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4"/>
  </p:notesMasterIdLst>
  <p:handoutMasterIdLst>
    <p:handoutMasterId r:id="rId35"/>
  </p:handoutMasterIdLst>
  <p:sldIdLst>
    <p:sldId id="463" r:id="rId3"/>
    <p:sldId id="434" r:id="rId4"/>
    <p:sldId id="435" r:id="rId5"/>
    <p:sldId id="467" r:id="rId6"/>
    <p:sldId id="439" r:id="rId7"/>
    <p:sldId id="441" r:id="rId8"/>
    <p:sldId id="448" r:id="rId9"/>
    <p:sldId id="444" r:id="rId10"/>
    <p:sldId id="458" r:id="rId11"/>
    <p:sldId id="451" r:id="rId12"/>
    <p:sldId id="454" r:id="rId13"/>
    <p:sldId id="455" r:id="rId14"/>
    <p:sldId id="319" r:id="rId15"/>
    <p:sldId id="325" r:id="rId16"/>
    <p:sldId id="318" r:id="rId17"/>
    <p:sldId id="317" r:id="rId18"/>
    <p:sldId id="327" r:id="rId19"/>
    <p:sldId id="456" r:id="rId20"/>
    <p:sldId id="315" r:id="rId21"/>
    <p:sldId id="309" r:id="rId22"/>
    <p:sldId id="310" r:id="rId23"/>
    <p:sldId id="316" r:id="rId24"/>
    <p:sldId id="337" r:id="rId25"/>
    <p:sldId id="457" r:id="rId26"/>
    <p:sldId id="312" r:id="rId27"/>
    <p:sldId id="313" r:id="rId28"/>
    <p:sldId id="459" r:id="rId29"/>
    <p:sldId id="388" r:id="rId30"/>
    <p:sldId id="389" r:id="rId31"/>
    <p:sldId id="390" r:id="rId32"/>
    <p:sldId id="468" r:id="rId33"/>
  </p:sldIdLst>
  <p:sldSz cx="12192000" cy="6858000"/>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ng, Stanley CN ." initials="SSC." lastIdx="1" clrIdx="0"/>
  <p:cmAuthor id="1" name="AbuSina" initials="A" lastIdx="2" clrIdx="0"/>
  <p:cmAuthor id="2" name="唐一聪 (雅居乐地产集团-广州公司-营销管理部-助理策划师)" initials="唐" lastIdx="1" clrIdx="0"/>
  <p:cmAuthor id="3"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2E89"/>
    <a:srgbClr val="5F39FA"/>
    <a:srgbClr val="B010F3"/>
    <a:srgbClr val="7250DC"/>
    <a:srgbClr val="FE2C13"/>
    <a:srgbClr val="7C204F"/>
    <a:srgbClr val="B14ADF"/>
    <a:srgbClr val="D869C6"/>
    <a:srgbClr val="66499A"/>
    <a:srgbClr val="03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75" d="100"/>
          <a:sy n="75" d="100"/>
        </p:scale>
        <p:origin x="1113" y="576"/>
      </p:cViewPr>
      <p:guideLst>
        <p:guide orient="horz" pos="2159"/>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2023/1/10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AAD08A-F4D4-4C1F-8E6F-BE14E7A6E085}" type="datetimeFigureOut">
              <a:rPr lang="zh-CN" altLang="en-US" smtClean="0"/>
              <a:t>2023/1/10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1DECD3-5365-4D28-B1F8-4942D8C2A68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vl1pPr>
          </a:lstStyle>
          <a:p>
            <a:r>
              <a:rPr lang="zh-CN" altLang="en-US" dirty="0"/>
              <a:t>更多方案请添加社长微信：</a:t>
            </a:r>
            <a:r>
              <a:rPr lang="en-US" altLang="zh-CN" dirty="0"/>
              <a:t>fanganshe18</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1850" y="1709738"/>
            <a:ext cx="10515600" cy="2852737"/>
          </a:xfrm>
        </p:spPr>
        <p:txBody>
          <a:bodyPr anchor="b"/>
          <a:lstStyle>
            <a:lvl1pPr>
              <a:defRPr sz="6000"/>
            </a:lvl1pPr>
          </a:lstStyle>
          <a:p>
            <a:r>
              <a:rPr lang="zh-CN" altLang="en-US" dirty="0"/>
              <a:t>更多方案请添加社长微信：</a:t>
            </a:r>
            <a:r>
              <a:rPr lang="en-US" altLang="zh-CN" dirty="0"/>
              <a:t>fanganshe18</a:t>
            </a:r>
            <a:endParaRPr lang="zh-CN" altLang="en-US" dirty="0"/>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1E399A-5B49-4986-93AB-0AC468CB2D4B}" type="slidenum">
              <a:rPr lang="zh-CN" altLang="en-US" smtClean="0"/>
              <a:t>‹#›</a:t>
            </a:fld>
            <a:endParaRPr lang="zh-CN" altLang="en-US"/>
          </a:p>
        </p:txBody>
      </p:sp>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4"/>
          <a:stretch>
            <a:fillRect/>
          </a:stretch>
        </p:blipFill>
        <p:spPr>
          <a:xfrm>
            <a:off x="0" y="0"/>
            <a:ext cx="12192000" cy="6858000"/>
          </a:xfrm>
          <a:prstGeom prst="rect">
            <a:avLst/>
          </a:prstGeom>
        </p:spPr>
      </p:pic>
      <p:sp>
        <p:nvSpPr>
          <p:cNvPr id="6" name="矩形 5"/>
          <p:cNvSpPr/>
          <p:nvPr userDrawn="1"/>
        </p:nvSpPr>
        <p:spPr>
          <a:xfrm>
            <a:off x="285750" y="190500"/>
            <a:ext cx="11620500" cy="647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3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vl1pPr>
          </a:lstStyle>
          <a:p>
            <a:r>
              <a:rPr lang="zh-CN" altLang="en-US" dirty="0"/>
              <a:t>更多方案请添加社长微信：</a:t>
            </a:r>
            <a:r>
              <a:rPr lang="en-US" altLang="zh-CN" dirty="0"/>
              <a:t>fanganshe18</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1E399A-5B49-4986-93AB-0AC468CB2D4B}" type="slidenum">
              <a:rPr lang="zh-CN" altLang="en-US" smtClean="0"/>
              <a:t>‹#›</a:t>
            </a:fld>
            <a:endParaRPr lang="zh-CN" altLang="en-US"/>
          </a:p>
        </p:txBody>
      </p:sp>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t="6234"/>
          <a:stretch>
            <a:fillRect/>
          </a:stretch>
        </p:blipFill>
        <p:spPr>
          <a:xfrm>
            <a:off x="0" y="0"/>
            <a:ext cx="12192000" cy="6858000"/>
          </a:xfrm>
          <a:prstGeom prst="rect">
            <a:avLst/>
          </a:prstGeom>
        </p:spPr>
      </p:pic>
      <p:sp>
        <p:nvSpPr>
          <p:cNvPr id="6" name="矩形 5"/>
          <p:cNvSpPr/>
          <p:nvPr userDrawn="1"/>
        </p:nvSpPr>
        <p:spPr>
          <a:xfrm>
            <a:off x="285750" y="190500"/>
            <a:ext cx="11620500" cy="647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Tm="3000">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p>
            <a:r>
              <a:rPr lang="zh-CN" altLang="en-US" dirty="0"/>
              <a:t>更多方案请添加社长微信：</a:t>
            </a:r>
            <a:r>
              <a:rPr lang="en-US" altLang="zh-CN" dirty="0"/>
              <a:t>fanganshe18</a:t>
            </a:r>
            <a:endParaRPr lang="zh-CN" altLang="en-US" dirty="0"/>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81E399A-5B49-4986-93AB-0AC468CB2D4B}" type="slidenum">
              <a:rPr lang="zh-CN" altLang="en-US" smtClean="0"/>
              <a:t>‹#›</a:t>
            </a:fld>
            <a:endParaRPr lang="zh-CN" altLang="en-US"/>
          </a:p>
        </p:txBody>
      </p:sp>
    </p:spTree>
  </p:cSld>
  <p:clrMapOvr>
    <a:masterClrMapping/>
  </p:clrMapOvr>
  <p:transition spd="slow" advTm="3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更多方案请添加社长微信：</a:t>
            </a:r>
            <a:r>
              <a:rPr lang="en-US" altLang="zh-CN" dirty="0"/>
              <a:t>fanganshe18</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1E399A-5B49-4986-93AB-0AC468CB2D4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3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更多方案请添加社长微信：</a:t>
            </a:r>
            <a:r>
              <a:rPr lang="en-US" altLang="zh-CN" dirty="0"/>
              <a:t>fanganshe18</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859A9A-95B4-4704-A9F5-B6604FC25200}" type="datetimeFigureOut">
              <a:rPr lang="zh-CN" altLang="en-US" smtClean="0"/>
              <a:t>2023/1/10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1E399A-5B49-4986-93AB-0AC468CB2D4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Tm="3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5.png"/><Relationship Id="rId4" Type="http://schemas.openxmlformats.org/officeDocument/2006/relationships/image" Target="../media/image15.jpeg"/><Relationship Id="rId9"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8.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jpeg"/></Relationships>
</file>

<file path=ppt/slides/_rels/slide2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rcRect l="8399" r="7812"/>
          <a:stretch>
            <a:fillRect/>
          </a:stretch>
        </p:blipFill>
        <p:spPr>
          <a:xfrm>
            <a:off x="-193675" y="-351155"/>
            <a:ext cx="12668885" cy="7560310"/>
          </a:xfrm>
          <a:prstGeom prst="rect">
            <a:avLst/>
          </a:prstGeom>
        </p:spPr>
      </p:pic>
      <p:sp>
        <p:nvSpPr>
          <p:cNvPr id="7" name="矩形 6"/>
          <p:cNvSpPr/>
          <p:nvPr/>
        </p:nvSpPr>
        <p:spPr>
          <a:xfrm>
            <a:off x="2957830" y="1865630"/>
            <a:ext cx="6277610" cy="3126740"/>
          </a:xfrm>
          <a:prstGeom prst="rect">
            <a:avLst/>
          </a:prstGeom>
          <a:gradFill flip="none" rotWithShape="1">
            <a:gsLst>
              <a:gs pos="10000">
                <a:srgbClr val="1F184F">
                  <a:alpha val="65000"/>
                </a:srgbClr>
              </a:gs>
              <a:gs pos="100000">
                <a:srgbClr val="2A2E89">
                  <a:alpha val="30000"/>
                </a:srgbClr>
              </a:gs>
            </a:gsLst>
            <a:lin ang="16200000" scaled="1"/>
            <a:tileRect/>
          </a:gradFill>
          <a:ln>
            <a:noFill/>
          </a:ln>
          <a:effectLst>
            <a:outerShdw blurRad="50800" dist="38100" dir="5400000" sx="106000" sy="106000" algn="t" rotWithShape="0">
              <a:prstClr val="black">
                <a:alpha val="10000"/>
              </a:prstClr>
            </a:outerShdw>
          </a:effectLst>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glow>
                  <a:schemeClr val="accent1">
                    <a:alpha val="40000"/>
                  </a:schemeClr>
                </a:glow>
                <a:outerShdw blurRad="50800" dist="38100" algn="l" rotWithShape="0">
                  <a:prstClr val="black">
                    <a:alpha val="40000"/>
                  </a:prstClr>
                </a:outerShdw>
              </a:effectLst>
              <a:uLnTx/>
              <a:uFillTx/>
              <a:latin typeface="等线" panose="02010600030101010101" charset="-122"/>
              <a:ea typeface="等线" panose="02010600030101010101" charset="-122"/>
              <a:cs typeface="+mn-cs"/>
            </a:endParaRPr>
          </a:p>
        </p:txBody>
      </p:sp>
      <p:sp>
        <p:nvSpPr>
          <p:cNvPr id="5" name="文本框 4"/>
          <p:cNvSpPr txBox="1"/>
          <p:nvPr/>
        </p:nvSpPr>
        <p:spPr>
          <a:xfrm>
            <a:off x="5026025" y="4543108"/>
            <a:ext cx="2141220" cy="306705"/>
          </a:xfrm>
          <a:prstGeom prst="rect">
            <a:avLst/>
          </a:prstGeom>
          <a:noFill/>
        </p:spPr>
        <p:txBody>
          <a:bodyPr wrap="square" rtlCol="0" anchor="ctr" anchorCtr="0">
            <a:spAutoFit/>
          </a:bodyPr>
          <a:lstStyle/>
          <a:p>
            <a:pPr marR="0" indent="0" algn="ctr" defTabSz="914400" eaLnBrk="0" fontAlgn="auto">
              <a:lnSpc>
                <a:spcPct val="100000"/>
              </a:lnSpc>
              <a:spcBef>
                <a:spcPts val="0"/>
              </a:spcBef>
              <a:spcAft>
                <a:spcPts val="0"/>
              </a:spcAft>
              <a:buClrTx/>
              <a:buSzTx/>
              <a:buFontTx/>
              <a:buNone/>
              <a:defRPr/>
            </a:pPr>
            <a:r>
              <a:rPr kumimoji="0" lang="zh-CN" altLang="en-US" sz="1400" b="0" i="0" kern="1200" cap="none" spc="0" normalizeH="0" baseline="0" noProof="0" dirty="0">
                <a:solidFill>
                  <a:prstClr val="white"/>
                </a:solidFill>
                <a:latin typeface="微软雅黑" panose="020B0503020204020204" charset="-122"/>
                <a:ea typeface="微软雅黑" panose="020B0503020204020204" charset="-122"/>
                <a:cs typeface="微软雅黑" panose="020B0503020204020204" charset="-122"/>
              </a:rPr>
              <a:t>【</a:t>
            </a:r>
            <a:r>
              <a:rPr kumimoji="0" lang="en-US" altLang="zh-CN" sz="1400" b="0" i="0" kern="1200" cap="none" spc="0" normalizeH="0" baseline="0" noProof="0" dirty="0">
                <a:solidFill>
                  <a:prstClr val="white"/>
                </a:solidFill>
                <a:latin typeface="微软雅黑" panose="020B0503020204020204" charset="-122"/>
                <a:ea typeface="微软雅黑" panose="020B0503020204020204" charset="-122"/>
                <a:cs typeface="微软雅黑" panose="020B0503020204020204" charset="-122"/>
              </a:rPr>
              <a:t>XXX </a:t>
            </a:r>
            <a:r>
              <a:rPr kumimoji="0" lang="zh-CN" altLang="en-US" sz="1400" b="0" i="0" kern="1200" cap="none" spc="0" normalizeH="0" baseline="0" noProof="0" dirty="0">
                <a:solidFill>
                  <a:prstClr val="white"/>
                </a:solidFill>
                <a:latin typeface="微软雅黑" panose="020B0503020204020204" charset="-122"/>
                <a:ea typeface="微软雅黑" panose="020B0503020204020204" charset="-122"/>
                <a:cs typeface="微软雅黑" panose="020B0503020204020204" charset="-122"/>
              </a:rPr>
              <a:t>创意出品】</a:t>
            </a:r>
            <a:endParaRPr kumimoji="0" lang="zh-CN" altLang="en-US" sz="900" b="0" i="0" kern="1200" cap="none" spc="0" normalizeH="0" baseline="0" noProof="0" dirty="0">
              <a:solidFill>
                <a:prstClr val="white"/>
              </a:solidFill>
              <a:latin typeface="微软雅黑" panose="020B0503020204020204" charset="-122"/>
              <a:ea typeface="微软雅黑" panose="020B0503020204020204" charset="-122"/>
              <a:cs typeface="微软雅黑" panose="020B0503020204020204" charset="-122"/>
            </a:endParaRPr>
          </a:p>
        </p:txBody>
      </p:sp>
      <p:sp>
        <p:nvSpPr>
          <p:cNvPr id="19" name="矩形 18"/>
          <p:cNvSpPr/>
          <p:nvPr/>
        </p:nvSpPr>
        <p:spPr>
          <a:xfrm>
            <a:off x="88900" y="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8" name="矩形 7"/>
          <p:cNvSpPr/>
          <p:nvPr/>
        </p:nvSpPr>
        <p:spPr>
          <a:xfrm>
            <a:off x="3029585" y="2413953"/>
            <a:ext cx="5970270" cy="1322070"/>
          </a:xfrm>
          <a:prstGeom prst="rect">
            <a:avLst/>
          </a:prstGeom>
        </p:spPr>
        <p:txBody>
          <a:bodyPr wrap="square" rtlCol="0" anchor="ctr" anchorCtr="0">
            <a:spAutoFit/>
          </a:bodyPr>
          <a:lstStyle/>
          <a:p>
            <a:pPr lvl="0" algn="dist">
              <a:spcBef>
                <a:spcPts val="0"/>
              </a:spcBef>
              <a:spcAft>
                <a:spcPts val="0"/>
              </a:spcAft>
              <a:buClrTx/>
              <a:buSzTx/>
              <a:buFontTx/>
              <a:defRPr/>
            </a:pPr>
            <a:r>
              <a:rPr lang="zh-CN" altLang="en-US" sz="8000" i="1" noProof="0" dirty="0">
                <a:ln>
                  <a:gradFill>
                    <a:gsLst>
                      <a:gs pos="2000">
                        <a:srgbClr val="03FAFF"/>
                      </a:gs>
                      <a:gs pos="38000">
                        <a:srgbClr val="B010F3"/>
                      </a:gs>
                      <a:gs pos="73000">
                        <a:srgbClr val="5F39FA"/>
                      </a:gs>
                      <a:gs pos="99000">
                        <a:srgbClr val="2A2E89"/>
                      </a:gs>
                    </a:gsLst>
                    <a:lin ang="5160000" scaled="1"/>
                  </a:gradFill>
                </a:ln>
                <a:solidFill>
                  <a:schemeClr val="bg1"/>
                </a:solidFill>
                <a:effectLst>
                  <a:glow rad="101600">
                    <a:schemeClr val="accent3">
                      <a:satMod val="175000"/>
                      <a:alpha val="40000"/>
                    </a:schemeClr>
                  </a:glow>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潮玩嘉年华</a:t>
            </a:r>
          </a:p>
        </p:txBody>
      </p:sp>
      <p:sp>
        <p:nvSpPr>
          <p:cNvPr id="29" name="文本框 28"/>
          <p:cNvSpPr txBox="1"/>
          <p:nvPr/>
        </p:nvSpPr>
        <p:spPr>
          <a:xfrm>
            <a:off x="3397250" y="3736340"/>
            <a:ext cx="5396230" cy="368300"/>
          </a:xfrm>
          <a:prstGeom prst="rect">
            <a:avLst/>
          </a:prstGeom>
          <a:noFill/>
          <a:effectLst/>
        </p:spPr>
        <p:txBody>
          <a:bodyPr wrap="square" rtlCol="0">
            <a:spAutoFit/>
          </a:bodyPr>
          <a:lstStyle/>
          <a:p>
            <a:pPr indent="0" algn="dist">
              <a:lnSpc>
                <a:spcPct val="100000"/>
              </a:lnSpc>
              <a:buNone/>
            </a:pPr>
            <a:r>
              <a:rPr 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-IP</a:t>
            </a: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主题嘉年华活动</a:t>
            </a:r>
            <a:r>
              <a:rPr lang="en-US" altLang="zh-CN"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a:t>
            </a:r>
          </a:p>
        </p:txBody>
      </p:sp>
      <p:sp>
        <p:nvSpPr>
          <p:cNvPr id="10" name="菱形 9"/>
          <p:cNvSpPr/>
          <p:nvPr/>
        </p:nvSpPr>
        <p:spPr>
          <a:xfrm>
            <a:off x="2956469" y="4333617"/>
            <a:ext cx="6278400" cy="18000"/>
          </a:xfrm>
          <a:prstGeom prst="diamond">
            <a:avLst/>
          </a:prstGeom>
          <a:gradFill>
            <a:gsLst>
              <a:gs pos="0">
                <a:schemeClr val="bg1">
                  <a:alpha val="70000"/>
                </a:schemeClr>
              </a:gs>
              <a:gs pos="50000">
                <a:schemeClr val="bg1"/>
              </a:gs>
              <a:gs pos="100000">
                <a:schemeClr val="bg1">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矩形 2"/>
          <p:cNvSpPr/>
          <p:nvPr/>
        </p:nvSpPr>
        <p:spPr>
          <a:xfrm>
            <a:off x="3286760" y="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4" name="矩形 3"/>
          <p:cNvSpPr/>
          <p:nvPr/>
        </p:nvSpPr>
        <p:spPr>
          <a:xfrm>
            <a:off x="6484620" y="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6" name="矩形 5"/>
          <p:cNvSpPr/>
          <p:nvPr/>
        </p:nvSpPr>
        <p:spPr>
          <a:xfrm>
            <a:off x="9682480" y="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9" name="矩形 8"/>
          <p:cNvSpPr/>
          <p:nvPr/>
        </p:nvSpPr>
        <p:spPr>
          <a:xfrm>
            <a:off x="-168275" y="654050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1" name="矩形 10"/>
          <p:cNvSpPr/>
          <p:nvPr/>
        </p:nvSpPr>
        <p:spPr>
          <a:xfrm>
            <a:off x="3029585" y="654050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2" name="矩形 11"/>
          <p:cNvSpPr/>
          <p:nvPr/>
        </p:nvSpPr>
        <p:spPr>
          <a:xfrm>
            <a:off x="6227445" y="654050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3" name="矩形 12"/>
          <p:cNvSpPr/>
          <p:nvPr/>
        </p:nvSpPr>
        <p:spPr>
          <a:xfrm>
            <a:off x="9425305" y="654050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4" name="矩形 13"/>
          <p:cNvSpPr/>
          <p:nvPr/>
        </p:nvSpPr>
        <p:spPr>
          <a:xfrm>
            <a:off x="0" y="508000"/>
            <a:ext cx="490220" cy="2948940"/>
          </a:xfrm>
          <a:prstGeom prst="rect">
            <a:avLst/>
          </a:prstGeom>
        </p:spPr>
        <p:txBody>
          <a:bodyPr vert="eaVert"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5" name="矩形 14"/>
          <p:cNvSpPr/>
          <p:nvPr/>
        </p:nvSpPr>
        <p:spPr>
          <a:xfrm>
            <a:off x="0" y="3524250"/>
            <a:ext cx="490220" cy="2948940"/>
          </a:xfrm>
          <a:prstGeom prst="rect">
            <a:avLst/>
          </a:prstGeom>
        </p:spPr>
        <p:txBody>
          <a:bodyPr vert="eaVert"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6" name="矩形 15"/>
          <p:cNvSpPr/>
          <p:nvPr/>
        </p:nvSpPr>
        <p:spPr>
          <a:xfrm>
            <a:off x="11723370" y="575310"/>
            <a:ext cx="490220" cy="2948940"/>
          </a:xfrm>
          <a:prstGeom prst="rect">
            <a:avLst/>
          </a:prstGeom>
        </p:spPr>
        <p:txBody>
          <a:bodyPr vert="eaVert"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7" name="矩形 16"/>
          <p:cNvSpPr/>
          <p:nvPr/>
        </p:nvSpPr>
        <p:spPr>
          <a:xfrm>
            <a:off x="11723370" y="3591560"/>
            <a:ext cx="490220" cy="2948940"/>
          </a:xfrm>
          <a:prstGeom prst="rect">
            <a:avLst/>
          </a:prstGeom>
        </p:spPr>
        <p:txBody>
          <a:bodyPr vert="eaVert"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randombar(horizontal)">
                                      <p:cBhvr>
                                        <p:cTn id="13" dur="500"/>
                                        <p:tgtEl>
                                          <p:spTgt spid="19"/>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par>
                          <p:cTn id="18" fill="hold">
                            <p:stCondLst>
                              <p:cond delay="2000"/>
                            </p:stCondLst>
                            <p:childTnLst>
                              <p:par>
                                <p:cTn id="19" presetID="14" presetClass="entr" presetSubtype="1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500"/>
                                        <p:tgtEl>
                                          <p:spTgt spid="4"/>
                                        </p:tgtEl>
                                      </p:cBhvr>
                                    </p:animEffect>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childTnLst>
                          </p:cTn>
                        </p:par>
                        <p:par>
                          <p:cTn id="26" fill="hold">
                            <p:stCondLst>
                              <p:cond delay="3000"/>
                            </p:stCondLst>
                            <p:childTnLst>
                              <p:par>
                                <p:cTn id="27" presetID="14" presetClass="entr" presetSubtype="1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par>
                          <p:cTn id="30" fill="hold">
                            <p:stCondLst>
                              <p:cond delay="3500"/>
                            </p:stCondLst>
                            <p:childTnLst>
                              <p:par>
                                <p:cTn id="31" presetID="14" presetClass="entr" presetSubtype="1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randombar(horizontal)">
                                      <p:cBhvr>
                                        <p:cTn id="33" dur="500"/>
                                        <p:tgtEl>
                                          <p:spTgt spid="11"/>
                                        </p:tgtEl>
                                      </p:cBhvr>
                                    </p:animEffect>
                                  </p:childTnLst>
                                </p:cTn>
                              </p:par>
                            </p:childTnLst>
                          </p:cTn>
                        </p:par>
                        <p:par>
                          <p:cTn id="34" fill="hold">
                            <p:stCondLst>
                              <p:cond delay="4000"/>
                            </p:stCondLst>
                            <p:childTnLst>
                              <p:par>
                                <p:cTn id="35" presetID="14" presetClass="entr" presetSubtype="1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randombar(horizontal)">
                                      <p:cBhvr>
                                        <p:cTn id="37" dur="500"/>
                                        <p:tgtEl>
                                          <p:spTgt spid="12"/>
                                        </p:tgtEl>
                                      </p:cBhvr>
                                    </p:animEffect>
                                  </p:childTnLst>
                                </p:cTn>
                              </p:par>
                            </p:childTnLst>
                          </p:cTn>
                        </p:par>
                        <p:par>
                          <p:cTn id="38" fill="hold">
                            <p:stCondLst>
                              <p:cond delay="4500"/>
                            </p:stCondLst>
                            <p:childTnLst>
                              <p:par>
                                <p:cTn id="39" presetID="14" presetClass="entr" presetSubtype="1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randombar(horizontal)">
                                      <p:cBhvr>
                                        <p:cTn id="41" dur="500"/>
                                        <p:tgtEl>
                                          <p:spTgt spid="13"/>
                                        </p:tgtEl>
                                      </p:cBhvr>
                                    </p:animEffect>
                                  </p:childTnLst>
                                </p:cTn>
                              </p:par>
                            </p:childTnLst>
                          </p:cTn>
                        </p:par>
                        <p:par>
                          <p:cTn id="42" fill="hold">
                            <p:stCondLst>
                              <p:cond delay="5000"/>
                            </p:stCondLst>
                            <p:childTnLst>
                              <p:par>
                                <p:cTn id="43" presetID="14" presetClass="entr" presetSubtype="1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randombar(horizontal)">
                                      <p:cBhvr>
                                        <p:cTn id="45" dur="500"/>
                                        <p:tgtEl>
                                          <p:spTgt spid="14"/>
                                        </p:tgtEl>
                                      </p:cBhvr>
                                    </p:animEffect>
                                  </p:childTnLst>
                                </p:cTn>
                              </p:par>
                            </p:childTnLst>
                          </p:cTn>
                        </p:par>
                        <p:par>
                          <p:cTn id="46" fill="hold">
                            <p:stCondLst>
                              <p:cond delay="5500"/>
                            </p:stCondLst>
                            <p:childTnLst>
                              <p:par>
                                <p:cTn id="47" presetID="14" presetClass="entr" presetSubtype="1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randombar(horizontal)">
                                      <p:cBhvr>
                                        <p:cTn id="49" dur="500"/>
                                        <p:tgtEl>
                                          <p:spTgt spid="15"/>
                                        </p:tgtEl>
                                      </p:cBhvr>
                                    </p:animEffect>
                                  </p:childTnLst>
                                </p:cTn>
                              </p:par>
                            </p:childTnLst>
                          </p:cTn>
                        </p:par>
                        <p:par>
                          <p:cTn id="50" fill="hold">
                            <p:stCondLst>
                              <p:cond delay="6000"/>
                            </p:stCondLst>
                            <p:childTnLst>
                              <p:par>
                                <p:cTn id="51" presetID="14" presetClass="entr" presetSubtype="1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randombar(horizontal)">
                                      <p:cBhvr>
                                        <p:cTn id="53" dur="500"/>
                                        <p:tgtEl>
                                          <p:spTgt spid="16"/>
                                        </p:tgtEl>
                                      </p:cBhvr>
                                    </p:animEffect>
                                  </p:childTnLst>
                                </p:cTn>
                              </p:par>
                            </p:childTnLst>
                          </p:cTn>
                        </p:par>
                        <p:par>
                          <p:cTn id="54" fill="hold">
                            <p:stCondLst>
                              <p:cond delay="6500"/>
                            </p:stCondLst>
                            <p:childTnLst>
                              <p:par>
                                <p:cTn id="55" presetID="14" presetClass="entr" presetSubtype="1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randombar(horizontal)">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p:bldP spid="3" grpId="0"/>
      <p:bldP spid="4" grpId="0"/>
      <p:bldP spid="6" grpId="0"/>
      <p:bldP spid="9" grpId="0"/>
      <p:bldP spid="11" grpId="0"/>
      <p:bldP spid="12" grpId="0"/>
      <p:bldP spid="13" grpId="0"/>
      <p:bldP spid="14" grpId="0"/>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635" y="0"/>
            <a:ext cx="12192000" cy="6858000"/>
          </a:xfrm>
          <a:prstGeom prst="rect">
            <a:avLst/>
          </a:prstGeom>
        </p:spPr>
      </p:pic>
      <p:sp>
        <p:nvSpPr>
          <p:cNvPr id="7" name="矩形 6"/>
          <p:cNvSpPr/>
          <p:nvPr/>
        </p:nvSpPr>
        <p:spPr>
          <a:xfrm>
            <a:off x="0" y="-635"/>
            <a:ext cx="12192000" cy="6858635"/>
          </a:xfrm>
          <a:prstGeom prst="rect">
            <a:avLst/>
          </a:prstGeom>
          <a:gradFill flip="none" rotWithShape="1">
            <a:gsLst>
              <a:gs pos="10000">
                <a:srgbClr val="1F184F">
                  <a:alpha val="65000"/>
                </a:srgbClr>
              </a:gs>
              <a:gs pos="100000">
                <a:srgbClr val="2A2E89">
                  <a:alpha val="3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p:cNvPicPr>
            <a:picLocks noChangeAspect="1"/>
          </p:cNvPicPr>
          <p:nvPr/>
        </p:nvPicPr>
        <p:blipFill>
          <a:blip r:embed="rId3">
            <a:alphaModFix amt="70000"/>
          </a:blip>
          <a:stretch>
            <a:fillRect/>
          </a:stretch>
        </p:blipFill>
        <p:spPr>
          <a:xfrm>
            <a:off x="-635" y="0"/>
            <a:ext cx="4023709" cy="2682472"/>
          </a:xfrm>
          <a:prstGeom prst="rect">
            <a:avLst/>
          </a:prstGeom>
        </p:spPr>
      </p:pic>
      <p:pic>
        <p:nvPicPr>
          <p:cNvPr id="13" name="图片 12"/>
          <p:cNvPicPr>
            <a:picLocks noChangeAspect="1"/>
          </p:cNvPicPr>
          <p:nvPr/>
        </p:nvPicPr>
        <p:blipFill>
          <a:blip r:embed="rId4">
            <a:alphaModFix amt="70000"/>
          </a:blip>
          <a:stretch>
            <a:fillRect/>
          </a:stretch>
        </p:blipFill>
        <p:spPr>
          <a:xfrm>
            <a:off x="10027732" y="3187890"/>
            <a:ext cx="2164268" cy="3670110"/>
          </a:xfrm>
          <a:prstGeom prst="rect">
            <a:avLst/>
          </a:prstGeom>
        </p:spPr>
      </p:pic>
      <p:sp>
        <p:nvSpPr>
          <p:cNvPr id="6" name="文本框 5"/>
          <p:cNvSpPr txBox="1"/>
          <p:nvPr/>
        </p:nvSpPr>
        <p:spPr>
          <a:xfrm>
            <a:off x="503555" y="447675"/>
            <a:ext cx="3230880" cy="706755"/>
          </a:xfrm>
          <a:prstGeom prst="rect">
            <a:avLst/>
          </a:prstGeom>
          <a:noFill/>
          <a:effectLst/>
        </p:spPr>
        <p:txBody>
          <a:bodyPr wrap="none" rtlCol="0">
            <a:spAutoFit/>
          </a:bodyPr>
          <a:lstStyle/>
          <a:p>
            <a:r>
              <a:rPr lang="zh-CN" altLang="en-US" sz="4000" dirty="0">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活动核心策略</a:t>
            </a:r>
          </a:p>
        </p:txBody>
      </p:sp>
      <p:sp>
        <p:nvSpPr>
          <p:cNvPr id="9" name="文本框 8"/>
          <p:cNvSpPr txBox="1"/>
          <p:nvPr/>
        </p:nvSpPr>
        <p:spPr>
          <a:xfrm>
            <a:off x="2279650" y="2995295"/>
            <a:ext cx="7650480" cy="829945"/>
          </a:xfrm>
          <a:prstGeom prst="rect">
            <a:avLst/>
          </a:prstGeom>
          <a:noFill/>
          <a:effectLst/>
        </p:spPr>
        <p:txBody>
          <a:bodyPr wrap="square" rtlCol="0">
            <a:spAutoFit/>
          </a:bodyPr>
          <a:lstStyle/>
          <a:p>
            <a:pPr indent="0" algn="ctr">
              <a:lnSpc>
                <a:spcPct val="150000"/>
              </a:lnSpc>
              <a:buNone/>
            </a:pPr>
            <a:r>
              <a:rPr lang="zh-CN" altLang="en-US" sz="1600" dirty="0">
                <a:solidFill>
                  <a:schemeClr val="bg1"/>
                </a:solidFill>
                <a:effectLst/>
                <a:latin typeface="微软雅黑" panose="020B0503020204020204" charset="-122"/>
                <a:ea typeface="微软雅黑" panose="020B0503020204020204" charset="-122"/>
                <a:sym typeface="+mn-ea"/>
              </a:rPr>
              <a:t>以目标消费者喜好特征为线索，结合XX项目属性，联合</a:t>
            </a:r>
            <a:r>
              <a:rPr lang="zh-CN" altLang="en-US" sz="1600" b="1" dirty="0">
                <a:solidFill>
                  <a:srgbClr val="FE2C13"/>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泡泡玛特x星际熊</a:t>
            </a:r>
            <a:r>
              <a:rPr lang="zh-CN" altLang="en-US" sz="1600" dirty="0">
                <a:solidFill>
                  <a:schemeClr val="bg1"/>
                </a:solidFill>
                <a:effectLst/>
                <a:latin typeface="微软雅黑" panose="020B0503020204020204" charset="-122"/>
                <a:ea typeface="微软雅黑" panose="020B0503020204020204" charset="-122"/>
                <a:sym typeface="+mn-ea"/>
              </a:rPr>
              <a:t>两大潮流品质</a:t>
            </a:r>
            <a:r>
              <a:rPr lang="en-US" altLang="zh-CN" sz="1600" dirty="0">
                <a:solidFill>
                  <a:schemeClr val="bg1"/>
                </a:solidFill>
                <a:effectLst/>
                <a:latin typeface="微软雅黑" panose="020B0503020204020204" charset="-122"/>
                <a:ea typeface="微软雅黑" panose="020B0503020204020204" charset="-122"/>
                <a:sym typeface="+mn-ea"/>
              </a:rPr>
              <a:t>IP</a:t>
            </a:r>
            <a:r>
              <a:rPr lang="zh-CN" altLang="en-US" sz="1600" dirty="0">
                <a:solidFill>
                  <a:schemeClr val="bg1"/>
                </a:solidFill>
                <a:effectLst/>
                <a:latin typeface="微软雅黑" panose="020B0503020204020204" charset="-122"/>
                <a:ea typeface="微软雅黑" panose="020B0503020204020204" charset="-122"/>
                <a:sym typeface="+mn-ea"/>
              </a:rPr>
              <a:t>资源支撑，打造不被定义的潮玩嘉年华。</a:t>
            </a:r>
          </a:p>
        </p:txBody>
      </p:sp>
      <p:sp>
        <p:nvSpPr>
          <p:cNvPr id="10" name="文本框 9"/>
          <p:cNvSpPr txBox="1"/>
          <p:nvPr/>
        </p:nvSpPr>
        <p:spPr>
          <a:xfrm>
            <a:off x="2341245" y="3911600"/>
            <a:ext cx="7509510" cy="583565"/>
          </a:xfrm>
          <a:prstGeom prst="rect">
            <a:avLst/>
          </a:prstGeom>
          <a:noFill/>
          <a:effectLst/>
        </p:spPr>
        <p:txBody>
          <a:bodyPr wrap="none" rtlCol="0">
            <a:spAutoFit/>
          </a:bodyPr>
          <a:lstStyle/>
          <a:p>
            <a:pPr algn="ctr"/>
            <a:r>
              <a:rPr lang="zh-CN" altLang="en-US" sz="3200" b="1" i="1" dirty="0">
                <a:solidFill>
                  <a:srgbClr val="FFC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热点资源、潮流时尚、趣味解压、强交互</a:t>
            </a:r>
          </a:p>
        </p:txBody>
      </p:sp>
      <p:sp>
        <p:nvSpPr>
          <p:cNvPr id="11" name="文本框 10"/>
          <p:cNvSpPr txBox="1"/>
          <p:nvPr/>
        </p:nvSpPr>
        <p:spPr>
          <a:xfrm>
            <a:off x="3284855" y="4581525"/>
            <a:ext cx="5622290" cy="337185"/>
          </a:xfrm>
          <a:prstGeom prst="rect">
            <a:avLst/>
          </a:prstGeom>
          <a:noFill/>
          <a:effectLst/>
        </p:spPr>
        <p:txBody>
          <a:bodyPr wrap="square" rtlCol="0">
            <a:spAutoFit/>
          </a:bodyPr>
          <a:lstStyle/>
          <a:p>
            <a:pPr indent="0" algn="ctr">
              <a:lnSpc>
                <a:spcPct val="100000"/>
              </a:lnSpc>
              <a:buNone/>
            </a:pPr>
            <a:r>
              <a:rPr lang="zh-CN" altLang="en-US" sz="1600" dirty="0">
                <a:solidFill>
                  <a:schemeClr val="bg1"/>
                </a:solidFill>
                <a:effectLst/>
                <a:latin typeface="微软雅黑" panose="020B0503020204020204" charset="-122"/>
                <a:ea typeface="微软雅黑" panose="020B0503020204020204" charset="-122"/>
                <a:sym typeface="+mn-ea"/>
              </a:rPr>
              <a:t>开启星际之门进入时空隧道，潮玩旅程即刻起航！</a:t>
            </a:r>
          </a:p>
        </p:txBody>
      </p:sp>
      <p:sp>
        <p:nvSpPr>
          <p:cNvPr id="4" name="矩形 3"/>
          <p:cNvSpPr/>
          <p:nvPr/>
        </p:nvSpPr>
        <p:spPr>
          <a:xfrm>
            <a:off x="377162" y="6345214"/>
            <a:ext cx="2407973" cy="245110"/>
          </a:xfrm>
          <a:prstGeom prst="rect">
            <a:avLst/>
          </a:prstGeom>
          <a:noFill/>
        </p:spPr>
        <p:txBody>
          <a:bodyPr wrap="square" lIns="91440" tIns="45720" rIns="91440" bIns="45720">
            <a:spAutoFit/>
          </a:bodyPr>
          <a:lstStyle/>
          <a:p>
            <a:pPr algn="dist"/>
            <a:r>
              <a:rPr lang="en-US" altLang="zh-CN" sz="1000" dirty="0">
                <a:ln w="0"/>
                <a:solidFill>
                  <a:schemeClr val="bg1"/>
                </a:solidFill>
                <a:latin typeface="微软雅黑" panose="020B0503020204020204" charset="-122"/>
                <a:ea typeface="微软雅黑" panose="020B0503020204020204" charset="-122"/>
              </a:rPr>
              <a:t>XX∙</a:t>
            </a:r>
            <a:r>
              <a:rPr lang="zh-CN" altLang="en-US" sz="1000" dirty="0">
                <a:ln w="0"/>
                <a:solidFill>
                  <a:schemeClr val="bg1"/>
                </a:solidFill>
                <a:latin typeface="微软雅黑" panose="020B0503020204020204" charset="-122"/>
                <a:ea typeface="微软雅黑" panose="020B0503020204020204" charset="-122"/>
              </a:rPr>
              <a:t>潮玩嘉年华</a:t>
            </a:r>
          </a:p>
        </p:txBody>
      </p:sp>
      <p:sp>
        <p:nvSpPr>
          <p:cNvPr id="19" name="矩形 18"/>
          <p:cNvSpPr/>
          <p:nvPr/>
        </p:nvSpPr>
        <p:spPr>
          <a:xfrm>
            <a:off x="2303780" y="1638300"/>
            <a:ext cx="7585710" cy="101473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6000" i="0" u="none" strike="noStrike" kern="1200" cap="none" spc="600" normalizeH="0" baseline="0" noProof="0" dirty="0">
                <a:ln>
                  <a:noFill/>
                </a:ln>
                <a:solidFill>
                  <a:schemeClr val="bg1">
                    <a:alpha val="15000"/>
                  </a:schemeClr>
                </a:solidFill>
                <a:effectLst/>
                <a:uLnTx/>
                <a:uFillTx/>
                <a:latin typeface="微软雅黑" panose="020B0503020204020204" charset="-122"/>
                <a:ea typeface="微软雅黑" panose="020B0503020204020204" charset="-122"/>
              </a:rPr>
              <a:t>泡泡玛特 x 星际熊</a:t>
            </a:r>
          </a:p>
        </p:txBody>
      </p:sp>
      <p:sp>
        <p:nvSpPr>
          <p:cNvPr id="8" name="矩形 7"/>
          <p:cNvSpPr/>
          <p:nvPr/>
        </p:nvSpPr>
        <p:spPr>
          <a:xfrm>
            <a:off x="2039620" y="2032000"/>
            <a:ext cx="8108950" cy="922020"/>
          </a:xfrm>
          <a:prstGeom prst="rect">
            <a:avLst/>
          </a:prstGeom>
        </p:spPr>
        <p:txBody>
          <a:bodyPr wrap="square" rtlCol="0" anchor="ctr" anchorCtr="0">
            <a:spAutoFit/>
          </a:bodyPr>
          <a:lstStyle/>
          <a:p>
            <a:pPr lvl="0" algn="dist">
              <a:spcBef>
                <a:spcPts val="0"/>
              </a:spcBef>
              <a:spcAft>
                <a:spcPts val="0"/>
              </a:spcAft>
              <a:buClrTx/>
              <a:buSzTx/>
              <a:buFontTx/>
              <a:defRPr/>
            </a:pPr>
            <a:r>
              <a:rPr lang="en-US" altLang="zh-CN" sz="5400" noProof="0" dirty="0">
                <a:ln>
                  <a:solidFill>
                    <a:schemeClr val="bg1"/>
                  </a:solidFill>
                </a:ln>
                <a:gradFill>
                  <a:gsLst>
                    <a:gs pos="2000">
                      <a:srgbClr val="2BBAFF"/>
                    </a:gs>
                    <a:gs pos="38000">
                      <a:srgbClr val="B010F3"/>
                    </a:gs>
                    <a:gs pos="99000">
                      <a:srgbClr val="2A2E89"/>
                    </a:gs>
                    <a:gs pos="71000">
                      <a:srgbClr val="5F39FA"/>
                    </a:gs>
                  </a:gsLst>
                  <a:lin ang="19200000" scaled="0"/>
                </a:gra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POP MART x COSMOS</a:t>
            </a: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3175" y="0"/>
            <a:ext cx="12198350" cy="6858000"/>
          </a:xfrm>
          <a:prstGeom prst="rect">
            <a:avLst/>
          </a:prstGeom>
        </p:spPr>
      </p:pic>
      <p:sp>
        <p:nvSpPr>
          <p:cNvPr id="7" name="矩形 6"/>
          <p:cNvSpPr/>
          <p:nvPr/>
        </p:nvSpPr>
        <p:spPr>
          <a:xfrm>
            <a:off x="0" y="-635"/>
            <a:ext cx="12192000" cy="6858635"/>
          </a:xfrm>
          <a:prstGeom prst="rect">
            <a:avLst/>
          </a:prstGeom>
          <a:gradFill flip="none" rotWithShape="1">
            <a:gsLst>
              <a:gs pos="10000">
                <a:srgbClr val="1F184F">
                  <a:alpha val="65000"/>
                </a:srgbClr>
              </a:gs>
              <a:gs pos="100000">
                <a:srgbClr val="2A2E89">
                  <a:alpha val="3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矩形 25"/>
          <p:cNvSpPr/>
          <p:nvPr userDrawn="1"/>
        </p:nvSpPr>
        <p:spPr>
          <a:xfrm>
            <a:off x="0" y="0"/>
            <a:ext cx="12192000" cy="6858000"/>
          </a:xfrm>
          <a:prstGeom prst="rect">
            <a:avLst/>
          </a:prstGeom>
          <a:solidFill>
            <a:schemeClr val="bg2">
              <a:lumMod val="2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a:alphaModFix amt="85000"/>
          </a:blip>
          <a:stretch>
            <a:fillRect/>
          </a:stretch>
        </p:blipFill>
        <p:spPr>
          <a:xfrm>
            <a:off x="0" y="0"/>
            <a:ext cx="4023709" cy="2682472"/>
          </a:xfrm>
          <a:prstGeom prst="rect">
            <a:avLst/>
          </a:prstGeom>
        </p:spPr>
      </p:pic>
      <p:pic>
        <p:nvPicPr>
          <p:cNvPr id="13" name="图片 12"/>
          <p:cNvPicPr>
            <a:picLocks noChangeAspect="1"/>
          </p:cNvPicPr>
          <p:nvPr/>
        </p:nvPicPr>
        <p:blipFill>
          <a:blip r:embed="rId4">
            <a:alphaModFix amt="85000"/>
          </a:blip>
          <a:stretch>
            <a:fillRect/>
          </a:stretch>
        </p:blipFill>
        <p:spPr>
          <a:xfrm>
            <a:off x="10027732" y="3187890"/>
            <a:ext cx="2164268" cy="3670110"/>
          </a:xfrm>
          <a:prstGeom prst="rect">
            <a:avLst/>
          </a:prstGeom>
        </p:spPr>
      </p:pic>
      <p:sp>
        <p:nvSpPr>
          <p:cNvPr id="6" name="文本框 5"/>
          <p:cNvSpPr txBox="1"/>
          <p:nvPr/>
        </p:nvSpPr>
        <p:spPr>
          <a:xfrm>
            <a:off x="503555" y="447675"/>
            <a:ext cx="2214880" cy="706755"/>
          </a:xfrm>
          <a:prstGeom prst="rect">
            <a:avLst/>
          </a:prstGeom>
          <a:noFill/>
          <a:effectLst/>
        </p:spPr>
        <p:txBody>
          <a:bodyPr wrap="none" rtlCol="0">
            <a:spAutoFit/>
          </a:bodyPr>
          <a:lstStyle/>
          <a:p>
            <a:r>
              <a:rPr lang="zh-CN" altLang="en-US" sz="4000" dirty="0">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活动调性</a:t>
            </a:r>
          </a:p>
        </p:txBody>
      </p:sp>
      <p:grpSp>
        <p:nvGrpSpPr>
          <p:cNvPr id="17" name="组合 16"/>
          <p:cNvGrpSpPr/>
          <p:nvPr/>
        </p:nvGrpSpPr>
        <p:grpSpPr>
          <a:xfrm>
            <a:off x="751840" y="2106295"/>
            <a:ext cx="5148580" cy="2074545"/>
            <a:chOff x="1380" y="3588"/>
            <a:chExt cx="8108" cy="3267"/>
          </a:xfrm>
        </p:grpSpPr>
        <p:sp>
          <p:nvSpPr>
            <p:cNvPr id="8" name="矩形 7"/>
            <p:cNvSpPr/>
            <p:nvPr/>
          </p:nvSpPr>
          <p:spPr>
            <a:xfrm>
              <a:off x="1380" y="3803"/>
              <a:ext cx="2742" cy="3052"/>
            </a:xfrm>
            <a:prstGeom prst="rect">
              <a:avLst/>
            </a:prstGeom>
          </p:spPr>
          <p:txBody>
            <a:bodyPr wrap="square" rtlCol="0" anchor="ctr" anchorCtr="0">
              <a:spAutoFit/>
            </a:bodyPr>
            <a:lstStyle/>
            <a:p>
              <a:pPr lvl="0" algn="ctr">
                <a:spcBef>
                  <a:spcPts val="0"/>
                </a:spcBef>
                <a:spcAft>
                  <a:spcPts val="0"/>
                </a:spcAft>
                <a:buClrTx/>
                <a:buSzTx/>
                <a:buFontTx/>
                <a:defRPr/>
              </a:pPr>
              <a:r>
                <a:rPr lang="zh-CN" altLang="en-US" sz="6000" noProof="0" dirty="0">
                  <a:ln>
                    <a:noFill/>
                  </a:ln>
                  <a:solidFill>
                    <a:srgbClr val="FE2C13"/>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时尚潮流</a:t>
              </a:r>
            </a:p>
          </p:txBody>
        </p:sp>
        <p:sp>
          <p:nvSpPr>
            <p:cNvPr id="10" name="文本框 9"/>
            <p:cNvSpPr txBox="1"/>
            <p:nvPr/>
          </p:nvSpPr>
          <p:spPr>
            <a:xfrm>
              <a:off x="6567" y="5017"/>
              <a:ext cx="2921" cy="919"/>
            </a:xfrm>
            <a:prstGeom prst="rect">
              <a:avLst/>
            </a:prstGeom>
            <a:noFill/>
            <a:effectLst/>
          </p:spPr>
          <p:txBody>
            <a:bodyPr wrap="square" rtlCol="0">
              <a:spAutoFit/>
            </a:bodyPr>
            <a:lstStyle/>
            <a:p>
              <a:pPr algn="ctr"/>
              <a:r>
                <a:rPr lang="zh-CN" altLang="en-US" sz="3200" b="1" dirty="0">
                  <a:solidFill>
                    <a:srgbClr val="D869C6"/>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网红元素</a:t>
              </a:r>
            </a:p>
          </p:txBody>
        </p:sp>
        <p:sp>
          <p:nvSpPr>
            <p:cNvPr id="3" name="文本框 2"/>
            <p:cNvSpPr txBox="1"/>
            <p:nvPr/>
          </p:nvSpPr>
          <p:spPr>
            <a:xfrm>
              <a:off x="4122" y="5161"/>
              <a:ext cx="2055" cy="531"/>
            </a:xfrm>
            <a:prstGeom prst="rect">
              <a:avLst/>
            </a:prstGeom>
            <a:noFill/>
            <a:effectLst/>
          </p:spPr>
          <p:txBody>
            <a:bodyPr wrap="square" rtlCol="0">
              <a:spAutoFit/>
            </a:bodyPr>
            <a:lstStyle/>
            <a:p>
              <a:pPr indent="0" algn="ctr">
                <a:lnSpc>
                  <a:spcPct val="100000"/>
                </a:lnSpc>
                <a:buNone/>
              </a:pPr>
              <a:r>
                <a:rPr lang="zh-CN" altLang="en-US" sz="1600" dirty="0">
                  <a:solidFill>
                    <a:schemeClr val="bg1"/>
                  </a:solidFill>
                  <a:effectLst/>
                  <a:latin typeface="微软雅黑" panose="020B0503020204020204" charset="-122"/>
                  <a:ea typeface="微软雅黑" panose="020B0503020204020204" charset="-122"/>
                  <a:sym typeface="+mn-ea"/>
                </a:rPr>
                <a:t>沉浸式互动</a:t>
              </a:r>
            </a:p>
          </p:txBody>
        </p:sp>
        <p:sp>
          <p:nvSpPr>
            <p:cNvPr id="4" name="文本框 3"/>
            <p:cNvSpPr txBox="1"/>
            <p:nvPr/>
          </p:nvSpPr>
          <p:spPr>
            <a:xfrm>
              <a:off x="6659" y="4489"/>
              <a:ext cx="1668" cy="531"/>
            </a:xfrm>
            <a:prstGeom prst="rect">
              <a:avLst/>
            </a:prstGeom>
            <a:noFill/>
            <a:effectLst/>
          </p:spPr>
          <p:txBody>
            <a:bodyPr wrap="square" rtlCol="0">
              <a:spAutoFit/>
            </a:bodyPr>
            <a:lstStyle/>
            <a:p>
              <a:pPr indent="0" algn="ctr">
                <a:lnSpc>
                  <a:spcPct val="100000"/>
                </a:lnSpc>
                <a:buNone/>
              </a:pPr>
              <a:r>
                <a:rPr lang="zh-CN" altLang="en-US" sz="1600" dirty="0">
                  <a:solidFill>
                    <a:schemeClr val="bg1"/>
                  </a:solidFill>
                  <a:effectLst/>
                  <a:latin typeface="微软雅黑" panose="020B0503020204020204" charset="-122"/>
                  <a:ea typeface="微软雅黑" panose="020B0503020204020204" charset="-122"/>
                  <a:sym typeface="+mn-ea"/>
                </a:rPr>
                <a:t>亲子互动</a:t>
              </a:r>
            </a:p>
          </p:txBody>
        </p:sp>
        <p:sp>
          <p:nvSpPr>
            <p:cNvPr id="5" name="文本框 4"/>
            <p:cNvSpPr txBox="1"/>
            <p:nvPr/>
          </p:nvSpPr>
          <p:spPr>
            <a:xfrm>
              <a:off x="4462" y="3588"/>
              <a:ext cx="3072" cy="919"/>
            </a:xfrm>
            <a:prstGeom prst="rect">
              <a:avLst/>
            </a:prstGeom>
            <a:noFill/>
            <a:effectLst/>
          </p:spPr>
          <p:txBody>
            <a:bodyPr wrap="square" rtlCol="0">
              <a:spAutoFit/>
            </a:bodyPr>
            <a:lstStyle/>
            <a:p>
              <a:pPr algn="ctr"/>
              <a:r>
                <a:rPr lang="zh-CN" altLang="en-US" sz="3200" b="1" dirty="0">
                  <a:solidFill>
                    <a:schemeClr val="accent6">
                      <a:lumMod val="40000"/>
                      <a:lumOff val="60000"/>
                    </a:schemeClr>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泡泡玛特</a:t>
              </a:r>
            </a:p>
          </p:txBody>
        </p:sp>
        <p:sp>
          <p:nvSpPr>
            <p:cNvPr id="14" name="文本框 13"/>
            <p:cNvSpPr txBox="1"/>
            <p:nvPr/>
          </p:nvSpPr>
          <p:spPr>
            <a:xfrm>
              <a:off x="4281" y="5936"/>
              <a:ext cx="3072" cy="919"/>
            </a:xfrm>
            <a:prstGeom prst="rect">
              <a:avLst/>
            </a:prstGeom>
            <a:noFill/>
            <a:effectLst/>
          </p:spPr>
          <p:txBody>
            <a:bodyPr wrap="square" rtlCol="0">
              <a:spAutoFit/>
            </a:bodyPr>
            <a:lstStyle/>
            <a:p>
              <a:pPr algn="ctr"/>
              <a:r>
                <a:rPr lang="zh-CN" altLang="en-US" sz="3200" b="1" dirty="0">
                  <a:solidFill>
                    <a:schemeClr val="accent5">
                      <a:lumMod val="40000"/>
                      <a:lumOff val="60000"/>
                    </a:schemeClr>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星际熊</a:t>
              </a:r>
            </a:p>
          </p:txBody>
        </p:sp>
        <p:sp>
          <p:nvSpPr>
            <p:cNvPr id="15" name="文本框 14"/>
            <p:cNvSpPr txBox="1"/>
            <p:nvPr/>
          </p:nvSpPr>
          <p:spPr>
            <a:xfrm>
              <a:off x="5298" y="5551"/>
              <a:ext cx="2055" cy="531"/>
            </a:xfrm>
            <a:prstGeom prst="rect">
              <a:avLst/>
            </a:prstGeom>
            <a:noFill/>
            <a:effectLst/>
          </p:spPr>
          <p:txBody>
            <a:bodyPr wrap="square" rtlCol="0">
              <a:spAutoFit/>
            </a:bodyPr>
            <a:lstStyle/>
            <a:p>
              <a:pPr indent="0" algn="ctr">
                <a:lnSpc>
                  <a:spcPct val="100000"/>
                </a:lnSpc>
                <a:buNone/>
              </a:pPr>
              <a:r>
                <a:rPr lang="zh-CN" altLang="en-US" sz="1600" dirty="0">
                  <a:solidFill>
                    <a:schemeClr val="bg1"/>
                  </a:solidFill>
                  <a:effectLst/>
                  <a:latin typeface="微软雅黑" panose="020B0503020204020204" charset="-122"/>
                  <a:ea typeface="微软雅黑" panose="020B0503020204020204" charset="-122"/>
                  <a:sym typeface="+mn-ea"/>
                </a:rPr>
                <a:t>趣味</a:t>
              </a:r>
            </a:p>
          </p:txBody>
        </p:sp>
        <p:sp>
          <p:nvSpPr>
            <p:cNvPr id="16" name="文本框 15"/>
            <p:cNvSpPr txBox="1"/>
            <p:nvPr/>
          </p:nvSpPr>
          <p:spPr>
            <a:xfrm>
              <a:off x="4816" y="4507"/>
              <a:ext cx="1602" cy="531"/>
            </a:xfrm>
            <a:prstGeom prst="rect">
              <a:avLst/>
            </a:prstGeom>
            <a:noFill/>
            <a:effectLst/>
          </p:spPr>
          <p:txBody>
            <a:bodyPr wrap="square" rtlCol="0">
              <a:spAutoFit/>
            </a:bodyPr>
            <a:lstStyle/>
            <a:p>
              <a:pPr indent="0" algn="ctr">
                <a:lnSpc>
                  <a:spcPct val="100000"/>
                </a:lnSpc>
                <a:buNone/>
              </a:pPr>
              <a:r>
                <a:rPr lang="zh-CN" altLang="en-US" sz="1600" dirty="0">
                  <a:solidFill>
                    <a:schemeClr val="bg1"/>
                  </a:solidFill>
                  <a:effectLst/>
                  <a:latin typeface="微软雅黑" panose="020B0503020204020204" charset="-122"/>
                  <a:ea typeface="微软雅黑" panose="020B0503020204020204" charset="-122"/>
                  <a:sym typeface="+mn-ea"/>
                </a:rPr>
                <a:t>解压</a:t>
              </a:r>
            </a:p>
          </p:txBody>
        </p:sp>
      </p:grpSp>
      <p:sp>
        <p:nvSpPr>
          <p:cNvPr id="18" name="文本框 17"/>
          <p:cNvSpPr txBox="1"/>
          <p:nvPr/>
        </p:nvSpPr>
        <p:spPr>
          <a:xfrm>
            <a:off x="868045" y="4335780"/>
            <a:ext cx="4916170" cy="645160"/>
          </a:xfrm>
          <a:prstGeom prst="rect">
            <a:avLst/>
          </a:prstGeom>
          <a:noFill/>
          <a:ln>
            <a:solidFill>
              <a:schemeClr val="bg1"/>
            </a:solidFill>
            <a:prstDash val="sysDash"/>
          </a:ln>
          <a:effectLst/>
        </p:spPr>
        <p:txBody>
          <a:bodyPr wrap="square" rtlCol="0">
            <a:spAutoFit/>
          </a:bodyPr>
          <a:lstStyle/>
          <a:p>
            <a:pPr algn="ctr"/>
            <a:r>
              <a:rPr lang="zh-CN" altLang="en-US" sz="3600" b="1" i="1" dirty="0">
                <a:solidFill>
                  <a:srgbClr val="FFC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强娱乐</a:t>
            </a:r>
            <a:r>
              <a:rPr lang="en-US" altLang="zh-CN" sz="3600" b="1" i="1" dirty="0">
                <a:solidFill>
                  <a:srgbClr val="FFC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 </a:t>
            </a:r>
            <a:r>
              <a:rPr lang="zh-CN" altLang="en-US" sz="3600" b="1" i="1" dirty="0">
                <a:solidFill>
                  <a:srgbClr val="FFC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重交互</a:t>
            </a:r>
            <a:r>
              <a:rPr lang="en-US" altLang="zh-CN" sz="3600" b="1" i="1" dirty="0">
                <a:solidFill>
                  <a:srgbClr val="FFC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 </a:t>
            </a:r>
            <a:r>
              <a:rPr lang="zh-CN" altLang="en-US" sz="3600" b="1" i="1" dirty="0">
                <a:solidFill>
                  <a:srgbClr val="FFC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造体验</a:t>
            </a:r>
          </a:p>
        </p:txBody>
      </p:sp>
      <p:pic>
        <p:nvPicPr>
          <p:cNvPr id="11" name="图片 10"/>
          <p:cNvPicPr>
            <a:picLocks noChangeAspect="1"/>
          </p:cNvPicPr>
          <p:nvPr/>
        </p:nvPicPr>
        <p:blipFill>
          <a:blip r:embed="rId5"/>
          <a:stretch>
            <a:fillRect/>
          </a:stretch>
        </p:blipFill>
        <p:spPr>
          <a:xfrm>
            <a:off x="6249670" y="1097915"/>
            <a:ext cx="3778155" cy="2520000"/>
          </a:xfrm>
          <a:prstGeom prst="rect">
            <a:avLst/>
          </a:prstGeom>
          <a:effectLst>
            <a:softEdge rad="63500"/>
          </a:effectLst>
        </p:spPr>
      </p:pic>
      <p:pic>
        <p:nvPicPr>
          <p:cNvPr id="19" name="图片 18"/>
          <p:cNvPicPr>
            <a:picLocks noChangeAspect="1"/>
          </p:cNvPicPr>
          <p:nvPr/>
        </p:nvPicPr>
        <p:blipFill>
          <a:blip r:embed="rId6"/>
          <a:stretch>
            <a:fillRect/>
          </a:stretch>
        </p:blipFill>
        <p:spPr>
          <a:xfrm>
            <a:off x="8250555" y="3618230"/>
            <a:ext cx="3785257" cy="2520000"/>
          </a:xfrm>
          <a:prstGeom prst="rect">
            <a:avLst/>
          </a:prstGeom>
          <a:effectLst>
            <a:softEdge rad="63500"/>
          </a:effectLst>
        </p:spPr>
      </p:pic>
      <p:sp>
        <p:nvSpPr>
          <p:cNvPr id="24" name="文本框 23"/>
          <p:cNvSpPr txBox="1"/>
          <p:nvPr/>
        </p:nvSpPr>
        <p:spPr>
          <a:xfrm>
            <a:off x="868680" y="5034280"/>
            <a:ext cx="4915535" cy="386080"/>
          </a:xfrm>
          <a:prstGeom prst="rect">
            <a:avLst/>
          </a:prstGeom>
          <a:noFill/>
          <a:effectLst/>
        </p:spPr>
        <p:txBody>
          <a:bodyPr wrap="square" rtlCol="0">
            <a:spAutoFit/>
          </a:bodyPr>
          <a:lstStyle/>
          <a:p>
            <a:pPr indent="0" algn="ctr">
              <a:lnSpc>
                <a:spcPct val="120000"/>
              </a:lnSpc>
              <a:buNone/>
            </a:pPr>
            <a:r>
              <a:rPr lang="zh-CN" altLang="en-US" sz="1600" dirty="0">
                <a:solidFill>
                  <a:schemeClr val="bg1"/>
                </a:solidFill>
                <a:effectLst/>
                <a:latin typeface="微软雅黑" panose="020B0503020204020204" charset="-122"/>
                <a:ea typeface="微软雅黑" panose="020B0503020204020204" charset="-122"/>
                <a:sym typeface="+mn-ea"/>
              </a:rPr>
              <a:t>每个人都向往神秘的宇宙，每个人都拥有未泯的童心 </a:t>
            </a:r>
          </a:p>
        </p:txBody>
      </p:sp>
      <p:sp>
        <p:nvSpPr>
          <p:cNvPr id="25" name="矩形 24"/>
          <p:cNvSpPr/>
          <p:nvPr/>
        </p:nvSpPr>
        <p:spPr>
          <a:xfrm>
            <a:off x="377162" y="6345214"/>
            <a:ext cx="2407973" cy="245110"/>
          </a:xfrm>
          <a:prstGeom prst="rect">
            <a:avLst/>
          </a:prstGeom>
          <a:noFill/>
        </p:spPr>
        <p:txBody>
          <a:bodyPr wrap="square" lIns="91440" tIns="45720" rIns="91440" bIns="45720">
            <a:spAutoFit/>
          </a:bodyPr>
          <a:lstStyle/>
          <a:p>
            <a:pPr algn="dist"/>
            <a:r>
              <a:rPr lang="en-US" altLang="zh-CN" sz="1000" dirty="0">
                <a:ln w="0"/>
                <a:solidFill>
                  <a:schemeClr val="bg1"/>
                </a:solidFill>
                <a:latin typeface="微软雅黑" panose="020B0503020204020204" charset="-122"/>
                <a:ea typeface="微软雅黑" panose="020B0503020204020204" charset="-122"/>
              </a:rPr>
              <a:t>XX∙</a:t>
            </a:r>
            <a:r>
              <a:rPr lang="zh-CN" altLang="en-US" sz="1000" dirty="0">
                <a:ln w="0"/>
                <a:solidFill>
                  <a:schemeClr val="bg1"/>
                </a:solidFill>
                <a:latin typeface="微软雅黑" panose="020B0503020204020204" charset="-122"/>
                <a:ea typeface="微软雅黑" panose="020B0503020204020204" charset="-122"/>
              </a:rPr>
              <a:t>潮玩嘉年华</a:t>
            </a:r>
          </a:p>
        </p:txBody>
      </p:sp>
    </p:spTree>
  </p:cSld>
  <p:clrMapOvr>
    <a:masterClrMapping/>
  </p:clrMapOvr>
  <p:transition spd="slow" advTm="3000">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tretch>
            <a:fillRect/>
          </a:stretch>
        </p:blipFill>
        <p:spPr>
          <a:xfrm>
            <a:off x="0" y="635"/>
            <a:ext cx="12192000" cy="6858000"/>
          </a:xfrm>
          <a:prstGeom prst="rect">
            <a:avLst/>
          </a:prstGeom>
        </p:spPr>
      </p:pic>
      <p:sp>
        <p:nvSpPr>
          <p:cNvPr id="7" name="矩形 6"/>
          <p:cNvSpPr/>
          <p:nvPr/>
        </p:nvSpPr>
        <p:spPr>
          <a:xfrm>
            <a:off x="0" y="0"/>
            <a:ext cx="12192000" cy="6858635"/>
          </a:xfrm>
          <a:prstGeom prst="rect">
            <a:avLst/>
          </a:prstGeom>
          <a:gradFill flip="none" rotWithShape="1">
            <a:gsLst>
              <a:gs pos="10000">
                <a:srgbClr val="1F184F">
                  <a:alpha val="65000"/>
                </a:srgbClr>
              </a:gs>
              <a:gs pos="100000">
                <a:srgbClr val="2A2E89">
                  <a:alpha val="3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p:cNvPicPr>
            <a:picLocks noChangeAspect="1"/>
          </p:cNvPicPr>
          <p:nvPr/>
        </p:nvPicPr>
        <p:blipFill>
          <a:blip r:embed="rId3">
            <a:alphaModFix amt="85000"/>
          </a:blip>
          <a:stretch>
            <a:fillRect/>
          </a:stretch>
        </p:blipFill>
        <p:spPr>
          <a:xfrm>
            <a:off x="0" y="0"/>
            <a:ext cx="4023709" cy="2682472"/>
          </a:xfrm>
          <a:prstGeom prst="rect">
            <a:avLst/>
          </a:prstGeom>
        </p:spPr>
      </p:pic>
      <p:pic>
        <p:nvPicPr>
          <p:cNvPr id="13" name="图片 12"/>
          <p:cNvPicPr>
            <a:picLocks noChangeAspect="1"/>
          </p:cNvPicPr>
          <p:nvPr/>
        </p:nvPicPr>
        <p:blipFill>
          <a:blip r:embed="rId4">
            <a:alphaModFix amt="85000"/>
          </a:blip>
          <a:stretch>
            <a:fillRect/>
          </a:stretch>
        </p:blipFill>
        <p:spPr>
          <a:xfrm>
            <a:off x="10027732" y="3187890"/>
            <a:ext cx="2164268" cy="3670110"/>
          </a:xfrm>
          <a:prstGeom prst="rect">
            <a:avLst/>
          </a:prstGeom>
        </p:spPr>
      </p:pic>
      <p:sp>
        <p:nvSpPr>
          <p:cNvPr id="6" name="文本框 5"/>
          <p:cNvSpPr txBox="1"/>
          <p:nvPr/>
        </p:nvSpPr>
        <p:spPr>
          <a:xfrm>
            <a:off x="503555" y="447675"/>
            <a:ext cx="4246880" cy="706755"/>
          </a:xfrm>
          <a:prstGeom prst="rect">
            <a:avLst/>
          </a:prstGeom>
          <a:noFill/>
          <a:effectLst/>
        </p:spPr>
        <p:txBody>
          <a:bodyPr wrap="square" rtlCol="0">
            <a:spAutoFit/>
          </a:bodyPr>
          <a:lstStyle/>
          <a:p>
            <a:r>
              <a:rPr lang="zh-CN" altLang="en-US" sz="4000" dirty="0">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核心亮点资源一：</a:t>
            </a:r>
          </a:p>
        </p:txBody>
      </p:sp>
      <p:sp>
        <p:nvSpPr>
          <p:cNvPr id="22" name="矩形 21"/>
          <p:cNvSpPr/>
          <p:nvPr/>
        </p:nvSpPr>
        <p:spPr>
          <a:xfrm>
            <a:off x="6413500" y="1713548"/>
            <a:ext cx="5395595" cy="1715770"/>
          </a:xfrm>
          <a:prstGeom prst="rect">
            <a:avLst/>
          </a:prstGeom>
        </p:spPr>
        <p:txBody>
          <a:bodyPr wrap="square" rtlCol="0" anchor="ctr" anchorCtr="0">
            <a:spAutoFit/>
          </a:bodyPr>
          <a:lstStyle/>
          <a:p>
            <a:pPr lvl="0" algn="ctr">
              <a:lnSpc>
                <a:spcPct val="120000"/>
              </a:lnSpc>
              <a:spcBef>
                <a:spcPts val="0"/>
              </a:spcBef>
              <a:spcAft>
                <a:spcPts val="0"/>
              </a:spcAft>
              <a:buClrTx/>
              <a:buSzTx/>
              <a:buFontTx/>
              <a:defRPr/>
            </a:pPr>
            <a:r>
              <a:rPr lang="zh-CN" altLang="en-US" sz="4800" noProof="0" dirty="0">
                <a:ln>
                  <a:solidFill>
                    <a:schemeClr val="bg1"/>
                  </a:solidFill>
                </a:ln>
                <a:solidFill>
                  <a:srgbClr val="FE2C13"/>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泡泡玛特</a:t>
            </a:r>
            <a:r>
              <a:rPr lang="en-US" altLang="zh-CN" sz="48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 </a:t>
            </a:r>
            <a:r>
              <a:rPr lang="zh-CN" altLang="en-US" sz="48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玩心大发</a:t>
            </a:r>
            <a:r>
              <a:rPr lang="en-US" altLang="zh-CN" sz="48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 </a:t>
            </a:r>
          </a:p>
          <a:p>
            <a:pPr lvl="0" algn="ctr">
              <a:lnSpc>
                <a:spcPct val="120000"/>
              </a:lnSpc>
              <a:spcBef>
                <a:spcPts val="0"/>
              </a:spcBef>
              <a:spcAft>
                <a:spcPts val="0"/>
              </a:spcAft>
              <a:buClrTx/>
              <a:buSzTx/>
              <a:buFontTx/>
              <a:defRPr/>
            </a:pPr>
            <a:r>
              <a:rPr lang="zh-CN" altLang="en-US" sz="40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这一场你就是欧皇岛主</a:t>
            </a:r>
          </a:p>
        </p:txBody>
      </p:sp>
      <p:sp>
        <p:nvSpPr>
          <p:cNvPr id="24" name="文本框 23"/>
          <p:cNvSpPr txBox="1"/>
          <p:nvPr/>
        </p:nvSpPr>
        <p:spPr>
          <a:xfrm>
            <a:off x="6413500" y="3503930"/>
            <a:ext cx="5396230" cy="1568450"/>
          </a:xfrm>
          <a:prstGeom prst="rect">
            <a:avLst/>
          </a:prstGeom>
          <a:noFill/>
          <a:effectLst/>
        </p:spPr>
        <p:txBody>
          <a:bodyPr wrap="square" rtlCol="0">
            <a:spAutoFit/>
          </a:bodyPr>
          <a:lstStyle/>
          <a:p>
            <a:pPr indent="0" algn="ctr">
              <a:lnSpc>
                <a:spcPct val="150000"/>
              </a:lnSpc>
              <a:buNone/>
            </a:pPr>
            <a:r>
              <a:rPr sz="1600" dirty="0">
                <a:solidFill>
                  <a:schemeClr val="bg1"/>
                </a:solidFill>
                <a:effectLst/>
                <a:latin typeface="微软雅黑" panose="020B0503020204020204" charset="-122"/>
                <a:ea typeface="微软雅黑" panose="020B0503020204020204" charset="-122"/>
                <a:sym typeface="+mn-ea"/>
              </a:rPr>
              <a:t>超大沉浸式互动空间处处都是吸睛点</a:t>
            </a:r>
          </a:p>
          <a:p>
            <a:pPr indent="0" algn="ctr">
              <a:lnSpc>
                <a:spcPct val="150000"/>
              </a:lnSpc>
              <a:buNone/>
            </a:pPr>
            <a:r>
              <a:rPr sz="1600" dirty="0">
                <a:solidFill>
                  <a:schemeClr val="bg1"/>
                </a:solidFill>
                <a:effectLst/>
                <a:latin typeface="微软雅黑" panose="020B0503020204020204" charset="-122"/>
                <a:ea typeface="微软雅黑" panose="020B0503020204020204" charset="-122"/>
                <a:sym typeface="+mn-ea"/>
              </a:rPr>
              <a:t>将梦境变为现实，真正实现“</a:t>
            </a:r>
            <a:r>
              <a:rPr lang="zh-CN" sz="1600" dirty="0">
                <a:solidFill>
                  <a:schemeClr val="bg1"/>
                </a:solidFill>
                <a:effectLst/>
                <a:latin typeface="微软雅黑" panose="020B0503020204020204" charset="-122"/>
                <a:ea typeface="微软雅黑" panose="020B0503020204020204" charset="-122"/>
                <a:sym typeface="+mn-ea"/>
              </a:rPr>
              <a:t>潮玩</a:t>
            </a:r>
            <a:r>
              <a:rPr sz="1600" dirty="0">
                <a:solidFill>
                  <a:schemeClr val="bg1"/>
                </a:solidFill>
                <a:effectLst/>
                <a:latin typeface="微软雅黑" panose="020B0503020204020204" charset="-122"/>
                <a:ea typeface="微软雅黑" panose="020B0503020204020204" charset="-122"/>
                <a:sym typeface="+mn-ea"/>
              </a:rPr>
              <a:t>无界”</a:t>
            </a:r>
          </a:p>
          <a:p>
            <a:pPr indent="0" algn="ctr">
              <a:lnSpc>
                <a:spcPct val="150000"/>
              </a:lnSpc>
              <a:buNone/>
            </a:pPr>
            <a:r>
              <a:rPr sz="1600" dirty="0">
                <a:solidFill>
                  <a:schemeClr val="bg1"/>
                </a:solidFill>
                <a:effectLst/>
                <a:latin typeface="微软雅黑" panose="020B0503020204020204" charset="-122"/>
                <a:ea typeface="微软雅黑" panose="020B0503020204020204" charset="-122"/>
                <a:sym typeface="+mn-ea"/>
              </a:rPr>
              <a:t>人们随时有可能与那些可爱的盲盒精灵邂逅</a:t>
            </a:r>
          </a:p>
          <a:p>
            <a:pPr indent="0" algn="ctr">
              <a:lnSpc>
                <a:spcPct val="150000"/>
              </a:lnSpc>
              <a:buNone/>
            </a:pPr>
            <a:r>
              <a:rPr sz="1600" dirty="0">
                <a:solidFill>
                  <a:schemeClr val="bg1"/>
                </a:solidFill>
                <a:effectLst/>
                <a:latin typeface="微软雅黑" panose="020B0503020204020204" charset="-122"/>
                <a:ea typeface="微软雅黑" panose="020B0503020204020204" charset="-122"/>
                <a:sym typeface="+mn-ea"/>
              </a:rPr>
              <a:t>展开一场“灵魂对谈”</a:t>
            </a:r>
            <a:r>
              <a:rPr lang="zh-CN" sz="1600" dirty="0">
                <a:solidFill>
                  <a:schemeClr val="bg1"/>
                </a:solidFill>
                <a:effectLst/>
                <a:latin typeface="微软雅黑" panose="020B0503020204020204" charset="-122"/>
                <a:ea typeface="微软雅黑" panose="020B0503020204020204" charset="-122"/>
                <a:sym typeface="+mn-ea"/>
              </a:rPr>
              <a:t>！</a:t>
            </a:r>
          </a:p>
        </p:txBody>
      </p:sp>
      <p:sp>
        <p:nvSpPr>
          <p:cNvPr id="14" name="矩形 13"/>
          <p:cNvSpPr/>
          <p:nvPr/>
        </p:nvSpPr>
        <p:spPr>
          <a:xfrm>
            <a:off x="1820003" y="5215791"/>
            <a:ext cx="8551994" cy="132207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8000" i="0" u="none" strike="noStrike" kern="1200" cap="none" spc="600" normalizeH="0" baseline="0" noProof="0" dirty="0">
                <a:ln>
                  <a:noFill/>
                </a:ln>
                <a:gradFill>
                  <a:gsLst>
                    <a:gs pos="2000">
                      <a:srgbClr val="2BBAFF">
                        <a:alpha val="30000"/>
                      </a:srgbClr>
                    </a:gs>
                    <a:gs pos="38000">
                      <a:srgbClr val="B010F3">
                        <a:alpha val="30000"/>
                      </a:srgbClr>
                    </a:gs>
                    <a:gs pos="99000">
                      <a:srgbClr val="2A2E89">
                        <a:alpha val="30000"/>
                      </a:srgbClr>
                    </a:gs>
                    <a:gs pos="71000">
                      <a:srgbClr val="5F39FA">
                        <a:alpha val="30000"/>
                      </a:srgbClr>
                    </a:gs>
                  </a:gsLst>
                  <a:lin ang="19200000" scaled="0"/>
                </a:gradFill>
                <a:effectLst/>
                <a:uLnTx/>
                <a:uFillTx/>
                <a:latin typeface="微软雅黑" panose="020B0503020204020204" charset="-122"/>
                <a:ea typeface="微软雅黑" panose="020B0503020204020204" charset="-122"/>
              </a:rPr>
              <a:t>潮玩嘉年华</a:t>
            </a: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rcRect t="14917"/>
          <a:stretch>
            <a:fillRect/>
          </a:stretch>
        </p:blipFill>
        <p:spPr>
          <a:xfrm>
            <a:off x="12700" y="635"/>
            <a:ext cx="12166600" cy="6858000"/>
          </a:xfrm>
          <a:prstGeom prst="rect">
            <a:avLst/>
          </a:prstGeom>
        </p:spPr>
      </p:pic>
      <p:sp>
        <p:nvSpPr>
          <p:cNvPr id="7" name="矩形 6"/>
          <p:cNvSpPr/>
          <p:nvPr/>
        </p:nvSpPr>
        <p:spPr>
          <a:xfrm>
            <a:off x="0" y="0"/>
            <a:ext cx="12192000" cy="6858635"/>
          </a:xfrm>
          <a:prstGeom prst="rect">
            <a:avLst/>
          </a:prstGeom>
          <a:gradFill flip="none" rotWithShape="1">
            <a:gsLst>
              <a:gs pos="10000">
                <a:srgbClr val="1F184F">
                  <a:alpha val="65000"/>
                </a:srgbClr>
              </a:gs>
              <a:gs pos="100000">
                <a:srgbClr val="2A2E89">
                  <a:alpha val="3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p:cNvPicPr>
            <a:picLocks noChangeAspect="1"/>
          </p:cNvPicPr>
          <p:nvPr/>
        </p:nvPicPr>
        <p:blipFill>
          <a:blip r:embed="rId3">
            <a:alphaModFix amt="85000"/>
          </a:blip>
          <a:stretch>
            <a:fillRect/>
          </a:stretch>
        </p:blipFill>
        <p:spPr>
          <a:xfrm>
            <a:off x="0" y="0"/>
            <a:ext cx="4023709" cy="2682472"/>
          </a:xfrm>
          <a:prstGeom prst="rect">
            <a:avLst/>
          </a:prstGeom>
        </p:spPr>
      </p:pic>
      <p:pic>
        <p:nvPicPr>
          <p:cNvPr id="13" name="图片 12"/>
          <p:cNvPicPr>
            <a:picLocks noChangeAspect="1"/>
          </p:cNvPicPr>
          <p:nvPr/>
        </p:nvPicPr>
        <p:blipFill>
          <a:blip r:embed="rId4">
            <a:alphaModFix amt="85000"/>
          </a:blip>
          <a:stretch>
            <a:fillRect/>
          </a:stretch>
        </p:blipFill>
        <p:spPr>
          <a:xfrm>
            <a:off x="10027732" y="3187890"/>
            <a:ext cx="2164268" cy="3670110"/>
          </a:xfrm>
          <a:prstGeom prst="rect">
            <a:avLst/>
          </a:prstGeom>
        </p:spPr>
      </p:pic>
      <p:sp>
        <p:nvSpPr>
          <p:cNvPr id="6" name="文本框 5"/>
          <p:cNvSpPr txBox="1"/>
          <p:nvPr/>
        </p:nvSpPr>
        <p:spPr>
          <a:xfrm>
            <a:off x="503555" y="447675"/>
            <a:ext cx="4246880" cy="706755"/>
          </a:xfrm>
          <a:prstGeom prst="rect">
            <a:avLst/>
          </a:prstGeom>
          <a:noFill/>
          <a:effectLst/>
        </p:spPr>
        <p:txBody>
          <a:bodyPr wrap="square" rtlCol="0">
            <a:spAutoFit/>
          </a:bodyPr>
          <a:lstStyle/>
          <a:p>
            <a:r>
              <a:rPr lang="zh-CN" altLang="en-US" sz="4000" dirty="0">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核心亮点资源二：</a:t>
            </a:r>
          </a:p>
        </p:txBody>
      </p:sp>
      <p:sp>
        <p:nvSpPr>
          <p:cNvPr id="3" name="矩形 2"/>
          <p:cNvSpPr/>
          <p:nvPr/>
        </p:nvSpPr>
        <p:spPr>
          <a:xfrm>
            <a:off x="1820003" y="5215791"/>
            <a:ext cx="8551994" cy="132207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8000" i="0" u="none" strike="noStrike" kern="1200" cap="none" spc="600" normalizeH="0" baseline="0" noProof="0" dirty="0">
                <a:ln>
                  <a:noFill/>
                </a:ln>
                <a:gradFill>
                  <a:gsLst>
                    <a:gs pos="2000">
                      <a:srgbClr val="2BBAFF">
                        <a:alpha val="30000"/>
                      </a:srgbClr>
                    </a:gs>
                    <a:gs pos="38000">
                      <a:srgbClr val="B010F3">
                        <a:alpha val="30000"/>
                      </a:srgbClr>
                    </a:gs>
                    <a:gs pos="99000">
                      <a:srgbClr val="2A2E89">
                        <a:alpha val="30000"/>
                      </a:srgbClr>
                    </a:gs>
                    <a:gs pos="71000">
                      <a:srgbClr val="5F39FA">
                        <a:alpha val="30000"/>
                      </a:srgbClr>
                    </a:gs>
                  </a:gsLst>
                  <a:lin ang="19200000" scaled="0"/>
                </a:gradFill>
                <a:effectLst/>
                <a:uLnTx/>
                <a:uFillTx/>
                <a:latin typeface="微软雅黑" panose="020B0503020204020204" charset="-122"/>
                <a:ea typeface="微软雅黑" panose="020B0503020204020204" charset="-122"/>
              </a:rPr>
              <a:t>潮玩嘉年华</a:t>
            </a:r>
          </a:p>
        </p:txBody>
      </p:sp>
      <p:sp>
        <p:nvSpPr>
          <p:cNvPr id="22" name="矩形 21"/>
          <p:cNvSpPr/>
          <p:nvPr/>
        </p:nvSpPr>
        <p:spPr>
          <a:xfrm>
            <a:off x="1229360" y="1683703"/>
            <a:ext cx="5395595" cy="1715770"/>
          </a:xfrm>
          <a:prstGeom prst="rect">
            <a:avLst/>
          </a:prstGeom>
        </p:spPr>
        <p:txBody>
          <a:bodyPr wrap="square" rtlCol="0" anchor="ctr" anchorCtr="0">
            <a:spAutoFit/>
          </a:bodyPr>
          <a:lstStyle/>
          <a:p>
            <a:pPr lvl="0" algn="ctr">
              <a:lnSpc>
                <a:spcPct val="120000"/>
              </a:lnSpc>
              <a:spcBef>
                <a:spcPts val="0"/>
              </a:spcBef>
              <a:spcAft>
                <a:spcPts val="0"/>
              </a:spcAft>
              <a:buClrTx/>
              <a:buSzTx/>
              <a:buFontTx/>
              <a:defRPr/>
            </a:pPr>
            <a:r>
              <a:rPr lang="zh-CN" altLang="en-US" sz="4800" noProof="0" dirty="0">
                <a:ln>
                  <a:solidFill>
                    <a:schemeClr val="bg1"/>
                  </a:solidFill>
                </a:ln>
                <a:solidFill>
                  <a:srgbClr val="7250DC"/>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星际熊</a:t>
            </a:r>
            <a:r>
              <a:rPr lang="en-US" altLang="zh-CN" sz="48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 </a:t>
            </a:r>
            <a:r>
              <a:rPr lang="zh-CN" altLang="en-US" sz="48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玩潮有道</a:t>
            </a:r>
            <a:r>
              <a:rPr lang="en-US" altLang="zh-CN" sz="48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 </a:t>
            </a:r>
          </a:p>
          <a:p>
            <a:pPr lvl="0" algn="ctr">
              <a:lnSpc>
                <a:spcPct val="120000"/>
              </a:lnSpc>
              <a:spcBef>
                <a:spcPts val="0"/>
              </a:spcBef>
              <a:spcAft>
                <a:spcPts val="0"/>
              </a:spcAft>
              <a:buClrTx/>
              <a:buSzTx/>
              <a:buFontTx/>
              <a:defRPr/>
            </a:pPr>
            <a:r>
              <a:rPr sz="40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穿越次元“空降”</a:t>
            </a:r>
            <a:r>
              <a:rPr lang="en-US" altLang="zh-CN" sz="40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XX</a:t>
            </a:r>
          </a:p>
        </p:txBody>
      </p:sp>
      <p:sp>
        <p:nvSpPr>
          <p:cNvPr id="24" name="文本框 23"/>
          <p:cNvSpPr txBox="1"/>
          <p:nvPr/>
        </p:nvSpPr>
        <p:spPr>
          <a:xfrm>
            <a:off x="1229360" y="3399790"/>
            <a:ext cx="5396230" cy="1938020"/>
          </a:xfrm>
          <a:prstGeom prst="rect">
            <a:avLst/>
          </a:prstGeom>
          <a:noFill/>
          <a:effectLst/>
        </p:spPr>
        <p:txBody>
          <a:bodyPr wrap="square" rtlCol="0">
            <a:spAutoFit/>
          </a:bodyPr>
          <a:lstStyle/>
          <a:p>
            <a:pPr indent="0" algn="ctr">
              <a:lnSpc>
                <a:spcPct val="150000"/>
              </a:lnSpc>
              <a:buNone/>
            </a:pPr>
            <a:r>
              <a:rPr sz="1600" dirty="0">
                <a:solidFill>
                  <a:schemeClr val="bg1"/>
                </a:solidFill>
                <a:effectLst/>
                <a:latin typeface="微软雅黑" panose="020B0503020204020204" charset="-122"/>
                <a:ea typeface="微软雅黑" panose="020B0503020204020204" charset="-122"/>
                <a:sym typeface="+mn-ea"/>
              </a:rPr>
              <a:t>当敢玩潮爱创造的顶级IP星际熊</a:t>
            </a:r>
          </a:p>
          <a:p>
            <a:pPr indent="0" algn="ctr">
              <a:lnSpc>
                <a:spcPct val="150000"/>
              </a:lnSpc>
              <a:buNone/>
            </a:pPr>
            <a:r>
              <a:rPr sz="1600" dirty="0">
                <a:solidFill>
                  <a:schemeClr val="bg1"/>
                </a:solidFill>
                <a:effectLst/>
                <a:latin typeface="微软雅黑" panose="020B0503020204020204" charset="-122"/>
                <a:ea typeface="微软雅黑" panose="020B0503020204020204" charset="-122"/>
                <a:sym typeface="+mn-ea"/>
              </a:rPr>
              <a:t>遇到了创造更美好生活方式的XX</a:t>
            </a:r>
          </a:p>
          <a:p>
            <a:pPr indent="0" algn="ctr">
              <a:lnSpc>
                <a:spcPct val="150000"/>
              </a:lnSpc>
              <a:buNone/>
            </a:pPr>
            <a:r>
              <a:rPr sz="1600" dirty="0">
                <a:solidFill>
                  <a:schemeClr val="bg1"/>
                </a:solidFill>
                <a:effectLst/>
                <a:latin typeface="微软雅黑" panose="020B0503020204020204" charset="-122"/>
                <a:ea typeface="微软雅黑" panose="020B0503020204020204" charset="-122"/>
                <a:sym typeface="+mn-ea"/>
              </a:rPr>
              <a:t>瞬间开启异想国度的新大门</a:t>
            </a:r>
          </a:p>
          <a:p>
            <a:pPr indent="0" algn="ctr">
              <a:lnSpc>
                <a:spcPct val="150000"/>
              </a:lnSpc>
              <a:buNone/>
            </a:pPr>
            <a:r>
              <a:rPr sz="1600" dirty="0">
                <a:solidFill>
                  <a:schemeClr val="bg1"/>
                </a:solidFill>
                <a:effectLst/>
                <a:latin typeface="微软雅黑" panose="020B0503020204020204" charset="-122"/>
                <a:ea typeface="微软雅黑" panose="020B0503020204020204" charset="-122"/>
                <a:sym typeface="+mn-ea"/>
              </a:rPr>
              <a:t>史无前例的天马行空潮玩溯源之旅</a:t>
            </a:r>
          </a:p>
          <a:p>
            <a:pPr indent="0" algn="ctr">
              <a:lnSpc>
                <a:spcPct val="150000"/>
              </a:lnSpc>
              <a:buNone/>
            </a:pPr>
            <a:r>
              <a:rPr sz="1600" dirty="0">
                <a:solidFill>
                  <a:schemeClr val="bg1"/>
                </a:solidFill>
                <a:effectLst/>
                <a:latin typeface="微软雅黑" panose="020B0503020204020204" charset="-122"/>
                <a:ea typeface="微软雅黑" panose="020B0503020204020204" charset="-122"/>
                <a:sym typeface="+mn-ea"/>
              </a:rPr>
              <a:t>令潮玩一族FUN肆开PARTY！</a:t>
            </a: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custDataLst>
              <p:tags r:id="rId1"/>
            </p:custDataLst>
          </p:nvPr>
        </p:nvPicPr>
        <p:blipFill>
          <a:blip r:embed="rId3"/>
          <a:srcRect t="11386" b="2085"/>
          <a:stretch>
            <a:fillRect/>
          </a:stretch>
        </p:blipFill>
        <p:spPr>
          <a:xfrm>
            <a:off x="6091555" y="0"/>
            <a:ext cx="6112510" cy="6858000"/>
          </a:xfrm>
          <a:prstGeom prst="rect">
            <a:avLst/>
          </a:prstGeom>
        </p:spPr>
      </p:pic>
      <p:pic>
        <p:nvPicPr>
          <p:cNvPr id="5" name="图片 4"/>
          <p:cNvPicPr>
            <a:picLocks noChangeAspect="1"/>
          </p:cNvPicPr>
          <p:nvPr/>
        </p:nvPicPr>
        <p:blipFill>
          <a:blip r:embed="rId4"/>
          <a:srcRect t="22603"/>
          <a:stretch>
            <a:fillRect/>
          </a:stretch>
        </p:blipFill>
        <p:spPr>
          <a:xfrm>
            <a:off x="2540" y="0"/>
            <a:ext cx="6146165" cy="6858000"/>
          </a:xfrm>
          <a:prstGeom prst="rect">
            <a:avLst/>
          </a:prstGeom>
        </p:spPr>
      </p:pic>
      <p:sp>
        <p:nvSpPr>
          <p:cNvPr id="7" name="矩形 6"/>
          <p:cNvSpPr/>
          <p:nvPr/>
        </p:nvSpPr>
        <p:spPr>
          <a:xfrm>
            <a:off x="12065" y="0"/>
            <a:ext cx="12192000" cy="6858635"/>
          </a:xfrm>
          <a:prstGeom prst="rect">
            <a:avLst/>
          </a:prstGeom>
          <a:gradFill flip="none" rotWithShape="1">
            <a:gsLst>
              <a:gs pos="10000">
                <a:srgbClr val="1F184F">
                  <a:alpha val="65000"/>
                </a:srgbClr>
              </a:gs>
              <a:gs pos="100000">
                <a:srgbClr val="2A2E89">
                  <a:alpha val="3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 name="文本框 8"/>
          <p:cNvSpPr txBox="1"/>
          <p:nvPr/>
        </p:nvSpPr>
        <p:spPr>
          <a:xfrm>
            <a:off x="2458085" y="3187700"/>
            <a:ext cx="7387590" cy="2306955"/>
          </a:xfrm>
          <a:prstGeom prst="rect">
            <a:avLst/>
          </a:prstGeom>
          <a:noFill/>
          <a:effectLst/>
        </p:spPr>
        <p:txBody>
          <a:bodyPr wrap="square" rtlCol="0">
            <a:spAutoFit/>
          </a:bodyPr>
          <a:lstStyle/>
          <a:p>
            <a:pPr indent="0" algn="ctr">
              <a:lnSpc>
                <a:spcPct val="180000"/>
              </a:lnSpc>
              <a:buNone/>
            </a:pP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生活总会充满未知与无尽的想象</a:t>
            </a:r>
          </a:p>
          <a:p>
            <a:pPr indent="0" algn="ctr">
              <a:lnSpc>
                <a:spcPct val="180000"/>
              </a:lnSpc>
              <a:buNone/>
            </a:pP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需要一点惊喜，一些梦幻魔力</a:t>
            </a:r>
          </a:p>
          <a:p>
            <a:pPr indent="0" algn="ctr">
              <a:lnSpc>
                <a:spcPct val="180000"/>
              </a:lnSpc>
              <a:buNone/>
            </a:pPr>
            <a:r>
              <a:rPr lang="zh-CN"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结合两大潮流</a:t>
            </a:r>
            <a:r>
              <a:rPr lang="en-US" altLang="zh-CN"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IP</a:t>
            </a: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元素，组成赏心悦目的潮玩盛宴</a:t>
            </a:r>
          </a:p>
          <a:p>
            <a:pPr indent="0" algn="ctr">
              <a:lnSpc>
                <a:spcPct val="180000"/>
              </a:lnSpc>
              <a:buNone/>
            </a:pPr>
            <a:r>
              <a:rPr lang="zh-CN" altLang="en-US" sz="2000"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泡泡玛特×星际熊在XX等你</a:t>
            </a:r>
          </a:p>
        </p:txBody>
      </p:sp>
      <p:pic>
        <p:nvPicPr>
          <p:cNvPr id="31" name="图片 30"/>
          <p:cNvPicPr>
            <a:picLocks noChangeAspect="1"/>
          </p:cNvPicPr>
          <p:nvPr/>
        </p:nvPicPr>
        <p:blipFill>
          <a:blip r:embed="rId5">
            <a:alphaModFix amt="85000"/>
          </a:blip>
          <a:stretch>
            <a:fillRect/>
          </a:stretch>
        </p:blipFill>
        <p:spPr>
          <a:xfrm>
            <a:off x="0" y="0"/>
            <a:ext cx="4023709" cy="2682472"/>
          </a:xfrm>
          <a:prstGeom prst="rect">
            <a:avLst/>
          </a:prstGeom>
        </p:spPr>
      </p:pic>
      <p:pic>
        <p:nvPicPr>
          <p:cNvPr id="32" name="图片 31"/>
          <p:cNvPicPr>
            <a:picLocks noChangeAspect="1"/>
          </p:cNvPicPr>
          <p:nvPr/>
        </p:nvPicPr>
        <p:blipFill>
          <a:blip r:embed="rId6">
            <a:alphaModFix amt="85000"/>
          </a:blip>
          <a:stretch>
            <a:fillRect/>
          </a:stretch>
        </p:blipFill>
        <p:spPr>
          <a:xfrm>
            <a:off x="10027732" y="3187890"/>
            <a:ext cx="2164268" cy="3670110"/>
          </a:xfrm>
          <a:prstGeom prst="rect">
            <a:avLst/>
          </a:prstGeom>
        </p:spPr>
      </p:pic>
      <p:sp>
        <p:nvSpPr>
          <p:cNvPr id="8" name="矩形 7"/>
          <p:cNvSpPr/>
          <p:nvPr/>
        </p:nvSpPr>
        <p:spPr>
          <a:xfrm>
            <a:off x="1214120" y="1896110"/>
            <a:ext cx="3722370" cy="1014730"/>
          </a:xfrm>
          <a:prstGeom prst="rect">
            <a:avLst/>
          </a:prstGeom>
        </p:spPr>
        <p:txBody>
          <a:bodyPr wrap="square" rtlCol="0" anchor="ctr" anchorCtr="0">
            <a:spAutoFit/>
          </a:bodyPr>
          <a:lstStyle/>
          <a:p>
            <a:pPr lvl="0" algn="dist">
              <a:lnSpc>
                <a:spcPct val="100000"/>
              </a:lnSpc>
              <a:spcBef>
                <a:spcPts val="0"/>
              </a:spcBef>
              <a:spcAft>
                <a:spcPts val="0"/>
              </a:spcAft>
              <a:buClrTx/>
              <a:buSzTx/>
              <a:buFontTx/>
              <a:defRPr/>
            </a:pPr>
            <a:r>
              <a:rPr lang="zh-CN" altLang="en-US" sz="60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泡泡玛特</a:t>
            </a:r>
          </a:p>
        </p:txBody>
      </p:sp>
      <p:sp>
        <p:nvSpPr>
          <p:cNvPr id="10" name="矩形 9"/>
          <p:cNvSpPr/>
          <p:nvPr/>
        </p:nvSpPr>
        <p:spPr>
          <a:xfrm>
            <a:off x="173355" y="1146810"/>
            <a:ext cx="5805170" cy="119888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200" i="0" u="none" strike="noStrike" kern="1200" cap="none" spc="600" normalizeH="0" baseline="0" noProof="0" dirty="0">
                <a:ln>
                  <a:noFill/>
                </a:ln>
                <a:solidFill>
                  <a:schemeClr val="bg1">
                    <a:alpha val="15000"/>
                  </a:schemeClr>
                </a:solidFill>
                <a:effectLst/>
                <a:uLnTx/>
                <a:uFillTx/>
                <a:latin typeface="微软雅黑" panose="020B0503020204020204" charset="-122"/>
                <a:ea typeface="微软雅黑" panose="020B0503020204020204" charset="-122"/>
              </a:rPr>
              <a:t>POP MORT</a:t>
            </a:r>
          </a:p>
        </p:txBody>
      </p:sp>
      <p:sp>
        <p:nvSpPr>
          <p:cNvPr id="16" name="矩形 15"/>
          <p:cNvSpPr/>
          <p:nvPr/>
        </p:nvSpPr>
        <p:spPr>
          <a:xfrm>
            <a:off x="7286625" y="1896110"/>
            <a:ext cx="3722370" cy="1014730"/>
          </a:xfrm>
          <a:prstGeom prst="rect">
            <a:avLst/>
          </a:prstGeom>
        </p:spPr>
        <p:txBody>
          <a:bodyPr wrap="square" rtlCol="0" anchor="ctr" anchorCtr="0">
            <a:spAutoFit/>
          </a:bodyPr>
          <a:lstStyle/>
          <a:p>
            <a:pPr lvl="0" algn="dist">
              <a:lnSpc>
                <a:spcPct val="100000"/>
              </a:lnSpc>
              <a:spcBef>
                <a:spcPts val="0"/>
              </a:spcBef>
              <a:spcAft>
                <a:spcPts val="0"/>
              </a:spcAft>
              <a:buClrTx/>
              <a:buSzTx/>
              <a:buFontTx/>
              <a:defRPr/>
            </a:pPr>
            <a:r>
              <a:rPr lang="zh-CN" altLang="en-US" sz="60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星际熊</a:t>
            </a:r>
          </a:p>
        </p:txBody>
      </p:sp>
      <p:sp>
        <p:nvSpPr>
          <p:cNvPr id="17" name="矩形 16"/>
          <p:cNvSpPr/>
          <p:nvPr/>
        </p:nvSpPr>
        <p:spPr>
          <a:xfrm>
            <a:off x="6245860" y="1146810"/>
            <a:ext cx="5805170" cy="119888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200" i="0" u="none" strike="noStrike" kern="1200" cap="none" spc="600" normalizeH="0" baseline="0" noProof="0" dirty="0">
                <a:ln>
                  <a:noFill/>
                </a:ln>
                <a:solidFill>
                  <a:schemeClr val="bg1">
                    <a:alpha val="15000"/>
                  </a:schemeClr>
                </a:solidFill>
                <a:effectLst/>
                <a:uLnTx/>
                <a:uFillTx/>
                <a:latin typeface="微软雅黑" panose="020B0503020204020204" charset="-122"/>
                <a:ea typeface="微软雅黑" panose="020B0503020204020204" charset="-122"/>
              </a:rPr>
              <a:t>COSMOS</a:t>
            </a:r>
          </a:p>
        </p:txBody>
      </p:sp>
      <p:sp>
        <p:nvSpPr>
          <p:cNvPr id="19" name="矩形 18"/>
          <p:cNvSpPr/>
          <p:nvPr/>
        </p:nvSpPr>
        <p:spPr>
          <a:xfrm>
            <a:off x="172720" y="1146810"/>
            <a:ext cx="5805170" cy="119888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7200" i="0" u="none" strike="noStrike" kern="1200" cap="none" spc="600" normalizeH="0" baseline="0" noProof="0" dirty="0">
                <a:ln>
                  <a:noFill/>
                </a:ln>
                <a:solidFill>
                  <a:schemeClr val="bg1">
                    <a:alpha val="15000"/>
                  </a:schemeClr>
                </a:solidFill>
                <a:effectLst/>
                <a:uLnTx/>
                <a:uFillTx/>
                <a:latin typeface="微软雅黑" panose="020B0503020204020204" charset="-122"/>
                <a:ea typeface="微软雅黑" panose="020B0503020204020204" charset="-122"/>
              </a:rPr>
              <a:t>POP MORT</a:t>
            </a:r>
          </a:p>
        </p:txBody>
      </p:sp>
      <p:sp>
        <p:nvSpPr>
          <p:cNvPr id="21" name="矩形 20"/>
          <p:cNvSpPr/>
          <p:nvPr/>
        </p:nvSpPr>
        <p:spPr>
          <a:xfrm>
            <a:off x="5721985" y="1896110"/>
            <a:ext cx="859790" cy="1014730"/>
          </a:xfrm>
          <a:prstGeom prst="rect">
            <a:avLst/>
          </a:prstGeom>
        </p:spPr>
        <p:txBody>
          <a:bodyPr wrap="square" rtlCol="0" anchor="ctr" anchorCtr="0">
            <a:spAutoFit/>
          </a:bodyPr>
          <a:lstStyle/>
          <a:p>
            <a:pPr lvl="0" algn="dist">
              <a:lnSpc>
                <a:spcPct val="100000"/>
              </a:lnSpc>
              <a:spcBef>
                <a:spcPts val="0"/>
              </a:spcBef>
              <a:spcAft>
                <a:spcPts val="0"/>
              </a:spcAft>
              <a:buClrTx/>
              <a:buSzTx/>
              <a:buFontTx/>
              <a:defRPr/>
            </a:pPr>
            <a:r>
              <a:rPr lang="en-US" altLang="zh-CN" sz="6000" noProof="0" dirty="0">
                <a:ln>
                  <a:noFill/>
                </a:ln>
                <a:solidFill>
                  <a:schemeClr val="bg1"/>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X</a:t>
            </a: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randombar(horizontal)">
                                      <p:cBhvr>
                                        <p:cTn id="11" dur="500"/>
                                        <p:tgtEl>
                                          <p:spTgt spid="17"/>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randombar(horizontal)">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5080" y="-635"/>
            <a:ext cx="12197080" cy="6858635"/>
            <a:chOff x="-8" y="-1"/>
            <a:chExt cx="19208" cy="10801"/>
          </a:xfrm>
        </p:grpSpPr>
        <p:sp>
          <p:nvSpPr>
            <p:cNvPr id="26" name="矩形 25"/>
            <p:cNvSpPr/>
            <p:nvPr/>
          </p:nvSpPr>
          <p:spPr>
            <a:xfrm>
              <a:off x="0" y="-1"/>
              <a:ext cx="19200" cy="10801"/>
            </a:xfrm>
            <a:prstGeom prst="rect">
              <a:avLst/>
            </a:prstGeom>
            <a:gradFill flip="none" rotWithShape="1">
              <a:gsLst>
                <a:gs pos="10000">
                  <a:srgbClr val="1F184F">
                    <a:alpha val="65000"/>
                  </a:srgbClr>
                </a:gs>
                <a:gs pos="100000">
                  <a:srgbClr val="2A2E89">
                    <a:alpha val="3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3" name="图片 2"/>
            <p:cNvPicPr>
              <a:picLocks noChangeAspect="1"/>
            </p:cNvPicPr>
            <p:nvPr/>
          </p:nvPicPr>
          <p:blipFill>
            <a:blip r:embed="rId2"/>
            <a:srcRect l="2873" r="3422"/>
            <a:stretch>
              <a:fillRect/>
            </a:stretch>
          </p:blipFill>
          <p:spPr>
            <a:xfrm>
              <a:off x="9986" y="0"/>
              <a:ext cx="5120" cy="5414"/>
            </a:xfrm>
            <a:prstGeom prst="rect">
              <a:avLst/>
            </a:prstGeom>
          </p:spPr>
        </p:pic>
        <p:pic>
          <p:nvPicPr>
            <p:cNvPr id="11" name="图片 10"/>
            <p:cNvPicPr>
              <a:picLocks noChangeAspect="1"/>
            </p:cNvPicPr>
            <p:nvPr/>
          </p:nvPicPr>
          <p:blipFill>
            <a:blip r:embed="rId3"/>
            <a:srcRect b="3858"/>
            <a:stretch>
              <a:fillRect/>
            </a:stretch>
          </p:blipFill>
          <p:spPr>
            <a:xfrm>
              <a:off x="4456" y="0"/>
              <a:ext cx="5520" cy="5414"/>
            </a:xfrm>
            <a:prstGeom prst="rect">
              <a:avLst/>
            </a:prstGeom>
          </p:spPr>
        </p:pic>
        <p:pic>
          <p:nvPicPr>
            <p:cNvPr id="12" name="图片 11"/>
            <p:cNvPicPr>
              <a:picLocks noChangeAspect="1"/>
            </p:cNvPicPr>
            <p:nvPr/>
          </p:nvPicPr>
          <p:blipFill>
            <a:blip r:embed="rId4"/>
            <a:srcRect b="24181"/>
            <a:stretch>
              <a:fillRect/>
            </a:stretch>
          </p:blipFill>
          <p:spPr>
            <a:xfrm>
              <a:off x="-8" y="0"/>
              <a:ext cx="4464" cy="5414"/>
            </a:xfrm>
            <a:prstGeom prst="rect">
              <a:avLst/>
            </a:prstGeom>
          </p:spPr>
        </p:pic>
        <p:pic>
          <p:nvPicPr>
            <p:cNvPr id="19" name="图片 18"/>
            <p:cNvPicPr>
              <a:picLocks noChangeAspect="1"/>
            </p:cNvPicPr>
            <p:nvPr/>
          </p:nvPicPr>
          <p:blipFill>
            <a:blip r:embed="rId5"/>
            <a:srcRect r="50530"/>
            <a:stretch>
              <a:fillRect/>
            </a:stretch>
          </p:blipFill>
          <p:spPr>
            <a:xfrm>
              <a:off x="0" y="5386"/>
              <a:ext cx="5417" cy="5414"/>
            </a:xfrm>
            <a:prstGeom prst="rect">
              <a:avLst/>
            </a:prstGeom>
          </p:spPr>
        </p:pic>
        <p:pic>
          <p:nvPicPr>
            <p:cNvPr id="20" name="图片 19"/>
            <p:cNvPicPr>
              <a:picLocks noChangeAspect="1"/>
            </p:cNvPicPr>
            <p:nvPr/>
          </p:nvPicPr>
          <p:blipFill>
            <a:blip r:embed="rId5"/>
            <a:srcRect l="51297"/>
            <a:stretch>
              <a:fillRect/>
            </a:stretch>
          </p:blipFill>
          <p:spPr>
            <a:xfrm>
              <a:off x="5417" y="5386"/>
              <a:ext cx="5333" cy="5414"/>
            </a:xfrm>
            <a:prstGeom prst="rect">
              <a:avLst/>
            </a:prstGeom>
          </p:spPr>
        </p:pic>
        <p:pic>
          <p:nvPicPr>
            <p:cNvPr id="21" name="图片 20"/>
            <p:cNvPicPr>
              <a:picLocks noChangeAspect="1"/>
            </p:cNvPicPr>
            <p:nvPr/>
          </p:nvPicPr>
          <p:blipFill>
            <a:blip r:embed="rId6"/>
            <a:stretch>
              <a:fillRect/>
            </a:stretch>
          </p:blipFill>
          <p:spPr>
            <a:xfrm>
              <a:off x="10750" y="5386"/>
              <a:ext cx="5424" cy="5414"/>
            </a:xfrm>
            <a:prstGeom prst="rect">
              <a:avLst/>
            </a:prstGeom>
          </p:spPr>
        </p:pic>
        <p:pic>
          <p:nvPicPr>
            <p:cNvPr id="23" name="图片 22"/>
            <p:cNvPicPr>
              <a:picLocks noChangeAspect="1"/>
            </p:cNvPicPr>
            <p:nvPr/>
          </p:nvPicPr>
          <p:blipFill>
            <a:blip r:embed="rId7"/>
            <a:stretch>
              <a:fillRect/>
            </a:stretch>
          </p:blipFill>
          <p:spPr>
            <a:xfrm>
              <a:off x="15091" y="0"/>
              <a:ext cx="4109" cy="5414"/>
            </a:xfrm>
            <a:prstGeom prst="rect">
              <a:avLst/>
            </a:prstGeom>
          </p:spPr>
        </p:pic>
        <p:pic>
          <p:nvPicPr>
            <p:cNvPr id="25" name="图片 24"/>
            <p:cNvPicPr>
              <a:picLocks noChangeAspect="1"/>
            </p:cNvPicPr>
            <p:nvPr/>
          </p:nvPicPr>
          <p:blipFill>
            <a:blip r:embed="rId8"/>
            <a:srcRect b="3175"/>
            <a:stretch>
              <a:fillRect/>
            </a:stretch>
          </p:blipFill>
          <p:spPr>
            <a:xfrm>
              <a:off x="16174" y="5386"/>
              <a:ext cx="3006" cy="5414"/>
            </a:xfrm>
            <a:prstGeom prst="rect">
              <a:avLst/>
            </a:prstGeom>
          </p:spPr>
        </p:pic>
      </p:grpSp>
      <p:sp>
        <p:nvSpPr>
          <p:cNvPr id="38" name="矩形 37"/>
          <p:cNvSpPr/>
          <p:nvPr/>
        </p:nvSpPr>
        <p:spPr>
          <a:xfrm>
            <a:off x="0" y="0"/>
            <a:ext cx="12192000" cy="6858635"/>
          </a:xfrm>
          <a:prstGeom prst="rect">
            <a:avLst/>
          </a:prstGeom>
          <a:gradFill flip="none" rotWithShape="1">
            <a:gsLst>
              <a:gs pos="10000">
                <a:srgbClr val="1F184F">
                  <a:alpha val="65000"/>
                </a:srgbClr>
              </a:gs>
              <a:gs pos="100000">
                <a:srgbClr val="2A2E89">
                  <a:alpha val="3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9" name="矩形 38"/>
          <p:cNvSpPr/>
          <p:nvPr userDrawn="1"/>
        </p:nvSpPr>
        <p:spPr>
          <a:xfrm>
            <a:off x="0" y="-635"/>
            <a:ext cx="12192000" cy="6858000"/>
          </a:xfrm>
          <a:prstGeom prst="rect">
            <a:avLst/>
          </a:prstGeom>
          <a:solidFill>
            <a:schemeClr val="bg2">
              <a:lumMod val="25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689350" y="1577340"/>
            <a:ext cx="4813300" cy="1106805"/>
          </a:xfrm>
          <a:prstGeom prst="rect">
            <a:avLst/>
          </a:prstGeom>
        </p:spPr>
        <p:txBody>
          <a:bodyPr wrap="square" rtlCol="0" anchor="ctr" anchorCtr="0">
            <a:spAutoFit/>
          </a:bodyPr>
          <a:lstStyle/>
          <a:p>
            <a:pPr lvl="0" algn="dist">
              <a:lnSpc>
                <a:spcPct val="100000"/>
              </a:lnSpc>
              <a:spcBef>
                <a:spcPts val="0"/>
              </a:spcBef>
              <a:spcAft>
                <a:spcPts val="0"/>
              </a:spcAft>
              <a:buClrTx/>
              <a:buSzTx/>
              <a:buFontTx/>
              <a:defRPr/>
            </a:pPr>
            <a:r>
              <a:rPr lang="zh-CN" altLang="en-US" sz="6600" noProof="0" dirty="0">
                <a:ln>
                  <a:solidFill>
                    <a:schemeClr val="bg1"/>
                  </a:solidFill>
                </a:ln>
                <a:gradFill>
                  <a:gsLst>
                    <a:gs pos="2000">
                      <a:srgbClr val="2BBAFF"/>
                    </a:gs>
                    <a:gs pos="38000">
                      <a:srgbClr val="B010F3"/>
                    </a:gs>
                    <a:gs pos="99000">
                      <a:srgbClr val="2A2E89"/>
                    </a:gs>
                    <a:gs pos="71000">
                      <a:srgbClr val="5F39FA"/>
                    </a:gs>
                  </a:gsLst>
                  <a:lin ang="19200000" scaled="0"/>
                </a:gra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潮玩嘉年华</a:t>
            </a:r>
          </a:p>
        </p:txBody>
      </p:sp>
      <p:sp>
        <p:nvSpPr>
          <p:cNvPr id="29" name="文本框 28"/>
          <p:cNvSpPr txBox="1"/>
          <p:nvPr/>
        </p:nvSpPr>
        <p:spPr>
          <a:xfrm>
            <a:off x="3397885" y="2600960"/>
            <a:ext cx="5396230" cy="368300"/>
          </a:xfrm>
          <a:prstGeom prst="rect">
            <a:avLst/>
          </a:prstGeom>
          <a:noFill/>
          <a:effectLst/>
        </p:spPr>
        <p:txBody>
          <a:bodyPr wrap="square" rtlCol="0">
            <a:spAutoFit/>
          </a:bodyPr>
          <a:lstStyle/>
          <a:p>
            <a:pPr indent="0" algn="dist">
              <a:lnSpc>
                <a:spcPct val="100000"/>
              </a:lnSpc>
              <a:buNone/>
            </a:pPr>
            <a:r>
              <a:rPr 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a:t>
            </a: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IP主题嘉年华活动</a:t>
            </a:r>
            <a:r>
              <a:rPr lang="en-US" altLang="zh-CN"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a:t>
            </a:r>
          </a:p>
        </p:txBody>
      </p:sp>
      <p:sp>
        <p:nvSpPr>
          <p:cNvPr id="30" name="矩形 29"/>
          <p:cNvSpPr/>
          <p:nvPr/>
        </p:nvSpPr>
        <p:spPr>
          <a:xfrm>
            <a:off x="3292475" y="2950210"/>
            <a:ext cx="5607050" cy="3412490"/>
          </a:xfrm>
          <a:prstGeom prst="rect">
            <a:avLst/>
          </a:prstGeom>
        </p:spPr>
        <p:txBody>
          <a:bodyPr wrap="square" anchor="ctr" anchorCtr="0">
            <a:spAutoFit/>
          </a:bodyPr>
          <a:lstStyle/>
          <a:p>
            <a:pPr marR="0" lvl="0" indent="0" algn="l" defTabSz="914400" rtl="0" fontAlgn="auto">
              <a:lnSpc>
                <a:spcPct val="180000"/>
              </a:lnSpc>
              <a:spcBef>
                <a:spcPts val="0"/>
              </a:spcBef>
              <a:spcAft>
                <a:spcPts val="0"/>
              </a:spcAft>
              <a:buClrTx/>
              <a:buSzTx/>
              <a:buNone/>
              <a:defRPr/>
            </a:pPr>
            <a:r>
              <a:rPr kumimoji="0" lang="zh-CN" altLang="en-US"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活动时间：</a:t>
            </a:r>
            <a:r>
              <a:rPr kumimoji="0" lang="en-US" altLang="zh-CN"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a:t>
            </a:r>
            <a:endParaRPr kumimoji="0" lang="zh-CN" altLang="en-US"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R="0" lvl="0" indent="0" algn="l" defTabSz="914400" rtl="0" fontAlgn="auto">
              <a:lnSpc>
                <a:spcPct val="180000"/>
              </a:lnSpc>
              <a:spcBef>
                <a:spcPts val="0"/>
              </a:spcBef>
              <a:spcAft>
                <a:spcPts val="0"/>
              </a:spcAft>
              <a:buClrTx/>
              <a:buSzTx/>
              <a:buNone/>
              <a:defRPr/>
            </a:pPr>
            <a:r>
              <a:rPr kumimoji="0" lang="zh-CN" altLang="en-US"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活动地点：</a:t>
            </a:r>
            <a:r>
              <a:rPr kumimoji="0" lang="en-US" altLang="zh-CN"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a:t>
            </a:r>
            <a:endParaRPr kumimoji="0" lang="zh-CN" altLang="en-US"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R="0" lvl="0" indent="0" algn="l" defTabSz="914400" rtl="0" fontAlgn="auto">
              <a:lnSpc>
                <a:spcPct val="180000"/>
              </a:lnSpc>
              <a:spcBef>
                <a:spcPts val="0"/>
              </a:spcBef>
              <a:spcAft>
                <a:spcPts val="0"/>
              </a:spcAft>
              <a:buClrTx/>
              <a:buSzTx/>
              <a:buNone/>
              <a:defRPr/>
            </a:pPr>
            <a:r>
              <a:rPr kumimoji="0" lang="zh-CN" altLang="en-US"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参与人群：</a:t>
            </a:r>
            <a:r>
              <a:rPr kumimoji="0" lang="en-US" altLang="zh-CN"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a:t>
            </a:r>
            <a:endParaRPr kumimoji="0" lang="zh-CN" altLang="en-US"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endParaRPr>
          </a:p>
          <a:p>
            <a:pPr marR="0" lvl="0" indent="0" algn="l" defTabSz="914400" rtl="0" fontAlgn="auto">
              <a:lnSpc>
                <a:spcPct val="180000"/>
              </a:lnSpc>
              <a:spcBef>
                <a:spcPts val="0"/>
              </a:spcBef>
              <a:spcAft>
                <a:spcPts val="0"/>
              </a:spcAft>
              <a:buClrTx/>
              <a:buSzTx/>
              <a:buNone/>
              <a:defRPr/>
            </a:pPr>
            <a:r>
              <a:rPr kumimoji="0" lang="zh-CN" altLang="en-US"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活动内容：主题氛围布置、互动游戏等</a:t>
            </a:r>
          </a:p>
          <a:p>
            <a:pPr marR="0" lvl="0" indent="0" algn="l" defTabSz="914400" rtl="0" fontAlgn="auto">
              <a:lnSpc>
                <a:spcPct val="180000"/>
              </a:lnSpc>
              <a:spcBef>
                <a:spcPts val="0"/>
              </a:spcBef>
              <a:spcAft>
                <a:spcPts val="0"/>
              </a:spcAft>
              <a:buClrTx/>
              <a:buSzTx/>
              <a:buNone/>
              <a:defRPr/>
            </a:pPr>
            <a:r>
              <a:rPr kumimoji="0" lang="zh-CN" altLang="en-US" sz="2400" b="1" i="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活动调性：潮流、时尚</a:t>
            </a:r>
          </a:p>
        </p:txBody>
      </p:sp>
      <p:pic>
        <p:nvPicPr>
          <p:cNvPr id="31" name="图片 30"/>
          <p:cNvPicPr>
            <a:picLocks noChangeAspect="1"/>
          </p:cNvPicPr>
          <p:nvPr/>
        </p:nvPicPr>
        <p:blipFill>
          <a:blip r:embed="rId9">
            <a:alphaModFix amt="85000"/>
          </a:blip>
          <a:stretch>
            <a:fillRect/>
          </a:stretch>
        </p:blipFill>
        <p:spPr>
          <a:xfrm>
            <a:off x="0" y="-635"/>
            <a:ext cx="4023709" cy="2682472"/>
          </a:xfrm>
          <a:prstGeom prst="rect">
            <a:avLst/>
          </a:prstGeom>
        </p:spPr>
      </p:pic>
      <p:pic>
        <p:nvPicPr>
          <p:cNvPr id="32" name="图片 31"/>
          <p:cNvPicPr>
            <a:picLocks noChangeAspect="1"/>
          </p:cNvPicPr>
          <p:nvPr/>
        </p:nvPicPr>
        <p:blipFill>
          <a:blip r:embed="rId10">
            <a:alphaModFix amt="85000"/>
          </a:blip>
          <a:stretch>
            <a:fillRect/>
          </a:stretch>
        </p:blipFill>
        <p:spPr>
          <a:xfrm>
            <a:off x="10027732" y="3187890"/>
            <a:ext cx="2164268" cy="3670110"/>
          </a:xfrm>
          <a:prstGeom prst="rect">
            <a:avLst/>
          </a:prstGeom>
        </p:spPr>
      </p:pic>
      <p:sp>
        <p:nvSpPr>
          <p:cNvPr id="33" name="文本框 32"/>
          <p:cNvSpPr txBox="1"/>
          <p:nvPr/>
        </p:nvSpPr>
        <p:spPr>
          <a:xfrm>
            <a:off x="503555" y="447675"/>
            <a:ext cx="4246880" cy="706755"/>
          </a:xfrm>
          <a:prstGeom prst="rect">
            <a:avLst/>
          </a:prstGeom>
          <a:noFill/>
          <a:effectLst/>
        </p:spPr>
        <p:txBody>
          <a:bodyPr wrap="square" rtlCol="0">
            <a:spAutoFit/>
          </a:bodyPr>
          <a:lstStyle/>
          <a:p>
            <a:r>
              <a:rPr lang="zh-CN" altLang="en-US" sz="4000" dirty="0">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活动概况</a:t>
            </a: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rcRect l="3848" r="3718"/>
          <a:stretch>
            <a:fillRect/>
          </a:stretch>
        </p:blipFill>
        <p:spPr>
          <a:xfrm>
            <a:off x="0" y="0"/>
            <a:ext cx="12189460" cy="6858000"/>
          </a:xfrm>
          <a:prstGeom prst="rect">
            <a:avLst/>
          </a:prstGeom>
        </p:spPr>
      </p:pic>
      <p:sp>
        <p:nvSpPr>
          <p:cNvPr id="7" name="矩形 6"/>
          <p:cNvSpPr/>
          <p:nvPr/>
        </p:nvSpPr>
        <p:spPr>
          <a:xfrm>
            <a:off x="0" y="-635"/>
            <a:ext cx="12192000" cy="6858635"/>
          </a:xfrm>
          <a:prstGeom prst="rect">
            <a:avLst/>
          </a:prstGeom>
          <a:gradFill flip="none" rotWithShape="1">
            <a:gsLst>
              <a:gs pos="10000">
                <a:srgbClr val="1F184F">
                  <a:alpha val="65000"/>
                </a:srgbClr>
              </a:gs>
              <a:gs pos="100000">
                <a:srgbClr val="2A2E89">
                  <a:alpha val="3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p:cNvPicPr>
            <a:picLocks noChangeAspect="1"/>
          </p:cNvPicPr>
          <p:nvPr/>
        </p:nvPicPr>
        <p:blipFill>
          <a:blip r:embed="rId3">
            <a:alphaModFix amt="70000"/>
          </a:blip>
          <a:stretch>
            <a:fillRect/>
          </a:stretch>
        </p:blipFill>
        <p:spPr>
          <a:xfrm>
            <a:off x="-635" y="0"/>
            <a:ext cx="4023709" cy="2682472"/>
          </a:xfrm>
          <a:prstGeom prst="rect">
            <a:avLst/>
          </a:prstGeom>
        </p:spPr>
      </p:pic>
      <p:pic>
        <p:nvPicPr>
          <p:cNvPr id="13" name="图片 12"/>
          <p:cNvPicPr>
            <a:picLocks noChangeAspect="1"/>
          </p:cNvPicPr>
          <p:nvPr/>
        </p:nvPicPr>
        <p:blipFill>
          <a:blip r:embed="rId4">
            <a:alphaModFix amt="70000"/>
          </a:blip>
          <a:stretch>
            <a:fillRect/>
          </a:stretch>
        </p:blipFill>
        <p:spPr>
          <a:xfrm>
            <a:off x="10027732" y="3187890"/>
            <a:ext cx="2164268" cy="3670110"/>
          </a:xfrm>
          <a:prstGeom prst="rect">
            <a:avLst/>
          </a:prstGeom>
        </p:spPr>
      </p:pic>
      <p:sp>
        <p:nvSpPr>
          <p:cNvPr id="6" name="文本框 5"/>
          <p:cNvSpPr txBox="1"/>
          <p:nvPr/>
        </p:nvSpPr>
        <p:spPr>
          <a:xfrm>
            <a:off x="503555" y="447675"/>
            <a:ext cx="2214880" cy="706755"/>
          </a:xfrm>
          <a:prstGeom prst="rect">
            <a:avLst/>
          </a:prstGeom>
          <a:noFill/>
          <a:effectLst/>
        </p:spPr>
        <p:txBody>
          <a:bodyPr wrap="none" rtlCol="0">
            <a:spAutoFit/>
          </a:bodyPr>
          <a:lstStyle/>
          <a:p>
            <a:r>
              <a:rPr lang="zh-CN" altLang="en-US" sz="4000" dirty="0">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活动目的</a:t>
            </a:r>
          </a:p>
        </p:txBody>
      </p:sp>
      <p:sp>
        <p:nvSpPr>
          <p:cNvPr id="2" name="矩形 1"/>
          <p:cNvSpPr/>
          <p:nvPr/>
        </p:nvSpPr>
        <p:spPr>
          <a:xfrm>
            <a:off x="1137285" y="1072515"/>
            <a:ext cx="10089515" cy="5539105"/>
          </a:xfrm>
          <a:prstGeom prst="rect">
            <a:avLst/>
          </a:prstGeom>
        </p:spPr>
        <p:txBody>
          <a:bodyPr wrap="square" anchor="ctr" anchorCtr="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lang="zh-CN" altLang="en-US" sz="3200" b="1" i="1" spc="600" dirty="0">
                <a:ln w="22225">
                  <a:solidFill>
                    <a:schemeClr val="bg1"/>
                  </a:solidFill>
                </a:ln>
                <a:gradFill>
                  <a:gsLst>
                    <a:gs pos="2000">
                      <a:srgbClr val="2BBAFF">
                        <a:alpha val="100000"/>
                      </a:srgbClr>
                    </a:gs>
                    <a:gs pos="38000">
                      <a:srgbClr val="B010F3">
                        <a:alpha val="100000"/>
                      </a:srgbClr>
                    </a:gs>
                    <a:gs pos="99000">
                      <a:srgbClr val="2A2E89">
                        <a:alpha val="100000"/>
                      </a:srgbClr>
                    </a:gs>
                    <a:gs pos="71000">
                      <a:srgbClr val="5F39FA">
                        <a:alpha val="100000"/>
                      </a:srgbClr>
                    </a:gs>
                  </a:gsLst>
                  <a:lin ang="19200000" scaled="0"/>
                </a:gradFill>
                <a:effectLst>
                  <a:glow rad="63500">
                    <a:schemeClr val="accent5">
                      <a:satMod val="175000"/>
                      <a:alpha val="40000"/>
                    </a:schemeClr>
                  </a:glow>
                </a:effectLst>
                <a:latin typeface="微软雅黑" panose="020B0503020204020204" charset="-122"/>
                <a:ea typeface="微软雅黑" panose="020B0503020204020204" charset="-122"/>
                <a:cs typeface="微软雅黑" panose="020B0503020204020204" charset="-122"/>
                <a:sym typeface="+mn-ea"/>
              </a:rPr>
              <a:t>1-造热点</a:t>
            </a:r>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通过泡泡玛特</a:t>
            </a:r>
            <a:r>
              <a:rPr lang="en-US" altLang="zh-CN"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&amp;</a:t>
            </a:r>
            <a:r>
              <a:rPr lang="zh-CN" altLang="en-US"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星际熊主题活动引发全城热议、营造热点，通过活动扩大项目知名度和美誉度。</a:t>
            </a:r>
          </a:p>
          <a:p>
            <a:pPr marL="0" marR="0" lvl="0" algn="l" defTabSz="914400" rtl="0" eaLnBrk="1" fontAlgn="auto" latinLnBrk="0" hangingPunct="1">
              <a:lnSpc>
                <a:spcPct val="150000"/>
              </a:lnSpc>
              <a:spcBef>
                <a:spcPts val="0"/>
              </a:spcBef>
              <a:spcAft>
                <a:spcPts val="0"/>
              </a:spcAft>
              <a:buClrTx/>
              <a:buSzTx/>
              <a:buFontTx/>
              <a:buNone/>
              <a:defRPr/>
            </a:pPr>
            <a:r>
              <a:rPr kumimoji="0" lang="zh-CN" altLang="en-US" sz="3200" b="1" i="1" u="none" strike="noStrike" kern="1200" cap="none" spc="600" normalizeH="0" baseline="0" dirty="0">
                <a:ln w="22225">
                  <a:solidFill>
                    <a:schemeClr val="bg1"/>
                  </a:solidFill>
                </a:ln>
                <a:gradFill>
                  <a:gsLst>
                    <a:gs pos="2000">
                      <a:srgbClr val="2BBAFF">
                        <a:alpha val="100000"/>
                      </a:srgbClr>
                    </a:gs>
                    <a:gs pos="38000">
                      <a:srgbClr val="B010F3">
                        <a:alpha val="100000"/>
                      </a:srgbClr>
                    </a:gs>
                    <a:gs pos="99000">
                      <a:srgbClr val="2A2E89">
                        <a:alpha val="100000"/>
                      </a:srgbClr>
                    </a:gs>
                    <a:gs pos="71000">
                      <a:srgbClr val="5F39FA">
                        <a:alpha val="100000"/>
                      </a:srgbClr>
                    </a:gs>
                  </a:gsLst>
                  <a:lin ang="19200000" scaled="0"/>
                </a:gradFill>
                <a:effectLst>
                  <a:glow rad="63500">
                    <a:schemeClr val="accent5">
                      <a:satMod val="175000"/>
                      <a:alpha val="40000"/>
                    </a:schemeClr>
                  </a:glow>
                </a:effectLst>
                <a:latin typeface="微软雅黑" panose="020B0503020204020204" charset="-122"/>
                <a:ea typeface="微软雅黑" panose="020B0503020204020204" charset="-122"/>
                <a:cs typeface="微软雅黑" panose="020B0503020204020204" charset="-122"/>
                <a:sym typeface="+mn-ea"/>
              </a:rPr>
              <a:t>2-引围观</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1" u="none" strike="noStrike" kern="1200" cap="none" spc="6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通过</a:t>
            </a:r>
            <a:r>
              <a:rPr lang="zh-CN" altLang="en-US"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泡泡玛特</a:t>
            </a:r>
            <a:r>
              <a:rPr lang="en-US" altLang="zh-CN"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&amp;</a:t>
            </a:r>
            <a:r>
              <a:rPr lang="zh-CN" altLang="en-US"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星际熊</a:t>
            </a:r>
            <a:r>
              <a:rPr kumimoji="0" lang="zh-CN" altLang="en-US" sz="2000" b="1" u="none" strike="noStrike" kern="1200" cap="none" spc="6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主题</a:t>
            </a:r>
            <a:r>
              <a:rPr kumimoji="0" lang="en-US" altLang="zh-CN" sz="2000" b="1" u="none" strike="noStrike" kern="1200" cap="none" spc="6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IP</a:t>
            </a:r>
            <a:r>
              <a:rPr kumimoji="0" lang="zh-CN" altLang="en-US" sz="2000" b="1" u="none" strike="noStrike" kern="1200" cap="none" spc="6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展示，吸引针对性可群前往项目体验，达到推广传播的目的。</a:t>
            </a:r>
          </a:p>
          <a:p>
            <a:pPr marL="0" marR="0" lvl="0" algn="l" defTabSz="914400" rtl="0" eaLnBrk="1" fontAlgn="auto" latinLnBrk="0" hangingPunct="1">
              <a:lnSpc>
                <a:spcPct val="150000"/>
              </a:lnSpc>
              <a:spcBef>
                <a:spcPts val="0"/>
              </a:spcBef>
              <a:spcAft>
                <a:spcPts val="0"/>
              </a:spcAft>
              <a:buClrTx/>
              <a:buSzTx/>
              <a:buFontTx/>
              <a:buNone/>
              <a:defRPr/>
            </a:pPr>
            <a:r>
              <a:rPr kumimoji="0" lang="zh-CN" altLang="en-US" sz="3200" b="1" i="1" u="none" strike="noStrike" kern="1200" cap="none" spc="600" normalizeH="0" baseline="0" dirty="0">
                <a:ln w="22225">
                  <a:solidFill>
                    <a:schemeClr val="bg1"/>
                  </a:solidFill>
                </a:ln>
                <a:gradFill>
                  <a:gsLst>
                    <a:gs pos="2000">
                      <a:srgbClr val="2BBAFF">
                        <a:alpha val="100000"/>
                      </a:srgbClr>
                    </a:gs>
                    <a:gs pos="38000">
                      <a:srgbClr val="B010F3">
                        <a:alpha val="100000"/>
                      </a:srgbClr>
                    </a:gs>
                    <a:gs pos="99000">
                      <a:srgbClr val="2A2E89">
                        <a:alpha val="100000"/>
                      </a:srgbClr>
                    </a:gs>
                    <a:gs pos="71000">
                      <a:srgbClr val="5F39FA">
                        <a:alpha val="100000"/>
                      </a:srgbClr>
                    </a:gs>
                  </a:gsLst>
                  <a:lin ang="19200000" scaled="0"/>
                </a:gradFill>
                <a:effectLst>
                  <a:glow rad="63500">
                    <a:schemeClr val="accent5">
                      <a:satMod val="175000"/>
                      <a:alpha val="40000"/>
                    </a:schemeClr>
                  </a:glow>
                </a:effectLst>
                <a:latin typeface="微软雅黑" panose="020B0503020204020204" charset="-122"/>
                <a:ea typeface="微软雅黑" panose="020B0503020204020204" charset="-122"/>
                <a:cs typeface="微软雅黑" panose="020B0503020204020204" charset="-122"/>
                <a:sym typeface="+mn-ea"/>
              </a:rPr>
              <a:t>3-树品牌</a:t>
            </a: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000" b="1" u="none" strike="noStrike" kern="1200" cap="none" spc="6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紧跟</a:t>
            </a:r>
            <a:r>
              <a:rPr lang="zh-CN" altLang="en-US"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泡泡玛特</a:t>
            </a:r>
            <a:r>
              <a:rPr lang="en-US" altLang="zh-CN"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&amp;</a:t>
            </a:r>
            <a:r>
              <a:rPr lang="zh-CN" altLang="en-US"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星际熊</a:t>
            </a:r>
            <a:r>
              <a:rPr kumimoji="0" lang="zh-CN" altLang="en-US" sz="2000" b="1" u="none" strike="noStrike" kern="1200" cap="none" spc="6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品牌热度，打造XX</a:t>
            </a:r>
            <a:r>
              <a:rPr kumimoji="0" lang="en-US" altLang="zh-CN" sz="2000" b="1" u="none" strike="noStrike" kern="1200" cap="none" spc="6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IP</a:t>
            </a:r>
            <a:r>
              <a:rPr kumimoji="0" lang="zh-CN" altLang="en-US" sz="2000" b="1" u="none" strike="noStrike" kern="1200" cap="none" spc="60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潮玩嘉年华，在兼顾儿童与大人游乐活动内容下，吸引客户参加，提升项目品牌形象，扩大品牌影响力。</a:t>
            </a: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bl"/>
        </a:blipFill>
        <a:effectLst/>
      </p:bgPr>
    </p:bg>
    <p:spTree>
      <p:nvGrpSpPr>
        <p:cNvPr id="1" name=""/>
        <p:cNvGrpSpPr/>
        <p:nvPr/>
      </p:nvGrpSpPr>
      <p:grpSpPr>
        <a:xfrm>
          <a:off x="0" y="0"/>
          <a:ext cx="0" cy="0"/>
          <a:chOff x="0" y="0"/>
          <a:chExt cx="0" cy="0"/>
        </a:xfrm>
      </p:grpSpPr>
      <p:sp>
        <p:nvSpPr>
          <p:cNvPr id="12" name="矩形 11"/>
          <p:cNvSpPr/>
          <p:nvPr/>
        </p:nvSpPr>
        <p:spPr>
          <a:xfrm>
            <a:off x="2861945" y="1285240"/>
            <a:ext cx="6738620" cy="144526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8800" i="0" u="none" strike="noStrike" kern="1200" cap="none" spc="600" normalizeH="0" baseline="0" noProof="0" dirty="0">
                <a:solidFill>
                  <a:schemeClr val="bg1">
                    <a:alpha val="31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cs"/>
              </a:rPr>
              <a:t>潮玩嘉年华</a:t>
            </a:r>
          </a:p>
        </p:txBody>
      </p:sp>
      <p:sp>
        <p:nvSpPr>
          <p:cNvPr id="7" name="矩形 6"/>
          <p:cNvSpPr/>
          <p:nvPr/>
        </p:nvSpPr>
        <p:spPr>
          <a:xfrm>
            <a:off x="0" y="4020456"/>
            <a:ext cx="12192000" cy="2837543"/>
          </a:xfrm>
          <a:prstGeom prst="rect">
            <a:avLst/>
          </a:prstGeom>
          <a:gradFill flip="none" rotWithShape="1">
            <a:gsLst>
              <a:gs pos="0">
                <a:srgbClr val="1F184F"/>
              </a:gs>
              <a:gs pos="50000">
                <a:srgbClr val="2A2E89">
                  <a:alpha val="64000"/>
                </a:srgbClr>
              </a:gs>
              <a:gs pos="100000">
                <a:srgbClr val="6C6FA7">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6" name="文本框 5"/>
          <p:cNvSpPr txBox="1"/>
          <p:nvPr/>
        </p:nvSpPr>
        <p:spPr>
          <a:xfrm>
            <a:off x="2499360" y="1929765"/>
            <a:ext cx="7193280" cy="2214880"/>
          </a:xfrm>
          <a:prstGeom prst="rect">
            <a:avLst/>
          </a:prstGeom>
          <a:noFill/>
          <a:effectLst/>
        </p:spPr>
        <p:txBody>
          <a:bodyPr wrap="none" rtlCol="0">
            <a:spAutoFit/>
          </a:bodyPr>
          <a:lstStyle/>
          <a:p>
            <a:pPr algn="l">
              <a:lnSpc>
                <a:spcPct val="100000"/>
              </a:lnSpc>
            </a:pPr>
            <a:r>
              <a:rPr lang="zh-CN" altLang="en-US" sz="13800" dirty="0">
                <a:ln>
                  <a:gradFill>
                    <a:gsLst>
                      <a:gs pos="2000">
                        <a:srgbClr val="03FAFF"/>
                      </a:gs>
                      <a:gs pos="38000">
                        <a:srgbClr val="B010F3"/>
                      </a:gs>
                      <a:gs pos="73000">
                        <a:srgbClr val="5F39FA"/>
                      </a:gs>
                      <a:gs pos="99000">
                        <a:srgbClr val="2A2E89"/>
                      </a:gs>
                    </a:gsLst>
                    <a:lin ang="5160000" scaled="1"/>
                  </a:gradFill>
                </a:ln>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活动策略</a:t>
            </a:r>
          </a:p>
        </p:txBody>
      </p:sp>
      <p:pic>
        <p:nvPicPr>
          <p:cNvPr id="15" name="图片 14"/>
          <p:cNvPicPr>
            <a:picLocks noChangeAspect="1"/>
          </p:cNvPicPr>
          <p:nvPr/>
        </p:nvPicPr>
        <p:blipFill>
          <a:blip r:embed="rId4"/>
          <a:stretch>
            <a:fillRect/>
          </a:stretch>
        </p:blipFill>
        <p:spPr>
          <a:xfrm>
            <a:off x="0" y="0"/>
            <a:ext cx="4023709" cy="2682472"/>
          </a:xfrm>
          <a:prstGeom prst="rect">
            <a:avLst/>
          </a:prstGeom>
        </p:spPr>
      </p:pic>
      <p:pic>
        <p:nvPicPr>
          <p:cNvPr id="16" name="图片 15"/>
          <p:cNvPicPr>
            <a:picLocks noChangeAspect="1"/>
          </p:cNvPicPr>
          <p:nvPr/>
        </p:nvPicPr>
        <p:blipFill>
          <a:blip r:embed="rId5"/>
          <a:stretch>
            <a:fillRect/>
          </a:stretch>
        </p:blipFill>
        <p:spPr>
          <a:xfrm>
            <a:off x="10027732" y="3187890"/>
            <a:ext cx="2164268" cy="3670110"/>
          </a:xfrm>
          <a:prstGeom prst="rect">
            <a:avLst/>
          </a:prstGeom>
        </p:spPr>
      </p:pic>
      <p:sp>
        <p:nvSpPr>
          <p:cNvPr id="4" name="矩形 3"/>
          <p:cNvSpPr/>
          <p:nvPr/>
        </p:nvSpPr>
        <p:spPr>
          <a:xfrm>
            <a:off x="377162" y="6345214"/>
            <a:ext cx="2407973" cy="245110"/>
          </a:xfrm>
          <a:prstGeom prst="rect">
            <a:avLst/>
          </a:prstGeom>
          <a:noFill/>
        </p:spPr>
        <p:txBody>
          <a:bodyPr wrap="square" lIns="91440" tIns="45720" rIns="91440" bIns="45720">
            <a:spAutoFit/>
          </a:bodyPr>
          <a:lstStyle/>
          <a:p>
            <a:pPr algn="dist"/>
            <a:r>
              <a:rPr lang="en-US" altLang="zh-CN" sz="1000" dirty="0">
                <a:ln w="0"/>
                <a:solidFill>
                  <a:schemeClr val="bg1"/>
                </a:solidFill>
                <a:latin typeface="微软雅黑" panose="020B0503020204020204" charset="-122"/>
                <a:ea typeface="微软雅黑" panose="020B0503020204020204" charset="-122"/>
              </a:rPr>
              <a:t>XX∙</a:t>
            </a:r>
            <a:r>
              <a:rPr lang="zh-CN" altLang="en-US" sz="1000" dirty="0">
                <a:ln w="0"/>
                <a:solidFill>
                  <a:schemeClr val="bg1"/>
                </a:solidFill>
                <a:latin typeface="微软雅黑" panose="020B0503020204020204" charset="-122"/>
                <a:ea typeface="微软雅黑" panose="020B0503020204020204" charset="-122"/>
              </a:rPr>
              <a:t>潮玩嘉年华</a:t>
            </a:r>
          </a:p>
        </p:txBody>
      </p:sp>
      <p:sp>
        <p:nvSpPr>
          <p:cNvPr id="2" name="文本框 1"/>
          <p:cNvSpPr txBox="1"/>
          <p:nvPr/>
        </p:nvSpPr>
        <p:spPr>
          <a:xfrm>
            <a:off x="4299268" y="3886200"/>
            <a:ext cx="3862705" cy="645160"/>
          </a:xfrm>
          <a:prstGeom prst="rect">
            <a:avLst/>
          </a:prstGeom>
          <a:noFill/>
          <a:effectLst/>
        </p:spPr>
        <p:txBody>
          <a:bodyPr wrap="none" rtlCol="0">
            <a:spAutoFit/>
          </a:bodyPr>
          <a:lstStyle/>
          <a:p>
            <a:pPr algn="ctr">
              <a:lnSpc>
                <a:spcPct val="100000"/>
              </a:lnSpc>
            </a:pPr>
            <a:r>
              <a:rPr lang="zh-CN" altLang="en-US" sz="3600" dirty="0">
                <a:ln>
                  <a:solidFill>
                    <a:schemeClr val="bg1"/>
                  </a:solidFill>
                </a:ln>
                <a:no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Activity planning</a:t>
            </a:r>
          </a:p>
        </p:txBody>
      </p:sp>
    </p:spTree>
  </p:cSld>
  <p:clrMapOvr>
    <a:masterClrMapping/>
  </p:clrMapOvr>
  <p:transition spd="slow" advTm="3000">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4445" y="-635"/>
            <a:ext cx="12194168" cy="6858000"/>
          </a:xfrm>
          <a:prstGeom prst="rect">
            <a:avLst/>
          </a:prstGeom>
        </p:spPr>
      </p:pic>
      <p:sp>
        <p:nvSpPr>
          <p:cNvPr id="7" name="矩形 6"/>
          <p:cNvSpPr/>
          <p:nvPr/>
        </p:nvSpPr>
        <p:spPr>
          <a:xfrm>
            <a:off x="0" y="-635"/>
            <a:ext cx="12192000" cy="6858635"/>
          </a:xfrm>
          <a:prstGeom prst="rect">
            <a:avLst/>
          </a:prstGeom>
          <a:gradFill flip="none" rotWithShape="1">
            <a:gsLst>
              <a:gs pos="10000">
                <a:srgbClr val="1F184F">
                  <a:alpha val="65000"/>
                </a:srgbClr>
              </a:gs>
              <a:gs pos="100000">
                <a:srgbClr val="2A2E89">
                  <a:alpha val="3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12" name="图片 11"/>
          <p:cNvPicPr>
            <a:picLocks noChangeAspect="1"/>
          </p:cNvPicPr>
          <p:nvPr/>
        </p:nvPicPr>
        <p:blipFill>
          <a:blip r:embed="rId3">
            <a:alphaModFix amt="70000"/>
          </a:blip>
          <a:stretch>
            <a:fillRect/>
          </a:stretch>
        </p:blipFill>
        <p:spPr>
          <a:xfrm>
            <a:off x="-635" y="0"/>
            <a:ext cx="4023709" cy="2682472"/>
          </a:xfrm>
          <a:prstGeom prst="rect">
            <a:avLst/>
          </a:prstGeom>
        </p:spPr>
      </p:pic>
      <p:pic>
        <p:nvPicPr>
          <p:cNvPr id="13" name="图片 12"/>
          <p:cNvPicPr>
            <a:picLocks noChangeAspect="1"/>
          </p:cNvPicPr>
          <p:nvPr/>
        </p:nvPicPr>
        <p:blipFill>
          <a:blip r:embed="rId4">
            <a:alphaModFix amt="70000"/>
          </a:blip>
          <a:stretch>
            <a:fillRect/>
          </a:stretch>
        </p:blipFill>
        <p:spPr>
          <a:xfrm>
            <a:off x="10027732" y="3187890"/>
            <a:ext cx="2164268" cy="3670110"/>
          </a:xfrm>
          <a:prstGeom prst="rect">
            <a:avLst/>
          </a:prstGeom>
        </p:spPr>
      </p:pic>
      <p:sp>
        <p:nvSpPr>
          <p:cNvPr id="3" name="文本框 2"/>
          <p:cNvSpPr txBox="1"/>
          <p:nvPr/>
        </p:nvSpPr>
        <p:spPr>
          <a:xfrm>
            <a:off x="503555" y="447675"/>
            <a:ext cx="2214880" cy="706755"/>
          </a:xfrm>
          <a:prstGeom prst="rect">
            <a:avLst/>
          </a:prstGeom>
          <a:noFill/>
          <a:effectLst/>
        </p:spPr>
        <p:txBody>
          <a:bodyPr wrap="none" rtlCol="0">
            <a:spAutoFit/>
          </a:bodyPr>
          <a:lstStyle/>
          <a:p>
            <a:r>
              <a:rPr lang="zh-CN" altLang="en-US" sz="4000" dirty="0">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活动规划</a:t>
            </a:r>
          </a:p>
        </p:txBody>
      </p:sp>
      <p:sp>
        <p:nvSpPr>
          <p:cNvPr id="9" name="矩形 8"/>
          <p:cNvSpPr/>
          <p:nvPr/>
        </p:nvSpPr>
        <p:spPr>
          <a:xfrm>
            <a:off x="1051560" y="2681923"/>
            <a:ext cx="10089515" cy="3291840"/>
          </a:xfrm>
          <a:prstGeom prst="rect">
            <a:avLst/>
          </a:prstGeom>
        </p:spPr>
        <p:txBody>
          <a:bodyPr wrap="square" anchor="ctr" anchorCtr="0">
            <a:spAutoFit/>
          </a:bodyPr>
          <a:lstStyle/>
          <a:p>
            <a:pPr marL="0" marR="0" lvl="0" indent="0" algn="ctr" defTabSz="914400" rtl="0" eaLnBrk="1" fontAlgn="auto" latinLnBrk="0" hangingPunct="1">
              <a:lnSpc>
                <a:spcPct val="200000"/>
              </a:lnSpc>
              <a:spcBef>
                <a:spcPts val="0"/>
              </a:spcBef>
              <a:spcAft>
                <a:spcPts val="0"/>
              </a:spcAft>
              <a:buClrTx/>
              <a:buSzTx/>
              <a:buFontTx/>
              <a:buNone/>
              <a:defRPr/>
            </a:pPr>
            <a:r>
              <a:rPr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联合泡泡玛特和星际熊</a:t>
            </a:r>
            <a:r>
              <a:rPr lang="zh-CN"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来一场</a:t>
            </a:r>
            <a:r>
              <a:rPr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XX</a:t>
            </a:r>
            <a:r>
              <a:rPr lang="zh-CN"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IP潮玩嘉年华</a:t>
            </a:r>
          </a:p>
          <a:p>
            <a:pPr marL="0" marR="0" lvl="0" indent="0" algn="ctr" defTabSz="914400" rtl="0" eaLnBrk="1" fontAlgn="auto" latinLnBrk="0" hangingPunct="1">
              <a:lnSpc>
                <a:spcPct val="200000"/>
              </a:lnSpc>
              <a:spcBef>
                <a:spcPts val="0"/>
              </a:spcBef>
              <a:spcAft>
                <a:spcPts val="0"/>
              </a:spcAft>
              <a:buClrTx/>
              <a:buSzTx/>
              <a:buFontTx/>
              <a:buNone/>
              <a:defRPr/>
            </a:pPr>
            <a:r>
              <a:rPr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以IP赋能未来，打造全新的场景交互体验，用创意颠覆传统</a:t>
            </a:r>
          </a:p>
          <a:p>
            <a:pPr marL="0" marR="0" lvl="0" indent="0" algn="ctr" defTabSz="914400" rtl="0" eaLnBrk="1" fontAlgn="auto" latinLnBrk="0" hangingPunct="1">
              <a:lnSpc>
                <a:spcPct val="200000"/>
              </a:lnSpc>
              <a:spcBef>
                <a:spcPts val="0"/>
              </a:spcBef>
              <a:spcAft>
                <a:spcPts val="0"/>
              </a:spcAft>
              <a:buClrTx/>
              <a:buSzTx/>
              <a:buFontTx/>
              <a:buNone/>
              <a:defRPr/>
            </a:pPr>
            <a:r>
              <a:rPr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综合网红、时尚、潮流元素打造一场立体化的潮玩视觉盛宴</a:t>
            </a:r>
          </a:p>
          <a:p>
            <a:pPr marL="0" marR="0" lvl="0" indent="0" algn="ctr" defTabSz="914400" rtl="0" eaLnBrk="1" fontAlgn="auto" latinLnBrk="0" hangingPunct="1">
              <a:lnSpc>
                <a:spcPct val="200000"/>
              </a:lnSpc>
              <a:spcBef>
                <a:spcPts val="0"/>
              </a:spcBef>
              <a:spcAft>
                <a:spcPts val="0"/>
              </a:spcAft>
              <a:buClrTx/>
              <a:buSzTx/>
              <a:buFontTx/>
              <a:buNone/>
              <a:defRPr/>
            </a:pPr>
            <a:r>
              <a:rPr sz="2000" b="1" spc="60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超大沉浸式展示空间处处都是吸睛点，满足时尚达人们的拍照欲望</a:t>
            </a:r>
          </a:p>
          <a:p>
            <a:pPr marL="0" marR="0" lvl="0" indent="0" algn="ctr" defTabSz="914400" rtl="0" eaLnBrk="1" fontAlgn="auto" latinLnBrk="0" hangingPunct="1">
              <a:lnSpc>
                <a:spcPct val="200000"/>
              </a:lnSpc>
              <a:spcBef>
                <a:spcPts val="0"/>
              </a:spcBef>
              <a:spcAft>
                <a:spcPts val="0"/>
              </a:spcAft>
              <a:buClrTx/>
              <a:buSzTx/>
              <a:buFontTx/>
              <a:buNone/>
              <a:defRPr/>
            </a:pPr>
            <a:r>
              <a:rPr sz="2400" b="1" u="sng" spc="600" noProof="0" dirty="0">
                <a:ln>
                  <a:noFill/>
                </a:ln>
                <a:solidFill>
                  <a:srgbClr val="FFC000"/>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微软雅黑" panose="020B0503020204020204" charset="-122"/>
                <a:sym typeface="+mn-ea"/>
              </a:rPr>
              <a:t>潮玩探员邀你一起撒欢，以潮玩之势为XX赋能！</a:t>
            </a:r>
          </a:p>
        </p:txBody>
      </p:sp>
      <p:sp>
        <p:nvSpPr>
          <p:cNvPr id="19" name="矩形 18"/>
          <p:cNvSpPr/>
          <p:nvPr/>
        </p:nvSpPr>
        <p:spPr>
          <a:xfrm>
            <a:off x="3194050" y="1154430"/>
            <a:ext cx="5805170" cy="119888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7200" i="0" u="none" strike="noStrike" kern="1200" cap="none" spc="600" normalizeH="0" baseline="0" noProof="0" dirty="0">
                <a:ln>
                  <a:noFill/>
                </a:ln>
                <a:solidFill>
                  <a:schemeClr val="bg1">
                    <a:alpha val="15000"/>
                  </a:schemeClr>
                </a:solidFill>
                <a:effectLst/>
                <a:uLnTx/>
                <a:uFillTx/>
                <a:latin typeface="微软雅黑" panose="020B0503020204020204" charset="-122"/>
                <a:ea typeface="微软雅黑" panose="020B0503020204020204" charset="-122"/>
              </a:rPr>
              <a:t>潮玩嘉年华</a:t>
            </a:r>
          </a:p>
        </p:txBody>
      </p:sp>
      <p:sp>
        <p:nvSpPr>
          <p:cNvPr id="28" name="矩形 27"/>
          <p:cNvSpPr/>
          <p:nvPr/>
        </p:nvSpPr>
        <p:spPr>
          <a:xfrm>
            <a:off x="2665730" y="1679893"/>
            <a:ext cx="6861810" cy="922020"/>
          </a:xfrm>
          <a:prstGeom prst="rect">
            <a:avLst/>
          </a:prstGeom>
        </p:spPr>
        <p:txBody>
          <a:bodyPr wrap="square" rtlCol="0" anchor="ctr" anchorCtr="0">
            <a:spAutoFit/>
          </a:bodyPr>
          <a:lstStyle/>
          <a:p>
            <a:pPr lvl="0" algn="dist">
              <a:lnSpc>
                <a:spcPct val="100000"/>
              </a:lnSpc>
              <a:spcBef>
                <a:spcPts val="0"/>
              </a:spcBef>
              <a:spcAft>
                <a:spcPts val="0"/>
              </a:spcAft>
              <a:buClrTx/>
              <a:buSzTx/>
              <a:buFontTx/>
              <a:defRPr/>
            </a:pPr>
            <a:r>
              <a:rPr lang="zh-CN" altLang="en-US" sz="5400" noProof="0" dirty="0">
                <a:ln>
                  <a:solidFill>
                    <a:schemeClr val="bg1"/>
                  </a:solidFill>
                </a:ln>
                <a:gradFill>
                  <a:gsLst>
                    <a:gs pos="2000">
                      <a:srgbClr val="2BBAFF"/>
                    </a:gs>
                    <a:gs pos="38000">
                      <a:srgbClr val="B010F3"/>
                    </a:gs>
                    <a:gs pos="99000">
                      <a:srgbClr val="2A2E89"/>
                    </a:gs>
                    <a:gs pos="71000">
                      <a:srgbClr val="5F39FA"/>
                    </a:gs>
                  </a:gsLst>
                  <a:lin ang="19200000" scaled="0"/>
                </a:gra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百变有趣</a:t>
            </a:r>
            <a:r>
              <a:rPr lang="en-US" altLang="zh-CN" sz="5400" noProof="0" dirty="0">
                <a:ln>
                  <a:solidFill>
                    <a:schemeClr val="bg1"/>
                  </a:solidFill>
                </a:ln>
                <a:gradFill>
                  <a:gsLst>
                    <a:gs pos="2000">
                      <a:srgbClr val="2BBAFF"/>
                    </a:gs>
                    <a:gs pos="38000">
                      <a:srgbClr val="B010F3"/>
                    </a:gs>
                    <a:gs pos="99000">
                      <a:srgbClr val="2A2E89"/>
                    </a:gs>
                    <a:gs pos="71000">
                      <a:srgbClr val="5F39FA"/>
                    </a:gs>
                  </a:gsLst>
                  <a:lin ang="19200000" scaled="0"/>
                </a:gra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 </a:t>
            </a:r>
            <a:r>
              <a:rPr lang="zh-CN" altLang="en-US" sz="5400" noProof="0" dirty="0">
                <a:ln>
                  <a:solidFill>
                    <a:schemeClr val="bg1"/>
                  </a:solidFill>
                </a:ln>
                <a:gradFill>
                  <a:gsLst>
                    <a:gs pos="2000">
                      <a:srgbClr val="2BBAFF"/>
                    </a:gs>
                    <a:gs pos="38000">
                      <a:srgbClr val="B010F3"/>
                    </a:gs>
                    <a:gs pos="99000">
                      <a:srgbClr val="2A2E89"/>
                    </a:gs>
                    <a:gs pos="71000">
                      <a:srgbClr val="5F39FA"/>
                    </a:gs>
                  </a:gsLst>
                  <a:lin ang="19200000" scaled="0"/>
                </a:gra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潮玩无界</a:t>
            </a: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srcRect b="15025"/>
          <a:stretch>
            <a:fillRect/>
          </a:stretch>
        </p:blipFill>
        <p:spPr>
          <a:xfrm>
            <a:off x="-3175" y="-635"/>
            <a:ext cx="12198350" cy="6858000"/>
          </a:xfrm>
          <a:prstGeom prst="rect">
            <a:avLst/>
          </a:prstGeom>
        </p:spPr>
      </p:pic>
      <p:sp>
        <p:nvSpPr>
          <p:cNvPr id="7" name="矩形 6"/>
          <p:cNvSpPr/>
          <p:nvPr/>
        </p:nvSpPr>
        <p:spPr>
          <a:xfrm>
            <a:off x="0" y="0"/>
            <a:ext cx="12192000" cy="6858635"/>
          </a:xfrm>
          <a:prstGeom prst="rect">
            <a:avLst/>
          </a:prstGeom>
          <a:gradFill flip="none" rotWithShape="1">
            <a:gsLst>
              <a:gs pos="10000">
                <a:srgbClr val="1F184F">
                  <a:alpha val="65000"/>
                </a:srgbClr>
              </a:gs>
              <a:gs pos="100000">
                <a:srgbClr val="2A2E89">
                  <a:alpha val="3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矩形 1"/>
          <p:cNvSpPr/>
          <p:nvPr userDrawn="1"/>
        </p:nvSpPr>
        <p:spPr>
          <a:xfrm>
            <a:off x="285750" y="190500"/>
            <a:ext cx="11620500" cy="6477000"/>
          </a:xfrm>
          <a:prstGeom prst="rect">
            <a:avLst/>
          </a:prstGeom>
          <a:solidFill>
            <a:schemeClr val="bg2">
              <a:lumMod val="25000"/>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4">
            <a:alphaModFix amt="70000"/>
          </a:blip>
          <a:stretch>
            <a:fillRect/>
          </a:stretch>
        </p:blipFill>
        <p:spPr>
          <a:xfrm>
            <a:off x="-635" y="0"/>
            <a:ext cx="4023709" cy="2682472"/>
          </a:xfrm>
          <a:prstGeom prst="rect">
            <a:avLst/>
          </a:prstGeom>
        </p:spPr>
      </p:pic>
      <p:sp>
        <p:nvSpPr>
          <p:cNvPr id="3" name="文本框 2"/>
          <p:cNvSpPr txBox="1"/>
          <p:nvPr/>
        </p:nvSpPr>
        <p:spPr>
          <a:xfrm>
            <a:off x="503555" y="447675"/>
            <a:ext cx="3230880" cy="706755"/>
          </a:xfrm>
          <a:prstGeom prst="rect">
            <a:avLst/>
          </a:prstGeom>
          <a:noFill/>
          <a:effectLst/>
        </p:spPr>
        <p:txBody>
          <a:bodyPr wrap="none" rtlCol="0">
            <a:spAutoFit/>
          </a:bodyPr>
          <a:lstStyle/>
          <a:p>
            <a:pPr algn="l"/>
            <a:r>
              <a:rPr lang="zh-CN" altLang="en-US" sz="4000" dirty="0">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活动流程</a:t>
            </a:r>
            <a:r>
              <a:rPr lang="zh-CN" altLang="en-US" sz="2000" dirty="0">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（初拟）</a:t>
            </a:r>
          </a:p>
        </p:txBody>
      </p:sp>
      <p:graphicFrame>
        <p:nvGraphicFramePr>
          <p:cNvPr id="5" name="表格 4"/>
          <p:cNvGraphicFramePr>
            <a:graphicFrameLocks noGrp="1"/>
          </p:cNvGraphicFramePr>
          <p:nvPr>
            <p:custDataLst>
              <p:tags r:id="rId1"/>
            </p:custDataLst>
          </p:nvPr>
        </p:nvGraphicFramePr>
        <p:xfrm>
          <a:off x="958215" y="1355090"/>
          <a:ext cx="10652760" cy="5111750"/>
        </p:xfrm>
        <a:graphic>
          <a:graphicData uri="http://schemas.openxmlformats.org/drawingml/2006/table">
            <a:tbl>
              <a:tblPr firstRow="1" bandRow="1">
                <a:tableStyleId>{073A0DAA-6AF3-43AB-8588-CEC1D06C72B9}</a:tableStyleId>
              </a:tblPr>
              <a:tblGrid>
                <a:gridCol w="3550920">
                  <a:extLst>
                    <a:ext uri="{9D8B030D-6E8A-4147-A177-3AD203B41FA5}">
                      <a16:colId xmlns:a16="http://schemas.microsoft.com/office/drawing/2014/main" val="20000"/>
                    </a:ext>
                  </a:extLst>
                </a:gridCol>
                <a:gridCol w="2874645">
                  <a:extLst>
                    <a:ext uri="{9D8B030D-6E8A-4147-A177-3AD203B41FA5}">
                      <a16:colId xmlns:a16="http://schemas.microsoft.com/office/drawing/2014/main" val="20001"/>
                    </a:ext>
                  </a:extLst>
                </a:gridCol>
                <a:gridCol w="4227195">
                  <a:extLst>
                    <a:ext uri="{9D8B030D-6E8A-4147-A177-3AD203B41FA5}">
                      <a16:colId xmlns:a16="http://schemas.microsoft.com/office/drawing/2014/main" val="20002"/>
                    </a:ext>
                  </a:extLst>
                </a:gridCol>
              </a:tblGrid>
              <a:tr h="511175">
                <a:tc>
                  <a:txBody>
                    <a:bodyPr/>
                    <a:lstStyle/>
                    <a:p>
                      <a:pPr algn="ctr"/>
                      <a:r>
                        <a:rPr lang="zh-CN" altLang="en-US" sz="2400" dirty="0">
                          <a:solidFill>
                            <a:schemeClr val="bg1"/>
                          </a:solidFill>
                          <a:latin typeface="微软雅黑" panose="020B0503020204020204" charset="-122"/>
                          <a:ea typeface="微软雅黑" panose="020B0503020204020204" charset="-122"/>
                        </a:rPr>
                        <a:t>活动环节</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algn="ctr"/>
                      <a:r>
                        <a:rPr lang="zh-CN" altLang="en-US" sz="2400" dirty="0">
                          <a:solidFill>
                            <a:schemeClr val="bg1"/>
                          </a:solidFill>
                          <a:latin typeface="微软雅黑" panose="020B0503020204020204" charset="-122"/>
                          <a:ea typeface="微软雅黑" panose="020B0503020204020204" charset="-122"/>
                        </a:rPr>
                        <a:t>活动时间</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algn="ctr"/>
                      <a:r>
                        <a:rPr lang="zh-CN" altLang="en-US" sz="2400" dirty="0">
                          <a:solidFill>
                            <a:schemeClr val="bg1"/>
                          </a:solidFill>
                          <a:latin typeface="微软雅黑" panose="020B0503020204020204" charset="-122"/>
                          <a:ea typeface="微软雅黑" panose="020B0503020204020204" charset="-122"/>
                        </a:rPr>
                        <a:t>活动项目</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extLst>
                  <a:ext uri="{0D108BD9-81ED-4DB2-BD59-A6C34878D82A}">
                    <a16:rowId xmlns:a16="http://schemas.microsoft.com/office/drawing/2014/main" val="10000"/>
                  </a:ext>
                </a:extLst>
              </a:tr>
              <a:tr h="401955">
                <a:tc rowSpan="2">
                  <a:txBody>
                    <a:bodyPr/>
                    <a:lstStyle/>
                    <a:p>
                      <a:pPr marL="0" algn="ctr" defTabSz="914400" rtl="0" eaLnBrk="1" latinLnBrk="0" hangingPunct="1"/>
                      <a:r>
                        <a:rPr lang="zh-CN" altLang="en-US" sz="2400" b="1" kern="1200" dirty="0">
                          <a:solidFill>
                            <a:schemeClr val="bg1"/>
                          </a:solidFill>
                          <a:latin typeface="微软雅黑" panose="020B0503020204020204" charset="-122"/>
                          <a:ea typeface="微软雅黑" panose="020B0503020204020204" charset="-122"/>
                          <a:cs typeface="+mn-cs"/>
                        </a:rPr>
                        <a:t>【玩心引力】</a:t>
                      </a:r>
                      <a:endParaRPr lang="en-US" altLang="zh-CN" sz="2400" b="1" kern="1200" dirty="0">
                        <a:solidFill>
                          <a:schemeClr val="bg1"/>
                        </a:solidFill>
                        <a:latin typeface="微软雅黑" panose="020B0503020204020204" charset="-122"/>
                        <a:ea typeface="微软雅黑" panose="020B0503020204020204" charset="-122"/>
                        <a:cs typeface="+mn-cs"/>
                      </a:endParaRPr>
                    </a:p>
                    <a:p>
                      <a:pPr marL="0" algn="ctr" defTabSz="914400" rtl="0" eaLnBrk="1" latinLnBrk="0" hangingPunct="1"/>
                      <a:r>
                        <a:rPr lang="zh-CN" altLang="en-US" sz="1600" b="0" kern="1200" dirty="0">
                          <a:solidFill>
                            <a:schemeClr val="bg1"/>
                          </a:solidFill>
                          <a:latin typeface="微软雅黑" panose="020B0503020204020204" charset="-122"/>
                          <a:ea typeface="微软雅黑" panose="020B0503020204020204" charset="-122"/>
                          <a:cs typeface="+mn-cs"/>
                        </a:rPr>
                        <a:t>潮玩空间</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b="0" kern="1200" dirty="0">
                          <a:solidFill>
                            <a:schemeClr val="bg1"/>
                          </a:solidFill>
                          <a:latin typeface="微软雅黑" panose="020B0503020204020204" charset="-122"/>
                          <a:ea typeface="微软雅黑" panose="020B0503020204020204" charset="-122"/>
                          <a:cs typeface="+mn-cs"/>
                        </a:rPr>
                        <a:t>09:00-10:00</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a:solidFill>
                            <a:schemeClr val="bg1"/>
                          </a:solidFill>
                          <a:latin typeface="微软雅黑" panose="020B0503020204020204" charset="-122"/>
                          <a:ea typeface="微软雅黑" panose="020B0503020204020204" charset="-122"/>
                          <a:sym typeface="+mn-ea"/>
                        </a:rPr>
                        <a:t>迎宾签到，领取潮玩手册</a:t>
                      </a:r>
                      <a:endParaRPr lang="zh-CN" altLang="en-US" sz="1600" b="0" kern="1200" dirty="0">
                        <a:solidFill>
                          <a:schemeClr val="bg1"/>
                        </a:solidFill>
                        <a:latin typeface="微软雅黑" panose="020B0503020204020204" charset="-122"/>
                        <a:ea typeface="微软雅黑" panose="020B0503020204020204" charset="-122"/>
                        <a:cs typeface="微软雅黑" panose="020B0503020204020204" charset="-122"/>
                      </a:endParaRP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extLst>
                  <a:ext uri="{0D108BD9-81ED-4DB2-BD59-A6C34878D82A}">
                    <a16:rowId xmlns:a16="http://schemas.microsoft.com/office/drawing/2014/main" val="10001"/>
                  </a:ext>
                </a:extLst>
              </a:tr>
              <a:tr h="647065">
                <a:tc vMerge="1">
                  <a:txBody>
                    <a:bodyPr/>
                    <a:lstStyle/>
                    <a:p>
                      <a:endParaRPr lang="zh-CN"/>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a:solidFill>
                            <a:schemeClr val="bg1"/>
                          </a:solidFill>
                          <a:latin typeface="微软雅黑" panose="020B0503020204020204" charset="-122"/>
                          <a:ea typeface="微软雅黑" panose="020B0503020204020204" charset="-122"/>
                          <a:sym typeface="+mn-ea"/>
                        </a:rPr>
                        <a:t>09:00-18:00</a:t>
                      </a:r>
                    </a:p>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0" kern="1200" dirty="0">
                          <a:solidFill>
                            <a:schemeClr val="bg1"/>
                          </a:solidFill>
                          <a:latin typeface="微软雅黑" panose="020B0503020204020204" charset="-122"/>
                          <a:ea typeface="微软雅黑" panose="020B0503020204020204" charset="-122"/>
                          <a:cs typeface="+mn-cs"/>
                        </a:rPr>
                        <a:t>（全天开放）</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a:solidFill>
                            <a:schemeClr val="bg1"/>
                          </a:solidFill>
                          <a:latin typeface="微软雅黑" panose="020B0503020204020204" charset="-122"/>
                          <a:ea typeface="微软雅黑" panose="020B0503020204020204" charset="-122"/>
                          <a:cs typeface="微软雅黑" panose="020B0503020204020204" charset="-122"/>
                          <a:sym typeface="+mn-ea"/>
                        </a:rPr>
                        <a:t>潮玩集结，合影打卡</a:t>
                      </a:r>
                      <a:endParaRPr lang="zh-CN" altLang="en-US" sz="1600" b="0" kern="1200" dirty="0">
                        <a:solidFill>
                          <a:schemeClr val="bg1"/>
                        </a:solidFill>
                        <a:latin typeface="微软雅黑" panose="020B0503020204020204" charset="-122"/>
                        <a:ea typeface="微软雅黑" panose="020B0503020204020204" charset="-122"/>
                        <a:cs typeface="微软雅黑" panose="020B0503020204020204" charset="-122"/>
                      </a:endParaRP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extLst>
                  <a:ext uri="{0D108BD9-81ED-4DB2-BD59-A6C34878D82A}">
                    <a16:rowId xmlns:a16="http://schemas.microsoft.com/office/drawing/2014/main" val="10002"/>
                  </a:ext>
                </a:extLst>
              </a:tr>
              <a:tr h="402590">
                <a:tc rowSpan="4">
                  <a:txBody>
                    <a:bodyPr/>
                    <a:lstStyle/>
                    <a:p>
                      <a:pPr marL="0" algn="ctr" defTabSz="914400" rtl="0" eaLnBrk="1" latinLnBrk="0" hangingPunct="1"/>
                      <a:r>
                        <a:rPr lang="zh-CN" altLang="en-US" sz="2400" b="1" kern="1200" dirty="0">
                          <a:solidFill>
                            <a:schemeClr val="bg1"/>
                          </a:solidFill>
                          <a:latin typeface="微软雅黑" panose="020B0503020204020204" charset="-122"/>
                          <a:ea typeface="微软雅黑" panose="020B0503020204020204" charset="-122"/>
                          <a:cs typeface="+mn-cs"/>
                        </a:rPr>
                        <a:t>【玩心碰撞】</a:t>
                      </a:r>
                      <a:endParaRPr lang="en-US" altLang="zh-CN" sz="2400" b="1" kern="1200" dirty="0">
                        <a:solidFill>
                          <a:schemeClr val="bg1"/>
                        </a:solidFill>
                        <a:latin typeface="微软雅黑" panose="020B0503020204020204" charset="-122"/>
                        <a:ea typeface="微软雅黑" panose="020B0503020204020204" charset="-122"/>
                        <a:cs typeface="+mn-cs"/>
                      </a:endParaRPr>
                    </a:p>
                    <a:p>
                      <a:pPr marL="0" algn="ctr" defTabSz="914400" rtl="0" eaLnBrk="1" latinLnBrk="0" hangingPunct="1"/>
                      <a:r>
                        <a:rPr lang="zh-CN" altLang="en-US" sz="1600" b="0" kern="1200" dirty="0">
                          <a:solidFill>
                            <a:schemeClr val="bg1"/>
                          </a:solidFill>
                          <a:latin typeface="微软雅黑" panose="020B0503020204020204" charset="-122"/>
                          <a:ea typeface="微软雅黑" panose="020B0503020204020204" charset="-122"/>
                          <a:cs typeface="+mn-cs"/>
                        </a:rPr>
                        <a:t>潮玩之旅</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rowSpan="4">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a:solidFill>
                            <a:schemeClr val="bg1"/>
                          </a:solidFill>
                          <a:latin typeface="微软雅黑" panose="020B0503020204020204" charset="-122"/>
                          <a:ea typeface="微软雅黑" panose="020B0503020204020204" charset="-122"/>
                          <a:sym typeface="+mn-ea"/>
                        </a:rPr>
                        <a:t>09:00-18:00</a:t>
                      </a:r>
                    </a:p>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a:solidFill>
                            <a:schemeClr val="bg1"/>
                          </a:solidFill>
                          <a:latin typeface="微软雅黑" panose="020B0503020204020204" charset="-122"/>
                          <a:ea typeface="微软雅黑" panose="020B0503020204020204" charset="-122"/>
                          <a:sym typeface="+mn-ea"/>
                        </a:rPr>
                        <a:t>（全天开放）</a:t>
                      </a:r>
                      <a:endParaRPr lang="zh-CN" altLang="en-US" sz="1600" b="0" kern="1200" dirty="0">
                        <a:solidFill>
                          <a:schemeClr val="bg1"/>
                        </a:solidFill>
                        <a:latin typeface="微软雅黑" panose="020B0503020204020204" charset="-122"/>
                        <a:ea typeface="微软雅黑" panose="020B0503020204020204" charset="-122"/>
                        <a:cs typeface="+mn-cs"/>
                      </a:endParaRP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0" kern="1200" dirty="0">
                          <a:solidFill>
                            <a:schemeClr val="bg1"/>
                          </a:solidFill>
                          <a:latin typeface="微软雅黑" panose="020B0503020204020204" charset="-122"/>
                          <a:ea typeface="微软雅黑" panose="020B0503020204020204" charset="-122"/>
                          <a:cs typeface="+mn-cs"/>
                        </a:rPr>
                        <a:t>星际投篮</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extLst>
                  <a:ext uri="{0D108BD9-81ED-4DB2-BD59-A6C34878D82A}">
                    <a16:rowId xmlns:a16="http://schemas.microsoft.com/office/drawing/2014/main" val="10003"/>
                  </a:ext>
                </a:extLst>
              </a:tr>
              <a:tr h="401955">
                <a:tc vMerge="1">
                  <a:txBody>
                    <a:bodyPr/>
                    <a:lstStyle/>
                    <a:p>
                      <a:endParaRPr lang="zh-CN"/>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vMerge="1">
                  <a:txBody>
                    <a:bodyPr/>
                    <a:lstStyle/>
                    <a:p>
                      <a:endParaRPr lang="zh-CN"/>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0" kern="1200" dirty="0">
                          <a:solidFill>
                            <a:schemeClr val="bg1"/>
                          </a:solidFill>
                          <a:latin typeface="微软雅黑" panose="020B0503020204020204" charset="-122"/>
                          <a:ea typeface="微软雅黑" panose="020B0503020204020204" charset="-122"/>
                          <a:cs typeface="+mn-cs"/>
                        </a:rPr>
                        <a:t>体感网球</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extLst>
                  <a:ext uri="{0D108BD9-81ED-4DB2-BD59-A6C34878D82A}">
                    <a16:rowId xmlns:a16="http://schemas.microsoft.com/office/drawing/2014/main" val="10004"/>
                  </a:ext>
                </a:extLst>
              </a:tr>
              <a:tr h="402590">
                <a:tc vMerge="1">
                  <a:txBody>
                    <a:bodyPr/>
                    <a:lstStyle/>
                    <a:p>
                      <a:endParaRPr lang="zh-CN"/>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vMerge="1">
                  <a:txBody>
                    <a:bodyPr/>
                    <a:lstStyle/>
                    <a:p>
                      <a:endParaRPr lang="zh-CN"/>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0" kern="1200" dirty="0">
                          <a:solidFill>
                            <a:schemeClr val="bg1"/>
                          </a:solidFill>
                          <a:latin typeface="微软雅黑" panose="020B0503020204020204" charset="-122"/>
                          <a:ea typeface="微软雅黑" panose="020B0503020204020204" charset="-122"/>
                          <a:cs typeface="+mn-cs"/>
                        </a:rPr>
                        <a:t>动感棉花糖</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extLst>
                  <a:ext uri="{0D108BD9-81ED-4DB2-BD59-A6C34878D82A}">
                    <a16:rowId xmlns:a16="http://schemas.microsoft.com/office/drawing/2014/main" val="10005"/>
                  </a:ext>
                </a:extLst>
              </a:tr>
              <a:tr h="402590">
                <a:tc vMerge="1">
                  <a:txBody>
                    <a:bodyPr/>
                    <a:lstStyle/>
                    <a:p>
                      <a:endParaRPr lang="zh-CN"/>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vMerge="1">
                  <a:txBody>
                    <a:bodyPr/>
                    <a:lstStyle/>
                    <a:p>
                      <a:endParaRPr lang="zh-CN"/>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0" kern="1200" dirty="0">
                          <a:solidFill>
                            <a:schemeClr val="bg1"/>
                          </a:solidFill>
                          <a:latin typeface="微软雅黑" panose="020B0503020204020204" charset="-122"/>
                          <a:ea typeface="微软雅黑" panose="020B0503020204020204" charset="-122"/>
                          <a:cs typeface="+mn-cs"/>
                        </a:rPr>
                        <a:t>星际平衡术（备选）</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extLst>
                  <a:ext uri="{0D108BD9-81ED-4DB2-BD59-A6C34878D82A}">
                    <a16:rowId xmlns:a16="http://schemas.microsoft.com/office/drawing/2014/main" val="10006"/>
                  </a:ext>
                </a:extLst>
              </a:tr>
              <a:tr h="647700">
                <a:tc rowSpan="3">
                  <a:txBody>
                    <a:bodyPr/>
                    <a:lstStyle/>
                    <a:p>
                      <a:pPr marL="0" algn="ctr" defTabSz="914400" rtl="0" eaLnBrk="1" latinLnBrk="0" hangingPunct="1"/>
                      <a:r>
                        <a:rPr lang="zh-CN" altLang="en-US" sz="2400" b="1" dirty="0">
                          <a:solidFill>
                            <a:schemeClr val="bg1"/>
                          </a:solidFill>
                          <a:latin typeface="微软雅黑" panose="020B0503020204020204" charset="-122"/>
                          <a:ea typeface="微软雅黑" panose="020B0503020204020204" charset="-122"/>
                          <a:sym typeface="+mn-ea"/>
                        </a:rPr>
                        <a:t>【玩心派对】</a:t>
                      </a:r>
                      <a:endParaRPr lang="en-US" altLang="zh-CN" sz="2400" b="1" kern="1200" dirty="0">
                        <a:solidFill>
                          <a:schemeClr val="bg1"/>
                        </a:solidFill>
                        <a:latin typeface="微软雅黑" panose="020B0503020204020204" charset="-122"/>
                        <a:ea typeface="微软雅黑" panose="020B0503020204020204" charset="-122"/>
                        <a:cs typeface="+mn-cs"/>
                      </a:endParaRPr>
                    </a:p>
                    <a:p>
                      <a:pPr marL="0" algn="ctr" defTabSz="914400" rtl="0" eaLnBrk="1" latinLnBrk="0" hangingPunct="1"/>
                      <a:r>
                        <a:rPr lang="zh-CN" altLang="en-US" sz="1600" b="0" dirty="0">
                          <a:solidFill>
                            <a:schemeClr val="bg1"/>
                          </a:solidFill>
                          <a:latin typeface="微软雅黑" panose="020B0503020204020204" charset="-122"/>
                          <a:ea typeface="微软雅黑" panose="020B0503020204020204" charset="-122"/>
                          <a:sym typeface="+mn-ea"/>
                        </a:rPr>
                        <a:t>潮玩满</a:t>
                      </a:r>
                      <a:r>
                        <a:rPr lang="en-US" altLang="zh-CN" sz="1600" b="0" dirty="0">
                          <a:solidFill>
                            <a:schemeClr val="bg1"/>
                          </a:solidFill>
                          <a:latin typeface="微软雅黑" panose="020B0503020204020204" charset="-122"/>
                          <a:ea typeface="微软雅黑" panose="020B0503020204020204" charset="-122"/>
                          <a:sym typeface="+mn-ea"/>
                        </a:rPr>
                        <a:t>FUN</a:t>
                      </a:r>
                      <a:endParaRPr lang="zh-CN" altLang="en-US" sz="1600" b="0" kern="1200" dirty="0">
                        <a:solidFill>
                          <a:schemeClr val="bg1"/>
                        </a:solidFill>
                        <a:latin typeface="微软雅黑" panose="020B0503020204020204" charset="-122"/>
                        <a:ea typeface="微软雅黑" panose="020B0503020204020204" charset="-122"/>
                        <a:cs typeface="+mn-cs"/>
                      </a:endParaRP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a:solidFill>
                            <a:schemeClr val="bg1"/>
                          </a:solidFill>
                          <a:latin typeface="微软雅黑" panose="020B0503020204020204" charset="-122"/>
                          <a:ea typeface="微软雅黑" panose="020B0503020204020204" charset="-122"/>
                          <a:sym typeface="+mn-ea"/>
                        </a:rPr>
                        <a:t>10:30/14:30/16:30/17:30</a:t>
                      </a:r>
                    </a:p>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a:solidFill>
                            <a:schemeClr val="bg1"/>
                          </a:solidFill>
                          <a:latin typeface="微软雅黑" panose="020B0503020204020204" charset="-122"/>
                          <a:ea typeface="微软雅黑" panose="020B0503020204020204" charset="-122"/>
                          <a:sym typeface="+mn-ea"/>
                        </a:rPr>
                        <a:t>（定点进行）</a:t>
                      </a:r>
                      <a:endParaRPr lang="zh-CN" altLang="en-US" sz="1600" b="0" kern="1200" dirty="0">
                        <a:solidFill>
                          <a:schemeClr val="bg1"/>
                        </a:solidFill>
                        <a:latin typeface="微软雅黑" panose="020B0503020204020204" charset="-122"/>
                        <a:ea typeface="微软雅黑" panose="020B0503020204020204" charset="-122"/>
                        <a:cs typeface="+mn-cs"/>
                      </a:endParaRP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0" kern="1200" dirty="0">
                          <a:solidFill>
                            <a:schemeClr val="bg1"/>
                          </a:solidFill>
                          <a:latin typeface="微软雅黑" panose="020B0503020204020204" charset="-122"/>
                          <a:ea typeface="微软雅黑" panose="020B0503020204020204" charset="-122"/>
                          <a:cs typeface="+mn-cs"/>
                        </a:rPr>
                        <a:t>潮玩小丑巡游秀</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extLst>
                  <a:ext uri="{0D108BD9-81ED-4DB2-BD59-A6C34878D82A}">
                    <a16:rowId xmlns:a16="http://schemas.microsoft.com/office/drawing/2014/main" val="10007"/>
                  </a:ext>
                </a:extLst>
              </a:tr>
              <a:tr h="647065">
                <a:tc vMerge="1">
                  <a:txBody>
                    <a:bodyPr/>
                    <a:lstStyle/>
                    <a:p>
                      <a:endParaRPr lang="zh-CN"/>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a:solidFill>
                            <a:schemeClr val="bg1"/>
                          </a:solidFill>
                          <a:latin typeface="微软雅黑" panose="020B0503020204020204" charset="-122"/>
                          <a:ea typeface="微软雅黑" panose="020B0503020204020204" charset="-122"/>
                          <a:sym typeface="+mn-ea"/>
                        </a:rPr>
                        <a:t>09:00-18:00</a:t>
                      </a:r>
                    </a:p>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a:solidFill>
                            <a:schemeClr val="bg1"/>
                          </a:solidFill>
                          <a:latin typeface="微软雅黑" panose="020B0503020204020204" charset="-122"/>
                          <a:ea typeface="微软雅黑" panose="020B0503020204020204" charset="-122"/>
                          <a:sym typeface="+mn-ea"/>
                        </a:rPr>
                        <a:t>（集赞参与）</a:t>
                      </a:r>
                      <a:endParaRPr lang="zh-CN" altLang="en-US" sz="1600" b="0" kern="1200" dirty="0">
                        <a:solidFill>
                          <a:schemeClr val="bg1"/>
                        </a:solidFill>
                        <a:latin typeface="微软雅黑" panose="020B0503020204020204" charset="-122"/>
                        <a:ea typeface="微软雅黑" panose="020B0503020204020204" charset="-122"/>
                        <a:cs typeface="+mn-cs"/>
                      </a:endParaRP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0" kern="1200" dirty="0">
                          <a:solidFill>
                            <a:schemeClr val="bg1"/>
                          </a:solidFill>
                          <a:latin typeface="微软雅黑" panose="020B0503020204020204" charset="-122"/>
                          <a:ea typeface="微软雅黑" panose="020B0503020204020204" charset="-122"/>
                          <a:cs typeface="+mn-cs"/>
                        </a:rPr>
                        <a:t>星际赛车手</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extLst>
                  <a:ext uri="{0D108BD9-81ED-4DB2-BD59-A6C34878D82A}">
                    <a16:rowId xmlns:a16="http://schemas.microsoft.com/office/drawing/2014/main" val="10008"/>
                  </a:ext>
                </a:extLst>
              </a:tr>
              <a:tr h="647065">
                <a:tc vMerge="1">
                  <a:txBody>
                    <a:bodyPr/>
                    <a:lstStyle/>
                    <a:p>
                      <a:endParaRPr lang="zh-CN"/>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a:solidFill>
                            <a:schemeClr val="bg1"/>
                          </a:solidFill>
                          <a:latin typeface="微软雅黑" panose="020B0503020204020204" charset="-122"/>
                          <a:ea typeface="微软雅黑" panose="020B0503020204020204" charset="-122"/>
                          <a:sym typeface="+mn-ea"/>
                        </a:rPr>
                        <a:t>09:00-18:00</a:t>
                      </a:r>
                    </a:p>
                    <a:p>
                      <a:pPr marL="0" marR="0" indent="0" algn="ctr" defTabSz="914400" rtl="0" eaLnBrk="1" fontAlgn="auto" latinLnBrk="0" hangingPunct="1">
                        <a:lnSpc>
                          <a:spcPct val="100000"/>
                        </a:lnSpc>
                        <a:spcBef>
                          <a:spcPts val="0"/>
                        </a:spcBef>
                        <a:spcAft>
                          <a:spcPts val="0"/>
                        </a:spcAft>
                        <a:buClrTx/>
                        <a:buSzTx/>
                        <a:buFontTx/>
                        <a:buNone/>
                        <a:defRPr/>
                      </a:pPr>
                      <a:r>
                        <a:rPr lang="zh-CN" altLang="en-US" sz="1600" dirty="0">
                          <a:solidFill>
                            <a:schemeClr val="bg1"/>
                          </a:solidFill>
                          <a:latin typeface="微软雅黑" panose="020B0503020204020204" charset="-122"/>
                          <a:ea typeface="微软雅黑" panose="020B0503020204020204" charset="-122"/>
                          <a:sym typeface="+mn-ea"/>
                        </a:rPr>
                        <a:t>（凭券参与）</a:t>
                      </a:r>
                      <a:endParaRPr lang="zh-CN" altLang="en-US" sz="1600" b="0" kern="1200" dirty="0">
                        <a:solidFill>
                          <a:schemeClr val="bg1"/>
                        </a:solidFill>
                        <a:latin typeface="微软雅黑" panose="020B0503020204020204" charset="-122"/>
                        <a:ea typeface="微软雅黑" panose="020B0503020204020204" charset="-122"/>
                        <a:cs typeface="+mn-cs"/>
                      </a:endParaRP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600" b="0" kern="1200" dirty="0">
                          <a:solidFill>
                            <a:schemeClr val="bg1"/>
                          </a:solidFill>
                          <a:latin typeface="微软雅黑" panose="020B0503020204020204" charset="-122"/>
                          <a:ea typeface="微软雅黑" panose="020B0503020204020204" charset="-122"/>
                          <a:cs typeface="+mn-cs"/>
                        </a:rPr>
                        <a:t>星际双人自行车</a:t>
                      </a:r>
                    </a:p>
                  </a:txBody>
                  <a:tcPr anchor="ctr">
                    <a:lnL w="19050" cmpd="sng">
                      <a:solidFill>
                        <a:schemeClr val="bg1"/>
                      </a:solidFill>
                      <a:prstDash val="solid"/>
                    </a:lnL>
                    <a:lnR w="19050" cmpd="sng">
                      <a:solidFill>
                        <a:schemeClr val="bg1"/>
                      </a:solidFill>
                      <a:prstDash val="solid"/>
                    </a:lnR>
                    <a:lnT w="19050" cmpd="sng">
                      <a:solidFill>
                        <a:schemeClr val="bg1"/>
                      </a:solidFill>
                      <a:prstDash val="solid"/>
                    </a:lnT>
                    <a:lnB w="19050" cmpd="sng">
                      <a:solidFill>
                        <a:schemeClr val="bg1"/>
                      </a:solidFill>
                      <a:prstDash val="solid"/>
                    </a:lnB>
                    <a:noFill/>
                  </a:tcPr>
                </a:tc>
                <a:extLst>
                  <a:ext uri="{0D108BD9-81ED-4DB2-BD59-A6C34878D82A}">
                    <a16:rowId xmlns:a16="http://schemas.microsoft.com/office/drawing/2014/main" val="10009"/>
                  </a:ext>
                </a:extLst>
              </a:tr>
            </a:tbl>
          </a:graphicData>
        </a:graphic>
      </p:graphicFrame>
    </p:spTree>
  </p:cSld>
  <p:clrMapOvr>
    <a:masterClrMapping/>
  </p:clrMapOvr>
  <p:transition spd="slow" advTm="3000">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7" name="组合 6"/>
          <p:cNvGrpSpPr/>
          <p:nvPr/>
        </p:nvGrpSpPr>
        <p:grpSpPr>
          <a:xfrm>
            <a:off x="435610" y="323215"/>
            <a:ext cx="2371090" cy="360680"/>
            <a:chOff x="686" y="509"/>
            <a:chExt cx="3734" cy="568"/>
          </a:xfrm>
        </p:grpSpPr>
        <p:sp>
          <p:nvSpPr>
            <p:cNvPr id="8"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9" name="."/>
            <p:cNvSpPr txBox="1"/>
            <p:nvPr/>
          </p:nvSpPr>
          <p:spPr>
            <a:xfrm>
              <a:off x="1253" y="594"/>
              <a:ext cx="3167"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活动规划</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活动内容</a:t>
              </a:r>
            </a:p>
          </p:txBody>
        </p:sp>
      </p:grpSp>
      <p:sp>
        <p:nvSpPr>
          <p:cNvPr id="6" name="文本框 9"/>
          <p:cNvSpPr txBox="1"/>
          <p:nvPr/>
        </p:nvSpPr>
        <p:spPr>
          <a:xfrm>
            <a:off x="1527175" y="5612765"/>
            <a:ext cx="1783080" cy="573405"/>
          </a:xfrm>
          <a:prstGeom prst="rect">
            <a:avLst/>
          </a:prstGeom>
          <a:noFill/>
        </p:spPr>
        <p:txBody>
          <a:bodyPr wrap="square" lIns="51428" tIns="25714" rIns="51428" bIns="25714" rtlCol="0">
            <a:spAutoFit/>
          </a:bodyPr>
          <a:lstStyle/>
          <a:p>
            <a:pPr marL="0" lvl="1" algn="ctr"/>
            <a:r>
              <a:rPr lang="en-US" altLang="zh-CN" sz="1000"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Atmosphere layout</a:t>
            </a:r>
          </a:p>
          <a:p>
            <a:pPr marL="0" lvl="1" algn="ctr"/>
            <a:r>
              <a:rPr lang="zh-CN" altLang="en-US" sz="2400" b="1" dirty="0">
                <a:ln w="6350">
                  <a:noFill/>
                </a:ln>
                <a:solidFill>
                  <a:srgbClr val="2A2E89"/>
                </a:solidFill>
                <a:latin typeface="微软雅黑" panose="020B0503020204020204" charset="-122"/>
                <a:ea typeface="微软雅黑" panose="020B0503020204020204" charset="-122"/>
                <a:sym typeface="字魂100号-方方先锋体" panose="00000500000000000000" pitchFamily="2" charset="-122"/>
              </a:rPr>
              <a:t>【玩心引力】</a:t>
            </a:r>
          </a:p>
        </p:txBody>
      </p:sp>
      <p:sp>
        <p:nvSpPr>
          <p:cNvPr id="5" name="文本框 9"/>
          <p:cNvSpPr txBox="1"/>
          <p:nvPr/>
        </p:nvSpPr>
        <p:spPr>
          <a:xfrm>
            <a:off x="5194300" y="5612765"/>
            <a:ext cx="1783080" cy="573405"/>
          </a:xfrm>
          <a:prstGeom prst="rect">
            <a:avLst/>
          </a:prstGeom>
          <a:noFill/>
        </p:spPr>
        <p:txBody>
          <a:bodyPr wrap="square" lIns="51428" tIns="25714" rIns="51428" bIns="25714" rtlCol="0">
            <a:spAutoFit/>
          </a:bodyPr>
          <a:lstStyle/>
          <a:p>
            <a:pPr marL="0" lvl="1" algn="ctr"/>
            <a:r>
              <a:rPr lang="en-US" altLang="zh-CN" sz="1000"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Interactive content</a:t>
            </a:r>
          </a:p>
          <a:p>
            <a:pPr marL="0" lvl="1" algn="ctr"/>
            <a:r>
              <a:rPr lang="zh-CN" sz="2400" b="1"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【玩心碰撞】</a:t>
            </a:r>
          </a:p>
        </p:txBody>
      </p:sp>
      <p:sp>
        <p:nvSpPr>
          <p:cNvPr id="10" name="文本框 9"/>
          <p:cNvSpPr txBox="1"/>
          <p:nvPr/>
        </p:nvSpPr>
        <p:spPr>
          <a:xfrm>
            <a:off x="8861425" y="5612765"/>
            <a:ext cx="1783080" cy="573405"/>
          </a:xfrm>
          <a:prstGeom prst="rect">
            <a:avLst/>
          </a:prstGeom>
          <a:noFill/>
        </p:spPr>
        <p:txBody>
          <a:bodyPr wrap="square" lIns="51428" tIns="25714" rIns="51428" bIns="25714" rtlCol="0">
            <a:spAutoFit/>
          </a:bodyPr>
          <a:lstStyle/>
          <a:p>
            <a:pPr marL="0" lvl="1" algn="ctr"/>
            <a:r>
              <a:rPr lang="en-US" altLang="zh-CN" sz="1000"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Trendy party</a:t>
            </a:r>
          </a:p>
          <a:p>
            <a:pPr marL="0" lvl="1" algn="ctr"/>
            <a:r>
              <a:rPr lang="zh-CN" sz="2400" b="1"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【玩心派对】</a:t>
            </a:r>
          </a:p>
        </p:txBody>
      </p:sp>
      <p:sp>
        <p:nvSpPr>
          <p:cNvPr id="15" name="矩形 14"/>
          <p:cNvSpPr/>
          <p:nvPr/>
        </p:nvSpPr>
        <p:spPr>
          <a:xfrm>
            <a:off x="3498215" y="1176020"/>
            <a:ext cx="5195570" cy="1106805"/>
          </a:xfrm>
          <a:prstGeom prst="rect">
            <a:avLst/>
          </a:prstGeom>
        </p:spPr>
        <p:txBody>
          <a:bodyPr wrap="square" rtlCol="0" anchor="ctr" anchorCtr="0">
            <a:spAutoFit/>
          </a:bodyPr>
          <a:lstStyle/>
          <a:p>
            <a:pPr lvl="0" algn="dist">
              <a:lnSpc>
                <a:spcPct val="100000"/>
              </a:lnSpc>
              <a:spcBef>
                <a:spcPts val="0"/>
              </a:spcBef>
              <a:spcAft>
                <a:spcPts val="0"/>
              </a:spcAft>
              <a:buClrTx/>
              <a:buSzTx/>
              <a:buFontTx/>
              <a:defRPr/>
            </a:pPr>
            <a:r>
              <a:rPr lang="zh-CN" altLang="en-US" sz="6600" i="1" noProof="0" dirty="0">
                <a:ln>
                  <a:gradFill>
                    <a:gsLst>
                      <a:gs pos="2000">
                        <a:srgbClr val="03FAFF"/>
                      </a:gs>
                      <a:gs pos="38000">
                        <a:srgbClr val="B010F3"/>
                      </a:gs>
                      <a:gs pos="73000">
                        <a:srgbClr val="5F39FA"/>
                      </a:gs>
                      <a:gs pos="99000">
                        <a:srgbClr val="2A2E89"/>
                      </a:gs>
                    </a:gsLst>
                    <a:lin ang="5160000" scaled="1"/>
                  </a:gradFill>
                </a:ln>
                <a:noFill/>
                <a:effectLst>
                  <a:outerShdw blurRad="38100" dist="38100" dir="2700000" algn="tl">
                    <a:srgbClr val="000000">
                      <a:alpha val="60000"/>
                    </a:srgbClr>
                  </a:outerShdw>
                  <a:reflection blurRad="6350" stA="55000" endA="300" endPos="45500" dir="5400000" sy="-100000" algn="bl" rotWithShape="0"/>
                </a:effectLst>
                <a:uLnTx/>
                <a:uFillTx/>
                <a:latin typeface="微软雅黑" panose="020B0503020204020204" charset="-122"/>
                <a:ea typeface="微软雅黑" panose="020B0503020204020204" charset="-122"/>
                <a:sym typeface="+mn-ea"/>
              </a:rPr>
              <a:t>潮玩嘉年华</a:t>
            </a:r>
          </a:p>
        </p:txBody>
      </p:sp>
      <p:pic>
        <p:nvPicPr>
          <p:cNvPr id="36" name="图片 35"/>
          <p:cNvPicPr>
            <a:picLocks noChangeAspect="1"/>
          </p:cNvPicPr>
          <p:nvPr/>
        </p:nvPicPr>
        <p:blipFill>
          <a:blip r:embed="rId2"/>
          <a:srcRect l="18738" t="9015" r="21958" b="2096"/>
          <a:stretch>
            <a:fillRect/>
          </a:stretch>
        </p:blipFill>
        <p:spPr>
          <a:xfrm>
            <a:off x="4645660" y="2542540"/>
            <a:ext cx="2880000" cy="2880000"/>
          </a:xfrm>
          <a:custGeom>
            <a:avLst/>
            <a:gdLst/>
            <a:ahLst/>
            <a:cxnLst>
              <a:cxn ang="3">
                <a:pos x="hc" y="t"/>
              </a:cxn>
              <a:cxn ang="cd2">
                <a:pos x="l" y="vc"/>
              </a:cxn>
              <a:cxn ang="cd4">
                <a:pos x="hc" y="b"/>
              </a:cxn>
              <a:cxn ang="0">
                <a:pos x="r" y="vc"/>
              </a:cxn>
            </a:cxnLst>
            <a:rect l="l" t="t" r="r" b="b"/>
            <a:pathLst>
              <a:path w="4535" h="4535">
                <a:moveTo>
                  <a:pt x="2268" y="0"/>
                </a:moveTo>
                <a:cubicBezTo>
                  <a:pt x="3520" y="0"/>
                  <a:pt x="4535" y="1015"/>
                  <a:pt x="4535" y="2268"/>
                </a:cubicBezTo>
                <a:cubicBezTo>
                  <a:pt x="4535" y="3520"/>
                  <a:pt x="3520" y="4535"/>
                  <a:pt x="2268" y="4535"/>
                </a:cubicBezTo>
                <a:cubicBezTo>
                  <a:pt x="1015" y="4535"/>
                  <a:pt x="0" y="3520"/>
                  <a:pt x="0" y="2268"/>
                </a:cubicBezTo>
                <a:cubicBezTo>
                  <a:pt x="0" y="1015"/>
                  <a:pt x="1015" y="0"/>
                  <a:pt x="2268" y="0"/>
                </a:cubicBezTo>
                <a:close/>
              </a:path>
            </a:pathLst>
          </a:custGeom>
        </p:spPr>
      </p:pic>
      <p:pic>
        <p:nvPicPr>
          <p:cNvPr id="38" name="图片 37"/>
          <p:cNvPicPr>
            <a:picLocks noChangeAspect="1"/>
          </p:cNvPicPr>
          <p:nvPr/>
        </p:nvPicPr>
        <p:blipFill>
          <a:blip r:embed="rId3"/>
          <a:srcRect l="12765" t="10564" r="29281" b="547"/>
          <a:stretch>
            <a:fillRect/>
          </a:stretch>
        </p:blipFill>
        <p:spPr>
          <a:xfrm>
            <a:off x="8312785" y="2537460"/>
            <a:ext cx="2880000" cy="2880000"/>
          </a:xfrm>
          <a:custGeom>
            <a:avLst/>
            <a:gdLst/>
            <a:ahLst/>
            <a:cxnLst>
              <a:cxn ang="3">
                <a:pos x="hc" y="t"/>
              </a:cxn>
              <a:cxn ang="cd2">
                <a:pos x="l" y="vc"/>
              </a:cxn>
              <a:cxn ang="cd4">
                <a:pos x="hc" y="b"/>
              </a:cxn>
              <a:cxn ang="0">
                <a:pos x="r" y="vc"/>
              </a:cxn>
            </a:cxnLst>
            <a:rect l="l" t="t" r="r" b="b"/>
            <a:pathLst>
              <a:path w="4535" h="4535">
                <a:moveTo>
                  <a:pt x="2268" y="0"/>
                </a:moveTo>
                <a:cubicBezTo>
                  <a:pt x="3520" y="0"/>
                  <a:pt x="4535" y="1015"/>
                  <a:pt x="4535" y="2268"/>
                </a:cubicBezTo>
                <a:cubicBezTo>
                  <a:pt x="4535" y="3520"/>
                  <a:pt x="3520" y="4535"/>
                  <a:pt x="2268" y="4535"/>
                </a:cubicBezTo>
                <a:cubicBezTo>
                  <a:pt x="1015" y="4535"/>
                  <a:pt x="0" y="3520"/>
                  <a:pt x="0" y="2268"/>
                </a:cubicBezTo>
                <a:cubicBezTo>
                  <a:pt x="0" y="1015"/>
                  <a:pt x="1015" y="0"/>
                  <a:pt x="2268" y="0"/>
                </a:cubicBezTo>
                <a:close/>
              </a:path>
            </a:pathLst>
          </a:custGeom>
        </p:spPr>
      </p:pic>
      <p:pic>
        <p:nvPicPr>
          <p:cNvPr id="41" name="图片 40"/>
          <p:cNvPicPr>
            <a:picLocks noChangeAspect="1"/>
          </p:cNvPicPr>
          <p:nvPr/>
        </p:nvPicPr>
        <p:blipFill>
          <a:blip r:embed="rId4"/>
          <a:srcRect l="8591" t="2861" r="32105" b="8250"/>
          <a:stretch>
            <a:fillRect/>
          </a:stretch>
        </p:blipFill>
        <p:spPr>
          <a:xfrm>
            <a:off x="978535" y="2542540"/>
            <a:ext cx="2880000" cy="2880000"/>
          </a:xfrm>
          <a:custGeom>
            <a:avLst/>
            <a:gdLst/>
            <a:ahLst/>
            <a:cxnLst>
              <a:cxn ang="3">
                <a:pos x="hc" y="t"/>
              </a:cxn>
              <a:cxn ang="cd2">
                <a:pos x="l" y="vc"/>
              </a:cxn>
              <a:cxn ang="cd4">
                <a:pos x="hc" y="b"/>
              </a:cxn>
              <a:cxn ang="0">
                <a:pos x="r" y="vc"/>
              </a:cxn>
            </a:cxnLst>
            <a:rect l="l" t="t" r="r" b="b"/>
            <a:pathLst>
              <a:path w="4535" h="4535">
                <a:moveTo>
                  <a:pt x="2268" y="0"/>
                </a:moveTo>
                <a:cubicBezTo>
                  <a:pt x="3520" y="0"/>
                  <a:pt x="4535" y="1015"/>
                  <a:pt x="4535" y="2268"/>
                </a:cubicBezTo>
                <a:cubicBezTo>
                  <a:pt x="4535" y="3520"/>
                  <a:pt x="3520" y="4535"/>
                  <a:pt x="2268" y="4535"/>
                </a:cubicBezTo>
                <a:cubicBezTo>
                  <a:pt x="1015" y="4535"/>
                  <a:pt x="0" y="3520"/>
                  <a:pt x="0" y="2268"/>
                </a:cubicBezTo>
                <a:cubicBezTo>
                  <a:pt x="0" y="1015"/>
                  <a:pt x="1015" y="0"/>
                  <a:pt x="2268" y="0"/>
                </a:cubicBezTo>
                <a:close/>
              </a:path>
            </a:pathLst>
          </a:custGeom>
        </p:spPr>
      </p:pic>
    </p:spTree>
  </p:cSld>
  <p:clrMapOvr>
    <a:masterClrMapping/>
  </p:clrMapOvr>
  <p:transition spd="slow" advTm="300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p:cNvSpPr txBox="1"/>
          <p:nvPr/>
        </p:nvSpPr>
        <p:spPr>
          <a:xfrm>
            <a:off x="4090823" y="1444490"/>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rPr>
              <a:t>潮玩地带</a:t>
            </a:r>
          </a:p>
        </p:txBody>
      </p:sp>
      <p:sp>
        <p:nvSpPr>
          <p:cNvPr id="3" name="."/>
          <p:cNvSpPr txBox="1"/>
          <p:nvPr/>
        </p:nvSpPr>
        <p:spPr>
          <a:xfrm>
            <a:off x="932180" y="2028190"/>
            <a:ext cx="10327640" cy="36830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dirty="0">
                <a:latin typeface="微软雅黑" panose="020B0503020204020204" charset="-122"/>
                <a:ea typeface="微软雅黑" panose="020B0503020204020204" charset="-122"/>
                <a:sym typeface="+mn-ea"/>
              </a:rPr>
              <a:t>泡泡玛特</a:t>
            </a:r>
            <a:r>
              <a:rPr lang="en-US" altLang="zh-CN" dirty="0">
                <a:latin typeface="微软雅黑" panose="020B0503020204020204" charset="-122"/>
                <a:ea typeface="微软雅黑" panose="020B0503020204020204" charset="-122"/>
                <a:sym typeface="+mn-ea"/>
              </a:rPr>
              <a:t>x</a:t>
            </a:r>
            <a:r>
              <a:rPr lang="zh-CN" altLang="en-US" dirty="0">
                <a:latin typeface="微软雅黑" panose="020B0503020204020204" charset="-122"/>
                <a:ea typeface="微软雅黑" panose="020B0503020204020204" charset="-122"/>
                <a:sym typeface="+mn-ea"/>
              </a:rPr>
              <a:t>星际熊潮玩地带real震撼，五颜六色，未来科技感爆棚，赶紧来霸屏朋友圈吧</a:t>
            </a:r>
            <a:r>
              <a:rPr lang="en-US" altLang="zh-CN" dirty="0">
                <a:latin typeface="微软雅黑" panose="020B0503020204020204" charset="-122"/>
                <a:ea typeface="微软雅黑" panose="020B0503020204020204" charset="-122"/>
                <a:sym typeface="+mn-ea"/>
              </a:rPr>
              <a:t>~</a:t>
            </a:r>
            <a:endParaRPr lang="zh-CN" altLang="en-US" dirty="0">
              <a:latin typeface="微软雅黑" panose="020B0503020204020204" charset="-122"/>
              <a:ea typeface="微软雅黑" panose="020B0503020204020204" charset="-122"/>
            </a:endParaRPr>
          </a:p>
        </p:txBody>
      </p:sp>
      <p:pic>
        <p:nvPicPr>
          <p:cNvPr id="12" name="图片 11"/>
          <p:cNvPicPr>
            <a:picLocks noChangeAspect="1"/>
          </p:cNvPicPr>
          <p:nvPr/>
        </p:nvPicPr>
        <p:blipFill>
          <a:blip r:embed="rId2"/>
          <a:srcRect l="2665" b="4784"/>
          <a:stretch>
            <a:fillRect/>
          </a:stretch>
        </p:blipFill>
        <p:spPr>
          <a:xfrm>
            <a:off x="6238875" y="2491740"/>
            <a:ext cx="5515981" cy="3600000"/>
          </a:xfrm>
          <a:prstGeom prst="rect">
            <a:avLst/>
          </a:prstGeom>
        </p:spPr>
      </p:pic>
      <p:pic>
        <p:nvPicPr>
          <p:cNvPr id="13" name="图片 12"/>
          <p:cNvPicPr>
            <a:picLocks noChangeAspect="1"/>
          </p:cNvPicPr>
          <p:nvPr/>
        </p:nvPicPr>
        <p:blipFill>
          <a:blip r:embed="rId3"/>
          <a:srcRect l="5096" r="8663" b="840"/>
          <a:stretch>
            <a:fillRect/>
          </a:stretch>
        </p:blipFill>
        <p:spPr>
          <a:xfrm>
            <a:off x="429895" y="2491740"/>
            <a:ext cx="5770848" cy="3600000"/>
          </a:xfrm>
          <a:prstGeom prst="rect">
            <a:avLst/>
          </a:prstGeom>
        </p:spPr>
      </p:pic>
      <p:sp>
        <p:nvSpPr>
          <p:cNvPr id="20" name="文本框 19"/>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7" name="组合 6"/>
          <p:cNvGrpSpPr/>
          <p:nvPr/>
        </p:nvGrpSpPr>
        <p:grpSpPr>
          <a:xfrm>
            <a:off x="435610" y="323215"/>
            <a:ext cx="2192020" cy="360045"/>
            <a:chOff x="686" y="509"/>
            <a:chExt cx="3452" cy="567"/>
          </a:xfrm>
        </p:grpSpPr>
        <p:sp>
          <p:nvSpPr>
            <p:cNvPr id="8"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9"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玩心引力</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p:cNvSpPr txBox="1"/>
          <p:nvPr/>
        </p:nvSpPr>
        <p:spPr>
          <a:xfrm>
            <a:off x="4090823" y="1435600"/>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sym typeface="+mn-ea"/>
              </a:rPr>
              <a:t>潮玩模仿秀</a:t>
            </a:r>
            <a:endParaRPr lang="zh-CN" altLang="en-US" sz="3200" b="1" dirty="0">
              <a:latin typeface="微软雅黑" panose="020B0503020204020204" charset="-122"/>
              <a:ea typeface="微软雅黑" panose="020B0503020204020204" charset="-122"/>
            </a:endParaRPr>
          </a:p>
        </p:txBody>
      </p:sp>
      <p:sp>
        <p:nvSpPr>
          <p:cNvPr id="9" name="."/>
          <p:cNvSpPr txBox="1"/>
          <p:nvPr/>
        </p:nvSpPr>
        <p:spPr>
          <a:xfrm>
            <a:off x="932180" y="2019300"/>
            <a:ext cx="10327640" cy="36830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dirty="0">
                <a:latin typeface="微软雅黑" panose="020B0503020204020204" charset="-122"/>
                <a:ea typeface="微软雅黑" panose="020B0503020204020204" charset="-122"/>
                <a:sym typeface="+mn-ea"/>
              </a:rPr>
              <a:t>结合泡泡玛特和星际熊经典</a:t>
            </a:r>
            <a:r>
              <a:rPr lang="en-US" altLang="zh-CN" dirty="0">
                <a:latin typeface="微软雅黑" panose="020B0503020204020204" charset="-122"/>
                <a:ea typeface="微软雅黑" panose="020B0503020204020204" charset="-122"/>
                <a:sym typeface="+mn-ea"/>
              </a:rPr>
              <a:t>IP</a:t>
            </a:r>
            <a:r>
              <a:rPr lang="zh-CN" altLang="en-US" dirty="0">
                <a:latin typeface="微软雅黑" panose="020B0503020204020204" charset="-122"/>
                <a:ea typeface="微软雅黑" panose="020B0503020204020204" charset="-122"/>
                <a:sym typeface="+mn-ea"/>
              </a:rPr>
              <a:t>形象，来宾们现场模仿</a:t>
            </a:r>
            <a:r>
              <a:rPr lang="en-US" altLang="zh-CN" dirty="0">
                <a:latin typeface="微软雅黑" panose="020B0503020204020204" charset="-122"/>
                <a:ea typeface="微软雅黑" panose="020B0503020204020204" charset="-122"/>
                <a:sym typeface="+mn-ea"/>
              </a:rPr>
              <a:t>get</a:t>
            </a:r>
            <a:r>
              <a:rPr lang="zh-CN" altLang="en-US" dirty="0">
                <a:latin typeface="微软雅黑" panose="020B0503020204020204" charset="-122"/>
                <a:ea typeface="微软雅黑" panose="020B0503020204020204" charset="-122"/>
                <a:sym typeface="+mn-ea"/>
              </a:rPr>
              <a:t>同款造型吧</a:t>
            </a:r>
            <a:r>
              <a:rPr lang="en-US" altLang="zh-CN" dirty="0">
                <a:latin typeface="微软雅黑" panose="020B0503020204020204" charset="-122"/>
                <a:ea typeface="微软雅黑" panose="020B0503020204020204" charset="-122"/>
                <a:sym typeface="+mn-ea"/>
              </a:rPr>
              <a:t>~</a:t>
            </a:r>
          </a:p>
        </p:txBody>
      </p:sp>
      <p:pic>
        <p:nvPicPr>
          <p:cNvPr id="11" name="图片 10"/>
          <p:cNvPicPr>
            <a:picLocks noChangeAspect="1"/>
          </p:cNvPicPr>
          <p:nvPr/>
        </p:nvPicPr>
        <p:blipFill>
          <a:blip r:embed="rId2"/>
          <a:stretch>
            <a:fillRect/>
          </a:stretch>
        </p:blipFill>
        <p:spPr>
          <a:xfrm>
            <a:off x="757555" y="2540000"/>
            <a:ext cx="5395900" cy="3600000"/>
          </a:xfrm>
          <a:prstGeom prst="rect">
            <a:avLst/>
          </a:prstGeom>
        </p:spPr>
      </p:pic>
      <p:pic>
        <p:nvPicPr>
          <p:cNvPr id="13" name="图片 12"/>
          <p:cNvPicPr>
            <a:picLocks noChangeAspect="1"/>
          </p:cNvPicPr>
          <p:nvPr/>
        </p:nvPicPr>
        <p:blipFill>
          <a:blip r:embed="rId3"/>
          <a:stretch>
            <a:fillRect/>
          </a:stretch>
        </p:blipFill>
        <p:spPr>
          <a:xfrm>
            <a:off x="6181725" y="2540000"/>
            <a:ext cx="5395900" cy="3600000"/>
          </a:xfrm>
          <a:prstGeom prst="rect">
            <a:avLst/>
          </a:prstGeom>
        </p:spPr>
      </p:pic>
      <p:sp>
        <p:nvSpPr>
          <p:cNvPr id="16" name="文本框 15"/>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10" name="组合 9"/>
          <p:cNvGrpSpPr/>
          <p:nvPr/>
        </p:nvGrpSpPr>
        <p:grpSpPr>
          <a:xfrm>
            <a:off x="435610" y="323215"/>
            <a:ext cx="2192020" cy="360045"/>
            <a:chOff x="686" y="509"/>
            <a:chExt cx="3452" cy="567"/>
          </a:xfrm>
        </p:grpSpPr>
        <p:sp>
          <p:nvSpPr>
            <p:cNvPr id="12"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14"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玩心引力</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p:cNvSpPr txBox="1"/>
          <p:nvPr/>
        </p:nvSpPr>
        <p:spPr>
          <a:xfrm>
            <a:off x="4108603" y="1405755"/>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sym typeface="+mn-ea"/>
              </a:rPr>
              <a:t>水景潮玩组景</a:t>
            </a:r>
          </a:p>
        </p:txBody>
      </p:sp>
      <p:sp>
        <p:nvSpPr>
          <p:cNvPr id="3" name="."/>
          <p:cNvSpPr txBox="1"/>
          <p:nvPr/>
        </p:nvSpPr>
        <p:spPr>
          <a:xfrm>
            <a:off x="949960" y="1989455"/>
            <a:ext cx="10327640" cy="36830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dirty="0">
                <a:latin typeface="微软雅黑" panose="020B0503020204020204" charset="-122"/>
                <a:ea typeface="微软雅黑" panose="020B0503020204020204" charset="-122"/>
                <a:sym typeface="+mn-ea"/>
              </a:rPr>
              <a:t>结合</a:t>
            </a:r>
            <a:r>
              <a:rPr lang="zh-CN" altLang="en-US" dirty="0">
                <a:latin typeface="微软雅黑" panose="020B0503020204020204" charset="-122"/>
                <a:ea typeface="微软雅黑" panose="020B0503020204020204" charset="-122"/>
              </a:rPr>
              <a:t>XX企业文化和主题</a:t>
            </a:r>
            <a:r>
              <a:rPr lang="en-US" altLang="zh-CN" dirty="0">
                <a:latin typeface="微软雅黑" panose="020B0503020204020204" charset="-122"/>
                <a:ea typeface="微软雅黑" panose="020B0503020204020204" charset="-122"/>
              </a:rPr>
              <a:t>IP</a:t>
            </a:r>
            <a:r>
              <a:rPr lang="zh-CN" altLang="en-US" dirty="0">
                <a:latin typeface="微软雅黑" panose="020B0503020204020204" charset="-122"/>
                <a:ea typeface="微软雅黑" panose="020B0503020204020204" charset="-122"/>
              </a:rPr>
              <a:t>元素，打造不一样的水景潮玩组景，提升现场活动氛围。</a:t>
            </a:r>
          </a:p>
        </p:txBody>
      </p:sp>
      <p:pic>
        <p:nvPicPr>
          <p:cNvPr id="11" name="图片 10"/>
          <p:cNvPicPr>
            <a:picLocks noChangeAspect="1"/>
          </p:cNvPicPr>
          <p:nvPr/>
        </p:nvPicPr>
        <p:blipFill>
          <a:blip r:embed="rId2"/>
          <a:stretch>
            <a:fillRect/>
          </a:stretch>
        </p:blipFill>
        <p:spPr>
          <a:xfrm>
            <a:off x="6156325" y="2533650"/>
            <a:ext cx="5395900" cy="3600000"/>
          </a:xfrm>
          <a:prstGeom prst="rect">
            <a:avLst/>
          </a:prstGeom>
        </p:spPr>
      </p:pic>
      <p:pic>
        <p:nvPicPr>
          <p:cNvPr id="12" name="图片 11"/>
          <p:cNvPicPr>
            <a:picLocks noChangeAspect="1"/>
          </p:cNvPicPr>
          <p:nvPr/>
        </p:nvPicPr>
        <p:blipFill>
          <a:blip r:embed="rId3"/>
          <a:stretch>
            <a:fillRect/>
          </a:stretch>
        </p:blipFill>
        <p:spPr>
          <a:xfrm>
            <a:off x="730250" y="2533650"/>
            <a:ext cx="5395900" cy="3600000"/>
          </a:xfrm>
          <a:prstGeom prst="rect">
            <a:avLst/>
          </a:prstGeom>
        </p:spPr>
      </p:pic>
      <p:sp>
        <p:nvSpPr>
          <p:cNvPr id="13" name="文本框 12"/>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10" name="组合 9"/>
          <p:cNvGrpSpPr/>
          <p:nvPr/>
        </p:nvGrpSpPr>
        <p:grpSpPr>
          <a:xfrm>
            <a:off x="435610" y="323215"/>
            <a:ext cx="2192020" cy="360045"/>
            <a:chOff x="686" y="509"/>
            <a:chExt cx="3452" cy="567"/>
          </a:xfrm>
        </p:grpSpPr>
        <p:sp>
          <p:nvSpPr>
            <p:cNvPr id="14"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16"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玩心引力</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p:cNvSpPr txBox="1"/>
          <p:nvPr/>
        </p:nvSpPr>
        <p:spPr>
          <a:xfrm>
            <a:off x="4090823" y="1448300"/>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rPr>
              <a:t>潮玩盲盒区</a:t>
            </a:r>
          </a:p>
        </p:txBody>
      </p:sp>
      <p:sp>
        <p:nvSpPr>
          <p:cNvPr id="3" name="."/>
          <p:cNvSpPr txBox="1"/>
          <p:nvPr/>
        </p:nvSpPr>
        <p:spPr>
          <a:xfrm>
            <a:off x="610870" y="1973263"/>
            <a:ext cx="10971530" cy="75565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20000"/>
              </a:lnSpc>
              <a:buSzPct val="25000"/>
            </a:pPr>
            <a:r>
              <a:rPr lang="zh-CN" altLang="en-US" dirty="0">
                <a:latin typeface="微软雅黑" panose="020B0503020204020204" charset="-122"/>
                <a:ea typeface="微软雅黑" panose="020B0503020204020204" charset="-122"/>
              </a:rPr>
              <a:t>在XX区域设置潮玩盲盒区，各位潮玩探员通过互动游戏集齐主题印章即获得解锁潮玩盲盒的机会</a:t>
            </a:r>
          </a:p>
          <a:p>
            <a:pPr algn="ctr" fontAlgn="auto">
              <a:lnSpc>
                <a:spcPct val="120000"/>
              </a:lnSpc>
              <a:buSzPct val="25000"/>
            </a:pPr>
            <a:r>
              <a:rPr lang="en-US" altLang="zh-CN" dirty="0">
                <a:latin typeface="微软雅黑" panose="020B0503020204020204" charset="-122"/>
                <a:ea typeface="微软雅黑" panose="020B0503020204020204" charset="-122"/>
              </a:rPr>
              <a:t>ps</a:t>
            </a:r>
            <a:r>
              <a:rPr lang="zh-CN" altLang="en-US" dirty="0">
                <a:latin typeface="微软雅黑" panose="020B0503020204020204" charset="-122"/>
                <a:ea typeface="微软雅黑" panose="020B0503020204020204" charset="-122"/>
              </a:rPr>
              <a:t>：每天限量开放，先到先得</a:t>
            </a:r>
            <a:r>
              <a:rPr lang="en-US" altLang="zh-CN" dirty="0">
                <a:latin typeface="微软雅黑" panose="020B0503020204020204" charset="-122"/>
                <a:ea typeface="微软雅黑" panose="020B0503020204020204" charset="-122"/>
              </a:rPr>
              <a:t>~</a:t>
            </a:r>
          </a:p>
        </p:txBody>
      </p:sp>
      <p:pic>
        <p:nvPicPr>
          <p:cNvPr id="9" name="图片 8"/>
          <p:cNvPicPr>
            <a:picLocks noChangeAspect="1"/>
          </p:cNvPicPr>
          <p:nvPr/>
        </p:nvPicPr>
        <p:blipFill>
          <a:blip r:embed="rId2"/>
          <a:stretch>
            <a:fillRect/>
          </a:stretch>
        </p:blipFill>
        <p:spPr>
          <a:xfrm>
            <a:off x="528320" y="2869565"/>
            <a:ext cx="3533684" cy="3240000"/>
          </a:xfrm>
          <a:prstGeom prst="rect">
            <a:avLst/>
          </a:prstGeom>
        </p:spPr>
      </p:pic>
      <p:pic>
        <p:nvPicPr>
          <p:cNvPr id="10" name="图片 9"/>
          <p:cNvPicPr>
            <a:picLocks noChangeAspect="1"/>
          </p:cNvPicPr>
          <p:nvPr/>
        </p:nvPicPr>
        <p:blipFill>
          <a:blip r:embed="rId3"/>
          <a:stretch>
            <a:fillRect/>
          </a:stretch>
        </p:blipFill>
        <p:spPr>
          <a:xfrm>
            <a:off x="4090670" y="2869565"/>
            <a:ext cx="4273297" cy="3240000"/>
          </a:xfrm>
          <a:prstGeom prst="rect">
            <a:avLst/>
          </a:prstGeom>
        </p:spPr>
      </p:pic>
      <p:pic>
        <p:nvPicPr>
          <p:cNvPr id="14" name="图片 13"/>
          <p:cNvPicPr>
            <a:picLocks noChangeAspect="1"/>
          </p:cNvPicPr>
          <p:nvPr/>
        </p:nvPicPr>
        <p:blipFill>
          <a:blip r:embed="rId4"/>
          <a:stretch>
            <a:fillRect/>
          </a:stretch>
        </p:blipFill>
        <p:spPr>
          <a:xfrm>
            <a:off x="8392795" y="2869565"/>
            <a:ext cx="3240000" cy="3240000"/>
          </a:xfrm>
          <a:prstGeom prst="rect">
            <a:avLst/>
          </a:prstGeom>
        </p:spPr>
      </p:pic>
      <p:sp>
        <p:nvSpPr>
          <p:cNvPr id="16" name="文本框 15"/>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12" name="组合 11"/>
          <p:cNvGrpSpPr/>
          <p:nvPr/>
        </p:nvGrpSpPr>
        <p:grpSpPr>
          <a:xfrm>
            <a:off x="435610" y="323215"/>
            <a:ext cx="2192020" cy="360045"/>
            <a:chOff x="686" y="509"/>
            <a:chExt cx="3452" cy="567"/>
          </a:xfrm>
        </p:grpSpPr>
        <p:sp>
          <p:nvSpPr>
            <p:cNvPr id="13"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17"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玩心引力</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
          <p:cNvSpPr txBox="1"/>
          <p:nvPr/>
        </p:nvSpPr>
        <p:spPr>
          <a:xfrm>
            <a:off x="4099713" y="1367020"/>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rPr>
              <a:t>主题门头推荐</a:t>
            </a:r>
            <a:endParaRPr lang="en-US" altLang="zh-CN" sz="3200" b="1" dirty="0">
              <a:latin typeface="微软雅黑" panose="020B0503020204020204" charset="-122"/>
              <a:ea typeface="微软雅黑" panose="020B0503020204020204" charset="-122"/>
            </a:endParaRPr>
          </a:p>
        </p:txBody>
      </p:sp>
      <p:pic>
        <p:nvPicPr>
          <p:cNvPr id="10" name="图片 9"/>
          <p:cNvPicPr>
            <a:picLocks noChangeAspect="1"/>
          </p:cNvPicPr>
          <p:nvPr/>
        </p:nvPicPr>
        <p:blipFill>
          <a:blip r:embed="rId2"/>
          <a:srcRect l="2244" r="2084" b="4089"/>
          <a:stretch>
            <a:fillRect/>
          </a:stretch>
        </p:blipFill>
        <p:spPr>
          <a:xfrm>
            <a:off x="6141085" y="2174240"/>
            <a:ext cx="5657676" cy="3780000"/>
          </a:xfrm>
          <a:prstGeom prst="rect">
            <a:avLst/>
          </a:prstGeom>
        </p:spPr>
      </p:pic>
      <p:sp>
        <p:nvSpPr>
          <p:cNvPr id="11" name="."/>
          <p:cNvSpPr txBox="1"/>
          <p:nvPr/>
        </p:nvSpPr>
        <p:spPr>
          <a:xfrm>
            <a:off x="2707640" y="5954395"/>
            <a:ext cx="1010920" cy="368300"/>
          </a:xfrm>
          <a:prstGeom prst="rect">
            <a:avLst/>
          </a:prstGeom>
          <a:noFill/>
          <a:ln>
            <a:noFill/>
          </a:ln>
          <a:extLst>
            <a:ext uri="{909E8E84-426E-40DD-AFC4-6F175D3DCCD1}">
              <a14:hiddenFill xmlns:a14="http://schemas.microsoft.com/office/drawing/2010/main">
                <a:solidFill>
                  <a:schemeClr val="bg1"/>
                </a:solidFill>
              </a14:hiddenFill>
            </a:ext>
          </a:extLst>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b="1" dirty="0">
                <a:latin typeface="微软雅黑" panose="020B0503020204020204" charset="-122"/>
                <a:ea typeface="微软雅黑" panose="020B0503020204020204" charset="-122"/>
              </a:rPr>
              <a:t>推荐一</a:t>
            </a:r>
          </a:p>
        </p:txBody>
      </p:sp>
      <p:sp>
        <p:nvSpPr>
          <p:cNvPr id="12" name="."/>
          <p:cNvSpPr txBox="1"/>
          <p:nvPr/>
        </p:nvSpPr>
        <p:spPr>
          <a:xfrm>
            <a:off x="8464550" y="5954395"/>
            <a:ext cx="1010920" cy="368300"/>
          </a:xfrm>
          <a:prstGeom prst="rect">
            <a:avLst/>
          </a:prstGeom>
          <a:noFill/>
          <a:ln>
            <a:noFill/>
          </a:ln>
          <a:extLst>
            <a:ext uri="{909E8E84-426E-40DD-AFC4-6F175D3DCCD1}">
              <a14:hiddenFill xmlns:a14="http://schemas.microsoft.com/office/drawing/2010/main">
                <a:solidFill>
                  <a:schemeClr val="bg1"/>
                </a:solidFill>
              </a14:hiddenFill>
            </a:ext>
          </a:extLst>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b="1" dirty="0">
                <a:latin typeface="微软雅黑" panose="020B0503020204020204" charset="-122"/>
                <a:ea typeface="微软雅黑" panose="020B0503020204020204" charset="-122"/>
              </a:rPr>
              <a:t>推荐二</a:t>
            </a:r>
          </a:p>
        </p:txBody>
      </p:sp>
      <p:pic>
        <p:nvPicPr>
          <p:cNvPr id="14" name="图片 13"/>
          <p:cNvPicPr>
            <a:picLocks noChangeAspect="1"/>
          </p:cNvPicPr>
          <p:nvPr/>
        </p:nvPicPr>
        <p:blipFill>
          <a:blip r:embed="rId3"/>
          <a:stretch>
            <a:fillRect/>
          </a:stretch>
        </p:blipFill>
        <p:spPr>
          <a:xfrm>
            <a:off x="380365" y="2174240"/>
            <a:ext cx="5665694" cy="3780000"/>
          </a:xfrm>
          <a:prstGeom prst="rect">
            <a:avLst/>
          </a:prstGeom>
        </p:spPr>
      </p:pic>
      <p:sp>
        <p:nvSpPr>
          <p:cNvPr id="2" name="文本框 1"/>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13" name="组合 12"/>
          <p:cNvGrpSpPr/>
          <p:nvPr/>
        </p:nvGrpSpPr>
        <p:grpSpPr>
          <a:xfrm>
            <a:off x="435610" y="323215"/>
            <a:ext cx="2192020" cy="360045"/>
            <a:chOff x="686" y="509"/>
            <a:chExt cx="3452" cy="567"/>
          </a:xfrm>
        </p:grpSpPr>
        <p:sp>
          <p:nvSpPr>
            <p:cNvPr id="16"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17"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玩心引力</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bldLvl="0" animBg="1"/>
      <p:bldP spid="12"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7" name="组合 6"/>
          <p:cNvGrpSpPr/>
          <p:nvPr/>
        </p:nvGrpSpPr>
        <p:grpSpPr>
          <a:xfrm>
            <a:off x="435610" y="323215"/>
            <a:ext cx="2371090" cy="360680"/>
            <a:chOff x="686" y="509"/>
            <a:chExt cx="3734" cy="568"/>
          </a:xfrm>
        </p:grpSpPr>
        <p:sp>
          <p:nvSpPr>
            <p:cNvPr id="8"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9" name="."/>
            <p:cNvSpPr txBox="1"/>
            <p:nvPr/>
          </p:nvSpPr>
          <p:spPr>
            <a:xfrm>
              <a:off x="1253" y="594"/>
              <a:ext cx="3167"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活动规划</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活动内容</a:t>
              </a:r>
            </a:p>
          </p:txBody>
        </p:sp>
      </p:grpSp>
      <p:sp>
        <p:nvSpPr>
          <p:cNvPr id="6" name="文本框 9"/>
          <p:cNvSpPr txBox="1"/>
          <p:nvPr/>
        </p:nvSpPr>
        <p:spPr>
          <a:xfrm>
            <a:off x="1527175" y="5612765"/>
            <a:ext cx="1783080" cy="573405"/>
          </a:xfrm>
          <a:prstGeom prst="rect">
            <a:avLst/>
          </a:prstGeom>
          <a:noFill/>
        </p:spPr>
        <p:txBody>
          <a:bodyPr wrap="square" lIns="51428" tIns="25714" rIns="51428" bIns="25714" rtlCol="0">
            <a:spAutoFit/>
          </a:bodyPr>
          <a:lstStyle/>
          <a:p>
            <a:pPr marL="0" lvl="1" algn="ctr"/>
            <a:r>
              <a:rPr lang="en-US" altLang="zh-CN" sz="1000"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Atmosphere layout</a:t>
            </a:r>
          </a:p>
          <a:p>
            <a:pPr marL="0" lvl="1" algn="ctr"/>
            <a:r>
              <a:rPr lang="zh-CN" altLang="en-US" sz="2400" b="1"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【玩心引力】</a:t>
            </a:r>
          </a:p>
        </p:txBody>
      </p:sp>
      <p:sp>
        <p:nvSpPr>
          <p:cNvPr id="5" name="文本框 9"/>
          <p:cNvSpPr txBox="1"/>
          <p:nvPr/>
        </p:nvSpPr>
        <p:spPr>
          <a:xfrm>
            <a:off x="5194300" y="5612765"/>
            <a:ext cx="1783080" cy="573405"/>
          </a:xfrm>
          <a:prstGeom prst="rect">
            <a:avLst/>
          </a:prstGeom>
          <a:noFill/>
        </p:spPr>
        <p:txBody>
          <a:bodyPr wrap="square" lIns="51428" tIns="25714" rIns="51428" bIns="25714" rtlCol="0">
            <a:spAutoFit/>
          </a:bodyPr>
          <a:lstStyle/>
          <a:p>
            <a:pPr marL="0" lvl="1" algn="ctr"/>
            <a:r>
              <a:rPr lang="en-US" altLang="zh-CN" sz="1000"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Interactive content</a:t>
            </a:r>
          </a:p>
          <a:p>
            <a:pPr marL="0" lvl="1" algn="ctr"/>
            <a:r>
              <a:rPr lang="zh-CN" sz="2400" b="1" dirty="0">
                <a:ln w="6350">
                  <a:noFill/>
                </a:ln>
                <a:solidFill>
                  <a:srgbClr val="2A2E89"/>
                </a:solidFill>
                <a:latin typeface="微软雅黑" panose="020B0503020204020204" charset="-122"/>
                <a:ea typeface="微软雅黑" panose="020B0503020204020204" charset="-122"/>
                <a:sym typeface="字魂100号-方方先锋体" panose="00000500000000000000" pitchFamily="2" charset="-122"/>
              </a:rPr>
              <a:t>【玩心碰撞】</a:t>
            </a:r>
          </a:p>
        </p:txBody>
      </p:sp>
      <p:sp>
        <p:nvSpPr>
          <p:cNvPr id="10" name="文本框 9"/>
          <p:cNvSpPr txBox="1"/>
          <p:nvPr/>
        </p:nvSpPr>
        <p:spPr>
          <a:xfrm>
            <a:off x="8861425" y="5612765"/>
            <a:ext cx="1783080" cy="573405"/>
          </a:xfrm>
          <a:prstGeom prst="rect">
            <a:avLst/>
          </a:prstGeom>
          <a:noFill/>
        </p:spPr>
        <p:txBody>
          <a:bodyPr wrap="square" lIns="51428" tIns="25714" rIns="51428" bIns="25714" rtlCol="0">
            <a:spAutoFit/>
          </a:bodyPr>
          <a:lstStyle/>
          <a:p>
            <a:pPr marL="0" lvl="1" algn="ctr"/>
            <a:r>
              <a:rPr lang="en-US" altLang="zh-CN" sz="1000"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Trendy party</a:t>
            </a:r>
          </a:p>
          <a:p>
            <a:pPr marL="0" lvl="1" algn="ctr"/>
            <a:r>
              <a:rPr lang="zh-CN" sz="2400" b="1"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【玩心派对】</a:t>
            </a:r>
          </a:p>
        </p:txBody>
      </p:sp>
      <p:sp>
        <p:nvSpPr>
          <p:cNvPr id="15" name="矩形 14"/>
          <p:cNvSpPr/>
          <p:nvPr/>
        </p:nvSpPr>
        <p:spPr>
          <a:xfrm>
            <a:off x="3498215" y="1176020"/>
            <a:ext cx="5195570" cy="1106805"/>
          </a:xfrm>
          <a:prstGeom prst="rect">
            <a:avLst/>
          </a:prstGeom>
        </p:spPr>
        <p:txBody>
          <a:bodyPr wrap="square" rtlCol="0" anchor="ctr" anchorCtr="0">
            <a:spAutoFit/>
          </a:bodyPr>
          <a:lstStyle/>
          <a:p>
            <a:pPr lvl="0" algn="dist">
              <a:lnSpc>
                <a:spcPct val="100000"/>
              </a:lnSpc>
              <a:spcBef>
                <a:spcPts val="0"/>
              </a:spcBef>
              <a:spcAft>
                <a:spcPts val="0"/>
              </a:spcAft>
              <a:buClrTx/>
              <a:buSzTx/>
              <a:buFontTx/>
              <a:defRPr/>
            </a:pPr>
            <a:r>
              <a:rPr lang="zh-CN" altLang="en-US" sz="6600" i="1" noProof="0" dirty="0">
                <a:ln>
                  <a:gradFill>
                    <a:gsLst>
                      <a:gs pos="2000">
                        <a:srgbClr val="03FAFF"/>
                      </a:gs>
                      <a:gs pos="38000">
                        <a:srgbClr val="B010F3"/>
                      </a:gs>
                      <a:gs pos="73000">
                        <a:srgbClr val="5F39FA"/>
                      </a:gs>
                      <a:gs pos="99000">
                        <a:srgbClr val="2A2E89"/>
                      </a:gs>
                    </a:gsLst>
                    <a:lin ang="5160000" scaled="1"/>
                  </a:gradFill>
                </a:ln>
                <a:noFill/>
                <a:effectLst>
                  <a:outerShdw blurRad="38100" dist="38100" dir="2700000" algn="tl">
                    <a:srgbClr val="000000">
                      <a:alpha val="60000"/>
                    </a:srgbClr>
                  </a:outerShdw>
                  <a:reflection blurRad="6350" stA="55000" endA="300" endPos="45500" dir="5400000" sy="-100000" algn="bl" rotWithShape="0"/>
                </a:effectLst>
                <a:uLnTx/>
                <a:uFillTx/>
                <a:latin typeface="微软雅黑" panose="020B0503020204020204" charset="-122"/>
                <a:ea typeface="微软雅黑" panose="020B0503020204020204" charset="-122"/>
                <a:sym typeface="+mn-ea"/>
              </a:rPr>
              <a:t>潮玩嘉年华</a:t>
            </a:r>
          </a:p>
        </p:txBody>
      </p:sp>
      <p:pic>
        <p:nvPicPr>
          <p:cNvPr id="36" name="图片 35"/>
          <p:cNvPicPr>
            <a:picLocks noChangeAspect="1"/>
          </p:cNvPicPr>
          <p:nvPr/>
        </p:nvPicPr>
        <p:blipFill>
          <a:blip r:embed="rId3"/>
          <a:srcRect l="18738" t="9015" r="21958" b="2096"/>
          <a:stretch>
            <a:fillRect/>
          </a:stretch>
        </p:blipFill>
        <p:spPr>
          <a:xfrm>
            <a:off x="4645660" y="2542540"/>
            <a:ext cx="2880000" cy="2880000"/>
          </a:xfrm>
          <a:custGeom>
            <a:avLst/>
            <a:gdLst/>
            <a:ahLst/>
            <a:cxnLst>
              <a:cxn ang="3">
                <a:pos x="hc" y="t"/>
              </a:cxn>
              <a:cxn ang="cd2">
                <a:pos x="l" y="vc"/>
              </a:cxn>
              <a:cxn ang="cd4">
                <a:pos x="hc" y="b"/>
              </a:cxn>
              <a:cxn ang="0">
                <a:pos x="r" y="vc"/>
              </a:cxn>
            </a:cxnLst>
            <a:rect l="l" t="t" r="r" b="b"/>
            <a:pathLst>
              <a:path w="4535" h="4535">
                <a:moveTo>
                  <a:pt x="2268" y="0"/>
                </a:moveTo>
                <a:cubicBezTo>
                  <a:pt x="3520" y="0"/>
                  <a:pt x="4535" y="1015"/>
                  <a:pt x="4535" y="2268"/>
                </a:cubicBezTo>
                <a:cubicBezTo>
                  <a:pt x="4535" y="3520"/>
                  <a:pt x="3520" y="4535"/>
                  <a:pt x="2268" y="4535"/>
                </a:cubicBezTo>
                <a:cubicBezTo>
                  <a:pt x="1015" y="4535"/>
                  <a:pt x="0" y="3520"/>
                  <a:pt x="0" y="2268"/>
                </a:cubicBezTo>
                <a:cubicBezTo>
                  <a:pt x="0" y="1015"/>
                  <a:pt x="1015" y="0"/>
                  <a:pt x="2268" y="0"/>
                </a:cubicBezTo>
                <a:close/>
              </a:path>
            </a:pathLst>
          </a:custGeom>
        </p:spPr>
      </p:pic>
      <p:pic>
        <p:nvPicPr>
          <p:cNvPr id="38" name="图片 37"/>
          <p:cNvPicPr>
            <a:picLocks noChangeAspect="1"/>
          </p:cNvPicPr>
          <p:nvPr/>
        </p:nvPicPr>
        <p:blipFill>
          <a:blip r:embed="rId4"/>
          <a:srcRect l="12765" t="10564" r="29281" b="547"/>
          <a:stretch>
            <a:fillRect/>
          </a:stretch>
        </p:blipFill>
        <p:spPr>
          <a:xfrm>
            <a:off x="8312785" y="2537460"/>
            <a:ext cx="2880000" cy="2880000"/>
          </a:xfrm>
          <a:custGeom>
            <a:avLst/>
            <a:gdLst/>
            <a:ahLst/>
            <a:cxnLst>
              <a:cxn ang="3">
                <a:pos x="hc" y="t"/>
              </a:cxn>
              <a:cxn ang="cd2">
                <a:pos x="l" y="vc"/>
              </a:cxn>
              <a:cxn ang="cd4">
                <a:pos x="hc" y="b"/>
              </a:cxn>
              <a:cxn ang="0">
                <a:pos x="r" y="vc"/>
              </a:cxn>
            </a:cxnLst>
            <a:rect l="l" t="t" r="r" b="b"/>
            <a:pathLst>
              <a:path w="4535" h="4535">
                <a:moveTo>
                  <a:pt x="2268" y="0"/>
                </a:moveTo>
                <a:cubicBezTo>
                  <a:pt x="3520" y="0"/>
                  <a:pt x="4535" y="1015"/>
                  <a:pt x="4535" y="2268"/>
                </a:cubicBezTo>
                <a:cubicBezTo>
                  <a:pt x="4535" y="3520"/>
                  <a:pt x="3520" y="4535"/>
                  <a:pt x="2268" y="4535"/>
                </a:cubicBezTo>
                <a:cubicBezTo>
                  <a:pt x="1015" y="4535"/>
                  <a:pt x="0" y="3520"/>
                  <a:pt x="0" y="2268"/>
                </a:cubicBezTo>
                <a:cubicBezTo>
                  <a:pt x="0" y="1015"/>
                  <a:pt x="1015" y="0"/>
                  <a:pt x="2268" y="0"/>
                </a:cubicBezTo>
                <a:close/>
              </a:path>
            </a:pathLst>
          </a:custGeom>
        </p:spPr>
      </p:pic>
      <p:pic>
        <p:nvPicPr>
          <p:cNvPr id="41" name="图片 40"/>
          <p:cNvPicPr>
            <a:picLocks noChangeAspect="1"/>
          </p:cNvPicPr>
          <p:nvPr/>
        </p:nvPicPr>
        <p:blipFill>
          <a:blip r:embed="rId5"/>
          <a:srcRect l="8591" t="2861" r="32105" b="8250"/>
          <a:stretch>
            <a:fillRect/>
          </a:stretch>
        </p:blipFill>
        <p:spPr>
          <a:xfrm>
            <a:off x="978535" y="2542540"/>
            <a:ext cx="2880000" cy="2880000"/>
          </a:xfrm>
          <a:custGeom>
            <a:avLst/>
            <a:gdLst/>
            <a:ahLst/>
            <a:cxnLst>
              <a:cxn ang="3">
                <a:pos x="hc" y="t"/>
              </a:cxn>
              <a:cxn ang="cd2">
                <a:pos x="l" y="vc"/>
              </a:cxn>
              <a:cxn ang="cd4">
                <a:pos x="hc" y="b"/>
              </a:cxn>
              <a:cxn ang="0">
                <a:pos x="r" y="vc"/>
              </a:cxn>
            </a:cxnLst>
            <a:rect l="l" t="t" r="r" b="b"/>
            <a:pathLst>
              <a:path w="4535" h="4535">
                <a:moveTo>
                  <a:pt x="2268" y="0"/>
                </a:moveTo>
                <a:cubicBezTo>
                  <a:pt x="3520" y="0"/>
                  <a:pt x="4535" y="1015"/>
                  <a:pt x="4535" y="2268"/>
                </a:cubicBezTo>
                <a:cubicBezTo>
                  <a:pt x="4535" y="3520"/>
                  <a:pt x="3520" y="4535"/>
                  <a:pt x="2268" y="4535"/>
                </a:cubicBezTo>
                <a:cubicBezTo>
                  <a:pt x="1015" y="4535"/>
                  <a:pt x="0" y="3520"/>
                  <a:pt x="0" y="2268"/>
                </a:cubicBezTo>
                <a:cubicBezTo>
                  <a:pt x="0" y="1015"/>
                  <a:pt x="1015" y="0"/>
                  <a:pt x="2268" y="0"/>
                </a:cubicBezTo>
                <a:close/>
              </a:path>
            </a:pathLst>
          </a:custGeom>
        </p:spPr>
      </p:pic>
    </p:spTree>
  </p:cSld>
  <p:clrMapOvr>
    <a:masterClrMapping/>
  </p:clrMapOvr>
  <p:transition spd="slow" advTm="300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6132830" y="2438400"/>
            <a:ext cx="5408219" cy="3600000"/>
          </a:xfrm>
          <a:prstGeom prst="rect">
            <a:avLst/>
          </a:prstGeom>
        </p:spPr>
      </p:pic>
      <p:pic>
        <p:nvPicPr>
          <p:cNvPr id="9" name="图片 8"/>
          <p:cNvPicPr>
            <a:picLocks noChangeAspect="1"/>
          </p:cNvPicPr>
          <p:nvPr/>
        </p:nvPicPr>
        <p:blipFill>
          <a:blip r:embed="rId3"/>
          <a:stretch>
            <a:fillRect/>
          </a:stretch>
        </p:blipFill>
        <p:spPr>
          <a:xfrm>
            <a:off x="702310" y="2438400"/>
            <a:ext cx="5408219" cy="3600000"/>
          </a:xfrm>
          <a:prstGeom prst="rect">
            <a:avLst/>
          </a:prstGeom>
        </p:spPr>
      </p:pic>
      <p:sp>
        <p:nvSpPr>
          <p:cNvPr id="12" name="."/>
          <p:cNvSpPr txBox="1"/>
          <p:nvPr/>
        </p:nvSpPr>
        <p:spPr>
          <a:xfrm>
            <a:off x="4081933" y="1263515"/>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rPr>
              <a:t>潮酷投篮</a:t>
            </a:r>
          </a:p>
        </p:txBody>
      </p:sp>
      <p:sp>
        <p:nvSpPr>
          <p:cNvPr id="13" name="."/>
          <p:cNvSpPr txBox="1"/>
          <p:nvPr/>
        </p:nvSpPr>
        <p:spPr>
          <a:xfrm>
            <a:off x="923925" y="1847215"/>
            <a:ext cx="10327640" cy="36830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dirty="0">
                <a:latin typeface="微软雅黑" panose="020B0503020204020204" charset="-122"/>
                <a:ea typeface="微软雅黑" panose="020B0503020204020204" charset="-122"/>
                <a:sym typeface="+mn-ea"/>
              </a:rPr>
              <a:t>潮玩探员</a:t>
            </a:r>
            <a:r>
              <a:rPr lang="zh-CN" altLang="en-US" dirty="0">
                <a:latin typeface="微软雅黑" panose="020B0503020204020204" charset="-122"/>
                <a:ea typeface="微软雅黑" panose="020B0503020204020204" charset="-122"/>
              </a:rPr>
              <a:t>在规定时间内达到</a:t>
            </a:r>
            <a:r>
              <a:rPr lang="en-US" altLang="zh-CN" dirty="0">
                <a:latin typeface="微软雅黑" panose="020B0503020204020204" charset="-122"/>
                <a:ea typeface="微软雅黑" panose="020B0503020204020204" charset="-122"/>
              </a:rPr>
              <a:t>66</a:t>
            </a:r>
            <a:r>
              <a:rPr lang="zh-CN" altLang="en-US" dirty="0">
                <a:latin typeface="微软雅黑" panose="020B0503020204020204" charset="-122"/>
                <a:ea typeface="微软雅黑" panose="020B0503020204020204" charset="-122"/>
              </a:rPr>
              <a:t>分即通关，赢取关卡印章。</a:t>
            </a:r>
          </a:p>
        </p:txBody>
      </p:sp>
      <p:sp>
        <p:nvSpPr>
          <p:cNvPr id="14" name="文本框 13"/>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2" name="组合 1"/>
          <p:cNvGrpSpPr/>
          <p:nvPr/>
        </p:nvGrpSpPr>
        <p:grpSpPr>
          <a:xfrm>
            <a:off x="435396" y="323128"/>
            <a:ext cx="2192234" cy="360132"/>
            <a:chOff x="686" y="509"/>
            <a:chExt cx="3452" cy="567"/>
          </a:xfrm>
        </p:grpSpPr>
        <p:sp>
          <p:nvSpPr>
            <p:cNvPr id="5"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6"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玩心碰撞</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
          <p:cNvSpPr txBox="1"/>
          <p:nvPr/>
        </p:nvSpPr>
        <p:spPr>
          <a:xfrm>
            <a:off x="4090823" y="1370195"/>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rPr>
              <a:t>体感网球</a:t>
            </a:r>
          </a:p>
        </p:txBody>
      </p:sp>
      <p:sp>
        <p:nvSpPr>
          <p:cNvPr id="9" name="."/>
          <p:cNvSpPr txBox="1"/>
          <p:nvPr/>
        </p:nvSpPr>
        <p:spPr>
          <a:xfrm>
            <a:off x="932815" y="1953895"/>
            <a:ext cx="10327640" cy="36830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dirty="0">
                <a:latin typeface="微软雅黑" panose="020B0503020204020204" charset="-122"/>
                <a:ea typeface="微软雅黑" panose="020B0503020204020204" charset="-122"/>
                <a:sym typeface="+mn-ea"/>
              </a:rPr>
              <a:t>潮玩探员现场亲自“挥拍”在同一块场地上一决高下，体验超有趣的体感网球游戏，赢取关卡印章。</a:t>
            </a:r>
            <a:endParaRPr lang="zh-CN" altLang="en-US" dirty="0">
              <a:latin typeface="微软雅黑" panose="020B0503020204020204" charset="-122"/>
              <a:ea typeface="微软雅黑" panose="020B0503020204020204" charset="-122"/>
            </a:endParaRPr>
          </a:p>
        </p:txBody>
      </p:sp>
      <p:sp>
        <p:nvSpPr>
          <p:cNvPr id="11" name="文本框 10"/>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2" name="组合 1"/>
          <p:cNvGrpSpPr/>
          <p:nvPr/>
        </p:nvGrpSpPr>
        <p:grpSpPr>
          <a:xfrm>
            <a:off x="435396" y="323128"/>
            <a:ext cx="2192234" cy="360132"/>
            <a:chOff x="686" y="509"/>
            <a:chExt cx="3452" cy="567"/>
          </a:xfrm>
        </p:grpSpPr>
        <p:sp>
          <p:nvSpPr>
            <p:cNvPr id="5"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6"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玩心碰撞</a:t>
              </a:r>
            </a:p>
          </p:txBody>
        </p:sp>
      </p:grpSp>
      <p:pic>
        <p:nvPicPr>
          <p:cNvPr id="4" name="图片 3"/>
          <p:cNvPicPr>
            <a:picLocks noChangeAspect="1"/>
          </p:cNvPicPr>
          <p:nvPr/>
        </p:nvPicPr>
        <p:blipFill>
          <a:blip r:embed="rId2"/>
          <a:stretch>
            <a:fillRect/>
          </a:stretch>
        </p:blipFill>
        <p:spPr>
          <a:xfrm>
            <a:off x="6149340" y="2468245"/>
            <a:ext cx="5395900" cy="3600000"/>
          </a:xfrm>
          <a:prstGeom prst="rect">
            <a:avLst/>
          </a:prstGeom>
        </p:spPr>
      </p:pic>
      <p:pic>
        <p:nvPicPr>
          <p:cNvPr id="12" name="图片 11"/>
          <p:cNvPicPr>
            <a:picLocks noChangeAspect="1"/>
          </p:cNvPicPr>
          <p:nvPr/>
        </p:nvPicPr>
        <p:blipFill>
          <a:blip r:embed="rId3"/>
          <a:srcRect l="17391"/>
          <a:stretch>
            <a:fillRect/>
          </a:stretch>
        </p:blipFill>
        <p:spPr>
          <a:xfrm>
            <a:off x="836930" y="2468245"/>
            <a:ext cx="5274863" cy="3600000"/>
          </a:xfrm>
          <a:prstGeom prst="rect">
            <a:avLst/>
          </a:prstGeom>
        </p:spPr>
      </p:pic>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p:cNvSpPr txBox="1"/>
          <p:nvPr/>
        </p:nvSpPr>
        <p:spPr>
          <a:xfrm>
            <a:off x="4081933" y="775835"/>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rPr>
              <a:t>动感棉花糖</a:t>
            </a:r>
          </a:p>
        </p:txBody>
      </p:sp>
      <p:sp>
        <p:nvSpPr>
          <p:cNvPr id="3" name="."/>
          <p:cNvSpPr txBox="1"/>
          <p:nvPr/>
        </p:nvSpPr>
        <p:spPr>
          <a:xfrm>
            <a:off x="564515" y="1383030"/>
            <a:ext cx="10821670" cy="36830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dirty="0">
                <a:latin typeface="微软雅黑" panose="020B0503020204020204" charset="-122"/>
                <a:ea typeface="微软雅黑" panose="020B0503020204020204" charset="-122"/>
              </a:rPr>
              <a:t>一边踩单车，一边</a:t>
            </a:r>
            <a:r>
              <a:rPr lang="zh-CN" dirty="0">
                <a:latin typeface="微软雅黑" panose="020B0503020204020204" charset="-122"/>
                <a:ea typeface="微软雅黑" panose="020B0503020204020204" charset="-122"/>
              </a:rPr>
              <a:t>看着机器里的糖变成美味的棉花糖，大小潮玩探员在运动的同时，收获甜蜜回忆。</a:t>
            </a:r>
          </a:p>
        </p:txBody>
      </p:sp>
      <p:pic>
        <p:nvPicPr>
          <p:cNvPr id="5" name="图片 4"/>
          <p:cNvPicPr>
            <a:picLocks noChangeAspect="1"/>
          </p:cNvPicPr>
          <p:nvPr/>
        </p:nvPicPr>
        <p:blipFill>
          <a:blip r:embed="rId2"/>
          <a:stretch>
            <a:fillRect/>
          </a:stretch>
        </p:blipFill>
        <p:spPr>
          <a:xfrm>
            <a:off x="791210" y="1916430"/>
            <a:ext cx="5165919" cy="3600000"/>
          </a:xfrm>
          <a:prstGeom prst="rect">
            <a:avLst/>
          </a:prstGeom>
        </p:spPr>
      </p:pic>
      <p:pic>
        <p:nvPicPr>
          <p:cNvPr id="8" name="图片 7"/>
          <p:cNvPicPr>
            <a:picLocks noChangeAspect="1"/>
          </p:cNvPicPr>
          <p:nvPr/>
        </p:nvPicPr>
        <p:blipFill>
          <a:blip r:embed="rId3"/>
          <a:stretch>
            <a:fillRect/>
          </a:stretch>
        </p:blipFill>
        <p:spPr>
          <a:xfrm>
            <a:off x="5986145" y="1916430"/>
            <a:ext cx="5400000" cy="3600000"/>
          </a:xfrm>
          <a:prstGeom prst="rect">
            <a:avLst/>
          </a:prstGeom>
        </p:spPr>
      </p:pic>
      <p:sp>
        <p:nvSpPr>
          <p:cNvPr id="20" name="文本框 19"/>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6" name="组合 5"/>
          <p:cNvGrpSpPr/>
          <p:nvPr/>
        </p:nvGrpSpPr>
        <p:grpSpPr>
          <a:xfrm>
            <a:off x="435396" y="323128"/>
            <a:ext cx="2192234" cy="360132"/>
            <a:chOff x="686" y="509"/>
            <a:chExt cx="3452" cy="567"/>
          </a:xfrm>
        </p:grpSpPr>
        <p:sp>
          <p:nvSpPr>
            <p:cNvPr id="7"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9"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玩心碰撞</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
          <p:cNvSpPr txBox="1"/>
          <p:nvPr/>
        </p:nvSpPr>
        <p:spPr>
          <a:xfrm>
            <a:off x="4081298" y="1399405"/>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rPr>
              <a:t>星际平衡术</a:t>
            </a:r>
            <a:r>
              <a:rPr lang="zh-CN" altLang="en-US" sz="2000" b="1" dirty="0">
                <a:latin typeface="微软雅黑" panose="020B0503020204020204" charset="-122"/>
                <a:ea typeface="微软雅黑" panose="020B0503020204020204" charset="-122"/>
              </a:rPr>
              <a:t>（备选）</a:t>
            </a:r>
          </a:p>
        </p:txBody>
      </p:sp>
      <p:sp>
        <p:nvSpPr>
          <p:cNvPr id="14" name="."/>
          <p:cNvSpPr txBox="1"/>
          <p:nvPr/>
        </p:nvSpPr>
        <p:spPr>
          <a:xfrm>
            <a:off x="923290" y="1983105"/>
            <a:ext cx="10327640" cy="36830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dirty="0">
                <a:latin typeface="微软雅黑" panose="020B0503020204020204" charset="-122"/>
                <a:ea typeface="微软雅黑" panose="020B0503020204020204" charset="-122"/>
                <a:sym typeface="+mn-ea"/>
              </a:rPr>
              <a:t>潮玩探员</a:t>
            </a:r>
            <a:r>
              <a:rPr lang="zh-CN" altLang="en-US" dirty="0">
                <a:latin typeface="微软雅黑" panose="020B0503020204020204" charset="-122"/>
                <a:ea typeface="微软雅黑" panose="020B0503020204020204" charset="-122"/>
              </a:rPr>
              <a:t>需站单脚站在平衡球上坚持到指定时间即通关，</a:t>
            </a:r>
            <a:r>
              <a:rPr lang="zh-CN" altLang="en-US" dirty="0">
                <a:latin typeface="微软雅黑" panose="020B0503020204020204" charset="-122"/>
                <a:ea typeface="微软雅黑" panose="020B0503020204020204" charset="-122"/>
                <a:sym typeface="+mn-ea"/>
              </a:rPr>
              <a:t>赢取关卡印章。</a:t>
            </a:r>
            <a:endParaRPr lang="zh-CN" altLang="en-US" dirty="0">
              <a:latin typeface="微软雅黑" panose="020B0503020204020204" charset="-122"/>
              <a:ea typeface="微软雅黑" panose="020B0503020204020204" charset="-122"/>
            </a:endParaRPr>
          </a:p>
        </p:txBody>
      </p:sp>
      <p:sp>
        <p:nvSpPr>
          <p:cNvPr id="20" name="文本框 19"/>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5" name="组合 4"/>
          <p:cNvGrpSpPr/>
          <p:nvPr/>
        </p:nvGrpSpPr>
        <p:grpSpPr>
          <a:xfrm>
            <a:off x="435396" y="323128"/>
            <a:ext cx="2192234" cy="360132"/>
            <a:chOff x="686" y="509"/>
            <a:chExt cx="3452" cy="567"/>
          </a:xfrm>
        </p:grpSpPr>
        <p:sp>
          <p:nvSpPr>
            <p:cNvPr id="6"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7"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玩心碰撞</a:t>
              </a:r>
            </a:p>
          </p:txBody>
        </p:sp>
      </p:grpSp>
      <p:pic>
        <p:nvPicPr>
          <p:cNvPr id="2" name="图片 1"/>
          <p:cNvPicPr>
            <a:picLocks noChangeAspect="1"/>
          </p:cNvPicPr>
          <p:nvPr/>
        </p:nvPicPr>
        <p:blipFill>
          <a:blip r:embed="rId2"/>
          <a:stretch>
            <a:fillRect/>
          </a:stretch>
        </p:blipFill>
        <p:spPr>
          <a:xfrm>
            <a:off x="944880" y="2467610"/>
            <a:ext cx="5400000" cy="3600000"/>
          </a:xfrm>
          <a:prstGeom prst="rect">
            <a:avLst/>
          </a:prstGeom>
        </p:spPr>
      </p:pic>
      <p:pic>
        <p:nvPicPr>
          <p:cNvPr id="3" name="图片 2"/>
          <p:cNvPicPr>
            <a:picLocks noChangeAspect="1"/>
          </p:cNvPicPr>
          <p:nvPr/>
        </p:nvPicPr>
        <p:blipFill>
          <a:blip r:embed="rId3"/>
          <a:srcRect l="15784" b="11296"/>
          <a:stretch>
            <a:fillRect/>
          </a:stretch>
        </p:blipFill>
        <p:spPr>
          <a:xfrm>
            <a:off x="6367145" y="2467610"/>
            <a:ext cx="5126806" cy="3600000"/>
          </a:xfrm>
          <a:prstGeom prst="rect">
            <a:avLst/>
          </a:prstGeom>
        </p:spPr>
      </p:pic>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
          <p:cNvSpPr txBox="1"/>
          <p:nvPr/>
        </p:nvSpPr>
        <p:spPr>
          <a:xfrm>
            <a:off x="4064153" y="1325745"/>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rPr>
              <a:t>潮玩探员勋章</a:t>
            </a:r>
            <a:r>
              <a:rPr lang="zh-CN" altLang="en-US" sz="2000" b="1" dirty="0">
                <a:latin typeface="微软雅黑" panose="020B0503020204020204" charset="-122"/>
                <a:ea typeface="微软雅黑" panose="020B0503020204020204" charset="-122"/>
              </a:rPr>
              <a:t>（备选）</a:t>
            </a:r>
          </a:p>
        </p:txBody>
      </p:sp>
      <p:sp>
        <p:nvSpPr>
          <p:cNvPr id="3" name="."/>
          <p:cNvSpPr txBox="1"/>
          <p:nvPr/>
        </p:nvSpPr>
        <p:spPr>
          <a:xfrm>
            <a:off x="906145" y="1909445"/>
            <a:ext cx="10327640" cy="36830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dirty="0">
                <a:latin typeface="微软雅黑" panose="020B0503020204020204" charset="-122"/>
                <a:ea typeface="微软雅黑" panose="020B0503020204020204" charset="-122"/>
              </a:rPr>
              <a:t>潮玩探员怎么可以没有自己的勋章呢？现场制作属于自己的潮玩勋章，展示潮玩新态度。</a:t>
            </a:r>
          </a:p>
        </p:txBody>
      </p:sp>
      <p:pic>
        <p:nvPicPr>
          <p:cNvPr id="5" name="图片 4"/>
          <p:cNvPicPr>
            <a:picLocks noChangeAspect="1"/>
          </p:cNvPicPr>
          <p:nvPr/>
        </p:nvPicPr>
        <p:blipFill>
          <a:blip r:embed="rId2"/>
          <a:stretch>
            <a:fillRect/>
          </a:stretch>
        </p:blipFill>
        <p:spPr>
          <a:xfrm>
            <a:off x="6169025" y="2453005"/>
            <a:ext cx="5395900" cy="3600000"/>
          </a:xfrm>
          <a:prstGeom prst="rect">
            <a:avLst/>
          </a:prstGeom>
        </p:spPr>
      </p:pic>
      <p:pic>
        <p:nvPicPr>
          <p:cNvPr id="6" name="图片 5"/>
          <p:cNvPicPr>
            <a:picLocks noChangeAspect="1"/>
          </p:cNvPicPr>
          <p:nvPr/>
        </p:nvPicPr>
        <p:blipFill>
          <a:blip r:embed="rId3"/>
          <a:stretch>
            <a:fillRect/>
          </a:stretch>
        </p:blipFill>
        <p:spPr>
          <a:xfrm>
            <a:off x="744855" y="2453640"/>
            <a:ext cx="5395900" cy="3600000"/>
          </a:xfrm>
          <a:prstGeom prst="rect">
            <a:avLst/>
          </a:prstGeom>
        </p:spPr>
      </p:pic>
      <p:sp>
        <p:nvSpPr>
          <p:cNvPr id="13" name="文本框 12"/>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7" name="组合 6"/>
          <p:cNvGrpSpPr/>
          <p:nvPr/>
        </p:nvGrpSpPr>
        <p:grpSpPr>
          <a:xfrm>
            <a:off x="435396" y="323128"/>
            <a:ext cx="2192234" cy="360132"/>
            <a:chOff x="686" y="509"/>
            <a:chExt cx="3452" cy="567"/>
          </a:xfrm>
        </p:grpSpPr>
        <p:sp>
          <p:nvSpPr>
            <p:cNvPr id="8"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9"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玩心碰撞</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7" name="组合 6"/>
          <p:cNvGrpSpPr/>
          <p:nvPr/>
        </p:nvGrpSpPr>
        <p:grpSpPr>
          <a:xfrm>
            <a:off x="435610" y="323215"/>
            <a:ext cx="2371090" cy="360680"/>
            <a:chOff x="686" y="509"/>
            <a:chExt cx="3734" cy="568"/>
          </a:xfrm>
        </p:grpSpPr>
        <p:sp>
          <p:nvSpPr>
            <p:cNvPr id="8"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9" name="."/>
            <p:cNvSpPr txBox="1"/>
            <p:nvPr/>
          </p:nvSpPr>
          <p:spPr>
            <a:xfrm>
              <a:off x="1253" y="594"/>
              <a:ext cx="3167"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活动规划</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活动内容</a:t>
              </a:r>
            </a:p>
          </p:txBody>
        </p:sp>
      </p:grpSp>
      <p:sp>
        <p:nvSpPr>
          <p:cNvPr id="6" name="文本框 9"/>
          <p:cNvSpPr txBox="1"/>
          <p:nvPr/>
        </p:nvSpPr>
        <p:spPr>
          <a:xfrm>
            <a:off x="1527175" y="5612765"/>
            <a:ext cx="1783080" cy="573405"/>
          </a:xfrm>
          <a:prstGeom prst="rect">
            <a:avLst/>
          </a:prstGeom>
          <a:noFill/>
        </p:spPr>
        <p:txBody>
          <a:bodyPr wrap="square" lIns="51428" tIns="25714" rIns="51428" bIns="25714" rtlCol="0">
            <a:spAutoFit/>
          </a:bodyPr>
          <a:lstStyle/>
          <a:p>
            <a:pPr marL="0" lvl="1" algn="ctr"/>
            <a:r>
              <a:rPr lang="en-US" altLang="zh-CN" sz="1000"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Atmosphere layout</a:t>
            </a:r>
          </a:p>
          <a:p>
            <a:pPr marL="0" lvl="1" algn="ctr"/>
            <a:r>
              <a:rPr lang="zh-CN" altLang="en-US" sz="2400" b="1"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【玩心引力】</a:t>
            </a:r>
          </a:p>
        </p:txBody>
      </p:sp>
      <p:sp>
        <p:nvSpPr>
          <p:cNvPr id="5" name="文本框 9"/>
          <p:cNvSpPr txBox="1"/>
          <p:nvPr/>
        </p:nvSpPr>
        <p:spPr>
          <a:xfrm>
            <a:off x="5194300" y="5612765"/>
            <a:ext cx="1783080" cy="573405"/>
          </a:xfrm>
          <a:prstGeom prst="rect">
            <a:avLst/>
          </a:prstGeom>
          <a:noFill/>
        </p:spPr>
        <p:txBody>
          <a:bodyPr wrap="square" lIns="51428" tIns="25714" rIns="51428" bIns="25714" rtlCol="0">
            <a:spAutoFit/>
          </a:bodyPr>
          <a:lstStyle/>
          <a:p>
            <a:pPr marL="0" lvl="1" algn="ctr"/>
            <a:r>
              <a:rPr lang="en-US" altLang="zh-CN" sz="1000"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Interactive content</a:t>
            </a:r>
          </a:p>
          <a:p>
            <a:pPr marL="0" lvl="1" algn="ctr"/>
            <a:r>
              <a:rPr lang="zh-CN" sz="2400" b="1"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【玩心碰撞】</a:t>
            </a:r>
          </a:p>
        </p:txBody>
      </p:sp>
      <p:sp>
        <p:nvSpPr>
          <p:cNvPr id="10" name="文本框 9"/>
          <p:cNvSpPr txBox="1"/>
          <p:nvPr/>
        </p:nvSpPr>
        <p:spPr>
          <a:xfrm>
            <a:off x="8861425" y="5612765"/>
            <a:ext cx="1783080" cy="573405"/>
          </a:xfrm>
          <a:prstGeom prst="rect">
            <a:avLst/>
          </a:prstGeom>
          <a:noFill/>
        </p:spPr>
        <p:txBody>
          <a:bodyPr wrap="square" lIns="51428" tIns="25714" rIns="51428" bIns="25714" rtlCol="0">
            <a:spAutoFit/>
          </a:bodyPr>
          <a:lstStyle/>
          <a:p>
            <a:pPr marL="0" lvl="1" algn="ctr"/>
            <a:r>
              <a:rPr lang="en-US" altLang="zh-CN" sz="1000"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Trendy party</a:t>
            </a:r>
          </a:p>
          <a:p>
            <a:pPr marL="0" lvl="1" algn="ctr"/>
            <a:r>
              <a:rPr lang="zh-CN" sz="2400" b="1" dirty="0">
                <a:ln w="6350">
                  <a:noFill/>
                </a:ln>
                <a:solidFill>
                  <a:srgbClr val="2A2E89"/>
                </a:solidFill>
                <a:latin typeface="微软雅黑" panose="020B0503020204020204" charset="-122"/>
                <a:ea typeface="微软雅黑" panose="020B0503020204020204" charset="-122"/>
                <a:sym typeface="字魂100号-方方先锋体" panose="00000500000000000000" pitchFamily="2" charset="-122"/>
              </a:rPr>
              <a:t>【玩心派对】</a:t>
            </a:r>
          </a:p>
        </p:txBody>
      </p:sp>
      <p:sp>
        <p:nvSpPr>
          <p:cNvPr id="15" name="矩形 14"/>
          <p:cNvSpPr/>
          <p:nvPr/>
        </p:nvSpPr>
        <p:spPr>
          <a:xfrm>
            <a:off x="3498215" y="1176020"/>
            <a:ext cx="5195570" cy="1106805"/>
          </a:xfrm>
          <a:prstGeom prst="rect">
            <a:avLst/>
          </a:prstGeom>
        </p:spPr>
        <p:txBody>
          <a:bodyPr wrap="square" rtlCol="0" anchor="ctr" anchorCtr="0">
            <a:spAutoFit/>
          </a:bodyPr>
          <a:lstStyle/>
          <a:p>
            <a:pPr lvl="0" algn="dist">
              <a:lnSpc>
                <a:spcPct val="100000"/>
              </a:lnSpc>
              <a:spcBef>
                <a:spcPts val="0"/>
              </a:spcBef>
              <a:spcAft>
                <a:spcPts val="0"/>
              </a:spcAft>
              <a:buClrTx/>
              <a:buSzTx/>
              <a:buFontTx/>
              <a:defRPr/>
            </a:pPr>
            <a:r>
              <a:rPr lang="zh-CN" altLang="en-US" sz="6600" i="1" noProof="0" dirty="0">
                <a:ln>
                  <a:gradFill>
                    <a:gsLst>
                      <a:gs pos="2000">
                        <a:srgbClr val="03FAFF"/>
                      </a:gs>
                      <a:gs pos="38000">
                        <a:srgbClr val="B010F3"/>
                      </a:gs>
                      <a:gs pos="73000">
                        <a:srgbClr val="5F39FA"/>
                      </a:gs>
                      <a:gs pos="99000">
                        <a:srgbClr val="2A2E89"/>
                      </a:gs>
                    </a:gsLst>
                    <a:lin ang="5160000" scaled="1"/>
                  </a:gradFill>
                </a:ln>
                <a:noFill/>
                <a:effectLst>
                  <a:outerShdw blurRad="38100" dist="38100" dir="2700000" algn="tl">
                    <a:srgbClr val="000000">
                      <a:alpha val="60000"/>
                    </a:srgbClr>
                  </a:outerShdw>
                  <a:reflection blurRad="6350" stA="55000" endA="300" endPos="45500" dir="5400000" sy="-100000" algn="bl" rotWithShape="0"/>
                </a:effectLst>
                <a:uLnTx/>
                <a:uFillTx/>
                <a:latin typeface="微软雅黑" panose="020B0503020204020204" charset="-122"/>
                <a:ea typeface="微软雅黑" panose="020B0503020204020204" charset="-122"/>
                <a:sym typeface="+mn-ea"/>
              </a:rPr>
              <a:t>潮玩嘉年华</a:t>
            </a:r>
          </a:p>
        </p:txBody>
      </p:sp>
      <p:pic>
        <p:nvPicPr>
          <p:cNvPr id="36" name="图片 35"/>
          <p:cNvPicPr>
            <a:picLocks noChangeAspect="1"/>
          </p:cNvPicPr>
          <p:nvPr/>
        </p:nvPicPr>
        <p:blipFill>
          <a:blip r:embed="rId2"/>
          <a:srcRect l="18738" t="9015" r="21958" b="2096"/>
          <a:stretch>
            <a:fillRect/>
          </a:stretch>
        </p:blipFill>
        <p:spPr>
          <a:xfrm>
            <a:off x="4645660" y="2542540"/>
            <a:ext cx="2880000" cy="2880000"/>
          </a:xfrm>
          <a:custGeom>
            <a:avLst/>
            <a:gdLst/>
            <a:ahLst/>
            <a:cxnLst>
              <a:cxn ang="3">
                <a:pos x="hc" y="t"/>
              </a:cxn>
              <a:cxn ang="cd2">
                <a:pos x="l" y="vc"/>
              </a:cxn>
              <a:cxn ang="cd4">
                <a:pos x="hc" y="b"/>
              </a:cxn>
              <a:cxn ang="0">
                <a:pos x="r" y="vc"/>
              </a:cxn>
            </a:cxnLst>
            <a:rect l="l" t="t" r="r" b="b"/>
            <a:pathLst>
              <a:path w="4535" h="4535">
                <a:moveTo>
                  <a:pt x="2268" y="0"/>
                </a:moveTo>
                <a:cubicBezTo>
                  <a:pt x="3520" y="0"/>
                  <a:pt x="4535" y="1015"/>
                  <a:pt x="4535" y="2268"/>
                </a:cubicBezTo>
                <a:cubicBezTo>
                  <a:pt x="4535" y="3520"/>
                  <a:pt x="3520" y="4535"/>
                  <a:pt x="2268" y="4535"/>
                </a:cubicBezTo>
                <a:cubicBezTo>
                  <a:pt x="1015" y="4535"/>
                  <a:pt x="0" y="3520"/>
                  <a:pt x="0" y="2268"/>
                </a:cubicBezTo>
                <a:cubicBezTo>
                  <a:pt x="0" y="1015"/>
                  <a:pt x="1015" y="0"/>
                  <a:pt x="2268" y="0"/>
                </a:cubicBezTo>
                <a:close/>
              </a:path>
            </a:pathLst>
          </a:custGeom>
        </p:spPr>
      </p:pic>
      <p:pic>
        <p:nvPicPr>
          <p:cNvPr id="38" name="图片 37"/>
          <p:cNvPicPr>
            <a:picLocks noChangeAspect="1"/>
          </p:cNvPicPr>
          <p:nvPr/>
        </p:nvPicPr>
        <p:blipFill>
          <a:blip r:embed="rId3"/>
          <a:srcRect l="12765" t="10564" r="29281" b="547"/>
          <a:stretch>
            <a:fillRect/>
          </a:stretch>
        </p:blipFill>
        <p:spPr>
          <a:xfrm>
            <a:off x="8312785" y="2537460"/>
            <a:ext cx="2880000" cy="2880000"/>
          </a:xfrm>
          <a:custGeom>
            <a:avLst/>
            <a:gdLst/>
            <a:ahLst/>
            <a:cxnLst>
              <a:cxn ang="3">
                <a:pos x="hc" y="t"/>
              </a:cxn>
              <a:cxn ang="cd2">
                <a:pos x="l" y="vc"/>
              </a:cxn>
              <a:cxn ang="cd4">
                <a:pos x="hc" y="b"/>
              </a:cxn>
              <a:cxn ang="0">
                <a:pos x="r" y="vc"/>
              </a:cxn>
            </a:cxnLst>
            <a:rect l="l" t="t" r="r" b="b"/>
            <a:pathLst>
              <a:path w="4535" h="4535">
                <a:moveTo>
                  <a:pt x="2268" y="0"/>
                </a:moveTo>
                <a:cubicBezTo>
                  <a:pt x="3520" y="0"/>
                  <a:pt x="4535" y="1015"/>
                  <a:pt x="4535" y="2268"/>
                </a:cubicBezTo>
                <a:cubicBezTo>
                  <a:pt x="4535" y="3520"/>
                  <a:pt x="3520" y="4535"/>
                  <a:pt x="2268" y="4535"/>
                </a:cubicBezTo>
                <a:cubicBezTo>
                  <a:pt x="1015" y="4535"/>
                  <a:pt x="0" y="3520"/>
                  <a:pt x="0" y="2268"/>
                </a:cubicBezTo>
                <a:cubicBezTo>
                  <a:pt x="0" y="1015"/>
                  <a:pt x="1015" y="0"/>
                  <a:pt x="2268" y="0"/>
                </a:cubicBezTo>
                <a:close/>
              </a:path>
            </a:pathLst>
          </a:custGeom>
        </p:spPr>
      </p:pic>
      <p:pic>
        <p:nvPicPr>
          <p:cNvPr id="41" name="图片 40"/>
          <p:cNvPicPr>
            <a:picLocks noChangeAspect="1"/>
          </p:cNvPicPr>
          <p:nvPr/>
        </p:nvPicPr>
        <p:blipFill>
          <a:blip r:embed="rId4"/>
          <a:srcRect l="8591" t="2861" r="32105" b="8250"/>
          <a:stretch>
            <a:fillRect/>
          </a:stretch>
        </p:blipFill>
        <p:spPr>
          <a:xfrm>
            <a:off x="978535" y="2542540"/>
            <a:ext cx="2880000" cy="2880000"/>
          </a:xfrm>
          <a:custGeom>
            <a:avLst/>
            <a:gdLst/>
            <a:ahLst/>
            <a:cxnLst>
              <a:cxn ang="3">
                <a:pos x="hc" y="t"/>
              </a:cxn>
              <a:cxn ang="cd2">
                <a:pos x="l" y="vc"/>
              </a:cxn>
              <a:cxn ang="cd4">
                <a:pos x="hc" y="b"/>
              </a:cxn>
              <a:cxn ang="0">
                <a:pos x="r" y="vc"/>
              </a:cxn>
            </a:cxnLst>
            <a:rect l="l" t="t" r="r" b="b"/>
            <a:pathLst>
              <a:path w="4535" h="4535">
                <a:moveTo>
                  <a:pt x="2268" y="0"/>
                </a:moveTo>
                <a:cubicBezTo>
                  <a:pt x="3520" y="0"/>
                  <a:pt x="4535" y="1015"/>
                  <a:pt x="4535" y="2268"/>
                </a:cubicBezTo>
                <a:cubicBezTo>
                  <a:pt x="4535" y="3520"/>
                  <a:pt x="3520" y="4535"/>
                  <a:pt x="2268" y="4535"/>
                </a:cubicBezTo>
                <a:cubicBezTo>
                  <a:pt x="1015" y="4535"/>
                  <a:pt x="0" y="3520"/>
                  <a:pt x="0" y="2268"/>
                </a:cubicBezTo>
                <a:cubicBezTo>
                  <a:pt x="0" y="1015"/>
                  <a:pt x="1015" y="0"/>
                  <a:pt x="2268" y="0"/>
                </a:cubicBezTo>
                <a:close/>
              </a:path>
            </a:pathLst>
          </a:custGeom>
        </p:spPr>
      </p:pic>
    </p:spTree>
  </p:cSld>
  <p:clrMapOvr>
    <a:masterClrMapping/>
  </p:clrMapOvr>
  <p:transition spd="slow" advTm="3000">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sp>
        <p:nvSpPr>
          <p:cNvPr id="13" name="."/>
          <p:cNvSpPr txBox="1"/>
          <p:nvPr/>
        </p:nvSpPr>
        <p:spPr>
          <a:xfrm>
            <a:off x="4090188" y="1381625"/>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rPr>
              <a:t>潮玩小丑巡游秀</a:t>
            </a:r>
          </a:p>
        </p:txBody>
      </p:sp>
      <p:sp>
        <p:nvSpPr>
          <p:cNvPr id="14" name="."/>
          <p:cNvSpPr txBox="1"/>
          <p:nvPr/>
        </p:nvSpPr>
        <p:spPr>
          <a:xfrm>
            <a:off x="932180" y="1965325"/>
            <a:ext cx="10327640" cy="36830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dirty="0">
                <a:latin typeface="微软雅黑" panose="020B0503020204020204" charset="-122"/>
                <a:ea typeface="微软雅黑" panose="020B0503020204020204" charset="-122"/>
              </a:rPr>
              <a:t>潮玩小丑带着它造型各异的</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气球玩偶</a:t>
            </a:r>
            <a:r>
              <a:rPr lang="en-US" altLang="zh-CN" dirty="0">
                <a:latin typeface="微软雅黑" panose="020B0503020204020204" charset="-122"/>
                <a:ea typeface="微软雅黑" panose="020B0503020204020204" charset="-122"/>
              </a:rPr>
              <a:t>”</a:t>
            </a:r>
            <a:r>
              <a:rPr lang="zh-CN" altLang="en-US" dirty="0">
                <a:latin typeface="微软雅黑" panose="020B0503020204020204" charset="-122"/>
                <a:ea typeface="微软雅黑" panose="020B0503020204020204" charset="-122"/>
              </a:rPr>
              <a:t>在现场进行定时巡游，快来加入巡游队伍闹起来吧！</a:t>
            </a:r>
          </a:p>
        </p:txBody>
      </p:sp>
      <p:pic>
        <p:nvPicPr>
          <p:cNvPr id="6" name="图片 5"/>
          <p:cNvPicPr>
            <a:picLocks noChangeAspect="1"/>
          </p:cNvPicPr>
          <p:nvPr/>
        </p:nvPicPr>
        <p:blipFill>
          <a:blip r:embed="rId2"/>
          <a:srcRect r="512"/>
          <a:stretch>
            <a:fillRect/>
          </a:stretch>
        </p:blipFill>
        <p:spPr>
          <a:xfrm>
            <a:off x="6160770" y="2486660"/>
            <a:ext cx="5555615" cy="3599815"/>
          </a:xfrm>
          <a:prstGeom prst="rect">
            <a:avLst/>
          </a:prstGeom>
        </p:spPr>
      </p:pic>
      <p:pic>
        <p:nvPicPr>
          <p:cNvPr id="9" name="图片 8"/>
          <p:cNvPicPr>
            <a:picLocks noChangeAspect="1"/>
          </p:cNvPicPr>
          <p:nvPr/>
        </p:nvPicPr>
        <p:blipFill>
          <a:blip r:embed="rId3"/>
          <a:srcRect l="4227" r="3206" b="9772"/>
          <a:stretch>
            <a:fillRect/>
          </a:stretch>
        </p:blipFill>
        <p:spPr>
          <a:xfrm>
            <a:off x="590550" y="2486660"/>
            <a:ext cx="5548152" cy="3600000"/>
          </a:xfrm>
          <a:prstGeom prst="rect">
            <a:avLst/>
          </a:prstGeom>
        </p:spPr>
      </p:pic>
      <p:grpSp>
        <p:nvGrpSpPr>
          <p:cNvPr id="2" name="组合 1"/>
          <p:cNvGrpSpPr/>
          <p:nvPr/>
        </p:nvGrpSpPr>
        <p:grpSpPr>
          <a:xfrm>
            <a:off x="435396" y="323128"/>
            <a:ext cx="2192234" cy="360132"/>
            <a:chOff x="686" y="509"/>
            <a:chExt cx="3452" cy="567"/>
          </a:xfrm>
        </p:grpSpPr>
        <p:sp>
          <p:nvSpPr>
            <p:cNvPr id="5"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3"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玩心派对</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stretch>
            <a:fillRect/>
          </a:stretch>
        </p:blipFill>
        <p:spPr>
          <a:xfrm>
            <a:off x="800100" y="2641600"/>
            <a:ext cx="5395900" cy="3600000"/>
          </a:xfrm>
          <a:prstGeom prst="rect">
            <a:avLst/>
          </a:prstGeom>
        </p:spPr>
      </p:pic>
      <p:pic>
        <p:nvPicPr>
          <p:cNvPr id="9" name="图片 8"/>
          <p:cNvPicPr>
            <a:picLocks noChangeAspect="1"/>
          </p:cNvPicPr>
          <p:nvPr/>
        </p:nvPicPr>
        <p:blipFill>
          <a:blip r:embed="rId3"/>
          <a:stretch>
            <a:fillRect/>
          </a:stretch>
        </p:blipFill>
        <p:spPr>
          <a:xfrm>
            <a:off x="6217920" y="2641600"/>
            <a:ext cx="5395785" cy="3600000"/>
          </a:xfrm>
          <a:prstGeom prst="rect">
            <a:avLst/>
          </a:prstGeom>
        </p:spPr>
      </p:pic>
      <p:sp>
        <p:nvSpPr>
          <p:cNvPr id="10" name="."/>
          <p:cNvSpPr txBox="1"/>
          <p:nvPr/>
        </p:nvSpPr>
        <p:spPr>
          <a:xfrm>
            <a:off x="4090823" y="1327650"/>
            <a:ext cx="4010992" cy="583565"/>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00000"/>
              </a:lnSpc>
              <a:buSzPct val="25000"/>
            </a:pPr>
            <a:r>
              <a:rPr lang="zh-CN" altLang="en-US" sz="3200" b="1" dirty="0">
                <a:latin typeface="微软雅黑" panose="020B0503020204020204" charset="-122"/>
                <a:ea typeface="微软雅黑" panose="020B0503020204020204" charset="-122"/>
              </a:rPr>
              <a:t>星际赛车手</a:t>
            </a:r>
          </a:p>
        </p:txBody>
      </p:sp>
      <p:sp>
        <p:nvSpPr>
          <p:cNvPr id="13" name="."/>
          <p:cNvSpPr txBox="1"/>
          <p:nvPr/>
        </p:nvSpPr>
        <p:spPr>
          <a:xfrm>
            <a:off x="676275" y="1819910"/>
            <a:ext cx="10840720" cy="755650"/>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fontAlgn="auto">
              <a:lnSpc>
                <a:spcPct val="120000"/>
              </a:lnSpc>
              <a:buSzPct val="25000"/>
            </a:pPr>
            <a:r>
              <a:rPr lang="zh-CN" dirty="0">
                <a:latin typeface="微软雅黑" panose="020B0503020204020204" charset="-122"/>
                <a:ea typeface="微软雅黑" panose="020B0503020204020204" charset="-122"/>
              </a:rPr>
              <a:t>潮玩探员们通过上传活动案场精彩照片至朋友圈</a:t>
            </a:r>
            <a:r>
              <a:rPr dirty="0">
                <a:solidFill>
                  <a:srgbClr val="C00000"/>
                </a:solidFill>
                <a:latin typeface="微软雅黑" panose="020B0503020204020204" charset="-122"/>
                <a:ea typeface="微软雅黑" panose="020B0503020204020204" charset="-122"/>
              </a:rPr>
              <a:t>集</a:t>
            </a:r>
            <a:r>
              <a:rPr lang="zh-CN" dirty="0">
                <a:solidFill>
                  <a:srgbClr val="C00000"/>
                </a:solidFill>
                <a:latin typeface="微软雅黑" panose="020B0503020204020204" charset="-122"/>
                <a:ea typeface="微软雅黑" panose="020B0503020204020204" charset="-122"/>
              </a:rPr>
              <a:t>齐</a:t>
            </a:r>
            <a:r>
              <a:rPr dirty="0">
                <a:solidFill>
                  <a:srgbClr val="C00000"/>
                </a:solidFill>
                <a:latin typeface="微软雅黑" panose="020B0503020204020204" charset="-122"/>
                <a:ea typeface="微软雅黑" panose="020B0503020204020204" charset="-122"/>
              </a:rPr>
              <a:t>88个赞</a:t>
            </a:r>
            <a:r>
              <a:rPr dirty="0">
                <a:latin typeface="微软雅黑" panose="020B0503020204020204" charset="-122"/>
                <a:ea typeface="微软雅黑" panose="020B0503020204020204" charset="-122"/>
              </a:rPr>
              <a:t>，</a:t>
            </a:r>
            <a:r>
              <a:rPr lang="zh-CN" dirty="0">
                <a:latin typeface="微软雅黑" panose="020B0503020204020204" charset="-122"/>
                <a:ea typeface="微软雅黑" panose="020B0503020204020204" charset="-122"/>
              </a:rPr>
              <a:t>即可</a:t>
            </a:r>
            <a:r>
              <a:rPr dirty="0">
                <a:latin typeface="微软雅黑" panose="020B0503020204020204" charset="-122"/>
                <a:ea typeface="微软雅黑" panose="020B0503020204020204" charset="-122"/>
              </a:rPr>
              <a:t>兑换星际赛车门票</a:t>
            </a:r>
            <a:r>
              <a:rPr lang="zh-CN" dirty="0">
                <a:latin typeface="微软雅黑" panose="020B0503020204020204" charset="-122"/>
                <a:ea typeface="微软雅黑" panose="020B0503020204020204" charset="-122"/>
                <a:sym typeface="+mn-ea"/>
              </a:rPr>
              <a:t>（每人仅限一次）</a:t>
            </a:r>
            <a:r>
              <a:rPr dirty="0">
                <a:latin typeface="微软雅黑" panose="020B0503020204020204" charset="-122"/>
                <a:ea typeface="微软雅黑" panose="020B0503020204020204" charset="-122"/>
              </a:rPr>
              <a:t>，</a:t>
            </a:r>
            <a:r>
              <a:rPr lang="zh-CN" dirty="0">
                <a:latin typeface="微软雅黑" panose="020B0503020204020204" charset="-122"/>
                <a:ea typeface="微软雅黑" panose="020B0503020204020204" charset="-122"/>
              </a:rPr>
              <a:t>享受星际速度的乐趣</a:t>
            </a:r>
            <a:r>
              <a:rPr dirty="0">
                <a:latin typeface="微软雅黑" panose="020B0503020204020204" charset="-122"/>
                <a:ea typeface="微软雅黑" panose="020B0503020204020204" charset="-122"/>
              </a:rPr>
              <a:t>。</a:t>
            </a:r>
          </a:p>
        </p:txBody>
      </p:sp>
      <p:sp>
        <p:nvSpPr>
          <p:cNvPr id="20" name="文本框 19"/>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4" name="组合 3"/>
          <p:cNvGrpSpPr/>
          <p:nvPr/>
        </p:nvGrpSpPr>
        <p:grpSpPr>
          <a:xfrm>
            <a:off x="435396" y="323128"/>
            <a:ext cx="2192234" cy="360132"/>
            <a:chOff x="686" y="509"/>
            <a:chExt cx="3452" cy="567"/>
          </a:xfrm>
        </p:grpSpPr>
        <p:sp>
          <p:nvSpPr>
            <p:cNvPr id="6"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7" name="."/>
            <p:cNvSpPr txBox="1"/>
            <p:nvPr/>
          </p:nvSpPr>
          <p:spPr>
            <a:xfrm>
              <a:off x="1253" y="593"/>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活动内容</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玩心派对</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100000" sy="100000" flip="none" algn="bl"/>
        </a:blipFill>
        <a:effectLst/>
      </p:bgPr>
    </p:bg>
    <p:spTree>
      <p:nvGrpSpPr>
        <p:cNvPr id="1" name=""/>
        <p:cNvGrpSpPr/>
        <p:nvPr/>
      </p:nvGrpSpPr>
      <p:grpSpPr>
        <a:xfrm>
          <a:off x="0" y="0"/>
          <a:ext cx="0" cy="0"/>
          <a:chOff x="0" y="0"/>
          <a:chExt cx="0" cy="0"/>
        </a:xfrm>
      </p:grpSpPr>
      <p:sp>
        <p:nvSpPr>
          <p:cNvPr id="12" name="矩形 11"/>
          <p:cNvSpPr/>
          <p:nvPr/>
        </p:nvSpPr>
        <p:spPr>
          <a:xfrm>
            <a:off x="2861945" y="1285240"/>
            <a:ext cx="6738620" cy="1445260"/>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zh-CN" altLang="en-US" sz="8800" i="0" u="none" strike="noStrike" kern="1200" cap="none" spc="600" normalizeH="0" baseline="0" noProof="0" dirty="0">
                <a:solidFill>
                  <a:schemeClr val="bg1">
                    <a:alpha val="31000"/>
                  </a:schemeClr>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mn-cs"/>
              </a:rPr>
              <a:t>潮玩嘉年华</a:t>
            </a:r>
          </a:p>
        </p:txBody>
      </p:sp>
      <p:sp>
        <p:nvSpPr>
          <p:cNvPr id="7" name="矩形 6"/>
          <p:cNvSpPr/>
          <p:nvPr/>
        </p:nvSpPr>
        <p:spPr>
          <a:xfrm>
            <a:off x="0" y="4020456"/>
            <a:ext cx="12192000" cy="2837543"/>
          </a:xfrm>
          <a:prstGeom prst="rect">
            <a:avLst/>
          </a:prstGeom>
          <a:gradFill flip="none" rotWithShape="1">
            <a:gsLst>
              <a:gs pos="0">
                <a:srgbClr val="1F184F"/>
              </a:gs>
              <a:gs pos="50000">
                <a:srgbClr val="2A2E89">
                  <a:alpha val="64000"/>
                </a:srgbClr>
              </a:gs>
              <a:gs pos="100000">
                <a:srgbClr val="6C6FA7">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6" name="文本框 5"/>
          <p:cNvSpPr txBox="1"/>
          <p:nvPr/>
        </p:nvSpPr>
        <p:spPr>
          <a:xfrm>
            <a:off x="2499360" y="1929765"/>
            <a:ext cx="7193280" cy="2214880"/>
          </a:xfrm>
          <a:prstGeom prst="rect">
            <a:avLst/>
          </a:prstGeom>
          <a:noFill/>
          <a:effectLst/>
        </p:spPr>
        <p:txBody>
          <a:bodyPr wrap="none" rtlCol="0">
            <a:spAutoFit/>
          </a:bodyPr>
          <a:lstStyle/>
          <a:p>
            <a:pPr algn="l">
              <a:lnSpc>
                <a:spcPct val="100000"/>
              </a:lnSpc>
            </a:pPr>
            <a:r>
              <a:rPr lang="zh-CN" altLang="en-US" sz="13800" dirty="0">
                <a:ln>
                  <a:gradFill>
                    <a:gsLst>
                      <a:gs pos="2000">
                        <a:srgbClr val="03FAFF"/>
                      </a:gs>
                      <a:gs pos="38000">
                        <a:srgbClr val="B010F3"/>
                      </a:gs>
                      <a:gs pos="73000">
                        <a:srgbClr val="5F39FA"/>
                      </a:gs>
                      <a:gs pos="99000">
                        <a:srgbClr val="2A2E89"/>
                      </a:gs>
                    </a:gsLst>
                    <a:lin ang="5160000" scaled="1"/>
                  </a:gradFill>
                </a:ln>
                <a:solidFill>
                  <a:schemeClr val="bg1"/>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宣传策略</a:t>
            </a:r>
          </a:p>
        </p:txBody>
      </p:sp>
      <p:pic>
        <p:nvPicPr>
          <p:cNvPr id="15" name="图片 14"/>
          <p:cNvPicPr>
            <a:picLocks noChangeAspect="1"/>
          </p:cNvPicPr>
          <p:nvPr/>
        </p:nvPicPr>
        <p:blipFill>
          <a:blip r:embed="rId4"/>
          <a:stretch>
            <a:fillRect/>
          </a:stretch>
        </p:blipFill>
        <p:spPr>
          <a:xfrm>
            <a:off x="0" y="0"/>
            <a:ext cx="4023709" cy="2682472"/>
          </a:xfrm>
          <a:prstGeom prst="rect">
            <a:avLst/>
          </a:prstGeom>
        </p:spPr>
      </p:pic>
      <p:pic>
        <p:nvPicPr>
          <p:cNvPr id="16" name="图片 15"/>
          <p:cNvPicPr>
            <a:picLocks noChangeAspect="1"/>
          </p:cNvPicPr>
          <p:nvPr/>
        </p:nvPicPr>
        <p:blipFill>
          <a:blip r:embed="rId5"/>
          <a:stretch>
            <a:fillRect/>
          </a:stretch>
        </p:blipFill>
        <p:spPr>
          <a:xfrm>
            <a:off x="10027732" y="3187890"/>
            <a:ext cx="2164268" cy="3670110"/>
          </a:xfrm>
          <a:prstGeom prst="rect">
            <a:avLst/>
          </a:prstGeom>
        </p:spPr>
      </p:pic>
      <p:sp>
        <p:nvSpPr>
          <p:cNvPr id="4" name="矩形 3"/>
          <p:cNvSpPr/>
          <p:nvPr/>
        </p:nvSpPr>
        <p:spPr>
          <a:xfrm>
            <a:off x="377162" y="6345214"/>
            <a:ext cx="2407973" cy="245110"/>
          </a:xfrm>
          <a:prstGeom prst="rect">
            <a:avLst/>
          </a:prstGeom>
          <a:noFill/>
        </p:spPr>
        <p:txBody>
          <a:bodyPr wrap="square" lIns="91440" tIns="45720" rIns="91440" bIns="45720">
            <a:spAutoFit/>
          </a:bodyPr>
          <a:lstStyle/>
          <a:p>
            <a:pPr algn="dist"/>
            <a:r>
              <a:rPr lang="en-US" altLang="zh-CN" sz="1000" dirty="0">
                <a:ln w="0"/>
                <a:solidFill>
                  <a:schemeClr val="bg1"/>
                </a:solidFill>
                <a:latin typeface="微软雅黑" panose="020B0503020204020204" charset="-122"/>
                <a:ea typeface="微软雅黑" panose="020B0503020204020204" charset="-122"/>
              </a:rPr>
              <a:t>XX∙</a:t>
            </a:r>
            <a:r>
              <a:rPr lang="zh-CN" altLang="en-US" sz="1000" dirty="0">
                <a:ln w="0"/>
                <a:solidFill>
                  <a:schemeClr val="bg1"/>
                </a:solidFill>
                <a:latin typeface="微软雅黑" panose="020B0503020204020204" charset="-122"/>
                <a:ea typeface="微软雅黑" panose="020B0503020204020204" charset="-122"/>
              </a:rPr>
              <a:t>潮玩嘉年华</a:t>
            </a:r>
          </a:p>
        </p:txBody>
      </p:sp>
      <p:sp>
        <p:nvSpPr>
          <p:cNvPr id="2" name="文本框 1"/>
          <p:cNvSpPr txBox="1"/>
          <p:nvPr/>
        </p:nvSpPr>
        <p:spPr>
          <a:xfrm>
            <a:off x="4239896" y="3886200"/>
            <a:ext cx="3981450" cy="645160"/>
          </a:xfrm>
          <a:prstGeom prst="rect">
            <a:avLst/>
          </a:prstGeom>
          <a:noFill/>
          <a:effectLst/>
        </p:spPr>
        <p:txBody>
          <a:bodyPr wrap="none" rtlCol="0">
            <a:spAutoFit/>
          </a:bodyPr>
          <a:lstStyle/>
          <a:p>
            <a:pPr algn="ctr" defTabSz="914400">
              <a:lnSpc>
                <a:spcPct val="100000"/>
              </a:lnSpc>
              <a:tabLst>
                <a:tab pos="2865120" algn="l"/>
              </a:tabLst>
            </a:pPr>
            <a:r>
              <a:rPr lang="zh-CN" altLang="en-US" sz="3600" dirty="0">
                <a:ln>
                  <a:solidFill>
                    <a:schemeClr val="bg1"/>
                  </a:solidFill>
                </a:ln>
                <a:noFill/>
                <a:effectLst>
                  <a:outerShdw blurRad="50800" dist="38100" dir="2700000" algn="tl" rotWithShape="0">
                    <a:prstClr val="black">
                      <a:alpha val="40000"/>
                    </a:prstClr>
                  </a:outerShdw>
                </a:effectLst>
                <a:latin typeface="微软雅黑" panose="020B0503020204020204" charset="-122"/>
                <a:ea typeface="微软雅黑" panose="020B0503020204020204" charset="-122"/>
              </a:rPr>
              <a:t>Publicity strategy</a:t>
            </a:r>
          </a:p>
        </p:txBody>
      </p:sp>
    </p:spTree>
  </p:cSld>
  <p:clrMapOvr>
    <a:masterClrMapping/>
  </p:clrMapOvr>
  <p:transition spd="slow" advTm="3000">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2" name="组合 1"/>
          <p:cNvGrpSpPr/>
          <p:nvPr/>
        </p:nvGrpSpPr>
        <p:grpSpPr>
          <a:xfrm>
            <a:off x="435396" y="323128"/>
            <a:ext cx="2192234" cy="360767"/>
            <a:chOff x="686" y="509"/>
            <a:chExt cx="3452" cy="568"/>
          </a:xfrm>
        </p:grpSpPr>
        <p:sp>
          <p:nvSpPr>
            <p:cNvPr id="5"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3" name="."/>
            <p:cNvSpPr txBox="1"/>
            <p:nvPr/>
          </p:nvSpPr>
          <p:spPr>
            <a:xfrm>
              <a:off x="1253" y="594"/>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宣传策略</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前期宣传</a:t>
              </a:r>
            </a:p>
          </p:txBody>
        </p:sp>
      </p:grpSp>
      <p:sp>
        <p:nvSpPr>
          <p:cNvPr id="4" name="文本框 3"/>
          <p:cNvSpPr txBox="1"/>
          <p:nvPr/>
        </p:nvSpPr>
        <p:spPr>
          <a:xfrm>
            <a:off x="592455" y="2393315"/>
            <a:ext cx="4152265" cy="706755"/>
          </a:xfrm>
          <a:prstGeom prst="rect">
            <a:avLst/>
          </a:prstGeom>
          <a:noFill/>
        </p:spPr>
        <p:txBody>
          <a:bodyPr wrap="square" rtlCol="0">
            <a:spAutoFit/>
          </a:bodyPr>
          <a:lstStyle/>
          <a:p>
            <a:pPr marR="0" indent="0" algn="ctr" defTabSz="914400" fontAlgn="auto">
              <a:lnSpc>
                <a:spcPct val="100000"/>
              </a:lnSpc>
              <a:spcBef>
                <a:spcPts val="0"/>
              </a:spcBef>
              <a:spcAft>
                <a:spcPts val="0"/>
              </a:spcAft>
              <a:buClrTx/>
              <a:buSzTx/>
              <a:buFontTx/>
              <a:buNone/>
              <a:defRPr/>
            </a:pPr>
            <a:r>
              <a:rPr lang="zh-CN" altLang="en-US" sz="4000" b="1" i="1" dirty="0">
                <a:ln w="12700">
                  <a:noFill/>
                </a:ln>
                <a:solidFill>
                  <a:schemeClr val="tx1"/>
                </a:solidFill>
                <a:effectLst/>
                <a:latin typeface="微软雅黑" panose="020B0503020204020204" charset="-122"/>
                <a:ea typeface="微软雅黑" panose="020B0503020204020204" charset="-122"/>
              </a:rPr>
              <a:t>主题倒计时海报</a:t>
            </a:r>
          </a:p>
        </p:txBody>
      </p:sp>
      <p:sp>
        <p:nvSpPr>
          <p:cNvPr id="7" name="文本框 9"/>
          <p:cNvSpPr txBox="1"/>
          <p:nvPr/>
        </p:nvSpPr>
        <p:spPr>
          <a:xfrm>
            <a:off x="713740" y="3202305"/>
            <a:ext cx="3910330" cy="881380"/>
          </a:xfrm>
          <a:prstGeom prst="rect">
            <a:avLst/>
          </a:prstGeom>
          <a:noFill/>
        </p:spPr>
        <p:txBody>
          <a:bodyPr wrap="square" lIns="51428" tIns="25714" rIns="51428" bIns="25714" rtlCol="0">
            <a:spAutoFit/>
          </a:bodyPr>
          <a:lstStyle/>
          <a:p>
            <a:pPr marL="0" lvl="1" algn="l">
              <a:lnSpc>
                <a:spcPct val="150000"/>
              </a:lnSpc>
            </a:pPr>
            <a:r>
              <a:rPr lang="zh-CN"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rPr>
              <a:t>活动前三天释出主题倒计时海报，持续为活动预热造势。</a:t>
            </a:r>
          </a:p>
        </p:txBody>
      </p:sp>
      <p:pic>
        <p:nvPicPr>
          <p:cNvPr id="13" name="图片 12"/>
          <p:cNvPicPr>
            <a:picLocks noChangeAspect="1"/>
          </p:cNvPicPr>
          <p:nvPr/>
        </p:nvPicPr>
        <p:blipFill>
          <a:blip r:embed="rId3"/>
          <a:stretch>
            <a:fillRect/>
          </a:stretch>
        </p:blipFill>
        <p:spPr>
          <a:xfrm>
            <a:off x="9382760" y="1653540"/>
            <a:ext cx="2227065" cy="3960000"/>
          </a:xfrm>
          <a:prstGeom prst="rect">
            <a:avLst/>
          </a:prstGeom>
        </p:spPr>
      </p:pic>
      <p:pic>
        <p:nvPicPr>
          <p:cNvPr id="14" name="图片 13"/>
          <p:cNvPicPr>
            <a:picLocks noChangeAspect="1"/>
          </p:cNvPicPr>
          <p:nvPr/>
        </p:nvPicPr>
        <p:blipFill>
          <a:blip r:embed="rId4"/>
          <a:stretch>
            <a:fillRect/>
          </a:stretch>
        </p:blipFill>
        <p:spPr>
          <a:xfrm>
            <a:off x="7134225" y="1663065"/>
            <a:ext cx="2229024" cy="3960000"/>
          </a:xfrm>
          <a:prstGeom prst="rect">
            <a:avLst/>
          </a:prstGeom>
        </p:spPr>
      </p:pic>
      <p:pic>
        <p:nvPicPr>
          <p:cNvPr id="15" name="图片 14"/>
          <p:cNvPicPr>
            <a:picLocks noChangeAspect="1"/>
          </p:cNvPicPr>
          <p:nvPr/>
        </p:nvPicPr>
        <p:blipFill>
          <a:blip r:embed="rId5"/>
          <a:stretch>
            <a:fillRect/>
          </a:stretch>
        </p:blipFill>
        <p:spPr>
          <a:xfrm>
            <a:off x="4885690" y="1653540"/>
            <a:ext cx="2229024" cy="3960000"/>
          </a:xfrm>
          <a:prstGeom prst="rect">
            <a:avLst/>
          </a:prstGeom>
        </p:spPr>
      </p:pic>
      <p:pic>
        <p:nvPicPr>
          <p:cNvPr id="18" name="图片 17" descr="图片1"/>
          <p:cNvPicPr>
            <a:picLocks noChangeAspect="1"/>
          </p:cNvPicPr>
          <p:nvPr>
            <p:custDataLst>
              <p:tags r:id="rId1"/>
            </p:custDataLst>
          </p:nvPr>
        </p:nvPicPr>
        <p:blipFill>
          <a:blip r:embed="rId6"/>
          <a:stretch>
            <a:fillRect/>
          </a:stretch>
        </p:blipFill>
        <p:spPr>
          <a:xfrm>
            <a:off x="1615440" y="630555"/>
            <a:ext cx="8961120" cy="5596255"/>
          </a:xfrm>
          <a:prstGeom prst="rect">
            <a:avLst/>
          </a:prstGeom>
        </p:spPr>
      </p:pic>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10094595" y="6381750"/>
            <a:ext cx="1773555" cy="275590"/>
          </a:xfrm>
          <a:prstGeom prst="rect">
            <a:avLst/>
          </a:prstGeom>
          <a:noFill/>
        </p:spPr>
        <p:txBody>
          <a:bodyPr wrap="square" rtlCol="0">
            <a:spAutoFit/>
          </a:bodyPr>
          <a:lstStyle/>
          <a:p>
            <a:pPr indent="0" algn="l"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grpSp>
        <p:nvGrpSpPr>
          <p:cNvPr id="2" name="组合 1"/>
          <p:cNvGrpSpPr/>
          <p:nvPr/>
        </p:nvGrpSpPr>
        <p:grpSpPr>
          <a:xfrm>
            <a:off x="435396" y="323128"/>
            <a:ext cx="2192234" cy="361402"/>
            <a:chOff x="686" y="509"/>
            <a:chExt cx="3452" cy="569"/>
          </a:xfrm>
        </p:grpSpPr>
        <p:sp>
          <p:nvSpPr>
            <p:cNvPr id="5"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3" name="."/>
            <p:cNvSpPr txBox="1"/>
            <p:nvPr/>
          </p:nvSpPr>
          <p:spPr>
            <a:xfrm>
              <a:off x="1253" y="595"/>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宣传策略</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中期宣传</a:t>
              </a:r>
            </a:p>
          </p:txBody>
        </p:sp>
      </p:grpSp>
      <p:sp>
        <p:nvSpPr>
          <p:cNvPr id="4" name="文本框 3"/>
          <p:cNvSpPr txBox="1"/>
          <p:nvPr/>
        </p:nvSpPr>
        <p:spPr>
          <a:xfrm>
            <a:off x="1250950" y="2446020"/>
            <a:ext cx="4152265" cy="706755"/>
          </a:xfrm>
          <a:prstGeom prst="rect">
            <a:avLst/>
          </a:prstGeom>
          <a:noFill/>
        </p:spPr>
        <p:txBody>
          <a:bodyPr wrap="square" rtlCol="0">
            <a:spAutoFit/>
          </a:bodyPr>
          <a:lstStyle/>
          <a:p>
            <a:pPr marR="0" indent="0" algn="ctr" defTabSz="914400" fontAlgn="auto">
              <a:lnSpc>
                <a:spcPct val="100000"/>
              </a:lnSpc>
              <a:spcBef>
                <a:spcPts val="0"/>
              </a:spcBef>
              <a:spcAft>
                <a:spcPts val="0"/>
              </a:spcAft>
              <a:buClrTx/>
              <a:buSzTx/>
              <a:buFontTx/>
              <a:buNone/>
              <a:defRPr/>
            </a:pPr>
            <a:r>
              <a:rPr lang="zh-CN" altLang="en-US" sz="4000" b="1" i="1" dirty="0">
                <a:ln w="12700">
                  <a:noFill/>
                </a:ln>
                <a:solidFill>
                  <a:schemeClr val="tx1"/>
                </a:solidFill>
                <a:effectLst/>
                <a:latin typeface="微软雅黑" panose="020B0503020204020204" charset="-122"/>
                <a:ea typeface="微软雅黑" panose="020B0503020204020204" charset="-122"/>
              </a:rPr>
              <a:t>专业摄影</a:t>
            </a:r>
          </a:p>
        </p:txBody>
      </p:sp>
      <p:sp>
        <p:nvSpPr>
          <p:cNvPr id="7" name="文本框 9"/>
          <p:cNvSpPr txBox="1"/>
          <p:nvPr/>
        </p:nvSpPr>
        <p:spPr>
          <a:xfrm>
            <a:off x="1104900" y="3246120"/>
            <a:ext cx="4444365" cy="881380"/>
          </a:xfrm>
          <a:prstGeom prst="rect">
            <a:avLst/>
          </a:prstGeom>
          <a:noFill/>
        </p:spPr>
        <p:txBody>
          <a:bodyPr wrap="square" lIns="51428" tIns="25714" rIns="51428" bIns="25714" rtlCol="0">
            <a:spAutoFit/>
          </a:bodyPr>
          <a:lstStyle/>
          <a:p>
            <a:pPr marL="0" lvl="1" algn="l">
              <a:lnSpc>
                <a:spcPct val="150000"/>
              </a:lnSpc>
            </a:pPr>
            <a:r>
              <a:rPr lang="zh-CN" dirty="0">
                <a:ln w="6350">
                  <a:noFill/>
                </a:ln>
                <a:latin typeface="微软雅黑" panose="020B0503020204020204" charset="-122"/>
                <a:ea typeface="微软雅黑" panose="020B0503020204020204" charset="-122"/>
                <a:sym typeface="字魂100号-方方先锋体" panose="00000500000000000000" pitchFamily="2" charset="-122"/>
              </a:rPr>
              <a:t>为保证活动后续传播效果，本次活动将会配备专业的摄影师，为活动及时记录过程。</a:t>
            </a:r>
            <a:endParaRPr lang="zh-CN"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endParaRPr>
          </a:p>
        </p:txBody>
      </p:sp>
      <p:pic>
        <p:nvPicPr>
          <p:cNvPr id="16" name="图片 15"/>
          <p:cNvPicPr>
            <a:picLocks noChangeAspect="1"/>
          </p:cNvPicPr>
          <p:nvPr/>
        </p:nvPicPr>
        <p:blipFill rotWithShape="1">
          <a:blip r:embed="rId2">
            <a:extLst>
              <a:ext uri="{28A0092B-C50C-407E-A947-70E740481C1C}">
                <a14:useLocalDpi xmlns:a14="http://schemas.microsoft.com/office/drawing/2010/main" val="0"/>
              </a:ext>
            </a:extLst>
          </a:blip>
          <a:srcRect t="4684" r="34351" b="5099"/>
          <a:stretch>
            <a:fillRect/>
          </a:stretch>
        </p:blipFill>
        <p:spPr>
          <a:xfrm>
            <a:off x="6307561" y="1527056"/>
            <a:ext cx="4848287" cy="4320000"/>
          </a:xfrm>
          <a:prstGeom prst="rect">
            <a:avLst/>
          </a:prstGeom>
        </p:spPr>
      </p:pic>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5396" y="323128"/>
            <a:ext cx="2192234" cy="362037"/>
            <a:chOff x="686" y="509"/>
            <a:chExt cx="3452" cy="570"/>
          </a:xfrm>
        </p:grpSpPr>
        <p:sp>
          <p:nvSpPr>
            <p:cNvPr id="5" name="矩形: 圆角 3"/>
            <p:cNvSpPr/>
            <p:nvPr/>
          </p:nvSpPr>
          <p:spPr>
            <a:xfrm>
              <a:off x="686" y="509"/>
              <a:ext cx="567" cy="567"/>
            </a:xfrm>
            <a:prstGeom prst="ellipse">
              <a:avLst/>
            </a:prstGeom>
            <a:gradFill>
              <a:gsLst>
                <a:gs pos="2000">
                  <a:srgbClr val="2BBAFF"/>
                </a:gs>
                <a:gs pos="38000">
                  <a:srgbClr val="B010F3"/>
                </a:gs>
                <a:gs pos="99000">
                  <a:srgbClr val="2A2E89"/>
                </a:gs>
                <a:gs pos="71000">
                  <a:srgbClr val="5F39FA"/>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31139"/>
                </a:solidFill>
                <a:latin typeface="字魂96号-虎啸手书" panose="00000500000000000000" pitchFamily="2" charset="-122"/>
                <a:ea typeface="字魂96号-虎啸手书" panose="00000500000000000000" pitchFamily="2" charset="-122"/>
              </a:endParaRPr>
            </a:p>
          </p:txBody>
        </p:sp>
        <p:sp>
          <p:nvSpPr>
            <p:cNvPr id="3" name="."/>
            <p:cNvSpPr txBox="1"/>
            <p:nvPr/>
          </p:nvSpPr>
          <p:spPr>
            <a:xfrm>
              <a:off x="1253" y="596"/>
              <a:ext cx="2885" cy="483"/>
            </a:xfrm>
            <a:prstGeom prst="rect">
              <a:avLst/>
            </a:prstGeom>
            <a:noFill/>
            <a:ln>
              <a:noFill/>
            </a:ln>
          </p:spPr>
          <p:txBody>
            <a:bodyPr wrap="square" lIns="91440" tIns="45720" rIns="91440" bIns="45720" anchor="ctr" anchorCtr="0">
              <a:sp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fontAlgn="auto">
                <a:lnSpc>
                  <a:spcPct val="100000"/>
                </a:lnSpc>
                <a:buSzPct val="25000"/>
              </a:pPr>
              <a:r>
                <a:rPr lang="zh-CN" altLang="en-US" sz="1400" dirty="0">
                  <a:solidFill>
                    <a:schemeClr val="bg2">
                      <a:lumMod val="75000"/>
                    </a:schemeClr>
                  </a:solidFill>
                  <a:latin typeface="微软雅黑" panose="020B0503020204020204" charset="-122"/>
                  <a:ea typeface="微软雅黑" panose="020B0503020204020204" charset="-122"/>
                  <a:sym typeface="+mn-ea"/>
                </a:rPr>
                <a:t>宣传策略</a:t>
              </a:r>
              <a:r>
                <a:rPr lang="en-US" altLang="zh-CN" sz="1400" dirty="0">
                  <a:latin typeface="微软雅黑" panose="020B0503020204020204" charset="-122"/>
                  <a:ea typeface="微软雅黑" panose="020B0503020204020204" charset="-122"/>
                  <a:sym typeface="+mn-ea"/>
                </a:rPr>
                <a:t>-</a:t>
              </a:r>
              <a:r>
                <a:rPr lang="zh-CN" altLang="en-US" sz="1400" dirty="0">
                  <a:latin typeface="微软雅黑" panose="020B0503020204020204" charset="-122"/>
                  <a:ea typeface="微软雅黑" panose="020B0503020204020204" charset="-122"/>
                  <a:sym typeface="+mn-ea"/>
                </a:rPr>
                <a:t>后期宣传</a:t>
              </a:r>
            </a:p>
          </p:txBody>
        </p:sp>
      </p:grpSp>
      <p:sp>
        <p:nvSpPr>
          <p:cNvPr id="4" name="文本框 3"/>
          <p:cNvSpPr txBox="1"/>
          <p:nvPr/>
        </p:nvSpPr>
        <p:spPr>
          <a:xfrm>
            <a:off x="1181100" y="2508250"/>
            <a:ext cx="4152265" cy="706755"/>
          </a:xfrm>
          <a:prstGeom prst="rect">
            <a:avLst/>
          </a:prstGeom>
          <a:noFill/>
        </p:spPr>
        <p:txBody>
          <a:bodyPr wrap="square" rtlCol="0">
            <a:spAutoFit/>
          </a:bodyPr>
          <a:lstStyle/>
          <a:p>
            <a:pPr marR="0" indent="0" algn="ctr" defTabSz="914400" fontAlgn="auto">
              <a:lnSpc>
                <a:spcPct val="100000"/>
              </a:lnSpc>
              <a:spcBef>
                <a:spcPts val="0"/>
              </a:spcBef>
              <a:spcAft>
                <a:spcPts val="0"/>
              </a:spcAft>
              <a:buClrTx/>
              <a:buSzTx/>
              <a:buFontTx/>
              <a:buNone/>
              <a:defRPr/>
            </a:pPr>
            <a:r>
              <a:rPr lang="zh-CN" altLang="en-US" sz="4000" b="1" i="1" dirty="0">
                <a:latin typeface="微软雅黑" panose="020B0503020204020204" charset="-122"/>
                <a:ea typeface="微软雅黑" panose="020B0503020204020204" charset="-122"/>
              </a:rPr>
              <a:t>精彩花絮视频</a:t>
            </a:r>
          </a:p>
        </p:txBody>
      </p:sp>
      <p:sp>
        <p:nvSpPr>
          <p:cNvPr id="7" name="文本框 9"/>
          <p:cNvSpPr txBox="1"/>
          <p:nvPr/>
        </p:nvSpPr>
        <p:spPr>
          <a:xfrm>
            <a:off x="1160145" y="3299460"/>
            <a:ext cx="4194810" cy="1297305"/>
          </a:xfrm>
          <a:prstGeom prst="rect">
            <a:avLst/>
          </a:prstGeom>
          <a:noFill/>
        </p:spPr>
        <p:txBody>
          <a:bodyPr wrap="square" lIns="51428" tIns="25714" rIns="51428" bIns="25714" rtlCol="0">
            <a:spAutoFit/>
          </a:bodyPr>
          <a:lstStyle/>
          <a:p>
            <a:pPr marL="0" lvl="1" algn="l">
              <a:lnSpc>
                <a:spcPct val="150000"/>
              </a:lnSpc>
            </a:pPr>
            <a:r>
              <a:rPr lang="zh-CN" dirty="0">
                <a:ln w="6350">
                  <a:noFill/>
                </a:ln>
                <a:latin typeface="微软雅黑" panose="020B0503020204020204" charset="-122"/>
                <a:ea typeface="微软雅黑" panose="020B0503020204020204" charset="-122"/>
                <a:sym typeface="字魂100号-方方先锋体" panose="00000500000000000000" pitchFamily="2" charset="-122"/>
              </a:rPr>
              <a:t>全程录制本次活动精彩瞬间（</a:t>
            </a:r>
            <a:r>
              <a:rPr lang="en-US" altLang="zh-CN" dirty="0">
                <a:ln w="6350">
                  <a:noFill/>
                </a:ln>
                <a:latin typeface="微软雅黑" panose="020B0503020204020204" charset="-122"/>
                <a:ea typeface="微软雅黑" panose="020B0503020204020204" charset="-122"/>
                <a:sym typeface="字魂100号-方方先锋体" panose="00000500000000000000" pitchFamily="2" charset="-122"/>
              </a:rPr>
              <a:t>30</a:t>
            </a:r>
            <a:r>
              <a:rPr lang="zh-CN" dirty="0">
                <a:ln w="6350">
                  <a:noFill/>
                </a:ln>
                <a:latin typeface="微软雅黑" panose="020B0503020204020204" charset="-122"/>
                <a:ea typeface="微软雅黑" panose="020B0503020204020204" charset="-122"/>
                <a:sym typeface="字魂100号-方方先锋体" panose="00000500000000000000" pitchFamily="2" charset="-122"/>
              </a:rPr>
              <a:t>s花絮视频）当日制作并发布于各大媒体平台，持续为活动造势。</a:t>
            </a:r>
            <a:endParaRPr lang="zh-CN" dirty="0">
              <a:ln w="6350">
                <a:noFill/>
              </a:ln>
              <a:solidFill>
                <a:schemeClr val="tx1"/>
              </a:solidFill>
              <a:latin typeface="微软雅黑" panose="020B0503020204020204" charset="-122"/>
              <a:ea typeface="微软雅黑" panose="020B0503020204020204" charset="-122"/>
              <a:sym typeface="字魂100号-方方先锋体" panose="00000500000000000000" pitchFamily="2" charset="-122"/>
            </a:endParaRPr>
          </a:p>
        </p:txBody>
      </p:sp>
      <p:sp>
        <p:nvSpPr>
          <p:cNvPr id="6" name="文本框 5"/>
          <p:cNvSpPr txBox="1"/>
          <p:nvPr/>
        </p:nvSpPr>
        <p:spPr>
          <a:xfrm>
            <a:off x="10094595" y="6381750"/>
            <a:ext cx="1773555" cy="275590"/>
          </a:xfrm>
          <a:prstGeom prst="rect">
            <a:avLst/>
          </a:prstGeom>
          <a:noFill/>
        </p:spPr>
        <p:txBody>
          <a:bodyPr wrap="square" rtlCol="0">
            <a:spAutoFit/>
          </a:bodyPr>
          <a:lstStyle/>
          <a:p>
            <a:pPr indent="0" defTabSz="609600" fontAlgn="auto">
              <a:lnSpc>
                <a:spcPct val="100000"/>
              </a:lnSpc>
              <a:buNone/>
            </a:pPr>
            <a:r>
              <a:rPr lang="zh-CN" altLang="en-US" sz="1200" b="1" dirty="0">
                <a:solidFill>
                  <a:schemeClr val="bg2">
                    <a:lumMod val="50000"/>
                  </a:schemeClr>
                </a:solidFill>
                <a:latin typeface="微软雅黑" panose="020B0503020204020204" charset="-122"/>
                <a:ea typeface="微软雅黑" panose="020B0503020204020204" charset="-122"/>
                <a:cs typeface="方正正中黑简体" panose="02000000000000000000" charset="-122"/>
              </a:rPr>
              <a:t>（方案内图片为示意图）</a:t>
            </a:r>
          </a:p>
        </p:txBody>
      </p:sp>
      <p:pic>
        <p:nvPicPr>
          <p:cNvPr id="15" name="图片 14"/>
          <p:cNvPicPr>
            <a:picLocks noChangeAspect="1"/>
          </p:cNvPicPr>
          <p:nvPr/>
        </p:nvPicPr>
        <p:blipFill>
          <a:blip r:embed="rId2"/>
          <a:stretch>
            <a:fillRect/>
          </a:stretch>
        </p:blipFill>
        <p:spPr>
          <a:xfrm>
            <a:off x="5686425" y="1853565"/>
            <a:ext cx="5407511" cy="3600000"/>
          </a:xfrm>
          <a:prstGeom prst="rect">
            <a:avLst/>
          </a:prstGeom>
        </p:spPr>
      </p:pic>
      <p:grpSp>
        <p:nvGrpSpPr>
          <p:cNvPr id="17" name="组合 16"/>
          <p:cNvGrpSpPr/>
          <p:nvPr/>
        </p:nvGrpSpPr>
        <p:grpSpPr>
          <a:xfrm>
            <a:off x="7692390" y="2950845"/>
            <a:ext cx="1403350" cy="1403350"/>
            <a:chOff x="12313" y="4590"/>
            <a:chExt cx="2210" cy="2210"/>
          </a:xfrm>
        </p:grpSpPr>
        <p:sp>
          <p:nvSpPr>
            <p:cNvPr id="18" name="椭圆 17"/>
            <p:cNvSpPr/>
            <p:nvPr/>
          </p:nvSpPr>
          <p:spPr>
            <a:xfrm>
              <a:off x="12313" y="4590"/>
              <a:ext cx="2211" cy="2211"/>
            </a:xfrm>
            <a:prstGeom prst="ellipse">
              <a:avLst/>
            </a:prstGeom>
            <a:noFill/>
            <a:ln w="254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50800" dist="38100" dir="2700000" algn="tl" rotWithShape="0">
                    <a:prstClr val="black">
                      <a:alpha val="40000"/>
                    </a:prstClr>
                  </a:outerShdw>
                </a:effectLst>
                <a:latin typeface="黑体" panose="02010609060101010101" charset="-122"/>
                <a:ea typeface="黑体" panose="02010609060101010101" charset="-122"/>
              </a:endParaRPr>
            </a:p>
          </p:txBody>
        </p:sp>
        <p:sp>
          <p:nvSpPr>
            <p:cNvPr id="19" name="等腰三角形 18"/>
            <p:cNvSpPr/>
            <p:nvPr/>
          </p:nvSpPr>
          <p:spPr>
            <a:xfrm rot="5400000">
              <a:off x="12771" y="4952"/>
              <a:ext cx="1824" cy="1487"/>
            </a:xfrm>
            <a:prstGeom prst="triangle">
              <a:avLst/>
            </a:prstGeom>
            <a:solidFill>
              <a:schemeClr val="bg1">
                <a:alpha val="72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effectLst>
                  <a:outerShdw blurRad="50800" dist="38100" dir="2700000" algn="tl" rotWithShape="0">
                    <a:prstClr val="black">
                      <a:alpha val="40000"/>
                    </a:prstClr>
                  </a:outerShdw>
                </a:effectLst>
                <a:latin typeface="黑体" panose="02010609060101010101" charset="-122"/>
                <a:ea typeface="黑体" panose="02010609060101010101" charset="-122"/>
              </a:endParaRP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srcRect l="8399" r="7812"/>
          <a:stretch>
            <a:fillRect/>
          </a:stretch>
        </p:blipFill>
        <p:spPr>
          <a:xfrm>
            <a:off x="-193675" y="-351155"/>
            <a:ext cx="12668885" cy="7560310"/>
          </a:xfrm>
          <a:prstGeom prst="rect">
            <a:avLst/>
          </a:prstGeom>
        </p:spPr>
      </p:pic>
      <p:sp>
        <p:nvSpPr>
          <p:cNvPr id="7" name="矩形 6"/>
          <p:cNvSpPr/>
          <p:nvPr/>
        </p:nvSpPr>
        <p:spPr>
          <a:xfrm>
            <a:off x="2957830" y="1865630"/>
            <a:ext cx="6277610" cy="3126740"/>
          </a:xfrm>
          <a:prstGeom prst="rect">
            <a:avLst/>
          </a:prstGeom>
          <a:gradFill flip="none" rotWithShape="1">
            <a:gsLst>
              <a:gs pos="10000">
                <a:srgbClr val="1F184F">
                  <a:alpha val="65000"/>
                </a:srgbClr>
              </a:gs>
              <a:gs pos="100000">
                <a:srgbClr val="2A2E89">
                  <a:alpha val="30000"/>
                </a:srgbClr>
              </a:gs>
            </a:gsLst>
            <a:lin ang="16200000" scaled="1"/>
            <a:tileRect/>
          </a:gradFill>
          <a:ln>
            <a:noFill/>
          </a:ln>
          <a:effectLst>
            <a:outerShdw blurRad="50800" dist="38100" dir="5400000" sx="106000" sy="106000" algn="t" rotWithShape="0">
              <a:prstClr val="black">
                <a:alpha val="10000"/>
              </a:prstClr>
            </a:outerShdw>
          </a:effectLst>
          <a:scene3d>
            <a:camera prst="perspectiveFron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glow>
                  <a:schemeClr val="accent1">
                    <a:alpha val="40000"/>
                  </a:schemeClr>
                </a:glow>
                <a:outerShdw blurRad="50800" dist="38100" algn="l" rotWithShape="0">
                  <a:prstClr val="black">
                    <a:alpha val="40000"/>
                  </a:prstClr>
                </a:outerShdw>
              </a:effectLst>
              <a:uLnTx/>
              <a:uFillTx/>
              <a:latin typeface="等线" panose="02010600030101010101" charset="-122"/>
              <a:ea typeface="等线" panose="02010600030101010101" charset="-122"/>
              <a:cs typeface="+mn-cs"/>
            </a:endParaRPr>
          </a:p>
        </p:txBody>
      </p:sp>
      <p:sp>
        <p:nvSpPr>
          <p:cNvPr id="5" name="文本框 4"/>
          <p:cNvSpPr txBox="1"/>
          <p:nvPr/>
        </p:nvSpPr>
        <p:spPr>
          <a:xfrm>
            <a:off x="5026025" y="4543108"/>
            <a:ext cx="2141220" cy="306705"/>
          </a:xfrm>
          <a:prstGeom prst="rect">
            <a:avLst/>
          </a:prstGeom>
          <a:noFill/>
        </p:spPr>
        <p:txBody>
          <a:bodyPr wrap="square" rtlCol="0" anchor="ctr" anchorCtr="0">
            <a:spAutoFit/>
          </a:bodyPr>
          <a:lstStyle/>
          <a:p>
            <a:pPr marR="0" indent="0" algn="ctr" defTabSz="914400" eaLnBrk="0" fontAlgn="auto">
              <a:lnSpc>
                <a:spcPct val="100000"/>
              </a:lnSpc>
              <a:spcBef>
                <a:spcPts val="0"/>
              </a:spcBef>
              <a:spcAft>
                <a:spcPts val="0"/>
              </a:spcAft>
              <a:buClrTx/>
              <a:buSzTx/>
              <a:buFontTx/>
              <a:buNone/>
              <a:defRPr/>
            </a:pPr>
            <a:r>
              <a:rPr kumimoji="0" lang="zh-CN" altLang="en-US" sz="1400" b="0" i="0" kern="1200" cap="none" spc="0" normalizeH="0" baseline="0" noProof="0" dirty="0">
                <a:solidFill>
                  <a:prstClr val="white"/>
                </a:solidFill>
                <a:latin typeface="微软雅黑" panose="020B0503020204020204" charset="-122"/>
                <a:ea typeface="微软雅黑" panose="020B0503020204020204" charset="-122"/>
                <a:cs typeface="微软雅黑" panose="020B0503020204020204" charset="-122"/>
              </a:rPr>
              <a:t>【</a:t>
            </a:r>
            <a:r>
              <a:rPr kumimoji="0" lang="en-US" altLang="zh-CN" sz="1400" b="0" i="0" kern="1200" cap="none" spc="0" normalizeH="0" baseline="0" noProof="0" dirty="0">
                <a:solidFill>
                  <a:prstClr val="white"/>
                </a:solidFill>
                <a:latin typeface="微软雅黑" panose="020B0503020204020204" charset="-122"/>
                <a:ea typeface="微软雅黑" panose="020B0503020204020204" charset="-122"/>
                <a:cs typeface="微软雅黑" panose="020B0503020204020204" charset="-122"/>
              </a:rPr>
              <a:t>XXX </a:t>
            </a:r>
            <a:r>
              <a:rPr kumimoji="0" lang="zh-CN" altLang="en-US" sz="1400" b="0" i="0" kern="1200" cap="none" spc="0" normalizeH="0" baseline="0" noProof="0" dirty="0">
                <a:solidFill>
                  <a:prstClr val="white"/>
                </a:solidFill>
                <a:latin typeface="微软雅黑" panose="020B0503020204020204" charset="-122"/>
                <a:ea typeface="微软雅黑" panose="020B0503020204020204" charset="-122"/>
                <a:cs typeface="微软雅黑" panose="020B0503020204020204" charset="-122"/>
              </a:rPr>
              <a:t>创意出品】</a:t>
            </a:r>
            <a:endParaRPr kumimoji="0" lang="zh-CN" altLang="en-US" sz="900" b="0" i="0" kern="1200" cap="none" spc="0" normalizeH="0" baseline="0" noProof="0" dirty="0">
              <a:solidFill>
                <a:prstClr val="white"/>
              </a:solidFill>
              <a:latin typeface="微软雅黑" panose="020B0503020204020204" charset="-122"/>
              <a:ea typeface="微软雅黑" panose="020B0503020204020204" charset="-122"/>
              <a:cs typeface="微软雅黑" panose="020B0503020204020204" charset="-122"/>
            </a:endParaRPr>
          </a:p>
        </p:txBody>
      </p:sp>
      <p:sp>
        <p:nvSpPr>
          <p:cNvPr id="19" name="矩形 18"/>
          <p:cNvSpPr/>
          <p:nvPr/>
        </p:nvSpPr>
        <p:spPr>
          <a:xfrm>
            <a:off x="88900" y="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8" name="矩形 7"/>
          <p:cNvSpPr/>
          <p:nvPr/>
        </p:nvSpPr>
        <p:spPr>
          <a:xfrm>
            <a:off x="3029585" y="2413953"/>
            <a:ext cx="5970270" cy="1322070"/>
          </a:xfrm>
          <a:prstGeom prst="rect">
            <a:avLst/>
          </a:prstGeom>
        </p:spPr>
        <p:txBody>
          <a:bodyPr wrap="square" rtlCol="0" anchor="ctr" anchorCtr="0">
            <a:spAutoFit/>
          </a:bodyPr>
          <a:lstStyle/>
          <a:p>
            <a:pPr lvl="0" algn="dist">
              <a:spcBef>
                <a:spcPts val="0"/>
              </a:spcBef>
              <a:spcAft>
                <a:spcPts val="0"/>
              </a:spcAft>
              <a:buClrTx/>
              <a:buSzTx/>
              <a:buFontTx/>
              <a:defRPr/>
            </a:pPr>
            <a:r>
              <a:rPr lang="zh-CN" altLang="en-US" sz="8000" i="1" noProof="0" dirty="0">
                <a:ln>
                  <a:gradFill>
                    <a:gsLst>
                      <a:gs pos="2000">
                        <a:srgbClr val="03FAFF"/>
                      </a:gs>
                      <a:gs pos="38000">
                        <a:srgbClr val="B010F3"/>
                      </a:gs>
                      <a:gs pos="73000">
                        <a:srgbClr val="5F39FA"/>
                      </a:gs>
                      <a:gs pos="99000">
                        <a:srgbClr val="2A2E89"/>
                      </a:gs>
                    </a:gsLst>
                    <a:lin ang="5160000" scaled="1"/>
                  </a:gradFill>
                </a:ln>
                <a:solidFill>
                  <a:schemeClr val="bg1"/>
                </a:solidFill>
                <a:effectLst>
                  <a:glow rad="101600">
                    <a:schemeClr val="accent3">
                      <a:satMod val="175000"/>
                      <a:alpha val="40000"/>
                    </a:schemeClr>
                  </a:glow>
                  <a:outerShdw blurRad="38100" dist="38100" dir="2700000" algn="tl">
                    <a:srgbClr val="000000">
                      <a:alpha val="43137"/>
                    </a:srgbClr>
                  </a:outerShdw>
                </a:effectLst>
                <a:uLnTx/>
                <a:uFillTx/>
                <a:latin typeface="微软雅黑" panose="020B0503020204020204" charset="-122"/>
                <a:ea typeface="微软雅黑" panose="020B0503020204020204" charset="-122"/>
                <a:sym typeface="+mn-ea"/>
              </a:rPr>
              <a:t>潮玩嘉年华</a:t>
            </a:r>
          </a:p>
        </p:txBody>
      </p:sp>
      <p:sp>
        <p:nvSpPr>
          <p:cNvPr id="29" name="文本框 28"/>
          <p:cNvSpPr txBox="1"/>
          <p:nvPr/>
        </p:nvSpPr>
        <p:spPr>
          <a:xfrm>
            <a:off x="3397250" y="3736340"/>
            <a:ext cx="5396230" cy="368300"/>
          </a:xfrm>
          <a:prstGeom prst="rect">
            <a:avLst/>
          </a:prstGeom>
          <a:noFill/>
          <a:effectLst/>
        </p:spPr>
        <p:txBody>
          <a:bodyPr wrap="square" rtlCol="0">
            <a:spAutoFit/>
          </a:bodyPr>
          <a:lstStyle/>
          <a:p>
            <a:pPr indent="0" algn="dist">
              <a:lnSpc>
                <a:spcPct val="100000"/>
              </a:lnSpc>
              <a:buNone/>
            </a:pPr>
            <a:r>
              <a:rPr 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-IP</a:t>
            </a:r>
            <a:r>
              <a:rPr lang="zh-CN" altLang="en-US"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主题嘉年华活动</a:t>
            </a:r>
            <a:r>
              <a:rPr lang="en-US" altLang="zh-CN"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a:t>
            </a:r>
          </a:p>
        </p:txBody>
      </p:sp>
      <p:sp>
        <p:nvSpPr>
          <p:cNvPr id="10" name="菱形 9"/>
          <p:cNvSpPr/>
          <p:nvPr/>
        </p:nvSpPr>
        <p:spPr>
          <a:xfrm>
            <a:off x="2956469" y="4333617"/>
            <a:ext cx="6278400" cy="18000"/>
          </a:xfrm>
          <a:prstGeom prst="diamond">
            <a:avLst/>
          </a:prstGeom>
          <a:gradFill>
            <a:gsLst>
              <a:gs pos="0">
                <a:schemeClr val="bg1">
                  <a:alpha val="70000"/>
                </a:schemeClr>
              </a:gs>
              <a:gs pos="50000">
                <a:schemeClr val="bg1"/>
              </a:gs>
              <a:gs pos="100000">
                <a:schemeClr val="bg1">
                  <a:alpha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 name="矩形 2"/>
          <p:cNvSpPr/>
          <p:nvPr/>
        </p:nvSpPr>
        <p:spPr>
          <a:xfrm>
            <a:off x="3286760" y="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4" name="矩形 3"/>
          <p:cNvSpPr/>
          <p:nvPr/>
        </p:nvSpPr>
        <p:spPr>
          <a:xfrm>
            <a:off x="6484620" y="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6" name="矩形 5"/>
          <p:cNvSpPr/>
          <p:nvPr/>
        </p:nvSpPr>
        <p:spPr>
          <a:xfrm>
            <a:off x="9682480" y="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9" name="矩形 8"/>
          <p:cNvSpPr/>
          <p:nvPr/>
        </p:nvSpPr>
        <p:spPr>
          <a:xfrm>
            <a:off x="-168275" y="654050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1" name="矩形 10"/>
          <p:cNvSpPr/>
          <p:nvPr/>
        </p:nvSpPr>
        <p:spPr>
          <a:xfrm>
            <a:off x="3029585" y="654050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2" name="矩形 11"/>
          <p:cNvSpPr/>
          <p:nvPr/>
        </p:nvSpPr>
        <p:spPr>
          <a:xfrm>
            <a:off x="6227445" y="654050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3" name="矩形 12"/>
          <p:cNvSpPr/>
          <p:nvPr/>
        </p:nvSpPr>
        <p:spPr>
          <a:xfrm>
            <a:off x="9425305" y="6540500"/>
            <a:ext cx="3029585" cy="39878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4" name="矩形 13"/>
          <p:cNvSpPr/>
          <p:nvPr/>
        </p:nvSpPr>
        <p:spPr>
          <a:xfrm>
            <a:off x="0" y="508000"/>
            <a:ext cx="490220" cy="2948940"/>
          </a:xfrm>
          <a:prstGeom prst="rect">
            <a:avLst/>
          </a:prstGeom>
        </p:spPr>
        <p:txBody>
          <a:bodyPr vert="eaVert"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5" name="矩形 14"/>
          <p:cNvSpPr/>
          <p:nvPr/>
        </p:nvSpPr>
        <p:spPr>
          <a:xfrm>
            <a:off x="0" y="3524250"/>
            <a:ext cx="490220" cy="2948940"/>
          </a:xfrm>
          <a:prstGeom prst="rect">
            <a:avLst/>
          </a:prstGeom>
        </p:spPr>
        <p:txBody>
          <a:bodyPr vert="eaVert"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6" name="矩形 15"/>
          <p:cNvSpPr/>
          <p:nvPr/>
        </p:nvSpPr>
        <p:spPr>
          <a:xfrm>
            <a:off x="11723370" y="575310"/>
            <a:ext cx="490220" cy="2948940"/>
          </a:xfrm>
          <a:prstGeom prst="rect">
            <a:avLst/>
          </a:prstGeom>
        </p:spPr>
        <p:txBody>
          <a:bodyPr vert="eaVert"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
        <p:nvSpPr>
          <p:cNvPr id="17" name="矩形 16"/>
          <p:cNvSpPr/>
          <p:nvPr/>
        </p:nvSpPr>
        <p:spPr>
          <a:xfrm>
            <a:off x="11723370" y="3591560"/>
            <a:ext cx="490220" cy="2948940"/>
          </a:xfrm>
          <a:prstGeom prst="rect">
            <a:avLst/>
          </a:prstGeom>
        </p:spPr>
        <p:txBody>
          <a:bodyPr vert="eaVert"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POP MART</a:t>
            </a:r>
            <a:r>
              <a:rPr kumimoji="0" lang="zh-CN" altLang="en-US"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 x </a:t>
            </a:r>
            <a:r>
              <a:rPr kumimoji="0" lang="en-US" altLang="zh-CN" sz="2000" b="1" i="0" baseline="0" noProof="0" dirty="0">
                <a:ln>
                  <a:noFill/>
                </a:ln>
                <a:solidFill>
                  <a:schemeClr val="bg1">
                    <a:alpha val="10000"/>
                  </a:schemeClr>
                </a:solidFill>
                <a:effectLst/>
                <a:uLnTx/>
                <a:uFillTx/>
                <a:latin typeface="微软雅黑" panose="020B0503020204020204" charset="-122"/>
                <a:ea typeface="微软雅黑" panose="020B0503020204020204" charset="-122"/>
              </a:rPr>
              <a:t>COSMOS</a:t>
            </a: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randombar(horizontal)">
                                      <p:cBhvr>
                                        <p:cTn id="13" dur="500"/>
                                        <p:tgtEl>
                                          <p:spTgt spid="19"/>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par>
                          <p:cTn id="18" fill="hold">
                            <p:stCondLst>
                              <p:cond delay="2000"/>
                            </p:stCondLst>
                            <p:childTnLst>
                              <p:par>
                                <p:cTn id="19" presetID="14" presetClass="entr" presetSubtype="1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randombar(horizontal)">
                                      <p:cBhvr>
                                        <p:cTn id="21" dur="500"/>
                                        <p:tgtEl>
                                          <p:spTgt spid="4"/>
                                        </p:tgtEl>
                                      </p:cBhvr>
                                    </p:animEffect>
                                  </p:childTnLst>
                                </p:cTn>
                              </p:par>
                            </p:childTnLst>
                          </p:cTn>
                        </p:par>
                        <p:par>
                          <p:cTn id="22" fill="hold">
                            <p:stCondLst>
                              <p:cond delay="2500"/>
                            </p:stCondLst>
                            <p:childTnLst>
                              <p:par>
                                <p:cTn id="23" presetID="14" presetClass="entr" presetSubtype="1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childTnLst>
                          </p:cTn>
                        </p:par>
                        <p:par>
                          <p:cTn id="26" fill="hold">
                            <p:stCondLst>
                              <p:cond delay="3000"/>
                            </p:stCondLst>
                            <p:childTnLst>
                              <p:par>
                                <p:cTn id="27" presetID="14" presetClass="entr" presetSubtype="1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par>
                          <p:cTn id="30" fill="hold">
                            <p:stCondLst>
                              <p:cond delay="3500"/>
                            </p:stCondLst>
                            <p:childTnLst>
                              <p:par>
                                <p:cTn id="31" presetID="14" presetClass="entr" presetSubtype="1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randombar(horizontal)">
                                      <p:cBhvr>
                                        <p:cTn id="33" dur="500"/>
                                        <p:tgtEl>
                                          <p:spTgt spid="11"/>
                                        </p:tgtEl>
                                      </p:cBhvr>
                                    </p:animEffect>
                                  </p:childTnLst>
                                </p:cTn>
                              </p:par>
                            </p:childTnLst>
                          </p:cTn>
                        </p:par>
                        <p:par>
                          <p:cTn id="34" fill="hold">
                            <p:stCondLst>
                              <p:cond delay="4000"/>
                            </p:stCondLst>
                            <p:childTnLst>
                              <p:par>
                                <p:cTn id="35" presetID="14" presetClass="entr" presetSubtype="1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randombar(horizontal)">
                                      <p:cBhvr>
                                        <p:cTn id="37" dur="500"/>
                                        <p:tgtEl>
                                          <p:spTgt spid="12"/>
                                        </p:tgtEl>
                                      </p:cBhvr>
                                    </p:animEffect>
                                  </p:childTnLst>
                                </p:cTn>
                              </p:par>
                            </p:childTnLst>
                          </p:cTn>
                        </p:par>
                        <p:par>
                          <p:cTn id="38" fill="hold">
                            <p:stCondLst>
                              <p:cond delay="4500"/>
                            </p:stCondLst>
                            <p:childTnLst>
                              <p:par>
                                <p:cTn id="39" presetID="14" presetClass="entr" presetSubtype="1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randombar(horizontal)">
                                      <p:cBhvr>
                                        <p:cTn id="41" dur="500"/>
                                        <p:tgtEl>
                                          <p:spTgt spid="13"/>
                                        </p:tgtEl>
                                      </p:cBhvr>
                                    </p:animEffect>
                                  </p:childTnLst>
                                </p:cTn>
                              </p:par>
                            </p:childTnLst>
                          </p:cTn>
                        </p:par>
                        <p:par>
                          <p:cTn id="42" fill="hold">
                            <p:stCondLst>
                              <p:cond delay="5000"/>
                            </p:stCondLst>
                            <p:childTnLst>
                              <p:par>
                                <p:cTn id="43" presetID="14" presetClass="entr" presetSubtype="1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randombar(horizontal)">
                                      <p:cBhvr>
                                        <p:cTn id="45" dur="500"/>
                                        <p:tgtEl>
                                          <p:spTgt spid="14"/>
                                        </p:tgtEl>
                                      </p:cBhvr>
                                    </p:animEffect>
                                  </p:childTnLst>
                                </p:cTn>
                              </p:par>
                            </p:childTnLst>
                          </p:cTn>
                        </p:par>
                        <p:par>
                          <p:cTn id="46" fill="hold">
                            <p:stCondLst>
                              <p:cond delay="5500"/>
                            </p:stCondLst>
                            <p:childTnLst>
                              <p:par>
                                <p:cTn id="47" presetID="14" presetClass="entr" presetSubtype="1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randombar(horizontal)">
                                      <p:cBhvr>
                                        <p:cTn id="49" dur="500"/>
                                        <p:tgtEl>
                                          <p:spTgt spid="15"/>
                                        </p:tgtEl>
                                      </p:cBhvr>
                                    </p:animEffect>
                                  </p:childTnLst>
                                </p:cTn>
                              </p:par>
                            </p:childTnLst>
                          </p:cTn>
                        </p:par>
                        <p:par>
                          <p:cTn id="50" fill="hold">
                            <p:stCondLst>
                              <p:cond delay="6000"/>
                            </p:stCondLst>
                            <p:childTnLst>
                              <p:par>
                                <p:cTn id="51" presetID="14" presetClass="entr" presetSubtype="1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randombar(horizontal)">
                                      <p:cBhvr>
                                        <p:cTn id="53" dur="500"/>
                                        <p:tgtEl>
                                          <p:spTgt spid="16"/>
                                        </p:tgtEl>
                                      </p:cBhvr>
                                    </p:animEffect>
                                  </p:childTnLst>
                                </p:cTn>
                              </p:par>
                            </p:childTnLst>
                          </p:cTn>
                        </p:par>
                        <p:par>
                          <p:cTn id="54" fill="hold">
                            <p:stCondLst>
                              <p:cond delay="6500"/>
                            </p:stCondLst>
                            <p:childTnLst>
                              <p:par>
                                <p:cTn id="55" presetID="14" presetClass="entr" presetSubtype="1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randombar(horizontal)">
                                      <p:cBhvr>
                                        <p:cTn id="5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p:bldP spid="3" grpId="0"/>
      <p:bldP spid="4" grpId="0"/>
      <p:bldP spid="6" grpId="0"/>
      <p:bldP spid="9" grpId="0"/>
      <p:bldP spid="11" grpId="0"/>
      <p:bldP spid="12" grpId="0"/>
      <p:bldP spid="13" grpId="0"/>
      <p:bldP spid="14" grpId="0"/>
      <p:bldP spid="15" grpId="0"/>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KSO_WPP_MARK_KEY" val="4be326e2-e253-47a2-9fb0-e714072ba74c"/>
  <p:tag name="COMMONDATA" val="eyJoZGlkIjoiZDZkYmE4MmFiZGJhNmNjNjEyMTJmMTQyZGVmYmYyYjIifQ=="/>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11685,&quot;width&quot;:8865}"/>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95a6fd5b-37bd-4893-8f37-65cb0285bbcb}"/>
  <p:tag name="TABLE_ENDDRAG_ORIGIN_RECT" val="838*402"/>
  <p:tag name="TABLE_ENDDRAG_RECT" val="75*103*838*402"/>
</p:tagLst>
</file>

<file path=ppt/tags/tag4.xml><?xml version="1.0" encoding="utf-8"?>
<p:tagLst xmlns:a="http://schemas.openxmlformats.org/drawingml/2006/main" xmlns:r="http://schemas.openxmlformats.org/officeDocument/2006/relationships" xmlns:p="http://schemas.openxmlformats.org/presentationml/2006/main">
  <p:tag name="ISLIDE.ADDREMOVEWATERMARK" val="flabo8iVYp"/>
</p:tagLst>
</file>

<file path=ppt/theme/theme1.xml><?xml version="1.0" encoding="utf-8"?>
<a:theme xmlns:a="http://schemas.openxmlformats.org/drawingml/2006/main" name="更多方案请添加社长微信：fanganshe18">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更多方案请添加社长微信：fanganshe18 ">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1396</Words>
  <Application>Microsoft Office PowerPoint</Application>
  <PresentationFormat>宽屏</PresentationFormat>
  <Paragraphs>226</Paragraphs>
  <Slides>31</Slides>
  <Notes>1</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31</vt:i4>
      </vt:variant>
    </vt:vector>
  </HeadingPairs>
  <TitlesOfParts>
    <vt:vector size="40" baseType="lpstr">
      <vt:lpstr>等线</vt:lpstr>
      <vt:lpstr>等线 Light</vt:lpstr>
      <vt:lpstr>黑体</vt:lpstr>
      <vt:lpstr>微软雅黑</vt:lpstr>
      <vt:lpstr>字魂96号-虎啸手书</vt:lpstr>
      <vt:lpstr>Arial</vt:lpstr>
      <vt:lpstr>Calibri</vt:lpstr>
      <vt:lpstr>更多方案请添加社长微信：fanganshe18</vt:lpstr>
      <vt:lpstr>更多方案请添加社长微信：fanganshe18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john</dc:creator>
  <cp:lastModifiedBy>灯 灯</cp:lastModifiedBy>
  <cp:revision>136</cp:revision>
  <dcterms:created xsi:type="dcterms:W3CDTF">2020-12-23T02:31:00Z</dcterms:created>
  <dcterms:modified xsi:type="dcterms:W3CDTF">2023-01-10T06:13:37Z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33D37425EC684AA3839952902A1B4CB6</vt:lpwstr>
  </property>
  <property fmtid="{D5CDD505-2E9C-101B-9397-08002B2CF9AE}" pid="3" name="KSOProductBuildVer">
    <vt:lpwstr>2052-11.1.0.12980</vt:lpwstr>
  </property>
  <property fmtid="{D5CDD505-2E9C-101B-9397-08002B2CF9AE}" pid="4" name="NXPowerLiteLastOptimized">
    <vt:lpwstr>47246728</vt:lpwstr>
  </property>
  <property fmtid="{D5CDD505-2E9C-101B-9397-08002B2CF9AE}" pid="5" name="NXPowerLiteSettings">
    <vt:lpwstr>C700052003A000</vt:lpwstr>
  </property>
  <property fmtid="{D5CDD505-2E9C-101B-9397-08002B2CF9AE}" pid="6" name="NXPowerLiteVersion">
    <vt:lpwstr>D8.0.2</vt:lpwstr>
  </property>
</Properties>
</file>