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3"/>
  </p:sldMasterIdLst>
  <p:notesMasterIdLst>
    <p:notesMasterId r:id="rId5"/>
  </p:notesMasterIdLst>
  <p:sldIdLst>
    <p:sldId id="256" r:id="rId4"/>
    <p:sldId id="257" r:id="rId6"/>
    <p:sldId id="258" r:id="rId7"/>
    <p:sldId id="2733" r:id="rId8"/>
    <p:sldId id="2730" r:id="rId9"/>
    <p:sldId id="2734" r:id="rId10"/>
    <p:sldId id="2735" r:id="rId11"/>
    <p:sldId id="2736" r:id="rId12"/>
    <p:sldId id="2737" r:id="rId13"/>
    <p:sldId id="2731" r:id="rId14"/>
    <p:sldId id="2738" r:id="rId15"/>
    <p:sldId id="2739" r:id="rId16"/>
    <p:sldId id="2740" r:id="rId17"/>
    <p:sldId id="2732" r:id="rId18"/>
    <p:sldId id="2741" r:id="rId19"/>
    <p:sldId id="2742" r:id="rId20"/>
    <p:sldId id="2729" r:id="rId21"/>
  </p:sldIdLst>
  <p:sldSz cx="12192000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5" Type="http://schemas.openxmlformats.org/officeDocument/2006/relationships/tags" Target="tags/tag30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CA0F5-9C1C-4321-8084-D99CE521AD5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C85D5-0F2D-45C2-B3A7-67CAE929113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C85D5-0F2D-45C2-B3A7-67CAE92911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C85D5-0F2D-45C2-B3A7-67CAE92911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8528B-529D-3647-9102-0ECD110D47FA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8528B-529D-3647-9102-0ECD110D47FA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8528B-529D-3647-9102-0ECD110D47FA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C85D5-0F2D-45C2-B3A7-67CAE92911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8528B-529D-3647-9102-0ECD110D47FA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8528B-529D-3647-9102-0ECD110D47FA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C85D5-0F2D-45C2-B3A7-67CAE92911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C85D5-0F2D-45C2-B3A7-67CAE92911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C85D5-0F2D-45C2-B3A7-67CAE92911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8528B-529D-3647-9102-0ECD110D47FA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4C85D5-0F2D-45C2-B3A7-67CAE92911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8528B-529D-3647-9102-0ECD110D47FA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8528B-529D-3647-9102-0ECD110D47FA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8528B-529D-3647-9102-0ECD110D47FA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8528B-529D-3647-9102-0ECD110D47FA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D437-9718-495E-A1BE-E287D4F20F3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60567-2613-4EA3-898B-5D1DFED3980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D437-9718-495E-A1BE-E287D4F20F3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60567-2613-4EA3-898B-5D1DFED3980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0D437-9718-495E-A1BE-E287D4F20F3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60567-2613-4EA3-898B-5D1DFED3980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0D437-9718-495E-A1BE-E287D4F20F3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60567-2613-4EA3-898B-5D1DFED3980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1.xml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22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3.xml"/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3.xml"/><Relationship Id="rId2" Type="http://schemas.openxmlformats.org/officeDocument/2006/relationships/tags" Target="../tags/tag26.xml"/><Relationship Id="rId1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3.xml"/><Relationship Id="rId2" Type="http://schemas.openxmlformats.org/officeDocument/2006/relationships/tags" Target="../tags/tag27.xml"/><Relationship Id="rId1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1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1013093"/>
            <a:ext cx="7239000" cy="4831814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242987" y="3051176"/>
            <a:ext cx="6312877" cy="8299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4800" spc="600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品牌销售方案</a:t>
            </a:r>
            <a:endParaRPr lang="zh-CN" altLang="en-US" sz="4800" spc="600" dirty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  <a:cs typeface="经典综艺体简" panose="02010609000101010101" pitchFamily="49" charset="-122"/>
              <a:sym typeface="Calibri" panose="020F050202020403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293152" y="4111985"/>
            <a:ext cx="6141427" cy="2603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1100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rPr>
              <a:t>marketing budget </a:t>
            </a:r>
            <a:endParaRPr lang="en-US" altLang="zh-CN" sz="1100" dirty="0">
              <a:solidFill>
                <a:srgbClr val="FFFFFF">
                  <a:lumMod val="50000"/>
                </a:srgbClr>
              </a:solidFill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95400" y="4646561"/>
            <a:ext cx="1879600" cy="36830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dist"/>
            <a:r>
              <a:rPr lang="en-US" altLang="zh-CN" dirty="0"/>
              <a:t>xxxx</a:t>
            </a:r>
            <a:endParaRPr lang="en-US" altLang="zh-CN" dirty="0"/>
          </a:p>
        </p:txBody>
      </p:sp>
      <p:cxnSp>
        <p:nvCxnSpPr>
          <p:cNvPr id="17" name="直接连接符 16"/>
          <p:cNvCxnSpPr/>
          <p:nvPr/>
        </p:nvCxnSpPr>
        <p:spPr>
          <a:xfrm>
            <a:off x="1295400" y="3948118"/>
            <a:ext cx="602932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/>
        </p:nvGrpSpPr>
        <p:grpSpPr>
          <a:xfrm>
            <a:off x="-61595" y="1838325"/>
            <a:ext cx="613410" cy="3181350"/>
            <a:chOff x="-97" y="2895"/>
            <a:chExt cx="966" cy="5010"/>
          </a:xfrm>
        </p:grpSpPr>
        <p:sp>
          <p:nvSpPr>
            <p:cNvPr id="13" name="矩形 12"/>
            <p:cNvSpPr/>
            <p:nvPr/>
          </p:nvSpPr>
          <p:spPr>
            <a:xfrm rot="5400000">
              <a:off x="-2097" y="4992"/>
              <a:ext cx="5010" cy="815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-97" y="4176"/>
              <a:ext cx="966" cy="346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r>
                <a:rPr lang="en-US" altLang="zh-CN" sz="2800" b="1" dirty="0">
                  <a:solidFill>
                    <a:schemeClr val="bg1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经典综艺体简" panose="02010609000101010101" pitchFamily="49" charset="-122"/>
                </a:rPr>
                <a:t>XX</a:t>
              </a:r>
              <a:r>
                <a:rPr lang="zh-CN" altLang="en-US" sz="2800" b="1" dirty="0">
                  <a:solidFill>
                    <a:schemeClr val="bg1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经典综艺体简" panose="02010609000101010101" pitchFamily="49" charset="-122"/>
                </a:rPr>
                <a:t>品牌</a:t>
              </a:r>
              <a:endParaRPr lang="zh-CN" alt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1013093"/>
            <a:ext cx="7239000" cy="4831814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009276" y="2243755"/>
            <a:ext cx="2507794" cy="8299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dist"/>
            <a:r>
              <a:rPr lang="en-US" altLang="zh-CN" sz="48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PART</a:t>
            </a:r>
            <a:r>
              <a:rPr lang="en-US" altLang="zh-CN" sz="4800" b="1"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03</a:t>
            </a:r>
            <a:endParaRPr lang="zh-CN" altLang="en-US" sz="4800" b="1" dirty="0">
              <a:latin typeface="Calibri" panose="020F0502020204030204" pitchFamily="34" charset="0"/>
              <a:ea typeface="微软雅黑" panose="020B0503020204020204" pitchFamily="34" charset="-122"/>
              <a:cs typeface="经典综艺体简" panose="02010609000101010101" pitchFamily="49" charset="-122"/>
              <a:sym typeface="Calibri" panose="020F050202020403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09015" y="3074670"/>
            <a:ext cx="5501005" cy="21228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dist"/>
            <a:r>
              <a:rPr lang="zh-CN" altLang="en-US" sz="4400" dirty="0"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rPr>
              <a:t>销售策略</a:t>
            </a:r>
            <a:endParaRPr lang="zh-CN" altLang="en-US" sz="4400" b="1" dirty="0"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algn="dist"/>
            <a:endParaRPr lang="en-US" altLang="zh-CN" sz="4400" b="1" dirty="0"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algn="dist"/>
            <a:endParaRPr lang="zh-CN" altLang="en-US" sz="44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009015" y="3844290"/>
            <a:ext cx="2508885" cy="3124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lnSpc>
                <a:spcPct val="120000"/>
              </a:lnSpc>
              <a:defRPr sz="110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dist"/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rPr>
              <a:t>Sales strategy</a:t>
            </a:r>
            <a:endParaRPr lang="en-US" altLang="zh-CN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61595" y="1838325"/>
            <a:ext cx="613410" cy="3181350"/>
            <a:chOff x="-97" y="2895"/>
            <a:chExt cx="966" cy="5010"/>
          </a:xfrm>
        </p:grpSpPr>
        <p:sp>
          <p:nvSpPr>
            <p:cNvPr id="4" name="矩形 3"/>
            <p:cNvSpPr/>
            <p:nvPr>
              <p:custDataLst>
                <p:tags r:id="rId2"/>
              </p:custDataLst>
            </p:nvPr>
          </p:nvSpPr>
          <p:spPr>
            <a:xfrm rot="5400000">
              <a:off x="-2097" y="4992"/>
              <a:ext cx="5010" cy="815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endParaRPr>
            </a:p>
          </p:txBody>
        </p:sp>
        <p:sp>
          <p:nvSpPr>
            <p:cNvPr id="7" name="文本框 6"/>
            <p:cNvSpPr txBox="1"/>
            <p:nvPr>
              <p:custDataLst>
                <p:tags r:id="rId3"/>
              </p:custDataLst>
            </p:nvPr>
          </p:nvSpPr>
          <p:spPr>
            <a:xfrm>
              <a:off x="-97" y="4176"/>
              <a:ext cx="966" cy="346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r>
                <a:rPr lang="en-US" altLang="zh-CN" sz="2800" b="1" dirty="0">
                  <a:solidFill>
                    <a:schemeClr val="bg1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经典综艺体简" panose="02010609000101010101" pitchFamily="49" charset="-122"/>
                </a:rPr>
                <a:t>XX</a:t>
              </a:r>
              <a:r>
                <a:rPr lang="zh-CN" altLang="en-US" sz="2800" b="1" dirty="0">
                  <a:solidFill>
                    <a:schemeClr val="bg1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经典综艺体简" panose="02010609000101010101" pitchFamily="49" charset="-122"/>
                </a:rPr>
                <a:t>品牌</a:t>
              </a:r>
              <a:endParaRPr lang="zh-CN" alt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t="16629" b="15813"/>
          <a:stretch>
            <a:fillRect/>
          </a:stretch>
        </p:blipFill>
        <p:spPr>
          <a:xfrm>
            <a:off x="788142" y="1456564"/>
            <a:ext cx="10400533" cy="4662308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825449" y="353369"/>
            <a:ext cx="3117215" cy="47371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249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PART</a:t>
            </a:r>
            <a:r>
              <a:rPr lang="en-US" altLang="zh-CN" sz="2490" b="1"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03 </a:t>
            </a:r>
            <a:r>
              <a:rPr kumimoji="1" lang="zh-CN" altLang="en-US" sz="2490" dirty="0">
                <a:latin typeface="Source Han Sans SC Light" panose="020B0300000000000000" pitchFamily="34" charset="-128"/>
                <a:ea typeface="Source Han Sans SC Light" panose="020B0300000000000000" pitchFamily="34" charset="-128"/>
                <a:sym typeface="+mn-ea"/>
              </a:rPr>
              <a:t>蛋糕销售策略</a:t>
            </a:r>
            <a:endParaRPr kumimoji="1" lang="zh-CN" altLang="en-US" sz="249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230" y="1304387"/>
            <a:ext cx="3036140" cy="454788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9" r="10477"/>
          <a:stretch>
            <a:fillRect/>
          </a:stretch>
        </p:blipFill>
        <p:spPr>
          <a:xfrm>
            <a:off x="691508" y="1313109"/>
            <a:ext cx="5343722" cy="4530441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9287888" y="3285624"/>
            <a:ext cx="2571115" cy="2306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595" dirty="0">
                <a:latin typeface="Hiragino Sans GB W3" panose="020B0300000000000000" pitchFamily="34" charset="-128"/>
                <a:ea typeface="Hiragino Sans GB W3" panose="020B0300000000000000" pitchFamily="34" charset="-128"/>
              </a:rPr>
              <a:t>1.</a:t>
            </a:r>
            <a:r>
              <a:rPr kumimoji="1" lang="zh-CN" altLang="en-US" sz="1595" dirty="0">
                <a:latin typeface="Hiragino Sans GB W3" panose="020B0300000000000000" pitchFamily="34" charset="-128"/>
                <a:ea typeface="Hiragino Sans GB W3" panose="020B0300000000000000" pitchFamily="34" charset="-128"/>
              </a:rPr>
              <a:t>硬壳生日蛋糕盒</a:t>
            </a:r>
            <a:endParaRPr kumimoji="1" lang="en-US" altLang="zh-CN" sz="1595" dirty="0">
              <a:latin typeface="Hiragino Sans GB W3" panose="020B0300000000000000" pitchFamily="34" charset="-128"/>
              <a:ea typeface="Hiragino Sans GB W3" panose="020B0300000000000000" pitchFamily="34" charset="-128"/>
            </a:endParaRPr>
          </a:p>
          <a:p>
            <a:r>
              <a:rPr kumimoji="1" lang="en-US" altLang="zh-CN" sz="1595" dirty="0">
                <a:latin typeface="Hiragino Sans GB W3" panose="020B0300000000000000" pitchFamily="34" charset="-128"/>
                <a:ea typeface="Hiragino Sans GB W3" panose="020B0300000000000000" pitchFamily="34" charset="-128"/>
              </a:rPr>
              <a:t>2.</a:t>
            </a:r>
            <a:r>
              <a:rPr kumimoji="1" lang="zh-CN" altLang="en-US" sz="1595" dirty="0">
                <a:latin typeface="Hiragino Sans GB W3" panose="020B0300000000000000" pitchFamily="34" charset="-128"/>
                <a:ea typeface="Hiragino Sans GB W3" panose="020B0300000000000000" pitchFamily="34" charset="-128"/>
              </a:rPr>
              <a:t>烫金绸带</a:t>
            </a:r>
            <a:endParaRPr kumimoji="1" lang="en-US" altLang="zh-CN" sz="1595" dirty="0">
              <a:latin typeface="Hiragino Sans GB W3" panose="020B0300000000000000" pitchFamily="34" charset="-128"/>
              <a:ea typeface="Hiragino Sans GB W3" panose="020B0300000000000000" pitchFamily="34" charset="-128"/>
            </a:endParaRPr>
          </a:p>
          <a:p>
            <a:r>
              <a:rPr kumimoji="1" lang="en-US" altLang="zh-CN" sz="1595" dirty="0">
                <a:latin typeface="Hiragino Sans GB W3" panose="020B0300000000000000" pitchFamily="34" charset="-128"/>
                <a:ea typeface="Hiragino Sans GB W3" panose="020B0300000000000000" pitchFamily="34" charset="-128"/>
              </a:rPr>
              <a:t>3.</a:t>
            </a:r>
            <a:r>
              <a:rPr kumimoji="1" lang="zh-CN" altLang="en-US" sz="1595" dirty="0">
                <a:latin typeface="Hiragino Sans GB W3" panose="020B0300000000000000" pitchFamily="34" charset="-128"/>
                <a:ea typeface="Hiragino Sans GB W3" panose="020B0300000000000000" pitchFamily="34" charset="-128"/>
              </a:rPr>
              <a:t>方形生日蛋糕盘</a:t>
            </a:r>
            <a:endParaRPr kumimoji="1" lang="en-US" altLang="zh-CN" sz="1595" dirty="0">
              <a:latin typeface="Hiragino Sans GB W3" panose="020B0300000000000000" pitchFamily="34" charset="-128"/>
              <a:ea typeface="Hiragino Sans GB W3" panose="020B0300000000000000" pitchFamily="34" charset="-128"/>
            </a:endParaRPr>
          </a:p>
          <a:p>
            <a:r>
              <a:rPr kumimoji="1" lang="en-US" altLang="zh-CN" sz="1595" dirty="0">
                <a:latin typeface="Hiragino Sans GB W3" panose="020B0300000000000000" pitchFamily="34" charset="-128"/>
                <a:ea typeface="Hiragino Sans GB W3" panose="020B0300000000000000" pitchFamily="34" charset="-128"/>
              </a:rPr>
              <a:t>4.</a:t>
            </a:r>
            <a:r>
              <a:rPr kumimoji="1" lang="zh-CN" altLang="en-US" sz="1595" dirty="0">
                <a:latin typeface="Hiragino Sans GB W3" panose="020B0300000000000000" pitchFamily="34" charset="-128"/>
                <a:ea typeface="Hiragino Sans GB W3" panose="020B0300000000000000" pitchFamily="34" charset="-128"/>
              </a:rPr>
              <a:t>刀叉盒及不锈钢刀叉附件</a:t>
            </a:r>
            <a:endParaRPr kumimoji="1" lang="en-US" altLang="zh-CN" sz="1595" dirty="0">
              <a:latin typeface="Hiragino Sans GB W3" panose="020B0300000000000000" pitchFamily="34" charset="-128"/>
              <a:ea typeface="Hiragino Sans GB W3" panose="020B0300000000000000" pitchFamily="34" charset="-128"/>
            </a:endParaRPr>
          </a:p>
          <a:p>
            <a:r>
              <a:rPr kumimoji="1" lang="en-US" altLang="zh-CN" sz="1595" dirty="0">
                <a:latin typeface="Hiragino Sans GB W3" panose="020B0300000000000000" pitchFamily="34" charset="-128"/>
                <a:ea typeface="Hiragino Sans GB W3" panose="020B0300000000000000" pitchFamily="34" charset="-128"/>
              </a:rPr>
              <a:t>5.</a:t>
            </a:r>
            <a:r>
              <a:rPr kumimoji="1" lang="zh-CN" altLang="en-US" sz="1595" dirty="0">
                <a:latin typeface="Hiragino Sans GB W3" panose="020B0300000000000000" pitchFamily="34" charset="-128"/>
                <a:ea typeface="Hiragino Sans GB W3" panose="020B0300000000000000" pitchFamily="34" charset="-128"/>
              </a:rPr>
              <a:t>纸巾盒</a:t>
            </a:r>
            <a:r>
              <a:rPr kumimoji="1" lang="en-US" altLang="zh-CN" sz="1595" dirty="0">
                <a:latin typeface="Hiragino Sans GB W3" panose="020B0300000000000000" pitchFamily="34" charset="-128"/>
                <a:ea typeface="Hiragino Sans GB W3" panose="020B0300000000000000" pitchFamily="34" charset="-128"/>
              </a:rPr>
              <a:t>+</a:t>
            </a:r>
            <a:r>
              <a:rPr kumimoji="1" lang="zh-CN" altLang="en-US" sz="1595" dirty="0">
                <a:latin typeface="Hiragino Sans GB W3" panose="020B0300000000000000" pitchFamily="34" charset="-128"/>
                <a:ea typeface="Hiragino Sans GB W3" panose="020B0300000000000000" pitchFamily="34" charset="-128"/>
              </a:rPr>
              <a:t>纸巾</a:t>
            </a:r>
            <a:endParaRPr kumimoji="1" lang="en-US" altLang="zh-CN" sz="1595" dirty="0">
              <a:latin typeface="Hiragino Sans GB W3" panose="020B0300000000000000" pitchFamily="34" charset="-128"/>
              <a:ea typeface="Hiragino Sans GB W3" panose="020B0300000000000000" pitchFamily="34" charset="-128"/>
            </a:endParaRPr>
          </a:p>
          <a:p>
            <a:r>
              <a:rPr kumimoji="1" lang="en-US" altLang="zh-CN" sz="1595" dirty="0">
                <a:latin typeface="Hiragino Sans GB W3" panose="020B0300000000000000" pitchFamily="34" charset="-128"/>
                <a:ea typeface="Hiragino Sans GB W3" panose="020B0300000000000000" pitchFamily="34" charset="-128"/>
              </a:rPr>
              <a:t>6.</a:t>
            </a:r>
            <a:r>
              <a:rPr kumimoji="1" lang="zh-CN" altLang="en-US" sz="1595" dirty="0">
                <a:latin typeface="Hiragino Sans GB W3" panose="020B0300000000000000" pitchFamily="34" charset="-128"/>
                <a:ea typeface="Hiragino Sans GB W3" panose="020B0300000000000000" pitchFamily="34" charset="-128"/>
              </a:rPr>
              <a:t>生日帽</a:t>
            </a:r>
            <a:endParaRPr kumimoji="1" lang="en-US" altLang="zh-CN" sz="1595" dirty="0">
              <a:latin typeface="Hiragino Sans GB W3" panose="020B0300000000000000" pitchFamily="34" charset="-128"/>
              <a:ea typeface="Hiragino Sans GB W3" panose="020B0300000000000000" pitchFamily="34" charset="-128"/>
            </a:endParaRPr>
          </a:p>
          <a:p>
            <a:r>
              <a:rPr kumimoji="1" lang="en-US" altLang="zh-CN" sz="1595" dirty="0">
                <a:latin typeface="Hiragino Sans GB W3" panose="020B0300000000000000" pitchFamily="34" charset="-128"/>
                <a:ea typeface="Hiragino Sans GB W3" panose="020B0300000000000000" pitchFamily="34" charset="-128"/>
              </a:rPr>
              <a:t>7.</a:t>
            </a:r>
            <a:r>
              <a:rPr kumimoji="1" lang="zh-CN" altLang="en-US" sz="1595" dirty="0">
                <a:latin typeface="Hiragino Sans GB W3" panose="020B0300000000000000" pitchFamily="34" charset="-128"/>
                <a:ea typeface="Hiragino Sans GB W3" panose="020B0300000000000000" pitchFamily="34" charset="-128"/>
              </a:rPr>
              <a:t>火柴盒</a:t>
            </a:r>
            <a:endParaRPr kumimoji="1" lang="en-US" altLang="zh-CN" sz="1595" dirty="0">
              <a:latin typeface="Hiragino Sans GB W3" panose="020B0300000000000000" pitchFamily="34" charset="-128"/>
              <a:ea typeface="Hiragino Sans GB W3" panose="020B0300000000000000" pitchFamily="34" charset="-128"/>
            </a:endParaRPr>
          </a:p>
          <a:p>
            <a:r>
              <a:rPr kumimoji="1" lang="en-US" altLang="zh-CN" sz="1595" dirty="0">
                <a:latin typeface="Hiragino Sans GB W3" panose="020B0300000000000000" pitchFamily="34" charset="-128"/>
                <a:ea typeface="Hiragino Sans GB W3" panose="020B0300000000000000" pitchFamily="34" charset="-128"/>
              </a:rPr>
              <a:t>8.</a:t>
            </a:r>
            <a:r>
              <a:rPr kumimoji="1" lang="zh-CN" altLang="en-US" sz="1595" dirty="0">
                <a:latin typeface="Hiragino Sans GB W3" panose="020B0300000000000000" pitchFamily="34" charset="-128"/>
                <a:ea typeface="Hiragino Sans GB W3" panose="020B0300000000000000" pitchFamily="34" charset="-128"/>
              </a:rPr>
              <a:t>单根蜡烛</a:t>
            </a:r>
            <a:endParaRPr kumimoji="1" lang="en-US" altLang="zh-CN" sz="1595" dirty="0">
              <a:latin typeface="Hiragino Sans GB W3" panose="020B0300000000000000" pitchFamily="34" charset="-128"/>
              <a:ea typeface="Hiragino Sans GB W3" panose="020B0300000000000000" pitchFamily="34" charset="-128"/>
            </a:endParaRPr>
          </a:p>
          <a:p>
            <a:endParaRPr kumimoji="1" lang="zh-CN" altLang="en-US" sz="1595" dirty="0">
              <a:latin typeface="Hiragino Sans GB W3" panose="020B0300000000000000" pitchFamily="34" charset="-128"/>
              <a:ea typeface="Hiragino Sans GB W3" panose="020B0300000000000000" pitchFamily="34" charset="-128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285005" y="2675937"/>
            <a:ext cx="1951990" cy="396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990" dirty="0">
                <a:latin typeface="Hiragino Sans GB W3" panose="020B0300000000000000" pitchFamily="34" charset="-128"/>
                <a:ea typeface="Hiragino Sans GB W3" panose="020B0300000000000000" pitchFamily="34" charset="-128"/>
              </a:rPr>
              <a:t>新版蛋糕盒配件</a:t>
            </a:r>
            <a:endParaRPr kumimoji="1" lang="zh-CN" altLang="en-US" sz="1990" dirty="0">
              <a:latin typeface="Hiragino Sans GB W3" panose="020B0300000000000000" pitchFamily="34" charset="-128"/>
              <a:ea typeface="Hiragino Sans GB W3" panose="020B0300000000000000" pitchFamily="34" charset="-128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825449" y="353369"/>
            <a:ext cx="3117215" cy="47371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249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PART</a:t>
            </a:r>
            <a:r>
              <a:rPr lang="en-US" altLang="zh-CN" sz="2490" b="1"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03 </a:t>
            </a:r>
            <a:r>
              <a:rPr kumimoji="1" lang="zh-CN" altLang="en-US" sz="2490" dirty="0">
                <a:latin typeface="Source Han Sans SC Light" panose="020B0300000000000000" pitchFamily="34" charset="-128"/>
                <a:ea typeface="Source Han Sans SC Light" panose="020B0300000000000000" pitchFamily="34" charset="-128"/>
                <a:sym typeface="+mn-ea"/>
              </a:rPr>
              <a:t>蛋糕销售策略</a:t>
            </a:r>
            <a:endParaRPr kumimoji="1" lang="zh-CN" altLang="en-US" sz="249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124" y="1053707"/>
            <a:ext cx="2998002" cy="448451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482" y="1053707"/>
            <a:ext cx="2998002" cy="448451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28" y="990334"/>
            <a:ext cx="3036140" cy="454788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825449" y="353369"/>
            <a:ext cx="3117215" cy="47371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249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PART</a:t>
            </a:r>
            <a:r>
              <a:rPr lang="en-US" altLang="zh-CN" sz="2490" b="1"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03 </a:t>
            </a:r>
            <a:r>
              <a:rPr kumimoji="1" lang="zh-CN" altLang="en-US" sz="2490" dirty="0">
                <a:latin typeface="Source Han Sans SC Light" panose="020B0300000000000000" pitchFamily="34" charset="-128"/>
                <a:ea typeface="Source Han Sans SC Light" panose="020B0300000000000000" pitchFamily="34" charset="-128"/>
                <a:sym typeface="+mn-ea"/>
              </a:rPr>
              <a:t>蛋糕销售策略</a:t>
            </a:r>
            <a:endParaRPr kumimoji="1" lang="zh-CN" altLang="en-US" sz="249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1013093"/>
            <a:ext cx="7239000" cy="4831814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009276" y="2243755"/>
            <a:ext cx="2507794" cy="8299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dist"/>
            <a:r>
              <a:rPr lang="en-US" altLang="zh-CN" sz="48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PART</a:t>
            </a:r>
            <a:r>
              <a:rPr lang="en-US" altLang="zh-CN" sz="4800" b="1"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04</a:t>
            </a:r>
            <a:endParaRPr lang="zh-CN" altLang="en-US" sz="4800" b="1" dirty="0">
              <a:latin typeface="Calibri" panose="020F0502020204030204" pitchFamily="34" charset="0"/>
              <a:ea typeface="微软雅黑" panose="020B0503020204020204" pitchFamily="34" charset="-122"/>
              <a:cs typeface="经典综艺体简" panose="02010609000101010101" pitchFamily="49" charset="-122"/>
              <a:sym typeface="Calibri" panose="020F050202020403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09015" y="3074670"/>
            <a:ext cx="5501005" cy="21228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dist"/>
            <a:r>
              <a:rPr lang="zh-CN" altLang="en-US" sz="4400"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rPr>
              <a:t>成本预算</a:t>
            </a:r>
            <a:endParaRPr lang="zh-CN" altLang="en-US" sz="4400" b="1" dirty="0"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algn="dist"/>
            <a:endParaRPr lang="en-US" altLang="zh-CN" sz="4400" b="1" dirty="0"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algn="dist"/>
            <a:endParaRPr lang="zh-CN" altLang="en-US" sz="44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009015" y="3844290"/>
            <a:ext cx="2508885" cy="3124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lnSpc>
                <a:spcPct val="120000"/>
              </a:lnSpc>
              <a:defRPr sz="110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dist"/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rPr>
              <a:t>Cost estimates</a:t>
            </a:r>
            <a:endParaRPr lang="en-US" altLang="zh-CN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61595" y="1838325"/>
            <a:ext cx="613410" cy="3181350"/>
            <a:chOff x="-97" y="2895"/>
            <a:chExt cx="966" cy="5010"/>
          </a:xfrm>
        </p:grpSpPr>
        <p:sp>
          <p:nvSpPr>
            <p:cNvPr id="4" name="矩形 3"/>
            <p:cNvSpPr/>
            <p:nvPr>
              <p:custDataLst>
                <p:tags r:id="rId2"/>
              </p:custDataLst>
            </p:nvPr>
          </p:nvSpPr>
          <p:spPr>
            <a:xfrm rot="5400000">
              <a:off x="-2097" y="4992"/>
              <a:ext cx="5010" cy="815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endParaRPr>
            </a:p>
          </p:txBody>
        </p:sp>
        <p:sp>
          <p:nvSpPr>
            <p:cNvPr id="7" name="文本框 6"/>
            <p:cNvSpPr txBox="1"/>
            <p:nvPr>
              <p:custDataLst>
                <p:tags r:id="rId3"/>
              </p:custDataLst>
            </p:nvPr>
          </p:nvSpPr>
          <p:spPr>
            <a:xfrm>
              <a:off x="-97" y="4176"/>
              <a:ext cx="966" cy="346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r>
                <a:rPr lang="en-US" altLang="zh-CN" sz="2800" b="1" dirty="0">
                  <a:solidFill>
                    <a:schemeClr val="bg1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经典综艺体简" panose="02010609000101010101" pitchFamily="49" charset="-122"/>
                </a:rPr>
                <a:t>XX</a:t>
              </a:r>
              <a:r>
                <a:rPr lang="zh-CN" altLang="en-US" sz="2800" b="1" dirty="0">
                  <a:solidFill>
                    <a:schemeClr val="bg1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经典综艺体简" panose="02010609000101010101" pitchFamily="49" charset="-122"/>
                </a:rPr>
                <a:t>品牌</a:t>
              </a:r>
              <a:endParaRPr lang="zh-CN" alt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75" y="1027510"/>
            <a:ext cx="3406997" cy="5103398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3980030" y="1027510"/>
          <a:ext cx="7997190" cy="5102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2770"/>
                <a:gridCol w="2155825"/>
                <a:gridCol w="1640205"/>
                <a:gridCol w="2358390"/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项目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数量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单价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成本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2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蛋糕盒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6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寸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12.6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12.6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2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蛋糕绸带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2.4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米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0.89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/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米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2.2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2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不锈钢刀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1.4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/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把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1.4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9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不锈钢叉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5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0.45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/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把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2.25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2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不锈钢刀叉盒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0.3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/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个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0.3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2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纸巾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+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纸巾盒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0.3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/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个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0.3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9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生日帽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0.3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/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个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0.3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2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火柴盒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+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火柴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/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个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2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单根生日蜡烛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/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个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295"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总计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19.55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25449" y="353369"/>
            <a:ext cx="2484755" cy="47371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249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PART</a:t>
            </a:r>
            <a:r>
              <a:rPr lang="en-US" altLang="zh-CN" sz="2490" b="1"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04 </a:t>
            </a:r>
            <a:r>
              <a:rPr lang="zh-CN" altLang="en-US" sz="2490" b="1"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成本预算</a:t>
            </a:r>
            <a:endParaRPr kumimoji="1" lang="zh-CN" altLang="en-US" sz="2490" b="1" dirty="0">
              <a:latin typeface="Calibri" panose="020F0502020204030204" pitchFamily="34" charset="0"/>
              <a:ea typeface="微软雅黑" panose="020B0503020204020204" pitchFamily="34" charset="-122"/>
              <a:cs typeface="经典综艺体简" panose="02010609000101010101" pitchFamily="49" charset="-122"/>
              <a:sym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75" y="1027510"/>
            <a:ext cx="3406997" cy="5103398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3980030" y="1027510"/>
          <a:ext cx="7997190" cy="5102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2770"/>
                <a:gridCol w="2155825"/>
                <a:gridCol w="1640205"/>
                <a:gridCol w="2358390"/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项目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数量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单价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成本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2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蛋糕盒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8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寸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17.6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/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套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17.6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2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蛋糕绸带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2.4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米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0.89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/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米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2.2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2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不锈钢刀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1.4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/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把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1.4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9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不锈钢叉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10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0.45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/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把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4.5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2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不锈钢刀叉盒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0.3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/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个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0.3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2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纸巾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+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纸巾盒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0.3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/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个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0.3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9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生日帽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0.3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/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个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0.3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2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火柴盒</a:t>
                      </a:r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+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火柴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2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单根生日蜡烛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0.5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1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295"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总计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28.1</a:t>
                      </a:r>
                      <a:r>
                        <a:rPr lang="zh-CN" altLang="en-US" sz="895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Hiragino Sans GB W3" panose="020B0300000000000000" pitchFamily="34" charset="-128"/>
                          <a:ea typeface="Hiragino Sans GB W3" panose="020B0300000000000000" pitchFamily="34" charset="-128"/>
                        </a:rPr>
                        <a:t>元</a:t>
                      </a:r>
                      <a:endParaRPr lang="zh-CN" altLang="en-US" sz="895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Hiragino Sans GB W3" panose="020B0300000000000000" pitchFamily="34" charset="-128"/>
                        <a:ea typeface="Hiragino Sans GB W3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25449" y="353369"/>
            <a:ext cx="2484755" cy="47371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249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PART</a:t>
            </a:r>
            <a:r>
              <a:rPr lang="en-US" altLang="zh-CN" sz="2490" b="1"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04 </a:t>
            </a:r>
            <a:r>
              <a:rPr lang="zh-CN" altLang="en-US" sz="2490" b="1"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成本预算</a:t>
            </a:r>
            <a:endParaRPr kumimoji="1" lang="zh-CN" altLang="en-US" sz="2490" b="1" dirty="0">
              <a:latin typeface="Calibri" panose="020F0502020204030204" pitchFamily="34" charset="0"/>
              <a:ea typeface="微软雅黑" panose="020B0503020204020204" pitchFamily="34" charset="-122"/>
              <a:cs typeface="经典综艺体简" panose="02010609000101010101" pitchFamily="49" charset="-122"/>
              <a:sym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1013093"/>
            <a:ext cx="7239000" cy="4831814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123315" y="2345055"/>
            <a:ext cx="6372860" cy="2042795"/>
            <a:chOff x="1863" y="3001"/>
            <a:chExt cx="10036" cy="3217"/>
          </a:xfrm>
        </p:grpSpPr>
        <p:sp>
          <p:nvSpPr>
            <p:cNvPr id="10" name="文本框 9"/>
            <p:cNvSpPr txBox="1"/>
            <p:nvPr/>
          </p:nvSpPr>
          <p:spPr>
            <a:xfrm>
              <a:off x="1957" y="4805"/>
              <a:ext cx="9942" cy="130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4800" spc="600" dirty="0">
                  <a:solidFill>
                    <a:srgbClr val="00000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经典综艺体简" panose="02010609000101010101" pitchFamily="49" charset="-122"/>
                  <a:sym typeface="Calibri" panose="020F0502020204030204" pitchFamily="34" charset="0"/>
                </a:rPr>
                <a:t>谢谢聆听！</a:t>
              </a:r>
              <a:endParaRPr lang="zh-CN" altLang="en-US" sz="4800" spc="600" dirty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863" y="3001"/>
              <a:ext cx="6245" cy="174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endParaRPr lang="en-US" altLang="zh-CN" sz="6600" b="1" dirty="0"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endParaRPr>
            </a:p>
          </p:txBody>
        </p:sp>
        <p:cxnSp>
          <p:nvCxnSpPr>
            <p:cNvPr id="17" name="直接连接符 16"/>
            <p:cNvCxnSpPr/>
            <p:nvPr/>
          </p:nvCxnSpPr>
          <p:spPr>
            <a:xfrm>
              <a:off x="2040" y="6218"/>
              <a:ext cx="949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组合 3"/>
          <p:cNvGrpSpPr/>
          <p:nvPr/>
        </p:nvGrpSpPr>
        <p:grpSpPr>
          <a:xfrm>
            <a:off x="-61595" y="1838325"/>
            <a:ext cx="613410" cy="3181350"/>
            <a:chOff x="-97" y="2895"/>
            <a:chExt cx="966" cy="5010"/>
          </a:xfrm>
        </p:grpSpPr>
        <p:sp>
          <p:nvSpPr>
            <p:cNvPr id="7" name="矩形 6"/>
            <p:cNvSpPr/>
            <p:nvPr>
              <p:custDataLst>
                <p:tags r:id="rId2"/>
              </p:custDataLst>
            </p:nvPr>
          </p:nvSpPr>
          <p:spPr>
            <a:xfrm rot="5400000">
              <a:off x="-2097" y="4992"/>
              <a:ext cx="5010" cy="815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3"/>
              </p:custDataLst>
            </p:nvPr>
          </p:nvSpPr>
          <p:spPr>
            <a:xfrm>
              <a:off x="-97" y="4176"/>
              <a:ext cx="966" cy="346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r>
                <a:rPr lang="en-US" altLang="zh-CN" sz="2800" b="1" dirty="0">
                  <a:solidFill>
                    <a:schemeClr val="bg1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经典综艺体简" panose="02010609000101010101" pitchFamily="49" charset="-122"/>
                </a:rPr>
                <a:t>XX</a:t>
              </a:r>
              <a:r>
                <a:rPr lang="zh-CN" altLang="en-US" sz="2800" b="1" dirty="0">
                  <a:solidFill>
                    <a:schemeClr val="bg1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经典综艺体简" panose="02010609000101010101" pitchFamily="49" charset="-122"/>
                </a:rPr>
                <a:t>品牌</a:t>
              </a:r>
              <a:endParaRPr lang="zh-CN" alt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399" y="1607491"/>
            <a:ext cx="5883714" cy="3927202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442506" y="2845979"/>
            <a:ext cx="3718454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5400" b="1"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CONTENT</a:t>
            </a:r>
            <a:endParaRPr lang="zh-CN" altLang="en-US" sz="5400" b="1" dirty="0">
              <a:latin typeface="Calibri" panose="020F0502020204030204" pitchFamily="34" charset="0"/>
              <a:ea typeface="微软雅黑" panose="020B0503020204020204" pitchFamily="34" charset="-122"/>
              <a:cs typeface="经典综艺体简" panose="02010609000101010101" pitchFamily="49" charset="-122"/>
              <a:sym typeface="Calibri" panose="020F050202020403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338570" y="1311889"/>
            <a:ext cx="2540000" cy="1822471"/>
            <a:chOff x="10082" y="2188"/>
            <a:chExt cx="4000" cy="2870"/>
          </a:xfrm>
        </p:grpSpPr>
        <p:sp>
          <p:nvSpPr>
            <p:cNvPr id="18" name="文本框 17"/>
            <p:cNvSpPr txBox="1"/>
            <p:nvPr/>
          </p:nvSpPr>
          <p:spPr>
            <a:xfrm>
              <a:off x="10082" y="2188"/>
              <a:ext cx="4000" cy="72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24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ea typeface="微软雅黑" panose="020B0503020204020204" pitchFamily="34" charset="-122"/>
                  <a:sym typeface="Calibri" panose="020F0502020204030204" pitchFamily="34" charset="0"/>
                </a:rPr>
                <a:t>01 . </a:t>
              </a:r>
              <a:r>
                <a:rPr lang="zh-CN" altLang="en-US" sz="2400" b="1" dirty="0">
                  <a:latin typeface="Calibri" panose="020F0502020204030204" pitchFamily="34" charset="0"/>
                  <a:ea typeface="微软雅黑" panose="020B0503020204020204" pitchFamily="34" charset="-122"/>
                  <a:sym typeface="Calibri" panose="020F0502020204030204" pitchFamily="34" charset="0"/>
                </a:rPr>
                <a:t>销售问题分析</a:t>
              </a:r>
              <a:endParaRPr lang="en-US" altLang="zh-CN" sz="2400" b="1" dirty="0"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0082" y="2869"/>
              <a:ext cx="4000" cy="39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/>
              <a:r>
                <a:rPr lang="en-US" altLang="zh-CN" sz="105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ea typeface="微软雅黑" panose="020B0503020204020204" pitchFamily="34" charset="-122"/>
                  <a:sym typeface="Calibri" panose="020F0502020204030204" pitchFamily="34" charset="0"/>
                </a:rPr>
                <a:t>Sales problem analysis</a:t>
              </a:r>
              <a:endParaRPr lang="en-US" altLang="zh-CN" sz="105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0082" y="3979"/>
              <a:ext cx="3040" cy="72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en-US" altLang="zh-CN" sz="24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ea typeface="微软雅黑" panose="020B0503020204020204" pitchFamily="34" charset="-122"/>
                  <a:sym typeface="Calibri" panose="020F0502020204030204" pitchFamily="34" charset="0"/>
                </a:rPr>
                <a:t>02 . </a:t>
              </a:r>
              <a:r>
                <a:rPr lang="zh-CN" altLang="en-US" sz="2400" b="1">
                  <a:latin typeface="Calibri" panose="020F0502020204030204" pitchFamily="34" charset="0"/>
                  <a:ea typeface="微软雅黑" panose="020B0503020204020204" pitchFamily="34" charset="-122"/>
                  <a:sym typeface="Calibri" panose="020F0502020204030204" pitchFamily="34" charset="0"/>
                </a:rPr>
                <a:t>项目方案</a:t>
              </a:r>
              <a:endParaRPr lang="zh-CN" altLang="en-US" sz="2400" b="1" dirty="0"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0082" y="4660"/>
              <a:ext cx="2864" cy="39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/>
              <a:r>
                <a:rPr lang="en-US" altLang="zh-CN" sz="105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ea typeface="微软雅黑" panose="020B0503020204020204" pitchFamily="34" charset="-122"/>
                  <a:sym typeface="Calibri" panose="020F0502020204030204" pitchFamily="34" charset="0"/>
                </a:rPr>
                <a:t>Project proposal</a:t>
              </a:r>
              <a:endParaRPr lang="en-US" altLang="zh-CN" sz="105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endParaRPr>
            </a:p>
          </p:txBody>
        </p:sp>
      </p:grpSp>
      <p:cxnSp>
        <p:nvCxnSpPr>
          <p:cNvPr id="3" name="直接连接符 2"/>
          <p:cNvCxnSpPr/>
          <p:nvPr/>
        </p:nvCxnSpPr>
        <p:spPr>
          <a:xfrm flipV="1">
            <a:off x="5477315" y="2348091"/>
            <a:ext cx="0" cy="216181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/>
          <p:cNvGrpSpPr/>
          <p:nvPr/>
        </p:nvGrpSpPr>
        <p:grpSpPr>
          <a:xfrm>
            <a:off x="6341110" y="3545819"/>
            <a:ext cx="1930400" cy="1822471"/>
            <a:chOff x="10082" y="2188"/>
            <a:chExt cx="3040" cy="2870"/>
          </a:xfrm>
        </p:grpSpPr>
        <p:sp>
          <p:nvSpPr>
            <p:cNvPr id="9" name="文本框 8"/>
            <p:cNvSpPr txBox="1"/>
            <p:nvPr>
              <p:custDataLst>
                <p:tags r:id="rId2"/>
              </p:custDataLst>
            </p:nvPr>
          </p:nvSpPr>
          <p:spPr>
            <a:xfrm>
              <a:off x="10082" y="2188"/>
              <a:ext cx="3040" cy="72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p>
              <a:r>
                <a:rPr lang="en-US" altLang="zh-CN" sz="24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ea typeface="微软雅黑" panose="020B0503020204020204" pitchFamily="34" charset="-122"/>
                  <a:sym typeface="Calibri" panose="020F0502020204030204" pitchFamily="34" charset="0"/>
                </a:rPr>
                <a:t>03 . </a:t>
              </a:r>
              <a:r>
                <a:rPr lang="zh-CN" altLang="en-US" sz="2400" b="1" dirty="0">
                  <a:latin typeface="Calibri" panose="020F0502020204030204" pitchFamily="34" charset="0"/>
                  <a:ea typeface="微软雅黑" panose="020B0503020204020204" pitchFamily="34" charset="-122"/>
                  <a:sym typeface="Calibri" panose="020F0502020204030204" pitchFamily="34" charset="0"/>
                </a:rPr>
                <a:t>销售策略</a:t>
              </a:r>
              <a:endParaRPr lang="zh-CN" altLang="en-US" sz="2400" b="1" dirty="0"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0082" y="2869"/>
              <a:ext cx="3035" cy="39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p>
              <a:pPr algn="dist"/>
              <a:r>
                <a:rPr lang="en-US" altLang="zh-CN" sz="105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ea typeface="微软雅黑" panose="020B0503020204020204" pitchFamily="34" charset="-122"/>
                  <a:sym typeface="Calibri" panose="020F0502020204030204" pitchFamily="34" charset="0"/>
                </a:rPr>
                <a:t>Sales strategy</a:t>
              </a:r>
              <a:endParaRPr lang="en-US" altLang="zh-CN" sz="105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4"/>
              </p:custDataLst>
            </p:nvPr>
          </p:nvSpPr>
          <p:spPr>
            <a:xfrm>
              <a:off x="10082" y="3979"/>
              <a:ext cx="3040" cy="72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p>
              <a:r>
                <a:rPr lang="en-US" altLang="zh-CN" sz="24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ea typeface="微软雅黑" panose="020B0503020204020204" pitchFamily="34" charset="-122"/>
                  <a:sym typeface="Calibri" panose="020F0502020204030204" pitchFamily="34" charset="0"/>
                </a:rPr>
                <a:t>04 . </a:t>
              </a:r>
              <a:r>
                <a:rPr lang="zh-CN" altLang="en-US" sz="2400" b="1">
                  <a:latin typeface="Calibri" panose="020F0502020204030204" pitchFamily="34" charset="0"/>
                  <a:ea typeface="微软雅黑" panose="020B0503020204020204" pitchFamily="34" charset="-122"/>
                  <a:sym typeface="Calibri" panose="020F0502020204030204" pitchFamily="34" charset="0"/>
                </a:rPr>
                <a:t>成本预算</a:t>
              </a:r>
              <a:endParaRPr lang="zh-CN" altLang="en-US" sz="2400" b="1" dirty="0"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5"/>
              </p:custDataLst>
            </p:nvPr>
          </p:nvSpPr>
          <p:spPr>
            <a:xfrm>
              <a:off x="10082" y="4660"/>
              <a:ext cx="3036" cy="39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p>
              <a:pPr algn="dist"/>
              <a:r>
                <a:rPr lang="en-US" altLang="zh-CN" sz="1050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ea typeface="微软雅黑" panose="020B0503020204020204" pitchFamily="34" charset="-122"/>
                  <a:sym typeface="Calibri" panose="020F0502020204030204" pitchFamily="34" charset="0"/>
                </a:rPr>
                <a:t>Cost estimates</a:t>
              </a:r>
              <a:endParaRPr lang="en-US" altLang="zh-CN" sz="105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-61595" y="1838325"/>
            <a:ext cx="613410" cy="3181350"/>
            <a:chOff x="-97" y="2895"/>
            <a:chExt cx="966" cy="5010"/>
          </a:xfrm>
        </p:grpSpPr>
        <p:sp>
          <p:nvSpPr>
            <p:cNvPr id="21" name="矩形 20"/>
            <p:cNvSpPr/>
            <p:nvPr>
              <p:custDataLst>
                <p:tags r:id="rId6"/>
              </p:custDataLst>
            </p:nvPr>
          </p:nvSpPr>
          <p:spPr>
            <a:xfrm rot="5400000">
              <a:off x="-2097" y="4992"/>
              <a:ext cx="5010" cy="815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7"/>
              </p:custDataLst>
            </p:nvPr>
          </p:nvSpPr>
          <p:spPr>
            <a:xfrm>
              <a:off x="-97" y="4176"/>
              <a:ext cx="966" cy="346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r>
                <a:rPr lang="en-US" altLang="zh-CN" sz="2800" b="1" dirty="0">
                  <a:solidFill>
                    <a:schemeClr val="bg1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经典综艺体简" panose="02010609000101010101" pitchFamily="49" charset="-122"/>
                </a:rPr>
                <a:t>XX</a:t>
              </a:r>
              <a:r>
                <a:rPr lang="zh-CN" altLang="en-US" sz="2800" b="1" dirty="0">
                  <a:solidFill>
                    <a:schemeClr val="bg1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经典综艺体简" panose="02010609000101010101" pitchFamily="49" charset="-122"/>
                </a:rPr>
                <a:t>品牌</a:t>
              </a:r>
              <a:endParaRPr lang="zh-CN" alt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1013093"/>
            <a:ext cx="7239000" cy="4831814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009276" y="2243755"/>
            <a:ext cx="250779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dist"/>
            <a:r>
              <a:rPr lang="en-US" altLang="zh-CN" sz="48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PART</a:t>
            </a:r>
            <a:r>
              <a:rPr lang="en-US" altLang="zh-CN" sz="4800" b="1"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01</a:t>
            </a:r>
            <a:endParaRPr lang="zh-CN" altLang="en-US" sz="4800" b="1" dirty="0">
              <a:latin typeface="Calibri" panose="020F0502020204030204" pitchFamily="34" charset="0"/>
              <a:ea typeface="微软雅黑" panose="020B0503020204020204" pitchFamily="34" charset="-122"/>
              <a:cs typeface="经典综艺体简" panose="02010609000101010101" pitchFamily="49" charset="-122"/>
              <a:sym typeface="Calibri" panose="020F050202020403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09015" y="3074670"/>
            <a:ext cx="5501005" cy="14452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dist"/>
            <a:r>
              <a:rPr lang="zh-CN" altLang="en-US" sz="4400" dirty="0"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rPr>
              <a:t>销售问题分析</a:t>
            </a:r>
            <a:endParaRPr lang="en-US" altLang="zh-CN" sz="4400" b="1" dirty="0"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algn="dist"/>
            <a:endParaRPr lang="zh-CN" altLang="en-US" sz="44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009015" y="3844290"/>
            <a:ext cx="2508885" cy="3124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lnSpc>
                <a:spcPct val="120000"/>
              </a:lnSpc>
              <a:defRPr sz="110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dist"/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rPr>
              <a:t>Sales problem analysis</a:t>
            </a:r>
            <a:endParaRPr lang="en-US" altLang="zh-CN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61595" y="1838325"/>
            <a:ext cx="613410" cy="3181350"/>
            <a:chOff x="-97" y="2895"/>
            <a:chExt cx="966" cy="5010"/>
          </a:xfrm>
        </p:grpSpPr>
        <p:sp>
          <p:nvSpPr>
            <p:cNvPr id="4" name="矩形 3"/>
            <p:cNvSpPr/>
            <p:nvPr>
              <p:custDataLst>
                <p:tags r:id="rId2"/>
              </p:custDataLst>
            </p:nvPr>
          </p:nvSpPr>
          <p:spPr>
            <a:xfrm rot="5400000">
              <a:off x="-2097" y="4992"/>
              <a:ext cx="5010" cy="815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endParaRPr>
            </a:p>
          </p:txBody>
        </p:sp>
        <p:sp>
          <p:nvSpPr>
            <p:cNvPr id="7" name="文本框 6"/>
            <p:cNvSpPr txBox="1"/>
            <p:nvPr>
              <p:custDataLst>
                <p:tags r:id="rId3"/>
              </p:custDataLst>
            </p:nvPr>
          </p:nvSpPr>
          <p:spPr>
            <a:xfrm>
              <a:off x="-97" y="4176"/>
              <a:ext cx="966" cy="346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r>
                <a:rPr lang="en-US" altLang="zh-CN" sz="2800" b="1" dirty="0">
                  <a:solidFill>
                    <a:schemeClr val="bg1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经典综艺体简" panose="02010609000101010101" pitchFamily="49" charset="-122"/>
                </a:rPr>
                <a:t>XX</a:t>
              </a:r>
              <a:r>
                <a:rPr lang="zh-CN" altLang="en-US" sz="2800" b="1" dirty="0">
                  <a:solidFill>
                    <a:schemeClr val="bg1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经典综艺体简" panose="02010609000101010101" pitchFamily="49" charset="-122"/>
                </a:rPr>
                <a:t>品牌</a:t>
              </a:r>
              <a:endParaRPr lang="zh-CN" alt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25449" y="353369"/>
            <a:ext cx="3117215" cy="473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49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PART</a:t>
            </a:r>
            <a:r>
              <a:rPr lang="en-US" altLang="zh-CN" sz="2490" b="1"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01 </a:t>
            </a:r>
            <a:r>
              <a:rPr kumimoji="1" lang="zh-CN" altLang="en-US" sz="2490" dirty="0">
                <a:latin typeface="Source Han Sans CN" panose="020B0500000000000000" pitchFamily="34" charset="-128"/>
                <a:ea typeface="Source Han Sans CN" panose="020B0500000000000000" pitchFamily="34" charset="-128"/>
              </a:rPr>
              <a:t>目前遇到问题</a:t>
            </a:r>
            <a:endParaRPr kumimoji="1" lang="zh-CN" altLang="en-US" sz="249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 t="7349"/>
          <a:stretch>
            <a:fillRect/>
          </a:stretch>
        </p:blipFill>
        <p:spPr>
          <a:xfrm>
            <a:off x="741819" y="990334"/>
            <a:ext cx="8930113" cy="563530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00" y="1013093"/>
            <a:ext cx="7239000" cy="4831814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009276" y="2243755"/>
            <a:ext cx="2507794" cy="8299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dist"/>
            <a:r>
              <a:rPr lang="en-US" altLang="zh-CN" sz="48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PART</a:t>
            </a:r>
            <a:r>
              <a:rPr lang="en-US" altLang="zh-CN" sz="4800" b="1"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02</a:t>
            </a:r>
            <a:endParaRPr lang="zh-CN" altLang="en-US" sz="4800" b="1" dirty="0">
              <a:latin typeface="Calibri" panose="020F0502020204030204" pitchFamily="34" charset="0"/>
              <a:ea typeface="微软雅黑" panose="020B0503020204020204" pitchFamily="34" charset="-122"/>
              <a:cs typeface="经典综艺体简" panose="02010609000101010101" pitchFamily="49" charset="-122"/>
              <a:sym typeface="Calibri" panose="020F050202020403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09015" y="3074670"/>
            <a:ext cx="5501005" cy="21228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dist"/>
            <a:r>
              <a:rPr lang="zh-CN" altLang="en-US" sz="4400"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rPr>
              <a:t>项目方案</a:t>
            </a:r>
            <a:endParaRPr lang="zh-CN" altLang="en-US" sz="4400" b="1" dirty="0"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algn="dist"/>
            <a:endParaRPr lang="en-US" altLang="zh-CN" sz="4400" b="1" dirty="0"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algn="dist"/>
            <a:endParaRPr lang="zh-CN" altLang="en-US" sz="44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009015" y="3844290"/>
            <a:ext cx="2508885" cy="3124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 algn="ctr">
              <a:lnSpc>
                <a:spcPct val="120000"/>
              </a:lnSpc>
              <a:defRPr sz="110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algn="dist"/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rPr>
              <a:t>Project proposal</a:t>
            </a:r>
            <a:endParaRPr lang="en-US" altLang="zh-CN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61595" y="1838325"/>
            <a:ext cx="613410" cy="3181350"/>
            <a:chOff x="-97" y="2895"/>
            <a:chExt cx="966" cy="5010"/>
          </a:xfrm>
        </p:grpSpPr>
        <p:sp>
          <p:nvSpPr>
            <p:cNvPr id="4" name="矩形 3"/>
            <p:cNvSpPr/>
            <p:nvPr>
              <p:custDataLst>
                <p:tags r:id="rId2"/>
              </p:custDataLst>
            </p:nvPr>
          </p:nvSpPr>
          <p:spPr>
            <a:xfrm rot="5400000">
              <a:off x="-2097" y="4992"/>
              <a:ext cx="5010" cy="815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endParaRPr>
            </a:p>
          </p:txBody>
        </p:sp>
        <p:sp>
          <p:nvSpPr>
            <p:cNvPr id="7" name="文本框 6"/>
            <p:cNvSpPr txBox="1"/>
            <p:nvPr>
              <p:custDataLst>
                <p:tags r:id="rId3"/>
              </p:custDataLst>
            </p:nvPr>
          </p:nvSpPr>
          <p:spPr>
            <a:xfrm>
              <a:off x="-97" y="4176"/>
              <a:ext cx="966" cy="346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r>
                <a:rPr lang="en-US" altLang="zh-CN" sz="2800" b="1" dirty="0">
                  <a:solidFill>
                    <a:schemeClr val="bg1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经典综艺体简" panose="02010609000101010101" pitchFamily="49" charset="-122"/>
                </a:rPr>
                <a:t>XX</a:t>
              </a:r>
              <a:r>
                <a:rPr lang="zh-CN" altLang="en-US" sz="2800" b="1" dirty="0">
                  <a:solidFill>
                    <a:schemeClr val="bg1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经典综艺体简" panose="02010609000101010101" pitchFamily="49" charset="-122"/>
                </a:rPr>
                <a:t>品牌</a:t>
              </a:r>
              <a:endParaRPr lang="zh-CN" alt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0550" y="990334"/>
          <a:ext cx="10937875" cy="4912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3935"/>
                <a:gridCol w="4295775"/>
                <a:gridCol w="2202180"/>
                <a:gridCol w="2165985"/>
              </a:tblGrid>
              <a:tr h="6527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项目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方案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预算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负责人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45185">
                <a:tc rowSpan="5"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品牌知名度不高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蛋糕专版微信文章一篇，发放</a:t>
                      </a:r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88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元大额蛋糕抵用券</a:t>
                      </a:r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1000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张。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0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44550">
                <a:tc v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设计蛋糕传单，放在每一个打包袋中，让客人带回家。数量：</a:t>
                      </a:r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2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万张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1200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元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80745">
                <a:tc v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第三方平平台投入，以蛋糕为专属主题（等待升级后加强一波）</a:t>
                      </a:r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【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福清头牌，吃喝玩乐福清等</a:t>
                      </a:r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】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8000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元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44550">
                <a:tc v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店内蛋糕氛围增加，增加一个高端方糖蛋糕，能够吸引眼球的。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5000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元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45185">
                <a:tc v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抖音，小红书等平台内容投入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30000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元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25449" y="353369"/>
            <a:ext cx="2484755" cy="47371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249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PART</a:t>
            </a:r>
            <a:r>
              <a:rPr lang="en-US" altLang="zh-CN" sz="2490" b="1"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02 </a:t>
            </a:r>
            <a:r>
              <a:rPr lang="zh-CN" altLang="en-US" sz="2490"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rPr>
              <a:t>项目方案</a:t>
            </a:r>
            <a:endParaRPr kumimoji="1" lang="zh-CN" altLang="en-US" sz="249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0550" y="1277245"/>
          <a:ext cx="10902315" cy="4332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6795"/>
                <a:gridCol w="4337685"/>
                <a:gridCol w="2115820"/>
                <a:gridCol w="2152015"/>
              </a:tblGrid>
              <a:tr h="81343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项目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方案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预算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负责人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53465">
                <a:tc rowSpan="4"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蛋糕款式不够丰富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蛋糕款式偏前卫，卡通插件类占比较多，蛋糕数量需增加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43940">
                <a:tc v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年龄符合</a:t>
                      </a:r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35-45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岁审美的蛋糕不够多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1200">
                <a:tc v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蛋糕负责师傅缺岗</a:t>
                      </a:r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1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人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0565">
                <a:tc v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糯米纸打印类蛋糕是否考虑增加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3000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元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825449" y="353369"/>
            <a:ext cx="2484755" cy="47371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249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PART</a:t>
            </a:r>
            <a:r>
              <a:rPr lang="en-US" altLang="zh-CN" sz="2490" b="1"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02 </a:t>
            </a:r>
            <a:r>
              <a:rPr lang="zh-CN" altLang="en-US" sz="2490"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rPr>
              <a:t>项目方案</a:t>
            </a:r>
            <a:endParaRPr kumimoji="1" lang="zh-CN" altLang="en-US" sz="249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0550" y="1277245"/>
          <a:ext cx="10902315" cy="4332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6795"/>
                <a:gridCol w="4337685"/>
                <a:gridCol w="2115820"/>
                <a:gridCol w="2152015"/>
              </a:tblGrid>
              <a:tr h="81343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项目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方案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预算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负责人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53465">
                <a:tc rowSpan="4"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蛋糕整体呈现方案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1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，蛋糕升级为若可蛋糕盒设计，安排设计师设计打样，蛋糕盒款式设计，蛋糕盒尺寸确认，确认导入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44575">
                <a:tc v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2.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蛋糕盒内部附件同步协调安排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0565">
                <a:tc v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3.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儿童生日礼物</a:t>
                      </a:r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/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鸭蛋线面意外惊喜礼物导入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0565">
                <a:tc v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4.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生日蛋糕配套装饰物料采购销售：装饰气球等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825449" y="353369"/>
            <a:ext cx="2484755" cy="47371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249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PART</a:t>
            </a:r>
            <a:r>
              <a:rPr lang="en-US" altLang="zh-CN" sz="2490" b="1"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02 </a:t>
            </a:r>
            <a:r>
              <a:rPr lang="zh-CN" altLang="en-US" sz="2490"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rPr>
              <a:t>项目方案</a:t>
            </a:r>
            <a:endParaRPr kumimoji="1" lang="zh-CN" altLang="en-US" sz="249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0550" y="990334"/>
          <a:ext cx="10937875" cy="4912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3935"/>
                <a:gridCol w="4295775"/>
                <a:gridCol w="2202180"/>
                <a:gridCol w="2165985"/>
              </a:tblGrid>
              <a:tr h="6527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项目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方案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预算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负责人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45185">
                <a:tc rowSpan="5"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蛋糕业务销售渠道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1.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企业生日蛋糕业务员招募，并制定相应提成销售让利方案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44550">
                <a:tc v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2.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企业下午茶的蛋糕</a:t>
                      </a:r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/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活动大蛋糕</a:t>
                      </a:r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/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甜品台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80745">
                <a:tc v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3.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线上销售平台：美团团购，第三方平台，代理销售分销，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44550">
                <a:tc v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4.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蛋糕</a:t>
                      </a:r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DIY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活动开展</a:t>
                      </a:r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【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万达</a:t>
                      </a:r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/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长富牛奶等</a:t>
                      </a:r>
                      <a:r>
                        <a:rPr lang="en-US" altLang="zh-CN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】</a:t>
                      </a:r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与商城开展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45185">
                <a:tc v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595" dirty="0">
                          <a:solidFill>
                            <a:schemeClr val="tx1"/>
                          </a:solidFill>
                          <a:latin typeface="Source Han Sans SC Light" panose="020B0300000000000000" pitchFamily="34" charset="-128"/>
                          <a:ea typeface="Source Han Sans SC Light" panose="020B0300000000000000" pitchFamily="34" charset="-128"/>
                        </a:rPr>
                        <a:t>蛋糕礼品卡销售</a:t>
                      </a:r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595" dirty="0">
                        <a:solidFill>
                          <a:schemeClr val="tx1"/>
                        </a:solidFill>
                        <a:latin typeface="Source Han Sans SC Light" panose="020B0300000000000000" pitchFamily="34" charset="-128"/>
                        <a:ea typeface="Source Han Sans SC Light" panose="020B0300000000000000" pitchFamily="34" charset="-128"/>
                      </a:endParaRPr>
                    </a:p>
                  </a:txBody>
                  <a:tcPr marL="45542" marR="45542" marT="22771" marB="2277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825449" y="353369"/>
            <a:ext cx="2484755" cy="47371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 altLang="zh-CN" sz="249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PART</a:t>
            </a:r>
            <a:r>
              <a:rPr lang="en-US" altLang="zh-CN" sz="2490" b="1">
                <a:latin typeface="Calibri" panose="020F0502020204030204" pitchFamily="34" charset="0"/>
                <a:ea typeface="微软雅黑" panose="020B0503020204020204" pitchFamily="34" charset="-122"/>
                <a:cs typeface="经典综艺体简" panose="02010609000101010101" pitchFamily="49" charset="-122"/>
                <a:sym typeface="Calibri" panose="020F0502020204030204" pitchFamily="34" charset="0"/>
              </a:rPr>
              <a:t>02 </a:t>
            </a:r>
            <a:r>
              <a:rPr lang="zh-CN" altLang="en-US" sz="2490">
                <a:latin typeface="Calibri" panose="020F0502020204030204" pitchFamily="34" charset="0"/>
                <a:ea typeface="微软雅黑" panose="020B0503020204020204" pitchFamily="34" charset="-122"/>
                <a:sym typeface="Calibri" panose="020F0502020204030204" pitchFamily="34" charset="0"/>
              </a:rPr>
              <a:t>项目方案</a:t>
            </a:r>
            <a:endParaRPr kumimoji="1" lang="zh-CN" altLang="en-US" sz="2490" dirty="0">
              <a:latin typeface="Source Han Sans CN" panose="020B0500000000000000" pitchFamily="34" charset="-128"/>
              <a:ea typeface="Source Han Sans CN" panose="020B0500000000000000" pitchFamily="34" charset="-128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TABLE_BEAUTIFY" val="smartTable{2259ac4c-1699-47fd-8abb-768ad325e69b}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UNIT_TABLE_BEAUTIFY" val="smartTable{1d2dd549-6659-4e83-b1fc-59b06b5a2f52}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UNIT_TABLE_BEAUTIFY" val="smartTable{4bf25dc2-cb9f-4bc5-a43e-c73b4c054dd1}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UNIT_TABLE_BEAUTIFY" val="smartTable{e920b244-705a-49ec-954c-82611e24645c}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PP_MARK_KEY" val="bbd0890d-bb94-4fdc-afb9-60d78e9016b6"/>
  <p:tag name="COMMONDATA" val="eyJoZGlkIjoiMzhjMGRlZjUxYzk1MDA0ZTMwMTBlZmEyMTI1NDc1ZWMifQ==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1395</Words>
  <Application>WPS 演示</Application>
  <PresentationFormat>宽屏</PresentationFormat>
  <Paragraphs>395</Paragraphs>
  <Slides>17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34" baseType="lpstr">
      <vt:lpstr>Arial</vt:lpstr>
      <vt:lpstr>宋体</vt:lpstr>
      <vt:lpstr>Wingdings</vt:lpstr>
      <vt:lpstr>Calibri</vt:lpstr>
      <vt:lpstr>微软雅黑</vt:lpstr>
      <vt:lpstr>经典综艺体简</vt:lpstr>
      <vt:lpstr>Century Gothic</vt:lpstr>
      <vt:lpstr>等线</vt:lpstr>
      <vt:lpstr>Arial Unicode MS</vt:lpstr>
      <vt:lpstr>等线 Light</vt:lpstr>
      <vt:lpstr>Source Han Sans CN</vt:lpstr>
      <vt:lpstr>Yu Gothic UI</vt:lpstr>
      <vt:lpstr>Source Han Sans SC Light</vt:lpstr>
      <vt:lpstr>Yu Gothic UI Light</vt:lpstr>
      <vt:lpstr>Hiragino Sans GB W3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www.51pptmoban.com</dc:title>
  <dc:creator>ColourPPT</dc:creator>
  <cp:keywords>51PPT模板网</cp:keywords>
  <cp:lastModifiedBy>陈思</cp:lastModifiedBy>
  <cp:revision>16</cp:revision>
  <dcterms:created xsi:type="dcterms:W3CDTF">2018-09-14T03:38:00Z</dcterms:created>
  <dcterms:modified xsi:type="dcterms:W3CDTF">2023-06-12T08:16:15Z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2052-11.1.0.14177</vt:lpwstr>
  </property>
  <property fmtid="{D5CDD505-2E9C-101B-9397-08002B2CF9AE}" pid="3" name="ICV">
    <vt:lpwstr>F6AEC60C7E0E417591EF10DE504B1925_13</vt:lpwstr>
  </property>
</Properties>
</file>