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handoutMasterIdLst>
    <p:handoutMasterId r:id="rId39"/>
  </p:handoutMasterIdLst>
  <p:sldIdLst>
    <p:sldId id="326" r:id="rId3"/>
    <p:sldId id="340" r:id="rId4"/>
    <p:sldId id="341" r:id="rId5"/>
    <p:sldId id="344" r:id="rId6"/>
    <p:sldId id="377" r:id="rId7"/>
    <p:sldId id="331" r:id="rId8"/>
    <p:sldId id="347" r:id="rId9"/>
    <p:sldId id="324" r:id="rId10"/>
    <p:sldId id="345" r:id="rId11"/>
    <p:sldId id="346" r:id="rId12"/>
    <p:sldId id="348" r:id="rId13"/>
    <p:sldId id="370" r:id="rId14"/>
    <p:sldId id="373" r:id="rId15"/>
    <p:sldId id="372" r:id="rId16"/>
    <p:sldId id="356" r:id="rId17"/>
    <p:sldId id="349" r:id="rId18"/>
    <p:sldId id="374" r:id="rId19"/>
    <p:sldId id="375" r:id="rId20"/>
    <p:sldId id="376" r:id="rId21"/>
    <p:sldId id="358" r:id="rId23"/>
    <p:sldId id="360" r:id="rId24"/>
    <p:sldId id="382" r:id="rId25"/>
    <p:sldId id="383" r:id="rId26"/>
    <p:sldId id="371" r:id="rId27"/>
    <p:sldId id="368" r:id="rId28"/>
    <p:sldId id="378" r:id="rId29"/>
    <p:sldId id="379" r:id="rId30"/>
    <p:sldId id="369" r:id="rId31"/>
    <p:sldId id="361" r:id="rId32"/>
    <p:sldId id="380" r:id="rId33"/>
    <p:sldId id="381" r:id="rId34"/>
    <p:sldId id="365" r:id="rId35"/>
    <p:sldId id="366" r:id="rId36"/>
    <p:sldId id="364" r:id="rId37"/>
    <p:sldId id="351" r:id="rId38"/>
  </p:sldIdLst>
  <p:sldSz cx="9144000" cy="6858000" type="screen4x3"/>
  <p:notesSz cx="9939020" cy="6807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C92DACE-D4FD-4EC1-9387-85298DBF9737}">
          <p14:sldIdLst>
            <p14:sldId id="326"/>
            <p14:sldId id="340"/>
            <p14:sldId id="341"/>
            <p14:sldId id="344"/>
            <p14:sldId id="377"/>
            <p14:sldId id="331"/>
            <p14:sldId id="347"/>
            <p14:sldId id="324"/>
            <p14:sldId id="345"/>
            <p14:sldId id="346"/>
            <p14:sldId id="348"/>
            <p14:sldId id="370"/>
            <p14:sldId id="373"/>
            <p14:sldId id="372"/>
            <p14:sldId id="356"/>
            <p14:sldId id="349"/>
            <p14:sldId id="374"/>
            <p14:sldId id="375"/>
            <p14:sldId id="376"/>
            <p14:sldId id="358"/>
            <p14:sldId id="360"/>
            <p14:sldId id="382"/>
            <p14:sldId id="383"/>
            <p14:sldId id="371"/>
            <p14:sldId id="368"/>
            <p14:sldId id="378"/>
            <p14:sldId id="379"/>
            <p14:sldId id="369"/>
            <p14:sldId id="361"/>
            <p14:sldId id="380"/>
            <p14:sldId id="381"/>
            <p14:sldId id="365"/>
            <p14:sldId id="366"/>
            <p14:sldId id="364"/>
            <p14:sldId id="35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 " initials=" " lastIdx="36" clrIdx="0"/>
  <p:cmAuthor id="1" name="echo swinford" initials="es" lastIdx="11" clrIdx="1"/>
  <p:cmAuthor id="2" name=" Stephanie Krieger" initials="SK" lastIdx="1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92D8"/>
    <a:srgbClr val="75A0DD"/>
    <a:srgbClr val="B8DEFF"/>
    <a:srgbClr val="FFB15E"/>
    <a:srgbClr val="008BBC"/>
    <a:srgbClr val="FF9900"/>
    <a:srgbClr val="00CBFE"/>
    <a:srgbClr val="FF00FF"/>
    <a:srgbClr val="DA8200"/>
    <a:srgbClr val="FFF3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21E4AEA4-8DFA-4A89-87EB-49C32662AFE0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5494" autoAdjust="0"/>
  </p:normalViewPr>
  <p:slideViewPr>
    <p:cSldViewPr snapToObjects="1" showGuides="1">
      <p:cViewPr varScale="1">
        <p:scale>
          <a:sx n="79" d="100"/>
          <a:sy n="79" d="100"/>
        </p:scale>
        <p:origin x="1284" y="90"/>
      </p:cViewPr>
      <p:guideLst>
        <p:guide orient="horz" pos="1752"/>
        <p:guide pos="1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662"/>
    </p:cViewPr>
  </p:sorterViewPr>
  <p:notesViewPr>
    <p:cSldViewPr>
      <p:cViewPr varScale="1">
        <p:scale>
          <a:sx n="81" d="100"/>
          <a:sy n="81" d="100"/>
        </p:scale>
        <p:origin x="-3864" y="-78"/>
      </p:cViewPr>
      <p:guideLst>
        <p:guide orient="horz" pos="2144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3" Type="http://schemas.openxmlformats.org/officeDocument/2006/relationships/commentAuthors" Target="commentAuthors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2.xml"/><Relationship Id="rId39" Type="http://schemas.openxmlformats.org/officeDocument/2006/relationships/handoutMaster" Target="handoutMasters/handoutMaster1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75780586809896"/>
          <c:y val="0.0675544224800181"/>
          <c:w val="0.824843882638021"/>
          <c:h val="0.7611424317023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F20-30接触度</c:v>
                </c:pt>
              </c:strCache>
            </c:strRef>
          </c:tx>
          <c:spPr>
            <a:noFill/>
            <a:ln w="38100">
              <a:solidFill>
                <a:srgbClr val="92D050"/>
              </a:solidFill>
            </a:ln>
          </c:spPr>
          <c:invertIfNegative val="0"/>
          <c:dLbls>
            <c:delete val="1"/>
          </c:dLbls>
          <c:cat>
            <c:strRef>
              <c:f>Sheet1!$A$2:$A$8</c:f>
              <c:strCache>
                <c:ptCount val="7"/>
                <c:pt idx="0">
                  <c:v>户外-周</c:v>
                </c:pt>
                <c:pt idx="1">
                  <c:v>电视-天</c:v>
                </c:pt>
                <c:pt idx="2">
                  <c:v>网络-天</c:v>
                </c:pt>
                <c:pt idx="3">
                  <c:v>报纸-天</c:v>
                </c:pt>
                <c:pt idx="4">
                  <c:v>杂志-月</c:v>
                </c:pt>
                <c:pt idx="5">
                  <c:v>广播-天</c:v>
                </c:pt>
                <c:pt idx="6">
                  <c:v>电影院-月</c:v>
                </c:pt>
              </c:strCache>
            </c:strRef>
          </c:cat>
          <c:val>
            <c:numRef>
              <c:f>Sheet1!$B$2:$B$8</c:f>
              <c:numCache>
                <c:formatCode>###,###,###,###,##0.0############</c:formatCode>
                <c:ptCount val="7"/>
                <c:pt idx="0">
                  <c:v>96.8</c:v>
                </c:pt>
                <c:pt idx="1">
                  <c:v>86.1</c:v>
                </c:pt>
                <c:pt idx="2">
                  <c:v>79.4</c:v>
                </c:pt>
                <c:pt idx="3">
                  <c:v>36.2</c:v>
                </c:pt>
                <c:pt idx="4">
                  <c:v>40.1</c:v>
                </c:pt>
                <c:pt idx="5">
                  <c:v>6.9</c:v>
                </c:pt>
                <c:pt idx="6">
                  <c:v>12.1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女性并且有孩子 接触度</c:v>
                </c:pt>
              </c:strCache>
            </c:strRef>
          </c:tx>
          <c:spPr>
            <a:noFill/>
            <a:ln w="38100">
              <a:solidFill>
                <a:srgbClr val="FFC000"/>
              </a:solidFill>
            </a:ln>
          </c:spPr>
          <c:invertIfNegative val="0"/>
          <c:dLbls>
            <c:delete val="1"/>
          </c:dLbls>
          <c:cat>
            <c:strRef>
              <c:f>Sheet1!$A$2:$A$8</c:f>
              <c:strCache>
                <c:ptCount val="7"/>
                <c:pt idx="0">
                  <c:v>户外-周</c:v>
                </c:pt>
                <c:pt idx="1">
                  <c:v>电视-天</c:v>
                </c:pt>
                <c:pt idx="2">
                  <c:v>网络-天</c:v>
                </c:pt>
                <c:pt idx="3">
                  <c:v>报纸-天</c:v>
                </c:pt>
                <c:pt idx="4">
                  <c:v>杂志-月</c:v>
                </c:pt>
                <c:pt idx="5">
                  <c:v>广播-天</c:v>
                </c:pt>
                <c:pt idx="6">
                  <c:v>电影院-月</c:v>
                </c:pt>
              </c:strCache>
            </c:strRef>
          </c:cat>
          <c:val>
            <c:numRef>
              <c:f>Sheet1!$D$2:$D$8</c:f>
              <c:numCache>
                <c:formatCode>###,###,###,###,##0.0############</c:formatCode>
                <c:ptCount val="7"/>
                <c:pt idx="0">
                  <c:v>95.2</c:v>
                </c:pt>
                <c:pt idx="1">
                  <c:v>95.6</c:v>
                </c:pt>
                <c:pt idx="2">
                  <c:v>36.7</c:v>
                </c:pt>
                <c:pt idx="3">
                  <c:v>43.6</c:v>
                </c:pt>
                <c:pt idx="4">
                  <c:v>24.4</c:v>
                </c:pt>
                <c:pt idx="5">
                  <c:v>10.3</c:v>
                </c:pt>
                <c:pt idx="6">
                  <c:v>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242304"/>
        <c:axId val="32473472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F20-30 偏好度</c:v>
                </c:pt>
              </c:strCache>
            </c:strRef>
          </c:tx>
          <c:spPr>
            <a:ln w="28575" cap="rnd" cmpd="sng" algn="ctr">
              <a:solidFill>
                <a:schemeClr val="accent1">
                  <a:lumMod val="7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Sheet1!$A$2:$A$8</c:f>
              <c:strCache>
                <c:ptCount val="7"/>
                <c:pt idx="0">
                  <c:v>户外-周</c:v>
                </c:pt>
                <c:pt idx="1">
                  <c:v>电视-天</c:v>
                </c:pt>
                <c:pt idx="2">
                  <c:v>网络-天</c:v>
                </c:pt>
                <c:pt idx="3">
                  <c:v>报纸-天</c:v>
                </c:pt>
                <c:pt idx="4">
                  <c:v>杂志-月</c:v>
                </c:pt>
                <c:pt idx="5">
                  <c:v>广播-天</c:v>
                </c:pt>
                <c:pt idx="6">
                  <c:v>电影院-月</c:v>
                </c:pt>
              </c:strCache>
            </c:strRef>
          </c:cat>
          <c:val>
            <c:numRef>
              <c:f>Sheet1!$C$2:$C$8</c:f>
              <c:numCache>
                <c:formatCode>###,###,###,###,##0.0############</c:formatCode>
                <c:ptCount val="7"/>
                <c:pt idx="0">
                  <c:v>101.4</c:v>
                </c:pt>
                <c:pt idx="1">
                  <c:v>95.5</c:v>
                </c:pt>
                <c:pt idx="2">
                  <c:v>148.6</c:v>
                </c:pt>
                <c:pt idx="3">
                  <c:v>83.1</c:v>
                </c:pt>
                <c:pt idx="4">
                  <c:v>155.6</c:v>
                </c:pt>
                <c:pt idx="5">
                  <c:v>61.5</c:v>
                </c:pt>
                <c:pt idx="6">
                  <c:v>197.7</c:v>
                </c:pt>
              </c:numCache>
            </c:numRef>
          </c:val>
          <c:smooth val="1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女性并且有孩子 偏好度</c:v>
                </c:pt>
              </c:strCache>
            </c:strRef>
          </c:tx>
          <c:spPr>
            <a:ln w="28575" cap="rnd" cmpd="sng" algn="ctr">
              <a:solidFill>
                <a:srgbClr val="DA8200"/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Sheet1!$A$2:$A$8</c:f>
              <c:strCache>
                <c:ptCount val="7"/>
                <c:pt idx="0">
                  <c:v>户外-周</c:v>
                </c:pt>
                <c:pt idx="1">
                  <c:v>电视-天</c:v>
                </c:pt>
                <c:pt idx="2">
                  <c:v>网络-天</c:v>
                </c:pt>
                <c:pt idx="3">
                  <c:v>报纸-天</c:v>
                </c:pt>
                <c:pt idx="4">
                  <c:v>杂志-月</c:v>
                </c:pt>
                <c:pt idx="5">
                  <c:v>广播-天</c:v>
                </c:pt>
                <c:pt idx="6">
                  <c:v>电影院-月</c:v>
                </c:pt>
              </c:strCache>
            </c:strRef>
          </c:cat>
          <c:val>
            <c:numRef>
              <c:f>Sheet1!$E$2:$E$8</c:f>
              <c:numCache>
                <c:formatCode>###,###,###,###,##0.0############</c:formatCode>
                <c:ptCount val="7"/>
                <c:pt idx="0">
                  <c:v>99.7</c:v>
                </c:pt>
                <c:pt idx="1">
                  <c:v>106.1</c:v>
                </c:pt>
                <c:pt idx="2">
                  <c:v>68.8</c:v>
                </c:pt>
                <c:pt idx="3">
                  <c:v>100</c:v>
                </c:pt>
                <c:pt idx="4">
                  <c:v>94.9</c:v>
                </c:pt>
                <c:pt idx="5">
                  <c:v>91.9</c:v>
                </c:pt>
                <c:pt idx="6">
                  <c:v>42.4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1"/>
        <c:axId val="32476544"/>
        <c:axId val="32475008"/>
      </c:lineChart>
      <c:catAx>
        <c:axId val="32242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32473472"/>
        <c:crosses val="autoZero"/>
        <c:auto val="1"/>
        <c:lblAlgn val="ctr"/>
        <c:lblOffset val="100"/>
        <c:noMultiLvlLbl val="0"/>
      </c:catAx>
      <c:valAx>
        <c:axId val="32473472"/>
        <c:scaling>
          <c:orientation val="minMax"/>
          <c:max val="100"/>
          <c:min val="0"/>
        </c:scaling>
        <c:delete val="0"/>
        <c:axPos val="l"/>
        <c:numFmt formatCode="###,###,###,###,##0.0############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32242304"/>
        <c:crosses val="autoZero"/>
        <c:crossBetween val="between"/>
        <c:majorUnit val="20"/>
      </c:valAx>
      <c:catAx>
        <c:axId val="324765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32475008"/>
        <c:crosses val="autoZero"/>
        <c:auto val="1"/>
        <c:lblAlgn val="ctr"/>
        <c:lblOffset val="100"/>
        <c:noMultiLvlLbl val="0"/>
      </c:catAx>
      <c:valAx>
        <c:axId val="32475008"/>
        <c:scaling>
          <c:orientation val="minMax"/>
          <c:max val="200"/>
        </c:scaling>
        <c:delete val="0"/>
        <c:axPos val="r"/>
        <c:numFmt formatCode="###,###,###,###,##0.0############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32476544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422874637439913"/>
          <c:y val="0.00149308591162344"/>
          <c:w val="0.413180780662823"/>
          <c:h val="0.222550788802063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1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74006801252294"/>
          <c:y val="0.0368939060691029"/>
          <c:w val="0.818849310485297"/>
          <c:h val="0.861575662058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P25-45 接触度</c:v>
                </c:pt>
              </c:strCache>
            </c:strRef>
          </c:tx>
          <c:spPr>
            <a:noFill/>
            <a:ln w="38100">
              <a:solidFill>
                <a:srgbClr val="0070C0"/>
              </a:solidFill>
            </a:ln>
          </c:spPr>
          <c:invertIfNegative val="0"/>
          <c:dLbls>
            <c:delete val="1"/>
          </c:dLbls>
          <c:cat>
            <c:strRef>
              <c:f>Sheet1!$A$2:$A$8</c:f>
              <c:strCache>
                <c:ptCount val="7"/>
                <c:pt idx="0">
                  <c:v>户外-周</c:v>
                </c:pt>
                <c:pt idx="1">
                  <c:v>电视-天</c:v>
                </c:pt>
                <c:pt idx="2">
                  <c:v>网络-天</c:v>
                </c:pt>
                <c:pt idx="3">
                  <c:v>报纸-天</c:v>
                </c:pt>
                <c:pt idx="4">
                  <c:v>杂志-月</c:v>
                </c:pt>
                <c:pt idx="5">
                  <c:v>广播-天</c:v>
                </c:pt>
                <c:pt idx="6">
                  <c:v>电影院-月</c:v>
                </c:pt>
              </c:strCache>
            </c:strRef>
          </c:cat>
          <c:val>
            <c:numRef>
              <c:f>Sheet1!$B$2:$B$8</c:f>
              <c:numCache>
                <c:formatCode>###,###,###,###,##0.0############</c:formatCode>
                <c:ptCount val="7"/>
                <c:pt idx="0">
                  <c:v>95.8</c:v>
                </c:pt>
                <c:pt idx="1">
                  <c:v>90.8</c:v>
                </c:pt>
                <c:pt idx="2">
                  <c:v>63.8</c:v>
                </c:pt>
                <c:pt idx="3">
                  <c:v>45.6</c:v>
                </c:pt>
                <c:pt idx="4">
                  <c:v>28.8</c:v>
                </c:pt>
                <c:pt idx="5">
                  <c:v>12</c:v>
                </c:pt>
                <c:pt idx="6">
                  <c:v>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543872"/>
        <c:axId val="32545408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P25-45 偏好度</c:v>
                </c:pt>
              </c:strCache>
            </c:strRef>
          </c:tx>
          <c:spPr>
            <a:ln w="38100" cap="rnd" cmpd="sng" algn="ctr">
              <a:solidFill>
                <a:schemeClr val="accent2">
                  <a:lumMod val="40000"/>
                  <a:lumOff val="60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Sheet1!$A$2:$A$8</c:f>
              <c:strCache>
                <c:ptCount val="7"/>
                <c:pt idx="0">
                  <c:v>户外-周</c:v>
                </c:pt>
                <c:pt idx="1">
                  <c:v>电视-天</c:v>
                </c:pt>
                <c:pt idx="2">
                  <c:v>网络-天</c:v>
                </c:pt>
                <c:pt idx="3">
                  <c:v>报纸-天</c:v>
                </c:pt>
                <c:pt idx="4">
                  <c:v>杂志-月</c:v>
                </c:pt>
                <c:pt idx="5">
                  <c:v>广播-天</c:v>
                </c:pt>
                <c:pt idx="6">
                  <c:v>电影院-月</c:v>
                </c:pt>
              </c:strCache>
            </c:strRef>
          </c:cat>
          <c:val>
            <c:numRef>
              <c:f>Sheet1!$C$2:$C$8</c:f>
              <c:numCache>
                <c:formatCode>###,###,###,###,##0.0############</c:formatCode>
                <c:ptCount val="7"/>
                <c:pt idx="0">
                  <c:v>100.3</c:v>
                </c:pt>
                <c:pt idx="1">
                  <c:v>100.8</c:v>
                </c:pt>
                <c:pt idx="2">
                  <c:v>119.5</c:v>
                </c:pt>
                <c:pt idx="3">
                  <c:v>104.6</c:v>
                </c:pt>
                <c:pt idx="4">
                  <c:v>112</c:v>
                </c:pt>
                <c:pt idx="5">
                  <c:v>106.6</c:v>
                </c:pt>
                <c:pt idx="6">
                  <c:v>104.8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1"/>
        <c:axId val="32569216"/>
        <c:axId val="32567680"/>
      </c:lineChart>
      <c:catAx>
        <c:axId val="32543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32545408"/>
        <c:crosses val="autoZero"/>
        <c:auto val="1"/>
        <c:lblAlgn val="ctr"/>
        <c:lblOffset val="100"/>
        <c:noMultiLvlLbl val="0"/>
      </c:catAx>
      <c:valAx>
        <c:axId val="32545408"/>
        <c:scaling>
          <c:orientation val="minMax"/>
          <c:max val="100"/>
        </c:scaling>
        <c:delete val="0"/>
        <c:axPos val="l"/>
        <c:numFmt formatCode="###,###,###,###,##0.0############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32543872"/>
        <c:crosses val="autoZero"/>
        <c:crossBetween val="between"/>
        <c:majorUnit val="20"/>
      </c:valAx>
      <c:catAx>
        <c:axId val="32569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32567680"/>
        <c:crosses val="autoZero"/>
        <c:auto val="1"/>
        <c:lblAlgn val="ctr"/>
        <c:lblOffset val="100"/>
        <c:noMultiLvlLbl val="0"/>
      </c:catAx>
      <c:valAx>
        <c:axId val="32567680"/>
        <c:scaling>
          <c:orientation val="minMax"/>
          <c:max val="200"/>
        </c:scaling>
        <c:delete val="0"/>
        <c:axPos val="r"/>
        <c:numFmt formatCode="###,###,###,###,##0.0############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32569216"/>
        <c:crosses val="max"/>
        <c:crossBetween val="between"/>
        <c:majorUnit val="50"/>
      </c:valAx>
    </c:plotArea>
    <c:legend>
      <c:legendPos val="r"/>
      <c:layout>
        <c:manualLayout>
          <c:xMode val="edge"/>
          <c:yMode val="edge"/>
          <c:x val="0.531338152721217"/>
          <c:y val="0.0141690425083621"/>
          <c:w val="0.294345008919826"/>
          <c:h val="0.172843048493973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2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820474246006"/>
          <c:y val="0.0508574301404373"/>
          <c:w val="0.844814525212895"/>
          <c:h val="0.70734153840204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CCTV-1（综合频道）</c:v>
                </c:pt>
              </c:strCache>
            </c:strRef>
          </c:tx>
          <c:spPr>
            <a:ln w="28575" cap="rnd" cmpd="sng" algn="ctr">
              <a:solidFill>
                <a:schemeClr val="tx2">
                  <a:lumMod val="7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Sheet1!$A$2:$A$25</c:f>
              <c:strCache>
                <c:ptCount val="24"/>
                <c:pt idx="0">
                  <c:v>18:00 - 18:15</c:v>
                </c:pt>
                <c:pt idx="1">
                  <c:v>18:15 - 18:30</c:v>
                </c:pt>
                <c:pt idx="2">
                  <c:v>18:30 - 18:45</c:v>
                </c:pt>
                <c:pt idx="3">
                  <c:v>18:45 - 19:00</c:v>
                </c:pt>
                <c:pt idx="4">
                  <c:v>19:00 - 19:15</c:v>
                </c:pt>
                <c:pt idx="5">
                  <c:v>19:15 - 19:30</c:v>
                </c:pt>
                <c:pt idx="6">
                  <c:v>19:30 - 19:45</c:v>
                </c:pt>
                <c:pt idx="7">
                  <c:v>19:45 - 20:00</c:v>
                </c:pt>
                <c:pt idx="8">
                  <c:v>20:00 - 20:15</c:v>
                </c:pt>
                <c:pt idx="9">
                  <c:v>20:15 - 20:30</c:v>
                </c:pt>
                <c:pt idx="10">
                  <c:v>20:30 - 20:45</c:v>
                </c:pt>
                <c:pt idx="11">
                  <c:v>20:45 - 21:00</c:v>
                </c:pt>
                <c:pt idx="12">
                  <c:v>21:00 - 21:15</c:v>
                </c:pt>
                <c:pt idx="13">
                  <c:v>21:15 - 21:30</c:v>
                </c:pt>
                <c:pt idx="14">
                  <c:v>21:30 - 21:45</c:v>
                </c:pt>
                <c:pt idx="15">
                  <c:v>21:45 - 22:00</c:v>
                </c:pt>
                <c:pt idx="16">
                  <c:v>22:00 - 22:15</c:v>
                </c:pt>
                <c:pt idx="17">
                  <c:v>22:15 - 22:30</c:v>
                </c:pt>
                <c:pt idx="18">
                  <c:v>22:30 - 22:45</c:v>
                </c:pt>
                <c:pt idx="19">
                  <c:v>22:45 - 23:00</c:v>
                </c:pt>
                <c:pt idx="20">
                  <c:v>23:00 - 23:15</c:v>
                </c:pt>
                <c:pt idx="21">
                  <c:v>23:15 - 23:30</c:v>
                </c:pt>
                <c:pt idx="22">
                  <c:v>23:30 - 23:45</c:v>
                </c:pt>
                <c:pt idx="23">
                  <c:v>23:45 - 24:00</c:v>
                </c:pt>
              </c:strCache>
            </c:str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0.5</c:v>
                </c:pt>
                <c:pt idx="1">
                  <c:v>0.6</c:v>
                </c:pt>
                <c:pt idx="2">
                  <c:v>0.7</c:v>
                </c:pt>
                <c:pt idx="3">
                  <c:v>0.7</c:v>
                </c:pt>
                <c:pt idx="4">
                  <c:v>1.1</c:v>
                </c:pt>
                <c:pt idx="5">
                  <c:v>1.7</c:v>
                </c:pt>
                <c:pt idx="6">
                  <c:v>1.7</c:v>
                </c:pt>
                <c:pt idx="7">
                  <c:v>1.1</c:v>
                </c:pt>
                <c:pt idx="8">
                  <c:v>1.1</c:v>
                </c:pt>
                <c:pt idx="9">
                  <c:v>1.7</c:v>
                </c:pt>
                <c:pt idx="10">
                  <c:v>1.7</c:v>
                </c:pt>
                <c:pt idx="11">
                  <c:v>1.3</c:v>
                </c:pt>
                <c:pt idx="12">
                  <c:v>1.6</c:v>
                </c:pt>
                <c:pt idx="13">
                  <c:v>1.9</c:v>
                </c:pt>
                <c:pt idx="14">
                  <c:v>1.8</c:v>
                </c:pt>
                <c:pt idx="15">
                  <c:v>0.9</c:v>
                </c:pt>
                <c:pt idx="16">
                  <c:v>0.6</c:v>
                </c:pt>
                <c:pt idx="17">
                  <c:v>0.6</c:v>
                </c:pt>
                <c:pt idx="18">
                  <c:v>0.3</c:v>
                </c:pt>
                <c:pt idx="19">
                  <c:v>0.4</c:v>
                </c:pt>
                <c:pt idx="20">
                  <c:v>0.5</c:v>
                </c:pt>
                <c:pt idx="21">
                  <c:v>0.4</c:v>
                </c:pt>
                <c:pt idx="22">
                  <c:v>0.2</c:v>
                </c:pt>
                <c:pt idx="23">
                  <c:v>0.2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CCTV-13（新闻频道）</c:v>
                </c:pt>
              </c:strCache>
            </c:strRef>
          </c:tx>
          <c:marker>
            <c:symbol val="none"/>
          </c:marker>
          <c:dLbls>
            <c:delete val="1"/>
          </c:dLbls>
          <c:cat>
            <c:strRef>
              <c:f>Sheet1!$A$2:$A$25</c:f>
              <c:strCache>
                <c:ptCount val="24"/>
                <c:pt idx="0">
                  <c:v>18:00 - 18:15</c:v>
                </c:pt>
                <c:pt idx="1">
                  <c:v>18:15 - 18:30</c:v>
                </c:pt>
                <c:pt idx="2">
                  <c:v>18:30 - 18:45</c:v>
                </c:pt>
                <c:pt idx="3">
                  <c:v>18:45 - 19:00</c:v>
                </c:pt>
                <c:pt idx="4">
                  <c:v>19:00 - 19:15</c:v>
                </c:pt>
                <c:pt idx="5">
                  <c:v>19:15 - 19:30</c:v>
                </c:pt>
                <c:pt idx="6">
                  <c:v>19:30 - 19:45</c:v>
                </c:pt>
                <c:pt idx="7">
                  <c:v>19:45 - 20:00</c:v>
                </c:pt>
                <c:pt idx="8">
                  <c:v>20:00 - 20:15</c:v>
                </c:pt>
                <c:pt idx="9">
                  <c:v>20:15 - 20:30</c:v>
                </c:pt>
                <c:pt idx="10">
                  <c:v>20:30 - 20:45</c:v>
                </c:pt>
                <c:pt idx="11">
                  <c:v>20:45 - 21:00</c:v>
                </c:pt>
                <c:pt idx="12">
                  <c:v>21:00 - 21:15</c:v>
                </c:pt>
                <c:pt idx="13">
                  <c:v>21:15 - 21:30</c:v>
                </c:pt>
                <c:pt idx="14">
                  <c:v>21:30 - 21:45</c:v>
                </c:pt>
                <c:pt idx="15">
                  <c:v>21:45 - 22:00</c:v>
                </c:pt>
                <c:pt idx="16">
                  <c:v>22:00 - 22:15</c:v>
                </c:pt>
                <c:pt idx="17">
                  <c:v>22:15 - 22:30</c:v>
                </c:pt>
                <c:pt idx="18">
                  <c:v>22:30 - 22:45</c:v>
                </c:pt>
                <c:pt idx="19">
                  <c:v>22:45 - 23:00</c:v>
                </c:pt>
                <c:pt idx="20">
                  <c:v>23:00 - 23:15</c:v>
                </c:pt>
                <c:pt idx="21">
                  <c:v>23:15 - 23:30</c:v>
                </c:pt>
                <c:pt idx="22">
                  <c:v>23:30 - 23:45</c:v>
                </c:pt>
                <c:pt idx="23">
                  <c:v>23:45 - 24:00</c:v>
                </c:pt>
              </c:strCache>
            </c:str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0.4</c:v>
                </c:pt>
                <c:pt idx="1">
                  <c:v>0.5</c:v>
                </c:pt>
                <c:pt idx="2">
                  <c:v>0.7</c:v>
                </c:pt>
                <c:pt idx="3">
                  <c:v>0.6</c:v>
                </c:pt>
                <c:pt idx="4">
                  <c:v>0.7</c:v>
                </c:pt>
                <c:pt idx="5">
                  <c:v>1</c:v>
                </c:pt>
                <c:pt idx="6">
                  <c:v>0.9</c:v>
                </c:pt>
                <c:pt idx="7">
                  <c:v>0.5</c:v>
                </c:pt>
                <c:pt idx="8">
                  <c:v>0.4</c:v>
                </c:pt>
                <c:pt idx="9">
                  <c:v>0.6</c:v>
                </c:pt>
                <c:pt idx="10">
                  <c:v>0.6</c:v>
                </c:pt>
                <c:pt idx="11">
                  <c:v>0.5</c:v>
                </c:pt>
                <c:pt idx="12">
                  <c:v>0.3</c:v>
                </c:pt>
                <c:pt idx="13">
                  <c:v>0.3</c:v>
                </c:pt>
                <c:pt idx="14">
                  <c:v>0.3</c:v>
                </c:pt>
                <c:pt idx="15">
                  <c:v>0.4</c:v>
                </c:pt>
                <c:pt idx="16">
                  <c:v>0.6</c:v>
                </c:pt>
                <c:pt idx="17">
                  <c:v>0.5</c:v>
                </c:pt>
                <c:pt idx="18">
                  <c:v>0.6</c:v>
                </c:pt>
                <c:pt idx="19">
                  <c:v>0.6</c:v>
                </c:pt>
                <c:pt idx="20">
                  <c:v>0.4</c:v>
                </c:pt>
                <c:pt idx="21">
                  <c:v>0.4</c:v>
                </c:pt>
                <c:pt idx="22">
                  <c:v>0.4</c:v>
                </c:pt>
                <c:pt idx="23">
                  <c:v>0.4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CCTV-3（综艺频道）</c:v>
                </c:pt>
              </c:strCache>
            </c:strRef>
          </c:tx>
          <c:spPr>
            <a:ln w="38100" cap="rnd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Sheet1!$A$2:$A$25</c:f>
              <c:strCache>
                <c:ptCount val="24"/>
                <c:pt idx="0">
                  <c:v>18:00 - 18:15</c:v>
                </c:pt>
                <c:pt idx="1">
                  <c:v>18:15 - 18:30</c:v>
                </c:pt>
                <c:pt idx="2">
                  <c:v>18:30 - 18:45</c:v>
                </c:pt>
                <c:pt idx="3">
                  <c:v>18:45 - 19:00</c:v>
                </c:pt>
                <c:pt idx="4">
                  <c:v>19:00 - 19:15</c:v>
                </c:pt>
                <c:pt idx="5">
                  <c:v>19:15 - 19:30</c:v>
                </c:pt>
                <c:pt idx="6">
                  <c:v>19:30 - 19:45</c:v>
                </c:pt>
                <c:pt idx="7">
                  <c:v>19:45 - 20:00</c:v>
                </c:pt>
                <c:pt idx="8">
                  <c:v>20:00 - 20:15</c:v>
                </c:pt>
                <c:pt idx="9">
                  <c:v>20:15 - 20:30</c:v>
                </c:pt>
                <c:pt idx="10">
                  <c:v>20:30 - 20:45</c:v>
                </c:pt>
                <c:pt idx="11">
                  <c:v>20:45 - 21:00</c:v>
                </c:pt>
                <c:pt idx="12">
                  <c:v>21:00 - 21:15</c:v>
                </c:pt>
                <c:pt idx="13">
                  <c:v>21:15 - 21:30</c:v>
                </c:pt>
                <c:pt idx="14">
                  <c:v>21:30 - 21:45</c:v>
                </c:pt>
                <c:pt idx="15">
                  <c:v>21:45 - 22:00</c:v>
                </c:pt>
                <c:pt idx="16">
                  <c:v>22:00 - 22:15</c:v>
                </c:pt>
                <c:pt idx="17">
                  <c:v>22:15 - 22:30</c:v>
                </c:pt>
                <c:pt idx="18">
                  <c:v>22:30 - 22:45</c:v>
                </c:pt>
                <c:pt idx="19">
                  <c:v>22:45 - 23:00</c:v>
                </c:pt>
                <c:pt idx="20">
                  <c:v>23:00 - 23:15</c:v>
                </c:pt>
                <c:pt idx="21">
                  <c:v>23:15 - 23:30</c:v>
                </c:pt>
                <c:pt idx="22">
                  <c:v>23:30 - 23:45</c:v>
                </c:pt>
                <c:pt idx="23">
                  <c:v>23:45 - 24:00</c:v>
                </c:pt>
              </c:strCache>
            </c:str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0.3</c:v>
                </c:pt>
                <c:pt idx="1">
                  <c:v>0.5</c:v>
                </c:pt>
                <c:pt idx="2">
                  <c:v>0.6</c:v>
                </c:pt>
                <c:pt idx="3">
                  <c:v>0.8</c:v>
                </c:pt>
                <c:pt idx="4">
                  <c:v>0.8</c:v>
                </c:pt>
                <c:pt idx="5">
                  <c:v>0.8</c:v>
                </c:pt>
                <c:pt idx="6">
                  <c:v>0.6</c:v>
                </c:pt>
                <c:pt idx="7">
                  <c:v>0.8</c:v>
                </c:pt>
                <c:pt idx="8">
                  <c:v>0.9</c:v>
                </c:pt>
                <c:pt idx="9">
                  <c:v>1.1</c:v>
                </c:pt>
                <c:pt idx="10">
                  <c:v>1</c:v>
                </c:pt>
                <c:pt idx="11">
                  <c:v>0.8</c:v>
                </c:pt>
                <c:pt idx="12">
                  <c:v>0.7</c:v>
                </c:pt>
                <c:pt idx="13">
                  <c:v>0.7</c:v>
                </c:pt>
                <c:pt idx="14">
                  <c:v>0.6</c:v>
                </c:pt>
                <c:pt idx="15">
                  <c:v>0.7</c:v>
                </c:pt>
                <c:pt idx="16">
                  <c:v>0.7</c:v>
                </c:pt>
                <c:pt idx="17">
                  <c:v>0.5</c:v>
                </c:pt>
                <c:pt idx="18">
                  <c:v>0.4</c:v>
                </c:pt>
                <c:pt idx="19">
                  <c:v>0.4</c:v>
                </c:pt>
                <c:pt idx="20">
                  <c:v>0.4</c:v>
                </c:pt>
                <c:pt idx="21">
                  <c:v>0.3</c:v>
                </c:pt>
                <c:pt idx="22">
                  <c:v>0.3</c:v>
                </c:pt>
                <c:pt idx="23">
                  <c:v>0.2</c:v>
                </c:pt>
              </c:numCache>
            </c:numRef>
          </c:val>
          <c:smooth val="1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CCTV-6（电影频道）</c:v>
                </c:pt>
              </c:strCache>
            </c:strRef>
          </c:tx>
          <c:marker>
            <c:symbol val="none"/>
          </c:marker>
          <c:dLbls>
            <c:delete val="1"/>
          </c:dLbls>
          <c:cat>
            <c:strRef>
              <c:f>Sheet1!$A$2:$A$25</c:f>
              <c:strCache>
                <c:ptCount val="24"/>
                <c:pt idx="0">
                  <c:v>18:00 - 18:15</c:v>
                </c:pt>
                <c:pt idx="1">
                  <c:v>18:15 - 18:30</c:v>
                </c:pt>
                <c:pt idx="2">
                  <c:v>18:30 - 18:45</c:v>
                </c:pt>
                <c:pt idx="3">
                  <c:v>18:45 - 19:00</c:v>
                </c:pt>
                <c:pt idx="4">
                  <c:v>19:00 - 19:15</c:v>
                </c:pt>
                <c:pt idx="5">
                  <c:v>19:15 - 19:30</c:v>
                </c:pt>
                <c:pt idx="6">
                  <c:v>19:30 - 19:45</c:v>
                </c:pt>
                <c:pt idx="7">
                  <c:v>19:45 - 20:00</c:v>
                </c:pt>
                <c:pt idx="8">
                  <c:v>20:00 - 20:15</c:v>
                </c:pt>
                <c:pt idx="9">
                  <c:v>20:15 - 20:30</c:v>
                </c:pt>
                <c:pt idx="10">
                  <c:v>20:30 - 20:45</c:v>
                </c:pt>
                <c:pt idx="11">
                  <c:v>20:45 - 21:00</c:v>
                </c:pt>
                <c:pt idx="12">
                  <c:v>21:00 - 21:15</c:v>
                </c:pt>
                <c:pt idx="13">
                  <c:v>21:15 - 21:30</c:v>
                </c:pt>
                <c:pt idx="14">
                  <c:v>21:30 - 21:45</c:v>
                </c:pt>
                <c:pt idx="15">
                  <c:v>21:45 - 22:00</c:v>
                </c:pt>
                <c:pt idx="16">
                  <c:v>22:00 - 22:15</c:v>
                </c:pt>
                <c:pt idx="17">
                  <c:v>22:15 - 22:30</c:v>
                </c:pt>
                <c:pt idx="18">
                  <c:v>22:30 - 22:45</c:v>
                </c:pt>
                <c:pt idx="19">
                  <c:v>22:45 - 23:00</c:v>
                </c:pt>
                <c:pt idx="20">
                  <c:v>23:00 - 23:15</c:v>
                </c:pt>
                <c:pt idx="21">
                  <c:v>23:15 - 23:30</c:v>
                </c:pt>
                <c:pt idx="22">
                  <c:v>23:30 - 23:45</c:v>
                </c:pt>
                <c:pt idx="23">
                  <c:v>23:45 - 24:00</c:v>
                </c:pt>
              </c:strCache>
            </c:str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0.5</c:v>
                </c:pt>
                <c:pt idx="5">
                  <c:v>0.9</c:v>
                </c:pt>
                <c:pt idx="6">
                  <c:v>1</c:v>
                </c:pt>
                <c:pt idx="7">
                  <c:v>0.6</c:v>
                </c:pt>
                <c:pt idx="8">
                  <c:v>0.9</c:v>
                </c:pt>
                <c:pt idx="9">
                  <c:v>1.2</c:v>
                </c:pt>
                <c:pt idx="10">
                  <c:v>0.9</c:v>
                </c:pt>
                <c:pt idx="11">
                  <c:v>0.5</c:v>
                </c:pt>
                <c:pt idx="12">
                  <c:v>0.8</c:v>
                </c:pt>
                <c:pt idx="13">
                  <c:v>1</c:v>
                </c:pt>
                <c:pt idx="14">
                  <c:v>0.9</c:v>
                </c:pt>
                <c:pt idx="15">
                  <c:v>0.9</c:v>
                </c:pt>
                <c:pt idx="16">
                  <c:v>1.3</c:v>
                </c:pt>
                <c:pt idx="17">
                  <c:v>1.2</c:v>
                </c:pt>
                <c:pt idx="18">
                  <c:v>1</c:v>
                </c:pt>
                <c:pt idx="19">
                  <c:v>0.8</c:v>
                </c:pt>
                <c:pt idx="20">
                  <c:v>0.7</c:v>
                </c:pt>
                <c:pt idx="21">
                  <c:v>0.6</c:v>
                </c:pt>
                <c:pt idx="22">
                  <c:v>0.6</c:v>
                </c:pt>
                <c:pt idx="23">
                  <c:v>0.6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1"/>
        <c:axId val="161535872"/>
        <c:axId val="161537408"/>
      </c:lineChart>
      <c:catAx>
        <c:axId val="161535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174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61537408"/>
        <c:crosses val="autoZero"/>
        <c:auto val="1"/>
        <c:lblAlgn val="ctr"/>
        <c:lblOffset val="100"/>
        <c:noMultiLvlLbl val="0"/>
      </c:catAx>
      <c:valAx>
        <c:axId val="161537408"/>
        <c:scaling>
          <c:orientation val="minMax"/>
          <c:max val="2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61535872"/>
        <c:crosses val="autoZero"/>
        <c:crossBetween val="between"/>
        <c:majorUnit val="0.5"/>
      </c:valAx>
    </c:plotArea>
    <c:legend>
      <c:legendPos val="r"/>
      <c:layout>
        <c:manualLayout>
          <c:xMode val="edge"/>
          <c:yMode val="edge"/>
          <c:x val="0.671860985635742"/>
          <c:y val="0"/>
          <c:w val="0.319706516349132"/>
          <c:h val="0.248334309359911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0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89034489366266"/>
          <c:y val="0.0326323908735152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200" b="1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372991893383709"/>
          <c:y val="0.178862436819557"/>
          <c:w val="0.597395767534023"/>
          <c:h val="0.7841338617507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平均收视率
（1800-2400）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6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6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</c:spPr>
          <c:invertIfNegative val="0"/>
          <c:dPt>
            <c:idx val="10"/>
            <c:invertIfNegative val="0"/>
            <c:bubble3D val="0"/>
            <c:spPr>
              <a:gradFill flip="none" rotWithShape="1">
                <a:gsLst>
                  <a:gs pos="0">
                    <a:schemeClr val="accent2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c:spPr>
          </c:dPt>
          <c:dPt>
            <c:idx val="11"/>
            <c:invertIfNegative val="0"/>
            <c:bubble3D val="0"/>
            <c:spPr>
              <a:gradFill flip="none" rotWithShape="1">
                <a:gsLst>
                  <a:gs pos="0">
                    <a:schemeClr val="accent2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c:spPr>
          </c:dPt>
          <c:dPt>
            <c:idx val="12"/>
            <c:invertIfNegative val="0"/>
            <c:bubble3D val="0"/>
            <c:spPr>
              <a:gradFill flip="none" rotWithShape="1">
                <a:gsLst>
                  <a:gs pos="0">
                    <a:schemeClr val="accent2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c:spPr>
          </c:dPt>
          <c:dPt>
            <c:idx val="13"/>
            <c:invertIfNegative val="0"/>
            <c:bubble3D val="0"/>
            <c:spPr>
              <a:gradFill flip="none" rotWithShape="1">
                <a:gsLst>
                  <a:gs pos="0">
                    <a:schemeClr val="accent2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c:spPr>
          </c:dPt>
          <c:dPt>
            <c:idx val="14"/>
            <c:invertIfNegative val="0"/>
            <c:bubble3D val="0"/>
            <c:spPr>
              <a:gradFill flip="none" rotWithShape="1">
                <a:gsLst>
                  <a:gs pos="0">
                    <a:schemeClr val="accent2">
                      <a:lumMod val="20000"/>
                      <a:lumOff val="8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20000"/>
                      <a:lumOff val="8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20000"/>
                      <a:lumOff val="80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Sheet1!$A$2:$A$16</c:f>
              <c:strCache>
                <c:ptCount val="15"/>
                <c:pt idx="0">
                  <c:v>CCTV-11（戏曲频道）</c:v>
                </c:pt>
                <c:pt idx="1">
                  <c:v>CCTV-7（军事农业频道）</c:v>
                </c:pt>
                <c:pt idx="2">
                  <c:v>CCTV-9（记录频道）</c:v>
                </c:pt>
                <c:pt idx="3">
                  <c:v>CCTV-15（音乐频道）</c:v>
                </c:pt>
                <c:pt idx="4">
                  <c:v>CCTV-10（科教频道）</c:v>
                </c:pt>
                <c:pt idx="5">
                  <c:v>CCTV-12（社会与法频道）</c:v>
                </c:pt>
                <c:pt idx="6">
                  <c:v>CCTV-2（财经频道）</c:v>
                </c:pt>
                <c:pt idx="7">
                  <c:v>CCTV-8（电视剧频道）</c:v>
                </c:pt>
                <c:pt idx="8">
                  <c:v>CCTV-4（中文国际频道）</c:v>
                </c:pt>
                <c:pt idx="9">
                  <c:v>CCTV-5（体育频道）</c:v>
                </c:pt>
                <c:pt idx="10">
                  <c:v>CCTV-14（少儿频道）</c:v>
                </c:pt>
                <c:pt idx="11">
                  <c:v>CCTV-13（新闻频道）</c:v>
                </c:pt>
                <c:pt idx="12">
                  <c:v>CCTV-3（综艺频道）</c:v>
                </c:pt>
                <c:pt idx="13">
                  <c:v>CCTV-6（电影频道）</c:v>
                </c:pt>
                <c:pt idx="14">
                  <c:v>CCTV-1（综合频道）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0.2</c:v>
                </c:pt>
                <c:pt idx="4">
                  <c:v>0.2</c:v>
                </c:pt>
                <c:pt idx="5">
                  <c:v>0.2</c:v>
                </c:pt>
                <c:pt idx="6">
                  <c:v>0.2</c:v>
                </c:pt>
                <c:pt idx="7">
                  <c:v>0.3</c:v>
                </c:pt>
                <c:pt idx="8">
                  <c:v>0.4</c:v>
                </c:pt>
                <c:pt idx="9">
                  <c:v>0.4</c:v>
                </c:pt>
                <c:pt idx="10">
                  <c:v>0.5</c:v>
                </c:pt>
                <c:pt idx="11">
                  <c:v>0.5</c:v>
                </c:pt>
                <c:pt idx="12">
                  <c:v>0.6</c:v>
                </c:pt>
                <c:pt idx="13">
                  <c:v>0.7</c:v>
                </c:pt>
                <c:pt idx="1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161591296"/>
        <c:axId val="161592832"/>
      </c:barChart>
      <c:catAx>
        <c:axId val="16159129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61592832"/>
        <c:crosses val="autoZero"/>
        <c:auto val="1"/>
        <c:lblAlgn val="ctr"/>
        <c:lblOffset val="100"/>
        <c:noMultiLvlLbl val="0"/>
      </c:catAx>
      <c:valAx>
        <c:axId val="1615928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615912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0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89034489366266"/>
          <c:y val="0.0326323908735152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200" b="1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372991893383709"/>
          <c:y val="0.178862436819557"/>
          <c:w val="0.597395767534023"/>
          <c:h val="0.7841338617507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平均收视率
（1800-2400）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6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6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</c:spPr>
          <c:invertIfNegative val="0"/>
          <c:dPt>
            <c:idx val="10"/>
            <c:invertIfNegative val="0"/>
            <c:bubble3D val="0"/>
            <c:spPr>
              <a:gradFill flip="none" rotWithShape="1">
                <a:gsLst>
                  <a:gs pos="0">
                    <a:schemeClr val="accent4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c:spPr>
          </c:dPt>
          <c:dPt>
            <c:idx val="11"/>
            <c:invertIfNegative val="0"/>
            <c:bubble3D val="0"/>
            <c:spPr>
              <a:gradFill flip="none" rotWithShape="1">
                <a:gsLst>
                  <a:gs pos="0">
                    <a:schemeClr val="accent4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c:spPr>
          </c:dPt>
          <c:dPt>
            <c:idx val="12"/>
            <c:invertIfNegative val="0"/>
            <c:bubble3D val="0"/>
            <c:spPr>
              <a:gradFill flip="none" rotWithShape="1">
                <a:gsLst>
                  <a:gs pos="0">
                    <a:schemeClr val="accent4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c:spPr>
          </c:dPt>
          <c:dPt>
            <c:idx val="13"/>
            <c:invertIfNegative val="0"/>
            <c:bubble3D val="0"/>
            <c:spPr>
              <a:gradFill flip="none" rotWithShape="1">
                <a:gsLst>
                  <a:gs pos="0">
                    <a:schemeClr val="accent4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c:spPr>
          </c:dPt>
          <c:dPt>
            <c:idx val="14"/>
            <c:invertIfNegative val="0"/>
            <c:bubble3D val="0"/>
            <c:spPr>
              <a:gradFill flip="none" rotWithShape="1">
                <a:gsLst>
                  <a:gs pos="0">
                    <a:schemeClr val="accent4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Sheet1!$A$2:$A$16</c:f>
              <c:strCache>
                <c:ptCount val="15"/>
                <c:pt idx="0">
                  <c:v>CCTV-15（音乐频道）</c:v>
                </c:pt>
                <c:pt idx="1">
                  <c:v>CCTV-10（科教频道）</c:v>
                </c:pt>
                <c:pt idx="2">
                  <c:v>CCTV-11（戏曲频道）</c:v>
                </c:pt>
                <c:pt idx="3">
                  <c:v>CCTV-12（社会与法频道）</c:v>
                </c:pt>
                <c:pt idx="4">
                  <c:v>CCTV-2（财经频道）</c:v>
                </c:pt>
                <c:pt idx="5">
                  <c:v>CCTV-7（军事农业频道）</c:v>
                </c:pt>
                <c:pt idx="6">
                  <c:v>CCTV-9（记录频道）</c:v>
                </c:pt>
                <c:pt idx="7">
                  <c:v>CCTV-4（中文国际频道）</c:v>
                </c:pt>
                <c:pt idx="8">
                  <c:v>CCTV-5（体育频道）</c:v>
                </c:pt>
                <c:pt idx="9">
                  <c:v>CCTV-8（电视剧频道）</c:v>
                </c:pt>
                <c:pt idx="10">
                  <c:v>CCTV-13（新闻频道）</c:v>
                </c:pt>
                <c:pt idx="11">
                  <c:v>CCTV-14（少儿频道）</c:v>
                </c:pt>
                <c:pt idx="12">
                  <c:v>CCTV-3（综艺频道）</c:v>
                </c:pt>
                <c:pt idx="13">
                  <c:v>CCTV-6（电影频道）</c:v>
                </c:pt>
                <c:pt idx="14">
                  <c:v>CCTV-1（综合频道）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  <c:pt idx="4">
                  <c:v>0.1</c:v>
                </c:pt>
                <c:pt idx="5">
                  <c:v>0.1</c:v>
                </c:pt>
                <c:pt idx="6">
                  <c:v>0.1</c:v>
                </c:pt>
                <c:pt idx="7">
                  <c:v>0.2</c:v>
                </c:pt>
                <c:pt idx="8">
                  <c:v>0.3</c:v>
                </c:pt>
                <c:pt idx="9">
                  <c:v>0.3</c:v>
                </c:pt>
                <c:pt idx="10">
                  <c:v>0.3</c:v>
                </c:pt>
                <c:pt idx="11">
                  <c:v>0.4</c:v>
                </c:pt>
                <c:pt idx="12">
                  <c:v>0.5</c:v>
                </c:pt>
                <c:pt idx="13">
                  <c:v>0.5</c:v>
                </c:pt>
                <c:pt idx="14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161942528"/>
        <c:axId val="161948416"/>
      </c:barChart>
      <c:catAx>
        <c:axId val="1619425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61948416"/>
        <c:crosses val="autoZero"/>
        <c:auto val="1"/>
        <c:lblAlgn val="ctr"/>
        <c:lblOffset val="100"/>
        <c:noMultiLvlLbl val="0"/>
      </c:catAx>
      <c:valAx>
        <c:axId val="1619484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619425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0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820474246006"/>
          <c:y val="0.0508574301404373"/>
          <c:w val="0.844814525212895"/>
          <c:h val="0.70734153840204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CCTV-1（综合频道）</c:v>
                </c:pt>
              </c:strCache>
            </c:strRef>
          </c:tx>
          <c:spPr>
            <a:ln w="28575" cap="rnd" cmpd="sng" algn="ctr">
              <a:solidFill>
                <a:schemeClr val="tx2">
                  <a:lumMod val="7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Sheet1!$A$2:$A$25</c:f>
              <c:strCache>
                <c:ptCount val="24"/>
                <c:pt idx="0">
                  <c:v>18:00 - 18:15</c:v>
                </c:pt>
                <c:pt idx="1">
                  <c:v>18:15 - 18:30</c:v>
                </c:pt>
                <c:pt idx="2">
                  <c:v>18:30 - 18:45</c:v>
                </c:pt>
                <c:pt idx="3">
                  <c:v>18:45 - 19:00</c:v>
                </c:pt>
                <c:pt idx="4">
                  <c:v>19:00 - 19:15</c:v>
                </c:pt>
                <c:pt idx="5">
                  <c:v>19:15 - 19:30</c:v>
                </c:pt>
                <c:pt idx="6">
                  <c:v>19:30 - 19:45</c:v>
                </c:pt>
                <c:pt idx="7">
                  <c:v>19:45 - 20:00</c:v>
                </c:pt>
                <c:pt idx="8">
                  <c:v>20:00 - 20:15</c:v>
                </c:pt>
                <c:pt idx="9">
                  <c:v>20:15 - 20:30</c:v>
                </c:pt>
                <c:pt idx="10">
                  <c:v>20:30 - 20:45</c:v>
                </c:pt>
                <c:pt idx="11">
                  <c:v>20:45 - 21:00</c:v>
                </c:pt>
                <c:pt idx="12">
                  <c:v>21:00 - 21:15</c:v>
                </c:pt>
                <c:pt idx="13">
                  <c:v>21:15 - 21:30</c:v>
                </c:pt>
                <c:pt idx="14">
                  <c:v>21:30 - 21:45</c:v>
                </c:pt>
                <c:pt idx="15">
                  <c:v>21:45 - 22:00</c:v>
                </c:pt>
                <c:pt idx="16">
                  <c:v>22:00 - 22:15</c:v>
                </c:pt>
                <c:pt idx="17">
                  <c:v>22:15 - 22:30</c:v>
                </c:pt>
                <c:pt idx="18">
                  <c:v>22:30 - 22:45</c:v>
                </c:pt>
                <c:pt idx="19">
                  <c:v>22:45 - 23:00</c:v>
                </c:pt>
                <c:pt idx="20">
                  <c:v>23:00 - 23:15</c:v>
                </c:pt>
                <c:pt idx="21">
                  <c:v>23:15 - 23:30</c:v>
                </c:pt>
                <c:pt idx="22">
                  <c:v>23:30 - 23:45</c:v>
                </c:pt>
                <c:pt idx="23">
                  <c:v>23:45 - 24:00</c:v>
                </c:pt>
              </c:strCache>
            </c:str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0.5</c:v>
                </c:pt>
                <c:pt idx="1">
                  <c:v>0.5</c:v>
                </c:pt>
                <c:pt idx="2">
                  <c:v>0.7</c:v>
                </c:pt>
                <c:pt idx="3">
                  <c:v>0.7</c:v>
                </c:pt>
                <c:pt idx="4">
                  <c:v>0.9</c:v>
                </c:pt>
                <c:pt idx="5">
                  <c:v>1.4</c:v>
                </c:pt>
                <c:pt idx="6">
                  <c:v>1.4</c:v>
                </c:pt>
                <c:pt idx="7">
                  <c:v>0.9</c:v>
                </c:pt>
                <c:pt idx="8">
                  <c:v>0.9</c:v>
                </c:pt>
                <c:pt idx="9">
                  <c:v>1.3</c:v>
                </c:pt>
                <c:pt idx="10">
                  <c:v>1.3</c:v>
                </c:pt>
                <c:pt idx="11">
                  <c:v>1</c:v>
                </c:pt>
                <c:pt idx="12">
                  <c:v>1.2</c:v>
                </c:pt>
                <c:pt idx="13">
                  <c:v>1.4</c:v>
                </c:pt>
                <c:pt idx="14">
                  <c:v>1.3</c:v>
                </c:pt>
                <c:pt idx="15">
                  <c:v>0.7</c:v>
                </c:pt>
                <c:pt idx="16">
                  <c:v>0.4</c:v>
                </c:pt>
                <c:pt idx="17">
                  <c:v>0.4</c:v>
                </c:pt>
                <c:pt idx="18">
                  <c:v>0.3</c:v>
                </c:pt>
                <c:pt idx="19">
                  <c:v>0.3</c:v>
                </c:pt>
                <c:pt idx="20">
                  <c:v>0.4</c:v>
                </c:pt>
                <c:pt idx="21">
                  <c:v>0.3</c:v>
                </c:pt>
                <c:pt idx="22">
                  <c:v>0.2</c:v>
                </c:pt>
                <c:pt idx="23">
                  <c:v>0.2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CCTV-13（新闻频道）</c:v>
                </c:pt>
              </c:strCache>
            </c:strRef>
          </c:tx>
          <c:marker>
            <c:symbol val="none"/>
          </c:marker>
          <c:dLbls>
            <c:delete val="1"/>
          </c:dLbls>
          <c:cat>
            <c:strRef>
              <c:f>Sheet1!$A$2:$A$25</c:f>
              <c:strCache>
                <c:ptCount val="24"/>
                <c:pt idx="0">
                  <c:v>18:00 - 18:15</c:v>
                </c:pt>
                <c:pt idx="1">
                  <c:v>18:15 - 18:30</c:v>
                </c:pt>
                <c:pt idx="2">
                  <c:v>18:30 - 18:45</c:v>
                </c:pt>
                <c:pt idx="3">
                  <c:v>18:45 - 19:00</c:v>
                </c:pt>
                <c:pt idx="4">
                  <c:v>19:00 - 19:15</c:v>
                </c:pt>
                <c:pt idx="5">
                  <c:v>19:15 - 19:30</c:v>
                </c:pt>
                <c:pt idx="6">
                  <c:v>19:30 - 19:45</c:v>
                </c:pt>
                <c:pt idx="7">
                  <c:v>19:45 - 20:00</c:v>
                </c:pt>
                <c:pt idx="8">
                  <c:v>20:00 - 20:15</c:v>
                </c:pt>
                <c:pt idx="9">
                  <c:v>20:15 - 20:30</c:v>
                </c:pt>
                <c:pt idx="10">
                  <c:v>20:30 - 20:45</c:v>
                </c:pt>
                <c:pt idx="11">
                  <c:v>20:45 - 21:00</c:v>
                </c:pt>
                <c:pt idx="12">
                  <c:v>21:00 - 21:15</c:v>
                </c:pt>
                <c:pt idx="13">
                  <c:v>21:15 - 21:30</c:v>
                </c:pt>
                <c:pt idx="14">
                  <c:v>21:30 - 21:45</c:v>
                </c:pt>
                <c:pt idx="15">
                  <c:v>21:45 - 22:00</c:v>
                </c:pt>
                <c:pt idx="16">
                  <c:v>22:00 - 22:15</c:v>
                </c:pt>
                <c:pt idx="17">
                  <c:v>22:15 - 22:30</c:v>
                </c:pt>
                <c:pt idx="18">
                  <c:v>22:30 - 22:45</c:v>
                </c:pt>
                <c:pt idx="19">
                  <c:v>22:45 - 23:00</c:v>
                </c:pt>
                <c:pt idx="20">
                  <c:v>23:00 - 23:15</c:v>
                </c:pt>
                <c:pt idx="21">
                  <c:v>23:15 - 23:30</c:v>
                </c:pt>
                <c:pt idx="22">
                  <c:v>23:30 - 23:45</c:v>
                </c:pt>
                <c:pt idx="23">
                  <c:v>23:45 - 24:00</c:v>
                </c:pt>
              </c:strCache>
            </c:str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0.2</c:v>
                </c:pt>
                <c:pt idx="1">
                  <c:v>0.3</c:v>
                </c:pt>
                <c:pt idx="2">
                  <c:v>0.4</c:v>
                </c:pt>
                <c:pt idx="3">
                  <c:v>0.4</c:v>
                </c:pt>
                <c:pt idx="4">
                  <c:v>0.5</c:v>
                </c:pt>
                <c:pt idx="5">
                  <c:v>0.7</c:v>
                </c:pt>
                <c:pt idx="6">
                  <c:v>0.6</c:v>
                </c:pt>
                <c:pt idx="7">
                  <c:v>0.3</c:v>
                </c:pt>
                <c:pt idx="8">
                  <c:v>0.2</c:v>
                </c:pt>
                <c:pt idx="9">
                  <c:v>0.4</c:v>
                </c:pt>
                <c:pt idx="10">
                  <c:v>0.3</c:v>
                </c:pt>
                <c:pt idx="11">
                  <c:v>0.3</c:v>
                </c:pt>
                <c:pt idx="12">
                  <c:v>0.2</c:v>
                </c:pt>
                <c:pt idx="13">
                  <c:v>0.2</c:v>
                </c:pt>
                <c:pt idx="14">
                  <c:v>0.2</c:v>
                </c:pt>
                <c:pt idx="15">
                  <c:v>0.2</c:v>
                </c:pt>
                <c:pt idx="16">
                  <c:v>0.3</c:v>
                </c:pt>
                <c:pt idx="17">
                  <c:v>0.3</c:v>
                </c:pt>
                <c:pt idx="18">
                  <c:v>0.3</c:v>
                </c:pt>
                <c:pt idx="19">
                  <c:v>0.3</c:v>
                </c:pt>
                <c:pt idx="20">
                  <c:v>0.2</c:v>
                </c:pt>
                <c:pt idx="21">
                  <c:v>0.2</c:v>
                </c:pt>
                <c:pt idx="22">
                  <c:v>0.2</c:v>
                </c:pt>
                <c:pt idx="23">
                  <c:v>0.2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CCTV-3（综艺频道）</c:v>
                </c:pt>
              </c:strCache>
            </c:strRef>
          </c:tx>
          <c:spPr>
            <a:ln w="38100" cap="rnd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Sheet1!$A$2:$A$25</c:f>
              <c:strCache>
                <c:ptCount val="24"/>
                <c:pt idx="0">
                  <c:v>18:00 - 18:15</c:v>
                </c:pt>
                <c:pt idx="1">
                  <c:v>18:15 - 18:30</c:v>
                </c:pt>
                <c:pt idx="2">
                  <c:v>18:30 - 18:45</c:v>
                </c:pt>
                <c:pt idx="3">
                  <c:v>18:45 - 19:00</c:v>
                </c:pt>
                <c:pt idx="4">
                  <c:v>19:00 - 19:15</c:v>
                </c:pt>
                <c:pt idx="5">
                  <c:v>19:15 - 19:30</c:v>
                </c:pt>
                <c:pt idx="6">
                  <c:v>19:30 - 19:45</c:v>
                </c:pt>
                <c:pt idx="7">
                  <c:v>19:45 - 20:00</c:v>
                </c:pt>
                <c:pt idx="8">
                  <c:v>20:00 - 20:15</c:v>
                </c:pt>
                <c:pt idx="9">
                  <c:v>20:15 - 20:30</c:v>
                </c:pt>
                <c:pt idx="10">
                  <c:v>20:30 - 20:45</c:v>
                </c:pt>
                <c:pt idx="11">
                  <c:v>20:45 - 21:00</c:v>
                </c:pt>
                <c:pt idx="12">
                  <c:v>21:00 - 21:15</c:v>
                </c:pt>
                <c:pt idx="13">
                  <c:v>21:15 - 21:30</c:v>
                </c:pt>
                <c:pt idx="14">
                  <c:v>21:30 - 21:45</c:v>
                </c:pt>
                <c:pt idx="15">
                  <c:v>21:45 - 22:00</c:v>
                </c:pt>
                <c:pt idx="16">
                  <c:v>22:00 - 22:15</c:v>
                </c:pt>
                <c:pt idx="17">
                  <c:v>22:15 - 22:30</c:v>
                </c:pt>
                <c:pt idx="18">
                  <c:v>22:30 - 22:45</c:v>
                </c:pt>
                <c:pt idx="19">
                  <c:v>22:45 - 23:00</c:v>
                </c:pt>
                <c:pt idx="20">
                  <c:v>23:00 - 23:15</c:v>
                </c:pt>
                <c:pt idx="21">
                  <c:v>23:15 - 23:30</c:v>
                </c:pt>
                <c:pt idx="22">
                  <c:v>23:30 - 23:45</c:v>
                </c:pt>
                <c:pt idx="23">
                  <c:v>23:45 - 24:00</c:v>
                </c:pt>
              </c:strCache>
            </c:str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0.3</c:v>
                </c:pt>
                <c:pt idx="1">
                  <c:v>0.4</c:v>
                </c:pt>
                <c:pt idx="2">
                  <c:v>0.5</c:v>
                </c:pt>
                <c:pt idx="3">
                  <c:v>0.6</c:v>
                </c:pt>
                <c:pt idx="4">
                  <c:v>0.7</c:v>
                </c:pt>
                <c:pt idx="5">
                  <c:v>0.7</c:v>
                </c:pt>
                <c:pt idx="6">
                  <c:v>0.5</c:v>
                </c:pt>
                <c:pt idx="7">
                  <c:v>0.6</c:v>
                </c:pt>
                <c:pt idx="8">
                  <c:v>0.7</c:v>
                </c:pt>
                <c:pt idx="9">
                  <c:v>0.8</c:v>
                </c:pt>
                <c:pt idx="10">
                  <c:v>0.7</c:v>
                </c:pt>
                <c:pt idx="11">
                  <c:v>0.6</c:v>
                </c:pt>
                <c:pt idx="12">
                  <c:v>0.5</c:v>
                </c:pt>
                <c:pt idx="13">
                  <c:v>0.5</c:v>
                </c:pt>
                <c:pt idx="14">
                  <c:v>0.4</c:v>
                </c:pt>
                <c:pt idx="15">
                  <c:v>0.5</c:v>
                </c:pt>
                <c:pt idx="16">
                  <c:v>0.5</c:v>
                </c:pt>
                <c:pt idx="17">
                  <c:v>0.4</c:v>
                </c:pt>
                <c:pt idx="18">
                  <c:v>0.3</c:v>
                </c:pt>
                <c:pt idx="19">
                  <c:v>0.3</c:v>
                </c:pt>
                <c:pt idx="20">
                  <c:v>0.3</c:v>
                </c:pt>
                <c:pt idx="21">
                  <c:v>0.2</c:v>
                </c:pt>
                <c:pt idx="22">
                  <c:v>0.2</c:v>
                </c:pt>
                <c:pt idx="23">
                  <c:v>0.2</c:v>
                </c:pt>
              </c:numCache>
            </c:numRef>
          </c:val>
          <c:smooth val="1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CCTV-6（电影频道）</c:v>
                </c:pt>
              </c:strCache>
            </c:strRef>
          </c:tx>
          <c:marker>
            <c:symbol val="none"/>
          </c:marker>
          <c:dLbls>
            <c:delete val="1"/>
          </c:dLbls>
          <c:cat>
            <c:strRef>
              <c:f>Sheet1!$A$2:$A$25</c:f>
              <c:strCache>
                <c:ptCount val="24"/>
                <c:pt idx="0">
                  <c:v>18:00 - 18:15</c:v>
                </c:pt>
                <c:pt idx="1">
                  <c:v>18:15 - 18:30</c:v>
                </c:pt>
                <c:pt idx="2">
                  <c:v>18:30 - 18:45</c:v>
                </c:pt>
                <c:pt idx="3">
                  <c:v>18:45 - 19:00</c:v>
                </c:pt>
                <c:pt idx="4">
                  <c:v>19:00 - 19:15</c:v>
                </c:pt>
                <c:pt idx="5">
                  <c:v>19:15 - 19:30</c:v>
                </c:pt>
                <c:pt idx="6">
                  <c:v>19:30 - 19:45</c:v>
                </c:pt>
                <c:pt idx="7">
                  <c:v>19:45 - 20:00</c:v>
                </c:pt>
                <c:pt idx="8">
                  <c:v>20:00 - 20:15</c:v>
                </c:pt>
                <c:pt idx="9">
                  <c:v>20:15 - 20:30</c:v>
                </c:pt>
                <c:pt idx="10">
                  <c:v>20:30 - 20:45</c:v>
                </c:pt>
                <c:pt idx="11">
                  <c:v>20:45 - 21:00</c:v>
                </c:pt>
                <c:pt idx="12">
                  <c:v>21:00 - 21:15</c:v>
                </c:pt>
                <c:pt idx="13">
                  <c:v>21:15 - 21:30</c:v>
                </c:pt>
                <c:pt idx="14">
                  <c:v>21:30 - 21:45</c:v>
                </c:pt>
                <c:pt idx="15">
                  <c:v>21:45 - 22:00</c:v>
                </c:pt>
                <c:pt idx="16">
                  <c:v>22:00 - 22:15</c:v>
                </c:pt>
                <c:pt idx="17">
                  <c:v>22:15 - 22:30</c:v>
                </c:pt>
                <c:pt idx="18">
                  <c:v>22:30 - 22:45</c:v>
                </c:pt>
                <c:pt idx="19">
                  <c:v>22:45 - 23:00</c:v>
                </c:pt>
                <c:pt idx="20">
                  <c:v>23:00 - 23:15</c:v>
                </c:pt>
                <c:pt idx="21">
                  <c:v>23:15 - 23:30</c:v>
                </c:pt>
                <c:pt idx="22">
                  <c:v>23:30 - 23:45</c:v>
                </c:pt>
                <c:pt idx="23">
                  <c:v>23:45 - 24:00</c:v>
                </c:pt>
              </c:strCache>
            </c:str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0.4</c:v>
                </c:pt>
                <c:pt idx="5">
                  <c:v>0.7</c:v>
                </c:pt>
                <c:pt idx="6">
                  <c:v>0.7</c:v>
                </c:pt>
                <c:pt idx="7">
                  <c:v>0.5</c:v>
                </c:pt>
                <c:pt idx="8">
                  <c:v>0.7</c:v>
                </c:pt>
                <c:pt idx="9">
                  <c:v>0.8</c:v>
                </c:pt>
                <c:pt idx="10">
                  <c:v>0.7</c:v>
                </c:pt>
                <c:pt idx="11">
                  <c:v>0.4</c:v>
                </c:pt>
                <c:pt idx="12">
                  <c:v>0.5</c:v>
                </c:pt>
                <c:pt idx="13">
                  <c:v>0.7</c:v>
                </c:pt>
                <c:pt idx="14">
                  <c:v>0.6</c:v>
                </c:pt>
                <c:pt idx="15">
                  <c:v>0.6</c:v>
                </c:pt>
                <c:pt idx="16">
                  <c:v>0.8</c:v>
                </c:pt>
                <c:pt idx="17">
                  <c:v>0.8</c:v>
                </c:pt>
                <c:pt idx="18">
                  <c:v>0.6</c:v>
                </c:pt>
                <c:pt idx="19">
                  <c:v>0.5</c:v>
                </c:pt>
                <c:pt idx="20">
                  <c:v>0.4</c:v>
                </c:pt>
                <c:pt idx="21">
                  <c:v>0.4</c:v>
                </c:pt>
                <c:pt idx="22">
                  <c:v>0.3</c:v>
                </c:pt>
                <c:pt idx="23">
                  <c:v>0.3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1"/>
        <c:axId val="169111936"/>
        <c:axId val="169113472"/>
      </c:lineChart>
      <c:catAx>
        <c:axId val="169111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174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69113472"/>
        <c:crosses val="autoZero"/>
        <c:auto val="1"/>
        <c:lblAlgn val="ctr"/>
        <c:lblOffset val="100"/>
        <c:noMultiLvlLbl val="0"/>
      </c:catAx>
      <c:valAx>
        <c:axId val="169113472"/>
        <c:scaling>
          <c:orientation val="minMax"/>
          <c:max val="2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69111936"/>
        <c:crosses val="autoZero"/>
        <c:crossBetween val="between"/>
        <c:majorUnit val="0.5"/>
      </c:valAx>
    </c:plotArea>
    <c:legend>
      <c:legendPos val="r"/>
      <c:layout>
        <c:manualLayout>
          <c:xMode val="edge"/>
          <c:yMode val="edge"/>
          <c:x val="0.671860985635742"/>
          <c:y val="0"/>
          <c:w val="0.319706516349132"/>
          <c:h val="0.248334309359911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0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40816929133858"/>
          <c:y val="0.036242125984252"/>
          <c:w val="0.935918307086614"/>
          <c:h val="0.7730110728346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P25-45</c:v>
                </c:pt>
              </c:strCache>
            </c:strRef>
          </c:tx>
          <c:spPr>
            <a:pattFill prst="wdUpDiag">
              <a:fgClr>
                <a:srgbClr val="0070C0"/>
              </a:fgClr>
              <a:bgClr>
                <a:schemeClr val="bg1"/>
              </a:bgClr>
            </a:pattFill>
            <a:ln w="28575">
              <a:solidFill>
                <a:srgbClr val="0070C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Sheet1!$A$2:$A$11</c:f>
              <c:strCache>
                <c:ptCount val="10"/>
                <c:pt idx="0">
                  <c:v>湖南卫视</c:v>
                </c:pt>
                <c:pt idx="1">
                  <c:v>江苏卫视</c:v>
                </c:pt>
                <c:pt idx="2">
                  <c:v>浙江卫视</c:v>
                </c:pt>
                <c:pt idx="3">
                  <c:v>安徽卫视</c:v>
                </c:pt>
                <c:pt idx="4">
                  <c:v>东方卫视</c:v>
                </c:pt>
                <c:pt idx="5">
                  <c:v>湖北卫视</c:v>
                </c:pt>
                <c:pt idx="6">
                  <c:v>山东卫视</c:v>
                </c:pt>
                <c:pt idx="7">
                  <c:v>天津卫视</c:v>
                </c:pt>
                <c:pt idx="8">
                  <c:v>贵州卫视</c:v>
                </c:pt>
                <c:pt idx="9">
                  <c:v>黑龙江卫视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0.8</c:v>
                </c:pt>
                <c:pt idx="2">
                  <c:v>0.6</c:v>
                </c:pt>
                <c:pt idx="3">
                  <c:v>0.4</c:v>
                </c:pt>
                <c:pt idx="4">
                  <c:v>0.4</c:v>
                </c:pt>
                <c:pt idx="5">
                  <c:v>0.4</c:v>
                </c:pt>
                <c:pt idx="6">
                  <c:v>0.4</c:v>
                </c:pt>
                <c:pt idx="7">
                  <c:v>0.4</c:v>
                </c:pt>
                <c:pt idx="8">
                  <c:v>0.3</c:v>
                </c:pt>
                <c:pt idx="9">
                  <c:v>0.3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F20-30</c:v>
                </c:pt>
              </c:strCache>
            </c:strRef>
          </c:tx>
          <c:spPr>
            <a:pattFill prst="wdUpDiag">
              <a:fgClr>
                <a:schemeClr val="accent4">
                  <a:lumMod val="60000"/>
                  <a:lumOff val="40000"/>
                </a:schemeClr>
              </a:fgClr>
              <a:bgClr>
                <a:schemeClr val="bg1"/>
              </a:bgClr>
            </a:pattFill>
            <a:ln w="28575">
              <a:solidFill>
                <a:schemeClr val="accent4">
                  <a:lumMod val="60000"/>
                  <a:lumOff val="40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Sheet1!$A$2:$A$11</c:f>
              <c:strCache>
                <c:ptCount val="10"/>
                <c:pt idx="0">
                  <c:v>湖南卫视</c:v>
                </c:pt>
                <c:pt idx="1">
                  <c:v>江苏卫视</c:v>
                </c:pt>
                <c:pt idx="2">
                  <c:v>浙江卫视</c:v>
                </c:pt>
                <c:pt idx="3">
                  <c:v>安徽卫视</c:v>
                </c:pt>
                <c:pt idx="4">
                  <c:v>东方卫视</c:v>
                </c:pt>
                <c:pt idx="5">
                  <c:v>湖北卫视</c:v>
                </c:pt>
                <c:pt idx="6">
                  <c:v>山东卫视</c:v>
                </c:pt>
                <c:pt idx="7">
                  <c:v>天津卫视</c:v>
                </c:pt>
                <c:pt idx="8">
                  <c:v>贵州卫视</c:v>
                </c:pt>
                <c:pt idx="9">
                  <c:v>黑龙江卫视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1.2</c:v>
                </c:pt>
                <c:pt idx="1">
                  <c:v>0.7</c:v>
                </c:pt>
                <c:pt idx="2">
                  <c:v>0.5</c:v>
                </c:pt>
                <c:pt idx="3">
                  <c:v>0.4</c:v>
                </c:pt>
                <c:pt idx="4">
                  <c:v>0.5</c:v>
                </c:pt>
                <c:pt idx="5">
                  <c:v>0.3</c:v>
                </c:pt>
                <c:pt idx="6">
                  <c:v>0.3</c:v>
                </c:pt>
                <c:pt idx="7">
                  <c:v>0.4</c:v>
                </c:pt>
                <c:pt idx="8">
                  <c:v>0.2</c:v>
                </c:pt>
                <c:pt idx="9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170278912"/>
        <c:axId val="170280448"/>
      </c:barChart>
      <c:catAx>
        <c:axId val="170278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70280448"/>
        <c:crosses val="autoZero"/>
        <c:auto val="1"/>
        <c:lblAlgn val="ctr"/>
        <c:lblOffset val="100"/>
        <c:noMultiLvlLbl val="0"/>
      </c:catAx>
      <c:valAx>
        <c:axId val="1702804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702789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8202600967638"/>
          <c:y val="0.159178149606299"/>
          <c:w val="0.0884558471330588"/>
          <c:h val="0.119143700787402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0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36270044069178"/>
          <c:y val="0.048426869797715"/>
          <c:w val="0.917554530978039"/>
          <c:h val="0.72132816825647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收视率</c:v>
                </c:pt>
              </c:strCache>
            </c:strRef>
          </c:tx>
          <c:spPr>
            <a:ln w="28575" cap="rnd" cmpd="sng" algn="ctr">
              <a:solidFill>
                <a:schemeClr val="bg1">
                  <a:lumMod val="65000"/>
                </a:schemeClr>
              </a:solidFill>
              <a:prstDash val="solid"/>
              <a:round/>
            </a:ln>
          </c:spPr>
          <c:marker>
            <c:spPr>
              <a:solidFill>
                <a:schemeClr val="accent3">
                  <a:lumMod val="60000"/>
                  <a:lumOff val="40000"/>
                </a:schemeClr>
              </a:solidFill>
              <a:ln w="9525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</a:ln>
            </c:spPr>
          </c:marker>
          <c:dLbls>
            <c:delete val="1"/>
          </c:dLbls>
          <c:cat>
            <c:strRef>
              <c:f>Sheet1!$A$2:$A$27</c:f>
              <c:strCache>
                <c:ptCount val="26"/>
                <c:pt idx="0">
                  <c:v>2013/9/6</c:v>
                </c:pt>
                <c:pt idx="1">
                  <c:v>2013/9/13</c:v>
                </c:pt>
                <c:pt idx="2">
                  <c:v>2013/9/20</c:v>
                </c:pt>
                <c:pt idx="3">
                  <c:v>2013/9/27</c:v>
                </c:pt>
                <c:pt idx="4">
                  <c:v>2013/10/4</c:v>
                </c:pt>
                <c:pt idx="5">
                  <c:v>2013/10/11</c:v>
                </c:pt>
                <c:pt idx="6">
                  <c:v>2013/10/18</c:v>
                </c:pt>
                <c:pt idx="7">
                  <c:v>2013/10/25</c:v>
                </c:pt>
                <c:pt idx="8">
                  <c:v>2013/11/1</c:v>
                </c:pt>
                <c:pt idx="9">
                  <c:v>2013/11/8</c:v>
                </c:pt>
                <c:pt idx="10">
                  <c:v>2013/11/15</c:v>
                </c:pt>
                <c:pt idx="11">
                  <c:v>2013/11/22</c:v>
                </c:pt>
                <c:pt idx="12">
                  <c:v>2013/11/29</c:v>
                </c:pt>
                <c:pt idx="13">
                  <c:v>2013/12/6</c:v>
                </c:pt>
                <c:pt idx="14">
                  <c:v>2013/12/13</c:v>
                </c:pt>
                <c:pt idx="15">
                  <c:v>2013/12/20</c:v>
                </c:pt>
                <c:pt idx="16">
                  <c:v>2013/12/27</c:v>
                </c:pt>
                <c:pt idx="17">
                  <c:v>2014/1/3</c:v>
                </c:pt>
                <c:pt idx="18">
                  <c:v>2014/1/10</c:v>
                </c:pt>
                <c:pt idx="19">
                  <c:v>2014/1/17</c:v>
                </c:pt>
                <c:pt idx="20">
                  <c:v>2014/1/24</c:v>
                </c:pt>
                <c:pt idx="21">
                  <c:v>2014/1/31</c:v>
                </c:pt>
                <c:pt idx="22">
                  <c:v>2014/2/7</c:v>
                </c:pt>
                <c:pt idx="23">
                  <c:v>2014/2/21</c:v>
                </c:pt>
                <c:pt idx="24">
                  <c:v>2014/2/28</c:v>
                </c:pt>
                <c:pt idx="25">
                  <c:v>2014/3/7</c:v>
                </c:pt>
              </c:strCache>
            </c:str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1.1</c:v>
                </c:pt>
                <c:pt idx="1">
                  <c:v>1.2</c:v>
                </c:pt>
                <c:pt idx="2">
                  <c:v>1.1</c:v>
                </c:pt>
                <c:pt idx="3">
                  <c:v>1.7</c:v>
                </c:pt>
                <c:pt idx="4">
                  <c:v>0.5</c:v>
                </c:pt>
                <c:pt idx="5">
                  <c:v>1.6</c:v>
                </c:pt>
                <c:pt idx="6">
                  <c:v>3</c:v>
                </c:pt>
                <c:pt idx="7">
                  <c:v>3.5</c:v>
                </c:pt>
                <c:pt idx="8">
                  <c:v>3.9</c:v>
                </c:pt>
                <c:pt idx="9">
                  <c:v>4.2</c:v>
                </c:pt>
                <c:pt idx="10">
                  <c:v>4.5</c:v>
                </c:pt>
                <c:pt idx="11">
                  <c:v>5.5</c:v>
                </c:pt>
                <c:pt idx="12">
                  <c:v>5.2</c:v>
                </c:pt>
                <c:pt idx="13">
                  <c:v>5.3</c:v>
                </c:pt>
                <c:pt idx="14">
                  <c:v>5.7</c:v>
                </c:pt>
                <c:pt idx="15">
                  <c:v>5.6</c:v>
                </c:pt>
                <c:pt idx="16">
                  <c:v>5.4</c:v>
                </c:pt>
                <c:pt idx="17">
                  <c:v>1.5</c:v>
                </c:pt>
                <c:pt idx="18">
                  <c:v>1.5</c:v>
                </c:pt>
                <c:pt idx="19">
                  <c:v>1.1</c:v>
                </c:pt>
                <c:pt idx="20">
                  <c:v>1.2</c:v>
                </c:pt>
                <c:pt idx="21">
                  <c:v>1.1</c:v>
                </c:pt>
                <c:pt idx="22">
                  <c:v>1.4</c:v>
                </c:pt>
                <c:pt idx="23">
                  <c:v>1.4</c:v>
                </c:pt>
                <c:pt idx="24">
                  <c:v>1.4</c:v>
                </c:pt>
                <c:pt idx="25">
                  <c:v>1.3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1"/>
        <c:axId val="191039744"/>
        <c:axId val="191119744"/>
      </c:lineChart>
      <c:catAx>
        <c:axId val="1910397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880000" spcFirstLastPara="0" vertOverflow="ellipsis" vert="horz" wrap="square" anchor="ctr" anchorCtr="1"/>
          <a:lstStyle/>
          <a:p>
            <a:pPr>
              <a:defRPr lang="zh-CN" sz="6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1119744"/>
        <c:crosses val="autoZero"/>
        <c:auto val="1"/>
        <c:lblAlgn val="ctr"/>
        <c:lblOffset val="100"/>
        <c:noMultiLvlLbl val="0"/>
      </c:catAx>
      <c:valAx>
        <c:axId val="1911197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10397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0210440155892"/>
          <c:y val="0.0574624795802037"/>
          <c:w val="0.275874664123913"/>
          <c:h val="0.0796001383549699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0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25038264033005"/>
          <c:y val="0.0331238243795018"/>
          <c:w val="0.947496173596699"/>
          <c:h val="0.80967641044529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我们都爱笑</c:v>
                </c:pt>
              </c:strCache>
            </c:strRef>
          </c:tx>
          <c:spPr>
            <a:ln w="28575" cap="rnd" cmpd="sng" algn="ctr">
              <a:solidFill>
                <a:schemeClr val="bg2">
                  <a:lumMod val="75000"/>
                </a:schemeClr>
              </a:solidFill>
              <a:prstDash val="solid"/>
              <a:round/>
            </a:ln>
          </c:spPr>
          <c:marker>
            <c:spPr>
              <a:solidFill>
                <a:srgbClr val="FF00FF"/>
              </a:solidFill>
              <a:ln w="9525" cap="flat" cmpd="sng" algn="ctr">
                <a:solidFill>
                  <a:schemeClr val="bg2">
                    <a:lumMod val="75000"/>
                  </a:schemeClr>
                </a:solidFill>
                <a:prstDash val="solid"/>
                <a:round/>
              </a:ln>
            </c:spPr>
          </c:marker>
          <c:dLbls>
            <c:delete val="1"/>
          </c:dLbls>
          <c:cat>
            <c:strRef>
              <c:f>Sheet1!$A$2:$A$6</c:f>
              <c:strCache>
                <c:ptCount val="5"/>
                <c:pt idx="0">
                  <c:v>2014/2/15</c:v>
                </c:pt>
                <c:pt idx="1">
                  <c:v>2014/2/22</c:v>
                </c:pt>
                <c:pt idx="2">
                  <c:v>2014/3/1</c:v>
                </c:pt>
                <c:pt idx="3">
                  <c:v>2014/3/8</c:v>
                </c:pt>
                <c:pt idx="4">
                  <c:v>2014/3/15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1.0625</c:v>
                </c:pt>
                <c:pt idx="1">
                  <c:v>1.075</c:v>
                </c:pt>
                <c:pt idx="2">
                  <c:v>1.1125</c:v>
                </c:pt>
                <c:pt idx="3">
                  <c:v>1.025</c:v>
                </c:pt>
                <c:pt idx="4">
                  <c:v>1.1375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1"/>
        <c:axId val="191625088"/>
        <c:axId val="13172736"/>
      </c:lineChart>
      <c:catAx>
        <c:axId val="191625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460000" spcFirstLastPara="0" vertOverflow="ellipsis" vert="horz" wrap="square" anchor="ctr" anchorCtr="1"/>
          <a:lstStyle/>
          <a:p>
            <a:pPr>
              <a:defRPr lang="zh-CN" sz="6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3172736"/>
        <c:crosses val="autoZero"/>
        <c:auto val="1"/>
        <c:lblAlgn val="ctr"/>
        <c:lblOffset val="100"/>
        <c:noMultiLvlLbl val="0"/>
      </c:catAx>
      <c:valAx>
        <c:axId val="13172736"/>
        <c:scaling>
          <c:orientation val="minMax"/>
          <c:max val="2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1625088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lang="zh-CN" sz="10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25038264033005"/>
          <c:y val="0.0331238243795018"/>
          <c:w val="0.947496173596699"/>
          <c:h val="0.80967641044529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东方卫视周日2200-2300收视率</c:v>
                </c:pt>
              </c:strCache>
            </c:strRef>
          </c:tx>
          <c:spPr>
            <a:ln w="28575" cap="rnd" cmpd="sng" algn="ctr">
              <a:solidFill>
                <a:schemeClr val="bg2">
                  <a:lumMod val="75000"/>
                </a:schemeClr>
              </a:solidFill>
              <a:prstDash val="solid"/>
              <a:round/>
            </a:ln>
          </c:spPr>
          <c:marker>
            <c:spPr>
              <a:solidFill>
                <a:srgbClr val="FF00FF"/>
              </a:solidFill>
              <a:ln w="9525" cap="flat" cmpd="sng" algn="ctr">
                <a:solidFill>
                  <a:schemeClr val="bg2">
                    <a:lumMod val="75000"/>
                  </a:schemeClr>
                </a:solidFill>
                <a:prstDash val="solid"/>
                <a:round/>
              </a:ln>
            </c:spPr>
          </c:marker>
          <c:dLbls>
            <c:delete val="1"/>
          </c:dLbls>
          <c:cat>
            <c:strRef>
              <c:f>Sheet1!$A$2:$A$15</c:f>
              <c:strCache>
                <c:ptCount val="14"/>
                <c:pt idx="0">
                  <c:v>2013/12/1</c:v>
                </c:pt>
                <c:pt idx="1">
                  <c:v>2013/12/8</c:v>
                </c:pt>
                <c:pt idx="2">
                  <c:v>2013/12/15</c:v>
                </c:pt>
                <c:pt idx="3">
                  <c:v>2013/12/22</c:v>
                </c:pt>
                <c:pt idx="4">
                  <c:v>2013/12/29</c:v>
                </c:pt>
                <c:pt idx="5">
                  <c:v>2014/1/5</c:v>
                </c:pt>
                <c:pt idx="6">
                  <c:v>2014/1/12</c:v>
                </c:pt>
                <c:pt idx="7">
                  <c:v>2014/1/19</c:v>
                </c:pt>
                <c:pt idx="8">
                  <c:v>2014/1/26</c:v>
                </c:pt>
                <c:pt idx="9">
                  <c:v>2014/2/9</c:v>
                </c:pt>
                <c:pt idx="10">
                  <c:v>2014/2/16</c:v>
                </c:pt>
                <c:pt idx="11">
                  <c:v>2014/2/23</c:v>
                </c:pt>
                <c:pt idx="12">
                  <c:v>2014/3/2</c:v>
                </c:pt>
                <c:pt idx="13">
                  <c:v>2014/3/9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0.5</c:v>
                </c:pt>
                <c:pt idx="1">
                  <c:v>1.3</c:v>
                </c:pt>
                <c:pt idx="2">
                  <c:v>1.1</c:v>
                </c:pt>
                <c:pt idx="3">
                  <c:v>1.1</c:v>
                </c:pt>
                <c:pt idx="4">
                  <c:v>0.9</c:v>
                </c:pt>
                <c:pt idx="5">
                  <c:v>1.1</c:v>
                </c:pt>
                <c:pt idx="6">
                  <c:v>1.4</c:v>
                </c:pt>
                <c:pt idx="7">
                  <c:v>1.4</c:v>
                </c:pt>
                <c:pt idx="8">
                  <c:v>1.1</c:v>
                </c:pt>
                <c:pt idx="9">
                  <c:v>1.1</c:v>
                </c:pt>
                <c:pt idx="10">
                  <c:v>1.2</c:v>
                </c:pt>
                <c:pt idx="11">
                  <c:v>1.6</c:v>
                </c:pt>
                <c:pt idx="12">
                  <c:v>0.7</c:v>
                </c:pt>
                <c:pt idx="13">
                  <c:v>0.8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1"/>
        <c:axId val="13200000"/>
        <c:axId val="13210368"/>
      </c:lineChart>
      <c:catAx>
        <c:axId val="13200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460000" spcFirstLastPara="0" vertOverflow="ellipsis" vert="horz" wrap="square" anchor="ctr" anchorCtr="1"/>
          <a:lstStyle/>
          <a:p>
            <a:pPr>
              <a:defRPr lang="zh-CN" sz="6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3210368"/>
        <c:crosses val="autoZero"/>
        <c:auto val="1"/>
        <c:lblAlgn val="ctr"/>
        <c:lblOffset val="100"/>
        <c:noMultiLvlLbl val="0"/>
      </c:catAx>
      <c:valAx>
        <c:axId val="13210368"/>
        <c:scaling>
          <c:orientation val="minMax"/>
          <c:max val="2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3200000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lang="zh-CN" sz="10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25038264033005"/>
          <c:y val="0.0331238243795018"/>
          <c:w val="0.947496173596699"/>
          <c:h val="0.80967641044529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我们都爱笑</c:v>
                </c:pt>
              </c:strCache>
            </c:strRef>
          </c:tx>
          <c:spPr>
            <a:ln w="28575" cap="rnd" cmpd="sng" algn="ctr">
              <a:solidFill>
                <a:schemeClr val="bg2">
                  <a:lumMod val="75000"/>
                </a:schemeClr>
              </a:solidFill>
              <a:prstDash val="solid"/>
              <a:round/>
            </a:ln>
          </c:spPr>
          <c:marker>
            <c:spPr>
              <a:solidFill>
                <a:srgbClr val="FF00FF"/>
              </a:solidFill>
              <a:ln w="9525" cap="flat" cmpd="sng" algn="ctr">
                <a:solidFill>
                  <a:schemeClr val="bg2">
                    <a:lumMod val="75000"/>
                  </a:schemeClr>
                </a:solidFill>
                <a:prstDash val="solid"/>
                <a:round/>
              </a:ln>
            </c:spPr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layout>
                <c:manualLayout>
                  <c:x val="-0.0153095845111366"/>
                  <c:y val="0.14697441025071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layout>
                <c:manualLayout>
                  <c:x val="-0.0260262936689322"/>
                  <c:y val="0.10778123418385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dLbl>
              <c:idx val="15"/>
              <c:delete val="1"/>
            </c:dLbl>
            <c:dLbl>
              <c:idx val="16"/>
              <c:layout>
                <c:manualLayout>
                  <c:x val="-0.00306191690222733"/>
                  <c:y val="0.14697441025071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delete val="1"/>
            </c:dLbl>
            <c:dLbl>
              <c:idx val="18"/>
              <c:delete val="1"/>
            </c:dLbl>
            <c:dLbl>
              <c:idx val="19"/>
              <c:delete val="1"/>
            </c:dLbl>
            <c:dLbl>
              <c:idx val="20"/>
              <c:layout>
                <c:manualLayout>
                  <c:x val="-0.0137787466079325"/>
                  <c:y val="0.15677270426742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1"/>
              <c:delete val="1"/>
            </c:dLbl>
            <c:dLbl>
              <c:idx val="22"/>
              <c:delete val="1"/>
            </c:dLbl>
            <c:dLbl>
              <c:idx val="23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Sheet1!$A$2:$A$25</c:f>
              <c:strCache>
                <c:ptCount val="24"/>
                <c:pt idx="0">
                  <c:v>22:00 - 22:05</c:v>
                </c:pt>
                <c:pt idx="1">
                  <c:v>22:05 - 22:10</c:v>
                </c:pt>
                <c:pt idx="2">
                  <c:v>22:10 - 22:15</c:v>
                </c:pt>
                <c:pt idx="3">
                  <c:v>22:15 - 22:20</c:v>
                </c:pt>
                <c:pt idx="4">
                  <c:v>22:20 - 22:25</c:v>
                </c:pt>
                <c:pt idx="5">
                  <c:v>22:25 - 22:30</c:v>
                </c:pt>
                <c:pt idx="6">
                  <c:v>22:30 - 22:35</c:v>
                </c:pt>
                <c:pt idx="7">
                  <c:v>22:35 - 22:40</c:v>
                </c:pt>
                <c:pt idx="8">
                  <c:v>22:40 - 22:45</c:v>
                </c:pt>
                <c:pt idx="9">
                  <c:v>22:45 - 22:50</c:v>
                </c:pt>
                <c:pt idx="10">
                  <c:v>22:50 - 22:55</c:v>
                </c:pt>
                <c:pt idx="11">
                  <c:v>22:55 - 23:00</c:v>
                </c:pt>
                <c:pt idx="12">
                  <c:v>23:00 - 23:05</c:v>
                </c:pt>
                <c:pt idx="13">
                  <c:v>23:05 - 23:10</c:v>
                </c:pt>
                <c:pt idx="14">
                  <c:v>23:10 - 23:15</c:v>
                </c:pt>
                <c:pt idx="15">
                  <c:v>23:15 - 23:20</c:v>
                </c:pt>
                <c:pt idx="16">
                  <c:v>23:20 - 23:25</c:v>
                </c:pt>
                <c:pt idx="17">
                  <c:v>23:25 - 23:30</c:v>
                </c:pt>
                <c:pt idx="18">
                  <c:v>23:30 - 23:35</c:v>
                </c:pt>
                <c:pt idx="19">
                  <c:v>23:35 - 23:40</c:v>
                </c:pt>
                <c:pt idx="20">
                  <c:v>23:40 - 23:45</c:v>
                </c:pt>
                <c:pt idx="21">
                  <c:v>23:45 - 23:50</c:v>
                </c:pt>
                <c:pt idx="22">
                  <c:v>23:50 - 23:55</c:v>
                </c:pt>
                <c:pt idx="23">
                  <c:v>23:55 - 24:00</c:v>
                </c:pt>
              </c:strCache>
            </c:str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1.7</c:v>
                </c:pt>
                <c:pt idx="1">
                  <c:v>1.5</c:v>
                </c:pt>
                <c:pt idx="2">
                  <c:v>1.5</c:v>
                </c:pt>
                <c:pt idx="3">
                  <c:v>1.5</c:v>
                </c:pt>
                <c:pt idx="4">
                  <c:v>1.4</c:v>
                </c:pt>
                <c:pt idx="5">
                  <c:v>1.4</c:v>
                </c:pt>
                <c:pt idx="6">
                  <c:v>1.2</c:v>
                </c:pt>
                <c:pt idx="7">
                  <c:v>1</c:v>
                </c:pt>
                <c:pt idx="8">
                  <c:v>1.2</c:v>
                </c:pt>
                <c:pt idx="9">
                  <c:v>1.2</c:v>
                </c:pt>
                <c:pt idx="10">
                  <c:v>1.3</c:v>
                </c:pt>
                <c:pt idx="11">
                  <c:v>1.1</c:v>
                </c:pt>
                <c:pt idx="12">
                  <c:v>1.1</c:v>
                </c:pt>
                <c:pt idx="13">
                  <c:v>1</c:v>
                </c:pt>
                <c:pt idx="14">
                  <c:v>1.1</c:v>
                </c:pt>
                <c:pt idx="15">
                  <c:v>1.1</c:v>
                </c:pt>
                <c:pt idx="16">
                  <c:v>1</c:v>
                </c:pt>
                <c:pt idx="17">
                  <c:v>0.9</c:v>
                </c:pt>
                <c:pt idx="18">
                  <c:v>0.8</c:v>
                </c:pt>
                <c:pt idx="19">
                  <c:v>0.8</c:v>
                </c:pt>
                <c:pt idx="20">
                  <c:v>0.7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1"/>
        <c:axId val="191474304"/>
        <c:axId val="191484288"/>
      </c:lineChart>
      <c:catAx>
        <c:axId val="191474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460000" spcFirstLastPara="0" vertOverflow="ellipsis" vert="horz" wrap="square" anchor="ctr" anchorCtr="1"/>
          <a:lstStyle/>
          <a:p>
            <a:pPr>
              <a:defRPr lang="zh-CN" sz="6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1484288"/>
        <c:crosses val="autoZero"/>
        <c:auto val="1"/>
        <c:lblAlgn val="ctr"/>
        <c:lblOffset val="100"/>
        <c:noMultiLvlLbl val="0"/>
      </c:catAx>
      <c:valAx>
        <c:axId val="191484288"/>
        <c:scaling>
          <c:orientation val="minMax"/>
          <c:max val="1.5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147430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lang="zh-CN" sz="10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96731919106927"/>
          <c:y val="0.0455551558523786"/>
          <c:w val="0.727000210996419"/>
          <c:h val="0.77610452759429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湖南 - 金鹰独播</c:v>
                </c:pt>
              </c:strCache>
            </c:strRef>
          </c:tx>
          <c:spPr>
            <a:ln w="38100" cap="rnd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Sheet1!$A$2:$A$16</c:f>
              <c:strCache>
                <c:ptCount val="15"/>
                <c:pt idx="0">
                  <c:v>12月第1周</c:v>
                </c:pt>
                <c:pt idx="1">
                  <c:v>12月第2周</c:v>
                </c:pt>
                <c:pt idx="2">
                  <c:v>12月第3周</c:v>
                </c:pt>
                <c:pt idx="3">
                  <c:v>12月第4周</c:v>
                </c:pt>
                <c:pt idx="4">
                  <c:v>1月第1周</c:v>
                </c:pt>
                <c:pt idx="5">
                  <c:v>1月第2周</c:v>
                </c:pt>
                <c:pt idx="6">
                  <c:v>1月第3周</c:v>
                </c:pt>
                <c:pt idx="7">
                  <c:v>1月第4周</c:v>
                </c:pt>
                <c:pt idx="8">
                  <c:v>1月第5周</c:v>
                </c:pt>
                <c:pt idx="9">
                  <c:v>2月第2周</c:v>
                </c:pt>
                <c:pt idx="10">
                  <c:v>2月第3周</c:v>
                </c:pt>
                <c:pt idx="11">
                  <c:v>2月第4周</c:v>
                </c:pt>
                <c:pt idx="12">
                  <c:v>2月第5周</c:v>
                </c:pt>
                <c:pt idx="13">
                  <c:v>3月第1周</c:v>
                </c:pt>
                <c:pt idx="14">
                  <c:v>3月第2周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2.1</c:v>
                </c:pt>
                <c:pt idx="1">
                  <c:v>2.1</c:v>
                </c:pt>
                <c:pt idx="2">
                  <c:v>2.1</c:v>
                </c:pt>
                <c:pt idx="3">
                  <c:v>1.1</c:v>
                </c:pt>
                <c:pt idx="4">
                  <c:v>1.3</c:v>
                </c:pt>
                <c:pt idx="5">
                  <c:v>0.5</c:v>
                </c:pt>
                <c:pt idx="6">
                  <c:v>0.5</c:v>
                </c:pt>
                <c:pt idx="7">
                  <c:v>0.7</c:v>
                </c:pt>
                <c:pt idx="8">
                  <c:v>0.5</c:v>
                </c:pt>
                <c:pt idx="9">
                  <c:v>1.2</c:v>
                </c:pt>
                <c:pt idx="10">
                  <c:v>1.2</c:v>
                </c:pt>
                <c:pt idx="11">
                  <c:v>1.3</c:v>
                </c:pt>
                <c:pt idx="12">
                  <c:v>1.2</c:v>
                </c:pt>
                <c:pt idx="13">
                  <c:v>0.5</c:v>
                </c:pt>
                <c:pt idx="14">
                  <c:v>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江苏-幸福剧场</c:v>
                </c:pt>
              </c:strCache>
            </c:strRef>
          </c:tx>
          <c:spPr>
            <a:ln w="38100" cap="rnd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Sheet1!$A$2:$A$16</c:f>
              <c:strCache>
                <c:ptCount val="15"/>
                <c:pt idx="0">
                  <c:v>12月第1周</c:v>
                </c:pt>
                <c:pt idx="1">
                  <c:v>12月第2周</c:v>
                </c:pt>
                <c:pt idx="2">
                  <c:v>12月第3周</c:v>
                </c:pt>
                <c:pt idx="3">
                  <c:v>12月第4周</c:v>
                </c:pt>
                <c:pt idx="4">
                  <c:v>1月第1周</c:v>
                </c:pt>
                <c:pt idx="5">
                  <c:v>1月第2周</c:v>
                </c:pt>
                <c:pt idx="6">
                  <c:v>1月第3周</c:v>
                </c:pt>
                <c:pt idx="7">
                  <c:v>1月第4周</c:v>
                </c:pt>
                <c:pt idx="8">
                  <c:v>1月第5周</c:v>
                </c:pt>
                <c:pt idx="9">
                  <c:v>2月第2周</c:v>
                </c:pt>
                <c:pt idx="10">
                  <c:v>2月第3周</c:v>
                </c:pt>
                <c:pt idx="11">
                  <c:v>2月第4周</c:v>
                </c:pt>
                <c:pt idx="12">
                  <c:v>2月第5周</c:v>
                </c:pt>
                <c:pt idx="13">
                  <c:v>3月第1周</c:v>
                </c:pt>
                <c:pt idx="14">
                  <c:v>3月第2周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1.3</c:v>
                </c:pt>
                <c:pt idx="1">
                  <c:v>1.4</c:v>
                </c:pt>
                <c:pt idx="2">
                  <c:v>0.8</c:v>
                </c:pt>
                <c:pt idx="3">
                  <c:v>1</c:v>
                </c:pt>
                <c:pt idx="4">
                  <c:v>0.8</c:v>
                </c:pt>
                <c:pt idx="5">
                  <c:v>0.9</c:v>
                </c:pt>
                <c:pt idx="6">
                  <c:v>0.9</c:v>
                </c:pt>
                <c:pt idx="7">
                  <c:v>0.8</c:v>
                </c:pt>
                <c:pt idx="8">
                  <c:v>0.8</c:v>
                </c:pt>
                <c:pt idx="9">
                  <c:v>0.7</c:v>
                </c:pt>
                <c:pt idx="10">
                  <c:v>0.9</c:v>
                </c:pt>
                <c:pt idx="11">
                  <c:v>1</c:v>
                </c:pt>
                <c:pt idx="12">
                  <c:v>1</c:v>
                </c:pt>
                <c:pt idx="13">
                  <c:v>0.6</c:v>
                </c:pt>
                <c:pt idx="14">
                  <c:v>0.8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东方-梦想剧场</c:v>
                </c:pt>
              </c:strCache>
            </c:strRef>
          </c:tx>
          <c:spPr>
            <a:ln w="38100" cap="rnd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Sheet1!$A$2:$A$16</c:f>
              <c:strCache>
                <c:ptCount val="15"/>
                <c:pt idx="0">
                  <c:v>12月第1周</c:v>
                </c:pt>
                <c:pt idx="1">
                  <c:v>12月第2周</c:v>
                </c:pt>
                <c:pt idx="2">
                  <c:v>12月第3周</c:v>
                </c:pt>
                <c:pt idx="3">
                  <c:v>12月第4周</c:v>
                </c:pt>
                <c:pt idx="4">
                  <c:v>1月第1周</c:v>
                </c:pt>
                <c:pt idx="5">
                  <c:v>1月第2周</c:v>
                </c:pt>
                <c:pt idx="6">
                  <c:v>1月第3周</c:v>
                </c:pt>
                <c:pt idx="7">
                  <c:v>1月第4周</c:v>
                </c:pt>
                <c:pt idx="8">
                  <c:v>1月第5周</c:v>
                </c:pt>
                <c:pt idx="9">
                  <c:v>2月第2周</c:v>
                </c:pt>
                <c:pt idx="10">
                  <c:v>2月第3周</c:v>
                </c:pt>
                <c:pt idx="11">
                  <c:v>2月第4周</c:v>
                </c:pt>
                <c:pt idx="12">
                  <c:v>2月第5周</c:v>
                </c:pt>
                <c:pt idx="13">
                  <c:v>3月第1周</c:v>
                </c:pt>
                <c:pt idx="14">
                  <c:v>3月第2周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0.5</c:v>
                </c:pt>
                <c:pt idx="1">
                  <c:v>0.5</c:v>
                </c:pt>
                <c:pt idx="2">
                  <c:v>0.3</c:v>
                </c:pt>
                <c:pt idx="3">
                  <c:v>0.3</c:v>
                </c:pt>
                <c:pt idx="4">
                  <c:v>0.6</c:v>
                </c:pt>
                <c:pt idx="5">
                  <c:v>0.6</c:v>
                </c:pt>
                <c:pt idx="6">
                  <c:v>0.8</c:v>
                </c:pt>
                <c:pt idx="7">
                  <c:v>0.7</c:v>
                </c:pt>
                <c:pt idx="8">
                  <c:v>0.7</c:v>
                </c:pt>
                <c:pt idx="9">
                  <c:v>0.4</c:v>
                </c:pt>
                <c:pt idx="10">
                  <c:v>0.5</c:v>
                </c:pt>
                <c:pt idx="11">
                  <c:v>0.7</c:v>
                </c:pt>
                <c:pt idx="12">
                  <c:v>1</c:v>
                </c:pt>
                <c:pt idx="13">
                  <c:v>1.1</c:v>
                </c:pt>
                <c:pt idx="14">
                  <c:v>0.9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浙江-中国蓝剧场</c:v>
                </c:pt>
              </c:strCache>
            </c:strRef>
          </c:tx>
          <c:spPr>
            <a:ln w="38100" cap="rnd" cmpd="sng" algn="ctr">
              <a:solidFill>
                <a:schemeClr val="accent4">
                  <a:lumMod val="40000"/>
                  <a:lumOff val="60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Sheet1!$A$2:$A$16</c:f>
              <c:strCache>
                <c:ptCount val="15"/>
                <c:pt idx="0">
                  <c:v>12月第1周</c:v>
                </c:pt>
                <c:pt idx="1">
                  <c:v>12月第2周</c:v>
                </c:pt>
                <c:pt idx="2">
                  <c:v>12月第3周</c:v>
                </c:pt>
                <c:pt idx="3">
                  <c:v>12月第4周</c:v>
                </c:pt>
                <c:pt idx="4">
                  <c:v>1月第1周</c:v>
                </c:pt>
                <c:pt idx="5">
                  <c:v>1月第2周</c:v>
                </c:pt>
                <c:pt idx="6">
                  <c:v>1月第3周</c:v>
                </c:pt>
                <c:pt idx="7">
                  <c:v>1月第4周</c:v>
                </c:pt>
                <c:pt idx="8">
                  <c:v>1月第5周</c:v>
                </c:pt>
                <c:pt idx="9">
                  <c:v>2月第2周</c:v>
                </c:pt>
                <c:pt idx="10">
                  <c:v>2月第3周</c:v>
                </c:pt>
                <c:pt idx="11">
                  <c:v>2月第4周</c:v>
                </c:pt>
                <c:pt idx="12">
                  <c:v>2月第5周</c:v>
                </c:pt>
                <c:pt idx="13">
                  <c:v>3月第1周</c:v>
                </c:pt>
                <c:pt idx="14">
                  <c:v>3月第2周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0.7</c:v>
                </c:pt>
                <c:pt idx="1">
                  <c:v>0.8</c:v>
                </c:pt>
                <c:pt idx="2">
                  <c:v>0.9</c:v>
                </c:pt>
                <c:pt idx="3">
                  <c:v>1</c:v>
                </c:pt>
                <c:pt idx="4">
                  <c:v>1</c:v>
                </c:pt>
                <c:pt idx="5">
                  <c:v>1.2</c:v>
                </c:pt>
                <c:pt idx="6">
                  <c:v>1.2</c:v>
                </c:pt>
                <c:pt idx="7">
                  <c:v>1</c:v>
                </c:pt>
                <c:pt idx="8">
                  <c:v>1.2</c:v>
                </c:pt>
                <c:pt idx="9">
                  <c:v>0.9</c:v>
                </c:pt>
                <c:pt idx="10">
                  <c:v>0.9</c:v>
                </c:pt>
                <c:pt idx="11">
                  <c:v>1.2</c:v>
                </c:pt>
                <c:pt idx="12">
                  <c:v>1.5</c:v>
                </c:pt>
                <c:pt idx="13">
                  <c:v>1.3</c:v>
                </c:pt>
                <c:pt idx="14">
                  <c:v>0.7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安徽-第一剧场</c:v>
                </c:pt>
              </c:strCache>
            </c:strRef>
          </c:tx>
          <c:spPr>
            <a:ln w="38100" cap="rnd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Sheet1!$A$2:$A$16</c:f>
              <c:strCache>
                <c:ptCount val="15"/>
                <c:pt idx="0">
                  <c:v>12月第1周</c:v>
                </c:pt>
                <c:pt idx="1">
                  <c:v>12月第2周</c:v>
                </c:pt>
                <c:pt idx="2">
                  <c:v>12月第3周</c:v>
                </c:pt>
                <c:pt idx="3">
                  <c:v>12月第4周</c:v>
                </c:pt>
                <c:pt idx="4">
                  <c:v>1月第1周</c:v>
                </c:pt>
                <c:pt idx="5">
                  <c:v>1月第2周</c:v>
                </c:pt>
                <c:pt idx="6">
                  <c:v>1月第3周</c:v>
                </c:pt>
                <c:pt idx="7">
                  <c:v>1月第4周</c:v>
                </c:pt>
                <c:pt idx="8">
                  <c:v>1月第5周</c:v>
                </c:pt>
                <c:pt idx="9">
                  <c:v>2月第2周</c:v>
                </c:pt>
                <c:pt idx="10">
                  <c:v>2月第3周</c:v>
                </c:pt>
                <c:pt idx="11">
                  <c:v>2月第4周</c:v>
                </c:pt>
                <c:pt idx="12">
                  <c:v>2月第5周</c:v>
                </c:pt>
                <c:pt idx="13">
                  <c:v>3月第1周</c:v>
                </c:pt>
                <c:pt idx="14">
                  <c:v>3月第2周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0.5</c:v>
                </c:pt>
                <c:pt idx="1">
                  <c:v>0.7</c:v>
                </c:pt>
                <c:pt idx="2">
                  <c:v>0.9</c:v>
                </c:pt>
                <c:pt idx="3">
                  <c:v>1.1</c:v>
                </c:pt>
                <c:pt idx="4">
                  <c:v>0.7</c:v>
                </c:pt>
                <c:pt idx="5">
                  <c:v>0.6</c:v>
                </c:pt>
                <c:pt idx="6">
                  <c:v>0.7</c:v>
                </c:pt>
                <c:pt idx="7">
                  <c:v>0.9</c:v>
                </c:pt>
                <c:pt idx="8">
                  <c:v>0.6</c:v>
                </c:pt>
                <c:pt idx="9">
                  <c:v>0.5</c:v>
                </c:pt>
                <c:pt idx="10">
                  <c:v>0.6</c:v>
                </c:pt>
                <c:pt idx="11">
                  <c:v>0.6</c:v>
                </c:pt>
                <c:pt idx="12">
                  <c:v>0.7</c:v>
                </c:pt>
                <c:pt idx="13">
                  <c:v>0.8</c:v>
                </c:pt>
                <c:pt idx="14">
                  <c:v>0.6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194627840"/>
        <c:axId val="194629632"/>
      </c:lineChart>
      <c:catAx>
        <c:axId val="194627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4629632"/>
        <c:crosses val="autoZero"/>
        <c:auto val="1"/>
        <c:lblAlgn val="ctr"/>
        <c:lblOffset val="100"/>
        <c:noMultiLvlLbl val="0"/>
      </c:catAx>
      <c:valAx>
        <c:axId val="1946296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46278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7198532843928"/>
          <c:y val="0.127978295538212"/>
          <c:w val="0.230848335525757"/>
          <c:h val="0.710937269193138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76801126927332"/>
          <c:y val="0.314189016126425"/>
          <c:w val="0.903742554605323"/>
          <c:h val="0.32342422320862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湖南卫视</c:v>
                </c:pt>
              </c:strCache>
            </c:strRef>
          </c:tx>
          <c:marker>
            <c:symbol val="none"/>
          </c:marker>
          <c:dLbls>
            <c:delete val="1"/>
          </c:dLbls>
          <c:cat>
            <c:strRef>
              <c:f>Sheet1!$A$2:$A$37</c:f>
              <c:strCache>
                <c:ptCount val="36"/>
                <c:pt idx="0">
                  <c:v>19:00 - 19:05 </c:v>
                </c:pt>
                <c:pt idx="1">
                  <c:v>19:05 - 19:10 </c:v>
                </c:pt>
                <c:pt idx="2">
                  <c:v>19:10 - 19:15 </c:v>
                </c:pt>
                <c:pt idx="3">
                  <c:v>19:15 - 19:20 </c:v>
                </c:pt>
                <c:pt idx="4">
                  <c:v>19:20 - 19:25 </c:v>
                </c:pt>
                <c:pt idx="5">
                  <c:v>19:25 - 19:30 </c:v>
                </c:pt>
                <c:pt idx="6">
                  <c:v>19:30 - 19:35 </c:v>
                </c:pt>
                <c:pt idx="7">
                  <c:v>19:35 - 19:40 </c:v>
                </c:pt>
                <c:pt idx="8">
                  <c:v>19:40 - 19:45 </c:v>
                </c:pt>
                <c:pt idx="9">
                  <c:v>19:45 - 19:50 </c:v>
                </c:pt>
                <c:pt idx="10">
                  <c:v>19:50 - 19:55 </c:v>
                </c:pt>
                <c:pt idx="11">
                  <c:v>19:55 - 20:00 </c:v>
                </c:pt>
                <c:pt idx="12">
                  <c:v>20:00 - 20:05 </c:v>
                </c:pt>
                <c:pt idx="13">
                  <c:v>20:05 - 20:10 </c:v>
                </c:pt>
                <c:pt idx="14">
                  <c:v>20:10 - 20:15 </c:v>
                </c:pt>
                <c:pt idx="15">
                  <c:v>20:15 - 20:20 </c:v>
                </c:pt>
                <c:pt idx="16">
                  <c:v>20:20 - 20:25 </c:v>
                </c:pt>
                <c:pt idx="17">
                  <c:v>20:25 - 20:30 </c:v>
                </c:pt>
                <c:pt idx="18">
                  <c:v>20:30 - 20:35 </c:v>
                </c:pt>
                <c:pt idx="19">
                  <c:v>20:35 - 20:40 </c:v>
                </c:pt>
                <c:pt idx="20">
                  <c:v>20:40 - 20:45 </c:v>
                </c:pt>
                <c:pt idx="21">
                  <c:v>20:45 - 20:50 </c:v>
                </c:pt>
                <c:pt idx="22">
                  <c:v>20:50 - 20:55 </c:v>
                </c:pt>
                <c:pt idx="23">
                  <c:v>20:55 - 21:00 </c:v>
                </c:pt>
                <c:pt idx="24">
                  <c:v>21:00 - 21:05 </c:v>
                </c:pt>
                <c:pt idx="25">
                  <c:v>21:05 - 21:10 </c:v>
                </c:pt>
                <c:pt idx="26">
                  <c:v>21:10 - 21:15 </c:v>
                </c:pt>
                <c:pt idx="27">
                  <c:v>21:15 - 21:20 </c:v>
                </c:pt>
                <c:pt idx="28">
                  <c:v>21:20 - 21:25 </c:v>
                </c:pt>
                <c:pt idx="29">
                  <c:v>21:25 - 21:30 </c:v>
                </c:pt>
                <c:pt idx="30">
                  <c:v>21:30 - 21:35 </c:v>
                </c:pt>
                <c:pt idx="31">
                  <c:v>21:35 - 21:40 </c:v>
                </c:pt>
                <c:pt idx="32">
                  <c:v>21:40 - 21:45 </c:v>
                </c:pt>
                <c:pt idx="33">
                  <c:v>21:45 - 21:50 </c:v>
                </c:pt>
                <c:pt idx="34">
                  <c:v>21:50 - 21:55 </c:v>
                </c:pt>
                <c:pt idx="35">
                  <c:v>21:55 - 22:00 </c:v>
                </c:pt>
              </c:strCache>
            </c:str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0.3</c:v>
                </c:pt>
                <c:pt idx="5">
                  <c:v>0.3</c:v>
                </c:pt>
                <c:pt idx="6">
                  <c:v>0.4</c:v>
                </c:pt>
                <c:pt idx="7">
                  <c:v>0.7</c:v>
                </c:pt>
                <c:pt idx="8">
                  <c:v>0.9</c:v>
                </c:pt>
                <c:pt idx="9">
                  <c:v>1</c:v>
                </c:pt>
                <c:pt idx="10">
                  <c:v>1.1</c:v>
                </c:pt>
                <c:pt idx="11">
                  <c:v>1.2</c:v>
                </c:pt>
                <c:pt idx="12">
                  <c:v>1.2</c:v>
                </c:pt>
                <c:pt idx="13">
                  <c:v>1.1</c:v>
                </c:pt>
                <c:pt idx="14">
                  <c:v>1.1</c:v>
                </c:pt>
                <c:pt idx="15">
                  <c:v>1.1</c:v>
                </c:pt>
                <c:pt idx="16">
                  <c:v>1.2</c:v>
                </c:pt>
                <c:pt idx="17">
                  <c:v>1.4</c:v>
                </c:pt>
                <c:pt idx="18">
                  <c:v>1.5</c:v>
                </c:pt>
                <c:pt idx="19">
                  <c:v>1.5</c:v>
                </c:pt>
                <c:pt idx="20">
                  <c:v>1.5</c:v>
                </c:pt>
                <c:pt idx="21">
                  <c:v>1.5</c:v>
                </c:pt>
                <c:pt idx="22">
                  <c:v>1.4</c:v>
                </c:pt>
                <c:pt idx="23">
                  <c:v>1.4</c:v>
                </c:pt>
                <c:pt idx="24">
                  <c:v>1.5</c:v>
                </c:pt>
                <c:pt idx="25">
                  <c:v>1.5</c:v>
                </c:pt>
                <c:pt idx="26">
                  <c:v>1.5</c:v>
                </c:pt>
                <c:pt idx="27">
                  <c:v>1.5</c:v>
                </c:pt>
                <c:pt idx="28">
                  <c:v>1.6</c:v>
                </c:pt>
                <c:pt idx="29">
                  <c:v>1.6</c:v>
                </c:pt>
                <c:pt idx="30">
                  <c:v>1.6</c:v>
                </c:pt>
                <c:pt idx="31">
                  <c:v>1.6</c:v>
                </c:pt>
                <c:pt idx="32">
                  <c:v>1.7</c:v>
                </c:pt>
                <c:pt idx="33">
                  <c:v>1.5</c:v>
                </c:pt>
                <c:pt idx="34">
                  <c:v>1.5</c:v>
                </c:pt>
                <c:pt idx="35">
                  <c:v>1.5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江苏卫视</c:v>
                </c:pt>
              </c:strCache>
            </c:strRef>
          </c:tx>
          <c:marker>
            <c:symbol val="none"/>
          </c:marker>
          <c:dLbls>
            <c:delete val="1"/>
          </c:dLbls>
          <c:cat>
            <c:strRef>
              <c:f>Sheet1!$A$2:$A$37</c:f>
              <c:strCache>
                <c:ptCount val="36"/>
                <c:pt idx="0">
                  <c:v>19:00 - 19:05 </c:v>
                </c:pt>
                <c:pt idx="1">
                  <c:v>19:05 - 19:10 </c:v>
                </c:pt>
                <c:pt idx="2">
                  <c:v>19:10 - 19:15 </c:v>
                </c:pt>
                <c:pt idx="3">
                  <c:v>19:15 - 19:20 </c:v>
                </c:pt>
                <c:pt idx="4">
                  <c:v>19:20 - 19:25 </c:v>
                </c:pt>
                <c:pt idx="5">
                  <c:v>19:25 - 19:30 </c:v>
                </c:pt>
                <c:pt idx="6">
                  <c:v>19:30 - 19:35 </c:v>
                </c:pt>
                <c:pt idx="7">
                  <c:v>19:35 - 19:40 </c:v>
                </c:pt>
                <c:pt idx="8">
                  <c:v>19:40 - 19:45 </c:v>
                </c:pt>
                <c:pt idx="9">
                  <c:v>19:45 - 19:50 </c:v>
                </c:pt>
                <c:pt idx="10">
                  <c:v>19:50 - 19:55 </c:v>
                </c:pt>
                <c:pt idx="11">
                  <c:v>19:55 - 20:00 </c:v>
                </c:pt>
                <c:pt idx="12">
                  <c:v>20:00 - 20:05 </c:v>
                </c:pt>
                <c:pt idx="13">
                  <c:v>20:05 - 20:10 </c:v>
                </c:pt>
                <c:pt idx="14">
                  <c:v>20:10 - 20:15 </c:v>
                </c:pt>
                <c:pt idx="15">
                  <c:v>20:15 - 20:20 </c:v>
                </c:pt>
                <c:pt idx="16">
                  <c:v>20:20 - 20:25 </c:v>
                </c:pt>
                <c:pt idx="17">
                  <c:v>20:25 - 20:30 </c:v>
                </c:pt>
                <c:pt idx="18">
                  <c:v>20:30 - 20:35 </c:v>
                </c:pt>
                <c:pt idx="19">
                  <c:v>20:35 - 20:40 </c:v>
                </c:pt>
                <c:pt idx="20">
                  <c:v>20:40 - 20:45 </c:v>
                </c:pt>
                <c:pt idx="21">
                  <c:v>20:45 - 20:50 </c:v>
                </c:pt>
                <c:pt idx="22">
                  <c:v>20:50 - 20:55 </c:v>
                </c:pt>
                <c:pt idx="23">
                  <c:v>20:55 - 21:00 </c:v>
                </c:pt>
                <c:pt idx="24">
                  <c:v>21:00 - 21:05 </c:v>
                </c:pt>
                <c:pt idx="25">
                  <c:v>21:05 - 21:10 </c:v>
                </c:pt>
                <c:pt idx="26">
                  <c:v>21:10 - 21:15 </c:v>
                </c:pt>
                <c:pt idx="27">
                  <c:v>21:15 - 21:20 </c:v>
                </c:pt>
                <c:pt idx="28">
                  <c:v>21:20 - 21:25 </c:v>
                </c:pt>
                <c:pt idx="29">
                  <c:v>21:25 - 21:30 </c:v>
                </c:pt>
                <c:pt idx="30">
                  <c:v>21:30 - 21:35 </c:v>
                </c:pt>
                <c:pt idx="31">
                  <c:v>21:35 - 21:40 </c:v>
                </c:pt>
                <c:pt idx="32">
                  <c:v>21:40 - 21:45 </c:v>
                </c:pt>
                <c:pt idx="33">
                  <c:v>21:45 - 21:50 </c:v>
                </c:pt>
                <c:pt idx="34">
                  <c:v>21:50 - 21:55 </c:v>
                </c:pt>
                <c:pt idx="35">
                  <c:v>21:55 - 22:00 </c:v>
                </c:pt>
              </c:strCache>
            </c:strRef>
          </c:cat>
          <c:val>
            <c:numRef>
              <c:f>Sheet1!$C$2:$C$37</c:f>
              <c:numCache>
                <c:formatCode>General</c:formatCode>
                <c:ptCount val="36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0.2</c:v>
                </c:pt>
                <c:pt idx="4">
                  <c:v>0.2</c:v>
                </c:pt>
                <c:pt idx="5">
                  <c:v>0.2</c:v>
                </c:pt>
                <c:pt idx="6">
                  <c:v>0.3</c:v>
                </c:pt>
                <c:pt idx="7">
                  <c:v>0.5</c:v>
                </c:pt>
                <c:pt idx="8">
                  <c:v>0.7</c:v>
                </c:pt>
                <c:pt idx="9">
                  <c:v>0.8</c:v>
                </c:pt>
                <c:pt idx="10">
                  <c:v>0.8</c:v>
                </c:pt>
                <c:pt idx="11">
                  <c:v>0.9</c:v>
                </c:pt>
                <c:pt idx="12">
                  <c:v>0.9</c:v>
                </c:pt>
                <c:pt idx="13">
                  <c:v>0.9</c:v>
                </c:pt>
                <c:pt idx="14">
                  <c:v>0.8</c:v>
                </c:pt>
                <c:pt idx="15">
                  <c:v>0.6</c:v>
                </c:pt>
                <c:pt idx="16">
                  <c:v>0.7</c:v>
                </c:pt>
                <c:pt idx="17">
                  <c:v>0.8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1.1</c:v>
                </c:pt>
                <c:pt idx="22">
                  <c:v>1.1</c:v>
                </c:pt>
                <c:pt idx="23">
                  <c:v>1.1</c:v>
                </c:pt>
                <c:pt idx="24">
                  <c:v>1</c:v>
                </c:pt>
                <c:pt idx="25">
                  <c:v>0.7</c:v>
                </c:pt>
                <c:pt idx="26">
                  <c:v>0.7</c:v>
                </c:pt>
                <c:pt idx="27">
                  <c:v>0.9</c:v>
                </c:pt>
                <c:pt idx="28">
                  <c:v>1</c:v>
                </c:pt>
                <c:pt idx="29">
                  <c:v>1.1</c:v>
                </c:pt>
                <c:pt idx="30">
                  <c:v>1.1</c:v>
                </c:pt>
                <c:pt idx="31">
                  <c:v>1.1</c:v>
                </c:pt>
                <c:pt idx="32">
                  <c:v>1.2</c:v>
                </c:pt>
                <c:pt idx="33">
                  <c:v>1.2</c:v>
                </c:pt>
                <c:pt idx="34">
                  <c:v>1.2</c:v>
                </c:pt>
                <c:pt idx="35">
                  <c:v>0.9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上海东方卫视</c:v>
                </c:pt>
              </c:strCache>
            </c:strRef>
          </c:tx>
          <c:marker>
            <c:symbol val="none"/>
          </c:marker>
          <c:dLbls>
            <c:delete val="1"/>
          </c:dLbls>
          <c:cat>
            <c:strRef>
              <c:f>Sheet1!$A$2:$A$37</c:f>
              <c:strCache>
                <c:ptCount val="36"/>
                <c:pt idx="0">
                  <c:v>19:00 - 19:05 </c:v>
                </c:pt>
                <c:pt idx="1">
                  <c:v>19:05 - 19:10 </c:v>
                </c:pt>
                <c:pt idx="2">
                  <c:v>19:10 - 19:15 </c:v>
                </c:pt>
                <c:pt idx="3">
                  <c:v>19:15 - 19:20 </c:v>
                </c:pt>
                <c:pt idx="4">
                  <c:v>19:20 - 19:25 </c:v>
                </c:pt>
                <c:pt idx="5">
                  <c:v>19:25 - 19:30 </c:v>
                </c:pt>
                <c:pt idx="6">
                  <c:v>19:30 - 19:35 </c:v>
                </c:pt>
                <c:pt idx="7">
                  <c:v>19:35 - 19:40 </c:v>
                </c:pt>
                <c:pt idx="8">
                  <c:v>19:40 - 19:45 </c:v>
                </c:pt>
                <c:pt idx="9">
                  <c:v>19:45 - 19:50 </c:v>
                </c:pt>
                <c:pt idx="10">
                  <c:v>19:50 - 19:55 </c:v>
                </c:pt>
                <c:pt idx="11">
                  <c:v>19:55 - 20:00 </c:v>
                </c:pt>
                <c:pt idx="12">
                  <c:v>20:00 - 20:05 </c:v>
                </c:pt>
                <c:pt idx="13">
                  <c:v>20:05 - 20:10 </c:v>
                </c:pt>
                <c:pt idx="14">
                  <c:v>20:10 - 20:15 </c:v>
                </c:pt>
                <c:pt idx="15">
                  <c:v>20:15 - 20:20 </c:v>
                </c:pt>
                <c:pt idx="16">
                  <c:v>20:20 - 20:25 </c:v>
                </c:pt>
                <c:pt idx="17">
                  <c:v>20:25 - 20:30 </c:v>
                </c:pt>
                <c:pt idx="18">
                  <c:v>20:30 - 20:35 </c:v>
                </c:pt>
                <c:pt idx="19">
                  <c:v>20:35 - 20:40 </c:v>
                </c:pt>
                <c:pt idx="20">
                  <c:v>20:40 - 20:45 </c:v>
                </c:pt>
                <c:pt idx="21">
                  <c:v>20:45 - 20:50 </c:v>
                </c:pt>
                <c:pt idx="22">
                  <c:v>20:50 - 20:55 </c:v>
                </c:pt>
                <c:pt idx="23">
                  <c:v>20:55 - 21:00 </c:v>
                </c:pt>
                <c:pt idx="24">
                  <c:v>21:00 - 21:05 </c:v>
                </c:pt>
                <c:pt idx="25">
                  <c:v>21:05 - 21:10 </c:v>
                </c:pt>
                <c:pt idx="26">
                  <c:v>21:10 - 21:15 </c:v>
                </c:pt>
                <c:pt idx="27">
                  <c:v>21:15 - 21:20 </c:v>
                </c:pt>
                <c:pt idx="28">
                  <c:v>21:20 - 21:25 </c:v>
                </c:pt>
                <c:pt idx="29">
                  <c:v>21:25 - 21:30 </c:v>
                </c:pt>
                <c:pt idx="30">
                  <c:v>21:30 - 21:35 </c:v>
                </c:pt>
                <c:pt idx="31">
                  <c:v>21:35 - 21:40 </c:v>
                </c:pt>
                <c:pt idx="32">
                  <c:v>21:40 - 21:45 </c:v>
                </c:pt>
                <c:pt idx="33">
                  <c:v>21:45 - 21:50 </c:v>
                </c:pt>
                <c:pt idx="34">
                  <c:v>21:50 - 21:55 </c:v>
                </c:pt>
                <c:pt idx="35">
                  <c:v>21:55 - 22:00 </c:v>
                </c:pt>
              </c:strCache>
            </c:strRef>
          </c:cat>
          <c:val>
            <c:numRef>
              <c:f>Sheet1!$D$2:$D$37</c:f>
              <c:numCache>
                <c:formatCode>General</c:formatCode>
                <c:ptCount val="36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  <c:pt idx="4">
                  <c:v>0.2</c:v>
                </c:pt>
                <c:pt idx="5">
                  <c:v>0.2</c:v>
                </c:pt>
                <c:pt idx="6">
                  <c:v>0.2</c:v>
                </c:pt>
                <c:pt idx="7">
                  <c:v>0.4</c:v>
                </c:pt>
                <c:pt idx="8">
                  <c:v>0.5</c:v>
                </c:pt>
                <c:pt idx="9">
                  <c:v>0.5</c:v>
                </c:pt>
                <c:pt idx="10">
                  <c:v>0.6</c:v>
                </c:pt>
                <c:pt idx="11">
                  <c:v>0.6</c:v>
                </c:pt>
                <c:pt idx="12">
                  <c:v>0.7</c:v>
                </c:pt>
                <c:pt idx="13">
                  <c:v>0.6</c:v>
                </c:pt>
                <c:pt idx="14">
                  <c:v>0.5</c:v>
                </c:pt>
                <c:pt idx="15">
                  <c:v>0.5</c:v>
                </c:pt>
                <c:pt idx="16">
                  <c:v>0.5</c:v>
                </c:pt>
                <c:pt idx="17">
                  <c:v>0.6</c:v>
                </c:pt>
                <c:pt idx="18">
                  <c:v>0.7</c:v>
                </c:pt>
                <c:pt idx="19">
                  <c:v>0.7</c:v>
                </c:pt>
                <c:pt idx="20">
                  <c:v>0.7</c:v>
                </c:pt>
                <c:pt idx="21">
                  <c:v>0.7</c:v>
                </c:pt>
                <c:pt idx="22">
                  <c:v>0.7</c:v>
                </c:pt>
                <c:pt idx="23">
                  <c:v>0.7</c:v>
                </c:pt>
                <c:pt idx="24">
                  <c:v>0.7</c:v>
                </c:pt>
                <c:pt idx="25">
                  <c:v>0.6</c:v>
                </c:pt>
                <c:pt idx="26">
                  <c:v>0.7</c:v>
                </c:pt>
                <c:pt idx="27">
                  <c:v>0.8</c:v>
                </c:pt>
                <c:pt idx="28">
                  <c:v>0.8</c:v>
                </c:pt>
                <c:pt idx="29">
                  <c:v>0.7</c:v>
                </c:pt>
                <c:pt idx="30">
                  <c:v>0.6</c:v>
                </c:pt>
                <c:pt idx="31">
                  <c:v>0.6</c:v>
                </c:pt>
                <c:pt idx="32">
                  <c:v>0.7</c:v>
                </c:pt>
                <c:pt idx="33">
                  <c:v>0.7</c:v>
                </c:pt>
                <c:pt idx="34">
                  <c:v>0.6</c:v>
                </c:pt>
                <c:pt idx="35">
                  <c:v>0.4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浙江卫视</c:v>
                </c:pt>
              </c:strCache>
            </c:strRef>
          </c:tx>
          <c:spPr>
            <a:ln w="28575" cap="rnd" cmpd="sng" algn="ctr">
              <a:solidFill>
                <a:schemeClr val="accent4">
                  <a:lumMod val="40000"/>
                  <a:lumOff val="60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Sheet1!$A$2:$A$37</c:f>
              <c:strCache>
                <c:ptCount val="36"/>
                <c:pt idx="0">
                  <c:v>19:00 - 19:05 </c:v>
                </c:pt>
                <c:pt idx="1">
                  <c:v>19:05 - 19:10 </c:v>
                </c:pt>
                <c:pt idx="2">
                  <c:v>19:10 - 19:15 </c:v>
                </c:pt>
                <c:pt idx="3">
                  <c:v>19:15 - 19:20 </c:v>
                </c:pt>
                <c:pt idx="4">
                  <c:v>19:20 - 19:25 </c:v>
                </c:pt>
                <c:pt idx="5">
                  <c:v>19:25 - 19:30 </c:v>
                </c:pt>
                <c:pt idx="6">
                  <c:v>19:30 - 19:35 </c:v>
                </c:pt>
                <c:pt idx="7">
                  <c:v>19:35 - 19:40 </c:v>
                </c:pt>
                <c:pt idx="8">
                  <c:v>19:40 - 19:45 </c:v>
                </c:pt>
                <c:pt idx="9">
                  <c:v>19:45 - 19:50 </c:v>
                </c:pt>
                <c:pt idx="10">
                  <c:v>19:50 - 19:55 </c:v>
                </c:pt>
                <c:pt idx="11">
                  <c:v>19:55 - 20:00 </c:v>
                </c:pt>
                <c:pt idx="12">
                  <c:v>20:00 - 20:05 </c:v>
                </c:pt>
                <c:pt idx="13">
                  <c:v>20:05 - 20:10 </c:v>
                </c:pt>
                <c:pt idx="14">
                  <c:v>20:10 - 20:15 </c:v>
                </c:pt>
                <c:pt idx="15">
                  <c:v>20:15 - 20:20 </c:v>
                </c:pt>
                <c:pt idx="16">
                  <c:v>20:20 - 20:25 </c:v>
                </c:pt>
                <c:pt idx="17">
                  <c:v>20:25 - 20:30 </c:v>
                </c:pt>
                <c:pt idx="18">
                  <c:v>20:30 - 20:35 </c:v>
                </c:pt>
                <c:pt idx="19">
                  <c:v>20:35 - 20:40 </c:v>
                </c:pt>
                <c:pt idx="20">
                  <c:v>20:40 - 20:45 </c:v>
                </c:pt>
                <c:pt idx="21">
                  <c:v>20:45 - 20:50 </c:v>
                </c:pt>
                <c:pt idx="22">
                  <c:v>20:50 - 20:55 </c:v>
                </c:pt>
                <c:pt idx="23">
                  <c:v>20:55 - 21:00 </c:v>
                </c:pt>
                <c:pt idx="24">
                  <c:v>21:00 - 21:05 </c:v>
                </c:pt>
                <c:pt idx="25">
                  <c:v>21:05 - 21:10 </c:v>
                </c:pt>
                <c:pt idx="26">
                  <c:v>21:10 - 21:15 </c:v>
                </c:pt>
                <c:pt idx="27">
                  <c:v>21:15 - 21:20 </c:v>
                </c:pt>
                <c:pt idx="28">
                  <c:v>21:20 - 21:25 </c:v>
                </c:pt>
                <c:pt idx="29">
                  <c:v>21:25 - 21:30 </c:v>
                </c:pt>
                <c:pt idx="30">
                  <c:v>21:30 - 21:35 </c:v>
                </c:pt>
                <c:pt idx="31">
                  <c:v>21:35 - 21:40 </c:v>
                </c:pt>
                <c:pt idx="32">
                  <c:v>21:40 - 21:45 </c:v>
                </c:pt>
                <c:pt idx="33">
                  <c:v>21:45 - 21:50 </c:v>
                </c:pt>
                <c:pt idx="34">
                  <c:v>21:50 - 21:55 </c:v>
                </c:pt>
                <c:pt idx="35">
                  <c:v>21:55 - 22:00 </c:v>
                </c:pt>
              </c:strCache>
            </c:strRef>
          </c:cat>
          <c:val>
            <c:numRef>
              <c:f>Sheet1!$E$2:$E$37</c:f>
              <c:numCache>
                <c:formatCode>General</c:formatCode>
                <c:ptCount val="36"/>
                <c:pt idx="0">
                  <c:v>0.1</c:v>
                </c:pt>
                <c:pt idx="1">
                  <c:v>0.1</c:v>
                </c:pt>
                <c:pt idx="2">
                  <c:v>0.2</c:v>
                </c:pt>
                <c:pt idx="3">
                  <c:v>0.2</c:v>
                </c:pt>
                <c:pt idx="4">
                  <c:v>0.2</c:v>
                </c:pt>
                <c:pt idx="5">
                  <c:v>0.3</c:v>
                </c:pt>
                <c:pt idx="6">
                  <c:v>0.4</c:v>
                </c:pt>
                <c:pt idx="7">
                  <c:v>0.6</c:v>
                </c:pt>
                <c:pt idx="8">
                  <c:v>0.7</c:v>
                </c:pt>
                <c:pt idx="9">
                  <c:v>0.8</c:v>
                </c:pt>
                <c:pt idx="10">
                  <c:v>0.9</c:v>
                </c:pt>
                <c:pt idx="11">
                  <c:v>0.9</c:v>
                </c:pt>
                <c:pt idx="12">
                  <c:v>1</c:v>
                </c:pt>
                <c:pt idx="13">
                  <c:v>1</c:v>
                </c:pt>
                <c:pt idx="14">
                  <c:v>0.9</c:v>
                </c:pt>
                <c:pt idx="15">
                  <c:v>0.9</c:v>
                </c:pt>
                <c:pt idx="16">
                  <c:v>0.9</c:v>
                </c:pt>
                <c:pt idx="17">
                  <c:v>0.9</c:v>
                </c:pt>
                <c:pt idx="18">
                  <c:v>1</c:v>
                </c:pt>
                <c:pt idx="19">
                  <c:v>1.1</c:v>
                </c:pt>
                <c:pt idx="20">
                  <c:v>1.1</c:v>
                </c:pt>
                <c:pt idx="21">
                  <c:v>1.1</c:v>
                </c:pt>
                <c:pt idx="22">
                  <c:v>1.2</c:v>
                </c:pt>
                <c:pt idx="23">
                  <c:v>1.2</c:v>
                </c:pt>
                <c:pt idx="24">
                  <c:v>1.2</c:v>
                </c:pt>
                <c:pt idx="25">
                  <c:v>1.1</c:v>
                </c:pt>
                <c:pt idx="26">
                  <c:v>1</c:v>
                </c:pt>
                <c:pt idx="27">
                  <c:v>1.1</c:v>
                </c:pt>
                <c:pt idx="28">
                  <c:v>1.2</c:v>
                </c:pt>
                <c:pt idx="29">
                  <c:v>1.3</c:v>
                </c:pt>
                <c:pt idx="30">
                  <c:v>1.3</c:v>
                </c:pt>
                <c:pt idx="31">
                  <c:v>1.3</c:v>
                </c:pt>
                <c:pt idx="32">
                  <c:v>1.3</c:v>
                </c:pt>
                <c:pt idx="33">
                  <c:v>1.3</c:v>
                </c:pt>
                <c:pt idx="34">
                  <c:v>1.3</c:v>
                </c:pt>
                <c:pt idx="35">
                  <c:v>1.2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安徽卫视</c:v>
                </c:pt>
              </c:strCache>
            </c:strRef>
          </c:tx>
          <c:marker>
            <c:symbol val="none"/>
          </c:marker>
          <c:dLbls>
            <c:delete val="1"/>
          </c:dLbls>
          <c:cat>
            <c:strRef>
              <c:f>Sheet1!$A$2:$A$37</c:f>
              <c:strCache>
                <c:ptCount val="36"/>
                <c:pt idx="0">
                  <c:v>19:00 - 19:05 </c:v>
                </c:pt>
                <c:pt idx="1">
                  <c:v>19:05 - 19:10 </c:v>
                </c:pt>
                <c:pt idx="2">
                  <c:v>19:10 - 19:15 </c:v>
                </c:pt>
                <c:pt idx="3">
                  <c:v>19:15 - 19:20 </c:v>
                </c:pt>
                <c:pt idx="4">
                  <c:v>19:20 - 19:25 </c:v>
                </c:pt>
                <c:pt idx="5">
                  <c:v>19:25 - 19:30 </c:v>
                </c:pt>
                <c:pt idx="6">
                  <c:v>19:30 - 19:35 </c:v>
                </c:pt>
                <c:pt idx="7">
                  <c:v>19:35 - 19:40 </c:v>
                </c:pt>
                <c:pt idx="8">
                  <c:v>19:40 - 19:45 </c:v>
                </c:pt>
                <c:pt idx="9">
                  <c:v>19:45 - 19:50 </c:v>
                </c:pt>
                <c:pt idx="10">
                  <c:v>19:50 - 19:55 </c:v>
                </c:pt>
                <c:pt idx="11">
                  <c:v>19:55 - 20:00 </c:v>
                </c:pt>
                <c:pt idx="12">
                  <c:v>20:00 - 20:05 </c:v>
                </c:pt>
                <c:pt idx="13">
                  <c:v>20:05 - 20:10 </c:v>
                </c:pt>
                <c:pt idx="14">
                  <c:v>20:10 - 20:15 </c:v>
                </c:pt>
                <c:pt idx="15">
                  <c:v>20:15 - 20:20 </c:v>
                </c:pt>
                <c:pt idx="16">
                  <c:v>20:20 - 20:25 </c:v>
                </c:pt>
                <c:pt idx="17">
                  <c:v>20:25 - 20:30 </c:v>
                </c:pt>
                <c:pt idx="18">
                  <c:v>20:30 - 20:35 </c:v>
                </c:pt>
                <c:pt idx="19">
                  <c:v>20:35 - 20:40 </c:v>
                </c:pt>
                <c:pt idx="20">
                  <c:v>20:40 - 20:45 </c:v>
                </c:pt>
                <c:pt idx="21">
                  <c:v>20:45 - 20:50 </c:v>
                </c:pt>
                <c:pt idx="22">
                  <c:v>20:50 - 20:55 </c:v>
                </c:pt>
                <c:pt idx="23">
                  <c:v>20:55 - 21:00 </c:v>
                </c:pt>
                <c:pt idx="24">
                  <c:v>21:00 - 21:05 </c:v>
                </c:pt>
                <c:pt idx="25">
                  <c:v>21:05 - 21:10 </c:v>
                </c:pt>
                <c:pt idx="26">
                  <c:v>21:10 - 21:15 </c:v>
                </c:pt>
                <c:pt idx="27">
                  <c:v>21:15 - 21:20 </c:v>
                </c:pt>
                <c:pt idx="28">
                  <c:v>21:20 - 21:25 </c:v>
                </c:pt>
                <c:pt idx="29">
                  <c:v>21:25 - 21:30 </c:v>
                </c:pt>
                <c:pt idx="30">
                  <c:v>21:30 - 21:35 </c:v>
                </c:pt>
                <c:pt idx="31">
                  <c:v>21:35 - 21:40 </c:v>
                </c:pt>
                <c:pt idx="32">
                  <c:v>21:40 - 21:45 </c:v>
                </c:pt>
                <c:pt idx="33">
                  <c:v>21:45 - 21:50 </c:v>
                </c:pt>
                <c:pt idx="34">
                  <c:v>21:50 - 21:55 </c:v>
                </c:pt>
                <c:pt idx="35">
                  <c:v>21:55 - 22:00 </c:v>
                </c:pt>
              </c:strCache>
            </c:strRef>
          </c:cat>
          <c:val>
            <c:numRef>
              <c:f>Sheet1!$F$2:$F$37</c:f>
              <c:numCache>
                <c:formatCode>General</c:formatCode>
                <c:ptCount val="36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  <c:pt idx="4">
                  <c:v>0.1</c:v>
                </c:pt>
                <c:pt idx="5">
                  <c:v>0.2</c:v>
                </c:pt>
                <c:pt idx="6">
                  <c:v>0.3</c:v>
                </c:pt>
                <c:pt idx="7">
                  <c:v>0.5</c:v>
                </c:pt>
                <c:pt idx="8">
                  <c:v>0.6</c:v>
                </c:pt>
                <c:pt idx="9">
                  <c:v>0.7</c:v>
                </c:pt>
                <c:pt idx="10">
                  <c:v>0.7</c:v>
                </c:pt>
                <c:pt idx="11">
                  <c:v>0.7</c:v>
                </c:pt>
                <c:pt idx="12">
                  <c:v>0.8</c:v>
                </c:pt>
                <c:pt idx="13">
                  <c:v>0.8</c:v>
                </c:pt>
                <c:pt idx="14">
                  <c:v>0.7</c:v>
                </c:pt>
                <c:pt idx="15">
                  <c:v>0.5</c:v>
                </c:pt>
                <c:pt idx="16">
                  <c:v>0.5</c:v>
                </c:pt>
                <c:pt idx="17">
                  <c:v>0.6</c:v>
                </c:pt>
                <c:pt idx="18">
                  <c:v>0.7</c:v>
                </c:pt>
                <c:pt idx="19">
                  <c:v>0.7</c:v>
                </c:pt>
                <c:pt idx="20">
                  <c:v>0.8</c:v>
                </c:pt>
                <c:pt idx="21">
                  <c:v>0.8</c:v>
                </c:pt>
                <c:pt idx="22">
                  <c:v>0.8</c:v>
                </c:pt>
                <c:pt idx="23">
                  <c:v>0.8</c:v>
                </c:pt>
                <c:pt idx="24">
                  <c:v>0.8</c:v>
                </c:pt>
                <c:pt idx="25">
                  <c:v>0.8</c:v>
                </c:pt>
                <c:pt idx="26">
                  <c:v>0.7</c:v>
                </c:pt>
                <c:pt idx="27">
                  <c:v>0.7</c:v>
                </c:pt>
                <c:pt idx="28">
                  <c:v>0.7</c:v>
                </c:pt>
                <c:pt idx="29">
                  <c:v>0.7</c:v>
                </c:pt>
                <c:pt idx="30">
                  <c:v>0.7</c:v>
                </c:pt>
                <c:pt idx="31">
                  <c:v>0.7</c:v>
                </c:pt>
                <c:pt idx="32">
                  <c:v>0.7</c:v>
                </c:pt>
                <c:pt idx="33">
                  <c:v>0.7</c:v>
                </c:pt>
                <c:pt idx="34">
                  <c:v>0.7</c:v>
                </c:pt>
                <c:pt idx="35">
                  <c:v>0.8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201923968"/>
        <c:axId val="201925760"/>
      </c:lineChart>
      <c:catAx>
        <c:axId val="201923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201925760"/>
        <c:crosses val="autoZero"/>
        <c:auto val="1"/>
        <c:lblAlgn val="ctr"/>
        <c:lblOffset val="100"/>
        <c:noMultiLvlLbl val="0"/>
      </c:catAx>
      <c:valAx>
        <c:axId val="201925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201923968"/>
        <c:crosses val="autoZero"/>
        <c:crossBetween val="between"/>
        <c:majorUnit val="1"/>
      </c:valAx>
    </c:plotArea>
    <c:legend>
      <c:legendPos val="t"/>
      <c:layout>
        <c:manualLayout>
          <c:xMode val="edge"/>
          <c:yMode val="edge"/>
          <c:x val="0.305859162126145"/>
          <c:y val="0.0492010450585239"/>
          <c:w val="0.572148254767902"/>
          <c:h val="0.0633889200977614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0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96731919106927"/>
          <c:y val="0.0455551558523786"/>
          <c:w val="0.727000210996419"/>
          <c:h val="0.77610452759429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湖南 - 金鹰独播</c:v>
                </c:pt>
              </c:strCache>
            </c:strRef>
          </c:tx>
          <c:spPr>
            <a:ln w="38100" cap="rnd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Sheet1!$A$2:$A$16</c:f>
              <c:strCache>
                <c:ptCount val="15"/>
                <c:pt idx="0">
                  <c:v>12月第1周</c:v>
                </c:pt>
                <c:pt idx="1">
                  <c:v>12月第2周</c:v>
                </c:pt>
                <c:pt idx="2">
                  <c:v>12月第3周</c:v>
                </c:pt>
                <c:pt idx="3">
                  <c:v>12月第4周</c:v>
                </c:pt>
                <c:pt idx="4">
                  <c:v>1月第1周</c:v>
                </c:pt>
                <c:pt idx="5">
                  <c:v>1月第2周</c:v>
                </c:pt>
                <c:pt idx="6">
                  <c:v>1月第3周</c:v>
                </c:pt>
                <c:pt idx="7">
                  <c:v>1月第4周</c:v>
                </c:pt>
                <c:pt idx="8">
                  <c:v>1月第5周</c:v>
                </c:pt>
                <c:pt idx="9">
                  <c:v>2月第2周</c:v>
                </c:pt>
                <c:pt idx="10">
                  <c:v>2月第3周</c:v>
                </c:pt>
                <c:pt idx="11">
                  <c:v>2月第4周</c:v>
                </c:pt>
                <c:pt idx="12">
                  <c:v>2月第5周</c:v>
                </c:pt>
                <c:pt idx="13">
                  <c:v>3月第1周</c:v>
                </c:pt>
                <c:pt idx="14">
                  <c:v>3月第2周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</c:v>
                </c:pt>
                <c:pt idx="1">
                  <c:v>2.7</c:v>
                </c:pt>
                <c:pt idx="2">
                  <c:v>2.5</c:v>
                </c:pt>
                <c:pt idx="3">
                  <c:v>1.4</c:v>
                </c:pt>
                <c:pt idx="4">
                  <c:v>1.6</c:v>
                </c:pt>
                <c:pt idx="5">
                  <c:v>0.6</c:v>
                </c:pt>
                <c:pt idx="6">
                  <c:v>0.5</c:v>
                </c:pt>
                <c:pt idx="7">
                  <c:v>0.9</c:v>
                </c:pt>
                <c:pt idx="8">
                  <c:v>0.5</c:v>
                </c:pt>
                <c:pt idx="9">
                  <c:v>1</c:v>
                </c:pt>
                <c:pt idx="10">
                  <c:v>1</c:v>
                </c:pt>
                <c:pt idx="11">
                  <c:v>1.1</c:v>
                </c:pt>
                <c:pt idx="12">
                  <c:v>1.1</c:v>
                </c:pt>
                <c:pt idx="13">
                  <c:v>0.6</c:v>
                </c:pt>
                <c:pt idx="14">
                  <c:v>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江苏-幸福剧场</c:v>
                </c:pt>
              </c:strCache>
            </c:strRef>
          </c:tx>
          <c:spPr>
            <a:ln w="38100" cap="rnd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Sheet1!$A$2:$A$16</c:f>
              <c:strCache>
                <c:ptCount val="15"/>
                <c:pt idx="0">
                  <c:v>12月第1周</c:v>
                </c:pt>
                <c:pt idx="1">
                  <c:v>12月第2周</c:v>
                </c:pt>
                <c:pt idx="2">
                  <c:v>12月第3周</c:v>
                </c:pt>
                <c:pt idx="3">
                  <c:v>12月第4周</c:v>
                </c:pt>
                <c:pt idx="4">
                  <c:v>1月第1周</c:v>
                </c:pt>
                <c:pt idx="5">
                  <c:v>1月第2周</c:v>
                </c:pt>
                <c:pt idx="6">
                  <c:v>1月第3周</c:v>
                </c:pt>
                <c:pt idx="7">
                  <c:v>1月第4周</c:v>
                </c:pt>
                <c:pt idx="8">
                  <c:v>1月第5周</c:v>
                </c:pt>
                <c:pt idx="9">
                  <c:v>2月第2周</c:v>
                </c:pt>
                <c:pt idx="10">
                  <c:v>2月第3周</c:v>
                </c:pt>
                <c:pt idx="11">
                  <c:v>2月第4周</c:v>
                </c:pt>
                <c:pt idx="12">
                  <c:v>2月第5周</c:v>
                </c:pt>
                <c:pt idx="13">
                  <c:v>3月第1周</c:v>
                </c:pt>
                <c:pt idx="14">
                  <c:v>3月第2周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</c:v>
                </c:pt>
                <c:pt idx="1">
                  <c:v>0.9</c:v>
                </c:pt>
                <c:pt idx="2">
                  <c:v>0.7</c:v>
                </c:pt>
                <c:pt idx="3">
                  <c:v>0.9</c:v>
                </c:pt>
                <c:pt idx="4">
                  <c:v>0.7</c:v>
                </c:pt>
                <c:pt idx="5">
                  <c:v>0.8</c:v>
                </c:pt>
                <c:pt idx="6">
                  <c:v>0.8</c:v>
                </c:pt>
                <c:pt idx="7">
                  <c:v>0.6</c:v>
                </c:pt>
                <c:pt idx="8">
                  <c:v>0.6</c:v>
                </c:pt>
                <c:pt idx="9">
                  <c:v>0.9</c:v>
                </c:pt>
                <c:pt idx="10">
                  <c:v>0.6</c:v>
                </c:pt>
                <c:pt idx="11">
                  <c:v>0.8</c:v>
                </c:pt>
                <c:pt idx="12">
                  <c:v>0.9</c:v>
                </c:pt>
                <c:pt idx="13">
                  <c:v>0.6</c:v>
                </c:pt>
                <c:pt idx="14">
                  <c:v>0.7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东方-梦想剧场</c:v>
                </c:pt>
              </c:strCache>
            </c:strRef>
          </c:tx>
          <c:spPr>
            <a:ln w="38100" cap="rnd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Sheet1!$A$2:$A$16</c:f>
              <c:strCache>
                <c:ptCount val="15"/>
                <c:pt idx="0">
                  <c:v>12月第1周</c:v>
                </c:pt>
                <c:pt idx="1">
                  <c:v>12月第2周</c:v>
                </c:pt>
                <c:pt idx="2">
                  <c:v>12月第3周</c:v>
                </c:pt>
                <c:pt idx="3">
                  <c:v>12月第4周</c:v>
                </c:pt>
                <c:pt idx="4">
                  <c:v>1月第1周</c:v>
                </c:pt>
                <c:pt idx="5">
                  <c:v>1月第2周</c:v>
                </c:pt>
                <c:pt idx="6">
                  <c:v>1月第3周</c:v>
                </c:pt>
                <c:pt idx="7">
                  <c:v>1月第4周</c:v>
                </c:pt>
                <c:pt idx="8">
                  <c:v>1月第5周</c:v>
                </c:pt>
                <c:pt idx="9">
                  <c:v>2月第2周</c:v>
                </c:pt>
                <c:pt idx="10">
                  <c:v>2月第3周</c:v>
                </c:pt>
                <c:pt idx="11">
                  <c:v>2月第4周</c:v>
                </c:pt>
                <c:pt idx="12">
                  <c:v>2月第5周</c:v>
                </c:pt>
                <c:pt idx="13">
                  <c:v>3月第1周</c:v>
                </c:pt>
                <c:pt idx="14">
                  <c:v>3月第2周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0.5</c:v>
                </c:pt>
                <c:pt idx="1">
                  <c:v>0.6</c:v>
                </c:pt>
                <c:pt idx="2">
                  <c:v>0.3</c:v>
                </c:pt>
                <c:pt idx="3">
                  <c:v>0.4</c:v>
                </c:pt>
                <c:pt idx="4">
                  <c:v>0.6</c:v>
                </c:pt>
                <c:pt idx="5">
                  <c:v>0.7</c:v>
                </c:pt>
                <c:pt idx="6">
                  <c:v>0.8</c:v>
                </c:pt>
                <c:pt idx="7">
                  <c:v>0.6</c:v>
                </c:pt>
                <c:pt idx="8">
                  <c:v>0.7</c:v>
                </c:pt>
                <c:pt idx="9">
                  <c:v>0.5</c:v>
                </c:pt>
                <c:pt idx="10">
                  <c:v>0.4</c:v>
                </c:pt>
                <c:pt idx="11">
                  <c:v>0.6</c:v>
                </c:pt>
                <c:pt idx="12">
                  <c:v>1</c:v>
                </c:pt>
                <c:pt idx="13">
                  <c:v>1.3</c:v>
                </c:pt>
                <c:pt idx="14">
                  <c:v>0.9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浙江-中国蓝剧场</c:v>
                </c:pt>
              </c:strCache>
            </c:strRef>
          </c:tx>
          <c:spPr>
            <a:ln w="38100" cap="rnd" cmpd="sng" algn="ctr">
              <a:solidFill>
                <a:schemeClr val="accent4">
                  <a:lumMod val="40000"/>
                  <a:lumOff val="60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Sheet1!$A$2:$A$16</c:f>
              <c:strCache>
                <c:ptCount val="15"/>
                <c:pt idx="0">
                  <c:v>12月第1周</c:v>
                </c:pt>
                <c:pt idx="1">
                  <c:v>12月第2周</c:v>
                </c:pt>
                <c:pt idx="2">
                  <c:v>12月第3周</c:v>
                </c:pt>
                <c:pt idx="3">
                  <c:v>12月第4周</c:v>
                </c:pt>
                <c:pt idx="4">
                  <c:v>1月第1周</c:v>
                </c:pt>
                <c:pt idx="5">
                  <c:v>1月第2周</c:v>
                </c:pt>
                <c:pt idx="6">
                  <c:v>1月第3周</c:v>
                </c:pt>
                <c:pt idx="7">
                  <c:v>1月第4周</c:v>
                </c:pt>
                <c:pt idx="8">
                  <c:v>1月第5周</c:v>
                </c:pt>
                <c:pt idx="9">
                  <c:v>2月第2周</c:v>
                </c:pt>
                <c:pt idx="10">
                  <c:v>2月第3周</c:v>
                </c:pt>
                <c:pt idx="11">
                  <c:v>2月第4周</c:v>
                </c:pt>
                <c:pt idx="12">
                  <c:v>2月第5周</c:v>
                </c:pt>
                <c:pt idx="13">
                  <c:v>3月第1周</c:v>
                </c:pt>
                <c:pt idx="14">
                  <c:v>3月第2周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0.6</c:v>
                </c:pt>
                <c:pt idx="1">
                  <c:v>0.6</c:v>
                </c:pt>
                <c:pt idx="2">
                  <c:v>0.8</c:v>
                </c:pt>
                <c:pt idx="3">
                  <c:v>1</c:v>
                </c:pt>
                <c:pt idx="4">
                  <c:v>0.8</c:v>
                </c:pt>
                <c:pt idx="5">
                  <c:v>0.8</c:v>
                </c:pt>
                <c:pt idx="6">
                  <c:v>0.9</c:v>
                </c:pt>
                <c:pt idx="7">
                  <c:v>0.8</c:v>
                </c:pt>
                <c:pt idx="8">
                  <c:v>1</c:v>
                </c:pt>
                <c:pt idx="9">
                  <c:v>0.7</c:v>
                </c:pt>
                <c:pt idx="10">
                  <c:v>0.7</c:v>
                </c:pt>
                <c:pt idx="11">
                  <c:v>0.9</c:v>
                </c:pt>
                <c:pt idx="12">
                  <c:v>1.1</c:v>
                </c:pt>
                <c:pt idx="13">
                  <c:v>1.2</c:v>
                </c:pt>
                <c:pt idx="14">
                  <c:v>0.6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安徽-第一剧场</c:v>
                </c:pt>
              </c:strCache>
            </c:strRef>
          </c:tx>
          <c:spPr>
            <a:ln w="38100" cap="rnd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Sheet1!$A$2:$A$16</c:f>
              <c:strCache>
                <c:ptCount val="15"/>
                <c:pt idx="0">
                  <c:v>12月第1周</c:v>
                </c:pt>
                <c:pt idx="1">
                  <c:v>12月第2周</c:v>
                </c:pt>
                <c:pt idx="2">
                  <c:v>12月第3周</c:v>
                </c:pt>
                <c:pt idx="3">
                  <c:v>12月第4周</c:v>
                </c:pt>
                <c:pt idx="4">
                  <c:v>1月第1周</c:v>
                </c:pt>
                <c:pt idx="5">
                  <c:v>1月第2周</c:v>
                </c:pt>
                <c:pt idx="6">
                  <c:v>1月第3周</c:v>
                </c:pt>
                <c:pt idx="7">
                  <c:v>1月第4周</c:v>
                </c:pt>
                <c:pt idx="8">
                  <c:v>1月第5周</c:v>
                </c:pt>
                <c:pt idx="9">
                  <c:v>2月第2周</c:v>
                </c:pt>
                <c:pt idx="10">
                  <c:v>2月第3周</c:v>
                </c:pt>
                <c:pt idx="11">
                  <c:v>2月第4周</c:v>
                </c:pt>
                <c:pt idx="12">
                  <c:v>2月第5周</c:v>
                </c:pt>
                <c:pt idx="13">
                  <c:v>3月第1周</c:v>
                </c:pt>
                <c:pt idx="14">
                  <c:v>3月第2周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0.3</c:v>
                </c:pt>
                <c:pt idx="1">
                  <c:v>0.5</c:v>
                </c:pt>
                <c:pt idx="2">
                  <c:v>0.8</c:v>
                </c:pt>
                <c:pt idx="3">
                  <c:v>1.2</c:v>
                </c:pt>
                <c:pt idx="4">
                  <c:v>0.6</c:v>
                </c:pt>
                <c:pt idx="5">
                  <c:v>0.4</c:v>
                </c:pt>
                <c:pt idx="6">
                  <c:v>0.5</c:v>
                </c:pt>
                <c:pt idx="7">
                  <c:v>0.7</c:v>
                </c:pt>
                <c:pt idx="8">
                  <c:v>0.4</c:v>
                </c:pt>
                <c:pt idx="9">
                  <c:v>0.3</c:v>
                </c:pt>
                <c:pt idx="10">
                  <c:v>0.5</c:v>
                </c:pt>
                <c:pt idx="11">
                  <c:v>0.5</c:v>
                </c:pt>
                <c:pt idx="12">
                  <c:v>0.6</c:v>
                </c:pt>
                <c:pt idx="13">
                  <c:v>0.7</c:v>
                </c:pt>
                <c:pt idx="14">
                  <c:v>0.7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193559552"/>
        <c:axId val="193561344"/>
      </c:lineChart>
      <c:catAx>
        <c:axId val="193559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3561344"/>
        <c:crosses val="autoZero"/>
        <c:auto val="1"/>
        <c:lblAlgn val="ctr"/>
        <c:lblOffset val="100"/>
        <c:noMultiLvlLbl val="0"/>
      </c:catAx>
      <c:valAx>
        <c:axId val="1935613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35595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7198532843928"/>
          <c:y val="0.127978295538212"/>
          <c:w val="0.230848335525757"/>
          <c:h val="0.710937269193138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76801126927332"/>
          <c:y val="0.314189016126425"/>
          <c:w val="0.903742554605323"/>
          <c:h val="0.32342422320862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湖南卫视</c:v>
                </c:pt>
              </c:strCache>
            </c:strRef>
          </c:tx>
          <c:marker>
            <c:symbol val="none"/>
          </c:marker>
          <c:dLbls>
            <c:delete val="1"/>
          </c:dLbls>
          <c:cat>
            <c:strRef>
              <c:f>Sheet1!$A$2:$A$38</c:f>
              <c:strCache>
                <c:ptCount val="37"/>
                <c:pt idx="0">
                  <c:v>19:00 - 19:05 </c:v>
                </c:pt>
                <c:pt idx="1">
                  <c:v>19:05 - 19:10 </c:v>
                </c:pt>
                <c:pt idx="2">
                  <c:v>19:10 - 19:15 </c:v>
                </c:pt>
                <c:pt idx="3">
                  <c:v>19:15 - 19:20 </c:v>
                </c:pt>
                <c:pt idx="4">
                  <c:v>19:20 - 19:25 </c:v>
                </c:pt>
                <c:pt idx="5">
                  <c:v>19:25 - 19:30 </c:v>
                </c:pt>
                <c:pt idx="6">
                  <c:v>19:30 - 19:35 </c:v>
                </c:pt>
                <c:pt idx="7">
                  <c:v>19:35 - 19:40 </c:v>
                </c:pt>
                <c:pt idx="8">
                  <c:v>19:40 - 19:45 </c:v>
                </c:pt>
                <c:pt idx="9">
                  <c:v>19:45 - 19:50 </c:v>
                </c:pt>
                <c:pt idx="10">
                  <c:v>19:50 - 19:55 </c:v>
                </c:pt>
                <c:pt idx="11">
                  <c:v>19:55 - 20:00 </c:v>
                </c:pt>
                <c:pt idx="12">
                  <c:v>20:00 - 20:05 </c:v>
                </c:pt>
                <c:pt idx="13">
                  <c:v>20:05 - 20:10 </c:v>
                </c:pt>
                <c:pt idx="14">
                  <c:v>20:10 - 20:15 </c:v>
                </c:pt>
                <c:pt idx="15">
                  <c:v>20:15 - 20:20 </c:v>
                </c:pt>
                <c:pt idx="16">
                  <c:v>20:20 - 20:25 </c:v>
                </c:pt>
                <c:pt idx="17">
                  <c:v>20:25 - 20:30 </c:v>
                </c:pt>
                <c:pt idx="18">
                  <c:v>20:30 - 20:35 </c:v>
                </c:pt>
                <c:pt idx="19">
                  <c:v>20:35 - 20:40 </c:v>
                </c:pt>
                <c:pt idx="20">
                  <c:v>20:40 - 20:45 </c:v>
                </c:pt>
                <c:pt idx="21">
                  <c:v>20:45 - 20:50 </c:v>
                </c:pt>
                <c:pt idx="22">
                  <c:v>20:50 - 20:55 </c:v>
                </c:pt>
                <c:pt idx="23">
                  <c:v>20:55 - 21:00 </c:v>
                </c:pt>
                <c:pt idx="24">
                  <c:v>21:00 - 21:05 </c:v>
                </c:pt>
                <c:pt idx="25">
                  <c:v>21:05 - 21:10 </c:v>
                </c:pt>
                <c:pt idx="26">
                  <c:v>21:10 - 21:15 </c:v>
                </c:pt>
                <c:pt idx="27">
                  <c:v>21:15 - 21:20 </c:v>
                </c:pt>
                <c:pt idx="28">
                  <c:v>21:20 - 21:25 </c:v>
                </c:pt>
                <c:pt idx="29">
                  <c:v>21:25 - 21:30 </c:v>
                </c:pt>
                <c:pt idx="30">
                  <c:v>21:30 - 21:35 </c:v>
                </c:pt>
                <c:pt idx="31">
                  <c:v>21:35 - 21:40 </c:v>
                </c:pt>
                <c:pt idx="32">
                  <c:v>21:40 - 21:45 </c:v>
                </c:pt>
                <c:pt idx="33">
                  <c:v>21:45 - 21:50 </c:v>
                </c:pt>
                <c:pt idx="34">
                  <c:v>21:50 - 21:55 </c:v>
                </c:pt>
                <c:pt idx="35">
                  <c:v>21:55 - 22:00 </c:v>
                </c:pt>
                <c:pt idx="36">
                  <c:v>平均</c:v>
                </c:pt>
              </c:strCache>
            </c:strRef>
          </c:cat>
          <c:val>
            <c:numRef>
              <c:f>Sheet1!$B$2:$B$38</c:f>
              <c:numCache>
                <c:formatCode>General</c:formatCode>
                <c:ptCount val="37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0.3</c:v>
                </c:pt>
                <c:pt idx="5">
                  <c:v>0.3</c:v>
                </c:pt>
                <c:pt idx="6">
                  <c:v>0.5</c:v>
                </c:pt>
                <c:pt idx="7">
                  <c:v>0.7</c:v>
                </c:pt>
                <c:pt idx="8">
                  <c:v>1</c:v>
                </c:pt>
                <c:pt idx="9">
                  <c:v>1.1</c:v>
                </c:pt>
                <c:pt idx="10">
                  <c:v>1.2</c:v>
                </c:pt>
                <c:pt idx="11">
                  <c:v>1.3</c:v>
                </c:pt>
                <c:pt idx="12">
                  <c:v>1.4</c:v>
                </c:pt>
                <c:pt idx="13">
                  <c:v>1.3</c:v>
                </c:pt>
                <c:pt idx="14">
                  <c:v>1.3</c:v>
                </c:pt>
                <c:pt idx="15">
                  <c:v>1.4</c:v>
                </c:pt>
                <c:pt idx="16">
                  <c:v>1.5</c:v>
                </c:pt>
                <c:pt idx="17">
                  <c:v>1.6</c:v>
                </c:pt>
                <c:pt idx="18">
                  <c:v>1.7</c:v>
                </c:pt>
                <c:pt idx="19">
                  <c:v>1.7</c:v>
                </c:pt>
                <c:pt idx="20">
                  <c:v>1.8</c:v>
                </c:pt>
                <c:pt idx="21">
                  <c:v>1.8</c:v>
                </c:pt>
                <c:pt idx="22">
                  <c:v>1.7</c:v>
                </c:pt>
                <c:pt idx="23">
                  <c:v>1.7</c:v>
                </c:pt>
                <c:pt idx="24">
                  <c:v>1.8</c:v>
                </c:pt>
                <c:pt idx="25">
                  <c:v>1.8</c:v>
                </c:pt>
                <c:pt idx="26">
                  <c:v>1.8</c:v>
                </c:pt>
                <c:pt idx="27">
                  <c:v>1.9</c:v>
                </c:pt>
                <c:pt idx="28">
                  <c:v>1.9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1.9</c:v>
                </c:pt>
                <c:pt idx="34">
                  <c:v>1.8</c:v>
                </c:pt>
                <c:pt idx="35">
                  <c:v>1.9</c:v>
                </c:pt>
                <c:pt idx="36">
                  <c:v>1.4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江苏卫视</c:v>
                </c:pt>
              </c:strCache>
            </c:strRef>
          </c:tx>
          <c:marker>
            <c:symbol val="none"/>
          </c:marker>
          <c:dLbls>
            <c:delete val="1"/>
          </c:dLbls>
          <c:cat>
            <c:strRef>
              <c:f>Sheet1!$A$2:$A$38</c:f>
              <c:strCache>
                <c:ptCount val="37"/>
                <c:pt idx="0">
                  <c:v>19:00 - 19:05 </c:v>
                </c:pt>
                <c:pt idx="1">
                  <c:v>19:05 - 19:10 </c:v>
                </c:pt>
                <c:pt idx="2">
                  <c:v>19:10 - 19:15 </c:v>
                </c:pt>
                <c:pt idx="3">
                  <c:v>19:15 - 19:20 </c:v>
                </c:pt>
                <c:pt idx="4">
                  <c:v>19:20 - 19:25 </c:v>
                </c:pt>
                <c:pt idx="5">
                  <c:v>19:25 - 19:30 </c:v>
                </c:pt>
                <c:pt idx="6">
                  <c:v>19:30 - 19:35 </c:v>
                </c:pt>
                <c:pt idx="7">
                  <c:v>19:35 - 19:40 </c:v>
                </c:pt>
                <c:pt idx="8">
                  <c:v>19:40 - 19:45 </c:v>
                </c:pt>
                <c:pt idx="9">
                  <c:v>19:45 - 19:50 </c:v>
                </c:pt>
                <c:pt idx="10">
                  <c:v>19:50 - 19:55 </c:v>
                </c:pt>
                <c:pt idx="11">
                  <c:v>19:55 - 20:00 </c:v>
                </c:pt>
                <c:pt idx="12">
                  <c:v>20:00 - 20:05 </c:v>
                </c:pt>
                <c:pt idx="13">
                  <c:v>20:05 - 20:10 </c:v>
                </c:pt>
                <c:pt idx="14">
                  <c:v>20:10 - 20:15 </c:v>
                </c:pt>
                <c:pt idx="15">
                  <c:v>20:15 - 20:20 </c:v>
                </c:pt>
                <c:pt idx="16">
                  <c:v>20:20 - 20:25 </c:v>
                </c:pt>
                <c:pt idx="17">
                  <c:v>20:25 - 20:30 </c:v>
                </c:pt>
                <c:pt idx="18">
                  <c:v>20:30 - 20:35 </c:v>
                </c:pt>
                <c:pt idx="19">
                  <c:v>20:35 - 20:40 </c:v>
                </c:pt>
                <c:pt idx="20">
                  <c:v>20:40 - 20:45 </c:v>
                </c:pt>
                <c:pt idx="21">
                  <c:v>20:45 - 20:50 </c:v>
                </c:pt>
                <c:pt idx="22">
                  <c:v>20:50 - 20:55 </c:v>
                </c:pt>
                <c:pt idx="23">
                  <c:v>20:55 - 21:00 </c:v>
                </c:pt>
                <c:pt idx="24">
                  <c:v>21:00 - 21:05 </c:v>
                </c:pt>
                <c:pt idx="25">
                  <c:v>21:05 - 21:10 </c:v>
                </c:pt>
                <c:pt idx="26">
                  <c:v>21:10 - 21:15 </c:v>
                </c:pt>
                <c:pt idx="27">
                  <c:v>21:15 - 21:20 </c:v>
                </c:pt>
                <c:pt idx="28">
                  <c:v>21:20 - 21:25 </c:v>
                </c:pt>
                <c:pt idx="29">
                  <c:v>21:25 - 21:30 </c:v>
                </c:pt>
                <c:pt idx="30">
                  <c:v>21:30 - 21:35 </c:v>
                </c:pt>
                <c:pt idx="31">
                  <c:v>21:35 - 21:40 </c:v>
                </c:pt>
                <c:pt idx="32">
                  <c:v>21:40 - 21:45 </c:v>
                </c:pt>
                <c:pt idx="33">
                  <c:v>21:45 - 21:50 </c:v>
                </c:pt>
                <c:pt idx="34">
                  <c:v>21:50 - 21:55 </c:v>
                </c:pt>
                <c:pt idx="35">
                  <c:v>21:55 - 22:00 </c:v>
                </c:pt>
                <c:pt idx="36">
                  <c:v>平均</c:v>
                </c:pt>
              </c:strCache>
            </c:strRef>
          </c:cat>
          <c:val>
            <c:numRef>
              <c:f>Sheet1!$C$2:$C$38</c:f>
              <c:numCache>
                <c:formatCode>General</c:formatCode>
                <c:ptCount val="37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  <c:pt idx="4">
                  <c:v>0.1</c:v>
                </c:pt>
                <c:pt idx="5">
                  <c:v>0.2</c:v>
                </c:pt>
                <c:pt idx="6">
                  <c:v>0.2</c:v>
                </c:pt>
                <c:pt idx="7">
                  <c:v>0.4</c:v>
                </c:pt>
                <c:pt idx="8">
                  <c:v>0.5</c:v>
                </c:pt>
                <c:pt idx="9">
                  <c:v>0.6</c:v>
                </c:pt>
                <c:pt idx="10">
                  <c:v>0.7</c:v>
                </c:pt>
                <c:pt idx="11">
                  <c:v>0.7</c:v>
                </c:pt>
                <c:pt idx="12">
                  <c:v>0.8</c:v>
                </c:pt>
                <c:pt idx="13">
                  <c:v>0.8</c:v>
                </c:pt>
                <c:pt idx="14">
                  <c:v>0.7</c:v>
                </c:pt>
                <c:pt idx="15">
                  <c:v>0.6</c:v>
                </c:pt>
                <c:pt idx="16">
                  <c:v>0.6</c:v>
                </c:pt>
                <c:pt idx="17">
                  <c:v>0.7</c:v>
                </c:pt>
                <c:pt idx="18">
                  <c:v>0.8</c:v>
                </c:pt>
                <c:pt idx="19">
                  <c:v>0.8</c:v>
                </c:pt>
                <c:pt idx="20">
                  <c:v>0.8</c:v>
                </c:pt>
                <c:pt idx="21">
                  <c:v>0.9</c:v>
                </c:pt>
                <c:pt idx="22">
                  <c:v>0.9</c:v>
                </c:pt>
                <c:pt idx="23">
                  <c:v>1</c:v>
                </c:pt>
                <c:pt idx="24">
                  <c:v>0.8</c:v>
                </c:pt>
                <c:pt idx="25">
                  <c:v>0.6</c:v>
                </c:pt>
                <c:pt idx="26">
                  <c:v>0.6</c:v>
                </c:pt>
                <c:pt idx="27">
                  <c:v>0.7</c:v>
                </c:pt>
                <c:pt idx="28">
                  <c:v>0.8</c:v>
                </c:pt>
                <c:pt idx="29">
                  <c:v>0.9</c:v>
                </c:pt>
                <c:pt idx="30">
                  <c:v>0.9</c:v>
                </c:pt>
                <c:pt idx="31">
                  <c:v>0.9</c:v>
                </c:pt>
                <c:pt idx="32">
                  <c:v>0.9</c:v>
                </c:pt>
                <c:pt idx="33">
                  <c:v>1</c:v>
                </c:pt>
                <c:pt idx="34">
                  <c:v>1</c:v>
                </c:pt>
                <c:pt idx="35">
                  <c:v>0.8</c:v>
                </c:pt>
                <c:pt idx="36">
                  <c:v>0.6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上海东方卫视</c:v>
                </c:pt>
              </c:strCache>
            </c:strRef>
          </c:tx>
          <c:marker>
            <c:symbol val="none"/>
          </c:marker>
          <c:dLbls>
            <c:delete val="1"/>
          </c:dLbls>
          <c:cat>
            <c:strRef>
              <c:f>Sheet1!$A$2:$A$38</c:f>
              <c:strCache>
                <c:ptCount val="37"/>
                <c:pt idx="0">
                  <c:v>19:00 - 19:05 </c:v>
                </c:pt>
                <c:pt idx="1">
                  <c:v>19:05 - 19:10 </c:v>
                </c:pt>
                <c:pt idx="2">
                  <c:v>19:10 - 19:15 </c:v>
                </c:pt>
                <c:pt idx="3">
                  <c:v>19:15 - 19:20 </c:v>
                </c:pt>
                <c:pt idx="4">
                  <c:v>19:20 - 19:25 </c:v>
                </c:pt>
                <c:pt idx="5">
                  <c:v>19:25 - 19:30 </c:v>
                </c:pt>
                <c:pt idx="6">
                  <c:v>19:30 - 19:35 </c:v>
                </c:pt>
                <c:pt idx="7">
                  <c:v>19:35 - 19:40 </c:v>
                </c:pt>
                <c:pt idx="8">
                  <c:v>19:40 - 19:45 </c:v>
                </c:pt>
                <c:pt idx="9">
                  <c:v>19:45 - 19:50 </c:v>
                </c:pt>
                <c:pt idx="10">
                  <c:v>19:50 - 19:55 </c:v>
                </c:pt>
                <c:pt idx="11">
                  <c:v>19:55 - 20:00 </c:v>
                </c:pt>
                <c:pt idx="12">
                  <c:v>20:00 - 20:05 </c:v>
                </c:pt>
                <c:pt idx="13">
                  <c:v>20:05 - 20:10 </c:v>
                </c:pt>
                <c:pt idx="14">
                  <c:v>20:10 - 20:15 </c:v>
                </c:pt>
                <c:pt idx="15">
                  <c:v>20:15 - 20:20 </c:v>
                </c:pt>
                <c:pt idx="16">
                  <c:v>20:20 - 20:25 </c:v>
                </c:pt>
                <c:pt idx="17">
                  <c:v>20:25 - 20:30 </c:v>
                </c:pt>
                <c:pt idx="18">
                  <c:v>20:30 - 20:35 </c:v>
                </c:pt>
                <c:pt idx="19">
                  <c:v>20:35 - 20:40 </c:v>
                </c:pt>
                <c:pt idx="20">
                  <c:v>20:40 - 20:45 </c:v>
                </c:pt>
                <c:pt idx="21">
                  <c:v>20:45 - 20:50 </c:v>
                </c:pt>
                <c:pt idx="22">
                  <c:v>20:50 - 20:55 </c:v>
                </c:pt>
                <c:pt idx="23">
                  <c:v>20:55 - 21:00 </c:v>
                </c:pt>
                <c:pt idx="24">
                  <c:v>21:00 - 21:05 </c:v>
                </c:pt>
                <c:pt idx="25">
                  <c:v>21:05 - 21:10 </c:v>
                </c:pt>
                <c:pt idx="26">
                  <c:v>21:10 - 21:15 </c:v>
                </c:pt>
                <c:pt idx="27">
                  <c:v>21:15 - 21:20 </c:v>
                </c:pt>
                <c:pt idx="28">
                  <c:v>21:20 - 21:25 </c:v>
                </c:pt>
                <c:pt idx="29">
                  <c:v>21:25 - 21:30 </c:v>
                </c:pt>
                <c:pt idx="30">
                  <c:v>21:30 - 21:35 </c:v>
                </c:pt>
                <c:pt idx="31">
                  <c:v>21:35 - 21:40 </c:v>
                </c:pt>
                <c:pt idx="32">
                  <c:v>21:40 - 21:45 </c:v>
                </c:pt>
                <c:pt idx="33">
                  <c:v>21:45 - 21:50 </c:v>
                </c:pt>
                <c:pt idx="34">
                  <c:v>21:50 - 21:55 </c:v>
                </c:pt>
                <c:pt idx="35">
                  <c:v>21:55 - 22:00 </c:v>
                </c:pt>
                <c:pt idx="36">
                  <c:v>平均</c:v>
                </c:pt>
              </c:strCache>
            </c:strRef>
          </c:cat>
          <c:val>
            <c:numRef>
              <c:f>Sheet1!$D$2:$D$38</c:f>
              <c:numCache>
                <c:formatCode>General</c:formatCode>
                <c:ptCount val="37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0.2</c:v>
                </c:pt>
                <c:pt idx="4">
                  <c:v>0.2</c:v>
                </c:pt>
                <c:pt idx="5">
                  <c:v>0.2</c:v>
                </c:pt>
                <c:pt idx="6">
                  <c:v>0.2</c:v>
                </c:pt>
                <c:pt idx="7">
                  <c:v>0.4</c:v>
                </c:pt>
                <c:pt idx="8">
                  <c:v>0.5</c:v>
                </c:pt>
                <c:pt idx="9">
                  <c:v>0.6</c:v>
                </c:pt>
                <c:pt idx="10">
                  <c:v>0.7</c:v>
                </c:pt>
                <c:pt idx="11">
                  <c:v>0.7</c:v>
                </c:pt>
                <c:pt idx="12">
                  <c:v>0.7</c:v>
                </c:pt>
                <c:pt idx="13">
                  <c:v>0.7</c:v>
                </c:pt>
                <c:pt idx="14">
                  <c:v>0.6</c:v>
                </c:pt>
                <c:pt idx="15">
                  <c:v>0.6</c:v>
                </c:pt>
                <c:pt idx="16">
                  <c:v>0.6</c:v>
                </c:pt>
                <c:pt idx="17">
                  <c:v>0.7</c:v>
                </c:pt>
                <c:pt idx="18">
                  <c:v>0.7</c:v>
                </c:pt>
                <c:pt idx="19">
                  <c:v>0.7</c:v>
                </c:pt>
                <c:pt idx="20">
                  <c:v>0.7</c:v>
                </c:pt>
                <c:pt idx="21">
                  <c:v>0.7</c:v>
                </c:pt>
                <c:pt idx="22">
                  <c:v>0.7</c:v>
                </c:pt>
                <c:pt idx="23">
                  <c:v>0.7</c:v>
                </c:pt>
                <c:pt idx="24">
                  <c:v>0.8</c:v>
                </c:pt>
                <c:pt idx="25">
                  <c:v>0.7</c:v>
                </c:pt>
                <c:pt idx="26">
                  <c:v>0.7</c:v>
                </c:pt>
                <c:pt idx="27">
                  <c:v>0.8</c:v>
                </c:pt>
                <c:pt idx="28">
                  <c:v>0.8</c:v>
                </c:pt>
                <c:pt idx="29">
                  <c:v>0.8</c:v>
                </c:pt>
                <c:pt idx="30">
                  <c:v>0.6</c:v>
                </c:pt>
                <c:pt idx="31">
                  <c:v>0.7</c:v>
                </c:pt>
                <c:pt idx="32">
                  <c:v>0.7</c:v>
                </c:pt>
                <c:pt idx="33">
                  <c:v>0.7</c:v>
                </c:pt>
                <c:pt idx="34">
                  <c:v>0.7</c:v>
                </c:pt>
                <c:pt idx="35">
                  <c:v>0.5</c:v>
                </c:pt>
                <c:pt idx="36">
                  <c:v>0.6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浙江卫视</c:v>
                </c:pt>
              </c:strCache>
            </c:strRef>
          </c:tx>
          <c:spPr>
            <a:ln w="28575" cap="rnd" cmpd="sng" algn="ctr">
              <a:solidFill>
                <a:schemeClr val="accent4">
                  <a:lumMod val="40000"/>
                  <a:lumOff val="60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Sheet1!$A$2:$A$38</c:f>
              <c:strCache>
                <c:ptCount val="37"/>
                <c:pt idx="0">
                  <c:v>19:00 - 19:05 </c:v>
                </c:pt>
                <c:pt idx="1">
                  <c:v>19:05 - 19:10 </c:v>
                </c:pt>
                <c:pt idx="2">
                  <c:v>19:10 - 19:15 </c:v>
                </c:pt>
                <c:pt idx="3">
                  <c:v>19:15 - 19:20 </c:v>
                </c:pt>
                <c:pt idx="4">
                  <c:v>19:20 - 19:25 </c:v>
                </c:pt>
                <c:pt idx="5">
                  <c:v>19:25 - 19:30 </c:v>
                </c:pt>
                <c:pt idx="6">
                  <c:v>19:30 - 19:35 </c:v>
                </c:pt>
                <c:pt idx="7">
                  <c:v>19:35 - 19:40 </c:v>
                </c:pt>
                <c:pt idx="8">
                  <c:v>19:40 - 19:45 </c:v>
                </c:pt>
                <c:pt idx="9">
                  <c:v>19:45 - 19:50 </c:v>
                </c:pt>
                <c:pt idx="10">
                  <c:v>19:50 - 19:55 </c:v>
                </c:pt>
                <c:pt idx="11">
                  <c:v>19:55 - 20:00 </c:v>
                </c:pt>
                <c:pt idx="12">
                  <c:v>20:00 - 20:05 </c:v>
                </c:pt>
                <c:pt idx="13">
                  <c:v>20:05 - 20:10 </c:v>
                </c:pt>
                <c:pt idx="14">
                  <c:v>20:10 - 20:15 </c:v>
                </c:pt>
                <c:pt idx="15">
                  <c:v>20:15 - 20:20 </c:v>
                </c:pt>
                <c:pt idx="16">
                  <c:v>20:20 - 20:25 </c:v>
                </c:pt>
                <c:pt idx="17">
                  <c:v>20:25 - 20:30 </c:v>
                </c:pt>
                <c:pt idx="18">
                  <c:v>20:30 - 20:35 </c:v>
                </c:pt>
                <c:pt idx="19">
                  <c:v>20:35 - 20:40 </c:v>
                </c:pt>
                <c:pt idx="20">
                  <c:v>20:40 - 20:45 </c:v>
                </c:pt>
                <c:pt idx="21">
                  <c:v>20:45 - 20:50 </c:v>
                </c:pt>
                <c:pt idx="22">
                  <c:v>20:50 - 20:55 </c:v>
                </c:pt>
                <c:pt idx="23">
                  <c:v>20:55 - 21:00 </c:v>
                </c:pt>
                <c:pt idx="24">
                  <c:v>21:00 - 21:05 </c:v>
                </c:pt>
                <c:pt idx="25">
                  <c:v>21:05 - 21:10 </c:v>
                </c:pt>
                <c:pt idx="26">
                  <c:v>21:10 - 21:15 </c:v>
                </c:pt>
                <c:pt idx="27">
                  <c:v>21:15 - 21:20 </c:v>
                </c:pt>
                <c:pt idx="28">
                  <c:v>21:20 - 21:25 </c:v>
                </c:pt>
                <c:pt idx="29">
                  <c:v>21:25 - 21:30 </c:v>
                </c:pt>
                <c:pt idx="30">
                  <c:v>21:30 - 21:35 </c:v>
                </c:pt>
                <c:pt idx="31">
                  <c:v>21:35 - 21:40 </c:v>
                </c:pt>
                <c:pt idx="32">
                  <c:v>21:40 - 21:45 </c:v>
                </c:pt>
                <c:pt idx="33">
                  <c:v>21:45 - 21:50 </c:v>
                </c:pt>
                <c:pt idx="34">
                  <c:v>21:50 - 21:55 </c:v>
                </c:pt>
                <c:pt idx="35">
                  <c:v>21:55 - 22:00 </c:v>
                </c:pt>
                <c:pt idx="36">
                  <c:v>平均</c:v>
                </c:pt>
              </c:strCache>
            </c:strRef>
          </c:cat>
          <c:val>
            <c:numRef>
              <c:f>Sheet1!$E$2:$E$38</c:f>
              <c:numCache>
                <c:formatCode>General</c:formatCode>
                <c:ptCount val="37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  <c:pt idx="4">
                  <c:v>0.2</c:v>
                </c:pt>
                <c:pt idx="5">
                  <c:v>0.2</c:v>
                </c:pt>
                <c:pt idx="6">
                  <c:v>0.3</c:v>
                </c:pt>
                <c:pt idx="7">
                  <c:v>0.5</c:v>
                </c:pt>
                <c:pt idx="8">
                  <c:v>0.6</c:v>
                </c:pt>
                <c:pt idx="9">
                  <c:v>0.7</c:v>
                </c:pt>
                <c:pt idx="10">
                  <c:v>0.7</c:v>
                </c:pt>
                <c:pt idx="11">
                  <c:v>0.8</c:v>
                </c:pt>
                <c:pt idx="12">
                  <c:v>0.8</c:v>
                </c:pt>
                <c:pt idx="13">
                  <c:v>0.8</c:v>
                </c:pt>
                <c:pt idx="14">
                  <c:v>0.8</c:v>
                </c:pt>
                <c:pt idx="15">
                  <c:v>0.7</c:v>
                </c:pt>
                <c:pt idx="16">
                  <c:v>0.7</c:v>
                </c:pt>
                <c:pt idx="17">
                  <c:v>0.8</c:v>
                </c:pt>
                <c:pt idx="18">
                  <c:v>0.8</c:v>
                </c:pt>
                <c:pt idx="19">
                  <c:v>0.9</c:v>
                </c:pt>
                <c:pt idx="20">
                  <c:v>0.9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0.9</c:v>
                </c:pt>
                <c:pt idx="26">
                  <c:v>0.8</c:v>
                </c:pt>
                <c:pt idx="27">
                  <c:v>0.8</c:v>
                </c:pt>
                <c:pt idx="28">
                  <c:v>0.9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1.1</c:v>
                </c:pt>
                <c:pt idx="35">
                  <c:v>1</c:v>
                </c:pt>
                <c:pt idx="36">
                  <c:v>0.7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安徽卫视</c:v>
                </c:pt>
              </c:strCache>
            </c:strRef>
          </c:tx>
          <c:marker>
            <c:symbol val="none"/>
          </c:marker>
          <c:dLbls>
            <c:delete val="1"/>
          </c:dLbls>
          <c:cat>
            <c:strRef>
              <c:f>Sheet1!$A$2:$A$38</c:f>
              <c:strCache>
                <c:ptCount val="37"/>
                <c:pt idx="0">
                  <c:v>19:00 - 19:05 </c:v>
                </c:pt>
                <c:pt idx="1">
                  <c:v>19:05 - 19:10 </c:v>
                </c:pt>
                <c:pt idx="2">
                  <c:v>19:10 - 19:15 </c:v>
                </c:pt>
                <c:pt idx="3">
                  <c:v>19:15 - 19:20 </c:v>
                </c:pt>
                <c:pt idx="4">
                  <c:v>19:20 - 19:25 </c:v>
                </c:pt>
                <c:pt idx="5">
                  <c:v>19:25 - 19:30 </c:v>
                </c:pt>
                <c:pt idx="6">
                  <c:v>19:30 - 19:35 </c:v>
                </c:pt>
                <c:pt idx="7">
                  <c:v>19:35 - 19:40 </c:v>
                </c:pt>
                <c:pt idx="8">
                  <c:v>19:40 - 19:45 </c:v>
                </c:pt>
                <c:pt idx="9">
                  <c:v>19:45 - 19:50 </c:v>
                </c:pt>
                <c:pt idx="10">
                  <c:v>19:50 - 19:55 </c:v>
                </c:pt>
                <c:pt idx="11">
                  <c:v>19:55 - 20:00 </c:v>
                </c:pt>
                <c:pt idx="12">
                  <c:v>20:00 - 20:05 </c:v>
                </c:pt>
                <c:pt idx="13">
                  <c:v>20:05 - 20:10 </c:v>
                </c:pt>
                <c:pt idx="14">
                  <c:v>20:10 - 20:15 </c:v>
                </c:pt>
                <c:pt idx="15">
                  <c:v>20:15 - 20:20 </c:v>
                </c:pt>
                <c:pt idx="16">
                  <c:v>20:20 - 20:25 </c:v>
                </c:pt>
                <c:pt idx="17">
                  <c:v>20:25 - 20:30 </c:v>
                </c:pt>
                <c:pt idx="18">
                  <c:v>20:30 - 20:35 </c:v>
                </c:pt>
                <c:pt idx="19">
                  <c:v>20:35 - 20:40 </c:v>
                </c:pt>
                <c:pt idx="20">
                  <c:v>20:40 - 20:45 </c:v>
                </c:pt>
                <c:pt idx="21">
                  <c:v>20:45 - 20:50 </c:v>
                </c:pt>
                <c:pt idx="22">
                  <c:v>20:50 - 20:55 </c:v>
                </c:pt>
                <c:pt idx="23">
                  <c:v>20:55 - 21:00 </c:v>
                </c:pt>
                <c:pt idx="24">
                  <c:v>21:00 - 21:05 </c:v>
                </c:pt>
                <c:pt idx="25">
                  <c:v>21:05 - 21:10 </c:v>
                </c:pt>
                <c:pt idx="26">
                  <c:v>21:10 - 21:15 </c:v>
                </c:pt>
                <c:pt idx="27">
                  <c:v>21:15 - 21:20 </c:v>
                </c:pt>
                <c:pt idx="28">
                  <c:v>21:20 - 21:25 </c:v>
                </c:pt>
                <c:pt idx="29">
                  <c:v>21:25 - 21:30 </c:v>
                </c:pt>
                <c:pt idx="30">
                  <c:v>21:30 - 21:35 </c:v>
                </c:pt>
                <c:pt idx="31">
                  <c:v>21:35 - 21:40 </c:v>
                </c:pt>
                <c:pt idx="32">
                  <c:v>21:40 - 21:45 </c:v>
                </c:pt>
                <c:pt idx="33">
                  <c:v>21:45 - 21:50 </c:v>
                </c:pt>
                <c:pt idx="34">
                  <c:v>21:50 - 21:55 </c:v>
                </c:pt>
                <c:pt idx="35">
                  <c:v>21:55 - 22:00 </c:v>
                </c:pt>
                <c:pt idx="36">
                  <c:v>平均</c:v>
                </c:pt>
              </c:strCache>
            </c:strRef>
          </c:cat>
          <c:val>
            <c:numRef>
              <c:f>Sheet1!$F$2:$F$38</c:f>
              <c:numCache>
                <c:formatCode>General</c:formatCode>
                <c:ptCount val="37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  <c:pt idx="4">
                  <c:v>0.1</c:v>
                </c:pt>
                <c:pt idx="5">
                  <c:v>0.1</c:v>
                </c:pt>
                <c:pt idx="6">
                  <c:v>0.2</c:v>
                </c:pt>
                <c:pt idx="7">
                  <c:v>0.4</c:v>
                </c:pt>
                <c:pt idx="8">
                  <c:v>0.5</c:v>
                </c:pt>
                <c:pt idx="9">
                  <c:v>0.6</c:v>
                </c:pt>
                <c:pt idx="10">
                  <c:v>0.6</c:v>
                </c:pt>
                <c:pt idx="11">
                  <c:v>0.6</c:v>
                </c:pt>
                <c:pt idx="12">
                  <c:v>0.6</c:v>
                </c:pt>
                <c:pt idx="13">
                  <c:v>0.6</c:v>
                </c:pt>
                <c:pt idx="14">
                  <c:v>0.6</c:v>
                </c:pt>
                <c:pt idx="15">
                  <c:v>0.4</c:v>
                </c:pt>
                <c:pt idx="16">
                  <c:v>0.4</c:v>
                </c:pt>
                <c:pt idx="17">
                  <c:v>0.5</c:v>
                </c:pt>
                <c:pt idx="18">
                  <c:v>0.5</c:v>
                </c:pt>
                <c:pt idx="19">
                  <c:v>0.6</c:v>
                </c:pt>
                <c:pt idx="20">
                  <c:v>0.6</c:v>
                </c:pt>
                <c:pt idx="21">
                  <c:v>0.6</c:v>
                </c:pt>
                <c:pt idx="22">
                  <c:v>0.7</c:v>
                </c:pt>
                <c:pt idx="23">
                  <c:v>0.7</c:v>
                </c:pt>
                <c:pt idx="24">
                  <c:v>0.7</c:v>
                </c:pt>
                <c:pt idx="25">
                  <c:v>0.6</c:v>
                </c:pt>
                <c:pt idx="26">
                  <c:v>0.6</c:v>
                </c:pt>
                <c:pt idx="27">
                  <c:v>0.6</c:v>
                </c:pt>
                <c:pt idx="28">
                  <c:v>0.6</c:v>
                </c:pt>
                <c:pt idx="29">
                  <c:v>0.6</c:v>
                </c:pt>
                <c:pt idx="30">
                  <c:v>0.6</c:v>
                </c:pt>
                <c:pt idx="31">
                  <c:v>0.6</c:v>
                </c:pt>
                <c:pt idx="32">
                  <c:v>0.6</c:v>
                </c:pt>
                <c:pt idx="33">
                  <c:v>0.6</c:v>
                </c:pt>
                <c:pt idx="34">
                  <c:v>0.6</c:v>
                </c:pt>
                <c:pt idx="35">
                  <c:v>0.6</c:v>
                </c:pt>
                <c:pt idx="36">
                  <c:v>0.5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193523072"/>
        <c:axId val="194512000"/>
      </c:lineChart>
      <c:catAx>
        <c:axId val="193523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4512000"/>
        <c:crosses val="autoZero"/>
        <c:auto val="1"/>
        <c:lblAlgn val="ctr"/>
        <c:lblOffset val="100"/>
        <c:noMultiLvlLbl val="0"/>
      </c:catAx>
      <c:valAx>
        <c:axId val="194512000"/>
        <c:scaling>
          <c:orientation val="minMax"/>
          <c:max val="3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93523072"/>
        <c:crosses val="autoZero"/>
        <c:crossBetween val="between"/>
        <c:majorUnit val="1"/>
      </c:valAx>
    </c:plotArea>
    <c:legend>
      <c:legendPos val="t"/>
      <c:layout>
        <c:manualLayout>
          <c:xMode val="edge"/>
          <c:yMode val="edge"/>
          <c:x val="0.754161908917557"/>
          <c:y val="0.0277872934394953"/>
          <c:w val="0.188317140458198"/>
          <c:h val="0.20971622282779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74006801252294"/>
          <c:y val="0.0368939060691029"/>
          <c:w val="0.818849310485297"/>
          <c:h val="0.861575662058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接触度</c:v>
                </c:pt>
              </c:strCache>
            </c:strRef>
          </c:tx>
          <c:spPr>
            <a:noFill/>
            <a:ln w="38100">
              <a:solidFill>
                <a:schemeClr val="accent4">
                  <a:lumMod val="60000"/>
                  <a:lumOff val="40000"/>
                </a:schemeClr>
              </a:solidFill>
            </a:ln>
          </c:spPr>
          <c:invertIfNegative val="0"/>
          <c:dLbls>
            <c:delete val="1"/>
          </c:dLbls>
          <c:cat>
            <c:strRef>
              <c:f>Sheet1!$A$2:$A$11</c:f>
              <c:strCache>
                <c:ptCount val="10"/>
                <c:pt idx="0">
                  <c:v>瑞丽服饰美容</c:v>
                </c:pt>
                <c:pt idx="1">
                  <c:v>读者</c:v>
                </c:pt>
                <c:pt idx="2">
                  <c:v>知音</c:v>
                </c:pt>
                <c:pt idx="3">
                  <c:v>时尚芭莎</c:v>
                </c:pt>
                <c:pt idx="4">
                  <c:v>瑞丽伊人风尚</c:v>
                </c:pt>
                <c:pt idx="5">
                  <c:v>时尚cosmo</c:v>
                </c:pt>
                <c:pt idx="6">
                  <c:v>昕薇</c:v>
                </c:pt>
                <c:pt idx="7">
                  <c:v>故事会</c:v>
                </c:pt>
                <c:pt idx="8">
                  <c:v>青年文摘</c:v>
                </c:pt>
                <c:pt idx="9">
                  <c:v>都市丽人</c:v>
                </c:pt>
              </c:strCache>
            </c:strRef>
          </c:cat>
          <c:val>
            <c:numRef>
              <c:f>Sheet1!$B$2:$B$11</c:f>
              <c:numCache>
                <c:formatCode>###,###,###,###,##0.0############</c:formatCode>
                <c:ptCount val="10"/>
                <c:pt idx="0">
                  <c:v>7.5</c:v>
                </c:pt>
                <c:pt idx="1">
                  <c:v>5.7</c:v>
                </c:pt>
                <c:pt idx="2">
                  <c:v>4.8</c:v>
                </c:pt>
                <c:pt idx="3">
                  <c:v>3.8</c:v>
                </c:pt>
                <c:pt idx="4">
                  <c:v>3</c:v>
                </c:pt>
                <c:pt idx="5">
                  <c:v>2.7</c:v>
                </c:pt>
                <c:pt idx="6">
                  <c:v>2.5</c:v>
                </c:pt>
                <c:pt idx="7">
                  <c:v>2.2</c:v>
                </c:pt>
                <c:pt idx="8">
                  <c:v>2</c:v>
                </c:pt>
                <c:pt idx="9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076032"/>
        <c:axId val="19408601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偏好度</c:v>
                </c:pt>
              </c:strCache>
            </c:strRef>
          </c:tx>
          <c:spPr>
            <a:ln w="38100" cap="rnd" cmpd="sng" algn="ctr">
              <a:solidFill>
                <a:schemeClr val="accent4">
                  <a:lumMod val="7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Sheet1!$A$2:$A$11</c:f>
              <c:strCache>
                <c:ptCount val="10"/>
                <c:pt idx="0">
                  <c:v>瑞丽服饰美容</c:v>
                </c:pt>
                <c:pt idx="1">
                  <c:v>读者</c:v>
                </c:pt>
                <c:pt idx="2">
                  <c:v>知音</c:v>
                </c:pt>
                <c:pt idx="3">
                  <c:v>时尚芭莎</c:v>
                </c:pt>
                <c:pt idx="4">
                  <c:v>瑞丽伊人风尚</c:v>
                </c:pt>
                <c:pt idx="5">
                  <c:v>时尚cosmo</c:v>
                </c:pt>
                <c:pt idx="6">
                  <c:v>昕薇</c:v>
                </c:pt>
                <c:pt idx="7">
                  <c:v>故事会</c:v>
                </c:pt>
                <c:pt idx="8">
                  <c:v>青年文摘</c:v>
                </c:pt>
                <c:pt idx="9">
                  <c:v>都市丽人</c:v>
                </c:pt>
              </c:strCache>
            </c:strRef>
          </c:cat>
          <c:val>
            <c:numRef>
              <c:f>Sheet1!$C$2:$C$11</c:f>
              <c:numCache>
                <c:formatCode>###,###,###,###,##0.0############</c:formatCode>
                <c:ptCount val="10"/>
                <c:pt idx="0">
                  <c:v>343.1</c:v>
                </c:pt>
                <c:pt idx="1">
                  <c:v>140.7</c:v>
                </c:pt>
                <c:pt idx="2">
                  <c:v>172.6</c:v>
                </c:pt>
                <c:pt idx="3">
                  <c:v>339.7</c:v>
                </c:pt>
                <c:pt idx="4">
                  <c:v>337.6</c:v>
                </c:pt>
                <c:pt idx="5">
                  <c:v>308.9</c:v>
                </c:pt>
                <c:pt idx="6">
                  <c:v>408.4</c:v>
                </c:pt>
                <c:pt idx="7">
                  <c:v>111.2</c:v>
                </c:pt>
                <c:pt idx="8">
                  <c:v>164.6</c:v>
                </c:pt>
                <c:pt idx="9">
                  <c:v>279.2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1"/>
        <c:axId val="194089344"/>
        <c:axId val="194087552"/>
      </c:lineChart>
      <c:catAx>
        <c:axId val="194076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4086016"/>
        <c:crosses val="autoZero"/>
        <c:auto val="1"/>
        <c:lblAlgn val="ctr"/>
        <c:lblOffset val="100"/>
        <c:noMultiLvlLbl val="0"/>
      </c:catAx>
      <c:valAx>
        <c:axId val="194086016"/>
        <c:scaling>
          <c:orientation val="minMax"/>
        </c:scaling>
        <c:delete val="0"/>
        <c:axPos val="l"/>
        <c:numFmt formatCode="###,###,###,###,##0.0############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4076032"/>
        <c:crosses val="autoZero"/>
        <c:crossBetween val="between"/>
      </c:valAx>
      <c:catAx>
        <c:axId val="1940893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4087552"/>
        <c:crosses val="autoZero"/>
        <c:auto val="1"/>
        <c:lblAlgn val="ctr"/>
        <c:lblOffset val="100"/>
        <c:noMultiLvlLbl val="0"/>
      </c:catAx>
      <c:valAx>
        <c:axId val="194087552"/>
        <c:scaling>
          <c:orientation val="minMax"/>
        </c:scaling>
        <c:delete val="0"/>
        <c:axPos val="r"/>
        <c:numFmt formatCode="###,###,###,###,##0.0############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4089344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611247697005118"/>
          <c:y val="0.00409476176688732"/>
          <c:w val="0.294345008919826"/>
          <c:h val="0.172843048493973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2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75780586809896"/>
          <c:y val="0.0675544224800181"/>
          <c:w val="0.684772188278517"/>
          <c:h val="0.4774516569621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F20-30接触度</c:v>
                </c:pt>
              </c:strCache>
            </c:strRef>
          </c:tx>
          <c:spPr>
            <a:noFill/>
            <a:ln w="38100">
              <a:solidFill>
                <a:srgbClr val="92D050"/>
              </a:solidFill>
            </a:ln>
          </c:spPr>
          <c:invertIfNegative val="0"/>
          <c:dLbls>
            <c:delete val="1"/>
          </c:dLbls>
          <c:cat>
            <c:strRef>
              <c:f>Sheet1!$A$2:$A$12</c:f>
              <c:strCache>
                <c:ptCount val="11"/>
                <c:pt idx="0">
                  <c:v>候车亭-周</c:v>
                </c:pt>
                <c:pt idx="1">
                  <c:v>公车车身-周</c:v>
                </c:pt>
                <c:pt idx="2">
                  <c:v>户外大牌-周</c:v>
                </c:pt>
                <c:pt idx="3">
                  <c:v>地铁广告-周</c:v>
                </c:pt>
                <c:pt idx="4">
                  <c:v>户外大型液晶广告-周</c:v>
                </c:pt>
                <c:pt idx="5">
                  <c:v>楼宇液晶电视-周</c:v>
                </c:pt>
                <c:pt idx="6">
                  <c:v>公车内液晶电视-周</c:v>
                </c:pt>
                <c:pt idx="7">
                  <c:v>电梯海报-周</c:v>
                </c:pt>
                <c:pt idx="8">
                  <c:v>挂旗-周</c:v>
                </c:pt>
                <c:pt idx="9">
                  <c:v>出租车广告-周</c:v>
                </c:pt>
                <c:pt idx="10">
                  <c:v>电影院-月</c:v>
                </c:pt>
              </c:strCache>
            </c:strRef>
          </c:cat>
          <c:val>
            <c:numRef>
              <c:f>Sheet1!$B$2:$B$12</c:f>
              <c:numCache>
                <c:formatCode>###,###,###,###,##0.0############</c:formatCode>
                <c:ptCount val="11"/>
                <c:pt idx="0">
                  <c:v>68.5</c:v>
                </c:pt>
                <c:pt idx="1">
                  <c:v>68.4</c:v>
                </c:pt>
                <c:pt idx="2">
                  <c:v>56.9</c:v>
                </c:pt>
                <c:pt idx="3">
                  <c:v>49.8</c:v>
                </c:pt>
                <c:pt idx="4">
                  <c:v>48.4</c:v>
                </c:pt>
                <c:pt idx="5">
                  <c:v>48.1</c:v>
                </c:pt>
                <c:pt idx="6">
                  <c:v>28.7</c:v>
                </c:pt>
                <c:pt idx="7">
                  <c:v>24.1</c:v>
                </c:pt>
                <c:pt idx="8">
                  <c:v>22.8</c:v>
                </c:pt>
                <c:pt idx="9">
                  <c:v>11.4</c:v>
                </c:pt>
                <c:pt idx="10">
                  <c:v>12.1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女性并且有孩子 接触度</c:v>
                </c:pt>
              </c:strCache>
            </c:strRef>
          </c:tx>
          <c:spPr>
            <a:noFill/>
            <a:ln w="38100">
              <a:solidFill>
                <a:srgbClr val="FFC000"/>
              </a:solidFill>
            </a:ln>
          </c:spPr>
          <c:invertIfNegative val="0"/>
          <c:dLbls>
            <c:delete val="1"/>
          </c:dLbls>
          <c:cat>
            <c:strRef>
              <c:f>Sheet1!$A$2:$A$12</c:f>
              <c:strCache>
                <c:ptCount val="11"/>
                <c:pt idx="0">
                  <c:v>候车亭-周</c:v>
                </c:pt>
                <c:pt idx="1">
                  <c:v>公车车身-周</c:v>
                </c:pt>
                <c:pt idx="2">
                  <c:v>户外大牌-周</c:v>
                </c:pt>
                <c:pt idx="3">
                  <c:v>地铁广告-周</c:v>
                </c:pt>
                <c:pt idx="4">
                  <c:v>户外大型液晶广告-周</c:v>
                </c:pt>
                <c:pt idx="5">
                  <c:v>楼宇液晶电视-周</c:v>
                </c:pt>
                <c:pt idx="6">
                  <c:v>公车内液晶电视-周</c:v>
                </c:pt>
                <c:pt idx="7">
                  <c:v>电梯海报-周</c:v>
                </c:pt>
                <c:pt idx="8">
                  <c:v>挂旗-周</c:v>
                </c:pt>
                <c:pt idx="9">
                  <c:v>出租车广告-周</c:v>
                </c:pt>
                <c:pt idx="10">
                  <c:v>电影院-月</c:v>
                </c:pt>
              </c:strCache>
            </c:strRef>
          </c:cat>
          <c:val>
            <c:numRef>
              <c:f>Sheet1!$D$2:$D$12</c:f>
              <c:numCache>
                <c:formatCode>###,###,###,###,##0.0############</c:formatCode>
                <c:ptCount val="11"/>
                <c:pt idx="0">
                  <c:v>66</c:v>
                </c:pt>
                <c:pt idx="1">
                  <c:v>66.2</c:v>
                </c:pt>
                <c:pt idx="2">
                  <c:v>56.2</c:v>
                </c:pt>
                <c:pt idx="3">
                  <c:v>45.9</c:v>
                </c:pt>
                <c:pt idx="4">
                  <c:v>43.4</c:v>
                </c:pt>
                <c:pt idx="5">
                  <c:v>43.7</c:v>
                </c:pt>
                <c:pt idx="6">
                  <c:v>28.4</c:v>
                </c:pt>
                <c:pt idx="7">
                  <c:v>21.4</c:v>
                </c:pt>
                <c:pt idx="8">
                  <c:v>17.9</c:v>
                </c:pt>
                <c:pt idx="9">
                  <c:v>10.6</c:v>
                </c:pt>
                <c:pt idx="10">
                  <c:v>4.6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770240"/>
        <c:axId val="19377177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F20-30 偏好度</c:v>
                </c:pt>
              </c:strCache>
            </c:strRef>
          </c:tx>
          <c:spPr>
            <a:ln w="28575" cap="rnd" cmpd="sng" algn="ctr">
              <a:solidFill>
                <a:schemeClr val="accent1">
                  <a:lumMod val="7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Sheet1!$A$2:$A$12</c:f>
              <c:strCache>
                <c:ptCount val="11"/>
                <c:pt idx="0">
                  <c:v>候车亭-周</c:v>
                </c:pt>
                <c:pt idx="1">
                  <c:v>公车车身-周</c:v>
                </c:pt>
                <c:pt idx="2">
                  <c:v>户外大牌-周</c:v>
                </c:pt>
                <c:pt idx="3">
                  <c:v>地铁广告-周</c:v>
                </c:pt>
                <c:pt idx="4">
                  <c:v>户外大型液晶广告-周</c:v>
                </c:pt>
                <c:pt idx="5">
                  <c:v>楼宇液晶电视-周</c:v>
                </c:pt>
                <c:pt idx="6">
                  <c:v>公车内液晶电视-周</c:v>
                </c:pt>
                <c:pt idx="7">
                  <c:v>电梯海报-周</c:v>
                </c:pt>
                <c:pt idx="8">
                  <c:v>挂旗-周</c:v>
                </c:pt>
                <c:pt idx="9">
                  <c:v>出租车广告-周</c:v>
                </c:pt>
                <c:pt idx="10">
                  <c:v>电影院-月</c:v>
                </c:pt>
              </c:strCache>
            </c:strRef>
          </c:cat>
          <c:val>
            <c:numRef>
              <c:f>Sheet1!$C$2:$C$12</c:f>
              <c:numCache>
                <c:formatCode>###,###,###,###,##0.0############</c:formatCode>
                <c:ptCount val="11"/>
                <c:pt idx="0">
                  <c:v>104.6</c:v>
                </c:pt>
                <c:pt idx="1">
                  <c:v>105.6</c:v>
                </c:pt>
                <c:pt idx="2">
                  <c:v>102.8</c:v>
                </c:pt>
                <c:pt idx="3">
                  <c:v>108.3</c:v>
                </c:pt>
                <c:pt idx="4">
                  <c:v>115.6</c:v>
                </c:pt>
                <c:pt idx="5">
                  <c:v>112.1</c:v>
                </c:pt>
                <c:pt idx="6">
                  <c:v>103.3</c:v>
                </c:pt>
                <c:pt idx="7">
                  <c:v>113.5</c:v>
                </c:pt>
                <c:pt idx="8">
                  <c:v>124.4</c:v>
                </c:pt>
                <c:pt idx="9">
                  <c:v>111.7</c:v>
                </c:pt>
                <c:pt idx="10">
                  <c:v>197.7</c:v>
                </c:pt>
              </c:numCache>
            </c:numRef>
          </c:val>
          <c:smooth val="1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女性并且有孩子 偏好度</c:v>
                </c:pt>
              </c:strCache>
            </c:strRef>
          </c:tx>
          <c:spPr>
            <a:ln w="28575" cap="rnd" cmpd="sng" algn="ctr">
              <a:solidFill>
                <a:srgbClr val="DA8200"/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Sheet1!$A$2:$A$12</c:f>
              <c:strCache>
                <c:ptCount val="11"/>
                <c:pt idx="0">
                  <c:v>候车亭-周</c:v>
                </c:pt>
                <c:pt idx="1">
                  <c:v>公车车身-周</c:v>
                </c:pt>
                <c:pt idx="2">
                  <c:v>户外大牌-周</c:v>
                </c:pt>
                <c:pt idx="3">
                  <c:v>地铁广告-周</c:v>
                </c:pt>
                <c:pt idx="4">
                  <c:v>户外大型液晶广告-周</c:v>
                </c:pt>
                <c:pt idx="5">
                  <c:v>楼宇液晶电视-周</c:v>
                </c:pt>
                <c:pt idx="6">
                  <c:v>公车内液晶电视-周</c:v>
                </c:pt>
                <c:pt idx="7">
                  <c:v>电梯海报-周</c:v>
                </c:pt>
                <c:pt idx="8">
                  <c:v>挂旗-周</c:v>
                </c:pt>
                <c:pt idx="9">
                  <c:v>出租车广告-周</c:v>
                </c:pt>
                <c:pt idx="10">
                  <c:v>电影院-月</c:v>
                </c:pt>
              </c:strCache>
            </c:strRef>
          </c:cat>
          <c:val>
            <c:numRef>
              <c:f>Sheet1!$E$2:$E$12</c:f>
              <c:numCache>
                <c:formatCode>###,###,###,###,##0.0############</c:formatCode>
                <c:ptCount val="11"/>
                <c:pt idx="0">
                  <c:v>100.8</c:v>
                </c:pt>
                <c:pt idx="1">
                  <c:v>102.2</c:v>
                </c:pt>
                <c:pt idx="2">
                  <c:v>101.5</c:v>
                </c:pt>
                <c:pt idx="3">
                  <c:v>99.8</c:v>
                </c:pt>
                <c:pt idx="4">
                  <c:v>103.6</c:v>
                </c:pt>
                <c:pt idx="5">
                  <c:v>101.9</c:v>
                </c:pt>
                <c:pt idx="6">
                  <c:v>102.3</c:v>
                </c:pt>
                <c:pt idx="7">
                  <c:v>100.7</c:v>
                </c:pt>
                <c:pt idx="8">
                  <c:v>97.3</c:v>
                </c:pt>
                <c:pt idx="9">
                  <c:v>104.5</c:v>
                </c:pt>
                <c:pt idx="10">
                  <c:v>75.4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1"/>
        <c:axId val="193775104"/>
        <c:axId val="193773568"/>
      </c:lineChart>
      <c:catAx>
        <c:axId val="1937702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3771776"/>
        <c:crosses val="autoZero"/>
        <c:auto val="1"/>
        <c:lblAlgn val="ctr"/>
        <c:lblOffset val="100"/>
        <c:noMultiLvlLbl val="0"/>
      </c:catAx>
      <c:valAx>
        <c:axId val="193771776"/>
        <c:scaling>
          <c:orientation val="minMax"/>
          <c:max val="100"/>
          <c:min val="0"/>
        </c:scaling>
        <c:delete val="0"/>
        <c:axPos val="l"/>
        <c:numFmt formatCode="###,###,###,###,##0.0############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3770240"/>
        <c:crosses val="autoZero"/>
        <c:crossBetween val="between"/>
        <c:majorUnit val="20"/>
      </c:valAx>
      <c:catAx>
        <c:axId val="1937751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3773568"/>
        <c:crosses val="autoZero"/>
        <c:auto val="1"/>
        <c:lblAlgn val="ctr"/>
        <c:lblOffset val="100"/>
        <c:noMultiLvlLbl val="0"/>
      </c:catAx>
      <c:valAx>
        <c:axId val="193773568"/>
        <c:scaling>
          <c:orientation val="minMax"/>
          <c:max val="200"/>
        </c:scaling>
        <c:delete val="0"/>
        <c:axPos val="r"/>
        <c:numFmt formatCode="###,###,###,###,##0.0############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3775104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836934351813851"/>
          <c:y val="0.435094170081231"/>
          <c:w val="0.161819061452628"/>
          <c:h val="0.523823233412407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1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74006801252294"/>
          <c:y val="0.0368939060691029"/>
          <c:w val="0.693627962102571"/>
          <c:h val="0.5323596092487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P25-45 接触度</c:v>
                </c:pt>
              </c:strCache>
            </c:strRef>
          </c:tx>
          <c:spPr>
            <a:noFill/>
            <a:ln w="38100">
              <a:solidFill>
                <a:srgbClr val="0070C0"/>
              </a:solidFill>
            </a:ln>
          </c:spPr>
          <c:invertIfNegative val="0"/>
          <c:dLbls>
            <c:delete val="1"/>
          </c:dLbls>
          <c:cat>
            <c:strRef>
              <c:f>Sheet1!$A$2:$A$12</c:f>
              <c:strCache>
                <c:ptCount val="11"/>
                <c:pt idx="0">
                  <c:v>公车车身-周</c:v>
                </c:pt>
                <c:pt idx="1">
                  <c:v>候车亭-周</c:v>
                </c:pt>
                <c:pt idx="2">
                  <c:v>户外大牌-周</c:v>
                </c:pt>
                <c:pt idx="3">
                  <c:v>户外大型液晶广告-周</c:v>
                </c:pt>
                <c:pt idx="4">
                  <c:v>楼宇液晶电视-周</c:v>
                </c:pt>
                <c:pt idx="5">
                  <c:v>公车内液晶电视-周</c:v>
                </c:pt>
                <c:pt idx="6">
                  <c:v>挂旗-周</c:v>
                </c:pt>
                <c:pt idx="7">
                  <c:v>电梯海报-周</c:v>
                </c:pt>
                <c:pt idx="8">
                  <c:v>地铁广告-周</c:v>
                </c:pt>
                <c:pt idx="9">
                  <c:v>出租车广告-周</c:v>
                </c:pt>
                <c:pt idx="10">
                  <c:v>电影院-月</c:v>
                </c:pt>
              </c:strCache>
            </c:strRef>
          </c:cat>
          <c:val>
            <c:numRef>
              <c:f>Sheet1!$B$2:$B$12</c:f>
              <c:numCache>
                <c:formatCode>###,###,###,###,##0.0############</c:formatCode>
                <c:ptCount val="11"/>
                <c:pt idx="0">
                  <c:v>64.8</c:v>
                </c:pt>
                <c:pt idx="1">
                  <c:v>64.3</c:v>
                </c:pt>
                <c:pt idx="2">
                  <c:v>56.1</c:v>
                </c:pt>
                <c:pt idx="3">
                  <c:v>47.8</c:v>
                </c:pt>
                <c:pt idx="4">
                  <c:v>44.7</c:v>
                </c:pt>
                <c:pt idx="5">
                  <c:v>43.8</c:v>
                </c:pt>
                <c:pt idx="6">
                  <c:v>28.2</c:v>
                </c:pt>
                <c:pt idx="7">
                  <c:v>22.8</c:v>
                </c:pt>
                <c:pt idx="8">
                  <c:v>20</c:v>
                </c:pt>
                <c:pt idx="9">
                  <c:v>10.7</c:v>
                </c:pt>
                <c:pt idx="10">
                  <c:v>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896576"/>
        <c:axId val="19191065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P25-45 偏好度</c:v>
                </c:pt>
              </c:strCache>
            </c:strRef>
          </c:tx>
          <c:spPr>
            <a:ln w="38100" cap="rnd" cmpd="sng" algn="ctr">
              <a:solidFill>
                <a:schemeClr val="accent2">
                  <a:lumMod val="40000"/>
                  <a:lumOff val="60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Sheet1!$A$2:$A$12</c:f>
              <c:strCache>
                <c:ptCount val="11"/>
                <c:pt idx="0">
                  <c:v>公车车身-周</c:v>
                </c:pt>
                <c:pt idx="1">
                  <c:v>候车亭-周</c:v>
                </c:pt>
                <c:pt idx="2">
                  <c:v>户外大牌-周</c:v>
                </c:pt>
                <c:pt idx="3">
                  <c:v>户外大型液晶广告-周</c:v>
                </c:pt>
                <c:pt idx="4">
                  <c:v>楼宇液晶电视-周</c:v>
                </c:pt>
                <c:pt idx="5">
                  <c:v>公车内液晶电视-周</c:v>
                </c:pt>
                <c:pt idx="6">
                  <c:v>挂旗-周</c:v>
                </c:pt>
                <c:pt idx="7">
                  <c:v>电梯海报-周</c:v>
                </c:pt>
                <c:pt idx="8">
                  <c:v>地铁广告-周</c:v>
                </c:pt>
                <c:pt idx="9">
                  <c:v>出租车广告-周</c:v>
                </c:pt>
                <c:pt idx="10">
                  <c:v>电影院-月</c:v>
                </c:pt>
              </c:strCache>
            </c:strRef>
          </c:cat>
          <c:val>
            <c:numRef>
              <c:f>Sheet1!$C$2:$C$12</c:f>
              <c:numCache>
                <c:formatCode>###,###,###,###,##0.0############</c:formatCode>
                <c:ptCount val="11"/>
                <c:pt idx="0">
                  <c:v>99.1</c:v>
                </c:pt>
                <c:pt idx="1">
                  <c:v>99.3</c:v>
                </c:pt>
                <c:pt idx="2">
                  <c:v>101.3</c:v>
                </c:pt>
                <c:pt idx="3">
                  <c:v>103.9</c:v>
                </c:pt>
                <c:pt idx="4">
                  <c:v>106.9</c:v>
                </c:pt>
                <c:pt idx="5">
                  <c:v>102.1</c:v>
                </c:pt>
                <c:pt idx="6">
                  <c:v>101.7</c:v>
                </c:pt>
                <c:pt idx="7">
                  <c:v>107.6</c:v>
                </c:pt>
                <c:pt idx="8">
                  <c:v>109.1</c:v>
                </c:pt>
                <c:pt idx="9">
                  <c:v>104.6</c:v>
                </c:pt>
                <c:pt idx="10">
                  <c:v>104.8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1"/>
        <c:axId val="191918080"/>
        <c:axId val="191912192"/>
      </c:lineChart>
      <c:catAx>
        <c:axId val="191896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1910656"/>
        <c:crosses val="autoZero"/>
        <c:auto val="1"/>
        <c:lblAlgn val="ctr"/>
        <c:lblOffset val="100"/>
        <c:noMultiLvlLbl val="0"/>
      </c:catAx>
      <c:valAx>
        <c:axId val="191910656"/>
        <c:scaling>
          <c:orientation val="minMax"/>
          <c:max val="100"/>
        </c:scaling>
        <c:delete val="0"/>
        <c:axPos val="l"/>
        <c:numFmt formatCode="###,###,###,###,##0.0############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1896576"/>
        <c:crosses val="autoZero"/>
        <c:crossBetween val="between"/>
        <c:majorUnit val="20"/>
      </c:valAx>
      <c:catAx>
        <c:axId val="1919180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1912192"/>
        <c:crosses val="autoZero"/>
        <c:auto val="1"/>
        <c:lblAlgn val="ctr"/>
        <c:lblOffset val="100"/>
        <c:noMultiLvlLbl val="0"/>
      </c:catAx>
      <c:valAx>
        <c:axId val="191912192"/>
        <c:scaling>
          <c:orientation val="minMax"/>
          <c:max val="200"/>
        </c:scaling>
        <c:delete val="0"/>
        <c:axPos val="r"/>
        <c:numFmt formatCode="###,###,###,###,##0.0############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91918080"/>
        <c:crosses val="max"/>
        <c:crossBetween val="between"/>
        <c:majorUnit val="50"/>
      </c:valAx>
    </c:plotArea>
    <c:legend>
      <c:legendPos val="r"/>
      <c:layout>
        <c:manualLayout>
          <c:xMode val="edge"/>
          <c:yMode val="edge"/>
          <c:x val="0.85399187560272"/>
          <c:y val="0.624632771782945"/>
          <c:w val="0.143572253581774"/>
          <c:h val="0.172843048493973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2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58D3FD-6CA6-43D8-A94E-FBDB03EA1962}" type="doc">
      <dgm:prSet loTypeId="urn:microsoft.com/office/officeart/2005/8/layout/target1" loCatId="relationship" qsTypeId="urn:microsoft.com/office/officeart/2005/8/quickstyle/simple1" qsCatId="simple" csTypeId="urn:microsoft.com/office/officeart/2005/8/colors/accent2_5" csCatId="accent2" phldr="1"/>
      <dgm:spPr/>
    </dgm:pt>
    <dgm:pt modelId="{C60F8F72-EBD9-40B7-8450-DC945E72440F}">
      <dgm:prSet phldrT="[文本]" custT="1"/>
      <dgm:spPr/>
      <dgm:t>
        <a:bodyPr/>
        <a:lstStyle/>
        <a:p>
          <a:r>
            <a: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基本盘网罗央视</a:t>
          </a:r>
          <a:r>
            <a:rPr lang="zh-CN" altLang="en-US" sz="1600" b="1" dirty="0" smtClean="0">
              <a:solidFill>
                <a:srgbClr val="00CBFE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最核心</a:t>
          </a:r>
          <a:r>
            <a: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资源</a:t>
          </a:r>
          <a:endParaRPr lang="zh-CN" altLang="en-US" sz="1400" dirty="0"/>
        </a:p>
      </dgm:t>
    </dgm:pt>
    <dgm:pt modelId="{2402D5ED-EB3A-424F-A73A-8AA2F7201096}" cxnId="{CA5C6BB4-621D-4C65-9913-0279D05249F1}" type="parTrans">
      <dgm:prSet/>
      <dgm:spPr/>
      <dgm:t>
        <a:bodyPr/>
        <a:lstStyle/>
        <a:p>
          <a:endParaRPr lang="zh-CN" altLang="en-US"/>
        </a:p>
      </dgm:t>
    </dgm:pt>
    <dgm:pt modelId="{916AA3A2-8190-496D-94A4-DE1C4A654AE2}" cxnId="{CA5C6BB4-621D-4C65-9913-0279D05249F1}" type="sibTrans">
      <dgm:prSet/>
      <dgm:spPr/>
      <dgm:t>
        <a:bodyPr/>
        <a:lstStyle/>
        <a:p>
          <a:endParaRPr lang="zh-CN" altLang="en-US"/>
        </a:p>
      </dgm:t>
    </dgm:pt>
    <dgm:pt modelId="{FDEFF262-BF10-46DF-8A00-29F1EA1E9D5A}">
      <dgm:prSet phldrT="[文本]" custT="1"/>
      <dgm:spPr/>
      <dgm:t>
        <a:bodyPr/>
        <a:lstStyle/>
        <a:p>
          <a:r>
            <a: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汇聚</a:t>
          </a:r>
          <a:r>
            <a:rPr lang="zh-CN" altLang="en-US" sz="1600" b="1" dirty="0" smtClean="0">
              <a:solidFill>
                <a:srgbClr val="00CBFE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最人气</a:t>
          </a:r>
          <a:r>
            <a: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的新闻、大事件</a:t>
          </a:r>
          <a:endParaRPr lang="zh-CN" altLang="en-US" sz="1400" dirty="0"/>
        </a:p>
      </dgm:t>
    </dgm:pt>
    <dgm:pt modelId="{B5C89742-49CC-429F-9AAD-218835D4712A}" cxnId="{F51DE904-46E6-4DD0-9D34-1DDB2B81D69F}" type="parTrans">
      <dgm:prSet/>
      <dgm:spPr/>
      <dgm:t>
        <a:bodyPr/>
        <a:lstStyle/>
        <a:p>
          <a:endParaRPr lang="zh-CN" altLang="en-US"/>
        </a:p>
      </dgm:t>
    </dgm:pt>
    <dgm:pt modelId="{A7EB7770-DFCB-44C9-BB15-5A4BFFE7D1CE}" cxnId="{F51DE904-46E6-4DD0-9D34-1DDB2B81D69F}" type="sibTrans">
      <dgm:prSet/>
      <dgm:spPr/>
      <dgm:t>
        <a:bodyPr/>
        <a:lstStyle/>
        <a:p>
          <a:endParaRPr lang="zh-CN" altLang="en-US"/>
        </a:p>
      </dgm:t>
    </dgm:pt>
    <dgm:pt modelId="{1A24BD78-AACA-4B0F-92AB-D49082FFDFD5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rgbClr val="00CBFE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最权威</a:t>
          </a:r>
          <a:r>
            <a: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的发布平台</a:t>
          </a:r>
          <a:endParaRPr lang="zh-CN" altLang="en-US" sz="1400" dirty="0"/>
        </a:p>
      </dgm:t>
    </dgm:pt>
    <dgm:pt modelId="{5D68A534-39DE-42D7-AA2B-2C19FB42CE09}" cxnId="{FEDAA5D7-085A-48F1-9402-702FA99AF2DE}" type="parTrans">
      <dgm:prSet/>
      <dgm:spPr/>
      <dgm:t>
        <a:bodyPr/>
        <a:lstStyle/>
        <a:p>
          <a:endParaRPr lang="zh-CN" altLang="en-US"/>
        </a:p>
      </dgm:t>
    </dgm:pt>
    <dgm:pt modelId="{7F4D5B4A-2B6C-400D-880D-2801CF0C62C1}" cxnId="{FEDAA5D7-085A-48F1-9402-702FA99AF2DE}" type="sibTrans">
      <dgm:prSet/>
      <dgm:spPr/>
      <dgm:t>
        <a:bodyPr/>
        <a:lstStyle/>
        <a:p>
          <a:endParaRPr lang="zh-CN" altLang="en-US"/>
        </a:p>
      </dgm:t>
    </dgm:pt>
    <dgm:pt modelId="{BBFF8F5F-6299-4074-ADE6-51F82D14F321}" type="pres">
      <dgm:prSet presAssocID="{0D58D3FD-6CA6-43D8-A94E-FBDB03EA1962}" presName="composite" presStyleCnt="0">
        <dgm:presLayoutVars>
          <dgm:chMax val="5"/>
          <dgm:dir/>
          <dgm:resizeHandles val="exact"/>
        </dgm:presLayoutVars>
      </dgm:prSet>
      <dgm:spPr/>
    </dgm:pt>
    <dgm:pt modelId="{C58B7FEF-166F-45CB-9D50-647AD93BB945}" type="pres">
      <dgm:prSet presAssocID="{C60F8F72-EBD9-40B7-8450-DC945E72440F}" presName="circle1" presStyleLbl="lnNode1" presStyleIdx="0" presStyleCnt="3"/>
      <dgm:spPr/>
    </dgm:pt>
    <dgm:pt modelId="{48D9B272-DF0D-422E-8C48-DCF14C1C56C3}" type="pres">
      <dgm:prSet presAssocID="{C60F8F72-EBD9-40B7-8450-DC945E72440F}" presName="text1" presStyleLbl="revTx" presStyleIdx="0" presStyleCnt="3" custScaleX="11490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67C04FF-93C0-4689-BC46-13C7CBFF2C57}" type="pres">
      <dgm:prSet presAssocID="{C60F8F72-EBD9-40B7-8450-DC945E72440F}" presName="line1" presStyleLbl="callout" presStyleIdx="0" presStyleCnt="6"/>
      <dgm:spPr/>
    </dgm:pt>
    <dgm:pt modelId="{84B77A04-CC68-44B1-8FC5-AE0C70FBE17C}" type="pres">
      <dgm:prSet presAssocID="{C60F8F72-EBD9-40B7-8450-DC945E72440F}" presName="d1" presStyleLbl="callout" presStyleIdx="1" presStyleCnt="6"/>
      <dgm:spPr/>
    </dgm:pt>
    <dgm:pt modelId="{D24B777A-F37E-4A53-9E4C-BAB04082CC16}" type="pres">
      <dgm:prSet presAssocID="{FDEFF262-BF10-46DF-8A00-29F1EA1E9D5A}" presName="circle2" presStyleLbl="lnNode1" presStyleIdx="1" presStyleCnt="3"/>
      <dgm:spPr/>
    </dgm:pt>
    <dgm:pt modelId="{6ACC7761-308B-49F7-88A4-28FF94DE186C}" type="pres">
      <dgm:prSet presAssocID="{FDEFF262-BF10-46DF-8A00-29F1EA1E9D5A}" presName="text2" presStyleLbl="revTx" presStyleIdx="1" presStyleCnt="3" custScaleX="12235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3DF793-5301-4C0B-A63C-65BD7F61814E}" type="pres">
      <dgm:prSet presAssocID="{FDEFF262-BF10-46DF-8A00-29F1EA1E9D5A}" presName="line2" presStyleLbl="callout" presStyleIdx="2" presStyleCnt="6"/>
      <dgm:spPr/>
    </dgm:pt>
    <dgm:pt modelId="{D235C47A-3655-4BBA-B477-71389FF753F3}" type="pres">
      <dgm:prSet presAssocID="{FDEFF262-BF10-46DF-8A00-29F1EA1E9D5A}" presName="d2" presStyleLbl="callout" presStyleIdx="3" presStyleCnt="6"/>
      <dgm:spPr/>
    </dgm:pt>
    <dgm:pt modelId="{DCEF3616-78C4-4CFF-92B7-8A4AFE683D88}" type="pres">
      <dgm:prSet presAssocID="{1A24BD78-AACA-4B0F-92AB-D49082FFDFD5}" presName="circle3" presStyleLbl="lnNode1" presStyleIdx="2" presStyleCnt="3"/>
      <dgm:spPr/>
    </dgm:pt>
    <dgm:pt modelId="{BBFA1C6B-606E-4598-9DD7-41F0FB9C52CC}" type="pres">
      <dgm:prSet presAssocID="{1A24BD78-AACA-4B0F-92AB-D49082FFDFD5}" presName="text3" presStyleLbl="revTx" presStyleIdx="2" presStyleCnt="3" custScaleX="12607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AE60584-E9FF-472E-9A54-D65FC806707C}" type="pres">
      <dgm:prSet presAssocID="{1A24BD78-AACA-4B0F-92AB-D49082FFDFD5}" presName="line3" presStyleLbl="callout" presStyleIdx="4" presStyleCnt="6"/>
      <dgm:spPr/>
    </dgm:pt>
    <dgm:pt modelId="{2BC13B3C-F50B-4502-B241-190DF983DBBB}" type="pres">
      <dgm:prSet presAssocID="{1A24BD78-AACA-4B0F-92AB-D49082FFDFD5}" presName="d3" presStyleLbl="callout" presStyleIdx="5" presStyleCnt="6"/>
      <dgm:spPr/>
    </dgm:pt>
  </dgm:ptLst>
  <dgm:cxnLst>
    <dgm:cxn modelId="{93994841-AF43-41DF-A861-97B2BEC6F0E4}" type="presOf" srcId="{FDEFF262-BF10-46DF-8A00-29F1EA1E9D5A}" destId="{6ACC7761-308B-49F7-88A4-28FF94DE186C}" srcOrd="0" destOrd="0" presId="urn:microsoft.com/office/officeart/2005/8/layout/target1"/>
    <dgm:cxn modelId="{CA5C6BB4-621D-4C65-9913-0279D05249F1}" srcId="{0D58D3FD-6CA6-43D8-A94E-FBDB03EA1962}" destId="{C60F8F72-EBD9-40B7-8450-DC945E72440F}" srcOrd="0" destOrd="0" parTransId="{2402D5ED-EB3A-424F-A73A-8AA2F7201096}" sibTransId="{916AA3A2-8190-496D-94A4-DE1C4A654AE2}"/>
    <dgm:cxn modelId="{FEDAA5D7-085A-48F1-9402-702FA99AF2DE}" srcId="{0D58D3FD-6CA6-43D8-A94E-FBDB03EA1962}" destId="{1A24BD78-AACA-4B0F-92AB-D49082FFDFD5}" srcOrd="2" destOrd="0" parTransId="{5D68A534-39DE-42D7-AA2B-2C19FB42CE09}" sibTransId="{7F4D5B4A-2B6C-400D-880D-2801CF0C62C1}"/>
    <dgm:cxn modelId="{F51DE904-46E6-4DD0-9D34-1DDB2B81D69F}" srcId="{0D58D3FD-6CA6-43D8-A94E-FBDB03EA1962}" destId="{FDEFF262-BF10-46DF-8A00-29F1EA1E9D5A}" srcOrd="1" destOrd="0" parTransId="{B5C89742-49CC-429F-9AAD-218835D4712A}" sibTransId="{A7EB7770-DFCB-44C9-BB15-5A4BFFE7D1CE}"/>
    <dgm:cxn modelId="{0AAF7137-59F9-48F0-85E4-61490E4C8364}" type="presOf" srcId="{C60F8F72-EBD9-40B7-8450-DC945E72440F}" destId="{48D9B272-DF0D-422E-8C48-DCF14C1C56C3}" srcOrd="0" destOrd="0" presId="urn:microsoft.com/office/officeart/2005/8/layout/target1"/>
    <dgm:cxn modelId="{2C8207A9-D2A6-4D54-9839-C058DC5C18D2}" type="presOf" srcId="{0D58D3FD-6CA6-43D8-A94E-FBDB03EA1962}" destId="{BBFF8F5F-6299-4074-ADE6-51F82D14F321}" srcOrd="0" destOrd="0" presId="urn:microsoft.com/office/officeart/2005/8/layout/target1"/>
    <dgm:cxn modelId="{950712C5-B81E-439B-96DA-7622A080B00C}" type="presOf" srcId="{1A24BD78-AACA-4B0F-92AB-D49082FFDFD5}" destId="{BBFA1C6B-606E-4598-9DD7-41F0FB9C52CC}" srcOrd="0" destOrd="0" presId="urn:microsoft.com/office/officeart/2005/8/layout/target1"/>
    <dgm:cxn modelId="{0EF7AD07-6BFE-49B0-95A6-DB2335781256}" type="presParOf" srcId="{BBFF8F5F-6299-4074-ADE6-51F82D14F321}" destId="{C58B7FEF-166F-45CB-9D50-647AD93BB945}" srcOrd="0" destOrd="0" presId="urn:microsoft.com/office/officeart/2005/8/layout/target1"/>
    <dgm:cxn modelId="{7D77CFFC-D9E1-46C3-AEED-072FF6E8924C}" type="presParOf" srcId="{BBFF8F5F-6299-4074-ADE6-51F82D14F321}" destId="{48D9B272-DF0D-422E-8C48-DCF14C1C56C3}" srcOrd="1" destOrd="0" presId="urn:microsoft.com/office/officeart/2005/8/layout/target1"/>
    <dgm:cxn modelId="{A0145B01-FB03-4DF6-948B-512E6D5BF526}" type="presParOf" srcId="{BBFF8F5F-6299-4074-ADE6-51F82D14F321}" destId="{D67C04FF-93C0-4689-BC46-13C7CBFF2C57}" srcOrd="2" destOrd="0" presId="urn:microsoft.com/office/officeart/2005/8/layout/target1"/>
    <dgm:cxn modelId="{DFACDA63-C9C0-4921-A004-801F2A56C01D}" type="presParOf" srcId="{BBFF8F5F-6299-4074-ADE6-51F82D14F321}" destId="{84B77A04-CC68-44B1-8FC5-AE0C70FBE17C}" srcOrd="3" destOrd="0" presId="urn:microsoft.com/office/officeart/2005/8/layout/target1"/>
    <dgm:cxn modelId="{F56DB737-CB0A-4838-AC76-B9826A6EAF3B}" type="presParOf" srcId="{BBFF8F5F-6299-4074-ADE6-51F82D14F321}" destId="{D24B777A-F37E-4A53-9E4C-BAB04082CC16}" srcOrd="4" destOrd="0" presId="urn:microsoft.com/office/officeart/2005/8/layout/target1"/>
    <dgm:cxn modelId="{4CE61C55-CF2B-4932-9504-2449AD297AE1}" type="presParOf" srcId="{BBFF8F5F-6299-4074-ADE6-51F82D14F321}" destId="{6ACC7761-308B-49F7-88A4-28FF94DE186C}" srcOrd="5" destOrd="0" presId="urn:microsoft.com/office/officeart/2005/8/layout/target1"/>
    <dgm:cxn modelId="{A53380B5-EDBF-4546-A9E7-D77090C69D03}" type="presParOf" srcId="{BBFF8F5F-6299-4074-ADE6-51F82D14F321}" destId="{1F3DF793-5301-4C0B-A63C-65BD7F61814E}" srcOrd="6" destOrd="0" presId="urn:microsoft.com/office/officeart/2005/8/layout/target1"/>
    <dgm:cxn modelId="{56A07070-592D-4DFC-AF7C-CA54FB178D04}" type="presParOf" srcId="{BBFF8F5F-6299-4074-ADE6-51F82D14F321}" destId="{D235C47A-3655-4BBA-B477-71389FF753F3}" srcOrd="7" destOrd="0" presId="urn:microsoft.com/office/officeart/2005/8/layout/target1"/>
    <dgm:cxn modelId="{AB7E24DB-F7C4-492D-9ED8-E575156B454C}" type="presParOf" srcId="{BBFF8F5F-6299-4074-ADE6-51F82D14F321}" destId="{DCEF3616-78C4-4CFF-92B7-8A4AFE683D88}" srcOrd="8" destOrd="0" presId="urn:microsoft.com/office/officeart/2005/8/layout/target1"/>
    <dgm:cxn modelId="{411DD5C8-5F2D-4ED4-97D5-9FA73C304A2C}" type="presParOf" srcId="{BBFF8F5F-6299-4074-ADE6-51F82D14F321}" destId="{BBFA1C6B-606E-4598-9DD7-41F0FB9C52CC}" srcOrd="9" destOrd="0" presId="urn:microsoft.com/office/officeart/2005/8/layout/target1"/>
    <dgm:cxn modelId="{5C61BEF2-D98F-4D1C-A1B6-B39EB606940F}" type="presParOf" srcId="{BBFF8F5F-6299-4074-ADE6-51F82D14F321}" destId="{5AE60584-E9FF-472E-9A54-D65FC806707C}" srcOrd="10" destOrd="0" presId="urn:microsoft.com/office/officeart/2005/8/layout/target1"/>
    <dgm:cxn modelId="{E8B059F2-DFA6-41C5-833F-5EE0C74C82B2}" type="presParOf" srcId="{BBFF8F5F-6299-4074-ADE6-51F82D14F321}" destId="{2BC13B3C-F50B-4502-B241-190DF983DBBB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4DD880-D535-49AE-81F8-9E259BA22D0C}" type="doc">
      <dgm:prSet loTypeId="urn:microsoft.com/office/officeart/2005/8/layout/pyramid2" loCatId="pyramid" qsTypeId="urn:microsoft.com/office/officeart/2005/8/quickstyle/simple1" qsCatId="simple" csTypeId="urn:microsoft.com/office/officeart/2005/8/colors/accent3_3" csCatId="accent3" phldr="1"/>
      <dgm:spPr/>
    </dgm:pt>
    <dgm:pt modelId="{FD205122-2297-4E48-BE72-C7012E480061}">
      <dgm:prSet phldrT="[文本]" custT="1"/>
      <dgm:spPr/>
      <dgm:t>
        <a:bodyPr/>
        <a:lstStyle/>
        <a:p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抢占优势</a:t>
          </a:r>
          <a:r>
            <a:rPr lang="zh-CN" altLang="en-US" sz="1400" b="1" dirty="0" smtClean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爆点综艺</a:t>
          </a:r>
          <a:endParaRPr lang="zh-CN" altLang="en-US" sz="1200" b="1" dirty="0">
            <a:solidFill>
              <a:schemeClr val="accent3">
                <a:lumMod val="7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D67C8EF-323A-461C-B7A7-AF9887E58116}" cxnId="{0C7DAD35-9CC6-40A5-9069-8F8A0A8482FB}" type="parTrans">
      <dgm:prSet/>
      <dgm:spPr/>
      <dgm:t>
        <a:bodyPr/>
        <a:lstStyle/>
        <a:p>
          <a:endParaRPr lang="zh-CN" altLang="en-US"/>
        </a:p>
      </dgm:t>
    </dgm:pt>
    <dgm:pt modelId="{9234E733-E4E2-4464-97AF-A72B635D7A56}" cxnId="{0C7DAD35-9CC6-40A5-9069-8F8A0A8482FB}" type="sibTrans">
      <dgm:prSet/>
      <dgm:spPr/>
      <dgm:t>
        <a:bodyPr/>
        <a:lstStyle/>
        <a:p>
          <a:endParaRPr lang="zh-CN" altLang="en-US"/>
        </a:p>
      </dgm:t>
    </dgm:pt>
    <dgm:pt modelId="{CA3E2BAC-E266-4AF3-B203-4734F95973F9}">
      <dgm:prSet phldrT="[文本]" custT="1"/>
      <dgm:spPr/>
      <dgm:t>
        <a:bodyPr/>
        <a:lstStyle/>
        <a:p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聚焦优质</a:t>
          </a:r>
          <a:r>
            <a:rPr lang="zh-CN" altLang="en-US" sz="1400" b="1" dirty="0" smtClean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热剧资源</a:t>
          </a:r>
          <a:endParaRPr lang="zh-CN" altLang="en-US" sz="1400" b="1" dirty="0">
            <a:solidFill>
              <a:schemeClr val="accent3">
                <a:lumMod val="7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3E15436-6DD9-4997-84A5-2436E6B7705A}" cxnId="{056F5A85-655E-47DC-9AE0-3C55C46B6388}" type="parTrans">
      <dgm:prSet/>
      <dgm:spPr/>
      <dgm:t>
        <a:bodyPr/>
        <a:lstStyle/>
        <a:p>
          <a:endParaRPr lang="zh-CN" altLang="en-US"/>
        </a:p>
      </dgm:t>
    </dgm:pt>
    <dgm:pt modelId="{449023BE-CCDB-443B-83D8-D4A25ECF5CBC}" cxnId="{056F5A85-655E-47DC-9AE0-3C55C46B6388}" type="sibTrans">
      <dgm:prSet/>
      <dgm:spPr/>
      <dgm:t>
        <a:bodyPr/>
        <a:lstStyle/>
        <a:p>
          <a:endParaRPr lang="zh-CN" altLang="en-US"/>
        </a:p>
      </dgm:t>
    </dgm:pt>
    <dgm:pt modelId="{BCA016AC-FE94-408C-BF1F-C7B50440F4A5}">
      <dgm:prSet phldrT="[文本]" custT="1"/>
      <dgm:spPr/>
      <dgm:t>
        <a:bodyPr/>
        <a:lstStyle/>
        <a:p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集中全国</a:t>
          </a:r>
          <a:r>
            <a:rPr lang="en-US" altLang="zh-CN" sz="1400" b="1" dirty="0" smtClean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TOP</a:t>
          </a:r>
          <a:r>
            <a: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卫视</a:t>
          </a:r>
          <a:r>
            <a:rPr lang="zh-CN" altLang="en-US" sz="1300" b="1" dirty="0" smtClean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平台</a:t>
          </a:r>
          <a:endParaRPr lang="zh-CN" altLang="en-US" sz="1300" b="1" dirty="0">
            <a:solidFill>
              <a:schemeClr val="accent3">
                <a:lumMod val="7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3C99C9F-1DC4-4A2E-9CA2-3A8D7F08F560}" cxnId="{2F937E2C-2D81-4383-9851-37AF849782EF}" type="parTrans">
      <dgm:prSet/>
      <dgm:spPr/>
      <dgm:t>
        <a:bodyPr/>
        <a:lstStyle/>
        <a:p>
          <a:endParaRPr lang="zh-CN" altLang="en-US"/>
        </a:p>
      </dgm:t>
    </dgm:pt>
    <dgm:pt modelId="{06C5160A-DCB3-4807-A64B-DEA3A438582D}" cxnId="{2F937E2C-2D81-4383-9851-37AF849782EF}" type="sibTrans">
      <dgm:prSet/>
      <dgm:spPr/>
      <dgm:t>
        <a:bodyPr/>
        <a:lstStyle/>
        <a:p>
          <a:endParaRPr lang="zh-CN" altLang="en-US"/>
        </a:p>
      </dgm:t>
    </dgm:pt>
    <dgm:pt modelId="{590B3DFC-27F8-43AD-A501-557528500CBA}" type="pres">
      <dgm:prSet presAssocID="{074DD880-D535-49AE-81F8-9E259BA22D0C}" presName="compositeShape" presStyleCnt="0">
        <dgm:presLayoutVars>
          <dgm:dir/>
          <dgm:resizeHandles/>
        </dgm:presLayoutVars>
      </dgm:prSet>
      <dgm:spPr/>
    </dgm:pt>
    <dgm:pt modelId="{4EE1F978-F43C-4739-B498-DC5A5CE771E4}" type="pres">
      <dgm:prSet presAssocID="{074DD880-D535-49AE-81F8-9E259BA22D0C}" presName="pyramid" presStyleLbl="node1" presStyleIdx="0" presStyleCnt="1"/>
      <dgm:spPr/>
    </dgm:pt>
    <dgm:pt modelId="{C4172749-8B30-4B68-B406-9C3DA77017A3}" type="pres">
      <dgm:prSet presAssocID="{074DD880-D535-49AE-81F8-9E259BA22D0C}" presName="theList" presStyleCnt="0"/>
      <dgm:spPr/>
    </dgm:pt>
    <dgm:pt modelId="{F5992AB1-68E6-4683-B061-AB69DE0BC006}" type="pres">
      <dgm:prSet presAssocID="{FD205122-2297-4E48-BE72-C7012E480061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DFBC6E-BADD-45DB-997F-D795164414B7}" type="pres">
      <dgm:prSet presAssocID="{FD205122-2297-4E48-BE72-C7012E480061}" presName="aSpace" presStyleCnt="0"/>
      <dgm:spPr/>
    </dgm:pt>
    <dgm:pt modelId="{2B4380D7-6D6D-4302-84C6-075EE6D90CCC}" type="pres">
      <dgm:prSet presAssocID="{CA3E2BAC-E266-4AF3-B203-4734F95973F9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0113C8A-BB62-4F84-8602-DC6DDBDB5590}" type="pres">
      <dgm:prSet presAssocID="{CA3E2BAC-E266-4AF3-B203-4734F95973F9}" presName="aSpace" presStyleCnt="0"/>
      <dgm:spPr/>
    </dgm:pt>
    <dgm:pt modelId="{C1A3C6F8-A48B-40FC-A6F2-958FFCA699B0}" type="pres">
      <dgm:prSet presAssocID="{BCA016AC-FE94-408C-BF1F-C7B50440F4A5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8AAD78D-05E6-4A72-BEE4-2A4B931D4316}" type="pres">
      <dgm:prSet presAssocID="{BCA016AC-FE94-408C-BF1F-C7B50440F4A5}" presName="aSpace" presStyleCnt="0"/>
      <dgm:spPr/>
    </dgm:pt>
  </dgm:ptLst>
  <dgm:cxnLst>
    <dgm:cxn modelId="{0C7DAD35-9CC6-40A5-9069-8F8A0A8482FB}" srcId="{074DD880-D535-49AE-81F8-9E259BA22D0C}" destId="{FD205122-2297-4E48-BE72-C7012E480061}" srcOrd="0" destOrd="0" parTransId="{AD67C8EF-323A-461C-B7A7-AF9887E58116}" sibTransId="{9234E733-E4E2-4464-97AF-A72B635D7A56}"/>
    <dgm:cxn modelId="{056F5A85-655E-47DC-9AE0-3C55C46B6388}" srcId="{074DD880-D535-49AE-81F8-9E259BA22D0C}" destId="{CA3E2BAC-E266-4AF3-B203-4734F95973F9}" srcOrd="1" destOrd="0" parTransId="{83E15436-6DD9-4997-84A5-2436E6B7705A}" sibTransId="{449023BE-CCDB-443B-83D8-D4A25ECF5CBC}"/>
    <dgm:cxn modelId="{411D234C-42FE-4D25-87A3-AC2F49091BE4}" type="presOf" srcId="{BCA016AC-FE94-408C-BF1F-C7B50440F4A5}" destId="{C1A3C6F8-A48B-40FC-A6F2-958FFCA699B0}" srcOrd="0" destOrd="0" presId="urn:microsoft.com/office/officeart/2005/8/layout/pyramid2"/>
    <dgm:cxn modelId="{1ED31632-DF39-45D3-B467-9182007F96F5}" type="presOf" srcId="{FD205122-2297-4E48-BE72-C7012E480061}" destId="{F5992AB1-68E6-4683-B061-AB69DE0BC006}" srcOrd="0" destOrd="0" presId="urn:microsoft.com/office/officeart/2005/8/layout/pyramid2"/>
    <dgm:cxn modelId="{0C734D32-C621-442E-B3E1-B8E4B1FB745F}" type="presOf" srcId="{074DD880-D535-49AE-81F8-9E259BA22D0C}" destId="{590B3DFC-27F8-43AD-A501-557528500CBA}" srcOrd="0" destOrd="0" presId="urn:microsoft.com/office/officeart/2005/8/layout/pyramid2"/>
    <dgm:cxn modelId="{2F937E2C-2D81-4383-9851-37AF849782EF}" srcId="{074DD880-D535-49AE-81F8-9E259BA22D0C}" destId="{BCA016AC-FE94-408C-BF1F-C7B50440F4A5}" srcOrd="2" destOrd="0" parTransId="{A3C99C9F-1DC4-4A2E-9CA2-3A8D7F08F560}" sibTransId="{06C5160A-DCB3-4807-A64B-DEA3A438582D}"/>
    <dgm:cxn modelId="{5D38E20F-8A8A-4B5E-B374-A18B7BF03F0C}" type="presOf" srcId="{CA3E2BAC-E266-4AF3-B203-4734F95973F9}" destId="{2B4380D7-6D6D-4302-84C6-075EE6D90CCC}" srcOrd="0" destOrd="0" presId="urn:microsoft.com/office/officeart/2005/8/layout/pyramid2"/>
    <dgm:cxn modelId="{8CCEBDBB-BD96-4B36-92EE-F90A850D38EB}" type="presParOf" srcId="{590B3DFC-27F8-43AD-A501-557528500CBA}" destId="{4EE1F978-F43C-4739-B498-DC5A5CE771E4}" srcOrd="0" destOrd="0" presId="urn:microsoft.com/office/officeart/2005/8/layout/pyramid2"/>
    <dgm:cxn modelId="{E292303D-F4AD-4AA4-AFE6-713EB38AE467}" type="presParOf" srcId="{590B3DFC-27F8-43AD-A501-557528500CBA}" destId="{C4172749-8B30-4B68-B406-9C3DA77017A3}" srcOrd="1" destOrd="0" presId="urn:microsoft.com/office/officeart/2005/8/layout/pyramid2"/>
    <dgm:cxn modelId="{BF32B0C5-CE7F-44BD-97CA-C625474D2AC4}" type="presParOf" srcId="{C4172749-8B30-4B68-B406-9C3DA77017A3}" destId="{F5992AB1-68E6-4683-B061-AB69DE0BC006}" srcOrd="0" destOrd="0" presId="urn:microsoft.com/office/officeart/2005/8/layout/pyramid2"/>
    <dgm:cxn modelId="{18E8ABF3-5386-4AE8-B269-37E9951979D4}" type="presParOf" srcId="{C4172749-8B30-4B68-B406-9C3DA77017A3}" destId="{49DFBC6E-BADD-45DB-997F-D795164414B7}" srcOrd="1" destOrd="0" presId="urn:microsoft.com/office/officeart/2005/8/layout/pyramid2"/>
    <dgm:cxn modelId="{575507BE-45D1-482F-A81C-75C4CA08D95B}" type="presParOf" srcId="{C4172749-8B30-4B68-B406-9C3DA77017A3}" destId="{2B4380D7-6D6D-4302-84C6-075EE6D90CCC}" srcOrd="2" destOrd="0" presId="urn:microsoft.com/office/officeart/2005/8/layout/pyramid2"/>
    <dgm:cxn modelId="{19E42B85-9B32-46ED-8567-4C06E19966C0}" type="presParOf" srcId="{C4172749-8B30-4B68-B406-9C3DA77017A3}" destId="{70113C8A-BB62-4F84-8602-DC6DDBDB5590}" srcOrd="3" destOrd="0" presId="urn:microsoft.com/office/officeart/2005/8/layout/pyramid2"/>
    <dgm:cxn modelId="{0F0C793C-2EF7-41F1-AB69-532F05CCB7B3}" type="presParOf" srcId="{C4172749-8B30-4B68-B406-9C3DA77017A3}" destId="{C1A3C6F8-A48B-40FC-A6F2-958FFCA699B0}" srcOrd="4" destOrd="0" presId="urn:microsoft.com/office/officeart/2005/8/layout/pyramid2"/>
    <dgm:cxn modelId="{EEAAD601-AB21-44A0-A69B-854036416CBB}" type="presParOf" srcId="{C4172749-8B30-4B68-B406-9C3DA77017A3}" destId="{88AAD78D-05E6-4A72-BEE4-2A4B931D4316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698F6E-E09F-40E7-99C3-E74F8E65D158}" type="doc">
      <dgm:prSet loTypeId="urn:microsoft.com/office/officeart/2011/layout/CircleProcess" loCatId="process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zh-CN" altLang="en-US"/>
        </a:p>
      </dgm:t>
    </dgm:pt>
    <dgm:pt modelId="{87463535-1E2F-4C7D-8476-A25434AAA435}">
      <dgm:prSet phldrT="[文本]"/>
      <dgm:spPr/>
      <dgm:t>
        <a:bodyPr/>
        <a:lstStyle/>
        <a:p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湖南卫视周五稳定收视综艺带</a:t>
          </a:r>
          <a:endParaRPr lang="zh-CN" altLang="en-US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0D07B04-3BCA-4002-B322-C2BF7EA0E3B5}" cxnId="{B1093D09-DBD0-470B-BA49-47046A185B5C}" type="parTrans">
      <dgm:prSet/>
      <dgm:spPr/>
      <dgm:t>
        <a:bodyPr/>
        <a:lstStyle/>
        <a:p>
          <a:endParaRPr lang="zh-CN" altLang="en-US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03E5C32-3CB7-4E59-A18F-EEBE84A2C508}" cxnId="{B1093D09-DBD0-470B-BA49-47046A185B5C}" type="sibTrans">
      <dgm:prSet/>
      <dgm:spPr/>
      <dgm:t>
        <a:bodyPr/>
        <a:lstStyle/>
        <a:p>
          <a:endParaRPr lang="zh-CN" altLang="en-US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0215BC2-DE2A-4BEF-AE3F-7DF1A71A0EEA}">
      <dgm:prSet phldrT="[文本]"/>
      <dgm:spPr/>
      <dgm:t>
        <a:bodyPr/>
        <a:lstStyle/>
        <a:p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韩国原</a:t>
          </a:r>
          <a:endParaRPr lang="en-US" altLang="zh-CN" b="1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版引进</a:t>
          </a:r>
          <a:endParaRPr lang="zh-CN" altLang="en-US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F4FB6E1-9F83-4FC7-9C9B-BCECD6F9FCF6}" cxnId="{8556A441-D512-43E6-ADCF-50A87993C920}" type="parTrans">
      <dgm:prSet/>
      <dgm:spPr/>
      <dgm:t>
        <a:bodyPr/>
        <a:lstStyle/>
        <a:p>
          <a:endParaRPr lang="zh-CN" altLang="en-US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5E6AADC-711C-42D9-8A95-698103DBB719}" cxnId="{8556A441-D512-43E6-ADCF-50A87993C920}" type="sibTrans">
      <dgm:prSet/>
      <dgm:spPr/>
      <dgm:t>
        <a:bodyPr/>
        <a:lstStyle/>
        <a:p>
          <a:endParaRPr lang="zh-CN" altLang="en-US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77D1F41-5445-4F10-91A6-A17BDE855C16}">
      <dgm:prSet phldrT="[文本]"/>
      <dgm:spPr/>
      <dgm:t>
        <a:bodyPr/>
        <a:lstStyle/>
        <a:p>
          <a:r>
            <a: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《</a:t>
          </a:r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爸爸</a:t>
          </a:r>
          <a:r>
            <a: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》</a:t>
          </a:r>
        </a:p>
        <a:p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成功经验</a:t>
          </a:r>
          <a:endParaRPr lang="zh-CN" altLang="en-US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115D2AF-598B-4564-A03B-228145825FD6}" cxnId="{4357CEA6-EB9B-4AE0-B5A0-EBFAE7B487D8}" type="parTrans">
      <dgm:prSet/>
      <dgm:spPr/>
      <dgm:t>
        <a:bodyPr/>
        <a:lstStyle/>
        <a:p>
          <a:endParaRPr lang="zh-CN" altLang="en-US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084F2BE-6AD5-4BE8-984E-C7298737D134}" cxnId="{4357CEA6-EB9B-4AE0-B5A0-EBFAE7B487D8}" type="sibTrans">
      <dgm:prSet/>
      <dgm:spPr/>
      <dgm:t>
        <a:bodyPr/>
        <a:lstStyle/>
        <a:p>
          <a:endParaRPr lang="zh-CN" altLang="en-US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FA247C0-7E83-4621-9889-5B0756C7BC14}" type="pres">
      <dgm:prSet presAssocID="{62698F6E-E09F-40E7-99C3-E74F8E65D158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B97B7DE2-2C9B-4508-9B70-125266BA6E73}" type="pres">
      <dgm:prSet presAssocID="{677D1F41-5445-4F10-91A6-A17BDE855C16}" presName="Accent3" presStyleCnt="0"/>
      <dgm:spPr/>
    </dgm:pt>
    <dgm:pt modelId="{C33E0332-1500-478A-95A5-0470C1DAA243}" type="pres">
      <dgm:prSet presAssocID="{677D1F41-5445-4F10-91A6-A17BDE855C16}" presName="Accent" presStyleLbl="node1" presStyleIdx="0" presStyleCnt="3"/>
      <dgm:spPr/>
    </dgm:pt>
    <dgm:pt modelId="{8AC6CC8F-EE31-40EF-861F-BC4C06429FD6}" type="pres">
      <dgm:prSet presAssocID="{677D1F41-5445-4F10-91A6-A17BDE855C16}" presName="ParentBackground3" presStyleCnt="0"/>
      <dgm:spPr/>
    </dgm:pt>
    <dgm:pt modelId="{ED592B49-EAB9-475D-A123-C777FA2B3259}" type="pres">
      <dgm:prSet presAssocID="{677D1F41-5445-4F10-91A6-A17BDE855C16}" presName="ParentBackground" presStyleLbl="fgAcc1" presStyleIdx="0" presStyleCnt="3"/>
      <dgm:spPr/>
      <dgm:t>
        <a:bodyPr/>
        <a:lstStyle/>
        <a:p>
          <a:endParaRPr lang="zh-CN" altLang="en-US"/>
        </a:p>
      </dgm:t>
    </dgm:pt>
    <dgm:pt modelId="{20AADDC5-968A-4046-A912-3EA5009A7E51}" type="pres">
      <dgm:prSet presAssocID="{677D1F41-5445-4F10-91A6-A17BDE855C16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A908F1E-DBFB-4723-9AE7-28AD79EFFB77}" type="pres">
      <dgm:prSet presAssocID="{B0215BC2-DE2A-4BEF-AE3F-7DF1A71A0EEA}" presName="Accent2" presStyleCnt="0"/>
      <dgm:spPr/>
    </dgm:pt>
    <dgm:pt modelId="{FF677B7D-5F99-4958-A0F1-E816F3BAC8FC}" type="pres">
      <dgm:prSet presAssocID="{B0215BC2-DE2A-4BEF-AE3F-7DF1A71A0EEA}" presName="Accent" presStyleLbl="node1" presStyleIdx="1" presStyleCnt="3"/>
      <dgm:spPr/>
    </dgm:pt>
    <dgm:pt modelId="{A5C713A4-2738-4520-BB89-C8CE08685C82}" type="pres">
      <dgm:prSet presAssocID="{B0215BC2-DE2A-4BEF-AE3F-7DF1A71A0EEA}" presName="ParentBackground2" presStyleCnt="0"/>
      <dgm:spPr/>
    </dgm:pt>
    <dgm:pt modelId="{F6C9383A-9558-4F71-A700-F7CAC6F03530}" type="pres">
      <dgm:prSet presAssocID="{B0215BC2-DE2A-4BEF-AE3F-7DF1A71A0EEA}" presName="ParentBackground" presStyleLbl="fgAcc1" presStyleIdx="1" presStyleCnt="3"/>
      <dgm:spPr/>
      <dgm:t>
        <a:bodyPr/>
        <a:lstStyle/>
        <a:p>
          <a:endParaRPr lang="zh-CN" altLang="en-US"/>
        </a:p>
      </dgm:t>
    </dgm:pt>
    <dgm:pt modelId="{4207171B-5BCE-4519-BA87-206C0AB1F80D}" type="pres">
      <dgm:prSet presAssocID="{B0215BC2-DE2A-4BEF-AE3F-7DF1A71A0EEA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A3AB7B1-6489-45A7-BEFE-29B60E8206EC}" type="pres">
      <dgm:prSet presAssocID="{87463535-1E2F-4C7D-8476-A25434AAA435}" presName="Accent1" presStyleCnt="0"/>
      <dgm:spPr/>
    </dgm:pt>
    <dgm:pt modelId="{2FF67A97-C1FB-40DD-888A-17312B3D49ED}" type="pres">
      <dgm:prSet presAssocID="{87463535-1E2F-4C7D-8476-A25434AAA435}" presName="Accent" presStyleLbl="node1" presStyleIdx="2" presStyleCnt="3"/>
      <dgm:spPr/>
    </dgm:pt>
    <dgm:pt modelId="{8E4132B1-5E1A-435B-88E2-AE566736298E}" type="pres">
      <dgm:prSet presAssocID="{87463535-1E2F-4C7D-8476-A25434AAA435}" presName="ParentBackground1" presStyleCnt="0"/>
      <dgm:spPr/>
    </dgm:pt>
    <dgm:pt modelId="{8990B8FA-4FFB-4BF6-A439-82338857FB96}" type="pres">
      <dgm:prSet presAssocID="{87463535-1E2F-4C7D-8476-A25434AAA435}" presName="ParentBackground" presStyleLbl="fgAcc1" presStyleIdx="2" presStyleCnt="3"/>
      <dgm:spPr/>
      <dgm:t>
        <a:bodyPr/>
        <a:lstStyle/>
        <a:p>
          <a:endParaRPr lang="zh-CN" altLang="en-US"/>
        </a:p>
      </dgm:t>
    </dgm:pt>
    <dgm:pt modelId="{4BF3D362-D454-499C-A512-5F7D4873AD0F}" type="pres">
      <dgm:prSet presAssocID="{87463535-1E2F-4C7D-8476-A25434AAA43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556A441-D512-43E6-ADCF-50A87993C920}" srcId="{62698F6E-E09F-40E7-99C3-E74F8E65D158}" destId="{B0215BC2-DE2A-4BEF-AE3F-7DF1A71A0EEA}" srcOrd="1" destOrd="0" parTransId="{BF4FB6E1-9F83-4FC7-9C9B-BCECD6F9FCF6}" sibTransId="{65E6AADC-711C-42D9-8A95-698103DBB719}"/>
    <dgm:cxn modelId="{5E29CD96-8F2E-47F2-9F2C-7B46B7D6F6E5}" type="presOf" srcId="{B0215BC2-DE2A-4BEF-AE3F-7DF1A71A0EEA}" destId="{4207171B-5BCE-4519-BA87-206C0AB1F80D}" srcOrd="1" destOrd="0" presId="urn:microsoft.com/office/officeart/2011/layout/CircleProcess"/>
    <dgm:cxn modelId="{B1093D09-DBD0-470B-BA49-47046A185B5C}" srcId="{62698F6E-E09F-40E7-99C3-E74F8E65D158}" destId="{87463535-1E2F-4C7D-8476-A25434AAA435}" srcOrd="0" destOrd="0" parTransId="{10D07B04-3BCA-4002-B322-C2BF7EA0E3B5}" sibTransId="{103E5C32-3CB7-4E59-A18F-EEBE84A2C508}"/>
    <dgm:cxn modelId="{176B3BED-C0B6-47E0-A657-311CC15F86B2}" type="presOf" srcId="{87463535-1E2F-4C7D-8476-A25434AAA435}" destId="{4BF3D362-D454-499C-A512-5F7D4873AD0F}" srcOrd="1" destOrd="0" presId="urn:microsoft.com/office/officeart/2011/layout/CircleProcess"/>
    <dgm:cxn modelId="{4D1F1C8F-4CEE-42A3-9257-F7B8C4F3BD3A}" type="presOf" srcId="{677D1F41-5445-4F10-91A6-A17BDE855C16}" destId="{20AADDC5-968A-4046-A912-3EA5009A7E51}" srcOrd="1" destOrd="0" presId="urn:microsoft.com/office/officeart/2011/layout/CircleProcess"/>
    <dgm:cxn modelId="{7AE5F3E5-AE26-4C7A-A53A-08611DDDFF55}" type="presOf" srcId="{B0215BC2-DE2A-4BEF-AE3F-7DF1A71A0EEA}" destId="{F6C9383A-9558-4F71-A700-F7CAC6F03530}" srcOrd="0" destOrd="0" presId="urn:microsoft.com/office/officeart/2011/layout/CircleProcess"/>
    <dgm:cxn modelId="{6FB9B618-D072-4864-BE30-DA4A9A92D315}" type="presOf" srcId="{87463535-1E2F-4C7D-8476-A25434AAA435}" destId="{8990B8FA-4FFB-4BF6-A439-82338857FB96}" srcOrd="0" destOrd="0" presId="urn:microsoft.com/office/officeart/2011/layout/CircleProcess"/>
    <dgm:cxn modelId="{5749211A-7059-424C-A5C9-84E6F9F371FA}" type="presOf" srcId="{677D1F41-5445-4F10-91A6-A17BDE855C16}" destId="{ED592B49-EAB9-475D-A123-C777FA2B3259}" srcOrd="0" destOrd="0" presId="urn:microsoft.com/office/officeart/2011/layout/CircleProcess"/>
    <dgm:cxn modelId="{5C9CB724-6C09-4A17-8574-4F0791502558}" type="presOf" srcId="{62698F6E-E09F-40E7-99C3-E74F8E65D158}" destId="{AFA247C0-7E83-4621-9889-5B0756C7BC14}" srcOrd="0" destOrd="0" presId="urn:microsoft.com/office/officeart/2011/layout/CircleProcess"/>
    <dgm:cxn modelId="{4357CEA6-EB9B-4AE0-B5A0-EBFAE7B487D8}" srcId="{62698F6E-E09F-40E7-99C3-E74F8E65D158}" destId="{677D1F41-5445-4F10-91A6-A17BDE855C16}" srcOrd="2" destOrd="0" parTransId="{8115D2AF-598B-4564-A03B-228145825FD6}" sibTransId="{0084F2BE-6AD5-4BE8-984E-C7298737D134}"/>
    <dgm:cxn modelId="{DC638233-C8B5-41ED-8D00-5EFC3CB235A2}" type="presParOf" srcId="{AFA247C0-7E83-4621-9889-5B0756C7BC14}" destId="{B97B7DE2-2C9B-4508-9B70-125266BA6E73}" srcOrd="0" destOrd="0" presId="urn:microsoft.com/office/officeart/2011/layout/CircleProcess"/>
    <dgm:cxn modelId="{864DF75A-6AF7-4A8D-849F-9BB50395B3A1}" type="presParOf" srcId="{B97B7DE2-2C9B-4508-9B70-125266BA6E73}" destId="{C33E0332-1500-478A-95A5-0470C1DAA243}" srcOrd="0" destOrd="0" presId="urn:microsoft.com/office/officeart/2011/layout/CircleProcess"/>
    <dgm:cxn modelId="{C149BB03-485E-44E3-8F73-581BDB4BF22F}" type="presParOf" srcId="{AFA247C0-7E83-4621-9889-5B0756C7BC14}" destId="{8AC6CC8F-EE31-40EF-861F-BC4C06429FD6}" srcOrd="1" destOrd="0" presId="urn:microsoft.com/office/officeart/2011/layout/CircleProcess"/>
    <dgm:cxn modelId="{411BD7C6-9A8D-4ACC-92EB-966DB8DDB84C}" type="presParOf" srcId="{8AC6CC8F-EE31-40EF-861F-BC4C06429FD6}" destId="{ED592B49-EAB9-475D-A123-C777FA2B3259}" srcOrd="0" destOrd="0" presId="urn:microsoft.com/office/officeart/2011/layout/CircleProcess"/>
    <dgm:cxn modelId="{41099DEE-4EA2-4742-8994-2DD196E731C4}" type="presParOf" srcId="{AFA247C0-7E83-4621-9889-5B0756C7BC14}" destId="{20AADDC5-968A-4046-A912-3EA5009A7E51}" srcOrd="2" destOrd="0" presId="urn:microsoft.com/office/officeart/2011/layout/CircleProcess"/>
    <dgm:cxn modelId="{42AE6DF8-DB98-4136-95DA-E999EDDE59EE}" type="presParOf" srcId="{AFA247C0-7E83-4621-9889-5B0756C7BC14}" destId="{9A908F1E-DBFB-4723-9AE7-28AD79EFFB77}" srcOrd="3" destOrd="0" presId="urn:microsoft.com/office/officeart/2011/layout/CircleProcess"/>
    <dgm:cxn modelId="{EC1D43FB-7166-49D5-8D2B-93EE5F9FB80B}" type="presParOf" srcId="{9A908F1E-DBFB-4723-9AE7-28AD79EFFB77}" destId="{FF677B7D-5F99-4958-A0F1-E816F3BAC8FC}" srcOrd="0" destOrd="0" presId="urn:microsoft.com/office/officeart/2011/layout/CircleProcess"/>
    <dgm:cxn modelId="{CDA04C9C-1119-446A-BE8E-AD7C51A415EC}" type="presParOf" srcId="{AFA247C0-7E83-4621-9889-5B0756C7BC14}" destId="{A5C713A4-2738-4520-BB89-C8CE08685C82}" srcOrd="4" destOrd="0" presId="urn:microsoft.com/office/officeart/2011/layout/CircleProcess"/>
    <dgm:cxn modelId="{F4AC947F-9D66-4093-8FFD-3783198AF519}" type="presParOf" srcId="{A5C713A4-2738-4520-BB89-C8CE08685C82}" destId="{F6C9383A-9558-4F71-A700-F7CAC6F03530}" srcOrd="0" destOrd="0" presId="urn:microsoft.com/office/officeart/2011/layout/CircleProcess"/>
    <dgm:cxn modelId="{1B80E348-67DC-4F0D-91B5-7968F8F6E8BD}" type="presParOf" srcId="{AFA247C0-7E83-4621-9889-5B0756C7BC14}" destId="{4207171B-5BCE-4519-BA87-206C0AB1F80D}" srcOrd="5" destOrd="0" presId="urn:microsoft.com/office/officeart/2011/layout/CircleProcess"/>
    <dgm:cxn modelId="{113A0273-EC44-4D0B-B220-D5A638DE33B7}" type="presParOf" srcId="{AFA247C0-7E83-4621-9889-5B0756C7BC14}" destId="{CA3AB7B1-6489-45A7-BEFE-29B60E8206EC}" srcOrd="6" destOrd="0" presId="urn:microsoft.com/office/officeart/2011/layout/CircleProcess"/>
    <dgm:cxn modelId="{8DEFF2EB-763D-4776-B8C3-B45D8CD0D687}" type="presParOf" srcId="{CA3AB7B1-6489-45A7-BEFE-29B60E8206EC}" destId="{2FF67A97-C1FB-40DD-888A-17312B3D49ED}" srcOrd="0" destOrd="0" presId="urn:microsoft.com/office/officeart/2011/layout/CircleProcess"/>
    <dgm:cxn modelId="{5AD30AFE-831F-49ED-900C-B5A248278C3E}" type="presParOf" srcId="{AFA247C0-7E83-4621-9889-5B0756C7BC14}" destId="{8E4132B1-5E1A-435B-88E2-AE566736298E}" srcOrd="7" destOrd="0" presId="urn:microsoft.com/office/officeart/2011/layout/CircleProcess"/>
    <dgm:cxn modelId="{D0B540DC-4059-428A-BC89-E65F4D83D875}" type="presParOf" srcId="{8E4132B1-5E1A-435B-88E2-AE566736298E}" destId="{8990B8FA-4FFB-4BF6-A439-82338857FB96}" srcOrd="0" destOrd="0" presId="urn:microsoft.com/office/officeart/2011/layout/CircleProcess"/>
    <dgm:cxn modelId="{B96A5379-34D9-47B2-B92C-84EEFAFB8291}" type="presParOf" srcId="{AFA247C0-7E83-4621-9889-5B0756C7BC14}" destId="{4BF3D362-D454-499C-A512-5F7D4873AD0F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6D56030-55ED-4425-BB18-E75FACEBDA1A}" type="doc">
      <dgm:prSet loTypeId="urn:microsoft.com/office/officeart/2005/8/layout/chevron1" loCatId="process" qsTypeId="urn:microsoft.com/office/officeart/2005/8/quickstyle/simple1" qsCatId="simple" csTypeId="urn:microsoft.com/office/officeart/2005/8/colors/accent3_1" csCatId="accent3" phldr="1"/>
      <dgm:spPr/>
    </dgm:pt>
    <dgm:pt modelId="{7B6083A6-934E-4B9D-9E88-B3F1ED876675}">
      <dgm:prSet phldrT="[文本]" custT="1"/>
      <dgm:spPr/>
      <dgm:t>
        <a:bodyPr/>
        <a:lstStyle/>
        <a:p>
          <a:r>
            <a:rPr lang="zh-CN" altLang="en-US" sz="11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罗马</a:t>
          </a:r>
          <a:endParaRPr lang="zh-CN" altLang="en-US" sz="11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06321D1-857F-43A7-8898-FFF81DD93414}" cxnId="{440FFA63-1A7E-4876-A8EF-957CE4EB6AD7}" type="parTrans">
      <dgm:prSet/>
      <dgm:spPr/>
      <dgm:t>
        <a:bodyPr/>
        <a:lstStyle/>
        <a:p>
          <a:endParaRPr lang="zh-CN" altLang="en-US" sz="3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1E7AF29-97A4-40C8-AFE5-0E9C62D03BC8}" cxnId="{440FFA63-1A7E-4876-A8EF-957CE4EB6AD7}" type="sibTrans">
      <dgm:prSet/>
      <dgm:spPr/>
      <dgm:t>
        <a:bodyPr/>
        <a:lstStyle/>
        <a:p>
          <a:endParaRPr lang="zh-CN" altLang="en-US" sz="3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3997316-046A-45BB-AF77-0D61DACBFC5B}">
      <dgm:prSet phldrT="[文本]" custT="1"/>
      <dgm:spPr/>
      <dgm:t>
        <a:bodyPr/>
        <a:lstStyle/>
        <a:p>
          <a:r>
            <a:rPr lang="zh-CN" altLang="en-US" sz="11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罗马假日</a:t>
          </a:r>
          <a:endParaRPr lang="zh-CN" altLang="en-US" sz="11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C3CE113-D5AA-4127-B300-170D2AC07E1E}" cxnId="{0F14EC22-256C-4CF3-B8BF-E6BE829CADF1}" type="parTrans">
      <dgm:prSet/>
      <dgm:spPr/>
      <dgm:t>
        <a:bodyPr/>
        <a:lstStyle/>
        <a:p>
          <a:endParaRPr lang="zh-CN" altLang="en-US" sz="3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E8A03B4-6121-4E77-87D2-78A818BF087C}" cxnId="{0F14EC22-256C-4CF3-B8BF-E6BE829CADF1}" type="sibTrans">
      <dgm:prSet/>
      <dgm:spPr/>
      <dgm:t>
        <a:bodyPr/>
        <a:lstStyle/>
        <a:p>
          <a:endParaRPr lang="zh-CN" altLang="en-US" sz="3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03B5F7A-34BA-4610-8B5E-CC81FC052EE2}">
      <dgm:prSet phldrT="[文本]" custT="1"/>
      <dgm:spPr/>
      <dgm:t>
        <a:bodyPr/>
        <a:lstStyle/>
        <a:p>
          <a:r>
            <a:rPr lang="zh-CN" altLang="en-US" sz="11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佛罗伦萨</a:t>
          </a:r>
          <a:endParaRPr lang="zh-CN" altLang="en-US" sz="11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5194780-FDBA-4758-89D6-092F6ED8676B}" cxnId="{B8DB48C2-3A85-4B1D-AE7B-51435574FB03}" type="parTrans">
      <dgm:prSet/>
      <dgm:spPr/>
      <dgm:t>
        <a:bodyPr/>
        <a:lstStyle/>
        <a:p>
          <a:endParaRPr lang="zh-CN" altLang="en-US" sz="3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91189E2-E5DD-4ED6-BDFD-A1F9BF9DEA14}" cxnId="{B8DB48C2-3A85-4B1D-AE7B-51435574FB03}" type="sibTrans">
      <dgm:prSet/>
      <dgm:spPr/>
      <dgm:t>
        <a:bodyPr/>
        <a:lstStyle/>
        <a:p>
          <a:endParaRPr lang="zh-CN" altLang="en-US" sz="3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B5FE15E-EF3D-4F67-8D1E-AC0385DEE3E1}">
      <dgm:prSet phldrT="[文本]" custT="1"/>
      <dgm:spPr/>
      <dgm:t>
        <a:bodyPr/>
        <a:lstStyle/>
        <a:p>
          <a:r>
            <a:rPr lang="zh-CN" altLang="en-US" sz="11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托斯卡纳</a:t>
          </a:r>
          <a:endParaRPr lang="zh-CN" altLang="en-US" sz="11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CE06AE6-1F5A-4662-8944-640DA83CD3FB}" cxnId="{5EC19A29-BE39-4E06-9570-39B90019E0E0}" type="parTrans">
      <dgm:prSet/>
      <dgm:spPr/>
      <dgm:t>
        <a:bodyPr/>
        <a:lstStyle/>
        <a:p>
          <a:endParaRPr lang="zh-CN" altLang="en-US" sz="3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30E6DD0-213B-4347-BDBD-F0A3FE36A132}" cxnId="{5EC19A29-BE39-4E06-9570-39B90019E0E0}" type="sibTrans">
      <dgm:prSet/>
      <dgm:spPr/>
      <dgm:t>
        <a:bodyPr/>
        <a:lstStyle/>
        <a:p>
          <a:endParaRPr lang="zh-CN" altLang="en-US" sz="3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7449259-B3FF-4D29-A7AE-41A86405018F}">
      <dgm:prSet phldrT="[文本]" custT="1"/>
      <dgm:spPr/>
      <dgm:t>
        <a:bodyPr/>
        <a:lstStyle/>
        <a:p>
          <a:r>
            <a:rPr lang="zh-CN" altLang="en-US" sz="11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马德里</a:t>
          </a:r>
          <a:endParaRPr lang="zh-CN" altLang="en-US" sz="11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76B6721-91DF-4ED8-BF02-FAC8DDC25372}" cxnId="{7A43A155-06C2-44B4-BC1A-AAA9777570D5}" type="parTrans">
      <dgm:prSet/>
      <dgm:spPr/>
      <dgm:t>
        <a:bodyPr/>
        <a:lstStyle/>
        <a:p>
          <a:endParaRPr lang="zh-CN" altLang="en-US" sz="3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6892617-4A0B-4F7E-9A40-9B5845FB05BC}" cxnId="{7A43A155-06C2-44B4-BC1A-AAA9777570D5}" type="sibTrans">
      <dgm:prSet/>
      <dgm:spPr/>
      <dgm:t>
        <a:bodyPr/>
        <a:lstStyle/>
        <a:p>
          <a:endParaRPr lang="zh-CN" altLang="en-US" sz="3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232E362-C67B-49B9-B029-59A5A892C62E}">
      <dgm:prSet phldrT="[文本]" custT="1"/>
      <dgm:spPr/>
      <dgm:t>
        <a:bodyPr/>
        <a:lstStyle/>
        <a:p>
          <a:r>
            <a:rPr lang="zh-CN" altLang="en-US" sz="11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龙达</a:t>
          </a:r>
          <a:endParaRPr lang="zh-CN" altLang="en-US" sz="11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A9F40DF-E944-46F8-B36D-039F150CA4C6}" cxnId="{AE58E579-739F-413F-8EA1-71F99A6A1DE0}" type="parTrans">
      <dgm:prSet/>
      <dgm:spPr/>
      <dgm:t>
        <a:bodyPr/>
        <a:lstStyle/>
        <a:p>
          <a:endParaRPr lang="zh-CN" altLang="en-US" sz="3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FD0F036-E41A-49D2-B8D1-6C7BB8DE89B5}" cxnId="{AE58E579-739F-413F-8EA1-71F99A6A1DE0}" type="sibTrans">
      <dgm:prSet/>
      <dgm:spPr/>
      <dgm:t>
        <a:bodyPr/>
        <a:lstStyle/>
        <a:p>
          <a:endParaRPr lang="zh-CN" altLang="en-US" sz="3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928DB92-C096-4C23-AE1A-7ED230079553}">
      <dgm:prSet phldrT="[文本]" custT="1"/>
      <dgm:spPr/>
      <dgm:t>
        <a:bodyPr/>
        <a:lstStyle/>
        <a:p>
          <a:r>
            <a:rPr lang="zh-CN" altLang="en-US" sz="11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巴塞罗那</a:t>
          </a:r>
          <a:endParaRPr lang="zh-CN" altLang="en-US" sz="11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14101D5-FDE0-4AC2-B42D-BF022E03A6DF}" cxnId="{B4337FFF-9EA4-408A-8889-5898F12536EB}" type="parTrans">
      <dgm:prSet/>
      <dgm:spPr/>
      <dgm:t>
        <a:bodyPr/>
        <a:lstStyle/>
        <a:p>
          <a:endParaRPr lang="zh-CN" altLang="en-US" sz="3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CEF395A-70DB-4F8C-90E2-BD505A2D7F84}" cxnId="{B4337FFF-9EA4-408A-8889-5898F12536EB}" type="sibTrans">
      <dgm:prSet/>
      <dgm:spPr/>
      <dgm:t>
        <a:bodyPr/>
        <a:lstStyle/>
        <a:p>
          <a:endParaRPr lang="zh-CN" altLang="en-US" sz="3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8D606D2-7AD2-4AC2-8DDF-BC8C734D8EEF}">
      <dgm:prSet phldrT="[文本]" custT="1"/>
      <dgm:spPr/>
      <dgm:t>
        <a:bodyPr/>
        <a:lstStyle/>
        <a:p>
          <a:r>
            <a:rPr lang="zh-CN" altLang="en-US" sz="11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地中海</a:t>
          </a:r>
          <a:endParaRPr lang="zh-CN" altLang="en-US" sz="11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F617686-057F-404E-AE76-1B35486C310B}" cxnId="{31547178-DC0C-43AA-BA20-D6ECD7BEF044}" type="parTrans">
      <dgm:prSet/>
      <dgm:spPr/>
      <dgm:t>
        <a:bodyPr/>
        <a:lstStyle/>
        <a:p>
          <a:endParaRPr lang="zh-CN" altLang="en-US" sz="3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AFD9B2A-9004-4AF0-9E4F-E6B17BE77CFB}" cxnId="{31547178-DC0C-43AA-BA20-D6ECD7BEF044}" type="sibTrans">
      <dgm:prSet/>
      <dgm:spPr/>
      <dgm:t>
        <a:bodyPr/>
        <a:lstStyle/>
        <a:p>
          <a:endParaRPr lang="zh-CN" altLang="en-US" sz="32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C313D0E-7199-4886-94E5-4CF0BEDCA469}" type="pres">
      <dgm:prSet presAssocID="{56D56030-55ED-4425-BB18-E75FACEBDA1A}" presName="Name0" presStyleCnt="0">
        <dgm:presLayoutVars>
          <dgm:dir/>
          <dgm:animLvl val="lvl"/>
          <dgm:resizeHandles val="exact"/>
        </dgm:presLayoutVars>
      </dgm:prSet>
      <dgm:spPr/>
    </dgm:pt>
    <dgm:pt modelId="{BCA207C7-05C1-4450-B595-14CF182AC643}" type="pres">
      <dgm:prSet presAssocID="{7B6083A6-934E-4B9D-9E88-B3F1ED876675}" presName="parTxOnly" presStyleLbl="node1" presStyleIdx="0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A14BCC-8459-4213-ABA4-FF7AFAC9FE5C}" type="pres">
      <dgm:prSet presAssocID="{A1E7AF29-97A4-40C8-AFE5-0E9C62D03BC8}" presName="parTxOnlySpace" presStyleCnt="0"/>
      <dgm:spPr/>
    </dgm:pt>
    <dgm:pt modelId="{2FCBD6DF-9A32-49BC-818C-7B676B027F1A}" type="pres">
      <dgm:prSet presAssocID="{03997316-046A-45BB-AF77-0D61DACBFC5B}" presName="parTxOnly" presStyleLbl="node1" presStyleIdx="1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4ACB556-3BE9-4D0C-9936-6B5A674B9EA1}" type="pres">
      <dgm:prSet presAssocID="{8E8A03B4-6121-4E77-87D2-78A818BF087C}" presName="parTxOnlySpace" presStyleCnt="0"/>
      <dgm:spPr/>
    </dgm:pt>
    <dgm:pt modelId="{4EF608C6-66BD-4E17-8B3A-FD409BE979D5}" type="pres">
      <dgm:prSet presAssocID="{BB5FE15E-EF3D-4F67-8D1E-AC0385DEE3E1}" presName="parTxOnly" presStyleLbl="node1" presStyleIdx="2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B315B48-7827-478C-9C75-48F8EC60A4FA}" type="pres">
      <dgm:prSet presAssocID="{030E6DD0-213B-4347-BDBD-F0A3FE36A132}" presName="parTxOnlySpace" presStyleCnt="0"/>
      <dgm:spPr/>
    </dgm:pt>
    <dgm:pt modelId="{9B8AEDC9-B5E6-4BAE-9583-A7EAA80B13B3}" type="pres">
      <dgm:prSet presAssocID="{D03B5F7A-34BA-4610-8B5E-CC81FC052EE2}" presName="parTxOnly" presStyleLbl="node1" presStyleIdx="3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F6ECB2C-1653-4BAF-8F53-13D68CD01AB4}" type="pres">
      <dgm:prSet presAssocID="{891189E2-E5DD-4ED6-BDFD-A1F9BF9DEA14}" presName="parTxOnlySpace" presStyleCnt="0"/>
      <dgm:spPr/>
    </dgm:pt>
    <dgm:pt modelId="{40714311-DF6F-42AD-ABC1-2F961FA00225}" type="pres">
      <dgm:prSet presAssocID="{97449259-B3FF-4D29-A7AE-41A86405018F}" presName="parTxOnly" presStyleLbl="node1" presStyleIdx="4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AB1B8EC-C66F-48F9-915C-1ED14153DBB5}" type="pres">
      <dgm:prSet presAssocID="{F6892617-4A0B-4F7E-9A40-9B5845FB05BC}" presName="parTxOnlySpace" presStyleCnt="0"/>
      <dgm:spPr/>
    </dgm:pt>
    <dgm:pt modelId="{669BB7B5-7067-4E02-915E-053EB64D3FE5}" type="pres">
      <dgm:prSet presAssocID="{F232E362-C67B-49B9-B029-59A5A892C62E}" presName="parTxOnly" presStyleLbl="node1" presStyleIdx="5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8899DDA-54C2-457B-8195-342803D84F5F}" type="pres">
      <dgm:prSet presAssocID="{7FD0F036-E41A-49D2-B8D1-6C7BB8DE89B5}" presName="parTxOnlySpace" presStyleCnt="0"/>
      <dgm:spPr/>
    </dgm:pt>
    <dgm:pt modelId="{AB3A5B1B-7215-42A7-B0FB-D1B91CA240A3}" type="pres">
      <dgm:prSet presAssocID="{D928DB92-C096-4C23-AE1A-7ED230079553}" presName="parTxOnly" presStyleLbl="node1" presStyleIdx="6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3FA7A58-4539-473D-89FD-2E7710AE046F}" type="pres">
      <dgm:prSet presAssocID="{CCEF395A-70DB-4F8C-90E2-BD505A2D7F84}" presName="parTxOnlySpace" presStyleCnt="0"/>
      <dgm:spPr/>
    </dgm:pt>
    <dgm:pt modelId="{5478C548-ABFA-40A4-A67A-50F89DF61EFC}" type="pres">
      <dgm:prSet presAssocID="{68D606D2-7AD2-4AC2-8DDF-BC8C734D8EEF}" presName="parTxOnly" presStyleLbl="node1" presStyleIdx="7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0469D82C-3C5F-4DAE-8287-F163B0E2AB16}" type="presOf" srcId="{F232E362-C67B-49B9-B029-59A5A892C62E}" destId="{669BB7B5-7067-4E02-915E-053EB64D3FE5}" srcOrd="0" destOrd="0" presId="urn:microsoft.com/office/officeart/2005/8/layout/chevron1"/>
    <dgm:cxn modelId="{3FB023AC-59BD-4636-B017-2FD440489AEF}" type="presOf" srcId="{D928DB92-C096-4C23-AE1A-7ED230079553}" destId="{AB3A5B1B-7215-42A7-B0FB-D1B91CA240A3}" srcOrd="0" destOrd="0" presId="urn:microsoft.com/office/officeart/2005/8/layout/chevron1"/>
    <dgm:cxn modelId="{7A43A155-06C2-44B4-BC1A-AAA9777570D5}" srcId="{56D56030-55ED-4425-BB18-E75FACEBDA1A}" destId="{97449259-B3FF-4D29-A7AE-41A86405018F}" srcOrd="4" destOrd="0" parTransId="{C76B6721-91DF-4ED8-BF02-FAC8DDC25372}" sibTransId="{F6892617-4A0B-4F7E-9A40-9B5845FB05BC}"/>
    <dgm:cxn modelId="{31547178-DC0C-43AA-BA20-D6ECD7BEF044}" srcId="{56D56030-55ED-4425-BB18-E75FACEBDA1A}" destId="{68D606D2-7AD2-4AC2-8DDF-BC8C734D8EEF}" srcOrd="7" destOrd="0" parTransId="{CF617686-057F-404E-AE76-1B35486C310B}" sibTransId="{4AFD9B2A-9004-4AF0-9E4F-E6B17BE77CFB}"/>
    <dgm:cxn modelId="{5EC19A29-BE39-4E06-9570-39B90019E0E0}" srcId="{56D56030-55ED-4425-BB18-E75FACEBDA1A}" destId="{BB5FE15E-EF3D-4F67-8D1E-AC0385DEE3E1}" srcOrd="2" destOrd="0" parTransId="{9CE06AE6-1F5A-4662-8944-640DA83CD3FB}" sibTransId="{030E6DD0-213B-4347-BDBD-F0A3FE36A132}"/>
    <dgm:cxn modelId="{B4337FFF-9EA4-408A-8889-5898F12536EB}" srcId="{56D56030-55ED-4425-BB18-E75FACEBDA1A}" destId="{D928DB92-C096-4C23-AE1A-7ED230079553}" srcOrd="6" destOrd="0" parTransId="{514101D5-FDE0-4AC2-B42D-BF022E03A6DF}" sibTransId="{CCEF395A-70DB-4F8C-90E2-BD505A2D7F84}"/>
    <dgm:cxn modelId="{B8DB48C2-3A85-4B1D-AE7B-51435574FB03}" srcId="{56D56030-55ED-4425-BB18-E75FACEBDA1A}" destId="{D03B5F7A-34BA-4610-8B5E-CC81FC052EE2}" srcOrd="3" destOrd="0" parTransId="{45194780-FDBA-4758-89D6-092F6ED8676B}" sibTransId="{891189E2-E5DD-4ED6-BDFD-A1F9BF9DEA14}"/>
    <dgm:cxn modelId="{440FFA63-1A7E-4876-A8EF-957CE4EB6AD7}" srcId="{56D56030-55ED-4425-BB18-E75FACEBDA1A}" destId="{7B6083A6-934E-4B9D-9E88-B3F1ED876675}" srcOrd="0" destOrd="0" parTransId="{106321D1-857F-43A7-8898-FFF81DD93414}" sibTransId="{A1E7AF29-97A4-40C8-AFE5-0E9C62D03BC8}"/>
    <dgm:cxn modelId="{65089BA0-F2E7-4471-9AC1-4253C0C86F40}" type="presOf" srcId="{56D56030-55ED-4425-BB18-E75FACEBDA1A}" destId="{7C313D0E-7199-4886-94E5-4CF0BEDCA469}" srcOrd="0" destOrd="0" presId="urn:microsoft.com/office/officeart/2005/8/layout/chevron1"/>
    <dgm:cxn modelId="{F39E0D6F-DA29-42FC-8351-9FC9A8AEB396}" type="presOf" srcId="{03997316-046A-45BB-AF77-0D61DACBFC5B}" destId="{2FCBD6DF-9A32-49BC-818C-7B676B027F1A}" srcOrd="0" destOrd="0" presId="urn:microsoft.com/office/officeart/2005/8/layout/chevron1"/>
    <dgm:cxn modelId="{353BBD72-ED20-4DA8-BC6C-96998291EA06}" type="presOf" srcId="{7B6083A6-934E-4B9D-9E88-B3F1ED876675}" destId="{BCA207C7-05C1-4450-B595-14CF182AC643}" srcOrd="0" destOrd="0" presId="urn:microsoft.com/office/officeart/2005/8/layout/chevron1"/>
    <dgm:cxn modelId="{0C4A05E0-07C7-41B5-AA5E-EF00E17D00C3}" type="presOf" srcId="{68D606D2-7AD2-4AC2-8DDF-BC8C734D8EEF}" destId="{5478C548-ABFA-40A4-A67A-50F89DF61EFC}" srcOrd="0" destOrd="0" presId="urn:microsoft.com/office/officeart/2005/8/layout/chevron1"/>
    <dgm:cxn modelId="{B10FDD97-7D28-4094-8124-C3A45F6E0362}" type="presOf" srcId="{D03B5F7A-34BA-4610-8B5E-CC81FC052EE2}" destId="{9B8AEDC9-B5E6-4BAE-9583-A7EAA80B13B3}" srcOrd="0" destOrd="0" presId="urn:microsoft.com/office/officeart/2005/8/layout/chevron1"/>
    <dgm:cxn modelId="{8C0827AA-2BF3-4FB6-B3A6-92C827599053}" type="presOf" srcId="{BB5FE15E-EF3D-4F67-8D1E-AC0385DEE3E1}" destId="{4EF608C6-66BD-4E17-8B3A-FD409BE979D5}" srcOrd="0" destOrd="0" presId="urn:microsoft.com/office/officeart/2005/8/layout/chevron1"/>
    <dgm:cxn modelId="{0F14EC22-256C-4CF3-B8BF-E6BE829CADF1}" srcId="{56D56030-55ED-4425-BB18-E75FACEBDA1A}" destId="{03997316-046A-45BB-AF77-0D61DACBFC5B}" srcOrd="1" destOrd="0" parTransId="{CC3CE113-D5AA-4127-B300-170D2AC07E1E}" sibTransId="{8E8A03B4-6121-4E77-87D2-78A818BF087C}"/>
    <dgm:cxn modelId="{FF43F746-68CC-4DAE-A189-6D08C50A1E9F}" type="presOf" srcId="{97449259-B3FF-4D29-A7AE-41A86405018F}" destId="{40714311-DF6F-42AD-ABC1-2F961FA00225}" srcOrd="0" destOrd="0" presId="urn:microsoft.com/office/officeart/2005/8/layout/chevron1"/>
    <dgm:cxn modelId="{AE58E579-739F-413F-8EA1-71F99A6A1DE0}" srcId="{56D56030-55ED-4425-BB18-E75FACEBDA1A}" destId="{F232E362-C67B-49B9-B029-59A5A892C62E}" srcOrd="5" destOrd="0" parTransId="{2A9F40DF-E944-46F8-B36D-039F150CA4C6}" sibTransId="{7FD0F036-E41A-49D2-B8D1-6C7BB8DE89B5}"/>
    <dgm:cxn modelId="{FF2CD6A4-3FBD-4E7A-A7A3-37DE991A075F}" type="presParOf" srcId="{7C313D0E-7199-4886-94E5-4CF0BEDCA469}" destId="{BCA207C7-05C1-4450-B595-14CF182AC643}" srcOrd="0" destOrd="0" presId="urn:microsoft.com/office/officeart/2005/8/layout/chevron1"/>
    <dgm:cxn modelId="{C4E65718-CA91-440F-90FB-2CE3EF00FFDD}" type="presParOf" srcId="{7C313D0E-7199-4886-94E5-4CF0BEDCA469}" destId="{CEA14BCC-8459-4213-ABA4-FF7AFAC9FE5C}" srcOrd="1" destOrd="0" presId="urn:microsoft.com/office/officeart/2005/8/layout/chevron1"/>
    <dgm:cxn modelId="{FBF70902-0CB1-4F9C-AACD-FB47DFBC4E5D}" type="presParOf" srcId="{7C313D0E-7199-4886-94E5-4CF0BEDCA469}" destId="{2FCBD6DF-9A32-49BC-818C-7B676B027F1A}" srcOrd="2" destOrd="0" presId="urn:microsoft.com/office/officeart/2005/8/layout/chevron1"/>
    <dgm:cxn modelId="{B392644A-C2C2-473C-8666-0A99E8486A51}" type="presParOf" srcId="{7C313D0E-7199-4886-94E5-4CF0BEDCA469}" destId="{74ACB556-3BE9-4D0C-9936-6B5A674B9EA1}" srcOrd="3" destOrd="0" presId="urn:microsoft.com/office/officeart/2005/8/layout/chevron1"/>
    <dgm:cxn modelId="{3074B67F-BBD0-47CC-B259-A266D87859F3}" type="presParOf" srcId="{7C313D0E-7199-4886-94E5-4CF0BEDCA469}" destId="{4EF608C6-66BD-4E17-8B3A-FD409BE979D5}" srcOrd="4" destOrd="0" presId="urn:microsoft.com/office/officeart/2005/8/layout/chevron1"/>
    <dgm:cxn modelId="{EA279556-0380-4C30-BFE2-8C401EAA6228}" type="presParOf" srcId="{7C313D0E-7199-4886-94E5-4CF0BEDCA469}" destId="{2B315B48-7827-478C-9C75-48F8EC60A4FA}" srcOrd="5" destOrd="0" presId="urn:microsoft.com/office/officeart/2005/8/layout/chevron1"/>
    <dgm:cxn modelId="{8FC9C3AF-D50A-4146-8E2F-D7C222F53D8C}" type="presParOf" srcId="{7C313D0E-7199-4886-94E5-4CF0BEDCA469}" destId="{9B8AEDC9-B5E6-4BAE-9583-A7EAA80B13B3}" srcOrd="6" destOrd="0" presId="urn:microsoft.com/office/officeart/2005/8/layout/chevron1"/>
    <dgm:cxn modelId="{1E905BF0-0613-4024-946C-97C17E677A0E}" type="presParOf" srcId="{7C313D0E-7199-4886-94E5-4CF0BEDCA469}" destId="{BF6ECB2C-1653-4BAF-8F53-13D68CD01AB4}" srcOrd="7" destOrd="0" presId="urn:microsoft.com/office/officeart/2005/8/layout/chevron1"/>
    <dgm:cxn modelId="{F9AF7FDE-E4B3-44C5-B7B8-1E55C118DBD4}" type="presParOf" srcId="{7C313D0E-7199-4886-94E5-4CF0BEDCA469}" destId="{40714311-DF6F-42AD-ABC1-2F961FA00225}" srcOrd="8" destOrd="0" presId="urn:microsoft.com/office/officeart/2005/8/layout/chevron1"/>
    <dgm:cxn modelId="{5A99A01F-59E8-4077-AB7F-83119B353085}" type="presParOf" srcId="{7C313D0E-7199-4886-94E5-4CF0BEDCA469}" destId="{6AB1B8EC-C66F-48F9-915C-1ED14153DBB5}" srcOrd="9" destOrd="0" presId="urn:microsoft.com/office/officeart/2005/8/layout/chevron1"/>
    <dgm:cxn modelId="{B34013BB-3CA7-40E0-97FD-46F8C1627B77}" type="presParOf" srcId="{7C313D0E-7199-4886-94E5-4CF0BEDCA469}" destId="{669BB7B5-7067-4E02-915E-053EB64D3FE5}" srcOrd="10" destOrd="0" presId="urn:microsoft.com/office/officeart/2005/8/layout/chevron1"/>
    <dgm:cxn modelId="{BE4C7D3C-46C9-472D-8C36-2A41AFE23B4B}" type="presParOf" srcId="{7C313D0E-7199-4886-94E5-4CF0BEDCA469}" destId="{78899DDA-54C2-457B-8195-342803D84F5F}" srcOrd="11" destOrd="0" presId="urn:microsoft.com/office/officeart/2005/8/layout/chevron1"/>
    <dgm:cxn modelId="{2583D61E-02B2-4A97-B4FC-03BD4BA828FD}" type="presParOf" srcId="{7C313D0E-7199-4886-94E5-4CF0BEDCA469}" destId="{AB3A5B1B-7215-42A7-B0FB-D1B91CA240A3}" srcOrd="12" destOrd="0" presId="urn:microsoft.com/office/officeart/2005/8/layout/chevron1"/>
    <dgm:cxn modelId="{3CA003AC-B48A-484C-ACEB-BDBD38780328}" type="presParOf" srcId="{7C313D0E-7199-4886-94E5-4CF0BEDCA469}" destId="{03FA7A58-4539-473D-89FD-2E7710AE046F}" srcOrd="13" destOrd="0" presId="urn:microsoft.com/office/officeart/2005/8/layout/chevron1"/>
    <dgm:cxn modelId="{B1CE689F-F06F-4646-AEE4-616712204F0B}" type="presParOf" srcId="{7C313D0E-7199-4886-94E5-4CF0BEDCA469}" destId="{5478C548-ABFA-40A4-A67A-50F89DF61EFC}" srcOrd="1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EBA2F08-B594-4607-A6DD-241154507EAD}" type="doc">
      <dgm:prSet loTypeId="urn:microsoft.com/office/officeart/2005/8/layout/venn1" loCatId="relationship" qsTypeId="urn:microsoft.com/office/officeart/2005/8/quickstyle/simple1" qsCatId="simple" csTypeId="urn:microsoft.com/office/officeart/2005/8/colors/accent5_2" csCatId="accent5" phldr="1"/>
      <dgm:spPr/>
    </dgm:pt>
    <dgm:pt modelId="{7A9A09D2-235D-4BFE-8C99-31CEB546F08E}">
      <dgm:prSet phldrT="[文本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针对</a:t>
          </a:r>
          <a:r>
            <a:rPr lang="zh-CN" altLang="en-US" sz="18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女性</a:t>
          </a:r>
          <a:r>
            <a:rPr lang="en-US" altLang="zh-CN" sz="18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20-30</a:t>
          </a:r>
          <a:r>
            <a:rPr lang="zh-CN" altLang="en-US" sz="18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岁</a:t>
          </a:r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目标群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6D3146D-0731-45DA-8DF3-6348B605CBE3}" cxnId="{1D5EC4EE-86DE-4C6D-A0A2-8455F795915D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CF9A9A7-E805-4300-BBE8-59C130BF3F48}" cxnId="{1D5EC4EE-86DE-4C6D-A0A2-8455F795915D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0436EB5-9CB2-4E4F-B2F9-C39527C23172}">
      <dgm:prSet phldrT="[文本]" custT="1"/>
      <dgm:spPr>
        <a:solidFill>
          <a:schemeClr val="accent4">
            <a:lumMod val="60000"/>
            <a:lumOff val="40000"/>
            <a:alpha val="50000"/>
          </a:schemeClr>
        </a:solidFill>
      </dgm:spPr>
      <dgm:t>
        <a:bodyPr/>
        <a:lstStyle/>
        <a:p>
          <a:r>
            <a:rPr lang="zh-CN" altLang="en-US" sz="17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更多</a:t>
          </a:r>
          <a:r>
            <a:rPr lang="zh-CN" altLang="en-US" sz="18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软性情感</a:t>
          </a:r>
          <a:r>
            <a:rPr lang="zh-CN" altLang="en-US" sz="17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沟通</a:t>
          </a:r>
          <a:endParaRPr lang="zh-CN" altLang="en-US" sz="17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2C3E630-7C45-4899-9921-935299B51E07}" cxnId="{B8270585-F74C-4736-B858-7337DC5263A7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36EC084-2254-4D1C-91E1-84395C40993F}" cxnId="{B8270585-F74C-4736-B858-7337DC5263A7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5285E72-EC89-4ACA-82FF-196FA58C2264}">
      <dgm:prSet phldrT="[文本]" custT="1"/>
      <dgm:spPr>
        <a:solidFill>
          <a:schemeClr val="accent4">
            <a:lumMod val="60000"/>
            <a:lumOff val="40000"/>
            <a:alpha val="50000"/>
          </a:schemeClr>
        </a:solidFill>
      </dgm:spPr>
      <dgm:t>
        <a:bodyPr/>
        <a:lstStyle/>
        <a:p>
          <a:r>
            <a:rPr lang="zh-CN" altLang="en-US" sz="17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硬广</a:t>
          </a:r>
          <a:r>
            <a:rPr lang="zh-CN" altLang="en-US" sz="18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品牌形象</a:t>
          </a:r>
          <a:r>
            <a:rPr lang="zh-CN" altLang="en-US" sz="17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呈现</a:t>
          </a:r>
          <a:endParaRPr lang="zh-CN" altLang="en-US" sz="17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4F62121-67E6-48EE-BE93-3E53BDA1725B}" cxnId="{0D78D0C0-196F-4E78-ADC9-18FED7D98B39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1645865-C006-4CA2-92FC-B4E4D057758A}" cxnId="{0D78D0C0-196F-4E78-ADC9-18FED7D98B39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AA97BD1-7EB2-4050-B1C8-C1B063A25CB6}" type="pres">
      <dgm:prSet presAssocID="{3EBA2F08-B594-4607-A6DD-241154507EAD}" presName="compositeShape" presStyleCnt="0">
        <dgm:presLayoutVars>
          <dgm:chMax val="7"/>
          <dgm:dir/>
          <dgm:resizeHandles val="exact"/>
        </dgm:presLayoutVars>
      </dgm:prSet>
      <dgm:spPr/>
    </dgm:pt>
    <dgm:pt modelId="{C735039A-0E13-45CF-9005-C834F489190D}" type="pres">
      <dgm:prSet presAssocID="{7A9A09D2-235D-4BFE-8C99-31CEB546F08E}" presName="circ1" presStyleLbl="vennNode1" presStyleIdx="0" presStyleCnt="3"/>
      <dgm:spPr/>
      <dgm:t>
        <a:bodyPr/>
        <a:lstStyle/>
        <a:p>
          <a:endParaRPr lang="zh-CN" altLang="en-US"/>
        </a:p>
      </dgm:t>
    </dgm:pt>
    <dgm:pt modelId="{4D989063-7A3E-4ED5-B39F-F6D0702E2451}" type="pres">
      <dgm:prSet presAssocID="{7A9A09D2-235D-4BFE-8C99-31CEB546F08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786B9BD-AA47-43F3-B43D-0DB0AC0E52A3}" type="pres">
      <dgm:prSet presAssocID="{F0436EB5-9CB2-4E4F-B2F9-C39527C23172}" presName="circ2" presStyleLbl="vennNode1" presStyleIdx="1" presStyleCnt="3"/>
      <dgm:spPr/>
      <dgm:t>
        <a:bodyPr/>
        <a:lstStyle/>
        <a:p>
          <a:endParaRPr lang="zh-CN" altLang="en-US"/>
        </a:p>
      </dgm:t>
    </dgm:pt>
    <dgm:pt modelId="{968BC04B-9249-4041-9BC5-2484803E1600}" type="pres">
      <dgm:prSet presAssocID="{F0436EB5-9CB2-4E4F-B2F9-C39527C2317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47802D7-D1A4-4633-9AF8-12F8740604A8}" type="pres">
      <dgm:prSet presAssocID="{E5285E72-EC89-4ACA-82FF-196FA58C2264}" presName="circ3" presStyleLbl="vennNode1" presStyleIdx="2" presStyleCnt="3"/>
      <dgm:spPr/>
      <dgm:t>
        <a:bodyPr/>
        <a:lstStyle/>
        <a:p>
          <a:endParaRPr lang="zh-CN" altLang="en-US"/>
        </a:p>
      </dgm:t>
    </dgm:pt>
    <dgm:pt modelId="{096FDB5F-B31F-41D2-9C24-2548D027EBAE}" type="pres">
      <dgm:prSet presAssocID="{E5285E72-EC89-4ACA-82FF-196FA58C226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0D78D0C0-196F-4E78-ADC9-18FED7D98B39}" srcId="{3EBA2F08-B594-4607-A6DD-241154507EAD}" destId="{E5285E72-EC89-4ACA-82FF-196FA58C2264}" srcOrd="2" destOrd="0" parTransId="{64F62121-67E6-48EE-BE93-3E53BDA1725B}" sibTransId="{D1645865-C006-4CA2-92FC-B4E4D057758A}"/>
    <dgm:cxn modelId="{B8270585-F74C-4736-B858-7337DC5263A7}" srcId="{3EBA2F08-B594-4607-A6DD-241154507EAD}" destId="{F0436EB5-9CB2-4E4F-B2F9-C39527C23172}" srcOrd="1" destOrd="0" parTransId="{E2C3E630-7C45-4899-9921-935299B51E07}" sibTransId="{536EC084-2254-4D1C-91E1-84395C40993F}"/>
    <dgm:cxn modelId="{2303DCA0-6DA0-4457-B690-8293D4DE8E39}" type="presOf" srcId="{7A9A09D2-235D-4BFE-8C99-31CEB546F08E}" destId="{4D989063-7A3E-4ED5-B39F-F6D0702E2451}" srcOrd="1" destOrd="0" presId="urn:microsoft.com/office/officeart/2005/8/layout/venn1"/>
    <dgm:cxn modelId="{89764728-A99F-4389-9056-45EDAFB68D7D}" type="presOf" srcId="{F0436EB5-9CB2-4E4F-B2F9-C39527C23172}" destId="{7786B9BD-AA47-43F3-B43D-0DB0AC0E52A3}" srcOrd="0" destOrd="0" presId="urn:microsoft.com/office/officeart/2005/8/layout/venn1"/>
    <dgm:cxn modelId="{1D5EC4EE-86DE-4C6D-A0A2-8455F795915D}" srcId="{3EBA2F08-B594-4607-A6DD-241154507EAD}" destId="{7A9A09D2-235D-4BFE-8C99-31CEB546F08E}" srcOrd="0" destOrd="0" parTransId="{06D3146D-0731-45DA-8DF3-6348B605CBE3}" sibTransId="{3CF9A9A7-E805-4300-BBE8-59C130BF3F48}"/>
    <dgm:cxn modelId="{F85BD2ED-FCB5-41AA-8846-B8285E973F7C}" type="presOf" srcId="{E5285E72-EC89-4ACA-82FF-196FA58C2264}" destId="{096FDB5F-B31F-41D2-9C24-2548D027EBAE}" srcOrd="1" destOrd="0" presId="urn:microsoft.com/office/officeart/2005/8/layout/venn1"/>
    <dgm:cxn modelId="{658B2AB6-AA99-4549-A8D6-FD3749945400}" type="presOf" srcId="{F0436EB5-9CB2-4E4F-B2F9-C39527C23172}" destId="{968BC04B-9249-4041-9BC5-2484803E1600}" srcOrd="1" destOrd="0" presId="urn:microsoft.com/office/officeart/2005/8/layout/venn1"/>
    <dgm:cxn modelId="{8288D359-B5B2-4946-94B1-B9D694D97CC7}" type="presOf" srcId="{7A9A09D2-235D-4BFE-8C99-31CEB546F08E}" destId="{C735039A-0E13-45CF-9005-C834F489190D}" srcOrd="0" destOrd="0" presId="urn:microsoft.com/office/officeart/2005/8/layout/venn1"/>
    <dgm:cxn modelId="{FFA6B917-A4D0-4219-BD25-CCCDA4C49FF2}" type="presOf" srcId="{3EBA2F08-B594-4607-A6DD-241154507EAD}" destId="{BAA97BD1-7EB2-4050-B1C8-C1B063A25CB6}" srcOrd="0" destOrd="0" presId="urn:microsoft.com/office/officeart/2005/8/layout/venn1"/>
    <dgm:cxn modelId="{36968082-450C-4931-A65C-2299B99CA9B5}" type="presOf" srcId="{E5285E72-EC89-4ACA-82FF-196FA58C2264}" destId="{D47802D7-D1A4-4633-9AF8-12F8740604A8}" srcOrd="0" destOrd="0" presId="urn:microsoft.com/office/officeart/2005/8/layout/venn1"/>
    <dgm:cxn modelId="{F38667FC-8836-4840-AD7B-71560CD235A7}" type="presParOf" srcId="{BAA97BD1-7EB2-4050-B1C8-C1B063A25CB6}" destId="{C735039A-0E13-45CF-9005-C834F489190D}" srcOrd="0" destOrd="0" presId="urn:microsoft.com/office/officeart/2005/8/layout/venn1"/>
    <dgm:cxn modelId="{E2E90941-2891-4FED-9B8B-A02CFC3E1C53}" type="presParOf" srcId="{BAA97BD1-7EB2-4050-B1C8-C1B063A25CB6}" destId="{4D989063-7A3E-4ED5-B39F-F6D0702E2451}" srcOrd="1" destOrd="0" presId="urn:microsoft.com/office/officeart/2005/8/layout/venn1"/>
    <dgm:cxn modelId="{311F7E22-19E8-4A0A-AAF6-FED1DB789C30}" type="presParOf" srcId="{BAA97BD1-7EB2-4050-B1C8-C1B063A25CB6}" destId="{7786B9BD-AA47-43F3-B43D-0DB0AC0E52A3}" srcOrd="2" destOrd="0" presId="urn:microsoft.com/office/officeart/2005/8/layout/venn1"/>
    <dgm:cxn modelId="{C90BF7C2-A69A-4FC1-9A8F-0FB39D6DCDB4}" type="presParOf" srcId="{BAA97BD1-7EB2-4050-B1C8-C1B063A25CB6}" destId="{968BC04B-9249-4041-9BC5-2484803E1600}" srcOrd="3" destOrd="0" presId="urn:microsoft.com/office/officeart/2005/8/layout/venn1"/>
    <dgm:cxn modelId="{932B3CF9-538C-4713-84A2-EF2A948DF999}" type="presParOf" srcId="{BAA97BD1-7EB2-4050-B1C8-C1B063A25CB6}" destId="{D47802D7-D1A4-4633-9AF8-12F8740604A8}" srcOrd="4" destOrd="0" presId="urn:microsoft.com/office/officeart/2005/8/layout/venn1"/>
    <dgm:cxn modelId="{0B2DDED9-D519-4CAC-93D0-349369B28102}" type="presParOf" srcId="{BAA97BD1-7EB2-4050-B1C8-C1B063A25CB6}" destId="{096FDB5F-B31F-41D2-9C24-2548D027EBA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53D5341-D670-4C05-AF39-40792AD7665A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zh-CN" altLang="en-US"/>
        </a:p>
      </dgm:t>
    </dgm:pt>
    <dgm:pt modelId="{7BFFD45B-37BA-4B62-A760-3A7324570216}">
      <dgm:prSet phldrT="[文本]" custT="1"/>
      <dgm:spPr/>
      <dgm:t>
        <a:bodyPr/>
        <a:lstStyle/>
        <a:p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重点区域补强</a:t>
          </a:r>
          <a:endParaRPr lang="zh-CN" altLang="en-US" sz="14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54E70C7-FF78-4B76-8F8F-F493FE7DE20A}" cxnId="{1F745FBF-5019-4A97-89A9-34F3A6614AC0}" type="parTrans">
      <dgm:prSet/>
      <dgm:spPr/>
      <dgm:t>
        <a:bodyPr/>
        <a:lstStyle/>
        <a:p>
          <a:endParaRPr lang="zh-CN" altLang="en-US" sz="24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F37691C-B428-4CFF-8448-9170F68A6691}" cxnId="{1F745FBF-5019-4A97-89A9-34F3A6614AC0}" type="sibTrans">
      <dgm:prSet/>
      <dgm:spPr/>
      <dgm:t>
        <a:bodyPr/>
        <a:lstStyle/>
        <a:p>
          <a:endParaRPr lang="zh-CN" altLang="en-US" sz="24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F476B16-CE3C-4A23-B3C3-D317D54A16F8}">
      <dgm:prSet phldrT="[文本]" custT="1"/>
      <dgm:spPr/>
      <dgm:t>
        <a:bodyPr/>
        <a:lstStyle/>
        <a:p>
          <a:r>
            <a:rPr lang="zh-CN" altLang="en-US" sz="14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品牌好感度提升</a:t>
          </a:r>
          <a:endParaRPr lang="zh-CN" altLang="en-US" sz="14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C0C39CC-4A93-4F76-94CA-17D2FC4CEF1E}" cxnId="{3881348B-A797-4BE9-91F2-28ACB3A04657}" type="parTrans">
      <dgm:prSet/>
      <dgm:spPr/>
      <dgm:t>
        <a:bodyPr/>
        <a:lstStyle/>
        <a:p>
          <a:endParaRPr lang="zh-CN" altLang="en-US" sz="24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BE1AC0F-E3A3-449E-AE07-05E3A9908242}" cxnId="{3881348B-A797-4BE9-91F2-28ACB3A04657}" type="sibTrans">
      <dgm:prSet/>
      <dgm:spPr/>
      <dgm:t>
        <a:bodyPr/>
        <a:lstStyle/>
        <a:p>
          <a:endParaRPr lang="zh-CN" altLang="en-US" sz="24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4EB92BE-ED9E-4400-A1D6-ED686895B306}" type="pres">
      <dgm:prSet presAssocID="{F53D5341-D670-4C05-AF39-40792AD7665A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51671BE5-22E1-4321-92E6-43335973715C}" type="pres">
      <dgm:prSet presAssocID="{7BFFD45B-37BA-4B62-A760-3A7324570216}" presName="Accent1" presStyleCnt="0"/>
      <dgm:spPr/>
    </dgm:pt>
    <dgm:pt modelId="{3F30BEA0-A918-42C8-9CA8-C6486A6C34F7}" type="pres">
      <dgm:prSet presAssocID="{7BFFD45B-37BA-4B62-A760-3A7324570216}" presName="Accent" presStyleLbl="node1" presStyleIdx="0" presStyleCnt="2"/>
      <dgm:spPr/>
    </dgm:pt>
    <dgm:pt modelId="{8209659A-6F3D-41C0-8AC0-76045DC7D9D4}" type="pres">
      <dgm:prSet presAssocID="{7BFFD45B-37BA-4B62-A760-3A7324570216}" presName="Parent1" presStyleLbl="revTx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6339F53-F951-4E65-AD27-BAE22C67260B}" type="pres">
      <dgm:prSet presAssocID="{7F476B16-CE3C-4A23-B3C3-D317D54A16F8}" presName="Accent2" presStyleCnt="0"/>
      <dgm:spPr/>
    </dgm:pt>
    <dgm:pt modelId="{EB9A80D1-A213-4F72-962C-91AAEE426A60}" type="pres">
      <dgm:prSet presAssocID="{7F476B16-CE3C-4A23-B3C3-D317D54A16F8}" presName="Accent" presStyleLbl="node1" presStyleIdx="1" presStyleCnt="2"/>
      <dgm:spPr/>
    </dgm:pt>
    <dgm:pt modelId="{E5E8712E-81D3-4B62-BC73-5EBCC5C5AD2D}" type="pres">
      <dgm:prSet presAssocID="{7F476B16-CE3C-4A23-B3C3-D317D54A16F8}" presName="Parent2" presStyleLbl="revTx" presStyleIdx="1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F745FBF-5019-4A97-89A9-34F3A6614AC0}" srcId="{F53D5341-D670-4C05-AF39-40792AD7665A}" destId="{7BFFD45B-37BA-4B62-A760-3A7324570216}" srcOrd="0" destOrd="0" parTransId="{654E70C7-FF78-4B76-8F8F-F493FE7DE20A}" sibTransId="{AF37691C-B428-4CFF-8448-9170F68A6691}"/>
    <dgm:cxn modelId="{164AEA2C-6846-409C-AE66-B7FE857C40EE}" type="presOf" srcId="{7F476B16-CE3C-4A23-B3C3-D317D54A16F8}" destId="{E5E8712E-81D3-4B62-BC73-5EBCC5C5AD2D}" srcOrd="0" destOrd="0" presId="urn:microsoft.com/office/officeart/2009/layout/CircleArrowProcess"/>
    <dgm:cxn modelId="{3881348B-A797-4BE9-91F2-28ACB3A04657}" srcId="{F53D5341-D670-4C05-AF39-40792AD7665A}" destId="{7F476B16-CE3C-4A23-B3C3-D317D54A16F8}" srcOrd="1" destOrd="0" parTransId="{7C0C39CC-4A93-4F76-94CA-17D2FC4CEF1E}" sibTransId="{4BE1AC0F-E3A3-449E-AE07-05E3A9908242}"/>
    <dgm:cxn modelId="{AAF3B0C6-3A0D-4744-ACB2-FABDE8D4CC09}" type="presOf" srcId="{F53D5341-D670-4C05-AF39-40792AD7665A}" destId="{84EB92BE-ED9E-4400-A1D6-ED686895B306}" srcOrd="0" destOrd="0" presId="urn:microsoft.com/office/officeart/2009/layout/CircleArrowProcess"/>
    <dgm:cxn modelId="{F5C3A336-8E46-4346-BB66-3E83EEEEF915}" type="presOf" srcId="{7BFFD45B-37BA-4B62-A760-3A7324570216}" destId="{8209659A-6F3D-41C0-8AC0-76045DC7D9D4}" srcOrd="0" destOrd="0" presId="urn:microsoft.com/office/officeart/2009/layout/CircleArrowProcess"/>
    <dgm:cxn modelId="{2E67B8ED-882C-4094-A571-CB8FE459D77A}" type="presParOf" srcId="{84EB92BE-ED9E-4400-A1D6-ED686895B306}" destId="{51671BE5-22E1-4321-92E6-43335973715C}" srcOrd="0" destOrd="0" presId="urn:microsoft.com/office/officeart/2009/layout/CircleArrowProcess"/>
    <dgm:cxn modelId="{05AD735F-D5CE-4551-AAA2-292C83A9E2E9}" type="presParOf" srcId="{51671BE5-22E1-4321-92E6-43335973715C}" destId="{3F30BEA0-A918-42C8-9CA8-C6486A6C34F7}" srcOrd="0" destOrd="0" presId="urn:microsoft.com/office/officeart/2009/layout/CircleArrowProcess"/>
    <dgm:cxn modelId="{FD172507-33D8-4B15-BD64-6358E140B6E4}" type="presParOf" srcId="{84EB92BE-ED9E-4400-A1D6-ED686895B306}" destId="{8209659A-6F3D-41C0-8AC0-76045DC7D9D4}" srcOrd="1" destOrd="0" presId="urn:microsoft.com/office/officeart/2009/layout/CircleArrowProcess"/>
    <dgm:cxn modelId="{E6C1E89B-8F27-42DF-B045-DF013A91D54A}" type="presParOf" srcId="{84EB92BE-ED9E-4400-A1D6-ED686895B306}" destId="{36339F53-F951-4E65-AD27-BAE22C67260B}" srcOrd="2" destOrd="0" presId="urn:microsoft.com/office/officeart/2009/layout/CircleArrowProcess"/>
    <dgm:cxn modelId="{99437210-DD81-47C9-838A-73325D31A943}" type="presParOf" srcId="{36339F53-F951-4E65-AD27-BAE22C67260B}" destId="{EB9A80D1-A213-4F72-962C-91AAEE426A60}" srcOrd="0" destOrd="0" presId="urn:microsoft.com/office/officeart/2009/layout/CircleArrowProcess"/>
    <dgm:cxn modelId="{4A176977-5824-4980-95F7-A8186DC3BF4A}" type="presParOf" srcId="{84EB92BE-ED9E-4400-A1D6-ED686895B306}" destId="{E5E8712E-81D3-4B62-BC73-5EBCC5C5AD2D}" srcOrd="3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DCC993D-6ED0-43A7-B127-D629453C8995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C0BA5D35-0459-43AC-A1AD-6E55C01871E1}">
      <dgm:prSet phldrT="[文本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车身媒体选择原则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599DC85-A853-446C-81D3-E0735E168774}" cxnId="{0AB65092-7A1F-4E06-B450-1784B0354F58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5D4E1B7-33E1-4572-9EBC-9A35E8014E71}" cxnId="{0AB65092-7A1F-4E06-B450-1784B0354F58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914A458-06E5-4CA1-9F46-FD1AE128950F}">
      <dgm:prSet phldrT="[文本]"/>
      <dgm:spPr/>
      <dgm:t>
        <a:bodyPr/>
        <a:lstStyle/>
        <a:p>
          <a:pPr algn="l"/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覆盖市区主要线路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DEA63A2-25A1-4597-8315-273FDC57AA0C}" cxnId="{7E52E092-49FF-4DBB-AE7A-C8AE6E7CB324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F470CE0-251E-441F-904D-7B3FFC2B6E95}" cxnId="{7E52E092-49FF-4DBB-AE7A-C8AE6E7CB324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F9E8523-5672-448A-B398-F618DD0D52F2}">
      <dgm:prSet phldrT="[文本]"/>
      <dgm:spPr/>
      <dgm:t>
        <a:bodyPr/>
        <a:lstStyle/>
        <a:p>
          <a:pPr algn="l"/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选择经过海澜之家门店线路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75F729A-36C1-4851-B952-CC3E5244BC60}" cxnId="{81C5472C-5F27-4AEA-996E-4C95F27C6C38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07280F2-7D8F-4D5D-B54D-F25B0E0C7F39}" cxnId="{81C5472C-5F27-4AEA-996E-4C95F27C6C38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9F5B80A-436E-4CD8-921E-EEA2E3399FA0}">
      <dgm:prSet phldrT="[文本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候车亭媒体选择原则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6116C1A-BB68-4551-8CAB-110520C4C9FF}" cxnId="{BF8E010E-AF7D-4B88-98E1-5546FD87261E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5A2ECB5-CA7B-4BEE-B662-3E525197A592}" cxnId="{BF8E010E-AF7D-4B88-98E1-5546FD87261E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88DB3BC-194D-461F-BB94-B23070F29B74}">
      <dgm:prSet phldrT="[文本]"/>
      <dgm:spPr/>
      <dgm:t>
        <a:bodyPr/>
        <a:lstStyle/>
        <a:p>
          <a:pPr algn="l"/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主要市中心范围以及主流商圈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22FFBE0-73D9-4C8E-B937-1E22B27EBB09}" cxnId="{0AF40E60-39E4-48A5-8305-86DF614F9C9F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3FC773C-F1C8-45BE-AAB3-A7620855C227}" cxnId="{0AF40E60-39E4-48A5-8305-86DF614F9C9F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DCE5F99-E88E-4492-B6D8-4B5A6721691D}">
      <dgm:prSet phldrT="[文本]"/>
      <dgm:spPr/>
      <dgm:t>
        <a:bodyPr/>
        <a:lstStyle/>
        <a:p>
          <a:pPr algn="l"/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选择海澜之家门店附近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EEA83FA-68A7-44FE-B693-E605586C58EB}" cxnId="{B9B6857C-9D12-468D-9ABE-FB74964F39E7}" type="par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A90DC7E-50FB-46F7-96CE-AF7D093A0717}" cxnId="{B9B6857C-9D12-468D-9ABE-FB74964F39E7}" type="sibTrans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99A6A5C-48B4-43F2-A08D-8D04D0ADEDD3}" type="pres">
      <dgm:prSet presAssocID="{7DCC993D-6ED0-43A7-B127-D629453C899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A52E015E-AC25-4FE7-B4F1-A2CFDD9E7FD9}" type="pres">
      <dgm:prSet presAssocID="{C0BA5D35-0459-43AC-A1AD-6E55C01871E1}" presName="root" presStyleCnt="0"/>
      <dgm:spPr/>
    </dgm:pt>
    <dgm:pt modelId="{6B75BA60-3B6E-46CB-82B4-69C4B0E0336B}" type="pres">
      <dgm:prSet presAssocID="{C0BA5D35-0459-43AC-A1AD-6E55C01871E1}" presName="rootComposite" presStyleCnt="0"/>
      <dgm:spPr/>
    </dgm:pt>
    <dgm:pt modelId="{6A2697A2-454B-488D-ACDF-5C04A4013646}" type="pres">
      <dgm:prSet presAssocID="{C0BA5D35-0459-43AC-A1AD-6E55C01871E1}" presName="rootText" presStyleLbl="node1" presStyleIdx="0" presStyleCnt="2"/>
      <dgm:spPr/>
      <dgm:t>
        <a:bodyPr/>
        <a:lstStyle/>
        <a:p>
          <a:endParaRPr lang="zh-CN" altLang="en-US"/>
        </a:p>
      </dgm:t>
    </dgm:pt>
    <dgm:pt modelId="{619C1EE7-69BF-432F-8FCA-C41BF0713E0D}" type="pres">
      <dgm:prSet presAssocID="{C0BA5D35-0459-43AC-A1AD-6E55C01871E1}" presName="rootConnector" presStyleLbl="node1" presStyleIdx="0" presStyleCnt="2"/>
      <dgm:spPr/>
      <dgm:t>
        <a:bodyPr/>
        <a:lstStyle/>
        <a:p>
          <a:endParaRPr lang="zh-CN" altLang="en-US"/>
        </a:p>
      </dgm:t>
    </dgm:pt>
    <dgm:pt modelId="{2D6FCD1B-A600-4D29-97DD-0C4A24749BA0}" type="pres">
      <dgm:prSet presAssocID="{C0BA5D35-0459-43AC-A1AD-6E55C01871E1}" presName="childShape" presStyleCnt="0"/>
      <dgm:spPr/>
    </dgm:pt>
    <dgm:pt modelId="{F1C74AD2-375F-4066-8473-3215BABCA01E}" type="pres">
      <dgm:prSet presAssocID="{9DEA63A2-25A1-4597-8315-273FDC57AA0C}" presName="Name13" presStyleLbl="parChTrans1D2" presStyleIdx="0" presStyleCnt="4"/>
      <dgm:spPr/>
      <dgm:t>
        <a:bodyPr/>
        <a:lstStyle/>
        <a:p>
          <a:endParaRPr lang="zh-CN" altLang="en-US"/>
        </a:p>
      </dgm:t>
    </dgm:pt>
    <dgm:pt modelId="{0EA3337F-E48E-4A82-8C9C-9EDFDAB308C7}" type="pres">
      <dgm:prSet presAssocID="{9914A458-06E5-4CA1-9F46-FD1AE128950F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61EBA65-1AA2-4000-8A82-993E89B89A21}" type="pres">
      <dgm:prSet presAssocID="{E75F729A-36C1-4851-B952-CC3E5244BC60}" presName="Name13" presStyleLbl="parChTrans1D2" presStyleIdx="1" presStyleCnt="4"/>
      <dgm:spPr/>
      <dgm:t>
        <a:bodyPr/>
        <a:lstStyle/>
        <a:p>
          <a:endParaRPr lang="zh-CN" altLang="en-US"/>
        </a:p>
      </dgm:t>
    </dgm:pt>
    <dgm:pt modelId="{05793135-6244-4AEA-BC4A-FE91B70E0578}" type="pres">
      <dgm:prSet presAssocID="{9F9E8523-5672-448A-B398-F618DD0D52F2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8F5EDF1-FBCE-4741-9179-1A4FFB4E999B}" type="pres">
      <dgm:prSet presAssocID="{B9F5B80A-436E-4CD8-921E-EEA2E3399FA0}" presName="root" presStyleCnt="0"/>
      <dgm:spPr/>
    </dgm:pt>
    <dgm:pt modelId="{E13B9DF8-7027-4CD2-9C00-8FFD7E28D284}" type="pres">
      <dgm:prSet presAssocID="{B9F5B80A-436E-4CD8-921E-EEA2E3399FA0}" presName="rootComposite" presStyleCnt="0"/>
      <dgm:spPr/>
    </dgm:pt>
    <dgm:pt modelId="{A1B4D303-AA1B-49F4-985D-DF205D97E120}" type="pres">
      <dgm:prSet presAssocID="{B9F5B80A-436E-4CD8-921E-EEA2E3399FA0}" presName="rootText" presStyleLbl="node1" presStyleIdx="1" presStyleCnt="2"/>
      <dgm:spPr/>
      <dgm:t>
        <a:bodyPr/>
        <a:lstStyle/>
        <a:p>
          <a:endParaRPr lang="zh-CN" altLang="en-US"/>
        </a:p>
      </dgm:t>
    </dgm:pt>
    <dgm:pt modelId="{7139F1BE-78C9-4A4A-8581-84A38FCAFA8D}" type="pres">
      <dgm:prSet presAssocID="{B9F5B80A-436E-4CD8-921E-EEA2E3399FA0}" presName="rootConnector" presStyleLbl="node1" presStyleIdx="1" presStyleCnt="2"/>
      <dgm:spPr/>
      <dgm:t>
        <a:bodyPr/>
        <a:lstStyle/>
        <a:p>
          <a:endParaRPr lang="zh-CN" altLang="en-US"/>
        </a:p>
      </dgm:t>
    </dgm:pt>
    <dgm:pt modelId="{4951C62D-9D57-48DB-A4DC-7C0D282B86CD}" type="pres">
      <dgm:prSet presAssocID="{B9F5B80A-436E-4CD8-921E-EEA2E3399FA0}" presName="childShape" presStyleCnt="0"/>
      <dgm:spPr/>
    </dgm:pt>
    <dgm:pt modelId="{AC6F398F-4EFA-4E1E-8046-BC4EE7914EF8}" type="pres">
      <dgm:prSet presAssocID="{122FFBE0-73D9-4C8E-B937-1E22B27EBB09}" presName="Name13" presStyleLbl="parChTrans1D2" presStyleIdx="2" presStyleCnt="4"/>
      <dgm:spPr/>
      <dgm:t>
        <a:bodyPr/>
        <a:lstStyle/>
        <a:p>
          <a:endParaRPr lang="zh-CN" altLang="en-US"/>
        </a:p>
      </dgm:t>
    </dgm:pt>
    <dgm:pt modelId="{151E880C-1038-4CBB-9F43-359E80D5DCF3}" type="pres">
      <dgm:prSet presAssocID="{F88DB3BC-194D-461F-BB94-B23070F29B74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0DCA5EC-0A7D-4E6E-BE1F-2070FECCB4AD}" type="pres">
      <dgm:prSet presAssocID="{0EEA83FA-68A7-44FE-B693-E605586C58EB}" presName="Name13" presStyleLbl="parChTrans1D2" presStyleIdx="3" presStyleCnt="4"/>
      <dgm:spPr/>
      <dgm:t>
        <a:bodyPr/>
        <a:lstStyle/>
        <a:p>
          <a:endParaRPr lang="zh-CN" altLang="en-US"/>
        </a:p>
      </dgm:t>
    </dgm:pt>
    <dgm:pt modelId="{FC76E233-62AF-4053-8738-EC9507E17D12}" type="pres">
      <dgm:prSet presAssocID="{4DCE5F99-E88E-4492-B6D8-4B5A6721691D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F458084-0DA0-4998-B9BB-AB605F96D74B}" type="presOf" srcId="{F88DB3BC-194D-461F-BB94-B23070F29B74}" destId="{151E880C-1038-4CBB-9F43-359E80D5DCF3}" srcOrd="0" destOrd="0" presId="urn:microsoft.com/office/officeart/2005/8/layout/hierarchy3"/>
    <dgm:cxn modelId="{AF00C474-F307-472A-BB7D-EF04CEA60589}" type="presOf" srcId="{C0BA5D35-0459-43AC-A1AD-6E55C01871E1}" destId="{619C1EE7-69BF-432F-8FCA-C41BF0713E0D}" srcOrd="1" destOrd="0" presId="urn:microsoft.com/office/officeart/2005/8/layout/hierarchy3"/>
    <dgm:cxn modelId="{81C5472C-5F27-4AEA-996E-4C95F27C6C38}" srcId="{C0BA5D35-0459-43AC-A1AD-6E55C01871E1}" destId="{9F9E8523-5672-448A-B398-F618DD0D52F2}" srcOrd="1" destOrd="0" parTransId="{E75F729A-36C1-4851-B952-CC3E5244BC60}" sibTransId="{307280F2-7D8F-4D5D-B54D-F25B0E0C7F39}"/>
    <dgm:cxn modelId="{7E52E092-49FF-4DBB-AE7A-C8AE6E7CB324}" srcId="{C0BA5D35-0459-43AC-A1AD-6E55C01871E1}" destId="{9914A458-06E5-4CA1-9F46-FD1AE128950F}" srcOrd="0" destOrd="0" parTransId="{9DEA63A2-25A1-4597-8315-273FDC57AA0C}" sibTransId="{2F470CE0-251E-441F-904D-7B3FFC2B6E95}"/>
    <dgm:cxn modelId="{2189BE69-679F-4AED-AD16-6F0D00A56338}" type="presOf" srcId="{4DCE5F99-E88E-4492-B6D8-4B5A6721691D}" destId="{FC76E233-62AF-4053-8738-EC9507E17D12}" srcOrd="0" destOrd="0" presId="urn:microsoft.com/office/officeart/2005/8/layout/hierarchy3"/>
    <dgm:cxn modelId="{B9B6857C-9D12-468D-9ABE-FB74964F39E7}" srcId="{B9F5B80A-436E-4CD8-921E-EEA2E3399FA0}" destId="{4DCE5F99-E88E-4492-B6D8-4B5A6721691D}" srcOrd="1" destOrd="0" parTransId="{0EEA83FA-68A7-44FE-B693-E605586C58EB}" sibTransId="{6A90DC7E-50FB-46F7-96CE-AF7D093A0717}"/>
    <dgm:cxn modelId="{BA393A62-3AA9-457B-AAEF-D2DFC6EE893B}" type="presOf" srcId="{E75F729A-36C1-4851-B952-CC3E5244BC60}" destId="{361EBA65-1AA2-4000-8A82-993E89B89A21}" srcOrd="0" destOrd="0" presId="urn:microsoft.com/office/officeart/2005/8/layout/hierarchy3"/>
    <dgm:cxn modelId="{0C2E75A2-822D-4D74-B34F-C3562C044688}" type="presOf" srcId="{122FFBE0-73D9-4C8E-B937-1E22B27EBB09}" destId="{AC6F398F-4EFA-4E1E-8046-BC4EE7914EF8}" srcOrd="0" destOrd="0" presId="urn:microsoft.com/office/officeart/2005/8/layout/hierarchy3"/>
    <dgm:cxn modelId="{7ED4B1BB-0997-432E-A05A-5F42E69165A5}" type="presOf" srcId="{C0BA5D35-0459-43AC-A1AD-6E55C01871E1}" destId="{6A2697A2-454B-488D-ACDF-5C04A4013646}" srcOrd="0" destOrd="0" presId="urn:microsoft.com/office/officeart/2005/8/layout/hierarchy3"/>
    <dgm:cxn modelId="{0AF40E60-39E4-48A5-8305-86DF614F9C9F}" srcId="{B9F5B80A-436E-4CD8-921E-EEA2E3399FA0}" destId="{F88DB3BC-194D-461F-BB94-B23070F29B74}" srcOrd="0" destOrd="0" parTransId="{122FFBE0-73D9-4C8E-B937-1E22B27EBB09}" sibTransId="{D3FC773C-F1C8-45BE-AAB3-A7620855C227}"/>
    <dgm:cxn modelId="{DF16A097-0FC3-43DA-BAD3-58685FF13E96}" type="presOf" srcId="{9914A458-06E5-4CA1-9F46-FD1AE128950F}" destId="{0EA3337F-E48E-4A82-8C9C-9EDFDAB308C7}" srcOrd="0" destOrd="0" presId="urn:microsoft.com/office/officeart/2005/8/layout/hierarchy3"/>
    <dgm:cxn modelId="{0FEA8451-8B05-46E7-8587-2FA8D32FC7B0}" type="presOf" srcId="{7DCC993D-6ED0-43A7-B127-D629453C8995}" destId="{C99A6A5C-48B4-43F2-A08D-8D04D0ADEDD3}" srcOrd="0" destOrd="0" presId="urn:microsoft.com/office/officeart/2005/8/layout/hierarchy3"/>
    <dgm:cxn modelId="{3444FAF5-54E4-4045-9F7F-0E7479635DDC}" type="presOf" srcId="{9DEA63A2-25A1-4597-8315-273FDC57AA0C}" destId="{F1C74AD2-375F-4066-8473-3215BABCA01E}" srcOrd="0" destOrd="0" presId="urn:microsoft.com/office/officeart/2005/8/layout/hierarchy3"/>
    <dgm:cxn modelId="{0AB65092-7A1F-4E06-B450-1784B0354F58}" srcId="{7DCC993D-6ED0-43A7-B127-D629453C8995}" destId="{C0BA5D35-0459-43AC-A1AD-6E55C01871E1}" srcOrd="0" destOrd="0" parTransId="{3599DC85-A853-446C-81D3-E0735E168774}" sibTransId="{A5D4E1B7-33E1-4572-9EBC-9A35E8014E71}"/>
    <dgm:cxn modelId="{AE6BA01A-F1F3-439B-93D8-80E98BBA6CE3}" type="presOf" srcId="{0EEA83FA-68A7-44FE-B693-E605586C58EB}" destId="{C0DCA5EC-0A7D-4E6E-BE1F-2070FECCB4AD}" srcOrd="0" destOrd="0" presId="urn:microsoft.com/office/officeart/2005/8/layout/hierarchy3"/>
    <dgm:cxn modelId="{B521A0FA-CBD6-4A54-A3A4-044B5457498F}" type="presOf" srcId="{9F9E8523-5672-448A-B398-F618DD0D52F2}" destId="{05793135-6244-4AEA-BC4A-FE91B70E0578}" srcOrd="0" destOrd="0" presId="urn:microsoft.com/office/officeart/2005/8/layout/hierarchy3"/>
    <dgm:cxn modelId="{5C6EDA24-8E9C-4817-8B2D-580F6A7F64EE}" type="presOf" srcId="{B9F5B80A-436E-4CD8-921E-EEA2E3399FA0}" destId="{A1B4D303-AA1B-49F4-985D-DF205D97E120}" srcOrd="0" destOrd="0" presId="urn:microsoft.com/office/officeart/2005/8/layout/hierarchy3"/>
    <dgm:cxn modelId="{0F173786-5081-4E6F-AA2E-278A0BA216B7}" type="presOf" srcId="{B9F5B80A-436E-4CD8-921E-EEA2E3399FA0}" destId="{7139F1BE-78C9-4A4A-8581-84A38FCAFA8D}" srcOrd="1" destOrd="0" presId="urn:microsoft.com/office/officeart/2005/8/layout/hierarchy3"/>
    <dgm:cxn modelId="{BF8E010E-AF7D-4B88-98E1-5546FD87261E}" srcId="{7DCC993D-6ED0-43A7-B127-D629453C8995}" destId="{B9F5B80A-436E-4CD8-921E-EEA2E3399FA0}" srcOrd="1" destOrd="0" parTransId="{C6116C1A-BB68-4551-8CAB-110520C4C9FF}" sibTransId="{85A2ECB5-CA7B-4BEE-B662-3E525197A592}"/>
    <dgm:cxn modelId="{A8A00223-771C-4D19-BD73-D7CCDE836C3E}" type="presParOf" srcId="{C99A6A5C-48B4-43F2-A08D-8D04D0ADEDD3}" destId="{A52E015E-AC25-4FE7-B4F1-A2CFDD9E7FD9}" srcOrd="0" destOrd="0" presId="urn:microsoft.com/office/officeart/2005/8/layout/hierarchy3"/>
    <dgm:cxn modelId="{D37E9567-47E8-473E-BA05-9742BE9D9603}" type="presParOf" srcId="{A52E015E-AC25-4FE7-B4F1-A2CFDD9E7FD9}" destId="{6B75BA60-3B6E-46CB-82B4-69C4B0E0336B}" srcOrd="0" destOrd="0" presId="urn:microsoft.com/office/officeart/2005/8/layout/hierarchy3"/>
    <dgm:cxn modelId="{35376CCC-0C7E-4A18-85D3-D1F9E2E69028}" type="presParOf" srcId="{6B75BA60-3B6E-46CB-82B4-69C4B0E0336B}" destId="{6A2697A2-454B-488D-ACDF-5C04A4013646}" srcOrd="0" destOrd="0" presId="urn:microsoft.com/office/officeart/2005/8/layout/hierarchy3"/>
    <dgm:cxn modelId="{46005165-87F7-4489-A98B-0EDA95F8E8B1}" type="presParOf" srcId="{6B75BA60-3B6E-46CB-82B4-69C4B0E0336B}" destId="{619C1EE7-69BF-432F-8FCA-C41BF0713E0D}" srcOrd="1" destOrd="0" presId="urn:microsoft.com/office/officeart/2005/8/layout/hierarchy3"/>
    <dgm:cxn modelId="{B3374DC9-168A-4A42-B1C1-0F65BC887236}" type="presParOf" srcId="{A52E015E-AC25-4FE7-B4F1-A2CFDD9E7FD9}" destId="{2D6FCD1B-A600-4D29-97DD-0C4A24749BA0}" srcOrd="1" destOrd="0" presId="urn:microsoft.com/office/officeart/2005/8/layout/hierarchy3"/>
    <dgm:cxn modelId="{047CB8BD-3354-4B06-90E0-CE4840746121}" type="presParOf" srcId="{2D6FCD1B-A600-4D29-97DD-0C4A24749BA0}" destId="{F1C74AD2-375F-4066-8473-3215BABCA01E}" srcOrd="0" destOrd="0" presId="urn:microsoft.com/office/officeart/2005/8/layout/hierarchy3"/>
    <dgm:cxn modelId="{E6CD6F7D-0723-4385-9BDC-B63751C47373}" type="presParOf" srcId="{2D6FCD1B-A600-4D29-97DD-0C4A24749BA0}" destId="{0EA3337F-E48E-4A82-8C9C-9EDFDAB308C7}" srcOrd="1" destOrd="0" presId="urn:microsoft.com/office/officeart/2005/8/layout/hierarchy3"/>
    <dgm:cxn modelId="{171D3996-2FCE-4EB0-887A-B7A82F432D10}" type="presParOf" srcId="{2D6FCD1B-A600-4D29-97DD-0C4A24749BA0}" destId="{361EBA65-1AA2-4000-8A82-993E89B89A21}" srcOrd="2" destOrd="0" presId="urn:microsoft.com/office/officeart/2005/8/layout/hierarchy3"/>
    <dgm:cxn modelId="{FFF5B8F7-0AC4-420D-BB74-5C161C6DB45D}" type="presParOf" srcId="{2D6FCD1B-A600-4D29-97DD-0C4A24749BA0}" destId="{05793135-6244-4AEA-BC4A-FE91B70E0578}" srcOrd="3" destOrd="0" presId="urn:microsoft.com/office/officeart/2005/8/layout/hierarchy3"/>
    <dgm:cxn modelId="{6E4C6194-F384-410C-B1BF-3E2C6B34E49C}" type="presParOf" srcId="{C99A6A5C-48B4-43F2-A08D-8D04D0ADEDD3}" destId="{38F5EDF1-FBCE-4741-9179-1A4FFB4E999B}" srcOrd="1" destOrd="0" presId="urn:microsoft.com/office/officeart/2005/8/layout/hierarchy3"/>
    <dgm:cxn modelId="{DBF84D09-FD96-493F-BC15-E6DAE6E7ED52}" type="presParOf" srcId="{38F5EDF1-FBCE-4741-9179-1A4FFB4E999B}" destId="{E13B9DF8-7027-4CD2-9C00-8FFD7E28D284}" srcOrd="0" destOrd="0" presId="urn:microsoft.com/office/officeart/2005/8/layout/hierarchy3"/>
    <dgm:cxn modelId="{6D35594C-0C68-4E98-9BB5-E47D776C168D}" type="presParOf" srcId="{E13B9DF8-7027-4CD2-9C00-8FFD7E28D284}" destId="{A1B4D303-AA1B-49F4-985D-DF205D97E120}" srcOrd="0" destOrd="0" presId="urn:microsoft.com/office/officeart/2005/8/layout/hierarchy3"/>
    <dgm:cxn modelId="{E98669E5-9F21-4D39-96A5-148D5839A041}" type="presParOf" srcId="{E13B9DF8-7027-4CD2-9C00-8FFD7E28D284}" destId="{7139F1BE-78C9-4A4A-8581-84A38FCAFA8D}" srcOrd="1" destOrd="0" presId="urn:microsoft.com/office/officeart/2005/8/layout/hierarchy3"/>
    <dgm:cxn modelId="{A685245E-B558-4D0A-AFEF-BEE3607F4283}" type="presParOf" srcId="{38F5EDF1-FBCE-4741-9179-1A4FFB4E999B}" destId="{4951C62D-9D57-48DB-A4DC-7C0D282B86CD}" srcOrd="1" destOrd="0" presId="urn:microsoft.com/office/officeart/2005/8/layout/hierarchy3"/>
    <dgm:cxn modelId="{267B3698-0373-465F-B3AE-7E170A2A2CA4}" type="presParOf" srcId="{4951C62D-9D57-48DB-A4DC-7C0D282B86CD}" destId="{AC6F398F-4EFA-4E1E-8046-BC4EE7914EF8}" srcOrd="0" destOrd="0" presId="urn:microsoft.com/office/officeart/2005/8/layout/hierarchy3"/>
    <dgm:cxn modelId="{7E80B91C-4B36-4C00-A753-840182AAA0A5}" type="presParOf" srcId="{4951C62D-9D57-48DB-A4DC-7C0D282B86CD}" destId="{151E880C-1038-4CBB-9F43-359E80D5DCF3}" srcOrd="1" destOrd="0" presId="urn:microsoft.com/office/officeart/2005/8/layout/hierarchy3"/>
    <dgm:cxn modelId="{AFFBE997-5513-4CA0-AF1D-AE44645A17F1}" type="presParOf" srcId="{4951C62D-9D57-48DB-A4DC-7C0D282B86CD}" destId="{C0DCA5EC-0A7D-4E6E-BE1F-2070FECCB4AD}" srcOrd="2" destOrd="0" presId="urn:microsoft.com/office/officeart/2005/8/layout/hierarchy3"/>
    <dgm:cxn modelId="{5B64D60A-EC65-4219-97D0-DA0F3C475FDB}" type="presParOf" srcId="{4951C62D-9D57-48DB-A4DC-7C0D282B86CD}" destId="{FC76E233-62AF-4053-8738-EC9507E17D12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DE2EAEB-B8CB-4CDC-8F27-3AF75009B8F3}" type="doc">
      <dgm:prSet loTypeId="urn:microsoft.com/office/officeart/2009/layout/CircleArrowProcess" loCatId="cycle" qsTypeId="urn:microsoft.com/office/officeart/2005/8/quickstyle/simple1" qsCatId="simple" csTypeId="urn:microsoft.com/office/officeart/2005/8/colors/colorful1" csCatId="colorful" phldr="0"/>
      <dgm:spPr/>
      <dgm:t>
        <a:bodyPr/>
        <a:lstStyle/>
        <a:p>
          <a:endParaRPr lang="zh-CN" altLang="en-US"/>
        </a:p>
      </dgm:t>
    </dgm:pt>
    <dgm:pt modelId="{99F27533-FD91-4315-86F3-2735C5FD1809}">
      <dgm:prSet phldrT="[文本]" phldr="1"/>
      <dgm:spPr/>
      <dgm:t>
        <a:bodyPr/>
        <a:lstStyle/>
        <a:p>
          <a:endParaRPr lang="zh-CN" altLang="en-US" dirty="0">
            <a:solidFill>
              <a:schemeClr val="bg1"/>
            </a:solidFill>
          </a:endParaRPr>
        </a:p>
      </dgm:t>
    </dgm:pt>
    <dgm:pt modelId="{B5CA1772-BDB9-4ED5-BC36-314B626D9237}" cxnId="{5A42D7AC-A885-4DFD-B426-040AB72FEE0B}" type="parTrans">
      <dgm:prSet/>
      <dgm:spPr/>
      <dgm:t>
        <a:bodyPr/>
        <a:lstStyle/>
        <a:p>
          <a:endParaRPr lang="zh-CN" altLang="en-US"/>
        </a:p>
      </dgm:t>
    </dgm:pt>
    <dgm:pt modelId="{082A8F2C-E8A3-4061-81CE-CCF91E517C96}" cxnId="{5A42D7AC-A885-4DFD-B426-040AB72FEE0B}" type="sibTrans">
      <dgm:prSet/>
      <dgm:spPr/>
      <dgm:t>
        <a:bodyPr/>
        <a:lstStyle/>
        <a:p>
          <a:endParaRPr lang="zh-CN" altLang="en-US"/>
        </a:p>
      </dgm:t>
    </dgm:pt>
    <dgm:pt modelId="{0122AEBB-4348-47F8-926D-87C1568CD575}">
      <dgm:prSet phldrT="[文本]" phldr="1"/>
      <dgm:spPr/>
      <dgm:t>
        <a:bodyPr/>
        <a:lstStyle/>
        <a:p>
          <a:endParaRPr lang="zh-CN" altLang="en-US" dirty="0">
            <a:solidFill>
              <a:schemeClr val="bg1"/>
            </a:solidFill>
          </a:endParaRPr>
        </a:p>
      </dgm:t>
    </dgm:pt>
    <dgm:pt modelId="{64BBA81E-C6EC-4D8D-A293-61E5127563BE}" cxnId="{8A03A7C1-ECA9-4E10-94DC-3AC0179B94FA}" type="parTrans">
      <dgm:prSet/>
      <dgm:spPr/>
      <dgm:t>
        <a:bodyPr/>
        <a:lstStyle/>
        <a:p>
          <a:endParaRPr lang="zh-CN" altLang="en-US"/>
        </a:p>
      </dgm:t>
    </dgm:pt>
    <dgm:pt modelId="{913EAD3E-5820-47B2-86A8-20E7B5A766C1}" cxnId="{8A03A7C1-ECA9-4E10-94DC-3AC0179B94FA}" type="sibTrans">
      <dgm:prSet/>
      <dgm:spPr/>
      <dgm:t>
        <a:bodyPr/>
        <a:lstStyle/>
        <a:p>
          <a:endParaRPr lang="zh-CN" altLang="en-US"/>
        </a:p>
      </dgm:t>
    </dgm:pt>
    <dgm:pt modelId="{08135692-29BF-47EC-9139-55EC038F4B1D}">
      <dgm:prSet phldrT="[文本]" phldr="1"/>
      <dgm:spPr/>
      <dgm:t>
        <a:bodyPr/>
        <a:lstStyle/>
        <a:p>
          <a:endParaRPr lang="zh-CN" altLang="en-US" dirty="0">
            <a:solidFill>
              <a:schemeClr val="bg1"/>
            </a:solidFill>
          </a:endParaRPr>
        </a:p>
      </dgm:t>
    </dgm:pt>
    <dgm:pt modelId="{F40F50CA-3989-4B3F-8665-3E3BF6DC9FB2}" cxnId="{EFDDE92F-BC10-41FA-88AD-201D10707E97}" type="sibTrans">
      <dgm:prSet/>
      <dgm:spPr/>
      <dgm:t>
        <a:bodyPr/>
        <a:lstStyle/>
        <a:p>
          <a:endParaRPr lang="zh-CN" altLang="en-US"/>
        </a:p>
      </dgm:t>
    </dgm:pt>
    <dgm:pt modelId="{E50BCE85-8689-46F6-95ED-63995A9AE5DF}" cxnId="{EFDDE92F-BC10-41FA-88AD-201D10707E97}" type="parTrans">
      <dgm:prSet/>
      <dgm:spPr/>
      <dgm:t>
        <a:bodyPr/>
        <a:lstStyle/>
        <a:p>
          <a:endParaRPr lang="zh-CN" altLang="en-US"/>
        </a:p>
      </dgm:t>
    </dgm:pt>
    <dgm:pt modelId="{E9593D22-DA02-4B6E-A1BD-FA6AEFD18C2B}" type="pres">
      <dgm:prSet presAssocID="{DDE2EAEB-B8CB-4CDC-8F27-3AF75009B8F3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81D5D2C6-D331-42E8-B439-BEB806663FB1}" type="pres">
      <dgm:prSet presAssocID="{08135692-29BF-47EC-9139-55EC038F4B1D}" presName="Accent1" presStyleCnt="0"/>
      <dgm:spPr/>
    </dgm:pt>
    <dgm:pt modelId="{AEC49ACA-6FAA-4DF1-A6EA-F29D38C3DAA8}" type="pres">
      <dgm:prSet presAssocID="{08135692-29BF-47EC-9139-55EC038F4B1D}" presName="Accent" presStyleLbl="node1" presStyleIdx="0" presStyleCnt="3"/>
      <dgm:spPr/>
    </dgm:pt>
    <dgm:pt modelId="{6D1505ED-D7B7-45BC-AA01-C333F831C913}" type="pres">
      <dgm:prSet presAssocID="{08135692-29BF-47EC-9139-55EC038F4B1D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A01D4D1-0678-471D-B35B-C391E01743FF}" type="pres">
      <dgm:prSet presAssocID="{99F27533-FD91-4315-86F3-2735C5FD1809}" presName="Accent2" presStyleCnt="0"/>
      <dgm:spPr/>
    </dgm:pt>
    <dgm:pt modelId="{E753BF97-C9E2-43A5-9101-AAF900C80CEB}" type="pres">
      <dgm:prSet presAssocID="{99F27533-FD91-4315-86F3-2735C5FD1809}" presName="Accent" presStyleLbl="node1" presStyleIdx="1" presStyleCnt="3"/>
      <dgm:spPr/>
    </dgm:pt>
    <dgm:pt modelId="{B4B40FC8-D14E-46BD-A1AE-8BF9A2C2008C}" type="pres">
      <dgm:prSet presAssocID="{99F27533-FD91-4315-86F3-2735C5FD1809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0468E4-AF6D-43F4-87A4-18472C803F49}" type="pres">
      <dgm:prSet presAssocID="{0122AEBB-4348-47F8-926D-87C1568CD575}" presName="Accent3" presStyleCnt="0"/>
      <dgm:spPr/>
    </dgm:pt>
    <dgm:pt modelId="{DCFA3B06-FC96-48D0-B148-A56495DA16C7}" type="pres">
      <dgm:prSet presAssocID="{0122AEBB-4348-47F8-926D-87C1568CD575}" presName="Accent" presStyleLbl="node1" presStyleIdx="2" presStyleCnt="3"/>
      <dgm:spPr/>
    </dgm:pt>
    <dgm:pt modelId="{EA14F87A-00B0-4011-B3BD-DDFE229237D0}" type="pres">
      <dgm:prSet presAssocID="{0122AEBB-4348-47F8-926D-87C1568CD575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187C90B-6E49-419C-95A6-70F90C63EFEB}" type="presOf" srcId="{99F27533-FD91-4315-86F3-2735C5FD1809}" destId="{B4B40FC8-D14E-46BD-A1AE-8BF9A2C2008C}" srcOrd="0" destOrd="0" presId="urn:microsoft.com/office/officeart/2009/layout/CircleArrowProcess"/>
    <dgm:cxn modelId="{DD773770-9F78-4942-B635-1CACA71EA5C7}" type="presOf" srcId="{DDE2EAEB-B8CB-4CDC-8F27-3AF75009B8F3}" destId="{E9593D22-DA02-4B6E-A1BD-FA6AEFD18C2B}" srcOrd="0" destOrd="0" presId="urn:microsoft.com/office/officeart/2009/layout/CircleArrowProcess"/>
    <dgm:cxn modelId="{8A03A7C1-ECA9-4E10-94DC-3AC0179B94FA}" srcId="{DDE2EAEB-B8CB-4CDC-8F27-3AF75009B8F3}" destId="{0122AEBB-4348-47F8-926D-87C1568CD575}" srcOrd="2" destOrd="0" parTransId="{64BBA81E-C6EC-4D8D-A293-61E5127563BE}" sibTransId="{913EAD3E-5820-47B2-86A8-20E7B5A766C1}"/>
    <dgm:cxn modelId="{7026DF78-9BD0-4275-BF27-D22F078E81AC}" type="presOf" srcId="{0122AEBB-4348-47F8-926D-87C1568CD575}" destId="{EA14F87A-00B0-4011-B3BD-DDFE229237D0}" srcOrd="0" destOrd="0" presId="urn:microsoft.com/office/officeart/2009/layout/CircleArrowProcess"/>
    <dgm:cxn modelId="{EFDDE92F-BC10-41FA-88AD-201D10707E97}" srcId="{DDE2EAEB-B8CB-4CDC-8F27-3AF75009B8F3}" destId="{08135692-29BF-47EC-9139-55EC038F4B1D}" srcOrd="0" destOrd="0" parTransId="{E50BCE85-8689-46F6-95ED-63995A9AE5DF}" sibTransId="{F40F50CA-3989-4B3F-8665-3E3BF6DC9FB2}"/>
    <dgm:cxn modelId="{5A42D7AC-A885-4DFD-B426-040AB72FEE0B}" srcId="{DDE2EAEB-B8CB-4CDC-8F27-3AF75009B8F3}" destId="{99F27533-FD91-4315-86F3-2735C5FD1809}" srcOrd="1" destOrd="0" parTransId="{B5CA1772-BDB9-4ED5-BC36-314B626D9237}" sibTransId="{082A8F2C-E8A3-4061-81CE-CCF91E517C96}"/>
    <dgm:cxn modelId="{DB04B9D4-4ADE-46F5-8B14-88AC013F6DC7}" type="presOf" srcId="{08135692-29BF-47EC-9139-55EC038F4B1D}" destId="{6D1505ED-D7B7-45BC-AA01-C333F831C913}" srcOrd="0" destOrd="0" presId="urn:microsoft.com/office/officeart/2009/layout/CircleArrowProcess"/>
    <dgm:cxn modelId="{DFC1731C-7AA7-4F0B-886E-1D55C0F6A8CD}" type="presParOf" srcId="{E9593D22-DA02-4B6E-A1BD-FA6AEFD18C2B}" destId="{81D5D2C6-D331-42E8-B439-BEB806663FB1}" srcOrd="0" destOrd="0" presId="urn:microsoft.com/office/officeart/2009/layout/CircleArrowProcess"/>
    <dgm:cxn modelId="{C40F5BAD-6DCF-4A08-9AAF-33EA3024B31B}" type="presParOf" srcId="{81D5D2C6-D331-42E8-B439-BEB806663FB1}" destId="{AEC49ACA-6FAA-4DF1-A6EA-F29D38C3DAA8}" srcOrd="0" destOrd="0" presId="urn:microsoft.com/office/officeart/2009/layout/CircleArrowProcess"/>
    <dgm:cxn modelId="{229A798E-2959-441D-8A43-B6CD572BDF06}" type="presParOf" srcId="{E9593D22-DA02-4B6E-A1BD-FA6AEFD18C2B}" destId="{6D1505ED-D7B7-45BC-AA01-C333F831C913}" srcOrd="1" destOrd="0" presId="urn:microsoft.com/office/officeart/2009/layout/CircleArrowProcess"/>
    <dgm:cxn modelId="{7CDCDDD5-D2A6-40C7-AA12-1481D22CD927}" type="presParOf" srcId="{E9593D22-DA02-4B6E-A1BD-FA6AEFD18C2B}" destId="{1A01D4D1-0678-471D-B35B-C391E01743FF}" srcOrd="2" destOrd="0" presId="urn:microsoft.com/office/officeart/2009/layout/CircleArrowProcess"/>
    <dgm:cxn modelId="{3B38087C-CEAD-4A74-8E6D-93DA5FE6A4A0}" type="presParOf" srcId="{1A01D4D1-0678-471D-B35B-C391E01743FF}" destId="{E753BF97-C9E2-43A5-9101-AAF900C80CEB}" srcOrd="0" destOrd="0" presId="urn:microsoft.com/office/officeart/2009/layout/CircleArrowProcess"/>
    <dgm:cxn modelId="{71006F24-8D58-4528-8AAF-9D48D66E3D8B}" type="presParOf" srcId="{E9593D22-DA02-4B6E-A1BD-FA6AEFD18C2B}" destId="{B4B40FC8-D14E-46BD-A1AE-8BF9A2C2008C}" srcOrd="3" destOrd="0" presId="urn:microsoft.com/office/officeart/2009/layout/CircleArrowProcess"/>
    <dgm:cxn modelId="{0E488B6A-BB5E-4928-858E-BC52CEBDBB76}" type="presParOf" srcId="{E9593D22-DA02-4B6E-A1BD-FA6AEFD18C2B}" destId="{450468E4-AF6D-43F4-87A4-18472C803F49}" srcOrd="4" destOrd="0" presId="urn:microsoft.com/office/officeart/2009/layout/CircleArrowProcess"/>
    <dgm:cxn modelId="{CEA83714-0D76-4A8E-8F9B-2B8A196C438B}" type="presParOf" srcId="{450468E4-AF6D-43F4-87A4-18472C803F49}" destId="{DCFA3B06-FC96-48D0-B148-A56495DA16C7}" srcOrd="0" destOrd="0" presId="urn:microsoft.com/office/officeart/2009/layout/CircleArrowProcess"/>
    <dgm:cxn modelId="{05D454D2-7C49-451F-B5A6-1E5A3E7AE819}" type="presParOf" srcId="{E9593D22-DA02-4B6E-A1BD-FA6AEFD18C2B}" destId="{EA14F87A-00B0-4011-B3BD-DDFE229237D0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EF3616-78C4-4CFF-92B7-8A4AFE683D88}">
      <dsp:nvSpPr>
        <dsp:cNvPr id="0" name=""/>
        <dsp:cNvSpPr/>
      </dsp:nvSpPr>
      <dsp:spPr>
        <a:xfrm>
          <a:off x="659721" y="833914"/>
          <a:ext cx="2501745" cy="2501745"/>
        </a:xfrm>
        <a:prstGeom prst="ellipse">
          <a:avLst/>
        </a:prstGeom>
        <a:solidFill>
          <a:schemeClr val="accent2">
            <a:shade val="90000"/>
            <a:hueOff val="503010"/>
            <a:satOff val="-32308"/>
            <a:lumOff val="41551"/>
            <a:alphaOff val="-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4B777A-F37E-4A53-9E4C-BAB04082CC16}">
      <dsp:nvSpPr>
        <dsp:cNvPr id="0" name=""/>
        <dsp:cNvSpPr/>
      </dsp:nvSpPr>
      <dsp:spPr>
        <a:xfrm>
          <a:off x="1160070" y="1334263"/>
          <a:ext cx="1501047" cy="1501047"/>
        </a:xfrm>
        <a:prstGeom prst="ellipse">
          <a:avLst/>
        </a:prstGeom>
        <a:solidFill>
          <a:schemeClr val="accent2">
            <a:shade val="90000"/>
            <a:hueOff val="251505"/>
            <a:satOff val="-16154"/>
            <a:lumOff val="20776"/>
            <a:alphaOff val="-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8B7FEF-166F-45CB-9D50-647AD93BB945}">
      <dsp:nvSpPr>
        <dsp:cNvPr id="0" name=""/>
        <dsp:cNvSpPr/>
      </dsp:nvSpPr>
      <dsp:spPr>
        <a:xfrm>
          <a:off x="1660419" y="1834613"/>
          <a:ext cx="500349" cy="500349"/>
        </a:xfrm>
        <a:prstGeom prst="ellipse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D9B272-DF0D-422E-8C48-DCF14C1C56C3}">
      <dsp:nvSpPr>
        <dsp:cNvPr id="0" name=""/>
        <dsp:cNvSpPr/>
      </dsp:nvSpPr>
      <dsp:spPr>
        <a:xfrm>
          <a:off x="3485221" y="0"/>
          <a:ext cx="1437277" cy="729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kern="1200" dirty="0" smtClean="0">
              <a:latin typeface="微软雅黑" pitchFamily="34" charset="-122"/>
              <a:ea typeface="微软雅黑" pitchFamily="34" charset="-122"/>
            </a:rPr>
            <a:t>基本盘网罗央视</a:t>
          </a:r>
          <a:r>
            <a:rPr lang="zh-CN" altLang="en-US" sz="1600" b="1" kern="1200" dirty="0" smtClean="0">
              <a:solidFill>
                <a:srgbClr val="00CBFE"/>
              </a:solidFill>
              <a:latin typeface="微软雅黑" pitchFamily="34" charset="-122"/>
              <a:ea typeface="微软雅黑" pitchFamily="34" charset="-122"/>
            </a:rPr>
            <a:t>最核心</a:t>
          </a:r>
          <a:r>
            <a:rPr lang="zh-CN" altLang="en-US" sz="1400" kern="1200" dirty="0" smtClean="0">
              <a:latin typeface="微软雅黑" pitchFamily="34" charset="-122"/>
              <a:ea typeface="微软雅黑" pitchFamily="34" charset="-122"/>
            </a:rPr>
            <a:t>资源</a:t>
          </a:r>
          <a:endParaRPr lang="zh-CN" altLang="en-US" sz="1400" kern="1200" dirty="0"/>
        </a:p>
      </dsp:txBody>
      <dsp:txXfrm>
        <a:off x="3485221" y="0"/>
        <a:ext cx="1437277" cy="729675"/>
      </dsp:txXfrm>
    </dsp:sp>
    <dsp:sp modelId="{D67C04FF-93C0-4689-BC46-13C7CBFF2C57}">
      <dsp:nvSpPr>
        <dsp:cNvPr id="0" name=""/>
        <dsp:cNvSpPr/>
      </dsp:nvSpPr>
      <dsp:spPr>
        <a:xfrm>
          <a:off x="3265706" y="364837"/>
          <a:ext cx="31271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B77A04-CC68-44B1-8FC5-AE0C70FBE17C}">
      <dsp:nvSpPr>
        <dsp:cNvPr id="0" name=""/>
        <dsp:cNvSpPr/>
      </dsp:nvSpPr>
      <dsp:spPr>
        <a:xfrm rot="5400000">
          <a:off x="1727758" y="548090"/>
          <a:ext cx="1719532" cy="1353861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CC7761-308B-49F7-88A4-28FF94DE186C}">
      <dsp:nvSpPr>
        <dsp:cNvPr id="0" name=""/>
        <dsp:cNvSpPr/>
      </dsp:nvSpPr>
      <dsp:spPr>
        <a:xfrm>
          <a:off x="3438620" y="729675"/>
          <a:ext cx="1530480" cy="729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kern="1200" dirty="0" smtClean="0">
              <a:latin typeface="微软雅黑" pitchFamily="34" charset="-122"/>
              <a:ea typeface="微软雅黑" pitchFamily="34" charset="-122"/>
            </a:rPr>
            <a:t>汇聚</a:t>
          </a:r>
          <a:r>
            <a:rPr lang="zh-CN" altLang="en-US" sz="1600" b="1" kern="1200" dirty="0" smtClean="0">
              <a:solidFill>
                <a:srgbClr val="00CBFE"/>
              </a:solidFill>
              <a:latin typeface="微软雅黑" pitchFamily="34" charset="-122"/>
              <a:ea typeface="微软雅黑" pitchFamily="34" charset="-122"/>
            </a:rPr>
            <a:t>最人气</a:t>
          </a:r>
          <a:r>
            <a:rPr lang="zh-CN" altLang="en-US" sz="1400" kern="1200" dirty="0" smtClean="0">
              <a:latin typeface="微软雅黑" pitchFamily="34" charset="-122"/>
              <a:ea typeface="微软雅黑" pitchFamily="34" charset="-122"/>
            </a:rPr>
            <a:t>的新闻、大事件</a:t>
          </a:r>
          <a:endParaRPr lang="zh-CN" altLang="en-US" sz="1400" kern="1200" dirty="0"/>
        </a:p>
      </dsp:txBody>
      <dsp:txXfrm>
        <a:off x="3438620" y="729675"/>
        <a:ext cx="1530480" cy="729675"/>
      </dsp:txXfrm>
    </dsp:sp>
    <dsp:sp modelId="{1F3DF793-5301-4C0B-A63C-65BD7F61814E}">
      <dsp:nvSpPr>
        <dsp:cNvPr id="0" name=""/>
        <dsp:cNvSpPr/>
      </dsp:nvSpPr>
      <dsp:spPr>
        <a:xfrm>
          <a:off x="3265706" y="1094513"/>
          <a:ext cx="31271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35C47A-3655-4BBA-B477-71389FF753F3}">
      <dsp:nvSpPr>
        <dsp:cNvPr id="0" name=""/>
        <dsp:cNvSpPr/>
      </dsp:nvSpPr>
      <dsp:spPr>
        <a:xfrm rot="5400000">
          <a:off x="2096849" y="1266383"/>
          <a:ext cx="1339934" cy="995277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FA1C6B-606E-4598-9DD7-41F0FB9C52CC}">
      <dsp:nvSpPr>
        <dsp:cNvPr id="0" name=""/>
        <dsp:cNvSpPr/>
      </dsp:nvSpPr>
      <dsp:spPr>
        <a:xfrm>
          <a:off x="3415323" y="1459351"/>
          <a:ext cx="1577075" cy="729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rgbClr val="00CBFE"/>
              </a:solidFill>
              <a:latin typeface="微软雅黑" pitchFamily="34" charset="-122"/>
              <a:ea typeface="微软雅黑" pitchFamily="34" charset="-122"/>
            </a:rPr>
            <a:t>最权威</a:t>
          </a:r>
          <a:r>
            <a:rPr lang="zh-CN" altLang="en-US" sz="1400" kern="1200" dirty="0" smtClean="0">
              <a:latin typeface="微软雅黑" pitchFamily="34" charset="-122"/>
              <a:ea typeface="微软雅黑" pitchFamily="34" charset="-122"/>
            </a:rPr>
            <a:t>的发布平台</a:t>
          </a:r>
          <a:endParaRPr lang="zh-CN" altLang="en-US" sz="1400" kern="1200" dirty="0"/>
        </a:p>
      </dsp:txBody>
      <dsp:txXfrm>
        <a:off x="3415323" y="1459351"/>
        <a:ext cx="1577075" cy="729675"/>
      </dsp:txXfrm>
    </dsp:sp>
    <dsp:sp modelId="{5AE60584-E9FF-472E-9A54-D65FC806707C}">
      <dsp:nvSpPr>
        <dsp:cNvPr id="0" name=""/>
        <dsp:cNvSpPr/>
      </dsp:nvSpPr>
      <dsp:spPr>
        <a:xfrm>
          <a:off x="3265706" y="1824189"/>
          <a:ext cx="31271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C13B3C-F50B-4502-B241-190DF983DBBB}">
      <dsp:nvSpPr>
        <dsp:cNvPr id="0" name=""/>
        <dsp:cNvSpPr/>
      </dsp:nvSpPr>
      <dsp:spPr>
        <a:xfrm rot="5400000">
          <a:off x="2466398" y="1984092"/>
          <a:ext cx="957334" cy="636694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E1F978-F43C-4739-B498-DC5A5CE771E4}">
      <dsp:nvSpPr>
        <dsp:cNvPr id="0" name=""/>
        <dsp:cNvSpPr/>
      </dsp:nvSpPr>
      <dsp:spPr>
        <a:xfrm>
          <a:off x="790102" y="0"/>
          <a:ext cx="2736304" cy="2736304"/>
        </a:xfrm>
        <a:prstGeom prst="triangl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992AB1-68E6-4683-B061-AB69DE0BC006}">
      <dsp:nvSpPr>
        <dsp:cNvPr id="0" name=""/>
        <dsp:cNvSpPr/>
      </dsp:nvSpPr>
      <dsp:spPr>
        <a:xfrm>
          <a:off x="2158254" y="275100"/>
          <a:ext cx="1778597" cy="64773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kern="1200" dirty="0" smtClean="0">
              <a:latin typeface="微软雅黑" pitchFamily="34" charset="-122"/>
              <a:ea typeface="微软雅黑" pitchFamily="34" charset="-122"/>
            </a:rPr>
            <a:t>抢占优势</a:t>
          </a:r>
          <a:r>
            <a:rPr lang="zh-CN" altLang="en-US" sz="1400" b="1" kern="1200" dirty="0" smtClean="0">
              <a:solidFill>
                <a:schemeClr val="accent3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rPr>
            <a:t>爆点综艺</a:t>
          </a:r>
          <a:endParaRPr lang="zh-CN" altLang="en-US" sz="1200" b="1" kern="1200" dirty="0">
            <a:solidFill>
              <a:schemeClr val="accent3">
                <a:lumMod val="75000"/>
              </a:schemeClr>
            </a:solidFill>
            <a:latin typeface="微软雅黑" pitchFamily="34" charset="-122"/>
            <a:ea typeface="微软雅黑" pitchFamily="34" charset="-122"/>
          </a:endParaRPr>
        </a:p>
      </dsp:txBody>
      <dsp:txXfrm>
        <a:off x="2189874" y="306720"/>
        <a:ext cx="1715357" cy="584494"/>
      </dsp:txXfrm>
    </dsp:sp>
    <dsp:sp modelId="{2B4380D7-6D6D-4302-84C6-075EE6D90CCC}">
      <dsp:nvSpPr>
        <dsp:cNvPr id="0" name=""/>
        <dsp:cNvSpPr/>
      </dsp:nvSpPr>
      <dsp:spPr>
        <a:xfrm>
          <a:off x="2158254" y="1003801"/>
          <a:ext cx="1778597" cy="64773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-96159"/>
              <a:satOff val="9876"/>
              <a:lumOff val="136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kern="1200" dirty="0" smtClean="0">
              <a:latin typeface="微软雅黑" pitchFamily="34" charset="-122"/>
              <a:ea typeface="微软雅黑" pitchFamily="34" charset="-122"/>
            </a:rPr>
            <a:t>聚焦优质</a:t>
          </a:r>
          <a:r>
            <a:rPr lang="zh-CN" altLang="en-US" sz="1400" b="1" kern="1200" dirty="0" smtClean="0">
              <a:solidFill>
                <a:schemeClr val="accent3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rPr>
            <a:t>热剧资源</a:t>
          </a:r>
          <a:endParaRPr lang="zh-CN" altLang="en-US" sz="1400" b="1" kern="1200" dirty="0">
            <a:solidFill>
              <a:schemeClr val="accent3">
                <a:lumMod val="75000"/>
              </a:schemeClr>
            </a:solidFill>
            <a:latin typeface="微软雅黑" pitchFamily="34" charset="-122"/>
            <a:ea typeface="微软雅黑" pitchFamily="34" charset="-122"/>
          </a:endParaRPr>
        </a:p>
      </dsp:txBody>
      <dsp:txXfrm>
        <a:off x="2189874" y="1035421"/>
        <a:ext cx="1715357" cy="584494"/>
      </dsp:txXfrm>
    </dsp:sp>
    <dsp:sp modelId="{C1A3C6F8-A48B-40FC-A6F2-958FFCA699B0}">
      <dsp:nvSpPr>
        <dsp:cNvPr id="0" name=""/>
        <dsp:cNvSpPr/>
      </dsp:nvSpPr>
      <dsp:spPr>
        <a:xfrm>
          <a:off x="2158254" y="1732502"/>
          <a:ext cx="1778597" cy="64773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-192317"/>
              <a:satOff val="19751"/>
              <a:lumOff val="273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kern="1200" dirty="0" smtClean="0">
              <a:latin typeface="微软雅黑" pitchFamily="34" charset="-122"/>
              <a:ea typeface="微软雅黑" pitchFamily="34" charset="-122"/>
            </a:rPr>
            <a:t>集中全国</a:t>
          </a:r>
          <a:r>
            <a:rPr lang="en-US" altLang="zh-CN" sz="1400" b="1" kern="1200" dirty="0" smtClean="0">
              <a:solidFill>
                <a:schemeClr val="accent3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rPr>
            <a:t>TOP</a:t>
          </a:r>
          <a:r>
            <a:rPr lang="zh-CN" altLang="en-US" sz="1200" kern="1200" dirty="0" smtClean="0">
              <a:latin typeface="微软雅黑" pitchFamily="34" charset="-122"/>
              <a:ea typeface="微软雅黑" pitchFamily="34" charset="-122"/>
            </a:rPr>
            <a:t>卫视</a:t>
          </a:r>
          <a:r>
            <a:rPr lang="zh-CN" altLang="en-US" sz="1300" b="1" kern="1200" dirty="0" smtClean="0">
              <a:solidFill>
                <a:schemeClr val="accent3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rPr>
            <a:t>平台</a:t>
          </a:r>
          <a:endParaRPr lang="zh-CN" altLang="en-US" sz="1300" b="1" kern="1200" dirty="0">
            <a:solidFill>
              <a:schemeClr val="accent3">
                <a:lumMod val="75000"/>
              </a:schemeClr>
            </a:solidFill>
            <a:latin typeface="微软雅黑" pitchFamily="34" charset="-122"/>
            <a:ea typeface="微软雅黑" pitchFamily="34" charset="-122"/>
          </a:endParaRPr>
        </a:p>
      </dsp:txBody>
      <dsp:txXfrm>
        <a:off x="2189874" y="1764122"/>
        <a:ext cx="1715357" cy="5844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3E0332-1500-478A-95A5-0470C1DAA243}">
      <dsp:nvSpPr>
        <dsp:cNvPr id="0" name=""/>
        <dsp:cNvSpPr/>
      </dsp:nvSpPr>
      <dsp:spPr>
        <a:xfrm>
          <a:off x="4086464" y="883138"/>
          <a:ext cx="1782587" cy="1782917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592B49-EAB9-475D-A123-C777FA2B3259}">
      <dsp:nvSpPr>
        <dsp:cNvPr id="0" name=""/>
        <dsp:cNvSpPr/>
      </dsp:nvSpPr>
      <dsp:spPr>
        <a:xfrm>
          <a:off x="4145652" y="942579"/>
          <a:ext cx="1664212" cy="166403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b="1" kern="1200" dirty="0" smtClean="0">
              <a:latin typeface="微软雅黑" pitchFamily="34" charset="-122"/>
              <a:ea typeface="微软雅黑" pitchFamily="34" charset="-122"/>
            </a:rPr>
            <a:t>《</a:t>
          </a:r>
          <a:r>
            <a:rPr lang="zh-CN" altLang="en-US" sz="1800" b="1" kern="1200" dirty="0" smtClean="0">
              <a:latin typeface="微软雅黑" pitchFamily="34" charset="-122"/>
              <a:ea typeface="微软雅黑" pitchFamily="34" charset="-122"/>
            </a:rPr>
            <a:t>爸爸</a:t>
          </a:r>
          <a:r>
            <a:rPr lang="en-US" altLang="zh-CN" sz="1800" b="1" kern="1200" dirty="0" smtClean="0">
              <a:latin typeface="微软雅黑" pitchFamily="34" charset="-122"/>
              <a:ea typeface="微软雅黑" pitchFamily="34" charset="-122"/>
            </a:rPr>
            <a:t>》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latin typeface="微软雅黑" pitchFamily="34" charset="-122"/>
              <a:ea typeface="微软雅黑" pitchFamily="34" charset="-122"/>
            </a:rPr>
            <a:t>成功经验</a:t>
          </a:r>
          <a:endParaRPr lang="zh-CN" altLang="en-US" sz="1800" b="1" kern="1200" dirty="0">
            <a:latin typeface="微软雅黑" pitchFamily="34" charset="-122"/>
            <a:ea typeface="微软雅黑" pitchFamily="34" charset="-122"/>
          </a:endParaRPr>
        </a:p>
      </dsp:txBody>
      <dsp:txXfrm>
        <a:off x="4383562" y="1180343"/>
        <a:ext cx="1188391" cy="1188507"/>
      </dsp:txXfrm>
    </dsp:sp>
    <dsp:sp modelId="{FF677B7D-5F99-4958-A0F1-E816F3BAC8FC}">
      <dsp:nvSpPr>
        <dsp:cNvPr id="0" name=""/>
        <dsp:cNvSpPr/>
      </dsp:nvSpPr>
      <dsp:spPr>
        <a:xfrm rot="2700000">
          <a:off x="2246255" y="885293"/>
          <a:ext cx="1778294" cy="1778294"/>
        </a:xfrm>
        <a:prstGeom prst="teardrop">
          <a:avLst>
            <a:gd name="adj" fmla="val 100000"/>
          </a:avLst>
        </a:prstGeom>
        <a:solidFill>
          <a:schemeClr val="accent3">
            <a:shade val="80000"/>
            <a:hueOff val="-96159"/>
            <a:satOff val="9876"/>
            <a:lumOff val="1366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C9383A-9558-4F71-A700-F7CAC6F03530}">
      <dsp:nvSpPr>
        <dsp:cNvPr id="0" name=""/>
        <dsp:cNvSpPr/>
      </dsp:nvSpPr>
      <dsp:spPr>
        <a:xfrm>
          <a:off x="2303296" y="942579"/>
          <a:ext cx="1664212" cy="166403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-96159"/>
              <a:satOff val="9876"/>
              <a:lumOff val="136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latin typeface="微软雅黑" pitchFamily="34" charset="-122"/>
              <a:ea typeface="微软雅黑" pitchFamily="34" charset="-122"/>
            </a:rPr>
            <a:t>韩国原</a:t>
          </a:r>
          <a:endParaRPr lang="en-US" altLang="zh-CN" sz="1800" b="1" kern="1200" dirty="0" smtClean="0">
            <a:latin typeface="微软雅黑" pitchFamily="34" charset="-122"/>
            <a:ea typeface="微软雅黑" pitchFamily="34" charset="-122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latin typeface="微软雅黑" pitchFamily="34" charset="-122"/>
              <a:ea typeface="微软雅黑" pitchFamily="34" charset="-122"/>
            </a:rPr>
            <a:t>版引进</a:t>
          </a:r>
          <a:endParaRPr lang="zh-CN" altLang="en-US" sz="1800" b="1" kern="1200" dirty="0">
            <a:latin typeface="微软雅黑" pitchFamily="34" charset="-122"/>
            <a:ea typeface="微软雅黑" pitchFamily="34" charset="-122"/>
          </a:endParaRPr>
        </a:p>
      </dsp:txBody>
      <dsp:txXfrm>
        <a:off x="2541207" y="1180343"/>
        <a:ext cx="1188391" cy="1188507"/>
      </dsp:txXfrm>
    </dsp:sp>
    <dsp:sp modelId="{2FF67A97-C1FB-40DD-888A-17312B3D49ED}">
      <dsp:nvSpPr>
        <dsp:cNvPr id="0" name=""/>
        <dsp:cNvSpPr/>
      </dsp:nvSpPr>
      <dsp:spPr>
        <a:xfrm rot="2700000">
          <a:off x="403900" y="885293"/>
          <a:ext cx="1778294" cy="1778294"/>
        </a:xfrm>
        <a:prstGeom prst="teardrop">
          <a:avLst>
            <a:gd name="adj" fmla="val 100000"/>
          </a:avLst>
        </a:prstGeom>
        <a:solidFill>
          <a:schemeClr val="accent3">
            <a:shade val="80000"/>
            <a:hueOff val="-192317"/>
            <a:satOff val="19751"/>
            <a:lumOff val="273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90B8FA-4FFB-4BF6-A439-82338857FB96}">
      <dsp:nvSpPr>
        <dsp:cNvPr id="0" name=""/>
        <dsp:cNvSpPr/>
      </dsp:nvSpPr>
      <dsp:spPr>
        <a:xfrm>
          <a:off x="460940" y="942579"/>
          <a:ext cx="1664212" cy="166403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-192317"/>
              <a:satOff val="19751"/>
              <a:lumOff val="273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latin typeface="微软雅黑" pitchFamily="34" charset="-122"/>
              <a:ea typeface="微软雅黑" pitchFamily="34" charset="-122"/>
            </a:rPr>
            <a:t>湖南卫视周五稳定收视综艺带</a:t>
          </a:r>
          <a:endParaRPr lang="zh-CN" altLang="en-US" sz="1800" b="1" kern="1200" dirty="0">
            <a:latin typeface="微软雅黑" pitchFamily="34" charset="-122"/>
            <a:ea typeface="微软雅黑" pitchFamily="34" charset="-122"/>
          </a:endParaRPr>
        </a:p>
      </dsp:txBody>
      <dsp:txXfrm>
        <a:off x="698851" y="1180343"/>
        <a:ext cx="1188391" cy="11885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A207C7-05C1-4450-B595-14CF182AC643}">
      <dsp:nvSpPr>
        <dsp:cNvPr id="0" name=""/>
        <dsp:cNvSpPr/>
      </dsp:nvSpPr>
      <dsp:spPr>
        <a:xfrm>
          <a:off x="621" y="2080164"/>
          <a:ext cx="996104" cy="39844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kern="1200" dirty="0" smtClean="0">
              <a:latin typeface="微软雅黑" pitchFamily="34" charset="-122"/>
              <a:ea typeface="微软雅黑" pitchFamily="34" charset="-122"/>
            </a:rPr>
            <a:t>罗马</a:t>
          </a:r>
          <a:endParaRPr lang="zh-CN" altLang="en-US" sz="11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199842" y="2080164"/>
        <a:ext cx="597663" cy="398441"/>
      </dsp:txXfrm>
    </dsp:sp>
    <dsp:sp modelId="{2FCBD6DF-9A32-49BC-818C-7B676B027F1A}">
      <dsp:nvSpPr>
        <dsp:cNvPr id="0" name=""/>
        <dsp:cNvSpPr/>
      </dsp:nvSpPr>
      <dsp:spPr>
        <a:xfrm>
          <a:off x="897115" y="2080164"/>
          <a:ext cx="996104" cy="39844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kern="1200" dirty="0" smtClean="0">
              <a:latin typeface="微软雅黑" pitchFamily="34" charset="-122"/>
              <a:ea typeface="微软雅黑" pitchFamily="34" charset="-122"/>
            </a:rPr>
            <a:t>罗马假日</a:t>
          </a:r>
          <a:endParaRPr lang="zh-CN" altLang="en-US" sz="11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1096336" y="2080164"/>
        <a:ext cx="597663" cy="398441"/>
      </dsp:txXfrm>
    </dsp:sp>
    <dsp:sp modelId="{4EF608C6-66BD-4E17-8B3A-FD409BE979D5}">
      <dsp:nvSpPr>
        <dsp:cNvPr id="0" name=""/>
        <dsp:cNvSpPr/>
      </dsp:nvSpPr>
      <dsp:spPr>
        <a:xfrm>
          <a:off x="1793610" y="2080164"/>
          <a:ext cx="996104" cy="39844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kern="1200" dirty="0" smtClean="0">
              <a:latin typeface="微软雅黑" pitchFamily="34" charset="-122"/>
              <a:ea typeface="微软雅黑" pitchFamily="34" charset="-122"/>
            </a:rPr>
            <a:t>托斯卡纳</a:t>
          </a:r>
          <a:endParaRPr lang="zh-CN" altLang="en-US" sz="11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1992831" y="2080164"/>
        <a:ext cx="597663" cy="398441"/>
      </dsp:txXfrm>
    </dsp:sp>
    <dsp:sp modelId="{9B8AEDC9-B5E6-4BAE-9583-A7EAA80B13B3}">
      <dsp:nvSpPr>
        <dsp:cNvPr id="0" name=""/>
        <dsp:cNvSpPr/>
      </dsp:nvSpPr>
      <dsp:spPr>
        <a:xfrm>
          <a:off x="2690104" y="2080164"/>
          <a:ext cx="996104" cy="39844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kern="1200" dirty="0" smtClean="0">
              <a:latin typeface="微软雅黑" pitchFamily="34" charset="-122"/>
              <a:ea typeface="微软雅黑" pitchFamily="34" charset="-122"/>
            </a:rPr>
            <a:t>佛罗伦萨</a:t>
          </a:r>
          <a:endParaRPr lang="zh-CN" altLang="en-US" sz="11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2889325" y="2080164"/>
        <a:ext cx="597663" cy="398441"/>
      </dsp:txXfrm>
    </dsp:sp>
    <dsp:sp modelId="{40714311-DF6F-42AD-ABC1-2F961FA00225}">
      <dsp:nvSpPr>
        <dsp:cNvPr id="0" name=""/>
        <dsp:cNvSpPr/>
      </dsp:nvSpPr>
      <dsp:spPr>
        <a:xfrm>
          <a:off x="3586598" y="2080164"/>
          <a:ext cx="996104" cy="39844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kern="1200" dirty="0" smtClean="0">
              <a:latin typeface="微软雅黑" pitchFamily="34" charset="-122"/>
              <a:ea typeface="微软雅黑" pitchFamily="34" charset="-122"/>
            </a:rPr>
            <a:t>马德里</a:t>
          </a:r>
          <a:endParaRPr lang="zh-CN" altLang="en-US" sz="11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3785819" y="2080164"/>
        <a:ext cx="597663" cy="398441"/>
      </dsp:txXfrm>
    </dsp:sp>
    <dsp:sp modelId="{669BB7B5-7067-4E02-915E-053EB64D3FE5}">
      <dsp:nvSpPr>
        <dsp:cNvPr id="0" name=""/>
        <dsp:cNvSpPr/>
      </dsp:nvSpPr>
      <dsp:spPr>
        <a:xfrm>
          <a:off x="4483093" y="2080164"/>
          <a:ext cx="996104" cy="39844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kern="1200" dirty="0" smtClean="0">
              <a:latin typeface="微软雅黑" pitchFamily="34" charset="-122"/>
              <a:ea typeface="微软雅黑" pitchFamily="34" charset="-122"/>
            </a:rPr>
            <a:t>龙达</a:t>
          </a:r>
          <a:endParaRPr lang="zh-CN" altLang="en-US" sz="11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4682314" y="2080164"/>
        <a:ext cx="597663" cy="398441"/>
      </dsp:txXfrm>
    </dsp:sp>
    <dsp:sp modelId="{AB3A5B1B-7215-42A7-B0FB-D1B91CA240A3}">
      <dsp:nvSpPr>
        <dsp:cNvPr id="0" name=""/>
        <dsp:cNvSpPr/>
      </dsp:nvSpPr>
      <dsp:spPr>
        <a:xfrm>
          <a:off x="5379587" y="2080164"/>
          <a:ext cx="996104" cy="39844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kern="1200" dirty="0" smtClean="0">
              <a:latin typeface="微软雅黑" pitchFamily="34" charset="-122"/>
              <a:ea typeface="微软雅黑" pitchFamily="34" charset="-122"/>
            </a:rPr>
            <a:t>巴塞罗那</a:t>
          </a:r>
          <a:endParaRPr lang="zh-CN" altLang="en-US" sz="11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5578808" y="2080164"/>
        <a:ext cx="597663" cy="398441"/>
      </dsp:txXfrm>
    </dsp:sp>
    <dsp:sp modelId="{5478C548-ABFA-40A4-A67A-50F89DF61EFC}">
      <dsp:nvSpPr>
        <dsp:cNvPr id="0" name=""/>
        <dsp:cNvSpPr/>
      </dsp:nvSpPr>
      <dsp:spPr>
        <a:xfrm>
          <a:off x="6276081" y="2080164"/>
          <a:ext cx="996104" cy="398441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kern="1200" dirty="0" smtClean="0">
              <a:latin typeface="微软雅黑" pitchFamily="34" charset="-122"/>
              <a:ea typeface="微软雅黑" pitchFamily="34" charset="-122"/>
            </a:rPr>
            <a:t>地中海</a:t>
          </a:r>
          <a:endParaRPr lang="zh-CN" altLang="en-US" sz="11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6475302" y="2080164"/>
        <a:ext cx="597663" cy="3984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35039A-0E13-45CF-9005-C834F489190D}">
      <dsp:nvSpPr>
        <dsp:cNvPr id="0" name=""/>
        <dsp:cNvSpPr/>
      </dsp:nvSpPr>
      <dsp:spPr>
        <a:xfrm>
          <a:off x="1192803" y="77260"/>
          <a:ext cx="1598497" cy="1598497"/>
        </a:xfrm>
        <a:prstGeom prst="ellipse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>
              <a:latin typeface="微软雅黑" pitchFamily="34" charset="-122"/>
              <a:ea typeface="微软雅黑" pitchFamily="34" charset="-122"/>
            </a:rPr>
            <a:t>针对</a:t>
          </a:r>
          <a:r>
            <a:rPr lang="zh-CN" altLang="en-US" sz="1800" b="1" kern="1200" dirty="0" smtClean="0">
              <a:solidFill>
                <a:schemeClr val="accent4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rPr>
            <a:t>女性</a:t>
          </a:r>
          <a:r>
            <a:rPr lang="en-US" altLang="zh-CN" sz="1800" b="1" kern="1200" dirty="0" smtClean="0">
              <a:solidFill>
                <a:schemeClr val="accent4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rPr>
            <a:t>20-30</a:t>
          </a:r>
          <a:r>
            <a:rPr lang="zh-CN" altLang="en-US" sz="1800" b="1" kern="1200" dirty="0" smtClean="0">
              <a:solidFill>
                <a:schemeClr val="accent4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rPr>
            <a:t>岁</a:t>
          </a:r>
          <a:r>
            <a:rPr lang="zh-CN" altLang="en-US" sz="1600" kern="1200" dirty="0" smtClean="0">
              <a:latin typeface="微软雅黑" pitchFamily="34" charset="-122"/>
              <a:ea typeface="微软雅黑" pitchFamily="34" charset="-122"/>
            </a:rPr>
            <a:t>目标群</a:t>
          </a:r>
          <a:endParaRPr lang="zh-CN" altLang="en-US" sz="16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1405936" y="356997"/>
        <a:ext cx="1172231" cy="719323"/>
      </dsp:txXfrm>
    </dsp:sp>
    <dsp:sp modelId="{7786B9BD-AA47-43F3-B43D-0DB0AC0E52A3}">
      <dsp:nvSpPr>
        <dsp:cNvPr id="0" name=""/>
        <dsp:cNvSpPr/>
      </dsp:nvSpPr>
      <dsp:spPr>
        <a:xfrm>
          <a:off x="1769594" y="1076321"/>
          <a:ext cx="1598497" cy="1598497"/>
        </a:xfrm>
        <a:prstGeom prst="ellipse">
          <a:avLst/>
        </a:prstGeom>
        <a:solidFill>
          <a:schemeClr val="accent4">
            <a:lumMod val="60000"/>
            <a:lumOff val="40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700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更多</a:t>
          </a:r>
          <a:r>
            <a:rPr lang="zh-CN" altLang="en-US" sz="1800" b="1" kern="1200" dirty="0" smtClean="0">
              <a:solidFill>
                <a:schemeClr val="accent4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rPr>
            <a:t>软性情感</a:t>
          </a:r>
          <a:r>
            <a:rPr lang="zh-CN" altLang="en-US" sz="1700" kern="1200" dirty="0" smtClean="0">
              <a:latin typeface="微软雅黑" pitchFamily="34" charset="-122"/>
              <a:ea typeface="微软雅黑" pitchFamily="34" charset="-122"/>
            </a:rPr>
            <a:t>沟通</a:t>
          </a:r>
          <a:endParaRPr lang="zh-CN" altLang="en-US" sz="17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2258468" y="1489266"/>
        <a:ext cx="959098" cy="879173"/>
      </dsp:txXfrm>
    </dsp:sp>
    <dsp:sp modelId="{D47802D7-D1A4-4633-9AF8-12F8740604A8}">
      <dsp:nvSpPr>
        <dsp:cNvPr id="0" name=""/>
        <dsp:cNvSpPr/>
      </dsp:nvSpPr>
      <dsp:spPr>
        <a:xfrm>
          <a:off x="616012" y="1076321"/>
          <a:ext cx="1598497" cy="1598497"/>
        </a:xfrm>
        <a:prstGeom prst="ellipse">
          <a:avLst/>
        </a:prstGeom>
        <a:solidFill>
          <a:schemeClr val="accent4">
            <a:lumMod val="60000"/>
            <a:lumOff val="40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700" kern="1200" dirty="0" smtClean="0">
              <a:latin typeface="微软雅黑" pitchFamily="34" charset="-122"/>
              <a:ea typeface="微软雅黑" pitchFamily="34" charset="-122"/>
            </a:rPr>
            <a:t>硬广</a:t>
          </a:r>
          <a:r>
            <a:rPr lang="zh-CN" altLang="en-US" sz="1800" b="1" kern="1200" dirty="0" smtClean="0">
              <a:solidFill>
                <a:schemeClr val="accent4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rPr>
            <a:t>品牌形象</a:t>
          </a:r>
          <a:r>
            <a:rPr lang="zh-CN" altLang="en-US" sz="1700" kern="1200" dirty="0" smtClean="0">
              <a:latin typeface="微软雅黑" pitchFamily="34" charset="-122"/>
              <a:ea typeface="微软雅黑" pitchFamily="34" charset="-122"/>
            </a:rPr>
            <a:t>呈现</a:t>
          </a:r>
          <a:endParaRPr lang="zh-CN" altLang="en-US" sz="17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766537" y="1489266"/>
        <a:ext cx="959098" cy="87917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0BEA0-A918-42C8-9CA8-C6486A6C34F7}">
      <dsp:nvSpPr>
        <dsp:cNvPr id="0" name=""/>
        <dsp:cNvSpPr/>
      </dsp:nvSpPr>
      <dsp:spPr>
        <a:xfrm>
          <a:off x="857058" y="312002"/>
          <a:ext cx="1695758" cy="169580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09659A-6F3D-41C0-8AC0-76045DC7D9D4}">
      <dsp:nvSpPr>
        <dsp:cNvPr id="0" name=""/>
        <dsp:cNvSpPr/>
      </dsp:nvSpPr>
      <dsp:spPr>
        <a:xfrm>
          <a:off x="1231582" y="925953"/>
          <a:ext cx="946100" cy="472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latin typeface="微软雅黑" pitchFamily="34" charset="-122"/>
              <a:ea typeface="微软雅黑" pitchFamily="34" charset="-122"/>
            </a:rPr>
            <a:t>重点区域补强</a:t>
          </a:r>
          <a:endParaRPr lang="zh-CN" altLang="en-US" sz="1400" b="1" kern="1200" dirty="0">
            <a:latin typeface="微软雅黑" pitchFamily="34" charset="-122"/>
            <a:ea typeface="微软雅黑" pitchFamily="34" charset="-122"/>
          </a:endParaRPr>
        </a:p>
      </dsp:txBody>
      <dsp:txXfrm>
        <a:off x="1231582" y="925953"/>
        <a:ext cx="946100" cy="472994"/>
      </dsp:txXfrm>
    </dsp:sp>
    <dsp:sp modelId="{EB9A80D1-A213-4F72-962C-91AAEE426A60}">
      <dsp:nvSpPr>
        <dsp:cNvPr id="0" name=""/>
        <dsp:cNvSpPr/>
      </dsp:nvSpPr>
      <dsp:spPr>
        <a:xfrm>
          <a:off x="507014" y="1398947"/>
          <a:ext cx="1456786" cy="1457402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E8712E-81D3-4B62-BC73-5EBCC5C5AD2D}">
      <dsp:nvSpPr>
        <dsp:cNvPr id="0" name=""/>
        <dsp:cNvSpPr/>
      </dsp:nvSpPr>
      <dsp:spPr>
        <a:xfrm>
          <a:off x="758532" y="1902219"/>
          <a:ext cx="946100" cy="472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latin typeface="微软雅黑" pitchFamily="34" charset="-122"/>
              <a:ea typeface="微软雅黑" pitchFamily="34" charset="-122"/>
            </a:rPr>
            <a:t>品牌好感度提升</a:t>
          </a:r>
          <a:endParaRPr lang="zh-CN" altLang="en-US" sz="1400" b="1" kern="1200" dirty="0">
            <a:latin typeface="微软雅黑" pitchFamily="34" charset="-122"/>
            <a:ea typeface="微软雅黑" pitchFamily="34" charset="-122"/>
          </a:endParaRPr>
        </a:p>
      </dsp:txBody>
      <dsp:txXfrm>
        <a:off x="758532" y="1902219"/>
        <a:ext cx="946100" cy="47299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2697A2-454B-488D-ACDF-5C04A4013646}">
      <dsp:nvSpPr>
        <dsp:cNvPr id="0" name=""/>
        <dsp:cNvSpPr/>
      </dsp:nvSpPr>
      <dsp:spPr>
        <a:xfrm>
          <a:off x="436066" y="496"/>
          <a:ext cx="2321718" cy="1160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 smtClean="0">
              <a:latin typeface="微软雅黑" pitchFamily="34" charset="-122"/>
              <a:ea typeface="微软雅黑" pitchFamily="34" charset="-122"/>
            </a:rPr>
            <a:t>车身媒体选择原则</a:t>
          </a:r>
          <a:endParaRPr lang="zh-CN" altLang="en-US" sz="25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470066" y="34496"/>
        <a:ext cx="2253718" cy="1092859"/>
      </dsp:txXfrm>
    </dsp:sp>
    <dsp:sp modelId="{F1C74AD2-375F-4066-8473-3215BABCA01E}">
      <dsp:nvSpPr>
        <dsp:cNvPr id="0" name=""/>
        <dsp:cNvSpPr/>
      </dsp:nvSpPr>
      <dsp:spPr>
        <a:xfrm>
          <a:off x="668238" y="1161355"/>
          <a:ext cx="232171" cy="870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0644"/>
              </a:lnTo>
              <a:lnTo>
                <a:pt x="232171" y="8706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A3337F-E48E-4A82-8C9C-9EDFDAB308C7}">
      <dsp:nvSpPr>
        <dsp:cNvPr id="0" name=""/>
        <dsp:cNvSpPr/>
      </dsp:nvSpPr>
      <dsp:spPr>
        <a:xfrm>
          <a:off x="900410" y="1451570"/>
          <a:ext cx="1857374" cy="11608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kern="1200" dirty="0" smtClean="0">
              <a:latin typeface="微软雅黑" pitchFamily="34" charset="-122"/>
              <a:ea typeface="微软雅黑" pitchFamily="34" charset="-122"/>
            </a:rPr>
            <a:t>覆盖市区主要线路</a:t>
          </a:r>
          <a:endParaRPr lang="zh-CN" altLang="en-US" sz="19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934410" y="1485570"/>
        <a:ext cx="1789374" cy="1092859"/>
      </dsp:txXfrm>
    </dsp:sp>
    <dsp:sp modelId="{361EBA65-1AA2-4000-8A82-993E89B89A21}">
      <dsp:nvSpPr>
        <dsp:cNvPr id="0" name=""/>
        <dsp:cNvSpPr/>
      </dsp:nvSpPr>
      <dsp:spPr>
        <a:xfrm>
          <a:off x="668238" y="1161355"/>
          <a:ext cx="232171" cy="2321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1718"/>
              </a:lnTo>
              <a:lnTo>
                <a:pt x="232171" y="23217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793135-6244-4AEA-BC4A-FE91B70E0578}">
      <dsp:nvSpPr>
        <dsp:cNvPr id="0" name=""/>
        <dsp:cNvSpPr/>
      </dsp:nvSpPr>
      <dsp:spPr>
        <a:xfrm>
          <a:off x="900410" y="2902644"/>
          <a:ext cx="1857374" cy="11608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kern="1200" dirty="0" smtClean="0">
              <a:latin typeface="微软雅黑" pitchFamily="34" charset="-122"/>
              <a:ea typeface="微软雅黑" pitchFamily="34" charset="-122"/>
            </a:rPr>
            <a:t>选择经过海澜之家门店线路</a:t>
          </a:r>
          <a:endParaRPr lang="zh-CN" altLang="en-US" sz="19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934410" y="2936644"/>
        <a:ext cx="1789374" cy="1092859"/>
      </dsp:txXfrm>
    </dsp:sp>
    <dsp:sp modelId="{A1B4D303-AA1B-49F4-985D-DF205D97E120}">
      <dsp:nvSpPr>
        <dsp:cNvPr id="0" name=""/>
        <dsp:cNvSpPr/>
      </dsp:nvSpPr>
      <dsp:spPr>
        <a:xfrm>
          <a:off x="3338214" y="496"/>
          <a:ext cx="2321718" cy="1160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 smtClean="0">
              <a:latin typeface="微软雅黑" pitchFamily="34" charset="-122"/>
              <a:ea typeface="微软雅黑" pitchFamily="34" charset="-122"/>
            </a:rPr>
            <a:t>候车亭媒体选择原则</a:t>
          </a:r>
          <a:endParaRPr lang="zh-CN" altLang="en-US" sz="25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3372214" y="34496"/>
        <a:ext cx="2253718" cy="1092859"/>
      </dsp:txXfrm>
    </dsp:sp>
    <dsp:sp modelId="{AC6F398F-4EFA-4E1E-8046-BC4EE7914EF8}">
      <dsp:nvSpPr>
        <dsp:cNvPr id="0" name=""/>
        <dsp:cNvSpPr/>
      </dsp:nvSpPr>
      <dsp:spPr>
        <a:xfrm>
          <a:off x="3570386" y="1161355"/>
          <a:ext cx="232171" cy="870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0644"/>
              </a:lnTo>
              <a:lnTo>
                <a:pt x="232171" y="8706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1E880C-1038-4CBB-9F43-359E80D5DCF3}">
      <dsp:nvSpPr>
        <dsp:cNvPr id="0" name=""/>
        <dsp:cNvSpPr/>
      </dsp:nvSpPr>
      <dsp:spPr>
        <a:xfrm>
          <a:off x="3802558" y="1451570"/>
          <a:ext cx="1857374" cy="11608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kern="1200" dirty="0" smtClean="0">
              <a:latin typeface="微软雅黑" pitchFamily="34" charset="-122"/>
              <a:ea typeface="微软雅黑" pitchFamily="34" charset="-122"/>
            </a:rPr>
            <a:t>主要市中心范围以及主流商圈</a:t>
          </a:r>
          <a:endParaRPr lang="zh-CN" altLang="en-US" sz="19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3836558" y="1485570"/>
        <a:ext cx="1789374" cy="1092859"/>
      </dsp:txXfrm>
    </dsp:sp>
    <dsp:sp modelId="{C0DCA5EC-0A7D-4E6E-BE1F-2070FECCB4AD}">
      <dsp:nvSpPr>
        <dsp:cNvPr id="0" name=""/>
        <dsp:cNvSpPr/>
      </dsp:nvSpPr>
      <dsp:spPr>
        <a:xfrm>
          <a:off x="3570386" y="1161355"/>
          <a:ext cx="232171" cy="2321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1718"/>
              </a:lnTo>
              <a:lnTo>
                <a:pt x="232171" y="23217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76E233-62AF-4053-8738-EC9507E17D12}">
      <dsp:nvSpPr>
        <dsp:cNvPr id="0" name=""/>
        <dsp:cNvSpPr/>
      </dsp:nvSpPr>
      <dsp:spPr>
        <a:xfrm>
          <a:off x="3802558" y="2902644"/>
          <a:ext cx="1857374" cy="11608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kern="1200" dirty="0" smtClean="0">
              <a:latin typeface="微软雅黑" pitchFamily="34" charset="-122"/>
              <a:ea typeface="微软雅黑" pitchFamily="34" charset="-122"/>
            </a:rPr>
            <a:t>选择海澜之家门店附近</a:t>
          </a:r>
          <a:endParaRPr lang="zh-CN" altLang="en-US" sz="19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3836558" y="2936644"/>
        <a:ext cx="1789374" cy="109285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C49ACA-6FAA-4DF1-A6EA-F29D38C3DAA8}">
      <dsp:nvSpPr>
        <dsp:cNvPr id="0" name=""/>
        <dsp:cNvSpPr/>
      </dsp:nvSpPr>
      <dsp:spPr>
        <a:xfrm>
          <a:off x="2341595" y="0"/>
          <a:ext cx="1956111" cy="195640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1505ED-D7B7-45BC-AA01-C333F831C913}">
      <dsp:nvSpPr>
        <dsp:cNvPr id="0" name=""/>
        <dsp:cNvSpPr/>
      </dsp:nvSpPr>
      <dsp:spPr>
        <a:xfrm>
          <a:off x="2773960" y="706323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100" kern="1200" dirty="0">
            <a:solidFill>
              <a:schemeClr val="bg1"/>
            </a:solidFill>
          </a:endParaRPr>
        </a:p>
      </dsp:txBody>
      <dsp:txXfrm>
        <a:off x="2773960" y="706323"/>
        <a:ext cx="1086973" cy="543356"/>
      </dsp:txXfrm>
    </dsp:sp>
    <dsp:sp modelId="{E753BF97-C9E2-43A5-9101-AAF900C80CEB}">
      <dsp:nvSpPr>
        <dsp:cNvPr id="0" name=""/>
        <dsp:cNvSpPr/>
      </dsp:nvSpPr>
      <dsp:spPr>
        <a:xfrm>
          <a:off x="1798292" y="1124102"/>
          <a:ext cx="1956111" cy="195640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40FC8-D14E-46BD-A1AE-8BF9A2C2008C}">
      <dsp:nvSpPr>
        <dsp:cNvPr id="0" name=""/>
        <dsp:cNvSpPr/>
      </dsp:nvSpPr>
      <dsp:spPr>
        <a:xfrm>
          <a:off x="2232861" y="1836927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100" kern="1200" dirty="0">
            <a:solidFill>
              <a:schemeClr val="bg1"/>
            </a:solidFill>
          </a:endParaRPr>
        </a:p>
      </dsp:txBody>
      <dsp:txXfrm>
        <a:off x="2232861" y="1836927"/>
        <a:ext cx="1086973" cy="543356"/>
      </dsp:txXfrm>
    </dsp:sp>
    <dsp:sp modelId="{DCFA3B06-FC96-48D0-B148-A56495DA16C7}">
      <dsp:nvSpPr>
        <dsp:cNvPr id="0" name=""/>
        <dsp:cNvSpPr/>
      </dsp:nvSpPr>
      <dsp:spPr>
        <a:xfrm>
          <a:off x="2480819" y="2382723"/>
          <a:ext cx="1680603" cy="168127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14F87A-00B0-4011-B3BD-DDFE229237D0}">
      <dsp:nvSpPr>
        <dsp:cNvPr id="0" name=""/>
        <dsp:cNvSpPr/>
      </dsp:nvSpPr>
      <dsp:spPr>
        <a:xfrm>
          <a:off x="2776532" y="2969158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100" kern="1200" dirty="0">
            <a:solidFill>
              <a:schemeClr val="bg1"/>
            </a:solidFill>
          </a:endParaRPr>
        </a:p>
      </dsp:txBody>
      <dsp:txXfrm>
        <a:off x="2776532" y="2969158"/>
        <a:ext cx="1086973" cy="5433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type="line" r:blip="" rot="90">
              <dgm:adjLst/>
            </dgm:shape>
          </dgm:if>
          <dgm:else name="Name34">
            <dgm:shape xmlns:r="http://schemas.openxmlformats.org/officeDocument/2006/relationships" type="line" r:blip="" rot="180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type="line" r:blip="" rot="90">
              <dgm:adjLst/>
            </dgm:shape>
          </dgm:if>
          <dgm:else name="Name50">
            <dgm:shape xmlns:r="http://schemas.openxmlformats.org/officeDocument/2006/relationships" type="line" r:blip="" rot="180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type="line" r:blip="" rot="90">
              <dgm:adjLst/>
            </dgm:shape>
          </dgm:if>
          <dgm:else name="Name66">
            <dgm:shape xmlns:r="http://schemas.openxmlformats.org/officeDocument/2006/relationships" type="line" r:blip="" rot="180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type="line" r:blip="" rot="90">
              <dgm:adjLst/>
            </dgm:shape>
          </dgm:if>
          <dgm:else name="Name82">
            <dgm:shape xmlns:r="http://schemas.openxmlformats.org/officeDocument/2006/relationships" type="line" r:blip="" rot="180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type="line" r:blip="" rot="90">
              <dgm:adjLst/>
            </dgm:shape>
          </dgm:if>
          <dgm:else name="Name98">
            <dgm:shape xmlns:r="http://schemas.openxmlformats.org/officeDocument/2006/relationships" type="line" r:blip="" rot="180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循环流程"/>
  <dgm:desc val="用于显示流程中的顺序步骤。限制为 11 个级别 1 形状，级别 2 形状数目不受限制。非常适合于少量文本。不使用的文本不出现，但是在切换版式后仍然可用。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type="teardrop" r:blip="" rot="45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type="teardrop" r:blip="" rot="225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type="chevron" r:blip="" rot="180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type="chevron" r:blip="" rot="180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9992" y="0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E99BE-1280-43E4-80B7-A323D722BFF5}" type="datetimeFigureOut">
              <a:rPr lang="en-GB" smtClean="0"/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65659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9992" y="6465659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040CAA-8883-4FA7-B6DC-3F4E65AD1E94}" type="slidenum">
              <a:rPr lang="en-GB" smtClean="0"/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9992" y="0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CE055C-E780-4140-A509-AA4C7C3A3FA4}" type="datetimeFigureOut">
              <a:rPr lang="en-GB" smtClean="0"/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7075" y="511175"/>
            <a:ext cx="3405188" cy="2552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  <a:endParaRPr lang="en-GB" smtClean="0"/>
          </a:p>
          <a:p>
            <a:pPr lvl="1"/>
            <a:r>
              <a:rPr lang="en-GB" smtClean="0"/>
              <a:t>Second level</a:t>
            </a:r>
            <a:endParaRPr lang="en-GB" smtClean="0"/>
          </a:p>
          <a:p>
            <a:pPr lvl="2"/>
            <a:r>
              <a:rPr lang="en-GB" smtClean="0"/>
              <a:t>Third level</a:t>
            </a:r>
            <a:endParaRPr lang="en-GB" smtClean="0"/>
          </a:p>
          <a:p>
            <a:pPr lvl="3"/>
            <a:r>
              <a:rPr lang="en-GB" smtClean="0"/>
              <a:t>Fourth level</a:t>
            </a:r>
            <a:endParaRPr lang="en-GB" smtClean="0"/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250DC-E1EF-470D-B996-E52A4D842D62}" type="slidenum">
              <a:rPr lang="en-GB" smtClean="0"/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250DC-E1EF-470D-B996-E52A4D842D62}" type="slidenum">
              <a:rPr lang="en-GB" smtClean="0"/>
            </a:fld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4250DC-E1EF-470D-B996-E52A4D842D62}" type="slidenum">
              <a:rPr lang="en-GB" smtClean="0"/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Slide titles are 24-point Calibri bold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[Date Here - edit in Header &amp; Footer dialog]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On the Insert tab, click Header &amp; Footer to update presentation title in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0644-E7E3-43B4-ACE5-A70A4178726E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1"/>
            <a:ext cx="4038600" cy="44465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8304" y="1447801"/>
            <a:ext cx="4044696" cy="44465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 baseline="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[Date Here - edit in Header &amp; Footer dialog]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On the Insert tab, click Header &amp; Footer to update presentation title in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47799"/>
            <a:ext cx="4040188" cy="347472"/>
          </a:xfrm>
          <a:solidFill>
            <a:schemeClr val="accent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lIns="182880" rIns="45720" bIns="18288" anchor="b"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902373"/>
            <a:ext cx="4040188" cy="3992016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447799"/>
            <a:ext cx="4041775" cy="347472"/>
          </a:xfrm>
          <a:solidFill>
            <a:schemeClr val="accent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lIns="182880" rIns="45720" bIns="18288" anchor="b"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1902373"/>
            <a:ext cx="4041775" cy="3992016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[Date Here - edit in Header &amp; Footer dialog]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On the Insert tab, click Header &amp; Footer to update presentation title in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47799"/>
            <a:ext cx="4040188" cy="34747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none"/>
        </p:style>
        <p:txBody>
          <a:bodyPr lIns="182880" rIns="45720" bIns="18288" anchor="b"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902373"/>
            <a:ext cx="4040188" cy="3992016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447799"/>
            <a:ext cx="4041775" cy="34747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none"/>
        </p:style>
        <p:txBody>
          <a:bodyPr lIns="182880" rIns="45720" bIns="18288" anchor="b"/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1902373"/>
            <a:ext cx="4041775" cy="3992016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[Date Here - edit in Header &amp; Footer dialog]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On the Insert tab, click Header &amp; Footer to update presentation title in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[Date Here - edit in Header &amp; Footer dialog]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On the Insert tab, click Header &amp; Footer to update presentation title in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[Date Here - edit in Header &amp; Footer dialog]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On the Insert tab, click Header &amp; Footer to update presentation title in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4" hasCustomPrompt="1"/>
          </p:nvPr>
        </p:nvSpPr>
        <p:spPr>
          <a:xfrm>
            <a:off x="381000" y="1447800"/>
            <a:ext cx="8382000" cy="1828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to add table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381000" y="3429000"/>
            <a:ext cx="8382000" cy="213360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[Date Here - edit in Header &amp; Footer dialog]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On the Insert tab, click Header &amp; Footer to update presentation title in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2" cy="758825"/>
          </a:xfrm>
        </p:spPr>
        <p:txBody>
          <a:bodyPr anchor="t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8304" y="1447801"/>
            <a:ext cx="4044696" cy="44465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 baseline="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447801"/>
            <a:ext cx="4038600" cy="4446588"/>
          </a:xfrm>
        </p:spPr>
        <p:txBody>
          <a:bodyPr/>
          <a:lstStyle>
            <a:lvl1pPr marL="182880" indent="-182880">
              <a:buFont typeface="Calibri" panose="020F0502020204030204" pitchFamily="34" charset="0"/>
              <a:buChar char="○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760" indent="-182880">
              <a:buFont typeface="Calibri" panose="020F0502020204030204" pitchFamily="34" charset="0"/>
              <a:buChar char="○"/>
              <a:defRPr sz="1400" baseline="0"/>
            </a:lvl2pPr>
            <a:lvl3pPr marL="548640" indent="-182880">
              <a:buFont typeface="Calibri" panose="020F0502020204030204" pitchFamily="34" charset="0"/>
              <a:buChar char="○"/>
              <a:defRPr sz="1400"/>
            </a:lvl3pPr>
            <a:lvl4pPr marL="548640" indent="-182880">
              <a:buFont typeface="Calibri" panose="020F0502020204030204" pitchFamily="34" charset="0"/>
              <a:buChar char="○"/>
              <a:defRPr sz="1400"/>
            </a:lvl4pPr>
            <a:lvl5pPr marL="548640" indent="-182880">
              <a:buFont typeface="Calibri" panose="020F0502020204030204" pitchFamily="34" charset="0"/>
              <a:buChar char="○"/>
              <a:defRPr sz="1400"/>
            </a:lvl5pPr>
            <a:lvl6pPr marL="548640" indent="-182880">
              <a:buFont typeface="Calibri" panose="020F0502020204030204" pitchFamily="34" charset="0"/>
              <a:buChar char="○"/>
              <a:defRPr sz="1400" baseline="0"/>
            </a:lvl6pPr>
            <a:lvl7pPr marL="548640" indent="-182880">
              <a:buFont typeface="Calibri" panose="020F0502020204030204" pitchFamily="34" charset="0"/>
              <a:buChar char="○"/>
              <a:defRPr sz="1400" baseline="0"/>
            </a:lvl7pPr>
            <a:lvl8pPr marL="548640" indent="-182880">
              <a:buFont typeface="Calibri" panose="020F0502020204030204" pitchFamily="34" charset="0"/>
              <a:buChar char="○"/>
              <a:defRPr sz="1400" baseline="0"/>
            </a:lvl8pPr>
            <a:lvl9pPr marL="548640" indent="-182880">
              <a:buFont typeface="Calibri" panose="020F0502020204030204" pitchFamily="34" charset="0"/>
              <a:buChar char="○"/>
              <a:defRPr sz="1400" baseline="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[Date Here - edit in Header &amp; Footer dialog]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On the Insert tab, click Header &amp; Footer to update presentation title in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2" cy="758825"/>
          </a:xfrm>
        </p:spPr>
        <p:txBody>
          <a:bodyPr anchor="t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18304" y="1447801"/>
            <a:ext cx="4044696" cy="4446588"/>
          </a:xfrm>
          <a:ln w="9525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>
            <a:no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447801"/>
            <a:ext cx="4038600" cy="4446588"/>
          </a:xfrm>
        </p:spPr>
        <p:txBody>
          <a:bodyPr/>
          <a:lstStyle>
            <a:lvl1pPr marL="182880" indent="-182880">
              <a:buFont typeface="Calibri" panose="020F0502020204030204" pitchFamily="34" charset="0"/>
              <a:buChar char="○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760" indent="-182880">
              <a:buFont typeface="Calibri" panose="020F0502020204030204" pitchFamily="34" charset="0"/>
              <a:buChar char="○"/>
              <a:defRPr sz="1400" baseline="0"/>
            </a:lvl2pPr>
            <a:lvl3pPr marL="548640" indent="-182880">
              <a:buFont typeface="Calibri" panose="020F0502020204030204" pitchFamily="34" charset="0"/>
              <a:buChar char="○"/>
              <a:defRPr sz="1400"/>
            </a:lvl3pPr>
            <a:lvl4pPr marL="548640" indent="-182880">
              <a:buFont typeface="Calibri" panose="020F0502020204030204" pitchFamily="34" charset="0"/>
              <a:buChar char="○"/>
              <a:defRPr sz="1400"/>
            </a:lvl4pPr>
            <a:lvl5pPr marL="548640" indent="-182880">
              <a:buFont typeface="Calibri" panose="020F0502020204030204" pitchFamily="34" charset="0"/>
              <a:buChar char="○"/>
              <a:defRPr sz="1400"/>
            </a:lvl5pPr>
            <a:lvl6pPr marL="548640" indent="-182880">
              <a:buFont typeface="Calibri" panose="020F0502020204030204" pitchFamily="34" charset="0"/>
              <a:buChar char="○"/>
              <a:defRPr sz="1400"/>
            </a:lvl6pPr>
            <a:lvl7pPr marL="548640" indent="-182880">
              <a:buFont typeface="Calibri" panose="020F0502020204030204" pitchFamily="34" charset="0"/>
              <a:buChar char="○"/>
              <a:defRPr sz="1400"/>
            </a:lvl7pPr>
            <a:lvl8pPr marL="548640" indent="-182880">
              <a:buFont typeface="Calibri" panose="020F0502020204030204" pitchFamily="34" charset="0"/>
              <a:buChar char="○"/>
              <a:defRPr sz="1400"/>
            </a:lvl8pPr>
            <a:lvl9pPr marL="548640" indent="-182880">
              <a:buFont typeface="Calibri" panose="020F0502020204030204" pitchFamily="34" charset="0"/>
              <a:buChar char="○"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[Date Here - edit in Header &amp; Footer dialog]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On the Insert tab, click Header &amp; Footer to update presentation title in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wo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2" cy="758825"/>
          </a:xfrm>
        </p:spPr>
        <p:txBody>
          <a:bodyPr anchor="t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18304" y="1447801"/>
            <a:ext cx="4044696" cy="2103120"/>
          </a:xfrm>
          <a:ln w="9525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>
            <a:no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447801"/>
            <a:ext cx="4038600" cy="4446588"/>
          </a:xfrm>
        </p:spPr>
        <p:txBody>
          <a:bodyPr/>
          <a:lstStyle>
            <a:lvl1pPr marL="182880" indent="-182880">
              <a:buFont typeface="Calibri" panose="020F0502020204030204" pitchFamily="34" charset="0"/>
              <a:buChar char="○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760" indent="-182880">
              <a:buFont typeface="Calibri" panose="020F0502020204030204" pitchFamily="34" charset="0"/>
              <a:buChar char="○"/>
              <a:defRPr sz="1400" baseline="0"/>
            </a:lvl2pPr>
            <a:lvl3pPr marL="548640" indent="-182880">
              <a:buFont typeface="Calibri" panose="020F0502020204030204" pitchFamily="34" charset="0"/>
              <a:buChar char="○"/>
              <a:defRPr sz="1400"/>
            </a:lvl3pPr>
            <a:lvl4pPr marL="548640" indent="-182880">
              <a:buFont typeface="Calibri" panose="020F0502020204030204" pitchFamily="34" charset="0"/>
              <a:buChar char="○"/>
              <a:defRPr sz="1400"/>
            </a:lvl4pPr>
            <a:lvl5pPr marL="548640" indent="-182880">
              <a:buFont typeface="Calibri" panose="020F0502020204030204" pitchFamily="34" charset="0"/>
              <a:buChar char="○"/>
              <a:defRPr sz="1400"/>
            </a:lvl5pPr>
            <a:lvl6pPr marL="548640" indent="-182880">
              <a:buFont typeface="Calibri" panose="020F0502020204030204" pitchFamily="34" charset="0"/>
              <a:buChar char="○"/>
              <a:defRPr sz="1400"/>
            </a:lvl6pPr>
            <a:lvl7pPr marL="548640" indent="-182880">
              <a:buFont typeface="Calibri" panose="020F0502020204030204" pitchFamily="34" charset="0"/>
              <a:buChar char="○"/>
              <a:defRPr sz="1400"/>
            </a:lvl7pPr>
            <a:lvl8pPr marL="548640" indent="-182880">
              <a:buFont typeface="Calibri" panose="020F0502020204030204" pitchFamily="34" charset="0"/>
              <a:buChar char="○"/>
              <a:defRPr sz="1400"/>
            </a:lvl8pPr>
            <a:lvl9pPr marL="548640" indent="-182880">
              <a:buFont typeface="Calibri" panose="020F0502020204030204" pitchFamily="34" charset="0"/>
              <a:buChar char="○"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[Date Here - edit in Header &amp; Footer dialog]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On the Insert tab, click Header &amp; Footer to update presentation title in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4718304" y="3791268"/>
            <a:ext cx="4044696" cy="2103120"/>
          </a:xfrm>
          <a:ln w="9525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>
            <a:no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2" cy="758825"/>
          </a:xfrm>
        </p:spPr>
        <p:txBody>
          <a:bodyPr anchor="t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453376"/>
            <a:ext cx="8382000" cy="4446588"/>
          </a:xfrm>
          <a:ln w="9525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>
            <a:no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[Date Here - edit in Header &amp; Footer dialog]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On the Insert tab, click Header &amp; Footer to update presentation title in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2" cy="758825"/>
          </a:xfrm>
        </p:spPr>
        <p:txBody>
          <a:bodyPr anchor="t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447800"/>
            <a:ext cx="4038600" cy="4446588"/>
          </a:xfrm>
          <a:ln w="9525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>
            <a:no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[Date Here - edit in Header &amp; Footer dialog]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On the Insert tab, click Header &amp; Footer to update presentation title in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4724400" y="1447800"/>
            <a:ext cx="4038600" cy="4446588"/>
          </a:xfrm>
          <a:ln w="9525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>
            <a:no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2" cy="758825"/>
          </a:xfrm>
        </p:spPr>
        <p:txBody>
          <a:bodyPr anchor="t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18304" y="1447801"/>
            <a:ext cx="4044696" cy="2103120"/>
          </a:xfrm>
          <a:ln w="9525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>
            <a:no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[Date Here - edit in Header &amp; Footer dialog]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On the Insert tab, click Header &amp; Footer to update presentation title in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4718304" y="3791268"/>
            <a:ext cx="4044696" cy="2103120"/>
          </a:xfrm>
          <a:ln w="9525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>
            <a:no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81000" y="1447800"/>
            <a:ext cx="4041648" cy="4446588"/>
          </a:xfrm>
          <a:ln w="9525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>
            <a:noAutofit/>
          </a:bodyPr>
          <a:lstStyle>
            <a:lvl1pPr>
              <a:defRPr lang="en-US" sz="1800" dirty="0"/>
            </a:lvl1pPr>
          </a:lstStyle>
          <a:p>
            <a:pPr marL="0" lvl="0" indent="0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2" cy="758825"/>
          </a:xfrm>
        </p:spPr>
        <p:txBody>
          <a:bodyPr anchor="t"/>
          <a:lstStyle>
            <a:lvl1pPr algn="l">
              <a:defRPr sz="2400" b="1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18304" y="1447801"/>
            <a:ext cx="4044696" cy="2103120"/>
          </a:xfrm>
          <a:ln w="9525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>
            <a:no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[Date Here - edit in Header &amp; Footer dialog]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On the Insert tab, click Header &amp; Footer to update presentation title in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4718304" y="3791268"/>
            <a:ext cx="4044696" cy="2103120"/>
          </a:xfrm>
          <a:ln w="9525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>
            <a:no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81000" y="1447800"/>
            <a:ext cx="4041648" cy="2103120"/>
          </a:xfrm>
          <a:ln w="9525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>
            <a:noAutofit/>
          </a:bodyPr>
          <a:lstStyle>
            <a:lvl1pPr>
              <a:defRPr lang="en-US" sz="1800" dirty="0"/>
            </a:lvl1pPr>
          </a:lstStyle>
          <a:p>
            <a:pPr marL="0" lvl="0" indent="0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81000" y="3791268"/>
            <a:ext cx="4041648" cy="2103120"/>
          </a:xfrm>
          <a:ln w="9525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>
            <a:noAutofit/>
          </a:bodyPr>
          <a:lstStyle>
            <a:lvl1pPr>
              <a:defRPr lang="en-US" sz="1800" dirty="0"/>
            </a:lvl1pPr>
          </a:lstStyle>
          <a:p>
            <a:pPr marL="0" lvl="0" indent="0">
              <a:buNone/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 baseline="0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[Date Here - edit in Header &amp; Footer dialog]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On the Insert tab, click Header &amp; Footer to update presentation title in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1"/>
            <a:ext cx="2133600" cy="55133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0999"/>
            <a:ext cx="6096000" cy="5513389"/>
          </a:xfrm>
        </p:spPr>
        <p:txBody>
          <a:bodyPr vert="eaVert"/>
          <a:lstStyle>
            <a:lvl5pPr>
              <a:defRPr baseline="0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[Date Here - edit in Header &amp; Footer dialog]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On the Insert tab, click Header &amp; Footer to update presentation title in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Space fo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[Date Here - edit in Header &amp; Footer dialog]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On the Insert tab, click Header &amp; Footer to update presentation title in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762000"/>
            <a:ext cx="8382000" cy="2438400"/>
          </a:xfr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90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2000" b="0">
                <a:solidFill>
                  <a:schemeClr val="accent2"/>
                </a:solidFill>
              </a:defRPr>
            </a:lvl2pPr>
            <a:lvl3pPr marL="0" indent="0" algn="r">
              <a:lnSpc>
                <a:spcPct val="100000"/>
              </a:lnSpc>
              <a:spcBef>
                <a:spcPts val="900"/>
              </a:spcBef>
              <a:buNone/>
              <a:defRPr sz="2000" b="0">
                <a:solidFill>
                  <a:schemeClr val="accent2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900"/>
              </a:spcBef>
              <a:buNone/>
              <a:defRPr sz="2000" b="0">
                <a:solidFill>
                  <a:schemeClr val="accent2"/>
                </a:solidFill>
              </a:defRPr>
            </a:lvl4pPr>
            <a:lvl5pPr marL="0" indent="0">
              <a:lnSpc>
                <a:spcPct val="100000"/>
              </a:lnSpc>
              <a:spcBef>
                <a:spcPts val="900"/>
              </a:spcBef>
              <a:buNone/>
              <a:defRPr sz="2000" baseline="0">
                <a:solidFill>
                  <a:schemeClr val="accent2"/>
                </a:solidFill>
              </a:defRPr>
            </a:lvl5pPr>
            <a:lvl6pPr marL="0" indent="0" algn="r">
              <a:spcBef>
                <a:spcPts val="900"/>
              </a:spcBef>
              <a:buFont typeface="Arial" panose="020B0604020202020204" pitchFamily="34" charset="0"/>
              <a:buNone/>
              <a:defRPr sz="2000">
                <a:solidFill>
                  <a:schemeClr val="accent2"/>
                </a:solidFill>
              </a:defRPr>
            </a:lvl6pPr>
            <a:lvl7pPr marL="0" indent="0" algn="ctr">
              <a:spcBef>
                <a:spcPts val="900"/>
              </a:spcBef>
              <a:buNone/>
              <a:defRPr sz="2000">
                <a:solidFill>
                  <a:schemeClr val="accent2"/>
                </a:solidFill>
              </a:defRPr>
            </a:lvl7pPr>
            <a:lvl8pPr marL="0" indent="0">
              <a:spcBef>
                <a:spcPts val="900"/>
              </a:spcBef>
              <a:buNone/>
              <a:defRPr sz="2000">
                <a:solidFill>
                  <a:schemeClr val="accent2"/>
                </a:solidFill>
              </a:defRPr>
            </a:lvl8pPr>
            <a:lvl9pPr marL="0" indent="0" algn="r">
              <a:spcBef>
                <a:spcPts val="900"/>
              </a:spcBef>
              <a:buNone/>
              <a:defRPr sz="2000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 dirty="0" smtClean="0"/>
              <a:t>Add text, change sizes and boldness to emphasize key phrases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 smtClean="0"/>
          </a:p>
          <a:p>
            <a:pPr lvl="3"/>
            <a:r>
              <a:rPr lang="en-US" dirty="0" smtClean="0"/>
              <a:t>Fourth level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22559-BB6D-4486-853B-492E29629A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A8AEB-0275-48B5-8E4F-97EA9CADA2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1" cy="7588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36688"/>
            <a:ext cx="8382000" cy="44529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GB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4425" y="6571673"/>
            <a:ext cx="6135624" cy="14630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[Date Here - edit in Header &amp; Footer dialog]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14425" y="6424936"/>
            <a:ext cx="6134100" cy="14630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On the Insert tab, click Header &amp; Footer to update presentation title in footer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0999" y="6422231"/>
            <a:ext cx="547687" cy="29845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8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31F54A8A-1B75-4A5F-A734-E7B561537B81}" type="slidenum">
              <a:rPr lang="en-GB" smtClean="0"/>
            </a:fld>
            <a:endParaRPr lang="en-GB" dirty="0"/>
          </a:p>
        </p:txBody>
      </p:sp>
      <p:cxnSp>
        <p:nvCxnSpPr>
          <p:cNvPr id="10" name="footerdivider"/>
          <p:cNvCxnSpPr/>
          <p:nvPr/>
        </p:nvCxnSpPr>
        <p:spPr>
          <a:xfrm rot="5400000">
            <a:off x="886968" y="6574536"/>
            <a:ext cx="246888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ts val="1600"/>
        </a:spcBef>
        <a:buClr>
          <a:schemeClr val="accent2"/>
        </a:buClr>
        <a:buFont typeface="Calibri" panose="020F0502020204030204" pitchFamily="34" charset="0"/>
        <a:buChar char="○"/>
        <a:defRPr sz="16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spcBef>
          <a:spcPts val="800"/>
        </a:spcBef>
        <a:buClr>
          <a:schemeClr val="accent2"/>
        </a:buClr>
        <a:buFont typeface="Calibri" panose="020F0502020204030204" pitchFamily="34" charset="0"/>
        <a:buChar char="○"/>
        <a:defRPr sz="14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spcBef>
          <a:spcPts val="800"/>
        </a:spcBef>
        <a:buClr>
          <a:schemeClr val="accent2"/>
        </a:buClr>
        <a:buFont typeface="Calibri" panose="020F0502020204030204" pitchFamily="34" charset="0"/>
        <a:buChar char="○"/>
        <a:defRPr sz="14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spcBef>
          <a:spcPts val="800"/>
        </a:spcBef>
        <a:buClr>
          <a:schemeClr val="accent2"/>
        </a:buClr>
        <a:buFont typeface="Calibri" panose="020F0502020204030204" pitchFamily="34" charset="0"/>
        <a:buChar char="○"/>
        <a:defRPr sz="14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4pPr>
      <a:lvl5pPr marL="548640" indent="-182880" algn="l" defTabSz="914400" rtl="0" eaLnBrk="1" latinLnBrk="0" hangingPunct="1">
        <a:spcBef>
          <a:spcPts val="800"/>
        </a:spcBef>
        <a:buClr>
          <a:schemeClr val="accent2"/>
        </a:buClr>
        <a:buFont typeface="Calibri" panose="020F0502020204030204" pitchFamily="34" charset="0"/>
        <a:buChar char="○"/>
        <a:defRPr sz="1400" kern="1200" baseline="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5pPr>
      <a:lvl6pPr marL="548640" indent="-182880" algn="l" defTabSz="914400" rtl="0" eaLnBrk="1" latinLnBrk="0" hangingPunct="1">
        <a:spcBef>
          <a:spcPts val="800"/>
        </a:spcBef>
        <a:buClr>
          <a:schemeClr val="accent2"/>
        </a:buClr>
        <a:buFont typeface="Calibri" panose="020F0502020204030204" pitchFamily="34" charset="0"/>
        <a:buChar char="○"/>
        <a:defRPr sz="14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6pPr>
      <a:lvl7pPr marL="548640" indent="-182880" algn="l" defTabSz="914400" rtl="0" eaLnBrk="1" latinLnBrk="0" hangingPunct="1">
        <a:spcBef>
          <a:spcPts val="800"/>
        </a:spcBef>
        <a:buClr>
          <a:schemeClr val="accent2"/>
        </a:buClr>
        <a:buFont typeface="Calibri" panose="020F0502020204030204" pitchFamily="34" charset="0"/>
        <a:buChar char="○"/>
        <a:defRPr sz="1400" kern="120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7pPr>
      <a:lvl8pPr marL="548640" indent="-182880" algn="l" defTabSz="914400" rtl="0" eaLnBrk="1" latinLnBrk="0" hangingPunct="1">
        <a:spcBef>
          <a:spcPts val="800"/>
        </a:spcBef>
        <a:buClr>
          <a:schemeClr val="accent2"/>
        </a:buClr>
        <a:buFont typeface="Calibri" panose="020F0502020204030204" pitchFamily="34" charset="0"/>
        <a:buChar char="○"/>
        <a:defRPr sz="1400" kern="1200" baseline="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8pPr>
      <a:lvl9pPr marL="548640" indent="-182880" algn="l" defTabSz="914400" rtl="0" eaLnBrk="1" latinLnBrk="0" hangingPunct="1">
        <a:spcBef>
          <a:spcPts val="800"/>
        </a:spcBef>
        <a:buClr>
          <a:schemeClr val="accent2"/>
        </a:buClr>
        <a:buFont typeface="Calibri" panose="020F0502020204030204" pitchFamily="34" charset="0"/>
        <a:buChar char="○"/>
        <a:defRPr sz="1400" kern="1200" baseline="0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hart" Target="../charts/chart6.xml"/><Relationship Id="rId1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emf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chart" Target="../charts/chart8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chart" Target="../charts/chart10.xml"/><Relationship Id="rId1" Type="http://schemas.openxmlformats.org/officeDocument/2006/relationships/chart" Target="../charts/char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chart" Target="../charts/char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hart" Target="../charts/chart15.xml"/><Relationship Id="rId1" Type="http://schemas.openxmlformats.org/officeDocument/2006/relationships/chart" Target="../charts/char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5.xml"/><Relationship Id="rId4" Type="http://schemas.openxmlformats.org/officeDocument/2006/relationships/diagramColors" Target="../diagrams/colors5.xml"/><Relationship Id="rId3" Type="http://schemas.openxmlformats.org/officeDocument/2006/relationships/diagramQuickStyle" Target="../diagrams/quickStyle5.xml"/><Relationship Id="rId2" Type="http://schemas.openxmlformats.org/officeDocument/2006/relationships/diagramLayout" Target="../diagrams/layout5.xml"/><Relationship Id="rId1" Type="http://schemas.openxmlformats.org/officeDocument/2006/relationships/diagramData" Target="../diagrams/data5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chart" Target="../charts/char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6.xml"/><Relationship Id="rId4" Type="http://schemas.openxmlformats.org/officeDocument/2006/relationships/diagramColors" Target="../diagrams/colors6.xml"/><Relationship Id="rId3" Type="http://schemas.openxmlformats.org/officeDocument/2006/relationships/diagramQuickStyle" Target="../diagrams/quickStyle6.xml"/><Relationship Id="rId2" Type="http://schemas.openxmlformats.org/officeDocument/2006/relationships/diagramLayout" Target="../diagrams/layout6.xml"/><Relationship Id="rId1" Type="http://schemas.openxmlformats.org/officeDocument/2006/relationships/diagramData" Target="../diagrams/data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hart" Target="../charts/chart18.xml"/><Relationship Id="rId1" Type="http://schemas.openxmlformats.org/officeDocument/2006/relationships/chart" Target="../charts/chart17.xml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7.xml"/><Relationship Id="rId4" Type="http://schemas.openxmlformats.org/officeDocument/2006/relationships/diagramColors" Target="../diagrams/colors7.xml"/><Relationship Id="rId3" Type="http://schemas.openxmlformats.org/officeDocument/2006/relationships/diagramQuickStyle" Target="../diagrams/quickStyle7.xml"/><Relationship Id="rId2" Type="http://schemas.openxmlformats.org/officeDocument/2006/relationships/diagramLayout" Target="../diagrams/layout7.xml"/><Relationship Id="rId1" Type="http://schemas.openxmlformats.org/officeDocument/2006/relationships/diagramData" Target="../diagrams/data7.xml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8.xml"/><Relationship Id="rId4" Type="http://schemas.openxmlformats.org/officeDocument/2006/relationships/diagramColors" Target="../diagrams/colors8.xml"/><Relationship Id="rId3" Type="http://schemas.openxmlformats.org/officeDocument/2006/relationships/diagramQuickStyle" Target="../diagrams/quickStyle8.xml"/><Relationship Id="rId2" Type="http://schemas.openxmlformats.org/officeDocument/2006/relationships/diagramLayout" Target="../diagrams/layout8.xml"/><Relationship Id="rId1" Type="http://schemas.openxmlformats.org/officeDocument/2006/relationships/diagramData" Target="../diagrams/data8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ne.Yu\Desktop\父亲节3.bmp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37104" cy="6096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4016" y="3068960"/>
            <a:ext cx="5940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海澜之家</a:t>
            </a:r>
            <a:r>
              <a:rPr lang="en-US" altLang="zh-CN" sz="3600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endParaRPr lang="en-US" altLang="zh-CN" sz="3600" b="1" dirty="0" smtClean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600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父亲节媒体推广方案</a:t>
            </a:r>
            <a:endParaRPr lang="zh-CN" altLang="en-US" sz="3600" b="1" dirty="0" smtClean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4005064"/>
            <a:ext cx="9145612" cy="1666360"/>
          </a:xfrm>
          <a:prstGeom prst="rect">
            <a:avLst/>
          </a:prstGeom>
          <a:solidFill>
            <a:srgbClr val="008BBC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媒体投放目的：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利用父亲节与消费者做情感沟通，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从而达到提醒消费，帮助提升销售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8" name="矩形 7"/>
          <p:cNvSpPr/>
          <p:nvPr/>
        </p:nvSpPr>
        <p:spPr>
          <a:xfrm>
            <a:off x="1115616" y="764704"/>
            <a:ext cx="711239" cy="22322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8BBC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8B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</a:t>
            </a:r>
            <a:endParaRPr lang="en-US" altLang="zh-CN" sz="2000" b="1" dirty="0" smtClean="0">
              <a:solidFill>
                <a:srgbClr val="008B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2000" b="1" dirty="0">
              <a:solidFill>
                <a:srgbClr val="008B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8B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</a:t>
            </a:r>
            <a:endParaRPr lang="en-US" altLang="zh-CN" sz="2000" b="1" dirty="0" smtClean="0">
              <a:solidFill>
                <a:srgbClr val="008B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8437" y="776014"/>
            <a:ext cx="630001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07440">
              <a:lnSpc>
                <a:spcPct val="150000"/>
              </a:lnSpc>
              <a:defRPr/>
            </a:pPr>
            <a:r>
              <a:rPr lang="zh-CN" altLang="en-US" sz="1600" b="1" dirty="0" smtClean="0">
                <a:solidFill>
                  <a:srgbClr val="008B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品牌层面：</a:t>
            </a:r>
            <a:endParaRPr lang="en-US" altLang="zh-CN" sz="1600" b="1" dirty="0" smtClean="0">
              <a:solidFill>
                <a:srgbClr val="008B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107440">
              <a:lnSpc>
                <a:spcPct val="150000"/>
              </a:lnSpc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抓住</a:t>
            </a: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属于男人的节日契机，建立与男人之间深厚的情感联系，丰富品牌内涵；</a:t>
            </a:r>
            <a:endParaRPr lang="en-US" altLang="zh-CN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107440"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抢占海澜之家与父亲节深刻关联的品牌印象</a:t>
            </a:r>
            <a:endParaRPr lang="en-US" altLang="zh-CN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b="1" dirty="0" smtClean="0">
              <a:solidFill>
                <a:srgbClr val="008B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8B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销售层面：</a:t>
            </a:r>
            <a:endParaRPr lang="en-US" altLang="zh-CN" sz="1600" b="1" dirty="0" smtClean="0">
              <a:solidFill>
                <a:srgbClr val="008B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父爱的名义勾起子女对父亲的爱的行动，创造海澜之家父亲节销售热潮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下箭头 11"/>
          <p:cNvSpPr/>
          <p:nvPr/>
        </p:nvSpPr>
        <p:spPr>
          <a:xfrm>
            <a:off x="4014910" y="3299904"/>
            <a:ext cx="989138" cy="360040"/>
          </a:xfrm>
          <a:prstGeom prst="downArrow">
            <a:avLst/>
          </a:prstGeom>
          <a:solidFill>
            <a:srgbClr val="B8DEFF"/>
          </a:solidFill>
          <a:ln w="28575">
            <a:noFill/>
            <a:prstDash val="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sp>
        <p:nvSpPr>
          <p:cNvPr id="11" name="矩形 10"/>
          <p:cNvSpPr/>
          <p:nvPr/>
        </p:nvSpPr>
        <p:spPr>
          <a:xfrm>
            <a:off x="1907704" y="776014"/>
            <a:ext cx="6192688" cy="2220938"/>
          </a:xfrm>
          <a:prstGeom prst="rect">
            <a:avLst/>
          </a:prstGeom>
          <a:noFill/>
          <a:ln>
            <a:solidFill>
              <a:srgbClr val="008BBC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altLang="zh-CN" sz="2000" b="1" dirty="0" smtClean="0">
              <a:solidFill>
                <a:srgbClr val="008B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内容占位符 7"/>
          <p:cNvGraphicFramePr>
            <a:graphicFrameLocks noGrp="1"/>
          </p:cNvGraphicFramePr>
          <p:nvPr>
            <p:ph sz="half" idx="1"/>
          </p:nvPr>
        </p:nvGraphicFramePr>
        <p:xfrm>
          <a:off x="107504" y="3789040"/>
          <a:ext cx="8350340" cy="1926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1" cy="524545"/>
          </a:xfrm>
        </p:spPr>
        <p:txBody>
          <a:bodyPr/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针对主要目标群，户外、电视为覆盖度最广的媒体；网络为主动性最高媒体</a:t>
            </a:r>
            <a:b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graphicFrame>
        <p:nvGraphicFramePr>
          <p:cNvPr id="8" name="内容占位符 7"/>
          <p:cNvGraphicFramePr>
            <a:graphicFrameLocks noGrp="1"/>
          </p:cNvGraphicFramePr>
          <p:nvPr>
            <p:ph sz="half" idx="1"/>
          </p:nvPr>
        </p:nvGraphicFramePr>
        <p:xfrm>
          <a:off x="179512" y="1700809"/>
          <a:ext cx="8423271" cy="1533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圆角矩形 10"/>
          <p:cNvSpPr/>
          <p:nvPr/>
        </p:nvSpPr>
        <p:spPr>
          <a:xfrm>
            <a:off x="899591" y="1700808"/>
            <a:ext cx="2750413" cy="153345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sp>
        <p:nvSpPr>
          <p:cNvPr id="12" name="圆角矩形 11"/>
          <p:cNvSpPr/>
          <p:nvPr/>
        </p:nvSpPr>
        <p:spPr>
          <a:xfrm>
            <a:off x="922779" y="3789040"/>
            <a:ext cx="2727226" cy="1926212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856678" y="4653136"/>
            <a:ext cx="6883948" cy="0"/>
          </a:xfrm>
          <a:prstGeom prst="line">
            <a:avLst/>
          </a:prstGeom>
          <a:ln w="19050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1043608" y="2348881"/>
            <a:ext cx="6692736" cy="0"/>
          </a:xfrm>
          <a:prstGeom prst="line">
            <a:avLst/>
          </a:prstGeom>
          <a:ln w="19050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日期占位符 4"/>
          <p:cNvSpPr>
            <a:spLocks noGrp="1"/>
          </p:cNvSpPr>
          <p:nvPr>
            <p:ph type="dt" sz="half" idx="10"/>
          </p:nvPr>
        </p:nvSpPr>
        <p:spPr>
          <a:xfrm>
            <a:off x="1114425" y="6571673"/>
            <a:ext cx="6135624" cy="146304"/>
          </a:xfrm>
        </p:spPr>
        <p:txBody>
          <a:bodyPr/>
          <a:lstStyle/>
          <a:p>
            <a:r>
              <a:rPr 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TA:P25-45/F20-30/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女性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并且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有孩子</a:t>
            </a: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页脚占位符 5"/>
          <p:cNvSpPr>
            <a:spLocks noGrp="1"/>
          </p:cNvSpPr>
          <p:nvPr>
            <p:ph type="ftr" sz="quarter" idx="11"/>
          </p:nvPr>
        </p:nvSpPr>
        <p:spPr>
          <a:xfrm>
            <a:off x="1114425" y="6424936"/>
            <a:ext cx="6134100" cy="146304"/>
          </a:xfrm>
        </p:spPr>
        <p:txBody>
          <a:bodyPr/>
          <a:lstStyle/>
          <a:p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数据来源：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年中国市场与媒体研究（秋季）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[2012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-2013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6948264" y="3789040"/>
            <a:ext cx="432048" cy="1926212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sp>
        <p:nvSpPr>
          <p:cNvPr id="41" name="圆角矩形 40"/>
          <p:cNvSpPr/>
          <p:nvPr/>
        </p:nvSpPr>
        <p:spPr>
          <a:xfrm>
            <a:off x="4932040" y="3789040"/>
            <a:ext cx="432048" cy="1926212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sp>
        <p:nvSpPr>
          <p:cNvPr id="42" name="标题 1"/>
          <p:cNvSpPr txBox="1"/>
          <p:nvPr/>
        </p:nvSpPr>
        <p:spPr>
          <a:xfrm>
            <a:off x="395536" y="908720"/>
            <a:ext cx="8382001" cy="5245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针对父亲节特殊目标群，除广度媒体外，杂志、电影院偏好度较高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5" grpId="0">
        <p:bldAsOne/>
      </p:bldGraphic>
      <p:bldP spid="2" grpId="0"/>
      <p:bldGraphic spid="8" grpId="0">
        <p:bldAsOne/>
      </p:bldGraphic>
      <p:bldP spid="11" grpId="0" animBg="1"/>
      <p:bldP spid="12" grpId="0" animBg="1"/>
      <p:bldP spid="40" grpId="0" animBg="1"/>
      <p:bldP spid="41" grpId="0" animBg="1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媒体投放策略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8" name="圆角矩形 7"/>
          <p:cNvSpPr/>
          <p:nvPr/>
        </p:nvSpPr>
        <p:spPr>
          <a:xfrm>
            <a:off x="1403648" y="1514004"/>
            <a:ext cx="6624885" cy="1152128"/>
          </a:xfrm>
          <a:prstGeom prst="roundRect">
            <a:avLst/>
          </a:prstGeom>
          <a:noFill/>
          <a:ln w="38100">
            <a:solidFill>
              <a:srgbClr val="008BBC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运用高覆盖度媒体（电视</a:t>
            </a:r>
            <a:r>
              <a:rPr lang="en-US" altLang="zh-CN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户外</a:t>
            </a:r>
            <a:r>
              <a:rPr lang="en-US" altLang="zh-CN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网络）作为广度传播载体，让最多的消费者感受海澜之家的父亲节温情传播</a:t>
            </a:r>
            <a:endParaRPr lang="zh-CN" altLang="en-US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403648" y="2924944"/>
            <a:ext cx="6624885" cy="1152128"/>
          </a:xfrm>
          <a:prstGeom prst="roundRect">
            <a:avLst/>
          </a:prstGeom>
          <a:noFill/>
          <a:ln w="38100">
            <a:solidFill>
              <a:srgbClr val="008BBC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针对此波父爱型动精准人群的推广，运用电影院高偏好度媒体，从情感上拉近和消费者的距离，更有效的触动及保证沟通的有效性</a:t>
            </a:r>
            <a:endParaRPr lang="zh-CN" altLang="en-US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403648" y="4365104"/>
            <a:ext cx="6624885" cy="1152128"/>
          </a:xfrm>
          <a:prstGeom prst="roundRect">
            <a:avLst/>
          </a:prstGeom>
          <a:noFill/>
          <a:ln w="38100">
            <a:solidFill>
              <a:srgbClr val="008BBC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投放布局，考虑媒体组合和素材双重因素，投放比重根据时间节点有不同侧重</a:t>
            </a:r>
            <a:endParaRPr lang="en-US" altLang="zh-CN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媒体投放</a:t>
            </a:r>
            <a:r>
              <a:rPr lang="zh-CN" altLang="en-US" sz="2800" dirty="0" smtClean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布局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9" name="圆角矩形 8"/>
          <p:cNvSpPr/>
          <p:nvPr/>
        </p:nvSpPr>
        <p:spPr>
          <a:xfrm>
            <a:off x="1403648" y="1514004"/>
            <a:ext cx="6624885" cy="115212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父亲节宣传，提前</a:t>
            </a:r>
            <a:r>
              <a:rPr lang="en-US" altLang="zh-CN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周启动，预留更多广告宣传时间提醒消费者</a:t>
            </a:r>
            <a:endParaRPr lang="zh-CN" altLang="en-US" sz="20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403648" y="2924944"/>
            <a:ext cx="6624885" cy="115212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投放比重，根据父亲节节点临近，多增加媒体投放在父亲节前做到声量最大化</a:t>
            </a:r>
            <a:endParaRPr lang="zh-CN" altLang="en-US" sz="20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403648" y="4365104"/>
            <a:ext cx="6624885" cy="1152128"/>
          </a:xfrm>
          <a:prstGeom prst="round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在视频媒体投放规划中，以前</a:t>
            </a:r>
            <a:r>
              <a:rPr lang="en-US" altLang="zh-CN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</a:t>
            </a:r>
            <a:r>
              <a:rPr lang="en-US" altLang="zh-CN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en-US" altLang="zh-CN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</a:t>
            </a:r>
            <a:r>
              <a:rPr lang="en-US" altLang="zh-CN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</a:t>
            </a:r>
            <a:r>
              <a:rPr lang="en-US" altLang="zh-CN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”形式呈现，以达到有限预算效益最大化</a:t>
            </a:r>
            <a:endParaRPr lang="en-US" altLang="zh-CN" sz="20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1" cy="758825"/>
          </a:xfrm>
        </p:spPr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海澜之家父亲节媒体投放行程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051720" y="1889806"/>
            <a:ext cx="6804756" cy="576064"/>
          </a:xfrm>
          <a:prstGeom prst="rect">
            <a:avLst/>
          </a:prstGeom>
          <a:ln>
            <a:solidFill>
              <a:srgbClr val="75A0DD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b="1" dirty="0">
                <a:solidFill>
                  <a:srgbClr val="75A0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秒</a:t>
            </a:r>
            <a:r>
              <a:rPr lang="zh-CN" altLang="en-US" sz="1600" b="1" dirty="0" smtClean="0">
                <a:solidFill>
                  <a:srgbClr val="75A0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数：</a:t>
            </a:r>
            <a:r>
              <a:rPr lang="en-US" altLang="zh-CN" sz="1600" b="1" dirty="0" smtClean="0">
                <a:solidFill>
                  <a:srgbClr val="75A0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15”</a:t>
            </a:r>
            <a:endParaRPr lang="en-US" altLang="zh-CN" sz="1600" b="1" dirty="0" smtClean="0">
              <a:solidFill>
                <a:srgbClr val="75A0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央卫视基本盘资源</a:t>
            </a:r>
            <a:endPara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23528" y="1889806"/>
            <a:ext cx="1200472" cy="1296144"/>
          </a:xfrm>
          <a:prstGeom prst="rect">
            <a:avLst/>
          </a:prstGeom>
          <a:solidFill>
            <a:srgbClr val="75A0DD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央卫视</a:t>
            </a:r>
            <a:endParaRPr lang="en-US" altLang="zh-CN" sz="1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23528" y="3401974"/>
            <a:ext cx="1200472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endParaRPr lang="zh-CN" altLang="en-US" sz="1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23528" y="4194062"/>
            <a:ext cx="1200472" cy="5760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</a:t>
            </a:r>
            <a:endParaRPr lang="zh-CN" altLang="en-US" sz="1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23528" y="5661248"/>
            <a:ext cx="1200472" cy="5760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电影</a:t>
            </a:r>
            <a:endParaRPr lang="en-US" altLang="zh-CN" sz="1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51720" y="3401974"/>
            <a:ext cx="3348372" cy="576064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秒数：</a:t>
            </a:r>
            <a:r>
              <a:rPr lang="en-US" altLang="zh-CN" sz="1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30”</a:t>
            </a:r>
            <a:endParaRPr lang="en-US" altLang="zh-CN" sz="16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百度搜索</a:t>
            </a:r>
            <a:r>
              <a:rPr lang="en-US" altLang="zh-CN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互动活动</a:t>
            </a:r>
            <a:r>
              <a:rPr lang="en-US" altLang="zh-CN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公关</a:t>
            </a:r>
            <a:r>
              <a:rPr lang="en-US" altLang="zh-CN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贴片</a:t>
            </a:r>
            <a:endParaRPr lang="en-US" altLang="zh-CN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508104" y="3401974"/>
            <a:ext cx="3348372" cy="576064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秒数：</a:t>
            </a:r>
            <a:r>
              <a:rPr lang="en-US" altLang="zh-CN" sz="1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15”</a:t>
            </a:r>
            <a:endParaRPr lang="en-US" altLang="zh-CN" sz="16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度搜索</a:t>
            </a:r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互动活动</a:t>
            </a:r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公关</a:t>
            </a:r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贴片</a:t>
            </a:r>
            <a:endParaRPr lang="en-US" altLang="zh-CN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51720" y="4194062"/>
            <a:ext cx="6804756" cy="576064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基本盘资源</a:t>
            </a:r>
            <a:r>
              <a:rPr lang="en-US" altLang="zh-CN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地方补强资源</a:t>
            </a:r>
            <a:endParaRPr lang="en-US" altLang="zh-CN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48064" y="5661248"/>
            <a:ext cx="3018883" cy="576064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秒数</a:t>
            </a:r>
            <a:r>
              <a:rPr lang="zh-CN" altLang="en-US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zh-CN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0”</a:t>
            </a:r>
            <a:endParaRPr lang="en-US" altLang="zh-CN" sz="1600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影院贴片（</a:t>
            </a:r>
            <a:r>
              <a:rPr lang="en-US" altLang="zh-CN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5.19-6.11</a:t>
            </a: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菱形 40"/>
          <p:cNvSpPr/>
          <p:nvPr/>
        </p:nvSpPr>
        <p:spPr>
          <a:xfrm>
            <a:off x="2509307" y="998947"/>
            <a:ext cx="280938" cy="333014"/>
          </a:xfrm>
          <a:prstGeom prst="diamond">
            <a:avLst/>
          </a:prstGeom>
          <a:solidFill>
            <a:srgbClr val="75A0D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TextBox 42"/>
          <p:cNvSpPr txBox="1"/>
          <p:nvPr/>
        </p:nvSpPr>
        <p:spPr>
          <a:xfrm>
            <a:off x="8166947" y="1314322"/>
            <a:ext cx="941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kumimoji="0" lang="en-US" altLang="zh-CN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kumimoji="0" lang="zh-CN" altLang="en-US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1835696" y="1171979"/>
            <a:ext cx="7056784" cy="0"/>
          </a:xfrm>
          <a:prstGeom prst="line">
            <a:avLst/>
          </a:prstGeom>
          <a:noFill/>
          <a:ln w="190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52" name="菱形 51"/>
          <p:cNvSpPr/>
          <p:nvPr/>
        </p:nvSpPr>
        <p:spPr>
          <a:xfrm>
            <a:off x="3994844" y="980728"/>
            <a:ext cx="280938" cy="333014"/>
          </a:xfrm>
          <a:prstGeom prst="diamond">
            <a:avLst/>
          </a:prstGeom>
          <a:solidFill>
            <a:srgbClr val="75A0D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" name="菱形 52"/>
          <p:cNvSpPr/>
          <p:nvPr/>
        </p:nvSpPr>
        <p:spPr>
          <a:xfrm>
            <a:off x="5480381" y="998130"/>
            <a:ext cx="280938" cy="333014"/>
          </a:xfrm>
          <a:prstGeom prst="diamond">
            <a:avLst/>
          </a:prstGeom>
          <a:solidFill>
            <a:srgbClr val="75A0D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菱形 53"/>
          <p:cNvSpPr/>
          <p:nvPr/>
        </p:nvSpPr>
        <p:spPr>
          <a:xfrm>
            <a:off x="6965918" y="1005472"/>
            <a:ext cx="280938" cy="333014"/>
          </a:xfrm>
          <a:prstGeom prst="diamond">
            <a:avLst/>
          </a:prstGeom>
          <a:solidFill>
            <a:srgbClr val="75A0D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" name="菱形 54"/>
          <p:cNvSpPr/>
          <p:nvPr/>
        </p:nvSpPr>
        <p:spPr>
          <a:xfrm>
            <a:off x="8451453" y="998130"/>
            <a:ext cx="280938" cy="333014"/>
          </a:xfrm>
          <a:prstGeom prst="diamond">
            <a:avLst/>
          </a:prstGeom>
          <a:solidFill>
            <a:schemeClr val="accent4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" name="TextBox 42"/>
          <p:cNvSpPr txBox="1"/>
          <p:nvPr/>
        </p:nvSpPr>
        <p:spPr>
          <a:xfrm>
            <a:off x="6726787" y="1313742"/>
            <a:ext cx="941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kumimoji="0" lang="zh-CN" altLang="en-US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42"/>
          <p:cNvSpPr txBox="1"/>
          <p:nvPr/>
        </p:nvSpPr>
        <p:spPr>
          <a:xfrm>
            <a:off x="5148064" y="1313742"/>
            <a:ext cx="941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100" b="1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kumimoji="0" lang="zh-CN" altLang="en-US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42"/>
          <p:cNvSpPr txBox="1"/>
          <p:nvPr/>
        </p:nvSpPr>
        <p:spPr>
          <a:xfrm>
            <a:off x="3707904" y="1313742"/>
            <a:ext cx="941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kumimoji="0" lang="zh-CN" altLang="en-US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42"/>
          <p:cNvSpPr txBox="1"/>
          <p:nvPr/>
        </p:nvSpPr>
        <p:spPr>
          <a:xfrm>
            <a:off x="2195736" y="1313742"/>
            <a:ext cx="941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100" b="1" kern="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kumimoji="0" lang="zh-CN" altLang="en-US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18157" y="114300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父亲节</a:t>
            </a:r>
            <a:endParaRPr lang="zh-CN" alt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23528" y="4941168"/>
            <a:ext cx="1200472" cy="576064"/>
          </a:xfrm>
          <a:prstGeom prst="rect">
            <a:avLst/>
          </a:prstGeom>
          <a:solidFill>
            <a:srgbClr val="B8DEF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杂志</a:t>
            </a:r>
            <a:endParaRPr lang="en-US" altLang="zh-CN" sz="1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618842" y="4941168"/>
            <a:ext cx="3237634" cy="576064"/>
          </a:xfrm>
          <a:prstGeom prst="rect">
            <a:avLst/>
          </a:prstGeom>
          <a:ln>
            <a:solidFill>
              <a:srgbClr val="B8DEFF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杂志软文</a:t>
            </a:r>
            <a:r>
              <a:rPr lang="en-US" altLang="zh-CN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硬广</a:t>
            </a:r>
            <a:endParaRPr lang="en-US" altLang="zh-CN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051720" y="2636912"/>
            <a:ext cx="3348372" cy="576064"/>
          </a:xfrm>
          <a:prstGeom prst="rect">
            <a:avLst/>
          </a:prstGeom>
          <a:ln>
            <a:solidFill>
              <a:srgbClr val="75A0DD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b="1" dirty="0" smtClean="0">
                <a:solidFill>
                  <a:srgbClr val="75A0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秒数：</a:t>
            </a:r>
            <a:r>
              <a:rPr lang="en-US" altLang="zh-CN" sz="1600" b="1" dirty="0" smtClean="0">
                <a:solidFill>
                  <a:srgbClr val="75A0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30”</a:t>
            </a:r>
            <a:endParaRPr lang="en-US" altLang="zh-CN" sz="1600" b="1" dirty="0" smtClean="0">
              <a:solidFill>
                <a:srgbClr val="75A0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央卫视补充资源</a:t>
            </a:r>
            <a:endParaRPr lang="en-US" altLang="zh-CN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508104" y="2636912"/>
            <a:ext cx="3348372" cy="576064"/>
          </a:xfrm>
          <a:prstGeom prst="rect">
            <a:avLst/>
          </a:prstGeom>
          <a:ln>
            <a:solidFill>
              <a:srgbClr val="75A0DD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b="1" dirty="0" smtClean="0">
                <a:solidFill>
                  <a:srgbClr val="75A0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秒数：</a:t>
            </a:r>
            <a:r>
              <a:rPr lang="en-US" altLang="zh-CN" sz="1600" b="1" dirty="0" smtClean="0">
                <a:solidFill>
                  <a:srgbClr val="75A0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15”</a:t>
            </a:r>
            <a:endParaRPr lang="en-US" altLang="zh-CN" sz="1600" b="1" dirty="0" smtClean="0">
              <a:solidFill>
                <a:srgbClr val="75A0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央卫视补充资源</a:t>
            </a:r>
            <a:endParaRPr lang="en-US" altLang="zh-CN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五边形 7"/>
          <p:cNvSpPr/>
          <p:nvPr/>
        </p:nvSpPr>
        <p:spPr>
          <a:xfrm>
            <a:off x="0" y="6102"/>
            <a:ext cx="5570552" cy="6858000"/>
          </a:xfrm>
          <a:prstGeom prst="homePlate">
            <a:avLst/>
          </a:prstGeom>
          <a:solidFill>
            <a:srgbClr val="00CBFE">
              <a:alpha val="54118"/>
            </a:srgb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dirty="0" smtClean="0">
                <a:solidFill>
                  <a:prstClr val="white"/>
                </a:solidFill>
                <a:latin typeface="+mj-ea"/>
                <a:ea typeface="微软雅黑" panose="020B0503020204020204" pitchFamily="34" charset="-122"/>
              </a:rPr>
              <a:t>电视媒体投放策略</a:t>
            </a:r>
            <a:endParaRPr lang="zh-CN" altLang="en-US" sz="2800" b="1" dirty="0">
              <a:solidFill>
                <a:prstClr val="white"/>
              </a:solidFill>
              <a:latin typeface="+mj-ea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1" cy="758825"/>
          </a:xfrm>
        </p:spPr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电视媒体投放策略：</a:t>
            </a:r>
            <a:endParaRPr lang="en-GB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 8"/>
          <p:cNvGrpSpPr/>
          <p:nvPr/>
        </p:nvGrpSpPr>
        <p:grpSpPr>
          <a:xfrm>
            <a:off x="1031851" y="1052737"/>
            <a:ext cx="7471514" cy="1656184"/>
            <a:chOff x="1031851" y="1052737"/>
            <a:chExt cx="7471514" cy="1656184"/>
          </a:xfrm>
        </p:grpSpPr>
        <p:sp>
          <p:nvSpPr>
            <p:cNvPr id="10" name="燕尾形 9"/>
            <p:cNvSpPr/>
            <p:nvPr/>
          </p:nvSpPr>
          <p:spPr>
            <a:xfrm rot="5400000">
              <a:off x="851831" y="1232757"/>
              <a:ext cx="1656184" cy="1296144"/>
            </a:xfrm>
            <a:prstGeom prst="chevron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2303562" y="1074069"/>
              <a:ext cx="6048672" cy="995918"/>
            </a:xfrm>
            <a:prstGeom prst="roundRect">
              <a:avLst/>
            </a:prstGeom>
            <a:noFill/>
            <a:ln w="28575"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483768" y="1196752"/>
              <a:ext cx="601959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20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央卫视全覆盖</a:t>
              </a:r>
              <a:r>
                <a:rPr lang="zh-CN" altLang="en-US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平台做最广度的传播</a:t>
              </a:r>
              <a:endParaRPr lang="en-US" altLang="zh-CN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紧跟基本盘</a:t>
              </a:r>
              <a:r>
                <a:rPr lang="zh-CN" altLang="en-US" sz="20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热点卫视综艺节目</a:t>
              </a:r>
              <a:r>
                <a:rPr lang="zh-CN" altLang="en-US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，进一布扩大收视范围</a:t>
              </a:r>
              <a:endParaRPr lang="zh-CN" altLang="en-US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31640" y="1719972"/>
              <a:ext cx="7745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度</a:t>
              </a:r>
              <a:endPara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 12"/>
          <p:cNvGrpSpPr/>
          <p:nvPr/>
        </p:nvGrpSpPr>
        <p:grpSpPr>
          <a:xfrm>
            <a:off x="1043608" y="2780928"/>
            <a:ext cx="7344816" cy="1656184"/>
            <a:chOff x="1043608" y="2780928"/>
            <a:chExt cx="7344816" cy="1656184"/>
          </a:xfrm>
        </p:grpSpPr>
        <p:sp>
          <p:nvSpPr>
            <p:cNvPr id="17" name="TextBox 16"/>
            <p:cNvSpPr txBox="1"/>
            <p:nvPr/>
          </p:nvSpPr>
          <p:spPr>
            <a:xfrm>
              <a:off x="2495526" y="2924944"/>
              <a:ext cx="53168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结合此波父亲节温情投放波段，跟投二季度</a:t>
              </a:r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热门综艺</a:t>
              </a:r>
              <a:r>
                <a:rPr lang="zh-CN" altLang="en-US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及</a:t>
              </a:r>
              <a:r>
                <a:rPr lang="en-US" altLang="zh-CN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Top</a:t>
              </a:r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卫视剧场</a:t>
              </a:r>
              <a:r>
                <a:rPr lang="zh-CN" altLang="en-US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频道，强化收视人群</a:t>
              </a:r>
              <a:endParaRPr lang="en-US" altLang="zh-CN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燕尾形 17"/>
            <p:cNvSpPr/>
            <p:nvPr/>
          </p:nvSpPr>
          <p:spPr>
            <a:xfrm rot="5400000">
              <a:off x="863588" y="2960948"/>
              <a:ext cx="1656184" cy="1296144"/>
            </a:xfrm>
            <a:prstGeom prst="chevron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2339752" y="2793122"/>
              <a:ext cx="6048672" cy="995918"/>
            </a:xfrm>
            <a:prstGeom prst="roundRect">
              <a:avLst/>
            </a:prstGeom>
            <a:noFill/>
            <a:ln w="28575"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31640" y="3543399"/>
              <a:ext cx="7745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强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化</a:t>
              </a:r>
              <a:endPara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 13"/>
          <p:cNvGrpSpPr/>
          <p:nvPr/>
        </p:nvGrpSpPr>
        <p:grpSpPr>
          <a:xfrm>
            <a:off x="1043608" y="4509120"/>
            <a:ext cx="7344816" cy="1656184"/>
            <a:chOff x="1043608" y="4509120"/>
            <a:chExt cx="7344816" cy="1656184"/>
          </a:xfrm>
        </p:grpSpPr>
        <p:sp>
          <p:nvSpPr>
            <p:cNvPr id="19" name="燕尾形 18"/>
            <p:cNvSpPr/>
            <p:nvPr/>
          </p:nvSpPr>
          <p:spPr>
            <a:xfrm rot="5400000">
              <a:off x="863588" y="4689140"/>
              <a:ext cx="1656184" cy="1296144"/>
            </a:xfrm>
            <a:prstGeom prst="chevron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2339752" y="4593322"/>
              <a:ext cx="6048672" cy="995918"/>
            </a:xfrm>
            <a:prstGeom prst="roundRect">
              <a:avLst/>
            </a:prstGeom>
            <a:noFill/>
            <a:ln w="28575">
              <a:solidFill>
                <a:schemeClr val="accent2">
                  <a:lumMod val="60000"/>
                  <a:lumOff val="40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501677" y="4618355"/>
              <a:ext cx="531683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</a:t>
              </a:r>
              <a:r>
                <a:rPr lang="en-US" altLang="zh-CN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TVC</a:t>
              </a:r>
              <a:r>
                <a:rPr lang="zh-CN" altLang="en-US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秒数上，以</a:t>
              </a:r>
              <a:r>
                <a:rPr lang="en-US" altLang="zh-CN" sz="20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20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周</a:t>
              </a:r>
              <a:r>
                <a:rPr lang="en-US" altLang="zh-CN" sz="20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30”+2</a:t>
              </a:r>
              <a:r>
                <a:rPr lang="zh-CN" altLang="en-US" sz="20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周</a:t>
              </a:r>
              <a:r>
                <a:rPr lang="en-US" altLang="zh-CN" sz="2000" b="1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15”</a:t>
              </a:r>
              <a:r>
                <a:rPr lang="zh-CN" altLang="en-US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形式投放，前期完整传播</a:t>
              </a:r>
              <a:r>
                <a:rPr lang="en-US" altLang="zh-CN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TVC</a:t>
              </a:r>
              <a:r>
                <a:rPr lang="zh-CN" altLang="en-US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内容，后期重点内容做提醒，以达到效益最大化</a:t>
              </a:r>
              <a:endParaRPr lang="en-US" altLang="zh-CN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159748" y="5301208"/>
              <a:ext cx="121058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秒数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策略</a:t>
              </a:r>
              <a:endPara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1772816"/>
            <a:ext cx="9144000" cy="34563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央视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策略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graphicFrame>
        <p:nvGraphicFramePr>
          <p:cNvPr id="5" name="图示 4"/>
          <p:cNvGraphicFramePr/>
          <p:nvPr/>
        </p:nvGraphicFramePr>
        <p:xfrm>
          <a:off x="4139952" y="1772816"/>
          <a:ext cx="5652120" cy="3335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496" y="3092767"/>
            <a:ext cx="485902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运用央视最广度的权威发布平台</a:t>
            </a:r>
            <a:endParaRPr lang="en-US" altLang="zh-CN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通过人气新闻、大事件突显父亲节重要节点</a:t>
            </a:r>
            <a:endParaRPr lang="en-US" altLang="zh-CN" b="1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热门节目帮助扩散海澜之家父亲节传播</a:t>
            </a:r>
            <a:endParaRPr lang="en-US" altLang="zh-CN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5724128" y="3286720"/>
            <a:ext cx="1296144" cy="3094608"/>
            <a:chOff x="5724128" y="3286720"/>
            <a:chExt cx="1296144" cy="3094608"/>
          </a:xfrm>
        </p:grpSpPr>
        <p:sp>
          <p:nvSpPr>
            <p:cNvPr id="10" name="矩形 9"/>
            <p:cNvSpPr/>
            <p:nvPr/>
          </p:nvSpPr>
          <p:spPr>
            <a:xfrm>
              <a:off x="5724128" y="3286720"/>
              <a:ext cx="1296144" cy="309460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857790" y="3347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《</a:t>
              </a:r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星光大道</a:t>
              </a:r>
              <a:r>
                <a:rPr lang="en-US" altLang="zh-CN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》</a:t>
              </a:r>
              <a:endParaRPr lang="en-US" altLang="zh-CN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15" name="图表 14"/>
          <p:cNvGraphicFramePr/>
          <p:nvPr/>
        </p:nvGraphicFramePr>
        <p:xfrm>
          <a:off x="3274269" y="3286720"/>
          <a:ext cx="5904656" cy="3094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13" name="标题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1" cy="758825"/>
          </a:xfrm>
        </p:spPr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对海澜之家主要目标群，布局央视仍有重要的战略意义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日期占位符 4"/>
          <p:cNvSpPr>
            <a:spLocks noGrp="1"/>
          </p:cNvSpPr>
          <p:nvPr>
            <p:ph type="dt" sz="half" idx="10"/>
          </p:nvPr>
        </p:nvSpPr>
        <p:spPr>
          <a:xfrm>
            <a:off x="1114425" y="6571673"/>
            <a:ext cx="6135624" cy="146304"/>
          </a:xfrm>
        </p:spPr>
        <p:txBody>
          <a:bodyPr/>
          <a:lstStyle/>
          <a:p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数据来源：央视索福瑞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P25-45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岁，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城市 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-2014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月（不含春节期间）</a:t>
            </a: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图表 1"/>
          <p:cNvGraphicFramePr/>
          <p:nvPr/>
        </p:nvGraphicFramePr>
        <p:xfrm>
          <a:off x="142404" y="2606030"/>
          <a:ext cx="4717628" cy="3775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1229851"/>
            <a:ext cx="84753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央视综合、新闻频道最快最热的新闻现场直击，从专业频道结合海澜之家专业的男士服装</a:t>
            </a:r>
            <a:endParaRPr lang="en-US" altLang="zh-CN" sz="16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1600" b="1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电影、综艺频道覆盖央视娱乐，常规节目</a:t>
            </a:r>
            <a:r>
              <a:rPr lang="en-US" altLang="zh-CN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星光大道</a:t>
            </a:r>
            <a:r>
              <a:rPr lang="en-US" altLang="zh-CN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高影响力帮助保障覆盖度</a:t>
            </a:r>
            <a:endParaRPr lang="zh-CN" altLang="en-US" sz="16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2404" y="2606030"/>
            <a:ext cx="8894092" cy="3775298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sp>
        <p:nvSpPr>
          <p:cNvPr id="6" name="TextBox 5"/>
          <p:cNvSpPr txBox="1"/>
          <p:nvPr/>
        </p:nvSpPr>
        <p:spPr>
          <a:xfrm>
            <a:off x="5933663" y="2836068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平均收视率 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1800-2400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5796136" y="3286720"/>
            <a:ext cx="1296144" cy="3094608"/>
            <a:chOff x="5724128" y="3286720"/>
            <a:chExt cx="1296144" cy="3094608"/>
          </a:xfrm>
        </p:grpSpPr>
        <p:sp>
          <p:nvSpPr>
            <p:cNvPr id="19" name="矩形 18"/>
            <p:cNvSpPr/>
            <p:nvPr/>
          </p:nvSpPr>
          <p:spPr>
            <a:xfrm>
              <a:off x="5724128" y="3286720"/>
              <a:ext cx="1296144" cy="309460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57790" y="3347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《</a:t>
              </a:r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星光大道</a:t>
              </a:r>
              <a:r>
                <a:rPr lang="en-US" altLang="zh-CN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》</a:t>
              </a:r>
              <a:endParaRPr lang="en-US" altLang="zh-CN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graphicFrame>
        <p:nvGraphicFramePr>
          <p:cNvPr id="11" name="图表 10"/>
          <p:cNvGraphicFramePr/>
          <p:nvPr/>
        </p:nvGraphicFramePr>
        <p:xfrm>
          <a:off x="142405" y="2606030"/>
          <a:ext cx="4213572" cy="3775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2" name="矩形 11"/>
          <p:cNvSpPr/>
          <p:nvPr/>
        </p:nvSpPr>
        <p:spPr>
          <a:xfrm>
            <a:off x="142404" y="2606030"/>
            <a:ext cx="8894092" cy="3775298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graphicFrame>
        <p:nvGraphicFramePr>
          <p:cNvPr id="13" name="图表 12"/>
          <p:cNvGraphicFramePr/>
          <p:nvPr/>
        </p:nvGraphicFramePr>
        <p:xfrm>
          <a:off x="3274269" y="3286720"/>
          <a:ext cx="5904656" cy="3094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933663" y="2836068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平均收视率 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1800-2400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1" cy="758825"/>
          </a:xfrm>
        </p:spPr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对海澜之家特殊目标群（女性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20-30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岁），央视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套仍有举足轻重的份量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7504" y="1229851"/>
            <a:ext cx="84753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作为最广度传播的央视</a:t>
            </a:r>
            <a:r>
              <a:rPr lang="en-US" altLang="zh-CN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套仍位列第一位置，同样符合海澜之家主要目标群收拾习惯</a:t>
            </a:r>
            <a:endParaRPr lang="en-US" altLang="zh-CN" sz="16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1600" b="1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电影、综艺频道为娱乐休闲首选，针对女性受众有孩子的特性，少儿频道收视表现较突出</a:t>
            </a:r>
            <a:endParaRPr lang="zh-CN" altLang="en-US" sz="16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日期占位符 4"/>
          <p:cNvSpPr>
            <a:spLocks noGrp="1"/>
          </p:cNvSpPr>
          <p:nvPr>
            <p:ph type="dt" sz="half" idx="10"/>
          </p:nvPr>
        </p:nvSpPr>
        <p:spPr>
          <a:xfrm>
            <a:off x="1114425" y="6571673"/>
            <a:ext cx="6135624" cy="146304"/>
          </a:xfrm>
        </p:spPr>
        <p:txBody>
          <a:bodyPr/>
          <a:lstStyle/>
          <a:p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数据来源：央视索福瑞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F20-30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岁，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城市 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-2014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月（不含春节期间）</a:t>
            </a: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央视基本盘资源近期收视表现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30" y="2153692"/>
            <a:ext cx="645795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日期占位符 4"/>
          <p:cNvSpPr>
            <a:spLocks noGrp="1"/>
          </p:cNvSpPr>
          <p:nvPr>
            <p:ph type="dt" sz="half" idx="10"/>
          </p:nvPr>
        </p:nvSpPr>
        <p:spPr>
          <a:xfrm>
            <a:off x="1114425" y="6571673"/>
            <a:ext cx="6135624" cy="146304"/>
          </a:xfrm>
        </p:spPr>
        <p:txBody>
          <a:bodyPr/>
          <a:lstStyle/>
          <a:p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数据来源：央视索福瑞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P25-45/F20-30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岁，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城市 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-2014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月（不含春节期间）</a:t>
            </a: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0582" y="1143000"/>
            <a:ext cx="8504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 sz="1600" b="1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央视综艺：</a:t>
            </a:r>
            <a:r>
              <a:rPr lang="en-US" altLang="zh-CN" dirty="0"/>
              <a:t>《</a:t>
            </a:r>
            <a:r>
              <a:rPr lang="zh-CN" altLang="en-US" dirty="0"/>
              <a:t>星光大道</a:t>
            </a:r>
            <a:r>
              <a:rPr lang="en-US" altLang="zh-CN" dirty="0"/>
              <a:t>》</a:t>
            </a:r>
            <a:r>
              <a:rPr lang="zh-CN" altLang="en-US" dirty="0"/>
              <a:t>收视表现较好，首播超过</a:t>
            </a:r>
            <a:r>
              <a:rPr lang="en-US" altLang="zh-CN" dirty="0"/>
              <a:t>1</a:t>
            </a:r>
            <a:r>
              <a:rPr lang="zh-CN" altLang="en-US" dirty="0"/>
              <a:t>，重播在</a:t>
            </a:r>
            <a:r>
              <a:rPr lang="en-US" altLang="zh-CN" dirty="0"/>
              <a:t>0.8</a:t>
            </a:r>
            <a:r>
              <a:rPr lang="zh-CN" altLang="en-US" dirty="0"/>
              <a:t>左右</a:t>
            </a:r>
            <a:r>
              <a:rPr lang="zh-CN" altLang="en-US" dirty="0" smtClean="0"/>
              <a:t>；帮助扩散广告效益</a:t>
            </a:r>
            <a:endParaRPr lang="en-US" altLang="zh-CN" dirty="0" smtClean="0"/>
          </a:p>
          <a:p>
            <a:r>
              <a:rPr lang="zh-CN" altLang="en-US" dirty="0" smtClean="0"/>
              <a:t>央视</a:t>
            </a:r>
            <a:r>
              <a:rPr lang="zh-CN" altLang="en-US" dirty="0"/>
              <a:t>综合</a:t>
            </a:r>
            <a:r>
              <a:rPr lang="en-US" altLang="zh-CN" dirty="0"/>
              <a:t>/</a:t>
            </a:r>
            <a:r>
              <a:rPr lang="zh-CN" altLang="en-US" dirty="0"/>
              <a:t>新闻：定位于偏男性，通过实时新闻、大事件</a:t>
            </a:r>
            <a:r>
              <a:rPr lang="zh-CN" altLang="en-US" dirty="0" smtClean="0"/>
              <a:t>聚焦收视目光。</a:t>
            </a:r>
            <a:endParaRPr lang="zh-CN" altLang="en-US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1826">
            <a:off x="6913244" y="2095161"/>
            <a:ext cx="1911291" cy="11700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十字星 8"/>
          <p:cNvSpPr/>
          <p:nvPr/>
        </p:nvSpPr>
        <p:spPr>
          <a:xfrm>
            <a:off x="6737802" y="1677483"/>
            <a:ext cx="504056" cy="952417"/>
          </a:xfrm>
          <a:prstGeom prst="star4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央视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1-2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综艺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栏目回顾及建议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0"/>
          </p:nvPr>
        </p:nvSpPr>
        <p:spPr>
          <a:xfrm>
            <a:off x="1114424" y="6571673"/>
            <a:ext cx="6409903" cy="146304"/>
          </a:xfrm>
        </p:spPr>
        <p:txBody>
          <a:bodyPr/>
          <a:lstStyle/>
          <a:p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数据来源：央视索福瑞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P25-45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城市 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-2014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月；</a:t>
            </a:r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红色字体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年新推栏目（收视率为单节目收视率）</a:t>
            </a: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79512" y="2492896"/>
            <a:ext cx="9022765" cy="2943225"/>
            <a:chOff x="251520" y="2204864"/>
            <a:chExt cx="9022765" cy="2943225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204864"/>
              <a:ext cx="6705600" cy="2943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等腰三角形 10"/>
            <p:cNvSpPr/>
            <p:nvPr/>
          </p:nvSpPr>
          <p:spPr>
            <a:xfrm rot="5400000">
              <a:off x="7005489" y="2640415"/>
              <a:ext cx="173830" cy="144015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164412" y="2573922"/>
              <a:ext cx="21098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播出时间：</a:t>
              </a:r>
              <a:r>
                <a:rPr lang="en-US" altLang="zh-CN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r>
                <a:rPr lang="en-US" altLang="zh-CN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-4</a:t>
              </a:r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</a:t>
              </a:r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5400000">
              <a:off x="7005489" y="3074106"/>
              <a:ext cx="173830" cy="144015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164412" y="3007613"/>
              <a:ext cx="21098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播出时间：</a:t>
              </a:r>
              <a:r>
                <a:rPr lang="en-US" altLang="zh-CN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r>
                <a:rPr lang="en-US" altLang="zh-CN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-3</a:t>
              </a:r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21</a:t>
              </a:r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30582" y="1143000"/>
            <a:ext cx="86805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 sz="1600" b="1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央视综艺：</a:t>
            </a:r>
            <a:r>
              <a:rPr lang="en-US" altLang="zh-CN" dirty="0" smtClean="0"/>
              <a:t>《</a:t>
            </a:r>
            <a:r>
              <a:rPr lang="zh-CN" altLang="en-US" dirty="0" smtClean="0"/>
              <a:t>出彩中国人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在</a:t>
            </a:r>
            <a:r>
              <a:rPr lang="en-US" altLang="zh-CN" dirty="0" smtClean="0"/>
              <a:t>42</a:t>
            </a:r>
            <a:r>
              <a:rPr lang="zh-CN" altLang="en-US" dirty="0" smtClean="0"/>
              <a:t>城市收拾表现中拔得头筹；二季度接档栏目暂未获知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建议维持</a:t>
            </a:r>
            <a:r>
              <a:rPr lang="en-US" altLang="zh-CN" dirty="0" smtClean="0"/>
              <a:t>《</a:t>
            </a:r>
            <a:r>
              <a:rPr lang="zh-CN" altLang="en-US" dirty="0" smtClean="0"/>
              <a:t>星光大道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基本盘资源投放，保证收拾人群稳定性的同时，长期强化品牌形象</a:t>
            </a:r>
            <a:endParaRPr lang="zh-CN" altLang="en-US" dirty="0"/>
          </a:p>
        </p:txBody>
      </p:sp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628" y="5067099"/>
            <a:ext cx="2132205" cy="10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92" y="3789040"/>
            <a:ext cx="1825941" cy="10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卫视策略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8" name="矩形 7"/>
          <p:cNvSpPr/>
          <p:nvPr/>
        </p:nvSpPr>
        <p:spPr>
          <a:xfrm>
            <a:off x="0" y="1772816"/>
            <a:ext cx="9144000" cy="34563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graphicFrame>
        <p:nvGraphicFramePr>
          <p:cNvPr id="9" name="图示 8"/>
          <p:cNvGraphicFramePr/>
          <p:nvPr/>
        </p:nvGraphicFramePr>
        <p:xfrm>
          <a:off x="3995936" y="2132856"/>
          <a:ext cx="4726954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30217" y="2483311"/>
            <a:ext cx="5089855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运用</a:t>
            </a:r>
            <a:r>
              <a:rPr lang="en-US" altLang="zh-CN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Top</a:t>
            </a:r>
            <a:r>
              <a:rPr lang="zh-CN" altLang="en-US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卫视平台聚集人气</a:t>
            </a:r>
            <a:endParaRPr lang="en-US" altLang="zh-CN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聚焦热剧资源，从高收视率剧场网罗目标人群</a:t>
            </a:r>
            <a:endParaRPr lang="en-US" altLang="zh-CN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跟</a:t>
            </a:r>
            <a:r>
              <a:rPr lang="zh-CN" altLang="en-US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投稳定平台且潜力综艺节目</a:t>
            </a:r>
            <a:endParaRPr lang="en-US" altLang="zh-CN" b="1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Top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卫视帮助聚焦人气，</a:t>
            </a:r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高热点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综艺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高人气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剧场跟投，扩大影响力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graphicFrame>
        <p:nvGraphicFramePr>
          <p:cNvPr id="13" name="图表 12"/>
          <p:cNvGraphicFramePr/>
          <p:nvPr/>
        </p:nvGraphicFramePr>
        <p:xfrm>
          <a:off x="683568" y="2389336"/>
          <a:ext cx="7434387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日期占位符 4"/>
          <p:cNvSpPr>
            <a:spLocks noGrp="1"/>
          </p:cNvSpPr>
          <p:nvPr>
            <p:ph type="dt" sz="half" idx="10"/>
          </p:nvPr>
        </p:nvSpPr>
        <p:spPr>
          <a:xfrm>
            <a:off x="1114425" y="6571673"/>
            <a:ext cx="6135624" cy="146304"/>
          </a:xfrm>
        </p:spPr>
        <p:txBody>
          <a:bodyPr/>
          <a:lstStyle/>
          <a:p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数据来源：央视索福瑞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P25-45/F20-30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岁，时间：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1800-2400,42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城市 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-2014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月（不含春节期间）</a:t>
            </a: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505" y="1229851"/>
            <a:ext cx="87849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针对海澜之家主要目标群及特殊目标群；湖南、江苏、浙江、安徽、东方卫视仍为</a:t>
            </a:r>
            <a:r>
              <a:rPr lang="en-US" altLang="zh-CN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Top5</a:t>
            </a: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黄金卫视资源</a:t>
            </a:r>
            <a:endParaRPr lang="en-US" altLang="zh-CN" sz="16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1600" b="1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建议选择高热点综艺栏目及高人气剧场跟投，扩大传播力度的同时扩大影响力</a:t>
            </a:r>
            <a:endParaRPr lang="zh-CN" altLang="en-US" sz="16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115616" y="2687635"/>
            <a:ext cx="3528392" cy="3405661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1-2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月卫视综艺节目表现回顾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建议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26" name="日期占位符 4"/>
          <p:cNvSpPr>
            <a:spLocks noGrp="1"/>
          </p:cNvSpPr>
          <p:nvPr>
            <p:ph type="dt" sz="half" idx="10"/>
          </p:nvPr>
        </p:nvSpPr>
        <p:spPr>
          <a:xfrm>
            <a:off x="1114425" y="6571673"/>
            <a:ext cx="6135624" cy="146304"/>
          </a:xfrm>
        </p:spPr>
        <p:txBody>
          <a:bodyPr/>
          <a:lstStyle/>
          <a:p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数据来源：央视索福瑞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P25-45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城市 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-2014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月；</a:t>
            </a:r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红色字体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年新推栏目（收视率为单节目收视率）</a:t>
            </a: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505" y="1241465"/>
            <a:ext cx="87849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1-2</a:t>
            </a: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月热门综艺节目中，</a:t>
            </a:r>
            <a:r>
              <a:rPr lang="en-US" altLang="zh-CN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我是歌手</a:t>
            </a:r>
            <a:r>
              <a:rPr lang="en-US" altLang="zh-CN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2》</a:t>
            </a: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力压各强档节目争夺第一；</a:t>
            </a:r>
            <a:r>
              <a:rPr lang="en-US" altLang="zh-CN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最强大脑</a:t>
            </a:r>
            <a:r>
              <a:rPr lang="en-US" altLang="zh-CN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科学比拼类综艺挑战人类极限，收视表现不凡</a:t>
            </a:r>
            <a:endParaRPr lang="en-US" altLang="zh-CN" sz="16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16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建议跟投</a:t>
            </a:r>
            <a:r>
              <a:rPr lang="en-US" altLang="zh-CN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花儿与少年</a:t>
            </a:r>
            <a:r>
              <a:rPr lang="en-US" altLang="zh-CN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我们都爱笑</a:t>
            </a:r>
            <a:r>
              <a:rPr lang="en-US" altLang="zh-CN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硬广资源</a:t>
            </a:r>
            <a:endParaRPr lang="en-US" altLang="zh-CN" sz="16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68832" y="2780928"/>
            <a:ext cx="9091824" cy="2787944"/>
            <a:chOff x="168832" y="2780928"/>
            <a:chExt cx="9091824" cy="2787944"/>
          </a:xfrm>
        </p:grpSpPr>
        <p:sp>
          <p:nvSpPr>
            <p:cNvPr id="10" name="等腰三角形 9"/>
            <p:cNvSpPr/>
            <p:nvPr/>
          </p:nvSpPr>
          <p:spPr>
            <a:xfrm rot="5400000">
              <a:off x="7615689" y="3262433"/>
              <a:ext cx="173830" cy="144015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849411" y="3186550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花儿与少年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630596" y="2815477"/>
              <a:ext cx="1261884" cy="2769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二季度接档节目</a:t>
              </a:r>
              <a:endParaRPr lang="zh-CN" altLang="en-US" sz="1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846620" y="3906630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待定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5400000">
              <a:off x="7615689" y="3952698"/>
              <a:ext cx="173830" cy="144015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20" name="等腰三角形 19"/>
            <p:cNvSpPr/>
            <p:nvPr/>
          </p:nvSpPr>
          <p:spPr>
            <a:xfrm rot="5400000">
              <a:off x="7617425" y="4456754"/>
              <a:ext cx="173830" cy="144015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846620" y="4410686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覆盖二季度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rot="5400000">
              <a:off x="7615689" y="5104826"/>
              <a:ext cx="173830" cy="144015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844884" y="505875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十二夜</a:t>
              </a:r>
              <a:endParaRPr lang="en-US" altLang="zh-CN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（原名：星剧社）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832" y="2780928"/>
              <a:ext cx="7427504" cy="27879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图示 17"/>
          <p:cNvGraphicFramePr/>
          <p:nvPr/>
        </p:nvGraphicFramePr>
        <p:xfrm>
          <a:off x="1547973" y="1070330"/>
          <a:ext cx="5904656" cy="3548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8329" y="4041068"/>
            <a:ext cx="1554603" cy="21962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0" name="内容占位符 7"/>
          <p:cNvGraphicFramePr>
            <a:graphicFrameLocks noGrp="1"/>
          </p:cNvGraphicFramePr>
          <p:nvPr>
            <p:ph sz="half" idx="1"/>
          </p:nvPr>
        </p:nvGraphicFramePr>
        <p:xfrm>
          <a:off x="539552" y="4059610"/>
          <a:ext cx="3318188" cy="1961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1" name="圆角矩形 10"/>
          <p:cNvSpPr/>
          <p:nvPr/>
        </p:nvSpPr>
        <p:spPr>
          <a:xfrm>
            <a:off x="1404106" y="4275634"/>
            <a:ext cx="1440011" cy="1783084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sp>
        <p:nvSpPr>
          <p:cNvPr id="12" name="文本框 17"/>
          <p:cNvSpPr txBox="1"/>
          <p:nvPr/>
        </p:nvSpPr>
        <p:spPr>
          <a:xfrm>
            <a:off x="1647057" y="3902568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爸爸去哪儿</a:t>
            </a:r>
            <a:endParaRPr kumimoji="1" lang="zh-CN" altLang="en-US" sz="12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日期占位符 4"/>
          <p:cNvSpPr>
            <a:spLocks noGrp="1"/>
          </p:cNvSpPr>
          <p:nvPr>
            <p:ph type="dt" sz="half" idx="10"/>
          </p:nvPr>
        </p:nvSpPr>
        <p:spPr>
          <a:xfrm>
            <a:off x="1114425" y="6571673"/>
            <a:ext cx="6135624" cy="146304"/>
          </a:xfrm>
        </p:spPr>
        <p:txBody>
          <a:bodyPr/>
          <a:lstStyle/>
          <a:p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数据来源：央视索福瑞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P25-45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岁，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城市 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-2014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1" cy="758825"/>
          </a:xfrm>
        </p:spPr>
        <p:txBody>
          <a:bodyPr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花儿与少年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硬广跟投建议理由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517" y="4365104"/>
            <a:ext cx="2909292" cy="1047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文本框 17"/>
          <p:cNvSpPr txBox="1"/>
          <p:nvPr/>
        </p:nvSpPr>
        <p:spPr>
          <a:xfrm>
            <a:off x="5706125" y="3944089"/>
            <a:ext cx="2454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百度搜索指数：单日最高达</a:t>
            </a:r>
            <a:r>
              <a:rPr kumimoji="1" lang="en-US" altLang="zh-CN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280</a:t>
            </a:r>
            <a:r>
              <a:rPr kumimoji="1"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万</a:t>
            </a:r>
            <a:endParaRPr kumimoji="1" lang="zh-CN" altLang="en-US" sz="12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标题 1"/>
          <p:cNvSpPr txBox="1"/>
          <p:nvPr/>
        </p:nvSpPr>
        <p:spPr>
          <a:xfrm>
            <a:off x="395536" y="1124744"/>
            <a:ext cx="8496944" cy="7588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Arial" panose="020B0604020202020204"/>
              <a:buChar char="•"/>
            </a:pP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继温情大作</a:t>
            </a:r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爸爸去哪儿</a:t>
            </a:r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席卷全中国之后，又一引进韩国版权的温情旅行类真人秀节目</a:t>
            </a:r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花儿与少年</a:t>
            </a:r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将要在二季度的湖南卫视上演；预计会是下一个收视高点</a:t>
            </a:r>
            <a:endParaRPr lang="en-US" altLang="zh-CN" sz="1600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/>
              <a:buChar char="•"/>
            </a:pPr>
            <a:r>
              <a:rPr lang="zh-CN" altLang="en-US" sz="1600" dirty="0" smtClean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依托湖南卫视的制作班底以及</a:t>
            </a:r>
            <a:r>
              <a:rPr lang="en-US" altLang="zh-CN" sz="1600" dirty="0" smtClean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 smtClean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爸爸</a:t>
            </a:r>
            <a:r>
              <a:rPr lang="en-US" altLang="zh-CN" sz="1600" dirty="0" smtClean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dirty="0" smtClean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的成功经验</a:t>
            </a:r>
            <a:r>
              <a:rPr lang="zh-CN" altLang="zh-CN" sz="1600" dirty="0" smtClean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600" dirty="0" smtClean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建议在二季度跟投硬广</a:t>
            </a:r>
            <a:endParaRPr lang="en-US" altLang="zh-CN" sz="1600" dirty="0" smtClean="0">
              <a:solidFill>
                <a:srgbClr val="FF9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4427984" y="3573016"/>
            <a:ext cx="4536504" cy="25545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endParaRPr lang="en-US" altLang="zh-CN" sz="1600" b="1" dirty="0" smtClean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600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600" b="1" dirty="0" smtClean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600" b="1" dirty="0" smtClean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600" b="1" dirty="0" smtClean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600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第四期</a:t>
            </a:r>
            <a:r>
              <a:rPr lang="en-US" altLang="zh-CN" sz="1600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r>
              <a:rPr lang="zh-CN" altLang="en-US" sz="1600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第八期</a:t>
            </a:r>
            <a:endParaRPr lang="en-US" altLang="zh-CN" sz="1600" b="1" dirty="0" smtClean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覆盖父亲节</a:t>
            </a:r>
            <a:r>
              <a:rPr lang="en-US" altLang="zh-CN" sz="1600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5.19-6.15</a:t>
            </a:r>
            <a:r>
              <a:rPr lang="zh-CN" altLang="en-US" sz="1600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时间点</a:t>
            </a:r>
            <a:endParaRPr lang="en-US" altLang="zh-CN" sz="1600" b="1" dirty="0" smtClean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并根据播出表现选择高收视插口投放</a:t>
            </a:r>
            <a:endParaRPr lang="en-US" altLang="zh-CN" sz="1600" b="1" dirty="0" smtClean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600" b="1" dirty="0" smtClean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图示 11"/>
          <p:cNvGraphicFramePr/>
          <p:nvPr/>
        </p:nvGraphicFramePr>
        <p:xfrm>
          <a:off x="1774157" y="1594170"/>
          <a:ext cx="7272808" cy="4558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341" y="1556792"/>
            <a:ext cx="1417991" cy="20032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矩形 9"/>
          <p:cNvSpPr/>
          <p:nvPr/>
        </p:nvSpPr>
        <p:spPr>
          <a:xfrm>
            <a:off x="2051720" y="1844824"/>
            <a:ext cx="5631160" cy="1656184"/>
          </a:xfrm>
          <a:prstGeom prst="rect">
            <a:avLst/>
          </a:prstGeom>
          <a:noFill/>
          <a:ln w="19050" cmpd="sng">
            <a:noFill/>
            <a:prstDash val="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kumimoji="1" lang="zh-CN" altLang="en-US" sz="1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播出时间：每周五</a:t>
            </a:r>
            <a:r>
              <a:rPr kumimoji="1" lang="en-US" altLang="zh-CN" sz="1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22:00</a:t>
            </a:r>
            <a:r>
              <a:rPr kumimoji="1" lang="zh-CN" altLang="en-US" sz="1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kumimoji="1" lang="en-US" altLang="zh-CN" sz="1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kumimoji="1" lang="zh-CN" altLang="en-US" sz="1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</a:t>
            </a:r>
            <a:r>
              <a:rPr kumimoji="1" lang="en-US" altLang="zh-CN" sz="1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25</a:t>
            </a:r>
            <a:r>
              <a:rPr kumimoji="1" lang="zh-CN" altLang="en-US" sz="1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日起）</a:t>
            </a:r>
            <a:endParaRPr kumimoji="1" lang="en-US" altLang="zh-CN" sz="1600" b="1" dirty="0" smtClean="0">
              <a:solidFill>
                <a:schemeClr val="accent3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kumimoji="1" lang="zh-CN" altLang="en-US" sz="1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节目集数：</a:t>
            </a:r>
            <a:r>
              <a:rPr kumimoji="1" lang="en-US" altLang="zh-CN" sz="1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8</a:t>
            </a:r>
            <a:r>
              <a:rPr kumimoji="1" lang="zh-CN" altLang="en-US" sz="1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集</a:t>
            </a:r>
            <a:endParaRPr kumimoji="1" lang="en-US" altLang="zh-CN" sz="1600" b="1" dirty="0" smtClean="0">
              <a:solidFill>
                <a:schemeClr val="accent3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kumimoji="1" lang="zh-CN" altLang="en-US" sz="1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节目时长：</a:t>
            </a:r>
            <a:r>
              <a:rPr kumimoji="1" lang="en-US" altLang="zh-CN" sz="1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90</a:t>
            </a:r>
            <a:r>
              <a:rPr kumimoji="1" lang="zh-CN" altLang="en-US" sz="1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分钟</a:t>
            </a:r>
            <a:endParaRPr kumimoji="1" lang="en-US" altLang="zh-CN" sz="1600" b="1" dirty="0" smtClean="0">
              <a:solidFill>
                <a:schemeClr val="accent3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kumimoji="1" lang="zh-CN" altLang="en-US" sz="1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节目介绍：</a:t>
            </a:r>
            <a:r>
              <a:rPr kumimoji="1" lang="en-US" altLang="zh-CN" sz="1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7</a:t>
            </a:r>
            <a:r>
              <a:rPr kumimoji="1" lang="zh-CN" altLang="en-US" sz="1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位明星艺人展开的在异国自助式背包旅行</a:t>
            </a:r>
            <a:endParaRPr kumimoji="1" lang="en-US" altLang="zh-CN" sz="1600" b="1" dirty="0" smtClean="0">
              <a:solidFill>
                <a:schemeClr val="accent3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kumimoji="1" lang="en-US" altLang="zh-CN" sz="1600" b="1" dirty="0" smtClean="0">
              <a:solidFill>
                <a:schemeClr val="accent3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kumimoji="1" lang="en-US" altLang="zh-CN" sz="1600" b="1" dirty="0">
              <a:solidFill>
                <a:schemeClr val="accent3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kumimoji="1" lang="en-US" altLang="zh-CN" sz="1600" b="1" dirty="0" smtClean="0">
              <a:solidFill>
                <a:schemeClr val="accent3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kumimoji="1" lang="zh-CN" altLang="en-US" sz="1600" b="1" dirty="0" smtClean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每集主题：</a:t>
            </a:r>
            <a:endParaRPr kumimoji="1" lang="en-US" altLang="zh-CN" sz="1600" b="1" dirty="0" smtClean="0">
              <a:solidFill>
                <a:schemeClr val="accent3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kumimoji="1" lang="en-US" altLang="zh-CN" sz="1600" b="1" dirty="0" smtClean="0">
              <a:solidFill>
                <a:schemeClr val="accent3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1" cy="758825"/>
          </a:xfrm>
        </p:spPr>
        <p:txBody>
          <a:bodyPr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花儿与少年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广跟投时间点建议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2"/>
          <p:cNvSpPr txBox="1"/>
          <p:nvPr/>
        </p:nvSpPr>
        <p:spPr>
          <a:xfrm>
            <a:off x="2627784" y="4221088"/>
            <a:ext cx="9415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kumimoji="0" lang="en-US" altLang="zh-CN" sz="11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b="1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第二期</a:t>
            </a:r>
            <a:endParaRPr kumimoji="0" lang="zh-CN" altLang="en-US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42"/>
          <p:cNvSpPr txBox="1"/>
          <p:nvPr/>
        </p:nvSpPr>
        <p:spPr>
          <a:xfrm>
            <a:off x="1907704" y="4221088"/>
            <a:ext cx="9415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kumimoji="0" lang="en-US" altLang="zh-CN" sz="11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b="1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第一期</a:t>
            </a:r>
            <a:endParaRPr kumimoji="0" lang="zh-CN" altLang="en-US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42"/>
          <p:cNvSpPr txBox="1"/>
          <p:nvPr/>
        </p:nvSpPr>
        <p:spPr>
          <a:xfrm>
            <a:off x="3486427" y="4221088"/>
            <a:ext cx="9415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kumimoji="0" lang="en-US" altLang="zh-CN" sz="11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b="1" kern="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第三期</a:t>
            </a:r>
            <a:endParaRPr kumimoji="0" lang="zh-CN" altLang="en-US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42"/>
          <p:cNvSpPr txBox="1"/>
          <p:nvPr/>
        </p:nvSpPr>
        <p:spPr>
          <a:xfrm>
            <a:off x="4422531" y="4221088"/>
            <a:ext cx="9415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100" b="1" kern="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kumimoji="0" lang="en-US" altLang="zh-CN" sz="11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b="1" kern="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第四期</a:t>
            </a:r>
            <a:endParaRPr kumimoji="0" lang="zh-CN" altLang="en-US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42"/>
          <p:cNvSpPr txBox="1"/>
          <p:nvPr/>
        </p:nvSpPr>
        <p:spPr>
          <a:xfrm>
            <a:off x="5286627" y="4221088"/>
            <a:ext cx="9415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kumimoji="0" lang="en-US" altLang="zh-CN" sz="11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b="1" kern="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第五期</a:t>
            </a:r>
            <a:endParaRPr kumimoji="0" lang="zh-CN" altLang="en-US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42"/>
          <p:cNvSpPr txBox="1"/>
          <p:nvPr/>
        </p:nvSpPr>
        <p:spPr>
          <a:xfrm>
            <a:off x="6294739" y="4221088"/>
            <a:ext cx="9415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kumimoji="0" lang="en-US" altLang="zh-CN" sz="11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b="1" kern="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第六期</a:t>
            </a:r>
            <a:endParaRPr kumimoji="0" lang="zh-CN" altLang="en-US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42"/>
          <p:cNvSpPr txBox="1"/>
          <p:nvPr/>
        </p:nvSpPr>
        <p:spPr>
          <a:xfrm>
            <a:off x="7086827" y="4221088"/>
            <a:ext cx="9415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kumimoji="0" lang="en-US" altLang="zh-CN" sz="11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b="1" kern="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第七期</a:t>
            </a:r>
            <a:endParaRPr kumimoji="0" lang="zh-CN" altLang="en-US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42"/>
          <p:cNvSpPr txBox="1"/>
          <p:nvPr/>
        </p:nvSpPr>
        <p:spPr>
          <a:xfrm>
            <a:off x="8022931" y="4221088"/>
            <a:ext cx="9415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kumimoji="0" lang="en-US" altLang="zh-CN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kumimoji="0" lang="zh-CN" alt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kumimoji="0" lang="en-US" altLang="zh-CN" sz="11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b="1" kern="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第八期</a:t>
            </a:r>
            <a:endParaRPr kumimoji="0" lang="zh-CN" altLang="en-US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燕尾形箭头 38"/>
          <p:cNvSpPr/>
          <p:nvPr/>
        </p:nvSpPr>
        <p:spPr>
          <a:xfrm>
            <a:off x="755576" y="4973399"/>
            <a:ext cx="2813765" cy="903873"/>
          </a:xfrm>
          <a:prstGeom prst="notch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海澜之家建议跟投时间点</a:t>
            </a:r>
            <a:endParaRPr lang="zh-CN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我们都爱笑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硬广跟投建议理由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8" name="标题 1"/>
          <p:cNvSpPr txBox="1"/>
          <p:nvPr/>
        </p:nvSpPr>
        <p:spPr>
          <a:xfrm>
            <a:off x="395536" y="1158007"/>
            <a:ext cx="8496944" cy="7588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Arial" panose="020B0604020202020204"/>
              <a:buChar char="•"/>
            </a:pP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继浙江卫视在</a:t>
            </a:r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年初推出</a:t>
            </a:r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中国喜剧星</a:t>
            </a:r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后，继而湖南卫视推出</a:t>
            </a:r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我们都爱笑</a:t>
            </a:r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en-US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，平均收视在1.</a:t>
            </a:r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左右；东方卫视也在</a:t>
            </a:r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日推出</a:t>
            </a:r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笑傲江湖</a:t>
            </a:r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，卫视平台欢笑来袭。</a:t>
            </a:r>
            <a:endParaRPr lang="en-US" altLang="zh-CN" sz="1600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/>
              <a:buChar char="•"/>
            </a:pPr>
            <a:endParaRPr lang="en-US" altLang="zh-CN" sz="1600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/>
              <a:buChar char="•"/>
            </a:pP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浙江卫视</a:t>
            </a:r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中国喜剧星</a:t>
            </a:r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为一季度季播节目；</a:t>
            </a:r>
            <a:endParaRPr lang="en-US" altLang="zh-CN" sz="1600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内容占位符 7"/>
          <p:cNvGraphicFramePr>
            <a:graphicFrameLocks noGrp="1"/>
          </p:cNvGraphicFramePr>
          <p:nvPr>
            <p:ph sz="half" idx="1"/>
          </p:nvPr>
        </p:nvGraphicFramePr>
        <p:xfrm>
          <a:off x="525015" y="3924672"/>
          <a:ext cx="3755613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3" name="内容占位符 7"/>
          <p:cNvGraphicFramePr>
            <a:graphicFrameLocks noGrp="1"/>
          </p:cNvGraphicFramePr>
          <p:nvPr>
            <p:ph sz="half" idx="1"/>
          </p:nvPr>
        </p:nvGraphicFramePr>
        <p:xfrm>
          <a:off x="4834298" y="3933056"/>
          <a:ext cx="3755613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矩形 13"/>
          <p:cNvSpPr/>
          <p:nvPr/>
        </p:nvSpPr>
        <p:spPr>
          <a:xfrm>
            <a:off x="1173169" y="3356992"/>
            <a:ext cx="2880320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湖南卫视</a:t>
            </a:r>
            <a:r>
              <a:rPr lang="en-US" altLang="zh-CN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我们都爱笑</a:t>
            </a:r>
            <a:r>
              <a:rPr lang="en-US" altLang="zh-CN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en-US" altLang="zh-CN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平均收视率：</a:t>
            </a:r>
            <a:r>
              <a:rPr lang="en-US" altLang="zh-CN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</a:t>
            </a:r>
            <a:endParaRPr lang="zh-CN" altLang="en-US" sz="1200" b="1" dirty="0" err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49551" y="3356992"/>
            <a:ext cx="2880320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东方卫视</a:t>
            </a:r>
            <a:r>
              <a:rPr lang="en-US" altLang="zh-CN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-14</a:t>
            </a:r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平均收视率：</a:t>
            </a:r>
            <a:r>
              <a:rPr lang="en-US" altLang="zh-CN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</a:t>
            </a:r>
            <a:endParaRPr lang="en-US" altLang="zh-CN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（暂无</a:t>
            </a:r>
            <a:r>
              <a:rPr lang="en-US" altLang="zh-CN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日笑傲江湖收视率表现，建议再做观察）</a:t>
            </a:r>
            <a:endPara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4454" y="3212976"/>
            <a:ext cx="4263009" cy="280831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prstDash val="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sp>
        <p:nvSpPr>
          <p:cNvPr id="17" name="矩形 16"/>
          <p:cNvSpPr/>
          <p:nvPr/>
        </p:nvSpPr>
        <p:spPr>
          <a:xfrm>
            <a:off x="4557463" y="3212976"/>
            <a:ext cx="4263009" cy="280831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prstDash val="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sp>
        <p:nvSpPr>
          <p:cNvPr id="18" name="日期占位符 4"/>
          <p:cNvSpPr>
            <a:spLocks noGrp="1"/>
          </p:cNvSpPr>
          <p:nvPr>
            <p:ph type="dt" sz="half" idx="10"/>
          </p:nvPr>
        </p:nvSpPr>
        <p:spPr>
          <a:xfrm>
            <a:off x="1114425" y="6571673"/>
            <a:ext cx="6135624" cy="146304"/>
          </a:xfrm>
        </p:spPr>
        <p:txBody>
          <a:bodyPr/>
          <a:lstStyle/>
          <a:p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数据来源：央视索福瑞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P25-45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岁，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城市 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-2014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1"/>
          <p:cNvSpPr txBox="1"/>
          <p:nvPr/>
        </p:nvSpPr>
        <p:spPr>
          <a:xfrm>
            <a:off x="395536" y="2329508"/>
            <a:ext cx="8496944" cy="3794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Arial" panose="020B0604020202020204"/>
              <a:buChar char="•"/>
            </a:pPr>
            <a:r>
              <a:rPr lang="zh-CN" altLang="en-US" sz="1600" dirty="0" smtClean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建议选择湖南卫视</a:t>
            </a:r>
            <a:r>
              <a:rPr lang="en-US" altLang="zh-CN" sz="1600" dirty="0" smtClean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 smtClean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我们都爱笑</a:t>
            </a:r>
            <a:r>
              <a:rPr lang="en-US" altLang="zh-CN" sz="1600" dirty="0" smtClean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dirty="0" smtClean="0">
                <a:solidFill>
                  <a:srgbClr val="FF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跟投硬广，成熟和稳定的收视平台可以保证广告效益。</a:t>
            </a:r>
            <a:endParaRPr lang="en-US" altLang="zh-CN" sz="1600" dirty="0" smtClean="0">
              <a:solidFill>
                <a:srgbClr val="FF9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21"/>
          <p:cNvSpPr/>
          <p:nvPr/>
        </p:nvSpPr>
        <p:spPr>
          <a:xfrm>
            <a:off x="3059833" y="4307557"/>
            <a:ext cx="216024" cy="1783084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sp>
        <p:nvSpPr>
          <p:cNvPr id="23" name="圆角矩形 22"/>
          <p:cNvSpPr/>
          <p:nvPr/>
        </p:nvSpPr>
        <p:spPr>
          <a:xfrm>
            <a:off x="4572000" y="4310212"/>
            <a:ext cx="216024" cy="1783084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sp>
        <p:nvSpPr>
          <p:cNvPr id="24" name="圆角矩形 23"/>
          <p:cNvSpPr/>
          <p:nvPr/>
        </p:nvSpPr>
        <p:spPr>
          <a:xfrm>
            <a:off x="6372200" y="4301852"/>
            <a:ext cx="216024" cy="1783084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sp>
        <p:nvSpPr>
          <p:cNvPr id="25" name="圆角矩形 24"/>
          <p:cNvSpPr/>
          <p:nvPr/>
        </p:nvSpPr>
        <p:spPr>
          <a:xfrm>
            <a:off x="7668344" y="4289598"/>
            <a:ext cx="216024" cy="1783084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0"/>
          </p:nvPr>
        </p:nvSpPr>
        <p:spPr>
          <a:xfrm>
            <a:off x="1114425" y="6571673"/>
            <a:ext cx="6135624" cy="146304"/>
          </a:xfrm>
        </p:spPr>
        <p:txBody>
          <a:bodyPr/>
          <a:lstStyle/>
          <a:p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数据来源：央视索福瑞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P25-45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岁，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城市 ；时间：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24" y="1268413"/>
            <a:ext cx="2131146" cy="1268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7" name="内容占位符 7"/>
          <p:cNvGraphicFramePr>
            <a:graphicFrameLocks noGrp="1"/>
          </p:cNvGraphicFramePr>
          <p:nvPr>
            <p:ph sz="half" idx="1"/>
          </p:nvPr>
        </p:nvGraphicFramePr>
        <p:xfrm>
          <a:off x="502494" y="4776538"/>
          <a:ext cx="8295457" cy="1296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标题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1" cy="758825"/>
          </a:xfrm>
        </p:spPr>
        <p:txBody>
          <a:bodyPr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我们都爱笑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硬广跟投点位建议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5909" y="4056458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广告插口一</a:t>
            </a:r>
            <a:endParaRPr lang="zh-CN" altLang="en-US" sz="16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86069" y="4056458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广告插口二</a:t>
            </a:r>
            <a:endParaRPr lang="zh-CN" altLang="en-US" sz="16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86269" y="4056458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广告插口三</a:t>
            </a:r>
            <a:endParaRPr lang="zh-CN" altLang="en-US" sz="16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82413" y="4056458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广告插口四</a:t>
            </a:r>
            <a:endParaRPr lang="zh-CN" altLang="en-US" sz="16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757" y="4514928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收视率</a:t>
            </a:r>
            <a:endParaRPr lang="zh-CN" altLang="en-US" sz="11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标题 1"/>
          <p:cNvSpPr txBox="1"/>
          <p:nvPr/>
        </p:nvSpPr>
        <p:spPr>
          <a:xfrm>
            <a:off x="2627784" y="1484784"/>
            <a:ext cx="6264696" cy="7588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Arial" panose="020B0604020202020204"/>
              <a:buChar char="•"/>
            </a:pPr>
            <a:r>
              <a:rPr lang="zh-CN" altLang="en-US" sz="15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播出时间：每周六</a:t>
            </a:r>
            <a:r>
              <a:rPr lang="en-US" altLang="zh-CN" sz="15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2200-2345</a:t>
            </a:r>
            <a:r>
              <a:rPr lang="zh-CN" altLang="en-US" sz="15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500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/>
              <a:buChar char="•"/>
            </a:pPr>
            <a:r>
              <a:rPr lang="zh-CN" altLang="en-US" sz="15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节目时长：</a:t>
            </a:r>
            <a:r>
              <a:rPr lang="en-US" altLang="zh-CN" sz="15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105</a:t>
            </a:r>
            <a:r>
              <a:rPr lang="zh-CN" altLang="en-US" sz="15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</a:t>
            </a:r>
            <a:endParaRPr lang="en-US" altLang="zh-CN" sz="1500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/>
              <a:buChar char="•"/>
            </a:pPr>
            <a:r>
              <a:rPr lang="zh-CN" altLang="en-US" sz="15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节目介绍：</a:t>
            </a:r>
            <a:r>
              <a:rPr lang="zh-CN" altLang="en-US" sz="150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原创</a:t>
            </a:r>
            <a:r>
              <a:rPr lang="zh-CN" altLang="en-US" sz="15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青春喜剧。</a:t>
            </a:r>
            <a:r>
              <a:rPr lang="zh-CN" altLang="en-US" sz="150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喜剧段子主要在四个固定场景下发生，配合迷你短片“爱笑迷你剧”和穿越喜剧“爱笑后宫转”穿插在</a:t>
            </a:r>
            <a:r>
              <a:rPr lang="zh-CN" altLang="en-US" sz="15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其中</a:t>
            </a:r>
            <a:endParaRPr lang="en-US" altLang="zh-CN" sz="1500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507757" y="2852936"/>
            <a:ext cx="8389987" cy="3376973"/>
          </a:xfrm>
          <a:prstGeom prst="roundRect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sp>
        <p:nvSpPr>
          <p:cNvPr id="12" name="TextBox 11"/>
          <p:cNvSpPr txBox="1"/>
          <p:nvPr/>
        </p:nvSpPr>
        <p:spPr>
          <a:xfrm>
            <a:off x="2343229" y="3068960"/>
            <a:ext cx="5109091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我们都爱笑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广告插口建议，从平均收视率表现来看</a:t>
            </a:r>
            <a:endParaRPr lang="en-US" altLang="zh-CN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建议选择广告插口一</a:t>
            </a:r>
            <a:endParaRPr lang="zh-CN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下箭头 12"/>
          <p:cNvSpPr/>
          <p:nvPr/>
        </p:nvSpPr>
        <p:spPr>
          <a:xfrm>
            <a:off x="2902870" y="3697032"/>
            <a:ext cx="576064" cy="279321"/>
          </a:xfrm>
          <a:prstGeom prst="downArrow">
            <a:avLst/>
          </a:prstGeom>
          <a:noFill/>
          <a:ln w="28575">
            <a:solidFill>
              <a:schemeClr val="accent6">
                <a:lumMod val="75000"/>
              </a:schemeClr>
            </a:solidFill>
            <a:prstDash val="sys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Graphic spid="17" grpId="0">
        <p:bldAsOne/>
      </p:bldGraphic>
      <p:bldP spid="5" grpId="0"/>
      <p:bldP spid="26" grpId="0"/>
      <p:bldP spid="27" grpId="0"/>
      <p:bldP spid="28" grpId="0"/>
      <p:bldP spid="6" grpId="0"/>
      <p:bldP spid="10" grpId="0" animBg="1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496944" cy="758825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主流卫视晚间剧场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平台收视分析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数据来源：央视索福瑞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P25-45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岁，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城市 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-2014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grpSp>
        <p:nvGrpSpPr>
          <p:cNvPr id="30" name="组合 29"/>
          <p:cNvGrpSpPr/>
          <p:nvPr/>
        </p:nvGrpSpPr>
        <p:grpSpPr>
          <a:xfrm>
            <a:off x="195288" y="2279800"/>
            <a:ext cx="8502857" cy="2949400"/>
            <a:chOff x="195288" y="1988840"/>
            <a:chExt cx="6539850" cy="2949400"/>
          </a:xfrm>
        </p:grpSpPr>
        <p:graphicFrame>
          <p:nvGraphicFramePr>
            <p:cNvPr id="11" name="Chart 9"/>
            <p:cNvGraphicFramePr/>
            <p:nvPr/>
          </p:nvGraphicFramePr>
          <p:xfrm>
            <a:off x="195288" y="2147044"/>
            <a:ext cx="6032896" cy="279119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814724" y="2348880"/>
              <a:ext cx="10548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咱们结婚吧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7039" y="2935977"/>
              <a:ext cx="7145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闪亮爱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14698" y="3656057"/>
              <a:ext cx="8846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烽火佳人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522222" y="2996952"/>
              <a:ext cx="8846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天龙八部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318319" y="3872081"/>
              <a:ext cx="6882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爱情公寓</a:t>
              </a:r>
              <a:r>
                <a:rPr lang="en-US" altLang="zh-CN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757061" y="3124562"/>
              <a:ext cx="8846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一代枭雄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491498" y="3057212"/>
              <a:ext cx="9892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隋唐英雄</a:t>
              </a:r>
              <a:r>
                <a:rPr lang="en-US" altLang="zh-CN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004644" y="2797477"/>
              <a:ext cx="7145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大丈夫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369232" y="3103378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我的儿子</a:t>
              </a:r>
              <a:endParaRPr lang="en-US" altLang="zh-CN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是奇葩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868144" y="1988840"/>
              <a:ext cx="86699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r>
                <a:rPr lang="zh-CN" altLang="en-US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</a:t>
              </a:r>
              <a:r>
                <a:rPr lang="zh-CN" altLang="en-US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endParaRPr lang="en-US" altLang="zh-CN" sz="1200" b="1" dirty="0" smtClean="0">
                <a:solidFill>
                  <a:srgbClr val="6292D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r>
                <a:rPr lang="zh-CN" altLang="en-US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endParaRPr lang="en-US" altLang="zh-CN" sz="1200" b="1" dirty="0" smtClean="0">
                <a:solidFill>
                  <a:srgbClr val="6292D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平均收视率</a:t>
              </a:r>
              <a:endParaRPr lang="zh-CN" altLang="en-US" sz="1200" b="1" dirty="0" smtClean="0">
                <a:solidFill>
                  <a:srgbClr val="6292D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167284" y="2575937"/>
              <a:ext cx="3208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1.1</a:t>
              </a:r>
              <a:endParaRPr lang="en-US" altLang="zh-CN" sz="1200" b="1" dirty="0" smtClean="0">
                <a:solidFill>
                  <a:srgbClr val="6292D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167284" y="2935977"/>
              <a:ext cx="3208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0.9</a:t>
              </a:r>
              <a:endParaRPr lang="en-US" altLang="zh-CN" sz="1200" b="1" dirty="0" smtClean="0">
                <a:solidFill>
                  <a:srgbClr val="6292D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167284" y="3368025"/>
              <a:ext cx="3208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0.6</a:t>
              </a:r>
              <a:endParaRPr lang="en-US" altLang="zh-CN" sz="1200" b="1" dirty="0" smtClean="0">
                <a:solidFill>
                  <a:srgbClr val="6292D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236213" y="3717032"/>
              <a:ext cx="2147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1200" b="1" dirty="0" smtClean="0">
                <a:solidFill>
                  <a:srgbClr val="6292D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167284" y="4088105"/>
              <a:ext cx="3208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0.7</a:t>
              </a:r>
              <a:endParaRPr lang="en-US" altLang="zh-CN" sz="1200" b="1" dirty="0" smtClean="0">
                <a:solidFill>
                  <a:srgbClr val="6292D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标题 1"/>
          <p:cNvSpPr txBox="1"/>
          <p:nvPr/>
        </p:nvSpPr>
        <p:spPr>
          <a:xfrm>
            <a:off x="395536" y="1158007"/>
            <a:ext cx="8496944" cy="7588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Arial" panose="020B0604020202020204"/>
              <a:buChar char="•"/>
            </a:pP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主流卫视晚间剧场收拾表现较稳定，湖南、浙江、江苏卫视位列</a:t>
            </a:r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Top3</a:t>
            </a: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平台，收视高峰受剧目影响较大。</a:t>
            </a:r>
            <a:endParaRPr lang="en-US" altLang="zh-CN" sz="1600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Rounded Rectangle 47"/>
          <p:cNvSpPr/>
          <p:nvPr/>
        </p:nvSpPr>
        <p:spPr>
          <a:xfrm>
            <a:off x="686758" y="5301208"/>
            <a:ext cx="1674688" cy="9361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题材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调性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时代剧、年度大戏</a:t>
            </a:r>
            <a:endParaRPr lang="en-US" altLang="zh-CN" sz="120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ounded Rectangle 48"/>
          <p:cNvSpPr/>
          <p:nvPr/>
        </p:nvSpPr>
        <p:spPr>
          <a:xfrm>
            <a:off x="2660715" y="5301208"/>
            <a:ext cx="1674688" cy="936104"/>
          </a:xfrm>
          <a:prstGeom prst="roundRect">
            <a:avLst/>
          </a:prstGeom>
          <a:solidFill>
            <a:srgbClr val="FFC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星阵容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制作团队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高人气明星、</a:t>
            </a:r>
            <a:endParaRPr lang="en-US" altLang="zh-CN" sz="120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成功团队</a:t>
            </a:r>
            <a:endParaRPr lang="en-US" altLang="zh-CN" sz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ounded Rectangle 49"/>
          <p:cNvSpPr/>
          <p:nvPr/>
        </p:nvSpPr>
        <p:spPr>
          <a:xfrm>
            <a:off x="4624039" y="5301208"/>
            <a:ext cx="1674688" cy="936104"/>
          </a:xfrm>
          <a:prstGeom prst="roundRect">
            <a:avLst/>
          </a:prstGeom>
          <a:solidFill>
            <a:srgbClr val="CC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视人群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非特别年轻</a:t>
            </a:r>
            <a:endParaRPr lang="en-US" altLang="zh-CN" sz="120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或年老人群</a:t>
            </a:r>
            <a:endParaRPr lang="en-US" altLang="zh-CN" sz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ounded Rectangle 50"/>
          <p:cNvSpPr/>
          <p:nvPr/>
        </p:nvSpPr>
        <p:spPr>
          <a:xfrm>
            <a:off x="6646111" y="5290933"/>
            <a:ext cx="1674688" cy="93610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卫视平台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收视表现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标题 1"/>
          <p:cNvSpPr txBox="1"/>
          <p:nvPr/>
        </p:nvSpPr>
        <p:spPr>
          <a:xfrm>
            <a:off x="395536" y="1806079"/>
            <a:ext cx="8496944" cy="7588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Arial" panose="020B0604020202020204"/>
              <a:buChar char="•"/>
            </a:pPr>
            <a:r>
              <a:rPr lang="zh-CN" altLang="en-US" sz="160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跟</a:t>
            </a: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据原则根据题材调性、阵容、收拾人群、及平台表现各方面考虑作出选择</a:t>
            </a:r>
            <a:endParaRPr lang="en-US" altLang="zh-CN" sz="1600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0" grpId="0" animBg="1"/>
      <p:bldP spid="38" grpId="0" animBg="1"/>
      <p:bldP spid="36" grpId="0" animBg="1"/>
      <p:bldP spid="4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主流卫视剧场破口建议，根据预算做适当选择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grpSp>
        <p:nvGrpSpPr>
          <p:cNvPr id="20" name="组合 19"/>
          <p:cNvGrpSpPr/>
          <p:nvPr/>
        </p:nvGrpSpPr>
        <p:grpSpPr>
          <a:xfrm>
            <a:off x="381000" y="2606843"/>
            <a:ext cx="8470392" cy="3558461"/>
            <a:chOff x="381000" y="1470349"/>
            <a:chExt cx="8470392" cy="3558461"/>
          </a:xfrm>
        </p:grpSpPr>
        <p:graphicFrame>
          <p:nvGraphicFramePr>
            <p:cNvPr id="9" name="Chart 1"/>
            <p:cNvGraphicFramePr/>
            <p:nvPr/>
          </p:nvGraphicFramePr>
          <p:xfrm>
            <a:off x="381000" y="1470349"/>
            <a:ext cx="8470392" cy="35584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10" name="Rectangle 2"/>
            <p:cNvSpPr/>
            <p:nvPr/>
          </p:nvSpPr>
          <p:spPr>
            <a:xfrm>
              <a:off x="2293664" y="2428012"/>
              <a:ext cx="191833" cy="2421960"/>
            </a:xfrm>
            <a:prstGeom prst="rect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11" name="Rectangle 8"/>
            <p:cNvSpPr/>
            <p:nvPr/>
          </p:nvSpPr>
          <p:spPr>
            <a:xfrm>
              <a:off x="6351695" y="2428011"/>
              <a:ext cx="389806" cy="2421960"/>
            </a:xfrm>
            <a:prstGeom prst="rect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12" name="Rectangle 9"/>
            <p:cNvSpPr/>
            <p:nvPr/>
          </p:nvSpPr>
          <p:spPr>
            <a:xfrm>
              <a:off x="4040897" y="2428011"/>
              <a:ext cx="819135" cy="2421960"/>
            </a:xfrm>
            <a:prstGeom prst="rect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1000" y="2197179"/>
              <a:ext cx="160101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defRPr sz="10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 eaLnBrk="0" hangingPunct="0"/>
              <a:lvl3pPr marL="1143000" indent="-228600" eaLnBrk="0" hangingPunct="0"/>
              <a:lvl4pPr marL="1600200" indent="-228600" eaLnBrk="0" hangingPunct="0"/>
              <a:lvl5pPr marL="2057400" indent="-228600" eaLnBrk="0" hangingPunct="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defTabSz="914400"/>
              <a:r>
                <a:rPr lang="zh-CN" altLang="en-US" sz="900" dirty="0" smtClean="0"/>
                <a:t>收视率</a:t>
              </a:r>
              <a:r>
                <a:rPr lang="en-US" altLang="zh-CN" sz="900" dirty="0" smtClean="0"/>
                <a:t>%</a:t>
              </a:r>
              <a:endParaRPr lang="zh-CN" altLang="en-US" sz="9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55039" y="2127929"/>
              <a:ext cx="530915" cy="2308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9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一集前</a:t>
              </a:r>
              <a:endParaRPr lang="zh-CN" altLang="en-US" sz="9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040897" y="1997124"/>
              <a:ext cx="819135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一集后</a:t>
              </a:r>
              <a:endParaRPr lang="en-US" altLang="zh-CN" sz="9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9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二集前</a:t>
              </a:r>
              <a:endParaRPr lang="zh-CN" altLang="en-US" sz="9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300192" y="2058679"/>
              <a:ext cx="530915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900" b="1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r>
                <a:rPr lang="zh-CN" altLang="en-US" sz="9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集后</a:t>
              </a:r>
              <a:endParaRPr lang="en-US" altLang="zh-CN" sz="9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9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三集前</a:t>
              </a:r>
              <a:endParaRPr lang="zh-CN" altLang="en-US" sz="9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035479" y="2099986"/>
              <a:ext cx="530915" cy="2308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9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三集后</a:t>
              </a:r>
              <a:endParaRPr lang="zh-CN" altLang="en-US" sz="9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Rectangle 49"/>
            <p:cNvSpPr/>
            <p:nvPr/>
          </p:nvSpPr>
          <p:spPr>
            <a:xfrm>
              <a:off x="8106034" y="2404778"/>
              <a:ext cx="389806" cy="2421960"/>
            </a:xfrm>
            <a:prstGeom prst="rect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1000" y="1966347"/>
              <a:ext cx="160101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defRPr sz="10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 eaLnBrk="0" hangingPunct="0"/>
              <a:lvl3pPr marL="1143000" indent="-228600" eaLnBrk="0" hangingPunct="0"/>
              <a:lvl4pPr marL="1600200" indent="-228600" eaLnBrk="0" hangingPunct="0"/>
              <a:lvl5pPr marL="2057400" indent="-228600" eaLnBrk="0" hangingPunct="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defTabSz="914400"/>
              <a:r>
                <a:rPr lang="zh-CN" altLang="en-US" sz="900" b="1" dirty="0" smtClean="0"/>
                <a:t>周一</a:t>
              </a:r>
              <a:r>
                <a:rPr lang="en-US" altLang="zh-CN" sz="900" b="1" dirty="0" smtClean="0"/>
                <a:t>—</a:t>
              </a:r>
              <a:r>
                <a:rPr lang="zh-CN" altLang="en-US" sz="900" b="1" dirty="0" smtClean="0"/>
                <a:t>周五</a:t>
              </a:r>
              <a:endParaRPr lang="zh-CN" altLang="en-US" sz="900" b="1" dirty="0"/>
            </a:p>
          </p:txBody>
        </p:sp>
      </p:grpSp>
      <p:sp>
        <p:nvSpPr>
          <p:cNvPr id="21" name="标题 1"/>
          <p:cNvSpPr txBox="1"/>
          <p:nvPr/>
        </p:nvSpPr>
        <p:spPr>
          <a:xfrm>
            <a:off x="395536" y="1158007"/>
            <a:ext cx="8496944" cy="7588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湖南卫视：二集前、二集后三集前、三集后收视表现较佳</a:t>
            </a:r>
            <a:endParaRPr lang="en-US" altLang="zh-CN" sz="1400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江苏卫视：三集后表现较佳</a:t>
            </a:r>
            <a:endParaRPr lang="en-US" altLang="zh-CN" sz="1400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浙江</a:t>
            </a:r>
            <a:r>
              <a:rPr lang="en-US" altLang="zh-CN" sz="14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安徽卫视：二集后、三集后收视表现较佳</a:t>
            </a:r>
            <a:endParaRPr lang="en-US" altLang="zh-CN" sz="1400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东方</a:t>
            </a:r>
            <a:r>
              <a:rPr lang="zh-CN" altLang="en-US" sz="14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卫视：三集前、三集后收视表现较佳</a:t>
            </a:r>
            <a:endParaRPr lang="en-US" altLang="zh-CN" sz="1400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日期占位符 4"/>
          <p:cNvSpPr>
            <a:spLocks noGrp="1"/>
          </p:cNvSpPr>
          <p:nvPr>
            <p:ph type="dt" sz="half" idx="10"/>
          </p:nvPr>
        </p:nvSpPr>
        <p:spPr>
          <a:xfrm>
            <a:off x="1114425" y="6571673"/>
            <a:ext cx="6135624" cy="146304"/>
          </a:xfrm>
        </p:spPr>
        <p:txBody>
          <a:bodyPr/>
          <a:lstStyle/>
          <a:p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数据来源：央视索福瑞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P25-45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岁，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城市 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-2014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月（不含春节）</a:t>
            </a: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女性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20-30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岁受众更偏爱湖南卫视，热捧都市情感剧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grpSp>
        <p:nvGrpSpPr>
          <p:cNvPr id="26" name="组合 25"/>
          <p:cNvGrpSpPr/>
          <p:nvPr/>
        </p:nvGrpSpPr>
        <p:grpSpPr>
          <a:xfrm>
            <a:off x="539552" y="695624"/>
            <a:ext cx="8502857" cy="2949400"/>
            <a:chOff x="195288" y="1844824"/>
            <a:chExt cx="8502857" cy="2949400"/>
          </a:xfrm>
        </p:grpSpPr>
        <p:graphicFrame>
          <p:nvGraphicFramePr>
            <p:cNvPr id="10" name="Chart 9"/>
            <p:cNvGraphicFramePr/>
            <p:nvPr/>
          </p:nvGraphicFramePr>
          <p:xfrm>
            <a:off x="195288" y="2003028"/>
            <a:ext cx="7843735" cy="279119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11" name="TextBox 10"/>
            <p:cNvSpPr txBox="1"/>
            <p:nvPr/>
          </p:nvSpPr>
          <p:spPr>
            <a:xfrm>
              <a:off x="1000654" y="2204864"/>
              <a:ext cx="13714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咱们结婚吧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31018" y="3403887"/>
              <a:ext cx="9290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闪亮爱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42017" y="3368435"/>
              <a:ext cx="11502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烽火佳人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051720" y="2991435"/>
              <a:ext cx="11502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天龙八部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78606" y="3934752"/>
              <a:ext cx="8947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爱情公寓</a:t>
              </a:r>
              <a:r>
                <a:rPr lang="en-US" altLang="zh-CN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526005" y="3372969"/>
              <a:ext cx="11502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一代枭雄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504966" y="3296017"/>
              <a:ext cx="12861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隋唐英雄</a:t>
              </a:r>
              <a:r>
                <a:rPr lang="en-US" altLang="zh-CN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326637" y="3269778"/>
              <a:ext cx="9290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大丈夫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868144" y="3037601"/>
              <a:ext cx="10404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我的儿子</a:t>
              </a:r>
              <a:endParaRPr lang="en-US" altLang="zh-CN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是奇葩</a:t>
              </a:r>
              <a:endParaRPr lang="zh-CN" altLang="en-US" sz="12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570913" y="1844824"/>
              <a:ext cx="11272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r>
                <a:rPr lang="zh-CN" altLang="en-US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</a:t>
              </a:r>
              <a:r>
                <a:rPr lang="zh-CN" altLang="en-US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endParaRPr lang="en-US" altLang="zh-CN" sz="1200" b="1" dirty="0" smtClean="0">
                <a:solidFill>
                  <a:srgbClr val="6292D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r>
                <a:rPr lang="zh-CN" altLang="en-US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endParaRPr lang="en-US" altLang="zh-CN" sz="1200" b="1" dirty="0" smtClean="0">
                <a:solidFill>
                  <a:srgbClr val="6292D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平均收视率</a:t>
              </a:r>
              <a:endParaRPr lang="zh-CN" altLang="en-US" sz="1200" b="1" dirty="0" smtClean="0">
                <a:solidFill>
                  <a:srgbClr val="6292D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884368" y="2431921"/>
              <a:ext cx="4171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1.3</a:t>
              </a:r>
              <a:endParaRPr lang="en-US" altLang="zh-CN" sz="1200" b="1" dirty="0" smtClean="0">
                <a:solidFill>
                  <a:srgbClr val="6292D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884368" y="2791961"/>
              <a:ext cx="4171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0.8</a:t>
              </a:r>
              <a:endParaRPr lang="en-US" altLang="zh-CN" sz="1200" b="1" dirty="0" smtClean="0">
                <a:solidFill>
                  <a:srgbClr val="6292D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884368" y="3224009"/>
              <a:ext cx="4171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0.7</a:t>
              </a:r>
              <a:endParaRPr lang="en-US" altLang="zh-CN" sz="1200" b="1" dirty="0" smtClean="0">
                <a:solidFill>
                  <a:srgbClr val="6292D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884368" y="3573016"/>
              <a:ext cx="4171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0.8</a:t>
              </a:r>
              <a:endParaRPr lang="en-US" altLang="zh-CN" sz="1200" b="1" dirty="0" smtClean="0">
                <a:solidFill>
                  <a:srgbClr val="6292D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884368" y="3944089"/>
              <a:ext cx="4171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solidFill>
                    <a:srgbClr val="6292D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0.6</a:t>
              </a:r>
              <a:endParaRPr lang="en-US" altLang="zh-CN" sz="1200" b="1" dirty="0" smtClean="0">
                <a:solidFill>
                  <a:srgbClr val="6292D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日期占位符 4"/>
          <p:cNvSpPr>
            <a:spLocks noGrp="1"/>
          </p:cNvSpPr>
          <p:nvPr>
            <p:ph type="dt" sz="half" idx="10"/>
          </p:nvPr>
        </p:nvSpPr>
        <p:spPr>
          <a:xfrm>
            <a:off x="1114425" y="6571673"/>
            <a:ext cx="6135624" cy="146304"/>
          </a:xfrm>
        </p:spPr>
        <p:txBody>
          <a:bodyPr/>
          <a:lstStyle/>
          <a:p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数据来源：央视索福瑞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F20-30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岁，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城市  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-2014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81000" y="3182907"/>
            <a:ext cx="8470392" cy="3558461"/>
            <a:chOff x="381000" y="3182907"/>
            <a:chExt cx="8470392" cy="3558461"/>
          </a:xfrm>
        </p:grpSpPr>
        <p:graphicFrame>
          <p:nvGraphicFramePr>
            <p:cNvPr id="29" name="Chart 1"/>
            <p:cNvGraphicFramePr/>
            <p:nvPr/>
          </p:nvGraphicFramePr>
          <p:xfrm>
            <a:off x="381000" y="3182907"/>
            <a:ext cx="8470392" cy="35584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0" name="Rectangle 2"/>
            <p:cNvSpPr/>
            <p:nvPr/>
          </p:nvSpPr>
          <p:spPr>
            <a:xfrm>
              <a:off x="2293664" y="4140570"/>
              <a:ext cx="191833" cy="2168751"/>
            </a:xfrm>
            <a:prstGeom prst="rect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31" name="Rectangle 8"/>
            <p:cNvSpPr/>
            <p:nvPr/>
          </p:nvSpPr>
          <p:spPr>
            <a:xfrm>
              <a:off x="6237765" y="4140569"/>
              <a:ext cx="389806" cy="2168751"/>
            </a:xfrm>
            <a:prstGeom prst="rect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32" name="Rectangle 9"/>
            <p:cNvSpPr/>
            <p:nvPr/>
          </p:nvSpPr>
          <p:spPr>
            <a:xfrm>
              <a:off x="3957690" y="4140569"/>
              <a:ext cx="819135" cy="2168751"/>
            </a:xfrm>
            <a:prstGeom prst="rect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81000" y="3909737"/>
              <a:ext cx="160101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defRPr sz="10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 eaLnBrk="0" hangingPunct="0"/>
              <a:lvl3pPr marL="1143000" indent="-228600" eaLnBrk="0" hangingPunct="0"/>
              <a:lvl4pPr marL="1600200" indent="-228600" eaLnBrk="0" hangingPunct="0"/>
              <a:lvl5pPr marL="2057400" indent="-228600" eaLnBrk="0" hangingPunct="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defTabSz="914400"/>
              <a:r>
                <a:rPr lang="zh-CN" altLang="en-US" sz="900" dirty="0" smtClean="0"/>
                <a:t>收视率</a:t>
              </a:r>
              <a:r>
                <a:rPr lang="en-US" altLang="zh-CN" sz="900" dirty="0" smtClean="0"/>
                <a:t>%</a:t>
              </a:r>
              <a:endParaRPr lang="zh-CN" altLang="en-US" sz="9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155039" y="3840487"/>
              <a:ext cx="530915" cy="2308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9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一集前</a:t>
              </a:r>
              <a:endParaRPr lang="zh-CN" altLang="en-US" sz="9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957690" y="3709682"/>
              <a:ext cx="819135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一集后</a:t>
              </a:r>
              <a:endParaRPr lang="en-US" altLang="zh-CN" sz="9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9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二集前</a:t>
              </a:r>
              <a:endParaRPr lang="zh-CN" altLang="en-US" sz="9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138951" y="3771237"/>
              <a:ext cx="530915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900" b="1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</a:t>
              </a:r>
              <a:r>
                <a:rPr lang="zh-CN" altLang="en-US" sz="9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集后</a:t>
              </a:r>
              <a:endParaRPr lang="en-US" altLang="zh-CN" sz="9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9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三集前</a:t>
              </a:r>
              <a:endParaRPr lang="zh-CN" altLang="en-US" sz="9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035479" y="3812544"/>
              <a:ext cx="530915" cy="2308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9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三集后</a:t>
              </a:r>
              <a:endParaRPr lang="zh-CN" altLang="en-US" sz="9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14"/>
            <p:cNvSpPr/>
            <p:nvPr/>
          </p:nvSpPr>
          <p:spPr>
            <a:xfrm>
              <a:off x="8106034" y="4117336"/>
              <a:ext cx="389806" cy="2168751"/>
            </a:xfrm>
            <a:prstGeom prst="rect">
              <a:avLst/>
            </a:prstGeom>
            <a:noFill/>
            <a:ln w="12700">
              <a:solidFill>
                <a:schemeClr val="accent3">
                  <a:lumMod val="75000"/>
                </a:schemeClr>
              </a:solidFill>
              <a:prstDash val="sysDash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81000" y="3678905"/>
              <a:ext cx="1601014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defRPr sz="10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 eaLnBrk="0" hangingPunct="0"/>
              <a:lvl3pPr marL="1143000" indent="-228600" eaLnBrk="0" hangingPunct="0"/>
              <a:lvl4pPr marL="1600200" indent="-228600" eaLnBrk="0" hangingPunct="0"/>
              <a:lvl5pPr marL="2057400" indent="-228600" eaLnBrk="0" hangingPunct="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defTabSz="914400"/>
              <a:r>
                <a:rPr lang="zh-CN" altLang="en-US" sz="900" b="1" dirty="0" smtClean="0"/>
                <a:t>周一</a:t>
              </a:r>
              <a:r>
                <a:rPr lang="en-US" altLang="zh-CN" sz="900" b="1" dirty="0" smtClean="0"/>
                <a:t>—</a:t>
              </a:r>
              <a:r>
                <a:rPr lang="zh-CN" altLang="en-US" sz="900" b="1" dirty="0" smtClean="0"/>
                <a:t>周五</a:t>
              </a:r>
              <a:endParaRPr lang="zh-CN" altLang="en-US" sz="900" b="1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海澜之家父亲节电视整体资源排期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22" y="1268760"/>
            <a:ext cx="8351714" cy="4873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五边形 7"/>
          <p:cNvSpPr/>
          <p:nvPr/>
        </p:nvSpPr>
        <p:spPr>
          <a:xfrm>
            <a:off x="0" y="6102"/>
            <a:ext cx="5570552" cy="6858000"/>
          </a:xfrm>
          <a:prstGeom prst="homePlate">
            <a:avLst/>
          </a:prstGeom>
          <a:solidFill>
            <a:srgbClr val="00CBFE">
              <a:alpha val="54118"/>
            </a:srgb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dirty="0">
                <a:solidFill>
                  <a:prstClr val="white"/>
                </a:solidFill>
                <a:latin typeface="+mj-ea"/>
                <a:ea typeface="微软雅黑" panose="020B0503020204020204" pitchFamily="34" charset="-122"/>
              </a:rPr>
              <a:t>杂志</a:t>
            </a:r>
            <a:r>
              <a:rPr lang="zh-CN" altLang="en-US" sz="2800" b="1" dirty="0" smtClean="0">
                <a:solidFill>
                  <a:prstClr val="white"/>
                </a:solidFill>
                <a:latin typeface="+mj-ea"/>
                <a:ea typeface="微软雅黑" panose="020B0503020204020204" pitchFamily="34" charset="-122"/>
              </a:rPr>
              <a:t>媒体投放策略</a:t>
            </a:r>
            <a:endParaRPr lang="zh-CN" altLang="en-US" sz="2800" b="1" dirty="0">
              <a:solidFill>
                <a:prstClr val="white"/>
              </a:solidFill>
              <a:latin typeface="+mj-ea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杂志策略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8" name="矩形 7"/>
          <p:cNvSpPr/>
          <p:nvPr/>
        </p:nvSpPr>
        <p:spPr>
          <a:xfrm>
            <a:off x="0" y="1772816"/>
            <a:ext cx="9144000" cy="34563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sp>
        <p:nvSpPr>
          <p:cNvPr id="10" name="TextBox 9"/>
          <p:cNvSpPr txBox="1"/>
          <p:nvPr/>
        </p:nvSpPr>
        <p:spPr>
          <a:xfrm>
            <a:off x="35496" y="2852936"/>
            <a:ext cx="622317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针对此波海澜之家父亲节特殊（女性</a:t>
            </a:r>
            <a:r>
              <a:rPr lang="en-US" altLang="zh-CN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20-30</a:t>
            </a:r>
            <a:r>
              <a:rPr lang="zh-CN" altLang="en-US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岁）目标群，</a:t>
            </a:r>
            <a:endParaRPr lang="en-US" altLang="zh-CN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结合他们偏好度高的杂志媒体，以达到更有效的沟通</a:t>
            </a:r>
            <a:endParaRPr lang="en-US" altLang="zh-CN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除硬广形象品牌形象的呈现外，建议更多软性内容</a:t>
            </a:r>
            <a:endParaRPr lang="en-US" altLang="zh-CN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沟通，以达到情感上的触及</a:t>
            </a:r>
            <a:endParaRPr lang="en-US" altLang="zh-CN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图示 10"/>
          <p:cNvGraphicFramePr/>
          <p:nvPr/>
        </p:nvGraphicFramePr>
        <p:xfrm>
          <a:off x="5004048" y="2348880"/>
          <a:ext cx="3984104" cy="2752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杂志媒体建议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graphicFrame>
        <p:nvGraphicFramePr>
          <p:cNvPr id="8" name="内容占位符 7"/>
          <p:cNvGraphicFramePr>
            <a:graphicFrameLocks noGrp="1"/>
          </p:cNvGraphicFramePr>
          <p:nvPr>
            <p:ph sz="half" idx="1"/>
          </p:nvPr>
        </p:nvGraphicFramePr>
        <p:xfrm>
          <a:off x="350941" y="1556792"/>
          <a:ext cx="8423271" cy="2521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圆角矩形 8"/>
          <p:cNvSpPr/>
          <p:nvPr/>
        </p:nvSpPr>
        <p:spPr>
          <a:xfrm>
            <a:off x="1043608" y="1556792"/>
            <a:ext cx="577255" cy="2500136"/>
          </a:xfrm>
          <a:prstGeom prst="roundRect">
            <a:avLst/>
          </a:prstGeom>
          <a:noFill/>
          <a:ln w="28575">
            <a:solidFill>
              <a:srgbClr val="0070C0"/>
            </a:solidFill>
            <a:prstDash val="sys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grpSp>
        <p:nvGrpSpPr>
          <p:cNvPr id="15" name="组合 14"/>
          <p:cNvGrpSpPr/>
          <p:nvPr/>
        </p:nvGrpSpPr>
        <p:grpSpPr>
          <a:xfrm>
            <a:off x="0" y="4365104"/>
            <a:ext cx="9144000" cy="2206136"/>
            <a:chOff x="0" y="4365104"/>
            <a:chExt cx="9144000" cy="2206136"/>
          </a:xfrm>
        </p:grpSpPr>
        <p:sp>
          <p:nvSpPr>
            <p:cNvPr id="13" name="矩形 12"/>
            <p:cNvSpPr/>
            <p:nvPr/>
          </p:nvSpPr>
          <p:spPr>
            <a:xfrm>
              <a:off x="0" y="4365104"/>
              <a:ext cx="9144000" cy="205712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 err="1" smtClean="0"/>
            </a:p>
          </p:txBody>
        </p: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4424262"/>
              <a:ext cx="1435331" cy="18130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2494608" y="4539915"/>
              <a:ext cx="5500224" cy="20313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14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发行量：</a:t>
              </a:r>
              <a:r>
                <a:rPr lang="en-US" altLang="zh-CN" sz="14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48</a:t>
              </a:r>
              <a:r>
                <a:rPr lang="zh-CN" altLang="en-US" sz="14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r>
                <a:rPr lang="en-US" altLang="zh-CN" sz="14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4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期</a:t>
              </a:r>
              <a:endParaRPr lang="en-US" altLang="zh-CN" sz="14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zh-CN" sz="1400" b="1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14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定位：年轻女性</a:t>
              </a:r>
              <a:endParaRPr lang="en-US" altLang="zh-CN" sz="14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zh-CN" sz="1400" b="1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14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内容：流行趋势、最新服饰潮流、美容保养等咨询</a:t>
              </a:r>
              <a:endParaRPr lang="en-US" altLang="zh-CN" sz="14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zh-CN" sz="1400" b="1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1400" b="1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主要覆盖区域：北京、上海、江苏、辽宁、浙江、天津、广东等</a:t>
              </a:r>
              <a:endParaRPr lang="en-US" altLang="zh-CN" sz="14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zh-CN" sz="1400" b="1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zh-CN" altLang="en-US" sz="14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标题 1"/>
          <p:cNvSpPr txBox="1"/>
          <p:nvPr/>
        </p:nvSpPr>
        <p:spPr>
          <a:xfrm>
            <a:off x="395536" y="1013991"/>
            <a:ext cx="8496944" cy="7588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Arial" panose="020B0604020202020204"/>
              <a:buChar char="•"/>
            </a:pP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针对女性</a:t>
            </a:r>
            <a:r>
              <a: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20-30</a:t>
            </a:r>
            <a:r>
              <a: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岁，瑞丽服饰美容的接触度最高，且偏向性要较高</a:t>
            </a:r>
            <a:endParaRPr lang="en-US" altLang="zh-CN" sz="1600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页脚占位符 5"/>
          <p:cNvSpPr>
            <a:spLocks noGrp="1"/>
          </p:cNvSpPr>
          <p:nvPr>
            <p:ph type="ftr" sz="quarter" idx="11"/>
          </p:nvPr>
        </p:nvSpPr>
        <p:spPr>
          <a:xfrm>
            <a:off x="1114425" y="6424936"/>
            <a:ext cx="6134100" cy="146304"/>
          </a:xfrm>
        </p:spPr>
        <p:txBody>
          <a:bodyPr/>
          <a:lstStyle/>
          <a:p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数据来源：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年中国市场与媒体研究（秋季）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[2012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-2013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日期占位符 4"/>
          <p:cNvSpPr>
            <a:spLocks noGrp="1"/>
          </p:cNvSpPr>
          <p:nvPr>
            <p:ph type="dt" sz="half" idx="10"/>
          </p:nvPr>
        </p:nvSpPr>
        <p:spPr>
          <a:xfrm>
            <a:off x="1114425" y="6571673"/>
            <a:ext cx="6135624" cy="146304"/>
          </a:xfrm>
        </p:spPr>
        <p:txBody>
          <a:bodyPr/>
          <a:lstStyle/>
          <a:p>
            <a:r>
              <a:rPr 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TA:F20-30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女性</a:t>
            </a: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 animBg="1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杂志广告形式建议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grpSp>
        <p:nvGrpSpPr>
          <p:cNvPr id="17" name="组合 16"/>
          <p:cNvGrpSpPr/>
          <p:nvPr/>
        </p:nvGrpSpPr>
        <p:grpSpPr>
          <a:xfrm>
            <a:off x="448232" y="2036167"/>
            <a:ext cx="3121025" cy="3121025"/>
            <a:chOff x="179512" y="1460103"/>
            <a:chExt cx="3121025" cy="3121025"/>
          </a:xfrm>
        </p:grpSpPr>
        <p:pic>
          <p:nvPicPr>
            <p:cNvPr id="5123" name="Picture 3" descr="C:\Users\Jane.Yu\Desktop\4251r-2700.jpg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460103"/>
              <a:ext cx="3121025" cy="3121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673" y="1460103"/>
              <a:ext cx="1150025" cy="145266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8" name="组合 27"/>
          <p:cNvGrpSpPr/>
          <p:nvPr/>
        </p:nvGrpSpPr>
        <p:grpSpPr>
          <a:xfrm>
            <a:off x="3869492" y="1892151"/>
            <a:ext cx="5167004" cy="3337049"/>
            <a:chOff x="3869492" y="2036167"/>
            <a:chExt cx="5167004" cy="3337049"/>
          </a:xfrm>
        </p:grpSpPr>
        <p:sp>
          <p:nvSpPr>
            <p:cNvPr id="23" name="圆角矩形 22"/>
            <p:cNvSpPr/>
            <p:nvPr/>
          </p:nvSpPr>
          <p:spPr>
            <a:xfrm>
              <a:off x="3869492" y="2036167"/>
              <a:ext cx="2592288" cy="50405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品牌露出</a:t>
              </a:r>
              <a:endPara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3869492" y="4353491"/>
              <a:ext cx="2592288" cy="504056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出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街时间建议</a:t>
              </a:r>
              <a:endPara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085516" y="2756247"/>
              <a:ext cx="495098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1600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版面位置：建议前</a:t>
              </a:r>
              <a:r>
                <a:rPr lang="en-US" altLang="zh-CN" sz="1600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1/3</a:t>
              </a:r>
              <a:r>
                <a:rPr lang="zh-CN" altLang="en-US" sz="1600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</a:t>
              </a:r>
              <a:endPara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1600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形式：连续</a:t>
              </a:r>
              <a:r>
                <a:rPr lang="en-US" altLang="zh-CN" sz="1600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600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个右手页广告</a:t>
              </a:r>
              <a:r>
                <a:rPr lang="zh-CN" altLang="en-US" sz="1600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r>
                <a:rPr lang="zh-CN" altLang="en-US" sz="1600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软文</a:t>
              </a:r>
              <a:r>
                <a:rPr lang="en-US" altLang="zh-CN" sz="1600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1600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硬广形式（软文在前，硬广在后）</a:t>
              </a:r>
              <a:endParaRPr lang="en-US" altLang="zh-CN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1600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内容：沟通软性内容，传达父亲节情感关爱，提升好感度；再辅以硬广，以加深海澜之家品牌印象</a:t>
              </a:r>
              <a:endPara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085516" y="5034662"/>
              <a:ext cx="43749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1600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</a:t>
              </a:r>
              <a:r>
                <a:rPr lang="en-US" altLang="zh-CN" sz="1600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zh-CN" altLang="en-US" sz="1600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月刊，</a:t>
              </a:r>
              <a:r>
                <a:rPr lang="en-US" altLang="zh-CN" sz="1600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600" dirty="0" smtClean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月下旬出街，覆盖父亲节期间</a:t>
              </a:r>
              <a:endParaRPr lang="zh-CN" altLang="en-US" sz="1600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五边形 7"/>
          <p:cNvSpPr/>
          <p:nvPr/>
        </p:nvSpPr>
        <p:spPr>
          <a:xfrm>
            <a:off x="0" y="6102"/>
            <a:ext cx="5570552" cy="6858000"/>
          </a:xfrm>
          <a:prstGeom prst="homePlate">
            <a:avLst/>
          </a:prstGeom>
          <a:solidFill>
            <a:srgbClr val="00CBFE">
              <a:alpha val="54118"/>
            </a:srgb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dirty="0" smtClean="0">
                <a:solidFill>
                  <a:prstClr val="white"/>
                </a:solidFill>
                <a:latin typeface="+mj-ea"/>
                <a:ea typeface="微软雅黑" panose="020B0503020204020204" pitchFamily="34" charset="-122"/>
              </a:rPr>
              <a:t>户外媒体投放策略</a:t>
            </a:r>
            <a:endParaRPr lang="zh-CN" altLang="en-US" sz="2800" b="1" dirty="0">
              <a:solidFill>
                <a:prstClr val="white"/>
              </a:solidFill>
              <a:latin typeface="+mj-ea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sp>
        <p:nvSpPr>
          <p:cNvPr id="8" name="矩形 7"/>
          <p:cNvSpPr/>
          <p:nvPr/>
        </p:nvSpPr>
        <p:spPr>
          <a:xfrm>
            <a:off x="0" y="1772816"/>
            <a:ext cx="9144000" cy="34563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sp>
        <p:nvSpPr>
          <p:cNvPr id="9" name="TextBox 8"/>
          <p:cNvSpPr txBox="1"/>
          <p:nvPr/>
        </p:nvSpPr>
        <p:spPr>
          <a:xfrm>
            <a:off x="35496" y="3081734"/>
            <a:ext cx="65261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针对</a:t>
            </a:r>
            <a:r>
              <a:rPr lang="zh-CN" altLang="en-US" b="1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担任重点销售任务的市场</a:t>
            </a:r>
            <a:r>
              <a:rPr lang="zh-CN" altLang="en-US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，给到高广度媒体补强</a:t>
            </a:r>
            <a:endParaRPr lang="en-US" altLang="zh-CN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同时运用高偏好户外广告，帮助聚集人气及提升品牌好感度</a:t>
            </a:r>
            <a:endParaRPr lang="zh-CN" altLang="en-US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内容占位符 7"/>
          <p:cNvGraphicFramePr>
            <a:graphicFrameLocks noGrp="1"/>
          </p:cNvGraphicFramePr>
          <p:nvPr>
            <p:ph sz="half" idx="2"/>
          </p:nvPr>
        </p:nvGraphicFramePr>
        <p:xfrm>
          <a:off x="5940152" y="1916832"/>
          <a:ext cx="3059832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2" name="标题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1" cy="758825"/>
          </a:xfrm>
        </p:spPr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户外策略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内容占位符 7"/>
          <p:cNvGraphicFramePr>
            <a:graphicFrameLocks noGrp="1"/>
          </p:cNvGraphicFramePr>
          <p:nvPr>
            <p:ph sz="half" idx="1"/>
          </p:nvPr>
        </p:nvGraphicFramePr>
        <p:xfrm>
          <a:off x="107503" y="3789040"/>
          <a:ext cx="8856985" cy="278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1" cy="524545"/>
          </a:xfrm>
        </p:spPr>
        <p:txBody>
          <a:bodyPr/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针对主要目标群，候车亭、公车车身广告仍为覆盖度最广媒体</a:t>
            </a:r>
            <a:b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graphicFrame>
        <p:nvGraphicFramePr>
          <p:cNvPr id="8" name="内容占位符 7"/>
          <p:cNvGraphicFramePr>
            <a:graphicFrameLocks noGrp="1"/>
          </p:cNvGraphicFramePr>
          <p:nvPr>
            <p:ph sz="half" idx="1"/>
          </p:nvPr>
        </p:nvGraphicFramePr>
        <p:xfrm>
          <a:off x="179512" y="1556793"/>
          <a:ext cx="8784976" cy="2642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圆角矩形 10"/>
          <p:cNvSpPr/>
          <p:nvPr/>
        </p:nvSpPr>
        <p:spPr>
          <a:xfrm>
            <a:off x="899591" y="1700808"/>
            <a:ext cx="1152129" cy="2088232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sp>
        <p:nvSpPr>
          <p:cNvPr id="12" name="圆角矩形 11"/>
          <p:cNvSpPr/>
          <p:nvPr/>
        </p:nvSpPr>
        <p:spPr>
          <a:xfrm>
            <a:off x="922779" y="4005064"/>
            <a:ext cx="1128941" cy="2016224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856678" y="4653136"/>
            <a:ext cx="6091810" cy="0"/>
          </a:xfrm>
          <a:prstGeom prst="line">
            <a:avLst/>
          </a:prstGeom>
          <a:ln w="19050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1043608" y="2348881"/>
            <a:ext cx="5904880" cy="0"/>
          </a:xfrm>
          <a:prstGeom prst="line">
            <a:avLst/>
          </a:prstGeom>
          <a:ln w="19050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日期占位符 4"/>
          <p:cNvSpPr>
            <a:spLocks noGrp="1"/>
          </p:cNvSpPr>
          <p:nvPr>
            <p:ph type="dt" sz="half" idx="10"/>
          </p:nvPr>
        </p:nvSpPr>
        <p:spPr>
          <a:xfrm>
            <a:off x="1114425" y="6571673"/>
            <a:ext cx="6135624" cy="146304"/>
          </a:xfrm>
        </p:spPr>
        <p:txBody>
          <a:bodyPr/>
          <a:lstStyle/>
          <a:p>
            <a:r>
              <a:rPr 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TA:P25-45/F20-30/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女性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并且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有孩子</a:t>
            </a: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页脚占位符 5"/>
          <p:cNvSpPr>
            <a:spLocks noGrp="1"/>
          </p:cNvSpPr>
          <p:nvPr>
            <p:ph type="ftr" sz="quarter" idx="11"/>
          </p:nvPr>
        </p:nvSpPr>
        <p:spPr>
          <a:xfrm>
            <a:off x="1114425" y="6424936"/>
            <a:ext cx="6134100" cy="146304"/>
          </a:xfrm>
        </p:spPr>
        <p:txBody>
          <a:bodyPr/>
          <a:lstStyle/>
          <a:p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数据来源：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年中国市场与媒体研究（秋季）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[2012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-2013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6429128" y="4005064"/>
            <a:ext cx="432048" cy="1926212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 err="1" smtClean="0"/>
          </a:p>
        </p:txBody>
      </p:sp>
      <p:sp>
        <p:nvSpPr>
          <p:cNvPr id="42" name="标题 1"/>
          <p:cNvSpPr txBox="1"/>
          <p:nvPr/>
        </p:nvSpPr>
        <p:spPr>
          <a:xfrm>
            <a:off x="395536" y="908720"/>
            <a:ext cx="8382001" cy="5245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针对父亲节特殊目标群，除广度户外形式外，电影院媒体偏好度最高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5" grpId="0">
        <p:bldAsOne/>
      </p:bldGraphic>
      <p:bldP spid="2" grpId="0"/>
      <p:bldGraphic spid="8" grpId="0">
        <p:bldAsOne/>
      </p:bldGraphic>
      <p:bldP spid="11" grpId="0" animBg="1"/>
      <p:bldP spid="12" grpId="0" animBg="1"/>
      <p:bldP spid="40" grpId="0" animBg="1"/>
      <p:bldP spid="4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graphicFrame>
        <p:nvGraphicFramePr>
          <p:cNvPr id="8" name="图示 7"/>
          <p:cNvGraphicFramePr/>
          <p:nvPr/>
        </p:nvGraphicFramePr>
        <p:xfrm>
          <a:off x="1524000" y="166925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380999" y="384175"/>
            <a:ext cx="8382001" cy="758825"/>
          </a:xfrm>
        </p:spPr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媒体选择建议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影院投放策略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graphicFrame>
        <p:nvGraphicFramePr>
          <p:cNvPr id="10" name="图示 9"/>
          <p:cNvGraphicFramePr/>
          <p:nvPr/>
        </p:nvGraphicFramePr>
        <p:xfrm>
          <a:off x="-1476672" y="14532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915816" y="2204864"/>
            <a:ext cx="57246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针对影院媒体偏好度高的女性受众，父亲节期间跟投影院贴片</a:t>
            </a:r>
            <a:endParaRPr lang="zh-CN" altLang="en-US" sz="16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15816" y="3174067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在单一的广告环境中，通过影院大屏和音效感染，让海澜之家父亲节广告更有效的沟通，从而让受众达成“对我说的广告”的情感共鸣</a:t>
            </a:r>
            <a:endParaRPr lang="zh-CN" altLang="en-US" sz="16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15816" y="4581128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在广告触及的同时，选择“超大片”电影，帮助提升品牌形象高度和喜好度</a:t>
            </a:r>
            <a:endParaRPr lang="en-US" altLang="zh-CN" sz="16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b="1" dirty="0" smtClean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根据预估票房、制作班底、演员班底、影片内容为选片原则</a:t>
            </a:r>
            <a:endParaRPr lang="zh-CN" altLang="en-US" sz="1600" b="1" dirty="0" smtClean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父亲节投放期影片推荐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  <p:pic>
        <p:nvPicPr>
          <p:cNvPr id="5" name="Picture 2" descr="http://g.hiphotos.baidu.com/baike/c0%3Dbaike80%2C5%2C5%2C80%2C26/sign=69ccd80a8882b90129a0cb6112e4c212/d1a20cf431adcbefd0398d2baeaf2edda2cc7cd98d10bfb2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68754" y="1340768"/>
            <a:ext cx="1907607" cy="2820773"/>
          </a:xfrm>
          <a:prstGeom prst="rect">
            <a:avLst/>
          </a:prstGeom>
          <a:noFill/>
        </p:spPr>
      </p:pic>
      <p:sp>
        <p:nvSpPr>
          <p:cNvPr id="6" name="矩形 5"/>
          <p:cNvSpPr/>
          <p:nvPr/>
        </p:nvSpPr>
        <p:spPr>
          <a:xfrm>
            <a:off x="-36512" y="4216439"/>
            <a:ext cx="3416320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80975" algn="ctr"/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战警：逆转未来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180975" algn="ctr"/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战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警》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系列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全球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斩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获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18.8</a:t>
            </a:r>
            <a:r>
              <a:rPr lang="zh-CN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亿美元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180975" algn="ctr"/>
            <a:endParaRPr lang="en-US" altLang="zh-CN" b="1" dirty="0" smtClean="0">
              <a:solidFill>
                <a:srgbClr val="89CC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180975"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逆转未来</a:t>
            </a:r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成全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电影“关键之匙”</a:t>
            </a:r>
            <a:endParaRPr lang="en-US" altLang="zh-CN" sz="140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180975" algn="ctr"/>
            <a:r>
              <a:rPr lang="zh-CN" altLang="zh-CN" sz="12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续</a:t>
            </a:r>
            <a:r>
              <a:rPr lang="zh-CN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作超豪华卡司创系列之最</a:t>
            </a:r>
            <a:endParaRPr lang="zh-CN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180975" algn="ctr"/>
            <a:r>
              <a:rPr lang="zh-CN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“狼叔”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休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杰克曼</a:t>
            </a:r>
            <a:r>
              <a:rPr lang="zh-CN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七</a:t>
            </a:r>
            <a:r>
              <a:rPr lang="zh-CN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度</a:t>
            </a:r>
            <a:r>
              <a:rPr lang="zh-CN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演绎</a:t>
            </a:r>
            <a:endPara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180975" algn="ctr"/>
            <a:r>
              <a:rPr lang="zh-CN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范爷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变种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火辣十足</a:t>
            </a:r>
            <a:endParaRPr lang="zh-CN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518287" y="908720"/>
            <a:ext cx="2732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预估票房：</a:t>
            </a:r>
            <a:r>
              <a:rPr lang="en-US" altLang="zh-CN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亿元</a:t>
            </a:r>
            <a:endParaRPr lang="zh-CN" altLang="en-US" b="1" dirty="0">
              <a:solidFill>
                <a:srgbClr val="8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36512" y="6021288"/>
            <a:ext cx="3449982" cy="55399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类型： 科幻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动作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奇幻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制式：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3D </a:t>
            </a:r>
            <a:endParaRPr lang="en-US" altLang="zh-CN" sz="1000" dirty="0" smtClean="0">
              <a:solidFill>
                <a:schemeClr val="bg1">
                  <a:lumMod val="65000"/>
                </a:schemeClr>
              </a:solidFill>
              <a:effectLst>
                <a:reflection blurRad="50800" stA="30000" endPos="70000" dist="889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发行：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effectLst>
                  <a:reflection blurRad="12700" stA="40000" endPos="5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世纪福斯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上映日期：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日（北美）</a:t>
            </a:r>
            <a:endParaRPr lang="en-US" altLang="zh-CN" sz="1000" dirty="0" smtClean="0">
              <a:solidFill>
                <a:schemeClr val="bg1">
                  <a:lumMod val="65000"/>
                </a:schemeClr>
              </a:solidFill>
              <a:effectLst>
                <a:reflection blurRad="50800" stA="30000" endPos="70000" dist="889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icture 2" descr="http://b.hiphotos.baidu.com/baike/c0%3Dbaike80%2C5%2C5%2C80%2C26/sign=badc110d0db30f242197e451a9fcba26/359b033b5bb5c9ead49bb98fd739b6003bf33a87e9509b4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4056" y="3933056"/>
            <a:ext cx="2120072" cy="2844000"/>
          </a:xfrm>
          <a:prstGeom prst="rect">
            <a:avLst/>
          </a:prstGeom>
          <a:noFill/>
        </p:spPr>
      </p:pic>
      <p:sp>
        <p:nvSpPr>
          <p:cNvPr id="11" name="矩形 10"/>
          <p:cNvSpPr/>
          <p:nvPr/>
        </p:nvSpPr>
        <p:spPr>
          <a:xfrm>
            <a:off x="2789714" y="1268760"/>
            <a:ext cx="3518912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沉睡魔咒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安吉丽娜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朱莉“变绿“化身邪恶紫龙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zh-CN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经典</a:t>
            </a:r>
            <a:r>
              <a:rPr lang="zh-CN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童话</a:t>
            </a:r>
            <a:r>
              <a:rPr lang="zh-CN" altLang="zh-CN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《睡美人》</a:t>
            </a:r>
            <a:endParaRPr lang="en-US" altLang="zh-CN" sz="140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zh-CN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反派</a:t>
            </a:r>
            <a:r>
              <a:rPr lang="zh-CN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魔</a:t>
            </a:r>
            <a:r>
              <a:rPr lang="zh-CN" altLang="zh-CN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“腹黑”</a:t>
            </a:r>
            <a:r>
              <a:rPr lang="zh-CN" altLang="zh-CN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外传</a:t>
            </a:r>
            <a:endParaRPr lang="en-US" altLang="zh-CN" sz="140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dirty="0" smtClean="0">
              <a:solidFill>
                <a:srgbClr val="89CC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爱丽丝梦游仙境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编剧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琳达</a:t>
            </a:r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沃尔夫颠覆原作</a:t>
            </a:r>
            <a:endParaRPr lang="en-US" altLang="zh-CN" sz="140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上演“重口味”童话</a:t>
            </a:r>
            <a:endParaRPr lang="zh-CN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6312" y="908720"/>
            <a:ext cx="2732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预估票房：</a:t>
            </a:r>
            <a:r>
              <a:rPr lang="en-US" altLang="zh-CN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亿元</a:t>
            </a:r>
            <a:endParaRPr lang="zh-CN" altLang="en-US" b="1" dirty="0">
              <a:solidFill>
                <a:srgbClr val="8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55776" y="3356992"/>
            <a:ext cx="4089581" cy="55399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类型：动作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冒险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剧情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家庭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奇幻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爱情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惊悚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制式：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2D/3D </a:t>
            </a:r>
            <a:endParaRPr lang="en-US" altLang="zh-CN" sz="1000" dirty="0" smtClean="0">
              <a:solidFill>
                <a:schemeClr val="bg1">
                  <a:lumMod val="65000"/>
                </a:schemeClr>
              </a:solidFill>
              <a:effectLst>
                <a:reflection blurRad="50800" stA="30000" endPos="70000" dist="889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发行：华特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迪士尼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上映日期：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日（北美）</a:t>
            </a:r>
            <a:endParaRPr lang="en-US" altLang="zh-CN" sz="1000" dirty="0" smtClean="0">
              <a:solidFill>
                <a:schemeClr val="bg1">
                  <a:lumMod val="65000"/>
                </a:schemeClr>
              </a:solidFill>
              <a:effectLst>
                <a:reflection blurRad="50800" stA="30000" endPos="70000" dist="889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Picture 2" descr="http://g.hiphotos.baidu.com/baike/c0%3Dbaike92%2C5%2C5%2C92%2C30/sign=432897151238534398c28f73f27adb1b/c2fdfc039245d688a23dd6dda6c27d1ed31b0ef41bd504b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0232" y="1377088"/>
            <a:ext cx="1924222" cy="2844000"/>
          </a:xfrm>
          <a:prstGeom prst="rect">
            <a:avLst/>
          </a:prstGeom>
          <a:noFill/>
        </p:spPr>
      </p:pic>
      <p:sp>
        <p:nvSpPr>
          <p:cNvPr id="15" name="矩形 14"/>
          <p:cNvSpPr/>
          <p:nvPr/>
        </p:nvSpPr>
        <p:spPr>
          <a:xfrm>
            <a:off x="5148064" y="4124687"/>
            <a:ext cx="4508294" cy="2123658"/>
          </a:xfrm>
          <a:prstGeom prst="rect">
            <a:avLst/>
          </a:prstGeom>
          <a:effectLst>
            <a:reflection blurRad="6350" endPos="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明日边缘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谍影重重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史密斯行动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导演</a:t>
            </a: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道格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·里曼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执导</a:t>
            </a:r>
            <a:endParaRPr lang="zh-CN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5725" algn="ctr"/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阿汤哥力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压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皮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特抢占主角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5725" algn="ctr"/>
            <a:endParaRPr lang="en-US" altLang="zh-CN" b="1" dirty="0" smtClean="0">
              <a:effectLst>
                <a:reflection blurRad="25400" stA="35000" endPos="65000" dist="6000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85725" algn="ctr"/>
            <a:r>
              <a:rPr lang="zh-CN" altLang="en-US" b="1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奢华幕后推手云集</a:t>
            </a:r>
            <a:endParaRPr lang="en-US" altLang="zh-CN" b="1" dirty="0" smtClean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5725" indent="-85725" algn="ctr"/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环太平洋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服设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艺伎回忆录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摄影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指导</a:t>
            </a:r>
            <a:endParaRPr lang="en-US" altLang="zh-CN" sz="1200" dirty="0" smtClean="0">
              <a:solidFill>
                <a:schemeClr val="bg1">
                  <a:lumMod val="6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5725" indent="-85725" algn="ctr"/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福尔摩斯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精剪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蝙蝠侠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视效监制</a:t>
            </a:r>
            <a:endParaRPr lang="en-US" altLang="zh-CN" sz="1200" dirty="0" smtClean="0">
              <a:solidFill>
                <a:schemeClr val="bg1">
                  <a:lumMod val="6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5725" indent="-85725" algn="ctr"/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独立日</a:t>
            </a: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艺术指导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67033" y="6093296"/>
            <a:ext cx="3185487" cy="55399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类型：动作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科幻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制式：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2D/3D/IMAX 3D</a:t>
            </a:r>
            <a:endParaRPr lang="en-US" altLang="zh-CN" sz="1000" dirty="0" smtClean="0">
              <a:solidFill>
                <a:schemeClr val="bg1">
                  <a:lumMod val="65000"/>
                </a:schemeClr>
              </a:solidFill>
              <a:effectLst>
                <a:reflection blurRad="50800" stA="30000" endPos="70000" dist="889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发行：华纳兄弟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上映日期：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effectLst>
                  <a:reflection blurRad="50800" stA="30000" endPos="70000" dist="889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日（北美）</a:t>
            </a:r>
            <a:endParaRPr lang="en-US" altLang="zh-CN" sz="1000" dirty="0" smtClean="0">
              <a:solidFill>
                <a:schemeClr val="bg1">
                  <a:lumMod val="65000"/>
                </a:schemeClr>
              </a:solidFill>
              <a:effectLst>
                <a:reflection blurRad="50800" stA="30000" endPos="70000" dist="889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0"/>
          <p:cNvSpPr txBox="1"/>
          <p:nvPr/>
        </p:nvSpPr>
        <p:spPr>
          <a:xfrm>
            <a:off x="6592214" y="908720"/>
            <a:ext cx="2732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预估票房：</a:t>
            </a:r>
            <a:r>
              <a:rPr lang="en-US" altLang="zh-CN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 smtClean="0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亿元</a:t>
            </a:r>
            <a:endParaRPr lang="zh-CN" altLang="en-US" b="1" dirty="0">
              <a:solidFill>
                <a:srgbClr val="8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masterplan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54A8A-1B75-4A5F-A734-E7B561537B81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xus Landscape">
  <a:themeElements>
    <a:clrScheme name="Maxus Colors">
      <a:dk1>
        <a:sysClr val="windowText" lastClr="000000"/>
      </a:dk1>
      <a:lt1>
        <a:sysClr val="window" lastClr="FFFFFF"/>
      </a:lt1>
      <a:dk2>
        <a:srgbClr val="00529B"/>
      </a:dk2>
      <a:lt2>
        <a:srgbClr val="9E9E9E"/>
      </a:lt2>
      <a:accent1>
        <a:srgbClr val="50B948"/>
      </a:accent1>
      <a:accent2>
        <a:srgbClr val="00BCE4"/>
      </a:accent2>
      <a:accent3>
        <a:srgbClr val="FFE42A"/>
      </a:accent3>
      <a:accent4>
        <a:srgbClr val="E51937"/>
      </a:accent4>
      <a:accent5>
        <a:srgbClr val="00529B"/>
      </a:accent5>
      <a:accent6>
        <a:srgbClr val="575757"/>
      </a:accent6>
      <a:hlink>
        <a:srgbClr val="008DAB"/>
      </a:hlink>
      <a:folHlink>
        <a:srgbClr val="3B8B35"/>
      </a:folHlink>
    </a:clrScheme>
    <a:fontScheme name="Maxu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xu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6000"/>
                <a:satMod val="130000"/>
              </a:schemeClr>
            </a:gs>
            <a:gs pos="80000">
              <a:schemeClr val="phClr">
                <a:shade val="88000"/>
                <a:satMod val="130000"/>
              </a:schemeClr>
            </a:gs>
            <a:gs pos="100000">
              <a:schemeClr val="phClr">
                <a:shade val="89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 dirty="0" err="1" smtClean="0"/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  <a:lnDef>
      <a:spPr>
        <a:ln w="1905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600" dirty="0" smtClean="0">
            <a:solidFill>
              <a:schemeClr val="bg2">
                <a:lumMod val="7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Maxus Landscape</Template>
  <TotalTime>0</TotalTime>
  <Words>4706</Words>
  <Application>WPS 演示</Application>
  <PresentationFormat>全屏显示(4:3)</PresentationFormat>
  <Paragraphs>596</Paragraphs>
  <Slides>35</Slides>
  <Notes>2</Notes>
  <HiddenSlides>1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4" baseType="lpstr">
      <vt:lpstr>Arial</vt:lpstr>
      <vt:lpstr>宋体</vt:lpstr>
      <vt:lpstr>Wingdings</vt:lpstr>
      <vt:lpstr>Calibri</vt:lpstr>
      <vt:lpstr>微软雅黑</vt:lpstr>
      <vt:lpstr>Calibri</vt:lpstr>
      <vt:lpstr>Arial Unicode MS</vt:lpstr>
      <vt:lpstr>Arial</vt:lpstr>
      <vt:lpstr>Maxus Landscape</vt:lpstr>
      <vt:lpstr>PowerPoint 演示文稿</vt:lpstr>
      <vt:lpstr>PowerPoint 演示文稿</vt:lpstr>
      <vt:lpstr>针对主要目标群，户外、电视为覆盖度最广的媒体；网络为主动性最高媒体 </vt:lpstr>
      <vt:lpstr>媒体投放策略</vt:lpstr>
      <vt:lpstr>媒体投放布局规划</vt:lpstr>
      <vt:lpstr>海澜之家父亲节媒体投放行程</vt:lpstr>
      <vt:lpstr>PowerPoint 演示文稿</vt:lpstr>
      <vt:lpstr>电视媒体投放策略：</vt:lpstr>
      <vt:lpstr>央视策略</vt:lpstr>
      <vt:lpstr>对海澜之家主要目标群，布局央视仍有重要的战略意义</vt:lpstr>
      <vt:lpstr>对海澜之家特殊目标群（女性20-30岁），央视1套仍有举足轻重的份量</vt:lpstr>
      <vt:lpstr>央视基本盘资源近期收视表现</vt:lpstr>
      <vt:lpstr>央视14年1-2月综艺栏目回顾及建议</vt:lpstr>
      <vt:lpstr>卫视策略</vt:lpstr>
      <vt:lpstr>Top卫视帮助聚焦人气，高热点综艺+高人气剧场跟投，扩大影响力</vt:lpstr>
      <vt:lpstr>14年1-2月卫视综艺节目表现回顾&amp;建议</vt:lpstr>
      <vt:lpstr>《花儿与少年》硬广跟投建议理由</vt:lpstr>
      <vt:lpstr>《花儿与少年》硬广跟投时间点建议</vt:lpstr>
      <vt:lpstr>《我们都爱笑》硬广跟投建议理由</vt:lpstr>
      <vt:lpstr>《我们都爱笑》硬广跟投点位建议</vt:lpstr>
      <vt:lpstr>主流卫视晚间剧场平台收视分析</vt:lpstr>
      <vt:lpstr>主流卫视剧场破口建议，根据预算做适当选择</vt:lpstr>
      <vt:lpstr>女性20-30岁受众更偏爱湖南卫视，热捧都市情感剧</vt:lpstr>
      <vt:lpstr>海澜之家父亲节电视整体资源排期</vt:lpstr>
      <vt:lpstr>PowerPoint 演示文稿</vt:lpstr>
      <vt:lpstr>杂志策略</vt:lpstr>
      <vt:lpstr>杂志媒体建议</vt:lpstr>
      <vt:lpstr>杂志广告形式建议</vt:lpstr>
      <vt:lpstr>PowerPoint 演示文稿</vt:lpstr>
      <vt:lpstr>户外策略</vt:lpstr>
      <vt:lpstr>针对主要目标群，候车亭、公车车身广告仍为覆盖度最广媒体 </vt:lpstr>
      <vt:lpstr>媒体选择建议</vt:lpstr>
      <vt:lpstr>影院投放策略</vt:lpstr>
      <vt:lpstr>父亲节投放期影片推荐</vt:lpstr>
      <vt:lpstr>masterplan</vt:lpstr>
    </vt:vector>
  </TitlesOfParts>
  <Company>GroupM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Instructions: your new Maxus PPT landscape template</dc:title>
  <dc:creator>Jane Yu</dc:creator>
  <cp:lastModifiedBy>seed</cp:lastModifiedBy>
  <cp:revision>165</cp:revision>
  <cp:lastPrinted>2014-03-20T12:23:00Z</cp:lastPrinted>
  <dcterms:created xsi:type="dcterms:W3CDTF">2014-03-20T08:34:00Z</dcterms:created>
  <dcterms:modified xsi:type="dcterms:W3CDTF">2019-04-19T07:43:49Z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AX10">
    <vt:bool>true</vt:bool>
  </property>
  <property fmtid="{D5CDD505-2E9C-101B-9397-08002B2CF9AE}" pid="3" name="KSOProductBuildVer">
    <vt:lpwstr>2052-11.1.0.8642</vt:lpwstr>
  </property>
</Properties>
</file>