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diagrams/layout1.xml" ContentType="application/vnd.openxmlformats-officedocument.drawingml.diagramLayout+xml"/>
  <Override PartName="/ppt/tags/tag41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notesSlides/notesSlide4.xml" ContentType="application/vnd.openxmlformats-officedocument.presentationml.notesSlide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s/slide32.xml" ContentType="application/vnd.openxmlformats-officedocument.presentationml.slide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016" r:id="rId2"/>
    <p:sldMasterId id="2147484029" r:id="rId3"/>
  </p:sldMasterIdLst>
  <p:notesMasterIdLst>
    <p:notesMasterId r:id="rId37"/>
  </p:notesMasterIdLst>
  <p:sldIdLst>
    <p:sldId id="258" r:id="rId4"/>
    <p:sldId id="300" r:id="rId5"/>
    <p:sldId id="273" r:id="rId6"/>
    <p:sldId id="274" r:id="rId7"/>
    <p:sldId id="275" r:id="rId8"/>
    <p:sldId id="302" r:id="rId9"/>
    <p:sldId id="276" r:id="rId10"/>
    <p:sldId id="278" r:id="rId11"/>
    <p:sldId id="279" r:id="rId12"/>
    <p:sldId id="280" r:id="rId13"/>
    <p:sldId id="284" r:id="rId14"/>
    <p:sldId id="281" r:id="rId15"/>
    <p:sldId id="282" r:id="rId16"/>
    <p:sldId id="283" r:id="rId17"/>
    <p:sldId id="285" r:id="rId18"/>
    <p:sldId id="286" r:id="rId19"/>
    <p:sldId id="287" r:id="rId20"/>
    <p:sldId id="288" r:id="rId21"/>
    <p:sldId id="289" r:id="rId22"/>
    <p:sldId id="303" r:id="rId23"/>
    <p:sldId id="290" r:id="rId24"/>
    <p:sldId id="304" r:id="rId25"/>
    <p:sldId id="291" r:id="rId26"/>
    <p:sldId id="292" r:id="rId27"/>
    <p:sldId id="307" r:id="rId28"/>
    <p:sldId id="305" r:id="rId29"/>
    <p:sldId id="295" r:id="rId30"/>
    <p:sldId id="301" r:id="rId31"/>
    <p:sldId id="306" r:id="rId32"/>
    <p:sldId id="308" r:id="rId33"/>
    <p:sldId id="309" r:id="rId34"/>
    <p:sldId id="310" r:id="rId35"/>
    <p:sldId id="277" r:id="rId36"/>
  </p:sldIdLst>
  <p:sldSz cx="9144000" cy="6858000" type="screen4x3"/>
  <p:notesSz cx="6858000" cy="9144000"/>
  <p:custDataLst>
    <p:tags r:id="rId3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Arial" pitchFamily="34" charset="0"/>
        <a:ea typeface="隶书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66FF66"/>
    <a:srgbClr val="FFFFCC"/>
    <a:srgbClr val="FF99CC"/>
    <a:srgbClr val="FF3300"/>
    <a:srgbClr val="FF6600"/>
  </p:clrMru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5" autoAdjust="0"/>
    <p:restoredTop sz="85379" autoAdjust="0"/>
  </p:normalViewPr>
  <p:slideViewPr>
    <p:cSldViewPr>
      <p:cViewPr varScale="1">
        <p:scale>
          <a:sx n="58" d="100"/>
          <a:sy n="58" d="100"/>
        </p:scale>
        <p:origin x="-151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DC9C4-3468-4E87-90FC-F9C956E1428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9CFB9433-AF86-41DE-93EE-7A086A1292D3}">
      <dgm:prSet phldrT="[文本]" custT="1"/>
      <dgm:spPr/>
      <dgm:t>
        <a:bodyPr/>
        <a:lstStyle/>
        <a:p>
          <a:pPr algn="l"/>
          <a:r>
            <a:rPr lang="en-US" altLang="zh-CN" sz="2000" dirty="0" smtClean="0">
              <a:latin typeface="华文楷体" pitchFamily="2" charset="-122"/>
              <a:ea typeface="华文楷体" pitchFamily="2" charset="-122"/>
            </a:rPr>
            <a:t>Step 1</a:t>
          </a:r>
          <a:r>
            <a:rPr lang="zh-CN" altLang="en-US" sz="2000" dirty="0" smtClean="0">
              <a:latin typeface="华文楷体" pitchFamily="2" charset="-122"/>
              <a:ea typeface="华文楷体" pitchFamily="2" charset="-122"/>
            </a:rPr>
            <a:t>：了解自己的沟通方式</a:t>
          </a:r>
          <a:endParaRPr lang="zh-CN" altLang="en-US" sz="2000" dirty="0">
            <a:latin typeface="华文楷体" pitchFamily="2" charset="-122"/>
            <a:ea typeface="华文楷体" pitchFamily="2" charset="-122"/>
          </a:endParaRPr>
        </a:p>
      </dgm:t>
    </dgm:pt>
    <dgm:pt modelId="{0A4A4219-ABC1-43F0-9D01-15D75946F75D}" type="parTrans" cxnId="{CADE2992-847B-44B2-B9F6-59A288DD34D4}">
      <dgm:prSet/>
      <dgm:spPr/>
      <dgm:t>
        <a:bodyPr/>
        <a:lstStyle/>
        <a:p>
          <a:endParaRPr lang="zh-CN" altLang="en-US"/>
        </a:p>
      </dgm:t>
    </dgm:pt>
    <dgm:pt modelId="{EBBD6779-02A6-420F-8488-5BC7DE5621AB}" type="sibTrans" cxnId="{CADE2992-847B-44B2-B9F6-59A288DD34D4}">
      <dgm:prSet/>
      <dgm:spPr/>
      <dgm:t>
        <a:bodyPr/>
        <a:lstStyle/>
        <a:p>
          <a:endParaRPr lang="zh-CN" altLang="en-US"/>
        </a:p>
      </dgm:t>
    </dgm:pt>
    <dgm:pt modelId="{A2D6DBFD-E3BF-4DDB-93D3-67BC8394A27C}">
      <dgm:prSet phldrT="[文本]" custT="1"/>
      <dgm:spPr/>
      <dgm:t>
        <a:bodyPr/>
        <a:lstStyle/>
        <a:p>
          <a:pPr algn="l"/>
          <a:r>
            <a:rPr lang="en-US" altLang="zh-CN" sz="2000" dirty="0" smtClean="0">
              <a:latin typeface="华文楷体" pitchFamily="2" charset="-122"/>
              <a:ea typeface="华文楷体" pitchFamily="2" charset="-122"/>
            </a:rPr>
            <a:t>Step 2</a:t>
          </a:r>
          <a:r>
            <a:rPr lang="zh-CN" altLang="en-US" sz="2000" dirty="0" smtClean="0">
              <a:latin typeface="华文楷体" pitchFamily="2" charset="-122"/>
              <a:ea typeface="华文楷体" pitchFamily="2" charset="-122"/>
            </a:rPr>
            <a:t>：了解如何迅速判断访谈对象的沟通方式</a:t>
          </a:r>
          <a:endParaRPr lang="zh-CN" altLang="en-US" sz="2000" dirty="0">
            <a:latin typeface="华文楷体" pitchFamily="2" charset="-122"/>
            <a:ea typeface="华文楷体" pitchFamily="2" charset="-122"/>
          </a:endParaRPr>
        </a:p>
      </dgm:t>
    </dgm:pt>
    <dgm:pt modelId="{96CDA969-EEA5-4F64-B8AF-8D0D7520DB40}" type="parTrans" cxnId="{42575AAA-C4F3-4630-A13A-F9AD1EE35DE0}">
      <dgm:prSet/>
      <dgm:spPr/>
      <dgm:t>
        <a:bodyPr/>
        <a:lstStyle/>
        <a:p>
          <a:endParaRPr lang="zh-CN" altLang="en-US"/>
        </a:p>
      </dgm:t>
    </dgm:pt>
    <dgm:pt modelId="{94A41AFF-DF64-4EDF-9FB0-B8D2CC3E486D}" type="sibTrans" cxnId="{42575AAA-C4F3-4630-A13A-F9AD1EE35DE0}">
      <dgm:prSet/>
      <dgm:spPr/>
      <dgm:t>
        <a:bodyPr/>
        <a:lstStyle/>
        <a:p>
          <a:endParaRPr lang="zh-CN" altLang="en-US"/>
        </a:p>
      </dgm:t>
    </dgm:pt>
    <dgm:pt modelId="{97576010-2333-479C-AA5B-5BE51722A76F}">
      <dgm:prSet phldrT="[文本]" custT="1"/>
      <dgm:spPr/>
      <dgm:t>
        <a:bodyPr/>
        <a:lstStyle/>
        <a:p>
          <a:pPr algn="l"/>
          <a:r>
            <a:rPr lang="en-US" altLang="zh-CN" sz="2000" dirty="0" smtClean="0">
              <a:latin typeface="华文楷体" pitchFamily="2" charset="-122"/>
              <a:ea typeface="华文楷体" pitchFamily="2" charset="-122"/>
            </a:rPr>
            <a:t>Step 3</a:t>
          </a:r>
          <a:r>
            <a:rPr lang="zh-CN" altLang="en-US" sz="2000" dirty="0" smtClean="0">
              <a:latin typeface="华文楷体" pitchFamily="2" charset="-122"/>
              <a:ea typeface="华文楷体" pitchFamily="2" charset="-122"/>
            </a:rPr>
            <a:t>：了解如何调整自己的沟通方式来适应访谈对象的沟通方式</a:t>
          </a:r>
          <a:endParaRPr lang="zh-CN" altLang="en-US" sz="2000" dirty="0">
            <a:latin typeface="华文楷体" pitchFamily="2" charset="-122"/>
            <a:ea typeface="华文楷体" pitchFamily="2" charset="-122"/>
          </a:endParaRPr>
        </a:p>
      </dgm:t>
    </dgm:pt>
    <dgm:pt modelId="{69D93F6F-0ADE-43AE-8BAD-39B4BB9F6613}" type="parTrans" cxnId="{F6F130E6-FE04-4D71-AE76-D7100B2AE09E}">
      <dgm:prSet/>
      <dgm:spPr/>
      <dgm:t>
        <a:bodyPr/>
        <a:lstStyle/>
        <a:p>
          <a:endParaRPr lang="zh-CN" altLang="en-US"/>
        </a:p>
      </dgm:t>
    </dgm:pt>
    <dgm:pt modelId="{39CC4128-AEC0-4F9E-873E-F79753A5F162}" type="sibTrans" cxnId="{F6F130E6-FE04-4D71-AE76-D7100B2AE09E}">
      <dgm:prSet/>
      <dgm:spPr/>
      <dgm:t>
        <a:bodyPr/>
        <a:lstStyle/>
        <a:p>
          <a:endParaRPr lang="zh-CN" altLang="en-US"/>
        </a:p>
      </dgm:t>
    </dgm:pt>
    <dgm:pt modelId="{7A633AB4-DD48-42B9-9DCF-17FC5E0429AA}" type="pres">
      <dgm:prSet presAssocID="{F43DC9C4-3468-4E87-90FC-F9C956E14284}" presName="compositeShape" presStyleCnt="0">
        <dgm:presLayoutVars>
          <dgm:dir/>
          <dgm:resizeHandles/>
        </dgm:presLayoutVars>
      </dgm:prSet>
      <dgm:spPr/>
    </dgm:pt>
    <dgm:pt modelId="{8F1465F5-B25A-468D-A5C7-D5E748E9D021}" type="pres">
      <dgm:prSet presAssocID="{F43DC9C4-3468-4E87-90FC-F9C956E14284}" presName="pyramid" presStyleLbl="node1" presStyleIdx="0" presStyleCnt="1"/>
      <dgm:spPr/>
    </dgm:pt>
    <dgm:pt modelId="{BDBDF59F-3850-4549-A103-AF59A6D6B43B}" type="pres">
      <dgm:prSet presAssocID="{F43DC9C4-3468-4E87-90FC-F9C956E14284}" presName="theList" presStyleCnt="0"/>
      <dgm:spPr/>
    </dgm:pt>
    <dgm:pt modelId="{198C7F7E-5EFB-4431-A39D-87BBCB6FD9C4}" type="pres">
      <dgm:prSet presAssocID="{9CFB9433-AF86-41DE-93EE-7A086A1292D3}" presName="aNode" presStyleLbl="fgAcc1" presStyleIdx="0" presStyleCnt="3" custScaleX="208587" custLinFactNeighborX="3975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781A043-D7F0-4AC1-86E6-B7C4BD6955F8}" type="pres">
      <dgm:prSet presAssocID="{9CFB9433-AF86-41DE-93EE-7A086A1292D3}" presName="aSpace" presStyleCnt="0"/>
      <dgm:spPr/>
    </dgm:pt>
    <dgm:pt modelId="{BC50689C-62E9-4D83-A8B0-7E600295667C}" type="pres">
      <dgm:prSet presAssocID="{A2D6DBFD-E3BF-4DDB-93D3-67BC8394A27C}" presName="aNode" presStyleLbl="fgAcc1" presStyleIdx="1" presStyleCnt="3" custScaleX="208587" custLinFactNeighborX="3975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9567A68-8878-41F1-B947-9DE808E5E2D4}" type="pres">
      <dgm:prSet presAssocID="{A2D6DBFD-E3BF-4DDB-93D3-67BC8394A27C}" presName="aSpace" presStyleCnt="0"/>
      <dgm:spPr/>
    </dgm:pt>
    <dgm:pt modelId="{663A087D-777C-40DB-92EB-FB4E847EA2AE}" type="pres">
      <dgm:prSet presAssocID="{97576010-2333-479C-AA5B-5BE51722A76F}" presName="aNode" presStyleLbl="fgAcc1" presStyleIdx="2" presStyleCnt="3" custScaleX="208587" custLinFactNeighborX="3975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0A20615-8B3C-43B7-96F7-15DAEDBD10E1}" type="pres">
      <dgm:prSet presAssocID="{97576010-2333-479C-AA5B-5BE51722A76F}" presName="aSpace" presStyleCnt="0"/>
      <dgm:spPr/>
    </dgm:pt>
  </dgm:ptLst>
  <dgm:cxnLst>
    <dgm:cxn modelId="{9CC09804-BAA3-4D0E-9202-26E8E3F56818}" type="presOf" srcId="{F43DC9C4-3468-4E87-90FC-F9C956E14284}" destId="{7A633AB4-DD48-42B9-9DCF-17FC5E0429AA}" srcOrd="0" destOrd="0" presId="urn:microsoft.com/office/officeart/2005/8/layout/pyramid2"/>
    <dgm:cxn modelId="{BE7ABB8C-0DF4-4FE9-B41C-C5BBD829645E}" type="presOf" srcId="{97576010-2333-479C-AA5B-5BE51722A76F}" destId="{663A087D-777C-40DB-92EB-FB4E847EA2AE}" srcOrd="0" destOrd="0" presId="urn:microsoft.com/office/officeart/2005/8/layout/pyramid2"/>
    <dgm:cxn modelId="{F6F130E6-FE04-4D71-AE76-D7100B2AE09E}" srcId="{F43DC9C4-3468-4E87-90FC-F9C956E14284}" destId="{97576010-2333-479C-AA5B-5BE51722A76F}" srcOrd="2" destOrd="0" parTransId="{69D93F6F-0ADE-43AE-8BAD-39B4BB9F6613}" sibTransId="{39CC4128-AEC0-4F9E-873E-F79753A5F162}"/>
    <dgm:cxn modelId="{36452D77-0C87-4D23-A6CE-F6FFBA3362B8}" type="presOf" srcId="{9CFB9433-AF86-41DE-93EE-7A086A1292D3}" destId="{198C7F7E-5EFB-4431-A39D-87BBCB6FD9C4}" srcOrd="0" destOrd="0" presId="urn:microsoft.com/office/officeart/2005/8/layout/pyramid2"/>
    <dgm:cxn modelId="{42575AAA-C4F3-4630-A13A-F9AD1EE35DE0}" srcId="{F43DC9C4-3468-4E87-90FC-F9C956E14284}" destId="{A2D6DBFD-E3BF-4DDB-93D3-67BC8394A27C}" srcOrd="1" destOrd="0" parTransId="{96CDA969-EEA5-4F64-B8AF-8D0D7520DB40}" sibTransId="{94A41AFF-DF64-4EDF-9FB0-B8D2CC3E486D}"/>
    <dgm:cxn modelId="{CADE2992-847B-44B2-B9F6-59A288DD34D4}" srcId="{F43DC9C4-3468-4E87-90FC-F9C956E14284}" destId="{9CFB9433-AF86-41DE-93EE-7A086A1292D3}" srcOrd="0" destOrd="0" parTransId="{0A4A4219-ABC1-43F0-9D01-15D75946F75D}" sibTransId="{EBBD6779-02A6-420F-8488-5BC7DE5621AB}"/>
    <dgm:cxn modelId="{6F52BBB8-3CF3-47DD-B67B-A78004F4D8F6}" type="presOf" srcId="{A2D6DBFD-E3BF-4DDB-93D3-67BC8394A27C}" destId="{BC50689C-62E9-4D83-A8B0-7E600295667C}" srcOrd="0" destOrd="0" presId="urn:microsoft.com/office/officeart/2005/8/layout/pyramid2"/>
    <dgm:cxn modelId="{B5BCE952-6B69-47FD-AD64-FAF310310D10}" type="presParOf" srcId="{7A633AB4-DD48-42B9-9DCF-17FC5E0429AA}" destId="{8F1465F5-B25A-468D-A5C7-D5E748E9D021}" srcOrd="0" destOrd="0" presId="urn:microsoft.com/office/officeart/2005/8/layout/pyramid2"/>
    <dgm:cxn modelId="{F12E7B15-7E00-4305-8FAD-0CE5510FDA71}" type="presParOf" srcId="{7A633AB4-DD48-42B9-9DCF-17FC5E0429AA}" destId="{BDBDF59F-3850-4549-A103-AF59A6D6B43B}" srcOrd="1" destOrd="0" presId="urn:microsoft.com/office/officeart/2005/8/layout/pyramid2"/>
    <dgm:cxn modelId="{D68CE9CC-522F-4BAB-A7F0-1AD073DFB12B}" type="presParOf" srcId="{BDBDF59F-3850-4549-A103-AF59A6D6B43B}" destId="{198C7F7E-5EFB-4431-A39D-87BBCB6FD9C4}" srcOrd="0" destOrd="0" presId="urn:microsoft.com/office/officeart/2005/8/layout/pyramid2"/>
    <dgm:cxn modelId="{ED904BE8-6D37-4367-80F3-38718001D4C1}" type="presParOf" srcId="{BDBDF59F-3850-4549-A103-AF59A6D6B43B}" destId="{3781A043-D7F0-4AC1-86E6-B7C4BD6955F8}" srcOrd="1" destOrd="0" presId="urn:microsoft.com/office/officeart/2005/8/layout/pyramid2"/>
    <dgm:cxn modelId="{0D4BE058-8961-4BF3-8F6F-1A33BEB05883}" type="presParOf" srcId="{BDBDF59F-3850-4549-A103-AF59A6D6B43B}" destId="{BC50689C-62E9-4D83-A8B0-7E600295667C}" srcOrd="2" destOrd="0" presId="urn:microsoft.com/office/officeart/2005/8/layout/pyramid2"/>
    <dgm:cxn modelId="{CAC9331D-2E62-4597-B9A4-4FF685F9C769}" type="presParOf" srcId="{BDBDF59F-3850-4549-A103-AF59A6D6B43B}" destId="{F9567A68-8878-41F1-B947-9DE808E5E2D4}" srcOrd="3" destOrd="0" presId="urn:microsoft.com/office/officeart/2005/8/layout/pyramid2"/>
    <dgm:cxn modelId="{1387E628-BAED-4444-8A68-3CC72A9581A1}" type="presParOf" srcId="{BDBDF59F-3850-4549-A103-AF59A6D6B43B}" destId="{663A087D-777C-40DB-92EB-FB4E847EA2AE}" srcOrd="4" destOrd="0" presId="urn:microsoft.com/office/officeart/2005/8/layout/pyramid2"/>
    <dgm:cxn modelId="{FF87AFCF-EE93-4211-A5D7-6CF2F0D7B77D}" type="presParOf" srcId="{BDBDF59F-3850-4549-A103-AF59A6D6B43B}" destId="{70A20615-8B3C-43B7-96F7-15DAEDBD10E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1465F5-B25A-468D-A5C7-D5E748E9D021}">
      <dsp:nvSpPr>
        <dsp:cNvPr id="0" name=""/>
        <dsp:cNvSpPr/>
      </dsp:nvSpPr>
      <dsp:spPr>
        <a:xfrm>
          <a:off x="978539" y="0"/>
          <a:ext cx="4064000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C7F7E-5EFB-4431-A39D-87BBCB6FD9C4}">
      <dsp:nvSpPr>
        <dsp:cNvPr id="0" name=""/>
        <dsp:cNvSpPr/>
      </dsp:nvSpPr>
      <dsp:spPr>
        <a:xfrm>
          <a:off x="2554861" y="408582"/>
          <a:ext cx="5510034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latin typeface="华文楷体" pitchFamily="2" charset="-122"/>
              <a:ea typeface="华文楷体" pitchFamily="2" charset="-122"/>
            </a:rPr>
            <a:t>Step 1</a:t>
          </a:r>
          <a:r>
            <a:rPr lang="zh-CN" altLang="en-US" sz="2000" kern="1200" dirty="0" smtClean="0">
              <a:latin typeface="华文楷体" pitchFamily="2" charset="-122"/>
              <a:ea typeface="华文楷体" pitchFamily="2" charset="-122"/>
            </a:rPr>
            <a:t>：了解自己的沟通方式</a:t>
          </a:r>
          <a:endParaRPr lang="zh-CN" altLang="en-US" sz="2000" kern="1200" dirty="0">
            <a:latin typeface="华文楷体" pitchFamily="2" charset="-122"/>
            <a:ea typeface="华文楷体" pitchFamily="2" charset="-122"/>
          </a:endParaRPr>
        </a:p>
      </dsp:txBody>
      <dsp:txXfrm>
        <a:off x="2554861" y="408582"/>
        <a:ext cx="5510034" cy="962025"/>
      </dsp:txXfrm>
    </dsp:sp>
    <dsp:sp modelId="{BC50689C-62E9-4D83-A8B0-7E600295667C}">
      <dsp:nvSpPr>
        <dsp:cNvPr id="0" name=""/>
        <dsp:cNvSpPr/>
      </dsp:nvSpPr>
      <dsp:spPr>
        <a:xfrm>
          <a:off x="2554861" y="1490860"/>
          <a:ext cx="5510034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latin typeface="华文楷体" pitchFamily="2" charset="-122"/>
              <a:ea typeface="华文楷体" pitchFamily="2" charset="-122"/>
            </a:rPr>
            <a:t>Step 2</a:t>
          </a:r>
          <a:r>
            <a:rPr lang="zh-CN" altLang="en-US" sz="2000" kern="1200" dirty="0" smtClean="0">
              <a:latin typeface="华文楷体" pitchFamily="2" charset="-122"/>
              <a:ea typeface="华文楷体" pitchFamily="2" charset="-122"/>
            </a:rPr>
            <a:t>：了解如何迅速判断访谈对象的沟通方式</a:t>
          </a:r>
          <a:endParaRPr lang="zh-CN" altLang="en-US" sz="2000" kern="1200" dirty="0">
            <a:latin typeface="华文楷体" pitchFamily="2" charset="-122"/>
            <a:ea typeface="华文楷体" pitchFamily="2" charset="-122"/>
          </a:endParaRPr>
        </a:p>
      </dsp:txBody>
      <dsp:txXfrm>
        <a:off x="2554861" y="1490860"/>
        <a:ext cx="5510034" cy="962025"/>
      </dsp:txXfrm>
    </dsp:sp>
    <dsp:sp modelId="{663A087D-777C-40DB-92EB-FB4E847EA2AE}">
      <dsp:nvSpPr>
        <dsp:cNvPr id="0" name=""/>
        <dsp:cNvSpPr/>
      </dsp:nvSpPr>
      <dsp:spPr>
        <a:xfrm>
          <a:off x="2554861" y="2573139"/>
          <a:ext cx="5510034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latin typeface="华文楷体" pitchFamily="2" charset="-122"/>
              <a:ea typeface="华文楷体" pitchFamily="2" charset="-122"/>
            </a:rPr>
            <a:t>Step 3</a:t>
          </a:r>
          <a:r>
            <a:rPr lang="zh-CN" altLang="en-US" sz="2000" kern="1200" dirty="0" smtClean="0">
              <a:latin typeface="华文楷体" pitchFamily="2" charset="-122"/>
              <a:ea typeface="华文楷体" pitchFamily="2" charset="-122"/>
            </a:rPr>
            <a:t>：了解如何调整自己的沟通方式来适应访谈对象的沟通方式</a:t>
          </a:r>
          <a:endParaRPr lang="zh-CN" altLang="en-US" sz="2000" kern="1200" dirty="0">
            <a:latin typeface="华文楷体" pitchFamily="2" charset="-122"/>
            <a:ea typeface="华文楷体" pitchFamily="2" charset="-122"/>
          </a:endParaRPr>
        </a:p>
      </dsp:txBody>
      <dsp:txXfrm>
        <a:off x="2554861" y="2573139"/>
        <a:ext cx="5510034" cy="962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64FCF169-B28A-4654-A7CE-7B7E8A6544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710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AC93EFD-4A93-437D-A381-789B24B159E0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CF169-B28A-4654-A7CE-7B7E8A6544CC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CF169-B28A-4654-A7CE-7B7E8A6544CC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CF169-B28A-4654-A7CE-7B7E8A6544CC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2667000"/>
            <a:ext cx="7848600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37160" tIns="0" rIns="164592" bIns="0" anchor="ctr"/>
          <a:lstStyle/>
          <a:p>
            <a:pPr algn="ctr" fontAlgn="ctr">
              <a:defRPr/>
            </a:pPr>
            <a:endParaRPr lang="zh-CN" altLang="zh-CN" sz="4800" b="0">
              <a:solidFill>
                <a:schemeClr val="bg2"/>
              </a:solidFill>
              <a:latin typeface="Arial" charset="0"/>
              <a:ea typeface="宋体" pitchFamily="2" charset="-122"/>
            </a:endParaRPr>
          </a:p>
        </p:txBody>
      </p:sp>
      <p:sp>
        <p:nvSpPr>
          <p:cNvPr id="3" name="Rectangle 3"/>
          <p:cNvSpPr>
            <a:spLocks/>
          </p:cNvSpPr>
          <p:nvPr/>
        </p:nvSpPr>
        <p:spPr bwMode="auto">
          <a:xfrm>
            <a:off x="3744913" y="4114800"/>
            <a:ext cx="827087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  <p:pic>
        <p:nvPicPr>
          <p:cNvPr id="4" name="Picture 4" descr="logo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990600"/>
            <a:ext cx="1905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4572000" y="4114800"/>
            <a:ext cx="827088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30A12-31FC-4C4B-A57C-E9D210AFA17A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3A458-E932-49F4-B1FF-60441F01F0A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1035D-366D-4209-8EC1-4A61F23D559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49F5D-C916-4982-A3EB-377D550BD9F2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C3A66-7A16-41EC-AD7C-E73D3B91291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BBE28-31C9-409E-B0A7-BBE8B8926BBB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A0B41-6B6D-442C-9765-E19DDFF1D90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AB973-6200-48D4-89DB-1F850741E4E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18060-D9D9-44A0-93B7-795CBC5E7125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2C844-AB68-4409-9CC3-F0B3F9968F3B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9A2BA-37B2-4280-B2ED-18DD3CEB5E2E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92B2-E108-4C9D-8CA8-815503AB06DF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07C26-3CC7-4D20-9D1C-A8656E16602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5974C-02CC-4316-8740-C305D6DF5335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FB11F-BBDE-40D9-8BF3-DA89BD7AD4D7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ECE82-2923-437C-B026-3CB25CFED7E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4FEFB-0391-4A14-8729-371AAA32EA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92042-866A-4ACC-883A-09733496C6D6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2F961-43EB-4C46-AA8B-B1EBEB05EA25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2B700-7616-49FF-B638-2B801444A6B7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205F8-AD44-4674-A7CC-452A9B31FF7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95ECE-DBFB-4AF5-B587-10B0783F5C5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88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0"/>
            <a:ext cx="6357937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 descr="Light horizontal"/>
          <p:cNvSpPr>
            <a:spLocks noChangeArrowheads="1"/>
          </p:cNvSpPr>
          <p:nvPr/>
        </p:nvSpPr>
        <p:spPr bwMode="gray">
          <a:xfrm>
            <a:off x="0" y="9525"/>
            <a:ext cx="1476375" cy="6848475"/>
          </a:xfrm>
          <a:prstGeom prst="rect">
            <a:avLst/>
          </a:prstGeom>
          <a:pattFill prst="ltHorz">
            <a:fgClr>
              <a:srgbClr val="DDDDDD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Text" lastClr="000000"/>
              </a:solidFill>
              <a:latin typeface="Calibri"/>
              <a:ea typeface="宋体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ltGray">
          <a:xfrm flipV="1">
            <a:off x="0" y="3790950"/>
            <a:ext cx="9144000" cy="1106488"/>
          </a:xfrm>
          <a:prstGeom prst="rect">
            <a:avLst/>
          </a:prstGeom>
          <a:solidFill>
            <a:srgbClr val="4972BB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Text" lastClr="000000"/>
              </a:solidFill>
              <a:latin typeface="Calibri"/>
              <a:ea typeface="宋体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1474788" y="4679950"/>
            <a:ext cx="7129462" cy="504825"/>
          </a:xfrm>
          <a:prstGeom prst="roundRect">
            <a:avLst>
              <a:gd name="adj" fmla="val 16667"/>
            </a:avLst>
          </a:prstGeom>
          <a:solidFill>
            <a:srgbClr val="23387D"/>
          </a:soli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Text" lastClr="000000"/>
              </a:solidFill>
              <a:latin typeface="Calibri"/>
              <a:ea typeface="宋体"/>
            </a:endParaRPr>
          </a:p>
        </p:txBody>
      </p:sp>
      <p:grpSp>
        <p:nvGrpSpPr>
          <p:cNvPr id="2" name="组合 7"/>
          <p:cNvGrpSpPr>
            <a:grpSpLocks/>
          </p:cNvGrpSpPr>
          <p:nvPr userDrawn="1"/>
        </p:nvGrpSpPr>
        <p:grpSpPr bwMode="auto">
          <a:xfrm>
            <a:off x="3714750" y="6340475"/>
            <a:ext cx="1728788" cy="338138"/>
            <a:chOff x="3702023" y="6062682"/>
            <a:chExt cx="1654175" cy="152400"/>
          </a:xfrm>
        </p:grpSpPr>
        <p:sp>
          <p:nvSpPr>
            <p:cNvPr id="10" name="Rectangle 12"/>
            <p:cNvSpPr>
              <a:spLocks/>
            </p:cNvSpPr>
            <p:nvPr userDrawn="1"/>
          </p:nvSpPr>
          <p:spPr bwMode="auto">
            <a:xfrm>
              <a:off x="3702023" y="6062682"/>
              <a:ext cx="826328" cy="152400"/>
            </a:xfrm>
            <a:prstGeom prst="rect">
              <a:avLst/>
            </a:prstGeom>
            <a:solidFill>
              <a:srgbClr val="FF0000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>
                <a:solidFill>
                  <a:srgbClr val="000000"/>
                </a:solidFill>
                <a:latin typeface="Calibri"/>
                <a:ea typeface="宋体"/>
              </a:endParaRPr>
            </a:p>
          </p:txBody>
        </p:sp>
        <p:sp>
          <p:nvSpPr>
            <p:cNvPr id="11" name="Rectangle 15"/>
            <p:cNvSpPr>
              <a:spLocks/>
            </p:cNvSpPr>
            <p:nvPr userDrawn="1"/>
          </p:nvSpPr>
          <p:spPr bwMode="auto">
            <a:xfrm>
              <a:off x="4528351" y="6062682"/>
              <a:ext cx="827847" cy="152400"/>
            </a:xfrm>
            <a:prstGeom prst="rect">
              <a:avLst/>
            </a:prstGeom>
            <a:solidFill>
              <a:srgbClr val="0000FF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>
                <a:solidFill>
                  <a:srgbClr val="000000"/>
                </a:solidFill>
                <a:latin typeface="Calibri"/>
                <a:ea typeface="宋体"/>
              </a:endParaRPr>
            </a:p>
          </p:txBody>
        </p:sp>
      </p:grpSp>
      <p:pic>
        <p:nvPicPr>
          <p:cNvPr id="12" name="Picture 16" descr="logonew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9500" y="5635625"/>
            <a:ext cx="1905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表格 17"/>
          <p:cNvGraphicFramePr>
            <a:graphicFrameLocks noGrp="1"/>
          </p:cNvGraphicFramePr>
          <p:nvPr/>
        </p:nvGraphicFramePr>
        <p:xfrm>
          <a:off x="3629025" y="6278563"/>
          <a:ext cx="1904993" cy="437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80"/>
                <a:gridCol w="962013"/>
              </a:tblGrid>
              <a:tr h="43719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solidFill>
                            <a:schemeClr val="bg1"/>
                          </a:solidFill>
                        </a:rPr>
                        <a:t>BAIDU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solidFill>
                            <a:schemeClr val="bg1"/>
                          </a:solidFill>
                        </a:rPr>
                        <a:t>BA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1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619280" y="3771912"/>
            <a:ext cx="7239000" cy="942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dirty="0" smtClean="0"/>
              <a:t>单击此处编辑母版标题样式</a:t>
            </a:r>
          </a:p>
        </p:txBody>
      </p:sp>
      <p:sp>
        <p:nvSpPr>
          <p:cNvPr id="15" name="Rectangle 7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14488" y="4786322"/>
            <a:ext cx="6858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 lvl="0"/>
            <a:r>
              <a:rPr lang="zh-CN" altLang="en-US" noProof="0" dirty="0" smtClean="0"/>
              <a:t>单击此处编辑母版副标题样式</a:t>
            </a:r>
          </a:p>
        </p:txBody>
      </p:sp>
      <p:sp>
        <p:nvSpPr>
          <p:cNvPr id="16" name="文本占位符 24"/>
          <p:cNvSpPr>
            <a:spLocks noGrp="1"/>
          </p:cNvSpPr>
          <p:nvPr>
            <p:ph type="body" sz="quarter" idx="10"/>
          </p:nvPr>
        </p:nvSpPr>
        <p:spPr>
          <a:xfrm>
            <a:off x="1643063" y="3214690"/>
            <a:ext cx="3857625" cy="571500"/>
          </a:xfrm>
          <a:prstGeom prst="rect">
            <a:avLst/>
          </a:prstGeom>
        </p:spPr>
        <p:txBody>
          <a:bodyPr/>
          <a:lstStyle>
            <a:lvl1pPr>
              <a:buNone/>
              <a:defRPr lang="zh-CN" altLang="en-US" sz="2600" b="1" dirty="0" smtClean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/>
          <p:cNvSpPr txBox="1"/>
          <p:nvPr userDrawn="1"/>
        </p:nvSpPr>
        <p:spPr>
          <a:xfrm>
            <a:off x="8629650" y="6359525"/>
            <a:ext cx="500063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36EC40F-A2E8-4544-8AED-5AF881778270}" type="slidenum">
              <a:rPr lang="zh-CN" altLang="en-US" sz="1600" b="0">
                <a:solidFill>
                  <a:srgbClr val="000000"/>
                </a:solidFill>
                <a:latin typeface="Arial"/>
                <a:ea typeface="华文细黑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600" b="0" dirty="0">
              <a:solidFill>
                <a:srgbClr val="000000"/>
              </a:solidFill>
              <a:latin typeface="Arial"/>
              <a:ea typeface="华文细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5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29907-3D33-4CC5-BD22-34F72B075D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F514C-7E19-4AAF-8EFD-B21DFAA124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5852D-FD1F-461A-AC43-C3E43321F2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5C99E-85EA-4EF0-BC01-FC858DC507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42CF1-3D0D-4F64-9D4E-E8097E0B28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B9DEE-CD3F-4077-A6EA-B0D2A8BA5E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CCDAE-295C-4CC5-B49B-FC755AF3DC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654CC-F789-4C5E-B6FB-5BA16AF98D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6F357-8E9D-481A-9A35-EC5BE28458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2E049-9AF0-449C-97A8-61A8ADDF25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标题和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489" y="338528"/>
            <a:ext cx="8683964" cy="372541"/>
          </a:xfrm>
          <a:prstGeom prst="rect">
            <a:avLst/>
          </a:prstGeom>
        </p:spPr>
        <p:txBody>
          <a:bodyPr lIns="93296" tIns="46648" rIns="93296" bIns="4664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488" y="1958272"/>
            <a:ext cx="8862147" cy="545854"/>
          </a:xfrm>
          <a:prstGeom prst="rect">
            <a:avLst/>
          </a:prstGeom>
        </p:spPr>
        <p:txBody>
          <a:bodyPr lIns="93296" tIns="46648" rIns="93296" bIns="4664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1488" y="2659621"/>
            <a:ext cx="8862147" cy="545855"/>
          </a:xfrm>
          <a:prstGeom prst="rect">
            <a:avLst/>
          </a:prstGeom>
        </p:spPr>
        <p:txBody>
          <a:bodyPr lIns="93296" tIns="46648" rIns="93296" bIns="4664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>
          <a:xfrm>
            <a:off x="3671888" y="6627813"/>
            <a:ext cx="1468437" cy="1254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VGI-AAA123-20060929-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>
          <a:xfrm>
            <a:off x="7081838" y="6527800"/>
            <a:ext cx="1905000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86F72-CB48-47EE-B93C-B88DB470BD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BB4B1-78A3-4309-84B5-6A7E98A41C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88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0"/>
            <a:ext cx="6357937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 descr="Light horizontal"/>
          <p:cNvSpPr>
            <a:spLocks noChangeArrowheads="1"/>
          </p:cNvSpPr>
          <p:nvPr/>
        </p:nvSpPr>
        <p:spPr bwMode="gray">
          <a:xfrm>
            <a:off x="0" y="9525"/>
            <a:ext cx="1476375" cy="6848475"/>
          </a:xfrm>
          <a:prstGeom prst="rect">
            <a:avLst/>
          </a:prstGeom>
          <a:pattFill prst="ltHorz">
            <a:fgClr>
              <a:srgbClr val="DDDDDD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Text" lastClr="000000"/>
              </a:solidFill>
              <a:latin typeface="Arial"/>
              <a:ea typeface="华文细黑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ltGray">
          <a:xfrm flipV="1">
            <a:off x="0" y="3790950"/>
            <a:ext cx="9144000" cy="1106488"/>
          </a:xfrm>
          <a:prstGeom prst="rect">
            <a:avLst/>
          </a:prstGeom>
          <a:solidFill>
            <a:srgbClr val="4972BB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Text" lastClr="000000"/>
              </a:solidFill>
              <a:latin typeface="Arial"/>
              <a:ea typeface="华文细黑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ltGray">
          <a:xfrm>
            <a:off x="1474788" y="4679950"/>
            <a:ext cx="7129462" cy="504825"/>
          </a:xfrm>
          <a:prstGeom prst="roundRect">
            <a:avLst>
              <a:gd name="adj" fmla="val 16667"/>
            </a:avLst>
          </a:prstGeom>
          <a:solidFill>
            <a:srgbClr val="23387D"/>
          </a:soli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Text" lastClr="000000"/>
              </a:solidFill>
              <a:latin typeface="Arial"/>
              <a:ea typeface="华文细黑"/>
            </a:endParaRPr>
          </a:p>
        </p:txBody>
      </p:sp>
      <p:grpSp>
        <p:nvGrpSpPr>
          <p:cNvPr id="2" name="组合 7"/>
          <p:cNvGrpSpPr>
            <a:grpSpLocks/>
          </p:cNvGrpSpPr>
          <p:nvPr userDrawn="1"/>
        </p:nvGrpSpPr>
        <p:grpSpPr bwMode="auto">
          <a:xfrm>
            <a:off x="3714750" y="6340475"/>
            <a:ext cx="1728788" cy="338138"/>
            <a:chOff x="3702023" y="6062682"/>
            <a:chExt cx="1654175" cy="152400"/>
          </a:xfrm>
        </p:grpSpPr>
        <p:sp>
          <p:nvSpPr>
            <p:cNvPr id="10" name="Rectangle 12"/>
            <p:cNvSpPr>
              <a:spLocks/>
            </p:cNvSpPr>
            <p:nvPr userDrawn="1"/>
          </p:nvSpPr>
          <p:spPr bwMode="auto">
            <a:xfrm>
              <a:off x="3702023" y="6062682"/>
              <a:ext cx="826328" cy="152400"/>
            </a:xfrm>
            <a:prstGeom prst="rect">
              <a:avLst/>
            </a:prstGeom>
            <a:solidFill>
              <a:srgbClr val="FF0000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>
                <a:solidFill>
                  <a:srgbClr val="000000"/>
                </a:solidFill>
                <a:latin typeface="Arial"/>
                <a:ea typeface="宋体" charset="-122"/>
              </a:endParaRPr>
            </a:p>
          </p:txBody>
        </p:sp>
        <p:sp>
          <p:nvSpPr>
            <p:cNvPr id="11" name="Rectangle 15"/>
            <p:cNvSpPr>
              <a:spLocks/>
            </p:cNvSpPr>
            <p:nvPr userDrawn="1"/>
          </p:nvSpPr>
          <p:spPr bwMode="auto">
            <a:xfrm>
              <a:off x="4528351" y="6062682"/>
              <a:ext cx="827847" cy="152400"/>
            </a:xfrm>
            <a:prstGeom prst="rect">
              <a:avLst/>
            </a:prstGeom>
            <a:solidFill>
              <a:srgbClr val="0000FF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0">
                <a:solidFill>
                  <a:srgbClr val="000000"/>
                </a:solidFill>
                <a:latin typeface="Arial"/>
                <a:ea typeface="宋体" charset="-122"/>
              </a:endParaRPr>
            </a:p>
          </p:txBody>
        </p:sp>
      </p:grpSp>
      <p:pic>
        <p:nvPicPr>
          <p:cNvPr id="12" name="Picture 16" descr="logonew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9500" y="5635625"/>
            <a:ext cx="19050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表格 17"/>
          <p:cNvGraphicFramePr>
            <a:graphicFrameLocks noGrp="1"/>
          </p:cNvGraphicFramePr>
          <p:nvPr/>
        </p:nvGraphicFramePr>
        <p:xfrm>
          <a:off x="3629025" y="6278563"/>
          <a:ext cx="1905000" cy="436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980"/>
                <a:gridCol w="962013"/>
              </a:tblGrid>
              <a:tr h="43719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solidFill>
                            <a:schemeClr val="bg1"/>
                          </a:solidFill>
                        </a:rPr>
                        <a:t>BAIDU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solidFill>
                            <a:schemeClr val="bg1"/>
                          </a:solidFill>
                        </a:rPr>
                        <a:t>BA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14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1619280" y="3771912"/>
            <a:ext cx="7239000" cy="942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dirty="0" smtClean="0"/>
              <a:t>单击此处编辑母版标题样式</a:t>
            </a:r>
          </a:p>
        </p:txBody>
      </p:sp>
      <p:sp>
        <p:nvSpPr>
          <p:cNvPr id="15" name="Rectangle 7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14488" y="4786322"/>
            <a:ext cx="6858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 lvl="0"/>
            <a:r>
              <a:rPr lang="zh-CN" altLang="en-US" noProof="0" dirty="0" smtClean="0"/>
              <a:t>单击此处编辑母版副标题样式</a:t>
            </a:r>
          </a:p>
        </p:txBody>
      </p:sp>
      <p:sp>
        <p:nvSpPr>
          <p:cNvPr id="16" name="文本占位符 24"/>
          <p:cNvSpPr>
            <a:spLocks noGrp="1"/>
          </p:cNvSpPr>
          <p:nvPr>
            <p:ph type="body" sz="quarter" idx="10"/>
          </p:nvPr>
        </p:nvSpPr>
        <p:spPr>
          <a:xfrm>
            <a:off x="1643063" y="3214690"/>
            <a:ext cx="3857625" cy="571500"/>
          </a:xfrm>
          <a:prstGeom prst="rect">
            <a:avLst/>
          </a:prstGeom>
        </p:spPr>
        <p:txBody>
          <a:bodyPr/>
          <a:lstStyle>
            <a:lvl1pPr>
              <a:buNone/>
              <a:defRPr lang="zh-CN" altLang="en-US" sz="2600" b="1" dirty="0" smtClean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cs typeface="+mn-cs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5700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700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700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04800" y="304800"/>
            <a:ext cx="8534400" cy="83820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  <p:txBody>
          <a:bodyPr lIns="137160" tIns="0" rIns="164592" bIns="0" anchor="ctr"/>
          <a:lstStyle/>
          <a:p>
            <a:pPr>
              <a:defRPr/>
            </a:pPr>
            <a:r>
              <a:rPr lang="zh-CN" altLang="en-US">
                <a:solidFill>
                  <a:schemeClr val="bg1"/>
                </a:solidFill>
                <a:latin typeface="Arial" charset="0"/>
                <a:ea typeface="华文黑体" charset="-122"/>
              </a:rPr>
              <a:t>小标题</a:t>
            </a:r>
            <a:endParaRPr lang="zh-CN" altLang="en-US">
              <a:solidFill>
                <a:schemeClr val="bg1"/>
              </a:solidFill>
              <a:latin typeface="Arial" charset="0"/>
              <a:ea typeface="宋体" pitchFamily="2" charset="-122"/>
            </a:endParaRPr>
          </a:p>
        </p:txBody>
      </p:sp>
      <p:sp>
        <p:nvSpPr>
          <p:cNvPr id="5125" name="Rectangle 5"/>
          <p:cNvSpPr>
            <a:spLocks/>
          </p:cNvSpPr>
          <p:nvPr/>
        </p:nvSpPr>
        <p:spPr bwMode="auto">
          <a:xfrm>
            <a:off x="304800" y="1143000"/>
            <a:ext cx="1079500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212850" y="1143000"/>
            <a:ext cx="539750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318DE"/>
        </a:buClr>
        <a:buSzPct val="15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318DE"/>
        </a:buClr>
        <a:buSzPct val="15000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318DE"/>
        </a:buClr>
        <a:buSzPct val="15000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318DE"/>
        </a:buClr>
        <a:buSzPct val="15000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2318DE"/>
        </a:buClr>
        <a:buSzPct val="15000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09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D70D4C-C9ED-423F-8A0D-AE038FC28176}" type="datetimeFigureOut">
              <a:rPr lang="zh-CN" altLang="en-US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2011-5-20</a:t>
            </a:fld>
            <a:endParaRPr lang="zh-CN" altLang="en-US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5C3DF85-0C21-4A05-8196-492074E5F883}" type="slidenum">
              <a:rPr lang="zh-CN" altLang="en-US" b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 b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 b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 b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29438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fld id="{9D182204-575E-4865-AF19-3A8728858D02}" type="slidenum">
              <a:rPr lang="en-US" altLang="zh-CN" b="0"/>
              <a:pPr>
                <a:defRPr/>
              </a:pPr>
              <a:t>‹#›</a:t>
            </a:fld>
            <a:endParaRPr lang="en-US" altLang="zh-CN" b="0"/>
          </a:p>
        </p:txBody>
      </p:sp>
      <p:sp>
        <p:nvSpPr>
          <p:cNvPr id="1033" name="Rectangle 9"/>
          <p:cNvSpPr>
            <a:spLocks/>
          </p:cNvSpPr>
          <p:nvPr/>
        </p:nvSpPr>
        <p:spPr bwMode="auto">
          <a:xfrm>
            <a:off x="457200" y="838200"/>
            <a:ext cx="1079500" cy="152400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>
              <a:solidFill>
                <a:srgbClr val="000000"/>
              </a:solidFill>
              <a:latin typeface="Arial"/>
              <a:ea typeface="宋体" pitchFamily="2" charset="-122"/>
            </a:endParaRPr>
          </a:p>
        </p:txBody>
      </p:sp>
      <p:sp>
        <p:nvSpPr>
          <p:cNvPr id="1034" name="Rectangle 10"/>
          <p:cNvSpPr>
            <a:spLocks/>
          </p:cNvSpPr>
          <p:nvPr/>
        </p:nvSpPr>
        <p:spPr bwMode="auto">
          <a:xfrm>
            <a:off x="1365250" y="838200"/>
            <a:ext cx="539750" cy="152400"/>
          </a:xfrm>
          <a:prstGeom prst="rect">
            <a:avLst/>
          </a:prstGeom>
          <a:solidFill>
            <a:srgbClr val="0000FF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>
              <a:solidFill>
                <a:srgbClr val="000000"/>
              </a:solidFill>
              <a:latin typeface="Arial"/>
              <a:ea typeface="宋体" pitchFamily="2" charset="-122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57200" y="8382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>
              <a:solidFill>
                <a:srgbClr val="000000"/>
              </a:solidFill>
              <a:latin typeface="Arial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  <p:sldLayoutId id="2147484042" r:id="rId13"/>
    <p:sldLayoutId id="2147484043" r:id="rId14"/>
    <p:sldLayoutId id="2147484044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ea typeface="华文细黑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26" Type="http://schemas.openxmlformats.org/officeDocument/2006/relationships/image" Target="../media/image9.wmf"/><Relationship Id="rId3" Type="http://schemas.openxmlformats.org/officeDocument/2006/relationships/tags" Target="../tags/tag17.xml"/><Relationship Id="rId21" Type="http://schemas.openxmlformats.org/officeDocument/2006/relationships/slideLayout" Target="../slideLayouts/slideLayout25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image" Target="../media/image8.wmf"/><Relationship Id="rId2" Type="http://schemas.openxmlformats.org/officeDocument/2006/relationships/tags" Target="../tags/tag16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1" Type="http://schemas.openxmlformats.org/officeDocument/2006/relationships/vmlDrawing" Target="../drawings/vmlDrawing9.v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24" Type="http://schemas.openxmlformats.org/officeDocument/2006/relationships/image" Target="../media/image7.wmf"/><Relationship Id="rId5" Type="http://schemas.openxmlformats.org/officeDocument/2006/relationships/tags" Target="../tags/tag19.xml"/><Relationship Id="rId15" Type="http://schemas.openxmlformats.org/officeDocument/2006/relationships/tags" Target="../tags/tag29.xml"/><Relationship Id="rId23" Type="http://schemas.openxmlformats.org/officeDocument/2006/relationships/image" Target="../media/image6.wmf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5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tags" Target="../tags/tag70.xml"/><Relationship Id="rId18" Type="http://schemas.openxmlformats.org/officeDocument/2006/relationships/tags" Target="../tags/tag75.xml"/><Relationship Id="rId26" Type="http://schemas.openxmlformats.org/officeDocument/2006/relationships/image" Target="../media/image6.wmf"/><Relationship Id="rId3" Type="http://schemas.openxmlformats.org/officeDocument/2006/relationships/tags" Target="../tags/tag60.xml"/><Relationship Id="rId21" Type="http://schemas.openxmlformats.org/officeDocument/2006/relationships/tags" Target="../tags/tag78.xml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tags" Target="../tags/tag74.xml"/><Relationship Id="rId25" Type="http://schemas.openxmlformats.org/officeDocument/2006/relationships/oleObject" Target="../embeddings/oleObject18.bin"/><Relationship Id="rId2" Type="http://schemas.openxmlformats.org/officeDocument/2006/relationships/tags" Target="../tags/tag59.xml"/><Relationship Id="rId16" Type="http://schemas.openxmlformats.org/officeDocument/2006/relationships/tags" Target="../tags/tag73.xml"/><Relationship Id="rId20" Type="http://schemas.openxmlformats.org/officeDocument/2006/relationships/tags" Target="../tags/tag77.xml"/><Relationship Id="rId29" Type="http://schemas.openxmlformats.org/officeDocument/2006/relationships/image" Target="../media/image9.wmf"/><Relationship Id="rId1" Type="http://schemas.openxmlformats.org/officeDocument/2006/relationships/vmlDrawing" Target="../drawings/vmlDrawing18.v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24" Type="http://schemas.openxmlformats.org/officeDocument/2006/relationships/notesSlide" Target="../notesSlides/notesSlide2.xml"/><Relationship Id="rId5" Type="http://schemas.openxmlformats.org/officeDocument/2006/relationships/tags" Target="../tags/tag62.xml"/><Relationship Id="rId15" Type="http://schemas.openxmlformats.org/officeDocument/2006/relationships/tags" Target="../tags/tag72.xml"/><Relationship Id="rId23" Type="http://schemas.openxmlformats.org/officeDocument/2006/relationships/slideLayout" Target="../slideLayouts/slideLayout25.xml"/><Relationship Id="rId28" Type="http://schemas.openxmlformats.org/officeDocument/2006/relationships/image" Target="../media/image8.wmf"/><Relationship Id="rId10" Type="http://schemas.openxmlformats.org/officeDocument/2006/relationships/tags" Target="../tags/tag67.xml"/><Relationship Id="rId19" Type="http://schemas.openxmlformats.org/officeDocument/2006/relationships/tags" Target="../tags/tag76.xml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Relationship Id="rId22" Type="http://schemas.openxmlformats.org/officeDocument/2006/relationships/tags" Target="../tags/tag79.xml"/><Relationship Id="rId27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8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slideLayout" Target="../slideLayouts/slideLayout25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tags" Target="../tags/tag93.xml"/><Relationship Id="rId2" Type="http://schemas.openxmlformats.org/officeDocument/2006/relationships/tags" Target="../tags/tag83.xml"/><Relationship Id="rId1" Type="http://schemas.openxmlformats.org/officeDocument/2006/relationships/vmlDrawing" Target="../drawings/vmlDrawing20.vml"/><Relationship Id="rId6" Type="http://schemas.openxmlformats.org/officeDocument/2006/relationships/tags" Target="../tags/tag87.xml"/><Relationship Id="rId11" Type="http://schemas.openxmlformats.org/officeDocument/2006/relationships/tags" Target="../tags/tag92.xml"/><Relationship Id="rId5" Type="http://schemas.openxmlformats.org/officeDocument/2006/relationships/tags" Target="../tags/tag86.xml"/><Relationship Id="rId15" Type="http://schemas.openxmlformats.org/officeDocument/2006/relationships/oleObject" Target="../embeddings/oleObject20.bin"/><Relationship Id="rId10" Type="http://schemas.openxmlformats.org/officeDocument/2006/relationships/tags" Target="../tags/tag91.xml"/><Relationship Id="rId4" Type="http://schemas.openxmlformats.org/officeDocument/2006/relationships/tags" Target="../tags/tag85.xml"/><Relationship Id="rId9" Type="http://schemas.openxmlformats.org/officeDocument/2006/relationships/tags" Target="../tags/tag90.xml"/><Relationship Id="rId14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1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9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97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2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tags" Target="../tags/tag99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98.xml"/><Relationship Id="rId1" Type="http://schemas.openxmlformats.org/officeDocument/2006/relationships/vmlDrawing" Target="../drawings/vmlDrawing23.v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07.xml"/><Relationship Id="rId11" Type="http://schemas.openxmlformats.org/officeDocument/2006/relationships/oleObject" Target="../embeddings/oleObject24.bin"/><Relationship Id="rId5" Type="http://schemas.openxmlformats.org/officeDocument/2006/relationships/tags" Target="../tags/tag106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105.xml"/><Relationship Id="rId9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5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1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13.xml"/><Relationship Id="rId1" Type="http://schemas.openxmlformats.org/officeDocument/2006/relationships/vmlDrawing" Target="../drawings/vmlDrawing26.vml"/><Relationship Id="rId4" Type="http://schemas.openxmlformats.org/officeDocument/2006/relationships/oleObject" Target="../embeddings/oleObject2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14.xml"/><Relationship Id="rId1" Type="http://schemas.openxmlformats.org/officeDocument/2006/relationships/vmlDrawing" Target="../drawings/vmlDrawing27.vml"/><Relationship Id="rId4" Type="http://schemas.openxmlformats.org/officeDocument/2006/relationships/oleObject" Target="../embeddings/oleObject2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8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1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slideLayout" Target="../slideLayouts/slideLayout25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12" Type="http://schemas.openxmlformats.org/officeDocument/2006/relationships/tags" Target="../tags/tag128.xml"/><Relationship Id="rId2" Type="http://schemas.openxmlformats.org/officeDocument/2006/relationships/tags" Target="../tags/tag118.xml"/><Relationship Id="rId1" Type="http://schemas.openxmlformats.org/officeDocument/2006/relationships/vmlDrawing" Target="../drawings/vmlDrawing29.v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5" Type="http://schemas.openxmlformats.org/officeDocument/2006/relationships/tags" Target="../tags/tag121.xml"/><Relationship Id="rId10" Type="http://schemas.openxmlformats.org/officeDocument/2006/relationships/tags" Target="../tags/tag126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oleObject" Target="../embeddings/oleObject29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2" Type="http://schemas.openxmlformats.org/officeDocument/2006/relationships/tags" Target="../tags/tag129.xml"/><Relationship Id="rId1" Type="http://schemas.openxmlformats.org/officeDocument/2006/relationships/vmlDrawing" Target="../drawings/vmlDrawing30.v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10" Type="http://schemas.openxmlformats.org/officeDocument/2006/relationships/oleObject" Target="../embeddings/oleObject30.bin"/><Relationship Id="rId4" Type="http://schemas.openxmlformats.org/officeDocument/2006/relationships/tags" Target="../tags/tag131.xml"/><Relationship Id="rId9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vmlDrawing" Target="../drawings/vmlDrawing31.v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10" Type="http://schemas.openxmlformats.org/officeDocument/2006/relationships/oleObject" Target="../embeddings/oleObject31.bin"/><Relationship Id="rId4" Type="http://schemas.openxmlformats.org/officeDocument/2006/relationships/tags" Target="../tags/tag138.xml"/><Relationship Id="rId9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43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0.jpeg"/><Relationship Id="rId5" Type="http://schemas.openxmlformats.org/officeDocument/2006/relationships/hyperlink" Target="http://www.amazon.com/gp/reader/0071391312/ref=sib_dp_pt#reader-link" TargetMode="External"/><Relationship Id="rId4" Type="http://schemas.openxmlformats.org/officeDocument/2006/relationships/oleObject" Target="../embeddings/oleObject3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tags" Target="../tags/tag12.xml"/><Relationship Id="rId7" Type="http://schemas.openxmlformats.org/officeDocument/2006/relationships/diagramData" Target="../diagrams/data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11" Type="http://schemas.microsoft.com/office/2007/relationships/diagramDrawing" Target="../diagrams/drawing1.xml"/><Relationship Id="rId5" Type="http://schemas.openxmlformats.org/officeDocument/2006/relationships/slideLayout" Target="../slideLayouts/slideLayout25.xml"/><Relationship Id="rId10" Type="http://schemas.openxmlformats.org/officeDocument/2006/relationships/diagramColors" Target="../diagrams/colors1.xml"/><Relationship Id="rId4" Type="http://schemas.openxmlformats.org/officeDocument/2006/relationships/tags" Target="../tags/tag13.xml"/><Relationship Id="rId9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wm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8.wmf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ctrTitle"/>
          </p:nvPr>
        </p:nvSpPr>
        <p:spPr>
          <a:xfrm>
            <a:off x="1619250" y="3860800"/>
            <a:ext cx="7239000" cy="854075"/>
          </a:xfrm>
        </p:spPr>
        <p:txBody>
          <a:bodyPr anchor="t"/>
          <a:lstStyle/>
          <a:p>
            <a:pPr eaLnBrk="1" hangingPunct="1"/>
            <a:r>
              <a:rPr lang="zh-CN" altLang="en-US" sz="3200" dirty="0" smtClean="0">
                <a:latin typeface="华文楷体" pitchFamily="2" charset="-122"/>
                <a:ea typeface="华文楷体" pitchFamily="2" charset="-122"/>
              </a:rPr>
              <a:t>访谈技巧和方法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4370" name="think-cell Slide" r:id="rId22" imgW="0" imgH="0" progId="TCLayout.ActiveDocument.1">
              <p:embed/>
            </p:oleObj>
          </a:graphicData>
        </a:graphic>
      </p:graphicFrame>
      <p:sp>
        <p:nvSpPr>
          <p:cNvPr id="56" name="圆角矩形 55"/>
          <p:cNvSpPr/>
          <p:nvPr>
            <p:custDataLst>
              <p:tags r:id="rId2"/>
            </p:custDataLst>
          </p:nvPr>
        </p:nvSpPr>
        <p:spPr>
          <a:xfrm>
            <a:off x="6012160" y="2348880"/>
            <a:ext cx="2736304" cy="3312368"/>
          </a:xfrm>
          <a:prstGeom prst="roundRect">
            <a:avLst>
              <a:gd name="adj" fmla="val 112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altLang="zh-CN" sz="2800" dirty="0" smtClean="0"/>
              <a:t>Step 1</a:t>
            </a:r>
            <a:r>
              <a:rPr lang="zh-CN" altLang="en-US" sz="2800" dirty="0" smtClean="0"/>
              <a:t>：你的沟通方式是勾选最多的那一列</a:t>
            </a:r>
          </a:p>
        </p:txBody>
      </p:sp>
      <p:sp>
        <p:nvSpPr>
          <p:cNvPr id="38" name="TextBox 37"/>
          <p:cNvSpPr txBox="1"/>
          <p:nvPr>
            <p:custDataLst>
              <p:tags r:id="rId4"/>
            </p:custDataLst>
          </p:nvPr>
        </p:nvSpPr>
        <p:spPr>
          <a:xfrm>
            <a:off x="611560" y="120894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如果你两列的得分差不多，这说明你自然地适应几种不同的沟通方式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9" name="半闭框 38"/>
          <p:cNvSpPr/>
          <p:nvPr>
            <p:custDataLst>
              <p:tags r:id="rId5"/>
            </p:custDataLst>
          </p:nvPr>
        </p:nvSpPr>
        <p:spPr>
          <a:xfrm>
            <a:off x="467544" y="1124744"/>
            <a:ext cx="4536504" cy="216024"/>
          </a:xfrm>
          <a:prstGeom prst="halfFra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tx1"/>
              </a:solidFill>
            </a:endParaRPr>
          </a:p>
        </p:txBody>
      </p:sp>
      <p:cxnSp>
        <p:nvCxnSpPr>
          <p:cNvPr id="41" name="直接箭头连接符 40"/>
          <p:cNvCxnSpPr/>
          <p:nvPr>
            <p:custDataLst>
              <p:tags r:id="rId6"/>
            </p:custDataLst>
          </p:nvPr>
        </p:nvCxnSpPr>
        <p:spPr>
          <a:xfrm>
            <a:off x="827584" y="4221088"/>
            <a:ext cx="410445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>
            <p:custDataLst>
              <p:tags r:id="rId7"/>
            </p:custDataLst>
          </p:nvPr>
        </p:nvCxnSpPr>
        <p:spPr>
          <a:xfrm rot="5400000">
            <a:off x="827584" y="4256298"/>
            <a:ext cx="410445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>
            <p:custDataLst>
              <p:tags r:id="rId8"/>
            </p:custDataLst>
          </p:nvPr>
        </p:nvSpPr>
        <p:spPr>
          <a:xfrm>
            <a:off x="899592" y="278092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猫头鹰型</a:t>
            </a:r>
            <a:endParaRPr lang="en-US" altLang="zh-CN" sz="1800" dirty="0" smtClean="0">
              <a:latin typeface="+mn-lt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Analytical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44" name="TextBox 43"/>
          <p:cNvSpPr txBox="1"/>
          <p:nvPr>
            <p:custDataLst>
              <p:tags r:id="rId9"/>
            </p:custDataLst>
          </p:nvPr>
        </p:nvSpPr>
        <p:spPr>
          <a:xfrm>
            <a:off x="3275856" y="278092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老鹰型</a:t>
            </a:r>
            <a:endParaRPr lang="en-US" altLang="zh-CN" sz="1800" dirty="0" smtClean="0">
              <a:latin typeface="+mn-lt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Driver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45" name="TextBox 44"/>
          <p:cNvSpPr txBox="1"/>
          <p:nvPr>
            <p:custDataLst>
              <p:tags r:id="rId10"/>
            </p:custDataLst>
          </p:nvPr>
        </p:nvSpPr>
        <p:spPr>
          <a:xfrm>
            <a:off x="899592" y="494116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鸽子型</a:t>
            </a:r>
            <a:endParaRPr lang="en-US" altLang="zh-CN" sz="1800" dirty="0" smtClean="0">
              <a:latin typeface="+mn-lt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Amiable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46" name="TextBox 45"/>
          <p:cNvSpPr txBox="1"/>
          <p:nvPr>
            <p:custDataLst>
              <p:tags r:id="rId11"/>
            </p:custDataLst>
          </p:nvPr>
        </p:nvSpPr>
        <p:spPr>
          <a:xfrm>
            <a:off x="3275856" y="494116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孔雀型</a:t>
            </a:r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Expressive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47" name="TextBox 46"/>
          <p:cNvSpPr txBox="1"/>
          <p:nvPr>
            <p:custDataLst>
              <p:tags r:id="rId12"/>
            </p:custDataLst>
          </p:nvPr>
        </p:nvSpPr>
        <p:spPr>
          <a:xfrm>
            <a:off x="3995936" y="350100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表达按照自己的想法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8" name="TextBox 47"/>
          <p:cNvSpPr txBox="1"/>
          <p:nvPr>
            <p:custDataLst>
              <p:tags r:id="rId13"/>
            </p:custDataLst>
          </p:nvPr>
        </p:nvSpPr>
        <p:spPr>
          <a:xfrm>
            <a:off x="395536" y="350100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表达前了解他人的想法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9" name="TextBox 48"/>
          <p:cNvSpPr txBox="1"/>
          <p:nvPr>
            <p:custDataLst>
              <p:tags r:id="rId14"/>
            </p:custDataLst>
          </p:nvPr>
        </p:nvSpPr>
        <p:spPr>
          <a:xfrm>
            <a:off x="2987824" y="177281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反应基于理性判断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0" name="TextBox 49"/>
          <p:cNvSpPr txBox="1"/>
          <p:nvPr>
            <p:custDataLst>
              <p:tags r:id="rId15"/>
            </p:custDataLst>
          </p:nvPr>
        </p:nvSpPr>
        <p:spPr>
          <a:xfrm>
            <a:off x="2987824" y="587727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反应基于感性感受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1" name="Picture 3" descr="C:\Documents and Settings\Administrator\Local Settings\Temporary Internet Files\Content.IE5\VQZ3BFMP\MC900014314[1].wmf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907704" y="2348880"/>
            <a:ext cx="432048" cy="513253"/>
          </a:xfrm>
          <a:prstGeom prst="rect">
            <a:avLst/>
          </a:prstGeom>
          <a:noFill/>
        </p:spPr>
      </p:pic>
      <p:pic>
        <p:nvPicPr>
          <p:cNvPr id="52" name="Picture 4" descr="C:\Documents and Settings\Administrator\Local Settings\Temporary Internet Files\Content.IE5\IKX56488\MC900014315[1].wmf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067944" y="2348880"/>
            <a:ext cx="432048" cy="513254"/>
          </a:xfrm>
          <a:prstGeom prst="rect">
            <a:avLst/>
          </a:prstGeom>
          <a:noFill/>
        </p:spPr>
      </p:pic>
      <p:pic>
        <p:nvPicPr>
          <p:cNvPr id="53" name="Picture 5" descr="C:\Documents and Settings\Administrator\Local Settings\Temporary Internet Files\Content.IE5\NW86XK2Y\MC900014316[1].wmf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139952" y="4509120"/>
            <a:ext cx="440284" cy="523038"/>
          </a:xfrm>
          <a:prstGeom prst="rect">
            <a:avLst/>
          </a:prstGeom>
          <a:noFill/>
        </p:spPr>
      </p:pic>
      <p:pic>
        <p:nvPicPr>
          <p:cNvPr id="54" name="Picture 6" descr="C:\Documents and Settings\Administrator\Local Settings\Temporary Internet Files\Content.IE5\J8NNI2E8\MC900014317[1].wmf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835696" y="4581128"/>
            <a:ext cx="440284" cy="523038"/>
          </a:xfrm>
          <a:prstGeom prst="rect">
            <a:avLst/>
          </a:prstGeom>
          <a:noFill/>
        </p:spPr>
      </p:pic>
      <p:sp>
        <p:nvSpPr>
          <p:cNvPr id="55" name="TextBox 54"/>
          <p:cNvSpPr txBox="1"/>
          <p:nvPr>
            <p:custDataLst>
              <p:tags r:id="rId20"/>
            </p:custDataLst>
          </p:nvPr>
        </p:nvSpPr>
        <p:spPr>
          <a:xfrm>
            <a:off x="6012160" y="2492896"/>
            <a:ext cx="28083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反应基于理性判断的人表达客观、用语简练，肢体语言比较谨慎，面部表情没有明显变化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反应基于感性感受的人的通过面部表情传递他的想法，用语丰富，使用大量的形容词，肢体语言丰富、开放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9490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2</a:t>
            </a:r>
            <a:r>
              <a:rPr lang="zh-CN" altLang="en-US" sz="2800" dirty="0" smtClean="0"/>
              <a:t>：迅速判断访谈对象的沟通方式</a:t>
            </a:r>
            <a:r>
              <a:rPr lang="en-US" altLang="zh-CN" sz="2800" dirty="0" smtClean="0"/>
              <a:t>(1/4)</a:t>
            </a:r>
            <a:endParaRPr lang="zh-CN" altLang="en-US" sz="2800" dirty="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67544" y="1196752"/>
            <a:ext cx="1851025" cy="1012825"/>
            <a:chOff x="2400" y="1968"/>
            <a:chExt cx="1152" cy="576"/>
          </a:xfrm>
        </p:grpSpPr>
        <p:sp>
          <p:nvSpPr>
            <p:cNvPr id="24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5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猫头鹰型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dirty="0" smtClean="0">
                  <a:latin typeface="+mn-lt"/>
                  <a:ea typeface="华文楷体" pitchFamily="2" charset="-122"/>
                </a:rPr>
                <a:t>Analytical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2620194" y="1207243"/>
            <a:ext cx="576823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猫头鹰型沟通时使用简练准确，大量使用事实、数据和逻辑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猫头鹰型喜欢大量的信息，在收集了大量信息并进行分析之后才做决策。他们想要做最完美的决策，因此需要花更长的时间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猫头鹰型接受新事物或变化会有一定的难度，对他们来说，既然已经通过大量的调研和分析做出了完美的决策，那为什么要改变呢？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猫头鹰型希望了解各种信息</a:t>
            </a:r>
            <a:r>
              <a:rPr lang="en-US" altLang="zh-CN" sz="1800" b="0" dirty="0" smtClean="0">
                <a:latin typeface="华文楷体" pitchFamily="2" charset="-122"/>
                <a:ea typeface="华文楷体" pitchFamily="2" charset="-122"/>
              </a:rPr>
              <a:t>---</a:t>
            </a: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什么，哪里，什么时候，为什么，怎样，谁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猫头鹰型很少讨论个人生活，如天气、家庭，甚至很少寒暄，会直接切入主题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猫头鹰型说话非常谨慎，会有意识地选择合适的用词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在访谈过程中猫头鹰型会非常平静，他们的面部表情总是看起来他们在聚精会神地思考和分析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猫头鹰型思考基于过去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猫头鹰型很少表现出明显的感情，很难判断他们是否喜欢某些事物</a:t>
            </a:r>
            <a:r>
              <a:rPr lang="en-US" altLang="zh-CN" sz="1800" b="0" dirty="0" smtClean="0">
                <a:latin typeface="华文楷体" pitchFamily="2" charset="-122"/>
                <a:ea typeface="华文楷体" pitchFamily="2" charset="-122"/>
              </a:rPr>
              <a:t>---</a:t>
            </a: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“还不错”可能是他们给出的最高评价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5394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2</a:t>
            </a:r>
            <a:r>
              <a:rPr lang="zh-CN" altLang="en-US" sz="2800" dirty="0" smtClean="0"/>
              <a:t>：迅速判断访谈对象的沟通方式</a:t>
            </a:r>
            <a:r>
              <a:rPr lang="en-US" altLang="zh-CN" sz="2800" dirty="0" smtClean="0"/>
              <a:t>(2/4)</a:t>
            </a:r>
            <a:endParaRPr lang="zh-CN" altLang="en-US" sz="2800" dirty="0" smtClean="0"/>
          </a:p>
        </p:txBody>
      </p:sp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467544" y="1196752"/>
            <a:ext cx="1851025" cy="1012825"/>
            <a:chOff x="2400" y="1968"/>
            <a:chExt cx="1152" cy="576"/>
          </a:xfrm>
        </p:grpSpPr>
        <p:sp>
          <p:nvSpPr>
            <p:cNvPr id="24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5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老鹰型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b="1" dirty="0" smtClean="0">
                  <a:latin typeface="+mn-lt"/>
                  <a:ea typeface="华文楷体" pitchFamily="2" charset="-122"/>
                </a:rPr>
                <a:t>Driver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2620194" y="1207243"/>
            <a:ext cx="576823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在一个时间点只关注、沟通一件事情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制订计划和工作列表，按照计划从上到下进行工作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只考虑现在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主要使用名词和动词，沟通直接，如“现在的工作是”“你需要”等，因此，老鹰型可能让人感到强硬，冷漠或缺乏耐心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老鹰型很少谈论个人生活，如天气、家庭，甚至很少寒暄，会直接切入主题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老鹰型会马上就你讲的内容给出反馈，可能并不完全清楚你所想要得到的信息是什么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老鹰型的工作区域是东西很少的，看起来好像没有人在这里工作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6418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2</a:t>
            </a:r>
            <a:r>
              <a:rPr lang="zh-CN" altLang="en-US" sz="2800" dirty="0" smtClean="0"/>
              <a:t>：迅速判断访谈对象的沟通方式</a:t>
            </a:r>
            <a:r>
              <a:rPr lang="en-US" altLang="zh-CN" sz="2800" dirty="0" smtClean="0"/>
              <a:t>(3/4)</a:t>
            </a:r>
            <a:endParaRPr lang="zh-CN" altLang="en-US" sz="2800" dirty="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67544" y="1196752"/>
            <a:ext cx="1851025" cy="1012825"/>
            <a:chOff x="2400" y="1968"/>
            <a:chExt cx="1152" cy="576"/>
          </a:xfrm>
        </p:grpSpPr>
        <p:sp>
          <p:nvSpPr>
            <p:cNvPr id="24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5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孔雀型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dirty="0" smtClean="0">
                  <a:latin typeface="+mn-lt"/>
                  <a:ea typeface="华文楷体" pitchFamily="2" charset="-122"/>
                </a:rPr>
                <a:t>Expressive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2620194" y="1207243"/>
            <a:ext cx="576823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孔雀型习惯于用“我有一个很好的想法”开始每句话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孔雀型热衷于各种好的想法，思维跳跃，常常一个想法没有说完就开始另一个想法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因为孔雀型习惯于思维跳跃，他们会欢迎你的想法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孔雀型常常会使用大量的形容词和副词，有些人会认为他们表达过于夸张，如“很多”“好极了”“更多地”等等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孔雀型使用开放的肢体语言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孔雀型愿意让你参与到他的思考或分析过程中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孔雀型的工作区域堆满了东西，所有的空间都被填充了，因为他们习惯于同时做几件事情，而且他们非常视觉化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7442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2</a:t>
            </a:r>
            <a:r>
              <a:rPr lang="zh-CN" altLang="en-US" sz="2800" dirty="0" smtClean="0"/>
              <a:t>：迅速判断访谈对象的沟通方式</a:t>
            </a:r>
            <a:r>
              <a:rPr lang="en-US" altLang="zh-CN" sz="2800" dirty="0" smtClean="0"/>
              <a:t>(4/4)</a:t>
            </a:r>
            <a:endParaRPr lang="zh-CN" altLang="en-US" sz="2800" dirty="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67544" y="1196752"/>
            <a:ext cx="1851025" cy="1012825"/>
            <a:chOff x="2400" y="1968"/>
            <a:chExt cx="1152" cy="576"/>
          </a:xfrm>
        </p:grpSpPr>
        <p:sp>
          <p:nvSpPr>
            <p:cNvPr id="24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5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鸽子型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dirty="0" smtClean="0">
                  <a:latin typeface="+mn-lt"/>
                  <a:ea typeface="华文楷体" pitchFamily="2" charset="-122"/>
                </a:rPr>
                <a:t>Amiable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2620194" y="1207243"/>
            <a:ext cx="576823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鸽子型会使用形容词、副词和描述性的语言，但不会像孔雀型那样用词夸张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鸽子型说话时非常平静和缓慢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鸽子型会问很多其他人是如何想的、其他人是如何做的这样一些问题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鸽子型做决策需要很长的时间，因为他们知道每个决策会影响很多其他人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鸽子型习惯于在谈话开始时寒暄，如果你在访谈时不是这样开头，他们会感到不适应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鸽子型的面部表情非常丰富，譬如当他们感到惊讶的时候，他们会不自觉地睁大眼睛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鸽子型在当工作量过大的时候由于性格原因很难说“不”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鸽子型的工作区域会有家庭照片，抽屉里有创可贴、感冒药、糖果，摆放整齐，座椅舒适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0514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3</a:t>
            </a:r>
            <a:r>
              <a:rPr lang="zh-CN" altLang="en-US" sz="2800" dirty="0" smtClean="0"/>
              <a:t>：了解如何调整自己的沟通方式来适应访谈对象的沟通方式</a:t>
            </a:r>
            <a:r>
              <a:rPr lang="en-US" altLang="zh-CN" sz="2800" dirty="0" smtClean="0"/>
              <a:t>(1/4)</a:t>
            </a:r>
            <a:endParaRPr lang="zh-CN" altLang="en-US" sz="2800" dirty="0" smtClean="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67544" y="1390124"/>
            <a:ext cx="1851025" cy="1012825"/>
            <a:chOff x="2400" y="1968"/>
            <a:chExt cx="1152" cy="576"/>
          </a:xfrm>
        </p:grpSpPr>
        <p:sp>
          <p:nvSpPr>
            <p:cNvPr id="8" name="Freeform 6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猫头鹰型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b="1" dirty="0" smtClean="0">
                  <a:latin typeface="+mn-lt"/>
                  <a:ea typeface="华文楷体" pitchFamily="2" charset="-122"/>
                </a:rPr>
                <a:t>Analytical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620194" y="1390124"/>
            <a:ext cx="612827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在访谈开始时直接进入主题，而不是寒暄，明确你需要多长时间，并简单介绍访谈的整个流程，之后再具体的介绍整个流程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给他们书面资料，这样他们可以坐下来分析这些信息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准时，讲话时注意控制语速（不要过快）和声调（不要过高）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事先做好充分的准备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介绍优势、劣势和各种可行的方案 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如果你提出建议，解释为什么你认为这是最佳的方案且风险较小。避免夸张优势，因为猫头鹰型非常反感夸大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可能的话，让他们按照自己习惯的节奏进行访谈，哪怕会慢一些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1538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3</a:t>
            </a:r>
            <a:r>
              <a:rPr lang="zh-CN" altLang="en-US" sz="2800" dirty="0" smtClean="0"/>
              <a:t>：了解如何调整自己的沟通方式来适应访谈对象的沟通方式</a:t>
            </a:r>
            <a:r>
              <a:rPr lang="en-US" altLang="zh-CN" sz="2800" dirty="0" smtClean="0"/>
              <a:t>(2/4)</a:t>
            </a:r>
            <a:endParaRPr lang="zh-CN" altLang="en-US" sz="2800" dirty="0" smtClean="0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7544" y="1340768"/>
            <a:ext cx="1851025" cy="1012825"/>
            <a:chOff x="2400" y="1968"/>
            <a:chExt cx="1152" cy="576"/>
          </a:xfrm>
        </p:grpSpPr>
        <p:sp>
          <p:nvSpPr>
            <p:cNvPr id="12" name="Freeform 10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老鹰型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b="1" dirty="0" smtClean="0">
                  <a:latin typeface="+mn-lt"/>
                  <a:ea typeface="华文楷体" pitchFamily="2" charset="-122"/>
                </a:rPr>
                <a:t>Driver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620194" y="1340768"/>
            <a:ext cx="612827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要积极明确老鹰型的人现在的关注点是什么，访谈的内容需要和他现在的关注点相吻合，否则他们很难倾听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在访谈开始时直接进入主题，而不是寒暄，明确你需要多长时间，并简单介绍访谈的整个流程，这样能帮助老鹰型的人把注意力集中到访谈上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老鹰型喜欢书面资料，尽量使用粗体和要点，而不是句子或段落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充分准备，沟通简明扼要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保持直立的坐姿，直视对方的眼睛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只给出最关键的信息，提供有限的几项可选的方案，在讨论方案的优劣势时，给出最主要的数据（最好是书面的）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如果合适的话，马上要求一个决策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2562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3</a:t>
            </a:r>
            <a:r>
              <a:rPr lang="zh-CN" altLang="en-US" sz="2800" dirty="0" smtClean="0"/>
              <a:t>：了解如何调整自己的沟通方式来适应访谈对象的沟通方式</a:t>
            </a:r>
            <a:r>
              <a:rPr lang="en-US" altLang="zh-CN" sz="2800" dirty="0" smtClean="0"/>
              <a:t>(3/4)</a:t>
            </a:r>
            <a:endParaRPr lang="zh-CN" altLang="en-US" sz="2800" dirty="0" smtClean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7544" y="1340768"/>
            <a:ext cx="1851025" cy="1012825"/>
            <a:chOff x="2400" y="1968"/>
            <a:chExt cx="1152" cy="576"/>
          </a:xfrm>
        </p:grpSpPr>
        <p:sp>
          <p:nvSpPr>
            <p:cNvPr id="12" name="Freeform 10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孔雀型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dirty="0" smtClean="0">
                  <a:latin typeface="+mn-lt"/>
                  <a:ea typeface="华文楷体" pitchFamily="2" charset="-122"/>
                </a:rPr>
                <a:t>Expressive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620194" y="1340768"/>
            <a:ext cx="612827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沟通要充满激情，语速较快，访谈以“我有一个很棒的想法，让我们来讨论</a:t>
            </a:r>
            <a:r>
              <a:rPr lang="en-US" altLang="zh-CN" sz="1800" b="0" dirty="0" smtClean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”开始并直接进入主题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当孔雀型变得非常兴奋滔滔不绝的时候，利用访谈的目标和大纲把他们带回主线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保持直立的坐姿，直视对方的眼睛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留有充分的时间来谈论经历，观点和人，介绍你自己的情况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孔雀型喜欢辩论，他们可能会变得不够客观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了解他们的理想和目标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利用他们喜欢或认为层次比较高的人的说法来支撑你的想法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首先介绍全景，再进入细节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注意他们的竞争性，在访谈之外塑造轻松愉快的氛围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重复和他们达成的共识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把行动计划写下来，确保跟进和落实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书面资料最好使用较多的图形、图表等更直观的内容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3586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en-US" altLang="zh-CN" sz="2800" dirty="0" smtClean="0"/>
              <a:t>Step 3</a:t>
            </a:r>
            <a:r>
              <a:rPr lang="zh-CN" altLang="en-US" sz="2800" dirty="0" smtClean="0"/>
              <a:t>：了解如何调整自己的沟通方式来适应访谈对象的沟通方式</a:t>
            </a:r>
            <a:r>
              <a:rPr lang="en-US" altLang="zh-CN" sz="2800" dirty="0" smtClean="0"/>
              <a:t>(4/4)</a:t>
            </a:r>
            <a:endParaRPr lang="zh-CN" altLang="en-US" sz="2800" dirty="0" smtClean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7544" y="1340768"/>
            <a:ext cx="1851025" cy="1012825"/>
            <a:chOff x="2400" y="1968"/>
            <a:chExt cx="1152" cy="576"/>
          </a:xfrm>
        </p:grpSpPr>
        <p:sp>
          <p:nvSpPr>
            <p:cNvPr id="12" name="Freeform 10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鸽子型</a:t>
              </a:r>
              <a:endParaRPr lang="en-US" altLang="zh-CN" sz="1800" dirty="0" smtClean="0">
                <a:latin typeface="华文楷体" pitchFamily="2" charset="-122"/>
                <a:ea typeface="华文楷体" pitchFamily="2" charset="-122"/>
              </a:endParaRPr>
            </a:p>
            <a:p>
              <a:pPr defTabSz="895350">
                <a:buSzPct val="120000"/>
              </a:pPr>
              <a:r>
                <a:rPr lang="en-US" altLang="ko-KR" sz="1800" dirty="0" smtClean="0">
                  <a:latin typeface="+mn-lt"/>
                  <a:ea typeface="华文楷体" pitchFamily="2" charset="-122"/>
                </a:rPr>
                <a:t>Amiable</a:t>
              </a:r>
              <a:endParaRPr lang="en-US" altLang="ko-KR" sz="1800" b="1" dirty="0">
                <a:latin typeface="+mn-lt"/>
                <a:ea typeface="华文楷体" pitchFamily="2" charset="-122"/>
              </a:endParaRPr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620194" y="1340768"/>
            <a:ext cx="612827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访谈开始时先进入寒暄，并真诚地与他们互动，他们也很有可能和你寒暄，你要真诚地回答，对于鸽子型的人来说在访谈开始时建立关系是非常重要的，否则你将很难达到目标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放松，语速较慢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身体可以一定程度上后倾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通过征求他们的看法来获取他们的评价，仔细倾听，而不是迅速进入对他们想法的判断和逻辑上的辩论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鼓励鸽子型的人提出任何怀疑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通过告诉他其他人是如何做的和如何想的来帮助他们做决策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主动提出工作目标和行动方案、时间节点，但和他要达成共识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4610" name="think-cell Slide" r:id="rId25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z="2800" dirty="0" smtClean="0"/>
              <a:t>当人们感受到过度紧张时，沟通方式会进入备用沟通方式，作为访谈者要有意识地避免这种情况</a:t>
            </a:r>
          </a:p>
        </p:txBody>
      </p:sp>
      <p:sp>
        <p:nvSpPr>
          <p:cNvPr id="8" name="TextBox 7"/>
          <p:cNvSpPr txBox="1"/>
          <p:nvPr>
            <p:custDataLst>
              <p:tags r:id="rId3"/>
            </p:custDataLst>
          </p:nvPr>
        </p:nvSpPr>
        <p:spPr>
          <a:xfrm>
            <a:off x="611560" y="1208946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在我们感到高度的压力时，我们会下意识地强化自己的沟通方式，对于“表达按照自己的想法”的人，反应通常是“毫不让步”；对于“表达前了解他人的想法”的人，反应通常是“退避三舍”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半闭框 8"/>
          <p:cNvSpPr/>
          <p:nvPr>
            <p:custDataLst>
              <p:tags r:id="rId4"/>
            </p:custDataLst>
          </p:nvPr>
        </p:nvSpPr>
        <p:spPr>
          <a:xfrm>
            <a:off x="467544" y="1124744"/>
            <a:ext cx="4536504" cy="216024"/>
          </a:xfrm>
          <a:prstGeom prst="halfFra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tx1"/>
              </a:solidFill>
            </a:endParaRPr>
          </a:p>
        </p:txBody>
      </p:sp>
      <p:cxnSp>
        <p:nvCxnSpPr>
          <p:cNvPr id="10" name="直接箭头连接符 9"/>
          <p:cNvCxnSpPr/>
          <p:nvPr>
            <p:custDataLst>
              <p:tags r:id="rId5"/>
            </p:custDataLst>
          </p:nvPr>
        </p:nvCxnSpPr>
        <p:spPr>
          <a:xfrm>
            <a:off x="2483768" y="4509120"/>
            <a:ext cx="410445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>
            <p:custDataLst>
              <p:tags r:id="rId6"/>
            </p:custDataLst>
          </p:nvPr>
        </p:nvCxnSpPr>
        <p:spPr>
          <a:xfrm rot="5400000">
            <a:off x="2483768" y="4544330"/>
            <a:ext cx="410445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2555776" y="306896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猫头鹰型</a:t>
            </a:r>
            <a:endParaRPr lang="en-US" altLang="zh-CN" sz="1800" dirty="0" smtClean="0">
              <a:latin typeface="+mn-lt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Analytical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17" name="TextBox 16"/>
          <p:cNvSpPr txBox="1"/>
          <p:nvPr>
            <p:custDataLst>
              <p:tags r:id="rId8"/>
            </p:custDataLst>
          </p:nvPr>
        </p:nvSpPr>
        <p:spPr>
          <a:xfrm>
            <a:off x="4932040" y="306896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老鹰型</a:t>
            </a:r>
            <a:endParaRPr lang="en-US" altLang="zh-CN" sz="1800" dirty="0" smtClean="0">
              <a:latin typeface="+mn-lt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Driver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18" name="TextBox 17"/>
          <p:cNvSpPr txBox="1"/>
          <p:nvPr>
            <p:custDataLst>
              <p:tags r:id="rId9"/>
            </p:custDataLst>
          </p:nvPr>
        </p:nvSpPr>
        <p:spPr>
          <a:xfrm>
            <a:off x="2555776" y="522920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鸽子型</a:t>
            </a:r>
            <a:endParaRPr lang="en-US" altLang="zh-CN" sz="1800" dirty="0" smtClean="0">
              <a:latin typeface="+mn-lt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Amiable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19" name="TextBox 18"/>
          <p:cNvSpPr txBox="1"/>
          <p:nvPr>
            <p:custDataLst>
              <p:tags r:id="rId10"/>
            </p:custDataLst>
          </p:nvPr>
        </p:nvSpPr>
        <p:spPr>
          <a:xfrm>
            <a:off x="4932040" y="522920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孔雀型</a:t>
            </a:r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1800" dirty="0" smtClean="0">
                <a:latin typeface="+mn-lt"/>
                <a:ea typeface="华文楷体" pitchFamily="2" charset="-122"/>
              </a:rPr>
              <a:t>Expressive</a:t>
            </a:r>
            <a:endParaRPr lang="zh-CN" altLang="en-US" sz="1800" dirty="0">
              <a:latin typeface="+mn-lt"/>
              <a:ea typeface="华文楷体" pitchFamily="2" charset="-122"/>
            </a:endParaRPr>
          </a:p>
        </p:txBody>
      </p:sp>
      <p:sp>
        <p:nvSpPr>
          <p:cNvPr id="20" name="TextBox 19"/>
          <p:cNvSpPr txBox="1"/>
          <p:nvPr>
            <p:custDataLst>
              <p:tags r:id="rId11"/>
            </p:custDataLst>
          </p:nvPr>
        </p:nvSpPr>
        <p:spPr>
          <a:xfrm>
            <a:off x="5652120" y="378904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表达按照自己的想法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" name="TextBox 20"/>
          <p:cNvSpPr txBox="1"/>
          <p:nvPr>
            <p:custDataLst>
              <p:tags r:id="rId12"/>
            </p:custDataLst>
          </p:nvPr>
        </p:nvSpPr>
        <p:spPr>
          <a:xfrm>
            <a:off x="2051720" y="378904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表达前了解他人的想法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TextBox 21"/>
          <p:cNvSpPr txBox="1"/>
          <p:nvPr>
            <p:custDataLst>
              <p:tags r:id="rId13"/>
            </p:custDataLst>
          </p:nvPr>
        </p:nvSpPr>
        <p:spPr>
          <a:xfrm>
            <a:off x="4644008" y="206084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反应基于理性判断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TextBox 22"/>
          <p:cNvSpPr txBox="1"/>
          <p:nvPr>
            <p:custDataLst>
              <p:tags r:id="rId14"/>
            </p:custDataLst>
          </p:nvPr>
        </p:nvSpPr>
        <p:spPr>
          <a:xfrm>
            <a:off x="4644008" y="616530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反应基于感性感受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4" name="Picture 3" descr="C:\Documents and Settings\Administrator\Local Settings\Temporary Internet Files\Content.IE5\VQZ3BFMP\MC900014314[1].wmf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563888" y="2636912"/>
            <a:ext cx="432048" cy="513253"/>
          </a:xfrm>
          <a:prstGeom prst="rect">
            <a:avLst/>
          </a:prstGeom>
          <a:noFill/>
        </p:spPr>
      </p:pic>
      <p:pic>
        <p:nvPicPr>
          <p:cNvPr id="25" name="Picture 4" descr="C:\Documents and Settings\Administrator\Local Settings\Temporary Internet Files\Content.IE5\IKX56488\MC900014315[1].wmf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724128" y="2636912"/>
            <a:ext cx="432048" cy="513254"/>
          </a:xfrm>
          <a:prstGeom prst="rect">
            <a:avLst/>
          </a:prstGeom>
          <a:noFill/>
        </p:spPr>
      </p:pic>
      <p:pic>
        <p:nvPicPr>
          <p:cNvPr id="26" name="Picture 5" descr="C:\Documents and Settings\Administrator\Local Settings\Temporary Internet Files\Content.IE5\NW86XK2Y\MC900014316[1].wmf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5796136" y="4797152"/>
            <a:ext cx="440284" cy="523038"/>
          </a:xfrm>
          <a:prstGeom prst="rect">
            <a:avLst/>
          </a:prstGeom>
          <a:noFill/>
        </p:spPr>
      </p:pic>
      <p:pic>
        <p:nvPicPr>
          <p:cNvPr id="27" name="Picture 6" descr="C:\Documents and Settings\Administrator\Local Settings\Temporary Internet Files\Content.IE5\J8NNI2E8\MC900014317[1].wmf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1880" y="4869160"/>
            <a:ext cx="440284" cy="523038"/>
          </a:xfrm>
          <a:prstGeom prst="rect">
            <a:avLst/>
          </a:prstGeom>
          <a:noFill/>
        </p:spPr>
      </p:pic>
      <p:sp>
        <p:nvSpPr>
          <p:cNvPr id="28" name="线形标注 1 27"/>
          <p:cNvSpPr/>
          <p:nvPr/>
        </p:nvSpPr>
        <p:spPr>
          <a:xfrm>
            <a:off x="6660232" y="2132856"/>
            <a:ext cx="2304256" cy="1224136"/>
          </a:xfrm>
          <a:prstGeom prst="borderCallout1">
            <a:avLst>
              <a:gd name="adj1" fmla="val 20084"/>
              <a:gd name="adj2" fmla="val 170"/>
              <a:gd name="adj3" fmla="val 88490"/>
              <a:gd name="adj4" fmla="val -2416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>
            <p:custDataLst>
              <p:tags r:id="rId19"/>
            </p:custDataLst>
          </p:nvPr>
        </p:nvSpPr>
        <p:spPr>
          <a:xfrm>
            <a:off x="6732240" y="2276872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老鹰型的表现更像是“要么不做，做就要按我说的去做”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线形标注 1 29"/>
          <p:cNvSpPr/>
          <p:nvPr/>
        </p:nvSpPr>
        <p:spPr>
          <a:xfrm>
            <a:off x="6660232" y="4941168"/>
            <a:ext cx="2304256" cy="1224136"/>
          </a:xfrm>
          <a:prstGeom prst="borderCallout1">
            <a:avLst>
              <a:gd name="adj1" fmla="val 20084"/>
              <a:gd name="adj2" fmla="val -1247"/>
              <a:gd name="adj3" fmla="val 37802"/>
              <a:gd name="adj4" fmla="val -1849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TextBox 30"/>
          <p:cNvSpPr txBox="1"/>
          <p:nvPr>
            <p:custDataLst>
              <p:tags r:id="rId20"/>
            </p:custDataLst>
          </p:nvPr>
        </p:nvSpPr>
        <p:spPr>
          <a:xfrm>
            <a:off x="6732240" y="4941168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孔雀型的表现会更加兴奋，但是通常是一种负面、攻击的方式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" name="线形标注 1 31"/>
          <p:cNvSpPr/>
          <p:nvPr/>
        </p:nvSpPr>
        <p:spPr>
          <a:xfrm>
            <a:off x="107504" y="2348880"/>
            <a:ext cx="2304256" cy="936104"/>
          </a:xfrm>
          <a:prstGeom prst="borderCallout1">
            <a:avLst>
              <a:gd name="adj1" fmla="val 18750"/>
              <a:gd name="adj2" fmla="val 99379"/>
              <a:gd name="adj3" fmla="val 75151"/>
              <a:gd name="adj4" fmla="val 122525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/>
          <p:cNvSpPr txBox="1"/>
          <p:nvPr>
            <p:custDataLst>
              <p:tags r:id="rId21"/>
            </p:custDataLst>
          </p:nvPr>
        </p:nvSpPr>
        <p:spPr>
          <a:xfrm>
            <a:off x="179512" y="2422629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猫头鹰型更加避免下结论或做决策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4" name="线形标注 1 33"/>
          <p:cNvSpPr/>
          <p:nvPr/>
        </p:nvSpPr>
        <p:spPr>
          <a:xfrm>
            <a:off x="107504" y="5157192"/>
            <a:ext cx="2304256" cy="1224136"/>
          </a:xfrm>
          <a:prstGeom prst="borderCallout1">
            <a:avLst>
              <a:gd name="adj1" fmla="val 85444"/>
              <a:gd name="adj2" fmla="val 97253"/>
              <a:gd name="adj3" fmla="val 75151"/>
              <a:gd name="adj4" fmla="val 122525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>
            <p:custDataLst>
              <p:tags r:id="rId22"/>
            </p:custDataLst>
          </p:nvPr>
        </p:nvSpPr>
        <p:spPr>
          <a:xfrm>
            <a:off x="179512" y="5301208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鸽子型比正常的情况更加安静和不发表反对意见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39970" name="think-cell Slide" r:id="rId6" imgW="0" imgH="0" progId="TCLayout.ActiveDocument.1">
              <p:embed/>
            </p:oleObj>
          </a:graphicData>
        </a:graphic>
      </p:graphicFrame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43608" y="1268760"/>
            <a:ext cx="7272808" cy="72008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内容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619672" y="1124744"/>
            <a:ext cx="6264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访谈总览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如何和访谈对象建立良好的关系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如何处理访谈对象的感知过滤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如何有效的提问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如何有效的聆听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模拟练习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3042" name="think-cell Slide" r:id="rId6" imgW="0" imgH="0" progId="TCLayout.ActiveDocument.1">
              <p:embed/>
            </p:oleObj>
          </a:graphicData>
        </a:graphic>
      </p:graphicFrame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43608" y="2636912"/>
            <a:ext cx="7272808" cy="72008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内容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619672" y="1124744"/>
            <a:ext cx="6264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访谈总览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如何和访谈对象建立良好的关系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如何处理访谈对象的感知过滤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如何有效的提问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如何有效的聆听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模拟练习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5634" name="think-cell Slide" r:id="rId15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z="2800" dirty="0" smtClean="0"/>
              <a:t>除了沟通方式之外，访谈还会收到人们感知过滤的影响</a:t>
            </a:r>
          </a:p>
        </p:txBody>
      </p:sp>
      <p:sp>
        <p:nvSpPr>
          <p:cNvPr id="36" name="矩形 35"/>
          <p:cNvSpPr/>
          <p:nvPr/>
        </p:nvSpPr>
        <p:spPr>
          <a:xfrm>
            <a:off x="611560" y="1052736"/>
            <a:ext cx="1671614" cy="759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6660232" y="1052737"/>
            <a:ext cx="158417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755576" y="119675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Sender</a:t>
            </a:r>
            <a:endParaRPr lang="zh-CN" altLang="en-US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6660232" y="119675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Receiver</a:t>
            </a:r>
            <a:endParaRPr lang="zh-CN" altLang="en-US" sz="2400" dirty="0"/>
          </a:p>
        </p:txBody>
      </p:sp>
      <p:cxnSp>
        <p:nvCxnSpPr>
          <p:cNvPr id="43" name="直接箭头连接符 42"/>
          <p:cNvCxnSpPr/>
          <p:nvPr/>
        </p:nvCxnSpPr>
        <p:spPr>
          <a:xfrm>
            <a:off x="2627784" y="1268760"/>
            <a:ext cx="3672408" cy="158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2627784" y="1556792"/>
            <a:ext cx="3672408" cy="158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>
            <a:off x="2627784" y="1412776"/>
            <a:ext cx="3672408" cy="158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059832" y="1052736"/>
            <a:ext cx="28803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感知的过滤：经历、态度、信仰、价值观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8" name="Oval 6"/>
          <p:cNvSpPr>
            <a:spLocks noChangeArrowheads="1"/>
          </p:cNvSpPr>
          <p:nvPr/>
        </p:nvSpPr>
        <p:spPr bwMode="auto">
          <a:xfrm>
            <a:off x="2676526" y="2841650"/>
            <a:ext cx="3440113" cy="320198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80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49" name="Group 7"/>
          <p:cNvGrpSpPr>
            <a:grpSpLocks/>
          </p:cNvGrpSpPr>
          <p:nvPr/>
        </p:nvGrpSpPr>
        <p:grpSpPr bwMode="auto">
          <a:xfrm>
            <a:off x="4687888" y="5321325"/>
            <a:ext cx="1552575" cy="915988"/>
            <a:chOff x="2400" y="1968"/>
            <a:chExt cx="960" cy="960"/>
          </a:xfrm>
        </p:grpSpPr>
        <p:sp>
          <p:nvSpPr>
            <p:cNvPr id="68" name="Oval 8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blackWhite">
            <a:xfrm>
              <a:off x="2400" y="1968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25400" dir="54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9" name="Rectangle 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ctr"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同理心</a:t>
              </a:r>
              <a:endParaRPr lang="en-US" altLang="ko-KR" sz="1800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50" name="Group 10"/>
          <p:cNvGrpSpPr>
            <a:grpSpLocks/>
          </p:cNvGrpSpPr>
          <p:nvPr/>
        </p:nvGrpSpPr>
        <p:grpSpPr bwMode="auto">
          <a:xfrm>
            <a:off x="2551113" y="5321325"/>
            <a:ext cx="1552575" cy="915988"/>
            <a:chOff x="2400" y="1968"/>
            <a:chExt cx="960" cy="960"/>
          </a:xfrm>
        </p:grpSpPr>
        <p:sp>
          <p:nvSpPr>
            <p:cNvPr id="66" name="Oval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blackWhite">
            <a:xfrm>
              <a:off x="2400" y="1968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25400" dir="54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7" name="Rectangle 12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ctr"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兴趣</a:t>
              </a:r>
              <a:endParaRPr lang="en-US" altLang="ko-KR" sz="1800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51" name="Group 13"/>
          <p:cNvGrpSpPr>
            <a:grpSpLocks/>
          </p:cNvGrpSpPr>
          <p:nvPr/>
        </p:nvGrpSpPr>
        <p:grpSpPr bwMode="auto">
          <a:xfrm>
            <a:off x="5337176" y="3727475"/>
            <a:ext cx="1552575" cy="915988"/>
            <a:chOff x="2400" y="1968"/>
            <a:chExt cx="960" cy="960"/>
          </a:xfrm>
        </p:grpSpPr>
        <p:sp>
          <p:nvSpPr>
            <p:cNvPr id="64" name="Oval 14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blackWhite">
            <a:xfrm>
              <a:off x="2400" y="1968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25400" dir="54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5" name="Rectangle 1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ctr"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感知</a:t>
              </a:r>
              <a:endParaRPr lang="en-US" altLang="ko-KR" sz="1800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52" name="Group 16"/>
          <p:cNvGrpSpPr>
            <a:grpSpLocks/>
          </p:cNvGrpSpPr>
          <p:nvPr/>
        </p:nvGrpSpPr>
        <p:grpSpPr bwMode="auto">
          <a:xfrm>
            <a:off x="1908176" y="3732237"/>
            <a:ext cx="1552575" cy="915988"/>
            <a:chOff x="2400" y="1968"/>
            <a:chExt cx="960" cy="960"/>
          </a:xfrm>
        </p:grpSpPr>
        <p:sp>
          <p:nvSpPr>
            <p:cNvPr id="62" name="Oval 1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blackWhite">
            <a:xfrm>
              <a:off x="2400" y="1968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25400" dir="54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3" name="Rectangle 1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ctr"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灵活性</a:t>
              </a:r>
              <a:endParaRPr lang="en-US" altLang="ko-KR" sz="1800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53" name="Group 19"/>
          <p:cNvGrpSpPr>
            <a:grpSpLocks/>
          </p:cNvGrpSpPr>
          <p:nvPr/>
        </p:nvGrpSpPr>
        <p:grpSpPr bwMode="auto">
          <a:xfrm>
            <a:off x="3584576" y="2517800"/>
            <a:ext cx="1552575" cy="915988"/>
            <a:chOff x="2400" y="1968"/>
            <a:chExt cx="960" cy="960"/>
          </a:xfrm>
        </p:grpSpPr>
        <p:sp>
          <p:nvSpPr>
            <p:cNvPr id="60" name="Oval 2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25400" dir="54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8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1" name="Rectangle 21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ctr" defTabSz="895350">
                <a:buSzPct val="120000"/>
              </a:pPr>
              <a:r>
                <a:rPr lang="zh-CN" altLang="en-US" sz="1800" dirty="0" smtClean="0">
                  <a:latin typeface="华文楷体" pitchFamily="2" charset="-122"/>
                  <a:ea typeface="华文楷体" pitchFamily="2" charset="-122"/>
                </a:rPr>
                <a:t>尊重</a:t>
              </a:r>
              <a:endParaRPr lang="en-US" altLang="ko-KR" sz="1800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54" name="Rectangle 22"/>
          <p:cNvSpPr>
            <a:spLocks noChangeArrowheads="1"/>
          </p:cNvSpPr>
          <p:nvPr/>
        </p:nvSpPr>
        <p:spPr bwMode="auto">
          <a:xfrm flipH="1">
            <a:off x="5173663" y="2233637"/>
            <a:ext cx="24384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避免固有思想，尊重每个个体的需求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5" name="Rectangle 23"/>
          <p:cNvSpPr>
            <a:spLocks noChangeArrowheads="1"/>
          </p:cNvSpPr>
          <p:nvPr/>
        </p:nvSpPr>
        <p:spPr bwMode="auto">
          <a:xfrm flipH="1">
            <a:off x="3491880" y="4077072"/>
            <a:ext cx="17949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defTabSz="895350">
              <a:buSzPct val="120000"/>
            </a:pP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从具有不同的经历和背景的人有效获取信息</a:t>
            </a:r>
            <a:endParaRPr lang="en-US" altLang="ko-KR" sz="1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6" name="Rectangle 24"/>
          <p:cNvSpPr>
            <a:spLocks noChangeArrowheads="1"/>
          </p:cNvSpPr>
          <p:nvPr/>
        </p:nvSpPr>
        <p:spPr bwMode="auto">
          <a:xfrm flipH="1">
            <a:off x="7020272" y="3356992"/>
            <a:ext cx="187220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了解他人的背景能够有效地加深彼此的理解，也帮助降低沟通时的误差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7" name="Rectangle 25"/>
          <p:cNvSpPr>
            <a:spLocks noChangeArrowheads="1"/>
          </p:cNvSpPr>
          <p:nvPr/>
        </p:nvSpPr>
        <p:spPr bwMode="auto">
          <a:xfrm flipH="1">
            <a:off x="6454776" y="5321325"/>
            <a:ext cx="20776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尝试从对方的角度来看待事物，同理心能够让你理解对方的想法，哪怕你并不赞同他的逻辑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8" name="Rectangle 26"/>
          <p:cNvSpPr>
            <a:spLocks noChangeArrowheads="1"/>
          </p:cNvSpPr>
          <p:nvPr/>
        </p:nvSpPr>
        <p:spPr bwMode="auto">
          <a:xfrm flipH="1">
            <a:off x="323528" y="5321325"/>
            <a:ext cx="213551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充满兴趣地了解对方的经历、态度、信仰、价值观能够帮助建立彼此的信任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9" name="Rectangle 27"/>
          <p:cNvSpPr>
            <a:spLocks noChangeArrowheads="1"/>
          </p:cNvSpPr>
          <p:nvPr/>
        </p:nvSpPr>
        <p:spPr bwMode="auto">
          <a:xfrm flipH="1">
            <a:off x="128588" y="3732237"/>
            <a:ext cx="16827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7800" lvl="1" indent="-177800" defTabSz="895350">
              <a:buSzPct val="120000"/>
              <a:buFontTx/>
              <a:buChar char="•"/>
            </a:pPr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保持沟通的灵活性避免沟通的中断</a:t>
            </a:r>
            <a:endParaRPr lang="en-US" altLang="ko-KR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4" name="Rectangle 27"/>
          <p:cNvSpPr>
            <a:spLocks noChangeArrowheads="1"/>
          </p:cNvSpPr>
          <p:nvPr/>
        </p:nvSpPr>
        <p:spPr bwMode="auto">
          <a:xfrm flipH="1">
            <a:off x="272604" y="2060848"/>
            <a:ext cx="35073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77800" lvl="1" indent="-177800" defTabSz="895350">
              <a:buSzPct val="120000"/>
            </a:pP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处理访谈对象感知过滤的关键要素</a:t>
            </a:r>
            <a:endParaRPr lang="en-US" altLang="ko-KR" sz="18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4066" name="think-cell Slide" r:id="rId6" imgW="0" imgH="0" progId="TCLayout.ActiveDocument.1">
              <p:embed/>
            </p:oleObj>
          </a:graphicData>
        </a:graphic>
      </p:graphicFrame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43608" y="3429000"/>
            <a:ext cx="7272808" cy="72008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内容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619672" y="1124744"/>
            <a:ext cx="6264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访谈总览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如何和访谈对象建立良好的关系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如何处理访谈对象的感知过滤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如何有效的提问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如何有效的聆听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模拟练习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8706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z="2800" dirty="0" smtClean="0"/>
              <a:t>选择合适的问题类型是访谈对话性更好的关键</a:t>
            </a:r>
          </a:p>
        </p:txBody>
      </p:sp>
      <p:sp>
        <p:nvSpPr>
          <p:cNvPr id="8" name="竖卷形 7"/>
          <p:cNvSpPr/>
          <p:nvPr/>
        </p:nvSpPr>
        <p:spPr>
          <a:xfrm>
            <a:off x="827584" y="1196752"/>
            <a:ext cx="4320480" cy="5184576"/>
          </a:xfrm>
          <a:prstGeom prst="verticalScroll">
            <a:avLst>
              <a:gd name="adj" fmla="val 56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115616" y="1556792"/>
            <a:ext cx="36724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阅读以下这段访谈</a:t>
            </a:r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访谈者：你有行动方案吗？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你：是的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访谈者：你计划什么时候完成？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你：星期五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访谈者：这个方案会有效吗？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你：是的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访谈者：你需要我帮忙吗？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你：不需要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访谈者：我什么时候能够看到报告？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你：下周一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访谈者：我需要采取什么后续行动吗？</a:t>
            </a:r>
            <a:endParaRPr lang="en-US" altLang="zh-CN" sz="1800" b="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你：额</a:t>
            </a:r>
            <a:r>
              <a:rPr lang="en-US" altLang="zh-CN" sz="1800" b="0" dirty="0" smtClean="0">
                <a:latin typeface="华文楷体" pitchFamily="2" charset="-122"/>
                <a:ea typeface="华文楷体" pitchFamily="2" charset="-122"/>
              </a:rPr>
              <a:t>…</a:t>
            </a:r>
          </a:p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访谈者：</a:t>
            </a:r>
            <a:r>
              <a:rPr lang="en-US" altLang="zh-CN" sz="1800" b="0" dirty="0" smtClean="0">
                <a:latin typeface="华文楷体" pitchFamily="2" charset="-122"/>
                <a:ea typeface="华文楷体" pitchFamily="2" charset="-122"/>
              </a:rPr>
              <a:t>…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三十二角星 9"/>
          <p:cNvSpPr/>
          <p:nvPr/>
        </p:nvSpPr>
        <p:spPr>
          <a:xfrm>
            <a:off x="5868144" y="1916832"/>
            <a:ext cx="2376264" cy="2880320"/>
          </a:xfrm>
          <a:prstGeom prst="star32">
            <a:avLst>
              <a:gd name="adj" fmla="val 4403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156176" y="2636912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如果不注意采取合适的问题类型，访谈可以变得枯燥、断裂，缺乏沟通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9730" name="think-cell Slide" r:id="rId8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z="2800" dirty="0" smtClean="0"/>
              <a:t>在访谈过程中要针对不同的目的选择不同的问题类型</a:t>
            </a: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421084" y="1331218"/>
            <a:ext cx="1524000" cy="825500"/>
            <a:chOff x="2400" y="1968"/>
            <a:chExt cx="960" cy="960"/>
          </a:xfrm>
        </p:grpSpPr>
        <p:sp>
          <p:nvSpPr>
            <p:cNvPr id="14" name="Rectangle 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blackWhite">
            <a:xfrm>
              <a:off x="2400" y="1968"/>
              <a:ext cx="960" cy="9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6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600" dirty="0" smtClean="0">
                  <a:latin typeface="华文楷体" pitchFamily="2" charset="-122"/>
                  <a:ea typeface="华文楷体" pitchFamily="2" charset="-122"/>
                </a:rPr>
                <a:t>封闭式问题</a:t>
              </a:r>
              <a:endParaRPr lang="en-US" altLang="ko-KR" sz="1600" b="1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7" name="Group 8"/>
          <p:cNvGrpSpPr>
            <a:grpSpLocks/>
          </p:cNvGrpSpPr>
          <p:nvPr/>
        </p:nvGrpSpPr>
        <p:grpSpPr bwMode="auto">
          <a:xfrm>
            <a:off x="421084" y="4843606"/>
            <a:ext cx="1524000" cy="825500"/>
            <a:chOff x="2400" y="1968"/>
            <a:chExt cx="960" cy="960"/>
          </a:xfrm>
        </p:grpSpPr>
        <p:sp>
          <p:nvSpPr>
            <p:cNvPr id="18" name="Rectangle 9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960" cy="9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6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" name="Rectangle 1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8"/>
              <a:ext cx="88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600" dirty="0" smtClean="0">
                  <a:latin typeface="华文楷体" pitchFamily="2" charset="-122"/>
                  <a:ea typeface="华文楷体" pitchFamily="2" charset="-122"/>
                </a:rPr>
                <a:t>开放式问题</a:t>
              </a:r>
              <a:endParaRPr lang="en-US" altLang="ko-KR" sz="1600" b="1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2248297" y="1210504"/>
            <a:ext cx="2779712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2248297" y="908720"/>
            <a:ext cx="27717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描述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Rectangle 16"/>
          <p:cNvSpPr>
            <a:spLocks noChangeArrowheads="1"/>
          </p:cNvSpPr>
          <p:nvPr/>
        </p:nvSpPr>
        <p:spPr bwMode="auto">
          <a:xfrm>
            <a:off x="2248297" y="1331218"/>
            <a:ext cx="2773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如果你需要确定的信息，你可以通过封闭式问题有效地获得</a:t>
            </a:r>
            <a:r>
              <a:rPr lang="en-US" altLang="ko-KR" sz="1600" b="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2248297" y="4843606"/>
            <a:ext cx="277336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如果你希望访谈对象向你提供更丰富的信息，你可以通过开放式问题获得，但是要注意</a:t>
            </a: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问题必须要和现在或过去的行为相关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>
            <a:off x="5247084" y="1210504"/>
            <a:ext cx="350138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5247084" y="908720"/>
            <a:ext cx="34893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具体内容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5247084" y="1331218"/>
            <a:ext cx="3493386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问号结束，如“正式的会议是最有效的沟通方式吗？”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没有问号，如“请告诉我正式的会议是否是最有效的沟通方式”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多选，如“请选择你认为最有效的沟通方式是什么，正式会议、文字还是面对面”</a:t>
            </a:r>
            <a:r>
              <a:rPr lang="en-US" altLang="ko-KR" sz="1600" b="0" dirty="0" smtClean="0">
                <a:latin typeface="华文楷体" pitchFamily="2" charset="-122"/>
                <a:ea typeface="华文楷体" pitchFamily="2" charset="-122"/>
              </a:rPr>
              <a:t> </a:t>
            </a: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二元的，如“哪一项能够更好地描述你的沟通方式，正式会议还是碰上的时候闲聊”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为获取确定信息的跟进、澄清问题最好采取没有问号的封闭式问题</a:t>
            </a: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，如“我需要知道你什么时候能够完成报告”</a:t>
            </a:r>
            <a:endParaRPr lang="en-US" altLang="ko-KR" sz="1600" b="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Rectangle 22"/>
          <p:cNvSpPr>
            <a:spLocks noChangeArrowheads="1"/>
          </p:cNvSpPr>
          <p:nvPr/>
        </p:nvSpPr>
        <p:spPr bwMode="auto">
          <a:xfrm>
            <a:off x="5247084" y="4843606"/>
            <a:ext cx="3493386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以“怎样、为什么”或“描述、列举”为主体</a:t>
            </a:r>
            <a:r>
              <a:rPr lang="en-US" altLang="ko-KR" sz="1600" b="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的问题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为更加清晰地了解访谈对象的意思，</a:t>
            </a: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澄清问题最好采取开放式的行为模式问题</a:t>
            </a: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，注意加入访谈对象之前采用的词语，如“请举一个你体现出领导力的例子”（当访谈对象表示自己的优势在于“领导力”时）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三十二角星 19"/>
          <p:cNvSpPr/>
          <p:nvPr/>
        </p:nvSpPr>
        <p:spPr>
          <a:xfrm>
            <a:off x="0" y="3059410"/>
            <a:ext cx="3456384" cy="1296144"/>
          </a:xfrm>
          <a:prstGeom prst="star32">
            <a:avLst>
              <a:gd name="adj" fmla="val 4403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21" name="TextBox 20"/>
          <p:cNvSpPr txBox="1"/>
          <p:nvPr/>
        </p:nvSpPr>
        <p:spPr>
          <a:xfrm>
            <a:off x="432048" y="3210882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对于情绪不佳的人注意尽量不要使用带有问号的问句，陈述性的语气不容易引起人的负面情绪</a:t>
            </a:r>
            <a:endParaRPr lang="zh-CN" altLang="en-US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2248296" y="4797152"/>
            <a:ext cx="650016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95266" name="think-cell Slide" r:id="rId11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z="2800" dirty="0" smtClean="0"/>
              <a:t>项目相关访谈主要目的为人员评估、问题诊断和结论沟通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67545" y="1528192"/>
            <a:ext cx="1584176" cy="1012825"/>
            <a:chOff x="2400" y="1968"/>
            <a:chExt cx="1152" cy="576"/>
          </a:xfrm>
        </p:grpSpPr>
        <p:sp>
          <p:nvSpPr>
            <p:cNvPr id="27" name="Freeform 6"/>
            <p:cNvSpPr>
              <a:spLocks/>
            </p:cNvSpPr>
            <p:nvPr>
              <p:custDataLst>
                <p:tags r:id="rId7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4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2" name="Rectangle 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400" dirty="0" smtClean="0">
                  <a:latin typeface="华文楷体" pitchFamily="2" charset="-122"/>
                  <a:ea typeface="华文楷体" pitchFamily="2" charset="-122"/>
                </a:rPr>
                <a:t>人员评估</a:t>
              </a:r>
              <a:endParaRPr lang="en-US" altLang="ko-KR" sz="1400" b="1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7545" y="3120127"/>
            <a:ext cx="1584176" cy="1012825"/>
            <a:chOff x="2400" y="1968"/>
            <a:chExt cx="1152" cy="576"/>
          </a:xfrm>
        </p:grpSpPr>
        <p:sp>
          <p:nvSpPr>
            <p:cNvPr id="35" name="Freeform 10"/>
            <p:cNvSpPr>
              <a:spLocks/>
            </p:cNvSpPr>
            <p:nvPr>
              <p:custDataLst>
                <p:tags r:id="rId5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4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6" name="Rectangle 1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400" dirty="0" smtClean="0">
                  <a:latin typeface="华文楷体" pitchFamily="2" charset="-122"/>
                  <a:ea typeface="华文楷体" pitchFamily="2" charset="-122"/>
                </a:rPr>
                <a:t>问题诊断</a:t>
              </a:r>
              <a:endParaRPr lang="en-US" altLang="ko-KR" sz="1400" b="1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67545" y="4945811"/>
            <a:ext cx="1584176" cy="1012825"/>
            <a:chOff x="2400" y="1968"/>
            <a:chExt cx="1152" cy="576"/>
          </a:xfrm>
        </p:grpSpPr>
        <p:sp>
          <p:nvSpPr>
            <p:cNvPr id="39" name="Freeform 14"/>
            <p:cNvSpPr>
              <a:spLocks/>
            </p:cNvSpPr>
            <p:nvPr>
              <p:custDataLst>
                <p:tags r:id="rId3"/>
              </p:custDataLst>
            </p:nvPr>
          </p:nvSpPr>
          <p:spPr bwMode="blackWhite">
            <a:xfrm>
              <a:off x="2400" y="1968"/>
              <a:ext cx="1152" cy="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8" y="0"/>
                </a:cxn>
                <a:cxn ang="0">
                  <a:pos x="1152" y="288"/>
                </a:cxn>
                <a:cxn ang="0">
                  <a:pos x="1048" y="576"/>
                </a:cxn>
                <a:cxn ang="0">
                  <a:pos x="0" y="576"/>
                </a:cxn>
                <a:cxn ang="0">
                  <a:pos x="0" y="288"/>
                </a:cxn>
                <a:cxn ang="0">
                  <a:pos x="0" y="0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lnTo>
                    <a:pt x="1048" y="0"/>
                  </a:lnTo>
                  <a:lnTo>
                    <a:pt x="1152" y="288"/>
                  </a:lnTo>
                  <a:lnTo>
                    <a:pt x="1048" y="576"/>
                  </a:lnTo>
                  <a:lnTo>
                    <a:pt x="0" y="576"/>
                  </a:lnTo>
                  <a:lnTo>
                    <a:pt x="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zh-CN" altLang="en-US" sz="1400"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White">
            <a:xfrm>
              <a:off x="2440" y="2000"/>
              <a:ext cx="960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895350">
                <a:buSzPct val="120000"/>
              </a:pPr>
              <a:r>
                <a:rPr lang="zh-CN" altLang="en-US" sz="1400" dirty="0" smtClean="0">
                  <a:latin typeface="华文楷体" pitchFamily="2" charset="-122"/>
                  <a:ea typeface="华文楷体" pitchFamily="2" charset="-122"/>
                </a:rPr>
                <a:t>结论沟通</a:t>
              </a:r>
              <a:endParaRPr lang="en-US" altLang="ko-KR" sz="1400" b="1" dirty="0"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2195736" y="1528192"/>
            <a:ext cx="19322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评价项目相关人员的能力、意愿匹配度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7" name="Rectangle 12"/>
          <p:cNvSpPr>
            <a:spLocks noChangeArrowheads="1"/>
          </p:cNvSpPr>
          <p:nvPr/>
        </p:nvSpPr>
        <p:spPr bwMode="auto">
          <a:xfrm>
            <a:off x="2195736" y="3120127"/>
            <a:ext cx="19322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分析问题的根本原因，以及短期可以改善的突破口（</a:t>
            </a:r>
            <a:r>
              <a:rPr lang="en-US" altLang="zh-CN" sz="1400" b="0" dirty="0" smtClean="0">
                <a:latin typeface="华文楷体" pitchFamily="2" charset="-122"/>
                <a:ea typeface="华文楷体" pitchFamily="2" charset="-122"/>
              </a:rPr>
              <a:t>quick-win</a:t>
            </a: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）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" name="Rectangle 16"/>
          <p:cNvSpPr>
            <a:spLocks noChangeArrowheads="1"/>
          </p:cNvSpPr>
          <p:nvPr/>
        </p:nvSpPr>
        <p:spPr bwMode="auto">
          <a:xfrm>
            <a:off x="2195736" y="4945811"/>
            <a:ext cx="193223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就问题的根本原因及</a:t>
            </a:r>
            <a:r>
              <a:rPr lang="en-US" altLang="zh-CN" sz="1400" b="0" dirty="0" smtClean="0">
                <a:latin typeface="华文楷体" pitchFamily="2" charset="-122"/>
                <a:ea typeface="华文楷体" pitchFamily="2" charset="-122"/>
              </a:rPr>
              <a:t>quick-win</a:t>
            </a: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和项目相关方达成共识，并一同制定行动方案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2" name="Rectangle 8"/>
          <p:cNvSpPr>
            <a:spLocks noChangeArrowheads="1"/>
          </p:cNvSpPr>
          <p:nvPr/>
        </p:nvSpPr>
        <p:spPr bwMode="auto">
          <a:xfrm>
            <a:off x="2195736" y="980728"/>
            <a:ext cx="193223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</a:pPr>
            <a:r>
              <a:rPr lang="zh-CN" altLang="en-US" sz="1400" dirty="0" smtClean="0">
                <a:latin typeface="华文楷体" pitchFamily="2" charset="-122"/>
                <a:ea typeface="华文楷体" pitchFamily="2" charset="-122"/>
              </a:rPr>
              <a:t>目的</a:t>
            </a:r>
            <a:endParaRPr lang="en-US" altLang="ko-KR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4" name="Rectangle 8"/>
          <p:cNvSpPr>
            <a:spLocks noChangeArrowheads="1"/>
          </p:cNvSpPr>
          <p:nvPr/>
        </p:nvSpPr>
        <p:spPr bwMode="auto">
          <a:xfrm>
            <a:off x="4291558" y="1528192"/>
            <a:ext cx="19322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列举相关岗位的关键成功要素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5" name="Rectangle 12"/>
          <p:cNvSpPr>
            <a:spLocks noChangeArrowheads="1"/>
          </p:cNvSpPr>
          <p:nvPr/>
        </p:nvSpPr>
        <p:spPr bwMode="auto">
          <a:xfrm>
            <a:off x="4291558" y="3120127"/>
            <a:ext cx="193223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针对问题构建议题树，明确所有的可能的问题根本原因并进行预判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6" name="Rectangle 16"/>
          <p:cNvSpPr>
            <a:spLocks noChangeArrowheads="1"/>
          </p:cNvSpPr>
          <p:nvPr/>
        </p:nvSpPr>
        <p:spPr bwMode="auto">
          <a:xfrm>
            <a:off x="4291558" y="4945811"/>
            <a:ext cx="193223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明确问题的根本原因和</a:t>
            </a:r>
            <a:r>
              <a:rPr lang="en-US" altLang="zh-CN" sz="1400" b="0" dirty="0" smtClean="0">
                <a:latin typeface="华文楷体" pitchFamily="2" charset="-122"/>
                <a:ea typeface="华文楷体" pitchFamily="2" charset="-122"/>
              </a:rPr>
              <a:t>quick-win</a:t>
            </a: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预判项目相关方的反应并预备对策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7" name="Rectangle 8"/>
          <p:cNvSpPr>
            <a:spLocks noChangeArrowheads="1"/>
          </p:cNvSpPr>
          <p:nvPr/>
        </p:nvSpPr>
        <p:spPr bwMode="auto">
          <a:xfrm>
            <a:off x="4291558" y="980728"/>
            <a:ext cx="193223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</a:pPr>
            <a:r>
              <a:rPr lang="zh-CN" altLang="en-US" sz="1400" dirty="0" smtClean="0">
                <a:latin typeface="华文楷体" pitchFamily="2" charset="-122"/>
                <a:ea typeface="华文楷体" pitchFamily="2" charset="-122"/>
              </a:rPr>
              <a:t>所需的准备工作</a:t>
            </a:r>
            <a:endParaRPr lang="en-US" altLang="ko-KR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6451798" y="1528192"/>
            <a:ext cx="244068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行为模式的开放式问题，构造项目推进中的常见情景，考察访谈对象的反馈，如“之前工作中当你需要对同事提出批评的时候，你是怎么做的？”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6451798" y="3120127"/>
            <a:ext cx="244068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开放式的问题，采用“怎样”为主的问题来了解具体的操作方法</a:t>
            </a:r>
            <a:endParaRPr lang="en-US" altLang="zh-CN" sz="14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开放式问题，获得访谈对象就解决方案的想法，最终需要落实到短期可以改善的突破口（</a:t>
            </a:r>
            <a:r>
              <a:rPr lang="en-US" altLang="zh-CN" sz="1400" b="0" dirty="0" smtClean="0">
                <a:latin typeface="华文楷体" pitchFamily="2" charset="-122"/>
                <a:ea typeface="华文楷体" pitchFamily="2" charset="-122"/>
              </a:rPr>
              <a:t>quick-win</a:t>
            </a: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）上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0" name="Rectangle 16"/>
          <p:cNvSpPr>
            <a:spLocks noChangeArrowheads="1"/>
          </p:cNvSpPr>
          <p:nvPr/>
        </p:nvSpPr>
        <p:spPr bwMode="auto">
          <a:xfrm>
            <a:off x="6451798" y="4945811"/>
            <a:ext cx="2440682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通过开放式的问题，首先征求项目相关方对于问题根本原因的想法</a:t>
            </a:r>
            <a:endParaRPr lang="en-US" altLang="zh-CN" sz="14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利用开放式的问题，借助议题树的逻辑影响项目相关方的想法，获得共识</a:t>
            </a:r>
            <a:endParaRPr lang="en-US" altLang="zh-CN" sz="14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400" b="0" dirty="0" smtClean="0">
                <a:latin typeface="华文楷体" pitchFamily="2" charset="-122"/>
                <a:ea typeface="华文楷体" pitchFamily="2" charset="-122"/>
              </a:rPr>
              <a:t>利用封闭式的问题明确行动方案和时间节点</a:t>
            </a:r>
            <a:endParaRPr lang="en-US" altLang="ko-KR" sz="14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" name="Rectangle 8"/>
          <p:cNvSpPr>
            <a:spLocks noChangeArrowheads="1"/>
          </p:cNvSpPr>
          <p:nvPr/>
        </p:nvSpPr>
        <p:spPr bwMode="auto">
          <a:xfrm>
            <a:off x="6451798" y="980728"/>
            <a:ext cx="2440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79388" lvl="1" indent="-177800" defTabSz="895350">
              <a:buSzPct val="120000"/>
            </a:pPr>
            <a:r>
              <a:rPr lang="zh-CN" altLang="en-US" sz="1400" dirty="0" smtClean="0">
                <a:latin typeface="华文楷体" pitchFamily="2" charset="-122"/>
                <a:ea typeface="华文楷体" pitchFamily="2" charset="-122"/>
              </a:rPr>
              <a:t>主要问题类型</a:t>
            </a:r>
            <a:endParaRPr lang="en-US" altLang="ko-KR" sz="1400" dirty="0"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2203326" y="1340768"/>
            <a:ext cx="66171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2203326" y="2996952"/>
            <a:ext cx="661714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2203326" y="4869160"/>
            <a:ext cx="661714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5090" name="think-cell Slide" r:id="rId6" imgW="0" imgH="0" progId="TCLayout.ActiveDocument.1">
              <p:embed/>
            </p:oleObj>
          </a:graphicData>
        </a:graphic>
      </p:graphicFrame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43608" y="4149080"/>
            <a:ext cx="7272808" cy="72008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内容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619672" y="1124744"/>
            <a:ext cx="6264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访谈总览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如何和访谈对象建立良好的关系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如何处理访谈对象的感知过滤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如何有效的提问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如何有效的聆听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模拟练习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33826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聆听的重要性</a:t>
            </a:r>
            <a:r>
              <a:rPr lang="en-US" altLang="zh-CN" sz="2800" dirty="0" smtClean="0"/>
              <a:t>---</a:t>
            </a:r>
            <a:r>
              <a:rPr lang="zh-CN" altLang="en-US" sz="2800" dirty="0" smtClean="0"/>
              <a:t>最高效的访谈者讲话的时间只占到访谈时间的</a:t>
            </a:r>
            <a:r>
              <a:rPr lang="en-US" altLang="zh-CN" sz="2800" dirty="0" smtClean="0"/>
              <a:t>25%</a:t>
            </a:r>
            <a:r>
              <a:rPr lang="zh-CN" altLang="en-US" sz="2800" dirty="0" smtClean="0"/>
              <a:t> （</a:t>
            </a:r>
            <a:r>
              <a:rPr lang="en-US" altLang="zh-CN" sz="2800" dirty="0" smtClean="0"/>
              <a:t>1/2</a:t>
            </a:r>
            <a:r>
              <a:rPr lang="zh-CN" altLang="en-US" sz="2800" dirty="0" smtClean="0"/>
              <a:t>）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265113" y="142526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关键要素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265113" y="1701487"/>
            <a:ext cx="2657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265113" y="183801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找到相关性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103924" y="142526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有效聆听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3103924" y="1701487"/>
            <a:ext cx="2657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103924" y="1838012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积极思考，“这些信息对我有什么启示？”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942735" y="142526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无效聆听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5942735" y="1701487"/>
            <a:ext cx="2657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5942735" y="1838012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过滤掉和工作不直接相关的信息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265113" y="1003955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有效聆听的关键要素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265113" y="2444115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关注内容，而不是沟通方式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3103924" y="2444115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避免过早对对方的意图下结论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5942735" y="2444115"/>
            <a:ext cx="265834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当沟通方式有问题时失去耐心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主观判断对方的意图，并以此来解读他们的表达方式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5113" y="3524235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控制情绪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103924" y="3524235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首先试图有更清晰的理解，然后再进行判断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5942735" y="3524235"/>
            <a:ext cx="26583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容易进入争吵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323528" y="2372107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" name="Line 7"/>
          <p:cNvSpPr>
            <a:spLocks noChangeShapeType="1"/>
          </p:cNvSpPr>
          <p:nvPr/>
        </p:nvSpPr>
        <p:spPr bwMode="auto">
          <a:xfrm>
            <a:off x="323528" y="3452227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265113" y="4149080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聆听想法和逻辑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3103924" y="4149080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聆听主体思想和对方的思维模式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5942735" y="4149080"/>
            <a:ext cx="26583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关注在细节，断章取义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>
            <a:off x="323528" y="4077072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265113" y="479715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灵活性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3103924" y="4797152"/>
            <a:ext cx="26583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随机应变，当出现干扰或突发事件时能够迅速重新建立平静、专注的沟通环境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5" name="Rectangle 16"/>
          <p:cNvSpPr>
            <a:spLocks noChangeArrowheads="1"/>
          </p:cNvSpPr>
          <p:nvPr/>
        </p:nvSpPr>
        <p:spPr bwMode="auto">
          <a:xfrm>
            <a:off x="5942735" y="4797152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当出现突发事件时不知所措，出现错误时无法迅速纠正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>
            <a:off x="323528" y="4725144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265113" y="5873115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积极表现专注的倾听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8" name="Rectangle 12"/>
          <p:cNvSpPr>
            <a:spLocks noChangeArrowheads="1"/>
          </p:cNvSpPr>
          <p:nvPr/>
        </p:nvSpPr>
        <p:spPr bwMode="auto">
          <a:xfrm>
            <a:off x="3103924" y="5873115"/>
            <a:ext cx="26583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努力表现出积极地倾听状态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5942735" y="5873115"/>
            <a:ext cx="26583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表现得缺乏注意力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323528" y="5801107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0994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16632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聆听的重要性</a:t>
            </a:r>
            <a:r>
              <a:rPr lang="en-US" altLang="zh-CN" sz="2800" dirty="0" smtClean="0"/>
              <a:t>---</a:t>
            </a:r>
            <a:r>
              <a:rPr lang="zh-CN" altLang="en-US" sz="2800" dirty="0" smtClean="0"/>
              <a:t>最高效的访谈者讲话的时间只占到访谈时间的</a:t>
            </a:r>
            <a:r>
              <a:rPr lang="en-US" altLang="zh-CN" sz="2800" dirty="0" smtClean="0"/>
              <a:t>25%</a:t>
            </a:r>
            <a:r>
              <a:rPr lang="zh-CN" altLang="en-US" sz="2800" dirty="0" smtClean="0"/>
              <a:t>（</a:t>
            </a:r>
            <a:r>
              <a:rPr lang="en-US" altLang="zh-CN" sz="2800" dirty="0" smtClean="0"/>
              <a:t>2/2</a:t>
            </a:r>
            <a:r>
              <a:rPr lang="zh-CN" altLang="en-US" sz="2800" dirty="0" smtClean="0"/>
              <a:t>）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265113" y="142526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关键要素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265113" y="1701487"/>
            <a:ext cx="2657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265113" y="183801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排除干扰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103924" y="142526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有效聆听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3103924" y="1701487"/>
            <a:ext cx="2657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103924" y="1838012"/>
            <a:ext cx="26583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预先计划排除干扰</a:t>
            </a:r>
            <a:endParaRPr lang="en-US" altLang="zh-CN" sz="1600" b="0" dirty="0" smtClean="0">
              <a:latin typeface="华文楷体" pitchFamily="2" charset="-122"/>
              <a:ea typeface="华文楷体" pitchFamily="2" charset="-122"/>
            </a:endParaRPr>
          </a:p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对于对方的坏习惯有忍耐度，了解如何集中注意力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942735" y="142526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无效聆听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5942735" y="1701487"/>
            <a:ext cx="26572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5942735" y="1838012"/>
            <a:ext cx="26583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允许有干扰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265113" y="1003955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 anchor="b">
            <a:spAutoFit/>
          </a:bodyPr>
          <a:lstStyle/>
          <a:p>
            <a:pPr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有效聆听的关键要素</a:t>
            </a:r>
            <a:endParaRPr lang="en-US" altLang="ko-KR" sz="16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265113" y="2683366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积极处理信息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3103924" y="2683366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积极思考，把凌乱的信息当成是一种思考能力的挑战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5942735" y="2683366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信息听到是什么就是什么，不做信息的吸收和处理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65113" y="3356992"/>
            <a:ext cx="265834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4625" lvl="1" indent="-174625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保持开放的心态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103924" y="3356992"/>
            <a:ext cx="26583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聆听能够体现感情色彩的词语，但不会过度受影响，考虑各种可能性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5942735" y="3356992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对于带有感情色彩的词语很快地主观反应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323528" y="2611358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" name="Line 7"/>
          <p:cNvSpPr>
            <a:spLocks noChangeShapeType="1"/>
          </p:cNvSpPr>
          <p:nvPr/>
        </p:nvSpPr>
        <p:spPr bwMode="auto">
          <a:xfrm>
            <a:off x="323528" y="3284984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265113" y="4388331"/>
            <a:ext cx="236267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810" tIns="0" rIns="3810" bIns="0">
            <a:spAutoFit/>
          </a:bodyPr>
          <a:lstStyle/>
          <a:p>
            <a:pPr marL="0" lvl="1" defTabSz="895350">
              <a:buSzPct val="120000"/>
            </a:pPr>
            <a:r>
              <a:rPr lang="zh-CN" altLang="en-US" sz="1600" dirty="0" smtClean="0">
                <a:latin typeface="华文楷体" pitchFamily="2" charset="-122"/>
                <a:ea typeface="华文楷体" pitchFamily="2" charset="-122"/>
              </a:rPr>
              <a:t>理解思想比语言更快，所以更有建设性地利用时间</a:t>
            </a:r>
            <a:endParaRPr lang="en-US" altLang="ko-KR" sz="16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3103924" y="4388331"/>
            <a:ext cx="26583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9388" lvl="1" indent="-177800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总结并评估收集到的细节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5942735" y="4388331"/>
            <a:ext cx="26583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810" tIns="0" rIns="3810" bIns="0">
            <a:spAutoFit/>
          </a:bodyPr>
          <a:lstStyle/>
          <a:p>
            <a:pPr marL="176213" lvl="1" indent="-176213" defTabSz="895350">
              <a:buSzPct val="120000"/>
              <a:buFontTx/>
              <a:buChar char="•"/>
            </a:pPr>
            <a:r>
              <a:rPr lang="zh-CN" altLang="en-US" sz="1600" b="0" dirty="0" smtClean="0">
                <a:latin typeface="华文楷体" pitchFamily="2" charset="-122"/>
                <a:ea typeface="华文楷体" pitchFamily="2" charset="-122"/>
              </a:rPr>
              <a:t>当有些人谈话进入主题比较缓慢的时候容易丧失注意力</a:t>
            </a:r>
            <a:endParaRPr lang="en-US" altLang="ko-KR" sz="16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>
            <a:off x="323528" y="4293096"/>
            <a:ext cx="82809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sz="160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6114" name="think-cell Slide" r:id="rId6" imgW="0" imgH="0" progId="TCLayout.ActiveDocument.1">
              <p:embed/>
            </p:oleObj>
          </a:graphicData>
        </a:graphic>
      </p:graphicFrame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43608" y="4869160"/>
            <a:ext cx="7272808" cy="72008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内容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619672" y="1124744"/>
            <a:ext cx="6264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访谈总览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如何和访谈对象建立良好的关系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如何处理访谈对象的感知过滤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如何有效的提问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如何有效的聆听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模拟练习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46786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访谈是明确问题核心原因的重要途径</a:t>
            </a:r>
            <a:r>
              <a:rPr lang="en-US" altLang="zh-CN" sz="2800" dirty="0" smtClean="0"/>
              <a:t>…</a:t>
            </a:r>
            <a:endParaRPr lang="zh-CN" altLang="en-US" sz="2800" dirty="0" smtClean="0"/>
          </a:p>
        </p:txBody>
      </p:sp>
      <p:pic>
        <p:nvPicPr>
          <p:cNvPr id="246790" name="Picture 6" descr="C:\Documents and Settings\Administrator\Local Settings\Temporary Internet Files\Content.IE5\VQZ3BFMP\MP900316796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060848"/>
            <a:ext cx="3657600" cy="24201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499992" y="1556792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在经过过程和结果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KPI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与预期的比对之后，我们能够比较笼统地定义项目推进出现的问题，而通过访谈，我们能够明确问题的核心原因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访谈是明确核心原因，并相应形成完整、有效的解决方案的根本途径！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96290" name="think-cell Slide" r:id="rId1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场景模拟（</a:t>
            </a:r>
            <a:r>
              <a:rPr lang="en-US" altLang="zh-CN" sz="2800" dirty="0" smtClean="0"/>
              <a:t>1/3</a:t>
            </a:r>
            <a:r>
              <a:rPr lang="zh-CN" altLang="en-US" sz="2800" dirty="0" smtClean="0"/>
              <a:t>）</a:t>
            </a:r>
          </a:p>
        </p:txBody>
      </p:sp>
      <p:sp>
        <p:nvSpPr>
          <p:cNvPr id="4" name="Rectangle 34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611560" y="4042370"/>
            <a:ext cx="8064896" cy="2266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35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11560" y="1046758"/>
            <a:ext cx="8064896" cy="5857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6" name="Rectangle 36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84585" y="1217334"/>
            <a:ext cx="788965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 dirty="0" smtClean="0">
                <a:solidFill>
                  <a:schemeClr val="bg1"/>
                </a:solidFill>
                <a:ea typeface="宋体" pitchFamily="2" charset="-122"/>
              </a:rPr>
              <a:t>访谈人</a:t>
            </a:r>
            <a:r>
              <a:rPr lang="en-US" altLang="zh-CN" sz="1600" b="1" dirty="0" smtClean="0">
                <a:solidFill>
                  <a:schemeClr val="bg1"/>
                </a:solidFill>
                <a:ea typeface="宋体" pitchFamily="2" charset="-122"/>
              </a:rPr>
              <a:t>– </a:t>
            </a:r>
            <a:r>
              <a:rPr lang="zh-CN" altLang="en-US" sz="1600" b="1" dirty="0" smtClean="0">
                <a:solidFill>
                  <a:schemeClr val="bg1"/>
                </a:solidFill>
                <a:ea typeface="宋体" pitchFamily="2" charset="-122"/>
              </a:rPr>
              <a:t>项目组老师</a:t>
            </a:r>
            <a:endParaRPr lang="en-US" altLang="zh-CN" sz="1600" b="1" dirty="0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7" name="Rectangle 37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84585" y="4439245"/>
            <a:ext cx="788965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 b="0" dirty="0" smtClean="0">
                <a:ea typeface="宋体" pitchFamily="2" charset="-122"/>
              </a:rPr>
              <a:t>通过对培训种子以及项目负责人的访谈，达到两个目的：</a:t>
            </a: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分析影响团队过程</a:t>
            </a:r>
            <a:r>
              <a:rPr lang="en-US" altLang="zh-CN" sz="1600" b="0" dirty="0" smtClean="0">
                <a:ea typeface="宋体" pitchFamily="2" charset="-122"/>
              </a:rPr>
              <a:t>KPI</a:t>
            </a:r>
            <a:r>
              <a:rPr lang="zh-CN" altLang="en-US" sz="1600" b="0" dirty="0" smtClean="0">
                <a:ea typeface="宋体" pitchFamily="2" charset="-122"/>
              </a:rPr>
              <a:t>和结果</a:t>
            </a:r>
            <a:r>
              <a:rPr lang="en-US" altLang="zh-CN" sz="1600" b="0" dirty="0" smtClean="0">
                <a:ea typeface="宋体" pitchFamily="2" charset="-122"/>
              </a:rPr>
              <a:t>KPI</a:t>
            </a:r>
            <a:r>
              <a:rPr lang="zh-CN" altLang="en-US" sz="1600" b="0" dirty="0" smtClean="0">
                <a:ea typeface="宋体" pitchFamily="2" charset="-122"/>
              </a:rPr>
              <a:t>达成的根本原因，并制定解决方案予以改进</a:t>
            </a: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对培训种子和项目负责人的工作方式方法进行辅导</a:t>
            </a:r>
            <a:endParaRPr lang="en-US" altLang="zh-CN" sz="1600" b="0" dirty="0">
              <a:ea typeface="宋体" pitchFamily="2" charset="-122"/>
            </a:endParaRPr>
          </a:p>
        </p:txBody>
      </p:sp>
      <p:sp>
        <p:nvSpPr>
          <p:cNvPr id="8" name="Rectangle 38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11560" y="1726208"/>
            <a:ext cx="8064896" cy="2222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" name="Rectangle 39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11560" y="1726208"/>
            <a:ext cx="8064896" cy="357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0" name="Rectangle 40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684585" y="2123083"/>
            <a:ext cx="7889655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en-US" altLang="zh-CN" sz="1600" b="0" dirty="0" smtClean="0">
                <a:ea typeface="宋体" pitchFamily="2" charset="-122"/>
              </a:rPr>
              <a:t>ABC</a:t>
            </a:r>
            <a:r>
              <a:rPr lang="zh-CN" altLang="en-US" sz="1600" b="0" dirty="0" smtClean="0">
                <a:ea typeface="宋体" pitchFamily="2" charset="-122"/>
              </a:rPr>
              <a:t>公司处于项目第二阶段，最近几个月的业绩和转化率显示员工单产，以及工作量和转化率均值明显低于项目目标值，跟以往历史数据相比明显下滑，同时在最近一个月的项目的质检考核中，发现员工掌握情况不好，整体通关率偏低；试点团队管理层</a:t>
            </a:r>
            <a:r>
              <a:rPr lang="en-US" altLang="zh-CN" sz="1600" b="0" dirty="0" smtClean="0">
                <a:ea typeface="宋体" pitchFamily="2" charset="-122"/>
              </a:rPr>
              <a:t>NBSS</a:t>
            </a:r>
            <a:r>
              <a:rPr lang="zh-CN" altLang="en-US" sz="1600" b="0" dirty="0" smtClean="0">
                <a:ea typeface="宋体" pitchFamily="2" charset="-122"/>
              </a:rPr>
              <a:t>管理的验收时间迟迟不能确定</a:t>
            </a:r>
            <a:endParaRPr lang="en-US" altLang="zh-CN" sz="1600" b="0" dirty="0">
              <a:ea typeface="宋体" pitchFamily="2" charset="-122"/>
            </a:endParaRPr>
          </a:p>
        </p:txBody>
      </p:sp>
      <p:sp>
        <p:nvSpPr>
          <p:cNvPr id="11" name="Rectangle 41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684585" y="1781770"/>
            <a:ext cx="788965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>
                <a:ea typeface="宋体" pitchFamily="2" charset="-122"/>
              </a:rPr>
              <a:t>剧情</a:t>
            </a:r>
            <a:endParaRPr lang="en-US" altLang="zh-CN" sz="1600">
              <a:ea typeface="宋体" pitchFamily="2" charset="-122"/>
            </a:endParaRPr>
          </a:p>
        </p:txBody>
      </p:sp>
      <p:sp>
        <p:nvSpPr>
          <p:cNvPr id="12" name="Rectangle 42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611560" y="4042370"/>
            <a:ext cx="8064896" cy="357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" name="Rectangle 43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684585" y="4097933"/>
            <a:ext cx="788965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>
                <a:ea typeface="宋体" pitchFamily="2" charset="-122"/>
              </a:rPr>
              <a:t>目的</a:t>
            </a:r>
            <a:endParaRPr lang="en-US" altLang="zh-CN" sz="160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97314" name="think-cell Slide" r:id="rId10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场景模拟（</a:t>
            </a:r>
            <a:r>
              <a:rPr lang="en-US" altLang="zh-CN" sz="2800" dirty="0" smtClean="0"/>
              <a:t>2/3</a:t>
            </a:r>
            <a:r>
              <a:rPr lang="zh-CN" altLang="en-US" sz="2800" dirty="0" smtClean="0"/>
              <a:t>）</a:t>
            </a:r>
          </a:p>
        </p:txBody>
      </p:sp>
      <p:sp>
        <p:nvSpPr>
          <p:cNvPr id="5" name="Rectangle 35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611560" y="1046758"/>
            <a:ext cx="8064896" cy="5857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6" name="Rectangle 36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84585" y="1217334"/>
            <a:ext cx="788965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 b="1" dirty="0" smtClean="0">
                <a:solidFill>
                  <a:schemeClr val="bg1"/>
                </a:solidFill>
                <a:ea typeface="宋体" pitchFamily="2" charset="-122"/>
              </a:rPr>
              <a:t>被访谈人</a:t>
            </a:r>
            <a:r>
              <a:rPr lang="en-US" altLang="zh-CN" sz="1600" b="1" dirty="0" smtClean="0">
                <a:solidFill>
                  <a:schemeClr val="bg1"/>
                </a:solidFill>
                <a:ea typeface="宋体" pitchFamily="2" charset="-122"/>
              </a:rPr>
              <a:t>-</a:t>
            </a:r>
            <a:r>
              <a:rPr lang="zh-CN" altLang="en-US" sz="1600" b="1" dirty="0" smtClean="0">
                <a:solidFill>
                  <a:schemeClr val="bg1"/>
                </a:solidFill>
                <a:ea typeface="宋体" pitchFamily="2" charset="-122"/>
              </a:rPr>
              <a:t>培训种子小</a:t>
            </a:r>
            <a:r>
              <a:rPr lang="en-US" altLang="zh-CN" sz="1600" b="1" dirty="0" smtClean="0">
                <a:solidFill>
                  <a:schemeClr val="bg1"/>
                </a:solidFill>
                <a:ea typeface="宋体" pitchFamily="2" charset="-122"/>
              </a:rPr>
              <a:t>A</a:t>
            </a:r>
            <a:endParaRPr lang="en-US" altLang="zh-CN" sz="1600" b="1" dirty="0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8" name="Rectangle 3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11560" y="1726208"/>
            <a:ext cx="8064896" cy="43670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" name="Rectangle 39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11560" y="1726208"/>
            <a:ext cx="8064896" cy="357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0" name="Rectangle 4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84585" y="2123083"/>
            <a:ext cx="7889655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最近公司招聘了很多新员工，主要工作集中在新员工培训上，造成质检工作覆盖一线的数量不足，质检中发现的问题也没有及时给予沟通和解决；同时自己没有时间去学习</a:t>
            </a:r>
            <a:r>
              <a:rPr lang="en-US" altLang="zh-CN" sz="1600" b="0" dirty="0" smtClean="0">
                <a:ea typeface="宋体" pitchFamily="2" charset="-122"/>
              </a:rPr>
              <a:t>NBSS</a:t>
            </a:r>
            <a:r>
              <a:rPr lang="zh-CN" altLang="en-US" sz="1600" b="0" dirty="0" smtClean="0">
                <a:ea typeface="宋体" pitchFamily="2" charset="-122"/>
              </a:rPr>
              <a:t>管理方法，对试点团队管理层没有开展相应的培训</a:t>
            </a: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</a:pP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培训种子小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之前是培训部的，为支持</a:t>
            </a:r>
            <a:r>
              <a:rPr lang="en-US" altLang="zh-CN" sz="1600" b="0" dirty="0" smtClean="0">
                <a:ea typeface="宋体" pitchFamily="2" charset="-122"/>
              </a:rPr>
              <a:t>NBSS</a:t>
            </a:r>
            <a:r>
              <a:rPr lang="zh-CN" altLang="en-US" sz="1600" b="0" dirty="0" smtClean="0">
                <a:ea typeface="宋体" pitchFamily="2" charset="-122"/>
              </a:rPr>
              <a:t>项目成为培训种子，仍然向培训部经理汇报工作，项目负责人张总和小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的沟通不多，小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也没有坐到试点团队里，还是坐在培训部</a:t>
            </a: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性格属于鸽子型，自尊心很强，对负面反馈非常敏感，责任心强工作细致准确，但比较缺乏主动思考和分析的能力，也不会主动与相关方沟通，项目目标不能够顺利达成，小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也非常郁闷</a:t>
            </a:r>
            <a:endParaRPr lang="en-US" altLang="zh-CN" sz="1600" b="0" dirty="0" smtClean="0">
              <a:ea typeface="宋体" pitchFamily="2" charset="-122"/>
            </a:endParaRPr>
          </a:p>
        </p:txBody>
      </p:sp>
      <p:sp>
        <p:nvSpPr>
          <p:cNvPr id="11" name="Rectangle 4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84585" y="1781770"/>
            <a:ext cx="788965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>
                <a:ea typeface="宋体" pitchFamily="2" charset="-122"/>
              </a:rPr>
              <a:t>剧情</a:t>
            </a:r>
            <a:endParaRPr lang="en-US" altLang="zh-CN" sz="160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02434" name="think-cell Slide" r:id="rId10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场景模拟（</a:t>
            </a:r>
            <a:r>
              <a:rPr lang="en-US" altLang="zh-CN" sz="2800" dirty="0" smtClean="0"/>
              <a:t>3/3</a:t>
            </a:r>
            <a:r>
              <a:rPr lang="zh-CN" altLang="en-US" sz="2800" dirty="0" smtClean="0"/>
              <a:t>）</a:t>
            </a:r>
          </a:p>
        </p:txBody>
      </p:sp>
      <p:sp>
        <p:nvSpPr>
          <p:cNvPr id="5" name="Rectangle 35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611560" y="1046758"/>
            <a:ext cx="8064896" cy="5857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6" name="Rectangle 36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84585" y="1217334"/>
            <a:ext cx="788965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 b="1" dirty="0" smtClean="0">
                <a:solidFill>
                  <a:schemeClr val="bg1"/>
                </a:solidFill>
                <a:ea typeface="宋体" pitchFamily="2" charset="-122"/>
              </a:rPr>
              <a:t>被访谈人</a:t>
            </a:r>
            <a:r>
              <a:rPr lang="en-US" altLang="zh-CN" sz="1600" b="1" dirty="0" smtClean="0">
                <a:solidFill>
                  <a:schemeClr val="bg1"/>
                </a:solidFill>
                <a:ea typeface="宋体" pitchFamily="2" charset="-122"/>
              </a:rPr>
              <a:t>-</a:t>
            </a:r>
            <a:r>
              <a:rPr lang="zh-CN" altLang="en-US" sz="1600" dirty="0" smtClean="0">
                <a:solidFill>
                  <a:schemeClr val="bg1"/>
                </a:solidFill>
                <a:ea typeface="宋体" pitchFamily="2" charset="-122"/>
              </a:rPr>
              <a:t>项目负责人张总</a:t>
            </a:r>
            <a:endParaRPr lang="en-US" altLang="zh-CN" sz="1600" b="1" dirty="0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8" name="Rectangle 3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11560" y="1726208"/>
            <a:ext cx="8064896" cy="443909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" name="Rectangle 39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11560" y="1726208"/>
            <a:ext cx="8064896" cy="357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0" name="Rectangle 4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84585" y="2123083"/>
            <a:ext cx="788965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项目推进前期对项目投入的时间和精力比较多，也会主动与培训种子小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沟通，现在张总认为项目推进已经结束，主要精力应该放在新员工培训上，再加上最近要召开大型客户会，每天都在追邀会回执，对于质检工作和</a:t>
            </a:r>
            <a:r>
              <a:rPr lang="en-US" altLang="zh-CN" sz="1600" b="0" dirty="0" smtClean="0">
                <a:ea typeface="宋体" pitchFamily="2" charset="-122"/>
              </a:rPr>
              <a:t>NBSS</a:t>
            </a:r>
            <a:r>
              <a:rPr lang="zh-CN" altLang="en-US" sz="1600" b="0" dirty="0" smtClean="0">
                <a:ea typeface="宋体" pitchFamily="2" charset="-122"/>
              </a:rPr>
              <a:t>管理的培训和考核的开展情况不太了解</a:t>
            </a: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r>
              <a:rPr lang="zh-CN" altLang="en-US" sz="1600" b="0" dirty="0" smtClean="0">
                <a:ea typeface="宋体" pitchFamily="2" charset="-122"/>
              </a:rPr>
              <a:t>张总性格属于猫头鹰型</a:t>
            </a:r>
            <a:r>
              <a:rPr lang="zh-CN" altLang="en-US" sz="1600" b="0" dirty="0" smtClean="0">
                <a:ea typeface="宋体" pitchFamily="2" charset="-122"/>
              </a:rPr>
              <a:t>，不太喜欢表达，对小</a:t>
            </a:r>
            <a:r>
              <a:rPr lang="en-US" altLang="zh-CN" sz="1600" b="0" dirty="0" smtClean="0">
                <a:ea typeface="宋体" pitchFamily="2" charset="-122"/>
              </a:rPr>
              <a:t>A</a:t>
            </a:r>
            <a:r>
              <a:rPr lang="zh-CN" altLang="en-US" sz="1600" b="0" dirty="0" smtClean="0">
                <a:ea typeface="宋体" pitchFamily="2" charset="-122"/>
              </a:rPr>
              <a:t>的情绪变化没有关注到，非常注重数据和客观事实，只知道项目推进情况不是很理想，由于平常没有参与项目组例会对于项目推进的具体情况不了解</a:t>
            </a: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endParaRPr lang="en-US" altLang="zh-CN" sz="1600" b="0" dirty="0" smtClean="0">
              <a:ea typeface="宋体" pitchFamily="2" charset="-122"/>
            </a:endParaRPr>
          </a:p>
          <a:p>
            <a:pPr marL="179388" indent="-179388" defTabSz="895350">
              <a:buClr>
                <a:schemeClr val="tx2"/>
              </a:buClr>
              <a:buFont typeface="Arial" pitchFamily="34" charset="0"/>
              <a:buChar char="•"/>
            </a:pPr>
            <a:endParaRPr lang="en-US" altLang="zh-CN" sz="1600" b="0" dirty="0">
              <a:ea typeface="宋体" pitchFamily="2" charset="-122"/>
            </a:endParaRPr>
          </a:p>
        </p:txBody>
      </p:sp>
      <p:sp>
        <p:nvSpPr>
          <p:cNvPr id="11" name="Rectangle 4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84585" y="1781770"/>
            <a:ext cx="788965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zh-CN" altLang="en-US" sz="1600">
                <a:ea typeface="宋体" pitchFamily="2" charset="-122"/>
              </a:rPr>
              <a:t>剧情</a:t>
            </a:r>
            <a:endParaRPr lang="en-US" altLang="zh-CN" sz="160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1298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本培训材料改编于以下书籍</a:t>
            </a:r>
          </a:p>
        </p:txBody>
      </p:sp>
      <p:pic>
        <p:nvPicPr>
          <p:cNvPr id="311302" name="Picture 6" descr="Interviewing Techniques for Managers (Briefcase Book,)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556792"/>
            <a:ext cx="3672409" cy="367240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07904" y="1988840"/>
            <a:ext cx="471601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Interviewing Techniques for Managers</a:t>
            </a:r>
          </a:p>
          <a:p>
            <a:endParaRPr lang="en-US" altLang="zh-CN" dirty="0" smtClean="0"/>
          </a:p>
          <a:p>
            <a:r>
              <a:rPr lang="en-US" altLang="zh-CN" sz="2400" dirty="0" smtClean="0"/>
              <a:t>Carolyn B. Thompson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08226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altLang="zh-CN" sz="2800" dirty="0" smtClean="0"/>
              <a:t>…</a:t>
            </a:r>
            <a:r>
              <a:rPr lang="zh-CN" altLang="en-US" sz="2800" dirty="0" smtClean="0"/>
              <a:t>但在访谈过程中我们常常会遇到各种困难</a:t>
            </a:r>
          </a:p>
        </p:txBody>
      </p:sp>
      <p:pic>
        <p:nvPicPr>
          <p:cNvPr id="308227" name="Picture 3" descr="C:\Documents and Settings\Administrator\Local Settings\Temporary Internet Files\Content.IE5\VQZ3BFMP\MC900240357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700808"/>
            <a:ext cx="2647390" cy="344952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99992" y="1556792"/>
            <a:ext cx="41764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访谈的对象可能不希望向你提供准确的信息，他们善于片面地提供信息，以达到保持他良好形象的目的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访谈的对象不善于沟通，无法有效地提供信息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你所需要的信息只能够通过实际观察获得，口头传达的信息容易失真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/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09250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行为模式访谈是最有效的获取信息的访谈方式</a:t>
            </a:r>
          </a:p>
        </p:txBody>
      </p:sp>
      <p:sp>
        <p:nvSpPr>
          <p:cNvPr id="6" name="竖卷形 5"/>
          <p:cNvSpPr/>
          <p:nvPr/>
        </p:nvSpPr>
        <p:spPr>
          <a:xfrm>
            <a:off x="395536" y="1700808"/>
            <a:ext cx="3312368" cy="4176464"/>
          </a:xfrm>
          <a:prstGeom prst="verticalScroll">
            <a:avLst>
              <a:gd name="adj" fmla="val 88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8" name="TextBox 7"/>
          <p:cNvSpPr txBox="1"/>
          <p:nvPr/>
        </p:nvSpPr>
        <p:spPr>
          <a:xfrm>
            <a:off x="755576" y="2167696"/>
            <a:ext cx="25922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行为模式访谈基于以下假设：对一个人未来行为最准确的预测是这个人之前在类似情景下的表现</a:t>
            </a:r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在行为模式访谈中，我们的提问总是会针对这个人之前做的某件事或遇到的某件事，而不是假设性的情景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4211960" y="1700808"/>
            <a:ext cx="4320480" cy="2088232"/>
          </a:xfrm>
          <a:prstGeom prst="wedgeRoundRectCallout">
            <a:avLst>
              <a:gd name="adj1" fmla="val 40770"/>
              <a:gd name="adj2" fmla="val 6023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0" name="TextBox 9"/>
          <p:cNvSpPr txBox="1"/>
          <p:nvPr/>
        </p:nvSpPr>
        <p:spPr>
          <a:xfrm>
            <a:off x="4211960" y="105273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/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阅读以下两种提问方式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1960" y="1948770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“之前当你的同事没有完成他份内的项目相关工作的时候，你是怎么做的呢？”</a:t>
            </a:r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endParaRPr lang="en-US" altLang="zh-CN" sz="1800" dirty="0" smtClean="0">
              <a:latin typeface="华文楷体" pitchFamily="2" charset="-122"/>
              <a:ea typeface="华文楷体" pitchFamily="2" charset="-122"/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“如果你的同事没有完成他份内的项目相关工作，你会怎么做呢？”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三十二角星 11"/>
          <p:cNvSpPr/>
          <p:nvPr/>
        </p:nvSpPr>
        <p:spPr>
          <a:xfrm>
            <a:off x="4355976" y="4653136"/>
            <a:ext cx="4104456" cy="1728192"/>
          </a:xfrm>
          <a:prstGeom prst="star32">
            <a:avLst>
              <a:gd name="adj" fmla="val 4316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3" name="TextBox 12"/>
          <p:cNvSpPr txBox="1"/>
          <p:nvPr/>
        </p:nvSpPr>
        <p:spPr>
          <a:xfrm>
            <a:off x="4860032" y="5085184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行为模式访谈是访谈者最有效地获取信息，也是访谈对象最容易提供信息的方式！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2018" name="think-cell Slide" r:id="rId6" imgW="0" imgH="0" progId="TCLayout.ActiveDocument.1">
              <p:embed/>
            </p:oleObj>
          </a:graphicData>
        </a:graphic>
      </p:graphicFrame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043608" y="1916832"/>
            <a:ext cx="7272808" cy="72008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9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内容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1619672" y="1124744"/>
            <a:ext cx="6264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访谈总览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如何和访谈对象建立良好的关系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如何处理访谈对象的感知过滤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如何有效的提问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如何有效的聆听</a:t>
            </a:r>
            <a:endParaRPr lang="en-US" altLang="zh-CN" dirty="0" smtClean="0">
              <a:latin typeface="华文楷体" pitchFamily="2" charset="-122"/>
              <a:ea typeface="华文楷体" pitchFamily="2" charset="-122"/>
            </a:endParaRPr>
          </a:p>
          <a:p>
            <a:pPr marL="358775" indent="-35877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dirty="0" smtClean="0">
                <a:latin typeface="华文楷体" pitchFamily="2" charset="-122"/>
                <a:ea typeface="华文楷体" pitchFamily="2" charset="-122"/>
              </a:rPr>
              <a:t>模拟练习</a:t>
            </a:r>
            <a:endParaRPr lang="zh-CN" altLang="en-US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0274" name="think-cell Slide" r:id="rId6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zh-CN" altLang="en-US" sz="2800" dirty="0" smtClean="0"/>
              <a:t>成功访谈的基础是和访谈对象建立良好的关系</a:t>
            </a:r>
          </a:p>
        </p:txBody>
      </p:sp>
      <p:graphicFrame>
        <p:nvGraphicFramePr>
          <p:cNvPr id="17" name="图示 16"/>
          <p:cNvGraphicFramePr/>
          <p:nvPr>
            <p:custDataLst>
              <p:tags r:id="rId3"/>
            </p:custDataLst>
          </p:nvPr>
        </p:nvGraphicFramePr>
        <p:xfrm>
          <a:off x="0" y="2060848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TextBox 15"/>
          <p:cNvSpPr txBox="1"/>
          <p:nvPr>
            <p:custDataLst>
              <p:tags r:id="rId4"/>
            </p:custDataLst>
          </p:nvPr>
        </p:nvSpPr>
        <p:spPr>
          <a:xfrm>
            <a:off x="611560" y="1208946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华文楷体" pitchFamily="2" charset="-122"/>
                <a:ea typeface="华文楷体" pitchFamily="2" charset="-122"/>
              </a:rPr>
              <a:t>黄金法则：</a:t>
            </a:r>
            <a:endParaRPr lang="en-US" altLang="zh-CN" sz="2000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000" dirty="0" smtClean="0">
                <a:latin typeface="华文楷体" pitchFamily="2" charset="-122"/>
                <a:ea typeface="华文楷体" pitchFamily="2" charset="-122"/>
              </a:rPr>
              <a:t>己所不欲，勿施于人</a:t>
            </a:r>
            <a:endParaRPr lang="zh-CN" altLang="en-US" sz="20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半闭框 5"/>
          <p:cNvSpPr/>
          <p:nvPr/>
        </p:nvSpPr>
        <p:spPr>
          <a:xfrm>
            <a:off x="467544" y="1124744"/>
            <a:ext cx="4536504" cy="216024"/>
          </a:xfrm>
          <a:prstGeom prst="halfFra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2322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altLang="zh-CN" sz="2800" dirty="0" smtClean="0"/>
              <a:t>Step 1</a:t>
            </a:r>
            <a:r>
              <a:rPr lang="zh-CN" altLang="en-US" sz="2800" dirty="0" smtClean="0"/>
              <a:t>：了解自己的沟通方式</a:t>
            </a:r>
            <a:r>
              <a:rPr lang="en-US" altLang="zh-CN" sz="2800" dirty="0" smtClean="0"/>
              <a:t>(1/2)</a:t>
            </a:r>
            <a:endParaRPr lang="zh-CN" altLang="en-US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7504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我做决策时：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基于事实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14847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迅速，基于细节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基于数据表现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0312" y="148478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在征求其他人意见之后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4" y="22768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我工作：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7704" y="22768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习惯于三思而后行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3888" y="22768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迅速付诸于行动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8104" y="22768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充满激情，高度兴奋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0312" y="22768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稳定而持续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504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我经常：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7704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思考和评估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307070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急于行动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08104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感觉分身乏术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80312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不急不慢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504" y="357301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我通过</a:t>
            </a:r>
            <a:r>
              <a:rPr lang="en-US" altLang="zh-CN" sz="1800" dirty="0" smtClean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和他人建立关系：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07704" y="357301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准时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3888" y="357301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发出指令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08104" y="357301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接受、吸收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80312" y="357301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感同身受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504" y="42930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我对</a:t>
            </a:r>
            <a:r>
              <a:rPr lang="en-US" altLang="zh-CN" sz="1800" dirty="0" smtClean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感兴趣：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07704" y="42930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事实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63888" y="42930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结果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08104" y="42930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想法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42930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建立关系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144016" y="2204864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44016" y="2996952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144016" y="3501008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144016" y="4221088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7504" y="486916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人们总会这样评价我：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07704" y="486916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严肃，不苟言笑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63888" y="486916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控制欲强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8104" y="486916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外向，开朗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80312" y="486916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亲切，容易合作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144016" y="4797152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07504" y="566124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我总是会谈论：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07704" y="566124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工作的有效组织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63888" y="566124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工作的成果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08104" y="566124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目标，远景，理想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380312" y="566124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个人生活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144016" y="5589240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2323" name="Picture 3" descr="C:\Documents and Settings\Administrator\Local Settings\Temporary Internet Files\Content.IE5\VQZ3BFMP\MC900014314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1" y="908720"/>
            <a:ext cx="432048" cy="513253"/>
          </a:xfrm>
          <a:prstGeom prst="rect">
            <a:avLst/>
          </a:prstGeom>
          <a:noFill/>
        </p:spPr>
      </p:pic>
      <p:pic>
        <p:nvPicPr>
          <p:cNvPr id="312324" name="Picture 4" descr="C:\Documents and Settings\Administrator\Local Settings\Temporary Internet Files\Content.IE5\IKX56488\MC900014315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908720"/>
            <a:ext cx="432048" cy="513254"/>
          </a:xfrm>
          <a:prstGeom prst="rect">
            <a:avLst/>
          </a:prstGeom>
          <a:noFill/>
        </p:spPr>
      </p:pic>
      <p:pic>
        <p:nvPicPr>
          <p:cNvPr id="312325" name="Picture 5" descr="C:\Documents and Settings\Administrator\Local Settings\Temporary Internet Files\Content.IE5\NW86XK2Y\MC900014316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908720"/>
            <a:ext cx="440284" cy="523038"/>
          </a:xfrm>
          <a:prstGeom prst="rect">
            <a:avLst/>
          </a:prstGeom>
          <a:noFill/>
        </p:spPr>
      </p:pic>
      <p:pic>
        <p:nvPicPr>
          <p:cNvPr id="312326" name="Picture 6" descr="C:\Documents and Settings\Administrator\Local Settings\Temporary Internet Files\Content.IE5\J8NNI2E8\MC900014317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908720"/>
            <a:ext cx="440284" cy="523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3346" name="think-cell Slide" r:id="rId4" imgW="0" imgH="0" progId="TCLayout.ActiveDocument.1">
              <p:embed/>
            </p:oleObj>
          </a:graphicData>
        </a:graphic>
      </p:graphicFrame>
      <p:sp>
        <p:nvSpPr>
          <p:cNvPr id="1229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188640"/>
            <a:ext cx="8229600" cy="58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altLang="zh-CN" sz="2800" dirty="0" smtClean="0"/>
              <a:t>Step 1</a:t>
            </a:r>
            <a:r>
              <a:rPr lang="zh-CN" altLang="en-US" sz="2800" dirty="0" smtClean="0"/>
              <a:t>：了解自己的沟通方式</a:t>
            </a:r>
            <a:r>
              <a:rPr lang="en-US" altLang="zh-CN" sz="2800" dirty="0" smtClean="0"/>
              <a:t>(2/2)</a:t>
            </a:r>
            <a:endParaRPr lang="zh-CN" altLang="en-US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7504" y="148478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我对他人的回应：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48478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有选择性地和人沟通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14847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缺乏耐心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表情丰富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0312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友好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4" y="22768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当倾听时，我：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7704" y="22768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反应很慢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3888" y="22768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缺乏耐心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8104" y="22768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容易注意力分散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0312" y="22768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充满兴趣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504" y="3070701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我使用手势的方式：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7704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很少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307070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靠近身体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08104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幅度很大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80312" y="307070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开放，不拘谨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504" y="386278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我的声音：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07704" y="386278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控制的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3888" y="386278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直接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08104" y="386278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声调起伏较大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80312" y="386278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声调较低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504" y="458286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华文楷体" pitchFamily="2" charset="-122"/>
                <a:ea typeface="华文楷体" pitchFamily="2" charset="-122"/>
              </a:rPr>
              <a:t>我的工作区域：</a:t>
            </a:r>
            <a:endParaRPr lang="zh-CN" altLang="en-US" sz="1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07704" y="458286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非常整齐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63888" y="458286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东西很少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08104" y="458286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非常杂乱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4582869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0" dirty="0" smtClean="0">
                <a:latin typeface="华文楷体" pitchFamily="2" charset="-122"/>
                <a:ea typeface="华文楷体" pitchFamily="2" charset="-122"/>
              </a:rPr>
              <a:t>有很多让我感到舒服的小东西</a:t>
            </a:r>
            <a:endParaRPr lang="zh-CN" altLang="en-US" sz="1800" b="0" dirty="0"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144016" y="2204864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44016" y="2996952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144016" y="3790781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144016" y="4510861"/>
            <a:ext cx="88204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2323" name="Picture 3" descr="C:\Documents and Settings\Administrator\Local Settings\Temporary Internet Files\Content.IE5\VQZ3BFMP\MC900014314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1" y="908720"/>
            <a:ext cx="432048" cy="513253"/>
          </a:xfrm>
          <a:prstGeom prst="rect">
            <a:avLst/>
          </a:prstGeom>
          <a:noFill/>
        </p:spPr>
      </p:pic>
      <p:pic>
        <p:nvPicPr>
          <p:cNvPr id="312324" name="Picture 4" descr="C:\Documents and Settings\Administrator\Local Settings\Temporary Internet Files\Content.IE5\IKX56488\MC900014315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908720"/>
            <a:ext cx="432048" cy="513254"/>
          </a:xfrm>
          <a:prstGeom prst="rect">
            <a:avLst/>
          </a:prstGeom>
          <a:noFill/>
        </p:spPr>
      </p:pic>
      <p:pic>
        <p:nvPicPr>
          <p:cNvPr id="312325" name="Picture 5" descr="C:\Documents and Settings\Administrator\Local Settings\Temporary Internet Files\Content.IE5\NW86XK2Y\MC900014316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908720"/>
            <a:ext cx="440284" cy="523038"/>
          </a:xfrm>
          <a:prstGeom prst="rect">
            <a:avLst/>
          </a:prstGeom>
          <a:noFill/>
        </p:spPr>
      </p:pic>
      <p:pic>
        <p:nvPicPr>
          <p:cNvPr id="312326" name="Picture 6" descr="C:\Documents and Settings\Administrator\Local Settings\Temporary Internet Files\Content.IE5\J8NNI2E8\MC900014317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908720"/>
            <a:ext cx="440284" cy="523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HnLJl6Uu8SN181MuZe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Dc5mu.TkyDIBLQ5B8Ai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HnLJl6Uu8SN181MuZe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Dc5mu.TkyDIBLQ5B8Ai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HnLJl6Uu8SN181MuZe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LF6l8D1kS6HFwj8pH6D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OkJo1O_lUGE8wCgcmeaG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HiXPLGnkKTRsa2mVW_o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18UE3BFUCE.srBLVslL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4aUCtE70.vZYFfZN0yq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h1lnhWIka7l8YIoaQjI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as.onyIEuAT6OjrH_pT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gI6yKCKky1oG05Iy5GA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VVQBnEKUG_zlWj_7hAE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ViskFac602uC7b4f0.R4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HMwKNOVkqSL4fPIWtuU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_ON53KBa0yWi1AEST75Z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HiXPLGnkKTRsa2mVW_o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18UE3BFUCE.srBLVslL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h1lnhWIka7l8YIoaQjI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as.onyIEuAT6OjrH_pT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gI6yKCKky1oG05Iy5GA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VVQBnEKUG_zlWj_7hAE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HiXPLGnkKTRsa2mVW_o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18UE3BFUCE.srBLVslL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h1lnhWIka7l8YIoaQjI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as.onyIEuAT6OjrH_pT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gI6yKCKky1oG05Iy5GA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VVQBnEKUG_zlWj_7hAE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SBBgK95UW_v8JiBPrGF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A2Cz9mKkeV8WCTY3APD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zhUEESeUy7wphOufFkN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Dc5mu.TkyDIBLQ5B8Ai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QLbxRe02kOUkeOHX6pad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2DI7CQd0m1yiuh1Fefo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FR5YKqCky84tZJrhSKs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llC2iCgkSNe2hrLML80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g7xp2r.kqMpot3hg9J2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oOWryp3k6CBaGTGyAvD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4Wd5cjxUenvB4gquurA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tI5KAK90GRcHBZZdISE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CxM2l2IQkmauURlZ.AbV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iPbujo_EiDxrf178cZx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gFOJecpU2EPhEb.0rnZ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UgXwzKskSUa81p5fOF8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.At48bE0GzMb.aqquX7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fqo1W5zUuOSDYx3EBMa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GCn_NCLxUeRuxOgEWK1q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HnLJl6Uu8SN181MuZe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A2Cz9mKkeV8WCTY3APD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zhUEESeUy7wphOufFkN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QLbxRe02kOUkeOHX6pad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2DI7CQd0m1yiuh1Fefo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FR5YKqCky84tZJrhSKs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llC2iCgkSNe2hrLML80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g7xp2r.kqMpot3hg9J2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oOWryp3k6CBaGTGyAvD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4Wd5cjxUenvB4gquurA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tI5KAK90GRcHBZZdIS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CxM2l2IQkmauURlZ.AbV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iPbujo_EiDxrf178cZx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gFOJecpU2EPhEb.0rnZ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UgXwzKskSUa81p5fOF8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.At48bE0GzMb.aqquX7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fqo1W5zUuOSDYx3EBMa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4Wd5cjxUenvB4gquurA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4Wd5cjxUenvB4gquurA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4Wd5cjxUenvB4gquurA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4Wd5cjxUenvB4gquurA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Dc5mu.TkyDIBLQ5B8Ai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Dc5mu.TkyDIBLQ5B8Ai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HnLJl6Uu8SN181MuZe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Dc5mu.TkyDIBLQ5B8Ai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HnLJl6Uu8SN181MuZe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1uKMRhFUiJum8_TP4A6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heme/theme1.xml><?xml version="1.0" encoding="utf-8"?>
<a:theme xmlns:a="http://schemas.openxmlformats.org/drawingml/2006/main" name="2_默认设计模板">
  <a:themeElements>
    <a:clrScheme name="2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隶书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隶书" pitchFamily="49" charset="-122"/>
          </a:defRPr>
        </a:defPPr>
      </a:lstStyle>
    </a:lnDef>
  </a:objectDefaults>
  <a:extraClrSchemeLst>
    <a:extraClrScheme>
      <a:clrScheme name="2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rvin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PPT摸版</Template>
  <TotalTime>7145</TotalTime>
  <Words>3885</Words>
  <Application>Microsoft Office PowerPoint</Application>
  <PresentationFormat>全屏显示(4:3)</PresentationFormat>
  <Paragraphs>394</Paragraphs>
  <Slides>33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7" baseType="lpstr">
      <vt:lpstr>2_默认设计模板</vt:lpstr>
      <vt:lpstr>Office 主题</vt:lpstr>
      <vt:lpstr>Marvin模板</vt:lpstr>
      <vt:lpstr>think-cell Slide</vt:lpstr>
      <vt:lpstr>访谈技巧和方法</vt:lpstr>
      <vt:lpstr>内容</vt:lpstr>
      <vt:lpstr>访谈是明确问题核心原因的重要途径…</vt:lpstr>
      <vt:lpstr>…但在访谈过程中我们常常会遇到各种困难</vt:lpstr>
      <vt:lpstr>行为模式访谈是最有效的获取信息的访谈方式</vt:lpstr>
      <vt:lpstr>内容</vt:lpstr>
      <vt:lpstr>成功访谈的基础是和访谈对象建立良好的关系</vt:lpstr>
      <vt:lpstr>Step 1：了解自己的沟通方式(1/2)</vt:lpstr>
      <vt:lpstr>Step 1：了解自己的沟通方式(2/2)</vt:lpstr>
      <vt:lpstr>Step 1：你的沟通方式是勾选最多的那一列</vt:lpstr>
      <vt:lpstr>Step 2：迅速判断访谈对象的沟通方式(1/4)</vt:lpstr>
      <vt:lpstr>Step 2：迅速判断访谈对象的沟通方式(2/4)</vt:lpstr>
      <vt:lpstr>Step 2：迅速判断访谈对象的沟通方式(3/4)</vt:lpstr>
      <vt:lpstr>Step 2：迅速判断访谈对象的沟通方式(4/4)</vt:lpstr>
      <vt:lpstr>Step 3：了解如何调整自己的沟通方式来适应访谈对象的沟通方式(1/4)</vt:lpstr>
      <vt:lpstr>Step 3：了解如何调整自己的沟通方式来适应访谈对象的沟通方式(2/4)</vt:lpstr>
      <vt:lpstr>Step 3：了解如何调整自己的沟通方式来适应访谈对象的沟通方式(3/4)</vt:lpstr>
      <vt:lpstr>Step 3：了解如何调整自己的沟通方式来适应访谈对象的沟通方式(4/4)</vt:lpstr>
      <vt:lpstr>当人们感受到过度紧张时，沟通方式会进入备用沟通方式，作为访谈者要有意识地避免这种情况</vt:lpstr>
      <vt:lpstr>内容</vt:lpstr>
      <vt:lpstr>除了沟通方式之外，访谈还会收到人们感知过滤的影响</vt:lpstr>
      <vt:lpstr>内容</vt:lpstr>
      <vt:lpstr>选择合适的问题类型是访谈对话性更好的关键</vt:lpstr>
      <vt:lpstr>在访谈过程中要针对不同的目的选择不同的问题类型</vt:lpstr>
      <vt:lpstr>项目相关访谈主要目的为人员评估、问题诊断和结论沟通</vt:lpstr>
      <vt:lpstr>内容</vt:lpstr>
      <vt:lpstr>聆听的重要性---最高效的访谈者讲话的时间只占到访谈时间的25% （1/2）</vt:lpstr>
      <vt:lpstr>聆听的重要性---最高效的访谈者讲话的时间只占到访谈时间的25%（2/2）</vt:lpstr>
      <vt:lpstr>内容</vt:lpstr>
      <vt:lpstr>场景模拟（1/3）</vt:lpstr>
      <vt:lpstr>场景模拟（2/3）</vt:lpstr>
      <vt:lpstr>场景模拟（3/3）</vt:lpstr>
      <vt:lpstr>本培训材料改编于以下书籍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逼单技巧</dc:title>
  <dc:creator>windows</dc:creator>
  <cp:lastModifiedBy>USER</cp:lastModifiedBy>
  <cp:revision>427</cp:revision>
  <dcterms:created xsi:type="dcterms:W3CDTF">2006-11-27T07:33:53Z</dcterms:created>
  <dcterms:modified xsi:type="dcterms:W3CDTF">2011-05-20T08:00:25Z</dcterms:modified>
</cp:coreProperties>
</file>