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Default Extension="vml" ContentType="application/vnd.openxmlformats-officedocument.vmlDrawing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notesMasterIdLst>
    <p:notesMasterId r:id="rId34"/>
  </p:notesMasterIdLst>
  <p:sldIdLst>
    <p:sldId id="256" r:id="rId2"/>
    <p:sldId id="257" r:id="rId3"/>
    <p:sldId id="258" r:id="rId4"/>
    <p:sldId id="294" r:id="rId5"/>
    <p:sldId id="280" r:id="rId6"/>
    <p:sldId id="274" r:id="rId7"/>
    <p:sldId id="275" r:id="rId8"/>
    <p:sldId id="276" r:id="rId9"/>
    <p:sldId id="277" r:id="rId10"/>
    <p:sldId id="278" r:id="rId11"/>
    <p:sldId id="279" r:id="rId12"/>
    <p:sldId id="281" r:id="rId13"/>
    <p:sldId id="282" r:id="rId14"/>
    <p:sldId id="283" r:id="rId15"/>
    <p:sldId id="259" r:id="rId16"/>
    <p:sldId id="266" r:id="rId17"/>
    <p:sldId id="267" r:id="rId18"/>
    <p:sldId id="269" r:id="rId19"/>
    <p:sldId id="268" r:id="rId20"/>
    <p:sldId id="270" r:id="rId21"/>
    <p:sldId id="271" r:id="rId22"/>
    <p:sldId id="272" r:id="rId23"/>
    <p:sldId id="273" r:id="rId24"/>
    <p:sldId id="284" r:id="rId25"/>
    <p:sldId id="285" r:id="rId26"/>
    <p:sldId id="287" r:id="rId27"/>
    <p:sldId id="288" r:id="rId28"/>
    <p:sldId id="289" r:id="rId29"/>
    <p:sldId id="290" r:id="rId30"/>
    <p:sldId id="292" r:id="rId31"/>
    <p:sldId id="291" r:id="rId32"/>
    <p:sldId id="293" r:id="rId3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04D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78234" autoAdjust="0"/>
  </p:normalViewPr>
  <p:slideViewPr>
    <p:cSldViewPr>
      <p:cViewPr varScale="1">
        <p:scale>
          <a:sx n="55" d="100"/>
          <a:sy n="55" d="100"/>
        </p:scale>
        <p:origin x="-18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7B96A-E730-47B3-8F5F-FCE8FCA79FE0}" type="datetimeFigureOut">
              <a:rPr lang="zh-CN" altLang="en-US" smtClean="0"/>
              <a:pPr/>
              <a:t>2011-8-2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AF09C6-59C1-48C8-8F7D-84C7ABF86A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F09C6-59C1-48C8-8F7D-84C7ABF86A21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zh-CN" altLang="en-US" dirty="0" smtClean="0">
                <a:latin typeface="Arial" charset="0"/>
                <a:ea typeface="宋体" charset="-122"/>
              </a:rPr>
              <a:t>根据不同场合选择站姿，站不要晃，不要抖，不要靠，要展现出精神抖擞</a:t>
            </a:r>
            <a:endParaRPr lang="en-US" altLang="zh-CN" dirty="0" smtClean="0">
              <a:latin typeface="Arial" charset="0"/>
              <a:ea typeface="宋体" charset="-122"/>
            </a:endParaRPr>
          </a:p>
          <a:p>
            <a:r>
              <a:rPr lang="zh-CN" altLang="en-US" dirty="0" smtClean="0">
                <a:latin typeface="Arial" charset="0"/>
                <a:ea typeface="宋体" charset="-122"/>
              </a:rPr>
              <a:t>站姿问题（站姿礼仪），衣着问题（袖子应放下、领奖场合的穿着礼仪）</a:t>
            </a:r>
            <a:endParaRPr lang="en-US" altLang="zh-CN" dirty="0" smtClean="0">
              <a:latin typeface="Arial" charset="0"/>
              <a:ea typeface="宋体" charset="-122"/>
            </a:endParaRPr>
          </a:p>
          <a:p>
            <a:r>
              <a:rPr lang="zh-CN" altLang="en-US" dirty="0" smtClean="0">
                <a:latin typeface="Arial" charset="0"/>
                <a:ea typeface="宋体" charset="-122"/>
              </a:rPr>
              <a:t>衣着问题（袖子、工牌、衣着整齐、领奖场合的穿着礼仪）</a:t>
            </a:r>
          </a:p>
          <a:p>
            <a:endParaRPr lang="en-US" altLang="zh-CN" dirty="0" smtClean="0">
              <a:latin typeface="Arial" charset="0"/>
              <a:ea typeface="宋体" charset="-122"/>
            </a:endParaRPr>
          </a:p>
          <a:p>
            <a:endParaRPr lang="zh-CN" altLang="en-US" dirty="0" smtClean="0">
              <a:latin typeface="Arial" charset="0"/>
              <a:ea typeface="宋体" charset="-122"/>
            </a:endParaRPr>
          </a:p>
        </p:txBody>
      </p:sp>
      <p:sp>
        <p:nvSpPr>
          <p:cNvPr id="5530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60BE04-43B4-47EF-9FDE-D1B0FFC25EB4}" type="slidenum">
              <a:rPr lang="en-US" altLang="zh-CN" smtClean="0">
                <a:latin typeface="Arial" charset="0"/>
                <a:ea typeface="宋体" charset="-122"/>
              </a:rPr>
              <a:pPr/>
              <a:t>13</a:t>
            </a:fld>
            <a:endParaRPr lang="en-US" altLang="zh-CN" smtClean="0">
              <a:latin typeface="Arial" charset="0"/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1200" b="1" dirty="0" smtClean="0">
                <a:latin typeface="楷体_GB2312" pitchFamily="49" charset="-122"/>
                <a:ea typeface="楷体_GB2312" pitchFamily="49" charset="-122"/>
              </a:rPr>
              <a:t>男性座姿：</a:t>
            </a:r>
            <a:r>
              <a:rPr lang="zh-CN" altLang="en-US" sz="1200" dirty="0" smtClean="0">
                <a:latin typeface="楷体_GB2312" pitchFamily="49" charset="-122"/>
                <a:ea typeface="楷体_GB2312" pitchFamily="49" charset="-122"/>
              </a:rPr>
              <a:t>一般从椅子的左侧入座，紧靠椅背，挺直端正，不要前倾或后仰，双手舒展或轻握于膝盖上，双脚平行，间隔一个拳头的距离，大腿与小腿成</a:t>
            </a:r>
            <a:r>
              <a:rPr lang="en-US" altLang="zh-CN" sz="1200" dirty="0" smtClean="0">
                <a:latin typeface="楷体_GB2312" pitchFamily="49" charset="-122"/>
                <a:ea typeface="楷体_GB2312" pitchFamily="49" charset="-122"/>
              </a:rPr>
              <a:t>90</a:t>
            </a:r>
            <a:r>
              <a:rPr lang="zh-CN" altLang="en-US" sz="1200" dirty="0" smtClean="0">
                <a:latin typeface="楷体_GB2312" pitchFamily="49" charset="-122"/>
                <a:ea typeface="楷体_GB2312" pitchFamily="49" charset="-122"/>
              </a:rPr>
              <a:t>度。如坐在深而软的沙发上，应坐在沙发前端，不要仰靠沙发，以免鼻毛外露。忌讳：二郎腿、脱鞋、把脚放到自己的桌椅上或架到别人桌椅上。</a:t>
            </a:r>
          </a:p>
          <a:p>
            <a:pPr eaLnBrk="1" hangingPunct="1">
              <a:lnSpc>
                <a:spcPct val="130000"/>
              </a:lnSpc>
            </a:pPr>
            <a:r>
              <a:rPr lang="zh-CN" altLang="en-US" sz="1200" b="1" dirty="0" smtClean="0">
                <a:latin typeface="楷体_GB2312" pitchFamily="49" charset="-122"/>
                <a:ea typeface="楷体_GB2312" pitchFamily="49" charset="-122"/>
              </a:rPr>
              <a:t>女性座姿：</a:t>
            </a:r>
            <a:r>
              <a:rPr lang="zh-CN" altLang="en-US" sz="1200" dirty="0" smtClean="0">
                <a:latin typeface="楷体_GB2312" pitchFamily="49" charset="-122"/>
                <a:ea typeface="楷体_GB2312" pitchFamily="49" charset="-122"/>
              </a:rPr>
              <a:t>双脚交叉或并拢，双手轻放于膝盖上，嘴微闭，面带微笑，两眼凝视说话对象</a:t>
            </a:r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F09C6-59C1-48C8-8F7D-84C7ABF86A21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130000"/>
              </a:lnSpc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F09C6-59C1-48C8-8F7D-84C7ABF86A21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、等候电梯、靠右侧站立，先退后进（女士、长辈、上级先进），勿争勿抢</a:t>
            </a:r>
            <a:endParaRPr lang="en-US" altLang="zh-CN" b="1" smtClean="0">
              <a:latin typeface="楷体_GB2312" pitchFamily="49" charset="-122"/>
              <a:ea typeface="楷体_GB2312" pitchFamily="49" charset="-122"/>
            </a:endParaRPr>
          </a:p>
          <a:p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、行进中、注意公共场合的基本要求、注意喧闹、大动作、打电话、讨论公司机密</a:t>
            </a:r>
            <a:endParaRPr lang="en-US" altLang="zh-CN" b="1" smtClean="0">
              <a:latin typeface="楷体_GB2312" pitchFamily="49" charset="-122"/>
              <a:ea typeface="楷体_GB2312" pitchFamily="49" charset="-122"/>
            </a:endParaRPr>
          </a:p>
          <a:p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、到达指定楼层，进退有序，主动避让</a:t>
            </a:r>
            <a:endParaRPr lang="en-US" altLang="zh-CN" b="1" smtClean="0">
              <a:latin typeface="楷体_GB2312" pitchFamily="49" charset="-122"/>
              <a:ea typeface="楷体_GB2312" pitchFamily="49" charset="-122"/>
            </a:endParaRPr>
          </a:p>
          <a:p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4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、与大家讨论一下如果与领导同乘电梯时，如何进出</a:t>
            </a:r>
            <a:endParaRPr lang="zh-CN" altLang="en-US" smtClean="0">
              <a:latin typeface="Arial" charset="0"/>
              <a:ea typeface="宋体" charset="-122"/>
            </a:endParaRPr>
          </a:p>
        </p:txBody>
      </p:sp>
      <p:sp>
        <p:nvSpPr>
          <p:cNvPr id="44036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495295-ED2D-4CE6-B881-565B3D287079}" type="slidenum">
              <a:rPr lang="en-US" altLang="zh-CN" smtClean="0">
                <a:latin typeface="Arial" charset="0"/>
                <a:ea typeface="宋体" charset="-122"/>
              </a:rPr>
              <a:pPr/>
              <a:t>16</a:t>
            </a:fld>
            <a:endParaRPr lang="en-US" altLang="zh-CN" smtClean="0">
              <a:latin typeface="Arial" charset="0"/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smtClean="0">
              <a:latin typeface="Arial" charset="0"/>
              <a:ea typeface="宋体" charset="-122"/>
            </a:endParaRPr>
          </a:p>
        </p:txBody>
      </p:sp>
      <p:sp>
        <p:nvSpPr>
          <p:cNvPr id="46084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D900BD-3113-4A0C-BF9B-6BA9076818B6}" type="slidenum">
              <a:rPr lang="en-US" altLang="zh-CN" smtClean="0">
                <a:latin typeface="Arial" charset="0"/>
                <a:ea typeface="宋体" charset="-122"/>
              </a:rPr>
              <a:pPr/>
              <a:t>18</a:t>
            </a:fld>
            <a:endParaRPr lang="en-US" altLang="zh-CN" smtClean="0">
              <a:latin typeface="Arial" charset="0"/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让大家描述一下这些桌面的感觉</a:t>
            </a:r>
            <a:endParaRPr lang="en-US" altLang="zh-CN" b="1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80000"/>
              </a:lnSpc>
            </a:pPr>
            <a:endParaRPr lang="en-US" altLang="zh-CN" b="1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80000"/>
              </a:lnSpc>
            </a:pP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必备物品：         电脑，电话，水杯，笔，工作文件。</a:t>
            </a:r>
          </a:p>
          <a:p>
            <a:pPr>
              <a:lnSpc>
                <a:spcPct val="80000"/>
              </a:lnSpc>
            </a:pPr>
            <a:endParaRPr lang="zh-CN" altLang="en-US" b="1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80000"/>
              </a:lnSpc>
            </a:pP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日常习惯</a:t>
            </a:r>
          </a:p>
          <a:p>
            <a:pPr>
              <a:lnSpc>
                <a:spcPct val="80000"/>
              </a:lnSpc>
            </a:pP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   </a:t>
            </a:r>
          </a:p>
          <a:p>
            <a:pPr>
              <a:lnSpc>
                <a:spcPct val="80000"/>
              </a:lnSpc>
            </a:pP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        重要客户的保护（电话沟通、资料）。</a:t>
            </a:r>
          </a:p>
          <a:p>
            <a:pPr>
              <a:lnSpc>
                <a:spcPct val="80000"/>
              </a:lnSpc>
            </a:pPr>
            <a:endParaRPr lang="zh-CN" altLang="en-US" b="1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80000"/>
              </a:lnSpc>
            </a:pP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爱护公共设备</a:t>
            </a:r>
          </a:p>
          <a:p>
            <a:pPr>
              <a:lnSpc>
                <a:spcPct val="80000"/>
              </a:lnSpc>
            </a:pPr>
            <a:endParaRPr lang="zh-CN" altLang="en-US" b="1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80000"/>
              </a:lnSpc>
            </a:pP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        不随意坐在桌上</a:t>
            </a:r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, 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爱惜清洁</a:t>
            </a:r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,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不乱吐乱画</a:t>
            </a:r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,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不在上班 时间吃食物</a:t>
            </a:r>
          </a:p>
          <a:p>
            <a:pPr>
              <a:lnSpc>
                <a:spcPct val="80000"/>
              </a:lnSpc>
            </a:pP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        卫生间卫生与习惯。</a:t>
            </a:r>
          </a:p>
          <a:p>
            <a:endParaRPr lang="zh-CN" altLang="en-US" smtClean="0">
              <a:latin typeface="Arial" charset="0"/>
              <a:ea typeface="宋体" charset="-122"/>
            </a:endParaRPr>
          </a:p>
        </p:txBody>
      </p:sp>
      <p:sp>
        <p:nvSpPr>
          <p:cNvPr id="4506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52D522-4985-44FF-AE00-3B7C0826015A}" type="slidenum">
              <a:rPr lang="en-US" altLang="zh-CN" smtClean="0">
                <a:latin typeface="Arial" charset="0"/>
                <a:ea typeface="宋体" charset="-122"/>
              </a:rPr>
              <a:pPr/>
              <a:t>19</a:t>
            </a:fld>
            <a:endParaRPr lang="en-US" altLang="zh-CN" smtClean="0">
              <a:latin typeface="Arial" charset="0"/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zh-CN" altLang="en-US" smtClean="0">
                <a:latin typeface="Arial" charset="0"/>
                <a:ea typeface="宋体" charset="-122"/>
              </a:rPr>
              <a:t>具体同事之间如何打招呼、简单点头、相似一笑、小幅度的挥挥手！</a:t>
            </a:r>
          </a:p>
        </p:txBody>
      </p:sp>
      <p:sp>
        <p:nvSpPr>
          <p:cNvPr id="48132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7A8D6D-756B-4837-B7C3-3223A3F19191}" type="slidenum">
              <a:rPr lang="en-US" altLang="zh-CN" smtClean="0">
                <a:latin typeface="Arial" charset="0"/>
                <a:ea typeface="宋体" charset="-122"/>
              </a:rPr>
              <a:pPr/>
              <a:t>20</a:t>
            </a:fld>
            <a:endParaRPr lang="en-US" altLang="zh-CN" smtClean="0">
              <a:latin typeface="Arial" charset="0"/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zh-CN" altLang="en-US" smtClean="0">
                <a:latin typeface="Arial" charset="0"/>
                <a:ea typeface="宋体" charset="-122"/>
              </a:rPr>
              <a:t>尤其当我们在慌张当中最易忘掉的情况</a:t>
            </a:r>
            <a:endParaRPr lang="en-US" altLang="zh-CN" smtClean="0">
              <a:latin typeface="Arial" charset="0"/>
              <a:ea typeface="宋体" charset="-122"/>
            </a:endParaRPr>
          </a:p>
          <a:p>
            <a:r>
              <a:rPr lang="zh-CN" altLang="en-US" smtClean="0">
                <a:latin typeface="Arial" charset="0"/>
                <a:ea typeface="宋体" charset="-122"/>
              </a:rPr>
              <a:t>我们公司的门：大王总帮我带门的故事。。。</a:t>
            </a:r>
            <a:endParaRPr lang="en-US" altLang="zh-CN" smtClean="0">
              <a:latin typeface="Arial" charset="0"/>
              <a:ea typeface="宋体" charset="-122"/>
            </a:endParaRPr>
          </a:p>
          <a:p>
            <a:r>
              <a:rPr lang="zh-CN" altLang="en-US" smtClean="0">
                <a:latin typeface="Arial" charset="0"/>
                <a:ea typeface="宋体" charset="-122"/>
              </a:rPr>
              <a:t>              有一次我帮一个人开门，结果后面是一群人。。。</a:t>
            </a:r>
          </a:p>
        </p:txBody>
      </p:sp>
      <p:sp>
        <p:nvSpPr>
          <p:cNvPr id="49156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CC7193-AAB6-42C2-8D5E-F677D0C8AD22}" type="slidenum">
              <a:rPr lang="en-US" altLang="zh-CN" smtClean="0">
                <a:latin typeface="Arial" charset="0"/>
                <a:ea typeface="宋体" charset="-122"/>
              </a:rPr>
              <a:pPr/>
              <a:t>21</a:t>
            </a:fld>
            <a:endParaRPr lang="en-US" altLang="zh-CN" smtClean="0">
              <a:latin typeface="Arial" charset="0"/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smtClean="0">
              <a:latin typeface="Arial" charset="0"/>
              <a:ea typeface="宋体" charset="-122"/>
            </a:endParaRPr>
          </a:p>
        </p:txBody>
      </p:sp>
      <p:sp>
        <p:nvSpPr>
          <p:cNvPr id="5018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6019B4-37E1-4433-9F37-486BD76BD097}" type="slidenum">
              <a:rPr lang="en-US" altLang="zh-CN" smtClean="0">
                <a:latin typeface="Arial" charset="0"/>
                <a:ea typeface="宋体" charset="-122"/>
              </a:rPr>
              <a:pPr/>
              <a:t>22</a:t>
            </a:fld>
            <a:endParaRPr lang="en-US" altLang="zh-CN" smtClean="0">
              <a:latin typeface="Arial" charset="0"/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zh-CN" altLang="en-US" dirty="0" smtClean="0">
                <a:latin typeface="Arial" charset="0"/>
                <a:ea typeface="宋体" charset="-122"/>
              </a:rPr>
              <a:t>递交文件签字等情况不要站到领导身边去，会令领导尴尬。有窥视之嫌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尊重是接人待物的根基，也是利益之本。自尊、尊重自己的职业，尊重自己的公司、尊重他人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F09C6-59C1-48C8-8F7D-84C7ABF86A21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F09C6-59C1-48C8-8F7D-84C7ABF86A21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zh-CN" altLang="en-US" smtClean="0">
                <a:latin typeface="Arial" charset="0"/>
                <a:ea typeface="宋体" charset="-122"/>
              </a:rPr>
              <a:t>挂电话时：谁先挂、复述来电要点</a:t>
            </a:r>
            <a:endParaRPr lang="en-US" altLang="zh-CN" smtClean="0">
              <a:latin typeface="Arial" charset="0"/>
              <a:ea typeface="宋体" charset="-122"/>
            </a:endParaRPr>
          </a:p>
          <a:p>
            <a:endParaRPr lang="zh-CN" altLang="en-US" smtClean="0">
              <a:latin typeface="Arial" charset="0"/>
              <a:ea typeface="宋体" charset="-122"/>
            </a:endParaRPr>
          </a:p>
        </p:txBody>
      </p:sp>
      <p:sp>
        <p:nvSpPr>
          <p:cNvPr id="56324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84276E-E161-4191-923F-125277AC4C9C}" type="slidenum">
              <a:rPr lang="en-US" altLang="zh-CN" smtClean="0">
                <a:latin typeface="Arial" charset="0"/>
                <a:ea typeface="宋体" charset="-122"/>
              </a:rPr>
              <a:pPr/>
              <a:t>26</a:t>
            </a:fld>
            <a:endParaRPr lang="en-US" altLang="zh-CN" smtClean="0">
              <a:latin typeface="Arial" charset="0"/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zh-CN" altLang="en-US" smtClean="0">
                <a:latin typeface="Arial" charset="0"/>
                <a:ea typeface="宋体" charset="-122"/>
              </a:rPr>
              <a:t>互动与大家握手力度、节奏、时机、眼神</a:t>
            </a:r>
            <a:endParaRPr lang="en-US" altLang="zh-CN" smtClean="0">
              <a:latin typeface="Arial" charset="0"/>
              <a:ea typeface="宋体" charset="-122"/>
            </a:endParaRPr>
          </a:p>
          <a:p>
            <a:r>
              <a:rPr lang="zh-CN" altLang="en-US" smtClean="0">
                <a:latin typeface="Arial" charset="0"/>
                <a:ea typeface="宋体" charset="-122"/>
              </a:rPr>
              <a:t>什么时候该握手呢？</a:t>
            </a:r>
            <a:endParaRPr lang="en-US" altLang="zh-CN" smtClean="0">
              <a:latin typeface="Arial" charset="0"/>
              <a:ea typeface="宋体" charset="-122"/>
            </a:endParaRPr>
          </a:p>
          <a:p>
            <a:endParaRPr lang="zh-CN" altLang="en-US" smtClean="0">
              <a:latin typeface="Arial" charset="0"/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3038" indent="-173038">
              <a:buClr>
                <a:schemeClr val="accent2"/>
              </a:buClr>
              <a:buFont typeface="Arial" charset="0"/>
              <a:buNone/>
            </a:pPr>
            <a:r>
              <a:rPr lang="zh-CN" altLang="en-US" sz="1200" dirty="0" smtClean="0">
                <a:latin typeface="宋体" charset="-122"/>
                <a:ea typeface="宋体" charset="-122"/>
              </a:rPr>
              <a:t>不要一只手去接别人递过来的名片，也不看一眼就把它塞进衣袋，这是非常不礼貌的；</a:t>
            </a:r>
          </a:p>
          <a:p>
            <a:pPr lvl="1">
              <a:buClr>
                <a:schemeClr val="accent2"/>
              </a:buClr>
              <a:buFontTx/>
              <a:buChar char="•"/>
            </a:pPr>
            <a:r>
              <a:rPr lang="zh-CN" altLang="en-US" sz="1200" dirty="0" smtClean="0">
                <a:latin typeface="宋体" charset="-122"/>
                <a:ea typeface="宋体" charset="-122"/>
              </a:rPr>
              <a:t> 不要无意识的玩弄对方的名片；</a:t>
            </a:r>
          </a:p>
          <a:p>
            <a:pPr lvl="1">
              <a:buClr>
                <a:schemeClr val="accent2"/>
              </a:buClr>
              <a:buFontTx/>
              <a:buChar char="•"/>
            </a:pPr>
            <a:r>
              <a:rPr lang="zh-CN" altLang="en-US" sz="1200" dirty="0" smtClean="0">
                <a:latin typeface="宋体" charset="-122"/>
                <a:ea typeface="宋体" charset="-122"/>
              </a:rPr>
              <a:t> 绝不要当场在对方的名片上写备忘事情；</a:t>
            </a:r>
          </a:p>
          <a:p>
            <a:pPr lvl="1">
              <a:buClr>
                <a:schemeClr val="accent2"/>
              </a:buClr>
              <a:buFontTx/>
              <a:buChar char="•"/>
            </a:pPr>
            <a:r>
              <a:rPr lang="zh-CN" altLang="en-US" sz="1200" dirty="0" smtClean="0">
                <a:latin typeface="宋体" charset="-122"/>
                <a:ea typeface="宋体" charset="-122"/>
              </a:rPr>
              <a:t> 切记不要先于上司向对方递交名片。</a:t>
            </a:r>
          </a:p>
          <a:p>
            <a:pPr lvl="1">
              <a:buClr>
                <a:schemeClr val="accent2"/>
              </a:buClr>
              <a:buFontTx/>
              <a:buChar char="•"/>
            </a:pPr>
            <a:r>
              <a:rPr lang="zh-CN" altLang="en-US" sz="1200" dirty="0" smtClean="0">
                <a:latin typeface="宋体" charset="-122"/>
                <a:ea typeface="宋体" charset="-122"/>
              </a:rPr>
              <a:t> 收取名片的一方如果备有名片，也应迅速递上自己的名片，若没有，则应该道歉。</a:t>
            </a:r>
          </a:p>
          <a:p>
            <a:pPr lvl="1">
              <a:buClr>
                <a:schemeClr val="accent2"/>
              </a:buClr>
              <a:buFontTx/>
              <a:buChar char="•"/>
            </a:pPr>
            <a:r>
              <a:rPr lang="zh-CN" altLang="en-US" sz="1200" dirty="0" smtClean="0">
                <a:latin typeface="宋体" charset="-122"/>
                <a:ea typeface="宋体" charset="-122"/>
              </a:rPr>
              <a:t> 名片应该放入专用的名片簿内，而不应该随便的放入钱夹或衣袋</a:t>
            </a:r>
            <a:endParaRPr lang="zh-CN" altLang="en-US" dirty="0" smtClean="0">
              <a:latin typeface="Arial" charset="0"/>
              <a:ea typeface="宋体" charset="-122"/>
            </a:endParaRPr>
          </a:p>
        </p:txBody>
      </p:sp>
      <p:sp>
        <p:nvSpPr>
          <p:cNvPr id="58372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761FA-C2DE-492E-9F05-430FB1CEFC10}" type="slidenum">
              <a:rPr lang="en-US" altLang="zh-CN" smtClean="0">
                <a:latin typeface="Arial" charset="0"/>
                <a:ea typeface="宋体" charset="-122"/>
              </a:rPr>
              <a:pPr/>
              <a:t>28</a:t>
            </a:fld>
            <a:endParaRPr lang="en-US" altLang="zh-CN" smtClean="0">
              <a:latin typeface="Arial" charset="0"/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6C63D2-BB24-4A95-B38D-98C5FFD452F1}" type="slidenum">
              <a:rPr lang="en-US" altLang="zh-CN"/>
              <a:pPr/>
              <a:t>29</a:t>
            </a:fld>
            <a:endParaRPr lang="en-US" altLang="zh-CN"/>
          </a:p>
        </p:txBody>
      </p:sp>
      <p:sp>
        <p:nvSpPr>
          <p:cNvPr id="406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6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lang="zh-CN" altLang="en-US" sz="1200" dirty="0" smtClean="0">
                <a:latin typeface="宋体" charset="-122"/>
                <a:ea typeface="宋体" charset="-122"/>
              </a:rPr>
              <a:t> 停－－意味着没有想好不要开口；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lang="zh-CN" altLang="en-US" sz="1200" dirty="0" smtClean="0">
                <a:latin typeface="宋体" charset="-122"/>
                <a:ea typeface="宋体" charset="-122"/>
              </a:rPr>
              <a:t> 看－－意味着察言观色，留心观察谈话对象的面部表情；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lang="zh-CN" altLang="en-US" sz="1200" dirty="0" smtClean="0">
                <a:latin typeface="宋体" charset="-122"/>
                <a:ea typeface="宋体" charset="-122"/>
              </a:rPr>
              <a:t> 听－－意味着认真倾听对方的谈话。尤其“倾听”最重要，因为人首</a:t>
            </a:r>
            <a:br>
              <a:rPr lang="zh-CN" altLang="en-US" sz="1200" dirty="0" smtClean="0">
                <a:latin typeface="宋体" charset="-122"/>
                <a:ea typeface="宋体" charset="-122"/>
              </a:rPr>
            </a:br>
            <a:r>
              <a:rPr lang="zh-CN" altLang="en-US" sz="1200" dirty="0" smtClean="0">
                <a:latin typeface="宋体" charset="-122"/>
                <a:ea typeface="宋体" charset="-122"/>
              </a:rPr>
              <a:t>  先是对于自己的事情感兴趣，所以仔细倾听而富有同情心的听话人最</a:t>
            </a:r>
            <a:br>
              <a:rPr lang="zh-CN" altLang="en-US" sz="1200" dirty="0" smtClean="0">
                <a:latin typeface="宋体" charset="-122"/>
                <a:ea typeface="宋体" charset="-122"/>
              </a:rPr>
            </a:br>
            <a:r>
              <a:rPr lang="zh-CN" altLang="en-US" sz="1200" dirty="0" smtClean="0">
                <a:latin typeface="宋体" charset="-122"/>
                <a:ea typeface="宋体" charset="-122"/>
              </a:rPr>
              <a:t>  受欢迎。</a:t>
            </a:r>
          </a:p>
          <a:p>
            <a:pPr marL="173038" indent="-173038">
              <a:lnSpc>
                <a:spcPct val="150000"/>
              </a:lnSpc>
              <a:spcBef>
                <a:spcPct val="20000"/>
              </a:spcBef>
              <a:buClr>
                <a:schemeClr val="accent2"/>
              </a:buClr>
              <a:buSzPct val="100000"/>
              <a:buFont typeface="Arial" charset="0"/>
              <a:buChar char="•"/>
            </a:pPr>
            <a:r>
              <a:rPr lang="zh-CN" altLang="en-US" sz="1200" dirty="0" smtClean="0">
                <a:solidFill>
                  <a:srgbClr val="000000"/>
                </a:solidFill>
                <a:latin typeface="宋体" charset="-122"/>
                <a:ea typeface="宋体" charset="-122"/>
              </a:rPr>
              <a:t>为营造轻松愉快的谈话氛围，销售人员可依据不同客户选择不同的寒暄话题，如：天气、时事新闻、文娱体育、客户行业状况等。</a:t>
            </a:r>
            <a:r>
              <a:rPr lang="zh-CN" altLang="en-US" sz="1200" dirty="0" smtClean="0">
                <a:effectLst>
                  <a:outerShdw blurRad="38100" dist="38100" dir="2700000" algn="tl">
                    <a:srgbClr val="000000"/>
                  </a:outerShdw>
                </a:effectLst>
                <a:ea typeface="宋体" charset="-122"/>
              </a:rPr>
              <a:t>不打探涉及个人隐私的问题</a:t>
            </a:r>
            <a:endParaRPr lang="zh-CN" altLang="en-US" sz="1200" dirty="0" smtClean="0">
              <a:latin typeface="宋体" charset="-122"/>
              <a:ea typeface="宋体" charset="-122"/>
            </a:endParaRPr>
          </a:p>
          <a:p>
            <a:pPr marL="173038" indent="-173038">
              <a:lnSpc>
                <a:spcPct val="150000"/>
              </a:lnSpc>
              <a:spcBef>
                <a:spcPct val="20000"/>
              </a:spcBef>
              <a:buClr>
                <a:schemeClr val="accent2"/>
              </a:buClr>
              <a:buSzPct val="100000"/>
              <a:buFont typeface="Arial" charset="0"/>
              <a:buChar char="•"/>
            </a:pPr>
            <a:r>
              <a:rPr lang="zh-CN" altLang="en-US" sz="1200" dirty="0" smtClean="0">
                <a:solidFill>
                  <a:srgbClr val="000000"/>
                </a:solidFill>
                <a:latin typeface="宋体" charset="-122"/>
                <a:ea typeface="宋体" charset="-122"/>
              </a:rPr>
              <a:t>根据不同客户，调整自己的语调、语速和交流方式</a:t>
            </a:r>
          </a:p>
          <a:p>
            <a:pPr marL="173038" indent="-173038">
              <a:lnSpc>
                <a:spcPct val="150000"/>
              </a:lnSpc>
              <a:spcBef>
                <a:spcPct val="20000"/>
              </a:spcBef>
              <a:buClr>
                <a:schemeClr val="accent2"/>
              </a:buClr>
              <a:buSzPct val="100000"/>
              <a:buFont typeface="Arial" charset="0"/>
              <a:buChar char="•"/>
            </a:pPr>
            <a:r>
              <a:rPr lang="zh-CN" altLang="en-US" sz="1200" dirty="0" smtClean="0">
                <a:solidFill>
                  <a:srgbClr val="000000"/>
                </a:solidFill>
                <a:latin typeface="宋体" charset="-122"/>
                <a:ea typeface="宋体" charset="-122"/>
              </a:rPr>
              <a:t>在交谈时，引导客户多表达意见，不要只发表自己的看法</a:t>
            </a:r>
          </a:p>
          <a:p>
            <a:endParaRPr lang="zh-CN" altLang="zh-CN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F09C6-59C1-48C8-8F7D-84C7ABF86A21}" type="slidenum">
              <a:rPr lang="zh-CN" altLang="en-US" smtClean="0"/>
              <a:pPr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49ABAC-6258-460C-8AF5-97FCFBAB1D92}" type="slidenum">
              <a:rPr lang="en-US" altLang="zh-CN"/>
              <a:pPr/>
              <a:t>31</a:t>
            </a:fld>
            <a:endParaRPr lang="en-US" altLang="zh-CN"/>
          </a:p>
        </p:txBody>
      </p:sp>
      <p:sp>
        <p:nvSpPr>
          <p:cNvPr id="416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6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173038" indent="-173038"/>
            <a:r>
              <a:rPr kumimoji="1" lang="zh-CN" altLang="en-US" sz="1200" dirty="0" smtClean="0">
                <a:latin typeface="宋体" charset="-122"/>
                <a:ea typeface="宋体" charset="-122"/>
              </a:rPr>
              <a:t>您在听到电话响时，如果附近没有人，我们应该以最快的速度拿起话筒。这样的态度是每个人应该拥有的，这样的习惯也是每个办公室工作人员都应该养成的。</a:t>
            </a:r>
          </a:p>
          <a:p>
            <a:pPr marL="173038" indent="-173038"/>
            <a:r>
              <a:rPr kumimoji="1" lang="zh-CN" altLang="en-US" sz="1200" dirty="0" smtClean="0">
                <a:latin typeface="宋体" charset="-122"/>
                <a:ea typeface="宋体" charset="-122"/>
              </a:rPr>
              <a:t>电话最好在响三声之内接听，长时间让对方等候是很不礼貌的行为。</a:t>
            </a:r>
          </a:p>
          <a:p>
            <a:pPr marL="173038" indent="-173038"/>
            <a:r>
              <a:rPr kumimoji="1" lang="zh-CN" altLang="en-US" sz="1200" dirty="0" smtClean="0">
                <a:latin typeface="宋体" charset="-122"/>
                <a:ea typeface="宋体" charset="-122"/>
              </a:rPr>
              <a:t>如果电话是在响了五声后才接起，请别忘记先向对方道歉“不好意思，让久等了”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kumimoji="1" lang="zh-CN" altLang="en-US" sz="1200" dirty="0" smtClean="0">
                <a:latin typeface="宋体" charset="-122"/>
                <a:ea typeface="宋体" charset="-122"/>
              </a:rPr>
              <a:t>通电话时，如果自己正在开会、会客，不宜长谈，或另有电话打进来，需要中止</a:t>
            </a:r>
            <a:br>
              <a:rPr kumimoji="1" lang="zh-CN" altLang="en-US" sz="1200" dirty="0" smtClean="0">
                <a:latin typeface="宋体" charset="-122"/>
                <a:ea typeface="宋体" charset="-122"/>
              </a:rPr>
            </a:br>
            <a:r>
              <a:rPr kumimoji="1" lang="zh-CN" altLang="en-US" sz="1200" dirty="0" smtClean="0">
                <a:latin typeface="宋体" charset="-122"/>
                <a:ea typeface="宋体" charset="-122"/>
              </a:rPr>
              <a:t>  通话时，应说明原因，告之对方：“一有空，我马上打电话给您”，免得让对方认</a:t>
            </a:r>
            <a:br>
              <a:rPr kumimoji="1" lang="zh-CN" altLang="en-US" sz="1200" dirty="0" smtClean="0">
                <a:latin typeface="宋体" charset="-122"/>
                <a:ea typeface="宋体" charset="-122"/>
              </a:rPr>
            </a:br>
            <a:r>
              <a:rPr kumimoji="1" lang="zh-CN" altLang="en-US" sz="1200" dirty="0" smtClean="0">
                <a:latin typeface="宋体" charset="-122"/>
                <a:ea typeface="宋体" charset="-122"/>
              </a:rPr>
              <a:t>  为我方厚此薄彼。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kumimoji="1" lang="zh-CN" altLang="en-US" sz="1200" dirty="0" smtClean="0">
                <a:latin typeface="宋体" charset="-122"/>
                <a:ea typeface="宋体" charset="-122"/>
              </a:rPr>
              <a:t> 中止电话时应恭候对方先放下电话，不宜“越位”抢先。一般下级要等上级先挂</a:t>
            </a:r>
            <a:br>
              <a:rPr kumimoji="1" lang="zh-CN" altLang="en-US" sz="1200" dirty="0" smtClean="0">
                <a:latin typeface="宋体" charset="-122"/>
                <a:ea typeface="宋体" charset="-122"/>
              </a:rPr>
            </a:br>
            <a:r>
              <a:rPr kumimoji="1" lang="zh-CN" altLang="en-US" sz="1200" dirty="0" smtClean="0">
                <a:latin typeface="宋体" charset="-122"/>
                <a:ea typeface="宋体" charset="-122"/>
              </a:rPr>
              <a:t>  电话，晚辈要等长辈先挂电话，被叫等主叫先挂电话，不可只管自己讲完就挂断电</a:t>
            </a:r>
            <a:br>
              <a:rPr kumimoji="1" lang="zh-CN" altLang="en-US" sz="1200" dirty="0" smtClean="0">
                <a:latin typeface="宋体" charset="-122"/>
                <a:ea typeface="宋体" charset="-122"/>
              </a:rPr>
            </a:br>
            <a:r>
              <a:rPr kumimoji="1" lang="zh-CN" altLang="en-US" sz="1200" dirty="0" smtClean="0">
                <a:latin typeface="宋体" charset="-122"/>
                <a:ea typeface="宋体" charset="-122"/>
              </a:rPr>
              <a:t>  话，那是一种非常没有教养的表现。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kumimoji="1" lang="zh-CN" altLang="en-US" sz="1200" dirty="0" smtClean="0">
                <a:latin typeface="宋体" charset="-122"/>
                <a:ea typeface="宋体" charset="-122"/>
              </a:rPr>
              <a:t> 如遇上不识相的人打起电话没完没了，不宜说：“你说完了没有？我还有事</a:t>
            </a:r>
            <a:br>
              <a:rPr kumimoji="1" lang="zh-CN" altLang="en-US" sz="1200" dirty="0" smtClean="0">
                <a:latin typeface="宋体" charset="-122"/>
                <a:ea typeface="宋体" charset="-122"/>
              </a:rPr>
            </a:br>
            <a:r>
              <a:rPr kumimoji="1" lang="zh-CN" altLang="en-US" sz="1200" dirty="0" smtClean="0">
                <a:latin typeface="宋体" charset="-122"/>
                <a:ea typeface="宋体" charset="-122"/>
              </a:rPr>
              <a:t>  呢”，最好委婉、含蓄，不要让对方难堪，应讲：“好吧，我不再占用您宝贵的时</a:t>
            </a:r>
            <a:br>
              <a:rPr kumimoji="1" lang="zh-CN" altLang="en-US" sz="1200" dirty="0" smtClean="0">
                <a:latin typeface="宋体" charset="-122"/>
                <a:ea typeface="宋体" charset="-122"/>
              </a:rPr>
            </a:br>
            <a:r>
              <a:rPr kumimoji="1" lang="zh-CN" altLang="en-US" sz="1200" dirty="0" smtClean="0">
                <a:latin typeface="宋体" charset="-122"/>
                <a:ea typeface="宋体" charset="-122"/>
              </a:rPr>
              <a:t>  间了”“真不希望就此道别，不过以后希望有机会与您联络。</a:t>
            </a:r>
            <a:r>
              <a:rPr kumimoji="1" lang="zh-CN" altLang="en-US" sz="1600" dirty="0" smtClean="0">
                <a:ea typeface="宋体" charset="-122"/>
              </a:rPr>
              <a:t>”</a:t>
            </a:r>
            <a:endParaRPr kumimoji="1" lang="zh-CN" altLang="en-US" sz="1200" dirty="0" smtClean="0">
              <a:latin typeface="宋体" charset="-122"/>
              <a:ea typeface="宋体" charset="-122"/>
            </a:endParaRPr>
          </a:p>
          <a:p>
            <a:endParaRPr lang="zh-CN" altLang="zh-CN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F09C6-59C1-48C8-8F7D-84C7ABF86A21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F09C6-59C1-48C8-8F7D-84C7ABF86A21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34288A-9F65-4DE9-9EC6-649267E8A03B}" type="slidenum">
              <a:rPr lang="en-US" altLang="zh-CN"/>
              <a:pPr/>
              <a:t>7</a:t>
            </a:fld>
            <a:endParaRPr lang="en-US" altLang="zh-CN"/>
          </a:p>
        </p:txBody>
      </p:sp>
      <p:sp>
        <p:nvSpPr>
          <p:cNvPr id="393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3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1" dirty="0" smtClean="0">
                <a:solidFill>
                  <a:schemeClr val="tx2"/>
                </a:solidFill>
                <a:ea typeface="宋体" charset="-122"/>
              </a:rPr>
              <a:t>每天早晨出门前，在镜子前端详自己一分钟。在这一分钟内，思考一下你今天所要见的人，他们的地位，以及对你或你公司的重要性，再看看镜子里的你，所穿的西装、戴的领带是否相配。</a:t>
            </a:r>
          </a:p>
          <a:p>
            <a:endParaRPr lang="zh-CN" altLang="zh-CN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2BC4D0-E154-45E8-8FC4-121F943E5446}" type="slidenum">
              <a:rPr lang="en-US" altLang="zh-CN"/>
              <a:pPr/>
              <a:t>8</a:t>
            </a:fld>
            <a:endParaRPr lang="en-US" altLang="zh-CN"/>
          </a:p>
        </p:txBody>
      </p:sp>
      <p:sp>
        <p:nvSpPr>
          <p:cNvPr id="394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4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1" dirty="0" smtClean="0">
                <a:solidFill>
                  <a:schemeClr val="tx2"/>
                </a:solidFill>
                <a:ea typeface="宋体" charset="-122"/>
              </a:rPr>
              <a:t>一般西装是深色的，皮鞋和袜子是黑色的，衬衫是白色的，领带的颜色和西装同一种颜色最佳。</a:t>
            </a:r>
          </a:p>
          <a:p>
            <a:endParaRPr lang="zh-CN" altLang="zh-CN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D703CC-AC0A-4E64-9A75-152BA1FDCE31}" type="slidenum">
              <a:rPr lang="en-US" altLang="zh-CN"/>
              <a:pPr/>
              <a:t>10</a:t>
            </a:fld>
            <a:endParaRPr lang="en-US" altLang="zh-CN"/>
          </a:p>
        </p:txBody>
      </p:sp>
      <p:sp>
        <p:nvSpPr>
          <p:cNvPr id="446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6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1" dirty="0" smtClean="0">
                <a:solidFill>
                  <a:schemeClr val="tx2"/>
                </a:solidFill>
                <a:ea typeface="宋体" charset="-122"/>
              </a:rPr>
              <a:t>职业女性的办公化妆应表现秀丽、典雅、干练、稳重的办公室形象。这是因为办公化妆受到办公室环境的制约，它必须给人有责任和知性的感觉</a:t>
            </a:r>
          </a:p>
          <a:p>
            <a:endParaRPr lang="zh-CN" altLang="zh-CN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B9BA61-E0B0-4DEC-8B91-38A6DF035205}" type="slidenum">
              <a:rPr lang="en-US" altLang="zh-CN"/>
              <a:pPr/>
              <a:t>11</a:t>
            </a:fld>
            <a:endParaRPr lang="en-US" altLang="zh-CN"/>
          </a:p>
        </p:txBody>
      </p:sp>
      <p:sp>
        <p:nvSpPr>
          <p:cNvPr id="395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5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zh-CN" altLang="en-US" smtClean="0">
                <a:latin typeface="Arial" charset="0"/>
                <a:ea typeface="宋体" charset="-122"/>
              </a:rPr>
              <a:t>先对大家提问：什么场合该注意着装？</a:t>
            </a:r>
          </a:p>
        </p:txBody>
      </p:sp>
      <p:sp>
        <p:nvSpPr>
          <p:cNvPr id="53252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9C9B39-909D-4755-AE34-AE7E38976E01}" type="slidenum">
              <a:rPr lang="en-US" altLang="zh-CN" smtClean="0">
                <a:latin typeface="Arial" charset="0"/>
                <a:ea typeface="宋体" charset="-122"/>
              </a:rPr>
              <a:pPr/>
              <a:t>12</a:t>
            </a:fld>
            <a:endParaRPr lang="en-US" altLang="zh-CN" smtClean="0">
              <a:latin typeface="Arial" charset="0"/>
              <a:ea typeface="宋体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22" name="副标题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1B6736-8580-4D8F-8154-1E096045326E}" type="datetimeFigureOut">
              <a:rPr lang="zh-CN" altLang="en-US" smtClean="0"/>
              <a:pPr/>
              <a:t>2011-8-2</a:t>
            </a:fld>
            <a:endParaRPr lang="zh-CN" altLang="en-US"/>
          </a:p>
        </p:txBody>
      </p:sp>
      <p:sp>
        <p:nvSpPr>
          <p:cNvPr id="20" name="页脚占位符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EAA00-B49C-433C-A9C7-97DEC367BAAC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椭圆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1B6736-8580-4D8F-8154-1E096045326E}" type="datetimeFigureOut">
              <a:rPr lang="zh-CN" altLang="en-US" smtClean="0"/>
              <a:pPr/>
              <a:t>2011-8-2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EAA00-B49C-433C-A9C7-97DEC367BAA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1B6736-8580-4D8F-8154-1E096045326E}" type="datetimeFigureOut">
              <a:rPr lang="zh-CN" altLang="en-US" smtClean="0"/>
              <a:pPr/>
              <a:t>2011-8-2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EAA00-B49C-433C-A9C7-97DEC367BAA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570038"/>
            <a:ext cx="4038600" cy="452596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570038"/>
            <a:ext cx="4038600" cy="452596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1B6736-8580-4D8F-8154-1E096045326E}" type="datetimeFigureOut">
              <a:rPr lang="zh-CN" altLang="en-US" smtClean="0"/>
              <a:pPr/>
              <a:t>2011-8-2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EAA00-B49C-433C-A9C7-97DEC367BAA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1B6736-8580-4D8F-8154-1E096045326E}" type="datetimeFigureOut">
              <a:rPr lang="zh-CN" altLang="en-US" smtClean="0"/>
              <a:pPr/>
              <a:t>2011-8-2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EAA00-B49C-433C-A9C7-97DEC367BAAC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椭圆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椭圆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1B6736-8580-4D8F-8154-1E096045326E}" type="datetimeFigureOut">
              <a:rPr lang="zh-CN" altLang="en-US" smtClean="0"/>
              <a:pPr/>
              <a:t>2011-8-2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EAA00-B49C-433C-A9C7-97DEC367BAA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1B6736-8580-4D8F-8154-1E096045326E}" type="datetimeFigureOut">
              <a:rPr lang="zh-CN" altLang="en-US" smtClean="0"/>
              <a:pPr/>
              <a:t>2011-8-2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EAA00-B49C-433C-A9C7-97DEC367BAA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1B6736-8580-4D8F-8154-1E096045326E}" type="datetimeFigureOut">
              <a:rPr lang="zh-CN" altLang="en-US" smtClean="0"/>
              <a:pPr/>
              <a:t>2011-8-2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EAA00-B49C-433C-A9C7-97DEC367BAA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1B6736-8580-4D8F-8154-1E096045326E}" type="datetimeFigureOut">
              <a:rPr lang="zh-CN" altLang="en-US" smtClean="0"/>
              <a:pPr/>
              <a:t>2011-8-2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EAA00-B49C-433C-A9C7-97DEC367BAAC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6" name="矩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1B6736-8580-4D8F-8154-1E096045326E}" type="datetimeFigureOut">
              <a:rPr lang="zh-CN" altLang="en-US" smtClean="0"/>
              <a:pPr/>
              <a:t>2011-8-2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EAA00-B49C-433C-A9C7-97DEC367BAA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1B6736-8580-4D8F-8154-1E096045326E}" type="datetimeFigureOut">
              <a:rPr lang="zh-CN" altLang="en-US" smtClean="0"/>
              <a:pPr/>
              <a:t>2011-8-2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FEAA00-B49C-433C-A9C7-97DEC367BAAC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  <p:sp>
        <p:nvSpPr>
          <p:cNvPr id="9" name="流程图: 过程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流程图: 过程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饼形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椭圆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同心圆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标题占位符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24" name="日期占位符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61B6736-8580-4D8F-8154-1E096045326E}" type="datetimeFigureOut">
              <a:rPr lang="zh-CN" altLang="en-US" smtClean="0"/>
              <a:pPr/>
              <a:t>2011-8-2</a:t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zh-CN" altLang="en-US"/>
          </a:p>
        </p:txBody>
      </p:sp>
      <p:sp>
        <p:nvSpPr>
          <p:cNvPr id="22" name="灯片编号占位符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CFEAA00-B49C-433C-A9C7-97DEC367BAAC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5" name="矩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  <p:sldLayoutId id="2147483948" r:id="rId12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jj.gov.cn/zjjrdxw/20080227/083214.shtml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8" y="5949280"/>
            <a:ext cx="1163191" cy="60877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43042" y="2857496"/>
            <a:ext cx="6781800" cy="1214446"/>
          </a:xfrm>
          <a:ln/>
        </p:spPr>
        <p:txBody>
          <a:bodyPr>
            <a:noAutofit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zh-CN" altLang="en-US" sz="5400" b="1" dirty="0" smtClean="0">
                <a:solidFill>
                  <a:schemeClr val="tx1"/>
                </a:solidFill>
                <a:latin typeface="宋体-PUA" pitchFamily="2" charset="-122"/>
                <a:ea typeface="宋体-PUA" pitchFamily="2" charset="-122"/>
              </a:rPr>
              <a:t>商 务 </a:t>
            </a:r>
            <a:r>
              <a:rPr lang="zh-CN" altLang="en-GB" sz="5400" b="1" dirty="0" smtClean="0">
                <a:solidFill>
                  <a:schemeClr val="tx1"/>
                </a:solidFill>
                <a:latin typeface="宋体-PUA" pitchFamily="2" charset="-122"/>
                <a:ea typeface="宋体-PUA" pitchFamily="2" charset="-122"/>
              </a:rPr>
              <a:t>礼 仪</a:t>
            </a:r>
            <a:r>
              <a:rPr lang="en-US" altLang="zh-CN" sz="5400" b="1" dirty="0" smtClean="0">
                <a:solidFill>
                  <a:schemeClr val="tx1"/>
                </a:solidFill>
                <a:latin typeface="华文中宋" pitchFamily="2" charset="-122"/>
                <a:ea typeface="宋体-PUA" pitchFamily="2" charset="-122"/>
              </a:rPr>
              <a:t/>
            </a:r>
            <a:br>
              <a:rPr lang="en-US" altLang="zh-CN" sz="5400" b="1" dirty="0" smtClean="0">
                <a:solidFill>
                  <a:schemeClr val="tx1"/>
                </a:solidFill>
                <a:latin typeface="华文中宋" pitchFamily="2" charset="-122"/>
                <a:ea typeface="宋体-PUA" pitchFamily="2" charset="-122"/>
              </a:rPr>
            </a:br>
            <a:r>
              <a:rPr lang="en-US" altLang="zh-CN" sz="5400" b="1" dirty="0" smtClean="0">
                <a:solidFill>
                  <a:schemeClr val="tx1"/>
                </a:solidFill>
                <a:latin typeface="华文中宋" pitchFamily="2" charset="-122"/>
                <a:ea typeface="宋体-PUA" pitchFamily="2" charset="-122"/>
              </a:rPr>
              <a:t/>
            </a:r>
            <a:br>
              <a:rPr lang="en-US" altLang="zh-CN" sz="5400" b="1" dirty="0" smtClean="0">
                <a:solidFill>
                  <a:schemeClr val="tx1"/>
                </a:solidFill>
                <a:latin typeface="华文中宋" pitchFamily="2" charset="-122"/>
                <a:ea typeface="宋体-PUA" pitchFamily="2" charset="-122"/>
              </a:rPr>
            </a:br>
            <a:r>
              <a:rPr lang="zh-CN" altLang="en-US" sz="4000" b="1" dirty="0" smtClean="0">
                <a:solidFill>
                  <a:schemeClr val="tx1"/>
                </a:solidFill>
                <a:latin typeface="宋体-PUA" pitchFamily="2" charset="-122"/>
                <a:ea typeface="宋体-PUA" pitchFamily="2" charset="-122"/>
              </a:rPr>
              <a:t>邵江英</a:t>
            </a:r>
            <a:endParaRPr lang="zh-CN" altLang="en-US" sz="5400" b="1" dirty="0" smtClean="0">
              <a:solidFill>
                <a:schemeClr val="tx1"/>
              </a:solidFill>
              <a:latin typeface="宋体-PUA" pitchFamily="2" charset="-122"/>
              <a:ea typeface="宋体-PUA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2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62" y="0"/>
            <a:ext cx="7498080" cy="857232"/>
          </a:xfrm>
        </p:spPr>
        <p:txBody>
          <a:bodyPr anchor="ctr">
            <a:normAutofit/>
          </a:bodyPr>
          <a:lstStyle/>
          <a:p>
            <a:r>
              <a:rPr lang="zh-CN" altLang="en-US" sz="4000" b="1" dirty="0"/>
              <a:t>个人形象</a:t>
            </a:r>
            <a:r>
              <a:rPr lang="zh-CN" altLang="en-US" sz="4000" b="1" dirty="0" smtClean="0"/>
              <a:t>篇</a:t>
            </a:r>
            <a:endParaRPr lang="zh-CN" altLang="en-US" sz="4000" b="1" dirty="0"/>
          </a:p>
        </p:txBody>
      </p:sp>
      <p:sp>
        <p:nvSpPr>
          <p:cNvPr id="445443" name="Rectangle 5"/>
          <p:cNvSpPr>
            <a:spLocks noChangeArrowheads="1"/>
          </p:cNvSpPr>
          <p:nvPr/>
        </p:nvSpPr>
        <p:spPr bwMode="gray">
          <a:xfrm>
            <a:off x="1000100" y="857233"/>
            <a:ext cx="5760038" cy="6000768"/>
          </a:xfrm>
          <a:prstGeom prst="rect">
            <a:avLst/>
          </a:prstGeom>
          <a:gradFill rotWithShape="1">
            <a:gsLst>
              <a:gs pos="0">
                <a:srgbClr val="8CADEA">
                  <a:alpha val="20000"/>
                </a:srgbClr>
              </a:gs>
              <a:gs pos="100000">
                <a:srgbClr val="FFFFFF"/>
              </a:gs>
            </a:gsLst>
            <a:lin ang="5400000" scaled="1"/>
          </a:gradFill>
          <a:ln w="12700" cap="rnd" algn="ctr">
            <a:solidFill>
              <a:srgbClr val="0070C0"/>
            </a:solidFill>
            <a:prstDash val="sysDot"/>
            <a:miter lim="800000"/>
            <a:headEnd/>
            <a:tailEnd/>
          </a:ln>
          <a:effectLst/>
        </p:spPr>
        <p:txBody>
          <a:bodyPr anchor="ctr"/>
          <a:lstStyle/>
          <a:p>
            <a:pPr marL="173038" indent="-173038"/>
            <a:r>
              <a:rPr kumimoji="1" lang="en-US" altLang="zh-CN" sz="2400" b="1" dirty="0">
                <a:solidFill>
                  <a:srgbClr val="CC0000"/>
                </a:solidFill>
                <a:ea typeface="宋体" charset="-122"/>
              </a:rPr>
              <a:t>1</a:t>
            </a:r>
            <a:r>
              <a:rPr kumimoji="1" lang="zh-CN" altLang="en-US" sz="2400" b="1" dirty="0">
                <a:solidFill>
                  <a:srgbClr val="CC0000"/>
                </a:solidFill>
                <a:ea typeface="宋体" charset="-122"/>
              </a:rPr>
              <a:t>、发型发式</a:t>
            </a:r>
            <a:r>
              <a:rPr kumimoji="1" lang="zh-CN" altLang="en-US" sz="2400" b="1" dirty="0" smtClean="0">
                <a:solidFill>
                  <a:srgbClr val="CC0000"/>
                </a:solidFill>
                <a:ea typeface="宋体" charset="-122"/>
              </a:rPr>
              <a:t>“女人看头”</a:t>
            </a:r>
            <a:endParaRPr kumimoji="1" lang="zh-CN" altLang="en-US" sz="2400" b="1" dirty="0">
              <a:solidFill>
                <a:srgbClr val="CC0000"/>
              </a:solidFill>
              <a:ea typeface="宋体" charset="-122"/>
            </a:endParaRP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kumimoji="1" lang="zh-CN" altLang="en-US" sz="2400" dirty="0">
                <a:ea typeface="宋体" charset="-122"/>
              </a:rPr>
              <a:t>时尚得体，美观大方、符合身份。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kumimoji="1" lang="zh-CN" altLang="en-US" sz="2400" dirty="0">
                <a:ea typeface="宋体" charset="-122"/>
              </a:rPr>
              <a:t>发卡式样庄重大方，以少为宜，避免出现远看像圣诞</a:t>
            </a:r>
            <a:br>
              <a:rPr kumimoji="1" lang="zh-CN" altLang="en-US" sz="2400" dirty="0">
                <a:ea typeface="宋体" charset="-122"/>
              </a:rPr>
            </a:br>
            <a:r>
              <a:rPr kumimoji="1" lang="zh-CN" altLang="en-US" sz="2400" dirty="0">
                <a:ea typeface="宋体" charset="-122"/>
              </a:rPr>
              <a:t>   树，近看像杂货铺的场面。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None/>
            </a:pPr>
            <a:endParaRPr kumimoji="1" lang="zh-CN" altLang="en-US" sz="2400" dirty="0">
              <a:ea typeface="宋体" charset="-122"/>
            </a:endParaRPr>
          </a:p>
          <a:p>
            <a:pPr marL="173038" indent="-173038"/>
            <a:r>
              <a:rPr kumimoji="1" lang="en-US" altLang="zh-CN" sz="2400" b="1" dirty="0">
                <a:solidFill>
                  <a:srgbClr val="CC0000"/>
                </a:solidFill>
                <a:ea typeface="宋体" charset="-122"/>
              </a:rPr>
              <a:t>2</a:t>
            </a:r>
            <a:r>
              <a:rPr kumimoji="1" lang="zh-CN" altLang="en-US" sz="2400" b="1" dirty="0">
                <a:solidFill>
                  <a:srgbClr val="CC0000"/>
                </a:solidFill>
                <a:ea typeface="宋体" charset="-122"/>
              </a:rPr>
              <a:t>、面部</a:t>
            </a:r>
            <a:r>
              <a:rPr kumimoji="1" lang="zh-CN" altLang="en-US" sz="2400" b="1" dirty="0" smtClean="0">
                <a:solidFill>
                  <a:srgbClr val="CC0000"/>
                </a:solidFill>
                <a:ea typeface="宋体" charset="-122"/>
              </a:rPr>
              <a:t>修饰</a:t>
            </a:r>
            <a:endParaRPr kumimoji="1" lang="zh-CN" altLang="en-US" sz="2400" b="1" dirty="0">
              <a:solidFill>
                <a:srgbClr val="CC0000"/>
              </a:solidFill>
              <a:ea typeface="宋体" charset="-122"/>
            </a:endParaRP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kumimoji="1" lang="zh-CN" altLang="en-US" sz="2400" b="1" dirty="0">
                <a:ea typeface="宋体" charset="-122"/>
              </a:rPr>
              <a:t>女士化妆是自尊自爱的表现，也是对别人的一种尊</a:t>
            </a:r>
            <a:br>
              <a:rPr kumimoji="1" lang="zh-CN" altLang="en-US" sz="2400" b="1" dirty="0">
                <a:ea typeface="宋体" charset="-122"/>
              </a:rPr>
            </a:br>
            <a:r>
              <a:rPr kumimoji="1" lang="zh-CN" altLang="en-US" sz="2400" b="1" dirty="0">
                <a:ea typeface="宋体" charset="-122"/>
              </a:rPr>
              <a:t>   重，是企业管理完善的一个标志</a:t>
            </a:r>
            <a:r>
              <a:rPr kumimoji="1" lang="zh-CN" altLang="en-US" sz="2400" b="1" dirty="0" smtClean="0">
                <a:ea typeface="宋体" charset="-122"/>
              </a:rPr>
              <a:t>。</a:t>
            </a:r>
            <a:endParaRPr kumimoji="1" lang="zh-CN" altLang="en-US" sz="2400" b="1" dirty="0">
              <a:ea typeface="宋体" charset="-122"/>
            </a:endParaRPr>
          </a:p>
          <a:p>
            <a:pPr marL="173038" indent="-173038"/>
            <a:r>
              <a:rPr kumimoji="1" lang="zh-CN" altLang="en-US" sz="2400" b="1" dirty="0">
                <a:solidFill>
                  <a:srgbClr val="CC0000"/>
                </a:solidFill>
                <a:ea typeface="宋体" charset="-122"/>
              </a:rPr>
              <a:t>   要求化淡妆，保持清新自然，化妆注意事项</a:t>
            </a:r>
            <a:r>
              <a:rPr kumimoji="1" lang="zh-CN" altLang="en-US" sz="2400" b="1" dirty="0" smtClean="0">
                <a:solidFill>
                  <a:srgbClr val="CC0000"/>
                </a:solidFill>
                <a:ea typeface="宋体" charset="-122"/>
              </a:rPr>
              <a:t>：</a:t>
            </a:r>
            <a:endParaRPr kumimoji="1" lang="zh-CN" altLang="en-US" sz="2400" b="1" dirty="0">
              <a:solidFill>
                <a:srgbClr val="CC0000"/>
              </a:solidFill>
              <a:ea typeface="宋体" charset="-122"/>
            </a:endParaRP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kumimoji="1" lang="zh-CN" altLang="en-US" sz="2400" dirty="0">
                <a:ea typeface="宋体" charset="-122"/>
              </a:rPr>
              <a:t>化妆要自然，力求妆成有却无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kumimoji="1" lang="zh-CN" altLang="en-US" sz="2400" dirty="0">
                <a:ea typeface="宋体" charset="-122"/>
              </a:rPr>
              <a:t>化妆要美化，不能化另类妆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kumimoji="1" lang="zh-CN" altLang="en-US" sz="2400" dirty="0">
                <a:ea typeface="宋体" charset="-122"/>
              </a:rPr>
              <a:t>化妆应避人</a:t>
            </a:r>
          </a:p>
          <a:p>
            <a:pPr marL="173038" indent="-173038">
              <a:spcBef>
                <a:spcPct val="20000"/>
              </a:spcBef>
              <a:buClr>
                <a:schemeClr val="accent2"/>
              </a:buClr>
              <a:buSzPct val="75000"/>
            </a:pPr>
            <a:endParaRPr kumimoji="1" lang="en-US" altLang="zh-CN" sz="2400" dirty="0">
              <a:ea typeface="宋体" charset="-122"/>
            </a:endParaRPr>
          </a:p>
        </p:txBody>
      </p:sp>
      <p:pic>
        <p:nvPicPr>
          <p:cNvPr id="445444" name="Picture 101" descr="0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80594" y="1773239"/>
            <a:ext cx="138088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5447" name="Picture 7" descr="MCj03585050000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39307" y="5013325"/>
            <a:ext cx="792025" cy="736600"/>
          </a:xfrm>
          <a:prstGeom prst="rect">
            <a:avLst/>
          </a:prstGeom>
          <a:noFill/>
        </p:spPr>
      </p:pic>
      <p:pic>
        <p:nvPicPr>
          <p:cNvPr id="445448" name="Picture 8" descr="MCj03800610000[1]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96456" y="4149725"/>
            <a:ext cx="792025" cy="66833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62" y="0"/>
            <a:ext cx="7498080" cy="1143000"/>
          </a:xfrm>
        </p:spPr>
        <p:txBody>
          <a:bodyPr anchor="ctr">
            <a:normAutofit/>
          </a:bodyPr>
          <a:lstStyle/>
          <a:p>
            <a:r>
              <a:rPr lang="zh-CN" altLang="en-US" sz="4000" b="1" dirty="0"/>
              <a:t>个人形象篇  之 女士着装</a:t>
            </a:r>
          </a:p>
        </p:txBody>
      </p:sp>
      <p:sp>
        <p:nvSpPr>
          <p:cNvPr id="311300" name="Rectangle 5"/>
          <p:cNvSpPr>
            <a:spLocks noChangeArrowheads="1"/>
          </p:cNvSpPr>
          <p:nvPr/>
        </p:nvSpPr>
        <p:spPr bwMode="gray">
          <a:xfrm>
            <a:off x="1044393" y="1000108"/>
            <a:ext cx="5760038" cy="5643602"/>
          </a:xfrm>
          <a:prstGeom prst="rect">
            <a:avLst/>
          </a:prstGeom>
          <a:gradFill rotWithShape="1">
            <a:gsLst>
              <a:gs pos="0">
                <a:srgbClr val="8CADEA">
                  <a:alpha val="20000"/>
                </a:srgbClr>
              </a:gs>
              <a:gs pos="100000">
                <a:srgbClr val="FFFFFF"/>
              </a:gs>
            </a:gsLst>
            <a:lin ang="5400000" scaled="1"/>
          </a:gradFill>
          <a:ln w="12700" cap="rnd" algn="ctr">
            <a:solidFill>
              <a:srgbClr val="0070C0"/>
            </a:solidFill>
            <a:prstDash val="sysDot"/>
            <a:miter lim="800000"/>
            <a:headEnd/>
            <a:tailEnd/>
          </a:ln>
          <a:effectLst/>
        </p:spPr>
        <p:txBody>
          <a:bodyPr anchor="ctr"/>
          <a:lstStyle/>
          <a:p>
            <a:pPr marL="173038" indent="-173038"/>
            <a:r>
              <a:rPr lang="zh-CN" altLang="en-US" sz="1600" b="1">
                <a:solidFill>
                  <a:srgbClr val="000099"/>
                </a:solidFill>
                <a:ea typeface="宋体" charset="-122"/>
              </a:rPr>
              <a:t>女士着装要求：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None/>
            </a:pPr>
            <a:r>
              <a:rPr kumimoji="1" lang="zh-CN" altLang="en-US" sz="1600" b="1">
                <a:solidFill>
                  <a:srgbClr val="CC0000"/>
                </a:solidFill>
                <a:ea typeface="宋体" charset="-122"/>
              </a:rPr>
              <a:t>着职业套装（裙装）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kumimoji="1" lang="zh-CN" altLang="en-US" sz="1600">
                <a:ea typeface="宋体" charset="-122"/>
              </a:rPr>
              <a:t>不穿黑色皮裙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kumimoji="1" lang="zh-CN" altLang="en-US" sz="1600">
                <a:ea typeface="宋体" charset="-122"/>
              </a:rPr>
              <a:t>不穿无领、无袖、领口较低或太紧身的衣服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kumimoji="1" lang="zh-CN" altLang="en-US" sz="1600">
                <a:ea typeface="宋体" charset="-122"/>
              </a:rPr>
              <a:t>正式高级场合不光腿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kumimoji="1" lang="zh-CN" altLang="en-US" sz="1600">
                <a:ea typeface="宋体" charset="-122"/>
              </a:rPr>
              <a:t>穿贴近肉色的袜子，不穿黑色或镂花的丝袜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kumimoji="1" lang="zh-CN" altLang="en-US" sz="1600">
                <a:ea typeface="宋体" charset="-122"/>
              </a:rPr>
              <a:t>袜子不可以有破损，应带备用袜子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kumimoji="1" lang="zh-CN" altLang="en-US" sz="1600">
                <a:ea typeface="宋体" charset="-122"/>
              </a:rPr>
              <a:t>袜子长度，避免出现三节腿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None/>
            </a:pPr>
            <a:r>
              <a:rPr kumimoji="1" lang="zh-CN" altLang="en-US" sz="1600" b="1">
                <a:solidFill>
                  <a:srgbClr val="CC0000"/>
                </a:solidFill>
                <a:ea typeface="宋体" charset="-122"/>
              </a:rPr>
              <a:t>鞋子要求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kumimoji="1" lang="zh-CN" altLang="en-US" sz="1600">
                <a:ea typeface="宋体" charset="-122"/>
              </a:rPr>
              <a:t>不穿过高、过细的鞋跟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kumimoji="1" lang="zh-CN" altLang="en-US" sz="1600">
                <a:ea typeface="宋体" charset="-122"/>
              </a:rPr>
              <a:t>不穿前不露脚趾后露脚跟的凉鞋，穿正装凉鞋</a:t>
            </a:r>
          </a:p>
          <a:p>
            <a:pPr marL="173038" indent="-173038"/>
            <a:r>
              <a:rPr kumimoji="1" lang="zh-CN" altLang="en-US" sz="1600" b="1">
                <a:solidFill>
                  <a:srgbClr val="CC0000"/>
                </a:solidFill>
                <a:ea typeface="宋体" charset="-122"/>
              </a:rPr>
              <a:t>佩戴饰品</a:t>
            </a:r>
            <a:r>
              <a:rPr kumimoji="1" lang="zh-CN" altLang="en-US" sz="1600">
                <a:ea typeface="宋体" charset="-122"/>
              </a:rPr>
              <a:t>－</a:t>
            </a:r>
          </a:p>
          <a:p>
            <a:pPr marL="173038" indent="-173038"/>
            <a:r>
              <a:rPr kumimoji="1" lang="zh-CN" altLang="en-US" sz="1600">
                <a:ea typeface="宋体" charset="-122"/>
              </a:rPr>
              <a:t>原则符合身份，以少为宜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kumimoji="1" lang="zh-CN" altLang="en-US" sz="1600">
                <a:ea typeface="宋体" charset="-122"/>
              </a:rPr>
              <a:t>不戴展示财力的珠宝首饰，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kumimoji="1" lang="zh-CN" altLang="en-US" sz="1600">
                <a:ea typeface="宋体" charset="-122"/>
              </a:rPr>
              <a:t>不戴展示性别魅力的饰品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kumimoji="1" lang="zh-CN" altLang="en-US" sz="1600">
                <a:ea typeface="宋体" charset="-122"/>
              </a:rPr>
              <a:t>同质同色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kumimoji="1" lang="zh-CN" altLang="en-US" sz="1600">
                <a:ea typeface="宋体" charset="-122"/>
              </a:rPr>
              <a:t>戒指的戴法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kumimoji="1" lang="zh-CN" altLang="en-US" sz="1600">
                <a:ea typeface="宋体" charset="-122"/>
              </a:rPr>
              <a:t>数量不超过两件</a:t>
            </a:r>
          </a:p>
          <a:p>
            <a:pPr marL="173038" indent="-173038"/>
            <a:r>
              <a:rPr kumimoji="1" lang="zh-CN" altLang="en-US" sz="1600" b="1">
                <a:solidFill>
                  <a:srgbClr val="CC0000"/>
                </a:solidFill>
                <a:ea typeface="宋体" charset="-122"/>
              </a:rPr>
              <a:t>包的要求：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kumimoji="1" lang="zh-CN" altLang="en-US" sz="1600">
                <a:ea typeface="宋体" charset="-122"/>
              </a:rPr>
              <a:t>男人看表，女人看包。包是女性行为的符号。</a:t>
            </a:r>
          </a:p>
          <a:p>
            <a:pPr marL="173038" indent="-173038">
              <a:spcBef>
                <a:spcPct val="20000"/>
              </a:spcBef>
              <a:buClr>
                <a:schemeClr val="accent2"/>
              </a:buClr>
              <a:buSzPct val="75000"/>
            </a:pPr>
            <a:endParaRPr kumimoji="1" lang="en-US" altLang="zh-CN" sz="1200">
              <a:ea typeface="宋体" charset="-122"/>
            </a:endParaRPr>
          </a:p>
        </p:txBody>
      </p:sp>
      <p:pic>
        <p:nvPicPr>
          <p:cNvPr id="311305" name="Picture 101" descr="0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80594" y="1773239"/>
            <a:ext cx="138088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1309" name="Picture 13" descr="MCj03585050000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39307" y="5013325"/>
            <a:ext cx="792025" cy="736600"/>
          </a:xfrm>
          <a:prstGeom prst="rect">
            <a:avLst/>
          </a:prstGeom>
          <a:noFill/>
        </p:spPr>
      </p:pic>
      <p:pic>
        <p:nvPicPr>
          <p:cNvPr id="311310" name="Picture 14" descr="MCj03800610000[1]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96456" y="4149725"/>
            <a:ext cx="792025" cy="66833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13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13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13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13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13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13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113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13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13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113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13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13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13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13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13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13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13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13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113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113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113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1130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130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130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1130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1130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1130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1130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130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130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1130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1130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1130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1130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1130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1130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1130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1130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1130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1130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1130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1130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0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11300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11300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11300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4290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标题 1"/>
          <p:cNvSpPr>
            <a:spLocks noGrp="1"/>
          </p:cNvSpPr>
          <p:nvPr>
            <p:ph type="title"/>
          </p:nvPr>
        </p:nvSpPr>
        <p:spPr bwMode="auto">
          <a:xfrm>
            <a:off x="914400" y="0"/>
            <a:ext cx="8229600" cy="868363"/>
          </a:xfrm>
        </p:spPr>
        <p:txBody>
          <a:bodyPr anchor="ctr">
            <a:normAutofit/>
          </a:bodyPr>
          <a:lstStyle/>
          <a:p>
            <a:r>
              <a:rPr lang="zh-CN" altLang="en-US" sz="4000" b="1" dirty="0" smtClean="0"/>
              <a:t>场合和着装</a:t>
            </a:r>
          </a:p>
        </p:txBody>
      </p:sp>
      <p:pic>
        <p:nvPicPr>
          <p:cNvPr id="26627" name="图片 4" descr="IMG_0067gai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785794"/>
            <a:ext cx="418330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图片 5" descr="090731083704_142061007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571612"/>
            <a:ext cx="1682750" cy="3371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标题 1"/>
          <p:cNvSpPr>
            <a:spLocks noGrp="1"/>
          </p:cNvSpPr>
          <p:nvPr>
            <p:ph type="title"/>
          </p:nvPr>
        </p:nvSpPr>
        <p:spPr bwMode="auto">
          <a:xfrm>
            <a:off x="928687" y="285728"/>
            <a:ext cx="8215313" cy="785813"/>
          </a:xfrm>
        </p:spPr>
        <p:txBody>
          <a:bodyPr anchor="ctr">
            <a:normAutofit/>
          </a:bodyPr>
          <a:lstStyle/>
          <a:p>
            <a:r>
              <a:rPr lang="zh-CN" altLang="en-US" sz="4000" b="1" dirty="0" smtClean="0"/>
              <a:t>个人形象篇</a:t>
            </a:r>
            <a:r>
              <a:rPr lang="en-US" altLang="zh-CN" sz="4000" b="1" dirty="0" smtClean="0"/>
              <a:t>-</a:t>
            </a:r>
            <a:r>
              <a:rPr lang="zh-CN" altLang="en-US" sz="4000" b="1" dirty="0" smtClean="0"/>
              <a:t>站  姿</a:t>
            </a:r>
          </a:p>
        </p:txBody>
      </p:sp>
      <p:pic>
        <p:nvPicPr>
          <p:cNvPr id="29700" name="图片 6" descr="20081230201606186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1785926"/>
            <a:ext cx="1363663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图片 7" descr="20081230201606558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5984" y="1714488"/>
            <a:ext cx="1574800" cy="315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图片 8" descr="20081230201606357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57620" y="1857364"/>
            <a:ext cx="1350962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图片 9" descr="20081230201606438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00813" y="1785938"/>
            <a:ext cx="1143000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图片 10" descr="20081230201606650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643813" y="1714500"/>
            <a:ext cx="1214437" cy="321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0802270832592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62400" y="2984500"/>
            <a:ext cx="5181600" cy="3873500"/>
          </a:xfrm>
          <a:prstGeom prst="rect">
            <a:avLst/>
          </a:prstGeom>
          <a:noFill/>
        </p:spPr>
      </p:pic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28662" y="0"/>
            <a:ext cx="7570788" cy="792163"/>
          </a:xfrm>
        </p:spPr>
        <p:txBody>
          <a:bodyPr anchor="ctr">
            <a:normAutofit fontScale="90000"/>
          </a:bodyPr>
          <a:lstStyle/>
          <a:p>
            <a:pPr>
              <a:lnSpc>
                <a:spcPct val="130000"/>
              </a:lnSpc>
            </a:pPr>
            <a:r>
              <a:rPr lang="zh-CN" altLang="en-US" sz="4000" b="1" dirty="0" smtClean="0"/>
              <a:t>个人形象篇</a:t>
            </a:r>
            <a:r>
              <a:rPr lang="en-US" altLang="zh-CN" sz="4000" b="1" dirty="0" smtClean="0"/>
              <a:t>-</a:t>
            </a:r>
            <a:r>
              <a:rPr lang="zh-CN" altLang="en-US" sz="4000" b="1" dirty="0" smtClean="0"/>
              <a:t>坐  姿</a:t>
            </a:r>
          </a:p>
        </p:txBody>
      </p:sp>
      <p:pic>
        <p:nvPicPr>
          <p:cNvPr id="5" name="Picture 10" descr="xin_410305280212484161192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0100" y="857232"/>
            <a:ext cx="4143404" cy="26069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4414" y="2357430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zh-CN" altLang="en-US" sz="4400" b="1" dirty="0" smtClean="0">
                <a:latin typeface="华文行楷" pitchFamily="2" charset="-122"/>
                <a:ea typeface="华文行楷" pitchFamily="2" charset="-122"/>
              </a:rPr>
              <a:t>职 场 礼 仪 篇</a:t>
            </a:r>
            <a:endParaRPr lang="zh-CN" altLang="en-US" sz="4400" b="1" dirty="0">
              <a:latin typeface="华文行楷" pitchFamily="2" charset="-122"/>
              <a:ea typeface="华文行楷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00100" y="285728"/>
            <a:ext cx="7786688" cy="652462"/>
          </a:xfrm>
        </p:spPr>
        <p:txBody>
          <a:bodyPr anchor="ctr">
            <a:normAutofit fontScale="90000"/>
          </a:bodyPr>
          <a:lstStyle/>
          <a:p>
            <a:r>
              <a:rPr lang="zh-CN" altLang="en-US" sz="4000" b="1" dirty="0" smtClean="0"/>
              <a:t>职场礼仪篇</a:t>
            </a:r>
            <a:r>
              <a:rPr lang="en-US" altLang="zh-CN" sz="4000" b="1" dirty="0" smtClean="0"/>
              <a:t>--</a:t>
            </a:r>
            <a:r>
              <a:rPr lang="zh-CN" altLang="en-US" sz="4000" b="1" dirty="0" smtClean="0"/>
              <a:t>电梯乘坐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15063" y="1785938"/>
            <a:ext cx="2643187" cy="37861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等候电梯</a:t>
            </a:r>
            <a:endParaRPr lang="en-US" altLang="zh-CN" sz="2800" b="1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80000"/>
              </a:lnSpc>
            </a:pPr>
            <a:endParaRPr lang="en-US" altLang="zh-CN" sz="2800" b="1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80000"/>
              </a:lnSpc>
            </a:pPr>
            <a:endParaRPr lang="en-US" altLang="zh-CN" sz="2800" b="1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80000"/>
              </a:lnSpc>
            </a:pP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行进中</a:t>
            </a:r>
            <a:endParaRPr lang="en-US" altLang="zh-CN" sz="2800" b="1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80000"/>
              </a:lnSpc>
            </a:pPr>
            <a:endParaRPr lang="en-US" altLang="zh-CN" sz="2800" b="1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80000"/>
              </a:lnSpc>
            </a:pPr>
            <a:endParaRPr lang="en-US" altLang="zh-CN" sz="2800" b="1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80000"/>
              </a:lnSpc>
            </a:pP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到达楼层后</a:t>
            </a:r>
            <a:endParaRPr lang="en-US" altLang="zh-CN" sz="2800" b="1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altLang="zh-CN" sz="2800" b="1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zh-CN" altLang="en-US" sz="1800" b="1" smtClean="0">
                <a:latin typeface="楷体_GB2312" pitchFamily="49" charset="-122"/>
                <a:ea typeface="楷体_GB2312" pitchFamily="49" charset="-122"/>
              </a:rPr>
              <a:t>       </a:t>
            </a:r>
          </a:p>
          <a:p>
            <a:pPr>
              <a:lnSpc>
                <a:spcPct val="80000"/>
              </a:lnSpc>
              <a:buFontTx/>
              <a:buNone/>
            </a:pPr>
            <a:endParaRPr lang="zh-CN" altLang="en-US" sz="1800" b="1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altLang="zh-CN" sz="1800" b="1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zh-CN" altLang="en-US" sz="1800" smtClean="0"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13316" name="Picture 4" descr="2452117748121516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428736"/>
            <a:ext cx="5286375" cy="442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0"/>
            <a:ext cx="8229600" cy="1143000"/>
          </a:xfrm>
        </p:spPr>
        <p:txBody>
          <a:bodyPr anchor="ctr">
            <a:normAutofit/>
          </a:bodyPr>
          <a:lstStyle/>
          <a:p>
            <a:r>
              <a:rPr lang="zh-CN" altLang="en-US" sz="4000" b="1" dirty="0" smtClean="0"/>
              <a:t>职场礼仪篇</a:t>
            </a:r>
            <a:r>
              <a:rPr lang="en-US" altLang="zh-CN" sz="4000" b="1" dirty="0" smtClean="0"/>
              <a:t>—</a:t>
            </a:r>
            <a:r>
              <a:rPr lang="zh-CN" altLang="en-US" sz="4000" b="1" dirty="0" smtClean="0"/>
              <a:t>雨具摆放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70038"/>
            <a:ext cx="4691063" cy="4379912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sz="1800" b="1" smtClean="0">
                <a:latin typeface="楷体_GB2312" pitchFamily="49" charset="-122"/>
                <a:ea typeface="楷体_GB2312" pitchFamily="49" charset="-122"/>
              </a:rPr>
              <a:t>由室外行进室内</a:t>
            </a:r>
          </a:p>
          <a:p>
            <a:pPr>
              <a:buFontTx/>
              <a:buNone/>
            </a:pPr>
            <a:r>
              <a:rPr lang="zh-CN" altLang="en-US" sz="1800" b="1" smtClean="0">
                <a:latin typeface="楷体_GB2312" pitchFamily="49" charset="-122"/>
                <a:ea typeface="楷体_GB2312" pitchFamily="49" charset="-122"/>
              </a:rPr>
              <a:t>        收起雨具，清除雨水，折叠放好。</a:t>
            </a:r>
          </a:p>
          <a:p>
            <a:pPr>
              <a:buFontTx/>
              <a:buNone/>
            </a:pPr>
            <a:endParaRPr lang="zh-CN" altLang="en-US" sz="1800" b="1" smtClean="0">
              <a:latin typeface="楷体_GB2312" pitchFamily="49" charset="-122"/>
              <a:ea typeface="楷体_GB2312" pitchFamily="49" charset="-122"/>
            </a:endParaRPr>
          </a:p>
          <a:p>
            <a:pPr>
              <a:buFontTx/>
              <a:buNone/>
            </a:pPr>
            <a:r>
              <a:rPr lang="zh-CN" altLang="en-US" sz="1800" b="1" smtClean="0">
                <a:latin typeface="楷体_GB2312" pitchFamily="49" charset="-122"/>
                <a:ea typeface="楷体_GB2312" pitchFamily="49" charset="-122"/>
              </a:rPr>
              <a:t>行进过程中的拿法</a:t>
            </a:r>
          </a:p>
          <a:p>
            <a:pPr>
              <a:buFontTx/>
              <a:buNone/>
            </a:pPr>
            <a:r>
              <a:rPr lang="zh-CN" altLang="en-US" sz="1800" b="1" smtClean="0">
                <a:latin typeface="楷体_GB2312" pitchFamily="49" charset="-122"/>
                <a:ea typeface="楷体_GB2312" pitchFamily="49" charset="-122"/>
              </a:rPr>
              <a:t>        手握雨具中部，并保持与手臂同一角度。</a:t>
            </a:r>
          </a:p>
          <a:p>
            <a:pPr>
              <a:buFontTx/>
              <a:buNone/>
            </a:pPr>
            <a:endParaRPr lang="zh-CN" altLang="en-US" sz="1800" b="1" smtClean="0">
              <a:latin typeface="楷体_GB2312" pitchFamily="49" charset="-122"/>
              <a:ea typeface="楷体_GB2312" pitchFamily="49" charset="-122"/>
            </a:endParaRPr>
          </a:p>
          <a:p>
            <a:pPr>
              <a:buFontTx/>
              <a:buNone/>
            </a:pPr>
            <a:r>
              <a:rPr lang="zh-CN" altLang="en-US" sz="1800" b="1" smtClean="0">
                <a:latin typeface="楷体_GB2312" pitchFamily="49" charset="-122"/>
                <a:ea typeface="楷体_GB2312" pitchFamily="49" charset="-122"/>
              </a:rPr>
              <a:t>雨具的放置</a:t>
            </a:r>
          </a:p>
          <a:p>
            <a:pPr>
              <a:buFontTx/>
              <a:buNone/>
            </a:pPr>
            <a:r>
              <a:rPr lang="zh-CN" altLang="en-US" sz="1800" b="1" smtClean="0">
                <a:latin typeface="楷体_GB2312" pitchFamily="49" charset="-122"/>
                <a:ea typeface="楷体_GB2312" pitchFamily="49" charset="-122"/>
              </a:rPr>
              <a:t>         公司有专门雨具存取处或收入雨具架内。</a:t>
            </a:r>
          </a:p>
          <a:p>
            <a:pPr>
              <a:buFontTx/>
              <a:buNone/>
            </a:pPr>
            <a:endParaRPr lang="zh-CN" altLang="en-US" sz="1800" b="1" smtClean="0">
              <a:latin typeface="楷体_GB2312" pitchFamily="49" charset="-122"/>
              <a:ea typeface="楷体_GB2312" pitchFamily="49" charset="-122"/>
            </a:endParaRPr>
          </a:p>
          <a:p>
            <a:pPr>
              <a:buFontTx/>
              <a:buNone/>
            </a:pPr>
            <a:r>
              <a:rPr lang="zh-CN" altLang="en-US" sz="1800" b="1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    整齐有序！</a:t>
            </a:r>
          </a:p>
          <a:p>
            <a:pPr>
              <a:buFontTx/>
              <a:buNone/>
            </a:pPr>
            <a:endParaRPr lang="en-US" altLang="zh-CN" sz="1800" b="1" smtClean="0">
              <a:latin typeface="楷体_GB2312" pitchFamily="49" charset="-122"/>
              <a:ea typeface="楷体_GB2312" pitchFamily="49" charset="-122"/>
            </a:endParaRPr>
          </a:p>
          <a:p>
            <a:pPr>
              <a:buFontTx/>
              <a:buNone/>
            </a:pPr>
            <a:endParaRPr lang="zh-CN" altLang="en-US" sz="1800" smtClean="0"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13316" name="Picture 5" descr="MCj0290410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2205038"/>
            <a:ext cx="1963738" cy="281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标题 1"/>
          <p:cNvSpPr>
            <a:spLocks noGrp="1"/>
          </p:cNvSpPr>
          <p:nvPr>
            <p:ph type="title"/>
          </p:nvPr>
        </p:nvSpPr>
        <p:spPr bwMode="auto">
          <a:xfrm>
            <a:off x="914400" y="0"/>
            <a:ext cx="8229600" cy="1143000"/>
          </a:xfrm>
        </p:spPr>
        <p:txBody>
          <a:bodyPr anchor="ctr">
            <a:normAutofit/>
          </a:bodyPr>
          <a:lstStyle/>
          <a:p>
            <a:r>
              <a:rPr lang="zh-CN" altLang="en-US" sz="4000" b="1" dirty="0" smtClean="0"/>
              <a:t>职场礼仪篇</a:t>
            </a:r>
            <a:r>
              <a:rPr lang="en-US" altLang="zh-CN" sz="4000" b="1" dirty="0" smtClean="0"/>
              <a:t>—</a:t>
            </a:r>
            <a:r>
              <a:rPr lang="zh-CN" altLang="en-US" sz="4000" b="1" dirty="0" smtClean="0"/>
              <a:t>桌面清理</a:t>
            </a:r>
          </a:p>
        </p:txBody>
      </p:sp>
      <p:pic>
        <p:nvPicPr>
          <p:cNvPr id="15363" name="Picture 4" descr="2008651412455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000108"/>
            <a:ext cx="3286125" cy="2465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图片 4" descr="82858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928813"/>
            <a:ext cx="4294188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图片 5" descr="1164777596877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0100" y="3571876"/>
            <a:ext cx="3458683" cy="2676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0"/>
            <a:ext cx="8229600" cy="1143000"/>
          </a:xfrm>
        </p:spPr>
        <p:txBody>
          <a:bodyPr anchor="ctr">
            <a:normAutofit/>
          </a:bodyPr>
          <a:lstStyle/>
          <a:p>
            <a:r>
              <a:rPr lang="zh-CN" altLang="en-US" sz="4000" b="1" dirty="0" smtClean="0"/>
              <a:t>工作场所礼仪</a:t>
            </a:r>
            <a:r>
              <a:rPr lang="en-US" altLang="zh-CN" sz="4000" b="1" dirty="0" smtClean="0"/>
              <a:t>—</a:t>
            </a:r>
            <a:r>
              <a:rPr lang="zh-CN" altLang="en-US" sz="4000" b="1" dirty="0" smtClean="0"/>
              <a:t>桌面清理</a:t>
            </a:r>
          </a:p>
        </p:txBody>
      </p:sp>
      <p:pic>
        <p:nvPicPr>
          <p:cNvPr id="14339" name="图片 4" descr="04141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285875"/>
            <a:ext cx="7583511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008102310316697_2"/>
          <p:cNvPicPr>
            <a:picLocks noChangeAspect="1" noChangeArrowheads="1"/>
          </p:cNvPicPr>
          <p:nvPr/>
        </p:nvPicPr>
        <p:blipFill>
          <a:blip r:embed="rId3"/>
          <a:srcRect l="25786" t="8327" r="27519"/>
          <a:stretch>
            <a:fillRect/>
          </a:stretch>
        </p:blipFill>
        <p:spPr bwMode="auto">
          <a:xfrm>
            <a:off x="5572132" y="1500174"/>
            <a:ext cx="3286125" cy="454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142976" y="1571612"/>
            <a:ext cx="3000396" cy="4930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+mn-ea"/>
              </a:rPr>
              <a:t>礼仪的</a:t>
            </a:r>
            <a:r>
              <a:rPr lang="zh-CN" altLang="en-GB" sz="2400" dirty="0" smtClean="0">
                <a:latin typeface="+mn-ea"/>
              </a:rPr>
              <a:t>基本原则</a:t>
            </a:r>
          </a:p>
          <a:p>
            <a:pPr lvl="1"/>
            <a:r>
              <a:rPr lang="zh-CN" altLang="en-GB" sz="4800" dirty="0" smtClean="0">
                <a:latin typeface="+mn-ea"/>
              </a:rPr>
              <a:t>尊重</a:t>
            </a:r>
            <a:r>
              <a:rPr lang="zh-CN" altLang="en-GB" sz="2400" dirty="0" smtClean="0">
                <a:latin typeface="+mn-ea"/>
              </a:rPr>
              <a:t>原则</a:t>
            </a:r>
          </a:p>
          <a:p>
            <a:pPr lvl="1"/>
            <a:r>
              <a:rPr lang="zh-CN" altLang="en-GB" sz="2400" dirty="0" smtClean="0">
                <a:latin typeface="+mn-ea"/>
              </a:rPr>
              <a:t>遵守原则</a:t>
            </a:r>
          </a:p>
          <a:p>
            <a:pPr lvl="1"/>
            <a:r>
              <a:rPr lang="zh-CN" altLang="en-US" sz="2400" dirty="0" smtClean="0">
                <a:latin typeface="+mn-ea"/>
              </a:rPr>
              <a:t>适度原则</a:t>
            </a:r>
          </a:p>
          <a:p>
            <a:pPr lvl="1"/>
            <a:r>
              <a:rPr lang="zh-CN" altLang="en-US" sz="2400" dirty="0" smtClean="0">
                <a:latin typeface="+mn-ea"/>
              </a:rPr>
              <a:t>自律原则</a:t>
            </a:r>
            <a:endParaRPr lang="en-US" altLang="zh-CN" sz="2400" dirty="0" smtClean="0">
              <a:latin typeface="+mn-ea"/>
            </a:endParaRPr>
          </a:p>
          <a:p>
            <a:pPr lvl="1"/>
            <a:endParaRPr lang="en-US" altLang="zh-CN" sz="2400" dirty="0" smtClean="0">
              <a:latin typeface="+mn-ea"/>
            </a:endParaRPr>
          </a:p>
          <a:p>
            <a:pPr lvl="1"/>
            <a:endParaRPr lang="en-US" altLang="zh-CN" sz="2400" dirty="0" smtClean="0">
              <a:latin typeface="+mn-ea"/>
            </a:endParaRPr>
          </a:p>
          <a:p>
            <a:pPr>
              <a:lnSpc>
                <a:spcPct val="90000"/>
              </a:lnSpc>
            </a:pPr>
            <a:r>
              <a:rPr lang="zh-CN" altLang="en-US" sz="2400" dirty="0" smtClean="0">
                <a:latin typeface="+mn-ea"/>
              </a:rPr>
              <a:t>礼仪的目的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zh-CN" sz="2400" dirty="0" smtClean="0">
                <a:latin typeface="+mn-ea"/>
              </a:rPr>
              <a:t>    </a:t>
            </a:r>
            <a:r>
              <a:rPr lang="zh-CN" altLang="en-US" sz="2400" dirty="0" smtClean="0">
                <a:latin typeface="+mn-ea"/>
              </a:rPr>
              <a:t>提升个人素养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2400" dirty="0" smtClean="0">
                <a:latin typeface="+mn-ea"/>
              </a:rPr>
              <a:t>    方便交往应酬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2400" dirty="0" smtClean="0">
                <a:latin typeface="+mn-ea"/>
              </a:rPr>
              <a:t>    维护企业形象 </a:t>
            </a:r>
          </a:p>
          <a:p>
            <a:pPr lvl="1"/>
            <a:endParaRPr lang="zh-CN" altLang="en-US" dirty="0" smtClean="0">
              <a:latin typeface="+mn-ea"/>
            </a:endParaRPr>
          </a:p>
          <a:p>
            <a:endParaRPr lang="zh-CN" altLang="en-US" dirty="0">
              <a:latin typeface="+mn-ea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1538" y="285728"/>
            <a:ext cx="5545137" cy="857256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zh-CN" altLang="en-US" sz="4400" b="1" dirty="0" smtClean="0">
                <a:solidFill>
                  <a:schemeClr val="tx1"/>
                </a:solidFill>
                <a:ea typeface="楷体_GB2312" pitchFamily="49" charset="-122"/>
              </a:rPr>
              <a:t>商务礼仪的必要性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0"/>
            <a:ext cx="8229600" cy="1143000"/>
          </a:xfrm>
        </p:spPr>
        <p:txBody>
          <a:bodyPr anchor="ctr">
            <a:normAutofit/>
          </a:bodyPr>
          <a:lstStyle/>
          <a:p>
            <a:r>
              <a:rPr lang="zh-CN" altLang="en-US" sz="4000" b="1" dirty="0" smtClean="0"/>
              <a:t>职场礼仪篇</a:t>
            </a:r>
            <a:r>
              <a:rPr lang="en-US" altLang="zh-CN" sz="4000" b="1" dirty="0" smtClean="0"/>
              <a:t>—</a:t>
            </a:r>
            <a:r>
              <a:rPr lang="zh-CN" altLang="en-US" sz="4000" b="1" dirty="0" smtClean="0"/>
              <a:t>礼貌用语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1538" y="1285860"/>
            <a:ext cx="3714750" cy="47148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zh-CN" altLang="en-US" sz="2400" b="1" dirty="0" smtClean="0">
                <a:ea typeface="楷体_GB2312" pitchFamily="49" charset="-122"/>
              </a:rPr>
              <a:t>遇到上级主动打招呼</a:t>
            </a:r>
          </a:p>
          <a:p>
            <a:pPr>
              <a:lnSpc>
                <a:spcPct val="90000"/>
              </a:lnSpc>
            </a:pPr>
            <a:endParaRPr lang="zh-CN" altLang="en-US" sz="2400" b="1" dirty="0" smtClean="0">
              <a:ea typeface="楷体_GB2312" pitchFamily="49" charset="-122"/>
            </a:endParaRPr>
          </a:p>
          <a:p>
            <a:pPr>
              <a:lnSpc>
                <a:spcPct val="90000"/>
              </a:lnSpc>
            </a:pPr>
            <a:r>
              <a:rPr lang="zh-CN" altLang="en-US" sz="2400" b="1" dirty="0" smtClean="0">
                <a:ea typeface="楷体_GB2312" pitchFamily="49" charset="-122"/>
              </a:rPr>
              <a:t>同事交往言语文明</a:t>
            </a:r>
          </a:p>
          <a:p>
            <a:pPr>
              <a:lnSpc>
                <a:spcPct val="90000"/>
              </a:lnSpc>
            </a:pPr>
            <a:endParaRPr lang="zh-CN" altLang="en-US" sz="2400" b="1" dirty="0" smtClean="0">
              <a:ea typeface="楷体_GB2312" pitchFamily="49" charset="-122"/>
            </a:endParaRPr>
          </a:p>
          <a:p>
            <a:pPr>
              <a:lnSpc>
                <a:spcPct val="90000"/>
              </a:lnSpc>
            </a:pPr>
            <a:r>
              <a:rPr lang="zh-CN" altLang="en-US" sz="2400" b="1" dirty="0" smtClean="0">
                <a:ea typeface="楷体_GB2312" pitchFamily="49" charset="-122"/>
              </a:rPr>
              <a:t>不在办公室内大声喧哗</a:t>
            </a:r>
          </a:p>
          <a:p>
            <a:pPr>
              <a:lnSpc>
                <a:spcPct val="90000"/>
              </a:lnSpc>
            </a:pPr>
            <a:endParaRPr lang="zh-CN" altLang="en-US" sz="2400" b="1" dirty="0" smtClean="0">
              <a:ea typeface="楷体_GB2312" pitchFamily="49" charset="-122"/>
            </a:endParaRPr>
          </a:p>
          <a:p>
            <a:pPr>
              <a:lnSpc>
                <a:spcPct val="90000"/>
              </a:lnSpc>
            </a:pPr>
            <a:r>
              <a:rPr lang="zh-CN" altLang="en-US" sz="2400" b="1" dirty="0" smtClean="0">
                <a:ea typeface="楷体_GB2312" pitchFamily="49" charset="-122"/>
              </a:rPr>
              <a:t>遇到有争议问题单独解决</a:t>
            </a:r>
          </a:p>
          <a:p>
            <a:pPr>
              <a:lnSpc>
                <a:spcPct val="90000"/>
              </a:lnSpc>
            </a:pPr>
            <a:endParaRPr lang="zh-CN" altLang="en-US" sz="2400" b="1" dirty="0" smtClean="0">
              <a:ea typeface="楷体_GB2312" pitchFamily="49" charset="-122"/>
            </a:endParaRPr>
          </a:p>
          <a:p>
            <a:pPr>
              <a:lnSpc>
                <a:spcPct val="90000"/>
              </a:lnSpc>
            </a:pPr>
            <a:r>
              <a:rPr lang="zh-CN" altLang="en-US" sz="2400" b="1" dirty="0" smtClean="0">
                <a:ea typeface="楷体_GB2312" pitchFamily="49" charset="-122"/>
              </a:rPr>
              <a:t>不乱窜部门</a:t>
            </a:r>
          </a:p>
          <a:p>
            <a:pPr>
              <a:lnSpc>
                <a:spcPct val="90000"/>
              </a:lnSpc>
            </a:pPr>
            <a:endParaRPr lang="en-US" altLang="zh-CN" sz="2400" b="1" dirty="0" smtClean="0">
              <a:ea typeface="楷体_GB2312" pitchFamily="49" charset="-122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zh-CN" altLang="en-US" sz="2400" dirty="0" smtClean="0">
              <a:ea typeface="楷体_GB2312" pitchFamily="49" charset="-122"/>
            </a:endParaRPr>
          </a:p>
        </p:txBody>
      </p:sp>
      <p:pic>
        <p:nvPicPr>
          <p:cNvPr id="17412" name="Picture 4" descr="20081216640925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1643063"/>
            <a:ext cx="367347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0"/>
            <a:ext cx="8229600" cy="1143000"/>
          </a:xfrm>
        </p:spPr>
        <p:txBody>
          <a:bodyPr anchor="ctr">
            <a:normAutofit/>
          </a:bodyPr>
          <a:lstStyle/>
          <a:p>
            <a:r>
              <a:rPr lang="zh-CN" altLang="en-US" sz="4000" b="1" dirty="0" smtClean="0"/>
              <a:t>职场礼仪篇</a:t>
            </a:r>
            <a:r>
              <a:rPr lang="en-US" altLang="zh-CN" sz="4000" b="1" dirty="0" smtClean="0"/>
              <a:t>—</a:t>
            </a:r>
            <a:r>
              <a:rPr lang="zh-CN" altLang="en-US" sz="4000" b="1" dirty="0" smtClean="0"/>
              <a:t>敲门、开门、关门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0100" y="1142984"/>
            <a:ext cx="4043363" cy="4522787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zh-CN" altLang="en-US" sz="2400" b="1" dirty="0" smtClean="0">
                <a:latin typeface="楷体_GB2312" pitchFamily="49" charset="-122"/>
                <a:ea typeface="楷体_GB2312" pitchFamily="49" charset="-122"/>
              </a:rPr>
              <a:t>敲门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zh-CN" altLang="en-US" sz="2400" b="1" dirty="0" smtClean="0"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en-US" altLang="zh-CN" sz="2400" b="1" dirty="0" smtClean="0">
                <a:latin typeface="楷体_GB2312" pitchFamily="49" charset="-122"/>
                <a:ea typeface="楷体_GB2312" pitchFamily="49" charset="-122"/>
              </a:rPr>
              <a:t>3-5</a:t>
            </a:r>
            <a:r>
              <a:rPr lang="zh-CN" altLang="en-US" sz="2400" b="1" dirty="0" smtClean="0">
                <a:latin typeface="楷体_GB2312" pitchFamily="49" charset="-122"/>
                <a:ea typeface="楷体_GB2312" pitchFamily="49" charset="-122"/>
              </a:rPr>
              <a:t>秒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zh-CN" altLang="en-US" sz="2400" b="1" dirty="0" smtClean="0">
                <a:latin typeface="楷体_GB2312" pitchFamily="49" charset="-122"/>
                <a:ea typeface="楷体_GB2312" pitchFamily="49" charset="-122"/>
              </a:rPr>
              <a:t> 手指中间关节轻敲三下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zh-CN" altLang="en-US" sz="2400" b="1" dirty="0" smtClean="0">
                <a:latin typeface="楷体_GB2312" pitchFamily="49" charset="-122"/>
                <a:ea typeface="楷体_GB2312" pitchFamily="49" charset="-122"/>
              </a:rPr>
              <a:t> （手掌拍门、拳头砸门）</a:t>
            </a:r>
            <a:endParaRPr lang="en-US" altLang="zh-CN" sz="2400" b="1" dirty="0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zh-CN" altLang="en-US" sz="2400" b="1" dirty="0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zh-CN" altLang="en-US" sz="2400" b="1" dirty="0" smtClean="0">
                <a:latin typeface="楷体_GB2312" pitchFamily="49" charset="-122"/>
                <a:ea typeface="楷体_GB2312" pitchFamily="49" charset="-122"/>
              </a:rPr>
              <a:t>开门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zh-CN" altLang="en-US" sz="2400" b="1" dirty="0" smtClean="0">
                <a:latin typeface="楷体_GB2312" pitchFamily="49" charset="-122"/>
                <a:ea typeface="楷体_GB2312" pitchFamily="49" charset="-122"/>
              </a:rPr>
              <a:t>  带人开门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zh-CN" altLang="en-US" sz="2400" b="1" dirty="0" smtClean="0">
                <a:latin typeface="楷体_GB2312" pitchFamily="49" charset="-122"/>
                <a:ea typeface="楷体_GB2312" pitchFamily="49" charset="-122"/>
              </a:rPr>
              <a:t>  手上有物品不便开门</a:t>
            </a:r>
            <a:endParaRPr lang="en-US" altLang="zh-CN" sz="2400" b="1" dirty="0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zh-CN" altLang="en-US" sz="2400" b="1" dirty="0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zh-CN" altLang="en-US" sz="2400" b="1" dirty="0" smtClean="0">
                <a:latin typeface="楷体_GB2312" pitchFamily="49" charset="-122"/>
                <a:ea typeface="楷体_GB2312" pitchFamily="49" charset="-122"/>
              </a:rPr>
              <a:t>关门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zh-CN" sz="2400" b="1" dirty="0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zh-CN" altLang="en-US" sz="2400" dirty="0" smtClean="0"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18436" name="Picture 4" descr="200903020355595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844675"/>
            <a:ext cx="4186237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0"/>
            <a:ext cx="8229600" cy="1143000"/>
          </a:xfrm>
        </p:spPr>
        <p:txBody>
          <a:bodyPr anchor="ctr">
            <a:normAutofit/>
          </a:bodyPr>
          <a:lstStyle/>
          <a:p>
            <a:r>
              <a:rPr lang="zh-CN" altLang="en-US" sz="4000" b="1" dirty="0" smtClean="0"/>
              <a:t>职场礼仪篇</a:t>
            </a:r>
            <a:r>
              <a:rPr lang="en-US" altLang="zh-CN" sz="4000" b="1" dirty="0" smtClean="0"/>
              <a:t>—</a:t>
            </a:r>
            <a:r>
              <a:rPr lang="zh-CN" altLang="en-US" sz="4000" b="1" dirty="0" smtClean="0"/>
              <a:t>参加会议与培训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1538" y="1214422"/>
            <a:ext cx="4043363" cy="45958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提前</a:t>
            </a: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5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分钟到场</a:t>
            </a:r>
          </a:p>
          <a:p>
            <a:pPr>
              <a:lnSpc>
                <a:spcPct val="90000"/>
              </a:lnSpc>
            </a:pPr>
            <a:endParaRPr lang="zh-CN" altLang="en-US" sz="2800" b="1" dirty="0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90000"/>
              </a:lnSpc>
            </a:pP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手机调为震动或关闭</a:t>
            </a:r>
          </a:p>
          <a:p>
            <a:pPr>
              <a:lnSpc>
                <a:spcPct val="90000"/>
              </a:lnSpc>
            </a:pPr>
            <a:endParaRPr lang="zh-CN" altLang="en-US" sz="2800" b="1" dirty="0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90000"/>
              </a:lnSpc>
            </a:pP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提问先举手</a:t>
            </a:r>
          </a:p>
          <a:p>
            <a:pPr>
              <a:lnSpc>
                <a:spcPct val="90000"/>
              </a:lnSpc>
            </a:pPr>
            <a:endParaRPr lang="zh-CN" altLang="en-US" sz="2800" b="1" dirty="0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90000"/>
              </a:lnSpc>
            </a:pP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认真做笔记</a:t>
            </a:r>
          </a:p>
          <a:p>
            <a:pPr>
              <a:lnSpc>
                <a:spcPct val="90000"/>
              </a:lnSpc>
            </a:pPr>
            <a:endParaRPr lang="zh-CN" altLang="en-US" sz="2800" b="1" dirty="0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90000"/>
              </a:lnSpc>
            </a:pP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主动反馈个人感想</a:t>
            </a:r>
          </a:p>
        </p:txBody>
      </p:sp>
      <p:pic>
        <p:nvPicPr>
          <p:cNvPr id="19460" name="Picture 4" descr="OOOPIC_vipvip_200808230109152f22711c56e94db186"/>
          <p:cNvPicPr>
            <a:picLocks noChangeAspect="1" noChangeArrowheads="1"/>
          </p:cNvPicPr>
          <p:nvPr/>
        </p:nvPicPr>
        <p:blipFill>
          <a:blip r:embed="rId3"/>
          <a:srcRect l="3459" t="9235"/>
          <a:stretch>
            <a:fillRect/>
          </a:stretch>
        </p:blipFill>
        <p:spPr bwMode="auto">
          <a:xfrm>
            <a:off x="4427538" y="1700213"/>
            <a:ext cx="4032250" cy="284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0"/>
            <a:ext cx="8229600" cy="1143000"/>
          </a:xfrm>
        </p:spPr>
        <p:txBody>
          <a:bodyPr anchor="ctr">
            <a:normAutofit/>
          </a:bodyPr>
          <a:lstStyle/>
          <a:p>
            <a:r>
              <a:rPr lang="zh-CN" altLang="en-US" sz="4000" b="1" dirty="0" smtClean="0"/>
              <a:t>职场礼仪篇</a:t>
            </a:r>
            <a:r>
              <a:rPr lang="en-US" altLang="zh-CN" sz="4000" b="1" dirty="0" smtClean="0"/>
              <a:t>—</a:t>
            </a:r>
            <a:r>
              <a:rPr lang="zh-CN" altLang="en-US" sz="4000" b="1" dirty="0" smtClean="0"/>
              <a:t>向上级汇报工作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2976" y="1285860"/>
            <a:ext cx="4319588" cy="508793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zh-CN" sz="2000" b="1" dirty="0" smtClean="0">
                <a:latin typeface="楷体_GB2312" pitchFamily="49" charset="-122"/>
                <a:ea typeface="楷体_GB2312" pitchFamily="49" charset="-122"/>
              </a:rPr>
              <a:t>1.</a:t>
            </a:r>
            <a:r>
              <a:rPr lang="zh-CN" altLang="en-US" sz="2000" b="1" dirty="0" smtClean="0">
                <a:latin typeface="楷体_GB2312" pitchFamily="49" charset="-122"/>
                <a:ea typeface="楷体_GB2312" pitchFamily="49" charset="-122"/>
              </a:rPr>
              <a:t>基本素质</a:t>
            </a:r>
          </a:p>
          <a:p>
            <a:pPr>
              <a:lnSpc>
                <a:spcPct val="80000"/>
              </a:lnSpc>
            </a:pPr>
            <a:r>
              <a:rPr lang="zh-CN" altLang="en-US" sz="2000" b="1" dirty="0" smtClean="0">
                <a:latin typeface="楷体_GB2312" pitchFamily="49" charset="-122"/>
                <a:ea typeface="楷体_GB2312" pitchFamily="49" charset="-122"/>
              </a:rPr>
              <a:t>   守时</a:t>
            </a:r>
          </a:p>
          <a:p>
            <a:pPr>
              <a:lnSpc>
                <a:spcPct val="80000"/>
              </a:lnSpc>
            </a:pPr>
            <a:r>
              <a:rPr lang="zh-CN" altLang="en-US" sz="2000" b="1" dirty="0" smtClean="0">
                <a:latin typeface="楷体_GB2312" pitchFamily="49" charset="-122"/>
                <a:ea typeface="楷体_GB2312" pitchFamily="49" charset="-122"/>
              </a:rPr>
              <a:t>   做好准备</a:t>
            </a:r>
          </a:p>
          <a:p>
            <a:pPr>
              <a:lnSpc>
                <a:spcPct val="80000"/>
              </a:lnSpc>
            </a:pPr>
            <a:r>
              <a:rPr lang="zh-CN" altLang="en-US" sz="2000" b="1" dirty="0" smtClean="0">
                <a:latin typeface="楷体_GB2312" pitchFamily="49" charset="-122"/>
                <a:ea typeface="楷体_GB2312" pitchFamily="49" charset="-122"/>
              </a:rPr>
              <a:t>   先敲门再进办公室</a:t>
            </a:r>
          </a:p>
          <a:p>
            <a:pPr>
              <a:lnSpc>
                <a:spcPct val="80000"/>
              </a:lnSpc>
            </a:pPr>
            <a:r>
              <a:rPr lang="zh-CN" altLang="en-US" sz="2000" b="1" dirty="0" smtClean="0">
                <a:latin typeface="楷体_GB2312" pitchFamily="49" charset="-122"/>
                <a:ea typeface="楷体_GB2312" pitchFamily="49" charset="-122"/>
              </a:rPr>
              <a:t>   语言准确、简练</a:t>
            </a:r>
          </a:p>
          <a:p>
            <a:pPr>
              <a:lnSpc>
                <a:spcPct val="80000"/>
              </a:lnSpc>
            </a:pPr>
            <a:r>
              <a:rPr lang="zh-CN" altLang="en-US" sz="2000" b="1" dirty="0" smtClean="0">
                <a:latin typeface="楷体_GB2312" pitchFamily="49" charset="-122"/>
                <a:ea typeface="楷体_GB2312" pitchFamily="49" charset="-122"/>
              </a:rPr>
              <a:t>   语速与音量适当</a:t>
            </a:r>
          </a:p>
          <a:p>
            <a:pPr>
              <a:lnSpc>
                <a:spcPct val="80000"/>
              </a:lnSpc>
            </a:pPr>
            <a:r>
              <a:rPr lang="zh-CN" altLang="en-US" sz="2000" b="1" dirty="0" smtClean="0">
                <a:latin typeface="楷体_GB2312" pitchFamily="49" charset="-122"/>
                <a:ea typeface="楷体_GB2312" pitchFamily="49" charset="-122"/>
              </a:rPr>
              <a:t>   尽量压缩汇报时间（说什么事？需要什么结果   ？确认结果。）</a:t>
            </a:r>
          </a:p>
          <a:p>
            <a:pPr>
              <a:lnSpc>
                <a:spcPct val="80000"/>
              </a:lnSpc>
            </a:pPr>
            <a:endParaRPr lang="zh-CN" altLang="en-US" sz="2000" b="1" dirty="0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80000"/>
              </a:lnSpc>
            </a:pPr>
            <a:r>
              <a:rPr lang="en-US" altLang="zh-CN" sz="2000" b="1" dirty="0" smtClean="0">
                <a:latin typeface="楷体_GB2312" pitchFamily="49" charset="-122"/>
                <a:ea typeface="楷体_GB2312" pitchFamily="49" charset="-122"/>
              </a:rPr>
              <a:t>2.</a:t>
            </a:r>
            <a:r>
              <a:rPr lang="zh-CN" altLang="en-US" sz="2000" b="1" dirty="0" smtClean="0">
                <a:latin typeface="楷体_GB2312" pitchFamily="49" charset="-122"/>
                <a:ea typeface="楷体_GB2312" pitchFamily="49" charset="-122"/>
              </a:rPr>
              <a:t>正确的姿势</a:t>
            </a:r>
          </a:p>
          <a:p>
            <a:pPr>
              <a:lnSpc>
                <a:spcPct val="80000"/>
              </a:lnSpc>
            </a:pPr>
            <a:r>
              <a:rPr lang="zh-CN" altLang="en-US" sz="2000" b="1" dirty="0" smtClean="0">
                <a:latin typeface="楷体_GB2312" pitchFamily="49" charset="-122"/>
                <a:ea typeface="楷体_GB2312" pitchFamily="49" charset="-122"/>
              </a:rPr>
              <a:t>    坐下平视，腰背挺直，双手放在腿上</a:t>
            </a:r>
          </a:p>
          <a:p>
            <a:pPr>
              <a:lnSpc>
                <a:spcPct val="80000"/>
              </a:lnSpc>
            </a:pPr>
            <a:r>
              <a:rPr lang="zh-CN" altLang="en-US" sz="2000" b="1" dirty="0" smtClean="0">
                <a:latin typeface="楷体_GB2312" pitchFamily="49" charset="-122"/>
                <a:ea typeface="楷体_GB2312" pitchFamily="49" charset="-122"/>
              </a:rPr>
              <a:t>    呈送文件，以双手递交。笔的递交方式</a:t>
            </a:r>
          </a:p>
          <a:p>
            <a:pPr>
              <a:lnSpc>
                <a:spcPct val="80000"/>
              </a:lnSpc>
            </a:pPr>
            <a:r>
              <a:rPr lang="zh-CN" altLang="en-US" sz="2000" b="1" dirty="0" smtClean="0">
                <a:latin typeface="楷体_GB2312" pitchFamily="49" charset="-122"/>
                <a:ea typeface="楷体_GB2312" pitchFamily="49" charset="-122"/>
              </a:rPr>
              <a:t>    给领导签字等的时候不要太贴近上级</a:t>
            </a:r>
            <a:endParaRPr lang="zh-CN" altLang="en-US" sz="2000" dirty="0" smtClean="0"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20484" name="Picture 4" descr="063012000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1214422"/>
            <a:ext cx="2857530" cy="474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71538" y="0"/>
            <a:ext cx="7498080" cy="1143000"/>
          </a:xfrm>
        </p:spPr>
        <p:txBody>
          <a:bodyPr anchor="ctr">
            <a:normAutofit/>
          </a:bodyPr>
          <a:lstStyle/>
          <a:p>
            <a:r>
              <a:rPr lang="zh-CN" altLang="en-US" sz="4000" b="1" dirty="0" smtClean="0"/>
              <a:t>职场礼仪篇</a:t>
            </a:r>
            <a:r>
              <a:rPr lang="en-US" altLang="zh-CN" sz="4000" b="1" dirty="0" smtClean="0"/>
              <a:t>-</a:t>
            </a:r>
            <a:r>
              <a:rPr lang="zh-CN" altLang="en-US" sz="4000" b="1" dirty="0" smtClean="0"/>
              <a:t>私人问题</a:t>
            </a:r>
            <a:r>
              <a:rPr lang="en-US" altLang="zh-CN" sz="4000" b="1" dirty="0" smtClean="0"/>
              <a:t>5</a:t>
            </a:r>
            <a:r>
              <a:rPr lang="zh-CN" altLang="en-US" sz="4000" b="1" dirty="0" smtClean="0"/>
              <a:t>不问</a:t>
            </a:r>
            <a:endParaRPr lang="zh-CN" altLang="en-US" sz="4000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dirty="0" smtClean="0"/>
              <a:t>不问收入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不问年龄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不问健康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不问经历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不问感情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42976" y="2500306"/>
            <a:ext cx="7498080" cy="76675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zh-CN" altLang="en-US" sz="4400" dirty="0" smtClean="0">
                <a:latin typeface="华文行楷" pitchFamily="2" charset="-122"/>
                <a:ea typeface="华文行楷" pitchFamily="2" charset="-122"/>
              </a:rPr>
              <a:t>商 务 实 用 篇</a:t>
            </a:r>
            <a:endParaRPr lang="en-US" altLang="zh-CN" sz="4400" dirty="0" smtClean="0">
              <a:latin typeface="华文行楷" pitchFamily="2" charset="-122"/>
              <a:ea typeface="华文行楷" pitchFamily="2" charset="-122"/>
            </a:endParaRPr>
          </a:p>
          <a:p>
            <a:pPr algn="ctr"/>
            <a:endParaRPr lang="zh-CN" altLang="en-US" sz="4400" dirty="0">
              <a:latin typeface="华文行楷" pitchFamily="2" charset="-122"/>
              <a:ea typeface="华文行楷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标题 1"/>
          <p:cNvSpPr>
            <a:spLocks noGrp="1"/>
          </p:cNvSpPr>
          <p:nvPr>
            <p:ph type="title"/>
          </p:nvPr>
        </p:nvSpPr>
        <p:spPr bwMode="auto">
          <a:xfrm>
            <a:off x="914400" y="0"/>
            <a:ext cx="8229600" cy="1000108"/>
          </a:xfrm>
        </p:spPr>
        <p:txBody>
          <a:bodyPr anchor="ctr">
            <a:normAutofit/>
          </a:bodyPr>
          <a:lstStyle/>
          <a:p>
            <a:r>
              <a:rPr lang="zh-CN" altLang="en-US" sz="4000" b="1" dirty="0" smtClean="0"/>
              <a:t>客户接洽礼仪</a:t>
            </a:r>
            <a:r>
              <a:rPr lang="en-US" altLang="zh-CN" sz="4000" b="1" dirty="0" smtClean="0"/>
              <a:t>-</a:t>
            </a:r>
            <a:r>
              <a:rPr lang="zh-CN" altLang="en-US" sz="4000" b="1" dirty="0" smtClean="0"/>
              <a:t>商务电话礼仪</a:t>
            </a:r>
          </a:p>
        </p:txBody>
      </p:sp>
      <p:pic>
        <p:nvPicPr>
          <p:cNvPr id="33795" name="内容占位符 3" descr="12503Y0095L10-46095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000125" y="1357313"/>
            <a:ext cx="1643063" cy="2465387"/>
          </a:xfrm>
        </p:spPr>
      </p:pic>
      <p:pic>
        <p:nvPicPr>
          <p:cNvPr id="33796" name="图片 4" descr="30146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4000500"/>
            <a:ext cx="2786088" cy="223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7" name="TextBox 5"/>
          <p:cNvSpPr txBox="1">
            <a:spLocks noChangeArrowheads="1"/>
          </p:cNvSpPr>
          <p:nvPr/>
        </p:nvSpPr>
        <p:spPr bwMode="auto">
          <a:xfrm>
            <a:off x="3143250" y="1214438"/>
            <a:ext cx="5786438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楷体_GB2312" pitchFamily="49" charset="-122"/>
                <a:ea typeface="楷体_GB2312" pitchFamily="49" charset="-122"/>
              </a:rPr>
              <a:t>拨打电话时：</a:t>
            </a:r>
            <a:endParaRPr lang="en-US" altLang="zh-CN" sz="2400" b="1">
              <a:latin typeface="楷体_GB2312" pitchFamily="49" charset="-122"/>
              <a:ea typeface="楷体_GB2312" pitchFamily="49" charset="-122"/>
            </a:endParaRPr>
          </a:p>
          <a:p>
            <a:r>
              <a:rPr lang="en-US" altLang="zh-CN" sz="2400">
                <a:latin typeface="楷体_GB2312" pitchFamily="49" charset="-122"/>
                <a:ea typeface="楷体_GB2312" pitchFamily="49" charset="-122"/>
              </a:rPr>
              <a:t>1.</a:t>
            </a:r>
            <a:r>
              <a:rPr lang="zh-CN" altLang="en-US" sz="2400">
                <a:latin typeface="楷体_GB2312" pitchFamily="49" charset="-122"/>
                <a:ea typeface="楷体_GB2312" pitchFamily="49" charset="-122"/>
              </a:rPr>
              <a:t>语言文明、态度文明、举止文明</a:t>
            </a:r>
            <a:endParaRPr lang="en-US" altLang="zh-CN" sz="2400">
              <a:latin typeface="楷体_GB2312" pitchFamily="49" charset="-122"/>
              <a:ea typeface="楷体_GB2312" pitchFamily="49" charset="-122"/>
            </a:endParaRPr>
          </a:p>
          <a:p>
            <a:r>
              <a:rPr lang="en-US" altLang="zh-CN" sz="2400">
                <a:latin typeface="楷体_GB2312" pitchFamily="49" charset="-122"/>
                <a:ea typeface="楷体_GB2312" pitchFamily="49" charset="-122"/>
              </a:rPr>
              <a:t>2.</a:t>
            </a:r>
            <a:r>
              <a:rPr lang="zh-CN" altLang="en-US" sz="2400">
                <a:latin typeface="楷体_GB2312" pitchFamily="49" charset="-122"/>
                <a:ea typeface="楷体_GB2312" pitchFamily="49" charset="-122"/>
              </a:rPr>
              <a:t>确认通话对象、勿存调皮心、玩猜谜游戏</a:t>
            </a:r>
            <a:endParaRPr lang="en-US" altLang="zh-CN" sz="2400">
              <a:latin typeface="楷体_GB2312" pitchFamily="49" charset="-122"/>
              <a:ea typeface="楷体_GB2312" pitchFamily="49" charset="-122"/>
            </a:endParaRPr>
          </a:p>
          <a:p>
            <a:r>
              <a:rPr lang="en-US" altLang="zh-CN" sz="2400">
                <a:latin typeface="楷体_GB2312" pitchFamily="49" charset="-122"/>
                <a:ea typeface="楷体_GB2312" pitchFamily="49" charset="-122"/>
              </a:rPr>
              <a:t>3.</a:t>
            </a:r>
            <a:r>
              <a:rPr lang="zh-CN" altLang="en-US" sz="2400">
                <a:latin typeface="楷体_GB2312" pitchFamily="49" charset="-122"/>
                <a:ea typeface="楷体_GB2312" pitchFamily="49" charset="-122"/>
              </a:rPr>
              <a:t>说话速度适当、抑扬顿挫、流畅</a:t>
            </a:r>
            <a:endParaRPr lang="en-US" altLang="zh-CN" sz="2400">
              <a:latin typeface="楷体_GB2312" pitchFamily="49" charset="-122"/>
              <a:ea typeface="楷体_GB2312" pitchFamily="49" charset="-122"/>
            </a:endParaRPr>
          </a:p>
          <a:p>
            <a:r>
              <a:rPr lang="en-US" altLang="zh-CN" sz="2400">
                <a:latin typeface="楷体_GB2312" pitchFamily="49" charset="-122"/>
                <a:ea typeface="楷体_GB2312" pitchFamily="49" charset="-122"/>
              </a:rPr>
              <a:t>4.</a:t>
            </a:r>
            <a:r>
              <a:rPr lang="zh-CN" altLang="en-US" sz="2400">
                <a:latin typeface="楷体_GB2312" pitchFamily="49" charset="-122"/>
                <a:ea typeface="楷体_GB2312" pitchFamily="49" charset="-122"/>
              </a:rPr>
              <a:t>不要忘记最后的祝福和感谢</a:t>
            </a:r>
            <a:endParaRPr lang="en-US" altLang="zh-CN" sz="2400">
              <a:latin typeface="楷体_GB2312" pitchFamily="49" charset="-122"/>
              <a:ea typeface="楷体_GB2312" pitchFamily="49" charset="-122"/>
            </a:endParaRPr>
          </a:p>
          <a:p>
            <a:endParaRPr lang="zh-CN" altLang="en-US" sz="240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33798" name="TextBox 7"/>
          <p:cNvSpPr txBox="1">
            <a:spLocks noChangeArrowheads="1"/>
          </p:cNvSpPr>
          <p:nvPr/>
        </p:nvSpPr>
        <p:spPr bwMode="auto">
          <a:xfrm>
            <a:off x="3929063" y="4286250"/>
            <a:ext cx="5072062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楷体_GB2312" pitchFamily="49" charset="-122"/>
                <a:ea typeface="楷体_GB2312" pitchFamily="49" charset="-122"/>
              </a:rPr>
              <a:t>本人受话时：</a:t>
            </a:r>
            <a:endParaRPr lang="en-US" altLang="zh-CN" sz="2400" b="1">
              <a:latin typeface="楷体_GB2312" pitchFamily="49" charset="-122"/>
              <a:ea typeface="楷体_GB2312" pitchFamily="49" charset="-122"/>
            </a:endParaRPr>
          </a:p>
          <a:p>
            <a:r>
              <a:rPr lang="en-US" altLang="zh-CN" sz="2400">
                <a:latin typeface="楷体_GB2312" pitchFamily="49" charset="-122"/>
                <a:ea typeface="楷体_GB2312" pitchFamily="49" charset="-122"/>
              </a:rPr>
              <a:t>1.</a:t>
            </a:r>
            <a:r>
              <a:rPr lang="zh-CN" altLang="en-US" sz="2400">
                <a:latin typeface="楷体_GB2312" pitchFamily="49" charset="-122"/>
                <a:ea typeface="楷体_GB2312" pitchFamily="49" charset="-122"/>
              </a:rPr>
              <a:t>接听及时</a:t>
            </a:r>
            <a:endParaRPr lang="en-US" altLang="zh-CN" sz="2400">
              <a:latin typeface="楷体_GB2312" pitchFamily="49" charset="-122"/>
              <a:ea typeface="楷体_GB2312" pitchFamily="49" charset="-122"/>
            </a:endParaRPr>
          </a:p>
          <a:p>
            <a:r>
              <a:rPr lang="en-US" altLang="zh-CN" sz="2400">
                <a:latin typeface="楷体_GB2312" pitchFamily="49" charset="-122"/>
                <a:ea typeface="楷体_GB2312" pitchFamily="49" charset="-122"/>
              </a:rPr>
              <a:t>2.</a:t>
            </a:r>
            <a:r>
              <a:rPr lang="zh-CN" altLang="en-US" sz="2400">
                <a:latin typeface="楷体_GB2312" pitchFamily="49" charset="-122"/>
                <a:ea typeface="楷体_GB2312" pitchFamily="49" charset="-122"/>
              </a:rPr>
              <a:t>应对谦和：自报家门、聚精会神、与人道别</a:t>
            </a:r>
          </a:p>
          <a:p>
            <a:endParaRPr lang="zh-CN" altLang="en-US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0"/>
            <a:ext cx="8229600" cy="1143000"/>
          </a:xfrm>
        </p:spPr>
        <p:txBody>
          <a:bodyPr anchor="ctr">
            <a:normAutofit/>
          </a:bodyPr>
          <a:lstStyle/>
          <a:p>
            <a:r>
              <a:rPr lang="zh-CN" altLang="en-US" sz="4000" b="1" dirty="0" smtClean="0"/>
              <a:t>客户接洽礼仪</a:t>
            </a:r>
            <a:r>
              <a:rPr lang="en-US" altLang="zh-CN" sz="4000" b="1" dirty="0" smtClean="0"/>
              <a:t>—</a:t>
            </a:r>
            <a:r>
              <a:rPr lang="zh-CN" altLang="en-US" sz="4000" b="1" dirty="0" smtClean="0"/>
              <a:t>握手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2976" y="1071546"/>
            <a:ext cx="4105275" cy="53276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zh-CN" altLang="en-US" sz="2400" b="1" dirty="0" smtClean="0">
                <a:latin typeface="楷体_GB2312" pitchFamily="49" charset="-122"/>
                <a:ea typeface="楷体_GB2312" pitchFamily="49" charset="-122"/>
              </a:rPr>
              <a:t>先问候再握手。</a:t>
            </a:r>
          </a:p>
          <a:p>
            <a:pPr>
              <a:lnSpc>
                <a:spcPct val="80000"/>
              </a:lnSpc>
            </a:pPr>
            <a:endParaRPr lang="zh-CN" altLang="en-US" sz="2400" b="1" dirty="0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80000"/>
              </a:lnSpc>
            </a:pPr>
            <a:r>
              <a:rPr lang="zh-CN" altLang="en-US" sz="2400" b="1" dirty="0" smtClean="0">
                <a:latin typeface="楷体_GB2312" pitchFamily="49" charset="-122"/>
                <a:ea typeface="楷体_GB2312" pitchFamily="49" charset="-122"/>
              </a:rPr>
              <a:t>伸出右手，手掌呈垂直状态，五指并用，握手</a:t>
            </a:r>
            <a:r>
              <a:rPr lang="en-US" altLang="zh-CN" sz="2400" b="1" dirty="0" smtClean="0"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2400" b="1" dirty="0" smtClean="0">
                <a:latin typeface="楷体_GB2312" pitchFamily="49" charset="-122"/>
                <a:ea typeface="楷体_GB2312" pitchFamily="49" charset="-122"/>
              </a:rPr>
              <a:t>秒左右。</a:t>
            </a:r>
          </a:p>
          <a:p>
            <a:pPr>
              <a:lnSpc>
                <a:spcPct val="80000"/>
              </a:lnSpc>
            </a:pPr>
            <a:endParaRPr lang="zh-CN" altLang="en-US" sz="2400" b="1" dirty="0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80000"/>
              </a:lnSpc>
            </a:pPr>
            <a:r>
              <a:rPr lang="zh-CN" altLang="en-US" sz="2400" b="1" dirty="0" smtClean="0">
                <a:latin typeface="楷体_GB2312" pitchFamily="49" charset="-122"/>
                <a:ea typeface="楷体_GB2312" pitchFamily="49" charset="-122"/>
              </a:rPr>
              <a:t>不要用左手握手。不可滥用双手。</a:t>
            </a:r>
          </a:p>
          <a:p>
            <a:pPr>
              <a:lnSpc>
                <a:spcPct val="80000"/>
              </a:lnSpc>
            </a:pPr>
            <a:endParaRPr lang="zh-CN" altLang="en-US" sz="2400" b="1" dirty="0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80000"/>
              </a:lnSpc>
            </a:pPr>
            <a:r>
              <a:rPr lang="zh-CN" altLang="en-US" sz="2400" b="1" dirty="0" smtClean="0">
                <a:latin typeface="楷体_GB2312" pitchFamily="49" charset="-122"/>
                <a:ea typeface="楷体_GB2312" pitchFamily="49" charset="-122"/>
              </a:rPr>
              <a:t>双眼要注视对方。</a:t>
            </a:r>
          </a:p>
          <a:p>
            <a:pPr>
              <a:lnSpc>
                <a:spcPct val="80000"/>
              </a:lnSpc>
            </a:pPr>
            <a:endParaRPr lang="zh-CN" altLang="en-US" sz="2400" b="1" dirty="0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80000"/>
              </a:lnSpc>
            </a:pPr>
            <a:r>
              <a:rPr lang="zh-CN" altLang="en-US" sz="2400" b="1" dirty="0" smtClean="0">
                <a:latin typeface="楷体_GB2312" pitchFamily="49" charset="-122"/>
                <a:ea typeface="楷体_GB2312" pitchFamily="49" charset="-122"/>
              </a:rPr>
              <a:t>不可用力过度。</a:t>
            </a:r>
          </a:p>
          <a:p>
            <a:pPr>
              <a:lnSpc>
                <a:spcPct val="80000"/>
              </a:lnSpc>
            </a:pPr>
            <a:endParaRPr lang="zh-CN" altLang="en-US" sz="2400" b="1" dirty="0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zh-CN" altLang="en-US" sz="2400" b="1" dirty="0" smtClean="0">
                <a:latin typeface="楷体_GB2312" pitchFamily="49" charset="-122"/>
                <a:ea typeface="楷体_GB2312" pitchFamily="49" charset="-122"/>
              </a:rPr>
              <a:t>注：请注意性别、注意气氛、节奏</a:t>
            </a:r>
            <a:endParaRPr lang="en-US" altLang="zh-CN" sz="2400" b="1" dirty="0" smtClean="0"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34820" name="Picture 4" descr="BS01197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2205038"/>
            <a:ext cx="3176580" cy="176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5" descr="MCj0280158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1142984"/>
            <a:ext cx="18557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0"/>
            <a:ext cx="8229600" cy="1143000"/>
          </a:xfrm>
        </p:spPr>
        <p:txBody>
          <a:bodyPr anchor="ctr">
            <a:normAutofit/>
          </a:bodyPr>
          <a:lstStyle/>
          <a:p>
            <a:r>
              <a:rPr lang="zh-CN" altLang="en-US" sz="4000" b="1" dirty="0" smtClean="0"/>
              <a:t>客户接洽礼仪</a:t>
            </a:r>
            <a:r>
              <a:rPr lang="en-US" altLang="zh-CN" sz="4000" b="1" dirty="0" smtClean="0"/>
              <a:t>—</a:t>
            </a:r>
            <a:r>
              <a:rPr lang="zh-CN" altLang="en-US" sz="4000" b="1" dirty="0" smtClean="0"/>
              <a:t>递名片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1538" y="1071546"/>
            <a:ext cx="4214813" cy="442912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zh-CN" sz="2400" b="1" dirty="0" smtClean="0"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2400" b="1" dirty="0" smtClean="0">
                <a:latin typeface="楷体_GB2312" pitchFamily="49" charset="-122"/>
                <a:ea typeface="楷体_GB2312" pitchFamily="49" charset="-122"/>
              </a:rPr>
              <a:t>、名片放在什么地方？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zh-CN" sz="2400" b="1" dirty="0" smtClean="0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2400" b="1" dirty="0" smtClean="0">
                <a:latin typeface="楷体_GB2312" pitchFamily="49" charset="-122"/>
                <a:ea typeface="楷体_GB2312" pitchFamily="49" charset="-122"/>
              </a:rPr>
              <a:t>、检查是否有足够的名片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zh-CN" sz="2400" b="1" dirty="0" smtClean="0"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2400" b="1" dirty="0" smtClean="0">
                <a:latin typeface="楷体_GB2312" pitchFamily="49" charset="-122"/>
                <a:ea typeface="楷体_GB2312" pitchFamily="49" charset="-122"/>
              </a:rPr>
              <a:t>、如何递交名片？</a:t>
            </a:r>
            <a:endParaRPr lang="en-US" altLang="zh-CN" sz="2400" b="1" dirty="0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zh-CN" sz="2400" b="1" dirty="0" smtClean="0">
                <a:latin typeface="楷体_GB2312" pitchFamily="49" charset="-122"/>
                <a:ea typeface="楷体_GB2312" pitchFamily="49" charset="-122"/>
              </a:rPr>
              <a:t>4</a:t>
            </a:r>
            <a:r>
              <a:rPr lang="zh-CN" altLang="en-US" sz="2400" b="1" dirty="0" smtClean="0">
                <a:latin typeface="楷体_GB2312" pitchFamily="49" charset="-122"/>
                <a:ea typeface="楷体_GB2312" pitchFamily="49" charset="-122"/>
              </a:rPr>
              <a:t>、交换名片的礼仪</a:t>
            </a:r>
            <a:endParaRPr lang="en-US" altLang="zh-CN" sz="2400" b="1" dirty="0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altLang="zh-CN" sz="2400" b="1" dirty="0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zh-CN" altLang="en-US" sz="2400" b="1" dirty="0" smtClean="0">
                <a:latin typeface="楷体_GB2312" pitchFamily="49" charset="-122"/>
                <a:ea typeface="楷体_GB2312" pitchFamily="49" charset="-122"/>
              </a:rPr>
              <a:t>外行的表现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zh-CN" sz="2400" b="1" dirty="0" smtClean="0">
                <a:latin typeface="楷体_GB2312" pitchFamily="49" charset="-122"/>
                <a:ea typeface="楷体_GB2312" pitchFamily="49" charset="-122"/>
              </a:rPr>
              <a:t>1.</a:t>
            </a:r>
            <a:r>
              <a:rPr lang="zh-CN" altLang="en-US" sz="2400" b="1" dirty="0" smtClean="0">
                <a:latin typeface="楷体_GB2312" pitchFamily="49" charset="-122"/>
                <a:ea typeface="楷体_GB2312" pitchFamily="49" charset="-122"/>
              </a:rPr>
              <a:t> 无意识地玩弄对方的名片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zh-CN" sz="2400" b="1" dirty="0" smtClean="0">
                <a:latin typeface="楷体_GB2312" pitchFamily="49" charset="-122"/>
                <a:ea typeface="楷体_GB2312" pitchFamily="49" charset="-122"/>
              </a:rPr>
              <a:t>2.</a:t>
            </a:r>
            <a:r>
              <a:rPr lang="zh-CN" altLang="en-US" sz="2400" b="1" dirty="0" smtClean="0">
                <a:latin typeface="楷体_GB2312" pitchFamily="49" charset="-122"/>
                <a:ea typeface="楷体_GB2312" pitchFamily="49" charset="-122"/>
              </a:rPr>
              <a:t> 当场在对方名片上写备忘事情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zh-CN" sz="2400" b="1" dirty="0" smtClean="0">
                <a:latin typeface="楷体_GB2312" pitchFamily="49" charset="-122"/>
                <a:ea typeface="楷体_GB2312" pitchFamily="49" charset="-122"/>
              </a:rPr>
              <a:t>3.</a:t>
            </a:r>
            <a:r>
              <a:rPr lang="zh-CN" altLang="en-US" sz="2400" b="1" dirty="0" smtClean="0">
                <a:latin typeface="楷体_GB2312" pitchFamily="49" charset="-122"/>
                <a:ea typeface="楷体_GB2312" pitchFamily="49" charset="-122"/>
              </a:rPr>
              <a:t> 先于上司向客人递交名片</a:t>
            </a:r>
          </a:p>
          <a:p>
            <a:pPr>
              <a:lnSpc>
                <a:spcPct val="80000"/>
              </a:lnSpc>
              <a:buFontTx/>
              <a:buNone/>
            </a:pPr>
            <a:endParaRPr lang="zh-CN" altLang="en-US" sz="2400" b="1" dirty="0" smtClean="0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zh-CN" altLang="en-US" sz="2400" b="1" dirty="0" smtClean="0">
                <a:latin typeface="楷体_GB2312" pitchFamily="49" charset="-122"/>
                <a:ea typeface="楷体_GB2312" pitchFamily="49" charset="-122"/>
              </a:rPr>
              <a:t>   </a:t>
            </a:r>
          </a:p>
        </p:txBody>
      </p:sp>
      <p:pic>
        <p:nvPicPr>
          <p:cNvPr id="35845" name="Picture 4" descr="153_2140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37" y="2714620"/>
            <a:ext cx="3357563" cy="238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8" name="Rectangle 4"/>
          <p:cNvSpPr>
            <a:spLocks noGrp="1" noChangeArrowheads="1"/>
          </p:cNvSpPr>
          <p:nvPr>
            <p:ph type="title"/>
          </p:nvPr>
        </p:nvSpPr>
        <p:spPr>
          <a:xfrm>
            <a:off x="1071538" y="0"/>
            <a:ext cx="7498080" cy="1143000"/>
          </a:xfrm>
        </p:spPr>
        <p:txBody>
          <a:bodyPr anchor="ctr">
            <a:normAutofit/>
          </a:bodyPr>
          <a:lstStyle/>
          <a:p>
            <a:r>
              <a:rPr lang="zh-CN" altLang="en-US" sz="4000" b="1" dirty="0" smtClean="0"/>
              <a:t>交谈</a:t>
            </a:r>
            <a:r>
              <a:rPr lang="zh-CN" altLang="en-US" sz="4000" b="1" dirty="0"/>
              <a:t>技巧</a:t>
            </a:r>
          </a:p>
        </p:txBody>
      </p:sp>
      <p:sp>
        <p:nvSpPr>
          <p:cNvPr id="323589" name="Rectangle 5"/>
          <p:cNvSpPr>
            <a:spLocks noChangeArrowheads="1"/>
          </p:cNvSpPr>
          <p:nvPr/>
        </p:nvSpPr>
        <p:spPr bwMode="gray">
          <a:xfrm>
            <a:off x="1000100" y="1142984"/>
            <a:ext cx="7128224" cy="4679950"/>
          </a:xfrm>
          <a:prstGeom prst="rect">
            <a:avLst/>
          </a:prstGeom>
          <a:gradFill rotWithShape="1">
            <a:gsLst>
              <a:gs pos="0">
                <a:srgbClr val="8CADEA">
                  <a:alpha val="20000"/>
                </a:srgbClr>
              </a:gs>
              <a:gs pos="100000">
                <a:srgbClr val="FFFFFF"/>
              </a:gs>
            </a:gsLst>
            <a:lin ang="5400000" scaled="1"/>
          </a:gradFill>
          <a:ln w="12700" cap="rnd" algn="ctr">
            <a:solidFill>
              <a:srgbClr val="0070C0"/>
            </a:solidFill>
            <a:prstDash val="sysDot"/>
            <a:miter lim="800000"/>
            <a:headEnd/>
            <a:tailEnd/>
          </a:ln>
          <a:effectLst/>
        </p:spPr>
        <p:txBody>
          <a:bodyPr anchor="ctr"/>
          <a:lstStyle/>
          <a:p>
            <a:pPr marL="173038" indent="-173038">
              <a:lnSpc>
                <a:spcPct val="120000"/>
              </a:lnSpc>
              <a:spcBef>
                <a:spcPct val="40000"/>
              </a:spcBef>
              <a:buClr>
                <a:srgbClr val="A50021"/>
              </a:buClr>
              <a:buSzPct val="110000"/>
              <a:buFont typeface="Wingdings" pitchFamily="2" charset="2"/>
              <a:buNone/>
            </a:pPr>
            <a:r>
              <a:rPr lang="zh-CN" altLang="en-US" sz="2400" b="1" dirty="0">
                <a:solidFill>
                  <a:srgbClr val="CC0000"/>
                </a:solidFill>
                <a:ea typeface="宋体" charset="-122"/>
              </a:rPr>
              <a:t>交谈时要牢记“停、看、听”的谈话规则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lang="zh-CN" altLang="en-US" sz="2400" dirty="0">
                <a:latin typeface="宋体" charset="-122"/>
                <a:ea typeface="宋体" charset="-122"/>
              </a:rPr>
              <a:t> </a:t>
            </a:r>
            <a:r>
              <a:rPr lang="zh-CN" altLang="en-US" sz="2400" dirty="0" smtClean="0">
                <a:latin typeface="宋体" charset="-122"/>
                <a:ea typeface="宋体" charset="-122"/>
              </a:rPr>
              <a:t>停</a:t>
            </a:r>
            <a:endParaRPr lang="zh-CN" altLang="en-US" sz="2400" dirty="0">
              <a:latin typeface="宋体" charset="-122"/>
              <a:ea typeface="宋体" charset="-122"/>
            </a:endParaRP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lang="zh-CN" altLang="en-US" sz="2400" dirty="0">
                <a:latin typeface="宋体" charset="-122"/>
                <a:ea typeface="宋体" charset="-122"/>
              </a:rPr>
              <a:t> </a:t>
            </a:r>
            <a:r>
              <a:rPr lang="zh-CN" altLang="en-US" sz="2400" dirty="0" smtClean="0">
                <a:latin typeface="宋体" charset="-122"/>
                <a:ea typeface="宋体" charset="-122"/>
              </a:rPr>
              <a:t>看</a:t>
            </a:r>
            <a:endParaRPr lang="zh-CN" altLang="en-US" sz="2400" dirty="0">
              <a:latin typeface="宋体" charset="-122"/>
              <a:ea typeface="宋体" charset="-122"/>
            </a:endParaRP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lang="zh-CN" altLang="en-US" sz="2400" dirty="0">
                <a:latin typeface="宋体" charset="-122"/>
                <a:ea typeface="宋体" charset="-122"/>
              </a:rPr>
              <a:t> </a:t>
            </a:r>
            <a:r>
              <a:rPr lang="zh-CN" altLang="en-US" sz="2400" dirty="0" smtClean="0">
                <a:latin typeface="宋体" charset="-122"/>
                <a:ea typeface="宋体" charset="-122"/>
              </a:rPr>
              <a:t>听</a:t>
            </a:r>
            <a:endParaRPr lang="en-US" altLang="zh-CN" sz="2400" dirty="0" smtClean="0">
              <a:latin typeface="宋体" charset="-122"/>
              <a:ea typeface="宋体" charset="-122"/>
            </a:endParaRP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endParaRPr lang="zh-CN" altLang="en-US" sz="2400" dirty="0">
              <a:latin typeface="宋体" charset="-122"/>
              <a:ea typeface="宋体" charset="-122"/>
            </a:endParaRPr>
          </a:p>
          <a:p>
            <a:pPr marL="173038" indent="-173038">
              <a:lnSpc>
                <a:spcPct val="150000"/>
              </a:lnSpc>
              <a:spcBef>
                <a:spcPct val="20000"/>
              </a:spcBef>
              <a:buClr>
                <a:schemeClr val="accent2"/>
              </a:buClr>
              <a:buSzPct val="100000"/>
              <a:buFont typeface="Arial" charset="0"/>
              <a:buChar char="•"/>
            </a:pPr>
            <a:r>
              <a:rPr lang="zh-CN" altLang="en-US" sz="2400" dirty="0">
                <a:solidFill>
                  <a:srgbClr val="000000"/>
                </a:solidFill>
                <a:latin typeface="宋体" charset="-122"/>
                <a:ea typeface="宋体" charset="-122"/>
              </a:rPr>
              <a:t>要主动寒暄，面带微笑</a:t>
            </a:r>
          </a:p>
          <a:p>
            <a:pPr marL="173038" indent="-173038">
              <a:lnSpc>
                <a:spcPct val="150000"/>
              </a:lnSpc>
              <a:spcBef>
                <a:spcPct val="20000"/>
              </a:spcBef>
              <a:buClr>
                <a:schemeClr val="accent2"/>
              </a:buClr>
              <a:buSzPct val="100000"/>
              <a:buFont typeface="Arial" charset="0"/>
              <a:buChar char="•"/>
            </a:pPr>
            <a:r>
              <a:rPr lang="zh-CN" altLang="en-US" sz="2400" dirty="0">
                <a:solidFill>
                  <a:srgbClr val="000000"/>
                </a:solidFill>
                <a:latin typeface="宋体" charset="-122"/>
                <a:ea typeface="宋体" charset="-122"/>
              </a:rPr>
              <a:t>音量适中，语调</a:t>
            </a:r>
            <a:r>
              <a:rPr lang="zh-CN" altLang="en-US" sz="2400" dirty="0" smtClean="0">
                <a:solidFill>
                  <a:srgbClr val="000000"/>
                </a:solidFill>
                <a:latin typeface="宋体" charset="-122"/>
                <a:ea typeface="宋体" charset="-122"/>
              </a:rPr>
              <a:t>平和</a:t>
            </a:r>
            <a:endParaRPr lang="zh-CN" altLang="en-US" sz="2400" dirty="0">
              <a:solidFill>
                <a:srgbClr val="000000"/>
              </a:solidFill>
              <a:latin typeface="宋体" charset="-122"/>
              <a:ea typeface="宋体" charset="-122"/>
            </a:endParaRPr>
          </a:p>
          <a:p>
            <a:pPr marL="173038" indent="-173038">
              <a:lnSpc>
                <a:spcPct val="150000"/>
              </a:lnSpc>
              <a:spcBef>
                <a:spcPct val="20000"/>
              </a:spcBef>
              <a:buClr>
                <a:schemeClr val="accent2"/>
              </a:buClr>
              <a:buSzPct val="100000"/>
              <a:buFont typeface="Arial" charset="0"/>
              <a:buChar char="•"/>
            </a:pPr>
            <a:r>
              <a:rPr lang="zh-CN" altLang="en-US" sz="2400" dirty="0" smtClean="0">
                <a:solidFill>
                  <a:srgbClr val="000000"/>
                </a:solidFill>
                <a:latin typeface="宋体" charset="-122"/>
                <a:ea typeface="宋体" charset="-122"/>
              </a:rPr>
              <a:t>注意</a:t>
            </a:r>
            <a:r>
              <a:rPr lang="zh-CN" altLang="en-US" sz="2400" dirty="0">
                <a:solidFill>
                  <a:srgbClr val="000000"/>
                </a:solidFill>
                <a:latin typeface="宋体" charset="-122"/>
                <a:ea typeface="宋体" charset="-122"/>
              </a:rPr>
              <a:t>倾听，不要抢话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71538" y="0"/>
            <a:ext cx="7498080" cy="1143000"/>
          </a:xfrm>
        </p:spPr>
        <p:txBody>
          <a:bodyPr>
            <a:normAutofit/>
          </a:bodyPr>
          <a:lstStyle/>
          <a:p>
            <a:r>
              <a:rPr lang="zh-CN" altLang="en-US" sz="4400" b="1" dirty="0" smtClean="0">
                <a:latin typeface="楷体_GB2312" pitchFamily="49" charset="-122"/>
                <a:ea typeface="楷体_GB2312" pitchFamily="49" charset="-122"/>
              </a:rPr>
              <a:t>课程摘要</a:t>
            </a:r>
            <a:endParaRPr lang="zh-CN" altLang="en-US" sz="4400" b="1" dirty="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14414" y="1214422"/>
            <a:ext cx="7498080" cy="48006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altLang="zh-CN" sz="4400" dirty="0" smtClean="0">
              <a:latin typeface="华文行楷" pitchFamily="2" charset="-122"/>
              <a:ea typeface="华文行楷" pitchFamily="2" charset="-122"/>
            </a:endParaRPr>
          </a:p>
          <a:p>
            <a:r>
              <a:rPr lang="zh-CN" altLang="en-US" sz="4400" dirty="0" smtClean="0">
                <a:latin typeface="华文行楷" pitchFamily="2" charset="-122"/>
                <a:ea typeface="华文行楷" pitchFamily="2" charset="-122"/>
              </a:rPr>
              <a:t>个人形象篇</a:t>
            </a:r>
            <a:endParaRPr lang="en-US" altLang="zh-CN" sz="4400" dirty="0" smtClean="0">
              <a:latin typeface="华文行楷" pitchFamily="2" charset="-122"/>
              <a:ea typeface="华文行楷" pitchFamily="2" charset="-122"/>
            </a:endParaRPr>
          </a:p>
          <a:p>
            <a:endParaRPr lang="en-US" altLang="zh-CN" sz="4400" dirty="0" smtClean="0">
              <a:latin typeface="华文行楷" pitchFamily="2" charset="-122"/>
              <a:ea typeface="华文行楷" pitchFamily="2" charset="-122"/>
            </a:endParaRPr>
          </a:p>
          <a:p>
            <a:r>
              <a:rPr lang="zh-CN" altLang="en-US" sz="4400" dirty="0" smtClean="0">
                <a:latin typeface="华文行楷" pitchFamily="2" charset="-122"/>
                <a:ea typeface="华文行楷" pitchFamily="2" charset="-122"/>
              </a:rPr>
              <a:t>职场礼仪篇</a:t>
            </a:r>
            <a:endParaRPr lang="en-US" altLang="zh-CN" sz="4400" dirty="0" smtClean="0">
              <a:latin typeface="华文行楷" pitchFamily="2" charset="-122"/>
              <a:ea typeface="华文行楷" pitchFamily="2" charset="-122"/>
            </a:endParaRPr>
          </a:p>
          <a:p>
            <a:endParaRPr lang="en-US" altLang="zh-CN" sz="4400" dirty="0" smtClean="0">
              <a:latin typeface="华文行楷" pitchFamily="2" charset="-122"/>
              <a:ea typeface="华文行楷" pitchFamily="2" charset="-122"/>
            </a:endParaRPr>
          </a:p>
          <a:p>
            <a:r>
              <a:rPr lang="zh-CN" altLang="en-US" sz="4400" dirty="0" smtClean="0">
                <a:latin typeface="华文行楷" pitchFamily="2" charset="-122"/>
                <a:ea typeface="华文行楷" pitchFamily="2" charset="-122"/>
              </a:rPr>
              <a:t>商务实用篇</a:t>
            </a:r>
            <a:endParaRPr lang="en-US" altLang="zh-CN" sz="4400" dirty="0" smtClean="0">
              <a:latin typeface="华文行楷" pitchFamily="2" charset="-122"/>
              <a:ea typeface="华文行楷" pitchFamily="2" charset="-122"/>
            </a:endParaRPr>
          </a:p>
          <a:p>
            <a:endParaRPr lang="en-US" altLang="zh-CN" sz="4400" dirty="0" smtClean="0">
              <a:latin typeface="华文行楷" pitchFamily="2" charset="-122"/>
              <a:ea typeface="华文行楷" pitchFamily="2" charset="-122"/>
            </a:endParaRPr>
          </a:p>
          <a:p>
            <a:endParaRPr lang="en-US" altLang="zh-CN" sz="4400" dirty="0" smtClean="0">
              <a:latin typeface="华文行楷" pitchFamily="2" charset="-122"/>
              <a:ea typeface="华文行楷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/>
          <p:cNvSpPr>
            <a:spLocks noChangeArrowheads="1"/>
          </p:cNvSpPr>
          <p:nvPr/>
        </p:nvSpPr>
        <p:spPr bwMode="auto">
          <a:xfrm>
            <a:off x="381000" y="4038600"/>
            <a:ext cx="83058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defTabSz="987425">
              <a:lnSpc>
                <a:spcPct val="120000"/>
              </a:lnSpc>
              <a:defRPr/>
            </a:pPr>
            <a:r>
              <a:rPr lang="en-US" altLang="zh-CN" sz="6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  <a:ea typeface="宋体" pitchFamily="2" charset="-122"/>
              </a:rPr>
              <a:t/>
            </a:r>
            <a:br>
              <a:rPr lang="en-US" altLang="zh-CN" sz="6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  <a:ea typeface="宋体" pitchFamily="2" charset="-122"/>
              </a:rPr>
            </a:br>
            <a:r>
              <a:rPr lang="en-US" altLang="zh-CN" sz="6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  <a:ea typeface="宋体" pitchFamily="2" charset="-122"/>
              </a:rPr>
              <a:t/>
            </a:r>
            <a:br>
              <a:rPr lang="en-US" altLang="zh-CN" sz="6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  <a:ea typeface="宋体" pitchFamily="2" charset="-122"/>
              </a:rPr>
            </a:br>
            <a:endParaRPr lang="en-US" altLang="zh-CN" sz="60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22565" name="Rectangle 5"/>
          <p:cNvSpPr>
            <a:spLocks noChangeArrowheads="1"/>
          </p:cNvSpPr>
          <p:nvPr/>
        </p:nvSpPr>
        <p:spPr bwMode="auto">
          <a:xfrm>
            <a:off x="6248400" y="228600"/>
            <a:ext cx="2743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defTabSz="987425">
              <a:lnSpc>
                <a:spcPct val="100000"/>
              </a:lnSpc>
              <a:defRPr/>
            </a:pPr>
            <a:endParaRPr lang="zh-CN" altLang="zh-CN" sz="28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22569" name="Text Box 9"/>
          <p:cNvSpPr txBox="1">
            <a:spLocks noChangeArrowheads="1"/>
          </p:cNvSpPr>
          <p:nvPr/>
        </p:nvSpPr>
        <p:spPr bwMode="auto">
          <a:xfrm>
            <a:off x="1981200" y="3124200"/>
            <a:ext cx="4267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>
            <a:lvl1pPr algn="l" defTabSz="76200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571500" algn="l" defTabSz="76200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algn="l" defTabSz="76200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714500" algn="l" defTabSz="76200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286000" algn="l" defTabSz="76200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ctr">
              <a:spcBef>
                <a:spcPct val="50000"/>
              </a:spcBef>
              <a:defRPr/>
            </a:pPr>
            <a:endParaRPr lang="zh-CN" altLang="zh-CN" sz="4000" smtClean="0">
              <a:effectLst>
                <a:outerShdw blurRad="38100" dist="38100" dir="2700000" algn="tl">
                  <a:srgbClr val="C0C0C0"/>
                </a:outerShdw>
              </a:effectLst>
              <a:latin typeface="宋体" pitchFamily="2" charset="-122"/>
            </a:endParaRPr>
          </a:p>
        </p:txBody>
      </p:sp>
      <p:sp>
        <p:nvSpPr>
          <p:cNvPr id="322574" name="Text Box 14"/>
          <p:cNvSpPr txBox="1">
            <a:spLocks noChangeArrowheads="1"/>
          </p:cNvSpPr>
          <p:nvPr/>
        </p:nvSpPr>
        <p:spPr bwMode="auto">
          <a:xfrm>
            <a:off x="1000100" y="785794"/>
            <a:ext cx="5181600" cy="5799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>
            <a:lvl1pPr algn="l" defTabSz="76200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571500" algn="l" defTabSz="76200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algn="l" defTabSz="76200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714500" algn="l" defTabSz="76200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286000" algn="l" defTabSz="76200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>
              <a:lnSpc>
                <a:spcPct val="70000"/>
              </a:lnSpc>
              <a:spcBef>
                <a:spcPct val="50000"/>
              </a:spcBef>
              <a:buClr>
                <a:schemeClr val="tx2"/>
              </a:buClr>
              <a:buFont typeface="Wingdings" pitchFamily="2" charset="2"/>
              <a:buChar char="F"/>
              <a:defRPr/>
            </a:pPr>
            <a:r>
              <a:rPr lang="zh-CN" alt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身体语言</a:t>
            </a:r>
            <a:endParaRPr lang="en-US" altLang="zh-CN" sz="3600" dirty="0" smtClean="0">
              <a:effectLst>
                <a:outerShdw blurRad="38100" dist="38100" dir="2700000" algn="tl">
                  <a:srgbClr val="C0C0C0"/>
                </a:outerShdw>
              </a:effectLst>
              <a:latin typeface="黑体" pitchFamily="2" charset="-122"/>
              <a:ea typeface="黑体" pitchFamily="2" charset="-122"/>
            </a:endParaRPr>
          </a:p>
          <a:p>
            <a:pPr>
              <a:lnSpc>
                <a:spcPct val="70000"/>
              </a:lnSpc>
              <a:spcBef>
                <a:spcPct val="50000"/>
              </a:spcBef>
              <a:buClr>
                <a:schemeClr val="tx2"/>
              </a:buClr>
              <a:buFont typeface="Wingdings" pitchFamily="2" charset="2"/>
              <a:buChar char="F"/>
              <a:defRPr/>
            </a:pPr>
            <a:endParaRPr lang="zh-CN" altLang="en-US" sz="3600" dirty="0" smtClean="0">
              <a:effectLst>
                <a:outerShdw blurRad="38100" dist="38100" dir="2700000" algn="tl">
                  <a:srgbClr val="C0C0C0"/>
                </a:outerShdw>
              </a:effectLst>
              <a:latin typeface="黑体" pitchFamily="2" charset="-122"/>
              <a:ea typeface="黑体" pitchFamily="2" charset="-122"/>
            </a:endParaRPr>
          </a:p>
          <a:p>
            <a:pPr>
              <a:lnSpc>
                <a:spcPct val="70000"/>
              </a:lnSpc>
              <a:spcBef>
                <a:spcPct val="50000"/>
              </a:spcBef>
              <a:buClr>
                <a:schemeClr val="tx2"/>
              </a:buClr>
              <a:buFont typeface="Wingdings" pitchFamily="2" charset="2"/>
              <a:buChar char="F"/>
              <a:defRPr/>
            </a:pPr>
            <a:r>
              <a:rPr lang="zh-CN" alt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站姿 坐姿</a:t>
            </a:r>
            <a:endParaRPr lang="en-US" altLang="zh-CN" sz="3600" dirty="0" smtClean="0">
              <a:effectLst>
                <a:outerShdw blurRad="38100" dist="38100" dir="2700000" algn="tl">
                  <a:srgbClr val="C0C0C0"/>
                </a:outerShdw>
              </a:effectLst>
              <a:latin typeface="黑体" pitchFamily="2" charset="-122"/>
              <a:ea typeface="黑体" pitchFamily="2" charset="-122"/>
            </a:endParaRPr>
          </a:p>
          <a:p>
            <a:pPr>
              <a:lnSpc>
                <a:spcPct val="70000"/>
              </a:lnSpc>
              <a:spcBef>
                <a:spcPct val="50000"/>
              </a:spcBef>
              <a:buClr>
                <a:schemeClr val="tx2"/>
              </a:buClr>
              <a:buFont typeface="Wingdings" pitchFamily="2" charset="2"/>
              <a:buChar char="F"/>
              <a:defRPr/>
            </a:pPr>
            <a:endParaRPr lang="zh-CN" altLang="en-US" sz="3600" dirty="0" smtClean="0">
              <a:effectLst>
                <a:outerShdw blurRad="38100" dist="38100" dir="2700000" algn="tl">
                  <a:srgbClr val="C0C0C0"/>
                </a:outerShdw>
              </a:effectLst>
              <a:latin typeface="黑体" pitchFamily="2" charset="-122"/>
              <a:ea typeface="黑体" pitchFamily="2" charset="-122"/>
            </a:endParaRPr>
          </a:p>
          <a:p>
            <a:pPr>
              <a:lnSpc>
                <a:spcPct val="70000"/>
              </a:lnSpc>
              <a:spcBef>
                <a:spcPct val="50000"/>
              </a:spcBef>
              <a:buClr>
                <a:schemeClr val="tx2"/>
              </a:buClr>
              <a:buFont typeface="Wingdings" pitchFamily="2" charset="2"/>
              <a:buChar char="F"/>
              <a:defRPr/>
            </a:pPr>
            <a:r>
              <a:rPr lang="zh-CN" alt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适度的距离</a:t>
            </a:r>
            <a:endParaRPr lang="en-US" altLang="zh-CN" sz="3600" dirty="0" smtClean="0">
              <a:effectLst>
                <a:outerShdw blurRad="38100" dist="38100" dir="2700000" algn="tl">
                  <a:srgbClr val="C0C0C0"/>
                </a:outerShdw>
              </a:effectLst>
              <a:latin typeface="黑体" pitchFamily="2" charset="-122"/>
              <a:ea typeface="黑体" pitchFamily="2" charset="-122"/>
            </a:endParaRPr>
          </a:p>
          <a:p>
            <a:pPr>
              <a:lnSpc>
                <a:spcPct val="70000"/>
              </a:lnSpc>
              <a:spcBef>
                <a:spcPct val="50000"/>
              </a:spcBef>
              <a:buClr>
                <a:schemeClr val="tx2"/>
              </a:buClr>
              <a:buFont typeface="Wingdings" pitchFamily="2" charset="2"/>
              <a:buChar char="F"/>
              <a:defRPr/>
            </a:pPr>
            <a:endParaRPr lang="zh-CN" altLang="en-US" sz="3600" dirty="0" smtClean="0">
              <a:effectLst>
                <a:outerShdw blurRad="38100" dist="38100" dir="2700000" algn="tl">
                  <a:srgbClr val="C0C0C0"/>
                </a:outerShdw>
              </a:effectLst>
              <a:latin typeface="黑体" pitchFamily="2" charset="-122"/>
              <a:ea typeface="黑体" pitchFamily="2" charset="-122"/>
            </a:endParaRPr>
          </a:p>
          <a:p>
            <a:pPr>
              <a:lnSpc>
                <a:spcPct val="70000"/>
              </a:lnSpc>
              <a:spcBef>
                <a:spcPct val="50000"/>
              </a:spcBef>
              <a:buClr>
                <a:schemeClr val="tx2"/>
              </a:buClr>
              <a:buFont typeface="Wingdings" pitchFamily="2" charset="2"/>
              <a:buChar char="F"/>
              <a:defRPr/>
            </a:pPr>
            <a:r>
              <a:rPr lang="zh-CN" alt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目视对方</a:t>
            </a:r>
            <a:endParaRPr lang="en-US" altLang="zh-CN" sz="3600" dirty="0" smtClean="0">
              <a:effectLst>
                <a:outerShdw blurRad="38100" dist="38100" dir="2700000" algn="tl">
                  <a:srgbClr val="C0C0C0"/>
                </a:outerShdw>
              </a:effectLst>
              <a:latin typeface="黑体" pitchFamily="2" charset="-122"/>
              <a:ea typeface="黑体" pitchFamily="2" charset="-122"/>
            </a:endParaRPr>
          </a:p>
          <a:p>
            <a:pPr>
              <a:lnSpc>
                <a:spcPct val="70000"/>
              </a:lnSpc>
              <a:spcBef>
                <a:spcPct val="50000"/>
              </a:spcBef>
              <a:buClr>
                <a:schemeClr val="tx2"/>
              </a:buClr>
              <a:buFont typeface="Wingdings" pitchFamily="2" charset="2"/>
              <a:buChar char="F"/>
              <a:defRPr/>
            </a:pPr>
            <a:endParaRPr lang="zh-CN" altLang="en-US" sz="3600" dirty="0" smtClean="0">
              <a:effectLst>
                <a:outerShdw blurRad="38100" dist="38100" dir="2700000" algn="tl">
                  <a:srgbClr val="C0C0C0"/>
                </a:outerShdw>
              </a:effectLst>
              <a:latin typeface="黑体" pitchFamily="2" charset="-122"/>
              <a:ea typeface="黑体" pitchFamily="2" charset="-122"/>
            </a:endParaRPr>
          </a:p>
          <a:p>
            <a:pPr>
              <a:lnSpc>
                <a:spcPct val="70000"/>
              </a:lnSpc>
              <a:spcBef>
                <a:spcPct val="50000"/>
              </a:spcBef>
              <a:buClr>
                <a:schemeClr val="tx2"/>
              </a:buClr>
              <a:buFont typeface="Wingdings" pitchFamily="2" charset="2"/>
              <a:buChar char="F"/>
              <a:defRPr/>
            </a:pPr>
            <a:r>
              <a:rPr lang="zh-CN" alt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微笑提供帮助</a:t>
            </a:r>
            <a:endParaRPr lang="zh-CN" altLang="en-US" sz="4000" dirty="0" smtClean="0">
              <a:effectLst>
                <a:outerShdw blurRad="38100" dist="38100" dir="2700000" algn="tl">
                  <a:srgbClr val="C0C0C0"/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322577" name="Rectangle 17"/>
          <p:cNvSpPr>
            <a:spLocks noChangeArrowheads="1"/>
          </p:cNvSpPr>
          <p:nvPr/>
        </p:nvSpPr>
        <p:spPr bwMode="auto">
          <a:xfrm>
            <a:off x="1071538" y="0"/>
            <a:ext cx="4191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3333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107763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eaLnBrk="1" hangingPunct="1">
              <a:lnSpc>
                <a:spcPct val="100000"/>
              </a:lnSpc>
              <a:defRPr/>
            </a:pPr>
            <a:r>
              <a:rPr lang="zh-CN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其它礼议</a:t>
            </a:r>
          </a:p>
        </p:txBody>
      </p:sp>
      <p:graphicFrame>
        <p:nvGraphicFramePr>
          <p:cNvPr id="24583" name="Object 20"/>
          <p:cNvGraphicFramePr>
            <a:graphicFrameLocks noChangeAspect="1"/>
          </p:cNvGraphicFramePr>
          <p:nvPr/>
        </p:nvGraphicFramePr>
        <p:xfrm>
          <a:off x="4267200" y="1285860"/>
          <a:ext cx="4876800" cy="3276600"/>
        </p:xfrm>
        <a:graphic>
          <a:graphicData uri="http://schemas.openxmlformats.org/presentationml/2006/ole">
            <p:oleObj spid="_x0000_s1026" name="剪辑" r:id="rId4" imgW="5614988" imgH="2751138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2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2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25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25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25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25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25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25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25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25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574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6" name="Rectangle 4"/>
          <p:cNvSpPr>
            <a:spLocks noGrp="1" noChangeArrowheads="1"/>
          </p:cNvSpPr>
          <p:nvPr>
            <p:ph type="title"/>
          </p:nvPr>
        </p:nvSpPr>
        <p:spPr>
          <a:xfrm>
            <a:off x="1000100" y="0"/>
            <a:ext cx="7498080" cy="1143000"/>
          </a:xfrm>
        </p:spPr>
        <p:txBody>
          <a:bodyPr>
            <a:normAutofit/>
          </a:bodyPr>
          <a:lstStyle/>
          <a:p>
            <a:r>
              <a:rPr lang="zh-CN" altLang="en-US" sz="4000" dirty="0" smtClean="0"/>
              <a:t>电话</a:t>
            </a:r>
            <a:r>
              <a:rPr lang="zh-CN" altLang="en-US" sz="4000" dirty="0"/>
              <a:t>礼仪</a:t>
            </a:r>
          </a:p>
        </p:txBody>
      </p:sp>
      <p:sp>
        <p:nvSpPr>
          <p:cNvPr id="340997" name="Rectangle 5"/>
          <p:cNvSpPr>
            <a:spLocks noChangeArrowheads="1"/>
          </p:cNvSpPr>
          <p:nvPr/>
        </p:nvSpPr>
        <p:spPr bwMode="gray">
          <a:xfrm>
            <a:off x="1071538" y="1142984"/>
            <a:ext cx="5786478" cy="5429264"/>
          </a:xfrm>
          <a:prstGeom prst="rect">
            <a:avLst/>
          </a:prstGeom>
          <a:gradFill rotWithShape="1">
            <a:gsLst>
              <a:gs pos="0">
                <a:srgbClr val="8CADEA">
                  <a:alpha val="20000"/>
                </a:srgbClr>
              </a:gs>
              <a:gs pos="100000">
                <a:srgbClr val="FFFFFF"/>
              </a:gs>
            </a:gsLst>
            <a:lin ang="5400000" scaled="1"/>
          </a:gradFill>
          <a:ln w="12700" cap="rnd" algn="ctr">
            <a:solidFill>
              <a:srgbClr val="0070C0"/>
            </a:solidFill>
            <a:prstDash val="sysDot"/>
            <a:miter lim="800000"/>
            <a:headEnd/>
            <a:tailEnd/>
          </a:ln>
          <a:effectLst/>
        </p:spPr>
        <p:txBody>
          <a:bodyPr anchor="ctr"/>
          <a:lstStyle/>
          <a:p>
            <a:pPr marL="173038" indent="-173038"/>
            <a:r>
              <a:rPr kumimoji="1" lang="zh-CN" altLang="en-US" sz="2400" b="1" dirty="0" smtClean="0">
                <a:latin typeface="宋体" charset="-122"/>
                <a:ea typeface="宋体" charset="-122"/>
              </a:rPr>
              <a:t>重要的第一声</a:t>
            </a:r>
            <a:endParaRPr kumimoji="1" lang="en-US" altLang="zh-CN" sz="2400" b="1" dirty="0" smtClean="0">
              <a:latin typeface="宋体" charset="-122"/>
              <a:ea typeface="宋体" charset="-122"/>
            </a:endParaRPr>
          </a:p>
          <a:p>
            <a:pPr marL="173038" indent="-173038"/>
            <a:endParaRPr kumimoji="1" lang="en-US" altLang="zh-CN" sz="2400" b="1" dirty="0" smtClean="0">
              <a:latin typeface="宋体" charset="-122"/>
              <a:ea typeface="宋体" charset="-122"/>
            </a:endParaRPr>
          </a:p>
          <a:p>
            <a:pPr marL="173038" indent="-173038"/>
            <a:endParaRPr kumimoji="1" lang="en-US" altLang="zh-CN" sz="2400" b="1" dirty="0" smtClean="0">
              <a:latin typeface="宋体" charset="-122"/>
              <a:ea typeface="宋体" charset="-122"/>
            </a:endParaRPr>
          </a:p>
          <a:p>
            <a:pPr marL="173038" indent="-173038"/>
            <a:r>
              <a:rPr kumimoji="1" lang="zh-CN" altLang="en-US" sz="2400" b="1" dirty="0" smtClean="0">
                <a:latin typeface="宋体" charset="-122"/>
                <a:ea typeface="宋体" charset="-122"/>
              </a:rPr>
              <a:t>迅速</a:t>
            </a:r>
            <a:r>
              <a:rPr kumimoji="1" lang="zh-CN" altLang="en-US" sz="2400" b="1" dirty="0">
                <a:latin typeface="宋体" charset="-122"/>
                <a:ea typeface="宋体" charset="-122"/>
              </a:rPr>
              <a:t>准确的接听</a:t>
            </a:r>
            <a:r>
              <a:rPr kumimoji="1" lang="zh-CN" altLang="en-US" sz="2400" b="1" dirty="0" smtClean="0">
                <a:latin typeface="宋体" charset="-122"/>
                <a:ea typeface="宋体" charset="-122"/>
              </a:rPr>
              <a:t>电话</a:t>
            </a:r>
            <a:endParaRPr kumimoji="1" lang="en-US" altLang="zh-CN" sz="2400" b="1" dirty="0" smtClean="0">
              <a:latin typeface="宋体" charset="-122"/>
              <a:ea typeface="宋体" charset="-122"/>
            </a:endParaRPr>
          </a:p>
          <a:p>
            <a:pPr marL="173038" indent="-173038"/>
            <a:endParaRPr kumimoji="1" lang="en-US" altLang="zh-CN" sz="2400" b="1" dirty="0" smtClean="0">
              <a:latin typeface="宋体" charset="-122"/>
              <a:ea typeface="宋体" charset="-122"/>
            </a:endParaRPr>
          </a:p>
          <a:p>
            <a:pPr marL="173038" indent="-173038"/>
            <a:endParaRPr kumimoji="1" lang="en-US" altLang="zh-CN" sz="2400" b="1" dirty="0" smtClean="0">
              <a:latin typeface="宋体" charset="-122"/>
              <a:ea typeface="宋体" charset="-122"/>
            </a:endParaRPr>
          </a:p>
          <a:p>
            <a:pPr marL="173038" indent="-173038"/>
            <a:r>
              <a:rPr kumimoji="1" lang="zh-CN" altLang="en-US" sz="2400" b="1" dirty="0" smtClean="0">
                <a:latin typeface="宋体" charset="-122"/>
                <a:ea typeface="宋体" charset="-122"/>
              </a:rPr>
              <a:t>清晰明朗的声音</a:t>
            </a:r>
            <a:endParaRPr kumimoji="1" lang="en-US" altLang="zh-CN" sz="2400" b="1" dirty="0" smtClean="0">
              <a:latin typeface="宋体" charset="-122"/>
              <a:ea typeface="宋体" charset="-122"/>
            </a:endParaRPr>
          </a:p>
          <a:p>
            <a:pPr marL="173038" indent="-173038"/>
            <a:endParaRPr kumimoji="1" lang="en-US" altLang="zh-CN" sz="2400" b="1" dirty="0" smtClean="0">
              <a:latin typeface="宋体" charset="-122"/>
              <a:ea typeface="宋体" charset="-122"/>
            </a:endParaRPr>
          </a:p>
          <a:p>
            <a:pPr marL="173038" indent="-173038"/>
            <a:endParaRPr kumimoji="1" lang="zh-CN" altLang="en-US" sz="2400" b="1" dirty="0">
              <a:latin typeface="宋体" charset="-122"/>
              <a:ea typeface="宋体" charset="-122"/>
            </a:endParaRPr>
          </a:p>
          <a:p>
            <a:pPr marL="173038" indent="-173038"/>
            <a:r>
              <a:rPr kumimoji="1" lang="zh-CN" altLang="en-US" sz="2400" b="1" dirty="0" smtClean="0">
                <a:latin typeface="宋体" charset="-122"/>
                <a:ea typeface="宋体" charset="-122"/>
              </a:rPr>
              <a:t>认真</a:t>
            </a:r>
            <a:r>
              <a:rPr kumimoji="1" lang="zh-CN" altLang="en-US" sz="2400" b="1" dirty="0">
                <a:latin typeface="宋体" charset="-122"/>
                <a:ea typeface="宋体" charset="-122"/>
              </a:rPr>
              <a:t>做好电话</a:t>
            </a:r>
            <a:r>
              <a:rPr kumimoji="1" lang="zh-CN" altLang="en-US" sz="2400" b="1" dirty="0" smtClean="0">
                <a:latin typeface="宋体" charset="-122"/>
                <a:ea typeface="宋体" charset="-122"/>
              </a:rPr>
              <a:t>记录</a:t>
            </a:r>
            <a:endParaRPr kumimoji="1" lang="en-US" altLang="zh-CN" sz="2400" b="1" dirty="0" smtClean="0">
              <a:latin typeface="宋体" charset="-122"/>
              <a:ea typeface="宋体" charset="-122"/>
            </a:endParaRPr>
          </a:p>
          <a:p>
            <a:pPr marL="173038" indent="-173038"/>
            <a:endParaRPr kumimoji="1" lang="zh-CN" altLang="en-US" sz="2400" b="1" dirty="0">
              <a:latin typeface="宋体" charset="-122"/>
              <a:ea typeface="宋体" charset="-122"/>
            </a:endParaRPr>
          </a:p>
          <a:p>
            <a:pPr marL="173038" indent="-173038"/>
            <a:endParaRPr kumimoji="1" lang="zh-CN" altLang="en-US" sz="2400" dirty="0">
              <a:latin typeface="宋体" charset="-122"/>
              <a:ea typeface="宋体" charset="-122"/>
            </a:endParaRPr>
          </a:p>
          <a:p>
            <a:pPr marL="173038" indent="-173038"/>
            <a:r>
              <a:rPr kumimoji="1" lang="zh-CN" altLang="en-US" sz="2400" b="1" dirty="0" smtClean="0">
                <a:latin typeface="宋体" charset="-122"/>
                <a:ea typeface="宋体" charset="-122"/>
              </a:rPr>
              <a:t>挂电话</a:t>
            </a:r>
            <a:r>
              <a:rPr kumimoji="1" lang="zh-CN" altLang="en-US" sz="2400" b="1" dirty="0">
                <a:latin typeface="宋体" charset="-122"/>
                <a:ea typeface="宋体" charset="-122"/>
              </a:rPr>
              <a:t>的礼仪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endParaRPr kumimoji="1" lang="zh-CN" altLang="en-US" sz="2400" dirty="0">
              <a:ea typeface="宋体" charset="-122"/>
            </a:endParaRPr>
          </a:p>
          <a:p>
            <a:pPr marL="173038" indent="-173038"/>
            <a:endParaRPr kumimoji="1" lang="en-US" altLang="zh-CN" sz="2400" dirty="0">
              <a:ea typeface="宋体" charset="-122"/>
            </a:endParaRPr>
          </a:p>
        </p:txBody>
      </p:sp>
      <p:pic>
        <p:nvPicPr>
          <p:cNvPr id="340998" name="Picture 6" descr="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92330" y="2071678"/>
            <a:ext cx="205167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57290" y="2428868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zh-CN" altLang="en-US" sz="4400" b="1" dirty="0" smtClean="0">
                <a:latin typeface="华文行楷" pitchFamily="2" charset="-122"/>
                <a:ea typeface="华文行楷" pitchFamily="2" charset="-122"/>
              </a:rPr>
              <a:t>世界上最廉价，而且能够得到最大收益的一种特质就是礼仪。</a:t>
            </a:r>
            <a:endParaRPr lang="zh-CN" altLang="en-US" dirty="0">
              <a:latin typeface="华文行楷" pitchFamily="2" charset="-122"/>
              <a:ea typeface="华文行楷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42976" y="2571744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zh-CN" altLang="en-US" sz="4400" dirty="0" smtClean="0">
                <a:latin typeface="华文行楷" pitchFamily="2" charset="-122"/>
                <a:ea typeface="华文行楷" pitchFamily="2" charset="-122"/>
              </a:rPr>
              <a:t>个 人 形 象 篇</a:t>
            </a:r>
            <a:endParaRPr lang="zh-CN" altLang="en-US" sz="4400" dirty="0">
              <a:latin typeface="华文行楷" pitchFamily="2" charset="-122"/>
              <a:ea typeface="华文行楷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100" y="0"/>
            <a:ext cx="7498080" cy="1143000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个人形象篇  之 职业场合着装</a:t>
            </a:r>
          </a:p>
        </p:txBody>
      </p:sp>
      <p:sp>
        <p:nvSpPr>
          <p:cNvPr id="438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ct val="40000"/>
              </a:spcBef>
              <a:buFontTx/>
              <a:buNone/>
            </a:pPr>
            <a:r>
              <a:rPr lang="zh-CN" altLang="en-US" b="1" dirty="0">
                <a:solidFill>
                  <a:srgbClr val="CC0000"/>
                </a:solidFill>
                <a:latin typeface="楷体_GB2312" pitchFamily="49" charset="-122"/>
              </a:rPr>
              <a:t>职业场合着装的 </a:t>
            </a:r>
            <a:r>
              <a:rPr lang="zh-CN" altLang="en-US" b="1" dirty="0">
                <a:solidFill>
                  <a:srgbClr val="CC0000"/>
                </a:solidFill>
                <a:latin typeface="Arial"/>
              </a:rPr>
              <a:t>“</a:t>
            </a:r>
            <a:r>
              <a:rPr lang="zh-CN" altLang="en-US" b="1" dirty="0">
                <a:solidFill>
                  <a:srgbClr val="CC0000"/>
                </a:solidFill>
                <a:latin typeface="楷体_GB2312" pitchFamily="49" charset="-122"/>
              </a:rPr>
              <a:t>六不准 </a:t>
            </a:r>
            <a:r>
              <a:rPr lang="zh-CN" altLang="en-US" b="1" dirty="0">
                <a:solidFill>
                  <a:srgbClr val="CC0000"/>
                </a:solidFill>
                <a:latin typeface="Arial"/>
              </a:rPr>
              <a:t>”</a:t>
            </a:r>
            <a:r>
              <a:rPr lang="zh-CN" altLang="en-US" dirty="0">
                <a:solidFill>
                  <a:srgbClr val="CC0000"/>
                </a:solidFill>
                <a:latin typeface="楷体_GB2312" pitchFamily="49" charset="-122"/>
              </a:rPr>
              <a:t> </a:t>
            </a:r>
            <a:r>
              <a:rPr lang="zh-CN" altLang="en-US" b="1" dirty="0">
                <a:solidFill>
                  <a:srgbClr val="CC0000"/>
                </a:solidFill>
                <a:latin typeface="楷体_GB2312" pitchFamily="49" charset="-122"/>
              </a:rPr>
              <a:t>：</a:t>
            </a:r>
          </a:p>
          <a:p>
            <a:pPr lvl="1">
              <a:lnSpc>
                <a:spcPct val="120000"/>
              </a:lnSpc>
              <a:spcBef>
                <a:spcPct val="40000"/>
              </a:spcBef>
              <a:buFont typeface="Wingdings" pitchFamily="2" charset="2"/>
              <a:buChar char="Ø"/>
            </a:pPr>
            <a:r>
              <a:rPr lang="zh-CN" altLang="en-US" dirty="0">
                <a:latin typeface="楷体_GB2312" pitchFamily="49" charset="-122"/>
              </a:rPr>
              <a:t>不能过分杂乱；</a:t>
            </a:r>
          </a:p>
          <a:p>
            <a:pPr lvl="1">
              <a:lnSpc>
                <a:spcPct val="120000"/>
              </a:lnSpc>
              <a:spcBef>
                <a:spcPct val="40000"/>
              </a:spcBef>
              <a:buFont typeface="Wingdings" pitchFamily="2" charset="2"/>
              <a:buChar char="Ø"/>
            </a:pPr>
            <a:r>
              <a:rPr lang="zh-CN" altLang="en-US" dirty="0">
                <a:latin typeface="楷体_GB2312" pitchFamily="49" charset="-122"/>
              </a:rPr>
              <a:t>不能不按照常规着装；</a:t>
            </a:r>
          </a:p>
          <a:p>
            <a:pPr lvl="1">
              <a:lnSpc>
                <a:spcPct val="120000"/>
              </a:lnSpc>
              <a:spcBef>
                <a:spcPct val="40000"/>
              </a:spcBef>
              <a:buFont typeface="Wingdings" pitchFamily="2" charset="2"/>
              <a:buChar char="Ø"/>
            </a:pPr>
            <a:r>
              <a:rPr lang="zh-CN" altLang="en-US" dirty="0">
                <a:latin typeface="楷体_GB2312" pitchFamily="49" charset="-122"/>
              </a:rPr>
              <a:t>不可过分鲜艳，不能过分暴露；</a:t>
            </a:r>
          </a:p>
          <a:p>
            <a:pPr lvl="1">
              <a:lnSpc>
                <a:spcPct val="120000"/>
              </a:lnSpc>
              <a:spcBef>
                <a:spcPct val="40000"/>
              </a:spcBef>
              <a:buFont typeface="Wingdings" pitchFamily="2" charset="2"/>
              <a:buChar char="Ø"/>
            </a:pPr>
            <a:r>
              <a:rPr lang="zh-CN" altLang="en-US" dirty="0">
                <a:latin typeface="楷体_GB2312" pitchFamily="49" charset="-122"/>
              </a:rPr>
              <a:t>不能穿透视装；</a:t>
            </a:r>
          </a:p>
          <a:p>
            <a:pPr lvl="1">
              <a:lnSpc>
                <a:spcPct val="120000"/>
              </a:lnSpc>
              <a:spcBef>
                <a:spcPct val="40000"/>
              </a:spcBef>
              <a:buFont typeface="Wingdings" pitchFamily="2" charset="2"/>
              <a:buChar char="Ø"/>
            </a:pPr>
            <a:r>
              <a:rPr lang="zh-CN" altLang="en-US" dirty="0">
                <a:latin typeface="楷体_GB2312" pitchFamily="49" charset="-122"/>
              </a:rPr>
              <a:t>不能穿过分紧身的服装。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8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8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38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38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38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80" name="Rectangle 4"/>
          <p:cNvSpPr>
            <a:spLocks noGrp="1" noChangeArrowheads="1"/>
          </p:cNvSpPr>
          <p:nvPr>
            <p:ph type="title"/>
          </p:nvPr>
        </p:nvSpPr>
        <p:spPr>
          <a:xfrm>
            <a:off x="857224" y="0"/>
            <a:ext cx="7498080" cy="1143000"/>
          </a:xfrm>
        </p:spPr>
        <p:txBody>
          <a:bodyPr anchor="ctr">
            <a:normAutofit/>
          </a:bodyPr>
          <a:lstStyle/>
          <a:p>
            <a:r>
              <a:rPr lang="zh-CN" altLang="en-US" sz="4000" b="1" dirty="0"/>
              <a:t>个人形象篇 </a:t>
            </a:r>
            <a:r>
              <a:rPr lang="zh-CN" altLang="en-US" sz="4000" b="1" dirty="0" smtClean="0"/>
              <a:t>  之  男士</a:t>
            </a:r>
            <a:endParaRPr lang="zh-CN" altLang="en-US" sz="4000" b="1" dirty="0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57120" y="838201"/>
            <a:ext cx="8075798" cy="5472113"/>
            <a:chOff x="288" y="528"/>
            <a:chExt cx="5088" cy="3447"/>
          </a:xfrm>
        </p:grpSpPr>
        <p:sp>
          <p:nvSpPr>
            <p:cNvPr id="434182" name="Freeform 6"/>
            <p:cNvSpPr>
              <a:spLocks/>
            </p:cNvSpPr>
            <p:nvPr/>
          </p:nvSpPr>
          <p:spPr bwMode="auto">
            <a:xfrm>
              <a:off x="2049" y="1068"/>
              <a:ext cx="74" cy="96"/>
            </a:xfrm>
            <a:custGeom>
              <a:avLst/>
              <a:gdLst/>
              <a:ahLst/>
              <a:cxnLst>
                <a:cxn ang="0">
                  <a:pos x="86" y="46"/>
                </a:cxn>
                <a:cxn ang="0">
                  <a:pos x="86" y="31"/>
                </a:cxn>
                <a:cxn ang="0">
                  <a:pos x="86" y="18"/>
                </a:cxn>
                <a:cxn ang="0">
                  <a:pos x="79" y="3"/>
                </a:cxn>
                <a:cxn ang="0">
                  <a:pos x="77" y="1"/>
                </a:cxn>
                <a:cxn ang="0">
                  <a:pos x="70" y="1"/>
                </a:cxn>
                <a:cxn ang="0">
                  <a:pos x="49" y="19"/>
                </a:cxn>
                <a:cxn ang="0">
                  <a:pos x="33" y="39"/>
                </a:cxn>
                <a:cxn ang="0">
                  <a:pos x="19" y="62"/>
                </a:cxn>
                <a:cxn ang="0">
                  <a:pos x="7" y="86"/>
                </a:cxn>
                <a:cxn ang="0">
                  <a:pos x="2" y="112"/>
                </a:cxn>
                <a:cxn ang="0">
                  <a:pos x="2" y="139"/>
                </a:cxn>
                <a:cxn ang="0">
                  <a:pos x="4" y="142"/>
                </a:cxn>
                <a:cxn ang="0">
                  <a:pos x="8" y="146"/>
                </a:cxn>
                <a:cxn ang="0">
                  <a:pos x="13" y="147"/>
                </a:cxn>
                <a:cxn ang="0">
                  <a:pos x="43" y="131"/>
                </a:cxn>
                <a:cxn ang="0">
                  <a:pos x="63" y="104"/>
                </a:cxn>
                <a:cxn ang="0">
                  <a:pos x="81" y="75"/>
                </a:cxn>
                <a:cxn ang="0">
                  <a:pos x="73" y="66"/>
                </a:cxn>
                <a:cxn ang="0">
                  <a:pos x="70" y="81"/>
                </a:cxn>
                <a:cxn ang="0">
                  <a:pos x="68" y="96"/>
                </a:cxn>
                <a:cxn ang="0">
                  <a:pos x="67" y="117"/>
                </a:cxn>
                <a:cxn ang="0">
                  <a:pos x="68" y="119"/>
                </a:cxn>
                <a:cxn ang="0">
                  <a:pos x="72" y="125"/>
                </a:cxn>
                <a:cxn ang="0">
                  <a:pos x="77" y="126"/>
                </a:cxn>
                <a:cxn ang="0">
                  <a:pos x="93" y="122"/>
                </a:cxn>
                <a:cxn ang="0">
                  <a:pos x="101" y="117"/>
                </a:cxn>
                <a:cxn ang="0">
                  <a:pos x="108" y="112"/>
                </a:cxn>
                <a:cxn ang="0">
                  <a:pos x="110" y="106"/>
                </a:cxn>
                <a:cxn ang="0">
                  <a:pos x="104" y="101"/>
                </a:cxn>
                <a:cxn ang="0">
                  <a:pos x="97" y="104"/>
                </a:cxn>
                <a:cxn ang="0">
                  <a:pos x="89" y="111"/>
                </a:cxn>
                <a:cxn ang="0">
                  <a:pos x="79" y="114"/>
                </a:cxn>
                <a:cxn ang="0">
                  <a:pos x="80" y="98"/>
                </a:cxn>
                <a:cxn ang="0">
                  <a:pos x="81" y="92"/>
                </a:cxn>
                <a:cxn ang="0">
                  <a:pos x="81" y="86"/>
                </a:cxn>
                <a:cxn ang="0">
                  <a:pos x="85" y="61"/>
                </a:cxn>
                <a:cxn ang="0">
                  <a:pos x="81" y="58"/>
                </a:cxn>
                <a:cxn ang="0">
                  <a:pos x="75" y="59"/>
                </a:cxn>
                <a:cxn ang="0">
                  <a:pos x="64" y="81"/>
                </a:cxn>
                <a:cxn ang="0">
                  <a:pos x="52" y="100"/>
                </a:cxn>
                <a:cxn ang="0">
                  <a:pos x="38" y="117"/>
                </a:cxn>
                <a:cxn ang="0">
                  <a:pos x="15" y="135"/>
                </a:cxn>
                <a:cxn ang="0">
                  <a:pos x="12" y="119"/>
                </a:cxn>
                <a:cxn ang="0">
                  <a:pos x="15" y="101"/>
                </a:cxn>
                <a:cxn ang="0">
                  <a:pos x="22" y="83"/>
                </a:cxn>
                <a:cxn ang="0">
                  <a:pos x="31" y="65"/>
                </a:cxn>
                <a:cxn ang="0">
                  <a:pos x="43" y="49"/>
                </a:cxn>
                <a:cxn ang="0">
                  <a:pos x="54" y="33"/>
                </a:cxn>
                <a:cxn ang="0">
                  <a:pos x="69" y="10"/>
                </a:cxn>
                <a:cxn ang="0">
                  <a:pos x="73" y="33"/>
                </a:cxn>
                <a:cxn ang="0">
                  <a:pos x="73" y="44"/>
                </a:cxn>
                <a:cxn ang="0">
                  <a:pos x="73" y="55"/>
                </a:cxn>
                <a:cxn ang="0">
                  <a:pos x="77" y="62"/>
                </a:cxn>
                <a:cxn ang="0">
                  <a:pos x="84" y="60"/>
                </a:cxn>
                <a:cxn ang="0">
                  <a:pos x="86" y="55"/>
                </a:cxn>
              </a:cxnLst>
              <a:rect l="0" t="0" r="r" b="b"/>
              <a:pathLst>
                <a:path w="110" h="147">
                  <a:moveTo>
                    <a:pt x="86" y="55"/>
                  </a:moveTo>
                  <a:lnTo>
                    <a:pt x="86" y="51"/>
                  </a:lnTo>
                  <a:lnTo>
                    <a:pt x="86" y="46"/>
                  </a:lnTo>
                  <a:lnTo>
                    <a:pt x="86" y="42"/>
                  </a:lnTo>
                  <a:lnTo>
                    <a:pt x="86" y="37"/>
                  </a:lnTo>
                  <a:lnTo>
                    <a:pt x="86" y="31"/>
                  </a:lnTo>
                  <a:lnTo>
                    <a:pt x="86" y="27"/>
                  </a:lnTo>
                  <a:lnTo>
                    <a:pt x="86" y="22"/>
                  </a:lnTo>
                  <a:lnTo>
                    <a:pt x="86" y="18"/>
                  </a:lnTo>
                  <a:lnTo>
                    <a:pt x="79" y="4"/>
                  </a:lnTo>
                  <a:lnTo>
                    <a:pt x="79" y="3"/>
                  </a:lnTo>
                  <a:lnTo>
                    <a:pt x="79" y="3"/>
                  </a:lnTo>
                  <a:lnTo>
                    <a:pt x="79" y="3"/>
                  </a:lnTo>
                  <a:lnTo>
                    <a:pt x="79" y="2"/>
                  </a:lnTo>
                  <a:lnTo>
                    <a:pt x="77" y="1"/>
                  </a:lnTo>
                  <a:lnTo>
                    <a:pt x="75" y="0"/>
                  </a:lnTo>
                  <a:lnTo>
                    <a:pt x="72" y="0"/>
                  </a:lnTo>
                  <a:lnTo>
                    <a:pt x="70" y="1"/>
                  </a:lnTo>
                  <a:lnTo>
                    <a:pt x="61" y="6"/>
                  </a:lnTo>
                  <a:lnTo>
                    <a:pt x="55" y="12"/>
                  </a:lnTo>
                  <a:lnTo>
                    <a:pt x="49" y="19"/>
                  </a:lnTo>
                  <a:lnTo>
                    <a:pt x="44" y="26"/>
                  </a:lnTo>
                  <a:lnTo>
                    <a:pt x="38" y="33"/>
                  </a:lnTo>
                  <a:lnTo>
                    <a:pt x="33" y="39"/>
                  </a:lnTo>
                  <a:lnTo>
                    <a:pt x="28" y="47"/>
                  </a:lnTo>
                  <a:lnTo>
                    <a:pt x="23" y="55"/>
                  </a:lnTo>
                  <a:lnTo>
                    <a:pt x="19" y="62"/>
                  </a:lnTo>
                  <a:lnTo>
                    <a:pt x="14" y="70"/>
                  </a:lnTo>
                  <a:lnTo>
                    <a:pt x="11" y="78"/>
                  </a:lnTo>
                  <a:lnTo>
                    <a:pt x="7" y="86"/>
                  </a:lnTo>
                  <a:lnTo>
                    <a:pt x="5" y="94"/>
                  </a:lnTo>
                  <a:lnTo>
                    <a:pt x="3" y="103"/>
                  </a:lnTo>
                  <a:lnTo>
                    <a:pt x="2" y="112"/>
                  </a:lnTo>
                  <a:lnTo>
                    <a:pt x="0" y="120"/>
                  </a:lnTo>
                  <a:lnTo>
                    <a:pt x="0" y="130"/>
                  </a:lnTo>
                  <a:lnTo>
                    <a:pt x="2" y="139"/>
                  </a:lnTo>
                  <a:lnTo>
                    <a:pt x="3" y="140"/>
                  </a:lnTo>
                  <a:lnTo>
                    <a:pt x="3" y="141"/>
                  </a:lnTo>
                  <a:lnTo>
                    <a:pt x="4" y="142"/>
                  </a:lnTo>
                  <a:lnTo>
                    <a:pt x="4" y="142"/>
                  </a:lnTo>
                  <a:lnTo>
                    <a:pt x="7" y="144"/>
                  </a:lnTo>
                  <a:lnTo>
                    <a:pt x="8" y="146"/>
                  </a:lnTo>
                  <a:lnTo>
                    <a:pt x="11" y="147"/>
                  </a:lnTo>
                  <a:lnTo>
                    <a:pt x="12" y="147"/>
                  </a:lnTo>
                  <a:lnTo>
                    <a:pt x="13" y="147"/>
                  </a:lnTo>
                  <a:lnTo>
                    <a:pt x="23" y="142"/>
                  </a:lnTo>
                  <a:lnTo>
                    <a:pt x="33" y="138"/>
                  </a:lnTo>
                  <a:lnTo>
                    <a:pt x="43" y="131"/>
                  </a:lnTo>
                  <a:lnTo>
                    <a:pt x="51" y="123"/>
                  </a:lnTo>
                  <a:lnTo>
                    <a:pt x="57" y="114"/>
                  </a:lnTo>
                  <a:lnTo>
                    <a:pt x="63" y="104"/>
                  </a:lnTo>
                  <a:lnTo>
                    <a:pt x="70" y="94"/>
                  </a:lnTo>
                  <a:lnTo>
                    <a:pt x="75" y="85"/>
                  </a:lnTo>
                  <a:lnTo>
                    <a:pt x="81" y="75"/>
                  </a:lnTo>
                  <a:lnTo>
                    <a:pt x="85" y="66"/>
                  </a:lnTo>
                  <a:lnTo>
                    <a:pt x="72" y="63"/>
                  </a:lnTo>
                  <a:lnTo>
                    <a:pt x="73" y="66"/>
                  </a:lnTo>
                  <a:lnTo>
                    <a:pt x="72" y="71"/>
                  </a:lnTo>
                  <a:lnTo>
                    <a:pt x="70" y="76"/>
                  </a:lnTo>
                  <a:lnTo>
                    <a:pt x="70" y="81"/>
                  </a:lnTo>
                  <a:lnTo>
                    <a:pt x="69" y="86"/>
                  </a:lnTo>
                  <a:lnTo>
                    <a:pt x="68" y="92"/>
                  </a:lnTo>
                  <a:lnTo>
                    <a:pt x="68" y="96"/>
                  </a:lnTo>
                  <a:lnTo>
                    <a:pt x="68" y="101"/>
                  </a:lnTo>
                  <a:lnTo>
                    <a:pt x="68" y="107"/>
                  </a:lnTo>
                  <a:lnTo>
                    <a:pt x="67" y="117"/>
                  </a:lnTo>
                  <a:lnTo>
                    <a:pt x="67" y="118"/>
                  </a:lnTo>
                  <a:lnTo>
                    <a:pt x="68" y="119"/>
                  </a:lnTo>
                  <a:lnTo>
                    <a:pt x="68" y="119"/>
                  </a:lnTo>
                  <a:lnTo>
                    <a:pt x="69" y="120"/>
                  </a:lnTo>
                  <a:lnTo>
                    <a:pt x="71" y="124"/>
                  </a:lnTo>
                  <a:lnTo>
                    <a:pt x="72" y="125"/>
                  </a:lnTo>
                  <a:lnTo>
                    <a:pt x="73" y="126"/>
                  </a:lnTo>
                  <a:lnTo>
                    <a:pt x="75" y="126"/>
                  </a:lnTo>
                  <a:lnTo>
                    <a:pt x="77" y="126"/>
                  </a:lnTo>
                  <a:lnTo>
                    <a:pt x="88" y="125"/>
                  </a:lnTo>
                  <a:lnTo>
                    <a:pt x="90" y="124"/>
                  </a:lnTo>
                  <a:lnTo>
                    <a:pt x="93" y="122"/>
                  </a:lnTo>
                  <a:lnTo>
                    <a:pt x="96" y="120"/>
                  </a:lnTo>
                  <a:lnTo>
                    <a:pt x="98" y="119"/>
                  </a:lnTo>
                  <a:lnTo>
                    <a:pt x="101" y="117"/>
                  </a:lnTo>
                  <a:lnTo>
                    <a:pt x="103" y="116"/>
                  </a:lnTo>
                  <a:lnTo>
                    <a:pt x="105" y="114"/>
                  </a:lnTo>
                  <a:lnTo>
                    <a:pt x="108" y="112"/>
                  </a:lnTo>
                  <a:lnTo>
                    <a:pt x="110" y="110"/>
                  </a:lnTo>
                  <a:lnTo>
                    <a:pt x="110" y="108"/>
                  </a:lnTo>
                  <a:lnTo>
                    <a:pt x="110" y="106"/>
                  </a:lnTo>
                  <a:lnTo>
                    <a:pt x="109" y="103"/>
                  </a:lnTo>
                  <a:lnTo>
                    <a:pt x="106" y="102"/>
                  </a:lnTo>
                  <a:lnTo>
                    <a:pt x="104" y="101"/>
                  </a:lnTo>
                  <a:lnTo>
                    <a:pt x="102" y="101"/>
                  </a:lnTo>
                  <a:lnTo>
                    <a:pt x="100" y="102"/>
                  </a:lnTo>
                  <a:lnTo>
                    <a:pt x="97" y="104"/>
                  </a:lnTo>
                  <a:lnTo>
                    <a:pt x="95" y="107"/>
                  </a:lnTo>
                  <a:lnTo>
                    <a:pt x="92" y="109"/>
                  </a:lnTo>
                  <a:lnTo>
                    <a:pt x="89" y="111"/>
                  </a:lnTo>
                  <a:lnTo>
                    <a:pt x="76" y="115"/>
                  </a:lnTo>
                  <a:lnTo>
                    <a:pt x="81" y="117"/>
                  </a:lnTo>
                  <a:lnTo>
                    <a:pt x="79" y="114"/>
                  </a:lnTo>
                  <a:lnTo>
                    <a:pt x="79" y="117"/>
                  </a:lnTo>
                  <a:lnTo>
                    <a:pt x="80" y="100"/>
                  </a:lnTo>
                  <a:lnTo>
                    <a:pt x="80" y="98"/>
                  </a:lnTo>
                  <a:lnTo>
                    <a:pt x="81" y="95"/>
                  </a:lnTo>
                  <a:lnTo>
                    <a:pt x="81" y="94"/>
                  </a:lnTo>
                  <a:lnTo>
                    <a:pt x="81" y="92"/>
                  </a:lnTo>
                  <a:lnTo>
                    <a:pt x="81" y="90"/>
                  </a:lnTo>
                  <a:lnTo>
                    <a:pt x="81" y="89"/>
                  </a:lnTo>
                  <a:lnTo>
                    <a:pt x="81" y="86"/>
                  </a:lnTo>
                  <a:lnTo>
                    <a:pt x="81" y="85"/>
                  </a:lnTo>
                  <a:lnTo>
                    <a:pt x="86" y="62"/>
                  </a:lnTo>
                  <a:lnTo>
                    <a:pt x="85" y="61"/>
                  </a:lnTo>
                  <a:lnTo>
                    <a:pt x="85" y="60"/>
                  </a:lnTo>
                  <a:lnTo>
                    <a:pt x="84" y="58"/>
                  </a:lnTo>
                  <a:lnTo>
                    <a:pt x="81" y="58"/>
                  </a:lnTo>
                  <a:lnTo>
                    <a:pt x="79" y="57"/>
                  </a:lnTo>
                  <a:lnTo>
                    <a:pt x="77" y="58"/>
                  </a:lnTo>
                  <a:lnTo>
                    <a:pt x="75" y="59"/>
                  </a:lnTo>
                  <a:lnTo>
                    <a:pt x="73" y="60"/>
                  </a:lnTo>
                  <a:lnTo>
                    <a:pt x="68" y="74"/>
                  </a:lnTo>
                  <a:lnTo>
                    <a:pt x="64" y="81"/>
                  </a:lnTo>
                  <a:lnTo>
                    <a:pt x="61" y="87"/>
                  </a:lnTo>
                  <a:lnTo>
                    <a:pt x="56" y="94"/>
                  </a:lnTo>
                  <a:lnTo>
                    <a:pt x="52" y="100"/>
                  </a:lnTo>
                  <a:lnTo>
                    <a:pt x="47" y="107"/>
                  </a:lnTo>
                  <a:lnTo>
                    <a:pt x="43" y="112"/>
                  </a:lnTo>
                  <a:lnTo>
                    <a:pt x="38" y="117"/>
                  </a:lnTo>
                  <a:lnTo>
                    <a:pt x="32" y="123"/>
                  </a:lnTo>
                  <a:lnTo>
                    <a:pt x="9" y="134"/>
                  </a:lnTo>
                  <a:lnTo>
                    <a:pt x="15" y="135"/>
                  </a:lnTo>
                  <a:lnTo>
                    <a:pt x="13" y="133"/>
                  </a:lnTo>
                  <a:lnTo>
                    <a:pt x="15" y="136"/>
                  </a:lnTo>
                  <a:lnTo>
                    <a:pt x="12" y="119"/>
                  </a:lnTo>
                  <a:lnTo>
                    <a:pt x="13" y="114"/>
                  </a:lnTo>
                  <a:lnTo>
                    <a:pt x="14" y="107"/>
                  </a:lnTo>
                  <a:lnTo>
                    <a:pt x="15" y="101"/>
                  </a:lnTo>
                  <a:lnTo>
                    <a:pt x="17" y="94"/>
                  </a:lnTo>
                  <a:lnTo>
                    <a:pt x="20" y="89"/>
                  </a:lnTo>
                  <a:lnTo>
                    <a:pt x="22" y="83"/>
                  </a:lnTo>
                  <a:lnTo>
                    <a:pt x="25" y="77"/>
                  </a:lnTo>
                  <a:lnTo>
                    <a:pt x="29" y="71"/>
                  </a:lnTo>
                  <a:lnTo>
                    <a:pt x="31" y="65"/>
                  </a:lnTo>
                  <a:lnTo>
                    <a:pt x="36" y="60"/>
                  </a:lnTo>
                  <a:lnTo>
                    <a:pt x="39" y="54"/>
                  </a:lnTo>
                  <a:lnTo>
                    <a:pt x="43" y="49"/>
                  </a:lnTo>
                  <a:lnTo>
                    <a:pt x="46" y="44"/>
                  </a:lnTo>
                  <a:lnTo>
                    <a:pt x="51" y="38"/>
                  </a:lnTo>
                  <a:lnTo>
                    <a:pt x="54" y="33"/>
                  </a:lnTo>
                  <a:lnTo>
                    <a:pt x="59" y="28"/>
                  </a:lnTo>
                  <a:lnTo>
                    <a:pt x="77" y="11"/>
                  </a:lnTo>
                  <a:lnTo>
                    <a:pt x="69" y="10"/>
                  </a:lnTo>
                  <a:lnTo>
                    <a:pt x="73" y="26"/>
                  </a:lnTo>
                  <a:lnTo>
                    <a:pt x="73" y="29"/>
                  </a:lnTo>
                  <a:lnTo>
                    <a:pt x="73" y="33"/>
                  </a:lnTo>
                  <a:lnTo>
                    <a:pt x="73" y="37"/>
                  </a:lnTo>
                  <a:lnTo>
                    <a:pt x="73" y="41"/>
                  </a:lnTo>
                  <a:lnTo>
                    <a:pt x="73" y="44"/>
                  </a:lnTo>
                  <a:lnTo>
                    <a:pt x="73" y="49"/>
                  </a:lnTo>
                  <a:lnTo>
                    <a:pt x="73" y="52"/>
                  </a:lnTo>
                  <a:lnTo>
                    <a:pt x="73" y="55"/>
                  </a:lnTo>
                  <a:lnTo>
                    <a:pt x="73" y="59"/>
                  </a:lnTo>
                  <a:lnTo>
                    <a:pt x="75" y="60"/>
                  </a:lnTo>
                  <a:lnTo>
                    <a:pt x="77" y="62"/>
                  </a:lnTo>
                  <a:lnTo>
                    <a:pt x="79" y="62"/>
                  </a:lnTo>
                  <a:lnTo>
                    <a:pt x="82" y="62"/>
                  </a:lnTo>
                  <a:lnTo>
                    <a:pt x="84" y="60"/>
                  </a:lnTo>
                  <a:lnTo>
                    <a:pt x="86" y="59"/>
                  </a:lnTo>
                  <a:lnTo>
                    <a:pt x="86" y="55"/>
                  </a:lnTo>
                  <a:lnTo>
                    <a:pt x="86" y="5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183" name="Freeform 7"/>
            <p:cNvSpPr>
              <a:spLocks/>
            </p:cNvSpPr>
            <p:nvPr/>
          </p:nvSpPr>
          <p:spPr bwMode="auto">
            <a:xfrm>
              <a:off x="2124" y="1059"/>
              <a:ext cx="35" cy="37"/>
            </a:xfrm>
            <a:custGeom>
              <a:avLst/>
              <a:gdLst/>
              <a:ahLst/>
              <a:cxnLst>
                <a:cxn ang="0">
                  <a:pos x="3" y="12"/>
                </a:cxn>
                <a:cxn ang="0">
                  <a:pos x="5" y="12"/>
                </a:cxn>
                <a:cxn ang="0">
                  <a:pos x="22" y="19"/>
                </a:cxn>
                <a:cxn ang="0">
                  <a:pos x="23" y="22"/>
                </a:cxn>
                <a:cxn ang="0">
                  <a:pos x="25" y="23"/>
                </a:cxn>
                <a:cxn ang="0">
                  <a:pos x="24" y="26"/>
                </a:cxn>
                <a:cxn ang="0">
                  <a:pos x="25" y="35"/>
                </a:cxn>
                <a:cxn ang="0">
                  <a:pos x="25" y="33"/>
                </a:cxn>
                <a:cxn ang="0">
                  <a:pos x="21" y="35"/>
                </a:cxn>
                <a:cxn ang="0">
                  <a:pos x="17" y="38"/>
                </a:cxn>
                <a:cxn ang="0">
                  <a:pos x="13" y="41"/>
                </a:cxn>
                <a:cxn ang="0">
                  <a:pos x="8" y="43"/>
                </a:cxn>
                <a:cxn ang="0">
                  <a:pos x="7" y="56"/>
                </a:cxn>
                <a:cxn ang="0">
                  <a:pos x="14" y="53"/>
                </a:cxn>
                <a:cxn ang="0">
                  <a:pos x="22" y="51"/>
                </a:cxn>
                <a:cxn ang="0">
                  <a:pos x="30" y="51"/>
                </a:cxn>
                <a:cxn ang="0">
                  <a:pos x="38" y="53"/>
                </a:cxn>
                <a:cxn ang="0">
                  <a:pos x="43" y="57"/>
                </a:cxn>
                <a:cxn ang="0">
                  <a:pos x="48" y="56"/>
                </a:cxn>
                <a:cxn ang="0">
                  <a:pos x="50" y="51"/>
                </a:cxn>
                <a:cxn ang="0">
                  <a:pos x="49" y="47"/>
                </a:cxn>
                <a:cxn ang="0">
                  <a:pos x="43" y="42"/>
                </a:cxn>
                <a:cxn ang="0">
                  <a:pos x="35" y="39"/>
                </a:cxn>
                <a:cxn ang="0">
                  <a:pos x="27" y="38"/>
                </a:cxn>
                <a:cxn ang="0">
                  <a:pos x="18" y="45"/>
                </a:cxn>
                <a:cxn ang="0">
                  <a:pos x="0" y="45"/>
                </a:cxn>
                <a:cxn ang="0">
                  <a:pos x="17" y="53"/>
                </a:cxn>
                <a:cxn ang="0">
                  <a:pos x="21" y="51"/>
                </a:cxn>
                <a:cxn ang="0">
                  <a:pos x="24" y="48"/>
                </a:cxn>
                <a:cxn ang="0">
                  <a:pos x="27" y="45"/>
                </a:cxn>
                <a:cxn ang="0">
                  <a:pos x="31" y="42"/>
                </a:cxn>
                <a:cxn ang="0">
                  <a:pos x="37" y="35"/>
                </a:cxn>
                <a:cxn ang="0">
                  <a:pos x="38" y="34"/>
                </a:cxn>
                <a:cxn ang="0">
                  <a:pos x="37" y="24"/>
                </a:cxn>
                <a:cxn ang="0">
                  <a:pos x="35" y="16"/>
                </a:cxn>
                <a:cxn ang="0">
                  <a:pos x="34" y="14"/>
                </a:cxn>
                <a:cxn ang="0">
                  <a:pos x="32" y="12"/>
                </a:cxn>
                <a:cxn ang="0">
                  <a:pos x="30" y="10"/>
                </a:cxn>
                <a:cxn ang="0">
                  <a:pos x="7" y="6"/>
                </a:cxn>
                <a:cxn ang="0">
                  <a:pos x="9" y="2"/>
                </a:cxn>
                <a:cxn ang="0">
                  <a:pos x="7" y="0"/>
                </a:cxn>
                <a:cxn ang="0">
                  <a:pos x="2" y="2"/>
                </a:cxn>
                <a:cxn ang="0">
                  <a:pos x="0" y="7"/>
                </a:cxn>
                <a:cxn ang="0">
                  <a:pos x="2" y="11"/>
                </a:cxn>
                <a:cxn ang="0">
                  <a:pos x="2" y="11"/>
                </a:cxn>
              </a:cxnLst>
              <a:rect l="0" t="0" r="r" b="b"/>
              <a:pathLst>
                <a:path w="50" h="57">
                  <a:moveTo>
                    <a:pt x="2" y="11"/>
                  </a:moveTo>
                  <a:lnTo>
                    <a:pt x="3" y="12"/>
                  </a:lnTo>
                  <a:lnTo>
                    <a:pt x="3" y="12"/>
                  </a:lnTo>
                  <a:lnTo>
                    <a:pt x="5" y="12"/>
                  </a:lnTo>
                  <a:lnTo>
                    <a:pt x="5" y="12"/>
                  </a:lnTo>
                  <a:lnTo>
                    <a:pt x="22" y="19"/>
                  </a:lnTo>
                  <a:lnTo>
                    <a:pt x="19" y="18"/>
                  </a:lnTo>
                  <a:lnTo>
                    <a:pt x="23" y="22"/>
                  </a:lnTo>
                  <a:lnTo>
                    <a:pt x="23" y="22"/>
                  </a:lnTo>
                  <a:lnTo>
                    <a:pt x="25" y="23"/>
                  </a:lnTo>
                  <a:lnTo>
                    <a:pt x="23" y="18"/>
                  </a:lnTo>
                  <a:lnTo>
                    <a:pt x="24" y="26"/>
                  </a:lnTo>
                  <a:lnTo>
                    <a:pt x="24" y="26"/>
                  </a:lnTo>
                  <a:lnTo>
                    <a:pt x="25" y="35"/>
                  </a:lnTo>
                  <a:lnTo>
                    <a:pt x="25" y="31"/>
                  </a:lnTo>
                  <a:lnTo>
                    <a:pt x="25" y="33"/>
                  </a:lnTo>
                  <a:lnTo>
                    <a:pt x="23" y="34"/>
                  </a:lnTo>
                  <a:lnTo>
                    <a:pt x="21" y="35"/>
                  </a:lnTo>
                  <a:lnTo>
                    <a:pt x="19" y="36"/>
                  </a:lnTo>
                  <a:lnTo>
                    <a:pt x="17" y="38"/>
                  </a:lnTo>
                  <a:lnTo>
                    <a:pt x="15" y="40"/>
                  </a:lnTo>
                  <a:lnTo>
                    <a:pt x="13" y="41"/>
                  </a:lnTo>
                  <a:lnTo>
                    <a:pt x="10" y="42"/>
                  </a:lnTo>
                  <a:lnTo>
                    <a:pt x="8" y="43"/>
                  </a:lnTo>
                  <a:lnTo>
                    <a:pt x="0" y="44"/>
                  </a:lnTo>
                  <a:lnTo>
                    <a:pt x="7" y="56"/>
                  </a:lnTo>
                  <a:lnTo>
                    <a:pt x="9" y="55"/>
                  </a:lnTo>
                  <a:lnTo>
                    <a:pt x="14" y="53"/>
                  </a:lnTo>
                  <a:lnTo>
                    <a:pt x="17" y="51"/>
                  </a:lnTo>
                  <a:lnTo>
                    <a:pt x="22" y="51"/>
                  </a:lnTo>
                  <a:lnTo>
                    <a:pt x="25" y="50"/>
                  </a:lnTo>
                  <a:lnTo>
                    <a:pt x="30" y="51"/>
                  </a:lnTo>
                  <a:lnTo>
                    <a:pt x="34" y="51"/>
                  </a:lnTo>
                  <a:lnTo>
                    <a:pt x="38" y="53"/>
                  </a:lnTo>
                  <a:lnTo>
                    <a:pt x="41" y="56"/>
                  </a:lnTo>
                  <a:lnTo>
                    <a:pt x="43" y="57"/>
                  </a:lnTo>
                  <a:lnTo>
                    <a:pt x="46" y="57"/>
                  </a:lnTo>
                  <a:lnTo>
                    <a:pt x="48" y="56"/>
                  </a:lnTo>
                  <a:lnTo>
                    <a:pt x="50" y="53"/>
                  </a:lnTo>
                  <a:lnTo>
                    <a:pt x="50" y="51"/>
                  </a:lnTo>
                  <a:lnTo>
                    <a:pt x="50" y="49"/>
                  </a:lnTo>
                  <a:lnTo>
                    <a:pt x="49" y="47"/>
                  </a:lnTo>
                  <a:lnTo>
                    <a:pt x="47" y="44"/>
                  </a:lnTo>
                  <a:lnTo>
                    <a:pt x="43" y="42"/>
                  </a:lnTo>
                  <a:lnTo>
                    <a:pt x="40" y="40"/>
                  </a:lnTo>
                  <a:lnTo>
                    <a:pt x="35" y="39"/>
                  </a:lnTo>
                  <a:lnTo>
                    <a:pt x="32" y="38"/>
                  </a:lnTo>
                  <a:lnTo>
                    <a:pt x="27" y="38"/>
                  </a:lnTo>
                  <a:lnTo>
                    <a:pt x="23" y="41"/>
                  </a:lnTo>
                  <a:lnTo>
                    <a:pt x="18" y="45"/>
                  </a:lnTo>
                  <a:lnTo>
                    <a:pt x="15" y="52"/>
                  </a:lnTo>
                  <a:lnTo>
                    <a:pt x="0" y="45"/>
                  </a:lnTo>
                  <a:lnTo>
                    <a:pt x="3" y="44"/>
                  </a:lnTo>
                  <a:lnTo>
                    <a:pt x="17" y="53"/>
                  </a:lnTo>
                  <a:lnTo>
                    <a:pt x="19" y="51"/>
                  </a:lnTo>
                  <a:lnTo>
                    <a:pt x="21" y="51"/>
                  </a:lnTo>
                  <a:lnTo>
                    <a:pt x="23" y="49"/>
                  </a:lnTo>
                  <a:lnTo>
                    <a:pt x="24" y="48"/>
                  </a:lnTo>
                  <a:lnTo>
                    <a:pt x="26" y="47"/>
                  </a:lnTo>
                  <a:lnTo>
                    <a:pt x="27" y="45"/>
                  </a:lnTo>
                  <a:lnTo>
                    <a:pt x="30" y="44"/>
                  </a:lnTo>
                  <a:lnTo>
                    <a:pt x="31" y="42"/>
                  </a:lnTo>
                  <a:lnTo>
                    <a:pt x="37" y="36"/>
                  </a:lnTo>
                  <a:lnTo>
                    <a:pt x="37" y="35"/>
                  </a:lnTo>
                  <a:lnTo>
                    <a:pt x="38" y="35"/>
                  </a:lnTo>
                  <a:lnTo>
                    <a:pt x="38" y="34"/>
                  </a:lnTo>
                  <a:lnTo>
                    <a:pt x="38" y="33"/>
                  </a:lnTo>
                  <a:lnTo>
                    <a:pt x="37" y="24"/>
                  </a:lnTo>
                  <a:lnTo>
                    <a:pt x="37" y="24"/>
                  </a:lnTo>
                  <a:lnTo>
                    <a:pt x="35" y="16"/>
                  </a:lnTo>
                  <a:lnTo>
                    <a:pt x="34" y="15"/>
                  </a:lnTo>
                  <a:lnTo>
                    <a:pt x="34" y="14"/>
                  </a:lnTo>
                  <a:lnTo>
                    <a:pt x="33" y="12"/>
                  </a:lnTo>
                  <a:lnTo>
                    <a:pt x="32" y="12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7" y="7"/>
                  </a:lnTo>
                  <a:lnTo>
                    <a:pt x="7" y="6"/>
                  </a:lnTo>
                  <a:lnTo>
                    <a:pt x="8" y="3"/>
                  </a:lnTo>
                  <a:lnTo>
                    <a:pt x="9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7"/>
                  </a:lnTo>
                  <a:lnTo>
                    <a:pt x="1" y="9"/>
                  </a:lnTo>
                  <a:lnTo>
                    <a:pt x="2" y="11"/>
                  </a:lnTo>
                  <a:lnTo>
                    <a:pt x="5" y="12"/>
                  </a:lnTo>
                  <a:lnTo>
                    <a:pt x="2" y="1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184" name="Freeform 8"/>
            <p:cNvSpPr>
              <a:spLocks/>
            </p:cNvSpPr>
            <p:nvPr/>
          </p:nvSpPr>
          <p:spPr bwMode="auto">
            <a:xfrm>
              <a:off x="2211" y="1122"/>
              <a:ext cx="67" cy="8"/>
            </a:xfrm>
            <a:custGeom>
              <a:avLst/>
              <a:gdLst/>
              <a:ahLst/>
              <a:cxnLst>
                <a:cxn ang="0">
                  <a:pos x="6" y="11"/>
                </a:cxn>
                <a:cxn ang="0">
                  <a:pos x="12" y="11"/>
                </a:cxn>
                <a:cxn ang="0">
                  <a:pos x="17" y="11"/>
                </a:cxn>
                <a:cxn ang="0">
                  <a:pos x="22" y="11"/>
                </a:cxn>
                <a:cxn ang="0">
                  <a:pos x="28" y="11"/>
                </a:cxn>
                <a:cxn ang="0">
                  <a:pos x="33" y="11"/>
                </a:cxn>
                <a:cxn ang="0">
                  <a:pos x="38" y="11"/>
                </a:cxn>
                <a:cxn ang="0">
                  <a:pos x="44" y="11"/>
                </a:cxn>
                <a:cxn ang="0">
                  <a:pos x="49" y="11"/>
                </a:cxn>
                <a:cxn ang="0">
                  <a:pos x="54" y="11"/>
                </a:cxn>
                <a:cxn ang="0">
                  <a:pos x="60" y="11"/>
                </a:cxn>
                <a:cxn ang="0">
                  <a:pos x="65" y="11"/>
                </a:cxn>
                <a:cxn ang="0">
                  <a:pos x="70" y="11"/>
                </a:cxn>
                <a:cxn ang="0">
                  <a:pos x="76" y="11"/>
                </a:cxn>
                <a:cxn ang="0">
                  <a:pos x="81" y="11"/>
                </a:cxn>
                <a:cxn ang="0">
                  <a:pos x="86" y="11"/>
                </a:cxn>
                <a:cxn ang="0">
                  <a:pos x="92" y="11"/>
                </a:cxn>
                <a:cxn ang="0">
                  <a:pos x="94" y="11"/>
                </a:cxn>
                <a:cxn ang="0">
                  <a:pos x="97" y="10"/>
                </a:cxn>
                <a:cxn ang="0">
                  <a:pos x="98" y="8"/>
                </a:cxn>
                <a:cxn ang="0">
                  <a:pos x="98" y="5"/>
                </a:cxn>
                <a:cxn ang="0">
                  <a:pos x="98" y="3"/>
                </a:cxn>
                <a:cxn ang="0">
                  <a:pos x="97" y="1"/>
                </a:cxn>
                <a:cxn ang="0">
                  <a:pos x="94" y="0"/>
                </a:cxn>
                <a:cxn ang="0">
                  <a:pos x="92" y="0"/>
                </a:cxn>
                <a:cxn ang="0">
                  <a:pos x="86" y="0"/>
                </a:cxn>
                <a:cxn ang="0">
                  <a:pos x="81" y="0"/>
                </a:cxn>
                <a:cxn ang="0">
                  <a:pos x="76" y="0"/>
                </a:cxn>
                <a:cxn ang="0">
                  <a:pos x="70" y="0"/>
                </a:cxn>
                <a:cxn ang="0">
                  <a:pos x="65" y="0"/>
                </a:cxn>
                <a:cxn ang="0">
                  <a:pos x="60" y="0"/>
                </a:cxn>
                <a:cxn ang="0">
                  <a:pos x="54" y="0"/>
                </a:cxn>
                <a:cxn ang="0">
                  <a:pos x="49" y="0"/>
                </a:cxn>
                <a:cxn ang="0">
                  <a:pos x="44" y="0"/>
                </a:cxn>
                <a:cxn ang="0">
                  <a:pos x="38" y="0"/>
                </a:cxn>
                <a:cxn ang="0">
                  <a:pos x="33" y="0"/>
                </a:cxn>
                <a:cxn ang="0">
                  <a:pos x="28" y="0"/>
                </a:cxn>
                <a:cxn ang="0">
                  <a:pos x="22" y="0"/>
                </a:cxn>
                <a:cxn ang="0">
                  <a:pos x="17" y="0"/>
                </a:cxn>
                <a:cxn ang="0">
                  <a:pos x="12" y="0"/>
                </a:cxn>
                <a:cxn ang="0">
                  <a:pos x="6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1" y="3"/>
                </a:cxn>
                <a:cxn ang="0">
                  <a:pos x="0" y="5"/>
                </a:cxn>
                <a:cxn ang="0">
                  <a:pos x="1" y="8"/>
                </a:cxn>
                <a:cxn ang="0">
                  <a:pos x="2" y="10"/>
                </a:cxn>
                <a:cxn ang="0">
                  <a:pos x="3" y="11"/>
                </a:cxn>
                <a:cxn ang="0">
                  <a:pos x="6" y="11"/>
                </a:cxn>
                <a:cxn ang="0">
                  <a:pos x="6" y="11"/>
                </a:cxn>
              </a:cxnLst>
              <a:rect l="0" t="0" r="r" b="b"/>
              <a:pathLst>
                <a:path w="98" h="11">
                  <a:moveTo>
                    <a:pt x="6" y="11"/>
                  </a:moveTo>
                  <a:lnTo>
                    <a:pt x="12" y="11"/>
                  </a:lnTo>
                  <a:lnTo>
                    <a:pt x="17" y="11"/>
                  </a:lnTo>
                  <a:lnTo>
                    <a:pt x="22" y="11"/>
                  </a:lnTo>
                  <a:lnTo>
                    <a:pt x="28" y="11"/>
                  </a:lnTo>
                  <a:lnTo>
                    <a:pt x="33" y="11"/>
                  </a:lnTo>
                  <a:lnTo>
                    <a:pt x="38" y="11"/>
                  </a:lnTo>
                  <a:lnTo>
                    <a:pt x="44" y="11"/>
                  </a:lnTo>
                  <a:lnTo>
                    <a:pt x="49" y="11"/>
                  </a:lnTo>
                  <a:lnTo>
                    <a:pt x="54" y="11"/>
                  </a:lnTo>
                  <a:lnTo>
                    <a:pt x="60" y="11"/>
                  </a:lnTo>
                  <a:lnTo>
                    <a:pt x="65" y="11"/>
                  </a:lnTo>
                  <a:lnTo>
                    <a:pt x="70" y="11"/>
                  </a:lnTo>
                  <a:lnTo>
                    <a:pt x="76" y="11"/>
                  </a:lnTo>
                  <a:lnTo>
                    <a:pt x="81" y="11"/>
                  </a:lnTo>
                  <a:lnTo>
                    <a:pt x="86" y="11"/>
                  </a:lnTo>
                  <a:lnTo>
                    <a:pt x="92" y="11"/>
                  </a:lnTo>
                  <a:lnTo>
                    <a:pt x="94" y="11"/>
                  </a:lnTo>
                  <a:lnTo>
                    <a:pt x="97" y="10"/>
                  </a:lnTo>
                  <a:lnTo>
                    <a:pt x="98" y="8"/>
                  </a:lnTo>
                  <a:lnTo>
                    <a:pt x="98" y="5"/>
                  </a:lnTo>
                  <a:lnTo>
                    <a:pt x="98" y="3"/>
                  </a:lnTo>
                  <a:lnTo>
                    <a:pt x="97" y="1"/>
                  </a:lnTo>
                  <a:lnTo>
                    <a:pt x="94" y="0"/>
                  </a:lnTo>
                  <a:lnTo>
                    <a:pt x="92" y="0"/>
                  </a:lnTo>
                  <a:lnTo>
                    <a:pt x="86" y="0"/>
                  </a:lnTo>
                  <a:lnTo>
                    <a:pt x="81" y="0"/>
                  </a:lnTo>
                  <a:lnTo>
                    <a:pt x="76" y="0"/>
                  </a:lnTo>
                  <a:lnTo>
                    <a:pt x="70" y="0"/>
                  </a:lnTo>
                  <a:lnTo>
                    <a:pt x="65" y="0"/>
                  </a:lnTo>
                  <a:lnTo>
                    <a:pt x="60" y="0"/>
                  </a:lnTo>
                  <a:lnTo>
                    <a:pt x="54" y="0"/>
                  </a:lnTo>
                  <a:lnTo>
                    <a:pt x="49" y="0"/>
                  </a:lnTo>
                  <a:lnTo>
                    <a:pt x="44" y="0"/>
                  </a:lnTo>
                  <a:lnTo>
                    <a:pt x="38" y="0"/>
                  </a:lnTo>
                  <a:lnTo>
                    <a:pt x="33" y="0"/>
                  </a:lnTo>
                  <a:lnTo>
                    <a:pt x="28" y="0"/>
                  </a:lnTo>
                  <a:lnTo>
                    <a:pt x="22" y="0"/>
                  </a:lnTo>
                  <a:lnTo>
                    <a:pt x="17" y="0"/>
                  </a:lnTo>
                  <a:lnTo>
                    <a:pt x="12" y="0"/>
                  </a:lnTo>
                  <a:lnTo>
                    <a:pt x="6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5"/>
                  </a:lnTo>
                  <a:lnTo>
                    <a:pt x="1" y="8"/>
                  </a:lnTo>
                  <a:lnTo>
                    <a:pt x="2" y="10"/>
                  </a:lnTo>
                  <a:lnTo>
                    <a:pt x="3" y="11"/>
                  </a:lnTo>
                  <a:lnTo>
                    <a:pt x="6" y="11"/>
                  </a:lnTo>
                  <a:lnTo>
                    <a:pt x="6" y="1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185" name="Freeform 9"/>
            <p:cNvSpPr>
              <a:spLocks/>
            </p:cNvSpPr>
            <p:nvPr/>
          </p:nvSpPr>
          <p:spPr bwMode="auto">
            <a:xfrm>
              <a:off x="3056" y="1338"/>
              <a:ext cx="278" cy="399"/>
            </a:xfrm>
            <a:custGeom>
              <a:avLst/>
              <a:gdLst/>
              <a:ahLst/>
              <a:cxnLst>
                <a:cxn ang="0">
                  <a:pos x="374" y="410"/>
                </a:cxn>
                <a:cxn ang="0">
                  <a:pos x="386" y="347"/>
                </a:cxn>
                <a:cxn ang="0">
                  <a:pos x="396" y="292"/>
                </a:cxn>
                <a:cxn ang="0">
                  <a:pos x="400" y="242"/>
                </a:cxn>
                <a:cxn ang="0">
                  <a:pos x="404" y="197"/>
                </a:cxn>
                <a:cxn ang="0">
                  <a:pos x="405" y="159"/>
                </a:cxn>
                <a:cxn ang="0">
                  <a:pos x="402" y="126"/>
                </a:cxn>
                <a:cxn ang="0">
                  <a:pos x="400" y="97"/>
                </a:cxn>
                <a:cxn ang="0">
                  <a:pos x="397" y="72"/>
                </a:cxn>
                <a:cxn ang="0">
                  <a:pos x="391" y="51"/>
                </a:cxn>
                <a:cxn ang="0">
                  <a:pos x="386" y="35"/>
                </a:cxn>
                <a:cxn ang="0">
                  <a:pos x="382" y="23"/>
                </a:cxn>
                <a:cxn ang="0">
                  <a:pos x="376" y="13"/>
                </a:cxn>
                <a:cxn ang="0">
                  <a:pos x="372" y="6"/>
                </a:cxn>
                <a:cxn ang="0">
                  <a:pos x="368" y="2"/>
                </a:cxn>
                <a:cxn ang="0">
                  <a:pos x="367" y="1"/>
                </a:cxn>
                <a:cxn ang="0">
                  <a:pos x="0" y="0"/>
                </a:cxn>
                <a:cxn ang="0">
                  <a:pos x="1" y="444"/>
                </a:cxn>
                <a:cxn ang="0">
                  <a:pos x="7" y="452"/>
                </a:cxn>
                <a:cxn ang="0">
                  <a:pos x="18" y="465"/>
                </a:cxn>
                <a:cxn ang="0">
                  <a:pos x="35" y="484"/>
                </a:cxn>
                <a:cxn ang="0">
                  <a:pos x="56" y="505"/>
                </a:cxn>
                <a:cxn ang="0">
                  <a:pos x="81" y="528"/>
                </a:cxn>
                <a:cxn ang="0">
                  <a:pos x="107" y="551"/>
                </a:cxn>
                <a:cxn ang="0">
                  <a:pos x="137" y="572"/>
                </a:cxn>
                <a:cxn ang="0">
                  <a:pos x="167" y="589"/>
                </a:cxn>
                <a:cxn ang="0">
                  <a:pos x="198" y="601"/>
                </a:cxn>
                <a:cxn ang="0">
                  <a:pos x="229" y="606"/>
                </a:cxn>
                <a:cxn ang="0">
                  <a:pos x="259" y="603"/>
                </a:cxn>
                <a:cxn ang="0">
                  <a:pos x="288" y="590"/>
                </a:cxn>
                <a:cxn ang="0">
                  <a:pos x="315" y="566"/>
                </a:cxn>
                <a:cxn ang="0">
                  <a:pos x="339" y="528"/>
                </a:cxn>
                <a:cxn ang="0">
                  <a:pos x="358" y="476"/>
                </a:cxn>
              </a:cxnLst>
              <a:rect l="0" t="0" r="r" b="b"/>
              <a:pathLst>
                <a:path w="405" h="606">
                  <a:moveTo>
                    <a:pt x="367" y="443"/>
                  </a:moveTo>
                  <a:lnTo>
                    <a:pt x="374" y="410"/>
                  </a:lnTo>
                  <a:lnTo>
                    <a:pt x="381" y="378"/>
                  </a:lnTo>
                  <a:lnTo>
                    <a:pt x="386" y="347"/>
                  </a:lnTo>
                  <a:lnTo>
                    <a:pt x="391" y="318"/>
                  </a:lnTo>
                  <a:lnTo>
                    <a:pt x="396" y="292"/>
                  </a:lnTo>
                  <a:lnTo>
                    <a:pt x="398" y="266"/>
                  </a:lnTo>
                  <a:lnTo>
                    <a:pt x="400" y="242"/>
                  </a:lnTo>
                  <a:lnTo>
                    <a:pt x="402" y="219"/>
                  </a:lnTo>
                  <a:lnTo>
                    <a:pt x="404" y="197"/>
                  </a:lnTo>
                  <a:lnTo>
                    <a:pt x="405" y="178"/>
                  </a:lnTo>
                  <a:lnTo>
                    <a:pt x="405" y="159"/>
                  </a:lnTo>
                  <a:lnTo>
                    <a:pt x="404" y="142"/>
                  </a:lnTo>
                  <a:lnTo>
                    <a:pt x="402" y="126"/>
                  </a:lnTo>
                  <a:lnTo>
                    <a:pt x="402" y="111"/>
                  </a:lnTo>
                  <a:lnTo>
                    <a:pt x="400" y="97"/>
                  </a:lnTo>
                  <a:lnTo>
                    <a:pt x="398" y="83"/>
                  </a:lnTo>
                  <a:lnTo>
                    <a:pt x="397" y="72"/>
                  </a:lnTo>
                  <a:lnTo>
                    <a:pt x="394" y="62"/>
                  </a:lnTo>
                  <a:lnTo>
                    <a:pt x="391" y="51"/>
                  </a:lnTo>
                  <a:lnTo>
                    <a:pt x="389" y="43"/>
                  </a:lnTo>
                  <a:lnTo>
                    <a:pt x="386" y="35"/>
                  </a:lnTo>
                  <a:lnTo>
                    <a:pt x="384" y="29"/>
                  </a:lnTo>
                  <a:lnTo>
                    <a:pt x="382" y="23"/>
                  </a:lnTo>
                  <a:lnTo>
                    <a:pt x="378" y="17"/>
                  </a:lnTo>
                  <a:lnTo>
                    <a:pt x="376" y="13"/>
                  </a:lnTo>
                  <a:lnTo>
                    <a:pt x="374" y="9"/>
                  </a:lnTo>
                  <a:lnTo>
                    <a:pt x="372" y="6"/>
                  </a:lnTo>
                  <a:lnTo>
                    <a:pt x="370" y="5"/>
                  </a:lnTo>
                  <a:lnTo>
                    <a:pt x="368" y="2"/>
                  </a:lnTo>
                  <a:lnTo>
                    <a:pt x="368" y="1"/>
                  </a:lnTo>
                  <a:lnTo>
                    <a:pt x="367" y="1"/>
                  </a:lnTo>
                  <a:lnTo>
                    <a:pt x="367" y="0"/>
                  </a:lnTo>
                  <a:lnTo>
                    <a:pt x="0" y="0"/>
                  </a:lnTo>
                  <a:lnTo>
                    <a:pt x="0" y="443"/>
                  </a:lnTo>
                  <a:lnTo>
                    <a:pt x="1" y="444"/>
                  </a:lnTo>
                  <a:lnTo>
                    <a:pt x="3" y="447"/>
                  </a:lnTo>
                  <a:lnTo>
                    <a:pt x="7" y="452"/>
                  </a:lnTo>
                  <a:lnTo>
                    <a:pt x="12" y="457"/>
                  </a:lnTo>
                  <a:lnTo>
                    <a:pt x="18" y="465"/>
                  </a:lnTo>
                  <a:lnTo>
                    <a:pt x="26" y="475"/>
                  </a:lnTo>
                  <a:lnTo>
                    <a:pt x="35" y="484"/>
                  </a:lnTo>
                  <a:lnTo>
                    <a:pt x="45" y="494"/>
                  </a:lnTo>
                  <a:lnTo>
                    <a:pt x="56" y="505"/>
                  </a:lnTo>
                  <a:lnTo>
                    <a:pt x="67" y="517"/>
                  </a:lnTo>
                  <a:lnTo>
                    <a:pt x="81" y="528"/>
                  </a:lnTo>
                  <a:lnTo>
                    <a:pt x="93" y="540"/>
                  </a:lnTo>
                  <a:lnTo>
                    <a:pt x="107" y="551"/>
                  </a:lnTo>
                  <a:lnTo>
                    <a:pt x="122" y="561"/>
                  </a:lnTo>
                  <a:lnTo>
                    <a:pt x="137" y="572"/>
                  </a:lnTo>
                  <a:lnTo>
                    <a:pt x="151" y="581"/>
                  </a:lnTo>
                  <a:lnTo>
                    <a:pt x="167" y="589"/>
                  </a:lnTo>
                  <a:lnTo>
                    <a:pt x="182" y="595"/>
                  </a:lnTo>
                  <a:lnTo>
                    <a:pt x="198" y="601"/>
                  </a:lnTo>
                  <a:lnTo>
                    <a:pt x="213" y="605"/>
                  </a:lnTo>
                  <a:lnTo>
                    <a:pt x="229" y="606"/>
                  </a:lnTo>
                  <a:lnTo>
                    <a:pt x="244" y="606"/>
                  </a:lnTo>
                  <a:lnTo>
                    <a:pt x="259" y="603"/>
                  </a:lnTo>
                  <a:lnTo>
                    <a:pt x="274" y="598"/>
                  </a:lnTo>
                  <a:lnTo>
                    <a:pt x="288" y="590"/>
                  </a:lnTo>
                  <a:lnTo>
                    <a:pt x="302" y="580"/>
                  </a:lnTo>
                  <a:lnTo>
                    <a:pt x="315" y="566"/>
                  </a:lnTo>
                  <a:lnTo>
                    <a:pt x="327" y="549"/>
                  </a:lnTo>
                  <a:lnTo>
                    <a:pt x="339" y="528"/>
                  </a:lnTo>
                  <a:lnTo>
                    <a:pt x="349" y="503"/>
                  </a:lnTo>
                  <a:lnTo>
                    <a:pt x="358" y="476"/>
                  </a:lnTo>
                  <a:lnTo>
                    <a:pt x="367" y="44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186" name="Freeform 10"/>
            <p:cNvSpPr>
              <a:spLocks/>
            </p:cNvSpPr>
            <p:nvPr/>
          </p:nvSpPr>
          <p:spPr bwMode="auto">
            <a:xfrm>
              <a:off x="3305" y="1336"/>
              <a:ext cx="31" cy="295"/>
            </a:xfrm>
            <a:custGeom>
              <a:avLst/>
              <a:gdLst/>
              <a:ahLst/>
              <a:cxnLst>
                <a:cxn ang="0">
                  <a:pos x="1" y="5"/>
                </a:cxn>
                <a:cxn ang="0">
                  <a:pos x="1" y="7"/>
                </a:cxn>
                <a:cxn ang="0">
                  <a:pos x="4" y="9"/>
                </a:cxn>
                <a:cxn ang="0">
                  <a:pos x="8" y="15"/>
                </a:cxn>
                <a:cxn ang="0">
                  <a:pos x="12" y="23"/>
                </a:cxn>
                <a:cxn ang="0">
                  <a:pos x="17" y="33"/>
                </a:cxn>
                <a:cxn ang="0">
                  <a:pos x="22" y="48"/>
                </a:cxn>
                <a:cxn ang="0">
                  <a:pos x="27" y="66"/>
                </a:cxn>
                <a:cxn ang="0">
                  <a:pos x="32" y="88"/>
                </a:cxn>
                <a:cxn ang="0">
                  <a:pos x="35" y="114"/>
                </a:cxn>
                <a:cxn ang="0">
                  <a:pos x="36" y="145"/>
                </a:cxn>
                <a:cxn ang="0">
                  <a:pos x="37" y="181"/>
                </a:cxn>
                <a:cxn ang="0">
                  <a:pos x="35" y="222"/>
                </a:cxn>
                <a:cxn ang="0">
                  <a:pos x="32" y="269"/>
                </a:cxn>
                <a:cxn ang="0">
                  <a:pos x="24" y="321"/>
                </a:cxn>
                <a:cxn ang="0">
                  <a:pos x="13" y="379"/>
                </a:cxn>
                <a:cxn ang="0">
                  <a:pos x="0" y="445"/>
                </a:cxn>
                <a:cxn ang="0">
                  <a:pos x="13" y="413"/>
                </a:cxn>
                <a:cxn ang="0">
                  <a:pos x="26" y="351"/>
                </a:cxn>
                <a:cxn ang="0">
                  <a:pos x="34" y="295"/>
                </a:cxn>
                <a:cxn ang="0">
                  <a:pos x="40" y="245"/>
                </a:cxn>
                <a:cxn ang="0">
                  <a:pos x="43" y="200"/>
                </a:cxn>
                <a:cxn ang="0">
                  <a:pos x="43" y="162"/>
                </a:cxn>
                <a:cxn ang="0">
                  <a:pos x="42" y="129"/>
                </a:cxn>
                <a:cxn ang="0">
                  <a:pos x="40" y="99"/>
                </a:cxn>
                <a:cxn ang="0">
                  <a:pos x="36" y="75"/>
                </a:cxn>
                <a:cxn ang="0">
                  <a:pos x="30" y="54"/>
                </a:cxn>
                <a:cxn ang="0">
                  <a:pos x="26" y="37"/>
                </a:cxn>
                <a:cxn ang="0">
                  <a:pos x="20" y="25"/>
                </a:cxn>
                <a:cxn ang="0">
                  <a:pos x="16" y="15"/>
                </a:cxn>
                <a:cxn ang="0">
                  <a:pos x="11" y="8"/>
                </a:cxn>
                <a:cxn ang="0">
                  <a:pos x="6" y="3"/>
                </a:cxn>
                <a:cxn ang="0">
                  <a:pos x="5" y="2"/>
                </a:cxn>
                <a:cxn ang="0">
                  <a:pos x="3" y="0"/>
                </a:cxn>
                <a:cxn ang="0">
                  <a:pos x="4" y="0"/>
                </a:cxn>
                <a:cxn ang="0">
                  <a:pos x="3" y="7"/>
                </a:cxn>
              </a:cxnLst>
              <a:rect l="0" t="0" r="r" b="b"/>
              <a:pathLst>
                <a:path w="43" h="447">
                  <a:moveTo>
                    <a:pt x="3" y="7"/>
                  </a:moveTo>
                  <a:lnTo>
                    <a:pt x="1" y="5"/>
                  </a:lnTo>
                  <a:lnTo>
                    <a:pt x="1" y="7"/>
                  </a:lnTo>
                  <a:lnTo>
                    <a:pt x="1" y="7"/>
                  </a:lnTo>
                  <a:lnTo>
                    <a:pt x="2" y="8"/>
                  </a:lnTo>
                  <a:lnTo>
                    <a:pt x="4" y="9"/>
                  </a:lnTo>
                  <a:lnTo>
                    <a:pt x="5" y="11"/>
                  </a:lnTo>
                  <a:lnTo>
                    <a:pt x="8" y="15"/>
                  </a:lnTo>
                  <a:lnTo>
                    <a:pt x="10" y="18"/>
                  </a:lnTo>
                  <a:lnTo>
                    <a:pt x="12" y="23"/>
                  </a:lnTo>
                  <a:lnTo>
                    <a:pt x="14" y="27"/>
                  </a:lnTo>
                  <a:lnTo>
                    <a:pt x="17" y="33"/>
                  </a:lnTo>
                  <a:lnTo>
                    <a:pt x="19" y="40"/>
                  </a:lnTo>
                  <a:lnTo>
                    <a:pt x="22" y="48"/>
                  </a:lnTo>
                  <a:lnTo>
                    <a:pt x="25" y="56"/>
                  </a:lnTo>
                  <a:lnTo>
                    <a:pt x="27" y="66"/>
                  </a:lnTo>
                  <a:lnTo>
                    <a:pt x="29" y="76"/>
                  </a:lnTo>
                  <a:lnTo>
                    <a:pt x="32" y="88"/>
                  </a:lnTo>
                  <a:lnTo>
                    <a:pt x="33" y="100"/>
                  </a:lnTo>
                  <a:lnTo>
                    <a:pt x="35" y="114"/>
                  </a:lnTo>
                  <a:lnTo>
                    <a:pt x="36" y="129"/>
                  </a:lnTo>
                  <a:lnTo>
                    <a:pt x="36" y="145"/>
                  </a:lnTo>
                  <a:lnTo>
                    <a:pt x="37" y="162"/>
                  </a:lnTo>
                  <a:lnTo>
                    <a:pt x="37" y="181"/>
                  </a:lnTo>
                  <a:lnTo>
                    <a:pt x="36" y="200"/>
                  </a:lnTo>
                  <a:lnTo>
                    <a:pt x="35" y="222"/>
                  </a:lnTo>
                  <a:lnTo>
                    <a:pt x="34" y="244"/>
                  </a:lnTo>
                  <a:lnTo>
                    <a:pt x="32" y="269"/>
                  </a:lnTo>
                  <a:lnTo>
                    <a:pt x="28" y="294"/>
                  </a:lnTo>
                  <a:lnTo>
                    <a:pt x="24" y="321"/>
                  </a:lnTo>
                  <a:lnTo>
                    <a:pt x="19" y="350"/>
                  </a:lnTo>
                  <a:lnTo>
                    <a:pt x="13" y="379"/>
                  </a:lnTo>
                  <a:lnTo>
                    <a:pt x="6" y="411"/>
                  </a:lnTo>
                  <a:lnTo>
                    <a:pt x="0" y="445"/>
                  </a:lnTo>
                  <a:lnTo>
                    <a:pt x="6" y="447"/>
                  </a:lnTo>
                  <a:lnTo>
                    <a:pt x="13" y="413"/>
                  </a:lnTo>
                  <a:lnTo>
                    <a:pt x="20" y="381"/>
                  </a:lnTo>
                  <a:lnTo>
                    <a:pt x="26" y="351"/>
                  </a:lnTo>
                  <a:lnTo>
                    <a:pt x="30" y="321"/>
                  </a:lnTo>
                  <a:lnTo>
                    <a:pt x="34" y="295"/>
                  </a:lnTo>
                  <a:lnTo>
                    <a:pt x="37" y="269"/>
                  </a:lnTo>
                  <a:lnTo>
                    <a:pt x="40" y="245"/>
                  </a:lnTo>
                  <a:lnTo>
                    <a:pt x="42" y="222"/>
                  </a:lnTo>
                  <a:lnTo>
                    <a:pt x="43" y="200"/>
                  </a:lnTo>
                  <a:lnTo>
                    <a:pt x="43" y="181"/>
                  </a:lnTo>
                  <a:lnTo>
                    <a:pt x="43" y="162"/>
                  </a:lnTo>
                  <a:lnTo>
                    <a:pt x="43" y="145"/>
                  </a:lnTo>
                  <a:lnTo>
                    <a:pt x="42" y="129"/>
                  </a:lnTo>
                  <a:lnTo>
                    <a:pt x="41" y="113"/>
                  </a:lnTo>
                  <a:lnTo>
                    <a:pt x="40" y="99"/>
                  </a:lnTo>
                  <a:lnTo>
                    <a:pt x="37" y="86"/>
                  </a:lnTo>
                  <a:lnTo>
                    <a:pt x="36" y="75"/>
                  </a:lnTo>
                  <a:lnTo>
                    <a:pt x="34" y="64"/>
                  </a:lnTo>
                  <a:lnTo>
                    <a:pt x="30" y="54"/>
                  </a:lnTo>
                  <a:lnTo>
                    <a:pt x="28" y="45"/>
                  </a:lnTo>
                  <a:lnTo>
                    <a:pt x="26" y="37"/>
                  </a:lnTo>
                  <a:lnTo>
                    <a:pt x="22" y="31"/>
                  </a:lnTo>
                  <a:lnTo>
                    <a:pt x="20" y="25"/>
                  </a:lnTo>
                  <a:lnTo>
                    <a:pt x="18" y="19"/>
                  </a:lnTo>
                  <a:lnTo>
                    <a:pt x="16" y="15"/>
                  </a:lnTo>
                  <a:lnTo>
                    <a:pt x="13" y="11"/>
                  </a:lnTo>
                  <a:lnTo>
                    <a:pt x="11" y="8"/>
                  </a:lnTo>
                  <a:lnTo>
                    <a:pt x="9" y="5"/>
                  </a:lnTo>
                  <a:lnTo>
                    <a:pt x="6" y="3"/>
                  </a:lnTo>
                  <a:lnTo>
                    <a:pt x="6" y="2"/>
                  </a:lnTo>
                  <a:lnTo>
                    <a:pt x="5" y="2"/>
                  </a:lnTo>
                  <a:lnTo>
                    <a:pt x="5" y="1"/>
                  </a:lnTo>
                  <a:lnTo>
                    <a:pt x="3" y="0"/>
                  </a:lnTo>
                  <a:lnTo>
                    <a:pt x="5" y="1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187" name="Freeform 11"/>
            <p:cNvSpPr>
              <a:spLocks/>
            </p:cNvSpPr>
            <p:nvPr/>
          </p:nvSpPr>
          <p:spPr bwMode="auto">
            <a:xfrm>
              <a:off x="3055" y="1336"/>
              <a:ext cx="253" cy="5"/>
            </a:xfrm>
            <a:custGeom>
              <a:avLst/>
              <a:gdLst/>
              <a:ahLst/>
              <a:cxnLst>
                <a:cxn ang="0">
                  <a:pos x="7" y="3"/>
                </a:cxn>
                <a:cxn ang="0">
                  <a:pos x="4" y="7"/>
                </a:cxn>
                <a:cxn ang="0">
                  <a:pos x="371" y="7"/>
                </a:cxn>
                <a:cxn ang="0">
                  <a:pos x="371" y="0"/>
                </a:cxn>
                <a:cxn ang="0">
                  <a:pos x="4" y="0"/>
                </a:cxn>
                <a:cxn ang="0">
                  <a:pos x="0" y="3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7" y="3"/>
                </a:cxn>
              </a:cxnLst>
              <a:rect l="0" t="0" r="r" b="b"/>
              <a:pathLst>
                <a:path w="371" h="7">
                  <a:moveTo>
                    <a:pt x="7" y="3"/>
                  </a:moveTo>
                  <a:lnTo>
                    <a:pt x="4" y="7"/>
                  </a:lnTo>
                  <a:lnTo>
                    <a:pt x="371" y="7"/>
                  </a:lnTo>
                  <a:lnTo>
                    <a:pt x="371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188" name="Freeform 12"/>
            <p:cNvSpPr>
              <a:spLocks/>
            </p:cNvSpPr>
            <p:nvPr/>
          </p:nvSpPr>
          <p:spPr bwMode="auto">
            <a:xfrm>
              <a:off x="3055" y="1338"/>
              <a:ext cx="4" cy="293"/>
            </a:xfrm>
            <a:custGeom>
              <a:avLst/>
              <a:gdLst/>
              <a:ahLst/>
              <a:cxnLst>
                <a:cxn ang="0">
                  <a:pos x="6" y="442"/>
                </a:cxn>
                <a:cxn ang="0">
                  <a:pos x="7" y="443"/>
                </a:cxn>
                <a:cxn ang="0">
                  <a:pos x="7" y="0"/>
                </a:cxn>
                <a:cxn ang="0">
                  <a:pos x="0" y="0"/>
                </a:cxn>
                <a:cxn ang="0">
                  <a:pos x="0" y="443"/>
                </a:cxn>
                <a:cxn ang="0">
                  <a:pos x="0" y="445"/>
                </a:cxn>
                <a:cxn ang="0">
                  <a:pos x="0" y="443"/>
                </a:cxn>
                <a:cxn ang="0">
                  <a:pos x="0" y="444"/>
                </a:cxn>
                <a:cxn ang="0">
                  <a:pos x="0" y="445"/>
                </a:cxn>
                <a:cxn ang="0">
                  <a:pos x="6" y="442"/>
                </a:cxn>
              </a:cxnLst>
              <a:rect l="0" t="0" r="r" b="b"/>
              <a:pathLst>
                <a:path w="7" h="445">
                  <a:moveTo>
                    <a:pt x="6" y="442"/>
                  </a:moveTo>
                  <a:lnTo>
                    <a:pt x="7" y="443"/>
                  </a:lnTo>
                  <a:lnTo>
                    <a:pt x="7" y="0"/>
                  </a:lnTo>
                  <a:lnTo>
                    <a:pt x="0" y="0"/>
                  </a:lnTo>
                  <a:lnTo>
                    <a:pt x="0" y="443"/>
                  </a:lnTo>
                  <a:lnTo>
                    <a:pt x="0" y="445"/>
                  </a:lnTo>
                  <a:lnTo>
                    <a:pt x="0" y="443"/>
                  </a:lnTo>
                  <a:lnTo>
                    <a:pt x="0" y="444"/>
                  </a:lnTo>
                  <a:lnTo>
                    <a:pt x="0" y="445"/>
                  </a:lnTo>
                  <a:lnTo>
                    <a:pt x="6" y="4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189" name="Freeform 13"/>
            <p:cNvSpPr>
              <a:spLocks/>
            </p:cNvSpPr>
            <p:nvPr/>
          </p:nvSpPr>
          <p:spPr bwMode="auto">
            <a:xfrm>
              <a:off x="3055" y="1629"/>
              <a:ext cx="256" cy="111"/>
            </a:xfrm>
            <a:custGeom>
              <a:avLst/>
              <a:gdLst/>
              <a:ahLst/>
              <a:cxnLst>
                <a:cxn ang="0">
                  <a:pos x="368" y="0"/>
                </a:cxn>
                <a:cxn ang="0">
                  <a:pos x="349" y="61"/>
                </a:cxn>
                <a:cxn ang="0">
                  <a:pos x="328" y="104"/>
                </a:cxn>
                <a:cxn ang="0">
                  <a:pos x="304" y="135"/>
                </a:cxn>
                <a:cxn ang="0">
                  <a:pos x="276" y="153"/>
                </a:cxn>
                <a:cxn ang="0">
                  <a:pos x="248" y="160"/>
                </a:cxn>
                <a:cxn ang="0">
                  <a:pos x="218" y="159"/>
                </a:cxn>
                <a:cxn ang="0">
                  <a:pos x="187" y="150"/>
                </a:cxn>
                <a:cxn ang="0">
                  <a:pos x="157" y="136"/>
                </a:cxn>
                <a:cxn ang="0">
                  <a:pos x="128" y="117"/>
                </a:cxn>
                <a:cxn ang="0">
                  <a:pos x="100" y="95"/>
                </a:cxn>
                <a:cxn ang="0">
                  <a:pos x="73" y="72"/>
                </a:cxn>
                <a:cxn ang="0">
                  <a:pos x="52" y="50"/>
                </a:cxn>
                <a:cxn ang="0">
                  <a:pos x="32" y="30"/>
                </a:cxn>
                <a:cxn ang="0">
                  <a:pos x="19" y="14"/>
                </a:cxn>
                <a:cxn ang="0">
                  <a:pos x="9" y="3"/>
                </a:cxn>
                <a:cxn ang="0">
                  <a:pos x="6" y="0"/>
                </a:cxn>
                <a:cxn ang="0">
                  <a:pos x="1" y="4"/>
                </a:cxn>
                <a:cxn ang="0">
                  <a:pos x="8" y="11"/>
                </a:cxn>
                <a:cxn ang="0">
                  <a:pos x="20" y="26"/>
                </a:cxn>
                <a:cxn ang="0">
                  <a:pos x="37" y="44"/>
                </a:cxn>
                <a:cxn ang="0">
                  <a:pos x="57" y="66"/>
                </a:cxn>
                <a:cxn ang="0">
                  <a:pos x="82" y="88"/>
                </a:cxn>
                <a:cxn ang="0">
                  <a:pos x="110" y="111"/>
                </a:cxn>
                <a:cxn ang="0">
                  <a:pos x="138" y="132"/>
                </a:cxn>
                <a:cxn ang="0">
                  <a:pos x="169" y="150"/>
                </a:cxn>
                <a:cxn ang="0">
                  <a:pos x="201" y="161"/>
                </a:cxn>
                <a:cxn ang="0">
                  <a:pos x="233" y="167"/>
                </a:cxn>
                <a:cxn ang="0">
                  <a:pos x="264" y="164"/>
                </a:cxn>
                <a:cxn ang="0">
                  <a:pos x="293" y="151"/>
                </a:cxn>
                <a:cxn ang="0">
                  <a:pos x="321" y="125"/>
                </a:cxn>
                <a:cxn ang="0">
                  <a:pos x="345" y="87"/>
                </a:cxn>
                <a:cxn ang="0">
                  <a:pos x="365" y="34"/>
                </a:cxn>
                <a:cxn ang="0">
                  <a:pos x="374" y="2"/>
                </a:cxn>
              </a:cxnLst>
              <a:rect l="0" t="0" r="r" b="b"/>
              <a:pathLst>
                <a:path w="374" h="167">
                  <a:moveTo>
                    <a:pt x="368" y="0"/>
                  </a:moveTo>
                  <a:lnTo>
                    <a:pt x="368" y="0"/>
                  </a:lnTo>
                  <a:lnTo>
                    <a:pt x="358" y="33"/>
                  </a:lnTo>
                  <a:lnTo>
                    <a:pt x="349" y="61"/>
                  </a:lnTo>
                  <a:lnTo>
                    <a:pt x="339" y="84"/>
                  </a:lnTo>
                  <a:lnTo>
                    <a:pt x="328" y="104"/>
                  </a:lnTo>
                  <a:lnTo>
                    <a:pt x="316" y="122"/>
                  </a:lnTo>
                  <a:lnTo>
                    <a:pt x="304" y="135"/>
                  </a:lnTo>
                  <a:lnTo>
                    <a:pt x="290" y="145"/>
                  </a:lnTo>
                  <a:lnTo>
                    <a:pt x="276" y="153"/>
                  </a:lnTo>
                  <a:lnTo>
                    <a:pt x="263" y="158"/>
                  </a:lnTo>
                  <a:lnTo>
                    <a:pt x="248" y="160"/>
                  </a:lnTo>
                  <a:lnTo>
                    <a:pt x="233" y="161"/>
                  </a:lnTo>
                  <a:lnTo>
                    <a:pt x="218" y="159"/>
                  </a:lnTo>
                  <a:lnTo>
                    <a:pt x="203" y="156"/>
                  </a:lnTo>
                  <a:lnTo>
                    <a:pt x="187" y="150"/>
                  </a:lnTo>
                  <a:lnTo>
                    <a:pt x="173" y="144"/>
                  </a:lnTo>
                  <a:lnTo>
                    <a:pt x="157" y="136"/>
                  </a:lnTo>
                  <a:lnTo>
                    <a:pt x="142" y="127"/>
                  </a:lnTo>
                  <a:lnTo>
                    <a:pt x="128" y="117"/>
                  </a:lnTo>
                  <a:lnTo>
                    <a:pt x="113" y="107"/>
                  </a:lnTo>
                  <a:lnTo>
                    <a:pt x="100" y="95"/>
                  </a:lnTo>
                  <a:lnTo>
                    <a:pt x="87" y="84"/>
                  </a:lnTo>
                  <a:lnTo>
                    <a:pt x="73" y="72"/>
                  </a:lnTo>
                  <a:lnTo>
                    <a:pt x="62" y="61"/>
                  </a:lnTo>
                  <a:lnTo>
                    <a:pt x="52" y="50"/>
                  </a:lnTo>
                  <a:lnTo>
                    <a:pt x="41" y="39"/>
                  </a:lnTo>
                  <a:lnTo>
                    <a:pt x="32" y="30"/>
                  </a:lnTo>
                  <a:lnTo>
                    <a:pt x="24" y="21"/>
                  </a:lnTo>
                  <a:lnTo>
                    <a:pt x="19" y="14"/>
                  </a:lnTo>
                  <a:lnTo>
                    <a:pt x="13" y="7"/>
                  </a:lnTo>
                  <a:lnTo>
                    <a:pt x="9" y="3"/>
                  </a:lnTo>
                  <a:lnTo>
                    <a:pt x="7" y="0"/>
                  </a:lnTo>
                  <a:lnTo>
                    <a:pt x="6" y="0"/>
                  </a:lnTo>
                  <a:lnTo>
                    <a:pt x="0" y="3"/>
                  </a:lnTo>
                  <a:lnTo>
                    <a:pt x="1" y="4"/>
                  </a:lnTo>
                  <a:lnTo>
                    <a:pt x="4" y="6"/>
                  </a:lnTo>
                  <a:lnTo>
                    <a:pt x="8" y="11"/>
                  </a:lnTo>
                  <a:lnTo>
                    <a:pt x="14" y="18"/>
                  </a:lnTo>
                  <a:lnTo>
                    <a:pt x="20" y="26"/>
                  </a:lnTo>
                  <a:lnTo>
                    <a:pt x="28" y="35"/>
                  </a:lnTo>
                  <a:lnTo>
                    <a:pt x="37" y="44"/>
                  </a:lnTo>
                  <a:lnTo>
                    <a:pt x="47" y="54"/>
                  </a:lnTo>
                  <a:lnTo>
                    <a:pt x="57" y="66"/>
                  </a:lnTo>
                  <a:lnTo>
                    <a:pt x="69" y="77"/>
                  </a:lnTo>
                  <a:lnTo>
                    <a:pt x="82" y="88"/>
                  </a:lnTo>
                  <a:lnTo>
                    <a:pt x="96" y="100"/>
                  </a:lnTo>
                  <a:lnTo>
                    <a:pt x="110" y="111"/>
                  </a:lnTo>
                  <a:lnTo>
                    <a:pt x="124" y="123"/>
                  </a:lnTo>
                  <a:lnTo>
                    <a:pt x="138" y="132"/>
                  </a:lnTo>
                  <a:lnTo>
                    <a:pt x="154" y="141"/>
                  </a:lnTo>
                  <a:lnTo>
                    <a:pt x="169" y="150"/>
                  </a:lnTo>
                  <a:lnTo>
                    <a:pt x="185" y="157"/>
                  </a:lnTo>
                  <a:lnTo>
                    <a:pt x="201" y="161"/>
                  </a:lnTo>
                  <a:lnTo>
                    <a:pt x="217" y="166"/>
                  </a:lnTo>
                  <a:lnTo>
                    <a:pt x="233" y="167"/>
                  </a:lnTo>
                  <a:lnTo>
                    <a:pt x="249" y="166"/>
                  </a:lnTo>
                  <a:lnTo>
                    <a:pt x="264" y="164"/>
                  </a:lnTo>
                  <a:lnTo>
                    <a:pt x="279" y="159"/>
                  </a:lnTo>
                  <a:lnTo>
                    <a:pt x="293" y="151"/>
                  </a:lnTo>
                  <a:lnTo>
                    <a:pt x="308" y="140"/>
                  </a:lnTo>
                  <a:lnTo>
                    <a:pt x="321" y="125"/>
                  </a:lnTo>
                  <a:lnTo>
                    <a:pt x="333" y="108"/>
                  </a:lnTo>
                  <a:lnTo>
                    <a:pt x="345" y="87"/>
                  </a:lnTo>
                  <a:lnTo>
                    <a:pt x="356" y="62"/>
                  </a:lnTo>
                  <a:lnTo>
                    <a:pt x="365" y="34"/>
                  </a:lnTo>
                  <a:lnTo>
                    <a:pt x="374" y="2"/>
                  </a:lnTo>
                  <a:lnTo>
                    <a:pt x="374" y="2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190" name="Freeform 14"/>
            <p:cNvSpPr>
              <a:spLocks/>
            </p:cNvSpPr>
            <p:nvPr/>
          </p:nvSpPr>
          <p:spPr bwMode="auto">
            <a:xfrm>
              <a:off x="3199" y="3450"/>
              <a:ext cx="378" cy="291"/>
            </a:xfrm>
            <a:custGeom>
              <a:avLst/>
              <a:gdLst/>
              <a:ahLst/>
              <a:cxnLst>
                <a:cxn ang="0">
                  <a:pos x="12" y="217"/>
                </a:cxn>
                <a:cxn ang="0">
                  <a:pos x="16" y="219"/>
                </a:cxn>
                <a:cxn ang="0">
                  <a:pos x="29" y="227"/>
                </a:cxn>
                <a:cxn ang="0">
                  <a:pos x="46" y="237"/>
                </a:cxn>
                <a:cxn ang="0">
                  <a:pos x="66" y="246"/>
                </a:cxn>
                <a:cxn ang="0">
                  <a:pos x="88" y="256"/>
                </a:cxn>
                <a:cxn ang="0">
                  <a:pos x="113" y="260"/>
                </a:cxn>
                <a:cxn ang="0">
                  <a:pos x="126" y="265"/>
                </a:cxn>
                <a:cxn ang="0">
                  <a:pos x="155" y="283"/>
                </a:cxn>
                <a:cxn ang="0">
                  <a:pos x="179" y="299"/>
                </a:cxn>
                <a:cxn ang="0">
                  <a:pos x="202" y="321"/>
                </a:cxn>
                <a:cxn ang="0">
                  <a:pos x="223" y="342"/>
                </a:cxn>
                <a:cxn ang="0">
                  <a:pos x="241" y="363"/>
                </a:cxn>
                <a:cxn ang="0">
                  <a:pos x="256" y="381"/>
                </a:cxn>
                <a:cxn ang="0">
                  <a:pos x="272" y="394"/>
                </a:cxn>
                <a:cxn ang="0">
                  <a:pos x="297" y="406"/>
                </a:cxn>
                <a:cxn ang="0">
                  <a:pos x="328" y="419"/>
                </a:cxn>
                <a:cxn ang="0">
                  <a:pos x="362" y="429"/>
                </a:cxn>
                <a:cxn ang="0">
                  <a:pos x="395" y="438"/>
                </a:cxn>
                <a:cxn ang="0">
                  <a:pos x="423" y="443"/>
                </a:cxn>
                <a:cxn ang="0">
                  <a:pos x="454" y="439"/>
                </a:cxn>
                <a:cxn ang="0">
                  <a:pos x="484" y="430"/>
                </a:cxn>
                <a:cxn ang="0">
                  <a:pos x="511" y="419"/>
                </a:cxn>
                <a:cxn ang="0">
                  <a:pos x="529" y="410"/>
                </a:cxn>
                <a:cxn ang="0">
                  <a:pos x="536" y="405"/>
                </a:cxn>
                <a:cxn ang="0">
                  <a:pos x="545" y="392"/>
                </a:cxn>
                <a:cxn ang="0">
                  <a:pos x="553" y="364"/>
                </a:cxn>
                <a:cxn ang="0">
                  <a:pos x="544" y="338"/>
                </a:cxn>
                <a:cxn ang="0">
                  <a:pos x="529" y="322"/>
                </a:cxn>
                <a:cxn ang="0">
                  <a:pos x="511" y="310"/>
                </a:cxn>
                <a:cxn ang="0">
                  <a:pos x="493" y="300"/>
                </a:cxn>
                <a:cxn ang="0">
                  <a:pos x="479" y="293"/>
                </a:cxn>
                <a:cxn ang="0">
                  <a:pos x="475" y="291"/>
                </a:cxn>
                <a:cxn ang="0">
                  <a:pos x="466" y="282"/>
                </a:cxn>
                <a:cxn ang="0">
                  <a:pos x="443" y="258"/>
                </a:cxn>
                <a:cxn ang="0">
                  <a:pos x="414" y="227"/>
                </a:cxn>
                <a:cxn ang="0">
                  <a:pos x="388" y="196"/>
                </a:cxn>
                <a:cxn ang="0">
                  <a:pos x="369" y="171"/>
                </a:cxn>
                <a:cxn ang="0">
                  <a:pos x="361" y="154"/>
                </a:cxn>
                <a:cxn ang="0">
                  <a:pos x="354" y="131"/>
                </a:cxn>
                <a:cxn ang="0">
                  <a:pos x="347" y="107"/>
                </a:cxn>
                <a:cxn ang="0">
                  <a:pos x="341" y="87"/>
                </a:cxn>
                <a:cxn ang="0">
                  <a:pos x="338" y="72"/>
                </a:cxn>
                <a:cxn ang="0">
                  <a:pos x="53" y="0"/>
                </a:cxn>
              </a:cxnLst>
              <a:rect l="0" t="0" r="r" b="b"/>
              <a:pathLst>
                <a:path w="553" h="443">
                  <a:moveTo>
                    <a:pt x="53" y="0"/>
                  </a:moveTo>
                  <a:lnTo>
                    <a:pt x="0" y="110"/>
                  </a:lnTo>
                  <a:lnTo>
                    <a:pt x="12" y="217"/>
                  </a:lnTo>
                  <a:lnTo>
                    <a:pt x="13" y="217"/>
                  </a:lnTo>
                  <a:lnTo>
                    <a:pt x="14" y="218"/>
                  </a:lnTo>
                  <a:lnTo>
                    <a:pt x="16" y="219"/>
                  </a:lnTo>
                  <a:lnTo>
                    <a:pt x="20" y="221"/>
                  </a:lnTo>
                  <a:lnTo>
                    <a:pt x="24" y="225"/>
                  </a:lnTo>
                  <a:lnTo>
                    <a:pt x="29" y="227"/>
                  </a:lnTo>
                  <a:lnTo>
                    <a:pt x="33" y="230"/>
                  </a:lnTo>
                  <a:lnTo>
                    <a:pt x="39" y="234"/>
                  </a:lnTo>
                  <a:lnTo>
                    <a:pt x="46" y="237"/>
                  </a:lnTo>
                  <a:lnTo>
                    <a:pt x="53" y="241"/>
                  </a:lnTo>
                  <a:lnTo>
                    <a:pt x="60" y="244"/>
                  </a:lnTo>
                  <a:lnTo>
                    <a:pt x="66" y="246"/>
                  </a:lnTo>
                  <a:lnTo>
                    <a:pt x="73" y="250"/>
                  </a:lnTo>
                  <a:lnTo>
                    <a:pt x="80" y="253"/>
                  </a:lnTo>
                  <a:lnTo>
                    <a:pt x="88" y="256"/>
                  </a:lnTo>
                  <a:lnTo>
                    <a:pt x="95" y="257"/>
                  </a:lnTo>
                  <a:lnTo>
                    <a:pt x="106" y="259"/>
                  </a:lnTo>
                  <a:lnTo>
                    <a:pt x="113" y="260"/>
                  </a:lnTo>
                  <a:lnTo>
                    <a:pt x="118" y="262"/>
                  </a:lnTo>
                  <a:lnTo>
                    <a:pt x="121" y="264"/>
                  </a:lnTo>
                  <a:lnTo>
                    <a:pt x="126" y="265"/>
                  </a:lnTo>
                  <a:lnTo>
                    <a:pt x="131" y="269"/>
                  </a:lnTo>
                  <a:lnTo>
                    <a:pt x="141" y="274"/>
                  </a:lnTo>
                  <a:lnTo>
                    <a:pt x="155" y="283"/>
                  </a:lnTo>
                  <a:lnTo>
                    <a:pt x="163" y="287"/>
                  </a:lnTo>
                  <a:lnTo>
                    <a:pt x="171" y="293"/>
                  </a:lnTo>
                  <a:lnTo>
                    <a:pt x="179" y="299"/>
                  </a:lnTo>
                  <a:lnTo>
                    <a:pt x="187" y="306"/>
                  </a:lnTo>
                  <a:lnTo>
                    <a:pt x="195" y="313"/>
                  </a:lnTo>
                  <a:lnTo>
                    <a:pt x="202" y="321"/>
                  </a:lnTo>
                  <a:lnTo>
                    <a:pt x="209" y="327"/>
                  </a:lnTo>
                  <a:lnTo>
                    <a:pt x="216" y="335"/>
                  </a:lnTo>
                  <a:lnTo>
                    <a:pt x="223" y="342"/>
                  </a:lnTo>
                  <a:lnTo>
                    <a:pt x="228" y="349"/>
                  </a:lnTo>
                  <a:lnTo>
                    <a:pt x="235" y="356"/>
                  </a:lnTo>
                  <a:lnTo>
                    <a:pt x="241" y="363"/>
                  </a:lnTo>
                  <a:lnTo>
                    <a:pt x="247" y="370"/>
                  </a:lnTo>
                  <a:lnTo>
                    <a:pt x="251" y="375"/>
                  </a:lnTo>
                  <a:lnTo>
                    <a:pt x="256" y="381"/>
                  </a:lnTo>
                  <a:lnTo>
                    <a:pt x="260" y="386"/>
                  </a:lnTo>
                  <a:lnTo>
                    <a:pt x="265" y="389"/>
                  </a:lnTo>
                  <a:lnTo>
                    <a:pt x="272" y="394"/>
                  </a:lnTo>
                  <a:lnTo>
                    <a:pt x="279" y="398"/>
                  </a:lnTo>
                  <a:lnTo>
                    <a:pt x="288" y="403"/>
                  </a:lnTo>
                  <a:lnTo>
                    <a:pt x="297" y="406"/>
                  </a:lnTo>
                  <a:lnTo>
                    <a:pt x="306" y="411"/>
                  </a:lnTo>
                  <a:lnTo>
                    <a:pt x="317" y="415"/>
                  </a:lnTo>
                  <a:lnTo>
                    <a:pt x="328" y="419"/>
                  </a:lnTo>
                  <a:lnTo>
                    <a:pt x="339" y="422"/>
                  </a:lnTo>
                  <a:lnTo>
                    <a:pt x="350" y="425"/>
                  </a:lnTo>
                  <a:lnTo>
                    <a:pt x="362" y="429"/>
                  </a:lnTo>
                  <a:lnTo>
                    <a:pt x="373" y="432"/>
                  </a:lnTo>
                  <a:lnTo>
                    <a:pt x="383" y="436"/>
                  </a:lnTo>
                  <a:lnTo>
                    <a:pt x="395" y="438"/>
                  </a:lnTo>
                  <a:lnTo>
                    <a:pt x="404" y="440"/>
                  </a:lnTo>
                  <a:lnTo>
                    <a:pt x="414" y="441"/>
                  </a:lnTo>
                  <a:lnTo>
                    <a:pt x="423" y="443"/>
                  </a:lnTo>
                  <a:lnTo>
                    <a:pt x="434" y="443"/>
                  </a:lnTo>
                  <a:lnTo>
                    <a:pt x="444" y="441"/>
                  </a:lnTo>
                  <a:lnTo>
                    <a:pt x="454" y="439"/>
                  </a:lnTo>
                  <a:lnTo>
                    <a:pt x="464" y="437"/>
                  </a:lnTo>
                  <a:lnTo>
                    <a:pt x="475" y="433"/>
                  </a:lnTo>
                  <a:lnTo>
                    <a:pt x="484" y="430"/>
                  </a:lnTo>
                  <a:lnTo>
                    <a:pt x="494" y="427"/>
                  </a:lnTo>
                  <a:lnTo>
                    <a:pt x="502" y="422"/>
                  </a:lnTo>
                  <a:lnTo>
                    <a:pt x="511" y="419"/>
                  </a:lnTo>
                  <a:lnTo>
                    <a:pt x="518" y="415"/>
                  </a:lnTo>
                  <a:lnTo>
                    <a:pt x="525" y="412"/>
                  </a:lnTo>
                  <a:lnTo>
                    <a:pt x="529" y="410"/>
                  </a:lnTo>
                  <a:lnTo>
                    <a:pt x="534" y="407"/>
                  </a:lnTo>
                  <a:lnTo>
                    <a:pt x="536" y="406"/>
                  </a:lnTo>
                  <a:lnTo>
                    <a:pt x="536" y="405"/>
                  </a:lnTo>
                  <a:lnTo>
                    <a:pt x="539" y="404"/>
                  </a:lnTo>
                  <a:lnTo>
                    <a:pt x="541" y="399"/>
                  </a:lnTo>
                  <a:lnTo>
                    <a:pt x="545" y="392"/>
                  </a:lnTo>
                  <a:lnTo>
                    <a:pt x="549" y="384"/>
                  </a:lnTo>
                  <a:lnTo>
                    <a:pt x="552" y="374"/>
                  </a:lnTo>
                  <a:lnTo>
                    <a:pt x="553" y="364"/>
                  </a:lnTo>
                  <a:lnTo>
                    <a:pt x="552" y="354"/>
                  </a:lnTo>
                  <a:lnTo>
                    <a:pt x="548" y="342"/>
                  </a:lnTo>
                  <a:lnTo>
                    <a:pt x="544" y="338"/>
                  </a:lnTo>
                  <a:lnTo>
                    <a:pt x="540" y="332"/>
                  </a:lnTo>
                  <a:lnTo>
                    <a:pt x="535" y="327"/>
                  </a:lnTo>
                  <a:lnTo>
                    <a:pt x="529" y="322"/>
                  </a:lnTo>
                  <a:lnTo>
                    <a:pt x="524" y="318"/>
                  </a:lnTo>
                  <a:lnTo>
                    <a:pt x="517" y="314"/>
                  </a:lnTo>
                  <a:lnTo>
                    <a:pt x="511" y="310"/>
                  </a:lnTo>
                  <a:lnTo>
                    <a:pt x="504" y="306"/>
                  </a:lnTo>
                  <a:lnTo>
                    <a:pt x="499" y="303"/>
                  </a:lnTo>
                  <a:lnTo>
                    <a:pt x="493" y="300"/>
                  </a:lnTo>
                  <a:lnTo>
                    <a:pt x="488" y="297"/>
                  </a:lnTo>
                  <a:lnTo>
                    <a:pt x="484" y="295"/>
                  </a:lnTo>
                  <a:lnTo>
                    <a:pt x="479" y="293"/>
                  </a:lnTo>
                  <a:lnTo>
                    <a:pt x="477" y="292"/>
                  </a:lnTo>
                  <a:lnTo>
                    <a:pt x="475" y="292"/>
                  </a:lnTo>
                  <a:lnTo>
                    <a:pt x="475" y="291"/>
                  </a:lnTo>
                  <a:lnTo>
                    <a:pt x="474" y="290"/>
                  </a:lnTo>
                  <a:lnTo>
                    <a:pt x="470" y="286"/>
                  </a:lnTo>
                  <a:lnTo>
                    <a:pt x="466" y="282"/>
                  </a:lnTo>
                  <a:lnTo>
                    <a:pt x="459" y="275"/>
                  </a:lnTo>
                  <a:lnTo>
                    <a:pt x="452" y="267"/>
                  </a:lnTo>
                  <a:lnTo>
                    <a:pt x="443" y="258"/>
                  </a:lnTo>
                  <a:lnTo>
                    <a:pt x="434" y="249"/>
                  </a:lnTo>
                  <a:lnTo>
                    <a:pt x="425" y="237"/>
                  </a:lnTo>
                  <a:lnTo>
                    <a:pt x="414" y="227"/>
                  </a:lnTo>
                  <a:lnTo>
                    <a:pt x="405" y="217"/>
                  </a:lnTo>
                  <a:lnTo>
                    <a:pt x="396" y="206"/>
                  </a:lnTo>
                  <a:lnTo>
                    <a:pt x="388" y="196"/>
                  </a:lnTo>
                  <a:lnTo>
                    <a:pt x="380" y="187"/>
                  </a:lnTo>
                  <a:lnTo>
                    <a:pt x="373" y="178"/>
                  </a:lnTo>
                  <a:lnTo>
                    <a:pt x="369" y="171"/>
                  </a:lnTo>
                  <a:lnTo>
                    <a:pt x="365" y="165"/>
                  </a:lnTo>
                  <a:lnTo>
                    <a:pt x="363" y="160"/>
                  </a:lnTo>
                  <a:lnTo>
                    <a:pt x="361" y="154"/>
                  </a:lnTo>
                  <a:lnTo>
                    <a:pt x="358" y="147"/>
                  </a:lnTo>
                  <a:lnTo>
                    <a:pt x="356" y="139"/>
                  </a:lnTo>
                  <a:lnTo>
                    <a:pt x="354" y="131"/>
                  </a:lnTo>
                  <a:lnTo>
                    <a:pt x="352" y="123"/>
                  </a:lnTo>
                  <a:lnTo>
                    <a:pt x="349" y="115"/>
                  </a:lnTo>
                  <a:lnTo>
                    <a:pt x="347" y="107"/>
                  </a:lnTo>
                  <a:lnTo>
                    <a:pt x="345" y="100"/>
                  </a:lnTo>
                  <a:lnTo>
                    <a:pt x="344" y="92"/>
                  </a:lnTo>
                  <a:lnTo>
                    <a:pt x="341" y="87"/>
                  </a:lnTo>
                  <a:lnTo>
                    <a:pt x="340" y="80"/>
                  </a:lnTo>
                  <a:lnTo>
                    <a:pt x="339" y="75"/>
                  </a:lnTo>
                  <a:lnTo>
                    <a:pt x="338" y="72"/>
                  </a:lnTo>
                  <a:lnTo>
                    <a:pt x="338" y="70"/>
                  </a:lnTo>
                  <a:lnTo>
                    <a:pt x="338" y="68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191" name="Freeform 15"/>
            <p:cNvSpPr>
              <a:spLocks/>
            </p:cNvSpPr>
            <p:nvPr/>
          </p:nvSpPr>
          <p:spPr bwMode="auto">
            <a:xfrm>
              <a:off x="3196" y="3449"/>
              <a:ext cx="40" cy="74"/>
            </a:xfrm>
            <a:custGeom>
              <a:avLst/>
              <a:gdLst/>
              <a:ahLst/>
              <a:cxnLst>
                <a:cxn ang="0">
                  <a:pos x="6" y="109"/>
                </a:cxn>
                <a:cxn ang="0">
                  <a:pos x="6" y="112"/>
                </a:cxn>
                <a:cxn ang="0">
                  <a:pos x="57" y="3"/>
                </a:cxn>
                <a:cxn ang="0">
                  <a:pos x="51" y="0"/>
                </a:cxn>
                <a:cxn ang="0">
                  <a:pos x="0" y="108"/>
                </a:cxn>
                <a:cxn ang="0">
                  <a:pos x="0" y="111"/>
                </a:cxn>
                <a:cxn ang="0">
                  <a:pos x="0" y="108"/>
                </a:cxn>
                <a:cxn ang="0">
                  <a:pos x="0" y="109"/>
                </a:cxn>
                <a:cxn ang="0">
                  <a:pos x="0" y="111"/>
                </a:cxn>
                <a:cxn ang="0">
                  <a:pos x="6" y="109"/>
                </a:cxn>
              </a:cxnLst>
              <a:rect l="0" t="0" r="r" b="b"/>
              <a:pathLst>
                <a:path w="57" h="112">
                  <a:moveTo>
                    <a:pt x="6" y="109"/>
                  </a:moveTo>
                  <a:lnTo>
                    <a:pt x="6" y="112"/>
                  </a:lnTo>
                  <a:lnTo>
                    <a:pt x="57" y="3"/>
                  </a:lnTo>
                  <a:lnTo>
                    <a:pt x="51" y="0"/>
                  </a:lnTo>
                  <a:lnTo>
                    <a:pt x="0" y="108"/>
                  </a:lnTo>
                  <a:lnTo>
                    <a:pt x="0" y="111"/>
                  </a:lnTo>
                  <a:lnTo>
                    <a:pt x="0" y="108"/>
                  </a:lnTo>
                  <a:lnTo>
                    <a:pt x="0" y="109"/>
                  </a:lnTo>
                  <a:lnTo>
                    <a:pt x="0" y="111"/>
                  </a:lnTo>
                  <a:lnTo>
                    <a:pt x="6" y="10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192" name="Freeform 16"/>
            <p:cNvSpPr>
              <a:spLocks/>
            </p:cNvSpPr>
            <p:nvPr/>
          </p:nvSpPr>
          <p:spPr bwMode="auto">
            <a:xfrm>
              <a:off x="3196" y="3521"/>
              <a:ext cx="12" cy="74"/>
            </a:xfrm>
            <a:custGeom>
              <a:avLst/>
              <a:gdLst/>
              <a:ahLst/>
              <a:cxnLst>
                <a:cxn ang="0">
                  <a:pos x="16" y="106"/>
                </a:cxn>
                <a:cxn ang="0">
                  <a:pos x="17" y="109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11" y="109"/>
                </a:cxn>
                <a:cxn ang="0">
                  <a:pos x="12" y="111"/>
                </a:cxn>
                <a:cxn ang="0">
                  <a:pos x="11" y="109"/>
                </a:cxn>
                <a:cxn ang="0">
                  <a:pos x="11" y="111"/>
                </a:cxn>
                <a:cxn ang="0">
                  <a:pos x="12" y="111"/>
                </a:cxn>
                <a:cxn ang="0">
                  <a:pos x="16" y="106"/>
                </a:cxn>
              </a:cxnLst>
              <a:rect l="0" t="0" r="r" b="b"/>
              <a:pathLst>
                <a:path w="17" h="111">
                  <a:moveTo>
                    <a:pt x="16" y="106"/>
                  </a:moveTo>
                  <a:lnTo>
                    <a:pt x="17" y="109"/>
                  </a:lnTo>
                  <a:lnTo>
                    <a:pt x="6" y="0"/>
                  </a:lnTo>
                  <a:lnTo>
                    <a:pt x="0" y="2"/>
                  </a:lnTo>
                  <a:lnTo>
                    <a:pt x="11" y="109"/>
                  </a:lnTo>
                  <a:lnTo>
                    <a:pt x="12" y="111"/>
                  </a:lnTo>
                  <a:lnTo>
                    <a:pt x="11" y="109"/>
                  </a:lnTo>
                  <a:lnTo>
                    <a:pt x="11" y="111"/>
                  </a:lnTo>
                  <a:lnTo>
                    <a:pt x="12" y="111"/>
                  </a:lnTo>
                  <a:lnTo>
                    <a:pt x="16" y="10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193" name="Freeform 17"/>
            <p:cNvSpPr>
              <a:spLocks/>
            </p:cNvSpPr>
            <p:nvPr/>
          </p:nvSpPr>
          <p:spPr bwMode="auto">
            <a:xfrm>
              <a:off x="3205" y="3591"/>
              <a:ext cx="59" cy="30"/>
            </a:xfrm>
            <a:custGeom>
              <a:avLst/>
              <a:gdLst/>
              <a:ahLst/>
              <a:cxnLst>
                <a:cxn ang="0">
                  <a:pos x="85" y="39"/>
                </a:cxn>
                <a:cxn ang="0">
                  <a:pos x="86" y="39"/>
                </a:cxn>
                <a:cxn ang="0">
                  <a:pos x="79" y="38"/>
                </a:cxn>
                <a:cxn ang="0">
                  <a:pos x="71" y="36"/>
                </a:cxn>
                <a:cxn ang="0">
                  <a:pos x="64" y="34"/>
                </a:cxn>
                <a:cxn ang="0">
                  <a:pos x="58" y="30"/>
                </a:cxn>
                <a:cxn ang="0">
                  <a:pos x="51" y="27"/>
                </a:cxn>
                <a:cxn ang="0">
                  <a:pos x="44" y="23"/>
                </a:cxn>
                <a:cxn ang="0">
                  <a:pos x="37" y="20"/>
                </a:cxn>
                <a:cxn ang="0">
                  <a:pos x="31" y="16"/>
                </a:cxn>
                <a:cxn ang="0">
                  <a:pos x="26" y="14"/>
                </a:cxn>
                <a:cxn ang="0">
                  <a:pos x="20" y="11"/>
                </a:cxn>
                <a:cxn ang="0">
                  <a:pos x="15" y="7"/>
                </a:cxn>
                <a:cxn ang="0">
                  <a:pos x="12" y="5"/>
                </a:cxn>
                <a:cxn ang="0">
                  <a:pos x="8" y="3"/>
                </a:cxn>
                <a:cxn ang="0">
                  <a:pos x="5" y="2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0" y="5"/>
                </a:cxn>
                <a:cxn ang="0">
                  <a:pos x="0" y="6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8" y="11"/>
                </a:cxn>
                <a:cxn ang="0">
                  <a:pos x="12" y="13"/>
                </a:cxn>
                <a:cxn ang="0">
                  <a:pos x="16" y="16"/>
                </a:cxn>
                <a:cxn ang="0">
                  <a:pos x="22" y="19"/>
                </a:cxn>
                <a:cxn ang="0">
                  <a:pos x="28" y="22"/>
                </a:cxn>
                <a:cxn ang="0">
                  <a:pos x="35" y="26"/>
                </a:cxn>
                <a:cxn ang="0">
                  <a:pos x="40" y="29"/>
                </a:cxn>
                <a:cxn ang="0">
                  <a:pos x="47" y="32"/>
                </a:cxn>
                <a:cxn ang="0">
                  <a:pos x="55" y="36"/>
                </a:cxn>
                <a:cxn ang="0">
                  <a:pos x="62" y="39"/>
                </a:cxn>
                <a:cxn ang="0">
                  <a:pos x="70" y="42"/>
                </a:cxn>
                <a:cxn ang="0">
                  <a:pos x="77" y="44"/>
                </a:cxn>
                <a:cxn ang="0">
                  <a:pos x="84" y="46"/>
                </a:cxn>
                <a:cxn ang="0">
                  <a:pos x="84" y="46"/>
                </a:cxn>
                <a:cxn ang="0">
                  <a:pos x="85" y="39"/>
                </a:cxn>
              </a:cxnLst>
              <a:rect l="0" t="0" r="r" b="b"/>
              <a:pathLst>
                <a:path w="86" h="46">
                  <a:moveTo>
                    <a:pt x="85" y="39"/>
                  </a:moveTo>
                  <a:lnTo>
                    <a:pt x="86" y="39"/>
                  </a:lnTo>
                  <a:lnTo>
                    <a:pt x="79" y="38"/>
                  </a:lnTo>
                  <a:lnTo>
                    <a:pt x="71" y="36"/>
                  </a:lnTo>
                  <a:lnTo>
                    <a:pt x="64" y="34"/>
                  </a:lnTo>
                  <a:lnTo>
                    <a:pt x="58" y="30"/>
                  </a:lnTo>
                  <a:lnTo>
                    <a:pt x="51" y="27"/>
                  </a:lnTo>
                  <a:lnTo>
                    <a:pt x="44" y="23"/>
                  </a:lnTo>
                  <a:lnTo>
                    <a:pt x="37" y="20"/>
                  </a:lnTo>
                  <a:lnTo>
                    <a:pt x="31" y="16"/>
                  </a:lnTo>
                  <a:lnTo>
                    <a:pt x="26" y="14"/>
                  </a:lnTo>
                  <a:lnTo>
                    <a:pt x="20" y="11"/>
                  </a:lnTo>
                  <a:lnTo>
                    <a:pt x="15" y="7"/>
                  </a:lnTo>
                  <a:lnTo>
                    <a:pt x="12" y="5"/>
                  </a:lnTo>
                  <a:lnTo>
                    <a:pt x="8" y="3"/>
                  </a:lnTo>
                  <a:lnTo>
                    <a:pt x="5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5"/>
                  </a:lnTo>
                  <a:lnTo>
                    <a:pt x="0" y="6"/>
                  </a:lnTo>
                  <a:lnTo>
                    <a:pt x="3" y="7"/>
                  </a:lnTo>
                  <a:lnTo>
                    <a:pt x="5" y="8"/>
                  </a:lnTo>
                  <a:lnTo>
                    <a:pt x="8" y="11"/>
                  </a:lnTo>
                  <a:lnTo>
                    <a:pt x="12" y="13"/>
                  </a:lnTo>
                  <a:lnTo>
                    <a:pt x="16" y="16"/>
                  </a:lnTo>
                  <a:lnTo>
                    <a:pt x="22" y="19"/>
                  </a:lnTo>
                  <a:lnTo>
                    <a:pt x="28" y="22"/>
                  </a:lnTo>
                  <a:lnTo>
                    <a:pt x="35" y="26"/>
                  </a:lnTo>
                  <a:lnTo>
                    <a:pt x="40" y="29"/>
                  </a:lnTo>
                  <a:lnTo>
                    <a:pt x="47" y="32"/>
                  </a:lnTo>
                  <a:lnTo>
                    <a:pt x="55" y="36"/>
                  </a:lnTo>
                  <a:lnTo>
                    <a:pt x="62" y="39"/>
                  </a:lnTo>
                  <a:lnTo>
                    <a:pt x="70" y="42"/>
                  </a:lnTo>
                  <a:lnTo>
                    <a:pt x="77" y="44"/>
                  </a:lnTo>
                  <a:lnTo>
                    <a:pt x="84" y="46"/>
                  </a:lnTo>
                  <a:lnTo>
                    <a:pt x="84" y="46"/>
                  </a:lnTo>
                  <a:lnTo>
                    <a:pt x="85" y="3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194" name="Freeform 18"/>
            <p:cNvSpPr>
              <a:spLocks/>
            </p:cNvSpPr>
            <p:nvPr/>
          </p:nvSpPr>
          <p:spPr bwMode="auto">
            <a:xfrm>
              <a:off x="3262" y="3618"/>
              <a:ext cx="43" cy="21"/>
            </a:xfrm>
            <a:custGeom>
              <a:avLst/>
              <a:gdLst/>
              <a:ahLst/>
              <a:cxnLst>
                <a:cxn ang="0">
                  <a:pos x="62" y="26"/>
                </a:cxn>
                <a:cxn ang="0">
                  <a:pos x="62" y="26"/>
                </a:cxn>
                <a:cxn ang="0">
                  <a:pos x="49" y="19"/>
                </a:cxn>
                <a:cxn ang="0">
                  <a:pos x="40" y="13"/>
                </a:cxn>
                <a:cxn ang="0">
                  <a:pos x="33" y="9"/>
                </a:cxn>
                <a:cxn ang="0">
                  <a:pos x="29" y="7"/>
                </a:cxn>
                <a:cxn ang="0">
                  <a:pos x="25" y="6"/>
                </a:cxn>
                <a:cxn ang="0">
                  <a:pos x="20" y="5"/>
                </a:cxn>
                <a:cxn ang="0">
                  <a:pos x="12" y="3"/>
                </a:cxn>
                <a:cxn ang="0">
                  <a:pos x="1" y="0"/>
                </a:cxn>
                <a:cxn ang="0">
                  <a:pos x="0" y="7"/>
                </a:cxn>
                <a:cxn ang="0">
                  <a:pos x="11" y="9"/>
                </a:cxn>
                <a:cxn ang="0">
                  <a:pos x="18" y="11"/>
                </a:cxn>
                <a:cxn ang="0">
                  <a:pos x="23" y="12"/>
                </a:cxn>
                <a:cxn ang="0">
                  <a:pos x="26" y="13"/>
                </a:cxn>
                <a:cxn ang="0">
                  <a:pos x="31" y="15"/>
                </a:cxn>
                <a:cxn ang="0">
                  <a:pos x="36" y="19"/>
                </a:cxn>
                <a:cxn ang="0">
                  <a:pos x="45" y="24"/>
                </a:cxn>
                <a:cxn ang="0">
                  <a:pos x="59" y="32"/>
                </a:cxn>
                <a:cxn ang="0">
                  <a:pos x="59" y="32"/>
                </a:cxn>
                <a:cxn ang="0">
                  <a:pos x="62" y="26"/>
                </a:cxn>
              </a:cxnLst>
              <a:rect l="0" t="0" r="r" b="b"/>
              <a:pathLst>
                <a:path w="62" h="32">
                  <a:moveTo>
                    <a:pt x="62" y="26"/>
                  </a:moveTo>
                  <a:lnTo>
                    <a:pt x="62" y="26"/>
                  </a:lnTo>
                  <a:lnTo>
                    <a:pt x="49" y="19"/>
                  </a:lnTo>
                  <a:lnTo>
                    <a:pt x="40" y="13"/>
                  </a:lnTo>
                  <a:lnTo>
                    <a:pt x="33" y="9"/>
                  </a:lnTo>
                  <a:lnTo>
                    <a:pt x="29" y="7"/>
                  </a:lnTo>
                  <a:lnTo>
                    <a:pt x="25" y="6"/>
                  </a:lnTo>
                  <a:lnTo>
                    <a:pt x="20" y="5"/>
                  </a:lnTo>
                  <a:lnTo>
                    <a:pt x="12" y="3"/>
                  </a:lnTo>
                  <a:lnTo>
                    <a:pt x="1" y="0"/>
                  </a:lnTo>
                  <a:lnTo>
                    <a:pt x="0" y="7"/>
                  </a:lnTo>
                  <a:lnTo>
                    <a:pt x="11" y="9"/>
                  </a:lnTo>
                  <a:lnTo>
                    <a:pt x="18" y="11"/>
                  </a:lnTo>
                  <a:lnTo>
                    <a:pt x="23" y="12"/>
                  </a:lnTo>
                  <a:lnTo>
                    <a:pt x="26" y="13"/>
                  </a:lnTo>
                  <a:lnTo>
                    <a:pt x="31" y="15"/>
                  </a:lnTo>
                  <a:lnTo>
                    <a:pt x="36" y="19"/>
                  </a:lnTo>
                  <a:lnTo>
                    <a:pt x="45" y="24"/>
                  </a:lnTo>
                  <a:lnTo>
                    <a:pt x="59" y="32"/>
                  </a:lnTo>
                  <a:lnTo>
                    <a:pt x="59" y="32"/>
                  </a:lnTo>
                  <a:lnTo>
                    <a:pt x="62" y="2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195" name="Freeform 19"/>
            <p:cNvSpPr>
              <a:spLocks/>
            </p:cNvSpPr>
            <p:nvPr/>
          </p:nvSpPr>
          <p:spPr bwMode="auto">
            <a:xfrm>
              <a:off x="3303" y="3635"/>
              <a:ext cx="75" cy="71"/>
            </a:xfrm>
            <a:custGeom>
              <a:avLst/>
              <a:gdLst/>
              <a:ahLst/>
              <a:cxnLst>
                <a:cxn ang="0">
                  <a:pos x="110" y="104"/>
                </a:cxn>
                <a:cxn ang="0">
                  <a:pos x="110" y="104"/>
                </a:cxn>
                <a:cxn ang="0">
                  <a:pos x="105" y="100"/>
                </a:cxn>
                <a:cxn ang="0">
                  <a:pos x="100" y="94"/>
                </a:cxn>
                <a:cxn ang="0">
                  <a:pos x="96" y="88"/>
                </a:cxn>
                <a:cxn ang="0">
                  <a:pos x="90" y="81"/>
                </a:cxn>
                <a:cxn ang="0">
                  <a:pos x="84" y="75"/>
                </a:cxn>
                <a:cxn ang="0">
                  <a:pos x="78" y="69"/>
                </a:cxn>
                <a:cxn ang="0">
                  <a:pos x="72" y="61"/>
                </a:cxn>
                <a:cxn ang="0">
                  <a:pos x="65" y="54"/>
                </a:cxn>
                <a:cxn ang="0">
                  <a:pos x="58" y="46"/>
                </a:cxn>
                <a:cxn ang="0">
                  <a:pos x="51" y="39"/>
                </a:cxn>
                <a:cxn ang="0">
                  <a:pos x="45" y="31"/>
                </a:cxn>
                <a:cxn ang="0">
                  <a:pos x="37" y="24"/>
                </a:cxn>
                <a:cxn ang="0">
                  <a:pos x="29" y="18"/>
                </a:cxn>
                <a:cxn ang="0">
                  <a:pos x="21" y="12"/>
                </a:cxn>
                <a:cxn ang="0">
                  <a:pos x="13" y="6"/>
                </a:cxn>
                <a:cxn ang="0">
                  <a:pos x="3" y="0"/>
                </a:cxn>
                <a:cxn ang="0">
                  <a:pos x="0" y="6"/>
                </a:cxn>
                <a:cxn ang="0">
                  <a:pos x="9" y="11"/>
                </a:cxn>
                <a:cxn ang="0">
                  <a:pos x="17" y="18"/>
                </a:cxn>
                <a:cxn ang="0">
                  <a:pos x="25" y="22"/>
                </a:cxn>
                <a:cxn ang="0">
                  <a:pos x="32" y="29"/>
                </a:cxn>
                <a:cxn ang="0">
                  <a:pos x="40" y="36"/>
                </a:cxn>
                <a:cxn ang="0">
                  <a:pos x="47" y="44"/>
                </a:cxn>
                <a:cxn ang="0">
                  <a:pos x="54" y="51"/>
                </a:cxn>
                <a:cxn ang="0">
                  <a:pos x="61" y="59"/>
                </a:cxn>
                <a:cxn ang="0">
                  <a:pos x="67" y="65"/>
                </a:cxn>
                <a:cxn ang="0">
                  <a:pos x="73" y="72"/>
                </a:cxn>
                <a:cxn ang="0">
                  <a:pos x="80" y="79"/>
                </a:cxn>
                <a:cxn ang="0">
                  <a:pos x="86" y="86"/>
                </a:cxn>
                <a:cxn ang="0">
                  <a:pos x="91" y="93"/>
                </a:cxn>
                <a:cxn ang="0">
                  <a:pos x="96" y="97"/>
                </a:cxn>
                <a:cxn ang="0">
                  <a:pos x="100" y="104"/>
                </a:cxn>
                <a:cxn ang="0">
                  <a:pos x="105" y="109"/>
                </a:cxn>
                <a:cxn ang="0">
                  <a:pos x="105" y="109"/>
                </a:cxn>
                <a:cxn ang="0">
                  <a:pos x="110" y="104"/>
                </a:cxn>
              </a:cxnLst>
              <a:rect l="0" t="0" r="r" b="b"/>
              <a:pathLst>
                <a:path w="110" h="109">
                  <a:moveTo>
                    <a:pt x="110" y="104"/>
                  </a:moveTo>
                  <a:lnTo>
                    <a:pt x="110" y="104"/>
                  </a:lnTo>
                  <a:lnTo>
                    <a:pt x="105" y="100"/>
                  </a:lnTo>
                  <a:lnTo>
                    <a:pt x="100" y="94"/>
                  </a:lnTo>
                  <a:lnTo>
                    <a:pt x="96" y="88"/>
                  </a:lnTo>
                  <a:lnTo>
                    <a:pt x="90" y="81"/>
                  </a:lnTo>
                  <a:lnTo>
                    <a:pt x="84" y="75"/>
                  </a:lnTo>
                  <a:lnTo>
                    <a:pt x="78" y="69"/>
                  </a:lnTo>
                  <a:lnTo>
                    <a:pt x="72" y="61"/>
                  </a:lnTo>
                  <a:lnTo>
                    <a:pt x="65" y="54"/>
                  </a:lnTo>
                  <a:lnTo>
                    <a:pt x="58" y="46"/>
                  </a:lnTo>
                  <a:lnTo>
                    <a:pt x="51" y="39"/>
                  </a:lnTo>
                  <a:lnTo>
                    <a:pt x="45" y="31"/>
                  </a:lnTo>
                  <a:lnTo>
                    <a:pt x="37" y="24"/>
                  </a:lnTo>
                  <a:lnTo>
                    <a:pt x="29" y="18"/>
                  </a:lnTo>
                  <a:lnTo>
                    <a:pt x="21" y="12"/>
                  </a:lnTo>
                  <a:lnTo>
                    <a:pt x="13" y="6"/>
                  </a:lnTo>
                  <a:lnTo>
                    <a:pt x="3" y="0"/>
                  </a:lnTo>
                  <a:lnTo>
                    <a:pt x="0" y="6"/>
                  </a:lnTo>
                  <a:lnTo>
                    <a:pt x="9" y="11"/>
                  </a:lnTo>
                  <a:lnTo>
                    <a:pt x="17" y="18"/>
                  </a:lnTo>
                  <a:lnTo>
                    <a:pt x="25" y="22"/>
                  </a:lnTo>
                  <a:lnTo>
                    <a:pt x="32" y="29"/>
                  </a:lnTo>
                  <a:lnTo>
                    <a:pt x="40" y="36"/>
                  </a:lnTo>
                  <a:lnTo>
                    <a:pt x="47" y="44"/>
                  </a:lnTo>
                  <a:lnTo>
                    <a:pt x="54" y="51"/>
                  </a:lnTo>
                  <a:lnTo>
                    <a:pt x="61" y="59"/>
                  </a:lnTo>
                  <a:lnTo>
                    <a:pt x="67" y="65"/>
                  </a:lnTo>
                  <a:lnTo>
                    <a:pt x="73" y="72"/>
                  </a:lnTo>
                  <a:lnTo>
                    <a:pt x="80" y="79"/>
                  </a:lnTo>
                  <a:lnTo>
                    <a:pt x="86" y="86"/>
                  </a:lnTo>
                  <a:lnTo>
                    <a:pt x="91" y="93"/>
                  </a:lnTo>
                  <a:lnTo>
                    <a:pt x="96" y="97"/>
                  </a:lnTo>
                  <a:lnTo>
                    <a:pt x="100" y="104"/>
                  </a:lnTo>
                  <a:lnTo>
                    <a:pt x="105" y="109"/>
                  </a:lnTo>
                  <a:lnTo>
                    <a:pt x="105" y="109"/>
                  </a:lnTo>
                  <a:lnTo>
                    <a:pt x="110" y="10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196" name="Freeform 20"/>
            <p:cNvSpPr>
              <a:spLocks/>
            </p:cNvSpPr>
            <p:nvPr/>
          </p:nvSpPr>
          <p:spPr bwMode="auto">
            <a:xfrm>
              <a:off x="3374" y="3703"/>
              <a:ext cx="108" cy="40"/>
            </a:xfrm>
            <a:custGeom>
              <a:avLst/>
              <a:gdLst/>
              <a:ahLst/>
              <a:cxnLst>
                <a:cxn ang="0">
                  <a:pos x="156" y="55"/>
                </a:cxn>
                <a:cxn ang="0">
                  <a:pos x="156" y="55"/>
                </a:cxn>
                <a:cxn ang="0">
                  <a:pos x="147" y="54"/>
                </a:cxn>
                <a:cxn ang="0">
                  <a:pos x="137" y="52"/>
                </a:cxn>
                <a:cxn ang="0">
                  <a:pos x="127" y="49"/>
                </a:cxn>
                <a:cxn ang="0">
                  <a:pos x="116" y="46"/>
                </a:cxn>
                <a:cxn ang="0">
                  <a:pos x="105" y="44"/>
                </a:cxn>
                <a:cxn ang="0">
                  <a:pos x="94" y="39"/>
                </a:cxn>
                <a:cxn ang="0">
                  <a:pos x="82" y="36"/>
                </a:cxn>
                <a:cxn ang="0">
                  <a:pos x="71" y="32"/>
                </a:cxn>
                <a:cxn ang="0">
                  <a:pos x="59" y="29"/>
                </a:cxn>
                <a:cxn ang="0">
                  <a:pos x="50" y="25"/>
                </a:cxn>
                <a:cxn ang="0">
                  <a:pos x="40" y="21"/>
                </a:cxn>
                <a:cxn ang="0">
                  <a:pos x="31" y="16"/>
                </a:cxn>
                <a:cxn ang="0">
                  <a:pos x="23" y="12"/>
                </a:cxn>
                <a:cxn ang="0">
                  <a:pos x="15" y="8"/>
                </a:cxn>
                <a:cxn ang="0">
                  <a:pos x="9" y="4"/>
                </a:cxn>
                <a:cxn ang="0">
                  <a:pos x="5" y="0"/>
                </a:cxn>
                <a:cxn ang="0">
                  <a:pos x="0" y="5"/>
                </a:cxn>
                <a:cxn ang="0">
                  <a:pos x="6" y="8"/>
                </a:cxn>
                <a:cxn ang="0">
                  <a:pos x="11" y="14"/>
                </a:cxn>
                <a:cxn ang="0">
                  <a:pos x="19" y="17"/>
                </a:cxn>
                <a:cxn ang="0">
                  <a:pos x="27" y="22"/>
                </a:cxn>
                <a:cxn ang="0">
                  <a:pos x="36" y="27"/>
                </a:cxn>
                <a:cxn ang="0">
                  <a:pos x="47" y="31"/>
                </a:cxn>
                <a:cxn ang="0">
                  <a:pos x="58" y="34"/>
                </a:cxn>
                <a:cxn ang="0">
                  <a:pos x="68" y="39"/>
                </a:cxn>
                <a:cxn ang="0">
                  <a:pos x="80" y="42"/>
                </a:cxn>
                <a:cxn ang="0">
                  <a:pos x="91" y="46"/>
                </a:cxn>
                <a:cxn ang="0">
                  <a:pos x="103" y="49"/>
                </a:cxn>
                <a:cxn ang="0">
                  <a:pos x="114" y="53"/>
                </a:cxn>
                <a:cxn ang="0">
                  <a:pos x="125" y="55"/>
                </a:cxn>
                <a:cxn ang="0">
                  <a:pos x="136" y="57"/>
                </a:cxn>
                <a:cxn ang="0">
                  <a:pos x="146" y="60"/>
                </a:cxn>
                <a:cxn ang="0">
                  <a:pos x="155" y="62"/>
                </a:cxn>
                <a:cxn ang="0">
                  <a:pos x="155" y="62"/>
                </a:cxn>
                <a:cxn ang="0">
                  <a:pos x="156" y="55"/>
                </a:cxn>
              </a:cxnLst>
              <a:rect l="0" t="0" r="r" b="b"/>
              <a:pathLst>
                <a:path w="156" h="62">
                  <a:moveTo>
                    <a:pt x="156" y="55"/>
                  </a:moveTo>
                  <a:lnTo>
                    <a:pt x="156" y="55"/>
                  </a:lnTo>
                  <a:lnTo>
                    <a:pt x="147" y="54"/>
                  </a:lnTo>
                  <a:lnTo>
                    <a:pt x="137" y="52"/>
                  </a:lnTo>
                  <a:lnTo>
                    <a:pt x="127" y="49"/>
                  </a:lnTo>
                  <a:lnTo>
                    <a:pt x="116" y="46"/>
                  </a:lnTo>
                  <a:lnTo>
                    <a:pt x="105" y="44"/>
                  </a:lnTo>
                  <a:lnTo>
                    <a:pt x="94" y="39"/>
                  </a:lnTo>
                  <a:lnTo>
                    <a:pt x="82" y="36"/>
                  </a:lnTo>
                  <a:lnTo>
                    <a:pt x="71" y="32"/>
                  </a:lnTo>
                  <a:lnTo>
                    <a:pt x="59" y="29"/>
                  </a:lnTo>
                  <a:lnTo>
                    <a:pt x="50" y="25"/>
                  </a:lnTo>
                  <a:lnTo>
                    <a:pt x="40" y="21"/>
                  </a:lnTo>
                  <a:lnTo>
                    <a:pt x="31" y="16"/>
                  </a:lnTo>
                  <a:lnTo>
                    <a:pt x="23" y="12"/>
                  </a:lnTo>
                  <a:lnTo>
                    <a:pt x="15" y="8"/>
                  </a:lnTo>
                  <a:lnTo>
                    <a:pt x="9" y="4"/>
                  </a:lnTo>
                  <a:lnTo>
                    <a:pt x="5" y="0"/>
                  </a:lnTo>
                  <a:lnTo>
                    <a:pt x="0" y="5"/>
                  </a:lnTo>
                  <a:lnTo>
                    <a:pt x="6" y="8"/>
                  </a:lnTo>
                  <a:lnTo>
                    <a:pt x="11" y="14"/>
                  </a:lnTo>
                  <a:lnTo>
                    <a:pt x="19" y="17"/>
                  </a:lnTo>
                  <a:lnTo>
                    <a:pt x="27" y="22"/>
                  </a:lnTo>
                  <a:lnTo>
                    <a:pt x="36" y="27"/>
                  </a:lnTo>
                  <a:lnTo>
                    <a:pt x="47" y="31"/>
                  </a:lnTo>
                  <a:lnTo>
                    <a:pt x="58" y="34"/>
                  </a:lnTo>
                  <a:lnTo>
                    <a:pt x="68" y="39"/>
                  </a:lnTo>
                  <a:lnTo>
                    <a:pt x="80" y="42"/>
                  </a:lnTo>
                  <a:lnTo>
                    <a:pt x="91" y="46"/>
                  </a:lnTo>
                  <a:lnTo>
                    <a:pt x="103" y="49"/>
                  </a:lnTo>
                  <a:lnTo>
                    <a:pt x="114" y="53"/>
                  </a:lnTo>
                  <a:lnTo>
                    <a:pt x="125" y="55"/>
                  </a:lnTo>
                  <a:lnTo>
                    <a:pt x="136" y="57"/>
                  </a:lnTo>
                  <a:lnTo>
                    <a:pt x="146" y="60"/>
                  </a:lnTo>
                  <a:lnTo>
                    <a:pt x="155" y="62"/>
                  </a:lnTo>
                  <a:lnTo>
                    <a:pt x="155" y="62"/>
                  </a:lnTo>
                  <a:lnTo>
                    <a:pt x="156" y="5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197" name="Freeform 21"/>
            <p:cNvSpPr>
              <a:spLocks/>
            </p:cNvSpPr>
            <p:nvPr/>
          </p:nvSpPr>
          <p:spPr bwMode="auto">
            <a:xfrm>
              <a:off x="3481" y="3715"/>
              <a:ext cx="86" cy="29"/>
            </a:xfrm>
            <a:custGeom>
              <a:avLst/>
              <a:gdLst/>
              <a:ahLst/>
              <a:cxnLst>
                <a:cxn ang="0">
                  <a:pos x="121" y="1"/>
                </a:cxn>
                <a:cxn ang="0">
                  <a:pos x="122" y="0"/>
                </a:cxn>
                <a:cxn ang="0">
                  <a:pos x="121" y="0"/>
                </a:cxn>
                <a:cxn ang="0">
                  <a:pos x="119" y="1"/>
                </a:cxn>
                <a:cxn ang="0">
                  <a:pos x="115" y="3"/>
                </a:cxn>
                <a:cxn ang="0">
                  <a:pos x="110" y="7"/>
                </a:cxn>
                <a:cxn ang="0">
                  <a:pos x="104" y="10"/>
                </a:cxn>
                <a:cxn ang="0">
                  <a:pos x="96" y="13"/>
                </a:cxn>
                <a:cxn ang="0">
                  <a:pos x="88" y="17"/>
                </a:cxn>
                <a:cxn ang="0">
                  <a:pos x="80" y="21"/>
                </a:cxn>
                <a:cxn ang="0">
                  <a:pos x="71" y="24"/>
                </a:cxn>
                <a:cxn ang="0">
                  <a:pos x="61" y="28"/>
                </a:cxn>
                <a:cxn ang="0">
                  <a:pos x="50" y="30"/>
                </a:cxn>
                <a:cxn ang="0">
                  <a:pos x="40" y="33"/>
                </a:cxn>
                <a:cxn ang="0">
                  <a:pos x="30" y="35"/>
                </a:cxn>
                <a:cxn ang="0">
                  <a:pos x="21" y="36"/>
                </a:cxn>
                <a:cxn ang="0">
                  <a:pos x="10" y="36"/>
                </a:cxn>
                <a:cxn ang="0">
                  <a:pos x="1" y="35"/>
                </a:cxn>
                <a:cxn ang="0">
                  <a:pos x="0" y="42"/>
                </a:cxn>
                <a:cxn ang="0">
                  <a:pos x="10" y="43"/>
                </a:cxn>
                <a:cxn ang="0">
                  <a:pos x="21" y="43"/>
                </a:cxn>
                <a:cxn ang="0">
                  <a:pos x="31" y="42"/>
                </a:cxn>
                <a:cxn ang="0">
                  <a:pos x="41" y="40"/>
                </a:cxn>
                <a:cxn ang="0">
                  <a:pos x="53" y="37"/>
                </a:cxn>
                <a:cxn ang="0">
                  <a:pos x="62" y="34"/>
                </a:cxn>
                <a:cxn ang="0">
                  <a:pos x="72" y="30"/>
                </a:cxn>
                <a:cxn ang="0">
                  <a:pos x="82" y="26"/>
                </a:cxn>
                <a:cxn ang="0">
                  <a:pos x="91" y="22"/>
                </a:cxn>
                <a:cxn ang="0">
                  <a:pos x="99" y="19"/>
                </a:cxn>
                <a:cxn ang="0">
                  <a:pos x="106" y="14"/>
                </a:cxn>
                <a:cxn ang="0">
                  <a:pos x="113" y="12"/>
                </a:cxn>
                <a:cxn ang="0">
                  <a:pos x="118" y="9"/>
                </a:cxn>
                <a:cxn ang="0">
                  <a:pos x="122" y="7"/>
                </a:cxn>
                <a:cxn ang="0">
                  <a:pos x="124" y="5"/>
                </a:cxn>
                <a:cxn ang="0">
                  <a:pos x="126" y="5"/>
                </a:cxn>
                <a:cxn ang="0">
                  <a:pos x="126" y="4"/>
                </a:cxn>
                <a:cxn ang="0">
                  <a:pos x="126" y="5"/>
                </a:cxn>
                <a:cxn ang="0">
                  <a:pos x="126" y="4"/>
                </a:cxn>
                <a:cxn ang="0">
                  <a:pos x="126" y="4"/>
                </a:cxn>
                <a:cxn ang="0">
                  <a:pos x="121" y="1"/>
                </a:cxn>
              </a:cxnLst>
              <a:rect l="0" t="0" r="r" b="b"/>
              <a:pathLst>
                <a:path w="126" h="43">
                  <a:moveTo>
                    <a:pt x="121" y="1"/>
                  </a:moveTo>
                  <a:lnTo>
                    <a:pt x="122" y="0"/>
                  </a:lnTo>
                  <a:lnTo>
                    <a:pt x="121" y="0"/>
                  </a:lnTo>
                  <a:lnTo>
                    <a:pt x="119" y="1"/>
                  </a:lnTo>
                  <a:lnTo>
                    <a:pt x="115" y="3"/>
                  </a:lnTo>
                  <a:lnTo>
                    <a:pt x="110" y="7"/>
                  </a:lnTo>
                  <a:lnTo>
                    <a:pt x="104" y="10"/>
                  </a:lnTo>
                  <a:lnTo>
                    <a:pt x="96" y="13"/>
                  </a:lnTo>
                  <a:lnTo>
                    <a:pt x="88" y="17"/>
                  </a:lnTo>
                  <a:lnTo>
                    <a:pt x="80" y="21"/>
                  </a:lnTo>
                  <a:lnTo>
                    <a:pt x="71" y="24"/>
                  </a:lnTo>
                  <a:lnTo>
                    <a:pt x="61" y="28"/>
                  </a:lnTo>
                  <a:lnTo>
                    <a:pt x="50" y="30"/>
                  </a:lnTo>
                  <a:lnTo>
                    <a:pt x="40" y="33"/>
                  </a:lnTo>
                  <a:lnTo>
                    <a:pt x="30" y="35"/>
                  </a:lnTo>
                  <a:lnTo>
                    <a:pt x="21" y="36"/>
                  </a:lnTo>
                  <a:lnTo>
                    <a:pt x="10" y="36"/>
                  </a:lnTo>
                  <a:lnTo>
                    <a:pt x="1" y="35"/>
                  </a:lnTo>
                  <a:lnTo>
                    <a:pt x="0" y="42"/>
                  </a:lnTo>
                  <a:lnTo>
                    <a:pt x="10" y="43"/>
                  </a:lnTo>
                  <a:lnTo>
                    <a:pt x="21" y="43"/>
                  </a:lnTo>
                  <a:lnTo>
                    <a:pt x="31" y="42"/>
                  </a:lnTo>
                  <a:lnTo>
                    <a:pt x="41" y="40"/>
                  </a:lnTo>
                  <a:lnTo>
                    <a:pt x="53" y="37"/>
                  </a:lnTo>
                  <a:lnTo>
                    <a:pt x="62" y="34"/>
                  </a:lnTo>
                  <a:lnTo>
                    <a:pt x="72" y="30"/>
                  </a:lnTo>
                  <a:lnTo>
                    <a:pt x="82" y="26"/>
                  </a:lnTo>
                  <a:lnTo>
                    <a:pt x="91" y="22"/>
                  </a:lnTo>
                  <a:lnTo>
                    <a:pt x="99" y="19"/>
                  </a:lnTo>
                  <a:lnTo>
                    <a:pt x="106" y="14"/>
                  </a:lnTo>
                  <a:lnTo>
                    <a:pt x="113" y="12"/>
                  </a:lnTo>
                  <a:lnTo>
                    <a:pt x="118" y="9"/>
                  </a:lnTo>
                  <a:lnTo>
                    <a:pt x="122" y="7"/>
                  </a:lnTo>
                  <a:lnTo>
                    <a:pt x="124" y="5"/>
                  </a:lnTo>
                  <a:lnTo>
                    <a:pt x="126" y="5"/>
                  </a:lnTo>
                  <a:lnTo>
                    <a:pt x="126" y="4"/>
                  </a:lnTo>
                  <a:lnTo>
                    <a:pt x="126" y="5"/>
                  </a:lnTo>
                  <a:lnTo>
                    <a:pt x="126" y="4"/>
                  </a:lnTo>
                  <a:lnTo>
                    <a:pt x="126" y="4"/>
                  </a:lnTo>
                  <a:lnTo>
                    <a:pt x="121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198" name="Freeform 22"/>
            <p:cNvSpPr>
              <a:spLocks/>
            </p:cNvSpPr>
            <p:nvPr/>
          </p:nvSpPr>
          <p:spPr bwMode="auto">
            <a:xfrm>
              <a:off x="3564" y="3674"/>
              <a:ext cx="15" cy="45"/>
            </a:xfrm>
            <a:custGeom>
              <a:avLst/>
              <a:gdLst/>
              <a:ahLst/>
              <a:cxnLst>
                <a:cxn ang="0">
                  <a:pos x="11" y="4"/>
                </a:cxn>
                <a:cxn ang="0">
                  <a:pos x="11" y="4"/>
                </a:cxn>
                <a:cxn ang="0">
                  <a:pos x="16" y="14"/>
                </a:cxn>
                <a:cxn ang="0">
                  <a:pos x="16" y="24"/>
                </a:cxn>
                <a:cxn ang="0">
                  <a:pos x="15" y="34"/>
                </a:cxn>
                <a:cxn ang="0">
                  <a:pos x="13" y="43"/>
                </a:cxn>
                <a:cxn ang="0">
                  <a:pos x="8" y="51"/>
                </a:cxn>
                <a:cxn ang="0">
                  <a:pos x="5" y="57"/>
                </a:cxn>
                <a:cxn ang="0">
                  <a:pos x="1" y="62"/>
                </a:cxn>
                <a:cxn ang="0">
                  <a:pos x="0" y="64"/>
                </a:cxn>
                <a:cxn ang="0">
                  <a:pos x="5" y="67"/>
                </a:cxn>
                <a:cxn ang="0">
                  <a:pos x="7" y="66"/>
                </a:cxn>
                <a:cxn ang="0">
                  <a:pos x="9" y="62"/>
                </a:cxn>
                <a:cxn ang="0">
                  <a:pos x="14" y="55"/>
                </a:cxn>
                <a:cxn ang="0">
                  <a:pos x="18" y="46"/>
                </a:cxn>
                <a:cxn ang="0">
                  <a:pos x="22" y="35"/>
                </a:cxn>
                <a:cxn ang="0">
                  <a:pos x="23" y="24"/>
                </a:cxn>
                <a:cxn ang="0">
                  <a:pos x="22" y="12"/>
                </a:cxn>
                <a:cxn ang="0">
                  <a:pos x="17" y="0"/>
                </a:cxn>
                <a:cxn ang="0">
                  <a:pos x="17" y="0"/>
                </a:cxn>
                <a:cxn ang="0">
                  <a:pos x="11" y="4"/>
                </a:cxn>
              </a:cxnLst>
              <a:rect l="0" t="0" r="r" b="b"/>
              <a:pathLst>
                <a:path w="23" h="67">
                  <a:moveTo>
                    <a:pt x="11" y="4"/>
                  </a:moveTo>
                  <a:lnTo>
                    <a:pt x="11" y="4"/>
                  </a:lnTo>
                  <a:lnTo>
                    <a:pt x="16" y="14"/>
                  </a:lnTo>
                  <a:lnTo>
                    <a:pt x="16" y="24"/>
                  </a:lnTo>
                  <a:lnTo>
                    <a:pt x="15" y="34"/>
                  </a:lnTo>
                  <a:lnTo>
                    <a:pt x="13" y="43"/>
                  </a:lnTo>
                  <a:lnTo>
                    <a:pt x="8" y="51"/>
                  </a:lnTo>
                  <a:lnTo>
                    <a:pt x="5" y="57"/>
                  </a:lnTo>
                  <a:lnTo>
                    <a:pt x="1" y="62"/>
                  </a:lnTo>
                  <a:lnTo>
                    <a:pt x="0" y="64"/>
                  </a:lnTo>
                  <a:lnTo>
                    <a:pt x="5" y="67"/>
                  </a:lnTo>
                  <a:lnTo>
                    <a:pt x="7" y="66"/>
                  </a:lnTo>
                  <a:lnTo>
                    <a:pt x="9" y="62"/>
                  </a:lnTo>
                  <a:lnTo>
                    <a:pt x="14" y="55"/>
                  </a:lnTo>
                  <a:lnTo>
                    <a:pt x="18" y="46"/>
                  </a:lnTo>
                  <a:lnTo>
                    <a:pt x="22" y="35"/>
                  </a:lnTo>
                  <a:lnTo>
                    <a:pt x="23" y="24"/>
                  </a:lnTo>
                  <a:lnTo>
                    <a:pt x="22" y="12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1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199" name="Freeform 23"/>
            <p:cNvSpPr>
              <a:spLocks/>
            </p:cNvSpPr>
            <p:nvPr/>
          </p:nvSpPr>
          <p:spPr bwMode="auto">
            <a:xfrm>
              <a:off x="3522" y="3640"/>
              <a:ext cx="53" cy="37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5"/>
                </a:cxn>
                <a:cxn ang="0">
                  <a:pos x="2" y="5"/>
                </a:cxn>
                <a:cxn ang="0">
                  <a:pos x="4" y="6"/>
                </a:cxn>
                <a:cxn ang="0">
                  <a:pos x="6" y="8"/>
                </a:cxn>
                <a:cxn ang="0">
                  <a:pos x="10" y="9"/>
                </a:cxn>
                <a:cxn ang="0">
                  <a:pos x="14" y="11"/>
                </a:cxn>
                <a:cxn ang="0">
                  <a:pos x="20" y="13"/>
                </a:cxn>
                <a:cxn ang="0">
                  <a:pos x="26" y="17"/>
                </a:cxn>
                <a:cxn ang="0">
                  <a:pos x="31" y="20"/>
                </a:cxn>
                <a:cxn ang="0">
                  <a:pos x="37" y="24"/>
                </a:cxn>
                <a:cxn ang="0">
                  <a:pos x="44" y="27"/>
                </a:cxn>
                <a:cxn ang="0">
                  <a:pos x="49" y="32"/>
                </a:cxn>
                <a:cxn ang="0">
                  <a:pos x="55" y="35"/>
                </a:cxn>
                <a:cxn ang="0">
                  <a:pos x="61" y="41"/>
                </a:cxn>
                <a:cxn ang="0">
                  <a:pos x="65" y="45"/>
                </a:cxn>
                <a:cxn ang="0">
                  <a:pos x="70" y="50"/>
                </a:cxn>
                <a:cxn ang="0">
                  <a:pos x="73" y="55"/>
                </a:cxn>
                <a:cxn ang="0">
                  <a:pos x="79" y="51"/>
                </a:cxn>
                <a:cxn ang="0">
                  <a:pos x="75" y="46"/>
                </a:cxn>
                <a:cxn ang="0">
                  <a:pos x="70" y="41"/>
                </a:cxn>
                <a:cxn ang="0">
                  <a:pos x="65" y="36"/>
                </a:cxn>
                <a:cxn ang="0">
                  <a:pos x="60" y="30"/>
                </a:cxn>
                <a:cxn ang="0">
                  <a:pos x="53" y="26"/>
                </a:cxn>
                <a:cxn ang="0">
                  <a:pos x="47" y="21"/>
                </a:cxn>
                <a:cxn ang="0">
                  <a:pos x="41" y="18"/>
                </a:cxn>
                <a:cxn ang="0">
                  <a:pos x="35" y="14"/>
                </a:cxn>
                <a:cxn ang="0">
                  <a:pos x="28" y="11"/>
                </a:cxn>
                <a:cxn ang="0">
                  <a:pos x="23" y="8"/>
                </a:cxn>
                <a:cxn ang="0">
                  <a:pos x="18" y="5"/>
                </a:cxn>
                <a:cxn ang="0">
                  <a:pos x="13" y="3"/>
                </a:cxn>
                <a:cxn ang="0">
                  <a:pos x="10" y="2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5" y="0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0" y="4"/>
                </a:cxn>
              </a:cxnLst>
              <a:rect l="0" t="0" r="r" b="b"/>
              <a:pathLst>
                <a:path w="79" h="55">
                  <a:moveTo>
                    <a:pt x="0" y="4"/>
                  </a:moveTo>
                  <a:lnTo>
                    <a:pt x="0" y="5"/>
                  </a:lnTo>
                  <a:lnTo>
                    <a:pt x="2" y="5"/>
                  </a:lnTo>
                  <a:lnTo>
                    <a:pt x="4" y="6"/>
                  </a:lnTo>
                  <a:lnTo>
                    <a:pt x="6" y="8"/>
                  </a:lnTo>
                  <a:lnTo>
                    <a:pt x="10" y="9"/>
                  </a:lnTo>
                  <a:lnTo>
                    <a:pt x="14" y="11"/>
                  </a:lnTo>
                  <a:lnTo>
                    <a:pt x="20" y="13"/>
                  </a:lnTo>
                  <a:lnTo>
                    <a:pt x="26" y="17"/>
                  </a:lnTo>
                  <a:lnTo>
                    <a:pt x="31" y="20"/>
                  </a:lnTo>
                  <a:lnTo>
                    <a:pt x="37" y="24"/>
                  </a:lnTo>
                  <a:lnTo>
                    <a:pt x="44" y="27"/>
                  </a:lnTo>
                  <a:lnTo>
                    <a:pt x="49" y="32"/>
                  </a:lnTo>
                  <a:lnTo>
                    <a:pt x="55" y="35"/>
                  </a:lnTo>
                  <a:lnTo>
                    <a:pt x="61" y="41"/>
                  </a:lnTo>
                  <a:lnTo>
                    <a:pt x="65" y="45"/>
                  </a:lnTo>
                  <a:lnTo>
                    <a:pt x="70" y="50"/>
                  </a:lnTo>
                  <a:lnTo>
                    <a:pt x="73" y="55"/>
                  </a:lnTo>
                  <a:lnTo>
                    <a:pt x="79" y="51"/>
                  </a:lnTo>
                  <a:lnTo>
                    <a:pt x="75" y="46"/>
                  </a:lnTo>
                  <a:lnTo>
                    <a:pt x="70" y="41"/>
                  </a:lnTo>
                  <a:lnTo>
                    <a:pt x="65" y="36"/>
                  </a:lnTo>
                  <a:lnTo>
                    <a:pt x="60" y="30"/>
                  </a:lnTo>
                  <a:lnTo>
                    <a:pt x="53" y="26"/>
                  </a:lnTo>
                  <a:lnTo>
                    <a:pt x="47" y="21"/>
                  </a:lnTo>
                  <a:lnTo>
                    <a:pt x="41" y="18"/>
                  </a:lnTo>
                  <a:lnTo>
                    <a:pt x="35" y="14"/>
                  </a:lnTo>
                  <a:lnTo>
                    <a:pt x="28" y="11"/>
                  </a:lnTo>
                  <a:lnTo>
                    <a:pt x="23" y="8"/>
                  </a:lnTo>
                  <a:lnTo>
                    <a:pt x="18" y="5"/>
                  </a:lnTo>
                  <a:lnTo>
                    <a:pt x="13" y="3"/>
                  </a:lnTo>
                  <a:lnTo>
                    <a:pt x="10" y="2"/>
                  </a:lnTo>
                  <a:lnTo>
                    <a:pt x="5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00" name="Freeform 24"/>
            <p:cNvSpPr>
              <a:spLocks/>
            </p:cNvSpPr>
            <p:nvPr/>
          </p:nvSpPr>
          <p:spPr bwMode="auto">
            <a:xfrm>
              <a:off x="3447" y="3558"/>
              <a:ext cx="78" cy="86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3"/>
                </a:cxn>
                <a:cxn ang="0">
                  <a:pos x="3" y="9"/>
                </a:cxn>
                <a:cxn ang="0">
                  <a:pos x="8" y="16"/>
                </a:cxn>
                <a:cxn ang="0">
                  <a:pos x="15" y="24"/>
                </a:cxn>
                <a:cxn ang="0">
                  <a:pos x="23" y="35"/>
                </a:cxn>
                <a:cxn ang="0">
                  <a:pos x="31" y="45"/>
                </a:cxn>
                <a:cxn ang="0">
                  <a:pos x="40" y="55"/>
                </a:cxn>
                <a:cxn ang="0">
                  <a:pos x="49" y="65"/>
                </a:cxn>
                <a:cxn ang="0">
                  <a:pos x="59" y="76"/>
                </a:cxn>
                <a:cxn ang="0">
                  <a:pos x="68" y="87"/>
                </a:cxn>
                <a:cxn ang="0">
                  <a:pos x="77" y="96"/>
                </a:cxn>
                <a:cxn ang="0">
                  <a:pos x="87" y="105"/>
                </a:cxn>
                <a:cxn ang="0">
                  <a:pos x="93" y="113"/>
                </a:cxn>
                <a:cxn ang="0">
                  <a:pos x="100" y="120"/>
                </a:cxn>
                <a:cxn ang="0">
                  <a:pos x="105" y="125"/>
                </a:cxn>
                <a:cxn ang="0">
                  <a:pos x="108" y="128"/>
                </a:cxn>
                <a:cxn ang="0">
                  <a:pos x="109" y="129"/>
                </a:cxn>
                <a:cxn ang="0">
                  <a:pos x="114" y="125"/>
                </a:cxn>
                <a:cxn ang="0">
                  <a:pos x="113" y="123"/>
                </a:cxn>
                <a:cxn ang="0">
                  <a:pos x="109" y="120"/>
                </a:cxn>
                <a:cxn ang="0">
                  <a:pos x="105" y="115"/>
                </a:cxn>
                <a:cxn ang="0">
                  <a:pos x="98" y="109"/>
                </a:cxn>
                <a:cxn ang="0">
                  <a:pos x="91" y="101"/>
                </a:cxn>
                <a:cxn ang="0">
                  <a:pos x="82" y="92"/>
                </a:cxn>
                <a:cxn ang="0">
                  <a:pos x="73" y="82"/>
                </a:cxn>
                <a:cxn ang="0">
                  <a:pos x="64" y="71"/>
                </a:cxn>
                <a:cxn ang="0">
                  <a:pos x="54" y="61"/>
                </a:cxn>
                <a:cxn ang="0">
                  <a:pos x="44" y="50"/>
                </a:cxn>
                <a:cxn ang="0">
                  <a:pos x="35" y="40"/>
                </a:cxn>
                <a:cxn ang="0">
                  <a:pos x="27" y="30"/>
                </a:cxn>
                <a:cxn ang="0">
                  <a:pos x="19" y="21"/>
                </a:cxn>
                <a:cxn ang="0">
                  <a:pos x="14" y="13"/>
                </a:cxn>
                <a:cxn ang="0">
                  <a:pos x="9" y="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3"/>
                </a:cxn>
              </a:cxnLst>
              <a:rect l="0" t="0" r="r" b="b"/>
              <a:pathLst>
                <a:path w="114" h="129">
                  <a:moveTo>
                    <a:pt x="0" y="3"/>
                  </a:moveTo>
                  <a:lnTo>
                    <a:pt x="0" y="3"/>
                  </a:lnTo>
                  <a:lnTo>
                    <a:pt x="3" y="9"/>
                  </a:lnTo>
                  <a:lnTo>
                    <a:pt x="8" y="16"/>
                  </a:lnTo>
                  <a:lnTo>
                    <a:pt x="15" y="24"/>
                  </a:lnTo>
                  <a:lnTo>
                    <a:pt x="23" y="35"/>
                  </a:lnTo>
                  <a:lnTo>
                    <a:pt x="31" y="45"/>
                  </a:lnTo>
                  <a:lnTo>
                    <a:pt x="40" y="55"/>
                  </a:lnTo>
                  <a:lnTo>
                    <a:pt x="49" y="65"/>
                  </a:lnTo>
                  <a:lnTo>
                    <a:pt x="59" y="76"/>
                  </a:lnTo>
                  <a:lnTo>
                    <a:pt x="68" y="87"/>
                  </a:lnTo>
                  <a:lnTo>
                    <a:pt x="77" y="96"/>
                  </a:lnTo>
                  <a:lnTo>
                    <a:pt x="87" y="105"/>
                  </a:lnTo>
                  <a:lnTo>
                    <a:pt x="93" y="113"/>
                  </a:lnTo>
                  <a:lnTo>
                    <a:pt x="100" y="120"/>
                  </a:lnTo>
                  <a:lnTo>
                    <a:pt x="105" y="125"/>
                  </a:lnTo>
                  <a:lnTo>
                    <a:pt x="108" y="128"/>
                  </a:lnTo>
                  <a:lnTo>
                    <a:pt x="109" y="129"/>
                  </a:lnTo>
                  <a:lnTo>
                    <a:pt x="114" y="125"/>
                  </a:lnTo>
                  <a:lnTo>
                    <a:pt x="113" y="123"/>
                  </a:lnTo>
                  <a:lnTo>
                    <a:pt x="109" y="120"/>
                  </a:lnTo>
                  <a:lnTo>
                    <a:pt x="105" y="115"/>
                  </a:lnTo>
                  <a:lnTo>
                    <a:pt x="98" y="109"/>
                  </a:lnTo>
                  <a:lnTo>
                    <a:pt x="91" y="101"/>
                  </a:lnTo>
                  <a:lnTo>
                    <a:pt x="82" y="92"/>
                  </a:lnTo>
                  <a:lnTo>
                    <a:pt x="73" y="82"/>
                  </a:lnTo>
                  <a:lnTo>
                    <a:pt x="64" y="71"/>
                  </a:lnTo>
                  <a:lnTo>
                    <a:pt x="54" y="61"/>
                  </a:lnTo>
                  <a:lnTo>
                    <a:pt x="44" y="50"/>
                  </a:lnTo>
                  <a:lnTo>
                    <a:pt x="35" y="40"/>
                  </a:lnTo>
                  <a:lnTo>
                    <a:pt x="27" y="30"/>
                  </a:lnTo>
                  <a:lnTo>
                    <a:pt x="19" y="21"/>
                  </a:lnTo>
                  <a:lnTo>
                    <a:pt x="14" y="13"/>
                  </a:lnTo>
                  <a:lnTo>
                    <a:pt x="9" y="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01" name="Freeform 25"/>
            <p:cNvSpPr>
              <a:spLocks/>
            </p:cNvSpPr>
            <p:nvPr/>
          </p:nvSpPr>
          <p:spPr bwMode="auto">
            <a:xfrm>
              <a:off x="3427" y="3494"/>
              <a:ext cx="24" cy="66"/>
            </a:xfrm>
            <a:custGeom>
              <a:avLst/>
              <a:gdLst/>
              <a:ahLst/>
              <a:cxnLst>
                <a:cxn ang="0">
                  <a:pos x="3" y="6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2" y="7"/>
                </a:cxn>
                <a:cxn ang="0">
                  <a:pos x="2" y="10"/>
                </a:cxn>
                <a:cxn ang="0">
                  <a:pos x="3" y="15"/>
                </a:cxn>
                <a:cxn ang="0">
                  <a:pos x="4" y="21"/>
                </a:cxn>
                <a:cxn ang="0">
                  <a:pos x="6" y="28"/>
                </a:cxn>
                <a:cxn ang="0">
                  <a:pos x="8" y="34"/>
                </a:cxn>
                <a:cxn ang="0">
                  <a:pos x="11" y="42"/>
                </a:cxn>
                <a:cxn ang="0">
                  <a:pos x="12" y="50"/>
                </a:cxn>
                <a:cxn ang="0">
                  <a:pos x="14" y="58"/>
                </a:cxn>
                <a:cxn ang="0">
                  <a:pos x="18" y="66"/>
                </a:cxn>
                <a:cxn ang="0">
                  <a:pos x="20" y="74"/>
                </a:cxn>
                <a:cxn ang="0">
                  <a:pos x="22" y="82"/>
                </a:cxn>
                <a:cxn ang="0">
                  <a:pos x="24" y="89"/>
                </a:cxn>
                <a:cxn ang="0">
                  <a:pos x="27" y="95"/>
                </a:cxn>
                <a:cxn ang="0">
                  <a:pos x="29" y="101"/>
                </a:cxn>
                <a:cxn ang="0">
                  <a:pos x="35" y="98"/>
                </a:cxn>
                <a:cxn ang="0">
                  <a:pos x="32" y="94"/>
                </a:cxn>
                <a:cxn ang="0">
                  <a:pos x="30" y="87"/>
                </a:cxn>
                <a:cxn ang="0">
                  <a:pos x="28" y="80"/>
                </a:cxn>
                <a:cxn ang="0">
                  <a:pos x="26" y="73"/>
                </a:cxn>
                <a:cxn ang="0">
                  <a:pos x="23" y="64"/>
                </a:cxn>
                <a:cxn ang="0">
                  <a:pos x="21" y="57"/>
                </a:cxn>
                <a:cxn ang="0">
                  <a:pos x="19" y="48"/>
                </a:cxn>
                <a:cxn ang="0">
                  <a:pos x="16" y="41"/>
                </a:cxn>
                <a:cxn ang="0">
                  <a:pos x="14" y="33"/>
                </a:cxn>
                <a:cxn ang="0">
                  <a:pos x="13" y="25"/>
                </a:cxn>
                <a:cxn ang="0">
                  <a:pos x="11" y="20"/>
                </a:cxn>
                <a:cxn ang="0">
                  <a:pos x="10" y="14"/>
                </a:cxn>
                <a:cxn ang="0">
                  <a:pos x="8" y="9"/>
                </a:cxn>
                <a:cxn ang="0">
                  <a:pos x="7" y="5"/>
                </a:cxn>
                <a:cxn ang="0">
                  <a:pos x="6" y="2"/>
                </a:cxn>
                <a:cxn ang="0">
                  <a:pos x="6" y="2"/>
                </a:cxn>
                <a:cxn ang="0">
                  <a:pos x="4" y="0"/>
                </a:cxn>
                <a:cxn ang="0">
                  <a:pos x="6" y="2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6"/>
                </a:cxn>
              </a:cxnLst>
              <a:rect l="0" t="0" r="r" b="b"/>
              <a:pathLst>
                <a:path w="35" h="101">
                  <a:moveTo>
                    <a:pt x="3" y="6"/>
                  </a:moveTo>
                  <a:lnTo>
                    <a:pt x="0" y="4"/>
                  </a:lnTo>
                  <a:lnTo>
                    <a:pt x="0" y="5"/>
                  </a:lnTo>
                  <a:lnTo>
                    <a:pt x="2" y="7"/>
                  </a:lnTo>
                  <a:lnTo>
                    <a:pt x="2" y="10"/>
                  </a:lnTo>
                  <a:lnTo>
                    <a:pt x="3" y="15"/>
                  </a:lnTo>
                  <a:lnTo>
                    <a:pt x="4" y="21"/>
                  </a:lnTo>
                  <a:lnTo>
                    <a:pt x="6" y="28"/>
                  </a:lnTo>
                  <a:lnTo>
                    <a:pt x="8" y="34"/>
                  </a:lnTo>
                  <a:lnTo>
                    <a:pt x="11" y="42"/>
                  </a:lnTo>
                  <a:lnTo>
                    <a:pt x="12" y="50"/>
                  </a:lnTo>
                  <a:lnTo>
                    <a:pt x="14" y="58"/>
                  </a:lnTo>
                  <a:lnTo>
                    <a:pt x="18" y="66"/>
                  </a:lnTo>
                  <a:lnTo>
                    <a:pt x="20" y="74"/>
                  </a:lnTo>
                  <a:lnTo>
                    <a:pt x="22" y="82"/>
                  </a:lnTo>
                  <a:lnTo>
                    <a:pt x="24" y="89"/>
                  </a:lnTo>
                  <a:lnTo>
                    <a:pt x="27" y="95"/>
                  </a:lnTo>
                  <a:lnTo>
                    <a:pt x="29" y="101"/>
                  </a:lnTo>
                  <a:lnTo>
                    <a:pt x="35" y="98"/>
                  </a:lnTo>
                  <a:lnTo>
                    <a:pt x="32" y="94"/>
                  </a:lnTo>
                  <a:lnTo>
                    <a:pt x="30" y="87"/>
                  </a:lnTo>
                  <a:lnTo>
                    <a:pt x="28" y="80"/>
                  </a:lnTo>
                  <a:lnTo>
                    <a:pt x="26" y="73"/>
                  </a:lnTo>
                  <a:lnTo>
                    <a:pt x="23" y="64"/>
                  </a:lnTo>
                  <a:lnTo>
                    <a:pt x="21" y="57"/>
                  </a:lnTo>
                  <a:lnTo>
                    <a:pt x="19" y="48"/>
                  </a:lnTo>
                  <a:lnTo>
                    <a:pt x="16" y="41"/>
                  </a:lnTo>
                  <a:lnTo>
                    <a:pt x="14" y="33"/>
                  </a:lnTo>
                  <a:lnTo>
                    <a:pt x="13" y="25"/>
                  </a:lnTo>
                  <a:lnTo>
                    <a:pt x="11" y="20"/>
                  </a:lnTo>
                  <a:lnTo>
                    <a:pt x="10" y="14"/>
                  </a:lnTo>
                  <a:lnTo>
                    <a:pt x="8" y="9"/>
                  </a:lnTo>
                  <a:lnTo>
                    <a:pt x="7" y="5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6" y="2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02" name="Freeform 26"/>
            <p:cNvSpPr>
              <a:spLocks/>
            </p:cNvSpPr>
            <p:nvPr/>
          </p:nvSpPr>
          <p:spPr bwMode="auto">
            <a:xfrm>
              <a:off x="3231" y="3448"/>
              <a:ext cx="198" cy="50"/>
            </a:xfrm>
            <a:custGeom>
              <a:avLst/>
              <a:gdLst/>
              <a:ahLst/>
              <a:cxnLst>
                <a:cxn ang="0">
                  <a:pos x="6" y="5"/>
                </a:cxn>
                <a:cxn ang="0">
                  <a:pos x="3" y="6"/>
                </a:cxn>
                <a:cxn ang="0">
                  <a:pos x="288" y="75"/>
                </a:cxn>
                <a:cxn ang="0">
                  <a:pos x="289" y="69"/>
                </a:cxn>
                <a:cxn ang="0">
                  <a:pos x="4" y="1"/>
                </a:cxn>
                <a:cxn ang="0">
                  <a:pos x="0" y="2"/>
                </a:cxn>
                <a:cxn ang="0">
                  <a:pos x="4" y="1"/>
                </a:cxn>
                <a:cxn ang="0">
                  <a:pos x="1" y="0"/>
                </a:cxn>
                <a:cxn ang="0">
                  <a:pos x="0" y="2"/>
                </a:cxn>
                <a:cxn ang="0">
                  <a:pos x="6" y="5"/>
                </a:cxn>
              </a:cxnLst>
              <a:rect l="0" t="0" r="r" b="b"/>
              <a:pathLst>
                <a:path w="289" h="75">
                  <a:moveTo>
                    <a:pt x="6" y="5"/>
                  </a:moveTo>
                  <a:lnTo>
                    <a:pt x="3" y="6"/>
                  </a:lnTo>
                  <a:lnTo>
                    <a:pt x="288" y="75"/>
                  </a:lnTo>
                  <a:lnTo>
                    <a:pt x="289" y="69"/>
                  </a:lnTo>
                  <a:lnTo>
                    <a:pt x="4" y="1"/>
                  </a:lnTo>
                  <a:lnTo>
                    <a:pt x="0" y="2"/>
                  </a:lnTo>
                  <a:lnTo>
                    <a:pt x="4" y="1"/>
                  </a:lnTo>
                  <a:lnTo>
                    <a:pt x="1" y="0"/>
                  </a:lnTo>
                  <a:lnTo>
                    <a:pt x="0" y="2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03" name="Freeform 27"/>
            <p:cNvSpPr>
              <a:spLocks/>
            </p:cNvSpPr>
            <p:nvPr/>
          </p:nvSpPr>
          <p:spPr bwMode="auto">
            <a:xfrm>
              <a:off x="3182" y="2255"/>
              <a:ext cx="319" cy="1307"/>
            </a:xfrm>
            <a:custGeom>
              <a:avLst/>
              <a:gdLst/>
              <a:ahLst/>
              <a:cxnLst>
                <a:cxn ang="0">
                  <a:pos x="53" y="1775"/>
                </a:cxn>
                <a:cxn ang="0">
                  <a:pos x="0" y="149"/>
                </a:cxn>
                <a:cxn ang="0">
                  <a:pos x="466" y="18"/>
                </a:cxn>
                <a:cxn ang="0">
                  <a:pos x="426" y="886"/>
                </a:cxn>
                <a:cxn ang="0">
                  <a:pos x="425" y="896"/>
                </a:cxn>
                <a:cxn ang="0">
                  <a:pos x="424" y="916"/>
                </a:cxn>
                <a:cxn ang="0">
                  <a:pos x="421" y="946"/>
                </a:cxn>
                <a:cxn ang="0">
                  <a:pos x="419" y="984"/>
                </a:cxn>
                <a:cxn ang="0">
                  <a:pos x="416" y="1029"/>
                </a:cxn>
                <a:cxn ang="0">
                  <a:pos x="412" y="1083"/>
                </a:cxn>
                <a:cxn ang="0">
                  <a:pos x="409" y="1142"/>
                </a:cxn>
                <a:cxn ang="0">
                  <a:pos x="404" y="1207"/>
                </a:cxn>
                <a:cxn ang="0">
                  <a:pos x="400" y="1278"/>
                </a:cxn>
                <a:cxn ang="0">
                  <a:pos x="395" y="1352"/>
                </a:cxn>
                <a:cxn ang="0">
                  <a:pos x="390" y="1430"/>
                </a:cxn>
                <a:cxn ang="0">
                  <a:pos x="385" y="1512"/>
                </a:cxn>
                <a:cxn ang="0">
                  <a:pos x="380" y="1595"/>
                </a:cxn>
                <a:cxn ang="0">
                  <a:pos x="376" y="1679"/>
                </a:cxn>
                <a:cxn ang="0">
                  <a:pos x="370" y="1766"/>
                </a:cxn>
                <a:cxn ang="0">
                  <a:pos x="368" y="1815"/>
                </a:cxn>
                <a:cxn ang="0">
                  <a:pos x="369" y="1829"/>
                </a:cxn>
                <a:cxn ang="0">
                  <a:pos x="370" y="1846"/>
                </a:cxn>
                <a:cxn ang="0">
                  <a:pos x="372" y="1864"/>
                </a:cxn>
                <a:cxn ang="0">
                  <a:pos x="373" y="1882"/>
                </a:cxn>
                <a:cxn ang="0">
                  <a:pos x="376" y="1902"/>
                </a:cxn>
                <a:cxn ang="0">
                  <a:pos x="377" y="1919"/>
                </a:cxn>
                <a:cxn ang="0">
                  <a:pos x="377" y="1933"/>
                </a:cxn>
                <a:cxn ang="0">
                  <a:pos x="361" y="1951"/>
                </a:cxn>
                <a:cxn ang="0">
                  <a:pos x="328" y="1969"/>
                </a:cxn>
                <a:cxn ang="0">
                  <a:pos x="296" y="1979"/>
                </a:cxn>
                <a:cxn ang="0">
                  <a:pos x="265" y="1984"/>
                </a:cxn>
                <a:cxn ang="0">
                  <a:pos x="235" y="1983"/>
                </a:cxn>
                <a:cxn ang="0">
                  <a:pos x="207" y="1978"/>
                </a:cxn>
                <a:cxn ang="0">
                  <a:pos x="181" y="1970"/>
                </a:cxn>
                <a:cxn ang="0">
                  <a:pos x="156" y="1959"/>
                </a:cxn>
                <a:cxn ang="0">
                  <a:pos x="134" y="1946"/>
                </a:cxn>
                <a:cxn ang="0">
                  <a:pos x="113" y="1932"/>
                </a:cxn>
                <a:cxn ang="0">
                  <a:pos x="95" y="1917"/>
                </a:cxn>
                <a:cxn ang="0">
                  <a:pos x="80" y="1903"/>
                </a:cxn>
                <a:cxn ang="0">
                  <a:pos x="67" y="1890"/>
                </a:cxn>
                <a:cxn ang="0">
                  <a:pos x="57" y="1879"/>
                </a:cxn>
                <a:cxn ang="0">
                  <a:pos x="51" y="1871"/>
                </a:cxn>
                <a:cxn ang="0">
                  <a:pos x="47" y="1867"/>
                </a:cxn>
              </a:cxnLst>
              <a:rect l="0" t="0" r="r" b="b"/>
              <a:pathLst>
                <a:path w="466" h="1984">
                  <a:moveTo>
                    <a:pt x="46" y="1867"/>
                  </a:moveTo>
                  <a:lnTo>
                    <a:pt x="53" y="1775"/>
                  </a:lnTo>
                  <a:lnTo>
                    <a:pt x="77" y="967"/>
                  </a:lnTo>
                  <a:lnTo>
                    <a:pt x="0" y="149"/>
                  </a:lnTo>
                  <a:lnTo>
                    <a:pt x="21" y="0"/>
                  </a:lnTo>
                  <a:lnTo>
                    <a:pt x="466" y="18"/>
                  </a:lnTo>
                  <a:lnTo>
                    <a:pt x="426" y="885"/>
                  </a:lnTo>
                  <a:lnTo>
                    <a:pt x="426" y="886"/>
                  </a:lnTo>
                  <a:lnTo>
                    <a:pt x="425" y="890"/>
                  </a:lnTo>
                  <a:lnTo>
                    <a:pt x="425" y="896"/>
                  </a:lnTo>
                  <a:lnTo>
                    <a:pt x="425" y="905"/>
                  </a:lnTo>
                  <a:lnTo>
                    <a:pt x="424" y="916"/>
                  </a:lnTo>
                  <a:lnTo>
                    <a:pt x="422" y="930"/>
                  </a:lnTo>
                  <a:lnTo>
                    <a:pt x="421" y="946"/>
                  </a:lnTo>
                  <a:lnTo>
                    <a:pt x="420" y="964"/>
                  </a:lnTo>
                  <a:lnTo>
                    <a:pt x="419" y="984"/>
                  </a:lnTo>
                  <a:lnTo>
                    <a:pt x="418" y="1007"/>
                  </a:lnTo>
                  <a:lnTo>
                    <a:pt x="416" y="1029"/>
                  </a:lnTo>
                  <a:lnTo>
                    <a:pt x="413" y="1056"/>
                  </a:lnTo>
                  <a:lnTo>
                    <a:pt x="412" y="1083"/>
                  </a:lnTo>
                  <a:lnTo>
                    <a:pt x="410" y="1112"/>
                  </a:lnTo>
                  <a:lnTo>
                    <a:pt x="409" y="1142"/>
                  </a:lnTo>
                  <a:lnTo>
                    <a:pt x="406" y="1174"/>
                  </a:lnTo>
                  <a:lnTo>
                    <a:pt x="404" y="1207"/>
                  </a:lnTo>
                  <a:lnTo>
                    <a:pt x="402" y="1242"/>
                  </a:lnTo>
                  <a:lnTo>
                    <a:pt x="400" y="1278"/>
                  </a:lnTo>
                  <a:lnTo>
                    <a:pt x="397" y="1315"/>
                  </a:lnTo>
                  <a:lnTo>
                    <a:pt x="395" y="1352"/>
                  </a:lnTo>
                  <a:lnTo>
                    <a:pt x="393" y="1391"/>
                  </a:lnTo>
                  <a:lnTo>
                    <a:pt x="390" y="1430"/>
                  </a:lnTo>
                  <a:lnTo>
                    <a:pt x="387" y="1471"/>
                  </a:lnTo>
                  <a:lnTo>
                    <a:pt x="385" y="1512"/>
                  </a:lnTo>
                  <a:lnTo>
                    <a:pt x="383" y="1553"/>
                  </a:lnTo>
                  <a:lnTo>
                    <a:pt x="380" y="1595"/>
                  </a:lnTo>
                  <a:lnTo>
                    <a:pt x="378" y="1637"/>
                  </a:lnTo>
                  <a:lnTo>
                    <a:pt x="376" y="1679"/>
                  </a:lnTo>
                  <a:lnTo>
                    <a:pt x="372" y="1723"/>
                  </a:lnTo>
                  <a:lnTo>
                    <a:pt x="370" y="1766"/>
                  </a:lnTo>
                  <a:lnTo>
                    <a:pt x="368" y="1810"/>
                  </a:lnTo>
                  <a:lnTo>
                    <a:pt x="368" y="1815"/>
                  </a:lnTo>
                  <a:lnTo>
                    <a:pt x="368" y="1822"/>
                  </a:lnTo>
                  <a:lnTo>
                    <a:pt x="369" y="1829"/>
                  </a:lnTo>
                  <a:lnTo>
                    <a:pt x="369" y="1837"/>
                  </a:lnTo>
                  <a:lnTo>
                    <a:pt x="370" y="1846"/>
                  </a:lnTo>
                  <a:lnTo>
                    <a:pt x="371" y="1855"/>
                  </a:lnTo>
                  <a:lnTo>
                    <a:pt x="372" y="1864"/>
                  </a:lnTo>
                  <a:lnTo>
                    <a:pt x="372" y="1873"/>
                  </a:lnTo>
                  <a:lnTo>
                    <a:pt x="373" y="1882"/>
                  </a:lnTo>
                  <a:lnTo>
                    <a:pt x="375" y="1893"/>
                  </a:lnTo>
                  <a:lnTo>
                    <a:pt x="376" y="1902"/>
                  </a:lnTo>
                  <a:lnTo>
                    <a:pt x="377" y="1910"/>
                  </a:lnTo>
                  <a:lnTo>
                    <a:pt x="377" y="1919"/>
                  </a:lnTo>
                  <a:lnTo>
                    <a:pt x="377" y="1926"/>
                  </a:lnTo>
                  <a:lnTo>
                    <a:pt x="377" y="1933"/>
                  </a:lnTo>
                  <a:lnTo>
                    <a:pt x="377" y="1940"/>
                  </a:lnTo>
                  <a:lnTo>
                    <a:pt x="361" y="1951"/>
                  </a:lnTo>
                  <a:lnTo>
                    <a:pt x="344" y="1960"/>
                  </a:lnTo>
                  <a:lnTo>
                    <a:pt x="328" y="1969"/>
                  </a:lnTo>
                  <a:lnTo>
                    <a:pt x="312" y="1975"/>
                  </a:lnTo>
                  <a:lnTo>
                    <a:pt x="296" y="1979"/>
                  </a:lnTo>
                  <a:lnTo>
                    <a:pt x="280" y="1983"/>
                  </a:lnTo>
                  <a:lnTo>
                    <a:pt x="265" y="1984"/>
                  </a:lnTo>
                  <a:lnTo>
                    <a:pt x="250" y="1984"/>
                  </a:lnTo>
                  <a:lnTo>
                    <a:pt x="235" y="1983"/>
                  </a:lnTo>
                  <a:lnTo>
                    <a:pt x="221" y="1982"/>
                  </a:lnTo>
                  <a:lnTo>
                    <a:pt x="207" y="1978"/>
                  </a:lnTo>
                  <a:lnTo>
                    <a:pt x="193" y="1975"/>
                  </a:lnTo>
                  <a:lnTo>
                    <a:pt x="181" y="1970"/>
                  </a:lnTo>
                  <a:lnTo>
                    <a:pt x="168" y="1965"/>
                  </a:lnTo>
                  <a:lnTo>
                    <a:pt x="156" y="1959"/>
                  </a:lnTo>
                  <a:lnTo>
                    <a:pt x="144" y="1953"/>
                  </a:lnTo>
                  <a:lnTo>
                    <a:pt x="134" y="1946"/>
                  </a:lnTo>
                  <a:lnTo>
                    <a:pt x="124" y="1940"/>
                  </a:lnTo>
                  <a:lnTo>
                    <a:pt x="113" y="1932"/>
                  </a:lnTo>
                  <a:lnTo>
                    <a:pt x="104" y="1925"/>
                  </a:lnTo>
                  <a:lnTo>
                    <a:pt x="95" y="1917"/>
                  </a:lnTo>
                  <a:lnTo>
                    <a:pt x="87" y="1910"/>
                  </a:lnTo>
                  <a:lnTo>
                    <a:pt x="80" y="1903"/>
                  </a:lnTo>
                  <a:lnTo>
                    <a:pt x="73" y="1896"/>
                  </a:lnTo>
                  <a:lnTo>
                    <a:pt x="67" y="1890"/>
                  </a:lnTo>
                  <a:lnTo>
                    <a:pt x="62" y="1885"/>
                  </a:lnTo>
                  <a:lnTo>
                    <a:pt x="57" y="1879"/>
                  </a:lnTo>
                  <a:lnTo>
                    <a:pt x="53" y="1875"/>
                  </a:lnTo>
                  <a:lnTo>
                    <a:pt x="51" y="1871"/>
                  </a:lnTo>
                  <a:lnTo>
                    <a:pt x="48" y="1869"/>
                  </a:lnTo>
                  <a:lnTo>
                    <a:pt x="47" y="1867"/>
                  </a:lnTo>
                  <a:lnTo>
                    <a:pt x="46" y="1867"/>
                  </a:lnTo>
                  <a:close/>
                </a:path>
              </a:pathLst>
            </a:custGeom>
            <a:solidFill>
              <a:srgbClr val="4242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04" name="Freeform 28"/>
            <p:cNvSpPr>
              <a:spLocks/>
            </p:cNvSpPr>
            <p:nvPr/>
          </p:nvSpPr>
          <p:spPr bwMode="auto">
            <a:xfrm>
              <a:off x="3210" y="3424"/>
              <a:ext cx="13" cy="60"/>
            </a:xfrm>
            <a:custGeom>
              <a:avLst/>
              <a:gdLst/>
              <a:ahLst/>
              <a:cxnLst>
                <a:cxn ang="0">
                  <a:pos x="7" y="1"/>
                </a:cxn>
                <a:cxn ang="0">
                  <a:pos x="7" y="0"/>
                </a:cxn>
                <a:cxn ang="0">
                  <a:pos x="0" y="91"/>
                </a:cxn>
                <a:cxn ang="0">
                  <a:pos x="13" y="93"/>
                </a:cxn>
                <a:cxn ang="0">
                  <a:pos x="20" y="1"/>
                </a:cxn>
                <a:cxn ang="0">
                  <a:pos x="20" y="1"/>
                </a:cxn>
                <a:cxn ang="0">
                  <a:pos x="20" y="1"/>
                </a:cxn>
                <a:cxn ang="0">
                  <a:pos x="20" y="1"/>
                </a:cxn>
                <a:cxn ang="0">
                  <a:pos x="20" y="1"/>
                </a:cxn>
                <a:cxn ang="0">
                  <a:pos x="7" y="1"/>
                </a:cxn>
              </a:cxnLst>
              <a:rect l="0" t="0" r="r" b="b"/>
              <a:pathLst>
                <a:path w="20" h="93">
                  <a:moveTo>
                    <a:pt x="7" y="1"/>
                  </a:moveTo>
                  <a:lnTo>
                    <a:pt x="7" y="0"/>
                  </a:lnTo>
                  <a:lnTo>
                    <a:pt x="0" y="91"/>
                  </a:lnTo>
                  <a:lnTo>
                    <a:pt x="13" y="93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05" name="Freeform 29"/>
            <p:cNvSpPr>
              <a:spLocks/>
            </p:cNvSpPr>
            <p:nvPr/>
          </p:nvSpPr>
          <p:spPr bwMode="auto">
            <a:xfrm>
              <a:off x="3215" y="2892"/>
              <a:ext cx="23" cy="533"/>
            </a:xfrm>
            <a:custGeom>
              <a:avLst/>
              <a:gdLst/>
              <a:ahLst/>
              <a:cxnLst>
                <a:cxn ang="0">
                  <a:pos x="23" y="1"/>
                </a:cxn>
                <a:cxn ang="0">
                  <a:pos x="23" y="1"/>
                </a:cxn>
                <a:cxn ang="0">
                  <a:pos x="0" y="809"/>
                </a:cxn>
                <a:cxn ang="0">
                  <a:pos x="13" y="809"/>
                </a:cxn>
                <a:cxn ang="0">
                  <a:pos x="36" y="1"/>
                </a:cxn>
                <a:cxn ang="0">
                  <a:pos x="36" y="0"/>
                </a:cxn>
                <a:cxn ang="0">
                  <a:pos x="36" y="1"/>
                </a:cxn>
                <a:cxn ang="0">
                  <a:pos x="36" y="1"/>
                </a:cxn>
                <a:cxn ang="0">
                  <a:pos x="36" y="0"/>
                </a:cxn>
                <a:cxn ang="0">
                  <a:pos x="23" y="1"/>
                </a:cxn>
              </a:cxnLst>
              <a:rect l="0" t="0" r="r" b="b"/>
              <a:pathLst>
                <a:path w="36" h="809">
                  <a:moveTo>
                    <a:pt x="23" y="1"/>
                  </a:moveTo>
                  <a:lnTo>
                    <a:pt x="23" y="1"/>
                  </a:lnTo>
                  <a:lnTo>
                    <a:pt x="0" y="809"/>
                  </a:lnTo>
                  <a:lnTo>
                    <a:pt x="13" y="809"/>
                  </a:lnTo>
                  <a:lnTo>
                    <a:pt x="36" y="1"/>
                  </a:lnTo>
                  <a:lnTo>
                    <a:pt x="36" y="0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6" y="0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06" name="Freeform 30"/>
            <p:cNvSpPr>
              <a:spLocks/>
            </p:cNvSpPr>
            <p:nvPr/>
          </p:nvSpPr>
          <p:spPr bwMode="auto">
            <a:xfrm>
              <a:off x="3178" y="2353"/>
              <a:ext cx="60" cy="53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75" y="818"/>
                </a:cxn>
                <a:cxn ang="0">
                  <a:pos x="88" y="817"/>
                </a:cxn>
                <a:cxn ang="0">
                  <a:pos x="12" y="0"/>
                </a:cxn>
                <a:cxn ang="0">
                  <a:pos x="12" y="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0" y="0"/>
                </a:cxn>
              </a:cxnLst>
              <a:rect l="0" t="0" r="r" b="b"/>
              <a:pathLst>
                <a:path w="88" h="818">
                  <a:moveTo>
                    <a:pt x="0" y="0"/>
                  </a:moveTo>
                  <a:lnTo>
                    <a:pt x="0" y="1"/>
                  </a:lnTo>
                  <a:lnTo>
                    <a:pt x="75" y="818"/>
                  </a:lnTo>
                  <a:lnTo>
                    <a:pt x="88" y="817"/>
                  </a:lnTo>
                  <a:lnTo>
                    <a:pt x="12" y="0"/>
                  </a:lnTo>
                  <a:lnTo>
                    <a:pt x="12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07" name="Freeform 31"/>
            <p:cNvSpPr>
              <a:spLocks/>
            </p:cNvSpPr>
            <p:nvPr/>
          </p:nvSpPr>
          <p:spPr bwMode="auto">
            <a:xfrm>
              <a:off x="3178" y="2250"/>
              <a:ext cx="22" cy="104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19" y="5"/>
                </a:cxn>
                <a:cxn ang="0">
                  <a:pos x="0" y="156"/>
                </a:cxn>
                <a:cxn ang="0">
                  <a:pos x="12" y="157"/>
                </a:cxn>
                <a:cxn ang="0">
                  <a:pos x="32" y="7"/>
                </a:cxn>
                <a:cxn ang="0">
                  <a:pos x="25" y="11"/>
                </a:cxn>
                <a:cxn ang="0">
                  <a:pos x="26" y="0"/>
                </a:cxn>
                <a:cxn ang="0">
                  <a:pos x="20" y="0"/>
                </a:cxn>
                <a:cxn ang="0">
                  <a:pos x="19" y="5"/>
                </a:cxn>
                <a:cxn ang="0">
                  <a:pos x="26" y="0"/>
                </a:cxn>
              </a:cxnLst>
              <a:rect l="0" t="0" r="r" b="b"/>
              <a:pathLst>
                <a:path w="32" h="157">
                  <a:moveTo>
                    <a:pt x="26" y="0"/>
                  </a:moveTo>
                  <a:lnTo>
                    <a:pt x="19" y="5"/>
                  </a:lnTo>
                  <a:lnTo>
                    <a:pt x="0" y="156"/>
                  </a:lnTo>
                  <a:lnTo>
                    <a:pt x="12" y="157"/>
                  </a:lnTo>
                  <a:lnTo>
                    <a:pt x="32" y="7"/>
                  </a:lnTo>
                  <a:lnTo>
                    <a:pt x="25" y="11"/>
                  </a:lnTo>
                  <a:lnTo>
                    <a:pt x="26" y="0"/>
                  </a:lnTo>
                  <a:lnTo>
                    <a:pt x="20" y="0"/>
                  </a:lnTo>
                  <a:lnTo>
                    <a:pt x="19" y="5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08" name="Freeform 32"/>
            <p:cNvSpPr>
              <a:spLocks/>
            </p:cNvSpPr>
            <p:nvPr/>
          </p:nvSpPr>
          <p:spPr bwMode="auto">
            <a:xfrm>
              <a:off x="3196" y="2250"/>
              <a:ext cx="310" cy="21"/>
            </a:xfrm>
            <a:custGeom>
              <a:avLst/>
              <a:gdLst/>
              <a:ahLst/>
              <a:cxnLst>
                <a:cxn ang="0">
                  <a:pos x="453" y="26"/>
                </a:cxn>
                <a:cxn ang="0">
                  <a:pos x="446" y="19"/>
                </a:cxn>
                <a:cxn ang="0">
                  <a:pos x="1" y="0"/>
                </a:cxn>
                <a:cxn ang="0">
                  <a:pos x="0" y="11"/>
                </a:cxn>
                <a:cxn ang="0">
                  <a:pos x="446" y="32"/>
                </a:cxn>
                <a:cxn ang="0">
                  <a:pos x="439" y="25"/>
                </a:cxn>
                <a:cxn ang="0">
                  <a:pos x="453" y="26"/>
                </a:cxn>
                <a:cxn ang="0">
                  <a:pos x="453" y="19"/>
                </a:cxn>
                <a:cxn ang="0">
                  <a:pos x="446" y="19"/>
                </a:cxn>
                <a:cxn ang="0">
                  <a:pos x="453" y="26"/>
                </a:cxn>
              </a:cxnLst>
              <a:rect l="0" t="0" r="r" b="b"/>
              <a:pathLst>
                <a:path w="453" h="32">
                  <a:moveTo>
                    <a:pt x="453" y="26"/>
                  </a:moveTo>
                  <a:lnTo>
                    <a:pt x="446" y="19"/>
                  </a:lnTo>
                  <a:lnTo>
                    <a:pt x="1" y="0"/>
                  </a:lnTo>
                  <a:lnTo>
                    <a:pt x="0" y="11"/>
                  </a:lnTo>
                  <a:lnTo>
                    <a:pt x="446" y="32"/>
                  </a:lnTo>
                  <a:lnTo>
                    <a:pt x="439" y="25"/>
                  </a:lnTo>
                  <a:lnTo>
                    <a:pt x="453" y="26"/>
                  </a:lnTo>
                  <a:lnTo>
                    <a:pt x="453" y="19"/>
                  </a:lnTo>
                  <a:lnTo>
                    <a:pt x="446" y="19"/>
                  </a:lnTo>
                  <a:lnTo>
                    <a:pt x="453" y="2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09" name="Freeform 33"/>
            <p:cNvSpPr>
              <a:spLocks/>
            </p:cNvSpPr>
            <p:nvPr/>
          </p:nvSpPr>
          <p:spPr bwMode="auto">
            <a:xfrm>
              <a:off x="3470" y="2267"/>
              <a:ext cx="36" cy="571"/>
            </a:xfrm>
            <a:custGeom>
              <a:avLst/>
              <a:gdLst/>
              <a:ahLst/>
              <a:cxnLst>
                <a:cxn ang="0">
                  <a:pos x="13" y="867"/>
                </a:cxn>
                <a:cxn ang="0">
                  <a:pos x="13" y="867"/>
                </a:cxn>
                <a:cxn ang="0">
                  <a:pos x="54" y="1"/>
                </a:cxn>
                <a:cxn ang="0">
                  <a:pos x="40" y="0"/>
                </a:cxn>
                <a:cxn ang="0">
                  <a:pos x="0" y="865"/>
                </a:cxn>
                <a:cxn ang="0">
                  <a:pos x="0" y="865"/>
                </a:cxn>
                <a:cxn ang="0">
                  <a:pos x="13" y="867"/>
                </a:cxn>
                <a:cxn ang="0">
                  <a:pos x="13" y="867"/>
                </a:cxn>
                <a:cxn ang="0">
                  <a:pos x="13" y="867"/>
                </a:cxn>
              </a:cxnLst>
              <a:rect l="0" t="0" r="r" b="b"/>
              <a:pathLst>
                <a:path w="54" h="867">
                  <a:moveTo>
                    <a:pt x="13" y="867"/>
                  </a:moveTo>
                  <a:lnTo>
                    <a:pt x="13" y="867"/>
                  </a:lnTo>
                  <a:lnTo>
                    <a:pt x="54" y="1"/>
                  </a:lnTo>
                  <a:lnTo>
                    <a:pt x="40" y="0"/>
                  </a:lnTo>
                  <a:lnTo>
                    <a:pt x="0" y="865"/>
                  </a:lnTo>
                  <a:lnTo>
                    <a:pt x="0" y="865"/>
                  </a:lnTo>
                  <a:lnTo>
                    <a:pt x="13" y="867"/>
                  </a:lnTo>
                  <a:lnTo>
                    <a:pt x="13" y="867"/>
                  </a:lnTo>
                  <a:lnTo>
                    <a:pt x="13" y="86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10" name="Freeform 34"/>
            <p:cNvSpPr>
              <a:spLocks/>
            </p:cNvSpPr>
            <p:nvPr/>
          </p:nvSpPr>
          <p:spPr bwMode="auto">
            <a:xfrm>
              <a:off x="3430" y="2838"/>
              <a:ext cx="48" cy="610"/>
            </a:xfrm>
            <a:custGeom>
              <a:avLst/>
              <a:gdLst/>
              <a:ahLst/>
              <a:cxnLst>
                <a:cxn ang="0">
                  <a:pos x="13" y="927"/>
                </a:cxn>
                <a:cxn ang="0">
                  <a:pos x="17" y="840"/>
                </a:cxn>
                <a:cxn ang="0">
                  <a:pos x="22" y="754"/>
                </a:cxn>
                <a:cxn ang="0">
                  <a:pos x="27" y="671"/>
                </a:cxn>
                <a:cxn ang="0">
                  <a:pos x="32" y="588"/>
                </a:cxn>
                <a:cxn ang="0">
                  <a:pos x="36" y="508"/>
                </a:cxn>
                <a:cxn ang="0">
                  <a:pos x="42" y="432"/>
                </a:cxn>
                <a:cxn ang="0">
                  <a:pos x="47" y="360"/>
                </a:cxn>
                <a:cxn ang="0">
                  <a:pos x="50" y="291"/>
                </a:cxn>
                <a:cxn ang="0">
                  <a:pos x="55" y="229"/>
                </a:cxn>
                <a:cxn ang="0">
                  <a:pos x="58" y="173"/>
                </a:cxn>
                <a:cxn ang="0">
                  <a:pos x="62" y="124"/>
                </a:cxn>
                <a:cxn ang="0">
                  <a:pos x="65" y="81"/>
                </a:cxn>
                <a:cxn ang="0">
                  <a:pos x="67" y="48"/>
                </a:cxn>
                <a:cxn ang="0">
                  <a:pos x="68" y="23"/>
                </a:cxn>
                <a:cxn ang="0">
                  <a:pos x="70" y="7"/>
                </a:cxn>
                <a:cxn ang="0">
                  <a:pos x="70" y="2"/>
                </a:cxn>
                <a:cxn ang="0">
                  <a:pos x="57" y="3"/>
                </a:cxn>
                <a:cxn ang="0">
                  <a:pos x="56" y="13"/>
                </a:cxn>
                <a:cxn ang="0">
                  <a:pos x="55" y="33"/>
                </a:cxn>
                <a:cxn ang="0">
                  <a:pos x="54" y="63"/>
                </a:cxn>
                <a:cxn ang="0">
                  <a:pos x="50" y="101"/>
                </a:cxn>
                <a:cxn ang="0">
                  <a:pos x="47" y="146"/>
                </a:cxn>
                <a:cxn ang="0">
                  <a:pos x="43" y="199"/>
                </a:cxn>
                <a:cxn ang="0">
                  <a:pos x="40" y="258"/>
                </a:cxn>
                <a:cxn ang="0">
                  <a:pos x="35" y="324"/>
                </a:cxn>
                <a:cxn ang="0">
                  <a:pos x="31" y="394"/>
                </a:cxn>
                <a:cxn ang="0">
                  <a:pos x="26" y="468"/>
                </a:cxn>
                <a:cxn ang="0">
                  <a:pos x="22" y="547"/>
                </a:cxn>
                <a:cxn ang="0">
                  <a:pos x="17" y="628"/>
                </a:cxn>
                <a:cxn ang="0">
                  <a:pos x="11" y="712"/>
                </a:cxn>
                <a:cxn ang="0">
                  <a:pos x="7" y="796"/>
                </a:cxn>
                <a:cxn ang="0">
                  <a:pos x="2" y="882"/>
                </a:cxn>
                <a:cxn ang="0">
                  <a:pos x="0" y="925"/>
                </a:cxn>
                <a:cxn ang="0">
                  <a:pos x="0" y="925"/>
                </a:cxn>
                <a:cxn ang="0">
                  <a:pos x="13" y="927"/>
                </a:cxn>
              </a:cxnLst>
              <a:rect l="0" t="0" r="r" b="b"/>
              <a:pathLst>
                <a:path w="70" h="927">
                  <a:moveTo>
                    <a:pt x="13" y="927"/>
                  </a:moveTo>
                  <a:lnTo>
                    <a:pt x="13" y="927"/>
                  </a:lnTo>
                  <a:lnTo>
                    <a:pt x="15" y="883"/>
                  </a:lnTo>
                  <a:lnTo>
                    <a:pt x="17" y="840"/>
                  </a:lnTo>
                  <a:lnTo>
                    <a:pt x="19" y="798"/>
                  </a:lnTo>
                  <a:lnTo>
                    <a:pt x="22" y="754"/>
                  </a:lnTo>
                  <a:lnTo>
                    <a:pt x="24" y="712"/>
                  </a:lnTo>
                  <a:lnTo>
                    <a:pt x="27" y="671"/>
                  </a:lnTo>
                  <a:lnTo>
                    <a:pt x="30" y="629"/>
                  </a:lnTo>
                  <a:lnTo>
                    <a:pt x="32" y="588"/>
                  </a:lnTo>
                  <a:lnTo>
                    <a:pt x="34" y="548"/>
                  </a:lnTo>
                  <a:lnTo>
                    <a:pt x="36" y="508"/>
                  </a:lnTo>
                  <a:lnTo>
                    <a:pt x="39" y="469"/>
                  </a:lnTo>
                  <a:lnTo>
                    <a:pt x="42" y="432"/>
                  </a:lnTo>
                  <a:lnTo>
                    <a:pt x="44" y="395"/>
                  </a:lnTo>
                  <a:lnTo>
                    <a:pt x="47" y="360"/>
                  </a:lnTo>
                  <a:lnTo>
                    <a:pt x="49" y="324"/>
                  </a:lnTo>
                  <a:lnTo>
                    <a:pt x="50" y="291"/>
                  </a:lnTo>
                  <a:lnTo>
                    <a:pt x="52" y="259"/>
                  </a:lnTo>
                  <a:lnTo>
                    <a:pt x="55" y="229"/>
                  </a:lnTo>
                  <a:lnTo>
                    <a:pt x="56" y="200"/>
                  </a:lnTo>
                  <a:lnTo>
                    <a:pt x="58" y="173"/>
                  </a:lnTo>
                  <a:lnTo>
                    <a:pt x="60" y="148"/>
                  </a:lnTo>
                  <a:lnTo>
                    <a:pt x="62" y="124"/>
                  </a:lnTo>
                  <a:lnTo>
                    <a:pt x="63" y="102"/>
                  </a:lnTo>
                  <a:lnTo>
                    <a:pt x="65" y="81"/>
                  </a:lnTo>
                  <a:lnTo>
                    <a:pt x="66" y="64"/>
                  </a:lnTo>
                  <a:lnTo>
                    <a:pt x="67" y="48"/>
                  </a:lnTo>
                  <a:lnTo>
                    <a:pt x="67" y="35"/>
                  </a:lnTo>
                  <a:lnTo>
                    <a:pt x="68" y="23"/>
                  </a:lnTo>
                  <a:lnTo>
                    <a:pt x="70" y="14"/>
                  </a:lnTo>
                  <a:lnTo>
                    <a:pt x="70" y="7"/>
                  </a:lnTo>
                  <a:lnTo>
                    <a:pt x="70" y="3"/>
                  </a:lnTo>
                  <a:lnTo>
                    <a:pt x="70" y="2"/>
                  </a:lnTo>
                  <a:lnTo>
                    <a:pt x="57" y="0"/>
                  </a:lnTo>
                  <a:lnTo>
                    <a:pt x="57" y="3"/>
                  </a:lnTo>
                  <a:lnTo>
                    <a:pt x="57" y="6"/>
                  </a:lnTo>
                  <a:lnTo>
                    <a:pt x="56" y="13"/>
                  </a:lnTo>
                  <a:lnTo>
                    <a:pt x="56" y="22"/>
                  </a:lnTo>
                  <a:lnTo>
                    <a:pt x="55" y="33"/>
                  </a:lnTo>
                  <a:lnTo>
                    <a:pt x="54" y="47"/>
                  </a:lnTo>
                  <a:lnTo>
                    <a:pt x="54" y="63"/>
                  </a:lnTo>
                  <a:lnTo>
                    <a:pt x="51" y="80"/>
                  </a:lnTo>
                  <a:lnTo>
                    <a:pt x="50" y="101"/>
                  </a:lnTo>
                  <a:lnTo>
                    <a:pt x="49" y="122"/>
                  </a:lnTo>
                  <a:lnTo>
                    <a:pt x="47" y="146"/>
                  </a:lnTo>
                  <a:lnTo>
                    <a:pt x="46" y="171"/>
                  </a:lnTo>
                  <a:lnTo>
                    <a:pt x="43" y="199"/>
                  </a:lnTo>
                  <a:lnTo>
                    <a:pt x="42" y="229"/>
                  </a:lnTo>
                  <a:lnTo>
                    <a:pt x="40" y="258"/>
                  </a:lnTo>
                  <a:lnTo>
                    <a:pt x="38" y="290"/>
                  </a:lnTo>
                  <a:lnTo>
                    <a:pt x="35" y="324"/>
                  </a:lnTo>
                  <a:lnTo>
                    <a:pt x="33" y="359"/>
                  </a:lnTo>
                  <a:lnTo>
                    <a:pt x="31" y="394"/>
                  </a:lnTo>
                  <a:lnTo>
                    <a:pt x="28" y="432"/>
                  </a:lnTo>
                  <a:lnTo>
                    <a:pt x="26" y="468"/>
                  </a:lnTo>
                  <a:lnTo>
                    <a:pt x="24" y="507"/>
                  </a:lnTo>
                  <a:lnTo>
                    <a:pt x="22" y="547"/>
                  </a:lnTo>
                  <a:lnTo>
                    <a:pt x="19" y="587"/>
                  </a:lnTo>
                  <a:lnTo>
                    <a:pt x="17" y="628"/>
                  </a:lnTo>
                  <a:lnTo>
                    <a:pt x="15" y="670"/>
                  </a:lnTo>
                  <a:lnTo>
                    <a:pt x="11" y="712"/>
                  </a:lnTo>
                  <a:lnTo>
                    <a:pt x="9" y="753"/>
                  </a:lnTo>
                  <a:lnTo>
                    <a:pt x="7" y="796"/>
                  </a:lnTo>
                  <a:lnTo>
                    <a:pt x="5" y="840"/>
                  </a:lnTo>
                  <a:lnTo>
                    <a:pt x="2" y="882"/>
                  </a:lnTo>
                  <a:lnTo>
                    <a:pt x="0" y="925"/>
                  </a:lnTo>
                  <a:lnTo>
                    <a:pt x="0" y="925"/>
                  </a:lnTo>
                  <a:lnTo>
                    <a:pt x="0" y="925"/>
                  </a:lnTo>
                  <a:lnTo>
                    <a:pt x="0" y="925"/>
                  </a:lnTo>
                  <a:lnTo>
                    <a:pt x="0" y="925"/>
                  </a:lnTo>
                  <a:lnTo>
                    <a:pt x="13" y="9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11" name="Freeform 35"/>
            <p:cNvSpPr>
              <a:spLocks/>
            </p:cNvSpPr>
            <p:nvPr/>
          </p:nvSpPr>
          <p:spPr bwMode="auto">
            <a:xfrm>
              <a:off x="3430" y="3446"/>
              <a:ext cx="15" cy="90"/>
            </a:xfrm>
            <a:custGeom>
              <a:avLst/>
              <a:gdLst/>
              <a:ahLst/>
              <a:cxnLst>
                <a:cxn ang="0">
                  <a:pos x="19" y="136"/>
                </a:cxn>
                <a:cxn ang="0">
                  <a:pos x="22" y="132"/>
                </a:cxn>
                <a:cxn ang="0">
                  <a:pos x="22" y="125"/>
                </a:cxn>
                <a:cxn ang="0">
                  <a:pos x="22" y="118"/>
                </a:cxn>
                <a:cxn ang="0">
                  <a:pos x="22" y="110"/>
                </a:cxn>
                <a:cxn ang="0">
                  <a:pos x="21" y="102"/>
                </a:cxn>
                <a:cxn ang="0">
                  <a:pos x="19" y="93"/>
                </a:cxn>
                <a:cxn ang="0">
                  <a:pos x="19" y="84"/>
                </a:cxn>
                <a:cxn ang="0">
                  <a:pos x="18" y="74"/>
                </a:cxn>
                <a:cxn ang="0">
                  <a:pos x="17" y="65"/>
                </a:cxn>
                <a:cxn ang="0">
                  <a:pos x="16" y="56"/>
                </a:cxn>
                <a:cxn ang="0">
                  <a:pos x="15" y="47"/>
                </a:cxn>
                <a:cxn ang="0">
                  <a:pos x="15" y="38"/>
                </a:cxn>
                <a:cxn ang="0">
                  <a:pos x="14" y="29"/>
                </a:cxn>
                <a:cxn ang="0">
                  <a:pos x="13" y="21"/>
                </a:cxn>
                <a:cxn ang="0">
                  <a:pos x="13" y="14"/>
                </a:cxn>
                <a:cxn ang="0">
                  <a:pos x="13" y="7"/>
                </a:cxn>
                <a:cxn ang="0">
                  <a:pos x="13" y="2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0" y="14"/>
                </a:cxn>
                <a:cxn ang="0">
                  <a:pos x="0" y="22"/>
                </a:cxn>
                <a:cxn ang="0">
                  <a:pos x="1" y="30"/>
                </a:cxn>
                <a:cxn ang="0">
                  <a:pos x="1" y="38"/>
                </a:cxn>
                <a:cxn ang="0">
                  <a:pos x="2" y="47"/>
                </a:cxn>
                <a:cxn ang="0">
                  <a:pos x="3" y="56"/>
                </a:cxn>
                <a:cxn ang="0">
                  <a:pos x="5" y="67"/>
                </a:cxn>
                <a:cxn ang="0">
                  <a:pos x="6" y="76"/>
                </a:cxn>
                <a:cxn ang="0">
                  <a:pos x="6" y="85"/>
                </a:cxn>
                <a:cxn ang="0">
                  <a:pos x="7" y="94"/>
                </a:cxn>
                <a:cxn ang="0">
                  <a:pos x="8" y="103"/>
                </a:cxn>
                <a:cxn ang="0">
                  <a:pos x="8" y="111"/>
                </a:cxn>
                <a:cxn ang="0">
                  <a:pos x="9" y="118"/>
                </a:cxn>
                <a:cxn ang="0">
                  <a:pos x="9" y="125"/>
                </a:cxn>
                <a:cxn ang="0">
                  <a:pos x="9" y="132"/>
                </a:cxn>
                <a:cxn ang="0">
                  <a:pos x="11" y="127"/>
                </a:cxn>
                <a:cxn ang="0">
                  <a:pos x="19" y="136"/>
                </a:cxn>
                <a:cxn ang="0">
                  <a:pos x="22" y="135"/>
                </a:cxn>
                <a:cxn ang="0">
                  <a:pos x="22" y="132"/>
                </a:cxn>
                <a:cxn ang="0">
                  <a:pos x="19" y="136"/>
                </a:cxn>
              </a:cxnLst>
              <a:rect l="0" t="0" r="r" b="b"/>
              <a:pathLst>
                <a:path w="22" h="136">
                  <a:moveTo>
                    <a:pt x="19" y="136"/>
                  </a:moveTo>
                  <a:lnTo>
                    <a:pt x="22" y="132"/>
                  </a:lnTo>
                  <a:lnTo>
                    <a:pt x="22" y="125"/>
                  </a:lnTo>
                  <a:lnTo>
                    <a:pt x="22" y="118"/>
                  </a:lnTo>
                  <a:lnTo>
                    <a:pt x="22" y="110"/>
                  </a:lnTo>
                  <a:lnTo>
                    <a:pt x="21" y="102"/>
                  </a:lnTo>
                  <a:lnTo>
                    <a:pt x="19" y="93"/>
                  </a:lnTo>
                  <a:lnTo>
                    <a:pt x="19" y="84"/>
                  </a:lnTo>
                  <a:lnTo>
                    <a:pt x="18" y="74"/>
                  </a:lnTo>
                  <a:lnTo>
                    <a:pt x="17" y="65"/>
                  </a:lnTo>
                  <a:lnTo>
                    <a:pt x="16" y="56"/>
                  </a:lnTo>
                  <a:lnTo>
                    <a:pt x="15" y="47"/>
                  </a:lnTo>
                  <a:lnTo>
                    <a:pt x="15" y="38"/>
                  </a:lnTo>
                  <a:lnTo>
                    <a:pt x="14" y="29"/>
                  </a:lnTo>
                  <a:lnTo>
                    <a:pt x="13" y="21"/>
                  </a:lnTo>
                  <a:lnTo>
                    <a:pt x="13" y="14"/>
                  </a:lnTo>
                  <a:lnTo>
                    <a:pt x="13" y="7"/>
                  </a:lnTo>
                  <a:lnTo>
                    <a:pt x="13" y="2"/>
                  </a:lnTo>
                  <a:lnTo>
                    <a:pt x="0" y="0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22"/>
                  </a:lnTo>
                  <a:lnTo>
                    <a:pt x="1" y="30"/>
                  </a:lnTo>
                  <a:lnTo>
                    <a:pt x="1" y="38"/>
                  </a:lnTo>
                  <a:lnTo>
                    <a:pt x="2" y="47"/>
                  </a:lnTo>
                  <a:lnTo>
                    <a:pt x="3" y="56"/>
                  </a:lnTo>
                  <a:lnTo>
                    <a:pt x="5" y="67"/>
                  </a:lnTo>
                  <a:lnTo>
                    <a:pt x="6" y="76"/>
                  </a:lnTo>
                  <a:lnTo>
                    <a:pt x="6" y="85"/>
                  </a:lnTo>
                  <a:lnTo>
                    <a:pt x="7" y="94"/>
                  </a:lnTo>
                  <a:lnTo>
                    <a:pt x="8" y="103"/>
                  </a:lnTo>
                  <a:lnTo>
                    <a:pt x="8" y="111"/>
                  </a:lnTo>
                  <a:lnTo>
                    <a:pt x="9" y="118"/>
                  </a:lnTo>
                  <a:lnTo>
                    <a:pt x="9" y="125"/>
                  </a:lnTo>
                  <a:lnTo>
                    <a:pt x="9" y="132"/>
                  </a:lnTo>
                  <a:lnTo>
                    <a:pt x="11" y="127"/>
                  </a:lnTo>
                  <a:lnTo>
                    <a:pt x="19" y="136"/>
                  </a:lnTo>
                  <a:lnTo>
                    <a:pt x="22" y="135"/>
                  </a:lnTo>
                  <a:lnTo>
                    <a:pt x="22" y="132"/>
                  </a:lnTo>
                  <a:lnTo>
                    <a:pt x="19" y="1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12" name="Freeform 36"/>
            <p:cNvSpPr>
              <a:spLocks/>
            </p:cNvSpPr>
            <p:nvPr/>
          </p:nvSpPr>
          <p:spPr bwMode="auto">
            <a:xfrm>
              <a:off x="3210" y="3482"/>
              <a:ext cx="234" cy="84"/>
            </a:xfrm>
            <a:custGeom>
              <a:avLst/>
              <a:gdLst/>
              <a:ahLst/>
              <a:cxnLst>
                <a:cxn ang="0">
                  <a:pos x="1" y="8"/>
                </a:cxn>
                <a:cxn ang="0">
                  <a:pos x="4" y="10"/>
                </a:cxn>
                <a:cxn ang="0">
                  <a:pos x="8" y="17"/>
                </a:cxn>
                <a:cxn ang="0">
                  <a:pos x="17" y="26"/>
                </a:cxn>
                <a:cxn ang="0">
                  <a:pos x="29" y="39"/>
                </a:cxn>
                <a:cxn ang="0">
                  <a:pos x="43" y="52"/>
                </a:cxn>
                <a:cxn ang="0">
                  <a:pos x="60" y="67"/>
                </a:cxn>
                <a:cxn ang="0">
                  <a:pos x="79" y="82"/>
                </a:cxn>
                <a:cxn ang="0">
                  <a:pos x="102" y="96"/>
                </a:cxn>
                <a:cxn ang="0">
                  <a:pos x="125" y="109"/>
                </a:cxn>
                <a:cxn ang="0">
                  <a:pos x="152" y="119"/>
                </a:cxn>
                <a:cxn ang="0">
                  <a:pos x="179" y="125"/>
                </a:cxn>
                <a:cxn ang="0">
                  <a:pos x="210" y="129"/>
                </a:cxn>
                <a:cxn ang="0">
                  <a:pos x="241" y="127"/>
                </a:cxn>
                <a:cxn ang="0">
                  <a:pos x="273" y="119"/>
                </a:cxn>
                <a:cxn ang="0">
                  <a:pos x="307" y="104"/>
                </a:cxn>
                <a:cxn ang="0">
                  <a:pos x="341" y="82"/>
                </a:cxn>
                <a:cxn ang="0">
                  <a:pos x="317" y="83"/>
                </a:cxn>
                <a:cxn ang="0">
                  <a:pos x="284" y="100"/>
                </a:cxn>
                <a:cxn ang="0">
                  <a:pos x="255" y="111"/>
                </a:cxn>
                <a:cxn ang="0">
                  <a:pos x="224" y="115"/>
                </a:cxn>
                <a:cxn ang="0">
                  <a:pos x="195" y="115"/>
                </a:cxn>
                <a:cxn ang="0">
                  <a:pos x="168" y="111"/>
                </a:cxn>
                <a:cxn ang="0">
                  <a:pos x="143" y="103"/>
                </a:cxn>
                <a:cxn ang="0">
                  <a:pos x="119" y="91"/>
                </a:cxn>
                <a:cxn ang="0">
                  <a:pos x="97" y="79"/>
                </a:cxn>
                <a:cxn ang="0">
                  <a:pos x="77" y="65"/>
                </a:cxn>
                <a:cxn ang="0">
                  <a:pos x="58" y="50"/>
                </a:cxn>
                <a:cxn ang="0">
                  <a:pos x="45" y="36"/>
                </a:cxn>
                <a:cxn ang="0">
                  <a:pos x="31" y="24"/>
                </a:cxn>
                <a:cxn ang="0">
                  <a:pos x="22" y="14"/>
                </a:cxn>
                <a:cxn ang="0">
                  <a:pos x="15" y="5"/>
                </a:cxn>
                <a:cxn ang="0">
                  <a:pos x="12" y="0"/>
                </a:cxn>
                <a:cxn ang="0">
                  <a:pos x="13" y="5"/>
                </a:cxn>
                <a:cxn ang="0">
                  <a:pos x="0" y="6"/>
                </a:cxn>
                <a:cxn ang="0">
                  <a:pos x="0" y="3"/>
                </a:cxn>
              </a:cxnLst>
              <a:rect l="0" t="0" r="r" b="b"/>
              <a:pathLst>
                <a:path w="341" h="129">
                  <a:moveTo>
                    <a:pt x="0" y="3"/>
                  </a:moveTo>
                  <a:lnTo>
                    <a:pt x="1" y="8"/>
                  </a:lnTo>
                  <a:lnTo>
                    <a:pt x="1" y="9"/>
                  </a:lnTo>
                  <a:lnTo>
                    <a:pt x="4" y="10"/>
                  </a:lnTo>
                  <a:lnTo>
                    <a:pt x="6" y="14"/>
                  </a:lnTo>
                  <a:lnTo>
                    <a:pt x="8" y="17"/>
                  </a:lnTo>
                  <a:lnTo>
                    <a:pt x="12" y="22"/>
                  </a:lnTo>
                  <a:lnTo>
                    <a:pt x="17" y="26"/>
                  </a:lnTo>
                  <a:lnTo>
                    <a:pt x="22" y="32"/>
                  </a:lnTo>
                  <a:lnTo>
                    <a:pt x="29" y="39"/>
                  </a:lnTo>
                  <a:lnTo>
                    <a:pt x="36" y="46"/>
                  </a:lnTo>
                  <a:lnTo>
                    <a:pt x="43" y="52"/>
                  </a:lnTo>
                  <a:lnTo>
                    <a:pt x="51" y="60"/>
                  </a:lnTo>
                  <a:lnTo>
                    <a:pt x="60" y="67"/>
                  </a:lnTo>
                  <a:lnTo>
                    <a:pt x="70" y="75"/>
                  </a:lnTo>
                  <a:lnTo>
                    <a:pt x="79" y="82"/>
                  </a:lnTo>
                  <a:lnTo>
                    <a:pt x="90" y="89"/>
                  </a:lnTo>
                  <a:lnTo>
                    <a:pt x="102" y="96"/>
                  </a:lnTo>
                  <a:lnTo>
                    <a:pt x="113" y="103"/>
                  </a:lnTo>
                  <a:lnTo>
                    <a:pt x="125" y="109"/>
                  </a:lnTo>
                  <a:lnTo>
                    <a:pt x="138" y="114"/>
                  </a:lnTo>
                  <a:lnTo>
                    <a:pt x="152" y="119"/>
                  </a:lnTo>
                  <a:lnTo>
                    <a:pt x="166" y="123"/>
                  </a:lnTo>
                  <a:lnTo>
                    <a:pt x="179" y="125"/>
                  </a:lnTo>
                  <a:lnTo>
                    <a:pt x="194" y="128"/>
                  </a:lnTo>
                  <a:lnTo>
                    <a:pt x="210" y="129"/>
                  </a:lnTo>
                  <a:lnTo>
                    <a:pt x="225" y="128"/>
                  </a:lnTo>
                  <a:lnTo>
                    <a:pt x="241" y="127"/>
                  </a:lnTo>
                  <a:lnTo>
                    <a:pt x="257" y="123"/>
                  </a:lnTo>
                  <a:lnTo>
                    <a:pt x="273" y="119"/>
                  </a:lnTo>
                  <a:lnTo>
                    <a:pt x="290" y="113"/>
                  </a:lnTo>
                  <a:lnTo>
                    <a:pt x="307" y="104"/>
                  </a:lnTo>
                  <a:lnTo>
                    <a:pt x="323" y="95"/>
                  </a:lnTo>
                  <a:lnTo>
                    <a:pt x="341" y="82"/>
                  </a:lnTo>
                  <a:lnTo>
                    <a:pt x="333" y="73"/>
                  </a:lnTo>
                  <a:lnTo>
                    <a:pt x="317" y="83"/>
                  </a:lnTo>
                  <a:lnTo>
                    <a:pt x="300" y="93"/>
                  </a:lnTo>
                  <a:lnTo>
                    <a:pt x="284" y="100"/>
                  </a:lnTo>
                  <a:lnTo>
                    <a:pt x="270" y="107"/>
                  </a:lnTo>
                  <a:lnTo>
                    <a:pt x="255" y="111"/>
                  </a:lnTo>
                  <a:lnTo>
                    <a:pt x="239" y="114"/>
                  </a:lnTo>
                  <a:lnTo>
                    <a:pt x="224" y="115"/>
                  </a:lnTo>
                  <a:lnTo>
                    <a:pt x="210" y="116"/>
                  </a:lnTo>
                  <a:lnTo>
                    <a:pt x="195" y="115"/>
                  </a:lnTo>
                  <a:lnTo>
                    <a:pt x="182" y="113"/>
                  </a:lnTo>
                  <a:lnTo>
                    <a:pt x="168" y="111"/>
                  </a:lnTo>
                  <a:lnTo>
                    <a:pt x="155" y="107"/>
                  </a:lnTo>
                  <a:lnTo>
                    <a:pt x="143" y="103"/>
                  </a:lnTo>
                  <a:lnTo>
                    <a:pt x="130" y="97"/>
                  </a:lnTo>
                  <a:lnTo>
                    <a:pt x="119" y="91"/>
                  </a:lnTo>
                  <a:lnTo>
                    <a:pt x="108" y="86"/>
                  </a:lnTo>
                  <a:lnTo>
                    <a:pt x="97" y="79"/>
                  </a:lnTo>
                  <a:lnTo>
                    <a:pt x="87" y="72"/>
                  </a:lnTo>
                  <a:lnTo>
                    <a:pt x="77" y="65"/>
                  </a:lnTo>
                  <a:lnTo>
                    <a:pt x="68" y="58"/>
                  </a:lnTo>
                  <a:lnTo>
                    <a:pt x="58" y="50"/>
                  </a:lnTo>
                  <a:lnTo>
                    <a:pt x="52" y="43"/>
                  </a:lnTo>
                  <a:lnTo>
                    <a:pt x="45" y="36"/>
                  </a:lnTo>
                  <a:lnTo>
                    <a:pt x="38" y="30"/>
                  </a:lnTo>
                  <a:lnTo>
                    <a:pt x="31" y="24"/>
                  </a:lnTo>
                  <a:lnTo>
                    <a:pt x="27" y="18"/>
                  </a:lnTo>
                  <a:lnTo>
                    <a:pt x="22" y="14"/>
                  </a:lnTo>
                  <a:lnTo>
                    <a:pt x="19" y="9"/>
                  </a:lnTo>
                  <a:lnTo>
                    <a:pt x="15" y="5"/>
                  </a:lnTo>
                  <a:lnTo>
                    <a:pt x="13" y="2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3" y="5"/>
                  </a:lnTo>
                  <a:lnTo>
                    <a:pt x="0" y="3"/>
                  </a:lnTo>
                  <a:lnTo>
                    <a:pt x="0" y="6"/>
                  </a:lnTo>
                  <a:lnTo>
                    <a:pt x="1" y="8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13" name="Freeform 37"/>
            <p:cNvSpPr>
              <a:spLocks/>
            </p:cNvSpPr>
            <p:nvPr/>
          </p:nvSpPr>
          <p:spPr bwMode="auto">
            <a:xfrm>
              <a:off x="2859" y="3433"/>
              <a:ext cx="378" cy="291"/>
            </a:xfrm>
            <a:custGeom>
              <a:avLst/>
              <a:gdLst/>
              <a:ahLst/>
              <a:cxnLst>
                <a:cxn ang="0">
                  <a:pos x="540" y="217"/>
                </a:cxn>
                <a:cxn ang="0">
                  <a:pos x="535" y="219"/>
                </a:cxn>
                <a:cxn ang="0">
                  <a:pos x="523" y="227"/>
                </a:cxn>
                <a:cxn ang="0">
                  <a:pos x="505" y="236"/>
                </a:cxn>
                <a:cxn ang="0">
                  <a:pos x="485" y="246"/>
                </a:cxn>
                <a:cxn ang="0">
                  <a:pos x="463" y="254"/>
                </a:cxn>
                <a:cxn ang="0">
                  <a:pos x="438" y="260"/>
                </a:cxn>
                <a:cxn ang="0">
                  <a:pos x="427" y="264"/>
                </a:cxn>
                <a:cxn ang="0">
                  <a:pos x="397" y="282"/>
                </a:cxn>
                <a:cxn ang="0">
                  <a:pos x="372" y="299"/>
                </a:cxn>
                <a:cxn ang="0">
                  <a:pos x="349" y="320"/>
                </a:cxn>
                <a:cxn ang="0">
                  <a:pos x="329" y="342"/>
                </a:cxn>
                <a:cxn ang="0">
                  <a:pos x="312" y="363"/>
                </a:cxn>
                <a:cxn ang="0">
                  <a:pos x="297" y="380"/>
                </a:cxn>
                <a:cxn ang="0">
                  <a:pos x="281" y="393"/>
                </a:cxn>
                <a:cxn ang="0">
                  <a:pos x="256" y="406"/>
                </a:cxn>
                <a:cxn ang="0">
                  <a:pos x="225" y="418"/>
                </a:cxn>
                <a:cxn ang="0">
                  <a:pos x="191" y="430"/>
                </a:cxn>
                <a:cxn ang="0">
                  <a:pos x="160" y="438"/>
                </a:cxn>
                <a:cxn ang="0">
                  <a:pos x="130" y="442"/>
                </a:cxn>
                <a:cxn ang="0">
                  <a:pos x="101" y="439"/>
                </a:cxn>
                <a:cxn ang="0">
                  <a:pos x="70" y="430"/>
                </a:cxn>
                <a:cxn ang="0">
                  <a:pos x="44" y="418"/>
                </a:cxn>
                <a:cxn ang="0">
                  <a:pos x="24" y="409"/>
                </a:cxn>
                <a:cxn ang="0">
                  <a:pos x="17" y="405"/>
                </a:cxn>
                <a:cxn ang="0">
                  <a:pos x="9" y="392"/>
                </a:cxn>
                <a:cxn ang="0">
                  <a:pos x="0" y="364"/>
                </a:cxn>
                <a:cxn ang="0">
                  <a:pos x="9" y="336"/>
                </a:cxn>
                <a:cxn ang="0">
                  <a:pos x="25" y="321"/>
                </a:cxn>
                <a:cxn ang="0">
                  <a:pos x="44" y="309"/>
                </a:cxn>
                <a:cxn ang="0">
                  <a:pos x="61" y="300"/>
                </a:cxn>
                <a:cxn ang="0">
                  <a:pos x="74" y="293"/>
                </a:cxn>
                <a:cxn ang="0">
                  <a:pos x="80" y="291"/>
                </a:cxn>
                <a:cxn ang="0">
                  <a:pos x="89" y="282"/>
                </a:cxn>
                <a:cxn ang="0">
                  <a:pos x="111" y="258"/>
                </a:cxn>
                <a:cxn ang="0">
                  <a:pos x="139" y="227"/>
                </a:cxn>
                <a:cxn ang="0">
                  <a:pos x="167" y="196"/>
                </a:cxn>
                <a:cxn ang="0">
                  <a:pos x="185" y="171"/>
                </a:cxn>
                <a:cxn ang="0">
                  <a:pos x="192" y="154"/>
                </a:cxn>
                <a:cxn ang="0">
                  <a:pos x="199" y="131"/>
                </a:cxn>
                <a:cxn ang="0">
                  <a:pos x="205" y="107"/>
                </a:cxn>
                <a:cxn ang="0">
                  <a:pos x="210" y="85"/>
                </a:cxn>
                <a:cxn ang="0">
                  <a:pos x="213" y="72"/>
                </a:cxn>
                <a:cxn ang="0">
                  <a:pos x="500" y="0"/>
                </a:cxn>
              </a:cxnLst>
              <a:rect l="0" t="0" r="r" b="b"/>
              <a:pathLst>
                <a:path w="551" h="442">
                  <a:moveTo>
                    <a:pt x="500" y="0"/>
                  </a:moveTo>
                  <a:lnTo>
                    <a:pt x="551" y="108"/>
                  </a:lnTo>
                  <a:lnTo>
                    <a:pt x="540" y="217"/>
                  </a:lnTo>
                  <a:lnTo>
                    <a:pt x="539" y="217"/>
                  </a:lnTo>
                  <a:lnTo>
                    <a:pt x="537" y="218"/>
                  </a:lnTo>
                  <a:lnTo>
                    <a:pt x="535" y="219"/>
                  </a:lnTo>
                  <a:lnTo>
                    <a:pt x="532" y="221"/>
                  </a:lnTo>
                  <a:lnTo>
                    <a:pt x="527" y="225"/>
                  </a:lnTo>
                  <a:lnTo>
                    <a:pt x="523" y="227"/>
                  </a:lnTo>
                  <a:lnTo>
                    <a:pt x="518" y="230"/>
                  </a:lnTo>
                  <a:lnTo>
                    <a:pt x="512" y="234"/>
                  </a:lnTo>
                  <a:lnTo>
                    <a:pt x="505" y="236"/>
                  </a:lnTo>
                  <a:lnTo>
                    <a:pt x="500" y="240"/>
                  </a:lnTo>
                  <a:lnTo>
                    <a:pt x="493" y="243"/>
                  </a:lnTo>
                  <a:lnTo>
                    <a:pt x="485" y="246"/>
                  </a:lnTo>
                  <a:lnTo>
                    <a:pt x="478" y="250"/>
                  </a:lnTo>
                  <a:lnTo>
                    <a:pt x="471" y="252"/>
                  </a:lnTo>
                  <a:lnTo>
                    <a:pt x="463" y="254"/>
                  </a:lnTo>
                  <a:lnTo>
                    <a:pt x="456" y="256"/>
                  </a:lnTo>
                  <a:lnTo>
                    <a:pt x="445" y="259"/>
                  </a:lnTo>
                  <a:lnTo>
                    <a:pt x="438" y="260"/>
                  </a:lnTo>
                  <a:lnTo>
                    <a:pt x="434" y="261"/>
                  </a:lnTo>
                  <a:lnTo>
                    <a:pt x="430" y="263"/>
                  </a:lnTo>
                  <a:lnTo>
                    <a:pt x="427" y="264"/>
                  </a:lnTo>
                  <a:lnTo>
                    <a:pt x="420" y="268"/>
                  </a:lnTo>
                  <a:lnTo>
                    <a:pt x="411" y="274"/>
                  </a:lnTo>
                  <a:lnTo>
                    <a:pt x="397" y="282"/>
                  </a:lnTo>
                  <a:lnTo>
                    <a:pt x="388" y="287"/>
                  </a:lnTo>
                  <a:lnTo>
                    <a:pt x="380" y="293"/>
                  </a:lnTo>
                  <a:lnTo>
                    <a:pt x="372" y="299"/>
                  </a:lnTo>
                  <a:lnTo>
                    <a:pt x="365" y="305"/>
                  </a:lnTo>
                  <a:lnTo>
                    <a:pt x="357" y="312"/>
                  </a:lnTo>
                  <a:lnTo>
                    <a:pt x="349" y="320"/>
                  </a:lnTo>
                  <a:lnTo>
                    <a:pt x="342" y="327"/>
                  </a:lnTo>
                  <a:lnTo>
                    <a:pt x="336" y="334"/>
                  </a:lnTo>
                  <a:lnTo>
                    <a:pt x="329" y="342"/>
                  </a:lnTo>
                  <a:lnTo>
                    <a:pt x="323" y="349"/>
                  </a:lnTo>
                  <a:lnTo>
                    <a:pt x="317" y="356"/>
                  </a:lnTo>
                  <a:lnTo>
                    <a:pt x="312" y="363"/>
                  </a:lnTo>
                  <a:lnTo>
                    <a:pt x="306" y="368"/>
                  </a:lnTo>
                  <a:lnTo>
                    <a:pt x="301" y="375"/>
                  </a:lnTo>
                  <a:lnTo>
                    <a:pt x="297" y="380"/>
                  </a:lnTo>
                  <a:lnTo>
                    <a:pt x="292" y="384"/>
                  </a:lnTo>
                  <a:lnTo>
                    <a:pt x="286" y="389"/>
                  </a:lnTo>
                  <a:lnTo>
                    <a:pt x="281" y="393"/>
                  </a:lnTo>
                  <a:lnTo>
                    <a:pt x="274" y="398"/>
                  </a:lnTo>
                  <a:lnTo>
                    <a:pt x="265" y="402"/>
                  </a:lnTo>
                  <a:lnTo>
                    <a:pt x="256" y="406"/>
                  </a:lnTo>
                  <a:lnTo>
                    <a:pt x="247" y="410"/>
                  </a:lnTo>
                  <a:lnTo>
                    <a:pt x="235" y="414"/>
                  </a:lnTo>
                  <a:lnTo>
                    <a:pt x="225" y="418"/>
                  </a:lnTo>
                  <a:lnTo>
                    <a:pt x="213" y="422"/>
                  </a:lnTo>
                  <a:lnTo>
                    <a:pt x="202" y="425"/>
                  </a:lnTo>
                  <a:lnTo>
                    <a:pt x="191" y="430"/>
                  </a:lnTo>
                  <a:lnTo>
                    <a:pt x="180" y="432"/>
                  </a:lnTo>
                  <a:lnTo>
                    <a:pt x="170" y="436"/>
                  </a:lnTo>
                  <a:lnTo>
                    <a:pt x="160" y="438"/>
                  </a:lnTo>
                  <a:lnTo>
                    <a:pt x="150" y="440"/>
                  </a:lnTo>
                  <a:lnTo>
                    <a:pt x="139" y="441"/>
                  </a:lnTo>
                  <a:lnTo>
                    <a:pt x="130" y="442"/>
                  </a:lnTo>
                  <a:lnTo>
                    <a:pt x="121" y="442"/>
                  </a:lnTo>
                  <a:lnTo>
                    <a:pt x="111" y="441"/>
                  </a:lnTo>
                  <a:lnTo>
                    <a:pt x="101" y="439"/>
                  </a:lnTo>
                  <a:lnTo>
                    <a:pt x="90" y="437"/>
                  </a:lnTo>
                  <a:lnTo>
                    <a:pt x="80" y="434"/>
                  </a:lnTo>
                  <a:lnTo>
                    <a:pt x="70" y="430"/>
                  </a:lnTo>
                  <a:lnTo>
                    <a:pt x="61" y="426"/>
                  </a:lnTo>
                  <a:lnTo>
                    <a:pt x="52" y="423"/>
                  </a:lnTo>
                  <a:lnTo>
                    <a:pt x="44" y="418"/>
                  </a:lnTo>
                  <a:lnTo>
                    <a:pt x="36" y="415"/>
                  </a:lnTo>
                  <a:lnTo>
                    <a:pt x="30" y="412"/>
                  </a:lnTo>
                  <a:lnTo>
                    <a:pt x="24" y="409"/>
                  </a:lnTo>
                  <a:lnTo>
                    <a:pt x="21" y="407"/>
                  </a:lnTo>
                  <a:lnTo>
                    <a:pt x="18" y="405"/>
                  </a:lnTo>
                  <a:lnTo>
                    <a:pt x="17" y="405"/>
                  </a:lnTo>
                  <a:lnTo>
                    <a:pt x="16" y="404"/>
                  </a:lnTo>
                  <a:lnTo>
                    <a:pt x="13" y="399"/>
                  </a:lnTo>
                  <a:lnTo>
                    <a:pt x="9" y="392"/>
                  </a:lnTo>
                  <a:lnTo>
                    <a:pt x="5" y="384"/>
                  </a:lnTo>
                  <a:lnTo>
                    <a:pt x="2" y="374"/>
                  </a:lnTo>
                  <a:lnTo>
                    <a:pt x="0" y="364"/>
                  </a:lnTo>
                  <a:lnTo>
                    <a:pt x="1" y="352"/>
                  </a:lnTo>
                  <a:lnTo>
                    <a:pt x="6" y="342"/>
                  </a:lnTo>
                  <a:lnTo>
                    <a:pt x="9" y="336"/>
                  </a:lnTo>
                  <a:lnTo>
                    <a:pt x="14" y="332"/>
                  </a:lnTo>
                  <a:lnTo>
                    <a:pt x="18" y="327"/>
                  </a:lnTo>
                  <a:lnTo>
                    <a:pt x="25" y="321"/>
                  </a:lnTo>
                  <a:lnTo>
                    <a:pt x="31" y="318"/>
                  </a:lnTo>
                  <a:lnTo>
                    <a:pt x="37" y="313"/>
                  </a:lnTo>
                  <a:lnTo>
                    <a:pt x="44" y="309"/>
                  </a:lnTo>
                  <a:lnTo>
                    <a:pt x="49" y="305"/>
                  </a:lnTo>
                  <a:lnTo>
                    <a:pt x="55" y="302"/>
                  </a:lnTo>
                  <a:lnTo>
                    <a:pt x="61" y="300"/>
                  </a:lnTo>
                  <a:lnTo>
                    <a:pt x="66" y="296"/>
                  </a:lnTo>
                  <a:lnTo>
                    <a:pt x="71" y="295"/>
                  </a:lnTo>
                  <a:lnTo>
                    <a:pt x="74" y="293"/>
                  </a:lnTo>
                  <a:lnTo>
                    <a:pt x="78" y="292"/>
                  </a:lnTo>
                  <a:lnTo>
                    <a:pt x="80" y="291"/>
                  </a:lnTo>
                  <a:lnTo>
                    <a:pt x="80" y="291"/>
                  </a:lnTo>
                  <a:lnTo>
                    <a:pt x="81" y="290"/>
                  </a:lnTo>
                  <a:lnTo>
                    <a:pt x="85" y="286"/>
                  </a:lnTo>
                  <a:lnTo>
                    <a:pt x="89" y="282"/>
                  </a:lnTo>
                  <a:lnTo>
                    <a:pt x="96" y="275"/>
                  </a:lnTo>
                  <a:lnTo>
                    <a:pt x="103" y="267"/>
                  </a:lnTo>
                  <a:lnTo>
                    <a:pt x="111" y="258"/>
                  </a:lnTo>
                  <a:lnTo>
                    <a:pt x="120" y="247"/>
                  </a:lnTo>
                  <a:lnTo>
                    <a:pt x="130" y="237"/>
                  </a:lnTo>
                  <a:lnTo>
                    <a:pt x="139" y="227"/>
                  </a:lnTo>
                  <a:lnTo>
                    <a:pt x="148" y="217"/>
                  </a:lnTo>
                  <a:lnTo>
                    <a:pt x="158" y="206"/>
                  </a:lnTo>
                  <a:lnTo>
                    <a:pt x="167" y="196"/>
                  </a:lnTo>
                  <a:lnTo>
                    <a:pt x="174" y="186"/>
                  </a:lnTo>
                  <a:lnTo>
                    <a:pt x="180" y="178"/>
                  </a:lnTo>
                  <a:lnTo>
                    <a:pt x="185" y="171"/>
                  </a:lnTo>
                  <a:lnTo>
                    <a:pt x="188" y="165"/>
                  </a:lnTo>
                  <a:lnTo>
                    <a:pt x="190" y="160"/>
                  </a:lnTo>
                  <a:lnTo>
                    <a:pt x="192" y="154"/>
                  </a:lnTo>
                  <a:lnTo>
                    <a:pt x="194" y="147"/>
                  </a:lnTo>
                  <a:lnTo>
                    <a:pt x="196" y="140"/>
                  </a:lnTo>
                  <a:lnTo>
                    <a:pt x="199" y="131"/>
                  </a:lnTo>
                  <a:lnTo>
                    <a:pt x="201" y="124"/>
                  </a:lnTo>
                  <a:lnTo>
                    <a:pt x="203" y="115"/>
                  </a:lnTo>
                  <a:lnTo>
                    <a:pt x="205" y="107"/>
                  </a:lnTo>
                  <a:lnTo>
                    <a:pt x="207" y="99"/>
                  </a:lnTo>
                  <a:lnTo>
                    <a:pt x="209" y="92"/>
                  </a:lnTo>
                  <a:lnTo>
                    <a:pt x="210" y="85"/>
                  </a:lnTo>
                  <a:lnTo>
                    <a:pt x="212" y="80"/>
                  </a:lnTo>
                  <a:lnTo>
                    <a:pt x="212" y="75"/>
                  </a:lnTo>
                  <a:lnTo>
                    <a:pt x="213" y="72"/>
                  </a:lnTo>
                  <a:lnTo>
                    <a:pt x="215" y="69"/>
                  </a:lnTo>
                  <a:lnTo>
                    <a:pt x="215" y="68"/>
                  </a:lnTo>
                  <a:lnTo>
                    <a:pt x="50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14" name="Freeform 38"/>
            <p:cNvSpPr>
              <a:spLocks/>
            </p:cNvSpPr>
            <p:nvPr/>
          </p:nvSpPr>
          <p:spPr bwMode="auto">
            <a:xfrm>
              <a:off x="3200" y="3432"/>
              <a:ext cx="38" cy="74"/>
            </a:xfrm>
            <a:custGeom>
              <a:avLst/>
              <a:gdLst/>
              <a:ahLst/>
              <a:cxnLst>
                <a:cxn ang="0">
                  <a:pos x="58" y="110"/>
                </a:cxn>
                <a:cxn ang="0">
                  <a:pos x="56" y="108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51" y="111"/>
                </a:cxn>
                <a:cxn ang="0">
                  <a:pos x="51" y="109"/>
                </a:cxn>
                <a:cxn ang="0">
                  <a:pos x="58" y="110"/>
                </a:cxn>
                <a:cxn ang="0">
                  <a:pos x="58" y="109"/>
                </a:cxn>
                <a:cxn ang="0">
                  <a:pos x="56" y="108"/>
                </a:cxn>
                <a:cxn ang="0">
                  <a:pos x="58" y="110"/>
                </a:cxn>
              </a:cxnLst>
              <a:rect l="0" t="0" r="r" b="b"/>
              <a:pathLst>
                <a:path w="58" h="111">
                  <a:moveTo>
                    <a:pt x="58" y="110"/>
                  </a:moveTo>
                  <a:lnTo>
                    <a:pt x="56" y="108"/>
                  </a:lnTo>
                  <a:lnTo>
                    <a:pt x="5" y="0"/>
                  </a:lnTo>
                  <a:lnTo>
                    <a:pt x="0" y="2"/>
                  </a:lnTo>
                  <a:lnTo>
                    <a:pt x="51" y="111"/>
                  </a:lnTo>
                  <a:lnTo>
                    <a:pt x="51" y="109"/>
                  </a:lnTo>
                  <a:lnTo>
                    <a:pt x="58" y="110"/>
                  </a:lnTo>
                  <a:lnTo>
                    <a:pt x="58" y="109"/>
                  </a:lnTo>
                  <a:lnTo>
                    <a:pt x="56" y="108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15" name="Freeform 39"/>
            <p:cNvSpPr>
              <a:spLocks/>
            </p:cNvSpPr>
            <p:nvPr/>
          </p:nvSpPr>
          <p:spPr bwMode="auto">
            <a:xfrm>
              <a:off x="3226" y="3504"/>
              <a:ext cx="12" cy="73"/>
            </a:xfrm>
            <a:custGeom>
              <a:avLst/>
              <a:gdLst/>
              <a:ahLst/>
              <a:cxnLst>
                <a:cxn ang="0">
                  <a:pos x="5" y="111"/>
                </a:cxn>
                <a:cxn ang="0">
                  <a:pos x="7" y="109"/>
                </a:cxn>
                <a:cxn ang="0">
                  <a:pos x="19" y="1"/>
                </a:cxn>
                <a:cxn ang="0">
                  <a:pos x="12" y="0"/>
                </a:cxn>
                <a:cxn ang="0">
                  <a:pos x="0" y="107"/>
                </a:cxn>
                <a:cxn ang="0">
                  <a:pos x="1" y="105"/>
                </a:cxn>
                <a:cxn ang="0">
                  <a:pos x="5" y="111"/>
                </a:cxn>
                <a:cxn ang="0">
                  <a:pos x="7" y="110"/>
                </a:cxn>
                <a:cxn ang="0">
                  <a:pos x="7" y="109"/>
                </a:cxn>
                <a:cxn ang="0">
                  <a:pos x="5" y="111"/>
                </a:cxn>
              </a:cxnLst>
              <a:rect l="0" t="0" r="r" b="b"/>
              <a:pathLst>
                <a:path w="19" h="111">
                  <a:moveTo>
                    <a:pt x="5" y="111"/>
                  </a:moveTo>
                  <a:lnTo>
                    <a:pt x="7" y="109"/>
                  </a:lnTo>
                  <a:lnTo>
                    <a:pt x="19" y="1"/>
                  </a:lnTo>
                  <a:lnTo>
                    <a:pt x="12" y="0"/>
                  </a:lnTo>
                  <a:lnTo>
                    <a:pt x="0" y="107"/>
                  </a:lnTo>
                  <a:lnTo>
                    <a:pt x="1" y="105"/>
                  </a:lnTo>
                  <a:lnTo>
                    <a:pt x="5" y="111"/>
                  </a:lnTo>
                  <a:lnTo>
                    <a:pt x="7" y="110"/>
                  </a:lnTo>
                  <a:lnTo>
                    <a:pt x="7" y="109"/>
                  </a:lnTo>
                  <a:lnTo>
                    <a:pt x="5" y="1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16" name="Freeform 40"/>
            <p:cNvSpPr>
              <a:spLocks/>
            </p:cNvSpPr>
            <p:nvPr/>
          </p:nvSpPr>
          <p:spPr bwMode="auto">
            <a:xfrm>
              <a:off x="3171" y="3574"/>
              <a:ext cx="58" cy="30"/>
            </a:xfrm>
            <a:custGeom>
              <a:avLst/>
              <a:gdLst/>
              <a:ahLst/>
              <a:cxnLst>
                <a:cxn ang="0">
                  <a:pos x="2" y="47"/>
                </a:cxn>
                <a:cxn ang="0">
                  <a:pos x="2" y="47"/>
                </a:cxn>
                <a:cxn ang="0">
                  <a:pos x="8" y="45"/>
                </a:cxn>
                <a:cxn ang="0">
                  <a:pos x="16" y="42"/>
                </a:cxn>
                <a:cxn ang="0">
                  <a:pos x="23" y="39"/>
                </a:cxn>
                <a:cxn ang="0">
                  <a:pos x="30" y="37"/>
                </a:cxn>
                <a:cxn ang="0">
                  <a:pos x="38" y="33"/>
                </a:cxn>
                <a:cxn ang="0">
                  <a:pos x="45" y="30"/>
                </a:cxn>
                <a:cxn ang="0">
                  <a:pos x="51" y="26"/>
                </a:cxn>
                <a:cxn ang="0">
                  <a:pos x="57" y="23"/>
                </a:cxn>
                <a:cxn ang="0">
                  <a:pos x="64" y="19"/>
                </a:cxn>
                <a:cxn ang="0">
                  <a:pos x="69" y="16"/>
                </a:cxn>
                <a:cxn ang="0">
                  <a:pos x="73" y="14"/>
                </a:cxn>
                <a:cxn ang="0">
                  <a:pos x="78" y="12"/>
                </a:cxn>
                <a:cxn ang="0">
                  <a:pos x="80" y="9"/>
                </a:cxn>
                <a:cxn ang="0">
                  <a:pos x="83" y="7"/>
                </a:cxn>
                <a:cxn ang="0">
                  <a:pos x="85" y="7"/>
                </a:cxn>
                <a:cxn ang="0">
                  <a:pos x="85" y="6"/>
                </a:cxn>
                <a:cxn ang="0">
                  <a:pos x="81" y="0"/>
                </a:cxn>
                <a:cxn ang="0">
                  <a:pos x="81" y="1"/>
                </a:cxn>
                <a:cxn ang="0">
                  <a:pos x="80" y="2"/>
                </a:cxn>
                <a:cxn ang="0">
                  <a:pos x="77" y="4"/>
                </a:cxn>
                <a:cxn ang="0">
                  <a:pos x="73" y="6"/>
                </a:cxn>
                <a:cxn ang="0">
                  <a:pos x="70" y="8"/>
                </a:cxn>
                <a:cxn ang="0">
                  <a:pos x="65" y="12"/>
                </a:cxn>
                <a:cxn ang="0">
                  <a:pos x="60" y="14"/>
                </a:cxn>
                <a:cxn ang="0">
                  <a:pos x="55" y="17"/>
                </a:cxn>
                <a:cxn ang="0">
                  <a:pos x="48" y="21"/>
                </a:cxn>
                <a:cxn ang="0">
                  <a:pos x="41" y="24"/>
                </a:cxn>
                <a:cxn ang="0">
                  <a:pos x="35" y="27"/>
                </a:cxn>
                <a:cxn ang="0">
                  <a:pos x="28" y="31"/>
                </a:cxn>
                <a:cxn ang="0">
                  <a:pos x="21" y="34"/>
                </a:cxn>
                <a:cxn ang="0">
                  <a:pos x="14" y="37"/>
                </a:cxn>
                <a:cxn ang="0">
                  <a:pos x="7" y="39"/>
                </a:cxn>
                <a:cxn ang="0">
                  <a:pos x="0" y="40"/>
                </a:cxn>
                <a:cxn ang="0">
                  <a:pos x="0" y="40"/>
                </a:cxn>
                <a:cxn ang="0">
                  <a:pos x="2" y="47"/>
                </a:cxn>
              </a:cxnLst>
              <a:rect l="0" t="0" r="r" b="b"/>
              <a:pathLst>
                <a:path w="85" h="47">
                  <a:moveTo>
                    <a:pt x="2" y="47"/>
                  </a:moveTo>
                  <a:lnTo>
                    <a:pt x="2" y="47"/>
                  </a:lnTo>
                  <a:lnTo>
                    <a:pt x="8" y="45"/>
                  </a:lnTo>
                  <a:lnTo>
                    <a:pt x="16" y="42"/>
                  </a:lnTo>
                  <a:lnTo>
                    <a:pt x="23" y="39"/>
                  </a:lnTo>
                  <a:lnTo>
                    <a:pt x="30" y="37"/>
                  </a:lnTo>
                  <a:lnTo>
                    <a:pt x="38" y="33"/>
                  </a:lnTo>
                  <a:lnTo>
                    <a:pt x="45" y="30"/>
                  </a:lnTo>
                  <a:lnTo>
                    <a:pt x="51" y="26"/>
                  </a:lnTo>
                  <a:lnTo>
                    <a:pt x="57" y="23"/>
                  </a:lnTo>
                  <a:lnTo>
                    <a:pt x="64" y="19"/>
                  </a:lnTo>
                  <a:lnTo>
                    <a:pt x="69" y="16"/>
                  </a:lnTo>
                  <a:lnTo>
                    <a:pt x="73" y="14"/>
                  </a:lnTo>
                  <a:lnTo>
                    <a:pt x="78" y="12"/>
                  </a:lnTo>
                  <a:lnTo>
                    <a:pt x="80" y="9"/>
                  </a:lnTo>
                  <a:lnTo>
                    <a:pt x="83" y="7"/>
                  </a:lnTo>
                  <a:lnTo>
                    <a:pt x="85" y="7"/>
                  </a:lnTo>
                  <a:lnTo>
                    <a:pt x="85" y="6"/>
                  </a:lnTo>
                  <a:lnTo>
                    <a:pt x="81" y="0"/>
                  </a:lnTo>
                  <a:lnTo>
                    <a:pt x="81" y="1"/>
                  </a:lnTo>
                  <a:lnTo>
                    <a:pt x="80" y="2"/>
                  </a:lnTo>
                  <a:lnTo>
                    <a:pt x="77" y="4"/>
                  </a:lnTo>
                  <a:lnTo>
                    <a:pt x="73" y="6"/>
                  </a:lnTo>
                  <a:lnTo>
                    <a:pt x="70" y="8"/>
                  </a:lnTo>
                  <a:lnTo>
                    <a:pt x="65" y="12"/>
                  </a:lnTo>
                  <a:lnTo>
                    <a:pt x="60" y="14"/>
                  </a:lnTo>
                  <a:lnTo>
                    <a:pt x="55" y="17"/>
                  </a:lnTo>
                  <a:lnTo>
                    <a:pt x="48" y="21"/>
                  </a:lnTo>
                  <a:lnTo>
                    <a:pt x="41" y="24"/>
                  </a:lnTo>
                  <a:lnTo>
                    <a:pt x="35" y="27"/>
                  </a:lnTo>
                  <a:lnTo>
                    <a:pt x="28" y="31"/>
                  </a:lnTo>
                  <a:lnTo>
                    <a:pt x="21" y="34"/>
                  </a:lnTo>
                  <a:lnTo>
                    <a:pt x="14" y="37"/>
                  </a:lnTo>
                  <a:lnTo>
                    <a:pt x="7" y="39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2" y="4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17" name="Freeform 41"/>
            <p:cNvSpPr>
              <a:spLocks/>
            </p:cNvSpPr>
            <p:nvPr/>
          </p:nvSpPr>
          <p:spPr bwMode="auto">
            <a:xfrm>
              <a:off x="3130" y="3600"/>
              <a:ext cx="43" cy="20"/>
            </a:xfrm>
            <a:custGeom>
              <a:avLst/>
              <a:gdLst/>
              <a:ahLst/>
              <a:cxnLst>
                <a:cxn ang="0">
                  <a:pos x="2" y="32"/>
                </a:cxn>
                <a:cxn ang="0">
                  <a:pos x="2" y="32"/>
                </a:cxn>
                <a:cxn ang="0">
                  <a:pos x="17" y="24"/>
                </a:cxn>
                <a:cxn ang="0">
                  <a:pos x="26" y="18"/>
                </a:cxn>
                <a:cxn ang="0">
                  <a:pos x="32" y="15"/>
                </a:cxn>
                <a:cxn ang="0">
                  <a:pos x="35" y="13"/>
                </a:cxn>
                <a:cxn ang="0">
                  <a:pos x="39" y="11"/>
                </a:cxn>
                <a:cxn ang="0">
                  <a:pos x="43" y="10"/>
                </a:cxn>
                <a:cxn ang="0">
                  <a:pos x="50" y="9"/>
                </a:cxn>
                <a:cxn ang="0">
                  <a:pos x="62" y="7"/>
                </a:cxn>
                <a:cxn ang="0">
                  <a:pos x="60" y="0"/>
                </a:cxn>
                <a:cxn ang="0">
                  <a:pos x="49" y="2"/>
                </a:cxn>
                <a:cxn ang="0">
                  <a:pos x="41" y="3"/>
                </a:cxn>
                <a:cxn ang="0">
                  <a:pos x="36" y="6"/>
                </a:cxn>
                <a:cxn ang="0">
                  <a:pos x="33" y="7"/>
                </a:cxn>
                <a:cxn ang="0">
                  <a:pos x="28" y="9"/>
                </a:cxn>
                <a:cxn ang="0">
                  <a:pos x="23" y="13"/>
                </a:cxn>
                <a:cxn ang="0">
                  <a:pos x="14" y="18"/>
                </a:cxn>
                <a:cxn ang="0">
                  <a:pos x="0" y="26"/>
                </a:cxn>
                <a:cxn ang="0">
                  <a:pos x="0" y="26"/>
                </a:cxn>
                <a:cxn ang="0">
                  <a:pos x="2" y="32"/>
                </a:cxn>
              </a:cxnLst>
              <a:rect l="0" t="0" r="r" b="b"/>
              <a:pathLst>
                <a:path w="62" h="32">
                  <a:moveTo>
                    <a:pt x="2" y="32"/>
                  </a:moveTo>
                  <a:lnTo>
                    <a:pt x="2" y="32"/>
                  </a:lnTo>
                  <a:lnTo>
                    <a:pt x="17" y="24"/>
                  </a:lnTo>
                  <a:lnTo>
                    <a:pt x="26" y="18"/>
                  </a:lnTo>
                  <a:lnTo>
                    <a:pt x="32" y="15"/>
                  </a:lnTo>
                  <a:lnTo>
                    <a:pt x="35" y="13"/>
                  </a:lnTo>
                  <a:lnTo>
                    <a:pt x="39" y="11"/>
                  </a:lnTo>
                  <a:lnTo>
                    <a:pt x="43" y="10"/>
                  </a:lnTo>
                  <a:lnTo>
                    <a:pt x="50" y="9"/>
                  </a:lnTo>
                  <a:lnTo>
                    <a:pt x="62" y="7"/>
                  </a:lnTo>
                  <a:lnTo>
                    <a:pt x="60" y="0"/>
                  </a:lnTo>
                  <a:lnTo>
                    <a:pt x="49" y="2"/>
                  </a:lnTo>
                  <a:lnTo>
                    <a:pt x="41" y="3"/>
                  </a:lnTo>
                  <a:lnTo>
                    <a:pt x="36" y="6"/>
                  </a:lnTo>
                  <a:lnTo>
                    <a:pt x="33" y="7"/>
                  </a:lnTo>
                  <a:lnTo>
                    <a:pt x="28" y="9"/>
                  </a:lnTo>
                  <a:lnTo>
                    <a:pt x="23" y="13"/>
                  </a:lnTo>
                  <a:lnTo>
                    <a:pt x="14" y="18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2" y="3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18" name="Freeform 42"/>
            <p:cNvSpPr>
              <a:spLocks/>
            </p:cNvSpPr>
            <p:nvPr/>
          </p:nvSpPr>
          <p:spPr bwMode="auto">
            <a:xfrm>
              <a:off x="3057" y="3618"/>
              <a:ext cx="74" cy="69"/>
            </a:xfrm>
            <a:custGeom>
              <a:avLst/>
              <a:gdLst/>
              <a:ahLst/>
              <a:cxnLst>
                <a:cxn ang="0">
                  <a:pos x="4" y="107"/>
                </a:cxn>
                <a:cxn ang="0">
                  <a:pos x="4" y="107"/>
                </a:cxn>
                <a:cxn ang="0">
                  <a:pos x="9" y="103"/>
                </a:cxn>
                <a:cxn ang="0">
                  <a:pos x="14" y="97"/>
                </a:cxn>
                <a:cxn ang="0">
                  <a:pos x="18" y="91"/>
                </a:cxn>
                <a:cxn ang="0">
                  <a:pos x="24" y="86"/>
                </a:cxn>
                <a:cxn ang="0">
                  <a:pos x="30" y="79"/>
                </a:cxn>
                <a:cxn ang="0">
                  <a:pos x="35" y="72"/>
                </a:cxn>
                <a:cxn ang="0">
                  <a:pos x="41" y="65"/>
                </a:cxn>
                <a:cxn ang="0">
                  <a:pos x="48" y="57"/>
                </a:cxn>
                <a:cxn ang="0">
                  <a:pos x="55" y="50"/>
                </a:cxn>
                <a:cxn ang="0">
                  <a:pos x="61" y="44"/>
                </a:cxn>
                <a:cxn ang="0">
                  <a:pos x="69" y="36"/>
                </a:cxn>
                <a:cxn ang="0">
                  <a:pos x="77" y="29"/>
                </a:cxn>
                <a:cxn ang="0">
                  <a:pos x="84" y="22"/>
                </a:cxn>
                <a:cxn ang="0">
                  <a:pos x="92" y="16"/>
                </a:cxn>
                <a:cxn ang="0">
                  <a:pos x="100" y="11"/>
                </a:cxn>
                <a:cxn ang="0">
                  <a:pos x="108" y="6"/>
                </a:cxn>
                <a:cxn ang="0">
                  <a:pos x="106" y="0"/>
                </a:cxn>
                <a:cxn ang="0">
                  <a:pos x="97" y="5"/>
                </a:cxn>
                <a:cxn ang="0">
                  <a:pos x="89" y="12"/>
                </a:cxn>
                <a:cxn ang="0">
                  <a:pos x="81" y="17"/>
                </a:cxn>
                <a:cxn ang="0">
                  <a:pos x="73" y="24"/>
                </a:cxn>
                <a:cxn ang="0">
                  <a:pos x="65" y="31"/>
                </a:cxn>
                <a:cxn ang="0">
                  <a:pos x="57" y="39"/>
                </a:cxn>
                <a:cxn ang="0">
                  <a:pos x="50" y="46"/>
                </a:cxn>
                <a:cxn ang="0">
                  <a:pos x="43" y="53"/>
                </a:cxn>
                <a:cxn ang="0">
                  <a:pos x="36" y="61"/>
                </a:cxn>
                <a:cxn ang="0">
                  <a:pos x="31" y="69"/>
                </a:cxn>
                <a:cxn ang="0">
                  <a:pos x="25" y="74"/>
                </a:cxn>
                <a:cxn ang="0">
                  <a:pos x="19" y="81"/>
                </a:cxn>
                <a:cxn ang="0">
                  <a:pos x="14" y="87"/>
                </a:cxn>
                <a:cxn ang="0">
                  <a:pos x="9" y="94"/>
                </a:cxn>
                <a:cxn ang="0">
                  <a:pos x="4" y="98"/>
                </a:cxn>
                <a:cxn ang="0">
                  <a:pos x="0" y="103"/>
                </a:cxn>
                <a:cxn ang="0">
                  <a:pos x="0" y="103"/>
                </a:cxn>
                <a:cxn ang="0">
                  <a:pos x="4" y="107"/>
                </a:cxn>
              </a:cxnLst>
              <a:rect l="0" t="0" r="r" b="b"/>
              <a:pathLst>
                <a:path w="108" h="107">
                  <a:moveTo>
                    <a:pt x="4" y="107"/>
                  </a:moveTo>
                  <a:lnTo>
                    <a:pt x="4" y="107"/>
                  </a:lnTo>
                  <a:lnTo>
                    <a:pt x="9" y="103"/>
                  </a:lnTo>
                  <a:lnTo>
                    <a:pt x="14" y="97"/>
                  </a:lnTo>
                  <a:lnTo>
                    <a:pt x="18" y="91"/>
                  </a:lnTo>
                  <a:lnTo>
                    <a:pt x="24" y="86"/>
                  </a:lnTo>
                  <a:lnTo>
                    <a:pt x="30" y="79"/>
                  </a:lnTo>
                  <a:lnTo>
                    <a:pt x="35" y="72"/>
                  </a:lnTo>
                  <a:lnTo>
                    <a:pt x="41" y="65"/>
                  </a:lnTo>
                  <a:lnTo>
                    <a:pt x="48" y="57"/>
                  </a:lnTo>
                  <a:lnTo>
                    <a:pt x="55" y="50"/>
                  </a:lnTo>
                  <a:lnTo>
                    <a:pt x="61" y="44"/>
                  </a:lnTo>
                  <a:lnTo>
                    <a:pt x="69" y="36"/>
                  </a:lnTo>
                  <a:lnTo>
                    <a:pt x="77" y="29"/>
                  </a:lnTo>
                  <a:lnTo>
                    <a:pt x="84" y="22"/>
                  </a:lnTo>
                  <a:lnTo>
                    <a:pt x="92" y="16"/>
                  </a:lnTo>
                  <a:lnTo>
                    <a:pt x="100" y="11"/>
                  </a:lnTo>
                  <a:lnTo>
                    <a:pt x="108" y="6"/>
                  </a:lnTo>
                  <a:lnTo>
                    <a:pt x="106" y="0"/>
                  </a:lnTo>
                  <a:lnTo>
                    <a:pt x="97" y="5"/>
                  </a:lnTo>
                  <a:lnTo>
                    <a:pt x="89" y="12"/>
                  </a:lnTo>
                  <a:lnTo>
                    <a:pt x="81" y="17"/>
                  </a:lnTo>
                  <a:lnTo>
                    <a:pt x="73" y="24"/>
                  </a:lnTo>
                  <a:lnTo>
                    <a:pt x="65" y="31"/>
                  </a:lnTo>
                  <a:lnTo>
                    <a:pt x="57" y="39"/>
                  </a:lnTo>
                  <a:lnTo>
                    <a:pt x="50" y="46"/>
                  </a:lnTo>
                  <a:lnTo>
                    <a:pt x="43" y="53"/>
                  </a:lnTo>
                  <a:lnTo>
                    <a:pt x="36" y="61"/>
                  </a:lnTo>
                  <a:lnTo>
                    <a:pt x="31" y="69"/>
                  </a:lnTo>
                  <a:lnTo>
                    <a:pt x="25" y="74"/>
                  </a:lnTo>
                  <a:lnTo>
                    <a:pt x="19" y="81"/>
                  </a:lnTo>
                  <a:lnTo>
                    <a:pt x="14" y="87"/>
                  </a:lnTo>
                  <a:lnTo>
                    <a:pt x="9" y="94"/>
                  </a:lnTo>
                  <a:lnTo>
                    <a:pt x="4" y="98"/>
                  </a:lnTo>
                  <a:lnTo>
                    <a:pt x="0" y="103"/>
                  </a:lnTo>
                  <a:lnTo>
                    <a:pt x="0" y="103"/>
                  </a:lnTo>
                  <a:lnTo>
                    <a:pt x="4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19" name="Freeform 43"/>
            <p:cNvSpPr>
              <a:spLocks/>
            </p:cNvSpPr>
            <p:nvPr/>
          </p:nvSpPr>
          <p:spPr bwMode="auto">
            <a:xfrm>
              <a:off x="2955" y="3685"/>
              <a:ext cx="105" cy="41"/>
            </a:xfrm>
            <a:custGeom>
              <a:avLst/>
              <a:gdLst/>
              <a:ahLst/>
              <a:cxnLst>
                <a:cxn ang="0">
                  <a:pos x="1" y="63"/>
                </a:cxn>
                <a:cxn ang="0">
                  <a:pos x="1" y="63"/>
                </a:cxn>
                <a:cxn ang="0">
                  <a:pos x="11" y="60"/>
                </a:cxn>
                <a:cxn ang="0">
                  <a:pos x="21" y="59"/>
                </a:cxn>
                <a:cxn ang="0">
                  <a:pos x="32" y="57"/>
                </a:cxn>
                <a:cxn ang="0">
                  <a:pos x="43" y="54"/>
                </a:cxn>
                <a:cxn ang="0">
                  <a:pos x="53" y="50"/>
                </a:cxn>
                <a:cxn ang="0">
                  <a:pos x="64" y="47"/>
                </a:cxn>
                <a:cxn ang="0">
                  <a:pos x="76" y="43"/>
                </a:cxn>
                <a:cxn ang="0">
                  <a:pos x="87" y="40"/>
                </a:cxn>
                <a:cxn ang="0">
                  <a:pos x="97" y="35"/>
                </a:cxn>
                <a:cxn ang="0">
                  <a:pos x="109" y="32"/>
                </a:cxn>
                <a:cxn ang="0">
                  <a:pos x="118" y="27"/>
                </a:cxn>
                <a:cxn ang="0">
                  <a:pos x="127" y="23"/>
                </a:cxn>
                <a:cxn ang="0">
                  <a:pos x="136" y="18"/>
                </a:cxn>
                <a:cxn ang="0">
                  <a:pos x="144" y="14"/>
                </a:cxn>
                <a:cxn ang="0">
                  <a:pos x="150" y="9"/>
                </a:cxn>
                <a:cxn ang="0">
                  <a:pos x="155" y="4"/>
                </a:cxn>
                <a:cxn ang="0">
                  <a:pos x="151" y="0"/>
                </a:cxn>
                <a:cxn ang="0">
                  <a:pos x="146" y="4"/>
                </a:cxn>
                <a:cxn ang="0">
                  <a:pos x="139" y="9"/>
                </a:cxn>
                <a:cxn ang="0">
                  <a:pos x="133" y="12"/>
                </a:cxn>
                <a:cxn ang="0">
                  <a:pos x="125" y="17"/>
                </a:cxn>
                <a:cxn ang="0">
                  <a:pos x="116" y="22"/>
                </a:cxn>
                <a:cxn ang="0">
                  <a:pos x="105" y="26"/>
                </a:cxn>
                <a:cxn ang="0">
                  <a:pos x="96" y="30"/>
                </a:cxn>
                <a:cxn ang="0">
                  <a:pos x="85" y="33"/>
                </a:cxn>
                <a:cxn ang="0">
                  <a:pos x="73" y="36"/>
                </a:cxn>
                <a:cxn ang="0">
                  <a:pos x="62" y="41"/>
                </a:cxn>
                <a:cxn ang="0">
                  <a:pos x="51" y="44"/>
                </a:cxn>
                <a:cxn ang="0">
                  <a:pos x="41" y="47"/>
                </a:cxn>
                <a:cxn ang="0">
                  <a:pos x="30" y="50"/>
                </a:cxn>
                <a:cxn ang="0">
                  <a:pos x="20" y="52"/>
                </a:cxn>
                <a:cxn ang="0">
                  <a:pos x="9" y="55"/>
                </a:cxn>
                <a:cxn ang="0">
                  <a:pos x="0" y="57"/>
                </a:cxn>
                <a:cxn ang="0">
                  <a:pos x="0" y="57"/>
                </a:cxn>
                <a:cxn ang="0">
                  <a:pos x="1" y="63"/>
                </a:cxn>
              </a:cxnLst>
              <a:rect l="0" t="0" r="r" b="b"/>
              <a:pathLst>
                <a:path w="155" h="63">
                  <a:moveTo>
                    <a:pt x="1" y="63"/>
                  </a:moveTo>
                  <a:lnTo>
                    <a:pt x="1" y="63"/>
                  </a:lnTo>
                  <a:lnTo>
                    <a:pt x="11" y="60"/>
                  </a:lnTo>
                  <a:lnTo>
                    <a:pt x="21" y="59"/>
                  </a:lnTo>
                  <a:lnTo>
                    <a:pt x="32" y="57"/>
                  </a:lnTo>
                  <a:lnTo>
                    <a:pt x="43" y="54"/>
                  </a:lnTo>
                  <a:lnTo>
                    <a:pt x="53" y="50"/>
                  </a:lnTo>
                  <a:lnTo>
                    <a:pt x="64" y="47"/>
                  </a:lnTo>
                  <a:lnTo>
                    <a:pt x="76" y="43"/>
                  </a:lnTo>
                  <a:lnTo>
                    <a:pt x="87" y="40"/>
                  </a:lnTo>
                  <a:lnTo>
                    <a:pt x="97" y="35"/>
                  </a:lnTo>
                  <a:lnTo>
                    <a:pt x="109" y="32"/>
                  </a:lnTo>
                  <a:lnTo>
                    <a:pt x="118" y="27"/>
                  </a:lnTo>
                  <a:lnTo>
                    <a:pt x="127" y="23"/>
                  </a:lnTo>
                  <a:lnTo>
                    <a:pt x="136" y="18"/>
                  </a:lnTo>
                  <a:lnTo>
                    <a:pt x="144" y="14"/>
                  </a:lnTo>
                  <a:lnTo>
                    <a:pt x="150" y="9"/>
                  </a:lnTo>
                  <a:lnTo>
                    <a:pt x="155" y="4"/>
                  </a:lnTo>
                  <a:lnTo>
                    <a:pt x="151" y="0"/>
                  </a:lnTo>
                  <a:lnTo>
                    <a:pt x="146" y="4"/>
                  </a:lnTo>
                  <a:lnTo>
                    <a:pt x="139" y="9"/>
                  </a:lnTo>
                  <a:lnTo>
                    <a:pt x="133" y="12"/>
                  </a:lnTo>
                  <a:lnTo>
                    <a:pt x="125" y="17"/>
                  </a:lnTo>
                  <a:lnTo>
                    <a:pt x="116" y="22"/>
                  </a:lnTo>
                  <a:lnTo>
                    <a:pt x="105" y="26"/>
                  </a:lnTo>
                  <a:lnTo>
                    <a:pt x="96" y="30"/>
                  </a:lnTo>
                  <a:lnTo>
                    <a:pt x="85" y="33"/>
                  </a:lnTo>
                  <a:lnTo>
                    <a:pt x="73" y="36"/>
                  </a:lnTo>
                  <a:lnTo>
                    <a:pt x="62" y="41"/>
                  </a:lnTo>
                  <a:lnTo>
                    <a:pt x="51" y="44"/>
                  </a:lnTo>
                  <a:lnTo>
                    <a:pt x="41" y="47"/>
                  </a:lnTo>
                  <a:lnTo>
                    <a:pt x="30" y="50"/>
                  </a:lnTo>
                  <a:lnTo>
                    <a:pt x="20" y="52"/>
                  </a:lnTo>
                  <a:lnTo>
                    <a:pt x="9" y="55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1" y="6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20" name="Freeform 44"/>
            <p:cNvSpPr>
              <a:spLocks/>
            </p:cNvSpPr>
            <p:nvPr/>
          </p:nvSpPr>
          <p:spPr bwMode="auto">
            <a:xfrm>
              <a:off x="2870" y="3698"/>
              <a:ext cx="85" cy="29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1" y="6"/>
                </a:cxn>
                <a:cxn ang="0">
                  <a:pos x="3" y="7"/>
                </a:cxn>
                <a:cxn ang="0">
                  <a:pos x="8" y="10"/>
                </a:cxn>
                <a:cxn ang="0">
                  <a:pos x="13" y="12"/>
                </a:cxn>
                <a:cxn ang="0">
                  <a:pos x="19" y="16"/>
                </a:cxn>
                <a:cxn ang="0">
                  <a:pos x="26" y="20"/>
                </a:cxn>
                <a:cxn ang="0">
                  <a:pos x="35" y="23"/>
                </a:cxn>
                <a:cxn ang="0">
                  <a:pos x="45" y="28"/>
                </a:cxn>
                <a:cxn ang="0">
                  <a:pos x="54" y="31"/>
                </a:cxn>
                <a:cxn ang="0">
                  <a:pos x="64" y="35"/>
                </a:cxn>
                <a:cxn ang="0">
                  <a:pos x="74" y="38"/>
                </a:cxn>
                <a:cxn ang="0">
                  <a:pos x="84" y="40"/>
                </a:cxn>
                <a:cxn ang="0">
                  <a:pos x="95" y="43"/>
                </a:cxn>
                <a:cxn ang="0">
                  <a:pos x="106" y="44"/>
                </a:cxn>
                <a:cxn ang="0">
                  <a:pos x="115" y="44"/>
                </a:cxn>
                <a:cxn ang="0">
                  <a:pos x="125" y="43"/>
                </a:cxn>
                <a:cxn ang="0">
                  <a:pos x="124" y="37"/>
                </a:cxn>
                <a:cxn ang="0">
                  <a:pos x="115" y="37"/>
                </a:cxn>
                <a:cxn ang="0">
                  <a:pos x="106" y="37"/>
                </a:cxn>
                <a:cxn ang="0">
                  <a:pos x="96" y="37"/>
                </a:cxn>
                <a:cxn ang="0">
                  <a:pos x="86" y="35"/>
                </a:cxn>
                <a:cxn ang="0">
                  <a:pos x="76" y="32"/>
                </a:cxn>
                <a:cxn ang="0">
                  <a:pos x="65" y="29"/>
                </a:cxn>
                <a:cxn ang="0">
                  <a:pos x="56" y="26"/>
                </a:cxn>
                <a:cxn ang="0">
                  <a:pos x="47" y="22"/>
                </a:cxn>
                <a:cxn ang="0">
                  <a:pos x="38" y="18"/>
                </a:cxn>
                <a:cxn ang="0">
                  <a:pos x="30" y="14"/>
                </a:cxn>
                <a:cxn ang="0">
                  <a:pos x="22" y="11"/>
                </a:cxn>
                <a:cxn ang="0">
                  <a:pos x="16" y="7"/>
                </a:cxn>
                <a:cxn ang="0">
                  <a:pos x="10" y="4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5" y="0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125" h="44">
                  <a:moveTo>
                    <a:pt x="0" y="5"/>
                  </a:moveTo>
                  <a:lnTo>
                    <a:pt x="0" y="5"/>
                  </a:lnTo>
                  <a:lnTo>
                    <a:pt x="1" y="6"/>
                  </a:lnTo>
                  <a:lnTo>
                    <a:pt x="3" y="7"/>
                  </a:lnTo>
                  <a:lnTo>
                    <a:pt x="8" y="10"/>
                  </a:lnTo>
                  <a:lnTo>
                    <a:pt x="13" y="12"/>
                  </a:lnTo>
                  <a:lnTo>
                    <a:pt x="19" y="16"/>
                  </a:lnTo>
                  <a:lnTo>
                    <a:pt x="26" y="20"/>
                  </a:lnTo>
                  <a:lnTo>
                    <a:pt x="35" y="23"/>
                  </a:lnTo>
                  <a:lnTo>
                    <a:pt x="45" y="28"/>
                  </a:lnTo>
                  <a:lnTo>
                    <a:pt x="54" y="31"/>
                  </a:lnTo>
                  <a:lnTo>
                    <a:pt x="64" y="35"/>
                  </a:lnTo>
                  <a:lnTo>
                    <a:pt x="74" y="38"/>
                  </a:lnTo>
                  <a:lnTo>
                    <a:pt x="84" y="40"/>
                  </a:lnTo>
                  <a:lnTo>
                    <a:pt x="95" y="43"/>
                  </a:lnTo>
                  <a:lnTo>
                    <a:pt x="106" y="44"/>
                  </a:lnTo>
                  <a:lnTo>
                    <a:pt x="115" y="44"/>
                  </a:lnTo>
                  <a:lnTo>
                    <a:pt x="125" y="43"/>
                  </a:lnTo>
                  <a:lnTo>
                    <a:pt x="124" y="37"/>
                  </a:lnTo>
                  <a:lnTo>
                    <a:pt x="115" y="37"/>
                  </a:lnTo>
                  <a:lnTo>
                    <a:pt x="106" y="37"/>
                  </a:lnTo>
                  <a:lnTo>
                    <a:pt x="96" y="37"/>
                  </a:lnTo>
                  <a:lnTo>
                    <a:pt x="86" y="35"/>
                  </a:lnTo>
                  <a:lnTo>
                    <a:pt x="76" y="32"/>
                  </a:lnTo>
                  <a:lnTo>
                    <a:pt x="65" y="29"/>
                  </a:lnTo>
                  <a:lnTo>
                    <a:pt x="56" y="26"/>
                  </a:lnTo>
                  <a:lnTo>
                    <a:pt x="47" y="22"/>
                  </a:lnTo>
                  <a:lnTo>
                    <a:pt x="38" y="18"/>
                  </a:lnTo>
                  <a:lnTo>
                    <a:pt x="30" y="14"/>
                  </a:lnTo>
                  <a:lnTo>
                    <a:pt x="22" y="11"/>
                  </a:lnTo>
                  <a:lnTo>
                    <a:pt x="16" y="7"/>
                  </a:lnTo>
                  <a:lnTo>
                    <a:pt x="10" y="4"/>
                  </a:lnTo>
                  <a:lnTo>
                    <a:pt x="7" y="2"/>
                  </a:lnTo>
                  <a:lnTo>
                    <a:pt x="5" y="0"/>
                  </a:lnTo>
                  <a:lnTo>
                    <a:pt x="3" y="0"/>
                  </a:lnTo>
                  <a:lnTo>
                    <a:pt x="5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21" name="Freeform 45"/>
            <p:cNvSpPr>
              <a:spLocks/>
            </p:cNvSpPr>
            <p:nvPr/>
          </p:nvSpPr>
          <p:spPr bwMode="auto">
            <a:xfrm>
              <a:off x="2856" y="3657"/>
              <a:ext cx="16" cy="44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5" y="0"/>
                </a:cxn>
                <a:cxn ang="0">
                  <a:pos x="1" y="12"/>
                </a:cxn>
                <a:cxn ang="0">
                  <a:pos x="0" y="24"/>
                </a:cxn>
                <a:cxn ang="0">
                  <a:pos x="2" y="35"/>
                </a:cxn>
                <a:cxn ang="0">
                  <a:pos x="5" y="45"/>
                </a:cxn>
                <a:cxn ang="0">
                  <a:pos x="9" y="53"/>
                </a:cxn>
                <a:cxn ang="0">
                  <a:pos x="13" y="60"/>
                </a:cxn>
                <a:cxn ang="0">
                  <a:pos x="16" y="65"/>
                </a:cxn>
                <a:cxn ang="0">
                  <a:pos x="18" y="67"/>
                </a:cxn>
                <a:cxn ang="0">
                  <a:pos x="23" y="62"/>
                </a:cxn>
                <a:cxn ang="0">
                  <a:pos x="21" y="61"/>
                </a:cxn>
                <a:cxn ang="0">
                  <a:pos x="19" y="57"/>
                </a:cxn>
                <a:cxn ang="0">
                  <a:pos x="15" y="51"/>
                </a:cxn>
                <a:cxn ang="0">
                  <a:pos x="11" y="43"/>
                </a:cxn>
                <a:cxn ang="0">
                  <a:pos x="8" y="33"/>
                </a:cxn>
                <a:cxn ang="0">
                  <a:pos x="7" y="24"/>
                </a:cxn>
                <a:cxn ang="0">
                  <a:pos x="8" y="13"/>
                </a:cxn>
                <a:cxn ang="0">
                  <a:pos x="11" y="3"/>
                </a:cxn>
                <a:cxn ang="0">
                  <a:pos x="11" y="3"/>
                </a:cxn>
                <a:cxn ang="0">
                  <a:pos x="5" y="0"/>
                </a:cxn>
              </a:cxnLst>
              <a:rect l="0" t="0" r="r" b="b"/>
              <a:pathLst>
                <a:path w="23" h="67">
                  <a:moveTo>
                    <a:pt x="5" y="0"/>
                  </a:moveTo>
                  <a:lnTo>
                    <a:pt x="5" y="0"/>
                  </a:lnTo>
                  <a:lnTo>
                    <a:pt x="1" y="12"/>
                  </a:lnTo>
                  <a:lnTo>
                    <a:pt x="0" y="24"/>
                  </a:lnTo>
                  <a:lnTo>
                    <a:pt x="2" y="35"/>
                  </a:lnTo>
                  <a:lnTo>
                    <a:pt x="5" y="45"/>
                  </a:lnTo>
                  <a:lnTo>
                    <a:pt x="9" y="53"/>
                  </a:lnTo>
                  <a:lnTo>
                    <a:pt x="13" y="60"/>
                  </a:lnTo>
                  <a:lnTo>
                    <a:pt x="16" y="65"/>
                  </a:lnTo>
                  <a:lnTo>
                    <a:pt x="18" y="67"/>
                  </a:lnTo>
                  <a:lnTo>
                    <a:pt x="23" y="62"/>
                  </a:lnTo>
                  <a:lnTo>
                    <a:pt x="21" y="61"/>
                  </a:lnTo>
                  <a:lnTo>
                    <a:pt x="19" y="57"/>
                  </a:lnTo>
                  <a:lnTo>
                    <a:pt x="15" y="51"/>
                  </a:lnTo>
                  <a:lnTo>
                    <a:pt x="11" y="43"/>
                  </a:lnTo>
                  <a:lnTo>
                    <a:pt x="8" y="33"/>
                  </a:lnTo>
                  <a:lnTo>
                    <a:pt x="7" y="24"/>
                  </a:lnTo>
                  <a:lnTo>
                    <a:pt x="8" y="13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22" name="Freeform 46"/>
            <p:cNvSpPr>
              <a:spLocks/>
            </p:cNvSpPr>
            <p:nvPr/>
          </p:nvSpPr>
          <p:spPr bwMode="auto">
            <a:xfrm>
              <a:off x="2860" y="3623"/>
              <a:ext cx="55" cy="37"/>
            </a:xfrm>
            <a:custGeom>
              <a:avLst/>
              <a:gdLst/>
              <a:ahLst/>
              <a:cxnLst>
                <a:cxn ang="0">
                  <a:pos x="76" y="0"/>
                </a:cxn>
                <a:cxn ang="0">
                  <a:pos x="77" y="0"/>
                </a:cxn>
                <a:cxn ang="0">
                  <a:pos x="76" y="0"/>
                </a:cxn>
                <a:cxn ang="0">
                  <a:pos x="75" y="0"/>
                </a:cxn>
                <a:cxn ang="0">
                  <a:pos x="71" y="3"/>
                </a:cxn>
                <a:cxn ang="0">
                  <a:pos x="68" y="4"/>
                </a:cxn>
                <a:cxn ang="0">
                  <a:pos x="63" y="6"/>
                </a:cxn>
                <a:cxn ang="0">
                  <a:pos x="58" y="8"/>
                </a:cxn>
                <a:cxn ang="0">
                  <a:pos x="52" y="12"/>
                </a:cxn>
                <a:cxn ang="0">
                  <a:pos x="46" y="15"/>
                </a:cxn>
                <a:cxn ang="0">
                  <a:pos x="39" y="19"/>
                </a:cxn>
                <a:cxn ang="0">
                  <a:pos x="32" y="22"/>
                </a:cxn>
                <a:cxn ang="0">
                  <a:pos x="27" y="27"/>
                </a:cxn>
                <a:cxn ang="0">
                  <a:pos x="21" y="31"/>
                </a:cxn>
                <a:cxn ang="0">
                  <a:pos x="14" y="37"/>
                </a:cxn>
                <a:cxn ang="0">
                  <a:pos x="10" y="41"/>
                </a:cxn>
                <a:cxn ang="0">
                  <a:pos x="5" y="47"/>
                </a:cxn>
                <a:cxn ang="0">
                  <a:pos x="0" y="52"/>
                </a:cxn>
                <a:cxn ang="0">
                  <a:pos x="6" y="55"/>
                </a:cxn>
                <a:cxn ang="0">
                  <a:pos x="10" y="51"/>
                </a:cxn>
                <a:cxn ang="0">
                  <a:pos x="14" y="46"/>
                </a:cxn>
                <a:cxn ang="0">
                  <a:pos x="19" y="41"/>
                </a:cxn>
                <a:cxn ang="0">
                  <a:pos x="24" y="37"/>
                </a:cxn>
                <a:cxn ang="0">
                  <a:pos x="30" y="32"/>
                </a:cxn>
                <a:cxn ang="0">
                  <a:pos x="37" y="28"/>
                </a:cxn>
                <a:cxn ang="0">
                  <a:pos x="43" y="24"/>
                </a:cxn>
                <a:cxn ang="0">
                  <a:pos x="48" y="21"/>
                </a:cxn>
                <a:cxn ang="0">
                  <a:pos x="55" y="17"/>
                </a:cxn>
                <a:cxn ang="0">
                  <a:pos x="60" y="14"/>
                </a:cxn>
                <a:cxn ang="0">
                  <a:pos x="65" y="12"/>
                </a:cxn>
                <a:cxn ang="0">
                  <a:pos x="70" y="10"/>
                </a:cxn>
                <a:cxn ang="0">
                  <a:pos x="73" y="7"/>
                </a:cxn>
                <a:cxn ang="0">
                  <a:pos x="77" y="7"/>
                </a:cxn>
                <a:cxn ang="0">
                  <a:pos x="79" y="6"/>
                </a:cxn>
                <a:cxn ang="0">
                  <a:pos x="79" y="5"/>
                </a:cxn>
                <a:cxn ang="0">
                  <a:pos x="80" y="5"/>
                </a:cxn>
                <a:cxn ang="0">
                  <a:pos x="79" y="5"/>
                </a:cxn>
                <a:cxn ang="0">
                  <a:pos x="80" y="5"/>
                </a:cxn>
                <a:cxn ang="0">
                  <a:pos x="80" y="5"/>
                </a:cxn>
                <a:cxn ang="0">
                  <a:pos x="76" y="0"/>
                </a:cxn>
              </a:cxnLst>
              <a:rect l="0" t="0" r="r" b="b"/>
              <a:pathLst>
                <a:path w="80" h="55">
                  <a:moveTo>
                    <a:pt x="76" y="0"/>
                  </a:moveTo>
                  <a:lnTo>
                    <a:pt x="77" y="0"/>
                  </a:lnTo>
                  <a:lnTo>
                    <a:pt x="76" y="0"/>
                  </a:lnTo>
                  <a:lnTo>
                    <a:pt x="75" y="0"/>
                  </a:lnTo>
                  <a:lnTo>
                    <a:pt x="71" y="3"/>
                  </a:lnTo>
                  <a:lnTo>
                    <a:pt x="68" y="4"/>
                  </a:lnTo>
                  <a:lnTo>
                    <a:pt x="63" y="6"/>
                  </a:lnTo>
                  <a:lnTo>
                    <a:pt x="58" y="8"/>
                  </a:lnTo>
                  <a:lnTo>
                    <a:pt x="52" y="12"/>
                  </a:lnTo>
                  <a:lnTo>
                    <a:pt x="46" y="15"/>
                  </a:lnTo>
                  <a:lnTo>
                    <a:pt x="39" y="19"/>
                  </a:lnTo>
                  <a:lnTo>
                    <a:pt x="32" y="22"/>
                  </a:lnTo>
                  <a:lnTo>
                    <a:pt x="27" y="27"/>
                  </a:lnTo>
                  <a:lnTo>
                    <a:pt x="21" y="31"/>
                  </a:lnTo>
                  <a:lnTo>
                    <a:pt x="14" y="37"/>
                  </a:lnTo>
                  <a:lnTo>
                    <a:pt x="10" y="41"/>
                  </a:lnTo>
                  <a:lnTo>
                    <a:pt x="5" y="47"/>
                  </a:lnTo>
                  <a:lnTo>
                    <a:pt x="0" y="52"/>
                  </a:lnTo>
                  <a:lnTo>
                    <a:pt x="6" y="55"/>
                  </a:lnTo>
                  <a:lnTo>
                    <a:pt x="10" y="51"/>
                  </a:lnTo>
                  <a:lnTo>
                    <a:pt x="14" y="46"/>
                  </a:lnTo>
                  <a:lnTo>
                    <a:pt x="19" y="41"/>
                  </a:lnTo>
                  <a:lnTo>
                    <a:pt x="24" y="37"/>
                  </a:lnTo>
                  <a:lnTo>
                    <a:pt x="30" y="32"/>
                  </a:lnTo>
                  <a:lnTo>
                    <a:pt x="37" y="28"/>
                  </a:lnTo>
                  <a:lnTo>
                    <a:pt x="43" y="24"/>
                  </a:lnTo>
                  <a:lnTo>
                    <a:pt x="48" y="21"/>
                  </a:lnTo>
                  <a:lnTo>
                    <a:pt x="55" y="17"/>
                  </a:lnTo>
                  <a:lnTo>
                    <a:pt x="60" y="14"/>
                  </a:lnTo>
                  <a:lnTo>
                    <a:pt x="65" y="12"/>
                  </a:lnTo>
                  <a:lnTo>
                    <a:pt x="70" y="10"/>
                  </a:lnTo>
                  <a:lnTo>
                    <a:pt x="73" y="7"/>
                  </a:lnTo>
                  <a:lnTo>
                    <a:pt x="77" y="7"/>
                  </a:lnTo>
                  <a:lnTo>
                    <a:pt x="79" y="6"/>
                  </a:lnTo>
                  <a:lnTo>
                    <a:pt x="79" y="5"/>
                  </a:lnTo>
                  <a:lnTo>
                    <a:pt x="80" y="5"/>
                  </a:lnTo>
                  <a:lnTo>
                    <a:pt x="79" y="5"/>
                  </a:lnTo>
                  <a:lnTo>
                    <a:pt x="80" y="5"/>
                  </a:lnTo>
                  <a:lnTo>
                    <a:pt x="80" y="5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23" name="Freeform 47"/>
            <p:cNvSpPr>
              <a:spLocks/>
            </p:cNvSpPr>
            <p:nvPr/>
          </p:nvSpPr>
          <p:spPr bwMode="auto">
            <a:xfrm>
              <a:off x="2912" y="3541"/>
              <a:ext cx="77" cy="84"/>
            </a:xfrm>
            <a:custGeom>
              <a:avLst/>
              <a:gdLst/>
              <a:ahLst/>
              <a:cxnLst>
                <a:cxn ang="0">
                  <a:pos x="107" y="0"/>
                </a:cxn>
                <a:cxn ang="0">
                  <a:pos x="107" y="0"/>
                </a:cxn>
                <a:cxn ang="0">
                  <a:pos x="105" y="5"/>
                </a:cxn>
                <a:cxn ang="0">
                  <a:pos x="100" y="13"/>
                </a:cxn>
                <a:cxn ang="0">
                  <a:pos x="93" y="21"/>
                </a:cxn>
                <a:cxn ang="0">
                  <a:pos x="86" y="30"/>
                </a:cxn>
                <a:cxn ang="0">
                  <a:pos x="77" y="40"/>
                </a:cxn>
                <a:cxn ang="0">
                  <a:pos x="68" y="50"/>
                </a:cxn>
                <a:cxn ang="0">
                  <a:pos x="59" y="61"/>
                </a:cxn>
                <a:cxn ang="0">
                  <a:pos x="50" y="71"/>
                </a:cxn>
                <a:cxn ang="0">
                  <a:pos x="40" y="81"/>
                </a:cxn>
                <a:cxn ang="0">
                  <a:pos x="31" y="91"/>
                </a:cxn>
                <a:cxn ang="0">
                  <a:pos x="23" y="100"/>
                </a:cxn>
                <a:cxn ang="0">
                  <a:pos x="16" y="108"/>
                </a:cxn>
                <a:cxn ang="0">
                  <a:pos x="9" y="115"/>
                </a:cxn>
                <a:cxn ang="0">
                  <a:pos x="4" y="120"/>
                </a:cxn>
                <a:cxn ang="0">
                  <a:pos x="1" y="123"/>
                </a:cxn>
                <a:cxn ang="0">
                  <a:pos x="0" y="124"/>
                </a:cxn>
                <a:cxn ang="0">
                  <a:pos x="4" y="129"/>
                </a:cxn>
                <a:cxn ang="0">
                  <a:pos x="5" y="128"/>
                </a:cxn>
                <a:cxn ang="0">
                  <a:pos x="9" y="124"/>
                </a:cxn>
                <a:cxn ang="0">
                  <a:pos x="13" y="120"/>
                </a:cxn>
                <a:cxn ang="0">
                  <a:pos x="20" y="113"/>
                </a:cxn>
                <a:cxn ang="0">
                  <a:pos x="27" y="105"/>
                </a:cxn>
                <a:cxn ang="0">
                  <a:pos x="35" y="96"/>
                </a:cxn>
                <a:cxn ang="0">
                  <a:pos x="44" y="86"/>
                </a:cxn>
                <a:cxn ang="0">
                  <a:pos x="55" y="75"/>
                </a:cxn>
                <a:cxn ang="0">
                  <a:pos x="64" y="65"/>
                </a:cxn>
                <a:cxn ang="0">
                  <a:pos x="73" y="55"/>
                </a:cxn>
                <a:cxn ang="0">
                  <a:pos x="82" y="45"/>
                </a:cxn>
                <a:cxn ang="0">
                  <a:pos x="91" y="33"/>
                </a:cxn>
                <a:cxn ang="0">
                  <a:pos x="98" y="24"/>
                </a:cxn>
                <a:cxn ang="0">
                  <a:pos x="105" y="16"/>
                </a:cxn>
                <a:cxn ang="0">
                  <a:pos x="109" y="8"/>
                </a:cxn>
                <a:cxn ang="0">
                  <a:pos x="112" y="2"/>
                </a:cxn>
                <a:cxn ang="0">
                  <a:pos x="112" y="2"/>
                </a:cxn>
                <a:cxn ang="0">
                  <a:pos x="107" y="0"/>
                </a:cxn>
              </a:cxnLst>
              <a:rect l="0" t="0" r="r" b="b"/>
              <a:pathLst>
                <a:path w="112" h="129">
                  <a:moveTo>
                    <a:pt x="107" y="0"/>
                  </a:moveTo>
                  <a:lnTo>
                    <a:pt x="107" y="0"/>
                  </a:lnTo>
                  <a:lnTo>
                    <a:pt x="105" y="5"/>
                  </a:lnTo>
                  <a:lnTo>
                    <a:pt x="100" y="13"/>
                  </a:lnTo>
                  <a:lnTo>
                    <a:pt x="93" y="21"/>
                  </a:lnTo>
                  <a:lnTo>
                    <a:pt x="86" y="30"/>
                  </a:lnTo>
                  <a:lnTo>
                    <a:pt x="77" y="40"/>
                  </a:lnTo>
                  <a:lnTo>
                    <a:pt x="68" y="50"/>
                  </a:lnTo>
                  <a:lnTo>
                    <a:pt x="59" y="61"/>
                  </a:lnTo>
                  <a:lnTo>
                    <a:pt x="50" y="71"/>
                  </a:lnTo>
                  <a:lnTo>
                    <a:pt x="40" y="81"/>
                  </a:lnTo>
                  <a:lnTo>
                    <a:pt x="31" y="91"/>
                  </a:lnTo>
                  <a:lnTo>
                    <a:pt x="23" y="100"/>
                  </a:lnTo>
                  <a:lnTo>
                    <a:pt x="16" y="108"/>
                  </a:lnTo>
                  <a:lnTo>
                    <a:pt x="9" y="115"/>
                  </a:lnTo>
                  <a:lnTo>
                    <a:pt x="4" y="120"/>
                  </a:lnTo>
                  <a:lnTo>
                    <a:pt x="1" y="123"/>
                  </a:lnTo>
                  <a:lnTo>
                    <a:pt x="0" y="124"/>
                  </a:lnTo>
                  <a:lnTo>
                    <a:pt x="4" y="129"/>
                  </a:lnTo>
                  <a:lnTo>
                    <a:pt x="5" y="128"/>
                  </a:lnTo>
                  <a:lnTo>
                    <a:pt x="9" y="124"/>
                  </a:lnTo>
                  <a:lnTo>
                    <a:pt x="13" y="120"/>
                  </a:lnTo>
                  <a:lnTo>
                    <a:pt x="20" y="113"/>
                  </a:lnTo>
                  <a:lnTo>
                    <a:pt x="27" y="105"/>
                  </a:lnTo>
                  <a:lnTo>
                    <a:pt x="35" y="96"/>
                  </a:lnTo>
                  <a:lnTo>
                    <a:pt x="44" y="86"/>
                  </a:lnTo>
                  <a:lnTo>
                    <a:pt x="55" y="75"/>
                  </a:lnTo>
                  <a:lnTo>
                    <a:pt x="64" y="65"/>
                  </a:lnTo>
                  <a:lnTo>
                    <a:pt x="73" y="55"/>
                  </a:lnTo>
                  <a:lnTo>
                    <a:pt x="82" y="45"/>
                  </a:lnTo>
                  <a:lnTo>
                    <a:pt x="91" y="33"/>
                  </a:lnTo>
                  <a:lnTo>
                    <a:pt x="98" y="24"/>
                  </a:lnTo>
                  <a:lnTo>
                    <a:pt x="105" y="16"/>
                  </a:lnTo>
                  <a:lnTo>
                    <a:pt x="109" y="8"/>
                  </a:lnTo>
                  <a:lnTo>
                    <a:pt x="112" y="2"/>
                  </a:lnTo>
                  <a:lnTo>
                    <a:pt x="112" y="2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24" name="Freeform 48"/>
            <p:cNvSpPr>
              <a:spLocks/>
            </p:cNvSpPr>
            <p:nvPr/>
          </p:nvSpPr>
          <p:spPr bwMode="auto">
            <a:xfrm>
              <a:off x="2985" y="3475"/>
              <a:ext cx="23" cy="67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6" y="2"/>
                </a:cxn>
                <a:cxn ang="0">
                  <a:pos x="26" y="3"/>
                </a:cxn>
                <a:cxn ang="0">
                  <a:pos x="25" y="6"/>
                </a:cxn>
                <a:cxn ang="0">
                  <a:pos x="25" y="9"/>
                </a:cxn>
                <a:cxn ang="0">
                  <a:pos x="24" y="15"/>
                </a:cxn>
                <a:cxn ang="0">
                  <a:pos x="23" y="20"/>
                </a:cxn>
                <a:cxn ang="0">
                  <a:pos x="20" y="26"/>
                </a:cxn>
                <a:cxn ang="0">
                  <a:pos x="18" y="34"/>
                </a:cxn>
                <a:cxn ang="0">
                  <a:pos x="17" y="41"/>
                </a:cxn>
                <a:cxn ang="0">
                  <a:pos x="15" y="50"/>
                </a:cxn>
                <a:cxn ang="0">
                  <a:pos x="13" y="58"/>
                </a:cxn>
                <a:cxn ang="0">
                  <a:pos x="10" y="66"/>
                </a:cxn>
                <a:cxn ang="0">
                  <a:pos x="8" y="74"/>
                </a:cxn>
                <a:cxn ang="0">
                  <a:pos x="6" y="81"/>
                </a:cxn>
                <a:cxn ang="0">
                  <a:pos x="3" y="88"/>
                </a:cxn>
                <a:cxn ang="0">
                  <a:pos x="2" y="93"/>
                </a:cxn>
                <a:cxn ang="0">
                  <a:pos x="0" y="99"/>
                </a:cxn>
                <a:cxn ang="0">
                  <a:pos x="5" y="101"/>
                </a:cxn>
                <a:cxn ang="0">
                  <a:pos x="7" y="96"/>
                </a:cxn>
                <a:cxn ang="0">
                  <a:pos x="9" y="89"/>
                </a:cxn>
                <a:cxn ang="0">
                  <a:pos x="11" y="82"/>
                </a:cxn>
                <a:cxn ang="0">
                  <a:pos x="14" y="75"/>
                </a:cxn>
                <a:cxn ang="0">
                  <a:pos x="16" y="67"/>
                </a:cxn>
                <a:cxn ang="0">
                  <a:pos x="18" y="59"/>
                </a:cxn>
                <a:cxn ang="0">
                  <a:pos x="20" y="51"/>
                </a:cxn>
                <a:cxn ang="0">
                  <a:pos x="23" y="43"/>
                </a:cxn>
                <a:cxn ang="0">
                  <a:pos x="25" y="35"/>
                </a:cxn>
                <a:cxn ang="0">
                  <a:pos x="27" y="28"/>
                </a:cxn>
                <a:cxn ang="0">
                  <a:pos x="28" y="22"/>
                </a:cxn>
                <a:cxn ang="0">
                  <a:pos x="30" y="16"/>
                </a:cxn>
                <a:cxn ang="0">
                  <a:pos x="31" y="11"/>
                </a:cxn>
                <a:cxn ang="0">
                  <a:pos x="32" y="8"/>
                </a:cxn>
                <a:cxn ang="0">
                  <a:pos x="33" y="6"/>
                </a:cxn>
                <a:cxn ang="0">
                  <a:pos x="33" y="4"/>
                </a:cxn>
                <a:cxn ang="0">
                  <a:pos x="31" y="7"/>
                </a:cxn>
                <a:cxn ang="0">
                  <a:pos x="28" y="0"/>
                </a:cxn>
                <a:cxn ang="0">
                  <a:pos x="27" y="1"/>
                </a:cxn>
                <a:cxn ang="0">
                  <a:pos x="26" y="2"/>
                </a:cxn>
                <a:cxn ang="0">
                  <a:pos x="28" y="0"/>
                </a:cxn>
              </a:cxnLst>
              <a:rect l="0" t="0" r="r" b="b"/>
              <a:pathLst>
                <a:path w="33" h="101">
                  <a:moveTo>
                    <a:pt x="28" y="0"/>
                  </a:moveTo>
                  <a:lnTo>
                    <a:pt x="26" y="2"/>
                  </a:lnTo>
                  <a:lnTo>
                    <a:pt x="26" y="3"/>
                  </a:lnTo>
                  <a:lnTo>
                    <a:pt x="25" y="6"/>
                  </a:lnTo>
                  <a:lnTo>
                    <a:pt x="25" y="9"/>
                  </a:lnTo>
                  <a:lnTo>
                    <a:pt x="24" y="15"/>
                  </a:lnTo>
                  <a:lnTo>
                    <a:pt x="23" y="20"/>
                  </a:lnTo>
                  <a:lnTo>
                    <a:pt x="20" y="26"/>
                  </a:lnTo>
                  <a:lnTo>
                    <a:pt x="18" y="34"/>
                  </a:lnTo>
                  <a:lnTo>
                    <a:pt x="17" y="41"/>
                  </a:lnTo>
                  <a:lnTo>
                    <a:pt x="15" y="50"/>
                  </a:lnTo>
                  <a:lnTo>
                    <a:pt x="13" y="58"/>
                  </a:lnTo>
                  <a:lnTo>
                    <a:pt x="10" y="66"/>
                  </a:lnTo>
                  <a:lnTo>
                    <a:pt x="8" y="74"/>
                  </a:lnTo>
                  <a:lnTo>
                    <a:pt x="6" y="81"/>
                  </a:lnTo>
                  <a:lnTo>
                    <a:pt x="3" y="88"/>
                  </a:lnTo>
                  <a:lnTo>
                    <a:pt x="2" y="93"/>
                  </a:lnTo>
                  <a:lnTo>
                    <a:pt x="0" y="99"/>
                  </a:lnTo>
                  <a:lnTo>
                    <a:pt x="5" y="101"/>
                  </a:lnTo>
                  <a:lnTo>
                    <a:pt x="7" y="96"/>
                  </a:lnTo>
                  <a:lnTo>
                    <a:pt x="9" y="89"/>
                  </a:lnTo>
                  <a:lnTo>
                    <a:pt x="11" y="82"/>
                  </a:lnTo>
                  <a:lnTo>
                    <a:pt x="14" y="75"/>
                  </a:lnTo>
                  <a:lnTo>
                    <a:pt x="16" y="67"/>
                  </a:lnTo>
                  <a:lnTo>
                    <a:pt x="18" y="59"/>
                  </a:lnTo>
                  <a:lnTo>
                    <a:pt x="20" y="51"/>
                  </a:lnTo>
                  <a:lnTo>
                    <a:pt x="23" y="43"/>
                  </a:lnTo>
                  <a:lnTo>
                    <a:pt x="25" y="35"/>
                  </a:lnTo>
                  <a:lnTo>
                    <a:pt x="27" y="28"/>
                  </a:lnTo>
                  <a:lnTo>
                    <a:pt x="28" y="22"/>
                  </a:lnTo>
                  <a:lnTo>
                    <a:pt x="30" y="16"/>
                  </a:lnTo>
                  <a:lnTo>
                    <a:pt x="31" y="11"/>
                  </a:lnTo>
                  <a:lnTo>
                    <a:pt x="32" y="8"/>
                  </a:lnTo>
                  <a:lnTo>
                    <a:pt x="33" y="6"/>
                  </a:lnTo>
                  <a:lnTo>
                    <a:pt x="33" y="4"/>
                  </a:lnTo>
                  <a:lnTo>
                    <a:pt x="31" y="7"/>
                  </a:lnTo>
                  <a:lnTo>
                    <a:pt x="28" y="0"/>
                  </a:lnTo>
                  <a:lnTo>
                    <a:pt x="27" y="1"/>
                  </a:lnTo>
                  <a:lnTo>
                    <a:pt x="26" y="2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25" name="Freeform 49"/>
            <p:cNvSpPr>
              <a:spLocks/>
            </p:cNvSpPr>
            <p:nvPr/>
          </p:nvSpPr>
          <p:spPr bwMode="auto">
            <a:xfrm>
              <a:off x="3005" y="3430"/>
              <a:ext cx="198" cy="51"/>
            </a:xfrm>
            <a:custGeom>
              <a:avLst/>
              <a:gdLst/>
              <a:ahLst/>
              <a:cxnLst>
                <a:cxn ang="0">
                  <a:pos x="289" y="3"/>
                </a:cxn>
                <a:cxn ang="0">
                  <a:pos x="286" y="0"/>
                </a:cxn>
                <a:cxn ang="0">
                  <a:pos x="0" y="69"/>
                </a:cxn>
                <a:cxn ang="0">
                  <a:pos x="3" y="76"/>
                </a:cxn>
                <a:cxn ang="0">
                  <a:pos x="288" y="7"/>
                </a:cxn>
                <a:cxn ang="0">
                  <a:pos x="284" y="5"/>
                </a:cxn>
                <a:cxn ang="0">
                  <a:pos x="289" y="3"/>
                </a:cxn>
                <a:cxn ang="0">
                  <a:pos x="289" y="0"/>
                </a:cxn>
                <a:cxn ang="0">
                  <a:pos x="286" y="0"/>
                </a:cxn>
                <a:cxn ang="0">
                  <a:pos x="289" y="3"/>
                </a:cxn>
              </a:cxnLst>
              <a:rect l="0" t="0" r="r" b="b"/>
              <a:pathLst>
                <a:path w="289" h="76">
                  <a:moveTo>
                    <a:pt x="289" y="3"/>
                  </a:moveTo>
                  <a:lnTo>
                    <a:pt x="286" y="0"/>
                  </a:lnTo>
                  <a:lnTo>
                    <a:pt x="0" y="69"/>
                  </a:lnTo>
                  <a:lnTo>
                    <a:pt x="3" y="76"/>
                  </a:lnTo>
                  <a:lnTo>
                    <a:pt x="288" y="7"/>
                  </a:lnTo>
                  <a:lnTo>
                    <a:pt x="284" y="5"/>
                  </a:lnTo>
                  <a:lnTo>
                    <a:pt x="289" y="3"/>
                  </a:lnTo>
                  <a:lnTo>
                    <a:pt x="289" y="0"/>
                  </a:lnTo>
                  <a:lnTo>
                    <a:pt x="286" y="0"/>
                  </a:lnTo>
                  <a:lnTo>
                    <a:pt x="289" y="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26" name="Freeform 50"/>
            <p:cNvSpPr>
              <a:spLocks/>
            </p:cNvSpPr>
            <p:nvPr/>
          </p:nvSpPr>
          <p:spPr bwMode="auto">
            <a:xfrm>
              <a:off x="2936" y="2251"/>
              <a:ext cx="286" cy="1294"/>
            </a:xfrm>
            <a:custGeom>
              <a:avLst/>
              <a:gdLst/>
              <a:ahLst/>
              <a:cxnLst>
                <a:cxn ang="0">
                  <a:pos x="39" y="864"/>
                </a:cxn>
                <a:cxn ang="0">
                  <a:pos x="40" y="869"/>
                </a:cxn>
                <a:cxn ang="0">
                  <a:pos x="41" y="885"/>
                </a:cxn>
                <a:cxn ang="0">
                  <a:pos x="42" y="910"/>
                </a:cxn>
                <a:cxn ang="0">
                  <a:pos x="44" y="944"/>
                </a:cxn>
                <a:cxn ang="0">
                  <a:pos x="48" y="985"/>
                </a:cxn>
                <a:cxn ang="0">
                  <a:pos x="51" y="1035"/>
                </a:cxn>
                <a:cxn ang="0">
                  <a:pos x="55" y="1091"/>
                </a:cxn>
                <a:cxn ang="0">
                  <a:pos x="59" y="1154"/>
                </a:cxn>
                <a:cxn ang="0">
                  <a:pos x="63" y="1221"/>
                </a:cxn>
                <a:cxn ang="0">
                  <a:pos x="67" y="1294"/>
                </a:cxn>
                <a:cxn ang="0">
                  <a:pos x="72" y="1371"/>
                </a:cxn>
                <a:cxn ang="0">
                  <a:pos x="76" y="1451"/>
                </a:cxn>
                <a:cxn ang="0">
                  <a:pos x="80" y="1533"/>
                </a:cxn>
                <a:cxn ang="0">
                  <a:pos x="86" y="1617"/>
                </a:cxn>
                <a:cxn ang="0">
                  <a:pos x="90" y="1703"/>
                </a:cxn>
                <a:cxn ang="0">
                  <a:pos x="95" y="1788"/>
                </a:cxn>
                <a:cxn ang="0">
                  <a:pos x="95" y="1802"/>
                </a:cxn>
                <a:cxn ang="0">
                  <a:pos x="93" y="1817"/>
                </a:cxn>
                <a:cxn ang="0">
                  <a:pos x="92" y="1835"/>
                </a:cxn>
                <a:cxn ang="0">
                  <a:pos x="90" y="1853"/>
                </a:cxn>
                <a:cxn ang="0">
                  <a:pos x="88" y="1873"/>
                </a:cxn>
                <a:cxn ang="0">
                  <a:pos x="87" y="1890"/>
                </a:cxn>
                <a:cxn ang="0">
                  <a:pos x="86" y="1906"/>
                </a:cxn>
                <a:cxn ang="0">
                  <a:pos x="86" y="1919"/>
                </a:cxn>
                <a:cxn ang="0">
                  <a:pos x="119" y="1940"/>
                </a:cxn>
                <a:cxn ang="0">
                  <a:pos x="152" y="1955"/>
                </a:cxn>
                <a:cxn ang="0">
                  <a:pos x="182" y="1961"/>
                </a:cxn>
                <a:cxn ang="0">
                  <a:pos x="213" y="1964"/>
                </a:cxn>
                <a:cxn ang="0">
                  <a:pos x="242" y="1961"/>
                </a:cxn>
                <a:cxn ang="0">
                  <a:pos x="269" y="1955"/>
                </a:cxn>
                <a:cxn ang="0">
                  <a:pos x="294" y="1944"/>
                </a:cxn>
                <a:cxn ang="0">
                  <a:pos x="318" y="1933"/>
                </a:cxn>
                <a:cxn ang="0">
                  <a:pos x="340" y="1919"/>
                </a:cxn>
                <a:cxn ang="0">
                  <a:pos x="359" y="1904"/>
                </a:cxn>
                <a:cxn ang="0">
                  <a:pos x="375" y="1890"/>
                </a:cxn>
                <a:cxn ang="0">
                  <a:pos x="390" y="1876"/>
                </a:cxn>
                <a:cxn ang="0">
                  <a:pos x="401" y="1863"/>
                </a:cxn>
                <a:cxn ang="0">
                  <a:pos x="409" y="1854"/>
                </a:cxn>
                <a:cxn ang="0">
                  <a:pos x="414" y="1847"/>
                </a:cxn>
                <a:cxn ang="0">
                  <a:pos x="416" y="1845"/>
                </a:cxn>
                <a:cxn ang="0">
                  <a:pos x="385" y="946"/>
                </a:cxn>
                <a:cxn ang="0">
                  <a:pos x="0" y="0"/>
                </a:cxn>
              </a:cxnLst>
              <a:rect l="0" t="0" r="r" b="b"/>
              <a:pathLst>
                <a:path w="417" h="1964">
                  <a:moveTo>
                    <a:pt x="0" y="0"/>
                  </a:moveTo>
                  <a:lnTo>
                    <a:pt x="39" y="864"/>
                  </a:lnTo>
                  <a:lnTo>
                    <a:pt x="39" y="865"/>
                  </a:lnTo>
                  <a:lnTo>
                    <a:pt x="40" y="869"/>
                  </a:lnTo>
                  <a:lnTo>
                    <a:pt x="40" y="876"/>
                  </a:lnTo>
                  <a:lnTo>
                    <a:pt x="41" y="885"/>
                  </a:lnTo>
                  <a:lnTo>
                    <a:pt x="41" y="896"/>
                  </a:lnTo>
                  <a:lnTo>
                    <a:pt x="42" y="910"/>
                  </a:lnTo>
                  <a:lnTo>
                    <a:pt x="43" y="926"/>
                  </a:lnTo>
                  <a:lnTo>
                    <a:pt x="44" y="944"/>
                  </a:lnTo>
                  <a:lnTo>
                    <a:pt x="46" y="964"/>
                  </a:lnTo>
                  <a:lnTo>
                    <a:pt x="48" y="985"/>
                  </a:lnTo>
                  <a:lnTo>
                    <a:pt x="49" y="1010"/>
                  </a:lnTo>
                  <a:lnTo>
                    <a:pt x="51" y="1035"/>
                  </a:lnTo>
                  <a:lnTo>
                    <a:pt x="52" y="1063"/>
                  </a:lnTo>
                  <a:lnTo>
                    <a:pt x="55" y="1091"/>
                  </a:lnTo>
                  <a:lnTo>
                    <a:pt x="57" y="1122"/>
                  </a:lnTo>
                  <a:lnTo>
                    <a:pt x="59" y="1154"/>
                  </a:lnTo>
                  <a:lnTo>
                    <a:pt x="60" y="1187"/>
                  </a:lnTo>
                  <a:lnTo>
                    <a:pt x="63" y="1221"/>
                  </a:lnTo>
                  <a:lnTo>
                    <a:pt x="65" y="1257"/>
                  </a:lnTo>
                  <a:lnTo>
                    <a:pt x="67" y="1294"/>
                  </a:lnTo>
                  <a:lnTo>
                    <a:pt x="70" y="1332"/>
                  </a:lnTo>
                  <a:lnTo>
                    <a:pt x="72" y="1371"/>
                  </a:lnTo>
                  <a:lnTo>
                    <a:pt x="74" y="1409"/>
                  </a:lnTo>
                  <a:lnTo>
                    <a:pt x="76" y="1451"/>
                  </a:lnTo>
                  <a:lnTo>
                    <a:pt x="78" y="1492"/>
                  </a:lnTo>
                  <a:lnTo>
                    <a:pt x="80" y="1533"/>
                  </a:lnTo>
                  <a:lnTo>
                    <a:pt x="83" y="1575"/>
                  </a:lnTo>
                  <a:lnTo>
                    <a:pt x="86" y="1617"/>
                  </a:lnTo>
                  <a:lnTo>
                    <a:pt x="88" y="1659"/>
                  </a:lnTo>
                  <a:lnTo>
                    <a:pt x="90" y="1703"/>
                  </a:lnTo>
                  <a:lnTo>
                    <a:pt x="92" y="1745"/>
                  </a:lnTo>
                  <a:lnTo>
                    <a:pt x="95" y="1788"/>
                  </a:lnTo>
                  <a:lnTo>
                    <a:pt x="95" y="1795"/>
                  </a:lnTo>
                  <a:lnTo>
                    <a:pt x="95" y="1802"/>
                  </a:lnTo>
                  <a:lnTo>
                    <a:pt x="93" y="1809"/>
                  </a:lnTo>
                  <a:lnTo>
                    <a:pt x="93" y="1817"/>
                  </a:lnTo>
                  <a:lnTo>
                    <a:pt x="93" y="1826"/>
                  </a:lnTo>
                  <a:lnTo>
                    <a:pt x="92" y="1835"/>
                  </a:lnTo>
                  <a:lnTo>
                    <a:pt x="91" y="1844"/>
                  </a:lnTo>
                  <a:lnTo>
                    <a:pt x="90" y="1853"/>
                  </a:lnTo>
                  <a:lnTo>
                    <a:pt x="89" y="1862"/>
                  </a:lnTo>
                  <a:lnTo>
                    <a:pt x="88" y="1873"/>
                  </a:lnTo>
                  <a:lnTo>
                    <a:pt x="87" y="1882"/>
                  </a:lnTo>
                  <a:lnTo>
                    <a:pt x="87" y="1890"/>
                  </a:lnTo>
                  <a:lnTo>
                    <a:pt x="87" y="1898"/>
                  </a:lnTo>
                  <a:lnTo>
                    <a:pt x="86" y="1906"/>
                  </a:lnTo>
                  <a:lnTo>
                    <a:pt x="86" y="1914"/>
                  </a:lnTo>
                  <a:lnTo>
                    <a:pt x="86" y="1919"/>
                  </a:lnTo>
                  <a:lnTo>
                    <a:pt x="103" y="1931"/>
                  </a:lnTo>
                  <a:lnTo>
                    <a:pt x="119" y="1940"/>
                  </a:lnTo>
                  <a:lnTo>
                    <a:pt x="136" y="1948"/>
                  </a:lnTo>
                  <a:lnTo>
                    <a:pt x="152" y="1955"/>
                  </a:lnTo>
                  <a:lnTo>
                    <a:pt x="168" y="1959"/>
                  </a:lnTo>
                  <a:lnTo>
                    <a:pt x="182" y="1961"/>
                  </a:lnTo>
                  <a:lnTo>
                    <a:pt x="198" y="1964"/>
                  </a:lnTo>
                  <a:lnTo>
                    <a:pt x="213" y="1964"/>
                  </a:lnTo>
                  <a:lnTo>
                    <a:pt x="228" y="1963"/>
                  </a:lnTo>
                  <a:lnTo>
                    <a:pt x="242" y="1961"/>
                  </a:lnTo>
                  <a:lnTo>
                    <a:pt x="255" y="1958"/>
                  </a:lnTo>
                  <a:lnTo>
                    <a:pt x="269" y="1955"/>
                  </a:lnTo>
                  <a:lnTo>
                    <a:pt x="282" y="1950"/>
                  </a:lnTo>
                  <a:lnTo>
                    <a:pt x="294" y="1944"/>
                  </a:lnTo>
                  <a:lnTo>
                    <a:pt x="307" y="1939"/>
                  </a:lnTo>
                  <a:lnTo>
                    <a:pt x="318" y="1933"/>
                  </a:lnTo>
                  <a:lnTo>
                    <a:pt x="330" y="1926"/>
                  </a:lnTo>
                  <a:lnTo>
                    <a:pt x="340" y="1919"/>
                  </a:lnTo>
                  <a:lnTo>
                    <a:pt x="349" y="1911"/>
                  </a:lnTo>
                  <a:lnTo>
                    <a:pt x="359" y="1904"/>
                  </a:lnTo>
                  <a:lnTo>
                    <a:pt x="367" y="1896"/>
                  </a:lnTo>
                  <a:lnTo>
                    <a:pt x="375" y="1890"/>
                  </a:lnTo>
                  <a:lnTo>
                    <a:pt x="383" y="1883"/>
                  </a:lnTo>
                  <a:lnTo>
                    <a:pt x="390" y="1876"/>
                  </a:lnTo>
                  <a:lnTo>
                    <a:pt x="396" y="1870"/>
                  </a:lnTo>
                  <a:lnTo>
                    <a:pt x="401" y="1863"/>
                  </a:lnTo>
                  <a:lnTo>
                    <a:pt x="406" y="1859"/>
                  </a:lnTo>
                  <a:lnTo>
                    <a:pt x="409" y="1854"/>
                  </a:lnTo>
                  <a:lnTo>
                    <a:pt x="412" y="1851"/>
                  </a:lnTo>
                  <a:lnTo>
                    <a:pt x="414" y="1847"/>
                  </a:lnTo>
                  <a:lnTo>
                    <a:pt x="415" y="1846"/>
                  </a:lnTo>
                  <a:lnTo>
                    <a:pt x="416" y="1845"/>
                  </a:lnTo>
                  <a:lnTo>
                    <a:pt x="409" y="1754"/>
                  </a:lnTo>
                  <a:lnTo>
                    <a:pt x="385" y="946"/>
                  </a:lnTo>
                  <a:lnTo>
                    <a:pt x="417" y="3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242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27" name="Freeform 51"/>
            <p:cNvSpPr>
              <a:spLocks/>
            </p:cNvSpPr>
            <p:nvPr/>
          </p:nvSpPr>
          <p:spPr bwMode="auto">
            <a:xfrm>
              <a:off x="2931" y="2251"/>
              <a:ext cx="36" cy="569"/>
            </a:xfrm>
            <a:custGeom>
              <a:avLst/>
              <a:gdLst/>
              <a:ahLst/>
              <a:cxnLst>
                <a:cxn ang="0">
                  <a:pos x="53" y="863"/>
                </a:cxn>
                <a:cxn ang="0">
                  <a:pos x="53" y="863"/>
                </a:cxn>
                <a:cxn ang="0">
                  <a:pos x="13" y="0"/>
                </a:cxn>
                <a:cxn ang="0">
                  <a:pos x="0" y="1"/>
                </a:cxn>
                <a:cxn ang="0">
                  <a:pos x="40" y="864"/>
                </a:cxn>
                <a:cxn ang="0">
                  <a:pos x="40" y="864"/>
                </a:cxn>
                <a:cxn ang="0">
                  <a:pos x="40" y="864"/>
                </a:cxn>
                <a:cxn ang="0">
                  <a:pos x="40" y="864"/>
                </a:cxn>
                <a:cxn ang="0">
                  <a:pos x="40" y="864"/>
                </a:cxn>
                <a:cxn ang="0">
                  <a:pos x="53" y="863"/>
                </a:cxn>
              </a:cxnLst>
              <a:rect l="0" t="0" r="r" b="b"/>
              <a:pathLst>
                <a:path w="53" h="864">
                  <a:moveTo>
                    <a:pt x="53" y="863"/>
                  </a:moveTo>
                  <a:lnTo>
                    <a:pt x="53" y="863"/>
                  </a:lnTo>
                  <a:lnTo>
                    <a:pt x="13" y="0"/>
                  </a:lnTo>
                  <a:lnTo>
                    <a:pt x="0" y="1"/>
                  </a:lnTo>
                  <a:lnTo>
                    <a:pt x="40" y="864"/>
                  </a:lnTo>
                  <a:lnTo>
                    <a:pt x="40" y="864"/>
                  </a:lnTo>
                  <a:lnTo>
                    <a:pt x="40" y="864"/>
                  </a:lnTo>
                  <a:lnTo>
                    <a:pt x="40" y="864"/>
                  </a:lnTo>
                  <a:lnTo>
                    <a:pt x="40" y="864"/>
                  </a:lnTo>
                  <a:lnTo>
                    <a:pt x="53" y="86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28" name="Freeform 52"/>
            <p:cNvSpPr>
              <a:spLocks/>
            </p:cNvSpPr>
            <p:nvPr/>
          </p:nvSpPr>
          <p:spPr bwMode="auto">
            <a:xfrm>
              <a:off x="2959" y="2820"/>
              <a:ext cx="45" cy="610"/>
            </a:xfrm>
            <a:custGeom>
              <a:avLst/>
              <a:gdLst/>
              <a:ahLst/>
              <a:cxnLst>
                <a:cxn ang="0">
                  <a:pos x="67" y="925"/>
                </a:cxn>
                <a:cxn ang="0">
                  <a:pos x="63" y="838"/>
                </a:cxn>
                <a:cxn ang="0">
                  <a:pos x="58" y="754"/>
                </a:cxn>
                <a:cxn ang="0">
                  <a:pos x="54" y="670"/>
                </a:cxn>
                <a:cxn ang="0">
                  <a:pos x="49" y="586"/>
                </a:cxn>
                <a:cxn ang="0">
                  <a:pos x="45" y="507"/>
                </a:cxn>
                <a:cxn ang="0">
                  <a:pos x="41" y="430"/>
                </a:cxn>
                <a:cxn ang="0">
                  <a:pos x="37" y="358"/>
                </a:cxn>
                <a:cxn ang="0">
                  <a:pos x="32" y="290"/>
                </a:cxn>
                <a:cxn ang="0">
                  <a:pos x="29" y="227"/>
                </a:cxn>
                <a:cxn ang="0">
                  <a:pos x="24" y="171"/>
                </a:cxn>
                <a:cxn ang="0">
                  <a:pos x="21" y="122"/>
                </a:cxn>
                <a:cxn ang="0">
                  <a:pos x="18" y="80"/>
                </a:cxn>
                <a:cxn ang="0">
                  <a:pos x="16" y="47"/>
                </a:cxn>
                <a:cxn ang="0">
                  <a:pos x="14" y="22"/>
                </a:cxn>
                <a:cxn ang="0">
                  <a:pos x="13" y="6"/>
                </a:cxn>
                <a:cxn ang="0">
                  <a:pos x="13" y="0"/>
                </a:cxn>
                <a:cxn ang="0">
                  <a:pos x="0" y="2"/>
                </a:cxn>
                <a:cxn ang="0">
                  <a:pos x="1" y="13"/>
                </a:cxn>
                <a:cxn ang="0">
                  <a:pos x="2" y="33"/>
                </a:cxn>
                <a:cxn ang="0">
                  <a:pos x="3" y="63"/>
                </a:cxn>
                <a:cxn ang="0">
                  <a:pos x="7" y="102"/>
                </a:cxn>
                <a:cxn ang="0">
                  <a:pos x="10" y="147"/>
                </a:cxn>
                <a:cxn ang="0">
                  <a:pos x="13" y="200"/>
                </a:cxn>
                <a:cxn ang="0">
                  <a:pos x="17" y="259"/>
                </a:cxn>
                <a:cxn ang="0">
                  <a:pos x="22" y="324"/>
                </a:cxn>
                <a:cxn ang="0">
                  <a:pos x="26" y="395"/>
                </a:cxn>
                <a:cxn ang="0">
                  <a:pos x="31" y="469"/>
                </a:cxn>
                <a:cxn ang="0">
                  <a:pos x="35" y="546"/>
                </a:cxn>
                <a:cxn ang="0">
                  <a:pos x="40" y="629"/>
                </a:cxn>
                <a:cxn ang="0">
                  <a:pos x="43" y="712"/>
                </a:cxn>
                <a:cxn ang="0">
                  <a:pos x="48" y="797"/>
                </a:cxn>
                <a:cxn ang="0">
                  <a:pos x="53" y="883"/>
                </a:cxn>
                <a:cxn ang="0">
                  <a:pos x="55" y="926"/>
                </a:cxn>
                <a:cxn ang="0">
                  <a:pos x="55" y="926"/>
                </a:cxn>
                <a:cxn ang="0">
                  <a:pos x="67" y="925"/>
                </a:cxn>
              </a:cxnLst>
              <a:rect l="0" t="0" r="r" b="b"/>
              <a:pathLst>
                <a:path w="67" h="926">
                  <a:moveTo>
                    <a:pt x="67" y="925"/>
                  </a:moveTo>
                  <a:lnTo>
                    <a:pt x="67" y="925"/>
                  </a:lnTo>
                  <a:lnTo>
                    <a:pt x="65" y="882"/>
                  </a:lnTo>
                  <a:lnTo>
                    <a:pt x="63" y="838"/>
                  </a:lnTo>
                  <a:lnTo>
                    <a:pt x="60" y="796"/>
                  </a:lnTo>
                  <a:lnTo>
                    <a:pt x="58" y="754"/>
                  </a:lnTo>
                  <a:lnTo>
                    <a:pt x="56" y="711"/>
                  </a:lnTo>
                  <a:lnTo>
                    <a:pt x="54" y="670"/>
                  </a:lnTo>
                  <a:lnTo>
                    <a:pt x="51" y="627"/>
                  </a:lnTo>
                  <a:lnTo>
                    <a:pt x="49" y="586"/>
                  </a:lnTo>
                  <a:lnTo>
                    <a:pt x="47" y="546"/>
                  </a:lnTo>
                  <a:lnTo>
                    <a:pt x="45" y="507"/>
                  </a:lnTo>
                  <a:lnTo>
                    <a:pt x="43" y="469"/>
                  </a:lnTo>
                  <a:lnTo>
                    <a:pt x="41" y="430"/>
                  </a:lnTo>
                  <a:lnTo>
                    <a:pt x="39" y="394"/>
                  </a:lnTo>
                  <a:lnTo>
                    <a:pt x="37" y="358"/>
                  </a:lnTo>
                  <a:lnTo>
                    <a:pt x="34" y="323"/>
                  </a:lnTo>
                  <a:lnTo>
                    <a:pt x="32" y="290"/>
                  </a:lnTo>
                  <a:lnTo>
                    <a:pt x="30" y="258"/>
                  </a:lnTo>
                  <a:lnTo>
                    <a:pt x="29" y="227"/>
                  </a:lnTo>
                  <a:lnTo>
                    <a:pt x="26" y="199"/>
                  </a:lnTo>
                  <a:lnTo>
                    <a:pt x="24" y="171"/>
                  </a:lnTo>
                  <a:lnTo>
                    <a:pt x="23" y="146"/>
                  </a:lnTo>
                  <a:lnTo>
                    <a:pt x="21" y="122"/>
                  </a:lnTo>
                  <a:lnTo>
                    <a:pt x="19" y="101"/>
                  </a:lnTo>
                  <a:lnTo>
                    <a:pt x="18" y="80"/>
                  </a:lnTo>
                  <a:lnTo>
                    <a:pt x="17" y="63"/>
                  </a:lnTo>
                  <a:lnTo>
                    <a:pt x="16" y="47"/>
                  </a:lnTo>
                  <a:lnTo>
                    <a:pt x="15" y="33"/>
                  </a:lnTo>
                  <a:lnTo>
                    <a:pt x="14" y="22"/>
                  </a:lnTo>
                  <a:lnTo>
                    <a:pt x="14" y="13"/>
                  </a:lnTo>
                  <a:lnTo>
                    <a:pt x="13" y="6"/>
                  </a:lnTo>
                  <a:lnTo>
                    <a:pt x="13" y="1"/>
                  </a:lnTo>
                  <a:lnTo>
                    <a:pt x="13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7"/>
                  </a:lnTo>
                  <a:lnTo>
                    <a:pt x="1" y="13"/>
                  </a:lnTo>
                  <a:lnTo>
                    <a:pt x="1" y="22"/>
                  </a:lnTo>
                  <a:lnTo>
                    <a:pt x="2" y="33"/>
                  </a:lnTo>
                  <a:lnTo>
                    <a:pt x="3" y="47"/>
                  </a:lnTo>
                  <a:lnTo>
                    <a:pt x="3" y="63"/>
                  </a:lnTo>
                  <a:lnTo>
                    <a:pt x="6" y="81"/>
                  </a:lnTo>
                  <a:lnTo>
                    <a:pt x="7" y="102"/>
                  </a:lnTo>
                  <a:lnTo>
                    <a:pt x="8" y="123"/>
                  </a:lnTo>
                  <a:lnTo>
                    <a:pt x="10" y="147"/>
                  </a:lnTo>
                  <a:lnTo>
                    <a:pt x="11" y="172"/>
                  </a:lnTo>
                  <a:lnTo>
                    <a:pt x="13" y="200"/>
                  </a:lnTo>
                  <a:lnTo>
                    <a:pt x="15" y="228"/>
                  </a:lnTo>
                  <a:lnTo>
                    <a:pt x="17" y="259"/>
                  </a:lnTo>
                  <a:lnTo>
                    <a:pt x="19" y="291"/>
                  </a:lnTo>
                  <a:lnTo>
                    <a:pt x="22" y="324"/>
                  </a:lnTo>
                  <a:lnTo>
                    <a:pt x="24" y="359"/>
                  </a:lnTo>
                  <a:lnTo>
                    <a:pt x="26" y="395"/>
                  </a:lnTo>
                  <a:lnTo>
                    <a:pt x="29" y="431"/>
                  </a:lnTo>
                  <a:lnTo>
                    <a:pt x="31" y="469"/>
                  </a:lnTo>
                  <a:lnTo>
                    <a:pt x="33" y="508"/>
                  </a:lnTo>
                  <a:lnTo>
                    <a:pt x="35" y="546"/>
                  </a:lnTo>
                  <a:lnTo>
                    <a:pt x="38" y="588"/>
                  </a:lnTo>
                  <a:lnTo>
                    <a:pt x="40" y="629"/>
                  </a:lnTo>
                  <a:lnTo>
                    <a:pt x="42" y="670"/>
                  </a:lnTo>
                  <a:lnTo>
                    <a:pt x="43" y="712"/>
                  </a:lnTo>
                  <a:lnTo>
                    <a:pt x="46" y="754"/>
                  </a:lnTo>
                  <a:lnTo>
                    <a:pt x="48" y="797"/>
                  </a:lnTo>
                  <a:lnTo>
                    <a:pt x="50" y="840"/>
                  </a:lnTo>
                  <a:lnTo>
                    <a:pt x="53" y="883"/>
                  </a:lnTo>
                  <a:lnTo>
                    <a:pt x="55" y="926"/>
                  </a:lnTo>
                  <a:lnTo>
                    <a:pt x="55" y="926"/>
                  </a:lnTo>
                  <a:lnTo>
                    <a:pt x="55" y="926"/>
                  </a:lnTo>
                  <a:lnTo>
                    <a:pt x="55" y="926"/>
                  </a:lnTo>
                  <a:lnTo>
                    <a:pt x="55" y="926"/>
                  </a:lnTo>
                  <a:lnTo>
                    <a:pt x="67" y="9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29" name="Freeform 53"/>
            <p:cNvSpPr>
              <a:spLocks/>
            </p:cNvSpPr>
            <p:nvPr/>
          </p:nvSpPr>
          <p:spPr bwMode="auto">
            <a:xfrm>
              <a:off x="2990" y="3429"/>
              <a:ext cx="14" cy="90"/>
            </a:xfrm>
            <a:custGeom>
              <a:avLst/>
              <a:gdLst/>
              <a:ahLst/>
              <a:cxnLst>
                <a:cxn ang="0">
                  <a:pos x="9" y="127"/>
                </a:cxn>
                <a:cxn ang="0">
                  <a:pos x="12" y="131"/>
                </a:cxn>
                <a:cxn ang="0">
                  <a:pos x="12" y="126"/>
                </a:cxn>
                <a:cxn ang="0">
                  <a:pos x="12" y="118"/>
                </a:cxn>
                <a:cxn ang="0">
                  <a:pos x="12" y="111"/>
                </a:cxn>
                <a:cxn ang="0">
                  <a:pos x="13" y="103"/>
                </a:cxn>
                <a:cxn ang="0">
                  <a:pos x="13" y="94"/>
                </a:cxn>
                <a:cxn ang="0">
                  <a:pos x="15" y="85"/>
                </a:cxn>
                <a:cxn ang="0">
                  <a:pos x="16" y="75"/>
                </a:cxn>
                <a:cxn ang="0">
                  <a:pos x="17" y="66"/>
                </a:cxn>
                <a:cxn ang="0">
                  <a:pos x="18" y="56"/>
                </a:cxn>
                <a:cxn ang="0">
                  <a:pos x="18" y="47"/>
                </a:cxn>
                <a:cxn ang="0">
                  <a:pos x="19" y="38"/>
                </a:cxn>
                <a:cxn ang="0">
                  <a:pos x="20" y="30"/>
                </a:cxn>
                <a:cxn ang="0">
                  <a:pos x="20" y="21"/>
                </a:cxn>
                <a:cxn ang="0">
                  <a:pos x="20" y="14"/>
                </a:cxn>
                <a:cxn ang="0">
                  <a:pos x="20" y="7"/>
                </a:cxn>
                <a:cxn ang="0">
                  <a:pos x="20" y="0"/>
                </a:cxn>
                <a:cxn ang="0">
                  <a:pos x="8" y="1"/>
                </a:cxn>
                <a:cxn ang="0">
                  <a:pos x="8" y="7"/>
                </a:cxn>
                <a:cxn ang="0">
                  <a:pos x="8" y="14"/>
                </a:cxn>
                <a:cxn ang="0">
                  <a:pos x="8" y="21"/>
                </a:cxn>
                <a:cxn ang="0">
                  <a:pos x="7" y="29"/>
                </a:cxn>
                <a:cxn ang="0">
                  <a:pos x="7" y="37"/>
                </a:cxn>
                <a:cxn ang="0">
                  <a:pos x="6" y="46"/>
                </a:cxn>
                <a:cxn ang="0">
                  <a:pos x="4" y="55"/>
                </a:cxn>
                <a:cxn ang="0">
                  <a:pos x="4" y="64"/>
                </a:cxn>
                <a:cxn ang="0">
                  <a:pos x="2" y="73"/>
                </a:cxn>
                <a:cxn ang="0">
                  <a:pos x="2" y="83"/>
                </a:cxn>
                <a:cxn ang="0">
                  <a:pos x="1" y="93"/>
                </a:cxn>
                <a:cxn ang="0">
                  <a:pos x="0" y="102"/>
                </a:cxn>
                <a:cxn ang="0">
                  <a:pos x="0" y="110"/>
                </a:cxn>
                <a:cxn ang="0">
                  <a:pos x="0" y="118"/>
                </a:cxn>
                <a:cxn ang="0">
                  <a:pos x="0" y="126"/>
                </a:cxn>
                <a:cxn ang="0">
                  <a:pos x="0" y="132"/>
                </a:cxn>
                <a:cxn ang="0">
                  <a:pos x="2" y="137"/>
                </a:cxn>
                <a:cxn ang="0">
                  <a:pos x="0" y="132"/>
                </a:cxn>
                <a:cxn ang="0">
                  <a:pos x="0" y="135"/>
                </a:cxn>
                <a:cxn ang="0">
                  <a:pos x="2" y="137"/>
                </a:cxn>
                <a:cxn ang="0">
                  <a:pos x="9" y="127"/>
                </a:cxn>
              </a:cxnLst>
              <a:rect l="0" t="0" r="r" b="b"/>
              <a:pathLst>
                <a:path w="20" h="137">
                  <a:moveTo>
                    <a:pt x="9" y="127"/>
                  </a:moveTo>
                  <a:lnTo>
                    <a:pt x="12" y="131"/>
                  </a:lnTo>
                  <a:lnTo>
                    <a:pt x="12" y="126"/>
                  </a:lnTo>
                  <a:lnTo>
                    <a:pt x="12" y="118"/>
                  </a:lnTo>
                  <a:lnTo>
                    <a:pt x="12" y="111"/>
                  </a:lnTo>
                  <a:lnTo>
                    <a:pt x="13" y="103"/>
                  </a:lnTo>
                  <a:lnTo>
                    <a:pt x="13" y="94"/>
                  </a:lnTo>
                  <a:lnTo>
                    <a:pt x="15" y="85"/>
                  </a:lnTo>
                  <a:lnTo>
                    <a:pt x="16" y="75"/>
                  </a:lnTo>
                  <a:lnTo>
                    <a:pt x="17" y="66"/>
                  </a:lnTo>
                  <a:lnTo>
                    <a:pt x="18" y="56"/>
                  </a:lnTo>
                  <a:lnTo>
                    <a:pt x="18" y="47"/>
                  </a:lnTo>
                  <a:lnTo>
                    <a:pt x="19" y="38"/>
                  </a:lnTo>
                  <a:lnTo>
                    <a:pt x="20" y="30"/>
                  </a:lnTo>
                  <a:lnTo>
                    <a:pt x="20" y="21"/>
                  </a:lnTo>
                  <a:lnTo>
                    <a:pt x="20" y="14"/>
                  </a:lnTo>
                  <a:lnTo>
                    <a:pt x="20" y="7"/>
                  </a:lnTo>
                  <a:lnTo>
                    <a:pt x="20" y="0"/>
                  </a:lnTo>
                  <a:lnTo>
                    <a:pt x="8" y="1"/>
                  </a:lnTo>
                  <a:lnTo>
                    <a:pt x="8" y="7"/>
                  </a:lnTo>
                  <a:lnTo>
                    <a:pt x="8" y="14"/>
                  </a:lnTo>
                  <a:lnTo>
                    <a:pt x="8" y="21"/>
                  </a:lnTo>
                  <a:lnTo>
                    <a:pt x="7" y="29"/>
                  </a:lnTo>
                  <a:lnTo>
                    <a:pt x="7" y="37"/>
                  </a:lnTo>
                  <a:lnTo>
                    <a:pt x="6" y="46"/>
                  </a:lnTo>
                  <a:lnTo>
                    <a:pt x="4" y="55"/>
                  </a:lnTo>
                  <a:lnTo>
                    <a:pt x="4" y="64"/>
                  </a:lnTo>
                  <a:lnTo>
                    <a:pt x="2" y="73"/>
                  </a:lnTo>
                  <a:lnTo>
                    <a:pt x="2" y="83"/>
                  </a:lnTo>
                  <a:lnTo>
                    <a:pt x="1" y="93"/>
                  </a:lnTo>
                  <a:lnTo>
                    <a:pt x="0" y="102"/>
                  </a:lnTo>
                  <a:lnTo>
                    <a:pt x="0" y="110"/>
                  </a:lnTo>
                  <a:lnTo>
                    <a:pt x="0" y="118"/>
                  </a:lnTo>
                  <a:lnTo>
                    <a:pt x="0" y="126"/>
                  </a:lnTo>
                  <a:lnTo>
                    <a:pt x="0" y="132"/>
                  </a:lnTo>
                  <a:lnTo>
                    <a:pt x="2" y="137"/>
                  </a:lnTo>
                  <a:lnTo>
                    <a:pt x="0" y="132"/>
                  </a:lnTo>
                  <a:lnTo>
                    <a:pt x="0" y="135"/>
                  </a:lnTo>
                  <a:lnTo>
                    <a:pt x="2" y="137"/>
                  </a:lnTo>
                  <a:lnTo>
                    <a:pt x="9" y="1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30" name="Freeform 54"/>
            <p:cNvSpPr>
              <a:spLocks/>
            </p:cNvSpPr>
            <p:nvPr/>
          </p:nvSpPr>
          <p:spPr bwMode="auto">
            <a:xfrm>
              <a:off x="2992" y="3465"/>
              <a:ext cx="233" cy="84"/>
            </a:xfrm>
            <a:custGeom>
              <a:avLst/>
              <a:gdLst/>
              <a:ahLst/>
              <a:cxnLst>
                <a:cxn ang="0">
                  <a:pos x="329" y="0"/>
                </a:cxn>
                <a:cxn ang="0">
                  <a:pos x="327" y="2"/>
                </a:cxn>
                <a:cxn ang="0">
                  <a:pos x="322" y="8"/>
                </a:cxn>
                <a:cxn ang="0">
                  <a:pos x="315" y="18"/>
                </a:cxn>
                <a:cxn ang="0">
                  <a:pos x="303" y="29"/>
                </a:cxn>
                <a:cxn ang="0">
                  <a:pos x="289" y="43"/>
                </a:cxn>
                <a:cxn ang="0">
                  <a:pos x="273" y="58"/>
                </a:cxn>
                <a:cxn ang="0">
                  <a:pos x="253" y="72"/>
                </a:cxn>
                <a:cxn ang="0">
                  <a:pos x="233" y="85"/>
                </a:cxn>
                <a:cxn ang="0">
                  <a:pos x="210" y="97"/>
                </a:cxn>
                <a:cxn ang="0">
                  <a:pos x="185" y="107"/>
                </a:cxn>
                <a:cxn ang="0">
                  <a:pos x="159" y="113"/>
                </a:cxn>
                <a:cxn ang="0">
                  <a:pos x="131" y="115"/>
                </a:cxn>
                <a:cxn ang="0">
                  <a:pos x="102" y="114"/>
                </a:cxn>
                <a:cxn ang="0">
                  <a:pos x="71" y="106"/>
                </a:cxn>
                <a:cxn ang="0">
                  <a:pos x="40" y="92"/>
                </a:cxn>
                <a:cxn ang="0">
                  <a:pos x="7" y="73"/>
                </a:cxn>
                <a:cxn ang="0">
                  <a:pos x="17" y="94"/>
                </a:cxn>
                <a:cxn ang="0">
                  <a:pos x="50" y="113"/>
                </a:cxn>
                <a:cxn ang="0">
                  <a:pos x="84" y="123"/>
                </a:cxn>
                <a:cxn ang="0">
                  <a:pos x="115" y="127"/>
                </a:cxn>
                <a:cxn ang="0">
                  <a:pos x="146" y="127"/>
                </a:cxn>
                <a:cxn ang="0">
                  <a:pos x="175" y="123"/>
                </a:cxn>
                <a:cxn ang="0">
                  <a:pos x="202" y="114"/>
                </a:cxn>
                <a:cxn ang="0">
                  <a:pos x="228" y="102"/>
                </a:cxn>
                <a:cxn ang="0">
                  <a:pos x="251" y="90"/>
                </a:cxn>
                <a:cxn ang="0">
                  <a:pos x="272" y="75"/>
                </a:cxn>
                <a:cxn ang="0">
                  <a:pos x="290" y="59"/>
                </a:cxn>
                <a:cxn ang="0">
                  <a:pos x="306" y="45"/>
                </a:cxn>
                <a:cxn ang="0">
                  <a:pos x="318" y="32"/>
                </a:cxn>
                <a:cxn ang="0">
                  <a:pos x="329" y="21"/>
                </a:cxn>
                <a:cxn ang="0">
                  <a:pos x="335" y="12"/>
                </a:cxn>
                <a:cxn ang="0">
                  <a:pos x="339" y="8"/>
                </a:cxn>
                <a:cxn ang="0">
                  <a:pos x="340" y="3"/>
                </a:cxn>
                <a:cxn ang="0">
                  <a:pos x="340" y="5"/>
                </a:cxn>
                <a:cxn ang="0">
                  <a:pos x="327" y="4"/>
                </a:cxn>
              </a:cxnLst>
              <a:rect l="0" t="0" r="r" b="b"/>
              <a:pathLst>
                <a:path w="340" h="129">
                  <a:moveTo>
                    <a:pt x="327" y="4"/>
                  </a:moveTo>
                  <a:lnTo>
                    <a:pt x="329" y="0"/>
                  </a:lnTo>
                  <a:lnTo>
                    <a:pt x="329" y="0"/>
                  </a:lnTo>
                  <a:lnTo>
                    <a:pt x="327" y="2"/>
                  </a:lnTo>
                  <a:lnTo>
                    <a:pt x="325" y="4"/>
                  </a:lnTo>
                  <a:lnTo>
                    <a:pt x="322" y="8"/>
                  </a:lnTo>
                  <a:lnTo>
                    <a:pt x="318" y="12"/>
                  </a:lnTo>
                  <a:lnTo>
                    <a:pt x="315" y="18"/>
                  </a:lnTo>
                  <a:lnTo>
                    <a:pt x="309" y="24"/>
                  </a:lnTo>
                  <a:lnTo>
                    <a:pt x="303" y="29"/>
                  </a:lnTo>
                  <a:lnTo>
                    <a:pt x="297" y="36"/>
                  </a:lnTo>
                  <a:lnTo>
                    <a:pt x="289" y="43"/>
                  </a:lnTo>
                  <a:lnTo>
                    <a:pt x="282" y="50"/>
                  </a:lnTo>
                  <a:lnTo>
                    <a:pt x="273" y="58"/>
                  </a:lnTo>
                  <a:lnTo>
                    <a:pt x="264" y="65"/>
                  </a:lnTo>
                  <a:lnTo>
                    <a:pt x="253" y="72"/>
                  </a:lnTo>
                  <a:lnTo>
                    <a:pt x="244" y="78"/>
                  </a:lnTo>
                  <a:lnTo>
                    <a:pt x="233" y="85"/>
                  </a:lnTo>
                  <a:lnTo>
                    <a:pt x="221" y="92"/>
                  </a:lnTo>
                  <a:lnTo>
                    <a:pt x="210" y="97"/>
                  </a:lnTo>
                  <a:lnTo>
                    <a:pt x="197" y="101"/>
                  </a:lnTo>
                  <a:lnTo>
                    <a:pt x="185" y="107"/>
                  </a:lnTo>
                  <a:lnTo>
                    <a:pt x="172" y="110"/>
                  </a:lnTo>
                  <a:lnTo>
                    <a:pt x="159" y="113"/>
                  </a:lnTo>
                  <a:lnTo>
                    <a:pt x="145" y="115"/>
                  </a:lnTo>
                  <a:lnTo>
                    <a:pt x="131" y="115"/>
                  </a:lnTo>
                  <a:lnTo>
                    <a:pt x="116" y="115"/>
                  </a:lnTo>
                  <a:lnTo>
                    <a:pt x="102" y="114"/>
                  </a:lnTo>
                  <a:lnTo>
                    <a:pt x="87" y="110"/>
                  </a:lnTo>
                  <a:lnTo>
                    <a:pt x="71" y="106"/>
                  </a:lnTo>
                  <a:lnTo>
                    <a:pt x="56" y="100"/>
                  </a:lnTo>
                  <a:lnTo>
                    <a:pt x="40" y="92"/>
                  </a:lnTo>
                  <a:lnTo>
                    <a:pt x="24" y="83"/>
                  </a:lnTo>
                  <a:lnTo>
                    <a:pt x="7" y="73"/>
                  </a:lnTo>
                  <a:lnTo>
                    <a:pt x="0" y="83"/>
                  </a:lnTo>
                  <a:lnTo>
                    <a:pt x="17" y="94"/>
                  </a:lnTo>
                  <a:lnTo>
                    <a:pt x="34" y="104"/>
                  </a:lnTo>
                  <a:lnTo>
                    <a:pt x="50" y="113"/>
                  </a:lnTo>
                  <a:lnTo>
                    <a:pt x="67" y="118"/>
                  </a:lnTo>
                  <a:lnTo>
                    <a:pt x="84" y="123"/>
                  </a:lnTo>
                  <a:lnTo>
                    <a:pt x="100" y="126"/>
                  </a:lnTo>
                  <a:lnTo>
                    <a:pt x="115" y="127"/>
                  </a:lnTo>
                  <a:lnTo>
                    <a:pt x="131" y="129"/>
                  </a:lnTo>
                  <a:lnTo>
                    <a:pt x="146" y="127"/>
                  </a:lnTo>
                  <a:lnTo>
                    <a:pt x="161" y="125"/>
                  </a:lnTo>
                  <a:lnTo>
                    <a:pt x="175" y="123"/>
                  </a:lnTo>
                  <a:lnTo>
                    <a:pt x="189" y="118"/>
                  </a:lnTo>
                  <a:lnTo>
                    <a:pt x="202" y="114"/>
                  </a:lnTo>
                  <a:lnTo>
                    <a:pt x="216" y="108"/>
                  </a:lnTo>
                  <a:lnTo>
                    <a:pt x="228" y="102"/>
                  </a:lnTo>
                  <a:lnTo>
                    <a:pt x="240" y="96"/>
                  </a:lnTo>
                  <a:lnTo>
                    <a:pt x="251" y="90"/>
                  </a:lnTo>
                  <a:lnTo>
                    <a:pt x="261" y="82"/>
                  </a:lnTo>
                  <a:lnTo>
                    <a:pt x="272" y="75"/>
                  </a:lnTo>
                  <a:lnTo>
                    <a:pt x="281" y="67"/>
                  </a:lnTo>
                  <a:lnTo>
                    <a:pt x="290" y="59"/>
                  </a:lnTo>
                  <a:lnTo>
                    <a:pt x="298" y="52"/>
                  </a:lnTo>
                  <a:lnTo>
                    <a:pt x="306" y="45"/>
                  </a:lnTo>
                  <a:lnTo>
                    <a:pt x="313" y="39"/>
                  </a:lnTo>
                  <a:lnTo>
                    <a:pt x="318" y="32"/>
                  </a:lnTo>
                  <a:lnTo>
                    <a:pt x="324" y="26"/>
                  </a:lnTo>
                  <a:lnTo>
                    <a:pt x="329" y="21"/>
                  </a:lnTo>
                  <a:lnTo>
                    <a:pt x="332" y="17"/>
                  </a:lnTo>
                  <a:lnTo>
                    <a:pt x="335" y="12"/>
                  </a:lnTo>
                  <a:lnTo>
                    <a:pt x="338" y="10"/>
                  </a:lnTo>
                  <a:lnTo>
                    <a:pt x="339" y="8"/>
                  </a:lnTo>
                  <a:lnTo>
                    <a:pt x="339" y="8"/>
                  </a:lnTo>
                  <a:lnTo>
                    <a:pt x="340" y="3"/>
                  </a:lnTo>
                  <a:lnTo>
                    <a:pt x="339" y="8"/>
                  </a:lnTo>
                  <a:lnTo>
                    <a:pt x="340" y="5"/>
                  </a:lnTo>
                  <a:lnTo>
                    <a:pt x="340" y="3"/>
                  </a:lnTo>
                  <a:lnTo>
                    <a:pt x="327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31" name="Freeform 55"/>
            <p:cNvSpPr>
              <a:spLocks/>
            </p:cNvSpPr>
            <p:nvPr/>
          </p:nvSpPr>
          <p:spPr bwMode="auto">
            <a:xfrm>
              <a:off x="3211" y="3407"/>
              <a:ext cx="14" cy="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6" y="92"/>
                </a:cxn>
                <a:cxn ang="0">
                  <a:pos x="19" y="91"/>
                </a:cxn>
                <a:cxn ang="0">
                  <a:pos x="12" y="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0" y="0"/>
                </a:cxn>
              </a:cxnLst>
              <a:rect l="0" t="0" r="r" b="b"/>
              <a:pathLst>
                <a:path w="19" h="92">
                  <a:moveTo>
                    <a:pt x="0" y="0"/>
                  </a:moveTo>
                  <a:lnTo>
                    <a:pt x="0" y="1"/>
                  </a:lnTo>
                  <a:lnTo>
                    <a:pt x="6" y="92"/>
                  </a:lnTo>
                  <a:lnTo>
                    <a:pt x="19" y="91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32" name="Freeform 56"/>
            <p:cNvSpPr>
              <a:spLocks/>
            </p:cNvSpPr>
            <p:nvPr/>
          </p:nvSpPr>
          <p:spPr bwMode="auto">
            <a:xfrm>
              <a:off x="3196" y="2874"/>
              <a:ext cx="25" cy="5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23" y="809"/>
                </a:cxn>
                <a:cxn ang="0">
                  <a:pos x="35" y="809"/>
                </a:cxn>
                <a:cxn ang="0">
                  <a:pos x="12" y="1"/>
                </a:cxn>
                <a:cxn ang="0">
                  <a:pos x="12" y="1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0" y="0"/>
                </a:cxn>
              </a:cxnLst>
              <a:rect l="0" t="0" r="r" b="b"/>
              <a:pathLst>
                <a:path w="35" h="809">
                  <a:moveTo>
                    <a:pt x="0" y="0"/>
                  </a:moveTo>
                  <a:lnTo>
                    <a:pt x="0" y="1"/>
                  </a:lnTo>
                  <a:lnTo>
                    <a:pt x="23" y="809"/>
                  </a:lnTo>
                  <a:lnTo>
                    <a:pt x="35" y="809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33" name="Freeform 57"/>
            <p:cNvSpPr>
              <a:spLocks/>
            </p:cNvSpPr>
            <p:nvPr/>
          </p:nvSpPr>
          <p:spPr bwMode="auto">
            <a:xfrm>
              <a:off x="3196" y="2453"/>
              <a:ext cx="30" cy="421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32" y="0"/>
                </a:cxn>
                <a:cxn ang="0">
                  <a:pos x="0" y="638"/>
                </a:cxn>
                <a:cxn ang="0">
                  <a:pos x="12" y="639"/>
                </a:cxn>
                <a:cxn ang="0">
                  <a:pos x="44" y="1"/>
                </a:cxn>
                <a:cxn ang="0">
                  <a:pos x="37" y="0"/>
                </a:cxn>
              </a:cxnLst>
              <a:rect l="0" t="0" r="r" b="b"/>
              <a:pathLst>
                <a:path w="44" h="639">
                  <a:moveTo>
                    <a:pt x="37" y="0"/>
                  </a:moveTo>
                  <a:lnTo>
                    <a:pt x="32" y="0"/>
                  </a:lnTo>
                  <a:lnTo>
                    <a:pt x="0" y="638"/>
                  </a:lnTo>
                  <a:lnTo>
                    <a:pt x="12" y="639"/>
                  </a:lnTo>
                  <a:lnTo>
                    <a:pt x="44" y="1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34" name="Freeform 58"/>
            <p:cNvSpPr>
              <a:spLocks/>
            </p:cNvSpPr>
            <p:nvPr/>
          </p:nvSpPr>
          <p:spPr bwMode="auto">
            <a:xfrm>
              <a:off x="2419" y="1467"/>
              <a:ext cx="247" cy="260"/>
            </a:xfrm>
            <a:custGeom>
              <a:avLst/>
              <a:gdLst/>
              <a:ahLst/>
              <a:cxnLst>
                <a:cxn ang="0">
                  <a:pos x="195" y="358"/>
                </a:cxn>
                <a:cxn ang="0">
                  <a:pos x="201" y="373"/>
                </a:cxn>
                <a:cxn ang="0">
                  <a:pos x="213" y="394"/>
                </a:cxn>
                <a:cxn ang="0">
                  <a:pos x="229" y="390"/>
                </a:cxn>
                <a:cxn ang="0">
                  <a:pos x="252" y="371"/>
                </a:cxn>
                <a:cxn ang="0">
                  <a:pos x="286" y="346"/>
                </a:cxn>
                <a:cxn ang="0">
                  <a:pos x="321" y="319"/>
                </a:cxn>
                <a:cxn ang="0">
                  <a:pos x="349" y="298"/>
                </a:cxn>
                <a:cxn ang="0">
                  <a:pos x="360" y="290"/>
                </a:cxn>
                <a:cxn ang="0">
                  <a:pos x="346" y="284"/>
                </a:cxn>
                <a:cxn ang="0">
                  <a:pos x="325" y="265"/>
                </a:cxn>
                <a:cxn ang="0">
                  <a:pos x="324" y="235"/>
                </a:cxn>
                <a:cxn ang="0">
                  <a:pos x="317" y="207"/>
                </a:cxn>
                <a:cxn ang="0">
                  <a:pos x="305" y="171"/>
                </a:cxn>
                <a:cxn ang="0">
                  <a:pos x="293" y="135"/>
                </a:cxn>
                <a:cxn ang="0">
                  <a:pos x="293" y="101"/>
                </a:cxn>
                <a:cxn ang="0">
                  <a:pos x="311" y="73"/>
                </a:cxn>
                <a:cxn ang="0">
                  <a:pos x="329" y="43"/>
                </a:cxn>
                <a:cxn ang="0">
                  <a:pos x="334" y="34"/>
                </a:cxn>
                <a:cxn ang="0">
                  <a:pos x="334" y="32"/>
                </a:cxn>
                <a:cxn ang="0">
                  <a:pos x="334" y="18"/>
                </a:cxn>
                <a:cxn ang="0">
                  <a:pos x="319" y="2"/>
                </a:cxn>
                <a:cxn ang="0">
                  <a:pos x="277" y="2"/>
                </a:cxn>
                <a:cxn ang="0">
                  <a:pos x="254" y="28"/>
                </a:cxn>
                <a:cxn ang="0">
                  <a:pos x="248" y="64"/>
                </a:cxn>
                <a:cxn ang="0">
                  <a:pos x="248" y="98"/>
                </a:cxn>
                <a:cxn ang="0">
                  <a:pos x="240" y="116"/>
                </a:cxn>
                <a:cxn ang="0">
                  <a:pos x="206" y="93"/>
                </a:cxn>
                <a:cxn ang="0">
                  <a:pos x="160" y="43"/>
                </a:cxn>
                <a:cxn ang="0">
                  <a:pos x="127" y="14"/>
                </a:cxn>
                <a:cxn ang="0">
                  <a:pos x="107" y="6"/>
                </a:cxn>
                <a:cxn ang="0">
                  <a:pos x="102" y="21"/>
                </a:cxn>
                <a:cxn ang="0">
                  <a:pos x="106" y="58"/>
                </a:cxn>
                <a:cxn ang="0">
                  <a:pos x="82" y="58"/>
                </a:cxn>
                <a:cxn ang="0">
                  <a:pos x="74" y="73"/>
                </a:cxn>
                <a:cxn ang="0">
                  <a:pos x="70" y="94"/>
                </a:cxn>
                <a:cxn ang="0">
                  <a:pos x="30" y="145"/>
                </a:cxn>
                <a:cxn ang="0">
                  <a:pos x="22" y="150"/>
                </a:cxn>
                <a:cxn ang="0">
                  <a:pos x="9" y="162"/>
                </a:cxn>
                <a:cxn ang="0">
                  <a:pos x="1" y="184"/>
                </a:cxn>
                <a:cxn ang="0">
                  <a:pos x="2" y="208"/>
                </a:cxn>
                <a:cxn ang="0">
                  <a:pos x="11" y="232"/>
                </a:cxn>
                <a:cxn ang="0">
                  <a:pos x="22" y="252"/>
                </a:cxn>
                <a:cxn ang="0">
                  <a:pos x="29" y="265"/>
                </a:cxn>
              </a:cxnLst>
              <a:rect l="0" t="0" r="r" b="b"/>
              <a:pathLst>
                <a:path w="360" h="395">
                  <a:moveTo>
                    <a:pt x="31" y="268"/>
                  </a:moveTo>
                  <a:lnTo>
                    <a:pt x="79" y="308"/>
                  </a:lnTo>
                  <a:lnTo>
                    <a:pt x="195" y="358"/>
                  </a:lnTo>
                  <a:lnTo>
                    <a:pt x="195" y="361"/>
                  </a:lnTo>
                  <a:lnTo>
                    <a:pt x="197" y="366"/>
                  </a:lnTo>
                  <a:lnTo>
                    <a:pt x="201" y="373"/>
                  </a:lnTo>
                  <a:lnTo>
                    <a:pt x="204" y="381"/>
                  </a:lnTo>
                  <a:lnTo>
                    <a:pt x="209" y="388"/>
                  </a:lnTo>
                  <a:lnTo>
                    <a:pt x="213" y="394"/>
                  </a:lnTo>
                  <a:lnTo>
                    <a:pt x="219" y="395"/>
                  </a:lnTo>
                  <a:lnTo>
                    <a:pt x="225" y="392"/>
                  </a:lnTo>
                  <a:lnTo>
                    <a:pt x="229" y="390"/>
                  </a:lnTo>
                  <a:lnTo>
                    <a:pt x="235" y="385"/>
                  </a:lnTo>
                  <a:lnTo>
                    <a:pt x="243" y="379"/>
                  </a:lnTo>
                  <a:lnTo>
                    <a:pt x="252" y="371"/>
                  </a:lnTo>
                  <a:lnTo>
                    <a:pt x="262" y="363"/>
                  </a:lnTo>
                  <a:lnTo>
                    <a:pt x="274" y="354"/>
                  </a:lnTo>
                  <a:lnTo>
                    <a:pt x="286" y="346"/>
                  </a:lnTo>
                  <a:lnTo>
                    <a:pt x="298" y="337"/>
                  </a:lnTo>
                  <a:lnTo>
                    <a:pt x="310" y="327"/>
                  </a:lnTo>
                  <a:lnTo>
                    <a:pt x="321" y="319"/>
                  </a:lnTo>
                  <a:lnTo>
                    <a:pt x="332" y="310"/>
                  </a:lnTo>
                  <a:lnTo>
                    <a:pt x="341" y="304"/>
                  </a:lnTo>
                  <a:lnTo>
                    <a:pt x="349" y="298"/>
                  </a:lnTo>
                  <a:lnTo>
                    <a:pt x="355" y="293"/>
                  </a:lnTo>
                  <a:lnTo>
                    <a:pt x="359" y="291"/>
                  </a:lnTo>
                  <a:lnTo>
                    <a:pt x="360" y="290"/>
                  </a:lnTo>
                  <a:lnTo>
                    <a:pt x="358" y="290"/>
                  </a:lnTo>
                  <a:lnTo>
                    <a:pt x="354" y="288"/>
                  </a:lnTo>
                  <a:lnTo>
                    <a:pt x="346" y="284"/>
                  </a:lnTo>
                  <a:lnTo>
                    <a:pt x="339" y="280"/>
                  </a:lnTo>
                  <a:lnTo>
                    <a:pt x="331" y="273"/>
                  </a:lnTo>
                  <a:lnTo>
                    <a:pt x="325" y="265"/>
                  </a:lnTo>
                  <a:lnTo>
                    <a:pt x="322" y="254"/>
                  </a:lnTo>
                  <a:lnTo>
                    <a:pt x="323" y="242"/>
                  </a:lnTo>
                  <a:lnTo>
                    <a:pt x="324" y="235"/>
                  </a:lnTo>
                  <a:lnTo>
                    <a:pt x="323" y="226"/>
                  </a:lnTo>
                  <a:lnTo>
                    <a:pt x="321" y="217"/>
                  </a:lnTo>
                  <a:lnTo>
                    <a:pt x="317" y="207"/>
                  </a:lnTo>
                  <a:lnTo>
                    <a:pt x="314" y="195"/>
                  </a:lnTo>
                  <a:lnTo>
                    <a:pt x="309" y="184"/>
                  </a:lnTo>
                  <a:lnTo>
                    <a:pt x="305" y="171"/>
                  </a:lnTo>
                  <a:lnTo>
                    <a:pt x="300" y="159"/>
                  </a:lnTo>
                  <a:lnTo>
                    <a:pt x="297" y="146"/>
                  </a:lnTo>
                  <a:lnTo>
                    <a:pt x="293" y="135"/>
                  </a:lnTo>
                  <a:lnTo>
                    <a:pt x="292" y="122"/>
                  </a:lnTo>
                  <a:lnTo>
                    <a:pt x="291" y="111"/>
                  </a:lnTo>
                  <a:lnTo>
                    <a:pt x="293" y="101"/>
                  </a:lnTo>
                  <a:lnTo>
                    <a:pt x="297" y="90"/>
                  </a:lnTo>
                  <a:lnTo>
                    <a:pt x="302" y="81"/>
                  </a:lnTo>
                  <a:lnTo>
                    <a:pt x="311" y="73"/>
                  </a:lnTo>
                  <a:lnTo>
                    <a:pt x="319" y="59"/>
                  </a:lnTo>
                  <a:lnTo>
                    <a:pt x="325" y="50"/>
                  </a:lnTo>
                  <a:lnTo>
                    <a:pt x="329" y="43"/>
                  </a:lnTo>
                  <a:lnTo>
                    <a:pt x="332" y="39"/>
                  </a:lnTo>
                  <a:lnTo>
                    <a:pt x="333" y="36"/>
                  </a:lnTo>
                  <a:lnTo>
                    <a:pt x="334" y="34"/>
                  </a:lnTo>
                  <a:lnTo>
                    <a:pt x="334" y="33"/>
                  </a:lnTo>
                  <a:lnTo>
                    <a:pt x="334" y="33"/>
                  </a:lnTo>
                  <a:lnTo>
                    <a:pt x="334" y="32"/>
                  </a:lnTo>
                  <a:lnTo>
                    <a:pt x="335" y="29"/>
                  </a:lnTo>
                  <a:lnTo>
                    <a:pt x="335" y="24"/>
                  </a:lnTo>
                  <a:lnTo>
                    <a:pt x="334" y="18"/>
                  </a:lnTo>
                  <a:lnTo>
                    <a:pt x="332" y="13"/>
                  </a:lnTo>
                  <a:lnTo>
                    <a:pt x="327" y="7"/>
                  </a:lnTo>
                  <a:lnTo>
                    <a:pt x="319" y="2"/>
                  </a:lnTo>
                  <a:lnTo>
                    <a:pt x="308" y="0"/>
                  </a:lnTo>
                  <a:lnTo>
                    <a:pt x="291" y="0"/>
                  </a:lnTo>
                  <a:lnTo>
                    <a:pt x="277" y="2"/>
                  </a:lnTo>
                  <a:lnTo>
                    <a:pt x="267" y="9"/>
                  </a:lnTo>
                  <a:lnTo>
                    <a:pt x="259" y="17"/>
                  </a:lnTo>
                  <a:lnTo>
                    <a:pt x="254" y="28"/>
                  </a:lnTo>
                  <a:lnTo>
                    <a:pt x="251" y="39"/>
                  </a:lnTo>
                  <a:lnTo>
                    <a:pt x="249" y="51"/>
                  </a:lnTo>
                  <a:lnTo>
                    <a:pt x="248" y="64"/>
                  </a:lnTo>
                  <a:lnTo>
                    <a:pt x="248" y="77"/>
                  </a:lnTo>
                  <a:lnTo>
                    <a:pt x="248" y="88"/>
                  </a:lnTo>
                  <a:lnTo>
                    <a:pt x="248" y="98"/>
                  </a:lnTo>
                  <a:lnTo>
                    <a:pt x="245" y="107"/>
                  </a:lnTo>
                  <a:lnTo>
                    <a:pt x="243" y="113"/>
                  </a:lnTo>
                  <a:lnTo>
                    <a:pt x="240" y="116"/>
                  </a:lnTo>
                  <a:lnTo>
                    <a:pt x="234" y="116"/>
                  </a:lnTo>
                  <a:lnTo>
                    <a:pt x="226" y="112"/>
                  </a:lnTo>
                  <a:lnTo>
                    <a:pt x="206" y="93"/>
                  </a:lnTo>
                  <a:lnTo>
                    <a:pt x="189" y="73"/>
                  </a:lnTo>
                  <a:lnTo>
                    <a:pt x="175" y="57"/>
                  </a:lnTo>
                  <a:lnTo>
                    <a:pt x="160" y="43"/>
                  </a:lnTo>
                  <a:lnTo>
                    <a:pt x="147" y="31"/>
                  </a:lnTo>
                  <a:lnTo>
                    <a:pt x="137" y="21"/>
                  </a:lnTo>
                  <a:lnTo>
                    <a:pt x="127" y="14"/>
                  </a:lnTo>
                  <a:lnTo>
                    <a:pt x="120" y="8"/>
                  </a:lnTo>
                  <a:lnTo>
                    <a:pt x="113" y="6"/>
                  </a:lnTo>
                  <a:lnTo>
                    <a:pt x="107" y="6"/>
                  </a:lnTo>
                  <a:lnTo>
                    <a:pt x="104" y="8"/>
                  </a:lnTo>
                  <a:lnTo>
                    <a:pt x="102" y="13"/>
                  </a:lnTo>
                  <a:lnTo>
                    <a:pt x="102" y="21"/>
                  </a:lnTo>
                  <a:lnTo>
                    <a:pt x="102" y="30"/>
                  </a:lnTo>
                  <a:lnTo>
                    <a:pt x="103" y="43"/>
                  </a:lnTo>
                  <a:lnTo>
                    <a:pt x="106" y="58"/>
                  </a:lnTo>
                  <a:lnTo>
                    <a:pt x="96" y="55"/>
                  </a:lnTo>
                  <a:lnTo>
                    <a:pt x="88" y="56"/>
                  </a:lnTo>
                  <a:lnTo>
                    <a:pt x="82" y="58"/>
                  </a:lnTo>
                  <a:lnTo>
                    <a:pt x="78" y="63"/>
                  </a:lnTo>
                  <a:lnTo>
                    <a:pt x="75" y="69"/>
                  </a:lnTo>
                  <a:lnTo>
                    <a:pt x="74" y="73"/>
                  </a:lnTo>
                  <a:lnTo>
                    <a:pt x="74" y="77"/>
                  </a:lnTo>
                  <a:lnTo>
                    <a:pt x="74" y="78"/>
                  </a:lnTo>
                  <a:lnTo>
                    <a:pt x="70" y="94"/>
                  </a:lnTo>
                  <a:lnTo>
                    <a:pt x="50" y="101"/>
                  </a:lnTo>
                  <a:lnTo>
                    <a:pt x="31" y="144"/>
                  </a:lnTo>
                  <a:lnTo>
                    <a:pt x="30" y="145"/>
                  </a:lnTo>
                  <a:lnTo>
                    <a:pt x="29" y="145"/>
                  </a:lnTo>
                  <a:lnTo>
                    <a:pt x="25" y="147"/>
                  </a:lnTo>
                  <a:lnTo>
                    <a:pt x="22" y="150"/>
                  </a:lnTo>
                  <a:lnTo>
                    <a:pt x="18" y="153"/>
                  </a:lnTo>
                  <a:lnTo>
                    <a:pt x="14" y="158"/>
                  </a:lnTo>
                  <a:lnTo>
                    <a:pt x="9" y="162"/>
                  </a:lnTo>
                  <a:lnTo>
                    <a:pt x="5" y="170"/>
                  </a:lnTo>
                  <a:lnTo>
                    <a:pt x="2" y="177"/>
                  </a:lnTo>
                  <a:lnTo>
                    <a:pt x="1" y="184"/>
                  </a:lnTo>
                  <a:lnTo>
                    <a:pt x="0" y="192"/>
                  </a:lnTo>
                  <a:lnTo>
                    <a:pt x="1" y="200"/>
                  </a:lnTo>
                  <a:lnTo>
                    <a:pt x="2" y="208"/>
                  </a:lnTo>
                  <a:lnTo>
                    <a:pt x="5" y="216"/>
                  </a:lnTo>
                  <a:lnTo>
                    <a:pt x="8" y="224"/>
                  </a:lnTo>
                  <a:lnTo>
                    <a:pt x="11" y="232"/>
                  </a:lnTo>
                  <a:lnTo>
                    <a:pt x="15" y="240"/>
                  </a:lnTo>
                  <a:lnTo>
                    <a:pt x="17" y="247"/>
                  </a:lnTo>
                  <a:lnTo>
                    <a:pt x="22" y="252"/>
                  </a:lnTo>
                  <a:lnTo>
                    <a:pt x="24" y="258"/>
                  </a:lnTo>
                  <a:lnTo>
                    <a:pt x="26" y="262"/>
                  </a:lnTo>
                  <a:lnTo>
                    <a:pt x="29" y="265"/>
                  </a:lnTo>
                  <a:lnTo>
                    <a:pt x="31" y="267"/>
                  </a:lnTo>
                  <a:lnTo>
                    <a:pt x="31" y="268"/>
                  </a:lnTo>
                  <a:close/>
                </a:path>
              </a:pathLst>
            </a:custGeom>
            <a:solidFill>
              <a:srgbClr val="FFBFA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35" name="Freeform 59"/>
            <p:cNvSpPr>
              <a:spLocks/>
            </p:cNvSpPr>
            <p:nvPr/>
          </p:nvSpPr>
          <p:spPr bwMode="auto">
            <a:xfrm>
              <a:off x="2437" y="1640"/>
              <a:ext cx="38" cy="33"/>
            </a:xfrm>
            <a:custGeom>
              <a:avLst/>
              <a:gdLst/>
              <a:ahLst/>
              <a:cxnLst>
                <a:cxn ang="0">
                  <a:pos x="55" y="40"/>
                </a:cxn>
                <a:cxn ang="0">
                  <a:pos x="56" y="42"/>
                </a:cxn>
                <a:cxn ang="0">
                  <a:pos x="9" y="0"/>
                </a:cxn>
                <a:cxn ang="0">
                  <a:pos x="0" y="11"/>
                </a:cxn>
                <a:cxn ang="0">
                  <a:pos x="48" y="51"/>
                </a:cxn>
                <a:cxn ang="0">
                  <a:pos x="49" y="52"/>
                </a:cxn>
                <a:cxn ang="0">
                  <a:pos x="48" y="51"/>
                </a:cxn>
                <a:cxn ang="0">
                  <a:pos x="49" y="52"/>
                </a:cxn>
                <a:cxn ang="0">
                  <a:pos x="49" y="52"/>
                </a:cxn>
                <a:cxn ang="0">
                  <a:pos x="55" y="40"/>
                </a:cxn>
              </a:cxnLst>
              <a:rect l="0" t="0" r="r" b="b"/>
              <a:pathLst>
                <a:path w="56" h="52">
                  <a:moveTo>
                    <a:pt x="55" y="40"/>
                  </a:moveTo>
                  <a:lnTo>
                    <a:pt x="56" y="42"/>
                  </a:lnTo>
                  <a:lnTo>
                    <a:pt x="9" y="0"/>
                  </a:lnTo>
                  <a:lnTo>
                    <a:pt x="0" y="11"/>
                  </a:lnTo>
                  <a:lnTo>
                    <a:pt x="48" y="51"/>
                  </a:lnTo>
                  <a:lnTo>
                    <a:pt x="49" y="52"/>
                  </a:lnTo>
                  <a:lnTo>
                    <a:pt x="48" y="51"/>
                  </a:lnTo>
                  <a:lnTo>
                    <a:pt x="49" y="52"/>
                  </a:lnTo>
                  <a:lnTo>
                    <a:pt x="49" y="52"/>
                  </a:lnTo>
                  <a:lnTo>
                    <a:pt x="55" y="4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36" name="Freeform 60"/>
            <p:cNvSpPr>
              <a:spLocks/>
            </p:cNvSpPr>
            <p:nvPr/>
          </p:nvSpPr>
          <p:spPr bwMode="auto">
            <a:xfrm>
              <a:off x="2471" y="1666"/>
              <a:ext cx="85" cy="41"/>
            </a:xfrm>
            <a:custGeom>
              <a:avLst/>
              <a:gdLst/>
              <a:ahLst/>
              <a:cxnLst>
                <a:cxn ang="0">
                  <a:pos x="126" y="55"/>
                </a:cxn>
                <a:cxn ang="0">
                  <a:pos x="122" y="51"/>
                </a:cxn>
                <a:cxn ang="0">
                  <a:pos x="6" y="0"/>
                </a:cxn>
                <a:cxn ang="0">
                  <a:pos x="0" y="12"/>
                </a:cxn>
                <a:cxn ang="0">
                  <a:pos x="118" y="63"/>
                </a:cxn>
                <a:cxn ang="0">
                  <a:pos x="114" y="59"/>
                </a:cxn>
                <a:cxn ang="0">
                  <a:pos x="126" y="55"/>
                </a:cxn>
                <a:cxn ang="0">
                  <a:pos x="125" y="52"/>
                </a:cxn>
                <a:cxn ang="0">
                  <a:pos x="122" y="51"/>
                </a:cxn>
                <a:cxn ang="0">
                  <a:pos x="126" y="55"/>
                </a:cxn>
              </a:cxnLst>
              <a:rect l="0" t="0" r="r" b="b"/>
              <a:pathLst>
                <a:path w="126" h="63">
                  <a:moveTo>
                    <a:pt x="126" y="55"/>
                  </a:moveTo>
                  <a:lnTo>
                    <a:pt x="122" y="51"/>
                  </a:lnTo>
                  <a:lnTo>
                    <a:pt x="6" y="0"/>
                  </a:lnTo>
                  <a:lnTo>
                    <a:pt x="0" y="12"/>
                  </a:lnTo>
                  <a:lnTo>
                    <a:pt x="118" y="63"/>
                  </a:lnTo>
                  <a:lnTo>
                    <a:pt x="114" y="59"/>
                  </a:lnTo>
                  <a:lnTo>
                    <a:pt x="126" y="55"/>
                  </a:lnTo>
                  <a:lnTo>
                    <a:pt x="125" y="52"/>
                  </a:lnTo>
                  <a:lnTo>
                    <a:pt x="122" y="51"/>
                  </a:lnTo>
                  <a:lnTo>
                    <a:pt x="126" y="5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37" name="Freeform 61"/>
            <p:cNvSpPr>
              <a:spLocks/>
            </p:cNvSpPr>
            <p:nvPr/>
          </p:nvSpPr>
          <p:spPr bwMode="auto">
            <a:xfrm>
              <a:off x="2549" y="1702"/>
              <a:ext cx="28" cy="29"/>
            </a:xfrm>
            <a:custGeom>
              <a:avLst/>
              <a:gdLst/>
              <a:ahLst/>
              <a:cxnLst>
                <a:cxn ang="0">
                  <a:pos x="31" y="31"/>
                </a:cxn>
                <a:cxn ang="0">
                  <a:pos x="31" y="31"/>
                </a:cxn>
                <a:cxn ang="0">
                  <a:pos x="30" y="32"/>
                </a:cxn>
                <a:cxn ang="0">
                  <a:pos x="29" y="31"/>
                </a:cxn>
                <a:cxn ang="0">
                  <a:pos x="24" y="28"/>
                </a:cxn>
                <a:cxn ang="0">
                  <a:pos x="21" y="21"/>
                </a:cxn>
                <a:cxn ang="0">
                  <a:pos x="17" y="14"/>
                </a:cxn>
                <a:cxn ang="0">
                  <a:pos x="15" y="7"/>
                </a:cxn>
                <a:cxn ang="0">
                  <a:pos x="13" y="1"/>
                </a:cxn>
                <a:cxn ang="0">
                  <a:pos x="12" y="0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3" y="12"/>
                </a:cxn>
                <a:cxn ang="0">
                  <a:pos x="6" y="20"/>
                </a:cxn>
                <a:cxn ang="0">
                  <a:pos x="11" y="28"/>
                </a:cxn>
                <a:cxn ang="0">
                  <a:pos x="15" y="34"/>
                </a:cxn>
                <a:cxn ang="0">
                  <a:pos x="21" y="41"/>
                </a:cxn>
                <a:cxn ang="0">
                  <a:pos x="31" y="45"/>
                </a:cxn>
                <a:cxn ang="0">
                  <a:pos x="40" y="40"/>
                </a:cxn>
                <a:cxn ang="0">
                  <a:pos x="40" y="40"/>
                </a:cxn>
                <a:cxn ang="0">
                  <a:pos x="31" y="31"/>
                </a:cxn>
              </a:cxnLst>
              <a:rect l="0" t="0" r="r" b="b"/>
              <a:pathLst>
                <a:path w="40" h="45">
                  <a:moveTo>
                    <a:pt x="31" y="31"/>
                  </a:moveTo>
                  <a:lnTo>
                    <a:pt x="31" y="31"/>
                  </a:lnTo>
                  <a:lnTo>
                    <a:pt x="30" y="32"/>
                  </a:lnTo>
                  <a:lnTo>
                    <a:pt x="29" y="31"/>
                  </a:lnTo>
                  <a:lnTo>
                    <a:pt x="24" y="28"/>
                  </a:lnTo>
                  <a:lnTo>
                    <a:pt x="21" y="21"/>
                  </a:lnTo>
                  <a:lnTo>
                    <a:pt x="17" y="14"/>
                  </a:lnTo>
                  <a:lnTo>
                    <a:pt x="15" y="7"/>
                  </a:lnTo>
                  <a:lnTo>
                    <a:pt x="13" y="1"/>
                  </a:lnTo>
                  <a:lnTo>
                    <a:pt x="12" y="0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12"/>
                  </a:lnTo>
                  <a:lnTo>
                    <a:pt x="6" y="20"/>
                  </a:lnTo>
                  <a:lnTo>
                    <a:pt x="11" y="28"/>
                  </a:lnTo>
                  <a:lnTo>
                    <a:pt x="15" y="34"/>
                  </a:lnTo>
                  <a:lnTo>
                    <a:pt x="21" y="41"/>
                  </a:lnTo>
                  <a:lnTo>
                    <a:pt x="31" y="45"/>
                  </a:lnTo>
                  <a:lnTo>
                    <a:pt x="40" y="40"/>
                  </a:lnTo>
                  <a:lnTo>
                    <a:pt x="40" y="40"/>
                  </a:lnTo>
                  <a:lnTo>
                    <a:pt x="31" y="3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38" name="Freeform 62"/>
            <p:cNvSpPr>
              <a:spLocks/>
            </p:cNvSpPr>
            <p:nvPr/>
          </p:nvSpPr>
          <p:spPr bwMode="auto">
            <a:xfrm>
              <a:off x="2570" y="1653"/>
              <a:ext cx="105" cy="75"/>
            </a:xfrm>
            <a:custGeom>
              <a:avLst/>
              <a:gdLst/>
              <a:ahLst/>
              <a:cxnLst>
                <a:cxn ang="0">
                  <a:pos x="138" y="14"/>
                </a:cxn>
                <a:cxn ang="0">
                  <a:pos x="137" y="2"/>
                </a:cxn>
                <a:cxn ang="0">
                  <a:pos x="135" y="2"/>
                </a:cxn>
                <a:cxn ang="0">
                  <a:pos x="131" y="6"/>
                </a:cxn>
                <a:cxn ang="0">
                  <a:pos x="126" y="10"/>
                </a:cxn>
                <a:cxn ang="0">
                  <a:pos x="118" y="16"/>
                </a:cxn>
                <a:cxn ang="0">
                  <a:pos x="109" y="23"/>
                </a:cxn>
                <a:cxn ang="0">
                  <a:pos x="97" y="31"/>
                </a:cxn>
                <a:cxn ang="0">
                  <a:pos x="87" y="39"/>
                </a:cxn>
                <a:cxn ang="0">
                  <a:pos x="74" y="48"/>
                </a:cxn>
                <a:cxn ang="0">
                  <a:pos x="62" y="57"/>
                </a:cxn>
                <a:cxn ang="0">
                  <a:pos x="50" y="66"/>
                </a:cxn>
                <a:cxn ang="0">
                  <a:pos x="39" y="75"/>
                </a:cxn>
                <a:cxn ang="0">
                  <a:pos x="28" y="83"/>
                </a:cxn>
                <a:cxn ang="0">
                  <a:pos x="18" y="90"/>
                </a:cxn>
                <a:cxn ang="0">
                  <a:pos x="10" y="97"/>
                </a:cxn>
                <a:cxn ang="0">
                  <a:pos x="5" y="102"/>
                </a:cxn>
                <a:cxn ang="0">
                  <a:pos x="0" y="105"/>
                </a:cxn>
                <a:cxn ang="0">
                  <a:pos x="9" y="114"/>
                </a:cxn>
                <a:cxn ang="0">
                  <a:pos x="13" y="112"/>
                </a:cxn>
                <a:cxn ang="0">
                  <a:pos x="18" y="107"/>
                </a:cxn>
                <a:cxn ang="0">
                  <a:pos x="26" y="100"/>
                </a:cxn>
                <a:cxn ang="0">
                  <a:pos x="37" y="94"/>
                </a:cxn>
                <a:cxn ang="0">
                  <a:pos x="47" y="84"/>
                </a:cxn>
                <a:cxn ang="0">
                  <a:pos x="57" y="76"/>
                </a:cxn>
                <a:cxn ang="0">
                  <a:pos x="70" y="67"/>
                </a:cxn>
                <a:cxn ang="0">
                  <a:pos x="82" y="58"/>
                </a:cxn>
                <a:cxn ang="0">
                  <a:pos x="94" y="49"/>
                </a:cxn>
                <a:cxn ang="0">
                  <a:pos x="105" y="41"/>
                </a:cxn>
                <a:cxn ang="0">
                  <a:pos x="115" y="33"/>
                </a:cxn>
                <a:cxn ang="0">
                  <a:pos x="124" y="26"/>
                </a:cxn>
                <a:cxn ang="0">
                  <a:pos x="132" y="21"/>
                </a:cxn>
                <a:cxn ang="0">
                  <a:pos x="139" y="16"/>
                </a:cxn>
                <a:cxn ang="0">
                  <a:pos x="143" y="13"/>
                </a:cxn>
                <a:cxn ang="0">
                  <a:pos x="144" y="11"/>
                </a:cxn>
                <a:cxn ang="0">
                  <a:pos x="142" y="0"/>
                </a:cxn>
                <a:cxn ang="0">
                  <a:pos x="144" y="11"/>
                </a:cxn>
                <a:cxn ang="0">
                  <a:pos x="154" y="5"/>
                </a:cxn>
                <a:cxn ang="0">
                  <a:pos x="142" y="0"/>
                </a:cxn>
                <a:cxn ang="0">
                  <a:pos x="138" y="14"/>
                </a:cxn>
              </a:cxnLst>
              <a:rect l="0" t="0" r="r" b="b"/>
              <a:pathLst>
                <a:path w="154" h="114">
                  <a:moveTo>
                    <a:pt x="138" y="14"/>
                  </a:moveTo>
                  <a:lnTo>
                    <a:pt x="137" y="2"/>
                  </a:lnTo>
                  <a:lnTo>
                    <a:pt x="135" y="2"/>
                  </a:lnTo>
                  <a:lnTo>
                    <a:pt x="131" y="6"/>
                  </a:lnTo>
                  <a:lnTo>
                    <a:pt x="126" y="10"/>
                  </a:lnTo>
                  <a:lnTo>
                    <a:pt x="118" y="16"/>
                  </a:lnTo>
                  <a:lnTo>
                    <a:pt x="109" y="23"/>
                  </a:lnTo>
                  <a:lnTo>
                    <a:pt x="97" y="31"/>
                  </a:lnTo>
                  <a:lnTo>
                    <a:pt x="87" y="39"/>
                  </a:lnTo>
                  <a:lnTo>
                    <a:pt x="74" y="48"/>
                  </a:lnTo>
                  <a:lnTo>
                    <a:pt x="62" y="57"/>
                  </a:lnTo>
                  <a:lnTo>
                    <a:pt x="50" y="66"/>
                  </a:lnTo>
                  <a:lnTo>
                    <a:pt x="39" y="75"/>
                  </a:lnTo>
                  <a:lnTo>
                    <a:pt x="28" y="83"/>
                  </a:lnTo>
                  <a:lnTo>
                    <a:pt x="18" y="90"/>
                  </a:lnTo>
                  <a:lnTo>
                    <a:pt x="10" y="97"/>
                  </a:lnTo>
                  <a:lnTo>
                    <a:pt x="5" y="102"/>
                  </a:lnTo>
                  <a:lnTo>
                    <a:pt x="0" y="105"/>
                  </a:lnTo>
                  <a:lnTo>
                    <a:pt x="9" y="114"/>
                  </a:lnTo>
                  <a:lnTo>
                    <a:pt x="13" y="112"/>
                  </a:lnTo>
                  <a:lnTo>
                    <a:pt x="18" y="107"/>
                  </a:lnTo>
                  <a:lnTo>
                    <a:pt x="26" y="100"/>
                  </a:lnTo>
                  <a:lnTo>
                    <a:pt x="37" y="94"/>
                  </a:lnTo>
                  <a:lnTo>
                    <a:pt x="47" y="84"/>
                  </a:lnTo>
                  <a:lnTo>
                    <a:pt x="57" y="76"/>
                  </a:lnTo>
                  <a:lnTo>
                    <a:pt x="70" y="67"/>
                  </a:lnTo>
                  <a:lnTo>
                    <a:pt x="82" y="58"/>
                  </a:lnTo>
                  <a:lnTo>
                    <a:pt x="94" y="49"/>
                  </a:lnTo>
                  <a:lnTo>
                    <a:pt x="105" y="41"/>
                  </a:lnTo>
                  <a:lnTo>
                    <a:pt x="115" y="33"/>
                  </a:lnTo>
                  <a:lnTo>
                    <a:pt x="124" y="26"/>
                  </a:lnTo>
                  <a:lnTo>
                    <a:pt x="132" y="21"/>
                  </a:lnTo>
                  <a:lnTo>
                    <a:pt x="139" y="16"/>
                  </a:lnTo>
                  <a:lnTo>
                    <a:pt x="143" y="13"/>
                  </a:lnTo>
                  <a:lnTo>
                    <a:pt x="144" y="11"/>
                  </a:lnTo>
                  <a:lnTo>
                    <a:pt x="142" y="0"/>
                  </a:lnTo>
                  <a:lnTo>
                    <a:pt x="144" y="11"/>
                  </a:lnTo>
                  <a:lnTo>
                    <a:pt x="154" y="5"/>
                  </a:lnTo>
                  <a:lnTo>
                    <a:pt x="142" y="0"/>
                  </a:lnTo>
                  <a:lnTo>
                    <a:pt x="138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39" name="Freeform 63"/>
            <p:cNvSpPr>
              <a:spLocks/>
            </p:cNvSpPr>
            <p:nvPr/>
          </p:nvSpPr>
          <p:spPr bwMode="auto">
            <a:xfrm>
              <a:off x="2635" y="1626"/>
              <a:ext cx="32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15"/>
                </a:cxn>
                <a:cxn ang="0">
                  <a:pos x="3" y="26"/>
                </a:cxn>
                <a:cxn ang="0">
                  <a:pos x="10" y="36"/>
                </a:cxn>
                <a:cxn ang="0">
                  <a:pos x="18" y="43"/>
                </a:cxn>
                <a:cxn ang="0">
                  <a:pos x="27" y="49"/>
                </a:cxn>
                <a:cxn ang="0">
                  <a:pos x="35" y="52"/>
                </a:cxn>
                <a:cxn ang="0">
                  <a:pos x="41" y="55"/>
                </a:cxn>
                <a:cxn ang="0">
                  <a:pos x="42" y="56"/>
                </a:cxn>
                <a:cxn ang="0">
                  <a:pos x="46" y="42"/>
                </a:cxn>
                <a:cxn ang="0">
                  <a:pos x="44" y="42"/>
                </a:cxn>
                <a:cxn ang="0">
                  <a:pos x="40" y="41"/>
                </a:cxn>
                <a:cxn ang="0">
                  <a:pos x="33" y="37"/>
                </a:cxn>
                <a:cxn ang="0">
                  <a:pos x="26" y="33"/>
                </a:cxn>
                <a:cxn ang="0">
                  <a:pos x="19" y="28"/>
                </a:cxn>
                <a:cxn ang="0">
                  <a:pos x="15" y="21"/>
                </a:cxn>
                <a:cxn ang="0">
                  <a:pos x="13" y="13"/>
                </a:cxn>
                <a:cxn ang="0">
                  <a:pos x="14" y="3"/>
                </a:cxn>
                <a:cxn ang="0">
                  <a:pos x="14" y="3"/>
                </a:cxn>
                <a:cxn ang="0">
                  <a:pos x="0" y="0"/>
                </a:cxn>
              </a:cxnLst>
              <a:rect l="0" t="0" r="r" b="b"/>
              <a:pathLst>
                <a:path w="46" h="56">
                  <a:moveTo>
                    <a:pt x="0" y="0"/>
                  </a:moveTo>
                  <a:lnTo>
                    <a:pt x="0" y="0"/>
                  </a:lnTo>
                  <a:lnTo>
                    <a:pt x="0" y="15"/>
                  </a:lnTo>
                  <a:lnTo>
                    <a:pt x="3" y="26"/>
                  </a:lnTo>
                  <a:lnTo>
                    <a:pt x="10" y="36"/>
                  </a:lnTo>
                  <a:lnTo>
                    <a:pt x="18" y="43"/>
                  </a:lnTo>
                  <a:lnTo>
                    <a:pt x="27" y="49"/>
                  </a:lnTo>
                  <a:lnTo>
                    <a:pt x="35" y="52"/>
                  </a:lnTo>
                  <a:lnTo>
                    <a:pt x="41" y="55"/>
                  </a:lnTo>
                  <a:lnTo>
                    <a:pt x="42" y="56"/>
                  </a:lnTo>
                  <a:lnTo>
                    <a:pt x="46" y="42"/>
                  </a:lnTo>
                  <a:lnTo>
                    <a:pt x="44" y="42"/>
                  </a:lnTo>
                  <a:lnTo>
                    <a:pt x="40" y="41"/>
                  </a:lnTo>
                  <a:lnTo>
                    <a:pt x="33" y="37"/>
                  </a:lnTo>
                  <a:lnTo>
                    <a:pt x="26" y="33"/>
                  </a:lnTo>
                  <a:lnTo>
                    <a:pt x="19" y="28"/>
                  </a:lnTo>
                  <a:lnTo>
                    <a:pt x="15" y="21"/>
                  </a:lnTo>
                  <a:lnTo>
                    <a:pt x="13" y="1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40" name="Freeform 64"/>
            <p:cNvSpPr>
              <a:spLocks/>
            </p:cNvSpPr>
            <p:nvPr/>
          </p:nvSpPr>
          <p:spPr bwMode="auto">
            <a:xfrm>
              <a:off x="2615" y="1511"/>
              <a:ext cx="30" cy="117"/>
            </a:xfrm>
            <a:custGeom>
              <a:avLst/>
              <a:gdLst/>
              <a:ahLst/>
              <a:cxnLst>
                <a:cxn ang="0">
                  <a:pos x="21" y="3"/>
                </a:cxn>
                <a:cxn ang="0">
                  <a:pos x="23" y="0"/>
                </a:cxn>
                <a:cxn ang="0">
                  <a:pos x="13" y="10"/>
                </a:cxn>
                <a:cxn ang="0">
                  <a:pos x="6" y="20"/>
                </a:cxn>
                <a:cxn ang="0">
                  <a:pos x="1" y="31"/>
                </a:cxn>
                <a:cxn ang="0">
                  <a:pos x="0" y="44"/>
                </a:cxn>
                <a:cxn ang="0">
                  <a:pos x="0" y="56"/>
                </a:cxn>
                <a:cxn ang="0">
                  <a:pos x="2" y="69"/>
                </a:cxn>
                <a:cxn ang="0">
                  <a:pos x="5" y="81"/>
                </a:cxn>
                <a:cxn ang="0">
                  <a:pos x="9" y="94"/>
                </a:cxn>
                <a:cxn ang="0">
                  <a:pos x="13" y="107"/>
                </a:cxn>
                <a:cxn ang="0">
                  <a:pos x="17" y="119"/>
                </a:cxn>
                <a:cxn ang="0">
                  <a:pos x="22" y="130"/>
                </a:cxn>
                <a:cxn ang="0">
                  <a:pos x="26" y="141"/>
                </a:cxn>
                <a:cxn ang="0">
                  <a:pos x="30" y="152"/>
                </a:cxn>
                <a:cxn ang="0">
                  <a:pos x="31" y="160"/>
                </a:cxn>
                <a:cxn ang="0">
                  <a:pos x="32" y="168"/>
                </a:cxn>
                <a:cxn ang="0">
                  <a:pos x="31" y="174"/>
                </a:cxn>
                <a:cxn ang="0">
                  <a:pos x="45" y="177"/>
                </a:cxn>
                <a:cxn ang="0">
                  <a:pos x="45" y="168"/>
                </a:cxn>
                <a:cxn ang="0">
                  <a:pos x="45" y="159"/>
                </a:cxn>
                <a:cxn ang="0">
                  <a:pos x="41" y="148"/>
                </a:cxn>
                <a:cxn ang="0">
                  <a:pos x="38" y="137"/>
                </a:cxn>
                <a:cxn ang="0">
                  <a:pos x="34" y="126"/>
                </a:cxn>
                <a:cxn ang="0">
                  <a:pos x="30" y="114"/>
                </a:cxn>
                <a:cxn ang="0">
                  <a:pos x="25" y="102"/>
                </a:cxn>
                <a:cxn ang="0">
                  <a:pos x="21" y="91"/>
                </a:cxn>
                <a:cxn ang="0">
                  <a:pos x="17" y="78"/>
                </a:cxn>
                <a:cxn ang="0">
                  <a:pos x="15" y="65"/>
                </a:cxn>
                <a:cxn ang="0">
                  <a:pos x="13" y="55"/>
                </a:cxn>
                <a:cxn ang="0">
                  <a:pos x="13" y="45"/>
                </a:cxn>
                <a:cxn ang="0">
                  <a:pos x="15" y="35"/>
                </a:cxn>
                <a:cxn ang="0">
                  <a:pos x="17" y="26"/>
                </a:cxn>
                <a:cxn ang="0">
                  <a:pos x="23" y="18"/>
                </a:cxn>
                <a:cxn ang="0">
                  <a:pos x="30" y="11"/>
                </a:cxn>
                <a:cxn ang="0">
                  <a:pos x="32" y="8"/>
                </a:cxn>
                <a:cxn ang="0">
                  <a:pos x="30" y="11"/>
                </a:cxn>
                <a:cxn ang="0">
                  <a:pos x="31" y="11"/>
                </a:cxn>
                <a:cxn ang="0">
                  <a:pos x="32" y="8"/>
                </a:cxn>
                <a:cxn ang="0">
                  <a:pos x="21" y="3"/>
                </a:cxn>
              </a:cxnLst>
              <a:rect l="0" t="0" r="r" b="b"/>
              <a:pathLst>
                <a:path w="45" h="177">
                  <a:moveTo>
                    <a:pt x="21" y="3"/>
                  </a:moveTo>
                  <a:lnTo>
                    <a:pt x="23" y="0"/>
                  </a:lnTo>
                  <a:lnTo>
                    <a:pt x="13" y="10"/>
                  </a:lnTo>
                  <a:lnTo>
                    <a:pt x="6" y="20"/>
                  </a:lnTo>
                  <a:lnTo>
                    <a:pt x="1" y="31"/>
                  </a:lnTo>
                  <a:lnTo>
                    <a:pt x="0" y="44"/>
                  </a:lnTo>
                  <a:lnTo>
                    <a:pt x="0" y="56"/>
                  </a:lnTo>
                  <a:lnTo>
                    <a:pt x="2" y="69"/>
                  </a:lnTo>
                  <a:lnTo>
                    <a:pt x="5" y="81"/>
                  </a:lnTo>
                  <a:lnTo>
                    <a:pt x="9" y="94"/>
                  </a:lnTo>
                  <a:lnTo>
                    <a:pt x="13" y="107"/>
                  </a:lnTo>
                  <a:lnTo>
                    <a:pt x="17" y="119"/>
                  </a:lnTo>
                  <a:lnTo>
                    <a:pt x="22" y="130"/>
                  </a:lnTo>
                  <a:lnTo>
                    <a:pt x="26" y="141"/>
                  </a:lnTo>
                  <a:lnTo>
                    <a:pt x="30" y="152"/>
                  </a:lnTo>
                  <a:lnTo>
                    <a:pt x="31" y="160"/>
                  </a:lnTo>
                  <a:lnTo>
                    <a:pt x="32" y="168"/>
                  </a:lnTo>
                  <a:lnTo>
                    <a:pt x="31" y="174"/>
                  </a:lnTo>
                  <a:lnTo>
                    <a:pt x="45" y="177"/>
                  </a:lnTo>
                  <a:lnTo>
                    <a:pt x="45" y="168"/>
                  </a:lnTo>
                  <a:lnTo>
                    <a:pt x="45" y="159"/>
                  </a:lnTo>
                  <a:lnTo>
                    <a:pt x="41" y="148"/>
                  </a:lnTo>
                  <a:lnTo>
                    <a:pt x="38" y="137"/>
                  </a:lnTo>
                  <a:lnTo>
                    <a:pt x="34" y="126"/>
                  </a:lnTo>
                  <a:lnTo>
                    <a:pt x="30" y="114"/>
                  </a:lnTo>
                  <a:lnTo>
                    <a:pt x="25" y="102"/>
                  </a:lnTo>
                  <a:lnTo>
                    <a:pt x="21" y="91"/>
                  </a:lnTo>
                  <a:lnTo>
                    <a:pt x="17" y="78"/>
                  </a:lnTo>
                  <a:lnTo>
                    <a:pt x="15" y="65"/>
                  </a:lnTo>
                  <a:lnTo>
                    <a:pt x="13" y="55"/>
                  </a:lnTo>
                  <a:lnTo>
                    <a:pt x="13" y="45"/>
                  </a:lnTo>
                  <a:lnTo>
                    <a:pt x="15" y="35"/>
                  </a:lnTo>
                  <a:lnTo>
                    <a:pt x="17" y="26"/>
                  </a:lnTo>
                  <a:lnTo>
                    <a:pt x="23" y="18"/>
                  </a:lnTo>
                  <a:lnTo>
                    <a:pt x="30" y="11"/>
                  </a:lnTo>
                  <a:lnTo>
                    <a:pt x="32" y="8"/>
                  </a:lnTo>
                  <a:lnTo>
                    <a:pt x="30" y="11"/>
                  </a:lnTo>
                  <a:lnTo>
                    <a:pt x="31" y="11"/>
                  </a:lnTo>
                  <a:lnTo>
                    <a:pt x="32" y="8"/>
                  </a:lnTo>
                  <a:lnTo>
                    <a:pt x="21" y="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41" name="Freeform 65"/>
            <p:cNvSpPr>
              <a:spLocks/>
            </p:cNvSpPr>
            <p:nvPr/>
          </p:nvSpPr>
          <p:spPr bwMode="auto">
            <a:xfrm>
              <a:off x="2629" y="1486"/>
              <a:ext cx="23" cy="30"/>
            </a:xfrm>
            <a:custGeom>
              <a:avLst/>
              <a:gdLst/>
              <a:ahLst/>
              <a:cxnLst>
                <a:cxn ang="0">
                  <a:pos x="23" y="3"/>
                </a:cxn>
                <a:cxn ang="0">
                  <a:pos x="28" y="4"/>
                </a:cxn>
                <a:cxn ang="0">
                  <a:pos x="24" y="0"/>
                </a:cxn>
                <a:cxn ang="0">
                  <a:pos x="23" y="2"/>
                </a:cxn>
                <a:cxn ang="0">
                  <a:pos x="21" y="4"/>
                </a:cxn>
                <a:cxn ang="0">
                  <a:pos x="20" y="7"/>
                </a:cxn>
                <a:cxn ang="0">
                  <a:pos x="17" y="11"/>
                </a:cxn>
                <a:cxn ang="0">
                  <a:pos x="13" y="18"/>
                </a:cxn>
                <a:cxn ang="0">
                  <a:pos x="8" y="28"/>
                </a:cxn>
                <a:cxn ang="0">
                  <a:pos x="0" y="41"/>
                </a:cxn>
                <a:cxn ang="0">
                  <a:pos x="11" y="46"/>
                </a:cxn>
                <a:cxn ang="0">
                  <a:pos x="19" y="34"/>
                </a:cxn>
                <a:cxn ang="0">
                  <a:pos x="24" y="24"/>
                </a:cxn>
                <a:cxn ang="0">
                  <a:pos x="28" y="17"/>
                </a:cxn>
                <a:cxn ang="0">
                  <a:pos x="31" y="12"/>
                </a:cxn>
                <a:cxn ang="0">
                  <a:pos x="33" y="10"/>
                </a:cxn>
                <a:cxn ang="0">
                  <a:pos x="33" y="8"/>
                </a:cxn>
                <a:cxn ang="0">
                  <a:pos x="33" y="9"/>
                </a:cxn>
                <a:cxn ang="0">
                  <a:pos x="28" y="4"/>
                </a:cxn>
                <a:cxn ang="0">
                  <a:pos x="34" y="7"/>
                </a:cxn>
                <a:cxn ang="0">
                  <a:pos x="34" y="8"/>
                </a:cxn>
                <a:cxn ang="0">
                  <a:pos x="34" y="8"/>
                </a:cxn>
                <a:cxn ang="0">
                  <a:pos x="34" y="7"/>
                </a:cxn>
                <a:cxn ang="0">
                  <a:pos x="23" y="3"/>
                </a:cxn>
              </a:cxnLst>
              <a:rect l="0" t="0" r="r" b="b"/>
              <a:pathLst>
                <a:path w="34" h="46">
                  <a:moveTo>
                    <a:pt x="23" y="3"/>
                  </a:moveTo>
                  <a:lnTo>
                    <a:pt x="28" y="4"/>
                  </a:lnTo>
                  <a:lnTo>
                    <a:pt x="24" y="0"/>
                  </a:lnTo>
                  <a:lnTo>
                    <a:pt x="23" y="2"/>
                  </a:lnTo>
                  <a:lnTo>
                    <a:pt x="21" y="4"/>
                  </a:lnTo>
                  <a:lnTo>
                    <a:pt x="20" y="7"/>
                  </a:lnTo>
                  <a:lnTo>
                    <a:pt x="17" y="11"/>
                  </a:lnTo>
                  <a:lnTo>
                    <a:pt x="13" y="18"/>
                  </a:lnTo>
                  <a:lnTo>
                    <a:pt x="8" y="28"/>
                  </a:lnTo>
                  <a:lnTo>
                    <a:pt x="0" y="41"/>
                  </a:lnTo>
                  <a:lnTo>
                    <a:pt x="11" y="46"/>
                  </a:lnTo>
                  <a:lnTo>
                    <a:pt x="19" y="34"/>
                  </a:lnTo>
                  <a:lnTo>
                    <a:pt x="24" y="24"/>
                  </a:lnTo>
                  <a:lnTo>
                    <a:pt x="28" y="17"/>
                  </a:lnTo>
                  <a:lnTo>
                    <a:pt x="31" y="12"/>
                  </a:lnTo>
                  <a:lnTo>
                    <a:pt x="33" y="10"/>
                  </a:lnTo>
                  <a:lnTo>
                    <a:pt x="33" y="8"/>
                  </a:lnTo>
                  <a:lnTo>
                    <a:pt x="33" y="9"/>
                  </a:lnTo>
                  <a:lnTo>
                    <a:pt x="28" y="4"/>
                  </a:lnTo>
                  <a:lnTo>
                    <a:pt x="34" y="7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34" y="7"/>
                  </a:lnTo>
                  <a:lnTo>
                    <a:pt x="23" y="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42" name="Freeform 66"/>
            <p:cNvSpPr>
              <a:spLocks/>
            </p:cNvSpPr>
            <p:nvPr/>
          </p:nvSpPr>
          <p:spPr bwMode="auto">
            <a:xfrm>
              <a:off x="2629" y="1462"/>
              <a:ext cx="24" cy="28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0" y="14"/>
                </a:cxn>
                <a:cxn ang="0">
                  <a:pos x="10" y="16"/>
                </a:cxn>
                <a:cxn ang="0">
                  <a:pos x="16" y="20"/>
                </a:cxn>
                <a:cxn ang="0">
                  <a:pos x="19" y="23"/>
                </a:cxn>
                <a:cxn ang="0">
                  <a:pos x="22" y="28"/>
                </a:cxn>
                <a:cxn ang="0">
                  <a:pos x="22" y="32"/>
                </a:cxn>
                <a:cxn ang="0">
                  <a:pos x="22" y="36"/>
                </a:cxn>
                <a:cxn ang="0">
                  <a:pos x="22" y="38"/>
                </a:cxn>
                <a:cxn ang="0">
                  <a:pos x="22" y="39"/>
                </a:cxn>
                <a:cxn ang="0">
                  <a:pos x="33" y="43"/>
                </a:cxn>
                <a:cxn ang="0">
                  <a:pos x="34" y="40"/>
                </a:cxn>
                <a:cxn ang="0">
                  <a:pos x="34" y="37"/>
                </a:cxn>
                <a:cxn ang="0">
                  <a:pos x="34" y="31"/>
                </a:cxn>
                <a:cxn ang="0">
                  <a:pos x="33" y="23"/>
                </a:cxn>
                <a:cxn ang="0">
                  <a:pos x="30" y="16"/>
                </a:cxn>
                <a:cxn ang="0">
                  <a:pos x="24" y="9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14"/>
                </a:cxn>
              </a:cxnLst>
              <a:rect l="0" t="0" r="r" b="b"/>
              <a:pathLst>
                <a:path w="34" h="43">
                  <a:moveTo>
                    <a:pt x="0" y="14"/>
                  </a:moveTo>
                  <a:lnTo>
                    <a:pt x="0" y="14"/>
                  </a:lnTo>
                  <a:lnTo>
                    <a:pt x="10" y="16"/>
                  </a:lnTo>
                  <a:lnTo>
                    <a:pt x="16" y="20"/>
                  </a:lnTo>
                  <a:lnTo>
                    <a:pt x="19" y="23"/>
                  </a:lnTo>
                  <a:lnTo>
                    <a:pt x="22" y="28"/>
                  </a:lnTo>
                  <a:lnTo>
                    <a:pt x="22" y="32"/>
                  </a:lnTo>
                  <a:lnTo>
                    <a:pt x="22" y="36"/>
                  </a:lnTo>
                  <a:lnTo>
                    <a:pt x="22" y="38"/>
                  </a:lnTo>
                  <a:lnTo>
                    <a:pt x="22" y="39"/>
                  </a:lnTo>
                  <a:lnTo>
                    <a:pt x="33" y="43"/>
                  </a:lnTo>
                  <a:lnTo>
                    <a:pt x="34" y="40"/>
                  </a:lnTo>
                  <a:lnTo>
                    <a:pt x="34" y="37"/>
                  </a:lnTo>
                  <a:lnTo>
                    <a:pt x="34" y="31"/>
                  </a:lnTo>
                  <a:lnTo>
                    <a:pt x="33" y="23"/>
                  </a:lnTo>
                  <a:lnTo>
                    <a:pt x="30" y="16"/>
                  </a:lnTo>
                  <a:lnTo>
                    <a:pt x="24" y="9"/>
                  </a:lnTo>
                  <a:lnTo>
                    <a:pt x="15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43" name="Freeform 67"/>
            <p:cNvSpPr>
              <a:spLocks/>
            </p:cNvSpPr>
            <p:nvPr/>
          </p:nvSpPr>
          <p:spPr bwMode="auto">
            <a:xfrm>
              <a:off x="2571" y="1462"/>
              <a:ext cx="60" cy="86"/>
            </a:xfrm>
            <a:custGeom>
              <a:avLst/>
              <a:gdLst/>
              <a:ahLst/>
              <a:cxnLst>
                <a:cxn ang="0">
                  <a:pos x="0" y="123"/>
                </a:cxn>
                <a:cxn ang="0">
                  <a:pos x="1" y="125"/>
                </a:cxn>
                <a:cxn ang="0">
                  <a:pos x="11" y="129"/>
                </a:cxn>
                <a:cxn ang="0">
                  <a:pos x="21" y="129"/>
                </a:cxn>
                <a:cxn ang="0">
                  <a:pos x="28" y="123"/>
                </a:cxn>
                <a:cxn ang="0">
                  <a:pos x="31" y="116"/>
                </a:cxn>
                <a:cxn ang="0">
                  <a:pos x="32" y="105"/>
                </a:cxn>
                <a:cxn ang="0">
                  <a:pos x="33" y="95"/>
                </a:cxn>
                <a:cxn ang="0">
                  <a:pos x="33" y="84"/>
                </a:cxn>
                <a:cxn ang="0">
                  <a:pos x="33" y="71"/>
                </a:cxn>
                <a:cxn ang="0">
                  <a:pos x="35" y="58"/>
                </a:cxn>
                <a:cxn ang="0">
                  <a:pos x="36" y="47"/>
                </a:cxn>
                <a:cxn ang="0">
                  <a:pos x="39" y="37"/>
                </a:cxn>
                <a:cxn ang="0">
                  <a:pos x="44" y="28"/>
                </a:cxn>
                <a:cxn ang="0">
                  <a:pos x="50" y="21"/>
                </a:cxn>
                <a:cxn ang="0">
                  <a:pos x="58" y="16"/>
                </a:cxn>
                <a:cxn ang="0">
                  <a:pos x="70" y="13"/>
                </a:cxn>
                <a:cxn ang="0">
                  <a:pos x="86" y="14"/>
                </a:cxn>
                <a:cxn ang="0">
                  <a:pos x="88" y="0"/>
                </a:cxn>
                <a:cxn ang="0">
                  <a:pos x="70" y="0"/>
                </a:cxn>
                <a:cxn ang="0">
                  <a:pos x="54" y="4"/>
                </a:cxn>
                <a:cxn ang="0">
                  <a:pos x="43" y="11"/>
                </a:cxn>
                <a:cxn ang="0">
                  <a:pos x="33" y="21"/>
                </a:cxn>
                <a:cxn ang="0">
                  <a:pos x="28" y="32"/>
                </a:cxn>
                <a:cxn ang="0">
                  <a:pos x="23" y="45"/>
                </a:cxn>
                <a:cxn ang="0">
                  <a:pos x="22" y="57"/>
                </a:cxn>
                <a:cxn ang="0">
                  <a:pos x="21" y="71"/>
                </a:cxn>
                <a:cxn ang="0">
                  <a:pos x="20" y="84"/>
                </a:cxn>
                <a:cxn ang="0">
                  <a:pos x="20" y="95"/>
                </a:cxn>
                <a:cxn ang="0">
                  <a:pos x="20" y="105"/>
                </a:cxn>
                <a:cxn ang="0">
                  <a:pos x="19" y="112"/>
                </a:cxn>
                <a:cxn ang="0">
                  <a:pos x="17" y="117"/>
                </a:cxn>
                <a:cxn ang="0">
                  <a:pos x="17" y="118"/>
                </a:cxn>
                <a:cxn ang="0">
                  <a:pos x="15" y="117"/>
                </a:cxn>
                <a:cxn ang="0">
                  <a:pos x="8" y="114"/>
                </a:cxn>
                <a:cxn ang="0">
                  <a:pos x="9" y="116"/>
                </a:cxn>
                <a:cxn ang="0">
                  <a:pos x="0" y="123"/>
                </a:cxn>
                <a:cxn ang="0">
                  <a:pos x="0" y="125"/>
                </a:cxn>
                <a:cxn ang="0">
                  <a:pos x="1" y="125"/>
                </a:cxn>
                <a:cxn ang="0">
                  <a:pos x="0" y="123"/>
                </a:cxn>
              </a:cxnLst>
              <a:rect l="0" t="0" r="r" b="b"/>
              <a:pathLst>
                <a:path w="88" h="129">
                  <a:moveTo>
                    <a:pt x="0" y="123"/>
                  </a:moveTo>
                  <a:lnTo>
                    <a:pt x="1" y="125"/>
                  </a:lnTo>
                  <a:lnTo>
                    <a:pt x="11" y="129"/>
                  </a:lnTo>
                  <a:lnTo>
                    <a:pt x="21" y="129"/>
                  </a:lnTo>
                  <a:lnTo>
                    <a:pt x="28" y="123"/>
                  </a:lnTo>
                  <a:lnTo>
                    <a:pt x="31" y="116"/>
                  </a:lnTo>
                  <a:lnTo>
                    <a:pt x="32" y="105"/>
                  </a:lnTo>
                  <a:lnTo>
                    <a:pt x="33" y="95"/>
                  </a:lnTo>
                  <a:lnTo>
                    <a:pt x="33" y="84"/>
                  </a:lnTo>
                  <a:lnTo>
                    <a:pt x="33" y="71"/>
                  </a:lnTo>
                  <a:lnTo>
                    <a:pt x="35" y="58"/>
                  </a:lnTo>
                  <a:lnTo>
                    <a:pt x="36" y="47"/>
                  </a:lnTo>
                  <a:lnTo>
                    <a:pt x="39" y="37"/>
                  </a:lnTo>
                  <a:lnTo>
                    <a:pt x="44" y="28"/>
                  </a:lnTo>
                  <a:lnTo>
                    <a:pt x="50" y="21"/>
                  </a:lnTo>
                  <a:lnTo>
                    <a:pt x="58" y="16"/>
                  </a:lnTo>
                  <a:lnTo>
                    <a:pt x="70" y="13"/>
                  </a:lnTo>
                  <a:lnTo>
                    <a:pt x="86" y="14"/>
                  </a:lnTo>
                  <a:lnTo>
                    <a:pt x="88" y="0"/>
                  </a:lnTo>
                  <a:lnTo>
                    <a:pt x="70" y="0"/>
                  </a:lnTo>
                  <a:lnTo>
                    <a:pt x="54" y="4"/>
                  </a:lnTo>
                  <a:lnTo>
                    <a:pt x="43" y="11"/>
                  </a:lnTo>
                  <a:lnTo>
                    <a:pt x="33" y="21"/>
                  </a:lnTo>
                  <a:lnTo>
                    <a:pt x="28" y="32"/>
                  </a:lnTo>
                  <a:lnTo>
                    <a:pt x="23" y="45"/>
                  </a:lnTo>
                  <a:lnTo>
                    <a:pt x="22" y="57"/>
                  </a:lnTo>
                  <a:lnTo>
                    <a:pt x="21" y="71"/>
                  </a:lnTo>
                  <a:lnTo>
                    <a:pt x="20" y="84"/>
                  </a:lnTo>
                  <a:lnTo>
                    <a:pt x="20" y="95"/>
                  </a:lnTo>
                  <a:lnTo>
                    <a:pt x="20" y="105"/>
                  </a:lnTo>
                  <a:lnTo>
                    <a:pt x="19" y="112"/>
                  </a:lnTo>
                  <a:lnTo>
                    <a:pt x="17" y="117"/>
                  </a:lnTo>
                  <a:lnTo>
                    <a:pt x="17" y="118"/>
                  </a:lnTo>
                  <a:lnTo>
                    <a:pt x="15" y="117"/>
                  </a:lnTo>
                  <a:lnTo>
                    <a:pt x="8" y="114"/>
                  </a:lnTo>
                  <a:lnTo>
                    <a:pt x="9" y="116"/>
                  </a:lnTo>
                  <a:lnTo>
                    <a:pt x="0" y="123"/>
                  </a:lnTo>
                  <a:lnTo>
                    <a:pt x="0" y="125"/>
                  </a:lnTo>
                  <a:lnTo>
                    <a:pt x="1" y="125"/>
                  </a:lnTo>
                  <a:lnTo>
                    <a:pt x="0" y="12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44" name="Freeform 68"/>
            <p:cNvSpPr>
              <a:spLocks/>
            </p:cNvSpPr>
            <p:nvPr/>
          </p:nvSpPr>
          <p:spPr bwMode="auto">
            <a:xfrm>
              <a:off x="2483" y="1466"/>
              <a:ext cx="94" cy="78"/>
            </a:xfrm>
            <a:custGeom>
              <a:avLst/>
              <a:gdLst/>
              <a:ahLst/>
              <a:cxnLst>
                <a:cxn ang="0">
                  <a:pos x="9" y="65"/>
                </a:cxn>
                <a:cxn ang="0">
                  <a:pos x="18" y="58"/>
                </a:cxn>
                <a:cxn ang="0">
                  <a:pos x="15" y="43"/>
                </a:cxn>
                <a:cxn ang="0">
                  <a:pos x="12" y="31"/>
                </a:cxn>
                <a:cxn ang="0">
                  <a:pos x="12" y="22"/>
                </a:cxn>
                <a:cxn ang="0">
                  <a:pos x="13" y="15"/>
                </a:cxn>
                <a:cxn ang="0">
                  <a:pos x="13" y="13"/>
                </a:cxn>
                <a:cxn ang="0">
                  <a:pos x="15" y="13"/>
                </a:cxn>
                <a:cxn ang="0">
                  <a:pos x="16" y="13"/>
                </a:cxn>
                <a:cxn ang="0">
                  <a:pos x="21" y="15"/>
                </a:cxn>
                <a:cxn ang="0">
                  <a:pos x="28" y="19"/>
                </a:cxn>
                <a:cxn ang="0">
                  <a:pos x="37" y="27"/>
                </a:cxn>
                <a:cxn ang="0">
                  <a:pos x="48" y="37"/>
                </a:cxn>
                <a:cxn ang="0">
                  <a:pos x="60" y="49"/>
                </a:cxn>
                <a:cxn ang="0">
                  <a:pos x="75" y="63"/>
                </a:cxn>
                <a:cxn ang="0">
                  <a:pos x="90" y="79"/>
                </a:cxn>
                <a:cxn ang="0">
                  <a:pos x="107" y="97"/>
                </a:cxn>
                <a:cxn ang="0">
                  <a:pos x="126" y="117"/>
                </a:cxn>
                <a:cxn ang="0">
                  <a:pos x="135" y="110"/>
                </a:cxn>
                <a:cxn ang="0">
                  <a:pos x="116" y="89"/>
                </a:cxn>
                <a:cxn ang="0">
                  <a:pos x="99" y="70"/>
                </a:cxn>
                <a:cxn ang="0">
                  <a:pos x="84" y="54"/>
                </a:cxn>
                <a:cxn ang="0">
                  <a:pos x="69" y="40"/>
                </a:cxn>
                <a:cxn ang="0">
                  <a:pos x="57" y="27"/>
                </a:cxn>
                <a:cxn ang="0">
                  <a:pos x="45" y="17"/>
                </a:cxn>
                <a:cxn ang="0">
                  <a:pos x="36" y="10"/>
                </a:cxn>
                <a:cxn ang="0">
                  <a:pos x="27" y="3"/>
                </a:cxn>
                <a:cxn ang="0">
                  <a:pos x="19" y="0"/>
                </a:cxn>
                <a:cxn ang="0">
                  <a:pos x="11" y="0"/>
                </a:cxn>
                <a:cxn ang="0">
                  <a:pos x="4" y="5"/>
                </a:cxn>
                <a:cxn ang="0">
                  <a:pos x="0" y="13"/>
                </a:cxn>
                <a:cxn ang="0">
                  <a:pos x="0" y="22"/>
                </a:cxn>
                <a:cxn ang="0">
                  <a:pos x="0" y="32"/>
                </a:cxn>
                <a:cxn ang="0">
                  <a:pos x="2" y="44"/>
                </a:cxn>
                <a:cxn ang="0">
                  <a:pos x="4" y="60"/>
                </a:cxn>
                <a:cxn ang="0">
                  <a:pos x="13" y="54"/>
                </a:cxn>
                <a:cxn ang="0">
                  <a:pos x="9" y="65"/>
                </a:cxn>
                <a:cxn ang="0">
                  <a:pos x="20" y="70"/>
                </a:cxn>
                <a:cxn ang="0">
                  <a:pos x="18" y="58"/>
                </a:cxn>
                <a:cxn ang="0">
                  <a:pos x="9" y="65"/>
                </a:cxn>
              </a:cxnLst>
              <a:rect l="0" t="0" r="r" b="b"/>
              <a:pathLst>
                <a:path w="135" h="117">
                  <a:moveTo>
                    <a:pt x="9" y="65"/>
                  </a:moveTo>
                  <a:lnTo>
                    <a:pt x="18" y="58"/>
                  </a:lnTo>
                  <a:lnTo>
                    <a:pt x="15" y="43"/>
                  </a:lnTo>
                  <a:lnTo>
                    <a:pt x="12" y="31"/>
                  </a:lnTo>
                  <a:lnTo>
                    <a:pt x="12" y="22"/>
                  </a:lnTo>
                  <a:lnTo>
                    <a:pt x="13" y="15"/>
                  </a:lnTo>
                  <a:lnTo>
                    <a:pt x="13" y="13"/>
                  </a:lnTo>
                  <a:lnTo>
                    <a:pt x="15" y="13"/>
                  </a:lnTo>
                  <a:lnTo>
                    <a:pt x="16" y="13"/>
                  </a:lnTo>
                  <a:lnTo>
                    <a:pt x="21" y="15"/>
                  </a:lnTo>
                  <a:lnTo>
                    <a:pt x="28" y="19"/>
                  </a:lnTo>
                  <a:lnTo>
                    <a:pt x="37" y="27"/>
                  </a:lnTo>
                  <a:lnTo>
                    <a:pt x="48" y="37"/>
                  </a:lnTo>
                  <a:lnTo>
                    <a:pt x="60" y="49"/>
                  </a:lnTo>
                  <a:lnTo>
                    <a:pt x="75" y="63"/>
                  </a:lnTo>
                  <a:lnTo>
                    <a:pt x="90" y="79"/>
                  </a:lnTo>
                  <a:lnTo>
                    <a:pt x="107" y="97"/>
                  </a:lnTo>
                  <a:lnTo>
                    <a:pt x="126" y="117"/>
                  </a:lnTo>
                  <a:lnTo>
                    <a:pt x="135" y="110"/>
                  </a:lnTo>
                  <a:lnTo>
                    <a:pt x="116" y="89"/>
                  </a:lnTo>
                  <a:lnTo>
                    <a:pt x="99" y="70"/>
                  </a:lnTo>
                  <a:lnTo>
                    <a:pt x="84" y="54"/>
                  </a:lnTo>
                  <a:lnTo>
                    <a:pt x="69" y="40"/>
                  </a:lnTo>
                  <a:lnTo>
                    <a:pt x="57" y="27"/>
                  </a:lnTo>
                  <a:lnTo>
                    <a:pt x="45" y="17"/>
                  </a:lnTo>
                  <a:lnTo>
                    <a:pt x="36" y="10"/>
                  </a:lnTo>
                  <a:lnTo>
                    <a:pt x="27" y="3"/>
                  </a:lnTo>
                  <a:lnTo>
                    <a:pt x="19" y="0"/>
                  </a:lnTo>
                  <a:lnTo>
                    <a:pt x="11" y="0"/>
                  </a:lnTo>
                  <a:lnTo>
                    <a:pt x="4" y="5"/>
                  </a:lnTo>
                  <a:lnTo>
                    <a:pt x="0" y="13"/>
                  </a:lnTo>
                  <a:lnTo>
                    <a:pt x="0" y="22"/>
                  </a:lnTo>
                  <a:lnTo>
                    <a:pt x="0" y="32"/>
                  </a:lnTo>
                  <a:lnTo>
                    <a:pt x="2" y="44"/>
                  </a:lnTo>
                  <a:lnTo>
                    <a:pt x="4" y="60"/>
                  </a:lnTo>
                  <a:lnTo>
                    <a:pt x="13" y="54"/>
                  </a:lnTo>
                  <a:lnTo>
                    <a:pt x="9" y="65"/>
                  </a:lnTo>
                  <a:lnTo>
                    <a:pt x="20" y="70"/>
                  </a:lnTo>
                  <a:lnTo>
                    <a:pt x="18" y="58"/>
                  </a:lnTo>
                  <a:lnTo>
                    <a:pt x="9" y="6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45" name="Freeform 69"/>
            <p:cNvSpPr>
              <a:spLocks/>
            </p:cNvSpPr>
            <p:nvPr/>
          </p:nvSpPr>
          <p:spPr bwMode="auto">
            <a:xfrm>
              <a:off x="2466" y="1499"/>
              <a:ext cx="27" cy="20"/>
            </a:xfrm>
            <a:custGeom>
              <a:avLst/>
              <a:gdLst/>
              <a:ahLst/>
              <a:cxnLst>
                <a:cxn ang="0">
                  <a:pos x="13" y="31"/>
                </a:cxn>
                <a:cxn ang="0">
                  <a:pos x="14" y="29"/>
                </a:cxn>
                <a:cxn ang="0">
                  <a:pos x="14" y="28"/>
                </a:cxn>
                <a:cxn ang="0">
                  <a:pos x="14" y="24"/>
                </a:cxn>
                <a:cxn ang="0">
                  <a:pos x="14" y="21"/>
                </a:cxn>
                <a:cxn ang="0">
                  <a:pos x="16" y="17"/>
                </a:cxn>
                <a:cxn ang="0">
                  <a:pos x="19" y="15"/>
                </a:cxn>
                <a:cxn ang="0">
                  <a:pos x="22" y="13"/>
                </a:cxn>
                <a:cxn ang="0">
                  <a:pos x="28" y="13"/>
                </a:cxn>
                <a:cxn ang="0">
                  <a:pos x="37" y="15"/>
                </a:cxn>
                <a:cxn ang="0">
                  <a:pos x="41" y="4"/>
                </a:cxn>
                <a:cxn ang="0">
                  <a:pos x="30" y="0"/>
                </a:cxn>
                <a:cxn ang="0">
                  <a:pos x="19" y="0"/>
                </a:cxn>
                <a:cxn ang="0">
                  <a:pos x="12" y="5"/>
                </a:cxn>
                <a:cxn ang="0">
                  <a:pos x="5" y="10"/>
                </a:cxn>
                <a:cxn ang="0">
                  <a:pos x="3" y="17"/>
                </a:cxn>
                <a:cxn ang="0">
                  <a:pos x="1" y="23"/>
                </a:cxn>
                <a:cxn ang="0">
                  <a:pos x="0" y="26"/>
                </a:cxn>
                <a:cxn ang="0">
                  <a:pos x="0" y="29"/>
                </a:cxn>
                <a:cxn ang="0">
                  <a:pos x="1" y="26"/>
                </a:cxn>
                <a:cxn ang="0">
                  <a:pos x="13" y="31"/>
                </a:cxn>
                <a:cxn ang="0">
                  <a:pos x="14" y="30"/>
                </a:cxn>
                <a:cxn ang="0">
                  <a:pos x="14" y="29"/>
                </a:cxn>
                <a:cxn ang="0">
                  <a:pos x="13" y="31"/>
                </a:cxn>
              </a:cxnLst>
              <a:rect l="0" t="0" r="r" b="b"/>
              <a:pathLst>
                <a:path w="41" h="31">
                  <a:moveTo>
                    <a:pt x="13" y="31"/>
                  </a:moveTo>
                  <a:lnTo>
                    <a:pt x="14" y="29"/>
                  </a:lnTo>
                  <a:lnTo>
                    <a:pt x="14" y="28"/>
                  </a:lnTo>
                  <a:lnTo>
                    <a:pt x="14" y="24"/>
                  </a:lnTo>
                  <a:lnTo>
                    <a:pt x="14" y="21"/>
                  </a:lnTo>
                  <a:lnTo>
                    <a:pt x="16" y="17"/>
                  </a:lnTo>
                  <a:lnTo>
                    <a:pt x="19" y="15"/>
                  </a:lnTo>
                  <a:lnTo>
                    <a:pt x="22" y="13"/>
                  </a:lnTo>
                  <a:lnTo>
                    <a:pt x="28" y="13"/>
                  </a:lnTo>
                  <a:lnTo>
                    <a:pt x="37" y="15"/>
                  </a:lnTo>
                  <a:lnTo>
                    <a:pt x="41" y="4"/>
                  </a:lnTo>
                  <a:lnTo>
                    <a:pt x="30" y="0"/>
                  </a:lnTo>
                  <a:lnTo>
                    <a:pt x="19" y="0"/>
                  </a:lnTo>
                  <a:lnTo>
                    <a:pt x="12" y="5"/>
                  </a:lnTo>
                  <a:lnTo>
                    <a:pt x="5" y="10"/>
                  </a:lnTo>
                  <a:lnTo>
                    <a:pt x="3" y="17"/>
                  </a:lnTo>
                  <a:lnTo>
                    <a:pt x="1" y="23"/>
                  </a:lnTo>
                  <a:lnTo>
                    <a:pt x="0" y="26"/>
                  </a:lnTo>
                  <a:lnTo>
                    <a:pt x="0" y="29"/>
                  </a:lnTo>
                  <a:lnTo>
                    <a:pt x="1" y="26"/>
                  </a:lnTo>
                  <a:lnTo>
                    <a:pt x="13" y="31"/>
                  </a:lnTo>
                  <a:lnTo>
                    <a:pt x="14" y="30"/>
                  </a:lnTo>
                  <a:lnTo>
                    <a:pt x="14" y="29"/>
                  </a:lnTo>
                  <a:lnTo>
                    <a:pt x="13" y="3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46" name="Freeform 70"/>
            <p:cNvSpPr>
              <a:spLocks/>
            </p:cNvSpPr>
            <p:nvPr/>
          </p:nvSpPr>
          <p:spPr bwMode="auto">
            <a:xfrm>
              <a:off x="2461" y="1516"/>
              <a:ext cx="13" cy="16"/>
            </a:xfrm>
            <a:custGeom>
              <a:avLst/>
              <a:gdLst/>
              <a:ahLst/>
              <a:cxnLst>
                <a:cxn ang="0">
                  <a:pos x="9" y="24"/>
                </a:cxn>
                <a:cxn ang="0">
                  <a:pos x="12" y="20"/>
                </a:cxn>
                <a:cxn ang="0">
                  <a:pos x="17" y="5"/>
                </a:cxn>
                <a:cxn ang="0">
                  <a:pos x="5" y="0"/>
                </a:cxn>
                <a:cxn ang="0">
                  <a:pos x="0" y="16"/>
                </a:cxn>
                <a:cxn ang="0">
                  <a:pos x="4" y="12"/>
                </a:cxn>
                <a:cxn ang="0">
                  <a:pos x="9" y="24"/>
                </a:cxn>
                <a:cxn ang="0">
                  <a:pos x="11" y="23"/>
                </a:cxn>
                <a:cxn ang="0">
                  <a:pos x="12" y="20"/>
                </a:cxn>
                <a:cxn ang="0">
                  <a:pos x="9" y="24"/>
                </a:cxn>
              </a:cxnLst>
              <a:rect l="0" t="0" r="r" b="b"/>
              <a:pathLst>
                <a:path w="17" h="24">
                  <a:moveTo>
                    <a:pt x="9" y="24"/>
                  </a:moveTo>
                  <a:lnTo>
                    <a:pt x="12" y="20"/>
                  </a:lnTo>
                  <a:lnTo>
                    <a:pt x="17" y="5"/>
                  </a:lnTo>
                  <a:lnTo>
                    <a:pt x="5" y="0"/>
                  </a:lnTo>
                  <a:lnTo>
                    <a:pt x="0" y="16"/>
                  </a:lnTo>
                  <a:lnTo>
                    <a:pt x="4" y="12"/>
                  </a:lnTo>
                  <a:lnTo>
                    <a:pt x="9" y="24"/>
                  </a:lnTo>
                  <a:lnTo>
                    <a:pt x="11" y="23"/>
                  </a:lnTo>
                  <a:lnTo>
                    <a:pt x="12" y="20"/>
                  </a:lnTo>
                  <a:lnTo>
                    <a:pt x="9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47" name="Freeform 71"/>
            <p:cNvSpPr>
              <a:spLocks/>
            </p:cNvSpPr>
            <p:nvPr/>
          </p:nvSpPr>
          <p:spPr bwMode="auto">
            <a:xfrm>
              <a:off x="2449" y="1524"/>
              <a:ext cx="19" cy="13"/>
            </a:xfrm>
            <a:custGeom>
              <a:avLst/>
              <a:gdLst/>
              <a:ahLst/>
              <a:cxnLst>
                <a:cxn ang="0">
                  <a:pos x="11" y="17"/>
                </a:cxn>
                <a:cxn ang="0">
                  <a:pos x="7" y="20"/>
                </a:cxn>
                <a:cxn ang="0">
                  <a:pos x="27" y="12"/>
                </a:cxn>
                <a:cxn ang="0">
                  <a:pos x="22" y="0"/>
                </a:cxn>
                <a:cxn ang="0">
                  <a:pos x="3" y="8"/>
                </a:cxn>
                <a:cxn ang="0">
                  <a:pos x="0" y="11"/>
                </a:cxn>
                <a:cxn ang="0">
                  <a:pos x="3" y="8"/>
                </a:cxn>
                <a:cxn ang="0">
                  <a:pos x="1" y="9"/>
                </a:cxn>
                <a:cxn ang="0">
                  <a:pos x="0" y="11"/>
                </a:cxn>
                <a:cxn ang="0">
                  <a:pos x="11" y="17"/>
                </a:cxn>
              </a:cxnLst>
              <a:rect l="0" t="0" r="r" b="b"/>
              <a:pathLst>
                <a:path w="27" h="20">
                  <a:moveTo>
                    <a:pt x="11" y="17"/>
                  </a:moveTo>
                  <a:lnTo>
                    <a:pt x="7" y="20"/>
                  </a:lnTo>
                  <a:lnTo>
                    <a:pt x="27" y="12"/>
                  </a:lnTo>
                  <a:lnTo>
                    <a:pt x="22" y="0"/>
                  </a:lnTo>
                  <a:lnTo>
                    <a:pt x="3" y="8"/>
                  </a:lnTo>
                  <a:lnTo>
                    <a:pt x="0" y="11"/>
                  </a:lnTo>
                  <a:lnTo>
                    <a:pt x="3" y="8"/>
                  </a:lnTo>
                  <a:lnTo>
                    <a:pt x="1" y="9"/>
                  </a:lnTo>
                  <a:lnTo>
                    <a:pt x="0" y="11"/>
                  </a:lnTo>
                  <a:lnTo>
                    <a:pt x="11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48" name="Freeform 72"/>
            <p:cNvSpPr>
              <a:spLocks/>
            </p:cNvSpPr>
            <p:nvPr/>
          </p:nvSpPr>
          <p:spPr bwMode="auto">
            <a:xfrm>
              <a:off x="2435" y="1532"/>
              <a:ext cx="22" cy="34"/>
            </a:xfrm>
            <a:custGeom>
              <a:avLst/>
              <a:gdLst/>
              <a:ahLst/>
              <a:cxnLst>
                <a:cxn ang="0">
                  <a:pos x="8" y="53"/>
                </a:cxn>
                <a:cxn ang="0">
                  <a:pos x="13" y="49"/>
                </a:cxn>
                <a:cxn ang="0">
                  <a:pos x="32" y="6"/>
                </a:cxn>
                <a:cxn ang="0">
                  <a:pos x="21" y="0"/>
                </a:cxn>
                <a:cxn ang="0">
                  <a:pos x="0" y="44"/>
                </a:cxn>
                <a:cxn ang="0">
                  <a:pos x="5" y="40"/>
                </a:cxn>
                <a:cxn ang="0">
                  <a:pos x="8" y="53"/>
                </a:cxn>
                <a:cxn ang="0">
                  <a:pos x="11" y="52"/>
                </a:cxn>
                <a:cxn ang="0">
                  <a:pos x="13" y="49"/>
                </a:cxn>
                <a:cxn ang="0">
                  <a:pos x="8" y="53"/>
                </a:cxn>
              </a:cxnLst>
              <a:rect l="0" t="0" r="r" b="b"/>
              <a:pathLst>
                <a:path w="32" h="53">
                  <a:moveTo>
                    <a:pt x="8" y="53"/>
                  </a:moveTo>
                  <a:lnTo>
                    <a:pt x="13" y="49"/>
                  </a:lnTo>
                  <a:lnTo>
                    <a:pt x="32" y="6"/>
                  </a:lnTo>
                  <a:lnTo>
                    <a:pt x="21" y="0"/>
                  </a:lnTo>
                  <a:lnTo>
                    <a:pt x="0" y="44"/>
                  </a:lnTo>
                  <a:lnTo>
                    <a:pt x="5" y="40"/>
                  </a:lnTo>
                  <a:lnTo>
                    <a:pt x="8" y="53"/>
                  </a:lnTo>
                  <a:lnTo>
                    <a:pt x="11" y="52"/>
                  </a:lnTo>
                  <a:lnTo>
                    <a:pt x="13" y="49"/>
                  </a:lnTo>
                  <a:lnTo>
                    <a:pt x="8" y="5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49" name="Freeform 73"/>
            <p:cNvSpPr>
              <a:spLocks/>
            </p:cNvSpPr>
            <p:nvPr/>
          </p:nvSpPr>
          <p:spPr bwMode="auto">
            <a:xfrm>
              <a:off x="2418" y="1558"/>
              <a:ext cx="23" cy="23"/>
            </a:xfrm>
            <a:custGeom>
              <a:avLst/>
              <a:gdLst/>
              <a:ahLst/>
              <a:cxnLst>
                <a:cxn ang="0">
                  <a:pos x="11" y="36"/>
                </a:cxn>
                <a:cxn ang="0">
                  <a:pos x="11" y="36"/>
                </a:cxn>
                <a:cxn ang="0">
                  <a:pos x="16" y="29"/>
                </a:cxn>
                <a:cxn ang="0">
                  <a:pos x="20" y="23"/>
                </a:cxn>
                <a:cxn ang="0">
                  <a:pos x="24" y="20"/>
                </a:cxn>
                <a:cxn ang="0">
                  <a:pos x="27" y="16"/>
                </a:cxn>
                <a:cxn ang="0">
                  <a:pos x="30" y="14"/>
                </a:cxn>
                <a:cxn ang="0">
                  <a:pos x="32" y="13"/>
                </a:cxn>
                <a:cxn ang="0">
                  <a:pos x="33" y="13"/>
                </a:cxn>
                <a:cxn ang="0">
                  <a:pos x="33" y="13"/>
                </a:cxn>
                <a:cxn ang="0">
                  <a:pos x="30" y="0"/>
                </a:cxn>
                <a:cxn ang="0">
                  <a:pos x="28" y="1"/>
                </a:cxn>
                <a:cxn ang="0">
                  <a:pos x="26" y="1"/>
                </a:cxn>
                <a:cxn ang="0">
                  <a:pos x="23" y="4"/>
                </a:cxn>
                <a:cxn ang="0">
                  <a:pos x="19" y="6"/>
                </a:cxn>
                <a:cxn ang="0">
                  <a:pos x="15" y="10"/>
                </a:cxn>
                <a:cxn ang="0">
                  <a:pos x="10" y="15"/>
                </a:cxn>
                <a:cxn ang="0">
                  <a:pos x="6" y="21"/>
                </a:cxn>
                <a:cxn ang="0">
                  <a:pos x="0" y="29"/>
                </a:cxn>
                <a:cxn ang="0">
                  <a:pos x="0" y="29"/>
                </a:cxn>
                <a:cxn ang="0">
                  <a:pos x="11" y="36"/>
                </a:cxn>
              </a:cxnLst>
              <a:rect l="0" t="0" r="r" b="b"/>
              <a:pathLst>
                <a:path w="33" h="36">
                  <a:moveTo>
                    <a:pt x="11" y="36"/>
                  </a:moveTo>
                  <a:lnTo>
                    <a:pt x="11" y="36"/>
                  </a:lnTo>
                  <a:lnTo>
                    <a:pt x="16" y="29"/>
                  </a:lnTo>
                  <a:lnTo>
                    <a:pt x="20" y="23"/>
                  </a:lnTo>
                  <a:lnTo>
                    <a:pt x="24" y="20"/>
                  </a:lnTo>
                  <a:lnTo>
                    <a:pt x="27" y="16"/>
                  </a:lnTo>
                  <a:lnTo>
                    <a:pt x="30" y="14"/>
                  </a:lnTo>
                  <a:lnTo>
                    <a:pt x="32" y="13"/>
                  </a:lnTo>
                  <a:lnTo>
                    <a:pt x="33" y="13"/>
                  </a:lnTo>
                  <a:lnTo>
                    <a:pt x="33" y="13"/>
                  </a:lnTo>
                  <a:lnTo>
                    <a:pt x="30" y="0"/>
                  </a:lnTo>
                  <a:lnTo>
                    <a:pt x="28" y="1"/>
                  </a:lnTo>
                  <a:lnTo>
                    <a:pt x="26" y="1"/>
                  </a:lnTo>
                  <a:lnTo>
                    <a:pt x="23" y="4"/>
                  </a:lnTo>
                  <a:lnTo>
                    <a:pt x="19" y="6"/>
                  </a:lnTo>
                  <a:lnTo>
                    <a:pt x="15" y="10"/>
                  </a:lnTo>
                  <a:lnTo>
                    <a:pt x="10" y="15"/>
                  </a:lnTo>
                  <a:lnTo>
                    <a:pt x="6" y="21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11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50" name="Freeform 74"/>
            <p:cNvSpPr>
              <a:spLocks/>
            </p:cNvSpPr>
            <p:nvPr/>
          </p:nvSpPr>
          <p:spPr bwMode="auto">
            <a:xfrm>
              <a:off x="2415" y="1577"/>
              <a:ext cx="29" cy="70"/>
            </a:xfrm>
            <a:custGeom>
              <a:avLst/>
              <a:gdLst/>
              <a:ahLst/>
              <a:cxnLst>
                <a:cxn ang="0">
                  <a:pos x="41" y="95"/>
                </a:cxn>
                <a:cxn ang="0">
                  <a:pos x="41" y="98"/>
                </a:cxn>
                <a:cxn ang="0">
                  <a:pos x="41" y="97"/>
                </a:cxn>
                <a:cxn ang="0">
                  <a:pos x="40" y="94"/>
                </a:cxn>
                <a:cxn ang="0">
                  <a:pos x="38" y="91"/>
                </a:cxn>
                <a:cxn ang="0">
                  <a:pos x="36" y="87"/>
                </a:cxn>
                <a:cxn ang="0">
                  <a:pos x="32" y="82"/>
                </a:cxn>
                <a:cxn ang="0">
                  <a:pos x="29" y="76"/>
                </a:cxn>
                <a:cxn ang="0">
                  <a:pos x="27" y="69"/>
                </a:cxn>
                <a:cxn ang="0">
                  <a:pos x="23" y="62"/>
                </a:cxn>
                <a:cxn ang="0">
                  <a:pos x="20" y="54"/>
                </a:cxn>
                <a:cxn ang="0">
                  <a:pos x="16" y="48"/>
                </a:cxn>
                <a:cxn ang="0">
                  <a:pos x="15" y="40"/>
                </a:cxn>
                <a:cxn ang="0">
                  <a:pos x="14" y="32"/>
                </a:cxn>
                <a:cxn ang="0">
                  <a:pos x="13" y="25"/>
                </a:cxn>
                <a:cxn ang="0">
                  <a:pos x="13" y="18"/>
                </a:cxn>
                <a:cxn ang="0">
                  <a:pos x="14" y="11"/>
                </a:cxn>
                <a:cxn ang="0">
                  <a:pos x="16" y="7"/>
                </a:cxn>
                <a:cxn ang="0">
                  <a:pos x="5" y="0"/>
                </a:cxn>
                <a:cxn ang="0">
                  <a:pos x="3" y="8"/>
                </a:cxn>
                <a:cxn ang="0">
                  <a:pos x="0" y="16"/>
                </a:cxn>
                <a:cxn ang="0">
                  <a:pos x="0" y="25"/>
                </a:cxn>
                <a:cxn ang="0">
                  <a:pos x="0" y="34"/>
                </a:cxn>
                <a:cxn ang="0">
                  <a:pos x="3" y="42"/>
                </a:cxn>
                <a:cxn ang="0">
                  <a:pos x="5" y="51"/>
                </a:cxn>
                <a:cxn ang="0">
                  <a:pos x="8" y="59"/>
                </a:cxn>
                <a:cxn ang="0">
                  <a:pos x="12" y="67"/>
                </a:cxn>
                <a:cxn ang="0">
                  <a:pos x="14" y="75"/>
                </a:cxn>
                <a:cxn ang="0">
                  <a:pos x="19" y="82"/>
                </a:cxn>
                <a:cxn ang="0">
                  <a:pos x="22" y="89"/>
                </a:cxn>
                <a:cxn ang="0">
                  <a:pos x="24" y="93"/>
                </a:cxn>
                <a:cxn ang="0">
                  <a:pos x="28" y="99"/>
                </a:cxn>
                <a:cxn ang="0">
                  <a:pos x="30" y="102"/>
                </a:cxn>
                <a:cxn ang="0">
                  <a:pos x="31" y="103"/>
                </a:cxn>
                <a:cxn ang="0">
                  <a:pos x="32" y="105"/>
                </a:cxn>
                <a:cxn ang="0">
                  <a:pos x="32" y="106"/>
                </a:cxn>
                <a:cxn ang="0">
                  <a:pos x="32" y="105"/>
                </a:cxn>
                <a:cxn ang="0">
                  <a:pos x="32" y="105"/>
                </a:cxn>
                <a:cxn ang="0">
                  <a:pos x="32" y="106"/>
                </a:cxn>
                <a:cxn ang="0">
                  <a:pos x="41" y="95"/>
                </a:cxn>
              </a:cxnLst>
              <a:rect l="0" t="0" r="r" b="b"/>
              <a:pathLst>
                <a:path w="41" h="106">
                  <a:moveTo>
                    <a:pt x="41" y="95"/>
                  </a:moveTo>
                  <a:lnTo>
                    <a:pt x="41" y="98"/>
                  </a:lnTo>
                  <a:lnTo>
                    <a:pt x="41" y="97"/>
                  </a:lnTo>
                  <a:lnTo>
                    <a:pt x="40" y="94"/>
                  </a:lnTo>
                  <a:lnTo>
                    <a:pt x="38" y="91"/>
                  </a:lnTo>
                  <a:lnTo>
                    <a:pt x="36" y="87"/>
                  </a:lnTo>
                  <a:lnTo>
                    <a:pt x="32" y="82"/>
                  </a:lnTo>
                  <a:lnTo>
                    <a:pt x="29" y="76"/>
                  </a:lnTo>
                  <a:lnTo>
                    <a:pt x="27" y="69"/>
                  </a:lnTo>
                  <a:lnTo>
                    <a:pt x="23" y="62"/>
                  </a:lnTo>
                  <a:lnTo>
                    <a:pt x="20" y="54"/>
                  </a:lnTo>
                  <a:lnTo>
                    <a:pt x="16" y="48"/>
                  </a:lnTo>
                  <a:lnTo>
                    <a:pt x="15" y="40"/>
                  </a:lnTo>
                  <a:lnTo>
                    <a:pt x="14" y="32"/>
                  </a:lnTo>
                  <a:lnTo>
                    <a:pt x="13" y="25"/>
                  </a:lnTo>
                  <a:lnTo>
                    <a:pt x="13" y="18"/>
                  </a:lnTo>
                  <a:lnTo>
                    <a:pt x="14" y="11"/>
                  </a:lnTo>
                  <a:lnTo>
                    <a:pt x="16" y="7"/>
                  </a:lnTo>
                  <a:lnTo>
                    <a:pt x="5" y="0"/>
                  </a:lnTo>
                  <a:lnTo>
                    <a:pt x="3" y="8"/>
                  </a:lnTo>
                  <a:lnTo>
                    <a:pt x="0" y="16"/>
                  </a:lnTo>
                  <a:lnTo>
                    <a:pt x="0" y="25"/>
                  </a:lnTo>
                  <a:lnTo>
                    <a:pt x="0" y="34"/>
                  </a:lnTo>
                  <a:lnTo>
                    <a:pt x="3" y="42"/>
                  </a:lnTo>
                  <a:lnTo>
                    <a:pt x="5" y="51"/>
                  </a:lnTo>
                  <a:lnTo>
                    <a:pt x="8" y="59"/>
                  </a:lnTo>
                  <a:lnTo>
                    <a:pt x="12" y="67"/>
                  </a:lnTo>
                  <a:lnTo>
                    <a:pt x="14" y="75"/>
                  </a:lnTo>
                  <a:lnTo>
                    <a:pt x="19" y="82"/>
                  </a:lnTo>
                  <a:lnTo>
                    <a:pt x="22" y="89"/>
                  </a:lnTo>
                  <a:lnTo>
                    <a:pt x="24" y="93"/>
                  </a:lnTo>
                  <a:lnTo>
                    <a:pt x="28" y="99"/>
                  </a:lnTo>
                  <a:lnTo>
                    <a:pt x="30" y="102"/>
                  </a:lnTo>
                  <a:lnTo>
                    <a:pt x="31" y="103"/>
                  </a:lnTo>
                  <a:lnTo>
                    <a:pt x="32" y="105"/>
                  </a:lnTo>
                  <a:lnTo>
                    <a:pt x="32" y="106"/>
                  </a:lnTo>
                  <a:lnTo>
                    <a:pt x="32" y="105"/>
                  </a:lnTo>
                  <a:lnTo>
                    <a:pt x="32" y="105"/>
                  </a:lnTo>
                  <a:lnTo>
                    <a:pt x="32" y="106"/>
                  </a:lnTo>
                  <a:lnTo>
                    <a:pt x="41" y="9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51" name="Freeform 75"/>
            <p:cNvSpPr>
              <a:spLocks/>
            </p:cNvSpPr>
            <p:nvPr/>
          </p:nvSpPr>
          <p:spPr bwMode="auto">
            <a:xfrm>
              <a:off x="2524" y="1608"/>
              <a:ext cx="55" cy="2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" y="1"/>
                </a:cxn>
                <a:cxn ang="0">
                  <a:pos x="3" y="1"/>
                </a:cxn>
                <a:cxn ang="0">
                  <a:pos x="7" y="1"/>
                </a:cxn>
                <a:cxn ang="0">
                  <a:pos x="11" y="0"/>
                </a:cxn>
                <a:cxn ang="0">
                  <a:pos x="17" y="0"/>
                </a:cxn>
                <a:cxn ang="0">
                  <a:pos x="23" y="0"/>
                </a:cxn>
                <a:cxn ang="0">
                  <a:pos x="30" y="0"/>
                </a:cxn>
                <a:cxn ang="0">
                  <a:pos x="37" y="0"/>
                </a:cxn>
                <a:cxn ang="0">
                  <a:pos x="43" y="1"/>
                </a:cxn>
                <a:cxn ang="0">
                  <a:pos x="50" y="2"/>
                </a:cxn>
                <a:cxn ang="0">
                  <a:pos x="57" y="4"/>
                </a:cxn>
                <a:cxn ang="0">
                  <a:pos x="63" y="8"/>
                </a:cxn>
                <a:cxn ang="0">
                  <a:pos x="68" y="11"/>
                </a:cxn>
                <a:cxn ang="0">
                  <a:pos x="73" y="17"/>
                </a:cxn>
                <a:cxn ang="0">
                  <a:pos x="76" y="23"/>
                </a:cxn>
                <a:cxn ang="0">
                  <a:pos x="80" y="29"/>
                </a:cxn>
                <a:cxn ang="0">
                  <a:pos x="0" y="1"/>
                </a:cxn>
              </a:cxnLst>
              <a:rect l="0" t="0" r="r" b="b"/>
              <a:pathLst>
                <a:path w="80" h="29">
                  <a:moveTo>
                    <a:pt x="0" y="1"/>
                  </a:moveTo>
                  <a:lnTo>
                    <a:pt x="1" y="1"/>
                  </a:lnTo>
                  <a:lnTo>
                    <a:pt x="3" y="1"/>
                  </a:lnTo>
                  <a:lnTo>
                    <a:pt x="7" y="1"/>
                  </a:lnTo>
                  <a:lnTo>
                    <a:pt x="11" y="0"/>
                  </a:lnTo>
                  <a:lnTo>
                    <a:pt x="17" y="0"/>
                  </a:lnTo>
                  <a:lnTo>
                    <a:pt x="23" y="0"/>
                  </a:lnTo>
                  <a:lnTo>
                    <a:pt x="30" y="0"/>
                  </a:lnTo>
                  <a:lnTo>
                    <a:pt x="37" y="0"/>
                  </a:lnTo>
                  <a:lnTo>
                    <a:pt x="43" y="1"/>
                  </a:lnTo>
                  <a:lnTo>
                    <a:pt x="50" y="2"/>
                  </a:lnTo>
                  <a:lnTo>
                    <a:pt x="57" y="4"/>
                  </a:lnTo>
                  <a:lnTo>
                    <a:pt x="63" y="8"/>
                  </a:lnTo>
                  <a:lnTo>
                    <a:pt x="68" y="11"/>
                  </a:lnTo>
                  <a:lnTo>
                    <a:pt x="73" y="17"/>
                  </a:lnTo>
                  <a:lnTo>
                    <a:pt x="76" y="23"/>
                  </a:lnTo>
                  <a:lnTo>
                    <a:pt x="80" y="2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BFA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52" name="Freeform 76"/>
            <p:cNvSpPr>
              <a:spLocks/>
            </p:cNvSpPr>
            <p:nvPr/>
          </p:nvSpPr>
          <p:spPr bwMode="auto">
            <a:xfrm>
              <a:off x="2524" y="1607"/>
              <a:ext cx="57" cy="22"/>
            </a:xfrm>
            <a:custGeom>
              <a:avLst/>
              <a:gdLst/>
              <a:ahLst/>
              <a:cxnLst>
                <a:cxn ang="0">
                  <a:pos x="82" y="32"/>
                </a:cxn>
                <a:cxn ang="0">
                  <a:pos x="80" y="25"/>
                </a:cxn>
                <a:cxn ang="0">
                  <a:pos x="75" y="19"/>
                </a:cxn>
                <a:cxn ang="0">
                  <a:pos x="71" y="13"/>
                </a:cxn>
                <a:cxn ang="0">
                  <a:pos x="65" y="9"/>
                </a:cxn>
                <a:cxn ang="0">
                  <a:pos x="58" y="6"/>
                </a:cxn>
                <a:cxn ang="0">
                  <a:pos x="51" y="3"/>
                </a:cxn>
                <a:cxn ang="0">
                  <a:pos x="43" y="1"/>
                </a:cxn>
                <a:cxn ang="0">
                  <a:pos x="37" y="0"/>
                </a:cxn>
                <a:cxn ang="0">
                  <a:pos x="30" y="0"/>
                </a:cxn>
                <a:cxn ang="0">
                  <a:pos x="23" y="0"/>
                </a:cxn>
                <a:cxn ang="0">
                  <a:pos x="17" y="0"/>
                </a:cxn>
                <a:cxn ang="0">
                  <a:pos x="11" y="0"/>
                </a:cxn>
                <a:cxn ang="0">
                  <a:pos x="7" y="1"/>
                </a:cxn>
                <a:cxn ang="0">
                  <a:pos x="3" y="1"/>
                </a:cxn>
                <a:cxn ang="0">
                  <a:pos x="1" y="3"/>
                </a:cxn>
                <a:cxn ang="0">
                  <a:pos x="0" y="3"/>
                </a:cxn>
                <a:cxn ang="0">
                  <a:pos x="1" y="8"/>
                </a:cxn>
                <a:cxn ang="0">
                  <a:pos x="2" y="8"/>
                </a:cxn>
                <a:cxn ang="0">
                  <a:pos x="5" y="8"/>
                </a:cxn>
                <a:cxn ang="0">
                  <a:pos x="7" y="7"/>
                </a:cxn>
                <a:cxn ang="0">
                  <a:pos x="11" y="7"/>
                </a:cxn>
                <a:cxn ang="0">
                  <a:pos x="17" y="7"/>
                </a:cxn>
                <a:cxn ang="0">
                  <a:pos x="23" y="7"/>
                </a:cxn>
                <a:cxn ang="0">
                  <a:pos x="30" y="7"/>
                </a:cxn>
                <a:cxn ang="0">
                  <a:pos x="35" y="7"/>
                </a:cxn>
                <a:cxn ang="0">
                  <a:pos x="42" y="8"/>
                </a:cxn>
                <a:cxn ang="0">
                  <a:pos x="49" y="9"/>
                </a:cxn>
                <a:cxn ang="0">
                  <a:pos x="55" y="12"/>
                </a:cxn>
                <a:cxn ang="0">
                  <a:pos x="62" y="14"/>
                </a:cxn>
                <a:cxn ang="0">
                  <a:pos x="66" y="17"/>
                </a:cxn>
                <a:cxn ang="0">
                  <a:pos x="71" y="22"/>
                </a:cxn>
                <a:cxn ang="0">
                  <a:pos x="74" y="28"/>
                </a:cxn>
                <a:cxn ang="0">
                  <a:pos x="76" y="35"/>
                </a:cxn>
                <a:cxn ang="0">
                  <a:pos x="82" y="32"/>
                </a:cxn>
              </a:cxnLst>
              <a:rect l="0" t="0" r="r" b="b"/>
              <a:pathLst>
                <a:path w="82" h="35">
                  <a:moveTo>
                    <a:pt x="82" y="32"/>
                  </a:moveTo>
                  <a:lnTo>
                    <a:pt x="80" y="25"/>
                  </a:lnTo>
                  <a:lnTo>
                    <a:pt x="75" y="19"/>
                  </a:lnTo>
                  <a:lnTo>
                    <a:pt x="71" y="13"/>
                  </a:lnTo>
                  <a:lnTo>
                    <a:pt x="65" y="9"/>
                  </a:lnTo>
                  <a:lnTo>
                    <a:pt x="58" y="6"/>
                  </a:lnTo>
                  <a:lnTo>
                    <a:pt x="51" y="3"/>
                  </a:lnTo>
                  <a:lnTo>
                    <a:pt x="43" y="1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23" y="0"/>
                  </a:lnTo>
                  <a:lnTo>
                    <a:pt x="17" y="0"/>
                  </a:lnTo>
                  <a:lnTo>
                    <a:pt x="11" y="0"/>
                  </a:lnTo>
                  <a:lnTo>
                    <a:pt x="7" y="1"/>
                  </a:lnTo>
                  <a:lnTo>
                    <a:pt x="3" y="1"/>
                  </a:lnTo>
                  <a:lnTo>
                    <a:pt x="1" y="3"/>
                  </a:lnTo>
                  <a:lnTo>
                    <a:pt x="0" y="3"/>
                  </a:lnTo>
                  <a:lnTo>
                    <a:pt x="1" y="8"/>
                  </a:lnTo>
                  <a:lnTo>
                    <a:pt x="2" y="8"/>
                  </a:lnTo>
                  <a:lnTo>
                    <a:pt x="5" y="8"/>
                  </a:lnTo>
                  <a:lnTo>
                    <a:pt x="7" y="7"/>
                  </a:lnTo>
                  <a:lnTo>
                    <a:pt x="11" y="7"/>
                  </a:lnTo>
                  <a:lnTo>
                    <a:pt x="17" y="7"/>
                  </a:lnTo>
                  <a:lnTo>
                    <a:pt x="23" y="7"/>
                  </a:lnTo>
                  <a:lnTo>
                    <a:pt x="30" y="7"/>
                  </a:lnTo>
                  <a:lnTo>
                    <a:pt x="35" y="7"/>
                  </a:lnTo>
                  <a:lnTo>
                    <a:pt x="42" y="8"/>
                  </a:lnTo>
                  <a:lnTo>
                    <a:pt x="49" y="9"/>
                  </a:lnTo>
                  <a:lnTo>
                    <a:pt x="55" y="12"/>
                  </a:lnTo>
                  <a:lnTo>
                    <a:pt x="62" y="14"/>
                  </a:lnTo>
                  <a:lnTo>
                    <a:pt x="66" y="17"/>
                  </a:lnTo>
                  <a:lnTo>
                    <a:pt x="71" y="22"/>
                  </a:lnTo>
                  <a:lnTo>
                    <a:pt x="74" y="28"/>
                  </a:lnTo>
                  <a:lnTo>
                    <a:pt x="76" y="35"/>
                  </a:lnTo>
                  <a:lnTo>
                    <a:pt x="82" y="3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53" name="Freeform 77"/>
            <p:cNvSpPr>
              <a:spLocks/>
            </p:cNvSpPr>
            <p:nvPr/>
          </p:nvSpPr>
          <p:spPr bwMode="auto">
            <a:xfrm>
              <a:off x="2538" y="1483"/>
              <a:ext cx="10" cy="12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0" y="17"/>
                </a:cxn>
                <a:cxn ang="0">
                  <a:pos x="14" y="0"/>
                </a:cxn>
              </a:cxnLst>
              <a:rect l="0" t="0" r="r" b="b"/>
              <a:pathLst>
                <a:path w="14" h="17">
                  <a:moveTo>
                    <a:pt x="14" y="0"/>
                  </a:moveTo>
                  <a:lnTo>
                    <a:pt x="0" y="17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54" name="Freeform 78"/>
            <p:cNvSpPr>
              <a:spLocks/>
            </p:cNvSpPr>
            <p:nvPr/>
          </p:nvSpPr>
          <p:spPr bwMode="auto">
            <a:xfrm>
              <a:off x="2537" y="1482"/>
              <a:ext cx="12" cy="13"/>
            </a:xfrm>
            <a:custGeom>
              <a:avLst/>
              <a:gdLst/>
              <a:ahLst/>
              <a:cxnLst>
                <a:cxn ang="0">
                  <a:pos x="2" y="19"/>
                </a:cxn>
                <a:cxn ang="0">
                  <a:pos x="5" y="20"/>
                </a:cxn>
                <a:cxn ang="0">
                  <a:pos x="18" y="5"/>
                </a:cxn>
                <a:cxn ang="0">
                  <a:pos x="14" y="0"/>
                </a:cxn>
                <a:cxn ang="0">
                  <a:pos x="0" y="17"/>
                </a:cxn>
                <a:cxn ang="0">
                  <a:pos x="2" y="19"/>
                </a:cxn>
              </a:cxnLst>
              <a:rect l="0" t="0" r="r" b="b"/>
              <a:pathLst>
                <a:path w="18" h="20">
                  <a:moveTo>
                    <a:pt x="2" y="19"/>
                  </a:moveTo>
                  <a:lnTo>
                    <a:pt x="5" y="20"/>
                  </a:lnTo>
                  <a:lnTo>
                    <a:pt x="18" y="5"/>
                  </a:lnTo>
                  <a:lnTo>
                    <a:pt x="14" y="0"/>
                  </a:lnTo>
                  <a:lnTo>
                    <a:pt x="0" y="17"/>
                  </a:lnTo>
                  <a:lnTo>
                    <a:pt x="2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55" name="Freeform 79"/>
            <p:cNvSpPr>
              <a:spLocks/>
            </p:cNvSpPr>
            <p:nvPr/>
          </p:nvSpPr>
          <p:spPr bwMode="auto">
            <a:xfrm>
              <a:off x="3147" y="1333"/>
              <a:ext cx="63" cy="71"/>
            </a:xfrm>
            <a:custGeom>
              <a:avLst/>
              <a:gdLst/>
              <a:ahLst/>
              <a:cxnLst>
                <a:cxn ang="0">
                  <a:pos x="76" y="107"/>
                </a:cxn>
                <a:cxn ang="0">
                  <a:pos x="92" y="0"/>
                </a:cxn>
                <a:cxn ang="0">
                  <a:pos x="0" y="0"/>
                </a:cxn>
                <a:cxn ang="0">
                  <a:pos x="19" y="107"/>
                </a:cxn>
                <a:cxn ang="0">
                  <a:pos x="76" y="107"/>
                </a:cxn>
              </a:cxnLst>
              <a:rect l="0" t="0" r="r" b="b"/>
              <a:pathLst>
                <a:path w="92" h="107">
                  <a:moveTo>
                    <a:pt x="76" y="107"/>
                  </a:moveTo>
                  <a:lnTo>
                    <a:pt x="92" y="0"/>
                  </a:lnTo>
                  <a:lnTo>
                    <a:pt x="0" y="0"/>
                  </a:lnTo>
                  <a:lnTo>
                    <a:pt x="19" y="107"/>
                  </a:lnTo>
                  <a:lnTo>
                    <a:pt x="76" y="10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56" name="Freeform 80"/>
            <p:cNvSpPr>
              <a:spLocks/>
            </p:cNvSpPr>
            <p:nvPr/>
          </p:nvSpPr>
          <p:spPr bwMode="auto">
            <a:xfrm>
              <a:off x="3196" y="1330"/>
              <a:ext cx="16" cy="74"/>
            </a:xfrm>
            <a:custGeom>
              <a:avLst/>
              <a:gdLst/>
              <a:ahLst/>
              <a:cxnLst>
                <a:cxn ang="0">
                  <a:pos x="19" y="5"/>
                </a:cxn>
                <a:cxn ang="0">
                  <a:pos x="16" y="2"/>
                </a:cxn>
                <a:cxn ang="0">
                  <a:pos x="0" y="109"/>
                </a:cxn>
                <a:cxn ang="0">
                  <a:pos x="7" y="110"/>
                </a:cxn>
                <a:cxn ang="0">
                  <a:pos x="23" y="3"/>
                </a:cxn>
                <a:cxn ang="0">
                  <a:pos x="19" y="0"/>
                </a:cxn>
                <a:cxn ang="0">
                  <a:pos x="23" y="3"/>
                </a:cxn>
                <a:cxn ang="0">
                  <a:pos x="23" y="0"/>
                </a:cxn>
                <a:cxn ang="0">
                  <a:pos x="19" y="0"/>
                </a:cxn>
                <a:cxn ang="0">
                  <a:pos x="19" y="5"/>
                </a:cxn>
              </a:cxnLst>
              <a:rect l="0" t="0" r="r" b="b"/>
              <a:pathLst>
                <a:path w="23" h="110">
                  <a:moveTo>
                    <a:pt x="19" y="5"/>
                  </a:moveTo>
                  <a:lnTo>
                    <a:pt x="16" y="2"/>
                  </a:lnTo>
                  <a:lnTo>
                    <a:pt x="0" y="109"/>
                  </a:lnTo>
                  <a:lnTo>
                    <a:pt x="7" y="110"/>
                  </a:lnTo>
                  <a:lnTo>
                    <a:pt x="23" y="3"/>
                  </a:lnTo>
                  <a:lnTo>
                    <a:pt x="19" y="0"/>
                  </a:lnTo>
                  <a:lnTo>
                    <a:pt x="23" y="3"/>
                  </a:lnTo>
                  <a:lnTo>
                    <a:pt x="23" y="0"/>
                  </a:lnTo>
                  <a:lnTo>
                    <a:pt x="19" y="0"/>
                  </a:lnTo>
                  <a:lnTo>
                    <a:pt x="19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57" name="Freeform 81"/>
            <p:cNvSpPr>
              <a:spLocks/>
            </p:cNvSpPr>
            <p:nvPr/>
          </p:nvSpPr>
          <p:spPr bwMode="auto">
            <a:xfrm>
              <a:off x="3144" y="1330"/>
              <a:ext cx="66" cy="4"/>
            </a:xfrm>
            <a:custGeom>
              <a:avLst/>
              <a:gdLst/>
              <a:ahLst/>
              <a:cxnLst>
                <a:cxn ang="0">
                  <a:pos x="6" y="2"/>
                </a:cxn>
                <a:cxn ang="0">
                  <a:pos x="3" y="5"/>
                </a:cxn>
                <a:cxn ang="0">
                  <a:pos x="95" y="5"/>
                </a:cxn>
                <a:cxn ang="0">
                  <a:pos x="95" y="0"/>
                </a:cxn>
                <a:cxn ang="0">
                  <a:pos x="3" y="0"/>
                </a:cxn>
                <a:cxn ang="0">
                  <a:pos x="1" y="3"/>
                </a:cxn>
                <a:cxn ang="0">
                  <a:pos x="3" y="0"/>
                </a:cxn>
                <a:cxn ang="0">
                  <a:pos x="0" y="0"/>
                </a:cxn>
                <a:cxn ang="0">
                  <a:pos x="1" y="3"/>
                </a:cxn>
                <a:cxn ang="0">
                  <a:pos x="6" y="2"/>
                </a:cxn>
              </a:cxnLst>
              <a:rect l="0" t="0" r="r" b="b"/>
              <a:pathLst>
                <a:path w="95" h="5">
                  <a:moveTo>
                    <a:pt x="6" y="2"/>
                  </a:moveTo>
                  <a:lnTo>
                    <a:pt x="3" y="5"/>
                  </a:lnTo>
                  <a:lnTo>
                    <a:pt x="95" y="5"/>
                  </a:lnTo>
                  <a:lnTo>
                    <a:pt x="95" y="0"/>
                  </a:lnTo>
                  <a:lnTo>
                    <a:pt x="3" y="0"/>
                  </a:lnTo>
                  <a:lnTo>
                    <a:pt x="1" y="3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3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58" name="Freeform 82"/>
            <p:cNvSpPr>
              <a:spLocks/>
            </p:cNvSpPr>
            <p:nvPr/>
          </p:nvSpPr>
          <p:spPr bwMode="auto">
            <a:xfrm>
              <a:off x="3145" y="1333"/>
              <a:ext cx="17" cy="72"/>
            </a:xfrm>
            <a:custGeom>
              <a:avLst/>
              <a:gdLst/>
              <a:ahLst/>
              <a:cxnLst>
                <a:cxn ang="0">
                  <a:pos x="21" y="105"/>
                </a:cxn>
                <a:cxn ang="0">
                  <a:pos x="25" y="107"/>
                </a:cxn>
                <a:cxn ang="0">
                  <a:pos x="5" y="0"/>
                </a:cxn>
                <a:cxn ang="0">
                  <a:pos x="0" y="1"/>
                </a:cxn>
                <a:cxn ang="0">
                  <a:pos x="18" y="108"/>
                </a:cxn>
                <a:cxn ang="0">
                  <a:pos x="21" y="111"/>
                </a:cxn>
                <a:cxn ang="0">
                  <a:pos x="18" y="108"/>
                </a:cxn>
                <a:cxn ang="0">
                  <a:pos x="18" y="111"/>
                </a:cxn>
                <a:cxn ang="0">
                  <a:pos x="21" y="111"/>
                </a:cxn>
                <a:cxn ang="0">
                  <a:pos x="21" y="105"/>
                </a:cxn>
              </a:cxnLst>
              <a:rect l="0" t="0" r="r" b="b"/>
              <a:pathLst>
                <a:path w="25" h="111">
                  <a:moveTo>
                    <a:pt x="21" y="105"/>
                  </a:moveTo>
                  <a:lnTo>
                    <a:pt x="25" y="107"/>
                  </a:lnTo>
                  <a:lnTo>
                    <a:pt x="5" y="0"/>
                  </a:lnTo>
                  <a:lnTo>
                    <a:pt x="0" y="1"/>
                  </a:lnTo>
                  <a:lnTo>
                    <a:pt x="18" y="108"/>
                  </a:lnTo>
                  <a:lnTo>
                    <a:pt x="21" y="111"/>
                  </a:lnTo>
                  <a:lnTo>
                    <a:pt x="18" y="108"/>
                  </a:lnTo>
                  <a:lnTo>
                    <a:pt x="18" y="111"/>
                  </a:lnTo>
                  <a:lnTo>
                    <a:pt x="21" y="111"/>
                  </a:lnTo>
                  <a:lnTo>
                    <a:pt x="21" y="10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59" name="Freeform 83"/>
            <p:cNvSpPr>
              <a:spLocks/>
            </p:cNvSpPr>
            <p:nvPr/>
          </p:nvSpPr>
          <p:spPr bwMode="auto">
            <a:xfrm>
              <a:off x="3160" y="1402"/>
              <a:ext cx="41" cy="3"/>
            </a:xfrm>
            <a:custGeom>
              <a:avLst/>
              <a:gdLst/>
              <a:ahLst/>
              <a:cxnLst>
                <a:cxn ang="0">
                  <a:pos x="54" y="2"/>
                </a:cxn>
                <a:cxn ang="0">
                  <a:pos x="57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57" y="6"/>
                </a:cxn>
                <a:cxn ang="0">
                  <a:pos x="61" y="3"/>
                </a:cxn>
                <a:cxn ang="0">
                  <a:pos x="57" y="6"/>
                </a:cxn>
                <a:cxn ang="0">
                  <a:pos x="61" y="6"/>
                </a:cxn>
                <a:cxn ang="0">
                  <a:pos x="61" y="3"/>
                </a:cxn>
                <a:cxn ang="0">
                  <a:pos x="54" y="2"/>
                </a:cxn>
              </a:cxnLst>
              <a:rect l="0" t="0" r="r" b="b"/>
              <a:pathLst>
                <a:path w="61" h="6">
                  <a:moveTo>
                    <a:pt x="54" y="2"/>
                  </a:moveTo>
                  <a:lnTo>
                    <a:pt x="57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57" y="6"/>
                  </a:lnTo>
                  <a:lnTo>
                    <a:pt x="61" y="3"/>
                  </a:lnTo>
                  <a:lnTo>
                    <a:pt x="57" y="6"/>
                  </a:lnTo>
                  <a:lnTo>
                    <a:pt x="61" y="6"/>
                  </a:lnTo>
                  <a:lnTo>
                    <a:pt x="61" y="3"/>
                  </a:lnTo>
                  <a:lnTo>
                    <a:pt x="54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60" name="Freeform 84"/>
            <p:cNvSpPr>
              <a:spLocks/>
            </p:cNvSpPr>
            <p:nvPr/>
          </p:nvSpPr>
          <p:spPr bwMode="auto">
            <a:xfrm>
              <a:off x="3278" y="1046"/>
              <a:ext cx="44" cy="103"/>
            </a:xfrm>
            <a:custGeom>
              <a:avLst/>
              <a:gdLst/>
              <a:ahLst/>
              <a:cxnLst>
                <a:cxn ang="0">
                  <a:pos x="25" y="157"/>
                </a:cxn>
                <a:cxn ang="0">
                  <a:pos x="19" y="153"/>
                </a:cxn>
                <a:cxn ang="0">
                  <a:pos x="13" y="148"/>
                </a:cxn>
                <a:cxn ang="0">
                  <a:pos x="9" y="140"/>
                </a:cxn>
                <a:cxn ang="0">
                  <a:pos x="5" y="129"/>
                </a:cxn>
                <a:cxn ang="0">
                  <a:pos x="2" y="117"/>
                </a:cxn>
                <a:cxn ang="0">
                  <a:pos x="0" y="103"/>
                </a:cxn>
                <a:cxn ang="0">
                  <a:pos x="0" y="87"/>
                </a:cxn>
                <a:cxn ang="0">
                  <a:pos x="0" y="71"/>
                </a:cxn>
                <a:cxn ang="0">
                  <a:pos x="2" y="56"/>
                </a:cxn>
                <a:cxn ang="0">
                  <a:pos x="4" y="42"/>
                </a:cxn>
                <a:cxn ang="0">
                  <a:pos x="8" y="29"/>
                </a:cxn>
                <a:cxn ang="0">
                  <a:pos x="12" y="19"/>
                </a:cxn>
                <a:cxn ang="0">
                  <a:pos x="18" y="10"/>
                </a:cxn>
                <a:cxn ang="0">
                  <a:pos x="24" y="4"/>
                </a:cxn>
                <a:cxn ang="0">
                  <a:pos x="30" y="0"/>
                </a:cxn>
                <a:cxn ang="0">
                  <a:pos x="37" y="0"/>
                </a:cxn>
                <a:cxn ang="0">
                  <a:pos x="43" y="3"/>
                </a:cxn>
                <a:cxn ang="0">
                  <a:pos x="49" y="10"/>
                </a:cxn>
                <a:cxn ang="0">
                  <a:pos x="53" y="18"/>
                </a:cxn>
                <a:cxn ang="0">
                  <a:pos x="57" y="28"/>
                </a:cxn>
                <a:cxn ang="0">
                  <a:pos x="60" y="40"/>
                </a:cxn>
                <a:cxn ang="0">
                  <a:pos x="62" y="54"/>
                </a:cxn>
                <a:cxn ang="0">
                  <a:pos x="62" y="70"/>
                </a:cxn>
                <a:cxn ang="0">
                  <a:pos x="62" y="86"/>
                </a:cxn>
                <a:cxn ang="0">
                  <a:pos x="60" y="101"/>
                </a:cxn>
                <a:cxn ang="0">
                  <a:pos x="58" y="116"/>
                </a:cxn>
                <a:cxn ang="0">
                  <a:pos x="53" y="128"/>
                </a:cxn>
                <a:cxn ang="0">
                  <a:pos x="49" y="138"/>
                </a:cxn>
                <a:cxn ang="0">
                  <a:pos x="44" y="148"/>
                </a:cxn>
                <a:cxn ang="0">
                  <a:pos x="37" y="153"/>
                </a:cxn>
                <a:cxn ang="0">
                  <a:pos x="32" y="157"/>
                </a:cxn>
              </a:cxnLst>
              <a:rect l="0" t="0" r="r" b="b"/>
              <a:pathLst>
                <a:path w="62" h="157">
                  <a:moveTo>
                    <a:pt x="28" y="157"/>
                  </a:moveTo>
                  <a:lnTo>
                    <a:pt x="25" y="157"/>
                  </a:lnTo>
                  <a:lnTo>
                    <a:pt x="21" y="156"/>
                  </a:lnTo>
                  <a:lnTo>
                    <a:pt x="19" y="153"/>
                  </a:lnTo>
                  <a:lnTo>
                    <a:pt x="17" y="151"/>
                  </a:lnTo>
                  <a:lnTo>
                    <a:pt x="13" y="148"/>
                  </a:lnTo>
                  <a:lnTo>
                    <a:pt x="11" y="144"/>
                  </a:lnTo>
                  <a:lnTo>
                    <a:pt x="9" y="140"/>
                  </a:lnTo>
                  <a:lnTo>
                    <a:pt x="7" y="135"/>
                  </a:lnTo>
                  <a:lnTo>
                    <a:pt x="5" y="129"/>
                  </a:lnTo>
                  <a:lnTo>
                    <a:pt x="3" y="124"/>
                  </a:lnTo>
                  <a:lnTo>
                    <a:pt x="2" y="117"/>
                  </a:lnTo>
                  <a:lnTo>
                    <a:pt x="1" y="110"/>
                  </a:lnTo>
                  <a:lnTo>
                    <a:pt x="0" y="103"/>
                  </a:lnTo>
                  <a:lnTo>
                    <a:pt x="0" y="95"/>
                  </a:lnTo>
                  <a:lnTo>
                    <a:pt x="0" y="87"/>
                  </a:lnTo>
                  <a:lnTo>
                    <a:pt x="0" y="79"/>
                  </a:lnTo>
                  <a:lnTo>
                    <a:pt x="0" y="71"/>
                  </a:lnTo>
                  <a:lnTo>
                    <a:pt x="1" y="63"/>
                  </a:lnTo>
                  <a:lnTo>
                    <a:pt x="2" y="56"/>
                  </a:lnTo>
                  <a:lnTo>
                    <a:pt x="3" y="48"/>
                  </a:lnTo>
                  <a:lnTo>
                    <a:pt x="4" y="42"/>
                  </a:lnTo>
                  <a:lnTo>
                    <a:pt x="7" y="35"/>
                  </a:lnTo>
                  <a:lnTo>
                    <a:pt x="8" y="29"/>
                  </a:lnTo>
                  <a:lnTo>
                    <a:pt x="10" y="23"/>
                  </a:lnTo>
                  <a:lnTo>
                    <a:pt x="12" y="19"/>
                  </a:lnTo>
                  <a:lnTo>
                    <a:pt x="16" y="14"/>
                  </a:lnTo>
                  <a:lnTo>
                    <a:pt x="18" y="10"/>
                  </a:lnTo>
                  <a:lnTo>
                    <a:pt x="21" y="6"/>
                  </a:lnTo>
                  <a:lnTo>
                    <a:pt x="24" y="4"/>
                  </a:lnTo>
                  <a:lnTo>
                    <a:pt x="27" y="2"/>
                  </a:lnTo>
                  <a:lnTo>
                    <a:pt x="30" y="0"/>
                  </a:lnTo>
                  <a:lnTo>
                    <a:pt x="34" y="0"/>
                  </a:lnTo>
                  <a:lnTo>
                    <a:pt x="37" y="0"/>
                  </a:lnTo>
                  <a:lnTo>
                    <a:pt x="40" y="2"/>
                  </a:lnTo>
                  <a:lnTo>
                    <a:pt x="43" y="3"/>
                  </a:lnTo>
                  <a:lnTo>
                    <a:pt x="45" y="6"/>
                  </a:lnTo>
                  <a:lnTo>
                    <a:pt x="49" y="10"/>
                  </a:lnTo>
                  <a:lnTo>
                    <a:pt x="51" y="13"/>
                  </a:lnTo>
                  <a:lnTo>
                    <a:pt x="53" y="18"/>
                  </a:lnTo>
                  <a:lnTo>
                    <a:pt x="56" y="22"/>
                  </a:lnTo>
                  <a:lnTo>
                    <a:pt x="57" y="28"/>
                  </a:lnTo>
                  <a:lnTo>
                    <a:pt x="58" y="34"/>
                  </a:lnTo>
                  <a:lnTo>
                    <a:pt x="60" y="40"/>
                  </a:lnTo>
                  <a:lnTo>
                    <a:pt x="61" y="47"/>
                  </a:lnTo>
                  <a:lnTo>
                    <a:pt x="62" y="54"/>
                  </a:lnTo>
                  <a:lnTo>
                    <a:pt x="62" y="62"/>
                  </a:lnTo>
                  <a:lnTo>
                    <a:pt x="62" y="70"/>
                  </a:lnTo>
                  <a:lnTo>
                    <a:pt x="62" y="78"/>
                  </a:lnTo>
                  <a:lnTo>
                    <a:pt x="62" y="86"/>
                  </a:lnTo>
                  <a:lnTo>
                    <a:pt x="61" y="94"/>
                  </a:lnTo>
                  <a:lnTo>
                    <a:pt x="60" y="101"/>
                  </a:lnTo>
                  <a:lnTo>
                    <a:pt x="59" y="109"/>
                  </a:lnTo>
                  <a:lnTo>
                    <a:pt x="58" y="116"/>
                  </a:lnTo>
                  <a:lnTo>
                    <a:pt x="56" y="123"/>
                  </a:lnTo>
                  <a:lnTo>
                    <a:pt x="53" y="128"/>
                  </a:lnTo>
                  <a:lnTo>
                    <a:pt x="51" y="134"/>
                  </a:lnTo>
                  <a:lnTo>
                    <a:pt x="49" y="138"/>
                  </a:lnTo>
                  <a:lnTo>
                    <a:pt x="46" y="144"/>
                  </a:lnTo>
                  <a:lnTo>
                    <a:pt x="44" y="148"/>
                  </a:lnTo>
                  <a:lnTo>
                    <a:pt x="41" y="151"/>
                  </a:lnTo>
                  <a:lnTo>
                    <a:pt x="37" y="153"/>
                  </a:lnTo>
                  <a:lnTo>
                    <a:pt x="35" y="156"/>
                  </a:lnTo>
                  <a:lnTo>
                    <a:pt x="32" y="157"/>
                  </a:lnTo>
                  <a:lnTo>
                    <a:pt x="28" y="157"/>
                  </a:lnTo>
                  <a:close/>
                </a:path>
              </a:pathLst>
            </a:custGeom>
            <a:solidFill>
              <a:srgbClr val="FFBFA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61" name="Freeform 85"/>
            <p:cNvSpPr>
              <a:spLocks/>
            </p:cNvSpPr>
            <p:nvPr/>
          </p:nvSpPr>
          <p:spPr bwMode="auto">
            <a:xfrm>
              <a:off x="3274" y="1099"/>
              <a:ext cx="25" cy="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0" y="16"/>
                </a:cxn>
                <a:cxn ang="0">
                  <a:pos x="1" y="24"/>
                </a:cxn>
                <a:cxn ang="0">
                  <a:pos x="1" y="32"/>
                </a:cxn>
                <a:cxn ang="0">
                  <a:pos x="3" y="39"/>
                </a:cxn>
                <a:cxn ang="0">
                  <a:pos x="4" y="46"/>
                </a:cxn>
                <a:cxn ang="0">
                  <a:pos x="6" y="51"/>
                </a:cxn>
                <a:cxn ang="0">
                  <a:pos x="8" y="58"/>
                </a:cxn>
                <a:cxn ang="0">
                  <a:pos x="10" y="64"/>
                </a:cxn>
                <a:cxn ang="0">
                  <a:pos x="12" y="69"/>
                </a:cxn>
                <a:cxn ang="0">
                  <a:pos x="16" y="72"/>
                </a:cxn>
                <a:cxn ang="0">
                  <a:pos x="19" y="77"/>
                </a:cxn>
                <a:cxn ang="0">
                  <a:pos x="22" y="80"/>
                </a:cxn>
                <a:cxn ang="0">
                  <a:pos x="26" y="82"/>
                </a:cxn>
                <a:cxn ang="0">
                  <a:pos x="31" y="83"/>
                </a:cxn>
                <a:cxn ang="0">
                  <a:pos x="35" y="85"/>
                </a:cxn>
                <a:cxn ang="0">
                  <a:pos x="35" y="72"/>
                </a:cxn>
                <a:cxn ang="0">
                  <a:pos x="33" y="71"/>
                </a:cxn>
                <a:cxn ang="0">
                  <a:pos x="32" y="71"/>
                </a:cxn>
                <a:cxn ang="0">
                  <a:pos x="31" y="70"/>
                </a:cxn>
                <a:cxn ang="0">
                  <a:pos x="28" y="69"/>
                </a:cxn>
                <a:cxn ang="0">
                  <a:pos x="26" y="65"/>
                </a:cxn>
                <a:cxn ang="0">
                  <a:pos x="24" y="62"/>
                </a:cxn>
                <a:cxn ang="0">
                  <a:pos x="22" y="58"/>
                </a:cxn>
                <a:cxn ang="0">
                  <a:pos x="19" y="54"/>
                </a:cxn>
                <a:cxn ang="0">
                  <a:pos x="18" y="48"/>
                </a:cxn>
                <a:cxn ang="0">
                  <a:pos x="17" y="42"/>
                </a:cxn>
                <a:cxn ang="0">
                  <a:pos x="16" y="37"/>
                </a:cxn>
                <a:cxn ang="0">
                  <a:pos x="15" y="30"/>
                </a:cxn>
                <a:cxn ang="0">
                  <a:pos x="14" y="23"/>
                </a:cxn>
                <a:cxn ang="0">
                  <a:pos x="12" y="16"/>
                </a:cxn>
                <a:cxn ang="0">
                  <a:pos x="12" y="8"/>
                </a:cxn>
                <a:cxn ang="0">
                  <a:pos x="12" y="0"/>
                </a:cxn>
                <a:cxn ang="0">
                  <a:pos x="12" y="0"/>
                </a:cxn>
                <a:cxn ang="0">
                  <a:pos x="0" y="0"/>
                </a:cxn>
              </a:cxnLst>
              <a:rect l="0" t="0" r="r" b="b"/>
              <a:pathLst>
                <a:path w="35" h="85">
                  <a:moveTo>
                    <a:pt x="0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0" y="16"/>
                  </a:lnTo>
                  <a:lnTo>
                    <a:pt x="1" y="24"/>
                  </a:lnTo>
                  <a:lnTo>
                    <a:pt x="1" y="32"/>
                  </a:lnTo>
                  <a:lnTo>
                    <a:pt x="3" y="39"/>
                  </a:lnTo>
                  <a:lnTo>
                    <a:pt x="4" y="46"/>
                  </a:lnTo>
                  <a:lnTo>
                    <a:pt x="6" y="51"/>
                  </a:lnTo>
                  <a:lnTo>
                    <a:pt x="8" y="58"/>
                  </a:lnTo>
                  <a:lnTo>
                    <a:pt x="10" y="64"/>
                  </a:lnTo>
                  <a:lnTo>
                    <a:pt x="12" y="69"/>
                  </a:lnTo>
                  <a:lnTo>
                    <a:pt x="16" y="72"/>
                  </a:lnTo>
                  <a:lnTo>
                    <a:pt x="19" y="77"/>
                  </a:lnTo>
                  <a:lnTo>
                    <a:pt x="22" y="80"/>
                  </a:lnTo>
                  <a:lnTo>
                    <a:pt x="26" y="82"/>
                  </a:lnTo>
                  <a:lnTo>
                    <a:pt x="31" y="83"/>
                  </a:lnTo>
                  <a:lnTo>
                    <a:pt x="35" y="85"/>
                  </a:lnTo>
                  <a:lnTo>
                    <a:pt x="35" y="72"/>
                  </a:lnTo>
                  <a:lnTo>
                    <a:pt x="33" y="71"/>
                  </a:lnTo>
                  <a:lnTo>
                    <a:pt x="32" y="71"/>
                  </a:lnTo>
                  <a:lnTo>
                    <a:pt x="31" y="70"/>
                  </a:lnTo>
                  <a:lnTo>
                    <a:pt x="28" y="69"/>
                  </a:lnTo>
                  <a:lnTo>
                    <a:pt x="26" y="65"/>
                  </a:lnTo>
                  <a:lnTo>
                    <a:pt x="24" y="62"/>
                  </a:lnTo>
                  <a:lnTo>
                    <a:pt x="22" y="58"/>
                  </a:lnTo>
                  <a:lnTo>
                    <a:pt x="19" y="54"/>
                  </a:lnTo>
                  <a:lnTo>
                    <a:pt x="18" y="48"/>
                  </a:lnTo>
                  <a:lnTo>
                    <a:pt x="17" y="42"/>
                  </a:lnTo>
                  <a:lnTo>
                    <a:pt x="16" y="37"/>
                  </a:lnTo>
                  <a:lnTo>
                    <a:pt x="15" y="30"/>
                  </a:lnTo>
                  <a:lnTo>
                    <a:pt x="14" y="23"/>
                  </a:lnTo>
                  <a:lnTo>
                    <a:pt x="12" y="16"/>
                  </a:lnTo>
                  <a:lnTo>
                    <a:pt x="12" y="8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62" name="Freeform 86"/>
            <p:cNvSpPr>
              <a:spLocks/>
            </p:cNvSpPr>
            <p:nvPr/>
          </p:nvSpPr>
          <p:spPr bwMode="auto">
            <a:xfrm>
              <a:off x="3274" y="1042"/>
              <a:ext cx="27" cy="57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41" y="0"/>
                </a:cxn>
                <a:cxn ang="0">
                  <a:pos x="35" y="1"/>
                </a:cxn>
                <a:cxn ang="0">
                  <a:pos x="32" y="2"/>
                </a:cxn>
                <a:cxn ang="0">
                  <a:pos x="27" y="4"/>
                </a:cxn>
                <a:cxn ang="0">
                  <a:pos x="24" y="8"/>
                </a:cxn>
                <a:cxn ang="0">
                  <a:pos x="20" y="12"/>
                </a:cxn>
                <a:cxn ang="0">
                  <a:pos x="17" y="17"/>
                </a:cxn>
                <a:cxn ang="0">
                  <a:pos x="15" y="22"/>
                </a:cxn>
                <a:cxn ang="0">
                  <a:pos x="11" y="27"/>
                </a:cxn>
                <a:cxn ang="0">
                  <a:pos x="9" y="33"/>
                </a:cxn>
                <a:cxn ang="0">
                  <a:pos x="8" y="40"/>
                </a:cxn>
                <a:cxn ang="0">
                  <a:pos x="6" y="46"/>
                </a:cxn>
                <a:cxn ang="0">
                  <a:pos x="3" y="53"/>
                </a:cxn>
                <a:cxn ang="0">
                  <a:pos x="2" y="61"/>
                </a:cxn>
                <a:cxn ang="0">
                  <a:pos x="1" y="68"/>
                </a:cxn>
                <a:cxn ang="0">
                  <a:pos x="1" y="77"/>
                </a:cxn>
                <a:cxn ang="0">
                  <a:pos x="0" y="85"/>
                </a:cxn>
                <a:cxn ang="0">
                  <a:pos x="12" y="85"/>
                </a:cxn>
                <a:cxn ang="0">
                  <a:pos x="14" y="77"/>
                </a:cxn>
                <a:cxn ang="0">
                  <a:pos x="14" y="70"/>
                </a:cxn>
                <a:cxn ang="0">
                  <a:pos x="15" y="64"/>
                </a:cxn>
                <a:cxn ang="0">
                  <a:pos x="17" y="57"/>
                </a:cxn>
                <a:cxn ang="0">
                  <a:pos x="18" y="50"/>
                </a:cxn>
                <a:cxn ang="0">
                  <a:pos x="19" y="43"/>
                </a:cxn>
                <a:cxn ang="0">
                  <a:pos x="22" y="37"/>
                </a:cxn>
                <a:cxn ang="0">
                  <a:pos x="24" y="33"/>
                </a:cxn>
                <a:cxn ang="0">
                  <a:pos x="25" y="27"/>
                </a:cxn>
                <a:cxn ang="0">
                  <a:pos x="28" y="22"/>
                </a:cxn>
                <a:cxn ang="0">
                  <a:pos x="31" y="20"/>
                </a:cxn>
                <a:cxn ang="0">
                  <a:pos x="33" y="17"/>
                </a:cxn>
                <a:cxn ang="0">
                  <a:pos x="35" y="14"/>
                </a:cxn>
                <a:cxn ang="0">
                  <a:pos x="37" y="13"/>
                </a:cxn>
                <a:cxn ang="0">
                  <a:pos x="40" y="12"/>
                </a:cxn>
                <a:cxn ang="0">
                  <a:pos x="41" y="12"/>
                </a:cxn>
                <a:cxn ang="0">
                  <a:pos x="41" y="12"/>
                </a:cxn>
                <a:cxn ang="0">
                  <a:pos x="41" y="0"/>
                </a:cxn>
              </a:cxnLst>
              <a:rect l="0" t="0" r="r" b="b"/>
              <a:pathLst>
                <a:path w="41" h="85">
                  <a:moveTo>
                    <a:pt x="41" y="0"/>
                  </a:moveTo>
                  <a:lnTo>
                    <a:pt x="41" y="0"/>
                  </a:lnTo>
                  <a:lnTo>
                    <a:pt x="35" y="1"/>
                  </a:lnTo>
                  <a:lnTo>
                    <a:pt x="32" y="2"/>
                  </a:lnTo>
                  <a:lnTo>
                    <a:pt x="27" y="4"/>
                  </a:lnTo>
                  <a:lnTo>
                    <a:pt x="24" y="8"/>
                  </a:lnTo>
                  <a:lnTo>
                    <a:pt x="20" y="12"/>
                  </a:lnTo>
                  <a:lnTo>
                    <a:pt x="17" y="17"/>
                  </a:lnTo>
                  <a:lnTo>
                    <a:pt x="15" y="22"/>
                  </a:lnTo>
                  <a:lnTo>
                    <a:pt x="11" y="27"/>
                  </a:lnTo>
                  <a:lnTo>
                    <a:pt x="9" y="33"/>
                  </a:lnTo>
                  <a:lnTo>
                    <a:pt x="8" y="40"/>
                  </a:lnTo>
                  <a:lnTo>
                    <a:pt x="6" y="46"/>
                  </a:lnTo>
                  <a:lnTo>
                    <a:pt x="3" y="53"/>
                  </a:lnTo>
                  <a:lnTo>
                    <a:pt x="2" y="61"/>
                  </a:lnTo>
                  <a:lnTo>
                    <a:pt x="1" y="68"/>
                  </a:lnTo>
                  <a:lnTo>
                    <a:pt x="1" y="77"/>
                  </a:lnTo>
                  <a:lnTo>
                    <a:pt x="0" y="85"/>
                  </a:lnTo>
                  <a:lnTo>
                    <a:pt x="12" y="85"/>
                  </a:lnTo>
                  <a:lnTo>
                    <a:pt x="14" y="77"/>
                  </a:lnTo>
                  <a:lnTo>
                    <a:pt x="14" y="70"/>
                  </a:lnTo>
                  <a:lnTo>
                    <a:pt x="15" y="64"/>
                  </a:lnTo>
                  <a:lnTo>
                    <a:pt x="17" y="57"/>
                  </a:lnTo>
                  <a:lnTo>
                    <a:pt x="18" y="50"/>
                  </a:lnTo>
                  <a:lnTo>
                    <a:pt x="19" y="43"/>
                  </a:lnTo>
                  <a:lnTo>
                    <a:pt x="22" y="37"/>
                  </a:lnTo>
                  <a:lnTo>
                    <a:pt x="24" y="33"/>
                  </a:lnTo>
                  <a:lnTo>
                    <a:pt x="25" y="27"/>
                  </a:lnTo>
                  <a:lnTo>
                    <a:pt x="28" y="22"/>
                  </a:lnTo>
                  <a:lnTo>
                    <a:pt x="31" y="20"/>
                  </a:lnTo>
                  <a:lnTo>
                    <a:pt x="33" y="17"/>
                  </a:lnTo>
                  <a:lnTo>
                    <a:pt x="35" y="14"/>
                  </a:lnTo>
                  <a:lnTo>
                    <a:pt x="37" y="13"/>
                  </a:lnTo>
                  <a:lnTo>
                    <a:pt x="40" y="12"/>
                  </a:lnTo>
                  <a:lnTo>
                    <a:pt x="41" y="12"/>
                  </a:lnTo>
                  <a:lnTo>
                    <a:pt x="41" y="1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63" name="Freeform 87"/>
            <p:cNvSpPr>
              <a:spLocks/>
            </p:cNvSpPr>
            <p:nvPr/>
          </p:nvSpPr>
          <p:spPr bwMode="auto">
            <a:xfrm>
              <a:off x="3301" y="1042"/>
              <a:ext cx="25" cy="55"/>
            </a:xfrm>
            <a:custGeom>
              <a:avLst/>
              <a:gdLst/>
              <a:ahLst/>
              <a:cxnLst>
                <a:cxn ang="0">
                  <a:pos x="35" y="84"/>
                </a:cxn>
                <a:cxn ang="0">
                  <a:pos x="35" y="84"/>
                </a:cxn>
                <a:cxn ang="0">
                  <a:pos x="35" y="76"/>
                </a:cxn>
                <a:cxn ang="0">
                  <a:pos x="35" y="68"/>
                </a:cxn>
                <a:cxn ang="0">
                  <a:pos x="34" y="60"/>
                </a:cxn>
                <a:cxn ang="0">
                  <a:pos x="33" y="52"/>
                </a:cxn>
                <a:cxn ang="0">
                  <a:pos x="32" y="45"/>
                </a:cxn>
                <a:cxn ang="0">
                  <a:pos x="31" y="38"/>
                </a:cxn>
                <a:cxn ang="0">
                  <a:pos x="28" y="32"/>
                </a:cxn>
                <a:cxn ang="0">
                  <a:pos x="27" y="26"/>
                </a:cxn>
                <a:cxn ang="0">
                  <a:pos x="25" y="20"/>
                </a:cxn>
                <a:cxn ang="0">
                  <a:pos x="22" y="16"/>
                </a:cxn>
                <a:cxn ang="0">
                  <a:pos x="19" y="11"/>
                </a:cxn>
                <a:cxn ang="0">
                  <a:pos x="16" y="8"/>
                </a:cxn>
                <a:cxn ang="0">
                  <a:pos x="12" y="4"/>
                </a:cxn>
                <a:cxn ang="0">
                  <a:pos x="9" y="2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" y="13"/>
                </a:cxn>
                <a:cxn ang="0">
                  <a:pos x="3" y="13"/>
                </a:cxn>
                <a:cxn ang="0">
                  <a:pos x="4" y="14"/>
                </a:cxn>
                <a:cxn ang="0">
                  <a:pos x="7" y="16"/>
                </a:cxn>
                <a:cxn ang="0">
                  <a:pos x="9" y="19"/>
                </a:cxn>
                <a:cxn ang="0">
                  <a:pos x="11" y="22"/>
                </a:cxn>
                <a:cxn ang="0">
                  <a:pos x="12" y="26"/>
                </a:cxn>
                <a:cxn ang="0">
                  <a:pos x="15" y="30"/>
                </a:cxn>
                <a:cxn ang="0">
                  <a:pos x="17" y="36"/>
                </a:cxn>
                <a:cxn ang="0">
                  <a:pos x="18" y="41"/>
                </a:cxn>
                <a:cxn ang="0">
                  <a:pos x="19" y="48"/>
                </a:cxn>
                <a:cxn ang="0">
                  <a:pos x="20" y="54"/>
                </a:cxn>
                <a:cxn ang="0">
                  <a:pos x="22" y="61"/>
                </a:cxn>
                <a:cxn ang="0">
                  <a:pos x="22" y="68"/>
                </a:cxn>
                <a:cxn ang="0">
                  <a:pos x="22" y="76"/>
                </a:cxn>
                <a:cxn ang="0">
                  <a:pos x="22" y="84"/>
                </a:cxn>
                <a:cxn ang="0">
                  <a:pos x="22" y="84"/>
                </a:cxn>
                <a:cxn ang="0">
                  <a:pos x="35" y="84"/>
                </a:cxn>
              </a:cxnLst>
              <a:rect l="0" t="0" r="r" b="b"/>
              <a:pathLst>
                <a:path w="35" h="84">
                  <a:moveTo>
                    <a:pt x="35" y="84"/>
                  </a:moveTo>
                  <a:lnTo>
                    <a:pt x="35" y="84"/>
                  </a:lnTo>
                  <a:lnTo>
                    <a:pt x="35" y="76"/>
                  </a:lnTo>
                  <a:lnTo>
                    <a:pt x="35" y="68"/>
                  </a:lnTo>
                  <a:lnTo>
                    <a:pt x="34" y="60"/>
                  </a:lnTo>
                  <a:lnTo>
                    <a:pt x="33" y="52"/>
                  </a:lnTo>
                  <a:lnTo>
                    <a:pt x="32" y="45"/>
                  </a:lnTo>
                  <a:lnTo>
                    <a:pt x="31" y="38"/>
                  </a:lnTo>
                  <a:lnTo>
                    <a:pt x="28" y="32"/>
                  </a:lnTo>
                  <a:lnTo>
                    <a:pt x="27" y="26"/>
                  </a:lnTo>
                  <a:lnTo>
                    <a:pt x="25" y="20"/>
                  </a:lnTo>
                  <a:lnTo>
                    <a:pt x="22" y="16"/>
                  </a:lnTo>
                  <a:lnTo>
                    <a:pt x="19" y="11"/>
                  </a:lnTo>
                  <a:lnTo>
                    <a:pt x="16" y="8"/>
                  </a:lnTo>
                  <a:lnTo>
                    <a:pt x="12" y="4"/>
                  </a:lnTo>
                  <a:lnTo>
                    <a:pt x="9" y="2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" y="13"/>
                  </a:lnTo>
                  <a:lnTo>
                    <a:pt x="3" y="13"/>
                  </a:lnTo>
                  <a:lnTo>
                    <a:pt x="4" y="14"/>
                  </a:lnTo>
                  <a:lnTo>
                    <a:pt x="7" y="16"/>
                  </a:lnTo>
                  <a:lnTo>
                    <a:pt x="9" y="19"/>
                  </a:lnTo>
                  <a:lnTo>
                    <a:pt x="11" y="22"/>
                  </a:lnTo>
                  <a:lnTo>
                    <a:pt x="12" y="26"/>
                  </a:lnTo>
                  <a:lnTo>
                    <a:pt x="15" y="30"/>
                  </a:lnTo>
                  <a:lnTo>
                    <a:pt x="17" y="36"/>
                  </a:lnTo>
                  <a:lnTo>
                    <a:pt x="18" y="41"/>
                  </a:lnTo>
                  <a:lnTo>
                    <a:pt x="19" y="48"/>
                  </a:lnTo>
                  <a:lnTo>
                    <a:pt x="20" y="54"/>
                  </a:lnTo>
                  <a:lnTo>
                    <a:pt x="22" y="61"/>
                  </a:lnTo>
                  <a:lnTo>
                    <a:pt x="22" y="68"/>
                  </a:lnTo>
                  <a:lnTo>
                    <a:pt x="22" y="76"/>
                  </a:lnTo>
                  <a:lnTo>
                    <a:pt x="22" y="84"/>
                  </a:lnTo>
                  <a:lnTo>
                    <a:pt x="22" y="84"/>
                  </a:lnTo>
                  <a:lnTo>
                    <a:pt x="35" y="8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64" name="Freeform 88"/>
            <p:cNvSpPr>
              <a:spLocks/>
            </p:cNvSpPr>
            <p:nvPr/>
          </p:nvSpPr>
          <p:spPr bwMode="auto">
            <a:xfrm>
              <a:off x="3299" y="1097"/>
              <a:ext cx="27" cy="57"/>
            </a:xfrm>
            <a:custGeom>
              <a:avLst/>
              <a:gdLst/>
              <a:ahLst/>
              <a:cxnLst>
                <a:cxn ang="0">
                  <a:pos x="0" y="86"/>
                </a:cxn>
                <a:cxn ang="0">
                  <a:pos x="0" y="86"/>
                </a:cxn>
                <a:cxn ang="0">
                  <a:pos x="5" y="84"/>
                </a:cxn>
                <a:cxn ang="0">
                  <a:pos x="9" y="83"/>
                </a:cxn>
                <a:cxn ang="0">
                  <a:pos x="14" y="80"/>
                </a:cxn>
                <a:cxn ang="0">
                  <a:pos x="17" y="78"/>
                </a:cxn>
                <a:cxn ang="0">
                  <a:pos x="21" y="73"/>
                </a:cxn>
                <a:cxn ang="0">
                  <a:pos x="24" y="68"/>
                </a:cxn>
                <a:cxn ang="0">
                  <a:pos x="26" y="64"/>
                </a:cxn>
                <a:cxn ang="0">
                  <a:pos x="30" y="58"/>
                </a:cxn>
                <a:cxn ang="0">
                  <a:pos x="32" y="52"/>
                </a:cxn>
                <a:cxn ang="0">
                  <a:pos x="33" y="46"/>
                </a:cxn>
                <a:cxn ang="0">
                  <a:pos x="36" y="39"/>
                </a:cxn>
                <a:cxn ang="0">
                  <a:pos x="37" y="32"/>
                </a:cxn>
                <a:cxn ang="0">
                  <a:pos x="39" y="24"/>
                </a:cxn>
                <a:cxn ang="0">
                  <a:pos x="39" y="17"/>
                </a:cxn>
                <a:cxn ang="0">
                  <a:pos x="40" y="9"/>
                </a:cxn>
                <a:cxn ang="0">
                  <a:pos x="41" y="0"/>
                </a:cxn>
                <a:cxn ang="0">
                  <a:pos x="28" y="0"/>
                </a:cxn>
                <a:cxn ang="0">
                  <a:pos x="28" y="8"/>
                </a:cxn>
                <a:cxn ang="0">
                  <a:pos x="26" y="15"/>
                </a:cxn>
                <a:cxn ang="0">
                  <a:pos x="25" y="23"/>
                </a:cxn>
                <a:cxn ang="0">
                  <a:pos x="24" y="30"/>
                </a:cxn>
                <a:cxn ang="0">
                  <a:pos x="23" y="37"/>
                </a:cxn>
                <a:cxn ang="0">
                  <a:pos x="22" y="42"/>
                </a:cxn>
                <a:cxn ang="0">
                  <a:pos x="20" y="48"/>
                </a:cxn>
                <a:cxn ang="0">
                  <a:pos x="17" y="52"/>
                </a:cxn>
                <a:cxn ang="0">
                  <a:pos x="15" y="58"/>
                </a:cxn>
                <a:cxn ang="0">
                  <a:pos x="13" y="63"/>
                </a:cxn>
                <a:cxn ang="0">
                  <a:pos x="10" y="65"/>
                </a:cxn>
                <a:cxn ang="0">
                  <a:pos x="8" y="68"/>
                </a:cxn>
                <a:cxn ang="0">
                  <a:pos x="6" y="71"/>
                </a:cxn>
                <a:cxn ang="0">
                  <a:pos x="4" y="71"/>
                </a:cxn>
                <a:cxn ang="0">
                  <a:pos x="1" y="73"/>
                </a:cxn>
                <a:cxn ang="0">
                  <a:pos x="0" y="73"/>
                </a:cxn>
                <a:cxn ang="0">
                  <a:pos x="0" y="73"/>
                </a:cxn>
                <a:cxn ang="0">
                  <a:pos x="0" y="86"/>
                </a:cxn>
              </a:cxnLst>
              <a:rect l="0" t="0" r="r" b="b"/>
              <a:pathLst>
                <a:path w="41" h="86">
                  <a:moveTo>
                    <a:pt x="0" y="86"/>
                  </a:moveTo>
                  <a:lnTo>
                    <a:pt x="0" y="86"/>
                  </a:lnTo>
                  <a:lnTo>
                    <a:pt x="5" y="84"/>
                  </a:lnTo>
                  <a:lnTo>
                    <a:pt x="9" y="83"/>
                  </a:lnTo>
                  <a:lnTo>
                    <a:pt x="14" y="80"/>
                  </a:lnTo>
                  <a:lnTo>
                    <a:pt x="17" y="78"/>
                  </a:lnTo>
                  <a:lnTo>
                    <a:pt x="21" y="73"/>
                  </a:lnTo>
                  <a:lnTo>
                    <a:pt x="24" y="68"/>
                  </a:lnTo>
                  <a:lnTo>
                    <a:pt x="26" y="64"/>
                  </a:lnTo>
                  <a:lnTo>
                    <a:pt x="30" y="58"/>
                  </a:lnTo>
                  <a:lnTo>
                    <a:pt x="32" y="52"/>
                  </a:lnTo>
                  <a:lnTo>
                    <a:pt x="33" y="46"/>
                  </a:lnTo>
                  <a:lnTo>
                    <a:pt x="36" y="39"/>
                  </a:lnTo>
                  <a:lnTo>
                    <a:pt x="37" y="32"/>
                  </a:lnTo>
                  <a:lnTo>
                    <a:pt x="39" y="24"/>
                  </a:lnTo>
                  <a:lnTo>
                    <a:pt x="39" y="17"/>
                  </a:lnTo>
                  <a:lnTo>
                    <a:pt x="40" y="9"/>
                  </a:lnTo>
                  <a:lnTo>
                    <a:pt x="41" y="0"/>
                  </a:lnTo>
                  <a:lnTo>
                    <a:pt x="28" y="0"/>
                  </a:lnTo>
                  <a:lnTo>
                    <a:pt x="28" y="8"/>
                  </a:lnTo>
                  <a:lnTo>
                    <a:pt x="26" y="15"/>
                  </a:lnTo>
                  <a:lnTo>
                    <a:pt x="25" y="23"/>
                  </a:lnTo>
                  <a:lnTo>
                    <a:pt x="24" y="30"/>
                  </a:lnTo>
                  <a:lnTo>
                    <a:pt x="23" y="37"/>
                  </a:lnTo>
                  <a:lnTo>
                    <a:pt x="22" y="42"/>
                  </a:lnTo>
                  <a:lnTo>
                    <a:pt x="20" y="48"/>
                  </a:lnTo>
                  <a:lnTo>
                    <a:pt x="17" y="52"/>
                  </a:lnTo>
                  <a:lnTo>
                    <a:pt x="15" y="58"/>
                  </a:lnTo>
                  <a:lnTo>
                    <a:pt x="13" y="63"/>
                  </a:lnTo>
                  <a:lnTo>
                    <a:pt x="10" y="65"/>
                  </a:lnTo>
                  <a:lnTo>
                    <a:pt x="8" y="68"/>
                  </a:lnTo>
                  <a:lnTo>
                    <a:pt x="6" y="71"/>
                  </a:lnTo>
                  <a:lnTo>
                    <a:pt x="4" y="71"/>
                  </a:lnTo>
                  <a:lnTo>
                    <a:pt x="1" y="73"/>
                  </a:lnTo>
                  <a:lnTo>
                    <a:pt x="0" y="73"/>
                  </a:lnTo>
                  <a:lnTo>
                    <a:pt x="0" y="73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65" name="Freeform 89"/>
            <p:cNvSpPr>
              <a:spLocks/>
            </p:cNvSpPr>
            <p:nvPr/>
          </p:nvSpPr>
          <p:spPr bwMode="auto">
            <a:xfrm>
              <a:off x="2989" y="1101"/>
              <a:ext cx="64" cy="94"/>
            </a:xfrm>
            <a:custGeom>
              <a:avLst/>
              <a:gdLst/>
              <a:ahLst/>
              <a:cxnLst>
                <a:cxn ang="0">
                  <a:pos x="83" y="139"/>
                </a:cxn>
                <a:cxn ang="0">
                  <a:pos x="77" y="141"/>
                </a:cxn>
                <a:cxn ang="0">
                  <a:pos x="70" y="140"/>
                </a:cxn>
                <a:cxn ang="0">
                  <a:pos x="62" y="137"/>
                </a:cxn>
                <a:cxn ang="0">
                  <a:pos x="53" y="131"/>
                </a:cxn>
                <a:cxn ang="0">
                  <a:pos x="44" y="123"/>
                </a:cxn>
                <a:cxn ang="0">
                  <a:pos x="35" y="113"/>
                </a:cxn>
                <a:cxn ang="0">
                  <a:pos x="27" y="100"/>
                </a:cxn>
                <a:cxn ang="0">
                  <a:pos x="19" y="87"/>
                </a:cxn>
                <a:cxn ang="0">
                  <a:pos x="14" y="80"/>
                </a:cxn>
                <a:cxn ang="0">
                  <a:pos x="12" y="73"/>
                </a:cxn>
                <a:cxn ang="0">
                  <a:pos x="9" y="66"/>
                </a:cxn>
                <a:cxn ang="0">
                  <a:pos x="7" y="59"/>
                </a:cxn>
                <a:cxn ang="0">
                  <a:pos x="4" y="52"/>
                </a:cxn>
                <a:cxn ang="0">
                  <a:pos x="3" y="45"/>
                </a:cxn>
                <a:cxn ang="0">
                  <a:pos x="1" y="40"/>
                </a:cxn>
                <a:cxn ang="0">
                  <a:pos x="1" y="34"/>
                </a:cxn>
                <a:cxn ang="0">
                  <a:pos x="0" y="27"/>
                </a:cxn>
                <a:cxn ang="0">
                  <a:pos x="0" y="23"/>
                </a:cxn>
                <a:cxn ang="0">
                  <a:pos x="0" y="18"/>
                </a:cxn>
                <a:cxn ang="0">
                  <a:pos x="1" y="14"/>
                </a:cxn>
                <a:cxn ang="0">
                  <a:pos x="2" y="9"/>
                </a:cxn>
                <a:cxn ang="0">
                  <a:pos x="3" y="7"/>
                </a:cxn>
                <a:cxn ang="0">
                  <a:pos x="5" y="3"/>
                </a:cxn>
                <a:cxn ang="0">
                  <a:pos x="8" y="1"/>
                </a:cxn>
                <a:cxn ang="0">
                  <a:pos x="14" y="0"/>
                </a:cxn>
                <a:cxn ang="0">
                  <a:pos x="21" y="0"/>
                </a:cxn>
                <a:cxn ang="0">
                  <a:pos x="29" y="4"/>
                </a:cxn>
                <a:cxn ang="0">
                  <a:pos x="37" y="10"/>
                </a:cxn>
                <a:cxn ang="0">
                  <a:pos x="46" y="18"/>
                </a:cxn>
                <a:cxn ang="0">
                  <a:pos x="56" y="28"/>
                </a:cxn>
                <a:cxn ang="0">
                  <a:pos x="65" y="41"/>
                </a:cxn>
                <a:cxn ang="0">
                  <a:pos x="73" y="55"/>
                </a:cxn>
                <a:cxn ang="0">
                  <a:pos x="76" y="61"/>
                </a:cxn>
                <a:cxn ang="0">
                  <a:pos x="80" y="68"/>
                </a:cxn>
                <a:cxn ang="0">
                  <a:pos x="83" y="75"/>
                </a:cxn>
                <a:cxn ang="0">
                  <a:pos x="85" y="82"/>
                </a:cxn>
                <a:cxn ang="0">
                  <a:pos x="87" y="89"/>
                </a:cxn>
                <a:cxn ang="0">
                  <a:pos x="90" y="96"/>
                </a:cxn>
                <a:cxn ang="0">
                  <a:pos x="91" y="101"/>
                </a:cxn>
                <a:cxn ang="0">
                  <a:pos x="92" y="107"/>
                </a:cxn>
                <a:cxn ang="0">
                  <a:pos x="92" y="113"/>
                </a:cxn>
                <a:cxn ang="0">
                  <a:pos x="92" y="118"/>
                </a:cxn>
                <a:cxn ang="0">
                  <a:pos x="92" y="123"/>
                </a:cxn>
                <a:cxn ang="0">
                  <a:pos x="91" y="128"/>
                </a:cxn>
                <a:cxn ang="0">
                  <a:pos x="90" y="131"/>
                </a:cxn>
                <a:cxn ang="0">
                  <a:pos x="87" y="134"/>
                </a:cxn>
                <a:cxn ang="0">
                  <a:pos x="86" y="138"/>
                </a:cxn>
                <a:cxn ang="0">
                  <a:pos x="83" y="139"/>
                </a:cxn>
              </a:cxnLst>
              <a:rect l="0" t="0" r="r" b="b"/>
              <a:pathLst>
                <a:path w="92" h="141">
                  <a:moveTo>
                    <a:pt x="83" y="139"/>
                  </a:moveTo>
                  <a:lnTo>
                    <a:pt x="77" y="141"/>
                  </a:lnTo>
                  <a:lnTo>
                    <a:pt x="70" y="140"/>
                  </a:lnTo>
                  <a:lnTo>
                    <a:pt x="62" y="137"/>
                  </a:lnTo>
                  <a:lnTo>
                    <a:pt x="53" y="131"/>
                  </a:lnTo>
                  <a:lnTo>
                    <a:pt x="44" y="123"/>
                  </a:lnTo>
                  <a:lnTo>
                    <a:pt x="35" y="113"/>
                  </a:lnTo>
                  <a:lnTo>
                    <a:pt x="27" y="100"/>
                  </a:lnTo>
                  <a:lnTo>
                    <a:pt x="19" y="87"/>
                  </a:lnTo>
                  <a:lnTo>
                    <a:pt x="14" y="80"/>
                  </a:lnTo>
                  <a:lnTo>
                    <a:pt x="12" y="73"/>
                  </a:lnTo>
                  <a:lnTo>
                    <a:pt x="9" y="66"/>
                  </a:lnTo>
                  <a:lnTo>
                    <a:pt x="7" y="59"/>
                  </a:lnTo>
                  <a:lnTo>
                    <a:pt x="4" y="52"/>
                  </a:lnTo>
                  <a:lnTo>
                    <a:pt x="3" y="45"/>
                  </a:lnTo>
                  <a:lnTo>
                    <a:pt x="1" y="40"/>
                  </a:lnTo>
                  <a:lnTo>
                    <a:pt x="1" y="34"/>
                  </a:lnTo>
                  <a:lnTo>
                    <a:pt x="0" y="27"/>
                  </a:lnTo>
                  <a:lnTo>
                    <a:pt x="0" y="23"/>
                  </a:lnTo>
                  <a:lnTo>
                    <a:pt x="0" y="18"/>
                  </a:lnTo>
                  <a:lnTo>
                    <a:pt x="1" y="14"/>
                  </a:lnTo>
                  <a:lnTo>
                    <a:pt x="2" y="9"/>
                  </a:lnTo>
                  <a:lnTo>
                    <a:pt x="3" y="7"/>
                  </a:lnTo>
                  <a:lnTo>
                    <a:pt x="5" y="3"/>
                  </a:lnTo>
                  <a:lnTo>
                    <a:pt x="8" y="1"/>
                  </a:lnTo>
                  <a:lnTo>
                    <a:pt x="14" y="0"/>
                  </a:lnTo>
                  <a:lnTo>
                    <a:pt x="21" y="0"/>
                  </a:lnTo>
                  <a:lnTo>
                    <a:pt x="29" y="4"/>
                  </a:lnTo>
                  <a:lnTo>
                    <a:pt x="37" y="10"/>
                  </a:lnTo>
                  <a:lnTo>
                    <a:pt x="46" y="18"/>
                  </a:lnTo>
                  <a:lnTo>
                    <a:pt x="56" y="28"/>
                  </a:lnTo>
                  <a:lnTo>
                    <a:pt x="65" y="41"/>
                  </a:lnTo>
                  <a:lnTo>
                    <a:pt x="73" y="55"/>
                  </a:lnTo>
                  <a:lnTo>
                    <a:pt x="76" y="61"/>
                  </a:lnTo>
                  <a:lnTo>
                    <a:pt x="80" y="68"/>
                  </a:lnTo>
                  <a:lnTo>
                    <a:pt x="83" y="75"/>
                  </a:lnTo>
                  <a:lnTo>
                    <a:pt x="85" y="82"/>
                  </a:lnTo>
                  <a:lnTo>
                    <a:pt x="87" y="89"/>
                  </a:lnTo>
                  <a:lnTo>
                    <a:pt x="90" y="96"/>
                  </a:lnTo>
                  <a:lnTo>
                    <a:pt x="91" y="101"/>
                  </a:lnTo>
                  <a:lnTo>
                    <a:pt x="92" y="107"/>
                  </a:lnTo>
                  <a:lnTo>
                    <a:pt x="92" y="113"/>
                  </a:lnTo>
                  <a:lnTo>
                    <a:pt x="92" y="118"/>
                  </a:lnTo>
                  <a:lnTo>
                    <a:pt x="92" y="123"/>
                  </a:lnTo>
                  <a:lnTo>
                    <a:pt x="91" y="128"/>
                  </a:lnTo>
                  <a:lnTo>
                    <a:pt x="90" y="131"/>
                  </a:lnTo>
                  <a:lnTo>
                    <a:pt x="87" y="134"/>
                  </a:lnTo>
                  <a:lnTo>
                    <a:pt x="86" y="138"/>
                  </a:lnTo>
                  <a:lnTo>
                    <a:pt x="83" y="139"/>
                  </a:lnTo>
                  <a:close/>
                </a:path>
              </a:pathLst>
            </a:custGeom>
            <a:solidFill>
              <a:srgbClr val="FFBFA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66" name="Freeform 90"/>
            <p:cNvSpPr>
              <a:spLocks/>
            </p:cNvSpPr>
            <p:nvPr/>
          </p:nvSpPr>
          <p:spPr bwMode="auto">
            <a:xfrm>
              <a:off x="2999" y="1158"/>
              <a:ext cx="50" cy="42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0" y="6"/>
                </a:cxn>
                <a:cxn ang="0">
                  <a:pos x="8" y="21"/>
                </a:cxn>
                <a:cxn ang="0">
                  <a:pos x="17" y="32"/>
                </a:cxn>
                <a:cxn ang="0">
                  <a:pos x="27" y="44"/>
                </a:cxn>
                <a:cxn ang="0">
                  <a:pos x="36" y="52"/>
                </a:cxn>
                <a:cxn ang="0">
                  <a:pos x="46" y="58"/>
                </a:cxn>
                <a:cxn ang="0">
                  <a:pos x="55" y="62"/>
                </a:cxn>
                <a:cxn ang="0">
                  <a:pos x="65" y="64"/>
                </a:cxn>
                <a:cxn ang="0">
                  <a:pos x="73" y="61"/>
                </a:cxn>
                <a:cxn ang="0">
                  <a:pos x="68" y="50"/>
                </a:cxn>
                <a:cxn ang="0">
                  <a:pos x="64" y="50"/>
                </a:cxn>
                <a:cxn ang="0">
                  <a:pos x="59" y="50"/>
                </a:cxn>
                <a:cxn ang="0">
                  <a:pos x="52" y="47"/>
                </a:cxn>
                <a:cxn ang="0">
                  <a:pos x="45" y="41"/>
                </a:cxn>
                <a:cxn ang="0">
                  <a:pos x="36" y="34"/>
                </a:cxn>
                <a:cxn ang="0">
                  <a:pos x="28" y="24"/>
                </a:cxn>
                <a:cxn ang="0">
                  <a:pos x="20" y="13"/>
                </a:cxn>
                <a:cxn ang="0">
                  <a:pos x="11" y="0"/>
                </a:cxn>
                <a:cxn ang="0">
                  <a:pos x="11" y="0"/>
                </a:cxn>
                <a:cxn ang="0">
                  <a:pos x="0" y="6"/>
                </a:cxn>
              </a:cxnLst>
              <a:rect l="0" t="0" r="r" b="b"/>
              <a:pathLst>
                <a:path w="73" h="64">
                  <a:moveTo>
                    <a:pt x="0" y="6"/>
                  </a:moveTo>
                  <a:lnTo>
                    <a:pt x="0" y="6"/>
                  </a:lnTo>
                  <a:lnTo>
                    <a:pt x="8" y="21"/>
                  </a:lnTo>
                  <a:lnTo>
                    <a:pt x="17" y="32"/>
                  </a:lnTo>
                  <a:lnTo>
                    <a:pt x="27" y="44"/>
                  </a:lnTo>
                  <a:lnTo>
                    <a:pt x="36" y="52"/>
                  </a:lnTo>
                  <a:lnTo>
                    <a:pt x="46" y="58"/>
                  </a:lnTo>
                  <a:lnTo>
                    <a:pt x="55" y="62"/>
                  </a:lnTo>
                  <a:lnTo>
                    <a:pt x="65" y="64"/>
                  </a:lnTo>
                  <a:lnTo>
                    <a:pt x="73" y="61"/>
                  </a:lnTo>
                  <a:lnTo>
                    <a:pt x="68" y="50"/>
                  </a:lnTo>
                  <a:lnTo>
                    <a:pt x="64" y="50"/>
                  </a:lnTo>
                  <a:lnTo>
                    <a:pt x="59" y="50"/>
                  </a:lnTo>
                  <a:lnTo>
                    <a:pt x="52" y="47"/>
                  </a:lnTo>
                  <a:lnTo>
                    <a:pt x="45" y="41"/>
                  </a:lnTo>
                  <a:lnTo>
                    <a:pt x="36" y="34"/>
                  </a:lnTo>
                  <a:lnTo>
                    <a:pt x="28" y="24"/>
                  </a:lnTo>
                  <a:lnTo>
                    <a:pt x="20" y="13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67" name="Freeform 91"/>
            <p:cNvSpPr>
              <a:spLocks/>
            </p:cNvSpPr>
            <p:nvPr/>
          </p:nvSpPr>
          <p:spPr bwMode="auto">
            <a:xfrm>
              <a:off x="2986" y="1099"/>
              <a:ext cx="19" cy="61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1"/>
                </a:cxn>
                <a:cxn ang="0">
                  <a:pos x="6" y="5"/>
                </a:cxn>
                <a:cxn ang="0">
                  <a:pos x="4" y="8"/>
                </a:cxn>
                <a:cxn ang="0">
                  <a:pos x="2" y="12"/>
                </a:cxn>
                <a:cxn ang="0">
                  <a:pos x="1" y="17"/>
                </a:cxn>
                <a:cxn ang="0">
                  <a:pos x="0" y="22"/>
                </a:cxn>
                <a:cxn ang="0">
                  <a:pos x="0" y="28"/>
                </a:cxn>
                <a:cxn ang="0">
                  <a:pos x="0" y="33"/>
                </a:cxn>
                <a:cxn ang="0">
                  <a:pos x="0" y="39"/>
                </a:cxn>
                <a:cxn ang="0">
                  <a:pos x="1" y="46"/>
                </a:cxn>
                <a:cxn ang="0">
                  <a:pos x="2" y="53"/>
                </a:cxn>
                <a:cxn ang="0">
                  <a:pos x="4" y="60"/>
                </a:cxn>
                <a:cxn ang="0">
                  <a:pos x="6" y="66"/>
                </a:cxn>
                <a:cxn ang="0">
                  <a:pos x="8" y="73"/>
                </a:cxn>
                <a:cxn ang="0">
                  <a:pos x="10" y="80"/>
                </a:cxn>
                <a:cxn ang="0">
                  <a:pos x="14" y="87"/>
                </a:cxn>
                <a:cxn ang="0">
                  <a:pos x="18" y="95"/>
                </a:cxn>
                <a:cxn ang="0">
                  <a:pos x="29" y="89"/>
                </a:cxn>
                <a:cxn ang="0">
                  <a:pos x="26" y="82"/>
                </a:cxn>
                <a:cxn ang="0">
                  <a:pos x="23" y="76"/>
                </a:cxn>
                <a:cxn ang="0">
                  <a:pos x="19" y="69"/>
                </a:cxn>
                <a:cxn ang="0">
                  <a:pos x="17" y="62"/>
                </a:cxn>
                <a:cxn ang="0">
                  <a:pos x="15" y="55"/>
                </a:cxn>
                <a:cxn ang="0">
                  <a:pos x="14" y="49"/>
                </a:cxn>
                <a:cxn ang="0">
                  <a:pos x="13" y="44"/>
                </a:cxn>
                <a:cxn ang="0">
                  <a:pos x="12" y="38"/>
                </a:cxn>
                <a:cxn ang="0">
                  <a:pos x="12" y="32"/>
                </a:cxn>
                <a:cxn ang="0">
                  <a:pos x="12" y="28"/>
                </a:cxn>
                <a:cxn ang="0">
                  <a:pos x="12" y="23"/>
                </a:cxn>
                <a:cxn ang="0">
                  <a:pos x="13" y="20"/>
                </a:cxn>
                <a:cxn ang="0">
                  <a:pos x="13" y="16"/>
                </a:cxn>
                <a:cxn ang="0">
                  <a:pos x="14" y="14"/>
                </a:cxn>
                <a:cxn ang="0">
                  <a:pos x="15" y="13"/>
                </a:cxn>
                <a:cxn ang="0">
                  <a:pos x="16" y="12"/>
                </a:cxn>
                <a:cxn ang="0">
                  <a:pos x="16" y="12"/>
                </a:cxn>
                <a:cxn ang="0">
                  <a:pos x="9" y="0"/>
                </a:cxn>
              </a:cxnLst>
              <a:rect l="0" t="0" r="r" b="b"/>
              <a:pathLst>
                <a:path w="29" h="95">
                  <a:moveTo>
                    <a:pt x="9" y="0"/>
                  </a:moveTo>
                  <a:lnTo>
                    <a:pt x="9" y="1"/>
                  </a:lnTo>
                  <a:lnTo>
                    <a:pt x="6" y="5"/>
                  </a:lnTo>
                  <a:lnTo>
                    <a:pt x="4" y="8"/>
                  </a:lnTo>
                  <a:lnTo>
                    <a:pt x="2" y="12"/>
                  </a:lnTo>
                  <a:lnTo>
                    <a:pt x="1" y="17"/>
                  </a:lnTo>
                  <a:lnTo>
                    <a:pt x="0" y="22"/>
                  </a:lnTo>
                  <a:lnTo>
                    <a:pt x="0" y="28"/>
                  </a:lnTo>
                  <a:lnTo>
                    <a:pt x="0" y="33"/>
                  </a:lnTo>
                  <a:lnTo>
                    <a:pt x="0" y="39"/>
                  </a:lnTo>
                  <a:lnTo>
                    <a:pt x="1" y="46"/>
                  </a:lnTo>
                  <a:lnTo>
                    <a:pt x="2" y="53"/>
                  </a:lnTo>
                  <a:lnTo>
                    <a:pt x="4" y="60"/>
                  </a:lnTo>
                  <a:lnTo>
                    <a:pt x="6" y="66"/>
                  </a:lnTo>
                  <a:lnTo>
                    <a:pt x="8" y="73"/>
                  </a:lnTo>
                  <a:lnTo>
                    <a:pt x="10" y="80"/>
                  </a:lnTo>
                  <a:lnTo>
                    <a:pt x="14" y="87"/>
                  </a:lnTo>
                  <a:lnTo>
                    <a:pt x="18" y="95"/>
                  </a:lnTo>
                  <a:lnTo>
                    <a:pt x="29" y="89"/>
                  </a:lnTo>
                  <a:lnTo>
                    <a:pt x="26" y="82"/>
                  </a:lnTo>
                  <a:lnTo>
                    <a:pt x="23" y="76"/>
                  </a:lnTo>
                  <a:lnTo>
                    <a:pt x="19" y="69"/>
                  </a:lnTo>
                  <a:lnTo>
                    <a:pt x="17" y="62"/>
                  </a:lnTo>
                  <a:lnTo>
                    <a:pt x="15" y="55"/>
                  </a:lnTo>
                  <a:lnTo>
                    <a:pt x="14" y="49"/>
                  </a:lnTo>
                  <a:lnTo>
                    <a:pt x="13" y="44"/>
                  </a:lnTo>
                  <a:lnTo>
                    <a:pt x="12" y="38"/>
                  </a:lnTo>
                  <a:lnTo>
                    <a:pt x="12" y="32"/>
                  </a:lnTo>
                  <a:lnTo>
                    <a:pt x="12" y="28"/>
                  </a:lnTo>
                  <a:lnTo>
                    <a:pt x="12" y="23"/>
                  </a:lnTo>
                  <a:lnTo>
                    <a:pt x="13" y="20"/>
                  </a:lnTo>
                  <a:lnTo>
                    <a:pt x="13" y="16"/>
                  </a:lnTo>
                  <a:lnTo>
                    <a:pt x="14" y="14"/>
                  </a:lnTo>
                  <a:lnTo>
                    <a:pt x="15" y="13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68" name="Freeform 92"/>
            <p:cNvSpPr>
              <a:spLocks/>
            </p:cNvSpPr>
            <p:nvPr/>
          </p:nvSpPr>
          <p:spPr bwMode="auto">
            <a:xfrm>
              <a:off x="2993" y="1097"/>
              <a:ext cx="51" cy="42"/>
            </a:xfrm>
            <a:custGeom>
              <a:avLst/>
              <a:gdLst/>
              <a:ahLst/>
              <a:cxnLst>
                <a:cxn ang="0">
                  <a:pos x="74" y="58"/>
                </a:cxn>
                <a:cxn ang="0">
                  <a:pos x="74" y="58"/>
                </a:cxn>
                <a:cxn ang="0">
                  <a:pos x="65" y="43"/>
                </a:cxn>
                <a:cxn ang="0">
                  <a:pos x="56" y="32"/>
                </a:cxn>
                <a:cxn ang="0">
                  <a:pos x="47" y="21"/>
                </a:cxn>
                <a:cxn ang="0">
                  <a:pos x="38" y="11"/>
                </a:cxn>
                <a:cxn ang="0">
                  <a:pos x="29" y="6"/>
                </a:cxn>
                <a:cxn ang="0">
                  <a:pos x="20" y="1"/>
                </a:cxn>
                <a:cxn ang="0">
                  <a:pos x="9" y="0"/>
                </a:cxn>
                <a:cxn ang="0">
                  <a:pos x="0" y="2"/>
                </a:cxn>
                <a:cxn ang="0">
                  <a:pos x="7" y="14"/>
                </a:cxn>
                <a:cxn ang="0">
                  <a:pos x="10" y="13"/>
                </a:cxn>
                <a:cxn ang="0">
                  <a:pos x="15" y="14"/>
                </a:cxn>
                <a:cxn ang="0">
                  <a:pos x="22" y="16"/>
                </a:cxn>
                <a:cxn ang="0">
                  <a:pos x="30" y="22"/>
                </a:cxn>
                <a:cxn ang="0">
                  <a:pos x="38" y="30"/>
                </a:cxn>
                <a:cxn ang="0">
                  <a:pos x="47" y="40"/>
                </a:cxn>
                <a:cxn ang="0">
                  <a:pos x="55" y="51"/>
                </a:cxn>
                <a:cxn ang="0">
                  <a:pos x="63" y="64"/>
                </a:cxn>
                <a:cxn ang="0">
                  <a:pos x="63" y="64"/>
                </a:cxn>
                <a:cxn ang="0">
                  <a:pos x="74" y="58"/>
                </a:cxn>
              </a:cxnLst>
              <a:rect l="0" t="0" r="r" b="b"/>
              <a:pathLst>
                <a:path w="74" h="64">
                  <a:moveTo>
                    <a:pt x="74" y="58"/>
                  </a:moveTo>
                  <a:lnTo>
                    <a:pt x="74" y="58"/>
                  </a:lnTo>
                  <a:lnTo>
                    <a:pt x="65" y="43"/>
                  </a:lnTo>
                  <a:lnTo>
                    <a:pt x="56" y="32"/>
                  </a:lnTo>
                  <a:lnTo>
                    <a:pt x="47" y="21"/>
                  </a:lnTo>
                  <a:lnTo>
                    <a:pt x="38" y="11"/>
                  </a:lnTo>
                  <a:lnTo>
                    <a:pt x="29" y="6"/>
                  </a:lnTo>
                  <a:lnTo>
                    <a:pt x="20" y="1"/>
                  </a:lnTo>
                  <a:lnTo>
                    <a:pt x="9" y="0"/>
                  </a:lnTo>
                  <a:lnTo>
                    <a:pt x="0" y="2"/>
                  </a:lnTo>
                  <a:lnTo>
                    <a:pt x="7" y="14"/>
                  </a:lnTo>
                  <a:lnTo>
                    <a:pt x="10" y="13"/>
                  </a:lnTo>
                  <a:lnTo>
                    <a:pt x="15" y="14"/>
                  </a:lnTo>
                  <a:lnTo>
                    <a:pt x="22" y="16"/>
                  </a:lnTo>
                  <a:lnTo>
                    <a:pt x="30" y="22"/>
                  </a:lnTo>
                  <a:lnTo>
                    <a:pt x="38" y="30"/>
                  </a:lnTo>
                  <a:lnTo>
                    <a:pt x="47" y="40"/>
                  </a:lnTo>
                  <a:lnTo>
                    <a:pt x="55" y="51"/>
                  </a:lnTo>
                  <a:lnTo>
                    <a:pt x="63" y="64"/>
                  </a:lnTo>
                  <a:lnTo>
                    <a:pt x="63" y="64"/>
                  </a:lnTo>
                  <a:lnTo>
                    <a:pt x="74" y="5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69" name="Freeform 93"/>
            <p:cNvSpPr>
              <a:spLocks/>
            </p:cNvSpPr>
            <p:nvPr/>
          </p:nvSpPr>
          <p:spPr bwMode="auto">
            <a:xfrm>
              <a:off x="3036" y="1135"/>
              <a:ext cx="21" cy="62"/>
            </a:xfrm>
            <a:custGeom>
              <a:avLst/>
              <a:gdLst/>
              <a:ahLst/>
              <a:cxnLst>
                <a:cxn ang="0">
                  <a:pos x="19" y="94"/>
                </a:cxn>
                <a:cxn ang="0">
                  <a:pos x="19" y="94"/>
                </a:cxn>
                <a:cxn ang="0">
                  <a:pos x="24" y="91"/>
                </a:cxn>
                <a:cxn ang="0">
                  <a:pos x="26" y="87"/>
                </a:cxn>
                <a:cxn ang="0">
                  <a:pos x="28" y="83"/>
                </a:cxn>
                <a:cxn ang="0">
                  <a:pos x="31" y="78"/>
                </a:cxn>
                <a:cxn ang="0">
                  <a:pos x="31" y="72"/>
                </a:cxn>
                <a:cxn ang="0">
                  <a:pos x="32" y="67"/>
                </a:cxn>
                <a:cxn ang="0">
                  <a:pos x="32" y="62"/>
                </a:cxn>
                <a:cxn ang="0">
                  <a:pos x="31" y="56"/>
                </a:cxn>
                <a:cxn ang="0">
                  <a:pos x="30" y="49"/>
                </a:cxn>
                <a:cxn ang="0">
                  <a:pos x="28" y="42"/>
                </a:cxn>
                <a:cxn ang="0">
                  <a:pos x="26" y="36"/>
                </a:cxn>
                <a:cxn ang="0">
                  <a:pos x="24" y="29"/>
                </a:cxn>
                <a:cxn ang="0">
                  <a:pos x="22" y="22"/>
                </a:cxn>
                <a:cxn ang="0">
                  <a:pos x="18" y="14"/>
                </a:cxn>
                <a:cxn ang="0">
                  <a:pos x="15" y="8"/>
                </a:cxn>
                <a:cxn ang="0">
                  <a:pos x="11" y="0"/>
                </a:cxn>
                <a:cxn ang="0">
                  <a:pos x="0" y="6"/>
                </a:cxn>
                <a:cxn ang="0">
                  <a:pos x="3" y="13"/>
                </a:cxn>
                <a:cxn ang="0">
                  <a:pos x="7" y="20"/>
                </a:cxn>
                <a:cxn ang="0">
                  <a:pos x="9" y="26"/>
                </a:cxn>
                <a:cxn ang="0">
                  <a:pos x="13" y="33"/>
                </a:cxn>
                <a:cxn ang="0">
                  <a:pos x="15" y="39"/>
                </a:cxn>
                <a:cxn ang="0">
                  <a:pos x="16" y="46"/>
                </a:cxn>
                <a:cxn ang="0">
                  <a:pos x="17" y="52"/>
                </a:cxn>
                <a:cxn ang="0">
                  <a:pos x="18" y="57"/>
                </a:cxn>
                <a:cxn ang="0">
                  <a:pos x="18" y="63"/>
                </a:cxn>
                <a:cxn ang="0">
                  <a:pos x="18" y="67"/>
                </a:cxn>
                <a:cxn ang="0">
                  <a:pos x="18" y="72"/>
                </a:cxn>
                <a:cxn ang="0">
                  <a:pos x="18" y="75"/>
                </a:cxn>
                <a:cxn ang="0">
                  <a:pos x="17" y="78"/>
                </a:cxn>
                <a:cxn ang="0">
                  <a:pos x="16" y="81"/>
                </a:cxn>
                <a:cxn ang="0">
                  <a:pos x="15" y="82"/>
                </a:cxn>
                <a:cxn ang="0">
                  <a:pos x="14" y="83"/>
                </a:cxn>
                <a:cxn ang="0">
                  <a:pos x="14" y="83"/>
                </a:cxn>
                <a:cxn ang="0">
                  <a:pos x="19" y="94"/>
                </a:cxn>
              </a:cxnLst>
              <a:rect l="0" t="0" r="r" b="b"/>
              <a:pathLst>
                <a:path w="32" h="94">
                  <a:moveTo>
                    <a:pt x="19" y="94"/>
                  </a:moveTo>
                  <a:lnTo>
                    <a:pt x="19" y="94"/>
                  </a:lnTo>
                  <a:lnTo>
                    <a:pt x="24" y="91"/>
                  </a:lnTo>
                  <a:lnTo>
                    <a:pt x="26" y="87"/>
                  </a:lnTo>
                  <a:lnTo>
                    <a:pt x="28" y="83"/>
                  </a:lnTo>
                  <a:lnTo>
                    <a:pt x="31" y="78"/>
                  </a:lnTo>
                  <a:lnTo>
                    <a:pt x="31" y="72"/>
                  </a:lnTo>
                  <a:lnTo>
                    <a:pt x="32" y="67"/>
                  </a:lnTo>
                  <a:lnTo>
                    <a:pt x="32" y="62"/>
                  </a:lnTo>
                  <a:lnTo>
                    <a:pt x="31" y="56"/>
                  </a:lnTo>
                  <a:lnTo>
                    <a:pt x="30" y="49"/>
                  </a:lnTo>
                  <a:lnTo>
                    <a:pt x="28" y="42"/>
                  </a:lnTo>
                  <a:lnTo>
                    <a:pt x="26" y="36"/>
                  </a:lnTo>
                  <a:lnTo>
                    <a:pt x="24" y="29"/>
                  </a:lnTo>
                  <a:lnTo>
                    <a:pt x="22" y="22"/>
                  </a:lnTo>
                  <a:lnTo>
                    <a:pt x="18" y="14"/>
                  </a:lnTo>
                  <a:lnTo>
                    <a:pt x="15" y="8"/>
                  </a:lnTo>
                  <a:lnTo>
                    <a:pt x="11" y="0"/>
                  </a:lnTo>
                  <a:lnTo>
                    <a:pt x="0" y="6"/>
                  </a:lnTo>
                  <a:lnTo>
                    <a:pt x="3" y="13"/>
                  </a:lnTo>
                  <a:lnTo>
                    <a:pt x="7" y="20"/>
                  </a:lnTo>
                  <a:lnTo>
                    <a:pt x="9" y="26"/>
                  </a:lnTo>
                  <a:lnTo>
                    <a:pt x="13" y="33"/>
                  </a:lnTo>
                  <a:lnTo>
                    <a:pt x="15" y="39"/>
                  </a:lnTo>
                  <a:lnTo>
                    <a:pt x="16" y="46"/>
                  </a:lnTo>
                  <a:lnTo>
                    <a:pt x="17" y="52"/>
                  </a:lnTo>
                  <a:lnTo>
                    <a:pt x="18" y="57"/>
                  </a:lnTo>
                  <a:lnTo>
                    <a:pt x="18" y="63"/>
                  </a:lnTo>
                  <a:lnTo>
                    <a:pt x="18" y="67"/>
                  </a:lnTo>
                  <a:lnTo>
                    <a:pt x="18" y="72"/>
                  </a:lnTo>
                  <a:lnTo>
                    <a:pt x="18" y="75"/>
                  </a:lnTo>
                  <a:lnTo>
                    <a:pt x="17" y="78"/>
                  </a:lnTo>
                  <a:lnTo>
                    <a:pt x="16" y="81"/>
                  </a:lnTo>
                  <a:lnTo>
                    <a:pt x="15" y="82"/>
                  </a:lnTo>
                  <a:lnTo>
                    <a:pt x="14" y="83"/>
                  </a:lnTo>
                  <a:lnTo>
                    <a:pt x="14" y="83"/>
                  </a:lnTo>
                  <a:lnTo>
                    <a:pt x="19" y="9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70" name="Freeform 94"/>
            <p:cNvSpPr>
              <a:spLocks/>
            </p:cNvSpPr>
            <p:nvPr/>
          </p:nvSpPr>
          <p:spPr bwMode="auto">
            <a:xfrm>
              <a:off x="3077" y="1191"/>
              <a:ext cx="205" cy="147"/>
            </a:xfrm>
            <a:custGeom>
              <a:avLst/>
              <a:gdLst/>
              <a:ahLst/>
              <a:cxnLst>
                <a:cxn ang="0">
                  <a:pos x="148" y="225"/>
                </a:cxn>
                <a:cxn ang="0">
                  <a:pos x="8" y="186"/>
                </a:cxn>
                <a:cxn ang="0">
                  <a:pos x="0" y="21"/>
                </a:cxn>
                <a:cxn ang="0">
                  <a:pos x="299" y="0"/>
                </a:cxn>
                <a:cxn ang="0">
                  <a:pos x="297" y="183"/>
                </a:cxn>
                <a:cxn ang="0">
                  <a:pos x="148" y="225"/>
                </a:cxn>
              </a:cxnLst>
              <a:rect l="0" t="0" r="r" b="b"/>
              <a:pathLst>
                <a:path w="299" h="225">
                  <a:moveTo>
                    <a:pt x="148" y="225"/>
                  </a:moveTo>
                  <a:lnTo>
                    <a:pt x="8" y="186"/>
                  </a:lnTo>
                  <a:lnTo>
                    <a:pt x="0" y="21"/>
                  </a:lnTo>
                  <a:lnTo>
                    <a:pt x="299" y="0"/>
                  </a:lnTo>
                  <a:lnTo>
                    <a:pt x="297" y="183"/>
                  </a:lnTo>
                  <a:lnTo>
                    <a:pt x="148" y="225"/>
                  </a:lnTo>
                  <a:close/>
                </a:path>
              </a:pathLst>
            </a:custGeom>
            <a:solidFill>
              <a:srgbClr val="FFBFA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71" name="Freeform 95"/>
            <p:cNvSpPr>
              <a:spLocks/>
            </p:cNvSpPr>
            <p:nvPr/>
          </p:nvSpPr>
          <p:spPr bwMode="auto">
            <a:xfrm>
              <a:off x="3078" y="1309"/>
              <a:ext cx="101" cy="33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4" y="11"/>
                </a:cxn>
                <a:cxn ang="0">
                  <a:pos x="144" y="50"/>
                </a:cxn>
                <a:cxn ang="0">
                  <a:pos x="148" y="38"/>
                </a:cxn>
                <a:cxn ang="0">
                  <a:pos x="8" y="0"/>
                </a:cxn>
                <a:cxn ang="0">
                  <a:pos x="12" y="5"/>
                </a:cxn>
                <a:cxn ang="0">
                  <a:pos x="0" y="6"/>
                </a:cxn>
                <a:cxn ang="0">
                  <a:pos x="0" y="11"/>
                </a:cxn>
                <a:cxn ang="0">
                  <a:pos x="4" y="11"/>
                </a:cxn>
                <a:cxn ang="0">
                  <a:pos x="0" y="6"/>
                </a:cxn>
              </a:cxnLst>
              <a:rect l="0" t="0" r="r" b="b"/>
              <a:pathLst>
                <a:path w="148" h="50">
                  <a:moveTo>
                    <a:pt x="0" y="6"/>
                  </a:moveTo>
                  <a:lnTo>
                    <a:pt x="4" y="11"/>
                  </a:lnTo>
                  <a:lnTo>
                    <a:pt x="144" y="50"/>
                  </a:lnTo>
                  <a:lnTo>
                    <a:pt x="148" y="38"/>
                  </a:lnTo>
                  <a:lnTo>
                    <a:pt x="8" y="0"/>
                  </a:lnTo>
                  <a:lnTo>
                    <a:pt x="12" y="5"/>
                  </a:lnTo>
                  <a:lnTo>
                    <a:pt x="0" y="6"/>
                  </a:lnTo>
                  <a:lnTo>
                    <a:pt x="0" y="11"/>
                  </a:lnTo>
                  <a:lnTo>
                    <a:pt x="4" y="11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72" name="Freeform 96"/>
            <p:cNvSpPr>
              <a:spLocks/>
            </p:cNvSpPr>
            <p:nvPr/>
          </p:nvSpPr>
          <p:spPr bwMode="auto">
            <a:xfrm>
              <a:off x="3073" y="1200"/>
              <a:ext cx="13" cy="113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7"/>
                </a:cxn>
                <a:cxn ang="0">
                  <a:pos x="8" y="173"/>
                </a:cxn>
                <a:cxn ang="0">
                  <a:pos x="20" y="172"/>
                </a:cxn>
                <a:cxn ang="0">
                  <a:pos x="12" y="7"/>
                </a:cxn>
                <a:cxn ang="0">
                  <a:pos x="6" y="14"/>
                </a:cxn>
                <a:cxn ang="0">
                  <a:pos x="5" y="0"/>
                </a:cxn>
                <a:cxn ang="0">
                  <a:pos x="0" y="1"/>
                </a:cxn>
                <a:cxn ang="0">
                  <a:pos x="0" y="7"/>
                </a:cxn>
                <a:cxn ang="0">
                  <a:pos x="5" y="0"/>
                </a:cxn>
              </a:cxnLst>
              <a:rect l="0" t="0" r="r" b="b"/>
              <a:pathLst>
                <a:path w="20" h="173">
                  <a:moveTo>
                    <a:pt x="5" y="0"/>
                  </a:moveTo>
                  <a:lnTo>
                    <a:pt x="0" y="7"/>
                  </a:lnTo>
                  <a:lnTo>
                    <a:pt x="8" y="173"/>
                  </a:lnTo>
                  <a:lnTo>
                    <a:pt x="20" y="172"/>
                  </a:lnTo>
                  <a:lnTo>
                    <a:pt x="12" y="7"/>
                  </a:lnTo>
                  <a:lnTo>
                    <a:pt x="6" y="14"/>
                  </a:lnTo>
                  <a:lnTo>
                    <a:pt x="5" y="0"/>
                  </a:lnTo>
                  <a:lnTo>
                    <a:pt x="0" y="1"/>
                  </a:lnTo>
                  <a:lnTo>
                    <a:pt x="0" y="7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73" name="Freeform 97"/>
            <p:cNvSpPr>
              <a:spLocks/>
            </p:cNvSpPr>
            <p:nvPr/>
          </p:nvSpPr>
          <p:spPr bwMode="auto">
            <a:xfrm>
              <a:off x="3077" y="1185"/>
              <a:ext cx="209" cy="23"/>
            </a:xfrm>
            <a:custGeom>
              <a:avLst/>
              <a:gdLst/>
              <a:ahLst/>
              <a:cxnLst>
                <a:cxn ang="0">
                  <a:pos x="307" y="6"/>
                </a:cxn>
                <a:cxn ang="0">
                  <a:pos x="300" y="1"/>
                </a:cxn>
                <a:cxn ang="0">
                  <a:pos x="0" y="20"/>
                </a:cxn>
                <a:cxn ang="0">
                  <a:pos x="1" y="34"/>
                </a:cxn>
                <a:cxn ang="0">
                  <a:pos x="301" y="13"/>
                </a:cxn>
                <a:cxn ang="0">
                  <a:pos x="295" y="6"/>
                </a:cxn>
                <a:cxn ang="0">
                  <a:pos x="307" y="6"/>
                </a:cxn>
                <a:cxn ang="0">
                  <a:pos x="307" y="0"/>
                </a:cxn>
                <a:cxn ang="0">
                  <a:pos x="300" y="1"/>
                </a:cxn>
                <a:cxn ang="0">
                  <a:pos x="307" y="6"/>
                </a:cxn>
              </a:cxnLst>
              <a:rect l="0" t="0" r="r" b="b"/>
              <a:pathLst>
                <a:path w="307" h="34">
                  <a:moveTo>
                    <a:pt x="307" y="6"/>
                  </a:moveTo>
                  <a:lnTo>
                    <a:pt x="300" y="1"/>
                  </a:lnTo>
                  <a:lnTo>
                    <a:pt x="0" y="20"/>
                  </a:lnTo>
                  <a:lnTo>
                    <a:pt x="1" y="34"/>
                  </a:lnTo>
                  <a:lnTo>
                    <a:pt x="301" y="13"/>
                  </a:lnTo>
                  <a:lnTo>
                    <a:pt x="295" y="6"/>
                  </a:lnTo>
                  <a:lnTo>
                    <a:pt x="307" y="6"/>
                  </a:lnTo>
                  <a:lnTo>
                    <a:pt x="307" y="0"/>
                  </a:lnTo>
                  <a:lnTo>
                    <a:pt x="300" y="1"/>
                  </a:lnTo>
                  <a:lnTo>
                    <a:pt x="307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74" name="Freeform 98"/>
            <p:cNvSpPr>
              <a:spLocks/>
            </p:cNvSpPr>
            <p:nvPr/>
          </p:nvSpPr>
          <p:spPr bwMode="auto">
            <a:xfrm>
              <a:off x="3277" y="1191"/>
              <a:ext cx="9" cy="124"/>
            </a:xfrm>
            <a:custGeom>
              <a:avLst/>
              <a:gdLst/>
              <a:ahLst/>
              <a:cxnLst>
                <a:cxn ang="0">
                  <a:pos x="8" y="189"/>
                </a:cxn>
                <a:cxn ang="0">
                  <a:pos x="13" y="183"/>
                </a:cxn>
                <a:cxn ang="0">
                  <a:pos x="15" y="0"/>
                </a:cxn>
                <a:cxn ang="0">
                  <a:pos x="3" y="0"/>
                </a:cxn>
                <a:cxn ang="0">
                  <a:pos x="0" y="183"/>
                </a:cxn>
                <a:cxn ang="0">
                  <a:pos x="5" y="176"/>
                </a:cxn>
                <a:cxn ang="0">
                  <a:pos x="8" y="189"/>
                </a:cxn>
                <a:cxn ang="0">
                  <a:pos x="13" y="187"/>
                </a:cxn>
                <a:cxn ang="0">
                  <a:pos x="13" y="183"/>
                </a:cxn>
                <a:cxn ang="0">
                  <a:pos x="8" y="189"/>
                </a:cxn>
              </a:cxnLst>
              <a:rect l="0" t="0" r="r" b="b"/>
              <a:pathLst>
                <a:path w="15" h="189">
                  <a:moveTo>
                    <a:pt x="8" y="189"/>
                  </a:moveTo>
                  <a:lnTo>
                    <a:pt x="13" y="183"/>
                  </a:lnTo>
                  <a:lnTo>
                    <a:pt x="15" y="0"/>
                  </a:lnTo>
                  <a:lnTo>
                    <a:pt x="3" y="0"/>
                  </a:lnTo>
                  <a:lnTo>
                    <a:pt x="0" y="183"/>
                  </a:lnTo>
                  <a:lnTo>
                    <a:pt x="5" y="176"/>
                  </a:lnTo>
                  <a:lnTo>
                    <a:pt x="8" y="189"/>
                  </a:lnTo>
                  <a:lnTo>
                    <a:pt x="13" y="187"/>
                  </a:lnTo>
                  <a:lnTo>
                    <a:pt x="13" y="183"/>
                  </a:lnTo>
                  <a:lnTo>
                    <a:pt x="8" y="18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75" name="Freeform 99"/>
            <p:cNvSpPr>
              <a:spLocks/>
            </p:cNvSpPr>
            <p:nvPr/>
          </p:nvSpPr>
          <p:spPr bwMode="auto">
            <a:xfrm>
              <a:off x="3177" y="1307"/>
              <a:ext cx="105" cy="35"/>
            </a:xfrm>
            <a:custGeom>
              <a:avLst/>
              <a:gdLst/>
              <a:ahLst/>
              <a:cxnLst>
                <a:cxn ang="0">
                  <a:pos x="0" y="55"/>
                </a:cxn>
                <a:cxn ang="0">
                  <a:pos x="4" y="55"/>
                </a:cxn>
                <a:cxn ang="0">
                  <a:pos x="153" y="13"/>
                </a:cxn>
                <a:cxn ang="0">
                  <a:pos x="150" y="0"/>
                </a:cxn>
                <a:cxn ang="0">
                  <a:pos x="0" y="43"/>
                </a:cxn>
                <a:cxn ang="0">
                  <a:pos x="4" y="43"/>
                </a:cxn>
                <a:cxn ang="0">
                  <a:pos x="0" y="55"/>
                </a:cxn>
                <a:cxn ang="0">
                  <a:pos x="2" y="55"/>
                </a:cxn>
                <a:cxn ang="0">
                  <a:pos x="4" y="55"/>
                </a:cxn>
                <a:cxn ang="0">
                  <a:pos x="0" y="55"/>
                </a:cxn>
              </a:cxnLst>
              <a:rect l="0" t="0" r="r" b="b"/>
              <a:pathLst>
                <a:path w="153" h="55">
                  <a:moveTo>
                    <a:pt x="0" y="55"/>
                  </a:moveTo>
                  <a:lnTo>
                    <a:pt x="4" y="55"/>
                  </a:lnTo>
                  <a:lnTo>
                    <a:pt x="153" y="13"/>
                  </a:lnTo>
                  <a:lnTo>
                    <a:pt x="150" y="0"/>
                  </a:lnTo>
                  <a:lnTo>
                    <a:pt x="0" y="43"/>
                  </a:lnTo>
                  <a:lnTo>
                    <a:pt x="4" y="43"/>
                  </a:lnTo>
                  <a:lnTo>
                    <a:pt x="0" y="55"/>
                  </a:lnTo>
                  <a:lnTo>
                    <a:pt x="2" y="55"/>
                  </a:lnTo>
                  <a:lnTo>
                    <a:pt x="4" y="55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76" name="Freeform 100"/>
            <p:cNvSpPr>
              <a:spLocks/>
            </p:cNvSpPr>
            <p:nvPr/>
          </p:nvSpPr>
          <p:spPr bwMode="auto">
            <a:xfrm>
              <a:off x="2988" y="885"/>
              <a:ext cx="309" cy="408"/>
            </a:xfrm>
            <a:custGeom>
              <a:avLst/>
              <a:gdLst/>
              <a:ahLst/>
              <a:cxnLst>
                <a:cxn ang="0">
                  <a:pos x="335" y="610"/>
                </a:cxn>
                <a:cxn ang="0">
                  <a:pos x="368" y="585"/>
                </a:cxn>
                <a:cxn ang="0">
                  <a:pos x="397" y="553"/>
                </a:cxn>
                <a:cxn ang="0">
                  <a:pos x="422" y="520"/>
                </a:cxn>
                <a:cxn ang="0">
                  <a:pos x="441" y="490"/>
                </a:cxn>
                <a:cxn ang="0">
                  <a:pos x="449" y="471"/>
                </a:cxn>
                <a:cxn ang="0">
                  <a:pos x="451" y="451"/>
                </a:cxn>
                <a:cxn ang="0">
                  <a:pos x="452" y="419"/>
                </a:cxn>
                <a:cxn ang="0">
                  <a:pos x="452" y="380"/>
                </a:cxn>
                <a:cxn ang="0">
                  <a:pos x="451" y="334"/>
                </a:cxn>
                <a:cxn ang="0">
                  <a:pos x="449" y="288"/>
                </a:cxn>
                <a:cxn ang="0">
                  <a:pos x="446" y="241"/>
                </a:cxn>
                <a:cxn ang="0">
                  <a:pos x="443" y="199"/>
                </a:cxn>
                <a:cxn ang="0">
                  <a:pos x="440" y="163"/>
                </a:cxn>
                <a:cxn ang="0">
                  <a:pos x="437" y="136"/>
                </a:cxn>
                <a:cxn ang="0">
                  <a:pos x="435" y="122"/>
                </a:cxn>
                <a:cxn ang="0">
                  <a:pos x="396" y="71"/>
                </a:cxn>
                <a:cxn ang="0">
                  <a:pos x="338" y="23"/>
                </a:cxn>
                <a:cxn ang="0">
                  <a:pos x="281" y="1"/>
                </a:cxn>
                <a:cxn ang="0">
                  <a:pos x="225" y="4"/>
                </a:cxn>
                <a:cxn ang="0">
                  <a:pos x="173" y="22"/>
                </a:cxn>
                <a:cxn ang="0">
                  <a:pos x="125" y="52"/>
                </a:cxn>
                <a:cxn ang="0">
                  <a:pos x="84" y="88"/>
                </a:cxn>
                <a:cxn ang="0">
                  <a:pos x="48" y="125"/>
                </a:cxn>
                <a:cxn ang="0">
                  <a:pos x="22" y="159"/>
                </a:cxn>
                <a:cxn ang="0">
                  <a:pos x="5" y="182"/>
                </a:cxn>
                <a:cxn ang="0">
                  <a:pos x="0" y="191"/>
                </a:cxn>
                <a:cxn ang="0">
                  <a:pos x="0" y="199"/>
                </a:cxn>
                <a:cxn ang="0">
                  <a:pos x="6" y="219"/>
                </a:cxn>
                <a:cxn ang="0">
                  <a:pos x="14" y="251"/>
                </a:cxn>
                <a:cxn ang="0">
                  <a:pos x="24" y="290"/>
                </a:cxn>
                <a:cxn ang="0">
                  <a:pos x="37" y="333"/>
                </a:cxn>
                <a:cxn ang="0">
                  <a:pos x="51" y="378"/>
                </a:cxn>
                <a:cxn ang="0">
                  <a:pos x="63" y="422"/>
                </a:cxn>
                <a:cxn ang="0">
                  <a:pos x="77" y="462"/>
                </a:cxn>
                <a:cxn ang="0">
                  <a:pos x="89" y="496"/>
                </a:cxn>
                <a:cxn ang="0">
                  <a:pos x="100" y="520"/>
                </a:cxn>
                <a:cxn ang="0">
                  <a:pos x="112" y="536"/>
                </a:cxn>
                <a:cxn ang="0">
                  <a:pos x="141" y="560"/>
                </a:cxn>
                <a:cxn ang="0">
                  <a:pos x="182" y="585"/>
                </a:cxn>
                <a:cxn ang="0">
                  <a:pos x="227" y="606"/>
                </a:cxn>
                <a:cxn ang="0">
                  <a:pos x="272" y="620"/>
                </a:cxn>
                <a:cxn ang="0">
                  <a:pos x="312" y="620"/>
                </a:cxn>
              </a:cxnLst>
              <a:rect l="0" t="0" r="r" b="b"/>
              <a:pathLst>
                <a:path w="452" h="621">
                  <a:moveTo>
                    <a:pt x="312" y="620"/>
                  </a:moveTo>
                  <a:lnTo>
                    <a:pt x="323" y="615"/>
                  </a:lnTo>
                  <a:lnTo>
                    <a:pt x="335" y="610"/>
                  </a:lnTo>
                  <a:lnTo>
                    <a:pt x="346" y="604"/>
                  </a:lnTo>
                  <a:lnTo>
                    <a:pt x="357" y="594"/>
                  </a:lnTo>
                  <a:lnTo>
                    <a:pt x="368" y="585"/>
                  </a:lnTo>
                  <a:lnTo>
                    <a:pt x="378" y="576"/>
                  </a:lnTo>
                  <a:lnTo>
                    <a:pt x="388" y="565"/>
                  </a:lnTo>
                  <a:lnTo>
                    <a:pt x="397" y="553"/>
                  </a:lnTo>
                  <a:lnTo>
                    <a:pt x="406" y="542"/>
                  </a:lnTo>
                  <a:lnTo>
                    <a:pt x="414" y="531"/>
                  </a:lnTo>
                  <a:lnTo>
                    <a:pt x="422" y="520"/>
                  </a:lnTo>
                  <a:lnTo>
                    <a:pt x="429" y="510"/>
                  </a:lnTo>
                  <a:lnTo>
                    <a:pt x="435" y="499"/>
                  </a:lnTo>
                  <a:lnTo>
                    <a:pt x="441" y="490"/>
                  </a:lnTo>
                  <a:lnTo>
                    <a:pt x="444" y="482"/>
                  </a:lnTo>
                  <a:lnTo>
                    <a:pt x="448" y="475"/>
                  </a:lnTo>
                  <a:lnTo>
                    <a:pt x="449" y="471"/>
                  </a:lnTo>
                  <a:lnTo>
                    <a:pt x="450" y="466"/>
                  </a:lnTo>
                  <a:lnTo>
                    <a:pt x="451" y="459"/>
                  </a:lnTo>
                  <a:lnTo>
                    <a:pt x="451" y="451"/>
                  </a:lnTo>
                  <a:lnTo>
                    <a:pt x="452" y="441"/>
                  </a:lnTo>
                  <a:lnTo>
                    <a:pt x="452" y="430"/>
                  </a:lnTo>
                  <a:lnTo>
                    <a:pt x="452" y="419"/>
                  </a:lnTo>
                  <a:lnTo>
                    <a:pt x="452" y="406"/>
                  </a:lnTo>
                  <a:lnTo>
                    <a:pt x="452" y="393"/>
                  </a:lnTo>
                  <a:lnTo>
                    <a:pt x="452" y="380"/>
                  </a:lnTo>
                  <a:lnTo>
                    <a:pt x="451" y="365"/>
                  </a:lnTo>
                  <a:lnTo>
                    <a:pt x="451" y="350"/>
                  </a:lnTo>
                  <a:lnTo>
                    <a:pt x="451" y="334"/>
                  </a:lnTo>
                  <a:lnTo>
                    <a:pt x="450" y="320"/>
                  </a:lnTo>
                  <a:lnTo>
                    <a:pt x="449" y="304"/>
                  </a:lnTo>
                  <a:lnTo>
                    <a:pt x="449" y="288"/>
                  </a:lnTo>
                  <a:lnTo>
                    <a:pt x="448" y="272"/>
                  </a:lnTo>
                  <a:lnTo>
                    <a:pt x="446" y="257"/>
                  </a:lnTo>
                  <a:lnTo>
                    <a:pt x="446" y="241"/>
                  </a:lnTo>
                  <a:lnTo>
                    <a:pt x="445" y="227"/>
                  </a:lnTo>
                  <a:lnTo>
                    <a:pt x="444" y="212"/>
                  </a:lnTo>
                  <a:lnTo>
                    <a:pt x="443" y="199"/>
                  </a:lnTo>
                  <a:lnTo>
                    <a:pt x="442" y="186"/>
                  </a:lnTo>
                  <a:lnTo>
                    <a:pt x="441" y="174"/>
                  </a:lnTo>
                  <a:lnTo>
                    <a:pt x="440" y="163"/>
                  </a:lnTo>
                  <a:lnTo>
                    <a:pt x="440" y="153"/>
                  </a:lnTo>
                  <a:lnTo>
                    <a:pt x="437" y="144"/>
                  </a:lnTo>
                  <a:lnTo>
                    <a:pt x="437" y="136"/>
                  </a:lnTo>
                  <a:lnTo>
                    <a:pt x="436" y="130"/>
                  </a:lnTo>
                  <a:lnTo>
                    <a:pt x="435" y="126"/>
                  </a:lnTo>
                  <a:lnTo>
                    <a:pt x="435" y="122"/>
                  </a:lnTo>
                  <a:lnTo>
                    <a:pt x="434" y="121"/>
                  </a:lnTo>
                  <a:lnTo>
                    <a:pt x="414" y="94"/>
                  </a:lnTo>
                  <a:lnTo>
                    <a:pt x="396" y="71"/>
                  </a:lnTo>
                  <a:lnTo>
                    <a:pt x="377" y="52"/>
                  </a:lnTo>
                  <a:lnTo>
                    <a:pt x="357" y="36"/>
                  </a:lnTo>
                  <a:lnTo>
                    <a:pt x="338" y="23"/>
                  </a:lnTo>
                  <a:lnTo>
                    <a:pt x="319" y="13"/>
                  </a:lnTo>
                  <a:lnTo>
                    <a:pt x="300" y="6"/>
                  </a:lnTo>
                  <a:lnTo>
                    <a:pt x="281" y="1"/>
                  </a:lnTo>
                  <a:lnTo>
                    <a:pt x="262" y="0"/>
                  </a:lnTo>
                  <a:lnTo>
                    <a:pt x="243" y="0"/>
                  </a:lnTo>
                  <a:lnTo>
                    <a:pt x="225" y="4"/>
                  </a:lnTo>
                  <a:lnTo>
                    <a:pt x="208" y="7"/>
                  </a:lnTo>
                  <a:lnTo>
                    <a:pt x="190" y="14"/>
                  </a:lnTo>
                  <a:lnTo>
                    <a:pt x="173" y="22"/>
                  </a:lnTo>
                  <a:lnTo>
                    <a:pt x="157" y="30"/>
                  </a:lnTo>
                  <a:lnTo>
                    <a:pt x="141" y="40"/>
                  </a:lnTo>
                  <a:lnTo>
                    <a:pt x="125" y="52"/>
                  </a:lnTo>
                  <a:lnTo>
                    <a:pt x="111" y="63"/>
                  </a:lnTo>
                  <a:lnTo>
                    <a:pt x="96" y="76"/>
                  </a:lnTo>
                  <a:lnTo>
                    <a:pt x="84" y="88"/>
                  </a:lnTo>
                  <a:lnTo>
                    <a:pt x="71" y="99"/>
                  </a:lnTo>
                  <a:lnTo>
                    <a:pt x="59" y="113"/>
                  </a:lnTo>
                  <a:lnTo>
                    <a:pt x="48" y="125"/>
                  </a:lnTo>
                  <a:lnTo>
                    <a:pt x="38" y="136"/>
                  </a:lnTo>
                  <a:lnTo>
                    <a:pt x="29" y="147"/>
                  </a:lnTo>
                  <a:lnTo>
                    <a:pt x="22" y="159"/>
                  </a:lnTo>
                  <a:lnTo>
                    <a:pt x="15" y="168"/>
                  </a:lnTo>
                  <a:lnTo>
                    <a:pt x="10" y="176"/>
                  </a:lnTo>
                  <a:lnTo>
                    <a:pt x="5" y="182"/>
                  </a:lnTo>
                  <a:lnTo>
                    <a:pt x="2" y="187"/>
                  </a:lnTo>
                  <a:lnTo>
                    <a:pt x="0" y="191"/>
                  </a:lnTo>
                  <a:lnTo>
                    <a:pt x="0" y="191"/>
                  </a:lnTo>
                  <a:lnTo>
                    <a:pt x="0" y="192"/>
                  </a:lnTo>
                  <a:lnTo>
                    <a:pt x="0" y="195"/>
                  </a:lnTo>
                  <a:lnTo>
                    <a:pt x="0" y="199"/>
                  </a:lnTo>
                  <a:lnTo>
                    <a:pt x="2" y="204"/>
                  </a:lnTo>
                  <a:lnTo>
                    <a:pt x="4" y="211"/>
                  </a:lnTo>
                  <a:lnTo>
                    <a:pt x="6" y="219"/>
                  </a:lnTo>
                  <a:lnTo>
                    <a:pt x="8" y="230"/>
                  </a:lnTo>
                  <a:lnTo>
                    <a:pt x="12" y="240"/>
                  </a:lnTo>
                  <a:lnTo>
                    <a:pt x="14" y="251"/>
                  </a:lnTo>
                  <a:lnTo>
                    <a:pt x="17" y="263"/>
                  </a:lnTo>
                  <a:lnTo>
                    <a:pt x="21" y="276"/>
                  </a:lnTo>
                  <a:lnTo>
                    <a:pt x="24" y="290"/>
                  </a:lnTo>
                  <a:lnTo>
                    <a:pt x="29" y="304"/>
                  </a:lnTo>
                  <a:lnTo>
                    <a:pt x="33" y="318"/>
                  </a:lnTo>
                  <a:lnTo>
                    <a:pt x="37" y="333"/>
                  </a:lnTo>
                  <a:lnTo>
                    <a:pt x="41" y="348"/>
                  </a:lnTo>
                  <a:lnTo>
                    <a:pt x="46" y="363"/>
                  </a:lnTo>
                  <a:lnTo>
                    <a:pt x="51" y="378"/>
                  </a:lnTo>
                  <a:lnTo>
                    <a:pt x="54" y="393"/>
                  </a:lnTo>
                  <a:lnTo>
                    <a:pt x="59" y="407"/>
                  </a:lnTo>
                  <a:lnTo>
                    <a:pt x="63" y="422"/>
                  </a:lnTo>
                  <a:lnTo>
                    <a:pt x="68" y="436"/>
                  </a:lnTo>
                  <a:lnTo>
                    <a:pt x="72" y="450"/>
                  </a:lnTo>
                  <a:lnTo>
                    <a:pt x="77" y="462"/>
                  </a:lnTo>
                  <a:lnTo>
                    <a:pt x="81" y="475"/>
                  </a:lnTo>
                  <a:lnTo>
                    <a:pt x="85" y="486"/>
                  </a:lnTo>
                  <a:lnTo>
                    <a:pt x="89" y="496"/>
                  </a:lnTo>
                  <a:lnTo>
                    <a:pt x="93" y="506"/>
                  </a:lnTo>
                  <a:lnTo>
                    <a:pt x="96" y="513"/>
                  </a:lnTo>
                  <a:lnTo>
                    <a:pt x="100" y="520"/>
                  </a:lnTo>
                  <a:lnTo>
                    <a:pt x="103" y="526"/>
                  </a:lnTo>
                  <a:lnTo>
                    <a:pt x="105" y="529"/>
                  </a:lnTo>
                  <a:lnTo>
                    <a:pt x="112" y="536"/>
                  </a:lnTo>
                  <a:lnTo>
                    <a:pt x="120" y="544"/>
                  </a:lnTo>
                  <a:lnTo>
                    <a:pt x="129" y="551"/>
                  </a:lnTo>
                  <a:lnTo>
                    <a:pt x="141" y="560"/>
                  </a:lnTo>
                  <a:lnTo>
                    <a:pt x="153" y="568"/>
                  </a:lnTo>
                  <a:lnTo>
                    <a:pt x="167" y="576"/>
                  </a:lnTo>
                  <a:lnTo>
                    <a:pt x="182" y="585"/>
                  </a:lnTo>
                  <a:lnTo>
                    <a:pt x="197" y="592"/>
                  </a:lnTo>
                  <a:lnTo>
                    <a:pt x="211" y="600"/>
                  </a:lnTo>
                  <a:lnTo>
                    <a:pt x="227" y="606"/>
                  </a:lnTo>
                  <a:lnTo>
                    <a:pt x="242" y="612"/>
                  </a:lnTo>
                  <a:lnTo>
                    <a:pt x="257" y="616"/>
                  </a:lnTo>
                  <a:lnTo>
                    <a:pt x="272" y="620"/>
                  </a:lnTo>
                  <a:lnTo>
                    <a:pt x="287" y="621"/>
                  </a:lnTo>
                  <a:lnTo>
                    <a:pt x="299" y="621"/>
                  </a:lnTo>
                  <a:lnTo>
                    <a:pt x="312" y="620"/>
                  </a:lnTo>
                  <a:close/>
                </a:path>
              </a:pathLst>
            </a:custGeom>
            <a:solidFill>
              <a:srgbClr val="FFBFA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77" name="Freeform 101"/>
            <p:cNvSpPr>
              <a:spLocks/>
            </p:cNvSpPr>
            <p:nvPr/>
          </p:nvSpPr>
          <p:spPr bwMode="auto">
            <a:xfrm>
              <a:off x="3200" y="1196"/>
              <a:ext cx="99" cy="100"/>
            </a:xfrm>
            <a:custGeom>
              <a:avLst/>
              <a:gdLst/>
              <a:ahLst/>
              <a:cxnLst>
                <a:cxn ang="0">
                  <a:pos x="133" y="0"/>
                </a:cxn>
                <a:cxn ang="0">
                  <a:pos x="133" y="0"/>
                </a:cxn>
                <a:cxn ang="0">
                  <a:pos x="129" y="7"/>
                </a:cxn>
                <a:cxn ang="0">
                  <a:pos x="126" y="15"/>
                </a:cxn>
                <a:cxn ang="0">
                  <a:pos x="121" y="24"/>
                </a:cxn>
                <a:cxn ang="0">
                  <a:pos x="115" y="35"/>
                </a:cxn>
                <a:cxn ang="0">
                  <a:pos x="108" y="45"/>
                </a:cxn>
                <a:cxn ang="0">
                  <a:pos x="101" y="55"/>
                </a:cxn>
                <a:cxn ang="0">
                  <a:pos x="93" y="67"/>
                </a:cxn>
                <a:cxn ang="0">
                  <a:pos x="84" y="78"/>
                </a:cxn>
                <a:cxn ang="0">
                  <a:pos x="75" y="88"/>
                </a:cxn>
                <a:cxn ang="0">
                  <a:pos x="64" y="100"/>
                </a:cxn>
                <a:cxn ang="0">
                  <a:pos x="54" y="109"/>
                </a:cxn>
                <a:cxn ang="0">
                  <a:pos x="44" y="118"/>
                </a:cxn>
                <a:cxn ang="0">
                  <a:pos x="32" y="126"/>
                </a:cxn>
                <a:cxn ang="0">
                  <a:pos x="22" y="133"/>
                </a:cxn>
                <a:cxn ang="0">
                  <a:pos x="12" y="137"/>
                </a:cxn>
                <a:cxn ang="0">
                  <a:pos x="0" y="141"/>
                </a:cxn>
                <a:cxn ang="0">
                  <a:pos x="4" y="153"/>
                </a:cxn>
                <a:cxn ang="0">
                  <a:pos x="16" y="150"/>
                </a:cxn>
                <a:cxn ang="0">
                  <a:pos x="28" y="143"/>
                </a:cxn>
                <a:cxn ang="0">
                  <a:pos x="40" y="136"/>
                </a:cxn>
                <a:cxn ang="0">
                  <a:pos x="52" y="128"/>
                </a:cxn>
                <a:cxn ang="0">
                  <a:pos x="62" y="118"/>
                </a:cxn>
                <a:cxn ang="0">
                  <a:pos x="73" y="109"/>
                </a:cxn>
                <a:cxn ang="0">
                  <a:pos x="84" y="97"/>
                </a:cxn>
                <a:cxn ang="0">
                  <a:pos x="94" y="86"/>
                </a:cxn>
                <a:cxn ang="0">
                  <a:pos x="103" y="75"/>
                </a:cxn>
                <a:cxn ang="0">
                  <a:pos x="111" y="63"/>
                </a:cxn>
                <a:cxn ang="0">
                  <a:pos x="119" y="52"/>
                </a:cxn>
                <a:cxn ang="0">
                  <a:pos x="126" y="40"/>
                </a:cxn>
                <a:cxn ang="0">
                  <a:pos x="132" y="30"/>
                </a:cxn>
                <a:cxn ang="0">
                  <a:pos x="137" y="21"/>
                </a:cxn>
                <a:cxn ang="0">
                  <a:pos x="142" y="13"/>
                </a:cxn>
                <a:cxn ang="0">
                  <a:pos x="144" y="5"/>
                </a:cxn>
                <a:cxn ang="0">
                  <a:pos x="144" y="5"/>
                </a:cxn>
                <a:cxn ang="0">
                  <a:pos x="133" y="0"/>
                </a:cxn>
              </a:cxnLst>
              <a:rect l="0" t="0" r="r" b="b"/>
              <a:pathLst>
                <a:path w="144" h="153">
                  <a:moveTo>
                    <a:pt x="133" y="0"/>
                  </a:moveTo>
                  <a:lnTo>
                    <a:pt x="133" y="0"/>
                  </a:lnTo>
                  <a:lnTo>
                    <a:pt x="129" y="7"/>
                  </a:lnTo>
                  <a:lnTo>
                    <a:pt x="126" y="15"/>
                  </a:lnTo>
                  <a:lnTo>
                    <a:pt x="121" y="24"/>
                  </a:lnTo>
                  <a:lnTo>
                    <a:pt x="115" y="35"/>
                  </a:lnTo>
                  <a:lnTo>
                    <a:pt x="108" y="45"/>
                  </a:lnTo>
                  <a:lnTo>
                    <a:pt x="101" y="55"/>
                  </a:lnTo>
                  <a:lnTo>
                    <a:pt x="93" y="67"/>
                  </a:lnTo>
                  <a:lnTo>
                    <a:pt x="84" y="78"/>
                  </a:lnTo>
                  <a:lnTo>
                    <a:pt x="75" y="88"/>
                  </a:lnTo>
                  <a:lnTo>
                    <a:pt x="64" y="100"/>
                  </a:lnTo>
                  <a:lnTo>
                    <a:pt x="54" y="109"/>
                  </a:lnTo>
                  <a:lnTo>
                    <a:pt x="44" y="118"/>
                  </a:lnTo>
                  <a:lnTo>
                    <a:pt x="32" y="126"/>
                  </a:lnTo>
                  <a:lnTo>
                    <a:pt x="22" y="133"/>
                  </a:lnTo>
                  <a:lnTo>
                    <a:pt x="12" y="137"/>
                  </a:lnTo>
                  <a:lnTo>
                    <a:pt x="0" y="141"/>
                  </a:lnTo>
                  <a:lnTo>
                    <a:pt x="4" y="153"/>
                  </a:lnTo>
                  <a:lnTo>
                    <a:pt x="16" y="150"/>
                  </a:lnTo>
                  <a:lnTo>
                    <a:pt x="28" y="143"/>
                  </a:lnTo>
                  <a:lnTo>
                    <a:pt x="40" y="136"/>
                  </a:lnTo>
                  <a:lnTo>
                    <a:pt x="52" y="128"/>
                  </a:lnTo>
                  <a:lnTo>
                    <a:pt x="62" y="118"/>
                  </a:lnTo>
                  <a:lnTo>
                    <a:pt x="73" y="109"/>
                  </a:lnTo>
                  <a:lnTo>
                    <a:pt x="84" y="97"/>
                  </a:lnTo>
                  <a:lnTo>
                    <a:pt x="94" y="86"/>
                  </a:lnTo>
                  <a:lnTo>
                    <a:pt x="103" y="75"/>
                  </a:lnTo>
                  <a:lnTo>
                    <a:pt x="111" y="63"/>
                  </a:lnTo>
                  <a:lnTo>
                    <a:pt x="119" y="52"/>
                  </a:lnTo>
                  <a:lnTo>
                    <a:pt x="126" y="40"/>
                  </a:lnTo>
                  <a:lnTo>
                    <a:pt x="132" y="30"/>
                  </a:lnTo>
                  <a:lnTo>
                    <a:pt x="137" y="21"/>
                  </a:lnTo>
                  <a:lnTo>
                    <a:pt x="142" y="13"/>
                  </a:lnTo>
                  <a:lnTo>
                    <a:pt x="144" y="5"/>
                  </a:lnTo>
                  <a:lnTo>
                    <a:pt x="144" y="5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78" name="Freeform 102"/>
            <p:cNvSpPr>
              <a:spLocks/>
            </p:cNvSpPr>
            <p:nvPr/>
          </p:nvSpPr>
          <p:spPr bwMode="auto">
            <a:xfrm>
              <a:off x="3281" y="960"/>
              <a:ext cx="20" cy="239"/>
            </a:xfrm>
            <a:custGeom>
              <a:avLst/>
              <a:gdLst/>
              <a:ahLst/>
              <a:cxnLst>
                <a:cxn ang="0">
                  <a:pos x="2" y="11"/>
                </a:cxn>
                <a:cxn ang="0">
                  <a:pos x="0" y="12"/>
                </a:cxn>
                <a:cxn ang="0">
                  <a:pos x="2" y="22"/>
                </a:cxn>
                <a:cxn ang="0">
                  <a:pos x="5" y="39"/>
                </a:cxn>
                <a:cxn ang="0">
                  <a:pos x="7" y="60"/>
                </a:cxn>
                <a:cxn ang="0">
                  <a:pos x="9" y="85"/>
                </a:cxn>
                <a:cxn ang="0">
                  <a:pos x="10" y="112"/>
                </a:cxn>
                <a:cxn ang="0">
                  <a:pos x="13" y="142"/>
                </a:cxn>
                <a:cxn ang="0">
                  <a:pos x="14" y="174"/>
                </a:cxn>
                <a:cxn ang="0">
                  <a:pos x="16" y="205"/>
                </a:cxn>
                <a:cxn ang="0">
                  <a:pos x="16" y="235"/>
                </a:cxn>
                <a:cxn ang="0">
                  <a:pos x="17" y="265"/>
                </a:cxn>
                <a:cxn ang="0">
                  <a:pos x="18" y="291"/>
                </a:cxn>
                <a:cxn ang="0">
                  <a:pos x="17" y="315"/>
                </a:cxn>
                <a:cxn ang="0">
                  <a:pos x="17" y="335"/>
                </a:cxn>
                <a:cxn ang="0">
                  <a:pos x="16" y="349"/>
                </a:cxn>
                <a:cxn ang="0">
                  <a:pos x="14" y="357"/>
                </a:cxn>
                <a:cxn ang="0">
                  <a:pos x="27" y="357"/>
                </a:cxn>
                <a:cxn ang="0">
                  <a:pos x="29" y="344"/>
                </a:cxn>
                <a:cxn ang="0">
                  <a:pos x="30" y="326"/>
                </a:cxn>
                <a:cxn ang="0">
                  <a:pos x="31" y="304"/>
                </a:cxn>
                <a:cxn ang="0">
                  <a:pos x="31" y="278"/>
                </a:cxn>
                <a:cxn ang="0">
                  <a:pos x="30" y="250"/>
                </a:cxn>
                <a:cxn ang="0">
                  <a:pos x="29" y="219"/>
                </a:cxn>
                <a:cxn ang="0">
                  <a:pos x="27" y="188"/>
                </a:cxn>
                <a:cxn ang="0">
                  <a:pos x="26" y="157"/>
                </a:cxn>
                <a:cxn ang="0">
                  <a:pos x="24" y="126"/>
                </a:cxn>
                <a:cxn ang="0">
                  <a:pos x="23" y="97"/>
                </a:cxn>
                <a:cxn ang="0">
                  <a:pos x="21" y="71"/>
                </a:cxn>
                <a:cxn ang="0">
                  <a:pos x="18" y="47"/>
                </a:cxn>
                <a:cxn ang="0">
                  <a:pos x="16" y="28"/>
                </a:cxn>
                <a:cxn ang="0">
                  <a:pos x="14" y="14"/>
                </a:cxn>
                <a:cxn ang="0">
                  <a:pos x="13" y="5"/>
                </a:cxn>
                <a:cxn ang="0">
                  <a:pos x="12" y="3"/>
                </a:cxn>
                <a:cxn ang="0">
                  <a:pos x="1" y="11"/>
                </a:cxn>
                <a:cxn ang="0">
                  <a:pos x="0" y="10"/>
                </a:cxn>
              </a:cxnLst>
              <a:rect l="0" t="0" r="r" b="b"/>
              <a:pathLst>
                <a:path w="31" h="362">
                  <a:moveTo>
                    <a:pt x="0" y="10"/>
                  </a:moveTo>
                  <a:lnTo>
                    <a:pt x="2" y="11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1" y="16"/>
                  </a:lnTo>
                  <a:lnTo>
                    <a:pt x="2" y="22"/>
                  </a:lnTo>
                  <a:lnTo>
                    <a:pt x="4" y="30"/>
                  </a:lnTo>
                  <a:lnTo>
                    <a:pt x="5" y="39"/>
                  </a:lnTo>
                  <a:lnTo>
                    <a:pt x="6" y="48"/>
                  </a:lnTo>
                  <a:lnTo>
                    <a:pt x="7" y="60"/>
                  </a:lnTo>
                  <a:lnTo>
                    <a:pt x="7" y="71"/>
                  </a:lnTo>
                  <a:lnTo>
                    <a:pt x="9" y="85"/>
                  </a:lnTo>
                  <a:lnTo>
                    <a:pt x="9" y="99"/>
                  </a:lnTo>
                  <a:lnTo>
                    <a:pt x="10" y="112"/>
                  </a:lnTo>
                  <a:lnTo>
                    <a:pt x="12" y="127"/>
                  </a:lnTo>
                  <a:lnTo>
                    <a:pt x="13" y="142"/>
                  </a:lnTo>
                  <a:lnTo>
                    <a:pt x="14" y="158"/>
                  </a:lnTo>
                  <a:lnTo>
                    <a:pt x="14" y="174"/>
                  </a:lnTo>
                  <a:lnTo>
                    <a:pt x="15" y="189"/>
                  </a:lnTo>
                  <a:lnTo>
                    <a:pt x="16" y="205"/>
                  </a:lnTo>
                  <a:lnTo>
                    <a:pt x="16" y="219"/>
                  </a:lnTo>
                  <a:lnTo>
                    <a:pt x="16" y="235"/>
                  </a:lnTo>
                  <a:lnTo>
                    <a:pt x="17" y="250"/>
                  </a:lnTo>
                  <a:lnTo>
                    <a:pt x="17" y="265"/>
                  </a:lnTo>
                  <a:lnTo>
                    <a:pt x="18" y="278"/>
                  </a:lnTo>
                  <a:lnTo>
                    <a:pt x="18" y="291"/>
                  </a:lnTo>
                  <a:lnTo>
                    <a:pt x="18" y="304"/>
                  </a:lnTo>
                  <a:lnTo>
                    <a:pt x="17" y="315"/>
                  </a:lnTo>
                  <a:lnTo>
                    <a:pt x="17" y="326"/>
                  </a:lnTo>
                  <a:lnTo>
                    <a:pt x="17" y="335"/>
                  </a:lnTo>
                  <a:lnTo>
                    <a:pt x="16" y="343"/>
                  </a:lnTo>
                  <a:lnTo>
                    <a:pt x="16" y="349"/>
                  </a:lnTo>
                  <a:lnTo>
                    <a:pt x="15" y="354"/>
                  </a:lnTo>
                  <a:lnTo>
                    <a:pt x="14" y="357"/>
                  </a:lnTo>
                  <a:lnTo>
                    <a:pt x="25" y="362"/>
                  </a:lnTo>
                  <a:lnTo>
                    <a:pt x="27" y="357"/>
                  </a:lnTo>
                  <a:lnTo>
                    <a:pt x="29" y="352"/>
                  </a:lnTo>
                  <a:lnTo>
                    <a:pt x="29" y="344"/>
                  </a:lnTo>
                  <a:lnTo>
                    <a:pt x="30" y="336"/>
                  </a:lnTo>
                  <a:lnTo>
                    <a:pt x="30" y="326"/>
                  </a:lnTo>
                  <a:lnTo>
                    <a:pt x="30" y="315"/>
                  </a:lnTo>
                  <a:lnTo>
                    <a:pt x="31" y="304"/>
                  </a:lnTo>
                  <a:lnTo>
                    <a:pt x="31" y="291"/>
                  </a:lnTo>
                  <a:lnTo>
                    <a:pt x="31" y="278"/>
                  </a:lnTo>
                  <a:lnTo>
                    <a:pt x="30" y="265"/>
                  </a:lnTo>
                  <a:lnTo>
                    <a:pt x="30" y="250"/>
                  </a:lnTo>
                  <a:lnTo>
                    <a:pt x="30" y="235"/>
                  </a:lnTo>
                  <a:lnTo>
                    <a:pt x="29" y="219"/>
                  </a:lnTo>
                  <a:lnTo>
                    <a:pt x="29" y="203"/>
                  </a:lnTo>
                  <a:lnTo>
                    <a:pt x="27" y="188"/>
                  </a:lnTo>
                  <a:lnTo>
                    <a:pt x="27" y="173"/>
                  </a:lnTo>
                  <a:lnTo>
                    <a:pt x="26" y="157"/>
                  </a:lnTo>
                  <a:lnTo>
                    <a:pt x="25" y="141"/>
                  </a:lnTo>
                  <a:lnTo>
                    <a:pt x="24" y="126"/>
                  </a:lnTo>
                  <a:lnTo>
                    <a:pt x="23" y="111"/>
                  </a:lnTo>
                  <a:lnTo>
                    <a:pt x="23" y="97"/>
                  </a:lnTo>
                  <a:lnTo>
                    <a:pt x="22" y="84"/>
                  </a:lnTo>
                  <a:lnTo>
                    <a:pt x="21" y="71"/>
                  </a:lnTo>
                  <a:lnTo>
                    <a:pt x="20" y="59"/>
                  </a:lnTo>
                  <a:lnTo>
                    <a:pt x="18" y="47"/>
                  </a:lnTo>
                  <a:lnTo>
                    <a:pt x="17" y="37"/>
                  </a:lnTo>
                  <a:lnTo>
                    <a:pt x="16" y="28"/>
                  </a:lnTo>
                  <a:lnTo>
                    <a:pt x="15" y="21"/>
                  </a:lnTo>
                  <a:lnTo>
                    <a:pt x="14" y="14"/>
                  </a:lnTo>
                  <a:lnTo>
                    <a:pt x="14" y="10"/>
                  </a:lnTo>
                  <a:lnTo>
                    <a:pt x="13" y="5"/>
                  </a:lnTo>
                  <a:lnTo>
                    <a:pt x="9" y="0"/>
                  </a:lnTo>
                  <a:lnTo>
                    <a:pt x="12" y="3"/>
                  </a:lnTo>
                  <a:lnTo>
                    <a:pt x="0" y="10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79" name="Freeform 103"/>
            <p:cNvSpPr>
              <a:spLocks/>
            </p:cNvSpPr>
            <p:nvPr/>
          </p:nvSpPr>
          <p:spPr bwMode="auto">
            <a:xfrm>
              <a:off x="2983" y="880"/>
              <a:ext cx="306" cy="133"/>
            </a:xfrm>
            <a:custGeom>
              <a:avLst/>
              <a:gdLst/>
              <a:ahLst/>
              <a:cxnLst>
                <a:cxn ang="0">
                  <a:pos x="10" y="201"/>
                </a:cxn>
                <a:cxn ang="0">
                  <a:pos x="13" y="198"/>
                </a:cxn>
                <a:cxn ang="0">
                  <a:pos x="21" y="186"/>
                </a:cxn>
                <a:cxn ang="0">
                  <a:pos x="33" y="169"/>
                </a:cxn>
                <a:cxn ang="0">
                  <a:pos x="50" y="148"/>
                </a:cxn>
                <a:cxn ang="0">
                  <a:pos x="69" y="124"/>
                </a:cxn>
                <a:cxn ang="0">
                  <a:pos x="94" y="99"/>
                </a:cxn>
                <a:cxn ang="0">
                  <a:pos x="120" y="75"/>
                </a:cxn>
                <a:cxn ang="0">
                  <a:pos x="150" y="53"/>
                </a:cxn>
                <a:cxn ang="0">
                  <a:pos x="182" y="35"/>
                </a:cxn>
                <a:cxn ang="0">
                  <a:pos x="215" y="20"/>
                </a:cxn>
                <a:cxn ang="0">
                  <a:pos x="250" y="14"/>
                </a:cxn>
                <a:cxn ang="0">
                  <a:pos x="286" y="15"/>
                </a:cxn>
                <a:cxn ang="0">
                  <a:pos x="322" y="26"/>
                </a:cxn>
                <a:cxn ang="0">
                  <a:pos x="359" y="47"/>
                </a:cxn>
                <a:cxn ang="0">
                  <a:pos x="398" y="83"/>
                </a:cxn>
                <a:cxn ang="0">
                  <a:pos x="434" y="132"/>
                </a:cxn>
                <a:cxn ang="0">
                  <a:pos x="425" y="97"/>
                </a:cxn>
                <a:cxn ang="0">
                  <a:pos x="386" y="54"/>
                </a:cxn>
                <a:cxn ang="0">
                  <a:pos x="347" y="24"/>
                </a:cxn>
                <a:cxn ang="0">
                  <a:pos x="308" y="7"/>
                </a:cxn>
                <a:cxn ang="0">
                  <a:pos x="268" y="0"/>
                </a:cxn>
                <a:cxn ang="0">
                  <a:pos x="230" y="4"/>
                </a:cxn>
                <a:cxn ang="0">
                  <a:pos x="193" y="15"/>
                </a:cxn>
                <a:cxn ang="0">
                  <a:pos x="159" y="31"/>
                </a:cxn>
                <a:cxn ang="0">
                  <a:pos x="127" y="53"/>
                </a:cxn>
                <a:cxn ang="0">
                  <a:pos x="99" y="78"/>
                </a:cxn>
                <a:cxn ang="0">
                  <a:pos x="73" y="102"/>
                </a:cxn>
                <a:cxn ang="0">
                  <a:pos x="50" y="127"/>
                </a:cxn>
                <a:cxn ang="0">
                  <a:pos x="30" y="151"/>
                </a:cxn>
                <a:cxn ang="0">
                  <a:pos x="16" y="170"/>
                </a:cxn>
                <a:cxn ang="0">
                  <a:pos x="6" y="185"/>
                </a:cxn>
                <a:cxn ang="0">
                  <a:pos x="1" y="193"/>
                </a:cxn>
                <a:cxn ang="0">
                  <a:pos x="0" y="200"/>
                </a:cxn>
                <a:cxn ang="0">
                  <a:pos x="0" y="198"/>
                </a:cxn>
                <a:cxn ang="0">
                  <a:pos x="11" y="197"/>
                </a:cxn>
              </a:cxnLst>
              <a:rect l="0" t="0" r="r" b="b"/>
              <a:pathLst>
                <a:path w="446" h="201">
                  <a:moveTo>
                    <a:pt x="11" y="197"/>
                  </a:moveTo>
                  <a:lnTo>
                    <a:pt x="10" y="201"/>
                  </a:lnTo>
                  <a:lnTo>
                    <a:pt x="11" y="201"/>
                  </a:lnTo>
                  <a:lnTo>
                    <a:pt x="13" y="198"/>
                  </a:lnTo>
                  <a:lnTo>
                    <a:pt x="17" y="193"/>
                  </a:lnTo>
                  <a:lnTo>
                    <a:pt x="21" y="186"/>
                  </a:lnTo>
                  <a:lnTo>
                    <a:pt x="26" y="178"/>
                  </a:lnTo>
                  <a:lnTo>
                    <a:pt x="33" y="169"/>
                  </a:lnTo>
                  <a:lnTo>
                    <a:pt x="41" y="159"/>
                  </a:lnTo>
                  <a:lnTo>
                    <a:pt x="50" y="148"/>
                  </a:lnTo>
                  <a:lnTo>
                    <a:pt x="60" y="136"/>
                  </a:lnTo>
                  <a:lnTo>
                    <a:pt x="69" y="124"/>
                  </a:lnTo>
                  <a:lnTo>
                    <a:pt x="82" y="111"/>
                  </a:lnTo>
                  <a:lnTo>
                    <a:pt x="94" y="99"/>
                  </a:lnTo>
                  <a:lnTo>
                    <a:pt x="107" y="87"/>
                  </a:lnTo>
                  <a:lnTo>
                    <a:pt x="120" y="75"/>
                  </a:lnTo>
                  <a:lnTo>
                    <a:pt x="135" y="63"/>
                  </a:lnTo>
                  <a:lnTo>
                    <a:pt x="150" y="53"/>
                  </a:lnTo>
                  <a:lnTo>
                    <a:pt x="166" y="43"/>
                  </a:lnTo>
                  <a:lnTo>
                    <a:pt x="182" y="35"/>
                  </a:lnTo>
                  <a:lnTo>
                    <a:pt x="198" y="27"/>
                  </a:lnTo>
                  <a:lnTo>
                    <a:pt x="215" y="20"/>
                  </a:lnTo>
                  <a:lnTo>
                    <a:pt x="233" y="16"/>
                  </a:lnTo>
                  <a:lnTo>
                    <a:pt x="250" y="14"/>
                  </a:lnTo>
                  <a:lnTo>
                    <a:pt x="268" y="13"/>
                  </a:lnTo>
                  <a:lnTo>
                    <a:pt x="286" y="15"/>
                  </a:lnTo>
                  <a:lnTo>
                    <a:pt x="304" y="19"/>
                  </a:lnTo>
                  <a:lnTo>
                    <a:pt x="322" y="26"/>
                  </a:lnTo>
                  <a:lnTo>
                    <a:pt x="341" y="36"/>
                  </a:lnTo>
                  <a:lnTo>
                    <a:pt x="359" y="47"/>
                  </a:lnTo>
                  <a:lnTo>
                    <a:pt x="378" y="63"/>
                  </a:lnTo>
                  <a:lnTo>
                    <a:pt x="398" y="83"/>
                  </a:lnTo>
                  <a:lnTo>
                    <a:pt x="416" y="104"/>
                  </a:lnTo>
                  <a:lnTo>
                    <a:pt x="434" y="132"/>
                  </a:lnTo>
                  <a:lnTo>
                    <a:pt x="446" y="125"/>
                  </a:lnTo>
                  <a:lnTo>
                    <a:pt x="425" y="97"/>
                  </a:lnTo>
                  <a:lnTo>
                    <a:pt x="407" y="75"/>
                  </a:lnTo>
                  <a:lnTo>
                    <a:pt x="386" y="54"/>
                  </a:lnTo>
                  <a:lnTo>
                    <a:pt x="367" y="38"/>
                  </a:lnTo>
                  <a:lnTo>
                    <a:pt x="347" y="24"/>
                  </a:lnTo>
                  <a:lnTo>
                    <a:pt x="327" y="14"/>
                  </a:lnTo>
                  <a:lnTo>
                    <a:pt x="308" y="7"/>
                  </a:lnTo>
                  <a:lnTo>
                    <a:pt x="288" y="3"/>
                  </a:lnTo>
                  <a:lnTo>
                    <a:pt x="268" y="0"/>
                  </a:lnTo>
                  <a:lnTo>
                    <a:pt x="249" y="2"/>
                  </a:lnTo>
                  <a:lnTo>
                    <a:pt x="230" y="4"/>
                  </a:lnTo>
                  <a:lnTo>
                    <a:pt x="212" y="8"/>
                  </a:lnTo>
                  <a:lnTo>
                    <a:pt x="193" y="15"/>
                  </a:lnTo>
                  <a:lnTo>
                    <a:pt x="176" y="22"/>
                  </a:lnTo>
                  <a:lnTo>
                    <a:pt x="159" y="31"/>
                  </a:lnTo>
                  <a:lnTo>
                    <a:pt x="143" y="41"/>
                  </a:lnTo>
                  <a:lnTo>
                    <a:pt x="127" y="53"/>
                  </a:lnTo>
                  <a:lnTo>
                    <a:pt x="112" y="65"/>
                  </a:lnTo>
                  <a:lnTo>
                    <a:pt x="99" y="78"/>
                  </a:lnTo>
                  <a:lnTo>
                    <a:pt x="85" y="91"/>
                  </a:lnTo>
                  <a:lnTo>
                    <a:pt x="73" y="102"/>
                  </a:lnTo>
                  <a:lnTo>
                    <a:pt x="60" y="116"/>
                  </a:lnTo>
                  <a:lnTo>
                    <a:pt x="50" y="127"/>
                  </a:lnTo>
                  <a:lnTo>
                    <a:pt x="39" y="140"/>
                  </a:lnTo>
                  <a:lnTo>
                    <a:pt x="30" y="151"/>
                  </a:lnTo>
                  <a:lnTo>
                    <a:pt x="22" y="161"/>
                  </a:lnTo>
                  <a:lnTo>
                    <a:pt x="16" y="170"/>
                  </a:lnTo>
                  <a:lnTo>
                    <a:pt x="10" y="179"/>
                  </a:lnTo>
                  <a:lnTo>
                    <a:pt x="6" y="185"/>
                  </a:lnTo>
                  <a:lnTo>
                    <a:pt x="3" y="191"/>
                  </a:lnTo>
                  <a:lnTo>
                    <a:pt x="1" y="193"/>
                  </a:lnTo>
                  <a:lnTo>
                    <a:pt x="1" y="195"/>
                  </a:lnTo>
                  <a:lnTo>
                    <a:pt x="0" y="200"/>
                  </a:lnTo>
                  <a:lnTo>
                    <a:pt x="1" y="195"/>
                  </a:lnTo>
                  <a:lnTo>
                    <a:pt x="0" y="198"/>
                  </a:lnTo>
                  <a:lnTo>
                    <a:pt x="0" y="200"/>
                  </a:lnTo>
                  <a:lnTo>
                    <a:pt x="11" y="19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80" name="Freeform 104"/>
            <p:cNvSpPr>
              <a:spLocks/>
            </p:cNvSpPr>
            <p:nvPr/>
          </p:nvSpPr>
          <p:spPr bwMode="auto">
            <a:xfrm>
              <a:off x="2983" y="1009"/>
              <a:ext cx="81" cy="228"/>
            </a:xfrm>
            <a:custGeom>
              <a:avLst/>
              <a:gdLst/>
              <a:ahLst/>
              <a:cxnLst>
                <a:cxn ang="0">
                  <a:pos x="117" y="336"/>
                </a:cxn>
                <a:cxn ang="0">
                  <a:pos x="111" y="327"/>
                </a:cxn>
                <a:cxn ang="0">
                  <a:pos x="104" y="313"/>
                </a:cxn>
                <a:cxn ang="0">
                  <a:pos x="96" y="294"/>
                </a:cxn>
                <a:cxn ang="0">
                  <a:pos x="89" y="270"/>
                </a:cxn>
                <a:cxn ang="0">
                  <a:pos x="81" y="245"/>
                </a:cxn>
                <a:cxn ang="0">
                  <a:pos x="71" y="215"/>
                </a:cxn>
                <a:cxn ang="0">
                  <a:pos x="62" y="187"/>
                </a:cxn>
                <a:cxn ang="0">
                  <a:pos x="53" y="156"/>
                </a:cxn>
                <a:cxn ang="0">
                  <a:pos x="45" y="126"/>
                </a:cxn>
                <a:cxn ang="0">
                  <a:pos x="37" y="98"/>
                </a:cxn>
                <a:cxn ang="0">
                  <a:pos x="30" y="71"/>
                </a:cxn>
                <a:cxn ang="0">
                  <a:pos x="23" y="49"/>
                </a:cxn>
                <a:cxn ang="0">
                  <a:pos x="18" y="28"/>
                </a:cxn>
                <a:cxn ang="0">
                  <a:pos x="14" y="12"/>
                </a:cxn>
                <a:cxn ang="0">
                  <a:pos x="12" y="3"/>
                </a:cxn>
                <a:cxn ang="0">
                  <a:pos x="11" y="0"/>
                </a:cxn>
                <a:cxn ang="0">
                  <a:pos x="0" y="3"/>
                </a:cxn>
                <a:cxn ang="0">
                  <a:pos x="2" y="10"/>
                </a:cxn>
                <a:cxn ang="0">
                  <a:pos x="5" y="24"/>
                </a:cxn>
                <a:cxn ang="0">
                  <a:pos x="9" y="41"/>
                </a:cxn>
                <a:cxn ang="0">
                  <a:pos x="14" y="62"/>
                </a:cxn>
                <a:cxn ang="0">
                  <a:pos x="21" y="87"/>
                </a:cxn>
                <a:cxn ang="0">
                  <a:pos x="29" y="115"/>
                </a:cxn>
                <a:cxn ang="0">
                  <a:pos x="37" y="144"/>
                </a:cxn>
                <a:cxn ang="0">
                  <a:pos x="46" y="175"/>
                </a:cxn>
                <a:cxn ang="0">
                  <a:pos x="54" y="205"/>
                </a:cxn>
                <a:cxn ang="0">
                  <a:pos x="63" y="233"/>
                </a:cxn>
                <a:cxn ang="0">
                  <a:pos x="73" y="261"/>
                </a:cxn>
                <a:cxn ang="0">
                  <a:pos x="81" y="287"/>
                </a:cxn>
                <a:cxn ang="0">
                  <a:pos x="90" y="309"/>
                </a:cxn>
                <a:cxn ang="0">
                  <a:pos x="96" y="327"/>
                </a:cxn>
                <a:cxn ang="0">
                  <a:pos x="103" y="338"/>
                </a:cxn>
                <a:cxn ang="0">
                  <a:pos x="107" y="344"/>
                </a:cxn>
              </a:cxnLst>
              <a:rect l="0" t="0" r="r" b="b"/>
              <a:pathLst>
                <a:path w="117" h="344">
                  <a:moveTo>
                    <a:pt x="117" y="336"/>
                  </a:moveTo>
                  <a:lnTo>
                    <a:pt x="117" y="336"/>
                  </a:lnTo>
                  <a:lnTo>
                    <a:pt x="115" y="333"/>
                  </a:lnTo>
                  <a:lnTo>
                    <a:pt x="111" y="327"/>
                  </a:lnTo>
                  <a:lnTo>
                    <a:pt x="108" y="321"/>
                  </a:lnTo>
                  <a:lnTo>
                    <a:pt x="104" y="313"/>
                  </a:lnTo>
                  <a:lnTo>
                    <a:pt x="101" y="304"/>
                  </a:lnTo>
                  <a:lnTo>
                    <a:pt x="96" y="294"/>
                  </a:lnTo>
                  <a:lnTo>
                    <a:pt x="93" y="282"/>
                  </a:lnTo>
                  <a:lnTo>
                    <a:pt x="89" y="270"/>
                  </a:lnTo>
                  <a:lnTo>
                    <a:pt x="84" y="257"/>
                  </a:lnTo>
                  <a:lnTo>
                    <a:pt x="81" y="245"/>
                  </a:lnTo>
                  <a:lnTo>
                    <a:pt x="76" y="230"/>
                  </a:lnTo>
                  <a:lnTo>
                    <a:pt x="71" y="215"/>
                  </a:lnTo>
                  <a:lnTo>
                    <a:pt x="67" y="201"/>
                  </a:lnTo>
                  <a:lnTo>
                    <a:pt x="62" y="187"/>
                  </a:lnTo>
                  <a:lnTo>
                    <a:pt x="58" y="172"/>
                  </a:lnTo>
                  <a:lnTo>
                    <a:pt x="53" y="156"/>
                  </a:lnTo>
                  <a:lnTo>
                    <a:pt x="49" y="141"/>
                  </a:lnTo>
                  <a:lnTo>
                    <a:pt x="45" y="126"/>
                  </a:lnTo>
                  <a:lnTo>
                    <a:pt x="41" y="111"/>
                  </a:lnTo>
                  <a:lnTo>
                    <a:pt x="37" y="98"/>
                  </a:lnTo>
                  <a:lnTo>
                    <a:pt x="34" y="85"/>
                  </a:lnTo>
                  <a:lnTo>
                    <a:pt x="30" y="71"/>
                  </a:lnTo>
                  <a:lnTo>
                    <a:pt x="26" y="59"/>
                  </a:lnTo>
                  <a:lnTo>
                    <a:pt x="23" y="49"/>
                  </a:lnTo>
                  <a:lnTo>
                    <a:pt x="21" y="37"/>
                  </a:lnTo>
                  <a:lnTo>
                    <a:pt x="18" y="28"/>
                  </a:lnTo>
                  <a:lnTo>
                    <a:pt x="17" y="19"/>
                  </a:lnTo>
                  <a:lnTo>
                    <a:pt x="14" y="12"/>
                  </a:lnTo>
                  <a:lnTo>
                    <a:pt x="13" y="8"/>
                  </a:lnTo>
                  <a:lnTo>
                    <a:pt x="12" y="3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6"/>
                  </a:lnTo>
                  <a:lnTo>
                    <a:pt x="2" y="10"/>
                  </a:lnTo>
                  <a:lnTo>
                    <a:pt x="3" y="17"/>
                  </a:lnTo>
                  <a:lnTo>
                    <a:pt x="5" y="24"/>
                  </a:lnTo>
                  <a:lnTo>
                    <a:pt x="6" y="32"/>
                  </a:lnTo>
                  <a:lnTo>
                    <a:pt x="9" y="41"/>
                  </a:lnTo>
                  <a:lnTo>
                    <a:pt x="11" y="51"/>
                  </a:lnTo>
                  <a:lnTo>
                    <a:pt x="14" y="62"/>
                  </a:lnTo>
                  <a:lnTo>
                    <a:pt x="18" y="75"/>
                  </a:lnTo>
                  <a:lnTo>
                    <a:pt x="21" y="87"/>
                  </a:lnTo>
                  <a:lnTo>
                    <a:pt x="25" y="101"/>
                  </a:lnTo>
                  <a:lnTo>
                    <a:pt x="29" y="115"/>
                  </a:lnTo>
                  <a:lnTo>
                    <a:pt x="33" y="130"/>
                  </a:lnTo>
                  <a:lnTo>
                    <a:pt x="37" y="144"/>
                  </a:lnTo>
                  <a:lnTo>
                    <a:pt x="42" y="160"/>
                  </a:lnTo>
                  <a:lnTo>
                    <a:pt x="46" y="175"/>
                  </a:lnTo>
                  <a:lnTo>
                    <a:pt x="51" y="190"/>
                  </a:lnTo>
                  <a:lnTo>
                    <a:pt x="54" y="205"/>
                  </a:lnTo>
                  <a:lnTo>
                    <a:pt x="59" y="220"/>
                  </a:lnTo>
                  <a:lnTo>
                    <a:pt x="63" y="233"/>
                  </a:lnTo>
                  <a:lnTo>
                    <a:pt x="68" y="248"/>
                  </a:lnTo>
                  <a:lnTo>
                    <a:pt x="73" y="261"/>
                  </a:lnTo>
                  <a:lnTo>
                    <a:pt x="77" y="274"/>
                  </a:lnTo>
                  <a:lnTo>
                    <a:pt x="81" y="287"/>
                  </a:lnTo>
                  <a:lnTo>
                    <a:pt x="85" y="298"/>
                  </a:lnTo>
                  <a:lnTo>
                    <a:pt x="90" y="309"/>
                  </a:lnTo>
                  <a:lnTo>
                    <a:pt x="93" y="318"/>
                  </a:lnTo>
                  <a:lnTo>
                    <a:pt x="96" y="327"/>
                  </a:lnTo>
                  <a:lnTo>
                    <a:pt x="100" y="334"/>
                  </a:lnTo>
                  <a:lnTo>
                    <a:pt x="103" y="338"/>
                  </a:lnTo>
                  <a:lnTo>
                    <a:pt x="107" y="344"/>
                  </a:lnTo>
                  <a:lnTo>
                    <a:pt x="107" y="344"/>
                  </a:lnTo>
                  <a:lnTo>
                    <a:pt x="117" y="3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81" name="Freeform 105"/>
            <p:cNvSpPr>
              <a:spLocks/>
            </p:cNvSpPr>
            <p:nvPr/>
          </p:nvSpPr>
          <p:spPr bwMode="auto">
            <a:xfrm>
              <a:off x="3056" y="1232"/>
              <a:ext cx="145" cy="65"/>
            </a:xfrm>
            <a:custGeom>
              <a:avLst/>
              <a:gdLst/>
              <a:ahLst/>
              <a:cxnLst>
                <a:cxn ang="0">
                  <a:pos x="208" y="87"/>
                </a:cxn>
                <a:cxn ang="0">
                  <a:pos x="208" y="87"/>
                </a:cxn>
                <a:cxn ang="0">
                  <a:pos x="198" y="89"/>
                </a:cxn>
                <a:cxn ang="0">
                  <a:pos x="186" y="89"/>
                </a:cxn>
                <a:cxn ang="0">
                  <a:pos x="172" y="87"/>
                </a:cxn>
                <a:cxn ang="0">
                  <a:pos x="158" y="84"/>
                </a:cxn>
                <a:cxn ang="0">
                  <a:pos x="143" y="80"/>
                </a:cxn>
                <a:cxn ang="0">
                  <a:pos x="129" y="74"/>
                </a:cxn>
                <a:cxn ang="0">
                  <a:pos x="113" y="68"/>
                </a:cxn>
                <a:cxn ang="0">
                  <a:pos x="98" y="62"/>
                </a:cxn>
                <a:cxn ang="0">
                  <a:pos x="83" y="54"/>
                </a:cxn>
                <a:cxn ang="0">
                  <a:pos x="69" y="46"/>
                </a:cxn>
                <a:cxn ang="0">
                  <a:pos x="56" y="37"/>
                </a:cxn>
                <a:cxn ang="0">
                  <a:pos x="44" y="29"/>
                </a:cxn>
                <a:cxn ang="0">
                  <a:pos x="33" y="21"/>
                </a:cxn>
                <a:cxn ang="0">
                  <a:pos x="24" y="13"/>
                </a:cxn>
                <a:cxn ang="0">
                  <a:pos x="16" y="6"/>
                </a:cxn>
                <a:cxn ang="0">
                  <a:pos x="10" y="0"/>
                </a:cxn>
                <a:cxn ang="0">
                  <a:pos x="0" y="8"/>
                </a:cxn>
                <a:cxn ang="0">
                  <a:pos x="7" y="15"/>
                </a:cxn>
                <a:cxn ang="0">
                  <a:pos x="15" y="23"/>
                </a:cxn>
                <a:cxn ang="0">
                  <a:pos x="25" y="31"/>
                </a:cxn>
                <a:cxn ang="0">
                  <a:pos x="36" y="39"/>
                </a:cxn>
                <a:cxn ang="0">
                  <a:pos x="49" y="48"/>
                </a:cxn>
                <a:cxn ang="0">
                  <a:pos x="62" y="56"/>
                </a:cxn>
                <a:cxn ang="0">
                  <a:pos x="77" y="64"/>
                </a:cxn>
                <a:cxn ang="0">
                  <a:pos x="92" y="72"/>
                </a:cxn>
                <a:cxn ang="0">
                  <a:pos x="108" y="80"/>
                </a:cxn>
                <a:cxn ang="0">
                  <a:pos x="124" y="87"/>
                </a:cxn>
                <a:cxn ang="0">
                  <a:pos x="140" y="91"/>
                </a:cxn>
                <a:cxn ang="0">
                  <a:pos x="155" y="97"/>
                </a:cxn>
                <a:cxn ang="0">
                  <a:pos x="170" y="100"/>
                </a:cxn>
                <a:cxn ang="0">
                  <a:pos x="185" y="102"/>
                </a:cxn>
                <a:cxn ang="0">
                  <a:pos x="199" y="102"/>
                </a:cxn>
                <a:cxn ang="0">
                  <a:pos x="212" y="99"/>
                </a:cxn>
                <a:cxn ang="0">
                  <a:pos x="212" y="99"/>
                </a:cxn>
                <a:cxn ang="0">
                  <a:pos x="208" y="87"/>
                </a:cxn>
              </a:cxnLst>
              <a:rect l="0" t="0" r="r" b="b"/>
              <a:pathLst>
                <a:path w="212" h="102">
                  <a:moveTo>
                    <a:pt x="208" y="87"/>
                  </a:moveTo>
                  <a:lnTo>
                    <a:pt x="208" y="87"/>
                  </a:lnTo>
                  <a:lnTo>
                    <a:pt x="198" y="89"/>
                  </a:lnTo>
                  <a:lnTo>
                    <a:pt x="186" y="89"/>
                  </a:lnTo>
                  <a:lnTo>
                    <a:pt x="172" y="87"/>
                  </a:lnTo>
                  <a:lnTo>
                    <a:pt x="158" y="84"/>
                  </a:lnTo>
                  <a:lnTo>
                    <a:pt x="143" y="80"/>
                  </a:lnTo>
                  <a:lnTo>
                    <a:pt x="129" y="74"/>
                  </a:lnTo>
                  <a:lnTo>
                    <a:pt x="113" y="68"/>
                  </a:lnTo>
                  <a:lnTo>
                    <a:pt x="98" y="62"/>
                  </a:lnTo>
                  <a:lnTo>
                    <a:pt x="83" y="54"/>
                  </a:lnTo>
                  <a:lnTo>
                    <a:pt x="69" y="46"/>
                  </a:lnTo>
                  <a:lnTo>
                    <a:pt x="56" y="37"/>
                  </a:lnTo>
                  <a:lnTo>
                    <a:pt x="44" y="29"/>
                  </a:lnTo>
                  <a:lnTo>
                    <a:pt x="33" y="21"/>
                  </a:lnTo>
                  <a:lnTo>
                    <a:pt x="24" y="13"/>
                  </a:lnTo>
                  <a:lnTo>
                    <a:pt x="16" y="6"/>
                  </a:lnTo>
                  <a:lnTo>
                    <a:pt x="10" y="0"/>
                  </a:lnTo>
                  <a:lnTo>
                    <a:pt x="0" y="8"/>
                  </a:lnTo>
                  <a:lnTo>
                    <a:pt x="7" y="15"/>
                  </a:lnTo>
                  <a:lnTo>
                    <a:pt x="15" y="23"/>
                  </a:lnTo>
                  <a:lnTo>
                    <a:pt x="25" y="31"/>
                  </a:lnTo>
                  <a:lnTo>
                    <a:pt x="36" y="39"/>
                  </a:lnTo>
                  <a:lnTo>
                    <a:pt x="49" y="48"/>
                  </a:lnTo>
                  <a:lnTo>
                    <a:pt x="62" y="56"/>
                  </a:lnTo>
                  <a:lnTo>
                    <a:pt x="77" y="64"/>
                  </a:lnTo>
                  <a:lnTo>
                    <a:pt x="92" y="72"/>
                  </a:lnTo>
                  <a:lnTo>
                    <a:pt x="108" y="80"/>
                  </a:lnTo>
                  <a:lnTo>
                    <a:pt x="124" y="87"/>
                  </a:lnTo>
                  <a:lnTo>
                    <a:pt x="140" y="91"/>
                  </a:lnTo>
                  <a:lnTo>
                    <a:pt x="155" y="97"/>
                  </a:lnTo>
                  <a:lnTo>
                    <a:pt x="170" y="100"/>
                  </a:lnTo>
                  <a:lnTo>
                    <a:pt x="185" y="102"/>
                  </a:lnTo>
                  <a:lnTo>
                    <a:pt x="199" y="102"/>
                  </a:lnTo>
                  <a:lnTo>
                    <a:pt x="212" y="99"/>
                  </a:lnTo>
                  <a:lnTo>
                    <a:pt x="212" y="99"/>
                  </a:lnTo>
                  <a:lnTo>
                    <a:pt x="208" y="8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82" name="Freeform 106"/>
            <p:cNvSpPr>
              <a:spLocks/>
            </p:cNvSpPr>
            <p:nvPr/>
          </p:nvSpPr>
          <p:spPr bwMode="auto">
            <a:xfrm>
              <a:off x="2955" y="865"/>
              <a:ext cx="367" cy="243"/>
            </a:xfrm>
            <a:custGeom>
              <a:avLst/>
              <a:gdLst/>
              <a:ahLst/>
              <a:cxnLst>
                <a:cxn ang="0">
                  <a:pos x="320" y="9"/>
                </a:cxn>
                <a:cxn ang="0">
                  <a:pos x="351" y="23"/>
                </a:cxn>
                <a:cxn ang="0">
                  <a:pos x="371" y="36"/>
                </a:cxn>
                <a:cxn ang="0">
                  <a:pos x="379" y="44"/>
                </a:cxn>
                <a:cxn ang="0">
                  <a:pos x="384" y="34"/>
                </a:cxn>
                <a:cxn ang="0">
                  <a:pos x="420" y="19"/>
                </a:cxn>
                <a:cxn ang="0">
                  <a:pos x="470" y="33"/>
                </a:cxn>
                <a:cxn ang="0">
                  <a:pos x="501" y="58"/>
                </a:cxn>
                <a:cxn ang="0">
                  <a:pos x="520" y="84"/>
                </a:cxn>
                <a:cxn ang="0">
                  <a:pos x="530" y="99"/>
                </a:cxn>
                <a:cxn ang="0">
                  <a:pos x="532" y="105"/>
                </a:cxn>
                <a:cxn ang="0">
                  <a:pos x="536" y="126"/>
                </a:cxn>
                <a:cxn ang="0">
                  <a:pos x="538" y="158"/>
                </a:cxn>
                <a:cxn ang="0">
                  <a:pos x="530" y="196"/>
                </a:cxn>
                <a:cxn ang="0">
                  <a:pos x="515" y="235"/>
                </a:cxn>
                <a:cxn ang="0">
                  <a:pos x="506" y="269"/>
                </a:cxn>
                <a:cxn ang="0">
                  <a:pos x="501" y="294"/>
                </a:cxn>
                <a:cxn ang="0">
                  <a:pos x="500" y="307"/>
                </a:cxn>
                <a:cxn ang="0">
                  <a:pos x="499" y="297"/>
                </a:cxn>
                <a:cxn ang="0">
                  <a:pos x="495" y="264"/>
                </a:cxn>
                <a:cxn ang="0">
                  <a:pos x="489" y="223"/>
                </a:cxn>
                <a:cxn ang="0">
                  <a:pos x="475" y="197"/>
                </a:cxn>
                <a:cxn ang="0">
                  <a:pos x="447" y="173"/>
                </a:cxn>
                <a:cxn ang="0">
                  <a:pos x="433" y="141"/>
                </a:cxn>
                <a:cxn ang="0">
                  <a:pos x="366" y="132"/>
                </a:cxn>
                <a:cxn ang="0">
                  <a:pos x="339" y="162"/>
                </a:cxn>
                <a:cxn ang="0">
                  <a:pos x="287" y="205"/>
                </a:cxn>
                <a:cxn ang="0">
                  <a:pos x="227" y="236"/>
                </a:cxn>
                <a:cxn ang="0">
                  <a:pos x="176" y="228"/>
                </a:cxn>
                <a:cxn ang="0">
                  <a:pos x="134" y="227"/>
                </a:cxn>
                <a:cxn ang="0">
                  <a:pos x="101" y="242"/>
                </a:cxn>
                <a:cxn ang="0">
                  <a:pos x="81" y="260"/>
                </a:cxn>
                <a:cxn ang="0">
                  <a:pos x="93" y="367"/>
                </a:cxn>
                <a:cxn ang="0">
                  <a:pos x="77" y="358"/>
                </a:cxn>
                <a:cxn ang="0">
                  <a:pos x="44" y="335"/>
                </a:cxn>
                <a:cxn ang="0">
                  <a:pos x="12" y="305"/>
                </a:cxn>
                <a:cxn ang="0">
                  <a:pos x="0" y="277"/>
                </a:cxn>
                <a:cxn ang="0">
                  <a:pos x="5" y="246"/>
                </a:cxn>
                <a:cxn ang="0">
                  <a:pos x="12" y="211"/>
                </a:cxn>
                <a:cxn ang="0">
                  <a:pos x="20" y="179"/>
                </a:cxn>
                <a:cxn ang="0">
                  <a:pos x="32" y="158"/>
                </a:cxn>
                <a:cxn ang="0">
                  <a:pos x="40" y="142"/>
                </a:cxn>
                <a:cxn ang="0">
                  <a:pos x="44" y="120"/>
                </a:cxn>
                <a:cxn ang="0">
                  <a:pos x="49" y="93"/>
                </a:cxn>
                <a:cxn ang="0">
                  <a:pos x="69" y="68"/>
                </a:cxn>
                <a:cxn ang="0">
                  <a:pos x="112" y="43"/>
                </a:cxn>
                <a:cxn ang="0">
                  <a:pos x="171" y="20"/>
                </a:cxn>
                <a:cxn ang="0">
                  <a:pos x="235" y="4"/>
                </a:cxn>
                <a:cxn ang="0">
                  <a:pos x="290" y="1"/>
                </a:cxn>
              </a:cxnLst>
              <a:rect l="0" t="0" r="r" b="b"/>
              <a:pathLst>
                <a:path w="538" h="367">
                  <a:moveTo>
                    <a:pt x="290" y="1"/>
                  </a:moveTo>
                  <a:lnTo>
                    <a:pt x="300" y="3"/>
                  </a:lnTo>
                  <a:lnTo>
                    <a:pt x="311" y="5"/>
                  </a:lnTo>
                  <a:lnTo>
                    <a:pt x="320" y="9"/>
                  </a:lnTo>
                  <a:lnTo>
                    <a:pt x="329" y="11"/>
                  </a:lnTo>
                  <a:lnTo>
                    <a:pt x="337" y="15"/>
                  </a:lnTo>
                  <a:lnTo>
                    <a:pt x="344" y="18"/>
                  </a:lnTo>
                  <a:lnTo>
                    <a:pt x="351" y="23"/>
                  </a:lnTo>
                  <a:lnTo>
                    <a:pt x="356" y="26"/>
                  </a:lnTo>
                  <a:lnTo>
                    <a:pt x="362" y="29"/>
                  </a:lnTo>
                  <a:lnTo>
                    <a:pt x="366" y="33"/>
                  </a:lnTo>
                  <a:lnTo>
                    <a:pt x="371" y="36"/>
                  </a:lnTo>
                  <a:lnTo>
                    <a:pt x="374" y="40"/>
                  </a:lnTo>
                  <a:lnTo>
                    <a:pt x="377" y="42"/>
                  </a:lnTo>
                  <a:lnTo>
                    <a:pt x="379" y="43"/>
                  </a:lnTo>
                  <a:lnTo>
                    <a:pt x="379" y="44"/>
                  </a:lnTo>
                  <a:lnTo>
                    <a:pt x="380" y="45"/>
                  </a:lnTo>
                  <a:lnTo>
                    <a:pt x="380" y="43"/>
                  </a:lnTo>
                  <a:lnTo>
                    <a:pt x="381" y="40"/>
                  </a:lnTo>
                  <a:lnTo>
                    <a:pt x="384" y="34"/>
                  </a:lnTo>
                  <a:lnTo>
                    <a:pt x="387" y="28"/>
                  </a:lnTo>
                  <a:lnTo>
                    <a:pt x="395" y="24"/>
                  </a:lnTo>
                  <a:lnTo>
                    <a:pt x="405" y="20"/>
                  </a:lnTo>
                  <a:lnTo>
                    <a:pt x="420" y="19"/>
                  </a:lnTo>
                  <a:lnTo>
                    <a:pt x="439" y="21"/>
                  </a:lnTo>
                  <a:lnTo>
                    <a:pt x="450" y="24"/>
                  </a:lnTo>
                  <a:lnTo>
                    <a:pt x="460" y="28"/>
                  </a:lnTo>
                  <a:lnTo>
                    <a:pt x="470" y="33"/>
                  </a:lnTo>
                  <a:lnTo>
                    <a:pt x="478" y="39"/>
                  </a:lnTo>
                  <a:lnTo>
                    <a:pt x="486" y="44"/>
                  </a:lnTo>
                  <a:lnTo>
                    <a:pt x="494" y="51"/>
                  </a:lnTo>
                  <a:lnTo>
                    <a:pt x="501" y="58"/>
                  </a:lnTo>
                  <a:lnTo>
                    <a:pt x="507" y="65"/>
                  </a:lnTo>
                  <a:lnTo>
                    <a:pt x="512" y="72"/>
                  </a:lnTo>
                  <a:lnTo>
                    <a:pt x="517" y="77"/>
                  </a:lnTo>
                  <a:lnTo>
                    <a:pt x="520" y="84"/>
                  </a:lnTo>
                  <a:lnTo>
                    <a:pt x="524" y="89"/>
                  </a:lnTo>
                  <a:lnTo>
                    <a:pt x="527" y="93"/>
                  </a:lnTo>
                  <a:lnTo>
                    <a:pt x="528" y="97"/>
                  </a:lnTo>
                  <a:lnTo>
                    <a:pt x="530" y="99"/>
                  </a:lnTo>
                  <a:lnTo>
                    <a:pt x="530" y="100"/>
                  </a:lnTo>
                  <a:lnTo>
                    <a:pt x="530" y="100"/>
                  </a:lnTo>
                  <a:lnTo>
                    <a:pt x="531" y="102"/>
                  </a:lnTo>
                  <a:lnTo>
                    <a:pt x="532" y="105"/>
                  </a:lnTo>
                  <a:lnTo>
                    <a:pt x="533" y="109"/>
                  </a:lnTo>
                  <a:lnTo>
                    <a:pt x="534" y="114"/>
                  </a:lnTo>
                  <a:lnTo>
                    <a:pt x="535" y="120"/>
                  </a:lnTo>
                  <a:lnTo>
                    <a:pt x="536" y="126"/>
                  </a:lnTo>
                  <a:lnTo>
                    <a:pt x="536" y="133"/>
                  </a:lnTo>
                  <a:lnTo>
                    <a:pt x="538" y="141"/>
                  </a:lnTo>
                  <a:lnTo>
                    <a:pt x="538" y="149"/>
                  </a:lnTo>
                  <a:lnTo>
                    <a:pt x="538" y="158"/>
                  </a:lnTo>
                  <a:lnTo>
                    <a:pt x="536" y="167"/>
                  </a:lnTo>
                  <a:lnTo>
                    <a:pt x="535" y="177"/>
                  </a:lnTo>
                  <a:lnTo>
                    <a:pt x="533" y="187"/>
                  </a:lnTo>
                  <a:lnTo>
                    <a:pt x="530" y="196"/>
                  </a:lnTo>
                  <a:lnTo>
                    <a:pt x="526" y="206"/>
                  </a:lnTo>
                  <a:lnTo>
                    <a:pt x="522" y="215"/>
                  </a:lnTo>
                  <a:lnTo>
                    <a:pt x="518" y="226"/>
                  </a:lnTo>
                  <a:lnTo>
                    <a:pt x="515" y="235"/>
                  </a:lnTo>
                  <a:lnTo>
                    <a:pt x="511" y="244"/>
                  </a:lnTo>
                  <a:lnTo>
                    <a:pt x="509" y="252"/>
                  </a:lnTo>
                  <a:lnTo>
                    <a:pt x="507" y="260"/>
                  </a:lnTo>
                  <a:lnTo>
                    <a:pt x="506" y="269"/>
                  </a:lnTo>
                  <a:lnTo>
                    <a:pt x="504" y="276"/>
                  </a:lnTo>
                  <a:lnTo>
                    <a:pt x="502" y="283"/>
                  </a:lnTo>
                  <a:lnTo>
                    <a:pt x="502" y="288"/>
                  </a:lnTo>
                  <a:lnTo>
                    <a:pt x="501" y="294"/>
                  </a:lnTo>
                  <a:lnTo>
                    <a:pt x="500" y="299"/>
                  </a:lnTo>
                  <a:lnTo>
                    <a:pt x="500" y="302"/>
                  </a:lnTo>
                  <a:lnTo>
                    <a:pt x="500" y="305"/>
                  </a:lnTo>
                  <a:lnTo>
                    <a:pt x="500" y="307"/>
                  </a:lnTo>
                  <a:lnTo>
                    <a:pt x="500" y="308"/>
                  </a:lnTo>
                  <a:lnTo>
                    <a:pt x="500" y="305"/>
                  </a:lnTo>
                  <a:lnTo>
                    <a:pt x="499" y="303"/>
                  </a:lnTo>
                  <a:lnTo>
                    <a:pt x="499" y="297"/>
                  </a:lnTo>
                  <a:lnTo>
                    <a:pt x="498" y="291"/>
                  </a:lnTo>
                  <a:lnTo>
                    <a:pt x="498" y="283"/>
                  </a:lnTo>
                  <a:lnTo>
                    <a:pt x="497" y="273"/>
                  </a:lnTo>
                  <a:lnTo>
                    <a:pt x="495" y="264"/>
                  </a:lnTo>
                  <a:lnTo>
                    <a:pt x="494" y="253"/>
                  </a:lnTo>
                  <a:lnTo>
                    <a:pt x="492" y="244"/>
                  </a:lnTo>
                  <a:lnTo>
                    <a:pt x="491" y="234"/>
                  </a:lnTo>
                  <a:lnTo>
                    <a:pt x="489" y="223"/>
                  </a:lnTo>
                  <a:lnTo>
                    <a:pt x="485" y="215"/>
                  </a:lnTo>
                  <a:lnTo>
                    <a:pt x="482" y="207"/>
                  </a:lnTo>
                  <a:lnTo>
                    <a:pt x="479" y="202"/>
                  </a:lnTo>
                  <a:lnTo>
                    <a:pt x="475" y="197"/>
                  </a:lnTo>
                  <a:lnTo>
                    <a:pt x="470" y="194"/>
                  </a:lnTo>
                  <a:lnTo>
                    <a:pt x="462" y="189"/>
                  </a:lnTo>
                  <a:lnTo>
                    <a:pt x="454" y="182"/>
                  </a:lnTo>
                  <a:lnTo>
                    <a:pt x="447" y="173"/>
                  </a:lnTo>
                  <a:lnTo>
                    <a:pt x="443" y="164"/>
                  </a:lnTo>
                  <a:lnTo>
                    <a:pt x="438" y="155"/>
                  </a:lnTo>
                  <a:lnTo>
                    <a:pt x="434" y="147"/>
                  </a:lnTo>
                  <a:lnTo>
                    <a:pt x="433" y="141"/>
                  </a:lnTo>
                  <a:lnTo>
                    <a:pt x="431" y="139"/>
                  </a:lnTo>
                  <a:lnTo>
                    <a:pt x="400" y="150"/>
                  </a:lnTo>
                  <a:lnTo>
                    <a:pt x="368" y="131"/>
                  </a:lnTo>
                  <a:lnTo>
                    <a:pt x="366" y="132"/>
                  </a:lnTo>
                  <a:lnTo>
                    <a:pt x="363" y="137"/>
                  </a:lnTo>
                  <a:lnTo>
                    <a:pt x="356" y="143"/>
                  </a:lnTo>
                  <a:lnTo>
                    <a:pt x="348" y="151"/>
                  </a:lnTo>
                  <a:lnTo>
                    <a:pt x="339" y="162"/>
                  </a:lnTo>
                  <a:lnTo>
                    <a:pt x="328" y="172"/>
                  </a:lnTo>
                  <a:lnTo>
                    <a:pt x="315" y="182"/>
                  </a:lnTo>
                  <a:lnTo>
                    <a:pt x="301" y="194"/>
                  </a:lnTo>
                  <a:lnTo>
                    <a:pt x="287" y="205"/>
                  </a:lnTo>
                  <a:lnTo>
                    <a:pt x="272" y="214"/>
                  </a:lnTo>
                  <a:lnTo>
                    <a:pt x="257" y="223"/>
                  </a:lnTo>
                  <a:lnTo>
                    <a:pt x="242" y="230"/>
                  </a:lnTo>
                  <a:lnTo>
                    <a:pt x="227" y="236"/>
                  </a:lnTo>
                  <a:lnTo>
                    <a:pt x="212" y="238"/>
                  </a:lnTo>
                  <a:lnTo>
                    <a:pt x="199" y="237"/>
                  </a:lnTo>
                  <a:lnTo>
                    <a:pt x="187" y="234"/>
                  </a:lnTo>
                  <a:lnTo>
                    <a:pt x="176" y="228"/>
                  </a:lnTo>
                  <a:lnTo>
                    <a:pt x="165" y="226"/>
                  </a:lnTo>
                  <a:lnTo>
                    <a:pt x="153" y="224"/>
                  </a:lnTo>
                  <a:lnTo>
                    <a:pt x="143" y="226"/>
                  </a:lnTo>
                  <a:lnTo>
                    <a:pt x="134" y="227"/>
                  </a:lnTo>
                  <a:lnTo>
                    <a:pt x="125" y="230"/>
                  </a:lnTo>
                  <a:lnTo>
                    <a:pt x="116" y="232"/>
                  </a:lnTo>
                  <a:lnTo>
                    <a:pt x="108" y="237"/>
                  </a:lnTo>
                  <a:lnTo>
                    <a:pt x="101" y="242"/>
                  </a:lnTo>
                  <a:lnTo>
                    <a:pt x="95" y="246"/>
                  </a:lnTo>
                  <a:lnTo>
                    <a:pt x="89" y="251"/>
                  </a:lnTo>
                  <a:lnTo>
                    <a:pt x="85" y="255"/>
                  </a:lnTo>
                  <a:lnTo>
                    <a:pt x="81" y="260"/>
                  </a:lnTo>
                  <a:lnTo>
                    <a:pt x="79" y="262"/>
                  </a:lnTo>
                  <a:lnTo>
                    <a:pt x="77" y="264"/>
                  </a:lnTo>
                  <a:lnTo>
                    <a:pt x="77" y="264"/>
                  </a:lnTo>
                  <a:lnTo>
                    <a:pt x="93" y="367"/>
                  </a:lnTo>
                  <a:lnTo>
                    <a:pt x="92" y="367"/>
                  </a:lnTo>
                  <a:lnTo>
                    <a:pt x="88" y="365"/>
                  </a:lnTo>
                  <a:lnTo>
                    <a:pt x="84" y="362"/>
                  </a:lnTo>
                  <a:lnTo>
                    <a:pt x="77" y="358"/>
                  </a:lnTo>
                  <a:lnTo>
                    <a:pt x="69" y="353"/>
                  </a:lnTo>
                  <a:lnTo>
                    <a:pt x="61" y="349"/>
                  </a:lnTo>
                  <a:lnTo>
                    <a:pt x="52" y="342"/>
                  </a:lnTo>
                  <a:lnTo>
                    <a:pt x="44" y="335"/>
                  </a:lnTo>
                  <a:lnTo>
                    <a:pt x="35" y="328"/>
                  </a:lnTo>
                  <a:lnTo>
                    <a:pt x="27" y="321"/>
                  </a:lnTo>
                  <a:lnTo>
                    <a:pt x="19" y="313"/>
                  </a:lnTo>
                  <a:lnTo>
                    <a:pt x="12" y="305"/>
                  </a:lnTo>
                  <a:lnTo>
                    <a:pt x="6" y="299"/>
                  </a:lnTo>
                  <a:lnTo>
                    <a:pt x="1" y="291"/>
                  </a:lnTo>
                  <a:lnTo>
                    <a:pt x="0" y="284"/>
                  </a:lnTo>
                  <a:lnTo>
                    <a:pt x="0" y="277"/>
                  </a:lnTo>
                  <a:lnTo>
                    <a:pt x="1" y="270"/>
                  </a:lnTo>
                  <a:lnTo>
                    <a:pt x="3" y="262"/>
                  </a:lnTo>
                  <a:lnTo>
                    <a:pt x="4" y="254"/>
                  </a:lnTo>
                  <a:lnTo>
                    <a:pt x="5" y="246"/>
                  </a:lnTo>
                  <a:lnTo>
                    <a:pt x="7" y="237"/>
                  </a:lnTo>
                  <a:lnTo>
                    <a:pt x="8" y="228"/>
                  </a:lnTo>
                  <a:lnTo>
                    <a:pt x="9" y="219"/>
                  </a:lnTo>
                  <a:lnTo>
                    <a:pt x="12" y="211"/>
                  </a:lnTo>
                  <a:lnTo>
                    <a:pt x="13" y="202"/>
                  </a:lnTo>
                  <a:lnTo>
                    <a:pt x="15" y="194"/>
                  </a:lnTo>
                  <a:lnTo>
                    <a:pt x="17" y="186"/>
                  </a:lnTo>
                  <a:lnTo>
                    <a:pt x="20" y="179"/>
                  </a:lnTo>
                  <a:lnTo>
                    <a:pt x="22" y="172"/>
                  </a:lnTo>
                  <a:lnTo>
                    <a:pt x="25" y="166"/>
                  </a:lnTo>
                  <a:lnTo>
                    <a:pt x="28" y="162"/>
                  </a:lnTo>
                  <a:lnTo>
                    <a:pt x="32" y="158"/>
                  </a:lnTo>
                  <a:lnTo>
                    <a:pt x="35" y="155"/>
                  </a:lnTo>
                  <a:lnTo>
                    <a:pt x="37" y="151"/>
                  </a:lnTo>
                  <a:lnTo>
                    <a:pt x="39" y="147"/>
                  </a:lnTo>
                  <a:lnTo>
                    <a:pt x="40" y="142"/>
                  </a:lnTo>
                  <a:lnTo>
                    <a:pt x="41" y="137"/>
                  </a:lnTo>
                  <a:lnTo>
                    <a:pt x="41" y="131"/>
                  </a:lnTo>
                  <a:lnTo>
                    <a:pt x="43" y="125"/>
                  </a:lnTo>
                  <a:lnTo>
                    <a:pt x="44" y="120"/>
                  </a:lnTo>
                  <a:lnTo>
                    <a:pt x="45" y="114"/>
                  </a:lnTo>
                  <a:lnTo>
                    <a:pt x="46" y="107"/>
                  </a:lnTo>
                  <a:lnTo>
                    <a:pt x="48" y="100"/>
                  </a:lnTo>
                  <a:lnTo>
                    <a:pt x="49" y="93"/>
                  </a:lnTo>
                  <a:lnTo>
                    <a:pt x="53" y="86"/>
                  </a:lnTo>
                  <a:lnTo>
                    <a:pt x="57" y="81"/>
                  </a:lnTo>
                  <a:lnTo>
                    <a:pt x="62" y="74"/>
                  </a:lnTo>
                  <a:lnTo>
                    <a:pt x="69" y="68"/>
                  </a:lnTo>
                  <a:lnTo>
                    <a:pt x="77" y="62"/>
                  </a:lnTo>
                  <a:lnTo>
                    <a:pt x="87" y="56"/>
                  </a:lnTo>
                  <a:lnTo>
                    <a:pt x="98" y="50"/>
                  </a:lnTo>
                  <a:lnTo>
                    <a:pt x="112" y="43"/>
                  </a:lnTo>
                  <a:lnTo>
                    <a:pt x="126" y="37"/>
                  </a:lnTo>
                  <a:lnTo>
                    <a:pt x="141" y="32"/>
                  </a:lnTo>
                  <a:lnTo>
                    <a:pt x="155" y="25"/>
                  </a:lnTo>
                  <a:lnTo>
                    <a:pt x="171" y="20"/>
                  </a:lnTo>
                  <a:lnTo>
                    <a:pt x="187" y="15"/>
                  </a:lnTo>
                  <a:lnTo>
                    <a:pt x="203" y="11"/>
                  </a:lnTo>
                  <a:lnTo>
                    <a:pt x="219" y="7"/>
                  </a:lnTo>
                  <a:lnTo>
                    <a:pt x="235" y="4"/>
                  </a:lnTo>
                  <a:lnTo>
                    <a:pt x="250" y="2"/>
                  </a:lnTo>
                  <a:lnTo>
                    <a:pt x="265" y="1"/>
                  </a:lnTo>
                  <a:lnTo>
                    <a:pt x="278" y="0"/>
                  </a:lnTo>
                  <a:lnTo>
                    <a:pt x="290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83" name="Freeform 107"/>
            <p:cNvSpPr>
              <a:spLocks/>
            </p:cNvSpPr>
            <p:nvPr/>
          </p:nvSpPr>
          <p:spPr bwMode="auto">
            <a:xfrm>
              <a:off x="3152" y="864"/>
              <a:ext cx="64" cy="37"/>
            </a:xfrm>
            <a:custGeom>
              <a:avLst/>
              <a:gdLst/>
              <a:ahLst/>
              <a:cxnLst>
                <a:cxn ang="0">
                  <a:pos x="88" y="48"/>
                </a:cxn>
                <a:cxn ang="0">
                  <a:pos x="93" y="46"/>
                </a:cxn>
                <a:cxn ang="0">
                  <a:pos x="92" y="45"/>
                </a:cxn>
                <a:cxn ang="0">
                  <a:pos x="92" y="44"/>
                </a:cxn>
                <a:cxn ang="0">
                  <a:pos x="90" y="43"/>
                </a:cxn>
                <a:cxn ang="0">
                  <a:pos x="88" y="40"/>
                </a:cxn>
                <a:cxn ang="0">
                  <a:pos x="84" y="37"/>
                </a:cxn>
                <a:cxn ang="0">
                  <a:pos x="80" y="34"/>
                </a:cxn>
                <a:cxn ang="0">
                  <a:pos x="75" y="30"/>
                </a:cxn>
                <a:cxn ang="0">
                  <a:pos x="69" y="27"/>
                </a:cxn>
                <a:cxn ang="0">
                  <a:pos x="64" y="23"/>
                </a:cxn>
                <a:cxn ang="0">
                  <a:pos x="56" y="19"/>
                </a:cxn>
                <a:cxn ang="0">
                  <a:pos x="49" y="15"/>
                </a:cxn>
                <a:cxn ang="0">
                  <a:pos x="40" y="12"/>
                </a:cxn>
                <a:cxn ang="0">
                  <a:pos x="32" y="8"/>
                </a:cxn>
                <a:cxn ang="0">
                  <a:pos x="23" y="5"/>
                </a:cxn>
                <a:cxn ang="0">
                  <a:pos x="11" y="3"/>
                </a:cxn>
                <a:cxn ang="0">
                  <a:pos x="1" y="0"/>
                </a:cxn>
                <a:cxn ang="0">
                  <a:pos x="0" y="7"/>
                </a:cxn>
                <a:cxn ang="0">
                  <a:pos x="10" y="10"/>
                </a:cxn>
                <a:cxn ang="0">
                  <a:pos x="20" y="12"/>
                </a:cxn>
                <a:cxn ang="0">
                  <a:pos x="30" y="14"/>
                </a:cxn>
                <a:cxn ang="0">
                  <a:pos x="39" y="18"/>
                </a:cxn>
                <a:cxn ang="0">
                  <a:pos x="47" y="21"/>
                </a:cxn>
                <a:cxn ang="0">
                  <a:pos x="54" y="24"/>
                </a:cxn>
                <a:cxn ang="0">
                  <a:pos x="60" y="28"/>
                </a:cxn>
                <a:cxn ang="0">
                  <a:pos x="66" y="32"/>
                </a:cxn>
                <a:cxn ang="0">
                  <a:pos x="72" y="36"/>
                </a:cxn>
                <a:cxn ang="0">
                  <a:pos x="76" y="39"/>
                </a:cxn>
                <a:cxn ang="0">
                  <a:pos x="80" y="42"/>
                </a:cxn>
                <a:cxn ang="0">
                  <a:pos x="83" y="45"/>
                </a:cxn>
                <a:cxn ang="0">
                  <a:pos x="85" y="47"/>
                </a:cxn>
                <a:cxn ang="0">
                  <a:pos x="88" y="48"/>
                </a:cxn>
                <a:cxn ang="0">
                  <a:pos x="88" y="50"/>
                </a:cxn>
                <a:cxn ang="0">
                  <a:pos x="89" y="51"/>
                </a:cxn>
                <a:cxn ang="0">
                  <a:pos x="95" y="48"/>
                </a:cxn>
                <a:cxn ang="0">
                  <a:pos x="89" y="51"/>
                </a:cxn>
                <a:cxn ang="0">
                  <a:pos x="95" y="56"/>
                </a:cxn>
                <a:cxn ang="0">
                  <a:pos x="95" y="48"/>
                </a:cxn>
                <a:cxn ang="0">
                  <a:pos x="88" y="48"/>
                </a:cxn>
              </a:cxnLst>
              <a:rect l="0" t="0" r="r" b="b"/>
              <a:pathLst>
                <a:path w="95" h="56">
                  <a:moveTo>
                    <a:pt x="88" y="48"/>
                  </a:moveTo>
                  <a:lnTo>
                    <a:pt x="93" y="46"/>
                  </a:lnTo>
                  <a:lnTo>
                    <a:pt x="92" y="45"/>
                  </a:lnTo>
                  <a:lnTo>
                    <a:pt x="92" y="44"/>
                  </a:lnTo>
                  <a:lnTo>
                    <a:pt x="90" y="43"/>
                  </a:lnTo>
                  <a:lnTo>
                    <a:pt x="88" y="40"/>
                  </a:lnTo>
                  <a:lnTo>
                    <a:pt x="84" y="37"/>
                  </a:lnTo>
                  <a:lnTo>
                    <a:pt x="80" y="34"/>
                  </a:lnTo>
                  <a:lnTo>
                    <a:pt x="75" y="30"/>
                  </a:lnTo>
                  <a:lnTo>
                    <a:pt x="69" y="27"/>
                  </a:lnTo>
                  <a:lnTo>
                    <a:pt x="64" y="23"/>
                  </a:lnTo>
                  <a:lnTo>
                    <a:pt x="56" y="19"/>
                  </a:lnTo>
                  <a:lnTo>
                    <a:pt x="49" y="15"/>
                  </a:lnTo>
                  <a:lnTo>
                    <a:pt x="40" y="12"/>
                  </a:lnTo>
                  <a:lnTo>
                    <a:pt x="32" y="8"/>
                  </a:lnTo>
                  <a:lnTo>
                    <a:pt x="23" y="5"/>
                  </a:lnTo>
                  <a:lnTo>
                    <a:pt x="11" y="3"/>
                  </a:lnTo>
                  <a:lnTo>
                    <a:pt x="1" y="0"/>
                  </a:lnTo>
                  <a:lnTo>
                    <a:pt x="0" y="7"/>
                  </a:lnTo>
                  <a:lnTo>
                    <a:pt x="10" y="10"/>
                  </a:lnTo>
                  <a:lnTo>
                    <a:pt x="20" y="12"/>
                  </a:lnTo>
                  <a:lnTo>
                    <a:pt x="30" y="14"/>
                  </a:lnTo>
                  <a:lnTo>
                    <a:pt x="39" y="18"/>
                  </a:lnTo>
                  <a:lnTo>
                    <a:pt x="47" y="21"/>
                  </a:lnTo>
                  <a:lnTo>
                    <a:pt x="54" y="24"/>
                  </a:lnTo>
                  <a:lnTo>
                    <a:pt x="60" y="28"/>
                  </a:lnTo>
                  <a:lnTo>
                    <a:pt x="66" y="32"/>
                  </a:lnTo>
                  <a:lnTo>
                    <a:pt x="72" y="36"/>
                  </a:lnTo>
                  <a:lnTo>
                    <a:pt x="76" y="39"/>
                  </a:lnTo>
                  <a:lnTo>
                    <a:pt x="80" y="42"/>
                  </a:lnTo>
                  <a:lnTo>
                    <a:pt x="83" y="45"/>
                  </a:lnTo>
                  <a:lnTo>
                    <a:pt x="85" y="47"/>
                  </a:lnTo>
                  <a:lnTo>
                    <a:pt x="88" y="48"/>
                  </a:lnTo>
                  <a:lnTo>
                    <a:pt x="88" y="50"/>
                  </a:lnTo>
                  <a:lnTo>
                    <a:pt x="89" y="51"/>
                  </a:lnTo>
                  <a:lnTo>
                    <a:pt x="95" y="48"/>
                  </a:lnTo>
                  <a:lnTo>
                    <a:pt x="89" y="51"/>
                  </a:lnTo>
                  <a:lnTo>
                    <a:pt x="95" y="56"/>
                  </a:lnTo>
                  <a:lnTo>
                    <a:pt x="95" y="48"/>
                  </a:lnTo>
                  <a:lnTo>
                    <a:pt x="88" y="4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84" name="Freeform 108"/>
            <p:cNvSpPr>
              <a:spLocks/>
            </p:cNvSpPr>
            <p:nvPr/>
          </p:nvSpPr>
          <p:spPr bwMode="auto">
            <a:xfrm>
              <a:off x="3212" y="876"/>
              <a:ext cx="43" cy="20"/>
            </a:xfrm>
            <a:custGeom>
              <a:avLst/>
              <a:gdLst/>
              <a:ahLst/>
              <a:cxnLst>
                <a:cxn ang="0">
                  <a:pos x="62" y="2"/>
                </a:cxn>
                <a:cxn ang="0">
                  <a:pos x="62" y="2"/>
                </a:cxn>
                <a:cxn ang="0">
                  <a:pos x="43" y="0"/>
                </a:cxn>
                <a:cxn ang="0">
                  <a:pos x="27" y="1"/>
                </a:cxn>
                <a:cxn ang="0">
                  <a:pos x="16" y="4"/>
                </a:cxn>
                <a:cxn ang="0">
                  <a:pos x="8" y="10"/>
                </a:cxn>
                <a:cxn ang="0">
                  <a:pos x="3" y="17"/>
                </a:cxn>
                <a:cxn ang="0">
                  <a:pos x="1" y="23"/>
                </a:cxn>
                <a:cxn ang="0">
                  <a:pos x="0" y="27"/>
                </a:cxn>
                <a:cxn ang="0">
                  <a:pos x="0" y="29"/>
                </a:cxn>
                <a:cxn ang="0">
                  <a:pos x="7" y="29"/>
                </a:cxn>
                <a:cxn ang="0">
                  <a:pos x="7" y="28"/>
                </a:cxn>
                <a:cxn ang="0">
                  <a:pos x="7" y="25"/>
                </a:cxn>
                <a:cxn ang="0">
                  <a:pos x="9" y="20"/>
                </a:cxn>
                <a:cxn ang="0">
                  <a:pos x="12" y="15"/>
                </a:cxn>
                <a:cxn ang="0">
                  <a:pos x="19" y="10"/>
                </a:cxn>
                <a:cxn ang="0">
                  <a:pos x="28" y="7"/>
                </a:cxn>
                <a:cxn ang="0">
                  <a:pos x="43" y="7"/>
                </a:cxn>
                <a:cxn ang="0">
                  <a:pos x="61" y="9"/>
                </a:cxn>
                <a:cxn ang="0">
                  <a:pos x="61" y="9"/>
                </a:cxn>
                <a:cxn ang="0">
                  <a:pos x="62" y="2"/>
                </a:cxn>
              </a:cxnLst>
              <a:rect l="0" t="0" r="r" b="b"/>
              <a:pathLst>
                <a:path w="62" h="29">
                  <a:moveTo>
                    <a:pt x="62" y="2"/>
                  </a:moveTo>
                  <a:lnTo>
                    <a:pt x="62" y="2"/>
                  </a:lnTo>
                  <a:lnTo>
                    <a:pt x="43" y="0"/>
                  </a:lnTo>
                  <a:lnTo>
                    <a:pt x="27" y="1"/>
                  </a:lnTo>
                  <a:lnTo>
                    <a:pt x="16" y="4"/>
                  </a:lnTo>
                  <a:lnTo>
                    <a:pt x="8" y="10"/>
                  </a:lnTo>
                  <a:lnTo>
                    <a:pt x="3" y="17"/>
                  </a:lnTo>
                  <a:lnTo>
                    <a:pt x="1" y="23"/>
                  </a:lnTo>
                  <a:lnTo>
                    <a:pt x="0" y="27"/>
                  </a:lnTo>
                  <a:lnTo>
                    <a:pt x="0" y="29"/>
                  </a:lnTo>
                  <a:lnTo>
                    <a:pt x="7" y="29"/>
                  </a:lnTo>
                  <a:lnTo>
                    <a:pt x="7" y="28"/>
                  </a:lnTo>
                  <a:lnTo>
                    <a:pt x="7" y="25"/>
                  </a:lnTo>
                  <a:lnTo>
                    <a:pt x="9" y="20"/>
                  </a:lnTo>
                  <a:lnTo>
                    <a:pt x="12" y="15"/>
                  </a:lnTo>
                  <a:lnTo>
                    <a:pt x="19" y="10"/>
                  </a:lnTo>
                  <a:lnTo>
                    <a:pt x="28" y="7"/>
                  </a:lnTo>
                  <a:lnTo>
                    <a:pt x="43" y="7"/>
                  </a:lnTo>
                  <a:lnTo>
                    <a:pt x="61" y="9"/>
                  </a:lnTo>
                  <a:lnTo>
                    <a:pt x="61" y="9"/>
                  </a:lnTo>
                  <a:lnTo>
                    <a:pt x="62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85" name="Freeform 109"/>
            <p:cNvSpPr>
              <a:spLocks/>
            </p:cNvSpPr>
            <p:nvPr/>
          </p:nvSpPr>
          <p:spPr bwMode="auto">
            <a:xfrm>
              <a:off x="3255" y="878"/>
              <a:ext cx="64" cy="55"/>
            </a:xfrm>
            <a:custGeom>
              <a:avLst/>
              <a:gdLst/>
              <a:ahLst/>
              <a:cxnLst>
                <a:cxn ang="0">
                  <a:pos x="95" y="81"/>
                </a:cxn>
                <a:cxn ang="0">
                  <a:pos x="95" y="80"/>
                </a:cxn>
                <a:cxn ang="0">
                  <a:pos x="94" y="80"/>
                </a:cxn>
                <a:cxn ang="0">
                  <a:pos x="94" y="78"/>
                </a:cxn>
                <a:cxn ang="0">
                  <a:pos x="92" y="73"/>
                </a:cxn>
                <a:cxn ang="0">
                  <a:pos x="89" y="70"/>
                </a:cxn>
                <a:cxn ang="0">
                  <a:pos x="86" y="64"/>
                </a:cxn>
                <a:cxn ang="0">
                  <a:pos x="81" y="58"/>
                </a:cxn>
                <a:cxn ang="0">
                  <a:pos x="77" y="51"/>
                </a:cxn>
                <a:cxn ang="0">
                  <a:pos x="71" y="44"/>
                </a:cxn>
                <a:cxn ang="0">
                  <a:pos x="65" y="38"/>
                </a:cxn>
                <a:cxn ang="0">
                  <a:pos x="59" y="31"/>
                </a:cxn>
                <a:cxn ang="0">
                  <a:pos x="51" y="24"/>
                </a:cxn>
                <a:cxn ang="0">
                  <a:pos x="43" y="18"/>
                </a:cxn>
                <a:cxn ang="0">
                  <a:pos x="33" y="13"/>
                </a:cxn>
                <a:cxn ang="0">
                  <a:pos x="23" y="7"/>
                </a:cxn>
                <a:cxn ang="0">
                  <a:pos x="13" y="2"/>
                </a:cxn>
                <a:cxn ang="0">
                  <a:pos x="1" y="0"/>
                </a:cxn>
                <a:cxn ang="0">
                  <a:pos x="0" y="7"/>
                </a:cxn>
                <a:cxn ang="0">
                  <a:pos x="12" y="9"/>
                </a:cxn>
                <a:cxn ang="0">
                  <a:pos x="21" y="13"/>
                </a:cxn>
                <a:cxn ang="0">
                  <a:pos x="30" y="18"/>
                </a:cxn>
                <a:cxn ang="0">
                  <a:pos x="39" y="23"/>
                </a:cxn>
                <a:cxn ang="0">
                  <a:pos x="47" y="29"/>
                </a:cxn>
                <a:cxn ang="0">
                  <a:pos x="54" y="35"/>
                </a:cxn>
                <a:cxn ang="0">
                  <a:pos x="61" y="42"/>
                </a:cxn>
                <a:cxn ang="0">
                  <a:pos x="66" y="49"/>
                </a:cxn>
                <a:cxn ang="0">
                  <a:pos x="72" y="55"/>
                </a:cxn>
                <a:cxn ang="0">
                  <a:pos x="76" y="62"/>
                </a:cxn>
                <a:cxn ang="0">
                  <a:pos x="80" y="67"/>
                </a:cxn>
                <a:cxn ang="0">
                  <a:pos x="84" y="73"/>
                </a:cxn>
                <a:cxn ang="0">
                  <a:pos x="86" y="78"/>
                </a:cxn>
                <a:cxn ang="0">
                  <a:pos x="88" y="80"/>
                </a:cxn>
                <a:cxn ang="0">
                  <a:pos x="89" y="82"/>
                </a:cxn>
                <a:cxn ang="0">
                  <a:pos x="89" y="83"/>
                </a:cxn>
                <a:cxn ang="0">
                  <a:pos x="89" y="82"/>
                </a:cxn>
                <a:cxn ang="0">
                  <a:pos x="95" y="81"/>
                </a:cxn>
                <a:cxn ang="0">
                  <a:pos x="95" y="80"/>
                </a:cxn>
                <a:cxn ang="0">
                  <a:pos x="95" y="80"/>
                </a:cxn>
                <a:cxn ang="0">
                  <a:pos x="95" y="81"/>
                </a:cxn>
              </a:cxnLst>
              <a:rect l="0" t="0" r="r" b="b"/>
              <a:pathLst>
                <a:path w="95" h="83">
                  <a:moveTo>
                    <a:pt x="95" y="81"/>
                  </a:moveTo>
                  <a:lnTo>
                    <a:pt x="95" y="80"/>
                  </a:lnTo>
                  <a:lnTo>
                    <a:pt x="94" y="80"/>
                  </a:lnTo>
                  <a:lnTo>
                    <a:pt x="94" y="78"/>
                  </a:lnTo>
                  <a:lnTo>
                    <a:pt x="92" y="73"/>
                  </a:lnTo>
                  <a:lnTo>
                    <a:pt x="89" y="70"/>
                  </a:lnTo>
                  <a:lnTo>
                    <a:pt x="86" y="64"/>
                  </a:lnTo>
                  <a:lnTo>
                    <a:pt x="81" y="58"/>
                  </a:lnTo>
                  <a:lnTo>
                    <a:pt x="77" y="51"/>
                  </a:lnTo>
                  <a:lnTo>
                    <a:pt x="71" y="44"/>
                  </a:lnTo>
                  <a:lnTo>
                    <a:pt x="65" y="38"/>
                  </a:lnTo>
                  <a:lnTo>
                    <a:pt x="59" y="31"/>
                  </a:lnTo>
                  <a:lnTo>
                    <a:pt x="51" y="24"/>
                  </a:lnTo>
                  <a:lnTo>
                    <a:pt x="43" y="18"/>
                  </a:lnTo>
                  <a:lnTo>
                    <a:pt x="33" y="13"/>
                  </a:lnTo>
                  <a:lnTo>
                    <a:pt x="23" y="7"/>
                  </a:lnTo>
                  <a:lnTo>
                    <a:pt x="13" y="2"/>
                  </a:lnTo>
                  <a:lnTo>
                    <a:pt x="1" y="0"/>
                  </a:lnTo>
                  <a:lnTo>
                    <a:pt x="0" y="7"/>
                  </a:lnTo>
                  <a:lnTo>
                    <a:pt x="12" y="9"/>
                  </a:lnTo>
                  <a:lnTo>
                    <a:pt x="21" y="13"/>
                  </a:lnTo>
                  <a:lnTo>
                    <a:pt x="30" y="18"/>
                  </a:lnTo>
                  <a:lnTo>
                    <a:pt x="39" y="23"/>
                  </a:lnTo>
                  <a:lnTo>
                    <a:pt x="47" y="29"/>
                  </a:lnTo>
                  <a:lnTo>
                    <a:pt x="54" y="35"/>
                  </a:lnTo>
                  <a:lnTo>
                    <a:pt x="61" y="42"/>
                  </a:lnTo>
                  <a:lnTo>
                    <a:pt x="66" y="49"/>
                  </a:lnTo>
                  <a:lnTo>
                    <a:pt x="72" y="55"/>
                  </a:lnTo>
                  <a:lnTo>
                    <a:pt x="76" y="62"/>
                  </a:lnTo>
                  <a:lnTo>
                    <a:pt x="80" y="67"/>
                  </a:lnTo>
                  <a:lnTo>
                    <a:pt x="84" y="73"/>
                  </a:lnTo>
                  <a:lnTo>
                    <a:pt x="86" y="78"/>
                  </a:lnTo>
                  <a:lnTo>
                    <a:pt x="88" y="80"/>
                  </a:lnTo>
                  <a:lnTo>
                    <a:pt x="89" y="82"/>
                  </a:lnTo>
                  <a:lnTo>
                    <a:pt x="89" y="83"/>
                  </a:lnTo>
                  <a:lnTo>
                    <a:pt x="89" y="82"/>
                  </a:lnTo>
                  <a:lnTo>
                    <a:pt x="95" y="81"/>
                  </a:lnTo>
                  <a:lnTo>
                    <a:pt x="95" y="80"/>
                  </a:lnTo>
                  <a:lnTo>
                    <a:pt x="95" y="80"/>
                  </a:lnTo>
                  <a:lnTo>
                    <a:pt x="95" y="8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86" name="Freeform 110"/>
            <p:cNvSpPr>
              <a:spLocks/>
            </p:cNvSpPr>
            <p:nvPr/>
          </p:nvSpPr>
          <p:spPr bwMode="auto">
            <a:xfrm>
              <a:off x="3312" y="931"/>
              <a:ext cx="13" cy="71"/>
            </a:xfrm>
            <a:custGeom>
              <a:avLst/>
              <a:gdLst/>
              <a:ahLst/>
              <a:cxnLst>
                <a:cxn ang="0">
                  <a:pos x="5" y="108"/>
                </a:cxn>
                <a:cxn ang="0">
                  <a:pos x="5" y="108"/>
                </a:cxn>
                <a:cxn ang="0">
                  <a:pos x="10" y="98"/>
                </a:cxn>
                <a:cxn ang="0">
                  <a:pos x="13" y="89"/>
                </a:cxn>
                <a:cxn ang="0">
                  <a:pos x="16" y="79"/>
                </a:cxn>
                <a:cxn ang="0">
                  <a:pos x="17" y="70"/>
                </a:cxn>
                <a:cxn ang="0">
                  <a:pos x="18" y="60"/>
                </a:cxn>
                <a:cxn ang="0">
                  <a:pos x="18" y="50"/>
                </a:cxn>
                <a:cxn ang="0">
                  <a:pos x="18" y="42"/>
                </a:cxn>
                <a:cxn ang="0">
                  <a:pos x="17" y="34"/>
                </a:cxn>
                <a:cxn ang="0">
                  <a:pos x="16" y="26"/>
                </a:cxn>
                <a:cxn ang="0">
                  <a:pos x="16" y="19"/>
                </a:cxn>
                <a:cxn ang="0">
                  <a:pos x="13" y="15"/>
                </a:cxn>
                <a:cxn ang="0">
                  <a:pos x="13" y="10"/>
                </a:cxn>
                <a:cxn ang="0">
                  <a:pos x="12" y="6"/>
                </a:cxn>
                <a:cxn ang="0">
                  <a:pos x="11" y="2"/>
                </a:cxn>
                <a:cxn ang="0">
                  <a:pos x="10" y="0"/>
                </a:cxn>
                <a:cxn ang="0">
                  <a:pos x="10" y="0"/>
                </a:cxn>
                <a:cxn ang="0">
                  <a:pos x="4" y="1"/>
                </a:cxn>
                <a:cxn ang="0">
                  <a:pos x="4" y="2"/>
                </a:cxn>
                <a:cxn ang="0">
                  <a:pos x="4" y="3"/>
                </a:cxn>
                <a:cxn ang="0">
                  <a:pos x="5" y="7"/>
                </a:cxn>
                <a:cxn ang="0">
                  <a:pos x="7" y="10"/>
                </a:cxn>
                <a:cxn ang="0">
                  <a:pos x="8" y="16"/>
                </a:cxn>
                <a:cxn ang="0">
                  <a:pos x="9" y="21"/>
                </a:cxn>
                <a:cxn ang="0">
                  <a:pos x="10" y="27"/>
                </a:cxn>
                <a:cxn ang="0">
                  <a:pos x="11" y="35"/>
                </a:cxn>
                <a:cxn ang="0">
                  <a:pos x="11" y="42"/>
                </a:cxn>
                <a:cxn ang="0">
                  <a:pos x="11" y="50"/>
                </a:cxn>
                <a:cxn ang="0">
                  <a:pos x="11" y="59"/>
                </a:cxn>
                <a:cxn ang="0">
                  <a:pos x="10" y="68"/>
                </a:cxn>
                <a:cxn ang="0">
                  <a:pos x="9" y="78"/>
                </a:cxn>
                <a:cxn ang="0">
                  <a:pos x="7" y="87"/>
                </a:cxn>
                <a:cxn ang="0">
                  <a:pos x="4" y="97"/>
                </a:cxn>
                <a:cxn ang="0">
                  <a:pos x="0" y="106"/>
                </a:cxn>
                <a:cxn ang="0">
                  <a:pos x="0" y="106"/>
                </a:cxn>
                <a:cxn ang="0">
                  <a:pos x="5" y="108"/>
                </a:cxn>
              </a:cxnLst>
              <a:rect l="0" t="0" r="r" b="b"/>
              <a:pathLst>
                <a:path w="18" h="108">
                  <a:moveTo>
                    <a:pt x="5" y="108"/>
                  </a:moveTo>
                  <a:lnTo>
                    <a:pt x="5" y="108"/>
                  </a:lnTo>
                  <a:lnTo>
                    <a:pt x="10" y="98"/>
                  </a:lnTo>
                  <a:lnTo>
                    <a:pt x="13" y="89"/>
                  </a:lnTo>
                  <a:lnTo>
                    <a:pt x="16" y="79"/>
                  </a:lnTo>
                  <a:lnTo>
                    <a:pt x="17" y="70"/>
                  </a:lnTo>
                  <a:lnTo>
                    <a:pt x="18" y="60"/>
                  </a:lnTo>
                  <a:lnTo>
                    <a:pt x="18" y="50"/>
                  </a:lnTo>
                  <a:lnTo>
                    <a:pt x="18" y="42"/>
                  </a:lnTo>
                  <a:lnTo>
                    <a:pt x="17" y="34"/>
                  </a:lnTo>
                  <a:lnTo>
                    <a:pt x="16" y="26"/>
                  </a:lnTo>
                  <a:lnTo>
                    <a:pt x="16" y="19"/>
                  </a:lnTo>
                  <a:lnTo>
                    <a:pt x="13" y="15"/>
                  </a:lnTo>
                  <a:lnTo>
                    <a:pt x="13" y="10"/>
                  </a:lnTo>
                  <a:lnTo>
                    <a:pt x="12" y="6"/>
                  </a:lnTo>
                  <a:lnTo>
                    <a:pt x="11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4" y="1"/>
                  </a:lnTo>
                  <a:lnTo>
                    <a:pt x="4" y="2"/>
                  </a:lnTo>
                  <a:lnTo>
                    <a:pt x="4" y="3"/>
                  </a:lnTo>
                  <a:lnTo>
                    <a:pt x="5" y="7"/>
                  </a:lnTo>
                  <a:lnTo>
                    <a:pt x="7" y="10"/>
                  </a:lnTo>
                  <a:lnTo>
                    <a:pt x="8" y="16"/>
                  </a:lnTo>
                  <a:lnTo>
                    <a:pt x="9" y="21"/>
                  </a:lnTo>
                  <a:lnTo>
                    <a:pt x="10" y="27"/>
                  </a:lnTo>
                  <a:lnTo>
                    <a:pt x="11" y="35"/>
                  </a:lnTo>
                  <a:lnTo>
                    <a:pt x="11" y="42"/>
                  </a:lnTo>
                  <a:lnTo>
                    <a:pt x="11" y="50"/>
                  </a:lnTo>
                  <a:lnTo>
                    <a:pt x="11" y="59"/>
                  </a:lnTo>
                  <a:lnTo>
                    <a:pt x="10" y="68"/>
                  </a:lnTo>
                  <a:lnTo>
                    <a:pt x="9" y="78"/>
                  </a:lnTo>
                  <a:lnTo>
                    <a:pt x="7" y="87"/>
                  </a:lnTo>
                  <a:lnTo>
                    <a:pt x="4" y="97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5" y="10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87" name="Freeform 111"/>
            <p:cNvSpPr>
              <a:spLocks/>
            </p:cNvSpPr>
            <p:nvPr/>
          </p:nvSpPr>
          <p:spPr bwMode="auto">
            <a:xfrm>
              <a:off x="3294" y="1001"/>
              <a:ext cx="22" cy="87"/>
            </a:xfrm>
            <a:custGeom>
              <a:avLst/>
              <a:gdLst/>
              <a:ahLst/>
              <a:cxnLst>
                <a:cxn ang="0">
                  <a:pos x="0" y="103"/>
                </a:cxn>
                <a:cxn ang="0">
                  <a:pos x="5" y="103"/>
                </a:cxn>
                <a:cxn ang="0">
                  <a:pos x="5" y="102"/>
                </a:cxn>
                <a:cxn ang="0">
                  <a:pos x="5" y="100"/>
                </a:cxn>
                <a:cxn ang="0">
                  <a:pos x="6" y="98"/>
                </a:cxn>
                <a:cxn ang="0">
                  <a:pos x="6" y="94"/>
                </a:cxn>
                <a:cxn ang="0">
                  <a:pos x="7" y="89"/>
                </a:cxn>
                <a:cxn ang="0">
                  <a:pos x="7" y="84"/>
                </a:cxn>
                <a:cxn ang="0">
                  <a:pos x="9" y="78"/>
                </a:cxn>
                <a:cxn ang="0">
                  <a:pos x="10" y="71"/>
                </a:cxn>
                <a:cxn ang="0">
                  <a:pos x="12" y="64"/>
                </a:cxn>
                <a:cxn ang="0">
                  <a:pos x="13" y="56"/>
                </a:cxn>
                <a:cxn ang="0">
                  <a:pos x="15" y="48"/>
                </a:cxn>
                <a:cxn ang="0">
                  <a:pos x="18" y="39"/>
                </a:cxn>
                <a:cxn ang="0">
                  <a:pos x="21" y="30"/>
                </a:cxn>
                <a:cxn ang="0">
                  <a:pos x="25" y="22"/>
                </a:cxn>
                <a:cxn ang="0">
                  <a:pos x="28" y="11"/>
                </a:cxn>
                <a:cxn ang="0">
                  <a:pos x="31" y="2"/>
                </a:cxn>
                <a:cxn ang="0">
                  <a:pos x="26" y="0"/>
                </a:cxn>
                <a:cxn ang="0">
                  <a:pos x="22" y="9"/>
                </a:cxn>
                <a:cxn ang="0">
                  <a:pos x="18" y="18"/>
                </a:cxn>
                <a:cxn ang="0">
                  <a:pos x="14" y="29"/>
                </a:cxn>
                <a:cxn ang="0">
                  <a:pos x="12" y="38"/>
                </a:cxn>
                <a:cxn ang="0">
                  <a:pos x="10" y="46"/>
                </a:cxn>
                <a:cxn ang="0">
                  <a:pos x="7" y="55"/>
                </a:cxn>
                <a:cxn ang="0">
                  <a:pos x="5" y="63"/>
                </a:cxn>
                <a:cxn ang="0">
                  <a:pos x="4" y="71"/>
                </a:cxn>
                <a:cxn ang="0">
                  <a:pos x="3" y="78"/>
                </a:cxn>
                <a:cxn ang="0">
                  <a:pos x="2" y="83"/>
                </a:cxn>
                <a:cxn ang="0">
                  <a:pos x="1" y="89"/>
                </a:cxn>
                <a:cxn ang="0">
                  <a:pos x="1" y="94"/>
                </a:cxn>
                <a:cxn ang="0">
                  <a:pos x="0" y="97"/>
                </a:cxn>
                <a:cxn ang="0">
                  <a:pos x="0" y="99"/>
                </a:cxn>
                <a:cxn ang="0">
                  <a:pos x="0" y="102"/>
                </a:cxn>
                <a:cxn ang="0">
                  <a:pos x="0" y="103"/>
                </a:cxn>
                <a:cxn ang="0">
                  <a:pos x="5" y="103"/>
                </a:cxn>
                <a:cxn ang="0">
                  <a:pos x="0" y="103"/>
                </a:cxn>
                <a:cxn ang="0">
                  <a:pos x="3" y="132"/>
                </a:cxn>
                <a:cxn ang="0">
                  <a:pos x="5" y="103"/>
                </a:cxn>
                <a:cxn ang="0">
                  <a:pos x="0" y="103"/>
                </a:cxn>
              </a:cxnLst>
              <a:rect l="0" t="0" r="r" b="b"/>
              <a:pathLst>
                <a:path w="31" h="132">
                  <a:moveTo>
                    <a:pt x="0" y="103"/>
                  </a:moveTo>
                  <a:lnTo>
                    <a:pt x="5" y="103"/>
                  </a:lnTo>
                  <a:lnTo>
                    <a:pt x="5" y="102"/>
                  </a:lnTo>
                  <a:lnTo>
                    <a:pt x="5" y="100"/>
                  </a:lnTo>
                  <a:lnTo>
                    <a:pt x="6" y="98"/>
                  </a:lnTo>
                  <a:lnTo>
                    <a:pt x="6" y="94"/>
                  </a:lnTo>
                  <a:lnTo>
                    <a:pt x="7" y="89"/>
                  </a:lnTo>
                  <a:lnTo>
                    <a:pt x="7" y="84"/>
                  </a:lnTo>
                  <a:lnTo>
                    <a:pt x="9" y="78"/>
                  </a:lnTo>
                  <a:lnTo>
                    <a:pt x="10" y="71"/>
                  </a:lnTo>
                  <a:lnTo>
                    <a:pt x="12" y="64"/>
                  </a:lnTo>
                  <a:lnTo>
                    <a:pt x="13" y="56"/>
                  </a:lnTo>
                  <a:lnTo>
                    <a:pt x="15" y="48"/>
                  </a:lnTo>
                  <a:lnTo>
                    <a:pt x="18" y="39"/>
                  </a:lnTo>
                  <a:lnTo>
                    <a:pt x="21" y="30"/>
                  </a:lnTo>
                  <a:lnTo>
                    <a:pt x="25" y="22"/>
                  </a:lnTo>
                  <a:lnTo>
                    <a:pt x="28" y="11"/>
                  </a:lnTo>
                  <a:lnTo>
                    <a:pt x="31" y="2"/>
                  </a:lnTo>
                  <a:lnTo>
                    <a:pt x="26" y="0"/>
                  </a:lnTo>
                  <a:lnTo>
                    <a:pt x="22" y="9"/>
                  </a:lnTo>
                  <a:lnTo>
                    <a:pt x="18" y="18"/>
                  </a:lnTo>
                  <a:lnTo>
                    <a:pt x="14" y="29"/>
                  </a:lnTo>
                  <a:lnTo>
                    <a:pt x="12" y="38"/>
                  </a:lnTo>
                  <a:lnTo>
                    <a:pt x="10" y="46"/>
                  </a:lnTo>
                  <a:lnTo>
                    <a:pt x="7" y="55"/>
                  </a:lnTo>
                  <a:lnTo>
                    <a:pt x="5" y="63"/>
                  </a:lnTo>
                  <a:lnTo>
                    <a:pt x="4" y="71"/>
                  </a:lnTo>
                  <a:lnTo>
                    <a:pt x="3" y="78"/>
                  </a:lnTo>
                  <a:lnTo>
                    <a:pt x="2" y="83"/>
                  </a:lnTo>
                  <a:lnTo>
                    <a:pt x="1" y="89"/>
                  </a:lnTo>
                  <a:lnTo>
                    <a:pt x="1" y="94"/>
                  </a:lnTo>
                  <a:lnTo>
                    <a:pt x="0" y="97"/>
                  </a:lnTo>
                  <a:lnTo>
                    <a:pt x="0" y="99"/>
                  </a:lnTo>
                  <a:lnTo>
                    <a:pt x="0" y="102"/>
                  </a:lnTo>
                  <a:lnTo>
                    <a:pt x="0" y="103"/>
                  </a:lnTo>
                  <a:lnTo>
                    <a:pt x="5" y="103"/>
                  </a:lnTo>
                  <a:lnTo>
                    <a:pt x="0" y="103"/>
                  </a:lnTo>
                  <a:lnTo>
                    <a:pt x="3" y="132"/>
                  </a:lnTo>
                  <a:lnTo>
                    <a:pt x="5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88" name="Freeform 112"/>
            <p:cNvSpPr>
              <a:spLocks/>
            </p:cNvSpPr>
            <p:nvPr/>
          </p:nvSpPr>
          <p:spPr bwMode="auto">
            <a:xfrm>
              <a:off x="3277" y="992"/>
              <a:ext cx="22" cy="76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0" y="6"/>
                </a:cxn>
                <a:cxn ang="0">
                  <a:pos x="3" y="8"/>
                </a:cxn>
                <a:cxn ang="0">
                  <a:pos x="6" y="12"/>
                </a:cxn>
                <a:cxn ang="0">
                  <a:pos x="9" y="17"/>
                </a:cxn>
                <a:cxn ang="0">
                  <a:pos x="12" y="25"/>
                </a:cxn>
                <a:cxn ang="0">
                  <a:pos x="15" y="33"/>
                </a:cxn>
                <a:cxn ang="0">
                  <a:pos x="17" y="43"/>
                </a:cxn>
                <a:cxn ang="0">
                  <a:pos x="19" y="53"/>
                </a:cxn>
                <a:cxn ang="0">
                  <a:pos x="21" y="63"/>
                </a:cxn>
                <a:cxn ang="0">
                  <a:pos x="22" y="73"/>
                </a:cxn>
                <a:cxn ang="0">
                  <a:pos x="23" y="82"/>
                </a:cxn>
                <a:cxn ang="0">
                  <a:pos x="24" y="92"/>
                </a:cxn>
                <a:cxn ang="0">
                  <a:pos x="25" y="101"/>
                </a:cxn>
                <a:cxn ang="0">
                  <a:pos x="25" y="108"/>
                </a:cxn>
                <a:cxn ang="0">
                  <a:pos x="25" y="112"/>
                </a:cxn>
                <a:cxn ang="0">
                  <a:pos x="27" y="116"/>
                </a:cxn>
                <a:cxn ang="0">
                  <a:pos x="27" y="117"/>
                </a:cxn>
                <a:cxn ang="0">
                  <a:pos x="32" y="117"/>
                </a:cxn>
                <a:cxn ang="0">
                  <a:pos x="32" y="114"/>
                </a:cxn>
                <a:cxn ang="0">
                  <a:pos x="32" y="112"/>
                </a:cxn>
                <a:cxn ang="0">
                  <a:pos x="32" y="106"/>
                </a:cxn>
                <a:cxn ang="0">
                  <a:pos x="31" y="100"/>
                </a:cxn>
                <a:cxn ang="0">
                  <a:pos x="31" y="92"/>
                </a:cxn>
                <a:cxn ang="0">
                  <a:pos x="30" y="82"/>
                </a:cxn>
                <a:cxn ang="0">
                  <a:pos x="29" y="72"/>
                </a:cxn>
                <a:cxn ang="0">
                  <a:pos x="28" y="62"/>
                </a:cxn>
                <a:cxn ang="0">
                  <a:pos x="25" y="52"/>
                </a:cxn>
                <a:cxn ang="0">
                  <a:pos x="23" y="41"/>
                </a:cxn>
                <a:cxn ang="0">
                  <a:pos x="21" y="32"/>
                </a:cxn>
                <a:cxn ang="0">
                  <a:pos x="19" y="23"/>
                </a:cxn>
                <a:cxn ang="0">
                  <a:pos x="15" y="15"/>
                </a:cxn>
                <a:cxn ang="0">
                  <a:pos x="12" y="8"/>
                </a:cxn>
                <a:cxn ang="0">
                  <a:pos x="7" y="4"/>
                </a:cxn>
                <a:cxn ang="0">
                  <a:pos x="1" y="0"/>
                </a:cxn>
                <a:cxn ang="0">
                  <a:pos x="1" y="0"/>
                </a:cxn>
                <a:cxn ang="0">
                  <a:pos x="0" y="6"/>
                </a:cxn>
              </a:cxnLst>
              <a:rect l="0" t="0" r="r" b="b"/>
              <a:pathLst>
                <a:path w="32" h="117">
                  <a:moveTo>
                    <a:pt x="0" y="6"/>
                  </a:moveTo>
                  <a:lnTo>
                    <a:pt x="0" y="6"/>
                  </a:lnTo>
                  <a:lnTo>
                    <a:pt x="3" y="8"/>
                  </a:lnTo>
                  <a:lnTo>
                    <a:pt x="6" y="12"/>
                  </a:lnTo>
                  <a:lnTo>
                    <a:pt x="9" y="17"/>
                  </a:lnTo>
                  <a:lnTo>
                    <a:pt x="12" y="25"/>
                  </a:lnTo>
                  <a:lnTo>
                    <a:pt x="15" y="33"/>
                  </a:lnTo>
                  <a:lnTo>
                    <a:pt x="17" y="43"/>
                  </a:lnTo>
                  <a:lnTo>
                    <a:pt x="19" y="53"/>
                  </a:lnTo>
                  <a:lnTo>
                    <a:pt x="21" y="63"/>
                  </a:lnTo>
                  <a:lnTo>
                    <a:pt x="22" y="73"/>
                  </a:lnTo>
                  <a:lnTo>
                    <a:pt x="23" y="82"/>
                  </a:lnTo>
                  <a:lnTo>
                    <a:pt x="24" y="92"/>
                  </a:lnTo>
                  <a:lnTo>
                    <a:pt x="25" y="101"/>
                  </a:lnTo>
                  <a:lnTo>
                    <a:pt x="25" y="108"/>
                  </a:lnTo>
                  <a:lnTo>
                    <a:pt x="25" y="112"/>
                  </a:lnTo>
                  <a:lnTo>
                    <a:pt x="27" y="116"/>
                  </a:lnTo>
                  <a:lnTo>
                    <a:pt x="27" y="117"/>
                  </a:lnTo>
                  <a:lnTo>
                    <a:pt x="32" y="117"/>
                  </a:lnTo>
                  <a:lnTo>
                    <a:pt x="32" y="114"/>
                  </a:lnTo>
                  <a:lnTo>
                    <a:pt x="32" y="112"/>
                  </a:lnTo>
                  <a:lnTo>
                    <a:pt x="32" y="106"/>
                  </a:lnTo>
                  <a:lnTo>
                    <a:pt x="31" y="100"/>
                  </a:lnTo>
                  <a:lnTo>
                    <a:pt x="31" y="92"/>
                  </a:lnTo>
                  <a:lnTo>
                    <a:pt x="30" y="82"/>
                  </a:lnTo>
                  <a:lnTo>
                    <a:pt x="29" y="72"/>
                  </a:lnTo>
                  <a:lnTo>
                    <a:pt x="28" y="62"/>
                  </a:lnTo>
                  <a:lnTo>
                    <a:pt x="25" y="52"/>
                  </a:lnTo>
                  <a:lnTo>
                    <a:pt x="23" y="41"/>
                  </a:lnTo>
                  <a:lnTo>
                    <a:pt x="21" y="32"/>
                  </a:lnTo>
                  <a:lnTo>
                    <a:pt x="19" y="23"/>
                  </a:lnTo>
                  <a:lnTo>
                    <a:pt x="15" y="15"/>
                  </a:lnTo>
                  <a:lnTo>
                    <a:pt x="12" y="8"/>
                  </a:lnTo>
                  <a:lnTo>
                    <a:pt x="7" y="4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89" name="Freeform 113"/>
            <p:cNvSpPr>
              <a:spLocks/>
            </p:cNvSpPr>
            <p:nvPr/>
          </p:nvSpPr>
          <p:spPr bwMode="auto">
            <a:xfrm>
              <a:off x="3248" y="955"/>
              <a:ext cx="29" cy="41"/>
            </a:xfrm>
            <a:custGeom>
              <a:avLst/>
              <a:gdLst/>
              <a:ahLst/>
              <a:cxnLst>
                <a:cxn ang="0">
                  <a:pos x="5" y="8"/>
                </a:cxn>
                <a:cxn ang="0">
                  <a:pos x="0" y="6"/>
                </a:cxn>
                <a:cxn ang="0">
                  <a:pos x="1" y="8"/>
                </a:cxn>
                <a:cxn ang="0">
                  <a:pos x="3" y="14"/>
                </a:cxn>
                <a:cxn ang="0">
                  <a:pos x="7" y="22"/>
                </a:cxn>
                <a:cxn ang="0">
                  <a:pos x="11" y="31"/>
                </a:cxn>
                <a:cxn ang="0">
                  <a:pos x="17" y="41"/>
                </a:cxn>
                <a:cxn ang="0">
                  <a:pos x="24" y="51"/>
                </a:cxn>
                <a:cxn ang="0">
                  <a:pos x="32" y="59"/>
                </a:cxn>
                <a:cxn ang="0">
                  <a:pos x="42" y="63"/>
                </a:cxn>
                <a:cxn ang="0">
                  <a:pos x="43" y="57"/>
                </a:cxn>
                <a:cxn ang="0">
                  <a:pos x="35" y="53"/>
                </a:cxn>
                <a:cxn ang="0">
                  <a:pos x="29" y="46"/>
                </a:cxn>
                <a:cxn ang="0">
                  <a:pos x="23" y="37"/>
                </a:cxn>
                <a:cxn ang="0">
                  <a:pos x="17" y="28"/>
                </a:cxn>
                <a:cxn ang="0">
                  <a:pos x="13" y="19"/>
                </a:cxn>
                <a:cxn ang="0">
                  <a:pos x="9" y="12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2" y="1"/>
                </a:cxn>
                <a:cxn ang="0">
                  <a:pos x="7" y="4"/>
                </a:cxn>
                <a:cxn ang="0">
                  <a:pos x="6" y="0"/>
                </a:cxn>
                <a:cxn ang="0">
                  <a:pos x="2" y="1"/>
                </a:cxn>
                <a:cxn ang="0">
                  <a:pos x="5" y="8"/>
                </a:cxn>
              </a:cxnLst>
              <a:rect l="0" t="0" r="r" b="b"/>
              <a:pathLst>
                <a:path w="43" h="63">
                  <a:moveTo>
                    <a:pt x="5" y="8"/>
                  </a:moveTo>
                  <a:lnTo>
                    <a:pt x="0" y="6"/>
                  </a:lnTo>
                  <a:lnTo>
                    <a:pt x="1" y="8"/>
                  </a:lnTo>
                  <a:lnTo>
                    <a:pt x="3" y="14"/>
                  </a:lnTo>
                  <a:lnTo>
                    <a:pt x="7" y="22"/>
                  </a:lnTo>
                  <a:lnTo>
                    <a:pt x="11" y="31"/>
                  </a:lnTo>
                  <a:lnTo>
                    <a:pt x="17" y="41"/>
                  </a:lnTo>
                  <a:lnTo>
                    <a:pt x="24" y="51"/>
                  </a:lnTo>
                  <a:lnTo>
                    <a:pt x="32" y="59"/>
                  </a:lnTo>
                  <a:lnTo>
                    <a:pt x="42" y="63"/>
                  </a:lnTo>
                  <a:lnTo>
                    <a:pt x="43" y="57"/>
                  </a:lnTo>
                  <a:lnTo>
                    <a:pt x="35" y="53"/>
                  </a:lnTo>
                  <a:lnTo>
                    <a:pt x="29" y="46"/>
                  </a:lnTo>
                  <a:lnTo>
                    <a:pt x="23" y="37"/>
                  </a:lnTo>
                  <a:lnTo>
                    <a:pt x="17" y="28"/>
                  </a:lnTo>
                  <a:lnTo>
                    <a:pt x="13" y="19"/>
                  </a:lnTo>
                  <a:lnTo>
                    <a:pt x="9" y="12"/>
                  </a:lnTo>
                  <a:lnTo>
                    <a:pt x="8" y="6"/>
                  </a:lnTo>
                  <a:lnTo>
                    <a:pt x="7" y="4"/>
                  </a:lnTo>
                  <a:lnTo>
                    <a:pt x="2" y="1"/>
                  </a:lnTo>
                  <a:lnTo>
                    <a:pt x="7" y="4"/>
                  </a:lnTo>
                  <a:lnTo>
                    <a:pt x="6" y="0"/>
                  </a:lnTo>
                  <a:lnTo>
                    <a:pt x="2" y="1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90" name="Freeform 114"/>
            <p:cNvSpPr>
              <a:spLocks/>
            </p:cNvSpPr>
            <p:nvPr/>
          </p:nvSpPr>
          <p:spPr bwMode="auto">
            <a:xfrm>
              <a:off x="3227" y="955"/>
              <a:ext cx="24" cy="13"/>
            </a:xfrm>
            <a:custGeom>
              <a:avLst/>
              <a:gdLst/>
              <a:ahLst/>
              <a:cxnLst>
                <a:cxn ang="0">
                  <a:pos x="0" y="19"/>
                </a:cxn>
                <a:cxn ang="0">
                  <a:pos x="3" y="19"/>
                </a:cxn>
                <a:cxn ang="0">
                  <a:pos x="35" y="7"/>
                </a:cxn>
                <a:cxn ang="0">
                  <a:pos x="32" y="0"/>
                </a:cxn>
                <a:cxn ang="0">
                  <a:pos x="2" y="13"/>
                </a:cxn>
                <a:cxn ang="0">
                  <a:pos x="4" y="13"/>
                </a:cxn>
                <a:cxn ang="0">
                  <a:pos x="0" y="19"/>
                </a:cxn>
                <a:cxn ang="0">
                  <a:pos x="2" y="20"/>
                </a:cxn>
                <a:cxn ang="0">
                  <a:pos x="3" y="19"/>
                </a:cxn>
                <a:cxn ang="0">
                  <a:pos x="0" y="19"/>
                </a:cxn>
              </a:cxnLst>
              <a:rect l="0" t="0" r="r" b="b"/>
              <a:pathLst>
                <a:path w="35" h="20">
                  <a:moveTo>
                    <a:pt x="0" y="19"/>
                  </a:moveTo>
                  <a:lnTo>
                    <a:pt x="3" y="19"/>
                  </a:lnTo>
                  <a:lnTo>
                    <a:pt x="35" y="7"/>
                  </a:lnTo>
                  <a:lnTo>
                    <a:pt x="32" y="0"/>
                  </a:lnTo>
                  <a:lnTo>
                    <a:pt x="2" y="13"/>
                  </a:lnTo>
                  <a:lnTo>
                    <a:pt x="4" y="13"/>
                  </a:lnTo>
                  <a:lnTo>
                    <a:pt x="0" y="19"/>
                  </a:lnTo>
                  <a:lnTo>
                    <a:pt x="2" y="20"/>
                  </a:lnTo>
                  <a:lnTo>
                    <a:pt x="3" y="19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91" name="Freeform 115"/>
            <p:cNvSpPr>
              <a:spLocks/>
            </p:cNvSpPr>
            <p:nvPr/>
          </p:nvSpPr>
          <p:spPr bwMode="auto">
            <a:xfrm>
              <a:off x="3204" y="950"/>
              <a:ext cx="25" cy="17"/>
            </a:xfrm>
            <a:custGeom>
              <a:avLst/>
              <a:gdLst/>
              <a:ahLst/>
              <a:cxnLst>
                <a:cxn ang="0">
                  <a:pos x="5" y="6"/>
                </a:cxn>
                <a:cxn ang="0">
                  <a:pos x="1" y="7"/>
                </a:cxn>
                <a:cxn ang="0">
                  <a:pos x="33" y="27"/>
                </a:cxn>
                <a:cxn ang="0">
                  <a:pos x="37" y="21"/>
                </a:cxn>
                <a:cxn ang="0">
                  <a:pos x="5" y="2"/>
                </a:cxn>
                <a:cxn ang="0">
                  <a:pos x="0" y="2"/>
                </a:cxn>
                <a:cxn ang="0">
                  <a:pos x="5" y="2"/>
                </a:cxn>
                <a:cxn ang="0">
                  <a:pos x="3" y="0"/>
                </a:cxn>
                <a:cxn ang="0">
                  <a:pos x="0" y="2"/>
                </a:cxn>
                <a:cxn ang="0">
                  <a:pos x="5" y="6"/>
                </a:cxn>
              </a:cxnLst>
              <a:rect l="0" t="0" r="r" b="b"/>
              <a:pathLst>
                <a:path w="37" h="27">
                  <a:moveTo>
                    <a:pt x="5" y="6"/>
                  </a:moveTo>
                  <a:lnTo>
                    <a:pt x="1" y="7"/>
                  </a:lnTo>
                  <a:lnTo>
                    <a:pt x="33" y="27"/>
                  </a:lnTo>
                  <a:lnTo>
                    <a:pt x="37" y="21"/>
                  </a:lnTo>
                  <a:lnTo>
                    <a:pt x="5" y="2"/>
                  </a:lnTo>
                  <a:lnTo>
                    <a:pt x="0" y="2"/>
                  </a:lnTo>
                  <a:lnTo>
                    <a:pt x="5" y="2"/>
                  </a:lnTo>
                  <a:lnTo>
                    <a:pt x="3" y="0"/>
                  </a:lnTo>
                  <a:lnTo>
                    <a:pt x="0" y="2"/>
                  </a:lnTo>
                  <a:lnTo>
                    <a:pt x="5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92" name="Freeform 116"/>
            <p:cNvSpPr>
              <a:spLocks/>
            </p:cNvSpPr>
            <p:nvPr/>
          </p:nvSpPr>
          <p:spPr bwMode="auto">
            <a:xfrm>
              <a:off x="3081" y="951"/>
              <a:ext cx="126" cy="74"/>
            </a:xfrm>
            <a:custGeom>
              <a:avLst/>
              <a:gdLst/>
              <a:ahLst/>
              <a:cxnLst>
                <a:cxn ang="0">
                  <a:pos x="0" y="107"/>
                </a:cxn>
                <a:cxn ang="0">
                  <a:pos x="0" y="107"/>
                </a:cxn>
                <a:cxn ang="0">
                  <a:pos x="14" y="111"/>
                </a:cxn>
                <a:cxn ang="0">
                  <a:pos x="27" y="113"/>
                </a:cxn>
                <a:cxn ang="0">
                  <a:pos x="43" y="110"/>
                </a:cxn>
                <a:cxn ang="0">
                  <a:pos x="58" y="105"/>
                </a:cxn>
                <a:cxn ang="0">
                  <a:pos x="73" y="98"/>
                </a:cxn>
                <a:cxn ang="0">
                  <a:pos x="89" y="89"/>
                </a:cxn>
                <a:cxn ang="0">
                  <a:pos x="104" y="78"/>
                </a:cxn>
                <a:cxn ang="0">
                  <a:pos x="118" y="67"/>
                </a:cxn>
                <a:cxn ang="0">
                  <a:pos x="132" y="56"/>
                </a:cxn>
                <a:cxn ang="0">
                  <a:pos x="145" y="45"/>
                </a:cxn>
                <a:cxn ang="0">
                  <a:pos x="156" y="35"/>
                </a:cxn>
                <a:cxn ang="0">
                  <a:pos x="166" y="25"/>
                </a:cxn>
                <a:cxn ang="0">
                  <a:pos x="173" y="17"/>
                </a:cxn>
                <a:cxn ang="0">
                  <a:pos x="180" y="10"/>
                </a:cxn>
                <a:cxn ang="0">
                  <a:pos x="184" y="5"/>
                </a:cxn>
                <a:cxn ang="0">
                  <a:pos x="185" y="4"/>
                </a:cxn>
                <a:cxn ang="0">
                  <a:pos x="180" y="0"/>
                </a:cxn>
                <a:cxn ang="0">
                  <a:pos x="179" y="1"/>
                </a:cxn>
                <a:cxn ang="0">
                  <a:pos x="176" y="5"/>
                </a:cxn>
                <a:cxn ang="0">
                  <a:pos x="169" y="12"/>
                </a:cxn>
                <a:cxn ang="0">
                  <a:pos x="161" y="20"/>
                </a:cxn>
                <a:cxn ang="0">
                  <a:pos x="152" y="30"/>
                </a:cxn>
                <a:cxn ang="0">
                  <a:pos x="140" y="41"/>
                </a:cxn>
                <a:cxn ang="0">
                  <a:pos x="128" y="51"/>
                </a:cxn>
                <a:cxn ang="0">
                  <a:pos x="114" y="62"/>
                </a:cxn>
                <a:cxn ang="0">
                  <a:pos x="100" y="74"/>
                </a:cxn>
                <a:cxn ang="0">
                  <a:pos x="85" y="83"/>
                </a:cxn>
                <a:cxn ang="0">
                  <a:pos x="71" y="92"/>
                </a:cxn>
                <a:cxn ang="0">
                  <a:pos x="55" y="99"/>
                </a:cxn>
                <a:cxn ang="0">
                  <a:pos x="41" y="103"/>
                </a:cxn>
                <a:cxn ang="0">
                  <a:pos x="27" y="106"/>
                </a:cxn>
                <a:cxn ang="0">
                  <a:pos x="15" y="106"/>
                </a:cxn>
                <a:cxn ang="0">
                  <a:pos x="4" y="101"/>
                </a:cxn>
                <a:cxn ang="0">
                  <a:pos x="4" y="101"/>
                </a:cxn>
                <a:cxn ang="0">
                  <a:pos x="0" y="107"/>
                </a:cxn>
              </a:cxnLst>
              <a:rect l="0" t="0" r="r" b="b"/>
              <a:pathLst>
                <a:path w="185" h="113">
                  <a:moveTo>
                    <a:pt x="0" y="107"/>
                  </a:moveTo>
                  <a:lnTo>
                    <a:pt x="0" y="107"/>
                  </a:lnTo>
                  <a:lnTo>
                    <a:pt x="14" y="111"/>
                  </a:lnTo>
                  <a:lnTo>
                    <a:pt x="27" y="113"/>
                  </a:lnTo>
                  <a:lnTo>
                    <a:pt x="43" y="110"/>
                  </a:lnTo>
                  <a:lnTo>
                    <a:pt x="58" y="105"/>
                  </a:lnTo>
                  <a:lnTo>
                    <a:pt x="73" y="98"/>
                  </a:lnTo>
                  <a:lnTo>
                    <a:pt x="89" y="89"/>
                  </a:lnTo>
                  <a:lnTo>
                    <a:pt x="104" y="78"/>
                  </a:lnTo>
                  <a:lnTo>
                    <a:pt x="118" y="67"/>
                  </a:lnTo>
                  <a:lnTo>
                    <a:pt x="132" y="56"/>
                  </a:lnTo>
                  <a:lnTo>
                    <a:pt x="145" y="45"/>
                  </a:lnTo>
                  <a:lnTo>
                    <a:pt x="156" y="35"/>
                  </a:lnTo>
                  <a:lnTo>
                    <a:pt x="166" y="25"/>
                  </a:lnTo>
                  <a:lnTo>
                    <a:pt x="173" y="17"/>
                  </a:lnTo>
                  <a:lnTo>
                    <a:pt x="180" y="10"/>
                  </a:lnTo>
                  <a:lnTo>
                    <a:pt x="184" y="5"/>
                  </a:lnTo>
                  <a:lnTo>
                    <a:pt x="185" y="4"/>
                  </a:lnTo>
                  <a:lnTo>
                    <a:pt x="180" y="0"/>
                  </a:lnTo>
                  <a:lnTo>
                    <a:pt x="179" y="1"/>
                  </a:lnTo>
                  <a:lnTo>
                    <a:pt x="176" y="5"/>
                  </a:lnTo>
                  <a:lnTo>
                    <a:pt x="169" y="12"/>
                  </a:lnTo>
                  <a:lnTo>
                    <a:pt x="161" y="20"/>
                  </a:lnTo>
                  <a:lnTo>
                    <a:pt x="152" y="30"/>
                  </a:lnTo>
                  <a:lnTo>
                    <a:pt x="140" y="41"/>
                  </a:lnTo>
                  <a:lnTo>
                    <a:pt x="128" y="51"/>
                  </a:lnTo>
                  <a:lnTo>
                    <a:pt x="114" y="62"/>
                  </a:lnTo>
                  <a:lnTo>
                    <a:pt x="100" y="74"/>
                  </a:lnTo>
                  <a:lnTo>
                    <a:pt x="85" y="83"/>
                  </a:lnTo>
                  <a:lnTo>
                    <a:pt x="71" y="92"/>
                  </a:lnTo>
                  <a:lnTo>
                    <a:pt x="55" y="99"/>
                  </a:lnTo>
                  <a:lnTo>
                    <a:pt x="41" y="103"/>
                  </a:lnTo>
                  <a:lnTo>
                    <a:pt x="27" y="106"/>
                  </a:lnTo>
                  <a:lnTo>
                    <a:pt x="15" y="106"/>
                  </a:lnTo>
                  <a:lnTo>
                    <a:pt x="4" y="101"/>
                  </a:lnTo>
                  <a:lnTo>
                    <a:pt x="4" y="101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93" name="Freeform 117"/>
            <p:cNvSpPr>
              <a:spLocks/>
            </p:cNvSpPr>
            <p:nvPr/>
          </p:nvSpPr>
          <p:spPr bwMode="auto">
            <a:xfrm>
              <a:off x="3004" y="1012"/>
              <a:ext cx="79" cy="30"/>
            </a:xfrm>
            <a:custGeom>
              <a:avLst/>
              <a:gdLst/>
              <a:ahLst/>
              <a:cxnLst>
                <a:cxn ang="0">
                  <a:pos x="7" y="43"/>
                </a:cxn>
                <a:cxn ang="0">
                  <a:pos x="6" y="46"/>
                </a:cxn>
                <a:cxn ang="0">
                  <a:pos x="6" y="44"/>
                </a:cxn>
                <a:cxn ang="0">
                  <a:pos x="8" y="43"/>
                </a:cxn>
                <a:cxn ang="0">
                  <a:pos x="11" y="41"/>
                </a:cxn>
                <a:cxn ang="0">
                  <a:pos x="14" y="37"/>
                </a:cxn>
                <a:cxn ang="0">
                  <a:pos x="19" y="32"/>
                </a:cxn>
                <a:cxn ang="0">
                  <a:pos x="23" y="29"/>
                </a:cxn>
                <a:cxn ang="0">
                  <a:pos x="30" y="24"/>
                </a:cxn>
                <a:cxn ang="0">
                  <a:pos x="37" y="19"/>
                </a:cxn>
                <a:cxn ang="0">
                  <a:pos x="44" y="15"/>
                </a:cxn>
                <a:cxn ang="0">
                  <a:pos x="53" y="11"/>
                </a:cxn>
                <a:cxn ang="0">
                  <a:pos x="62" y="9"/>
                </a:cxn>
                <a:cxn ang="0">
                  <a:pos x="71" y="7"/>
                </a:cxn>
                <a:cxn ang="0">
                  <a:pos x="80" y="7"/>
                </a:cxn>
                <a:cxn ang="0">
                  <a:pos x="90" y="8"/>
                </a:cxn>
                <a:cxn ang="0">
                  <a:pos x="102" y="10"/>
                </a:cxn>
                <a:cxn ang="0">
                  <a:pos x="112" y="15"/>
                </a:cxn>
                <a:cxn ang="0">
                  <a:pos x="116" y="9"/>
                </a:cxn>
                <a:cxn ang="0">
                  <a:pos x="103" y="5"/>
                </a:cxn>
                <a:cxn ang="0">
                  <a:pos x="92" y="1"/>
                </a:cxn>
                <a:cxn ang="0">
                  <a:pos x="80" y="0"/>
                </a:cxn>
                <a:cxn ang="0">
                  <a:pos x="70" y="1"/>
                </a:cxn>
                <a:cxn ang="0">
                  <a:pos x="60" y="2"/>
                </a:cxn>
                <a:cxn ang="0">
                  <a:pos x="51" y="6"/>
                </a:cxn>
                <a:cxn ang="0">
                  <a:pos x="41" y="9"/>
                </a:cxn>
                <a:cxn ang="0">
                  <a:pos x="33" y="14"/>
                </a:cxn>
                <a:cxn ang="0">
                  <a:pos x="27" y="18"/>
                </a:cxn>
                <a:cxn ang="0">
                  <a:pos x="20" y="23"/>
                </a:cxn>
                <a:cxn ang="0">
                  <a:pos x="14" y="27"/>
                </a:cxn>
                <a:cxn ang="0">
                  <a:pos x="9" y="32"/>
                </a:cxn>
                <a:cxn ang="0">
                  <a:pos x="6" y="37"/>
                </a:cxn>
                <a:cxn ang="0">
                  <a:pos x="4" y="39"/>
                </a:cxn>
                <a:cxn ang="0">
                  <a:pos x="1" y="41"/>
                </a:cxn>
                <a:cxn ang="0">
                  <a:pos x="0" y="42"/>
                </a:cxn>
                <a:cxn ang="0">
                  <a:pos x="0" y="44"/>
                </a:cxn>
                <a:cxn ang="0">
                  <a:pos x="0" y="42"/>
                </a:cxn>
                <a:cxn ang="0">
                  <a:pos x="0" y="43"/>
                </a:cxn>
                <a:cxn ang="0">
                  <a:pos x="0" y="44"/>
                </a:cxn>
                <a:cxn ang="0">
                  <a:pos x="7" y="43"/>
                </a:cxn>
              </a:cxnLst>
              <a:rect l="0" t="0" r="r" b="b"/>
              <a:pathLst>
                <a:path w="116" h="46">
                  <a:moveTo>
                    <a:pt x="7" y="43"/>
                  </a:moveTo>
                  <a:lnTo>
                    <a:pt x="6" y="46"/>
                  </a:lnTo>
                  <a:lnTo>
                    <a:pt x="6" y="44"/>
                  </a:lnTo>
                  <a:lnTo>
                    <a:pt x="8" y="43"/>
                  </a:lnTo>
                  <a:lnTo>
                    <a:pt x="11" y="41"/>
                  </a:lnTo>
                  <a:lnTo>
                    <a:pt x="14" y="37"/>
                  </a:lnTo>
                  <a:lnTo>
                    <a:pt x="19" y="32"/>
                  </a:lnTo>
                  <a:lnTo>
                    <a:pt x="23" y="29"/>
                  </a:lnTo>
                  <a:lnTo>
                    <a:pt x="30" y="24"/>
                  </a:lnTo>
                  <a:lnTo>
                    <a:pt x="37" y="19"/>
                  </a:lnTo>
                  <a:lnTo>
                    <a:pt x="44" y="15"/>
                  </a:lnTo>
                  <a:lnTo>
                    <a:pt x="53" y="11"/>
                  </a:lnTo>
                  <a:lnTo>
                    <a:pt x="62" y="9"/>
                  </a:lnTo>
                  <a:lnTo>
                    <a:pt x="71" y="7"/>
                  </a:lnTo>
                  <a:lnTo>
                    <a:pt x="80" y="7"/>
                  </a:lnTo>
                  <a:lnTo>
                    <a:pt x="90" y="8"/>
                  </a:lnTo>
                  <a:lnTo>
                    <a:pt x="102" y="10"/>
                  </a:lnTo>
                  <a:lnTo>
                    <a:pt x="112" y="15"/>
                  </a:lnTo>
                  <a:lnTo>
                    <a:pt x="116" y="9"/>
                  </a:lnTo>
                  <a:lnTo>
                    <a:pt x="103" y="5"/>
                  </a:lnTo>
                  <a:lnTo>
                    <a:pt x="92" y="1"/>
                  </a:lnTo>
                  <a:lnTo>
                    <a:pt x="80" y="0"/>
                  </a:lnTo>
                  <a:lnTo>
                    <a:pt x="70" y="1"/>
                  </a:lnTo>
                  <a:lnTo>
                    <a:pt x="60" y="2"/>
                  </a:lnTo>
                  <a:lnTo>
                    <a:pt x="51" y="6"/>
                  </a:lnTo>
                  <a:lnTo>
                    <a:pt x="41" y="9"/>
                  </a:lnTo>
                  <a:lnTo>
                    <a:pt x="33" y="14"/>
                  </a:lnTo>
                  <a:lnTo>
                    <a:pt x="27" y="18"/>
                  </a:lnTo>
                  <a:lnTo>
                    <a:pt x="20" y="23"/>
                  </a:lnTo>
                  <a:lnTo>
                    <a:pt x="14" y="27"/>
                  </a:lnTo>
                  <a:lnTo>
                    <a:pt x="9" y="32"/>
                  </a:lnTo>
                  <a:lnTo>
                    <a:pt x="6" y="37"/>
                  </a:lnTo>
                  <a:lnTo>
                    <a:pt x="4" y="39"/>
                  </a:lnTo>
                  <a:lnTo>
                    <a:pt x="1" y="41"/>
                  </a:lnTo>
                  <a:lnTo>
                    <a:pt x="0" y="42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43"/>
                  </a:lnTo>
                  <a:lnTo>
                    <a:pt x="0" y="44"/>
                  </a:lnTo>
                  <a:lnTo>
                    <a:pt x="7" y="4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94" name="Freeform 118"/>
            <p:cNvSpPr>
              <a:spLocks/>
            </p:cNvSpPr>
            <p:nvPr/>
          </p:nvSpPr>
          <p:spPr bwMode="auto">
            <a:xfrm>
              <a:off x="3004" y="1041"/>
              <a:ext cx="16" cy="71"/>
            </a:xfrm>
            <a:custGeom>
              <a:avLst/>
              <a:gdLst/>
              <a:ahLst/>
              <a:cxnLst>
                <a:cxn ang="0">
                  <a:pos x="19" y="106"/>
                </a:cxn>
                <a:cxn ang="0">
                  <a:pos x="23" y="103"/>
                </a:cxn>
                <a:cxn ang="0">
                  <a:pos x="7" y="0"/>
                </a:cxn>
                <a:cxn ang="0">
                  <a:pos x="0" y="1"/>
                </a:cxn>
                <a:cxn ang="0">
                  <a:pos x="16" y="104"/>
                </a:cxn>
                <a:cxn ang="0">
                  <a:pos x="21" y="101"/>
                </a:cxn>
                <a:cxn ang="0">
                  <a:pos x="19" y="106"/>
                </a:cxn>
                <a:cxn ang="0">
                  <a:pos x="23" y="110"/>
                </a:cxn>
                <a:cxn ang="0">
                  <a:pos x="23" y="103"/>
                </a:cxn>
                <a:cxn ang="0">
                  <a:pos x="19" y="106"/>
                </a:cxn>
              </a:cxnLst>
              <a:rect l="0" t="0" r="r" b="b"/>
              <a:pathLst>
                <a:path w="23" h="110">
                  <a:moveTo>
                    <a:pt x="19" y="106"/>
                  </a:moveTo>
                  <a:lnTo>
                    <a:pt x="23" y="103"/>
                  </a:lnTo>
                  <a:lnTo>
                    <a:pt x="7" y="0"/>
                  </a:lnTo>
                  <a:lnTo>
                    <a:pt x="0" y="1"/>
                  </a:lnTo>
                  <a:lnTo>
                    <a:pt x="16" y="104"/>
                  </a:lnTo>
                  <a:lnTo>
                    <a:pt x="21" y="101"/>
                  </a:lnTo>
                  <a:lnTo>
                    <a:pt x="19" y="106"/>
                  </a:lnTo>
                  <a:lnTo>
                    <a:pt x="23" y="110"/>
                  </a:lnTo>
                  <a:lnTo>
                    <a:pt x="23" y="103"/>
                  </a:lnTo>
                  <a:lnTo>
                    <a:pt x="19" y="10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95" name="Freeform 119"/>
            <p:cNvSpPr>
              <a:spLocks/>
            </p:cNvSpPr>
            <p:nvPr/>
          </p:nvSpPr>
          <p:spPr bwMode="auto">
            <a:xfrm>
              <a:off x="2952" y="1047"/>
              <a:ext cx="66" cy="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2" y="16"/>
                </a:cxn>
                <a:cxn ang="0">
                  <a:pos x="6" y="24"/>
                </a:cxn>
                <a:cxn ang="0">
                  <a:pos x="12" y="32"/>
                </a:cxn>
                <a:cxn ang="0">
                  <a:pos x="19" y="40"/>
                </a:cxn>
                <a:cxn ang="0">
                  <a:pos x="27" y="48"/>
                </a:cxn>
                <a:cxn ang="0">
                  <a:pos x="36" y="55"/>
                </a:cxn>
                <a:cxn ang="0">
                  <a:pos x="46" y="62"/>
                </a:cxn>
                <a:cxn ang="0">
                  <a:pos x="54" y="68"/>
                </a:cxn>
                <a:cxn ang="0">
                  <a:pos x="62" y="75"/>
                </a:cxn>
                <a:cxn ang="0">
                  <a:pos x="71" y="81"/>
                </a:cxn>
                <a:cxn ang="0">
                  <a:pos x="77" y="85"/>
                </a:cxn>
                <a:cxn ang="0">
                  <a:pos x="84" y="89"/>
                </a:cxn>
                <a:cxn ang="0">
                  <a:pos x="89" y="92"/>
                </a:cxn>
                <a:cxn ang="0">
                  <a:pos x="92" y="93"/>
                </a:cxn>
                <a:cxn ang="0">
                  <a:pos x="95" y="94"/>
                </a:cxn>
                <a:cxn ang="0">
                  <a:pos x="97" y="89"/>
                </a:cxn>
                <a:cxn ang="0">
                  <a:pos x="96" y="89"/>
                </a:cxn>
                <a:cxn ang="0">
                  <a:pos x="92" y="86"/>
                </a:cxn>
                <a:cxn ang="0">
                  <a:pos x="88" y="83"/>
                </a:cxn>
                <a:cxn ang="0">
                  <a:pos x="81" y="80"/>
                </a:cxn>
                <a:cxn ang="0">
                  <a:pos x="74" y="75"/>
                </a:cxn>
                <a:cxn ang="0">
                  <a:pos x="65" y="69"/>
                </a:cxn>
                <a:cxn ang="0">
                  <a:pos x="57" y="64"/>
                </a:cxn>
                <a:cxn ang="0">
                  <a:pos x="49" y="57"/>
                </a:cxn>
                <a:cxn ang="0">
                  <a:pos x="40" y="50"/>
                </a:cxn>
                <a:cxn ang="0">
                  <a:pos x="32" y="43"/>
                </a:cxn>
                <a:cxn ang="0">
                  <a:pos x="24" y="35"/>
                </a:cxn>
                <a:cxn ang="0">
                  <a:pos x="17" y="28"/>
                </a:cxn>
                <a:cxn ang="0">
                  <a:pos x="11" y="20"/>
                </a:cxn>
                <a:cxn ang="0">
                  <a:pos x="8" y="13"/>
                </a:cxn>
                <a:cxn ang="0">
                  <a:pos x="6" y="7"/>
                </a:cxn>
                <a:cxn ang="0">
                  <a:pos x="6" y="1"/>
                </a:cxn>
                <a:cxn ang="0">
                  <a:pos x="6" y="2"/>
                </a:cxn>
                <a:cxn ang="0">
                  <a:pos x="0" y="0"/>
                </a:cxn>
              </a:cxnLst>
              <a:rect l="0" t="0" r="r" b="b"/>
              <a:pathLst>
                <a:path w="97" h="94">
                  <a:moveTo>
                    <a:pt x="0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2" y="16"/>
                  </a:lnTo>
                  <a:lnTo>
                    <a:pt x="6" y="24"/>
                  </a:lnTo>
                  <a:lnTo>
                    <a:pt x="12" y="32"/>
                  </a:lnTo>
                  <a:lnTo>
                    <a:pt x="19" y="40"/>
                  </a:lnTo>
                  <a:lnTo>
                    <a:pt x="27" y="48"/>
                  </a:lnTo>
                  <a:lnTo>
                    <a:pt x="36" y="55"/>
                  </a:lnTo>
                  <a:lnTo>
                    <a:pt x="46" y="62"/>
                  </a:lnTo>
                  <a:lnTo>
                    <a:pt x="54" y="68"/>
                  </a:lnTo>
                  <a:lnTo>
                    <a:pt x="62" y="75"/>
                  </a:lnTo>
                  <a:lnTo>
                    <a:pt x="71" y="81"/>
                  </a:lnTo>
                  <a:lnTo>
                    <a:pt x="77" y="85"/>
                  </a:lnTo>
                  <a:lnTo>
                    <a:pt x="84" y="89"/>
                  </a:lnTo>
                  <a:lnTo>
                    <a:pt x="89" y="92"/>
                  </a:lnTo>
                  <a:lnTo>
                    <a:pt x="92" y="93"/>
                  </a:lnTo>
                  <a:lnTo>
                    <a:pt x="95" y="94"/>
                  </a:lnTo>
                  <a:lnTo>
                    <a:pt x="97" y="89"/>
                  </a:lnTo>
                  <a:lnTo>
                    <a:pt x="96" y="89"/>
                  </a:lnTo>
                  <a:lnTo>
                    <a:pt x="92" y="86"/>
                  </a:lnTo>
                  <a:lnTo>
                    <a:pt x="88" y="83"/>
                  </a:lnTo>
                  <a:lnTo>
                    <a:pt x="81" y="80"/>
                  </a:lnTo>
                  <a:lnTo>
                    <a:pt x="74" y="75"/>
                  </a:lnTo>
                  <a:lnTo>
                    <a:pt x="65" y="69"/>
                  </a:lnTo>
                  <a:lnTo>
                    <a:pt x="57" y="64"/>
                  </a:lnTo>
                  <a:lnTo>
                    <a:pt x="49" y="57"/>
                  </a:lnTo>
                  <a:lnTo>
                    <a:pt x="40" y="50"/>
                  </a:lnTo>
                  <a:lnTo>
                    <a:pt x="32" y="43"/>
                  </a:lnTo>
                  <a:lnTo>
                    <a:pt x="24" y="35"/>
                  </a:lnTo>
                  <a:lnTo>
                    <a:pt x="17" y="28"/>
                  </a:lnTo>
                  <a:lnTo>
                    <a:pt x="11" y="20"/>
                  </a:lnTo>
                  <a:lnTo>
                    <a:pt x="8" y="13"/>
                  </a:lnTo>
                  <a:lnTo>
                    <a:pt x="6" y="7"/>
                  </a:lnTo>
                  <a:lnTo>
                    <a:pt x="6" y="1"/>
                  </a:lnTo>
                  <a:lnTo>
                    <a:pt x="6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96" name="Freeform 120"/>
            <p:cNvSpPr>
              <a:spLocks/>
            </p:cNvSpPr>
            <p:nvPr/>
          </p:nvSpPr>
          <p:spPr bwMode="auto">
            <a:xfrm>
              <a:off x="2952" y="969"/>
              <a:ext cx="25" cy="81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33" y="0"/>
                </a:cxn>
                <a:cxn ang="0">
                  <a:pos x="28" y="5"/>
                </a:cxn>
                <a:cxn ang="0">
                  <a:pos x="25" y="9"/>
                </a:cxn>
                <a:cxn ang="0">
                  <a:pos x="23" y="15"/>
                </a:cxn>
                <a:cxn ang="0">
                  <a:pos x="19" y="22"/>
                </a:cxn>
                <a:cxn ang="0">
                  <a:pos x="17" y="29"/>
                </a:cxn>
                <a:cxn ang="0">
                  <a:pos x="15" y="37"/>
                </a:cxn>
                <a:cxn ang="0">
                  <a:pos x="12" y="46"/>
                </a:cxn>
                <a:cxn ang="0">
                  <a:pos x="11" y="54"/>
                </a:cxn>
                <a:cxn ang="0">
                  <a:pos x="10" y="63"/>
                </a:cxn>
                <a:cxn ang="0">
                  <a:pos x="8" y="72"/>
                </a:cxn>
                <a:cxn ang="0">
                  <a:pos x="7" y="81"/>
                </a:cxn>
                <a:cxn ang="0">
                  <a:pos x="6" y="89"/>
                </a:cxn>
                <a:cxn ang="0">
                  <a:pos x="3" y="98"/>
                </a:cxn>
                <a:cxn ang="0">
                  <a:pos x="2" y="106"/>
                </a:cxn>
                <a:cxn ang="0">
                  <a:pos x="1" y="113"/>
                </a:cxn>
                <a:cxn ang="0">
                  <a:pos x="0" y="120"/>
                </a:cxn>
                <a:cxn ang="0">
                  <a:pos x="6" y="122"/>
                </a:cxn>
                <a:cxn ang="0">
                  <a:pos x="8" y="114"/>
                </a:cxn>
                <a:cxn ang="0">
                  <a:pos x="9" y="106"/>
                </a:cxn>
                <a:cxn ang="0">
                  <a:pos x="10" y="99"/>
                </a:cxn>
                <a:cxn ang="0">
                  <a:pos x="11" y="90"/>
                </a:cxn>
                <a:cxn ang="0">
                  <a:pos x="12" y="81"/>
                </a:cxn>
                <a:cxn ang="0">
                  <a:pos x="15" y="72"/>
                </a:cxn>
                <a:cxn ang="0">
                  <a:pos x="16" y="64"/>
                </a:cxn>
                <a:cxn ang="0">
                  <a:pos x="17" y="55"/>
                </a:cxn>
                <a:cxn ang="0">
                  <a:pos x="19" y="47"/>
                </a:cxn>
                <a:cxn ang="0">
                  <a:pos x="22" y="39"/>
                </a:cxn>
                <a:cxn ang="0">
                  <a:pos x="24" y="31"/>
                </a:cxn>
                <a:cxn ang="0">
                  <a:pos x="26" y="24"/>
                </a:cxn>
                <a:cxn ang="0">
                  <a:pos x="28" y="17"/>
                </a:cxn>
                <a:cxn ang="0">
                  <a:pos x="31" y="13"/>
                </a:cxn>
                <a:cxn ang="0">
                  <a:pos x="33" y="8"/>
                </a:cxn>
                <a:cxn ang="0">
                  <a:pos x="36" y="5"/>
                </a:cxn>
                <a:cxn ang="0">
                  <a:pos x="36" y="5"/>
                </a:cxn>
                <a:cxn ang="0">
                  <a:pos x="33" y="0"/>
                </a:cxn>
              </a:cxnLst>
              <a:rect l="0" t="0" r="r" b="b"/>
              <a:pathLst>
                <a:path w="36" h="122">
                  <a:moveTo>
                    <a:pt x="33" y="0"/>
                  </a:moveTo>
                  <a:lnTo>
                    <a:pt x="33" y="0"/>
                  </a:lnTo>
                  <a:lnTo>
                    <a:pt x="28" y="5"/>
                  </a:lnTo>
                  <a:lnTo>
                    <a:pt x="25" y="9"/>
                  </a:lnTo>
                  <a:lnTo>
                    <a:pt x="23" y="15"/>
                  </a:lnTo>
                  <a:lnTo>
                    <a:pt x="19" y="22"/>
                  </a:lnTo>
                  <a:lnTo>
                    <a:pt x="17" y="29"/>
                  </a:lnTo>
                  <a:lnTo>
                    <a:pt x="15" y="37"/>
                  </a:lnTo>
                  <a:lnTo>
                    <a:pt x="12" y="46"/>
                  </a:lnTo>
                  <a:lnTo>
                    <a:pt x="11" y="54"/>
                  </a:lnTo>
                  <a:lnTo>
                    <a:pt x="10" y="63"/>
                  </a:lnTo>
                  <a:lnTo>
                    <a:pt x="8" y="72"/>
                  </a:lnTo>
                  <a:lnTo>
                    <a:pt x="7" y="81"/>
                  </a:lnTo>
                  <a:lnTo>
                    <a:pt x="6" y="89"/>
                  </a:lnTo>
                  <a:lnTo>
                    <a:pt x="3" y="98"/>
                  </a:lnTo>
                  <a:lnTo>
                    <a:pt x="2" y="106"/>
                  </a:lnTo>
                  <a:lnTo>
                    <a:pt x="1" y="113"/>
                  </a:lnTo>
                  <a:lnTo>
                    <a:pt x="0" y="120"/>
                  </a:lnTo>
                  <a:lnTo>
                    <a:pt x="6" y="122"/>
                  </a:lnTo>
                  <a:lnTo>
                    <a:pt x="8" y="114"/>
                  </a:lnTo>
                  <a:lnTo>
                    <a:pt x="9" y="106"/>
                  </a:lnTo>
                  <a:lnTo>
                    <a:pt x="10" y="99"/>
                  </a:lnTo>
                  <a:lnTo>
                    <a:pt x="11" y="90"/>
                  </a:lnTo>
                  <a:lnTo>
                    <a:pt x="12" y="81"/>
                  </a:lnTo>
                  <a:lnTo>
                    <a:pt x="15" y="72"/>
                  </a:lnTo>
                  <a:lnTo>
                    <a:pt x="16" y="64"/>
                  </a:lnTo>
                  <a:lnTo>
                    <a:pt x="17" y="55"/>
                  </a:lnTo>
                  <a:lnTo>
                    <a:pt x="19" y="47"/>
                  </a:lnTo>
                  <a:lnTo>
                    <a:pt x="22" y="39"/>
                  </a:lnTo>
                  <a:lnTo>
                    <a:pt x="24" y="31"/>
                  </a:lnTo>
                  <a:lnTo>
                    <a:pt x="26" y="24"/>
                  </a:lnTo>
                  <a:lnTo>
                    <a:pt x="28" y="17"/>
                  </a:lnTo>
                  <a:lnTo>
                    <a:pt x="31" y="13"/>
                  </a:lnTo>
                  <a:lnTo>
                    <a:pt x="33" y="8"/>
                  </a:lnTo>
                  <a:lnTo>
                    <a:pt x="36" y="5"/>
                  </a:lnTo>
                  <a:lnTo>
                    <a:pt x="36" y="5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97" name="Freeform 121"/>
            <p:cNvSpPr>
              <a:spLocks/>
            </p:cNvSpPr>
            <p:nvPr/>
          </p:nvSpPr>
          <p:spPr bwMode="auto">
            <a:xfrm>
              <a:off x="2975" y="909"/>
              <a:ext cx="28" cy="6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30" y="6"/>
                </a:cxn>
                <a:cxn ang="0">
                  <a:pos x="24" y="12"/>
                </a:cxn>
                <a:cxn ang="0">
                  <a:pos x="21" y="19"/>
                </a:cxn>
                <a:cxn ang="0">
                  <a:pos x="18" y="26"/>
                </a:cxn>
                <a:cxn ang="0">
                  <a:pos x="15" y="33"/>
                </a:cxn>
                <a:cxn ang="0">
                  <a:pos x="13" y="40"/>
                </a:cxn>
                <a:cxn ang="0">
                  <a:pos x="11" y="47"/>
                </a:cxn>
                <a:cxn ang="0">
                  <a:pos x="10" y="52"/>
                </a:cxn>
                <a:cxn ang="0">
                  <a:pos x="9" y="59"/>
                </a:cxn>
                <a:cxn ang="0">
                  <a:pos x="9" y="65"/>
                </a:cxn>
                <a:cxn ang="0">
                  <a:pos x="8" y="71"/>
                </a:cxn>
                <a:cxn ang="0">
                  <a:pos x="7" y="75"/>
                </a:cxn>
                <a:cxn ang="0">
                  <a:pos x="6" y="80"/>
                </a:cxn>
                <a:cxn ang="0">
                  <a:pos x="5" y="84"/>
                </a:cxn>
                <a:cxn ang="0">
                  <a:pos x="2" y="88"/>
                </a:cxn>
                <a:cxn ang="0">
                  <a:pos x="0" y="90"/>
                </a:cxn>
                <a:cxn ang="0">
                  <a:pos x="3" y="95"/>
                </a:cxn>
                <a:cxn ang="0">
                  <a:pos x="7" y="91"/>
                </a:cxn>
                <a:cxn ang="0">
                  <a:pos x="10" y="87"/>
                </a:cxn>
                <a:cxn ang="0">
                  <a:pos x="13" y="82"/>
                </a:cxn>
                <a:cxn ang="0">
                  <a:pos x="14" y="77"/>
                </a:cxn>
                <a:cxn ang="0">
                  <a:pos x="15" y="72"/>
                </a:cxn>
                <a:cxn ang="0">
                  <a:pos x="15" y="66"/>
                </a:cxn>
                <a:cxn ang="0">
                  <a:pos x="16" y="59"/>
                </a:cxn>
                <a:cxn ang="0">
                  <a:pos x="17" y="54"/>
                </a:cxn>
                <a:cxn ang="0">
                  <a:pos x="18" y="48"/>
                </a:cxn>
                <a:cxn ang="0">
                  <a:pos x="19" y="41"/>
                </a:cxn>
                <a:cxn ang="0">
                  <a:pos x="21" y="35"/>
                </a:cxn>
                <a:cxn ang="0">
                  <a:pos x="22" y="28"/>
                </a:cxn>
                <a:cxn ang="0">
                  <a:pos x="25" y="23"/>
                </a:cxn>
                <a:cxn ang="0">
                  <a:pos x="30" y="16"/>
                </a:cxn>
                <a:cxn ang="0">
                  <a:pos x="34" y="10"/>
                </a:cxn>
                <a:cxn ang="0">
                  <a:pos x="41" y="4"/>
                </a:cxn>
                <a:cxn ang="0">
                  <a:pos x="41" y="4"/>
                </a:cxn>
                <a:cxn ang="0">
                  <a:pos x="36" y="0"/>
                </a:cxn>
              </a:cxnLst>
              <a:rect l="0" t="0" r="r" b="b"/>
              <a:pathLst>
                <a:path w="41" h="95">
                  <a:moveTo>
                    <a:pt x="36" y="0"/>
                  </a:moveTo>
                  <a:lnTo>
                    <a:pt x="36" y="0"/>
                  </a:lnTo>
                  <a:lnTo>
                    <a:pt x="30" y="6"/>
                  </a:lnTo>
                  <a:lnTo>
                    <a:pt x="24" y="12"/>
                  </a:lnTo>
                  <a:lnTo>
                    <a:pt x="21" y="19"/>
                  </a:lnTo>
                  <a:lnTo>
                    <a:pt x="18" y="26"/>
                  </a:lnTo>
                  <a:lnTo>
                    <a:pt x="15" y="33"/>
                  </a:lnTo>
                  <a:lnTo>
                    <a:pt x="13" y="40"/>
                  </a:lnTo>
                  <a:lnTo>
                    <a:pt x="11" y="47"/>
                  </a:lnTo>
                  <a:lnTo>
                    <a:pt x="10" y="52"/>
                  </a:lnTo>
                  <a:lnTo>
                    <a:pt x="9" y="59"/>
                  </a:lnTo>
                  <a:lnTo>
                    <a:pt x="9" y="65"/>
                  </a:lnTo>
                  <a:lnTo>
                    <a:pt x="8" y="71"/>
                  </a:lnTo>
                  <a:lnTo>
                    <a:pt x="7" y="75"/>
                  </a:lnTo>
                  <a:lnTo>
                    <a:pt x="6" y="80"/>
                  </a:lnTo>
                  <a:lnTo>
                    <a:pt x="5" y="84"/>
                  </a:lnTo>
                  <a:lnTo>
                    <a:pt x="2" y="88"/>
                  </a:lnTo>
                  <a:lnTo>
                    <a:pt x="0" y="90"/>
                  </a:lnTo>
                  <a:lnTo>
                    <a:pt x="3" y="95"/>
                  </a:lnTo>
                  <a:lnTo>
                    <a:pt x="7" y="91"/>
                  </a:lnTo>
                  <a:lnTo>
                    <a:pt x="10" y="87"/>
                  </a:lnTo>
                  <a:lnTo>
                    <a:pt x="13" y="82"/>
                  </a:lnTo>
                  <a:lnTo>
                    <a:pt x="14" y="77"/>
                  </a:lnTo>
                  <a:lnTo>
                    <a:pt x="15" y="72"/>
                  </a:lnTo>
                  <a:lnTo>
                    <a:pt x="15" y="66"/>
                  </a:lnTo>
                  <a:lnTo>
                    <a:pt x="16" y="59"/>
                  </a:lnTo>
                  <a:lnTo>
                    <a:pt x="17" y="54"/>
                  </a:lnTo>
                  <a:lnTo>
                    <a:pt x="18" y="48"/>
                  </a:lnTo>
                  <a:lnTo>
                    <a:pt x="19" y="41"/>
                  </a:lnTo>
                  <a:lnTo>
                    <a:pt x="21" y="35"/>
                  </a:lnTo>
                  <a:lnTo>
                    <a:pt x="22" y="28"/>
                  </a:lnTo>
                  <a:lnTo>
                    <a:pt x="25" y="23"/>
                  </a:lnTo>
                  <a:lnTo>
                    <a:pt x="30" y="16"/>
                  </a:lnTo>
                  <a:lnTo>
                    <a:pt x="34" y="10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98" name="Freeform 122"/>
            <p:cNvSpPr>
              <a:spLocks/>
            </p:cNvSpPr>
            <p:nvPr/>
          </p:nvSpPr>
          <p:spPr bwMode="auto">
            <a:xfrm>
              <a:off x="3000" y="864"/>
              <a:ext cx="153" cy="49"/>
            </a:xfrm>
            <a:custGeom>
              <a:avLst/>
              <a:gdLst/>
              <a:ahLst/>
              <a:cxnLst>
                <a:cxn ang="0">
                  <a:pos x="224" y="0"/>
                </a:cxn>
                <a:cxn ang="0">
                  <a:pos x="224" y="0"/>
                </a:cxn>
                <a:cxn ang="0">
                  <a:pos x="212" y="0"/>
                </a:cxn>
                <a:cxn ang="0">
                  <a:pos x="199" y="0"/>
                </a:cxn>
                <a:cxn ang="0">
                  <a:pos x="184" y="2"/>
                </a:cxn>
                <a:cxn ang="0">
                  <a:pos x="169" y="4"/>
                </a:cxn>
                <a:cxn ang="0">
                  <a:pos x="153" y="7"/>
                </a:cxn>
                <a:cxn ang="0">
                  <a:pos x="137" y="11"/>
                </a:cxn>
                <a:cxn ang="0">
                  <a:pos x="121" y="14"/>
                </a:cxn>
                <a:cxn ang="0">
                  <a:pos x="105" y="20"/>
                </a:cxn>
                <a:cxn ang="0">
                  <a:pos x="89" y="26"/>
                </a:cxn>
                <a:cxn ang="0">
                  <a:pos x="73" y="31"/>
                </a:cxn>
                <a:cxn ang="0">
                  <a:pos x="58" y="37"/>
                </a:cxn>
                <a:cxn ang="0">
                  <a:pos x="44" y="44"/>
                </a:cxn>
                <a:cxn ang="0">
                  <a:pos x="31" y="50"/>
                </a:cxn>
                <a:cxn ang="0">
                  <a:pos x="19" y="56"/>
                </a:cxn>
                <a:cxn ang="0">
                  <a:pos x="10" y="62"/>
                </a:cxn>
                <a:cxn ang="0">
                  <a:pos x="0" y="69"/>
                </a:cxn>
                <a:cxn ang="0">
                  <a:pos x="5" y="73"/>
                </a:cxn>
                <a:cxn ang="0">
                  <a:pos x="13" y="68"/>
                </a:cxn>
                <a:cxn ang="0">
                  <a:pos x="23" y="62"/>
                </a:cxn>
                <a:cxn ang="0">
                  <a:pos x="34" y="55"/>
                </a:cxn>
                <a:cxn ang="0">
                  <a:pos x="47" y="50"/>
                </a:cxn>
                <a:cxn ang="0">
                  <a:pos x="61" y="43"/>
                </a:cxn>
                <a:cxn ang="0">
                  <a:pos x="76" y="37"/>
                </a:cxn>
                <a:cxn ang="0">
                  <a:pos x="91" y="31"/>
                </a:cxn>
                <a:cxn ang="0">
                  <a:pos x="107" y="26"/>
                </a:cxn>
                <a:cxn ang="0">
                  <a:pos x="123" y="21"/>
                </a:cxn>
                <a:cxn ang="0">
                  <a:pos x="139" y="16"/>
                </a:cxn>
                <a:cxn ang="0">
                  <a:pos x="154" y="13"/>
                </a:cxn>
                <a:cxn ang="0">
                  <a:pos x="170" y="10"/>
                </a:cxn>
                <a:cxn ang="0">
                  <a:pos x="185" y="7"/>
                </a:cxn>
                <a:cxn ang="0">
                  <a:pos x="199" y="7"/>
                </a:cxn>
                <a:cxn ang="0">
                  <a:pos x="212" y="6"/>
                </a:cxn>
                <a:cxn ang="0">
                  <a:pos x="223" y="7"/>
                </a:cxn>
                <a:cxn ang="0">
                  <a:pos x="223" y="7"/>
                </a:cxn>
                <a:cxn ang="0">
                  <a:pos x="224" y="0"/>
                </a:cxn>
              </a:cxnLst>
              <a:rect l="0" t="0" r="r" b="b"/>
              <a:pathLst>
                <a:path w="224" h="73">
                  <a:moveTo>
                    <a:pt x="224" y="0"/>
                  </a:moveTo>
                  <a:lnTo>
                    <a:pt x="224" y="0"/>
                  </a:lnTo>
                  <a:lnTo>
                    <a:pt x="212" y="0"/>
                  </a:lnTo>
                  <a:lnTo>
                    <a:pt x="199" y="0"/>
                  </a:lnTo>
                  <a:lnTo>
                    <a:pt x="184" y="2"/>
                  </a:lnTo>
                  <a:lnTo>
                    <a:pt x="169" y="4"/>
                  </a:lnTo>
                  <a:lnTo>
                    <a:pt x="153" y="7"/>
                  </a:lnTo>
                  <a:lnTo>
                    <a:pt x="137" y="11"/>
                  </a:lnTo>
                  <a:lnTo>
                    <a:pt x="121" y="14"/>
                  </a:lnTo>
                  <a:lnTo>
                    <a:pt x="105" y="20"/>
                  </a:lnTo>
                  <a:lnTo>
                    <a:pt x="89" y="26"/>
                  </a:lnTo>
                  <a:lnTo>
                    <a:pt x="73" y="31"/>
                  </a:lnTo>
                  <a:lnTo>
                    <a:pt x="58" y="37"/>
                  </a:lnTo>
                  <a:lnTo>
                    <a:pt x="44" y="44"/>
                  </a:lnTo>
                  <a:lnTo>
                    <a:pt x="31" y="50"/>
                  </a:lnTo>
                  <a:lnTo>
                    <a:pt x="19" y="56"/>
                  </a:lnTo>
                  <a:lnTo>
                    <a:pt x="10" y="62"/>
                  </a:lnTo>
                  <a:lnTo>
                    <a:pt x="0" y="69"/>
                  </a:lnTo>
                  <a:lnTo>
                    <a:pt x="5" y="73"/>
                  </a:lnTo>
                  <a:lnTo>
                    <a:pt x="13" y="68"/>
                  </a:lnTo>
                  <a:lnTo>
                    <a:pt x="23" y="62"/>
                  </a:lnTo>
                  <a:lnTo>
                    <a:pt x="34" y="55"/>
                  </a:lnTo>
                  <a:lnTo>
                    <a:pt x="47" y="50"/>
                  </a:lnTo>
                  <a:lnTo>
                    <a:pt x="61" y="43"/>
                  </a:lnTo>
                  <a:lnTo>
                    <a:pt x="76" y="37"/>
                  </a:lnTo>
                  <a:lnTo>
                    <a:pt x="91" y="31"/>
                  </a:lnTo>
                  <a:lnTo>
                    <a:pt x="107" y="26"/>
                  </a:lnTo>
                  <a:lnTo>
                    <a:pt x="123" y="21"/>
                  </a:lnTo>
                  <a:lnTo>
                    <a:pt x="139" y="16"/>
                  </a:lnTo>
                  <a:lnTo>
                    <a:pt x="154" y="13"/>
                  </a:lnTo>
                  <a:lnTo>
                    <a:pt x="170" y="10"/>
                  </a:lnTo>
                  <a:lnTo>
                    <a:pt x="185" y="7"/>
                  </a:lnTo>
                  <a:lnTo>
                    <a:pt x="199" y="7"/>
                  </a:lnTo>
                  <a:lnTo>
                    <a:pt x="212" y="6"/>
                  </a:lnTo>
                  <a:lnTo>
                    <a:pt x="223" y="7"/>
                  </a:lnTo>
                  <a:lnTo>
                    <a:pt x="223" y="7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299" name="Freeform 123"/>
            <p:cNvSpPr>
              <a:spLocks/>
            </p:cNvSpPr>
            <p:nvPr/>
          </p:nvSpPr>
          <p:spPr bwMode="auto">
            <a:xfrm>
              <a:off x="3205" y="1025"/>
              <a:ext cx="61" cy="13"/>
            </a:xfrm>
            <a:custGeom>
              <a:avLst/>
              <a:gdLst/>
              <a:ahLst/>
              <a:cxnLst>
                <a:cxn ang="0">
                  <a:pos x="0" y="19"/>
                </a:cxn>
                <a:cxn ang="0">
                  <a:pos x="86" y="11"/>
                </a:cxn>
                <a:cxn ang="0">
                  <a:pos x="52" y="0"/>
                </a:cxn>
                <a:cxn ang="0">
                  <a:pos x="0" y="19"/>
                </a:cxn>
              </a:cxnLst>
              <a:rect l="0" t="0" r="r" b="b"/>
              <a:pathLst>
                <a:path w="86" h="19">
                  <a:moveTo>
                    <a:pt x="0" y="19"/>
                  </a:moveTo>
                  <a:lnTo>
                    <a:pt x="86" y="11"/>
                  </a:lnTo>
                  <a:lnTo>
                    <a:pt x="52" y="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00" name="Freeform 124"/>
            <p:cNvSpPr>
              <a:spLocks/>
            </p:cNvSpPr>
            <p:nvPr/>
          </p:nvSpPr>
          <p:spPr bwMode="auto">
            <a:xfrm>
              <a:off x="3205" y="1030"/>
              <a:ext cx="70" cy="11"/>
            </a:xfrm>
            <a:custGeom>
              <a:avLst/>
              <a:gdLst/>
              <a:ahLst/>
              <a:cxnLst>
                <a:cxn ang="0">
                  <a:pos x="86" y="6"/>
                </a:cxn>
                <a:cxn ang="0">
                  <a:pos x="86" y="0"/>
                </a:cxn>
                <a:cxn ang="0">
                  <a:pos x="0" y="8"/>
                </a:cxn>
                <a:cxn ang="0">
                  <a:pos x="1" y="14"/>
                </a:cxn>
                <a:cxn ang="0">
                  <a:pos x="87" y="6"/>
                </a:cxn>
                <a:cxn ang="0">
                  <a:pos x="87" y="0"/>
                </a:cxn>
                <a:cxn ang="0">
                  <a:pos x="87" y="6"/>
                </a:cxn>
                <a:cxn ang="0">
                  <a:pos x="101" y="4"/>
                </a:cxn>
                <a:cxn ang="0">
                  <a:pos x="87" y="0"/>
                </a:cxn>
                <a:cxn ang="0">
                  <a:pos x="86" y="6"/>
                </a:cxn>
              </a:cxnLst>
              <a:rect l="0" t="0" r="r" b="b"/>
              <a:pathLst>
                <a:path w="101" h="14">
                  <a:moveTo>
                    <a:pt x="86" y="6"/>
                  </a:moveTo>
                  <a:lnTo>
                    <a:pt x="86" y="0"/>
                  </a:lnTo>
                  <a:lnTo>
                    <a:pt x="0" y="8"/>
                  </a:lnTo>
                  <a:lnTo>
                    <a:pt x="1" y="14"/>
                  </a:lnTo>
                  <a:lnTo>
                    <a:pt x="87" y="6"/>
                  </a:lnTo>
                  <a:lnTo>
                    <a:pt x="87" y="0"/>
                  </a:lnTo>
                  <a:lnTo>
                    <a:pt x="87" y="6"/>
                  </a:lnTo>
                  <a:lnTo>
                    <a:pt x="101" y="4"/>
                  </a:lnTo>
                  <a:lnTo>
                    <a:pt x="87" y="0"/>
                  </a:lnTo>
                  <a:lnTo>
                    <a:pt x="86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01" name="Freeform 125"/>
            <p:cNvSpPr>
              <a:spLocks/>
            </p:cNvSpPr>
            <p:nvPr/>
          </p:nvSpPr>
          <p:spPr bwMode="auto">
            <a:xfrm>
              <a:off x="3241" y="1023"/>
              <a:ext cx="25" cy="12"/>
            </a:xfrm>
            <a:custGeom>
              <a:avLst/>
              <a:gdLst/>
              <a:ahLst/>
              <a:cxnLst>
                <a:cxn ang="0">
                  <a:pos x="1" y="7"/>
                </a:cxn>
                <a:cxn ang="0">
                  <a:pos x="0" y="7"/>
                </a:cxn>
                <a:cxn ang="0">
                  <a:pos x="35" y="18"/>
                </a:cxn>
                <a:cxn ang="0">
                  <a:pos x="36" y="1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7"/>
                </a:cxn>
              </a:cxnLst>
              <a:rect l="0" t="0" r="r" b="b"/>
              <a:pathLst>
                <a:path w="36" h="18">
                  <a:moveTo>
                    <a:pt x="1" y="7"/>
                  </a:moveTo>
                  <a:lnTo>
                    <a:pt x="0" y="7"/>
                  </a:lnTo>
                  <a:lnTo>
                    <a:pt x="35" y="18"/>
                  </a:lnTo>
                  <a:lnTo>
                    <a:pt x="36" y="12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02" name="Freeform 126"/>
            <p:cNvSpPr>
              <a:spLocks/>
            </p:cNvSpPr>
            <p:nvPr/>
          </p:nvSpPr>
          <p:spPr bwMode="auto">
            <a:xfrm>
              <a:off x="3192" y="1023"/>
              <a:ext cx="50" cy="18"/>
            </a:xfrm>
            <a:custGeom>
              <a:avLst/>
              <a:gdLst/>
              <a:ahLst/>
              <a:cxnLst>
                <a:cxn ang="0">
                  <a:pos x="21" y="20"/>
                </a:cxn>
                <a:cxn ang="0">
                  <a:pos x="22" y="26"/>
                </a:cxn>
                <a:cxn ang="0">
                  <a:pos x="73" y="7"/>
                </a:cxn>
                <a:cxn ang="0">
                  <a:pos x="72" y="0"/>
                </a:cxn>
                <a:cxn ang="0">
                  <a:pos x="21" y="20"/>
                </a:cxn>
                <a:cxn ang="0">
                  <a:pos x="22" y="26"/>
                </a:cxn>
                <a:cxn ang="0">
                  <a:pos x="21" y="20"/>
                </a:cxn>
                <a:cxn ang="0">
                  <a:pos x="0" y="27"/>
                </a:cxn>
                <a:cxn ang="0">
                  <a:pos x="22" y="26"/>
                </a:cxn>
                <a:cxn ang="0">
                  <a:pos x="21" y="20"/>
                </a:cxn>
              </a:cxnLst>
              <a:rect l="0" t="0" r="r" b="b"/>
              <a:pathLst>
                <a:path w="73" h="27">
                  <a:moveTo>
                    <a:pt x="21" y="20"/>
                  </a:moveTo>
                  <a:lnTo>
                    <a:pt x="22" y="26"/>
                  </a:lnTo>
                  <a:lnTo>
                    <a:pt x="73" y="7"/>
                  </a:lnTo>
                  <a:lnTo>
                    <a:pt x="72" y="0"/>
                  </a:lnTo>
                  <a:lnTo>
                    <a:pt x="21" y="20"/>
                  </a:lnTo>
                  <a:lnTo>
                    <a:pt x="22" y="26"/>
                  </a:lnTo>
                  <a:lnTo>
                    <a:pt x="21" y="20"/>
                  </a:lnTo>
                  <a:lnTo>
                    <a:pt x="0" y="27"/>
                  </a:lnTo>
                  <a:lnTo>
                    <a:pt x="22" y="26"/>
                  </a:lnTo>
                  <a:lnTo>
                    <a:pt x="21" y="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03" name="Freeform 127"/>
            <p:cNvSpPr>
              <a:spLocks/>
            </p:cNvSpPr>
            <p:nvPr/>
          </p:nvSpPr>
          <p:spPr bwMode="auto">
            <a:xfrm>
              <a:off x="3221" y="1066"/>
              <a:ext cx="26" cy="22"/>
            </a:xfrm>
            <a:custGeom>
              <a:avLst/>
              <a:gdLst/>
              <a:ahLst/>
              <a:cxnLst>
                <a:cxn ang="0">
                  <a:pos x="20" y="33"/>
                </a:cxn>
                <a:cxn ang="0">
                  <a:pos x="23" y="32"/>
                </a:cxn>
                <a:cxn ang="0">
                  <a:pos x="28" y="32"/>
                </a:cxn>
                <a:cxn ang="0">
                  <a:pos x="31" y="30"/>
                </a:cxn>
                <a:cxn ang="0">
                  <a:pos x="33" y="28"/>
                </a:cxn>
                <a:cxn ang="0">
                  <a:pos x="36" y="25"/>
                </a:cxn>
                <a:cxn ang="0">
                  <a:pos x="38" y="23"/>
                </a:cxn>
                <a:cxn ang="0">
                  <a:pos x="39" y="20"/>
                </a:cxn>
                <a:cxn ang="0">
                  <a:pos x="39" y="16"/>
                </a:cxn>
                <a:cxn ang="0">
                  <a:pos x="39" y="13"/>
                </a:cxn>
                <a:cxn ang="0">
                  <a:pos x="38" y="9"/>
                </a:cxn>
                <a:cxn ang="0">
                  <a:pos x="36" y="7"/>
                </a:cxn>
                <a:cxn ang="0">
                  <a:pos x="33" y="5"/>
                </a:cxn>
                <a:cxn ang="0">
                  <a:pos x="31" y="2"/>
                </a:cxn>
                <a:cxn ang="0">
                  <a:pos x="28" y="1"/>
                </a:cxn>
                <a:cxn ang="0">
                  <a:pos x="23" y="0"/>
                </a:cxn>
                <a:cxn ang="0">
                  <a:pos x="20" y="0"/>
                </a:cxn>
                <a:cxn ang="0">
                  <a:pos x="16" y="0"/>
                </a:cxn>
                <a:cxn ang="0">
                  <a:pos x="12" y="1"/>
                </a:cxn>
                <a:cxn ang="0">
                  <a:pos x="9" y="2"/>
                </a:cxn>
                <a:cxn ang="0">
                  <a:pos x="6" y="5"/>
                </a:cxn>
                <a:cxn ang="0">
                  <a:pos x="4" y="7"/>
                </a:cxn>
                <a:cxn ang="0">
                  <a:pos x="1" y="9"/>
                </a:cxn>
                <a:cxn ang="0">
                  <a:pos x="0" y="13"/>
                </a:cxn>
                <a:cxn ang="0">
                  <a:pos x="0" y="16"/>
                </a:cxn>
                <a:cxn ang="0">
                  <a:pos x="0" y="20"/>
                </a:cxn>
                <a:cxn ang="0">
                  <a:pos x="1" y="23"/>
                </a:cxn>
                <a:cxn ang="0">
                  <a:pos x="4" y="25"/>
                </a:cxn>
                <a:cxn ang="0">
                  <a:pos x="6" y="28"/>
                </a:cxn>
                <a:cxn ang="0">
                  <a:pos x="9" y="30"/>
                </a:cxn>
                <a:cxn ang="0">
                  <a:pos x="12" y="32"/>
                </a:cxn>
                <a:cxn ang="0">
                  <a:pos x="16" y="32"/>
                </a:cxn>
                <a:cxn ang="0">
                  <a:pos x="20" y="33"/>
                </a:cxn>
              </a:cxnLst>
              <a:rect l="0" t="0" r="r" b="b"/>
              <a:pathLst>
                <a:path w="39" h="33">
                  <a:moveTo>
                    <a:pt x="20" y="33"/>
                  </a:moveTo>
                  <a:lnTo>
                    <a:pt x="23" y="32"/>
                  </a:lnTo>
                  <a:lnTo>
                    <a:pt x="28" y="32"/>
                  </a:lnTo>
                  <a:lnTo>
                    <a:pt x="31" y="30"/>
                  </a:lnTo>
                  <a:lnTo>
                    <a:pt x="33" y="28"/>
                  </a:lnTo>
                  <a:lnTo>
                    <a:pt x="36" y="25"/>
                  </a:lnTo>
                  <a:lnTo>
                    <a:pt x="38" y="23"/>
                  </a:lnTo>
                  <a:lnTo>
                    <a:pt x="39" y="20"/>
                  </a:lnTo>
                  <a:lnTo>
                    <a:pt x="39" y="16"/>
                  </a:lnTo>
                  <a:lnTo>
                    <a:pt x="39" y="13"/>
                  </a:lnTo>
                  <a:lnTo>
                    <a:pt x="38" y="9"/>
                  </a:lnTo>
                  <a:lnTo>
                    <a:pt x="36" y="7"/>
                  </a:lnTo>
                  <a:lnTo>
                    <a:pt x="33" y="5"/>
                  </a:lnTo>
                  <a:lnTo>
                    <a:pt x="31" y="2"/>
                  </a:lnTo>
                  <a:lnTo>
                    <a:pt x="28" y="1"/>
                  </a:lnTo>
                  <a:lnTo>
                    <a:pt x="23" y="0"/>
                  </a:lnTo>
                  <a:lnTo>
                    <a:pt x="20" y="0"/>
                  </a:lnTo>
                  <a:lnTo>
                    <a:pt x="16" y="0"/>
                  </a:lnTo>
                  <a:lnTo>
                    <a:pt x="12" y="1"/>
                  </a:lnTo>
                  <a:lnTo>
                    <a:pt x="9" y="2"/>
                  </a:lnTo>
                  <a:lnTo>
                    <a:pt x="6" y="5"/>
                  </a:lnTo>
                  <a:lnTo>
                    <a:pt x="4" y="7"/>
                  </a:lnTo>
                  <a:lnTo>
                    <a:pt x="1" y="9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0" y="20"/>
                  </a:lnTo>
                  <a:lnTo>
                    <a:pt x="1" y="23"/>
                  </a:lnTo>
                  <a:lnTo>
                    <a:pt x="4" y="25"/>
                  </a:lnTo>
                  <a:lnTo>
                    <a:pt x="6" y="28"/>
                  </a:lnTo>
                  <a:lnTo>
                    <a:pt x="9" y="30"/>
                  </a:lnTo>
                  <a:lnTo>
                    <a:pt x="12" y="32"/>
                  </a:lnTo>
                  <a:lnTo>
                    <a:pt x="16" y="32"/>
                  </a:lnTo>
                  <a:lnTo>
                    <a:pt x="20" y="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04" name="Freeform 128"/>
            <p:cNvSpPr>
              <a:spLocks/>
            </p:cNvSpPr>
            <p:nvPr/>
          </p:nvSpPr>
          <p:spPr bwMode="auto">
            <a:xfrm>
              <a:off x="3233" y="1076"/>
              <a:ext cx="16" cy="13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16" y="2"/>
                </a:cxn>
                <a:cxn ang="0">
                  <a:pos x="16" y="5"/>
                </a:cxn>
                <a:cxn ang="0">
                  <a:pos x="13" y="7"/>
                </a:cxn>
                <a:cxn ang="0">
                  <a:pos x="11" y="9"/>
                </a:cxn>
                <a:cxn ang="0">
                  <a:pos x="10" y="12"/>
                </a:cxn>
                <a:cxn ang="0">
                  <a:pos x="6" y="13"/>
                </a:cxn>
                <a:cxn ang="0">
                  <a:pos x="3" y="14"/>
                </a:cxn>
                <a:cxn ang="0">
                  <a:pos x="0" y="14"/>
                </a:cxn>
                <a:cxn ang="0">
                  <a:pos x="0" y="21"/>
                </a:cxn>
                <a:cxn ang="0">
                  <a:pos x="4" y="19"/>
                </a:cxn>
                <a:cxn ang="0">
                  <a:pos x="8" y="18"/>
                </a:cxn>
                <a:cxn ang="0">
                  <a:pos x="12" y="17"/>
                </a:cxn>
                <a:cxn ang="0">
                  <a:pos x="16" y="14"/>
                </a:cxn>
                <a:cxn ang="0">
                  <a:pos x="18" y="12"/>
                </a:cxn>
                <a:cxn ang="0">
                  <a:pos x="21" y="8"/>
                </a:cxn>
                <a:cxn ang="0">
                  <a:pos x="22" y="4"/>
                </a:cxn>
                <a:cxn ang="0">
                  <a:pos x="22" y="0"/>
                </a:cxn>
                <a:cxn ang="0">
                  <a:pos x="22" y="0"/>
                </a:cxn>
                <a:cxn ang="0">
                  <a:pos x="17" y="0"/>
                </a:cxn>
              </a:cxnLst>
              <a:rect l="0" t="0" r="r" b="b"/>
              <a:pathLst>
                <a:path w="22" h="21">
                  <a:moveTo>
                    <a:pt x="17" y="0"/>
                  </a:moveTo>
                  <a:lnTo>
                    <a:pt x="17" y="0"/>
                  </a:lnTo>
                  <a:lnTo>
                    <a:pt x="16" y="2"/>
                  </a:lnTo>
                  <a:lnTo>
                    <a:pt x="16" y="5"/>
                  </a:lnTo>
                  <a:lnTo>
                    <a:pt x="13" y="7"/>
                  </a:lnTo>
                  <a:lnTo>
                    <a:pt x="11" y="9"/>
                  </a:lnTo>
                  <a:lnTo>
                    <a:pt x="10" y="12"/>
                  </a:lnTo>
                  <a:lnTo>
                    <a:pt x="6" y="13"/>
                  </a:lnTo>
                  <a:lnTo>
                    <a:pt x="3" y="14"/>
                  </a:lnTo>
                  <a:lnTo>
                    <a:pt x="0" y="14"/>
                  </a:lnTo>
                  <a:lnTo>
                    <a:pt x="0" y="21"/>
                  </a:lnTo>
                  <a:lnTo>
                    <a:pt x="4" y="19"/>
                  </a:lnTo>
                  <a:lnTo>
                    <a:pt x="8" y="18"/>
                  </a:lnTo>
                  <a:lnTo>
                    <a:pt x="12" y="17"/>
                  </a:lnTo>
                  <a:lnTo>
                    <a:pt x="16" y="14"/>
                  </a:lnTo>
                  <a:lnTo>
                    <a:pt x="18" y="12"/>
                  </a:lnTo>
                  <a:lnTo>
                    <a:pt x="21" y="8"/>
                  </a:lnTo>
                  <a:lnTo>
                    <a:pt x="22" y="4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05" name="Freeform 129"/>
            <p:cNvSpPr>
              <a:spLocks/>
            </p:cNvSpPr>
            <p:nvPr/>
          </p:nvSpPr>
          <p:spPr bwMode="auto">
            <a:xfrm>
              <a:off x="3233" y="1063"/>
              <a:ext cx="16" cy="1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3" y="7"/>
                </a:cxn>
                <a:cxn ang="0">
                  <a:pos x="6" y="8"/>
                </a:cxn>
                <a:cxn ang="0">
                  <a:pos x="10" y="8"/>
                </a:cxn>
                <a:cxn ang="0">
                  <a:pos x="11" y="10"/>
                </a:cxn>
                <a:cxn ang="0">
                  <a:pos x="13" y="12"/>
                </a:cxn>
                <a:cxn ang="0">
                  <a:pos x="16" y="15"/>
                </a:cxn>
                <a:cxn ang="0">
                  <a:pos x="16" y="17"/>
                </a:cxn>
                <a:cxn ang="0">
                  <a:pos x="17" y="19"/>
                </a:cxn>
                <a:cxn ang="0">
                  <a:pos x="22" y="19"/>
                </a:cxn>
                <a:cxn ang="0">
                  <a:pos x="22" y="16"/>
                </a:cxn>
                <a:cxn ang="0">
                  <a:pos x="21" y="11"/>
                </a:cxn>
                <a:cxn ang="0">
                  <a:pos x="18" y="8"/>
                </a:cxn>
                <a:cxn ang="0">
                  <a:pos x="16" y="5"/>
                </a:cxn>
                <a:cxn ang="0">
                  <a:pos x="12" y="3"/>
                </a:cxn>
                <a:cxn ang="0">
                  <a:pos x="8" y="1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5"/>
                </a:cxn>
              </a:cxnLst>
              <a:rect l="0" t="0" r="r" b="b"/>
              <a:pathLst>
                <a:path w="22" h="19">
                  <a:moveTo>
                    <a:pt x="0" y="5"/>
                  </a:moveTo>
                  <a:lnTo>
                    <a:pt x="0" y="5"/>
                  </a:lnTo>
                  <a:lnTo>
                    <a:pt x="3" y="7"/>
                  </a:lnTo>
                  <a:lnTo>
                    <a:pt x="6" y="8"/>
                  </a:lnTo>
                  <a:lnTo>
                    <a:pt x="10" y="8"/>
                  </a:lnTo>
                  <a:lnTo>
                    <a:pt x="11" y="10"/>
                  </a:lnTo>
                  <a:lnTo>
                    <a:pt x="13" y="12"/>
                  </a:lnTo>
                  <a:lnTo>
                    <a:pt x="16" y="15"/>
                  </a:lnTo>
                  <a:lnTo>
                    <a:pt x="16" y="17"/>
                  </a:lnTo>
                  <a:lnTo>
                    <a:pt x="17" y="19"/>
                  </a:lnTo>
                  <a:lnTo>
                    <a:pt x="22" y="19"/>
                  </a:lnTo>
                  <a:lnTo>
                    <a:pt x="22" y="16"/>
                  </a:lnTo>
                  <a:lnTo>
                    <a:pt x="21" y="11"/>
                  </a:lnTo>
                  <a:lnTo>
                    <a:pt x="18" y="8"/>
                  </a:lnTo>
                  <a:lnTo>
                    <a:pt x="16" y="5"/>
                  </a:lnTo>
                  <a:lnTo>
                    <a:pt x="12" y="3"/>
                  </a:lnTo>
                  <a:lnTo>
                    <a:pt x="8" y="1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06" name="Freeform 130"/>
            <p:cNvSpPr>
              <a:spLocks/>
            </p:cNvSpPr>
            <p:nvPr/>
          </p:nvSpPr>
          <p:spPr bwMode="auto">
            <a:xfrm>
              <a:off x="3218" y="1063"/>
              <a:ext cx="15" cy="13"/>
            </a:xfrm>
            <a:custGeom>
              <a:avLst/>
              <a:gdLst/>
              <a:ahLst/>
              <a:cxnLst>
                <a:cxn ang="0">
                  <a:pos x="7" y="19"/>
                </a:cxn>
                <a:cxn ang="0">
                  <a:pos x="7" y="19"/>
                </a:cxn>
                <a:cxn ang="0">
                  <a:pos x="7" y="17"/>
                </a:cxn>
                <a:cxn ang="0">
                  <a:pos x="8" y="15"/>
                </a:cxn>
                <a:cxn ang="0">
                  <a:pos x="9" y="12"/>
                </a:cxn>
                <a:cxn ang="0">
                  <a:pos x="11" y="10"/>
                </a:cxn>
                <a:cxn ang="0">
                  <a:pos x="13" y="8"/>
                </a:cxn>
                <a:cxn ang="0">
                  <a:pos x="16" y="8"/>
                </a:cxn>
                <a:cxn ang="0">
                  <a:pos x="19" y="7"/>
                </a:cxn>
                <a:cxn ang="0">
                  <a:pos x="23" y="5"/>
                </a:cxn>
                <a:cxn ang="0">
                  <a:pos x="23" y="0"/>
                </a:cxn>
                <a:cxn ang="0">
                  <a:pos x="18" y="0"/>
                </a:cxn>
                <a:cxn ang="0">
                  <a:pos x="15" y="1"/>
                </a:cxn>
                <a:cxn ang="0">
                  <a:pos x="10" y="3"/>
                </a:cxn>
                <a:cxn ang="0">
                  <a:pos x="8" y="5"/>
                </a:cxn>
                <a:cxn ang="0">
                  <a:pos x="4" y="8"/>
                </a:cxn>
                <a:cxn ang="0">
                  <a:pos x="2" y="11"/>
                </a:cxn>
                <a:cxn ang="0">
                  <a:pos x="1" y="16"/>
                </a:cxn>
                <a:cxn ang="0">
                  <a:pos x="0" y="19"/>
                </a:cxn>
                <a:cxn ang="0">
                  <a:pos x="0" y="19"/>
                </a:cxn>
                <a:cxn ang="0">
                  <a:pos x="7" y="19"/>
                </a:cxn>
              </a:cxnLst>
              <a:rect l="0" t="0" r="r" b="b"/>
              <a:pathLst>
                <a:path w="23" h="19">
                  <a:moveTo>
                    <a:pt x="7" y="19"/>
                  </a:moveTo>
                  <a:lnTo>
                    <a:pt x="7" y="19"/>
                  </a:lnTo>
                  <a:lnTo>
                    <a:pt x="7" y="17"/>
                  </a:lnTo>
                  <a:lnTo>
                    <a:pt x="8" y="15"/>
                  </a:lnTo>
                  <a:lnTo>
                    <a:pt x="9" y="12"/>
                  </a:lnTo>
                  <a:lnTo>
                    <a:pt x="11" y="10"/>
                  </a:lnTo>
                  <a:lnTo>
                    <a:pt x="13" y="8"/>
                  </a:lnTo>
                  <a:lnTo>
                    <a:pt x="16" y="8"/>
                  </a:lnTo>
                  <a:lnTo>
                    <a:pt x="19" y="7"/>
                  </a:lnTo>
                  <a:lnTo>
                    <a:pt x="23" y="5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5" y="1"/>
                  </a:lnTo>
                  <a:lnTo>
                    <a:pt x="10" y="3"/>
                  </a:lnTo>
                  <a:lnTo>
                    <a:pt x="8" y="5"/>
                  </a:lnTo>
                  <a:lnTo>
                    <a:pt x="4" y="8"/>
                  </a:lnTo>
                  <a:lnTo>
                    <a:pt x="2" y="11"/>
                  </a:lnTo>
                  <a:lnTo>
                    <a:pt x="1" y="16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7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07" name="Freeform 131"/>
            <p:cNvSpPr>
              <a:spLocks/>
            </p:cNvSpPr>
            <p:nvPr/>
          </p:nvSpPr>
          <p:spPr bwMode="auto">
            <a:xfrm>
              <a:off x="3218" y="1076"/>
              <a:ext cx="15" cy="13"/>
            </a:xfrm>
            <a:custGeom>
              <a:avLst/>
              <a:gdLst/>
              <a:ahLst/>
              <a:cxnLst>
                <a:cxn ang="0">
                  <a:pos x="23" y="14"/>
                </a:cxn>
                <a:cxn ang="0">
                  <a:pos x="23" y="14"/>
                </a:cxn>
                <a:cxn ang="0">
                  <a:pos x="19" y="14"/>
                </a:cxn>
                <a:cxn ang="0">
                  <a:pos x="16" y="13"/>
                </a:cxn>
                <a:cxn ang="0">
                  <a:pos x="13" y="12"/>
                </a:cxn>
                <a:cxn ang="0">
                  <a:pos x="11" y="9"/>
                </a:cxn>
                <a:cxn ang="0">
                  <a:pos x="9" y="7"/>
                </a:cxn>
                <a:cxn ang="0">
                  <a:pos x="8" y="5"/>
                </a:cxn>
                <a:cxn ang="0">
                  <a:pos x="7" y="2"/>
                </a:cxn>
                <a:cxn ang="0">
                  <a:pos x="7" y="0"/>
                </a:cxn>
                <a:cxn ang="0">
                  <a:pos x="0" y="0"/>
                </a:cxn>
                <a:cxn ang="0">
                  <a:pos x="1" y="4"/>
                </a:cxn>
                <a:cxn ang="0">
                  <a:pos x="2" y="8"/>
                </a:cxn>
                <a:cxn ang="0">
                  <a:pos x="4" y="12"/>
                </a:cxn>
                <a:cxn ang="0">
                  <a:pos x="7" y="14"/>
                </a:cxn>
                <a:cxn ang="0">
                  <a:pos x="10" y="17"/>
                </a:cxn>
                <a:cxn ang="0">
                  <a:pos x="15" y="18"/>
                </a:cxn>
                <a:cxn ang="0">
                  <a:pos x="18" y="19"/>
                </a:cxn>
                <a:cxn ang="0">
                  <a:pos x="23" y="21"/>
                </a:cxn>
                <a:cxn ang="0">
                  <a:pos x="23" y="21"/>
                </a:cxn>
                <a:cxn ang="0">
                  <a:pos x="23" y="14"/>
                </a:cxn>
              </a:cxnLst>
              <a:rect l="0" t="0" r="r" b="b"/>
              <a:pathLst>
                <a:path w="23" h="21">
                  <a:moveTo>
                    <a:pt x="23" y="14"/>
                  </a:moveTo>
                  <a:lnTo>
                    <a:pt x="23" y="14"/>
                  </a:lnTo>
                  <a:lnTo>
                    <a:pt x="19" y="14"/>
                  </a:lnTo>
                  <a:lnTo>
                    <a:pt x="16" y="13"/>
                  </a:lnTo>
                  <a:lnTo>
                    <a:pt x="13" y="12"/>
                  </a:lnTo>
                  <a:lnTo>
                    <a:pt x="11" y="9"/>
                  </a:lnTo>
                  <a:lnTo>
                    <a:pt x="9" y="7"/>
                  </a:lnTo>
                  <a:lnTo>
                    <a:pt x="8" y="5"/>
                  </a:lnTo>
                  <a:lnTo>
                    <a:pt x="7" y="2"/>
                  </a:lnTo>
                  <a:lnTo>
                    <a:pt x="7" y="0"/>
                  </a:lnTo>
                  <a:lnTo>
                    <a:pt x="0" y="0"/>
                  </a:lnTo>
                  <a:lnTo>
                    <a:pt x="1" y="4"/>
                  </a:lnTo>
                  <a:lnTo>
                    <a:pt x="2" y="8"/>
                  </a:lnTo>
                  <a:lnTo>
                    <a:pt x="4" y="12"/>
                  </a:lnTo>
                  <a:lnTo>
                    <a:pt x="7" y="14"/>
                  </a:lnTo>
                  <a:lnTo>
                    <a:pt x="10" y="17"/>
                  </a:lnTo>
                  <a:lnTo>
                    <a:pt x="15" y="18"/>
                  </a:lnTo>
                  <a:lnTo>
                    <a:pt x="18" y="19"/>
                  </a:lnTo>
                  <a:lnTo>
                    <a:pt x="23" y="21"/>
                  </a:lnTo>
                  <a:lnTo>
                    <a:pt x="23" y="21"/>
                  </a:lnTo>
                  <a:lnTo>
                    <a:pt x="23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08" name="Freeform 132"/>
            <p:cNvSpPr>
              <a:spLocks/>
            </p:cNvSpPr>
            <p:nvPr/>
          </p:nvSpPr>
          <p:spPr bwMode="auto">
            <a:xfrm>
              <a:off x="3045" y="1046"/>
              <a:ext cx="59" cy="14"/>
            </a:xfrm>
            <a:custGeom>
              <a:avLst/>
              <a:gdLst/>
              <a:ahLst/>
              <a:cxnLst>
                <a:cxn ang="0">
                  <a:pos x="85" y="6"/>
                </a:cxn>
                <a:cxn ang="0">
                  <a:pos x="0" y="21"/>
                </a:cxn>
                <a:cxn ang="0">
                  <a:pos x="34" y="0"/>
                </a:cxn>
                <a:cxn ang="0">
                  <a:pos x="85" y="6"/>
                </a:cxn>
              </a:cxnLst>
              <a:rect l="0" t="0" r="r" b="b"/>
              <a:pathLst>
                <a:path w="85" h="21">
                  <a:moveTo>
                    <a:pt x="85" y="6"/>
                  </a:moveTo>
                  <a:lnTo>
                    <a:pt x="0" y="21"/>
                  </a:lnTo>
                  <a:lnTo>
                    <a:pt x="34" y="0"/>
                  </a:lnTo>
                  <a:lnTo>
                    <a:pt x="85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09" name="Freeform 133"/>
            <p:cNvSpPr>
              <a:spLocks/>
            </p:cNvSpPr>
            <p:nvPr/>
          </p:nvSpPr>
          <p:spPr bwMode="auto">
            <a:xfrm>
              <a:off x="3034" y="1047"/>
              <a:ext cx="70" cy="17"/>
            </a:xfrm>
            <a:custGeom>
              <a:avLst/>
              <a:gdLst/>
              <a:ahLst/>
              <a:cxnLst>
                <a:cxn ang="0">
                  <a:pos x="13" y="16"/>
                </a:cxn>
                <a:cxn ang="0">
                  <a:pos x="16" y="21"/>
                </a:cxn>
                <a:cxn ang="0">
                  <a:pos x="101" y="7"/>
                </a:cxn>
                <a:cxn ang="0">
                  <a:pos x="100" y="0"/>
                </a:cxn>
                <a:cxn ang="0">
                  <a:pos x="15" y="16"/>
                </a:cxn>
                <a:cxn ang="0">
                  <a:pos x="17" y="21"/>
                </a:cxn>
                <a:cxn ang="0">
                  <a:pos x="13" y="16"/>
                </a:cxn>
                <a:cxn ang="0">
                  <a:pos x="0" y="25"/>
                </a:cxn>
                <a:cxn ang="0">
                  <a:pos x="16" y="21"/>
                </a:cxn>
                <a:cxn ang="0">
                  <a:pos x="13" y="16"/>
                </a:cxn>
              </a:cxnLst>
              <a:rect l="0" t="0" r="r" b="b"/>
              <a:pathLst>
                <a:path w="101" h="25">
                  <a:moveTo>
                    <a:pt x="13" y="16"/>
                  </a:moveTo>
                  <a:lnTo>
                    <a:pt x="16" y="21"/>
                  </a:lnTo>
                  <a:lnTo>
                    <a:pt x="101" y="7"/>
                  </a:lnTo>
                  <a:lnTo>
                    <a:pt x="100" y="0"/>
                  </a:lnTo>
                  <a:lnTo>
                    <a:pt x="15" y="16"/>
                  </a:lnTo>
                  <a:lnTo>
                    <a:pt x="17" y="21"/>
                  </a:lnTo>
                  <a:lnTo>
                    <a:pt x="13" y="16"/>
                  </a:lnTo>
                  <a:lnTo>
                    <a:pt x="0" y="25"/>
                  </a:lnTo>
                  <a:lnTo>
                    <a:pt x="16" y="21"/>
                  </a:lnTo>
                  <a:lnTo>
                    <a:pt x="13" y="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10" name="Freeform 134"/>
            <p:cNvSpPr>
              <a:spLocks/>
            </p:cNvSpPr>
            <p:nvPr/>
          </p:nvSpPr>
          <p:spPr bwMode="auto">
            <a:xfrm>
              <a:off x="3044" y="1044"/>
              <a:ext cx="26" cy="18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36" y="0"/>
                </a:cxn>
                <a:cxn ang="0">
                  <a:pos x="0" y="22"/>
                </a:cxn>
                <a:cxn ang="0">
                  <a:pos x="4" y="27"/>
                </a:cxn>
                <a:cxn ang="0">
                  <a:pos x="39" y="6"/>
                </a:cxn>
                <a:cxn ang="0">
                  <a:pos x="37" y="6"/>
                </a:cxn>
                <a:cxn ang="0">
                  <a:pos x="38" y="0"/>
                </a:cxn>
                <a:cxn ang="0">
                  <a:pos x="37" y="0"/>
                </a:cxn>
                <a:cxn ang="0">
                  <a:pos x="36" y="0"/>
                </a:cxn>
                <a:cxn ang="0">
                  <a:pos x="38" y="0"/>
                </a:cxn>
              </a:cxnLst>
              <a:rect l="0" t="0" r="r" b="b"/>
              <a:pathLst>
                <a:path w="39" h="27">
                  <a:moveTo>
                    <a:pt x="38" y="0"/>
                  </a:moveTo>
                  <a:lnTo>
                    <a:pt x="36" y="0"/>
                  </a:lnTo>
                  <a:lnTo>
                    <a:pt x="0" y="22"/>
                  </a:lnTo>
                  <a:lnTo>
                    <a:pt x="4" y="27"/>
                  </a:lnTo>
                  <a:lnTo>
                    <a:pt x="39" y="6"/>
                  </a:lnTo>
                  <a:lnTo>
                    <a:pt x="37" y="6"/>
                  </a:lnTo>
                  <a:lnTo>
                    <a:pt x="38" y="0"/>
                  </a:lnTo>
                  <a:lnTo>
                    <a:pt x="37" y="0"/>
                  </a:lnTo>
                  <a:lnTo>
                    <a:pt x="36" y="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11" name="Freeform 135"/>
            <p:cNvSpPr>
              <a:spLocks/>
            </p:cNvSpPr>
            <p:nvPr/>
          </p:nvSpPr>
          <p:spPr bwMode="auto">
            <a:xfrm>
              <a:off x="3068" y="1044"/>
              <a:ext cx="48" cy="8"/>
            </a:xfrm>
            <a:custGeom>
              <a:avLst/>
              <a:gdLst/>
              <a:ahLst/>
              <a:cxnLst>
                <a:cxn ang="0">
                  <a:pos x="51" y="13"/>
                </a:cxn>
                <a:cxn ang="0">
                  <a:pos x="51" y="6"/>
                </a:cxn>
                <a:cxn ang="0">
                  <a:pos x="1" y="0"/>
                </a:cxn>
                <a:cxn ang="0">
                  <a:pos x="0" y="6"/>
                </a:cxn>
                <a:cxn ang="0">
                  <a:pos x="50" y="13"/>
                </a:cxn>
                <a:cxn ang="0">
                  <a:pos x="50" y="6"/>
                </a:cxn>
                <a:cxn ang="0">
                  <a:pos x="51" y="13"/>
                </a:cxn>
                <a:cxn ang="0">
                  <a:pos x="71" y="9"/>
                </a:cxn>
                <a:cxn ang="0">
                  <a:pos x="51" y="6"/>
                </a:cxn>
                <a:cxn ang="0">
                  <a:pos x="51" y="13"/>
                </a:cxn>
              </a:cxnLst>
              <a:rect l="0" t="0" r="r" b="b"/>
              <a:pathLst>
                <a:path w="71" h="13">
                  <a:moveTo>
                    <a:pt x="51" y="13"/>
                  </a:moveTo>
                  <a:lnTo>
                    <a:pt x="51" y="6"/>
                  </a:lnTo>
                  <a:lnTo>
                    <a:pt x="1" y="0"/>
                  </a:lnTo>
                  <a:lnTo>
                    <a:pt x="0" y="6"/>
                  </a:lnTo>
                  <a:lnTo>
                    <a:pt x="50" y="13"/>
                  </a:lnTo>
                  <a:lnTo>
                    <a:pt x="50" y="6"/>
                  </a:lnTo>
                  <a:lnTo>
                    <a:pt x="51" y="13"/>
                  </a:lnTo>
                  <a:lnTo>
                    <a:pt x="71" y="9"/>
                  </a:lnTo>
                  <a:lnTo>
                    <a:pt x="51" y="6"/>
                  </a:lnTo>
                  <a:lnTo>
                    <a:pt x="51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12" name="Freeform 136"/>
            <p:cNvSpPr>
              <a:spLocks/>
            </p:cNvSpPr>
            <p:nvPr/>
          </p:nvSpPr>
          <p:spPr bwMode="auto">
            <a:xfrm>
              <a:off x="3074" y="1084"/>
              <a:ext cx="27" cy="21"/>
            </a:xfrm>
            <a:custGeom>
              <a:avLst/>
              <a:gdLst/>
              <a:ahLst/>
              <a:cxnLst>
                <a:cxn ang="0">
                  <a:pos x="19" y="33"/>
                </a:cxn>
                <a:cxn ang="0">
                  <a:pos x="16" y="31"/>
                </a:cxn>
                <a:cxn ang="0">
                  <a:pos x="12" y="31"/>
                </a:cxn>
                <a:cxn ang="0">
                  <a:pos x="9" y="29"/>
                </a:cxn>
                <a:cxn ang="0">
                  <a:pos x="6" y="27"/>
                </a:cxn>
                <a:cxn ang="0">
                  <a:pos x="3" y="25"/>
                </a:cxn>
                <a:cxn ang="0">
                  <a:pos x="1" y="22"/>
                </a:cxn>
                <a:cxn ang="0">
                  <a:pos x="1" y="19"/>
                </a:cxn>
                <a:cxn ang="0">
                  <a:pos x="0" y="15"/>
                </a:cxn>
                <a:cxn ang="0">
                  <a:pos x="1" y="12"/>
                </a:cxn>
                <a:cxn ang="0">
                  <a:pos x="1" y="9"/>
                </a:cxn>
                <a:cxn ang="0">
                  <a:pos x="3" y="6"/>
                </a:cxn>
                <a:cxn ang="0">
                  <a:pos x="6" y="4"/>
                </a:cxn>
                <a:cxn ang="0">
                  <a:pos x="9" y="2"/>
                </a:cxn>
                <a:cxn ang="0">
                  <a:pos x="12" y="1"/>
                </a:cxn>
                <a:cxn ang="0">
                  <a:pos x="16" y="0"/>
                </a:cxn>
                <a:cxn ang="0">
                  <a:pos x="19" y="0"/>
                </a:cxn>
                <a:cxn ang="0">
                  <a:pos x="24" y="0"/>
                </a:cxn>
                <a:cxn ang="0">
                  <a:pos x="27" y="1"/>
                </a:cxn>
                <a:cxn ang="0">
                  <a:pos x="31" y="2"/>
                </a:cxn>
                <a:cxn ang="0">
                  <a:pos x="34" y="4"/>
                </a:cxn>
                <a:cxn ang="0">
                  <a:pos x="36" y="6"/>
                </a:cxn>
                <a:cxn ang="0">
                  <a:pos x="37" y="9"/>
                </a:cxn>
                <a:cxn ang="0">
                  <a:pos x="39" y="12"/>
                </a:cxn>
                <a:cxn ang="0">
                  <a:pos x="40" y="15"/>
                </a:cxn>
                <a:cxn ang="0">
                  <a:pos x="39" y="19"/>
                </a:cxn>
                <a:cxn ang="0">
                  <a:pos x="37" y="22"/>
                </a:cxn>
                <a:cxn ang="0">
                  <a:pos x="36" y="25"/>
                </a:cxn>
                <a:cxn ang="0">
                  <a:pos x="34" y="27"/>
                </a:cxn>
                <a:cxn ang="0">
                  <a:pos x="31" y="29"/>
                </a:cxn>
                <a:cxn ang="0">
                  <a:pos x="27" y="31"/>
                </a:cxn>
                <a:cxn ang="0">
                  <a:pos x="24" y="31"/>
                </a:cxn>
                <a:cxn ang="0">
                  <a:pos x="19" y="33"/>
                </a:cxn>
              </a:cxnLst>
              <a:rect l="0" t="0" r="r" b="b"/>
              <a:pathLst>
                <a:path w="40" h="33">
                  <a:moveTo>
                    <a:pt x="19" y="33"/>
                  </a:moveTo>
                  <a:lnTo>
                    <a:pt x="16" y="31"/>
                  </a:lnTo>
                  <a:lnTo>
                    <a:pt x="12" y="31"/>
                  </a:lnTo>
                  <a:lnTo>
                    <a:pt x="9" y="29"/>
                  </a:lnTo>
                  <a:lnTo>
                    <a:pt x="6" y="27"/>
                  </a:lnTo>
                  <a:lnTo>
                    <a:pt x="3" y="25"/>
                  </a:lnTo>
                  <a:lnTo>
                    <a:pt x="1" y="22"/>
                  </a:lnTo>
                  <a:lnTo>
                    <a:pt x="1" y="19"/>
                  </a:lnTo>
                  <a:lnTo>
                    <a:pt x="0" y="15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6" y="4"/>
                  </a:lnTo>
                  <a:lnTo>
                    <a:pt x="9" y="2"/>
                  </a:lnTo>
                  <a:lnTo>
                    <a:pt x="12" y="1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24" y="0"/>
                  </a:lnTo>
                  <a:lnTo>
                    <a:pt x="27" y="1"/>
                  </a:lnTo>
                  <a:lnTo>
                    <a:pt x="31" y="2"/>
                  </a:lnTo>
                  <a:lnTo>
                    <a:pt x="34" y="4"/>
                  </a:lnTo>
                  <a:lnTo>
                    <a:pt x="36" y="6"/>
                  </a:lnTo>
                  <a:lnTo>
                    <a:pt x="37" y="9"/>
                  </a:lnTo>
                  <a:lnTo>
                    <a:pt x="39" y="12"/>
                  </a:lnTo>
                  <a:lnTo>
                    <a:pt x="40" y="15"/>
                  </a:lnTo>
                  <a:lnTo>
                    <a:pt x="39" y="19"/>
                  </a:lnTo>
                  <a:lnTo>
                    <a:pt x="37" y="22"/>
                  </a:lnTo>
                  <a:lnTo>
                    <a:pt x="36" y="25"/>
                  </a:lnTo>
                  <a:lnTo>
                    <a:pt x="34" y="27"/>
                  </a:lnTo>
                  <a:lnTo>
                    <a:pt x="31" y="29"/>
                  </a:lnTo>
                  <a:lnTo>
                    <a:pt x="27" y="31"/>
                  </a:lnTo>
                  <a:lnTo>
                    <a:pt x="24" y="31"/>
                  </a:lnTo>
                  <a:lnTo>
                    <a:pt x="19" y="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13" name="Freeform 137"/>
            <p:cNvSpPr>
              <a:spLocks/>
            </p:cNvSpPr>
            <p:nvPr/>
          </p:nvSpPr>
          <p:spPr bwMode="auto">
            <a:xfrm>
              <a:off x="3071" y="1095"/>
              <a:ext cx="17" cy="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5"/>
                </a:cxn>
                <a:cxn ang="0">
                  <a:pos x="3" y="8"/>
                </a:cxn>
                <a:cxn ang="0">
                  <a:pos x="5" y="12"/>
                </a:cxn>
                <a:cxn ang="0">
                  <a:pos x="7" y="14"/>
                </a:cxn>
                <a:cxn ang="0">
                  <a:pos x="12" y="18"/>
                </a:cxn>
                <a:cxn ang="0">
                  <a:pos x="15" y="19"/>
                </a:cxn>
                <a:cxn ang="0">
                  <a:pos x="20" y="20"/>
                </a:cxn>
                <a:cxn ang="0">
                  <a:pos x="23" y="21"/>
                </a:cxn>
                <a:cxn ang="0">
                  <a:pos x="23" y="14"/>
                </a:cxn>
                <a:cxn ang="0">
                  <a:pos x="21" y="14"/>
                </a:cxn>
                <a:cxn ang="0">
                  <a:pos x="18" y="13"/>
                </a:cxn>
                <a:cxn ang="0">
                  <a:pos x="14" y="12"/>
                </a:cxn>
                <a:cxn ang="0">
                  <a:pos x="12" y="10"/>
                </a:cxn>
                <a:cxn ang="0">
                  <a:pos x="10" y="7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23" h="21">
                  <a:moveTo>
                    <a:pt x="0" y="0"/>
                  </a:moveTo>
                  <a:lnTo>
                    <a:pt x="0" y="0"/>
                  </a:lnTo>
                  <a:lnTo>
                    <a:pt x="2" y="5"/>
                  </a:lnTo>
                  <a:lnTo>
                    <a:pt x="3" y="8"/>
                  </a:lnTo>
                  <a:lnTo>
                    <a:pt x="5" y="12"/>
                  </a:lnTo>
                  <a:lnTo>
                    <a:pt x="7" y="14"/>
                  </a:lnTo>
                  <a:lnTo>
                    <a:pt x="12" y="18"/>
                  </a:lnTo>
                  <a:lnTo>
                    <a:pt x="15" y="19"/>
                  </a:lnTo>
                  <a:lnTo>
                    <a:pt x="20" y="20"/>
                  </a:lnTo>
                  <a:lnTo>
                    <a:pt x="23" y="21"/>
                  </a:lnTo>
                  <a:lnTo>
                    <a:pt x="23" y="14"/>
                  </a:lnTo>
                  <a:lnTo>
                    <a:pt x="21" y="14"/>
                  </a:lnTo>
                  <a:lnTo>
                    <a:pt x="18" y="13"/>
                  </a:lnTo>
                  <a:lnTo>
                    <a:pt x="14" y="12"/>
                  </a:lnTo>
                  <a:lnTo>
                    <a:pt x="12" y="10"/>
                  </a:lnTo>
                  <a:lnTo>
                    <a:pt x="10" y="7"/>
                  </a:lnTo>
                  <a:lnTo>
                    <a:pt x="8" y="6"/>
                  </a:lnTo>
                  <a:lnTo>
                    <a:pt x="7" y="4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14" name="Freeform 138"/>
            <p:cNvSpPr>
              <a:spLocks/>
            </p:cNvSpPr>
            <p:nvPr/>
          </p:nvSpPr>
          <p:spPr bwMode="auto">
            <a:xfrm>
              <a:off x="3071" y="1081"/>
              <a:ext cx="17" cy="14"/>
            </a:xfrm>
            <a:custGeom>
              <a:avLst/>
              <a:gdLst/>
              <a:ahLst/>
              <a:cxnLst>
                <a:cxn ang="0">
                  <a:pos x="23" y="0"/>
                </a:cxn>
                <a:cxn ang="0">
                  <a:pos x="23" y="0"/>
                </a:cxn>
                <a:cxn ang="0">
                  <a:pos x="20" y="0"/>
                </a:cxn>
                <a:cxn ang="0">
                  <a:pos x="15" y="1"/>
                </a:cxn>
                <a:cxn ang="0">
                  <a:pos x="12" y="4"/>
                </a:cxn>
                <a:cxn ang="0">
                  <a:pos x="7" y="6"/>
                </a:cxn>
                <a:cxn ang="0">
                  <a:pos x="5" y="8"/>
                </a:cxn>
                <a:cxn ang="0">
                  <a:pos x="3" y="11"/>
                </a:cxn>
                <a:cxn ang="0">
                  <a:pos x="2" y="16"/>
                </a:cxn>
                <a:cxn ang="0">
                  <a:pos x="0" y="19"/>
                </a:cxn>
                <a:cxn ang="0">
                  <a:pos x="7" y="19"/>
                </a:cxn>
                <a:cxn ang="0">
                  <a:pos x="7" y="17"/>
                </a:cxn>
                <a:cxn ang="0">
                  <a:pos x="8" y="15"/>
                </a:cxn>
                <a:cxn ang="0">
                  <a:pos x="10" y="13"/>
                </a:cxn>
                <a:cxn ang="0">
                  <a:pos x="12" y="10"/>
                </a:cxn>
                <a:cxn ang="0">
                  <a:pos x="14" y="8"/>
                </a:cxn>
                <a:cxn ang="0">
                  <a:pos x="18" y="8"/>
                </a:cxn>
                <a:cxn ang="0">
                  <a:pos x="21" y="7"/>
                </a:cxn>
                <a:cxn ang="0">
                  <a:pos x="23" y="6"/>
                </a:cxn>
                <a:cxn ang="0">
                  <a:pos x="23" y="6"/>
                </a:cxn>
                <a:cxn ang="0">
                  <a:pos x="23" y="0"/>
                </a:cxn>
              </a:cxnLst>
              <a:rect l="0" t="0" r="r" b="b"/>
              <a:pathLst>
                <a:path w="23" h="19">
                  <a:moveTo>
                    <a:pt x="23" y="0"/>
                  </a:moveTo>
                  <a:lnTo>
                    <a:pt x="23" y="0"/>
                  </a:lnTo>
                  <a:lnTo>
                    <a:pt x="20" y="0"/>
                  </a:lnTo>
                  <a:lnTo>
                    <a:pt x="15" y="1"/>
                  </a:lnTo>
                  <a:lnTo>
                    <a:pt x="12" y="4"/>
                  </a:lnTo>
                  <a:lnTo>
                    <a:pt x="7" y="6"/>
                  </a:lnTo>
                  <a:lnTo>
                    <a:pt x="5" y="8"/>
                  </a:lnTo>
                  <a:lnTo>
                    <a:pt x="3" y="11"/>
                  </a:lnTo>
                  <a:lnTo>
                    <a:pt x="2" y="16"/>
                  </a:lnTo>
                  <a:lnTo>
                    <a:pt x="0" y="19"/>
                  </a:lnTo>
                  <a:lnTo>
                    <a:pt x="7" y="19"/>
                  </a:lnTo>
                  <a:lnTo>
                    <a:pt x="7" y="17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0"/>
                  </a:lnTo>
                  <a:lnTo>
                    <a:pt x="14" y="8"/>
                  </a:lnTo>
                  <a:lnTo>
                    <a:pt x="18" y="8"/>
                  </a:lnTo>
                  <a:lnTo>
                    <a:pt x="21" y="7"/>
                  </a:lnTo>
                  <a:lnTo>
                    <a:pt x="23" y="6"/>
                  </a:lnTo>
                  <a:lnTo>
                    <a:pt x="23" y="6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15" name="Freeform 139"/>
            <p:cNvSpPr>
              <a:spLocks/>
            </p:cNvSpPr>
            <p:nvPr/>
          </p:nvSpPr>
          <p:spPr bwMode="auto">
            <a:xfrm>
              <a:off x="3088" y="1081"/>
              <a:ext cx="15" cy="14"/>
            </a:xfrm>
            <a:custGeom>
              <a:avLst/>
              <a:gdLst/>
              <a:ahLst/>
              <a:cxnLst>
                <a:cxn ang="0">
                  <a:pos x="23" y="19"/>
                </a:cxn>
                <a:cxn ang="0">
                  <a:pos x="23" y="19"/>
                </a:cxn>
                <a:cxn ang="0">
                  <a:pos x="23" y="16"/>
                </a:cxn>
                <a:cxn ang="0">
                  <a:pos x="22" y="11"/>
                </a:cxn>
                <a:cxn ang="0">
                  <a:pos x="20" y="8"/>
                </a:cxn>
                <a:cxn ang="0">
                  <a:pos x="16" y="6"/>
                </a:cxn>
                <a:cxn ang="0">
                  <a:pos x="13" y="4"/>
                </a:cxn>
                <a:cxn ang="0">
                  <a:pos x="9" y="1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5" y="7"/>
                </a:cxn>
                <a:cxn ang="0">
                  <a:pos x="7" y="8"/>
                </a:cxn>
                <a:cxn ang="0">
                  <a:pos x="11" y="8"/>
                </a:cxn>
                <a:cxn ang="0">
                  <a:pos x="13" y="10"/>
                </a:cxn>
                <a:cxn ang="0">
                  <a:pos x="15" y="13"/>
                </a:cxn>
                <a:cxn ang="0">
                  <a:pos x="16" y="15"/>
                </a:cxn>
                <a:cxn ang="0">
                  <a:pos x="16" y="17"/>
                </a:cxn>
                <a:cxn ang="0">
                  <a:pos x="17" y="19"/>
                </a:cxn>
                <a:cxn ang="0">
                  <a:pos x="17" y="19"/>
                </a:cxn>
                <a:cxn ang="0">
                  <a:pos x="23" y="19"/>
                </a:cxn>
              </a:cxnLst>
              <a:rect l="0" t="0" r="r" b="b"/>
              <a:pathLst>
                <a:path w="23" h="19">
                  <a:moveTo>
                    <a:pt x="23" y="19"/>
                  </a:moveTo>
                  <a:lnTo>
                    <a:pt x="23" y="19"/>
                  </a:lnTo>
                  <a:lnTo>
                    <a:pt x="23" y="16"/>
                  </a:lnTo>
                  <a:lnTo>
                    <a:pt x="22" y="11"/>
                  </a:lnTo>
                  <a:lnTo>
                    <a:pt x="20" y="8"/>
                  </a:lnTo>
                  <a:lnTo>
                    <a:pt x="16" y="6"/>
                  </a:lnTo>
                  <a:lnTo>
                    <a:pt x="13" y="4"/>
                  </a:lnTo>
                  <a:lnTo>
                    <a:pt x="9" y="1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5" y="7"/>
                  </a:lnTo>
                  <a:lnTo>
                    <a:pt x="7" y="8"/>
                  </a:lnTo>
                  <a:lnTo>
                    <a:pt x="11" y="8"/>
                  </a:lnTo>
                  <a:lnTo>
                    <a:pt x="13" y="10"/>
                  </a:lnTo>
                  <a:lnTo>
                    <a:pt x="15" y="13"/>
                  </a:lnTo>
                  <a:lnTo>
                    <a:pt x="16" y="15"/>
                  </a:lnTo>
                  <a:lnTo>
                    <a:pt x="16" y="17"/>
                  </a:lnTo>
                  <a:lnTo>
                    <a:pt x="17" y="19"/>
                  </a:lnTo>
                  <a:lnTo>
                    <a:pt x="17" y="19"/>
                  </a:lnTo>
                  <a:lnTo>
                    <a:pt x="23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16" name="Freeform 140"/>
            <p:cNvSpPr>
              <a:spLocks/>
            </p:cNvSpPr>
            <p:nvPr/>
          </p:nvSpPr>
          <p:spPr bwMode="auto">
            <a:xfrm>
              <a:off x="3088" y="1095"/>
              <a:ext cx="15" cy="13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0" y="21"/>
                </a:cxn>
                <a:cxn ang="0">
                  <a:pos x="5" y="20"/>
                </a:cxn>
                <a:cxn ang="0">
                  <a:pos x="9" y="19"/>
                </a:cxn>
                <a:cxn ang="0">
                  <a:pos x="13" y="18"/>
                </a:cxn>
                <a:cxn ang="0">
                  <a:pos x="16" y="14"/>
                </a:cxn>
                <a:cxn ang="0">
                  <a:pos x="20" y="12"/>
                </a:cxn>
                <a:cxn ang="0">
                  <a:pos x="22" y="8"/>
                </a:cxn>
                <a:cxn ang="0">
                  <a:pos x="23" y="5"/>
                </a:cxn>
                <a:cxn ang="0">
                  <a:pos x="23" y="0"/>
                </a:cxn>
                <a:cxn ang="0">
                  <a:pos x="17" y="0"/>
                </a:cxn>
                <a:cxn ang="0">
                  <a:pos x="16" y="4"/>
                </a:cxn>
                <a:cxn ang="0">
                  <a:pos x="16" y="6"/>
                </a:cxn>
                <a:cxn ang="0">
                  <a:pos x="15" y="8"/>
                </a:cxn>
                <a:cxn ang="0">
                  <a:pos x="13" y="10"/>
                </a:cxn>
                <a:cxn ang="0">
                  <a:pos x="11" y="12"/>
                </a:cxn>
                <a:cxn ang="0">
                  <a:pos x="7" y="13"/>
                </a:cxn>
                <a:cxn ang="0">
                  <a:pos x="5" y="14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0" y="21"/>
                </a:cxn>
              </a:cxnLst>
              <a:rect l="0" t="0" r="r" b="b"/>
              <a:pathLst>
                <a:path w="23" h="21">
                  <a:moveTo>
                    <a:pt x="0" y="21"/>
                  </a:moveTo>
                  <a:lnTo>
                    <a:pt x="0" y="21"/>
                  </a:lnTo>
                  <a:lnTo>
                    <a:pt x="5" y="20"/>
                  </a:lnTo>
                  <a:lnTo>
                    <a:pt x="9" y="19"/>
                  </a:lnTo>
                  <a:lnTo>
                    <a:pt x="13" y="18"/>
                  </a:lnTo>
                  <a:lnTo>
                    <a:pt x="16" y="14"/>
                  </a:lnTo>
                  <a:lnTo>
                    <a:pt x="20" y="12"/>
                  </a:lnTo>
                  <a:lnTo>
                    <a:pt x="22" y="8"/>
                  </a:lnTo>
                  <a:lnTo>
                    <a:pt x="23" y="5"/>
                  </a:lnTo>
                  <a:lnTo>
                    <a:pt x="23" y="0"/>
                  </a:lnTo>
                  <a:lnTo>
                    <a:pt x="17" y="0"/>
                  </a:lnTo>
                  <a:lnTo>
                    <a:pt x="16" y="4"/>
                  </a:lnTo>
                  <a:lnTo>
                    <a:pt x="16" y="6"/>
                  </a:lnTo>
                  <a:lnTo>
                    <a:pt x="15" y="8"/>
                  </a:lnTo>
                  <a:lnTo>
                    <a:pt x="13" y="10"/>
                  </a:lnTo>
                  <a:lnTo>
                    <a:pt x="11" y="12"/>
                  </a:lnTo>
                  <a:lnTo>
                    <a:pt x="7" y="13"/>
                  </a:lnTo>
                  <a:lnTo>
                    <a:pt x="5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17" name="Freeform 141"/>
            <p:cNvSpPr>
              <a:spLocks/>
            </p:cNvSpPr>
            <p:nvPr/>
          </p:nvSpPr>
          <p:spPr bwMode="auto">
            <a:xfrm>
              <a:off x="3115" y="1183"/>
              <a:ext cx="127" cy="50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186" y="0"/>
                </a:cxn>
                <a:cxn ang="0">
                  <a:pos x="185" y="1"/>
                </a:cxn>
                <a:cxn ang="0">
                  <a:pos x="184" y="3"/>
                </a:cxn>
                <a:cxn ang="0">
                  <a:pos x="183" y="7"/>
                </a:cxn>
                <a:cxn ang="0">
                  <a:pos x="179" y="11"/>
                </a:cxn>
                <a:cxn ang="0">
                  <a:pos x="177" y="17"/>
                </a:cxn>
                <a:cxn ang="0">
                  <a:pos x="172" y="23"/>
                </a:cxn>
                <a:cxn ang="0">
                  <a:pos x="168" y="30"/>
                </a:cxn>
                <a:cxn ang="0">
                  <a:pos x="163" y="37"/>
                </a:cxn>
                <a:cxn ang="0">
                  <a:pos x="158" y="43"/>
                </a:cxn>
                <a:cxn ang="0">
                  <a:pos x="152" y="50"/>
                </a:cxn>
                <a:cxn ang="0">
                  <a:pos x="145" y="56"/>
                </a:cxn>
                <a:cxn ang="0">
                  <a:pos x="137" y="62"/>
                </a:cxn>
                <a:cxn ang="0">
                  <a:pos x="129" y="67"/>
                </a:cxn>
                <a:cxn ang="0">
                  <a:pos x="121" y="71"/>
                </a:cxn>
                <a:cxn ang="0">
                  <a:pos x="112" y="74"/>
                </a:cxn>
                <a:cxn ang="0">
                  <a:pos x="103" y="75"/>
                </a:cxn>
                <a:cxn ang="0">
                  <a:pos x="93" y="75"/>
                </a:cxn>
                <a:cxn ang="0">
                  <a:pos x="83" y="74"/>
                </a:cxn>
                <a:cxn ang="0">
                  <a:pos x="74" y="72"/>
                </a:cxn>
                <a:cxn ang="0">
                  <a:pos x="65" y="70"/>
                </a:cxn>
                <a:cxn ang="0">
                  <a:pos x="56" y="66"/>
                </a:cxn>
                <a:cxn ang="0">
                  <a:pos x="48" y="62"/>
                </a:cxn>
                <a:cxn ang="0">
                  <a:pos x="40" y="57"/>
                </a:cxn>
                <a:cxn ang="0">
                  <a:pos x="32" y="53"/>
                </a:cxn>
                <a:cxn ang="0">
                  <a:pos x="25" y="48"/>
                </a:cxn>
                <a:cxn ang="0">
                  <a:pos x="20" y="43"/>
                </a:cxn>
                <a:cxn ang="0">
                  <a:pos x="14" y="40"/>
                </a:cxn>
                <a:cxn ang="0">
                  <a:pos x="9" y="35"/>
                </a:cxn>
                <a:cxn ang="0">
                  <a:pos x="6" y="32"/>
                </a:cxn>
                <a:cxn ang="0">
                  <a:pos x="2" y="30"/>
                </a:cxn>
                <a:cxn ang="0">
                  <a:pos x="1" y="29"/>
                </a:cxn>
                <a:cxn ang="0">
                  <a:pos x="0" y="27"/>
                </a:cxn>
              </a:cxnLst>
              <a:rect l="0" t="0" r="r" b="b"/>
              <a:pathLst>
                <a:path w="186" h="75">
                  <a:moveTo>
                    <a:pt x="0" y="27"/>
                  </a:moveTo>
                  <a:lnTo>
                    <a:pt x="186" y="0"/>
                  </a:lnTo>
                  <a:lnTo>
                    <a:pt x="185" y="1"/>
                  </a:lnTo>
                  <a:lnTo>
                    <a:pt x="184" y="3"/>
                  </a:lnTo>
                  <a:lnTo>
                    <a:pt x="183" y="7"/>
                  </a:lnTo>
                  <a:lnTo>
                    <a:pt x="179" y="11"/>
                  </a:lnTo>
                  <a:lnTo>
                    <a:pt x="177" y="17"/>
                  </a:lnTo>
                  <a:lnTo>
                    <a:pt x="172" y="23"/>
                  </a:lnTo>
                  <a:lnTo>
                    <a:pt x="168" y="30"/>
                  </a:lnTo>
                  <a:lnTo>
                    <a:pt x="163" y="37"/>
                  </a:lnTo>
                  <a:lnTo>
                    <a:pt x="158" y="43"/>
                  </a:lnTo>
                  <a:lnTo>
                    <a:pt x="152" y="50"/>
                  </a:lnTo>
                  <a:lnTo>
                    <a:pt x="145" y="56"/>
                  </a:lnTo>
                  <a:lnTo>
                    <a:pt x="137" y="62"/>
                  </a:lnTo>
                  <a:lnTo>
                    <a:pt x="129" y="67"/>
                  </a:lnTo>
                  <a:lnTo>
                    <a:pt x="121" y="71"/>
                  </a:lnTo>
                  <a:lnTo>
                    <a:pt x="112" y="74"/>
                  </a:lnTo>
                  <a:lnTo>
                    <a:pt x="103" y="75"/>
                  </a:lnTo>
                  <a:lnTo>
                    <a:pt x="93" y="75"/>
                  </a:lnTo>
                  <a:lnTo>
                    <a:pt x="83" y="74"/>
                  </a:lnTo>
                  <a:lnTo>
                    <a:pt x="74" y="72"/>
                  </a:lnTo>
                  <a:lnTo>
                    <a:pt x="65" y="70"/>
                  </a:lnTo>
                  <a:lnTo>
                    <a:pt x="56" y="66"/>
                  </a:lnTo>
                  <a:lnTo>
                    <a:pt x="48" y="62"/>
                  </a:lnTo>
                  <a:lnTo>
                    <a:pt x="40" y="57"/>
                  </a:lnTo>
                  <a:lnTo>
                    <a:pt x="32" y="53"/>
                  </a:lnTo>
                  <a:lnTo>
                    <a:pt x="25" y="48"/>
                  </a:lnTo>
                  <a:lnTo>
                    <a:pt x="20" y="43"/>
                  </a:lnTo>
                  <a:lnTo>
                    <a:pt x="14" y="40"/>
                  </a:lnTo>
                  <a:lnTo>
                    <a:pt x="9" y="35"/>
                  </a:lnTo>
                  <a:lnTo>
                    <a:pt x="6" y="32"/>
                  </a:lnTo>
                  <a:lnTo>
                    <a:pt x="2" y="30"/>
                  </a:lnTo>
                  <a:lnTo>
                    <a:pt x="1" y="29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18" name="Freeform 142"/>
            <p:cNvSpPr>
              <a:spLocks/>
            </p:cNvSpPr>
            <p:nvPr/>
          </p:nvSpPr>
          <p:spPr bwMode="auto">
            <a:xfrm>
              <a:off x="3115" y="1180"/>
              <a:ext cx="130" cy="23"/>
            </a:xfrm>
            <a:custGeom>
              <a:avLst/>
              <a:gdLst/>
              <a:ahLst/>
              <a:cxnLst>
                <a:cxn ang="0">
                  <a:pos x="188" y="5"/>
                </a:cxn>
                <a:cxn ang="0">
                  <a:pos x="185" y="1"/>
                </a:cxn>
                <a:cxn ang="0">
                  <a:pos x="0" y="28"/>
                </a:cxn>
                <a:cxn ang="0">
                  <a:pos x="1" y="34"/>
                </a:cxn>
                <a:cxn ang="0">
                  <a:pos x="186" y="6"/>
                </a:cxn>
                <a:cxn ang="0">
                  <a:pos x="183" y="2"/>
                </a:cxn>
                <a:cxn ang="0">
                  <a:pos x="188" y="5"/>
                </a:cxn>
                <a:cxn ang="0">
                  <a:pos x="191" y="0"/>
                </a:cxn>
                <a:cxn ang="0">
                  <a:pos x="185" y="1"/>
                </a:cxn>
                <a:cxn ang="0">
                  <a:pos x="188" y="5"/>
                </a:cxn>
              </a:cxnLst>
              <a:rect l="0" t="0" r="r" b="b"/>
              <a:pathLst>
                <a:path w="191" h="34">
                  <a:moveTo>
                    <a:pt x="188" y="5"/>
                  </a:moveTo>
                  <a:lnTo>
                    <a:pt x="185" y="1"/>
                  </a:lnTo>
                  <a:lnTo>
                    <a:pt x="0" y="28"/>
                  </a:lnTo>
                  <a:lnTo>
                    <a:pt x="1" y="34"/>
                  </a:lnTo>
                  <a:lnTo>
                    <a:pt x="186" y="6"/>
                  </a:lnTo>
                  <a:lnTo>
                    <a:pt x="183" y="2"/>
                  </a:lnTo>
                  <a:lnTo>
                    <a:pt x="188" y="5"/>
                  </a:lnTo>
                  <a:lnTo>
                    <a:pt x="191" y="0"/>
                  </a:lnTo>
                  <a:lnTo>
                    <a:pt x="185" y="1"/>
                  </a:lnTo>
                  <a:lnTo>
                    <a:pt x="188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19" name="Freeform 143"/>
            <p:cNvSpPr>
              <a:spLocks/>
            </p:cNvSpPr>
            <p:nvPr/>
          </p:nvSpPr>
          <p:spPr bwMode="auto">
            <a:xfrm>
              <a:off x="3184" y="1182"/>
              <a:ext cx="60" cy="52"/>
            </a:xfrm>
            <a:custGeom>
              <a:avLst/>
              <a:gdLst/>
              <a:ahLst/>
              <a:cxnLst>
                <a:cxn ang="0">
                  <a:pos x="1" y="80"/>
                </a:cxn>
                <a:cxn ang="0">
                  <a:pos x="1" y="80"/>
                </a:cxn>
                <a:cxn ang="0">
                  <a:pos x="11" y="79"/>
                </a:cxn>
                <a:cxn ang="0">
                  <a:pos x="20" y="74"/>
                </a:cxn>
                <a:cxn ang="0">
                  <a:pos x="29" y="71"/>
                </a:cxn>
                <a:cxn ang="0">
                  <a:pos x="37" y="66"/>
                </a:cxn>
                <a:cxn ang="0">
                  <a:pos x="45" y="59"/>
                </a:cxn>
                <a:cxn ang="0">
                  <a:pos x="52" y="54"/>
                </a:cxn>
                <a:cxn ang="0">
                  <a:pos x="58" y="47"/>
                </a:cxn>
                <a:cxn ang="0">
                  <a:pos x="64" y="40"/>
                </a:cxn>
                <a:cxn ang="0">
                  <a:pos x="69" y="33"/>
                </a:cxn>
                <a:cxn ang="0">
                  <a:pos x="74" y="26"/>
                </a:cxn>
                <a:cxn ang="0">
                  <a:pos x="77" y="19"/>
                </a:cxn>
                <a:cxn ang="0">
                  <a:pos x="81" y="14"/>
                </a:cxn>
                <a:cxn ang="0">
                  <a:pos x="83" y="10"/>
                </a:cxn>
                <a:cxn ang="0">
                  <a:pos x="85" y="6"/>
                </a:cxn>
                <a:cxn ang="0">
                  <a:pos x="86" y="3"/>
                </a:cxn>
                <a:cxn ang="0">
                  <a:pos x="86" y="3"/>
                </a:cxn>
                <a:cxn ang="0">
                  <a:pos x="81" y="0"/>
                </a:cxn>
                <a:cxn ang="0">
                  <a:pos x="81" y="1"/>
                </a:cxn>
                <a:cxn ang="0">
                  <a:pos x="80" y="3"/>
                </a:cxn>
                <a:cxn ang="0">
                  <a:pos x="77" y="6"/>
                </a:cxn>
                <a:cxn ang="0">
                  <a:pos x="75" y="11"/>
                </a:cxn>
                <a:cxn ang="0">
                  <a:pos x="73" y="16"/>
                </a:cxn>
                <a:cxn ang="0">
                  <a:pos x="68" y="23"/>
                </a:cxn>
                <a:cxn ang="0">
                  <a:pos x="64" y="28"/>
                </a:cxn>
                <a:cxn ang="0">
                  <a:pos x="59" y="35"/>
                </a:cxn>
                <a:cxn ang="0">
                  <a:pos x="53" y="42"/>
                </a:cxn>
                <a:cxn ang="0">
                  <a:pos x="48" y="49"/>
                </a:cxn>
                <a:cxn ang="0">
                  <a:pos x="41" y="55"/>
                </a:cxn>
                <a:cxn ang="0">
                  <a:pos x="34" y="60"/>
                </a:cxn>
                <a:cxn ang="0">
                  <a:pos x="26" y="65"/>
                </a:cxn>
                <a:cxn ang="0">
                  <a:pos x="18" y="69"/>
                </a:cxn>
                <a:cxn ang="0">
                  <a:pos x="9" y="72"/>
                </a:cxn>
                <a:cxn ang="0">
                  <a:pos x="0" y="73"/>
                </a:cxn>
                <a:cxn ang="0">
                  <a:pos x="1" y="73"/>
                </a:cxn>
                <a:cxn ang="0">
                  <a:pos x="1" y="80"/>
                </a:cxn>
              </a:cxnLst>
              <a:rect l="0" t="0" r="r" b="b"/>
              <a:pathLst>
                <a:path w="86" h="80">
                  <a:moveTo>
                    <a:pt x="1" y="80"/>
                  </a:moveTo>
                  <a:lnTo>
                    <a:pt x="1" y="80"/>
                  </a:lnTo>
                  <a:lnTo>
                    <a:pt x="11" y="79"/>
                  </a:lnTo>
                  <a:lnTo>
                    <a:pt x="20" y="74"/>
                  </a:lnTo>
                  <a:lnTo>
                    <a:pt x="29" y="71"/>
                  </a:lnTo>
                  <a:lnTo>
                    <a:pt x="37" y="66"/>
                  </a:lnTo>
                  <a:lnTo>
                    <a:pt x="45" y="59"/>
                  </a:lnTo>
                  <a:lnTo>
                    <a:pt x="52" y="54"/>
                  </a:lnTo>
                  <a:lnTo>
                    <a:pt x="58" y="47"/>
                  </a:lnTo>
                  <a:lnTo>
                    <a:pt x="64" y="40"/>
                  </a:lnTo>
                  <a:lnTo>
                    <a:pt x="69" y="33"/>
                  </a:lnTo>
                  <a:lnTo>
                    <a:pt x="74" y="26"/>
                  </a:lnTo>
                  <a:lnTo>
                    <a:pt x="77" y="19"/>
                  </a:lnTo>
                  <a:lnTo>
                    <a:pt x="81" y="14"/>
                  </a:lnTo>
                  <a:lnTo>
                    <a:pt x="83" y="10"/>
                  </a:lnTo>
                  <a:lnTo>
                    <a:pt x="85" y="6"/>
                  </a:lnTo>
                  <a:lnTo>
                    <a:pt x="86" y="3"/>
                  </a:lnTo>
                  <a:lnTo>
                    <a:pt x="86" y="3"/>
                  </a:lnTo>
                  <a:lnTo>
                    <a:pt x="81" y="0"/>
                  </a:lnTo>
                  <a:lnTo>
                    <a:pt x="81" y="1"/>
                  </a:lnTo>
                  <a:lnTo>
                    <a:pt x="80" y="3"/>
                  </a:lnTo>
                  <a:lnTo>
                    <a:pt x="77" y="6"/>
                  </a:lnTo>
                  <a:lnTo>
                    <a:pt x="75" y="11"/>
                  </a:lnTo>
                  <a:lnTo>
                    <a:pt x="73" y="16"/>
                  </a:lnTo>
                  <a:lnTo>
                    <a:pt x="68" y="23"/>
                  </a:lnTo>
                  <a:lnTo>
                    <a:pt x="64" y="28"/>
                  </a:lnTo>
                  <a:lnTo>
                    <a:pt x="59" y="35"/>
                  </a:lnTo>
                  <a:lnTo>
                    <a:pt x="53" y="42"/>
                  </a:lnTo>
                  <a:lnTo>
                    <a:pt x="48" y="49"/>
                  </a:lnTo>
                  <a:lnTo>
                    <a:pt x="41" y="55"/>
                  </a:lnTo>
                  <a:lnTo>
                    <a:pt x="34" y="60"/>
                  </a:lnTo>
                  <a:lnTo>
                    <a:pt x="26" y="65"/>
                  </a:lnTo>
                  <a:lnTo>
                    <a:pt x="18" y="69"/>
                  </a:lnTo>
                  <a:lnTo>
                    <a:pt x="9" y="72"/>
                  </a:lnTo>
                  <a:lnTo>
                    <a:pt x="0" y="73"/>
                  </a:lnTo>
                  <a:lnTo>
                    <a:pt x="1" y="73"/>
                  </a:lnTo>
                  <a:lnTo>
                    <a:pt x="1" y="8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20" name="Freeform 144"/>
            <p:cNvSpPr>
              <a:spLocks/>
            </p:cNvSpPr>
            <p:nvPr/>
          </p:nvSpPr>
          <p:spPr bwMode="auto">
            <a:xfrm>
              <a:off x="3110" y="1200"/>
              <a:ext cx="75" cy="3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5" y="5"/>
                </a:cxn>
                <a:cxn ang="0">
                  <a:pos x="6" y="6"/>
                </a:cxn>
                <a:cxn ang="0">
                  <a:pos x="7" y="7"/>
                </a:cxn>
                <a:cxn ang="0">
                  <a:pos x="11" y="9"/>
                </a:cxn>
                <a:cxn ang="0">
                  <a:pos x="14" y="13"/>
                </a:cxn>
                <a:cxn ang="0">
                  <a:pos x="19" y="17"/>
                </a:cxn>
                <a:cxn ang="0">
                  <a:pos x="24" y="22"/>
                </a:cxn>
                <a:cxn ang="0">
                  <a:pos x="31" y="26"/>
                </a:cxn>
                <a:cxn ang="0">
                  <a:pos x="38" y="31"/>
                </a:cxn>
                <a:cxn ang="0">
                  <a:pos x="45" y="35"/>
                </a:cxn>
                <a:cxn ang="0">
                  <a:pos x="54" y="40"/>
                </a:cxn>
                <a:cxn ang="0">
                  <a:pos x="62" y="43"/>
                </a:cxn>
                <a:cxn ang="0">
                  <a:pos x="71" y="48"/>
                </a:cxn>
                <a:cxn ang="0">
                  <a:pos x="80" y="50"/>
                </a:cxn>
                <a:cxn ang="0">
                  <a:pos x="90" y="53"/>
                </a:cxn>
                <a:cxn ang="0">
                  <a:pos x="100" y="54"/>
                </a:cxn>
                <a:cxn ang="0">
                  <a:pos x="110" y="54"/>
                </a:cxn>
                <a:cxn ang="0">
                  <a:pos x="110" y="47"/>
                </a:cxn>
                <a:cxn ang="0">
                  <a:pos x="100" y="47"/>
                </a:cxn>
                <a:cxn ang="0">
                  <a:pos x="90" y="46"/>
                </a:cxn>
                <a:cxn ang="0">
                  <a:pos x="82" y="43"/>
                </a:cxn>
                <a:cxn ang="0">
                  <a:pos x="73" y="41"/>
                </a:cxn>
                <a:cxn ang="0">
                  <a:pos x="64" y="38"/>
                </a:cxn>
                <a:cxn ang="0">
                  <a:pos x="56" y="34"/>
                </a:cxn>
                <a:cxn ang="0">
                  <a:pos x="48" y="30"/>
                </a:cxn>
                <a:cxn ang="0">
                  <a:pos x="41" y="25"/>
                </a:cxn>
                <a:cxn ang="0">
                  <a:pos x="35" y="21"/>
                </a:cxn>
                <a:cxn ang="0">
                  <a:pos x="28" y="16"/>
                </a:cxn>
                <a:cxn ang="0">
                  <a:pos x="22" y="13"/>
                </a:cxn>
                <a:cxn ang="0">
                  <a:pos x="19" y="8"/>
                </a:cxn>
                <a:cxn ang="0">
                  <a:pos x="15" y="5"/>
                </a:cxn>
                <a:cxn ang="0">
                  <a:pos x="12" y="2"/>
                </a:cxn>
                <a:cxn ang="0">
                  <a:pos x="11" y="1"/>
                </a:cxn>
                <a:cxn ang="0">
                  <a:pos x="9" y="0"/>
                </a:cxn>
                <a:cxn ang="0">
                  <a:pos x="8" y="6"/>
                </a:cxn>
                <a:cxn ang="0">
                  <a:pos x="7" y="0"/>
                </a:cxn>
                <a:cxn ang="0">
                  <a:pos x="0" y="0"/>
                </a:cxn>
                <a:cxn ang="0">
                  <a:pos x="5" y="5"/>
                </a:cxn>
                <a:cxn ang="0">
                  <a:pos x="7" y="0"/>
                </a:cxn>
              </a:cxnLst>
              <a:rect l="0" t="0" r="r" b="b"/>
              <a:pathLst>
                <a:path w="110" h="54">
                  <a:moveTo>
                    <a:pt x="7" y="0"/>
                  </a:moveTo>
                  <a:lnTo>
                    <a:pt x="5" y="5"/>
                  </a:lnTo>
                  <a:lnTo>
                    <a:pt x="6" y="6"/>
                  </a:lnTo>
                  <a:lnTo>
                    <a:pt x="7" y="7"/>
                  </a:lnTo>
                  <a:lnTo>
                    <a:pt x="11" y="9"/>
                  </a:lnTo>
                  <a:lnTo>
                    <a:pt x="14" y="13"/>
                  </a:lnTo>
                  <a:lnTo>
                    <a:pt x="19" y="17"/>
                  </a:lnTo>
                  <a:lnTo>
                    <a:pt x="24" y="22"/>
                  </a:lnTo>
                  <a:lnTo>
                    <a:pt x="31" y="26"/>
                  </a:lnTo>
                  <a:lnTo>
                    <a:pt x="38" y="31"/>
                  </a:lnTo>
                  <a:lnTo>
                    <a:pt x="45" y="35"/>
                  </a:lnTo>
                  <a:lnTo>
                    <a:pt x="54" y="40"/>
                  </a:lnTo>
                  <a:lnTo>
                    <a:pt x="62" y="43"/>
                  </a:lnTo>
                  <a:lnTo>
                    <a:pt x="71" y="48"/>
                  </a:lnTo>
                  <a:lnTo>
                    <a:pt x="80" y="50"/>
                  </a:lnTo>
                  <a:lnTo>
                    <a:pt x="90" y="53"/>
                  </a:lnTo>
                  <a:lnTo>
                    <a:pt x="100" y="54"/>
                  </a:lnTo>
                  <a:lnTo>
                    <a:pt x="110" y="54"/>
                  </a:lnTo>
                  <a:lnTo>
                    <a:pt x="110" y="47"/>
                  </a:lnTo>
                  <a:lnTo>
                    <a:pt x="100" y="47"/>
                  </a:lnTo>
                  <a:lnTo>
                    <a:pt x="90" y="46"/>
                  </a:lnTo>
                  <a:lnTo>
                    <a:pt x="82" y="43"/>
                  </a:lnTo>
                  <a:lnTo>
                    <a:pt x="73" y="41"/>
                  </a:lnTo>
                  <a:lnTo>
                    <a:pt x="64" y="38"/>
                  </a:lnTo>
                  <a:lnTo>
                    <a:pt x="56" y="34"/>
                  </a:lnTo>
                  <a:lnTo>
                    <a:pt x="48" y="30"/>
                  </a:lnTo>
                  <a:lnTo>
                    <a:pt x="41" y="25"/>
                  </a:lnTo>
                  <a:lnTo>
                    <a:pt x="35" y="21"/>
                  </a:lnTo>
                  <a:lnTo>
                    <a:pt x="28" y="16"/>
                  </a:lnTo>
                  <a:lnTo>
                    <a:pt x="22" y="13"/>
                  </a:lnTo>
                  <a:lnTo>
                    <a:pt x="19" y="8"/>
                  </a:lnTo>
                  <a:lnTo>
                    <a:pt x="15" y="5"/>
                  </a:lnTo>
                  <a:lnTo>
                    <a:pt x="12" y="2"/>
                  </a:lnTo>
                  <a:lnTo>
                    <a:pt x="11" y="1"/>
                  </a:lnTo>
                  <a:lnTo>
                    <a:pt x="9" y="0"/>
                  </a:lnTo>
                  <a:lnTo>
                    <a:pt x="8" y="6"/>
                  </a:lnTo>
                  <a:lnTo>
                    <a:pt x="7" y="0"/>
                  </a:lnTo>
                  <a:lnTo>
                    <a:pt x="0" y="0"/>
                  </a:lnTo>
                  <a:lnTo>
                    <a:pt x="5" y="5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21" name="Freeform 145"/>
            <p:cNvSpPr>
              <a:spLocks/>
            </p:cNvSpPr>
            <p:nvPr/>
          </p:nvSpPr>
          <p:spPr bwMode="auto">
            <a:xfrm>
              <a:off x="3088" y="1174"/>
              <a:ext cx="17" cy="47"/>
            </a:xfrm>
            <a:custGeom>
              <a:avLst/>
              <a:gdLst/>
              <a:ahLst/>
              <a:cxnLst>
                <a:cxn ang="0">
                  <a:pos x="11" y="68"/>
                </a:cxn>
                <a:cxn ang="0">
                  <a:pos x="11" y="68"/>
                </a:cxn>
                <a:cxn ang="0">
                  <a:pos x="10" y="65"/>
                </a:cxn>
                <a:cxn ang="0">
                  <a:pos x="8" y="62"/>
                </a:cxn>
                <a:cxn ang="0">
                  <a:pos x="7" y="55"/>
                </a:cxn>
                <a:cxn ang="0">
                  <a:pos x="8" y="47"/>
                </a:cxn>
                <a:cxn ang="0">
                  <a:pos x="11" y="36"/>
                </a:cxn>
                <a:cxn ang="0">
                  <a:pos x="16" y="21"/>
                </a:cxn>
                <a:cxn ang="0">
                  <a:pos x="27" y="5"/>
                </a:cxn>
                <a:cxn ang="0">
                  <a:pos x="21" y="0"/>
                </a:cxn>
                <a:cxn ang="0">
                  <a:pos x="11" y="19"/>
                </a:cxn>
                <a:cxn ang="0">
                  <a:pos x="5" y="33"/>
                </a:cxn>
                <a:cxn ang="0">
                  <a:pos x="2" y="46"/>
                </a:cxn>
                <a:cxn ang="0">
                  <a:pos x="0" y="55"/>
                </a:cxn>
                <a:cxn ang="0">
                  <a:pos x="2" y="62"/>
                </a:cxn>
                <a:cxn ang="0">
                  <a:pos x="3" y="68"/>
                </a:cxn>
                <a:cxn ang="0">
                  <a:pos x="5" y="70"/>
                </a:cxn>
                <a:cxn ang="0">
                  <a:pos x="6" y="72"/>
                </a:cxn>
                <a:cxn ang="0">
                  <a:pos x="11" y="68"/>
                </a:cxn>
              </a:cxnLst>
              <a:rect l="0" t="0" r="r" b="b"/>
              <a:pathLst>
                <a:path w="27" h="72">
                  <a:moveTo>
                    <a:pt x="11" y="68"/>
                  </a:moveTo>
                  <a:lnTo>
                    <a:pt x="11" y="68"/>
                  </a:lnTo>
                  <a:lnTo>
                    <a:pt x="10" y="65"/>
                  </a:lnTo>
                  <a:lnTo>
                    <a:pt x="8" y="62"/>
                  </a:lnTo>
                  <a:lnTo>
                    <a:pt x="7" y="55"/>
                  </a:lnTo>
                  <a:lnTo>
                    <a:pt x="8" y="47"/>
                  </a:lnTo>
                  <a:lnTo>
                    <a:pt x="11" y="36"/>
                  </a:lnTo>
                  <a:lnTo>
                    <a:pt x="16" y="21"/>
                  </a:lnTo>
                  <a:lnTo>
                    <a:pt x="27" y="5"/>
                  </a:lnTo>
                  <a:lnTo>
                    <a:pt x="21" y="0"/>
                  </a:lnTo>
                  <a:lnTo>
                    <a:pt x="11" y="19"/>
                  </a:lnTo>
                  <a:lnTo>
                    <a:pt x="5" y="33"/>
                  </a:lnTo>
                  <a:lnTo>
                    <a:pt x="2" y="46"/>
                  </a:lnTo>
                  <a:lnTo>
                    <a:pt x="0" y="55"/>
                  </a:lnTo>
                  <a:lnTo>
                    <a:pt x="2" y="62"/>
                  </a:lnTo>
                  <a:lnTo>
                    <a:pt x="3" y="68"/>
                  </a:lnTo>
                  <a:lnTo>
                    <a:pt x="5" y="70"/>
                  </a:lnTo>
                  <a:lnTo>
                    <a:pt x="6" y="72"/>
                  </a:lnTo>
                  <a:lnTo>
                    <a:pt x="11" y="6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22" name="Freeform 146"/>
            <p:cNvSpPr>
              <a:spLocks/>
            </p:cNvSpPr>
            <p:nvPr/>
          </p:nvSpPr>
          <p:spPr bwMode="auto">
            <a:xfrm>
              <a:off x="3242" y="1155"/>
              <a:ext cx="18" cy="48"/>
            </a:xfrm>
            <a:custGeom>
              <a:avLst/>
              <a:gdLst/>
              <a:ahLst/>
              <a:cxnLst>
                <a:cxn ang="0">
                  <a:pos x="22" y="71"/>
                </a:cxn>
                <a:cxn ang="0">
                  <a:pos x="23" y="70"/>
                </a:cxn>
                <a:cxn ang="0">
                  <a:pos x="24" y="67"/>
                </a:cxn>
                <a:cxn ang="0">
                  <a:pos x="25" y="62"/>
                </a:cxn>
                <a:cxn ang="0">
                  <a:pos x="26" y="55"/>
                </a:cxn>
                <a:cxn ang="0">
                  <a:pos x="25" y="46"/>
                </a:cxn>
                <a:cxn ang="0">
                  <a:pos x="23" y="33"/>
                </a:cxn>
                <a:cxn ang="0">
                  <a:pos x="16" y="18"/>
                </a:cxn>
                <a:cxn ang="0">
                  <a:pos x="6" y="0"/>
                </a:cxn>
                <a:cxn ang="0">
                  <a:pos x="0" y="3"/>
                </a:cxn>
                <a:cxn ang="0">
                  <a:pos x="10" y="21"/>
                </a:cxn>
                <a:cxn ang="0">
                  <a:pos x="16" y="34"/>
                </a:cxn>
                <a:cxn ang="0">
                  <a:pos x="18" y="46"/>
                </a:cxn>
                <a:cxn ang="0">
                  <a:pos x="19" y="55"/>
                </a:cxn>
                <a:cxn ang="0">
                  <a:pos x="19" y="60"/>
                </a:cxn>
                <a:cxn ang="0">
                  <a:pos x="18" y="64"/>
                </a:cxn>
                <a:cxn ang="0">
                  <a:pos x="17" y="66"/>
                </a:cxn>
                <a:cxn ang="0">
                  <a:pos x="17" y="66"/>
                </a:cxn>
                <a:cxn ang="0">
                  <a:pos x="22" y="71"/>
                </a:cxn>
              </a:cxnLst>
              <a:rect l="0" t="0" r="r" b="b"/>
              <a:pathLst>
                <a:path w="26" h="71">
                  <a:moveTo>
                    <a:pt x="22" y="71"/>
                  </a:moveTo>
                  <a:lnTo>
                    <a:pt x="23" y="70"/>
                  </a:lnTo>
                  <a:lnTo>
                    <a:pt x="24" y="67"/>
                  </a:lnTo>
                  <a:lnTo>
                    <a:pt x="25" y="62"/>
                  </a:lnTo>
                  <a:lnTo>
                    <a:pt x="26" y="55"/>
                  </a:lnTo>
                  <a:lnTo>
                    <a:pt x="25" y="46"/>
                  </a:lnTo>
                  <a:lnTo>
                    <a:pt x="23" y="33"/>
                  </a:lnTo>
                  <a:lnTo>
                    <a:pt x="16" y="18"/>
                  </a:lnTo>
                  <a:lnTo>
                    <a:pt x="6" y="0"/>
                  </a:lnTo>
                  <a:lnTo>
                    <a:pt x="0" y="3"/>
                  </a:lnTo>
                  <a:lnTo>
                    <a:pt x="10" y="21"/>
                  </a:lnTo>
                  <a:lnTo>
                    <a:pt x="16" y="34"/>
                  </a:lnTo>
                  <a:lnTo>
                    <a:pt x="18" y="46"/>
                  </a:lnTo>
                  <a:lnTo>
                    <a:pt x="19" y="55"/>
                  </a:lnTo>
                  <a:lnTo>
                    <a:pt x="19" y="60"/>
                  </a:lnTo>
                  <a:lnTo>
                    <a:pt x="18" y="64"/>
                  </a:lnTo>
                  <a:lnTo>
                    <a:pt x="17" y="66"/>
                  </a:lnTo>
                  <a:lnTo>
                    <a:pt x="17" y="66"/>
                  </a:lnTo>
                  <a:lnTo>
                    <a:pt x="22" y="7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23" name="Freeform 147"/>
            <p:cNvSpPr>
              <a:spLocks/>
            </p:cNvSpPr>
            <p:nvPr/>
          </p:nvSpPr>
          <p:spPr bwMode="auto">
            <a:xfrm>
              <a:off x="3142" y="1147"/>
              <a:ext cx="7" cy="24"/>
            </a:xfrm>
            <a:custGeom>
              <a:avLst/>
              <a:gdLst/>
              <a:ahLst/>
              <a:cxnLst>
                <a:cxn ang="0">
                  <a:pos x="5" y="30"/>
                </a:cxn>
                <a:cxn ang="0">
                  <a:pos x="7" y="33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0" y="32"/>
                </a:cxn>
                <a:cxn ang="0">
                  <a:pos x="4" y="37"/>
                </a:cxn>
                <a:cxn ang="0">
                  <a:pos x="0" y="32"/>
                </a:cxn>
                <a:cxn ang="0">
                  <a:pos x="0" y="36"/>
                </a:cxn>
                <a:cxn ang="0">
                  <a:pos x="4" y="37"/>
                </a:cxn>
                <a:cxn ang="0">
                  <a:pos x="5" y="30"/>
                </a:cxn>
              </a:cxnLst>
              <a:rect l="0" t="0" r="r" b="b"/>
              <a:pathLst>
                <a:path w="10" h="37">
                  <a:moveTo>
                    <a:pt x="5" y="30"/>
                  </a:moveTo>
                  <a:lnTo>
                    <a:pt x="7" y="33"/>
                  </a:lnTo>
                  <a:lnTo>
                    <a:pt x="10" y="0"/>
                  </a:lnTo>
                  <a:lnTo>
                    <a:pt x="5" y="0"/>
                  </a:lnTo>
                  <a:lnTo>
                    <a:pt x="0" y="32"/>
                  </a:lnTo>
                  <a:lnTo>
                    <a:pt x="4" y="37"/>
                  </a:lnTo>
                  <a:lnTo>
                    <a:pt x="0" y="32"/>
                  </a:lnTo>
                  <a:lnTo>
                    <a:pt x="0" y="36"/>
                  </a:lnTo>
                  <a:lnTo>
                    <a:pt x="4" y="37"/>
                  </a:lnTo>
                  <a:lnTo>
                    <a:pt x="5" y="3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24" name="Freeform 148"/>
            <p:cNvSpPr>
              <a:spLocks/>
            </p:cNvSpPr>
            <p:nvPr/>
          </p:nvSpPr>
          <p:spPr bwMode="auto">
            <a:xfrm>
              <a:off x="3144" y="1155"/>
              <a:ext cx="66" cy="17"/>
            </a:xfrm>
            <a:custGeom>
              <a:avLst/>
              <a:gdLst/>
              <a:ahLst/>
              <a:cxnLst>
                <a:cxn ang="0">
                  <a:pos x="87" y="2"/>
                </a:cxn>
                <a:cxn ang="0">
                  <a:pos x="87" y="0"/>
                </a:cxn>
                <a:cxn ang="0">
                  <a:pos x="83" y="5"/>
                </a:cxn>
                <a:cxn ang="0">
                  <a:pos x="78" y="9"/>
                </a:cxn>
                <a:cxn ang="0">
                  <a:pos x="71" y="13"/>
                </a:cxn>
                <a:cxn ang="0">
                  <a:pos x="66" y="15"/>
                </a:cxn>
                <a:cxn ang="0">
                  <a:pos x="58" y="16"/>
                </a:cxn>
                <a:cxn ang="0">
                  <a:pos x="51" y="18"/>
                </a:cxn>
                <a:cxn ang="0">
                  <a:pos x="43" y="18"/>
                </a:cxn>
                <a:cxn ang="0">
                  <a:pos x="36" y="19"/>
                </a:cxn>
                <a:cxn ang="0">
                  <a:pos x="29" y="19"/>
                </a:cxn>
                <a:cxn ang="0">
                  <a:pos x="22" y="18"/>
                </a:cxn>
                <a:cxn ang="0">
                  <a:pos x="17" y="18"/>
                </a:cxn>
                <a:cxn ang="0">
                  <a:pos x="11" y="18"/>
                </a:cxn>
                <a:cxn ang="0">
                  <a:pos x="6" y="17"/>
                </a:cxn>
                <a:cxn ang="0">
                  <a:pos x="3" y="16"/>
                </a:cxn>
                <a:cxn ang="0">
                  <a:pos x="1" y="16"/>
                </a:cxn>
                <a:cxn ang="0">
                  <a:pos x="1" y="16"/>
                </a:cxn>
                <a:cxn ang="0">
                  <a:pos x="0" y="23"/>
                </a:cxn>
                <a:cxn ang="0">
                  <a:pos x="1" y="23"/>
                </a:cxn>
                <a:cxn ang="0">
                  <a:pos x="2" y="23"/>
                </a:cxn>
                <a:cxn ang="0">
                  <a:pos x="5" y="23"/>
                </a:cxn>
                <a:cxn ang="0">
                  <a:pos x="10" y="24"/>
                </a:cxn>
                <a:cxn ang="0">
                  <a:pos x="15" y="25"/>
                </a:cxn>
                <a:cxn ang="0">
                  <a:pos x="22" y="25"/>
                </a:cxn>
                <a:cxn ang="0">
                  <a:pos x="29" y="25"/>
                </a:cxn>
                <a:cxn ang="0">
                  <a:pos x="36" y="25"/>
                </a:cxn>
                <a:cxn ang="0">
                  <a:pos x="44" y="25"/>
                </a:cxn>
                <a:cxn ang="0">
                  <a:pos x="52" y="24"/>
                </a:cxn>
                <a:cxn ang="0">
                  <a:pos x="59" y="23"/>
                </a:cxn>
                <a:cxn ang="0">
                  <a:pos x="67" y="21"/>
                </a:cxn>
                <a:cxn ang="0">
                  <a:pos x="75" y="18"/>
                </a:cxn>
                <a:cxn ang="0">
                  <a:pos x="82" y="14"/>
                </a:cxn>
                <a:cxn ang="0">
                  <a:pos x="87" y="9"/>
                </a:cxn>
                <a:cxn ang="0">
                  <a:pos x="93" y="3"/>
                </a:cxn>
                <a:cxn ang="0">
                  <a:pos x="93" y="1"/>
                </a:cxn>
                <a:cxn ang="0">
                  <a:pos x="93" y="3"/>
                </a:cxn>
                <a:cxn ang="0">
                  <a:pos x="94" y="2"/>
                </a:cxn>
                <a:cxn ang="0">
                  <a:pos x="93" y="1"/>
                </a:cxn>
                <a:cxn ang="0">
                  <a:pos x="87" y="2"/>
                </a:cxn>
              </a:cxnLst>
              <a:rect l="0" t="0" r="r" b="b"/>
              <a:pathLst>
                <a:path w="94" h="25">
                  <a:moveTo>
                    <a:pt x="87" y="2"/>
                  </a:moveTo>
                  <a:lnTo>
                    <a:pt x="87" y="0"/>
                  </a:lnTo>
                  <a:lnTo>
                    <a:pt x="83" y="5"/>
                  </a:lnTo>
                  <a:lnTo>
                    <a:pt x="78" y="9"/>
                  </a:lnTo>
                  <a:lnTo>
                    <a:pt x="71" y="13"/>
                  </a:lnTo>
                  <a:lnTo>
                    <a:pt x="66" y="15"/>
                  </a:lnTo>
                  <a:lnTo>
                    <a:pt x="58" y="16"/>
                  </a:lnTo>
                  <a:lnTo>
                    <a:pt x="51" y="18"/>
                  </a:lnTo>
                  <a:lnTo>
                    <a:pt x="43" y="18"/>
                  </a:lnTo>
                  <a:lnTo>
                    <a:pt x="36" y="19"/>
                  </a:lnTo>
                  <a:lnTo>
                    <a:pt x="29" y="19"/>
                  </a:lnTo>
                  <a:lnTo>
                    <a:pt x="22" y="18"/>
                  </a:lnTo>
                  <a:lnTo>
                    <a:pt x="17" y="18"/>
                  </a:lnTo>
                  <a:lnTo>
                    <a:pt x="11" y="18"/>
                  </a:lnTo>
                  <a:lnTo>
                    <a:pt x="6" y="17"/>
                  </a:lnTo>
                  <a:lnTo>
                    <a:pt x="3" y="16"/>
                  </a:lnTo>
                  <a:lnTo>
                    <a:pt x="1" y="16"/>
                  </a:lnTo>
                  <a:lnTo>
                    <a:pt x="1" y="16"/>
                  </a:lnTo>
                  <a:lnTo>
                    <a:pt x="0" y="23"/>
                  </a:lnTo>
                  <a:lnTo>
                    <a:pt x="1" y="23"/>
                  </a:lnTo>
                  <a:lnTo>
                    <a:pt x="2" y="23"/>
                  </a:lnTo>
                  <a:lnTo>
                    <a:pt x="5" y="23"/>
                  </a:lnTo>
                  <a:lnTo>
                    <a:pt x="10" y="24"/>
                  </a:lnTo>
                  <a:lnTo>
                    <a:pt x="15" y="25"/>
                  </a:lnTo>
                  <a:lnTo>
                    <a:pt x="22" y="25"/>
                  </a:lnTo>
                  <a:lnTo>
                    <a:pt x="29" y="25"/>
                  </a:lnTo>
                  <a:lnTo>
                    <a:pt x="36" y="25"/>
                  </a:lnTo>
                  <a:lnTo>
                    <a:pt x="44" y="25"/>
                  </a:lnTo>
                  <a:lnTo>
                    <a:pt x="52" y="24"/>
                  </a:lnTo>
                  <a:lnTo>
                    <a:pt x="59" y="23"/>
                  </a:lnTo>
                  <a:lnTo>
                    <a:pt x="67" y="21"/>
                  </a:lnTo>
                  <a:lnTo>
                    <a:pt x="75" y="18"/>
                  </a:lnTo>
                  <a:lnTo>
                    <a:pt x="82" y="14"/>
                  </a:lnTo>
                  <a:lnTo>
                    <a:pt x="87" y="9"/>
                  </a:lnTo>
                  <a:lnTo>
                    <a:pt x="93" y="3"/>
                  </a:lnTo>
                  <a:lnTo>
                    <a:pt x="93" y="1"/>
                  </a:lnTo>
                  <a:lnTo>
                    <a:pt x="93" y="3"/>
                  </a:lnTo>
                  <a:lnTo>
                    <a:pt x="94" y="2"/>
                  </a:lnTo>
                  <a:lnTo>
                    <a:pt x="93" y="1"/>
                  </a:lnTo>
                  <a:lnTo>
                    <a:pt x="87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25" name="Freeform 149"/>
            <p:cNvSpPr>
              <a:spLocks/>
            </p:cNvSpPr>
            <p:nvPr/>
          </p:nvSpPr>
          <p:spPr bwMode="auto">
            <a:xfrm>
              <a:off x="3196" y="1137"/>
              <a:ext cx="12" cy="21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1"/>
                </a:cxn>
                <a:cxn ang="0">
                  <a:pos x="12" y="32"/>
                </a:cxn>
                <a:cxn ang="0">
                  <a:pos x="18" y="31"/>
                </a:cxn>
                <a:cxn ang="0">
                  <a:pos x="7" y="0"/>
                </a:cxn>
                <a:cxn ang="0">
                  <a:pos x="3" y="0"/>
                </a:cxn>
              </a:cxnLst>
              <a:rect l="0" t="0" r="r" b="b"/>
              <a:pathLst>
                <a:path w="18" h="32">
                  <a:moveTo>
                    <a:pt x="3" y="0"/>
                  </a:moveTo>
                  <a:lnTo>
                    <a:pt x="0" y="1"/>
                  </a:lnTo>
                  <a:lnTo>
                    <a:pt x="12" y="32"/>
                  </a:lnTo>
                  <a:lnTo>
                    <a:pt x="18" y="31"/>
                  </a:lnTo>
                  <a:lnTo>
                    <a:pt x="7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26" name="Freeform 150"/>
            <p:cNvSpPr>
              <a:spLocks/>
            </p:cNvSpPr>
            <p:nvPr/>
          </p:nvSpPr>
          <p:spPr bwMode="auto">
            <a:xfrm>
              <a:off x="3053" y="1271"/>
              <a:ext cx="132" cy="140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39" y="1"/>
                </a:cxn>
                <a:cxn ang="0">
                  <a:pos x="41" y="4"/>
                </a:cxn>
                <a:cxn ang="0">
                  <a:pos x="46" y="9"/>
                </a:cxn>
                <a:cxn ang="0">
                  <a:pos x="52" y="16"/>
                </a:cxn>
                <a:cxn ang="0">
                  <a:pos x="58" y="22"/>
                </a:cxn>
                <a:cxn ang="0">
                  <a:pos x="66" y="32"/>
                </a:cxn>
                <a:cxn ang="0">
                  <a:pos x="77" y="41"/>
                </a:cxn>
                <a:cxn ang="0">
                  <a:pos x="87" y="50"/>
                </a:cxn>
                <a:cxn ang="0">
                  <a:pos x="98" y="59"/>
                </a:cxn>
                <a:cxn ang="0">
                  <a:pos x="110" y="68"/>
                </a:cxn>
                <a:cxn ang="0">
                  <a:pos x="122" y="75"/>
                </a:cxn>
                <a:cxn ang="0">
                  <a:pos x="136" y="83"/>
                </a:cxn>
                <a:cxn ang="0">
                  <a:pos x="150" y="89"/>
                </a:cxn>
                <a:cxn ang="0">
                  <a:pos x="163" y="92"/>
                </a:cxn>
                <a:cxn ang="0">
                  <a:pos x="177" y="94"/>
                </a:cxn>
                <a:cxn ang="0">
                  <a:pos x="192" y="94"/>
                </a:cxn>
                <a:cxn ang="0">
                  <a:pos x="191" y="93"/>
                </a:cxn>
                <a:cxn ang="0">
                  <a:pos x="190" y="93"/>
                </a:cxn>
                <a:cxn ang="0">
                  <a:pos x="187" y="92"/>
                </a:cxn>
                <a:cxn ang="0">
                  <a:pos x="184" y="92"/>
                </a:cxn>
                <a:cxn ang="0">
                  <a:pos x="179" y="93"/>
                </a:cxn>
                <a:cxn ang="0">
                  <a:pos x="174" y="98"/>
                </a:cxn>
                <a:cxn ang="0">
                  <a:pos x="168" y="103"/>
                </a:cxn>
                <a:cxn ang="0">
                  <a:pos x="161" y="114"/>
                </a:cxn>
                <a:cxn ang="0">
                  <a:pos x="155" y="122"/>
                </a:cxn>
                <a:cxn ang="0">
                  <a:pos x="151" y="130"/>
                </a:cxn>
                <a:cxn ang="0">
                  <a:pos x="146" y="136"/>
                </a:cxn>
                <a:cxn ang="0">
                  <a:pos x="142" y="144"/>
                </a:cxn>
                <a:cxn ang="0">
                  <a:pos x="138" y="151"/>
                </a:cxn>
                <a:cxn ang="0">
                  <a:pos x="134" y="159"/>
                </a:cxn>
                <a:cxn ang="0">
                  <a:pos x="130" y="166"/>
                </a:cxn>
                <a:cxn ang="0">
                  <a:pos x="128" y="172"/>
                </a:cxn>
                <a:cxn ang="0">
                  <a:pos x="125" y="179"/>
                </a:cxn>
                <a:cxn ang="0">
                  <a:pos x="122" y="184"/>
                </a:cxn>
                <a:cxn ang="0">
                  <a:pos x="120" y="189"/>
                </a:cxn>
                <a:cxn ang="0">
                  <a:pos x="119" y="195"/>
                </a:cxn>
                <a:cxn ang="0">
                  <a:pos x="118" y="199"/>
                </a:cxn>
                <a:cxn ang="0">
                  <a:pos x="117" y="204"/>
                </a:cxn>
                <a:cxn ang="0">
                  <a:pos x="115" y="207"/>
                </a:cxn>
                <a:cxn ang="0">
                  <a:pos x="115" y="211"/>
                </a:cxn>
                <a:cxn ang="0">
                  <a:pos x="99" y="197"/>
                </a:cxn>
                <a:cxn ang="0">
                  <a:pos x="85" y="184"/>
                </a:cxn>
                <a:cxn ang="0">
                  <a:pos x="71" y="171"/>
                </a:cxn>
                <a:cxn ang="0">
                  <a:pos x="60" y="158"/>
                </a:cxn>
                <a:cxn ang="0">
                  <a:pos x="49" y="146"/>
                </a:cxn>
                <a:cxn ang="0">
                  <a:pos x="39" y="133"/>
                </a:cxn>
                <a:cxn ang="0">
                  <a:pos x="31" y="122"/>
                </a:cxn>
                <a:cxn ang="0">
                  <a:pos x="24" y="111"/>
                </a:cxn>
                <a:cxn ang="0">
                  <a:pos x="17" y="102"/>
                </a:cxn>
                <a:cxn ang="0">
                  <a:pos x="13" y="93"/>
                </a:cxn>
                <a:cxn ang="0">
                  <a:pos x="8" y="85"/>
                </a:cxn>
                <a:cxn ang="0">
                  <a:pos x="6" y="79"/>
                </a:cxn>
                <a:cxn ang="0">
                  <a:pos x="2" y="74"/>
                </a:cxn>
                <a:cxn ang="0">
                  <a:pos x="1" y="69"/>
                </a:cxn>
                <a:cxn ang="0">
                  <a:pos x="0" y="67"/>
                </a:cxn>
                <a:cxn ang="0">
                  <a:pos x="0" y="66"/>
                </a:cxn>
                <a:cxn ang="0">
                  <a:pos x="38" y="0"/>
                </a:cxn>
              </a:cxnLst>
              <a:rect l="0" t="0" r="r" b="b"/>
              <a:pathLst>
                <a:path w="192" h="211">
                  <a:moveTo>
                    <a:pt x="38" y="0"/>
                  </a:moveTo>
                  <a:lnTo>
                    <a:pt x="39" y="1"/>
                  </a:lnTo>
                  <a:lnTo>
                    <a:pt x="41" y="4"/>
                  </a:lnTo>
                  <a:lnTo>
                    <a:pt x="46" y="9"/>
                  </a:lnTo>
                  <a:lnTo>
                    <a:pt x="52" y="16"/>
                  </a:lnTo>
                  <a:lnTo>
                    <a:pt x="58" y="22"/>
                  </a:lnTo>
                  <a:lnTo>
                    <a:pt x="66" y="32"/>
                  </a:lnTo>
                  <a:lnTo>
                    <a:pt x="77" y="41"/>
                  </a:lnTo>
                  <a:lnTo>
                    <a:pt x="87" y="50"/>
                  </a:lnTo>
                  <a:lnTo>
                    <a:pt x="98" y="59"/>
                  </a:lnTo>
                  <a:lnTo>
                    <a:pt x="110" y="68"/>
                  </a:lnTo>
                  <a:lnTo>
                    <a:pt x="122" y="75"/>
                  </a:lnTo>
                  <a:lnTo>
                    <a:pt x="136" y="83"/>
                  </a:lnTo>
                  <a:lnTo>
                    <a:pt x="150" y="89"/>
                  </a:lnTo>
                  <a:lnTo>
                    <a:pt x="163" y="92"/>
                  </a:lnTo>
                  <a:lnTo>
                    <a:pt x="177" y="94"/>
                  </a:lnTo>
                  <a:lnTo>
                    <a:pt x="192" y="94"/>
                  </a:lnTo>
                  <a:lnTo>
                    <a:pt x="191" y="93"/>
                  </a:lnTo>
                  <a:lnTo>
                    <a:pt x="190" y="93"/>
                  </a:lnTo>
                  <a:lnTo>
                    <a:pt x="187" y="92"/>
                  </a:lnTo>
                  <a:lnTo>
                    <a:pt x="184" y="92"/>
                  </a:lnTo>
                  <a:lnTo>
                    <a:pt x="179" y="93"/>
                  </a:lnTo>
                  <a:lnTo>
                    <a:pt x="174" y="98"/>
                  </a:lnTo>
                  <a:lnTo>
                    <a:pt x="168" y="103"/>
                  </a:lnTo>
                  <a:lnTo>
                    <a:pt x="161" y="114"/>
                  </a:lnTo>
                  <a:lnTo>
                    <a:pt x="155" y="122"/>
                  </a:lnTo>
                  <a:lnTo>
                    <a:pt x="151" y="130"/>
                  </a:lnTo>
                  <a:lnTo>
                    <a:pt x="146" y="136"/>
                  </a:lnTo>
                  <a:lnTo>
                    <a:pt x="142" y="144"/>
                  </a:lnTo>
                  <a:lnTo>
                    <a:pt x="138" y="151"/>
                  </a:lnTo>
                  <a:lnTo>
                    <a:pt x="134" y="159"/>
                  </a:lnTo>
                  <a:lnTo>
                    <a:pt x="130" y="166"/>
                  </a:lnTo>
                  <a:lnTo>
                    <a:pt x="128" y="172"/>
                  </a:lnTo>
                  <a:lnTo>
                    <a:pt x="125" y="179"/>
                  </a:lnTo>
                  <a:lnTo>
                    <a:pt x="122" y="184"/>
                  </a:lnTo>
                  <a:lnTo>
                    <a:pt x="120" y="189"/>
                  </a:lnTo>
                  <a:lnTo>
                    <a:pt x="119" y="195"/>
                  </a:lnTo>
                  <a:lnTo>
                    <a:pt x="118" y="199"/>
                  </a:lnTo>
                  <a:lnTo>
                    <a:pt x="117" y="204"/>
                  </a:lnTo>
                  <a:lnTo>
                    <a:pt x="115" y="207"/>
                  </a:lnTo>
                  <a:lnTo>
                    <a:pt x="115" y="211"/>
                  </a:lnTo>
                  <a:lnTo>
                    <a:pt x="99" y="197"/>
                  </a:lnTo>
                  <a:lnTo>
                    <a:pt x="85" y="184"/>
                  </a:lnTo>
                  <a:lnTo>
                    <a:pt x="71" y="171"/>
                  </a:lnTo>
                  <a:lnTo>
                    <a:pt x="60" y="158"/>
                  </a:lnTo>
                  <a:lnTo>
                    <a:pt x="49" y="146"/>
                  </a:lnTo>
                  <a:lnTo>
                    <a:pt x="39" y="133"/>
                  </a:lnTo>
                  <a:lnTo>
                    <a:pt x="31" y="122"/>
                  </a:lnTo>
                  <a:lnTo>
                    <a:pt x="24" y="111"/>
                  </a:lnTo>
                  <a:lnTo>
                    <a:pt x="17" y="102"/>
                  </a:lnTo>
                  <a:lnTo>
                    <a:pt x="13" y="93"/>
                  </a:lnTo>
                  <a:lnTo>
                    <a:pt x="8" y="85"/>
                  </a:lnTo>
                  <a:lnTo>
                    <a:pt x="6" y="79"/>
                  </a:lnTo>
                  <a:lnTo>
                    <a:pt x="2" y="74"/>
                  </a:lnTo>
                  <a:lnTo>
                    <a:pt x="1" y="69"/>
                  </a:lnTo>
                  <a:lnTo>
                    <a:pt x="0" y="67"/>
                  </a:lnTo>
                  <a:lnTo>
                    <a:pt x="0" y="66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27" name="Freeform 151"/>
            <p:cNvSpPr>
              <a:spLocks/>
            </p:cNvSpPr>
            <p:nvPr/>
          </p:nvSpPr>
          <p:spPr bwMode="auto">
            <a:xfrm>
              <a:off x="3078" y="1270"/>
              <a:ext cx="111" cy="66"/>
            </a:xfrm>
            <a:custGeom>
              <a:avLst/>
              <a:gdLst/>
              <a:ahLst/>
              <a:cxnLst>
                <a:cxn ang="0">
                  <a:pos x="154" y="100"/>
                </a:cxn>
                <a:cxn ang="0">
                  <a:pos x="155" y="94"/>
                </a:cxn>
                <a:cxn ang="0">
                  <a:pos x="141" y="94"/>
                </a:cxn>
                <a:cxn ang="0">
                  <a:pos x="127" y="92"/>
                </a:cxn>
                <a:cxn ang="0">
                  <a:pos x="115" y="88"/>
                </a:cxn>
                <a:cxn ang="0">
                  <a:pos x="101" y="82"/>
                </a:cxn>
                <a:cxn ang="0">
                  <a:pos x="89" y="76"/>
                </a:cxn>
                <a:cxn ang="0">
                  <a:pos x="76" y="68"/>
                </a:cxn>
                <a:cxn ang="0">
                  <a:pos x="63" y="60"/>
                </a:cxn>
                <a:cxn ang="0">
                  <a:pos x="52" y="51"/>
                </a:cxn>
                <a:cxn ang="0">
                  <a:pos x="43" y="41"/>
                </a:cxn>
                <a:cxn ang="0">
                  <a:pos x="33" y="32"/>
                </a:cxn>
                <a:cxn ang="0">
                  <a:pos x="25" y="23"/>
                </a:cxn>
                <a:cxn ang="0">
                  <a:pos x="18" y="16"/>
                </a:cxn>
                <a:cxn ang="0">
                  <a:pos x="12" y="9"/>
                </a:cxn>
                <a:cxn ang="0">
                  <a:pos x="8" y="5"/>
                </a:cxn>
                <a:cxn ang="0">
                  <a:pos x="5" y="1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1" y="5"/>
                </a:cxn>
                <a:cxn ang="0">
                  <a:pos x="3" y="8"/>
                </a:cxn>
                <a:cxn ang="0">
                  <a:pos x="8" y="14"/>
                </a:cxn>
                <a:cxn ang="0">
                  <a:pos x="13" y="21"/>
                </a:cxn>
                <a:cxn ang="0">
                  <a:pos x="20" y="28"/>
                </a:cxn>
                <a:cxn ang="0">
                  <a:pos x="28" y="37"/>
                </a:cxn>
                <a:cxn ang="0">
                  <a:pos x="38" y="46"/>
                </a:cxn>
                <a:cxn ang="0">
                  <a:pos x="49" y="55"/>
                </a:cxn>
                <a:cxn ang="0">
                  <a:pos x="60" y="64"/>
                </a:cxn>
                <a:cxn ang="0">
                  <a:pos x="73" y="73"/>
                </a:cxn>
                <a:cxn ang="0">
                  <a:pos x="85" y="81"/>
                </a:cxn>
                <a:cxn ang="0">
                  <a:pos x="99" y="88"/>
                </a:cxn>
                <a:cxn ang="0">
                  <a:pos x="112" y="94"/>
                </a:cxn>
                <a:cxn ang="0">
                  <a:pos x="127" y="98"/>
                </a:cxn>
                <a:cxn ang="0">
                  <a:pos x="141" y="101"/>
                </a:cxn>
                <a:cxn ang="0">
                  <a:pos x="156" y="101"/>
                </a:cxn>
                <a:cxn ang="0">
                  <a:pos x="158" y="95"/>
                </a:cxn>
                <a:cxn ang="0">
                  <a:pos x="156" y="101"/>
                </a:cxn>
                <a:cxn ang="0">
                  <a:pos x="163" y="100"/>
                </a:cxn>
                <a:cxn ang="0">
                  <a:pos x="158" y="95"/>
                </a:cxn>
                <a:cxn ang="0">
                  <a:pos x="154" y="100"/>
                </a:cxn>
              </a:cxnLst>
              <a:rect l="0" t="0" r="r" b="b"/>
              <a:pathLst>
                <a:path w="163" h="101">
                  <a:moveTo>
                    <a:pt x="154" y="100"/>
                  </a:moveTo>
                  <a:lnTo>
                    <a:pt x="155" y="94"/>
                  </a:lnTo>
                  <a:lnTo>
                    <a:pt x="141" y="94"/>
                  </a:lnTo>
                  <a:lnTo>
                    <a:pt x="127" y="92"/>
                  </a:lnTo>
                  <a:lnTo>
                    <a:pt x="115" y="88"/>
                  </a:lnTo>
                  <a:lnTo>
                    <a:pt x="101" y="82"/>
                  </a:lnTo>
                  <a:lnTo>
                    <a:pt x="89" y="76"/>
                  </a:lnTo>
                  <a:lnTo>
                    <a:pt x="76" y="68"/>
                  </a:lnTo>
                  <a:lnTo>
                    <a:pt x="63" y="60"/>
                  </a:lnTo>
                  <a:lnTo>
                    <a:pt x="52" y="51"/>
                  </a:lnTo>
                  <a:lnTo>
                    <a:pt x="43" y="41"/>
                  </a:lnTo>
                  <a:lnTo>
                    <a:pt x="33" y="32"/>
                  </a:lnTo>
                  <a:lnTo>
                    <a:pt x="25" y="23"/>
                  </a:lnTo>
                  <a:lnTo>
                    <a:pt x="18" y="16"/>
                  </a:lnTo>
                  <a:lnTo>
                    <a:pt x="12" y="9"/>
                  </a:lnTo>
                  <a:lnTo>
                    <a:pt x="8" y="5"/>
                  </a:lnTo>
                  <a:lnTo>
                    <a:pt x="5" y="1"/>
                  </a:lnTo>
                  <a:lnTo>
                    <a:pt x="4" y="0"/>
                  </a:lnTo>
                  <a:lnTo>
                    <a:pt x="0" y="4"/>
                  </a:lnTo>
                  <a:lnTo>
                    <a:pt x="1" y="5"/>
                  </a:lnTo>
                  <a:lnTo>
                    <a:pt x="3" y="8"/>
                  </a:lnTo>
                  <a:lnTo>
                    <a:pt x="8" y="14"/>
                  </a:lnTo>
                  <a:lnTo>
                    <a:pt x="13" y="21"/>
                  </a:lnTo>
                  <a:lnTo>
                    <a:pt x="20" y="28"/>
                  </a:lnTo>
                  <a:lnTo>
                    <a:pt x="28" y="37"/>
                  </a:lnTo>
                  <a:lnTo>
                    <a:pt x="38" y="46"/>
                  </a:lnTo>
                  <a:lnTo>
                    <a:pt x="49" y="55"/>
                  </a:lnTo>
                  <a:lnTo>
                    <a:pt x="60" y="64"/>
                  </a:lnTo>
                  <a:lnTo>
                    <a:pt x="73" y="73"/>
                  </a:lnTo>
                  <a:lnTo>
                    <a:pt x="85" y="81"/>
                  </a:lnTo>
                  <a:lnTo>
                    <a:pt x="99" y="88"/>
                  </a:lnTo>
                  <a:lnTo>
                    <a:pt x="112" y="94"/>
                  </a:lnTo>
                  <a:lnTo>
                    <a:pt x="127" y="98"/>
                  </a:lnTo>
                  <a:lnTo>
                    <a:pt x="141" y="101"/>
                  </a:lnTo>
                  <a:lnTo>
                    <a:pt x="156" y="101"/>
                  </a:lnTo>
                  <a:lnTo>
                    <a:pt x="158" y="95"/>
                  </a:lnTo>
                  <a:lnTo>
                    <a:pt x="156" y="101"/>
                  </a:lnTo>
                  <a:lnTo>
                    <a:pt x="163" y="100"/>
                  </a:lnTo>
                  <a:lnTo>
                    <a:pt x="158" y="95"/>
                  </a:lnTo>
                  <a:lnTo>
                    <a:pt x="154" y="10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28" name="Freeform 152"/>
            <p:cNvSpPr>
              <a:spLocks/>
            </p:cNvSpPr>
            <p:nvPr/>
          </p:nvSpPr>
          <p:spPr bwMode="auto">
            <a:xfrm>
              <a:off x="3162" y="1330"/>
              <a:ext cx="24" cy="18"/>
            </a:xfrm>
            <a:custGeom>
              <a:avLst/>
              <a:gdLst/>
              <a:ahLst/>
              <a:cxnLst>
                <a:cxn ang="0">
                  <a:pos x="5" y="26"/>
                </a:cxn>
                <a:cxn ang="0">
                  <a:pos x="5" y="26"/>
                </a:cxn>
                <a:cxn ang="0">
                  <a:pos x="12" y="17"/>
                </a:cxn>
                <a:cxn ang="0">
                  <a:pos x="18" y="11"/>
                </a:cxn>
                <a:cxn ang="0">
                  <a:pos x="22" y="8"/>
                </a:cxn>
                <a:cxn ang="0">
                  <a:pos x="26" y="6"/>
                </a:cxn>
                <a:cxn ang="0">
                  <a:pos x="28" y="6"/>
                </a:cxn>
                <a:cxn ang="0">
                  <a:pos x="30" y="6"/>
                </a:cxn>
                <a:cxn ang="0">
                  <a:pos x="32" y="8"/>
                </a:cxn>
                <a:cxn ang="0">
                  <a:pos x="32" y="8"/>
                </a:cxn>
                <a:cxn ang="0">
                  <a:pos x="36" y="3"/>
                </a:cxn>
                <a:cxn ang="0">
                  <a:pos x="35" y="2"/>
                </a:cxn>
                <a:cxn ang="0">
                  <a:pos x="33" y="1"/>
                </a:cxn>
                <a:cxn ang="0">
                  <a:pos x="29" y="0"/>
                </a:cxn>
                <a:cxn ang="0">
                  <a:pos x="25" y="0"/>
                </a:cxn>
                <a:cxn ang="0">
                  <a:pos x="19" y="2"/>
                </a:cxn>
                <a:cxn ang="0">
                  <a:pos x="13" y="6"/>
                </a:cxn>
                <a:cxn ang="0">
                  <a:pos x="8" y="13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6"/>
                </a:cxn>
              </a:cxnLst>
              <a:rect l="0" t="0" r="r" b="b"/>
              <a:pathLst>
                <a:path w="36" h="26">
                  <a:moveTo>
                    <a:pt x="5" y="26"/>
                  </a:moveTo>
                  <a:lnTo>
                    <a:pt x="5" y="26"/>
                  </a:lnTo>
                  <a:lnTo>
                    <a:pt x="12" y="17"/>
                  </a:lnTo>
                  <a:lnTo>
                    <a:pt x="18" y="11"/>
                  </a:lnTo>
                  <a:lnTo>
                    <a:pt x="22" y="8"/>
                  </a:lnTo>
                  <a:lnTo>
                    <a:pt x="26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8"/>
                  </a:lnTo>
                  <a:lnTo>
                    <a:pt x="32" y="8"/>
                  </a:lnTo>
                  <a:lnTo>
                    <a:pt x="36" y="3"/>
                  </a:lnTo>
                  <a:lnTo>
                    <a:pt x="35" y="2"/>
                  </a:lnTo>
                  <a:lnTo>
                    <a:pt x="33" y="1"/>
                  </a:lnTo>
                  <a:lnTo>
                    <a:pt x="29" y="0"/>
                  </a:lnTo>
                  <a:lnTo>
                    <a:pt x="25" y="0"/>
                  </a:lnTo>
                  <a:lnTo>
                    <a:pt x="19" y="2"/>
                  </a:lnTo>
                  <a:lnTo>
                    <a:pt x="13" y="6"/>
                  </a:lnTo>
                  <a:lnTo>
                    <a:pt x="8" y="13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29" name="Freeform 153"/>
            <p:cNvSpPr>
              <a:spLocks/>
            </p:cNvSpPr>
            <p:nvPr/>
          </p:nvSpPr>
          <p:spPr bwMode="auto">
            <a:xfrm>
              <a:off x="3130" y="1345"/>
              <a:ext cx="36" cy="70"/>
            </a:xfrm>
            <a:custGeom>
              <a:avLst/>
              <a:gdLst/>
              <a:ahLst/>
              <a:cxnLst>
                <a:cxn ang="0">
                  <a:pos x="1" y="102"/>
                </a:cxn>
                <a:cxn ang="0">
                  <a:pos x="7" y="100"/>
                </a:cxn>
                <a:cxn ang="0">
                  <a:pos x="7" y="96"/>
                </a:cxn>
                <a:cxn ang="0">
                  <a:pos x="8" y="94"/>
                </a:cxn>
                <a:cxn ang="0">
                  <a:pos x="8" y="89"/>
                </a:cxn>
                <a:cxn ang="0">
                  <a:pos x="10" y="85"/>
                </a:cxn>
                <a:cxn ang="0">
                  <a:pos x="11" y="79"/>
                </a:cxn>
                <a:cxn ang="0">
                  <a:pos x="13" y="75"/>
                </a:cxn>
                <a:cxn ang="0">
                  <a:pos x="16" y="69"/>
                </a:cxn>
                <a:cxn ang="0">
                  <a:pos x="18" y="62"/>
                </a:cxn>
                <a:cxn ang="0">
                  <a:pos x="22" y="56"/>
                </a:cxn>
                <a:cxn ang="0">
                  <a:pos x="25" y="49"/>
                </a:cxn>
                <a:cxn ang="0">
                  <a:pos x="28" y="41"/>
                </a:cxn>
                <a:cxn ang="0">
                  <a:pos x="33" y="35"/>
                </a:cxn>
                <a:cxn ang="0">
                  <a:pos x="36" y="28"/>
                </a:cxn>
                <a:cxn ang="0">
                  <a:pos x="41" y="20"/>
                </a:cxn>
                <a:cxn ang="0">
                  <a:pos x="47" y="12"/>
                </a:cxn>
                <a:cxn ang="0">
                  <a:pos x="51" y="4"/>
                </a:cxn>
                <a:cxn ang="0">
                  <a:pos x="46" y="0"/>
                </a:cxn>
                <a:cxn ang="0">
                  <a:pos x="41" y="8"/>
                </a:cxn>
                <a:cxn ang="0">
                  <a:pos x="35" y="16"/>
                </a:cxn>
                <a:cxn ang="0">
                  <a:pos x="31" y="24"/>
                </a:cxn>
                <a:cxn ang="0">
                  <a:pos x="27" y="32"/>
                </a:cxn>
                <a:cxn ang="0">
                  <a:pos x="23" y="39"/>
                </a:cxn>
                <a:cxn ang="0">
                  <a:pos x="19" y="46"/>
                </a:cxn>
                <a:cxn ang="0">
                  <a:pos x="16" y="53"/>
                </a:cxn>
                <a:cxn ang="0">
                  <a:pos x="13" y="60"/>
                </a:cxn>
                <a:cxn ang="0">
                  <a:pos x="10" y="67"/>
                </a:cxn>
                <a:cxn ang="0">
                  <a:pos x="8" y="71"/>
                </a:cxn>
                <a:cxn ang="0">
                  <a:pos x="6" y="78"/>
                </a:cxn>
                <a:cxn ang="0">
                  <a:pos x="3" y="83"/>
                </a:cxn>
                <a:cxn ang="0">
                  <a:pos x="2" y="87"/>
                </a:cxn>
                <a:cxn ang="0">
                  <a:pos x="1" y="92"/>
                </a:cxn>
                <a:cxn ang="0">
                  <a:pos x="0" y="96"/>
                </a:cxn>
                <a:cxn ang="0">
                  <a:pos x="0" y="100"/>
                </a:cxn>
                <a:cxn ang="0">
                  <a:pos x="6" y="97"/>
                </a:cxn>
                <a:cxn ang="0">
                  <a:pos x="1" y="102"/>
                </a:cxn>
                <a:cxn ang="0">
                  <a:pos x="7" y="105"/>
                </a:cxn>
                <a:cxn ang="0">
                  <a:pos x="7" y="100"/>
                </a:cxn>
                <a:cxn ang="0">
                  <a:pos x="1" y="102"/>
                </a:cxn>
              </a:cxnLst>
              <a:rect l="0" t="0" r="r" b="b"/>
              <a:pathLst>
                <a:path w="51" h="105">
                  <a:moveTo>
                    <a:pt x="1" y="102"/>
                  </a:moveTo>
                  <a:lnTo>
                    <a:pt x="7" y="100"/>
                  </a:lnTo>
                  <a:lnTo>
                    <a:pt x="7" y="96"/>
                  </a:lnTo>
                  <a:lnTo>
                    <a:pt x="8" y="94"/>
                  </a:lnTo>
                  <a:lnTo>
                    <a:pt x="8" y="89"/>
                  </a:lnTo>
                  <a:lnTo>
                    <a:pt x="10" y="85"/>
                  </a:lnTo>
                  <a:lnTo>
                    <a:pt x="11" y="79"/>
                  </a:lnTo>
                  <a:lnTo>
                    <a:pt x="13" y="75"/>
                  </a:lnTo>
                  <a:lnTo>
                    <a:pt x="16" y="69"/>
                  </a:lnTo>
                  <a:lnTo>
                    <a:pt x="18" y="62"/>
                  </a:lnTo>
                  <a:lnTo>
                    <a:pt x="22" y="56"/>
                  </a:lnTo>
                  <a:lnTo>
                    <a:pt x="25" y="49"/>
                  </a:lnTo>
                  <a:lnTo>
                    <a:pt x="28" y="41"/>
                  </a:lnTo>
                  <a:lnTo>
                    <a:pt x="33" y="35"/>
                  </a:lnTo>
                  <a:lnTo>
                    <a:pt x="36" y="28"/>
                  </a:lnTo>
                  <a:lnTo>
                    <a:pt x="41" y="20"/>
                  </a:lnTo>
                  <a:lnTo>
                    <a:pt x="47" y="12"/>
                  </a:lnTo>
                  <a:lnTo>
                    <a:pt x="51" y="4"/>
                  </a:lnTo>
                  <a:lnTo>
                    <a:pt x="46" y="0"/>
                  </a:lnTo>
                  <a:lnTo>
                    <a:pt x="41" y="8"/>
                  </a:lnTo>
                  <a:lnTo>
                    <a:pt x="35" y="16"/>
                  </a:lnTo>
                  <a:lnTo>
                    <a:pt x="31" y="24"/>
                  </a:lnTo>
                  <a:lnTo>
                    <a:pt x="27" y="32"/>
                  </a:lnTo>
                  <a:lnTo>
                    <a:pt x="23" y="39"/>
                  </a:lnTo>
                  <a:lnTo>
                    <a:pt x="19" y="46"/>
                  </a:lnTo>
                  <a:lnTo>
                    <a:pt x="16" y="53"/>
                  </a:lnTo>
                  <a:lnTo>
                    <a:pt x="13" y="60"/>
                  </a:lnTo>
                  <a:lnTo>
                    <a:pt x="10" y="67"/>
                  </a:lnTo>
                  <a:lnTo>
                    <a:pt x="8" y="71"/>
                  </a:lnTo>
                  <a:lnTo>
                    <a:pt x="6" y="78"/>
                  </a:lnTo>
                  <a:lnTo>
                    <a:pt x="3" y="83"/>
                  </a:lnTo>
                  <a:lnTo>
                    <a:pt x="2" y="87"/>
                  </a:lnTo>
                  <a:lnTo>
                    <a:pt x="1" y="92"/>
                  </a:lnTo>
                  <a:lnTo>
                    <a:pt x="0" y="96"/>
                  </a:lnTo>
                  <a:lnTo>
                    <a:pt x="0" y="100"/>
                  </a:lnTo>
                  <a:lnTo>
                    <a:pt x="6" y="97"/>
                  </a:lnTo>
                  <a:lnTo>
                    <a:pt x="1" y="102"/>
                  </a:lnTo>
                  <a:lnTo>
                    <a:pt x="7" y="105"/>
                  </a:lnTo>
                  <a:lnTo>
                    <a:pt x="7" y="100"/>
                  </a:lnTo>
                  <a:lnTo>
                    <a:pt x="1" y="10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30" name="Freeform 154"/>
            <p:cNvSpPr>
              <a:spLocks/>
            </p:cNvSpPr>
            <p:nvPr/>
          </p:nvSpPr>
          <p:spPr bwMode="auto">
            <a:xfrm>
              <a:off x="3051" y="1315"/>
              <a:ext cx="83" cy="9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"/>
                </a:cxn>
                <a:cxn ang="0">
                  <a:pos x="1" y="3"/>
                </a:cxn>
                <a:cxn ang="0">
                  <a:pos x="1" y="5"/>
                </a:cxn>
                <a:cxn ang="0">
                  <a:pos x="3" y="10"/>
                </a:cxn>
                <a:cxn ang="0">
                  <a:pos x="5" y="16"/>
                </a:cxn>
                <a:cxn ang="0">
                  <a:pos x="9" y="21"/>
                </a:cxn>
                <a:cxn ang="0">
                  <a:pos x="13" y="29"/>
                </a:cxn>
                <a:cxn ang="0">
                  <a:pos x="18" y="40"/>
                </a:cxn>
                <a:cxn ang="0">
                  <a:pos x="24" y="49"/>
                </a:cxn>
                <a:cxn ang="0">
                  <a:pos x="32" y="59"/>
                </a:cxn>
                <a:cxn ang="0">
                  <a:pos x="40" y="70"/>
                </a:cxn>
                <a:cxn ang="0">
                  <a:pos x="50" y="82"/>
                </a:cxn>
                <a:cxn ang="0">
                  <a:pos x="60" y="95"/>
                </a:cxn>
                <a:cxn ang="0">
                  <a:pos x="72" y="108"/>
                </a:cxn>
                <a:cxn ang="0">
                  <a:pos x="85" y="122"/>
                </a:cxn>
                <a:cxn ang="0">
                  <a:pos x="100" y="134"/>
                </a:cxn>
                <a:cxn ang="0">
                  <a:pos x="116" y="148"/>
                </a:cxn>
                <a:cxn ang="0">
                  <a:pos x="121" y="143"/>
                </a:cxn>
                <a:cxn ang="0">
                  <a:pos x="105" y="130"/>
                </a:cxn>
                <a:cxn ang="0">
                  <a:pos x="90" y="117"/>
                </a:cxn>
                <a:cxn ang="0">
                  <a:pos x="76" y="103"/>
                </a:cxn>
                <a:cxn ang="0">
                  <a:pos x="65" y="91"/>
                </a:cxn>
                <a:cxn ang="0">
                  <a:pos x="55" y="78"/>
                </a:cxn>
                <a:cxn ang="0">
                  <a:pos x="45" y="67"/>
                </a:cxn>
                <a:cxn ang="0">
                  <a:pos x="36" y="56"/>
                </a:cxn>
                <a:cxn ang="0">
                  <a:pos x="29" y="44"/>
                </a:cxn>
                <a:cxn ang="0">
                  <a:pos x="24" y="35"/>
                </a:cxn>
                <a:cxn ang="0">
                  <a:pos x="18" y="27"/>
                </a:cxn>
                <a:cxn ang="0">
                  <a:pos x="15" y="19"/>
                </a:cxn>
                <a:cxn ang="0">
                  <a:pos x="11" y="12"/>
                </a:cxn>
                <a:cxn ang="0">
                  <a:pos x="9" y="8"/>
                </a:cxn>
                <a:cxn ang="0">
                  <a:pos x="8" y="3"/>
                </a:cxn>
                <a:cxn ang="0">
                  <a:pos x="7" y="1"/>
                </a:cxn>
                <a:cxn ang="0">
                  <a:pos x="7" y="1"/>
                </a:cxn>
                <a:cxn ang="0">
                  <a:pos x="5" y="3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0" y="2"/>
                </a:cxn>
                <a:cxn ang="0">
                  <a:pos x="0" y="0"/>
                </a:cxn>
              </a:cxnLst>
              <a:rect l="0" t="0" r="r" b="b"/>
              <a:pathLst>
                <a:path w="121" h="148">
                  <a:moveTo>
                    <a:pt x="0" y="0"/>
                  </a:moveTo>
                  <a:lnTo>
                    <a:pt x="0" y="2"/>
                  </a:lnTo>
                  <a:lnTo>
                    <a:pt x="1" y="3"/>
                  </a:lnTo>
                  <a:lnTo>
                    <a:pt x="1" y="5"/>
                  </a:lnTo>
                  <a:lnTo>
                    <a:pt x="3" y="10"/>
                  </a:lnTo>
                  <a:lnTo>
                    <a:pt x="5" y="16"/>
                  </a:lnTo>
                  <a:lnTo>
                    <a:pt x="9" y="21"/>
                  </a:lnTo>
                  <a:lnTo>
                    <a:pt x="13" y="29"/>
                  </a:lnTo>
                  <a:lnTo>
                    <a:pt x="18" y="40"/>
                  </a:lnTo>
                  <a:lnTo>
                    <a:pt x="24" y="49"/>
                  </a:lnTo>
                  <a:lnTo>
                    <a:pt x="32" y="59"/>
                  </a:lnTo>
                  <a:lnTo>
                    <a:pt x="40" y="70"/>
                  </a:lnTo>
                  <a:lnTo>
                    <a:pt x="50" y="82"/>
                  </a:lnTo>
                  <a:lnTo>
                    <a:pt x="60" y="95"/>
                  </a:lnTo>
                  <a:lnTo>
                    <a:pt x="72" y="108"/>
                  </a:lnTo>
                  <a:lnTo>
                    <a:pt x="85" y="122"/>
                  </a:lnTo>
                  <a:lnTo>
                    <a:pt x="100" y="134"/>
                  </a:lnTo>
                  <a:lnTo>
                    <a:pt x="116" y="148"/>
                  </a:lnTo>
                  <a:lnTo>
                    <a:pt x="121" y="143"/>
                  </a:lnTo>
                  <a:lnTo>
                    <a:pt x="105" y="130"/>
                  </a:lnTo>
                  <a:lnTo>
                    <a:pt x="90" y="117"/>
                  </a:lnTo>
                  <a:lnTo>
                    <a:pt x="76" y="103"/>
                  </a:lnTo>
                  <a:lnTo>
                    <a:pt x="65" y="91"/>
                  </a:lnTo>
                  <a:lnTo>
                    <a:pt x="55" y="78"/>
                  </a:lnTo>
                  <a:lnTo>
                    <a:pt x="45" y="67"/>
                  </a:lnTo>
                  <a:lnTo>
                    <a:pt x="36" y="56"/>
                  </a:lnTo>
                  <a:lnTo>
                    <a:pt x="29" y="44"/>
                  </a:lnTo>
                  <a:lnTo>
                    <a:pt x="24" y="35"/>
                  </a:lnTo>
                  <a:lnTo>
                    <a:pt x="18" y="27"/>
                  </a:lnTo>
                  <a:lnTo>
                    <a:pt x="15" y="19"/>
                  </a:lnTo>
                  <a:lnTo>
                    <a:pt x="11" y="12"/>
                  </a:lnTo>
                  <a:lnTo>
                    <a:pt x="9" y="8"/>
                  </a:lnTo>
                  <a:lnTo>
                    <a:pt x="8" y="3"/>
                  </a:lnTo>
                  <a:lnTo>
                    <a:pt x="7" y="1"/>
                  </a:lnTo>
                  <a:lnTo>
                    <a:pt x="7" y="1"/>
                  </a:lnTo>
                  <a:lnTo>
                    <a:pt x="5" y="3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31" name="Freeform 155"/>
            <p:cNvSpPr>
              <a:spLocks/>
            </p:cNvSpPr>
            <p:nvPr/>
          </p:nvSpPr>
          <p:spPr bwMode="auto">
            <a:xfrm>
              <a:off x="3051" y="1267"/>
              <a:ext cx="30" cy="50"/>
            </a:xfrm>
            <a:custGeom>
              <a:avLst/>
              <a:gdLst/>
              <a:ahLst/>
              <a:cxnLst>
                <a:cxn ang="0">
                  <a:pos x="43" y="4"/>
                </a:cxn>
                <a:cxn ang="0">
                  <a:pos x="39" y="4"/>
                </a:cxn>
                <a:cxn ang="0">
                  <a:pos x="0" y="72"/>
                </a:cxn>
                <a:cxn ang="0">
                  <a:pos x="5" y="75"/>
                </a:cxn>
                <a:cxn ang="0">
                  <a:pos x="43" y="8"/>
                </a:cxn>
                <a:cxn ang="0">
                  <a:pos x="39" y="8"/>
                </a:cxn>
                <a:cxn ang="0">
                  <a:pos x="43" y="4"/>
                </a:cxn>
                <a:cxn ang="0">
                  <a:pos x="41" y="0"/>
                </a:cxn>
                <a:cxn ang="0">
                  <a:pos x="39" y="4"/>
                </a:cxn>
                <a:cxn ang="0">
                  <a:pos x="43" y="4"/>
                </a:cxn>
              </a:cxnLst>
              <a:rect l="0" t="0" r="r" b="b"/>
              <a:pathLst>
                <a:path w="43" h="75">
                  <a:moveTo>
                    <a:pt x="43" y="4"/>
                  </a:moveTo>
                  <a:lnTo>
                    <a:pt x="39" y="4"/>
                  </a:lnTo>
                  <a:lnTo>
                    <a:pt x="0" y="72"/>
                  </a:lnTo>
                  <a:lnTo>
                    <a:pt x="5" y="75"/>
                  </a:lnTo>
                  <a:lnTo>
                    <a:pt x="43" y="8"/>
                  </a:lnTo>
                  <a:lnTo>
                    <a:pt x="39" y="8"/>
                  </a:lnTo>
                  <a:lnTo>
                    <a:pt x="43" y="4"/>
                  </a:lnTo>
                  <a:lnTo>
                    <a:pt x="41" y="0"/>
                  </a:lnTo>
                  <a:lnTo>
                    <a:pt x="39" y="4"/>
                  </a:lnTo>
                  <a:lnTo>
                    <a:pt x="43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32" name="Freeform 156"/>
            <p:cNvSpPr>
              <a:spLocks/>
            </p:cNvSpPr>
            <p:nvPr/>
          </p:nvSpPr>
          <p:spPr bwMode="auto">
            <a:xfrm>
              <a:off x="3166" y="1272"/>
              <a:ext cx="120" cy="64"/>
            </a:xfrm>
            <a:custGeom>
              <a:avLst/>
              <a:gdLst/>
              <a:ahLst/>
              <a:cxnLst>
                <a:cxn ang="0">
                  <a:pos x="12" y="89"/>
                </a:cxn>
                <a:cxn ang="0">
                  <a:pos x="13" y="94"/>
                </a:cxn>
                <a:cxn ang="0">
                  <a:pos x="28" y="96"/>
                </a:cxn>
                <a:cxn ang="0">
                  <a:pos x="41" y="93"/>
                </a:cxn>
                <a:cxn ang="0">
                  <a:pos x="57" y="90"/>
                </a:cxn>
                <a:cxn ang="0">
                  <a:pos x="71" y="84"/>
                </a:cxn>
                <a:cxn ang="0">
                  <a:pos x="85" y="77"/>
                </a:cxn>
                <a:cxn ang="0">
                  <a:pos x="98" y="69"/>
                </a:cxn>
                <a:cxn ang="0">
                  <a:pos x="112" y="61"/>
                </a:cxn>
                <a:cxn ang="0">
                  <a:pos x="123" y="52"/>
                </a:cxn>
                <a:cxn ang="0">
                  <a:pos x="135" y="43"/>
                </a:cxn>
                <a:cxn ang="0">
                  <a:pos x="145" y="35"/>
                </a:cxn>
                <a:cxn ang="0">
                  <a:pos x="154" y="27"/>
                </a:cxn>
                <a:cxn ang="0">
                  <a:pos x="162" y="19"/>
                </a:cxn>
                <a:cxn ang="0">
                  <a:pos x="168" y="13"/>
                </a:cxn>
                <a:cxn ang="0">
                  <a:pos x="174" y="9"/>
                </a:cxn>
                <a:cxn ang="0">
                  <a:pos x="176" y="5"/>
                </a:cxn>
                <a:cxn ang="0">
                  <a:pos x="177" y="4"/>
                </a:cxn>
                <a:cxn ang="0">
                  <a:pos x="173" y="0"/>
                </a:cxn>
                <a:cxn ang="0">
                  <a:pos x="171" y="1"/>
                </a:cxn>
                <a:cxn ang="0">
                  <a:pos x="169" y="4"/>
                </a:cxn>
                <a:cxn ang="0">
                  <a:pos x="163" y="9"/>
                </a:cxn>
                <a:cxn ang="0">
                  <a:pos x="158" y="15"/>
                </a:cxn>
                <a:cxn ang="0">
                  <a:pos x="150" y="23"/>
                </a:cxn>
                <a:cxn ang="0">
                  <a:pos x="141" y="31"/>
                </a:cxn>
                <a:cxn ang="0">
                  <a:pos x="131" y="39"/>
                </a:cxn>
                <a:cxn ang="0">
                  <a:pos x="120" y="47"/>
                </a:cxn>
                <a:cxn ang="0">
                  <a:pos x="108" y="56"/>
                </a:cxn>
                <a:cxn ang="0">
                  <a:pos x="95" y="64"/>
                </a:cxn>
                <a:cxn ang="0">
                  <a:pos x="82" y="72"/>
                </a:cxn>
                <a:cxn ang="0">
                  <a:pos x="69" y="78"/>
                </a:cxn>
                <a:cxn ang="0">
                  <a:pos x="55" y="83"/>
                </a:cxn>
                <a:cxn ang="0">
                  <a:pos x="41" y="86"/>
                </a:cxn>
                <a:cxn ang="0">
                  <a:pos x="28" y="89"/>
                </a:cxn>
                <a:cxn ang="0">
                  <a:pos x="14" y="89"/>
                </a:cxn>
                <a:cxn ang="0">
                  <a:pos x="14" y="94"/>
                </a:cxn>
                <a:cxn ang="0">
                  <a:pos x="12" y="89"/>
                </a:cxn>
                <a:cxn ang="0">
                  <a:pos x="0" y="93"/>
                </a:cxn>
                <a:cxn ang="0">
                  <a:pos x="13" y="94"/>
                </a:cxn>
                <a:cxn ang="0">
                  <a:pos x="12" y="89"/>
                </a:cxn>
              </a:cxnLst>
              <a:rect l="0" t="0" r="r" b="b"/>
              <a:pathLst>
                <a:path w="177" h="96">
                  <a:moveTo>
                    <a:pt x="12" y="89"/>
                  </a:moveTo>
                  <a:lnTo>
                    <a:pt x="13" y="94"/>
                  </a:lnTo>
                  <a:lnTo>
                    <a:pt x="28" y="96"/>
                  </a:lnTo>
                  <a:lnTo>
                    <a:pt x="41" y="93"/>
                  </a:lnTo>
                  <a:lnTo>
                    <a:pt x="57" y="90"/>
                  </a:lnTo>
                  <a:lnTo>
                    <a:pt x="71" y="84"/>
                  </a:lnTo>
                  <a:lnTo>
                    <a:pt x="85" y="77"/>
                  </a:lnTo>
                  <a:lnTo>
                    <a:pt x="98" y="69"/>
                  </a:lnTo>
                  <a:lnTo>
                    <a:pt x="112" y="61"/>
                  </a:lnTo>
                  <a:lnTo>
                    <a:pt x="123" y="52"/>
                  </a:lnTo>
                  <a:lnTo>
                    <a:pt x="135" y="43"/>
                  </a:lnTo>
                  <a:lnTo>
                    <a:pt x="145" y="35"/>
                  </a:lnTo>
                  <a:lnTo>
                    <a:pt x="154" y="27"/>
                  </a:lnTo>
                  <a:lnTo>
                    <a:pt x="162" y="19"/>
                  </a:lnTo>
                  <a:lnTo>
                    <a:pt x="168" y="13"/>
                  </a:lnTo>
                  <a:lnTo>
                    <a:pt x="174" y="9"/>
                  </a:lnTo>
                  <a:lnTo>
                    <a:pt x="176" y="5"/>
                  </a:lnTo>
                  <a:lnTo>
                    <a:pt x="177" y="4"/>
                  </a:lnTo>
                  <a:lnTo>
                    <a:pt x="173" y="0"/>
                  </a:lnTo>
                  <a:lnTo>
                    <a:pt x="171" y="1"/>
                  </a:lnTo>
                  <a:lnTo>
                    <a:pt x="169" y="4"/>
                  </a:lnTo>
                  <a:lnTo>
                    <a:pt x="163" y="9"/>
                  </a:lnTo>
                  <a:lnTo>
                    <a:pt x="158" y="15"/>
                  </a:lnTo>
                  <a:lnTo>
                    <a:pt x="150" y="23"/>
                  </a:lnTo>
                  <a:lnTo>
                    <a:pt x="141" y="31"/>
                  </a:lnTo>
                  <a:lnTo>
                    <a:pt x="131" y="39"/>
                  </a:lnTo>
                  <a:lnTo>
                    <a:pt x="120" y="47"/>
                  </a:lnTo>
                  <a:lnTo>
                    <a:pt x="108" y="56"/>
                  </a:lnTo>
                  <a:lnTo>
                    <a:pt x="95" y="64"/>
                  </a:lnTo>
                  <a:lnTo>
                    <a:pt x="82" y="72"/>
                  </a:lnTo>
                  <a:lnTo>
                    <a:pt x="69" y="78"/>
                  </a:lnTo>
                  <a:lnTo>
                    <a:pt x="55" y="83"/>
                  </a:lnTo>
                  <a:lnTo>
                    <a:pt x="41" y="86"/>
                  </a:lnTo>
                  <a:lnTo>
                    <a:pt x="28" y="89"/>
                  </a:lnTo>
                  <a:lnTo>
                    <a:pt x="14" y="89"/>
                  </a:lnTo>
                  <a:lnTo>
                    <a:pt x="14" y="94"/>
                  </a:lnTo>
                  <a:lnTo>
                    <a:pt x="12" y="89"/>
                  </a:lnTo>
                  <a:lnTo>
                    <a:pt x="0" y="93"/>
                  </a:lnTo>
                  <a:lnTo>
                    <a:pt x="13" y="94"/>
                  </a:lnTo>
                  <a:lnTo>
                    <a:pt x="12" y="8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33" name="Freeform 157"/>
            <p:cNvSpPr>
              <a:spLocks/>
            </p:cNvSpPr>
            <p:nvPr/>
          </p:nvSpPr>
          <p:spPr bwMode="auto">
            <a:xfrm>
              <a:off x="3173" y="1330"/>
              <a:ext cx="30" cy="20"/>
            </a:xfrm>
            <a:custGeom>
              <a:avLst/>
              <a:gdLst/>
              <a:ahLst/>
              <a:cxnLst>
                <a:cxn ang="0">
                  <a:pos x="43" y="27"/>
                </a:cxn>
                <a:cxn ang="0">
                  <a:pos x="43" y="27"/>
                </a:cxn>
                <a:cxn ang="0">
                  <a:pos x="35" y="17"/>
                </a:cxn>
                <a:cxn ang="0">
                  <a:pos x="27" y="9"/>
                </a:cxn>
                <a:cxn ang="0">
                  <a:pos x="20" y="4"/>
                </a:cxn>
                <a:cxn ang="0">
                  <a:pos x="15" y="1"/>
                </a:cxn>
                <a:cxn ang="0">
                  <a:pos x="9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2" y="6"/>
                </a:cxn>
                <a:cxn ang="0">
                  <a:pos x="2" y="6"/>
                </a:cxn>
                <a:cxn ang="0">
                  <a:pos x="4" y="6"/>
                </a:cxn>
                <a:cxn ang="0">
                  <a:pos x="8" y="6"/>
                </a:cxn>
                <a:cxn ang="0">
                  <a:pos x="12" y="8"/>
                </a:cxn>
                <a:cxn ang="0">
                  <a:pos x="17" y="10"/>
                </a:cxn>
                <a:cxn ang="0">
                  <a:pos x="24" y="13"/>
                </a:cxn>
                <a:cxn ang="0">
                  <a:pos x="31" y="20"/>
                </a:cxn>
                <a:cxn ang="0">
                  <a:pos x="37" y="30"/>
                </a:cxn>
                <a:cxn ang="0">
                  <a:pos x="37" y="30"/>
                </a:cxn>
                <a:cxn ang="0">
                  <a:pos x="43" y="27"/>
                </a:cxn>
              </a:cxnLst>
              <a:rect l="0" t="0" r="r" b="b"/>
              <a:pathLst>
                <a:path w="43" h="30">
                  <a:moveTo>
                    <a:pt x="43" y="27"/>
                  </a:moveTo>
                  <a:lnTo>
                    <a:pt x="43" y="27"/>
                  </a:lnTo>
                  <a:lnTo>
                    <a:pt x="35" y="17"/>
                  </a:lnTo>
                  <a:lnTo>
                    <a:pt x="27" y="9"/>
                  </a:lnTo>
                  <a:lnTo>
                    <a:pt x="20" y="4"/>
                  </a:lnTo>
                  <a:lnTo>
                    <a:pt x="15" y="1"/>
                  </a:lnTo>
                  <a:lnTo>
                    <a:pt x="9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1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6"/>
                  </a:lnTo>
                  <a:lnTo>
                    <a:pt x="8" y="6"/>
                  </a:lnTo>
                  <a:lnTo>
                    <a:pt x="12" y="8"/>
                  </a:lnTo>
                  <a:lnTo>
                    <a:pt x="17" y="10"/>
                  </a:lnTo>
                  <a:lnTo>
                    <a:pt x="24" y="13"/>
                  </a:lnTo>
                  <a:lnTo>
                    <a:pt x="31" y="20"/>
                  </a:lnTo>
                  <a:lnTo>
                    <a:pt x="37" y="30"/>
                  </a:lnTo>
                  <a:lnTo>
                    <a:pt x="37" y="30"/>
                  </a:lnTo>
                  <a:lnTo>
                    <a:pt x="43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34" name="Freeform 158"/>
            <p:cNvSpPr>
              <a:spLocks/>
            </p:cNvSpPr>
            <p:nvPr/>
          </p:nvSpPr>
          <p:spPr bwMode="auto">
            <a:xfrm>
              <a:off x="3282" y="1270"/>
              <a:ext cx="19" cy="45"/>
            </a:xfrm>
            <a:custGeom>
              <a:avLst/>
              <a:gdLst/>
              <a:ahLst/>
              <a:cxnLst>
                <a:cxn ang="0">
                  <a:pos x="6" y="8"/>
                </a:cxn>
                <a:cxn ang="0">
                  <a:pos x="0" y="7"/>
                </a:cxn>
                <a:cxn ang="0">
                  <a:pos x="23" y="68"/>
                </a:cxn>
                <a:cxn ang="0">
                  <a:pos x="29" y="65"/>
                </a:cxn>
                <a:cxn ang="0">
                  <a:pos x="7" y="5"/>
                </a:cxn>
                <a:cxn ang="0">
                  <a:pos x="2" y="4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2" y="4"/>
                </a:cxn>
                <a:cxn ang="0">
                  <a:pos x="6" y="8"/>
                </a:cxn>
              </a:cxnLst>
              <a:rect l="0" t="0" r="r" b="b"/>
              <a:pathLst>
                <a:path w="29" h="68">
                  <a:moveTo>
                    <a:pt x="6" y="8"/>
                  </a:moveTo>
                  <a:lnTo>
                    <a:pt x="0" y="7"/>
                  </a:lnTo>
                  <a:lnTo>
                    <a:pt x="23" y="68"/>
                  </a:lnTo>
                  <a:lnTo>
                    <a:pt x="29" y="65"/>
                  </a:lnTo>
                  <a:lnTo>
                    <a:pt x="7" y="5"/>
                  </a:lnTo>
                  <a:lnTo>
                    <a:pt x="2" y="4"/>
                  </a:lnTo>
                  <a:lnTo>
                    <a:pt x="7" y="5"/>
                  </a:lnTo>
                  <a:lnTo>
                    <a:pt x="5" y="0"/>
                  </a:lnTo>
                  <a:lnTo>
                    <a:pt x="2" y="4"/>
                  </a:lnTo>
                  <a:lnTo>
                    <a:pt x="6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35" name="Freeform 159"/>
            <p:cNvSpPr>
              <a:spLocks/>
            </p:cNvSpPr>
            <p:nvPr/>
          </p:nvSpPr>
          <p:spPr bwMode="auto">
            <a:xfrm>
              <a:off x="3123" y="1404"/>
              <a:ext cx="122" cy="449"/>
            </a:xfrm>
            <a:custGeom>
              <a:avLst/>
              <a:gdLst/>
              <a:ahLst/>
              <a:cxnLst>
                <a:cxn ang="0">
                  <a:pos x="108" y="682"/>
                </a:cxn>
                <a:cxn ang="0">
                  <a:pos x="179" y="465"/>
                </a:cxn>
                <a:cxn ang="0">
                  <a:pos x="110" y="0"/>
                </a:cxn>
                <a:cxn ang="0">
                  <a:pos x="50" y="0"/>
                </a:cxn>
                <a:cxn ang="0">
                  <a:pos x="0" y="457"/>
                </a:cxn>
                <a:cxn ang="0">
                  <a:pos x="108" y="682"/>
                </a:cxn>
              </a:cxnLst>
              <a:rect l="0" t="0" r="r" b="b"/>
              <a:pathLst>
                <a:path w="179" h="682">
                  <a:moveTo>
                    <a:pt x="108" y="682"/>
                  </a:moveTo>
                  <a:lnTo>
                    <a:pt x="179" y="465"/>
                  </a:lnTo>
                  <a:lnTo>
                    <a:pt x="110" y="0"/>
                  </a:lnTo>
                  <a:lnTo>
                    <a:pt x="50" y="0"/>
                  </a:lnTo>
                  <a:lnTo>
                    <a:pt x="0" y="457"/>
                  </a:lnTo>
                  <a:lnTo>
                    <a:pt x="108" y="68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36" name="Freeform 160"/>
            <p:cNvSpPr>
              <a:spLocks/>
            </p:cNvSpPr>
            <p:nvPr/>
          </p:nvSpPr>
          <p:spPr bwMode="auto">
            <a:xfrm>
              <a:off x="3194" y="1709"/>
              <a:ext cx="54" cy="144"/>
            </a:xfrm>
            <a:custGeom>
              <a:avLst/>
              <a:gdLst/>
              <a:ahLst/>
              <a:cxnLst>
                <a:cxn ang="0">
                  <a:pos x="70" y="2"/>
                </a:cxn>
                <a:cxn ang="0">
                  <a:pos x="70" y="0"/>
                </a:cxn>
                <a:cxn ang="0">
                  <a:pos x="0" y="218"/>
                </a:cxn>
                <a:cxn ang="0">
                  <a:pos x="6" y="221"/>
                </a:cxn>
                <a:cxn ang="0">
                  <a:pos x="77" y="3"/>
                </a:cxn>
                <a:cxn ang="0">
                  <a:pos x="77" y="0"/>
                </a:cxn>
                <a:cxn ang="0">
                  <a:pos x="77" y="3"/>
                </a:cxn>
                <a:cxn ang="0">
                  <a:pos x="77" y="2"/>
                </a:cxn>
                <a:cxn ang="0">
                  <a:pos x="77" y="0"/>
                </a:cxn>
                <a:cxn ang="0">
                  <a:pos x="70" y="2"/>
                </a:cxn>
              </a:cxnLst>
              <a:rect l="0" t="0" r="r" b="b"/>
              <a:pathLst>
                <a:path w="77" h="221">
                  <a:moveTo>
                    <a:pt x="70" y="2"/>
                  </a:moveTo>
                  <a:lnTo>
                    <a:pt x="70" y="0"/>
                  </a:lnTo>
                  <a:lnTo>
                    <a:pt x="0" y="218"/>
                  </a:lnTo>
                  <a:lnTo>
                    <a:pt x="6" y="221"/>
                  </a:lnTo>
                  <a:lnTo>
                    <a:pt x="77" y="3"/>
                  </a:lnTo>
                  <a:lnTo>
                    <a:pt x="77" y="0"/>
                  </a:lnTo>
                  <a:lnTo>
                    <a:pt x="77" y="3"/>
                  </a:lnTo>
                  <a:lnTo>
                    <a:pt x="77" y="2"/>
                  </a:lnTo>
                  <a:lnTo>
                    <a:pt x="77" y="0"/>
                  </a:lnTo>
                  <a:lnTo>
                    <a:pt x="70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37" name="Freeform 161"/>
            <p:cNvSpPr>
              <a:spLocks/>
            </p:cNvSpPr>
            <p:nvPr/>
          </p:nvSpPr>
          <p:spPr bwMode="auto">
            <a:xfrm>
              <a:off x="3196" y="1402"/>
              <a:ext cx="52" cy="308"/>
            </a:xfrm>
            <a:custGeom>
              <a:avLst/>
              <a:gdLst/>
              <a:ahLst/>
              <a:cxnLst>
                <a:cxn ang="0">
                  <a:pos x="3" y="6"/>
                </a:cxn>
                <a:cxn ang="0">
                  <a:pos x="0" y="3"/>
                </a:cxn>
                <a:cxn ang="0">
                  <a:pos x="68" y="468"/>
                </a:cxn>
                <a:cxn ang="0">
                  <a:pos x="75" y="466"/>
                </a:cxn>
                <a:cxn ang="0">
                  <a:pos x="7" y="2"/>
                </a:cxn>
                <a:cxn ang="0">
                  <a:pos x="3" y="0"/>
                </a:cxn>
                <a:cxn ang="0">
                  <a:pos x="7" y="2"/>
                </a:cxn>
                <a:cxn ang="0">
                  <a:pos x="7" y="0"/>
                </a:cxn>
                <a:cxn ang="0">
                  <a:pos x="3" y="0"/>
                </a:cxn>
                <a:cxn ang="0">
                  <a:pos x="3" y="6"/>
                </a:cxn>
              </a:cxnLst>
              <a:rect l="0" t="0" r="r" b="b"/>
              <a:pathLst>
                <a:path w="75" h="468">
                  <a:moveTo>
                    <a:pt x="3" y="6"/>
                  </a:moveTo>
                  <a:lnTo>
                    <a:pt x="0" y="3"/>
                  </a:lnTo>
                  <a:lnTo>
                    <a:pt x="68" y="468"/>
                  </a:lnTo>
                  <a:lnTo>
                    <a:pt x="75" y="466"/>
                  </a:lnTo>
                  <a:lnTo>
                    <a:pt x="7" y="2"/>
                  </a:lnTo>
                  <a:lnTo>
                    <a:pt x="3" y="0"/>
                  </a:lnTo>
                  <a:lnTo>
                    <a:pt x="7" y="2"/>
                  </a:lnTo>
                  <a:lnTo>
                    <a:pt x="7" y="0"/>
                  </a:lnTo>
                  <a:lnTo>
                    <a:pt x="3" y="0"/>
                  </a:lnTo>
                  <a:lnTo>
                    <a:pt x="3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38" name="Freeform 162"/>
            <p:cNvSpPr>
              <a:spLocks/>
            </p:cNvSpPr>
            <p:nvPr/>
          </p:nvSpPr>
          <p:spPr bwMode="auto">
            <a:xfrm>
              <a:off x="3156" y="1402"/>
              <a:ext cx="43" cy="3"/>
            </a:xfrm>
            <a:custGeom>
              <a:avLst/>
              <a:gdLst/>
              <a:ahLst/>
              <a:cxnLst>
                <a:cxn ang="0">
                  <a:pos x="5" y="3"/>
                </a:cxn>
                <a:cxn ang="0">
                  <a:pos x="2" y="6"/>
                </a:cxn>
                <a:cxn ang="0">
                  <a:pos x="62" y="6"/>
                </a:cxn>
                <a:cxn ang="0">
                  <a:pos x="62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5" y="3"/>
                </a:cxn>
              </a:cxnLst>
              <a:rect l="0" t="0" r="r" b="b"/>
              <a:pathLst>
                <a:path w="62" h="6">
                  <a:moveTo>
                    <a:pt x="5" y="3"/>
                  </a:moveTo>
                  <a:lnTo>
                    <a:pt x="2" y="6"/>
                  </a:lnTo>
                  <a:lnTo>
                    <a:pt x="62" y="6"/>
                  </a:lnTo>
                  <a:lnTo>
                    <a:pt x="6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39" name="Freeform 163"/>
            <p:cNvSpPr>
              <a:spLocks/>
            </p:cNvSpPr>
            <p:nvPr/>
          </p:nvSpPr>
          <p:spPr bwMode="auto">
            <a:xfrm>
              <a:off x="3122" y="1403"/>
              <a:ext cx="38" cy="302"/>
            </a:xfrm>
            <a:custGeom>
              <a:avLst/>
              <a:gdLst/>
              <a:ahLst/>
              <a:cxnLst>
                <a:cxn ang="0">
                  <a:pos x="6" y="455"/>
                </a:cxn>
                <a:cxn ang="0">
                  <a:pos x="6" y="458"/>
                </a:cxn>
                <a:cxn ang="0">
                  <a:pos x="56" y="1"/>
                </a:cxn>
                <a:cxn ang="0">
                  <a:pos x="51" y="0"/>
                </a:cxn>
                <a:cxn ang="0">
                  <a:pos x="0" y="456"/>
                </a:cxn>
                <a:cxn ang="0">
                  <a:pos x="0" y="459"/>
                </a:cxn>
                <a:cxn ang="0">
                  <a:pos x="0" y="456"/>
                </a:cxn>
                <a:cxn ang="0">
                  <a:pos x="0" y="458"/>
                </a:cxn>
                <a:cxn ang="0">
                  <a:pos x="0" y="459"/>
                </a:cxn>
                <a:cxn ang="0">
                  <a:pos x="6" y="455"/>
                </a:cxn>
              </a:cxnLst>
              <a:rect l="0" t="0" r="r" b="b"/>
              <a:pathLst>
                <a:path w="56" h="459">
                  <a:moveTo>
                    <a:pt x="6" y="455"/>
                  </a:moveTo>
                  <a:lnTo>
                    <a:pt x="6" y="458"/>
                  </a:lnTo>
                  <a:lnTo>
                    <a:pt x="56" y="1"/>
                  </a:lnTo>
                  <a:lnTo>
                    <a:pt x="51" y="0"/>
                  </a:lnTo>
                  <a:lnTo>
                    <a:pt x="0" y="456"/>
                  </a:lnTo>
                  <a:lnTo>
                    <a:pt x="0" y="459"/>
                  </a:lnTo>
                  <a:lnTo>
                    <a:pt x="0" y="456"/>
                  </a:lnTo>
                  <a:lnTo>
                    <a:pt x="0" y="458"/>
                  </a:lnTo>
                  <a:lnTo>
                    <a:pt x="0" y="459"/>
                  </a:lnTo>
                  <a:lnTo>
                    <a:pt x="6" y="45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40" name="Freeform 164"/>
            <p:cNvSpPr>
              <a:spLocks/>
            </p:cNvSpPr>
            <p:nvPr/>
          </p:nvSpPr>
          <p:spPr bwMode="auto">
            <a:xfrm>
              <a:off x="3122" y="1703"/>
              <a:ext cx="78" cy="156"/>
            </a:xfrm>
            <a:custGeom>
              <a:avLst/>
              <a:gdLst/>
              <a:ahLst/>
              <a:cxnLst>
                <a:cxn ang="0">
                  <a:pos x="108" y="227"/>
                </a:cxn>
                <a:cxn ang="0">
                  <a:pos x="114" y="227"/>
                </a:cxn>
                <a:cxn ang="0">
                  <a:pos x="6" y="0"/>
                </a:cxn>
                <a:cxn ang="0">
                  <a:pos x="0" y="4"/>
                </a:cxn>
                <a:cxn ang="0">
                  <a:pos x="109" y="230"/>
                </a:cxn>
                <a:cxn ang="0">
                  <a:pos x="114" y="230"/>
                </a:cxn>
                <a:cxn ang="0">
                  <a:pos x="109" y="230"/>
                </a:cxn>
                <a:cxn ang="0">
                  <a:pos x="112" y="237"/>
                </a:cxn>
                <a:cxn ang="0">
                  <a:pos x="114" y="230"/>
                </a:cxn>
                <a:cxn ang="0">
                  <a:pos x="108" y="227"/>
                </a:cxn>
              </a:cxnLst>
              <a:rect l="0" t="0" r="r" b="b"/>
              <a:pathLst>
                <a:path w="114" h="237">
                  <a:moveTo>
                    <a:pt x="108" y="227"/>
                  </a:moveTo>
                  <a:lnTo>
                    <a:pt x="114" y="227"/>
                  </a:lnTo>
                  <a:lnTo>
                    <a:pt x="6" y="0"/>
                  </a:lnTo>
                  <a:lnTo>
                    <a:pt x="0" y="4"/>
                  </a:lnTo>
                  <a:lnTo>
                    <a:pt x="109" y="230"/>
                  </a:lnTo>
                  <a:lnTo>
                    <a:pt x="114" y="230"/>
                  </a:lnTo>
                  <a:lnTo>
                    <a:pt x="109" y="230"/>
                  </a:lnTo>
                  <a:lnTo>
                    <a:pt x="112" y="237"/>
                  </a:lnTo>
                  <a:lnTo>
                    <a:pt x="114" y="230"/>
                  </a:lnTo>
                  <a:lnTo>
                    <a:pt x="108" y="2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41" name="Freeform 165"/>
            <p:cNvSpPr>
              <a:spLocks/>
            </p:cNvSpPr>
            <p:nvPr/>
          </p:nvSpPr>
          <p:spPr bwMode="auto">
            <a:xfrm>
              <a:off x="2815" y="1311"/>
              <a:ext cx="745" cy="1146"/>
            </a:xfrm>
            <a:custGeom>
              <a:avLst/>
              <a:gdLst/>
              <a:ahLst/>
              <a:cxnLst>
                <a:cxn ang="0">
                  <a:pos x="542" y="593"/>
                </a:cxn>
                <a:cxn ang="0">
                  <a:pos x="1078" y="93"/>
                </a:cxn>
                <a:cxn ang="0">
                  <a:pos x="1088" y="1699"/>
                </a:cxn>
                <a:cxn ang="0">
                  <a:pos x="1084" y="1700"/>
                </a:cxn>
                <a:cxn ang="0">
                  <a:pos x="1074" y="1702"/>
                </a:cxn>
                <a:cxn ang="0">
                  <a:pos x="1057" y="1705"/>
                </a:cxn>
                <a:cxn ang="0">
                  <a:pos x="1035" y="1708"/>
                </a:cxn>
                <a:cxn ang="0">
                  <a:pos x="1009" y="1713"/>
                </a:cxn>
                <a:cxn ang="0">
                  <a:pos x="979" y="1718"/>
                </a:cxn>
                <a:cxn ang="0">
                  <a:pos x="945" y="1722"/>
                </a:cxn>
                <a:cxn ang="0">
                  <a:pos x="911" y="1727"/>
                </a:cxn>
                <a:cxn ang="0">
                  <a:pos x="874" y="1731"/>
                </a:cxn>
                <a:cxn ang="0">
                  <a:pos x="836" y="1735"/>
                </a:cxn>
                <a:cxn ang="0">
                  <a:pos x="800" y="1738"/>
                </a:cxn>
                <a:cxn ang="0">
                  <a:pos x="765" y="1739"/>
                </a:cxn>
                <a:cxn ang="0">
                  <a:pos x="730" y="1740"/>
                </a:cxn>
                <a:cxn ang="0">
                  <a:pos x="700" y="1739"/>
                </a:cxn>
                <a:cxn ang="0">
                  <a:pos x="672" y="1737"/>
                </a:cxn>
                <a:cxn ang="0">
                  <a:pos x="648" y="1732"/>
                </a:cxn>
                <a:cxn ang="0">
                  <a:pos x="533" y="1738"/>
                </a:cxn>
                <a:cxn ang="0">
                  <a:pos x="490" y="1739"/>
                </a:cxn>
                <a:cxn ang="0">
                  <a:pos x="446" y="1740"/>
                </a:cxn>
                <a:cxn ang="0">
                  <a:pos x="404" y="1739"/>
                </a:cxn>
                <a:cxn ang="0">
                  <a:pos x="362" y="1738"/>
                </a:cxn>
                <a:cxn ang="0">
                  <a:pos x="321" y="1736"/>
                </a:cxn>
                <a:cxn ang="0">
                  <a:pos x="282" y="1732"/>
                </a:cxn>
                <a:cxn ang="0">
                  <a:pos x="247" y="1729"/>
                </a:cxn>
                <a:cxn ang="0">
                  <a:pos x="211" y="1724"/>
                </a:cxn>
                <a:cxn ang="0">
                  <a:pos x="179" y="1721"/>
                </a:cxn>
                <a:cxn ang="0">
                  <a:pos x="151" y="1716"/>
                </a:cxn>
                <a:cxn ang="0">
                  <a:pos x="126" y="1713"/>
                </a:cxn>
                <a:cxn ang="0">
                  <a:pos x="103" y="1708"/>
                </a:cxn>
                <a:cxn ang="0">
                  <a:pos x="86" y="1706"/>
                </a:cxn>
                <a:cxn ang="0">
                  <a:pos x="73" y="1704"/>
                </a:cxn>
                <a:cxn ang="0">
                  <a:pos x="65" y="1702"/>
                </a:cxn>
                <a:cxn ang="0">
                  <a:pos x="62" y="1702"/>
                </a:cxn>
                <a:cxn ang="0">
                  <a:pos x="0" y="128"/>
                </a:cxn>
              </a:cxnLst>
              <a:rect l="0" t="0" r="r" b="b"/>
              <a:pathLst>
                <a:path w="1088" h="1740">
                  <a:moveTo>
                    <a:pt x="348" y="0"/>
                  </a:moveTo>
                  <a:lnTo>
                    <a:pt x="542" y="593"/>
                  </a:lnTo>
                  <a:lnTo>
                    <a:pt x="707" y="4"/>
                  </a:lnTo>
                  <a:lnTo>
                    <a:pt x="1078" y="93"/>
                  </a:lnTo>
                  <a:lnTo>
                    <a:pt x="999" y="939"/>
                  </a:lnTo>
                  <a:lnTo>
                    <a:pt x="1088" y="1699"/>
                  </a:lnTo>
                  <a:lnTo>
                    <a:pt x="1087" y="1699"/>
                  </a:lnTo>
                  <a:lnTo>
                    <a:pt x="1084" y="1700"/>
                  </a:lnTo>
                  <a:lnTo>
                    <a:pt x="1079" y="1700"/>
                  </a:lnTo>
                  <a:lnTo>
                    <a:pt x="1074" y="1702"/>
                  </a:lnTo>
                  <a:lnTo>
                    <a:pt x="1066" y="1704"/>
                  </a:lnTo>
                  <a:lnTo>
                    <a:pt x="1057" y="1705"/>
                  </a:lnTo>
                  <a:lnTo>
                    <a:pt x="1046" y="1706"/>
                  </a:lnTo>
                  <a:lnTo>
                    <a:pt x="1035" y="1708"/>
                  </a:lnTo>
                  <a:lnTo>
                    <a:pt x="1022" y="1711"/>
                  </a:lnTo>
                  <a:lnTo>
                    <a:pt x="1009" y="1713"/>
                  </a:lnTo>
                  <a:lnTo>
                    <a:pt x="994" y="1715"/>
                  </a:lnTo>
                  <a:lnTo>
                    <a:pt x="979" y="1718"/>
                  </a:lnTo>
                  <a:lnTo>
                    <a:pt x="962" y="1720"/>
                  </a:lnTo>
                  <a:lnTo>
                    <a:pt x="945" y="1722"/>
                  </a:lnTo>
                  <a:lnTo>
                    <a:pt x="928" y="1724"/>
                  </a:lnTo>
                  <a:lnTo>
                    <a:pt x="911" y="1727"/>
                  </a:lnTo>
                  <a:lnTo>
                    <a:pt x="892" y="1729"/>
                  </a:lnTo>
                  <a:lnTo>
                    <a:pt x="874" y="1731"/>
                  </a:lnTo>
                  <a:lnTo>
                    <a:pt x="856" y="1733"/>
                  </a:lnTo>
                  <a:lnTo>
                    <a:pt x="836" y="1735"/>
                  </a:lnTo>
                  <a:lnTo>
                    <a:pt x="818" y="1736"/>
                  </a:lnTo>
                  <a:lnTo>
                    <a:pt x="800" y="1738"/>
                  </a:lnTo>
                  <a:lnTo>
                    <a:pt x="782" y="1738"/>
                  </a:lnTo>
                  <a:lnTo>
                    <a:pt x="765" y="1739"/>
                  </a:lnTo>
                  <a:lnTo>
                    <a:pt x="747" y="1740"/>
                  </a:lnTo>
                  <a:lnTo>
                    <a:pt x="730" y="1740"/>
                  </a:lnTo>
                  <a:lnTo>
                    <a:pt x="714" y="1740"/>
                  </a:lnTo>
                  <a:lnTo>
                    <a:pt x="700" y="1739"/>
                  </a:lnTo>
                  <a:lnTo>
                    <a:pt x="685" y="1738"/>
                  </a:lnTo>
                  <a:lnTo>
                    <a:pt x="672" y="1737"/>
                  </a:lnTo>
                  <a:lnTo>
                    <a:pt x="660" y="1735"/>
                  </a:lnTo>
                  <a:lnTo>
                    <a:pt x="648" y="1732"/>
                  </a:lnTo>
                  <a:lnTo>
                    <a:pt x="575" y="1517"/>
                  </a:lnTo>
                  <a:lnTo>
                    <a:pt x="533" y="1738"/>
                  </a:lnTo>
                  <a:lnTo>
                    <a:pt x="511" y="1738"/>
                  </a:lnTo>
                  <a:lnTo>
                    <a:pt x="490" y="1739"/>
                  </a:lnTo>
                  <a:lnTo>
                    <a:pt x="468" y="1740"/>
                  </a:lnTo>
                  <a:lnTo>
                    <a:pt x="446" y="1740"/>
                  </a:lnTo>
                  <a:lnTo>
                    <a:pt x="425" y="1740"/>
                  </a:lnTo>
                  <a:lnTo>
                    <a:pt x="404" y="1739"/>
                  </a:lnTo>
                  <a:lnTo>
                    <a:pt x="382" y="1739"/>
                  </a:lnTo>
                  <a:lnTo>
                    <a:pt x="362" y="1738"/>
                  </a:lnTo>
                  <a:lnTo>
                    <a:pt x="341" y="1737"/>
                  </a:lnTo>
                  <a:lnTo>
                    <a:pt x="321" y="1736"/>
                  </a:lnTo>
                  <a:lnTo>
                    <a:pt x="301" y="1733"/>
                  </a:lnTo>
                  <a:lnTo>
                    <a:pt x="282" y="1732"/>
                  </a:lnTo>
                  <a:lnTo>
                    <a:pt x="263" y="1730"/>
                  </a:lnTo>
                  <a:lnTo>
                    <a:pt x="247" y="1729"/>
                  </a:lnTo>
                  <a:lnTo>
                    <a:pt x="228" y="1727"/>
                  </a:lnTo>
                  <a:lnTo>
                    <a:pt x="211" y="1724"/>
                  </a:lnTo>
                  <a:lnTo>
                    <a:pt x="195" y="1722"/>
                  </a:lnTo>
                  <a:lnTo>
                    <a:pt x="179" y="1721"/>
                  </a:lnTo>
                  <a:lnTo>
                    <a:pt x="165" y="1719"/>
                  </a:lnTo>
                  <a:lnTo>
                    <a:pt x="151" y="1716"/>
                  </a:lnTo>
                  <a:lnTo>
                    <a:pt x="137" y="1714"/>
                  </a:lnTo>
                  <a:lnTo>
                    <a:pt x="126" y="1713"/>
                  </a:lnTo>
                  <a:lnTo>
                    <a:pt x="114" y="1711"/>
                  </a:lnTo>
                  <a:lnTo>
                    <a:pt x="103" y="1708"/>
                  </a:lnTo>
                  <a:lnTo>
                    <a:pt x="94" y="1707"/>
                  </a:lnTo>
                  <a:lnTo>
                    <a:pt x="86" y="1706"/>
                  </a:lnTo>
                  <a:lnTo>
                    <a:pt x="79" y="1704"/>
                  </a:lnTo>
                  <a:lnTo>
                    <a:pt x="73" y="1704"/>
                  </a:lnTo>
                  <a:lnTo>
                    <a:pt x="69" y="1703"/>
                  </a:lnTo>
                  <a:lnTo>
                    <a:pt x="65" y="1702"/>
                  </a:lnTo>
                  <a:lnTo>
                    <a:pt x="63" y="1702"/>
                  </a:lnTo>
                  <a:lnTo>
                    <a:pt x="62" y="1702"/>
                  </a:lnTo>
                  <a:lnTo>
                    <a:pt x="135" y="1070"/>
                  </a:lnTo>
                  <a:lnTo>
                    <a:pt x="0" y="128"/>
                  </a:lnTo>
                  <a:lnTo>
                    <a:pt x="348" y="0"/>
                  </a:lnTo>
                  <a:close/>
                </a:path>
              </a:pathLst>
            </a:custGeom>
            <a:solidFill>
              <a:srgbClr val="024CA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42" name="Freeform 166"/>
            <p:cNvSpPr>
              <a:spLocks/>
            </p:cNvSpPr>
            <p:nvPr/>
          </p:nvSpPr>
          <p:spPr bwMode="auto">
            <a:xfrm>
              <a:off x="3049" y="1309"/>
              <a:ext cx="141" cy="406"/>
            </a:xfrm>
            <a:custGeom>
              <a:avLst/>
              <a:gdLst/>
              <a:ahLst/>
              <a:cxnLst>
                <a:cxn ang="0">
                  <a:pos x="194" y="593"/>
                </a:cxn>
                <a:cxn ang="0">
                  <a:pos x="206" y="593"/>
                </a:cxn>
                <a:cxn ang="0">
                  <a:pos x="12" y="0"/>
                </a:cxn>
                <a:cxn ang="0">
                  <a:pos x="0" y="4"/>
                </a:cxn>
                <a:cxn ang="0">
                  <a:pos x="194" y="596"/>
                </a:cxn>
                <a:cxn ang="0">
                  <a:pos x="206" y="596"/>
                </a:cxn>
                <a:cxn ang="0">
                  <a:pos x="194" y="596"/>
                </a:cxn>
                <a:cxn ang="0">
                  <a:pos x="201" y="616"/>
                </a:cxn>
                <a:cxn ang="0">
                  <a:pos x="206" y="596"/>
                </a:cxn>
                <a:cxn ang="0">
                  <a:pos x="194" y="593"/>
                </a:cxn>
              </a:cxnLst>
              <a:rect l="0" t="0" r="r" b="b"/>
              <a:pathLst>
                <a:path w="206" h="616">
                  <a:moveTo>
                    <a:pt x="194" y="593"/>
                  </a:moveTo>
                  <a:lnTo>
                    <a:pt x="206" y="593"/>
                  </a:lnTo>
                  <a:lnTo>
                    <a:pt x="12" y="0"/>
                  </a:lnTo>
                  <a:lnTo>
                    <a:pt x="0" y="4"/>
                  </a:lnTo>
                  <a:lnTo>
                    <a:pt x="194" y="596"/>
                  </a:lnTo>
                  <a:lnTo>
                    <a:pt x="206" y="596"/>
                  </a:lnTo>
                  <a:lnTo>
                    <a:pt x="194" y="596"/>
                  </a:lnTo>
                  <a:lnTo>
                    <a:pt x="201" y="616"/>
                  </a:lnTo>
                  <a:lnTo>
                    <a:pt x="206" y="596"/>
                  </a:lnTo>
                  <a:lnTo>
                    <a:pt x="194" y="59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43" name="Freeform 167"/>
            <p:cNvSpPr>
              <a:spLocks/>
            </p:cNvSpPr>
            <p:nvPr/>
          </p:nvSpPr>
          <p:spPr bwMode="auto">
            <a:xfrm>
              <a:off x="3182" y="1308"/>
              <a:ext cx="122" cy="394"/>
            </a:xfrm>
            <a:custGeom>
              <a:avLst/>
              <a:gdLst/>
              <a:ahLst/>
              <a:cxnLst>
                <a:cxn ang="0">
                  <a:pos x="174" y="1"/>
                </a:cxn>
                <a:cxn ang="0">
                  <a:pos x="166" y="5"/>
                </a:cxn>
                <a:cxn ang="0">
                  <a:pos x="0" y="594"/>
                </a:cxn>
                <a:cxn ang="0">
                  <a:pos x="12" y="597"/>
                </a:cxn>
                <a:cxn ang="0">
                  <a:pos x="178" y="10"/>
                </a:cxn>
                <a:cxn ang="0">
                  <a:pos x="170" y="14"/>
                </a:cxn>
                <a:cxn ang="0">
                  <a:pos x="174" y="1"/>
                </a:cxn>
                <a:cxn ang="0">
                  <a:pos x="167" y="0"/>
                </a:cxn>
                <a:cxn ang="0">
                  <a:pos x="166" y="5"/>
                </a:cxn>
                <a:cxn ang="0">
                  <a:pos x="174" y="1"/>
                </a:cxn>
              </a:cxnLst>
              <a:rect l="0" t="0" r="r" b="b"/>
              <a:pathLst>
                <a:path w="178" h="597">
                  <a:moveTo>
                    <a:pt x="174" y="1"/>
                  </a:moveTo>
                  <a:lnTo>
                    <a:pt x="166" y="5"/>
                  </a:lnTo>
                  <a:lnTo>
                    <a:pt x="0" y="594"/>
                  </a:lnTo>
                  <a:lnTo>
                    <a:pt x="12" y="597"/>
                  </a:lnTo>
                  <a:lnTo>
                    <a:pt x="178" y="10"/>
                  </a:lnTo>
                  <a:lnTo>
                    <a:pt x="170" y="14"/>
                  </a:lnTo>
                  <a:lnTo>
                    <a:pt x="174" y="1"/>
                  </a:lnTo>
                  <a:lnTo>
                    <a:pt x="167" y="0"/>
                  </a:lnTo>
                  <a:lnTo>
                    <a:pt x="166" y="5"/>
                  </a:lnTo>
                  <a:lnTo>
                    <a:pt x="174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44" name="Freeform 168"/>
            <p:cNvSpPr>
              <a:spLocks/>
            </p:cNvSpPr>
            <p:nvPr/>
          </p:nvSpPr>
          <p:spPr bwMode="auto">
            <a:xfrm>
              <a:off x="3495" y="1373"/>
              <a:ext cx="64" cy="557"/>
            </a:xfrm>
            <a:custGeom>
              <a:avLst/>
              <a:gdLst/>
              <a:ahLst/>
              <a:cxnLst>
                <a:cxn ang="0">
                  <a:pos x="13" y="844"/>
                </a:cxn>
                <a:cxn ang="0">
                  <a:pos x="13" y="847"/>
                </a:cxn>
                <a:cxn ang="0">
                  <a:pos x="92" y="0"/>
                </a:cxn>
                <a:cxn ang="0">
                  <a:pos x="79" y="0"/>
                </a:cxn>
                <a:cxn ang="0">
                  <a:pos x="0" y="846"/>
                </a:cxn>
                <a:cxn ang="0">
                  <a:pos x="0" y="847"/>
                </a:cxn>
                <a:cxn ang="0">
                  <a:pos x="0" y="846"/>
                </a:cxn>
                <a:cxn ang="0">
                  <a:pos x="0" y="846"/>
                </a:cxn>
                <a:cxn ang="0">
                  <a:pos x="0" y="847"/>
                </a:cxn>
                <a:cxn ang="0">
                  <a:pos x="13" y="844"/>
                </a:cxn>
              </a:cxnLst>
              <a:rect l="0" t="0" r="r" b="b"/>
              <a:pathLst>
                <a:path w="92" h="847">
                  <a:moveTo>
                    <a:pt x="13" y="844"/>
                  </a:moveTo>
                  <a:lnTo>
                    <a:pt x="13" y="847"/>
                  </a:lnTo>
                  <a:lnTo>
                    <a:pt x="92" y="0"/>
                  </a:lnTo>
                  <a:lnTo>
                    <a:pt x="79" y="0"/>
                  </a:lnTo>
                  <a:lnTo>
                    <a:pt x="0" y="846"/>
                  </a:lnTo>
                  <a:lnTo>
                    <a:pt x="0" y="847"/>
                  </a:lnTo>
                  <a:lnTo>
                    <a:pt x="0" y="846"/>
                  </a:lnTo>
                  <a:lnTo>
                    <a:pt x="0" y="846"/>
                  </a:lnTo>
                  <a:lnTo>
                    <a:pt x="0" y="847"/>
                  </a:lnTo>
                  <a:lnTo>
                    <a:pt x="13" y="8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45" name="Freeform 169"/>
            <p:cNvSpPr>
              <a:spLocks/>
            </p:cNvSpPr>
            <p:nvPr/>
          </p:nvSpPr>
          <p:spPr bwMode="auto">
            <a:xfrm>
              <a:off x="3495" y="1929"/>
              <a:ext cx="71" cy="505"/>
            </a:xfrm>
            <a:custGeom>
              <a:avLst/>
              <a:gdLst/>
              <a:ahLst/>
              <a:cxnLst>
                <a:cxn ang="0">
                  <a:pos x="97" y="769"/>
                </a:cxn>
                <a:cxn ang="0">
                  <a:pos x="101" y="761"/>
                </a:cxn>
                <a:cxn ang="0">
                  <a:pos x="13" y="0"/>
                </a:cxn>
                <a:cxn ang="0">
                  <a:pos x="0" y="3"/>
                </a:cxn>
                <a:cxn ang="0">
                  <a:pos x="89" y="763"/>
                </a:cxn>
                <a:cxn ang="0">
                  <a:pos x="93" y="755"/>
                </a:cxn>
                <a:cxn ang="0">
                  <a:pos x="97" y="769"/>
                </a:cxn>
                <a:cxn ang="0">
                  <a:pos x="102" y="767"/>
                </a:cxn>
                <a:cxn ang="0">
                  <a:pos x="101" y="761"/>
                </a:cxn>
                <a:cxn ang="0">
                  <a:pos x="97" y="769"/>
                </a:cxn>
              </a:cxnLst>
              <a:rect l="0" t="0" r="r" b="b"/>
              <a:pathLst>
                <a:path w="102" h="769">
                  <a:moveTo>
                    <a:pt x="97" y="769"/>
                  </a:moveTo>
                  <a:lnTo>
                    <a:pt x="101" y="761"/>
                  </a:lnTo>
                  <a:lnTo>
                    <a:pt x="13" y="0"/>
                  </a:lnTo>
                  <a:lnTo>
                    <a:pt x="0" y="3"/>
                  </a:lnTo>
                  <a:lnTo>
                    <a:pt x="89" y="763"/>
                  </a:lnTo>
                  <a:lnTo>
                    <a:pt x="93" y="755"/>
                  </a:lnTo>
                  <a:lnTo>
                    <a:pt x="97" y="769"/>
                  </a:lnTo>
                  <a:lnTo>
                    <a:pt x="102" y="767"/>
                  </a:lnTo>
                  <a:lnTo>
                    <a:pt x="101" y="761"/>
                  </a:lnTo>
                  <a:lnTo>
                    <a:pt x="97" y="76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46" name="Freeform 170"/>
            <p:cNvSpPr>
              <a:spLocks/>
            </p:cNvSpPr>
            <p:nvPr/>
          </p:nvSpPr>
          <p:spPr bwMode="auto">
            <a:xfrm>
              <a:off x="3255" y="2425"/>
              <a:ext cx="307" cy="36"/>
            </a:xfrm>
            <a:custGeom>
              <a:avLst/>
              <a:gdLst/>
              <a:ahLst/>
              <a:cxnLst>
                <a:cxn ang="0">
                  <a:pos x="5" y="46"/>
                </a:cxn>
                <a:cxn ang="0">
                  <a:pos x="29" y="51"/>
                </a:cxn>
                <a:cxn ang="0">
                  <a:pos x="58" y="54"/>
                </a:cxn>
                <a:cxn ang="0">
                  <a:pos x="88" y="54"/>
                </a:cxn>
                <a:cxn ang="0">
                  <a:pos x="123" y="54"/>
                </a:cxn>
                <a:cxn ang="0">
                  <a:pos x="159" y="52"/>
                </a:cxn>
                <a:cxn ang="0">
                  <a:pos x="196" y="49"/>
                </a:cxn>
                <a:cxn ang="0">
                  <a:pos x="232" y="46"/>
                </a:cxn>
                <a:cxn ang="0">
                  <a:pos x="269" y="41"/>
                </a:cxn>
                <a:cxn ang="0">
                  <a:pos x="304" y="37"/>
                </a:cxn>
                <a:cxn ang="0">
                  <a:pos x="337" y="32"/>
                </a:cxn>
                <a:cxn ang="0">
                  <a:pos x="368" y="28"/>
                </a:cxn>
                <a:cxn ang="0">
                  <a:pos x="394" y="23"/>
                </a:cxn>
                <a:cxn ang="0">
                  <a:pos x="416" y="19"/>
                </a:cxn>
                <a:cxn ang="0">
                  <a:pos x="433" y="16"/>
                </a:cxn>
                <a:cxn ang="0">
                  <a:pos x="444" y="14"/>
                </a:cxn>
                <a:cxn ang="0">
                  <a:pos x="448" y="14"/>
                </a:cxn>
                <a:cxn ang="0">
                  <a:pos x="444" y="0"/>
                </a:cxn>
                <a:cxn ang="0">
                  <a:pos x="437" y="3"/>
                </a:cxn>
                <a:cxn ang="0">
                  <a:pos x="424" y="5"/>
                </a:cxn>
                <a:cxn ang="0">
                  <a:pos x="403" y="8"/>
                </a:cxn>
                <a:cxn ang="0">
                  <a:pos x="379" y="12"/>
                </a:cxn>
                <a:cxn ang="0">
                  <a:pos x="351" y="16"/>
                </a:cxn>
                <a:cxn ang="0">
                  <a:pos x="319" y="21"/>
                </a:cxn>
                <a:cxn ang="0">
                  <a:pos x="284" y="26"/>
                </a:cxn>
                <a:cxn ang="0">
                  <a:pos x="249" y="30"/>
                </a:cxn>
                <a:cxn ang="0">
                  <a:pos x="213" y="35"/>
                </a:cxn>
                <a:cxn ang="0">
                  <a:pos x="176" y="38"/>
                </a:cxn>
                <a:cxn ang="0">
                  <a:pos x="140" y="40"/>
                </a:cxn>
                <a:cxn ang="0">
                  <a:pos x="105" y="41"/>
                </a:cxn>
                <a:cxn ang="0">
                  <a:pos x="72" y="41"/>
                </a:cxn>
                <a:cxn ang="0">
                  <a:pos x="44" y="39"/>
                </a:cxn>
                <a:cxn ang="0">
                  <a:pos x="19" y="37"/>
                </a:cxn>
                <a:cxn ang="0">
                  <a:pos x="13" y="38"/>
                </a:cxn>
                <a:cxn ang="0">
                  <a:pos x="2" y="46"/>
                </a:cxn>
                <a:cxn ang="0">
                  <a:pos x="0" y="41"/>
                </a:cxn>
              </a:cxnLst>
              <a:rect l="0" t="0" r="r" b="b"/>
              <a:pathLst>
                <a:path w="448" h="54">
                  <a:moveTo>
                    <a:pt x="0" y="41"/>
                  </a:moveTo>
                  <a:lnTo>
                    <a:pt x="5" y="46"/>
                  </a:lnTo>
                  <a:lnTo>
                    <a:pt x="16" y="49"/>
                  </a:lnTo>
                  <a:lnTo>
                    <a:pt x="29" y="51"/>
                  </a:lnTo>
                  <a:lnTo>
                    <a:pt x="43" y="53"/>
                  </a:lnTo>
                  <a:lnTo>
                    <a:pt x="58" y="54"/>
                  </a:lnTo>
                  <a:lnTo>
                    <a:pt x="72" y="54"/>
                  </a:lnTo>
                  <a:lnTo>
                    <a:pt x="88" y="54"/>
                  </a:lnTo>
                  <a:lnTo>
                    <a:pt x="105" y="54"/>
                  </a:lnTo>
                  <a:lnTo>
                    <a:pt x="123" y="54"/>
                  </a:lnTo>
                  <a:lnTo>
                    <a:pt x="141" y="53"/>
                  </a:lnTo>
                  <a:lnTo>
                    <a:pt x="159" y="52"/>
                  </a:lnTo>
                  <a:lnTo>
                    <a:pt x="177" y="51"/>
                  </a:lnTo>
                  <a:lnTo>
                    <a:pt x="196" y="49"/>
                  </a:lnTo>
                  <a:lnTo>
                    <a:pt x="214" y="47"/>
                  </a:lnTo>
                  <a:lnTo>
                    <a:pt x="232" y="46"/>
                  </a:lnTo>
                  <a:lnTo>
                    <a:pt x="251" y="44"/>
                  </a:lnTo>
                  <a:lnTo>
                    <a:pt x="269" y="41"/>
                  </a:lnTo>
                  <a:lnTo>
                    <a:pt x="287" y="39"/>
                  </a:lnTo>
                  <a:lnTo>
                    <a:pt x="304" y="37"/>
                  </a:lnTo>
                  <a:lnTo>
                    <a:pt x="321" y="35"/>
                  </a:lnTo>
                  <a:lnTo>
                    <a:pt x="337" y="32"/>
                  </a:lnTo>
                  <a:lnTo>
                    <a:pt x="353" y="30"/>
                  </a:lnTo>
                  <a:lnTo>
                    <a:pt x="368" y="28"/>
                  </a:lnTo>
                  <a:lnTo>
                    <a:pt x="381" y="26"/>
                  </a:lnTo>
                  <a:lnTo>
                    <a:pt x="394" y="23"/>
                  </a:lnTo>
                  <a:lnTo>
                    <a:pt x="405" y="21"/>
                  </a:lnTo>
                  <a:lnTo>
                    <a:pt x="416" y="19"/>
                  </a:lnTo>
                  <a:lnTo>
                    <a:pt x="425" y="18"/>
                  </a:lnTo>
                  <a:lnTo>
                    <a:pt x="433" y="16"/>
                  </a:lnTo>
                  <a:lnTo>
                    <a:pt x="438" y="15"/>
                  </a:lnTo>
                  <a:lnTo>
                    <a:pt x="444" y="14"/>
                  </a:lnTo>
                  <a:lnTo>
                    <a:pt x="446" y="14"/>
                  </a:lnTo>
                  <a:lnTo>
                    <a:pt x="448" y="14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41" y="2"/>
                  </a:lnTo>
                  <a:lnTo>
                    <a:pt x="437" y="3"/>
                  </a:lnTo>
                  <a:lnTo>
                    <a:pt x="430" y="4"/>
                  </a:lnTo>
                  <a:lnTo>
                    <a:pt x="424" y="5"/>
                  </a:lnTo>
                  <a:lnTo>
                    <a:pt x="415" y="6"/>
                  </a:lnTo>
                  <a:lnTo>
                    <a:pt x="403" y="8"/>
                  </a:lnTo>
                  <a:lnTo>
                    <a:pt x="392" y="10"/>
                  </a:lnTo>
                  <a:lnTo>
                    <a:pt x="379" y="12"/>
                  </a:lnTo>
                  <a:lnTo>
                    <a:pt x="365" y="14"/>
                  </a:lnTo>
                  <a:lnTo>
                    <a:pt x="351" y="16"/>
                  </a:lnTo>
                  <a:lnTo>
                    <a:pt x="336" y="19"/>
                  </a:lnTo>
                  <a:lnTo>
                    <a:pt x="319" y="21"/>
                  </a:lnTo>
                  <a:lnTo>
                    <a:pt x="303" y="23"/>
                  </a:lnTo>
                  <a:lnTo>
                    <a:pt x="284" y="26"/>
                  </a:lnTo>
                  <a:lnTo>
                    <a:pt x="267" y="28"/>
                  </a:lnTo>
                  <a:lnTo>
                    <a:pt x="249" y="30"/>
                  </a:lnTo>
                  <a:lnTo>
                    <a:pt x="231" y="32"/>
                  </a:lnTo>
                  <a:lnTo>
                    <a:pt x="213" y="35"/>
                  </a:lnTo>
                  <a:lnTo>
                    <a:pt x="194" y="37"/>
                  </a:lnTo>
                  <a:lnTo>
                    <a:pt x="176" y="38"/>
                  </a:lnTo>
                  <a:lnTo>
                    <a:pt x="158" y="39"/>
                  </a:lnTo>
                  <a:lnTo>
                    <a:pt x="140" y="40"/>
                  </a:lnTo>
                  <a:lnTo>
                    <a:pt x="123" y="41"/>
                  </a:lnTo>
                  <a:lnTo>
                    <a:pt x="105" y="41"/>
                  </a:lnTo>
                  <a:lnTo>
                    <a:pt x="88" y="41"/>
                  </a:lnTo>
                  <a:lnTo>
                    <a:pt x="72" y="41"/>
                  </a:lnTo>
                  <a:lnTo>
                    <a:pt x="59" y="41"/>
                  </a:lnTo>
                  <a:lnTo>
                    <a:pt x="44" y="39"/>
                  </a:lnTo>
                  <a:lnTo>
                    <a:pt x="31" y="38"/>
                  </a:lnTo>
                  <a:lnTo>
                    <a:pt x="19" y="37"/>
                  </a:lnTo>
                  <a:lnTo>
                    <a:pt x="8" y="34"/>
                  </a:lnTo>
                  <a:lnTo>
                    <a:pt x="13" y="38"/>
                  </a:lnTo>
                  <a:lnTo>
                    <a:pt x="0" y="41"/>
                  </a:lnTo>
                  <a:lnTo>
                    <a:pt x="2" y="46"/>
                  </a:lnTo>
                  <a:lnTo>
                    <a:pt x="5" y="46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47" name="Freeform 171"/>
            <p:cNvSpPr>
              <a:spLocks/>
            </p:cNvSpPr>
            <p:nvPr/>
          </p:nvSpPr>
          <p:spPr bwMode="auto">
            <a:xfrm>
              <a:off x="3204" y="2293"/>
              <a:ext cx="60" cy="160"/>
            </a:xfrm>
            <a:custGeom>
              <a:avLst/>
              <a:gdLst/>
              <a:ahLst/>
              <a:cxnLst>
                <a:cxn ang="0">
                  <a:pos x="14" y="26"/>
                </a:cxn>
                <a:cxn ang="0">
                  <a:pos x="1" y="26"/>
                </a:cxn>
                <a:cxn ang="0">
                  <a:pos x="74" y="240"/>
                </a:cxn>
                <a:cxn ang="0">
                  <a:pos x="87" y="237"/>
                </a:cxn>
                <a:cxn ang="0">
                  <a:pos x="13" y="23"/>
                </a:cxn>
                <a:cxn ang="0">
                  <a:pos x="0" y="23"/>
                </a:cxn>
                <a:cxn ang="0">
                  <a:pos x="13" y="23"/>
                </a:cxn>
                <a:cxn ang="0">
                  <a:pos x="5" y="0"/>
                </a:cxn>
                <a:cxn ang="0">
                  <a:pos x="0" y="23"/>
                </a:cxn>
                <a:cxn ang="0">
                  <a:pos x="14" y="26"/>
                </a:cxn>
              </a:cxnLst>
              <a:rect l="0" t="0" r="r" b="b"/>
              <a:pathLst>
                <a:path w="87" h="240">
                  <a:moveTo>
                    <a:pt x="14" y="26"/>
                  </a:moveTo>
                  <a:lnTo>
                    <a:pt x="1" y="26"/>
                  </a:lnTo>
                  <a:lnTo>
                    <a:pt x="74" y="240"/>
                  </a:lnTo>
                  <a:lnTo>
                    <a:pt x="87" y="237"/>
                  </a:lnTo>
                  <a:lnTo>
                    <a:pt x="13" y="23"/>
                  </a:lnTo>
                  <a:lnTo>
                    <a:pt x="0" y="23"/>
                  </a:lnTo>
                  <a:lnTo>
                    <a:pt x="13" y="23"/>
                  </a:lnTo>
                  <a:lnTo>
                    <a:pt x="5" y="0"/>
                  </a:lnTo>
                  <a:lnTo>
                    <a:pt x="0" y="23"/>
                  </a:lnTo>
                  <a:lnTo>
                    <a:pt x="14" y="2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48" name="Freeform 172"/>
            <p:cNvSpPr>
              <a:spLocks/>
            </p:cNvSpPr>
            <p:nvPr/>
          </p:nvSpPr>
          <p:spPr bwMode="auto">
            <a:xfrm>
              <a:off x="3177" y="2309"/>
              <a:ext cx="37" cy="150"/>
            </a:xfrm>
            <a:custGeom>
              <a:avLst/>
              <a:gdLst/>
              <a:ahLst/>
              <a:cxnLst>
                <a:cxn ang="0">
                  <a:pos x="7" y="228"/>
                </a:cxn>
                <a:cxn ang="0">
                  <a:pos x="13" y="223"/>
                </a:cxn>
                <a:cxn ang="0">
                  <a:pos x="55" y="3"/>
                </a:cxn>
                <a:cxn ang="0">
                  <a:pos x="41" y="0"/>
                </a:cxn>
                <a:cxn ang="0">
                  <a:pos x="0" y="220"/>
                </a:cxn>
                <a:cxn ang="0">
                  <a:pos x="6" y="215"/>
                </a:cxn>
                <a:cxn ang="0">
                  <a:pos x="7" y="228"/>
                </a:cxn>
                <a:cxn ang="0">
                  <a:pos x="12" y="228"/>
                </a:cxn>
                <a:cxn ang="0">
                  <a:pos x="13" y="223"/>
                </a:cxn>
                <a:cxn ang="0">
                  <a:pos x="7" y="228"/>
                </a:cxn>
              </a:cxnLst>
              <a:rect l="0" t="0" r="r" b="b"/>
              <a:pathLst>
                <a:path w="55" h="228">
                  <a:moveTo>
                    <a:pt x="7" y="228"/>
                  </a:moveTo>
                  <a:lnTo>
                    <a:pt x="13" y="223"/>
                  </a:lnTo>
                  <a:lnTo>
                    <a:pt x="55" y="3"/>
                  </a:lnTo>
                  <a:lnTo>
                    <a:pt x="41" y="0"/>
                  </a:lnTo>
                  <a:lnTo>
                    <a:pt x="0" y="220"/>
                  </a:lnTo>
                  <a:lnTo>
                    <a:pt x="6" y="215"/>
                  </a:lnTo>
                  <a:lnTo>
                    <a:pt x="7" y="228"/>
                  </a:lnTo>
                  <a:lnTo>
                    <a:pt x="12" y="228"/>
                  </a:lnTo>
                  <a:lnTo>
                    <a:pt x="13" y="223"/>
                  </a:lnTo>
                  <a:lnTo>
                    <a:pt x="7" y="2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49" name="Freeform 173"/>
            <p:cNvSpPr>
              <a:spLocks/>
            </p:cNvSpPr>
            <p:nvPr/>
          </p:nvSpPr>
          <p:spPr bwMode="auto">
            <a:xfrm>
              <a:off x="2853" y="2427"/>
              <a:ext cx="328" cy="34"/>
            </a:xfrm>
            <a:custGeom>
              <a:avLst/>
              <a:gdLst/>
              <a:ahLst/>
              <a:cxnLst>
                <a:cxn ang="0">
                  <a:pos x="6" y="12"/>
                </a:cxn>
                <a:cxn ang="0">
                  <a:pos x="8" y="13"/>
                </a:cxn>
                <a:cxn ang="0">
                  <a:pos x="17" y="15"/>
                </a:cxn>
                <a:cxn ang="0">
                  <a:pos x="30" y="17"/>
                </a:cxn>
                <a:cxn ang="0">
                  <a:pos x="47" y="20"/>
                </a:cxn>
                <a:cxn ang="0">
                  <a:pos x="70" y="24"/>
                </a:cxn>
                <a:cxn ang="0">
                  <a:pos x="95" y="27"/>
                </a:cxn>
                <a:cxn ang="0">
                  <a:pos x="123" y="32"/>
                </a:cxn>
                <a:cxn ang="0">
                  <a:pos x="155" y="36"/>
                </a:cxn>
                <a:cxn ang="0">
                  <a:pos x="191" y="40"/>
                </a:cxn>
                <a:cxn ang="0">
                  <a:pos x="226" y="43"/>
                </a:cxn>
                <a:cxn ang="0">
                  <a:pos x="266" y="46"/>
                </a:cxn>
                <a:cxn ang="0">
                  <a:pos x="306" y="50"/>
                </a:cxn>
                <a:cxn ang="0">
                  <a:pos x="349" y="51"/>
                </a:cxn>
                <a:cxn ang="0">
                  <a:pos x="391" y="51"/>
                </a:cxn>
                <a:cxn ang="0">
                  <a:pos x="435" y="51"/>
                </a:cxn>
                <a:cxn ang="0">
                  <a:pos x="479" y="49"/>
                </a:cxn>
                <a:cxn ang="0">
                  <a:pos x="456" y="37"/>
                </a:cxn>
                <a:cxn ang="0">
                  <a:pos x="413" y="38"/>
                </a:cxn>
                <a:cxn ang="0">
                  <a:pos x="370" y="38"/>
                </a:cxn>
                <a:cxn ang="0">
                  <a:pos x="327" y="37"/>
                </a:cxn>
                <a:cxn ang="0">
                  <a:pos x="286" y="35"/>
                </a:cxn>
                <a:cxn ang="0">
                  <a:pos x="246" y="33"/>
                </a:cxn>
                <a:cxn ang="0">
                  <a:pos x="209" y="29"/>
                </a:cxn>
                <a:cxn ang="0">
                  <a:pos x="173" y="25"/>
                </a:cxn>
                <a:cxn ang="0">
                  <a:pos x="142" y="21"/>
                </a:cxn>
                <a:cxn ang="0">
                  <a:pos x="111" y="17"/>
                </a:cxn>
                <a:cxn ang="0">
                  <a:pos x="83" y="13"/>
                </a:cxn>
                <a:cxn ang="0">
                  <a:pos x="59" y="9"/>
                </a:cxn>
                <a:cxn ang="0">
                  <a:pos x="41" y="5"/>
                </a:cxn>
                <a:cxn ang="0">
                  <a:pos x="25" y="3"/>
                </a:cxn>
                <a:cxn ang="0">
                  <a:pos x="15" y="1"/>
                </a:cxn>
                <a:cxn ang="0">
                  <a:pos x="9" y="0"/>
                </a:cxn>
                <a:cxn ang="0">
                  <a:pos x="14" y="7"/>
                </a:cxn>
                <a:cxn ang="0">
                  <a:pos x="0" y="11"/>
                </a:cxn>
                <a:cxn ang="0">
                  <a:pos x="1" y="5"/>
                </a:cxn>
              </a:cxnLst>
              <a:rect l="0" t="0" r="r" b="b"/>
              <a:pathLst>
                <a:path w="479" h="51">
                  <a:moveTo>
                    <a:pt x="1" y="5"/>
                  </a:moveTo>
                  <a:lnTo>
                    <a:pt x="6" y="12"/>
                  </a:lnTo>
                  <a:lnTo>
                    <a:pt x="7" y="12"/>
                  </a:lnTo>
                  <a:lnTo>
                    <a:pt x="8" y="13"/>
                  </a:lnTo>
                  <a:lnTo>
                    <a:pt x="11" y="13"/>
                  </a:lnTo>
                  <a:lnTo>
                    <a:pt x="17" y="15"/>
                  </a:lnTo>
                  <a:lnTo>
                    <a:pt x="23" y="16"/>
                  </a:lnTo>
                  <a:lnTo>
                    <a:pt x="30" y="17"/>
                  </a:lnTo>
                  <a:lnTo>
                    <a:pt x="38" y="18"/>
                  </a:lnTo>
                  <a:lnTo>
                    <a:pt x="47" y="20"/>
                  </a:lnTo>
                  <a:lnTo>
                    <a:pt x="58" y="23"/>
                  </a:lnTo>
                  <a:lnTo>
                    <a:pt x="70" y="24"/>
                  </a:lnTo>
                  <a:lnTo>
                    <a:pt x="82" y="26"/>
                  </a:lnTo>
                  <a:lnTo>
                    <a:pt x="95" y="27"/>
                  </a:lnTo>
                  <a:lnTo>
                    <a:pt x="108" y="29"/>
                  </a:lnTo>
                  <a:lnTo>
                    <a:pt x="123" y="32"/>
                  </a:lnTo>
                  <a:lnTo>
                    <a:pt x="139" y="34"/>
                  </a:lnTo>
                  <a:lnTo>
                    <a:pt x="155" y="36"/>
                  </a:lnTo>
                  <a:lnTo>
                    <a:pt x="173" y="38"/>
                  </a:lnTo>
                  <a:lnTo>
                    <a:pt x="191" y="40"/>
                  </a:lnTo>
                  <a:lnTo>
                    <a:pt x="208" y="42"/>
                  </a:lnTo>
                  <a:lnTo>
                    <a:pt x="226" y="43"/>
                  </a:lnTo>
                  <a:lnTo>
                    <a:pt x="246" y="45"/>
                  </a:lnTo>
                  <a:lnTo>
                    <a:pt x="266" y="46"/>
                  </a:lnTo>
                  <a:lnTo>
                    <a:pt x="285" y="48"/>
                  </a:lnTo>
                  <a:lnTo>
                    <a:pt x="306" y="50"/>
                  </a:lnTo>
                  <a:lnTo>
                    <a:pt x="327" y="50"/>
                  </a:lnTo>
                  <a:lnTo>
                    <a:pt x="349" y="51"/>
                  </a:lnTo>
                  <a:lnTo>
                    <a:pt x="370" y="51"/>
                  </a:lnTo>
                  <a:lnTo>
                    <a:pt x="391" y="51"/>
                  </a:lnTo>
                  <a:lnTo>
                    <a:pt x="413" y="51"/>
                  </a:lnTo>
                  <a:lnTo>
                    <a:pt x="435" y="51"/>
                  </a:lnTo>
                  <a:lnTo>
                    <a:pt x="456" y="50"/>
                  </a:lnTo>
                  <a:lnTo>
                    <a:pt x="479" y="49"/>
                  </a:lnTo>
                  <a:lnTo>
                    <a:pt x="478" y="36"/>
                  </a:lnTo>
                  <a:lnTo>
                    <a:pt x="456" y="37"/>
                  </a:lnTo>
                  <a:lnTo>
                    <a:pt x="435" y="38"/>
                  </a:lnTo>
                  <a:lnTo>
                    <a:pt x="413" y="38"/>
                  </a:lnTo>
                  <a:lnTo>
                    <a:pt x="391" y="38"/>
                  </a:lnTo>
                  <a:lnTo>
                    <a:pt x="370" y="38"/>
                  </a:lnTo>
                  <a:lnTo>
                    <a:pt x="349" y="38"/>
                  </a:lnTo>
                  <a:lnTo>
                    <a:pt x="327" y="37"/>
                  </a:lnTo>
                  <a:lnTo>
                    <a:pt x="307" y="36"/>
                  </a:lnTo>
                  <a:lnTo>
                    <a:pt x="286" y="35"/>
                  </a:lnTo>
                  <a:lnTo>
                    <a:pt x="267" y="34"/>
                  </a:lnTo>
                  <a:lnTo>
                    <a:pt x="246" y="33"/>
                  </a:lnTo>
                  <a:lnTo>
                    <a:pt x="227" y="31"/>
                  </a:lnTo>
                  <a:lnTo>
                    <a:pt x="209" y="29"/>
                  </a:lnTo>
                  <a:lnTo>
                    <a:pt x="192" y="27"/>
                  </a:lnTo>
                  <a:lnTo>
                    <a:pt x="173" y="25"/>
                  </a:lnTo>
                  <a:lnTo>
                    <a:pt x="157" y="24"/>
                  </a:lnTo>
                  <a:lnTo>
                    <a:pt x="142" y="21"/>
                  </a:lnTo>
                  <a:lnTo>
                    <a:pt x="126" y="19"/>
                  </a:lnTo>
                  <a:lnTo>
                    <a:pt x="111" y="17"/>
                  </a:lnTo>
                  <a:lnTo>
                    <a:pt x="97" y="15"/>
                  </a:lnTo>
                  <a:lnTo>
                    <a:pt x="83" y="13"/>
                  </a:lnTo>
                  <a:lnTo>
                    <a:pt x="71" y="11"/>
                  </a:lnTo>
                  <a:lnTo>
                    <a:pt x="59" y="9"/>
                  </a:lnTo>
                  <a:lnTo>
                    <a:pt x="50" y="8"/>
                  </a:lnTo>
                  <a:lnTo>
                    <a:pt x="41" y="5"/>
                  </a:lnTo>
                  <a:lnTo>
                    <a:pt x="32" y="4"/>
                  </a:lnTo>
                  <a:lnTo>
                    <a:pt x="25" y="3"/>
                  </a:lnTo>
                  <a:lnTo>
                    <a:pt x="19" y="2"/>
                  </a:lnTo>
                  <a:lnTo>
                    <a:pt x="15" y="1"/>
                  </a:lnTo>
                  <a:lnTo>
                    <a:pt x="11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4" y="7"/>
                  </a:lnTo>
                  <a:lnTo>
                    <a:pt x="1" y="5"/>
                  </a:lnTo>
                  <a:lnTo>
                    <a:pt x="0" y="11"/>
                  </a:lnTo>
                  <a:lnTo>
                    <a:pt x="6" y="12"/>
                  </a:lnTo>
                  <a:lnTo>
                    <a:pt x="1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50" name="Freeform 174"/>
            <p:cNvSpPr>
              <a:spLocks/>
            </p:cNvSpPr>
            <p:nvPr/>
          </p:nvSpPr>
          <p:spPr bwMode="auto">
            <a:xfrm>
              <a:off x="2853" y="2014"/>
              <a:ext cx="59" cy="418"/>
            </a:xfrm>
            <a:custGeom>
              <a:avLst/>
              <a:gdLst/>
              <a:ahLst/>
              <a:cxnLst>
                <a:cxn ang="0">
                  <a:pos x="73" y="1"/>
                </a:cxn>
                <a:cxn ang="0">
                  <a:pos x="73" y="0"/>
                </a:cxn>
                <a:cxn ang="0">
                  <a:pos x="0" y="631"/>
                </a:cxn>
                <a:cxn ang="0">
                  <a:pos x="13" y="633"/>
                </a:cxn>
                <a:cxn ang="0">
                  <a:pos x="86" y="1"/>
                </a:cxn>
                <a:cxn ang="0">
                  <a:pos x="86" y="0"/>
                </a:cxn>
                <a:cxn ang="0">
                  <a:pos x="86" y="1"/>
                </a:cxn>
                <a:cxn ang="0">
                  <a:pos x="86" y="1"/>
                </a:cxn>
                <a:cxn ang="0">
                  <a:pos x="86" y="0"/>
                </a:cxn>
                <a:cxn ang="0">
                  <a:pos x="73" y="1"/>
                </a:cxn>
              </a:cxnLst>
              <a:rect l="0" t="0" r="r" b="b"/>
              <a:pathLst>
                <a:path w="86" h="633">
                  <a:moveTo>
                    <a:pt x="73" y="1"/>
                  </a:moveTo>
                  <a:lnTo>
                    <a:pt x="73" y="0"/>
                  </a:lnTo>
                  <a:lnTo>
                    <a:pt x="0" y="631"/>
                  </a:lnTo>
                  <a:lnTo>
                    <a:pt x="13" y="633"/>
                  </a:lnTo>
                  <a:lnTo>
                    <a:pt x="86" y="1"/>
                  </a:lnTo>
                  <a:lnTo>
                    <a:pt x="86" y="0"/>
                  </a:lnTo>
                  <a:lnTo>
                    <a:pt x="86" y="1"/>
                  </a:lnTo>
                  <a:lnTo>
                    <a:pt x="86" y="1"/>
                  </a:lnTo>
                  <a:lnTo>
                    <a:pt x="86" y="0"/>
                  </a:lnTo>
                  <a:lnTo>
                    <a:pt x="73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51" name="Freeform 175"/>
            <p:cNvSpPr>
              <a:spLocks/>
            </p:cNvSpPr>
            <p:nvPr/>
          </p:nvSpPr>
          <p:spPr bwMode="auto">
            <a:xfrm>
              <a:off x="2811" y="1390"/>
              <a:ext cx="101" cy="625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7"/>
                </a:cxn>
                <a:cxn ang="0">
                  <a:pos x="136" y="949"/>
                </a:cxn>
                <a:cxn ang="0">
                  <a:pos x="149" y="948"/>
                </a:cxn>
                <a:cxn ang="0">
                  <a:pos x="14" y="6"/>
                </a:cxn>
                <a:cxn ang="0">
                  <a:pos x="10" y="1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0" y="7"/>
                </a:cxn>
                <a:cxn ang="0">
                  <a:pos x="5" y="0"/>
                </a:cxn>
              </a:cxnLst>
              <a:rect l="0" t="0" r="r" b="b"/>
              <a:pathLst>
                <a:path w="149" h="949">
                  <a:moveTo>
                    <a:pt x="5" y="0"/>
                  </a:moveTo>
                  <a:lnTo>
                    <a:pt x="0" y="7"/>
                  </a:lnTo>
                  <a:lnTo>
                    <a:pt x="136" y="949"/>
                  </a:lnTo>
                  <a:lnTo>
                    <a:pt x="149" y="948"/>
                  </a:lnTo>
                  <a:lnTo>
                    <a:pt x="14" y="6"/>
                  </a:lnTo>
                  <a:lnTo>
                    <a:pt x="10" y="12"/>
                  </a:lnTo>
                  <a:lnTo>
                    <a:pt x="5" y="0"/>
                  </a:lnTo>
                  <a:lnTo>
                    <a:pt x="0" y="2"/>
                  </a:lnTo>
                  <a:lnTo>
                    <a:pt x="0" y="7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52" name="Freeform 176"/>
            <p:cNvSpPr>
              <a:spLocks/>
            </p:cNvSpPr>
            <p:nvPr/>
          </p:nvSpPr>
          <p:spPr bwMode="auto">
            <a:xfrm>
              <a:off x="2814" y="1305"/>
              <a:ext cx="243" cy="94"/>
            </a:xfrm>
            <a:custGeom>
              <a:avLst/>
              <a:gdLst/>
              <a:ahLst/>
              <a:cxnLst>
                <a:cxn ang="0">
                  <a:pos x="356" y="6"/>
                </a:cxn>
                <a:cxn ang="0">
                  <a:pos x="348" y="2"/>
                </a:cxn>
                <a:cxn ang="0">
                  <a:pos x="0" y="129"/>
                </a:cxn>
                <a:cxn ang="0">
                  <a:pos x="5" y="141"/>
                </a:cxn>
                <a:cxn ang="0">
                  <a:pos x="352" y="14"/>
                </a:cxn>
                <a:cxn ang="0">
                  <a:pos x="344" y="10"/>
                </a:cxn>
                <a:cxn ang="0">
                  <a:pos x="356" y="6"/>
                </a:cxn>
                <a:cxn ang="0">
                  <a:pos x="354" y="0"/>
                </a:cxn>
                <a:cxn ang="0">
                  <a:pos x="348" y="2"/>
                </a:cxn>
                <a:cxn ang="0">
                  <a:pos x="356" y="6"/>
                </a:cxn>
              </a:cxnLst>
              <a:rect l="0" t="0" r="r" b="b"/>
              <a:pathLst>
                <a:path w="356" h="141">
                  <a:moveTo>
                    <a:pt x="356" y="6"/>
                  </a:moveTo>
                  <a:lnTo>
                    <a:pt x="348" y="2"/>
                  </a:lnTo>
                  <a:lnTo>
                    <a:pt x="0" y="129"/>
                  </a:lnTo>
                  <a:lnTo>
                    <a:pt x="5" y="141"/>
                  </a:lnTo>
                  <a:lnTo>
                    <a:pt x="352" y="14"/>
                  </a:lnTo>
                  <a:lnTo>
                    <a:pt x="344" y="10"/>
                  </a:lnTo>
                  <a:lnTo>
                    <a:pt x="356" y="6"/>
                  </a:lnTo>
                  <a:lnTo>
                    <a:pt x="354" y="0"/>
                  </a:lnTo>
                  <a:lnTo>
                    <a:pt x="348" y="2"/>
                  </a:lnTo>
                  <a:lnTo>
                    <a:pt x="356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53" name="Freeform 177"/>
            <p:cNvSpPr>
              <a:spLocks/>
            </p:cNvSpPr>
            <p:nvPr/>
          </p:nvSpPr>
          <p:spPr bwMode="auto">
            <a:xfrm>
              <a:off x="3270" y="1507"/>
              <a:ext cx="207" cy="84"/>
            </a:xfrm>
            <a:custGeom>
              <a:avLst/>
              <a:gdLst/>
              <a:ahLst/>
              <a:cxnLst>
                <a:cxn ang="0">
                  <a:pos x="0" y="125"/>
                </a:cxn>
                <a:cxn ang="0">
                  <a:pos x="5" y="126"/>
                </a:cxn>
                <a:cxn ang="0">
                  <a:pos x="301" y="5"/>
                </a:cxn>
                <a:cxn ang="0">
                  <a:pos x="298" y="0"/>
                </a:cxn>
                <a:cxn ang="0">
                  <a:pos x="2" y="122"/>
                </a:cxn>
                <a:cxn ang="0">
                  <a:pos x="7" y="123"/>
                </a:cxn>
                <a:cxn ang="0">
                  <a:pos x="0" y="125"/>
                </a:cxn>
                <a:cxn ang="0">
                  <a:pos x="1" y="128"/>
                </a:cxn>
                <a:cxn ang="0">
                  <a:pos x="5" y="126"/>
                </a:cxn>
                <a:cxn ang="0">
                  <a:pos x="0" y="125"/>
                </a:cxn>
              </a:cxnLst>
              <a:rect l="0" t="0" r="r" b="b"/>
              <a:pathLst>
                <a:path w="301" h="128">
                  <a:moveTo>
                    <a:pt x="0" y="125"/>
                  </a:moveTo>
                  <a:lnTo>
                    <a:pt x="5" y="126"/>
                  </a:lnTo>
                  <a:lnTo>
                    <a:pt x="301" y="5"/>
                  </a:lnTo>
                  <a:lnTo>
                    <a:pt x="298" y="0"/>
                  </a:lnTo>
                  <a:lnTo>
                    <a:pt x="2" y="122"/>
                  </a:lnTo>
                  <a:lnTo>
                    <a:pt x="7" y="123"/>
                  </a:lnTo>
                  <a:lnTo>
                    <a:pt x="0" y="125"/>
                  </a:lnTo>
                  <a:lnTo>
                    <a:pt x="1" y="128"/>
                  </a:lnTo>
                  <a:lnTo>
                    <a:pt x="5" y="126"/>
                  </a:lnTo>
                  <a:lnTo>
                    <a:pt x="0" y="1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54" name="Freeform 178"/>
            <p:cNvSpPr>
              <a:spLocks/>
            </p:cNvSpPr>
            <p:nvPr/>
          </p:nvSpPr>
          <p:spPr bwMode="auto">
            <a:xfrm>
              <a:off x="3390" y="1208"/>
              <a:ext cx="17" cy="12"/>
            </a:xfrm>
            <a:custGeom>
              <a:avLst/>
              <a:gdLst/>
              <a:ahLst/>
              <a:cxnLst>
                <a:cxn ang="0">
                  <a:pos x="25" y="14"/>
                </a:cxn>
                <a:cxn ang="0">
                  <a:pos x="23" y="11"/>
                </a:cxn>
                <a:cxn ang="0">
                  <a:pos x="3" y="0"/>
                </a:cxn>
                <a:cxn ang="0">
                  <a:pos x="0" y="6"/>
                </a:cxn>
                <a:cxn ang="0">
                  <a:pos x="19" y="17"/>
                </a:cxn>
                <a:cxn ang="0">
                  <a:pos x="18" y="15"/>
                </a:cxn>
                <a:cxn ang="0">
                  <a:pos x="25" y="14"/>
                </a:cxn>
                <a:cxn ang="0">
                  <a:pos x="24" y="12"/>
                </a:cxn>
                <a:cxn ang="0">
                  <a:pos x="23" y="11"/>
                </a:cxn>
                <a:cxn ang="0">
                  <a:pos x="25" y="14"/>
                </a:cxn>
              </a:cxnLst>
              <a:rect l="0" t="0" r="r" b="b"/>
              <a:pathLst>
                <a:path w="25" h="17">
                  <a:moveTo>
                    <a:pt x="25" y="14"/>
                  </a:moveTo>
                  <a:lnTo>
                    <a:pt x="23" y="11"/>
                  </a:lnTo>
                  <a:lnTo>
                    <a:pt x="3" y="0"/>
                  </a:lnTo>
                  <a:lnTo>
                    <a:pt x="0" y="6"/>
                  </a:lnTo>
                  <a:lnTo>
                    <a:pt x="19" y="17"/>
                  </a:lnTo>
                  <a:lnTo>
                    <a:pt x="18" y="15"/>
                  </a:lnTo>
                  <a:lnTo>
                    <a:pt x="25" y="14"/>
                  </a:lnTo>
                  <a:lnTo>
                    <a:pt x="24" y="12"/>
                  </a:lnTo>
                  <a:lnTo>
                    <a:pt x="23" y="11"/>
                  </a:lnTo>
                  <a:lnTo>
                    <a:pt x="25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55" name="Freeform 179"/>
            <p:cNvSpPr>
              <a:spLocks/>
            </p:cNvSpPr>
            <p:nvPr/>
          </p:nvSpPr>
          <p:spPr bwMode="auto">
            <a:xfrm>
              <a:off x="3244" y="1280"/>
              <a:ext cx="50" cy="35"/>
            </a:xfrm>
            <a:custGeom>
              <a:avLst/>
              <a:gdLst/>
              <a:ahLst/>
              <a:cxnLst>
                <a:cxn ang="0">
                  <a:pos x="7" y="50"/>
                </a:cxn>
                <a:cxn ang="0">
                  <a:pos x="6" y="53"/>
                </a:cxn>
                <a:cxn ang="0">
                  <a:pos x="7" y="52"/>
                </a:cxn>
                <a:cxn ang="0">
                  <a:pos x="12" y="48"/>
                </a:cxn>
                <a:cxn ang="0">
                  <a:pos x="17" y="41"/>
                </a:cxn>
                <a:cxn ang="0">
                  <a:pos x="25" y="35"/>
                </a:cxn>
                <a:cxn ang="0">
                  <a:pos x="36" y="27"/>
                </a:cxn>
                <a:cxn ang="0">
                  <a:pos x="47" y="19"/>
                </a:cxn>
                <a:cxn ang="0">
                  <a:pos x="61" y="12"/>
                </a:cxn>
                <a:cxn ang="0">
                  <a:pos x="76" y="7"/>
                </a:cxn>
                <a:cxn ang="0">
                  <a:pos x="73" y="0"/>
                </a:cxn>
                <a:cxn ang="0">
                  <a:pos x="59" y="7"/>
                </a:cxn>
                <a:cxn ang="0">
                  <a:pos x="45" y="14"/>
                </a:cxn>
                <a:cxn ang="0">
                  <a:pos x="32" y="21"/>
                </a:cxn>
                <a:cxn ang="0">
                  <a:pos x="22" y="30"/>
                </a:cxn>
                <a:cxn ang="0">
                  <a:pos x="13" y="37"/>
                </a:cxn>
                <a:cxn ang="0">
                  <a:pos x="7" y="44"/>
                </a:cxn>
                <a:cxn ang="0">
                  <a:pos x="3" y="47"/>
                </a:cxn>
                <a:cxn ang="0">
                  <a:pos x="2" y="48"/>
                </a:cxn>
                <a:cxn ang="0">
                  <a:pos x="0" y="52"/>
                </a:cxn>
                <a:cxn ang="0">
                  <a:pos x="2" y="48"/>
                </a:cxn>
                <a:cxn ang="0">
                  <a:pos x="0" y="50"/>
                </a:cxn>
                <a:cxn ang="0">
                  <a:pos x="0" y="52"/>
                </a:cxn>
                <a:cxn ang="0">
                  <a:pos x="7" y="50"/>
                </a:cxn>
              </a:cxnLst>
              <a:rect l="0" t="0" r="r" b="b"/>
              <a:pathLst>
                <a:path w="76" h="53">
                  <a:moveTo>
                    <a:pt x="7" y="50"/>
                  </a:moveTo>
                  <a:lnTo>
                    <a:pt x="6" y="53"/>
                  </a:lnTo>
                  <a:lnTo>
                    <a:pt x="7" y="52"/>
                  </a:lnTo>
                  <a:lnTo>
                    <a:pt x="12" y="48"/>
                  </a:lnTo>
                  <a:lnTo>
                    <a:pt x="17" y="41"/>
                  </a:lnTo>
                  <a:lnTo>
                    <a:pt x="25" y="35"/>
                  </a:lnTo>
                  <a:lnTo>
                    <a:pt x="36" y="27"/>
                  </a:lnTo>
                  <a:lnTo>
                    <a:pt x="47" y="19"/>
                  </a:lnTo>
                  <a:lnTo>
                    <a:pt x="61" y="12"/>
                  </a:lnTo>
                  <a:lnTo>
                    <a:pt x="76" y="7"/>
                  </a:lnTo>
                  <a:lnTo>
                    <a:pt x="73" y="0"/>
                  </a:lnTo>
                  <a:lnTo>
                    <a:pt x="59" y="7"/>
                  </a:lnTo>
                  <a:lnTo>
                    <a:pt x="45" y="14"/>
                  </a:lnTo>
                  <a:lnTo>
                    <a:pt x="32" y="21"/>
                  </a:lnTo>
                  <a:lnTo>
                    <a:pt x="22" y="30"/>
                  </a:lnTo>
                  <a:lnTo>
                    <a:pt x="13" y="37"/>
                  </a:lnTo>
                  <a:lnTo>
                    <a:pt x="7" y="44"/>
                  </a:lnTo>
                  <a:lnTo>
                    <a:pt x="3" y="47"/>
                  </a:lnTo>
                  <a:lnTo>
                    <a:pt x="2" y="48"/>
                  </a:lnTo>
                  <a:lnTo>
                    <a:pt x="0" y="52"/>
                  </a:lnTo>
                  <a:lnTo>
                    <a:pt x="2" y="48"/>
                  </a:lnTo>
                  <a:lnTo>
                    <a:pt x="0" y="50"/>
                  </a:lnTo>
                  <a:lnTo>
                    <a:pt x="0" y="52"/>
                  </a:lnTo>
                  <a:lnTo>
                    <a:pt x="7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56" name="Freeform 180"/>
            <p:cNvSpPr>
              <a:spLocks/>
            </p:cNvSpPr>
            <p:nvPr/>
          </p:nvSpPr>
          <p:spPr bwMode="auto">
            <a:xfrm>
              <a:off x="3244" y="1313"/>
              <a:ext cx="66" cy="287"/>
            </a:xfrm>
            <a:custGeom>
              <a:avLst/>
              <a:gdLst/>
              <a:ahLst/>
              <a:cxnLst>
                <a:cxn ang="0">
                  <a:pos x="92" y="427"/>
                </a:cxn>
                <a:cxn ang="0">
                  <a:pos x="97" y="429"/>
                </a:cxn>
                <a:cxn ang="0">
                  <a:pos x="7" y="0"/>
                </a:cxn>
                <a:cxn ang="0">
                  <a:pos x="0" y="2"/>
                </a:cxn>
                <a:cxn ang="0">
                  <a:pos x="92" y="430"/>
                </a:cxn>
                <a:cxn ang="0">
                  <a:pos x="96" y="432"/>
                </a:cxn>
                <a:cxn ang="0">
                  <a:pos x="92" y="430"/>
                </a:cxn>
                <a:cxn ang="0">
                  <a:pos x="93" y="436"/>
                </a:cxn>
                <a:cxn ang="0">
                  <a:pos x="96" y="432"/>
                </a:cxn>
                <a:cxn ang="0">
                  <a:pos x="92" y="427"/>
                </a:cxn>
              </a:cxnLst>
              <a:rect l="0" t="0" r="r" b="b"/>
              <a:pathLst>
                <a:path w="97" h="436">
                  <a:moveTo>
                    <a:pt x="92" y="427"/>
                  </a:moveTo>
                  <a:lnTo>
                    <a:pt x="97" y="429"/>
                  </a:lnTo>
                  <a:lnTo>
                    <a:pt x="7" y="0"/>
                  </a:lnTo>
                  <a:lnTo>
                    <a:pt x="0" y="2"/>
                  </a:lnTo>
                  <a:lnTo>
                    <a:pt x="92" y="430"/>
                  </a:lnTo>
                  <a:lnTo>
                    <a:pt x="96" y="432"/>
                  </a:lnTo>
                  <a:lnTo>
                    <a:pt x="92" y="430"/>
                  </a:lnTo>
                  <a:lnTo>
                    <a:pt x="93" y="436"/>
                  </a:lnTo>
                  <a:lnTo>
                    <a:pt x="96" y="432"/>
                  </a:lnTo>
                  <a:lnTo>
                    <a:pt x="92" y="4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57" name="Freeform 181"/>
            <p:cNvSpPr>
              <a:spLocks/>
            </p:cNvSpPr>
            <p:nvPr/>
          </p:nvSpPr>
          <p:spPr bwMode="auto">
            <a:xfrm>
              <a:off x="3305" y="1566"/>
              <a:ext cx="55" cy="32"/>
            </a:xfrm>
            <a:custGeom>
              <a:avLst/>
              <a:gdLst/>
              <a:ahLst/>
              <a:cxnLst>
                <a:cxn ang="0">
                  <a:pos x="76" y="0"/>
                </a:cxn>
                <a:cxn ang="0">
                  <a:pos x="76" y="0"/>
                </a:cxn>
                <a:cxn ang="0">
                  <a:pos x="68" y="2"/>
                </a:cxn>
                <a:cxn ang="0">
                  <a:pos x="59" y="5"/>
                </a:cxn>
                <a:cxn ang="0">
                  <a:pos x="52" y="9"/>
                </a:cxn>
                <a:cxn ang="0">
                  <a:pos x="45" y="12"/>
                </a:cxn>
                <a:cxn ang="0">
                  <a:pos x="38" y="16"/>
                </a:cxn>
                <a:cxn ang="0">
                  <a:pos x="32" y="19"/>
                </a:cxn>
                <a:cxn ang="0">
                  <a:pos x="26" y="23"/>
                </a:cxn>
                <a:cxn ang="0">
                  <a:pos x="21" y="27"/>
                </a:cxn>
                <a:cxn ang="0">
                  <a:pos x="16" y="29"/>
                </a:cxn>
                <a:cxn ang="0">
                  <a:pos x="12" y="34"/>
                </a:cxn>
                <a:cxn ang="0">
                  <a:pos x="9" y="36"/>
                </a:cxn>
                <a:cxn ang="0">
                  <a:pos x="5" y="38"/>
                </a:cxn>
                <a:cxn ang="0">
                  <a:pos x="3" y="41"/>
                </a:cxn>
                <a:cxn ang="0">
                  <a:pos x="2" y="42"/>
                </a:cxn>
                <a:cxn ang="0">
                  <a:pos x="1" y="43"/>
                </a:cxn>
                <a:cxn ang="0">
                  <a:pos x="0" y="43"/>
                </a:cxn>
                <a:cxn ang="0">
                  <a:pos x="4" y="48"/>
                </a:cxn>
                <a:cxn ang="0">
                  <a:pos x="5" y="48"/>
                </a:cxn>
                <a:cxn ang="0">
                  <a:pos x="5" y="46"/>
                </a:cxn>
                <a:cxn ang="0">
                  <a:pos x="8" y="45"/>
                </a:cxn>
                <a:cxn ang="0">
                  <a:pos x="10" y="43"/>
                </a:cxn>
                <a:cxn ang="0">
                  <a:pos x="12" y="41"/>
                </a:cxn>
                <a:cxn ang="0">
                  <a:pos x="16" y="38"/>
                </a:cxn>
                <a:cxn ang="0">
                  <a:pos x="20" y="35"/>
                </a:cxn>
                <a:cxn ang="0">
                  <a:pos x="25" y="32"/>
                </a:cxn>
                <a:cxn ang="0">
                  <a:pos x="29" y="28"/>
                </a:cxn>
                <a:cxn ang="0">
                  <a:pos x="35" y="25"/>
                </a:cxn>
                <a:cxn ang="0">
                  <a:pos x="41" y="21"/>
                </a:cxn>
                <a:cxn ang="0">
                  <a:pos x="48" y="18"/>
                </a:cxn>
                <a:cxn ang="0">
                  <a:pos x="54" y="15"/>
                </a:cxn>
                <a:cxn ang="0">
                  <a:pos x="62" y="11"/>
                </a:cxn>
                <a:cxn ang="0">
                  <a:pos x="70" y="9"/>
                </a:cxn>
                <a:cxn ang="0">
                  <a:pos x="78" y="5"/>
                </a:cxn>
                <a:cxn ang="0">
                  <a:pos x="78" y="5"/>
                </a:cxn>
                <a:cxn ang="0">
                  <a:pos x="78" y="5"/>
                </a:cxn>
                <a:cxn ang="0">
                  <a:pos x="78" y="5"/>
                </a:cxn>
                <a:cxn ang="0">
                  <a:pos x="78" y="5"/>
                </a:cxn>
                <a:cxn ang="0">
                  <a:pos x="76" y="0"/>
                </a:cxn>
              </a:cxnLst>
              <a:rect l="0" t="0" r="r" b="b"/>
              <a:pathLst>
                <a:path w="78" h="48">
                  <a:moveTo>
                    <a:pt x="76" y="0"/>
                  </a:moveTo>
                  <a:lnTo>
                    <a:pt x="76" y="0"/>
                  </a:lnTo>
                  <a:lnTo>
                    <a:pt x="68" y="2"/>
                  </a:lnTo>
                  <a:lnTo>
                    <a:pt x="59" y="5"/>
                  </a:lnTo>
                  <a:lnTo>
                    <a:pt x="52" y="9"/>
                  </a:lnTo>
                  <a:lnTo>
                    <a:pt x="45" y="12"/>
                  </a:lnTo>
                  <a:lnTo>
                    <a:pt x="38" y="16"/>
                  </a:lnTo>
                  <a:lnTo>
                    <a:pt x="32" y="19"/>
                  </a:lnTo>
                  <a:lnTo>
                    <a:pt x="26" y="23"/>
                  </a:lnTo>
                  <a:lnTo>
                    <a:pt x="21" y="27"/>
                  </a:lnTo>
                  <a:lnTo>
                    <a:pt x="16" y="29"/>
                  </a:lnTo>
                  <a:lnTo>
                    <a:pt x="12" y="34"/>
                  </a:lnTo>
                  <a:lnTo>
                    <a:pt x="9" y="36"/>
                  </a:lnTo>
                  <a:lnTo>
                    <a:pt x="5" y="38"/>
                  </a:lnTo>
                  <a:lnTo>
                    <a:pt x="3" y="41"/>
                  </a:lnTo>
                  <a:lnTo>
                    <a:pt x="2" y="42"/>
                  </a:lnTo>
                  <a:lnTo>
                    <a:pt x="1" y="43"/>
                  </a:lnTo>
                  <a:lnTo>
                    <a:pt x="0" y="43"/>
                  </a:lnTo>
                  <a:lnTo>
                    <a:pt x="4" y="48"/>
                  </a:lnTo>
                  <a:lnTo>
                    <a:pt x="5" y="48"/>
                  </a:lnTo>
                  <a:lnTo>
                    <a:pt x="5" y="46"/>
                  </a:lnTo>
                  <a:lnTo>
                    <a:pt x="8" y="45"/>
                  </a:lnTo>
                  <a:lnTo>
                    <a:pt x="10" y="43"/>
                  </a:lnTo>
                  <a:lnTo>
                    <a:pt x="12" y="41"/>
                  </a:lnTo>
                  <a:lnTo>
                    <a:pt x="16" y="38"/>
                  </a:lnTo>
                  <a:lnTo>
                    <a:pt x="20" y="35"/>
                  </a:lnTo>
                  <a:lnTo>
                    <a:pt x="25" y="32"/>
                  </a:lnTo>
                  <a:lnTo>
                    <a:pt x="29" y="28"/>
                  </a:lnTo>
                  <a:lnTo>
                    <a:pt x="35" y="25"/>
                  </a:lnTo>
                  <a:lnTo>
                    <a:pt x="41" y="21"/>
                  </a:lnTo>
                  <a:lnTo>
                    <a:pt x="48" y="18"/>
                  </a:lnTo>
                  <a:lnTo>
                    <a:pt x="54" y="15"/>
                  </a:lnTo>
                  <a:lnTo>
                    <a:pt x="62" y="11"/>
                  </a:lnTo>
                  <a:lnTo>
                    <a:pt x="70" y="9"/>
                  </a:lnTo>
                  <a:lnTo>
                    <a:pt x="78" y="5"/>
                  </a:lnTo>
                  <a:lnTo>
                    <a:pt x="78" y="5"/>
                  </a:lnTo>
                  <a:lnTo>
                    <a:pt x="78" y="5"/>
                  </a:lnTo>
                  <a:lnTo>
                    <a:pt x="78" y="5"/>
                  </a:lnTo>
                  <a:lnTo>
                    <a:pt x="78" y="5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58" name="Freeform 182"/>
            <p:cNvSpPr>
              <a:spLocks/>
            </p:cNvSpPr>
            <p:nvPr/>
          </p:nvSpPr>
          <p:spPr bwMode="auto">
            <a:xfrm>
              <a:off x="3359" y="1517"/>
              <a:ext cx="123" cy="53"/>
            </a:xfrm>
            <a:custGeom>
              <a:avLst/>
              <a:gdLst/>
              <a:ahLst/>
              <a:cxnLst>
                <a:cxn ang="0">
                  <a:pos x="176" y="1"/>
                </a:cxn>
                <a:cxn ang="0">
                  <a:pos x="176" y="0"/>
                </a:cxn>
                <a:cxn ang="0">
                  <a:pos x="173" y="7"/>
                </a:cxn>
                <a:cxn ang="0">
                  <a:pos x="169" y="13"/>
                </a:cxn>
                <a:cxn ang="0">
                  <a:pos x="163" y="19"/>
                </a:cxn>
                <a:cxn ang="0">
                  <a:pos x="155" y="25"/>
                </a:cxn>
                <a:cxn ang="0">
                  <a:pos x="146" y="29"/>
                </a:cxn>
                <a:cxn ang="0">
                  <a:pos x="136" y="34"/>
                </a:cxn>
                <a:cxn ang="0">
                  <a:pos x="124" y="37"/>
                </a:cxn>
                <a:cxn ang="0">
                  <a:pos x="112" y="42"/>
                </a:cxn>
                <a:cxn ang="0">
                  <a:pos x="98" y="46"/>
                </a:cxn>
                <a:cxn ang="0">
                  <a:pos x="84" y="50"/>
                </a:cxn>
                <a:cxn ang="0">
                  <a:pos x="71" y="53"/>
                </a:cxn>
                <a:cxn ang="0">
                  <a:pos x="56" y="57"/>
                </a:cxn>
                <a:cxn ang="0">
                  <a:pos x="42" y="61"/>
                </a:cxn>
                <a:cxn ang="0">
                  <a:pos x="27" y="65"/>
                </a:cxn>
                <a:cxn ang="0">
                  <a:pos x="14" y="68"/>
                </a:cxn>
                <a:cxn ang="0">
                  <a:pos x="0" y="73"/>
                </a:cxn>
                <a:cxn ang="0">
                  <a:pos x="2" y="78"/>
                </a:cxn>
                <a:cxn ang="0">
                  <a:pos x="15" y="75"/>
                </a:cxn>
                <a:cxn ang="0">
                  <a:pos x="30" y="70"/>
                </a:cxn>
                <a:cxn ang="0">
                  <a:pos x="43" y="67"/>
                </a:cxn>
                <a:cxn ang="0">
                  <a:pos x="58" y="64"/>
                </a:cxn>
                <a:cxn ang="0">
                  <a:pos x="72" y="60"/>
                </a:cxn>
                <a:cxn ang="0">
                  <a:pos x="87" y="57"/>
                </a:cxn>
                <a:cxn ang="0">
                  <a:pos x="100" y="52"/>
                </a:cxn>
                <a:cxn ang="0">
                  <a:pos x="113" y="49"/>
                </a:cxn>
                <a:cxn ang="0">
                  <a:pos x="126" y="44"/>
                </a:cxn>
                <a:cxn ang="0">
                  <a:pos x="138" y="40"/>
                </a:cxn>
                <a:cxn ang="0">
                  <a:pos x="148" y="34"/>
                </a:cxn>
                <a:cxn ang="0">
                  <a:pos x="159" y="29"/>
                </a:cxn>
                <a:cxn ang="0">
                  <a:pos x="167" y="24"/>
                </a:cxn>
                <a:cxn ang="0">
                  <a:pos x="173" y="18"/>
                </a:cxn>
                <a:cxn ang="0">
                  <a:pos x="179" y="10"/>
                </a:cxn>
                <a:cxn ang="0">
                  <a:pos x="181" y="2"/>
                </a:cxn>
                <a:cxn ang="0">
                  <a:pos x="181" y="2"/>
                </a:cxn>
                <a:cxn ang="0">
                  <a:pos x="181" y="2"/>
                </a:cxn>
                <a:cxn ang="0">
                  <a:pos x="181" y="2"/>
                </a:cxn>
                <a:cxn ang="0">
                  <a:pos x="181" y="2"/>
                </a:cxn>
                <a:cxn ang="0">
                  <a:pos x="176" y="1"/>
                </a:cxn>
              </a:cxnLst>
              <a:rect l="0" t="0" r="r" b="b"/>
              <a:pathLst>
                <a:path w="181" h="78">
                  <a:moveTo>
                    <a:pt x="176" y="1"/>
                  </a:moveTo>
                  <a:lnTo>
                    <a:pt x="176" y="0"/>
                  </a:lnTo>
                  <a:lnTo>
                    <a:pt x="173" y="7"/>
                  </a:lnTo>
                  <a:lnTo>
                    <a:pt x="169" y="13"/>
                  </a:lnTo>
                  <a:lnTo>
                    <a:pt x="163" y="19"/>
                  </a:lnTo>
                  <a:lnTo>
                    <a:pt x="155" y="25"/>
                  </a:lnTo>
                  <a:lnTo>
                    <a:pt x="146" y="29"/>
                  </a:lnTo>
                  <a:lnTo>
                    <a:pt x="136" y="34"/>
                  </a:lnTo>
                  <a:lnTo>
                    <a:pt x="124" y="37"/>
                  </a:lnTo>
                  <a:lnTo>
                    <a:pt x="112" y="42"/>
                  </a:lnTo>
                  <a:lnTo>
                    <a:pt x="98" y="46"/>
                  </a:lnTo>
                  <a:lnTo>
                    <a:pt x="84" y="50"/>
                  </a:lnTo>
                  <a:lnTo>
                    <a:pt x="71" y="53"/>
                  </a:lnTo>
                  <a:lnTo>
                    <a:pt x="56" y="57"/>
                  </a:lnTo>
                  <a:lnTo>
                    <a:pt x="42" y="61"/>
                  </a:lnTo>
                  <a:lnTo>
                    <a:pt x="27" y="65"/>
                  </a:lnTo>
                  <a:lnTo>
                    <a:pt x="14" y="68"/>
                  </a:lnTo>
                  <a:lnTo>
                    <a:pt x="0" y="73"/>
                  </a:lnTo>
                  <a:lnTo>
                    <a:pt x="2" y="78"/>
                  </a:lnTo>
                  <a:lnTo>
                    <a:pt x="15" y="75"/>
                  </a:lnTo>
                  <a:lnTo>
                    <a:pt x="30" y="70"/>
                  </a:lnTo>
                  <a:lnTo>
                    <a:pt x="43" y="67"/>
                  </a:lnTo>
                  <a:lnTo>
                    <a:pt x="58" y="64"/>
                  </a:lnTo>
                  <a:lnTo>
                    <a:pt x="72" y="60"/>
                  </a:lnTo>
                  <a:lnTo>
                    <a:pt x="87" y="57"/>
                  </a:lnTo>
                  <a:lnTo>
                    <a:pt x="100" y="52"/>
                  </a:lnTo>
                  <a:lnTo>
                    <a:pt x="113" y="49"/>
                  </a:lnTo>
                  <a:lnTo>
                    <a:pt x="126" y="44"/>
                  </a:lnTo>
                  <a:lnTo>
                    <a:pt x="138" y="40"/>
                  </a:lnTo>
                  <a:lnTo>
                    <a:pt x="148" y="34"/>
                  </a:lnTo>
                  <a:lnTo>
                    <a:pt x="159" y="29"/>
                  </a:lnTo>
                  <a:lnTo>
                    <a:pt x="167" y="24"/>
                  </a:lnTo>
                  <a:lnTo>
                    <a:pt x="173" y="18"/>
                  </a:lnTo>
                  <a:lnTo>
                    <a:pt x="179" y="10"/>
                  </a:lnTo>
                  <a:lnTo>
                    <a:pt x="181" y="2"/>
                  </a:lnTo>
                  <a:lnTo>
                    <a:pt x="181" y="2"/>
                  </a:lnTo>
                  <a:lnTo>
                    <a:pt x="181" y="2"/>
                  </a:lnTo>
                  <a:lnTo>
                    <a:pt x="181" y="2"/>
                  </a:lnTo>
                  <a:lnTo>
                    <a:pt x="181" y="2"/>
                  </a:lnTo>
                  <a:lnTo>
                    <a:pt x="176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59" name="Freeform 183"/>
            <p:cNvSpPr>
              <a:spLocks/>
            </p:cNvSpPr>
            <p:nvPr/>
          </p:nvSpPr>
          <p:spPr bwMode="auto">
            <a:xfrm>
              <a:off x="2234" y="1105"/>
              <a:ext cx="11" cy="53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1" y="16"/>
                </a:cxn>
                <a:cxn ang="0">
                  <a:pos x="2" y="24"/>
                </a:cxn>
                <a:cxn ang="0">
                  <a:pos x="2" y="32"/>
                </a:cxn>
                <a:cxn ang="0">
                  <a:pos x="1" y="41"/>
                </a:cxn>
                <a:cxn ang="0">
                  <a:pos x="1" y="49"/>
                </a:cxn>
                <a:cxn ang="0">
                  <a:pos x="0" y="57"/>
                </a:cxn>
                <a:cxn ang="0">
                  <a:pos x="0" y="67"/>
                </a:cxn>
                <a:cxn ang="0">
                  <a:pos x="0" y="75"/>
                </a:cxn>
                <a:cxn ang="0">
                  <a:pos x="0" y="77"/>
                </a:cxn>
                <a:cxn ang="0">
                  <a:pos x="1" y="79"/>
                </a:cxn>
                <a:cxn ang="0">
                  <a:pos x="3" y="80"/>
                </a:cxn>
                <a:cxn ang="0">
                  <a:pos x="5" y="80"/>
                </a:cxn>
                <a:cxn ang="0">
                  <a:pos x="8" y="80"/>
                </a:cxn>
                <a:cxn ang="0">
                  <a:pos x="10" y="79"/>
                </a:cxn>
                <a:cxn ang="0">
                  <a:pos x="11" y="77"/>
                </a:cxn>
                <a:cxn ang="0">
                  <a:pos x="11" y="75"/>
                </a:cxn>
                <a:cxn ang="0">
                  <a:pos x="11" y="65"/>
                </a:cxn>
                <a:cxn ang="0">
                  <a:pos x="11" y="57"/>
                </a:cxn>
                <a:cxn ang="0">
                  <a:pos x="13" y="49"/>
                </a:cxn>
                <a:cxn ang="0">
                  <a:pos x="13" y="40"/>
                </a:cxn>
                <a:cxn ang="0">
                  <a:pos x="15" y="32"/>
                </a:cxn>
                <a:cxn ang="0">
                  <a:pos x="16" y="23"/>
                </a:cxn>
                <a:cxn ang="0">
                  <a:pos x="13" y="15"/>
                </a:cxn>
                <a:cxn ang="0">
                  <a:pos x="11" y="6"/>
                </a:cxn>
                <a:cxn ang="0">
                  <a:pos x="11" y="4"/>
                </a:cxn>
                <a:cxn ang="0">
                  <a:pos x="9" y="3"/>
                </a:cxn>
                <a:cxn ang="0">
                  <a:pos x="7" y="0"/>
                </a:cxn>
                <a:cxn ang="0">
                  <a:pos x="4" y="0"/>
                </a:cxn>
                <a:cxn ang="0">
                  <a:pos x="2" y="2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0" y="8"/>
                </a:cxn>
                <a:cxn ang="0">
                  <a:pos x="0" y="8"/>
                </a:cxn>
              </a:cxnLst>
              <a:rect l="0" t="0" r="r" b="b"/>
              <a:pathLst>
                <a:path w="16" h="80">
                  <a:moveTo>
                    <a:pt x="0" y="8"/>
                  </a:moveTo>
                  <a:lnTo>
                    <a:pt x="1" y="16"/>
                  </a:lnTo>
                  <a:lnTo>
                    <a:pt x="2" y="24"/>
                  </a:lnTo>
                  <a:lnTo>
                    <a:pt x="2" y="32"/>
                  </a:lnTo>
                  <a:lnTo>
                    <a:pt x="1" y="41"/>
                  </a:lnTo>
                  <a:lnTo>
                    <a:pt x="1" y="49"/>
                  </a:lnTo>
                  <a:lnTo>
                    <a:pt x="0" y="57"/>
                  </a:lnTo>
                  <a:lnTo>
                    <a:pt x="0" y="67"/>
                  </a:lnTo>
                  <a:lnTo>
                    <a:pt x="0" y="75"/>
                  </a:lnTo>
                  <a:lnTo>
                    <a:pt x="0" y="77"/>
                  </a:lnTo>
                  <a:lnTo>
                    <a:pt x="1" y="79"/>
                  </a:lnTo>
                  <a:lnTo>
                    <a:pt x="3" y="80"/>
                  </a:lnTo>
                  <a:lnTo>
                    <a:pt x="5" y="80"/>
                  </a:lnTo>
                  <a:lnTo>
                    <a:pt x="8" y="80"/>
                  </a:lnTo>
                  <a:lnTo>
                    <a:pt x="10" y="79"/>
                  </a:lnTo>
                  <a:lnTo>
                    <a:pt x="11" y="77"/>
                  </a:lnTo>
                  <a:lnTo>
                    <a:pt x="11" y="75"/>
                  </a:lnTo>
                  <a:lnTo>
                    <a:pt x="11" y="65"/>
                  </a:lnTo>
                  <a:lnTo>
                    <a:pt x="11" y="57"/>
                  </a:lnTo>
                  <a:lnTo>
                    <a:pt x="13" y="49"/>
                  </a:lnTo>
                  <a:lnTo>
                    <a:pt x="13" y="40"/>
                  </a:lnTo>
                  <a:lnTo>
                    <a:pt x="15" y="32"/>
                  </a:lnTo>
                  <a:lnTo>
                    <a:pt x="16" y="23"/>
                  </a:lnTo>
                  <a:lnTo>
                    <a:pt x="13" y="15"/>
                  </a:lnTo>
                  <a:lnTo>
                    <a:pt x="11" y="6"/>
                  </a:lnTo>
                  <a:lnTo>
                    <a:pt x="11" y="4"/>
                  </a:lnTo>
                  <a:lnTo>
                    <a:pt x="9" y="3"/>
                  </a:lnTo>
                  <a:lnTo>
                    <a:pt x="7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60" name="Freeform 184"/>
            <p:cNvSpPr>
              <a:spLocks/>
            </p:cNvSpPr>
            <p:nvPr/>
          </p:nvSpPr>
          <p:spPr bwMode="auto">
            <a:xfrm>
              <a:off x="2318" y="1055"/>
              <a:ext cx="54" cy="108"/>
            </a:xfrm>
            <a:custGeom>
              <a:avLst/>
              <a:gdLst/>
              <a:ahLst/>
              <a:cxnLst>
                <a:cxn ang="0">
                  <a:pos x="6" y="22"/>
                </a:cxn>
                <a:cxn ang="0">
                  <a:pos x="6" y="45"/>
                </a:cxn>
                <a:cxn ang="0">
                  <a:pos x="7" y="67"/>
                </a:cxn>
                <a:cxn ang="0">
                  <a:pos x="6" y="91"/>
                </a:cxn>
                <a:cxn ang="0">
                  <a:pos x="4" y="114"/>
                </a:cxn>
                <a:cxn ang="0">
                  <a:pos x="2" y="135"/>
                </a:cxn>
                <a:cxn ang="0">
                  <a:pos x="3" y="138"/>
                </a:cxn>
                <a:cxn ang="0">
                  <a:pos x="8" y="141"/>
                </a:cxn>
                <a:cxn ang="0">
                  <a:pos x="18" y="135"/>
                </a:cxn>
                <a:cxn ang="0">
                  <a:pos x="26" y="121"/>
                </a:cxn>
                <a:cxn ang="0">
                  <a:pos x="35" y="108"/>
                </a:cxn>
                <a:cxn ang="0">
                  <a:pos x="52" y="97"/>
                </a:cxn>
                <a:cxn ang="0">
                  <a:pos x="55" y="102"/>
                </a:cxn>
                <a:cxn ang="0">
                  <a:pos x="63" y="111"/>
                </a:cxn>
                <a:cxn ang="0">
                  <a:pos x="65" y="124"/>
                </a:cxn>
                <a:cxn ang="0">
                  <a:pos x="64" y="137"/>
                </a:cxn>
                <a:cxn ang="0">
                  <a:pos x="50" y="145"/>
                </a:cxn>
                <a:cxn ang="0">
                  <a:pos x="36" y="154"/>
                </a:cxn>
                <a:cxn ang="0">
                  <a:pos x="30" y="154"/>
                </a:cxn>
                <a:cxn ang="0">
                  <a:pos x="22" y="154"/>
                </a:cxn>
                <a:cxn ang="0">
                  <a:pos x="14" y="148"/>
                </a:cxn>
                <a:cxn ang="0">
                  <a:pos x="7" y="141"/>
                </a:cxn>
                <a:cxn ang="0">
                  <a:pos x="0" y="145"/>
                </a:cxn>
                <a:cxn ang="0">
                  <a:pos x="1" y="152"/>
                </a:cxn>
                <a:cxn ang="0">
                  <a:pos x="9" y="160"/>
                </a:cxn>
                <a:cxn ang="0">
                  <a:pos x="19" y="164"/>
                </a:cxn>
                <a:cxn ang="0">
                  <a:pos x="38" y="165"/>
                </a:cxn>
                <a:cxn ang="0">
                  <a:pos x="41" y="165"/>
                </a:cxn>
                <a:cxn ang="0">
                  <a:pos x="57" y="156"/>
                </a:cxn>
                <a:cxn ang="0">
                  <a:pos x="72" y="147"/>
                </a:cxn>
                <a:cxn ang="0">
                  <a:pos x="77" y="130"/>
                </a:cxn>
                <a:cxn ang="0">
                  <a:pos x="77" y="119"/>
                </a:cxn>
                <a:cxn ang="0">
                  <a:pos x="75" y="107"/>
                </a:cxn>
                <a:cxn ang="0">
                  <a:pos x="52" y="86"/>
                </a:cxn>
                <a:cxn ang="0">
                  <a:pos x="49" y="84"/>
                </a:cxn>
                <a:cxn ang="0">
                  <a:pos x="30" y="95"/>
                </a:cxn>
                <a:cxn ang="0">
                  <a:pos x="23" y="104"/>
                </a:cxn>
                <a:cxn ang="0">
                  <a:pos x="16" y="114"/>
                </a:cxn>
                <a:cxn ang="0">
                  <a:pos x="6" y="130"/>
                </a:cxn>
                <a:cxn ang="0">
                  <a:pos x="18" y="99"/>
                </a:cxn>
                <a:cxn ang="0">
                  <a:pos x="18" y="79"/>
                </a:cxn>
                <a:cxn ang="0">
                  <a:pos x="18" y="59"/>
                </a:cxn>
                <a:cxn ang="0">
                  <a:pos x="18" y="40"/>
                </a:cxn>
                <a:cxn ang="0">
                  <a:pos x="18" y="21"/>
                </a:cxn>
                <a:cxn ang="0">
                  <a:pos x="18" y="5"/>
                </a:cxn>
                <a:cxn ang="0">
                  <a:pos x="11" y="0"/>
                </a:cxn>
                <a:cxn ang="0">
                  <a:pos x="7" y="5"/>
                </a:cxn>
              </a:cxnLst>
              <a:rect l="0" t="0" r="r" b="b"/>
              <a:pathLst>
                <a:path w="79" h="165">
                  <a:moveTo>
                    <a:pt x="6" y="7"/>
                  </a:moveTo>
                  <a:lnTo>
                    <a:pt x="6" y="15"/>
                  </a:lnTo>
                  <a:lnTo>
                    <a:pt x="6" y="22"/>
                  </a:lnTo>
                  <a:lnTo>
                    <a:pt x="6" y="30"/>
                  </a:lnTo>
                  <a:lnTo>
                    <a:pt x="6" y="38"/>
                  </a:lnTo>
                  <a:lnTo>
                    <a:pt x="6" y="45"/>
                  </a:lnTo>
                  <a:lnTo>
                    <a:pt x="6" y="52"/>
                  </a:lnTo>
                  <a:lnTo>
                    <a:pt x="6" y="60"/>
                  </a:lnTo>
                  <a:lnTo>
                    <a:pt x="7" y="67"/>
                  </a:lnTo>
                  <a:lnTo>
                    <a:pt x="7" y="75"/>
                  </a:lnTo>
                  <a:lnTo>
                    <a:pt x="7" y="83"/>
                  </a:lnTo>
                  <a:lnTo>
                    <a:pt x="6" y="91"/>
                  </a:lnTo>
                  <a:lnTo>
                    <a:pt x="6" y="98"/>
                  </a:lnTo>
                  <a:lnTo>
                    <a:pt x="4" y="106"/>
                  </a:lnTo>
                  <a:lnTo>
                    <a:pt x="4" y="114"/>
                  </a:lnTo>
                  <a:lnTo>
                    <a:pt x="3" y="121"/>
                  </a:lnTo>
                  <a:lnTo>
                    <a:pt x="2" y="129"/>
                  </a:lnTo>
                  <a:lnTo>
                    <a:pt x="2" y="135"/>
                  </a:lnTo>
                  <a:lnTo>
                    <a:pt x="2" y="136"/>
                  </a:lnTo>
                  <a:lnTo>
                    <a:pt x="2" y="137"/>
                  </a:lnTo>
                  <a:lnTo>
                    <a:pt x="3" y="138"/>
                  </a:lnTo>
                  <a:lnTo>
                    <a:pt x="3" y="139"/>
                  </a:lnTo>
                  <a:lnTo>
                    <a:pt x="6" y="140"/>
                  </a:lnTo>
                  <a:lnTo>
                    <a:pt x="8" y="141"/>
                  </a:lnTo>
                  <a:lnTo>
                    <a:pt x="10" y="141"/>
                  </a:lnTo>
                  <a:lnTo>
                    <a:pt x="12" y="140"/>
                  </a:lnTo>
                  <a:lnTo>
                    <a:pt x="18" y="135"/>
                  </a:lnTo>
                  <a:lnTo>
                    <a:pt x="20" y="130"/>
                  </a:lnTo>
                  <a:lnTo>
                    <a:pt x="23" y="125"/>
                  </a:lnTo>
                  <a:lnTo>
                    <a:pt x="26" y="121"/>
                  </a:lnTo>
                  <a:lnTo>
                    <a:pt x="28" y="116"/>
                  </a:lnTo>
                  <a:lnTo>
                    <a:pt x="32" y="113"/>
                  </a:lnTo>
                  <a:lnTo>
                    <a:pt x="35" y="108"/>
                  </a:lnTo>
                  <a:lnTo>
                    <a:pt x="39" y="104"/>
                  </a:lnTo>
                  <a:lnTo>
                    <a:pt x="42" y="99"/>
                  </a:lnTo>
                  <a:lnTo>
                    <a:pt x="52" y="97"/>
                  </a:lnTo>
                  <a:lnTo>
                    <a:pt x="48" y="97"/>
                  </a:lnTo>
                  <a:lnTo>
                    <a:pt x="52" y="98"/>
                  </a:lnTo>
                  <a:lnTo>
                    <a:pt x="55" y="102"/>
                  </a:lnTo>
                  <a:lnTo>
                    <a:pt x="57" y="104"/>
                  </a:lnTo>
                  <a:lnTo>
                    <a:pt x="60" y="107"/>
                  </a:lnTo>
                  <a:lnTo>
                    <a:pt x="63" y="111"/>
                  </a:lnTo>
                  <a:lnTo>
                    <a:pt x="64" y="115"/>
                  </a:lnTo>
                  <a:lnTo>
                    <a:pt x="65" y="120"/>
                  </a:lnTo>
                  <a:lnTo>
                    <a:pt x="65" y="124"/>
                  </a:lnTo>
                  <a:lnTo>
                    <a:pt x="65" y="130"/>
                  </a:lnTo>
                  <a:lnTo>
                    <a:pt x="60" y="141"/>
                  </a:lnTo>
                  <a:lnTo>
                    <a:pt x="64" y="137"/>
                  </a:lnTo>
                  <a:lnTo>
                    <a:pt x="57" y="141"/>
                  </a:lnTo>
                  <a:lnTo>
                    <a:pt x="53" y="144"/>
                  </a:lnTo>
                  <a:lnTo>
                    <a:pt x="50" y="145"/>
                  </a:lnTo>
                  <a:lnTo>
                    <a:pt x="47" y="147"/>
                  </a:lnTo>
                  <a:lnTo>
                    <a:pt x="43" y="149"/>
                  </a:lnTo>
                  <a:lnTo>
                    <a:pt x="36" y="154"/>
                  </a:lnTo>
                  <a:lnTo>
                    <a:pt x="39" y="154"/>
                  </a:lnTo>
                  <a:lnTo>
                    <a:pt x="33" y="153"/>
                  </a:lnTo>
                  <a:lnTo>
                    <a:pt x="30" y="154"/>
                  </a:lnTo>
                  <a:lnTo>
                    <a:pt x="27" y="154"/>
                  </a:lnTo>
                  <a:lnTo>
                    <a:pt x="25" y="154"/>
                  </a:lnTo>
                  <a:lnTo>
                    <a:pt x="22" y="154"/>
                  </a:lnTo>
                  <a:lnTo>
                    <a:pt x="18" y="154"/>
                  </a:lnTo>
                  <a:lnTo>
                    <a:pt x="16" y="152"/>
                  </a:lnTo>
                  <a:lnTo>
                    <a:pt x="14" y="148"/>
                  </a:lnTo>
                  <a:lnTo>
                    <a:pt x="10" y="144"/>
                  </a:lnTo>
                  <a:lnTo>
                    <a:pt x="9" y="143"/>
                  </a:lnTo>
                  <a:lnTo>
                    <a:pt x="7" y="141"/>
                  </a:lnTo>
                  <a:lnTo>
                    <a:pt x="4" y="141"/>
                  </a:lnTo>
                  <a:lnTo>
                    <a:pt x="2" y="143"/>
                  </a:lnTo>
                  <a:lnTo>
                    <a:pt x="0" y="145"/>
                  </a:lnTo>
                  <a:lnTo>
                    <a:pt x="0" y="147"/>
                  </a:lnTo>
                  <a:lnTo>
                    <a:pt x="0" y="149"/>
                  </a:lnTo>
                  <a:lnTo>
                    <a:pt x="1" y="152"/>
                  </a:lnTo>
                  <a:lnTo>
                    <a:pt x="3" y="154"/>
                  </a:lnTo>
                  <a:lnTo>
                    <a:pt x="7" y="156"/>
                  </a:lnTo>
                  <a:lnTo>
                    <a:pt x="9" y="160"/>
                  </a:lnTo>
                  <a:lnTo>
                    <a:pt x="12" y="161"/>
                  </a:lnTo>
                  <a:lnTo>
                    <a:pt x="16" y="163"/>
                  </a:lnTo>
                  <a:lnTo>
                    <a:pt x="19" y="164"/>
                  </a:lnTo>
                  <a:lnTo>
                    <a:pt x="24" y="165"/>
                  </a:lnTo>
                  <a:lnTo>
                    <a:pt x="28" y="165"/>
                  </a:lnTo>
                  <a:lnTo>
                    <a:pt x="38" y="165"/>
                  </a:lnTo>
                  <a:lnTo>
                    <a:pt x="39" y="165"/>
                  </a:lnTo>
                  <a:lnTo>
                    <a:pt x="40" y="165"/>
                  </a:lnTo>
                  <a:lnTo>
                    <a:pt x="41" y="165"/>
                  </a:lnTo>
                  <a:lnTo>
                    <a:pt x="42" y="165"/>
                  </a:lnTo>
                  <a:lnTo>
                    <a:pt x="57" y="156"/>
                  </a:lnTo>
                  <a:lnTo>
                    <a:pt x="57" y="156"/>
                  </a:lnTo>
                  <a:lnTo>
                    <a:pt x="71" y="147"/>
                  </a:lnTo>
                  <a:lnTo>
                    <a:pt x="71" y="147"/>
                  </a:lnTo>
                  <a:lnTo>
                    <a:pt x="72" y="147"/>
                  </a:lnTo>
                  <a:lnTo>
                    <a:pt x="73" y="146"/>
                  </a:lnTo>
                  <a:lnTo>
                    <a:pt x="73" y="145"/>
                  </a:lnTo>
                  <a:lnTo>
                    <a:pt x="77" y="130"/>
                  </a:lnTo>
                  <a:lnTo>
                    <a:pt x="77" y="127"/>
                  </a:lnTo>
                  <a:lnTo>
                    <a:pt x="79" y="122"/>
                  </a:lnTo>
                  <a:lnTo>
                    <a:pt x="77" y="119"/>
                  </a:lnTo>
                  <a:lnTo>
                    <a:pt x="77" y="115"/>
                  </a:lnTo>
                  <a:lnTo>
                    <a:pt x="76" y="112"/>
                  </a:lnTo>
                  <a:lnTo>
                    <a:pt x="75" y="107"/>
                  </a:lnTo>
                  <a:lnTo>
                    <a:pt x="73" y="104"/>
                  </a:lnTo>
                  <a:lnTo>
                    <a:pt x="71" y="100"/>
                  </a:lnTo>
                  <a:lnTo>
                    <a:pt x="52" y="86"/>
                  </a:lnTo>
                  <a:lnTo>
                    <a:pt x="51" y="84"/>
                  </a:lnTo>
                  <a:lnTo>
                    <a:pt x="50" y="84"/>
                  </a:lnTo>
                  <a:lnTo>
                    <a:pt x="49" y="84"/>
                  </a:lnTo>
                  <a:lnTo>
                    <a:pt x="48" y="86"/>
                  </a:lnTo>
                  <a:lnTo>
                    <a:pt x="33" y="91"/>
                  </a:lnTo>
                  <a:lnTo>
                    <a:pt x="30" y="95"/>
                  </a:lnTo>
                  <a:lnTo>
                    <a:pt x="27" y="97"/>
                  </a:lnTo>
                  <a:lnTo>
                    <a:pt x="25" y="100"/>
                  </a:lnTo>
                  <a:lnTo>
                    <a:pt x="23" y="104"/>
                  </a:lnTo>
                  <a:lnTo>
                    <a:pt x="20" y="107"/>
                  </a:lnTo>
                  <a:lnTo>
                    <a:pt x="18" y="111"/>
                  </a:lnTo>
                  <a:lnTo>
                    <a:pt x="16" y="114"/>
                  </a:lnTo>
                  <a:lnTo>
                    <a:pt x="14" y="117"/>
                  </a:lnTo>
                  <a:lnTo>
                    <a:pt x="4" y="131"/>
                  </a:lnTo>
                  <a:lnTo>
                    <a:pt x="6" y="130"/>
                  </a:lnTo>
                  <a:lnTo>
                    <a:pt x="18" y="112"/>
                  </a:lnTo>
                  <a:lnTo>
                    <a:pt x="18" y="106"/>
                  </a:lnTo>
                  <a:lnTo>
                    <a:pt x="18" y="99"/>
                  </a:lnTo>
                  <a:lnTo>
                    <a:pt x="18" y="92"/>
                  </a:lnTo>
                  <a:lnTo>
                    <a:pt x="18" y="86"/>
                  </a:lnTo>
                  <a:lnTo>
                    <a:pt x="18" y="79"/>
                  </a:lnTo>
                  <a:lnTo>
                    <a:pt x="18" y="73"/>
                  </a:lnTo>
                  <a:lnTo>
                    <a:pt x="18" y="66"/>
                  </a:lnTo>
                  <a:lnTo>
                    <a:pt x="18" y="59"/>
                  </a:lnTo>
                  <a:lnTo>
                    <a:pt x="18" y="54"/>
                  </a:lnTo>
                  <a:lnTo>
                    <a:pt x="18" y="47"/>
                  </a:lnTo>
                  <a:lnTo>
                    <a:pt x="18" y="40"/>
                  </a:lnTo>
                  <a:lnTo>
                    <a:pt x="18" y="33"/>
                  </a:lnTo>
                  <a:lnTo>
                    <a:pt x="18" y="26"/>
                  </a:lnTo>
                  <a:lnTo>
                    <a:pt x="18" y="21"/>
                  </a:lnTo>
                  <a:lnTo>
                    <a:pt x="18" y="14"/>
                  </a:lnTo>
                  <a:lnTo>
                    <a:pt x="18" y="7"/>
                  </a:lnTo>
                  <a:lnTo>
                    <a:pt x="18" y="5"/>
                  </a:lnTo>
                  <a:lnTo>
                    <a:pt x="16" y="2"/>
                  </a:lnTo>
                  <a:lnTo>
                    <a:pt x="15" y="1"/>
                  </a:lnTo>
                  <a:lnTo>
                    <a:pt x="11" y="0"/>
                  </a:lnTo>
                  <a:lnTo>
                    <a:pt x="9" y="1"/>
                  </a:lnTo>
                  <a:lnTo>
                    <a:pt x="8" y="2"/>
                  </a:lnTo>
                  <a:lnTo>
                    <a:pt x="7" y="5"/>
                  </a:lnTo>
                  <a:lnTo>
                    <a:pt x="6" y="7"/>
                  </a:lnTo>
                  <a:lnTo>
                    <a:pt x="6" y="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61" name="Freeform 185"/>
            <p:cNvSpPr>
              <a:spLocks/>
            </p:cNvSpPr>
            <p:nvPr/>
          </p:nvSpPr>
          <p:spPr bwMode="auto">
            <a:xfrm>
              <a:off x="2350" y="1058"/>
              <a:ext cx="35" cy="38"/>
            </a:xfrm>
            <a:custGeom>
              <a:avLst/>
              <a:gdLst/>
              <a:ahLst/>
              <a:cxnLst>
                <a:cxn ang="0">
                  <a:pos x="3" y="11"/>
                </a:cxn>
                <a:cxn ang="0">
                  <a:pos x="4" y="12"/>
                </a:cxn>
                <a:cxn ang="0">
                  <a:pos x="20" y="19"/>
                </a:cxn>
                <a:cxn ang="0">
                  <a:pos x="23" y="20"/>
                </a:cxn>
                <a:cxn ang="0">
                  <a:pos x="25" y="23"/>
                </a:cxn>
                <a:cxn ang="0">
                  <a:pos x="24" y="26"/>
                </a:cxn>
                <a:cxn ang="0">
                  <a:pos x="25" y="34"/>
                </a:cxn>
                <a:cxn ang="0">
                  <a:pos x="25" y="32"/>
                </a:cxn>
                <a:cxn ang="0">
                  <a:pos x="20" y="35"/>
                </a:cxn>
                <a:cxn ang="0">
                  <a:pos x="17" y="37"/>
                </a:cxn>
                <a:cxn ang="0">
                  <a:pos x="12" y="41"/>
                </a:cxn>
                <a:cxn ang="0">
                  <a:pos x="8" y="43"/>
                </a:cxn>
                <a:cxn ang="0">
                  <a:pos x="7" y="56"/>
                </a:cxn>
                <a:cxn ang="0">
                  <a:pos x="13" y="52"/>
                </a:cxn>
                <a:cxn ang="0">
                  <a:pos x="21" y="50"/>
                </a:cxn>
                <a:cxn ang="0">
                  <a:pos x="29" y="50"/>
                </a:cxn>
                <a:cxn ang="0">
                  <a:pos x="37" y="52"/>
                </a:cxn>
                <a:cxn ang="0">
                  <a:pos x="43" y="57"/>
                </a:cxn>
                <a:cxn ang="0">
                  <a:pos x="48" y="54"/>
                </a:cxn>
                <a:cxn ang="0">
                  <a:pos x="50" y="50"/>
                </a:cxn>
                <a:cxn ang="0">
                  <a:pos x="49" y="45"/>
                </a:cxn>
                <a:cxn ang="0">
                  <a:pos x="43" y="42"/>
                </a:cxn>
                <a:cxn ang="0">
                  <a:pos x="35" y="37"/>
                </a:cxn>
                <a:cxn ang="0">
                  <a:pos x="27" y="37"/>
                </a:cxn>
                <a:cxn ang="0">
                  <a:pos x="18" y="44"/>
                </a:cxn>
                <a:cxn ang="0">
                  <a:pos x="0" y="45"/>
                </a:cxn>
                <a:cxn ang="0">
                  <a:pos x="17" y="52"/>
                </a:cxn>
                <a:cxn ang="0">
                  <a:pos x="20" y="50"/>
                </a:cxn>
                <a:cxn ang="0">
                  <a:pos x="24" y="48"/>
                </a:cxn>
                <a:cxn ang="0">
                  <a:pos x="27" y="45"/>
                </a:cxn>
                <a:cxn ang="0">
                  <a:pos x="31" y="42"/>
                </a:cxn>
                <a:cxn ang="0">
                  <a:pos x="36" y="35"/>
                </a:cxn>
                <a:cxn ang="0">
                  <a:pos x="37" y="33"/>
                </a:cxn>
                <a:cxn ang="0">
                  <a:pos x="36" y="24"/>
                </a:cxn>
                <a:cxn ang="0">
                  <a:pos x="35" y="16"/>
                </a:cxn>
                <a:cxn ang="0">
                  <a:pos x="34" y="13"/>
                </a:cxn>
                <a:cxn ang="0">
                  <a:pos x="32" y="11"/>
                </a:cxn>
                <a:cxn ang="0">
                  <a:pos x="29" y="10"/>
                </a:cxn>
                <a:cxn ang="0">
                  <a:pos x="7" y="4"/>
                </a:cxn>
                <a:cxn ang="0">
                  <a:pos x="9" y="2"/>
                </a:cxn>
                <a:cxn ang="0">
                  <a:pos x="7" y="0"/>
                </a:cxn>
                <a:cxn ang="0">
                  <a:pos x="2" y="2"/>
                </a:cxn>
                <a:cxn ang="0">
                  <a:pos x="0" y="7"/>
                </a:cxn>
                <a:cxn ang="0">
                  <a:pos x="2" y="10"/>
                </a:cxn>
                <a:cxn ang="0">
                  <a:pos x="2" y="11"/>
                </a:cxn>
              </a:cxnLst>
              <a:rect l="0" t="0" r="r" b="b"/>
              <a:pathLst>
                <a:path w="50" h="57">
                  <a:moveTo>
                    <a:pt x="2" y="11"/>
                  </a:moveTo>
                  <a:lnTo>
                    <a:pt x="3" y="11"/>
                  </a:lnTo>
                  <a:lnTo>
                    <a:pt x="3" y="11"/>
                  </a:lnTo>
                  <a:lnTo>
                    <a:pt x="4" y="12"/>
                  </a:lnTo>
                  <a:lnTo>
                    <a:pt x="4" y="12"/>
                  </a:lnTo>
                  <a:lnTo>
                    <a:pt x="20" y="19"/>
                  </a:lnTo>
                  <a:lnTo>
                    <a:pt x="19" y="18"/>
                  </a:lnTo>
                  <a:lnTo>
                    <a:pt x="23" y="20"/>
                  </a:lnTo>
                  <a:lnTo>
                    <a:pt x="23" y="20"/>
                  </a:lnTo>
                  <a:lnTo>
                    <a:pt x="25" y="23"/>
                  </a:lnTo>
                  <a:lnTo>
                    <a:pt x="23" y="18"/>
                  </a:lnTo>
                  <a:lnTo>
                    <a:pt x="24" y="26"/>
                  </a:lnTo>
                  <a:lnTo>
                    <a:pt x="24" y="26"/>
                  </a:lnTo>
                  <a:lnTo>
                    <a:pt x="25" y="34"/>
                  </a:lnTo>
                  <a:lnTo>
                    <a:pt x="25" y="31"/>
                  </a:lnTo>
                  <a:lnTo>
                    <a:pt x="25" y="32"/>
                  </a:lnTo>
                  <a:lnTo>
                    <a:pt x="23" y="33"/>
                  </a:lnTo>
                  <a:lnTo>
                    <a:pt x="20" y="35"/>
                  </a:lnTo>
                  <a:lnTo>
                    <a:pt x="19" y="36"/>
                  </a:lnTo>
                  <a:lnTo>
                    <a:pt x="17" y="37"/>
                  </a:lnTo>
                  <a:lnTo>
                    <a:pt x="15" y="39"/>
                  </a:lnTo>
                  <a:lnTo>
                    <a:pt x="12" y="41"/>
                  </a:lnTo>
                  <a:lnTo>
                    <a:pt x="10" y="42"/>
                  </a:lnTo>
                  <a:lnTo>
                    <a:pt x="8" y="43"/>
                  </a:lnTo>
                  <a:lnTo>
                    <a:pt x="0" y="44"/>
                  </a:lnTo>
                  <a:lnTo>
                    <a:pt x="7" y="56"/>
                  </a:lnTo>
                  <a:lnTo>
                    <a:pt x="9" y="54"/>
                  </a:lnTo>
                  <a:lnTo>
                    <a:pt x="13" y="52"/>
                  </a:lnTo>
                  <a:lnTo>
                    <a:pt x="17" y="51"/>
                  </a:lnTo>
                  <a:lnTo>
                    <a:pt x="21" y="50"/>
                  </a:lnTo>
                  <a:lnTo>
                    <a:pt x="25" y="50"/>
                  </a:lnTo>
                  <a:lnTo>
                    <a:pt x="29" y="50"/>
                  </a:lnTo>
                  <a:lnTo>
                    <a:pt x="34" y="51"/>
                  </a:lnTo>
                  <a:lnTo>
                    <a:pt x="37" y="52"/>
                  </a:lnTo>
                  <a:lnTo>
                    <a:pt x="41" y="56"/>
                  </a:lnTo>
                  <a:lnTo>
                    <a:pt x="43" y="57"/>
                  </a:lnTo>
                  <a:lnTo>
                    <a:pt x="45" y="57"/>
                  </a:lnTo>
                  <a:lnTo>
                    <a:pt x="48" y="54"/>
                  </a:lnTo>
                  <a:lnTo>
                    <a:pt x="50" y="53"/>
                  </a:lnTo>
                  <a:lnTo>
                    <a:pt x="50" y="50"/>
                  </a:lnTo>
                  <a:lnTo>
                    <a:pt x="50" y="48"/>
                  </a:lnTo>
                  <a:lnTo>
                    <a:pt x="49" y="45"/>
                  </a:lnTo>
                  <a:lnTo>
                    <a:pt x="47" y="44"/>
                  </a:lnTo>
                  <a:lnTo>
                    <a:pt x="43" y="42"/>
                  </a:lnTo>
                  <a:lnTo>
                    <a:pt x="40" y="40"/>
                  </a:lnTo>
                  <a:lnTo>
                    <a:pt x="35" y="37"/>
                  </a:lnTo>
                  <a:lnTo>
                    <a:pt x="31" y="36"/>
                  </a:lnTo>
                  <a:lnTo>
                    <a:pt x="27" y="37"/>
                  </a:lnTo>
                  <a:lnTo>
                    <a:pt x="23" y="40"/>
                  </a:lnTo>
                  <a:lnTo>
                    <a:pt x="18" y="44"/>
                  </a:lnTo>
                  <a:lnTo>
                    <a:pt x="15" y="51"/>
                  </a:lnTo>
                  <a:lnTo>
                    <a:pt x="0" y="45"/>
                  </a:lnTo>
                  <a:lnTo>
                    <a:pt x="3" y="44"/>
                  </a:lnTo>
                  <a:lnTo>
                    <a:pt x="17" y="52"/>
                  </a:lnTo>
                  <a:lnTo>
                    <a:pt x="19" y="51"/>
                  </a:lnTo>
                  <a:lnTo>
                    <a:pt x="20" y="50"/>
                  </a:lnTo>
                  <a:lnTo>
                    <a:pt x="23" y="49"/>
                  </a:lnTo>
                  <a:lnTo>
                    <a:pt x="24" y="48"/>
                  </a:lnTo>
                  <a:lnTo>
                    <a:pt x="26" y="46"/>
                  </a:lnTo>
                  <a:lnTo>
                    <a:pt x="27" y="45"/>
                  </a:lnTo>
                  <a:lnTo>
                    <a:pt x="29" y="43"/>
                  </a:lnTo>
                  <a:lnTo>
                    <a:pt x="31" y="42"/>
                  </a:lnTo>
                  <a:lnTo>
                    <a:pt x="36" y="36"/>
                  </a:lnTo>
                  <a:lnTo>
                    <a:pt x="36" y="35"/>
                  </a:lnTo>
                  <a:lnTo>
                    <a:pt x="37" y="34"/>
                  </a:lnTo>
                  <a:lnTo>
                    <a:pt x="37" y="33"/>
                  </a:lnTo>
                  <a:lnTo>
                    <a:pt x="37" y="32"/>
                  </a:lnTo>
                  <a:lnTo>
                    <a:pt x="36" y="24"/>
                  </a:lnTo>
                  <a:lnTo>
                    <a:pt x="36" y="24"/>
                  </a:lnTo>
                  <a:lnTo>
                    <a:pt x="35" y="16"/>
                  </a:lnTo>
                  <a:lnTo>
                    <a:pt x="34" y="15"/>
                  </a:lnTo>
                  <a:lnTo>
                    <a:pt x="34" y="13"/>
                  </a:lnTo>
                  <a:lnTo>
                    <a:pt x="33" y="12"/>
                  </a:lnTo>
                  <a:lnTo>
                    <a:pt x="32" y="11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7" y="7"/>
                  </a:lnTo>
                  <a:lnTo>
                    <a:pt x="7" y="4"/>
                  </a:lnTo>
                  <a:lnTo>
                    <a:pt x="8" y="3"/>
                  </a:lnTo>
                  <a:lnTo>
                    <a:pt x="9" y="2"/>
                  </a:lnTo>
                  <a:lnTo>
                    <a:pt x="9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7"/>
                  </a:lnTo>
                  <a:lnTo>
                    <a:pt x="1" y="9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2" y="1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62" name="Freeform 186"/>
            <p:cNvSpPr>
              <a:spLocks/>
            </p:cNvSpPr>
            <p:nvPr/>
          </p:nvSpPr>
          <p:spPr bwMode="auto">
            <a:xfrm>
              <a:off x="3311" y="1324"/>
              <a:ext cx="200" cy="415"/>
            </a:xfrm>
            <a:custGeom>
              <a:avLst/>
              <a:gdLst/>
              <a:ahLst/>
              <a:cxnLst>
                <a:cxn ang="0">
                  <a:pos x="4" y="278"/>
                </a:cxn>
                <a:cxn ang="0">
                  <a:pos x="3" y="251"/>
                </a:cxn>
                <a:cxn ang="0">
                  <a:pos x="1" y="190"/>
                </a:cxn>
                <a:cxn ang="0">
                  <a:pos x="0" y="112"/>
                </a:cxn>
                <a:cxn ang="0">
                  <a:pos x="4" y="44"/>
                </a:cxn>
                <a:cxn ang="0">
                  <a:pos x="17" y="4"/>
                </a:cxn>
                <a:cxn ang="0">
                  <a:pos x="36" y="5"/>
                </a:cxn>
                <a:cxn ang="0">
                  <a:pos x="53" y="26"/>
                </a:cxn>
                <a:cxn ang="0">
                  <a:pos x="65" y="55"/>
                </a:cxn>
                <a:cxn ang="0">
                  <a:pos x="74" y="85"/>
                </a:cxn>
                <a:cxn ang="0">
                  <a:pos x="77" y="105"/>
                </a:cxn>
                <a:cxn ang="0">
                  <a:pos x="116" y="176"/>
                </a:cxn>
                <a:cxn ang="0">
                  <a:pos x="91" y="108"/>
                </a:cxn>
                <a:cxn ang="0">
                  <a:pos x="85" y="87"/>
                </a:cxn>
                <a:cxn ang="0">
                  <a:pos x="76" y="60"/>
                </a:cxn>
                <a:cxn ang="0">
                  <a:pos x="71" y="34"/>
                </a:cxn>
                <a:cxn ang="0">
                  <a:pos x="73" y="19"/>
                </a:cxn>
                <a:cxn ang="0">
                  <a:pos x="85" y="22"/>
                </a:cxn>
                <a:cxn ang="0">
                  <a:pos x="97" y="37"/>
                </a:cxn>
                <a:cxn ang="0">
                  <a:pos x="107" y="57"/>
                </a:cxn>
                <a:cxn ang="0">
                  <a:pos x="117" y="83"/>
                </a:cxn>
                <a:cxn ang="0">
                  <a:pos x="128" y="110"/>
                </a:cxn>
                <a:cxn ang="0">
                  <a:pos x="143" y="138"/>
                </a:cxn>
                <a:cxn ang="0">
                  <a:pos x="171" y="182"/>
                </a:cxn>
                <a:cxn ang="0">
                  <a:pos x="184" y="199"/>
                </a:cxn>
                <a:cxn ang="0">
                  <a:pos x="188" y="202"/>
                </a:cxn>
                <a:cxn ang="0">
                  <a:pos x="190" y="213"/>
                </a:cxn>
                <a:cxn ang="0">
                  <a:pos x="204" y="229"/>
                </a:cxn>
                <a:cxn ang="0">
                  <a:pos x="221" y="234"/>
                </a:cxn>
                <a:cxn ang="0">
                  <a:pos x="227" y="224"/>
                </a:cxn>
                <a:cxn ang="0">
                  <a:pos x="227" y="203"/>
                </a:cxn>
                <a:cxn ang="0">
                  <a:pos x="224" y="182"/>
                </a:cxn>
                <a:cxn ang="0">
                  <a:pos x="221" y="166"/>
                </a:cxn>
                <a:cxn ang="0">
                  <a:pos x="221" y="161"/>
                </a:cxn>
                <a:cxn ang="0">
                  <a:pos x="224" y="151"/>
                </a:cxn>
                <a:cxn ang="0">
                  <a:pos x="231" y="133"/>
                </a:cxn>
                <a:cxn ang="0">
                  <a:pos x="241" y="117"/>
                </a:cxn>
                <a:cxn ang="0">
                  <a:pos x="252" y="110"/>
                </a:cxn>
                <a:cxn ang="0">
                  <a:pos x="263" y="120"/>
                </a:cxn>
                <a:cxn ang="0">
                  <a:pos x="270" y="142"/>
                </a:cxn>
                <a:cxn ang="0">
                  <a:pos x="271" y="162"/>
                </a:cxn>
                <a:cxn ang="0">
                  <a:pos x="268" y="184"/>
                </a:cxn>
                <a:cxn ang="0">
                  <a:pos x="263" y="209"/>
                </a:cxn>
                <a:cxn ang="0">
                  <a:pos x="262" y="243"/>
                </a:cxn>
                <a:cxn ang="0">
                  <a:pos x="264" y="283"/>
                </a:cxn>
                <a:cxn ang="0">
                  <a:pos x="263" y="319"/>
                </a:cxn>
                <a:cxn ang="0">
                  <a:pos x="259" y="345"/>
                </a:cxn>
                <a:cxn ang="0">
                  <a:pos x="254" y="365"/>
                </a:cxn>
                <a:cxn ang="0">
                  <a:pos x="252" y="376"/>
                </a:cxn>
                <a:cxn ang="0">
                  <a:pos x="235" y="441"/>
                </a:cxn>
                <a:cxn ang="0">
                  <a:pos x="99" y="560"/>
                </a:cxn>
              </a:cxnLst>
              <a:rect l="0" t="0" r="r" b="b"/>
              <a:pathLst>
                <a:path w="292" h="630">
                  <a:moveTo>
                    <a:pt x="99" y="560"/>
                  </a:moveTo>
                  <a:lnTo>
                    <a:pt x="93" y="435"/>
                  </a:lnTo>
                  <a:lnTo>
                    <a:pt x="4" y="278"/>
                  </a:lnTo>
                  <a:lnTo>
                    <a:pt x="4" y="274"/>
                  </a:lnTo>
                  <a:lnTo>
                    <a:pt x="3" y="265"/>
                  </a:lnTo>
                  <a:lnTo>
                    <a:pt x="3" y="251"/>
                  </a:lnTo>
                  <a:lnTo>
                    <a:pt x="2" y="234"/>
                  </a:lnTo>
                  <a:lnTo>
                    <a:pt x="1" y="213"/>
                  </a:lnTo>
                  <a:lnTo>
                    <a:pt x="1" y="190"/>
                  </a:lnTo>
                  <a:lnTo>
                    <a:pt x="0" y="165"/>
                  </a:lnTo>
                  <a:lnTo>
                    <a:pt x="0" y="138"/>
                  </a:lnTo>
                  <a:lnTo>
                    <a:pt x="0" y="112"/>
                  </a:lnTo>
                  <a:lnTo>
                    <a:pt x="1" y="87"/>
                  </a:lnTo>
                  <a:lnTo>
                    <a:pt x="2" y="64"/>
                  </a:lnTo>
                  <a:lnTo>
                    <a:pt x="4" y="44"/>
                  </a:lnTo>
                  <a:lnTo>
                    <a:pt x="8" y="26"/>
                  </a:lnTo>
                  <a:lnTo>
                    <a:pt x="12" y="12"/>
                  </a:lnTo>
                  <a:lnTo>
                    <a:pt x="17" y="4"/>
                  </a:lnTo>
                  <a:lnTo>
                    <a:pt x="24" y="0"/>
                  </a:lnTo>
                  <a:lnTo>
                    <a:pt x="30" y="2"/>
                  </a:lnTo>
                  <a:lnTo>
                    <a:pt x="36" y="5"/>
                  </a:lnTo>
                  <a:lnTo>
                    <a:pt x="42" y="11"/>
                  </a:lnTo>
                  <a:lnTo>
                    <a:pt x="48" y="18"/>
                  </a:lnTo>
                  <a:lnTo>
                    <a:pt x="53" y="26"/>
                  </a:lnTo>
                  <a:lnTo>
                    <a:pt x="58" y="35"/>
                  </a:lnTo>
                  <a:lnTo>
                    <a:pt x="61" y="45"/>
                  </a:lnTo>
                  <a:lnTo>
                    <a:pt x="65" y="55"/>
                  </a:lnTo>
                  <a:lnTo>
                    <a:pt x="68" y="65"/>
                  </a:lnTo>
                  <a:lnTo>
                    <a:pt x="71" y="76"/>
                  </a:lnTo>
                  <a:lnTo>
                    <a:pt x="74" y="85"/>
                  </a:lnTo>
                  <a:lnTo>
                    <a:pt x="75" y="93"/>
                  </a:lnTo>
                  <a:lnTo>
                    <a:pt x="76" y="101"/>
                  </a:lnTo>
                  <a:lnTo>
                    <a:pt x="77" y="105"/>
                  </a:lnTo>
                  <a:lnTo>
                    <a:pt x="78" y="109"/>
                  </a:lnTo>
                  <a:lnTo>
                    <a:pt x="78" y="110"/>
                  </a:lnTo>
                  <a:lnTo>
                    <a:pt x="116" y="176"/>
                  </a:lnTo>
                  <a:lnTo>
                    <a:pt x="93" y="112"/>
                  </a:lnTo>
                  <a:lnTo>
                    <a:pt x="92" y="111"/>
                  </a:lnTo>
                  <a:lnTo>
                    <a:pt x="91" y="108"/>
                  </a:lnTo>
                  <a:lnTo>
                    <a:pt x="90" y="102"/>
                  </a:lnTo>
                  <a:lnTo>
                    <a:pt x="87" y="95"/>
                  </a:lnTo>
                  <a:lnTo>
                    <a:pt x="85" y="87"/>
                  </a:lnTo>
                  <a:lnTo>
                    <a:pt x="82" y="78"/>
                  </a:lnTo>
                  <a:lnTo>
                    <a:pt x="79" y="69"/>
                  </a:lnTo>
                  <a:lnTo>
                    <a:pt x="76" y="60"/>
                  </a:lnTo>
                  <a:lnTo>
                    <a:pt x="74" y="51"/>
                  </a:lnTo>
                  <a:lnTo>
                    <a:pt x="73" y="42"/>
                  </a:lnTo>
                  <a:lnTo>
                    <a:pt x="71" y="34"/>
                  </a:lnTo>
                  <a:lnTo>
                    <a:pt x="70" y="27"/>
                  </a:lnTo>
                  <a:lnTo>
                    <a:pt x="71" y="22"/>
                  </a:lnTo>
                  <a:lnTo>
                    <a:pt x="73" y="19"/>
                  </a:lnTo>
                  <a:lnTo>
                    <a:pt x="76" y="18"/>
                  </a:lnTo>
                  <a:lnTo>
                    <a:pt x="81" y="19"/>
                  </a:lnTo>
                  <a:lnTo>
                    <a:pt x="85" y="22"/>
                  </a:lnTo>
                  <a:lnTo>
                    <a:pt x="90" y="27"/>
                  </a:lnTo>
                  <a:lnTo>
                    <a:pt x="93" y="31"/>
                  </a:lnTo>
                  <a:lnTo>
                    <a:pt x="97" y="37"/>
                  </a:lnTo>
                  <a:lnTo>
                    <a:pt x="101" y="44"/>
                  </a:lnTo>
                  <a:lnTo>
                    <a:pt x="103" y="51"/>
                  </a:lnTo>
                  <a:lnTo>
                    <a:pt x="107" y="57"/>
                  </a:lnTo>
                  <a:lnTo>
                    <a:pt x="110" y="65"/>
                  </a:lnTo>
                  <a:lnTo>
                    <a:pt x="114" y="73"/>
                  </a:lnTo>
                  <a:lnTo>
                    <a:pt x="117" y="83"/>
                  </a:lnTo>
                  <a:lnTo>
                    <a:pt x="121" y="92"/>
                  </a:lnTo>
                  <a:lnTo>
                    <a:pt x="124" y="101"/>
                  </a:lnTo>
                  <a:lnTo>
                    <a:pt x="128" y="110"/>
                  </a:lnTo>
                  <a:lnTo>
                    <a:pt x="133" y="119"/>
                  </a:lnTo>
                  <a:lnTo>
                    <a:pt x="138" y="129"/>
                  </a:lnTo>
                  <a:lnTo>
                    <a:pt x="143" y="138"/>
                  </a:lnTo>
                  <a:lnTo>
                    <a:pt x="154" y="157"/>
                  </a:lnTo>
                  <a:lnTo>
                    <a:pt x="163" y="170"/>
                  </a:lnTo>
                  <a:lnTo>
                    <a:pt x="171" y="182"/>
                  </a:lnTo>
                  <a:lnTo>
                    <a:pt x="176" y="190"/>
                  </a:lnTo>
                  <a:lnTo>
                    <a:pt x="181" y="195"/>
                  </a:lnTo>
                  <a:lnTo>
                    <a:pt x="184" y="199"/>
                  </a:lnTo>
                  <a:lnTo>
                    <a:pt x="187" y="201"/>
                  </a:lnTo>
                  <a:lnTo>
                    <a:pt x="188" y="201"/>
                  </a:lnTo>
                  <a:lnTo>
                    <a:pt x="188" y="202"/>
                  </a:lnTo>
                  <a:lnTo>
                    <a:pt x="188" y="205"/>
                  </a:lnTo>
                  <a:lnTo>
                    <a:pt x="188" y="208"/>
                  </a:lnTo>
                  <a:lnTo>
                    <a:pt x="190" y="213"/>
                  </a:lnTo>
                  <a:lnTo>
                    <a:pt x="192" y="217"/>
                  </a:lnTo>
                  <a:lnTo>
                    <a:pt x="197" y="223"/>
                  </a:lnTo>
                  <a:lnTo>
                    <a:pt x="204" y="229"/>
                  </a:lnTo>
                  <a:lnTo>
                    <a:pt x="213" y="233"/>
                  </a:lnTo>
                  <a:lnTo>
                    <a:pt x="217" y="235"/>
                  </a:lnTo>
                  <a:lnTo>
                    <a:pt x="221" y="234"/>
                  </a:lnTo>
                  <a:lnTo>
                    <a:pt x="223" y="232"/>
                  </a:lnTo>
                  <a:lnTo>
                    <a:pt x="225" y="229"/>
                  </a:lnTo>
                  <a:lnTo>
                    <a:pt x="227" y="224"/>
                  </a:lnTo>
                  <a:lnTo>
                    <a:pt x="227" y="217"/>
                  </a:lnTo>
                  <a:lnTo>
                    <a:pt x="227" y="210"/>
                  </a:lnTo>
                  <a:lnTo>
                    <a:pt x="227" y="203"/>
                  </a:lnTo>
                  <a:lnTo>
                    <a:pt x="225" y="195"/>
                  </a:lnTo>
                  <a:lnTo>
                    <a:pt x="224" y="189"/>
                  </a:lnTo>
                  <a:lnTo>
                    <a:pt x="224" y="182"/>
                  </a:lnTo>
                  <a:lnTo>
                    <a:pt x="223" y="176"/>
                  </a:lnTo>
                  <a:lnTo>
                    <a:pt x="222" y="170"/>
                  </a:lnTo>
                  <a:lnTo>
                    <a:pt x="221" y="166"/>
                  </a:lnTo>
                  <a:lnTo>
                    <a:pt x="220" y="164"/>
                  </a:lnTo>
                  <a:lnTo>
                    <a:pt x="220" y="162"/>
                  </a:lnTo>
                  <a:lnTo>
                    <a:pt x="221" y="161"/>
                  </a:lnTo>
                  <a:lnTo>
                    <a:pt x="221" y="159"/>
                  </a:lnTo>
                  <a:lnTo>
                    <a:pt x="222" y="156"/>
                  </a:lnTo>
                  <a:lnTo>
                    <a:pt x="224" y="151"/>
                  </a:lnTo>
                  <a:lnTo>
                    <a:pt x="227" y="145"/>
                  </a:lnTo>
                  <a:lnTo>
                    <a:pt x="229" y="140"/>
                  </a:lnTo>
                  <a:lnTo>
                    <a:pt x="231" y="133"/>
                  </a:lnTo>
                  <a:lnTo>
                    <a:pt x="235" y="127"/>
                  </a:lnTo>
                  <a:lnTo>
                    <a:pt x="238" y="121"/>
                  </a:lnTo>
                  <a:lnTo>
                    <a:pt x="241" y="117"/>
                  </a:lnTo>
                  <a:lnTo>
                    <a:pt x="245" y="113"/>
                  </a:lnTo>
                  <a:lnTo>
                    <a:pt x="248" y="111"/>
                  </a:lnTo>
                  <a:lnTo>
                    <a:pt x="252" y="110"/>
                  </a:lnTo>
                  <a:lnTo>
                    <a:pt x="256" y="111"/>
                  </a:lnTo>
                  <a:lnTo>
                    <a:pt x="260" y="115"/>
                  </a:lnTo>
                  <a:lnTo>
                    <a:pt x="263" y="120"/>
                  </a:lnTo>
                  <a:lnTo>
                    <a:pt x="267" y="128"/>
                  </a:lnTo>
                  <a:lnTo>
                    <a:pt x="269" y="135"/>
                  </a:lnTo>
                  <a:lnTo>
                    <a:pt x="270" y="142"/>
                  </a:lnTo>
                  <a:lnTo>
                    <a:pt x="271" y="149"/>
                  </a:lnTo>
                  <a:lnTo>
                    <a:pt x="271" y="156"/>
                  </a:lnTo>
                  <a:lnTo>
                    <a:pt x="271" y="162"/>
                  </a:lnTo>
                  <a:lnTo>
                    <a:pt x="270" y="169"/>
                  </a:lnTo>
                  <a:lnTo>
                    <a:pt x="269" y="176"/>
                  </a:lnTo>
                  <a:lnTo>
                    <a:pt x="268" y="184"/>
                  </a:lnTo>
                  <a:lnTo>
                    <a:pt x="265" y="192"/>
                  </a:lnTo>
                  <a:lnTo>
                    <a:pt x="264" y="200"/>
                  </a:lnTo>
                  <a:lnTo>
                    <a:pt x="263" y="209"/>
                  </a:lnTo>
                  <a:lnTo>
                    <a:pt x="263" y="219"/>
                  </a:lnTo>
                  <a:lnTo>
                    <a:pt x="262" y="231"/>
                  </a:lnTo>
                  <a:lnTo>
                    <a:pt x="262" y="243"/>
                  </a:lnTo>
                  <a:lnTo>
                    <a:pt x="263" y="257"/>
                  </a:lnTo>
                  <a:lnTo>
                    <a:pt x="264" y="271"/>
                  </a:lnTo>
                  <a:lnTo>
                    <a:pt x="264" y="283"/>
                  </a:lnTo>
                  <a:lnTo>
                    <a:pt x="264" y="296"/>
                  </a:lnTo>
                  <a:lnTo>
                    <a:pt x="264" y="308"/>
                  </a:lnTo>
                  <a:lnTo>
                    <a:pt x="263" y="319"/>
                  </a:lnTo>
                  <a:lnTo>
                    <a:pt x="262" y="329"/>
                  </a:lnTo>
                  <a:lnTo>
                    <a:pt x="261" y="337"/>
                  </a:lnTo>
                  <a:lnTo>
                    <a:pt x="259" y="345"/>
                  </a:lnTo>
                  <a:lnTo>
                    <a:pt x="257" y="353"/>
                  </a:lnTo>
                  <a:lnTo>
                    <a:pt x="256" y="360"/>
                  </a:lnTo>
                  <a:lnTo>
                    <a:pt x="254" y="365"/>
                  </a:lnTo>
                  <a:lnTo>
                    <a:pt x="253" y="370"/>
                  </a:lnTo>
                  <a:lnTo>
                    <a:pt x="252" y="373"/>
                  </a:lnTo>
                  <a:lnTo>
                    <a:pt x="252" y="376"/>
                  </a:lnTo>
                  <a:lnTo>
                    <a:pt x="251" y="377"/>
                  </a:lnTo>
                  <a:lnTo>
                    <a:pt x="251" y="378"/>
                  </a:lnTo>
                  <a:lnTo>
                    <a:pt x="235" y="441"/>
                  </a:lnTo>
                  <a:lnTo>
                    <a:pt x="292" y="531"/>
                  </a:lnTo>
                  <a:lnTo>
                    <a:pt x="118" y="630"/>
                  </a:lnTo>
                  <a:lnTo>
                    <a:pt x="99" y="560"/>
                  </a:lnTo>
                  <a:close/>
                </a:path>
              </a:pathLst>
            </a:custGeom>
            <a:solidFill>
              <a:srgbClr val="FFBFA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63" name="Freeform 187"/>
            <p:cNvSpPr>
              <a:spLocks/>
            </p:cNvSpPr>
            <p:nvPr/>
          </p:nvSpPr>
          <p:spPr bwMode="auto">
            <a:xfrm>
              <a:off x="3371" y="1608"/>
              <a:ext cx="13" cy="86"/>
            </a:xfrm>
            <a:custGeom>
              <a:avLst/>
              <a:gdLst/>
              <a:ahLst/>
              <a:cxnLst>
                <a:cxn ang="0">
                  <a:pos x="1" y="6"/>
                </a:cxn>
                <a:cxn ang="0">
                  <a:pos x="0" y="3"/>
                </a:cxn>
                <a:cxn ang="0">
                  <a:pos x="6" y="130"/>
                </a:cxn>
                <a:cxn ang="0">
                  <a:pos x="20" y="128"/>
                </a:cxn>
                <a:cxn ang="0">
                  <a:pos x="13" y="2"/>
                </a:cxn>
                <a:cxn ang="0">
                  <a:pos x="13" y="0"/>
                </a:cxn>
                <a:cxn ang="0">
                  <a:pos x="13" y="2"/>
                </a:cxn>
                <a:cxn ang="0">
                  <a:pos x="13" y="1"/>
                </a:cxn>
                <a:cxn ang="0">
                  <a:pos x="13" y="0"/>
                </a:cxn>
                <a:cxn ang="0">
                  <a:pos x="1" y="6"/>
                </a:cxn>
              </a:cxnLst>
              <a:rect l="0" t="0" r="r" b="b"/>
              <a:pathLst>
                <a:path w="20" h="130">
                  <a:moveTo>
                    <a:pt x="1" y="6"/>
                  </a:moveTo>
                  <a:lnTo>
                    <a:pt x="0" y="3"/>
                  </a:lnTo>
                  <a:lnTo>
                    <a:pt x="6" y="130"/>
                  </a:lnTo>
                  <a:lnTo>
                    <a:pt x="20" y="128"/>
                  </a:lnTo>
                  <a:lnTo>
                    <a:pt x="13" y="2"/>
                  </a:lnTo>
                  <a:lnTo>
                    <a:pt x="13" y="0"/>
                  </a:lnTo>
                  <a:lnTo>
                    <a:pt x="13" y="2"/>
                  </a:lnTo>
                  <a:lnTo>
                    <a:pt x="13" y="1"/>
                  </a:lnTo>
                  <a:lnTo>
                    <a:pt x="13" y="0"/>
                  </a:lnTo>
                  <a:lnTo>
                    <a:pt x="1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64" name="Freeform 188"/>
            <p:cNvSpPr>
              <a:spLocks/>
            </p:cNvSpPr>
            <p:nvPr/>
          </p:nvSpPr>
          <p:spPr bwMode="auto">
            <a:xfrm>
              <a:off x="3311" y="1504"/>
              <a:ext cx="68" cy="108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7"/>
                </a:cxn>
                <a:cxn ang="0">
                  <a:pos x="89" y="164"/>
                </a:cxn>
                <a:cxn ang="0">
                  <a:pos x="101" y="158"/>
                </a:cxn>
                <a:cxn ang="0">
                  <a:pos x="12" y="0"/>
                </a:cxn>
                <a:cxn ang="0">
                  <a:pos x="13" y="2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0" y="4"/>
                </a:cxn>
              </a:cxnLst>
              <a:rect l="0" t="0" r="r" b="b"/>
              <a:pathLst>
                <a:path w="101" h="164">
                  <a:moveTo>
                    <a:pt x="0" y="4"/>
                  </a:moveTo>
                  <a:lnTo>
                    <a:pt x="0" y="7"/>
                  </a:lnTo>
                  <a:lnTo>
                    <a:pt x="89" y="164"/>
                  </a:lnTo>
                  <a:lnTo>
                    <a:pt x="101" y="158"/>
                  </a:lnTo>
                  <a:lnTo>
                    <a:pt x="12" y="0"/>
                  </a:lnTo>
                  <a:lnTo>
                    <a:pt x="13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65" name="Freeform 189"/>
            <p:cNvSpPr>
              <a:spLocks/>
            </p:cNvSpPr>
            <p:nvPr/>
          </p:nvSpPr>
          <p:spPr bwMode="auto">
            <a:xfrm>
              <a:off x="3307" y="1320"/>
              <a:ext cx="20" cy="187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30" y="0"/>
                </a:cxn>
                <a:cxn ang="0">
                  <a:pos x="18" y="5"/>
                </a:cxn>
                <a:cxn ang="0">
                  <a:pos x="11" y="16"/>
                </a:cxn>
                <a:cxn ang="0">
                  <a:pos x="7" y="30"/>
                </a:cxn>
                <a:cxn ang="0">
                  <a:pos x="4" y="49"/>
                </a:cxn>
                <a:cxn ang="0">
                  <a:pos x="2" y="70"/>
                </a:cxn>
                <a:cxn ang="0">
                  <a:pos x="0" y="93"/>
                </a:cxn>
                <a:cxn ang="0">
                  <a:pos x="0" y="118"/>
                </a:cxn>
                <a:cxn ang="0">
                  <a:pos x="0" y="144"/>
                </a:cxn>
                <a:cxn ang="0">
                  <a:pos x="0" y="171"/>
                </a:cxn>
                <a:cxn ang="0">
                  <a:pos x="0" y="196"/>
                </a:cxn>
                <a:cxn ang="0">
                  <a:pos x="1" y="220"/>
                </a:cxn>
                <a:cxn ang="0">
                  <a:pos x="2" y="240"/>
                </a:cxn>
                <a:cxn ang="0">
                  <a:pos x="2" y="259"/>
                </a:cxn>
                <a:cxn ang="0">
                  <a:pos x="3" y="272"/>
                </a:cxn>
                <a:cxn ang="0">
                  <a:pos x="4" y="280"/>
                </a:cxn>
                <a:cxn ang="0">
                  <a:pos x="4" y="284"/>
                </a:cxn>
                <a:cxn ang="0">
                  <a:pos x="17" y="282"/>
                </a:cxn>
                <a:cxn ang="0">
                  <a:pos x="17" y="280"/>
                </a:cxn>
                <a:cxn ang="0">
                  <a:pos x="16" y="271"/>
                </a:cxn>
                <a:cxn ang="0">
                  <a:pos x="16" y="257"/>
                </a:cxn>
                <a:cxn ang="0">
                  <a:pos x="15" y="239"/>
                </a:cxn>
                <a:cxn ang="0">
                  <a:pos x="14" y="219"/>
                </a:cxn>
                <a:cxn ang="0">
                  <a:pos x="12" y="196"/>
                </a:cxn>
                <a:cxn ang="0">
                  <a:pos x="12" y="171"/>
                </a:cxn>
                <a:cxn ang="0">
                  <a:pos x="12" y="144"/>
                </a:cxn>
                <a:cxn ang="0">
                  <a:pos x="12" y="118"/>
                </a:cxn>
                <a:cxn ang="0">
                  <a:pos x="14" y="94"/>
                </a:cxn>
                <a:cxn ang="0">
                  <a:pos x="15" y="70"/>
                </a:cxn>
                <a:cxn ang="0">
                  <a:pos x="17" y="50"/>
                </a:cxn>
                <a:cxn ang="0">
                  <a:pos x="20" y="33"/>
                </a:cxn>
                <a:cxn ang="0">
                  <a:pos x="24" y="20"/>
                </a:cxn>
                <a:cxn ang="0">
                  <a:pos x="27" y="14"/>
                </a:cxn>
                <a:cxn ang="0">
                  <a:pos x="30" y="13"/>
                </a:cxn>
                <a:cxn ang="0">
                  <a:pos x="30" y="13"/>
                </a:cxn>
                <a:cxn ang="0">
                  <a:pos x="30" y="0"/>
                </a:cxn>
              </a:cxnLst>
              <a:rect l="0" t="0" r="r" b="b"/>
              <a:pathLst>
                <a:path w="30" h="284">
                  <a:moveTo>
                    <a:pt x="30" y="0"/>
                  </a:moveTo>
                  <a:lnTo>
                    <a:pt x="30" y="0"/>
                  </a:lnTo>
                  <a:lnTo>
                    <a:pt x="18" y="5"/>
                  </a:lnTo>
                  <a:lnTo>
                    <a:pt x="11" y="16"/>
                  </a:lnTo>
                  <a:lnTo>
                    <a:pt x="7" y="30"/>
                  </a:lnTo>
                  <a:lnTo>
                    <a:pt x="4" y="49"/>
                  </a:lnTo>
                  <a:lnTo>
                    <a:pt x="2" y="70"/>
                  </a:lnTo>
                  <a:lnTo>
                    <a:pt x="0" y="93"/>
                  </a:lnTo>
                  <a:lnTo>
                    <a:pt x="0" y="118"/>
                  </a:lnTo>
                  <a:lnTo>
                    <a:pt x="0" y="144"/>
                  </a:lnTo>
                  <a:lnTo>
                    <a:pt x="0" y="171"/>
                  </a:lnTo>
                  <a:lnTo>
                    <a:pt x="0" y="196"/>
                  </a:lnTo>
                  <a:lnTo>
                    <a:pt x="1" y="220"/>
                  </a:lnTo>
                  <a:lnTo>
                    <a:pt x="2" y="240"/>
                  </a:lnTo>
                  <a:lnTo>
                    <a:pt x="2" y="259"/>
                  </a:lnTo>
                  <a:lnTo>
                    <a:pt x="3" y="272"/>
                  </a:lnTo>
                  <a:lnTo>
                    <a:pt x="4" y="280"/>
                  </a:lnTo>
                  <a:lnTo>
                    <a:pt x="4" y="284"/>
                  </a:lnTo>
                  <a:lnTo>
                    <a:pt x="17" y="282"/>
                  </a:lnTo>
                  <a:lnTo>
                    <a:pt x="17" y="280"/>
                  </a:lnTo>
                  <a:lnTo>
                    <a:pt x="16" y="271"/>
                  </a:lnTo>
                  <a:lnTo>
                    <a:pt x="16" y="257"/>
                  </a:lnTo>
                  <a:lnTo>
                    <a:pt x="15" y="239"/>
                  </a:lnTo>
                  <a:lnTo>
                    <a:pt x="14" y="219"/>
                  </a:lnTo>
                  <a:lnTo>
                    <a:pt x="12" y="196"/>
                  </a:lnTo>
                  <a:lnTo>
                    <a:pt x="12" y="171"/>
                  </a:lnTo>
                  <a:lnTo>
                    <a:pt x="12" y="144"/>
                  </a:lnTo>
                  <a:lnTo>
                    <a:pt x="12" y="118"/>
                  </a:lnTo>
                  <a:lnTo>
                    <a:pt x="14" y="94"/>
                  </a:lnTo>
                  <a:lnTo>
                    <a:pt x="15" y="70"/>
                  </a:lnTo>
                  <a:lnTo>
                    <a:pt x="17" y="50"/>
                  </a:lnTo>
                  <a:lnTo>
                    <a:pt x="20" y="33"/>
                  </a:lnTo>
                  <a:lnTo>
                    <a:pt x="24" y="20"/>
                  </a:lnTo>
                  <a:lnTo>
                    <a:pt x="27" y="14"/>
                  </a:lnTo>
                  <a:lnTo>
                    <a:pt x="30" y="13"/>
                  </a:lnTo>
                  <a:lnTo>
                    <a:pt x="30" y="13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66" name="Freeform 190"/>
            <p:cNvSpPr>
              <a:spLocks/>
            </p:cNvSpPr>
            <p:nvPr/>
          </p:nvSpPr>
          <p:spPr bwMode="auto">
            <a:xfrm>
              <a:off x="3327" y="1320"/>
              <a:ext cx="43" cy="79"/>
            </a:xfrm>
            <a:custGeom>
              <a:avLst/>
              <a:gdLst/>
              <a:ahLst/>
              <a:cxnLst>
                <a:cxn ang="0">
                  <a:pos x="60" y="114"/>
                </a:cxn>
                <a:cxn ang="0">
                  <a:pos x="61" y="116"/>
                </a:cxn>
                <a:cxn ang="0">
                  <a:pos x="61" y="114"/>
                </a:cxn>
                <a:cxn ang="0">
                  <a:pos x="60" y="110"/>
                </a:cxn>
                <a:cxn ang="0">
                  <a:pos x="59" y="106"/>
                </a:cxn>
                <a:cxn ang="0">
                  <a:pos x="58" y="98"/>
                </a:cxn>
                <a:cxn ang="0">
                  <a:pos x="55" y="90"/>
                </a:cxn>
                <a:cxn ang="0">
                  <a:pos x="53" y="79"/>
                </a:cxn>
                <a:cxn ang="0">
                  <a:pos x="50" y="70"/>
                </a:cxn>
                <a:cxn ang="0">
                  <a:pos x="47" y="59"/>
                </a:cxn>
                <a:cxn ang="0">
                  <a:pos x="43" y="49"/>
                </a:cxn>
                <a:cxn ang="0">
                  <a:pos x="39" y="38"/>
                </a:cxn>
                <a:cxn ang="0">
                  <a:pos x="34" y="29"/>
                </a:cxn>
                <a:cxn ang="0">
                  <a:pos x="29" y="20"/>
                </a:cxn>
                <a:cxn ang="0">
                  <a:pos x="22" y="12"/>
                </a:cxn>
                <a:cxn ang="0">
                  <a:pos x="16" y="6"/>
                </a:cxn>
                <a:cxn ang="0">
                  <a:pos x="9" y="2"/>
                </a:cxn>
                <a:cxn ang="0">
                  <a:pos x="0" y="0"/>
                </a:cxn>
                <a:cxn ang="0">
                  <a:pos x="0" y="13"/>
                </a:cxn>
                <a:cxn ang="0">
                  <a:pos x="4" y="13"/>
                </a:cxn>
                <a:cxn ang="0">
                  <a:pos x="9" y="16"/>
                </a:cxn>
                <a:cxn ang="0">
                  <a:pos x="13" y="20"/>
                </a:cxn>
                <a:cxn ang="0">
                  <a:pos x="18" y="27"/>
                </a:cxn>
                <a:cxn ang="0">
                  <a:pos x="24" y="35"/>
                </a:cxn>
                <a:cxn ang="0">
                  <a:pos x="27" y="44"/>
                </a:cxn>
                <a:cxn ang="0">
                  <a:pos x="31" y="53"/>
                </a:cxn>
                <a:cxn ang="0">
                  <a:pos x="35" y="63"/>
                </a:cxn>
                <a:cxn ang="0">
                  <a:pos x="38" y="74"/>
                </a:cxn>
                <a:cxn ang="0">
                  <a:pos x="41" y="83"/>
                </a:cxn>
                <a:cxn ang="0">
                  <a:pos x="43" y="92"/>
                </a:cxn>
                <a:cxn ang="0">
                  <a:pos x="45" y="100"/>
                </a:cxn>
                <a:cxn ang="0">
                  <a:pos x="46" y="107"/>
                </a:cxn>
                <a:cxn ang="0">
                  <a:pos x="47" y="114"/>
                </a:cxn>
                <a:cxn ang="0">
                  <a:pos x="47" y="116"/>
                </a:cxn>
                <a:cxn ang="0">
                  <a:pos x="47" y="117"/>
                </a:cxn>
                <a:cxn ang="0">
                  <a:pos x="49" y="119"/>
                </a:cxn>
                <a:cxn ang="0">
                  <a:pos x="47" y="117"/>
                </a:cxn>
                <a:cxn ang="0">
                  <a:pos x="49" y="118"/>
                </a:cxn>
                <a:cxn ang="0">
                  <a:pos x="49" y="119"/>
                </a:cxn>
                <a:cxn ang="0">
                  <a:pos x="60" y="114"/>
                </a:cxn>
              </a:cxnLst>
              <a:rect l="0" t="0" r="r" b="b"/>
              <a:pathLst>
                <a:path w="61" h="119">
                  <a:moveTo>
                    <a:pt x="60" y="114"/>
                  </a:moveTo>
                  <a:lnTo>
                    <a:pt x="61" y="116"/>
                  </a:lnTo>
                  <a:lnTo>
                    <a:pt x="61" y="114"/>
                  </a:lnTo>
                  <a:lnTo>
                    <a:pt x="60" y="110"/>
                  </a:lnTo>
                  <a:lnTo>
                    <a:pt x="59" y="106"/>
                  </a:lnTo>
                  <a:lnTo>
                    <a:pt x="58" y="98"/>
                  </a:lnTo>
                  <a:lnTo>
                    <a:pt x="55" y="90"/>
                  </a:lnTo>
                  <a:lnTo>
                    <a:pt x="53" y="79"/>
                  </a:lnTo>
                  <a:lnTo>
                    <a:pt x="50" y="70"/>
                  </a:lnTo>
                  <a:lnTo>
                    <a:pt x="47" y="59"/>
                  </a:lnTo>
                  <a:lnTo>
                    <a:pt x="43" y="49"/>
                  </a:lnTo>
                  <a:lnTo>
                    <a:pt x="39" y="38"/>
                  </a:lnTo>
                  <a:lnTo>
                    <a:pt x="34" y="29"/>
                  </a:lnTo>
                  <a:lnTo>
                    <a:pt x="29" y="20"/>
                  </a:lnTo>
                  <a:lnTo>
                    <a:pt x="22" y="12"/>
                  </a:lnTo>
                  <a:lnTo>
                    <a:pt x="16" y="6"/>
                  </a:lnTo>
                  <a:lnTo>
                    <a:pt x="9" y="2"/>
                  </a:lnTo>
                  <a:lnTo>
                    <a:pt x="0" y="0"/>
                  </a:lnTo>
                  <a:lnTo>
                    <a:pt x="0" y="13"/>
                  </a:lnTo>
                  <a:lnTo>
                    <a:pt x="4" y="13"/>
                  </a:lnTo>
                  <a:lnTo>
                    <a:pt x="9" y="16"/>
                  </a:lnTo>
                  <a:lnTo>
                    <a:pt x="13" y="20"/>
                  </a:lnTo>
                  <a:lnTo>
                    <a:pt x="18" y="27"/>
                  </a:lnTo>
                  <a:lnTo>
                    <a:pt x="24" y="35"/>
                  </a:lnTo>
                  <a:lnTo>
                    <a:pt x="27" y="44"/>
                  </a:lnTo>
                  <a:lnTo>
                    <a:pt x="31" y="53"/>
                  </a:lnTo>
                  <a:lnTo>
                    <a:pt x="35" y="63"/>
                  </a:lnTo>
                  <a:lnTo>
                    <a:pt x="38" y="74"/>
                  </a:lnTo>
                  <a:lnTo>
                    <a:pt x="41" y="83"/>
                  </a:lnTo>
                  <a:lnTo>
                    <a:pt x="43" y="92"/>
                  </a:lnTo>
                  <a:lnTo>
                    <a:pt x="45" y="100"/>
                  </a:lnTo>
                  <a:lnTo>
                    <a:pt x="46" y="107"/>
                  </a:lnTo>
                  <a:lnTo>
                    <a:pt x="47" y="114"/>
                  </a:lnTo>
                  <a:lnTo>
                    <a:pt x="47" y="116"/>
                  </a:lnTo>
                  <a:lnTo>
                    <a:pt x="47" y="117"/>
                  </a:lnTo>
                  <a:lnTo>
                    <a:pt x="49" y="119"/>
                  </a:lnTo>
                  <a:lnTo>
                    <a:pt x="47" y="117"/>
                  </a:lnTo>
                  <a:lnTo>
                    <a:pt x="49" y="118"/>
                  </a:lnTo>
                  <a:lnTo>
                    <a:pt x="49" y="119"/>
                  </a:lnTo>
                  <a:lnTo>
                    <a:pt x="60" y="1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67" name="Freeform 191"/>
            <p:cNvSpPr>
              <a:spLocks/>
            </p:cNvSpPr>
            <p:nvPr/>
          </p:nvSpPr>
          <p:spPr bwMode="auto">
            <a:xfrm>
              <a:off x="3362" y="1395"/>
              <a:ext cx="45" cy="80"/>
            </a:xfrm>
            <a:custGeom>
              <a:avLst/>
              <a:gdLst/>
              <a:ahLst/>
              <a:cxnLst>
                <a:cxn ang="0">
                  <a:pos x="37" y="70"/>
                </a:cxn>
                <a:cxn ang="0">
                  <a:pos x="49" y="66"/>
                </a:cxn>
                <a:cxn ang="0">
                  <a:pos x="11" y="0"/>
                </a:cxn>
                <a:cxn ang="0">
                  <a:pos x="0" y="5"/>
                </a:cxn>
                <a:cxn ang="0">
                  <a:pos x="37" y="72"/>
                </a:cxn>
                <a:cxn ang="0">
                  <a:pos x="49" y="66"/>
                </a:cxn>
                <a:cxn ang="0">
                  <a:pos x="37" y="72"/>
                </a:cxn>
                <a:cxn ang="0">
                  <a:pos x="67" y="123"/>
                </a:cxn>
                <a:cxn ang="0">
                  <a:pos x="49" y="66"/>
                </a:cxn>
                <a:cxn ang="0">
                  <a:pos x="37" y="70"/>
                </a:cxn>
              </a:cxnLst>
              <a:rect l="0" t="0" r="r" b="b"/>
              <a:pathLst>
                <a:path w="67" h="123">
                  <a:moveTo>
                    <a:pt x="37" y="70"/>
                  </a:moveTo>
                  <a:lnTo>
                    <a:pt x="49" y="66"/>
                  </a:lnTo>
                  <a:lnTo>
                    <a:pt x="11" y="0"/>
                  </a:lnTo>
                  <a:lnTo>
                    <a:pt x="0" y="5"/>
                  </a:lnTo>
                  <a:lnTo>
                    <a:pt x="37" y="72"/>
                  </a:lnTo>
                  <a:lnTo>
                    <a:pt x="49" y="66"/>
                  </a:lnTo>
                  <a:lnTo>
                    <a:pt x="37" y="72"/>
                  </a:lnTo>
                  <a:lnTo>
                    <a:pt x="67" y="123"/>
                  </a:lnTo>
                  <a:lnTo>
                    <a:pt x="49" y="66"/>
                  </a:lnTo>
                  <a:lnTo>
                    <a:pt x="37" y="7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68" name="Freeform 192"/>
            <p:cNvSpPr>
              <a:spLocks/>
            </p:cNvSpPr>
            <p:nvPr/>
          </p:nvSpPr>
          <p:spPr bwMode="auto">
            <a:xfrm>
              <a:off x="3371" y="1396"/>
              <a:ext cx="24" cy="45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3" y="68"/>
                </a:cxn>
                <a:cxn ang="0">
                  <a:pos x="35" y="64"/>
                </a:cxn>
                <a:cxn ang="0">
                  <a:pos x="12" y="0"/>
                </a:cxn>
                <a:cxn ang="0">
                  <a:pos x="12" y="0"/>
                </a:cxn>
                <a:cxn ang="0">
                  <a:pos x="0" y="5"/>
                </a:cxn>
              </a:cxnLst>
              <a:rect l="0" t="0" r="r" b="b"/>
              <a:pathLst>
                <a:path w="35" h="68">
                  <a:moveTo>
                    <a:pt x="0" y="5"/>
                  </a:moveTo>
                  <a:lnTo>
                    <a:pt x="0" y="5"/>
                  </a:lnTo>
                  <a:lnTo>
                    <a:pt x="23" y="68"/>
                  </a:lnTo>
                  <a:lnTo>
                    <a:pt x="35" y="64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69" name="Freeform 193"/>
            <p:cNvSpPr>
              <a:spLocks/>
            </p:cNvSpPr>
            <p:nvPr/>
          </p:nvSpPr>
          <p:spPr bwMode="auto">
            <a:xfrm>
              <a:off x="3356" y="1332"/>
              <a:ext cx="23" cy="67"/>
            </a:xfrm>
            <a:custGeom>
              <a:avLst/>
              <a:gdLst/>
              <a:ahLst/>
              <a:cxnLst>
                <a:cxn ang="0">
                  <a:pos x="18" y="2"/>
                </a:cxn>
                <a:cxn ang="0">
                  <a:pos x="18" y="2"/>
                </a:cxn>
                <a:cxn ang="0">
                  <a:pos x="11" y="0"/>
                </a:cxn>
                <a:cxn ang="0">
                  <a:pos x="4" y="2"/>
                </a:cxn>
                <a:cxn ang="0">
                  <a:pos x="0" y="8"/>
                </a:cxn>
                <a:cxn ang="0">
                  <a:pos x="0" y="15"/>
                </a:cxn>
                <a:cxn ang="0">
                  <a:pos x="0" y="23"/>
                </a:cxn>
                <a:cxn ang="0">
                  <a:pos x="1" y="31"/>
                </a:cxn>
                <a:cxn ang="0">
                  <a:pos x="3" y="40"/>
                </a:cxn>
                <a:cxn ang="0">
                  <a:pos x="5" y="50"/>
                </a:cxn>
                <a:cxn ang="0">
                  <a:pos x="9" y="59"/>
                </a:cxn>
                <a:cxn ang="0">
                  <a:pos x="11" y="68"/>
                </a:cxn>
                <a:cxn ang="0">
                  <a:pos x="13" y="77"/>
                </a:cxn>
                <a:cxn ang="0">
                  <a:pos x="16" y="85"/>
                </a:cxn>
                <a:cxn ang="0">
                  <a:pos x="18" y="92"/>
                </a:cxn>
                <a:cxn ang="0">
                  <a:pos x="20" y="98"/>
                </a:cxn>
                <a:cxn ang="0">
                  <a:pos x="21" y="101"/>
                </a:cxn>
                <a:cxn ang="0">
                  <a:pos x="22" y="103"/>
                </a:cxn>
                <a:cxn ang="0">
                  <a:pos x="34" y="98"/>
                </a:cxn>
                <a:cxn ang="0">
                  <a:pos x="34" y="97"/>
                </a:cxn>
                <a:cxn ang="0">
                  <a:pos x="32" y="93"/>
                </a:cxn>
                <a:cxn ang="0">
                  <a:pos x="30" y="89"/>
                </a:cxn>
                <a:cxn ang="0">
                  <a:pos x="28" y="82"/>
                </a:cxn>
                <a:cxn ang="0">
                  <a:pos x="26" y="74"/>
                </a:cxn>
                <a:cxn ang="0">
                  <a:pos x="22" y="65"/>
                </a:cxn>
                <a:cxn ang="0">
                  <a:pos x="20" y="56"/>
                </a:cxn>
                <a:cxn ang="0">
                  <a:pos x="18" y="45"/>
                </a:cxn>
                <a:cxn ang="0">
                  <a:pos x="16" y="36"/>
                </a:cxn>
                <a:cxn ang="0">
                  <a:pos x="13" y="28"/>
                </a:cxn>
                <a:cxn ang="0">
                  <a:pos x="12" y="20"/>
                </a:cxn>
                <a:cxn ang="0">
                  <a:pos x="12" y="15"/>
                </a:cxn>
                <a:cxn ang="0">
                  <a:pos x="13" y="11"/>
                </a:cxn>
                <a:cxn ang="0">
                  <a:pos x="12" y="11"/>
                </a:cxn>
                <a:cxn ang="0">
                  <a:pos x="11" y="12"/>
                </a:cxn>
                <a:cxn ang="0">
                  <a:pos x="12" y="12"/>
                </a:cxn>
                <a:cxn ang="0">
                  <a:pos x="12" y="12"/>
                </a:cxn>
                <a:cxn ang="0">
                  <a:pos x="18" y="2"/>
                </a:cxn>
              </a:cxnLst>
              <a:rect l="0" t="0" r="r" b="b"/>
              <a:pathLst>
                <a:path w="34" h="103">
                  <a:moveTo>
                    <a:pt x="18" y="2"/>
                  </a:moveTo>
                  <a:lnTo>
                    <a:pt x="18" y="2"/>
                  </a:lnTo>
                  <a:lnTo>
                    <a:pt x="11" y="0"/>
                  </a:lnTo>
                  <a:lnTo>
                    <a:pt x="4" y="2"/>
                  </a:lnTo>
                  <a:lnTo>
                    <a:pt x="0" y="8"/>
                  </a:lnTo>
                  <a:lnTo>
                    <a:pt x="0" y="15"/>
                  </a:lnTo>
                  <a:lnTo>
                    <a:pt x="0" y="23"/>
                  </a:lnTo>
                  <a:lnTo>
                    <a:pt x="1" y="31"/>
                  </a:lnTo>
                  <a:lnTo>
                    <a:pt x="3" y="40"/>
                  </a:lnTo>
                  <a:lnTo>
                    <a:pt x="5" y="50"/>
                  </a:lnTo>
                  <a:lnTo>
                    <a:pt x="9" y="59"/>
                  </a:lnTo>
                  <a:lnTo>
                    <a:pt x="11" y="68"/>
                  </a:lnTo>
                  <a:lnTo>
                    <a:pt x="13" y="77"/>
                  </a:lnTo>
                  <a:lnTo>
                    <a:pt x="16" y="85"/>
                  </a:lnTo>
                  <a:lnTo>
                    <a:pt x="18" y="92"/>
                  </a:lnTo>
                  <a:lnTo>
                    <a:pt x="20" y="98"/>
                  </a:lnTo>
                  <a:lnTo>
                    <a:pt x="21" y="101"/>
                  </a:lnTo>
                  <a:lnTo>
                    <a:pt x="22" y="103"/>
                  </a:lnTo>
                  <a:lnTo>
                    <a:pt x="34" y="98"/>
                  </a:lnTo>
                  <a:lnTo>
                    <a:pt x="34" y="97"/>
                  </a:lnTo>
                  <a:lnTo>
                    <a:pt x="32" y="93"/>
                  </a:lnTo>
                  <a:lnTo>
                    <a:pt x="30" y="89"/>
                  </a:lnTo>
                  <a:lnTo>
                    <a:pt x="28" y="82"/>
                  </a:lnTo>
                  <a:lnTo>
                    <a:pt x="26" y="74"/>
                  </a:lnTo>
                  <a:lnTo>
                    <a:pt x="22" y="65"/>
                  </a:lnTo>
                  <a:lnTo>
                    <a:pt x="20" y="56"/>
                  </a:lnTo>
                  <a:lnTo>
                    <a:pt x="18" y="45"/>
                  </a:lnTo>
                  <a:lnTo>
                    <a:pt x="16" y="36"/>
                  </a:lnTo>
                  <a:lnTo>
                    <a:pt x="13" y="28"/>
                  </a:lnTo>
                  <a:lnTo>
                    <a:pt x="12" y="20"/>
                  </a:lnTo>
                  <a:lnTo>
                    <a:pt x="12" y="15"/>
                  </a:lnTo>
                  <a:lnTo>
                    <a:pt x="13" y="11"/>
                  </a:lnTo>
                  <a:lnTo>
                    <a:pt x="12" y="11"/>
                  </a:lnTo>
                  <a:lnTo>
                    <a:pt x="11" y="1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8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70" name="Freeform 194"/>
            <p:cNvSpPr>
              <a:spLocks/>
            </p:cNvSpPr>
            <p:nvPr/>
          </p:nvSpPr>
          <p:spPr bwMode="auto">
            <a:xfrm>
              <a:off x="3364" y="1333"/>
              <a:ext cx="50" cy="84"/>
            </a:xfrm>
            <a:custGeom>
              <a:avLst/>
              <a:gdLst/>
              <a:ahLst/>
              <a:cxnLst>
                <a:cxn ang="0">
                  <a:pos x="72" y="121"/>
                </a:cxn>
                <a:cxn ang="0">
                  <a:pos x="72" y="121"/>
                </a:cxn>
                <a:cxn ang="0">
                  <a:pos x="66" y="112"/>
                </a:cxn>
                <a:cxn ang="0">
                  <a:pos x="62" y="103"/>
                </a:cxn>
                <a:cxn ang="0">
                  <a:pos x="57" y="93"/>
                </a:cxn>
                <a:cxn ang="0">
                  <a:pos x="54" y="85"/>
                </a:cxn>
                <a:cxn ang="0">
                  <a:pos x="49" y="75"/>
                </a:cxn>
                <a:cxn ang="0">
                  <a:pos x="46" y="66"/>
                </a:cxn>
                <a:cxn ang="0">
                  <a:pos x="42" y="57"/>
                </a:cxn>
                <a:cxn ang="0">
                  <a:pos x="39" y="49"/>
                </a:cxn>
                <a:cxn ang="0">
                  <a:pos x="36" y="41"/>
                </a:cxn>
                <a:cxn ang="0">
                  <a:pos x="33" y="33"/>
                </a:cxn>
                <a:cxn ang="0">
                  <a:pos x="29" y="26"/>
                </a:cxn>
                <a:cxn ang="0">
                  <a:pos x="25" y="20"/>
                </a:cxn>
                <a:cxn ang="0">
                  <a:pos x="22" y="14"/>
                </a:cxn>
                <a:cxn ang="0">
                  <a:pos x="17" y="9"/>
                </a:cxn>
                <a:cxn ang="0">
                  <a:pos x="13" y="4"/>
                </a:cxn>
                <a:cxn ang="0">
                  <a:pos x="6" y="0"/>
                </a:cxn>
                <a:cxn ang="0">
                  <a:pos x="0" y="10"/>
                </a:cxn>
                <a:cxn ang="0">
                  <a:pos x="4" y="13"/>
                </a:cxn>
                <a:cxn ang="0">
                  <a:pos x="8" y="16"/>
                </a:cxn>
                <a:cxn ang="0">
                  <a:pos x="12" y="21"/>
                </a:cxn>
                <a:cxn ang="0">
                  <a:pos x="15" y="26"/>
                </a:cxn>
                <a:cxn ang="0">
                  <a:pos x="18" y="32"/>
                </a:cxn>
                <a:cxn ang="0">
                  <a:pos x="21" y="39"/>
                </a:cxn>
                <a:cxn ang="0">
                  <a:pos x="24" y="46"/>
                </a:cxn>
                <a:cxn ang="0">
                  <a:pos x="28" y="54"/>
                </a:cxn>
                <a:cxn ang="0">
                  <a:pos x="31" y="62"/>
                </a:cxn>
                <a:cxn ang="0">
                  <a:pos x="34" y="71"/>
                </a:cxn>
                <a:cxn ang="0">
                  <a:pos x="38" y="80"/>
                </a:cxn>
                <a:cxn ang="0">
                  <a:pos x="41" y="89"/>
                </a:cxn>
                <a:cxn ang="0">
                  <a:pos x="46" y="98"/>
                </a:cxn>
                <a:cxn ang="0">
                  <a:pos x="50" y="107"/>
                </a:cxn>
                <a:cxn ang="0">
                  <a:pos x="55" y="118"/>
                </a:cxn>
                <a:cxn ang="0">
                  <a:pos x="61" y="128"/>
                </a:cxn>
                <a:cxn ang="0">
                  <a:pos x="61" y="128"/>
                </a:cxn>
                <a:cxn ang="0">
                  <a:pos x="72" y="121"/>
                </a:cxn>
              </a:cxnLst>
              <a:rect l="0" t="0" r="r" b="b"/>
              <a:pathLst>
                <a:path w="72" h="128">
                  <a:moveTo>
                    <a:pt x="72" y="121"/>
                  </a:moveTo>
                  <a:lnTo>
                    <a:pt x="72" y="121"/>
                  </a:lnTo>
                  <a:lnTo>
                    <a:pt x="66" y="112"/>
                  </a:lnTo>
                  <a:lnTo>
                    <a:pt x="62" y="103"/>
                  </a:lnTo>
                  <a:lnTo>
                    <a:pt x="57" y="93"/>
                  </a:lnTo>
                  <a:lnTo>
                    <a:pt x="54" y="85"/>
                  </a:lnTo>
                  <a:lnTo>
                    <a:pt x="49" y="75"/>
                  </a:lnTo>
                  <a:lnTo>
                    <a:pt x="46" y="66"/>
                  </a:lnTo>
                  <a:lnTo>
                    <a:pt x="42" y="57"/>
                  </a:lnTo>
                  <a:lnTo>
                    <a:pt x="39" y="49"/>
                  </a:lnTo>
                  <a:lnTo>
                    <a:pt x="36" y="41"/>
                  </a:lnTo>
                  <a:lnTo>
                    <a:pt x="33" y="33"/>
                  </a:lnTo>
                  <a:lnTo>
                    <a:pt x="29" y="26"/>
                  </a:lnTo>
                  <a:lnTo>
                    <a:pt x="25" y="20"/>
                  </a:lnTo>
                  <a:lnTo>
                    <a:pt x="22" y="14"/>
                  </a:lnTo>
                  <a:lnTo>
                    <a:pt x="17" y="9"/>
                  </a:lnTo>
                  <a:lnTo>
                    <a:pt x="13" y="4"/>
                  </a:lnTo>
                  <a:lnTo>
                    <a:pt x="6" y="0"/>
                  </a:lnTo>
                  <a:lnTo>
                    <a:pt x="0" y="10"/>
                  </a:lnTo>
                  <a:lnTo>
                    <a:pt x="4" y="13"/>
                  </a:lnTo>
                  <a:lnTo>
                    <a:pt x="8" y="16"/>
                  </a:lnTo>
                  <a:lnTo>
                    <a:pt x="12" y="21"/>
                  </a:lnTo>
                  <a:lnTo>
                    <a:pt x="15" y="26"/>
                  </a:lnTo>
                  <a:lnTo>
                    <a:pt x="18" y="32"/>
                  </a:lnTo>
                  <a:lnTo>
                    <a:pt x="21" y="39"/>
                  </a:lnTo>
                  <a:lnTo>
                    <a:pt x="24" y="46"/>
                  </a:lnTo>
                  <a:lnTo>
                    <a:pt x="28" y="54"/>
                  </a:lnTo>
                  <a:lnTo>
                    <a:pt x="31" y="62"/>
                  </a:lnTo>
                  <a:lnTo>
                    <a:pt x="34" y="71"/>
                  </a:lnTo>
                  <a:lnTo>
                    <a:pt x="38" y="80"/>
                  </a:lnTo>
                  <a:lnTo>
                    <a:pt x="41" y="89"/>
                  </a:lnTo>
                  <a:lnTo>
                    <a:pt x="46" y="98"/>
                  </a:lnTo>
                  <a:lnTo>
                    <a:pt x="50" y="107"/>
                  </a:lnTo>
                  <a:lnTo>
                    <a:pt x="55" y="118"/>
                  </a:lnTo>
                  <a:lnTo>
                    <a:pt x="61" y="128"/>
                  </a:lnTo>
                  <a:lnTo>
                    <a:pt x="61" y="128"/>
                  </a:lnTo>
                  <a:lnTo>
                    <a:pt x="72" y="1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71" name="Freeform 195"/>
            <p:cNvSpPr>
              <a:spLocks/>
            </p:cNvSpPr>
            <p:nvPr/>
          </p:nvSpPr>
          <p:spPr bwMode="auto">
            <a:xfrm>
              <a:off x="3405" y="1413"/>
              <a:ext cx="40" cy="46"/>
            </a:xfrm>
            <a:custGeom>
              <a:avLst/>
              <a:gdLst/>
              <a:ahLst/>
              <a:cxnLst>
                <a:cxn ang="0">
                  <a:pos x="56" y="67"/>
                </a:cxn>
                <a:cxn ang="0">
                  <a:pos x="53" y="62"/>
                </a:cxn>
                <a:cxn ang="0">
                  <a:pos x="53" y="62"/>
                </a:cxn>
                <a:cxn ang="0">
                  <a:pos x="51" y="59"/>
                </a:cxn>
                <a:cxn ang="0">
                  <a:pos x="48" y="56"/>
                </a:cxn>
                <a:cxn ang="0">
                  <a:pos x="43" y="50"/>
                </a:cxn>
                <a:cxn ang="0">
                  <a:pos x="37" y="43"/>
                </a:cxn>
                <a:cxn ang="0">
                  <a:pos x="30" y="32"/>
                </a:cxn>
                <a:cxn ang="0">
                  <a:pos x="21" y="18"/>
                </a:cxn>
                <a:cxn ang="0">
                  <a:pos x="11" y="0"/>
                </a:cxn>
                <a:cxn ang="0">
                  <a:pos x="0" y="7"/>
                </a:cxn>
                <a:cxn ang="0">
                  <a:pos x="10" y="25"/>
                </a:cxn>
                <a:cxn ang="0">
                  <a:pos x="19" y="39"/>
                </a:cxn>
                <a:cxn ang="0">
                  <a:pos x="27" y="50"/>
                </a:cxn>
                <a:cxn ang="0">
                  <a:pos x="34" y="59"/>
                </a:cxn>
                <a:cxn ang="0">
                  <a:pos x="38" y="64"/>
                </a:cxn>
                <a:cxn ang="0">
                  <a:pos x="42" y="68"/>
                </a:cxn>
                <a:cxn ang="0">
                  <a:pos x="44" y="71"/>
                </a:cxn>
                <a:cxn ang="0">
                  <a:pos x="45" y="72"/>
                </a:cxn>
                <a:cxn ang="0">
                  <a:pos x="43" y="66"/>
                </a:cxn>
                <a:cxn ang="0">
                  <a:pos x="56" y="67"/>
                </a:cxn>
                <a:cxn ang="0">
                  <a:pos x="57" y="64"/>
                </a:cxn>
                <a:cxn ang="0">
                  <a:pos x="53" y="62"/>
                </a:cxn>
                <a:cxn ang="0">
                  <a:pos x="56" y="67"/>
                </a:cxn>
              </a:cxnLst>
              <a:rect l="0" t="0" r="r" b="b"/>
              <a:pathLst>
                <a:path w="57" h="72">
                  <a:moveTo>
                    <a:pt x="56" y="67"/>
                  </a:moveTo>
                  <a:lnTo>
                    <a:pt x="53" y="62"/>
                  </a:lnTo>
                  <a:lnTo>
                    <a:pt x="53" y="62"/>
                  </a:lnTo>
                  <a:lnTo>
                    <a:pt x="51" y="59"/>
                  </a:lnTo>
                  <a:lnTo>
                    <a:pt x="48" y="56"/>
                  </a:lnTo>
                  <a:lnTo>
                    <a:pt x="43" y="50"/>
                  </a:lnTo>
                  <a:lnTo>
                    <a:pt x="37" y="43"/>
                  </a:lnTo>
                  <a:lnTo>
                    <a:pt x="30" y="32"/>
                  </a:lnTo>
                  <a:lnTo>
                    <a:pt x="21" y="18"/>
                  </a:lnTo>
                  <a:lnTo>
                    <a:pt x="11" y="0"/>
                  </a:lnTo>
                  <a:lnTo>
                    <a:pt x="0" y="7"/>
                  </a:lnTo>
                  <a:lnTo>
                    <a:pt x="10" y="25"/>
                  </a:lnTo>
                  <a:lnTo>
                    <a:pt x="19" y="39"/>
                  </a:lnTo>
                  <a:lnTo>
                    <a:pt x="27" y="50"/>
                  </a:lnTo>
                  <a:lnTo>
                    <a:pt x="34" y="59"/>
                  </a:lnTo>
                  <a:lnTo>
                    <a:pt x="38" y="64"/>
                  </a:lnTo>
                  <a:lnTo>
                    <a:pt x="42" y="68"/>
                  </a:lnTo>
                  <a:lnTo>
                    <a:pt x="44" y="71"/>
                  </a:lnTo>
                  <a:lnTo>
                    <a:pt x="45" y="72"/>
                  </a:lnTo>
                  <a:lnTo>
                    <a:pt x="43" y="66"/>
                  </a:lnTo>
                  <a:lnTo>
                    <a:pt x="56" y="67"/>
                  </a:lnTo>
                  <a:lnTo>
                    <a:pt x="57" y="64"/>
                  </a:lnTo>
                  <a:lnTo>
                    <a:pt x="53" y="62"/>
                  </a:lnTo>
                  <a:lnTo>
                    <a:pt x="56" y="6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72" name="Freeform 196"/>
            <p:cNvSpPr>
              <a:spLocks/>
            </p:cNvSpPr>
            <p:nvPr/>
          </p:nvSpPr>
          <p:spPr bwMode="auto">
            <a:xfrm>
              <a:off x="3436" y="1457"/>
              <a:ext cx="23" cy="24"/>
            </a:xfrm>
            <a:custGeom>
              <a:avLst/>
              <a:gdLst/>
              <a:ahLst/>
              <a:cxnLst>
                <a:cxn ang="0">
                  <a:pos x="34" y="28"/>
                </a:cxn>
                <a:cxn ang="0">
                  <a:pos x="34" y="28"/>
                </a:cxn>
                <a:cxn ang="0">
                  <a:pos x="26" y="22"/>
                </a:cxn>
                <a:cxn ang="0">
                  <a:pos x="20" y="17"/>
                </a:cxn>
                <a:cxn ang="0">
                  <a:pos x="17" y="13"/>
                </a:cxn>
                <a:cxn ang="0">
                  <a:pos x="14" y="8"/>
                </a:cxn>
                <a:cxn ang="0">
                  <a:pos x="14" y="5"/>
                </a:cxn>
                <a:cxn ang="0">
                  <a:pos x="13" y="2"/>
                </a:cxn>
                <a:cxn ang="0">
                  <a:pos x="13" y="1"/>
                </a:cxn>
                <a:cxn ang="0">
                  <a:pos x="13" y="1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0" y="5"/>
                </a:cxn>
                <a:cxn ang="0">
                  <a:pos x="1" y="9"/>
                </a:cxn>
                <a:cxn ang="0">
                  <a:pos x="3" y="14"/>
                </a:cxn>
                <a:cxn ang="0">
                  <a:pos x="7" y="20"/>
                </a:cxn>
                <a:cxn ang="0">
                  <a:pos x="11" y="26"/>
                </a:cxn>
                <a:cxn ang="0">
                  <a:pos x="19" y="32"/>
                </a:cxn>
                <a:cxn ang="0">
                  <a:pos x="28" y="38"/>
                </a:cxn>
                <a:cxn ang="0">
                  <a:pos x="28" y="38"/>
                </a:cxn>
                <a:cxn ang="0">
                  <a:pos x="34" y="28"/>
                </a:cxn>
              </a:cxnLst>
              <a:rect l="0" t="0" r="r" b="b"/>
              <a:pathLst>
                <a:path w="34" h="38">
                  <a:moveTo>
                    <a:pt x="34" y="28"/>
                  </a:moveTo>
                  <a:lnTo>
                    <a:pt x="34" y="28"/>
                  </a:lnTo>
                  <a:lnTo>
                    <a:pt x="26" y="22"/>
                  </a:lnTo>
                  <a:lnTo>
                    <a:pt x="20" y="17"/>
                  </a:lnTo>
                  <a:lnTo>
                    <a:pt x="17" y="13"/>
                  </a:lnTo>
                  <a:lnTo>
                    <a:pt x="14" y="8"/>
                  </a:lnTo>
                  <a:lnTo>
                    <a:pt x="14" y="5"/>
                  </a:lnTo>
                  <a:lnTo>
                    <a:pt x="13" y="2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5"/>
                  </a:lnTo>
                  <a:lnTo>
                    <a:pt x="1" y="9"/>
                  </a:lnTo>
                  <a:lnTo>
                    <a:pt x="3" y="14"/>
                  </a:lnTo>
                  <a:lnTo>
                    <a:pt x="7" y="20"/>
                  </a:lnTo>
                  <a:lnTo>
                    <a:pt x="11" y="26"/>
                  </a:lnTo>
                  <a:lnTo>
                    <a:pt x="19" y="32"/>
                  </a:lnTo>
                  <a:lnTo>
                    <a:pt x="28" y="38"/>
                  </a:lnTo>
                  <a:lnTo>
                    <a:pt x="28" y="38"/>
                  </a:lnTo>
                  <a:lnTo>
                    <a:pt x="34" y="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73" name="Freeform 197"/>
            <p:cNvSpPr>
              <a:spLocks/>
            </p:cNvSpPr>
            <p:nvPr/>
          </p:nvSpPr>
          <p:spPr bwMode="auto">
            <a:xfrm>
              <a:off x="3455" y="1429"/>
              <a:ext cx="16" cy="54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5" y="4"/>
                </a:cxn>
                <a:cxn ang="0">
                  <a:pos x="5" y="5"/>
                </a:cxn>
                <a:cxn ang="0">
                  <a:pos x="6" y="7"/>
                </a:cxn>
                <a:cxn ang="0">
                  <a:pos x="6" y="12"/>
                </a:cxn>
                <a:cxn ang="0">
                  <a:pos x="7" y="17"/>
                </a:cxn>
                <a:cxn ang="0">
                  <a:pos x="8" y="23"/>
                </a:cxn>
                <a:cxn ang="0">
                  <a:pos x="10" y="30"/>
                </a:cxn>
                <a:cxn ang="0">
                  <a:pos x="11" y="37"/>
                </a:cxn>
                <a:cxn ang="0">
                  <a:pos x="11" y="43"/>
                </a:cxn>
                <a:cxn ang="0">
                  <a:pos x="11" y="50"/>
                </a:cxn>
                <a:cxn ang="0">
                  <a:pos x="11" y="57"/>
                </a:cxn>
                <a:cxn ang="0">
                  <a:pos x="11" y="63"/>
                </a:cxn>
                <a:cxn ang="0">
                  <a:pos x="11" y="66"/>
                </a:cxn>
                <a:cxn ang="0">
                  <a:pos x="8" y="69"/>
                </a:cxn>
                <a:cxn ang="0">
                  <a:pos x="8" y="69"/>
                </a:cxn>
                <a:cxn ang="0">
                  <a:pos x="8" y="69"/>
                </a:cxn>
                <a:cxn ang="0">
                  <a:pos x="6" y="69"/>
                </a:cxn>
                <a:cxn ang="0">
                  <a:pos x="0" y="79"/>
                </a:cxn>
                <a:cxn ang="0">
                  <a:pos x="7" y="81"/>
                </a:cxn>
                <a:cxn ang="0">
                  <a:pos x="14" y="80"/>
                </a:cxn>
                <a:cxn ang="0">
                  <a:pos x="19" y="77"/>
                </a:cxn>
                <a:cxn ang="0">
                  <a:pos x="22" y="71"/>
                </a:cxn>
                <a:cxn ang="0">
                  <a:pos x="23" y="64"/>
                </a:cxn>
                <a:cxn ang="0">
                  <a:pos x="24" y="57"/>
                </a:cxn>
                <a:cxn ang="0">
                  <a:pos x="24" y="50"/>
                </a:cxn>
                <a:cxn ang="0">
                  <a:pos x="24" y="43"/>
                </a:cxn>
                <a:cxn ang="0">
                  <a:pos x="23" y="34"/>
                </a:cxn>
                <a:cxn ang="0">
                  <a:pos x="22" y="28"/>
                </a:cxn>
                <a:cxn ang="0">
                  <a:pos x="21" y="21"/>
                </a:cxn>
                <a:cxn ang="0">
                  <a:pos x="20" y="14"/>
                </a:cxn>
                <a:cxn ang="0">
                  <a:pos x="19" y="9"/>
                </a:cxn>
                <a:cxn ang="0">
                  <a:pos x="19" y="5"/>
                </a:cxn>
                <a:cxn ang="0">
                  <a:pos x="18" y="2"/>
                </a:cxn>
                <a:cxn ang="0">
                  <a:pos x="18" y="1"/>
                </a:cxn>
                <a:cxn ang="0">
                  <a:pos x="18" y="5"/>
                </a:cxn>
                <a:cxn ang="0">
                  <a:pos x="5" y="0"/>
                </a:cxn>
                <a:cxn ang="0">
                  <a:pos x="5" y="2"/>
                </a:cxn>
                <a:cxn ang="0">
                  <a:pos x="5" y="4"/>
                </a:cxn>
                <a:cxn ang="0">
                  <a:pos x="5" y="0"/>
                </a:cxn>
              </a:cxnLst>
              <a:rect l="0" t="0" r="r" b="b"/>
              <a:pathLst>
                <a:path w="24" h="81">
                  <a:moveTo>
                    <a:pt x="5" y="0"/>
                  </a:moveTo>
                  <a:lnTo>
                    <a:pt x="5" y="4"/>
                  </a:lnTo>
                  <a:lnTo>
                    <a:pt x="5" y="5"/>
                  </a:lnTo>
                  <a:lnTo>
                    <a:pt x="6" y="7"/>
                  </a:lnTo>
                  <a:lnTo>
                    <a:pt x="6" y="12"/>
                  </a:lnTo>
                  <a:lnTo>
                    <a:pt x="7" y="17"/>
                  </a:lnTo>
                  <a:lnTo>
                    <a:pt x="8" y="23"/>
                  </a:lnTo>
                  <a:lnTo>
                    <a:pt x="10" y="30"/>
                  </a:lnTo>
                  <a:lnTo>
                    <a:pt x="11" y="37"/>
                  </a:lnTo>
                  <a:lnTo>
                    <a:pt x="11" y="43"/>
                  </a:lnTo>
                  <a:lnTo>
                    <a:pt x="11" y="50"/>
                  </a:lnTo>
                  <a:lnTo>
                    <a:pt x="11" y="57"/>
                  </a:lnTo>
                  <a:lnTo>
                    <a:pt x="11" y="63"/>
                  </a:lnTo>
                  <a:lnTo>
                    <a:pt x="11" y="66"/>
                  </a:lnTo>
                  <a:lnTo>
                    <a:pt x="8" y="69"/>
                  </a:lnTo>
                  <a:lnTo>
                    <a:pt x="8" y="69"/>
                  </a:lnTo>
                  <a:lnTo>
                    <a:pt x="8" y="69"/>
                  </a:lnTo>
                  <a:lnTo>
                    <a:pt x="6" y="69"/>
                  </a:lnTo>
                  <a:lnTo>
                    <a:pt x="0" y="79"/>
                  </a:lnTo>
                  <a:lnTo>
                    <a:pt x="7" y="81"/>
                  </a:lnTo>
                  <a:lnTo>
                    <a:pt x="14" y="80"/>
                  </a:lnTo>
                  <a:lnTo>
                    <a:pt x="19" y="77"/>
                  </a:lnTo>
                  <a:lnTo>
                    <a:pt x="22" y="71"/>
                  </a:lnTo>
                  <a:lnTo>
                    <a:pt x="23" y="64"/>
                  </a:lnTo>
                  <a:lnTo>
                    <a:pt x="24" y="57"/>
                  </a:lnTo>
                  <a:lnTo>
                    <a:pt x="24" y="50"/>
                  </a:lnTo>
                  <a:lnTo>
                    <a:pt x="24" y="43"/>
                  </a:lnTo>
                  <a:lnTo>
                    <a:pt x="23" y="34"/>
                  </a:lnTo>
                  <a:lnTo>
                    <a:pt x="22" y="28"/>
                  </a:lnTo>
                  <a:lnTo>
                    <a:pt x="21" y="21"/>
                  </a:lnTo>
                  <a:lnTo>
                    <a:pt x="20" y="14"/>
                  </a:lnTo>
                  <a:lnTo>
                    <a:pt x="19" y="9"/>
                  </a:lnTo>
                  <a:lnTo>
                    <a:pt x="19" y="5"/>
                  </a:lnTo>
                  <a:lnTo>
                    <a:pt x="18" y="2"/>
                  </a:lnTo>
                  <a:lnTo>
                    <a:pt x="18" y="1"/>
                  </a:lnTo>
                  <a:lnTo>
                    <a:pt x="18" y="5"/>
                  </a:lnTo>
                  <a:lnTo>
                    <a:pt x="5" y="0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74" name="Freeform 198"/>
            <p:cNvSpPr>
              <a:spLocks/>
            </p:cNvSpPr>
            <p:nvPr/>
          </p:nvSpPr>
          <p:spPr bwMode="auto">
            <a:xfrm>
              <a:off x="3459" y="1392"/>
              <a:ext cx="37" cy="40"/>
            </a:xfrm>
            <a:custGeom>
              <a:avLst/>
              <a:gdLst/>
              <a:ahLst/>
              <a:cxnLst>
                <a:cxn ang="0">
                  <a:pos x="55" y="14"/>
                </a:cxn>
                <a:cxn ang="0">
                  <a:pos x="55" y="14"/>
                </a:cxn>
                <a:cxn ang="0">
                  <a:pos x="50" y="7"/>
                </a:cxn>
                <a:cxn ang="0">
                  <a:pos x="45" y="2"/>
                </a:cxn>
                <a:cxn ang="0">
                  <a:pos x="38" y="0"/>
                </a:cxn>
                <a:cxn ang="0">
                  <a:pos x="32" y="2"/>
                </a:cxn>
                <a:cxn ang="0">
                  <a:pos x="26" y="5"/>
                </a:cxn>
                <a:cxn ang="0">
                  <a:pos x="23" y="9"/>
                </a:cxn>
                <a:cxn ang="0">
                  <a:pos x="18" y="15"/>
                </a:cxn>
                <a:cxn ang="0">
                  <a:pos x="15" y="21"/>
                </a:cxn>
                <a:cxn ang="0">
                  <a:pos x="11" y="27"/>
                </a:cxn>
                <a:cxn ang="0">
                  <a:pos x="9" y="33"/>
                </a:cxn>
                <a:cxn ang="0">
                  <a:pos x="6" y="40"/>
                </a:cxn>
                <a:cxn ang="0">
                  <a:pos x="5" y="46"/>
                </a:cxn>
                <a:cxn ang="0">
                  <a:pos x="2" y="50"/>
                </a:cxn>
                <a:cxn ang="0">
                  <a:pos x="1" y="55"/>
                </a:cxn>
                <a:cxn ang="0">
                  <a:pos x="0" y="57"/>
                </a:cxn>
                <a:cxn ang="0">
                  <a:pos x="0" y="57"/>
                </a:cxn>
                <a:cxn ang="0">
                  <a:pos x="13" y="62"/>
                </a:cxn>
                <a:cxn ang="0">
                  <a:pos x="13" y="61"/>
                </a:cxn>
                <a:cxn ang="0">
                  <a:pos x="13" y="58"/>
                </a:cxn>
                <a:cxn ang="0">
                  <a:pos x="15" y="55"/>
                </a:cxn>
                <a:cxn ang="0">
                  <a:pos x="16" y="50"/>
                </a:cxn>
                <a:cxn ang="0">
                  <a:pos x="18" y="45"/>
                </a:cxn>
                <a:cxn ang="0">
                  <a:pos x="21" y="39"/>
                </a:cxn>
                <a:cxn ang="0">
                  <a:pos x="24" y="32"/>
                </a:cxn>
                <a:cxn ang="0">
                  <a:pos x="26" y="26"/>
                </a:cxn>
                <a:cxn ang="0">
                  <a:pos x="29" y="22"/>
                </a:cxn>
                <a:cxn ang="0">
                  <a:pos x="32" y="18"/>
                </a:cxn>
                <a:cxn ang="0">
                  <a:pos x="35" y="15"/>
                </a:cxn>
                <a:cxn ang="0">
                  <a:pos x="38" y="14"/>
                </a:cxn>
                <a:cxn ang="0">
                  <a:pos x="38" y="14"/>
                </a:cxn>
                <a:cxn ang="0">
                  <a:pos x="39" y="14"/>
                </a:cxn>
                <a:cxn ang="0">
                  <a:pos x="40" y="15"/>
                </a:cxn>
                <a:cxn ang="0">
                  <a:pos x="43" y="19"/>
                </a:cxn>
                <a:cxn ang="0">
                  <a:pos x="43" y="19"/>
                </a:cxn>
                <a:cxn ang="0">
                  <a:pos x="55" y="14"/>
                </a:cxn>
              </a:cxnLst>
              <a:rect l="0" t="0" r="r" b="b"/>
              <a:pathLst>
                <a:path w="55" h="62">
                  <a:moveTo>
                    <a:pt x="55" y="14"/>
                  </a:moveTo>
                  <a:lnTo>
                    <a:pt x="55" y="14"/>
                  </a:lnTo>
                  <a:lnTo>
                    <a:pt x="50" y="7"/>
                  </a:lnTo>
                  <a:lnTo>
                    <a:pt x="45" y="2"/>
                  </a:lnTo>
                  <a:lnTo>
                    <a:pt x="38" y="0"/>
                  </a:lnTo>
                  <a:lnTo>
                    <a:pt x="32" y="2"/>
                  </a:lnTo>
                  <a:lnTo>
                    <a:pt x="26" y="5"/>
                  </a:lnTo>
                  <a:lnTo>
                    <a:pt x="23" y="9"/>
                  </a:lnTo>
                  <a:lnTo>
                    <a:pt x="18" y="15"/>
                  </a:lnTo>
                  <a:lnTo>
                    <a:pt x="15" y="21"/>
                  </a:lnTo>
                  <a:lnTo>
                    <a:pt x="11" y="27"/>
                  </a:lnTo>
                  <a:lnTo>
                    <a:pt x="9" y="33"/>
                  </a:lnTo>
                  <a:lnTo>
                    <a:pt x="6" y="40"/>
                  </a:lnTo>
                  <a:lnTo>
                    <a:pt x="5" y="46"/>
                  </a:lnTo>
                  <a:lnTo>
                    <a:pt x="2" y="50"/>
                  </a:lnTo>
                  <a:lnTo>
                    <a:pt x="1" y="55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13" y="62"/>
                  </a:lnTo>
                  <a:lnTo>
                    <a:pt x="13" y="61"/>
                  </a:lnTo>
                  <a:lnTo>
                    <a:pt x="13" y="58"/>
                  </a:lnTo>
                  <a:lnTo>
                    <a:pt x="15" y="55"/>
                  </a:lnTo>
                  <a:lnTo>
                    <a:pt x="16" y="50"/>
                  </a:lnTo>
                  <a:lnTo>
                    <a:pt x="18" y="45"/>
                  </a:lnTo>
                  <a:lnTo>
                    <a:pt x="21" y="39"/>
                  </a:lnTo>
                  <a:lnTo>
                    <a:pt x="24" y="32"/>
                  </a:lnTo>
                  <a:lnTo>
                    <a:pt x="26" y="26"/>
                  </a:lnTo>
                  <a:lnTo>
                    <a:pt x="29" y="22"/>
                  </a:lnTo>
                  <a:lnTo>
                    <a:pt x="32" y="18"/>
                  </a:lnTo>
                  <a:lnTo>
                    <a:pt x="35" y="15"/>
                  </a:lnTo>
                  <a:lnTo>
                    <a:pt x="38" y="14"/>
                  </a:lnTo>
                  <a:lnTo>
                    <a:pt x="38" y="14"/>
                  </a:lnTo>
                  <a:lnTo>
                    <a:pt x="39" y="14"/>
                  </a:lnTo>
                  <a:lnTo>
                    <a:pt x="40" y="15"/>
                  </a:lnTo>
                  <a:lnTo>
                    <a:pt x="43" y="19"/>
                  </a:lnTo>
                  <a:lnTo>
                    <a:pt x="43" y="19"/>
                  </a:lnTo>
                  <a:lnTo>
                    <a:pt x="55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75" name="Freeform 199"/>
            <p:cNvSpPr>
              <a:spLocks/>
            </p:cNvSpPr>
            <p:nvPr/>
          </p:nvSpPr>
          <p:spPr bwMode="auto">
            <a:xfrm>
              <a:off x="3488" y="1400"/>
              <a:ext cx="13" cy="94"/>
            </a:xfrm>
            <a:custGeom>
              <a:avLst/>
              <a:gdLst/>
              <a:ahLst/>
              <a:cxnLst>
                <a:cxn ang="0">
                  <a:pos x="14" y="139"/>
                </a:cxn>
                <a:cxn ang="0">
                  <a:pos x="14" y="139"/>
                </a:cxn>
                <a:cxn ang="0">
                  <a:pos x="13" y="126"/>
                </a:cxn>
                <a:cxn ang="0">
                  <a:pos x="13" y="114"/>
                </a:cxn>
                <a:cxn ang="0">
                  <a:pos x="13" y="104"/>
                </a:cxn>
                <a:cxn ang="0">
                  <a:pos x="14" y="93"/>
                </a:cxn>
                <a:cxn ang="0">
                  <a:pos x="15" y="84"/>
                </a:cxn>
                <a:cxn ang="0">
                  <a:pos x="16" y="75"/>
                </a:cxn>
                <a:cxn ang="0">
                  <a:pos x="17" y="68"/>
                </a:cxn>
                <a:cxn ang="0">
                  <a:pos x="18" y="60"/>
                </a:cxn>
                <a:cxn ang="0">
                  <a:pos x="21" y="53"/>
                </a:cxn>
                <a:cxn ang="0">
                  <a:pos x="21" y="45"/>
                </a:cxn>
                <a:cxn ang="0">
                  <a:pos x="22" y="39"/>
                </a:cxn>
                <a:cxn ang="0">
                  <a:pos x="22" y="32"/>
                </a:cxn>
                <a:cxn ang="0">
                  <a:pos x="21" y="25"/>
                </a:cxn>
                <a:cxn ang="0">
                  <a:pos x="20" y="17"/>
                </a:cxn>
                <a:cxn ang="0">
                  <a:pos x="16" y="9"/>
                </a:cxn>
                <a:cxn ang="0">
                  <a:pos x="13" y="0"/>
                </a:cxn>
                <a:cxn ang="0">
                  <a:pos x="1" y="5"/>
                </a:cxn>
                <a:cxn ang="0">
                  <a:pos x="5" y="13"/>
                </a:cxn>
                <a:cxn ang="0">
                  <a:pos x="7" y="19"/>
                </a:cxn>
                <a:cxn ang="0">
                  <a:pos x="8" y="26"/>
                </a:cxn>
                <a:cxn ang="0">
                  <a:pos x="9" y="33"/>
                </a:cxn>
                <a:cxn ang="0">
                  <a:pos x="9" y="39"/>
                </a:cxn>
                <a:cxn ang="0">
                  <a:pos x="8" y="45"/>
                </a:cxn>
                <a:cxn ang="0">
                  <a:pos x="7" y="51"/>
                </a:cxn>
                <a:cxn ang="0">
                  <a:pos x="6" y="58"/>
                </a:cxn>
                <a:cxn ang="0">
                  <a:pos x="5" y="66"/>
                </a:cxn>
                <a:cxn ang="0">
                  <a:pos x="4" y="74"/>
                </a:cxn>
                <a:cxn ang="0">
                  <a:pos x="3" y="82"/>
                </a:cxn>
                <a:cxn ang="0">
                  <a:pos x="1" y="92"/>
                </a:cxn>
                <a:cxn ang="0">
                  <a:pos x="0" y="102"/>
                </a:cxn>
                <a:cxn ang="0">
                  <a:pos x="0" y="114"/>
                </a:cxn>
                <a:cxn ang="0">
                  <a:pos x="0" y="126"/>
                </a:cxn>
                <a:cxn ang="0">
                  <a:pos x="0" y="140"/>
                </a:cxn>
                <a:cxn ang="0">
                  <a:pos x="0" y="140"/>
                </a:cxn>
                <a:cxn ang="0">
                  <a:pos x="14" y="139"/>
                </a:cxn>
              </a:cxnLst>
              <a:rect l="0" t="0" r="r" b="b"/>
              <a:pathLst>
                <a:path w="22" h="140">
                  <a:moveTo>
                    <a:pt x="14" y="139"/>
                  </a:moveTo>
                  <a:lnTo>
                    <a:pt x="14" y="139"/>
                  </a:lnTo>
                  <a:lnTo>
                    <a:pt x="13" y="126"/>
                  </a:lnTo>
                  <a:lnTo>
                    <a:pt x="13" y="114"/>
                  </a:lnTo>
                  <a:lnTo>
                    <a:pt x="13" y="104"/>
                  </a:lnTo>
                  <a:lnTo>
                    <a:pt x="14" y="93"/>
                  </a:lnTo>
                  <a:lnTo>
                    <a:pt x="15" y="84"/>
                  </a:lnTo>
                  <a:lnTo>
                    <a:pt x="16" y="75"/>
                  </a:lnTo>
                  <a:lnTo>
                    <a:pt x="17" y="68"/>
                  </a:lnTo>
                  <a:lnTo>
                    <a:pt x="18" y="60"/>
                  </a:lnTo>
                  <a:lnTo>
                    <a:pt x="21" y="53"/>
                  </a:lnTo>
                  <a:lnTo>
                    <a:pt x="21" y="45"/>
                  </a:lnTo>
                  <a:lnTo>
                    <a:pt x="22" y="39"/>
                  </a:lnTo>
                  <a:lnTo>
                    <a:pt x="22" y="32"/>
                  </a:lnTo>
                  <a:lnTo>
                    <a:pt x="21" y="25"/>
                  </a:lnTo>
                  <a:lnTo>
                    <a:pt x="20" y="17"/>
                  </a:lnTo>
                  <a:lnTo>
                    <a:pt x="16" y="9"/>
                  </a:lnTo>
                  <a:lnTo>
                    <a:pt x="13" y="0"/>
                  </a:lnTo>
                  <a:lnTo>
                    <a:pt x="1" y="5"/>
                  </a:lnTo>
                  <a:lnTo>
                    <a:pt x="5" y="13"/>
                  </a:lnTo>
                  <a:lnTo>
                    <a:pt x="7" y="19"/>
                  </a:lnTo>
                  <a:lnTo>
                    <a:pt x="8" y="26"/>
                  </a:lnTo>
                  <a:lnTo>
                    <a:pt x="9" y="33"/>
                  </a:lnTo>
                  <a:lnTo>
                    <a:pt x="9" y="39"/>
                  </a:lnTo>
                  <a:lnTo>
                    <a:pt x="8" y="45"/>
                  </a:lnTo>
                  <a:lnTo>
                    <a:pt x="7" y="51"/>
                  </a:lnTo>
                  <a:lnTo>
                    <a:pt x="6" y="58"/>
                  </a:lnTo>
                  <a:lnTo>
                    <a:pt x="5" y="66"/>
                  </a:lnTo>
                  <a:lnTo>
                    <a:pt x="4" y="74"/>
                  </a:lnTo>
                  <a:lnTo>
                    <a:pt x="3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0" y="114"/>
                  </a:lnTo>
                  <a:lnTo>
                    <a:pt x="0" y="126"/>
                  </a:lnTo>
                  <a:lnTo>
                    <a:pt x="0" y="140"/>
                  </a:lnTo>
                  <a:lnTo>
                    <a:pt x="0" y="140"/>
                  </a:lnTo>
                  <a:lnTo>
                    <a:pt x="14" y="13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76" name="Freeform 200"/>
            <p:cNvSpPr>
              <a:spLocks/>
            </p:cNvSpPr>
            <p:nvPr/>
          </p:nvSpPr>
          <p:spPr bwMode="auto">
            <a:xfrm>
              <a:off x="3478" y="1492"/>
              <a:ext cx="19" cy="82"/>
            </a:xfrm>
            <a:custGeom>
              <a:avLst/>
              <a:gdLst/>
              <a:ahLst/>
              <a:cxnLst>
                <a:cxn ang="0">
                  <a:pos x="12" y="123"/>
                </a:cxn>
                <a:cxn ang="0">
                  <a:pos x="12" y="124"/>
                </a:cxn>
                <a:cxn ang="0">
                  <a:pos x="12" y="123"/>
                </a:cxn>
                <a:cxn ang="0">
                  <a:pos x="13" y="122"/>
                </a:cxn>
                <a:cxn ang="0">
                  <a:pos x="15" y="119"/>
                </a:cxn>
                <a:cxn ang="0">
                  <a:pos x="15" y="115"/>
                </a:cxn>
                <a:cxn ang="0">
                  <a:pos x="17" y="111"/>
                </a:cxn>
                <a:cxn ang="0">
                  <a:pos x="19" y="105"/>
                </a:cxn>
                <a:cxn ang="0">
                  <a:pos x="20" y="98"/>
                </a:cxn>
                <a:cxn ang="0">
                  <a:pos x="21" y="90"/>
                </a:cxn>
                <a:cxn ang="0">
                  <a:pos x="23" y="82"/>
                </a:cxn>
                <a:cxn ang="0">
                  <a:pos x="24" y="73"/>
                </a:cxn>
                <a:cxn ang="0">
                  <a:pos x="26" y="64"/>
                </a:cxn>
                <a:cxn ang="0">
                  <a:pos x="26" y="52"/>
                </a:cxn>
                <a:cxn ang="0">
                  <a:pos x="27" y="40"/>
                </a:cxn>
                <a:cxn ang="0">
                  <a:pos x="27" y="27"/>
                </a:cxn>
                <a:cxn ang="0">
                  <a:pos x="26" y="14"/>
                </a:cxn>
                <a:cxn ang="0">
                  <a:pos x="26" y="0"/>
                </a:cxn>
                <a:cxn ang="0">
                  <a:pos x="12" y="1"/>
                </a:cxn>
                <a:cxn ang="0">
                  <a:pos x="13" y="15"/>
                </a:cxn>
                <a:cxn ang="0">
                  <a:pos x="15" y="27"/>
                </a:cxn>
                <a:cxn ang="0">
                  <a:pos x="15" y="40"/>
                </a:cxn>
                <a:cxn ang="0">
                  <a:pos x="13" y="51"/>
                </a:cxn>
                <a:cxn ang="0">
                  <a:pos x="12" y="62"/>
                </a:cxn>
                <a:cxn ang="0">
                  <a:pos x="11" y="72"/>
                </a:cxn>
                <a:cxn ang="0">
                  <a:pos x="10" y="80"/>
                </a:cxn>
                <a:cxn ang="0">
                  <a:pos x="9" y="89"/>
                </a:cxn>
                <a:cxn ang="0">
                  <a:pos x="8" y="96"/>
                </a:cxn>
                <a:cxn ang="0">
                  <a:pos x="5" y="101"/>
                </a:cxn>
                <a:cxn ang="0">
                  <a:pos x="4" y="107"/>
                </a:cxn>
                <a:cxn ang="0">
                  <a:pos x="3" y="112"/>
                </a:cxn>
                <a:cxn ang="0">
                  <a:pos x="2" y="115"/>
                </a:cxn>
                <a:cxn ang="0">
                  <a:pos x="1" y="116"/>
                </a:cxn>
                <a:cxn ang="0">
                  <a:pos x="1" y="119"/>
                </a:cxn>
                <a:cxn ang="0">
                  <a:pos x="1" y="120"/>
                </a:cxn>
                <a:cxn ang="0">
                  <a:pos x="0" y="121"/>
                </a:cxn>
                <a:cxn ang="0">
                  <a:pos x="1" y="120"/>
                </a:cxn>
                <a:cxn ang="0">
                  <a:pos x="1" y="120"/>
                </a:cxn>
                <a:cxn ang="0">
                  <a:pos x="0" y="121"/>
                </a:cxn>
                <a:cxn ang="0">
                  <a:pos x="12" y="123"/>
                </a:cxn>
              </a:cxnLst>
              <a:rect l="0" t="0" r="r" b="b"/>
              <a:pathLst>
                <a:path w="27" h="124">
                  <a:moveTo>
                    <a:pt x="12" y="123"/>
                  </a:moveTo>
                  <a:lnTo>
                    <a:pt x="12" y="124"/>
                  </a:lnTo>
                  <a:lnTo>
                    <a:pt x="12" y="123"/>
                  </a:lnTo>
                  <a:lnTo>
                    <a:pt x="13" y="122"/>
                  </a:lnTo>
                  <a:lnTo>
                    <a:pt x="15" y="119"/>
                  </a:lnTo>
                  <a:lnTo>
                    <a:pt x="15" y="115"/>
                  </a:lnTo>
                  <a:lnTo>
                    <a:pt x="17" y="111"/>
                  </a:lnTo>
                  <a:lnTo>
                    <a:pt x="19" y="105"/>
                  </a:lnTo>
                  <a:lnTo>
                    <a:pt x="20" y="98"/>
                  </a:lnTo>
                  <a:lnTo>
                    <a:pt x="21" y="90"/>
                  </a:lnTo>
                  <a:lnTo>
                    <a:pt x="23" y="82"/>
                  </a:lnTo>
                  <a:lnTo>
                    <a:pt x="24" y="73"/>
                  </a:lnTo>
                  <a:lnTo>
                    <a:pt x="26" y="64"/>
                  </a:lnTo>
                  <a:lnTo>
                    <a:pt x="26" y="52"/>
                  </a:lnTo>
                  <a:lnTo>
                    <a:pt x="27" y="40"/>
                  </a:lnTo>
                  <a:lnTo>
                    <a:pt x="27" y="27"/>
                  </a:lnTo>
                  <a:lnTo>
                    <a:pt x="26" y="14"/>
                  </a:lnTo>
                  <a:lnTo>
                    <a:pt x="26" y="0"/>
                  </a:lnTo>
                  <a:lnTo>
                    <a:pt x="12" y="1"/>
                  </a:lnTo>
                  <a:lnTo>
                    <a:pt x="13" y="15"/>
                  </a:lnTo>
                  <a:lnTo>
                    <a:pt x="15" y="27"/>
                  </a:lnTo>
                  <a:lnTo>
                    <a:pt x="15" y="40"/>
                  </a:lnTo>
                  <a:lnTo>
                    <a:pt x="13" y="51"/>
                  </a:lnTo>
                  <a:lnTo>
                    <a:pt x="12" y="62"/>
                  </a:lnTo>
                  <a:lnTo>
                    <a:pt x="11" y="72"/>
                  </a:lnTo>
                  <a:lnTo>
                    <a:pt x="10" y="80"/>
                  </a:lnTo>
                  <a:lnTo>
                    <a:pt x="9" y="89"/>
                  </a:lnTo>
                  <a:lnTo>
                    <a:pt x="8" y="96"/>
                  </a:lnTo>
                  <a:lnTo>
                    <a:pt x="5" y="101"/>
                  </a:lnTo>
                  <a:lnTo>
                    <a:pt x="4" y="107"/>
                  </a:lnTo>
                  <a:lnTo>
                    <a:pt x="3" y="112"/>
                  </a:lnTo>
                  <a:lnTo>
                    <a:pt x="2" y="115"/>
                  </a:lnTo>
                  <a:lnTo>
                    <a:pt x="1" y="116"/>
                  </a:lnTo>
                  <a:lnTo>
                    <a:pt x="1" y="119"/>
                  </a:lnTo>
                  <a:lnTo>
                    <a:pt x="1" y="120"/>
                  </a:lnTo>
                  <a:lnTo>
                    <a:pt x="0" y="121"/>
                  </a:lnTo>
                  <a:lnTo>
                    <a:pt x="1" y="120"/>
                  </a:lnTo>
                  <a:lnTo>
                    <a:pt x="1" y="120"/>
                  </a:lnTo>
                  <a:lnTo>
                    <a:pt x="0" y="121"/>
                  </a:lnTo>
                  <a:lnTo>
                    <a:pt x="12" y="12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77" name="Freeform 201"/>
            <p:cNvSpPr>
              <a:spLocks/>
            </p:cNvSpPr>
            <p:nvPr/>
          </p:nvSpPr>
          <p:spPr bwMode="auto">
            <a:xfrm>
              <a:off x="3467" y="1571"/>
              <a:ext cx="21" cy="45"/>
            </a:xfrm>
            <a:custGeom>
              <a:avLst/>
              <a:gdLst/>
              <a:ahLst/>
              <a:cxnLst>
                <a:cxn ang="0">
                  <a:pos x="12" y="61"/>
                </a:cxn>
                <a:cxn ang="0">
                  <a:pos x="13" y="66"/>
                </a:cxn>
                <a:cxn ang="0">
                  <a:pos x="28" y="2"/>
                </a:cxn>
                <a:cxn ang="0">
                  <a:pos x="16" y="0"/>
                </a:cxn>
                <a:cxn ang="0">
                  <a:pos x="1" y="63"/>
                </a:cxn>
                <a:cxn ang="0">
                  <a:pos x="1" y="67"/>
                </a:cxn>
                <a:cxn ang="0">
                  <a:pos x="1" y="63"/>
                </a:cxn>
                <a:cxn ang="0">
                  <a:pos x="0" y="65"/>
                </a:cxn>
                <a:cxn ang="0">
                  <a:pos x="1" y="67"/>
                </a:cxn>
                <a:cxn ang="0">
                  <a:pos x="12" y="61"/>
                </a:cxn>
              </a:cxnLst>
              <a:rect l="0" t="0" r="r" b="b"/>
              <a:pathLst>
                <a:path w="28" h="67">
                  <a:moveTo>
                    <a:pt x="12" y="61"/>
                  </a:moveTo>
                  <a:lnTo>
                    <a:pt x="13" y="66"/>
                  </a:lnTo>
                  <a:lnTo>
                    <a:pt x="28" y="2"/>
                  </a:lnTo>
                  <a:lnTo>
                    <a:pt x="16" y="0"/>
                  </a:lnTo>
                  <a:lnTo>
                    <a:pt x="1" y="63"/>
                  </a:lnTo>
                  <a:lnTo>
                    <a:pt x="1" y="67"/>
                  </a:lnTo>
                  <a:lnTo>
                    <a:pt x="1" y="63"/>
                  </a:lnTo>
                  <a:lnTo>
                    <a:pt x="0" y="65"/>
                  </a:lnTo>
                  <a:lnTo>
                    <a:pt x="1" y="67"/>
                  </a:lnTo>
                  <a:lnTo>
                    <a:pt x="12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78" name="Freeform 202"/>
            <p:cNvSpPr>
              <a:spLocks/>
            </p:cNvSpPr>
            <p:nvPr/>
          </p:nvSpPr>
          <p:spPr bwMode="auto">
            <a:xfrm>
              <a:off x="3469" y="1612"/>
              <a:ext cx="49" cy="65"/>
            </a:xfrm>
            <a:custGeom>
              <a:avLst/>
              <a:gdLst/>
              <a:ahLst/>
              <a:cxnLst>
                <a:cxn ang="0">
                  <a:pos x="66" y="98"/>
                </a:cxn>
                <a:cxn ang="0">
                  <a:pos x="68" y="89"/>
                </a:cxn>
                <a:cxn ang="0">
                  <a:pos x="11" y="0"/>
                </a:cxn>
                <a:cxn ang="0">
                  <a:pos x="0" y="6"/>
                </a:cxn>
                <a:cxn ang="0">
                  <a:pos x="57" y="96"/>
                </a:cxn>
                <a:cxn ang="0">
                  <a:pos x="59" y="87"/>
                </a:cxn>
                <a:cxn ang="0">
                  <a:pos x="66" y="98"/>
                </a:cxn>
                <a:cxn ang="0">
                  <a:pos x="72" y="95"/>
                </a:cxn>
                <a:cxn ang="0">
                  <a:pos x="68" y="89"/>
                </a:cxn>
                <a:cxn ang="0">
                  <a:pos x="66" y="98"/>
                </a:cxn>
              </a:cxnLst>
              <a:rect l="0" t="0" r="r" b="b"/>
              <a:pathLst>
                <a:path w="72" h="98">
                  <a:moveTo>
                    <a:pt x="66" y="98"/>
                  </a:moveTo>
                  <a:lnTo>
                    <a:pt x="68" y="89"/>
                  </a:lnTo>
                  <a:lnTo>
                    <a:pt x="11" y="0"/>
                  </a:lnTo>
                  <a:lnTo>
                    <a:pt x="0" y="6"/>
                  </a:lnTo>
                  <a:lnTo>
                    <a:pt x="57" y="96"/>
                  </a:lnTo>
                  <a:lnTo>
                    <a:pt x="59" y="87"/>
                  </a:lnTo>
                  <a:lnTo>
                    <a:pt x="66" y="98"/>
                  </a:lnTo>
                  <a:lnTo>
                    <a:pt x="72" y="95"/>
                  </a:lnTo>
                  <a:lnTo>
                    <a:pt x="68" y="89"/>
                  </a:lnTo>
                  <a:lnTo>
                    <a:pt x="66" y="9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79" name="Freeform 203"/>
            <p:cNvSpPr>
              <a:spLocks/>
            </p:cNvSpPr>
            <p:nvPr/>
          </p:nvSpPr>
          <p:spPr bwMode="auto">
            <a:xfrm>
              <a:off x="3389" y="1670"/>
              <a:ext cx="125" cy="75"/>
            </a:xfrm>
            <a:custGeom>
              <a:avLst/>
              <a:gdLst/>
              <a:ahLst/>
              <a:cxnLst>
                <a:cxn ang="0">
                  <a:pos x="0" y="106"/>
                </a:cxn>
                <a:cxn ang="0">
                  <a:pos x="9" y="110"/>
                </a:cxn>
                <a:cxn ang="0">
                  <a:pos x="182" y="11"/>
                </a:cxn>
                <a:cxn ang="0">
                  <a:pos x="175" y="0"/>
                </a:cxn>
                <a:cxn ang="0">
                  <a:pos x="2" y="99"/>
                </a:cxn>
                <a:cxn ang="0">
                  <a:pos x="11" y="103"/>
                </a:cxn>
                <a:cxn ang="0">
                  <a:pos x="0" y="106"/>
                </a:cxn>
                <a:cxn ang="0">
                  <a:pos x="1" y="114"/>
                </a:cxn>
                <a:cxn ang="0">
                  <a:pos x="9" y="110"/>
                </a:cxn>
                <a:cxn ang="0">
                  <a:pos x="0" y="106"/>
                </a:cxn>
              </a:cxnLst>
              <a:rect l="0" t="0" r="r" b="b"/>
              <a:pathLst>
                <a:path w="182" h="114">
                  <a:moveTo>
                    <a:pt x="0" y="106"/>
                  </a:moveTo>
                  <a:lnTo>
                    <a:pt x="9" y="110"/>
                  </a:lnTo>
                  <a:lnTo>
                    <a:pt x="182" y="11"/>
                  </a:lnTo>
                  <a:lnTo>
                    <a:pt x="175" y="0"/>
                  </a:lnTo>
                  <a:lnTo>
                    <a:pt x="2" y="99"/>
                  </a:lnTo>
                  <a:lnTo>
                    <a:pt x="11" y="103"/>
                  </a:lnTo>
                  <a:lnTo>
                    <a:pt x="0" y="106"/>
                  </a:lnTo>
                  <a:lnTo>
                    <a:pt x="1" y="114"/>
                  </a:lnTo>
                  <a:lnTo>
                    <a:pt x="9" y="11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80" name="Freeform 204"/>
            <p:cNvSpPr>
              <a:spLocks/>
            </p:cNvSpPr>
            <p:nvPr/>
          </p:nvSpPr>
          <p:spPr bwMode="auto">
            <a:xfrm>
              <a:off x="3374" y="1693"/>
              <a:ext cx="22" cy="4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1" y="4"/>
                </a:cxn>
                <a:cxn ang="0">
                  <a:pos x="21" y="72"/>
                </a:cxn>
                <a:cxn ang="0">
                  <a:pos x="32" y="69"/>
                </a:cxn>
                <a:cxn ang="0">
                  <a:pos x="13" y="0"/>
                </a:cxn>
                <a:cxn ang="0">
                  <a:pos x="14" y="1"/>
                </a:cxn>
                <a:cxn ang="0">
                  <a:pos x="0" y="3"/>
                </a:cxn>
                <a:cxn ang="0">
                  <a:pos x="0" y="3"/>
                </a:cxn>
                <a:cxn ang="0">
                  <a:pos x="1" y="4"/>
                </a:cxn>
                <a:cxn ang="0">
                  <a:pos x="0" y="3"/>
                </a:cxn>
              </a:cxnLst>
              <a:rect l="0" t="0" r="r" b="b"/>
              <a:pathLst>
                <a:path w="32" h="72">
                  <a:moveTo>
                    <a:pt x="0" y="3"/>
                  </a:moveTo>
                  <a:lnTo>
                    <a:pt x="1" y="4"/>
                  </a:lnTo>
                  <a:lnTo>
                    <a:pt x="21" y="72"/>
                  </a:lnTo>
                  <a:lnTo>
                    <a:pt x="32" y="69"/>
                  </a:lnTo>
                  <a:lnTo>
                    <a:pt x="13" y="0"/>
                  </a:lnTo>
                  <a:lnTo>
                    <a:pt x="14" y="1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4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81" name="Freeform 205"/>
            <p:cNvSpPr>
              <a:spLocks/>
            </p:cNvSpPr>
            <p:nvPr/>
          </p:nvSpPr>
          <p:spPr bwMode="auto">
            <a:xfrm>
              <a:off x="3185" y="1292"/>
              <a:ext cx="92" cy="301"/>
            </a:xfrm>
            <a:custGeom>
              <a:avLst/>
              <a:gdLst/>
              <a:ahLst/>
              <a:cxnLst>
                <a:cxn ang="0">
                  <a:pos x="125" y="451"/>
                </a:cxn>
                <a:cxn ang="0">
                  <a:pos x="130" y="448"/>
                </a:cxn>
                <a:cxn ang="0">
                  <a:pos x="7" y="0"/>
                </a:cxn>
                <a:cxn ang="0">
                  <a:pos x="0" y="2"/>
                </a:cxn>
                <a:cxn ang="0">
                  <a:pos x="123" y="450"/>
                </a:cxn>
                <a:cxn ang="0">
                  <a:pos x="129" y="447"/>
                </a:cxn>
                <a:cxn ang="0">
                  <a:pos x="125" y="451"/>
                </a:cxn>
                <a:cxn ang="0">
                  <a:pos x="132" y="456"/>
                </a:cxn>
                <a:cxn ang="0">
                  <a:pos x="130" y="448"/>
                </a:cxn>
                <a:cxn ang="0">
                  <a:pos x="125" y="451"/>
                </a:cxn>
              </a:cxnLst>
              <a:rect l="0" t="0" r="r" b="b"/>
              <a:pathLst>
                <a:path w="132" h="456">
                  <a:moveTo>
                    <a:pt x="125" y="451"/>
                  </a:moveTo>
                  <a:lnTo>
                    <a:pt x="130" y="448"/>
                  </a:lnTo>
                  <a:lnTo>
                    <a:pt x="7" y="0"/>
                  </a:lnTo>
                  <a:lnTo>
                    <a:pt x="0" y="2"/>
                  </a:lnTo>
                  <a:lnTo>
                    <a:pt x="123" y="450"/>
                  </a:lnTo>
                  <a:lnTo>
                    <a:pt x="129" y="447"/>
                  </a:lnTo>
                  <a:lnTo>
                    <a:pt x="125" y="451"/>
                  </a:lnTo>
                  <a:lnTo>
                    <a:pt x="132" y="456"/>
                  </a:lnTo>
                  <a:lnTo>
                    <a:pt x="130" y="448"/>
                  </a:lnTo>
                  <a:lnTo>
                    <a:pt x="125" y="45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82" name="Freeform 206"/>
            <p:cNvSpPr>
              <a:spLocks/>
            </p:cNvSpPr>
            <p:nvPr/>
          </p:nvSpPr>
          <p:spPr bwMode="auto">
            <a:xfrm>
              <a:off x="3245" y="1571"/>
              <a:ext cx="29" cy="19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2" y="5"/>
                </a:cxn>
                <a:cxn ang="0">
                  <a:pos x="38" y="28"/>
                </a:cxn>
                <a:cxn ang="0">
                  <a:pos x="42" y="24"/>
                </a:cxn>
                <a:cxn ang="0">
                  <a:pos x="5" y="0"/>
                </a:cxn>
                <a:cxn ang="0">
                  <a:pos x="6" y="1"/>
                </a:cxn>
                <a:cxn ang="0">
                  <a:pos x="0" y="3"/>
                </a:cxn>
                <a:cxn ang="0">
                  <a:pos x="1" y="4"/>
                </a:cxn>
                <a:cxn ang="0">
                  <a:pos x="2" y="5"/>
                </a:cxn>
                <a:cxn ang="0">
                  <a:pos x="0" y="3"/>
                </a:cxn>
              </a:cxnLst>
              <a:rect l="0" t="0" r="r" b="b"/>
              <a:pathLst>
                <a:path w="42" h="28">
                  <a:moveTo>
                    <a:pt x="0" y="3"/>
                  </a:moveTo>
                  <a:lnTo>
                    <a:pt x="2" y="5"/>
                  </a:lnTo>
                  <a:lnTo>
                    <a:pt x="38" y="28"/>
                  </a:lnTo>
                  <a:lnTo>
                    <a:pt x="42" y="24"/>
                  </a:lnTo>
                  <a:lnTo>
                    <a:pt x="5" y="0"/>
                  </a:lnTo>
                  <a:lnTo>
                    <a:pt x="6" y="1"/>
                  </a:lnTo>
                  <a:lnTo>
                    <a:pt x="0" y="3"/>
                  </a:lnTo>
                  <a:lnTo>
                    <a:pt x="1" y="4"/>
                  </a:lnTo>
                  <a:lnTo>
                    <a:pt x="2" y="5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83" name="Freeform 207"/>
            <p:cNvSpPr>
              <a:spLocks/>
            </p:cNvSpPr>
            <p:nvPr/>
          </p:nvSpPr>
          <p:spPr bwMode="auto">
            <a:xfrm>
              <a:off x="3162" y="1275"/>
              <a:ext cx="87" cy="29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22" y="453"/>
                </a:cxn>
                <a:cxn ang="0">
                  <a:pos x="128" y="451"/>
                </a:cxn>
                <a:cxn ang="0">
                  <a:pos x="6" y="3"/>
                </a:cxn>
                <a:cxn ang="0">
                  <a:pos x="4" y="7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0" y="5"/>
                </a:cxn>
                <a:cxn ang="0">
                  <a:pos x="2" y="0"/>
                </a:cxn>
              </a:cxnLst>
              <a:rect l="0" t="0" r="r" b="b"/>
              <a:pathLst>
                <a:path w="128" h="453">
                  <a:moveTo>
                    <a:pt x="2" y="0"/>
                  </a:moveTo>
                  <a:lnTo>
                    <a:pt x="0" y="5"/>
                  </a:lnTo>
                  <a:lnTo>
                    <a:pt x="122" y="453"/>
                  </a:lnTo>
                  <a:lnTo>
                    <a:pt x="128" y="451"/>
                  </a:lnTo>
                  <a:lnTo>
                    <a:pt x="6" y="3"/>
                  </a:lnTo>
                  <a:lnTo>
                    <a:pt x="4" y="7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84" name="Freeform 208"/>
            <p:cNvSpPr>
              <a:spLocks/>
            </p:cNvSpPr>
            <p:nvPr/>
          </p:nvSpPr>
          <p:spPr bwMode="auto">
            <a:xfrm>
              <a:off x="3175" y="1589"/>
              <a:ext cx="98" cy="171"/>
            </a:xfrm>
            <a:custGeom>
              <a:avLst/>
              <a:gdLst/>
              <a:ahLst/>
              <a:cxnLst>
                <a:cxn ang="0">
                  <a:pos x="16" y="171"/>
                </a:cxn>
                <a:cxn ang="0">
                  <a:pos x="0" y="260"/>
                </a:cxn>
                <a:cxn ang="0">
                  <a:pos x="142" y="0"/>
                </a:cxn>
                <a:cxn ang="0">
                  <a:pos x="16" y="171"/>
                </a:cxn>
              </a:cxnLst>
              <a:rect l="0" t="0" r="r" b="b"/>
              <a:pathLst>
                <a:path w="142" h="260">
                  <a:moveTo>
                    <a:pt x="16" y="171"/>
                  </a:moveTo>
                  <a:lnTo>
                    <a:pt x="0" y="260"/>
                  </a:lnTo>
                  <a:lnTo>
                    <a:pt x="142" y="0"/>
                  </a:lnTo>
                  <a:lnTo>
                    <a:pt x="16" y="171"/>
                  </a:lnTo>
                  <a:close/>
                </a:path>
              </a:pathLst>
            </a:custGeom>
            <a:solidFill>
              <a:srgbClr val="024CA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85" name="Freeform 209"/>
            <p:cNvSpPr>
              <a:spLocks/>
            </p:cNvSpPr>
            <p:nvPr/>
          </p:nvSpPr>
          <p:spPr bwMode="auto">
            <a:xfrm>
              <a:off x="3171" y="1701"/>
              <a:ext cx="18" cy="69"/>
            </a:xfrm>
            <a:custGeom>
              <a:avLst/>
              <a:gdLst/>
              <a:ahLst/>
              <a:cxnLst>
                <a:cxn ang="0">
                  <a:pos x="4" y="88"/>
                </a:cxn>
                <a:cxn ang="0">
                  <a:pos x="10" y="90"/>
                </a:cxn>
                <a:cxn ang="0">
                  <a:pos x="26" y="1"/>
                </a:cxn>
                <a:cxn ang="0">
                  <a:pos x="19" y="0"/>
                </a:cxn>
                <a:cxn ang="0">
                  <a:pos x="3" y="89"/>
                </a:cxn>
                <a:cxn ang="0">
                  <a:pos x="10" y="91"/>
                </a:cxn>
                <a:cxn ang="0">
                  <a:pos x="3" y="89"/>
                </a:cxn>
                <a:cxn ang="0">
                  <a:pos x="0" y="106"/>
                </a:cxn>
                <a:cxn ang="0">
                  <a:pos x="10" y="91"/>
                </a:cxn>
                <a:cxn ang="0">
                  <a:pos x="4" y="88"/>
                </a:cxn>
              </a:cxnLst>
              <a:rect l="0" t="0" r="r" b="b"/>
              <a:pathLst>
                <a:path w="26" h="106">
                  <a:moveTo>
                    <a:pt x="4" y="88"/>
                  </a:moveTo>
                  <a:lnTo>
                    <a:pt x="10" y="90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3" y="89"/>
                  </a:lnTo>
                  <a:lnTo>
                    <a:pt x="10" y="91"/>
                  </a:lnTo>
                  <a:lnTo>
                    <a:pt x="3" y="89"/>
                  </a:lnTo>
                  <a:lnTo>
                    <a:pt x="0" y="106"/>
                  </a:lnTo>
                  <a:lnTo>
                    <a:pt x="10" y="91"/>
                  </a:lnTo>
                  <a:lnTo>
                    <a:pt x="4" y="8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86" name="Freeform 210"/>
            <p:cNvSpPr>
              <a:spLocks/>
            </p:cNvSpPr>
            <p:nvPr/>
          </p:nvSpPr>
          <p:spPr bwMode="auto">
            <a:xfrm>
              <a:off x="3174" y="1587"/>
              <a:ext cx="100" cy="174"/>
            </a:xfrm>
            <a:custGeom>
              <a:avLst/>
              <a:gdLst/>
              <a:ahLst/>
              <a:cxnLst>
                <a:cxn ang="0">
                  <a:pos x="144" y="1"/>
                </a:cxn>
                <a:cxn ang="0">
                  <a:pos x="141" y="0"/>
                </a:cxn>
                <a:cxn ang="0">
                  <a:pos x="0" y="259"/>
                </a:cxn>
                <a:cxn ang="0">
                  <a:pos x="6" y="262"/>
                </a:cxn>
                <a:cxn ang="0">
                  <a:pos x="147" y="2"/>
                </a:cxn>
                <a:cxn ang="0">
                  <a:pos x="144" y="1"/>
                </a:cxn>
              </a:cxnLst>
              <a:rect l="0" t="0" r="r" b="b"/>
              <a:pathLst>
                <a:path w="147" h="262">
                  <a:moveTo>
                    <a:pt x="144" y="1"/>
                  </a:moveTo>
                  <a:lnTo>
                    <a:pt x="141" y="0"/>
                  </a:lnTo>
                  <a:lnTo>
                    <a:pt x="0" y="259"/>
                  </a:lnTo>
                  <a:lnTo>
                    <a:pt x="6" y="262"/>
                  </a:lnTo>
                  <a:lnTo>
                    <a:pt x="147" y="2"/>
                  </a:lnTo>
                  <a:lnTo>
                    <a:pt x="144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87" name="Freeform 211"/>
            <p:cNvSpPr>
              <a:spLocks/>
            </p:cNvSpPr>
            <p:nvPr/>
          </p:nvSpPr>
          <p:spPr bwMode="auto">
            <a:xfrm>
              <a:off x="3011" y="1330"/>
              <a:ext cx="168" cy="3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210"/>
                </a:cxn>
                <a:cxn ang="0">
                  <a:pos x="84" y="220"/>
                </a:cxn>
                <a:cxn ang="0">
                  <a:pos x="42" y="272"/>
                </a:cxn>
                <a:cxn ang="0">
                  <a:pos x="247" y="598"/>
                </a:cxn>
                <a:cxn ang="0">
                  <a:pos x="0" y="0"/>
                </a:cxn>
              </a:cxnLst>
              <a:rect l="0" t="0" r="r" b="b"/>
              <a:pathLst>
                <a:path w="247" h="598">
                  <a:moveTo>
                    <a:pt x="0" y="0"/>
                  </a:moveTo>
                  <a:lnTo>
                    <a:pt x="15" y="210"/>
                  </a:lnTo>
                  <a:lnTo>
                    <a:pt x="84" y="220"/>
                  </a:lnTo>
                  <a:lnTo>
                    <a:pt x="42" y="272"/>
                  </a:lnTo>
                  <a:lnTo>
                    <a:pt x="247" y="5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24CA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88" name="Freeform 212"/>
            <p:cNvSpPr>
              <a:spLocks/>
            </p:cNvSpPr>
            <p:nvPr/>
          </p:nvSpPr>
          <p:spPr bwMode="auto">
            <a:xfrm>
              <a:off x="3008" y="1330"/>
              <a:ext cx="15" cy="141"/>
            </a:xfrm>
            <a:custGeom>
              <a:avLst/>
              <a:gdLst/>
              <a:ahLst/>
              <a:cxnLst>
                <a:cxn ang="0">
                  <a:pos x="19" y="206"/>
                </a:cxn>
                <a:cxn ang="0">
                  <a:pos x="22" y="210"/>
                </a:cxn>
                <a:cxn ang="0">
                  <a:pos x="6" y="0"/>
                </a:cxn>
                <a:cxn ang="0">
                  <a:pos x="0" y="0"/>
                </a:cxn>
                <a:cxn ang="0">
                  <a:pos x="15" y="210"/>
                </a:cxn>
                <a:cxn ang="0">
                  <a:pos x="18" y="213"/>
                </a:cxn>
                <a:cxn ang="0">
                  <a:pos x="15" y="210"/>
                </a:cxn>
                <a:cxn ang="0">
                  <a:pos x="15" y="213"/>
                </a:cxn>
                <a:cxn ang="0">
                  <a:pos x="18" y="213"/>
                </a:cxn>
                <a:cxn ang="0">
                  <a:pos x="19" y="206"/>
                </a:cxn>
              </a:cxnLst>
              <a:rect l="0" t="0" r="r" b="b"/>
              <a:pathLst>
                <a:path w="22" h="213">
                  <a:moveTo>
                    <a:pt x="19" y="206"/>
                  </a:moveTo>
                  <a:lnTo>
                    <a:pt x="22" y="210"/>
                  </a:lnTo>
                  <a:lnTo>
                    <a:pt x="6" y="0"/>
                  </a:lnTo>
                  <a:lnTo>
                    <a:pt x="0" y="0"/>
                  </a:lnTo>
                  <a:lnTo>
                    <a:pt x="15" y="210"/>
                  </a:lnTo>
                  <a:lnTo>
                    <a:pt x="18" y="213"/>
                  </a:lnTo>
                  <a:lnTo>
                    <a:pt x="15" y="210"/>
                  </a:lnTo>
                  <a:lnTo>
                    <a:pt x="15" y="213"/>
                  </a:lnTo>
                  <a:lnTo>
                    <a:pt x="18" y="213"/>
                  </a:lnTo>
                  <a:lnTo>
                    <a:pt x="19" y="20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89" name="Freeform 213"/>
            <p:cNvSpPr>
              <a:spLocks/>
            </p:cNvSpPr>
            <p:nvPr/>
          </p:nvSpPr>
          <p:spPr bwMode="auto">
            <a:xfrm>
              <a:off x="3020" y="1467"/>
              <a:ext cx="51" cy="11"/>
            </a:xfrm>
            <a:custGeom>
              <a:avLst/>
              <a:gdLst/>
              <a:ahLst/>
              <a:cxnLst>
                <a:cxn ang="0">
                  <a:pos x="71" y="16"/>
                </a:cxn>
                <a:cxn ang="0">
                  <a:pos x="70" y="12"/>
                </a:cxn>
                <a:cxn ang="0">
                  <a:pos x="1" y="0"/>
                </a:cxn>
                <a:cxn ang="0">
                  <a:pos x="0" y="7"/>
                </a:cxn>
                <a:cxn ang="0">
                  <a:pos x="69" y="17"/>
                </a:cxn>
                <a:cxn ang="0">
                  <a:pos x="66" y="13"/>
                </a:cxn>
                <a:cxn ang="0">
                  <a:pos x="71" y="16"/>
                </a:cxn>
                <a:cxn ang="0">
                  <a:pos x="74" y="12"/>
                </a:cxn>
                <a:cxn ang="0">
                  <a:pos x="70" y="12"/>
                </a:cxn>
                <a:cxn ang="0">
                  <a:pos x="71" y="16"/>
                </a:cxn>
              </a:cxnLst>
              <a:rect l="0" t="0" r="r" b="b"/>
              <a:pathLst>
                <a:path w="74" h="17">
                  <a:moveTo>
                    <a:pt x="71" y="16"/>
                  </a:moveTo>
                  <a:lnTo>
                    <a:pt x="70" y="12"/>
                  </a:lnTo>
                  <a:lnTo>
                    <a:pt x="1" y="0"/>
                  </a:lnTo>
                  <a:lnTo>
                    <a:pt x="0" y="7"/>
                  </a:lnTo>
                  <a:lnTo>
                    <a:pt x="69" y="17"/>
                  </a:lnTo>
                  <a:lnTo>
                    <a:pt x="66" y="13"/>
                  </a:lnTo>
                  <a:lnTo>
                    <a:pt x="71" y="16"/>
                  </a:lnTo>
                  <a:lnTo>
                    <a:pt x="74" y="12"/>
                  </a:lnTo>
                  <a:lnTo>
                    <a:pt x="70" y="12"/>
                  </a:lnTo>
                  <a:lnTo>
                    <a:pt x="71" y="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90" name="Freeform 214"/>
            <p:cNvSpPr>
              <a:spLocks/>
            </p:cNvSpPr>
            <p:nvPr/>
          </p:nvSpPr>
          <p:spPr bwMode="auto">
            <a:xfrm>
              <a:off x="3037" y="1475"/>
              <a:ext cx="33" cy="37"/>
            </a:xfrm>
            <a:custGeom>
              <a:avLst/>
              <a:gdLst/>
              <a:ahLst/>
              <a:cxnLst>
                <a:cxn ang="0">
                  <a:pos x="7" y="52"/>
                </a:cxn>
                <a:cxn ang="0">
                  <a:pos x="6" y="56"/>
                </a:cxn>
                <a:cxn ang="0">
                  <a:pos x="48" y="3"/>
                </a:cxn>
                <a:cxn ang="0">
                  <a:pos x="43" y="0"/>
                </a:cxn>
                <a:cxn ang="0">
                  <a:pos x="1" y="52"/>
                </a:cxn>
                <a:cxn ang="0">
                  <a:pos x="1" y="56"/>
                </a:cxn>
                <a:cxn ang="0">
                  <a:pos x="1" y="52"/>
                </a:cxn>
                <a:cxn ang="0">
                  <a:pos x="0" y="53"/>
                </a:cxn>
                <a:cxn ang="0">
                  <a:pos x="1" y="56"/>
                </a:cxn>
                <a:cxn ang="0">
                  <a:pos x="7" y="52"/>
                </a:cxn>
              </a:cxnLst>
              <a:rect l="0" t="0" r="r" b="b"/>
              <a:pathLst>
                <a:path w="48" h="56">
                  <a:moveTo>
                    <a:pt x="7" y="52"/>
                  </a:moveTo>
                  <a:lnTo>
                    <a:pt x="6" y="56"/>
                  </a:lnTo>
                  <a:lnTo>
                    <a:pt x="48" y="3"/>
                  </a:lnTo>
                  <a:lnTo>
                    <a:pt x="43" y="0"/>
                  </a:lnTo>
                  <a:lnTo>
                    <a:pt x="1" y="52"/>
                  </a:lnTo>
                  <a:lnTo>
                    <a:pt x="1" y="56"/>
                  </a:lnTo>
                  <a:lnTo>
                    <a:pt x="1" y="52"/>
                  </a:lnTo>
                  <a:lnTo>
                    <a:pt x="0" y="53"/>
                  </a:lnTo>
                  <a:lnTo>
                    <a:pt x="1" y="56"/>
                  </a:lnTo>
                  <a:lnTo>
                    <a:pt x="7" y="5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91" name="Freeform 215"/>
            <p:cNvSpPr>
              <a:spLocks/>
            </p:cNvSpPr>
            <p:nvPr/>
          </p:nvSpPr>
          <p:spPr bwMode="auto">
            <a:xfrm>
              <a:off x="3037" y="1510"/>
              <a:ext cx="144" cy="216"/>
            </a:xfrm>
            <a:custGeom>
              <a:avLst/>
              <a:gdLst/>
              <a:ahLst/>
              <a:cxnLst>
                <a:cxn ang="0">
                  <a:pos x="208" y="327"/>
                </a:cxn>
                <a:cxn ang="0">
                  <a:pos x="210" y="325"/>
                </a:cxn>
                <a:cxn ang="0">
                  <a:pos x="6" y="0"/>
                </a:cxn>
                <a:cxn ang="0">
                  <a:pos x="0" y="4"/>
                </a:cxn>
                <a:cxn ang="0">
                  <a:pos x="206" y="329"/>
                </a:cxn>
                <a:cxn ang="0">
                  <a:pos x="208" y="327"/>
                </a:cxn>
              </a:cxnLst>
              <a:rect l="0" t="0" r="r" b="b"/>
              <a:pathLst>
                <a:path w="210" h="329">
                  <a:moveTo>
                    <a:pt x="208" y="327"/>
                  </a:moveTo>
                  <a:lnTo>
                    <a:pt x="210" y="325"/>
                  </a:lnTo>
                  <a:lnTo>
                    <a:pt x="6" y="0"/>
                  </a:lnTo>
                  <a:lnTo>
                    <a:pt x="0" y="4"/>
                  </a:lnTo>
                  <a:lnTo>
                    <a:pt x="206" y="329"/>
                  </a:lnTo>
                  <a:lnTo>
                    <a:pt x="208" y="3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92" name="Freeform 216"/>
            <p:cNvSpPr>
              <a:spLocks/>
            </p:cNvSpPr>
            <p:nvPr/>
          </p:nvSpPr>
          <p:spPr bwMode="auto">
            <a:xfrm>
              <a:off x="3359" y="1371"/>
              <a:ext cx="285" cy="647"/>
            </a:xfrm>
            <a:custGeom>
              <a:avLst/>
              <a:gdLst/>
              <a:ahLst/>
              <a:cxnLst>
                <a:cxn ang="0">
                  <a:pos x="290" y="11"/>
                </a:cxn>
                <a:cxn ang="0">
                  <a:pos x="299" y="40"/>
                </a:cxn>
                <a:cxn ang="0">
                  <a:pos x="310" y="84"/>
                </a:cxn>
                <a:cxn ang="0">
                  <a:pos x="322" y="138"/>
                </a:cxn>
                <a:cxn ang="0">
                  <a:pos x="333" y="199"/>
                </a:cxn>
                <a:cxn ang="0">
                  <a:pos x="344" y="260"/>
                </a:cxn>
                <a:cxn ang="0">
                  <a:pos x="354" y="321"/>
                </a:cxn>
                <a:cxn ang="0">
                  <a:pos x="363" y="376"/>
                </a:cxn>
                <a:cxn ang="0">
                  <a:pos x="370" y="420"/>
                </a:cxn>
                <a:cxn ang="0">
                  <a:pos x="374" y="449"/>
                </a:cxn>
                <a:cxn ang="0">
                  <a:pos x="375" y="460"/>
                </a:cxn>
                <a:cxn ang="0">
                  <a:pos x="331" y="922"/>
                </a:cxn>
                <a:cxn ang="0">
                  <a:pos x="314" y="932"/>
                </a:cxn>
                <a:cxn ang="0">
                  <a:pos x="285" y="950"/>
                </a:cxn>
                <a:cxn ang="0">
                  <a:pos x="250" y="967"/>
                </a:cxn>
                <a:cxn ang="0">
                  <a:pos x="217" y="980"/>
                </a:cxn>
                <a:cxn ang="0">
                  <a:pos x="195" y="979"/>
                </a:cxn>
                <a:cxn ang="0">
                  <a:pos x="161" y="939"/>
                </a:cxn>
                <a:cxn ang="0">
                  <a:pos x="130" y="884"/>
                </a:cxn>
                <a:cxn ang="0">
                  <a:pos x="103" y="821"/>
                </a:cxn>
                <a:cxn ang="0">
                  <a:pos x="78" y="752"/>
                </a:cxn>
                <a:cxn ang="0">
                  <a:pos x="57" y="679"/>
                </a:cxn>
                <a:cxn ang="0">
                  <a:pos x="39" y="609"/>
                </a:cxn>
                <a:cxn ang="0">
                  <a:pos x="24" y="545"/>
                </a:cxn>
                <a:cxn ang="0">
                  <a:pos x="14" y="491"/>
                </a:cxn>
                <a:cxn ang="0">
                  <a:pos x="6" y="449"/>
                </a:cxn>
                <a:cxn ang="0">
                  <a:pos x="1" y="423"/>
                </a:cxn>
                <a:cxn ang="0">
                  <a:pos x="2" y="419"/>
                </a:cxn>
                <a:cxn ang="0">
                  <a:pos x="25" y="411"/>
                </a:cxn>
                <a:cxn ang="0">
                  <a:pos x="66" y="396"/>
                </a:cxn>
                <a:cxn ang="0">
                  <a:pos x="115" y="376"/>
                </a:cxn>
                <a:cxn ang="0">
                  <a:pos x="162" y="350"/>
                </a:cxn>
                <a:cxn ang="0">
                  <a:pos x="195" y="324"/>
                </a:cxn>
                <a:cxn ang="0">
                  <a:pos x="220" y="364"/>
                </a:cxn>
                <a:cxn ang="0">
                  <a:pos x="221" y="348"/>
                </a:cxn>
                <a:cxn ang="0">
                  <a:pos x="225" y="317"/>
                </a:cxn>
                <a:cxn ang="0">
                  <a:pos x="229" y="275"/>
                </a:cxn>
                <a:cxn ang="0">
                  <a:pos x="235" y="227"/>
                </a:cxn>
                <a:cxn ang="0">
                  <a:pos x="242" y="174"/>
                </a:cxn>
                <a:cxn ang="0">
                  <a:pos x="250" y="122"/>
                </a:cxn>
                <a:cxn ang="0">
                  <a:pos x="258" y="74"/>
                </a:cxn>
                <a:cxn ang="0">
                  <a:pos x="266" y="36"/>
                </a:cxn>
                <a:cxn ang="0">
                  <a:pos x="274" y="9"/>
                </a:cxn>
                <a:cxn ang="0">
                  <a:pos x="282" y="0"/>
                </a:cxn>
              </a:cxnLst>
              <a:rect l="0" t="0" r="r" b="b"/>
              <a:pathLst>
                <a:path w="415" h="981">
                  <a:moveTo>
                    <a:pt x="284" y="1"/>
                  </a:moveTo>
                  <a:lnTo>
                    <a:pt x="288" y="5"/>
                  </a:lnTo>
                  <a:lnTo>
                    <a:pt x="290" y="11"/>
                  </a:lnTo>
                  <a:lnTo>
                    <a:pt x="293" y="19"/>
                  </a:lnTo>
                  <a:lnTo>
                    <a:pt x="297" y="29"/>
                  </a:lnTo>
                  <a:lnTo>
                    <a:pt x="299" y="40"/>
                  </a:lnTo>
                  <a:lnTo>
                    <a:pt x="304" y="53"/>
                  </a:lnTo>
                  <a:lnTo>
                    <a:pt x="307" y="68"/>
                  </a:lnTo>
                  <a:lnTo>
                    <a:pt x="310" y="84"/>
                  </a:lnTo>
                  <a:lnTo>
                    <a:pt x="314" y="101"/>
                  </a:lnTo>
                  <a:lnTo>
                    <a:pt x="317" y="119"/>
                  </a:lnTo>
                  <a:lnTo>
                    <a:pt x="322" y="138"/>
                  </a:lnTo>
                  <a:lnTo>
                    <a:pt x="325" y="158"/>
                  </a:lnTo>
                  <a:lnTo>
                    <a:pt x="329" y="178"/>
                  </a:lnTo>
                  <a:lnTo>
                    <a:pt x="333" y="199"/>
                  </a:lnTo>
                  <a:lnTo>
                    <a:pt x="337" y="219"/>
                  </a:lnTo>
                  <a:lnTo>
                    <a:pt x="340" y="241"/>
                  </a:lnTo>
                  <a:lnTo>
                    <a:pt x="344" y="260"/>
                  </a:lnTo>
                  <a:lnTo>
                    <a:pt x="347" y="282"/>
                  </a:lnTo>
                  <a:lnTo>
                    <a:pt x="350" y="301"/>
                  </a:lnTo>
                  <a:lnTo>
                    <a:pt x="354" y="321"/>
                  </a:lnTo>
                  <a:lnTo>
                    <a:pt x="357" y="340"/>
                  </a:lnTo>
                  <a:lnTo>
                    <a:pt x="361" y="358"/>
                  </a:lnTo>
                  <a:lnTo>
                    <a:pt x="363" y="376"/>
                  </a:lnTo>
                  <a:lnTo>
                    <a:pt x="365" y="392"/>
                  </a:lnTo>
                  <a:lnTo>
                    <a:pt x="367" y="406"/>
                  </a:lnTo>
                  <a:lnTo>
                    <a:pt x="370" y="420"/>
                  </a:lnTo>
                  <a:lnTo>
                    <a:pt x="372" y="431"/>
                  </a:lnTo>
                  <a:lnTo>
                    <a:pt x="373" y="442"/>
                  </a:lnTo>
                  <a:lnTo>
                    <a:pt x="374" y="449"/>
                  </a:lnTo>
                  <a:lnTo>
                    <a:pt x="374" y="455"/>
                  </a:lnTo>
                  <a:lnTo>
                    <a:pt x="375" y="459"/>
                  </a:lnTo>
                  <a:lnTo>
                    <a:pt x="375" y="460"/>
                  </a:lnTo>
                  <a:lnTo>
                    <a:pt x="415" y="764"/>
                  </a:lnTo>
                  <a:lnTo>
                    <a:pt x="332" y="921"/>
                  </a:lnTo>
                  <a:lnTo>
                    <a:pt x="331" y="922"/>
                  </a:lnTo>
                  <a:lnTo>
                    <a:pt x="326" y="924"/>
                  </a:lnTo>
                  <a:lnTo>
                    <a:pt x="322" y="928"/>
                  </a:lnTo>
                  <a:lnTo>
                    <a:pt x="314" y="932"/>
                  </a:lnTo>
                  <a:lnTo>
                    <a:pt x="306" y="938"/>
                  </a:lnTo>
                  <a:lnTo>
                    <a:pt x="296" y="944"/>
                  </a:lnTo>
                  <a:lnTo>
                    <a:pt x="285" y="950"/>
                  </a:lnTo>
                  <a:lnTo>
                    <a:pt x="274" y="956"/>
                  </a:lnTo>
                  <a:lnTo>
                    <a:pt x="261" y="962"/>
                  </a:lnTo>
                  <a:lnTo>
                    <a:pt x="250" y="967"/>
                  </a:lnTo>
                  <a:lnTo>
                    <a:pt x="239" y="973"/>
                  </a:lnTo>
                  <a:lnTo>
                    <a:pt x="227" y="977"/>
                  </a:lnTo>
                  <a:lnTo>
                    <a:pt x="217" y="980"/>
                  </a:lnTo>
                  <a:lnTo>
                    <a:pt x="209" y="981"/>
                  </a:lnTo>
                  <a:lnTo>
                    <a:pt x="201" y="981"/>
                  </a:lnTo>
                  <a:lnTo>
                    <a:pt x="195" y="979"/>
                  </a:lnTo>
                  <a:lnTo>
                    <a:pt x="183" y="967"/>
                  </a:lnTo>
                  <a:lnTo>
                    <a:pt x="172" y="954"/>
                  </a:lnTo>
                  <a:lnTo>
                    <a:pt x="161" y="939"/>
                  </a:lnTo>
                  <a:lnTo>
                    <a:pt x="151" y="922"/>
                  </a:lnTo>
                  <a:lnTo>
                    <a:pt x="140" y="904"/>
                  </a:lnTo>
                  <a:lnTo>
                    <a:pt x="130" y="884"/>
                  </a:lnTo>
                  <a:lnTo>
                    <a:pt x="121" y="864"/>
                  </a:lnTo>
                  <a:lnTo>
                    <a:pt x="112" y="843"/>
                  </a:lnTo>
                  <a:lnTo>
                    <a:pt x="103" y="821"/>
                  </a:lnTo>
                  <a:lnTo>
                    <a:pt x="94" y="799"/>
                  </a:lnTo>
                  <a:lnTo>
                    <a:pt x="86" y="775"/>
                  </a:lnTo>
                  <a:lnTo>
                    <a:pt x="78" y="752"/>
                  </a:lnTo>
                  <a:lnTo>
                    <a:pt x="71" y="727"/>
                  </a:lnTo>
                  <a:lnTo>
                    <a:pt x="64" y="704"/>
                  </a:lnTo>
                  <a:lnTo>
                    <a:pt x="57" y="679"/>
                  </a:lnTo>
                  <a:lnTo>
                    <a:pt x="50" y="656"/>
                  </a:lnTo>
                  <a:lnTo>
                    <a:pt x="45" y="632"/>
                  </a:lnTo>
                  <a:lnTo>
                    <a:pt x="39" y="609"/>
                  </a:lnTo>
                  <a:lnTo>
                    <a:pt x="34" y="588"/>
                  </a:lnTo>
                  <a:lnTo>
                    <a:pt x="29" y="565"/>
                  </a:lnTo>
                  <a:lnTo>
                    <a:pt x="24" y="545"/>
                  </a:lnTo>
                  <a:lnTo>
                    <a:pt x="21" y="526"/>
                  </a:lnTo>
                  <a:lnTo>
                    <a:pt x="16" y="508"/>
                  </a:lnTo>
                  <a:lnTo>
                    <a:pt x="14" y="491"/>
                  </a:lnTo>
                  <a:lnTo>
                    <a:pt x="10" y="475"/>
                  </a:lnTo>
                  <a:lnTo>
                    <a:pt x="8" y="461"/>
                  </a:lnTo>
                  <a:lnTo>
                    <a:pt x="6" y="449"/>
                  </a:lnTo>
                  <a:lnTo>
                    <a:pt x="4" y="438"/>
                  </a:lnTo>
                  <a:lnTo>
                    <a:pt x="2" y="430"/>
                  </a:lnTo>
                  <a:lnTo>
                    <a:pt x="1" y="423"/>
                  </a:lnTo>
                  <a:lnTo>
                    <a:pt x="0" y="420"/>
                  </a:lnTo>
                  <a:lnTo>
                    <a:pt x="0" y="419"/>
                  </a:lnTo>
                  <a:lnTo>
                    <a:pt x="2" y="419"/>
                  </a:lnTo>
                  <a:lnTo>
                    <a:pt x="7" y="417"/>
                  </a:lnTo>
                  <a:lnTo>
                    <a:pt x="15" y="414"/>
                  </a:lnTo>
                  <a:lnTo>
                    <a:pt x="25" y="411"/>
                  </a:lnTo>
                  <a:lnTo>
                    <a:pt x="38" y="406"/>
                  </a:lnTo>
                  <a:lnTo>
                    <a:pt x="52" y="402"/>
                  </a:lnTo>
                  <a:lnTo>
                    <a:pt x="66" y="396"/>
                  </a:lnTo>
                  <a:lnTo>
                    <a:pt x="82" y="389"/>
                  </a:lnTo>
                  <a:lnTo>
                    <a:pt x="99" y="382"/>
                  </a:lnTo>
                  <a:lnTo>
                    <a:pt x="115" y="376"/>
                  </a:lnTo>
                  <a:lnTo>
                    <a:pt x="132" y="368"/>
                  </a:lnTo>
                  <a:lnTo>
                    <a:pt x="147" y="360"/>
                  </a:lnTo>
                  <a:lnTo>
                    <a:pt x="162" y="350"/>
                  </a:lnTo>
                  <a:lnTo>
                    <a:pt x="175" y="342"/>
                  </a:lnTo>
                  <a:lnTo>
                    <a:pt x="186" y="333"/>
                  </a:lnTo>
                  <a:lnTo>
                    <a:pt x="195" y="324"/>
                  </a:lnTo>
                  <a:lnTo>
                    <a:pt x="326" y="617"/>
                  </a:lnTo>
                  <a:lnTo>
                    <a:pt x="220" y="365"/>
                  </a:lnTo>
                  <a:lnTo>
                    <a:pt x="220" y="364"/>
                  </a:lnTo>
                  <a:lnTo>
                    <a:pt x="220" y="361"/>
                  </a:lnTo>
                  <a:lnTo>
                    <a:pt x="221" y="355"/>
                  </a:lnTo>
                  <a:lnTo>
                    <a:pt x="221" y="348"/>
                  </a:lnTo>
                  <a:lnTo>
                    <a:pt x="223" y="339"/>
                  </a:lnTo>
                  <a:lnTo>
                    <a:pt x="224" y="330"/>
                  </a:lnTo>
                  <a:lnTo>
                    <a:pt x="225" y="317"/>
                  </a:lnTo>
                  <a:lnTo>
                    <a:pt x="226" y="305"/>
                  </a:lnTo>
                  <a:lnTo>
                    <a:pt x="228" y="291"/>
                  </a:lnTo>
                  <a:lnTo>
                    <a:pt x="229" y="275"/>
                  </a:lnTo>
                  <a:lnTo>
                    <a:pt x="232" y="259"/>
                  </a:lnTo>
                  <a:lnTo>
                    <a:pt x="233" y="243"/>
                  </a:lnTo>
                  <a:lnTo>
                    <a:pt x="235" y="227"/>
                  </a:lnTo>
                  <a:lnTo>
                    <a:pt x="237" y="209"/>
                  </a:lnTo>
                  <a:lnTo>
                    <a:pt x="240" y="192"/>
                  </a:lnTo>
                  <a:lnTo>
                    <a:pt x="242" y="174"/>
                  </a:lnTo>
                  <a:lnTo>
                    <a:pt x="244" y="157"/>
                  </a:lnTo>
                  <a:lnTo>
                    <a:pt x="247" y="139"/>
                  </a:lnTo>
                  <a:lnTo>
                    <a:pt x="250" y="122"/>
                  </a:lnTo>
                  <a:lnTo>
                    <a:pt x="252" y="105"/>
                  </a:lnTo>
                  <a:lnTo>
                    <a:pt x="255" y="90"/>
                  </a:lnTo>
                  <a:lnTo>
                    <a:pt x="258" y="74"/>
                  </a:lnTo>
                  <a:lnTo>
                    <a:pt x="260" y="61"/>
                  </a:lnTo>
                  <a:lnTo>
                    <a:pt x="263" y="47"/>
                  </a:lnTo>
                  <a:lnTo>
                    <a:pt x="266" y="36"/>
                  </a:lnTo>
                  <a:lnTo>
                    <a:pt x="268" y="25"/>
                  </a:lnTo>
                  <a:lnTo>
                    <a:pt x="272" y="17"/>
                  </a:lnTo>
                  <a:lnTo>
                    <a:pt x="274" y="9"/>
                  </a:lnTo>
                  <a:lnTo>
                    <a:pt x="276" y="5"/>
                  </a:lnTo>
                  <a:lnTo>
                    <a:pt x="280" y="1"/>
                  </a:lnTo>
                  <a:lnTo>
                    <a:pt x="282" y="0"/>
                  </a:lnTo>
                  <a:lnTo>
                    <a:pt x="284" y="1"/>
                  </a:lnTo>
                  <a:close/>
                </a:path>
              </a:pathLst>
            </a:custGeom>
            <a:solidFill>
              <a:srgbClr val="024CA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93" name="Freeform 217"/>
            <p:cNvSpPr>
              <a:spLocks/>
            </p:cNvSpPr>
            <p:nvPr/>
          </p:nvSpPr>
          <p:spPr bwMode="auto">
            <a:xfrm>
              <a:off x="3551" y="1369"/>
              <a:ext cx="70" cy="307"/>
            </a:xfrm>
            <a:custGeom>
              <a:avLst/>
              <a:gdLst/>
              <a:ahLst/>
              <a:cxnLst>
                <a:cxn ang="0">
                  <a:pos x="101" y="462"/>
                </a:cxn>
                <a:cxn ang="0">
                  <a:pos x="100" y="456"/>
                </a:cxn>
                <a:cxn ang="0">
                  <a:pos x="98" y="444"/>
                </a:cxn>
                <a:cxn ang="0">
                  <a:pos x="96" y="422"/>
                </a:cxn>
                <a:cxn ang="0">
                  <a:pos x="91" y="395"/>
                </a:cxn>
                <a:cxn ang="0">
                  <a:pos x="85" y="360"/>
                </a:cxn>
                <a:cxn ang="0">
                  <a:pos x="80" y="324"/>
                </a:cxn>
                <a:cxn ang="0">
                  <a:pos x="73" y="284"/>
                </a:cxn>
                <a:cxn ang="0">
                  <a:pos x="66" y="243"/>
                </a:cxn>
                <a:cxn ang="0">
                  <a:pos x="58" y="201"/>
                </a:cxn>
                <a:cxn ang="0">
                  <a:pos x="51" y="160"/>
                </a:cxn>
                <a:cxn ang="0">
                  <a:pos x="43" y="121"/>
                </a:cxn>
                <a:cxn ang="0">
                  <a:pos x="36" y="85"/>
                </a:cxn>
                <a:cxn ang="0">
                  <a:pos x="28" y="55"/>
                </a:cxn>
                <a:cxn ang="0">
                  <a:pos x="21" y="30"/>
                </a:cxn>
                <a:cxn ang="0">
                  <a:pos x="15" y="11"/>
                </a:cxn>
                <a:cxn ang="0">
                  <a:pos x="8" y="0"/>
                </a:cxn>
                <a:cxn ang="0">
                  <a:pos x="1" y="11"/>
                </a:cxn>
                <a:cxn ang="0">
                  <a:pos x="7" y="24"/>
                </a:cxn>
                <a:cxn ang="0">
                  <a:pos x="12" y="44"/>
                </a:cxn>
                <a:cxn ang="0">
                  <a:pos x="19" y="72"/>
                </a:cxn>
                <a:cxn ang="0">
                  <a:pos x="27" y="105"/>
                </a:cxn>
                <a:cxn ang="0">
                  <a:pos x="34" y="142"/>
                </a:cxn>
                <a:cxn ang="0">
                  <a:pos x="42" y="182"/>
                </a:cxn>
                <a:cxn ang="0">
                  <a:pos x="49" y="223"/>
                </a:cxn>
                <a:cxn ang="0">
                  <a:pos x="57" y="264"/>
                </a:cxn>
                <a:cxn ang="0">
                  <a:pos x="64" y="306"/>
                </a:cxn>
                <a:cxn ang="0">
                  <a:pos x="69" y="344"/>
                </a:cxn>
                <a:cxn ang="0">
                  <a:pos x="75" y="380"/>
                </a:cxn>
                <a:cxn ang="0">
                  <a:pos x="80" y="410"/>
                </a:cxn>
                <a:cxn ang="0">
                  <a:pos x="84" y="436"/>
                </a:cxn>
                <a:cxn ang="0">
                  <a:pos x="86" y="453"/>
                </a:cxn>
                <a:cxn ang="0">
                  <a:pos x="89" y="463"/>
                </a:cxn>
                <a:cxn ang="0">
                  <a:pos x="89" y="464"/>
                </a:cxn>
                <a:cxn ang="0">
                  <a:pos x="101" y="462"/>
                </a:cxn>
              </a:cxnLst>
              <a:rect l="0" t="0" r="r" b="b"/>
              <a:pathLst>
                <a:path w="101" h="464">
                  <a:moveTo>
                    <a:pt x="101" y="462"/>
                  </a:moveTo>
                  <a:lnTo>
                    <a:pt x="101" y="462"/>
                  </a:lnTo>
                  <a:lnTo>
                    <a:pt x="101" y="461"/>
                  </a:lnTo>
                  <a:lnTo>
                    <a:pt x="100" y="456"/>
                  </a:lnTo>
                  <a:lnTo>
                    <a:pt x="99" y="452"/>
                  </a:lnTo>
                  <a:lnTo>
                    <a:pt x="98" y="444"/>
                  </a:lnTo>
                  <a:lnTo>
                    <a:pt x="97" y="433"/>
                  </a:lnTo>
                  <a:lnTo>
                    <a:pt x="96" y="422"/>
                  </a:lnTo>
                  <a:lnTo>
                    <a:pt x="93" y="408"/>
                  </a:lnTo>
                  <a:lnTo>
                    <a:pt x="91" y="395"/>
                  </a:lnTo>
                  <a:lnTo>
                    <a:pt x="89" y="377"/>
                  </a:lnTo>
                  <a:lnTo>
                    <a:pt x="85" y="360"/>
                  </a:lnTo>
                  <a:lnTo>
                    <a:pt x="82" y="342"/>
                  </a:lnTo>
                  <a:lnTo>
                    <a:pt x="80" y="324"/>
                  </a:lnTo>
                  <a:lnTo>
                    <a:pt x="76" y="303"/>
                  </a:lnTo>
                  <a:lnTo>
                    <a:pt x="73" y="284"/>
                  </a:lnTo>
                  <a:lnTo>
                    <a:pt x="69" y="262"/>
                  </a:lnTo>
                  <a:lnTo>
                    <a:pt x="66" y="243"/>
                  </a:lnTo>
                  <a:lnTo>
                    <a:pt x="61" y="221"/>
                  </a:lnTo>
                  <a:lnTo>
                    <a:pt x="58" y="201"/>
                  </a:lnTo>
                  <a:lnTo>
                    <a:pt x="55" y="180"/>
                  </a:lnTo>
                  <a:lnTo>
                    <a:pt x="51" y="160"/>
                  </a:lnTo>
                  <a:lnTo>
                    <a:pt x="47" y="139"/>
                  </a:lnTo>
                  <a:lnTo>
                    <a:pt x="43" y="121"/>
                  </a:lnTo>
                  <a:lnTo>
                    <a:pt x="40" y="103"/>
                  </a:lnTo>
                  <a:lnTo>
                    <a:pt x="36" y="85"/>
                  </a:lnTo>
                  <a:lnTo>
                    <a:pt x="32" y="69"/>
                  </a:lnTo>
                  <a:lnTo>
                    <a:pt x="28" y="55"/>
                  </a:lnTo>
                  <a:lnTo>
                    <a:pt x="25" y="41"/>
                  </a:lnTo>
                  <a:lnTo>
                    <a:pt x="21" y="30"/>
                  </a:lnTo>
                  <a:lnTo>
                    <a:pt x="18" y="19"/>
                  </a:lnTo>
                  <a:lnTo>
                    <a:pt x="15" y="11"/>
                  </a:lnTo>
                  <a:lnTo>
                    <a:pt x="11" y="4"/>
                  </a:lnTo>
                  <a:lnTo>
                    <a:pt x="8" y="0"/>
                  </a:lnTo>
                  <a:lnTo>
                    <a:pt x="0" y="9"/>
                  </a:lnTo>
                  <a:lnTo>
                    <a:pt x="1" y="11"/>
                  </a:lnTo>
                  <a:lnTo>
                    <a:pt x="3" y="16"/>
                  </a:lnTo>
                  <a:lnTo>
                    <a:pt x="7" y="24"/>
                  </a:lnTo>
                  <a:lnTo>
                    <a:pt x="9" y="33"/>
                  </a:lnTo>
                  <a:lnTo>
                    <a:pt x="12" y="44"/>
                  </a:lnTo>
                  <a:lnTo>
                    <a:pt x="16" y="58"/>
                  </a:lnTo>
                  <a:lnTo>
                    <a:pt x="19" y="72"/>
                  </a:lnTo>
                  <a:lnTo>
                    <a:pt x="23" y="88"/>
                  </a:lnTo>
                  <a:lnTo>
                    <a:pt x="27" y="105"/>
                  </a:lnTo>
                  <a:lnTo>
                    <a:pt x="31" y="123"/>
                  </a:lnTo>
                  <a:lnTo>
                    <a:pt x="34" y="142"/>
                  </a:lnTo>
                  <a:lnTo>
                    <a:pt x="39" y="162"/>
                  </a:lnTo>
                  <a:lnTo>
                    <a:pt x="42" y="182"/>
                  </a:lnTo>
                  <a:lnTo>
                    <a:pt x="45" y="203"/>
                  </a:lnTo>
                  <a:lnTo>
                    <a:pt x="49" y="223"/>
                  </a:lnTo>
                  <a:lnTo>
                    <a:pt x="53" y="244"/>
                  </a:lnTo>
                  <a:lnTo>
                    <a:pt x="57" y="264"/>
                  </a:lnTo>
                  <a:lnTo>
                    <a:pt x="60" y="285"/>
                  </a:lnTo>
                  <a:lnTo>
                    <a:pt x="64" y="306"/>
                  </a:lnTo>
                  <a:lnTo>
                    <a:pt x="67" y="325"/>
                  </a:lnTo>
                  <a:lnTo>
                    <a:pt x="69" y="344"/>
                  </a:lnTo>
                  <a:lnTo>
                    <a:pt x="73" y="363"/>
                  </a:lnTo>
                  <a:lnTo>
                    <a:pt x="75" y="380"/>
                  </a:lnTo>
                  <a:lnTo>
                    <a:pt x="77" y="396"/>
                  </a:lnTo>
                  <a:lnTo>
                    <a:pt x="80" y="410"/>
                  </a:lnTo>
                  <a:lnTo>
                    <a:pt x="82" y="424"/>
                  </a:lnTo>
                  <a:lnTo>
                    <a:pt x="84" y="436"/>
                  </a:lnTo>
                  <a:lnTo>
                    <a:pt x="85" y="445"/>
                  </a:lnTo>
                  <a:lnTo>
                    <a:pt x="86" y="453"/>
                  </a:lnTo>
                  <a:lnTo>
                    <a:pt x="88" y="460"/>
                  </a:lnTo>
                  <a:lnTo>
                    <a:pt x="89" y="463"/>
                  </a:lnTo>
                  <a:lnTo>
                    <a:pt x="89" y="464"/>
                  </a:lnTo>
                  <a:lnTo>
                    <a:pt x="89" y="464"/>
                  </a:lnTo>
                  <a:lnTo>
                    <a:pt x="101" y="462"/>
                  </a:lnTo>
                  <a:lnTo>
                    <a:pt x="101" y="462"/>
                  </a:lnTo>
                  <a:lnTo>
                    <a:pt x="101" y="46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94" name="Freeform 218"/>
            <p:cNvSpPr>
              <a:spLocks/>
            </p:cNvSpPr>
            <p:nvPr/>
          </p:nvSpPr>
          <p:spPr bwMode="auto">
            <a:xfrm>
              <a:off x="3612" y="1673"/>
              <a:ext cx="36" cy="204"/>
            </a:xfrm>
            <a:custGeom>
              <a:avLst/>
              <a:gdLst/>
              <a:ahLst/>
              <a:cxnLst>
                <a:cxn ang="0">
                  <a:pos x="51" y="309"/>
                </a:cxn>
                <a:cxn ang="0">
                  <a:pos x="52" y="304"/>
                </a:cxn>
                <a:cxn ang="0">
                  <a:pos x="12" y="0"/>
                </a:cxn>
                <a:cxn ang="0">
                  <a:pos x="0" y="2"/>
                </a:cxn>
                <a:cxn ang="0">
                  <a:pos x="40" y="307"/>
                </a:cxn>
                <a:cxn ang="0">
                  <a:pos x="41" y="302"/>
                </a:cxn>
                <a:cxn ang="0">
                  <a:pos x="51" y="309"/>
                </a:cxn>
                <a:cxn ang="0">
                  <a:pos x="52" y="307"/>
                </a:cxn>
                <a:cxn ang="0">
                  <a:pos x="52" y="304"/>
                </a:cxn>
                <a:cxn ang="0">
                  <a:pos x="51" y="309"/>
                </a:cxn>
              </a:cxnLst>
              <a:rect l="0" t="0" r="r" b="b"/>
              <a:pathLst>
                <a:path w="52" h="309">
                  <a:moveTo>
                    <a:pt x="51" y="309"/>
                  </a:moveTo>
                  <a:lnTo>
                    <a:pt x="52" y="304"/>
                  </a:lnTo>
                  <a:lnTo>
                    <a:pt x="12" y="0"/>
                  </a:lnTo>
                  <a:lnTo>
                    <a:pt x="0" y="2"/>
                  </a:lnTo>
                  <a:lnTo>
                    <a:pt x="40" y="307"/>
                  </a:lnTo>
                  <a:lnTo>
                    <a:pt x="41" y="302"/>
                  </a:lnTo>
                  <a:lnTo>
                    <a:pt x="51" y="309"/>
                  </a:lnTo>
                  <a:lnTo>
                    <a:pt x="52" y="307"/>
                  </a:lnTo>
                  <a:lnTo>
                    <a:pt x="52" y="304"/>
                  </a:lnTo>
                  <a:lnTo>
                    <a:pt x="51" y="30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95" name="Freeform 219"/>
            <p:cNvSpPr>
              <a:spLocks/>
            </p:cNvSpPr>
            <p:nvPr/>
          </p:nvSpPr>
          <p:spPr bwMode="auto">
            <a:xfrm>
              <a:off x="3582" y="1873"/>
              <a:ext cx="66" cy="108"/>
            </a:xfrm>
            <a:custGeom>
              <a:avLst/>
              <a:gdLst/>
              <a:ahLst/>
              <a:cxnLst>
                <a:cxn ang="0">
                  <a:pos x="10" y="165"/>
                </a:cxn>
                <a:cxn ang="0">
                  <a:pos x="12" y="163"/>
                </a:cxn>
                <a:cxn ang="0">
                  <a:pos x="95" y="7"/>
                </a:cxn>
                <a:cxn ang="0">
                  <a:pos x="85" y="0"/>
                </a:cxn>
                <a:cxn ang="0">
                  <a:pos x="0" y="157"/>
                </a:cxn>
                <a:cxn ang="0">
                  <a:pos x="3" y="155"/>
                </a:cxn>
                <a:cxn ang="0">
                  <a:pos x="10" y="165"/>
                </a:cxn>
                <a:cxn ang="0">
                  <a:pos x="11" y="164"/>
                </a:cxn>
                <a:cxn ang="0">
                  <a:pos x="12" y="163"/>
                </a:cxn>
                <a:cxn ang="0">
                  <a:pos x="10" y="165"/>
                </a:cxn>
              </a:cxnLst>
              <a:rect l="0" t="0" r="r" b="b"/>
              <a:pathLst>
                <a:path w="95" h="165">
                  <a:moveTo>
                    <a:pt x="10" y="165"/>
                  </a:moveTo>
                  <a:lnTo>
                    <a:pt x="12" y="163"/>
                  </a:lnTo>
                  <a:lnTo>
                    <a:pt x="95" y="7"/>
                  </a:lnTo>
                  <a:lnTo>
                    <a:pt x="85" y="0"/>
                  </a:lnTo>
                  <a:lnTo>
                    <a:pt x="0" y="157"/>
                  </a:lnTo>
                  <a:lnTo>
                    <a:pt x="3" y="155"/>
                  </a:lnTo>
                  <a:lnTo>
                    <a:pt x="10" y="165"/>
                  </a:lnTo>
                  <a:lnTo>
                    <a:pt x="11" y="164"/>
                  </a:lnTo>
                  <a:lnTo>
                    <a:pt x="12" y="163"/>
                  </a:lnTo>
                  <a:lnTo>
                    <a:pt x="10" y="16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96" name="Freeform 220"/>
            <p:cNvSpPr>
              <a:spLocks/>
            </p:cNvSpPr>
            <p:nvPr/>
          </p:nvSpPr>
          <p:spPr bwMode="auto">
            <a:xfrm>
              <a:off x="3489" y="1975"/>
              <a:ext cx="100" cy="47"/>
            </a:xfrm>
            <a:custGeom>
              <a:avLst/>
              <a:gdLst/>
              <a:ahLst/>
              <a:cxnLst>
                <a:cxn ang="0">
                  <a:pos x="0" y="67"/>
                </a:cxn>
                <a:cxn ang="0">
                  <a:pos x="1" y="69"/>
                </a:cxn>
                <a:cxn ang="0">
                  <a:pos x="9" y="71"/>
                </a:cxn>
                <a:cxn ang="0">
                  <a:pos x="18" y="72"/>
                </a:cxn>
                <a:cxn ang="0">
                  <a:pos x="28" y="70"/>
                </a:cxn>
                <a:cxn ang="0">
                  <a:pos x="38" y="66"/>
                </a:cxn>
                <a:cxn ang="0">
                  <a:pos x="50" y="63"/>
                </a:cxn>
                <a:cxn ang="0">
                  <a:pos x="61" y="57"/>
                </a:cxn>
                <a:cxn ang="0">
                  <a:pos x="74" y="53"/>
                </a:cxn>
                <a:cxn ang="0">
                  <a:pos x="85" y="46"/>
                </a:cxn>
                <a:cxn ang="0">
                  <a:pos x="97" y="39"/>
                </a:cxn>
                <a:cxn ang="0">
                  <a:pos x="108" y="33"/>
                </a:cxn>
                <a:cxn ang="0">
                  <a:pos x="117" y="28"/>
                </a:cxn>
                <a:cxn ang="0">
                  <a:pos x="126" y="22"/>
                </a:cxn>
                <a:cxn ang="0">
                  <a:pos x="134" y="17"/>
                </a:cxn>
                <a:cxn ang="0">
                  <a:pos x="140" y="14"/>
                </a:cxn>
                <a:cxn ang="0">
                  <a:pos x="142" y="12"/>
                </a:cxn>
                <a:cxn ang="0">
                  <a:pos x="145" y="10"/>
                </a:cxn>
                <a:cxn ang="0">
                  <a:pos x="138" y="0"/>
                </a:cxn>
                <a:cxn ang="0">
                  <a:pos x="137" y="0"/>
                </a:cxn>
                <a:cxn ang="0">
                  <a:pos x="132" y="2"/>
                </a:cxn>
                <a:cxn ang="0">
                  <a:pos x="126" y="7"/>
                </a:cxn>
                <a:cxn ang="0">
                  <a:pos x="119" y="12"/>
                </a:cxn>
                <a:cxn ang="0">
                  <a:pos x="111" y="16"/>
                </a:cxn>
                <a:cxn ang="0">
                  <a:pos x="101" y="22"/>
                </a:cxn>
                <a:cxn ang="0">
                  <a:pos x="91" y="29"/>
                </a:cxn>
                <a:cxn ang="0">
                  <a:pos x="80" y="34"/>
                </a:cxn>
                <a:cxn ang="0">
                  <a:pos x="68" y="40"/>
                </a:cxn>
                <a:cxn ang="0">
                  <a:pos x="56" y="46"/>
                </a:cxn>
                <a:cxn ang="0">
                  <a:pos x="45" y="50"/>
                </a:cxn>
                <a:cxn ang="0">
                  <a:pos x="35" y="55"/>
                </a:cxn>
                <a:cxn ang="0">
                  <a:pos x="25" y="57"/>
                </a:cxn>
                <a:cxn ang="0">
                  <a:pos x="17" y="59"/>
                </a:cxn>
                <a:cxn ang="0">
                  <a:pos x="11" y="58"/>
                </a:cxn>
                <a:cxn ang="0">
                  <a:pos x="8" y="57"/>
                </a:cxn>
                <a:cxn ang="0">
                  <a:pos x="8" y="58"/>
                </a:cxn>
                <a:cxn ang="0">
                  <a:pos x="0" y="67"/>
                </a:cxn>
                <a:cxn ang="0">
                  <a:pos x="1" y="69"/>
                </a:cxn>
                <a:cxn ang="0">
                  <a:pos x="1" y="69"/>
                </a:cxn>
                <a:cxn ang="0">
                  <a:pos x="0" y="67"/>
                </a:cxn>
              </a:cxnLst>
              <a:rect l="0" t="0" r="r" b="b"/>
              <a:pathLst>
                <a:path w="145" h="72">
                  <a:moveTo>
                    <a:pt x="0" y="67"/>
                  </a:moveTo>
                  <a:lnTo>
                    <a:pt x="1" y="69"/>
                  </a:lnTo>
                  <a:lnTo>
                    <a:pt x="9" y="71"/>
                  </a:lnTo>
                  <a:lnTo>
                    <a:pt x="18" y="72"/>
                  </a:lnTo>
                  <a:lnTo>
                    <a:pt x="28" y="70"/>
                  </a:lnTo>
                  <a:lnTo>
                    <a:pt x="38" y="66"/>
                  </a:lnTo>
                  <a:lnTo>
                    <a:pt x="50" y="63"/>
                  </a:lnTo>
                  <a:lnTo>
                    <a:pt x="61" y="57"/>
                  </a:lnTo>
                  <a:lnTo>
                    <a:pt x="74" y="53"/>
                  </a:lnTo>
                  <a:lnTo>
                    <a:pt x="85" y="46"/>
                  </a:lnTo>
                  <a:lnTo>
                    <a:pt x="97" y="39"/>
                  </a:lnTo>
                  <a:lnTo>
                    <a:pt x="108" y="33"/>
                  </a:lnTo>
                  <a:lnTo>
                    <a:pt x="117" y="28"/>
                  </a:lnTo>
                  <a:lnTo>
                    <a:pt x="126" y="22"/>
                  </a:lnTo>
                  <a:lnTo>
                    <a:pt x="134" y="17"/>
                  </a:lnTo>
                  <a:lnTo>
                    <a:pt x="140" y="14"/>
                  </a:lnTo>
                  <a:lnTo>
                    <a:pt x="142" y="12"/>
                  </a:lnTo>
                  <a:lnTo>
                    <a:pt x="145" y="10"/>
                  </a:lnTo>
                  <a:lnTo>
                    <a:pt x="138" y="0"/>
                  </a:lnTo>
                  <a:lnTo>
                    <a:pt x="137" y="0"/>
                  </a:lnTo>
                  <a:lnTo>
                    <a:pt x="132" y="2"/>
                  </a:lnTo>
                  <a:lnTo>
                    <a:pt x="126" y="7"/>
                  </a:lnTo>
                  <a:lnTo>
                    <a:pt x="119" y="12"/>
                  </a:lnTo>
                  <a:lnTo>
                    <a:pt x="111" y="16"/>
                  </a:lnTo>
                  <a:lnTo>
                    <a:pt x="101" y="22"/>
                  </a:lnTo>
                  <a:lnTo>
                    <a:pt x="91" y="29"/>
                  </a:lnTo>
                  <a:lnTo>
                    <a:pt x="80" y="34"/>
                  </a:lnTo>
                  <a:lnTo>
                    <a:pt x="68" y="40"/>
                  </a:lnTo>
                  <a:lnTo>
                    <a:pt x="56" y="46"/>
                  </a:lnTo>
                  <a:lnTo>
                    <a:pt x="45" y="50"/>
                  </a:lnTo>
                  <a:lnTo>
                    <a:pt x="35" y="55"/>
                  </a:lnTo>
                  <a:lnTo>
                    <a:pt x="25" y="57"/>
                  </a:lnTo>
                  <a:lnTo>
                    <a:pt x="17" y="59"/>
                  </a:lnTo>
                  <a:lnTo>
                    <a:pt x="11" y="58"/>
                  </a:lnTo>
                  <a:lnTo>
                    <a:pt x="8" y="57"/>
                  </a:lnTo>
                  <a:lnTo>
                    <a:pt x="8" y="58"/>
                  </a:lnTo>
                  <a:lnTo>
                    <a:pt x="0" y="67"/>
                  </a:lnTo>
                  <a:lnTo>
                    <a:pt x="1" y="69"/>
                  </a:lnTo>
                  <a:lnTo>
                    <a:pt x="1" y="69"/>
                  </a:lnTo>
                  <a:lnTo>
                    <a:pt x="0" y="6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97" name="Freeform 221"/>
            <p:cNvSpPr>
              <a:spLocks/>
            </p:cNvSpPr>
            <p:nvPr/>
          </p:nvSpPr>
          <p:spPr bwMode="auto">
            <a:xfrm>
              <a:off x="3355" y="1644"/>
              <a:ext cx="140" cy="375"/>
            </a:xfrm>
            <a:custGeom>
              <a:avLst/>
              <a:gdLst/>
              <a:ahLst/>
              <a:cxnLst>
                <a:cxn ang="0">
                  <a:pos x="1" y="7"/>
                </a:cxn>
                <a:cxn ang="0">
                  <a:pos x="3" y="13"/>
                </a:cxn>
                <a:cxn ang="0">
                  <a:pos x="5" y="26"/>
                </a:cxn>
                <a:cxn ang="0">
                  <a:pos x="8" y="49"/>
                </a:cxn>
                <a:cxn ang="0">
                  <a:pos x="14" y="79"/>
                </a:cxn>
                <a:cxn ang="0">
                  <a:pos x="21" y="114"/>
                </a:cxn>
                <a:cxn ang="0">
                  <a:pos x="30" y="154"/>
                </a:cxn>
                <a:cxn ang="0">
                  <a:pos x="39" y="197"/>
                </a:cxn>
                <a:cxn ang="0">
                  <a:pos x="52" y="244"/>
                </a:cxn>
                <a:cxn ang="0">
                  <a:pos x="64" y="292"/>
                </a:cxn>
                <a:cxn ang="0">
                  <a:pos x="79" y="340"/>
                </a:cxn>
                <a:cxn ang="0">
                  <a:pos x="95" y="388"/>
                </a:cxn>
                <a:cxn ang="0">
                  <a:pos x="112" y="432"/>
                </a:cxn>
                <a:cxn ang="0">
                  <a:pos x="132" y="475"/>
                </a:cxn>
                <a:cxn ang="0">
                  <a:pos x="152" y="512"/>
                </a:cxn>
                <a:cxn ang="0">
                  <a:pos x="174" y="544"/>
                </a:cxn>
                <a:cxn ang="0">
                  <a:pos x="198" y="570"/>
                </a:cxn>
                <a:cxn ang="0">
                  <a:pos x="194" y="550"/>
                </a:cxn>
                <a:cxn ang="0">
                  <a:pos x="174" y="521"/>
                </a:cxn>
                <a:cxn ang="0">
                  <a:pos x="153" y="487"/>
                </a:cxn>
                <a:cxn ang="0">
                  <a:pos x="134" y="448"/>
                </a:cxn>
                <a:cxn ang="0">
                  <a:pos x="116" y="406"/>
                </a:cxn>
                <a:cxn ang="0">
                  <a:pos x="98" y="361"/>
                </a:cxn>
                <a:cxn ang="0">
                  <a:pos x="84" y="313"/>
                </a:cxn>
                <a:cxn ang="0">
                  <a:pos x="70" y="265"/>
                </a:cxn>
                <a:cxn ang="0">
                  <a:pos x="57" y="218"/>
                </a:cxn>
                <a:cxn ang="0">
                  <a:pos x="47" y="172"/>
                </a:cxn>
                <a:cxn ang="0">
                  <a:pos x="38" y="131"/>
                </a:cxn>
                <a:cxn ang="0">
                  <a:pos x="30" y="93"/>
                </a:cxn>
                <a:cxn ang="0">
                  <a:pos x="23" y="61"/>
                </a:cxn>
                <a:cxn ang="0">
                  <a:pos x="19" y="34"/>
                </a:cxn>
                <a:cxn ang="0">
                  <a:pos x="16" y="16"/>
                </a:cxn>
                <a:cxn ang="0">
                  <a:pos x="14" y="6"/>
                </a:cxn>
                <a:cxn ang="0">
                  <a:pos x="9" y="12"/>
                </a:cxn>
                <a:cxn ang="0">
                  <a:pos x="0" y="1"/>
                </a:cxn>
                <a:cxn ang="0">
                  <a:pos x="6" y="0"/>
                </a:cxn>
              </a:cxnLst>
              <a:rect l="0" t="0" r="r" b="b"/>
              <a:pathLst>
                <a:path w="206" h="570">
                  <a:moveTo>
                    <a:pt x="6" y="0"/>
                  </a:moveTo>
                  <a:lnTo>
                    <a:pt x="1" y="7"/>
                  </a:lnTo>
                  <a:lnTo>
                    <a:pt x="1" y="8"/>
                  </a:lnTo>
                  <a:lnTo>
                    <a:pt x="3" y="13"/>
                  </a:lnTo>
                  <a:lnTo>
                    <a:pt x="3" y="17"/>
                  </a:lnTo>
                  <a:lnTo>
                    <a:pt x="5" y="26"/>
                  </a:lnTo>
                  <a:lnTo>
                    <a:pt x="6" y="37"/>
                  </a:lnTo>
                  <a:lnTo>
                    <a:pt x="8" y="49"/>
                  </a:lnTo>
                  <a:lnTo>
                    <a:pt x="11" y="63"/>
                  </a:lnTo>
                  <a:lnTo>
                    <a:pt x="14" y="79"/>
                  </a:lnTo>
                  <a:lnTo>
                    <a:pt x="17" y="96"/>
                  </a:lnTo>
                  <a:lnTo>
                    <a:pt x="21" y="114"/>
                  </a:lnTo>
                  <a:lnTo>
                    <a:pt x="25" y="134"/>
                  </a:lnTo>
                  <a:lnTo>
                    <a:pt x="30" y="154"/>
                  </a:lnTo>
                  <a:lnTo>
                    <a:pt x="35" y="176"/>
                  </a:lnTo>
                  <a:lnTo>
                    <a:pt x="39" y="197"/>
                  </a:lnTo>
                  <a:lnTo>
                    <a:pt x="45" y="220"/>
                  </a:lnTo>
                  <a:lnTo>
                    <a:pt x="52" y="244"/>
                  </a:lnTo>
                  <a:lnTo>
                    <a:pt x="57" y="268"/>
                  </a:lnTo>
                  <a:lnTo>
                    <a:pt x="64" y="292"/>
                  </a:lnTo>
                  <a:lnTo>
                    <a:pt x="72" y="316"/>
                  </a:lnTo>
                  <a:lnTo>
                    <a:pt x="79" y="340"/>
                  </a:lnTo>
                  <a:lnTo>
                    <a:pt x="87" y="364"/>
                  </a:lnTo>
                  <a:lnTo>
                    <a:pt x="95" y="388"/>
                  </a:lnTo>
                  <a:lnTo>
                    <a:pt x="104" y="411"/>
                  </a:lnTo>
                  <a:lnTo>
                    <a:pt x="112" y="432"/>
                  </a:lnTo>
                  <a:lnTo>
                    <a:pt x="121" y="454"/>
                  </a:lnTo>
                  <a:lnTo>
                    <a:pt x="132" y="475"/>
                  </a:lnTo>
                  <a:lnTo>
                    <a:pt x="142" y="494"/>
                  </a:lnTo>
                  <a:lnTo>
                    <a:pt x="152" y="512"/>
                  </a:lnTo>
                  <a:lnTo>
                    <a:pt x="163" y="529"/>
                  </a:lnTo>
                  <a:lnTo>
                    <a:pt x="174" y="544"/>
                  </a:lnTo>
                  <a:lnTo>
                    <a:pt x="185" y="558"/>
                  </a:lnTo>
                  <a:lnTo>
                    <a:pt x="198" y="570"/>
                  </a:lnTo>
                  <a:lnTo>
                    <a:pt x="206" y="561"/>
                  </a:lnTo>
                  <a:lnTo>
                    <a:pt x="194" y="550"/>
                  </a:lnTo>
                  <a:lnTo>
                    <a:pt x="184" y="537"/>
                  </a:lnTo>
                  <a:lnTo>
                    <a:pt x="174" y="521"/>
                  </a:lnTo>
                  <a:lnTo>
                    <a:pt x="162" y="505"/>
                  </a:lnTo>
                  <a:lnTo>
                    <a:pt x="153" y="487"/>
                  </a:lnTo>
                  <a:lnTo>
                    <a:pt x="143" y="469"/>
                  </a:lnTo>
                  <a:lnTo>
                    <a:pt x="134" y="448"/>
                  </a:lnTo>
                  <a:lnTo>
                    <a:pt x="125" y="428"/>
                  </a:lnTo>
                  <a:lnTo>
                    <a:pt x="116" y="406"/>
                  </a:lnTo>
                  <a:lnTo>
                    <a:pt x="108" y="383"/>
                  </a:lnTo>
                  <a:lnTo>
                    <a:pt x="98" y="361"/>
                  </a:lnTo>
                  <a:lnTo>
                    <a:pt x="92" y="337"/>
                  </a:lnTo>
                  <a:lnTo>
                    <a:pt x="84" y="313"/>
                  </a:lnTo>
                  <a:lnTo>
                    <a:pt x="77" y="289"/>
                  </a:lnTo>
                  <a:lnTo>
                    <a:pt x="70" y="265"/>
                  </a:lnTo>
                  <a:lnTo>
                    <a:pt x="64" y="241"/>
                  </a:lnTo>
                  <a:lnTo>
                    <a:pt x="57" y="218"/>
                  </a:lnTo>
                  <a:lnTo>
                    <a:pt x="53" y="195"/>
                  </a:lnTo>
                  <a:lnTo>
                    <a:pt x="47" y="172"/>
                  </a:lnTo>
                  <a:lnTo>
                    <a:pt x="43" y="151"/>
                  </a:lnTo>
                  <a:lnTo>
                    <a:pt x="38" y="131"/>
                  </a:lnTo>
                  <a:lnTo>
                    <a:pt x="33" y="111"/>
                  </a:lnTo>
                  <a:lnTo>
                    <a:pt x="30" y="93"/>
                  </a:lnTo>
                  <a:lnTo>
                    <a:pt x="27" y="77"/>
                  </a:lnTo>
                  <a:lnTo>
                    <a:pt x="23" y="61"/>
                  </a:lnTo>
                  <a:lnTo>
                    <a:pt x="21" y="47"/>
                  </a:lnTo>
                  <a:lnTo>
                    <a:pt x="19" y="34"/>
                  </a:lnTo>
                  <a:lnTo>
                    <a:pt x="17" y="24"/>
                  </a:lnTo>
                  <a:lnTo>
                    <a:pt x="16" y="16"/>
                  </a:lnTo>
                  <a:lnTo>
                    <a:pt x="15" y="9"/>
                  </a:lnTo>
                  <a:lnTo>
                    <a:pt x="14" y="6"/>
                  </a:lnTo>
                  <a:lnTo>
                    <a:pt x="14" y="5"/>
                  </a:lnTo>
                  <a:lnTo>
                    <a:pt x="9" y="12"/>
                  </a:lnTo>
                  <a:lnTo>
                    <a:pt x="6" y="0"/>
                  </a:lnTo>
                  <a:lnTo>
                    <a:pt x="0" y="1"/>
                  </a:lnTo>
                  <a:lnTo>
                    <a:pt x="1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98" name="Freeform 222"/>
            <p:cNvSpPr>
              <a:spLocks/>
            </p:cNvSpPr>
            <p:nvPr/>
          </p:nvSpPr>
          <p:spPr bwMode="auto">
            <a:xfrm>
              <a:off x="3359" y="1577"/>
              <a:ext cx="137" cy="74"/>
            </a:xfrm>
            <a:custGeom>
              <a:avLst/>
              <a:gdLst/>
              <a:ahLst/>
              <a:cxnLst>
                <a:cxn ang="0">
                  <a:pos x="202" y="9"/>
                </a:cxn>
                <a:cxn ang="0">
                  <a:pos x="191" y="8"/>
                </a:cxn>
                <a:cxn ang="0">
                  <a:pos x="184" y="16"/>
                </a:cxn>
                <a:cxn ang="0">
                  <a:pos x="172" y="24"/>
                </a:cxn>
                <a:cxn ang="0">
                  <a:pos x="160" y="33"/>
                </a:cxn>
                <a:cxn ang="0">
                  <a:pos x="145" y="41"/>
                </a:cxn>
                <a:cxn ang="0">
                  <a:pos x="130" y="49"/>
                </a:cxn>
                <a:cxn ang="0">
                  <a:pos x="114" y="57"/>
                </a:cxn>
                <a:cxn ang="0">
                  <a:pos x="97" y="64"/>
                </a:cxn>
                <a:cxn ang="0">
                  <a:pos x="81" y="71"/>
                </a:cxn>
                <a:cxn ang="0">
                  <a:pos x="65" y="77"/>
                </a:cxn>
                <a:cxn ang="0">
                  <a:pos x="50" y="83"/>
                </a:cxn>
                <a:cxn ang="0">
                  <a:pos x="37" y="88"/>
                </a:cxn>
                <a:cxn ang="0">
                  <a:pos x="24" y="92"/>
                </a:cxn>
                <a:cxn ang="0">
                  <a:pos x="15" y="96"/>
                </a:cxn>
                <a:cxn ang="0">
                  <a:pos x="7" y="98"/>
                </a:cxn>
                <a:cxn ang="0">
                  <a:pos x="1" y="99"/>
                </a:cxn>
                <a:cxn ang="0">
                  <a:pos x="0" y="100"/>
                </a:cxn>
                <a:cxn ang="0">
                  <a:pos x="3" y="112"/>
                </a:cxn>
                <a:cxn ang="0">
                  <a:pos x="6" y="112"/>
                </a:cxn>
                <a:cxn ang="0">
                  <a:pos x="10" y="109"/>
                </a:cxn>
                <a:cxn ang="0">
                  <a:pos x="18" y="107"/>
                </a:cxn>
                <a:cxn ang="0">
                  <a:pos x="29" y="104"/>
                </a:cxn>
                <a:cxn ang="0">
                  <a:pos x="41" y="99"/>
                </a:cxn>
                <a:cxn ang="0">
                  <a:pos x="55" y="94"/>
                </a:cxn>
                <a:cxn ang="0">
                  <a:pos x="70" y="89"/>
                </a:cxn>
                <a:cxn ang="0">
                  <a:pos x="86" y="83"/>
                </a:cxn>
                <a:cxn ang="0">
                  <a:pos x="103" y="76"/>
                </a:cxn>
                <a:cxn ang="0">
                  <a:pos x="120" y="68"/>
                </a:cxn>
                <a:cxn ang="0">
                  <a:pos x="136" y="60"/>
                </a:cxn>
                <a:cxn ang="0">
                  <a:pos x="152" y="52"/>
                </a:cxn>
                <a:cxn ang="0">
                  <a:pos x="167" y="43"/>
                </a:cxn>
                <a:cxn ang="0">
                  <a:pos x="179" y="34"/>
                </a:cxn>
                <a:cxn ang="0">
                  <a:pos x="192" y="25"/>
                </a:cxn>
                <a:cxn ang="0">
                  <a:pos x="201" y="16"/>
                </a:cxn>
                <a:cxn ang="0">
                  <a:pos x="191" y="15"/>
                </a:cxn>
                <a:cxn ang="0">
                  <a:pos x="202" y="9"/>
                </a:cxn>
                <a:cxn ang="0">
                  <a:pos x="197" y="0"/>
                </a:cxn>
                <a:cxn ang="0">
                  <a:pos x="191" y="8"/>
                </a:cxn>
                <a:cxn ang="0">
                  <a:pos x="202" y="9"/>
                </a:cxn>
              </a:cxnLst>
              <a:rect l="0" t="0" r="r" b="b"/>
              <a:pathLst>
                <a:path w="202" h="112">
                  <a:moveTo>
                    <a:pt x="202" y="9"/>
                  </a:moveTo>
                  <a:lnTo>
                    <a:pt x="191" y="8"/>
                  </a:lnTo>
                  <a:lnTo>
                    <a:pt x="184" y="16"/>
                  </a:lnTo>
                  <a:lnTo>
                    <a:pt x="172" y="24"/>
                  </a:lnTo>
                  <a:lnTo>
                    <a:pt x="160" y="33"/>
                  </a:lnTo>
                  <a:lnTo>
                    <a:pt x="145" y="41"/>
                  </a:lnTo>
                  <a:lnTo>
                    <a:pt x="130" y="49"/>
                  </a:lnTo>
                  <a:lnTo>
                    <a:pt x="114" y="57"/>
                  </a:lnTo>
                  <a:lnTo>
                    <a:pt x="97" y="64"/>
                  </a:lnTo>
                  <a:lnTo>
                    <a:pt x="81" y="71"/>
                  </a:lnTo>
                  <a:lnTo>
                    <a:pt x="65" y="77"/>
                  </a:lnTo>
                  <a:lnTo>
                    <a:pt x="50" y="83"/>
                  </a:lnTo>
                  <a:lnTo>
                    <a:pt x="37" y="88"/>
                  </a:lnTo>
                  <a:lnTo>
                    <a:pt x="24" y="92"/>
                  </a:lnTo>
                  <a:lnTo>
                    <a:pt x="15" y="96"/>
                  </a:lnTo>
                  <a:lnTo>
                    <a:pt x="7" y="98"/>
                  </a:lnTo>
                  <a:lnTo>
                    <a:pt x="1" y="99"/>
                  </a:lnTo>
                  <a:lnTo>
                    <a:pt x="0" y="100"/>
                  </a:lnTo>
                  <a:lnTo>
                    <a:pt x="3" y="112"/>
                  </a:lnTo>
                  <a:lnTo>
                    <a:pt x="6" y="112"/>
                  </a:lnTo>
                  <a:lnTo>
                    <a:pt x="10" y="109"/>
                  </a:lnTo>
                  <a:lnTo>
                    <a:pt x="18" y="107"/>
                  </a:lnTo>
                  <a:lnTo>
                    <a:pt x="29" y="104"/>
                  </a:lnTo>
                  <a:lnTo>
                    <a:pt x="41" y="99"/>
                  </a:lnTo>
                  <a:lnTo>
                    <a:pt x="55" y="94"/>
                  </a:lnTo>
                  <a:lnTo>
                    <a:pt x="70" y="89"/>
                  </a:lnTo>
                  <a:lnTo>
                    <a:pt x="86" y="83"/>
                  </a:lnTo>
                  <a:lnTo>
                    <a:pt x="103" y="76"/>
                  </a:lnTo>
                  <a:lnTo>
                    <a:pt x="120" y="68"/>
                  </a:lnTo>
                  <a:lnTo>
                    <a:pt x="136" y="60"/>
                  </a:lnTo>
                  <a:lnTo>
                    <a:pt x="152" y="52"/>
                  </a:lnTo>
                  <a:lnTo>
                    <a:pt x="167" y="43"/>
                  </a:lnTo>
                  <a:lnTo>
                    <a:pt x="179" y="34"/>
                  </a:lnTo>
                  <a:lnTo>
                    <a:pt x="192" y="25"/>
                  </a:lnTo>
                  <a:lnTo>
                    <a:pt x="201" y="16"/>
                  </a:lnTo>
                  <a:lnTo>
                    <a:pt x="191" y="15"/>
                  </a:lnTo>
                  <a:lnTo>
                    <a:pt x="202" y="9"/>
                  </a:lnTo>
                  <a:lnTo>
                    <a:pt x="197" y="0"/>
                  </a:lnTo>
                  <a:lnTo>
                    <a:pt x="191" y="8"/>
                  </a:lnTo>
                  <a:lnTo>
                    <a:pt x="202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399" name="Freeform 223"/>
            <p:cNvSpPr>
              <a:spLocks/>
            </p:cNvSpPr>
            <p:nvPr/>
          </p:nvSpPr>
          <p:spPr bwMode="auto">
            <a:xfrm>
              <a:off x="3489" y="1583"/>
              <a:ext cx="99" cy="206"/>
            </a:xfrm>
            <a:custGeom>
              <a:avLst/>
              <a:gdLst/>
              <a:ahLst/>
              <a:cxnLst>
                <a:cxn ang="0">
                  <a:pos x="131" y="298"/>
                </a:cxn>
                <a:cxn ang="0">
                  <a:pos x="142" y="292"/>
                </a:cxn>
                <a:cxn ang="0">
                  <a:pos x="11" y="0"/>
                </a:cxn>
                <a:cxn ang="0">
                  <a:pos x="0" y="6"/>
                </a:cxn>
                <a:cxn ang="0">
                  <a:pos x="131" y="298"/>
                </a:cxn>
                <a:cxn ang="0">
                  <a:pos x="142" y="293"/>
                </a:cxn>
                <a:cxn ang="0">
                  <a:pos x="131" y="298"/>
                </a:cxn>
                <a:cxn ang="0">
                  <a:pos x="143" y="311"/>
                </a:cxn>
                <a:cxn ang="0">
                  <a:pos x="142" y="293"/>
                </a:cxn>
                <a:cxn ang="0">
                  <a:pos x="131" y="298"/>
                </a:cxn>
              </a:cxnLst>
              <a:rect l="0" t="0" r="r" b="b"/>
              <a:pathLst>
                <a:path w="143" h="311">
                  <a:moveTo>
                    <a:pt x="131" y="298"/>
                  </a:moveTo>
                  <a:lnTo>
                    <a:pt x="142" y="292"/>
                  </a:lnTo>
                  <a:lnTo>
                    <a:pt x="11" y="0"/>
                  </a:lnTo>
                  <a:lnTo>
                    <a:pt x="0" y="6"/>
                  </a:lnTo>
                  <a:lnTo>
                    <a:pt x="131" y="298"/>
                  </a:lnTo>
                  <a:lnTo>
                    <a:pt x="142" y="293"/>
                  </a:lnTo>
                  <a:lnTo>
                    <a:pt x="131" y="298"/>
                  </a:lnTo>
                  <a:lnTo>
                    <a:pt x="143" y="311"/>
                  </a:lnTo>
                  <a:lnTo>
                    <a:pt x="142" y="293"/>
                  </a:lnTo>
                  <a:lnTo>
                    <a:pt x="131" y="29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00" name="Freeform 224"/>
            <p:cNvSpPr>
              <a:spLocks/>
            </p:cNvSpPr>
            <p:nvPr/>
          </p:nvSpPr>
          <p:spPr bwMode="auto">
            <a:xfrm>
              <a:off x="3506" y="1610"/>
              <a:ext cx="80" cy="17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5"/>
                </a:cxn>
                <a:cxn ang="0">
                  <a:pos x="108" y="257"/>
                </a:cxn>
                <a:cxn ang="0">
                  <a:pos x="119" y="252"/>
                </a:cxn>
                <a:cxn ang="0">
                  <a:pos x="13" y="0"/>
                </a:cxn>
                <a:cxn ang="0">
                  <a:pos x="13" y="2"/>
                </a:cxn>
                <a:cxn ang="0">
                  <a:pos x="0" y="1"/>
                </a:cxn>
                <a:cxn ang="0">
                  <a:pos x="0" y="3"/>
                </a:cxn>
                <a:cxn ang="0">
                  <a:pos x="2" y="5"/>
                </a:cxn>
                <a:cxn ang="0">
                  <a:pos x="0" y="1"/>
                </a:cxn>
              </a:cxnLst>
              <a:rect l="0" t="0" r="r" b="b"/>
              <a:pathLst>
                <a:path w="119" h="257">
                  <a:moveTo>
                    <a:pt x="0" y="1"/>
                  </a:moveTo>
                  <a:lnTo>
                    <a:pt x="2" y="5"/>
                  </a:lnTo>
                  <a:lnTo>
                    <a:pt x="108" y="257"/>
                  </a:lnTo>
                  <a:lnTo>
                    <a:pt x="119" y="252"/>
                  </a:lnTo>
                  <a:lnTo>
                    <a:pt x="13" y="0"/>
                  </a:lnTo>
                  <a:lnTo>
                    <a:pt x="13" y="2"/>
                  </a:lnTo>
                  <a:lnTo>
                    <a:pt x="0" y="1"/>
                  </a:lnTo>
                  <a:lnTo>
                    <a:pt x="0" y="3"/>
                  </a:lnTo>
                  <a:lnTo>
                    <a:pt x="2" y="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01" name="Freeform 225"/>
            <p:cNvSpPr>
              <a:spLocks/>
            </p:cNvSpPr>
            <p:nvPr/>
          </p:nvSpPr>
          <p:spPr bwMode="auto">
            <a:xfrm>
              <a:off x="3506" y="1367"/>
              <a:ext cx="50" cy="245"/>
            </a:xfrm>
            <a:custGeom>
              <a:avLst/>
              <a:gdLst/>
              <a:ahLst/>
              <a:cxnLst>
                <a:cxn ang="0">
                  <a:pos x="76" y="4"/>
                </a:cxn>
                <a:cxn ang="0">
                  <a:pos x="62" y="4"/>
                </a:cxn>
                <a:cxn ang="0">
                  <a:pos x="55" y="14"/>
                </a:cxn>
                <a:cxn ang="0">
                  <a:pos x="50" y="31"/>
                </a:cxn>
                <a:cxn ang="0">
                  <a:pos x="44" y="53"/>
                </a:cxn>
                <a:cxn ang="0">
                  <a:pos x="38" y="80"/>
                </a:cxn>
                <a:cxn ang="0">
                  <a:pos x="32" y="111"/>
                </a:cxn>
                <a:cxn ang="0">
                  <a:pos x="28" y="145"/>
                </a:cxn>
                <a:cxn ang="0">
                  <a:pos x="22" y="180"/>
                </a:cxn>
                <a:cxn ang="0">
                  <a:pos x="18" y="216"/>
                </a:cxn>
                <a:cxn ang="0">
                  <a:pos x="14" y="250"/>
                </a:cxn>
                <a:cxn ang="0">
                  <a:pos x="11" y="282"/>
                </a:cxn>
                <a:cxn ang="0">
                  <a:pos x="7" y="312"/>
                </a:cxn>
                <a:cxn ang="0">
                  <a:pos x="4" y="336"/>
                </a:cxn>
                <a:cxn ang="0">
                  <a:pos x="3" y="354"/>
                </a:cxn>
                <a:cxn ang="0">
                  <a:pos x="2" y="367"/>
                </a:cxn>
                <a:cxn ang="0">
                  <a:pos x="0" y="371"/>
                </a:cxn>
                <a:cxn ang="0">
                  <a:pos x="13" y="371"/>
                </a:cxn>
                <a:cxn ang="0">
                  <a:pos x="14" y="363"/>
                </a:cxn>
                <a:cxn ang="0">
                  <a:pos x="16" y="347"/>
                </a:cxn>
                <a:cxn ang="0">
                  <a:pos x="19" y="326"/>
                </a:cxn>
                <a:cxn ang="0">
                  <a:pos x="21" y="298"/>
                </a:cxn>
                <a:cxn ang="0">
                  <a:pos x="24" y="267"/>
                </a:cxn>
                <a:cxn ang="0">
                  <a:pos x="29" y="234"/>
                </a:cxn>
                <a:cxn ang="0">
                  <a:pos x="34" y="200"/>
                </a:cxn>
                <a:cxn ang="0">
                  <a:pos x="38" y="165"/>
                </a:cxn>
                <a:cxn ang="0">
                  <a:pos x="43" y="129"/>
                </a:cxn>
                <a:cxn ang="0">
                  <a:pos x="48" y="97"/>
                </a:cxn>
                <a:cxn ang="0">
                  <a:pos x="54" y="69"/>
                </a:cxn>
                <a:cxn ang="0">
                  <a:pos x="59" y="45"/>
                </a:cxn>
                <a:cxn ang="0">
                  <a:pos x="64" y="27"/>
                </a:cxn>
                <a:cxn ang="0">
                  <a:pos x="69" y="15"/>
                </a:cxn>
                <a:cxn ang="0">
                  <a:pos x="69" y="13"/>
                </a:cxn>
                <a:cxn ang="0">
                  <a:pos x="68" y="13"/>
                </a:cxn>
              </a:cxnLst>
              <a:rect l="0" t="0" r="r" b="b"/>
              <a:pathLst>
                <a:path w="76" h="372">
                  <a:moveTo>
                    <a:pt x="76" y="4"/>
                  </a:moveTo>
                  <a:lnTo>
                    <a:pt x="76" y="4"/>
                  </a:lnTo>
                  <a:lnTo>
                    <a:pt x="69" y="0"/>
                  </a:lnTo>
                  <a:lnTo>
                    <a:pt x="62" y="4"/>
                  </a:lnTo>
                  <a:lnTo>
                    <a:pt x="59" y="8"/>
                  </a:lnTo>
                  <a:lnTo>
                    <a:pt x="55" y="14"/>
                  </a:lnTo>
                  <a:lnTo>
                    <a:pt x="52" y="22"/>
                  </a:lnTo>
                  <a:lnTo>
                    <a:pt x="50" y="31"/>
                  </a:lnTo>
                  <a:lnTo>
                    <a:pt x="46" y="42"/>
                  </a:lnTo>
                  <a:lnTo>
                    <a:pt x="44" y="53"/>
                  </a:lnTo>
                  <a:lnTo>
                    <a:pt x="40" y="67"/>
                  </a:lnTo>
                  <a:lnTo>
                    <a:pt x="38" y="80"/>
                  </a:lnTo>
                  <a:lnTo>
                    <a:pt x="36" y="96"/>
                  </a:lnTo>
                  <a:lnTo>
                    <a:pt x="32" y="111"/>
                  </a:lnTo>
                  <a:lnTo>
                    <a:pt x="30" y="128"/>
                  </a:lnTo>
                  <a:lnTo>
                    <a:pt x="28" y="145"/>
                  </a:lnTo>
                  <a:lnTo>
                    <a:pt x="26" y="162"/>
                  </a:lnTo>
                  <a:lnTo>
                    <a:pt x="22" y="180"/>
                  </a:lnTo>
                  <a:lnTo>
                    <a:pt x="20" y="198"/>
                  </a:lnTo>
                  <a:lnTo>
                    <a:pt x="18" y="216"/>
                  </a:lnTo>
                  <a:lnTo>
                    <a:pt x="16" y="233"/>
                  </a:lnTo>
                  <a:lnTo>
                    <a:pt x="14" y="250"/>
                  </a:lnTo>
                  <a:lnTo>
                    <a:pt x="12" y="266"/>
                  </a:lnTo>
                  <a:lnTo>
                    <a:pt x="11" y="282"/>
                  </a:lnTo>
                  <a:lnTo>
                    <a:pt x="8" y="297"/>
                  </a:lnTo>
                  <a:lnTo>
                    <a:pt x="7" y="312"/>
                  </a:lnTo>
                  <a:lnTo>
                    <a:pt x="6" y="323"/>
                  </a:lnTo>
                  <a:lnTo>
                    <a:pt x="4" y="336"/>
                  </a:lnTo>
                  <a:lnTo>
                    <a:pt x="4" y="346"/>
                  </a:lnTo>
                  <a:lnTo>
                    <a:pt x="3" y="354"/>
                  </a:lnTo>
                  <a:lnTo>
                    <a:pt x="2" y="362"/>
                  </a:lnTo>
                  <a:lnTo>
                    <a:pt x="2" y="367"/>
                  </a:lnTo>
                  <a:lnTo>
                    <a:pt x="0" y="371"/>
                  </a:lnTo>
                  <a:lnTo>
                    <a:pt x="0" y="371"/>
                  </a:lnTo>
                  <a:lnTo>
                    <a:pt x="13" y="372"/>
                  </a:lnTo>
                  <a:lnTo>
                    <a:pt x="13" y="371"/>
                  </a:lnTo>
                  <a:lnTo>
                    <a:pt x="14" y="368"/>
                  </a:lnTo>
                  <a:lnTo>
                    <a:pt x="14" y="363"/>
                  </a:lnTo>
                  <a:lnTo>
                    <a:pt x="15" y="356"/>
                  </a:lnTo>
                  <a:lnTo>
                    <a:pt x="16" y="347"/>
                  </a:lnTo>
                  <a:lnTo>
                    <a:pt x="18" y="337"/>
                  </a:lnTo>
                  <a:lnTo>
                    <a:pt x="19" y="326"/>
                  </a:lnTo>
                  <a:lnTo>
                    <a:pt x="20" y="312"/>
                  </a:lnTo>
                  <a:lnTo>
                    <a:pt x="21" y="298"/>
                  </a:lnTo>
                  <a:lnTo>
                    <a:pt x="23" y="283"/>
                  </a:lnTo>
                  <a:lnTo>
                    <a:pt x="24" y="267"/>
                  </a:lnTo>
                  <a:lnTo>
                    <a:pt x="27" y="251"/>
                  </a:lnTo>
                  <a:lnTo>
                    <a:pt x="29" y="234"/>
                  </a:lnTo>
                  <a:lnTo>
                    <a:pt x="31" y="217"/>
                  </a:lnTo>
                  <a:lnTo>
                    <a:pt x="34" y="200"/>
                  </a:lnTo>
                  <a:lnTo>
                    <a:pt x="36" y="182"/>
                  </a:lnTo>
                  <a:lnTo>
                    <a:pt x="38" y="165"/>
                  </a:lnTo>
                  <a:lnTo>
                    <a:pt x="40" y="148"/>
                  </a:lnTo>
                  <a:lnTo>
                    <a:pt x="43" y="129"/>
                  </a:lnTo>
                  <a:lnTo>
                    <a:pt x="45" y="113"/>
                  </a:lnTo>
                  <a:lnTo>
                    <a:pt x="48" y="97"/>
                  </a:lnTo>
                  <a:lnTo>
                    <a:pt x="51" y="84"/>
                  </a:lnTo>
                  <a:lnTo>
                    <a:pt x="54" y="69"/>
                  </a:lnTo>
                  <a:lnTo>
                    <a:pt x="56" y="56"/>
                  </a:lnTo>
                  <a:lnTo>
                    <a:pt x="59" y="45"/>
                  </a:lnTo>
                  <a:lnTo>
                    <a:pt x="61" y="35"/>
                  </a:lnTo>
                  <a:lnTo>
                    <a:pt x="64" y="27"/>
                  </a:lnTo>
                  <a:lnTo>
                    <a:pt x="67" y="20"/>
                  </a:lnTo>
                  <a:lnTo>
                    <a:pt x="69" y="15"/>
                  </a:lnTo>
                  <a:lnTo>
                    <a:pt x="70" y="13"/>
                  </a:lnTo>
                  <a:lnTo>
                    <a:pt x="69" y="13"/>
                  </a:lnTo>
                  <a:lnTo>
                    <a:pt x="67" y="13"/>
                  </a:lnTo>
                  <a:lnTo>
                    <a:pt x="68" y="13"/>
                  </a:lnTo>
                  <a:lnTo>
                    <a:pt x="76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02" name="Freeform 226"/>
            <p:cNvSpPr>
              <a:spLocks/>
            </p:cNvSpPr>
            <p:nvPr/>
          </p:nvSpPr>
          <p:spPr bwMode="auto">
            <a:xfrm>
              <a:off x="2546" y="1395"/>
              <a:ext cx="366" cy="657"/>
            </a:xfrm>
            <a:custGeom>
              <a:avLst/>
              <a:gdLst/>
              <a:ahLst/>
              <a:cxnLst>
                <a:cxn ang="0">
                  <a:pos x="383" y="18"/>
                </a:cxn>
                <a:cxn ang="0">
                  <a:pos x="370" y="59"/>
                </a:cxn>
                <a:cxn ang="0">
                  <a:pos x="358" y="113"/>
                </a:cxn>
                <a:cxn ang="0">
                  <a:pos x="347" y="175"/>
                </a:cxn>
                <a:cxn ang="0">
                  <a:pos x="338" y="241"/>
                </a:cxn>
                <a:cxn ang="0">
                  <a:pos x="328" y="310"/>
                </a:cxn>
                <a:cxn ang="0">
                  <a:pos x="322" y="374"/>
                </a:cxn>
                <a:cxn ang="0">
                  <a:pos x="316" y="432"/>
                </a:cxn>
                <a:cxn ang="0">
                  <a:pos x="311" y="478"/>
                </a:cxn>
                <a:cxn ang="0">
                  <a:pos x="309" y="508"/>
                </a:cxn>
                <a:cxn ang="0">
                  <a:pos x="308" y="519"/>
                </a:cxn>
                <a:cxn ang="0">
                  <a:pos x="306" y="513"/>
                </a:cxn>
                <a:cxn ang="0">
                  <a:pos x="294" y="496"/>
                </a:cxn>
                <a:cxn ang="0">
                  <a:pos x="276" y="470"/>
                </a:cxn>
                <a:cxn ang="0">
                  <a:pos x="249" y="436"/>
                </a:cxn>
                <a:cxn ang="0">
                  <a:pos x="212" y="397"/>
                </a:cxn>
                <a:cxn ang="0">
                  <a:pos x="163" y="392"/>
                </a:cxn>
                <a:cxn ang="0">
                  <a:pos x="112" y="424"/>
                </a:cxn>
                <a:cxn ang="0">
                  <a:pos x="65" y="470"/>
                </a:cxn>
                <a:cxn ang="0">
                  <a:pos x="27" y="514"/>
                </a:cxn>
                <a:cxn ang="0">
                  <a:pos x="5" y="545"/>
                </a:cxn>
                <a:cxn ang="0">
                  <a:pos x="0" y="553"/>
                </a:cxn>
                <a:cxn ang="0">
                  <a:pos x="9" y="569"/>
                </a:cxn>
                <a:cxn ang="0">
                  <a:pos x="27" y="601"/>
                </a:cxn>
                <a:cxn ang="0">
                  <a:pos x="54" y="644"/>
                </a:cxn>
                <a:cxn ang="0">
                  <a:pos x="84" y="697"/>
                </a:cxn>
                <a:cxn ang="0">
                  <a:pos x="119" y="754"/>
                </a:cxn>
                <a:cxn ang="0">
                  <a:pos x="155" y="812"/>
                </a:cxn>
                <a:cxn ang="0">
                  <a:pos x="192" y="866"/>
                </a:cxn>
                <a:cxn ang="0">
                  <a:pos x="226" y="917"/>
                </a:cxn>
                <a:cxn ang="0">
                  <a:pos x="255" y="955"/>
                </a:cxn>
                <a:cxn ang="0">
                  <a:pos x="281" y="980"/>
                </a:cxn>
                <a:cxn ang="0">
                  <a:pos x="312" y="995"/>
                </a:cxn>
                <a:cxn ang="0">
                  <a:pos x="351" y="995"/>
                </a:cxn>
                <a:cxn ang="0">
                  <a:pos x="389" y="983"/>
                </a:cxn>
                <a:cxn ang="0">
                  <a:pos x="424" y="962"/>
                </a:cxn>
                <a:cxn ang="0">
                  <a:pos x="455" y="937"/>
                </a:cxn>
                <a:cxn ang="0">
                  <a:pos x="480" y="914"/>
                </a:cxn>
                <a:cxn ang="0">
                  <a:pos x="501" y="885"/>
                </a:cxn>
                <a:cxn ang="0">
                  <a:pos x="516" y="850"/>
                </a:cxn>
                <a:cxn ang="0">
                  <a:pos x="527" y="821"/>
                </a:cxn>
                <a:cxn ang="0">
                  <a:pos x="533" y="798"/>
                </a:cxn>
                <a:cxn ang="0">
                  <a:pos x="535" y="789"/>
                </a:cxn>
                <a:cxn ang="0">
                  <a:pos x="533" y="771"/>
                </a:cxn>
                <a:cxn ang="0">
                  <a:pos x="528" y="719"/>
                </a:cxn>
                <a:cxn ang="0">
                  <a:pos x="520" y="644"/>
                </a:cxn>
                <a:cxn ang="0">
                  <a:pos x="509" y="552"/>
                </a:cxn>
                <a:cxn ang="0">
                  <a:pos x="497" y="449"/>
                </a:cxn>
                <a:cxn ang="0">
                  <a:pos x="482" y="342"/>
                </a:cxn>
                <a:cxn ang="0">
                  <a:pos x="468" y="240"/>
                </a:cxn>
                <a:cxn ang="0">
                  <a:pos x="452" y="149"/>
                </a:cxn>
                <a:cxn ang="0">
                  <a:pos x="435" y="77"/>
                </a:cxn>
                <a:cxn ang="0">
                  <a:pos x="419" y="29"/>
                </a:cxn>
                <a:cxn ang="0">
                  <a:pos x="392" y="0"/>
                </a:cxn>
              </a:cxnLst>
              <a:rect l="0" t="0" r="r" b="b"/>
              <a:pathLst>
                <a:path w="535" h="998">
                  <a:moveTo>
                    <a:pt x="392" y="0"/>
                  </a:moveTo>
                  <a:lnTo>
                    <a:pt x="388" y="8"/>
                  </a:lnTo>
                  <a:lnTo>
                    <a:pt x="383" y="18"/>
                  </a:lnTo>
                  <a:lnTo>
                    <a:pt x="379" y="29"/>
                  </a:lnTo>
                  <a:lnTo>
                    <a:pt x="374" y="43"/>
                  </a:lnTo>
                  <a:lnTo>
                    <a:pt x="370" y="59"/>
                  </a:lnTo>
                  <a:lnTo>
                    <a:pt x="366" y="75"/>
                  </a:lnTo>
                  <a:lnTo>
                    <a:pt x="362" y="93"/>
                  </a:lnTo>
                  <a:lnTo>
                    <a:pt x="358" y="113"/>
                  </a:lnTo>
                  <a:lnTo>
                    <a:pt x="354" y="133"/>
                  </a:lnTo>
                  <a:lnTo>
                    <a:pt x="350" y="154"/>
                  </a:lnTo>
                  <a:lnTo>
                    <a:pt x="347" y="175"/>
                  </a:lnTo>
                  <a:lnTo>
                    <a:pt x="343" y="197"/>
                  </a:lnTo>
                  <a:lnTo>
                    <a:pt x="340" y="220"/>
                  </a:lnTo>
                  <a:lnTo>
                    <a:pt x="338" y="241"/>
                  </a:lnTo>
                  <a:lnTo>
                    <a:pt x="334" y="264"/>
                  </a:lnTo>
                  <a:lnTo>
                    <a:pt x="331" y="287"/>
                  </a:lnTo>
                  <a:lnTo>
                    <a:pt x="328" y="310"/>
                  </a:lnTo>
                  <a:lnTo>
                    <a:pt x="326" y="332"/>
                  </a:lnTo>
                  <a:lnTo>
                    <a:pt x="324" y="353"/>
                  </a:lnTo>
                  <a:lnTo>
                    <a:pt x="322" y="374"/>
                  </a:lnTo>
                  <a:lnTo>
                    <a:pt x="319" y="394"/>
                  </a:lnTo>
                  <a:lnTo>
                    <a:pt x="317" y="414"/>
                  </a:lnTo>
                  <a:lnTo>
                    <a:pt x="316" y="432"/>
                  </a:lnTo>
                  <a:lnTo>
                    <a:pt x="315" y="448"/>
                  </a:lnTo>
                  <a:lnTo>
                    <a:pt x="312" y="464"/>
                  </a:lnTo>
                  <a:lnTo>
                    <a:pt x="311" y="478"/>
                  </a:lnTo>
                  <a:lnTo>
                    <a:pt x="310" y="490"/>
                  </a:lnTo>
                  <a:lnTo>
                    <a:pt x="310" y="499"/>
                  </a:lnTo>
                  <a:lnTo>
                    <a:pt x="309" y="508"/>
                  </a:lnTo>
                  <a:lnTo>
                    <a:pt x="309" y="514"/>
                  </a:lnTo>
                  <a:lnTo>
                    <a:pt x="308" y="517"/>
                  </a:lnTo>
                  <a:lnTo>
                    <a:pt x="308" y="519"/>
                  </a:lnTo>
                  <a:lnTo>
                    <a:pt x="308" y="517"/>
                  </a:lnTo>
                  <a:lnTo>
                    <a:pt x="307" y="516"/>
                  </a:lnTo>
                  <a:lnTo>
                    <a:pt x="306" y="513"/>
                  </a:lnTo>
                  <a:lnTo>
                    <a:pt x="302" y="508"/>
                  </a:lnTo>
                  <a:lnTo>
                    <a:pt x="299" y="503"/>
                  </a:lnTo>
                  <a:lnTo>
                    <a:pt x="294" y="496"/>
                  </a:lnTo>
                  <a:lnTo>
                    <a:pt x="290" y="488"/>
                  </a:lnTo>
                  <a:lnTo>
                    <a:pt x="283" y="479"/>
                  </a:lnTo>
                  <a:lnTo>
                    <a:pt x="276" y="470"/>
                  </a:lnTo>
                  <a:lnTo>
                    <a:pt x="268" y="459"/>
                  </a:lnTo>
                  <a:lnTo>
                    <a:pt x="259" y="448"/>
                  </a:lnTo>
                  <a:lnTo>
                    <a:pt x="249" y="436"/>
                  </a:lnTo>
                  <a:lnTo>
                    <a:pt x="237" y="424"/>
                  </a:lnTo>
                  <a:lnTo>
                    <a:pt x="225" y="410"/>
                  </a:lnTo>
                  <a:lnTo>
                    <a:pt x="212" y="397"/>
                  </a:lnTo>
                  <a:lnTo>
                    <a:pt x="197" y="383"/>
                  </a:lnTo>
                  <a:lnTo>
                    <a:pt x="180" y="385"/>
                  </a:lnTo>
                  <a:lnTo>
                    <a:pt x="163" y="392"/>
                  </a:lnTo>
                  <a:lnTo>
                    <a:pt x="146" y="400"/>
                  </a:lnTo>
                  <a:lnTo>
                    <a:pt x="129" y="411"/>
                  </a:lnTo>
                  <a:lnTo>
                    <a:pt x="112" y="424"/>
                  </a:lnTo>
                  <a:lnTo>
                    <a:pt x="96" y="439"/>
                  </a:lnTo>
                  <a:lnTo>
                    <a:pt x="80" y="454"/>
                  </a:lnTo>
                  <a:lnTo>
                    <a:pt x="65" y="470"/>
                  </a:lnTo>
                  <a:lnTo>
                    <a:pt x="51" y="484"/>
                  </a:lnTo>
                  <a:lnTo>
                    <a:pt x="39" y="499"/>
                  </a:lnTo>
                  <a:lnTo>
                    <a:pt x="27" y="514"/>
                  </a:lnTo>
                  <a:lnTo>
                    <a:pt x="18" y="525"/>
                  </a:lnTo>
                  <a:lnTo>
                    <a:pt x="10" y="537"/>
                  </a:lnTo>
                  <a:lnTo>
                    <a:pt x="5" y="545"/>
                  </a:lnTo>
                  <a:lnTo>
                    <a:pt x="1" y="549"/>
                  </a:lnTo>
                  <a:lnTo>
                    <a:pt x="0" y="552"/>
                  </a:lnTo>
                  <a:lnTo>
                    <a:pt x="0" y="553"/>
                  </a:lnTo>
                  <a:lnTo>
                    <a:pt x="2" y="556"/>
                  </a:lnTo>
                  <a:lnTo>
                    <a:pt x="6" y="561"/>
                  </a:lnTo>
                  <a:lnTo>
                    <a:pt x="9" y="569"/>
                  </a:lnTo>
                  <a:lnTo>
                    <a:pt x="15" y="578"/>
                  </a:lnTo>
                  <a:lnTo>
                    <a:pt x="20" y="588"/>
                  </a:lnTo>
                  <a:lnTo>
                    <a:pt x="27" y="601"/>
                  </a:lnTo>
                  <a:lnTo>
                    <a:pt x="35" y="613"/>
                  </a:lnTo>
                  <a:lnTo>
                    <a:pt x="43" y="629"/>
                  </a:lnTo>
                  <a:lnTo>
                    <a:pt x="54" y="644"/>
                  </a:lnTo>
                  <a:lnTo>
                    <a:pt x="63" y="661"/>
                  </a:lnTo>
                  <a:lnTo>
                    <a:pt x="73" y="678"/>
                  </a:lnTo>
                  <a:lnTo>
                    <a:pt x="84" y="697"/>
                  </a:lnTo>
                  <a:lnTo>
                    <a:pt x="96" y="716"/>
                  </a:lnTo>
                  <a:lnTo>
                    <a:pt x="107" y="734"/>
                  </a:lnTo>
                  <a:lnTo>
                    <a:pt x="119" y="754"/>
                  </a:lnTo>
                  <a:lnTo>
                    <a:pt x="130" y="773"/>
                  </a:lnTo>
                  <a:lnTo>
                    <a:pt x="143" y="792"/>
                  </a:lnTo>
                  <a:lnTo>
                    <a:pt x="155" y="812"/>
                  </a:lnTo>
                  <a:lnTo>
                    <a:pt x="166" y="830"/>
                  </a:lnTo>
                  <a:lnTo>
                    <a:pt x="179" y="848"/>
                  </a:lnTo>
                  <a:lnTo>
                    <a:pt x="192" y="866"/>
                  </a:lnTo>
                  <a:lnTo>
                    <a:pt x="203" y="885"/>
                  </a:lnTo>
                  <a:lnTo>
                    <a:pt x="214" y="901"/>
                  </a:lnTo>
                  <a:lnTo>
                    <a:pt x="226" y="917"/>
                  </a:lnTo>
                  <a:lnTo>
                    <a:pt x="236" y="930"/>
                  </a:lnTo>
                  <a:lnTo>
                    <a:pt x="246" y="944"/>
                  </a:lnTo>
                  <a:lnTo>
                    <a:pt x="255" y="955"/>
                  </a:lnTo>
                  <a:lnTo>
                    <a:pt x="265" y="965"/>
                  </a:lnTo>
                  <a:lnTo>
                    <a:pt x="274" y="974"/>
                  </a:lnTo>
                  <a:lnTo>
                    <a:pt x="281" y="980"/>
                  </a:lnTo>
                  <a:lnTo>
                    <a:pt x="287" y="985"/>
                  </a:lnTo>
                  <a:lnTo>
                    <a:pt x="300" y="992"/>
                  </a:lnTo>
                  <a:lnTo>
                    <a:pt x="312" y="995"/>
                  </a:lnTo>
                  <a:lnTo>
                    <a:pt x="326" y="998"/>
                  </a:lnTo>
                  <a:lnTo>
                    <a:pt x="339" y="998"/>
                  </a:lnTo>
                  <a:lnTo>
                    <a:pt x="351" y="995"/>
                  </a:lnTo>
                  <a:lnTo>
                    <a:pt x="364" y="993"/>
                  </a:lnTo>
                  <a:lnTo>
                    <a:pt x="376" y="988"/>
                  </a:lnTo>
                  <a:lnTo>
                    <a:pt x="389" y="983"/>
                  </a:lnTo>
                  <a:lnTo>
                    <a:pt x="401" y="976"/>
                  </a:lnTo>
                  <a:lnTo>
                    <a:pt x="413" y="969"/>
                  </a:lnTo>
                  <a:lnTo>
                    <a:pt x="424" y="962"/>
                  </a:lnTo>
                  <a:lnTo>
                    <a:pt x="435" y="954"/>
                  </a:lnTo>
                  <a:lnTo>
                    <a:pt x="445" y="946"/>
                  </a:lnTo>
                  <a:lnTo>
                    <a:pt x="455" y="937"/>
                  </a:lnTo>
                  <a:lnTo>
                    <a:pt x="464" y="929"/>
                  </a:lnTo>
                  <a:lnTo>
                    <a:pt x="472" y="921"/>
                  </a:lnTo>
                  <a:lnTo>
                    <a:pt x="480" y="914"/>
                  </a:lnTo>
                  <a:lnTo>
                    <a:pt x="488" y="905"/>
                  </a:lnTo>
                  <a:lnTo>
                    <a:pt x="495" y="895"/>
                  </a:lnTo>
                  <a:lnTo>
                    <a:pt x="501" y="885"/>
                  </a:lnTo>
                  <a:lnTo>
                    <a:pt x="506" y="873"/>
                  </a:lnTo>
                  <a:lnTo>
                    <a:pt x="511" y="862"/>
                  </a:lnTo>
                  <a:lnTo>
                    <a:pt x="516" y="850"/>
                  </a:lnTo>
                  <a:lnTo>
                    <a:pt x="520" y="840"/>
                  </a:lnTo>
                  <a:lnTo>
                    <a:pt x="523" y="830"/>
                  </a:lnTo>
                  <a:lnTo>
                    <a:pt x="527" y="821"/>
                  </a:lnTo>
                  <a:lnTo>
                    <a:pt x="529" y="812"/>
                  </a:lnTo>
                  <a:lnTo>
                    <a:pt x="531" y="804"/>
                  </a:lnTo>
                  <a:lnTo>
                    <a:pt x="533" y="798"/>
                  </a:lnTo>
                  <a:lnTo>
                    <a:pt x="534" y="792"/>
                  </a:lnTo>
                  <a:lnTo>
                    <a:pt x="535" y="789"/>
                  </a:lnTo>
                  <a:lnTo>
                    <a:pt x="535" y="789"/>
                  </a:lnTo>
                  <a:lnTo>
                    <a:pt x="535" y="787"/>
                  </a:lnTo>
                  <a:lnTo>
                    <a:pt x="534" y="780"/>
                  </a:lnTo>
                  <a:lnTo>
                    <a:pt x="533" y="771"/>
                  </a:lnTo>
                  <a:lnTo>
                    <a:pt x="531" y="757"/>
                  </a:lnTo>
                  <a:lnTo>
                    <a:pt x="529" y="740"/>
                  </a:lnTo>
                  <a:lnTo>
                    <a:pt x="528" y="719"/>
                  </a:lnTo>
                  <a:lnTo>
                    <a:pt x="526" y="697"/>
                  </a:lnTo>
                  <a:lnTo>
                    <a:pt x="522" y="671"/>
                  </a:lnTo>
                  <a:lnTo>
                    <a:pt x="520" y="644"/>
                  </a:lnTo>
                  <a:lnTo>
                    <a:pt x="517" y="616"/>
                  </a:lnTo>
                  <a:lnTo>
                    <a:pt x="513" y="584"/>
                  </a:lnTo>
                  <a:lnTo>
                    <a:pt x="509" y="552"/>
                  </a:lnTo>
                  <a:lnTo>
                    <a:pt x="505" y="519"/>
                  </a:lnTo>
                  <a:lnTo>
                    <a:pt x="502" y="484"/>
                  </a:lnTo>
                  <a:lnTo>
                    <a:pt x="497" y="449"/>
                  </a:lnTo>
                  <a:lnTo>
                    <a:pt x="493" y="414"/>
                  </a:lnTo>
                  <a:lnTo>
                    <a:pt x="488" y="378"/>
                  </a:lnTo>
                  <a:lnTo>
                    <a:pt x="482" y="342"/>
                  </a:lnTo>
                  <a:lnTo>
                    <a:pt x="478" y="308"/>
                  </a:lnTo>
                  <a:lnTo>
                    <a:pt x="472" y="273"/>
                  </a:lnTo>
                  <a:lnTo>
                    <a:pt x="468" y="240"/>
                  </a:lnTo>
                  <a:lnTo>
                    <a:pt x="462" y="208"/>
                  </a:lnTo>
                  <a:lnTo>
                    <a:pt x="456" y="178"/>
                  </a:lnTo>
                  <a:lnTo>
                    <a:pt x="452" y="149"/>
                  </a:lnTo>
                  <a:lnTo>
                    <a:pt x="446" y="123"/>
                  </a:lnTo>
                  <a:lnTo>
                    <a:pt x="440" y="99"/>
                  </a:lnTo>
                  <a:lnTo>
                    <a:pt x="435" y="77"/>
                  </a:lnTo>
                  <a:lnTo>
                    <a:pt x="429" y="58"/>
                  </a:lnTo>
                  <a:lnTo>
                    <a:pt x="424" y="42"/>
                  </a:lnTo>
                  <a:lnTo>
                    <a:pt x="419" y="29"/>
                  </a:lnTo>
                  <a:lnTo>
                    <a:pt x="413" y="21"/>
                  </a:lnTo>
                  <a:lnTo>
                    <a:pt x="408" y="16"/>
                  </a:lnTo>
                  <a:lnTo>
                    <a:pt x="392" y="0"/>
                  </a:lnTo>
                  <a:close/>
                </a:path>
              </a:pathLst>
            </a:custGeom>
            <a:solidFill>
              <a:srgbClr val="024CA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03" name="Freeform 227"/>
            <p:cNvSpPr>
              <a:spLocks/>
            </p:cNvSpPr>
            <p:nvPr/>
          </p:nvSpPr>
          <p:spPr bwMode="auto">
            <a:xfrm>
              <a:off x="2753" y="1392"/>
              <a:ext cx="66" cy="359"/>
            </a:xfrm>
            <a:custGeom>
              <a:avLst/>
              <a:gdLst/>
              <a:ahLst/>
              <a:cxnLst>
                <a:cxn ang="0">
                  <a:pos x="13" y="525"/>
                </a:cxn>
                <a:cxn ang="0">
                  <a:pos x="13" y="519"/>
                </a:cxn>
                <a:cxn ang="0">
                  <a:pos x="14" y="505"/>
                </a:cxn>
                <a:cxn ang="0">
                  <a:pos x="16" y="483"/>
                </a:cxn>
                <a:cxn ang="0">
                  <a:pos x="18" y="454"/>
                </a:cxn>
                <a:cxn ang="0">
                  <a:pos x="22" y="419"/>
                </a:cxn>
                <a:cxn ang="0">
                  <a:pos x="26" y="380"/>
                </a:cxn>
                <a:cxn ang="0">
                  <a:pos x="31" y="338"/>
                </a:cxn>
                <a:cxn ang="0">
                  <a:pos x="36" y="293"/>
                </a:cxn>
                <a:cxn ang="0">
                  <a:pos x="41" y="248"/>
                </a:cxn>
                <a:cxn ang="0">
                  <a:pos x="48" y="203"/>
                </a:cxn>
                <a:cxn ang="0">
                  <a:pos x="55" y="160"/>
                </a:cxn>
                <a:cxn ang="0">
                  <a:pos x="62" y="119"/>
                </a:cxn>
                <a:cxn ang="0">
                  <a:pos x="70" y="82"/>
                </a:cxn>
                <a:cxn ang="0">
                  <a:pos x="78" y="50"/>
                </a:cxn>
                <a:cxn ang="0">
                  <a:pos x="87" y="25"/>
                </a:cxn>
                <a:cxn ang="0">
                  <a:pos x="96" y="8"/>
                </a:cxn>
                <a:cxn ang="0">
                  <a:pos x="80" y="9"/>
                </a:cxn>
                <a:cxn ang="0">
                  <a:pos x="71" y="32"/>
                </a:cxn>
                <a:cxn ang="0">
                  <a:pos x="62" y="63"/>
                </a:cxn>
                <a:cxn ang="0">
                  <a:pos x="54" y="97"/>
                </a:cxn>
                <a:cxn ang="0">
                  <a:pos x="46" y="137"/>
                </a:cxn>
                <a:cxn ang="0">
                  <a:pos x="38" y="179"/>
                </a:cxn>
                <a:cxn ang="0">
                  <a:pos x="32" y="224"/>
                </a:cxn>
                <a:cxn ang="0">
                  <a:pos x="26" y="269"/>
                </a:cxn>
                <a:cxn ang="0">
                  <a:pos x="21" y="314"/>
                </a:cxn>
                <a:cxn ang="0">
                  <a:pos x="15" y="358"/>
                </a:cxn>
                <a:cxn ang="0">
                  <a:pos x="10" y="399"/>
                </a:cxn>
                <a:cxn ang="0">
                  <a:pos x="8" y="436"/>
                </a:cxn>
                <a:cxn ang="0">
                  <a:pos x="5" y="468"/>
                </a:cxn>
                <a:cxn ang="0">
                  <a:pos x="2" y="494"/>
                </a:cxn>
                <a:cxn ang="0">
                  <a:pos x="1" y="512"/>
                </a:cxn>
                <a:cxn ang="0">
                  <a:pos x="0" y="522"/>
                </a:cxn>
                <a:cxn ang="0">
                  <a:pos x="12" y="521"/>
                </a:cxn>
                <a:cxn ang="0">
                  <a:pos x="10" y="545"/>
                </a:cxn>
                <a:cxn ang="0">
                  <a:pos x="1" y="527"/>
                </a:cxn>
              </a:cxnLst>
              <a:rect l="0" t="0" r="r" b="b"/>
              <a:pathLst>
                <a:path w="96" h="545">
                  <a:moveTo>
                    <a:pt x="1" y="527"/>
                  </a:moveTo>
                  <a:lnTo>
                    <a:pt x="13" y="525"/>
                  </a:lnTo>
                  <a:lnTo>
                    <a:pt x="13" y="522"/>
                  </a:lnTo>
                  <a:lnTo>
                    <a:pt x="13" y="519"/>
                  </a:lnTo>
                  <a:lnTo>
                    <a:pt x="14" y="513"/>
                  </a:lnTo>
                  <a:lnTo>
                    <a:pt x="14" y="505"/>
                  </a:lnTo>
                  <a:lnTo>
                    <a:pt x="15" y="495"/>
                  </a:lnTo>
                  <a:lnTo>
                    <a:pt x="16" y="483"/>
                  </a:lnTo>
                  <a:lnTo>
                    <a:pt x="17" y="469"/>
                  </a:lnTo>
                  <a:lnTo>
                    <a:pt x="18" y="454"/>
                  </a:lnTo>
                  <a:lnTo>
                    <a:pt x="21" y="437"/>
                  </a:lnTo>
                  <a:lnTo>
                    <a:pt x="22" y="419"/>
                  </a:lnTo>
                  <a:lnTo>
                    <a:pt x="24" y="399"/>
                  </a:lnTo>
                  <a:lnTo>
                    <a:pt x="26" y="380"/>
                  </a:lnTo>
                  <a:lnTo>
                    <a:pt x="29" y="359"/>
                  </a:lnTo>
                  <a:lnTo>
                    <a:pt x="31" y="338"/>
                  </a:lnTo>
                  <a:lnTo>
                    <a:pt x="33" y="316"/>
                  </a:lnTo>
                  <a:lnTo>
                    <a:pt x="36" y="293"/>
                  </a:lnTo>
                  <a:lnTo>
                    <a:pt x="39" y="270"/>
                  </a:lnTo>
                  <a:lnTo>
                    <a:pt x="41" y="248"/>
                  </a:lnTo>
                  <a:lnTo>
                    <a:pt x="45" y="226"/>
                  </a:lnTo>
                  <a:lnTo>
                    <a:pt x="48" y="203"/>
                  </a:lnTo>
                  <a:lnTo>
                    <a:pt x="52" y="181"/>
                  </a:lnTo>
                  <a:lnTo>
                    <a:pt x="55" y="160"/>
                  </a:lnTo>
                  <a:lnTo>
                    <a:pt x="58" y="139"/>
                  </a:lnTo>
                  <a:lnTo>
                    <a:pt x="62" y="119"/>
                  </a:lnTo>
                  <a:lnTo>
                    <a:pt x="66" y="100"/>
                  </a:lnTo>
                  <a:lnTo>
                    <a:pt x="70" y="82"/>
                  </a:lnTo>
                  <a:lnTo>
                    <a:pt x="74" y="65"/>
                  </a:lnTo>
                  <a:lnTo>
                    <a:pt x="78" y="50"/>
                  </a:lnTo>
                  <a:lnTo>
                    <a:pt x="82" y="37"/>
                  </a:lnTo>
                  <a:lnTo>
                    <a:pt x="87" y="25"/>
                  </a:lnTo>
                  <a:lnTo>
                    <a:pt x="91" y="15"/>
                  </a:lnTo>
                  <a:lnTo>
                    <a:pt x="96" y="8"/>
                  </a:lnTo>
                  <a:lnTo>
                    <a:pt x="85" y="0"/>
                  </a:lnTo>
                  <a:lnTo>
                    <a:pt x="80" y="9"/>
                  </a:lnTo>
                  <a:lnTo>
                    <a:pt x="75" y="21"/>
                  </a:lnTo>
                  <a:lnTo>
                    <a:pt x="71" y="32"/>
                  </a:lnTo>
                  <a:lnTo>
                    <a:pt x="66" y="47"/>
                  </a:lnTo>
                  <a:lnTo>
                    <a:pt x="62" y="63"/>
                  </a:lnTo>
                  <a:lnTo>
                    <a:pt x="57" y="79"/>
                  </a:lnTo>
                  <a:lnTo>
                    <a:pt x="54" y="97"/>
                  </a:lnTo>
                  <a:lnTo>
                    <a:pt x="49" y="116"/>
                  </a:lnTo>
                  <a:lnTo>
                    <a:pt x="46" y="137"/>
                  </a:lnTo>
                  <a:lnTo>
                    <a:pt x="42" y="157"/>
                  </a:lnTo>
                  <a:lnTo>
                    <a:pt x="38" y="179"/>
                  </a:lnTo>
                  <a:lnTo>
                    <a:pt x="36" y="201"/>
                  </a:lnTo>
                  <a:lnTo>
                    <a:pt x="32" y="224"/>
                  </a:lnTo>
                  <a:lnTo>
                    <a:pt x="29" y="246"/>
                  </a:lnTo>
                  <a:lnTo>
                    <a:pt x="26" y="269"/>
                  </a:lnTo>
                  <a:lnTo>
                    <a:pt x="23" y="292"/>
                  </a:lnTo>
                  <a:lnTo>
                    <a:pt x="21" y="314"/>
                  </a:lnTo>
                  <a:lnTo>
                    <a:pt x="17" y="335"/>
                  </a:lnTo>
                  <a:lnTo>
                    <a:pt x="15" y="358"/>
                  </a:lnTo>
                  <a:lnTo>
                    <a:pt x="13" y="379"/>
                  </a:lnTo>
                  <a:lnTo>
                    <a:pt x="10" y="399"/>
                  </a:lnTo>
                  <a:lnTo>
                    <a:pt x="9" y="418"/>
                  </a:lnTo>
                  <a:lnTo>
                    <a:pt x="8" y="436"/>
                  </a:lnTo>
                  <a:lnTo>
                    <a:pt x="6" y="453"/>
                  </a:lnTo>
                  <a:lnTo>
                    <a:pt x="5" y="468"/>
                  </a:lnTo>
                  <a:lnTo>
                    <a:pt x="4" y="481"/>
                  </a:lnTo>
                  <a:lnTo>
                    <a:pt x="2" y="494"/>
                  </a:lnTo>
                  <a:lnTo>
                    <a:pt x="1" y="504"/>
                  </a:lnTo>
                  <a:lnTo>
                    <a:pt x="1" y="512"/>
                  </a:lnTo>
                  <a:lnTo>
                    <a:pt x="0" y="518"/>
                  </a:lnTo>
                  <a:lnTo>
                    <a:pt x="0" y="522"/>
                  </a:lnTo>
                  <a:lnTo>
                    <a:pt x="0" y="524"/>
                  </a:lnTo>
                  <a:lnTo>
                    <a:pt x="12" y="521"/>
                  </a:lnTo>
                  <a:lnTo>
                    <a:pt x="1" y="527"/>
                  </a:lnTo>
                  <a:lnTo>
                    <a:pt x="10" y="545"/>
                  </a:lnTo>
                  <a:lnTo>
                    <a:pt x="13" y="525"/>
                  </a:lnTo>
                  <a:lnTo>
                    <a:pt x="1" y="5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04" name="Freeform 228"/>
            <p:cNvSpPr>
              <a:spLocks/>
            </p:cNvSpPr>
            <p:nvPr/>
          </p:nvSpPr>
          <p:spPr bwMode="auto">
            <a:xfrm>
              <a:off x="2678" y="1643"/>
              <a:ext cx="83" cy="96"/>
            </a:xfrm>
            <a:custGeom>
              <a:avLst/>
              <a:gdLst/>
              <a:ahLst/>
              <a:cxnLst>
                <a:cxn ang="0">
                  <a:pos x="4" y="14"/>
                </a:cxn>
                <a:cxn ang="0">
                  <a:pos x="0" y="11"/>
                </a:cxn>
                <a:cxn ang="0">
                  <a:pos x="15" y="25"/>
                </a:cxn>
                <a:cxn ang="0">
                  <a:pos x="27" y="39"/>
                </a:cxn>
                <a:cxn ang="0">
                  <a:pos x="40" y="51"/>
                </a:cxn>
                <a:cxn ang="0">
                  <a:pos x="50" y="64"/>
                </a:cxn>
                <a:cxn ang="0">
                  <a:pos x="60" y="76"/>
                </a:cxn>
                <a:cxn ang="0">
                  <a:pos x="69" y="87"/>
                </a:cxn>
                <a:cxn ang="0">
                  <a:pos x="77" y="97"/>
                </a:cxn>
                <a:cxn ang="0">
                  <a:pos x="85" y="107"/>
                </a:cxn>
                <a:cxn ang="0">
                  <a:pos x="91" y="115"/>
                </a:cxn>
                <a:cxn ang="0">
                  <a:pos x="96" y="123"/>
                </a:cxn>
                <a:cxn ang="0">
                  <a:pos x="100" y="130"/>
                </a:cxn>
                <a:cxn ang="0">
                  <a:pos x="104" y="136"/>
                </a:cxn>
                <a:cxn ang="0">
                  <a:pos x="107" y="140"/>
                </a:cxn>
                <a:cxn ang="0">
                  <a:pos x="108" y="144"/>
                </a:cxn>
                <a:cxn ang="0">
                  <a:pos x="109" y="145"/>
                </a:cxn>
                <a:cxn ang="0">
                  <a:pos x="110" y="146"/>
                </a:cxn>
                <a:cxn ang="0">
                  <a:pos x="121" y="140"/>
                </a:cxn>
                <a:cxn ang="0">
                  <a:pos x="121" y="139"/>
                </a:cxn>
                <a:cxn ang="0">
                  <a:pos x="119" y="137"/>
                </a:cxn>
                <a:cxn ang="0">
                  <a:pos x="117" y="133"/>
                </a:cxn>
                <a:cxn ang="0">
                  <a:pos x="115" y="129"/>
                </a:cxn>
                <a:cxn ang="0">
                  <a:pos x="111" y="123"/>
                </a:cxn>
                <a:cxn ang="0">
                  <a:pos x="107" y="116"/>
                </a:cxn>
                <a:cxn ang="0">
                  <a:pos x="101" y="108"/>
                </a:cxn>
                <a:cxn ang="0">
                  <a:pos x="94" y="99"/>
                </a:cxn>
                <a:cxn ang="0">
                  <a:pos x="88" y="90"/>
                </a:cxn>
                <a:cxn ang="0">
                  <a:pos x="80" y="79"/>
                </a:cxn>
                <a:cxn ang="0">
                  <a:pos x="70" y="68"/>
                </a:cxn>
                <a:cxn ang="0">
                  <a:pos x="60" y="56"/>
                </a:cxn>
                <a:cxn ang="0">
                  <a:pos x="49" y="43"/>
                </a:cxn>
                <a:cxn ang="0">
                  <a:pos x="36" y="30"/>
                </a:cxn>
                <a:cxn ang="0">
                  <a:pos x="24" y="16"/>
                </a:cxn>
                <a:cxn ang="0">
                  <a:pos x="9" y="2"/>
                </a:cxn>
                <a:cxn ang="0">
                  <a:pos x="3" y="0"/>
                </a:cxn>
                <a:cxn ang="0">
                  <a:pos x="9" y="2"/>
                </a:cxn>
                <a:cxn ang="0">
                  <a:pos x="7" y="0"/>
                </a:cxn>
                <a:cxn ang="0">
                  <a:pos x="3" y="0"/>
                </a:cxn>
                <a:cxn ang="0">
                  <a:pos x="4" y="14"/>
                </a:cxn>
              </a:cxnLst>
              <a:rect l="0" t="0" r="r" b="b"/>
              <a:pathLst>
                <a:path w="121" h="146">
                  <a:moveTo>
                    <a:pt x="4" y="14"/>
                  </a:moveTo>
                  <a:lnTo>
                    <a:pt x="0" y="11"/>
                  </a:lnTo>
                  <a:lnTo>
                    <a:pt x="15" y="25"/>
                  </a:lnTo>
                  <a:lnTo>
                    <a:pt x="27" y="39"/>
                  </a:lnTo>
                  <a:lnTo>
                    <a:pt x="40" y="51"/>
                  </a:lnTo>
                  <a:lnTo>
                    <a:pt x="50" y="64"/>
                  </a:lnTo>
                  <a:lnTo>
                    <a:pt x="60" y="76"/>
                  </a:lnTo>
                  <a:lnTo>
                    <a:pt x="69" y="87"/>
                  </a:lnTo>
                  <a:lnTo>
                    <a:pt x="77" y="97"/>
                  </a:lnTo>
                  <a:lnTo>
                    <a:pt x="85" y="107"/>
                  </a:lnTo>
                  <a:lnTo>
                    <a:pt x="91" y="115"/>
                  </a:lnTo>
                  <a:lnTo>
                    <a:pt x="96" y="123"/>
                  </a:lnTo>
                  <a:lnTo>
                    <a:pt x="100" y="130"/>
                  </a:lnTo>
                  <a:lnTo>
                    <a:pt x="104" y="136"/>
                  </a:lnTo>
                  <a:lnTo>
                    <a:pt x="107" y="140"/>
                  </a:lnTo>
                  <a:lnTo>
                    <a:pt x="108" y="144"/>
                  </a:lnTo>
                  <a:lnTo>
                    <a:pt x="109" y="145"/>
                  </a:lnTo>
                  <a:lnTo>
                    <a:pt x="110" y="146"/>
                  </a:lnTo>
                  <a:lnTo>
                    <a:pt x="121" y="140"/>
                  </a:lnTo>
                  <a:lnTo>
                    <a:pt x="121" y="139"/>
                  </a:lnTo>
                  <a:lnTo>
                    <a:pt x="119" y="137"/>
                  </a:lnTo>
                  <a:lnTo>
                    <a:pt x="117" y="133"/>
                  </a:lnTo>
                  <a:lnTo>
                    <a:pt x="115" y="129"/>
                  </a:lnTo>
                  <a:lnTo>
                    <a:pt x="111" y="123"/>
                  </a:lnTo>
                  <a:lnTo>
                    <a:pt x="107" y="116"/>
                  </a:lnTo>
                  <a:lnTo>
                    <a:pt x="101" y="108"/>
                  </a:lnTo>
                  <a:lnTo>
                    <a:pt x="94" y="99"/>
                  </a:lnTo>
                  <a:lnTo>
                    <a:pt x="88" y="90"/>
                  </a:lnTo>
                  <a:lnTo>
                    <a:pt x="80" y="79"/>
                  </a:lnTo>
                  <a:lnTo>
                    <a:pt x="70" y="68"/>
                  </a:lnTo>
                  <a:lnTo>
                    <a:pt x="60" y="56"/>
                  </a:lnTo>
                  <a:lnTo>
                    <a:pt x="49" y="43"/>
                  </a:lnTo>
                  <a:lnTo>
                    <a:pt x="36" y="30"/>
                  </a:lnTo>
                  <a:lnTo>
                    <a:pt x="24" y="16"/>
                  </a:lnTo>
                  <a:lnTo>
                    <a:pt x="9" y="2"/>
                  </a:lnTo>
                  <a:lnTo>
                    <a:pt x="3" y="0"/>
                  </a:lnTo>
                  <a:lnTo>
                    <a:pt x="9" y="2"/>
                  </a:lnTo>
                  <a:lnTo>
                    <a:pt x="7" y="0"/>
                  </a:lnTo>
                  <a:lnTo>
                    <a:pt x="3" y="0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05" name="Freeform 229"/>
            <p:cNvSpPr>
              <a:spLocks/>
            </p:cNvSpPr>
            <p:nvPr/>
          </p:nvSpPr>
          <p:spPr bwMode="auto">
            <a:xfrm>
              <a:off x="2542" y="1643"/>
              <a:ext cx="140" cy="118"/>
            </a:xfrm>
            <a:custGeom>
              <a:avLst/>
              <a:gdLst/>
              <a:ahLst/>
              <a:cxnLst>
                <a:cxn ang="0">
                  <a:pos x="13" y="172"/>
                </a:cxn>
                <a:cxn ang="0">
                  <a:pos x="13" y="179"/>
                </a:cxn>
                <a:cxn ang="0">
                  <a:pos x="14" y="178"/>
                </a:cxn>
                <a:cxn ang="0">
                  <a:pos x="17" y="172"/>
                </a:cxn>
                <a:cxn ang="0">
                  <a:pos x="23" y="164"/>
                </a:cxn>
                <a:cxn ang="0">
                  <a:pos x="30" y="153"/>
                </a:cxn>
                <a:cxn ang="0">
                  <a:pos x="40" y="141"/>
                </a:cxn>
                <a:cxn ang="0">
                  <a:pos x="50" y="128"/>
                </a:cxn>
                <a:cxn ang="0">
                  <a:pos x="63" y="113"/>
                </a:cxn>
                <a:cxn ang="0">
                  <a:pos x="77" y="98"/>
                </a:cxn>
                <a:cxn ang="0">
                  <a:pos x="91" y="82"/>
                </a:cxn>
                <a:cxn ang="0">
                  <a:pos x="107" y="67"/>
                </a:cxn>
                <a:cxn ang="0">
                  <a:pos x="123" y="52"/>
                </a:cxn>
                <a:cxn ang="0">
                  <a:pos x="139" y="40"/>
                </a:cxn>
                <a:cxn ang="0">
                  <a:pos x="155" y="30"/>
                </a:cxn>
                <a:cxn ang="0">
                  <a:pos x="172" y="22"/>
                </a:cxn>
                <a:cxn ang="0">
                  <a:pos x="188" y="16"/>
                </a:cxn>
                <a:cxn ang="0">
                  <a:pos x="204" y="14"/>
                </a:cxn>
                <a:cxn ang="0">
                  <a:pos x="203" y="0"/>
                </a:cxn>
                <a:cxn ang="0">
                  <a:pos x="186" y="3"/>
                </a:cxn>
                <a:cxn ang="0">
                  <a:pos x="168" y="9"/>
                </a:cxn>
                <a:cxn ang="0">
                  <a:pos x="150" y="18"/>
                </a:cxn>
                <a:cxn ang="0">
                  <a:pos x="132" y="30"/>
                </a:cxn>
                <a:cxn ang="0">
                  <a:pos x="114" y="43"/>
                </a:cxn>
                <a:cxn ang="0">
                  <a:pos x="98" y="58"/>
                </a:cxn>
                <a:cxn ang="0">
                  <a:pos x="82" y="73"/>
                </a:cxn>
                <a:cxn ang="0">
                  <a:pos x="67" y="89"/>
                </a:cxn>
                <a:cxn ang="0">
                  <a:pos x="53" y="105"/>
                </a:cxn>
                <a:cxn ang="0">
                  <a:pos x="41" y="120"/>
                </a:cxn>
                <a:cxn ang="0">
                  <a:pos x="30" y="133"/>
                </a:cxn>
                <a:cxn ang="0">
                  <a:pos x="21" y="146"/>
                </a:cxn>
                <a:cxn ang="0">
                  <a:pos x="13" y="157"/>
                </a:cxn>
                <a:cxn ang="0">
                  <a:pos x="7" y="164"/>
                </a:cxn>
                <a:cxn ang="0">
                  <a:pos x="4" y="170"/>
                </a:cxn>
                <a:cxn ang="0">
                  <a:pos x="1" y="172"/>
                </a:cxn>
                <a:cxn ang="0">
                  <a:pos x="1" y="179"/>
                </a:cxn>
                <a:cxn ang="0">
                  <a:pos x="1" y="172"/>
                </a:cxn>
                <a:cxn ang="0">
                  <a:pos x="0" y="176"/>
                </a:cxn>
                <a:cxn ang="0">
                  <a:pos x="1" y="179"/>
                </a:cxn>
                <a:cxn ang="0">
                  <a:pos x="13" y="172"/>
                </a:cxn>
              </a:cxnLst>
              <a:rect l="0" t="0" r="r" b="b"/>
              <a:pathLst>
                <a:path w="204" h="179">
                  <a:moveTo>
                    <a:pt x="13" y="172"/>
                  </a:moveTo>
                  <a:lnTo>
                    <a:pt x="13" y="179"/>
                  </a:lnTo>
                  <a:lnTo>
                    <a:pt x="14" y="178"/>
                  </a:lnTo>
                  <a:lnTo>
                    <a:pt x="17" y="172"/>
                  </a:lnTo>
                  <a:lnTo>
                    <a:pt x="23" y="164"/>
                  </a:lnTo>
                  <a:lnTo>
                    <a:pt x="30" y="153"/>
                  </a:lnTo>
                  <a:lnTo>
                    <a:pt x="40" y="141"/>
                  </a:lnTo>
                  <a:lnTo>
                    <a:pt x="50" y="128"/>
                  </a:lnTo>
                  <a:lnTo>
                    <a:pt x="63" y="113"/>
                  </a:lnTo>
                  <a:lnTo>
                    <a:pt x="77" y="98"/>
                  </a:lnTo>
                  <a:lnTo>
                    <a:pt x="91" y="82"/>
                  </a:lnTo>
                  <a:lnTo>
                    <a:pt x="107" y="67"/>
                  </a:lnTo>
                  <a:lnTo>
                    <a:pt x="123" y="52"/>
                  </a:lnTo>
                  <a:lnTo>
                    <a:pt x="139" y="40"/>
                  </a:lnTo>
                  <a:lnTo>
                    <a:pt x="155" y="30"/>
                  </a:lnTo>
                  <a:lnTo>
                    <a:pt x="172" y="22"/>
                  </a:lnTo>
                  <a:lnTo>
                    <a:pt x="188" y="16"/>
                  </a:lnTo>
                  <a:lnTo>
                    <a:pt x="204" y="14"/>
                  </a:lnTo>
                  <a:lnTo>
                    <a:pt x="203" y="0"/>
                  </a:lnTo>
                  <a:lnTo>
                    <a:pt x="186" y="3"/>
                  </a:lnTo>
                  <a:lnTo>
                    <a:pt x="168" y="9"/>
                  </a:lnTo>
                  <a:lnTo>
                    <a:pt x="150" y="18"/>
                  </a:lnTo>
                  <a:lnTo>
                    <a:pt x="132" y="30"/>
                  </a:lnTo>
                  <a:lnTo>
                    <a:pt x="114" y="43"/>
                  </a:lnTo>
                  <a:lnTo>
                    <a:pt x="98" y="58"/>
                  </a:lnTo>
                  <a:lnTo>
                    <a:pt x="82" y="73"/>
                  </a:lnTo>
                  <a:lnTo>
                    <a:pt x="67" y="89"/>
                  </a:lnTo>
                  <a:lnTo>
                    <a:pt x="53" y="105"/>
                  </a:lnTo>
                  <a:lnTo>
                    <a:pt x="41" y="120"/>
                  </a:lnTo>
                  <a:lnTo>
                    <a:pt x="30" y="133"/>
                  </a:lnTo>
                  <a:lnTo>
                    <a:pt x="21" y="146"/>
                  </a:lnTo>
                  <a:lnTo>
                    <a:pt x="13" y="157"/>
                  </a:lnTo>
                  <a:lnTo>
                    <a:pt x="7" y="164"/>
                  </a:lnTo>
                  <a:lnTo>
                    <a:pt x="4" y="170"/>
                  </a:lnTo>
                  <a:lnTo>
                    <a:pt x="1" y="172"/>
                  </a:lnTo>
                  <a:lnTo>
                    <a:pt x="1" y="179"/>
                  </a:lnTo>
                  <a:lnTo>
                    <a:pt x="1" y="172"/>
                  </a:lnTo>
                  <a:lnTo>
                    <a:pt x="0" y="176"/>
                  </a:lnTo>
                  <a:lnTo>
                    <a:pt x="1" y="179"/>
                  </a:lnTo>
                  <a:lnTo>
                    <a:pt x="13" y="17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06" name="Freeform 230"/>
            <p:cNvSpPr>
              <a:spLocks/>
            </p:cNvSpPr>
            <p:nvPr/>
          </p:nvSpPr>
          <p:spPr bwMode="auto">
            <a:xfrm>
              <a:off x="2542" y="1756"/>
              <a:ext cx="203" cy="291"/>
            </a:xfrm>
            <a:custGeom>
              <a:avLst/>
              <a:gdLst/>
              <a:ahLst/>
              <a:cxnLst>
                <a:cxn ang="0">
                  <a:pos x="297" y="431"/>
                </a:cxn>
                <a:cxn ang="0">
                  <a:pos x="284" y="421"/>
                </a:cxn>
                <a:cxn ang="0">
                  <a:pos x="267" y="403"/>
                </a:cxn>
                <a:cxn ang="0">
                  <a:pos x="247" y="379"/>
                </a:cxn>
                <a:cxn ang="0">
                  <a:pos x="225" y="349"/>
                </a:cxn>
                <a:cxn ang="0">
                  <a:pos x="202" y="315"/>
                </a:cxn>
                <a:cxn ang="0">
                  <a:pos x="178" y="279"/>
                </a:cxn>
                <a:cxn ang="0">
                  <a:pos x="154" y="241"/>
                </a:cxn>
                <a:cxn ang="0">
                  <a:pos x="130" y="202"/>
                </a:cxn>
                <a:cxn ang="0">
                  <a:pos x="106" y="164"/>
                </a:cxn>
                <a:cxn ang="0">
                  <a:pos x="85" y="127"/>
                </a:cxn>
                <a:cxn ang="0">
                  <a:pos x="65" y="93"/>
                </a:cxn>
                <a:cxn ang="0">
                  <a:pos x="47" y="63"/>
                </a:cxn>
                <a:cxn ang="0">
                  <a:pos x="32" y="37"/>
                </a:cxn>
                <a:cxn ang="0">
                  <a:pos x="21" y="17"/>
                </a:cxn>
                <a:cxn ang="0">
                  <a:pos x="14" y="5"/>
                </a:cxn>
                <a:cxn ang="0">
                  <a:pos x="12" y="0"/>
                </a:cxn>
                <a:cxn ang="0">
                  <a:pos x="1" y="7"/>
                </a:cxn>
                <a:cxn ang="0">
                  <a:pos x="6" y="16"/>
                </a:cxn>
                <a:cxn ang="0">
                  <a:pos x="15" y="33"/>
                </a:cxn>
                <a:cxn ang="0">
                  <a:pos x="29" y="56"/>
                </a:cxn>
                <a:cxn ang="0">
                  <a:pos x="45" y="84"/>
                </a:cxn>
                <a:cxn ang="0">
                  <a:pos x="63" y="117"/>
                </a:cxn>
                <a:cxn ang="0">
                  <a:pos x="85" y="152"/>
                </a:cxn>
                <a:cxn ang="0">
                  <a:pos x="107" y="190"/>
                </a:cxn>
                <a:cxn ang="0">
                  <a:pos x="131" y="228"/>
                </a:cxn>
                <a:cxn ang="0">
                  <a:pos x="155" y="267"/>
                </a:cxn>
                <a:cxn ang="0">
                  <a:pos x="179" y="305"/>
                </a:cxn>
                <a:cxn ang="0">
                  <a:pos x="203" y="340"/>
                </a:cxn>
                <a:cxn ang="0">
                  <a:pos x="226" y="372"/>
                </a:cxn>
                <a:cxn ang="0">
                  <a:pos x="248" y="399"/>
                </a:cxn>
                <a:cxn ang="0">
                  <a:pos x="266" y="421"/>
                </a:cxn>
                <a:cxn ang="0">
                  <a:pos x="282" y="437"/>
                </a:cxn>
                <a:cxn ang="0">
                  <a:pos x="290" y="443"/>
                </a:cxn>
              </a:cxnLst>
              <a:rect l="0" t="0" r="r" b="b"/>
              <a:pathLst>
                <a:path w="297" h="443">
                  <a:moveTo>
                    <a:pt x="297" y="431"/>
                  </a:moveTo>
                  <a:lnTo>
                    <a:pt x="297" y="431"/>
                  </a:lnTo>
                  <a:lnTo>
                    <a:pt x="291" y="428"/>
                  </a:lnTo>
                  <a:lnTo>
                    <a:pt x="284" y="421"/>
                  </a:lnTo>
                  <a:lnTo>
                    <a:pt x="275" y="412"/>
                  </a:lnTo>
                  <a:lnTo>
                    <a:pt x="267" y="403"/>
                  </a:lnTo>
                  <a:lnTo>
                    <a:pt x="257" y="391"/>
                  </a:lnTo>
                  <a:lnTo>
                    <a:pt x="247" y="379"/>
                  </a:lnTo>
                  <a:lnTo>
                    <a:pt x="236" y="364"/>
                  </a:lnTo>
                  <a:lnTo>
                    <a:pt x="225" y="349"/>
                  </a:lnTo>
                  <a:lnTo>
                    <a:pt x="214" y="332"/>
                  </a:lnTo>
                  <a:lnTo>
                    <a:pt x="202" y="315"/>
                  </a:lnTo>
                  <a:lnTo>
                    <a:pt x="191" y="297"/>
                  </a:lnTo>
                  <a:lnTo>
                    <a:pt x="178" y="279"/>
                  </a:lnTo>
                  <a:lnTo>
                    <a:pt x="166" y="260"/>
                  </a:lnTo>
                  <a:lnTo>
                    <a:pt x="154" y="241"/>
                  </a:lnTo>
                  <a:lnTo>
                    <a:pt x="142" y="222"/>
                  </a:lnTo>
                  <a:lnTo>
                    <a:pt x="130" y="202"/>
                  </a:lnTo>
                  <a:lnTo>
                    <a:pt x="118" y="184"/>
                  </a:lnTo>
                  <a:lnTo>
                    <a:pt x="106" y="164"/>
                  </a:lnTo>
                  <a:lnTo>
                    <a:pt x="95" y="145"/>
                  </a:lnTo>
                  <a:lnTo>
                    <a:pt x="85" y="127"/>
                  </a:lnTo>
                  <a:lnTo>
                    <a:pt x="74" y="110"/>
                  </a:lnTo>
                  <a:lnTo>
                    <a:pt x="65" y="93"/>
                  </a:lnTo>
                  <a:lnTo>
                    <a:pt x="55" y="78"/>
                  </a:lnTo>
                  <a:lnTo>
                    <a:pt x="47" y="63"/>
                  </a:lnTo>
                  <a:lnTo>
                    <a:pt x="39" y="49"/>
                  </a:lnTo>
                  <a:lnTo>
                    <a:pt x="32" y="37"/>
                  </a:lnTo>
                  <a:lnTo>
                    <a:pt x="26" y="26"/>
                  </a:lnTo>
                  <a:lnTo>
                    <a:pt x="21" y="17"/>
                  </a:lnTo>
                  <a:lnTo>
                    <a:pt x="17" y="11"/>
                  </a:lnTo>
                  <a:lnTo>
                    <a:pt x="14" y="5"/>
                  </a:lnTo>
                  <a:lnTo>
                    <a:pt x="12" y="1"/>
                  </a:lnTo>
                  <a:lnTo>
                    <a:pt x="12" y="0"/>
                  </a:lnTo>
                  <a:lnTo>
                    <a:pt x="0" y="7"/>
                  </a:lnTo>
                  <a:lnTo>
                    <a:pt x="1" y="7"/>
                  </a:lnTo>
                  <a:lnTo>
                    <a:pt x="3" y="12"/>
                  </a:lnTo>
                  <a:lnTo>
                    <a:pt x="6" y="16"/>
                  </a:lnTo>
                  <a:lnTo>
                    <a:pt x="11" y="24"/>
                  </a:lnTo>
                  <a:lnTo>
                    <a:pt x="15" y="33"/>
                  </a:lnTo>
                  <a:lnTo>
                    <a:pt x="22" y="44"/>
                  </a:lnTo>
                  <a:lnTo>
                    <a:pt x="29" y="56"/>
                  </a:lnTo>
                  <a:lnTo>
                    <a:pt x="36" y="69"/>
                  </a:lnTo>
                  <a:lnTo>
                    <a:pt x="45" y="84"/>
                  </a:lnTo>
                  <a:lnTo>
                    <a:pt x="54" y="99"/>
                  </a:lnTo>
                  <a:lnTo>
                    <a:pt x="63" y="117"/>
                  </a:lnTo>
                  <a:lnTo>
                    <a:pt x="74" y="134"/>
                  </a:lnTo>
                  <a:lnTo>
                    <a:pt x="85" y="152"/>
                  </a:lnTo>
                  <a:lnTo>
                    <a:pt x="96" y="170"/>
                  </a:lnTo>
                  <a:lnTo>
                    <a:pt x="107" y="190"/>
                  </a:lnTo>
                  <a:lnTo>
                    <a:pt x="119" y="209"/>
                  </a:lnTo>
                  <a:lnTo>
                    <a:pt x="131" y="228"/>
                  </a:lnTo>
                  <a:lnTo>
                    <a:pt x="143" y="248"/>
                  </a:lnTo>
                  <a:lnTo>
                    <a:pt x="155" y="267"/>
                  </a:lnTo>
                  <a:lnTo>
                    <a:pt x="168" y="287"/>
                  </a:lnTo>
                  <a:lnTo>
                    <a:pt x="179" y="305"/>
                  </a:lnTo>
                  <a:lnTo>
                    <a:pt x="192" y="323"/>
                  </a:lnTo>
                  <a:lnTo>
                    <a:pt x="203" y="340"/>
                  </a:lnTo>
                  <a:lnTo>
                    <a:pt x="216" y="356"/>
                  </a:lnTo>
                  <a:lnTo>
                    <a:pt x="226" y="372"/>
                  </a:lnTo>
                  <a:lnTo>
                    <a:pt x="236" y="386"/>
                  </a:lnTo>
                  <a:lnTo>
                    <a:pt x="248" y="399"/>
                  </a:lnTo>
                  <a:lnTo>
                    <a:pt x="257" y="411"/>
                  </a:lnTo>
                  <a:lnTo>
                    <a:pt x="266" y="421"/>
                  </a:lnTo>
                  <a:lnTo>
                    <a:pt x="275" y="430"/>
                  </a:lnTo>
                  <a:lnTo>
                    <a:pt x="282" y="437"/>
                  </a:lnTo>
                  <a:lnTo>
                    <a:pt x="290" y="443"/>
                  </a:lnTo>
                  <a:lnTo>
                    <a:pt x="290" y="443"/>
                  </a:lnTo>
                  <a:lnTo>
                    <a:pt x="297" y="43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07" name="Freeform 231"/>
            <p:cNvSpPr>
              <a:spLocks/>
            </p:cNvSpPr>
            <p:nvPr/>
          </p:nvSpPr>
          <p:spPr bwMode="auto">
            <a:xfrm>
              <a:off x="2741" y="1998"/>
              <a:ext cx="131" cy="58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0"/>
                </a:cxn>
                <a:cxn ang="0">
                  <a:pos x="176" y="8"/>
                </a:cxn>
                <a:cxn ang="0">
                  <a:pos x="166" y="16"/>
                </a:cxn>
                <a:cxn ang="0">
                  <a:pos x="157" y="24"/>
                </a:cxn>
                <a:cxn ang="0">
                  <a:pos x="147" y="32"/>
                </a:cxn>
                <a:cxn ang="0">
                  <a:pos x="136" y="40"/>
                </a:cxn>
                <a:cxn ang="0">
                  <a:pos x="125" y="48"/>
                </a:cxn>
                <a:cxn ang="0">
                  <a:pos x="114" y="54"/>
                </a:cxn>
                <a:cxn ang="0">
                  <a:pos x="103" y="60"/>
                </a:cxn>
                <a:cxn ang="0">
                  <a:pos x="90" y="66"/>
                </a:cxn>
                <a:cxn ang="0">
                  <a:pos x="79" y="70"/>
                </a:cxn>
                <a:cxn ang="0">
                  <a:pos x="66" y="73"/>
                </a:cxn>
                <a:cxn ang="0">
                  <a:pos x="54" y="74"/>
                </a:cxn>
                <a:cxn ang="0">
                  <a:pos x="42" y="74"/>
                </a:cxn>
                <a:cxn ang="0">
                  <a:pos x="31" y="71"/>
                </a:cxn>
                <a:cxn ang="0">
                  <a:pos x="18" y="68"/>
                </a:cxn>
                <a:cxn ang="0">
                  <a:pos x="7" y="62"/>
                </a:cxn>
                <a:cxn ang="0">
                  <a:pos x="0" y="74"/>
                </a:cxn>
                <a:cxn ang="0">
                  <a:pos x="14" y="81"/>
                </a:cxn>
                <a:cxn ang="0">
                  <a:pos x="27" y="84"/>
                </a:cxn>
                <a:cxn ang="0">
                  <a:pos x="41" y="86"/>
                </a:cxn>
                <a:cxn ang="0">
                  <a:pos x="55" y="86"/>
                </a:cxn>
                <a:cxn ang="0">
                  <a:pos x="68" y="85"/>
                </a:cxn>
                <a:cxn ang="0">
                  <a:pos x="82" y="82"/>
                </a:cxn>
                <a:cxn ang="0">
                  <a:pos x="95" y="77"/>
                </a:cxn>
                <a:cxn ang="0">
                  <a:pos x="108" y="71"/>
                </a:cxn>
                <a:cxn ang="0">
                  <a:pos x="120" y="65"/>
                </a:cxn>
                <a:cxn ang="0">
                  <a:pos x="132" y="58"/>
                </a:cxn>
                <a:cxn ang="0">
                  <a:pos x="144" y="50"/>
                </a:cxn>
                <a:cxn ang="0">
                  <a:pos x="154" y="42"/>
                </a:cxn>
                <a:cxn ang="0">
                  <a:pos x="165" y="34"/>
                </a:cxn>
                <a:cxn ang="0">
                  <a:pos x="174" y="25"/>
                </a:cxn>
                <a:cxn ang="0">
                  <a:pos x="184" y="18"/>
                </a:cxn>
                <a:cxn ang="0">
                  <a:pos x="193" y="9"/>
                </a:cxn>
                <a:cxn ang="0">
                  <a:pos x="193" y="9"/>
                </a:cxn>
                <a:cxn ang="0">
                  <a:pos x="185" y="0"/>
                </a:cxn>
              </a:cxnLst>
              <a:rect l="0" t="0" r="r" b="b"/>
              <a:pathLst>
                <a:path w="193" h="86">
                  <a:moveTo>
                    <a:pt x="185" y="0"/>
                  </a:moveTo>
                  <a:lnTo>
                    <a:pt x="185" y="0"/>
                  </a:lnTo>
                  <a:lnTo>
                    <a:pt x="176" y="8"/>
                  </a:lnTo>
                  <a:lnTo>
                    <a:pt x="166" y="16"/>
                  </a:lnTo>
                  <a:lnTo>
                    <a:pt x="157" y="24"/>
                  </a:lnTo>
                  <a:lnTo>
                    <a:pt x="147" y="32"/>
                  </a:lnTo>
                  <a:lnTo>
                    <a:pt x="136" y="40"/>
                  </a:lnTo>
                  <a:lnTo>
                    <a:pt x="125" y="48"/>
                  </a:lnTo>
                  <a:lnTo>
                    <a:pt x="114" y="54"/>
                  </a:lnTo>
                  <a:lnTo>
                    <a:pt x="103" y="60"/>
                  </a:lnTo>
                  <a:lnTo>
                    <a:pt x="90" y="66"/>
                  </a:lnTo>
                  <a:lnTo>
                    <a:pt x="79" y="70"/>
                  </a:lnTo>
                  <a:lnTo>
                    <a:pt x="66" y="73"/>
                  </a:lnTo>
                  <a:lnTo>
                    <a:pt x="54" y="74"/>
                  </a:lnTo>
                  <a:lnTo>
                    <a:pt x="42" y="74"/>
                  </a:lnTo>
                  <a:lnTo>
                    <a:pt x="31" y="71"/>
                  </a:lnTo>
                  <a:lnTo>
                    <a:pt x="18" y="68"/>
                  </a:lnTo>
                  <a:lnTo>
                    <a:pt x="7" y="62"/>
                  </a:lnTo>
                  <a:lnTo>
                    <a:pt x="0" y="74"/>
                  </a:lnTo>
                  <a:lnTo>
                    <a:pt x="14" y="81"/>
                  </a:lnTo>
                  <a:lnTo>
                    <a:pt x="27" y="84"/>
                  </a:lnTo>
                  <a:lnTo>
                    <a:pt x="41" y="86"/>
                  </a:lnTo>
                  <a:lnTo>
                    <a:pt x="55" y="86"/>
                  </a:lnTo>
                  <a:lnTo>
                    <a:pt x="68" y="85"/>
                  </a:lnTo>
                  <a:lnTo>
                    <a:pt x="82" y="82"/>
                  </a:lnTo>
                  <a:lnTo>
                    <a:pt x="95" y="77"/>
                  </a:lnTo>
                  <a:lnTo>
                    <a:pt x="108" y="71"/>
                  </a:lnTo>
                  <a:lnTo>
                    <a:pt x="120" y="65"/>
                  </a:lnTo>
                  <a:lnTo>
                    <a:pt x="132" y="58"/>
                  </a:lnTo>
                  <a:lnTo>
                    <a:pt x="144" y="50"/>
                  </a:lnTo>
                  <a:lnTo>
                    <a:pt x="154" y="42"/>
                  </a:lnTo>
                  <a:lnTo>
                    <a:pt x="165" y="34"/>
                  </a:lnTo>
                  <a:lnTo>
                    <a:pt x="174" y="25"/>
                  </a:lnTo>
                  <a:lnTo>
                    <a:pt x="184" y="18"/>
                  </a:lnTo>
                  <a:lnTo>
                    <a:pt x="193" y="9"/>
                  </a:lnTo>
                  <a:lnTo>
                    <a:pt x="193" y="9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08" name="Freeform 232"/>
            <p:cNvSpPr>
              <a:spLocks/>
            </p:cNvSpPr>
            <p:nvPr/>
          </p:nvSpPr>
          <p:spPr bwMode="auto">
            <a:xfrm>
              <a:off x="2867" y="1913"/>
              <a:ext cx="49" cy="92"/>
            </a:xfrm>
            <a:custGeom>
              <a:avLst/>
              <a:gdLst/>
              <a:ahLst/>
              <a:cxnLst>
                <a:cxn ang="0">
                  <a:pos x="59" y="2"/>
                </a:cxn>
                <a:cxn ang="0">
                  <a:pos x="59" y="0"/>
                </a:cxn>
                <a:cxn ang="0">
                  <a:pos x="59" y="1"/>
                </a:cxn>
                <a:cxn ang="0">
                  <a:pos x="58" y="4"/>
                </a:cxn>
                <a:cxn ang="0">
                  <a:pos x="58" y="9"/>
                </a:cxn>
                <a:cxn ang="0">
                  <a:pos x="56" y="16"/>
                </a:cxn>
                <a:cxn ang="0">
                  <a:pos x="54" y="22"/>
                </a:cxn>
                <a:cxn ang="0">
                  <a:pos x="51" y="32"/>
                </a:cxn>
                <a:cxn ang="0">
                  <a:pos x="49" y="41"/>
                </a:cxn>
                <a:cxn ang="0">
                  <a:pos x="45" y="51"/>
                </a:cxn>
                <a:cxn ang="0">
                  <a:pos x="41" y="61"/>
                </a:cxn>
                <a:cxn ang="0">
                  <a:pos x="36" y="73"/>
                </a:cxn>
                <a:cxn ang="0">
                  <a:pos x="32" y="84"/>
                </a:cxn>
                <a:cxn ang="0">
                  <a:pos x="26" y="94"/>
                </a:cxn>
                <a:cxn ang="0">
                  <a:pos x="20" y="105"/>
                </a:cxn>
                <a:cxn ang="0">
                  <a:pos x="13" y="114"/>
                </a:cxn>
                <a:cxn ang="0">
                  <a:pos x="7" y="123"/>
                </a:cxn>
                <a:cxn ang="0">
                  <a:pos x="0" y="130"/>
                </a:cxn>
                <a:cxn ang="0">
                  <a:pos x="8" y="139"/>
                </a:cxn>
                <a:cxn ang="0">
                  <a:pos x="16" y="131"/>
                </a:cxn>
                <a:cxn ang="0">
                  <a:pos x="24" y="122"/>
                </a:cxn>
                <a:cxn ang="0">
                  <a:pos x="31" y="111"/>
                </a:cxn>
                <a:cxn ang="0">
                  <a:pos x="37" y="100"/>
                </a:cxn>
                <a:cxn ang="0">
                  <a:pos x="43" y="89"/>
                </a:cxn>
                <a:cxn ang="0">
                  <a:pos x="49" y="77"/>
                </a:cxn>
                <a:cxn ang="0">
                  <a:pos x="53" y="66"/>
                </a:cxn>
                <a:cxn ang="0">
                  <a:pos x="57" y="54"/>
                </a:cxn>
                <a:cxn ang="0">
                  <a:pos x="60" y="44"/>
                </a:cxn>
                <a:cxn ang="0">
                  <a:pos x="64" y="35"/>
                </a:cxn>
                <a:cxn ang="0">
                  <a:pos x="66" y="27"/>
                </a:cxn>
                <a:cxn ang="0">
                  <a:pos x="68" y="19"/>
                </a:cxn>
                <a:cxn ang="0">
                  <a:pos x="70" y="12"/>
                </a:cxn>
                <a:cxn ang="0">
                  <a:pos x="72" y="6"/>
                </a:cxn>
                <a:cxn ang="0">
                  <a:pos x="72" y="4"/>
                </a:cxn>
                <a:cxn ang="0">
                  <a:pos x="72" y="3"/>
                </a:cxn>
                <a:cxn ang="0">
                  <a:pos x="72" y="1"/>
                </a:cxn>
                <a:cxn ang="0">
                  <a:pos x="72" y="3"/>
                </a:cxn>
                <a:cxn ang="0">
                  <a:pos x="72" y="2"/>
                </a:cxn>
                <a:cxn ang="0">
                  <a:pos x="72" y="1"/>
                </a:cxn>
                <a:cxn ang="0">
                  <a:pos x="59" y="2"/>
                </a:cxn>
              </a:cxnLst>
              <a:rect l="0" t="0" r="r" b="b"/>
              <a:pathLst>
                <a:path w="72" h="139">
                  <a:moveTo>
                    <a:pt x="59" y="2"/>
                  </a:moveTo>
                  <a:lnTo>
                    <a:pt x="59" y="0"/>
                  </a:lnTo>
                  <a:lnTo>
                    <a:pt x="59" y="1"/>
                  </a:lnTo>
                  <a:lnTo>
                    <a:pt x="58" y="4"/>
                  </a:lnTo>
                  <a:lnTo>
                    <a:pt x="58" y="9"/>
                  </a:lnTo>
                  <a:lnTo>
                    <a:pt x="56" y="16"/>
                  </a:lnTo>
                  <a:lnTo>
                    <a:pt x="54" y="22"/>
                  </a:lnTo>
                  <a:lnTo>
                    <a:pt x="51" y="32"/>
                  </a:lnTo>
                  <a:lnTo>
                    <a:pt x="49" y="41"/>
                  </a:lnTo>
                  <a:lnTo>
                    <a:pt x="45" y="51"/>
                  </a:lnTo>
                  <a:lnTo>
                    <a:pt x="41" y="61"/>
                  </a:lnTo>
                  <a:lnTo>
                    <a:pt x="36" y="73"/>
                  </a:lnTo>
                  <a:lnTo>
                    <a:pt x="32" y="84"/>
                  </a:lnTo>
                  <a:lnTo>
                    <a:pt x="26" y="94"/>
                  </a:lnTo>
                  <a:lnTo>
                    <a:pt x="20" y="105"/>
                  </a:lnTo>
                  <a:lnTo>
                    <a:pt x="13" y="114"/>
                  </a:lnTo>
                  <a:lnTo>
                    <a:pt x="7" y="123"/>
                  </a:lnTo>
                  <a:lnTo>
                    <a:pt x="0" y="130"/>
                  </a:lnTo>
                  <a:lnTo>
                    <a:pt x="8" y="139"/>
                  </a:lnTo>
                  <a:lnTo>
                    <a:pt x="16" y="131"/>
                  </a:lnTo>
                  <a:lnTo>
                    <a:pt x="24" y="122"/>
                  </a:lnTo>
                  <a:lnTo>
                    <a:pt x="31" y="111"/>
                  </a:lnTo>
                  <a:lnTo>
                    <a:pt x="37" y="100"/>
                  </a:lnTo>
                  <a:lnTo>
                    <a:pt x="43" y="89"/>
                  </a:lnTo>
                  <a:lnTo>
                    <a:pt x="49" y="77"/>
                  </a:lnTo>
                  <a:lnTo>
                    <a:pt x="53" y="66"/>
                  </a:lnTo>
                  <a:lnTo>
                    <a:pt x="57" y="54"/>
                  </a:lnTo>
                  <a:lnTo>
                    <a:pt x="60" y="44"/>
                  </a:lnTo>
                  <a:lnTo>
                    <a:pt x="64" y="35"/>
                  </a:lnTo>
                  <a:lnTo>
                    <a:pt x="66" y="27"/>
                  </a:lnTo>
                  <a:lnTo>
                    <a:pt x="68" y="19"/>
                  </a:lnTo>
                  <a:lnTo>
                    <a:pt x="70" y="12"/>
                  </a:lnTo>
                  <a:lnTo>
                    <a:pt x="72" y="6"/>
                  </a:lnTo>
                  <a:lnTo>
                    <a:pt x="72" y="4"/>
                  </a:lnTo>
                  <a:lnTo>
                    <a:pt x="72" y="3"/>
                  </a:lnTo>
                  <a:lnTo>
                    <a:pt x="72" y="1"/>
                  </a:lnTo>
                  <a:lnTo>
                    <a:pt x="72" y="3"/>
                  </a:lnTo>
                  <a:lnTo>
                    <a:pt x="72" y="2"/>
                  </a:lnTo>
                  <a:lnTo>
                    <a:pt x="72" y="1"/>
                  </a:lnTo>
                  <a:lnTo>
                    <a:pt x="59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09" name="Freeform 233"/>
            <p:cNvSpPr>
              <a:spLocks/>
            </p:cNvSpPr>
            <p:nvPr/>
          </p:nvSpPr>
          <p:spPr bwMode="auto">
            <a:xfrm>
              <a:off x="2823" y="1403"/>
              <a:ext cx="93" cy="511"/>
            </a:xfrm>
            <a:custGeom>
              <a:avLst/>
              <a:gdLst/>
              <a:ahLst/>
              <a:cxnLst>
                <a:cxn ang="0">
                  <a:pos x="3" y="14"/>
                </a:cxn>
                <a:cxn ang="0">
                  <a:pos x="12" y="33"/>
                </a:cxn>
                <a:cxn ang="0">
                  <a:pos x="24" y="67"/>
                </a:cxn>
                <a:cxn ang="0">
                  <a:pos x="34" y="113"/>
                </a:cxn>
                <a:cxn ang="0">
                  <a:pos x="45" y="169"/>
                </a:cxn>
                <a:cxn ang="0">
                  <a:pos x="56" y="230"/>
                </a:cxn>
                <a:cxn ang="0">
                  <a:pos x="66" y="298"/>
                </a:cxn>
                <a:cxn ang="0">
                  <a:pos x="76" y="367"/>
                </a:cxn>
                <a:cxn ang="0">
                  <a:pos x="85" y="439"/>
                </a:cxn>
                <a:cxn ang="0">
                  <a:pos x="95" y="509"/>
                </a:cxn>
                <a:cxn ang="0">
                  <a:pos x="101" y="574"/>
                </a:cxn>
                <a:cxn ang="0">
                  <a:pos x="108" y="634"/>
                </a:cxn>
                <a:cxn ang="0">
                  <a:pos x="114" y="687"/>
                </a:cxn>
                <a:cxn ang="0">
                  <a:pos x="118" y="729"/>
                </a:cxn>
                <a:cxn ang="0">
                  <a:pos x="122" y="760"/>
                </a:cxn>
                <a:cxn ang="0">
                  <a:pos x="123" y="776"/>
                </a:cxn>
                <a:cxn ang="0">
                  <a:pos x="136" y="777"/>
                </a:cxn>
                <a:cxn ang="0">
                  <a:pos x="136" y="769"/>
                </a:cxn>
                <a:cxn ang="0">
                  <a:pos x="133" y="745"/>
                </a:cxn>
                <a:cxn ang="0">
                  <a:pos x="129" y="708"/>
                </a:cxn>
                <a:cxn ang="0">
                  <a:pos x="124" y="659"/>
                </a:cxn>
                <a:cxn ang="0">
                  <a:pos x="117" y="603"/>
                </a:cxn>
                <a:cxn ang="0">
                  <a:pos x="111" y="540"/>
                </a:cxn>
                <a:cxn ang="0">
                  <a:pos x="103" y="472"/>
                </a:cxn>
                <a:cxn ang="0">
                  <a:pos x="93" y="402"/>
                </a:cxn>
                <a:cxn ang="0">
                  <a:pos x="84" y="331"/>
                </a:cxn>
                <a:cxn ang="0">
                  <a:pos x="74" y="261"/>
                </a:cxn>
                <a:cxn ang="0">
                  <a:pos x="64" y="196"/>
                </a:cxn>
                <a:cxn ang="0">
                  <a:pos x="52" y="137"/>
                </a:cxn>
                <a:cxn ang="0">
                  <a:pos x="42" y="87"/>
                </a:cxn>
                <a:cxn ang="0">
                  <a:pos x="31" y="45"/>
                </a:cxn>
                <a:cxn ang="0">
                  <a:pos x="19" y="16"/>
                </a:cxn>
                <a:cxn ang="0">
                  <a:pos x="6" y="0"/>
                </a:cxn>
              </a:cxnLst>
              <a:rect l="0" t="0" r="r" b="b"/>
              <a:pathLst>
                <a:path w="136" h="778">
                  <a:moveTo>
                    <a:pt x="0" y="10"/>
                  </a:moveTo>
                  <a:lnTo>
                    <a:pt x="3" y="14"/>
                  </a:lnTo>
                  <a:lnTo>
                    <a:pt x="8" y="22"/>
                  </a:lnTo>
                  <a:lnTo>
                    <a:pt x="12" y="33"/>
                  </a:lnTo>
                  <a:lnTo>
                    <a:pt x="18" y="48"/>
                  </a:lnTo>
                  <a:lnTo>
                    <a:pt x="24" y="67"/>
                  </a:lnTo>
                  <a:lnTo>
                    <a:pt x="28" y="89"/>
                  </a:lnTo>
                  <a:lnTo>
                    <a:pt x="34" y="113"/>
                  </a:lnTo>
                  <a:lnTo>
                    <a:pt x="40" y="139"/>
                  </a:lnTo>
                  <a:lnTo>
                    <a:pt x="45" y="169"/>
                  </a:lnTo>
                  <a:lnTo>
                    <a:pt x="51" y="199"/>
                  </a:lnTo>
                  <a:lnTo>
                    <a:pt x="56" y="230"/>
                  </a:lnTo>
                  <a:lnTo>
                    <a:pt x="61" y="264"/>
                  </a:lnTo>
                  <a:lnTo>
                    <a:pt x="66" y="298"/>
                  </a:lnTo>
                  <a:lnTo>
                    <a:pt x="72" y="332"/>
                  </a:lnTo>
                  <a:lnTo>
                    <a:pt x="76" y="367"/>
                  </a:lnTo>
                  <a:lnTo>
                    <a:pt x="81" y="404"/>
                  </a:lnTo>
                  <a:lnTo>
                    <a:pt x="85" y="439"/>
                  </a:lnTo>
                  <a:lnTo>
                    <a:pt x="90" y="475"/>
                  </a:lnTo>
                  <a:lnTo>
                    <a:pt x="95" y="509"/>
                  </a:lnTo>
                  <a:lnTo>
                    <a:pt x="98" y="542"/>
                  </a:lnTo>
                  <a:lnTo>
                    <a:pt x="101" y="574"/>
                  </a:lnTo>
                  <a:lnTo>
                    <a:pt x="105" y="605"/>
                  </a:lnTo>
                  <a:lnTo>
                    <a:pt x="108" y="634"/>
                  </a:lnTo>
                  <a:lnTo>
                    <a:pt x="112" y="662"/>
                  </a:lnTo>
                  <a:lnTo>
                    <a:pt x="114" y="687"/>
                  </a:lnTo>
                  <a:lnTo>
                    <a:pt x="116" y="709"/>
                  </a:lnTo>
                  <a:lnTo>
                    <a:pt x="118" y="729"/>
                  </a:lnTo>
                  <a:lnTo>
                    <a:pt x="120" y="746"/>
                  </a:lnTo>
                  <a:lnTo>
                    <a:pt x="122" y="760"/>
                  </a:lnTo>
                  <a:lnTo>
                    <a:pt x="122" y="770"/>
                  </a:lnTo>
                  <a:lnTo>
                    <a:pt x="123" y="776"/>
                  </a:lnTo>
                  <a:lnTo>
                    <a:pt x="123" y="778"/>
                  </a:lnTo>
                  <a:lnTo>
                    <a:pt x="136" y="777"/>
                  </a:lnTo>
                  <a:lnTo>
                    <a:pt x="136" y="774"/>
                  </a:lnTo>
                  <a:lnTo>
                    <a:pt x="136" y="769"/>
                  </a:lnTo>
                  <a:lnTo>
                    <a:pt x="134" y="759"/>
                  </a:lnTo>
                  <a:lnTo>
                    <a:pt x="133" y="745"/>
                  </a:lnTo>
                  <a:lnTo>
                    <a:pt x="131" y="728"/>
                  </a:lnTo>
                  <a:lnTo>
                    <a:pt x="129" y="708"/>
                  </a:lnTo>
                  <a:lnTo>
                    <a:pt x="126" y="686"/>
                  </a:lnTo>
                  <a:lnTo>
                    <a:pt x="124" y="659"/>
                  </a:lnTo>
                  <a:lnTo>
                    <a:pt x="121" y="632"/>
                  </a:lnTo>
                  <a:lnTo>
                    <a:pt x="117" y="603"/>
                  </a:lnTo>
                  <a:lnTo>
                    <a:pt x="115" y="573"/>
                  </a:lnTo>
                  <a:lnTo>
                    <a:pt x="111" y="540"/>
                  </a:lnTo>
                  <a:lnTo>
                    <a:pt x="107" y="506"/>
                  </a:lnTo>
                  <a:lnTo>
                    <a:pt x="103" y="472"/>
                  </a:lnTo>
                  <a:lnTo>
                    <a:pt x="98" y="437"/>
                  </a:lnTo>
                  <a:lnTo>
                    <a:pt x="93" y="402"/>
                  </a:lnTo>
                  <a:lnTo>
                    <a:pt x="89" y="366"/>
                  </a:lnTo>
                  <a:lnTo>
                    <a:pt x="84" y="331"/>
                  </a:lnTo>
                  <a:lnTo>
                    <a:pt x="79" y="295"/>
                  </a:lnTo>
                  <a:lnTo>
                    <a:pt x="74" y="261"/>
                  </a:lnTo>
                  <a:lnTo>
                    <a:pt x="69" y="228"/>
                  </a:lnTo>
                  <a:lnTo>
                    <a:pt x="64" y="196"/>
                  </a:lnTo>
                  <a:lnTo>
                    <a:pt x="58" y="165"/>
                  </a:lnTo>
                  <a:lnTo>
                    <a:pt x="52" y="137"/>
                  </a:lnTo>
                  <a:lnTo>
                    <a:pt x="47" y="111"/>
                  </a:lnTo>
                  <a:lnTo>
                    <a:pt x="42" y="87"/>
                  </a:lnTo>
                  <a:lnTo>
                    <a:pt x="36" y="64"/>
                  </a:lnTo>
                  <a:lnTo>
                    <a:pt x="31" y="45"/>
                  </a:lnTo>
                  <a:lnTo>
                    <a:pt x="25" y="29"/>
                  </a:lnTo>
                  <a:lnTo>
                    <a:pt x="19" y="16"/>
                  </a:lnTo>
                  <a:lnTo>
                    <a:pt x="14" y="7"/>
                  </a:lnTo>
                  <a:lnTo>
                    <a:pt x="6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10" name="Freeform 234"/>
            <p:cNvSpPr>
              <a:spLocks/>
            </p:cNvSpPr>
            <p:nvPr/>
          </p:nvSpPr>
          <p:spPr bwMode="auto">
            <a:xfrm>
              <a:off x="2487" y="1458"/>
              <a:ext cx="88" cy="63"/>
            </a:xfrm>
            <a:custGeom>
              <a:avLst/>
              <a:gdLst/>
              <a:ahLst/>
              <a:cxnLst>
                <a:cxn ang="0">
                  <a:pos x="129" y="73"/>
                </a:cxn>
                <a:cxn ang="0">
                  <a:pos x="126" y="63"/>
                </a:cxn>
                <a:cxn ang="0">
                  <a:pos x="122" y="54"/>
                </a:cxn>
                <a:cxn ang="0">
                  <a:pos x="118" y="46"/>
                </a:cxn>
                <a:cxn ang="0">
                  <a:pos x="113" y="39"/>
                </a:cxn>
                <a:cxn ang="0">
                  <a:pos x="109" y="35"/>
                </a:cxn>
                <a:cxn ang="0">
                  <a:pos x="105" y="31"/>
                </a:cxn>
                <a:cxn ang="0">
                  <a:pos x="102" y="29"/>
                </a:cxn>
                <a:cxn ang="0">
                  <a:pos x="101" y="28"/>
                </a:cxn>
                <a:cxn ang="0">
                  <a:pos x="99" y="27"/>
                </a:cxn>
                <a:cxn ang="0">
                  <a:pos x="95" y="23"/>
                </a:cxn>
                <a:cxn ang="0">
                  <a:pos x="87" y="19"/>
                </a:cxn>
                <a:cxn ang="0">
                  <a:pos x="78" y="13"/>
                </a:cxn>
                <a:cxn ang="0">
                  <a:pos x="66" y="7"/>
                </a:cxn>
                <a:cxn ang="0">
                  <a:pos x="55" y="3"/>
                </a:cxn>
                <a:cxn ang="0">
                  <a:pos x="42" y="0"/>
                </a:cxn>
                <a:cxn ang="0">
                  <a:pos x="31" y="0"/>
                </a:cxn>
                <a:cxn ang="0">
                  <a:pos x="20" y="5"/>
                </a:cxn>
                <a:cxn ang="0">
                  <a:pos x="12" y="11"/>
                </a:cxn>
                <a:cxn ang="0">
                  <a:pos x="5" y="16"/>
                </a:cxn>
                <a:cxn ang="0">
                  <a:pos x="1" y="23"/>
                </a:cxn>
                <a:cxn ang="0">
                  <a:pos x="0" y="30"/>
                </a:cxn>
                <a:cxn ang="0">
                  <a:pos x="1" y="36"/>
                </a:cxn>
                <a:cxn ang="0">
                  <a:pos x="4" y="42"/>
                </a:cxn>
                <a:cxn ang="0">
                  <a:pos x="8" y="47"/>
                </a:cxn>
                <a:cxn ang="0">
                  <a:pos x="14" y="52"/>
                </a:cxn>
                <a:cxn ang="0">
                  <a:pos x="21" y="55"/>
                </a:cxn>
                <a:cxn ang="0">
                  <a:pos x="29" y="57"/>
                </a:cxn>
                <a:cxn ang="0">
                  <a:pos x="37" y="60"/>
                </a:cxn>
                <a:cxn ang="0">
                  <a:pos x="42" y="61"/>
                </a:cxn>
                <a:cxn ang="0">
                  <a:pos x="48" y="62"/>
                </a:cxn>
                <a:cxn ang="0">
                  <a:pos x="52" y="62"/>
                </a:cxn>
                <a:cxn ang="0">
                  <a:pos x="53" y="62"/>
                </a:cxn>
                <a:cxn ang="0">
                  <a:pos x="101" y="95"/>
                </a:cxn>
                <a:cxn ang="0">
                  <a:pos x="103" y="95"/>
                </a:cxn>
                <a:cxn ang="0">
                  <a:pos x="106" y="96"/>
                </a:cxn>
                <a:cxn ang="0">
                  <a:pos x="112" y="96"/>
                </a:cxn>
                <a:cxn ang="0">
                  <a:pos x="117" y="94"/>
                </a:cxn>
                <a:cxn ang="0">
                  <a:pos x="122" y="92"/>
                </a:cxn>
                <a:cxn ang="0">
                  <a:pos x="127" y="88"/>
                </a:cxn>
                <a:cxn ang="0">
                  <a:pos x="129" y="83"/>
                </a:cxn>
                <a:cxn ang="0">
                  <a:pos x="129" y="73"/>
                </a:cxn>
              </a:cxnLst>
              <a:rect l="0" t="0" r="r" b="b"/>
              <a:pathLst>
                <a:path w="129" h="96">
                  <a:moveTo>
                    <a:pt x="129" y="73"/>
                  </a:moveTo>
                  <a:lnTo>
                    <a:pt x="126" y="63"/>
                  </a:lnTo>
                  <a:lnTo>
                    <a:pt x="122" y="54"/>
                  </a:lnTo>
                  <a:lnTo>
                    <a:pt x="118" y="46"/>
                  </a:lnTo>
                  <a:lnTo>
                    <a:pt x="113" y="39"/>
                  </a:lnTo>
                  <a:lnTo>
                    <a:pt x="109" y="35"/>
                  </a:lnTo>
                  <a:lnTo>
                    <a:pt x="105" y="31"/>
                  </a:lnTo>
                  <a:lnTo>
                    <a:pt x="102" y="29"/>
                  </a:lnTo>
                  <a:lnTo>
                    <a:pt x="101" y="28"/>
                  </a:lnTo>
                  <a:lnTo>
                    <a:pt x="99" y="27"/>
                  </a:lnTo>
                  <a:lnTo>
                    <a:pt x="95" y="23"/>
                  </a:lnTo>
                  <a:lnTo>
                    <a:pt x="87" y="19"/>
                  </a:lnTo>
                  <a:lnTo>
                    <a:pt x="78" y="13"/>
                  </a:lnTo>
                  <a:lnTo>
                    <a:pt x="66" y="7"/>
                  </a:lnTo>
                  <a:lnTo>
                    <a:pt x="55" y="3"/>
                  </a:lnTo>
                  <a:lnTo>
                    <a:pt x="42" y="0"/>
                  </a:lnTo>
                  <a:lnTo>
                    <a:pt x="31" y="0"/>
                  </a:lnTo>
                  <a:lnTo>
                    <a:pt x="20" y="5"/>
                  </a:lnTo>
                  <a:lnTo>
                    <a:pt x="12" y="11"/>
                  </a:lnTo>
                  <a:lnTo>
                    <a:pt x="5" y="16"/>
                  </a:lnTo>
                  <a:lnTo>
                    <a:pt x="1" y="23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4" y="42"/>
                  </a:lnTo>
                  <a:lnTo>
                    <a:pt x="8" y="47"/>
                  </a:lnTo>
                  <a:lnTo>
                    <a:pt x="14" y="52"/>
                  </a:lnTo>
                  <a:lnTo>
                    <a:pt x="21" y="55"/>
                  </a:lnTo>
                  <a:lnTo>
                    <a:pt x="29" y="57"/>
                  </a:lnTo>
                  <a:lnTo>
                    <a:pt x="37" y="60"/>
                  </a:lnTo>
                  <a:lnTo>
                    <a:pt x="42" y="61"/>
                  </a:lnTo>
                  <a:lnTo>
                    <a:pt x="48" y="62"/>
                  </a:lnTo>
                  <a:lnTo>
                    <a:pt x="52" y="62"/>
                  </a:lnTo>
                  <a:lnTo>
                    <a:pt x="53" y="62"/>
                  </a:lnTo>
                  <a:lnTo>
                    <a:pt x="101" y="95"/>
                  </a:lnTo>
                  <a:lnTo>
                    <a:pt x="103" y="95"/>
                  </a:lnTo>
                  <a:lnTo>
                    <a:pt x="106" y="96"/>
                  </a:lnTo>
                  <a:lnTo>
                    <a:pt x="112" y="96"/>
                  </a:lnTo>
                  <a:lnTo>
                    <a:pt x="117" y="94"/>
                  </a:lnTo>
                  <a:lnTo>
                    <a:pt x="122" y="92"/>
                  </a:lnTo>
                  <a:lnTo>
                    <a:pt x="127" y="88"/>
                  </a:lnTo>
                  <a:lnTo>
                    <a:pt x="129" y="83"/>
                  </a:lnTo>
                  <a:lnTo>
                    <a:pt x="129" y="73"/>
                  </a:lnTo>
                  <a:close/>
                </a:path>
              </a:pathLst>
            </a:custGeom>
            <a:solidFill>
              <a:srgbClr val="FFBFA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11" name="Freeform 235"/>
            <p:cNvSpPr>
              <a:spLocks/>
            </p:cNvSpPr>
            <p:nvPr/>
          </p:nvSpPr>
          <p:spPr bwMode="auto">
            <a:xfrm>
              <a:off x="2553" y="1473"/>
              <a:ext cx="26" cy="34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0" y="9"/>
                </a:cxn>
                <a:cxn ang="0">
                  <a:pos x="1" y="11"/>
                </a:cxn>
                <a:cxn ang="0">
                  <a:pos x="4" y="13"/>
                </a:cxn>
                <a:cxn ang="0">
                  <a:pos x="7" y="16"/>
                </a:cxn>
                <a:cxn ang="0">
                  <a:pos x="10" y="21"/>
                </a:cxn>
                <a:cxn ang="0">
                  <a:pos x="15" y="27"/>
                </a:cxn>
                <a:cxn ang="0">
                  <a:pos x="20" y="33"/>
                </a:cxn>
                <a:cxn ang="0">
                  <a:pos x="23" y="42"/>
                </a:cxn>
                <a:cxn ang="0">
                  <a:pos x="25" y="52"/>
                </a:cxn>
                <a:cxn ang="0">
                  <a:pos x="38" y="48"/>
                </a:cxn>
                <a:cxn ang="0">
                  <a:pos x="36" y="38"/>
                </a:cxn>
                <a:cxn ang="0">
                  <a:pos x="31" y="28"/>
                </a:cxn>
                <a:cxn ang="0">
                  <a:pos x="26" y="20"/>
                </a:cxn>
                <a:cxn ang="0">
                  <a:pos x="21" y="13"/>
                </a:cxn>
                <a:cxn ang="0">
                  <a:pos x="16" y="7"/>
                </a:cxn>
                <a:cxn ang="0">
                  <a:pos x="13" y="4"/>
                </a:cxn>
                <a:cxn ang="0">
                  <a:pos x="9" y="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0" y="9"/>
                </a:cxn>
              </a:cxnLst>
              <a:rect l="0" t="0" r="r" b="b"/>
              <a:pathLst>
                <a:path w="38" h="52">
                  <a:moveTo>
                    <a:pt x="0" y="9"/>
                  </a:moveTo>
                  <a:lnTo>
                    <a:pt x="0" y="9"/>
                  </a:lnTo>
                  <a:lnTo>
                    <a:pt x="1" y="11"/>
                  </a:lnTo>
                  <a:lnTo>
                    <a:pt x="4" y="13"/>
                  </a:lnTo>
                  <a:lnTo>
                    <a:pt x="7" y="16"/>
                  </a:lnTo>
                  <a:lnTo>
                    <a:pt x="10" y="21"/>
                  </a:lnTo>
                  <a:lnTo>
                    <a:pt x="15" y="27"/>
                  </a:lnTo>
                  <a:lnTo>
                    <a:pt x="20" y="33"/>
                  </a:lnTo>
                  <a:lnTo>
                    <a:pt x="23" y="42"/>
                  </a:lnTo>
                  <a:lnTo>
                    <a:pt x="25" y="52"/>
                  </a:lnTo>
                  <a:lnTo>
                    <a:pt x="38" y="48"/>
                  </a:lnTo>
                  <a:lnTo>
                    <a:pt x="36" y="38"/>
                  </a:lnTo>
                  <a:lnTo>
                    <a:pt x="31" y="28"/>
                  </a:lnTo>
                  <a:lnTo>
                    <a:pt x="26" y="20"/>
                  </a:lnTo>
                  <a:lnTo>
                    <a:pt x="21" y="13"/>
                  </a:lnTo>
                  <a:lnTo>
                    <a:pt x="16" y="7"/>
                  </a:lnTo>
                  <a:lnTo>
                    <a:pt x="13" y="4"/>
                  </a:lnTo>
                  <a:lnTo>
                    <a:pt x="9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12" name="Freeform 236"/>
            <p:cNvSpPr>
              <a:spLocks/>
            </p:cNvSpPr>
            <p:nvPr/>
          </p:nvSpPr>
          <p:spPr bwMode="auto">
            <a:xfrm>
              <a:off x="2507" y="1453"/>
              <a:ext cx="52" cy="26"/>
            </a:xfrm>
            <a:custGeom>
              <a:avLst/>
              <a:gdLst/>
              <a:ahLst/>
              <a:cxnLst>
                <a:cxn ang="0">
                  <a:pos x="4" y="12"/>
                </a:cxn>
                <a:cxn ang="0">
                  <a:pos x="2" y="12"/>
                </a:cxn>
                <a:cxn ang="0">
                  <a:pos x="12" y="13"/>
                </a:cxn>
                <a:cxn ang="0">
                  <a:pos x="24" y="16"/>
                </a:cxn>
                <a:cxn ang="0">
                  <a:pos x="35" y="19"/>
                </a:cxn>
                <a:cxn ang="0">
                  <a:pos x="45" y="25"/>
                </a:cxn>
                <a:cxn ang="0">
                  <a:pos x="55" y="29"/>
                </a:cxn>
                <a:cxn ang="0">
                  <a:pos x="63" y="34"/>
                </a:cxn>
                <a:cxn ang="0">
                  <a:pos x="66" y="37"/>
                </a:cxn>
                <a:cxn ang="0">
                  <a:pos x="68" y="38"/>
                </a:cxn>
                <a:cxn ang="0">
                  <a:pos x="76" y="29"/>
                </a:cxn>
                <a:cxn ang="0">
                  <a:pos x="74" y="27"/>
                </a:cxn>
                <a:cxn ang="0">
                  <a:pos x="69" y="24"/>
                </a:cxn>
                <a:cxn ang="0">
                  <a:pos x="61" y="19"/>
                </a:cxn>
                <a:cxn ang="0">
                  <a:pos x="52" y="13"/>
                </a:cxn>
                <a:cxn ang="0">
                  <a:pos x="40" y="8"/>
                </a:cxn>
                <a:cxn ang="0">
                  <a:pos x="28" y="3"/>
                </a:cxn>
                <a:cxn ang="0">
                  <a:pos x="15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4" y="12"/>
                </a:cxn>
              </a:cxnLst>
              <a:rect l="0" t="0" r="r" b="b"/>
              <a:pathLst>
                <a:path w="76" h="38">
                  <a:moveTo>
                    <a:pt x="4" y="12"/>
                  </a:moveTo>
                  <a:lnTo>
                    <a:pt x="2" y="12"/>
                  </a:lnTo>
                  <a:lnTo>
                    <a:pt x="12" y="13"/>
                  </a:lnTo>
                  <a:lnTo>
                    <a:pt x="24" y="16"/>
                  </a:lnTo>
                  <a:lnTo>
                    <a:pt x="35" y="19"/>
                  </a:lnTo>
                  <a:lnTo>
                    <a:pt x="45" y="25"/>
                  </a:lnTo>
                  <a:lnTo>
                    <a:pt x="55" y="29"/>
                  </a:lnTo>
                  <a:lnTo>
                    <a:pt x="63" y="34"/>
                  </a:lnTo>
                  <a:lnTo>
                    <a:pt x="66" y="37"/>
                  </a:lnTo>
                  <a:lnTo>
                    <a:pt x="68" y="38"/>
                  </a:lnTo>
                  <a:lnTo>
                    <a:pt x="76" y="29"/>
                  </a:lnTo>
                  <a:lnTo>
                    <a:pt x="74" y="27"/>
                  </a:lnTo>
                  <a:lnTo>
                    <a:pt x="69" y="24"/>
                  </a:lnTo>
                  <a:lnTo>
                    <a:pt x="61" y="19"/>
                  </a:lnTo>
                  <a:lnTo>
                    <a:pt x="52" y="13"/>
                  </a:lnTo>
                  <a:lnTo>
                    <a:pt x="40" y="8"/>
                  </a:lnTo>
                  <a:lnTo>
                    <a:pt x="28" y="3"/>
                  </a:lnTo>
                  <a:lnTo>
                    <a:pt x="15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4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13" name="Freeform 237"/>
            <p:cNvSpPr>
              <a:spLocks/>
            </p:cNvSpPr>
            <p:nvPr/>
          </p:nvSpPr>
          <p:spPr bwMode="auto">
            <a:xfrm>
              <a:off x="2482" y="1453"/>
              <a:ext cx="27" cy="38"/>
            </a:xfrm>
            <a:custGeom>
              <a:avLst/>
              <a:gdLst/>
              <a:ahLst/>
              <a:cxnLst>
                <a:cxn ang="0">
                  <a:pos x="20" y="49"/>
                </a:cxn>
                <a:cxn ang="0">
                  <a:pos x="20" y="49"/>
                </a:cxn>
                <a:cxn ang="0">
                  <a:pos x="16" y="45"/>
                </a:cxn>
                <a:cxn ang="0">
                  <a:pos x="14" y="41"/>
                </a:cxn>
                <a:cxn ang="0">
                  <a:pos x="14" y="36"/>
                </a:cxn>
                <a:cxn ang="0">
                  <a:pos x="14" y="32"/>
                </a:cxn>
                <a:cxn ang="0">
                  <a:pos x="18" y="27"/>
                </a:cxn>
                <a:cxn ang="0">
                  <a:pos x="22" y="22"/>
                </a:cxn>
                <a:cxn ang="0">
                  <a:pos x="30" y="17"/>
                </a:cxn>
                <a:cxn ang="0">
                  <a:pos x="40" y="12"/>
                </a:cxn>
                <a:cxn ang="0">
                  <a:pos x="36" y="0"/>
                </a:cxn>
                <a:cxn ang="0">
                  <a:pos x="23" y="6"/>
                </a:cxn>
                <a:cxn ang="0">
                  <a:pos x="14" y="12"/>
                </a:cxn>
                <a:cxn ang="0">
                  <a:pos x="7" y="19"/>
                </a:cxn>
                <a:cxn ang="0">
                  <a:pos x="3" y="27"/>
                </a:cxn>
                <a:cxn ang="0">
                  <a:pos x="0" y="36"/>
                </a:cxn>
                <a:cxn ang="0">
                  <a:pos x="3" y="44"/>
                </a:cxn>
                <a:cxn ang="0">
                  <a:pos x="5" y="51"/>
                </a:cxn>
                <a:cxn ang="0">
                  <a:pos x="11" y="58"/>
                </a:cxn>
                <a:cxn ang="0">
                  <a:pos x="11" y="58"/>
                </a:cxn>
                <a:cxn ang="0">
                  <a:pos x="20" y="49"/>
                </a:cxn>
              </a:cxnLst>
              <a:rect l="0" t="0" r="r" b="b"/>
              <a:pathLst>
                <a:path w="40" h="58">
                  <a:moveTo>
                    <a:pt x="20" y="49"/>
                  </a:moveTo>
                  <a:lnTo>
                    <a:pt x="20" y="49"/>
                  </a:lnTo>
                  <a:lnTo>
                    <a:pt x="16" y="45"/>
                  </a:lnTo>
                  <a:lnTo>
                    <a:pt x="14" y="41"/>
                  </a:lnTo>
                  <a:lnTo>
                    <a:pt x="14" y="36"/>
                  </a:lnTo>
                  <a:lnTo>
                    <a:pt x="14" y="32"/>
                  </a:lnTo>
                  <a:lnTo>
                    <a:pt x="18" y="27"/>
                  </a:lnTo>
                  <a:lnTo>
                    <a:pt x="22" y="22"/>
                  </a:lnTo>
                  <a:lnTo>
                    <a:pt x="30" y="17"/>
                  </a:lnTo>
                  <a:lnTo>
                    <a:pt x="40" y="12"/>
                  </a:lnTo>
                  <a:lnTo>
                    <a:pt x="36" y="0"/>
                  </a:lnTo>
                  <a:lnTo>
                    <a:pt x="23" y="6"/>
                  </a:lnTo>
                  <a:lnTo>
                    <a:pt x="14" y="12"/>
                  </a:lnTo>
                  <a:lnTo>
                    <a:pt x="7" y="19"/>
                  </a:lnTo>
                  <a:lnTo>
                    <a:pt x="3" y="27"/>
                  </a:lnTo>
                  <a:lnTo>
                    <a:pt x="0" y="36"/>
                  </a:lnTo>
                  <a:lnTo>
                    <a:pt x="3" y="44"/>
                  </a:lnTo>
                  <a:lnTo>
                    <a:pt x="5" y="51"/>
                  </a:lnTo>
                  <a:lnTo>
                    <a:pt x="11" y="58"/>
                  </a:lnTo>
                  <a:lnTo>
                    <a:pt x="11" y="58"/>
                  </a:lnTo>
                  <a:lnTo>
                    <a:pt x="20" y="4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14" name="Freeform 238"/>
            <p:cNvSpPr>
              <a:spLocks/>
            </p:cNvSpPr>
            <p:nvPr/>
          </p:nvSpPr>
          <p:spPr bwMode="auto">
            <a:xfrm>
              <a:off x="2489" y="1486"/>
              <a:ext cx="37" cy="16"/>
            </a:xfrm>
            <a:custGeom>
              <a:avLst/>
              <a:gdLst/>
              <a:ahLst/>
              <a:cxnLst>
                <a:cxn ang="0">
                  <a:pos x="53" y="13"/>
                </a:cxn>
                <a:cxn ang="0">
                  <a:pos x="49" y="12"/>
                </a:cxn>
                <a:cxn ang="0">
                  <a:pos x="48" y="12"/>
                </a:cxn>
                <a:cxn ang="0">
                  <a:pos x="44" y="12"/>
                </a:cxn>
                <a:cxn ang="0">
                  <a:pos x="40" y="11"/>
                </a:cxn>
                <a:cxn ang="0">
                  <a:pos x="34" y="10"/>
                </a:cxn>
                <a:cxn ang="0">
                  <a:pos x="27" y="9"/>
                </a:cxn>
                <a:cxn ang="0">
                  <a:pos x="19" y="7"/>
                </a:cxn>
                <a:cxn ang="0">
                  <a:pos x="15" y="3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7" y="14"/>
                </a:cxn>
                <a:cxn ang="0">
                  <a:pos x="15" y="19"/>
                </a:cxn>
                <a:cxn ang="0">
                  <a:pos x="24" y="21"/>
                </a:cxn>
                <a:cxn ang="0">
                  <a:pos x="30" y="24"/>
                </a:cxn>
                <a:cxn ang="0">
                  <a:pos x="37" y="24"/>
                </a:cxn>
                <a:cxn ang="0">
                  <a:pos x="44" y="25"/>
                </a:cxn>
                <a:cxn ang="0">
                  <a:pos x="48" y="25"/>
                </a:cxn>
                <a:cxn ang="0">
                  <a:pos x="49" y="25"/>
                </a:cxn>
                <a:cxn ang="0">
                  <a:pos x="45" y="24"/>
                </a:cxn>
                <a:cxn ang="0">
                  <a:pos x="53" y="13"/>
                </a:cxn>
                <a:cxn ang="0">
                  <a:pos x="51" y="12"/>
                </a:cxn>
                <a:cxn ang="0">
                  <a:pos x="49" y="12"/>
                </a:cxn>
                <a:cxn ang="0">
                  <a:pos x="53" y="13"/>
                </a:cxn>
              </a:cxnLst>
              <a:rect l="0" t="0" r="r" b="b"/>
              <a:pathLst>
                <a:path w="53" h="25">
                  <a:moveTo>
                    <a:pt x="53" y="13"/>
                  </a:moveTo>
                  <a:lnTo>
                    <a:pt x="49" y="12"/>
                  </a:lnTo>
                  <a:lnTo>
                    <a:pt x="48" y="12"/>
                  </a:lnTo>
                  <a:lnTo>
                    <a:pt x="44" y="12"/>
                  </a:lnTo>
                  <a:lnTo>
                    <a:pt x="40" y="11"/>
                  </a:lnTo>
                  <a:lnTo>
                    <a:pt x="34" y="10"/>
                  </a:lnTo>
                  <a:lnTo>
                    <a:pt x="27" y="9"/>
                  </a:lnTo>
                  <a:lnTo>
                    <a:pt x="19" y="7"/>
                  </a:lnTo>
                  <a:lnTo>
                    <a:pt x="15" y="3"/>
                  </a:lnTo>
                  <a:lnTo>
                    <a:pt x="9" y="0"/>
                  </a:lnTo>
                  <a:lnTo>
                    <a:pt x="0" y="9"/>
                  </a:lnTo>
                  <a:lnTo>
                    <a:pt x="7" y="14"/>
                  </a:lnTo>
                  <a:lnTo>
                    <a:pt x="15" y="19"/>
                  </a:lnTo>
                  <a:lnTo>
                    <a:pt x="24" y="21"/>
                  </a:lnTo>
                  <a:lnTo>
                    <a:pt x="30" y="24"/>
                  </a:lnTo>
                  <a:lnTo>
                    <a:pt x="37" y="24"/>
                  </a:lnTo>
                  <a:lnTo>
                    <a:pt x="44" y="25"/>
                  </a:lnTo>
                  <a:lnTo>
                    <a:pt x="48" y="25"/>
                  </a:lnTo>
                  <a:lnTo>
                    <a:pt x="49" y="25"/>
                  </a:lnTo>
                  <a:lnTo>
                    <a:pt x="45" y="24"/>
                  </a:lnTo>
                  <a:lnTo>
                    <a:pt x="53" y="13"/>
                  </a:lnTo>
                  <a:lnTo>
                    <a:pt x="51" y="12"/>
                  </a:lnTo>
                  <a:lnTo>
                    <a:pt x="49" y="12"/>
                  </a:lnTo>
                  <a:lnTo>
                    <a:pt x="53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15" name="Freeform 239"/>
            <p:cNvSpPr>
              <a:spLocks/>
            </p:cNvSpPr>
            <p:nvPr/>
          </p:nvSpPr>
          <p:spPr bwMode="auto">
            <a:xfrm>
              <a:off x="2520" y="1495"/>
              <a:ext cx="39" cy="29"/>
            </a:xfrm>
            <a:custGeom>
              <a:avLst/>
              <a:gdLst/>
              <a:ahLst/>
              <a:cxnLst>
                <a:cxn ang="0">
                  <a:pos x="53" y="33"/>
                </a:cxn>
                <a:cxn ang="0">
                  <a:pos x="56" y="35"/>
                </a:cxn>
                <a:cxn ang="0">
                  <a:pos x="8" y="0"/>
                </a:cxn>
                <a:cxn ang="0">
                  <a:pos x="0" y="11"/>
                </a:cxn>
                <a:cxn ang="0">
                  <a:pos x="48" y="45"/>
                </a:cxn>
                <a:cxn ang="0">
                  <a:pos x="52" y="46"/>
                </a:cxn>
                <a:cxn ang="0">
                  <a:pos x="48" y="45"/>
                </a:cxn>
                <a:cxn ang="0">
                  <a:pos x="49" y="45"/>
                </a:cxn>
                <a:cxn ang="0">
                  <a:pos x="52" y="46"/>
                </a:cxn>
                <a:cxn ang="0">
                  <a:pos x="53" y="33"/>
                </a:cxn>
              </a:cxnLst>
              <a:rect l="0" t="0" r="r" b="b"/>
              <a:pathLst>
                <a:path w="56" h="46">
                  <a:moveTo>
                    <a:pt x="53" y="33"/>
                  </a:moveTo>
                  <a:lnTo>
                    <a:pt x="56" y="35"/>
                  </a:lnTo>
                  <a:lnTo>
                    <a:pt x="8" y="0"/>
                  </a:lnTo>
                  <a:lnTo>
                    <a:pt x="0" y="11"/>
                  </a:lnTo>
                  <a:lnTo>
                    <a:pt x="48" y="45"/>
                  </a:lnTo>
                  <a:lnTo>
                    <a:pt x="52" y="46"/>
                  </a:lnTo>
                  <a:lnTo>
                    <a:pt x="48" y="45"/>
                  </a:lnTo>
                  <a:lnTo>
                    <a:pt x="49" y="45"/>
                  </a:lnTo>
                  <a:lnTo>
                    <a:pt x="52" y="46"/>
                  </a:lnTo>
                  <a:lnTo>
                    <a:pt x="53" y="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16" name="Freeform 240"/>
            <p:cNvSpPr>
              <a:spLocks/>
            </p:cNvSpPr>
            <p:nvPr/>
          </p:nvSpPr>
          <p:spPr bwMode="auto">
            <a:xfrm>
              <a:off x="2556" y="1504"/>
              <a:ext cx="23" cy="20"/>
            </a:xfrm>
            <a:custGeom>
              <a:avLst/>
              <a:gdLst/>
              <a:ahLst/>
              <a:cxnLst>
                <a:cxn ang="0">
                  <a:pos x="21" y="4"/>
                </a:cxn>
                <a:cxn ang="0">
                  <a:pos x="21" y="4"/>
                </a:cxn>
                <a:cxn ang="0">
                  <a:pos x="22" y="10"/>
                </a:cxn>
                <a:cxn ang="0">
                  <a:pos x="20" y="14"/>
                </a:cxn>
                <a:cxn ang="0">
                  <a:pos x="18" y="16"/>
                </a:cxn>
                <a:cxn ang="0">
                  <a:pos x="14" y="17"/>
                </a:cxn>
                <a:cxn ang="0">
                  <a:pos x="10" y="18"/>
                </a:cxn>
                <a:cxn ang="0">
                  <a:pos x="5" y="18"/>
                </a:cxn>
                <a:cxn ang="0">
                  <a:pos x="2" y="18"/>
                </a:cxn>
                <a:cxn ang="0">
                  <a:pos x="1" y="18"/>
                </a:cxn>
                <a:cxn ang="0">
                  <a:pos x="0" y="31"/>
                </a:cxn>
                <a:cxn ang="0">
                  <a:pos x="1" y="31"/>
                </a:cxn>
                <a:cxn ang="0">
                  <a:pos x="4" y="31"/>
                </a:cxn>
                <a:cxn ang="0">
                  <a:pos x="11" y="31"/>
                </a:cxn>
                <a:cxn ang="0">
                  <a:pos x="18" y="30"/>
                </a:cxn>
                <a:cxn ang="0">
                  <a:pos x="25" y="26"/>
                </a:cxn>
                <a:cxn ang="0">
                  <a:pos x="32" y="21"/>
                </a:cxn>
                <a:cxn ang="0">
                  <a:pos x="35" y="12"/>
                </a:cxn>
                <a:cxn ang="0">
                  <a:pos x="34" y="0"/>
                </a:cxn>
                <a:cxn ang="0">
                  <a:pos x="34" y="0"/>
                </a:cxn>
                <a:cxn ang="0">
                  <a:pos x="21" y="4"/>
                </a:cxn>
              </a:cxnLst>
              <a:rect l="0" t="0" r="r" b="b"/>
              <a:pathLst>
                <a:path w="35" h="31">
                  <a:moveTo>
                    <a:pt x="21" y="4"/>
                  </a:moveTo>
                  <a:lnTo>
                    <a:pt x="21" y="4"/>
                  </a:lnTo>
                  <a:lnTo>
                    <a:pt x="22" y="10"/>
                  </a:lnTo>
                  <a:lnTo>
                    <a:pt x="20" y="14"/>
                  </a:lnTo>
                  <a:lnTo>
                    <a:pt x="18" y="16"/>
                  </a:lnTo>
                  <a:lnTo>
                    <a:pt x="14" y="17"/>
                  </a:lnTo>
                  <a:lnTo>
                    <a:pt x="10" y="18"/>
                  </a:lnTo>
                  <a:lnTo>
                    <a:pt x="5" y="18"/>
                  </a:lnTo>
                  <a:lnTo>
                    <a:pt x="2" y="18"/>
                  </a:lnTo>
                  <a:lnTo>
                    <a:pt x="1" y="18"/>
                  </a:lnTo>
                  <a:lnTo>
                    <a:pt x="0" y="31"/>
                  </a:lnTo>
                  <a:lnTo>
                    <a:pt x="1" y="31"/>
                  </a:lnTo>
                  <a:lnTo>
                    <a:pt x="4" y="31"/>
                  </a:lnTo>
                  <a:lnTo>
                    <a:pt x="11" y="31"/>
                  </a:lnTo>
                  <a:lnTo>
                    <a:pt x="18" y="30"/>
                  </a:lnTo>
                  <a:lnTo>
                    <a:pt x="25" y="26"/>
                  </a:lnTo>
                  <a:lnTo>
                    <a:pt x="32" y="21"/>
                  </a:lnTo>
                  <a:lnTo>
                    <a:pt x="35" y="12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17" name="Freeform 241"/>
            <p:cNvSpPr>
              <a:spLocks/>
            </p:cNvSpPr>
            <p:nvPr/>
          </p:nvSpPr>
          <p:spPr bwMode="auto">
            <a:xfrm>
              <a:off x="2482" y="1502"/>
              <a:ext cx="82" cy="72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2" y="3"/>
                </a:cxn>
                <a:cxn ang="0">
                  <a:pos x="4" y="3"/>
                </a:cxn>
                <a:cxn ang="0">
                  <a:pos x="7" y="2"/>
                </a:cxn>
                <a:cxn ang="0">
                  <a:pos x="11" y="1"/>
                </a:cxn>
                <a:cxn ang="0">
                  <a:pos x="16" y="1"/>
                </a:cxn>
                <a:cxn ang="0">
                  <a:pos x="22" y="0"/>
                </a:cxn>
                <a:cxn ang="0">
                  <a:pos x="28" y="0"/>
                </a:cxn>
                <a:cxn ang="0">
                  <a:pos x="35" y="0"/>
                </a:cxn>
                <a:cxn ang="0">
                  <a:pos x="43" y="0"/>
                </a:cxn>
                <a:cxn ang="0">
                  <a:pos x="49" y="1"/>
                </a:cxn>
                <a:cxn ang="0">
                  <a:pos x="57" y="2"/>
                </a:cxn>
                <a:cxn ang="0">
                  <a:pos x="64" y="4"/>
                </a:cxn>
                <a:cxn ang="0">
                  <a:pos x="72" y="9"/>
                </a:cxn>
                <a:cxn ang="0">
                  <a:pos x="79" y="12"/>
                </a:cxn>
                <a:cxn ang="0">
                  <a:pos x="86" y="18"/>
                </a:cxn>
                <a:cxn ang="0">
                  <a:pos x="92" y="25"/>
                </a:cxn>
                <a:cxn ang="0">
                  <a:pos x="102" y="38"/>
                </a:cxn>
                <a:cxn ang="0">
                  <a:pos x="109" y="50"/>
                </a:cxn>
                <a:cxn ang="0">
                  <a:pos x="113" y="60"/>
                </a:cxn>
                <a:cxn ang="0">
                  <a:pos x="117" y="69"/>
                </a:cxn>
                <a:cxn ang="0">
                  <a:pos x="119" y="77"/>
                </a:cxn>
                <a:cxn ang="0">
                  <a:pos x="119" y="82"/>
                </a:cxn>
                <a:cxn ang="0">
                  <a:pos x="119" y="85"/>
                </a:cxn>
                <a:cxn ang="0">
                  <a:pos x="119" y="86"/>
                </a:cxn>
                <a:cxn ang="0">
                  <a:pos x="119" y="87"/>
                </a:cxn>
                <a:cxn ang="0">
                  <a:pos x="119" y="91"/>
                </a:cxn>
                <a:cxn ang="0">
                  <a:pos x="119" y="94"/>
                </a:cxn>
                <a:cxn ang="0">
                  <a:pos x="117" y="99"/>
                </a:cxn>
                <a:cxn ang="0">
                  <a:pos x="114" y="103"/>
                </a:cxn>
                <a:cxn ang="0">
                  <a:pos x="110" y="107"/>
                </a:cxn>
                <a:cxn ang="0">
                  <a:pos x="103" y="109"/>
                </a:cxn>
                <a:cxn ang="0">
                  <a:pos x="93" y="108"/>
                </a:cxn>
                <a:cxn ang="0">
                  <a:pos x="83" y="105"/>
                </a:cxn>
                <a:cxn ang="0">
                  <a:pos x="72" y="98"/>
                </a:cxn>
                <a:cxn ang="0">
                  <a:pos x="64" y="91"/>
                </a:cxn>
                <a:cxn ang="0">
                  <a:pos x="57" y="82"/>
                </a:cxn>
                <a:cxn ang="0">
                  <a:pos x="51" y="74"/>
                </a:cxn>
                <a:cxn ang="0">
                  <a:pos x="47" y="66"/>
                </a:cxn>
                <a:cxn ang="0">
                  <a:pos x="44" y="61"/>
                </a:cxn>
                <a:cxn ang="0">
                  <a:pos x="44" y="59"/>
                </a:cxn>
                <a:cxn ang="0">
                  <a:pos x="0" y="65"/>
                </a:cxn>
                <a:cxn ang="0">
                  <a:pos x="0" y="3"/>
                </a:cxn>
              </a:cxnLst>
              <a:rect l="0" t="0" r="r" b="b"/>
              <a:pathLst>
                <a:path w="119" h="109">
                  <a:moveTo>
                    <a:pt x="0" y="3"/>
                  </a:moveTo>
                  <a:lnTo>
                    <a:pt x="2" y="3"/>
                  </a:lnTo>
                  <a:lnTo>
                    <a:pt x="4" y="3"/>
                  </a:lnTo>
                  <a:lnTo>
                    <a:pt x="7" y="2"/>
                  </a:lnTo>
                  <a:lnTo>
                    <a:pt x="11" y="1"/>
                  </a:lnTo>
                  <a:lnTo>
                    <a:pt x="16" y="1"/>
                  </a:lnTo>
                  <a:lnTo>
                    <a:pt x="22" y="0"/>
                  </a:lnTo>
                  <a:lnTo>
                    <a:pt x="28" y="0"/>
                  </a:lnTo>
                  <a:lnTo>
                    <a:pt x="35" y="0"/>
                  </a:lnTo>
                  <a:lnTo>
                    <a:pt x="43" y="0"/>
                  </a:lnTo>
                  <a:lnTo>
                    <a:pt x="49" y="1"/>
                  </a:lnTo>
                  <a:lnTo>
                    <a:pt x="57" y="2"/>
                  </a:lnTo>
                  <a:lnTo>
                    <a:pt x="64" y="4"/>
                  </a:lnTo>
                  <a:lnTo>
                    <a:pt x="72" y="9"/>
                  </a:lnTo>
                  <a:lnTo>
                    <a:pt x="79" y="12"/>
                  </a:lnTo>
                  <a:lnTo>
                    <a:pt x="86" y="18"/>
                  </a:lnTo>
                  <a:lnTo>
                    <a:pt x="92" y="25"/>
                  </a:lnTo>
                  <a:lnTo>
                    <a:pt x="102" y="38"/>
                  </a:lnTo>
                  <a:lnTo>
                    <a:pt x="109" y="50"/>
                  </a:lnTo>
                  <a:lnTo>
                    <a:pt x="113" y="60"/>
                  </a:lnTo>
                  <a:lnTo>
                    <a:pt x="117" y="69"/>
                  </a:lnTo>
                  <a:lnTo>
                    <a:pt x="119" y="77"/>
                  </a:lnTo>
                  <a:lnTo>
                    <a:pt x="119" y="82"/>
                  </a:lnTo>
                  <a:lnTo>
                    <a:pt x="119" y="85"/>
                  </a:lnTo>
                  <a:lnTo>
                    <a:pt x="119" y="86"/>
                  </a:lnTo>
                  <a:lnTo>
                    <a:pt x="119" y="87"/>
                  </a:lnTo>
                  <a:lnTo>
                    <a:pt x="119" y="91"/>
                  </a:lnTo>
                  <a:lnTo>
                    <a:pt x="119" y="94"/>
                  </a:lnTo>
                  <a:lnTo>
                    <a:pt x="117" y="99"/>
                  </a:lnTo>
                  <a:lnTo>
                    <a:pt x="114" y="103"/>
                  </a:lnTo>
                  <a:lnTo>
                    <a:pt x="110" y="107"/>
                  </a:lnTo>
                  <a:lnTo>
                    <a:pt x="103" y="109"/>
                  </a:lnTo>
                  <a:lnTo>
                    <a:pt x="93" y="108"/>
                  </a:lnTo>
                  <a:lnTo>
                    <a:pt x="83" y="105"/>
                  </a:lnTo>
                  <a:lnTo>
                    <a:pt x="72" y="98"/>
                  </a:lnTo>
                  <a:lnTo>
                    <a:pt x="64" y="91"/>
                  </a:lnTo>
                  <a:lnTo>
                    <a:pt x="57" y="82"/>
                  </a:lnTo>
                  <a:lnTo>
                    <a:pt x="51" y="74"/>
                  </a:lnTo>
                  <a:lnTo>
                    <a:pt x="47" y="66"/>
                  </a:lnTo>
                  <a:lnTo>
                    <a:pt x="44" y="61"/>
                  </a:lnTo>
                  <a:lnTo>
                    <a:pt x="44" y="59"/>
                  </a:lnTo>
                  <a:lnTo>
                    <a:pt x="0" y="65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BFA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18" name="Freeform 242"/>
            <p:cNvSpPr>
              <a:spLocks/>
            </p:cNvSpPr>
            <p:nvPr/>
          </p:nvSpPr>
          <p:spPr bwMode="auto">
            <a:xfrm>
              <a:off x="2482" y="1499"/>
              <a:ext cx="64" cy="20"/>
            </a:xfrm>
            <a:custGeom>
              <a:avLst/>
              <a:gdLst/>
              <a:ahLst/>
              <a:cxnLst>
                <a:cxn ang="0">
                  <a:pos x="94" y="26"/>
                </a:cxn>
                <a:cxn ang="0">
                  <a:pos x="94" y="26"/>
                </a:cxn>
                <a:cxn ang="0">
                  <a:pos x="88" y="20"/>
                </a:cxn>
                <a:cxn ang="0">
                  <a:pos x="81" y="14"/>
                </a:cxn>
                <a:cxn ang="0">
                  <a:pos x="73" y="9"/>
                </a:cxn>
                <a:cxn ang="0">
                  <a:pos x="67" y="6"/>
                </a:cxn>
                <a:cxn ang="0">
                  <a:pos x="59" y="4"/>
                </a:cxn>
                <a:cxn ang="0">
                  <a:pos x="51" y="1"/>
                </a:cxn>
                <a:cxn ang="0">
                  <a:pos x="43" y="0"/>
                </a:cxn>
                <a:cxn ang="0">
                  <a:pos x="35" y="0"/>
                </a:cxn>
                <a:cxn ang="0">
                  <a:pos x="28" y="0"/>
                </a:cxn>
                <a:cxn ang="0">
                  <a:pos x="22" y="0"/>
                </a:cxn>
                <a:cxn ang="0">
                  <a:pos x="15" y="1"/>
                </a:cxn>
                <a:cxn ang="0">
                  <a:pos x="11" y="1"/>
                </a:cxn>
                <a:cxn ang="0">
                  <a:pos x="6" y="2"/>
                </a:cxn>
                <a:cxn ang="0">
                  <a:pos x="3" y="4"/>
                </a:cxn>
                <a:cxn ang="0">
                  <a:pos x="2" y="4"/>
                </a:cxn>
                <a:cxn ang="0">
                  <a:pos x="0" y="4"/>
                </a:cxn>
                <a:cxn ang="0">
                  <a:pos x="2" y="10"/>
                </a:cxn>
                <a:cxn ang="0">
                  <a:pos x="3" y="10"/>
                </a:cxn>
                <a:cxn ang="0">
                  <a:pos x="5" y="10"/>
                </a:cxn>
                <a:cxn ang="0">
                  <a:pos x="7" y="9"/>
                </a:cxn>
                <a:cxn ang="0">
                  <a:pos x="12" y="8"/>
                </a:cxn>
                <a:cxn ang="0">
                  <a:pos x="16" y="8"/>
                </a:cxn>
                <a:cxn ang="0">
                  <a:pos x="22" y="7"/>
                </a:cxn>
                <a:cxn ang="0">
                  <a:pos x="28" y="7"/>
                </a:cxn>
                <a:cxn ang="0">
                  <a:pos x="35" y="6"/>
                </a:cxn>
                <a:cxn ang="0">
                  <a:pos x="41" y="7"/>
                </a:cxn>
                <a:cxn ang="0">
                  <a:pos x="49" y="8"/>
                </a:cxn>
                <a:cxn ang="0">
                  <a:pos x="56" y="9"/>
                </a:cxn>
                <a:cxn ang="0">
                  <a:pos x="63" y="12"/>
                </a:cxn>
                <a:cxn ang="0">
                  <a:pos x="71" y="15"/>
                </a:cxn>
                <a:cxn ang="0">
                  <a:pos x="78" y="20"/>
                </a:cxn>
                <a:cxn ang="0">
                  <a:pos x="84" y="24"/>
                </a:cxn>
                <a:cxn ang="0">
                  <a:pos x="89" y="30"/>
                </a:cxn>
                <a:cxn ang="0">
                  <a:pos x="89" y="30"/>
                </a:cxn>
                <a:cxn ang="0">
                  <a:pos x="94" y="26"/>
                </a:cxn>
              </a:cxnLst>
              <a:rect l="0" t="0" r="r" b="b"/>
              <a:pathLst>
                <a:path w="94" h="30">
                  <a:moveTo>
                    <a:pt x="94" y="26"/>
                  </a:moveTo>
                  <a:lnTo>
                    <a:pt x="94" y="26"/>
                  </a:lnTo>
                  <a:lnTo>
                    <a:pt x="88" y="20"/>
                  </a:lnTo>
                  <a:lnTo>
                    <a:pt x="81" y="14"/>
                  </a:lnTo>
                  <a:lnTo>
                    <a:pt x="73" y="9"/>
                  </a:lnTo>
                  <a:lnTo>
                    <a:pt x="67" y="6"/>
                  </a:lnTo>
                  <a:lnTo>
                    <a:pt x="59" y="4"/>
                  </a:lnTo>
                  <a:lnTo>
                    <a:pt x="51" y="1"/>
                  </a:lnTo>
                  <a:lnTo>
                    <a:pt x="43" y="0"/>
                  </a:lnTo>
                  <a:lnTo>
                    <a:pt x="35" y="0"/>
                  </a:lnTo>
                  <a:lnTo>
                    <a:pt x="28" y="0"/>
                  </a:lnTo>
                  <a:lnTo>
                    <a:pt x="22" y="0"/>
                  </a:lnTo>
                  <a:lnTo>
                    <a:pt x="15" y="1"/>
                  </a:lnTo>
                  <a:lnTo>
                    <a:pt x="11" y="1"/>
                  </a:lnTo>
                  <a:lnTo>
                    <a:pt x="6" y="2"/>
                  </a:lnTo>
                  <a:lnTo>
                    <a:pt x="3" y="4"/>
                  </a:lnTo>
                  <a:lnTo>
                    <a:pt x="2" y="4"/>
                  </a:lnTo>
                  <a:lnTo>
                    <a:pt x="0" y="4"/>
                  </a:lnTo>
                  <a:lnTo>
                    <a:pt x="2" y="10"/>
                  </a:lnTo>
                  <a:lnTo>
                    <a:pt x="3" y="10"/>
                  </a:lnTo>
                  <a:lnTo>
                    <a:pt x="5" y="10"/>
                  </a:lnTo>
                  <a:lnTo>
                    <a:pt x="7" y="9"/>
                  </a:lnTo>
                  <a:lnTo>
                    <a:pt x="12" y="8"/>
                  </a:lnTo>
                  <a:lnTo>
                    <a:pt x="16" y="8"/>
                  </a:lnTo>
                  <a:lnTo>
                    <a:pt x="22" y="7"/>
                  </a:lnTo>
                  <a:lnTo>
                    <a:pt x="28" y="7"/>
                  </a:lnTo>
                  <a:lnTo>
                    <a:pt x="35" y="6"/>
                  </a:lnTo>
                  <a:lnTo>
                    <a:pt x="41" y="7"/>
                  </a:lnTo>
                  <a:lnTo>
                    <a:pt x="49" y="8"/>
                  </a:lnTo>
                  <a:lnTo>
                    <a:pt x="56" y="9"/>
                  </a:lnTo>
                  <a:lnTo>
                    <a:pt x="63" y="12"/>
                  </a:lnTo>
                  <a:lnTo>
                    <a:pt x="71" y="15"/>
                  </a:lnTo>
                  <a:lnTo>
                    <a:pt x="78" y="20"/>
                  </a:lnTo>
                  <a:lnTo>
                    <a:pt x="84" y="24"/>
                  </a:lnTo>
                  <a:lnTo>
                    <a:pt x="89" y="30"/>
                  </a:lnTo>
                  <a:lnTo>
                    <a:pt x="89" y="30"/>
                  </a:lnTo>
                  <a:lnTo>
                    <a:pt x="94" y="2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19" name="Freeform 243"/>
            <p:cNvSpPr>
              <a:spLocks/>
            </p:cNvSpPr>
            <p:nvPr/>
          </p:nvSpPr>
          <p:spPr bwMode="auto">
            <a:xfrm>
              <a:off x="2544" y="1516"/>
              <a:ext cx="22" cy="42"/>
            </a:xfrm>
            <a:custGeom>
              <a:avLst/>
              <a:gdLst/>
              <a:ahLst/>
              <a:cxnLst>
                <a:cxn ang="0">
                  <a:pos x="33" y="64"/>
                </a:cxn>
                <a:cxn ang="0">
                  <a:pos x="33" y="64"/>
                </a:cxn>
                <a:cxn ang="0">
                  <a:pos x="33" y="63"/>
                </a:cxn>
                <a:cxn ang="0">
                  <a:pos x="33" y="60"/>
                </a:cxn>
                <a:cxn ang="0">
                  <a:pos x="32" y="54"/>
                </a:cxn>
                <a:cxn ang="0">
                  <a:pos x="31" y="46"/>
                </a:cxn>
                <a:cxn ang="0">
                  <a:pos x="28" y="37"/>
                </a:cxn>
                <a:cxn ang="0">
                  <a:pos x="22" y="27"/>
                </a:cxn>
                <a:cxn ang="0">
                  <a:pos x="15" y="14"/>
                </a:cxn>
                <a:cxn ang="0">
                  <a:pos x="5" y="0"/>
                </a:cxn>
                <a:cxn ang="0">
                  <a:pos x="0" y="4"/>
                </a:cxn>
                <a:cxn ang="0">
                  <a:pos x="10" y="18"/>
                </a:cxn>
                <a:cxn ang="0">
                  <a:pos x="16" y="30"/>
                </a:cxn>
                <a:cxn ang="0">
                  <a:pos x="22" y="39"/>
                </a:cxn>
                <a:cxn ang="0">
                  <a:pos x="24" y="48"/>
                </a:cxn>
                <a:cxn ang="0">
                  <a:pos x="27" y="55"/>
                </a:cxn>
                <a:cxn ang="0">
                  <a:pos x="28" y="60"/>
                </a:cxn>
                <a:cxn ang="0">
                  <a:pos x="28" y="63"/>
                </a:cxn>
                <a:cxn ang="0">
                  <a:pos x="28" y="64"/>
                </a:cxn>
                <a:cxn ang="0">
                  <a:pos x="28" y="64"/>
                </a:cxn>
                <a:cxn ang="0">
                  <a:pos x="28" y="64"/>
                </a:cxn>
                <a:cxn ang="0">
                  <a:pos x="28" y="64"/>
                </a:cxn>
                <a:cxn ang="0">
                  <a:pos x="28" y="64"/>
                </a:cxn>
                <a:cxn ang="0">
                  <a:pos x="33" y="64"/>
                </a:cxn>
              </a:cxnLst>
              <a:rect l="0" t="0" r="r" b="b"/>
              <a:pathLst>
                <a:path w="33" h="64">
                  <a:moveTo>
                    <a:pt x="33" y="64"/>
                  </a:moveTo>
                  <a:lnTo>
                    <a:pt x="33" y="64"/>
                  </a:lnTo>
                  <a:lnTo>
                    <a:pt x="33" y="63"/>
                  </a:lnTo>
                  <a:lnTo>
                    <a:pt x="33" y="60"/>
                  </a:lnTo>
                  <a:lnTo>
                    <a:pt x="32" y="54"/>
                  </a:lnTo>
                  <a:lnTo>
                    <a:pt x="31" y="46"/>
                  </a:lnTo>
                  <a:lnTo>
                    <a:pt x="28" y="37"/>
                  </a:lnTo>
                  <a:lnTo>
                    <a:pt x="22" y="27"/>
                  </a:lnTo>
                  <a:lnTo>
                    <a:pt x="15" y="14"/>
                  </a:lnTo>
                  <a:lnTo>
                    <a:pt x="5" y="0"/>
                  </a:lnTo>
                  <a:lnTo>
                    <a:pt x="0" y="4"/>
                  </a:lnTo>
                  <a:lnTo>
                    <a:pt x="10" y="18"/>
                  </a:lnTo>
                  <a:lnTo>
                    <a:pt x="16" y="30"/>
                  </a:lnTo>
                  <a:lnTo>
                    <a:pt x="22" y="39"/>
                  </a:lnTo>
                  <a:lnTo>
                    <a:pt x="24" y="48"/>
                  </a:lnTo>
                  <a:lnTo>
                    <a:pt x="27" y="55"/>
                  </a:lnTo>
                  <a:lnTo>
                    <a:pt x="28" y="60"/>
                  </a:lnTo>
                  <a:lnTo>
                    <a:pt x="28" y="63"/>
                  </a:lnTo>
                  <a:lnTo>
                    <a:pt x="28" y="64"/>
                  </a:lnTo>
                  <a:lnTo>
                    <a:pt x="28" y="64"/>
                  </a:lnTo>
                  <a:lnTo>
                    <a:pt x="28" y="64"/>
                  </a:lnTo>
                  <a:lnTo>
                    <a:pt x="28" y="64"/>
                  </a:lnTo>
                  <a:lnTo>
                    <a:pt x="28" y="64"/>
                  </a:lnTo>
                  <a:lnTo>
                    <a:pt x="33" y="6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20" name="Freeform 244"/>
            <p:cNvSpPr>
              <a:spLocks/>
            </p:cNvSpPr>
            <p:nvPr/>
          </p:nvSpPr>
          <p:spPr bwMode="auto">
            <a:xfrm>
              <a:off x="2545" y="1558"/>
              <a:ext cx="21" cy="17"/>
            </a:xfrm>
            <a:custGeom>
              <a:avLst/>
              <a:gdLst/>
              <a:ahLst/>
              <a:cxnLst>
                <a:cxn ang="0">
                  <a:pos x="0" y="25"/>
                </a:cxn>
                <a:cxn ang="0">
                  <a:pos x="0" y="25"/>
                </a:cxn>
                <a:cxn ang="0">
                  <a:pos x="10" y="25"/>
                </a:cxn>
                <a:cxn ang="0">
                  <a:pos x="18" y="24"/>
                </a:cxn>
                <a:cxn ang="0">
                  <a:pos x="24" y="20"/>
                </a:cxn>
                <a:cxn ang="0">
                  <a:pos x="27" y="14"/>
                </a:cxn>
                <a:cxn ang="0">
                  <a:pos x="29" y="9"/>
                </a:cxn>
                <a:cxn ang="0">
                  <a:pos x="29" y="5"/>
                </a:cxn>
                <a:cxn ang="0">
                  <a:pos x="29" y="1"/>
                </a:cxn>
                <a:cxn ang="0">
                  <a:pos x="29" y="0"/>
                </a:cxn>
                <a:cxn ang="0">
                  <a:pos x="24" y="0"/>
                </a:cxn>
                <a:cxn ang="0">
                  <a:pos x="24" y="1"/>
                </a:cxn>
                <a:cxn ang="0">
                  <a:pos x="24" y="5"/>
                </a:cxn>
                <a:cxn ang="0">
                  <a:pos x="23" y="7"/>
                </a:cxn>
                <a:cxn ang="0">
                  <a:pos x="21" y="12"/>
                </a:cxn>
                <a:cxn ang="0">
                  <a:pos x="19" y="15"/>
                </a:cxn>
                <a:cxn ang="0">
                  <a:pos x="15" y="19"/>
                </a:cxn>
                <a:cxn ang="0">
                  <a:pos x="10" y="20"/>
                </a:cxn>
                <a:cxn ang="0">
                  <a:pos x="1" y="19"/>
                </a:cxn>
                <a:cxn ang="0">
                  <a:pos x="1" y="19"/>
                </a:cxn>
                <a:cxn ang="0">
                  <a:pos x="0" y="25"/>
                </a:cxn>
              </a:cxnLst>
              <a:rect l="0" t="0" r="r" b="b"/>
              <a:pathLst>
                <a:path w="29" h="25">
                  <a:moveTo>
                    <a:pt x="0" y="25"/>
                  </a:moveTo>
                  <a:lnTo>
                    <a:pt x="0" y="25"/>
                  </a:lnTo>
                  <a:lnTo>
                    <a:pt x="10" y="25"/>
                  </a:lnTo>
                  <a:lnTo>
                    <a:pt x="18" y="24"/>
                  </a:lnTo>
                  <a:lnTo>
                    <a:pt x="24" y="20"/>
                  </a:lnTo>
                  <a:lnTo>
                    <a:pt x="27" y="14"/>
                  </a:lnTo>
                  <a:lnTo>
                    <a:pt x="29" y="9"/>
                  </a:lnTo>
                  <a:lnTo>
                    <a:pt x="29" y="5"/>
                  </a:lnTo>
                  <a:lnTo>
                    <a:pt x="29" y="1"/>
                  </a:lnTo>
                  <a:lnTo>
                    <a:pt x="29" y="0"/>
                  </a:lnTo>
                  <a:lnTo>
                    <a:pt x="24" y="0"/>
                  </a:lnTo>
                  <a:lnTo>
                    <a:pt x="24" y="1"/>
                  </a:lnTo>
                  <a:lnTo>
                    <a:pt x="24" y="5"/>
                  </a:lnTo>
                  <a:lnTo>
                    <a:pt x="23" y="7"/>
                  </a:lnTo>
                  <a:lnTo>
                    <a:pt x="21" y="12"/>
                  </a:lnTo>
                  <a:lnTo>
                    <a:pt x="19" y="15"/>
                  </a:lnTo>
                  <a:lnTo>
                    <a:pt x="15" y="19"/>
                  </a:lnTo>
                  <a:lnTo>
                    <a:pt x="10" y="20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21" name="Freeform 245"/>
            <p:cNvSpPr>
              <a:spLocks/>
            </p:cNvSpPr>
            <p:nvPr/>
          </p:nvSpPr>
          <p:spPr bwMode="auto">
            <a:xfrm>
              <a:off x="2509" y="1539"/>
              <a:ext cx="37" cy="36"/>
            </a:xfrm>
            <a:custGeom>
              <a:avLst/>
              <a:gdLst/>
              <a:ahLst/>
              <a:cxnLst>
                <a:cxn ang="0">
                  <a:pos x="4" y="5"/>
                </a:cxn>
                <a:cxn ang="0">
                  <a:pos x="0" y="4"/>
                </a:cxn>
                <a:cxn ang="0">
                  <a:pos x="1" y="5"/>
                </a:cxn>
                <a:cxn ang="0">
                  <a:pos x="4" y="11"/>
                </a:cxn>
                <a:cxn ang="0">
                  <a:pos x="8" y="18"/>
                </a:cxn>
                <a:cxn ang="0">
                  <a:pos x="15" y="27"/>
                </a:cxn>
                <a:cxn ang="0">
                  <a:pos x="22" y="36"/>
                </a:cxn>
                <a:cxn ang="0">
                  <a:pos x="31" y="43"/>
                </a:cxn>
                <a:cxn ang="0">
                  <a:pos x="40" y="50"/>
                </a:cxn>
                <a:cxn ang="0">
                  <a:pos x="53" y="54"/>
                </a:cxn>
                <a:cxn ang="0">
                  <a:pos x="54" y="48"/>
                </a:cxn>
                <a:cxn ang="0">
                  <a:pos x="44" y="45"/>
                </a:cxn>
                <a:cxn ang="0">
                  <a:pos x="35" y="38"/>
                </a:cxn>
                <a:cxn ang="0">
                  <a:pos x="27" y="32"/>
                </a:cxn>
                <a:cxn ang="0">
                  <a:pos x="20" y="22"/>
                </a:cxn>
                <a:cxn ang="0">
                  <a:pos x="14" y="14"/>
                </a:cxn>
                <a:cxn ang="0">
                  <a:pos x="9" y="8"/>
                </a:cxn>
                <a:cxn ang="0">
                  <a:pos x="7" y="3"/>
                </a:cxn>
                <a:cxn ang="0">
                  <a:pos x="6" y="2"/>
                </a:cxn>
                <a:cxn ang="0">
                  <a:pos x="3" y="0"/>
                </a:cxn>
                <a:cxn ang="0">
                  <a:pos x="6" y="2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4" y="5"/>
                </a:cxn>
              </a:cxnLst>
              <a:rect l="0" t="0" r="r" b="b"/>
              <a:pathLst>
                <a:path w="54" h="54">
                  <a:moveTo>
                    <a:pt x="4" y="5"/>
                  </a:moveTo>
                  <a:lnTo>
                    <a:pt x="0" y="4"/>
                  </a:lnTo>
                  <a:lnTo>
                    <a:pt x="1" y="5"/>
                  </a:lnTo>
                  <a:lnTo>
                    <a:pt x="4" y="11"/>
                  </a:lnTo>
                  <a:lnTo>
                    <a:pt x="8" y="18"/>
                  </a:lnTo>
                  <a:lnTo>
                    <a:pt x="15" y="27"/>
                  </a:lnTo>
                  <a:lnTo>
                    <a:pt x="22" y="36"/>
                  </a:lnTo>
                  <a:lnTo>
                    <a:pt x="31" y="43"/>
                  </a:lnTo>
                  <a:lnTo>
                    <a:pt x="40" y="50"/>
                  </a:lnTo>
                  <a:lnTo>
                    <a:pt x="53" y="54"/>
                  </a:lnTo>
                  <a:lnTo>
                    <a:pt x="54" y="48"/>
                  </a:lnTo>
                  <a:lnTo>
                    <a:pt x="44" y="45"/>
                  </a:lnTo>
                  <a:lnTo>
                    <a:pt x="35" y="38"/>
                  </a:lnTo>
                  <a:lnTo>
                    <a:pt x="27" y="32"/>
                  </a:lnTo>
                  <a:lnTo>
                    <a:pt x="20" y="22"/>
                  </a:lnTo>
                  <a:lnTo>
                    <a:pt x="14" y="14"/>
                  </a:lnTo>
                  <a:lnTo>
                    <a:pt x="9" y="8"/>
                  </a:lnTo>
                  <a:lnTo>
                    <a:pt x="7" y="3"/>
                  </a:lnTo>
                  <a:lnTo>
                    <a:pt x="6" y="2"/>
                  </a:lnTo>
                  <a:lnTo>
                    <a:pt x="3" y="0"/>
                  </a:lnTo>
                  <a:lnTo>
                    <a:pt x="6" y="2"/>
                  </a:lnTo>
                  <a:lnTo>
                    <a:pt x="5" y="0"/>
                  </a:lnTo>
                  <a:lnTo>
                    <a:pt x="3" y="0"/>
                  </a:lnTo>
                  <a:lnTo>
                    <a:pt x="4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22" name="Freeform 246"/>
            <p:cNvSpPr>
              <a:spLocks/>
            </p:cNvSpPr>
            <p:nvPr/>
          </p:nvSpPr>
          <p:spPr bwMode="auto">
            <a:xfrm>
              <a:off x="2482" y="1539"/>
              <a:ext cx="30" cy="7"/>
            </a:xfrm>
            <a:custGeom>
              <a:avLst/>
              <a:gdLst/>
              <a:ahLst/>
              <a:cxnLst>
                <a:cxn ang="0">
                  <a:pos x="1" y="8"/>
                </a:cxn>
                <a:cxn ang="0">
                  <a:pos x="1" y="11"/>
                </a:cxn>
                <a:cxn ang="0">
                  <a:pos x="45" y="5"/>
                </a:cxn>
                <a:cxn ang="0">
                  <a:pos x="44" y="0"/>
                </a:cxn>
                <a:cxn ang="0">
                  <a:pos x="0" y="4"/>
                </a:cxn>
                <a:cxn ang="0">
                  <a:pos x="1" y="8"/>
                </a:cxn>
              </a:cxnLst>
              <a:rect l="0" t="0" r="r" b="b"/>
              <a:pathLst>
                <a:path w="45" h="11">
                  <a:moveTo>
                    <a:pt x="1" y="8"/>
                  </a:moveTo>
                  <a:lnTo>
                    <a:pt x="1" y="11"/>
                  </a:lnTo>
                  <a:lnTo>
                    <a:pt x="45" y="5"/>
                  </a:lnTo>
                  <a:lnTo>
                    <a:pt x="44" y="0"/>
                  </a:lnTo>
                  <a:lnTo>
                    <a:pt x="0" y="4"/>
                  </a:lnTo>
                  <a:lnTo>
                    <a:pt x="1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23" name="Freeform 247"/>
            <p:cNvSpPr>
              <a:spLocks/>
            </p:cNvSpPr>
            <p:nvPr/>
          </p:nvSpPr>
          <p:spPr bwMode="auto">
            <a:xfrm>
              <a:off x="2444" y="1537"/>
              <a:ext cx="100" cy="98"/>
            </a:xfrm>
            <a:custGeom>
              <a:avLst/>
              <a:gdLst/>
              <a:ahLst/>
              <a:cxnLst>
                <a:cxn ang="0">
                  <a:pos x="43" y="0"/>
                </a:cxn>
                <a:cxn ang="0">
                  <a:pos x="99" y="5"/>
                </a:cxn>
                <a:cxn ang="0">
                  <a:pos x="99" y="6"/>
                </a:cxn>
                <a:cxn ang="0">
                  <a:pos x="101" y="7"/>
                </a:cxn>
                <a:cxn ang="0">
                  <a:pos x="103" y="9"/>
                </a:cxn>
                <a:cxn ang="0">
                  <a:pos x="107" y="13"/>
                </a:cxn>
                <a:cxn ang="0">
                  <a:pos x="111" y="16"/>
                </a:cxn>
                <a:cxn ang="0">
                  <a:pos x="115" y="21"/>
                </a:cxn>
                <a:cxn ang="0">
                  <a:pos x="120" y="27"/>
                </a:cxn>
                <a:cxn ang="0">
                  <a:pos x="125" y="32"/>
                </a:cxn>
                <a:cxn ang="0">
                  <a:pos x="130" y="38"/>
                </a:cxn>
                <a:cxn ang="0">
                  <a:pos x="133" y="44"/>
                </a:cxn>
                <a:cxn ang="0">
                  <a:pos x="138" y="51"/>
                </a:cxn>
                <a:cxn ang="0">
                  <a:pos x="140" y="57"/>
                </a:cxn>
                <a:cxn ang="0">
                  <a:pos x="142" y="64"/>
                </a:cxn>
                <a:cxn ang="0">
                  <a:pos x="144" y="71"/>
                </a:cxn>
                <a:cxn ang="0">
                  <a:pos x="144" y="78"/>
                </a:cxn>
                <a:cxn ang="0">
                  <a:pos x="142" y="84"/>
                </a:cxn>
                <a:cxn ang="0">
                  <a:pos x="138" y="95"/>
                </a:cxn>
                <a:cxn ang="0">
                  <a:pos x="134" y="103"/>
                </a:cxn>
                <a:cxn ang="0">
                  <a:pos x="130" y="108"/>
                </a:cxn>
                <a:cxn ang="0">
                  <a:pos x="126" y="110"/>
                </a:cxn>
                <a:cxn ang="0">
                  <a:pos x="123" y="111"/>
                </a:cxn>
                <a:cxn ang="0">
                  <a:pos x="119" y="111"/>
                </a:cxn>
                <a:cxn ang="0">
                  <a:pos x="118" y="111"/>
                </a:cxn>
                <a:cxn ang="0">
                  <a:pos x="117" y="110"/>
                </a:cxn>
                <a:cxn ang="0">
                  <a:pos x="83" y="67"/>
                </a:cxn>
                <a:cxn ang="0">
                  <a:pos x="85" y="67"/>
                </a:cxn>
                <a:cxn ang="0">
                  <a:pos x="87" y="69"/>
                </a:cxn>
                <a:cxn ang="0">
                  <a:pos x="93" y="73"/>
                </a:cxn>
                <a:cxn ang="0">
                  <a:pos x="98" y="79"/>
                </a:cxn>
                <a:cxn ang="0">
                  <a:pos x="103" y="86"/>
                </a:cxn>
                <a:cxn ang="0">
                  <a:pos x="108" y="95"/>
                </a:cxn>
                <a:cxn ang="0">
                  <a:pos x="110" y="105"/>
                </a:cxn>
                <a:cxn ang="0">
                  <a:pos x="110" y="117"/>
                </a:cxn>
                <a:cxn ang="0">
                  <a:pos x="107" y="128"/>
                </a:cxn>
                <a:cxn ang="0">
                  <a:pos x="102" y="136"/>
                </a:cxn>
                <a:cxn ang="0">
                  <a:pos x="96" y="142"/>
                </a:cxn>
                <a:cxn ang="0">
                  <a:pos x="90" y="145"/>
                </a:cxn>
                <a:cxn ang="0">
                  <a:pos x="83" y="146"/>
                </a:cxn>
                <a:cxn ang="0">
                  <a:pos x="77" y="147"/>
                </a:cxn>
                <a:cxn ang="0">
                  <a:pos x="74" y="147"/>
                </a:cxn>
                <a:cxn ang="0">
                  <a:pos x="71" y="147"/>
                </a:cxn>
                <a:cxn ang="0">
                  <a:pos x="41" y="104"/>
                </a:cxn>
                <a:cxn ang="0">
                  <a:pos x="0" y="93"/>
                </a:cxn>
                <a:cxn ang="0">
                  <a:pos x="43" y="0"/>
                </a:cxn>
              </a:cxnLst>
              <a:rect l="0" t="0" r="r" b="b"/>
              <a:pathLst>
                <a:path w="144" h="147">
                  <a:moveTo>
                    <a:pt x="43" y="0"/>
                  </a:moveTo>
                  <a:lnTo>
                    <a:pt x="99" y="5"/>
                  </a:lnTo>
                  <a:lnTo>
                    <a:pt x="99" y="6"/>
                  </a:lnTo>
                  <a:lnTo>
                    <a:pt x="101" y="7"/>
                  </a:lnTo>
                  <a:lnTo>
                    <a:pt x="103" y="9"/>
                  </a:lnTo>
                  <a:lnTo>
                    <a:pt x="107" y="13"/>
                  </a:lnTo>
                  <a:lnTo>
                    <a:pt x="111" y="16"/>
                  </a:lnTo>
                  <a:lnTo>
                    <a:pt x="115" y="21"/>
                  </a:lnTo>
                  <a:lnTo>
                    <a:pt x="120" y="27"/>
                  </a:lnTo>
                  <a:lnTo>
                    <a:pt x="125" y="32"/>
                  </a:lnTo>
                  <a:lnTo>
                    <a:pt x="130" y="38"/>
                  </a:lnTo>
                  <a:lnTo>
                    <a:pt x="133" y="44"/>
                  </a:lnTo>
                  <a:lnTo>
                    <a:pt x="138" y="51"/>
                  </a:lnTo>
                  <a:lnTo>
                    <a:pt x="140" y="57"/>
                  </a:lnTo>
                  <a:lnTo>
                    <a:pt x="142" y="64"/>
                  </a:lnTo>
                  <a:lnTo>
                    <a:pt x="144" y="71"/>
                  </a:lnTo>
                  <a:lnTo>
                    <a:pt x="144" y="78"/>
                  </a:lnTo>
                  <a:lnTo>
                    <a:pt x="142" y="84"/>
                  </a:lnTo>
                  <a:lnTo>
                    <a:pt x="138" y="95"/>
                  </a:lnTo>
                  <a:lnTo>
                    <a:pt x="134" y="103"/>
                  </a:lnTo>
                  <a:lnTo>
                    <a:pt x="130" y="108"/>
                  </a:lnTo>
                  <a:lnTo>
                    <a:pt x="126" y="110"/>
                  </a:lnTo>
                  <a:lnTo>
                    <a:pt x="123" y="111"/>
                  </a:lnTo>
                  <a:lnTo>
                    <a:pt x="119" y="111"/>
                  </a:lnTo>
                  <a:lnTo>
                    <a:pt x="118" y="111"/>
                  </a:lnTo>
                  <a:lnTo>
                    <a:pt x="117" y="110"/>
                  </a:lnTo>
                  <a:lnTo>
                    <a:pt x="83" y="67"/>
                  </a:lnTo>
                  <a:lnTo>
                    <a:pt x="85" y="67"/>
                  </a:lnTo>
                  <a:lnTo>
                    <a:pt x="87" y="69"/>
                  </a:lnTo>
                  <a:lnTo>
                    <a:pt x="93" y="73"/>
                  </a:lnTo>
                  <a:lnTo>
                    <a:pt x="98" y="79"/>
                  </a:lnTo>
                  <a:lnTo>
                    <a:pt x="103" y="86"/>
                  </a:lnTo>
                  <a:lnTo>
                    <a:pt x="108" y="95"/>
                  </a:lnTo>
                  <a:lnTo>
                    <a:pt x="110" y="105"/>
                  </a:lnTo>
                  <a:lnTo>
                    <a:pt x="110" y="117"/>
                  </a:lnTo>
                  <a:lnTo>
                    <a:pt x="107" y="128"/>
                  </a:lnTo>
                  <a:lnTo>
                    <a:pt x="102" y="136"/>
                  </a:lnTo>
                  <a:lnTo>
                    <a:pt x="96" y="142"/>
                  </a:lnTo>
                  <a:lnTo>
                    <a:pt x="90" y="145"/>
                  </a:lnTo>
                  <a:lnTo>
                    <a:pt x="83" y="146"/>
                  </a:lnTo>
                  <a:lnTo>
                    <a:pt x="77" y="147"/>
                  </a:lnTo>
                  <a:lnTo>
                    <a:pt x="74" y="147"/>
                  </a:lnTo>
                  <a:lnTo>
                    <a:pt x="71" y="147"/>
                  </a:lnTo>
                  <a:lnTo>
                    <a:pt x="41" y="104"/>
                  </a:lnTo>
                  <a:lnTo>
                    <a:pt x="0" y="93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FFBFA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24" name="Freeform 248"/>
            <p:cNvSpPr>
              <a:spLocks/>
            </p:cNvSpPr>
            <p:nvPr/>
          </p:nvSpPr>
          <p:spPr bwMode="auto">
            <a:xfrm>
              <a:off x="2472" y="1536"/>
              <a:ext cx="40" cy="6"/>
            </a:xfrm>
            <a:custGeom>
              <a:avLst/>
              <a:gdLst/>
              <a:ahLst/>
              <a:cxnLst>
                <a:cxn ang="0">
                  <a:pos x="58" y="6"/>
                </a:cxn>
                <a:cxn ang="0">
                  <a:pos x="57" y="5"/>
                </a:cxn>
                <a:cxn ang="0">
                  <a:pos x="1" y="0"/>
                </a:cxn>
                <a:cxn ang="0">
                  <a:pos x="0" y="6"/>
                </a:cxn>
                <a:cxn ang="0">
                  <a:pos x="56" y="10"/>
                </a:cxn>
                <a:cxn ang="0">
                  <a:pos x="54" y="9"/>
                </a:cxn>
                <a:cxn ang="0">
                  <a:pos x="58" y="6"/>
                </a:cxn>
                <a:cxn ang="0">
                  <a:pos x="58" y="5"/>
                </a:cxn>
                <a:cxn ang="0">
                  <a:pos x="57" y="5"/>
                </a:cxn>
                <a:cxn ang="0">
                  <a:pos x="58" y="6"/>
                </a:cxn>
              </a:cxnLst>
              <a:rect l="0" t="0" r="r" b="b"/>
              <a:pathLst>
                <a:path w="58" h="10">
                  <a:moveTo>
                    <a:pt x="58" y="6"/>
                  </a:moveTo>
                  <a:lnTo>
                    <a:pt x="57" y="5"/>
                  </a:lnTo>
                  <a:lnTo>
                    <a:pt x="1" y="0"/>
                  </a:lnTo>
                  <a:lnTo>
                    <a:pt x="0" y="6"/>
                  </a:lnTo>
                  <a:lnTo>
                    <a:pt x="56" y="10"/>
                  </a:lnTo>
                  <a:lnTo>
                    <a:pt x="54" y="9"/>
                  </a:lnTo>
                  <a:lnTo>
                    <a:pt x="58" y="6"/>
                  </a:lnTo>
                  <a:lnTo>
                    <a:pt x="58" y="5"/>
                  </a:lnTo>
                  <a:lnTo>
                    <a:pt x="57" y="5"/>
                  </a:lnTo>
                  <a:lnTo>
                    <a:pt x="58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25" name="Freeform 249"/>
            <p:cNvSpPr>
              <a:spLocks/>
            </p:cNvSpPr>
            <p:nvPr/>
          </p:nvSpPr>
          <p:spPr bwMode="auto">
            <a:xfrm>
              <a:off x="2511" y="1540"/>
              <a:ext cx="34" cy="53"/>
            </a:xfrm>
            <a:custGeom>
              <a:avLst/>
              <a:gdLst/>
              <a:ahLst/>
              <a:cxnLst>
                <a:cxn ang="0">
                  <a:pos x="50" y="81"/>
                </a:cxn>
                <a:cxn ang="0">
                  <a:pos x="50" y="81"/>
                </a:cxn>
                <a:cxn ang="0">
                  <a:pos x="51" y="74"/>
                </a:cxn>
                <a:cxn ang="0">
                  <a:pos x="51" y="66"/>
                </a:cxn>
                <a:cxn ang="0">
                  <a:pos x="50" y="59"/>
                </a:cxn>
                <a:cxn ang="0">
                  <a:pos x="47" y="52"/>
                </a:cxn>
                <a:cxn ang="0">
                  <a:pos x="44" y="45"/>
                </a:cxn>
                <a:cxn ang="0">
                  <a:pos x="40" y="39"/>
                </a:cxn>
                <a:cxn ang="0">
                  <a:pos x="36" y="32"/>
                </a:cxn>
                <a:cxn ang="0">
                  <a:pos x="31" y="26"/>
                </a:cxn>
                <a:cxn ang="0">
                  <a:pos x="27" y="20"/>
                </a:cxn>
                <a:cxn ang="0">
                  <a:pos x="21" y="15"/>
                </a:cxn>
                <a:cxn ang="0">
                  <a:pos x="18" y="10"/>
                </a:cxn>
                <a:cxn ang="0">
                  <a:pos x="13" y="7"/>
                </a:cxn>
                <a:cxn ang="0">
                  <a:pos x="10" y="3"/>
                </a:cxn>
                <a:cxn ang="0">
                  <a:pos x="7" y="1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3" y="5"/>
                </a:cxn>
                <a:cxn ang="0">
                  <a:pos x="5" y="8"/>
                </a:cxn>
                <a:cxn ang="0">
                  <a:pos x="8" y="11"/>
                </a:cxn>
                <a:cxn ang="0">
                  <a:pos x="13" y="15"/>
                </a:cxn>
                <a:cxn ang="0">
                  <a:pos x="16" y="19"/>
                </a:cxn>
                <a:cxn ang="0">
                  <a:pos x="22" y="25"/>
                </a:cxn>
                <a:cxn ang="0">
                  <a:pos x="27" y="29"/>
                </a:cxn>
                <a:cxn ang="0">
                  <a:pos x="30" y="35"/>
                </a:cxn>
                <a:cxn ang="0">
                  <a:pos x="35" y="42"/>
                </a:cxn>
                <a:cxn ang="0">
                  <a:pos x="39" y="48"/>
                </a:cxn>
                <a:cxn ang="0">
                  <a:pos x="42" y="55"/>
                </a:cxn>
                <a:cxn ang="0">
                  <a:pos x="44" y="61"/>
                </a:cxn>
                <a:cxn ang="0">
                  <a:pos x="45" y="67"/>
                </a:cxn>
                <a:cxn ang="0">
                  <a:pos x="45" y="73"/>
                </a:cxn>
                <a:cxn ang="0">
                  <a:pos x="44" y="78"/>
                </a:cxn>
                <a:cxn ang="0">
                  <a:pos x="44" y="78"/>
                </a:cxn>
                <a:cxn ang="0">
                  <a:pos x="50" y="81"/>
                </a:cxn>
              </a:cxnLst>
              <a:rect l="0" t="0" r="r" b="b"/>
              <a:pathLst>
                <a:path w="51" h="81">
                  <a:moveTo>
                    <a:pt x="50" y="81"/>
                  </a:moveTo>
                  <a:lnTo>
                    <a:pt x="50" y="81"/>
                  </a:lnTo>
                  <a:lnTo>
                    <a:pt x="51" y="74"/>
                  </a:lnTo>
                  <a:lnTo>
                    <a:pt x="51" y="66"/>
                  </a:lnTo>
                  <a:lnTo>
                    <a:pt x="50" y="59"/>
                  </a:lnTo>
                  <a:lnTo>
                    <a:pt x="47" y="52"/>
                  </a:lnTo>
                  <a:lnTo>
                    <a:pt x="44" y="45"/>
                  </a:lnTo>
                  <a:lnTo>
                    <a:pt x="40" y="39"/>
                  </a:lnTo>
                  <a:lnTo>
                    <a:pt x="36" y="32"/>
                  </a:lnTo>
                  <a:lnTo>
                    <a:pt x="31" y="26"/>
                  </a:lnTo>
                  <a:lnTo>
                    <a:pt x="27" y="20"/>
                  </a:lnTo>
                  <a:lnTo>
                    <a:pt x="21" y="15"/>
                  </a:lnTo>
                  <a:lnTo>
                    <a:pt x="18" y="10"/>
                  </a:lnTo>
                  <a:lnTo>
                    <a:pt x="13" y="7"/>
                  </a:lnTo>
                  <a:lnTo>
                    <a:pt x="10" y="3"/>
                  </a:lnTo>
                  <a:lnTo>
                    <a:pt x="7" y="1"/>
                  </a:lnTo>
                  <a:lnTo>
                    <a:pt x="5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4"/>
                  </a:lnTo>
                  <a:lnTo>
                    <a:pt x="3" y="5"/>
                  </a:lnTo>
                  <a:lnTo>
                    <a:pt x="5" y="8"/>
                  </a:lnTo>
                  <a:lnTo>
                    <a:pt x="8" y="11"/>
                  </a:lnTo>
                  <a:lnTo>
                    <a:pt x="13" y="15"/>
                  </a:lnTo>
                  <a:lnTo>
                    <a:pt x="16" y="19"/>
                  </a:lnTo>
                  <a:lnTo>
                    <a:pt x="22" y="25"/>
                  </a:lnTo>
                  <a:lnTo>
                    <a:pt x="27" y="29"/>
                  </a:lnTo>
                  <a:lnTo>
                    <a:pt x="30" y="35"/>
                  </a:lnTo>
                  <a:lnTo>
                    <a:pt x="35" y="42"/>
                  </a:lnTo>
                  <a:lnTo>
                    <a:pt x="39" y="48"/>
                  </a:lnTo>
                  <a:lnTo>
                    <a:pt x="42" y="55"/>
                  </a:lnTo>
                  <a:lnTo>
                    <a:pt x="44" y="61"/>
                  </a:lnTo>
                  <a:lnTo>
                    <a:pt x="45" y="67"/>
                  </a:lnTo>
                  <a:lnTo>
                    <a:pt x="45" y="73"/>
                  </a:lnTo>
                  <a:lnTo>
                    <a:pt x="44" y="78"/>
                  </a:lnTo>
                  <a:lnTo>
                    <a:pt x="44" y="78"/>
                  </a:lnTo>
                  <a:lnTo>
                    <a:pt x="50" y="8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26" name="Freeform 250"/>
            <p:cNvSpPr>
              <a:spLocks/>
            </p:cNvSpPr>
            <p:nvPr/>
          </p:nvSpPr>
          <p:spPr bwMode="auto">
            <a:xfrm>
              <a:off x="2523" y="1591"/>
              <a:ext cx="21" cy="21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" y="31"/>
                </a:cxn>
                <a:cxn ang="0">
                  <a:pos x="2" y="32"/>
                </a:cxn>
                <a:cxn ang="0">
                  <a:pos x="4" y="32"/>
                </a:cxn>
                <a:cxn ang="0">
                  <a:pos x="8" y="32"/>
                </a:cxn>
                <a:cxn ang="0">
                  <a:pos x="12" y="30"/>
                </a:cxn>
                <a:cxn ang="0">
                  <a:pos x="17" y="28"/>
                </a:cxn>
                <a:cxn ang="0">
                  <a:pos x="21" y="22"/>
                </a:cxn>
                <a:cxn ang="0">
                  <a:pos x="26" y="14"/>
                </a:cxn>
                <a:cxn ang="0">
                  <a:pos x="31" y="3"/>
                </a:cxn>
                <a:cxn ang="0">
                  <a:pos x="25" y="0"/>
                </a:cxn>
                <a:cxn ang="0">
                  <a:pos x="20" y="12"/>
                </a:cxn>
                <a:cxn ang="0">
                  <a:pos x="16" y="19"/>
                </a:cxn>
                <a:cxn ang="0">
                  <a:pos x="12" y="23"/>
                </a:cxn>
                <a:cxn ang="0">
                  <a:pos x="9" y="26"/>
                </a:cxn>
                <a:cxn ang="0">
                  <a:pos x="7" y="26"/>
                </a:cxn>
                <a:cxn ang="0">
                  <a:pos x="4" y="26"/>
                </a:cxn>
                <a:cxn ang="0">
                  <a:pos x="3" y="26"/>
                </a:cxn>
                <a:cxn ang="0">
                  <a:pos x="4" y="26"/>
                </a:cxn>
                <a:cxn ang="0">
                  <a:pos x="5" y="27"/>
                </a:cxn>
                <a:cxn ang="0">
                  <a:pos x="0" y="30"/>
                </a:cxn>
                <a:cxn ang="0">
                  <a:pos x="0" y="30"/>
                </a:cxn>
                <a:cxn ang="0">
                  <a:pos x="1" y="31"/>
                </a:cxn>
                <a:cxn ang="0">
                  <a:pos x="0" y="30"/>
                </a:cxn>
              </a:cxnLst>
              <a:rect l="0" t="0" r="r" b="b"/>
              <a:pathLst>
                <a:path w="31" h="32">
                  <a:moveTo>
                    <a:pt x="0" y="30"/>
                  </a:moveTo>
                  <a:lnTo>
                    <a:pt x="1" y="31"/>
                  </a:lnTo>
                  <a:lnTo>
                    <a:pt x="2" y="32"/>
                  </a:lnTo>
                  <a:lnTo>
                    <a:pt x="4" y="32"/>
                  </a:lnTo>
                  <a:lnTo>
                    <a:pt x="8" y="32"/>
                  </a:lnTo>
                  <a:lnTo>
                    <a:pt x="12" y="30"/>
                  </a:lnTo>
                  <a:lnTo>
                    <a:pt x="17" y="28"/>
                  </a:lnTo>
                  <a:lnTo>
                    <a:pt x="21" y="22"/>
                  </a:lnTo>
                  <a:lnTo>
                    <a:pt x="26" y="14"/>
                  </a:lnTo>
                  <a:lnTo>
                    <a:pt x="31" y="3"/>
                  </a:lnTo>
                  <a:lnTo>
                    <a:pt x="25" y="0"/>
                  </a:lnTo>
                  <a:lnTo>
                    <a:pt x="20" y="12"/>
                  </a:lnTo>
                  <a:lnTo>
                    <a:pt x="16" y="19"/>
                  </a:lnTo>
                  <a:lnTo>
                    <a:pt x="12" y="23"/>
                  </a:lnTo>
                  <a:lnTo>
                    <a:pt x="9" y="26"/>
                  </a:lnTo>
                  <a:lnTo>
                    <a:pt x="7" y="26"/>
                  </a:lnTo>
                  <a:lnTo>
                    <a:pt x="4" y="26"/>
                  </a:lnTo>
                  <a:lnTo>
                    <a:pt x="3" y="26"/>
                  </a:lnTo>
                  <a:lnTo>
                    <a:pt x="4" y="26"/>
                  </a:lnTo>
                  <a:lnTo>
                    <a:pt x="5" y="27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1" y="31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27" name="Freeform 251"/>
            <p:cNvSpPr>
              <a:spLocks/>
            </p:cNvSpPr>
            <p:nvPr/>
          </p:nvSpPr>
          <p:spPr bwMode="auto">
            <a:xfrm>
              <a:off x="2493" y="1574"/>
              <a:ext cx="34" cy="37"/>
            </a:xfrm>
            <a:custGeom>
              <a:avLst/>
              <a:gdLst/>
              <a:ahLst/>
              <a:cxnLst>
                <a:cxn ang="0">
                  <a:pos x="14" y="7"/>
                </a:cxn>
                <a:cxn ang="0">
                  <a:pos x="10" y="12"/>
                </a:cxn>
                <a:cxn ang="0">
                  <a:pos x="44" y="56"/>
                </a:cxn>
                <a:cxn ang="0">
                  <a:pos x="49" y="53"/>
                </a:cxn>
                <a:cxn ang="0">
                  <a:pos x="15" y="8"/>
                </a:cxn>
                <a:cxn ang="0">
                  <a:pos x="11" y="13"/>
                </a:cxn>
                <a:cxn ang="0">
                  <a:pos x="14" y="7"/>
                </a:cxn>
                <a:cxn ang="0">
                  <a:pos x="0" y="0"/>
                </a:cxn>
                <a:cxn ang="0">
                  <a:pos x="10" y="12"/>
                </a:cxn>
                <a:cxn ang="0">
                  <a:pos x="14" y="7"/>
                </a:cxn>
              </a:cxnLst>
              <a:rect l="0" t="0" r="r" b="b"/>
              <a:pathLst>
                <a:path w="49" h="56">
                  <a:moveTo>
                    <a:pt x="14" y="7"/>
                  </a:moveTo>
                  <a:lnTo>
                    <a:pt x="10" y="12"/>
                  </a:lnTo>
                  <a:lnTo>
                    <a:pt x="44" y="56"/>
                  </a:lnTo>
                  <a:lnTo>
                    <a:pt x="49" y="53"/>
                  </a:lnTo>
                  <a:lnTo>
                    <a:pt x="15" y="8"/>
                  </a:lnTo>
                  <a:lnTo>
                    <a:pt x="11" y="13"/>
                  </a:lnTo>
                  <a:lnTo>
                    <a:pt x="14" y="7"/>
                  </a:lnTo>
                  <a:lnTo>
                    <a:pt x="0" y="0"/>
                  </a:lnTo>
                  <a:lnTo>
                    <a:pt x="10" y="12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28" name="Freeform 252"/>
            <p:cNvSpPr>
              <a:spLocks/>
            </p:cNvSpPr>
            <p:nvPr/>
          </p:nvSpPr>
          <p:spPr bwMode="auto">
            <a:xfrm>
              <a:off x="2500" y="1579"/>
              <a:ext cx="22" cy="36"/>
            </a:xfrm>
            <a:custGeom>
              <a:avLst/>
              <a:gdLst/>
              <a:ahLst/>
              <a:cxnLst>
                <a:cxn ang="0">
                  <a:pos x="30" y="55"/>
                </a:cxn>
                <a:cxn ang="0">
                  <a:pos x="30" y="55"/>
                </a:cxn>
                <a:cxn ang="0">
                  <a:pos x="30" y="42"/>
                </a:cxn>
                <a:cxn ang="0">
                  <a:pos x="28" y="31"/>
                </a:cxn>
                <a:cxn ang="0">
                  <a:pos x="24" y="22"/>
                </a:cxn>
                <a:cxn ang="0">
                  <a:pos x="18" y="14"/>
                </a:cxn>
                <a:cxn ang="0">
                  <a:pos x="13" y="8"/>
                </a:cxn>
                <a:cxn ang="0">
                  <a:pos x="8" y="4"/>
                </a:cxn>
                <a:cxn ang="0">
                  <a:pos x="4" y="1"/>
                </a:cxn>
                <a:cxn ang="0">
                  <a:pos x="3" y="0"/>
                </a:cxn>
                <a:cxn ang="0">
                  <a:pos x="0" y="6"/>
                </a:cxn>
                <a:cxn ang="0">
                  <a:pos x="1" y="7"/>
                </a:cxn>
                <a:cxn ang="0">
                  <a:pos x="4" y="8"/>
                </a:cxn>
                <a:cxn ang="0">
                  <a:pos x="9" y="13"/>
                </a:cxn>
                <a:cxn ang="0">
                  <a:pos x="13" y="17"/>
                </a:cxn>
                <a:cxn ang="0">
                  <a:pos x="19" y="25"/>
                </a:cxn>
                <a:cxn ang="0">
                  <a:pos x="22" y="33"/>
                </a:cxn>
                <a:cxn ang="0">
                  <a:pos x="25" y="42"/>
                </a:cxn>
                <a:cxn ang="0">
                  <a:pos x="25" y="54"/>
                </a:cxn>
                <a:cxn ang="0">
                  <a:pos x="25" y="54"/>
                </a:cxn>
                <a:cxn ang="0">
                  <a:pos x="30" y="55"/>
                </a:cxn>
              </a:cxnLst>
              <a:rect l="0" t="0" r="r" b="b"/>
              <a:pathLst>
                <a:path w="30" h="55">
                  <a:moveTo>
                    <a:pt x="30" y="55"/>
                  </a:moveTo>
                  <a:lnTo>
                    <a:pt x="30" y="55"/>
                  </a:lnTo>
                  <a:lnTo>
                    <a:pt x="30" y="42"/>
                  </a:lnTo>
                  <a:lnTo>
                    <a:pt x="28" y="31"/>
                  </a:lnTo>
                  <a:lnTo>
                    <a:pt x="24" y="22"/>
                  </a:lnTo>
                  <a:lnTo>
                    <a:pt x="18" y="14"/>
                  </a:lnTo>
                  <a:lnTo>
                    <a:pt x="13" y="8"/>
                  </a:lnTo>
                  <a:lnTo>
                    <a:pt x="8" y="4"/>
                  </a:lnTo>
                  <a:lnTo>
                    <a:pt x="4" y="1"/>
                  </a:lnTo>
                  <a:lnTo>
                    <a:pt x="3" y="0"/>
                  </a:lnTo>
                  <a:lnTo>
                    <a:pt x="0" y="6"/>
                  </a:lnTo>
                  <a:lnTo>
                    <a:pt x="1" y="7"/>
                  </a:lnTo>
                  <a:lnTo>
                    <a:pt x="4" y="8"/>
                  </a:lnTo>
                  <a:lnTo>
                    <a:pt x="9" y="13"/>
                  </a:lnTo>
                  <a:lnTo>
                    <a:pt x="13" y="17"/>
                  </a:lnTo>
                  <a:lnTo>
                    <a:pt x="19" y="25"/>
                  </a:lnTo>
                  <a:lnTo>
                    <a:pt x="22" y="33"/>
                  </a:lnTo>
                  <a:lnTo>
                    <a:pt x="25" y="42"/>
                  </a:lnTo>
                  <a:lnTo>
                    <a:pt x="25" y="54"/>
                  </a:lnTo>
                  <a:lnTo>
                    <a:pt x="25" y="54"/>
                  </a:lnTo>
                  <a:lnTo>
                    <a:pt x="30" y="5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29" name="Freeform 253"/>
            <p:cNvSpPr>
              <a:spLocks/>
            </p:cNvSpPr>
            <p:nvPr/>
          </p:nvSpPr>
          <p:spPr bwMode="auto">
            <a:xfrm>
              <a:off x="2492" y="1614"/>
              <a:ext cx="30" cy="22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2" y="34"/>
                </a:cxn>
                <a:cxn ang="0">
                  <a:pos x="5" y="34"/>
                </a:cxn>
                <a:cxn ang="0">
                  <a:pos x="8" y="34"/>
                </a:cxn>
                <a:cxn ang="0">
                  <a:pos x="14" y="33"/>
                </a:cxn>
                <a:cxn ang="0">
                  <a:pos x="22" y="32"/>
                </a:cxn>
                <a:cxn ang="0">
                  <a:pos x="29" y="27"/>
                </a:cxn>
                <a:cxn ang="0">
                  <a:pos x="35" y="21"/>
                </a:cxn>
                <a:cxn ang="0">
                  <a:pos x="41" y="12"/>
                </a:cxn>
                <a:cxn ang="0">
                  <a:pos x="43" y="1"/>
                </a:cxn>
                <a:cxn ang="0">
                  <a:pos x="38" y="0"/>
                </a:cxn>
                <a:cxn ang="0">
                  <a:pos x="34" y="10"/>
                </a:cxn>
                <a:cxn ang="0">
                  <a:pos x="31" y="18"/>
                </a:cxn>
                <a:cxn ang="0">
                  <a:pos x="25" y="23"/>
                </a:cxn>
                <a:cxn ang="0">
                  <a:pos x="19" y="25"/>
                </a:cxn>
                <a:cxn ang="0">
                  <a:pos x="14" y="27"/>
                </a:cxn>
                <a:cxn ang="0">
                  <a:pos x="8" y="27"/>
                </a:cxn>
                <a:cxn ang="0">
                  <a:pos x="5" y="27"/>
                </a:cxn>
                <a:cxn ang="0">
                  <a:pos x="4" y="27"/>
                </a:cxn>
                <a:cxn ang="0">
                  <a:pos x="6" y="28"/>
                </a:cxn>
                <a:cxn ang="0">
                  <a:pos x="0" y="32"/>
                </a:cxn>
                <a:cxn ang="0">
                  <a:pos x="1" y="34"/>
                </a:cxn>
                <a:cxn ang="0">
                  <a:pos x="2" y="34"/>
                </a:cxn>
                <a:cxn ang="0">
                  <a:pos x="0" y="32"/>
                </a:cxn>
              </a:cxnLst>
              <a:rect l="0" t="0" r="r" b="b"/>
              <a:pathLst>
                <a:path w="43" h="34">
                  <a:moveTo>
                    <a:pt x="0" y="32"/>
                  </a:moveTo>
                  <a:lnTo>
                    <a:pt x="2" y="34"/>
                  </a:lnTo>
                  <a:lnTo>
                    <a:pt x="5" y="34"/>
                  </a:lnTo>
                  <a:lnTo>
                    <a:pt x="8" y="34"/>
                  </a:lnTo>
                  <a:lnTo>
                    <a:pt x="14" y="33"/>
                  </a:lnTo>
                  <a:lnTo>
                    <a:pt x="22" y="32"/>
                  </a:lnTo>
                  <a:lnTo>
                    <a:pt x="29" y="27"/>
                  </a:lnTo>
                  <a:lnTo>
                    <a:pt x="35" y="21"/>
                  </a:lnTo>
                  <a:lnTo>
                    <a:pt x="41" y="12"/>
                  </a:lnTo>
                  <a:lnTo>
                    <a:pt x="43" y="1"/>
                  </a:lnTo>
                  <a:lnTo>
                    <a:pt x="38" y="0"/>
                  </a:lnTo>
                  <a:lnTo>
                    <a:pt x="34" y="10"/>
                  </a:lnTo>
                  <a:lnTo>
                    <a:pt x="31" y="18"/>
                  </a:lnTo>
                  <a:lnTo>
                    <a:pt x="25" y="23"/>
                  </a:lnTo>
                  <a:lnTo>
                    <a:pt x="19" y="25"/>
                  </a:lnTo>
                  <a:lnTo>
                    <a:pt x="14" y="27"/>
                  </a:lnTo>
                  <a:lnTo>
                    <a:pt x="8" y="27"/>
                  </a:lnTo>
                  <a:lnTo>
                    <a:pt x="5" y="27"/>
                  </a:lnTo>
                  <a:lnTo>
                    <a:pt x="4" y="27"/>
                  </a:lnTo>
                  <a:lnTo>
                    <a:pt x="6" y="28"/>
                  </a:lnTo>
                  <a:lnTo>
                    <a:pt x="0" y="32"/>
                  </a:lnTo>
                  <a:lnTo>
                    <a:pt x="1" y="34"/>
                  </a:lnTo>
                  <a:lnTo>
                    <a:pt x="2" y="34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30" name="Freeform 254"/>
            <p:cNvSpPr>
              <a:spLocks/>
            </p:cNvSpPr>
            <p:nvPr/>
          </p:nvSpPr>
          <p:spPr bwMode="auto">
            <a:xfrm>
              <a:off x="2470" y="1603"/>
              <a:ext cx="26" cy="32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0" y="5"/>
                </a:cxn>
                <a:cxn ang="0">
                  <a:pos x="32" y="48"/>
                </a:cxn>
                <a:cxn ang="0">
                  <a:pos x="38" y="44"/>
                </a:cxn>
                <a:cxn ang="0">
                  <a:pos x="6" y="2"/>
                </a:cxn>
                <a:cxn ang="0">
                  <a:pos x="5" y="0"/>
                </a:cxn>
                <a:cxn ang="0">
                  <a:pos x="6" y="2"/>
                </a:cxn>
                <a:cxn ang="0">
                  <a:pos x="5" y="1"/>
                </a:cxn>
                <a:cxn ang="0">
                  <a:pos x="5" y="0"/>
                </a:cxn>
                <a:cxn ang="0">
                  <a:pos x="2" y="7"/>
                </a:cxn>
              </a:cxnLst>
              <a:rect l="0" t="0" r="r" b="b"/>
              <a:pathLst>
                <a:path w="38" h="48">
                  <a:moveTo>
                    <a:pt x="2" y="7"/>
                  </a:moveTo>
                  <a:lnTo>
                    <a:pt x="0" y="5"/>
                  </a:lnTo>
                  <a:lnTo>
                    <a:pt x="32" y="48"/>
                  </a:lnTo>
                  <a:lnTo>
                    <a:pt x="38" y="44"/>
                  </a:lnTo>
                  <a:lnTo>
                    <a:pt x="6" y="2"/>
                  </a:lnTo>
                  <a:lnTo>
                    <a:pt x="5" y="0"/>
                  </a:lnTo>
                  <a:lnTo>
                    <a:pt x="6" y="2"/>
                  </a:lnTo>
                  <a:lnTo>
                    <a:pt x="5" y="1"/>
                  </a:lnTo>
                  <a:lnTo>
                    <a:pt x="5" y="0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31" name="Freeform 255"/>
            <p:cNvSpPr>
              <a:spLocks/>
            </p:cNvSpPr>
            <p:nvPr/>
          </p:nvSpPr>
          <p:spPr bwMode="auto">
            <a:xfrm>
              <a:off x="2444" y="1597"/>
              <a:ext cx="28" cy="11"/>
            </a:xfrm>
            <a:custGeom>
              <a:avLst/>
              <a:gdLst/>
              <a:ahLst/>
              <a:cxnLst>
                <a:cxn ang="0">
                  <a:pos x="2" y="4"/>
                </a:cxn>
                <a:cxn ang="0">
                  <a:pos x="0" y="7"/>
                </a:cxn>
                <a:cxn ang="0">
                  <a:pos x="41" y="19"/>
                </a:cxn>
                <a:cxn ang="0">
                  <a:pos x="44" y="12"/>
                </a:cxn>
                <a:cxn ang="0">
                  <a:pos x="3" y="0"/>
                </a:cxn>
                <a:cxn ang="0">
                  <a:pos x="2" y="4"/>
                </a:cxn>
              </a:cxnLst>
              <a:rect l="0" t="0" r="r" b="b"/>
              <a:pathLst>
                <a:path w="44" h="19">
                  <a:moveTo>
                    <a:pt x="2" y="4"/>
                  </a:moveTo>
                  <a:lnTo>
                    <a:pt x="0" y="7"/>
                  </a:lnTo>
                  <a:lnTo>
                    <a:pt x="41" y="19"/>
                  </a:lnTo>
                  <a:lnTo>
                    <a:pt x="44" y="12"/>
                  </a:lnTo>
                  <a:lnTo>
                    <a:pt x="3" y="0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32" name="Freeform 256"/>
            <p:cNvSpPr>
              <a:spLocks/>
            </p:cNvSpPr>
            <p:nvPr/>
          </p:nvSpPr>
          <p:spPr bwMode="auto">
            <a:xfrm>
              <a:off x="2459" y="1566"/>
              <a:ext cx="56" cy="2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1" y="2"/>
                </a:cxn>
                <a:cxn ang="0">
                  <a:pos x="5" y="1"/>
                </a:cxn>
                <a:cxn ang="0">
                  <a:pos x="9" y="0"/>
                </a:cxn>
                <a:cxn ang="0">
                  <a:pos x="16" y="0"/>
                </a:cxn>
                <a:cxn ang="0">
                  <a:pos x="23" y="1"/>
                </a:cxn>
                <a:cxn ang="0">
                  <a:pos x="32" y="3"/>
                </a:cxn>
                <a:cxn ang="0">
                  <a:pos x="42" y="9"/>
                </a:cxn>
                <a:cxn ang="0">
                  <a:pos x="54" y="18"/>
                </a:cxn>
                <a:cxn ang="0">
                  <a:pos x="63" y="26"/>
                </a:cxn>
                <a:cxn ang="0">
                  <a:pos x="71" y="33"/>
                </a:cxn>
                <a:cxn ang="0">
                  <a:pos x="75" y="36"/>
                </a:cxn>
                <a:cxn ang="0">
                  <a:pos x="79" y="38"/>
                </a:cxn>
                <a:cxn ang="0">
                  <a:pos x="80" y="40"/>
                </a:cxn>
                <a:cxn ang="0">
                  <a:pos x="81" y="41"/>
                </a:cxn>
                <a:cxn ang="0">
                  <a:pos x="81" y="40"/>
                </a:cxn>
                <a:cxn ang="0">
                  <a:pos x="81" y="40"/>
                </a:cxn>
                <a:cxn ang="0">
                  <a:pos x="0" y="3"/>
                </a:cxn>
              </a:cxnLst>
              <a:rect l="0" t="0" r="r" b="b"/>
              <a:pathLst>
                <a:path w="81" h="41">
                  <a:moveTo>
                    <a:pt x="0" y="3"/>
                  </a:moveTo>
                  <a:lnTo>
                    <a:pt x="1" y="2"/>
                  </a:lnTo>
                  <a:lnTo>
                    <a:pt x="5" y="1"/>
                  </a:lnTo>
                  <a:lnTo>
                    <a:pt x="9" y="0"/>
                  </a:lnTo>
                  <a:lnTo>
                    <a:pt x="16" y="0"/>
                  </a:lnTo>
                  <a:lnTo>
                    <a:pt x="23" y="1"/>
                  </a:lnTo>
                  <a:lnTo>
                    <a:pt x="32" y="3"/>
                  </a:lnTo>
                  <a:lnTo>
                    <a:pt x="42" y="9"/>
                  </a:lnTo>
                  <a:lnTo>
                    <a:pt x="54" y="18"/>
                  </a:lnTo>
                  <a:lnTo>
                    <a:pt x="63" y="26"/>
                  </a:lnTo>
                  <a:lnTo>
                    <a:pt x="71" y="33"/>
                  </a:lnTo>
                  <a:lnTo>
                    <a:pt x="75" y="36"/>
                  </a:lnTo>
                  <a:lnTo>
                    <a:pt x="79" y="38"/>
                  </a:lnTo>
                  <a:lnTo>
                    <a:pt x="80" y="40"/>
                  </a:lnTo>
                  <a:lnTo>
                    <a:pt x="81" y="41"/>
                  </a:lnTo>
                  <a:lnTo>
                    <a:pt x="81" y="40"/>
                  </a:lnTo>
                  <a:lnTo>
                    <a:pt x="81" y="4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BFA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33" name="Freeform 257"/>
            <p:cNvSpPr>
              <a:spLocks/>
            </p:cNvSpPr>
            <p:nvPr/>
          </p:nvSpPr>
          <p:spPr bwMode="auto">
            <a:xfrm>
              <a:off x="2459" y="1564"/>
              <a:ext cx="38" cy="15"/>
            </a:xfrm>
            <a:custGeom>
              <a:avLst/>
              <a:gdLst/>
              <a:ahLst/>
              <a:cxnLst>
                <a:cxn ang="0">
                  <a:pos x="57" y="20"/>
                </a:cxn>
                <a:cxn ang="0">
                  <a:pos x="57" y="20"/>
                </a:cxn>
                <a:cxn ang="0">
                  <a:pos x="46" y="11"/>
                </a:cxn>
                <a:cxn ang="0">
                  <a:pos x="35" y="5"/>
                </a:cxn>
                <a:cxn ang="0">
                  <a:pos x="25" y="1"/>
                </a:cxn>
                <a:cxn ang="0">
                  <a:pos x="17" y="0"/>
                </a:cxn>
                <a:cxn ang="0">
                  <a:pos x="10" y="1"/>
                </a:cxn>
                <a:cxn ang="0">
                  <a:pos x="5" y="1"/>
                </a:cxn>
                <a:cxn ang="0">
                  <a:pos x="1" y="4"/>
                </a:cxn>
                <a:cxn ang="0">
                  <a:pos x="0" y="4"/>
                </a:cxn>
                <a:cxn ang="0">
                  <a:pos x="2" y="9"/>
                </a:cxn>
                <a:cxn ang="0">
                  <a:pos x="3" y="9"/>
                </a:cxn>
                <a:cxn ang="0">
                  <a:pos x="6" y="8"/>
                </a:cxn>
                <a:cxn ang="0">
                  <a:pos x="10" y="7"/>
                </a:cxn>
                <a:cxn ang="0">
                  <a:pos x="17" y="7"/>
                </a:cxn>
                <a:cxn ang="0">
                  <a:pos x="24" y="8"/>
                </a:cxn>
                <a:cxn ang="0">
                  <a:pos x="32" y="11"/>
                </a:cxn>
                <a:cxn ang="0">
                  <a:pos x="42" y="15"/>
                </a:cxn>
                <a:cxn ang="0">
                  <a:pos x="53" y="24"/>
                </a:cxn>
                <a:cxn ang="0">
                  <a:pos x="53" y="24"/>
                </a:cxn>
                <a:cxn ang="0">
                  <a:pos x="57" y="20"/>
                </a:cxn>
              </a:cxnLst>
              <a:rect l="0" t="0" r="r" b="b"/>
              <a:pathLst>
                <a:path w="57" h="24">
                  <a:moveTo>
                    <a:pt x="57" y="20"/>
                  </a:moveTo>
                  <a:lnTo>
                    <a:pt x="57" y="20"/>
                  </a:lnTo>
                  <a:lnTo>
                    <a:pt x="46" y="11"/>
                  </a:lnTo>
                  <a:lnTo>
                    <a:pt x="35" y="5"/>
                  </a:lnTo>
                  <a:lnTo>
                    <a:pt x="25" y="1"/>
                  </a:lnTo>
                  <a:lnTo>
                    <a:pt x="17" y="0"/>
                  </a:lnTo>
                  <a:lnTo>
                    <a:pt x="10" y="1"/>
                  </a:lnTo>
                  <a:lnTo>
                    <a:pt x="5" y="1"/>
                  </a:lnTo>
                  <a:lnTo>
                    <a:pt x="1" y="4"/>
                  </a:lnTo>
                  <a:lnTo>
                    <a:pt x="0" y="4"/>
                  </a:lnTo>
                  <a:lnTo>
                    <a:pt x="2" y="9"/>
                  </a:lnTo>
                  <a:lnTo>
                    <a:pt x="3" y="9"/>
                  </a:lnTo>
                  <a:lnTo>
                    <a:pt x="6" y="8"/>
                  </a:lnTo>
                  <a:lnTo>
                    <a:pt x="10" y="7"/>
                  </a:lnTo>
                  <a:lnTo>
                    <a:pt x="17" y="7"/>
                  </a:lnTo>
                  <a:lnTo>
                    <a:pt x="24" y="8"/>
                  </a:lnTo>
                  <a:lnTo>
                    <a:pt x="32" y="11"/>
                  </a:lnTo>
                  <a:lnTo>
                    <a:pt x="42" y="15"/>
                  </a:lnTo>
                  <a:lnTo>
                    <a:pt x="53" y="24"/>
                  </a:lnTo>
                  <a:lnTo>
                    <a:pt x="53" y="24"/>
                  </a:lnTo>
                  <a:lnTo>
                    <a:pt x="57" y="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34" name="Freeform 258"/>
            <p:cNvSpPr>
              <a:spLocks/>
            </p:cNvSpPr>
            <p:nvPr/>
          </p:nvSpPr>
          <p:spPr bwMode="auto">
            <a:xfrm>
              <a:off x="2494" y="1577"/>
              <a:ext cx="22" cy="18"/>
            </a:xfrm>
            <a:custGeom>
              <a:avLst/>
              <a:gdLst/>
              <a:ahLst/>
              <a:cxnLst>
                <a:cxn ang="0">
                  <a:pos x="26" y="25"/>
                </a:cxn>
                <a:cxn ang="0">
                  <a:pos x="27" y="21"/>
                </a:cxn>
                <a:cxn ang="0">
                  <a:pos x="29" y="21"/>
                </a:cxn>
                <a:cxn ang="0">
                  <a:pos x="30" y="21"/>
                </a:cxn>
                <a:cxn ang="0">
                  <a:pos x="28" y="20"/>
                </a:cxn>
                <a:cxn ang="0">
                  <a:pos x="25" y="18"/>
                </a:cxn>
                <a:cxn ang="0">
                  <a:pos x="21" y="14"/>
                </a:cxn>
                <a:cxn ang="0">
                  <a:pos x="13" y="8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9" y="12"/>
                </a:cxn>
                <a:cxn ang="0">
                  <a:pos x="17" y="19"/>
                </a:cxn>
                <a:cxn ang="0">
                  <a:pos x="21" y="22"/>
                </a:cxn>
                <a:cxn ang="0">
                  <a:pos x="25" y="26"/>
                </a:cxn>
                <a:cxn ang="0">
                  <a:pos x="27" y="27"/>
                </a:cxn>
                <a:cxn ang="0">
                  <a:pos x="29" y="27"/>
                </a:cxn>
                <a:cxn ang="0">
                  <a:pos x="31" y="26"/>
                </a:cxn>
                <a:cxn ang="0">
                  <a:pos x="33" y="22"/>
                </a:cxn>
                <a:cxn ang="0">
                  <a:pos x="26" y="25"/>
                </a:cxn>
              </a:cxnLst>
              <a:rect l="0" t="0" r="r" b="b"/>
              <a:pathLst>
                <a:path w="33" h="27">
                  <a:moveTo>
                    <a:pt x="26" y="25"/>
                  </a:moveTo>
                  <a:lnTo>
                    <a:pt x="27" y="21"/>
                  </a:lnTo>
                  <a:lnTo>
                    <a:pt x="29" y="21"/>
                  </a:lnTo>
                  <a:lnTo>
                    <a:pt x="30" y="21"/>
                  </a:lnTo>
                  <a:lnTo>
                    <a:pt x="28" y="20"/>
                  </a:lnTo>
                  <a:lnTo>
                    <a:pt x="25" y="18"/>
                  </a:lnTo>
                  <a:lnTo>
                    <a:pt x="21" y="14"/>
                  </a:lnTo>
                  <a:lnTo>
                    <a:pt x="13" y="8"/>
                  </a:lnTo>
                  <a:lnTo>
                    <a:pt x="4" y="0"/>
                  </a:lnTo>
                  <a:lnTo>
                    <a:pt x="0" y="4"/>
                  </a:lnTo>
                  <a:lnTo>
                    <a:pt x="9" y="12"/>
                  </a:lnTo>
                  <a:lnTo>
                    <a:pt x="17" y="19"/>
                  </a:lnTo>
                  <a:lnTo>
                    <a:pt x="21" y="22"/>
                  </a:lnTo>
                  <a:lnTo>
                    <a:pt x="25" y="26"/>
                  </a:lnTo>
                  <a:lnTo>
                    <a:pt x="27" y="27"/>
                  </a:lnTo>
                  <a:lnTo>
                    <a:pt x="29" y="27"/>
                  </a:lnTo>
                  <a:lnTo>
                    <a:pt x="31" y="26"/>
                  </a:lnTo>
                  <a:lnTo>
                    <a:pt x="33" y="22"/>
                  </a:lnTo>
                  <a:lnTo>
                    <a:pt x="26" y="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35" name="Freeform 259"/>
            <p:cNvSpPr>
              <a:spLocks/>
            </p:cNvSpPr>
            <p:nvPr/>
          </p:nvSpPr>
          <p:spPr bwMode="auto">
            <a:xfrm>
              <a:off x="2764" y="1740"/>
              <a:ext cx="63" cy="75"/>
            </a:xfrm>
            <a:custGeom>
              <a:avLst/>
              <a:gdLst/>
              <a:ahLst/>
              <a:cxnLst>
                <a:cxn ang="0">
                  <a:pos x="93" y="112"/>
                </a:cxn>
                <a:cxn ang="0">
                  <a:pos x="93" y="112"/>
                </a:cxn>
                <a:cxn ang="0">
                  <a:pos x="89" y="102"/>
                </a:cxn>
                <a:cxn ang="0">
                  <a:pos x="85" y="92"/>
                </a:cxn>
                <a:cxn ang="0">
                  <a:pos x="79" y="81"/>
                </a:cxn>
                <a:cxn ang="0">
                  <a:pos x="73" y="72"/>
                </a:cxn>
                <a:cxn ang="0">
                  <a:pos x="65" y="63"/>
                </a:cxn>
                <a:cxn ang="0">
                  <a:pos x="58" y="54"/>
                </a:cxn>
                <a:cxn ang="0">
                  <a:pos x="50" y="45"/>
                </a:cxn>
                <a:cxn ang="0">
                  <a:pos x="42" y="37"/>
                </a:cxn>
                <a:cxn ang="0">
                  <a:pos x="36" y="29"/>
                </a:cxn>
                <a:cxn ang="0">
                  <a:pos x="29" y="22"/>
                </a:cxn>
                <a:cxn ang="0">
                  <a:pos x="22" y="16"/>
                </a:cxn>
                <a:cxn ang="0">
                  <a:pos x="16" y="11"/>
                </a:cxn>
                <a:cxn ang="0">
                  <a:pos x="12" y="7"/>
                </a:cxn>
                <a:cxn ang="0">
                  <a:pos x="8" y="4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0" y="5"/>
                </a:cxn>
                <a:cxn ang="0">
                  <a:pos x="1" y="6"/>
                </a:cxn>
                <a:cxn ang="0">
                  <a:pos x="4" y="8"/>
                </a:cxn>
                <a:cxn ang="0">
                  <a:pos x="7" y="12"/>
                </a:cxn>
                <a:cxn ang="0">
                  <a:pos x="12" y="15"/>
                </a:cxn>
                <a:cxn ang="0">
                  <a:pos x="17" y="21"/>
                </a:cxn>
                <a:cxn ang="0">
                  <a:pos x="24" y="27"/>
                </a:cxn>
                <a:cxn ang="0">
                  <a:pos x="31" y="33"/>
                </a:cxn>
                <a:cxn ang="0">
                  <a:pos x="38" y="41"/>
                </a:cxn>
                <a:cxn ang="0">
                  <a:pos x="46" y="49"/>
                </a:cxn>
                <a:cxn ang="0">
                  <a:pos x="54" y="57"/>
                </a:cxn>
                <a:cxn ang="0">
                  <a:pos x="61" y="66"/>
                </a:cxn>
                <a:cxn ang="0">
                  <a:pos x="67" y="76"/>
                </a:cxn>
                <a:cxn ang="0">
                  <a:pos x="73" y="85"/>
                </a:cxn>
                <a:cxn ang="0">
                  <a:pos x="79" y="95"/>
                </a:cxn>
                <a:cxn ang="0">
                  <a:pos x="83" y="104"/>
                </a:cxn>
                <a:cxn ang="0">
                  <a:pos x="87" y="113"/>
                </a:cxn>
                <a:cxn ang="0">
                  <a:pos x="87" y="113"/>
                </a:cxn>
                <a:cxn ang="0">
                  <a:pos x="93" y="112"/>
                </a:cxn>
              </a:cxnLst>
              <a:rect l="0" t="0" r="r" b="b"/>
              <a:pathLst>
                <a:path w="93" h="113">
                  <a:moveTo>
                    <a:pt x="93" y="112"/>
                  </a:moveTo>
                  <a:lnTo>
                    <a:pt x="93" y="112"/>
                  </a:lnTo>
                  <a:lnTo>
                    <a:pt x="89" y="102"/>
                  </a:lnTo>
                  <a:lnTo>
                    <a:pt x="85" y="92"/>
                  </a:lnTo>
                  <a:lnTo>
                    <a:pt x="79" y="81"/>
                  </a:lnTo>
                  <a:lnTo>
                    <a:pt x="73" y="72"/>
                  </a:lnTo>
                  <a:lnTo>
                    <a:pt x="65" y="63"/>
                  </a:lnTo>
                  <a:lnTo>
                    <a:pt x="58" y="54"/>
                  </a:lnTo>
                  <a:lnTo>
                    <a:pt x="50" y="45"/>
                  </a:lnTo>
                  <a:lnTo>
                    <a:pt x="42" y="37"/>
                  </a:lnTo>
                  <a:lnTo>
                    <a:pt x="36" y="29"/>
                  </a:lnTo>
                  <a:lnTo>
                    <a:pt x="29" y="22"/>
                  </a:lnTo>
                  <a:lnTo>
                    <a:pt x="22" y="16"/>
                  </a:lnTo>
                  <a:lnTo>
                    <a:pt x="16" y="11"/>
                  </a:lnTo>
                  <a:lnTo>
                    <a:pt x="12" y="7"/>
                  </a:lnTo>
                  <a:lnTo>
                    <a:pt x="8" y="4"/>
                  </a:lnTo>
                  <a:lnTo>
                    <a:pt x="6" y="1"/>
                  </a:lnTo>
                  <a:lnTo>
                    <a:pt x="4" y="0"/>
                  </a:lnTo>
                  <a:lnTo>
                    <a:pt x="0" y="5"/>
                  </a:lnTo>
                  <a:lnTo>
                    <a:pt x="1" y="6"/>
                  </a:lnTo>
                  <a:lnTo>
                    <a:pt x="4" y="8"/>
                  </a:lnTo>
                  <a:lnTo>
                    <a:pt x="7" y="12"/>
                  </a:lnTo>
                  <a:lnTo>
                    <a:pt x="12" y="15"/>
                  </a:lnTo>
                  <a:lnTo>
                    <a:pt x="17" y="21"/>
                  </a:lnTo>
                  <a:lnTo>
                    <a:pt x="24" y="27"/>
                  </a:lnTo>
                  <a:lnTo>
                    <a:pt x="31" y="33"/>
                  </a:lnTo>
                  <a:lnTo>
                    <a:pt x="38" y="41"/>
                  </a:lnTo>
                  <a:lnTo>
                    <a:pt x="46" y="49"/>
                  </a:lnTo>
                  <a:lnTo>
                    <a:pt x="54" y="57"/>
                  </a:lnTo>
                  <a:lnTo>
                    <a:pt x="61" y="66"/>
                  </a:lnTo>
                  <a:lnTo>
                    <a:pt x="67" y="76"/>
                  </a:lnTo>
                  <a:lnTo>
                    <a:pt x="73" y="85"/>
                  </a:lnTo>
                  <a:lnTo>
                    <a:pt x="79" y="95"/>
                  </a:lnTo>
                  <a:lnTo>
                    <a:pt x="83" y="104"/>
                  </a:lnTo>
                  <a:lnTo>
                    <a:pt x="87" y="113"/>
                  </a:lnTo>
                  <a:lnTo>
                    <a:pt x="87" y="113"/>
                  </a:lnTo>
                  <a:lnTo>
                    <a:pt x="93" y="1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36" name="Freeform 260"/>
            <p:cNvSpPr>
              <a:spLocks/>
            </p:cNvSpPr>
            <p:nvPr/>
          </p:nvSpPr>
          <p:spPr bwMode="auto">
            <a:xfrm>
              <a:off x="2823" y="1814"/>
              <a:ext cx="12" cy="70"/>
            </a:xfrm>
            <a:custGeom>
              <a:avLst/>
              <a:gdLst/>
              <a:ahLst/>
              <a:cxnLst>
                <a:cxn ang="0">
                  <a:pos x="17" y="106"/>
                </a:cxn>
                <a:cxn ang="0">
                  <a:pos x="17" y="106"/>
                </a:cxn>
                <a:cxn ang="0">
                  <a:pos x="17" y="105"/>
                </a:cxn>
                <a:cxn ang="0">
                  <a:pos x="17" y="100"/>
                </a:cxn>
                <a:cxn ang="0">
                  <a:pos x="17" y="97"/>
                </a:cxn>
                <a:cxn ang="0">
                  <a:pos x="17" y="92"/>
                </a:cxn>
                <a:cxn ang="0">
                  <a:pos x="17" y="87"/>
                </a:cxn>
                <a:cxn ang="0">
                  <a:pos x="17" y="80"/>
                </a:cxn>
                <a:cxn ang="0">
                  <a:pos x="17" y="73"/>
                </a:cxn>
                <a:cxn ang="0">
                  <a:pos x="17" y="65"/>
                </a:cxn>
                <a:cxn ang="0">
                  <a:pos x="16" y="56"/>
                </a:cxn>
                <a:cxn ang="0">
                  <a:pos x="15" y="47"/>
                </a:cxn>
                <a:cxn ang="0">
                  <a:pos x="14" y="38"/>
                </a:cxn>
                <a:cxn ang="0">
                  <a:pos x="12" y="29"/>
                </a:cxn>
                <a:cxn ang="0">
                  <a:pos x="10" y="19"/>
                </a:cxn>
                <a:cxn ang="0">
                  <a:pos x="9" y="9"/>
                </a:cxn>
                <a:cxn ang="0">
                  <a:pos x="6" y="0"/>
                </a:cxn>
                <a:cxn ang="0">
                  <a:pos x="0" y="1"/>
                </a:cxn>
                <a:cxn ang="0">
                  <a:pos x="2" y="11"/>
                </a:cxn>
                <a:cxn ang="0">
                  <a:pos x="4" y="21"/>
                </a:cxn>
                <a:cxn ang="0">
                  <a:pos x="6" y="30"/>
                </a:cxn>
                <a:cxn ang="0">
                  <a:pos x="8" y="39"/>
                </a:cxn>
                <a:cxn ang="0">
                  <a:pos x="9" y="48"/>
                </a:cxn>
                <a:cxn ang="0">
                  <a:pos x="10" y="57"/>
                </a:cxn>
                <a:cxn ang="0">
                  <a:pos x="10" y="65"/>
                </a:cxn>
                <a:cxn ang="0">
                  <a:pos x="10" y="73"/>
                </a:cxn>
                <a:cxn ang="0">
                  <a:pos x="11" y="80"/>
                </a:cxn>
                <a:cxn ang="0">
                  <a:pos x="11" y="87"/>
                </a:cxn>
                <a:cxn ang="0">
                  <a:pos x="11" y="92"/>
                </a:cxn>
                <a:cxn ang="0">
                  <a:pos x="11" y="97"/>
                </a:cxn>
                <a:cxn ang="0">
                  <a:pos x="11" y="100"/>
                </a:cxn>
                <a:cxn ang="0">
                  <a:pos x="10" y="104"/>
                </a:cxn>
                <a:cxn ang="0">
                  <a:pos x="10" y="106"/>
                </a:cxn>
                <a:cxn ang="0">
                  <a:pos x="10" y="106"/>
                </a:cxn>
                <a:cxn ang="0">
                  <a:pos x="17" y="106"/>
                </a:cxn>
              </a:cxnLst>
              <a:rect l="0" t="0" r="r" b="b"/>
              <a:pathLst>
                <a:path w="17" h="106">
                  <a:moveTo>
                    <a:pt x="17" y="106"/>
                  </a:moveTo>
                  <a:lnTo>
                    <a:pt x="17" y="106"/>
                  </a:lnTo>
                  <a:lnTo>
                    <a:pt x="17" y="105"/>
                  </a:lnTo>
                  <a:lnTo>
                    <a:pt x="17" y="100"/>
                  </a:lnTo>
                  <a:lnTo>
                    <a:pt x="17" y="97"/>
                  </a:lnTo>
                  <a:lnTo>
                    <a:pt x="17" y="92"/>
                  </a:lnTo>
                  <a:lnTo>
                    <a:pt x="17" y="87"/>
                  </a:lnTo>
                  <a:lnTo>
                    <a:pt x="17" y="80"/>
                  </a:lnTo>
                  <a:lnTo>
                    <a:pt x="17" y="73"/>
                  </a:lnTo>
                  <a:lnTo>
                    <a:pt x="17" y="65"/>
                  </a:lnTo>
                  <a:lnTo>
                    <a:pt x="16" y="56"/>
                  </a:lnTo>
                  <a:lnTo>
                    <a:pt x="15" y="47"/>
                  </a:lnTo>
                  <a:lnTo>
                    <a:pt x="14" y="38"/>
                  </a:lnTo>
                  <a:lnTo>
                    <a:pt x="12" y="29"/>
                  </a:lnTo>
                  <a:lnTo>
                    <a:pt x="10" y="19"/>
                  </a:lnTo>
                  <a:lnTo>
                    <a:pt x="9" y="9"/>
                  </a:lnTo>
                  <a:lnTo>
                    <a:pt x="6" y="0"/>
                  </a:lnTo>
                  <a:lnTo>
                    <a:pt x="0" y="1"/>
                  </a:lnTo>
                  <a:lnTo>
                    <a:pt x="2" y="11"/>
                  </a:lnTo>
                  <a:lnTo>
                    <a:pt x="4" y="21"/>
                  </a:lnTo>
                  <a:lnTo>
                    <a:pt x="6" y="30"/>
                  </a:lnTo>
                  <a:lnTo>
                    <a:pt x="8" y="39"/>
                  </a:lnTo>
                  <a:lnTo>
                    <a:pt x="9" y="48"/>
                  </a:lnTo>
                  <a:lnTo>
                    <a:pt x="10" y="57"/>
                  </a:lnTo>
                  <a:lnTo>
                    <a:pt x="10" y="65"/>
                  </a:lnTo>
                  <a:lnTo>
                    <a:pt x="10" y="73"/>
                  </a:lnTo>
                  <a:lnTo>
                    <a:pt x="11" y="80"/>
                  </a:lnTo>
                  <a:lnTo>
                    <a:pt x="11" y="87"/>
                  </a:lnTo>
                  <a:lnTo>
                    <a:pt x="11" y="92"/>
                  </a:lnTo>
                  <a:lnTo>
                    <a:pt x="11" y="97"/>
                  </a:lnTo>
                  <a:lnTo>
                    <a:pt x="11" y="100"/>
                  </a:lnTo>
                  <a:lnTo>
                    <a:pt x="10" y="104"/>
                  </a:lnTo>
                  <a:lnTo>
                    <a:pt x="10" y="106"/>
                  </a:lnTo>
                  <a:lnTo>
                    <a:pt x="10" y="106"/>
                  </a:lnTo>
                  <a:lnTo>
                    <a:pt x="17" y="10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37" name="Freeform 261"/>
            <p:cNvSpPr>
              <a:spLocks/>
            </p:cNvSpPr>
            <p:nvPr/>
          </p:nvSpPr>
          <p:spPr bwMode="auto">
            <a:xfrm>
              <a:off x="2435" y="1105"/>
              <a:ext cx="36" cy="9"/>
            </a:xfrm>
            <a:custGeom>
              <a:avLst/>
              <a:gdLst/>
              <a:ahLst/>
              <a:cxnLst>
                <a:cxn ang="0">
                  <a:pos x="5" y="14"/>
                </a:cxn>
                <a:cxn ang="0">
                  <a:pos x="9" y="14"/>
                </a:cxn>
                <a:cxn ang="0">
                  <a:pos x="15" y="14"/>
                </a:cxn>
                <a:cxn ang="0">
                  <a:pos x="19" y="14"/>
                </a:cxn>
                <a:cxn ang="0">
                  <a:pos x="25" y="14"/>
                </a:cxn>
                <a:cxn ang="0">
                  <a:pos x="30" y="14"/>
                </a:cxn>
                <a:cxn ang="0">
                  <a:pos x="34" y="14"/>
                </a:cxn>
                <a:cxn ang="0">
                  <a:pos x="40" y="14"/>
                </a:cxn>
                <a:cxn ang="0">
                  <a:pos x="44" y="14"/>
                </a:cxn>
                <a:cxn ang="0">
                  <a:pos x="48" y="13"/>
                </a:cxn>
                <a:cxn ang="0">
                  <a:pos x="49" y="12"/>
                </a:cxn>
                <a:cxn ang="0">
                  <a:pos x="50" y="10"/>
                </a:cxn>
                <a:cxn ang="0">
                  <a:pos x="51" y="7"/>
                </a:cxn>
                <a:cxn ang="0">
                  <a:pos x="50" y="5"/>
                </a:cxn>
                <a:cxn ang="0">
                  <a:pos x="49" y="3"/>
                </a:cxn>
                <a:cxn ang="0">
                  <a:pos x="48" y="2"/>
                </a:cxn>
                <a:cxn ang="0">
                  <a:pos x="44" y="0"/>
                </a:cxn>
                <a:cxn ang="0">
                  <a:pos x="40" y="0"/>
                </a:cxn>
                <a:cxn ang="0">
                  <a:pos x="35" y="0"/>
                </a:cxn>
                <a:cxn ang="0">
                  <a:pos x="31" y="2"/>
                </a:cxn>
                <a:cxn ang="0">
                  <a:pos x="26" y="2"/>
                </a:cxn>
                <a:cxn ang="0">
                  <a:pos x="21" y="2"/>
                </a:cxn>
                <a:cxn ang="0">
                  <a:pos x="16" y="2"/>
                </a:cxn>
                <a:cxn ang="0">
                  <a:pos x="11" y="2"/>
                </a:cxn>
                <a:cxn ang="0">
                  <a:pos x="7" y="2"/>
                </a:cxn>
                <a:cxn ang="0">
                  <a:pos x="5" y="2"/>
                </a:cxn>
                <a:cxn ang="0">
                  <a:pos x="2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0" y="8"/>
                </a:cxn>
                <a:cxn ang="0">
                  <a:pos x="0" y="11"/>
                </a:cxn>
                <a:cxn ang="0">
                  <a:pos x="2" y="13"/>
                </a:cxn>
                <a:cxn ang="0">
                  <a:pos x="5" y="14"/>
                </a:cxn>
                <a:cxn ang="0">
                  <a:pos x="5" y="14"/>
                </a:cxn>
              </a:cxnLst>
              <a:rect l="0" t="0" r="r" b="b"/>
              <a:pathLst>
                <a:path w="51" h="14">
                  <a:moveTo>
                    <a:pt x="5" y="14"/>
                  </a:moveTo>
                  <a:lnTo>
                    <a:pt x="9" y="14"/>
                  </a:lnTo>
                  <a:lnTo>
                    <a:pt x="15" y="14"/>
                  </a:lnTo>
                  <a:lnTo>
                    <a:pt x="19" y="14"/>
                  </a:lnTo>
                  <a:lnTo>
                    <a:pt x="25" y="14"/>
                  </a:lnTo>
                  <a:lnTo>
                    <a:pt x="30" y="14"/>
                  </a:lnTo>
                  <a:lnTo>
                    <a:pt x="34" y="14"/>
                  </a:lnTo>
                  <a:lnTo>
                    <a:pt x="40" y="14"/>
                  </a:lnTo>
                  <a:lnTo>
                    <a:pt x="44" y="14"/>
                  </a:lnTo>
                  <a:lnTo>
                    <a:pt x="48" y="13"/>
                  </a:lnTo>
                  <a:lnTo>
                    <a:pt x="49" y="12"/>
                  </a:lnTo>
                  <a:lnTo>
                    <a:pt x="50" y="10"/>
                  </a:lnTo>
                  <a:lnTo>
                    <a:pt x="51" y="7"/>
                  </a:lnTo>
                  <a:lnTo>
                    <a:pt x="50" y="5"/>
                  </a:lnTo>
                  <a:lnTo>
                    <a:pt x="49" y="3"/>
                  </a:lnTo>
                  <a:lnTo>
                    <a:pt x="48" y="2"/>
                  </a:lnTo>
                  <a:lnTo>
                    <a:pt x="44" y="0"/>
                  </a:lnTo>
                  <a:lnTo>
                    <a:pt x="40" y="0"/>
                  </a:lnTo>
                  <a:lnTo>
                    <a:pt x="35" y="0"/>
                  </a:lnTo>
                  <a:lnTo>
                    <a:pt x="31" y="2"/>
                  </a:lnTo>
                  <a:lnTo>
                    <a:pt x="26" y="2"/>
                  </a:lnTo>
                  <a:lnTo>
                    <a:pt x="21" y="2"/>
                  </a:lnTo>
                  <a:lnTo>
                    <a:pt x="16" y="2"/>
                  </a:lnTo>
                  <a:lnTo>
                    <a:pt x="11" y="2"/>
                  </a:lnTo>
                  <a:lnTo>
                    <a:pt x="7" y="2"/>
                  </a:lnTo>
                  <a:lnTo>
                    <a:pt x="5" y="2"/>
                  </a:lnTo>
                  <a:lnTo>
                    <a:pt x="2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1"/>
                  </a:lnTo>
                  <a:lnTo>
                    <a:pt x="2" y="13"/>
                  </a:lnTo>
                  <a:lnTo>
                    <a:pt x="5" y="14"/>
                  </a:lnTo>
                  <a:lnTo>
                    <a:pt x="5" y="1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38" name="Freeform 262"/>
            <p:cNvSpPr>
              <a:spLocks/>
            </p:cNvSpPr>
            <p:nvPr/>
          </p:nvSpPr>
          <p:spPr bwMode="auto">
            <a:xfrm>
              <a:off x="2435" y="1142"/>
              <a:ext cx="39" cy="9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10" y="14"/>
                </a:cxn>
                <a:cxn ang="0">
                  <a:pos x="16" y="14"/>
                </a:cxn>
                <a:cxn ang="0">
                  <a:pos x="22" y="14"/>
                </a:cxn>
                <a:cxn ang="0">
                  <a:pos x="27" y="14"/>
                </a:cxn>
                <a:cxn ang="0">
                  <a:pos x="33" y="14"/>
                </a:cxn>
                <a:cxn ang="0">
                  <a:pos x="39" y="13"/>
                </a:cxn>
                <a:cxn ang="0">
                  <a:pos x="44" y="13"/>
                </a:cxn>
                <a:cxn ang="0">
                  <a:pos x="50" y="13"/>
                </a:cxn>
                <a:cxn ang="0">
                  <a:pos x="52" y="13"/>
                </a:cxn>
                <a:cxn ang="0">
                  <a:pos x="55" y="12"/>
                </a:cxn>
                <a:cxn ang="0">
                  <a:pos x="56" y="10"/>
                </a:cxn>
                <a:cxn ang="0">
                  <a:pos x="56" y="7"/>
                </a:cxn>
                <a:cxn ang="0">
                  <a:pos x="56" y="4"/>
                </a:cxn>
                <a:cxn ang="0">
                  <a:pos x="55" y="3"/>
                </a:cxn>
                <a:cxn ang="0">
                  <a:pos x="52" y="2"/>
                </a:cxn>
                <a:cxn ang="0">
                  <a:pos x="50" y="0"/>
                </a:cxn>
                <a:cxn ang="0">
                  <a:pos x="44" y="0"/>
                </a:cxn>
                <a:cxn ang="0">
                  <a:pos x="39" y="0"/>
                </a:cxn>
                <a:cxn ang="0">
                  <a:pos x="34" y="2"/>
                </a:cxn>
                <a:cxn ang="0">
                  <a:pos x="28" y="2"/>
                </a:cxn>
                <a:cxn ang="0">
                  <a:pos x="23" y="3"/>
                </a:cxn>
                <a:cxn ang="0">
                  <a:pos x="17" y="3"/>
                </a:cxn>
                <a:cxn ang="0">
                  <a:pos x="13" y="2"/>
                </a:cxn>
                <a:cxn ang="0">
                  <a:pos x="7" y="2"/>
                </a:cxn>
                <a:cxn ang="0">
                  <a:pos x="5" y="2"/>
                </a:cxn>
                <a:cxn ang="0">
                  <a:pos x="2" y="2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8"/>
                </a:cxn>
                <a:cxn ang="0">
                  <a:pos x="0" y="11"/>
                </a:cxn>
                <a:cxn ang="0">
                  <a:pos x="2" y="12"/>
                </a:cxn>
                <a:cxn ang="0">
                  <a:pos x="5" y="13"/>
                </a:cxn>
                <a:cxn ang="0">
                  <a:pos x="5" y="13"/>
                </a:cxn>
              </a:cxnLst>
              <a:rect l="0" t="0" r="r" b="b"/>
              <a:pathLst>
                <a:path w="56" h="14">
                  <a:moveTo>
                    <a:pt x="5" y="13"/>
                  </a:moveTo>
                  <a:lnTo>
                    <a:pt x="10" y="14"/>
                  </a:lnTo>
                  <a:lnTo>
                    <a:pt x="16" y="14"/>
                  </a:lnTo>
                  <a:lnTo>
                    <a:pt x="22" y="14"/>
                  </a:lnTo>
                  <a:lnTo>
                    <a:pt x="27" y="14"/>
                  </a:lnTo>
                  <a:lnTo>
                    <a:pt x="33" y="14"/>
                  </a:lnTo>
                  <a:lnTo>
                    <a:pt x="39" y="13"/>
                  </a:lnTo>
                  <a:lnTo>
                    <a:pt x="44" y="13"/>
                  </a:lnTo>
                  <a:lnTo>
                    <a:pt x="50" y="13"/>
                  </a:lnTo>
                  <a:lnTo>
                    <a:pt x="52" y="13"/>
                  </a:lnTo>
                  <a:lnTo>
                    <a:pt x="55" y="12"/>
                  </a:lnTo>
                  <a:lnTo>
                    <a:pt x="56" y="10"/>
                  </a:lnTo>
                  <a:lnTo>
                    <a:pt x="56" y="7"/>
                  </a:lnTo>
                  <a:lnTo>
                    <a:pt x="56" y="4"/>
                  </a:lnTo>
                  <a:lnTo>
                    <a:pt x="55" y="3"/>
                  </a:lnTo>
                  <a:lnTo>
                    <a:pt x="52" y="2"/>
                  </a:lnTo>
                  <a:lnTo>
                    <a:pt x="50" y="0"/>
                  </a:lnTo>
                  <a:lnTo>
                    <a:pt x="44" y="0"/>
                  </a:lnTo>
                  <a:lnTo>
                    <a:pt x="39" y="0"/>
                  </a:lnTo>
                  <a:lnTo>
                    <a:pt x="34" y="2"/>
                  </a:lnTo>
                  <a:lnTo>
                    <a:pt x="28" y="2"/>
                  </a:lnTo>
                  <a:lnTo>
                    <a:pt x="23" y="3"/>
                  </a:lnTo>
                  <a:lnTo>
                    <a:pt x="17" y="3"/>
                  </a:lnTo>
                  <a:lnTo>
                    <a:pt x="13" y="2"/>
                  </a:lnTo>
                  <a:lnTo>
                    <a:pt x="7" y="2"/>
                  </a:lnTo>
                  <a:lnTo>
                    <a:pt x="5" y="2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11"/>
                  </a:lnTo>
                  <a:lnTo>
                    <a:pt x="2" y="12"/>
                  </a:lnTo>
                  <a:lnTo>
                    <a:pt x="5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39" name="Freeform 263"/>
            <p:cNvSpPr>
              <a:spLocks/>
            </p:cNvSpPr>
            <p:nvPr/>
          </p:nvSpPr>
          <p:spPr bwMode="auto">
            <a:xfrm>
              <a:off x="2518" y="1081"/>
              <a:ext cx="63" cy="79"/>
            </a:xfrm>
            <a:custGeom>
              <a:avLst/>
              <a:gdLst/>
              <a:ahLst/>
              <a:cxnLst>
                <a:cxn ang="0">
                  <a:pos x="82" y="13"/>
                </a:cxn>
                <a:cxn ang="0">
                  <a:pos x="67" y="4"/>
                </a:cxn>
                <a:cxn ang="0">
                  <a:pos x="50" y="0"/>
                </a:cxn>
                <a:cxn ang="0">
                  <a:pos x="34" y="5"/>
                </a:cxn>
                <a:cxn ang="0">
                  <a:pos x="20" y="15"/>
                </a:cxn>
                <a:cxn ang="0">
                  <a:pos x="10" y="27"/>
                </a:cxn>
                <a:cxn ang="0">
                  <a:pos x="4" y="41"/>
                </a:cxn>
                <a:cxn ang="0">
                  <a:pos x="0" y="56"/>
                </a:cxn>
                <a:cxn ang="0">
                  <a:pos x="0" y="70"/>
                </a:cxn>
                <a:cxn ang="0">
                  <a:pos x="3" y="84"/>
                </a:cxn>
                <a:cxn ang="0">
                  <a:pos x="9" y="97"/>
                </a:cxn>
                <a:cxn ang="0">
                  <a:pos x="19" y="108"/>
                </a:cxn>
                <a:cxn ang="0">
                  <a:pos x="33" y="118"/>
                </a:cxn>
                <a:cxn ang="0">
                  <a:pos x="48" y="120"/>
                </a:cxn>
                <a:cxn ang="0">
                  <a:pos x="64" y="118"/>
                </a:cxn>
                <a:cxn ang="0">
                  <a:pos x="76" y="110"/>
                </a:cxn>
                <a:cxn ang="0">
                  <a:pos x="82" y="102"/>
                </a:cxn>
                <a:cxn ang="0">
                  <a:pos x="81" y="97"/>
                </a:cxn>
                <a:cxn ang="0">
                  <a:pos x="77" y="94"/>
                </a:cxn>
                <a:cxn ang="0">
                  <a:pos x="73" y="95"/>
                </a:cxn>
                <a:cxn ang="0">
                  <a:pos x="67" y="100"/>
                </a:cxn>
                <a:cxn ang="0">
                  <a:pos x="59" y="106"/>
                </a:cxn>
                <a:cxn ang="0">
                  <a:pos x="49" y="108"/>
                </a:cxn>
                <a:cxn ang="0">
                  <a:pos x="39" y="106"/>
                </a:cxn>
                <a:cxn ang="0">
                  <a:pos x="27" y="99"/>
                </a:cxn>
                <a:cxn ang="0">
                  <a:pos x="18" y="86"/>
                </a:cxn>
                <a:cxn ang="0">
                  <a:pos x="14" y="70"/>
                </a:cxn>
                <a:cxn ang="0">
                  <a:pos x="14" y="54"/>
                </a:cxn>
                <a:cxn ang="0">
                  <a:pos x="19" y="40"/>
                </a:cxn>
                <a:cxn ang="0">
                  <a:pos x="25" y="30"/>
                </a:cxn>
                <a:cxn ang="0">
                  <a:pos x="32" y="22"/>
                </a:cxn>
                <a:cxn ang="0">
                  <a:pos x="41" y="16"/>
                </a:cxn>
                <a:cxn ang="0">
                  <a:pos x="50" y="13"/>
                </a:cxn>
                <a:cxn ang="0">
                  <a:pos x="60" y="14"/>
                </a:cxn>
                <a:cxn ang="0">
                  <a:pos x="68" y="17"/>
                </a:cxn>
                <a:cxn ang="0">
                  <a:pos x="76" y="24"/>
                </a:cxn>
                <a:cxn ang="0">
                  <a:pos x="82" y="29"/>
                </a:cxn>
                <a:cxn ang="0">
                  <a:pos x="87" y="29"/>
                </a:cxn>
                <a:cxn ang="0">
                  <a:pos x="90" y="26"/>
                </a:cxn>
                <a:cxn ang="0">
                  <a:pos x="90" y="21"/>
                </a:cxn>
                <a:cxn ang="0">
                  <a:pos x="89" y="18"/>
                </a:cxn>
              </a:cxnLst>
              <a:rect l="0" t="0" r="r" b="b"/>
              <a:pathLst>
                <a:path w="91" h="120">
                  <a:moveTo>
                    <a:pt x="89" y="18"/>
                  </a:moveTo>
                  <a:lnTo>
                    <a:pt x="82" y="13"/>
                  </a:lnTo>
                  <a:lnTo>
                    <a:pt x="75" y="7"/>
                  </a:lnTo>
                  <a:lnTo>
                    <a:pt x="67" y="4"/>
                  </a:lnTo>
                  <a:lnTo>
                    <a:pt x="59" y="1"/>
                  </a:lnTo>
                  <a:lnTo>
                    <a:pt x="50" y="0"/>
                  </a:lnTo>
                  <a:lnTo>
                    <a:pt x="42" y="1"/>
                  </a:lnTo>
                  <a:lnTo>
                    <a:pt x="34" y="5"/>
                  </a:lnTo>
                  <a:lnTo>
                    <a:pt x="26" y="10"/>
                  </a:lnTo>
                  <a:lnTo>
                    <a:pt x="20" y="15"/>
                  </a:lnTo>
                  <a:lnTo>
                    <a:pt x="15" y="22"/>
                  </a:lnTo>
                  <a:lnTo>
                    <a:pt x="10" y="27"/>
                  </a:lnTo>
                  <a:lnTo>
                    <a:pt x="7" y="34"/>
                  </a:lnTo>
                  <a:lnTo>
                    <a:pt x="4" y="41"/>
                  </a:lnTo>
                  <a:lnTo>
                    <a:pt x="2" y="48"/>
                  </a:lnTo>
                  <a:lnTo>
                    <a:pt x="0" y="56"/>
                  </a:lnTo>
                  <a:lnTo>
                    <a:pt x="0" y="63"/>
                  </a:lnTo>
                  <a:lnTo>
                    <a:pt x="0" y="70"/>
                  </a:lnTo>
                  <a:lnTo>
                    <a:pt x="1" y="78"/>
                  </a:lnTo>
                  <a:lnTo>
                    <a:pt x="3" y="84"/>
                  </a:lnTo>
                  <a:lnTo>
                    <a:pt x="6" y="91"/>
                  </a:lnTo>
                  <a:lnTo>
                    <a:pt x="9" y="97"/>
                  </a:lnTo>
                  <a:lnTo>
                    <a:pt x="14" y="104"/>
                  </a:lnTo>
                  <a:lnTo>
                    <a:pt x="19" y="108"/>
                  </a:lnTo>
                  <a:lnTo>
                    <a:pt x="26" y="114"/>
                  </a:lnTo>
                  <a:lnTo>
                    <a:pt x="33" y="118"/>
                  </a:lnTo>
                  <a:lnTo>
                    <a:pt x="40" y="120"/>
                  </a:lnTo>
                  <a:lnTo>
                    <a:pt x="48" y="120"/>
                  </a:lnTo>
                  <a:lnTo>
                    <a:pt x="56" y="120"/>
                  </a:lnTo>
                  <a:lnTo>
                    <a:pt x="64" y="118"/>
                  </a:lnTo>
                  <a:lnTo>
                    <a:pt x="71" y="114"/>
                  </a:lnTo>
                  <a:lnTo>
                    <a:pt x="76" y="110"/>
                  </a:lnTo>
                  <a:lnTo>
                    <a:pt x="81" y="104"/>
                  </a:lnTo>
                  <a:lnTo>
                    <a:pt x="82" y="102"/>
                  </a:lnTo>
                  <a:lnTo>
                    <a:pt x="82" y="99"/>
                  </a:lnTo>
                  <a:lnTo>
                    <a:pt x="81" y="97"/>
                  </a:lnTo>
                  <a:lnTo>
                    <a:pt x="80" y="95"/>
                  </a:lnTo>
                  <a:lnTo>
                    <a:pt x="77" y="94"/>
                  </a:lnTo>
                  <a:lnTo>
                    <a:pt x="74" y="94"/>
                  </a:lnTo>
                  <a:lnTo>
                    <a:pt x="73" y="95"/>
                  </a:lnTo>
                  <a:lnTo>
                    <a:pt x="71" y="97"/>
                  </a:lnTo>
                  <a:lnTo>
                    <a:pt x="67" y="100"/>
                  </a:lnTo>
                  <a:lnTo>
                    <a:pt x="64" y="104"/>
                  </a:lnTo>
                  <a:lnTo>
                    <a:pt x="59" y="106"/>
                  </a:lnTo>
                  <a:lnTo>
                    <a:pt x="55" y="107"/>
                  </a:lnTo>
                  <a:lnTo>
                    <a:pt x="49" y="108"/>
                  </a:lnTo>
                  <a:lnTo>
                    <a:pt x="44" y="108"/>
                  </a:lnTo>
                  <a:lnTo>
                    <a:pt x="39" y="106"/>
                  </a:lnTo>
                  <a:lnTo>
                    <a:pt x="34" y="104"/>
                  </a:lnTo>
                  <a:lnTo>
                    <a:pt x="27" y="99"/>
                  </a:lnTo>
                  <a:lnTo>
                    <a:pt x="23" y="92"/>
                  </a:lnTo>
                  <a:lnTo>
                    <a:pt x="18" y="86"/>
                  </a:lnTo>
                  <a:lnTo>
                    <a:pt x="15" y="79"/>
                  </a:lnTo>
                  <a:lnTo>
                    <a:pt x="14" y="70"/>
                  </a:lnTo>
                  <a:lnTo>
                    <a:pt x="12" y="62"/>
                  </a:lnTo>
                  <a:lnTo>
                    <a:pt x="14" y="54"/>
                  </a:lnTo>
                  <a:lnTo>
                    <a:pt x="17" y="45"/>
                  </a:lnTo>
                  <a:lnTo>
                    <a:pt x="19" y="40"/>
                  </a:lnTo>
                  <a:lnTo>
                    <a:pt x="22" y="35"/>
                  </a:lnTo>
                  <a:lnTo>
                    <a:pt x="25" y="30"/>
                  </a:lnTo>
                  <a:lnTo>
                    <a:pt x="27" y="26"/>
                  </a:lnTo>
                  <a:lnTo>
                    <a:pt x="32" y="22"/>
                  </a:lnTo>
                  <a:lnTo>
                    <a:pt x="35" y="18"/>
                  </a:lnTo>
                  <a:lnTo>
                    <a:pt x="41" y="16"/>
                  </a:lnTo>
                  <a:lnTo>
                    <a:pt x="46" y="14"/>
                  </a:lnTo>
                  <a:lnTo>
                    <a:pt x="50" y="13"/>
                  </a:lnTo>
                  <a:lnTo>
                    <a:pt x="55" y="13"/>
                  </a:lnTo>
                  <a:lnTo>
                    <a:pt x="60" y="14"/>
                  </a:lnTo>
                  <a:lnTo>
                    <a:pt x="65" y="15"/>
                  </a:lnTo>
                  <a:lnTo>
                    <a:pt x="68" y="17"/>
                  </a:lnTo>
                  <a:lnTo>
                    <a:pt x="73" y="21"/>
                  </a:lnTo>
                  <a:lnTo>
                    <a:pt x="76" y="24"/>
                  </a:lnTo>
                  <a:lnTo>
                    <a:pt x="80" y="27"/>
                  </a:lnTo>
                  <a:lnTo>
                    <a:pt x="82" y="29"/>
                  </a:lnTo>
                  <a:lnTo>
                    <a:pt x="84" y="30"/>
                  </a:lnTo>
                  <a:lnTo>
                    <a:pt x="87" y="29"/>
                  </a:lnTo>
                  <a:lnTo>
                    <a:pt x="89" y="27"/>
                  </a:lnTo>
                  <a:lnTo>
                    <a:pt x="90" y="26"/>
                  </a:lnTo>
                  <a:lnTo>
                    <a:pt x="91" y="23"/>
                  </a:lnTo>
                  <a:lnTo>
                    <a:pt x="90" y="21"/>
                  </a:lnTo>
                  <a:lnTo>
                    <a:pt x="89" y="18"/>
                  </a:lnTo>
                  <a:lnTo>
                    <a:pt x="89" y="1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40" name="Freeform 264"/>
            <p:cNvSpPr>
              <a:spLocks/>
            </p:cNvSpPr>
            <p:nvPr/>
          </p:nvSpPr>
          <p:spPr bwMode="auto">
            <a:xfrm>
              <a:off x="2596" y="1052"/>
              <a:ext cx="35" cy="39"/>
            </a:xfrm>
            <a:custGeom>
              <a:avLst/>
              <a:gdLst/>
              <a:ahLst/>
              <a:cxnLst>
                <a:cxn ang="0">
                  <a:pos x="2" y="11"/>
                </a:cxn>
                <a:cxn ang="0">
                  <a:pos x="5" y="12"/>
                </a:cxn>
                <a:cxn ang="0">
                  <a:pos x="20" y="19"/>
                </a:cxn>
                <a:cxn ang="0">
                  <a:pos x="23" y="20"/>
                </a:cxn>
                <a:cxn ang="0">
                  <a:pos x="25" y="21"/>
                </a:cxn>
                <a:cxn ang="0">
                  <a:pos x="23" y="26"/>
                </a:cxn>
                <a:cxn ang="0">
                  <a:pos x="25" y="34"/>
                </a:cxn>
                <a:cxn ang="0">
                  <a:pos x="25" y="33"/>
                </a:cxn>
                <a:cxn ang="0">
                  <a:pos x="20" y="35"/>
                </a:cxn>
                <a:cxn ang="0">
                  <a:pos x="17" y="37"/>
                </a:cxn>
                <a:cxn ang="0">
                  <a:pos x="12" y="40"/>
                </a:cxn>
                <a:cxn ang="0">
                  <a:pos x="8" y="43"/>
                </a:cxn>
                <a:cxn ang="0">
                  <a:pos x="7" y="56"/>
                </a:cxn>
                <a:cxn ang="0">
                  <a:pos x="12" y="52"/>
                </a:cxn>
                <a:cxn ang="0">
                  <a:pos x="22" y="51"/>
                </a:cxn>
                <a:cxn ang="0">
                  <a:pos x="30" y="50"/>
                </a:cxn>
                <a:cxn ang="0">
                  <a:pos x="38" y="53"/>
                </a:cxn>
                <a:cxn ang="0">
                  <a:pos x="43" y="57"/>
                </a:cxn>
                <a:cxn ang="0">
                  <a:pos x="48" y="56"/>
                </a:cxn>
                <a:cxn ang="0">
                  <a:pos x="50" y="51"/>
                </a:cxn>
                <a:cxn ang="0">
                  <a:pos x="49" y="47"/>
                </a:cxn>
                <a:cxn ang="0">
                  <a:pos x="43" y="42"/>
                </a:cxn>
                <a:cxn ang="0">
                  <a:pos x="35" y="37"/>
                </a:cxn>
                <a:cxn ang="0">
                  <a:pos x="26" y="37"/>
                </a:cxn>
                <a:cxn ang="0">
                  <a:pos x="18" y="44"/>
                </a:cxn>
                <a:cxn ang="0">
                  <a:pos x="0" y="45"/>
                </a:cxn>
                <a:cxn ang="0">
                  <a:pos x="17" y="52"/>
                </a:cxn>
                <a:cxn ang="0">
                  <a:pos x="20" y="50"/>
                </a:cxn>
                <a:cxn ang="0">
                  <a:pos x="24" y="48"/>
                </a:cxn>
                <a:cxn ang="0">
                  <a:pos x="27" y="44"/>
                </a:cxn>
                <a:cxn ang="0">
                  <a:pos x="31" y="42"/>
                </a:cxn>
                <a:cxn ang="0">
                  <a:pos x="36" y="35"/>
                </a:cxn>
                <a:cxn ang="0">
                  <a:pos x="38" y="33"/>
                </a:cxn>
                <a:cxn ang="0">
                  <a:pos x="36" y="24"/>
                </a:cxn>
                <a:cxn ang="0">
                  <a:pos x="35" y="16"/>
                </a:cxn>
                <a:cxn ang="0">
                  <a:pos x="34" y="13"/>
                </a:cxn>
                <a:cxn ang="0">
                  <a:pos x="32" y="11"/>
                </a:cxn>
                <a:cxn ang="0">
                  <a:pos x="30" y="10"/>
                </a:cxn>
                <a:cxn ang="0">
                  <a:pos x="7" y="4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2" y="2"/>
                </a:cxn>
                <a:cxn ang="0">
                  <a:pos x="0" y="5"/>
                </a:cxn>
                <a:cxn ang="0">
                  <a:pos x="2" y="10"/>
                </a:cxn>
                <a:cxn ang="0">
                  <a:pos x="2" y="11"/>
                </a:cxn>
              </a:cxnLst>
              <a:rect l="0" t="0" r="r" b="b"/>
              <a:pathLst>
                <a:path w="50" h="57">
                  <a:moveTo>
                    <a:pt x="2" y="11"/>
                  </a:moveTo>
                  <a:lnTo>
                    <a:pt x="2" y="11"/>
                  </a:lnTo>
                  <a:lnTo>
                    <a:pt x="3" y="12"/>
                  </a:lnTo>
                  <a:lnTo>
                    <a:pt x="5" y="12"/>
                  </a:lnTo>
                  <a:lnTo>
                    <a:pt x="5" y="12"/>
                  </a:lnTo>
                  <a:lnTo>
                    <a:pt x="20" y="19"/>
                  </a:lnTo>
                  <a:lnTo>
                    <a:pt x="19" y="18"/>
                  </a:lnTo>
                  <a:lnTo>
                    <a:pt x="23" y="20"/>
                  </a:lnTo>
                  <a:lnTo>
                    <a:pt x="23" y="20"/>
                  </a:lnTo>
                  <a:lnTo>
                    <a:pt x="25" y="21"/>
                  </a:lnTo>
                  <a:lnTo>
                    <a:pt x="23" y="18"/>
                  </a:lnTo>
                  <a:lnTo>
                    <a:pt x="23" y="26"/>
                  </a:lnTo>
                  <a:lnTo>
                    <a:pt x="23" y="26"/>
                  </a:lnTo>
                  <a:lnTo>
                    <a:pt x="25" y="34"/>
                  </a:lnTo>
                  <a:lnTo>
                    <a:pt x="25" y="31"/>
                  </a:lnTo>
                  <a:lnTo>
                    <a:pt x="25" y="33"/>
                  </a:lnTo>
                  <a:lnTo>
                    <a:pt x="23" y="34"/>
                  </a:lnTo>
                  <a:lnTo>
                    <a:pt x="20" y="35"/>
                  </a:lnTo>
                  <a:lnTo>
                    <a:pt x="19" y="36"/>
                  </a:lnTo>
                  <a:lnTo>
                    <a:pt x="17" y="37"/>
                  </a:lnTo>
                  <a:lnTo>
                    <a:pt x="15" y="39"/>
                  </a:lnTo>
                  <a:lnTo>
                    <a:pt x="12" y="40"/>
                  </a:lnTo>
                  <a:lnTo>
                    <a:pt x="10" y="42"/>
                  </a:lnTo>
                  <a:lnTo>
                    <a:pt x="8" y="43"/>
                  </a:lnTo>
                  <a:lnTo>
                    <a:pt x="0" y="44"/>
                  </a:lnTo>
                  <a:lnTo>
                    <a:pt x="7" y="56"/>
                  </a:lnTo>
                  <a:lnTo>
                    <a:pt x="9" y="53"/>
                  </a:lnTo>
                  <a:lnTo>
                    <a:pt x="12" y="52"/>
                  </a:lnTo>
                  <a:lnTo>
                    <a:pt x="17" y="51"/>
                  </a:lnTo>
                  <a:lnTo>
                    <a:pt x="22" y="51"/>
                  </a:lnTo>
                  <a:lnTo>
                    <a:pt x="25" y="50"/>
                  </a:lnTo>
                  <a:lnTo>
                    <a:pt x="30" y="50"/>
                  </a:lnTo>
                  <a:lnTo>
                    <a:pt x="33" y="51"/>
                  </a:lnTo>
                  <a:lnTo>
                    <a:pt x="38" y="53"/>
                  </a:lnTo>
                  <a:lnTo>
                    <a:pt x="41" y="56"/>
                  </a:lnTo>
                  <a:lnTo>
                    <a:pt x="43" y="57"/>
                  </a:lnTo>
                  <a:lnTo>
                    <a:pt x="46" y="56"/>
                  </a:lnTo>
                  <a:lnTo>
                    <a:pt x="48" y="56"/>
                  </a:lnTo>
                  <a:lnTo>
                    <a:pt x="50" y="53"/>
                  </a:lnTo>
                  <a:lnTo>
                    <a:pt x="50" y="51"/>
                  </a:lnTo>
                  <a:lnTo>
                    <a:pt x="50" y="49"/>
                  </a:lnTo>
                  <a:lnTo>
                    <a:pt x="49" y="47"/>
                  </a:lnTo>
                  <a:lnTo>
                    <a:pt x="47" y="44"/>
                  </a:lnTo>
                  <a:lnTo>
                    <a:pt x="43" y="42"/>
                  </a:lnTo>
                  <a:lnTo>
                    <a:pt x="39" y="40"/>
                  </a:lnTo>
                  <a:lnTo>
                    <a:pt x="35" y="37"/>
                  </a:lnTo>
                  <a:lnTo>
                    <a:pt x="31" y="37"/>
                  </a:lnTo>
                  <a:lnTo>
                    <a:pt x="26" y="37"/>
                  </a:lnTo>
                  <a:lnTo>
                    <a:pt x="23" y="40"/>
                  </a:lnTo>
                  <a:lnTo>
                    <a:pt x="18" y="44"/>
                  </a:lnTo>
                  <a:lnTo>
                    <a:pt x="14" y="52"/>
                  </a:lnTo>
                  <a:lnTo>
                    <a:pt x="0" y="45"/>
                  </a:lnTo>
                  <a:lnTo>
                    <a:pt x="3" y="44"/>
                  </a:lnTo>
                  <a:lnTo>
                    <a:pt x="17" y="52"/>
                  </a:lnTo>
                  <a:lnTo>
                    <a:pt x="18" y="51"/>
                  </a:lnTo>
                  <a:lnTo>
                    <a:pt x="20" y="50"/>
                  </a:lnTo>
                  <a:lnTo>
                    <a:pt x="23" y="49"/>
                  </a:lnTo>
                  <a:lnTo>
                    <a:pt x="24" y="48"/>
                  </a:lnTo>
                  <a:lnTo>
                    <a:pt x="26" y="47"/>
                  </a:lnTo>
                  <a:lnTo>
                    <a:pt x="27" y="44"/>
                  </a:lnTo>
                  <a:lnTo>
                    <a:pt x="30" y="43"/>
                  </a:lnTo>
                  <a:lnTo>
                    <a:pt x="31" y="42"/>
                  </a:lnTo>
                  <a:lnTo>
                    <a:pt x="36" y="36"/>
                  </a:lnTo>
                  <a:lnTo>
                    <a:pt x="36" y="35"/>
                  </a:lnTo>
                  <a:lnTo>
                    <a:pt x="38" y="34"/>
                  </a:lnTo>
                  <a:lnTo>
                    <a:pt x="38" y="33"/>
                  </a:lnTo>
                  <a:lnTo>
                    <a:pt x="38" y="33"/>
                  </a:lnTo>
                  <a:lnTo>
                    <a:pt x="36" y="24"/>
                  </a:lnTo>
                  <a:lnTo>
                    <a:pt x="36" y="24"/>
                  </a:lnTo>
                  <a:lnTo>
                    <a:pt x="35" y="16"/>
                  </a:lnTo>
                  <a:lnTo>
                    <a:pt x="34" y="15"/>
                  </a:lnTo>
                  <a:lnTo>
                    <a:pt x="34" y="13"/>
                  </a:lnTo>
                  <a:lnTo>
                    <a:pt x="33" y="12"/>
                  </a:lnTo>
                  <a:lnTo>
                    <a:pt x="32" y="11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7" y="5"/>
                  </a:lnTo>
                  <a:lnTo>
                    <a:pt x="7" y="4"/>
                  </a:lnTo>
                  <a:lnTo>
                    <a:pt x="8" y="3"/>
                  </a:lnTo>
                  <a:lnTo>
                    <a:pt x="8" y="1"/>
                  </a:lnTo>
                  <a:lnTo>
                    <a:pt x="9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2" y="10"/>
                  </a:lnTo>
                  <a:lnTo>
                    <a:pt x="5" y="12"/>
                  </a:lnTo>
                  <a:lnTo>
                    <a:pt x="2" y="1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41" name="Freeform 265"/>
            <p:cNvSpPr>
              <a:spLocks/>
            </p:cNvSpPr>
            <p:nvPr/>
          </p:nvSpPr>
          <p:spPr bwMode="auto">
            <a:xfrm>
              <a:off x="2411" y="1187"/>
              <a:ext cx="15" cy="10"/>
            </a:xfrm>
            <a:custGeom>
              <a:avLst/>
              <a:gdLst/>
              <a:ahLst/>
              <a:cxnLst>
                <a:cxn ang="0">
                  <a:pos x="7" y="12"/>
                </a:cxn>
                <a:cxn ang="0">
                  <a:pos x="7" y="17"/>
                </a:cxn>
                <a:cxn ang="0">
                  <a:pos x="22" y="5"/>
                </a:cxn>
                <a:cxn ang="0">
                  <a:pos x="19" y="0"/>
                </a:cxn>
                <a:cxn ang="0">
                  <a:pos x="3" y="11"/>
                </a:cxn>
                <a:cxn ang="0">
                  <a:pos x="3" y="16"/>
                </a:cxn>
                <a:cxn ang="0">
                  <a:pos x="3" y="11"/>
                </a:cxn>
                <a:cxn ang="0">
                  <a:pos x="0" y="13"/>
                </a:cxn>
                <a:cxn ang="0">
                  <a:pos x="3" y="16"/>
                </a:cxn>
                <a:cxn ang="0">
                  <a:pos x="7" y="12"/>
                </a:cxn>
              </a:cxnLst>
              <a:rect l="0" t="0" r="r" b="b"/>
              <a:pathLst>
                <a:path w="22" h="17">
                  <a:moveTo>
                    <a:pt x="7" y="12"/>
                  </a:moveTo>
                  <a:lnTo>
                    <a:pt x="7" y="17"/>
                  </a:lnTo>
                  <a:lnTo>
                    <a:pt x="22" y="5"/>
                  </a:lnTo>
                  <a:lnTo>
                    <a:pt x="19" y="0"/>
                  </a:lnTo>
                  <a:lnTo>
                    <a:pt x="3" y="11"/>
                  </a:lnTo>
                  <a:lnTo>
                    <a:pt x="3" y="16"/>
                  </a:lnTo>
                  <a:lnTo>
                    <a:pt x="3" y="11"/>
                  </a:lnTo>
                  <a:lnTo>
                    <a:pt x="0" y="13"/>
                  </a:lnTo>
                  <a:lnTo>
                    <a:pt x="3" y="16"/>
                  </a:lnTo>
                  <a:lnTo>
                    <a:pt x="7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42" name="Freeform 266"/>
            <p:cNvSpPr>
              <a:spLocks/>
            </p:cNvSpPr>
            <p:nvPr/>
          </p:nvSpPr>
          <p:spPr bwMode="auto">
            <a:xfrm>
              <a:off x="2609" y="1550"/>
              <a:ext cx="18" cy="11"/>
            </a:xfrm>
            <a:custGeom>
              <a:avLst/>
              <a:gdLst/>
              <a:ahLst/>
              <a:cxnLst>
                <a:cxn ang="0">
                  <a:pos x="21" y="3"/>
                </a:cxn>
                <a:cxn ang="0">
                  <a:pos x="22" y="0"/>
                </a:cxn>
                <a:cxn ang="0">
                  <a:pos x="0" y="11"/>
                </a:cxn>
                <a:cxn ang="0">
                  <a:pos x="4" y="16"/>
                </a:cxn>
                <a:cxn ang="0">
                  <a:pos x="25" y="4"/>
                </a:cxn>
                <a:cxn ang="0">
                  <a:pos x="26" y="1"/>
                </a:cxn>
                <a:cxn ang="0">
                  <a:pos x="25" y="4"/>
                </a:cxn>
                <a:cxn ang="0">
                  <a:pos x="28" y="3"/>
                </a:cxn>
                <a:cxn ang="0">
                  <a:pos x="26" y="1"/>
                </a:cxn>
                <a:cxn ang="0">
                  <a:pos x="21" y="3"/>
                </a:cxn>
              </a:cxnLst>
              <a:rect l="0" t="0" r="r" b="b"/>
              <a:pathLst>
                <a:path w="28" h="16">
                  <a:moveTo>
                    <a:pt x="21" y="3"/>
                  </a:moveTo>
                  <a:lnTo>
                    <a:pt x="22" y="0"/>
                  </a:lnTo>
                  <a:lnTo>
                    <a:pt x="0" y="11"/>
                  </a:lnTo>
                  <a:lnTo>
                    <a:pt x="4" y="16"/>
                  </a:lnTo>
                  <a:lnTo>
                    <a:pt x="25" y="4"/>
                  </a:lnTo>
                  <a:lnTo>
                    <a:pt x="26" y="1"/>
                  </a:lnTo>
                  <a:lnTo>
                    <a:pt x="25" y="4"/>
                  </a:lnTo>
                  <a:lnTo>
                    <a:pt x="28" y="3"/>
                  </a:lnTo>
                  <a:lnTo>
                    <a:pt x="26" y="1"/>
                  </a:lnTo>
                  <a:lnTo>
                    <a:pt x="21" y="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43" name="Freeform 267"/>
            <p:cNvSpPr>
              <a:spLocks/>
            </p:cNvSpPr>
            <p:nvPr/>
          </p:nvSpPr>
          <p:spPr bwMode="auto">
            <a:xfrm>
              <a:off x="3316" y="1341"/>
              <a:ext cx="42" cy="12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" y="100"/>
                </a:cxn>
                <a:cxn ang="0">
                  <a:pos x="59" y="186"/>
                </a:cxn>
                <a:cxn ang="0">
                  <a:pos x="0" y="0"/>
                </a:cxn>
              </a:cxnLst>
              <a:rect l="0" t="0" r="r" b="b"/>
              <a:pathLst>
                <a:path w="59" h="186">
                  <a:moveTo>
                    <a:pt x="0" y="0"/>
                  </a:moveTo>
                  <a:lnTo>
                    <a:pt x="25" y="100"/>
                  </a:lnTo>
                  <a:lnTo>
                    <a:pt x="59" y="1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A9B8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44" name="Freeform 268"/>
            <p:cNvSpPr>
              <a:spLocks/>
            </p:cNvSpPr>
            <p:nvPr/>
          </p:nvSpPr>
          <p:spPr bwMode="auto">
            <a:xfrm>
              <a:off x="3312" y="1341"/>
              <a:ext cx="26" cy="68"/>
            </a:xfrm>
            <a:custGeom>
              <a:avLst/>
              <a:gdLst/>
              <a:ahLst/>
              <a:cxnLst>
                <a:cxn ang="0">
                  <a:pos x="39" y="99"/>
                </a:cxn>
                <a:cxn ang="0">
                  <a:pos x="39" y="100"/>
                </a:cxn>
                <a:cxn ang="0">
                  <a:pos x="13" y="0"/>
                </a:cxn>
                <a:cxn ang="0">
                  <a:pos x="0" y="2"/>
                </a:cxn>
                <a:cxn ang="0">
                  <a:pos x="26" y="102"/>
                </a:cxn>
                <a:cxn ang="0">
                  <a:pos x="26" y="103"/>
                </a:cxn>
                <a:cxn ang="0">
                  <a:pos x="26" y="102"/>
                </a:cxn>
                <a:cxn ang="0">
                  <a:pos x="26" y="103"/>
                </a:cxn>
                <a:cxn ang="0">
                  <a:pos x="26" y="103"/>
                </a:cxn>
                <a:cxn ang="0">
                  <a:pos x="39" y="99"/>
                </a:cxn>
              </a:cxnLst>
              <a:rect l="0" t="0" r="r" b="b"/>
              <a:pathLst>
                <a:path w="39" h="103">
                  <a:moveTo>
                    <a:pt x="39" y="99"/>
                  </a:moveTo>
                  <a:lnTo>
                    <a:pt x="39" y="100"/>
                  </a:lnTo>
                  <a:lnTo>
                    <a:pt x="13" y="0"/>
                  </a:lnTo>
                  <a:lnTo>
                    <a:pt x="0" y="2"/>
                  </a:lnTo>
                  <a:lnTo>
                    <a:pt x="26" y="102"/>
                  </a:lnTo>
                  <a:lnTo>
                    <a:pt x="26" y="103"/>
                  </a:lnTo>
                  <a:lnTo>
                    <a:pt x="26" y="102"/>
                  </a:lnTo>
                  <a:lnTo>
                    <a:pt x="26" y="103"/>
                  </a:lnTo>
                  <a:lnTo>
                    <a:pt x="26" y="103"/>
                  </a:lnTo>
                  <a:lnTo>
                    <a:pt x="39" y="9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45" name="Freeform 269"/>
            <p:cNvSpPr>
              <a:spLocks/>
            </p:cNvSpPr>
            <p:nvPr/>
          </p:nvSpPr>
          <p:spPr bwMode="auto">
            <a:xfrm>
              <a:off x="3330" y="1405"/>
              <a:ext cx="32" cy="60"/>
            </a:xfrm>
            <a:custGeom>
              <a:avLst/>
              <a:gdLst/>
              <a:ahLst/>
              <a:cxnLst>
                <a:cxn ang="0">
                  <a:pos x="40" y="88"/>
                </a:cxn>
                <a:cxn ang="0">
                  <a:pos x="46" y="85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34" y="90"/>
                </a:cxn>
                <a:cxn ang="0">
                  <a:pos x="40" y="88"/>
                </a:cxn>
              </a:cxnLst>
              <a:rect l="0" t="0" r="r" b="b"/>
              <a:pathLst>
                <a:path w="46" h="90">
                  <a:moveTo>
                    <a:pt x="40" y="88"/>
                  </a:moveTo>
                  <a:lnTo>
                    <a:pt x="46" y="85"/>
                  </a:lnTo>
                  <a:lnTo>
                    <a:pt x="13" y="0"/>
                  </a:lnTo>
                  <a:lnTo>
                    <a:pt x="0" y="4"/>
                  </a:lnTo>
                  <a:lnTo>
                    <a:pt x="34" y="90"/>
                  </a:lnTo>
                  <a:lnTo>
                    <a:pt x="40" y="8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46" name="Freeform 270"/>
            <p:cNvSpPr>
              <a:spLocks/>
            </p:cNvSpPr>
            <p:nvPr/>
          </p:nvSpPr>
          <p:spPr bwMode="auto">
            <a:xfrm>
              <a:off x="3311" y="1425"/>
              <a:ext cx="12" cy="4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" y="76"/>
                </a:cxn>
                <a:cxn ang="0">
                  <a:pos x="0" y="0"/>
                </a:cxn>
              </a:cxnLst>
              <a:rect l="0" t="0" r="r" b="b"/>
              <a:pathLst>
                <a:path w="17" h="76">
                  <a:moveTo>
                    <a:pt x="0" y="0"/>
                  </a:moveTo>
                  <a:lnTo>
                    <a:pt x="17" y="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A9B8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47" name="Freeform 271"/>
            <p:cNvSpPr>
              <a:spLocks/>
            </p:cNvSpPr>
            <p:nvPr/>
          </p:nvSpPr>
          <p:spPr bwMode="auto">
            <a:xfrm>
              <a:off x="3307" y="1424"/>
              <a:ext cx="20" cy="51"/>
            </a:xfrm>
            <a:custGeom>
              <a:avLst/>
              <a:gdLst/>
              <a:ahLst/>
              <a:cxnLst>
                <a:cxn ang="0">
                  <a:pos x="24" y="78"/>
                </a:cxn>
                <a:cxn ang="0">
                  <a:pos x="29" y="76"/>
                </a:cxn>
                <a:cxn ang="0">
                  <a:pos x="12" y="0"/>
                </a:cxn>
                <a:cxn ang="0">
                  <a:pos x="0" y="3"/>
                </a:cxn>
                <a:cxn ang="0">
                  <a:pos x="17" y="80"/>
                </a:cxn>
                <a:cxn ang="0">
                  <a:pos x="24" y="78"/>
                </a:cxn>
              </a:cxnLst>
              <a:rect l="0" t="0" r="r" b="b"/>
              <a:pathLst>
                <a:path w="29" h="80">
                  <a:moveTo>
                    <a:pt x="24" y="78"/>
                  </a:moveTo>
                  <a:lnTo>
                    <a:pt x="29" y="76"/>
                  </a:lnTo>
                  <a:lnTo>
                    <a:pt x="12" y="0"/>
                  </a:lnTo>
                  <a:lnTo>
                    <a:pt x="0" y="3"/>
                  </a:lnTo>
                  <a:lnTo>
                    <a:pt x="17" y="80"/>
                  </a:lnTo>
                  <a:lnTo>
                    <a:pt x="24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48" name="Freeform 272"/>
            <p:cNvSpPr>
              <a:spLocks/>
            </p:cNvSpPr>
            <p:nvPr/>
          </p:nvSpPr>
          <p:spPr bwMode="auto">
            <a:xfrm>
              <a:off x="3179" y="1843"/>
              <a:ext cx="58" cy="55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50" y="2"/>
                </a:cxn>
                <a:cxn ang="0">
                  <a:pos x="58" y="4"/>
                </a:cxn>
                <a:cxn ang="0">
                  <a:pos x="65" y="8"/>
                </a:cxn>
                <a:cxn ang="0">
                  <a:pos x="71" y="13"/>
                </a:cxn>
                <a:cxn ang="0">
                  <a:pos x="76" y="19"/>
                </a:cxn>
                <a:cxn ang="0">
                  <a:pos x="80" y="27"/>
                </a:cxn>
                <a:cxn ang="0">
                  <a:pos x="82" y="35"/>
                </a:cxn>
                <a:cxn ang="0">
                  <a:pos x="83" y="43"/>
                </a:cxn>
                <a:cxn ang="0">
                  <a:pos x="82" y="51"/>
                </a:cxn>
                <a:cxn ang="0">
                  <a:pos x="80" y="59"/>
                </a:cxn>
                <a:cxn ang="0">
                  <a:pos x="76" y="67"/>
                </a:cxn>
                <a:cxn ang="0">
                  <a:pos x="71" y="72"/>
                </a:cxn>
                <a:cxn ang="0">
                  <a:pos x="65" y="77"/>
                </a:cxn>
                <a:cxn ang="0">
                  <a:pos x="58" y="81"/>
                </a:cxn>
                <a:cxn ang="0">
                  <a:pos x="50" y="84"/>
                </a:cxn>
                <a:cxn ang="0">
                  <a:pos x="42" y="85"/>
                </a:cxn>
                <a:cxn ang="0">
                  <a:pos x="33" y="84"/>
                </a:cxn>
                <a:cxn ang="0">
                  <a:pos x="25" y="81"/>
                </a:cxn>
                <a:cxn ang="0">
                  <a:pos x="18" y="77"/>
                </a:cxn>
                <a:cxn ang="0">
                  <a:pos x="13" y="72"/>
                </a:cxn>
                <a:cxn ang="0">
                  <a:pos x="7" y="67"/>
                </a:cxn>
                <a:cxn ang="0">
                  <a:pos x="3" y="59"/>
                </a:cxn>
                <a:cxn ang="0">
                  <a:pos x="1" y="51"/>
                </a:cxn>
                <a:cxn ang="0">
                  <a:pos x="0" y="43"/>
                </a:cxn>
                <a:cxn ang="0">
                  <a:pos x="1" y="35"/>
                </a:cxn>
                <a:cxn ang="0">
                  <a:pos x="3" y="27"/>
                </a:cxn>
                <a:cxn ang="0">
                  <a:pos x="7" y="19"/>
                </a:cxn>
                <a:cxn ang="0">
                  <a:pos x="13" y="13"/>
                </a:cxn>
                <a:cxn ang="0">
                  <a:pos x="18" y="8"/>
                </a:cxn>
                <a:cxn ang="0">
                  <a:pos x="25" y="4"/>
                </a:cxn>
                <a:cxn ang="0">
                  <a:pos x="33" y="2"/>
                </a:cxn>
                <a:cxn ang="0">
                  <a:pos x="42" y="0"/>
                </a:cxn>
              </a:cxnLst>
              <a:rect l="0" t="0" r="r" b="b"/>
              <a:pathLst>
                <a:path w="83" h="85">
                  <a:moveTo>
                    <a:pt x="42" y="0"/>
                  </a:moveTo>
                  <a:lnTo>
                    <a:pt x="50" y="2"/>
                  </a:lnTo>
                  <a:lnTo>
                    <a:pt x="58" y="4"/>
                  </a:lnTo>
                  <a:lnTo>
                    <a:pt x="65" y="8"/>
                  </a:lnTo>
                  <a:lnTo>
                    <a:pt x="71" y="13"/>
                  </a:lnTo>
                  <a:lnTo>
                    <a:pt x="76" y="19"/>
                  </a:lnTo>
                  <a:lnTo>
                    <a:pt x="80" y="27"/>
                  </a:lnTo>
                  <a:lnTo>
                    <a:pt x="82" y="35"/>
                  </a:lnTo>
                  <a:lnTo>
                    <a:pt x="83" y="43"/>
                  </a:lnTo>
                  <a:lnTo>
                    <a:pt x="82" y="51"/>
                  </a:lnTo>
                  <a:lnTo>
                    <a:pt x="80" y="59"/>
                  </a:lnTo>
                  <a:lnTo>
                    <a:pt x="76" y="67"/>
                  </a:lnTo>
                  <a:lnTo>
                    <a:pt x="71" y="72"/>
                  </a:lnTo>
                  <a:lnTo>
                    <a:pt x="65" y="77"/>
                  </a:lnTo>
                  <a:lnTo>
                    <a:pt x="58" y="81"/>
                  </a:lnTo>
                  <a:lnTo>
                    <a:pt x="50" y="84"/>
                  </a:lnTo>
                  <a:lnTo>
                    <a:pt x="42" y="85"/>
                  </a:lnTo>
                  <a:lnTo>
                    <a:pt x="33" y="84"/>
                  </a:lnTo>
                  <a:lnTo>
                    <a:pt x="25" y="81"/>
                  </a:lnTo>
                  <a:lnTo>
                    <a:pt x="18" y="77"/>
                  </a:lnTo>
                  <a:lnTo>
                    <a:pt x="13" y="72"/>
                  </a:lnTo>
                  <a:lnTo>
                    <a:pt x="7" y="67"/>
                  </a:lnTo>
                  <a:lnTo>
                    <a:pt x="3" y="59"/>
                  </a:lnTo>
                  <a:lnTo>
                    <a:pt x="1" y="51"/>
                  </a:lnTo>
                  <a:lnTo>
                    <a:pt x="0" y="43"/>
                  </a:lnTo>
                  <a:lnTo>
                    <a:pt x="1" y="35"/>
                  </a:lnTo>
                  <a:lnTo>
                    <a:pt x="3" y="27"/>
                  </a:lnTo>
                  <a:lnTo>
                    <a:pt x="7" y="19"/>
                  </a:lnTo>
                  <a:lnTo>
                    <a:pt x="13" y="13"/>
                  </a:lnTo>
                  <a:lnTo>
                    <a:pt x="18" y="8"/>
                  </a:lnTo>
                  <a:lnTo>
                    <a:pt x="25" y="4"/>
                  </a:lnTo>
                  <a:lnTo>
                    <a:pt x="33" y="2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49" name="Freeform 273"/>
            <p:cNvSpPr>
              <a:spLocks/>
            </p:cNvSpPr>
            <p:nvPr/>
          </p:nvSpPr>
          <p:spPr bwMode="auto">
            <a:xfrm>
              <a:off x="3179" y="1843"/>
              <a:ext cx="58" cy="55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42" y="0"/>
                </a:cxn>
                <a:cxn ang="0">
                  <a:pos x="50" y="2"/>
                </a:cxn>
                <a:cxn ang="0">
                  <a:pos x="58" y="4"/>
                </a:cxn>
                <a:cxn ang="0">
                  <a:pos x="65" y="8"/>
                </a:cxn>
                <a:cxn ang="0">
                  <a:pos x="71" y="13"/>
                </a:cxn>
                <a:cxn ang="0">
                  <a:pos x="76" y="19"/>
                </a:cxn>
                <a:cxn ang="0">
                  <a:pos x="80" y="27"/>
                </a:cxn>
                <a:cxn ang="0">
                  <a:pos x="82" y="35"/>
                </a:cxn>
                <a:cxn ang="0">
                  <a:pos x="83" y="43"/>
                </a:cxn>
                <a:cxn ang="0">
                  <a:pos x="83" y="43"/>
                </a:cxn>
                <a:cxn ang="0">
                  <a:pos x="82" y="51"/>
                </a:cxn>
                <a:cxn ang="0">
                  <a:pos x="80" y="59"/>
                </a:cxn>
                <a:cxn ang="0">
                  <a:pos x="76" y="67"/>
                </a:cxn>
                <a:cxn ang="0">
                  <a:pos x="71" y="72"/>
                </a:cxn>
                <a:cxn ang="0">
                  <a:pos x="65" y="77"/>
                </a:cxn>
                <a:cxn ang="0">
                  <a:pos x="58" y="81"/>
                </a:cxn>
                <a:cxn ang="0">
                  <a:pos x="50" y="84"/>
                </a:cxn>
                <a:cxn ang="0">
                  <a:pos x="42" y="85"/>
                </a:cxn>
                <a:cxn ang="0">
                  <a:pos x="42" y="85"/>
                </a:cxn>
                <a:cxn ang="0">
                  <a:pos x="33" y="84"/>
                </a:cxn>
                <a:cxn ang="0">
                  <a:pos x="25" y="81"/>
                </a:cxn>
                <a:cxn ang="0">
                  <a:pos x="18" y="77"/>
                </a:cxn>
                <a:cxn ang="0">
                  <a:pos x="13" y="72"/>
                </a:cxn>
                <a:cxn ang="0">
                  <a:pos x="7" y="67"/>
                </a:cxn>
                <a:cxn ang="0">
                  <a:pos x="3" y="59"/>
                </a:cxn>
                <a:cxn ang="0">
                  <a:pos x="1" y="51"/>
                </a:cxn>
                <a:cxn ang="0">
                  <a:pos x="0" y="43"/>
                </a:cxn>
                <a:cxn ang="0">
                  <a:pos x="0" y="43"/>
                </a:cxn>
                <a:cxn ang="0">
                  <a:pos x="1" y="35"/>
                </a:cxn>
                <a:cxn ang="0">
                  <a:pos x="3" y="27"/>
                </a:cxn>
                <a:cxn ang="0">
                  <a:pos x="7" y="19"/>
                </a:cxn>
                <a:cxn ang="0">
                  <a:pos x="13" y="13"/>
                </a:cxn>
                <a:cxn ang="0">
                  <a:pos x="18" y="8"/>
                </a:cxn>
                <a:cxn ang="0">
                  <a:pos x="25" y="4"/>
                </a:cxn>
                <a:cxn ang="0">
                  <a:pos x="33" y="2"/>
                </a:cxn>
                <a:cxn ang="0">
                  <a:pos x="42" y="0"/>
                </a:cxn>
              </a:cxnLst>
              <a:rect l="0" t="0" r="r" b="b"/>
              <a:pathLst>
                <a:path w="83" h="85">
                  <a:moveTo>
                    <a:pt x="42" y="0"/>
                  </a:moveTo>
                  <a:lnTo>
                    <a:pt x="42" y="0"/>
                  </a:lnTo>
                  <a:lnTo>
                    <a:pt x="50" y="2"/>
                  </a:lnTo>
                  <a:lnTo>
                    <a:pt x="58" y="4"/>
                  </a:lnTo>
                  <a:lnTo>
                    <a:pt x="65" y="8"/>
                  </a:lnTo>
                  <a:lnTo>
                    <a:pt x="71" y="13"/>
                  </a:lnTo>
                  <a:lnTo>
                    <a:pt x="76" y="19"/>
                  </a:lnTo>
                  <a:lnTo>
                    <a:pt x="80" y="27"/>
                  </a:lnTo>
                  <a:lnTo>
                    <a:pt x="82" y="35"/>
                  </a:lnTo>
                  <a:lnTo>
                    <a:pt x="83" y="43"/>
                  </a:lnTo>
                  <a:lnTo>
                    <a:pt x="83" y="43"/>
                  </a:lnTo>
                  <a:lnTo>
                    <a:pt x="82" y="51"/>
                  </a:lnTo>
                  <a:lnTo>
                    <a:pt x="80" y="59"/>
                  </a:lnTo>
                  <a:lnTo>
                    <a:pt x="76" y="67"/>
                  </a:lnTo>
                  <a:lnTo>
                    <a:pt x="71" y="72"/>
                  </a:lnTo>
                  <a:lnTo>
                    <a:pt x="65" y="77"/>
                  </a:lnTo>
                  <a:lnTo>
                    <a:pt x="58" y="81"/>
                  </a:lnTo>
                  <a:lnTo>
                    <a:pt x="50" y="84"/>
                  </a:lnTo>
                  <a:lnTo>
                    <a:pt x="42" y="85"/>
                  </a:lnTo>
                  <a:lnTo>
                    <a:pt x="42" y="85"/>
                  </a:lnTo>
                  <a:lnTo>
                    <a:pt x="33" y="84"/>
                  </a:lnTo>
                  <a:lnTo>
                    <a:pt x="25" y="81"/>
                  </a:lnTo>
                  <a:lnTo>
                    <a:pt x="18" y="77"/>
                  </a:lnTo>
                  <a:lnTo>
                    <a:pt x="13" y="72"/>
                  </a:lnTo>
                  <a:lnTo>
                    <a:pt x="7" y="67"/>
                  </a:lnTo>
                  <a:lnTo>
                    <a:pt x="3" y="59"/>
                  </a:lnTo>
                  <a:lnTo>
                    <a:pt x="1" y="51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1" y="35"/>
                  </a:lnTo>
                  <a:lnTo>
                    <a:pt x="3" y="27"/>
                  </a:lnTo>
                  <a:lnTo>
                    <a:pt x="7" y="19"/>
                  </a:lnTo>
                  <a:lnTo>
                    <a:pt x="13" y="13"/>
                  </a:lnTo>
                  <a:lnTo>
                    <a:pt x="18" y="8"/>
                  </a:lnTo>
                  <a:lnTo>
                    <a:pt x="25" y="4"/>
                  </a:lnTo>
                  <a:lnTo>
                    <a:pt x="33" y="2"/>
                  </a:lnTo>
                  <a:lnTo>
                    <a:pt x="42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50" name="Freeform 274"/>
            <p:cNvSpPr>
              <a:spLocks/>
            </p:cNvSpPr>
            <p:nvPr/>
          </p:nvSpPr>
          <p:spPr bwMode="auto">
            <a:xfrm>
              <a:off x="3177" y="1973"/>
              <a:ext cx="57" cy="56"/>
            </a:xfrm>
            <a:custGeom>
              <a:avLst/>
              <a:gdLst/>
              <a:ahLst/>
              <a:cxnLst>
                <a:cxn ang="0">
                  <a:pos x="43" y="0"/>
                </a:cxn>
                <a:cxn ang="0">
                  <a:pos x="51" y="1"/>
                </a:cxn>
                <a:cxn ang="0">
                  <a:pos x="59" y="3"/>
                </a:cxn>
                <a:cxn ang="0">
                  <a:pos x="65" y="7"/>
                </a:cxn>
                <a:cxn ang="0">
                  <a:pos x="72" y="13"/>
                </a:cxn>
                <a:cxn ang="0">
                  <a:pos x="77" y="18"/>
                </a:cxn>
                <a:cxn ang="0">
                  <a:pos x="81" y="25"/>
                </a:cxn>
                <a:cxn ang="0">
                  <a:pos x="84" y="33"/>
                </a:cxn>
                <a:cxn ang="0">
                  <a:pos x="84" y="42"/>
                </a:cxn>
                <a:cxn ang="0">
                  <a:pos x="84" y="50"/>
                </a:cxn>
                <a:cxn ang="0">
                  <a:pos x="81" y="58"/>
                </a:cxn>
                <a:cxn ang="0">
                  <a:pos x="77" y="65"/>
                </a:cxn>
                <a:cxn ang="0">
                  <a:pos x="72" y="71"/>
                </a:cxn>
                <a:cxn ang="0">
                  <a:pos x="65" y="76"/>
                </a:cxn>
                <a:cxn ang="0">
                  <a:pos x="59" y="80"/>
                </a:cxn>
                <a:cxn ang="0">
                  <a:pos x="51" y="82"/>
                </a:cxn>
                <a:cxn ang="0">
                  <a:pos x="43" y="83"/>
                </a:cxn>
                <a:cxn ang="0">
                  <a:pos x="33" y="82"/>
                </a:cxn>
                <a:cxn ang="0">
                  <a:pos x="27" y="80"/>
                </a:cxn>
                <a:cxn ang="0">
                  <a:pos x="19" y="76"/>
                </a:cxn>
                <a:cxn ang="0">
                  <a:pos x="13" y="71"/>
                </a:cxn>
                <a:cxn ang="0">
                  <a:pos x="8" y="65"/>
                </a:cxn>
                <a:cxn ang="0">
                  <a:pos x="4" y="58"/>
                </a:cxn>
                <a:cxn ang="0">
                  <a:pos x="2" y="50"/>
                </a:cxn>
                <a:cxn ang="0">
                  <a:pos x="0" y="42"/>
                </a:cxn>
                <a:cxn ang="0">
                  <a:pos x="2" y="33"/>
                </a:cxn>
                <a:cxn ang="0">
                  <a:pos x="4" y="25"/>
                </a:cxn>
                <a:cxn ang="0">
                  <a:pos x="8" y="18"/>
                </a:cxn>
                <a:cxn ang="0">
                  <a:pos x="13" y="13"/>
                </a:cxn>
                <a:cxn ang="0">
                  <a:pos x="19" y="7"/>
                </a:cxn>
                <a:cxn ang="0">
                  <a:pos x="27" y="3"/>
                </a:cxn>
                <a:cxn ang="0">
                  <a:pos x="33" y="1"/>
                </a:cxn>
                <a:cxn ang="0">
                  <a:pos x="43" y="0"/>
                </a:cxn>
              </a:cxnLst>
              <a:rect l="0" t="0" r="r" b="b"/>
              <a:pathLst>
                <a:path w="84" h="83">
                  <a:moveTo>
                    <a:pt x="43" y="0"/>
                  </a:moveTo>
                  <a:lnTo>
                    <a:pt x="51" y="1"/>
                  </a:lnTo>
                  <a:lnTo>
                    <a:pt x="59" y="3"/>
                  </a:lnTo>
                  <a:lnTo>
                    <a:pt x="65" y="7"/>
                  </a:lnTo>
                  <a:lnTo>
                    <a:pt x="72" y="13"/>
                  </a:lnTo>
                  <a:lnTo>
                    <a:pt x="77" y="18"/>
                  </a:lnTo>
                  <a:lnTo>
                    <a:pt x="81" y="25"/>
                  </a:lnTo>
                  <a:lnTo>
                    <a:pt x="84" y="33"/>
                  </a:lnTo>
                  <a:lnTo>
                    <a:pt x="84" y="42"/>
                  </a:lnTo>
                  <a:lnTo>
                    <a:pt x="84" y="50"/>
                  </a:lnTo>
                  <a:lnTo>
                    <a:pt x="81" y="58"/>
                  </a:lnTo>
                  <a:lnTo>
                    <a:pt x="77" y="65"/>
                  </a:lnTo>
                  <a:lnTo>
                    <a:pt x="72" y="71"/>
                  </a:lnTo>
                  <a:lnTo>
                    <a:pt x="65" y="76"/>
                  </a:lnTo>
                  <a:lnTo>
                    <a:pt x="59" y="80"/>
                  </a:lnTo>
                  <a:lnTo>
                    <a:pt x="51" y="82"/>
                  </a:lnTo>
                  <a:lnTo>
                    <a:pt x="43" y="83"/>
                  </a:lnTo>
                  <a:lnTo>
                    <a:pt x="33" y="82"/>
                  </a:lnTo>
                  <a:lnTo>
                    <a:pt x="27" y="80"/>
                  </a:lnTo>
                  <a:lnTo>
                    <a:pt x="19" y="76"/>
                  </a:lnTo>
                  <a:lnTo>
                    <a:pt x="13" y="71"/>
                  </a:lnTo>
                  <a:lnTo>
                    <a:pt x="8" y="65"/>
                  </a:lnTo>
                  <a:lnTo>
                    <a:pt x="4" y="58"/>
                  </a:lnTo>
                  <a:lnTo>
                    <a:pt x="2" y="50"/>
                  </a:lnTo>
                  <a:lnTo>
                    <a:pt x="0" y="42"/>
                  </a:lnTo>
                  <a:lnTo>
                    <a:pt x="2" y="33"/>
                  </a:lnTo>
                  <a:lnTo>
                    <a:pt x="4" y="25"/>
                  </a:lnTo>
                  <a:lnTo>
                    <a:pt x="8" y="18"/>
                  </a:lnTo>
                  <a:lnTo>
                    <a:pt x="13" y="13"/>
                  </a:lnTo>
                  <a:lnTo>
                    <a:pt x="19" y="7"/>
                  </a:lnTo>
                  <a:lnTo>
                    <a:pt x="27" y="3"/>
                  </a:lnTo>
                  <a:lnTo>
                    <a:pt x="33" y="1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51" name="Freeform 275"/>
            <p:cNvSpPr>
              <a:spLocks/>
            </p:cNvSpPr>
            <p:nvPr/>
          </p:nvSpPr>
          <p:spPr bwMode="auto">
            <a:xfrm>
              <a:off x="3177" y="1973"/>
              <a:ext cx="57" cy="56"/>
            </a:xfrm>
            <a:custGeom>
              <a:avLst/>
              <a:gdLst/>
              <a:ahLst/>
              <a:cxnLst>
                <a:cxn ang="0">
                  <a:pos x="43" y="0"/>
                </a:cxn>
                <a:cxn ang="0">
                  <a:pos x="43" y="0"/>
                </a:cxn>
                <a:cxn ang="0">
                  <a:pos x="51" y="1"/>
                </a:cxn>
                <a:cxn ang="0">
                  <a:pos x="59" y="3"/>
                </a:cxn>
                <a:cxn ang="0">
                  <a:pos x="65" y="7"/>
                </a:cxn>
                <a:cxn ang="0">
                  <a:pos x="72" y="13"/>
                </a:cxn>
                <a:cxn ang="0">
                  <a:pos x="77" y="18"/>
                </a:cxn>
                <a:cxn ang="0">
                  <a:pos x="81" y="25"/>
                </a:cxn>
                <a:cxn ang="0">
                  <a:pos x="84" y="33"/>
                </a:cxn>
                <a:cxn ang="0">
                  <a:pos x="84" y="42"/>
                </a:cxn>
                <a:cxn ang="0">
                  <a:pos x="84" y="42"/>
                </a:cxn>
                <a:cxn ang="0">
                  <a:pos x="84" y="50"/>
                </a:cxn>
                <a:cxn ang="0">
                  <a:pos x="81" y="58"/>
                </a:cxn>
                <a:cxn ang="0">
                  <a:pos x="77" y="65"/>
                </a:cxn>
                <a:cxn ang="0">
                  <a:pos x="72" y="71"/>
                </a:cxn>
                <a:cxn ang="0">
                  <a:pos x="65" y="76"/>
                </a:cxn>
                <a:cxn ang="0">
                  <a:pos x="59" y="80"/>
                </a:cxn>
                <a:cxn ang="0">
                  <a:pos x="51" y="82"/>
                </a:cxn>
                <a:cxn ang="0">
                  <a:pos x="43" y="83"/>
                </a:cxn>
                <a:cxn ang="0">
                  <a:pos x="43" y="83"/>
                </a:cxn>
                <a:cxn ang="0">
                  <a:pos x="33" y="82"/>
                </a:cxn>
                <a:cxn ang="0">
                  <a:pos x="27" y="80"/>
                </a:cxn>
                <a:cxn ang="0">
                  <a:pos x="19" y="76"/>
                </a:cxn>
                <a:cxn ang="0">
                  <a:pos x="13" y="71"/>
                </a:cxn>
                <a:cxn ang="0">
                  <a:pos x="8" y="65"/>
                </a:cxn>
                <a:cxn ang="0">
                  <a:pos x="4" y="58"/>
                </a:cxn>
                <a:cxn ang="0">
                  <a:pos x="2" y="50"/>
                </a:cxn>
                <a:cxn ang="0">
                  <a:pos x="0" y="42"/>
                </a:cxn>
                <a:cxn ang="0">
                  <a:pos x="0" y="42"/>
                </a:cxn>
                <a:cxn ang="0">
                  <a:pos x="2" y="33"/>
                </a:cxn>
                <a:cxn ang="0">
                  <a:pos x="4" y="25"/>
                </a:cxn>
                <a:cxn ang="0">
                  <a:pos x="8" y="18"/>
                </a:cxn>
                <a:cxn ang="0">
                  <a:pos x="13" y="13"/>
                </a:cxn>
                <a:cxn ang="0">
                  <a:pos x="19" y="7"/>
                </a:cxn>
                <a:cxn ang="0">
                  <a:pos x="27" y="3"/>
                </a:cxn>
                <a:cxn ang="0">
                  <a:pos x="33" y="1"/>
                </a:cxn>
                <a:cxn ang="0">
                  <a:pos x="43" y="0"/>
                </a:cxn>
              </a:cxnLst>
              <a:rect l="0" t="0" r="r" b="b"/>
              <a:pathLst>
                <a:path w="84" h="83">
                  <a:moveTo>
                    <a:pt x="43" y="0"/>
                  </a:moveTo>
                  <a:lnTo>
                    <a:pt x="43" y="0"/>
                  </a:lnTo>
                  <a:lnTo>
                    <a:pt x="51" y="1"/>
                  </a:lnTo>
                  <a:lnTo>
                    <a:pt x="59" y="3"/>
                  </a:lnTo>
                  <a:lnTo>
                    <a:pt x="65" y="7"/>
                  </a:lnTo>
                  <a:lnTo>
                    <a:pt x="72" y="13"/>
                  </a:lnTo>
                  <a:lnTo>
                    <a:pt x="77" y="18"/>
                  </a:lnTo>
                  <a:lnTo>
                    <a:pt x="81" y="25"/>
                  </a:lnTo>
                  <a:lnTo>
                    <a:pt x="84" y="33"/>
                  </a:lnTo>
                  <a:lnTo>
                    <a:pt x="84" y="42"/>
                  </a:lnTo>
                  <a:lnTo>
                    <a:pt x="84" y="42"/>
                  </a:lnTo>
                  <a:lnTo>
                    <a:pt x="84" y="50"/>
                  </a:lnTo>
                  <a:lnTo>
                    <a:pt x="81" y="58"/>
                  </a:lnTo>
                  <a:lnTo>
                    <a:pt x="77" y="65"/>
                  </a:lnTo>
                  <a:lnTo>
                    <a:pt x="72" y="71"/>
                  </a:lnTo>
                  <a:lnTo>
                    <a:pt x="65" y="76"/>
                  </a:lnTo>
                  <a:lnTo>
                    <a:pt x="59" y="80"/>
                  </a:lnTo>
                  <a:lnTo>
                    <a:pt x="51" y="82"/>
                  </a:lnTo>
                  <a:lnTo>
                    <a:pt x="43" y="83"/>
                  </a:lnTo>
                  <a:lnTo>
                    <a:pt x="43" y="83"/>
                  </a:lnTo>
                  <a:lnTo>
                    <a:pt x="33" y="82"/>
                  </a:lnTo>
                  <a:lnTo>
                    <a:pt x="27" y="80"/>
                  </a:lnTo>
                  <a:lnTo>
                    <a:pt x="19" y="76"/>
                  </a:lnTo>
                  <a:lnTo>
                    <a:pt x="13" y="71"/>
                  </a:lnTo>
                  <a:lnTo>
                    <a:pt x="8" y="65"/>
                  </a:lnTo>
                  <a:lnTo>
                    <a:pt x="4" y="58"/>
                  </a:lnTo>
                  <a:lnTo>
                    <a:pt x="2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2" y="33"/>
                  </a:lnTo>
                  <a:lnTo>
                    <a:pt x="4" y="25"/>
                  </a:lnTo>
                  <a:lnTo>
                    <a:pt x="8" y="18"/>
                  </a:lnTo>
                  <a:lnTo>
                    <a:pt x="13" y="13"/>
                  </a:lnTo>
                  <a:lnTo>
                    <a:pt x="19" y="7"/>
                  </a:lnTo>
                  <a:lnTo>
                    <a:pt x="27" y="3"/>
                  </a:lnTo>
                  <a:lnTo>
                    <a:pt x="33" y="1"/>
                  </a:lnTo>
                  <a:lnTo>
                    <a:pt x="43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52" name="AutoShape 276"/>
            <p:cNvSpPr>
              <a:spLocks noChangeArrowheads="1"/>
            </p:cNvSpPr>
            <p:nvPr/>
          </p:nvSpPr>
          <p:spPr bwMode="auto">
            <a:xfrm>
              <a:off x="3122" y="1353"/>
              <a:ext cx="131" cy="316"/>
            </a:xfrm>
            <a:prstGeom prst="flowChartDecision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tint val="10196"/>
                    <a:invGamma/>
                  </a:scheme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34453" name="AutoShape 277"/>
            <p:cNvSpPr>
              <a:spLocks noChangeArrowheads="1"/>
            </p:cNvSpPr>
            <p:nvPr/>
          </p:nvSpPr>
          <p:spPr bwMode="auto">
            <a:xfrm>
              <a:off x="3151" y="1341"/>
              <a:ext cx="65" cy="63"/>
            </a:xfrm>
            <a:prstGeom prst="flowChartOffpageConnector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tint val="10196"/>
                    <a:invGamma/>
                  </a:scheme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34454" name="Line 278"/>
            <p:cNvSpPr>
              <a:spLocks noChangeShapeType="1"/>
            </p:cNvSpPr>
            <p:nvPr/>
          </p:nvSpPr>
          <p:spPr bwMode="auto">
            <a:xfrm flipH="1">
              <a:off x="2208" y="3168"/>
              <a:ext cx="804" cy="5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34455" name="Line 279"/>
            <p:cNvSpPr>
              <a:spLocks noChangeShapeType="1"/>
            </p:cNvSpPr>
            <p:nvPr/>
          </p:nvSpPr>
          <p:spPr bwMode="auto">
            <a:xfrm flipV="1">
              <a:off x="3300" y="1104"/>
              <a:ext cx="1020" cy="2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34456" name="Line 280"/>
            <p:cNvSpPr>
              <a:spLocks noChangeShapeType="1"/>
            </p:cNvSpPr>
            <p:nvPr/>
          </p:nvSpPr>
          <p:spPr bwMode="auto">
            <a:xfrm>
              <a:off x="3504" y="2208"/>
              <a:ext cx="96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34457" name="Text Box 281"/>
            <p:cNvSpPr txBox="1">
              <a:spLocks noChangeArrowheads="1"/>
            </p:cNvSpPr>
            <p:nvPr/>
          </p:nvSpPr>
          <p:spPr bwMode="auto">
            <a:xfrm>
              <a:off x="1392" y="3696"/>
              <a:ext cx="852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300" b="1">
                  <a:latin typeface="Tahoma" pitchFamily="34" charset="0"/>
                  <a:ea typeface="宋体" charset="-122"/>
                </a:rPr>
                <a:t>裤边？</a:t>
              </a:r>
            </a:p>
          </p:txBody>
        </p:sp>
        <p:sp>
          <p:nvSpPr>
            <p:cNvPr id="434458" name="Text Box 282"/>
            <p:cNvSpPr txBox="1">
              <a:spLocks noChangeArrowheads="1"/>
            </p:cNvSpPr>
            <p:nvPr/>
          </p:nvSpPr>
          <p:spPr bwMode="auto">
            <a:xfrm>
              <a:off x="4524" y="2400"/>
              <a:ext cx="852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300" b="1">
                  <a:latin typeface="Tahoma" pitchFamily="34" charset="0"/>
                  <a:ea typeface="宋体" charset="-122"/>
                </a:rPr>
                <a:t>口袋？</a:t>
              </a:r>
            </a:p>
          </p:txBody>
        </p:sp>
        <p:sp>
          <p:nvSpPr>
            <p:cNvPr id="434459" name="Text Box 283"/>
            <p:cNvSpPr txBox="1">
              <a:spLocks noChangeArrowheads="1"/>
            </p:cNvSpPr>
            <p:nvPr/>
          </p:nvSpPr>
          <p:spPr bwMode="auto">
            <a:xfrm>
              <a:off x="4380" y="960"/>
              <a:ext cx="852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300" b="1">
                  <a:latin typeface="Tahoma" pitchFamily="34" charset="0"/>
                  <a:ea typeface="宋体" charset="-122"/>
                </a:rPr>
                <a:t>领子？</a:t>
              </a:r>
            </a:p>
          </p:txBody>
        </p:sp>
        <p:sp>
          <p:nvSpPr>
            <p:cNvPr id="434460" name="Line 284"/>
            <p:cNvSpPr>
              <a:spLocks noChangeShapeType="1"/>
            </p:cNvSpPr>
            <p:nvPr/>
          </p:nvSpPr>
          <p:spPr bwMode="auto">
            <a:xfrm>
              <a:off x="3444" y="3576"/>
              <a:ext cx="98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34461" name="Text Box 285"/>
            <p:cNvSpPr txBox="1">
              <a:spLocks noChangeArrowheads="1"/>
            </p:cNvSpPr>
            <p:nvPr/>
          </p:nvSpPr>
          <p:spPr bwMode="auto">
            <a:xfrm>
              <a:off x="4380" y="3600"/>
              <a:ext cx="852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300" b="1">
                  <a:latin typeface="Tahoma" pitchFamily="34" charset="0"/>
                  <a:ea typeface="宋体" charset="-122"/>
                </a:rPr>
                <a:t>皮鞋？</a:t>
              </a:r>
            </a:p>
          </p:txBody>
        </p:sp>
        <p:sp>
          <p:nvSpPr>
            <p:cNvPr id="434462" name="Text Box 286"/>
            <p:cNvSpPr txBox="1">
              <a:spLocks noChangeArrowheads="1"/>
            </p:cNvSpPr>
            <p:nvPr/>
          </p:nvSpPr>
          <p:spPr bwMode="auto">
            <a:xfrm>
              <a:off x="900" y="1812"/>
              <a:ext cx="924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300" b="1">
                  <a:latin typeface="Tahoma" pitchFamily="34" charset="0"/>
                  <a:ea typeface="宋体" charset="-122"/>
                </a:rPr>
                <a:t>口气？</a:t>
              </a:r>
            </a:p>
          </p:txBody>
        </p:sp>
        <p:sp>
          <p:nvSpPr>
            <p:cNvPr id="434463" name="Line 287"/>
            <p:cNvSpPr>
              <a:spLocks noChangeShapeType="1"/>
            </p:cNvSpPr>
            <p:nvPr/>
          </p:nvSpPr>
          <p:spPr bwMode="auto">
            <a:xfrm flipH="1">
              <a:off x="1020" y="1536"/>
              <a:ext cx="2208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34464" name="Text Box 288"/>
            <p:cNvSpPr txBox="1">
              <a:spLocks noChangeArrowheads="1"/>
            </p:cNvSpPr>
            <p:nvPr/>
          </p:nvSpPr>
          <p:spPr bwMode="auto">
            <a:xfrm>
              <a:off x="288" y="2256"/>
              <a:ext cx="924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300" b="1">
                  <a:latin typeface="Tahoma" pitchFamily="34" charset="0"/>
                  <a:ea typeface="宋体" charset="-122"/>
                </a:rPr>
                <a:t>领带？</a:t>
              </a:r>
            </a:p>
          </p:txBody>
        </p:sp>
        <p:sp>
          <p:nvSpPr>
            <p:cNvPr id="434465" name="Text Box 289"/>
            <p:cNvSpPr txBox="1">
              <a:spLocks noChangeArrowheads="1"/>
            </p:cNvSpPr>
            <p:nvPr/>
          </p:nvSpPr>
          <p:spPr bwMode="auto">
            <a:xfrm>
              <a:off x="3648" y="528"/>
              <a:ext cx="852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300" b="1">
                  <a:latin typeface="Tahoma" pitchFamily="34" charset="0"/>
                  <a:ea typeface="宋体" charset="-122"/>
                </a:rPr>
                <a:t>头发？</a:t>
              </a:r>
            </a:p>
          </p:txBody>
        </p:sp>
        <p:sp>
          <p:nvSpPr>
            <p:cNvPr id="434466" name="Line 290"/>
            <p:cNvSpPr>
              <a:spLocks noChangeShapeType="1"/>
            </p:cNvSpPr>
            <p:nvPr/>
          </p:nvSpPr>
          <p:spPr bwMode="auto">
            <a:xfrm flipH="1">
              <a:off x="1680" y="2064"/>
              <a:ext cx="1464" cy="6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34467" name="Text Box 291"/>
            <p:cNvSpPr txBox="1">
              <a:spLocks noChangeArrowheads="1"/>
            </p:cNvSpPr>
            <p:nvPr/>
          </p:nvSpPr>
          <p:spPr bwMode="auto">
            <a:xfrm>
              <a:off x="828" y="2772"/>
              <a:ext cx="924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300" b="1">
                  <a:latin typeface="Tahoma" pitchFamily="34" charset="0"/>
                  <a:ea typeface="宋体" charset="-122"/>
                </a:rPr>
                <a:t>扣子？</a:t>
              </a:r>
            </a:p>
          </p:txBody>
        </p:sp>
        <p:sp>
          <p:nvSpPr>
            <p:cNvPr id="434468" name="Text Box 292"/>
            <p:cNvSpPr txBox="1">
              <a:spLocks noChangeArrowheads="1"/>
            </p:cNvSpPr>
            <p:nvPr/>
          </p:nvSpPr>
          <p:spPr bwMode="auto">
            <a:xfrm>
              <a:off x="612" y="1332"/>
              <a:ext cx="588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300" b="1">
                  <a:latin typeface="Tahoma" pitchFamily="34" charset="0"/>
                  <a:ea typeface="宋体" charset="-122"/>
                </a:rPr>
                <a:t>脸？</a:t>
              </a:r>
            </a:p>
          </p:txBody>
        </p:sp>
        <p:sp>
          <p:nvSpPr>
            <p:cNvPr id="434469" name="Line 293"/>
            <p:cNvSpPr>
              <a:spLocks noChangeShapeType="1"/>
            </p:cNvSpPr>
            <p:nvPr/>
          </p:nvSpPr>
          <p:spPr bwMode="auto">
            <a:xfrm flipV="1">
              <a:off x="3312" y="720"/>
              <a:ext cx="38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70" name="Line 294"/>
            <p:cNvSpPr>
              <a:spLocks noChangeShapeType="1"/>
            </p:cNvSpPr>
            <p:nvPr/>
          </p:nvSpPr>
          <p:spPr bwMode="auto">
            <a:xfrm flipH="1">
              <a:off x="1344" y="1152"/>
              <a:ext cx="168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4471" name="Line 295"/>
            <p:cNvSpPr>
              <a:spLocks noChangeShapeType="1"/>
            </p:cNvSpPr>
            <p:nvPr/>
          </p:nvSpPr>
          <p:spPr bwMode="auto">
            <a:xfrm flipH="1">
              <a:off x="1632" y="1200"/>
              <a:ext cx="1536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100" y="0"/>
            <a:ext cx="7498080" cy="785794"/>
          </a:xfrm>
        </p:spPr>
        <p:txBody>
          <a:bodyPr anchor="ctr">
            <a:normAutofit/>
          </a:bodyPr>
          <a:lstStyle/>
          <a:p>
            <a:r>
              <a:rPr lang="zh-CN" altLang="en-US" sz="4000" b="1" dirty="0"/>
              <a:t>个人形象</a:t>
            </a:r>
            <a:r>
              <a:rPr lang="zh-CN" altLang="en-US" sz="4000" b="1" dirty="0" smtClean="0"/>
              <a:t>篇</a:t>
            </a:r>
            <a:endParaRPr lang="zh-CN" altLang="en-US" sz="4000" b="1" dirty="0"/>
          </a:p>
        </p:txBody>
      </p:sp>
      <p:sp>
        <p:nvSpPr>
          <p:cNvPr id="309253" name="Rectangle 5"/>
          <p:cNvSpPr>
            <a:spLocks noChangeArrowheads="1"/>
          </p:cNvSpPr>
          <p:nvPr/>
        </p:nvSpPr>
        <p:spPr bwMode="gray">
          <a:xfrm>
            <a:off x="1071538" y="928670"/>
            <a:ext cx="4426156" cy="5730899"/>
          </a:xfrm>
          <a:prstGeom prst="rect">
            <a:avLst/>
          </a:prstGeom>
          <a:gradFill rotWithShape="1">
            <a:gsLst>
              <a:gs pos="0">
                <a:srgbClr val="8CADEA">
                  <a:alpha val="20000"/>
                </a:srgbClr>
              </a:gs>
              <a:gs pos="100000">
                <a:srgbClr val="FFFFFF"/>
              </a:gs>
            </a:gsLst>
            <a:lin ang="5400000" scaled="1"/>
          </a:gradFill>
          <a:ln w="12700" cap="rnd" algn="ctr">
            <a:solidFill>
              <a:srgbClr val="0070C0"/>
            </a:solidFill>
            <a:prstDash val="sysDot"/>
            <a:miter lim="800000"/>
            <a:headEnd/>
            <a:tailEnd/>
          </a:ln>
          <a:effectLst/>
        </p:spPr>
        <p:txBody>
          <a:bodyPr anchor="ctr"/>
          <a:lstStyle/>
          <a:p>
            <a:pPr marL="173038" indent="-173038"/>
            <a:r>
              <a:rPr kumimoji="1" lang="en-US" altLang="zh-CN" sz="2400" b="1" dirty="0">
                <a:solidFill>
                  <a:srgbClr val="CC0000"/>
                </a:solidFill>
                <a:ea typeface="宋体" charset="-122"/>
              </a:rPr>
              <a:t>1</a:t>
            </a:r>
            <a:r>
              <a:rPr kumimoji="1" lang="zh-CN" altLang="en-US" sz="2400" b="1" dirty="0">
                <a:solidFill>
                  <a:srgbClr val="CC0000"/>
                </a:solidFill>
                <a:ea typeface="宋体" charset="-122"/>
              </a:rPr>
              <a:t>、发型发式要求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kumimoji="1" lang="zh-CN" altLang="en-US" sz="2400" dirty="0">
                <a:ea typeface="宋体" charset="-122"/>
              </a:rPr>
              <a:t> 干净整洁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kumimoji="1" lang="zh-CN" altLang="en-US" sz="2400" dirty="0">
                <a:ea typeface="宋体" charset="-122"/>
              </a:rPr>
              <a:t> 不宜过长，最短标准不得剔光头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kumimoji="1" lang="zh-CN" altLang="en-US" sz="2400" dirty="0">
                <a:ea typeface="宋体" charset="-122"/>
              </a:rPr>
              <a:t> 前部头发不遮住自己的眉毛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kumimoji="1" lang="zh-CN" altLang="en-US" sz="2400" dirty="0">
                <a:ea typeface="宋体" charset="-122"/>
              </a:rPr>
              <a:t> 侧部头发不盖住自己的耳朵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kumimoji="1" lang="zh-CN" altLang="en-US" sz="2400" dirty="0">
                <a:ea typeface="宋体" charset="-122"/>
              </a:rPr>
              <a:t> 不能留过长、过厚的鬓角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kumimoji="1" lang="zh-CN" altLang="en-US" sz="2400" dirty="0">
                <a:ea typeface="宋体" charset="-122"/>
              </a:rPr>
              <a:t> 后面的头发不超过衬衣领子的上部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None/>
            </a:pPr>
            <a:endParaRPr kumimoji="1" lang="zh-CN" altLang="en-US" sz="2400" dirty="0">
              <a:ea typeface="宋体" charset="-122"/>
            </a:endParaRPr>
          </a:p>
          <a:p>
            <a:pPr marL="173038" indent="-173038"/>
            <a:r>
              <a:rPr kumimoji="1" lang="en-US" altLang="zh-CN" sz="2400" b="1" dirty="0">
                <a:solidFill>
                  <a:srgbClr val="CC0000"/>
                </a:solidFill>
                <a:latin typeface="宋体" charset="-122"/>
                <a:ea typeface="宋体" charset="-122"/>
              </a:rPr>
              <a:t>2</a:t>
            </a:r>
            <a:r>
              <a:rPr kumimoji="1" lang="zh-CN" altLang="en-US" sz="2400" b="1" dirty="0">
                <a:solidFill>
                  <a:srgbClr val="CC0000"/>
                </a:solidFill>
                <a:latin typeface="宋体" charset="-122"/>
                <a:ea typeface="宋体" charset="-122"/>
              </a:rPr>
              <a:t>、面部修饰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kumimoji="1" lang="zh-CN" altLang="en-US" sz="2400" dirty="0">
                <a:latin typeface="宋体" charset="-122"/>
                <a:ea typeface="宋体" charset="-122"/>
              </a:rPr>
              <a:t> 剔须修面，保持清洁。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kumimoji="1" lang="zh-CN" altLang="en-US" sz="2400" dirty="0">
                <a:latin typeface="宋体" charset="-122"/>
                <a:ea typeface="宋体" charset="-122"/>
              </a:rPr>
              <a:t> 商务活动中会接触烟、酒等有刺激性气味的</a:t>
            </a:r>
            <a:r>
              <a:rPr kumimoji="1" lang="zh-CN" altLang="en-US" sz="2400" dirty="0" smtClean="0">
                <a:latin typeface="宋体" charset="-122"/>
                <a:ea typeface="宋体" charset="-122"/>
              </a:rPr>
              <a:t>物品</a:t>
            </a:r>
            <a:r>
              <a:rPr kumimoji="1" lang="zh-CN" altLang="en-US" sz="2400" dirty="0">
                <a:latin typeface="宋体" charset="-122"/>
                <a:ea typeface="宋体" charset="-122"/>
              </a:rPr>
              <a:t>，要保持口气清新。</a:t>
            </a:r>
          </a:p>
        </p:txBody>
      </p:sp>
      <p:sp>
        <p:nvSpPr>
          <p:cNvPr id="309254" name="AutoShape 6"/>
          <p:cNvSpPr>
            <a:spLocks noChangeArrowheads="1"/>
          </p:cNvSpPr>
          <p:nvPr/>
        </p:nvSpPr>
        <p:spPr bwMode="gray">
          <a:xfrm>
            <a:off x="5857884" y="2928934"/>
            <a:ext cx="838054" cy="457200"/>
          </a:xfrm>
          <a:prstGeom prst="rightArrow">
            <a:avLst>
              <a:gd name="adj1" fmla="val 62787"/>
              <a:gd name="adj2" fmla="val 75642"/>
            </a:avLst>
          </a:prstGeom>
          <a:gradFill rotWithShape="1">
            <a:gsLst>
              <a:gs pos="0">
                <a:srgbClr val="8CADEA">
                  <a:gamma/>
                  <a:tint val="0"/>
                  <a:invGamma/>
                  <a:alpha val="0"/>
                </a:srgbClr>
              </a:gs>
              <a:gs pos="100000">
                <a:srgbClr val="8CADEA">
                  <a:alpha val="50000"/>
                </a:srgbClr>
              </a:gs>
            </a:gsLst>
            <a:lin ang="0" scaled="1"/>
          </a:gradFill>
          <a:ln w="19050" cap="rnd" algn="ctr">
            <a:solidFill>
              <a:srgbClr val="C3C8CD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zh-CN" altLang="zh-CN" sz="1800">
              <a:ea typeface="宋体" charset="-122"/>
            </a:endParaRPr>
          </a:p>
        </p:txBody>
      </p:sp>
      <p:pic>
        <p:nvPicPr>
          <p:cNvPr id="309256" name="Picture 98" descr="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04431" y="1268413"/>
            <a:ext cx="1599922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9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9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09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9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9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500"/>
                                        <p:tgtEl>
                                          <p:spTgt spid="309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9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9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500"/>
                                        <p:tgtEl>
                                          <p:spTgt spid="309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253" grpId="0" animBg="1"/>
      <p:bldP spid="30925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100" y="0"/>
            <a:ext cx="7498080" cy="1143000"/>
          </a:xfrm>
        </p:spPr>
        <p:txBody>
          <a:bodyPr anchor="ctr">
            <a:normAutofit/>
          </a:bodyPr>
          <a:lstStyle/>
          <a:p>
            <a:r>
              <a:rPr lang="zh-CN" altLang="en-US" sz="4000" b="1" dirty="0"/>
              <a:t>个人形象篇  之 </a:t>
            </a:r>
            <a:r>
              <a:rPr lang="zh-CN" altLang="en-US" sz="4000" b="1" dirty="0" smtClean="0"/>
              <a:t>着装</a:t>
            </a:r>
            <a:endParaRPr lang="zh-CN" altLang="en-US" sz="4000" b="1" dirty="0"/>
          </a:p>
        </p:txBody>
      </p:sp>
      <p:sp>
        <p:nvSpPr>
          <p:cNvPr id="310276" name="Rectangle 5"/>
          <p:cNvSpPr>
            <a:spLocks noChangeArrowheads="1"/>
          </p:cNvSpPr>
          <p:nvPr/>
        </p:nvSpPr>
        <p:spPr bwMode="gray">
          <a:xfrm>
            <a:off x="1071538" y="1000108"/>
            <a:ext cx="7128224" cy="5300662"/>
          </a:xfrm>
          <a:prstGeom prst="rect">
            <a:avLst/>
          </a:prstGeom>
          <a:gradFill rotWithShape="1">
            <a:gsLst>
              <a:gs pos="0">
                <a:srgbClr val="8CADEA">
                  <a:alpha val="20000"/>
                </a:srgbClr>
              </a:gs>
              <a:gs pos="100000">
                <a:srgbClr val="FFFFFF"/>
              </a:gs>
            </a:gsLst>
            <a:lin ang="5400000" scaled="1"/>
          </a:gradFill>
          <a:ln w="12700" cap="rnd" algn="ctr">
            <a:solidFill>
              <a:srgbClr val="0070C0"/>
            </a:solidFill>
            <a:prstDash val="sysDot"/>
            <a:miter lim="800000"/>
            <a:headEnd/>
            <a:tailEnd/>
          </a:ln>
          <a:effectLst/>
        </p:spPr>
        <p:txBody>
          <a:bodyPr anchor="ctr"/>
          <a:lstStyle/>
          <a:p>
            <a:pPr marL="173038" indent="-173038"/>
            <a:r>
              <a:rPr lang="zh-CN" altLang="en-US" sz="2400" b="1" dirty="0">
                <a:solidFill>
                  <a:srgbClr val="CC0000"/>
                </a:solidFill>
                <a:latin typeface="宋体" charset="-122"/>
                <a:ea typeface="宋体" charset="-122"/>
              </a:rPr>
              <a:t>男士的着装原则－－ “三三原则 </a:t>
            </a:r>
            <a:r>
              <a:rPr lang="zh-CN" altLang="en-US" sz="2400" b="1" dirty="0" smtClean="0">
                <a:solidFill>
                  <a:srgbClr val="CC0000"/>
                </a:solidFill>
                <a:latin typeface="宋体" charset="-122"/>
                <a:ea typeface="宋体" charset="-122"/>
              </a:rPr>
              <a:t>”</a:t>
            </a:r>
            <a:endParaRPr lang="zh-CN" altLang="en-US" sz="2400" b="1" dirty="0">
              <a:solidFill>
                <a:srgbClr val="CC0000"/>
              </a:solidFill>
              <a:latin typeface="宋体" charset="-122"/>
              <a:ea typeface="宋体" charset="-122"/>
            </a:endParaRP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lang="zh-CN" altLang="en-US" sz="2400" dirty="0">
                <a:ea typeface="宋体" charset="-122"/>
              </a:rPr>
              <a:t>三色原则：男士在正规场合穿西装时，全身的颜色（色系）不得多过三种；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lang="zh-CN" altLang="en-US" sz="2400" dirty="0">
                <a:ea typeface="宋体" charset="-122"/>
              </a:rPr>
              <a:t>三一定律：即鞋子、腰带、公文包这三个地方的颜色应该一致</a:t>
            </a:r>
            <a:r>
              <a:rPr lang="zh-CN" altLang="en-US" sz="2400" dirty="0" smtClean="0">
                <a:ea typeface="宋体" charset="-122"/>
              </a:rPr>
              <a:t>；</a:t>
            </a:r>
            <a:endParaRPr lang="en-US" altLang="zh-CN" sz="2400" dirty="0" smtClean="0">
              <a:ea typeface="宋体" charset="-122"/>
            </a:endParaRP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endParaRPr lang="zh-CN" altLang="en-US" sz="2400" dirty="0">
              <a:ea typeface="宋体" charset="-122"/>
            </a:endParaRPr>
          </a:p>
          <a:p>
            <a:pPr marL="173038" indent="-173038">
              <a:buClr>
                <a:schemeClr val="accent2"/>
              </a:buClr>
              <a:buFont typeface="Wingdings" pitchFamily="2" charset="2"/>
              <a:buNone/>
            </a:pPr>
            <a:r>
              <a:rPr lang="zh-CN" altLang="en-US" sz="2400" b="1" dirty="0">
                <a:solidFill>
                  <a:srgbClr val="CC0000"/>
                </a:solidFill>
                <a:latin typeface="宋体" charset="-122"/>
                <a:ea typeface="宋体" charset="-122"/>
              </a:rPr>
              <a:t>男士的着装原则－－ “三大禁忌 </a:t>
            </a:r>
            <a:r>
              <a:rPr lang="zh-CN" altLang="en-US" sz="2400" b="1" dirty="0" smtClean="0">
                <a:solidFill>
                  <a:srgbClr val="CC0000"/>
                </a:solidFill>
                <a:latin typeface="宋体" charset="-122"/>
                <a:ea typeface="宋体" charset="-122"/>
              </a:rPr>
              <a:t>”</a:t>
            </a:r>
            <a:endParaRPr lang="zh-CN" altLang="en-US" sz="2400" b="1" dirty="0">
              <a:solidFill>
                <a:srgbClr val="CC0000"/>
              </a:solidFill>
              <a:latin typeface="宋体" charset="-122"/>
              <a:ea typeface="宋体" charset="-122"/>
            </a:endParaRP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lang="zh-CN" altLang="en-US" sz="2400" dirty="0">
                <a:ea typeface="宋体" charset="-122"/>
              </a:rPr>
              <a:t>穿西装时，左边袖子上的商标没有拆；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lang="zh-CN" altLang="en-US" sz="2400" dirty="0">
                <a:ea typeface="宋体" charset="-122"/>
              </a:rPr>
              <a:t>在正规场合，男士有两种袜子不能穿－－尼龙袜和白色袜子。</a:t>
            </a:r>
          </a:p>
          <a:p>
            <a:pPr marL="173038" indent="-173038">
              <a:buClr>
                <a:schemeClr val="accent2"/>
              </a:buClr>
              <a:buFont typeface="Wingdings" pitchFamily="2" charset="2"/>
              <a:buChar char="Ø"/>
            </a:pPr>
            <a:r>
              <a:rPr lang="zh-CN" altLang="en-US" sz="2400" dirty="0">
                <a:ea typeface="宋体" charset="-122"/>
              </a:rPr>
              <a:t>有关领带的选择问题：质地、颜色、 图案、搭配</a:t>
            </a:r>
            <a:r>
              <a:rPr lang="zh-CN" altLang="en-US" sz="2400" b="1" dirty="0">
                <a:ea typeface="宋体" charset="-122"/>
              </a:rPr>
              <a:t>、</a:t>
            </a:r>
            <a:r>
              <a:rPr lang="zh-CN" altLang="en-US" sz="2400" dirty="0">
                <a:ea typeface="宋体" charset="-122"/>
              </a:rPr>
              <a:t>领带夹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0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0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0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0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0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0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10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0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0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0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0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0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102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02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02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156" name="Picture 4" descr="j00791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3619" y="1636714"/>
            <a:ext cx="1823721" cy="4129087"/>
          </a:xfrm>
          <a:prstGeom prst="rect">
            <a:avLst/>
          </a:prstGeom>
          <a:noFill/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599922" y="1228725"/>
            <a:ext cx="5771148" cy="4732338"/>
            <a:chOff x="1140" y="1008"/>
            <a:chExt cx="3636" cy="2981"/>
          </a:xfrm>
        </p:grpSpPr>
        <p:sp>
          <p:nvSpPr>
            <p:cNvPr id="433158" name="Text Box 6"/>
            <p:cNvSpPr txBox="1">
              <a:spLocks noChangeArrowheads="1"/>
            </p:cNvSpPr>
            <p:nvPr/>
          </p:nvSpPr>
          <p:spPr bwMode="auto">
            <a:xfrm>
              <a:off x="3828" y="1008"/>
              <a:ext cx="660" cy="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300" b="1">
                  <a:latin typeface="Tahoma" pitchFamily="34" charset="0"/>
                  <a:ea typeface="宋体" charset="-122"/>
                </a:rPr>
                <a:t>耳环？</a:t>
              </a:r>
            </a:p>
          </p:txBody>
        </p:sp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1140" y="1272"/>
              <a:ext cx="3636" cy="2717"/>
              <a:chOff x="1140" y="1272"/>
              <a:chExt cx="3636" cy="2717"/>
            </a:xfrm>
          </p:grpSpPr>
          <p:sp>
            <p:nvSpPr>
              <p:cNvPr id="433160" name="Line 8"/>
              <p:cNvSpPr>
                <a:spLocks noChangeShapeType="1"/>
              </p:cNvSpPr>
              <p:nvPr/>
            </p:nvSpPr>
            <p:spPr bwMode="auto">
              <a:xfrm flipH="1">
                <a:off x="1812" y="3840"/>
                <a:ext cx="804" cy="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433161" name="Line 9"/>
              <p:cNvSpPr>
                <a:spLocks noChangeShapeType="1"/>
              </p:cNvSpPr>
              <p:nvPr/>
            </p:nvSpPr>
            <p:spPr bwMode="auto">
              <a:xfrm flipV="1">
                <a:off x="3084" y="2592"/>
                <a:ext cx="804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433162" name="Line 10"/>
              <p:cNvSpPr>
                <a:spLocks noChangeShapeType="1"/>
              </p:cNvSpPr>
              <p:nvPr/>
            </p:nvSpPr>
            <p:spPr bwMode="auto">
              <a:xfrm>
                <a:off x="3636" y="1956"/>
                <a:ext cx="468" cy="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433163" name="Line 11"/>
              <p:cNvSpPr>
                <a:spLocks noChangeShapeType="1"/>
              </p:cNvSpPr>
              <p:nvPr/>
            </p:nvSpPr>
            <p:spPr bwMode="auto">
              <a:xfrm flipH="1">
                <a:off x="2148" y="1452"/>
                <a:ext cx="648" cy="1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433164" name="Line 12"/>
              <p:cNvSpPr>
                <a:spLocks noChangeShapeType="1"/>
              </p:cNvSpPr>
              <p:nvPr/>
            </p:nvSpPr>
            <p:spPr bwMode="auto">
              <a:xfrm flipV="1">
                <a:off x="3000" y="1692"/>
                <a:ext cx="1044" cy="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433165" name="Line 13"/>
              <p:cNvSpPr>
                <a:spLocks noChangeShapeType="1"/>
              </p:cNvSpPr>
              <p:nvPr/>
            </p:nvSpPr>
            <p:spPr bwMode="auto">
              <a:xfrm flipV="1">
                <a:off x="3120" y="1272"/>
                <a:ext cx="564" cy="3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433166" name="Line 14"/>
              <p:cNvSpPr>
                <a:spLocks noChangeShapeType="1"/>
              </p:cNvSpPr>
              <p:nvPr/>
            </p:nvSpPr>
            <p:spPr bwMode="auto">
              <a:xfrm flipH="1">
                <a:off x="1860" y="2496"/>
                <a:ext cx="936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433167" name="Text Box 15"/>
              <p:cNvSpPr txBox="1">
                <a:spLocks noChangeArrowheads="1"/>
              </p:cNvSpPr>
              <p:nvPr/>
            </p:nvSpPr>
            <p:spPr bwMode="auto">
              <a:xfrm>
                <a:off x="1404" y="1488"/>
                <a:ext cx="780" cy="2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zh-CN" altLang="en-US" sz="2300" b="1">
                    <a:latin typeface="Tahoma" pitchFamily="34" charset="0"/>
                    <a:ea typeface="宋体" charset="-122"/>
                  </a:rPr>
                  <a:t>发型？</a:t>
                </a:r>
              </a:p>
            </p:txBody>
          </p:sp>
          <p:sp>
            <p:nvSpPr>
              <p:cNvPr id="433168" name="Text Box 16"/>
              <p:cNvSpPr txBox="1">
                <a:spLocks noChangeArrowheads="1"/>
              </p:cNvSpPr>
              <p:nvPr/>
            </p:nvSpPr>
            <p:spPr bwMode="auto">
              <a:xfrm>
                <a:off x="4008" y="1572"/>
                <a:ext cx="660" cy="2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zh-CN" altLang="en-US" sz="2300" b="1">
                    <a:latin typeface="Tahoma" pitchFamily="34" charset="0"/>
                    <a:ea typeface="宋体" charset="-122"/>
                  </a:rPr>
                  <a:t>妆容？</a:t>
                </a:r>
              </a:p>
            </p:txBody>
          </p:sp>
          <p:sp>
            <p:nvSpPr>
              <p:cNvPr id="433169" name="Text Box 17"/>
              <p:cNvSpPr txBox="1">
                <a:spLocks noChangeArrowheads="1"/>
              </p:cNvSpPr>
              <p:nvPr/>
            </p:nvSpPr>
            <p:spPr bwMode="auto">
              <a:xfrm>
                <a:off x="4116" y="1896"/>
                <a:ext cx="660" cy="2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zh-CN" altLang="en-US" sz="2300" b="1">
                    <a:latin typeface="Tahoma" pitchFamily="34" charset="0"/>
                    <a:ea typeface="宋体" charset="-122"/>
                  </a:rPr>
                  <a:t>指甲？</a:t>
                </a:r>
              </a:p>
            </p:txBody>
          </p:sp>
          <p:sp>
            <p:nvSpPr>
              <p:cNvPr id="433170" name="Text Box 18"/>
              <p:cNvSpPr txBox="1">
                <a:spLocks noChangeArrowheads="1"/>
              </p:cNvSpPr>
              <p:nvPr/>
            </p:nvSpPr>
            <p:spPr bwMode="auto">
              <a:xfrm>
                <a:off x="1308" y="2712"/>
                <a:ext cx="852" cy="2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zh-CN" altLang="en-US" sz="2300" b="1">
                    <a:latin typeface="Tahoma" pitchFamily="34" charset="0"/>
                    <a:ea typeface="宋体" charset="-122"/>
                  </a:rPr>
                  <a:t>口袋？</a:t>
                </a:r>
              </a:p>
            </p:txBody>
          </p:sp>
          <p:sp>
            <p:nvSpPr>
              <p:cNvPr id="433171" name="Text Box 19"/>
              <p:cNvSpPr txBox="1">
                <a:spLocks noChangeArrowheads="1"/>
              </p:cNvSpPr>
              <p:nvPr/>
            </p:nvSpPr>
            <p:spPr bwMode="auto">
              <a:xfrm>
                <a:off x="3936" y="2472"/>
                <a:ext cx="660" cy="2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zh-CN" altLang="en-US" sz="2300" b="1">
                    <a:latin typeface="Tahoma" pitchFamily="34" charset="0"/>
                    <a:ea typeface="宋体" charset="-122"/>
                  </a:rPr>
                  <a:t>裙子？</a:t>
                </a:r>
              </a:p>
            </p:txBody>
          </p:sp>
          <p:sp>
            <p:nvSpPr>
              <p:cNvPr id="433172" name="Text Box 20"/>
              <p:cNvSpPr txBox="1">
                <a:spLocks noChangeArrowheads="1"/>
              </p:cNvSpPr>
              <p:nvPr/>
            </p:nvSpPr>
            <p:spPr bwMode="auto">
              <a:xfrm>
                <a:off x="1140" y="3708"/>
                <a:ext cx="660" cy="2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zh-CN" altLang="en-US" sz="2300" b="1">
                    <a:latin typeface="Tahoma" pitchFamily="34" charset="0"/>
                    <a:ea typeface="宋体" charset="-122"/>
                  </a:rPr>
                  <a:t>鞋子？</a:t>
                </a:r>
              </a:p>
            </p:txBody>
          </p:sp>
          <p:sp>
            <p:nvSpPr>
              <p:cNvPr id="433173" name="Text Box 21"/>
              <p:cNvSpPr txBox="1">
                <a:spLocks noChangeArrowheads="1"/>
              </p:cNvSpPr>
              <p:nvPr/>
            </p:nvSpPr>
            <p:spPr bwMode="auto">
              <a:xfrm>
                <a:off x="3612" y="3156"/>
                <a:ext cx="660" cy="2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zh-CN" altLang="en-US" sz="2300" b="1">
                    <a:latin typeface="Tahoma" pitchFamily="34" charset="0"/>
                    <a:ea typeface="宋体" charset="-122"/>
                  </a:rPr>
                  <a:t>丝袜？</a:t>
                </a:r>
              </a:p>
            </p:txBody>
          </p:sp>
          <p:sp>
            <p:nvSpPr>
              <p:cNvPr id="433174" name="Line 22"/>
              <p:cNvSpPr>
                <a:spLocks noChangeShapeType="1"/>
              </p:cNvSpPr>
              <p:nvPr/>
            </p:nvSpPr>
            <p:spPr bwMode="auto">
              <a:xfrm flipV="1">
                <a:off x="3012" y="3324"/>
                <a:ext cx="600" cy="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433175" name="Line 23"/>
              <p:cNvSpPr>
                <a:spLocks noChangeShapeType="1"/>
              </p:cNvSpPr>
              <p:nvPr/>
            </p:nvSpPr>
            <p:spPr bwMode="auto">
              <a:xfrm flipH="1">
                <a:off x="1860" y="2064"/>
                <a:ext cx="876" cy="1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433176" name="Text Box 24"/>
              <p:cNvSpPr txBox="1">
                <a:spLocks noChangeArrowheads="1"/>
              </p:cNvSpPr>
              <p:nvPr/>
            </p:nvSpPr>
            <p:spPr bwMode="auto">
              <a:xfrm>
                <a:off x="1212" y="2088"/>
                <a:ext cx="660" cy="2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zh-CN" altLang="en-US" sz="2300" b="1">
                    <a:latin typeface="Tahoma" pitchFamily="34" charset="0"/>
                    <a:ea typeface="宋体" charset="-122"/>
                  </a:rPr>
                  <a:t>上衣？</a:t>
                </a:r>
              </a:p>
            </p:txBody>
          </p:sp>
        </p:grpSp>
      </p:grpSp>
      <p:sp>
        <p:nvSpPr>
          <p:cNvPr id="433177" name="Rectangle 25"/>
          <p:cNvSpPr>
            <a:spLocks noGrp="1" noChangeArrowheads="1"/>
          </p:cNvSpPr>
          <p:nvPr>
            <p:ph type="title"/>
          </p:nvPr>
        </p:nvSpPr>
        <p:spPr>
          <a:xfrm>
            <a:off x="1000100" y="0"/>
            <a:ext cx="7498080" cy="1143000"/>
          </a:xfrm>
        </p:spPr>
        <p:txBody>
          <a:bodyPr anchor="ctr">
            <a:normAutofit/>
          </a:bodyPr>
          <a:lstStyle/>
          <a:p>
            <a:r>
              <a:rPr lang="zh-CN" altLang="en-US" sz="4000" b="1" dirty="0"/>
              <a:t>个人形象篇  之 </a:t>
            </a:r>
            <a:r>
              <a:rPr lang="zh-CN" altLang="en-US" sz="4000" b="1" dirty="0" smtClean="0"/>
              <a:t>女士</a:t>
            </a:r>
            <a:endParaRPr lang="zh-CN" altLang="en-US" sz="4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3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3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夏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夏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2063</TotalTime>
  <Words>2029</Words>
  <Application>Microsoft Office PowerPoint</Application>
  <PresentationFormat>全屏显示(4:3)</PresentationFormat>
  <Paragraphs>328</Paragraphs>
  <Slides>32</Slides>
  <Notes>26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34" baseType="lpstr">
      <vt:lpstr>夏至</vt:lpstr>
      <vt:lpstr>剪辑</vt:lpstr>
      <vt:lpstr>商 务 礼 仪  邵江英</vt:lpstr>
      <vt:lpstr>商务礼仪的必要性</vt:lpstr>
      <vt:lpstr>课程摘要</vt:lpstr>
      <vt:lpstr>个 人 形 象 篇</vt:lpstr>
      <vt:lpstr>个人形象篇  之 职业场合着装</vt:lpstr>
      <vt:lpstr>个人形象篇   之  男士</vt:lpstr>
      <vt:lpstr>个人形象篇</vt:lpstr>
      <vt:lpstr>个人形象篇  之 着装</vt:lpstr>
      <vt:lpstr>个人形象篇  之 女士</vt:lpstr>
      <vt:lpstr>个人形象篇</vt:lpstr>
      <vt:lpstr>个人形象篇  之 女士着装</vt:lpstr>
      <vt:lpstr>场合和着装</vt:lpstr>
      <vt:lpstr>个人形象篇-站  姿</vt:lpstr>
      <vt:lpstr>个人形象篇-坐  姿</vt:lpstr>
      <vt:lpstr>职 场 礼 仪 篇</vt:lpstr>
      <vt:lpstr>职场礼仪篇--电梯乘坐</vt:lpstr>
      <vt:lpstr>职场礼仪篇—雨具摆放</vt:lpstr>
      <vt:lpstr>职场礼仪篇—桌面清理</vt:lpstr>
      <vt:lpstr>工作场所礼仪—桌面清理</vt:lpstr>
      <vt:lpstr>职场礼仪篇—礼貌用语</vt:lpstr>
      <vt:lpstr>职场礼仪篇—敲门、开门、关门</vt:lpstr>
      <vt:lpstr>职场礼仪篇—参加会议与培训</vt:lpstr>
      <vt:lpstr>职场礼仪篇—向上级汇报工作</vt:lpstr>
      <vt:lpstr>职场礼仪篇-私人问题5不问</vt:lpstr>
      <vt:lpstr>幻灯片 25</vt:lpstr>
      <vt:lpstr>客户接洽礼仪-商务电话礼仪</vt:lpstr>
      <vt:lpstr>客户接洽礼仪—握手</vt:lpstr>
      <vt:lpstr>客户接洽礼仪—递名片</vt:lpstr>
      <vt:lpstr>交谈技巧</vt:lpstr>
      <vt:lpstr>幻灯片 30</vt:lpstr>
      <vt:lpstr>电话礼仪</vt:lpstr>
      <vt:lpstr>世界上最廉价，而且能够得到最大收益的一种特质就是礼仪。</vt:lpstr>
    </vt:vector>
  </TitlesOfParts>
  <Company>微软中国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电话沟通技巧之</dc:title>
  <dc:creator>USER</dc:creator>
  <cp:lastModifiedBy>YlmF</cp:lastModifiedBy>
  <cp:revision>281</cp:revision>
  <dcterms:created xsi:type="dcterms:W3CDTF">2011-02-17T06:37:28Z</dcterms:created>
  <dcterms:modified xsi:type="dcterms:W3CDTF">2011-08-02T08:35:16Z</dcterms:modified>
</cp:coreProperties>
</file>