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9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12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13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notesSlides/notesSlide14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15.xml" ContentType="application/vnd.openxmlformats-officedocument.presentationml.notesSl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16.xml" ContentType="application/vnd.openxmlformats-officedocument.presentationml.notesSlid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17.xml" ContentType="application/vnd.openxmlformats-officedocument.presentationml.notesSlid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18.xml" ContentType="application/vnd.openxmlformats-officedocument.presentationml.notesSlide+xml"/>
  <Override PartName="/ppt/tags/tag75.xml" ContentType="application/vnd.openxmlformats-officedocument.presentationml.tags+xml"/>
  <Override PartName="/ppt/notesSlides/notesSlide19.xml" ContentType="application/vnd.openxmlformats-officedocument.presentationml.notesSlide+xml"/>
  <Override PartName="/ppt/tags/tag76.xml" ContentType="application/vnd.openxmlformats-officedocument.presentationml.tags+xml"/>
  <Override PartName="/ppt/notesSlides/notesSlide20.xml" ContentType="application/vnd.openxmlformats-officedocument.presentationml.notesSlide+xml"/>
  <Override PartName="/ppt/tags/tag77.xml" ContentType="application/vnd.openxmlformats-officedocument.presentationml.tags+xml"/>
  <Override PartName="/ppt/notesSlides/notesSlide21.xml" ContentType="application/vnd.openxmlformats-officedocument.presentationml.notesSlide+xml"/>
  <Override PartName="/ppt/tags/tag78.xml" ContentType="application/vnd.openxmlformats-officedocument.presentationml.tags+xml"/>
  <Override PartName="/ppt/notesSlides/notesSlide22.xml" ContentType="application/vnd.openxmlformats-officedocument.presentationml.notesSlide+xml"/>
  <Override PartName="/ppt/tags/tag79.xml" ContentType="application/vnd.openxmlformats-officedocument.presentationml.tags+xml"/>
  <Override PartName="/ppt/notesSlides/notesSlide23.xml" ContentType="application/vnd.openxmlformats-officedocument.presentationml.notesSlide+xml"/>
  <Override PartName="/ppt/tags/tag80.xml" ContentType="application/vnd.openxmlformats-officedocument.presentationml.tags+xml"/>
  <Override PartName="/ppt/notesSlides/notesSlide24.xml" ContentType="application/vnd.openxmlformats-officedocument.presentationml.notesSlide+xml"/>
  <Override PartName="/ppt/tags/tag81.xml" ContentType="application/vnd.openxmlformats-officedocument.presentationml.tags+xml"/>
  <Override PartName="/ppt/notesSlides/notesSlide25.xml" ContentType="application/vnd.openxmlformats-officedocument.presentationml.notesSlid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26.xml" ContentType="application/vnd.openxmlformats-officedocument.presentationml.notesSlide+xml"/>
  <Override PartName="/ppt/tags/tag85.xml" ContentType="application/vnd.openxmlformats-officedocument.presentationml.tags+xml"/>
  <Override PartName="/ppt/notesSlides/notesSlide27.xml" ContentType="application/vnd.openxmlformats-officedocument.presentationml.notesSlide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60" r:id="rId1"/>
  </p:sldMasterIdLst>
  <p:notesMasterIdLst>
    <p:notesMasterId r:id="rId37"/>
  </p:notesMasterIdLst>
  <p:sldIdLst>
    <p:sldId id="260" r:id="rId2"/>
    <p:sldId id="359" r:id="rId3"/>
    <p:sldId id="353" r:id="rId4"/>
    <p:sldId id="365" r:id="rId5"/>
    <p:sldId id="354" r:id="rId6"/>
    <p:sldId id="355" r:id="rId7"/>
    <p:sldId id="356" r:id="rId8"/>
    <p:sldId id="360" r:id="rId9"/>
    <p:sldId id="358" r:id="rId10"/>
    <p:sldId id="364" r:id="rId11"/>
    <p:sldId id="361" r:id="rId12"/>
    <p:sldId id="331" r:id="rId13"/>
    <p:sldId id="330" r:id="rId14"/>
    <p:sldId id="362" r:id="rId15"/>
    <p:sldId id="337" r:id="rId16"/>
    <p:sldId id="338" r:id="rId17"/>
    <p:sldId id="332" r:id="rId18"/>
    <p:sldId id="333" r:id="rId19"/>
    <p:sldId id="334" r:id="rId20"/>
    <p:sldId id="335" r:id="rId21"/>
    <p:sldId id="340" r:id="rId22"/>
    <p:sldId id="336" r:id="rId23"/>
    <p:sldId id="284" r:id="rId24"/>
    <p:sldId id="342" r:id="rId25"/>
    <p:sldId id="343" r:id="rId26"/>
    <p:sldId id="344" r:id="rId27"/>
    <p:sldId id="345" r:id="rId28"/>
    <p:sldId id="346" r:id="rId29"/>
    <p:sldId id="347" r:id="rId30"/>
    <p:sldId id="348" r:id="rId31"/>
    <p:sldId id="349" r:id="rId32"/>
    <p:sldId id="350" r:id="rId33"/>
    <p:sldId id="352" r:id="rId34"/>
    <p:sldId id="363" r:id="rId35"/>
    <p:sldId id="320" r:id="rId36"/>
  </p:sldIdLst>
  <p:sldSz cx="9144000" cy="6858000" type="screen4x3"/>
  <p:notesSz cx="6797675" cy="9926638"/>
  <p:custDataLst>
    <p:tags r:id="rId38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1" autoAdjust="0"/>
    <p:restoredTop sz="91530" autoAdjust="0"/>
  </p:normalViewPr>
  <p:slideViewPr>
    <p:cSldViewPr>
      <p:cViewPr varScale="1">
        <p:scale>
          <a:sx n="126" d="100"/>
          <a:sy n="126" d="100"/>
        </p:scale>
        <p:origin x="2032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notesViewPr>
    <p:cSldViewPr>
      <p:cViewPr>
        <p:scale>
          <a:sx n="96" d="100"/>
          <a:sy n="96" d="100"/>
        </p:scale>
        <p:origin x="-972" y="134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2A128DFB-951A-6F4C-822E-D1F49CA9436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2F0D60F-5B30-3D41-847B-01D18D8813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6DDDC54-8725-9F44-B51B-ADADCBEE371C}" type="datetimeFigureOut">
              <a:rPr lang="zh-CN" altLang="en-US"/>
              <a:pPr>
                <a:defRPr/>
              </a:pPr>
              <a:t>2021/5/14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9D035295-DC81-C345-9737-09930D5334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499861A1-50A4-F743-BC27-ADADFFB254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3654CB6-2FEA-2740-96FC-497ABC6E978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6A65873-A59F-0844-8DA9-63D1797CAB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0DE9133-B389-2440-844F-64B4628E89AD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>
            <a:extLst>
              <a:ext uri="{FF2B5EF4-FFF2-40B4-BE49-F238E27FC236}">
                <a16:creationId xmlns:a16="http://schemas.microsoft.com/office/drawing/2014/main" id="{C27676FD-423F-BB4F-B9A8-6219B7F03B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备注占位符 2">
            <a:extLst>
              <a:ext uri="{FF2B5EF4-FFF2-40B4-BE49-F238E27FC236}">
                <a16:creationId xmlns:a16="http://schemas.microsoft.com/office/drawing/2014/main" id="{6ED6A8CB-E93A-5C4C-914C-5E6FB6DDA6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0723" name="灯片编号占位符 3">
            <a:extLst>
              <a:ext uri="{FF2B5EF4-FFF2-40B4-BE49-F238E27FC236}">
                <a16:creationId xmlns:a16="http://schemas.microsoft.com/office/drawing/2014/main" id="{BC763DBF-C80E-B747-A5F6-81900F283C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E4E76E91-8512-1D40-86BF-69F314642255}" type="slidenum">
              <a:rPr lang="zh-CN" altLang="en-US">
                <a:latin typeface="Calibri" panose="020F0502020204030204" pitchFamily="34" charset="0"/>
              </a:rPr>
              <a:pPr eaLnBrk="1" hangingPunct="1"/>
              <a:t>1</a:t>
            </a:fld>
            <a:endParaRPr lang="en-US" altLang="zh-CN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89" name="doc id">
            <a:extLst>
              <a:ext uri="{FF2B5EF4-FFF2-40B4-BE49-F238E27FC236}">
                <a16:creationId xmlns:a16="http://schemas.microsoft.com/office/drawing/2014/main" id="{3854D9F2-038A-DE48-AADA-567B10DE2A4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396290" name="Rectangle 7">
            <a:extLst>
              <a:ext uri="{FF2B5EF4-FFF2-40B4-BE49-F238E27FC236}">
                <a16:creationId xmlns:a16="http://schemas.microsoft.com/office/drawing/2014/main" id="{54A4993A-96EA-C244-98FD-37703AF4BE5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E3DBA17F-3DCB-104E-B61A-C38B1BF8C6AC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12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50180" name="Rectangle 4">
            <a:extLst>
              <a:ext uri="{FF2B5EF4-FFF2-40B4-BE49-F238E27FC236}">
                <a16:creationId xmlns:a16="http://schemas.microsoft.com/office/drawing/2014/main" id="{5E1D6010-C853-BF42-B2C9-6657EE9137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1" name="Rectangle 5">
            <a:extLst>
              <a:ext uri="{FF2B5EF4-FFF2-40B4-BE49-F238E27FC236}">
                <a16:creationId xmlns:a16="http://schemas.microsoft.com/office/drawing/2014/main" id="{2E06057B-C34F-5B4C-B61B-EE5B8E9595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244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>
            <a:extLst>
              <a:ext uri="{FF2B5EF4-FFF2-40B4-BE49-F238E27FC236}">
                <a16:creationId xmlns:a16="http://schemas.microsoft.com/office/drawing/2014/main" id="{A8CA6654-F4BB-DA4D-AE15-B2E342911C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备注占位符 2">
            <a:extLst>
              <a:ext uri="{FF2B5EF4-FFF2-40B4-BE49-F238E27FC236}">
                <a16:creationId xmlns:a16="http://schemas.microsoft.com/office/drawing/2014/main" id="{B2C0A496-4A2D-6A47-9CEC-842B0BBE8D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51204" name="灯片编号占位符 3">
            <a:extLst>
              <a:ext uri="{FF2B5EF4-FFF2-40B4-BE49-F238E27FC236}">
                <a16:creationId xmlns:a16="http://schemas.microsoft.com/office/drawing/2014/main" id="{02AE6DAD-BD9E-7D4A-9F17-602E8A4C35B1}"/>
              </a:ext>
            </a:extLst>
          </p:cNvPr>
          <p:cNvSpPr txBox="1">
            <a:spLocks noGrp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08AC04DE-534E-DC42-9EA2-4C6526BA07A4}" type="slidenum">
              <a:rPr lang="zh-CN" altLang="en-US" sz="1200">
                <a:solidFill>
                  <a:schemeClr val="tx2"/>
                </a:solidFill>
                <a:ea typeface="黑体" panose="02010609060101010101" pitchFamily="49" charset="-122"/>
                <a:cs typeface="华文细黑" panose="02010600040101010101" pitchFamily="2" charset="-122"/>
              </a:rPr>
              <a:pPr algn="r" eaLnBrk="1" hangingPunct="1"/>
              <a:t>13</a:t>
            </a:fld>
            <a:endParaRPr lang="en-US" altLang="zh-CN" sz="1200">
              <a:solidFill>
                <a:schemeClr val="tx2"/>
              </a:solidFill>
              <a:ea typeface="黑体" panose="02010609060101010101" pitchFamily="49" charset="-122"/>
              <a:cs typeface="华文细黑" panose="02010600040101010101" pitchFamily="2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5" name="doc id">
            <a:extLst>
              <a:ext uri="{FF2B5EF4-FFF2-40B4-BE49-F238E27FC236}">
                <a16:creationId xmlns:a16="http://schemas.microsoft.com/office/drawing/2014/main" id="{A2184408-BA4C-064C-AF38-FB1C8BB1875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287746" name="Rectangle 7">
            <a:extLst>
              <a:ext uri="{FF2B5EF4-FFF2-40B4-BE49-F238E27FC236}">
                <a16:creationId xmlns:a16="http://schemas.microsoft.com/office/drawing/2014/main" id="{312A5E46-74D5-9E4A-A500-7FD4E9B1487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121AA55B-F1E6-2D42-8F84-8CC07997CDAD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14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52228" name="Rectangle 4">
            <a:extLst>
              <a:ext uri="{FF2B5EF4-FFF2-40B4-BE49-F238E27FC236}">
                <a16:creationId xmlns:a16="http://schemas.microsoft.com/office/drawing/2014/main" id="{1CC47CD2-AA79-2749-9C00-A60F572F46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9" name="Rectangle 5">
            <a:extLst>
              <a:ext uri="{FF2B5EF4-FFF2-40B4-BE49-F238E27FC236}">
                <a16:creationId xmlns:a16="http://schemas.microsoft.com/office/drawing/2014/main" id="{5360804C-6D82-9349-A934-E090E69E37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1525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</a:pPr>
            <a:r>
              <a:rPr lang="zh-CN" altLang="en-US">
                <a:sym typeface="Wingdings" pitchFamily="2" charset="2"/>
              </a:rPr>
              <a:t> </a:t>
            </a:r>
            <a:r>
              <a:rPr lang="zh-CN" altLang="en-US">
                <a:sym typeface="Webdings" pitchFamily="2" charset="2"/>
              </a:rPr>
              <a:t> </a:t>
            </a:r>
            <a:r>
              <a:rPr lang="zh-CN" altLang="en-US">
                <a:sym typeface="Wingdings" pitchFamily="2" charset="2"/>
              </a:rPr>
              <a:t>讲师注意：本节重点在于对学员理念的宣导。</a:t>
            </a:r>
          </a:p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1" name="doc id">
            <a:extLst>
              <a:ext uri="{FF2B5EF4-FFF2-40B4-BE49-F238E27FC236}">
                <a16:creationId xmlns:a16="http://schemas.microsoft.com/office/drawing/2014/main" id="{D13C5C22-D4DB-F041-B96B-8285C2B0F66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404482" name="Rectangle 7">
            <a:extLst>
              <a:ext uri="{FF2B5EF4-FFF2-40B4-BE49-F238E27FC236}">
                <a16:creationId xmlns:a16="http://schemas.microsoft.com/office/drawing/2014/main" id="{34913795-1C68-504A-A92B-7FD0C92D77B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2033D06A-BCE0-084A-93E8-3C7F76010EB2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17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1407D6A4-0DB6-5F40-93DB-B1F87591A0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5349" name="Rectangle 5">
            <a:extLst>
              <a:ext uri="{FF2B5EF4-FFF2-40B4-BE49-F238E27FC236}">
                <a16:creationId xmlns:a16="http://schemas.microsoft.com/office/drawing/2014/main" id="{B56DE287-BE3A-814F-8790-8276853545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7488" y="3044825"/>
            <a:ext cx="6397625" cy="2446338"/>
          </a:xfrm>
        </p:spPr>
        <p:txBody>
          <a:bodyPr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None/>
              <a:defRPr/>
            </a:pPr>
            <a:endParaRPr lang="zh-CN" altLang="en-US" dirty="0">
              <a:solidFill>
                <a:prstClr val="black"/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5" name="doc id">
            <a:extLst>
              <a:ext uri="{FF2B5EF4-FFF2-40B4-BE49-F238E27FC236}">
                <a16:creationId xmlns:a16="http://schemas.microsoft.com/office/drawing/2014/main" id="{32AEEADD-A960-DC47-9598-8CE3602DF08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420866" name="Rectangle 7">
            <a:extLst>
              <a:ext uri="{FF2B5EF4-FFF2-40B4-BE49-F238E27FC236}">
                <a16:creationId xmlns:a16="http://schemas.microsoft.com/office/drawing/2014/main" id="{0FB3FC56-473F-B742-A35E-E18B39CB26A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590179AE-1D8C-BB43-9A7C-6CFD64F0BB99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18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54276" name="Rectangle 4">
            <a:extLst>
              <a:ext uri="{FF2B5EF4-FFF2-40B4-BE49-F238E27FC236}">
                <a16:creationId xmlns:a16="http://schemas.microsoft.com/office/drawing/2014/main" id="{860854A1-B4C8-AE41-959D-371AAC0FCF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7" name="Rectangle 5">
            <a:extLst>
              <a:ext uri="{FF2B5EF4-FFF2-40B4-BE49-F238E27FC236}">
                <a16:creationId xmlns:a16="http://schemas.microsoft.com/office/drawing/2014/main" id="{E5015D63-3ABC-B641-806E-B238000A27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244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5" name="doc id">
            <a:extLst>
              <a:ext uri="{FF2B5EF4-FFF2-40B4-BE49-F238E27FC236}">
                <a16:creationId xmlns:a16="http://schemas.microsoft.com/office/drawing/2014/main" id="{E30FC49B-6CD6-BD47-BBEE-AADA41AA43E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420866" name="Rectangle 7">
            <a:extLst>
              <a:ext uri="{FF2B5EF4-FFF2-40B4-BE49-F238E27FC236}">
                <a16:creationId xmlns:a16="http://schemas.microsoft.com/office/drawing/2014/main" id="{FCBFD6B5-1B2F-A048-B428-A4A54908B3E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8A0E8F7C-9540-0146-B729-4A9A9BC87C9B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19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55300" name="Rectangle 4">
            <a:extLst>
              <a:ext uri="{FF2B5EF4-FFF2-40B4-BE49-F238E27FC236}">
                <a16:creationId xmlns:a16="http://schemas.microsoft.com/office/drawing/2014/main" id="{873C54A7-989A-BD43-94D1-3845BC1976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1" name="Rectangle 5">
            <a:extLst>
              <a:ext uri="{FF2B5EF4-FFF2-40B4-BE49-F238E27FC236}">
                <a16:creationId xmlns:a16="http://schemas.microsoft.com/office/drawing/2014/main" id="{88E72485-15C3-1C43-9063-676BA5BEC3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244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5" name="doc id">
            <a:extLst>
              <a:ext uri="{FF2B5EF4-FFF2-40B4-BE49-F238E27FC236}">
                <a16:creationId xmlns:a16="http://schemas.microsoft.com/office/drawing/2014/main" id="{FC13EDAF-5B5B-1B46-8F87-C913BFA1C7C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420866" name="Rectangle 7">
            <a:extLst>
              <a:ext uri="{FF2B5EF4-FFF2-40B4-BE49-F238E27FC236}">
                <a16:creationId xmlns:a16="http://schemas.microsoft.com/office/drawing/2014/main" id="{9BDCF227-4EA5-EB44-BABD-BF6E155D6D7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21EAAE2A-8C88-2645-8C81-81DADD705B2D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20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56324" name="Rectangle 4">
            <a:extLst>
              <a:ext uri="{FF2B5EF4-FFF2-40B4-BE49-F238E27FC236}">
                <a16:creationId xmlns:a16="http://schemas.microsoft.com/office/drawing/2014/main" id="{463204AD-55D1-7D4C-8DBD-0E65DE8A5B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5">
            <a:extLst>
              <a:ext uri="{FF2B5EF4-FFF2-40B4-BE49-F238E27FC236}">
                <a16:creationId xmlns:a16="http://schemas.microsoft.com/office/drawing/2014/main" id="{3171E98D-6470-A14F-A653-CA9E833D8F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244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89" name="doc id">
            <a:extLst>
              <a:ext uri="{FF2B5EF4-FFF2-40B4-BE49-F238E27FC236}">
                <a16:creationId xmlns:a16="http://schemas.microsoft.com/office/drawing/2014/main" id="{7F5FAF72-28E0-774A-B355-DF67576DC4E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396290" name="Rectangle 7">
            <a:extLst>
              <a:ext uri="{FF2B5EF4-FFF2-40B4-BE49-F238E27FC236}">
                <a16:creationId xmlns:a16="http://schemas.microsoft.com/office/drawing/2014/main" id="{C5805F80-E9EF-684E-B3A5-48E181363F4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2B532A77-A98F-184D-8D05-A522AFC692E3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22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57348" name="Rectangle 4">
            <a:extLst>
              <a:ext uri="{FF2B5EF4-FFF2-40B4-BE49-F238E27FC236}">
                <a16:creationId xmlns:a16="http://schemas.microsoft.com/office/drawing/2014/main" id="{E01A4C22-2F78-4F4F-AD03-BCC44191E5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9" name="Rectangle 5">
            <a:extLst>
              <a:ext uri="{FF2B5EF4-FFF2-40B4-BE49-F238E27FC236}">
                <a16:creationId xmlns:a16="http://schemas.microsoft.com/office/drawing/2014/main" id="{32D5DF26-8A2F-044D-A6C9-FD2162D8E6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244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7" name="doc id">
            <a:extLst>
              <a:ext uri="{FF2B5EF4-FFF2-40B4-BE49-F238E27FC236}">
                <a16:creationId xmlns:a16="http://schemas.microsoft.com/office/drawing/2014/main" id="{2361AA13-4D8B-AD4D-87EC-D7A427549E0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zh-CN"/>
              <a:t>VGI-AAA123-20060929-</a:t>
            </a:r>
          </a:p>
        </p:txBody>
      </p:sp>
      <p:sp>
        <p:nvSpPr>
          <p:cNvPr id="398338" name="Rectangle 7">
            <a:extLst>
              <a:ext uri="{FF2B5EF4-FFF2-40B4-BE49-F238E27FC236}">
                <a16:creationId xmlns:a16="http://schemas.microsoft.com/office/drawing/2014/main" id="{69712A33-60BE-E543-A9CE-D5305B993D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DC54BC16-826D-314D-A44F-5BE60B8F75E6}" type="slidenum">
              <a:rPr lang="zh-CN" altLang="en-US">
                <a:latin typeface="Calibri" panose="020F0502020204030204" pitchFamily="34" charset="0"/>
              </a:rPr>
              <a:pPr eaLnBrk="1" hangingPunct="1"/>
              <a:t>23</a:t>
            </a:fld>
            <a:endParaRPr lang="en-US" altLang="zh-CN">
              <a:latin typeface="Calibri" panose="020F0502020204030204" pitchFamily="34" charset="0"/>
            </a:endParaRPr>
          </a:p>
        </p:txBody>
      </p:sp>
      <p:sp>
        <p:nvSpPr>
          <p:cNvPr id="58372" name="Rectangle 4">
            <a:extLst>
              <a:ext uri="{FF2B5EF4-FFF2-40B4-BE49-F238E27FC236}">
                <a16:creationId xmlns:a16="http://schemas.microsoft.com/office/drawing/2014/main" id="{CE5E0A17-A412-2F46-95F8-A5181B7222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5349" name="Rectangle 5">
            <a:extLst>
              <a:ext uri="{FF2B5EF4-FFF2-40B4-BE49-F238E27FC236}">
                <a16:creationId xmlns:a16="http://schemas.microsoft.com/office/drawing/2014/main" id="{F096E5B6-80C5-0247-A2AE-0C0CB03509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7488" y="3044825"/>
            <a:ext cx="6397625" cy="2446338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endParaRPr lang="en-US" altLang="zh-CN">
              <a:sym typeface="Wingdings" pitchFamily="2" charset="2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Char char="F"/>
            </a:pPr>
            <a:endParaRPr lang="en-US" altLang="zh-CN">
              <a:sym typeface="Wingdings" pitchFamily="2" charset="2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Char char="F"/>
            </a:pPr>
            <a:r>
              <a:rPr lang="zh-CN" altLang="en-US">
                <a:sym typeface="Wingdings" pitchFamily="2" charset="2"/>
              </a:rPr>
              <a:t> 在了解客户这三方面信息的基础上，可以对企业是否适合做百度搜索推广有一个判断，也对企业推广需求的特点有一个判断</a:t>
            </a:r>
            <a:endParaRPr lang="en-US" altLang="zh-CN">
              <a:sym typeface="Wingdings" pitchFamily="2" charset="2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zh-CN" altLang="en-US">
                <a:sym typeface="Webdings" pitchFamily="2" charset="2"/>
              </a:rPr>
              <a:t> </a:t>
            </a:r>
            <a:r>
              <a:rPr lang="zh-CN" altLang="en-US">
                <a:solidFill>
                  <a:srgbClr val="000000"/>
                </a:solidFill>
                <a:sym typeface="Wingdings" pitchFamily="2" charset="2"/>
              </a:rPr>
              <a:t>重要考点，提示学员的注意（要了解企业哪三方面的信息，通过信息如何判断客户是否适合做百度搜索推广）</a:t>
            </a:r>
            <a:endParaRPr lang="zh-CN" altLang="en-US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doc id">
            <a:extLst>
              <a:ext uri="{FF2B5EF4-FFF2-40B4-BE49-F238E27FC236}">
                <a16:creationId xmlns:a16="http://schemas.microsoft.com/office/drawing/2014/main" id="{5CB7D972-5015-8345-AA3C-56F007CED11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416770" name="Rectangle 7">
            <a:extLst>
              <a:ext uri="{FF2B5EF4-FFF2-40B4-BE49-F238E27FC236}">
                <a16:creationId xmlns:a16="http://schemas.microsoft.com/office/drawing/2014/main" id="{DC74F44F-E5A3-9D40-A8B9-5C6917FE5BB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51D0E33A-E48E-D84C-828C-DB59B06B4ACE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24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59396" name="Rectangle 4">
            <a:extLst>
              <a:ext uri="{FF2B5EF4-FFF2-40B4-BE49-F238E27FC236}">
                <a16:creationId xmlns:a16="http://schemas.microsoft.com/office/drawing/2014/main" id="{EB813778-184C-9B4D-9E4E-1968DC73CE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7" name="Rectangle 5">
            <a:extLst>
              <a:ext uri="{FF2B5EF4-FFF2-40B4-BE49-F238E27FC236}">
                <a16:creationId xmlns:a16="http://schemas.microsoft.com/office/drawing/2014/main" id="{774A4299-4A04-114E-A0E6-08BA56B891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244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  <a:buFont typeface="Webdings" pitchFamily="2" charset="2"/>
              <a:buNone/>
            </a:pPr>
            <a:endParaRPr lang="zh-CN" altLang="en-US">
              <a:solidFill>
                <a:srgbClr val="000000"/>
              </a:solidFill>
            </a:endParaRPr>
          </a:p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5" name="doc id">
            <a:extLst>
              <a:ext uri="{FF2B5EF4-FFF2-40B4-BE49-F238E27FC236}">
                <a16:creationId xmlns:a16="http://schemas.microsoft.com/office/drawing/2014/main" id="{8A707A9C-9E7B-9644-A7A3-B86512F0435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287746" name="Rectangle 7">
            <a:extLst>
              <a:ext uri="{FF2B5EF4-FFF2-40B4-BE49-F238E27FC236}">
                <a16:creationId xmlns:a16="http://schemas.microsoft.com/office/drawing/2014/main" id="{7B8BAA1F-AD43-A74D-9EB9-ABE4457EAD3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CE9ADBF0-B738-4447-991A-FD72F210A6CD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2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C3212F1C-41E4-FE4D-AEC6-0177156893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7CAEC333-FA19-0649-B8BD-1D19860ABD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1525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</a:pPr>
            <a:r>
              <a:rPr lang="zh-CN" altLang="en-US">
                <a:sym typeface="Wingdings" pitchFamily="2" charset="2"/>
              </a:rPr>
              <a:t> </a:t>
            </a:r>
            <a:r>
              <a:rPr lang="zh-CN" altLang="en-US">
                <a:sym typeface="Webdings" pitchFamily="2" charset="2"/>
              </a:rPr>
              <a:t> </a:t>
            </a:r>
            <a:r>
              <a:rPr lang="zh-CN" altLang="en-US">
                <a:sym typeface="Wingdings" pitchFamily="2" charset="2"/>
              </a:rPr>
              <a:t>讲师注意：本节重点在于对学员理念的宣导。</a:t>
            </a:r>
          </a:p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doc id">
            <a:extLst>
              <a:ext uri="{FF2B5EF4-FFF2-40B4-BE49-F238E27FC236}">
                <a16:creationId xmlns:a16="http://schemas.microsoft.com/office/drawing/2014/main" id="{4D660DF1-757E-894F-890B-2F4DE26BFFC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416770" name="Rectangle 7">
            <a:extLst>
              <a:ext uri="{FF2B5EF4-FFF2-40B4-BE49-F238E27FC236}">
                <a16:creationId xmlns:a16="http://schemas.microsoft.com/office/drawing/2014/main" id="{34425202-62C3-384F-B5EB-AC8183C3DA1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965D216A-E51D-6942-8B1E-E4858FDC090A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25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60420" name="Rectangle 4">
            <a:extLst>
              <a:ext uri="{FF2B5EF4-FFF2-40B4-BE49-F238E27FC236}">
                <a16:creationId xmlns:a16="http://schemas.microsoft.com/office/drawing/2014/main" id="{89122B1D-16BE-064B-BA9A-FD162CF54B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>
            <a:extLst>
              <a:ext uri="{FF2B5EF4-FFF2-40B4-BE49-F238E27FC236}">
                <a16:creationId xmlns:a16="http://schemas.microsoft.com/office/drawing/2014/main" id="{87BBDBE2-AAB7-F449-B391-9EF064CF77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244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  <a:buFont typeface="Webdings" pitchFamily="2" charset="2"/>
              <a:buNone/>
            </a:pPr>
            <a:endParaRPr lang="zh-CN" altLang="en-US">
              <a:solidFill>
                <a:srgbClr val="000000"/>
              </a:solidFill>
            </a:endParaRPr>
          </a:p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doc id">
            <a:extLst>
              <a:ext uri="{FF2B5EF4-FFF2-40B4-BE49-F238E27FC236}">
                <a16:creationId xmlns:a16="http://schemas.microsoft.com/office/drawing/2014/main" id="{CDC37C89-7257-B641-BD17-EFBD20AA4B4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416770" name="Rectangle 7">
            <a:extLst>
              <a:ext uri="{FF2B5EF4-FFF2-40B4-BE49-F238E27FC236}">
                <a16:creationId xmlns:a16="http://schemas.microsoft.com/office/drawing/2014/main" id="{5AA267C5-154D-CE44-8F35-A8F4800E0CF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F4FE4136-8AF8-B641-8AB7-411BEED1760A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26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61444" name="Rectangle 4">
            <a:extLst>
              <a:ext uri="{FF2B5EF4-FFF2-40B4-BE49-F238E27FC236}">
                <a16:creationId xmlns:a16="http://schemas.microsoft.com/office/drawing/2014/main" id="{74705F04-0929-9041-88AC-8F04DBC3BD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5" name="Rectangle 5">
            <a:extLst>
              <a:ext uri="{FF2B5EF4-FFF2-40B4-BE49-F238E27FC236}">
                <a16:creationId xmlns:a16="http://schemas.microsoft.com/office/drawing/2014/main" id="{39835287-1579-A34B-9FD4-71C468EBE1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244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  <a:buFont typeface="Webdings" pitchFamily="2" charset="2"/>
              <a:buNone/>
            </a:pPr>
            <a:endParaRPr lang="zh-CN" altLang="en-US">
              <a:solidFill>
                <a:srgbClr val="000000"/>
              </a:solidFill>
            </a:endParaRPr>
          </a:p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doc id">
            <a:extLst>
              <a:ext uri="{FF2B5EF4-FFF2-40B4-BE49-F238E27FC236}">
                <a16:creationId xmlns:a16="http://schemas.microsoft.com/office/drawing/2014/main" id="{99CED9B6-CC1E-9240-9EEB-E311B2748B5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416770" name="Rectangle 7">
            <a:extLst>
              <a:ext uri="{FF2B5EF4-FFF2-40B4-BE49-F238E27FC236}">
                <a16:creationId xmlns:a16="http://schemas.microsoft.com/office/drawing/2014/main" id="{179D9138-C2E8-654D-B933-A2ED19AD386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E71FECA2-1594-C342-AE8C-D6F3CA9CABF0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27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62468" name="Rectangle 4">
            <a:extLst>
              <a:ext uri="{FF2B5EF4-FFF2-40B4-BE49-F238E27FC236}">
                <a16:creationId xmlns:a16="http://schemas.microsoft.com/office/drawing/2014/main" id="{28636FA3-C383-7E4E-ADDF-6D13CBF0F9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9" name="Rectangle 5">
            <a:extLst>
              <a:ext uri="{FF2B5EF4-FFF2-40B4-BE49-F238E27FC236}">
                <a16:creationId xmlns:a16="http://schemas.microsoft.com/office/drawing/2014/main" id="{6BF4C46F-9F53-664E-BE94-454836ABE8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244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  <a:buFont typeface="Webdings" pitchFamily="2" charset="2"/>
              <a:buNone/>
            </a:pPr>
            <a:endParaRPr lang="zh-CN" altLang="en-US">
              <a:solidFill>
                <a:srgbClr val="000000"/>
              </a:solidFill>
            </a:endParaRPr>
          </a:p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doc id">
            <a:extLst>
              <a:ext uri="{FF2B5EF4-FFF2-40B4-BE49-F238E27FC236}">
                <a16:creationId xmlns:a16="http://schemas.microsoft.com/office/drawing/2014/main" id="{9B134140-9D99-8949-B5F8-6091C84C876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416770" name="Rectangle 7">
            <a:extLst>
              <a:ext uri="{FF2B5EF4-FFF2-40B4-BE49-F238E27FC236}">
                <a16:creationId xmlns:a16="http://schemas.microsoft.com/office/drawing/2014/main" id="{FD5F672E-5860-294D-88B8-8BCA566EBF7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B98C2F03-3C6D-9B4A-93A1-9A94AE4B15FD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28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63492" name="Rectangle 4">
            <a:extLst>
              <a:ext uri="{FF2B5EF4-FFF2-40B4-BE49-F238E27FC236}">
                <a16:creationId xmlns:a16="http://schemas.microsoft.com/office/drawing/2014/main" id="{80A09A5B-6670-A744-8B78-1DB5F8C86E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3" name="Rectangle 5">
            <a:extLst>
              <a:ext uri="{FF2B5EF4-FFF2-40B4-BE49-F238E27FC236}">
                <a16:creationId xmlns:a16="http://schemas.microsoft.com/office/drawing/2014/main" id="{47CE779A-7E91-8541-AC18-AD10E0FB2A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244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  <a:buFont typeface="Webdings" pitchFamily="2" charset="2"/>
              <a:buNone/>
            </a:pPr>
            <a:endParaRPr lang="zh-CN" altLang="en-US">
              <a:solidFill>
                <a:srgbClr val="000000"/>
              </a:solidFill>
            </a:endParaRPr>
          </a:p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doc id">
            <a:extLst>
              <a:ext uri="{FF2B5EF4-FFF2-40B4-BE49-F238E27FC236}">
                <a16:creationId xmlns:a16="http://schemas.microsoft.com/office/drawing/2014/main" id="{D84D2626-E5E1-064E-BD56-47BD8D016D6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416770" name="Rectangle 7">
            <a:extLst>
              <a:ext uri="{FF2B5EF4-FFF2-40B4-BE49-F238E27FC236}">
                <a16:creationId xmlns:a16="http://schemas.microsoft.com/office/drawing/2014/main" id="{164E0D0D-3F5F-DB4F-AE61-48C9E21DE10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A558BE0F-50A8-D64E-A332-3967A488955C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29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64516" name="Rectangle 4">
            <a:extLst>
              <a:ext uri="{FF2B5EF4-FFF2-40B4-BE49-F238E27FC236}">
                <a16:creationId xmlns:a16="http://schemas.microsoft.com/office/drawing/2014/main" id="{63EB2DE9-74F5-7346-A88D-CE90D74027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7" name="Rectangle 5">
            <a:extLst>
              <a:ext uri="{FF2B5EF4-FFF2-40B4-BE49-F238E27FC236}">
                <a16:creationId xmlns:a16="http://schemas.microsoft.com/office/drawing/2014/main" id="{EBD10031-8060-E74E-B30A-FCA57FC7A4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244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  <a:buFont typeface="Webdings" pitchFamily="2" charset="2"/>
              <a:buNone/>
            </a:pPr>
            <a:endParaRPr lang="zh-CN" altLang="en-US">
              <a:solidFill>
                <a:srgbClr val="000000"/>
              </a:solidFill>
            </a:endParaRPr>
          </a:p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doc id">
            <a:extLst>
              <a:ext uri="{FF2B5EF4-FFF2-40B4-BE49-F238E27FC236}">
                <a16:creationId xmlns:a16="http://schemas.microsoft.com/office/drawing/2014/main" id="{7F9BF6EF-7BC7-B74E-8855-6C2CEB8EE88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416770" name="Rectangle 7">
            <a:extLst>
              <a:ext uri="{FF2B5EF4-FFF2-40B4-BE49-F238E27FC236}">
                <a16:creationId xmlns:a16="http://schemas.microsoft.com/office/drawing/2014/main" id="{0C9C50D5-97D9-954C-B5AC-73C41CDA280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45C93CEF-8CE6-004E-9767-243713F20446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30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65540" name="Rectangle 4">
            <a:extLst>
              <a:ext uri="{FF2B5EF4-FFF2-40B4-BE49-F238E27FC236}">
                <a16:creationId xmlns:a16="http://schemas.microsoft.com/office/drawing/2014/main" id="{45A576FC-0518-F444-BD83-9B30471020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1" name="Rectangle 5">
            <a:extLst>
              <a:ext uri="{FF2B5EF4-FFF2-40B4-BE49-F238E27FC236}">
                <a16:creationId xmlns:a16="http://schemas.microsoft.com/office/drawing/2014/main" id="{3C2B7F00-B081-C84E-AD92-E527F8CA2F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244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  <a:buFont typeface="Webdings" pitchFamily="2" charset="2"/>
              <a:buNone/>
            </a:pPr>
            <a:endParaRPr lang="zh-CN" altLang="en-US">
              <a:solidFill>
                <a:srgbClr val="000000"/>
              </a:solidFill>
            </a:endParaRPr>
          </a:p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7" name="doc id">
            <a:extLst>
              <a:ext uri="{FF2B5EF4-FFF2-40B4-BE49-F238E27FC236}">
                <a16:creationId xmlns:a16="http://schemas.microsoft.com/office/drawing/2014/main" id="{201B13B4-8134-DE4C-A815-891AE0747F3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429058" name="Rectangle 7">
            <a:extLst>
              <a:ext uri="{FF2B5EF4-FFF2-40B4-BE49-F238E27FC236}">
                <a16:creationId xmlns:a16="http://schemas.microsoft.com/office/drawing/2014/main" id="{E35EE5D5-87ED-9F47-8FF9-8D14E2103D8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BFD651E9-9147-2D4A-83E3-857783FB1E4A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31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66564" name="Rectangle 4">
            <a:extLst>
              <a:ext uri="{FF2B5EF4-FFF2-40B4-BE49-F238E27FC236}">
                <a16:creationId xmlns:a16="http://schemas.microsoft.com/office/drawing/2014/main" id="{FC87B416-57BA-D349-A23E-FB2863E76D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5" name="Rectangle 5">
            <a:extLst>
              <a:ext uri="{FF2B5EF4-FFF2-40B4-BE49-F238E27FC236}">
                <a16:creationId xmlns:a16="http://schemas.microsoft.com/office/drawing/2014/main" id="{25284ABC-2D2E-284D-B1FF-0AF72A72A6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244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3" name="doc id">
            <a:extLst>
              <a:ext uri="{FF2B5EF4-FFF2-40B4-BE49-F238E27FC236}">
                <a16:creationId xmlns:a16="http://schemas.microsoft.com/office/drawing/2014/main" id="{17909929-2291-1048-A0BF-3582BE6AD41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433154" name="Rectangle 7">
            <a:extLst>
              <a:ext uri="{FF2B5EF4-FFF2-40B4-BE49-F238E27FC236}">
                <a16:creationId xmlns:a16="http://schemas.microsoft.com/office/drawing/2014/main" id="{D78ACF69-C0BA-C04B-851A-9D3496C7408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C68B2BFC-422F-C64E-BA4A-7B1091932DF9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32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67588" name="Rectangle 4">
            <a:extLst>
              <a:ext uri="{FF2B5EF4-FFF2-40B4-BE49-F238E27FC236}">
                <a16:creationId xmlns:a16="http://schemas.microsoft.com/office/drawing/2014/main" id="{F016968E-2D5A-0241-A355-6880181B7C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9" name="Rectangle 5">
            <a:extLst>
              <a:ext uri="{FF2B5EF4-FFF2-40B4-BE49-F238E27FC236}">
                <a16:creationId xmlns:a16="http://schemas.microsoft.com/office/drawing/2014/main" id="{10FE344E-C0C9-EC47-AB85-203E58CA5B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244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5" name="doc id">
            <a:extLst>
              <a:ext uri="{FF2B5EF4-FFF2-40B4-BE49-F238E27FC236}">
                <a16:creationId xmlns:a16="http://schemas.microsoft.com/office/drawing/2014/main" id="{164E513E-ED19-0544-814E-23BD5DAFC1B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287746" name="Rectangle 7">
            <a:extLst>
              <a:ext uri="{FF2B5EF4-FFF2-40B4-BE49-F238E27FC236}">
                <a16:creationId xmlns:a16="http://schemas.microsoft.com/office/drawing/2014/main" id="{DB565598-98B4-4646-95CF-EA98EC3203F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D99B06EB-6523-D041-8348-0F4F1DEA1888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34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68612" name="Rectangle 4">
            <a:extLst>
              <a:ext uri="{FF2B5EF4-FFF2-40B4-BE49-F238E27FC236}">
                <a16:creationId xmlns:a16="http://schemas.microsoft.com/office/drawing/2014/main" id="{8BAF3121-85B7-F84D-B911-567838B0D3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3" name="Rectangle 5">
            <a:extLst>
              <a:ext uri="{FF2B5EF4-FFF2-40B4-BE49-F238E27FC236}">
                <a16:creationId xmlns:a16="http://schemas.microsoft.com/office/drawing/2014/main" id="{E43CD23B-7B95-7648-A411-D589EA7E5C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1525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</a:pPr>
            <a:r>
              <a:rPr lang="zh-CN" altLang="en-US">
                <a:sym typeface="Wingdings" pitchFamily="2" charset="2"/>
              </a:rPr>
              <a:t> </a:t>
            </a:r>
            <a:r>
              <a:rPr lang="zh-CN" altLang="en-US">
                <a:sym typeface="Webdings" pitchFamily="2" charset="2"/>
              </a:rPr>
              <a:t> </a:t>
            </a:r>
            <a:r>
              <a:rPr lang="zh-CN" altLang="en-US">
                <a:sym typeface="Wingdings" pitchFamily="2" charset="2"/>
              </a:rPr>
              <a:t>讲师注意：本节重点在于对学员理念的宣导。</a:t>
            </a:r>
          </a:p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3" name="doc id">
            <a:extLst>
              <a:ext uri="{FF2B5EF4-FFF2-40B4-BE49-F238E27FC236}">
                <a16:creationId xmlns:a16="http://schemas.microsoft.com/office/drawing/2014/main" id="{1F78FAB1-B1CB-9B49-A02C-B8CADA09ADC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zh-CN"/>
              <a:t>VGI-AAA123-20060929-</a:t>
            </a:r>
          </a:p>
        </p:txBody>
      </p:sp>
      <p:sp>
        <p:nvSpPr>
          <p:cNvPr id="433154" name="Rectangle 7">
            <a:extLst>
              <a:ext uri="{FF2B5EF4-FFF2-40B4-BE49-F238E27FC236}">
                <a16:creationId xmlns:a16="http://schemas.microsoft.com/office/drawing/2014/main" id="{1029126E-07D6-2249-A44D-765E437E23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29848ADA-E0E1-F041-B18A-56B9BB65F7AA}" type="slidenum">
              <a:rPr lang="zh-CN" altLang="en-US">
                <a:latin typeface="Calibri" panose="020F0502020204030204" pitchFamily="34" charset="0"/>
              </a:rPr>
              <a:pPr eaLnBrk="1" hangingPunct="1"/>
              <a:t>35</a:t>
            </a:fld>
            <a:endParaRPr lang="en-US" altLang="zh-CN">
              <a:latin typeface="Calibri" panose="020F0502020204030204" pitchFamily="34" charset="0"/>
            </a:endParaRPr>
          </a:p>
        </p:txBody>
      </p:sp>
      <p:sp>
        <p:nvSpPr>
          <p:cNvPr id="69636" name="Rectangle 4">
            <a:extLst>
              <a:ext uri="{FF2B5EF4-FFF2-40B4-BE49-F238E27FC236}">
                <a16:creationId xmlns:a16="http://schemas.microsoft.com/office/drawing/2014/main" id="{53CA505B-D741-F843-80D7-B60A3A4C12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7" name="Rectangle 5">
            <a:extLst>
              <a:ext uri="{FF2B5EF4-FFF2-40B4-BE49-F238E27FC236}">
                <a16:creationId xmlns:a16="http://schemas.microsoft.com/office/drawing/2014/main" id="{B8BA6975-F7A5-9F4B-8E33-34E107E231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244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7" name="doc id">
            <a:extLst>
              <a:ext uri="{FF2B5EF4-FFF2-40B4-BE49-F238E27FC236}">
                <a16:creationId xmlns:a16="http://schemas.microsoft.com/office/drawing/2014/main" id="{957DBA78-69A3-D84B-AF58-9110DBF9A27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43011" name="Rectangle 7">
            <a:extLst>
              <a:ext uri="{FF2B5EF4-FFF2-40B4-BE49-F238E27FC236}">
                <a16:creationId xmlns:a16="http://schemas.microsoft.com/office/drawing/2014/main" id="{07163123-9808-5942-9009-B666CC380F8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669017EB-F393-F942-B012-6ADE0C6F19EE}" type="slidenum">
              <a:rPr lang="zh-CN" altLang="en-US" sz="1200">
                <a:latin typeface="Calibri" panose="020F0502020204030204" pitchFamily="34" charset="0"/>
                <a:ea typeface="华文细黑" panose="02010600040101010101" pitchFamily="2" charset="-122"/>
              </a:rPr>
              <a:pPr algn="r" eaLnBrk="1" hangingPunct="1"/>
              <a:t>3</a:t>
            </a:fld>
            <a:endParaRPr lang="en-US" altLang="zh-CN" sz="1200">
              <a:latin typeface="Calibri" panose="020F0502020204030204" pitchFamily="34" charset="0"/>
              <a:ea typeface="华文细黑" panose="02010600040101010101" pitchFamily="2" charset="-122"/>
            </a:endParaRPr>
          </a:p>
        </p:txBody>
      </p:sp>
      <p:sp>
        <p:nvSpPr>
          <p:cNvPr id="43012" name="Rectangle 4">
            <a:extLst>
              <a:ext uri="{FF2B5EF4-FFF2-40B4-BE49-F238E27FC236}">
                <a16:creationId xmlns:a16="http://schemas.microsoft.com/office/drawing/2014/main" id="{24DEB0E5-0A13-914F-9FB9-D257302870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3D15C721-7E6C-2C4C-B91E-22AA2B0309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1525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>
              <a:spcBef>
                <a:spcPct val="0"/>
              </a:spcBef>
            </a:pPr>
            <a:r>
              <a:rPr lang="zh-CN" altLang="en-US">
                <a:sym typeface="Wingdings" pitchFamily="2" charset="2"/>
              </a:rPr>
              <a:t> </a:t>
            </a:r>
            <a:r>
              <a:rPr lang="zh-CN" altLang="en-US">
                <a:sym typeface="Webdings" pitchFamily="2" charset="2"/>
              </a:rPr>
              <a:t> </a:t>
            </a:r>
            <a:r>
              <a:rPr lang="zh-CN" altLang="en-US"/>
              <a:t>讲师在讲市场竞争时，可以结合竞争对手实际情况，比如说，预先了解当地的竞争对手以及他们的竞争优势所在（例如专业的销售方法），联系到我们的这套工具如何帮助他们提高专业技能，在竞争中取胜。</a:t>
            </a:r>
            <a:endParaRPr lang="en-US" altLang="zh-CN"/>
          </a:p>
          <a:p>
            <a:pPr marL="285750" indent="-285750">
              <a:spcBef>
                <a:spcPct val="0"/>
              </a:spcBef>
            </a:pPr>
            <a:r>
              <a:rPr lang="zh-CN" altLang="en-US">
                <a:sym typeface="Webdings" pitchFamily="2" charset="2"/>
              </a:rPr>
              <a:t>  </a:t>
            </a:r>
            <a:r>
              <a:rPr lang="zh-CN" altLang="en-US"/>
              <a:t>讲师讲述的重点：市场竞争</a:t>
            </a:r>
            <a:r>
              <a:rPr lang="en-US" altLang="zh-CN"/>
              <a:t>-</a:t>
            </a:r>
            <a:r>
              <a:rPr lang="zh-CN" altLang="en-US"/>
              <a:t>阿里巴巴属于固定收费，价格上具有一定优势，谷歌在大客户开发上有深厚的经验，百度的销售团队加强自身的提升才能赢得市场；公司发展</a:t>
            </a:r>
            <a:r>
              <a:rPr lang="en-US" altLang="zh-CN"/>
              <a:t>-</a:t>
            </a:r>
            <a:r>
              <a:rPr lang="zh-CN" altLang="en-US"/>
              <a:t>如何有效地解决客户流失率高，开发客户赶不上客户流失的问题，需要在前端加强对客户有效性的把握；队伍转型</a:t>
            </a:r>
            <a:r>
              <a:rPr lang="en-US" altLang="zh-CN"/>
              <a:t>-</a:t>
            </a:r>
            <a:r>
              <a:rPr lang="zh-CN" altLang="en-US"/>
              <a:t>在结果导向之上，加强对于过程的管控，实现团队的标准化管理</a:t>
            </a:r>
            <a:endParaRPr lang="en-US" altLang="zh-CN"/>
          </a:p>
          <a:p>
            <a:pPr marL="285750" indent="-285750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>
            <a:extLst>
              <a:ext uri="{FF2B5EF4-FFF2-40B4-BE49-F238E27FC236}">
                <a16:creationId xmlns:a16="http://schemas.microsoft.com/office/drawing/2014/main" id="{37F6C86F-3B5B-4E4B-9955-77CC04AFA9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备注占位符 2">
            <a:extLst>
              <a:ext uri="{FF2B5EF4-FFF2-40B4-BE49-F238E27FC236}">
                <a16:creationId xmlns:a16="http://schemas.microsoft.com/office/drawing/2014/main" id="{C5FFC0F7-B41A-3646-87E7-6BB59547E8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44036" name="灯片编号占位符 3">
            <a:extLst>
              <a:ext uri="{FF2B5EF4-FFF2-40B4-BE49-F238E27FC236}">
                <a16:creationId xmlns:a16="http://schemas.microsoft.com/office/drawing/2014/main" id="{DAD7546C-C6A2-6740-83FB-6DC61386F6AD}"/>
              </a:ext>
            </a:extLst>
          </p:cNvPr>
          <p:cNvSpPr txBox="1">
            <a:spLocks noGrp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24C8D349-A271-2D4E-A18E-76145FB465C3}" type="slidenum">
              <a:rPr lang="en-US" altLang="zh-CN" sz="1200">
                <a:solidFill>
                  <a:schemeClr val="tx2"/>
                </a:solidFill>
                <a:ea typeface="黑体" panose="02010609060101010101" pitchFamily="49" charset="-122"/>
                <a:cs typeface="华文细黑" panose="02010600040101010101" pitchFamily="2" charset="-122"/>
              </a:rPr>
              <a:pPr algn="r" eaLnBrk="1" hangingPunct="1"/>
              <a:t>5</a:t>
            </a:fld>
            <a:endParaRPr lang="en-US" altLang="zh-CN" sz="1200">
              <a:solidFill>
                <a:schemeClr val="tx2"/>
              </a:solidFill>
              <a:ea typeface="黑体" panose="02010609060101010101" pitchFamily="49" charset="-122"/>
              <a:cs typeface="华文细黑" panose="0201060004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E3EBE581-F1EE-F84C-9725-5B8C049FCD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9C0E33E0-A32F-4047-83AB-FF8F815417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>
              <a:spcBef>
                <a:spcPct val="0"/>
              </a:spcBef>
              <a:buFont typeface="Webdings" pitchFamily="2" charset="2"/>
              <a:buChar char="i"/>
            </a:pPr>
            <a:r>
              <a:rPr lang="zh-CN" altLang="en-US"/>
              <a:t>讲师讲述的重点，要让销售人员认可工具的价值，有动力在工作中使用，激发销售人员参与热情</a:t>
            </a:r>
            <a:endParaRPr lang="en-US" altLang="zh-CN"/>
          </a:p>
          <a:p>
            <a:pPr marL="285750" indent="-285750">
              <a:spcBef>
                <a:spcPct val="0"/>
              </a:spcBef>
              <a:buFont typeface="Webdings" pitchFamily="2" charset="2"/>
              <a:buNone/>
            </a:pPr>
            <a:r>
              <a:rPr lang="en-US" altLang="zh-CN">
                <a:sym typeface="Wingdings" pitchFamily="2" charset="2"/>
              </a:rPr>
              <a:t> </a:t>
            </a:r>
            <a:r>
              <a:rPr lang="zh-CN" altLang="en-US">
                <a:sym typeface="Wingdings" pitchFamily="2" charset="2"/>
              </a:rPr>
              <a:t> 形成清晰的销售思路，建立一个判断客户类型及选择相应话术策略的“傻瓜式字典”</a:t>
            </a:r>
            <a:r>
              <a:rPr lang="zh-CN" altLang="en-US"/>
              <a:t>。</a:t>
            </a:r>
            <a:endParaRPr lang="en-US" altLang="zh-CN"/>
          </a:p>
          <a:p>
            <a:pPr marL="285750" indent="-285750">
              <a:spcBef>
                <a:spcPct val="0"/>
              </a:spcBef>
              <a:buFont typeface="Webdings" pitchFamily="2" charset="2"/>
              <a:buNone/>
            </a:pPr>
            <a:r>
              <a:rPr lang="zh-CN" altLang="en-US">
                <a:sym typeface="Webdings" pitchFamily="2" charset="2"/>
              </a:rPr>
              <a:t> </a:t>
            </a:r>
            <a:r>
              <a:rPr lang="zh-CN" altLang="en-US">
                <a:sym typeface="Wingdings" pitchFamily="2" charset="2"/>
              </a:rPr>
              <a:t> </a:t>
            </a:r>
            <a:r>
              <a:rPr lang="zh-CN" altLang="en-US"/>
              <a:t>树立销售人员的专业形象，强化销售人员客户导向、从客户需求出发的销售理念，改善客户体验。</a:t>
            </a:r>
            <a:endParaRPr lang="en-US" altLang="zh-CN"/>
          </a:p>
          <a:p>
            <a:pPr marL="285750" indent="-285750">
              <a:spcBef>
                <a:spcPct val="0"/>
              </a:spcBef>
            </a:pPr>
            <a:r>
              <a:rPr lang="en-US" altLang="zh-CN">
                <a:sym typeface="Wingdings" pitchFamily="2" charset="2"/>
              </a:rPr>
              <a:t> </a:t>
            </a:r>
            <a:r>
              <a:rPr lang="zh-CN" altLang="en-US">
                <a:sym typeface="Wingdings" pitchFamily="2" charset="2"/>
              </a:rPr>
              <a:t> </a:t>
            </a:r>
            <a:r>
              <a:rPr lang="zh-CN" altLang="en-US"/>
              <a:t>全面收集客户的各类资料，包括个人信息、对推广的基本看法、推广需求等等。</a:t>
            </a:r>
          </a:p>
          <a:p>
            <a:pPr marL="285750" indent="-285750">
              <a:spcBef>
                <a:spcPct val="20000"/>
              </a:spcBef>
            </a:pPr>
            <a:r>
              <a:rPr lang="zh-CN" altLang="en-US">
                <a:sym typeface="Webdings" pitchFamily="2" charset="2"/>
              </a:rPr>
              <a:t> </a:t>
            </a:r>
            <a:r>
              <a:rPr lang="zh-CN" altLang="en-US">
                <a:sym typeface="Wingdings" pitchFamily="2" charset="2"/>
              </a:rPr>
              <a:t> 为新员工提供销售初期与客户沟通的基本素材，让销售人员有话和客户谈，</a:t>
            </a:r>
            <a:r>
              <a:rPr lang="zh-CN" altLang="en-US"/>
              <a:t>也可作为陌拜的敲门砖。。</a:t>
            </a:r>
          </a:p>
          <a:p>
            <a:pPr marL="285750" indent="-285750">
              <a:spcBef>
                <a:spcPct val="20000"/>
              </a:spcBef>
            </a:pPr>
            <a:r>
              <a:rPr lang="zh-CN" altLang="en-US">
                <a:sym typeface="Wingdings" pitchFamily="2" charset="2"/>
              </a:rPr>
              <a:t>  帮助销售人员积累行业知识，便于之后对同行业企业的开发</a:t>
            </a:r>
            <a:r>
              <a:rPr lang="zh-CN" altLang="en-US"/>
              <a:t>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5" name="doc id">
            <a:extLst>
              <a:ext uri="{FF2B5EF4-FFF2-40B4-BE49-F238E27FC236}">
                <a16:creationId xmlns:a16="http://schemas.microsoft.com/office/drawing/2014/main" id="{2B442CBA-10DC-4844-B69E-6BC276BC491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287746" name="Rectangle 7">
            <a:extLst>
              <a:ext uri="{FF2B5EF4-FFF2-40B4-BE49-F238E27FC236}">
                <a16:creationId xmlns:a16="http://schemas.microsoft.com/office/drawing/2014/main" id="{A7E72B58-5C33-CA4D-A9D3-1DFF1F22FF4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B825599A-7A70-BA4B-9DED-00C72DE3CD02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8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429A583E-5E74-2745-9167-87F5BB0CE3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5" name="Rectangle 5">
            <a:extLst>
              <a:ext uri="{FF2B5EF4-FFF2-40B4-BE49-F238E27FC236}">
                <a16:creationId xmlns:a16="http://schemas.microsoft.com/office/drawing/2014/main" id="{7D3B70E6-5197-F54D-B934-2D89CF8891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1525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</a:pPr>
            <a:r>
              <a:rPr lang="zh-CN" altLang="en-US">
                <a:sym typeface="Wingdings" pitchFamily="2" charset="2"/>
              </a:rPr>
              <a:t> </a:t>
            </a:r>
            <a:r>
              <a:rPr lang="zh-CN" altLang="en-US">
                <a:sym typeface="Webdings" pitchFamily="2" charset="2"/>
              </a:rPr>
              <a:t> </a:t>
            </a:r>
            <a:r>
              <a:rPr lang="zh-CN" altLang="en-US">
                <a:sym typeface="Wingdings" pitchFamily="2" charset="2"/>
              </a:rPr>
              <a:t>讲师注意：本节重点在于对学员理念的宣导。</a:t>
            </a:r>
          </a:p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幻灯片图像占位符 1">
            <a:extLst>
              <a:ext uri="{FF2B5EF4-FFF2-40B4-BE49-F238E27FC236}">
                <a16:creationId xmlns:a16="http://schemas.microsoft.com/office/drawing/2014/main" id="{BB40687E-A37F-C44C-9521-74E886C77D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备注占位符 2">
            <a:extLst>
              <a:ext uri="{FF2B5EF4-FFF2-40B4-BE49-F238E27FC236}">
                <a16:creationId xmlns:a16="http://schemas.microsoft.com/office/drawing/2014/main" id="{D6826898-B248-0145-B158-DDE6143964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47108" name="灯片编号占位符 3">
            <a:extLst>
              <a:ext uri="{FF2B5EF4-FFF2-40B4-BE49-F238E27FC236}">
                <a16:creationId xmlns:a16="http://schemas.microsoft.com/office/drawing/2014/main" id="{90D6DC0F-45DC-4548-8E83-1663C3B4E1EC}"/>
              </a:ext>
            </a:extLst>
          </p:cNvPr>
          <p:cNvSpPr txBox="1">
            <a:spLocks noGrp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7D682B39-BF19-614B-8AA9-B872480886B2}" type="slidenum">
              <a:rPr lang="en-US" altLang="zh-CN" sz="1200">
                <a:solidFill>
                  <a:schemeClr val="tx2"/>
                </a:solidFill>
                <a:ea typeface="黑体" panose="02010609060101010101" pitchFamily="49" charset="-122"/>
                <a:cs typeface="华文细黑" panose="02010600040101010101" pitchFamily="2" charset="-122"/>
              </a:rPr>
              <a:pPr algn="r" eaLnBrk="1" hangingPunct="1"/>
              <a:t>9</a:t>
            </a:fld>
            <a:endParaRPr lang="en-US" altLang="zh-CN" sz="1200">
              <a:solidFill>
                <a:schemeClr val="tx2"/>
              </a:solidFill>
              <a:ea typeface="黑体" panose="02010609060101010101" pitchFamily="49" charset="-122"/>
              <a:cs typeface="华文细黑" panose="02010600040101010101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>
            <a:extLst>
              <a:ext uri="{FF2B5EF4-FFF2-40B4-BE49-F238E27FC236}">
                <a16:creationId xmlns:a16="http://schemas.microsoft.com/office/drawing/2014/main" id="{83EA5482-84B9-9F46-89B8-86C256F020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备注占位符 2">
            <a:extLst>
              <a:ext uri="{FF2B5EF4-FFF2-40B4-BE49-F238E27FC236}">
                <a16:creationId xmlns:a16="http://schemas.microsoft.com/office/drawing/2014/main" id="{9DE613D4-1BA9-3B40-9E91-545CE4D058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zh-CN" altLang="en-US"/>
              <a:t>之前还有一类：拒绝</a:t>
            </a:r>
          </a:p>
        </p:txBody>
      </p:sp>
      <p:sp>
        <p:nvSpPr>
          <p:cNvPr id="48132" name="灯片编号占位符 3">
            <a:extLst>
              <a:ext uri="{FF2B5EF4-FFF2-40B4-BE49-F238E27FC236}">
                <a16:creationId xmlns:a16="http://schemas.microsoft.com/office/drawing/2014/main" id="{267A9DA8-B66F-4547-A37C-AA4E00F52D54}"/>
              </a:ext>
            </a:extLst>
          </p:cNvPr>
          <p:cNvSpPr txBox="1">
            <a:spLocks noGrp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A7C9E865-8775-FE40-B549-C2BA8ED8DFC4}" type="slidenum">
              <a:rPr lang="en-US" altLang="zh-CN" sz="1200">
                <a:solidFill>
                  <a:schemeClr val="tx2"/>
                </a:solidFill>
                <a:ea typeface="黑体" panose="02010609060101010101" pitchFamily="49" charset="-122"/>
                <a:cs typeface="华文细黑" panose="02010600040101010101" pitchFamily="2" charset="-122"/>
              </a:rPr>
              <a:pPr algn="r" eaLnBrk="1" hangingPunct="1"/>
              <a:t>10</a:t>
            </a:fld>
            <a:endParaRPr lang="en-US" altLang="zh-CN" sz="1200">
              <a:solidFill>
                <a:schemeClr val="tx2"/>
              </a:solidFill>
              <a:ea typeface="黑体" panose="02010609060101010101" pitchFamily="49" charset="-122"/>
              <a:cs typeface="华文细黑" panose="02010600040101010101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5" name="doc id">
            <a:extLst>
              <a:ext uri="{FF2B5EF4-FFF2-40B4-BE49-F238E27FC236}">
                <a16:creationId xmlns:a16="http://schemas.microsoft.com/office/drawing/2014/main" id="{546E5ED4-63D1-D047-ACD7-9BBD2D008ED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zh-CN" altLang="zh-CN" sz="1200">
                <a:latin typeface="+mn-lt"/>
                <a:ea typeface="+mn-ea"/>
              </a:rPr>
              <a:t>VGI-AAA123-20060929-</a:t>
            </a:r>
          </a:p>
        </p:txBody>
      </p:sp>
      <p:sp>
        <p:nvSpPr>
          <p:cNvPr id="287746" name="Rectangle 7">
            <a:extLst>
              <a:ext uri="{FF2B5EF4-FFF2-40B4-BE49-F238E27FC236}">
                <a16:creationId xmlns:a16="http://schemas.microsoft.com/office/drawing/2014/main" id="{BF42713B-53C4-914A-B41B-9E0D3C1F3F0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F864EC99-F986-EC49-B290-1135E445C783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11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  <p:sp>
        <p:nvSpPr>
          <p:cNvPr id="49156" name="Rectangle 4">
            <a:extLst>
              <a:ext uri="{FF2B5EF4-FFF2-40B4-BE49-F238E27FC236}">
                <a16:creationId xmlns:a16="http://schemas.microsoft.com/office/drawing/2014/main" id="{386E235E-0E2A-4A48-8B5E-09C8E40808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7" name="Rectangle 5">
            <a:extLst>
              <a:ext uri="{FF2B5EF4-FFF2-40B4-BE49-F238E27FC236}">
                <a16:creationId xmlns:a16="http://schemas.microsoft.com/office/drawing/2014/main" id="{D53E02B6-657C-F345-B7D4-80E4FDDA46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3044825"/>
            <a:ext cx="6397625" cy="1525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eaLnBrk="1" hangingPunct="1">
              <a:spcBef>
                <a:spcPct val="0"/>
              </a:spcBef>
            </a:pPr>
            <a:r>
              <a:rPr lang="zh-CN" altLang="en-US">
                <a:sym typeface="Wingdings" pitchFamily="2" charset="2"/>
              </a:rPr>
              <a:t> </a:t>
            </a:r>
            <a:r>
              <a:rPr lang="zh-CN" altLang="en-US">
                <a:sym typeface="Webdings" pitchFamily="2" charset="2"/>
              </a:rPr>
              <a:t> </a:t>
            </a:r>
            <a:r>
              <a:rPr lang="zh-CN" altLang="en-US">
                <a:sym typeface="Wingdings" pitchFamily="2" charset="2"/>
              </a:rPr>
              <a:t>讲师注意：本节重点在于对学员理念的宣导。</a:t>
            </a:r>
          </a:p>
          <a:p>
            <a:pPr marL="285750" indent="-285750"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894A43-2C3F-0546-BA9E-950AE69F8D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14A6C3-911A-5243-A9C3-BE967F47FC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7040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B65DDC-D714-D541-95CA-8B0338C016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4A0151-7EFE-9544-95EE-D80AD95D96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FFF34C-4A51-AC4C-AA6D-DE0F0B3F8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3422E1-7038-1C4D-B0EF-C07AD481B83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8356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62892F3-3221-EB48-8D9E-A07974B2D0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641BB3D-1CDC-574A-ACEC-5A98A12DF7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FF214EF-CA48-114E-8ADF-71EE55F03C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34B185-51C6-A74D-B9EE-C080D28047B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2092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88 copy">
            <a:extLst>
              <a:ext uri="{FF2B5EF4-FFF2-40B4-BE49-F238E27FC236}">
                <a16:creationId xmlns:a16="http://schemas.microsoft.com/office/drawing/2014/main" id="{4C371FB5-1271-2B4E-8E60-80567E77C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0"/>
            <a:ext cx="6357937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 descr="Light horizontal">
            <a:extLst>
              <a:ext uri="{FF2B5EF4-FFF2-40B4-BE49-F238E27FC236}">
                <a16:creationId xmlns:a16="http://schemas.microsoft.com/office/drawing/2014/main" id="{DD1CD939-A3C4-394B-847B-A0AC3A61080A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9525"/>
            <a:ext cx="1476375" cy="684847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Arial" charset="0"/>
              <a:ea typeface="+mn-ea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9796635-249F-2546-9AC7-B5C853E1F6DF}"/>
              </a:ext>
            </a:extLst>
          </p:cNvPr>
          <p:cNvSpPr>
            <a:spLocks noChangeArrowheads="1"/>
          </p:cNvSpPr>
          <p:nvPr/>
        </p:nvSpPr>
        <p:spPr bwMode="ltGray">
          <a:xfrm flipV="1">
            <a:off x="0" y="3790950"/>
            <a:ext cx="9144000" cy="1106488"/>
          </a:xfrm>
          <a:prstGeom prst="rect">
            <a:avLst/>
          </a:prstGeom>
          <a:solidFill>
            <a:srgbClr val="4972BB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Arial" charset="0"/>
              <a:ea typeface="+mn-ea"/>
            </a:endParaRPr>
          </a:p>
        </p:txBody>
      </p:sp>
      <p:sp>
        <p:nvSpPr>
          <p:cNvPr id="8" name="AutoShape 5">
            <a:extLst>
              <a:ext uri="{FF2B5EF4-FFF2-40B4-BE49-F238E27FC236}">
                <a16:creationId xmlns:a16="http://schemas.microsoft.com/office/drawing/2014/main" id="{41877313-BAB2-BD4C-97D1-B65D807D055D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474788" y="4679950"/>
            <a:ext cx="7129462" cy="504825"/>
          </a:xfrm>
          <a:prstGeom prst="roundRect">
            <a:avLst>
              <a:gd name="adj" fmla="val 16667"/>
            </a:avLst>
          </a:prstGeom>
          <a:solidFill>
            <a:srgbClr val="23387D"/>
          </a:soli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Arial" charset="0"/>
              <a:ea typeface="+mn-ea"/>
            </a:endParaRPr>
          </a:p>
        </p:txBody>
      </p:sp>
      <p:grpSp>
        <p:nvGrpSpPr>
          <p:cNvPr id="9" name="组合 7">
            <a:extLst>
              <a:ext uri="{FF2B5EF4-FFF2-40B4-BE49-F238E27FC236}">
                <a16:creationId xmlns:a16="http://schemas.microsoft.com/office/drawing/2014/main" id="{48595B0A-6C86-734A-848D-E0514C06B14E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714750" y="6340475"/>
            <a:ext cx="1728788" cy="338138"/>
            <a:chOff x="3702023" y="6062682"/>
            <a:chExt cx="1654175" cy="152400"/>
          </a:xfrm>
        </p:grpSpPr>
        <p:sp>
          <p:nvSpPr>
            <p:cNvPr id="10" name="Rectangle 12">
              <a:extLst>
                <a:ext uri="{FF2B5EF4-FFF2-40B4-BE49-F238E27FC236}">
                  <a16:creationId xmlns:a16="http://schemas.microsoft.com/office/drawing/2014/main" id="{D49E0890-D93D-D548-B262-637E45E49E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02023" y="6062682"/>
              <a:ext cx="826328" cy="152400"/>
            </a:xfrm>
            <a:prstGeom prst="rect">
              <a:avLst/>
            </a:prstGeom>
            <a:solidFill>
              <a:srgbClr val="FF0000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" name="Rectangle 15">
              <a:extLst>
                <a:ext uri="{FF2B5EF4-FFF2-40B4-BE49-F238E27FC236}">
                  <a16:creationId xmlns:a16="http://schemas.microsoft.com/office/drawing/2014/main" id="{34AF6085-4629-8640-83E4-6466BD8A31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8351" y="6062682"/>
              <a:ext cx="827847" cy="152400"/>
            </a:xfrm>
            <a:prstGeom prst="rect">
              <a:avLst/>
            </a:prstGeom>
            <a:solidFill>
              <a:srgbClr val="0000FF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000000"/>
                </a:solidFill>
                <a:latin typeface="Arial" charset="0"/>
              </a:endParaRPr>
            </a:p>
          </p:txBody>
        </p:sp>
      </p:grpSp>
      <p:pic>
        <p:nvPicPr>
          <p:cNvPr id="12" name="Picture 16" descr="logonew2">
            <a:extLst>
              <a:ext uri="{FF2B5EF4-FFF2-40B4-BE49-F238E27FC236}">
                <a16:creationId xmlns:a16="http://schemas.microsoft.com/office/drawing/2014/main" id="{389F221F-7801-CD41-ACBB-6B6F117F61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5635625"/>
            <a:ext cx="19050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表格 17">
            <a:extLst>
              <a:ext uri="{FF2B5EF4-FFF2-40B4-BE49-F238E27FC236}">
                <a16:creationId xmlns:a16="http://schemas.microsoft.com/office/drawing/2014/main" id="{635B4649-5188-C548-85F4-2046519FBAE9}"/>
              </a:ext>
            </a:extLst>
          </p:cNvPr>
          <p:cNvGraphicFramePr>
            <a:graphicFrameLocks noGrp="1"/>
          </p:cNvGraphicFramePr>
          <p:nvPr/>
        </p:nvGraphicFramePr>
        <p:xfrm>
          <a:off x="3629025" y="6278563"/>
          <a:ext cx="1905000" cy="436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2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656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1"/>
                          </a:solidFill>
                        </a:rPr>
                        <a:t>BAIDU</a:t>
                      </a:r>
                      <a:endParaRPr lang="zh-CN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653" marB="4565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1"/>
                          </a:solidFill>
                        </a:rPr>
                        <a:t>BA</a:t>
                      </a:r>
                      <a:endParaRPr lang="zh-CN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653" marB="45653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Rectangle 6"/>
          <p:cNvSpPr>
            <a:spLocks noGrp="1" noChangeArrowheads="1"/>
          </p:cNvSpPr>
          <p:nvPr>
            <p:ph type="ctrTitle"/>
          </p:nvPr>
        </p:nvSpPr>
        <p:spPr bwMode="auto">
          <a:xfrm>
            <a:off x="1619280" y="3771912"/>
            <a:ext cx="7239000" cy="942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noProof="0" dirty="0"/>
              <a:t>单击此处编辑母版标题样式</a:t>
            </a:r>
          </a:p>
        </p:txBody>
      </p:sp>
      <p:sp>
        <p:nvSpPr>
          <p:cNvPr id="15" name="Rectangle 7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614488" y="4786322"/>
            <a:ext cx="6858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 lvl="0"/>
            <a:r>
              <a:rPr lang="zh-CN" altLang="en-US" noProof="0" dirty="0"/>
              <a:t>单击此处编辑母版副标题样式</a:t>
            </a:r>
          </a:p>
        </p:txBody>
      </p:sp>
      <p:sp>
        <p:nvSpPr>
          <p:cNvPr id="16" name="文本占位符 24"/>
          <p:cNvSpPr>
            <a:spLocks noGrp="1"/>
          </p:cNvSpPr>
          <p:nvPr>
            <p:ph type="body" sz="quarter" idx="10"/>
          </p:nvPr>
        </p:nvSpPr>
        <p:spPr>
          <a:xfrm>
            <a:off x="1643063" y="3214690"/>
            <a:ext cx="3857625" cy="571500"/>
          </a:xfrm>
          <a:prstGeom prst="rect">
            <a:avLst/>
          </a:prstGeom>
        </p:spPr>
        <p:txBody>
          <a:bodyPr/>
          <a:lstStyle>
            <a:lvl1pPr>
              <a:buNone/>
              <a:defRPr lang="zh-CN" altLang="en-US" sz="2600" b="1" dirty="0" smtClean="0">
                <a:solidFill>
                  <a:srgbClr val="2D2D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99212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标题和内容在文本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489" y="338528"/>
            <a:ext cx="8683964" cy="372541"/>
          </a:xfrm>
          <a:prstGeom prst="rect">
            <a:avLst/>
          </a:prstGeom>
        </p:spPr>
        <p:txBody>
          <a:bodyPr lIns="93296" tIns="46648" rIns="93296" bIns="4664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488" y="1958272"/>
            <a:ext cx="8862147" cy="545854"/>
          </a:xfrm>
          <a:prstGeom prst="rect">
            <a:avLst/>
          </a:prstGeom>
        </p:spPr>
        <p:txBody>
          <a:bodyPr lIns="93296" tIns="46648" rIns="93296" bIns="4664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1488" y="2659621"/>
            <a:ext cx="8862147" cy="545855"/>
          </a:xfrm>
          <a:prstGeom prst="rect">
            <a:avLst/>
          </a:prstGeom>
        </p:spPr>
        <p:txBody>
          <a:bodyPr lIns="93296" tIns="46648" rIns="93296" bIns="4664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CAE944-922B-5346-88E0-11B39DA1A9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71888" y="6627813"/>
            <a:ext cx="1468437" cy="1254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/>
              <a:t>VGI-AAA123-20060929-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9973413-3071-7348-8B8C-840F405DB2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081838" y="6527800"/>
            <a:ext cx="1905000" cy="185738"/>
          </a:xfrm>
        </p:spPr>
        <p:txBody>
          <a:bodyPr/>
          <a:lstStyle>
            <a:lvl1pPr>
              <a:defRPr/>
            </a:lvl1pPr>
          </a:lstStyle>
          <a:p>
            <a:fld id="{852B1B40-7E72-B448-BD08-37F959AE02B6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18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7E04045-8005-F54A-8E15-FFFA05FA25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08B40E-4422-EF49-88D0-5A16F70CB8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89977EB-9C0A-8F44-B61B-808C60628D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74E74E-CD31-B14F-9F2F-F6634A5AE44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4571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FD27E21-0240-D542-A4A9-765CC0790B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FA03F00-FADA-0946-BFF7-507765A49D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8927702-4BDA-D14A-B249-58E5D8BAA7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557301-BC47-A646-9802-2C1A807DFB6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044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F1C372-E032-C649-A4C2-5131607463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7370FB4-2AF2-CA42-AC1D-DE87767D3A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27E2ECD-8297-1040-8732-9E929A9507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23C58B-89D4-D04F-87D1-8DE4454F3E7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050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3F6C7F-248D-064A-A7C9-20FD1C7160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498E84-54F5-DF4D-A7BC-DA36595EAE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14CB93-D993-2141-8D0E-A73C911892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6C25FD-1738-EA42-97F9-1A5CC9EBE59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165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B0D1531-2DE3-1749-9FBB-BDA24A935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C50BF10-D9A2-6C4C-B12A-D1B8D3CF4A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5340367-C4C5-1E44-A893-4D1E3BA709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E3EB98-5D09-AC43-A61F-344E127F70D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8278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5D0C26E-2D07-FC41-A161-8F168CDD41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C8A02A1-7468-4D4F-AB2C-DB0C664151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4078CD6-8E6E-4746-B3FB-6F4CF2C42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3F0C0D-FF83-4B46-930D-F140B7C58A9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6598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FF28820-462B-1E4A-A7DB-0F6701C0B5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5E79CE9-5E97-3548-BDAE-94F88CAE89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5A545F0-1381-5245-B8C5-40B790502B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FD2D82-2816-5841-8E8E-5039E881CE3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4748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9BB98E-12BD-2142-AC0F-8927456AF2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20C717-92FC-AB41-9ED9-515189B400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049790-0BC9-8040-8166-901E0521D5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40749A-577A-4741-B62F-62AD1733BB8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5472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40F2A2-A327-174B-AC30-2B7CB323C4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4A5E23-314A-094E-8E9F-AA44B24F56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E01A7B-4C27-3C41-BAF0-2B441C5E57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C5417D-333A-1E40-BE11-846B35312F5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6440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E0F9CFC-0A06-E543-94DD-EEC916B306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F40BE27-1505-E449-89C5-D3604EC452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6960C5-86A9-B442-B9A2-2C5F3CE367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322698-6D02-8642-AEFC-B0EA330A9D2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1548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id="{270B29C7-006F-7245-AA4F-FBFA1642819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4159F14-E48A-AF43-8980-ADC82E1F15D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EE7965A-4C00-504A-8F5C-1EFEF4355F2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29438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9DDD770-C925-B949-A6F5-0BDBEF5B5A75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5A7D1B08-3E34-1F4E-AD8A-F61855D0DC9F}"/>
              </a:ext>
            </a:extLst>
          </p:cNvPr>
          <p:cNvSpPr>
            <a:spLocks/>
          </p:cNvSpPr>
          <p:nvPr/>
        </p:nvSpPr>
        <p:spPr bwMode="auto">
          <a:xfrm>
            <a:off x="457200" y="838200"/>
            <a:ext cx="1079500" cy="152400"/>
          </a:xfrm>
          <a:prstGeom prst="rect">
            <a:avLst/>
          </a:prstGeom>
          <a:solidFill>
            <a:srgbClr val="FF0000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</a:endParaRP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72F2E722-FB1B-1C45-8DF1-D6A6BCDAAA17}"/>
              </a:ext>
            </a:extLst>
          </p:cNvPr>
          <p:cNvSpPr>
            <a:spLocks/>
          </p:cNvSpPr>
          <p:nvPr/>
        </p:nvSpPr>
        <p:spPr bwMode="auto">
          <a:xfrm>
            <a:off x="1365250" y="838200"/>
            <a:ext cx="539750" cy="152400"/>
          </a:xfrm>
          <a:prstGeom prst="rect">
            <a:avLst/>
          </a:prstGeom>
          <a:solidFill>
            <a:srgbClr val="0000FF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</a:endParaRPr>
          </a:p>
        </p:txBody>
      </p:sp>
      <p:sp>
        <p:nvSpPr>
          <p:cNvPr id="1035" name="Line 11">
            <a:extLst>
              <a:ext uri="{FF2B5EF4-FFF2-40B4-BE49-F238E27FC236}">
                <a16:creationId xmlns:a16="http://schemas.microsoft.com/office/drawing/2014/main" id="{800A9396-96EC-9547-8E42-FE7BBA63E529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838200"/>
            <a:ext cx="822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4" r:id="rId12"/>
    <p:sldLayoutId id="2147483715" r:id="rId13"/>
    <p:sldLayoutId id="2147483711" r:id="rId14"/>
    <p:sldLayoutId id="2147483712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华文细黑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华文细黑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华文细黑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华文细黑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华文细黑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华文细黑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华文细黑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华文细黑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3" Type="http://schemas.openxmlformats.org/officeDocument/2006/relationships/tags" Target="../tags/tag27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26.xml"/><Relationship Id="rId1" Type="http://schemas.openxmlformats.org/officeDocument/2006/relationships/vmlDrawing" Target="../drawings/vmlDrawing4.v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9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3" Type="http://schemas.openxmlformats.org/officeDocument/2006/relationships/tags" Target="../tags/tag32.xml"/><Relationship Id="rId21" Type="http://schemas.openxmlformats.org/officeDocument/2006/relationships/tags" Target="../tags/tag50.xml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1" Type="http://schemas.openxmlformats.org/officeDocument/2006/relationships/vmlDrawing" Target="../drawings/vmlDrawing5.v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oleObject" Target="../embeddings/oleObject5.bin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notesSlide" Target="../notesSlides/notesSlide10.xml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3" Type="http://schemas.openxmlformats.org/officeDocument/2006/relationships/tags" Target="../tags/tag52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51.xml"/><Relationship Id="rId1" Type="http://schemas.openxmlformats.org/officeDocument/2006/relationships/vmlDrawing" Target="../drawings/vmlDrawing6.v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9" Type="http://schemas.openxmlformats.org/officeDocument/2006/relationships/oleObject" Target="../embeddings/oleObject6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tags" Target="../tags/tag57.xml"/><Relationship Id="rId7" Type="http://schemas.openxmlformats.org/officeDocument/2006/relationships/notesSlide" Target="../notesSlides/notesSlide13.xml"/><Relationship Id="rId2" Type="http://schemas.openxmlformats.org/officeDocument/2006/relationships/tags" Target="../tags/tag56.xml"/><Relationship Id="rId1" Type="http://schemas.openxmlformats.org/officeDocument/2006/relationships/vmlDrawing" Target="../drawings/vmlDrawing7.v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59.xml"/><Relationship Id="rId4" Type="http://schemas.openxmlformats.org/officeDocument/2006/relationships/tags" Target="../tags/tag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7" Type="http://schemas.openxmlformats.org/officeDocument/2006/relationships/oleObject" Target="../embeddings/oleObject8.bin"/><Relationship Id="rId2" Type="http://schemas.openxmlformats.org/officeDocument/2006/relationships/tags" Target="../tags/tag69.xml"/><Relationship Id="rId1" Type="http://schemas.openxmlformats.org/officeDocument/2006/relationships/vmlDrawing" Target="../drawings/vmlDrawing8.vml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7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7" Type="http://schemas.openxmlformats.org/officeDocument/2006/relationships/oleObject" Target="../embeddings/oleObject9.bin"/><Relationship Id="rId2" Type="http://schemas.openxmlformats.org/officeDocument/2006/relationships/tags" Target="../tags/tag72.xml"/><Relationship Id="rId1" Type="http://schemas.openxmlformats.org/officeDocument/2006/relationships/vmlDrawing" Target="../drawings/vmlDrawing9.vml"/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7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3" Type="http://schemas.openxmlformats.org/officeDocument/2006/relationships/tags" Target="../tags/tag8.xml"/><Relationship Id="rId7" Type="http://schemas.openxmlformats.org/officeDocument/2006/relationships/tags" Target="../tags/tag12.xml"/><Relationship Id="rId2" Type="http://schemas.openxmlformats.org/officeDocument/2006/relationships/tags" Target="../tags/tag7.xml"/><Relationship Id="rId1" Type="http://schemas.openxmlformats.org/officeDocument/2006/relationships/vmlDrawing" Target="../drawings/vmlDrawing2.vml"/><Relationship Id="rId6" Type="http://schemas.openxmlformats.org/officeDocument/2006/relationships/tags" Target="../tags/tag11.xml"/><Relationship Id="rId11" Type="http://schemas.openxmlformats.org/officeDocument/2006/relationships/oleObject" Target="../embeddings/oleObject2.bin"/><Relationship Id="rId5" Type="http://schemas.openxmlformats.org/officeDocument/2006/relationships/tags" Target="../tags/tag10.xml"/><Relationship Id="rId10" Type="http://schemas.openxmlformats.org/officeDocument/2006/relationships/notesSlide" Target="../notesSlides/notesSlide3.xml"/><Relationship Id="rId4" Type="http://schemas.openxmlformats.org/officeDocument/2006/relationships/tags" Target="../tags/tag9.xml"/><Relationship Id="rId9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7" Type="http://schemas.openxmlformats.org/officeDocument/2006/relationships/oleObject" Target="../embeddings/oleObject10.bin"/><Relationship Id="rId2" Type="http://schemas.openxmlformats.org/officeDocument/2006/relationships/tags" Target="../tags/tag82.xml"/><Relationship Id="rId1" Type="http://schemas.openxmlformats.org/officeDocument/2006/relationships/vmlDrawing" Target="../drawings/vmlDrawing10.vml"/><Relationship Id="rId6" Type="http://schemas.openxmlformats.org/officeDocument/2006/relationships/notesSlide" Target="../notesSlides/notesSlide26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8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8.xml"/><Relationship Id="rId3" Type="http://schemas.openxmlformats.org/officeDocument/2006/relationships/tags" Target="../tags/tag87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86.xml"/><Relationship Id="rId1" Type="http://schemas.openxmlformats.org/officeDocument/2006/relationships/vmlDrawing" Target="../drawings/vmlDrawing11.v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9" Type="http://schemas.openxmlformats.org/officeDocument/2006/relationships/oleObject" Target="../embeddings/oleObject11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3" Type="http://schemas.openxmlformats.org/officeDocument/2006/relationships/tags" Target="../tags/tag16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3" Type="http://schemas.openxmlformats.org/officeDocument/2006/relationships/tags" Target="../tags/tag22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21.xml"/><Relationship Id="rId1" Type="http://schemas.openxmlformats.org/officeDocument/2006/relationships/vmlDrawing" Target="../drawings/vmlDrawing3.v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9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1">
            <a:extLst>
              <a:ext uri="{FF2B5EF4-FFF2-40B4-BE49-F238E27FC236}">
                <a16:creationId xmlns:a16="http://schemas.microsoft.com/office/drawing/2014/main" id="{CA1825CD-11F0-6E49-BC4F-EEB542537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9250" y="3857625"/>
            <a:ext cx="7239000" cy="65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300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3000">
                <a:latin typeface="微软雅黑" panose="020B0503020204020204" pitchFamily="34" charset="-122"/>
                <a:ea typeface="微软雅黑" panose="020B0503020204020204" pitchFamily="34" charset="-122"/>
              </a:rPr>
              <a:t>客户需求导向的专业销售工具</a:t>
            </a:r>
            <a:r>
              <a:rPr lang="en-US" altLang="zh-CN" sz="300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3000">
                <a:latin typeface="微软雅黑" panose="020B0503020204020204" pitchFamily="34" charset="-122"/>
                <a:ea typeface="微软雅黑" panose="020B0503020204020204" pitchFamily="34" charset="-122"/>
              </a:rPr>
              <a:t>介绍</a:t>
            </a:r>
            <a:endParaRPr lang="zh-CN" altLang="en-US" sz="1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387" name="副标题 2">
            <a:extLst>
              <a:ext uri="{FF2B5EF4-FFF2-40B4-BE49-F238E27FC236}">
                <a16:creationId xmlns:a16="http://schemas.microsoft.com/office/drawing/2014/main" id="{D11FC8BD-672B-9F4B-BA6D-4D856C4FFE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4488" y="4786313"/>
            <a:ext cx="6858000" cy="381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www.baidu.com</a:t>
            </a: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文本占位符 3">
            <a:extLst>
              <a:ext uri="{FF2B5EF4-FFF2-40B4-BE49-F238E27FC236}">
                <a16:creationId xmlns:a16="http://schemas.microsoft.com/office/drawing/2014/main" id="{EDEFC31C-45F5-A54B-9FF8-26A264C3AC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643063" y="3214688"/>
            <a:ext cx="3857625" cy="571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b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百度</a:t>
            </a:r>
          </a:p>
        </p:txBody>
      </p:sp>
      <p:sp>
        <p:nvSpPr>
          <p:cNvPr id="16389" name="Text Box 5">
            <a:extLst>
              <a:ext uri="{FF2B5EF4-FFF2-40B4-BE49-F238E27FC236}">
                <a16:creationId xmlns:a16="http://schemas.microsoft.com/office/drawing/2014/main" id="{1CD89999-561B-A543-AF82-872349F25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8750" y="6309320"/>
            <a:ext cx="34559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 dirty="0">
                <a:solidFill>
                  <a:schemeClr val="tx2"/>
                </a:solidFill>
                <a:ea typeface="华文细黑" panose="02010600040101010101" pitchFamily="2" charset="-122"/>
              </a:rPr>
              <a:t>          NBSS</a:t>
            </a:r>
            <a:endParaRPr lang="zh-CN" altLang="en-US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8E1D636-5C7B-3140-AE34-5C871B0A32B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93675" y="171450"/>
            <a:ext cx="8569325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zh-CN" altLang="en-US" sz="4500" b="0">
                <a:latin typeface="华文细黑" panose="02010600040101010101" pitchFamily="2" charset="-122"/>
              </a:rPr>
              <a:t>客户意向判断及提升模型</a:t>
            </a:r>
            <a:endParaRPr lang="en-US" altLang="zh-CN" sz="4500" b="0">
              <a:latin typeface="华文细黑" panose="02010600040101010101" pitchFamily="2" charset="-122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9973347D-DDC3-A04B-A858-A597B63AC2FE}"/>
              </a:ext>
            </a:extLst>
          </p:cNvPr>
          <p:cNvGraphicFramePr>
            <a:graphicFrameLocks noGrp="1"/>
          </p:cNvGraphicFramePr>
          <p:nvPr/>
        </p:nvGraphicFramePr>
        <p:xfrm>
          <a:off x="214313" y="1000125"/>
          <a:ext cx="8643937" cy="5694363"/>
        </p:xfrm>
        <a:graphic>
          <a:graphicData uri="http://schemas.openxmlformats.org/drawingml/2006/table">
            <a:tbl>
              <a:tblPr/>
              <a:tblGrid>
                <a:gridCol w="785812">
                  <a:extLst>
                    <a:ext uri="{9D8B030D-6E8A-4147-A177-3AD203B41FA5}">
                      <a16:colId xmlns:a16="http://schemas.microsoft.com/office/drawing/2014/main" val="3403541671"/>
                    </a:ext>
                  </a:extLst>
                </a:gridCol>
                <a:gridCol w="1643063">
                  <a:extLst>
                    <a:ext uri="{9D8B030D-6E8A-4147-A177-3AD203B41FA5}">
                      <a16:colId xmlns:a16="http://schemas.microsoft.com/office/drawing/2014/main" val="4089420808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4276072479"/>
                    </a:ext>
                  </a:extLst>
                </a:gridCol>
                <a:gridCol w="1500187">
                  <a:extLst>
                    <a:ext uri="{9D8B030D-6E8A-4147-A177-3AD203B41FA5}">
                      <a16:colId xmlns:a16="http://schemas.microsoft.com/office/drawing/2014/main" val="1645351701"/>
                    </a:ext>
                  </a:extLst>
                </a:gridCol>
                <a:gridCol w="1500188">
                  <a:extLst>
                    <a:ext uri="{9D8B030D-6E8A-4147-A177-3AD203B41FA5}">
                      <a16:colId xmlns:a16="http://schemas.microsoft.com/office/drawing/2014/main" val="758116786"/>
                    </a:ext>
                  </a:extLst>
                </a:gridCol>
                <a:gridCol w="1643062">
                  <a:extLst>
                    <a:ext uri="{9D8B030D-6E8A-4147-A177-3AD203B41FA5}">
                      <a16:colId xmlns:a16="http://schemas.microsoft.com/office/drawing/2014/main" val="3628442082"/>
                    </a:ext>
                  </a:extLst>
                </a:gridCol>
              </a:tblGrid>
              <a:tr h="1619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　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阶段</a:t>
                      </a:r>
                      <a:r>
                        <a:rPr kumimoji="0" lang="en-US" altLang="zh-CN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0</a:t>
                      </a:r>
                      <a:endParaRPr kumimoji="0" lang="en-US" altLang="zh-CN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阶段</a:t>
                      </a:r>
                      <a:r>
                        <a:rPr kumimoji="0" lang="en-US" altLang="zh-CN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1</a:t>
                      </a:r>
                      <a:endParaRPr kumimoji="0" lang="en-US" altLang="zh-CN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阶段</a:t>
                      </a:r>
                      <a:r>
                        <a:rPr kumimoji="0" lang="en-US" altLang="zh-CN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2</a:t>
                      </a:r>
                      <a:endParaRPr kumimoji="0" lang="en-US" altLang="zh-CN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阶段</a:t>
                      </a:r>
                      <a:r>
                        <a:rPr kumimoji="0" lang="en-US" altLang="zh-CN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3</a:t>
                      </a:r>
                      <a:endParaRPr kumimoji="0" lang="en-US" altLang="zh-CN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阶段</a:t>
                      </a:r>
                      <a:r>
                        <a:rPr kumimoji="0" lang="en-US" altLang="zh-CN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4</a:t>
                      </a:r>
                      <a:endParaRPr kumimoji="0" lang="en-US" altLang="zh-CN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911597"/>
                  </a:ext>
                </a:extLst>
              </a:tr>
              <a:tr h="3143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定义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客户不拒绝</a:t>
                      </a: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/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对网络推广不了解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客户愿意听商务人员介绍，有互动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客户主动了解百度产品，评估百度产品的价值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客户考虑成交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客户确定可以成交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240523"/>
                  </a:ext>
                </a:extLst>
              </a:tr>
              <a:tr h="12303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表征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对商务人员的电话拜访不拒绝，不反感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无过激语言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抱怨、发牢骚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对百度不了解，只是由于是陌生电话而表现拒绝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客观条件不允许继续通话（如在开会），只能现在拒绝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回答商务人员提出的问题，与商务人员有互动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主动了解百度产品的基本信息（如百度推广是怎么做的？）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主动询问百度产品的相关问题（如效果）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主动拿百度产品与竞争对手产品做比较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咨询推广相关信息（如网站建设）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客户询问价格、具体推广方法、售后服务等内容，如询问优惠（服务费减免），推广预期（预存款可以用多久），售后（上线期限）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确定成交具体时间，但客户又在外地出差                            </a:t>
                      </a: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确定成交，但考虑推广金额       </a:t>
                      </a: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确定成交，但由于另一个负责人的阻挠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669027"/>
                  </a:ext>
                </a:extLst>
              </a:tr>
              <a:tr h="1841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用于判断客户意向状态的问题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（对于表现拒绝的客户判断是否由于对百度不了解）您平常上网吗？有没有用过百度？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（对于客观条件不允许继续通话的，判断是否确实是客观条件不允许）我晚些时候打过来可以吗？您看几点方便？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如通过客户的回答判断客户对网络很不了解，客户愿意约定下次跟进时间，则判断客户进入该阶段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客户需求导向的专业销售工具，如客户能够和商务人员良好地沟通，则判断进入该阶段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我刚才对您企业情况的分析，您是否认同？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我刚才讲的，您有什么问题？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如客户有反应，开始使用长句子与商务人员进行沟通，讲述自己的想法，则判断为进入该阶段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使用成交信号来试探客户，如客户不反感，则判断为进入该阶段，如递合同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（对于出差在外地的客户）那到时候我直接带上证件和合同过来跟您当面办理下手续，行吧？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如客户没有意见就按计划行事；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（在选择推广预存）那我明天上午</a:t>
                      </a: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10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：</a:t>
                      </a: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30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直接带合同过来，可以预存</a:t>
                      </a: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3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万，到时候送您一个百度限量版礼品，您看如何？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如客户没意见，就成交了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推广的事情就您一个人确定就可以了吧？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021819"/>
                  </a:ext>
                </a:extLst>
              </a:tr>
              <a:tr h="13827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推动客户意向提升的主要方法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推动客户从拒绝到阶段</a:t>
                      </a:r>
                      <a:r>
                        <a:rPr kumimoji="0" lang="en-US" altLang="zh-CN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0</a:t>
                      </a: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：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坚持，每隔一段时间打电话进行沟通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设计好的开场白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体现自己的专业性，赢得客户信任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推动客户从阶段</a:t>
                      </a:r>
                      <a:r>
                        <a:rPr kumimoji="0" lang="en-US" altLang="zh-CN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0</a:t>
                      </a: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到阶段</a:t>
                      </a:r>
                      <a:r>
                        <a:rPr kumimoji="0" lang="en-US" altLang="zh-CN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1</a:t>
                      </a: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：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对客户的抱怨、牢骚表示理解，了解客户抱怨的具体情况并进行分析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不给客户施加压力，制造轻松的氛围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推动客户从阶段</a:t>
                      </a:r>
                      <a:r>
                        <a:rPr kumimoji="0" lang="en-US" altLang="zh-CN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1</a:t>
                      </a: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到阶段</a:t>
                      </a:r>
                      <a:r>
                        <a:rPr kumimoji="0" lang="en-US" altLang="zh-CN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2</a:t>
                      </a: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：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建立和客户的信任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灵活使用工具，促使客户需求点明确化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推动客户从阶段</a:t>
                      </a:r>
                      <a:r>
                        <a:rPr kumimoji="0" lang="en-US" altLang="zh-CN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2</a:t>
                      </a: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到阶段</a:t>
                      </a:r>
                      <a:r>
                        <a:rPr kumimoji="0" lang="en-US" altLang="zh-CN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3</a:t>
                      </a: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：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商务人员对产品有充分的了解和自信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商务人员能够抓住客户的关键需求点，有效回答客户的问题（如有效地介绍百度与客户现有推广渠道的差异）</a:t>
                      </a:r>
                      <a:endParaRPr kumimoji="0" lang="en-US" altLang="zh-CN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华文细黑" panose="02010600040101010101" pitchFamily="2" charset="-122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华文细黑" panose="02010600040101010101" pitchFamily="2" charset="-122"/>
                        </a:rPr>
                        <a:t>-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明确决策人情况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推动客户从阶段</a:t>
                      </a:r>
                      <a:r>
                        <a:rPr kumimoji="0" lang="en-US" altLang="zh-CN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3</a:t>
                      </a: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到阶段</a:t>
                      </a:r>
                      <a:r>
                        <a:rPr kumimoji="0" lang="en-US" altLang="zh-CN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4</a:t>
                      </a:r>
                      <a:r>
                        <a:rPr kumimoji="0" lang="zh-CN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：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明确决策人情况</a:t>
                      </a:r>
                      <a:endParaRPr kumimoji="0" lang="en-US" altLang="zh-CN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华文细黑" panose="02010600040101010101" pitchFamily="2" charset="-122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解决客户的客观问题，让客户没有借口不签单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采取各种方式试探成交</a:t>
                      </a:r>
                      <a:b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</a:br>
                      <a:r>
                        <a:rPr kumimoji="0" lang="en-US" altLang="zh-CN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- </a:t>
                      </a:r>
                      <a:r>
                        <a:rPr kumimoji="0" lang="zh-CN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华文细黑" panose="02010600040101010101" pitchFamily="2" charset="-122"/>
                        </a:rPr>
                        <a:t>让客户急起来，采取一系列逼单技巧</a:t>
                      </a:r>
                      <a:endParaRPr kumimoji="0" lang="zh-CN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111070"/>
                  </a:ext>
                </a:extLst>
              </a:tr>
            </a:tbl>
          </a:graphicData>
        </a:graphic>
      </p:graphicFrame>
      <p:sp>
        <p:nvSpPr>
          <p:cNvPr id="5" name="上弧形箭头 4">
            <a:extLst>
              <a:ext uri="{FF2B5EF4-FFF2-40B4-BE49-F238E27FC236}">
                <a16:creationId xmlns:a16="http://schemas.microsoft.com/office/drawing/2014/main" id="{BC94E7DE-5586-4849-B07F-108AAD4E9BB3}"/>
              </a:ext>
            </a:extLst>
          </p:cNvPr>
          <p:cNvSpPr/>
          <p:nvPr/>
        </p:nvSpPr>
        <p:spPr bwMode="auto">
          <a:xfrm>
            <a:off x="1500188" y="714375"/>
            <a:ext cx="1214437" cy="285750"/>
          </a:xfrm>
          <a:prstGeom prst="curvedDownArrow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zh-CN" altLang="en-US" sz="4000">
              <a:solidFill>
                <a:schemeClr val="tx2"/>
              </a:solidFill>
            </a:endParaRPr>
          </a:p>
        </p:txBody>
      </p:sp>
      <p:sp>
        <p:nvSpPr>
          <p:cNvPr id="7" name="上弧形箭头 6">
            <a:extLst>
              <a:ext uri="{FF2B5EF4-FFF2-40B4-BE49-F238E27FC236}">
                <a16:creationId xmlns:a16="http://schemas.microsoft.com/office/drawing/2014/main" id="{6E624D85-7305-574C-8A84-AE3F1491FC47}"/>
              </a:ext>
            </a:extLst>
          </p:cNvPr>
          <p:cNvSpPr/>
          <p:nvPr/>
        </p:nvSpPr>
        <p:spPr bwMode="auto">
          <a:xfrm>
            <a:off x="3143250" y="714375"/>
            <a:ext cx="1214438" cy="285750"/>
          </a:xfrm>
          <a:prstGeom prst="curvedDownArrow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zh-CN" altLang="en-US" sz="4000">
              <a:solidFill>
                <a:schemeClr val="tx2"/>
              </a:solidFill>
            </a:endParaRPr>
          </a:p>
        </p:txBody>
      </p:sp>
      <p:sp>
        <p:nvSpPr>
          <p:cNvPr id="8" name="上弧形箭头 7">
            <a:extLst>
              <a:ext uri="{FF2B5EF4-FFF2-40B4-BE49-F238E27FC236}">
                <a16:creationId xmlns:a16="http://schemas.microsoft.com/office/drawing/2014/main" id="{721C5EFD-3455-D647-8810-33F5FBD21BE9}"/>
              </a:ext>
            </a:extLst>
          </p:cNvPr>
          <p:cNvSpPr/>
          <p:nvPr/>
        </p:nvSpPr>
        <p:spPr bwMode="auto">
          <a:xfrm>
            <a:off x="4643438" y="714375"/>
            <a:ext cx="1214437" cy="285750"/>
          </a:xfrm>
          <a:prstGeom prst="curvedDownArrow">
            <a:avLst/>
          </a:prstGeom>
          <a:ln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zh-CN" altLang="en-US" sz="4000">
              <a:solidFill>
                <a:schemeClr val="tx2"/>
              </a:solidFill>
            </a:endParaRPr>
          </a:p>
        </p:txBody>
      </p:sp>
      <p:sp>
        <p:nvSpPr>
          <p:cNvPr id="9" name="上弧形箭头 8">
            <a:extLst>
              <a:ext uri="{FF2B5EF4-FFF2-40B4-BE49-F238E27FC236}">
                <a16:creationId xmlns:a16="http://schemas.microsoft.com/office/drawing/2014/main" id="{0A60ECE7-DC0F-8D4D-BE2E-8EE0D8BE2940}"/>
              </a:ext>
            </a:extLst>
          </p:cNvPr>
          <p:cNvSpPr/>
          <p:nvPr/>
        </p:nvSpPr>
        <p:spPr bwMode="auto">
          <a:xfrm>
            <a:off x="6215063" y="714375"/>
            <a:ext cx="1214437" cy="285750"/>
          </a:xfrm>
          <a:prstGeom prst="curvedDownArrow">
            <a:avLst/>
          </a:prstGeom>
          <a:ln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zh-CN" altLang="en-US" sz="40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Rectangle 3" hidden="1">
            <a:extLst>
              <a:ext uri="{FF2B5EF4-FFF2-40B4-BE49-F238E27FC236}">
                <a16:creationId xmlns:a16="http://schemas.microsoft.com/office/drawing/2014/main" id="{5E7CDFC2-D5F1-4444-9B8E-C4AA203073D8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圆角矩形 5">
            <a:extLst>
              <a:ext uri="{FF2B5EF4-FFF2-40B4-BE49-F238E27FC236}">
                <a16:creationId xmlns:a16="http://schemas.microsoft.com/office/drawing/2014/main" id="{C5ADD3A0-5EB2-0F42-A1AF-8990B897A9B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908175" y="3284538"/>
            <a:ext cx="4786313" cy="66198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/>
          </a:p>
        </p:txBody>
      </p:sp>
      <p:sp>
        <p:nvSpPr>
          <p:cNvPr id="4100" name="Rectangle 2" hidden="1">
            <a:extLst>
              <a:ext uri="{FF2B5EF4-FFF2-40B4-BE49-F238E27FC236}">
                <a16:creationId xmlns:a16="http://schemas.microsoft.com/office/drawing/2014/main" id="{2D4758C8-39DE-944F-983A-5792F98FE4B7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0"/>
            <a:ext cx="1619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101" name="Rectangle 59">
            <a:extLst>
              <a:ext uri="{FF2B5EF4-FFF2-40B4-BE49-F238E27FC236}">
                <a16:creationId xmlns:a16="http://schemas.microsoft.com/office/drawing/2014/main" id="{1A4797D5-5339-514F-8CB9-746044FE1628}"/>
              </a:ext>
            </a:extLst>
          </p:cNvPr>
          <p:cNvSpPr>
            <a:spLocks noGrp="1" noChangeArrowheads="1"/>
          </p:cNvSpPr>
          <p:nvPr>
            <p:ph type="title" idx="4294967295"/>
            <p:custDataLst>
              <p:tags r:id="rId5"/>
            </p:custDataLst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 anchor="ctr"/>
          <a:lstStyle/>
          <a:p>
            <a:pPr algn="l"/>
            <a:r>
              <a:rPr lang="zh-CN" altLang="en-US" sz="2400"/>
              <a:t>课程大纲</a:t>
            </a:r>
          </a:p>
        </p:txBody>
      </p:sp>
      <p:sp>
        <p:nvSpPr>
          <p:cNvPr id="4102" name="TextBox 4">
            <a:extLst>
              <a:ext uri="{FF2B5EF4-FFF2-40B4-BE49-F238E27FC236}">
                <a16:creationId xmlns:a16="http://schemas.microsoft.com/office/drawing/2014/main" id="{76D0B2AD-8137-0444-A5AF-1F0224C22D82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143125" y="1897063"/>
            <a:ext cx="5643563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开发背景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chemeClr val="tx2"/>
                </a:solidFill>
              </a:rPr>
              <a:t>整个标准化销售思路的梳理</a:t>
            </a: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销售标准化工具的电话流程</a:t>
            </a:r>
            <a:endParaRPr lang="en-US" altLang="zh-CN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销售标准化工具的功能及使用</a:t>
            </a:r>
            <a:endParaRPr lang="en-US" altLang="zh-CN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互动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 sz="2400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Rectangle 2" hidden="1">
            <a:extLst>
              <a:ext uri="{FF2B5EF4-FFF2-40B4-BE49-F238E27FC236}">
                <a16:creationId xmlns:a16="http://schemas.microsoft.com/office/drawing/2014/main" id="{3DCF9B67-D7FB-A34F-9C86-86D0C6E327E1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think-cell Slide" r:id="rId24" imgW="0" imgH="0" progId="">
                  <p:embed/>
                </p:oleObj>
              </mc:Choice>
              <mc:Fallback>
                <p:oleObj name="think-cell Slide" r:id="rId24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矩形 36">
            <a:extLst>
              <a:ext uri="{FF2B5EF4-FFF2-40B4-BE49-F238E27FC236}">
                <a16:creationId xmlns:a16="http://schemas.microsoft.com/office/drawing/2014/main" id="{DC14DFAC-7D77-D141-A1C8-C72CB36CA5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0063" y="5572125"/>
            <a:ext cx="2286000" cy="9286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81251" name="灯片编号占位符 3">
            <a:extLst>
              <a:ext uri="{FF2B5EF4-FFF2-40B4-BE49-F238E27FC236}">
                <a16:creationId xmlns:a16="http://schemas.microsoft.com/office/drawing/2014/main" id="{C34BFA64-0302-AE47-9F08-EB9737082C82}"/>
              </a:ext>
            </a:extLst>
          </p:cNvPr>
          <p:cNvSpPr txBox="1"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7319963" y="63817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746656F6-1F44-2448-9B6C-E581A30437A4}" type="slidenum">
              <a:rPr lang="zh-CN" altLang="en-US" sz="1400"/>
              <a:pPr algn="ctr" eaLnBrk="1" hangingPunct="1"/>
              <a:t>12</a:t>
            </a:fld>
            <a:endParaRPr lang="en-US" altLang="zh-CN" sz="1400"/>
          </a:p>
        </p:txBody>
      </p:sp>
      <p:sp>
        <p:nvSpPr>
          <p:cNvPr id="5125" name="Rectangle 112">
            <a:extLst>
              <a:ext uri="{FF2B5EF4-FFF2-40B4-BE49-F238E27FC236}">
                <a16:creationId xmlns:a16="http://schemas.microsoft.com/office/drawing/2014/main" id="{D4CD22BF-9A6E-874F-8297-514A0CFF8F2B}"/>
              </a:ext>
            </a:extLst>
          </p:cNvPr>
          <p:cNvSpPr>
            <a:spLocks noGrp="1" noChangeArrowheads="1"/>
          </p:cNvSpPr>
          <p:nvPr>
            <p:ph type="title" idx="4294967295"/>
            <p:custDataLst>
              <p:tags r:id="rId5"/>
            </p:custDataLst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pPr algn="l"/>
            <a:r>
              <a:rPr lang="zh-CN" altLang="en-US" sz="2400"/>
              <a:t>百度销售基本流程</a:t>
            </a:r>
            <a:r>
              <a:rPr lang="en-US" altLang="zh-CN" sz="2400">
                <a:solidFill>
                  <a:srgbClr val="FF3300"/>
                </a:solidFill>
              </a:rPr>
              <a:t>(</a:t>
            </a:r>
            <a:r>
              <a:rPr lang="zh-CN" altLang="en-US" sz="2400" b="0">
                <a:solidFill>
                  <a:srgbClr val="FF3300"/>
                </a:solidFill>
              </a:rPr>
              <a:t>常见出错点、易遗漏点。</a:t>
            </a:r>
            <a:r>
              <a:rPr lang="en-US" altLang="zh-CN" sz="2400">
                <a:solidFill>
                  <a:srgbClr val="FF3300"/>
                </a:solidFill>
              </a:rPr>
              <a:t>)</a:t>
            </a:r>
            <a:endParaRPr lang="zh-CN" altLang="en-US" sz="2400">
              <a:solidFill>
                <a:srgbClr val="FF3300"/>
              </a:solidFill>
            </a:endParaRPr>
          </a:p>
        </p:txBody>
      </p:sp>
      <p:sp>
        <p:nvSpPr>
          <p:cNvPr id="5126" name="Rectangle 8">
            <a:extLst>
              <a:ext uri="{FF2B5EF4-FFF2-40B4-BE49-F238E27FC236}">
                <a16:creationId xmlns:a16="http://schemas.microsoft.com/office/drawing/2014/main" id="{32EE8D67-9C8A-5C44-AB46-25CD7242B4A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000375" y="1258888"/>
            <a:ext cx="414496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8913" indent="-188913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646113" indent="-188913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介绍自己，切入主题</a:t>
            </a:r>
            <a:endParaRPr lang="en-US" altLang="zh-CN" sz="1600">
              <a:latin typeface="宋体" panose="02010600030101010101" pitchFamily="2" charset="-122"/>
            </a:endParaRPr>
          </a:p>
          <a:p>
            <a:pPr lvl="2" eaLnBrk="1" hangingPunct="1">
              <a:buSzPct val="120000"/>
              <a:buFont typeface="华文细黑" panose="02010600040101010101" pitchFamily="2" charset="-122"/>
              <a:buChar char="−"/>
            </a:pPr>
            <a:r>
              <a:rPr lang="zh-CN" altLang="en-US" sz="1600">
                <a:latin typeface="宋体" panose="02010600030101010101" pitchFamily="2" charset="-122"/>
              </a:rPr>
              <a:t>“我是温州百度客户经理</a:t>
            </a:r>
            <a:r>
              <a:rPr lang="en-US" altLang="zh-CN" sz="1600">
                <a:latin typeface="宋体" panose="02010600030101010101" pitchFamily="2" charset="-122"/>
              </a:rPr>
              <a:t>xxx</a:t>
            </a:r>
            <a:r>
              <a:rPr lang="zh-CN" altLang="en-US" sz="1600">
                <a:latin typeface="宋体" panose="02010600030101010101" pitchFamily="2" charset="-122"/>
              </a:rPr>
              <a:t>，今天打电话来想和您探讨一下百度推广的合作”</a:t>
            </a:r>
            <a:endParaRPr lang="en-US" altLang="zh-CN" sz="1600">
              <a:latin typeface="宋体" panose="02010600030101010101" pitchFamily="2" charset="-122"/>
            </a:endParaRPr>
          </a:p>
        </p:txBody>
      </p:sp>
      <p:sp>
        <p:nvSpPr>
          <p:cNvPr id="5127" name="Rectangle 9">
            <a:extLst>
              <a:ext uri="{FF2B5EF4-FFF2-40B4-BE49-F238E27FC236}">
                <a16:creationId xmlns:a16="http://schemas.microsoft.com/office/drawing/2014/main" id="{F6323791-3FDF-7644-978D-1DFA5D5B5073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000375" y="2416175"/>
            <a:ext cx="42862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8913" indent="-188913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en-US" altLang="zh-CN" sz="1600">
                <a:latin typeface="宋体" panose="02010600030101010101" pitchFamily="2" charset="-122"/>
              </a:rPr>
              <a:t> </a:t>
            </a:r>
            <a:r>
              <a:rPr lang="zh-CN" altLang="en-US" sz="1600"/>
              <a:t>判断客户网络意识</a:t>
            </a:r>
            <a:r>
              <a:rPr lang="en-US" altLang="zh-CN" sz="1600"/>
              <a:t>—</a:t>
            </a:r>
            <a:r>
              <a:rPr lang="zh-CN" altLang="en-US" sz="1600"/>
              <a:t>电话</a:t>
            </a:r>
            <a:r>
              <a:rPr lang="en-US" altLang="zh-CN" sz="1600"/>
              <a:t>/</a:t>
            </a:r>
            <a:r>
              <a:rPr lang="zh-CN" altLang="en-US" sz="1600"/>
              <a:t>客户面访话术</a:t>
            </a:r>
            <a:endParaRPr lang="en-US" altLang="zh-CN" sz="1600"/>
          </a:p>
          <a:p>
            <a:pPr lvl="1" eaLnBrk="1" hangingPunct="1">
              <a:buSzPct val="120000"/>
              <a:buFontTx/>
              <a:buChar char="•"/>
            </a:pPr>
            <a:r>
              <a:rPr lang="en-US" altLang="zh-CN" sz="1600">
                <a:latin typeface="宋体" panose="02010600030101010101" pitchFamily="2" charset="-122"/>
              </a:rPr>
              <a:t> </a:t>
            </a:r>
            <a:r>
              <a:rPr lang="zh-CN" altLang="en-US" sz="1600">
                <a:latin typeface="宋体" panose="02010600030101010101" pitchFamily="2" charset="-122"/>
              </a:rPr>
              <a:t> </a:t>
            </a:r>
            <a:r>
              <a:rPr lang="zh-CN" altLang="en-US" sz="1600">
                <a:latin typeface="华文细黑" panose="02010600040101010101" pitchFamily="2" charset="-122"/>
              </a:rPr>
              <a:t>根据客户网络意识导入产品的沟通要点</a:t>
            </a:r>
            <a:endParaRPr lang="en-US" altLang="zh-CN" sz="1600">
              <a:latin typeface="宋体" panose="02010600030101010101" pitchFamily="2" charset="-122"/>
            </a:endParaRPr>
          </a:p>
        </p:txBody>
      </p:sp>
      <p:sp>
        <p:nvSpPr>
          <p:cNvPr id="5128" name="Rectangle 10">
            <a:extLst>
              <a:ext uri="{FF2B5EF4-FFF2-40B4-BE49-F238E27FC236}">
                <a16:creationId xmlns:a16="http://schemas.microsoft.com/office/drawing/2014/main" id="{8EAD8065-3528-9644-890E-EF661B5BF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75" y="3863975"/>
            <a:ext cx="428942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7325" indent="-187325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en-US" altLang="zh-CN" sz="1600">
                <a:latin typeface="宋体" panose="02010600030101010101" pitchFamily="2" charset="-122"/>
              </a:rPr>
              <a:t> </a:t>
            </a:r>
            <a:r>
              <a:rPr lang="zh-CN" altLang="en-US" sz="1600"/>
              <a:t>判断客户推广需求</a:t>
            </a:r>
            <a:r>
              <a:rPr lang="en-US" altLang="zh-CN" sz="1600"/>
              <a:t>—</a:t>
            </a:r>
            <a:r>
              <a:rPr lang="zh-CN" altLang="en-US" sz="1600"/>
              <a:t>电话</a:t>
            </a:r>
            <a:r>
              <a:rPr lang="en-US" altLang="zh-CN" sz="1600"/>
              <a:t>/</a:t>
            </a:r>
            <a:r>
              <a:rPr lang="zh-CN" altLang="en-US" sz="1600"/>
              <a:t>面访话术</a:t>
            </a:r>
            <a:endParaRPr lang="en-US" altLang="zh-CN" sz="1600"/>
          </a:p>
          <a:p>
            <a:pPr lvl="1" eaLnBrk="1" hangingPunct="1">
              <a:buSzPct val="120000"/>
              <a:buFontTx/>
              <a:buChar char="•"/>
            </a:pPr>
            <a:r>
              <a:rPr lang="en-US" altLang="zh-CN" sz="1600">
                <a:latin typeface="宋体" panose="02010600030101010101" pitchFamily="2" charset="-122"/>
              </a:rPr>
              <a:t> </a:t>
            </a:r>
            <a:r>
              <a:rPr lang="zh-CN" altLang="en-US" sz="1600">
                <a:latin typeface="宋体" panose="02010600030101010101" pitchFamily="2" charset="-122"/>
              </a:rPr>
              <a:t>客户推广需求分类及根据客户需求导入产品  的沟通要点</a:t>
            </a:r>
            <a:endParaRPr lang="en-US" altLang="zh-CN" sz="16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en-US" altLang="zh-CN" sz="1600">
                <a:latin typeface="宋体" panose="02010600030101010101" pitchFamily="2" charset="-122"/>
              </a:rPr>
              <a:t> </a:t>
            </a:r>
            <a:r>
              <a:rPr lang="zh-CN" altLang="en-US" sz="1600"/>
              <a:t>判断客户喜好</a:t>
            </a:r>
            <a:r>
              <a:rPr lang="en-US" altLang="zh-CN" sz="1600"/>
              <a:t>—</a:t>
            </a:r>
            <a:r>
              <a:rPr lang="zh-CN" altLang="en-US" sz="1600"/>
              <a:t>电话</a:t>
            </a:r>
            <a:r>
              <a:rPr lang="en-US" altLang="zh-CN" sz="1600"/>
              <a:t>/</a:t>
            </a:r>
            <a:r>
              <a:rPr lang="zh-CN" altLang="en-US" sz="1600"/>
              <a:t>客户面访话术</a:t>
            </a:r>
            <a:endParaRPr lang="en-US" altLang="zh-CN" sz="1600"/>
          </a:p>
          <a:p>
            <a:pPr lvl="1" eaLnBrk="1" hangingPunct="1">
              <a:buSzPct val="120000"/>
              <a:buFontTx/>
              <a:buChar char="•"/>
            </a:pPr>
            <a:r>
              <a:rPr lang="en-US" altLang="zh-CN" sz="1600">
                <a:latin typeface="宋体" panose="02010600030101010101" pitchFamily="2" charset="-122"/>
              </a:rPr>
              <a:t> </a:t>
            </a:r>
            <a:r>
              <a:rPr lang="zh-CN" altLang="en-US" sz="1600">
                <a:latin typeface="华文细黑" panose="02010600040101010101" pitchFamily="2" charset="-122"/>
              </a:rPr>
              <a:t>根据客户喜好导入产品的沟通要点</a:t>
            </a:r>
            <a:endParaRPr lang="en-US" altLang="zh-CN" sz="1600">
              <a:latin typeface="宋体" panose="02010600030101010101" pitchFamily="2" charset="-122"/>
            </a:endParaRPr>
          </a:p>
        </p:txBody>
      </p:sp>
      <p:sp>
        <p:nvSpPr>
          <p:cNvPr id="5129" name="Line 11">
            <a:extLst>
              <a:ext uri="{FF2B5EF4-FFF2-40B4-BE49-F238E27FC236}">
                <a16:creationId xmlns:a16="http://schemas.microsoft.com/office/drawing/2014/main" id="{CD3F6732-449A-C947-B670-5A45C16F21BB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3000375" y="1204913"/>
            <a:ext cx="41513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30" name="Rectangle 12">
            <a:extLst>
              <a:ext uri="{FF2B5EF4-FFF2-40B4-BE49-F238E27FC236}">
                <a16:creationId xmlns:a16="http://schemas.microsoft.com/office/drawing/2014/main" id="{927FA98F-99A0-794C-9B80-8BB01FAD67B5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000375" y="906463"/>
            <a:ext cx="41370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600" b="1">
                <a:latin typeface="宋体" panose="02010600030101010101" pitchFamily="2" charset="-122"/>
              </a:rPr>
              <a:t>具体话术</a:t>
            </a:r>
            <a:endParaRPr lang="en-US" altLang="ko-KR" sz="1600" b="1">
              <a:latin typeface="宋体" panose="02010600030101010101" pitchFamily="2" charset="-122"/>
            </a:endParaRPr>
          </a:p>
        </p:txBody>
      </p:sp>
      <p:sp>
        <p:nvSpPr>
          <p:cNvPr id="5131" name="Rectangle 10">
            <a:extLst>
              <a:ext uri="{FF2B5EF4-FFF2-40B4-BE49-F238E27FC236}">
                <a16:creationId xmlns:a16="http://schemas.microsoft.com/office/drawing/2014/main" id="{96165DBE-F179-D947-9C00-1AE507171FA0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572375" y="2879725"/>
            <a:ext cx="14287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7325" indent="-187325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客户意向判断及提升</a:t>
            </a:r>
            <a:endParaRPr lang="en-US" altLang="zh-CN" sz="1600"/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根据针对该意向阶段客户的沟通要点与客户进行沟通</a:t>
            </a:r>
            <a:endParaRPr lang="en-US" altLang="zh-CN" sz="1600">
              <a:latin typeface="宋体" panose="02010600030101010101" pitchFamily="2" charset="-122"/>
            </a:endParaRPr>
          </a:p>
        </p:txBody>
      </p:sp>
      <p:sp>
        <p:nvSpPr>
          <p:cNvPr id="16" name="AutoShape 2">
            <a:extLst>
              <a:ext uri="{FF2B5EF4-FFF2-40B4-BE49-F238E27FC236}">
                <a16:creationId xmlns:a16="http://schemas.microsoft.com/office/drawing/2014/main" id="{E9414D90-87FD-644B-A793-DD7A9B598935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5400000">
            <a:off x="1313656" y="1015207"/>
            <a:ext cx="1230313" cy="1714500"/>
          </a:xfrm>
          <a:prstGeom prst="homePlate">
            <a:avLst>
              <a:gd name="adj" fmla="val 2324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Arial" charset="0"/>
              <a:ea typeface="宋体" charset="-122"/>
            </a:endParaRPr>
          </a:p>
        </p:txBody>
      </p:sp>
      <p:sp>
        <p:nvSpPr>
          <p:cNvPr id="17" name="AutoShape 3">
            <a:extLst>
              <a:ext uri="{FF2B5EF4-FFF2-40B4-BE49-F238E27FC236}">
                <a16:creationId xmlns:a16="http://schemas.microsoft.com/office/drawing/2014/main" id="{973C6057-6452-5941-9333-304A0344CF79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 rot="5400000">
            <a:off x="1178719" y="2107407"/>
            <a:ext cx="1500187" cy="1714500"/>
          </a:xfrm>
          <a:prstGeom prst="chevron">
            <a:avLst>
              <a:gd name="adj" fmla="val 1743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Arial" charset="0"/>
              <a:ea typeface="宋体" charset="-122"/>
            </a:endParaRPr>
          </a:p>
        </p:txBody>
      </p:sp>
      <p:sp>
        <p:nvSpPr>
          <p:cNvPr id="18" name="AutoShape 4">
            <a:extLst>
              <a:ext uri="{FF2B5EF4-FFF2-40B4-BE49-F238E27FC236}">
                <a16:creationId xmlns:a16="http://schemas.microsoft.com/office/drawing/2014/main" id="{8F1F234B-766C-2B4C-A617-B5E9615D427F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5400000">
            <a:off x="928688" y="3571875"/>
            <a:ext cx="2000250" cy="1714500"/>
          </a:xfrm>
          <a:prstGeom prst="chevron">
            <a:avLst>
              <a:gd name="adj" fmla="val 139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Arial" charset="0"/>
              <a:ea typeface="宋体" charset="-122"/>
            </a:endParaRPr>
          </a:p>
        </p:txBody>
      </p:sp>
      <p:sp>
        <p:nvSpPr>
          <p:cNvPr id="5135" name="Rectangle 13">
            <a:extLst>
              <a:ext uri="{FF2B5EF4-FFF2-40B4-BE49-F238E27FC236}">
                <a16:creationId xmlns:a16="http://schemas.microsoft.com/office/drawing/2014/main" id="{12059D6F-01AB-D748-83A9-DA5CA75375C3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176338" y="1368425"/>
            <a:ext cx="1508125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600" b="1">
                <a:latin typeface="宋体" panose="02010600030101010101" pitchFamily="2" charset="-122"/>
              </a:rPr>
              <a:t>开场白</a:t>
            </a:r>
            <a:endParaRPr lang="en-US" altLang="zh-CN" sz="1600" b="1">
              <a:latin typeface="宋体" panose="02010600030101010101" pitchFamily="2" charset="-122"/>
            </a:endParaRPr>
          </a:p>
        </p:txBody>
      </p:sp>
      <p:sp>
        <p:nvSpPr>
          <p:cNvPr id="5136" name="Rectangle 14">
            <a:extLst>
              <a:ext uri="{FF2B5EF4-FFF2-40B4-BE49-F238E27FC236}">
                <a16:creationId xmlns:a16="http://schemas.microsoft.com/office/drawing/2014/main" id="{4A2B58EE-6B55-0245-9DAC-3AEA38459846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176338" y="2584450"/>
            <a:ext cx="1508125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600" b="1">
                <a:latin typeface="宋体" panose="02010600030101010101" pitchFamily="2" charset="-122"/>
              </a:rPr>
              <a:t>探寻客户网络意识，根据客户网络意识导入产品</a:t>
            </a:r>
            <a:endParaRPr lang="en-US" altLang="zh-CN" sz="1600" b="1">
              <a:latin typeface="宋体" panose="02010600030101010101" pitchFamily="2" charset="-122"/>
            </a:endParaRPr>
          </a:p>
        </p:txBody>
      </p:sp>
      <p:sp>
        <p:nvSpPr>
          <p:cNvPr id="5137" name="Rectangle 15">
            <a:extLst>
              <a:ext uri="{FF2B5EF4-FFF2-40B4-BE49-F238E27FC236}">
                <a16:creationId xmlns:a16="http://schemas.microsoft.com/office/drawing/2014/main" id="{74D8DF1F-CB82-5946-8320-2F4D20FF0C67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176338" y="3698875"/>
            <a:ext cx="15081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600" b="1">
                <a:latin typeface="宋体" panose="02010600030101010101" pitchFamily="2" charset="-122"/>
              </a:rPr>
              <a:t>探寻客户推广需求，根据客户推广需求导入产品</a:t>
            </a:r>
            <a:endParaRPr lang="en-US" altLang="zh-CN" sz="1600" b="1">
              <a:latin typeface="宋体" panose="02010600030101010101" pitchFamily="2" charset="-122"/>
            </a:endParaRPr>
          </a:p>
          <a:p>
            <a:pPr eaLnBrk="1" hangingPunct="1">
              <a:buSzPct val="120000"/>
            </a:pPr>
            <a:r>
              <a:rPr lang="zh-CN" altLang="en-US" sz="1600">
                <a:latin typeface="宋体" panose="02010600030101010101" pitchFamily="2" charset="-122"/>
              </a:rPr>
              <a:t>或</a:t>
            </a:r>
            <a:r>
              <a:rPr lang="zh-CN" altLang="en-US" sz="1600" b="1">
                <a:latin typeface="宋体" panose="02010600030101010101" pitchFamily="2" charset="-122"/>
              </a:rPr>
              <a:t>探寻客户喜好，根据客户喜好导入产品</a:t>
            </a:r>
            <a:endParaRPr lang="en-US" altLang="zh-CN" sz="1600" b="1">
              <a:latin typeface="宋体" panose="02010600030101010101" pitchFamily="2" charset="-122"/>
            </a:endParaRPr>
          </a:p>
        </p:txBody>
      </p:sp>
      <p:sp>
        <p:nvSpPr>
          <p:cNvPr id="5138" name="Rectangle 15">
            <a:extLst>
              <a:ext uri="{FF2B5EF4-FFF2-40B4-BE49-F238E27FC236}">
                <a16:creationId xmlns:a16="http://schemas.microsoft.com/office/drawing/2014/main" id="{B6B757D9-7DC5-FA43-972E-30816C658C42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77863" y="5859463"/>
            <a:ext cx="19748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600" b="1">
                <a:latin typeface="宋体" panose="02010600030101010101" pitchFamily="2" charset="-122"/>
              </a:rPr>
              <a:t>面访</a:t>
            </a:r>
            <a:endParaRPr lang="en-US" altLang="zh-CN" sz="1600" b="1">
              <a:latin typeface="宋体" panose="02010600030101010101" pitchFamily="2" charset="-122"/>
            </a:endParaRPr>
          </a:p>
        </p:txBody>
      </p:sp>
      <p:sp>
        <p:nvSpPr>
          <p:cNvPr id="5139" name="Line 11">
            <a:extLst>
              <a:ext uri="{FF2B5EF4-FFF2-40B4-BE49-F238E27FC236}">
                <a16:creationId xmlns:a16="http://schemas.microsoft.com/office/drawing/2014/main" id="{6835A599-8D80-DD47-9835-87F86C1388A5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3000375" y="5286375"/>
            <a:ext cx="4151313" cy="15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D6245850-30DF-E248-B3C1-5D1FCEFE5E2B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00063" y="1285875"/>
            <a:ext cx="428625" cy="38576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141" name="Rectangle 13">
            <a:extLst>
              <a:ext uri="{FF2B5EF4-FFF2-40B4-BE49-F238E27FC236}">
                <a16:creationId xmlns:a16="http://schemas.microsoft.com/office/drawing/2014/main" id="{11070777-A133-CE4C-9A15-6380E115ACD4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71500" y="1643063"/>
            <a:ext cx="2857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600" b="1">
                <a:latin typeface="宋体" panose="02010600030101010101" pitchFamily="2" charset="-122"/>
              </a:rPr>
              <a:t>电话</a:t>
            </a:r>
            <a:endParaRPr lang="en-US" altLang="zh-CN" sz="1600" b="1">
              <a:latin typeface="宋体" panose="02010600030101010101" pitchFamily="2" charset="-122"/>
            </a:endParaRPr>
          </a:p>
        </p:txBody>
      </p:sp>
      <p:sp>
        <p:nvSpPr>
          <p:cNvPr id="40" name="左大括号 39">
            <a:extLst>
              <a:ext uri="{FF2B5EF4-FFF2-40B4-BE49-F238E27FC236}">
                <a16:creationId xmlns:a16="http://schemas.microsoft.com/office/drawing/2014/main" id="{094D9CA6-A189-E641-88F3-DC894AF87189}"/>
              </a:ext>
            </a:extLst>
          </p:cNvPr>
          <p:cNvSpPr/>
          <p:nvPr/>
        </p:nvSpPr>
        <p:spPr>
          <a:xfrm flipH="1">
            <a:off x="7286625" y="1214438"/>
            <a:ext cx="214313" cy="5000625"/>
          </a:xfrm>
          <a:prstGeom prst="leftBrace">
            <a:avLst>
              <a:gd name="adj1" fmla="val 8333"/>
              <a:gd name="adj2" fmla="val 4859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143" name="Rectangle 10">
            <a:extLst>
              <a:ext uri="{FF2B5EF4-FFF2-40B4-BE49-F238E27FC236}">
                <a16:creationId xmlns:a16="http://schemas.microsoft.com/office/drawing/2014/main" id="{541B451C-2D0E-F145-938E-C64EA6D8DB03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3000375" y="5627688"/>
            <a:ext cx="42894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7325" indent="-187325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en-US" altLang="zh-CN" sz="1600">
                <a:latin typeface="宋体" panose="02010600030101010101" pitchFamily="2" charset="-122"/>
              </a:rPr>
              <a:t> </a:t>
            </a:r>
            <a:r>
              <a:rPr lang="zh-CN" altLang="en-US" sz="1600">
                <a:latin typeface="宋体" panose="02010600030101010101" pitchFamily="2" charset="-122"/>
              </a:rPr>
              <a:t>潜在客户购买行为的漏斗</a:t>
            </a:r>
            <a:endParaRPr lang="en-US" altLang="zh-CN" sz="16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en-US" altLang="zh-CN" sz="1600">
                <a:latin typeface="宋体" panose="02010600030101010101" pitchFamily="2" charset="-122"/>
              </a:rPr>
              <a:t> </a:t>
            </a:r>
            <a:r>
              <a:rPr lang="zh-CN" altLang="en-US" sz="1600">
                <a:latin typeface="宋体" panose="02010600030101010101" pitchFamily="2" charset="-122"/>
              </a:rPr>
              <a:t>基于营销目的设定搜索推广关键词策略</a:t>
            </a:r>
            <a:endParaRPr lang="en-US" altLang="zh-CN" sz="16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en-US" altLang="zh-CN" sz="1600">
                <a:latin typeface="宋体" panose="02010600030101010101" pitchFamily="2" charset="-122"/>
              </a:rPr>
              <a:t> </a:t>
            </a:r>
            <a:r>
              <a:rPr lang="zh-CN" altLang="en-US" sz="1600">
                <a:latin typeface="宋体" panose="02010600030101010101" pitchFamily="2" charset="-122"/>
              </a:rPr>
              <a:t>制定有针对性的网络营销解决方案示例</a:t>
            </a:r>
            <a:endParaRPr lang="en-US" altLang="zh-CN" sz="1600">
              <a:latin typeface="宋体" panose="02010600030101010101" pitchFamily="2" charset="-122"/>
            </a:endParaRPr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AEC6B5DC-61D4-4943-B80B-54D965FDFB9B}"/>
              </a:ext>
            </a:extLst>
          </p:cNvPr>
          <p:cNvSpPr/>
          <p:nvPr/>
        </p:nvSpPr>
        <p:spPr>
          <a:xfrm>
            <a:off x="1357313" y="5500688"/>
            <a:ext cx="1428750" cy="5715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600">
                <a:latin typeface="宋体" panose="02010600030101010101" pitchFamily="2" charset="-122"/>
              </a:rPr>
              <a:t>客户意向</a:t>
            </a:r>
            <a:endParaRPr lang="en-US" altLang="zh-CN" sz="1600">
              <a:latin typeface="宋体" panose="02010600030101010101" pitchFamily="2" charset="-122"/>
            </a:endParaRPr>
          </a:p>
          <a:p>
            <a:pPr algn="ctr" eaLnBrk="1" hangingPunct="1"/>
            <a:r>
              <a:rPr lang="zh-CN" altLang="en-US" sz="1600">
                <a:latin typeface="宋体" panose="02010600030101010101" pitchFamily="2" charset="-122"/>
              </a:rPr>
              <a:t>阶段</a:t>
            </a:r>
            <a:r>
              <a:rPr lang="en-US" altLang="zh-CN" sz="1600">
                <a:latin typeface="宋体" panose="02010600030101010101" pitchFamily="2" charset="-122"/>
              </a:rPr>
              <a:t>2</a:t>
            </a:r>
            <a:endParaRPr lang="zh-CN" altLang="en-US" sz="1600">
              <a:latin typeface="宋体" panose="02010600030101010101" pitchFamily="2" charset="-122"/>
            </a:endParaRPr>
          </a:p>
        </p:txBody>
      </p:sp>
      <p:sp>
        <p:nvSpPr>
          <p:cNvPr id="291865" name="Text Box 25">
            <a:extLst>
              <a:ext uri="{FF2B5EF4-FFF2-40B4-BE49-F238E27FC236}">
                <a16:creationId xmlns:a16="http://schemas.microsoft.com/office/drawing/2014/main" id="{3493B3F8-9AD1-0643-B14A-0C68B7711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1500" y="3217863"/>
            <a:ext cx="11049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3300"/>
                </a:solidFill>
              </a:rPr>
              <a:t>确认需求</a:t>
            </a:r>
          </a:p>
        </p:txBody>
      </p:sp>
      <p:sp>
        <p:nvSpPr>
          <p:cNvPr id="291866" name="Line 26">
            <a:extLst>
              <a:ext uri="{FF2B5EF4-FFF2-40B4-BE49-F238E27FC236}">
                <a16:creationId xmlns:a16="http://schemas.microsoft.com/office/drawing/2014/main" id="{BA8F10A5-2AE3-684B-9C9B-74230DFCAAA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27313" y="3500438"/>
            <a:ext cx="576262" cy="504825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1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1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97">
            <a:extLst>
              <a:ext uri="{FF2B5EF4-FFF2-40B4-BE49-F238E27FC236}">
                <a16:creationId xmlns:a16="http://schemas.microsoft.com/office/drawing/2014/main" id="{9E7B271D-39EE-554B-8C14-7DC34325C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0713"/>
            <a:ext cx="8893175" cy="5048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634B4149-ADED-A843-8B09-1DA9B71E7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5486400"/>
            <a:ext cx="2286000" cy="762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D6952BCA-9F90-664B-A03D-3C6034D39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4114800"/>
            <a:ext cx="1219200" cy="1219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33" name="Rectangle 4">
            <a:extLst>
              <a:ext uri="{FF2B5EF4-FFF2-40B4-BE49-F238E27FC236}">
                <a16:creationId xmlns:a16="http://schemas.microsoft.com/office/drawing/2014/main" id="{142658B1-3467-1642-ADC1-5D52B1757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3505200"/>
            <a:ext cx="990600" cy="533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34" name="Rectangle 5">
            <a:extLst>
              <a:ext uri="{FF2B5EF4-FFF2-40B4-BE49-F238E27FC236}">
                <a16:creationId xmlns:a16="http://schemas.microsoft.com/office/drawing/2014/main" id="{294D55BE-36C5-B948-A671-7DB7E45F5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2590800"/>
            <a:ext cx="1219200" cy="762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35" name="Rectangle 6">
            <a:extLst>
              <a:ext uri="{FF2B5EF4-FFF2-40B4-BE49-F238E27FC236}">
                <a16:creationId xmlns:a16="http://schemas.microsoft.com/office/drawing/2014/main" id="{84B45CA9-9B6E-C64E-A235-4FABDB11D4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1905000"/>
            <a:ext cx="1524000" cy="457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36" name="Rectangle 7">
            <a:extLst>
              <a:ext uri="{FF2B5EF4-FFF2-40B4-BE49-F238E27FC236}">
                <a16:creationId xmlns:a16="http://schemas.microsoft.com/office/drawing/2014/main" id="{EA01BB1D-C97E-B346-BFAC-F4AE315B0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762000"/>
            <a:ext cx="2057400" cy="9906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37" name="Rectangle 8">
            <a:extLst>
              <a:ext uri="{FF2B5EF4-FFF2-40B4-BE49-F238E27FC236}">
                <a16:creationId xmlns:a16="http://schemas.microsoft.com/office/drawing/2014/main" id="{BE28ACE2-147D-FD4E-B33D-7353B2B22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324600"/>
            <a:ext cx="9906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38" name="Rectangle 9">
            <a:extLst>
              <a:ext uri="{FF2B5EF4-FFF2-40B4-BE49-F238E27FC236}">
                <a16:creationId xmlns:a16="http://schemas.microsoft.com/office/drawing/2014/main" id="{936731D3-3653-8749-BEF7-3BDC6A368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95600"/>
            <a:ext cx="16002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39" name="Rectangle 10">
            <a:extLst>
              <a:ext uri="{FF2B5EF4-FFF2-40B4-BE49-F238E27FC236}">
                <a16:creationId xmlns:a16="http://schemas.microsoft.com/office/drawing/2014/main" id="{D1D43CC8-F570-2A4A-A8E2-639F117F6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19200"/>
            <a:ext cx="1600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40" name="Rectangle 11">
            <a:extLst>
              <a:ext uri="{FF2B5EF4-FFF2-40B4-BE49-F238E27FC236}">
                <a16:creationId xmlns:a16="http://schemas.microsoft.com/office/drawing/2014/main" id="{60F42E45-71D6-F943-B45D-03240AEE11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8382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41" name="Line 12">
            <a:extLst>
              <a:ext uri="{FF2B5EF4-FFF2-40B4-BE49-F238E27FC236}">
                <a16:creationId xmlns:a16="http://schemas.microsoft.com/office/drawing/2014/main" id="{28FB4187-CAD2-0142-8CA0-A4067B7AEF11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" y="609600"/>
            <a:ext cx="0" cy="5889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542" name="Line 13">
            <a:extLst>
              <a:ext uri="{FF2B5EF4-FFF2-40B4-BE49-F238E27FC236}">
                <a16:creationId xmlns:a16="http://schemas.microsoft.com/office/drawing/2014/main" id="{5C423572-F248-5B4A-BB17-6266BA31C31C}"/>
              </a:ext>
            </a:extLst>
          </p:cNvPr>
          <p:cNvSpPr>
            <a:spLocks noChangeShapeType="1"/>
          </p:cNvSpPr>
          <p:nvPr/>
        </p:nvSpPr>
        <p:spPr bwMode="auto">
          <a:xfrm>
            <a:off x="755650" y="2060575"/>
            <a:ext cx="0" cy="898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543" name="Text Box 14">
            <a:extLst>
              <a:ext uri="{FF2B5EF4-FFF2-40B4-BE49-F238E27FC236}">
                <a16:creationId xmlns:a16="http://schemas.microsoft.com/office/drawing/2014/main" id="{46250172-4A7E-9546-AEB0-685026089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95600"/>
            <a:ext cx="1752600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探寻客户推广需求，</a:t>
            </a:r>
            <a:r>
              <a:rPr lang="zh-CN" altLang="en-US" sz="1400">
                <a:solidFill>
                  <a:schemeClr val="tx2"/>
                </a:solidFill>
              </a:rPr>
              <a:t>客户需求分类。确认需求。根据客户推广需求导入产品。或探寻客户喜好，根据客户喜好导入产品</a:t>
            </a:r>
          </a:p>
          <a:p>
            <a:pPr eaLnBrk="1" hangingPunct="1"/>
            <a:endParaRPr lang="zh-CN" altLang="en-US" sz="1400">
              <a:solidFill>
                <a:schemeClr val="tx2"/>
              </a:solidFill>
            </a:endParaRPr>
          </a:p>
        </p:txBody>
      </p:sp>
      <p:sp>
        <p:nvSpPr>
          <p:cNvPr id="22544" name="AutoShape 15">
            <a:extLst>
              <a:ext uri="{FF2B5EF4-FFF2-40B4-BE49-F238E27FC236}">
                <a16:creationId xmlns:a16="http://schemas.microsoft.com/office/drawing/2014/main" id="{E090EEAC-98AE-3041-8CD5-31F86067E603}"/>
              </a:ext>
            </a:extLst>
          </p:cNvPr>
          <p:cNvSpPr>
            <a:spLocks/>
          </p:cNvSpPr>
          <p:nvPr/>
        </p:nvSpPr>
        <p:spPr bwMode="auto">
          <a:xfrm>
            <a:off x="1600200" y="990600"/>
            <a:ext cx="76200" cy="1295400"/>
          </a:xfrm>
          <a:prstGeom prst="leftBrace">
            <a:avLst>
              <a:gd name="adj1" fmla="val 14166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45" name="Text Box 16">
            <a:extLst>
              <a:ext uri="{FF2B5EF4-FFF2-40B4-BE49-F238E27FC236}">
                <a16:creationId xmlns:a16="http://schemas.microsoft.com/office/drawing/2014/main" id="{496321CD-0431-DD49-9DEA-F7BF380AC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931988"/>
            <a:ext cx="7175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企业创</a:t>
            </a:r>
          </a:p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新意识</a:t>
            </a:r>
          </a:p>
        </p:txBody>
      </p:sp>
      <p:sp>
        <p:nvSpPr>
          <p:cNvPr id="22546" name="Text Box 17">
            <a:extLst>
              <a:ext uri="{FF2B5EF4-FFF2-40B4-BE49-F238E27FC236}">
                <a16:creationId xmlns:a16="http://schemas.microsoft.com/office/drawing/2014/main" id="{ADF00330-DE5A-CC47-A7C8-724DED0FF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865188"/>
            <a:ext cx="7175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企业网</a:t>
            </a:r>
          </a:p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络意识</a:t>
            </a:r>
          </a:p>
        </p:txBody>
      </p:sp>
      <p:sp>
        <p:nvSpPr>
          <p:cNvPr id="22547" name="AutoShape 18">
            <a:extLst>
              <a:ext uri="{FF2B5EF4-FFF2-40B4-BE49-F238E27FC236}">
                <a16:creationId xmlns:a16="http://schemas.microsoft.com/office/drawing/2014/main" id="{7A57D960-2FB3-4C4F-AC09-00280BB7F381}"/>
              </a:ext>
            </a:extLst>
          </p:cNvPr>
          <p:cNvSpPr>
            <a:spLocks/>
          </p:cNvSpPr>
          <p:nvPr/>
        </p:nvSpPr>
        <p:spPr bwMode="auto">
          <a:xfrm>
            <a:off x="1619250" y="2852738"/>
            <a:ext cx="152400" cy="3124200"/>
          </a:xfrm>
          <a:prstGeom prst="leftBrace">
            <a:avLst>
              <a:gd name="adj1" fmla="val 170833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48" name="Text Box 19">
            <a:extLst>
              <a:ext uri="{FF2B5EF4-FFF2-40B4-BE49-F238E27FC236}">
                <a16:creationId xmlns:a16="http://schemas.microsoft.com/office/drawing/2014/main" id="{61DC0775-E4BA-EC40-B1B4-4419B8453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846388"/>
            <a:ext cx="12509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企业发展预期</a:t>
            </a:r>
          </a:p>
        </p:txBody>
      </p:sp>
      <p:sp>
        <p:nvSpPr>
          <p:cNvPr id="22549" name="Text Box 20">
            <a:extLst>
              <a:ext uri="{FF2B5EF4-FFF2-40B4-BE49-F238E27FC236}">
                <a16:creationId xmlns:a16="http://schemas.microsoft.com/office/drawing/2014/main" id="{DBDF723A-1CEF-1D48-8CFC-41DF48974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684588"/>
            <a:ext cx="1606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企业目标客户状况</a:t>
            </a:r>
          </a:p>
        </p:txBody>
      </p:sp>
      <p:sp>
        <p:nvSpPr>
          <p:cNvPr id="22550" name="Text Box 21">
            <a:extLst>
              <a:ext uri="{FF2B5EF4-FFF2-40B4-BE49-F238E27FC236}">
                <a16:creationId xmlns:a16="http://schemas.microsoft.com/office/drawing/2014/main" id="{B7A0B46D-5031-7C4D-8EC7-FA62F4C9E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446588"/>
            <a:ext cx="14287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行业竞争状况及</a:t>
            </a:r>
          </a:p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企业竞争力</a:t>
            </a:r>
          </a:p>
        </p:txBody>
      </p:sp>
      <p:sp>
        <p:nvSpPr>
          <p:cNvPr id="22551" name="Text Box 22">
            <a:extLst>
              <a:ext uri="{FF2B5EF4-FFF2-40B4-BE49-F238E27FC236}">
                <a16:creationId xmlns:a16="http://schemas.microsoft.com/office/drawing/2014/main" id="{2705CEF6-9A7C-054E-A325-F99C44B95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5791200"/>
            <a:ext cx="895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客户喜好</a:t>
            </a:r>
          </a:p>
        </p:txBody>
      </p:sp>
      <p:sp>
        <p:nvSpPr>
          <p:cNvPr id="22552" name="Text Box 23">
            <a:extLst>
              <a:ext uri="{FF2B5EF4-FFF2-40B4-BE49-F238E27FC236}">
                <a16:creationId xmlns:a16="http://schemas.microsoft.com/office/drawing/2014/main" id="{D27935F5-16D8-FC44-9CDC-ACACD6974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96975"/>
            <a:ext cx="17526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探寻客户网络意识，根据客户网络意识导入产品。</a:t>
            </a:r>
          </a:p>
          <a:p>
            <a:pPr eaLnBrk="1" hangingPunct="1"/>
            <a:endParaRPr lang="zh-CN" altLang="en-US" sz="1600">
              <a:solidFill>
                <a:schemeClr val="tx2"/>
              </a:solidFill>
              <a:ea typeface="华文细黑" panose="02010600040101010101" pitchFamily="2" charset="-122"/>
            </a:endParaRPr>
          </a:p>
        </p:txBody>
      </p:sp>
      <p:sp>
        <p:nvSpPr>
          <p:cNvPr id="22553" name="Text Box 24">
            <a:extLst>
              <a:ext uri="{FF2B5EF4-FFF2-40B4-BE49-F238E27FC236}">
                <a16:creationId xmlns:a16="http://schemas.microsoft.com/office/drawing/2014/main" id="{BF9762AC-1D42-9141-AEB1-1B14E2991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04800"/>
            <a:ext cx="793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开场白</a:t>
            </a:r>
          </a:p>
        </p:txBody>
      </p:sp>
      <p:sp>
        <p:nvSpPr>
          <p:cNvPr id="22554" name="Text Box 25">
            <a:extLst>
              <a:ext uri="{FF2B5EF4-FFF2-40B4-BE49-F238E27FC236}">
                <a16:creationId xmlns:a16="http://schemas.microsoft.com/office/drawing/2014/main" id="{7B0EDEE2-63FC-8C4F-99E5-AF89C16FD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0"/>
            <a:ext cx="5559425" cy="517525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rgbClr val="000000"/>
                </a:solidFill>
                <a:ea typeface="华文细黑" panose="02010600040101010101" pitchFamily="2" charset="-122"/>
              </a:rPr>
              <a:t>自我介绍、确认负责人、表明来意。</a:t>
            </a:r>
            <a:r>
              <a:rPr lang="zh-CN" altLang="en-US" sz="1400">
                <a:solidFill>
                  <a:srgbClr val="000000"/>
                </a:solidFill>
              </a:rPr>
              <a:t>信任度、亲和力、灵活多样。</a:t>
            </a:r>
          </a:p>
          <a:p>
            <a:pPr eaLnBrk="1" hangingPunct="1"/>
            <a:r>
              <a:rPr lang="en-US" altLang="zh-CN" sz="1400">
                <a:solidFill>
                  <a:srgbClr val="000000"/>
                </a:solidFill>
              </a:rPr>
              <a:t>XX</a:t>
            </a:r>
            <a:r>
              <a:rPr lang="zh-CN" altLang="en-US" sz="1400">
                <a:solidFill>
                  <a:srgbClr val="000000"/>
                </a:solidFill>
              </a:rPr>
              <a:t>您好！我是百度公司</a:t>
            </a:r>
            <a:r>
              <a:rPr lang="en-US" altLang="zh-CN" sz="1400">
                <a:solidFill>
                  <a:srgbClr val="000000"/>
                </a:solidFill>
              </a:rPr>
              <a:t>XX</a:t>
            </a:r>
            <a:r>
              <a:rPr lang="zh-CN" altLang="en-US" sz="1400">
                <a:solidFill>
                  <a:srgbClr val="000000"/>
                </a:solidFill>
              </a:rPr>
              <a:t>，耽误您</a:t>
            </a:r>
            <a:r>
              <a:rPr lang="en-US" altLang="zh-CN" sz="1400">
                <a:solidFill>
                  <a:srgbClr val="000000"/>
                </a:solidFill>
              </a:rPr>
              <a:t>2</a:t>
            </a:r>
            <a:r>
              <a:rPr lang="zh-CN" altLang="en-US" sz="1400">
                <a:solidFill>
                  <a:srgbClr val="000000"/>
                </a:solidFill>
              </a:rPr>
              <a:t>分钟时间谈下百度推广的事情。</a:t>
            </a:r>
          </a:p>
        </p:txBody>
      </p:sp>
      <p:sp>
        <p:nvSpPr>
          <p:cNvPr id="22555" name="Line 26">
            <a:extLst>
              <a:ext uri="{FF2B5EF4-FFF2-40B4-BE49-F238E27FC236}">
                <a16:creationId xmlns:a16="http://schemas.microsoft.com/office/drawing/2014/main" id="{05F4021A-FCA2-EA4E-9998-ADA8F595468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0" y="457200"/>
            <a:ext cx="503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556" name="AutoShape 27">
            <a:extLst>
              <a:ext uri="{FF2B5EF4-FFF2-40B4-BE49-F238E27FC236}">
                <a16:creationId xmlns:a16="http://schemas.microsoft.com/office/drawing/2014/main" id="{987C9188-2026-6E43-A70D-4F4B94F1B611}"/>
              </a:ext>
            </a:extLst>
          </p:cNvPr>
          <p:cNvSpPr>
            <a:spLocks/>
          </p:cNvSpPr>
          <p:nvPr/>
        </p:nvSpPr>
        <p:spPr bwMode="auto">
          <a:xfrm>
            <a:off x="2362200" y="7620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57" name="AutoShape 28">
            <a:extLst>
              <a:ext uri="{FF2B5EF4-FFF2-40B4-BE49-F238E27FC236}">
                <a16:creationId xmlns:a16="http://schemas.microsoft.com/office/drawing/2014/main" id="{A7450F35-02F5-D444-A547-3EBF96198B63}"/>
              </a:ext>
            </a:extLst>
          </p:cNvPr>
          <p:cNvSpPr>
            <a:spLocks/>
          </p:cNvSpPr>
          <p:nvPr/>
        </p:nvSpPr>
        <p:spPr bwMode="auto">
          <a:xfrm>
            <a:off x="2362200" y="1905000"/>
            <a:ext cx="152400" cy="533400"/>
          </a:xfrm>
          <a:prstGeom prst="lef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58" name="Text Box 29">
            <a:extLst>
              <a:ext uri="{FF2B5EF4-FFF2-40B4-BE49-F238E27FC236}">
                <a16:creationId xmlns:a16="http://schemas.microsoft.com/office/drawing/2014/main" id="{95EA62DB-3CD4-4C42-9297-A79F2187D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712788"/>
            <a:ext cx="23177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业务哪里来？</a:t>
            </a:r>
          </a:p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网上有生意否？</a:t>
            </a:r>
          </a:p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有做过其他网络效果如何？</a:t>
            </a:r>
          </a:p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做网站初衷是什么？</a:t>
            </a:r>
          </a:p>
        </p:txBody>
      </p:sp>
      <p:sp>
        <p:nvSpPr>
          <p:cNvPr id="22559" name="Text Box 30">
            <a:extLst>
              <a:ext uri="{FF2B5EF4-FFF2-40B4-BE49-F238E27FC236}">
                <a16:creationId xmlns:a16="http://schemas.microsoft.com/office/drawing/2014/main" id="{5FBEEE79-701B-BE48-B891-5A39BD2CBE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2057400"/>
            <a:ext cx="590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600" b="1">
                <a:solidFill>
                  <a:schemeClr val="tx2"/>
                </a:solidFill>
                <a:ea typeface="华文细黑" panose="02010600040101010101" pitchFamily="2" charset="-122"/>
              </a:rPr>
              <a:t>……</a:t>
            </a:r>
            <a:endParaRPr lang="en-US" altLang="zh-CN"/>
          </a:p>
        </p:txBody>
      </p:sp>
      <p:sp>
        <p:nvSpPr>
          <p:cNvPr id="22560" name="Text Box 31">
            <a:extLst>
              <a:ext uri="{FF2B5EF4-FFF2-40B4-BE49-F238E27FC236}">
                <a16:creationId xmlns:a16="http://schemas.microsoft.com/office/drawing/2014/main" id="{00393326-19D3-EA4E-A3E0-69FC81276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855788"/>
            <a:ext cx="16065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有没避开价格战，</a:t>
            </a:r>
          </a:p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开发新产品？</a:t>
            </a:r>
          </a:p>
        </p:txBody>
      </p:sp>
      <p:sp>
        <p:nvSpPr>
          <p:cNvPr id="22561" name="AutoShape 32">
            <a:extLst>
              <a:ext uri="{FF2B5EF4-FFF2-40B4-BE49-F238E27FC236}">
                <a16:creationId xmlns:a16="http://schemas.microsoft.com/office/drawing/2014/main" id="{5445F786-D55E-5242-A1F5-209D3A5FFEEE}"/>
              </a:ext>
            </a:extLst>
          </p:cNvPr>
          <p:cNvSpPr>
            <a:spLocks/>
          </p:cNvSpPr>
          <p:nvPr/>
        </p:nvSpPr>
        <p:spPr bwMode="auto">
          <a:xfrm>
            <a:off x="4495800" y="762000"/>
            <a:ext cx="381000" cy="1676400"/>
          </a:xfrm>
          <a:prstGeom prst="rightBrace">
            <a:avLst>
              <a:gd name="adj1" fmla="val 3666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62" name="Line 33">
            <a:extLst>
              <a:ext uri="{FF2B5EF4-FFF2-40B4-BE49-F238E27FC236}">
                <a16:creationId xmlns:a16="http://schemas.microsoft.com/office/drawing/2014/main" id="{DF51D5E7-2B5D-1149-9EAB-768DD1E6164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00600" y="914400"/>
            <a:ext cx="228600" cy="685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563" name="Line 34">
            <a:extLst>
              <a:ext uri="{FF2B5EF4-FFF2-40B4-BE49-F238E27FC236}">
                <a16:creationId xmlns:a16="http://schemas.microsoft.com/office/drawing/2014/main" id="{8378261D-7C55-5A46-B998-948FF37702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00600" y="1600200"/>
            <a:ext cx="228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564" name="Line 35">
            <a:extLst>
              <a:ext uri="{FF2B5EF4-FFF2-40B4-BE49-F238E27FC236}">
                <a16:creationId xmlns:a16="http://schemas.microsoft.com/office/drawing/2014/main" id="{0CAA60B6-AA61-0248-9EAE-A86DF92052E5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1600200"/>
            <a:ext cx="228600" cy="685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565" name="Text Box 36">
            <a:extLst>
              <a:ext uri="{FF2B5EF4-FFF2-40B4-BE49-F238E27FC236}">
                <a16:creationId xmlns:a16="http://schemas.microsoft.com/office/drawing/2014/main" id="{65C4BD9D-CEE2-524F-BA32-2FDF3BC18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685800"/>
            <a:ext cx="3424238" cy="85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网强  </a:t>
            </a:r>
            <a:r>
              <a:rPr lang="zh-CN" altLang="en-US" sz="1200">
                <a:solidFill>
                  <a:schemeClr val="tx2"/>
                </a:solidFill>
                <a:ea typeface="华文细黑" panose="02010600040101010101" pitchFamily="2" charset="-122"/>
              </a:rPr>
              <a:t>同行产品类比、</a:t>
            </a:r>
          </a:p>
          <a:p>
            <a:pPr eaLnBrk="1" hangingPunct="1"/>
            <a:r>
              <a:rPr lang="zh-CN" altLang="en-US" sz="1200">
                <a:solidFill>
                  <a:schemeClr val="tx2"/>
                </a:solidFill>
                <a:ea typeface="华文细黑" panose="02010600040101010101" pitchFamily="2" charset="-122"/>
              </a:rPr>
              <a:t>           百度优势：</a:t>
            </a:r>
            <a:r>
              <a:rPr lang="en-US" altLang="zh-CN" sz="1200">
                <a:solidFill>
                  <a:schemeClr val="tx2"/>
                </a:solidFill>
                <a:ea typeface="华文细黑" panose="02010600040101010101" pitchFamily="2" charset="-122"/>
              </a:rPr>
              <a:t>95%</a:t>
            </a:r>
            <a:r>
              <a:rPr lang="zh-CN" altLang="en-US" sz="1200">
                <a:solidFill>
                  <a:schemeClr val="tx2"/>
                </a:solidFill>
                <a:ea typeface="华文细黑" panose="02010600040101010101" pitchFamily="2" charset="-122"/>
              </a:rPr>
              <a:t>人群、</a:t>
            </a:r>
          </a:p>
          <a:p>
            <a:pPr eaLnBrk="1" hangingPunct="1"/>
            <a:r>
              <a:rPr lang="zh-CN" altLang="en-US" sz="1200">
                <a:solidFill>
                  <a:schemeClr val="tx2"/>
                </a:solidFill>
                <a:ea typeface="华文细黑" panose="02010600040101010101" pitchFamily="2" charset="-122"/>
              </a:rPr>
              <a:t>                             </a:t>
            </a:r>
            <a:r>
              <a:rPr lang="en-US" altLang="zh-CN" sz="1200">
                <a:solidFill>
                  <a:schemeClr val="tx2"/>
                </a:solidFill>
                <a:ea typeface="华文细黑" panose="02010600040101010101" pitchFamily="2" charset="-122"/>
              </a:rPr>
              <a:t>18</a:t>
            </a:r>
            <a:r>
              <a:rPr lang="zh-CN" altLang="en-US" sz="1200">
                <a:solidFill>
                  <a:schemeClr val="tx2"/>
                </a:solidFill>
                <a:ea typeface="华文细黑" panose="02010600040101010101" pitchFamily="2" charset="-122"/>
              </a:rPr>
              <a:t>黄金位、标题创意吸引客户</a:t>
            </a:r>
          </a:p>
          <a:p>
            <a:pPr eaLnBrk="1" hangingPunct="1"/>
            <a:r>
              <a:rPr lang="zh-CN" altLang="en-US" sz="1200">
                <a:solidFill>
                  <a:schemeClr val="tx2"/>
                </a:solidFill>
                <a:ea typeface="华文细黑" panose="02010600040101010101" pitchFamily="2" charset="-122"/>
              </a:rPr>
              <a:t>                                               </a:t>
            </a:r>
          </a:p>
        </p:txBody>
      </p:sp>
      <p:sp>
        <p:nvSpPr>
          <p:cNvPr id="22566" name="Text Box 37">
            <a:extLst>
              <a:ext uri="{FF2B5EF4-FFF2-40B4-BE49-F238E27FC236}">
                <a16:creationId xmlns:a16="http://schemas.microsoft.com/office/drawing/2014/main" id="{C9E78C77-BE64-8648-99D7-AE82376A9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1295400"/>
            <a:ext cx="4054475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创强   </a:t>
            </a:r>
            <a:r>
              <a:rPr lang="zh-CN" altLang="en-US" sz="1200">
                <a:solidFill>
                  <a:schemeClr val="tx2"/>
                </a:solidFill>
                <a:ea typeface="华文细黑" panose="02010600040101010101" pitchFamily="2" charset="-122"/>
              </a:rPr>
              <a:t>于传统广告对比、</a:t>
            </a:r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   </a:t>
            </a:r>
          </a:p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网弱   </a:t>
            </a:r>
            <a:r>
              <a:rPr lang="zh-CN" altLang="en-US" sz="1200">
                <a:solidFill>
                  <a:schemeClr val="tx2"/>
                </a:solidFill>
              </a:rPr>
              <a:t>百度优势：覆盖面广、可控性强、专业客服</a:t>
            </a:r>
          </a:p>
          <a:p>
            <a:pPr eaLnBrk="1" hangingPunct="1"/>
            <a:r>
              <a:rPr lang="zh-CN" altLang="en-US" sz="1200">
                <a:solidFill>
                  <a:schemeClr val="tx2"/>
                </a:solidFill>
              </a:rPr>
              <a:t>            网络趋势</a:t>
            </a:r>
            <a:endParaRPr lang="zh-CN" altLang="en-US" sz="1200">
              <a:solidFill>
                <a:schemeClr val="tx2"/>
              </a:solidFill>
              <a:ea typeface="华文细黑" panose="02010600040101010101" pitchFamily="2" charset="-122"/>
            </a:endParaRPr>
          </a:p>
        </p:txBody>
      </p:sp>
      <p:sp>
        <p:nvSpPr>
          <p:cNvPr id="22567" name="Text Box 38">
            <a:extLst>
              <a:ext uri="{FF2B5EF4-FFF2-40B4-BE49-F238E27FC236}">
                <a16:creationId xmlns:a16="http://schemas.microsoft.com/office/drawing/2014/main" id="{74D021D2-BB95-274D-A3BF-42FED0E37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043113"/>
            <a:ext cx="2973388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创弱   </a:t>
            </a:r>
            <a:r>
              <a:rPr lang="zh-CN" altLang="en-US" sz="1200">
                <a:solidFill>
                  <a:schemeClr val="tx2"/>
                </a:solidFill>
                <a:ea typeface="华文细黑" panose="02010600040101010101" pitchFamily="2" charset="-122"/>
              </a:rPr>
              <a:t>网络趋势、</a:t>
            </a:r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  </a:t>
            </a:r>
          </a:p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网弱   </a:t>
            </a:r>
            <a:r>
              <a:rPr lang="zh-CN" altLang="en-US" sz="1200">
                <a:solidFill>
                  <a:schemeClr val="tx2"/>
                </a:solidFill>
                <a:ea typeface="华文细黑" panose="02010600040101010101" pitchFamily="2" charset="-122"/>
              </a:rPr>
              <a:t>同行刺激（实力相当、注意细节）</a:t>
            </a:r>
          </a:p>
          <a:p>
            <a:pPr eaLnBrk="1" hangingPunct="1"/>
            <a:r>
              <a:rPr lang="zh-CN" altLang="en-US" sz="1200">
                <a:solidFill>
                  <a:schemeClr val="tx2"/>
                </a:solidFill>
              </a:rPr>
              <a:t>            百度优势</a:t>
            </a:r>
          </a:p>
        </p:txBody>
      </p:sp>
      <p:sp>
        <p:nvSpPr>
          <p:cNvPr id="22568" name="Text Box 39">
            <a:extLst>
              <a:ext uri="{FF2B5EF4-FFF2-40B4-BE49-F238E27FC236}">
                <a16:creationId xmlns:a16="http://schemas.microsoft.com/office/drawing/2014/main" id="{BAC6EBAE-1943-224C-82D6-303575A03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1371600"/>
            <a:ext cx="590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600" b="1">
                <a:solidFill>
                  <a:schemeClr val="tx2"/>
                </a:solidFill>
                <a:ea typeface="华文细黑" panose="02010600040101010101" pitchFamily="2" charset="-122"/>
              </a:rPr>
              <a:t>……</a:t>
            </a:r>
            <a:endParaRPr lang="en-US" altLang="zh-CN"/>
          </a:p>
        </p:txBody>
      </p:sp>
      <p:sp>
        <p:nvSpPr>
          <p:cNvPr id="22569" name="AutoShape 40">
            <a:extLst>
              <a:ext uri="{FF2B5EF4-FFF2-40B4-BE49-F238E27FC236}">
                <a16:creationId xmlns:a16="http://schemas.microsoft.com/office/drawing/2014/main" id="{A41B77F1-8CB9-5048-9B66-71AC38897042}"/>
              </a:ext>
            </a:extLst>
          </p:cNvPr>
          <p:cNvSpPr>
            <a:spLocks/>
          </p:cNvSpPr>
          <p:nvPr/>
        </p:nvSpPr>
        <p:spPr bwMode="auto">
          <a:xfrm>
            <a:off x="2743200" y="2667000"/>
            <a:ext cx="76200" cy="609600"/>
          </a:xfrm>
          <a:prstGeom prst="leftBrace">
            <a:avLst>
              <a:gd name="adj1" fmla="val 6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70" name="AutoShape 41">
            <a:extLst>
              <a:ext uri="{FF2B5EF4-FFF2-40B4-BE49-F238E27FC236}">
                <a16:creationId xmlns:a16="http://schemas.microsoft.com/office/drawing/2014/main" id="{E219E60C-7839-884B-90D9-5B6E56131C00}"/>
              </a:ext>
            </a:extLst>
          </p:cNvPr>
          <p:cNvSpPr>
            <a:spLocks/>
          </p:cNvSpPr>
          <p:nvPr/>
        </p:nvSpPr>
        <p:spPr bwMode="auto">
          <a:xfrm>
            <a:off x="3200400" y="3581400"/>
            <a:ext cx="76200" cy="4572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71" name="AutoShape 42">
            <a:extLst>
              <a:ext uri="{FF2B5EF4-FFF2-40B4-BE49-F238E27FC236}">
                <a16:creationId xmlns:a16="http://schemas.microsoft.com/office/drawing/2014/main" id="{6663AA91-A1EB-4448-A575-F3790404798F}"/>
              </a:ext>
            </a:extLst>
          </p:cNvPr>
          <p:cNvSpPr>
            <a:spLocks/>
          </p:cNvSpPr>
          <p:nvPr/>
        </p:nvSpPr>
        <p:spPr bwMode="auto">
          <a:xfrm>
            <a:off x="3048000" y="4191000"/>
            <a:ext cx="152400" cy="1066800"/>
          </a:xfrm>
          <a:prstGeom prst="lef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572" name="Text Box 43">
            <a:extLst>
              <a:ext uri="{FF2B5EF4-FFF2-40B4-BE49-F238E27FC236}">
                <a16:creationId xmlns:a16="http://schemas.microsoft.com/office/drawing/2014/main" id="{F6B8859A-628F-C843-94B7-9C849A504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2250" y="2590800"/>
            <a:ext cx="14287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成立年限？</a:t>
            </a:r>
          </a:p>
          <a:p>
            <a:pPr eaLnBrk="1" hangingPunct="1"/>
            <a:r>
              <a:rPr lang="zh-CN" altLang="en-US" sz="1400">
                <a:solidFill>
                  <a:srgbClr val="FF0000"/>
                </a:solidFill>
                <a:ea typeface="华文细黑" panose="02010600040101010101" pitchFamily="2" charset="-122"/>
              </a:rPr>
              <a:t>新老客户占比？</a:t>
            </a:r>
          </a:p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新客户贡献？</a:t>
            </a:r>
          </a:p>
        </p:txBody>
      </p:sp>
      <p:sp>
        <p:nvSpPr>
          <p:cNvPr id="22573" name="Text Box 44">
            <a:extLst>
              <a:ext uri="{FF2B5EF4-FFF2-40B4-BE49-F238E27FC236}">
                <a16:creationId xmlns:a16="http://schemas.microsoft.com/office/drawing/2014/main" id="{BC423D75-E700-4C40-A2E0-1B5D2995E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3505200"/>
            <a:ext cx="12509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贸易或终端？</a:t>
            </a:r>
          </a:p>
          <a:p>
            <a:pPr eaLnBrk="1" hangingPunct="1"/>
            <a:r>
              <a:rPr lang="zh-CN" altLang="en-US" sz="1400">
                <a:solidFill>
                  <a:srgbClr val="FF0000"/>
                </a:solidFill>
                <a:ea typeface="华文细黑" panose="02010600040101010101" pitchFamily="2" charset="-122"/>
              </a:rPr>
              <a:t>省内或全国？</a:t>
            </a:r>
          </a:p>
        </p:txBody>
      </p:sp>
      <p:sp>
        <p:nvSpPr>
          <p:cNvPr id="22574" name="Text Box 45">
            <a:extLst>
              <a:ext uri="{FF2B5EF4-FFF2-40B4-BE49-F238E27FC236}">
                <a16:creationId xmlns:a16="http://schemas.microsoft.com/office/drawing/2014/main" id="{AA2E453D-193E-A642-A7EC-A5ACB7EED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4114800"/>
            <a:ext cx="142875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行业门槛高否？</a:t>
            </a:r>
          </a:p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全国同行多否？</a:t>
            </a:r>
          </a:p>
          <a:p>
            <a:pPr eaLnBrk="1" hangingPunct="1"/>
            <a:r>
              <a:rPr lang="zh-CN" altLang="en-US" sz="1400">
                <a:solidFill>
                  <a:srgbClr val="FF0000"/>
                </a:solidFill>
                <a:ea typeface="华文细黑" panose="02010600040101010101" pitchFamily="2" charset="-122"/>
              </a:rPr>
              <a:t>行业竞争如何？</a:t>
            </a:r>
          </a:p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龙头企业对比？</a:t>
            </a:r>
          </a:p>
          <a:p>
            <a:pPr eaLnBrk="1" hangingPunct="1"/>
            <a:r>
              <a:rPr lang="zh-CN" altLang="en-US" sz="1400">
                <a:solidFill>
                  <a:srgbClr val="FF0000"/>
                </a:solidFill>
                <a:ea typeface="华文细黑" panose="02010600040101010101" pitchFamily="2" charset="-122"/>
              </a:rPr>
              <a:t>自身实力如何？</a:t>
            </a:r>
          </a:p>
        </p:txBody>
      </p:sp>
      <p:sp>
        <p:nvSpPr>
          <p:cNvPr id="22575" name="AutoShape 46">
            <a:extLst>
              <a:ext uri="{FF2B5EF4-FFF2-40B4-BE49-F238E27FC236}">
                <a16:creationId xmlns:a16="http://schemas.microsoft.com/office/drawing/2014/main" id="{67469AC7-C3FC-7D43-8F9D-43A4779C3973}"/>
              </a:ext>
            </a:extLst>
          </p:cNvPr>
          <p:cNvSpPr>
            <a:spLocks/>
          </p:cNvSpPr>
          <p:nvPr/>
        </p:nvSpPr>
        <p:spPr bwMode="auto">
          <a:xfrm>
            <a:off x="4343400" y="2667000"/>
            <a:ext cx="381000" cy="2667000"/>
          </a:xfrm>
          <a:prstGeom prst="rightBrace">
            <a:avLst>
              <a:gd name="adj1" fmla="val 58333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aphicFrame>
        <p:nvGraphicFramePr>
          <p:cNvPr id="281647" name="Group 47">
            <a:extLst>
              <a:ext uri="{FF2B5EF4-FFF2-40B4-BE49-F238E27FC236}">
                <a16:creationId xmlns:a16="http://schemas.microsoft.com/office/drawing/2014/main" id="{3F3EDE81-6B43-3242-A137-CE58E86FF0A8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3048000"/>
          <a:ext cx="2819400" cy="1905000"/>
        </p:xfrm>
        <a:graphic>
          <a:graphicData uri="http://schemas.openxmlformats.org/drawingml/2006/table">
            <a:tbl>
              <a:tblPr/>
              <a:tblGrid>
                <a:gridCol w="704850">
                  <a:extLst>
                    <a:ext uri="{9D8B030D-6E8A-4147-A177-3AD203B41FA5}">
                      <a16:colId xmlns:a16="http://schemas.microsoft.com/office/drawing/2014/main" val="1443258048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2507823066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487479697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1924213318"/>
                    </a:ext>
                  </a:extLst>
                </a:gridCol>
              </a:tblGrid>
              <a:tr h="5334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较强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居中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较弱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381619"/>
                  </a:ext>
                </a:extLst>
              </a:tr>
              <a:tr h="3587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广分散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求生存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013483"/>
                  </a:ext>
                </a:extLst>
              </a:tr>
              <a:tr h="3587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广分散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求发展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B1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B2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B3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7165095"/>
                  </a:ext>
                </a:extLst>
              </a:tr>
              <a:tr h="3111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较窄、特殊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458116"/>
                  </a:ext>
                </a:extLst>
              </a:tr>
            </a:tbl>
          </a:graphicData>
        </a:graphic>
      </p:graphicFrame>
      <p:sp>
        <p:nvSpPr>
          <p:cNvPr id="22601" name="Text Box 72">
            <a:extLst>
              <a:ext uri="{FF2B5EF4-FFF2-40B4-BE49-F238E27FC236}">
                <a16:creationId xmlns:a16="http://schemas.microsoft.com/office/drawing/2014/main" id="{794CD5C3-FE59-B843-8C81-D91157199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971800"/>
            <a:ext cx="50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200"/>
              <a:t>新客</a:t>
            </a:r>
          </a:p>
          <a:p>
            <a:pPr eaLnBrk="1" hangingPunct="1"/>
            <a:r>
              <a:rPr lang="zh-CN" altLang="en-US" sz="1200"/>
              <a:t>    户</a:t>
            </a:r>
          </a:p>
        </p:txBody>
      </p:sp>
      <p:sp>
        <p:nvSpPr>
          <p:cNvPr id="22602" name="Text Box 73">
            <a:extLst>
              <a:ext uri="{FF2B5EF4-FFF2-40B4-BE49-F238E27FC236}">
                <a16:creationId xmlns:a16="http://schemas.microsoft.com/office/drawing/2014/main" id="{1F5E6472-43B9-3D48-A079-234BAD636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3124200"/>
            <a:ext cx="79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200"/>
              <a:t>市</a:t>
            </a:r>
          </a:p>
          <a:p>
            <a:pPr eaLnBrk="1" hangingPunct="1"/>
            <a:r>
              <a:rPr lang="zh-CN" altLang="en-US" sz="1200"/>
              <a:t>场情况</a:t>
            </a:r>
          </a:p>
        </p:txBody>
      </p:sp>
      <p:sp>
        <p:nvSpPr>
          <p:cNvPr id="22603" name="Line 74">
            <a:extLst>
              <a:ext uri="{FF2B5EF4-FFF2-40B4-BE49-F238E27FC236}">
                <a16:creationId xmlns:a16="http://schemas.microsoft.com/office/drawing/2014/main" id="{7F9F5CAC-FDE8-BB41-A96A-77C9469DFBC1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30480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604" name="AutoShape 75">
            <a:extLst>
              <a:ext uri="{FF2B5EF4-FFF2-40B4-BE49-F238E27FC236}">
                <a16:creationId xmlns:a16="http://schemas.microsoft.com/office/drawing/2014/main" id="{5BD2BACB-6F23-A241-A559-FC1BE6687089}"/>
              </a:ext>
            </a:extLst>
          </p:cNvPr>
          <p:cNvSpPr>
            <a:spLocks/>
          </p:cNvSpPr>
          <p:nvPr/>
        </p:nvSpPr>
        <p:spPr bwMode="auto">
          <a:xfrm>
            <a:off x="7620000" y="3352800"/>
            <a:ext cx="152400" cy="838200"/>
          </a:xfrm>
          <a:prstGeom prst="leftBrace">
            <a:avLst>
              <a:gd name="adj1" fmla="val 45833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605" name="Text Box 76">
            <a:extLst>
              <a:ext uri="{FF2B5EF4-FFF2-40B4-BE49-F238E27FC236}">
                <a16:creationId xmlns:a16="http://schemas.microsoft.com/office/drawing/2014/main" id="{3184BFE4-642C-D546-A088-7DE22B911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3352800"/>
            <a:ext cx="140335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客户需求分类</a:t>
            </a:r>
          </a:p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确认需求</a:t>
            </a:r>
          </a:p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导入产品</a:t>
            </a:r>
          </a:p>
        </p:txBody>
      </p:sp>
      <p:sp>
        <p:nvSpPr>
          <p:cNvPr id="22606" name="Line 77">
            <a:extLst>
              <a:ext uri="{FF2B5EF4-FFF2-40B4-BE49-F238E27FC236}">
                <a16:creationId xmlns:a16="http://schemas.microsoft.com/office/drawing/2014/main" id="{04B82D07-9763-2449-BA95-6A533732A9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52578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607" name="Line 78">
            <a:extLst>
              <a:ext uri="{FF2B5EF4-FFF2-40B4-BE49-F238E27FC236}">
                <a16:creationId xmlns:a16="http://schemas.microsoft.com/office/drawing/2014/main" id="{6B1CE735-A7B0-F241-8764-DDB5B5C52D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7200" y="52578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608" name="Line 79">
            <a:extLst>
              <a:ext uri="{FF2B5EF4-FFF2-40B4-BE49-F238E27FC236}">
                <a16:creationId xmlns:a16="http://schemas.microsoft.com/office/drawing/2014/main" id="{0E7F6361-8670-C14C-8AE4-3C772709C9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54102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609" name="Line 80">
            <a:extLst>
              <a:ext uri="{FF2B5EF4-FFF2-40B4-BE49-F238E27FC236}">
                <a16:creationId xmlns:a16="http://schemas.microsoft.com/office/drawing/2014/main" id="{713671ED-4E8E-B34B-8289-7514A533AD50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5410200"/>
            <a:ext cx="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610" name="Text Box 81">
            <a:extLst>
              <a:ext uri="{FF2B5EF4-FFF2-40B4-BE49-F238E27FC236}">
                <a16:creationId xmlns:a16="http://schemas.microsoft.com/office/drawing/2014/main" id="{590C477E-D2DB-1D46-A358-C503B4F22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5464175"/>
            <a:ext cx="1250950" cy="274638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200">
                <a:solidFill>
                  <a:srgbClr val="000000"/>
                </a:solidFill>
              </a:rPr>
              <a:t>不认可、不配合</a:t>
            </a:r>
          </a:p>
        </p:txBody>
      </p:sp>
      <p:sp>
        <p:nvSpPr>
          <p:cNvPr id="22611" name="AutoShape 82">
            <a:extLst>
              <a:ext uri="{FF2B5EF4-FFF2-40B4-BE49-F238E27FC236}">
                <a16:creationId xmlns:a16="http://schemas.microsoft.com/office/drawing/2014/main" id="{A24E89B3-3262-6747-9540-47BE3AD46BCF}"/>
              </a:ext>
            </a:extLst>
          </p:cNvPr>
          <p:cNvSpPr>
            <a:spLocks/>
          </p:cNvSpPr>
          <p:nvPr/>
        </p:nvSpPr>
        <p:spPr bwMode="auto">
          <a:xfrm>
            <a:off x="4267200" y="5562600"/>
            <a:ext cx="76200" cy="685800"/>
          </a:xfrm>
          <a:prstGeom prst="leftBrace">
            <a:avLst>
              <a:gd name="adj1" fmla="val 7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612" name="Line 83">
            <a:extLst>
              <a:ext uri="{FF2B5EF4-FFF2-40B4-BE49-F238E27FC236}">
                <a16:creationId xmlns:a16="http://schemas.microsoft.com/office/drawing/2014/main" id="{DDC760A1-1769-704B-98C2-AAF7D528CC32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5943600"/>
            <a:ext cx="1752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613" name="Text Box 84">
            <a:extLst>
              <a:ext uri="{FF2B5EF4-FFF2-40B4-BE49-F238E27FC236}">
                <a16:creationId xmlns:a16="http://schemas.microsoft.com/office/drawing/2014/main" id="{C0B4AE3D-1240-FC43-AFA8-6DEF417A3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0" y="5486400"/>
            <a:ext cx="24955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你做推广需要达到什么效果？</a:t>
            </a:r>
          </a:p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你打品牌还是促销售？</a:t>
            </a:r>
          </a:p>
          <a:p>
            <a:pPr eaLnBrk="1" hangingPunct="1"/>
            <a:r>
              <a:rPr lang="zh-CN" altLang="en-US" sz="1400">
                <a:solidFill>
                  <a:schemeClr val="tx2"/>
                </a:solidFill>
                <a:ea typeface="华文细黑" panose="02010600040101010101" pitchFamily="2" charset="-122"/>
              </a:rPr>
              <a:t>推广方面主要困惑时什么？</a:t>
            </a:r>
            <a:endParaRPr lang="zh-CN" altLang="en-US" sz="1400">
              <a:solidFill>
                <a:srgbClr val="FF0000"/>
              </a:solidFill>
              <a:ea typeface="华文细黑" panose="02010600040101010101" pitchFamily="2" charset="-122"/>
            </a:endParaRPr>
          </a:p>
        </p:txBody>
      </p:sp>
      <p:sp>
        <p:nvSpPr>
          <p:cNvPr id="22614" name="AutoShape 85">
            <a:extLst>
              <a:ext uri="{FF2B5EF4-FFF2-40B4-BE49-F238E27FC236}">
                <a16:creationId xmlns:a16="http://schemas.microsoft.com/office/drawing/2014/main" id="{320EBDD5-34EA-2444-BB2F-465D8CBB6B57}"/>
              </a:ext>
            </a:extLst>
          </p:cNvPr>
          <p:cNvSpPr>
            <a:spLocks/>
          </p:cNvSpPr>
          <p:nvPr/>
        </p:nvSpPr>
        <p:spPr bwMode="auto">
          <a:xfrm>
            <a:off x="6629400" y="5562600"/>
            <a:ext cx="152400" cy="609600"/>
          </a:xfrm>
          <a:prstGeom prst="righ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615" name="Text Box 86">
            <a:extLst>
              <a:ext uri="{FF2B5EF4-FFF2-40B4-BE49-F238E27FC236}">
                <a16:creationId xmlns:a16="http://schemas.microsoft.com/office/drawing/2014/main" id="{2CAD650C-C766-5E40-8931-64FB5AFA5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5532438"/>
            <a:ext cx="14478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200">
                <a:solidFill>
                  <a:schemeClr val="tx2"/>
                </a:solidFill>
                <a:ea typeface="华文细黑" panose="02010600040101010101" pitchFamily="2" charset="-122"/>
              </a:rPr>
              <a:t>客户重视什么就分析什么。注意认可客户，引导客户。</a:t>
            </a:r>
          </a:p>
        </p:txBody>
      </p:sp>
      <p:sp>
        <p:nvSpPr>
          <p:cNvPr id="22616" name="Line 87">
            <a:extLst>
              <a:ext uri="{FF2B5EF4-FFF2-40B4-BE49-F238E27FC236}">
                <a16:creationId xmlns:a16="http://schemas.microsoft.com/office/drawing/2014/main" id="{3886DFB9-E32C-FA47-80CB-BC933EDB0AA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54102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617" name="Line 88">
            <a:extLst>
              <a:ext uri="{FF2B5EF4-FFF2-40B4-BE49-F238E27FC236}">
                <a16:creationId xmlns:a16="http://schemas.microsoft.com/office/drawing/2014/main" id="{B0214025-3E9C-4E47-8DB2-DDA5C0132AC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7200" y="54102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618" name="Line 89">
            <a:extLst>
              <a:ext uri="{FF2B5EF4-FFF2-40B4-BE49-F238E27FC236}">
                <a16:creationId xmlns:a16="http://schemas.microsoft.com/office/drawing/2014/main" id="{9E938467-29AF-464A-BEF8-5E2417EB6896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8600" y="54102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619" name="Line 90">
            <a:extLst>
              <a:ext uri="{FF2B5EF4-FFF2-40B4-BE49-F238E27FC236}">
                <a16:creationId xmlns:a16="http://schemas.microsoft.com/office/drawing/2014/main" id="{E6651CE0-8B5F-134B-BA8D-69FA4A4B9AC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495800"/>
            <a:ext cx="0" cy="1828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620" name="Text Box 91">
            <a:extLst>
              <a:ext uri="{FF2B5EF4-FFF2-40B4-BE49-F238E27FC236}">
                <a16:creationId xmlns:a16="http://schemas.microsoft.com/office/drawing/2014/main" id="{F163E05B-BB1F-374F-A11A-4DFF91549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0" y="6262688"/>
            <a:ext cx="1098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/>
              <a:t>注意约访</a:t>
            </a:r>
          </a:p>
        </p:txBody>
      </p:sp>
      <p:sp>
        <p:nvSpPr>
          <p:cNvPr id="22621" name="Text Box 92">
            <a:extLst>
              <a:ext uri="{FF2B5EF4-FFF2-40B4-BE49-F238E27FC236}">
                <a16:creationId xmlns:a16="http://schemas.microsoft.com/office/drawing/2014/main" id="{78B8AA60-94B1-8241-B259-B3AA20744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6351588"/>
            <a:ext cx="7038975" cy="3048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>
                <a:solidFill>
                  <a:srgbClr val="000000"/>
                </a:solidFill>
              </a:rPr>
              <a:t>对方是负责人、意向至少达到阶段</a:t>
            </a:r>
            <a:r>
              <a:rPr lang="en-US" altLang="zh-CN" sz="1400">
                <a:solidFill>
                  <a:srgbClr val="000000"/>
                </a:solidFill>
              </a:rPr>
              <a:t>2</a:t>
            </a:r>
            <a:r>
              <a:rPr lang="zh-CN" altLang="en-US" sz="1400">
                <a:solidFill>
                  <a:srgbClr val="000000"/>
                </a:solidFill>
              </a:rPr>
              <a:t>、使用专业销售工具探寻需求、对方没有重大疑义。</a:t>
            </a:r>
          </a:p>
        </p:txBody>
      </p:sp>
      <p:sp>
        <p:nvSpPr>
          <p:cNvPr id="22622" name="Line 93">
            <a:extLst>
              <a:ext uri="{FF2B5EF4-FFF2-40B4-BE49-F238E27FC236}">
                <a16:creationId xmlns:a16="http://schemas.microsoft.com/office/drawing/2014/main" id="{E67D5558-07CC-5042-A216-CA504ECEF8F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0" y="6477000"/>
            <a:ext cx="503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623" name="Line 94">
            <a:extLst>
              <a:ext uri="{FF2B5EF4-FFF2-40B4-BE49-F238E27FC236}">
                <a16:creationId xmlns:a16="http://schemas.microsoft.com/office/drawing/2014/main" id="{BA37BA39-FAE1-794F-A09D-7E53D66113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72200" y="5029200"/>
            <a:ext cx="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624" name="Text Box 95">
            <a:extLst>
              <a:ext uri="{FF2B5EF4-FFF2-40B4-BE49-F238E27FC236}">
                <a16:creationId xmlns:a16="http://schemas.microsoft.com/office/drawing/2014/main" id="{B91631AB-28E0-2A43-B9EA-6B462C3A2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5059363"/>
            <a:ext cx="1098550" cy="274637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200">
                <a:solidFill>
                  <a:srgbClr val="000000"/>
                </a:solidFill>
              </a:rPr>
              <a:t>推进客户分类</a:t>
            </a:r>
          </a:p>
        </p:txBody>
      </p:sp>
      <p:sp>
        <p:nvSpPr>
          <p:cNvPr id="22625" name="Line 96">
            <a:extLst>
              <a:ext uri="{FF2B5EF4-FFF2-40B4-BE49-F238E27FC236}">
                <a16:creationId xmlns:a16="http://schemas.microsoft.com/office/drawing/2014/main" id="{7DFF8EB8-7236-ED48-9057-4B707EAA9EA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629400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626" name="Text Box 98">
            <a:extLst>
              <a:ext uri="{FF2B5EF4-FFF2-40B4-BE49-F238E27FC236}">
                <a16:creationId xmlns:a16="http://schemas.microsoft.com/office/drawing/2014/main" id="{1964399B-5E0C-7A43-995A-E1A9C7238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6453188"/>
            <a:ext cx="79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/>
              <a:t>……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Rectangle 3" hidden="1">
            <a:extLst>
              <a:ext uri="{FF2B5EF4-FFF2-40B4-BE49-F238E27FC236}">
                <a16:creationId xmlns:a16="http://schemas.microsoft.com/office/drawing/2014/main" id="{AC73FF48-A3FA-044D-A7B6-71CC71CD4E6A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圆角矩形 5">
            <a:extLst>
              <a:ext uri="{FF2B5EF4-FFF2-40B4-BE49-F238E27FC236}">
                <a16:creationId xmlns:a16="http://schemas.microsoft.com/office/drawing/2014/main" id="{3A7D0FDC-5212-964B-A478-6850A1A0485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908175" y="4076700"/>
            <a:ext cx="4786313" cy="66198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/>
          </a:p>
        </p:txBody>
      </p:sp>
      <p:sp>
        <p:nvSpPr>
          <p:cNvPr id="6148" name="Rectangle 2" hidden="1">
            <a:extLst>
              <a:ext uri="{FF2B5EF4-FFF2-40B4-BE49-F238E27FC236}">
                <a16:creationId xmlns:a16="http://schemas.microsoft.com/office/drawing/2014/main" id="{EC63567B-1894-CB42-BFD8-D8ABFBB10585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0"/>
            <a:ext cx="1619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6149" name="Rectangle 59">
            <a:extLst>
              <a:ext uri="{FF2B5EF4-FFF2-40B4-BE49-F238E27FC236}">
                <a16:creationId xmlns:a16="http://schemas.microsoft.com/office/drawing/2014/main" id="{2C789E9C-7616-4847-ADA8-095BE099AE60}"/>
              </a:ext>
            </a:extLst>
          </p:cNvPr>
          <p:cNvSpPr>
            <a:spLocks noGrp="1" noChangeArrowheads="1"/>
          </p:cNvSpPr>
          <p:nvPr>
            <p:ph type="title" idx="4294967295"/>
            <p:custDataLst>
              <p:tags r:id="rId5"/>
            </p:custDataLst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 anchor="ctr"/>
          <a:lstStyle/>
          <a:p>
            <a:pPr algn="l"/>
            <a:r>
              <a:rPr lang="zh-CN" altLang="en-US" sz="2400"/>
              <a:t>课程大纲</a:t>
            </a:r>
          </a:p>
        </p:txBody>
      </p:sp>
      <p:sp>
        <p:nvSpPr>
          <p:cNvPr id="6150" name="TextBox 4">
            <a:extLst>
              <a:ext uri="{FF2B5EF4-FFF2-40B4-BE49-F238E27FC236}">
                <a16:creationId xmlns:a16="http://schemas.microsoft.com/office/drawing/2014/main" id="{92E53857-62F9-2247-BDFE-DD5490124406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143125" y="1897063"/>
            <a:ext cx="5643563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开发背景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chemeClr val="tx2"/>
                </a:solidFill>
              </a:rPr>
              <a:t>整个标准化销售思路的梳理</a:t>
            </a: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销售标准化工具的电话流程</a:t>
            </a:r>
            <a:endParaRPr lang="en-US" altLang="zh-CN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销售标准化工具的功能及使用</a:t>
            </a:r>
            <a:endParaRPr lang="en-US" altLang="zh-CN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互动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 sz="2400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F5364D1C-AAA9-3A48-949F-575FD1D1F0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3375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zh-CN" altLang="en-US" sz="2400"/>
              <a:t>判断客户网络意识</a:t>
            </a:r>
            <a:r>
              <a:rPr lang="en-US" altLang="zh-CN" sz="2400">
                <a:solidFill>
                  <a:srgbClr val="FF3300"/>
                </a:solidFill>
              </a:rPr>
              <a:t>(</a:t>
            </a:r>
            <a:r>
              <a:rPr lang="zh-CN" altLang="en-US" sz="2400" b="0">
                <a:solidFill>
                  <a:srgbClr val="FF3300"/>
                </a:solidFill>
              </a:rPr>
              <a:t>常见出错点、易遗漏点。</a:t>
            </a:r>
            <a:r>
              <a:rPr lang="en-US" altLang="zh-CN" sz="2400">
                <a:solidFill>
                  <a:srgbClr val="FF3300"/>
                </a:solidFill>
              </a:rPr>
              <a:t>)</a:t>
            </a:r>
          </a:p>
        </p:txBody>
      </p:sp>
      <p:sp>
        <p:nvSpPr>
          <p:cNvPr id="23555" name="Text Box 5">
            <a:extLst>
              <a:ext uri="{FF2B5EF4-FFF2-40B4-BE49-F238E27FC236}">
                <a16:creationId xmlns:a16="http://schemas.microsoft.com/office/drawing/2014/main" id="{FAF9C98E-BDF2-DA42-9ACD-9FDBF8FB2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031875"/>
            <a:ext cx="33988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判断客户的网络意识</a:t>
            </a:r>
          </a:p>
        </p:txBody>
      </p:sp>
      <p:sp>
        <p:nvSpPr>
          <p:cNvPr id="305158" name="Text Box 6">
            <a:extLst>
              <a:ext uri="{FF2B5EF4-FFF2-40B4-BE49-F238E27FC236}">
                <a16:creationId xmlns:a16="http://schemas.microsoft.com/office/drawing/2014/main" id="{7E13799B-231A-D140-9184-6A4461786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060575"/>
            <a:ext cx="8404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/>
              <a:t>1.</a:t>
            </a:r>
            <a:r>
              <a:rPr lang="zh-CN" altLang="en-US" sz="2400" b="1"/>
              <a:t>因为百度这个产品就是网络产品，为随后引入百度做铺垫。</a:t>
            </a:r>
            <a:endParaRPr lang="zh-CN" altLang="en-US" sz="2400"/>
          </a:p>
        </p:txBody>
      </p:sp>
      <p:sp>
        <p:nvSpPr>
          <p:cNvPr id="305160" name="Text Box 8">
            <a:extLst>
              <a:ext uri="{FF2B5EF4-FFF2-40B4-BE49-F238E27FC236}">
                <a16:creationId xmlns:a16="http://schemas.microsoft.com/office/drawing/2014/main" id="{6E314266-B60C-F44D-A51A-150D16E2B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8" y="2781300"/>
            <a:ext cx="5033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/>
              <a:t>2.</a:t>
            </a:r>
            <a:r>
              <a:rPr lang="zh-CN" altLang="en-US" sz="2400" b="1"/>
              <a:t>判断和客户进行沟通采用的话术。</a:t>
            </a:r>
            <a:endParaRPr lang="zh-CN" altLang="en-US" sz="2400"/>
          </a:p>
        </p:txBody>
      </p:sp>
      <p:sp>
        <p:nvSpPr>
          <p:cNvPr id="305161" name="Text Box 9">
            <a:extLst>
              <a:ext uri="{FF2B5EF4-FFF2-40B4-BE49-F238E27FC236}">
                <a16:creationId xmlns:a16="http://schemas.microsoft.com/office/drawing/2014/main" id="{D727F916-8669-2245-81B8-9ED56250B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3573463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/>
              <a:t>3.</a:t>
            </a:r>
            <a:r>
              <a:rPr lang="zh-CN" altLang="en-US" sz="2400" b="1"/>
              <a:t>能够判断客户的跟单周期。</a:t>
            </a:r>
            <a:endParaRPr lang="zh-CN" altLang="en-US" sz="2400"/>
          </a:p>
        </p:txBody>
      </p:sp>
      <p:sp>
        <p:nvSpPr>
          <p:cNvPr id="305163" name="Text Box 11">
            <a:extLst>
              <a:ext uri="{FF2B5EF4-FFF2-40B4-BE49-F238E27FC236}">
                <a16:creationId xmlns:a16="http://schemas.microsoft.com/office/drawing/2014/main" id="{B07865BA-57EB-4849-B8DB-303966D20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1038225"/>
            <a:ext cx="1612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为什么要</a:t>
            </a:r>
          </a:p>
        </p:txBody>
      </p:sp>
      <p:sp>
        <p:nvSpPr>
          <p:cNvPr id="305164" name="Text Box 12">
            <a:extLst>
              <a:ext uri="{FF2B5EF4-FFF2-40B4-BE49-F238E27FC236}">
                <a16:creationId xmlns:a16="http://schemas.microsoft.com/office/drawing/2014/main" id="{7B2986C8-9ADD-5449-989D-25FDB7D13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2525" y="1038225"/>
            <a:ext cx="4016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5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5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05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05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58" grpId="0"/>
      <p:bldP spid="305160" grpId="0"/>
      <p:bldP spid="305161" grpId="0"/>
      <p:bldP spid="305163" grpId="0"/>
      <p:bldP spid="3051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5E91FF15-F536-5141-AF84-A5AC311617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3375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zh-CN" altLang="en-US" sz="2400"/>
              <a:t>判断客户网络意识</a:t>
            </a:r>
            <a:r>
              <a:rPr lang="en-US" altLang="zh-CN" sz="2400">
                <a:solidFill>
                  <a:srgbClr val="FF3300"/>
                </a:solidFill>
              </a:rPr>
              <a:t>(</a:t>
            </a:r>
            <a:r>
              <a:rPr lang="zh-CN" altLang="en-US" sz="2400" b="0">
                <a:solidFill>
                  <a:srgbClr val="FF3300"/>
                </a:solidFill>
              </a:rPr>
              <a:t>常见出错点、易遗漏点。</a:t>
            </a:r>
            <a:r>
              <a:rPr lang="en-US" altLang="zh-CN" sz="2400">
                <a:solidFill>
                  <a:srgbClr val="FF3300"/>
                </a:solidFill>
              </a:rPr>
              <a:t>)</a:t>
            </a:r>
            <a:endParaRPr lang="zh-CN" altLang="en-US" sz="2400">
              <a:solidFill>
                <a:srgbClr val="FF3300"/>
              </a:solidFill>
            </a:endParaRPr>
          </a:p>
        </p:txBody>
      </p:sp>
      <p:sp>
        <p:nvSpPr>
          <p:cNvPr id="24579" name="Text Box 7">
            <a:extLst>
              <a:ext uri="{FF2B5EF4-FFF2-40B4-BE49-F238E27FC236}">
                <a16:creationId xmlns:a16="http://schemas.microsoft.com/office/drawing/2014/main" id="{B55FC17D-FD64-4A44-99A4-EFB0E47E9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16033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/>
              <a:t>探寻客户网络意识，根据客户网络意识导入产品。</a:t>
            </a:r>
          </a:p>
        </p:txBody>
      </p:sp>
      <p:sp>
        <p:nvSpPr>
          <p:cNvPr id="307208" name="AutoShape 8">
            <a:extLst>
              <a:ext uri="{FF2B5EF4-FFF2-40B4-BE49-F238E27FC236}">
                <a16:creationId xmlns:a16="http://schemas.microsoft.com/office/drawing/2014/main" id="{69F58B4C-3429-B545-BF2A-7AF272C364E9}"/>
              </a:ext>
            </a:extLst>
          </p:cNvPr>
          <p:cNvSpPr>
            <a:spLocks/>
          </p:cNvSpPr>
          <p:nvPr/>
        </p:nvSpPr>
        <p:spPr bwMode="auto">
          <a:xfrm>
            <a:off x="1979613" y="2060575"/>
            <a:ext cx="439737" cy="2952750"/>
          </a:xfrm>
          <a:prstGeom prst="leftBrace">
            <a:avLst>
              <a:gd name="adj1" fmla="val 5595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07209" name="Text Box 9">
            <a:extLst>
              <a:ext uri="{FF2B5EF4-FFF2-40B4-BE49-F238E27FC236}">
                <a16:creationId xmlns:a16="http://schemas.microsoft.com/office/drawing/2014/main" id="{5AB24ABC-9D24-6146-8D95-A5CB15259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2363" y="1851025"/>
            <a:ext cx="1335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/>
              <a:t>网络意识强</a:t>
            </a:r>
          </a:p>
        </p:txBody>
      </p:sp>
      <p:sp>
        <p:nvSpPr>
          <p:cNvPr id="307210" name="Text Box 10">
            <a:extLst>
              <a:ext uri="{FF2B5EF4-FFF2-40B4-BE49-F238E27FC236}">
                <a16:creationId xmlns:a16="http://schemas.microsoft.com/office/drawing/2014/main" id="{46BA0D97-B22F-4341-B660-508020DDC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4797425"/>
            <a:ext cx="1335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/>
              <a:t>网络意识弱</a:t>
            </a:r>
          </a:p>
        </p:txBody>
      </p:sp>
      <p:sp>
        <p:nvSpPr>
          <p:cNvPr id="307211" name="AutoShape 11">
            <a:extLst>
              <a:ext uri="{FF2B5EF4-FFF2-40B4-BE49-F238E27FC236}">
                <a16:creationId xmlns:a16="http://schemas.microsoft.com/office/drawing/2014/main" id="{E133B652-FF2D-FB47-9DF4-DEBE3B1B8B58}"/>
              </a:ext>
            </a:extLst>
          </p:cNvPr>
          <p:cNvSpPr>
            <a:spLocks/>
          </p:cNvSpPr>
          <p:nvPr/>
        </p:nvSpPr>
        <p:spPr bwMode="auto">
          <a:xfrm>
            <a:off x="3779838" y="4221163"/>
            <a:ext cx="144462" cy="1439862"/>
          </a:xfrm>
          <a:prstGeom prst="leftBrace">
            <a:avLst>
              <a:gd name="adj1" fmla="val 8305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07212" name="Text Box 12">
            <a:extLst>
              <a:ext uri="{FF2B5EF4-FFF2-40B4-BE49-F238E27FC236}">
                <a16:creationId xmlns:a16="http://schemas.microsoft.com/office/drawing/2014/main" id="{8760C2E3-C90E-EC4A-B992-CA6DFFD6F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3663" y="4010025"/>
            <a:ext cx="15652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/>
              <a:t>创新意识强，</a:t>
            </a:r>
          </a:p>
          <a:p>
            <a:pPr eaLnBrk="1" hangingPunct="1"/>
            <a:r>
              <a:rPr lang="zh-CN" altLang="en-US" b="1"/>
              <a:t>网络意识弱。</a:t>
            </a:r>
          </a:p>
        </p:txBody>
      </p:sp>
      <p:sp>
        <p:nvSpPr>
          <p:cNvPr id="307213" name="Text Box 13">
            <a:extLst>
              <a:ext uri="{FF2B5EF4-FFF2-40B4-BE49-F238E27FC236}">
                <a16:creationId xmlns:a16="http://schemas.microsoft.com/office/drawing/2014/main" id="{9A55F6F7-B1BA-8046-96C7-C9C86B44C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5300663"/>
            <a:ext cx="15652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/>
              <a:t>创新意识弱，</a:t>
            </a:r>
          </a:p>
          <a:p>
            <a:pPr eaLnBrk="1" hangingPunct="1"/>
            <a:r>
              <a:rPr lang="zh-CN" altLang="en-US" b="1"/>
              <a:t>网络意识弱。</a:t>
            </a:r>
          </a:p>
        </p:txBody>
      </p:sp>
      <p:sp>
        <p:nvSpPr>
          <p:cNvPr id="307214" name="AutoShape 14">
            <a:extLst>
              <a:ext uri="{FF2B5EF4-FFF2-40B4-BE49-F238E27FC236}">
                <a16:creationId xmlns:a16="http://schemas.microsoft.com/office/drawing/2014/main" id="{FA168E30-F9AD-FE40-AF98-9880640A099B}"/>
              </a:ext>
            </a:extLst>
          </p:cNvPr>
          <p:cNvSpPr>
            <a:spLocks/>
          </p:cNvSpPr>
          <p:nvPr/>
        </p:nvSpPr>
        <p:spPr bwMode="auto">
          <a:xfrm>
            <a:off x="3708400" y="1412875"/>
            <a:ext cx="71438" cy="1223963"/>
          </a:xfrm>
          <a:prstGeom prst="leftBrace">
            <a:avLst>
              <a:gd name="adj1" fmla="val 14277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07215" name="AutoShape 15">
            <a:extLst>
              <a:ext uri="{FF2B5EF4-FFF2-40B4-BE49-F238E27FC236}">
                <a16:creationId xmlns:a16="http://schemas.microsoft.com/office/drawing/2014/main" id="{C1281490-7298-2A40-8665-F3AF777D38E6}"/>
              </a:ext>
            </a:extLst>
          </p:cNvPr>
          <p:cNvSpPr>
            <a:spLocks/>
          </p:cNvSpPr>
          <p:nvPr/>
        </p:nvSpPr>
        <p:spPr bwMode="auto">
          <a:xfrm>
            <a:off x="5292725" y="3716338"/>
            <a:ext cx="71438" cy="1223962"/>
          </a:xfrm>
          <a:prstGeom prst="leftBrace">
            <a:avLst>
              <a:gd name="adj1" fmla="val 14277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07216" name="AutoShape 16">
            <a:extLst>
              <a:ext uri="{FF2B5EF4-FFF2-40B4-BE49-F238E27FC236}">
                <a16:creationId xmlns:a16="http://schemas.microsoft.com/office/drawing/2014/main" id="{1F15103C-FCA0-7140-B080-3A022D193621}"/>
              </a:ext>
            </a:extLst>
          </p:cNvPr>
          <p:cNvSpPr>
            <a:spLocks/>
          </p:cNvSpPr>
          <p:nvPr/>
        </p:nvSpPr>
        <p:spPr bwMode="auto">
          <a:xfrm>
            <a:off x="5292725" y="5084763"/>
            <a:ext cx="71438" cy="1079500"/>
          </a:xfrm>
          <a:prstGeom prst="leftBrace">
            <a:avLst>
              <a:gd name="adj1" fmla="val 12592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07217" name="Text Box 17">
            <a:extLst>
              <a:ext uri="{FF2B5EF4-FFF2-40B4-BE49-F238E27FC236}">
                <a16:creationId xmlns:a16="http://schemas.microsoft.com/office/drawing/2014/main" id="{22B600F6-9A85-2144-8534-03171F2E5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1412875"/>
            <a:ext cx="34099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/>
              <a:t>同类产品的对比</a:t>
            </a:r>
          </a:p>
          <a:p>
            <a:pPr eaLnBrk="1" hangingPunct="1"/>
            <a:r>
              <a:rPr lang="zh-CN" altLang="en-US" b="1"/>
              <a:t>百度的优势</a:t>
            </a:r>
            <a:r>
              <a:rPr lang="zh-CN" altLang="en-US"/>
              <a:t>：</a:t>
            </a:r>
            <a:r>
              <a:rPr lang="en-US" altLang="zh-CN">
                <a:solidFill>
                  <a:schemeClr val="tx2"/>
                </a:solidFill>
              </a:rPr>
              <a:t>95%</a:t>
            </a:r>
            <a:r>
              <a:rPr lang="zh-CN" altLang="en-US">
                <a:solidFill>
                  <a:schemeClr val="tx2"/>
                </a:solidFill>
              </a:rPr>
              <a:t>人群、</a:t>
            </a:r>
          </a:p>
          <a:p>
            <a:pPr eaLnBrk="1" hangingPunct="1"/>
            <a:r>
              <a:rPr lang="zh-CN" altLang="en-US">
                <a:solidFill>
                  <a:schemeClr val="tx2"/>
                </a:solidFill>
              </a:rPr>
              <a:t>                      </a:t>
            </a:r>
            <a:r>
              <a:rPr lang="en-US" altLang="zh-CN">
                <a:solidFill>
                  <a:schemeClr val="tx2"/>
                </a:solidFill>
              </a:rPr>
              <a:t>18</a:t>
            </a:r>
            <a:r>
              <a:rPr lang="zh-CN" altLang="en-US">
                <a:solidFill>
                  <a:schemeClr val="tx2"/>
                </a:solidFill>
              </a:rPr>
              <a:t>黄金位、</a:t>
            </a:r>
          </a:p>
          <a:p>
            <a:pPr eaLnBrk="1" hangingPunct="1"/>
            <a:r>
              <a:rPr lang="zh-CN" altLang="en-US">
                <a:solidFill>
                  <a:schemeClr val="tx2"/>
                </a:solidFill>
              </a:rPr>
              <a:t>                      标题创意吸引客户</a:t>
            </a:r>
          </a:p>
        </p:txBody>
      </p:sp>
      <p:sp>
        <p:nvSpPr>
          <p:cNvPr id="307218" name="Rectangle 18">
            <a:extLst>
              <a:ext uri="{FF2B5EF4-FFF2-40B4-BE49-F238E27FC236}">
                <a16:creationId xmlns:a16="http://schemas.microsoft.com/office/drawing/2014/main" id="{75C5A94F-0453-FE46-A617-E050E92B8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3573463"/>
            <a:ext cx="45720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chemeClr val="tx2"/>
                </a:solidFill>
              </a:rPr>
              <a:t>与传统广告对比</a:t>
            </a:r>
            <a:r>
              <a:rPr lang="zh-CN" altLang="en-US">
                <a:solidFill>
                  <a:schemeClr val="tx2"/>
                </a:solidFill>
              </a:rPr>
              <a:t>   </a:t>
            </a:r>
          </a:p>
          <a:p>
            <a:pPr eaLnBrk="1" hangingPunct="1"/>
            <a:r>
              <a:rPr lang="zh-CN" altLang="en-US" b="1">
                <a:solidFill>
                  <a:schemeClr val="tx2"/>
                </a:solidFill>
              </a:rPr>
              <a:t>百度优势</a:t>
            </a:r>
            <a:r>
              <a:rPr lang="zh-CN" altLang="en-US">
                <a:solidFill>
                  <a:schemeClr val="tx2"/>
                </a:solidFill>
              </a:rPr>
              <a:t>：覆盖面广、</a:t>
            </a:r>
          </a:p>
          <a:p>
            <a:pPr eaLnBrk="1" hangingPunct="1"/>
            <a:r>
              <a:rPr lang="zh-CN" altLang="en-US">
                <a:solidFill>
                  <a:schemeClr val="tx2"/>
                </a:solidFill>
              </a:rPr>
              <a:t>           可控性强（预算、人群等）</a:t>
            </a:r>
          </a:p>
          <a:p>
            <a:pPr eaLnBrk="1" hangingPunct="1"/>
            <a:r>
              <a:rPr lang="zh-CN" altLang="en-US">
                <a:solidFill>
                  <a:schemeClr val="tx2"/>
                </a:solidFill>
              </a:rPr>
              <a:t>           专业客服、</a:t>
            </a:r>
          </a:p>
          <a:p>
            <a:pPr eaLnBrk="1" hangingPunct="1"/>
            <a:r>
              <a:rPr lang="zh-CN" altLang="en-US" b="1">
                <a:solidFill>
                  <a:schemeClr val="tx2"/>
                </a:solidFill>
              </a:rPr>
              <a:t>网络趋势</a:t>
            </a:r>
            <a:r>
              <a:rPr lang="zh-CN" altLang="en-US">
                <a:solidFill>
                  <a:schemeClr val="tx2"/>
                </a:solidFill>
              </a:rPr>
              <a:t>（用手机的例子）</a:t>
            </a:r>
          </a:p>
        </p:txBody>
      </p:sp>
      <p:sp>
        <p:nvSpPr>
          <p:cNvPr id="307219" name="Rectangle 19">
            <a:extLst>
              <a:ext uri="{FF2B5EF4-FFF2-40B4-BE49-F238E27FC236}">
                <a16:creationId xmlns:a16="http://schemas.microsoft.com/office/drawing/2014/main" id="{DF83D941-C27E-C14F-A078-48AB0AC30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5229225"/>
            <a:ext cx="45720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chemeClr val="tx2"/>
                </a:solidFill>
              </a:rPr>
              <a:t>同行刺激</a:t>
            </a:r>
            <a:r>
              <a:rPr lang="zh-CN" altLang="en-US">
                <a:solidFill>
                  <a:srgbClr val="FF3300"/>
                </a:solidFill>
              </a:rPr>
              <a:t>（实力相当、注意细节）</a:t>
            </a:r>
          </a:p>
          <a:p>
            <a:pPr eaLnBrk="1" hangingPunct="1"/>
            <a:r>
              <a:rPr lang="zh-CN" altLang="en-US" b="1">
                <a:solidFill>
                  <a:schemeClr val="tx2"/>
                </a:solidFill>
              </a:rPr>
              <a:t>百度优势</a:t>
            </a:r>
          </a:p>
          <a:p>
            <a:pPr eaLnBrk="1" hangingPunct="1"/>
            <a:r>
              <a:rPr lang="zh-CN" altLang="en-US" b="1">
                <a:solidFill>
                  <a:schemeClr val="tx2"/>
                </a:solidFill>
              </a:rPr>
              <a:t>网络趋势</a:t>
            </a:r>
            <a:r>
              <a:rPr lang="zh-CN" altLang="en-US">
                <a:solidFill>
                  <a:schemeClr val="tx2"/>
                </a:solidFill>
              </a:rPr>
              <a:t>（用手机的例子）</a:t>
            </a:r>
          </a:p>
        </p:txBody>
      </p:sp>
      <p:grpSp>
        <p:nvGrpSpPr>
          <p:cNvPr id="24592" name="Group 24">
            <a:extLst>
              <a:ext uri="{FF2B5EF4-FFF2-40B4-BE49-F238E27FC236}">
                <a16:creationId xmlns:a16="http://schemas.microsoft.com/office/drawing/2014/main" id="{DDA740E1-AC83-9F4C-9B7C-862399D2684D}"/>
              </a:ext>
            </a:extLst>
          </p:cNvPr>
          <p:cNvGrpSpPr>
            <a:grpSpLocks/>
          </p:cNvGrpSpPr>
          <p:nvPr/>
        </p:nvGrpSpPr>
        <p:grpSpPr bwMode="auto">
          <a:xfrm>
            <a:off x="0" y="5842000"/>
            <a:ext cx="4356100" cy="1016000"/>
            <a:chOff x="0" y="3566"/>
            <a:chExt cx="2744" cy="640"/>
          </a:xfrm>
        </p:grpSpPr>
        <p:sp>
          <p:nvSpPr>
            <p:cNvPr id="24593" name="Rectangle 21">
              <a:extLst>
                <a:ext uri="{FF2B5EF4-FFF2-40B4-BE49-F238E27FC236}">
                  <a16:creationId xmlns:a16="http://schemas.microsoft.com/office/drawing/2014/main" id="{ADC10C4B-A8BD-6140-8FFB-8BDC9DD431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566"/>
              <a:ext cx="2608" cy="61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4594" name="Text Box 20">
              <a:extLst>
                <a:ext uri="{FF2B5EF4-FFF2-40B4-BE49-F238E27FC236}">
                  <a16:creationId xmlns:a16="http://schemas.microsoft.com/office/drawing/2014/main" id="{A01E2498-01BC-A041-BD05-5890D5E15C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3612"/>
              <a:ext cx="2744" cy="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400" b="1"/>
                <a:t>采用同行刺激的时候，要注意什么？</a:t>
              </a:r>
              <a:r>
                <a:rPr lang="zh-CN" altLang="en-US" sz="1400"/>
                <a:t> </a:t>
              </a:r>
            </a:p>
            <a:p>
              <a:pPr eaLnBrk="1" hangingPunct="1"/>
              <a:r>
                <a:rPr lang="en-US" altLang="zh-CN" sz="1400"/>
                <a:t>1</a:t>
              </a:r>
              <a:r>
                <a:rPr lang="zh-CN" altLang="en-US" sz="1400"/>
                <a:t>、</a:t>
              </a:r>
              <a:r>
                <a:rPr lang="zh-CN" altLang="en-US" sz="1400" b="1"/>
                <a:t>细节，少空泛</a:t>
              </a:r>
              <a:r>
                <a:rPr lang="zh-CN" altLang="en-US" sz="1400"/>
                <a:t>，例如，选了什么关键字，什么时</a:t>
              </a:r>
            </a:p>
            <a:p>
              <a:pPr eaLnBrk="1" hangingPunct="1"/>
              <a:r>
                <a:rPr lang="zh-CN" altLang="en-US" sz="1400"/>
                <a:t>候做的推广，花了多少钱，投放了那个省；</a:t>
              </a:r>
            </a:p>
            <a:p>
              <a:pPr eaLnBrk="1" hangingPunct="1"/>
              <a:r>
                <a:rPr lang="en-US" altLang="zh-CN" sz="1400"/>
                <a:t>2</a:t>
              </a:r>
              <a:r>
                <a:rPr lang="zh-CN" altLang="en-US" sz="1400"/>
                <a:t>、</a:t>
              </a:r>
              <a:r>
                <a:rPr lang="zh-CN" altLang="en-US" sz="1400" b="1"/>
                <a:t>企业规模相当，有相关性的</a:t>
              </a:r>
              <a:r>
                <a:rPr lang="zh-CN" altLang="en-US" sz="1400"/>
                <a:t>；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7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07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0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0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7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07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07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07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07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8" grpId="0" animBg="1"/>
      <p:bldP spid="307209" grpId="0"/>
      <p:bldP spid="307210" grpId="0"/>
      <p:bldP spid="307211" grpId="0" animBg="1"/>
      <p:bldP spid="307212" grpId="0"/>
      <p:bldP spid="307213" grpId="0"/>
      <p:bldP spid="307214" grpId="0" animBg="1"/>
      <p:bldP spid="307215" grpId="0" animBg="1"/>
      <p:bldP spid="307216" grpId="0" animBg="1"/>
      <p:bldP spid="307217" grpId="0"/>
      <p:bldP spid="307218" grpId="0"/>
      <p:bldP spid="3072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Rectangle 2" hidden="1">
            <a:extLst>
              <a:ext uri="{FF2B5EF4-FFF2-40B4-BE49-F238E27FC236}">
                <a16:creationId xmlns:a16="http://schemas.microsoft.com/office/drawing/2014/main" id="{15E50E4F-F7E0-F14F-A31F-A26384BFCD6B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2755" name="灯片编号占位符 3">
            <a:extLst>
              <a:ext uri="{FF2B5EF4-FFF2-40B4-BE49-F238E27FC236}">
                <a16:creationId xmlns:a16="http://schemas.microsoft.com/office/drawing/2014/main" id="{5F54A916-2F30-E246-B710-5431E7571090}"/>
              </a:ext>
            </a:extLst>
          </p:cNvPr>
          <p:cNvSpPr txBox="1"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7319963" y="64547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4B6DDA80-5700-574A-88FB-E4F9E139A5DD}" type="slidenum">
              <a:rPr lang="zh-CN" altLang="en-US" sz="1400"/>
              <a:pPr algn="ctr" eaLnBrk="1" hangingPunct="1"/>
              <a:t>17</a:t>
            </a:fld>
            <a:endParaRPr lang="en-US" altLang="zh-CN" sz="1400"/>
          </a:p>
        </p:txBody>
      </p:sp>
      <p:sp>
        <p:nvSpPr>
          <p:cNvPr id="7172" name="Rectangle 112">
            <a:extLst>
              <a:ext uri="{FF2B5EF4-FFF2-40B4-BE49-F238E27FC236}">
                <a16:creationId xmlns:a16="http://schemas.microsoft.com/office/drawing/2014/main" id="{4F932CDF-B18F-9C48-9EDD-3ECA4E1FC2BE}"/>
              </a:ext>
            </a:extLst>
          </p:cNvPr>
          <p:cNvSpPr>
            <a:spLocks noGrp="1" noChangeArrowheads="1"/>
          </p:cNvSpPr>
          <p:nvPr>
            <p:ph type="title" idx="4294967295"/>
            <p:custDataLst>
              <p:tags r:id="rId4"/>
            </p:custDataLst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pPr algn="l"/>
            <a:r>
              <a:rPr lang="zh-CN" altLang="en-US" sz="2400"/>
              <a:t>    判断客户网络意识</a:t>
            </a:r>
            <a:r>
              <a:rPr lang="en-US" altLang="zh-CN" sz="2400"/>
              <a:t>—</a:t>
            </a:r>
            <a:r>
              <a:rPr lang="zh-CN" altLang="en-US" sz="2400"/>
              <a:t>电话</a:t>
            </a:r>
            <a:r>
              <a:rPr lang="en-US" altLang="zh-CN" sz="2400"/>
              <a:t>/</a:t>
            </a:r>
            <a:r>
              <a:rPr lang="zh-CN" altLang="en-US" sz="2400"/>
              <a:t>客户面访话术</a:t>
            </a:r>
          </a:p>
        </p:txBody>
      </p:sp>
      <p:sp>
        <p:nvSpPr>
          <p:cNvPr id="7173" name="Oval 61">
            <a:extLst>
              <a:ext uri="{FF2B5EF4-FFF2-40B4-BE49-F238E27FC236}">
                <a16:creationId xmlns:a16="http://schemas.microsoft.com/office/drawing/2014/main" id="{0BA84834-526E-2D48-8E50-DBD6B7A755DD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blackWhite">
          <a:xfrm>
            <a:off x="214313" y="428625"/>
            <a:ext cx="357187" cy="35718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3286" tIns="46643" rIns="93286" bIns="46643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/>
              <a:t>1</a:t>
            </a:r>
          </a:p>
        </p:txBody>
      </p:sp>
      <p:sp>
        <p:nvSpPr>
          <p:cNvPr id="7174" name="Rectangle 4">
            <a:extLst>
              <a:ext uri="{FF2B5EF4-FFF2-40B4-BE49-F238E27FC236}">
                <a16:creationId xmlns:a16="http://schemas.microsoft.com/office/drawing/2014/main" id="{19C9255B-5A3B-2B4C-B2DF-B707EFB9A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1154113"/>
            <a:ext cx="3835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b="1">
                <a:latin typeface="宋体" panose="02010600030101010101" pitchFamily="2" charset="-122"/>
              </a:rPr>
              <a:t>主要信息</a:t>
            </a:r>
            <a:endParaRPr lang="en-US" altLang="ko-KR" b="1">
              <a:latin typeface="宋体" panose="02010600030101010101" pitchFamily="2" charset="-122"/>
            </a:endParaRPr>
          </a:p>
        </p:txBody>
      </p:sp>
      <p:sp>
        <p:nvSpPr>
          <p:cNvPr id="7175" name="Rectangle 5">
            <a:extLst>
              <a:ext uri="{FF2B5EF4-FFF2-40B4-BE49-F238E27FC236}">
                <a16:creationId xmlns:a16="http://schemas.microsoft.com/office/drawing/2014/main" id="{A9221012-D862-4541-BF72-D563183D4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5" y="1154113"/>
            <a:ext cx="3835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b="1">
                <a:latin typeface="宋体" panose="02010600030101010101" pitchFamily="2" charset="-122"/>
              </a:rPr>
              <a:t>话术</a:t>
            </a:r>
            <a:endParaRPr lang="en-US" altLang="ko-KR" b="1">
              <a:latin typeface="宋体" panose="02010600030101010101" pitchFamily="2" charset="-122"/>
            </a:endParaRPr>
          </a:p>
        </p:txBody>
      </p:sp>
      <p:sp>
        <p:nvSpPr>
          <p:cNvPr id="7176" name="Line 6">
            <a:extLst>
              <a:ext uri="{FF2B5EF4-FFF2-40B4-BE49-F238E27FC236}">
                <a16:creationId xmlns:a16="http://schemas.microsoft.com/office/drawing/2014/main" id="{D58D0C0D-266A-A044-85A2-7BF00B31750C}"/>
              </a:ext>
            </a:extLst>
          </p:cNvPr>
          <p:cNvSpPr>
            <a:spLocks noChangeShapeType="1"/>
          </p:cNvSpPr>
          <p:nvPr/>
        </p:nvSpPr>
        <p:spPr bwMode="auto">
          <a:xfrm>
            <a:off x="519113" y="1544638"/>
            <a:ext cx="33480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177" name="Rectangle 7">
            <a:extLst>
              <a:ext uri="{FF2B5EF4-FFF2-40B4-BE49-F238E27FC236}">
                <a16:creationId xmlns:a16="http://schemas.microsoft.com/office/drawing/2014/main" id="{2BA7E26D-95F7-784B-9530-E16E88A91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3348038"/>
            <a:ext cx="3835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>
                <a:latin typeface="宋体" panose="02010600030101010101" pitchFamily="2" charset="-122"/>
              </a:rPr>
              <a:t>企业网络意识</a:t>
            </a:r>
            <a:endParaRPr lang="en-US" altLang="ko-KR">
              <a:latin typeface="宋体" panose="02010600030101010101" pitchFamily="2" charset="-122"/>
            </a:endParaRPr>
          </a:p>
        </p:txBody>
      </p:sp>
      <p:sp>
        <p:nvSpPr>
          <p:cNvPr id="7178" name="Rectangle 8">
            <a:extLst>
              <a:ext uri="{FF2B5EF4-FFF2-40B4-BE49-F238E27FC236}">
                <a16:creationId xmlns:a16="http://schemas.microsoft.com/office/drawing/2014/main" id="{FEDE3814-D04E-7C47-9EC1-AB64D3B2F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5" y="3348038"/>
            <a:ext cx="395922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2563" indent="-18256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>
                <a:latin typeface="宋体" panose="02010600030101010101" pitchFamily="2" charset="-122"/>
              </a:rPr>
              <a:t>老板，你们的业务都是怎么过来的啊？是业务员跑吗？在哪里打广告、做宣传啊？</a:t>
            </a:r>
            <a:endParaRPr lang="en-US" altLang="zh-CN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>
                <a:latin typeface="宋体" panose="02010600030101010101" pitchFamily="2" charset="-122"/>
              </a:rPr>
              <a:t>老板，咱们企业有从网络过来的生意吗？</a:t>
            </a:r>
            <a:endParaRPr lang="en-US" altLang="zh-CN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>
                <a:latin typeface="宋体" panose="02010600030101010101" pitchFamily="2" charset="-122"/>
              </a:rPr>
              <a:t>老板，您有没有在相关网络平台做过推广啊？效果好不好啊？</a:t>
            </a:r>
            <a:endParaRPr lang="en-US" altLang="zh-CN">
              <a:latin typeface="宋体" panose="02010600030101010101" pitchFamily="2" charset="-122"/>
            </a:endParaRPr>
          </a:p>
        </p:txBody>
      </p:sp>
      <p:sp>
        <p:nvSpPr>
          <p:cNvPr id="7179" name="Line 9">
            <a:extLst>
              <a:ext uri="{FF2B5EF4-FFF2-40B4-BE49-F238E27FC236}">
                <a16:creationId xmlns:a16="http://schemas.microsoft.com/office/drawing/2014/main" id="{DBA6E6E7-58BC-C74D-8FAB-1AB81D3593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43375" y="1544638"/>
            <a:ext cx="3959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180" name="Rectangle 7">
            <a:extLst>
              <a:ext uri="{FF2B5EF4-FFF2-40B4-BE49-F238E27FC236}">
                <a16:creationId xmlns:a16="http://schemas.microsoft.com/office/drawing/2014/main" id="{2238E574-5DD1-C64C-83AD-311BB483A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1714500"/>
            <a:ext cx="3835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>
                <a:latin typeface="宋体" panose="02010600030101010101" pitchFamily="2" charset="-122"/>
              </a:rPr>
              <a:t>企业创新意识</a:t>
            </a:r>
            <a:endParaRPr lang="en-US" altLang="ko-KR">
              <a:latin typeface="宋体" panose="02010600030101010101" pitchFamily="2" charset="-122"/>
            </a:endParaRPr>
          </a:p>
        </p:txBody>
      </p:sp>
      <p:sp>
        <p:nvSpPr>
          <p:cNvPr id="7181" name="Rectangle 8">
            <a:extLst>
              <a:ext uri="{FF2B5EF4-FFF2-40B4-BE49-F238E27FC236}">
                <a16:creationId xmlns:a16="http://schemas.microsoft.com/office/drawing/2014/main" id="{6C6250E0-7D0A-004F-9344-95A679D55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5" y="1714500"/>
            <a:ext cx="39592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2563" indent="-18256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>
                <a:latin typeface="宋体" panose="02010600030101010101" pitchFamily="2" charset="-122"/>
              </a:rPr>
              <a:t>老板，现在很多企业都会尽量避开价格战，开发一些更高端的产品，咱们这边是什么情况啊？（如了解行业具体情况，可以结合行业情况来讲）</a:t>
            </a:r>
            <a:endParaRPr lang="en-US" altLang="zh-CN">
              <a:latin typeface="宋体" panose="02010600030101010101" pitchFamily="2" charset="-122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AF9F9352-92B1-F049-9E94-1B6045B5CF7F}"/>
              </a:ext>
            </a:extLst>
          </p:cNvPr>
          <p:cNvCxnSpPr/>
          <p:nvPr/>
        </p:nvCxnSpPr>
        <p:spPr>
          <a:xfrm>
            <a:off x="581025" y="3203575"/>
            <a:ext cx="7559675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83" name="TextBox 15">
            <a:extLst>
              <a:ext uri="{FF2B5EF4-FFF2-40B4-BE49-F238E27FC236}">
                <a16:creationId xmlns:a16="http://schemas.microsoft.com/office/drawing/2014/main" id="{F8F5C14D-E353-7B4A-AF7D-3A87B17D4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0" y="214313"/>
            <a:ext cx="1571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探寻网络意识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1" name="灯片编号占位符 3">
            <a:extLst>
              <a:ext uri="{FF2B5EF4-FFF2-40B4-BE49-F238E27FC236}">
                <a16:creationId xmlns:a16="http://schemas.microsoft.com/office/drawing/2014/main" id="{D4A90464-B092-2646-B3CC-6E60B2F3FB52}"/>
              </a:ext>
            </a:extLst>
          </p:cNvPr>
          <p:cNvSpPr txBox="1">
            <a:spLocks noGrp="1"/>
          </p:cNvSpPr>
          <p:nvPr/>
        </p:nvSpPr>
        <p:spPr bwMode="auto">
          <a:xfrm>
            <a:off x="7319963" y="6453188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56B18670-C7AF-1444-98E8-3B87D4F14D17}" type="slidenum">
              <a:rPr lang="zh-CN" altLang="en-US" sz="1400"/>
              <a:pPr algn="ctr" eaLnBrk="1" hangingPunct="1"/>
              <a:t>18</a:t>
            </a:fld>
            <a:endParaRPr lang="en-US" altLang="zh-CN" sz="1400"/>
          </a:p>
        </p:txBody>
      </p:sp>
      <p:sp>
        <p:nvSpPr>
          <p:cNvPr id="25603" name="Rectangle 112">
            <a:extLst>
              <a:ext uri="{FF2B5EF4-FFF2-40B4-BE49-F238E27FC236}">
                <a16:creationId xmlns:a16="http://schemas.microsoft.com/office/drawing/2014/main" id="{5FA99D58-7C44-214A-AE23-0D91AE246B9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pPr algn="l"/>
            <a:r>
              <a:rPr lang="zh-CN" altLang="en-US" sz="2400">
                <a:latin typeface="华文细黑" panose="02010600040101010101" pitchFamily="2" charset="-122"/>
              </a:rPr>
              <a:t>    根据客户网络意识导入产品的沟通要点（</a:t>
            </a:r>
            <a:r>
              <a:rPr lang="en-US" altLang="zh-CN" sz="2400">
                <a:latin typeface="华文细黑" panose="02010600040101010101" pitchFamily="2" charset="-122"/>
              </a:rPr>
              <a:t>1/3</a:t>
            </a:r>
            <a:r>
              <a:rPr lang="zh-CN" altLang="en-US" sz="2400">
                <a:latin typeface="华文细黑" panose="02010600040101010101" pitchFamily="2" charset="-122"/>
              </a:rPr>
              <a:t>）</a:t>
            </a:r>
          </a:p>
        </p:txBody>
      </p:sp>
      <p:sp>
        <p:nvSpPr>
          <p:cNvPr id="25604" name="Oval 61">
            <a:extLst>
              <a:ext uri="{FF2B5EF4-FFF2-40B4-BE49-F238E27FC236}">
                <a16:creationId xmlns:a16="http://schemas.microsoft.com/office/drawing/2014/main" id="{D95BCE51-C4E8-1343-AE98-3DA068DD83B0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blackWhite">
          <a:xfrm>
            <a:off x="214313" y="428625"/>
            <a:ext cx="357187" cy="35718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3286" tIns="46643" rIns="93286" bIns="46643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/>
              <a:t>5</a:t>
            </a:r>
          </a:p>
        </p:txBody>
      </p:sp>
      <p:grpSp>
        <p:nvGrpSpPr>
          <p:cNvPr id="25605" name="Group 5">
            <a:extLst>
              <a:ext uri="{FF2B5EF4-FFF2-40B4-BE49-F238E27FC236}">
                <a16:creationId xmlns:a16="http://schemas.microsoft.com/office/drawing/2014/main" id="{68DE0C58-AB9D-4D4C-AA15-FE3092CB4BDD}"/>
              </a:ext>
            </a:extLst>
          </p:cNvPr>
          <p:cNvGrpSpPr>
            <a:grpSpLocks/>
          </p:cNvGrpSpPr>
          <p:nvPr/>
        </p:nvGrpSpPr>
        <p:grpSpPr bwMode="auto">
          <a:xfrm>
            <a:off x="333375" y="1281113"/>
            <a:ext cx="1524000" cy="825500"/>
            <a:chOff x="2400" y="1968"/>
            <a:chExt cx="960" cy="960"/>
          </a:xfrm>
        </p:grpSpPr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5A158C78-49B2-3148-99EF-35DD0322F1D6}"/>
                </a:ext>
              </a:extLst>
            </p:cNvPr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blackWhite">
            <a:xfrm>
              <a:off x="2400" y="1968"/>
              <a:ext cx="960" cy="96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>
                <a:latin typeface="宋体" pitchFamily="2" charset="-122"/>
              </a:endParaRPr>
            </a:p>
          </p:txBody>
        </p:sp>
        <p:sp>
          <p:nvSpPr>
            <p:cNvPr id="25614" name="Rectangle 7">
              <a:extLst>
                <a:ext uri="{FF2B5EF4-FFF2-40B4-BE49-F238E27FC236}">
                  <a16:creationId xmlns:a16="http://schemas.microsoft.com/office/drawing/2014/main" id="{F203D2E2-3EDE-144A-864E-206155864DF0}"/>
                </a:ext>
              </a:extLst>
            </p:cNvPr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blackWhite">
            <a:xfrm>
              <a:off x="2440" y="2008"/>
              <a:ext cx="880" cy="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" tIns="0" rIns="3810" bIns="0" anchor="ctr"/>
            <a:lstStyle>
              <a:lvl1pPr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SzPct val="120000"/>
              </a:pPr>
              <a:r>
                <a:rPr lang="zh-CN" altLang="en-US" sz="1600" b="1">
                  <a:latin typeface="宋体" panose="02010600030101010101" pitchFamily="2" charset="-122"/>
                </a:rPr>
                <a:t>网络意识较强</a:t>
              </a:r>
              <a:endParaRPr lang="en-US" altLang="ko-KR" sz="1600" b="1">
                <a:latin typeface="宋体" panose="02010600030101010101" pitchFamily="2" charset="-122"/>
              </a:endParaRPr>
            </a:p>
          </p:txBody>
        </p:sp>
      </p:grpSp>
      <p:sp>
        <p:nvSpPr>
          <p:cNvPr id="25606" name="Line 14">
            <a:extLst>
              <a:ext uri="{FF2B5EF4-FFF2-40B4-BE49-F238E27FC236}">
                <a16:creationId xmlns:a16="http://schemas.microsoft.com/office/drawing/2014/main" id="{7AE47BE7-7975-384A-804B-53951C7CA29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70088" y="1212850"/>
            <a:ext cx="17970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7" name="Rectangle 15">
            <a:extLst>
              <a:ext uri="{FF2B5EF4-FFF2-40B4-BE49-F238E27FC236}">
                <a16:creationId xmlns:a16="http://schemas.microsoft.com/office/drawing/2014/main" id="{3D72B27D-C4FF-FF43-B23B-8C5D0B5FB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0088" y="898525"/>
            <a:ext cx="19573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600" b="1">
                <a:latin typeface="宋体" panose="02010600030101010101" pitchFamily="2" charset="-122"/>
              </a:rPr>
              <a:t>说明</a:t>
            </a:r>
            <a:endParaRPr lang="en-US" altLang="ko-KR" sz="1600" b="1">
              <a:latin typeface="宋体" panose="02010600030101010101" pitchFamily="2" charset="-122"/>
            </a:endParaRPr>
          </a:p>
        </p:txBody>
      </p:sp>
      <p:sp>
        <p:nvSpPr>
          <p:cNvPr id="25608" name="Rectangle 16">
            <a:extLst>
              <a:ext uri="{FF2B5EF4-FFF2-40B4-BE49-F238E27FC236}">
                <a16:creationId xmlns:a16="http://schemas.microsoft.com/office/drawing/2014/main" id="{DE59B9C9-D872-744F-AD42-46949FB30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0088" y="1281113"/>
            <a:ext cx="19589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2563" indent="-18256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现在在做网络推广，且推广的时间较长</a:t>
            </a:r>
            <a:endParaRPr lang="en-US" altLang="ko-KR" sz="1600">
              <a:latin typeface="宋体" panose="02010600030101010101" pitchFamily="2" charset="-122"/>
            </a:endParaRPr>
          </a:p>
        </p:txBody>
      </p:sp>
      <p:sp>
        <p:nvSpPr>
          <p:cNvPr id="25609" name="Line 19">
            <a:extLst>
              <a:ext uri="{FF2B5EF4-FFF2-40B4-BE49-F238E27FC236}">
                <a16:creationId xmlns:a16="http://schemas.microsoft.com/office/drawing/2014/main" id="{5EC6327B-5C53-784F-A90E-D9D1A63A16B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9063" y="1212850"/>
            <a:ext cx="48561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10" name="Rectangle 20">
            <a:extLst>
              <a:ext uri="{FF2B5EF4-FFF2-40B4-BE49-F238E27FC236}">
                <a16:creationId xmlns:a16="http://schemas.microsoft.com/office/drawing/2014/main" id="{1783B48A-03C5-8E4E-BD03-2B4EC60B6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9063" y="898525"/>
            <a:ext cx="48561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600" b="1">
                <a:latin typeface="宋体" panose="02010600030101010101" pitchFamily="2" charset="-122"/>
              </a:rPr>
              <a:t>话术建议</a:t>
            </a:r>
            <a:endParaRPr lang="en-US" altLang="ko-KR" sz="1600" b="1">
              <a:latin typeface="宋体" panose="02010600030101010101" pitchFamily="2" charset="-122"/>
            </a:endParaRPr>
          </a:p>
        </p:txBody>
      </p:sp>
      <p:sp>
        <p:nvSpPr>
          <p:cNvPr id="25611" name="Rectangle 21">
            <a:extLst>
              <a:ext uri="{FF2B5EF4-FFF2-40B4-BE49-F238E27FC236}">
                <a16:creationId xmlns:a16="http://schemas.microsoft.com/office/drawing/2014/main" id="{8308E4BA-14A0-9246-84D7-4675D0995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9063" y="1281113"/>
            <a:ext cx="4856162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0975" indent="-180975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638175" indent="-180975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 typeface="Arial" panose="020B0604020202020204" pitchFamily="34" charset="0"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重点分析百度推广优于其他</a:t>
            </a:r>
            <a:r>
              <a:rPr lang="zh-CN" altLang="en-US" sz="1600" b="1">
                <a:latin typeface="宋体" panose="02010600030101010101" pitchFamily="2" charset="-122"/>
              </a:rPr>
              <a:t>网络推广渠道</a:t>
            </a:r>
            <a:r>
              <a:rPr lang="zh-CN" altLang="en-US" sz="1600">
                <a:latin typeface="宋体" panose="02010600030101010101" pitchFamily="2" charset="-122"/>
              </a:rPr>
              <a:t>的特点</a:t>
            </a:r>
            <a:endParaRPr lang="en-US" altLang="zh-CN" sz="1600">
              <a:latin typeface="宋体" panose="02010600030101010101" pitchFamily="2" charset="-122"/>
            </a:endParaRPr>
          </a:p>
          <a:p>
            <a:pPr lvl="2" eaLnBrk="1" hangingPunct="1">
              <a:buSzPct val="120000"/>
              <a:buFont typeface="华文细黑" panose="02010600040101010101" pitchFamily="2" charset="-122"/>
              <a:buChar char="−"/>
            </a:pPr>
            <a:r>
              <a:rPr lang="zh-CN" altLang="en-US" sz="1600" b="1">
                <a:latin typeface="宋体" panose="02010600030101010101" pitchFamily="2" charset="-122"/>
              </a:rPr>
              <a:t>用户品牌</a:t>
            </a:r>
            <a:r>
              <a:rPr lang="zh-CN" altLang="en-US" sz="1600">
                <a:latin typeface="宋体" panose="02010600030101010101" pitchFamily="2" charset="-122"/>
              </a:rPr>
              <a:t>：“百度覆盖中国</a:t>
            </a:r>
            <a:r>
              <a:rPr lang="en-US" altLang="zh-CN" sz="1600">
                <a:latin typeface="宋体" panose="02010600030101010101" pitchFamily="2" charset="-122"/>
              </a:rPr>
              <a:t>95%</a:t>
            </a:r>
            <a:r>
              <a:rPr lang="zh-CN" altLang="en-US" sz="1600">
                <a:latin typeface="宋体" panose="02010600030101010101" pitchFamily="2" charset="-122"/>
              </a:rPr>
              <a:t>的网民，地域和人群覆盖都是最广泛的”“您平常搜索用什么啊？（用百度）您的目标客户也都会用百度来搜索的”</a:t>
            </a:r>
            <a:endParaRPr lang="en-US" altLang="zh-CN" sz="1600">
              <a:latin typeface="宋体" panose="02010600030101010101" pitchFamily="2" charset="-122"/>
            </a:endParaRPr>
          </a:p>
          <a:p>
            <a:pPr lvl="2" eaLnBrk="1" hangingPunct="1">
              <a:buSzPct val="120000"/>
              <a:buFont typeface="华文细黑" panose="02010600040101010101" pitchFamily="2" charset="-122"/>
              <a:buChar char="−"/>
            </a:pPr>
            <a:r>
              <a:rPr lang="zh-CN" altLang="en-US" sz="1600" b="1">
                <a:latin typeface="宋体" panose="02010600030101010101" pitchFamily="2" charset="-122"/>
              </a:rPr>
              <a:t>黄金位置</a:t>
            </a:r>
            <a:r>
              <a:rPr lang="zh-CN" altLang="en-US" sz="1600">
                <a:latin typeface="宋体" panose="02010600030101010101" pitchFamily="2" charset="-122"/>
              </a:rPr>
              <a:t>：“百度首页只有</a:t>
            </a:r>
            <a:r>
              <a:rPr lang="en-US" altLang="zh-CN" sz="1600">
                <a:latin typeface="宋体" panose="02010600030101010101" pitchFamily="2" charset="-122"/>
              </a:rPr>
              <a:t>18</a:t>
            </a:r>
            <a:r>
              <a:rPr lang="zh-CN" altLang="en-US" sz="1600">
                <a:latin typeface="宋体" panose="02010600030101010101" pitchFamily="2" charset="-122"/>
              </a:rPr>
              <a:t>个展现位置，而且都是在网民在搜索时页面上最先看到的、最上面的位置，而电子商务平台，像阿里巴巴上，一搜索就是成百上千家企业”“百度推广的创意可以展现企业特色，而阿里巴巴、慧聪网这些电子商务平台上，只能够展现企业基本信息，潜在客户看过去每个企业都是一样的”</a:t>
            </a:r>
          </a:p>
          <a:p>
            <a:pPr lvl="1" eaLnBrk="1" hangingPunct="1">
              <a:buSzPct val="120000"/>
              <a:buFont typeface="Arial" panose="020B0604020202020204" pitchFamily="34" charset="0"/>
              <a:buChar char="•"/>
            </a:pPr>
            <a:endParaRPr lang="en-US" altLang="zh-CN" sz="1600">
              <a:latin typeface="宋体" panose="02010600030101010101" pitchFamily="2" charset="-122"/>
            </a:endParaRPr>
          </a:p>
        </p:txBody>
      </p:sp>
      <p:sp>
        <p:nvSpPr>
          <p:cNvPr id="25612" name="TextBox 25">
            <a:extLst>
              <a:ext uri="{FF2B5EF4-FFF2-40B4-BE49-F238E27FC236}">
                <a16:creationId xmlns:a16="http://schemas.microsoft.com/office/drawing/2014/main" id="{80CB9A34-64C4-EA42-8A54-248B75619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0" y="71438"/>
            <a:ext cx="1714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根据网络意识导入产品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1" name="灯片编号占位符 3">
            <a:extLst>
              <a:ext uri="{FF2B5EF4-FFF2-40B4-BE49-F238E27FC236}">
                <a16:creationId xmlns:a16="http://schemas.microsoft.com/office/drawing/2014/main" id="{0C2C4DC6-3806-644E-92E3-FC565DCF932F}"/>
              </a:ext>
            </a:extLst>
          </p:cNvPr>
          <p:cNvSpPr txBox="1">
            <a:spLocks noGrp="1"/>
          </p:cNvSpPr>
          <p:nvPr/>
        </p:nvSpPr>
        <p:spPr bwMode="auto">
          <a:xfrm>
            <a:off x="7319963" y="6453188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B63BE148-D823-7542-B18C-8B4AB7B2A530}" type="slidenum">
              <a:rPr lang="zh-CN" altLang="en-US" sz="1400"/>
              <a:pPr algn="ctr" eaLnBrk="1" hangingPunct="1"/>
              <a:t>19</a:t>
            </a:fld>
            <a:endParaRPr lang="en-US" altLang="zh-CN" sz="1400"/>
          </a:p>
        </p:txBody>
      </p:sp>
      <p:sp>
        <p:nvSpPr>
          <p:cNvPr id="26627" name="Rectangle 112">
            <a:extLst>
              <a:ext uri="{FF2B5EF4-FFF2-40B4-BE49-F238E27FC236}">
                <a16:creationId xmlns:a16="http://schemas.microsoft.com/office/drawing/2014/main" id="{2660C2D7-026F-5E44-995B-4E5B99DB0D4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pPr algn="l"/>
            <a:r>
              <a:rPr lang="zh-CN" altLang="en-US" sz="2400">
                <a:latin typeface="华文细黑" panose="02010600040101010101" pitchFamily="2" charset="-122"/>
              </a:rPr>
              <a:t>    根据客户网络意识导入产品的沟通要点（</a:t>
            </a:r>
            <a:r>
              <a:rPr lang="en-US" altLang="zh-CN" sz="2400">
                <a:latin typeface="华文细黑" panose="02010600040101010101" pitchFamily="2" charset="-122"/>
              </a:rPr>
              <a:t>2/3</a:t>
            </a:r>
            <a:r>
              <a:rPr lang="zh-CN" altLang="en-US" sz="2400">
                <a:latin typeface="华文细黑" panose="02010600040101010101" pitchFamily="2" charset="-122"/>
              </a:rPr>
              <a:t>）</a:t>
            </a:r>
          </a:p>
        </p:txBody>
      </p:sp>
      <p:sp>
        <p:nvSpPr>
          <p:cNvPr id="26628" name="Oval 61">
            <a:extLst>
              <a:ext uri="{FF2B5EF4-FFF2-40B4-BE49-F238E27FC236}">
                <a16:creationId xmlns:a16="http://schemas.microsoft.com/office/drawing/2014/main" id="{8F601DDF-4D94-A247-B556-7A5C41F916F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blackWhite">
          <a:xfrm>
            <a:off x="214313" y="428625"/>
            <a:ext cx="357187" cy="35718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3286" tIns="46643" rIns="93286" bIns="46643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/>
              <a:t>5</a:t>
            </a:r>
          </a:p>
        </p:txBody>
      </p:sp>
      <p:sp>
        <p:nvSpPr>
          <p:cNvPr id="26629" name="Line 14">
            <a:extLst>
              <a:ext uri="{FF2B5EF4-FFF2-40B4-BE49-F238E27FC236}">
                <a16:creationId xmlns:a16="http://schemas.microsoft.com/office/drawing/2014/main" id="{CEDA1EE9-91F5-9B4A-A2A8-0BC494802A71}"/>
              </a:ext>
            </a:extLst>
          </p:cNvPr>
          <p:cNvSpPr>
            <a:spLocks noChangeShapeType="1"/>
          </p:cNvSpPr>
          <p:nvPr/>
        </p:nvSpPr>
        <p:spPr bwMode="auto">
          <a:xfrm>
            <a:off x="1970088" y="1354138"/>
            <a:ext cx="17446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0" name="Rectangle 15">
            <a:extLst>
              <a:ext uri="{FF2B5EF4-FFF2-40B4-BE49-F238E27FC236}">
                <a16:creationId xmlns:a16="http://schemas.microsoft.com/office/drawing/2014/main" id="{C3773043-50B4-7D46-81BF-0C32AFAAC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0088" y="1039813"/>
            <a:ext cx="23145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600" b="1">
                <a:latin typeface="宋体" panose="02010600030101010101" pitchFamily="2" charset="-122"/>
              </a:rPr>
              <a:t>说明</a:t>
            </a:r>
            <a:endParaRPr lang="en-US" altLang="ko-KR" sz="1600" b="1">
              <a:latin typeface="宋体" panose="02010600030101010101" pitchFamily="2" charset="-122"/>
            </a:endParaRPr>
          </a:p>
        </p:txBody>
      </p:sp>
      <p:sp>
        <p:nvSpPr>
          <p:cNvPr id="26631" name="Line 19">
            <a:extLst>
              <a:ext uri="{FF2B5EF4-FFF2-40B4-BE49-F238E27FC236}">
                <a16:creationId xmlns:a16="http://schemas.microsoft.com/office/drawing/2014/main" id="{99E7EB94-7883-F845-8AC4-ECEF5CB85460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9063" y="1355725"/>
            <a:ext cx="4784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2" name="Rectangle 20">
            <a:extLst>
              <a:ext uri="{FF2B5EF4-FFF2-40B4-BE49-F238E27FC236}">
                <a16:creationId xmlns:a16="http://schemas.microsoft.com/office/drawing/2014/main" id="{3CA111F0-FECF-BC44-AF4C-C22E88E83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9063" y="1039813"/>
            <a:ext cx="44989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600" b="1">
                <a:latin typeface="宋体" panose="02010600030101010101" pitchFamily="2" charset="-122"/>
              </a:rPr>
              <a:t>话术建议</a:t>
            </a:r>
            <a:endParaRPr lang="en-US" altLang="ko-KR" sz="1600" b="1">
              <a:latin typeface="宋体" panose="02010600030101010101" pitchFamily="2" charset="-122"/>
            </a:endParaRPr>
          </a:p>
        </p:txBody>
      </p:sp>
      <p:sp>
        <p:nvSpPr>
          <p:cNvPr id="26633" name="TextBox 25">
            <a:extLst>
              <a:ext uri="{FF2B5EF4-FFF2-40B4-BE49-F238E27FC236}">
                <a16:creationId xmlns:a16="http://schemas.microsoft.com/office/drawing/2014/main" id="{44ADC8A7-8DBB-2643-908E-7C3FB3FAB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0" y="71438"/>
            <a:ext cx="1714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根据网络意识导入产品</a:t>
            </a:r>
          </a:p>
        </p:txBody>
      </p:sp>
      <p:grpSp>
        <p:nvGrpSpPr>
          <p:cNvPr id="26634" name="Group 8">
            <a:extLst>
              <a:ext uri="{FF2B5EF4-FFF2-40B4-BE49-F238E27FC236}">
                <a16:creationId xmlns:a16="http://schemas.microsoft.com/office/drawing/2014/main" id="{45CBD30C-212B-AB48-A619-074F46E7B3D6}"/>
              </a:ext>
            </a:extLst>
          </p:cNvPr>
          <p:cNvGrpSpPr>
            <a:grpSpLocks/>
          </p:cNvGrpSpPr>
          <p:nvPr/>
        </p:nvGrpSpPr>
        <p:grpSpPr bwMode="auto">
          <a:xfrm>
            <a:off x="333375" y="1468438"/>
            <a:ext cx="1524000" cy="825500"/>
            <a:chOff x="2400" y="1968"/>
            <a:chExt cx="960" cy="960"/>
          </a:xfrm>
        </p:grpSpPr>
        <p:sp>
          <p:nvSpPr>
            <p:cNvPr id="18" name="Rectangle 9">
              <a:extLst>
                <a:ext uri="{FF2B5EF4-FFF2-40B4-BE49-F238E27FC236}">
                  <a16:creationId xmlns:a16="http://schemas.microsoft.com/office/drawing/2014/main" id="{0639C063-FF3D-AB42-ACEB-A4BF3C5B1869}"/>
                </a:ext>
              </a:extLst>
            </p:cNvPr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blackWhite">
            <a:xfrm>
              <a:off x="2400" y="1968"/>
              <a:ext cx="960" cy="96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>
                <a:latin typeface="宋体" pitchFamily="2" charset="-122"/>
              </a:endParaRPr>
            </a:p>
          </p:txBody>
        </p:sp>
        <p:sp>
          <p:nvSpPr>
            <p:cNvPr id="26638" name="Rectangle 10">
              <a:extLst>
                <a:ext uri="{FF2B5EF4-FFF2-40B4-BE49-F238E27FC236}">
                  <a16:creationId xmlns:a16="http://schemas.microsoft.com/office/drawing/2014/main" id="{1E5CEB4E-245F-E440-B713-8CD7C617D9A9}"/>
                </a:ext>
              </a:extLst>
            </p:cNvPr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blackWhite">
            <a:xfrm>
              <a:off x="2440" y="2008"/>
              <a:ext cx="880" cy="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" tIns="0" rIns="3810" bIns="0" anchor="ctr"/>
            <a:lstStyle>
              <a:lvl1pPr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SzPct val="120000"/>
              </a:pPr>
              <a:r>
                <a:rPr lang="zh-CN" altLang="en-US" sz="1600" b="1">
                  <a:latin typeface="宋体" panose="02010600030101010101" pitchFamily="2" charset="-122"/>
                </a:rPr>
                <a:t>企业有创新意识，网络意识较弱</a:t>
              </a:r>
              <a:endParaRPr lang="en-US" altLang="ko-KR" sz="1600" b="1">
                <a:latin typeface="宋体" panose="02010600030101010101" pitchFamily="2" charset="-122"/>
              </a:endParaRPr>
            </a:p>
          </p:txBody>
        </p:sp>
      </p:grpSp>
      <p:sp>
        <p:nvSpPr>
          <p:cNvPr id="26635" name="Rectangle 17">
            <a:extLst>
              <a:ext uri="{FF2B5EF4-FFF2-40B4-BE49-F238E27FC236}">
                <a16:creationId xmlns:a16="http://schemas.microsoft.com/office/drawing/2014/main" id="{C4D04AA1-7AF5-8D48-9307-6D99B6C97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0088" y="1468438"/>
            <a:ext cx="1958975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2563" indent="-18256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有投资于创新项目的传统</a:t>
            </a:r>
            <a:endParaRPr lang="en-US" altLang="ko-KR" sz="16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现在主要采取传统营销渠道</a:t>
            </a:r>
            <a:endParaRPr lang="en-US" altLang="ko-KR" sz="1600">
              <a:latin typeface="宋体" panose="02010600030101010101" pitchFamily="2" charset="-122"/>
            </a:endParaRPr>
          </a:p>
        </p:txBody>
      </p:sp>
      <p:sp>
        <p:nvSpPr>
          <p:cNvPr id="21" name="Rectangle 22">
            <a:extLst>
              <a:ext uri="{FF2B5EF4-FFF2-40B4-BE49-F238E27FC236}">
                <a16:creationId xmlns:a16="http://schemas.microsoft.com/office/drawing/2014/main" id="{51C0FB6C-0F20-9849-B0DB-BB90F028E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9063" y="1428750"/>
            <a:ext cx="4856162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0975" indent="-180975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638175" indent="-180975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 typeface="Arial" panose="020B0604020202020204" pitchFamily="34" charset="0"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重点分析百度推广优于传统推广渠道的特点</a:t>
            </a:r>
            <a:endParaRPr lang="en-US" altLang="zh-CN" sz="1600">
              <a:latin typeface="宋体" panose="02010600030101010101" pitchFamily="2" charset="-122"/>
            </a:endParaRPr>
          </a:p>
          <a:p>
            <a:pPr lvl="2" eaLnBrk="1" hangingPunct="1">
              <a:buSzPct val="120000"/>
              <a:buFont typeface="华文细黑" panose="02010600040101010101" pitchFamily="2" charset="-122"/>
              <a:buChar char="−"/>
            </a:pPr>
            <a:r>
              <a:rPr lang="zh-CN" altLang="en-US" sz="1600" b="1">
                <a:latin typeface="宋体" panose="02010600030101010101" pitchFamily="2" charset="-122"/>
              </a:rPr>
              <a:t>覆盖面广，精准定位潜在客户：</a:t>
            </a:r>
            <a:r>
              <a:rPr lang="zh-CN" altLang="en-US" sz="1600">
                <a:latin typeface="宋体" panose="02010600030101010101" pitchFamily="2" charset="-122"/>
              </a:rPr>
              <a:t>“您企业有业务员吗？业务员也没办法跑遍全国，但做了百度，您的潜在客户在百度上一搜索您企业的产品名称，就会看到您企业的信息”</a:t>
            </a:r>
          </a:p>
          <a:p>
            <a:pPr lvl="2" eaLnBrk="1" hangingPunct="1">
              <a:buSzPct val="120000"/>
              <a:buFont typeface="华文细黑" panose="02010600040101010101" pitchFamily="2" charset="-122"/>
              <a:buChar char="−"/>
            </a:pPr>
            <a:r>
              <a:rPr lang="zh-CN" altLang="en-US" sz="1600" b="1">
                <a:latin typeface="宋体" panose="02010600030101010101" pitchFamily="2" charset="-122"/>
              </a:rPr>
              <a:t>可控性强：</a:t>
            </a:r>
            <a:r>
              <a:rPr lang="zh-CN" altLang="en-US" sz="1600">
                <a:latin typeface="宋体" panose="02010600030101010101" pitchFamily="2" charset="-122"/>
              </a:rPr>
              <a:t>“您现在做了这些传统推广渠道，百度推广比传统渠道灵活得多，传统渠道都是按月或者按季度收费的，广告放上去也没办法修改，但是做百度您可以随时调整消费限额，关键词和创意可以随时调整和优化”</a:t>
            </a:r>
          </a:p>
          <a:p>
            <a:pPr lvl="2" eaLnBrk="1" hangingPunct="1">
              <a:buSzPct val="120000"/>
              <a:buFont typeface="华文细黑" panose="02010600040101010101" pitchFamily="2" charset="-122"/>
              <a:buChar char="−"/>
            </a:pPr>
            <a:r>
              <a:rPr lang="zh-CN" altLang="en-US" sz="1600" b="1">
                <a:latin typeface="宋体" panose="02010600030101010101" pitchFamily="2" charset="-122"/>
              </a:rPr>
              <a:t>专业客服：</a:t>
            </a:r>
            <a:r>
              <a:rPr lang="zh-CN" altLang="en-US" sz="1600">
                <a:latin typeface="宋体" panose="02010600030101010101" pitchFamily="2" charset="-122"/>
              </a:rPr>
              <a:t>“传统渠道属于一锤子买卖，把广告登上去就算完了，而百度有专业客服为您维护，百度就是靠做出效果，这样客户才会不断续费，客服当然会让您满意的”</a:t>
            </a:r>
          </a:p>
          <a:p>
            <a:pPr lvl="1" eaLnBrk="1" hangingPunct="1">
              <a:buSzPct val="120000"/>
              <a:buFont typeface="Arial" panose="020B0604020202020204" pitchFamily="34" charset="0"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强调网络推广是未来发展的趋势：“报纸、杂志看的人越来越少，您的目标客户更多地通过网络了解行业信息”，可以借助“手机的普及”等案例</a:t>
            </a:r>
          </a:p>
          <a:p>
            <a:pPr lvl="1" eaLnBrk="1" hangingPunct="1">
              <a:buSzPct val="120000"/>
              <a:buFontTx/>
              <a:buChar char="•"/>
            </a:pPr>
            <a:endParaRPr lang="en-US" altLang="zh-CN" sz="160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3" hidden="1">
            <a:extLst>
              <a:ext uri="{FF2B5EF4-FFF2-40B4-BE49-F238E27FC236}">
                <a16:creationId xmlns:a16="http://schemas.microsoft.com/office/drawing/2014/main" id="{454BF0F5-3446-CA4E-B8F1-9797B3165E5F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圆角矩形 5">
            <a:extLst>
              <a:ext uri="{FF2B5EF4-FFF2-40B4-BE49-F238E27FC236}">
                <a16:creationId xmlns:a16="http://schemas.microsoft.com/office/drawing/2014/main" id="{E4F5C581-ACFF-2B40-9400-654B3BAB061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000250" y="1838325"/>
            <a:ext cx="4786313" cy="66198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/>
          </a:p>
        </p:txBody>
      </p:sp>
      <p:sp>
        <p:nvSpPr>
          <p:cNvPr id="1028" name="Rectangle 2" hidden="1">
            <a:extLst>
              <a:ext uri="{FF2B5EF4-FFF2-40B4-BE49-F238E27FC236}">
                <a16:creationId xmlns:a16="http://schemas.microsoft.com/office/drawing/2014/main" id="{D0D9C266-6CC4-3749-A059-7968770A7076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0"/>
            <a:ext cx="1619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029" name="Rectangle 59">
            <a:extLst>
              <a:ext uri="{FF2B5EF4-FFF2-40B4-BE49-F238E27FC236}">
                <a16:creationId xmlns:a16="http://schemas.microsoft.com/office/drawing/2014/main" id="{22B17907-4DF0-4B48-86B2-0159926A7E67}"/>
              </a:ext>
            </a:extLst>
          </p:cNvPr>
          <p:cNvSpPr>
            <a:spLocks noGrp="1" noChangeArrowheads="1"/>
          </p:cNvSpPr>
          <p:nvPr>
            <p:ph type="title" idx="4294967295"/>
            <p:custDataLst>
              <p:tags r:id="rId5"/>
            </p:custDataLst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 anchor="ctr"/>
          <a:lstStyle/>
          <a:p>
            <a:pPr algn="l"/>
            <a:r>
              <a:rPr lang="zh-CN" altLang="en-US" sz="2400"/>
              <a:t>课程大纲</a:t>
            </a:r>
          </a:p>
        </p:txBody>
      </p:sp>
      <p:sp>
        <p:nvSpPr>
          <p:cNvPr id="1030" name="TextBox 4">
            <a:extLst>
              <a:ext uri="{FF2B5EF4-FFF2-40B4-BE49-F238E27FC236}">
                <a16:creationId xmlns:a16="http://schemas.microsoft.com/office/drawing/2014/main" id="{9108FE6B-EC32-0B41-B497-CC0D7888D72C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143125" y="1897063"/>
            <a:ext cx="5643563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开发背景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chemeClr val="tx2"/>
                </a:solidFill>
              </a:rPr>
              <a:t>整个标准化销售思路的梳理</a:t>
            </a: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销售标准化工具的电话流程</a:t>
            </a:r>
            <a:endParaRPr lang="en-US" altLang="zh-CN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销售标准化工具的功能及使用</a:t>
            </a:r>
            <a:endParaRPr lang="en-US" altLang="zh-CN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互动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 sz="2400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1" name="灯片编号占位符 3">
            <a:extLst>
              <a:ext uri="{FF2B5EF4-FFF2-40B4-BE49-F238E27FC236}">
                <a16:creationId xmlns:a16="http://schemas.microsoft.com/office/drawing/2014/main" id="{AC1BF180-281D-C443-A97D-C2CF4ACD24D4}"/>
              </a:ext>
            </a:extLst>
          </p:cNvPr>
          <p:cNvSpPr txBox="1">
            <a:spLocks noGrp="1"/>
          </p:cNvSpPr>
          <p:nvPr/>
        </p:nvSpPr>
        <p:spPr bwMode="auto">
          <a:xfrm>
            <a:off x="7319963" y="6453188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AEF8AC50-7CE0-854C-8400-A088BB178106}" type="slidenum">
              <a:rPr lang="zh-CN" altLang="en-US" sz="1400"/>
              <a:pPr algn="ctr" eaLnBrk="1" hangingPunct="1"/>
              <a:t>20</a:t>
            </a:fld>
            <a:endParaRPr lang="en-US" altLang="zh-CN" sz="1400"/>
          </a:p>
        </p:txBody>
      </p:sp>
      <p:sp>
        <p:nvSpPr>
          <p:cNvPr id="27651" name="Rectangle 112">
            <a:extLst>
              <a:ext uri="{FF2B5EF4-FFF2-40B4-BE49-F238E27FC236}">
                <a16:creationId xmlns:a16="http://schemas.microsoft.com/office/drawing/2014/main" id="{6CDF1974-EE73-E44B-98B9-B0201590D8B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pPr algn="l"/>
            <a:r>
              <a:rPr lang="zh-CN" altLang="en-US" sz="2400">
                <a:latin typeface="华文细黑" panose="02010600040101010101" pitchFamily="2" charset="-122"/>
              </a:rPr>
              <a:t>    根据客户网络意识导入产品的沟通要点（</a:t>
            </a:r>
            <a:r>
              <a:rPr lang="en-US" altLang="zh-CN" sz="2400">
                <a:latin typeface="华文细黑" panose="02010600040101010101" pitchFamily="2" charset="-122"/>
              </a:rPr>
              <a:t>3/3</a:t>
            </a:r>
            <a:r>
              <a:rPr lang="zh-CN" altLang="en-US" sz="2400">
                <a:latin typeface="华文细黑" panose="02010600040101010101" pitchFamily="2" charset="-122"/>
              </a:rPr>
              <a:t>）</a:t>
            </a:r>
          </a:p>
        </p:txBody>
      </p:sp>
      <p:sp>
        <p:nvSpPr>
          <p:cNvPr id="27652" name="Oval 61">
            <a:extLst>
              <a:ext uri="{FF2B5EF4-FFF2-40B4-BE49-F238E27FC236}">
                <a16:creationId xmlns:a16="http://schemas.microsoft.com/office/drawing/2014/main" id="{C3236F77-982B-CE47-B430-211B6EE907FE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blackWhite">
          <a:xfrm>
            <a:off x="214313" y="428625"/>
            <a:ext cx="357187" cy="35718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3286" tIns="46643" rIns="93286" bIns="46643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/>
              <a:t>5</a:t>
            </a:r>
          </a:p>
        </p:txBody>
      </p:sp>
      <p:grpSp>
        <p:nvGrpSpPr>
          <p:cNvPr id="27653" name="Group 11">
            <a:extLst>
              <a:ext uri="{FF2B5EF4-FFF2-40B4-BE49-F238E27FC236}">
                <a16:creationId xmlns:a16="http://schemas.microsoft.com/office/drawing/2014/main" id="{219BD91D-846D-0F45-B15C-E4A3D1EDC323}"/>
              </a:ext>
            </a:extLst>
          </p:cNvPr>
          <p:cNvGrpSpPr>
            <a:grpSpLocks/>
          </p:cNvGrpSpPr>
          <p:nvPr/>
        </p:nvGrpSpPr>
        <p:grpSpPr bwMode="auto">
          <a:xfrm>
            <a:off x="333375" y="1500188"/>
            <a:ext cx="1524000" cy="825500"/>
            <a:chOff x="2400" y="1968"/>
            <a:chExt cx="960" cy="960"/>
          </a:xfrm>
        </p:grpSpPr>
        <p:sp>
          <p:nvSpPr>
            <p:cNvPr id="16" name="Rectangle 12">
              <a:extLst>
                <a:ext uri="{FF2B5EF4-FFF2-40B4-BE49-F238E27FC236}">
                  <a16:creationId xmlns:a16="http://schemas.microsoft.com/office/drawing/2014/main" id="{93427644-B93C-6940-936A-00051F4CB32B}"/>
                </a:ext>
              </a:extLst>
            </p:cNvPr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blackWhite">
            <a:xfrm>
              <a:off x="2400" y="1968"/>
              <a:ext cx="960" cy="96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>
                <a:latin typeface="宋体" pitchFamily="2" charset="-122"/>
              </a:endParaRPr>
            </a:p>
          </p:txBody>
        </p:sp>
        <p:sp>
          <p:nvSpPr>
            <p:cNvPr id="27662" name="Rectangle 13">
              <a:extLst>
                <a:ext uri="{FF2B5EF4-FFF2-40B4-BE49-F238E27FC236}">
                  <a16:creationId xmlns:a16="http://schemas.microsoft.com/office/drawing/2014/main" id="{077BFFD2-5699-D744-9F53-112A5C7F3894}"/>
                </a:ext>
              </a:extLst>
            </p:cNvPr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blackWhite">
            <a:xfrm>
              <a:off x="2440" y="2008"/>
              <a:ext cx="880" cy="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" tIns="0" rIns="3810" bIns="0" anchor="ctr"/>
            <a:lstStyle>
              <a:lvl1pPr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SzPct val="120000"/>
              </a:pPr>
              <a:r>
                <a:rPr lang="zh-CN" altLang="en-US" sz="1600" b="1">
                  <a:latin typeface="宋体" panose="02010600030101010101" pitchFamily="2" charset="-122"/>
                </a:rPr>
                <a:t>企业创新意识弱，网络意识较弱</a:t>
              </a:r>
              <a:endParaRPr lang="en-US" altLang="ko-KR" sz="1600" b="1">
                <a:latin typeface="宋体" panose="02010600030101010101" pitchFamily="2" charset="-122"/>
              </a:endParaRPr>
            </a:p>
          </p:txBody>
        </p:sp>
      </p:grpSp>
      <p:sp>
        <p:nvSpPr>
          <p:cNvPr id="27654" name="Line 14">
            <a:extLst>
              <a:ext uri="{FF2B5EF4-FFF2-40B4-BE49-F238E27FC236}">
                <a16:creationId xmlns:a16="http://schemas.microsoft.com/office/drawing/2014/main" id="{2E88A6C2-0566-064B-AEFB-E7172718ED84}"/>
              </a:ext>
            </a:extLst>
          </p:cNvPr>
          <p:cNvSpPr>
            <a:spLocks noChangeShapeType="1"/>
          </p:cNvSpPr>
          <p:nvPr/>
        </p:nvSpPr>
        <p:spPr bwMode="auto">
          <a:xfrm>
            <a:off x="1970088" y="1354138"/>
            <a:ext cx="17446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55" name="Rectangle 15">
            <a:extLst>
              <a:ext uri="{FF2B5EF4-FFF2-40B4-BE49-F238E27FC236}">
                <a16:creationId xmlns:a16="http://schemas.microsoft.com/office/drawing/2014/main" id="{DF3E4404-0AAD-E74F-A608-7B36F0EFD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0088" y="1039813"/>
            <a:ext cx="23145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600" b="1">
                <a:latin typeface="宋体" panose="02010600030101010101" pitchFamily="2" charset="-122"/>
              </a:rPr>
              <a:t>说明</a:t>
            </a:r>
            <a:endParaRPr lang="en-US" altLang="ko-KR" sz="1600" b="1">
              <a:latin typeface="宋体" panose="02010600030101010101" pitchFamily="2" charset="-122"/>
            </a:endParaRPr>
          </a:p>
        </p:txBody>
      </p:sp>
      <p:sp>
        <p:nvSpPr>
          <p:cNvPr id="27656" name="Rectangle 18">
            <a:extLst>
              <a:ext uri="{FF2B5EF4-FFF2-40B4-BE49-F238E27FC236}">
                <a16:creationId xmlns:a16="http://schemas.microsoft.com/office/drawing/2014/main" id="{87EB4363-5F2E-A14B-99BE-159455508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0088" y="1500188"/>
            <a:ext cx="19589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2563" indent="-18256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创新意识弱</a:t>
            </a:r>
            <a:endParaRPr lang="en-US" altLang="ko-KR" sz="16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现在主要采取传统营销渠道</a:t>
            </a:r>
            <a:endParaRPr lang="en-US" altLang="ko-KR" sz="1600">
              <a:latin typeface="宋体" panose="02010600030101010101" pitchFamily="2" charset="-122"/>
            </a:endParaRPr>
          </a:p>
        </p:txBody>
      </p:sp>
      <p:sp>
        <p:nvSpPr>
          <p:cNvPr id="27657" name="Line 19">
            <a:extLst>
              <a:ext uri="{FF2B5EF4-FFF2-40B4-BE49-F238E27FC236}">
                <a16:creationId xmlns:a16="http://schemas.microsoft.com/office/drawing/2014/main" id="{E70955E5-2C6A-D649-AEC5-9CE4A1FB8E4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9063" y="1355725"/>
            <a:ext cx="4784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58" name="Rectangle 20">
            <a:extLst>
              <a:ext uri="{FF2B5EF4-FFF2-40B4-BE49-F238E27FC236}">
                <a16:creationId xmlns:a16="http://schemas.microsoft.com/office/drawing/2014/main" id="{8042CEF9-4615-EC49-A5A1-858D18A37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9063" y="1039813"/>
            <a:ext cx="44989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600" b="1">
                <a:latin typeface="宋体" panose="02010600030101010101" pitchFamily="2" charset="-122"/>
              </a:rPr>
              <a:t>话术建议</a:t>
            </a:r>
            <a:endParaRPr lang="en-US" altLang="ko-KR" sz="1600" b="1">
              <a:latin typeface="宋体" panose="02010600030101010101" pitchFamily="2" charset="-122"/>
            </a:endParaRPr>
          </a:p>
        </p:txBody>
      </p:sp>
      <p:sp>
        <p:nvSpPr>
          <p:cNvPr id="233482" name="Rectangle 23">
            <a:extLst>
              <a:ext uri="{FF2B5EF4-FFF2-40B4-BE49-F238E27FC236}">
                <a16:creationId xmlns:a16="http://schemas.microsoft.com/office/drawing/2014/main" id="{B0734061-891E-1B4F-8767-5F97EA0EB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9063" y="1500188"/>
            <a:ext cx="4856162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0975" indent="-180975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 typeface="Arial" panose="020B0604020202020204" pitchFamily="34" charset="0"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强调网络推广是未来发展的趋势：“报纸、杂志看的人越来越少，您的目标客户更多地通过网络了解行业信息”，可以借助“手机的普及”等案例，借助大众普遍了解的案例，如“王老吉品牌营销”，解释网络的力量</a:t>
            </a:r>
          </a:p>
          <a:p>
            <a:pPr lvl="1" eaLnBrk="1" hangingPunct="1">
              <a:buSzPct val="120000"/>
              <a:buFont typeface="Arial" panose="020B0604020202020204" pitchFamily="34" charset="0"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同行刺激：“您看很多您的同行也在做百度，这就说明您的行业是适合做的，有客户会搜索这些词的，否则别人也不会做啊”</a:t>
            </a:r>
            <a:endParaRPr lang="en-US" altLang="zh-CN" sz="16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endParaRPr lang="en-US" altLang="ko-KR" sz="1400">
              <a:latin typeface="宋体" panose="02010600030101010101" pitchFamily="2" charset="-122"/>
            </a:endParaRPr>
          </a:p>
        </p:txBody>
      </p:sp>
      <p:sp>
        <p:nvSpPr>
          <p:cNvPr id="27660" name="TextBox 25">
            <a:extLst>
              <a:ext uri="{FF2B5EF4-FFF2-40B4-BE49-F238E27FC236}">
                <a16:creationId xmlns:a16="http://schemas.microsoft.com/office/drawing/2014/main" id="{5D9D8BB6-F05A-434C-A4EC-FCA05BAE8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75" y="71438"/>
            <a:ext cx="1714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根据网络意识导入产品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456EC6AC-10C2-C44D-85F1-36E4BC4832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zh-CN" altLang="en-US" sz="2800"/>
              <a:t>判断客户推广需求</a:t>
            </a:r>
          </a:p>
        </p:txBody>
      </p:sp>
      <p:sp>
        <p:nvSpPr>
          <p:cNvPr id="28675" name="Rectangle 5">
            <a:extLst>
              <a:ext uri="{FF2B5EF4-FFF2-40B4-BE49-F238E27FC236}">
                <a16:creationId xmlns:a16="http://schemas.microsoft.com/office/drawing/2014/main" id="{02B226F2-6789-184F-8E08-D21E895E2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2636838"/>
            <a:ext cx="38163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chemeClr val="tx2"/>
                </a:solidFill>
              </a:rPr>
              <a:t>判断客户推广需求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Rectangle 2" hidden="1">
            <a:extLst>
              <a:ext uri="{FF2B5EF4-FFF2-40B4-BE49-F238E27FC236}">
                <a16:creationId xmlns:a16="http://schemas.microsoft.com/office/drawing/2014/main" id="{449520D5-0556-B347-A6C0-D405FB04C5B6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251" name="灯片编号占位符 3">
            <a:extLst>
              <a:ext uri="{FF2B5EF4-FFF2-40B4-BE49-F238E27FC236}">
                <a16:creationId xmlns:a16="http://schemas.microsoft.com/office/drawing/2014/main" id="{F6ABA999-CBAA-0E45-9069-E2722A70410B}"/>
              </a:ext>
            </a:extLst>
          </p:cNvPr>
          <p:cNvSpPr txBox="1"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7319963" y="64547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F94B620B-F694-F141-B9F6-2B1212FB47DA}" type="slidenum">
              <a:rPr lang="zh-CN" altLang="en-US" sz="1400"/>
              <a:pPr algn="ctr" eaLnBrk="1" hangingPunct="1"/>
              <a:t>22</a:t>
            </a:fld>
            <a:endParaRPr lang="en-US" altLang="zh-CN" sz="1400"/>
          </a:p>
        </p:txBody>
      </p:sp>
      <p:sp>
        <p:nvSpPr>
          <p:cNvPr id="8196" name="Rectangle 112">
            <a:extLst>
              <a:ext uri="{FF2B5EF4-FFF2-40B4-BE49-F238E27FC236}">
                <a16:creationId xmlns:a16="http://schemas.microsoft.com/office/drawing/2014/main" id="{1DA8E2A9-8911-D740-ACF5-CDF52DFA9CC3}"/>
              </a:ext>
            </a:extLst>
          </p:cNvPr>
          <p:cNvSpPr>
            <a:spLocks noGrp="1" noChangeArrowheads="1"/>
          </p:cNvSpPr>
          <p:nvPr>
            <p:ph type="title" idx="4294967295"/>
            <p:custDataLst>
              <p:tags r:id="rId4"/>
            </p:custDataLst>
          </p:nvPr>
        </p:nvSpPr>
        <p:spPr bwMode="auto">
          <a:xfrm>
            <a:off x="0" y="333375"/>
            <a:ext cx="7380288" cy="37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pPr algn="l"/>
            <a:r>
              <a:rPr lang="zh-CN" altLang="en-US" sz="2000"/>
              <a:t>   判断客户推广需求</a:t>
            </a:r>
            <a:r>
              <a:rPr lang="en-US" altLang="zh-CN" sz="2000"/>
              <a:t>—</a:t>
            </a:r>
            <a:r>
              <a:rPr lang="zh-CN" altLang="en-US" sz="2000"/>
              <a:t>电话</a:t>
            </a:r>
            <a:r>
              <a:rPr lang="en-US" altLang="zh-CN" sz="2000"/>
              <a:t>/</a:t>
            </a:r>
            <a:r>
              <a:rPr lang="zh-CN" altLang="en-US" sz="2000"/>
              <a:t>面访话术</a:t>
            </a:r>
            <a:r>
              <a:rPr lang="en-US" altLang="zh-CN" sz="2000">
                <a:solidFill>
                  <a:srgbClr val="FF3300"/>
                </a:solidFill>
              </a:rPr>
              <a:t>(</a:t>
            </a:r>
            <a:r>
              <a:rPr lang="zh-CN" altLang="en-US" sz="2000" b="0">
                <a:solidFill>
                  <a:srgbClr val="FF3300"/>
                </a:solidFill>
              </a:rPr>
              <a:t>常见出错点、易遗漏点。</a:t>
            </a:r>
            <a:r>
              <a:rPr lang="en-US" altLang="zh-CN" sz="2000">
                <a:solidFill>
                  <a:srgbClr val="FF3300"/>
                </a:solidFill>
              </a:rPr>
              <a:t>)</a:t>
            </a:r>
            <a:endParaRPr lang="zh-CN" altLang="en-US" sz="2000">
              <a:solidFill>
                <a:srgbClr val="FF3300"/>
              </a:solidFill>
            </a:endParaRPr>
          </a:p>
        </p:txBody>
      </p:sp>
      <p:sp>
        <p:nvSpPr>
          <p:cNvPr id="8197" name="Rectangle 4">
            <a:extLst>
              <a:ext uri="{FF2B5EF4-FFF2-40B4-BE49-F238E27FC236}">
                <a16:creationId xmlns:a16="http://schemas.microsoft.com/office/drawing/2014/main" id="{4AF7D244-0261-7940-9F4E-9CD8DDF26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1000125"/>
            <a:ext cx="3835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600" b="1">
                <a:latin typeface="宋体" panose="02010600030101010101" pitchFamily="2" charset="-122"/>
              </a:rPr>
              <a:t>主要信息</a:t>
            </a:r>
            <a:endParaRPr lang="en-US" altLang="ko-KR" sz="1600" b="1">
              <a:latin typeface="宋体" panose="02010600030101010101" pitchFamily="2" charset="-122"/>
            </a:endParaRPr>
          </a:p>
        </p:txBody>
      </p:sp>
      <p:sp>
        <p:nvSpPr>
          <p:cNvPr id="8198" name="Rectangle 5">
            <a:extLst>
              <a:ext uri="{FF2B5EF4-FFF2-40B4-BE49-F238E27FC236}">
                <a16:creationId xmlns:a16="http://schemas.microsoft.com/office/drawing/2014/main" id="{33A0FE5B-DE6D-CB46-BD62-56B803E654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0" y="1000125"/>
            <a:ext cx="3835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600" b="1">
                <a:latin typeface="宋体" panose="02010600030101010101" pitchFamily="2" charset="-122"/>
              </a:rPr>
              <a:t>话术</a:t>
            </a:r>
            <a:endParaRPr lang="en-US" altLang="ko-KR" sz="1600" b="1">
              <a:latin typeface="宋体" panose="02010600030101010101" pitchFamily="2" charset="-122"/>
            </a:endParaRPr>
          </a:p>
        </p:txBody>
      </p:sp>
      <p:sp>
        <p:nvSpPr>
          <p:cNvPr id="8199" name="Line 6">
            <a:extLst>
              <a:ext uri="{FF2B5EF4-FFF2-40B4-BE49-F238E27FC236}">
                <a16:creationId xmlns:a16="http://schemas.microsoft.com/office/drawing/2014/main" id="{A9E00058-D2B1-A847-B4C0-767A6D040A67}"/>
              </a:ext>
            </a:extLst>
          </p:cNvPr>
          <p:cNvSpPr>
            <a:spLocks noChangeShapeType="1"/>
          </p:cNvSpPr>
          <p:nvPr/>
        </p:nvSpPr>
        <p:spPr bwMode="auto">
          <a:xfrm>
            <a:off x="519113" y="1285875"/>
            <a:ext cx="3124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200" name="Rectangle 7">
            <a:extLst>
              <a:ext uri="{FF2B5EF4-FFF2-40B4-BE49-F238E27FC236}">
                <a16:creationId xmlns:a16="http://schemas.microsoft.com/office/drawing/2014/main" id="{60C0D044-1C16-154E-BBD5-2496A8C424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1428750"/>
            <a:ext cx="3835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600" b="1">
                <a:latin typeface="宋体" panose="02010600030101010101" pitchFamily="2" charset="-122"/>
              </a:rPr>
              <a:t>企业发展预期</a:t>
            </a:r>
            <a:endParaRPr lang="en-US" altLang="ko-KR" sz="1600" b="1">
              <a:latin typeface="宋体" panose="02010600030101010101" pitchFamily="2" charset="-122"/>
            </a:endParaRPr>
          </a:p>
        </p:txBody>
      </p:sp>
      <p:sp>
        <p:nvSpPr>
          <p:cNvPr id="8201" name="Rectangle 8">
            <a:extLst>
              <a:ext uri="{FF2B5EF4-FFF2-40B4-BE49-F238E27FC236}">
                <a16:creationId xmlns:a16="http://schemas.microsoft.com/office/drawing/2014/main" id="{A0D50888-8AB2-A24B-85B8-AB330E031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0" y="1428750"/>
            <a:ext cx="4264025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2563" indent="-18256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老板，您这企业什么时候成立的啊？</a:t>
            </a:r>
            <a:r>
              <a:rPr lang="en-US" altLang="zh-CN" sz="1600">
                <a:latin typeface="宋体" panose="02010600030101010101" pitchFamily="2" charset="-122"/>
              </a:rPr>
              <a:t>/</a:t>
            </a:r>
            <a:r>
              <a:rPr lang="zh-CN" altLang="en-US" sz="1600">
                <a:latin typeface="宋体" panose="02010600030101010101" pitchFamily="2" charset="-122"/>
              </a:rPr>
              <a:t>您做这个行业多久了？（或者事先查询相关资料）</a:t>
            </a:r>
            <a:endParaRPr lang="en-US" altLang="zh-CN" sz="16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老板，您这老客户多吗？老客户主要是贸易商还是终端客户啊？</a:t>
            </a:r>
            <a:endParaRPr lang="en-US" altLang="ko-KR" sz="1600">
              <a:latin typeface="宋体" panose="02010600030101010101" pitchFamily="2" charset="-122"/>
            </a:endParaRPr>
          </a:p>
        </p:txBody>
      </p:sp>
      <p:sp>
        <p:nvSpPr>
          <p:cNvPr id="8202" name="Line 9">
            <a:extLst>
              <a:ext uri="{FF2B5EF4-FFF2-40B4-BE49-F238E27FC236}">
                <a16:creationId xmlns:a16="http://schemas.microsoft.com/office/drawing/2014/main" id="{D849C4FB-303B-9146-8A61-B27601243BAA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0500" y="1285875"/>
            <a:ext cx="4375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203" name="Rectangle 7">
            <a:extLst>
              <a:ext uri="{FF2B5EF4-FFF2-40B4-BE49-F238E27FC236}">
                <a16:creationId xmlns:a16="http://schemas.microsoft.com/office/drawing/2014/main" id="{08FC147A-1E7B-F24C-B619-FDE81D17E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2643188"/>
            <a:ext cx="3835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600" b="1">
                <a:latin typeface="宋体" panose="02010600030101010101" pitchFamily="2" charset="-122"/>
              </a:rPr>
              <a:t>企业目标客户群状况</a:t>
            </a:r>
            <a:endParaRPr lang="en-US" altLang="ko-KR" sz="1600" b="1">
              <a:latin typeface="宋体" panose="02010600030101010101" pitchFamily="2" charset="-122"/>
            </a:endParaRPr>
          </a:p>
        </p:txBody>
      </p:sp>
      <p:sp>
        <p:nvSpPr>
          <p:cNvPr id="8204" name="Rectangle 8">
            <a:extLst>
              <a:ext uri="{FF2B5EF4-FFF2-40B4-BE49-F238E27FC236}">
                <a16:creationId xmlns:a16="http://schemas.microsoft.com/office/drawing/2014/main" id="{37278804-74F8-224C-8B53-35A384F11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0" y="2643188"/>
            <a:ext cx="426402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2563" indent="-18256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老板，您的销售市场是怎么样的？是浙江省还是全国？</a:t>
            </a:r>
            <a:endParaRPr lang="en-US" altLang="zh-CN" sz="16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您的产品针对的客户主要是哪些？</a:t>
            </a:r>
            <a:endParaRPr lang="en-US" altLang="zh-CN" sz="16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老板，全国做您这行业的企业多吗？（客户：多</a:t>
            </a:r>
            <a:r>
              <a:rPr lang="en-US" altLang="zh-CN" sz="1600">
                <a:latin typeface="宋体" panose="02010600030101010101" pitchFamily="2" charset="-122"/>
              </a:rPr>
              <a:t>/</a:t>
            </a:r>
            <a:r>
              <a:rPr lang="zh-CN" altLang="en-US" sz="1600">
                <a:latin typeface="宋体" panose="02010600030101010101" pitchFamily="2" charset="-122"/>
              </a:rPr>
              <a:t>不多），那说明您这个行业市场很广啊</a:t>
            </a:r>
            <a:r>
              <a:rPr lang="en-US" altLang="zh-CN" sz="1600">
                <a:latin typeface="宋体" panose="02010600030101010101" pitchFamily="2" charset="-122"/>
              </a:rPr>
              <a:t>/</a:t>
            </a:r>
            <a:r>
              <a:rPr lang="zh-CN" altLang="en-US" sz="1600">
                <a:latin typeface="宋体" panose="02010600030101010101" pitchFamily="2" charset="-122"/>
              </a:rPr>
              <a:t>那您这行业门槛很高啊，很专业的啊</a:t>
            </a:r>
            <a:endParaRPr lang="en-US" altLang="ko-KR" sz="1600">
              <a:latin typeface="宋体" panose="02010600030101010101" pitchFamily="2" charset="-122"/>
            </a:endParaRPr>
          </a:p>
        </p:txBody>
      </p:sp>
      <p:sp>
        <p:nvSpPr>
          <p:cNvPr id="303118" name="Rectangle 7">
            <a:extLst>
              <a:ext uri="{FF2B5EF4-FFF2-40B4-BE49-F238E27FC236}">
                <a16:creationId xmlns:a16="http://schemas.microsoft.com/office/drawing/2014/main" id="{E397065A-273D-B84B-BA72-6724846C6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4357688"/>
            <a:ext cx="3835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600" b="1">
                <a:latin typeface="宋体" panose="02010600030101010101" pitchFamily="2" charset="-122"/>
              </a:rPr>
              <a:t>行业竞争状况</a:t>
            </a:r>
            <a:r>
              <a:rPr lang="zh-CN" altLang="en-US" sz="1600" b="1">
                <a:solidFill>
                  <a:srgbClr val="FF3300"/>
                </a:solidFill>
                <a:latin typeface="宋体" panose="02010600030101010101" pitchFamily="2" charset="-122"/>
              </a:rPr>
              <a:t>及</a:t>
            </a:r>
            <a:r>
              <a:rPr lang="zh-CN" altLang="en-US" sz="1600" b="1">
                <a:latin typeface="宋体" panose="02010600030101010101" pitchFamily="2" charset="-122"/>
              </a:rPr>
              <a:t>企业竞争力</a:t>
            </a:r>
            <a:endParaRPr lang="en-US" altLang="ko-KR" sz="1600" b="1">
              <a:latin typeface="宋体" panose="02010600030101010101" pitchFamily="2" charset="-122"/>
            </a:endParaRPr>
          </a:p>
        </p:txBody>
      </p:sp>
      <p:sp>
        <p:nvSpPr>
          <p:cNvPr id="8206" name="Rectangle 8">
            <a:extLst>
              <a:ext uri="{FF2B5EF4-FFF2-40B4-BE49-F238E27FC236}">
                <a16:creationId xmlns:a16="http://schemas.microsoft.com/office/drawing/2014/main" id="{8EA3A3D2-943C-1147-B430-969A76F79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0" y="4357688"/>
            <a:ext cx="4264025" cy="197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2563" indent="-18256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老板，最近生意好不好做啊？（客户：不好做）是不是附近有同行啊？都叫什么啊？</a:t>
            </a:r>
            <a:r>
              <a:rPr lang="en-US" altLang="zh-CN" sz="1600">
                <a:latin typeface="宋体" panose="02010600030101010101" pitchFamily="2" charset="-122"/>
              </a:rPr>
              <a:t>/(</a:t>
            </a:r>
            <a:r>
              <a:rPr lang="zh-CN" altLang="en-US" sz="1600">
                <a:latin typeface="宋体" panose="02010600030101010101" pitchFamily="2" charset="-122"/>
              </a:rPr>
              <a:t>客户：最近生意很好</a:t>
            </a:r>
            <a:r>
              <a:rPr lang="en-US" altLang="zh-CN" sz="1600">
                <a:latin typeface="宋体" panose="02010600030101010101" pitchFamily="2" charset="-122"/>
              </a:rPr>
              <a:t>)</a:t>
            </a:r>
            <a:r>
              <a:rPr lang="zh-CN" altLang="en-US" sz="1600">
                <a:latin typeface="宋体" panose="02010600030101010101" pitchFamily="2" charset="-122"/>
              </a:rPr>
              <a:t>那恭喜您啊，这个行业同行也挺多的吧，咱们在哪些方面有优势呢？</a:t>
            </a:r>
            <a:endParaRPr lang="en-US" altLang="zh-CN" sz="16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（销售人员检索行业关键词）您认识排在百度第一的这家公司吗？（客户：认识</a:t>
            </a:r>
            <a:r>
              <a:rPr lang="en-US" altLang="zh-CN" sz="1600">
                <a:latin typeface="宋体" panose="02010600030101010101" pitchFamily="2" charset="-122"/>
              </a:rPr>
              <a:t>/</a:t>
            </a:r>
            <a:r>
              <a:rPr lang="zh-CN" altLang="en-US" sz="1600">
                <a:latin typeface="宋体" panose="02010600030101010101" pitchFamily="2" charset="-122"/>
              </a:rPr>
              <a:t>不认识）这家公司算是行业龙头企业吗？您认为行业龙头企业是哪些？</a:t>
            </a:r>
            <a:endParaRPr lang="en-US" altLang="ko-KR" sz="1600">
              <a:latin typeface="宋体" panose="02010600030101010101" pitchFamily="2" charset="-122"/>
            </a:endParaRPr>
          </a:p>
        </p:txBody>
      </p:sp>
      <p:sp>
        <p:nvSpPr>
          <p:cNvPr id="8207" name="TextBox 15">
            <a:extLst>
              <a:ext uri="{FF2B5EF4-FFF2-40B4-BE49-F238E27FC236}">
                <a16:creationId xmlns:a16="http://schemas.microsoft.com/office/drawing/2014/main" id="{A4C5DC7B-015D-AD43-BC7C-E2C8A90DE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0" y="214313"/>
            <a:ext cx="1571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探寻推广需求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311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Rectangle 2" hidden="1">
            <a:extLst>
              <a:ext uri="{FF2B5EF4-FFF2-40B4-BE49-F238E27FC236}">
                <a16:creationId xmlns:a16="http://schemas.microsoft.com/office/drawing/2014/main" id="{17DF00AC-1C6E-A541-A029-6199D4C98B1A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3779" name="灯片编号占位符 3">
            <a:extLst>
              <a:ext uri="{FF2B5EF4-FFF2-40B4-BE49-F238E27FC236}">
                <a16:creationId xmlns:a16="http://schemas.microsoft.com/office/drawing/2014/main" id="{A59DD888-57AC-E343-BC92-CA38C8AA9559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7319963" y="6245225"/>
            <a:ext cx="2895600" cy="476250"/>
          </a:xfrm>
        </p:spPr>
        <p:txBody>
          <a:bodyPr anchor="t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32634D40-EA8F-6D4B-A9C3-C601343CEA3B}" type="slidenum">
              <a:rPr lang="zh-CN" altLang="en-US" sz="1800"/>
              <a:pPr algn="ctr" eaLnBrk="1" hangingPunct="1"/>
              <a:t>23</a:t>
            </a:fld>
            <a:endParaRPr lang="en-US" altLang="zh-CN" sz="1800"/>
          </a:p>
        </p:txBody>
      </p:sp>
      <p:sp>
        <p:nvSpPr>
          <p:cNvPr id="9220" name="Rectangle 112">
            <a:extLst>
              <a:ext uri="{FF2B5EF4-FFF2-40B4-BE49-F238E27FC236}">
                <a16:creationId xmlns:a16="http://schemas.microsoft.com/office/drawing/2014/main" id="{903763BE-6D50-DD48-A83C-1DEC2D86D4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8788" y="1484313"/>
            <a:ext cx="8685212" cy="373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96" tIns="46648" rIns="93296" bIns="46648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zh-CN" altLang="en-US" sz="2400"/>
              <a:t> </a:t>
            </a:r>
          </a:p>
        </p:txBody>
      </p:sp>
      <p:sp>
        <p:nvSpPr>
          <p:cNvPr id="9221" name="Rectangle 4">
            <a:extLst>
              <a:ext uri="{FF2B5EF4-FFF2-40B4-BE49-F238E27FC236}">
                <a16:creationId xmlns:a16="http://schemas.microsoft.com/office/drawing/2014/main" id="{8FC35307-9962-E94A-ADCD-C3DBFD9D8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000125"/>
            <a:ext cx="36925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400" b="1">
                <a:latin typeface="宋体" panose="02010600030101010101" pitchFamily="2" charset="-122"/>
              </a:rPr>
              <a:t>主要信息</a:t>
            </a:r>
            <a:endParaRPr lang="en-US" altLang="ko-KR" sz="1400" b="1">
              <a:latin typeface="宋体" panose="02010600030101010101" pitchFamily="2" charset="-122"/>
            </a:endParaRPr>
          </a:p>
        </p:txBody>
      </p:sp>
      <p:sp>
        <p:nvSpPr>
          <p:cNvPr id="9222" name="Line 6">
            <a:extLst>
              <a:ext uri="{FF2B5EF4-FFF2-40B4-BE49-F238E27FC236}">
                <a16:creationId xmlns:a16="http://schemas.microsoft.com/office/drawing/2014/main" id="{985E25CB-843F-4E46-B582-D93515E28FAD}"/>
              </a:ext>
            </a:extLst>
          </p:cNvPr>
          <p:cNvSpPr>
            <a:spLocks noChangeShapeType="1"/>
          </p:cNvSpPr>
          <p:nvPr/>
        </p:nvSpPr>
        <p:spPr bwMode="auto">
          <a:xfrm>
            <a:off x="214313" y="1330325"/>
            <a:ext cx="25987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BE90B08D-5E02-364E-A6E2-85DD080C3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466850"/>
            <a:ext cx="36925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400">
                <a:latin typeface="宋体" panose="02010600030101010101" pitchFamily="2" charset="-122"/>
              </a:rPr>
              <a:t>企业发展预期</a:t>
            </a:r>
            <a:endParaRPr lang="en-US" altLang="ko-KR" sz="1400">
              <a:latin typeface="宋体" panose="02010600030101010101" pitchFamily="2" charset="-122"/>
            </a:endParaRPr>
          </a:p>
        </p:txBody>
      </p:sp>
      <p:sp>
        <p:nvSpPr>
          <p:cNvPr id="9224" name="Rectangle 7">
            <a:extLst>
              <a:ext uri="{FF2B5EF4-FFF2-40B4-BE49-F238E27FC236}">
                <a16:creationId xmlns:a16="http://schemas.microsoft.com/office/drawing/2014/main" id="{76365C5F-1535-CD44-9C1A-AF70DF933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3286125"/>
            <a:ext cx="15716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400">
                <a:latin typeface="宋体" panose="02010600030101010101" pitchFamily="2" charset="-122"/>
              </a:rPr>
              <a:t>企业目标客户群状况</a:t>
            </a:r>
            <a:endParaRPr lang="en-US" altLang="ko-KR" sz="1400">
              <a:latin typeface="宋体" panose="02010600030101010101" pitchFamily="2" charset="-122"/>
            </a:endParaRPr>
          </a:p>
        </p:txBody>
      </p:sp>
      <p:sp>
        <p:nvSpPr>
          <p:cNvPr id="9225" name="Rectangle 7">
            <a:extLst>
              <a:ext uri="{FF2B5EF4-FFF2-40B4-BE49-F238E27FC236}">
                <a16:creationId xmlns:a16="http://schemas.microsoft.com/office/drawing/2014/main" id="{79A7C04A-43BC-D740-996C-DAE1EAE34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4357688"/>
            <a:ext cx="14287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400">
                <a:latin typeface="宋体" panose="02010600030101010101" pitchFamily="2" charset="-122"/>
              </a:rPr>
              <a:t>行业竞争状况及企业竞争力</a:t>
            </a:r>
            <a:endParaRPr lang="en-US" altLang="ko-KR" sz="1400">
              <a:latin typeface="宋体" panose="02010600030101010101" pitchFamily="2" charset="-122"/>
            </a:endParaRPr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86AD9824-DD59-C444-A253-7E0FF001BA1D}"/>
              </a:ext>
            </a:extLst>
          </p:cNvPr>
          <p:cNvCxnSpPr/>
          <p:nvPr/>
        </p:nvCxnSpPr>
        <p:spPr>
          <a:xfrm>
            <a:off x="214313" y="3214688"/>
            <a:ext cx="8783637" cy="1587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9E48A220-3D36-AE47-9453-3EBD43FAC647}"/>
              </a:ext>
            </a:extLst>
          </p:cNvPr>
          <p:cNvCxnSpPr/>
          <p:nvPr/>
        </p:nvCxnSpPr>
        <p:spPr>
          <a:xfrm>
            <a:off x="214313" y="4214813"/>
            <a:ext cx="8783637" cy="1587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228" name="Rectangle 5">
            <a:extLst>
              <a:ext uri="{FF2B5EF4-FFF2-40B4-BE49-F238E27FC236}">
                <a16:creationId xmlns:a16="http://schemas.microsoft.com/office/drawing/2014/main" id="{9F4255C8-7358-9F40-A75D-AFC359302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25" y="1000125"/>
            <a:ext cx="33147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400" b="1">
                <a:latin typeface="宋体" panose="02010600030101010101" pitchFamily="2" charset="-122"/>
              </a:rPr>
              <a:t>相关问题答案</a:t>
            </a:r>
            <a:endParaRPr lang="en-US" altLang="ko-KR" sz="1400" b="1">
              <a:latin typeface="宋体" panose="02010600030101010101" pitchFamily="2" charset="-122"/>
            </a:endParaRPr>
          </a:p>
        </p:txBody>
      </p:sp>
      <p:sp>
        <p:nvSpPr>
          <p:cNvPr id="9229" name="Rectangle 8">
            <a:extLst>
              <a:ext uri="{FF2B5EF4-FFF2-40B4-BE49-F238E27FC236}">
                <a16:creationId xmlns:a16="http://schemas.microsoft.com/office/drawing/2014/main" id="{2EB8DB0B-660C-194B-960B-71E8AD0EF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25" y="1466850"/>
            <a:ext cx="33147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2563" indent="-18256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en-US" altLang="zh-CN" sz="1400">
                <a:latin typeface="宋体" panose="02010600030101010101" pitchFamily="2" charset="-122"/>
              </a:rPr>
              <a:t>Q1: </a:t>
            </a:r>
            <a:r>
              <a:rPr lang="zh-CN" altLang="en-US" sz="1400">
                <a:latin typeface="宋体" panose="02010600030101010101" pitchFamily="2" charset="-122"/>
              </a:rPr>
              <a:t>企业成立年限</a:t>
            </a:r>
            <a:endParaRPr lang="en-US" altLang="zh-CN" sz="14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endParaRPr lang="en-US" altLang="zh-CN" sz="1400">
              <a:solidFill>
                <a:srgbClr val="FF3300"/>
              </a:solidFill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en-US" altLang="zh-CN" sz="1400" b="1">
                <a:solidFill>
                  <a:srgbClr val="FF3300"/>
                </a:solidFill>
                <a:latin typeface="宋体" panose="02010600030101010101" pitchFamily="2" charset="-122"/>
              </a:rPr>
              <a:t>Q1: </a:t>
            </a:r>
            <a:r>
              <a:rPr lang="zh-CN" altLang="en-US" sz="1400" b="1">
                <a:solidFill>
                  <a:srgbClr val="FF3300"/>
                </a:solidFill>
                <a:latin typeface="宋体" panose="02010600030101010101" pitchFamily="2" charset="-122"/>
              </a:rPr>
              <a:t>新客户对于企业销售的贡献</a:t>
            </a:r>
            <a:endParaRPr lang="en-US" altLang="zh-CN" sz="1400" b="1">
              <a:solidFill>
                <a:srgbClr val="FF3300"/>
              </a:solidFill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endParaRPr lang="en-US" altLang="zh-CN" sz="1400" b="1">
              <a:solidFill>
                <a:srgbClr val="FF3300"/>
              </a:solidFill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en-US" altLang="zh-CN" sz="1400">
                <a:latin typeface="宋体" panose="02010600030101010101" pitchFamily="2" charset="-122"/>
              </a:rPr>
              <a:t>Q4(1): </a:t>
            </a:r>
            <a:r>
              <a:rPr lang="zh-CN" altLang="en-US" sz="1400">
                <a:latin typeface="宋体" panose="02010600030101010101" pitchFamily="2" charset="-122"/>
              </a:rPr>
              <a:t>行业市场需求</a:t>
            </a:r>
            <a:r>
              <a:rPr lang="zh-CN" altLang="en-US" sz="1400" i="1">
                <a:latin typeface="宋体" panose="02010600030101010101" pitchFamily="2" charset="-122"/>
              </a:rPr>
              <a:t>（所处生命周期阶段）</a:t>
            </a:r>
            <a:endParaRPr lang="en-US" altLang="ko-KR" sz="1400" i="1">
              <a:latin typeface="宋体" panose="02010600030101010101" pitchFamily="2" charset="-122"/>
            </a:endParaRPr>
          </a:p>
        </p:txBody>
      </p:sp>
      <p:sp>
        <p:nvSpPr>
          <p:cNvPr id="9230" name="Line 9">
            <a:extLst>
              <a:ext uri="{FF2B5EF4-FFF2-40B4-BE49-F238E27FC236}">
                <a16:creationId xmlns:a16="http://schemas.microsoft.com/office/drawing/2014/main" id="{55CFB347-4809-A342-BA7E-08C9E1E3909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43125" y="1330325"/>
            <a:ext cx="33131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231" name="Rectangle 8">
            <a:extLst>
              <a:ext uri="{FF2B5EF4-FFF2-40B4-BE49-F238E27FC236}">
                <a16:creationId xmlns:a16="http://schemas.microsoft.com/office/drawing/2014/main" id="{4AEBFBAB-917B-0849-A9B0-1A3E427B6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25" y="3286125"/>
            <a:ext cx="33147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2563" indent="-18256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en-US" altLang="ko-KR" sz="1400" b="1">
                <a:solidFill>
                  <a:srgbClr val="FF3300"/>
                </a:solidFill>
                <a:latin typeface="宋体" panose="02010600030101010101" pitchFamily="2" charset="-122"/>
              </a:rPr>
              <a:t>Q4(2)</a:t>
            </a:r>
            <a:r>
              <a:rPr lang="zh-CN" altLang="en-US" sz="1400" b="1">
                <a:solidFill>
                  <a:srgbClr val="FF3300"/>
                </a:solidFill>
                <a:latin typeface="宋体" panose="02010600030101010101" pitchFamily="2" charset="-122"/>
              </a:rPr>
              <a:t>：目标客户群状况</a:t>
            </a:r>
            <a:endParaRPr lang="en-US" altLang="ko-KR" sz="1400" b="1">
              <a:solidFill>
                <a:srgbClr val="FF3300"/>
              </a:solidFill>
              <a:latin typeface="宋体" panose="02010600030101010101" pitchFamily="2" charset="-122"/>
            </a:endParaRPr>
          </a:p>
        </p:txBody>
      </p:sp>
      <p:sp>
        <p:nvSpPr>
          <p:cNvPr id="9232" name="Rectangle 8">
            <a:extLst>
              <a:ext uri="{FF2B5EF4-FFF2-40B4-BE49-F238E27FC236}">
                <a16:creationId xmlns:a16="http://schemas.microsoft.com/office/drawing/2014/main" id="{26925FC3-123F-594A-B42E-BC905BC1E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25" y="4357688"/>
            <a:ext cx="3314700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2563" indent="-18256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en-US" altLang="ko-KR" sz="1400">
                <a:latin typeface="宋体" panose="02010600030101010101" pitchFamily="2" charset="-122"/>
              </a:rPr>
              <a:t>Q4(3)</a:t>
            </a:r>
            <a:r>
              <a:rPr lang="zh-CN" altLang="en-US" sz="1400">
                <a:latin typeface="宋体" panose="02010600030101010101" pitchFamily="2" charset="-122"/>
              </a:rPr>
              <a:t>：行业进入</a:t>
            </a:r>
            <a:r>
              <a:rPr lang="en-US" altLang="zh-CN" sz="1400">
                <a:latin typeface="宋体" panose="02010600030101010101" pitchFamily="2" charset="-122"/>
              </a:rPr>
              <a:t>/</a:t>
            </a:r>
            <a:r>
              <a:rPr lang="zh-CN" altLang="en-US" sz="1400">
                <a:latin typeface="宋体" panose="02010600030101010101" pitchFamily="2" charset="-122"/>
              </a:rPr>
              <a:t>退出门槛</a:t>
            </a:r>
            <a:endParaRPr lang="en-US" altLang="zh-CN" sz="14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endParaRPr lang="en-US" altLang="zh-CN" sz="14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en-US" altLang="ko-KR" sz="1400" b="1">
                <a:solidFill>
                  <a:srgbClr val="FF3300"/>
                </a:solidFill>
                <a:latin typeface="宋体" panose="02010600030101010101" pitchFamily="2" charset="-122"/>
              </a:rPr>
              <a:t>Q4(4)</a:t>
            </a:r>
            <a:r>
              <a:rPr lang="zh-CN" altLang="en-US" sz="1400" b="1">
                <a:solidFill>
                  <a:srgbClr val="FF3300"/>
                </a:solidFill>
                <a:latin typeface="宋体" panose="02010600030101010101" pitchFamily="2" charset="-122"/>
              </a:rPr>
              <a:t>：行业竞争状况（同质化竞争</a:t>
            </a:r>
            <a:r>
              <a:rPr lang="en-US" altLang="zh-CN" sz="1400" b="1">
                <a:solidFill>
                  <a:srgbClr val="FF3300"/>
                </a:solidFill>
                <a:latin typeface="宋体" panose="02010600030101010101" pitchFamily="2" charset="-122"/>
              </a:rPr>
              <a:t>/</a:t>
            </a:r>
            <a:r>
              <a:rPr lang="zh-CN" altLang="en-US" sz="1400" b="1">
                <a:solidFill>
                  <a:srgbClr val="FF3300"/>
                </a:solidFill>
                <a:latin typeface="宋体" panose="02010600030101010101" pitchFamily="2" charset="-122"/>
              </a:rPr>
              <a:t>差异化竞争）</a:t>
            </a:r>
            <a:endParaRPr lang="en-US" altLang="zh-CN" sz="1400" b="1">
              <a:solidFill>
                <a:srgbClr val="FF3300"/>
              </a:solidFill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endParaRPr lang="en-US" altLang="zh-CN" sz="1400">
              <a:solidFill>
                <a:srgbClr val="FF3300"/>
              </a:solidFill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en-US" altLang="ko-KR" sz="1400" b="1">
                <a:solidFill>
                  <a:srgbClr val="FF3300"/>
                </a:solidFill>
                <a:latin typeface="宋体" panose="02010600030101010101" pitchFamily="2" charset="-122"/>
              </a:rPr>
              <a:t>Q4(5)</a:t>
            </a:r>
            <a:r>
              <a:rPr lang="zh-CN" altLang="en-US" sz="1400" b="1">
                <a:solidFill>
                  <a:srgbClr val="FF3300"/>
                </a:solidFill>
                <a:latin typeface="宋体" panose="02010600030101010101" pitchFamily="2" charset="-122"/>
              </a:rPr>
              <a:t>：企业竞争地位（行业龙头企业</a:t>
            </a:r>
            <a:r>
              <a:rPr lang="en-US" altLang="zh-CN" sz="1400" b="1">
                <a:solidFill>
                  <a:srgbClr val="FF3300"/>
                </a:solidFill>
                <a:latin typeface="宋体" panose="02010600030101010101" pitchFamily="2" charset="-122"/>
              </a:rPr>
              <a:t>/</a:t>
            </a:r>
            <a:r>
              <a:rPr lang="zh-CN" altLang="en-US" sz="1400" b="1">
                <a:solidFill>
                  <a:srgbClr val="FF3300"/>
                </a:solidFill>
                <a:latin typeface="宋体" panose="02010600030101010101" pitchFamily="2" charset="-122"/>
              </a:rPr>
              <a:t>非龙头企业，有一定竞争优势</a:t>
            </a:r>
            <a:r>
              <a:rPr lang="en-US" altLang="zh-CN" sz="1400" b="1">
                <a:solidFill>
                  <a:srgbClr val="FF3300"/>
                </a:solidFill>
                <a:latin typeface="宋体" panose="02010600030101010101" pitchFamily="2" charset="-122"/>
              </a:rPr>
              <a:t>/</a:t>
            </a:r>
            <a:r>
              <a:rPr lang="zh-CN" altLang="en-US" sz="1400" b="1">
                <a:solidFill>
                  <a:srgbClr val="FF3300"/>
                </a:solidFill>
                <a:latin typeface="宋体" panose="02010600030101010101" pitchFamily="2" charset="-122"/>
              </a:rPr>
              <a:t>没有竞争优势）</a:t>
            </a:r>
            <a:endParaRPr lang="en-US" altLang="ko-KR" sz="1400" b="1">
              <a:solidFill>
                <a:srgbClr val="FF3300"/>
              </a:solidFill>
              <a:latin typeface="宋体" panose="02010600030101010101" pitchFamily="2" charset="-122"/>
            </a:endParaRPr>
          </a:p>
        </p:txBody>
      </p:sp>
      <p:sp>
        <p:nvSpPr>
          <p:cNvPr id="9233" name="Rectangle 5">
            <a:extLst>
              <a:ext uri="{FF2B5EF4-FFF2-40B4-BE49-F238E27FC236}">
                <a16:creationId xmlns:a16="http://schemas.microsoft.com/office/drawing/2014/main" id="{E68FC9D9-24FF-E648-A699-03726486D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4988" y="1000125"/>
            <a:ext cx="33147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400" b="1">
                <a:latin typeface="宋体" panose="02010600030101010101" pitchFamily="2" charset="-122"/>
              </a:rPr>
              <a:t>答案解析</a:t>
            </a:r>
            <a:endParaRPr lang="en-US" altLang="ko-KR" sz="1400" b="1">
              <a:latin typeface="宋体" panose="02010600030101010101" pitchFamily="2" charset="-122"/>
            </a:endParaRPr>
          </a:p>
        </p:txBody>
      </p:sp>
      <p:sp>
        <p:nvSpPr>
          <p:cNvPr id="9234" name="Rectangle 8">
            <a:extLst>
              <a:ext uri="{FF2B5EF4-FFF2-40B4-BE49-F238E27FC236}">
                <a16:creationId xmlns:a16="http://schemas.microsoft.com/office/drawing/2014/main" id="{FD72DD2D-3B27-F143-9C8E-46C597B61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4988" y="1466850"/>
            <a:ext cx="33147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2563" indent="-18256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400">
                <a:latin typeface="宋体" panose="02010600030101010101" pitchFamily="2" charset="-122"/>
              </a:rPr>
              <a:t>成立年限越短，开拓新客户的需求和意愿越高</a:t>
            </a:r>
            <a:endParaRPr lang="en-US" altLang="zh-CN" sz="14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400">
                <a:latin typeface="宋体" panose="02010600030101010101" pitchFamily="2" charset="-122"/>
              </a:rPr>
              <a:t>新客户对于企业销售的贡献越高，企业开拓新客户的需求和意愿越高</a:t>
            </a:r>
            <a:endParaRPr lang="en-US" altLang="zh-CN" sz="14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400">
                <a:latin typeface="宋体" panose="02010600030101010101" pitchFamily="2" charset="-122"/>
              </a:rPr>
              <a:t>行业市场需求不断扩大，企业开拓新客户的需求和意愿越高</a:t>
            </a:r>
            <a:endParaRPr lang="en-US" altLang="zh-CN" sz="14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400" b="1">
                <a:latin typeface="宋体" panose="02010600030101010101" pitchFamily="2" charset="-122"/>
              </a:rPr>
              <a:t>开拓新客户的需求和意愿越高，适合做百度推广</a:t>
            </a:r>
            <a:endParaRPr lang="en-US" altLang="ko-KR" sz="1400" b="1">
              <a:latin typeface="宋体" panose="02010600030101010101" pitchFamily="2" charset="-122"/>
            </a:endParaRPr>
          </a:p>
        </p:txBody>
      </p:sp>
      <p:sp>
        <p:nvSpPr>
          <p:cNvPr id="9235" name="Line 9">
            <a:extLst>
              <a:ext uri="{FF2B5EF4-FFF2-40B4-BE49-F238E27FC236}">
                <a16:creationId xmlns:a16="http://schemas.microsoft.com/office/drawing/2014/main" id="{458C7850-79B6-ED4D-85D7-3CB226EC9F4B}"/>
              </a:ext>
            </a:extLst>
          </p:cNvPr>
          <p:cNvSpPr>
            <a:spLocks noChangeShapeType="1"/>
          </p:cNvSpPr>
          <p:nvPr/>
        </p:nvSpPr>
        <p:spPr bwMode="auto">
          <a:xfrm>
            <a:off x="5616575" y="1330325"/>
            <a:ext cx="3311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236" name="Rectangle 8">
            <a:extLst>
              <a:ext uri="{FF2B5EF4-FFF2-40B4-BE49-F238E27FC236}">
                <a16:creationId xmlns:a16="http://schemas.microsoft.com/office/drawing/2014/main" id="{6209003D-0C75-9340-B799-2E37D0CE3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4988" y="3286125"/>
            <a:ext cx="33147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2563" indent="-18256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400">
                <a:latin typeface="宋体" panose="02010600030101010101" pitchFamily="2" charset="-122"/>
              </a:rPr>
              <a:t>某些客户群集中于周边区域的，如独立的理发店、美容院，不适合做百度推广</a:t>
            </a:r>
            <a:endParaRPr lang="en-US" altLang="zh-CN" sz="14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400" b="1">
                <a:latin typeface="宋体" panose="02010600030101010101" pitchFamily="2" charset="-122"/>
              </a:rPr>
              <a:t>行业比较专业，或行业客户群比较广的，适合于做百度推广</a:t>
            </a:r>
            <a:endParaRPr lang="en-US" altLang="zh-CN" sz="1400" b="1">
              <a:latin typeface="宋体" panose="02010600030101010101" pitchFamily="2" charset="-122"/>
            </a:endParaRPr>
          </a:p>
        </p:txBody>
      </p:sp>
      <p:sp>
        <p:nvSpPr>
          <p:cNvPr id="9237" name="Rectangle 8">
            <a:extLst>
              <a:ext uri="{FF2B5EF4-FFF2-40B4-BE49-F238E27FC236}">
                <a16:creationId xmlns:a16="http://schemas.microsoft.com/office/drawing/2014/main" id="{2CE6F74F-0796-1846-B85D-7D3918469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4988" y="4357688"/>
            <a:ext cx="3314700" cy="215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2563" indent="-18256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 sz="1400">
                <a:latin typeface="宋体" panose="02010600030101010101" pitchFamily="2" charset="-122"/>
              </a:rPr>
              <a:t>大量的企业进入或退出该行业，说明行业门槛较低，竞争激烈</a:t>
            </a:r>
            <a:endParaRPr lang="en-US" altLang="zh-CN" sz="14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400">
                <a:latin typeface="宋体" panose="02010600030101010101" pitchFamily="2" charset="-122"/>
              </a:rPr>
              <a:t>每个企业提供的产品</a:t>
            </a:r>
            <a:r>
              <a:rPr lang="en-US" altLang="zh-CN" sz="1400">
                <a:latin typeface="宋体" panose="02010600030101010101" pitchFamily="2" charset="-122"/>
              </a:rPr>
              <a:t>/</a:t>
            </a:r>
            <a:r>
              <a:rPr lang="zh-CN" altLang="en-US" sz="1400">
                <a:latin typeface="宋体" panose="02010600030101010101" pitchFamily="2" charset="-122"/>
              </a:rPr>
              <a:t>服务类似，说明行业为同质化竞争，竞争激烈，容易产生价格战</a:t>
            </a:r>
            <a:endParaRPr lang="en-US" altLang="zh-CN" sz="14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400">
                <a:latin typeface="宋体" panose="02010600030101010101" pitchFamily="2" charset="-122"/>
              </a:rPr>
              <a:t>行业龙头企业的竞争力最强；非龙头企业中，如具有品牌</a:t>
            </a:r>
            <a:r>
              <a:rPr lang="en-US" altLang="zh-CN" sz="1400">
                <a:latin typeface="宋体" panose="02010600030101010101" pitchFamily="2" charset="-122"/>
              </a:rPr>
              <a:t>/</a:t>
            </a:r>
            <a:r>
              <a:rPr lang="zh-CN" altLang="en-US" sz="1400">
                <a:latin typeface="宋体" panose="02010600030101010101" pitchFamily="2" charset="-122"/>
              </a:rPr>
              <a:t>技术方面的优势，竞争力次之</a:t>
            </a:r>
            <a:endParaRPr lang="en-US" altLang="zh-CN" sz="1400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400" b="1">
                <a:latin typeface="宋体" panose="02010600030101010101" pitchFamily="2" charset="-122"/>
              </a:rPr>
              <a:t>行业竞争激烈，且企业没有竞争优势的，适合做百度推广</a:t>
            </a:r>
            <a:endParaRPr lang="en-US" altLang="ko-KR" sz="1400" b="1">
              <a:latin typeface="宋体" panose="02010600030101010101" pitchFamily="2" charset="-122"/>
            </a:endParaRPr>
          </a:p>
        </p:txBody>
      </p:sp>
      <p:sp>
        <p:nvSpPr>
          <p:cNvPr id="27" name="五角星 26">
            <a:extLst>
              <a:ext uri="{FF2B5EF4-FFF2-40B4-BE49-F238E27FC236}">
                <a16:creationId xmlns:a16="http://schemas.microsoft.com/office/drawing/2014/main" id="{76D36C33-8557-3D44-A4D5-F12C8C3A431F}"/>
              </a:ext>
            </a:extLst>
          </p:cNvPr>
          <p:cNvSpPr/>
          <p:nvPr/>
        </p:nvSpPr>
        <p:spPr>
          <a:xfrm>
            <a:off x="4786313" y="1785938"/>
            <a:ext cx="246062" cy="214312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8" name="五角星 27">
            <a:extLst>
              <a:ext uri="{FF2B5EF4-FFF2-40B4-BE49-F238E27FC236}">
                <a16:creationId xmlns:a16="http://schemas.microsoft.com/office/drawing/2014/main" id="{73680EF4-6687-CE4C-B063-BFC45EE1F916}"/>
              </a:ext>
            </a:extLst>
          </p:cNvPr>
          <p:cNvSpPr/>
          <p:nvPr/>
        </p:nvSpPr>
        <p:spPr>
          <a:xfrm>
            <a:off x="4214813" y="3357563"/>
            <a:ext cx="246062" cy="214312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0" name="五角星 29">
            <a:extLst>
              <a:ext uri="{FF2B5EF4-FFF2-40B4-BE49-F238E27FC236}">
                <a16:creationId xmlns:a16="http://schemas.microsoft.com/office/drawing/2014/main" id="{86A1D115-DC3C-3041-B941-A6689FD81B99}"/>
              </a:ext>
            </a:extLst>
          </p:cNvPr>
          <p:cNvSpPr/>
          <p:nvPr/>
        </p:nvSpPr>
        <p:spPr>
          <a:xfrm>
            <a:off x="3071813" y="5000625"/>
            <a:ext cx="246062" cy="214313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9" name="五角星 38">
            <a:extLst>
              <a:ext uri="{FF2B5EF4-FFF2-40B4-BE49-F238E27FC236}">
                <a16:creationId xmlns:a16="http://schemas.microsoft.com/office/drawing/2014/main" id="{0CCEF582-3D76-9243-90EF-C7B4E14482BF}"/>
              </a:ext>
            </a:extLst>
          </p:cNvPr>
          <p:cNvSpPr/>
          <p:nvPr/>
        </p:nvSpPr>
        <p:spPr>
          <a:xfrm>
            <a:off x="2714625" y="5857875"/>
            <a:ext cx="246063" cy="214313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242" name="Rectangle 112">
            <a:extLst>
              <a:ext uri="{FF2B5EF4-FFF2-40B4-BE49-F238E27FC236}">
                <a16:creationId xmlns:a16="http://schemas.microsoft.com/office/drawing/2014/main" id="{B646A9CA-D26D-5342-987C-3A9BD0339C0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8788" y="285750"/>
            <a:ext cx="8685212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chemeClr val="tx2"/>
                </a:solidFill>
                <a:ea typeface="华文细黑" panose="02010600040101010101" pitchFamily="2" charset="-122"/>
              </a:rPr>
              <a:t>判断客户推广需求类型</a:t>
            </a:r>
            <a:r>
              <a:rPr lang="en-US" altLang="zh-CN" sz="2000" b="1">
                <a:solidFill>
                  <a:schemeClr val="tx2"/>
                </a:solidFill>
                <a:ea typeface="华文细黑" panose="02010600040101010101" pitchFamily="2" charset="-122"/>
              </a:rPr>
              <a:t>—</a:t>
            </a:r>
            <a:r>
              <a:rPr lang="zh-CN" altLang="en-US" sz="2000" b="1">
                <a:solidFill>
                  <a:schemeClr val="tx2"/>
                </a:solidFill>
                <a:ea typeface="华文细黑" panose="02010600040101010101" pitchFamily="2" charset="-122"/>
              </a:rPr>
              <a:t>判断方法</a:t>
            </a:r>
            <a:r>
              <a:rPr lang="en-US" altLang="zh-CN" sz="2000" b="1">
                <a:solidFill>
                  <a:srgbClr val="FF3300"/>
                </a:solidFill>
              </a:rPr>
              <a:t>(</a:t>
            </a:r>
            <a:r>
              <a:rPr lang="zh-CN" altLang="en-US" sz="2000">
                <a:solidFill>
                  <a:srgbClr val="FF3300"/>
                </a:solidFill>
              </a:rPr>
              <a:t>常见出错点、易遗漏点。</a:t>
            </a:r>
            <a:r>
              <a:rPr lang="en-US" altLang="zh-CN" sz="2000" b="1">
                <a:solidFill>
                  <a:srgbClr val="FF3300"/>
                </a:solidFill>
              </a:rPr>
              <a:t>)</a:t>
            </a:r>
            <a:r>
              <a:rPr lang="zh-CN" altLang="en-US" sz="2000" b="1">
                <a:solidFill>
                  <a:schemeClr val="tx2"/>
                </a:solidFill>
                <a:ea typeface="华文细黑" panose="02010600040101010101" pitchFamily="2" charset="-122"/>
              </a:rPr>
              <a:t> </a:t>
            </a:r>
          </a:p>
        </p:txBody>
      </p:sp>
      <p:sp>
        <p:nvSpPr>
          <p:cNvPr id="29" name="五角星 28">
            <a:extLst>
              <a:ext uri="{FF2B5EF4-FFF2-40B4-BE49-F238E27FC236}">
                <a16:creationId xmlns:a16="http://schemas.microsoft.com/office/drawing/2014/main" id="{08D31C55-77F5-F14A-864A-D211DF837206}"/>
              </a:ext>
            </a:extLst>
          </p:cNvPr>
          <p:cNvSpPr/>
          <p:nvPr/>
        </p:nvSpPr>
        <p:spPr>
          <a:xfrm>
            <a:off x="7643813" y="428625"/>
            <a:ext cx="246062" cy="214313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244" name="TextBox 30">
            <a:extLst>
              <a:ext uri="{FF2B5EF4-FFF2-40B4-BE49-F238E27FC236}">
                <a16:creationId xmlns:a16="http://schemas.microsoft.com/office/drawing/2014/main" id="{758EBA78-3DB3-274C-B1A1-D178B10CD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6538" y="385763"/>
            <a:ext cx="9286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/>
              <a:t>重要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5" name="灯片编号占位符 3">
            <a:extLst>
              <a:ext uri="{FF2B5EF4-FFF2-40B4-BE49-F238E27FC236}">
                <a16:creationId xmlns:a16="http://schemas.microsoft.com/office/drawing/2014/main" id="{71A6FB52-ECEE-284E-BA0C-22DDB4732A01}"/>
              </a:ext>
            </a:extLst>
          </p:cNvPr>
          <p:cNvSpPr txBox="1">
            <a:spLocks noGrp="1"/>
          </p:cNvSpPr>
          <p:nvPr/>
        </p:nvSpPr>
        <p:spPr bwMode="auto">
          <a:xfrm>
            <a:off x="7319963" y="64547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85F64165-9234-4D42-95FD-AA64FE4EE86D}" type="slidenum">
              <a:rPr lang="zh-CN" altLang="en-US" sz="1400"/>
              <a:pPr algn="ctr" eaLnBrk="1" hangingPunct="1"/>
              <a:t>24</a:t>
            </a:fld>
            <a:endParaRPr lang="en-US" altLang="zh-CN" sz="1400"/>
          </a:p>
        </p:txBody>
      </p:sp>
      <p:sp>
        <p:nvSpPr>
          <p:cNvPr id="29699" name="Rectangle 112">
            <a:extLst>
              <a:ext uri="{FF2B5EF4-FFF2-40B4-BE49-F238E27FC236}">
                <a16:creationId xmlns:a16="http://schemas.microsoft.com/office/drawing/2014/main" id="{824E0C2E-02AC-7943-82FD-AF1F25FFCDD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pPr algn="l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  根据客户需求导入产品的沟通要点</a:t>
            </a:r>
            <a:r>
              <a:rPr lang="zh-CN" altLang="en-US" sz="2400"/>
              <a:t>（</a:t>
            </a:r>
            <a:r>
              <a:rPr lang="en-US" altLang="zh-CN" sz="2400"/>
              <a:t>1/7</a:t>
            </a:r>
            <a:r>
              <a:rPr lang="zh-CN" altLang="en-US" sz="2400"/>
              <a:t>）</a:t>
            </a:r>
          </a:p>
        </p:txBody>
      </p:sp>
      <p:sp>
        <p:nvSpPr>
          <p:cNvPr id="29700" name="Oval 61">
            <a:extLst>
              <a:ext uri="{FF2B5EF4-FFF2-40B4-BE49-F238E27FC236}">
                <a16:creationId xmlns:a16="http://schemas.microsoft.com/office/drawing/2014/main" id="{ED14E6DA-C162-2340-8229-6CA977F3C3A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blackWhite">
          <a:xfrm>
            <a:off x="214313" y="428625"/>
            <a:ext cx="357187" cy="35718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3286" tIns="46643" rIns="93286" bIns="46643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/>
              <a:t>3</a:t>
            </a:r>
          </a:p>
        </p:txBody>
      </p:sp>
      <p:sp>
        <p:nvSpPr>
          <p:cNvPr id="29701" name="TextBox 19">
            <a:extLst>
              <a:ext uri="{FF2B5EF4-FFF2-40B4-BE49-F238E27FC236}">
                <a16:creationId xmlns:a16="http://schemas.microsoft.com/office/drawing/2014/main" id="{AEB9A39C-30DC-1744-A0DE-12D0D7D7A6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188" y="0"/>
            <a:ext cx="16430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根据推广需求导入产品</a:t>
            </a:r>
            <a:endParaRPr lang="en-US" altLang="zh-CN" b="1">
              <a:solidFill>
                <a:srgbClr val="FF66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A1</a:t>
            </a:r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</a:p>
        </p:txBody>
      </p:sp>
      <p:sp>
        <p:nvSpPr>
          <p:cNvPr id="29702" name="Rectangle 2">
            <a:extLst>
              <a:ext uri="{FF2B5EF4-FFF2-40B4-BE49-F238E27FC236}">
                <a16:creationId xmlns:a16="http://schemas.microsoft.com/office/drawing/2014/main" id="{B3C3E06C-C666-B847-9EB2-DB9AF506E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35D0816-9663-6D46-8137-E4912459377C}"/>
              </a:ext>
            </a:extLst>
          </p:cNvPr>
          <p:cNvSpPr/>
          <p:nvPr/>
        </p:nvSpPr>
        <p:spPr>
          <a:xfrm>
            <a:off x="500063" y="1143000"/>
            <a:ext cx="571500" cy="285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A1</a:t>
            </a:r>
            <a:endParaRPr lang="zh-CN" altLang="en-US" sz="1600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39CC005-CE74-0D40-905F-B49D6938141F}"/>
              </a:ext>
            </a:extLst>
          </p:cNvPr>
          <p:cNvSpPr/>
          <p:nvPr/>
        </p:nvSpPr>
        <p:spPr>
          <a:xfrm>
            <a:off x="1143000" y="1143000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A2</a:t>
            </a:r>
            <a:endParaRPr lang="zh-CN" altLang="en-US" sz="1600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AF3D7E1-E5A4-4F4A-AAB3-8322D8C5BE3F}"/>
              </a:ext>
            </a:extLst>
          </p:cNvPr>
          <p:cNvSpPr/>
          <p:nvPr/>
        </p:nvSpPr>
        <p:spPr>
          <a:xfrm>
            <a:off x="1785938" y="1143000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A3</a:t>
            </a:r>
            <a:endParaRPr lang="zh-CN" altLang="en-US" sz="1600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E6B8E81-CB33-B64E-AF78-9B973DABB289}"/>
              </a:ext>
            </a:extLst>
          </p:cNvPr>
          <p:cNvSpPr/>
          <p:nvPr/>
        </p:nvSpPr>
        <p:spPr>
          <a:xfrm>
            <a:off x="500063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B1</a:t>
            </a:r>
            <a:endParaRPr lang="zh-CN" altLang="en-US" sz="1600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0DB2410-1BF3-7A42-9052-E7FA1E06AE24}"/>
              </a:ext>
            </a:extLst>
          </p:cNvPr>
          <p:cNvSpPr/>
          <p:nvPr/>
        </p:nvSpPr>
        <p:spPr>
          <a:xfrm>
            <a:off x="1143000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B2</a:t>
            </a:r>
            <a:endParaRPr lang="zh-CN" altLang="en-US" sz="1600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A0E2048-6E78-4F49-8BE0-A597F4360948}"/>
              </a:ext>
            </a:extLst>
          </p:cNvPr>
          <p:cNvSpPr/>
          <p:nvPr/>
        </p:nvSpPr>
        <p:spPr>
          <a:xfrm>
            <a:off x="1785938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B3</a:t>
            </a:r>
            <a:endParaRPr lang="zh-CN" altLang="en-US" sz="1600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1888CC2-8D7E-ED4F-AB48-DAA0F350E4E6}"/>
              </a:ext>
            </a:extLst>
          </p:cNvPr>
          <p:cNvSpPr/>
          <p:nvPr/>
        </p:nvSpPr>
        <p:spPr>
          <a:xfrm>
            <a:off x="500063" y="1857375"/>
            <a:ext cx="1857375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C</a:t>
            </a:r>
            <a:endParaRPr lang="zh-CN" altLang="en-US" sz="1600" dirty="0"/>
          </a:p>
        </p:txBody>
      </p:sp>
      <p:sp>
        <p:nvSpPr>
          <p:cNvPr id="29710" name="TextBox 24">
            <a:extLst>
              <a:ext uri="{FF2B5EF4-FFF2-40B4-BE49-F238E27FC236}">
                <a16:creationId xmlns:a16="http://schemas.microsoft.com/office/drawing/2014/main" id="{529F9E4C-ADF6-F342-9447-3759C9A9B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3" y="1136650"/>
            <a:ext cx="4572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/>
              <a:t>开拓新客户的需求及意愿</a:t>
            </a:r>
            <a:r>
              <a:rPr lang="zh-CN" altLang="en-US" sz="1600" b="1">
                <a:solidFill>
                  <a:srgbClr val="FF0000"/>
                </a:solidFill>
              </a:rPr>
              <a:t>较强</a:t>
            </a:r>
            <a:r>
              <a:rPr lang="zh-CN" altLang="en-US" sz="1600"/>
              <a:t>，目标客户群</a:t>
            </a:r>
            <a:r>
              <a:rPr lang="zh-CN" altLang="en-US" sz="1600" b="1">
                <a:solidFill>
                  <a:srgbClr val="FF0000"/>
                </a:solidFill>
              </a:rPr>
              <a:t>广</a:t>
            </a:r>
            <a:r>
              <a:rPr lang="zh-CN" altLang="en-US" sz="1600"/>
              <a:t>，企业竞争力相对</a:t>
            </a:r>
            <a:r>
              <a:rPr lang="zh-CN" altLang="en-US" sz="1600" b="1">
                <a:solidFill>
                  <a:srgbClr val="FF0000"/>
                </a:solidFill>
              </a:rPr>
              <a:t>较弱</a:t>
            </a:r>
          </a:p>
        </p:txBody>
      </p:sp>
      <p:sp>
        <p:nvSpPr>
          <p:cNvPr id="29711" name="TextBox 25">
            <a:extLst>
              <a:ext uri="{FF2B5EF4-FFF2-40B4-BE49-F238E27FC236}">
                <a16:creationId xmlns:a16="http://schemas.microsoft.com/office/drawing/2014/main" id="{8D8FE9AA-DB1D-7E49-A8A6-92C8190F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2357438"/>
            <a:ext cx="4143375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/>
              <a:t>确认需求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企业要发展，就需要加强企业宣传吸引新客户，“今天的新客户就是明天的老客户，有了新客户的积累生意才能越做越大”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对推广费用和推广目标人群的灵活控制“控制费用，就是尽量少花钱，得到最大的效益；控制广告目标人群，广告费都花在潜在客户身上”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潜在客户搜索时能够看到我们企业的信息“您的潜在客户有这方面的采购需求，也不可能在全国一个个地方跑吧，他也会搜索一下，百度的自然搜索结果中主要是行业龙头企业、行业网站信息，很难找到咱们企业”</a:t>
            </a:r>
          </a:p>
          <a:p>
            <a:pPr eaLnBrk="1" hangingPunct="1"/>
            <a:endParaRPr lang="zh-CN" altLang="en-US" sz="1600"/>
          </a:p>
        </p:txBody>
      </p:sp>
      <p:sp>
        <p:nvSpPr>
          <p:cNvPr id="29712" name="TextBox 26">
            <a:extLst>
              <a:ext uri="{FF2B5EF4-FFF2-40B4-BE49-F238E27FC236}">
                <a16:creationId xmlns:a16="http://schemas.microsoft.com/office/drawing/2014/main" id="{6E2F5EDF-9F82-F241-B2B8-998AC4F08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357438"/>
            <a:ext cx="4143375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/>
              <a:t>导入产品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百度能够带来新客户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灵活可控，针对性强：“做百度推广，您可以随时调整您每日的广告预算，可以实现对费用的灵活控制；通过设置关键词可以确保看到您广告的都是您的潜在客户，推广更有针对性”“您投放的前期，建议您先选择一些针对性比较强的关键词（结合知晓</a:t>
            </a:r>
            <a:r>
              <a:rPr lang="en-US" altLang="zh-CN" sz="1600">
                <a:latin typeface="宋体" panose="02010600030101010101" pitchFamily="2" charset="-122"/>
              </a:rPr>
              <a:t>-</a:t>
            </a:r>
            <a:r>
              <a:rPr lang="zh-CN" altLang="en-US" sz="1600">
                <a:latin typeface="宋体" panose="02010600030101010101" pitchFamily="2" charset="-122"/>
              </a:rPr>
              <a:t>熟悉</a:t>
            </a:r>
            <a:r>
              <a:rPr lang="en-US" altLang="zh-CN" sz="1600">
                <a:latin typeface="宋体" panose="02010600030101010101" pitchFamily="2" charset="-122"/>
              </a:rPr>
              <a:t>-</a:t>
            </a:r>
            <a:r>
              <a:rPr lang="zh-CN" altLang="en-US" sz="1600">
                <a:latin typeface="宋体" panose="02010600030101010101" pitchFamily="2" charset="-122"/>
              </a:rPr>
              <a:t>考虑</a:t>
            </a:r>
            <a:r>
              <a:rPr lang="en-US" altLang="zh-CN" sz="1600">
                <a:latin typeface="宋体" panose="02010600030101010101" pitchFamily="2" charset="-122"/>
              </a:rPr>
              <a:t>-</a:t>
            </a:r>
            <a:r>
              <a:rPr lang="zh-CN" altLang="en-US" sz="1600">
                <a:latin typeface="宋体" panose="02010600030101010101" pitchFamily="2" charset="-122"/>
              </a:rPr>
              <a:t>购买流程）”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优先展现，显示企业实力：“做了百度推广，我们排在百度首页，能够最先被潜在的客户看到，网站又比较正规，我们企业就显得很有实力，潜在客户搜索之后，和我们合作的可能性就比较大”</a:t>
            </a:r>
          </a:p>
          <a:p>
            <a:pPr eaLnBrk="1" hangingPunct="1"/>
            <a:endParaRPr lang="zh-CN" altLang="en-US" sz="1600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5" name="灯片编号占位符 3">
            <a:extLst>
              <a:ext uri="{FF2B5EF4-FFF2-40B4-BE49-F238E27FC236}">
                <a16:creationId xmlns:a16="http://schemas.microsoft.com/office/drawing/2014/main" id="{000F53E9-41BE-DA42-A481-71D385FD4AAD}"/>
              </a:ext>
            </a:extLst>
          </p:cNvPr>
          <p:cNvSpPr txBox="1">
            <a:spLocks noGrp="1"/>
          </p:cNvSpPr>
          <p:nvPr/>
        </p:nvSpPr>
        <p:spPr bwMode="auto">
          <a:xfrm>
            <a:off x="7319963" y="64547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77311301-1740-3B46-BE96-A265CC2BB217}" type="slidenum">
              <a:rPr lang="zh-CN" altLang="en-US" sz="1400"/>
              <a:pPr algn="ctr" eaLnBrk="1" hangingPunct="1"/>
              <a:t>25</a:t>
            </a:fld>
            <a:endParaRPr lang="en-US" altLang="zh-CN" sz="1400"/>
          </a:p>
        </p:txBody>
      </p:sp>
      <p:sp>
        <p:nvSpPr>
          <p:cNvPr id="30723" name="Rectangle 112">
            <a:extLst>
              <a:ext uri="{FF2B5EF4-FFF2-40B4-BE49-F238E27FC236}">
                <a16:creationId xmlns:a16="http://schemas.microsoft.com/office/drawing/2014/main" id="{F87500D2-72A4-004A-B82C-ECCA9620B94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pPr algn="l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  根据客户需求导入产品的沟通要点</a:t>
            </a:r>
            <a:r>
              <a:rPr lang="zh-CN" altLang="en-US" sz="2400"/>
              <a:t>（</a:t>
            </a:r>
            <a:r>
              <a:rPr lang="en-US" altLang="zh-CN" sz="2400"/>
              <a:t>2/7</a:t>
            </a:r>
            <a:r>
              <a:rPr lang="zh-CN" altLang="en-US" sz="2400"/>
              <a:t>）</a:t>
            </a:r>
          </a:p>
        </p:txBody>
      </p:sp>
      <p:sp>
        <p:nvSpPr>
          <p:cNvPr id="30724" name="Oval 61">
            <a:extLst>
              <a:ext uri="{FF2B5EF4-FFF2-40B4-BE49-F238E27FC236}">
                <a16:creationId xmlns:a16="http://schemas.microsoft.com/office/drawing/2014/main" id="{0D025BC6-D3B5-054B-8B50-4729AC4C7CCC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blackWhite">
          <a:xfrm>
            <a:off x="214313" y="428625"/>
            <a:ext cx="357187" cy="35718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3286" tIns="46643" rIns="93286" bIns="46643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/>
              <a:t>3</a:t>
            </a:r>
          </a:p>
        </p:txBody>
      </p:sp>
      <p:sp>
        <p:nvSpPr>
          <p:cNvPr id="30725" name="TextBox 19">
            <a:extLst>
              <a:ext uri="{FF2B5EF4-FFF2-40B4-BE49-F238E27FC236}">
                <a16:creationId xmlns:a16="http://schemas.microsoft.com/office/drawing/2014/main" id="{85778341-9D70-8A4D-BA48-C7C2483C7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188" y="0"/>
            <a:ext cx="16430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根据推广需求导入产品</a:t>
            </a:r>
            <a:endParaRPr lang="en-US" altLang="zh-CN" b="1">
              <a:solidFill>
                <a:srgbClr val="FF66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A2</a:t>
            </a:r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</a:p>
        </p:txBody>
      </p:sp>
      <p:sp>
        <p:nvSpPr>
          <p:cNvPr id="30726" name="Rectangle 2">
            <a:extLst>
              <a:ext uri="{FF2B5EF4-FFF2-40B4-BE49-F238E27FC236}">
                <a16:creationId xmlns:a16="http://schemas.microsoft.com/office/drawing/2014/main" id="{BBF93236-7A11-AF4B-9A0B-1F591504D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3844DE6-7A3C-5540-875E-2AC2707124D5}"/>
              </a:ext>
            </a:extLst>
          </p:cNvPr>
          <p:cNvSpPr/>
          <p:nvPr/>
        </p:nvSpPr>
        <p:spPr>
          <a:xfrm>
            <a:off x="500063" y="1143000"/>
            <a:ext cx="571500" cy="28575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A1</a:t>
            </a:r>
            <a:endParaRPr lang="zh-CN" altLang="en-US" sz="1600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4DA8F0A-D130-014A-AC9C-DF81A2F14815}"/>
              </a:ext>
            </a:extLst>
          </p:cNvPr>
          <p:cNvSpPr/>
          <p:nvPr/>
        </p:nvSpPr>
        <p:spPr>
          <a:xfrm>
            <a:off x="1143000" y="1143000"/>
            <a:ext cx="571500" cy="285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A2</a:t>
            </a:r>
            <a:endParaRPr lang="zh-CN" altLang="en-US" sz="1600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704AA21-9303-784F-ABD9-593855032D68}"/>
              </a:ext>
            </a:extLst>
          </p:cNvPr>
          <p:cNvSpPr/>
          <p:nvPr/>
        </p:nvSpPr>
        <p:spPr>
          <a:xfrm>
            <a:off x="1785938" y="1143000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A3</a:t>
            </a:r>
            <a:endParaRPr lang="zh-CN" altLang="en-US" sz="1600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28D87B3-4281-3342-A630-42E96C769E67}"/>
              </a:ext>
            </a:extLst>
          </p:cNvPr>
          <p:cNvSpPr/>
          <p:nvPr/>
        </p:nvSpPr>
        <p:spPr>
          <a:xfrm>
            <a:off x="500063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B1</a:t>
            </a:r>
            <a:endParaRPr lang="zh-CN" altLang="en-US" sz="1600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4E56FF5-B259-9346-BC42-CCF098CF18F7}"/>
              </a:ext>
            </a:extLst>
          </p:cNvPr>
          <p:cNvSpPr/>
          <p:nvPr/>
        </p:nvSpPr>
        <p:spPr>
          <a:xfrm>
            <a:off x="1143000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B2</a:t>
            </a:r>
            <a:endParaRPr lang="zh-CN" altLang="en-US" sz="1600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04887EF-CEDE-BC47-856A-E145BE67F00F}"/>
              </a:ext>
            </a:extLst>
          </p:cNvPr>
          <p:cNvSpPr/>
          <p:nvPr/>
        </p:nvSpPr>
        <p:spPr>
          <a:xfrm>
            <a:off x="1785938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B3</a:t>
            </a:r>
            <a:endParaRPr lang="zh-CN" altLang="en-US" sz="1600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AAD1C3B8-9C5F-BA4A-9372-C9C4691CE89A}"/>
              </a:ext>
            </a:extLst>
          </p:cNvPr>
          <p:cNvSpPr/>
          <p:nvPr/>
        </p:nvSpPr>
        <p:spPr>
          <a:xfrm>
            <a:off x="500063" y="1857375"/>
            <a:ext cx="1857375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C</a:t>
            </a:r>
            <a:endParaRPr lang="zh-CN" altLang="en-US" sz="1600" dirty="0"/>
          </a:p>
        </p:txBody>
      </p:sp>
      <p:sp>
        <p:nvSpPr>
          <p:cNvPr id="30734" name="TextBox 24">
            <a:extLst>
              <a:ext uri="{FF2B5EF4-FFF2-40B4-BE49-F238E27FC236}">
                <a16:creationId xmlns:a16="http://schemas.microsoft.com/office/drawing/2014/main" id="{5BDC4854-7980-9547-905E-675831E6B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3" y="1136650"/>
            <a:ext cx="4572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/>
              <a:t>开拓新客户的需求及意愿</a:t>
            </a:r>
            <a:r>
              <a:rPr lang="zh-CN" altLang="en-US" sz="1600" b="1">
                <a:solidFill>
                  <a:srgbClr val="FF0000"/>
                </a:solidFill>
              </a:rPr>
              <a:t>居中</a:t>
            </a:r>
            <a:r>
              <a:rPr lang="zh-CN" altLang="en-US" sz="1600"/>
              <a:t>，目标客户群</a:t>
            </a:r>
            <a:r>
              <a:rPr lang="zh-CN" altLang="en-US" sz="1600" b="1">
                <a:solidFill>
                  <a:srgbClr val="FF0000"/>
                </a:solidFill>
              </a:rPr>
              <a:t>广</a:t>
            </a:r>
            <a:r>
              <a:rPr lang="zh-CN" altLang="en-US" sz="1600"/>
              <a:t>，企业竞争力相对</a:t>
            </a:r>
            <a:r>
              <a:rPr lang="zh-CN" altLang="en-US" sz="1600" b="1">
                <a:solidFill>
                  <a:srgbClr val="FF0000"/>
                </a:solidFill>
              </a:rPr>
              <a:t>较弱</a:t>
            </a:r>
          </a:p>
        </p:txBody>
      </p:sp>
      <p:sp>
        <p:nvSpPr>
          <p:cNvPr id="30735" name="TextBox 25">
            <a:extLst>
              <a:ext uri="{FF2B5EF4-FFF2-40B4-BE49-F238E27FC236}">
                <a16:creationId xmlns:a16="http://schemas.microsoft.com/office/drawing/2014/main" id="{337BE077-15A6-6D4D-9BF4-03B9BEEEF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2357438"/>
            <a:ext cx="41433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/>
              <a:t>确认需求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企业要发展，就需要加强企业宣传吸引新客户，“今天的新客户就是明天的老客户，有了新客户的积累生意才能越做越大”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潜在客户搜索时能够看到我们企业的信息“您的潜在客户有这方面的采购需求，也不可能在全国一个个地方跑吧，他也会搜索一下，百度的自然搜索结果中主要是行业龙头企业、行业网站信息，很难找到咱们企业</a:t>
            </a:r>
            <a:r>
              <a:rPr lang="zh-CN" altLang="en-US" sz="1600"/>
              <a:t>”</a:t>
            </a:r>
          </a:p>
          <a:p>
            <a:pPr eaLnBrk="1" hangingPunct="1"/>
            <a:endParaRPr lang="zh-CN" altLang="en-US" sz="1600"/>
          </a:p>
        </p:txBody>
      </p:sp>
      <p:sp>
        <p:nvSpPr>
          <p:cNvPr id="30736" name="TextBox 26">
            <a:extLst>
              <a:ext uri="{FF2B5EF4-FFF2-40B4-BE49-F238E27FC236}">
                <a16:creationId xmlns:a16="http://schemas.microsoft.com/office/drawing/2014/main" id="{F7201BAA-A593-784F-B9D0-517AE2182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357438"/>
            <a:ext cx="414337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/>
              <a:t>导入产品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百度能够带来新客户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优先展现，显示企业实力：“做了百度推广，我们排在百度首页，能够最先被潜在客户看到，网站又比较正规，我们企业就显得很有实力，潜在客户搜索之后，和我们合作的可能性就比较大”</a:t>
            </a:r>
          </a:p>
          <a:p>
            <a:pPr eaLnBrk="1" hangingPunct="1"/>
            <a:endParaRPr lang="zh-CN" altLang="en-US" sz="1600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5" name="灯片编号占位符 3">
            <a:extLst>
              <a:ext uri="{FF2B5EF4-FFF2-40B4-BE49-F238E27FC236}">
                <a16:creationId xmlns:a16="http://schemas.microsoft.com/office/drawing/2014/main" id="{3E75DF74-5DCB-A544-A22F-C6495E0FC0CB}"/>
              </a:ext>
            </a:extLst>
          </p:cNvPr>
          <p:cNvSpPr txBox="1">
            <a:spLocks noGrp="1"/>
          </p:cNvSpPr>
          <p:nvPr/>
        </p:nvSpPr>
        <p:spPr bwMode="auto">
          <a:xfrm>
            <a:off x="7319963" y="64547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CF944E97-5CDE-F341-BBEF-AD83C9867B12}" type="slidenum">
              <a:rPr lang="zh-CN" altLang="en-US" sz="1400"/>
              <a:pPr algn="ctr" eaLnBrk="1" hangingPunct="1"/>
              <a:t>26</a:t>
            </a:fld>
            <a:endParaRPr lang="en-US" altLang="zh-CN" sz="1400"/>
          </a:p>
        </p:txBody>
      </p:sp>
      <p:sp>
        <p:nvSpPr>
          <p:cNvPr id="31747" name="Rectangle 112">
            <a:extLst>
              <a:ext uri="{FF2B5EF4-FFF2-40B4-BE49-F238E27FC236}">
                <a16:creationId xmlns:a16="http://schemas.microsoft.com/office/drawing/2014/main" id="{AB7DE943-8B6C-C24D-A1F3-FB711334174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pPr algn="l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  根据客户需求导入产品的沟通要点</a:t>
            </a:r>
            <a:r>
              <a:rPr lang="zh-CN" altLang="en-US" sz="2400"/>
              <a:t>（</a:t>
            </a:r>
            <a:r>
              <a:rPr lang="en-US" altLang="zh-CN" sz="2400"/>
              <a:t>3/7</a:t>
            </a:r>
            <a:r>
              <a:rPr lang="zh-CN" altLang="en-US" sz="2400"/>
              <a:t>）</a:t>
            </a:r>
          </a:p>
        </p:txBody>
      </p:sp>
      <p:sp>
        <p:nvSpPr>
          <p:cNvPr id="31748" name="Oval 61">
            <a:extLst>
              <a:ext uri="{FF2B5EF4-FFF2-40B4-BE49-F238E27FC236}">
                <a16:creationId xmlns:a16="http://schemas.microsoft.com/office/drawing/2014/main" id="{016EF5F0-2245-FC45-825B-1088907FD4F2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blackWhite">
          <a:xfrm>
            <a:off x="214313" y="428625"/>
            <a:ext cx="357187" cy="35718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3286" tIns="46643" rIns="93286" bIns="46643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/>
              <a:t>3</a:t>
            </a:r>
          </a:p>
        </p:txBody>
      </p:sp>
      <p:sp>
        <p:nvSpPr>
          <p:cNvPr id="31749" name="TextBox 19">
            <a:extLst>
              <a:ext uri="{FF2B5EF4-FFF2-40B4-BE49-F238E27FC236}">
                <a16:creationId xmlns:a16="http://schemas.microsoft.com/office/drawing/2014/main" id="{53680282-402B-954F-AC94-E1A343A4F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188" y="0"/>
            <a:ext cx="16430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根据推广需求导入产品</a:t>
            </a:r>
            <a:endParaRPr lang="en-US" altLang="zh-CN" b="1">
              <a:solidFill>
                <a:srgbClr val="FF66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A3</a:t>
            </a:r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</a:p>
        </p:txBody>
      </p:sp>
      <p:sp>
        <p:nvSpPr>
          <p:cNvPr id="31750" name="Rectangle 2">
            <a:extLst>
              <a:ext uri="{FF2B5EF4-FFF2-40B4-BE49-F238E27FC236}">
                <a16:creationId xmlns:a16="http://schemas.microsoft.com/office/drawing/2014/main" id="{4A5A6ECE-9307-EC4B-8595-A9BCE59E7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870BCE6-6EF8-A942-975D-C4A2D03EBDE2}"/>
              </a:ext>
            </a:extLst>
          </p:cNvPr>
          <p:cNvSpPr/>
          <p:nvPr/>
        </p:nvSpPr>
        <p:spPr>
          <a:xfrm>
            <a:off x="500063" y="1143000"/>
            <a:ext cx="571500" cy="28575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A1</a:t>
            </a:r>
            <a:endParaRPr lang="zh-CN" altLang="en-US" sz="1600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D5A3E4C-5DE2-114D-A854-ED441223A07E}"/>
              </a:ext>
            </a:extLst>
          </p:cNvPr>
          <p:cNvSpPr/>
          <p:nvPr/>
        </p:nvSpPr>
        <p:spPr>
          <a:xfrm>
            <a:off x="1143000" y="1143000"/>
            <a:ext cx="571500" cy="28575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A2</a:t>
            </a:r>
            <a:endParaRPr lang="zh-CN" altLang="en-US" sz="1600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04EAFCF-609B-0044-91CD-634229DA4FA0}"/>
              </a:ext>
            </a:extLst>
          </p:cNvPr>
          <p:cNvSpPr/>
          <p:nvPr/>
        </p:nvSpPr>
        <p:spPr>
          <a:xfrm>
            <a:off x="1785938" y="1143000"/>
            <a:ext cx="571500" cy="285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A3</a:t>
            </a:r>
            <a:endParaRPr lang="zh-CN" altLang="en-US" sz="1600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61F44C1-63EF-C346-B34E-09FAC1B8565C}"/>
              </a:ext>
            </a:extLst>
          </p:cNvPr>
          <p:cNvSpPr/>
          <p:nvPr/>
        </p:nvSpPr>
        <p:spPr>
          <a:xfrm>
            <a:off x="500063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B1</a:t>
            </a:r>
            <a:endParaRPr lang="zh-CN" altLang="en-US" sz="1600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57EB1A51-9696-FB46-AF32-F2B33274F5A3}"/>
              </a:ext>
            </a:extLst>
          </p:cNvPr>
          <p:cNvSpPr/>
          <p:nvPr/>
        </p:nvSpPr>
        <p:spPr>
          <a:xfrm>
            <a:off x="1143000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B2</a:t>
            </a:r>
            <a:endParaRPr lang="zh-CN" altLang="en-US" sz="1600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51AB91B-689E-CB41-8965-CD6E3C42881F}"/>
              </a:ext>
            </a:extLst>
          </p:cNvPr>
          <p:cNvSpPr/>
          <p:nvPr/>
        </p:nvSpPr>
        <p:spPr>
          <a:xfrm>
            <a:off x="1785938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B3</a:t>
            </a:r>
            <a:endParaRPr lang="zh-CN" altLang="en-US" sz="1600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15909E0-D86F-AC44-8BCE-015D3E4F5443}"/>
              </a:ext>
            </a:extLst>
          </p:cNvPr>
          <p:cNvSpPr/>
          <p:nvPr/>
        </p:nvSpPr>
        <p:spPr>
          <a:xfrm>
            <a:off x="500063" y="1857375"/>
            <a:ext cx="1857375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C</a:t>
            </a:r>
            <a:endParaRPr lang="zh-CN" altLang="en-US" sz="1600" dirty="0"/>
          </a:p>
        </p:txBody>
      </p:sp>
      <p:sp>
        <p:nvSpPr>
          <p:cNvPr id="31758" name="TextBox 24">
            <a:extLst>
              <a:ext uri="{FF2B5EF4-FFF2-40B4-BE49-F238E27FC236}">
                <a16:creationId xmlns:a16="http://schemas.microsoft.com/office/drawing/2014/main" id="{F84CBCF3-07C0-A840-973C-AD266A470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3" y="1136650"/>
            <a:ext cx="4572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/>
              <a:t>开拓新客户的需求及意愿</a:t>
            </a:r>
            <a:r>
              <a:rPr lang="zh-CN" altLang="en-US" sz="1600" b="1">
                <a:solidFill>
                  <a:srgbClr val="FF0000"/>
                </a:solidFill>
              </a:rPr>
              <a:t>较弱</a:t>
            </a:r>
            <a:r>
              <a:rPr lang="zh-CN" altLang="en-US" sz="1600"/>
              <a:t>，目标客户群</a:t>
            </a:r>
            <a:r>
              <a:rPr lang="zh-CN" altLang="en-US" sz="1600" b="1">
                <a:solidFill>
                  <a:srgbClr val="FF0000"/>
                </a:solidFill>
              </a:rPr>
              <a:t>广</a:t>
            </a:r>
            <a:r>
              <a:rPr lang="zh-CN" altLang="en-US" sz="1600"/>
              <a:t>，企业竞争力相对</a:t>
            </a:r>
            <a:r>
              <a:rPr lang="zh-CN" altLang="en-US" sz="1600" b="1">
                <a:solidFill>
                  <a:srgbClr val="FF0000"/>
                </a:solidFill>
              </a:rPr>
              <a:t>较弱</a:t>
            </a:r>
          </a:p>
        </p:txBody>
      </p:sp>
      <p:sp>
        <p:nvSpPr>
          <p:cNvPr id="31759" name="TextBox 25">
            <a:extLst>
              <a:ext uri="{FF2B5EF4-FFF2-40B4-BE49-F238E27FC236}">
                <a16:creationId xmlns:a16="http://schemas.microsoft.com/office/drawing/2014/main" id="{8E34F21F-158E-0247-9F77-3CB5D240E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2357438"/>
            <a:ext cx="414337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/>
              <a:t>确认需求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该类企业一般盈利水平较低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需要通过推广开拓新客户，以规避老客户流失对企业可能造成的影响，提升企业盈利水平“老客户也是会有波动的，尤其是别的企业价格更低的时候，您是不是也需要不断发展新客户呢？这样才能够保证企业收入的稳定，企业才能不断发展”“老客户做得久了，价格肯定压得越来越低，对咱们的盈利水平有很大影响，我们需要不断发展新客户，提升盈利水平”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推广渠道不需要花很多时间管理“咱们企业现在以做老客户为主，重点还是放在老客户维护上，新客户开发不希望管理上太麻烦</a:t>
            </a:r>
            <a:r>
              <a:rPr lang="zh-CN" altLang="en-US" sz="1600"/>
              <a:t>”</a:t>
            </a:r>
          </a:p>
          <a:p>
            <a:pPr eaLnBrk="1" hangingPunct="1"/>
            <a:endParaRPr lang="zh-CN" altLang="en-US" sz="1600"/>
          </a:p>
        </p:txBody>
      </p:sp>
      <p:sp>
        <p:nvSpPr>
          <p:cNvPr id="31760" name="TextBox 26">
            <a:extLst>
              <a:ext uri="{FF2B5EF4-FFF2-40B4-BE49-F238E27FC236}">
                <a16:creationId xmlns:a16="http://schemas.microsoft.com/office/drawing/2014/main" id="{96890DE8-22D6-3742-AD80-12BE1A4B7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357438"/>
            <a:ext cx="4143375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/>
              <a:t>导入产品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百度能够带来新客户，避免老客户流失对企业的影响，提升企业盈利水平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</a:rPr>
              <a:t>省力高效、专业客服： “每天都有很多人通过网络检索您这个行业，客户都在主动找咱们，做了百度推广，咱们就算是把广告做到他们面前了，这个推广的效率多高啊”“百度有专业的客服帮您维护，像前期给您策划关键词和创意，还有后期投放效果评估和优化，都会帮您做，您也可以省心一点”“咱们企业有业务员吧，业务员肯定不能跑到全国各个角落吧，做百度可以覆盖全国的目标客户</a:t>
            </a:r>
          </a:p>
          <a:p>
            <a:pPr lvl="1" eaLnBrk="1" hangingPunct="1">
              <a:buSzPct val="120000"/>
              <a:buFontTx/>
              <a:buChar char="•"/>
            </a:pPr>
            <a:endParaRPr lang="zh-CN" altLang="en-US" sz="1600">
              <a:latin typeface="宋体" panose="02010600030101010101" pitchFamily="2" charset="-122"/>
            </a:endParaRPr>
          </a:p>
          <a:p>
            <a:pPr eaLnBrk="1" hangingPunct="1"/>
            <a:endParaRPr lang="zh-CN" altLang="en-US" sz="1600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5" name="灯片编号占位符 3">
            <a:extLst>
              <a:ext uri="{FF2B5EF4-FFF2-40B4-BE49-F238E27FC236}">
                <a16:creationId xmlns:a16="http://schemas.microsoft.com/office/drawing/2014/main" id="{337039C5-98EA-D541-9AEC-87CEFA9E6A42}"/>
              </a:ext>
            </a:extLst>
          </p:cNvPr>
          <p:cNvSpPr txBox="1">
            <a:spLocks noGrp="1"/>
          </p:cNvSpPr>
          <p:nvPr/>
        </p:nvSpPr>
        <p:spPr bwMode="auto">
          <a:xfrm>
            <a:off x="7319963" y="64547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008DC6EB-5532-3B4F-8931-337E334D30C4}" type="slidenum">
              <a:rPr lang="zh-CN" altLang="en-US" sz="1400"/>
              <a:pPr algn="ctr" eaLnBrk="1" hangingPunct="1"/>
              <a:t>27</a:t>
            </a:fld>
            <a:endParaRPr lang="en-US" altLang="zh-CN" sz="1400"/>
          </a:p>
        </p:txBody>
      </p:sp>
      <p:sp>
        <p:nvSpPr>
          <p:cNvPr id="32771" name="Rectangle 112">
            <a:extLst>
              <a:ext uri="{FF2B5EF4-FFF2-40B4-BE49-F238E27FC236}">
                <a16:creationId xmlns:a16="http://schemas.microsoft.com/office/drawing/2014/main" id="{5D690DC9-1938-CC49-9E01-DEA0214D937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pPr algn="l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  根据客户需求导入产品的沟通要点</a:t>
            </a:r>
            <a:r>
              <a:rPr lang="zh-CN" altLang="en-US" sz="2400"/>
              <a:t>（</a:t>
            </a:r>
            <a:r>
              <a:rPr lang="en-US" altLang="zh-CN" sz="2400"/>
              <a:t>4/7</a:t>
            </a:r>
            <a:r>
              <a:rPr lang="zh-CN" altLang="en-US" sz="2400"/>
              <a:t>）</a:t>
            </a:r>
          </a:p>
        </p:txBody>
      </p:sp>
      <p:sp>
        <p:nvSpPr>
          <p:cNvPr id="32772" name="Oval 61">
            <a:extLst>
              <a:ext uri="{FF2B5EF4-FFF2-40B4-BE49-F238E27FC236}">
                <a16:creationId xmlns:a16="http://schemas.microsoft.com/office/drawing/2014/main" id="{E85E9346-BCBA-BB40-B847-48A9A05CE91C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blackWhite">
          <a:xfrm>
            <a:off x="214313" y="428625"/>
            <a:ext cx="357187" cy="35718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3286" tIns="46643" rIns="93286" bIns="46643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/>
              <a:t>3</a:t>
            </a:r>
          </a:p>
        </p:txBody>
      </p:sp>
      <p:sp>
        <p:nvSpPr>
          <p:cNvPr id="32773" name="TextBox 19">
            <a:extLst>
              <a:ext uri="{FF2B5EF4-FFF2-40B4-BE49-F238E27FC236}">
                <a16:creationId xmlns:a16="http://schemas.microsoft.com/office/drawing/2014/main" id="{AA1F00B4-63E4-5043-8129-BA665E720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188" y="0"/>
            <a:ext cx="16430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根据推广需求导入产品</a:t>
            </a:r>
            <a:endParaRPr lang="en-US" altLang="zh-CN" b="1">
              <a:solidFill>
                <a:srgbClr val="FF66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B1</a:t>
            </a:r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</a:p>
        </p:txBody>
      </p:sp>
      <p:sp>
        <p:nvSpPr>
          <p:cNvPr id="32774" name="Rectangle 2">
            <a:extLst>
              <a:ext uri="{FF2B5EF4-FFF2-40B4-BE49-F238E27FC236}">
                <a16:creationId xmlns:a16="http://schemas.microsoft.com/office/drawing/2014/main" id="{E6134EFC-13F6-6A49-B0C2-18A23FDB9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616EC2C-D746-544A-A220-3D9D1E92E1A2}"/>
              </a:ext>
            </a:extLst>
          </p:cNvPr>
          <p:cNvSpPr/>
          <p:nvPr/>
        </p:nvSpPr>
        <p:spPr>
          <a:xfrm>
            <a:off x="500063" y="1143000"/>
            <a:ext cx="571500" cy="28575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A1</a:t>
            </a:r>
            <a:endParaRPr lang="zh-CN" altLang="en-US" sz="1600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25A038F-867D-AF48-908A-E47D39D4182C}"/>
              </a:ext>
            </a:extLst>
          </p:cNvPr>
          <p:cNvSpPr/>
          <p:nvPr/>
        </p:nvSpPr>
        <p:spPr>
          <a:xfrm>
            <a:off x="1143000" y="1143000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A2</a:t>
            </a:r>
            <a:endParaRPr lang="zh-CN" altLang="en-US" sz="1600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0FFCB9D-2982-DE42-A25F-97AD06F3214D}"/>
              </a:ext>
            </a:extLst>
          </p:cNvPr>
          <p:cNvSpPr/>
          <p:nvPr/>
        </p:nvSpPr>
        <p:spPr>
          <a:xfrm>
            <a:off x="1785938" y="1143000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A3</a:t>
            </a:r>
            <a:endParaRPr lang="zh-CN" altLang="en-US" sz="1600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0E4E3A5-BBCF-194F-9A72-C82280DB24B7}"/>
              </a:ext>
            </a:extLst>
          </p:cNvPr>
          <p:cNvSpPr/>
          <p:nvPr/>
        </p:nvSpPr>
        <p:spPr>
          <a:xfrm>
            <a:off x="500063" y="1500188"/>
            <a:ext cx="571500" cy="285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B1</a:t>
            </a:r>
            <a:endParaRPr lang="zh-CN" altLang="en-US" sz="1600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7E68D0E-253E-E24B-85D2-1050343611FC}"/>
              </a:ext>
            </a:extLst>
          </p:cNvPr>
          <p:cNvSpPr/>
          <p:nvPr/>
        </p:nvSpPr>
        <p:spPr>
          <a:xfrm>
            <a:off x="1143000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B2</a:t>
            </a:r>
            <a:endParaRPr lang="zh-CN" altLang="en-US" sz="1600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C1B5A23-BFD7-224C-AD88-ECD932F79109}"/>
              </a:ext>
            </a:extLst>
          </p:cNvPr>
          <p:cNvSpPr/>
          <p:nvPr/>
        </p:nvSpPr>
        <p:spPr>
          <a:xfrm>
            <a:off x="1785938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B3</a:t>
            </a:r>
            <a:endParaRPr lang="zh-CN" altLang="en-US" sz="1600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E2C9EA4-3429-3044-97FA-C03FD888CC8D}"/>
              </a:ext>
            </a:extLst>
          </p:cNvPr>
          <p:cNvSpPr/>
          <p:nvPr/>
        </p:nvSpPr>
        <p:spPr>
          <a:xfrm>
            <a:off x="500063" y="1857375"/>
            <a:ext cx="1857375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C</a:t>
            </a:r>
            <a:endParaRPr lang="zh-CN" altLang="en-US" sz="1600" dirty="0"/>
          </a:p>
        </p:txBody>
      </p:sp>
      <p:sp>
        <p:nvSpPr>
          <p:cNvPr id="32782" name="TextBox 24">
            <a:extLst>
              <a:ext uri="{FF2B5EF4-FFF2-40B4-BE49-F238E27FC236}">
                <a16:creationId xmlns:a16="http://schemas.microsoft.com/office/drawing/2014/main" id="{E7386E59-A632-8248-B787-3ED347F26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3" y="1136650"/>
            <a:ext cx="4572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/>
              <a:t>开拓新客户的需求及意愿</a:t>
            </a:r>
            <a:r>
              <a:rPr lang="zh-CN" altLang="en-US" sz="1600" b="1">
                <a:solidFill>
                  <a:srgbClr val="FF0000"/>
                </a:solidFill>
              </a:rPr>
              <a:t>较强</a:t>
            </a:r>
            <a:r>
              <a:rPr lang="zh-CN" altLang="en-US" sz="1600"/>
              <a:t>，目标客户群</a:t>
            </a:r>
            <a:r>
              <a:rPr lang="zh-CN" altLang="en-US" sz="1600" b="1">
                <a:solidFill>
                  <a:srgbClr val="FF0000"/>
                </a:solidFill>
              </a:rPr>
              <a:t>广</a:t>
            </a:r>
            <a:r>
              <a:rPr lang="zh-CN" altLang="en-US" sz="1600"/>
              <a:t>，企业竞争力相对</a:t>
            </a:r>
            <a:r>
              <a:rPr lang="zh-CN" altLang="en-US" sz="1600" b="1">
                <a:solidFill>
                  <a:srgbClr val="FF0000"/>
                </a:solidFill>
              </a:rPr>
              <a:t>较强</a:t>
            </a:r>
          </a:p>
        </p:txBody>
      </p:sp>
      <p:sp>
        <p:nvSpPr>
          <p:cNvPr id="32783" name="TextBox 25">
            <a:extLst>
              <a:ext uri="{FF2B5EF4-FFF2-40B4-BE49-F238E27FC236}">
                <a16:creationId xmlns:a16="http://schemas.microsoft.com/office/drawing/2014/main" id="{B36D8768-F346-154C-B69A-7D4E1D8D2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2357438"/>
            <a:ext cx="4143375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/>
              <a:t>确认需求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希望在行业中持续发展，注重企业长期利益，关注品牌建设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对推广费用和推广目标人群的灵活控制“控制费用，就是尽量少花钱，得到最大的效益；控制广告目标人群，广告费都花在潜在客户身上”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一方面能够促进销售，另一方面能够建立企业品牌，提高知名度“市场上有这么多企业，不宣传自己怎么让目标客户知道咱们在产品上的优势呢，您也是想在这个行业长期发展下去的，就应该把企业的品牌知名度建立起来”</a:t>
            </a:r>
          </a:p>
          <a:p>
            <a:pPr lvl="1" eaLnBrk="1" hangingPunct="1">
              <a:buSzPct val="120000"/>
              <a:buFontTx/>
              <a:buChar char="•"/>
            </a:pPr>
            <a:endParaRPr lang="zh-CN" altLang="en-US" sz="1600">
              <a:latin typeface="宋体" panose="02010600030101010101" pitchFamily="2" charset="-122"/>
            </a:endParaRPr>
          </a:p>
          <a:p>
            <a:pPr eaLnBrk="1" hangingPunct="1"/>
            <a:endParaRPr lang="zh-CN" altLang="en-US" sz="1600"/>
          </a:p>
        </p:txBody>
      </p:sp>
      <p:sp>
        <p:nvSpPr>
          <p:cNvPr id="32784" name="TextBox 26">
            <a:extLst>
              <a:ext uri="{FF2B5EF4-FFF2-40B4-BE49-F238E27FC236}">
                <a16:creationId xmlns:a16="http://schemas.microsoft.com/office/drawing/2014/main" id="{F77CD395-A2CA-3B4E-87F0-38D2A0583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357438"/>
            <a:ext cx="4143375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/>
              <a:t>导入产品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灵活可控，针对性强：“做百度推广，您可以随时调整您每日的广告预算，可以实现对费用的灵活控制；通过设置关键词可以确保看到您广告的都是您的潜在客户，推广更有针对性”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品牌宣传：“百度是一个中国最大的互联网媒体平台，就相当于互联网上的中央电视台，要在互联网上宣传企业品牌，百度肯定是最好的平台”“百度的关键词创意个性化空间很大，可以有效地展示企业的特点（举例分析创意的个性化）”</a:t>
            </a:r>
          </a:p>
          <a:p>
            <a:pPr eaLnBrk="1" hangingPunct="1"/>
            <a:endParaRPr lang="zh-CN" altLang="en-US" sz="1600"/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5" name="灯片编号占位符 3">
            <a:extLst>
              <a:ext uri="{FF2B5EF4-FFF2-40B4-BE49-F238E27FC236}">
                <a16:creationId xmlns:a16="http://schemas.microsoft.com/office/drawing/2014/main" id="{81E181C4-5457-1C41-8741-F8B00E6CE669}"/>
              </a:ext>
            </a:extLst>
          </p:cNvPr>
          <p:cNvSpPr txBox="1">
            <a:spLocks noGrp="1"/>
          </p:cNvSpPr>
          <p:nvPr/>
        </p:nvSpPr>
        <p:spPr bwMode="auto">
          <a:xfrm>
            <a:off x="7319963" y="64547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D9514C10-C3CE-5248-8EEC-9CCFD662125D}" type="slidenum">
              <a:rPr lang="zh-CN" altLang="en-US" sz="1400"/>
              <a:pPr algn="ctr" eaLnBrk="1" hangingPunct="1"/>
              <a:t>28</a:t>
            </a:fld>
            <a:endParaRPr lang="en-US" altLang="zh-CN" sz="1400"/>
          </a:p>
        </p:txBody>
      </p:sp>
      <p:sp>
        <p:nvSpPr>
          <p:cNvPr id="33795" name="Rectangle 112">
            <a:extLst>
              <a:ext uri="{FF2B5EF4-FFF2-40B4-BE49-F238E27FC236}">
                <a16:creationId xmlns:a16="http://schemas.microsoft.com/office/drawing/2014/main" id="{2DB0E977-09B4-A344-9956-174E2024D85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pPr algn="l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  根据客户需求导入产品的沟通要点</a:t>
            </a:r>
            <a:r>
              <a:rPr lang="zh-CN" altLang="en-US" sz="2400"/>
              <a:t>（</a:t>
            </a:r>
            <a:r>
              <a:rPr lang="en-US" altLang="zh-CN" sz="2400"/>
              <a:t>5/7</a:t>
            </a:r>
            <a:r>
              <a:rPr lang="zh-CN" altLang="en-US" sz="2400"/>
              <a:t>）</a:t>
            </a:r>
          </a:p>
        </p:txBody>
      </p:sp>
      <p:sp>
        <p:nvSpPr>
          <p:cNvPr id="33796" name="Oval 61">
            <a:extLst>
              <a:ext uri="{FF2B5EF4-FFF2-40B4-BE49-F238E27FC236}">
                <a16:creationId xmlns:a16="http://schemas.microsoft.com/office/drawing/2014/main" id="{3F3AD1A0-4ED6-3649-A39E-BD811B659C49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blackWhite">
          <a:xfrm>
            <a:off x="214313" y="428625"/>
            <a:ext cx="357187" cy="35718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3286" tIns="46643" rIns="93286" bIns="46643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/>
              <a:t>3</a:t>
            </a:r>
          </a:p>
        </p:txBody>
      </p:sp>
      <p:sp>
        <p:nvSpPr>
          <p:cNvPr id="33797" name="TextBox 19">
            <a:extLst>
              <a:ext uri="{FF2B5EF4-FFF2-40B4-BE49-F238E27FC236}">
                <a16:creationId xmlns:a16="http://schemas.microsoft.com/office/drawing/2014/main" id="{3100E0C7-4C52-5640-B8A6-F2AB9A9D9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188" y="0"/>
            <a:ext cx="16430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根据推广需求导入产品</a:t>
            </a:r>
            <a:endParaRPr lang="en-US" altLang="zh-CN" b="1">
              <a:solidFill>
                <a:srgbClr val="FF66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B2</a:t>
            </a:r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</a:p>
        </p:txBody>
      </p:sp>
      <p:sp>
        <p:nvSpPr>
          <p:cNvPr id="33798" name="Rectangle 2">
            <a:extLst>
              <a:ext uri="{FF2B5EF4-FFF2-40B4-BE49-F238E27FC236}">
                <a16:creationId xmlns:a16="http://schemas.microsoft.com/office/drawing/2014/main" id="{FE1D7B3C-2062-B846-8678-416ADB98E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EAAF4A0-D3FF-434B-8E2A-459B36937406}"/>
              </a:ext>
            </a:extLst>
          </p:cNvPr>
          <p:cNvSpPr/>
          <p:nvPr/>
        </p:nvSpPr>
        <p:spPr>
          <a:xfrm>
            <a:off x="500063" y="1143000"/>
            <a:ext cx="571500" cy="28575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A1</a:t>
            </a:r>
            <a:endParaRPr lang="zh-CN" altLang="en-US" sz="1600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B334804-7417-A641-AA7B-4638A2944148}"/>
              </a:ext>
            </a:extLst>
          </p:cNvPr>
          <p:cNvSpPr/>
          <p:nvPr/>
        </p:nvSpPr>
        <p:spPr>
          <a:xfrm>
            <a:off x="1143000" y="1143000"/>
            <a:ext cx="571500" cy="28575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A2</a:t>
            </a:r>
            <a:endParaRPr lang="zh-CN" altLang="en-US" sz="1600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417E6419-338F-7547-96BA-2CA090AC7F95}"/>
              </a:ext>
            </a:extLst>
          </p:cNvPr>
          <p:cNvSpPr/>
          <p:nvPr/>
        </p:nvSpPr>
        <p:spPr>
          <a:xfrm>
            <a:off x="1785938" y="1143000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A3</a:t>
            </a:r>
            <a:endParaRPr lang="zh-CN" altLang="en-US" sz="1600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02C368A-6C78-594D-B55D-8A0CD9911D0B}"/>
              </a:ext>
            </a:extLst>
          </p:cNvPr>
          <p:cNvSpPr/>
          <p:nvPr/>
        </p:nvSpPr>
        <p:spPr>
          <a:xfrm>
            <a:off x="500063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B1</a:t>
            </a:r>
            <a:endParaRPr lang="zh-CN" altLang="en-US" sz="1600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35F842B-4871-DF44-9143-6E3410879955}"/>
              </a:ext>
            </a:extLst>
          </p:cNvPr>
          <p:cNvSpPr/>
          <p:nvPr/>
        </p:nvSpPr>
        <p:spPr>
          <a:xfrm>
            <a:off x="1143000" y="1500188"/>
            <a:ext cx="571500" cy="285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B2</a:t>
            </a:r>
            <a:endParaRPr lang="zh-CN" altLang="en-US" sz="1600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0D4CC1F-48A6-5A45-8687-71715F1A6EF9}"/>
              </a:ext>
            </a:extLst>
          </p:cNvPr>
          <p:cNvSpPr/>
          <p:nvPr/>
        </p:nvSpPr>
        <p:spPr>
          <a:xfrm>
            <a:off x="1785938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B3</a:t>
            </a:r>
            <a:endParaRPr lang="zh-CN" altLang="en-US" sz="1600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3723294-2BF2-F345-87A5-D127B8059B5D}"/>
              </a:ext>
            </a:extLst>
          </p:cNvPr>
          <p:cNvSpPr/>
          <p:nvPr/>
        </p:nvSpPr>
        <p:spPr>
          <a:xfrm>
            <a:off x="500063" y="1857375"/>
            <a:ext cx="1857375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C</a:t>
            </a:r>
            <a:endParaRPr lang="zh-CN" altLang="en-US" sz="1600" dirty="0"/>
          </a:p>
        </p:txBody>
      </p:sp>
      <p:sp>
        <p:nvSpPr>
          <p:cNvPr id="33806" name="TextBox 24">
            <a:extLst>
              <a:ext uri="{FF2B5EF4-FFF2-40B4-BE49-F238E27FC236}">
                <a16:creationId xmlns:a16="http://schemas.microsoft.com/office/drawing/2014/main" id="{B2F60945-C9DF-B040-9ACA-260A21453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3" y="1136650"/>
            <a:ext cx="4572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/>
              <a:t>开拓新客户的需求及意愿</a:t>
            </a:r>
            <a:r>
              <a:rPr lang="zh-CN" altLang="en-US" sz="1600" b="1">
                <a:solidFill>
                  <a:srgbClr val="FF0000"/>
                </a:solidFill>
              </a:rPr>
              <a:t>居中</a:t>
            </a:r>
            <a:r>
              <a:rPr lang="zh-CN" altLang="en-US" sz="1600"/>
              <a:t>，目标客户群</a:t>
            </a:r>
            <a:r>
              <a:rPr lang="zh-CN" altLang="en-US" sz="1600" b="1">
                <a:solidFill>
                  <a:srgbClr val="FF0000"/>
                </a:solidFill>
              </a:rPr>
              <a:t>广</a:t>
            </a:r>
            <a:r>
              <a:rPr lang="zh-CN" altLang="en-US" sz="1600"/>
              <a:t>，企业竞争力相对</a:t>
            </a:r>
            <a:r>
              <a:rPr lang="zh-CN" altLang="en-US" sz="1600" b="1">
                <a:solidFill>
                  <a:srgbClr val="FF0000"/>
                </a:solidFill>
              </a:rPr>
              <a:t>较强</a:t>
            </a:r>
          </a:p>
        </p:txBody>
      </p:sp>
      <p:sp>
        <p:nvSpPr>
          <p:cNvPr id="33807" name="TextBox 25">
            <a:extLst>
              <a:ext uri="{FF2B5EF4-FFF2-40B4-BE49-F238E27FC236}">
                <a16:creationId xmlns:a16="http://schemas.microsoft.com/office/drawing/2014/main" id="{36F3C48A-7300-7D49-AAAE-BFB360A57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2357438"/>
            <a:ext cx="414337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/>
              <a:t>确认需求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一方面能够促进销售，另一方面能够建立企业品牌，提高知名度，非常重视企业品牌建设“市场上有这么多企业，不宣传自己怎么让目标客户知道咱们在产品上的优势呢”“咱们企业本身在产品上是有优势的，现在就需要把企业的优势宣传出去，让潜在客户知道”</a:t>
            </a:r>
          </a:p>
          <a:p>
            <a:pPr lvl="1" eaLnBrk="1" hangingPunct="1">
              <a:buSzPct val="120000"/>
              <a:buFontTx/>
              <a:buChar char="•"/>
            </a:pPr>
            <a:endParaRPr lang="zh-CN" altLang="en-US" sz="1600"/>
          </a:p>
          <a:p>
            <a:pPr eaLnBrk="1" hangingPunct="1"/>
            <a:endParaRPr lang="zh-CN" altLang="en-US" sz="1600"/>
          </a:p>
        </p:txBody>
      </p:sp>
      <p:sp>
        <p:nvSpPr>
          <p:cNvPr id="33808" name="TextBox 26">
            <a:extLst>
              <a:ext uri="{FF2B5EF4-FFF2-40B4-BE49-F238E27FC236}">
                <a16:creationId xmlns:a16="http://schemas.microsoft.com/office/drawing/2014/main" id="{1A3F4EC6-C86F-494B-A410-645FE7E82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357438"/>
            <a:ext cx="414337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/>
              <a:t>导入产品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品牌宣传</a:t>
            </a:r>
            <a:r>
              <a:rPr lang="en-US" altLang="zh-CN" sz="1600"/>
              <a:t>-</a:t>
            </a:r>
            <a:r>
              <a:rPr lang="zh-CN" altLang="en-US" sz="1600"/>
              <a:t>同行刺激：“百度是一个中国最大的互联网媒体平台，就相当于互联网上的中央电视台，其他企业都在做百度推广，咱们不做，长期会影响企业的品牌价值，没法体现企业的实力（结合百度检索）”</a:t>
            </a:r>
          </a:p>
          <a:p>
            <a:pPr lvl="1" eaLnBrk="1" hangingPunct="1">
              <a:buSzPct val="120000"/>
              <a:buFontTx/>
              <a:buChar char="•"/>
            </a:pPr>
            <a:endParaRPr lang="zh-CN" altLang="en-US" sz="1600">
              <a:latin typeface="宋体" panose="02010600030101010101" pitchFamily="2" charset="-122"/>
            </a:endParaRPr>
          </a:p>
          <a:p>
            <a:pPr eaLnBrk="1" hangingPunct="1"/>
            <a:endParaRPr lang="zh-CN" altLang="en-US" sz="1600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5" name="灯片编号占位符 3">
            <a:extLst>
              <a:ext uri="{FF2B5EF4-FFF2-40B4-BE49-F238E27FC236}">
                <a16:creationId xmlns:a16="http://schemas.microsoft.com/office/drawing/2014/main" id="{81A8BC1A-441D-0A4F-BE69-ACB471DFCE4B}"/>
              </a:ext>
            </a:extLst>
          </p:cNvPr>
          <p:cNvSpPr txBox="1">
            <a:spLocks noGrp="1"/>
          </p:cNvSpPr>
          <p:nvPr/>
        </p:nvSpPr>
        <p:spPr bwMode="auto">
          <a:xfrm>
            <a:off x="7319963" y="64547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CDEEAC75-5603-5543-9689-DA9C8561F1F3}" type="slidenum">
              <a:rPr lang="zh-CN" altLang="en-US" sz="1400"/>
              <a:pPr algn="ctr" eaLnBrk="1" hangingPunct="1"/>
              <a:t>29</a:t>
            </a:fld>
            <a:endParaRPr lang="en-US" altLang="zh-CN" sz="1400"/>
          </a:p>
        </p:txBody>
      </p:sp>
      <p:sp>
        <p:nvSpPr>
          <p:cNvPr id="34819" name="Rectangle 112">
            <a:extLst>
              <a:ext uri="{FF2B5EF4-FFF2-40B4-BE49-F238E27FC236}">
                <a16:creationId xmlns:a16="http://schemas.microsoft.com/office/drawing/2014/main" id="{CBA1750F-34EB-744B-B090-67D049F42E4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pPr algn="l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  根据客户需求导入产品的沟通要点</a:t>
            </a:r>
            <a:r>
              <a:rPr lang="zh-CN" altLang="en-US" sz="2400"/>
              <a:t>（</a:t>
            </a:r>
            <a:r>
              <a:rPr lang="en-US" altLang="zh-CN" sz="2400"/>
              <a:t>6/7</a:t>
            </a:r>
            <a:r>
              <a:rPr lang="zh-CN" altLang="en-US" sz="2400"/>
              <a:t>）</a:t>
            </a:r>
          </a:p>
        </p:txBody>
      </p:sp>
      <p:sp>
        <p:nvSpPr>
          <p:cNvPr id="34820" name="Oval 61">
            <a:extLst>
              <a:ext uri="{FF2B5EF4-FFF2-40B4-BE49-F238E27FC236}">
                <a16:creationId xmlns:a16="http://schemas.microsoft.com/office/drawing/2014/main" id="{6E88A267-177A-BA43-A525-707D4D8F899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blackWhite">
          <a:xfrm>
            <a:off x="214313" y="428625"/>
            <a:ext cx="357187" cy="35718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3286" tIns="46643" rIns="93286" bIns="46643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/>
              <a:t>3</a:t>
            </a:r>
          </a:p>
        </p:txBody>
      </p:sp>
      <p:sp>
        <p:nvSpPr>
          <p:cNvPr id="34821" name="TextBox 19">
            <a:extLst>
              <a:ext uri="{FF2B5EF4-FFF2-40B4-BE49-F238E27FC236}">
                <a16:creationId xmlns:a16="http://schemas.microsoft.com/office/drawing/2014/main" id="{A48F99FD-6021-3E49-AF49-919F22352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188" y="0"/>
            <a:ext cx="16430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根据推广需求导入产品</a:t>
            </a:r>
            <a:endParaRPr lang="en-US" altLang="zh-CN" b="1">
              <a:solidFill>
                <a:srgbClr val="FF66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B3</a:t>
            </a:r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</a:p>
        </p:txBody>
      </p:sp>
      <p:sp>
        <p:nvSpPr>
          <p:cNvPr id="34822" name="Rectangle 2">
            <a:extLst>
              <a:ext uri="{FF2B5EF4-FFF2-40B4-BE49-F238E27FC236}">
                <a16:creationId xmlns:a16="http://schemas.microsoft.com/office/drawing/2014/main" id="{5C296648-4472-9D4D-8CCE-4B6885C39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BC728D9-5FFE-6348-A869-942D44AEB4A1}"/>
              </a:ext>
            </a:extLst>
          </p:cNvPr>
          <p:cNvSpPr/>
          <p:nvPr/>
        </p:nvSpPr>
        <p:spPr>
          <a:xfrm>
            <a:off x="500063" y="1143000"/>
            <a:ext cx="571500" cy="28575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A1</a:t>
            </a:r>
            <a:endParaRPr lang="zh-CN" altLang="en-US" sz="1600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5A2D0E9-1FF3-CD4C-AD9F-65FF170D5D2A}"/>
              </a:ext>
            </a:extLst>
          </p:cNvPr>
          <p:cNvSpPr/>
          <p:nvPr/>
        </p:nvSpPr>
        <p:spPr>
          <a:xfrm>
            <a:off x="1143000" y="1143000"/>
            <a:ext cx="571500" cy="28575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A2</a:t>
            </a:r>
            <a:endParaRPr lang="zh-CN" altLang="en-US" sz="1600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03EA064-86BA-5A46-BAE2-51126A366388}"/>
              </a:ext>
            </a:extLst>
          </p:cNvPr>
          <p:cNvSpPr/>
          <p:nvPr/>
        </p:nvSpPr>
        <p:spPr>
          <a:xfrm>
            <a:off x="1785938" y="1143000"/>
            <a:ext cx="571500" cy="28575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A3</a:t>
            </a:r>
            <a:endParaRPr lang="zh-CN" altLang="en-US" sz="1600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699360C-6682-E24D-BDC7-BE5433130B34}"/>
              </a:ext>
            </a:extLst>
          </p:cNvPr>
          <p:cNvSpPr/>
          <p:nvPr/>
        </p:nvSpPr>
        <p:spPr>
          <a:xfrm>
            <a:off x="500063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B1</a:t>
            </a:r>
            <a:endParaRPr lang="zh-CN" altLang="en-US" sz="1600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693F8C8-72C9-6146-A00C-6519D6BB0890}"/>
              </a:ext>
            </a:extLst>
          </p:cNvPr>
          <p:cNvSpPr/>
          <p:nvPr/>
        </p:nvSpPr>
        <p:spPr>
          <a:xfrm>
            <a:off x="1143000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B2</a:t>
            </a:r>
            <a:endParaRPr lang="zh-CN" altLang="en-US" sz="1600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C8227DB-A80E-6F48-8D2B-BAFE1F9D1263}"/>
              </a:ext>
            </a:extLst>
          </p:cNvPr>
          <p:cNvSpPr/>
          <p:nvPr/>
        </p:nvSpPr>
        <p:spPr>
          <a:xfrm>
            <a:off x="1785938" y="1500188"/>
            <a:ext cx="571500" cy="285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B3</a:t>
            </a:r>
            <a:endParaRPr lang="zh-CN" altLang="en-US" sz="1600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42707A7-5251-634D-87F7-31E330A3F874}"/>
              </a:ext>
            </a:extLst>
          </p:cNvPr>
          <p:cNvSpPr/>
          <p:nvPr/>
        </p:nvSpPr>
        <p:spPr>
          <a:xfrm>
            <a:off x="500063" y="1857375"/>
            <a:ext cx="1857375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C</a:t>
            </a:r>
            <a:endParaRPr lang="zh-CN" altLang="en-US" sz="1600" dirty="0"/>
          </a:p>
        </p:txBody>
      </p:sp>
      <p:sp>
        <p:nvSpPr>
          <p:cNvPr id="34830" name="TextBox 24">
            <a:extLst>
              <a:ext uri="{FF2B5EF4-FFF2-40B4-BE49-F238E27FC236}">
                <a16:creationId xmlns:a16="http://schemas.microsoft.com/office/drawing/2014/main" id="{D612167F-1B52-F646-AA24-CF5A2DBC7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3" y="1136650"/>
            <a:ext cx="4572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/>
              <a:t>开拓新客户的需求及意愿</a:t>
            </a:r>
            <a:r>
              <a:rPr lang="zh-CN" altLang="en-US" sz="1600" b="1">
                <a:solidFill>
                  <a:srgbClr val="FF0000"/>
                </a:solidFill>
              </a:rPr>
              <a:t>较弱</a:t>
            </a:r>
            <a:r>
              <a:rPr lang="zh-CN" altLang="en-US" sz="1600"/>
              <a:t>，目标客户群</a:t>
            </a:r>
            <a:r>
              <a:rPr lang="zh-CN" altLang="en-US" sz="1600" b="1">
                <a:solidFill>
                  <a:srgbClr val="FF0000"/>
                </a:solidFill>
              </a:rPr>
              <a:t>广</a:t>
            </a:r>
            <a:r>
              <a:rPr lang="zh-CN" altLang="en-US" sz="1600"/>
              <a:t>，企业竞争力相对</a:t>
            </a:r>
            <a:r>
              <a:rPr lang="zh-CN" altLang="en-US" sz="1600" b="1">
                <a:solidFill>
                  <a:srgbClr val="FF0000"/>
                </a:solidFill>
              </a:rPr>
              <a:t>较强</a:t>
            </a:r>
          </a:p>
        </p:txBody>
      </p:sp>
      <p:sp>
        <p:nvSpPr>
          <p:cNvPr id="34831" name="TextBox 25">
            <a:extLst>
              <a:ext uri="{FF2B5EF4-FFF2-40B4-BE49-F238E27FC236}">
                <a16:creationId xmlns:a16="http://schemas.microsoft.com/office/drawing/2014/main" id="{7E49DE78-2A12-3A44-BB83-C3A484703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2357438"/>
            <a:ext cx="414337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/>
              <a:t>确认需求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直接接触决策层难度较大，成单跟进时间长，推广需求主要体现为品牌宣传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不愿意落后于同行“咱们这个企业也做了好几年了，知名度也很高，但在网络上，搜索产品相关的关键词，都找不到您的企业，我相信这对您企业品牌的影响也不好”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需要有渠道可以开拓新客户，以主动淘汰一部分老客户，提升盈利水平“老客户做得久了，价格肯定压得越来越低，对咱们的盈利水平有很大影响，我们需要不断发展新客户，提升盈利水平”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希望推广渠道不需要花很多时间管理“咱们企业现在以做老客户为主，重点还是放在老客户维护上，新客户开发不希望管理上太麻烦”</a:t>
            </a:r>
          </a:p>
          <a:p>
            <a:pPr lvl="1" eaLnBrk="1" hangingPunct="1">
              <a:buSzPct val="120000"/>
              <a:buFontTx/>
              <a:buChar char="•"/>
            </a:pPr>
            <a:endParaRPr lang="zh-CN" altLang="en-US" sz="1600"/>
          </a:p>
          <a:p>
            <a:pPr lvl="1" eaLnBrk="1" hangingPunct="1">
              <a:buSzPct val="120000"/>
              <a:buFontTx/>
              <a:buChar char="•"/>
            </a:pPr>
            <a:endParaRPr lang="zh-CN" altLang="en-US" sz="1600"/>
          </a:p>
        </p:txBody>
      </p:sp>
      <p:sp>
        <p:nvSpPr>
          <p:cNvPr id="34832" name="TextBox 26">
            <a:extLst>
              <a:ext uri="{FF2B5EF4-FFF2-40B4-BE49-F238E27FC236}">
                <a16:creationId xmlns:a16="http://schemas.microsoft.com/office/drawing/2014/main" id="{7FBEE7C3-23BC-CE4E-B4AD-9ED9BF3EF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357438"/>
            <a:ext cx="414337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/>
              <a:t>导入产品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百度能够带来新客户，避免老客户流失对企业的影响，提升企业盈利水平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品牌宣传</a:t>
            </a:r>
            <a:r>
              <a:rPr lang="en-US" altLang="zh-CN" sz="1600"/>
              <a:t>-</a:t>
            </a:r>
            <a:r>
              <a:rPr lang="zh-CN" altLang="en-US" sz="1600"/>
              <a:t>同行刺激</a:t>
            </a:r>
            <a:r>
              <a:rPr lang="en-US" altLang="zh-CN" sz="1600"/>
              <a:t>: “</a:t>
            </a:r>
            <a:r>
              <a:rPr lang="zh-CN" altLang="en-US" sz="1600"/>
              <a:t>百度是一个中国最大的互联网媒体平台，就相当于互联网上的中央电视台，其他企业都在做百度推广，咱们不做，长期会影响企业的品牌价值，没法体现企业的实力（结合百度检索）”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省力高效、专业客服：“每天都有很多人通过网络检索您这个行业，客户都在主动找咱们，做了百度推广，咱们就算是把广告做到他们面前了，这个推广的效率多高啊”“百度有专业的客服帮您维护，像前期给您策划关键词和创意，还有后期投放效果评估和优化，都会帮您做，您也可以省心一点”</a:t>
            </a:r>
          </a:p>
          <a:p>
            <a:pPr lvl="1" eaLnBrk="1" hangingPunct="1">
              <a:buSzPct val="120000"/>
              <a:buFontTx/>
              <a:buChar char="•"/>
            </a:pPr>
            <a:endParaRPr lang="zh-CN" altLang="en-US" sz="1600">
              <a:latin typeface="宋体" panose="02010600030101010101" pitchFamily="2" charset="-122"/>
            </a:endParaRPr>
          </a:p>
          <a:p>
            <a:pPr eaLnBrk="1" hangingPunct="1"/>
            <a:endParaRPr lang="zh-CN" altLang="en-US" sz="160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Rectangle 3" hidden="1">
            <a:extLst>
              <a:ext uri="{FF2B5EF4-FFF2-40B4-BE49-F238E27FC236}">
                <a16:creationId xmlns:a16="http://schemas.microsoft.com/office/drawing/2014/main" id="{BD94CCA0-D5C9-BC48-B870-CE726EA1B6AB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think-cell Slide" r:id="rId11" imgW="0" imgH="0" progId="">
                  <p:embed/>
                </p:oleObj>
              </mc:Choice>
              <mc:Fallback>
                <p:oleObj name="think-cell Slide" r:id="rId11" imgW="0" imgH="0" progId="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Rectangle 2" hidden="1">
            <a:extLst>
              <a:ext uri="{FF2B5EF4-FFF2-40B4-BE49-F238E27FC236}">
                <a16:creationId xmlns:a16="http://schemas.microsoft.com/office/drawing/2014/main" id="{05DBAB89-2A4A-9343-9B3D-A76CE2C34691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0"/>
            <a:ext cx="1619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2052" name="Rectangle 59">
            <a:extLst>
              <a:ext uri="{FF2B5EF4-FFF2-40B4-BE49-F238E27FC236}">
                <a16:creationId xmlns:a16="http://schemas.microsoft.com/office/drawing/2014/main" id="{702231A5-3FF7-5849-8DC3-483F6DA719D4}"/>
              </a:ext>
            </a:extLst>
          </p:cNvPr>
          <p:cNvSpPr>
            <a:spLocks noGrp="1" noChangeArrowheads="1"/>
          </p:cNvSpPr>
          <p:nvPr>
            <p:ph type="title" idx="4294967295"/>
            <p:custDataLst>
              <p:tags r:id="rId4"/>
            </p:custDataLst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 anchor="ctr"/>
          <a:lstStyle/>
          <a:p>
            <a:r>
              <a:rPr lang="zh-CN" altLang="en-US" sz="2400"/>
              <a:t>开发背景</a:t>
            </a:r>
          </a:p>
        </p:txBody>
      </p:sp>
      <p:sp>
        <p:nvSpPr>
          <p:cNvPr id="2053" name="Rectangle 2">
            <a:extLst>
              <a:ext uri="{FF2B5EF4-FFF2-40B4-BE49-F238E27FC236}">
                <a16:creationId xmlns:a16="http://schemas.microsoft.com/office/drawing/2014/main" id="{74858588-9DDB-484A-ABDA-0B3DDBF8E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422400"/>
            <a:ext cx="1739900" cy="500697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D56EFFF4-3D9A-1B44-87A2-891DC959D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25" y="1263650"/>
            <a:ext cx="54546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600" b="1">
                <a:solidFill>
                  <a:schemeClr val="tx2"/>
                </a:solidFill>
                <a:ea typeface="华文细黑" panose="02010600040101010101" pitchFamily="2" charset="-122"/>
              </a:rPr>
              <a:t>说明</a:t>
            </a:r>
            <a:endParaRPr lang="en-US" altLang="zh-CN" sz="1600" b="1">
              <a:solidFill>
                <a:schemeClr val="tx2"/>
              </a:solidFill>
              <a:ea typeface="华文细黑" panose="02010600040101010101" pitchFamily="2" charset="-122"/>
            </a:endParaRPr>
          </a:p>
        </p:txBody>
      </p:sp>
      <p:sp>
        <p:nvSpPr>
          <p:cNvPr id="2055" name="Line 7">
            <a:extLst>
              <a:ext uri="{FF2B5EF4-FFF2-40B4-BE49-F238E27FC236}">
                <a16:creationId xmlns:a16="http://schemas.microsoft.com/office/drawing/2014/main" id="{30618118-A42E-DA47-8267-056BFD06D0C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4625" y="1566863"/>
            <a:ext cx="5567363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8E246743-7D51-154D-A825-0849C97D42E5}"/>
              </a:ext>
            </a:extLst>
          </p:cNvPr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981047" y="1784350"/>
            <a:ext cx="1376376" cy="603264"/>
            <a:chOff x="2400" y="1968"/>
            <a:chExt cx="960" cy="960"/>
          </a:xfrm>
          <a:solidFill>
            <a:schemeClr val="accent5">
              <a:lumMod val="90000"/>
            </a:schemeClr>
          </a:solidFill>
        </p:grpSpPr>
        <p:sp>
          <p:nvSpPr>
            <p:cNvPr id="26" name="Rectangle 9">
              <a:extLst>
                <a:ext uri="{FF2B5EF4-FFF2-40B4-BE49-F238E27FC236}">
                  <a16:creationId xmlns:a16="http://schemas.microsoft.com/office/drawing/2014/main" id="{B29BC321-D216-5D41-98C2-702DAFE872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1968"/>
              <a:ext cx="960" cy="960"/>
            </a:xfrm>
            <a:prstGeom prst="rect">
              <a:avLst/>
            </a:prstGeom>
            <a:grpFill/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tIns="0" bIns="0" anchor="ctr"/>
            <a:lstStyle/>
            <a:p>
              <a:pPr>
                <a:defRPr/>
              </a:pPr>
              <a:endParaRPr lang="zh-CN" altLang="en-US" sz="1600" b="1">
                <a:latin typeface="Arial" charset="0"/>
              </a:endParaRPr>
            </a:p>
          </p:txBody>
        </p:sp>
        <p:sp>
          <p:nvSpPr>
            <p:cNvPr id="27" name="Rectangle 10">
              <a:extLst>
                <a:ext uri="{FF2B5EF4-FFF2-40B4-BE49-F238E27FC236}">
                  <a16:creationId xmlns:a16="http://schemas.microsoft.com/office/drawing/2014/main" id="{98E38E54-240F-0A42-97D7-59516CCE5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1968"/>
              <a:ext cx="960" cy="960"/>
            </a:xfrm>
            <a:prstGeom prst="rect">
              <a:avLst/>
            </a:prstGeom>
            <a:grpFill/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lIns="69418" tIns="0" rIns="69418" bIns="0" anchor="ctr"/>
            <a:lstStyle/>
            <a:p>
              <a:pPr defTabSz="895350">
                <a:buSzPct val="120000"/>
                <a:defRPr/>
              </a:pPr>
              <a:r>
                <a:rPr lang="zh-CN" altLang="en-US" sz="1600" b="1" dirty="0">
                  <a:latin typeface="Arial" charset="0"/>
                </a:rPr>
                <a:t>国家政策</a:t>
              </a:r>
              <a:endParaRPr lang="en-US" altLang="zh-CN" sz="1600" b="1" dirty="0">
                <a:latin typeface="Arial" charset="0"/>
              </a:endParaRPr>
            </a:p>
          </p:txBody>
        </p:sp>
      </p:grpSp>
      <p:grpSp>
        <p:nvGrpSpPr>
          <p:cNvPr id="3" name="Group 11">
            <a:extLst>
              <a:ext uri="{FF2B5EF4-FFF2-40B4-BE49-F238E27FC236}">
                <a16:creationId xmlns:a16="http://schemas.microsoft.com/office/drawing/2014/main" id="{382B869F-0E2E-C747-B5F6-09124FF70781}"/>
              </a:ext>
            </a:extLst>
          </p:cNvPr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981047" y="2857496"/>
            <a:ext cx="1376376" cy="603263"/>
            <a:chOff x="2400" y="1968"/>
            <a:chExt cx="960" cy="960"/>
          </a:xfrm>
          <a:solidFill>
            <a:schemeClr val="accent5">
              <a:lumMod val="90000"/>
            </a:schemeClr>
          </a:solidFill>
        </p:grpSpPr>
        <p:sp>
          <p:nvSpPr>
            <p:cNvPr id="31" name="Rectangle 12">
              <a:extLst>
                <a:ext uri="{FF2B5EF4-FFF2-40B4-BE49-F238E27FC236}">
                  <a16:creationId xmlns:a16="http://schemas.microsoft.com/office/drawing/2014/main" id="{D0BC23FF-F65F-D94B-BF76-B0BF0FC161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1968"/>
              <a:ext cx="960" cy="960"/>
            </a:xfrm>
            <a:prstGeom prst="rect">
              <a:avLst/>
            </a:prstGeom>
            <a:grpFill/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tIns="0" bIns="0" anchor="ctr"/>
            <a:lstStyle/>
            <a:p>
              <a:pPr>
                <a:defRPr/>
              </a:pPr>
              <a:endParaRPr lang="zh-CN" altLang="en-US" sz="1600" b="1">
                <a:latin typeface="Arial" charset="0"/>
              </a:endParaRPr>
            </a:p>
          </p:txBody>
        </p:sp>
        <p:sp>
          <p:nvSpPr>
            <p:cNvPr id="32" name="Rectangle 13">
              <a:extLst>
                <a:ext uri="{FF2B5EF4-FFF2-40B4-BE49-F238E27FC236}">
                  <a16:creationId xmlns:a16="http://schemas.microsoft.com/office/drawing/2014/main" id="{53D2C768-5723-5744-B6E8-A92D8DC6DB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1968"/>
              <a:ext cx="960" cy="960"/>
            </a:xfrm>
            <a:prstGeom prst="rect">
              <a:avLst/>
            </a:prstGeom>
            <a:grpFill/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lIns="69418" tIns="0" rIns="69418" bIns="0" anchor="ctr"/>
            <a:lstStyle/>
            <a:p>
              <a:pPr defTabSz="895350">
                <a:buSzPct val="120000"/>
                <a:defRPr/>
              </a:pPr>
              <a:r>
                <a:rPr lang="zh-CN" altLang="en-US" sz="1600" b="1" dirty="0">
                  <a:latin typeface="Arial" charset="0"/>
                </a:rPr>
                <a:t>市场竞争</a:t>
              </a:r>
              <a:endParaRPr lang="en-US" altLang="zh-CN" sz="1600" b="1" dirty="0">
                <a:latin typeface="Arial" charset="0"/>
              </a:endParaRPr>
            </a:p>
          </p:txBody>
        </p:sp>
      </p:grpSp>
      <p:grpSp>
        <p:nvGrpSpPr>
          <p:cNvPr id="4" name="Group 14">
            <a:extLst>
              <a:ext uri="{FF2B5EF4-FFF2-40B4-BE49-F238E27FC236}">
                <a16:creationId xmlns:a16="http://schemas.microsoft.com/office/drawing/2014/main" id="{DA6C407F-4459-C941-A88C-EDD6C171FEF7}"/>
              </a:ext>
            </a:extLst>
          </p:cNvPr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981047" y="4309543"/>
            <a:ext cx="1376376" cy="603263"/>
            <a:chOff x="2400" y="1968"/>
            <a:chExt cx="960" cy="960"/>
          </a:xfrm>
          <a:solidFill>
            <a:schemeClr val="accent5">
              <a:lumMod val="90000"/>
            </a:schemeClr>
          </a:solidFill>
        </p:grpSpPr>
        <p:sp>
          <p:nvSpPr>
            <p:cNvPr id="36" name="Rectangle 15">
              <a:extLst>
                <a:ext uri="{FF2B5EF4-FFF2-40B4-BE49-F238E27FC236}">
                  <a16:creationId xmlns:a16="http://schemas.microsoft.com/office/drawing/2014/main" id="{29F5A7FB-9BDA-DA45-85D5-E26781A54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1968"/>
              <a:ext cx="960" cy="960"/>
            </a:xfrm>
            <a:prstGeom prst="rect">
              <a:avLst/>
            </a:prstGeom>
            <a:grpFill/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tIns="0" bIns="0" anchor="ctr"/>
            <a:lstStyle/>
            <a:p>
              <a:pPr>
                <a:defRPr/>
              </a:pPr>
              <a:endParaRPr lang="zh-CN" altLang="en-US" sz="1600" b="1">
                <a:latin typeface="Arial" charset="0"/>
              </a:endParaRPr>
            </a:p>
          </p:txBody>
        </p:sp>
        <p:sp>
          <p:nvSpPr>
            <p:cNvPr id="37" name="Rectangle 16">
              <a:extLst>
                <a:ext uri="{FF2B5EF4-FFF2-40B4-BE49-F238E27FC236}">
                  <a16:creationId xmlns:a16="http://schemas.microsoft.com/office/drawing/2014/main" id="{B4DB0744-668C-F042-AD83-E123BD39DA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1968"/>
              <a:ext cx="960" cy="960"/>
            </a:xfrm>
            <a:prstGeom prst="rect">
              <a:avLst/>
            </a:prstGeom>
            <a:grpFill/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lIns="69418" tIns="0" rIns="69418" bIns="0" anchor="ctr"/>
            <a:lstStyle/>
            <a:p>
              <a:pPr defTabSz="895350">
                <a:buSzPct val="120000"/>
                <a:defRPr/>
              </a:pPr>
              <a:r>
                <a:rPr lang="zh-CN" altLang="en-US" sz="1600" b="1" dirty="0">
                  <a:latin typeface="Arial" charset="0"/>
                </a:rPr>
                <a:t>公司发展</a:t>
              </a:r>
              <a:endParaRPr lang="en-US" altLang="zh-CN" sz="1600" b="1" dirty="0">
                <a:latin typeface="Arial" charset="0"/>
              </a:endParaRPr>
            </a:p>
          </p:txBody>
        </p:sp>
      </p:grpSp>
      <p:sp>
        <p:nvSpPr>
          <p:cNvPr id="2059" name="Rectangle 17">
            <a:extLst>
              <a:ext uri="{FF2B5EF4-FFF2-40B4-BE49-F238E27FC236}">
                <a16:creationId xmlns:a16="http://schemas.microsoft.com/office/drawing/2014/main" id="{2690EF69-DC75-F84C-8317-54475B251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25" y="1784350"/>
            <a:ext cx="5572125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78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lnSpc>
                <a:spcPct val="125000"/>
              </a:lnSpc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  <a:ea typeface="华文细黑" panose="02010600040101010101" pitchFamily="2" charset="-122"/>
              </a:rPr>
              <a:t>国家政策重点将倾向并扶持二三级地市，带来百度在二三级地市拓展市场的历史机遇</a:t>
            </a:r>
          </a:p>
        </p:txBody>
      </p:sp>
      <p:sp>
        <p:nvSpPr>
          <p:cNvPr id="2060" name="Rectangle 18">
            <a:extLst>
              <a:ext uri="{FF2B5EF4-FFF2-40B4-BE49-F238E27FC236}">
                <a16:creationId xmlns:a16="http://schemas.microsoft.com/office/drawing/2014/main" id="{A35A2C08-6A5E-334F-B3BB-881EFAB0C9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25" y="2786063"/>
            <a:ext cx="5786438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4625" indent="-173038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87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lnSpc>
                <a:spcPct val="125000"/>
              </a:lnSpc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  <a:ea typeface="华文细黑" panose="02010600040101010101" pitchFamily="2" charset="-122"/>
              </a:rPr>
              <a:t>随着客户网络意识的不断成熟，不同客户群体的特征逐步显现</a:t>
            </a:r>
          </a:p>
          <a:p>
            <a:pPr lvl="1" eaLnBrk="1" hangingPunct="1">
              <a:lnSpc>
                <a:spcPct val="125000"/>
              </a:lnSpc>
              <a:buSzPct val="120000"/>
              <a:buFontTx/>
              <a:buChar char="•"/>
            </a:pPr>
            <a:r>
              <a:rPr lang="zh-CN" altLang="en-US" sz="1600">
                <a:latin typeface="宋体" panose="02010600030101010101" pitchFamily="2" charset="-122"/>
                <a:ea typeface="华文细黑" panose="02010600040101010101" pitchFamily="2" charset="-122"/>
              </a:rPr>
              <a:t>百度推广面临成熟的竞争对手，如阿里巴巴、谷歌的挑战，如何在销售过程中改善客户体验，做到专业化营销，是我们面临的重要挑战</a:t>
            </a:r>
          </a:p>
        </p:txBody>
      </p:sp>
      <p:sp>
        <p:nvSpPr>
          <p:cNvPr id="2061" name="Rectangle 19">
            <a:extLst>
              <a:ext uri="{FF2B5EF4-FFF2-40B4-BE49-F238E27FC236}">
                <a16:creationId xmlns:a16="http://schemas.microsoft.com/office/drawing/2014/main" id="{6EC2A63B-DE01-DA4E-8192-051B1A5F7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25" y="4327525"/>
            <a:ext cx="5572125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44463" indent="-142875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lnSpc>
                <a:spcPct val="125000"/>
              </a:lnSpc>
              <a:buSzPct val="120000"/>
              <a:buFontTx/>
              <a:buChar char="•"/>
            </a:pPr>
            <a:r>
              <a:rPr lang="zh-CN" altLang="en-US" sz="1600">
                <a:ea typeface="华文细黑" panose="02010600040101010101" pitchFamily="2" charset="-122"/>
              </a:rPr>
              <a:t>随着百度专业版的全面上线，建设一支具有专业化素养的销售队伍已成为当务之急</a:t>
            </a:r>
          </a:p>
        </p:txBody>
      </p:sp>
      <p:grpSp>
        <p:nvGrpSpPr>
          <p:cNvPr id="5" name="Group 14">
            <a:extLst>
              <a:ext uri="{FF2B5EF4-FFF2-40B4-BE49-F238E27FC236}">
                <a16:creationId xmlns:a16="http://schemas.microsoft.com/office/drawing/2014/main" id="{D2686D3B-FE10-0E4D-904B-4E735EDE41CD}"/>
              </a:ext>
            </a:extLst>
          </p:cNvPr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981047" y="5354430"/>
            <a:ext cx="1376376" cy="603263"/>
            <a:chOff x="2400" y="1968"/>
            <a:chExt cx="960" cy="960"/>
          </a:xfrm>
          <a:solidFill>
            <a:schemeClr val="accent5">
              <a:lumMod val="90000"/>
            </a:schemeClr>
          </a:solidFill>
        </p:grpSpPr>
        <p:sp>
          <p:nvSpPr>
            <p:cNvPr id="42" name="Rectangle 15">
              <a:extLst>
                <a:ext uri="{FF2B5EF4-FFF2-40B4-BE49-F238E27FC236}">
                  <a16:creationId xmlns:a16="http://schemas.microsoft.com/office/drawing/2014/main" id="{4AD8208D-1A44-CD4E-9726-88F91990DB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1968"/>
              <a:ext cx="960" cy="960"/>
            </a:xfrm>
            <a:prstGeom prst="rect">
              <a:avLst/>
            </a:prstGeom>
            <a:grpFill/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tIns="0" bIns="0" anchor="ctr"/>
            <a:lstStyle/>
            <a:p>
              <a:pPr>
                <a:defRPr/>
              </a:pPr>
              <a:endParaRPr lang="zh-CN" altLang="en-US" sz="1600" b="1">
                <a:latin typeface="Arial" charset="0"/>
              </a:endParaRPr>
            </a:p>
          </p:txBody>
        </p:sp>
        <p:sp>
          <p:nvSpPr>
            <p:cNvPr id="43" name="Rectangle 16">
              <a:extLst>
                <a:ext uri="{FF2B5EF4-FFF2-40B4-BE49-F238E27FC236}">
                  <a16:creationId xmlns:a16="http://schemas.microsoft.com/office/drawing/2014/main" id="{E1CC35BE-4271-F043-A733-8034F1EDCE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1968"/>
              <a:ext cx="960" cy="960"/>
            </a:xfrm>
            <a:prstGeom prst="rect">
              <a:avLst/>
            </a:prstGeom>
            <a:grpFill/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lIns="69418" tIns="0" rIns="69418" bIns="0" anchor="ctr"/>
            <a:lstStyle/>
            <a:p>
              <a:pPr defTabSz="895350">
                <a:buSzPct val="120000"/>
                <a:defRPr/>
              </a:pPr>
              <a:r>
                <a:rPr lang="zh-CN" altLang="en-US" sz="1600" b="1" dirty="0">
                  <a:latin typeface="Arial" charset="0"/>
                </a:rPr>
                <a:t>队伍转型</a:t>
              </a:r>
              <a:endParaRPr lang="en-US" altLang="zh-CN" sz="1600" b="1" dirty="0">
                <a:latin typeface="Arial" charset="0"/>
              </a:endParaRPr>
            </a:p>
          </p:txBody>
        </p:sp>
      </p:grpSp>
      <p:sp>
        <p:nvSpPr>
          <p:cNvPr id="2063" name="Rectangle 19">
            <a:extLst>
              <a:ext uri="{FF2B5EF4-FFF2-40B4-BE49-F238E27FC236}">
                <a16:creationId xmlns:a16="http://schemas.microsoft.com/office/drawing/2014/main" id="{1125B479-AE11-0C4A-B3EF-57C7E3B03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25" y="5286375"/>
            <a:ext cx="5572125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44463" indent="-142875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lnSpc>
                <a:spcPct val="125000"/>
              </a:lnSpc>
              <a:buSzPct val="120000"/>
              <a:buFontTx/>
              <a:buChar char="•"/>
            </a:pPr>
            <a:r>
              <a:rPr lang="zh-CN" altLang="en-US" sz="1600">
                <a:ea typeface="华文细黑" panose="02010600040101010101" pitchFamily="2" charset="-122"/>
              </a:rPr>
              <a:t>由传统的产品导向转变为需求导向，是销售模式发展的必然趋势</a:t>
            </a:r>
          </a:p>
          <a:p>
            <a:pPr lvl="1" eaLnBrk="1" hangingPunct="1">
              <a:lnSpc>
                <a:spcPct val="125000"/>
              </a:lnSpc>
              <a:buSzPct val="120000"/>
              <a:buFontTx/>
              <a:buChar char="•"/>
            </a:pPr>
            <a:r>
              <a:rPr lang="zh-CN" altLang="en-US" sz="1600">
                <a:ea typeface="华文细黑" panose="02010600040101010101" pitchFamily="2" charset="-122"/>
              </a:rPr>
              <a:t>使用专业化工具有助于实施标准化管理、加强对过程的管控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5" name="灯片编号占位符 3">
            <a:extLst>
              <a:ext uri="{FF2B5EF4-FFF2-40B4-BE49-F238E27FC236}">
                <a16:creationId xmlns:a16="http://schemas.microsoft.com/office/drawing/2014/main" id="{DBB2D4BA-4A90-EA41-9D80-151028D26167}"/>
              </a:ext>
            </a:extLst>
          </p:cNvPr>
          <p:cNvSpPr txBox="1">
            <a:spLocks noGrp="1"/>
          </p:cNvSpPr>
          <p:nvPr/>
        </p:nvSpPr>
        <p:spPr bwMode="auto">
          <a:xfrm>
            <a:off x="7319963" y="64547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6DC2E369-76DE-D94D-BE26-60C41FED0D34}" type="slidenum">
              <a:rPr lang="zh-CN" altLang="en-US" sz="1400"/>
              <a:pPr algn="ctr" eaLnBrk="1" hangingPunct="1"/>
              <a:t>30</a:t>
            </a:fld>
            <a:endParaRPr lang="en-US" altLang="zh-CN" sz="1400"/>
          </a:p>
        </p:txBody>
      </p:sp>
      <p:sp>
        <p:nvSpPr>
          <p:cNvPr id="35843" name="Rectangle 112">
            <a:extLst>
              <a:ext uri="{FF2B5EF4-FFF2-40B4-BE49-F238E27FC236}">
                <a16:creationId xmlns:a16="http://schemas.microsoft.com/office/drawing/2014/main" id="{E67308FF-2967-484B-A204-5EE6DF7DA7F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pPr algn="l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  根据客户需求导入产品的沟通要点</a:t>
            </a:r>
            <a:r>
              <a:rPr lang="zh-CN" altLang="en-US" sz="2400"/>
              <a:t>（</a:t>
            </a:r>
            <a:r>
              <a:rPr lang="en-US" altLang="zh-CN" sz="2400"/>
              <a:t>7/7</a:t>
            </a:r>
            <a:r>
              <a:rPr lang="zh-CN" altLang="en-US" sz="2400"/>
              <a:t>）</a:t>
            </a:r>
          </a:p>
        </p:txBody>
      </p:sp>
      <p:sp>
        <p:nvSpPr>
          <p:cNvPr id="35844" name="Oval 61">
            <a:extLst>
              <a:ext uri="{FF2B5EF4-FFF2-40B4-BE49-F238E27FC236}">
                <a16:creationId xmlns:a16="http://schemas.microsoft.com/office/drawing/2014/main" id="{DA9C9827-B5AE-AB4F-B932-8E7B4F77298E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blackWhite">
          <a:xfrm>
            <a:off x="214313" y="428625"/>
            <a:ext cx="357187" cy="35718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3286" tIns="46643" rIns="93286" bIns="46643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/>
              <a:t>3</a:t>
            </a:r>
          </a:p>
        </p:txBody>
      </p:sp>
      <p:sp>
        <p:nvSpPr>
          <p:cNvPr id="35845" name="TextBox 19">
            <a:extLst>
              <a:ext uri="{FF2B5EF4-FFF2-40B4-BE49-F238E27FC236}">
                <a16:creationId xmlns:a16="http://schemas.microsoft.com/office/drawing/2014/main" id="{85EB37A1-644A-5544-8574-4CBDFC92C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188" y="0"/>
            <a:ext cx="16430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根据推广需求导入产品</a:t>
            </a:r>
            <a:endParaRPr lang="en-US" altLang="zh-CN" b="1">
              <a:solidFill>
                <a:srgbClr val="FF66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</a:t>
            </a:r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</a:p>
        </p:txBody>
      </p:sp>
      <p:sp>
        <p:nvSpPr>
          <p:cNvPr id="35846" name="Rectangle 2">
            <a:extLst>
              <a:ext uri="{FF2B5EF4-FFF2-40B4-BE49-F238E27FC236}">
                <a16:creationId xmlns:a16="http://schemas.microsoft.com/office/drawing/2014/main" id="{109ECC1E-3B6A-D34F-A316-824E2E650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C57FE72-BA29-7C4A-8C77-D9C67FF9617D}"/>
              </a:ext>
            </a:extLst>
          </p:cNvPr>
          <p:cNvSpPr/>
          <p:nvPr/>
        </p:nvSpPr>
        <p:spPr>
          <a:xfrm>
            <a:off x="500063" y="1143000"/>
            <a:ext cx="571500" cy="28575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A1</a:t>
            </a:r>
            <a:endParaRPr lang="zh-CN" altLang="en-US" sz="1600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F9853EE-4611-5A46-82DE-7230F835BF3B}"/>
              </a:ext>
            </a:extLst>
          </p:cNvPr>
          <p:cNvSpPr/>
          <p:nvPr/>
        </p:nvSpPr>
        <p:spPr>
          <a:xfrm>
            <a:off x="1143000" y="1143000"/>
            <a:ext cx="571500" cy="28575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A2</a:t>
            </a:r>
            <a:endParaRPr lang="zh-CN" altLang="en-US" sz="1600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4952CC30-5E91-004E-9728-6ECB29D8DB49}"/>
              </a:ext>
            </a:extLst>
          </p:cNvPr>
          <p:cNvSpPr/>
          <p:nvPr/>
        </p:nvSpPr>
        <p:spPr>
          <a:xfrm>
            <a:off x="1785938" y="1143000"/>
            <a:ext cx="571500" cy="28575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A3</a:t>
            </a:r>
            <a:endParaRPr lang="zh-CN" altLang="en-US" sz="1600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F2116E10-2521-6D43-8B8C-8903F0CBFA9E}"/>
              </a:ext>
            </a:extLst>
          </p:cNvPr>
          <p:cNvSpPr/>
          <p:nvPr/>
        </p:nvSpPr>
        <p:spPr>
          <a:xfrm>
            <a:off x="500063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B1</a:t>
            </a:r>
            <a:endParaRPr lang="zh-CN" altLang="en-US" sz="1600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51B969B7-1FCA-D843-9E0A-25A640A6699F}"/>
              </a:ext>
            </a:extLst>
          </p:cNvPr>
          <p:cNvSpPr/>
          <p:nvPr/>
        </p:nvSpPr>
        <p:spPr>
          <a:xfrm>
            <a:off x="1143000" y="1500188"/>
            <a:ext cx="5715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B2</a:t>
            </a:r>
            <a:endParaRPr lang="zh-CN" altLang="en-US" sz="1600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929382D-105A-CB43-AABD-BC3930B0F6E7}"/>
              </a:ext>
            </a:extLst>
          </p:cNvPr>
          <p:cNvSpPr/>
          <p:nvPr/>
        </p:nvSpPr>
        <p:spPr>
          <a:xfrm>
            <a:off x="1785938" y="1500188"/>
            <a:ext cx="571500" cy="28575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B3</a:t>
            </a:r>
            <a:endParaRPr lang="zh-CN" altLang="en-US" sz="1600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EB8428E-D930-6740-9531-FF17D22EBA90}"/>
              </a:ext>
            </a:extLst>
          </p:cNvPr>
          <p:cNvSpPr/>
          <p:nvPr/>
        </p:nvSpPr>
        <p:spPr>
          <a:xfrm>
            <a:off x="500063" y="1857375"/>
            <a:ext cx="1857375" cy="285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/>
              <a:t>C</a:t>
            </a:r>
            <a:endParaRPr lang="zh-CN" altLang="en-US" sz="1600" dirty="0"/>
          </a:p>
        </p:txBody>
      </p:sp>
      <p:sp>
        <p:nvSpPr>
          <p:cNvPr id="35854" name="TextBox 24">
            <a:extLst>
              <a:ext uri="{FF2B5EF4-FFF2-40B4-BE49-F238E27FC236}">
                <a16:creationId xmlns:a16="http://schemas.microsoft.com/office/drawing/2014/main" id="{6FF45F11-8F71-AE49-9E9C-0E4433481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3" y="1136650"/>
            <a:ext cx="4572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/>
              <a:t>目标客户群较窄（冷门、专业行业）</a:t>
            </a:r>
          </a:p>
        </p:txBody>
      </p:sp>
      <p:sp>
        <p:nvSpPr>
          <p:cNvPr id="35855" name="TextBox 25">
            <a:extLst>
              <a:ext uri="{FF2B5EF4-FFF2-40B4-BE49-F238E27FC236}">
                <a16:creationId xmlns:a16="http://schemas.microsoft.com/office/drawing/2014/main" id="{EAA86605-D261-7848-A2FA-A80DF56BC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2357438"/>
            <a:ext cx="41433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/>
              <a:t>确认需求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需要精准的推广途径：“您的企业肯定是希望推广能够比较精准地定位目标客户群，这样看到咱们广告的都是咱们的潜在客户，像路牌广告</a:t>
            </a:r>
            <a:r>
              <a:rPr lang="en-US" altLang="zh-CN" sz="1600"/>
              <a:t>/</a:t>
            </a:r>
            <a:r>
              <a:rPr lang="zh-CN" altLang="en-US" sz="1600"/>
              <a:t>电视广告，那看到的人就多了，您这个行业这么专业，绝大多数可能都不是您的目标客户，对企业也不划算”</a:t>
            </a:r>
          </a:p>
          <a:p>
            <a:pPr lvl="1" eaLnBrk="1" hangingPunct="1">
              <a:buSzPct val="120000"/>
              <a:buFontTx/>
              <a:buChar char="•"/>
            </a:pPr>
            <a:endParaRPr lang="zh-CN" altLang="en-US" sz="1600"/>
          </a:p>
          <a:p>
            <a:pPr lvl="1" eaLnBrk="1" hangingPunct="1">
              <a:buSzPct val="120000"/>
              <a:buFontTx/>
              <a:buChar char="•"/>
            </a:pPr>
            <a:endParaRPr lang="zh-CN" altLang="en-US" sz="1600"/>
          </a:p>
        </p:txBody>
      </p:sp>
      <p:sp>
        <p:nvSpPr>
          <p:cNvPr id="35856" name="TextBox 26">
            <a:extLst>
              <a:ext uri="{FF2B5EF4-FFF2-40B4-BE49-F238E27FC236}">
                <a16:creationId xmlns:a16="http://schemas.microsoft.com/office/drawing/2014/main" id="{0A7D01C7-C12F-5F47-975A-87F2A4215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357438"/>
            <a:ext cx="414337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/>
              <a:t>导入产品</a:t>
            </a: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 sz="1600"/>
              <a:t>精准的推广途径：“和传统推广渠道相比，百度推广的优势太明显了。您的行业这么专业，搜索您这个行业关键词的都是您的目标客户，您做百度才是每分钱都花到了客户身上”</a:t>
            </a:r>
          </a:p>
          <a:p>
            <a:pPr lvl="1" eaLnBrk="1" hangingPunct="1">
              <a:buSzPct val="120000"/>
              <a:buFontTx/>
              <a:buChar char="•"/>
            </a:pPr>
            <a:endParaRPr lang="zh-CN" altLang="en-US" sz="1600">
              <a:latin typeface="宋体" panose="02010600030101010101" pitchFamily="2" charset="-122"/>
            </a:endParaRPr>
          </a:p>
          <a:p>
            <a:pPr eaLnBrk="1" hangingPunct="1"/>
            <a:endParaRPr lang="zh-CN" altLang="en-US" sz="1600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Rectangle 2" hidden="1">
            <a:extLst>
              <a:ext uri="{FF2B5EF4-FFF2-40B4-BE49-F238E27FC236}">
                <a16:creationId xmlns:a16="http://schemas.microsoft.com/office/drawing/2014/main" id="{DE639289-F6A0-8A43-A424-EDA6C6E18B3C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299" name="灯片编号占位符 3">
            <a:extLst>
              <a:ext uri="{FF2B5EF4-FFF2-40B4-BE49-F238E27FC236}">
                <a16:creationId xmlns:a16="http://schemas.microsoft.com/office/drawing/2014/main" id="{3BA9F9D9-79D9-9648-8A62-3910F055D14E}"/>
              </a:ext>
            </a:extLst>
          </p:cNvPr>
          <p:cNvSpPr txBox="1"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7319963" y="64547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0F1B1FDD-D075-D340-93D3-57D378D4E1EF}" type="slidenum">
              <a:rPr lang="zh-CN" altLang="en-US" sz="1400"/>
              <a:pPr algn="ctr" eaLnBrk="1" hangingPunct="1"/>
              <a:t>31</a:t>
            </a:fld>
            <a:endParaRPr lang="en-US" altLang="zh-CN" sz="1400"/>
          </a:p>
        </p:txBody>
      </p:sp>
      <p:sp>
        <p:nvSpPr>
          <p:cNvPr id="10244" name="Rectangle 112">
            <a:extLst>
              <a:ext uri="{FF2B5EF4-FFF2-40B4-BE49-F238E27FC236}">
                <a16:creationId xmlns:a16="http://schemas.microsoft.com/office/drawing/2014/main" id="{6F5670B8-51A8-6B49-A8F6-6AE44D1B8699}"/>
              </a:ext>
            </a:extLst>
          </p:cNvPr>
          <p:cNvSpPr>
            <a:spLocks noGrp="1" noChangeArrowheads="1"/>
          </p:cNvSpPr>
          <p:nvPr>
            <p:ph type="title" idx="4294967295"/>
            <p:custDataLst>
              <p:tags r:id="rId4"/>
            </p:custDataLst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pPr algn="l"/>
            <a:r>
              <a:rPr lang="zh-CN" altLang="en-US" sz="2000"/>
              <a:t>判断客户喜好</a:t>
            </a:r>
            <a:r>
              <a:rPr lang="en-US" altLang="zh-CN" sz="2000"/>
              <a:t>—</a:t>
            </a:r>
            <a:r>
              <a:rPr lang="zh-CN" altLang="en-US" sz="2000"/>
              <a:t>电话</a:t>
            </a:r>
            <a:r>
              <a:rPr lang="en-US" altLang="zh-CN" sz="2000"/>
              <a:t>/</a:t>
            </a:r>
            <a:r>
              <a:rPr lang="zh-CN" altLang="en-US" sz="2000"/>
              <a:t>客户面访话术</a:t>
            </a:r>
            <a:r>
              <a:rPr lang="en-US" altLang="zh-CN" sz="2000">
                <a:solidFill>
                  <a:srgbClr val="FF3300"/>
                </a:solidFill>
              </a:rPr>
              <a:t>(</a:t>
            </a:r>
            <a:r>
              <a:rPr lang="zh-CN" altLang="en-US" sz="2000" b="0">
                <a:solidFill>
                  <a:srgbClr val="FF3300"/>
                </a:solidFill>
              </a:rPr>
              <a:t>常见出错点、易遗漏点。</a:t>
            </a:r>
            <a:r>
              <a:rPr lang="en-US" altLang="zh-CN" sz="2000">
                <a:solidFill>
                  <a:srgbClr val="FF3300"/>
                </a:solidFill>
              </a:rPr>
              <a:t>)</a:t>
            </a:r>
            <a:endParaRPr lang="zh-CN" altLang="en-US" sz="2000">
              <a:solidFill>
                <a:srgbClr val="FF3300"/>
              </a:solidFill>
            </a:endParaRPr>
          </a:p>
        </p:txBody>
      </p:sp>
      <p:sp>
        <p:nvSpPr>
          <p:cNvPr id="10245" name="Rectangle 4">
            <a:extLst>
              <a:ext uri="{FF2B5EF4-FFF2-40B4-BE49-F238E27FC236}">
                <a16:creationId xmlns:a16="http://schemas.microsoft.com/office/drawing/2014/main" id="{788FBF06-D2DA-1242-8E91-1564AFF75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1154113"/>
            <a:ext cx="3835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b="1">
                <a:latin typeface="宋体" panose="02010600030101010101" pitchFamily="2" charset="-122"/>
              </a:rPr>
              <a:t>主要信息</a:t>
            </a:r>
            <a:endParaRPr lang="en-US" altLang="ko-KR" b="1">
              <a:latin typeface="宋体" panose="02010600030101010101" pitchFamily="2" charset="-122"/>
            </a:endParaRPr>
          </a:p>
        </p:txBody>
      </p:sp>
      <p:sp>
        <p:nvSpPr>
          <p:cNvPr id="10246" name="Rectangle 5">
            <a:extLst>
              <a:ext uri="{FF2B5EF4-FFF2-40B4-BE49-F238E27FC236}">
                <a16:creationId xmlns:a16="http://schemas.microsoft.com/office/drawing/2014/main" id="{C7F21F2B-A410-184E-87FA-DA7344EF0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0" y="1154113"/>
            <a:ext cx="3835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b="1">
                <a:latin typeface="宋体" panose="02010600030101010101" pitchFamily="2" charset="-122"/>
              </a:rPr>
              <a:t>话术</a:t>
            </a:r>
            <a:endParaRPr lang="en-US" altLang="ko-KR" b="1">
              <a:latin typeface="宋体" panose="02010600030101010101" pitchFamily="2" charset="-122"/>
            </a:endParaRPr>
          </a:p>
        </p:txBody>
      </p:sp>
      <p:sp>
        <p:nvSpPr>
          <p:cNvPr id="10247" name="Line 6">
            <a:extLst>
              <a:ext uri="{FF2B5EF4-FFF2-40B4-BE49-F238E27FC236}">
                <a16:creationId xmlns:a16="http://schemas.microsoft.com/office/drawing/2014/main" id="{726F173B-2235-B648-AA88-EF018783E0DB}"/>
              </a:ext>
            </a:extLst>
          </p:cNvPr>
          <p:cNvSpPr>
            <a:spLocks noChangeShapeType="1"/>
          </p:cNvSpPr>
          <p:nvPr/>
        </p:nvSpPr>
        <p:spPr bwMode="auto">
          <a:xfrm>
            <a:off x="519113" y="1544638"/>
            <a:ext cx="3635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8" name="Rectangle 7">
            <a:extLst>
              <a:ext uri="{FF2B5EF4-FFF2-40B4-BE49-F238E27FC236}">
                <a16:creationId xmlns:a16="http://schemas.microsoft.com/office/drawing/2014/main" id="{BB9A8D4A-A628-5642-9ADD-6469860DD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1681163"/>
            <a:ext cx="3835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7800" indent="-17621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>
                <a:latin typeface="宋体" panose="02010600030101010101" pitchFamily="2" charset="-122"/>
              </a:rPr>
              <a:t>企业推广喜好</a:t>
            </a:r>
            <a:endParaRPr lang="en-US" altLang="ko-KR">
              <a:latin typeface="宋体" panose="02010600030101010101" pitchFamily="2" charset="-122"/>
            </a:endParaRPr>
          </a:p>
        </p:txBody>
      </p:sp>
      <p:sp>
        <p:nvSpPr>
          <p:cNvPr id="10249" name="Rectangle 8">
            <a:extLst>
              <a:ext uri="{FF2B5EF4-FFF2-40B4-BE49-F238E27FC236}">
                <a16:creationId xmlns:a16="http://schemas.microsoft.com/office/drawing/2014/main" id="{F58D65EA-3552-2542-A6FE-5F7485CDC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0" y="1681163"/>
            <a:ext cx="41735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" tIns="0" rIns="381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2563" indent="-182563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buSzPct val="120000"/>
              <a:buFontTx/>
              <a:buChar char="•"/>
            </a:pPr>
            <a:r>
              <a:rPr lang="zh-CN" altLang="en-US">
                <a:latin typeface="宋体" panose="02010600030101010101" pitchFamily="2" charset="-122"/>
              </a:rPr>
              <a:t>老板，您做推广是希望达到什么效果啊？是想打品牌啊还是促进销售啊？</a:t>
            </a:r>
            <a:endParaRPr lang="en-US" altLang="zh-CN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endParaRPr lang="en-US" altLang="ko-KR">
              <a:latin typeface="宋体" panose="02010600030101010101" pitchFamily="2" charset="-122"/>
            </a:endParaRPr>
          </a:p>
          <a:p>
            <a:pPr lvl="1" eaLnBrk="1" hangingPunct="1">
              <a:buSzPct val="120000"/>
              <a:buFontTx/>
              <a:buChar char="•"/>
            </a:pPr>
            <a:r>
              <a:rPr lang="zh-CN" altLang="en-US">
                <a:latin typeface="宋体" panose="02010600030101010101" pitchFamily="2" charset="-122"/>
              </a:rPr>
              <a:t>老板，您在推广方面现在主要的困惑是什么？</a:t>
            </a:r>
            <a:endParaRPr lang="en-US" altLang="ko-KR">
              <a:latin typeface="宋体" panose="02010600030101010101" pitchFamily="2" charset="-122"/>
            </a:endParaRPr>
          </a:p>
        </p:txBody>
      </p:sp>
      <p:sp>
        <p:nvSpPr>
          <p:cNvPr id="10250" name="Line 9">
            <a:extLst>
              <a:ext uri="{FF2B5EF4-FFF2-40B4-BE49-F238E27FC236}">
                <a16:creationId xmlns:a16="http://schemas.microsoft.com/office/drawing/2014/main" id="{A7CED587-D1C3-AB4E-92FF-791529FAF9C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86250" y="1544638"/>
            <a:ext cx="4173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51" name="TextBox 12">
            <a:extLst>
              <a:ext uri="{FF2B5EF4-FFF2-40B4-BE49-F238E27FC236}">
                <a16:creationId xmlns:a16="http://schemas.microsoft.com/office/drawing/2014/main" id="{D80F1A0F-181A-CC4D-B562-3B962155D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0" y="211138"/>
            <a:ext cx="1857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探寻客户喜好</a:t>
            </a:r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F37DD71F-FF0D-1941-88FB-2086AEF1A23F}"/>
              </a:ext>
            </a:extLst>
          </p:cNvPr>
          <p:cNvGrpSpPr>
            <a:grpSpLocks/>
          </p:cNvGrpSpPr>
          <p:nvPr/>
        </p:nvGrpSpPr>
        <p:grpSpPr bwMode="auto">
          <a:xfrm>
            <a:off x="539750" y="3933825"/>
            <a:ext cx="7561263" cy="1295400"/>
            <a:chOff x="340" y="2478"/>
            <a:chExt cx="4763" cy="816"/>
          </a:xfrm>
        </p:grpSpPr>
        <p:sp>
          <p:nvSpPr>
            <p:cNvPr id="10253" name="Rectangle 14">
              <a:extLst>
                <a:ext uri="{FF2B5EF4-FFF2-40B4-BE49-F238E27FC236}">
                  <a16:creationId xmlns:a16="http://schemas.microsoft.com/office/drawing/2014/main" id="{B888AD26-5F35-2740-9519-C0ED41943D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" y="2478"/>
              <a:ext cx="4763" cy="81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0254" name="Text Box 13">
              <a:extLst>
                <a:ext uri="{FF2B5EF4-FFF2-40B4-BE49-F238E27FC236}">
                  <a16:creationId xmlns:a16="http://schemas.microsoft.com/office/drawing/2014/main" id="{6CDD213D-5AE7-9E44-9BDF-368151A970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2523"/>
              <a:ext cx="4536" cy="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/>
                <a:t>什么情况下要探询客户喜好，根据客户喜好导入产品？</a:t>
              </a:r>
            </a:p>
            <a:p>
              <a:pPr eaLnBrk="1" hangingPunct="1"/>
              <a:r>
                <a:rPr lang="en-US" altLang="zh-CN" sz="1600"/>
                <a:t>(1)</a:t>
              </a:r>
              <a:r>
                <a:rPr lang="zh-CN" altLang="en-US" sz="1600"/>
                <a:t>销售人员探询推广需求时客户</a:t>
              </a:r>
              <a:r>
                <a:rPr lang="zh-CN" altLang="en-US" sz="1600" b="1">
                  <a:solidFill>
                    <a:srgbClr val="FF3300"/>
                  </a:solidFill>
                </a:rPr>
                <a:t>不配合</a:t>
              </a:r>
              <a:r>
                <a:rPr lang="zh-CN" altLang="en-US" sz="1600"/>
                <a:t>，如销售人员询问客户企业成立年限、  </a:t>
              </a:r>
            </a:p>
            <a:p>
              <a:pPr eaLnBrk="1" hangingPunct="1"/>
              <a:r>
                <a:rPr lang="zh-CN" altLang="en-US" sz="1600"/>
                <a:t>    客户群状况等时，客户不愿意透露相关信息</a:t>
              </a:r>
            </a:p>
            <a:p>
              <a:pPr eaLnBrk="1" hangingPunct="1"/>
              <a:r>
                <a:rPr lang="en-US" altLang="zh-CN" sz="1600"/>
                <a:t>(2)</a:t>
              </a:r>
              <a:r>
                <a:rPr lang="zh-CN" altLang="en-US" sz="1600"/>
                <a:t>在销售人员探询需求之后确认需求时，客户</a:t>
              </a:r>
              <a:r>
                <a:rPr lang="zh-CN" altLang="en-US" sz="1600" b="1">
                  <a:solidFill>
                    <a:srgbClr val="FF3300"/>
                  </a:solidFill>
                </a:rPr>
                <a:t>不认可</a:t>
              </a:r>
              <a:r>
                <a:rPr lang="zh-CN" altLang="en-US" sz="1600"/>
                <a:t>。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29" name="灯片编号占位符 3">
            <a:extLst>
              <a:ext uri="{FF2B5EF4-FFF2-40B4-BE49-F238E27FC236}">
                <a16:creationId xmlns:a16="http://schemas.microsoft.com/office/drawing/2014/main" id="{CA14EAE5-980D-C443-AC79-63C6F4A5F2C9}"/>
              </a:ext>
            </a:extLst>
          </p:cNvPr>
          <p:cNvSpPr txBox="1">
            <a:spLocks noGrp="1"/>
          </p:cNvSpPr>
          <p:nvPr/>
        </p:nvSpPr>
        <p:spPr bwMode="auto">
          <a:xfrm>
            <a:off x="7319963" y="64547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456A7526-A3FA-964D-88E3-87ECA03C0DD7}" type="slidenum">
              <a:rPr lang="zh-CN" altLang="en-US" sz="1400"/>
              <a:pPr algn="ctr" eaLnBrk="1" hangingPunct="1"/>
              <a:t>32</a:t>
            </a:fld>
            <a:endParaRPr lang="en-US" altLang="zh-CN" sz="1400"/>
          </a:p>
        </p:txBody>
      </p:sp>
      <p:sp>
        <p:nvSpPr>
          <p:cNvPr id="36867" name="Rectangle 112">
            <a:extLst>
              <a:ext uri="{FF2B5EF4-FFF2-40B4-BE49-F238E27FC236}">
                <a16:creationId xmlns:a16="http://schemas.microsoft.com/office/drawing/2014/main" id="{D8CD3421-A3C9-0544-8DA3-8C9BB488BC3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pPr algn="l"/>
            <a:r>
              <a:rPr lang="zh-CN" altLang="en-US" sz="2400">
                <a:latin typeface="华文细黑" panose="02010600040101010101" pitchFamily="2" charset="-122"/>
              </a:rPr>
              <a:t>    根据客户喜好导入产品的沟通要点</a:t>
            </a:r>
          </a:p>
        </p:txBody>
      </p:sp>
      <p:sp>
        <p:nvSpPr>
          <p:cNvPr id="36868" name="Oval 61">
            <a:extLst>
              <a:ext uri="{FF2B5EF4-FFF2-40B4-BE49-F238E27FC236}">
                <a16:creationId xmlns:a16="http://schemas.microsoft.com/office/drawing/2014/main" id="{5FBE785E-4336-124C-BFF5-45C7FD0FA56E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blackWhite">
          <a:xfrm>
            <a:off x="214313" y="428625"/>
            <a:ext cx="357187" cy="35718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3286" tIns="46643" rIns="93286" bIns="46643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/>
              <a:t>4</a:t>
            </a:r>
          </a:p>
        </p:txBody>
      </p:sp>
      <p:sp>
        <p:nvSpPr>
          <p:cNvPr id="36869" name="Text Box 4">
            <a:extLst>
              <a:ext uri="{FF2B5EF4-FFF2-40B4-BE49-F238E27FC236}">
                <a16:creationId xmlns:a16="http://schemas.microsoft.com/office/drawing/2014/main" id="{C141536C-B7A8-8140-8A07-309FF2B22BE3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357188" y="1000125"/>
            <a:ext cx="2627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latin typeface="宋体" panose="02010600030101010101" pitchFamily="2" charset="-122"/>
              </a:rPr>
              <a:t>说明</a:t>
            </a:r>
          </a:p>
        </p:txBody>
      </p:sp>
      <p:sp>
        <p:nvSpPr>
          <p:cNvPr id="36870" name="Text Box 5">
            <a:extLst>
              <a:ext uri="{FF2B5EF4-FFF2-40B4-BE49-F238E27FC236}">
                <a16:creationId xmlns:a16="http://schemas.microsoft.com/office/drawing/2014/main" id="{B1034095-DE60-3841-AD65-09146A52DB01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3071813" y="1000125"/>
            <a:ext cx="5472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latin typeface="宋体" panose="02010600030101010101" pitchFamily="2" charset="-122"/>
              </a:rPr>
              <a:t>话术建议</a:t>
            </a:r>
          </a:p>
        </p:txBody>
      </p:sp>
      <p:sp>
        <p:nvSpPr>
          <p:cNvPr id="36871" name="Text Box 7">
            <a:extLst>
              <a:ext uri="{FF2B5EF4-FFF2-40B4-BE49-F238E27FC236}">
                <a16:creationId xmlns:a16="http://schemas.microsoft.com/office/drawing/2014/main" id="{028CE55E-A640-A34D-AEB5-8E1BFAB49072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357188" y="1495425"/>
            <a:ext cx="262731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 marL="176213" indent="-176213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zh-CN">
                <a:latin typeface="宋体" panose="02010600030101010101" pitchFamily="2" charset="-122"/>
              </a:rPr>
              <a:t>A－</a:t>
            </a:r>
            <a:r>
              <a:rPr lang="zh-CN" altLang="en-US">
                <a:latin typeface="宋体" panose="02010600030101010101" pitchFamily="2" charset="-122"/>
              </a:rPr>
              <a:t>不重视推广</a:t>
            </a:r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zh-CN">
                <a:latin typeface="宋体" panose="02010600030101010101" pitchFamily="2" charset="-122"/>
              </a:rPr>
              <a:t>B－</a:t>
            </a:r>
            <a:r>
              <a:rPr lang="zh-CN" altLang="en-US">
                <a:latin typeface="宋体" panose="02010600030101010101" pitchFamily="2" charset="-122"/>
              </a:rPr>
              <a:t>品牌推广需求较强</a:t>
            </a:r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zh-CN">
                <a:latin typeface="宋体" panose="02010600030101010101" pitchFamily="2" charset="-122"/>
              </a:rPr>
              <a:t>C－</a:t>
            </a:r>
            <a:r>
              <a:rPr lang="zh-CN" altLang="en-US">
                <a:latin typeface="宋体" panose="02010600030101010101" pitchFamily="2" charset="-122"/>
              </a:rPr>
              <a:t>重视投放对销售的促进，重视推广费用的控制</a:t>
            </a:r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>
              <a:latin typeface="宋体" panose="02010600030101010101" pitchFamily="2" charset="-122"/>
            </a:endParaRPr>
          </a:p>
          <a:p>
            <a:pPr eaLnBrk="1" hangingPunct="1"/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zh-CN">
                <a:latin typeface="宋体" panose="02010600030101010101" pitchFamily="2" charset="-122"/>
              </a:rPr>
              <a:t>D－</a:t>
            </a:r>
            <a:r>
              <a:rPr lang="zh-CN" altLang="en-US">
                <a:latin typeface="宋体" panose="02010600030101010101" pitchFamily="2" charset="-122"/>
              </a:rPr>
              <a:t>客户比较理性</a:t>
            </a:r>
          </a:p>
        </p:txBody>
      </p:sp>
      <p:sp>
        <p:nvSpPr>
          <p:cNvPr id="36872" name="Text Box 8">
            <a:extLst>
              <a:ext uri="{FF2B5EF4-FFF2-40B4-BE49-F238E27FC236}">
                <a16:creationId xmlns:a16="http://schemas.microsoft.com/office/drawing/2014/main" id="{DDB710E3-DDE5-8C45-BA93-9D1D25EE0C36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3071813" y="1495425"/>
            <a:ext cx="564356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 marL="176213" indent="-176213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zh-CN" altLang="en-US">
                <a:latin typeface="宋体" panose="02010600030101010101" pitchFamily="2" charset="-122"/>
              </a:rPr>
              <a:t>需要结合客户需求分析和同行刺激引导客户的推广意识</a:t>
            </a:r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zh-CN" altLang="en-US">
                <a:latin typeface="宋体" panose="02010600030101010101" pitchFamily="2" charset="-122"/>
              </a:rPr>
              <a:t>确认接洽人是否是企业老板</a:t>
            </a:r>
            <a:r>
              <a:rPr lang="en-US" altLang="zh-CN">
                <a:latin typeface="宋体" panose="02010600030101010101" pitchFamily="2" charset="-122"/>
              </a:rPr>
              <a:t>/</a:t>
            </a:r>
            <a:r>
              <a:rPr lang="zh-CN" altLang="en-US">
                <a:latin typeface="宋体" panose="02010600030101010101" pitchFamily="2" charset="-122"/>
              </a:rPr>
              <a:t>市场、销售部门负责人</a:t>
            </a:r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zh-CN" altLang="en-US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zh-CN" altLang="en-US">
                <a:latin typeface="宋体" panose="02010600030101010101" pitchFamily="2" charset="-122"/>
              </a:rPr>
              <a:t>强调百度在品牌推广上的优势（</a:t>
            </a:r>
            <a:r>
              <a:rPr lang="en-US" altLang="zh-CN">
                <a:latin typeface="宋体" panose="02010600030101010101" pitchFamily="2" charset="-122"/>
              </a:rPr>
              <a:t>1. </a:t>
            </a:r>
            <a:r>
              <a:rPr lang="zh-CN" altLang="en-US">
                <a:latin typeface="宋体" panose="02010600030101010101" pitchFamily="2" charset="-122"/>
              </a:rPr>
              <a:t>网盟可以批量在行业网站上购买广告位，</a:t>
            </a:r>
            <a:r>
              <a:rPr lang="en-US" altLang="zh-CN">
                <a:latin typeface="宋体" panose="02010600030101010101" pitchFamily="2" charset="-122"/>
              </a:rPr>
              <a:t>2</a:t>
            </a:r>
            <a:r>
              <a:rPr lang="zh-CN" altLang="en-US">
                <a:latin typeface="宋体" panose="02010600030101010101" pitchFamily="2" charset="-122"/>
              </a:rPr>
              <a:t>，可以通过在搜索推广中的长期持续展现，体现企业的实力，并建立潜在客户对企业的信任）</a:t>
            </a:r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zh-CN" altLang="en-US">
                <a:latin typeface="宋体" panose="02010600030101010101" pitchFamily="2" charset="-122"/>
              </a:rPr>
              <a:t>根据百度搜索推广的精准化营销导入产品，且企业可以选择在客户“知晓、熟悉、考虑、购买”的过程中，有针对性地选择进入时机，可有有效地控制推广费用，实现投入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zh-CN" altLang="en-US">
                <a:latin typeface="宋体" panose="02010600030101010101" pitchFamily="2" charset="-122"/>
              </a:rPr>
              <a:t>产出比的最大化</a:t>
            </a:r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zh-CN" altLang="en-US">
                <a:latin typeface="宋体" panose="02010600030101010101" pitchFamily="2" charset="-122"/>
              </a:rPr>
              <a:t>通过分析目标客户群的特点创新地设置关键词</a:t>
            </a:r>
            <a:endParaRPr lang="en-US" altLang="zh-CN">
              <a:latin typeface="宋体" panose="02010600030101010101" pitchFamily="2" charset="-122"/>
            </a:endParaRPr>
          </a:p>
          <a:p>
            <a:pPr eaLnBrk="1" hangingPunct="1"/>
            <a:endParaRPr lang="en-US" altLang="zh-CN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zh-CN" altLang="en-US">
                <a:latin typeface="宋体" panose="02010600030101010101" pitchFamily="2" charset="-122"/>
              </a:rPr>
              <a:t>详细介绍百度在品牌推广和促进销售方面的优势</a:t>
            </a:r>
            <a:endParaRPr lang="en-US" altLang="zh-CN">
              <a:latin typeface="宋体" panose="02010600030101010101" pitchFamily="2" charset="-122"/>
            </a:endParaRPr>
          </a:p>
        </p:txBody>
      </p:sp>
      <p:sp>
        <p:nvSpPr>
          <p:cNvPr id="36873" name="Line 29">
            <a:extLst>
              <a:ext uri="{FF2B5EF4-FFF2-40B4-BE49-F238E27FC236}">
                <a16:creationId xmlns:a16="http://schemas.microsoft.com/office/drawing/2014/main" id="{80DCFE2E-913D-AD48-BD15-E50C52DCB13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325" y="1428750"/>
            <a:ext cx="2484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zh-CN" altLang="en-US"/>
          </a:p>
        </p:txBody>
      </p:sp>
      <p:sp>
        <p:nvSpPr>
          <p:cNvPr id="36874" name="Line 30">
            <a:extLst>
              <a:ext uri="{FF2B5EF4-FFF2-40B4-BE49-F238E27FC236}">
                <a16:creationId xmlns:a16="http://schemas.microsoft.com/office/drawing/2014/main" id="{60DBDF23-5569-E646-A7CF-51B6DE81F689}"/>
              </a:ext>
            </a:extLst>
          </p:cNvPr>
          <p:cNvSpPr>
            <a:spLocks noChangeShapeType="1"/>
          </p:cNvSpPr>
          <p:nvPr/>
        </p:nvSpPr>
        <p:spPr bwMode="auto">
          <a:xfrm>
            <a:off x="3130550" y="1428750"/>
            <a:ext cx="54721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zh-CN" altLang="en-US"/>
          </a:p>
        </p:txBody>
      </p:sp>
      <p:sp>
        <p:nvSpPr>
          <p:cNvPr id="36875" name="TextBox 10">
            <a:extLst>
              <a:ext uri="{FF2B5EF4-FFF2-40B4-BE49-F238E27FC236}">
                <a16:creationId xmlns:a16="http://schemas.microsoft.com/office/drawing/2014/main" id="{6D5B4968-27D7-8142-807F-573F960AA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75" y="142875"/>
            <a:ext cx="1857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根据客户喜好导入产品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6831F7C8-B3C3-BE4D-897C-6641973253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zh-CN" altLang="en-US" sz="2800"/>
              <a:t>补充</a:t>
            </a:r>
            <a:r>
              <a:rPr lang="en-US" altLang="zh-CN" sz="2800">
                <a:solidFill>
                  <a:srgbClr val="FF3300"/>
                </a:solidFill>
              </a:rPr>
              <a:t>(</a:t>
            </a:r>
            <a:r>
              <a:rPr lang="zh-CN" altLang="en-US" sz="2800" b="0">
                <a:solidFill>
                  <a:srgbClr val="FF3300"/>
                </a:solidFill>
              </a:rPr>
              <a:t>常见出错点、易遗漏点。</a:t>
            </a:r>
            <a:r>
              <a:rPr lang="en-US" altLang="zh-CN" sz="2800">
                <a:solidFill>
                  <a:srgbClr val="FF3300"/>
                </a:solidFill>
              </a:rPr>
              <a:t>)</a:t>
            </a:r>
            <a:endParaRPr lang="zh-CN" altLang="en-US" sz="2800">
              <a:solidFill>
                <a:srgbClr val="FF3300"/>
              </a:solidFill>
            </a:endParaRPr>
          </a:p>
        </p:txBody>
      </p:sp>
      <p:sp>
        <p:nvSpPr>
          <p:cNvPr id="37891" name="Rectangle 4">
            <a:extLst>
              <a:ext uri="{FF2B5EF4-FFF2-40B4-BE49-F238E27FC236}">
                <a16:creationId xmlns:a16="http://schemas.microsoft.com/office/drawing/2014/main" id="{9A7D00A4-081A-1B4C-B65F-7F71DF01B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341438"/>
            <a:ext cx="7561263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/>
              <a:t>一、约访前达到四个条件：</a:t>
            </a:r>
            <a:r>
              <a:rPr lang="en-US" altLang="zh-CN"/>
              <a:t>1.</a:t>
            </a:r>
            <a:r>
              <a:rPr lang="zh-CN" altLang="en-US"/>
              <a:t>是决策人 </a:t>
            </a:r>
          </a:p>
          <a:p>
            <a:pPr eaLnBrk="1" hangingPunct="1"/>
            <a:r>
              <a:rPr lang="en-US" altLang="zh-CN"/>
              <a:t>                                            2.</a:t>
            </a:r>
            <a:r>
              <a:rPr lang="zh-CN" altLang="en-US"/>
              <a:t>了解价格收费模式 </a:t>
            </a:r>
          </a:p>
          <a:p>
            <a:pPr eaLnBrk="1" hangingPunct="1"/>
            <a:r>
              <a:rPr lang="en-US" altLang="zh-CN"/>
              <a:t>                                            3.</a:t>
            </a:r>
            <a:r>
              <a:rPr lang="zh-CN" altLang="en-US"/>
              <a:t>对百度达到一定意向阶段 </a:t>
            </a:r>
          </a:p>
          <a:p>
            <a:pPr eaLnBrk="1" hangingPunct="1"/>
            <a:r>
              <a:rPr lang="en-US" altLang="zh-CN"/>
              <a:t>                                            4.</a:t>
            </a:r>
            <a:r>
              <a:rPr lang="zh-CN" altLang="en-US"/>
              <a:t>使用了销售工具深入探寻需求。</a:t>
            </a:r>
          </a:p>
          <a:p>
            <a:pPr eaLnBrk="1" hangingPunct="1"/>
            <a:endParaRPr lang="zh-CN" altLang="en-US"/>
          </a:p>
          <a:p>
            <a:pPr eaLnBrk="1" hangingPunct="1"/>
            <a:r>
              <a:rPr lang="zh-CN" altLang="en-US" b="1"/>
              <a:t>二、确认下次跟进时间：</a:t>
            </a:r>
            <a:r>
              <a:rPr lang="en-US" altLang="zh-CN"/>
              <a:t>1.</a:t>
            </a:r>
            <a:r>
              <a:rPr lang="zh-CN" altLang="en-US"/>
              <a:t>王总那我星期三的早上再给您来个电话 </a:t>
            </a:r>
          </a:p>
          <a:p>
            <a:pPr eaLnBrk="1" hangingPunct="1"/>
            <a:r>
              <a:rPr lang="en-US" altLang="zh-CN"/>
              <a:t>                                        2.</a:t>
            </a:r>
            <a:r>
              <a:rPr lang="zh-CN" altLang="en-US"/>
              <a:t>王总您一般是上午空点还是下午空一点？</a:t>
            </a:r>
          </a:p>
          <a:p>
            <a:pPr eaLnBrk="1" hangingPunct="1"/>
            <a:r>
              <a:rPr lang="zh-CN" altLang="en-US"/>
              <a:t>                                         （确定具体时间，或者选择时间段）</a:t>
            </a:r>
          </a:p>
          <a:p>
            <a:pPr eaLnBrk="1" hangingPunct="1"/>
            <a:endParaRPr lang="zh-CN" altLang="en-US"/>
          </a:p>
          <a:p>
            <a:pPr eaLnBrk="1" hangingPunct="1"/>
            <a:r>
              <a:rPr lang="zh-CN" altLang="en-US" b="1"/>
              <a:t>三、如果客户急于见你，没达到条件：</a:t>
            </a:r>
            <a:r>
              <a:rPr lang="zh-CN" altLang="en-US"/>
              <a:t>我非常乐意面谈，但希望为您定制                      </a:t>
            </a:r>
          </a:p>
          <a:p>
            <a:pPr eaLnBrk="1" hangingPunct="1"/>
            <a:r>
              <a:rPr lang="zh-CN" altLang="en-US"/>
              <a:t>                                    一套专业方案，有几个问题希望继续了解您。</a:t>
            </a:r>
          </a:p>
          <a:p>
            <a:pPr eaLnBrk="1" hangingPunct="1"/>
            <a:endParaRPr lang="zh-CN" altLang="en-US" b="1"/>
          </a:p>
          <a:p>
            <a:pPr eaLnBrk="1" hangingPunct="1"/>
            <a:r>
              <a:rPr lang="zh-CN" altLang="en-US" b="1"/>
              <a:t>四、再次自我介绍：</a:t>
            </a:r>
            <a:r>
              <a:rPr lang="zh-CN" altLang="en-US"/>
              <a:t>我这边是成都的百度总代理，我叫***，等下我发个信                 </a:t>
            </a:r>
          </a:p>
          <a:p>
            <a:pPr eaLnBrk="1" hangingPunct="1"/>
            <a:r>
              <a:rPr lang="zh-CN" altLang="en-US"/>
              <a:t>                                 息到您手机，请注意查收，号码您先存一下，可以随            </a:t>
            </a:r>
          </a:p>
          <a:p>
            <a:pPr eaLnBrk="1" hangingPunct="1"/>
            <a:r>
              <a:rPr lang="zh-CN" altLang="en-US"/>
              <a:t>                                 时联系我。</a:t>
            </a:r>
          </a:p>
          <a:p>
            <a:pPr eaLnBrk="1" hangingPunct="1"/>
            <a:endParaRPr lang="zh-CN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Rectangle 3" hidden="1">
            <a:extLst>
              <a:ext uri="{FF2B5EF4-FFF2-40B4-BE49-F238E27FC236}">
                <a16:creationId xmlns:a16="http://schemas.microsoft.com/office/drawing/2014/main" id="{F2287522-4F15-7849-BE3C-9E09C1898B81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圆角矩形 5">
            <a:extLst>
              <a:ext uri="{FF2B5EF4-FFF2-40B4-BE49-F238E27FC236}">
                <a16:creationId xmlns:a16="http://schemas.microsoft.com/office/drawing/2014/main" id="{0BF0B29B-D48A-F246-B688-2C87CED2AAA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63713" y="4797425"/>
            <a:ext cx="4786312" cy="66198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/>
          </a:p>
        </p:txBody>
      </p:sp>
      <p:sp>
        <p:nvSpPr>
          <p:cNvPr id="11268" name="Rectangle 2" hidden="1">
            <a:extLst>
              <a:ext uri="{FF2B5EF4-FFF2-40B4-BE49-F238E27FC236}">
                <a16:creationId xmlns:a16="http://schemas.microsoft.com/office/drawing/2014/main" id="{9EF72FD1-1E50-334B-8799-CEAEBDA64F3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0"/>
            <a:ext cx="1619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1269" name="Rectangle 59">
            <a:extLst>
              <a:ext uri="{FF2B5EF4-FFF2-40B4-BE49-F238E27FC236}">
                <a16:creationId xmlns:a16="http://schemas.microsoft.com/office/drawing/2014/main" id="{475C87B6-A465-FC41-8379-9D2E194C953D}"/>
              </a:ext>
            </a:extLst>
          </p:cNvPr>
          <p:cNvSpPr>
            <a:spLocks noGrp="1" noChangeArrowheads="1"/>
          </p:cNvSpPr>
          <p:nvPr>
            <p:ph type="title" idx="4294967295"/>
            <p:custDataLst>
              <p:tags r:id="rId5"/>
            </p:custDataLst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 anchor="ctr"/>
          <a:lstStyle/>
          <a:p>
            <a:pPr algn="l"/>
            <a:r>
              <a:rPr lang="zh-CN" altLang="en-US" sz="2400"/>
              <a:t>课程大纲</a:t>
            </a:r>
          </a:p>
        </p:txBody>
      </p:sp>
      <p:sp>
        <p:nvSpPr>
          <p:cNvPr id="11270" name="TextBox 4">
            <a:extLst>
              <a:ext uri="{FF2B5EF4-FFF2-40B4-BE49-F238E27FC236}">
                <a16:creationId xmlns:a16="http://schemas.microsoft.com/office/drawing/2014/main" id="{02A4B0ED-2B6A-7147-9828-8B42DC54245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143125" y="1897063"/>
            <a:ext cx="5643563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开发背景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chemeClr val="tx2"/>
                </a:solidFill>
              </a:rPr>
              <a:t>整个标准化销售思路的梳理</a:t>
            </a: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销售标准化工具的电话流程</a:t>
            </a:r>
            <a:endParaRPr lang="en-US" altLang="zh-CN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销售标准化工具的功能及使用</a:t>
            </a:r>
            <a:endParaRPr lang="en-US" altLang="zh-CN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互动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 sz="2400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29" name="灯片编号占位符 3">
            <a:extLst>
              <a:ext uri="{FF2B5EF4-FFF2-40B4-BE49-F238E27FC236}">
                <a16:creationId xmlns:a16="http://schemas.microsoft.com/office/drawing/2014/main" id="{5574AFF7-BADE-9240-9515-23E673466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9963" y="6245225"/>
            <a:ext cx="2895600" cy="476250"/>
          </a:xfrm>
        </p:spPr>
        <p:txBody>
          <a:bodyPr anchor="t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fld id="{C294B9D2-0407-BE4B-86CB-E6CE8B13BEC5}" type="slidenum">
              <a:rPr lang="zh-CN" altLang="en-US" sz="1800"/>
              <a:pPr algn="ctr" eaLnBrk="1" hangingPunct="1"/>
              <a:t>35</a:t>
            </a:fld>
            <a:endParaRPr lang="en-US" altLang="zh-CN" sz="1800"/>
          </a:p>
        </p:txBody>
      </p:sp>
      <p:sp>
        <p:nvSpPr>
          <p:cNvPr id="38915" name="Rectangle 112">
            <a:extLst>
              <a:ext uri="{FF2B5EF4-FFF2-40B4-BE49-F238E27FC236}">
                <a16:creationId xmlns:a16="http://schemas.microsoft.com/office/drawing/2014/main" id="{26A597D5-4C23-B744-A535-41915BC77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47813" y="2636838"/>
            <a:ext cx="1871662" cy="571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96" tIns="46648" rIns="93296" bIns="46648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zh-CN" altLang="en-US">
                <a:latin typeface="华文细黑" panose="02010600040101010101" pitchFamily="2" charset="-122"/>
              </a:rPr>
              <a:t>互动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E848C01-6C46-4D44-807D-4A0D7E49F226}"/>
              </a:ext>
            </a:extLst>
          </p:cNvPr>
          <p:cNvSpPr/>
          <p:nvPr/>
        </p:nvSpPr>
        <p:spPr>
          <a:xfrm rot="524330">
            <a:off x="4919666" y="1879589"/>
            <a:ext cx="2967479" cy="34163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charset="0"/>
              </a:rPr>
              <a:t>科学出单</a:t>
            </a:r>
            <a:endParaRPr lang="en-US" altLang="zh-CN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charset="0"/>
            </a:endParaRPr>
          </a:p>
          <a:p>
            <a:pPr algn="ctr">
              <a:defRPr/>
            </a:pPr>
            <a:r>
              <a:rPr lang="zh-CN" alt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charset="0"/>
              </a:rPr>
              <a:t>勇闯难关</a:t>
            </a:r>
            <a:endParaRPr lang="en-US" altLang="zh-CN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charset="0"/>
            </a:endParaRPr>
          </a:p>
          <a:p>
            <a:pPr algn="ctr">
              <a:defRPr/>
            </a:pPr>
            <a:r>
              <a:rPr lang="zh-CN" alt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charset="0"/>
              </a:rPr>
              <a:t>专业效果</a:t>
            </a:r>
            <a:endParaRPr lang="en-US" altLang="zh-CN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charset="0"/>
            </a:endParaRPr>
          </a:p>
          <a:p>
            <a:pPr algn="ctr">
              <a:defRPr/>
            </a:pPr>
            <a:r>
              <a:rPr lang="zh-CN" alt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charset="0"/>
              </a:rPr>
              <a:t>突破自我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C41E30F-6C4B-A642-B9F2-4EA0E8D12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D2D82-2816-5841-8E8E-5039E881CE33}" type="slidenum">
              <a:rPr lang="en-US" altLang="zh-CN" smtClean="0"/>
              <a:pPr/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6103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D200E87-CE37-FC42-B4D3-129CB50E239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71463" y="171450"/>
            <a:ext cx="856932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zh-CN" altLang="zh-CN" sz="4500" b="0"/>
              <a:t>合理、规范管理意向客户的意义</a:t>
            </a: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95E83533-C2AF-F445-BC73-15A7F98E0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1138" y="1428750"/>
            <a:ext cx="410368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>
            <a:lvl1pPr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SzPct val="120000"/>
            </a:pPr>
            <a:r>
              <a:rPr lang="zh-CN" altLang="en-US" sz="1700" b="1">
                <a:solidFill>
                  <a:srgbClr val="000000"/>
                </a:solidFill>
                <a:ea typeface="华文细黑" panose="02010600040101010101" pitchFamily="2" charset="-122"/>
              </a:rPr>
              <a:t>说明</a:t>
            </a:r>
            <a:endParaRPr lang="en-US" altLang="zh-CN" sz="1700" b="1">
              <a:solidFill>
                <a:srgbClr val="000000"/>
              </a:solidFill>
              <a:ea typeface="华文细黑" panose="02010600040101010101" pitchFamily="2" charset="-122"/>
            </a:endParaRPr>
          </a:p>
        </p:txBody>
      </p:sp>
      <p:sp>
        <p:nvSpPr>
          <p:cNvPr id="17" name="Line 6">
            <a:extLst>
              <a:ext uri="{FF2B5EF4-FFF2-40B4-BE49-F238E27FC236}">
                <a16:creationId xmlns:a16="http://schemas.microsoft.com/office/drawing/2014/main" id="{889223CC-A57C-9D40-A393-27E92745B5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1138" y="1785938"/>
            <a:ext cx="5321300" cy="4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700" kern="0">
              <a:solidFill>
                <a:sysClr val="windowText" lastClr="000000"/>
              </a:solidFill>
              <a:latin typeface="Arial" charset="0"/>
              <a:ea typeface="华文细黑" pitchFamily="-80" charset="-122"/>
            </a:endParaRPr>
          </a:p>
        </p:txBody>
      </p:sp>
      <p:grpSp>
        <p:nvGrpSpPr>
          <p:cNvPr id="17413" name="Group 7">
            <a:extLst>
              <a:ext uri="{FF2B5EF4-FFF2-40B4-BE49-F238E27FC236}">
                <a16:creationId xmlns:a16="http://schemas.microsoft.com/office/drawing/2014/main" id="{D20DC7F1-DA7A-B945-AF74-81CF1C6A56DC}"/>
              </a:ext>
            </a:extLst>
          </p:cNvPr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750888" y="1949450"/>
            <a:ext cx="1463675" cy="795338"/>
            <a:chOff x="2400" y="1968"/>
            <a:chExt cx="960" cy="960"/>
          </a:xfrm>
        </p:grpSpPr>
        <p:sp>
          <p:nvSpPr>
            <p:cNvPr id="19" name="Rectangle 8">
              <a:extLst>
                <a:ext uri="{FF2B5EF4-FFF2-40B4-BE49-F238E27FC236}">
                  <a16:creationId xmlns:a16="http://schemas.microsoft.com/office/drawing/2014/main" id="{13C4C936-B292-224C-BEC9-41388FC65A7F}"/>
                </a:ext>
              </a:extLst>
            </p:cNvPr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400" y="1968"/>
              <a:ext cx="960" cy="96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t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 b="1" kern="0">
                <a:solidFill>
                  <a:sysClr val="windowText" lastClr="000000"/>
                </a:solidFill>
                <a:latin typeface="Arial" charset="0"/>
                <a:ea typeface="华文细黑" pitchFamily="-80" charset="-122"/>
              </a:endParaRPr>
            </a:p>
          </p:txBody>
        </p:sp>
        <p:sp>
          <p:nvSpPr>
            <p:cNvPr id="20" name="Rectangle 9">
              <a:extLst>
                <a:ext uri="{FF2B5EF4-FFF2-40B4-BE49-F238E27FC236}">
                  <a16:creationId xmlns:a16="http://schemas.microsoft.com/office/drawing/2014/main" id="{8D4D48D7-246F-394D-9451-187841B40962}"/>
                </a:ext>
              </a:extLst>
            </p:cNvPr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2400" y="1968"/>
              <a:ext cx="960" cy="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9418" tIns="0" rIns="69418" bIns="0" anchor="ctr"/>
            <a:lstStyle>
              <a:lvl1pPr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SzPct val="120000"/>
              </a:pPr>
              <a:r>
                <a:rPr lang="zh-CN" altLang="en-US" sz="1700" b="1">
                  <a:solidFill>
                    <a:srgbClr val="000000"/>
                  </a:solidFill>
                  <a:ea typeface="华文细黑" panose="02010600040101010101" pitchFamily="2" charset="-122"/>
                </a:rPr>
                <a:t>销售人员</a:t>
              </a:r>
              <a:endParaRPr lang="en-US" altLang="zh-CN" sz="1700" b="1">
                <a:solidFill>
                  <a:srgbClr val="000000"/>
                </a:solidFill>
                <a:ea typeface="华文细黑" panose="02010600040101010101" pitchFamily="2" charset="-122"/>
              </a:endParaRPr>
            </a:p>
          </p:txBody>
        </p:sp>
      </p:grpSp>
      <p:grpSp>
        <p:nvGrpSpPr>
          <p:cNvPr id="17414" name="Group 10">
            <a:extLst>
              <a:ext uri="{FF2B5EF4-FFF2-40B4-BE49-F238E27FC236}">
                <a16:creationId xmlns:a16="http://schemas.microsoft.com/office/drawing/2014/main" id="{26098187-1503-3542-AC6F-60BF3B505057}"/>
              </a:ext>
            </a:extLst>
          </p:cNvPr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750888" y="3776663"/>
            <a:ext cx="1463675" cy="795337"/>
            <a:chOff x="2400" y="1968"/>
            <a:chExt cx="960" cy="960"/>
          </a:xfrm>
        </p:grpSpPr>
        <p:sp>
          <p:nvSpPr>
            <p:cNvPr id="22" name="Rectangle 11">
              <a:extLst>
                <a:ext uri="{FF2B5EF4-FFF2-40B4-BE49-F238E27FC236}">
                  <a16:creationId xmlns:a16="http://schemas.microsoft.com/office/drawing/2014/main" id="{6391B295-D77D-CC4F-AC6E-985851406C31}"/>
                </a:ext>
              </a:extLst>
            </p:cNvPr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400" y="1968"/>
              <a:ext cx="960" cy="96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t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0" b="1" kern="0">
                <a:solidFill>
                  <a:sysClr val="windowText" lastClr="000000"/>
                </a:solidFill>
                <a:latin typeface="Arial" charset="0"/>
                <a:ea typeface="华文细黑" pitchFamily="-80" charset="-122"/>
              </a:endParaRPr>
            </a:p>
          </p:txBody>
        </p:sp>
        <p:sp>
          <p:nvSpPr>
            <p:cNvPr id="23" name="Rectangle 12">
              <a:extLst>
                <a:ext uri="{FF2B5EF4-FFF2-40B4-BE49-F238E27FC236}">
                  <a16:creationId xmlns:a16="http://schemas.microsoft.com/office/drawing/2014/main" id="{898E41FB-F153-314C-8C59-681B67365BE9}"/>
                </a:ext>
              </a:extLst>
            </p:cNvPr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400" y="1968"/>
              <a:ext cx="960" cy="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9418" tIns="0" rIns="69418" bIns="0" anchor="ctr"/>
            <a:lstStyle>
              <a:lvl1pPr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8953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SzPct val="120000"/>
              </a:pPr>
              <a:r>
                <a:rPr lang="zh-CN" altLang="en-US" sz="1700" b="1">
                  <a:solidFill>
                    <a:srgbClr val="000000"/>
                  </a:solidFill>
                  <a:ea typeface="华文细黑" panose="02010600040101010101" pitchFamily="2" charset="-122"/>
                </a:rPr>
                <a:t>销售管理</a:t>
              </a:r>
              <a:endParaRPr lang="en-US" altLang="zh-CN" sz="1700" b="1">
                <a:solidFill>
                  <a:srgbClr val="000000"/>
                </a:solidFill>
                <a:ea typeface="华文细黑" panose="02010600040101010101" pitchFamily="2" charset="-122"/>
              </a:endParaRPr>
            </a:p>
          </p:txBody>
        </p:sp>
      </p:grpSp>
      <p:sp>
        <p:nvSpPr>
          <p:cNvPr id="24" name="Rectangle 20">
            <a:extLst>
              <a:ext uri="{FF2B5EF4-FFF2-40B4-BE49-F238E27FC236}">
                <a16:creationId xmlns:a16="http://schemas.microsoft.com/office/drawing/2014/main" id="{BFF85D43-9B54-9F4D-82EB-6E69B394D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1138" y="1949450"/>
            <a:ext cx="5321300" cy="128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44463" indent="-142875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lnSpc>
                <a:spcPct val="123000"/>
              </a:lnSpc>
              <a:buSzPct val="120000"/>
              <a:buFontTx/>
              <a:buChar char="•"/>
            </a:pPr>
            <a:r>
              <a:rPr lang="zh-CN" altLang="en-US" sz="1700" dirty="0">
                <a:solidFill>
                  <a:srgbClr val="000000"/>
                </a:solidFill>
                <a:ea typeface="华文细黑" panose="02010600040101010101" pitchFamily="2" charset="-122"/>
              </a:rPr>
              <a:t>对意向客户进行准确判断和有效跟进，每一次跟进都有所收获，让销售人员更有计划地去跟进，并能很好的把握客户的真实意愿；</a:t>
            </a:r>
            <a:endParaRPr lang="en-US" altLang="zh-CN" sz="1700" dirty="0">
              <a:solidFill>
                <a:srgbClr val="000000"/>
              </a:solidFill>
              <a:ea typeface="华文细黑" panose="02010600040101010101" pitchFamily="2" charset="-122"/>
            </a:endParaRPr>
          </a:p>
          <a:p>
            <a:pPr lvl="1" eaLnBrk="1" hangingPunct="1">
              <a:lnSpc>
                <a:spcPct val="123000"/>
              </a:lnSpc>
              <a:buSzPct val="120000"/>
              <a:buFontTx/>
              <a:buChar char="•"/>
            </a:pPr>
            <a:r>
              <a:rPr lang="zh-CN" altLang="en-US" sz="1700" dirty="0">
                <a:solidFill>
                  <a:srgbClr val="000000"/>
                </a:solidFill>
                <a:ea typeface="华文细黑" panose="02010600040101010101" pitchFamily="2" charset="-122"/>
              </a:rPr>
              <a:t>保持一定量的意向客户，保证后期签单量</a:t>
            </a:r>
            <a:endParaRPr lang="en-US" altLang="zh-CN" sz="1700" dirty="0">
              <a:solidFill>
                <a:srgbClr val="000000"/>
              </a:solidFill>
              <a:ea typeface="华文细黑" panose="02010600040101010101" pitchFamily="2" charset="-122"/>
            </a:endParaRPr>
          </a:p>
        </p:txBody>
      </p:sp>
      <p:sp>
        <p:nvSpPr>
          <p:cNvPr id="25" name="Rectangle 21">
            <a:extLst>
              <a:ext uri="{FF2B5EF4-FFF2-40B4-BE49-F238E27FC236}">
                <a16:creationId xmlns:a16="http://schemas.microsoft.com/office/drawing/2014/main" id="{58B43CC5-F163-AC4C-8AED-4C3B232A3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1138" y="3776663"/>
            <a:ext cx="5249862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marL="342900" indent="-3429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44463" indent="-142875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lnSpc>
                <a:spcPct val="125000"/>
              </a:lnSpc>
              <a:buSzPct val="120000"/>
              <a:buFontTx/>
              <a:buChar char="•"/>
            </a:pPr>
            <a:r>
              <a:rPr lang="zh-CN" altLang="en-US">
                <a:solidFill>
                  <a:schemeClr val="tx2"/>
                </a:solidFill>
                <a:ea typeface="华文细黑" panose="02010600040101010101" pitchFamily="2" charset="-122"/>
              </a:rPr>
              <a:t> 通过跟进记录去判断组员的有效电话，及对意向客户的判断是否够准确</a:t>
            </a:r>
            <a:r>
              <a:rPr lang="en-US" altLang="zh-CN">
                <a:solidFill>
                  <a:schemeClr val="tx2"/>
                </a:solidFill>
                <a:ea typeface="华文细黑" panose="02010600040101010101" pitchFamily="2" charset="-122"/>
              </a:rPr>
              <a:t>;</a:t>
            </a:r>
          </a:p>
          <a:p>
            <a:pPr lvl="1" eaLnBrk="1" hangingPunct="1">
              <a:lnSpc>
                <a:spcPct val="125000"/>
              </a:lnSpc>
              <a:buSzPct val="120000"/>
              <a:buFontTx/>
              <a:buChar char="•"/>
            </a:pPr>
            <a:r>
              <a:rPr lang="zh-CN" altLang="en-US">
                <a:solidFill>
                  <a:schemeClr val="tx2"/>
                </a:solidFill>
                <a:ea typeface="华文细黑" panose="02010600040101010101" pitchFamily="2" charset="-122"/>
              </a:rPr>
              <a:t>管控组员的客户推进情况</a:t>
            </a:r>
            <a:endParaRPr lang="en-US" altLang="zh-CN" sz="1700">
              <a:solidFill>
                <a:srgbClr val="000000"/>
              </a:solidFill>
              <a:ea typeface="华文细黑" panose="0201060004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C99F44DD-A8D8-6540-B734-99719D80380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50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/>
              <a:t>销售人员的思路：让我们实现向顾问式销售的转换</a:t>
            </a:r>
          </a:p>
        </p:txBody>
      </p:sp>
      <p:pic>
        <p:nvPicPr>
          <p:cNvPr id="18435" name="Picture 4" descr="C:\Documents and Settings\Administrator\Local Settings\Temporary Internet Files\Content.IE5\PZBYIH66\MCj04359990000[1].wmf">
            <a:extLst>
              <a:ext uri="{FF2B5EF4-FFF2-40B4-BE49-F238E27FC236}">
                <a16:creationId xmlns:a16="http://schemas.microsoft.com/office/drawing/2014/main" id="{5CE7369F-FECC-BC4D-AF83-7760E7CCF5D6}"/>
              </a:ext>
            </a:extLst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1600200"/>
            <a:ext cx="1884363" cy="177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C:\Documents and Settings\Administrator\Local Settings\Temporary Internet Files\Content.IE5\PZBYIH66\MCj04359990000[1].wmf">
            <a:extLst>
              <a:ext uri="{FF2B5EF4-FFF2-40B4-BE49-F238E27FC236}">
                <a16:creationId xmlns:a16="http://schemas.microsoft.com/office/drawing/2014/main" id="{5CA71C8C-06E8-284E-992A-AB814027E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143000"/>
            <a:ext cx="2286000" cy="223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7">
            <a:extLst>
              <a:ext uri="{FF2B5EF4-FFF2-40B4-BE49-F238E27FC236}">
                <a16:creationId xmlns:a16="http://schemas.microsoft.com/office/drawing/2014/main" id="{00431806-9E49-8340-98C4-483340174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1341438"/>
            <a:ext cx="554355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771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4625" indent="-173038" defTabSz="771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71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71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71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zh-CN" altLang="en-US" sz="2000">
                <a:latin typeface="宋体" panose="02010600030101010101" pitchFamily="2" charset="-122"/>
                <a:ea typeface="华文细黑" panose="02010600040101010101" pitchFamily="2" charset="-122"/>
              </a:rPr>
              <a:t>您一定要买这个产品，这个产品好啊</a:t>
            </a:r>
            <a:r>
              <a:rPr lang="en-US" altLang="zh-CN" sz="2000">
                <a:latin typeface="宋体" panose="02010600030101010101" pitchFamily="2" charset="-122"/>
                <a:ea typeface="华文细黑" panose="02010600040101010101" pitchFamily="2" charset="-122"/>
              </a:rPr>
              <a:t>…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zh-CN" altLang="en-US" sz="2000">
                <a:latin typeface="宋体" panose="02010600030101010101" pitchFamily="2" charset="-122"/>
                <a:ea typeface="华文细黑" panose="02010600040101010101" pitchFamily="2" charset="-122"/>
              </a:rPr>
              <a:t>买这个产品吧，价格不贵，就算是帮我了</a:t>
            </a:r>
            <a:r>
              <a:rPr lang="en-US" altLang="zh-CN" sz="2000">
                <a:latin typeface="宋体" panose="02010600030101010101" pitchFamily="2" charset="-122"/>
                <a:ea typeface="华文细黑" panose="02010600040101010101" pitchFamily="2" charset="-122"/>
              </a:rPr>
              <a:t>…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zh-CN" altLang="en-US" sz="2000">
                <a:latin typeface="宋体" panose="02010600030101010101" pitchFamily="2" charset="-122"/>
                <a:ea typeface="华文细黑" panose="02010600040101010101" pitchFamily="2" charset="-122"/>
              </a:rPr>
              <a:t>买吧，现在有优惠</a:t>
            </a:r>
            <a:r>
              <a:rPr lang="en-US" altLang="zh-CN" sz="2000">
                <a:latin typeface="宋体" panose="02010600030101010101" pitchFamily="2" charset="-122"/>
                <a:ea typeface="华文细黑" panose="02010600040101010101" pitchFamily="2" charset="-122"/>
              </a:rPr>
              <a:t>…</a:t>
            </a:r>
          </a:p>
          <a:p>
            <a:pPr lvl="1" eaLnBrk="1" hangingPunct="1">
              <a:spcBef>
                <a:spcPct val="20000"/>
              </a:spcBef>
            </a:pPr>
            <a:endParaRPr lang="en-US" altLang="zh-CN">
              <a:ea typeface="华文细黑" panose="02010600040101010101" pitchFamily="2" charset="-122"/>
            </a:endParaRP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endParaRPr lang="en-US" altLang="zh-CN">
              <a:ea typeface="华文细黑" panose="02010600040101010101" pitchFamily="2" charset="-122"/>
            </a:endParaRPr>
          </a:p>
        </p:txBody>
      </p:sp>
      <p:sp>
        <p:nvSpPr>
          <p:cNvPr id="17" name="下箭头 16">
            <a:extLst>
              <a:ext uri="{FF2B5EF4-FFF2-40B4-BE49-F238E27FC236}">
                <a16:creationId xmlns:a16="http://schemas.microsoft.com/office/drawing/2014/main" id="{9F2AAFDB-5DEC-1241-A6C7-192F098732D2}"/>
              </a:ext>
            </a:extLst>
          </p:cNvPr>
          <p:cNvSpPr/>
          <p:nvPr/>
        </p:nvSpPr>
        <p:spPr>
          <a:xfrm>
            <a:off x="4000500" y="2643188"/>
            <a:ext cx="2571750" cy="1000125"/>
          </a:xfrm>
          <a:prstGeom prst="downArrow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439" name="Text Box 84">
            <a:extLst>
              <a:ext uri="{FF2B5EF4-FFF2-40B4-BE49-F238E27FC236}">
                <a16:creationId xmlns:a16="http://schemas.microsoft.com/office/drawing/2014/main" id="{F60C47B6-1C34-F747-B1BD-D3D29DD43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5" y="3929063"/>
            <a:ext cx="5429250" cy="227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771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4625" indent="-173038" defTabSz="771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71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71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71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zh-CN" altLang="en-US" sz="2000">
                <a:latin typeface="宋体" panose="02010600030101010101" pitchFamily="2" charset="-122"/>
                <a:ea typeface="华文细黑" panose="02010600040101010101" pitchFamily="2" charset="-122"/>
              </a:rPr>
              <a:t>为了更好地了解您的需求，我需要了解您企业的基本状况</a:t>
            </a:r>
            <a:r>
              <a:rPr lang="en-US" altLang="zh-CN" sz="2000">
                <a:latin typeface="宋体" panose="02010600030101010101" pitchFamily="2" charset="-122"/>
                <a:ea typeface="华文细黑" panose="02010600040101010101" pitchFamily="2" charset="-122"/>
              </a:rPr>
              <a:t>…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zh-CN" altLang="en-US" sz="2000">
                <a:latin typeface="宋体" panose="02010600030101010101" pitchFamily="2" charset="-122"/>
                <a:ea typeface="华文细黑" panose="02010600040101010101" pitchFamily="2" charset="-122"/>
              </a:rPr>
              <a:t>我可以告诉您，我们的产品可以满足怎样您的具体需求</a:t>
            </a:r>
            <a:r>
              <a:rPr lang="en-US" altLang="zh-CN" sz="2000">
                <a:latin typeface="宋体" panose="02010600030101010101" pitchFamily="2" charset="-122"/>
                <a:ea typeface="华文细黑" panose="02010600040101010101" pitchFamily="2" charset="-122"/>
              </a:rPr>
              <a:t>…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zh-CN" altLang="en-US" sz="2000">
                <a:latin typeface="宋体" panose="02010600030101010101" pitchFamily="2" charset="-122"/>
                <a:ea typeface="华文细黑" panose="02010600040101010101" pitchFamily="2" charset="-122"/>
              </a:rPr>
              <a:t>您购买产品，关键是看它能够给您带来什么价值，不需要的东西，一分钱都不会花，我站在这里就是向您介绍这个产品对您的价值</a:t>
            </a:r>
            <a:r>
              <a:rPr lang="en-US" altLang="zh-CN" sz="2000">
                <a:latin typeface="宋体" panose="02010600030101010101" pitchFamily="2" charset="-122"/>
                <a:ea typeface="华文细黑" panose="02010600040101010101" pitchFamily="2" charset="-122"/>
              </a:rPr>
              <a:t>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9">
            <a:extLst>
              <a:ext uri="{FF2B5EF4-FFF2-40B4-BE49-F238E27FC236}">
                <a16:creationId xmlns:a16="http://schemas.microsoft.com/office/drawing/2014/main" id="{A84675BC-739E-E045-A685-93899F5BC059}"/>
              </a:ext>
            </a:extLst>
          </p:cNvPr>
          <p:cNvSpPr>
            <a:spLocks noGrp="1" noChangeArrowheads="1"/>
          </p:cNvSpPr>
          <p:nvPr>
            <p:ph type="title" idx="4294967295"/>
            <p:custDataLst>
              <p:tags r:id="rId1"/>
            </p:custDataLst>
          </p:nvPr>
        </p:nvSpPr>
        <p:spPr bwMode="auto">
          <a:xfrm>
            <a:off x="276225" y="357188"/>
            <a:ext cx="8867775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 anchor="ctr"/>
          <a:lstStyle/>
          <a:p>
            <a:r>
              <a:rPr lang="zh-CN" altLang="en-US" sz="2400"/>
              <a:t>工具对销售人员的价值：极大提升“挖掘需求”和“导入产品”</a:t>
            </a:r>
          </a:p>
        </p:txBody>
      </p:sp>
      <p:sp>
        <p:nvSpPr>
          <p:cNvPr id="19459" name="Text Box 95">
            <a:extLst>
              <a:ext uri="{FF2B5EF4-FFF2-40B4-BE49-F238E27FC236}">
                <a16:creationId xmlns:a16="http://schemas.microsoft.com/office/drawing/2014/main" id="{0F7A078D-541D-E341-8182-661F62E99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75" y="2924175"/>
            <a:ext cx="4643438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79388" indent="-1793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80000"/>
              </a:spcBef>
              <a:buFont typeface="Arial" panose="020B0604020202020204" pitchFamily="34" charset="0"/>
              <a:buAutoNum type="arabicPeriod"/>
            </a:pPr>
            <a:r>
              <a:rPr lang="zh-CN" altLang="en-US">
                <a:latin typeface="宋体" panose="02010600030101010101" pitchFamily="2" charset="-122"/>
                <a:ea typeface="华文细黑" panose="02010600040101010101" pitchFamily="2" charset="-122"/>
              </a:rPr>
              <a:t>帮助形成完整清晰的销售思路</a:t>
            </a:r>
            <a:endParaRPr lang="en-US" altLang="zh-CN">
              <a:latin typeface="宋体" panose="02010600030101010101" pitchFamily="2" charset="-122"/>
              <a:ea typeface="华文细黑" panose="02010600040101010101" pitchFamily="2" charset="-122"/>
            </a:endParaRPr>
          </a:p>
          <a:p>
            <a:pPr>
              <a:spcBef>
                <a:spcPct val="80000"/>
              </a:spcBef>
              <a:buFont typeface="Arial" panose="020B0604020202020204" pitchFamily="34" charset="0"/>
              <a:buAutoNum type="arabicPeriod"/>
            </a:pPr>
            <a:r>
              <a:rPr lang="zh-CN" altLang="en-US">
                <a:latin typeface="宋体" panose="02010600030101010101" pitchFamily="2" charset="-122"/>
                <a:ea typeface="华文细黑" panose="02010600040101010101" pitchFamily="2" charset="-122"/>
              </a:rPr>
              <a:t>建立销售人员的专业形象</a:t>
            </a:r>
            <a:endParaRPr lang="en-US" altLang="zh-CN">
              <a:latin typeface="宋体" panose="02010600030101010101" pitchFamily="2" charset="-122"/>
              <a:ea typeface="华文细黑" panose="02010600040101010101" pitchFamily="2" charset="-122"/>
            </a:endParaRPr>
          </a:p>
          <a:p>
            <a:pPr>
              <a:spcBef>
                <a:spcPct val="80000"/>
              </a:spcBef>
              <a:buFont typeface="Arial" panose="020B0604020202020204" pitchFamily="34" charset="0"/>
              <a:buAutoNum type="arabicPeriod"/>
            </a:pPr>
            <a:r>
              <a:rPr lang="zh-CN" altLang="en-US">
                <a:latin typeface="宋体" panose="02010600030101010101" pitchFamily="2" charset="-122"/>
                <a:ea typeface="华文细黑" panose="02010600040101010101" pitchFamily="2" charset="-122"/>
              </a:rPr>
              <a:t>全面地收集客户信息</a:t>
            </a:r>
          </a:p>
          <a:p>
            <a:pPr>
              <a:spcBef>
                <a:spcPct val="80000"/>
              </a:spcBef>
              <a:buFont typeface="Arial" panose="020B0604020202020204" pitchFamily="34" charset="0"/>
              <a:buAutoNum type="arabicPeriod"/>
            </a:pPr>
            <a:r>
              <a:rPr lang="zh-CN" altLang="en-US">
                <a:latin typeface="宋体" panose="02010600030101010101" pitchFamily="2" charset="-122"/>
                <a:ea typeface="华文细黑" panose="02010600040101010101" pitchFamily="2" charset="-122"/>
              </a:rPr>
              <a:t>为销售初期与客户的沟通提供素材</a:t>
            </a:r>
            <a:endParaRPr lang="en-US" altLang="zh-CN">
              <a:latin typeface="宋体" panose="02010600030101010101" pitchFamily="2" charset="-122"/>
              <a:ea typeface="华文细黑" panose="02010600040101010101" pitchFamily="2" charset="-122"/>
            </a:endParaRPr>
          </a:p>
          <a:p>
            <a:pPr>
              <a:spcBef>
                <a:spcPct val="80000"/>
              </a:spcBef>
              <a:buFont typeface="Arial" panose="020B0604020202020204" pitchFamily="34" charset="0"/>
              <a:buAutoNum type="arabicPeriod"/>
            </a:pPr>
            <a:r>
              <a:rPr lang="zh-CN" altLang="en-US">
                <a:latin typeface="宋体" panose="02010600030101010101" pitchFamily="2" charset="-122"/>
                <a:ea typeface="华文细黑" panose="02010600040101010101" pitchFamily="2" charset="-122"/>
              </a:rPr>
              <a:t>积累行业知识</a:t>
            </a:r>
          </a:p>
          <a:p>
            <a:pPr lvl="1" eaLnBrk="1" hangingPunct="1">
              <a:spcBef>
                <a:spcPct val="52000"/>
              </a:spcBef>
              <a:buFontTx/>
              <a:buChar char="•"/>
            </a:pPr>
            <a:endParaRPr lang="zh-CN" altLang="en-US" sz="1600">
              <a:latin typeface="宋体" panose="0201060003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5" name="矩形标注 24">
            <a:extLst>
              <a:ext uri="{FF2B5EF4-FFF2-40B4-BE49-F238E27FC236}">
                <a16:creationId xmlns:a16="http://schemas.microsoft.com/office/drawing/2014/main" id="{760A1877-7016-E745-AE44-298E8E1A8A8F}"/>
              </a:ext>
            </a:extLst>
          </p:cNvPr>
          <p:cNvSpPr/>
          <p:nvPr/>
        </p:nvSpPr>
        <p:spPr>
          <a:xfrm>
            <a:off x="4000500" y="1714500"/>
            <a:ext cx="4929188" cy="3929063"/>
          </a:xfrm>
          <a:prstGeom prst="wedgeRectCallout">
            <a:avLst>
              <a:gd name="adj1" fmla="val -67960"/>
              <a:gd name="adj2" fmla="val -1886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461" name="Text Box 95">
            <a:extLst>
              <a:ext uri="{FF2B5EF4-FFF2-40B4-BE49-F238E27FC236}">
                <a16:creationId xmlns:a16="http://schemas.microsoft.com/office/drawing/2014/main" id="{9CF73860-30B2-904C-8293-4626BBD3E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75" y="1803400"/>
            <a:ext cx="46434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771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indent="1588" defTabSz="771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771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771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771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1" eaLnBrk="1" hangingPunct="1">
              <a:spcBef>
                <a:spcPct val="52000"/>
              </a:spcBef>
            </a:pPr>
            <a:r>
              <a:rPr lang="zh-CN" altLang="en-US" b="1">
                <a:latin typeface="宋体" panose="02010600030101010101" pitchFamily="2" charset="-122"/>
                <a:ea typeface="华文细黑" panose="02010600040101010101" pitchFamily="2" charset="-122"/>
              </a:rPr>
              <a:t>工具应用于销售流程“探寻现状、挖掘需求”及“导入产品”中，可以起到</a:t>
            </a:r>
            <a:r>
              <a:rPr lang="en-US" altLang="zh-CN" b="1">
                <a:latin typeface="宋体" panose="02010600030101010101" pitchFamily="2" charset="-122"/>
                <a:ea typeface="华文细黑" panose="02010600040101010101" pitchFamily="2" charset="-122"/>
              </a:rPr>
              <a:t>…</a:t>
            </a:r>
            <a:endParaRPr lang="zh-CN" altLang="en-US" b="1">
              <a:latin typeface="宋体" panose="02010600030101010101" pitchFamily="2" charset="-122"/>
              <a:ea typeface="华文细黑" panose="02010600040101010101" pitchFamily="2" charset="-122"/>
            </a:endParaRPr>
          </a:p>
        </p:txBody>
      </p:sp>
      <p:grpSp>
        <p:nvGrpSpPr>
          <p:cNvPr id="19462" name="组合 27">
            <a:extLst>
              <a:ext uri="{FF2B5EF4-FFF2-40B4-BE49-F238E27FC236}">
                <a16:creationId xmlns:a16="http://schemas.microsoft.com/office/drawing/2014/main" id="{BAA8F9E0-B680-8247-8293-366195135C0E}"/>
              </a:ext>
            </a:extLst>
          </p:cNvPr>
          <p:cNvGrpSpPr>
            <a:grpSpLocks/>
          </p:cNvGrpSpPr>
          <p:nvPr/>
        </p:nvGrpSpPr>
        <p:grpSpPr bwMode="auto">
          <a:xfrm>
            <a:off x="71438" y="928688"/>
            <a:ext cx="3286125" cy="3454400"/>
            <a:chOff x="71406" y="928670"/>
            <a:chExt cx="3286148" cy="3454381"/>
          </a:xfrm>
        </p:grpSpPr>
        <p:sp>
          <p:nvSpPr>
            <p:cNvPr id="150531" name="Freeform 3">
              <a:extLst>
                <a:ext uri="{FF2B5EF4-FFF2-40B4-BE49-F238E27FC236}">
                  <a16:creationId xmlns:a16="http://schemas.microsoft.com/office/drawing/2014/main" id="{C2166344-AA33-3645-B225-39A1828B1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4506" y="1160444"/>
              <a:ext cx="1443048" cy="1533517"/>
            </a:xfrm>
            <a:custGeom>
              <a:avLst/>
              <a:gdLst/>
              <a:ahLst/>
              <a:cxnLst>
                <a:cxn ang="0">
                  <a:pos x="285" y="888"/>
                </a:cxn>
                <a:cxn ang="0">
                  <a:pos x="260" y="897"/>
                </a:cxn>
                <a:cxn ang="0">
                  <a:pos x="217" y="911"/>
                </a:cxn>
                <a:cxn ang="0">
                  <a:pos x="180" y="924"/>
                </a:cxn>
                <a:cxn ang="0">
                  <a:pos x="161" y="930"/>
                </a:cxn>
                <a:cxn ang="0">
                  <a:pos x="167" y="932"/>
                </a:cxn>
                <a:cxn ang="0">
                  <a:pos x="235" y="947"/>
                </a:cxn>
                <a:cxn ang="0">
                  <a:pos x="372" y="977"/>
                </a:cxn>
                <a:cxn ang="0">
                  <a:pos x="529" y="1011"/>
                </a:cxn>
                <a:cxn ang="0">
                  <a:pos x="620" y="1031"/>
                </a:cxn>
                <a:cxn ang="0">
                  <a:pos x="644" y="1035"/>
                </a:cxn>
                <a:cxn ang="0">
                  <a:pos x="675" y="1000"/>
                </a:cxn>
                <a:cxn ang="0">
                  <a:pos x="754" y="912"/>
                </a:cxn>
                <a:cxn ang="0">
                  <a:pos x="868" y="785"/>
                </a:cxn>
                <a:cxn ang="0">
                  <a:pos x="947" y="697"/>
                </a:cxn>
                <a:cxn ang="0">
                  <a:pos x="978" y="662"/>
                </a:cxn>
                <a:cxn ang="0">
                  <a:pos x="972" y="663"/>
                </a:cxn>
                <a:cxn ang="0">
                  <a:pos x="947" y="672"/>
                </a:cxn>
                <a:cxn ang="0">
                  <a:pos x="902" y="686"/>
                </a:cxn>
                <a:cxn ang="0">
                  <a:pos x="864" y="699"/>
                </a:cxn>
                <a:cxn ang="0">
                  <a:pos x="845" y="705"/>
                </a:cxn>
                <a:cxn ang="0">
                  <a:pos x="841" y="702"/>
                </a:cxn>
                <a:cxn ang="0">
                  <a:pos x="829" y="672"/>
                </a:cxn>
                <a:cxn ang="0">
                  <a:pos x="804" y="611"/>
                </a:cxn>
                <a:cxn ang="0">
                  <a:pos x="767" y="530"/>
                </a:cxn>
                <a:cxn ang="0">
                  <a:pos x="716" y="446"/>
                </a:cxn>
                <a:cxn ang="0">
                  <a:pos x="651" y="360"/>
                </a:cxn>
                <a:cxn ang="0">
                  <a:pos x="578" y="280"/>
                </a:cxn>
                <a:cxn ang="0">
                  <a:pos x="501" y="211"/>
                </a:cxn>
                <a:cxn ang="0">
                  <a:pos x="421" y="153"/>
                </a:cxn>
                <a:cxn ang="0">
                  <a:pos x="341" y="106"/>
                </a:cxn>
                <a:cxn ang="0">
                  <a:pos x="262" y="69"/>
                </a:cxn>
                <a:cxn ang="0">
                  <a:pos x="188" y="42"/>
                </a:cxn>
                <a:cxn ang="0">
                  <a:pos x="125" y="23"/>
                </a:cxn>
                <a:cxn ang="0">
                  <a:pos x="74" y="11"/>
                </a:cxn>
                <a:cxn ang="0">
                  <a:pos x="38" y="4"/>
                </a:cxn>
                <a:cxn ang="0">
                  <a:pos x="20" y="1"/>
                </a:cxn>
                <a:cxn ang="0">
                  <a:pos x="21" y="5"/>
                </a:cxn>
                <a:cxn ang="0">
                  <a:pos x="43" y="45"/>
                </a:cxn>
                <a:cxn ang="0">
                  <a:pos x="89" y="124"/>
                </a:cxn>
                <a:cxn ang="0">
                  <a:pos x="141" y="215"/>
                </a:cxn>
                <a:cxn ang="0">
                  <a:pos x="171" y="268"/>
                </a:cxn>
                <a:cxn ang="0">
                  <a:pos x="178" y="282"/>
                </a:cxn>
                <a:cxn ang="0">
                  <a:pos x="162" y="312"/>
                </a:cxn>
                <a:cxn ang="0">
                  <a:pos x="120" y="385"/>
                </a:cxn>
                <a:cxn ang="0">
                  <a:pos x="59" y="491"/>
                </a:cxn>
                <a:cxn ang="0">
                  <a:pos x="17" y="564"/>
                </a:cxn>
                <a:cxn ang="0">
                  <a:pos x="0" y="593"/>
                </a:cxn>
                <a:cxn ang="0">
                  <a:pos x="5" y="596"/>
                </a:cxn>
                <a:cxn ang="0">
                  <a:pos x="25" y="604"/>
                </a:cxn>
                <a:cxn ang="0">
                  <a:pos x="61" y="618"/>
                </a:cxn>
                <a:cxn ang="0">
                  <a:pos x="103" y="641"/>
                </a:cxn>
                <a:cxn ang="0">
                  <a:pos x="148" y="675"/>
                </a:cxn>
                <a:cxn ang="0">
                  <a:pos x="194" y="719"/>
                </a:cxn>
                <a:cxn ang="0">
                  <a:pos x="232" y="765"/>
                </a:cxn>
                <a:cxn ang="0">
                  <a:pos x="259" y="813"/>
                </a:cxn>
                <a:cxn ang="0">
                  <a:pos x="278" y="855"/>
                </a:cxn>
                <a:cxn ang="0">
                  <a:pos x="289" y="880"/>
                </a:cxn>
                <a:cxn ang="0">
                  <a:pos x="291" y="886"/>
                </a:cxn>
              </a:cxnLst>
              <a:rect l="0" t="0" r="r" b="b"/>
              <a:pathLst>
                <a:path w="980" h="1037">
                  <a:moveTo>
                    <a:pt x="291" y="886"/>
                  </a:moveTo>
                  <a:lnTo>
                    <a:pt x="291" y="886"/>
                  </a:lnTo>
                  <a:lnTo>
                    <a:pt x="290" y="886"/>
                  </a:lnTo>
                  <a:lnTo>
                    <a:pt x="289" y="887"/>
                  </a:lnTo>
                  <a:lnTo>
                    <a:pt x="287" y="887"/>
                  </a:lnTo>
                  <a:lnTo>
                    <a:pt x="285" y="888"/>
                  </a:lnTo>
                  <a:lnTo>
                    <a:pt x="282" y="889"/>
                  </a:lnTo>
                  <a:lnTo>
                    <a:pt x="279" y="890"/>
                  </a:lnTo>
                  <a:lnTo>
                    <a:pt x="275" y="892"/>
                  </a:lnTo>
                  <a:lnTo>
                    <a:pt x="270" y="893"/>
                  </a:lnTo>
                  <a:lnTo>
                    <a:pt x="265" y="895"/>
                  </a:lnTo>
                  <a:lnTo>
                    <a:pt x="260" y="897"/>
                  </a:lnTo>
                  <a:lnTo>
                    <a:pt x="254" y="899"/>
                  </a:lnTo>
                  <a:lnTo>
                    <a:pt x="247" y="901"/>
                  </a:lnTo>
                  <a:lnTo>
                    <a:pt x="241" y="903"/>
                  </a:lnTo>
                  <a:lnTo>
                    <a:pt x="233" y="906"/>
                  </a:lnTo>
                  <a:lnTo>
                    <a:pt x="225" y="908"/>
                  </a:lnTo>
                  <a:lnTo>
                    <a:pt x="217" y="911"/>
                  </a:lnTo>
                  <a:lnTo>
                    <a:pt x="209" y="914"/>
                  </a:lnTo>
                  <a:lnTo>
                    <a:pt x="202" y="916"/>
                  </a:lnTo>
                  <a:lnTo>
                    <a:pt x="196" y="918"/>
                  </a:lnTo>
                  <a:lnTo>
                    <a:pt x="190" y="920"/>
                  </a:lnTo>
                  <a:lnTo>
                    <a:pt x="185" y="922"/>
                  </a:lnTo>
                  <a:lnTo>
                    <a:pt x="180" y="924"/>
                  </a:lnTo>
                  <a:lnTo>
                    <a:pt x="175" y="925"/>
                  </a:lnTo>
                  <a:lnTo>
                    <a:pt x="171" y="926"/>
                  </a:lnTo>
                  <a:lnTo>
                    <a:pt x="168" y="927"/>
                  </a:lnTo>
                  <a:lnTo>
                    <a:pt x="165" y="928"/>
                  </a:lnTo>
                  <a:lnTo>
                    <a:pt x="163" y="929"/>
                  </a:lnTo>
                  <a:lnTo>
                    <a:pt x="161" y="930"/>
                  </a:lnTo>
                  <a:lnTo>
                    <a:pt x="160" y="930"/>
                  </a:lnTo>
                  <a:lnTo>
                    <a:pt x="159" y="931"/>
                  </a:lnTo>
                  <a:lnTo>
                    <a:pt x="160" y="931"/>
                  </a:lnTo>
                  <a:lnTo>
                    <a:pt x="162" y="931"/>
                  </a:lnTo>
                  <a:lnTo>
                    <a:pt x="167" y="932"/>
                  </a:lnTo>
                  <a:lnTo>
                    <a:pt x="174" y="934"/>
                  </a:lnTo>
                  <a:lnTo>
                    <a:pt x="182" y="936"/>
                  </a:lnTo>
                  <a:lnTo>
                    <a:pt x="193" y="938"/>
                  </a:lnTo>
                  <a:lnTo>
                    <a:pt x="205" y="941"/>
                  </a:lnTo>
                  <a:lnTo>
                    <a:pt x="219" y="944"/>
                  </a:lnTo>
                  <a:lnTo>
                    <a:pt x="235" y="947"/>
                  </a:lnTo>
                  <a:lnTo>
                    <a:pt x="253" y="951"/>
                  </a:lnTo>
                  <a:lnTo>
                    <a:pt x="273" y="956"/>
                  </a:lnTo>
                  <a:lnTo>
                    <a:pt x="295" y="960"/>
                  </a:lnTo>
                  <a:lnTo>
                    <a:pt x="319" y="965"/>
                  </a:lnTo>
                  <a:lnTo>
                    <a:pt x="344" y="971"/>
                  </a:lnTo>
                  <a:lnTo>
                    <a:pt x="372" y="977"/>
                  </a:lnTo>
                  <a:lnTo>
                    <a:pt x="401" y="983"/>
                  </a:lnTo>
                  <a:lnTo>
                    <a:pt x="430" y="990"/>
                  </a:lnTo>
                  <a:lnTo>
                    <a:pt x="458" y="996"/>
                  </a:lnTo>
                  <a:lnTo>
                    <a:pt x="483" y="1001"/>
                  </a:lnTo>
                  <a:lnTo>
                    <a:pt x="507" y="1006"/>
                  </a:lnTo>
                  <a:lnTo>
                    <a:pt x="529" y="1011"/>
                  </a:lnTo>
                  <a:lnTo>
                    <a:pt x="549" y="1015"/>
                  </a:lnTo>
                  <a:lnTo>
                    <a:pt x="567" y="1019"/>
                  </a:lnTo>
                  <a:lnTo>
                    <a:pt x="583" y="1023"/>
                  </a:lnTo>
                  <a:lnTo>
                    <a:pt x="597" y="1026"/>
                  </a:lnTo>
                  <a:lnTo>
                    <a:pt x="609" y="1029"/>
                  </a:lnTo>
                  <a:lnTo>
                    <a:pt x="620" y="1031"/>
                  </a:lnTo>
                  <a:lnTo>
                    <a:pt x="628" y="1033"/>
                  </a:lnTo>
                  <a:lnTo>
                    <a:pt x="635" y="1034"/>
                  </a:lnTo>
                  <a:lnTo>
                    <a:pt x="639" y="1035"/>
                  </a:lnTo>
                  <a:lnTo>
                    <a:pt x="642" y="1036"/>
                  </a:lnTo>
                  <a:lnTo>
                    <a:pt x="643" y="1036"/>
                  </a:lnTo>
                  <a:lnTo>
                    <a:pt x="644" y="1035"/>
                  </a:lnTo>
                  <a:lnTo>
                    <a:pt x="646" y="1033"/>
                  </a:lnTo>
                  <a:lnTo>
                    <a:pt x="649" y="1029"/>
                  </a:lnTo>
                  <a:lnTo>
                    <a:pt x="654" y="1024"/>
                  </a:lnTo>
                  <a:lnTo>
                    <a:pt x="660" y="1018"/>
                  </a:lnTo>
                  <a:lnTo>
                    <a:pt x="667" y="1010"/>
                  </a:lnTo>
                  <a:lnTo>
                    <a:pt x="675" y="1000"/>
                  </a:lnTo>
                  <a:lnTo>
                    <a:pt x="685" y="989"/>
                  </a:lnTo>
                  <a:lnTo>
                    <a:pt x="696" y="977"/>
                  </a:lnTo>
                  <a:lnTo>
                    <a:pt x="709" y="963"/>
                  </a:lnTo>
                  <a:lnTo>
                    <a:pt x="723" y="947"/>
                  </a:lnTo>
                  <a:lnTo>
                    <a:pt x="738" y="931"/>
                  </a:lnTo>
                  <a:lnTo>
                    <a:pt x="754" y="912"/>
                  </a:lnTo>
                  <a:lnTo>
                    <a:pt x="772" y="892"/>
                  </a:lnTo>
                  <a:lnTo>
                    <a:pt x="791" y="871"/>
                  </a:lnTo>
                  <a:lnTo>
                    <a:pt x="811" y="848"/>
                  </a:lnTo>
                  <a:lnTo>
                    <a:pt x="831" y="826"/>
                  </a:lnTo>
                  <a:lnTo>
                    <a:pt x="850" y="805"/>
                  </a:lnTo>
                  <a:lnTo>
                    <a:pt x="868" y="785"/>
                  </a:lnTo>
                  <a:lnTo>
                    <a:pt x="885" y="766"/>
                  </a:lnTo>
                  <a:lnTo>
                    <a:pt x="900" y="750"/>
                  </a:lnTo>
                  <a:lnTo>
                    <a:pt x="913" y="734"/>
                  </a:lnTo>
                  <a:lnTo>
                    <a:pt x="926" y="720"/>
                  </a:lnTo>
                  <a:lnTo>
                    <a:pt x="937" y="708"/>
                  </a:lnTo>
                  <a:lnTo>
                    <a:pt x="947" y="697"/>
                  </a:lnTo>
                  <a:lnTo>
                    <a:pt x="955" y="687"/>
                  </a:lnTo>
                  <a:lnTo>
                    <a:pt x="963" y="679"/>
                  </a:lnTo>
                  <a:lnTo>
                    <a:pt x="968" y="673"/>
                  </a:lnTo>
                  <a:lnTo>
                    <a:pt x="973" y="668"/>
                  </a:lnTo>
                  <a:lnTo>
                    <a:pt x="976" y="664"/>
                  </a:lnTo>
                  <a:lnTo>
                    <a:pt x="978" y="662"/>
                  </a:lnTo>
                  <a:lnTo>
                    <a:pt x="979" y="661"/>
                  </a:lnTo>
                  <a:lnTo>
                    <a:pt x="978" y="661"/>
                  </a:lnTo>
                  <a:lnTo>
                    <a:pt x="977" y="662"/>
                  </a:lnTo>
                  <a:lnTo>
                    <a:pt x="975" y="662"/>
                  </a:lnTo>
                  <a:lnTo>
                    <a:pt x="972" y="663"/>
                  </a:lnTo>
                  <a:lnTo>
                    <a:pt x="969" y="664"/>
                  </a:lnTo>
                  <a:lnTo>
                    <a:pt x="966" y="665"/>
                  </a:lnTo>
                  <a:lnTo>
                    <a:pt x="962" y="667"/>
                  </a:lnTo>
                  <a:lnTo>
                    <a:pt x="957" y="668"/>
                  </a:lnTo>
                  <a:lnTo>
                    <a:pt x="952" y="670"/>
                  </a:lnTo>
                  <a:lnTo>
                    <a:pt x="947" y="672"/>
                  </a:lnTo>
                  <a:lnTo>
                    <a:pt x="941" y="674"/>
                  </a:lnTo>
                  <a:lnTo>
                    <a:pt x="934" y="676"/>
                  </a:lnTo>
                  <a:lnTo>
                    <a:pt x="927" y="678"/>
                  </a:lnTo>
                  <a:lnTo>
                    <a:pt x="919" y="681"/>
                  </a:lnTo>
                  <a:lnTo>
                    <a:pt x="911" y="683"/>
                  </a:lnTo>
                  <a:lnTo>
                    <a:pt x="902" y="686"/>
                  </a:lnTo>
                  <a:lnTo>
                    <a:pt x="895" y="689"/>
                  </a:lnTo>
                  <a:lnTo>
                    <a:pt x="887" y="691"/>
                  </a:lnTo>
                  <a:lnTo>
                    <a:pt x="881" y="693"/>
                  </a:lnTo>
                  <a:lnTo>
                    <a:pt x="875" y="695"/>
                  </a:lnTo>
                  <a:lnTo>
                    <a:pt x="869" y="697"/>
                  </a:lnTo>
                  <a:lnTo>
                    <a:pt x="864" y="699"/>
                  </a:lnTo>
                  <a:lnTo>
                    <a:pt x="859" y="700"/>
                  </a:lnTo>
                  <a:lnTo>
                    <a:pt x="855" y="701"/>
                  </a:lnTo>
                  <a:lnTo>
                    <a:pt x="852" y="702"/>
                  </a:lnTo>
                  <a:lnTo>
                    <a:pt x="849" y="703"/>
                  </a:lnTo>
                  <a:lnTo>
                    <a:pt x="847" y="704"/>
                  </a:lnTo>
                  <a:lnTo>
                    <a:pt x="845" y="705"/>
                  </a:lnTo>
                  <a:lnTo>
                    <a:pt x="843" y="705"/>
                  </a:lnTo>
                  <a:lnTo>
                    <a:pt x="842" y="706"/>
                  </a:lnTo>
                  <a:lnTo>
                    <a:pt x="842" y="705"/>
                  </a:lnTo>
                  <a:lnTo>
                    <a:pt x="842" y="704"/>
                  </a:lnTo>
                  <a:lnTo>
                    <a:pt x="841" y="702"/>
                  </a:lnTo>
                  <a:lnTo>
                    <a:pt x="840" y="699"/>
                  </a:lnTo>
                  <a:lnTo>
                    <a:pt x="838" y="695"/>
                  </a:lnTo>
                  <a:lnTo>
                    <a:pt x="836" y="690"/>
                  </a:lnTo>
                  <a:lnTo>
                    <a:pt x="834" y="685"/>
                  </a:lnTo>
                  <a:lnTo>
                    <a:pt x="831" y="679"/>
                  </a:lnTo>
                  <a:lnTo>
                    <a:pt x="829" y="672"/>
                  </a:lnTo>
                  <a:lnTo>
                    <a:pt x="825" y="664"/>
                  </a:lnTo>
                  <a:lnTo>
                    <a:pt x="822" y="655"/>
                  </a:lnTo>
                  <a:lnTo>
                    <a:pt x="818" y="645"/>
                  </a:lnTo>
                  <a:lnTo>
                    <a:pt x="814" y="635"/>
                  </a:lnTo>
                  <a:lnTo>
                    <a:pt x="809" y="623"/>
                  </a:lnTo>
                  <a:lnTo>
                    <a:pt x="804" y="611"/>
                  </a:lnTo>
                  <a:lnTo>
                    <a:pt x="799" y="598"/>
                  </a:lnTo>
                  <a:lnTo>
                    <a:pt x="793" y="585"/>
                  </a:lnTo>
                  <a:lnTo>
                    <a:pt x="787" y="571"/>
                  </a:lnTo>
                  <a:lnTo>
                    <a:pt x="781" y="558"/>
                  </a:lnTo>
                  <a:lnTo>
                    <a:pt x="774" y="544"/>
                  </a:lnTo>
                  <a:lnTo>
                    <a:pt x="767" y="530"/>
                  </a:lnTo>
                  <a:lnTo>
                    <a:pt x="760" y="516"/>
                  </a:lnTo>
                  <a:lnTo>
                    <a:pt x="752" y="502"/>
                  </a:lnTo>
                  <a:lnTo>
                    <a:pt x="743" y="488"/>
                  </a:lnTo>
                  <a:lnTo>
                    <a:pt x="734" y="474"/>
                  </a:lnTo>
                  <a:lnTo>
                    <a:pt x="725" y="460"/>
                  </a:lnTo>
                  <a:lnTo>
                    <a:pt x="716" y="446"/>
                  </a:lnTo>
                  <a:lnTo>
                    <a:pt x="706" y="432"/>
                  </a:lnTo>
                  <a:lnTo>
                    <a:pt x="696" y="418"/>
                  </a:lnTo>
                  <a:lnTo>
                    <a:pt x="685" y="403"/>
                  </a:lnTo>
                  <a:lnTo>
                    <a:pt x="674" y="389"/>
                  </a:lnTo>
                  <a:lnTo>
                    <a:pt x="662" y="374"/>
                  </a:lnTo>
                  <a:lnTo>
                    <a:pt x="651" y="360"/>
                  </a:lnTo>
                  <a:lnTo>
                    <a:pt x="639" y="346"/>
                  </a:lnTo>
                  <a:lnTo>
                    <a:pt x="627" y="332"/>
                  </a:lnTo>
                  <a:lnTo>
                    <a:pt x="615" y="318"/>
                  </a:lnTo>
                  <a:lnTo>
                    <a:pt x="602" y="305"/>
                  </a:lnTo>
                  <a:lnTo>
                    <a:pt x="590" y="292"/>
                  </a:lnTo>
                  <a:lnTo>
                    <a:pt x="578" y="280"/>
                  </a:lnTo>
                  <a:lnTo>
                    <a:pt x="565" y="267"/>
                  </a:lnTo>
                  <a:lnTo>
                    <a:pt x="553" y="255"/>
                  </a:lnTo>
                  <a:lnTo>
                    <a:pt x="540" y="244"/>
                  </a:lnTo>
                  <a:lnTo>
                    <a:pt x="527" y="233"/>
                  </a:lnTo>
                  <a:lnTo>
                    <a:pt x="514" y="222"/>
                  </a:lnTo>
                  <a:lnTo>
                    <a:pt x="501" y="211"/>
                  </a:lnTo>
                  <a:lnTo>
                    <a:pt x="488" y="200"/>
                  </a:lnTo>
                  <a:lnTo>
                    <a:pt x="475" y="190"/>
                  </a:lnTo>
                  <a:lnTo>
                    <a:pt x="461" y="181"/>
                  </a:lnTo>
                  <a:lnTo>
                    <a:pt x="448" y="171"/>
                  </a:lnTo>
                  <a:lnTo>
                    <a:pt x="434" y="162"/>
                  </a:lnTo>
                  <a:lnTo>
                    <a:pt x="421" y="153"/>
                  </a:lnTo>
                  <a:lnTo>
                    <a:pt x="408" y="144"/>
                  </a:lnTo>
                  <a:lnTo>
                    <a:pt x="394" y="136"/>
                  </a:lnTo>
                  <a:lnTo>
                    <a:pt x="381" y="128"/>
                  </a:lnTo>
                  <a:lnTo>
                    <a:pt x="368" y="120"/>
                  </a:lnTo>
                  <a:lnTo>
                    <a:pt x="354" y="113"/>
                  </a:lnTo>
                  <a:lnTo>
                    <a:pt x="341" y="106"/>
                  </a:lnTo>
                  <a:lnTo>
                    <a:pt x="328" y="99"/>
                  </a:lnTo>
                  <a:lnTo>
                    <a:pt x="315" y="92"/>
                  </a:lnTo>
                  <a:lnTo>
                    <a:pt x="302" y="86"/>
                  </a:lnTo>
                  <a:lnTo>
                    <a:pt x="288" y="80"/>
                  </a:lnTo>
                  <a:lnTo>
                    <a:pt x="275" y="74"/>
                  </a:lnTo>
                  <a:lnTo>
                    <a:pt x="262" y="69"/>
                  </a:lnTo>
                  <a:lnTo>
                    <a:pt x="249" y="64"/>
                  </a:lnTo>
                  <a:lnTo>
                    <a:pt x="236" y="59"/>
                  </a:lnTo>
                  <a:lnTo>
                    <a:pt x="224" y="55"/>
                  </a:lnTo>
                  <a:lnTo>
                    <a:pt x="211" y="50"/>
                  </a:lnTo>
                  <a:lnTo>
                    <a:pt x="199" y="46"/>
                  </a:lnTo>
                  <a:lnTo>
                    <a:pt x="188" y="42"/>
                  </a:lnTo>
                  <a:lnTo>
                    <a:pt x="176" y="38"/>
                  </a:lnTo>
                  <a:lnTo>
                    <a:pt x="165" y="35"/>
                  </a:lnTo>
                  <a:lnTo>
                    <a:pt x="155" y="31"/>
                  </a:lnTo>
                  <a:lnTo>
                    <a:pt x="144" y="28"/>
                  </a:lnTo>
                  <a:lnTo>
                    <a:pt x="134" y="25"/>
                  </a:lnTo>
                  <a:lnTo>
                    <a:pt x="125" y="23"/>
                  </a:lnTo>
                  <a:lnTo>
                    <a:pt x="115" y="20"/>
                  </a:lnTo>
                  <a:lnTo>
                    <a:pt x="106" y="18"/>
                  </a:lnTo>
                  <a:lnTo>
                    <a:pt x="98" y="16"/>
                  </a:lnTo>
                  <a:lnTo>
                    <a:pt x="89" y="14"/>
                  </a:lnTo>
                  <a:lnTo>
                    <a:pt x="81" y="12"/>
                  </a:lnTo>
                  <a:lnTo>
                    <a:pt x="74" y="11"/>
                  </a:lnTo>
                  <a:lnTo>
                    <a:pt x="66" y="9"/>
                  </a:lnTo>
                  <a:lnTo>
                    <a:pt x="60" y="8"/>
                  </a:lnTo>
                  <a:lnTo>
                    <a:pt x="53" y="7"/>
                  </a:lnTo>
                  <a:lnTo>
                    <a:pt x="48" y="6"/>
                  </a:lnTo>
                  <a:lnTo>
                    <a:pt x="43" y="5"/>
                  </a:lnTo>
                  <a:lnTo>
                    <a:pt x="38" y="4"/>
                  </a:lnTo>
                  <a:lnTo>
                    <a:pt x="34" y="3"/>
                  </a:lnTo>
                  <a:lnTo>
                    <a:pt x="30" y="2"/>
                  </a:lnTo>
                  <a:lnTo>
                    <a:pt x="27" y="2"/>
                  </a:lnTo>
                  <a:lnTo>
                    <a:pt x="24" y="1"/>
                  </a:lnTo>
                  <a:lnTo>
                    <a:pt x="22" y="1"/>
                  </a:lnTo>
                  <a:lnTo>
                    <a:pt x="20" y="1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8" y="1"/>
                  </a:lnTo>
                  <a:lnTo>
                    <a:pt x="19" y="2"/>
                  </a:lnTo>
                  <a:lnTo>
                    <a:pt x="21" y="5"/>
                  </a:lnTo>
                  <a:lnTo>
                    <a:pt x="23" y="9"/>
                  </a:lnTo>
                  <a:lnTo>
                    <a:pt x="26" y="14"/>
                  </a:lnTo>
                  <a:lnTo>
                    <a:pt x="29" y="20"/>
                  </a:lnTo>
                  <a:lnTo>
                    <a:pt x="33" y="27"/>
                  </a:lnTo>
                  <a:lnTo>
                    <a:pt x="38" y="35"/>
                  </a:lnTo>
                  <a:lnTo>
                    <a:pt x="43" y="45"/>
                  </a:lnTo>
                  <a:lnTo>
                    <a:pt x="49" y="55"/>
                  </a:lnTo>
                  <a:lnTo>
                    <a:pt x="56" y="67"/>
                  </a:lnTo>
                  <a:lnTo>
                    <a:pt x="63" y="79"/>
                  </a:lnTo>
                  <a:lnTo>
                    <a:pt x="71" y="93"/>
                  </a:lnTo>
                  <a:lnTo>
                    <a:pt x="79" y="108"/>
                  </a:lnTo>
                  <a:lnTo>
                    <a:pt x="89" y="124"/>
                  </a:lnTo>
                  <a:lnTo>
                    <a:pt x="98" y="141"/>
                  </a:lnTo>
                  <a:lnTo>
                    <a:pt x="108" y="158"/>
                  </a:lnTo>
                  <a:lnTo>
                    <a:pt x="117" y="174"/>
                  </a:lnTo>
                  <a:lnTo>
                    <a:pt x="126" y="189"/>
                  </a:lnTo>
                  <a:lnTo>
                    <a:pt x="133" y="203"/>
                  </a:lnTo>
                  <a:lnTo>
                    <a:pt x="141" y="215"/>
                  </a:lnTo>
                  <a:lnTo>
                    <a:pt x="147" y="227"/>
                  </a:lnTo>
                  <a:lnTo>
                    <a:pt x="153" y="237"/>
                  </a:lnTo>
                  <a:lnTo>
                    <a:pt x="159" y="247"/>
                  </a:lnTo>
                  <a:lnTo>
                    <a:pt x="163" y="255"/>
                  </a:lnTo>
                  <a:lnTo>
                    <a:pt x="167" y="262"/>
                  </a:lnTo>
                  <a:lnTo>
                    <a:pt x="171" y="268"/>
                  </a:lnTo>
                  <a:lnTo>
                    <a:pt x="174" y="273"/>
                  </a:lnTo>
                  <a:lnTo>
                    <a:pt x="176" y="277"/>
                  </a:lnTo>
                  <a:lnTo>
                    <a:pt x="177" y="280"/>
                  </a:lnTo>
                  <a:lnTo>
                    <a:pt x="178" y="281"/>
                  </a:lnTo>
                  <a:lnTo>
                    <a:pt x="179" y="282"/>
                  </a:lnTo>
                  <a:lnTo>
                    <a:pt x="178" y="282"/>
                  </a:lnTo>
                  <a:lnTo>
                    <a:pt x="177" y="284"/>
                  </a:lnTo>
                  <a:lnTo>
                    <a:pt x="176" y="287"/>
                  </a:lnTo>
                  <a:lnTo>
                    <a:pt x="173" y="292"/>
                  </a:lnTo>
                  <a:lnTo>
                    <a:pt x="170" y="297"/>
                  </a:lnTo>
                  <a:lnTo>
                    <a:pt x="166" y="304"/>
                  </a:lnTo>
                  <a:lnTo>
                    <a:pt x="162" y="312"/>
                  </a:lnTo>
                  <a:lnTo>
                    <a:pt x="156" y="321"/>
                  </a:lnTo>
                  <a:lnTo>
                    <a:pt x="150" y="331"/>
                  </a:lnTo>
                  <a:lnTo>
                    <a:pt x="144" y="343"/>
                  </a:lnTo>
                  <a:lnTo>
                    <a:pt x="136" y="356"/>
                  </a:lnTo>
                  <a:lnTo>
                    <a:pt x="128" y="370"/>
                  </a:lnTo>
                  <a:lnTo>
                    <a:pt x="120" y="385"/>
                  </a:lnTo>
                  <a:lnTo>
                    <a:pt x="110" y="401"/>
                  </a:lnTo>
                  <a:lnTo>
                    <a:pt x="100" y="419"/>
                  </a:lnTo>
                  <a:lnTo>
                    <a:pt x="89" y="438"/>
                  </a:lnTo>
                  <a:lnTo>
                    <a:pt x="78" y="457"/>
                  </a:lnTo>
                  <a:lnTo>
                    <a:pt x="68" y="475"/>
                  </a:lnTo>
                  <a:lnTo>
                    <a:pt x="59" y="491"/>
                  </a:lnTo>
                  <a:lnTo>
                    <a:pt x="50" y="506"/>
                  </a:lnTo>
                  <a:lnTo>
                    <a:pt x="42" y="520"/>
                  </a:lnTo>
                  <a:lnTo>
                    <a:pt x="35" y="533"/>
                  </a:lnTo>
                  <a:lnTo>
                    <a:pt x="28" y="545"/>
                  </a:lnTo>
                  <a:lnTo>
                    <a:pt x="22" y="555"/>
                  </a:lnTo>
                  <a:lnTo>
                    <a:pt x="17" y="564"/>
                  </a:lnTo>
                  <a:lnTo>
                    <a:pt x="12" y="572"/>
                  </a:lnTo>
                  <a:lnTo>
                    <a:pt x="8" y="579"/>
                  </a:lnTo>
                  <a:lnTo>
                    <a:pt x="5" y="584"/>
                  </a:lnTo>
                  <a:lnTo>
                    <a:pt x="3" y="589"/>
                  </a:lnTo>
                  <a:lnTo>
                    <a:pt x="1" y="592"/>
                  </a:lnTo>
                  <a:lnTo>
                    <a:pt x="0" y="593"/>
                  </a:lnTo>
                  <a:lnTo>
                    <a:pt x="0" y="594"/>
                  </a:lnTo>
                  <a:lnTo>
                    <a:pt x="1" y="594"/>
                  </a:lnTo>
                  <a:lnTo>
                    <a:pt x="2" y="595"/>
                  </a:lnTo>
                  <a:lnTo>
                    <a:pt x="3" y="595"/>
                  </a:lnTo>
                  <a:lnTo>
                    <a:pt x="5" y="596"/>
                  </a:lnTo>
                  <a:lnTo>
                    <a:pt x="7" y="597"/>
                  </a:lnTo>
                  <a:lnTo>
                    <a:pt x="10" y="598"/>
                  </a:lnTo>
                  <a:lnTo>
                    <a:pt x="13" y="599"/>
                  </a:lnTo>
                  <a:lnTo>
                    <a:pt x="17" y="601"/>
                  </a:lnTo>
                  <a:lnTo>
                    <a:pt x="21" y="602"/>
                  </a:lnTo>
                  <a:lnTo>
                    <a:pt x="25" y="604"/>
                  </a:lnTo>
                  <a:lnTo>
                    <a:pt x="30" y="606"/>
                  </a:lnTo>
                  <a:lnTo>
                    <a:pt x="36" y="608"/>
                  </a:lnTo>
                  <a:lnTo>
                    <a:pt x="41" y="610"/>
                  </a:lnTo>
                  <a:lnTo>
                    <a:pt x="47" y="613"/>
                  </a:lnTo>
                  <a:lnTo>
                    <a:pt x="54" y="615"/>
                  </a:lnTo>
                  <a:lnTo>
                    <a:pt x="61" y="618"/>
                  </a:lnTo>
                  <a:lnTo>
                    <a:pt x="68" y="621"/>
                  </a:lnTo>
                  <a:lnTo>
                    <a:pt x="75" y="625"/>
                  </a:lnTo>
                  <a:lnTo>
                    <a:pt x="82" y="628"/>
                  </a:lnTo>
                  <a:lnTo>
                    <a:pt x="89" y="632"/>
                  </a:lnTo>
                  <a:lnTo>
                    <a:pt x="96" y="637"/>
                  </a:lnTo>
                  <a:lnTo>
                    <a:pt x="103" y="641"/>
                  </a:lnTo>
                  <a:lnTo>
                    <a:pt x="111" y="646"/>
                  </a:lnTo>
                  <a:lnTo>
                    <a:pt x="118" y="651"/>
                  </a:lnTo>
                  <a:lnTo>
                    <a:pt x="125" y="657"/>
                  </a:lnTo>
                  <a:lnTo>
                    <a:pt x="133" y="663"/>
                  </a:lnTo>
                  <a:lnTo>
                    <a:pt x="141" y="669"/>
                  </a:lnTo>
                  <a:lnTo>
                    <a:pt x="148" y="675"/>
                  </a:lnTo>
                  <a:lnTo>
                    <a:pt x="156" y="682"/>
                  </a:lnTo>
                  <a:lnTo>
                    <a:pt x="164" y="689"/>
                  </a:lnTo>
                  <a:lnTo>
                    <a:pt x="172" y="696"/>
                  </a:lnTo>
                  <a:lnTo>
                    <a:pt x="179" y="704"/>
                  </a:lnTo>
                  <a:lnTo>
                    <a:pt x="187" y="711"/>
                  </a:lnTo>
                  <a:lnTo>
                    <a:pt x="194" y="719"/>
                  </a:lnTo>
                  <a:lnTo>
                    <a:pt x="201" y="727"/>
                  </a:lnTo>
                  <a:lnTo>
                    <a:pt x="208" y="734"/>
                  </a:lnTo>
                  <a:lnTo>
                    <a:pt x="214" y="742"/>
                  </a:lnTo>
                  <a:lnTo>
                    <a:pt x="220" y="750"/>
                  </a:lnTo>
                  <a:lnTo>
                    <a:pt x="226" y="758"/>
                  </a:lnTo>
                  <a:lnTo>
                    <a:pt x="232" y="765"/>
                  </a:lnTo>
                  <a:lnTo>
                    <a:pt x="237" y="773"/>
                  </a:lnTo>
                  <a:lnTo>
                    <a:pt x="242" y="781"/>
                  </a:lnTo>
                  <a:lnTo>
                    <a:pt x="247" y="789"/>
                  </a:lnTo>
                  <a:lnTo>
                    <a:pt x="251" y="797"/>
                  </a:lnTo>
                  <a:lnTo>
                    <a:pt x="256" y="805"/>
                  </a:lnTo>
                  <a:lnTo>
                    <a:pt x="259" y="813"/>
                  </a:lnTo>
                  <a:lnTo>
                    <a:pt x="263" y="821"/>
                  </a:lnTo>
                  <a:lnTo>
                    <a:pt x="267" y="829"/>
                  </a:lnTo>
                  <a:lnTo>
                    <a:pt x="270" y="836"/>
                  </a:lnTo>
                  <a:lnTo>
                    <a:pt x="273" y="843"/>
                  </a:lnTo>
                  <a:lnTo>
                    <a:pt x="275" y="850"/>
                  </a:lnTo>
                  <a:lnTo>
                    <a:pt x="278" y="855"/>
                  </a:lnTo>
                  <a:lnTo>
                    <a:pt x="280" y="861"/>
                  </a:lnTo>
                  <a:lnTo>
                    <a:pt x="282" y="865"/>
                  </a:lnTo>
                  <a:lnTo>
                    <a:pt x="284" y="870"/>
                  </a:lnTo>
                  <a:lnTo>
                    <a:pt x="286" y="874"/>
                  </a:lnTo>
                  <a:lnTo>
                    <a:pt x="287" y="877"/>
                  </a:lnTo>
                  <a:lnTo>
                    <a:pt x="289" y="880"/>
                  </a:lnTo>
                  <a:lnTo>
                    <a:pt x="290" y="882"/>
                  </a:lnTo>
                  <a:lnTo>
                    <a:pt x="290" y="884"/>
                  </a:lnTo>
                  <a:lnTo>
                    <a:pt x="291" y="885"/>
                  </a:lnTo>
                  <a:lnTo>
                    <a:pt x="291" y="886"/>
                  </a:lnTo>
                  <a:close/>
                </a:path>
              </a:pathLst>
            </a:custGeom>
            <a:solidFill>
              <a:srgbClr val="9999FF"/>
            </a:solidFill>
            <a:ln w="6350" cap="flat">
              <a:solidFill>
                <a:srgbClr val="9999FF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5600">
                <a:solidFill>
                  <a:srgbClr val="0505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itchFamily="2" charset="-122"/>
                <a:ea typeface="+mn-ea"/>
              </a:endParaRPr>
            </a:p>
          </p:txBody>
        </p:sp>
        <p:sp>
          <p:nvSpPr>
            <p:cNvPr id="19467" name="Text Box 4">
              <a:extLst>
                <a:ext uri="{FF2B5EF4-FFF2-40B4-BE49-F238E27FC236}">
                  <a16:creationId xmlns:a16="http://schemas.microsoft.com/office/drawing/2014/main" id="{E4497C00-8BF5-E948-92B6-B610EBA5E7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5483" y="1839890"/>
              <a:ext cx="847731" cy="396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rIns="4572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ts val="1200"/>
                </a:lnSpc>
              </a:pPr>
              <a:r>
                <a:rPr lang="zh-CN" altLang="en-US">
                  <a:ea typeface="微软雅黑" panose="020B0503020204020204" pitchFamily="34" charset="-122"/>
                  <a:cs typeface="Arial" panose="020B0604020202020204" pitchFamily="34" charset="0"/>
                </a:rPr>
                <a:t>展现价值</a:t>
              </a:r>
            </a:p>
          </p:txBody>
        </p:sp>
        <p:sp>
          <p:nvSpPr>
            <p:cNvPr id="150546" name="Freeform 18">
              <a:extLst>
                <a:ext uri="{FF2B5EF4-FFF2-40B4-BE49-F238E27FC236}">
                  <a16:creationId xmlns:a16="http://schemas.microsoft.com/office/drawing/2014/main" id="{62B02FE9-6FBD-574A-BADE-4F275418B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2919" y="1195369"/>
              <a:ext cx="1443047" cy="1533517"/>
            </a:xfrm>
            <a:custGeom>
              <a:avLst/>
              <a:gdLst/>
              <a:ahLst/>
              <a:cxnLst>
                <a:cxn ang="0">
                  <a:pos x="285" y="888"/>
                </a:cxn>
                <a:cxn ang="0">
                  <a:pos x="260" y="897"/>
                </a:cxn>
                <a:cxn ang="0">
                  <a:pos x="217" y="911"/>
                </a:cxn>
                <a:cxn ang="0">
                  <a:pos x="180" y="924"/>
                </a:cxn>
                <a:cxn ang="0">
                  <a:pos x="161" y="930"/>
                </a:cxn>
                <a:cxn ang="0">
                  <a:pos x="167" y="932"/>
                </a:cxn>
                <a:cxn ang="0">
                  <a:pos x="235" y="947"/>
                </a:cxn>
                <a:cxn ang="0">
                  <a:pos x="372" y="977"/>
                </a:cxn>
                <a:cxn ang="0">
                  <a:pos x="529" y="1011"/>
                </a:cxn>
                <a:cxn ang="0">
                  <a:pos x="620" y="1031"/>
                </a:cxn>
                <a:cxn ang="0">
                  <a:pos x="644" y="1035"/>
                </a:cxn>
                <a:cxn ang="0">
                  <a:pos x="675" y="1000"/>
                </a:cxn>
                <a:cxn ang="0">
                  <a:pos x="754" y="912"/>
                </a:cxn>
                <a:cxn ang="0">
                  <a:pos x="868" y="785"/>
                </a:cxn>
                <a:cxn ang="0">
                  <a:pos x="947" y="697"/>
                </a:cxn>
                <a:cxn ang="0">
                  <a:pos x="978" y="662"/>
                </a:cxn>
                <a:cxn ang="0">
                  <a:pos x="972" y="663"/>
                </a:cxn>
                <a:cxn ang="0">
                  <a:pos x="947" y="672"/>
                </a:cxn>
                <a:cxn ang="0">
                  <a:pos x="902" y="686"/>
                </a:cxn>
                <a:cxn ang="0">
                  <a:pos x="864" y="699"/>
                </a:cxn>
                <a:cxn ang="0">
                  <a:pos x="845" y="705"/>
                </a:cxn>
                <a:cxn ang="0">
                  <a:pos x="841" y="702"/>
                </a:cxn>
                <a:cxn ang="0">
                  <a:pos x="829" y="672"/>
                </a:cxn>
                <a:cxn ang="0">
                  <a:pos x="804" y="611"/>
                </a:cxn>
                <a:cxn ang="0">
                  <a:pos x="767" y="530"/>
                </a:cxn>
                <a:cxn ang="0">
                  <a:pos x="716" y="446"/>
                </a:cxn>
                <a:cxn ang="0">
                  <a:pos x="651" y="360"/>
                </a:cxn>
                <a:cxn ang="0">
                  <a:pos x="578" y="280"/>
                </a:cxn>
                <a:cxn ang="0">
                  <a:pos x="501" y="211"/>
                </a:cxn>
                <a:cxn ang="0">
                  <a:pos x="421" y="153"/>
                </a:cxn>
                <a:cxn ang="0">
                  <a:pos x="341" y="106"/>
                </a:cxn>
                <a:cxn ang="0">
                  <a:pos x="262" y="69"/>
                </a:cxn>
                <a:cxn ang="0">
                  <a:pos x="188" y="42"/>
                </a:cxn>
                <a:cxn ang="0">
                  <a:pos x="125" y="23"/>
                </a:cxn>
                <a:cxn ang="0">
                  <a:pos x="74" y="11"/>
                </a:cxn>
                <a:cxn ang="0">
                  <a:pos x="38" y="4"/>
                </a:cxn>
                <a:cxn ang="0">
                  <a:pos x="20" y="1"/>
                </a:cxn>
                <a:cxn ang="0">
                  <a:pos x="21" y="5"/>
                </a:cxn>
                <a:cxn ang="0">
                  <a:pos x="43" y="45"/>
                </a:cxn>
                <a:cxn ang="0">
                  <a:pos x="89" y="124"/>
                </a:cxn>
                <a:cxn ang="0">
                  <a:pos x="141" y="215"/>
                </a:cxn>
                <a:cxn ang="0">
                  <a:pos x="171" y="268"/>
                </a:cxn>
                <a:cxn ang="0">
                  <a:pos x="178" y="282"/>
                </a:cxn>
                <a:cxn ang="0">
                  <a:pos x="162" y="312"/>
                </a:cxn>
                <a:cxn ang="0">
                  <a:pos x="120" y="385"/>
                </a:cxn>
                <a:cxn ang="0">
                  <a:pos x="59" y="491"/>
                </a:cxn>
                <a:cxn ang="0">
                  <a:pos x="17" y="564"/>
                </a:cxn>
                <a:cxn ang="0">
                  <a:pos x="0" y="593"/>
                </a:cxn>
                <a:cxn ang="0">
                  <a:pos x="5" y="596"/>
                </a:cxn>
                <a:cxn ang="0">
                  <a:pos x="25" y="604"/>
                </a:cxn>
                <a:cxn ang="0">
                  <a:pos x="61" y="618"/>
                </a:cxn>
                <a:cxn ang="0">
                  <a:pos x="103" y="641"/>
                </a:cxn>
                <a:cxn ang="0">
                  <a:pos x="148" y="675"/>
                </a:cxn>
                <a:cxn ang="0">
                  <a:pos x="194" y="719"/>
                </a:cxn>
                <a:cxn ang="0">
                  <a:pos x="232" y="765"/>
                </a:cxn>
                <a:cxn ang="0">
                  <a:pos x="259" y="813"/>
                </a:cxn>
                <a:cxn ang="0">
                  <a:pos x="278" y="855"/>
                </a:cxn>
                <a:cxn ang="0">
                  <a:pos x="289" y="880"/>
                </a:cxn>
                <a:cxn ang="0">
                  <a:pos x="291" y="886"/>
                </a:cxn>
              </a:cxnLst>
              <a:rect l="0" t="0" r="r" b="b"/>
              <a:pathLst>
                <a:path w="980" h="1037">
                  <a:moveTo>
                    <a:pt x="291" y="886"/>
                  </a:moveTo>
                  <a:lnTo>
                    <a:pt x="291" y="886"/>
                  </a:lnTo>
                  <a:lnTo>
                    <a:pt x="290" y="886"/>
                  </a:lnTo>
                  <a:lnTo>
                    <a:pt x="289" y="887"/>
                  </a:lnTo>
                  <a:lnTo>
                    <a:pt x="287" y="887"/>
                  </a:lnTo>
                  <a:lnTo>
                    <a:pt x="285" y="888"/>
                  </a:lnTo>
                  <a:lnTo>
                    <a:pt x="282" y="889"/>
                  </a:lnTo>
                  <a:lnTo>
                    <a:pt x="279" y="890"/>
                  </a:lnTo>
                  <a:lnTo>
                    <a:pt x="275" y="892"/>
                  </a:lnTo>
                  <a:lnTo>
                    <a:pt x="270" y="893"/>
                  </a:lnTo>
                  <a:lnTo>
                    <a:pt x="265" y="895"/>
                  </a:lnTo>
                  <a:lnTo>
                    <a:pt x="260" y="897"/>
                  </a:lnTo>
                  <a:lnTo>
                    <a:pt x="254" y="899"/>
                  </a:lnTo>
                  <a:lnTo>
                    <a:pt x="247" y="901"/>
                  </a:lnTo>
                  <a:lnTo>
                    <a:pt x="241" y="903"/>
                  </a:lnTo>
                  <a:lnTo>
                    <a:pt x="233" y="906"/>
                  </a:lnTo>
                  <a:lnTo>
                    <a:pt x="225" y="908"/>
                  </a:lnTo>
                  <a:lnTo>
                    <a:pt x="217" y="911"/>
                  </a:lnTo>
                  <a:lnTo>
                    <a:pt x="209" y="914"/>
                  </a:lnTo>
                  <a:lnTo>
                    <a:pt x="202" y="916"/>
                  </a:lnTo>
                  <a:lnTo>
                    <a:pt x="196" y="918"/>
                  </a:lnTo>
                  <a:lnTo>
                    <a:pt x="190" y="920"/>
                  </a:lnTo>
                  <a:lnTo>
                    <a:pt x="185" y="922"/>
                  </a:lnTo>
                  <a:lnTo>
                    <a:pt x="180" y="924"/>
                  </a:lnTo>
                  <a:lnTo>
                    <a:pt x="175" y="925"/>
                  </a:lnTo>
                  <a:lnTo>
                    <a:pt x="171" y="926"/>
                  </a:lnTo>
                  <a:lnTo>
                    <a:pt x="168" y="927"/>
                  </a:lnTo>
                  <a:lnTo>
                    <a:pt x="165" y="928"/>
                  </a:lnTo>
                  <a:lnTo>
                    <a:pt x="163" y="929"/>
                  </a:lnTo>
                  <a:lnTo>
                    <a:pt x="161" y="930"/>
                  </a:lnTo>
                  <a:lnTo>
                    <a:pt x="160" y="930"/>
                  </a:lnTo>
                  <a:lnTo>
                    <a:pt x="159" y="931"/>
                  </a:lnTo>
                  <a:lnTo>
                    <a:pt x="160" y="931"/>
                  </a:lnTo>
                  <a:lnTo>
                    <a:pt x="162" y="931"/>
                  </a:lnTo>
                  <a:lnTo>
                    <a:pt x="167" y="932"/>
                  </a:lnTo>
                  <a:lnTo>
                    <a:pt x="174" y="934"/>
                  </a:lnTo>
                  <a:lnTo>
                    <a:pt x="182" y="936"/>
                  </a:lnTo>
                  <a:lnTo>
                    <a:pt x="193" y="938"/>
                  </a:lnTo>
                  <a:lnTo>
                    <a:pt x="205" y="941"/>
                  </a:lnTo>
                  <a:lnTo>
                    <a:pt x="219" y="944"/>
                  </a:lnTo>
                  <a:lnTo>
                    <a:pt x="235" y="947"/>
                  </a:lnTo>
                  <a:lnTo>
                    <a:pt x="253" y="951"/>
                  </a:lnTo>
                  <a:lnTo>
                    <a:pt x="273" y="956"/>
                  </a:lnTo>
                  <a:lnTo>
                    <a:pt x="295" y="960"/>
                  </a:lnTo>
                  <a:lnTo>
                    <a:pt x="319" y="965"/>
                  </a:lnTo>
                  <a:lnTo>
                    <a:pt x="344" y="971"/>
                  </a:lnTo>
                  <a:lnTo>
                    <a:pt x="372" y="977"/>
                  </a:lnTo>
                  <a:lnTo>
                    <a:pt x="401" y="983"/>
                  </a:lnTo>
                  <a:lnTo>
                    <a:pt x="430" y="990"/>
                  </a:lnTo>
                  <a:lnTo>
                    <a:pt x="458" y="996"/>
                  </a:lnTo>
                  <a:lnTo>
                    <a:pt x="483" y="1001"/>
                  </a:lnTo>
                  <a:lnTo>
                    <a:pt x="507" y="1006"/>
                  </a:lnTo>
                  <a:lnTo>
                    <a:pt x="529" y="1011"/>
                  </a:lnTo>
                  <a:lnTo>
                    <a:pt x="549" y="1015"/>
                  </a:lnTo>
                  <a:lnTo>
                    <a:pt x="567" y="1019"/>
                  </a:lnTo>
                  <a:lnTo>
                    <a:pt x="583" y="1023"/>
                  </a:lnTo>
                  <a:lnTo>
                    <a:pt x="597" y="1026"/>
                  </a:lnTo>
                  <a:lnTo>
                    <a:pt x="609" y="1029"/>
                  </a:lnTo>
                  <a:lnTo>
                    <a:pt x="620" y="1031"/>
                  </a:lnTo>
                  <a:lnTo>
                    <a:pt x="628" y="1033"/>
                  </a:lnTo>
                  <a:lnTo>
                    <a:pt x="635" y="1034"/>
                  </a:lnTo>
                  <a:lnTo>
                    <a:pt x="639" y="1035"/>
                  </a:lnTo>
                  <a:lnTo>
                    <a:pt x="642" y="1036"/>
                  </a:lnTo>
                  <a:lnTo>
                    <a:pt x="643" y="1036"/>
                  </a:lnTo>
                  <a:lnTo>
                    <a:pt x="644" y="1035"/>
                  </a:lnTo>
                  <a:lnTo>
                    <a:pt x="646" y="1033"/>
                  </a:lnTo>
                  <a:lnTo>
                    <a:pt x="649" y="1029"/>
                  </a:lnTo>
                  <a:lnTo>
                    <a:pt x="654" y="1024"/>
                  </a:lnTo>
                  <a:lnTo>
                    <a:pt x="660" y="1018"/>
                  </a:lnTo>
                  <a:lnTo>
                    <a:pt x="667" y="1010"/>
                  </a:lnTo>
                  <a:lnTo>
                    <a:pt x="675" y="1000"/>
                  </a:lnTo>
                  <a:lnTo>
                    <a:pt x="685" y="989"/>
                  </a:lnTo>
                  <a:lnTo>
                    <a:pt x="696" y="977"/>
                  </a:lnTo>
                  <a:lnTo>
                    <a:pt x="709" y="963"/>
                  </a:lnTo>
                  <a:lnTo>
                    <a:pt x="723" y="947"/>
                  </a:lnTo>
                  <a:lnTo>
                    <a:pt x="738" y="931"/>
                  </a:lnTo>
                  <a:lnTo>
                    <a:pt x="754" y="912"/>
                  </a:lnTo>
                  <a:lnTo>
                    <a:pt x="772" y="892"/>
                  </a:lnTo>
                  <a:lnTo>
                    <a:pt x="791" y="871"/>
                  </a:lnTo>
                  <a:lnTo>
                    <a:pt x="811" y="848"/>
                  </a:lnTo>
                  <a:lnTo>
                    <a:pt x="831" y="826"/>
                  </a:lnTo>
                  <a:lnTo>
                    <a:pt x="850" y="805"/>
                  </a:lnTo>
                  <a:lnTo>
                    <a:pt x="868" y="785"/>
                  </a:lnTo>
                  <a:lnTo>
                    <a:pt x="885" y="766"/>
                  </a:lnTo>
                  <a:lnTo>
                    <a:pt x="900" y="750"/>
                  </a:lnTo>
                  <a:lnTo>
                    <a:pt x="913" y="734"/>
                  </a:lnTo>
                  <a:lnTo>
                    <a:pt x="926" y="720"/>
                  </a:lnTo>
                  <a:lnTo>
                    <a:pt x="937" y="708"/>
                  </a:lnTo>
                  <a:lnTo>
                    <a:pt x="947" y="697"/>
                  </a:lnTo>
                  <a:lnTo>
                    <a:pt x="955" y="687"/>
                  </a:lnTo>
                  <a:lnTo>
                    <a:pt x="963" y="679"/>
                  </a:lnTo>
                  <a:lnTo>
                    <a:pt x="968" y="673"/>
                  </a:lnTo>
                  <a:lnTo>
                    <a:pt x="973" y="668"/>
                  </a:lnTo>
                  <a:lnTo>
                    <a:pt x="976" y="664"/>
                  </a:lnTo>
                  <a:lnTo>
                    <a:pt x="978" y="662"/>
                  </a:lnTo>
                  <a:lnTo>
                    <a:pt x="979" y="661"/>
                  </a:lnTo>
                  <a:lnTo>
                    <a:pt x="978" y="661"/>
                  </a:lnTo>
                  <a:lnTo>
                    <a:pt x="977" y="662"/>
                  </a:lnTo>
                  <a:lnTo>
                    <a:pt x="975" y="662"/>
                  </a:lnTo>
                  <a:lnTo>
                    <a:pt x="972" y="663"/>
                  </a:lnTo>
                  <a:lnTo>
                    <a:pt x="969" y="664"/>
                  </a:lnTo>
                  <a:lnTo>
                    <a:pt x="966" y="665"/>
                  </a:lnTo>
                  <a:lnTo>
                    <a:pt x="962" y="667"/>
                  </a:lnTo>
                  <a:lnTo>
                    <a:pt x="957" y="668"/>
                  </a:lnTo>
                  <a:lnTo>
                    <a:pt x="952" y="670"/>
                  </a:lnTo>
                  <a:lnTo>
                    <a:pt x="947" y="672"/>
                  </a:lnTo>
                  <a:lnTo>
                    <a:pt x="941" y="674"/>
                  </a:lnTo>
                  <a:lnTo>
                    <a:pt x="934" y="676"/>
                  </a:lnTo>
                  <a:lnTo>
                    <a:pt x="927" y="678"/>
                  </a:lnTo>
                  <a:lnTo>
                    <a:pt x="919" y="681"/>
                  </a:lnTo>
                  <a:lnTo>
                    <a:pt x="911" y="683"/>
                  </a:lnTo>
                  <a:lnTo>
                    <a:pt x="902" y="686"/>
                  </a:lnTo>
                  <a:lnTo>
                    <a:pt x="895" y="689"/>
                  </a:lnTo>
                  <a:lnTo>
                    <a:pt x="887" y="691"/>
                  </a:lnTo>
                  <a:lnTo>
                    <a:pt x="881" y="693"/>
                  </a:lnTo>
                  <a:lnTo>
                    <a:pt x="875" y="695"/>
                  </a:lnTo>
                  <a:lnTo>
                    <a:pt x="869" y="697"/>
                  </a:lnTo>
                  <a:lnTo>
                    <a:pt x="864" y="699"/>
                  </a:lnTo>
                  <a:lnTo>
                    <a:pt x="859" y="700"/>
                  </a:lnTo>
                  <a:lnTo>
                    <a:pt x="855" y="701"/>
                  </a:lnTo>
                  <a:lnTo>
                    <a:pt x="852" y="702"/>
                  </a:lnTo>
                  <a:lnTo>
                    <a:pt x="849" y="703"/>
                  </a:lnTo>
                  <a:lnTo>
                    <a:pt x="847" y="704"/>
                  </a:lnTo>
                  <a:lnTo>
                    <a:pt x="845" y="705"/>
                  </a:lnTo>
                  <a:lnTo>
                    <a:pt x="843" y="705"/>
                  </a:lnTo>
                  <a:lnTo>
                    <a:pt x="842" y="706"/>
                  </a:lnTo>
                  <a:lnTo>
                    <a:pt x="842" y="705"/>
                  </a:lnTo>
                  <a:lnTo>
                    <a:pt x="842" y="704"/>
                  </a:lnTo>
                  <a:lnTo>
                    <a:pt x="841" y="702"/>
                  </a:lnTo>
                  <a:lnTo>
                    <a:pt x="840" y="699"/>
                  </a:lnTo>
                  <a:lnTo>
                    <a:pt x="838" y="695"/>
                  </a:lnTo>
                  <a:lnTo>
                    <a:pt x="836" y="690"/>
                  </a:lnTo>
                  <a:lnTo>
                    <a:pt x="834" y="685"/>
                  </a:lnTo>
                  <a:lnTo>
                    <a:pt x="831" y="679"/>
                  </a:lnTo>
                  <a:lnTo>
                    <a:pt x="829" y="672"/>
                  </a:lnTo>
                  <a:lnTo>
                    <a:pt x="825" y="664"/>
                  </a:lnTo>
                  <a:lnTo>
                    <a:pt x="822" y="655"/>
                  </a:lnTo>
                  <a:lnTo>
                    <a:pt x="818" y="645"/>
                  </a:lnTo>
                  <a:lnTo>
                    <a:pt x="814" y="635"/>
                  </a:lnTo>
                  <a:lnTo>
                    <a:pt x="809" y="623"/>
                  </a:lnTo>
                  <a:lnTo>
                    <a:pt x="804" y="611"/>
                  </a:lnTo>
                  <a:lnTo>
                    <a:pt x="799" y="598"/>
                  </a:lnTo>
                  <a:lnTo>
                    <a:pt x="793" y="585"/>
                  </a:lnTo>
                  <a:lnTo>
                    <a:pt x="787" y="571"/>
                  </a:lnTo>
                  <a:lnTo>
                    <a:pt x="781" y="558"/>
                  </a:lnTo>
                  <a:lnTo>
                    <a:pt x="774" y="544"/>
                  </a:lnTo>
                  <a:lnTo>
                    <a:pt x="767" y="530"/>
                  </a:lnTo>
                  <a:lnTo>
                    <a:pt x="760" y="516"/>
                  </a:lnTo>
                  <a:lnTo>
                    <a:pt x="752" y="502"/>
                  </a:lnTo>
                  <a:lnTo>
                    <a:pt x="743" y="488"/>
                  </a:lnTo>
                  <a:lnTo>
                    <a:pt x="734" y="474"/>
                  </a:lnTo>
                  <a:lnTo>
                    <a:pt x="725" y="460"/>
                  </a:lnTo>
                  <a:lnTo>
                    <a:pt x="716" y="446"/>
                  </a:lnTo>
                  <a:lnTo>
                    <a:pt x="706" y="432"/>
                  </a:lnTo>
                  <a:lnTo>
                    <a:pt x="696" y="418"/>
                  </a:lnTo>
                  <a:lnTo>
                    <a:pt x="685" y="403"/>
                  </a:lnTo>
                  <a:lnTo>
                    <a:pt x="674" y="389"/>
                  </a:lnTo>
                  <a:lnTo>
                    <a:pt x="662" y="374"/>
                  </a:lnTo>
                  <a:lnTo>
                    <a:pt x="651" y="360"/>
                  </a:lnTo>
                  <a:lnTo>
                    <a:pt x="639" y="346"/>
                  </a:lnTo>
                  <a:lnTo>
                    <a:pt x="627" y="332"/>
                  </a:lnTo>
                  <a:lnTo>
                    <a:pt x="615" y="318"/>
                  </a:lnTo>
                  <a:lnTo>
                    <a:pt x="602" y="305"/>
                  </a:lnTo>
                  <a:lnTo>
                    <a:pt x="590" y="292"/>
                  </a:lnTo>
                  <a:lnTo>
                    <a:pt x="578" y="280"/>
                  </a:lnTo>
                  <a:lnTo>
                    <a:pt x="565" y="267"/>
                  </a:lnTo>
                  <a:lnTo>
                    <a:pt x="553" y="255"/>
                  </a:lnTo>
                  <a:lnTo>
                    <a:pt x="540" y="244"/>
                  </a:lnTo>
                  <a:lnTo>
                    <a:pt x="527" y="233"/>
                  </a:lnTo>
                  <a:lnTo>
                    <a:pt x="514" y="222"/>
                  </a:lnTo>
                  <a:lnTo>
                    <a:pt x="501" y="211"/>
                  </a:lnTo>
                  <a:lnTo>
                    <a:pt x="488" y="200"/>
                  </a:lnTo>
                  <a:lnTo>
                    <a:pt x="475" y="190"/>
                  </a:lnTo>
                  <a:lnTo>
                    <a:pt x="461" y="181"/>
                  </a:lnTo>
                  <a:lnTo>
                    <a:pt x="448" y="171"/>
                  </a:lnTo>
                  <a:lnTo>
                    <a:pt x="434" y="162"/>
                  </a:lnTo>
                  <a:lnTo>
                    <a:pt x="421" y="153"/>
                  </a:lnTo>
                  <a:lnTo>
                    <a:pt x="408" y="144"/>
                  </a:lnTo>
                  <a:lnTo>
                    <a:pt x="394" y="136"/>
                  </a:lnTo>
                  <a:lnTo>
                    <a:pt x="381" y="128"/>
                  </a:lnTo>
                  <a:lnTo>
                    <a:pt x="368" y="120"/>
                  </a:lnTo>
                  <a:lnTo>
                    <a:pt x="354" y="113"/>
                  </a:lnTo>
                  <a:lnTo>
                    <a:pt x="341" y="106"/>
                  </a:lnTo>
                  <a:lnTo>
                    <a:pt x="328" y="99"/>
                  </a:lnTo>
                  <a:lnTo>
                    <a:pt x="315" y="92"/>
                  </a:lnTo>
                  <a:lnTo>
                    <a:pt x="302" y="86"/>
                  </a:lnTo>
                  <a:lnTo>
                    <a:pt x="288" y="80"/>
                  </a:lnTo>
                  <a:lnTo>
                    <a:pt x="275" y="74"/>
                  </a:lnTo>
                  <a:lnTo>
                    <a:pt x="262" y="69"/>
                  </a:lnTo>
                  <a:lnTo>
                    <a:pt x="249" y="64"/>
                  </a:lnTo>
                  <a:lnTo>
                    <a:pt x="236" y="59"/>
                  </a:lnTo>
                  <a:lnTo>
                    <a:pt x="224" y="55"/>
                  </a:lnTo>
                  <a:lnTo>
                    <a:pt x="211" y="50"/>
                  </a:lnTo>
                  <a:lnTo>
                    <a:pt x="199" y="46"/>
                  </a:lnTo>
                  <a:lnTo>
                    <a:pt x="188" y="42"/>
                  </a:lnTo>
                  <a:lnTo>
                    <a:pt x="176" y="38"/>
                  </a:lnTo>
                  <a:lnTo>
                    <a:pt x="165" y="35"/>
                  </a:lnTo>
                  <a:lnTo>
                    <a:pt x="155" y="31"/>
                  </a:lnTo>
                  <a:lnTo>
                    <a:pt x="144" y="28"/>
                  </a:lnTo>
                  <a:lnTo>
                    <a:pt x="134" y="25"/>
                  </a:lnTo>
                  <a:lnTo>
                    <a:pt x="125" y="23"/>
                  </a:lnTo>
                  <a:lnTo>
                    <a:pt x="115" y="20"/>
                  </a:lnTo>
                  <a:lnTo>
                    <a:pt x="106" y="18"/>
                  </a:lnTo>
                  <a:lnTo>
                    <a:pt x="98" y="16"/>
                  </a:lnTo>
                  <a:lnTo>
                    <a:pt x="89" y="14"/>
                  </a:lnTo>
                  <a:lnTo>
                    <a:pt x="81" y="12"/>
                  </a:lnTo>
                  <a:lnTo>
                    <a:pt x="74" y="11"/>
                  </a:lnTo>
                  <a:lnTo>
                    <a:pt x="66" y="9"/>
                  </a:lnTo>
                  <a:lnTo>
                    <a:pt x="60" y="8"/>
                  </a:lnTo>
                  <a:lnTo>
                    <a:pt x="53" y="7"/>
                  </a:lnTo>
                  <a:lnTo>
                    <a:pt x="48" y="6"/>
                  </a:lnTo>
                  <a:lnTo>
                    <a:pt x="43" y="5"/>
                  </a:lnTo>
                  <a:lnTo>
                    <a:pt x="38" y="4"/>
                  </a:lnTo>
                  <a:lnTo>
                    <a:pt x="34" y="3"/>
                  </a:lnTo>
                  <a:lnTo>
                    <a:pt x="30" y="2"/>
                  </a:lnTo>
                  <a:lnTo>
                    <a:pt x="27" y="2"/>
                  </a:lnTo>
                  <a:lnTo>
                    <a:pt x="24" y="1"/>
                  </a:lnTo>
                  <a:lnTo>
                    <a:pt x="22" y="1"/>
                  </a:lnTo>
                  <a:lnTo>
                    <a:pt x="20" y="1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8" y="1"/>
                  </a:lnTo>
                  <a:lnTo>
                    <a:pt x="19" y="2"/>
                  </a:lnTo>
                  <a:lnTo>
                    <a:pt x="21" y="5"/>
                  </a:lnTo>
                  <a:lnTo>
                    <a:pt x="23" y="9"/>
                  </a:lnTo>
                  <a:lnTo>
                    <a:pt x="26" y="14"/>
                  </a:lnTo>
                  <a:lnTo>
                    <a:pt x="29" y="20"/>
                  </a:lnTo>
                  <a:lnTo>
                    <a:pt x="33" y="27"/>
                  </a:lnTo>
                  <a:lnTo>
                    <a:pt x="38" y="35"/>
                  </a:lnTo>
                  <a:lnTo>
                    <a:pt x="43" y="45"/>
                  </a:lnTo>
                  <a:lnTo>
                    <a:pt x="49" y="55"/>
                  </a:lnTo>
                  <a:lnTo>
                    <a:pt x="56" y="67"/>
                  </a:lnTo>
                  <a:lnTo>
                    <a:pt x="63" y="79"/>
                  </a:lnTo>
                  <a:lnTo>
                    <a:pt x="71" y="93"/>
                  </a:lnTo>
                  <a:lnTo>
                    <a:pt x="79" y="108"/>
                  </a:lnTo>
                  <a:lnTo>
                    <a:pt x="89" y="124"/>
                  </a:lnTo>
                  <a:lnTo>
                    <a:pt x="98" y="141"/>
                  </a:lnTo>
                  <a:lnTo>
                    <a:pt x="108" y="158"/>
                  </a:lnTo>
                  <a:lnTo>
                    <a:pt x="117" y="174"/>
                  </a:lnTo>
                  <a:lnTo>
                    <a:pt x="126" y="189"/>
                  </a:lnTo>
                  <a:lnTo>
                    <a:pt x="133" y="203"/>
                  </a:lnTo>
                  <a:lnTo>
                    <a:pt x="141" y="215"/>
                  </a:lnTo>
                  <a:lnTo>
                    <a:pt x="147" y="227"/>
                  </a:lnTo>
                  <a:lnTo>
                    <a:pt x="153" y="237"/>
                  </a:lnTo>
                  <a:lnTo>
                    <a:pt x="159" y="247"/>
                  </a:lnTo>
                  <a:lnTo>
                    <a:pt x="163" y="255"/>
                  </a:lnTo>
                  <a:lnTo>
                    <a:pt x="167" y="262"/>
                  </a:lnTo>
                  <a:lnTo>
                    <a:pt x="171" y="268"/>
                  </a:lnTo>
                  <a:lnTo>
                    <a:pt x="174" y="273"/>
                  </a:lnTo>
                  <a:lnTo>
                    <a:pt x="176" y="277"/>
                  </a:lnTo>
                  <a:lnTo>
                    <a:pt x="177" y="280"/>
                  </a:lnTo>
                  <a:lnTo>
                    <a:pt x="178" y="281"/>
                  </a:lnTo>
                  <a:lnTo>
                    <a:pt x="179" y="282"/>
                  </a:lnTo>
                  <a:lnTo>
                    <a:pt x="178" y="282"/>
                  </a:lnTo>
                  <a:lnTo>
                    <a:pt x="177" y="284"/>
                  </a:lnTo>
                  <a:lnTo>
                    <a:pt x="176" y="287"/>
                  </a:lnTo>
                  <a:lnTo>
                    <a:pt x="173" y="292"/>
                  </a:lnTo>
                  <a:lnTo>
                    <a:pt x="170" y="297"/>
                  </a:lnTo>
                  <a:lnTo>
                    <a:pt x="166" y="304"/>
                  </a:lnTo>
                  <a:lnTo>
                    <a:pt x="162" y="312"/>
                  </a:lnTo>
                  <a:lnTo>
                    <a:pt x="156" y="321"/>
                  </a:lnTo>
                  <a:lnTo>
                    <a:pt x="150" y="331"/>
                  </a:lnTo>
                  <a:lnTo>
                    <a:pt x="144" y="343"/>
                  </a:lnTo>
                  <a:lnTo>
                    <a:pt x="136" y="356"/>
                  </a:lnTo>
                  <a:lnTo>
                    <a:pt x="128" y="370"/>
                  </a:lnTo>
                  <a:lnTo>
                    <a:pt x="120" y="385"/>
                  </a:lnTo>
                  <a:lnTo>
                    <a:pt x="110" y="401"/>
                  </a:lnTo>
                  <a:lnTo>
                    <a:pt x="100" y="419"/>
                  </a:lnTo>
                  <a:lnTo>
                    <a:pt x="89" y="438"/>
                  </a:lnTo>
                  <a:lnTo>
                    <a:pt x="78" y="457"/>
                  </a:lnTo>
                  <a:lnTo>
                    <a:pt x="68" y="475"/>
                  </a:lnTo>
                  <a:lnTo>
                    <a:pt x="59" y="491"/>
                  </a:lnTo>
                  <a:lnTo>
                    <a:pt x="50" y="506"/>
                  </a:lnTo>
                  <a:lnTo>
                    <a:pt x="42" y="520"/>
                  </a:lnTo>
                  <a:lnTo>
                    <a:pt x="35" y="533"/>
                  </a:lnTo>
                  <a:lnTo>
                    <a:pt x="28" y="545"/>
                  </a:lnTo>
                  <a:lnTo>
                    <a:pt x="22" y="555"/>
                  </a:lnTo>
                  <a:lnTo>
                    <a:pt x="17" y="564"/>
                  </a:lnTo>
                  <a:lnTo>
                    <a:pt x="12" y="572"/>
                  </a:lnTo>
                  <a:lnTo>
                    <a:pt x="8" y="579"/>
                  </a:lnTo>
                  <a:lnTo>
                    <a:pt x="5" y="584"/>
                  </a:lnTo>
                  <a:lnTo>
                    <a:pt x="3" y="589"/>
                  </a:lnTo>
                  <a:lnTo>
                    <a:pt x="1" y="592"/>
                  </a:lnTo>
                  <a:lnTo>
                    <a:pt x="0" y="593"/>
                  </a:lnTo>
                  <a:lnTo>
                    <a:pt x="0" y="594"/>
                  </a:lnTo>
                  <a:lnTo>
                    <a:pt x="1" y="594"/>
                  </a:lnTo>
                  <a:lnTo>
                    <a:pt x="2" y="595"/>
                  </a:lnTo>
                  <a:lnTo>
                    <a:pt x="3" y="595"/>
                  </a:lnTo>
                  <a:lnTo>
                    <a:pt x="5" y="596"/>
                  </a:lnTo>
                  <a:lnTo>
                    <a:pt x="7" y="597"/>
                  </a:lnTo>
                  <a:lnTo>
                    <a:pt x="10" y="598"/>
                  </a:lnTo>
                  <a:lnTo>
                    <a:pt x="13" y="599"/>
                  </a:lnTo>
                  <a:lnTo>
                    <a:pt x="17" y="601"/>
                  </a:lnTo>
                  <a:lnTo>
                    <a:pt x="21" y="602"/>
                  </a:lnTo>
                  <a:lnTo>
                    <a:pt x="25" y="604"/>
                  </a:lnTo>
                  <a:lnTo>
                    <a:pt x="30" y="606"/>
                  </a:lnTo>
                  <a:lnTo>
                    <a:pt x="36" y="608"/>
                  </a:lnTo>
                  <a:lnTo>
                    <a:pt x="41" y="610"/>
                  </a:lnTo>
                  <a:lnTo>
                    <a:pt x="47" y="613"/>
                  </a:lnTo>
                  <a:lnTo>
                    <a:pt x="54" y="615"/>
                  </a:lnTo>
                  <a:lnTo>
                    <a:pt x="61" y="618"/>
                  </a:lnTo>
                  <a:lnTo>
                    <a:pt x="68" y="621"/>
                  </a:lnTo>
                  <a:lnTo>
                    <a:pt x="75" y="625"/>
                  </a:lnTo>
                  <a:lnTo>
                    <a:pt x="82" y="628"/>
                  </a:lnTo>
                  <a:lnTo>
                    <a:pt x="89" y="632"/>
                  </a:lnTo>
                  <a:lnTo>
                    <a:pt x="96" y="637"/>
                  </a:lnTo>
                  <a:lnTo>
                    <a:pt x="103" y="641"/>
                  </a:lnTo>
                  <a:lnTo>
                    <a:pt x="111" y="646"/>
                  </a:lnTo>
                  <a:lnTo>
                    <a:pt x="118" y="651"/>
                  </a:lnTo>
                  <a:lnTo>
                    <a:pt x="125" y="657"/>
                  </a:lnTo>
                  <a:lnTo>
                    <a:pt x="133" y="663"/>
                  </a:lnTo>
                  <a:lnTo>
                    <a:pt x="141" y="669"/>
                  </a:lnTo>
                  <a:lnTo>
                    <a:pt x="148" y="675"/>
                  </a:lnTo>
                  <a:lnTo>
                    <a:pt x="156" y="682"/>
                  </a:lnTo>
                  <a:lnTo>
                    <a:pt x="164" y="689"/>
                  </a:lnTo>
                  <a:lnTo>
                    <a:pt x="172" y="696"/>
                  </a:lnTo>
                  <a:lnTo>
                    <a:pt x="179" y="704"/>
                  </a:lnTo>
                  <a:lnTo>
                    <a:pt x="187" y="711"/>
                  </a:lnTo>
                  <a:lnTo>
                    <a:pt x="194" y="719"/>
                  </a:lnTo>
                  <a:lnTo>
                    <a:pt x="201" y="727"/>
                  </a:lnTo>
                  <a:lnTo>
                    <a:pt x="208" y="734"/>
                  </a:lnTo>
                  <a:lnTo>
                    <a:pt x="214" y="742"/>
                  </a:lnTo>
                  <a:lnTo>
                    <a:pt x="220" y="750"/>
                  </a:lnTo>
                  <a:lnTo>
                    <a:pt x="226" y="758"/>
                  </a:lnTo>
                  <a:lnTo>
                    <a:pt x="232" y="765"/>
                  </a:lnTo>
                  <a:lnTo>
                    <a:pt x="237" y="773"/>
                  </a:lnTo>
                  <a:lnTo>
                    <a:pt x="242" y="781"/>
                  </a:lnTo>
                  <a:lnTo>
                    <a:pt x="247" y="789"/>
                  </a:lnTo>
                  <a:lnTo>
                    <a:pt x="251" y="797"/>
                  </a:lnTo>
                  <a:lnTo>
                    <a:pt x="256" y="805"/>
                  </a:lnTo>
                  <a:lnTo>
                    <a:pt x="259" y="813"/>
                  </a:lnTo>
                  <a:lnTo>
                    <a:pt x="263" y="821"/>
                  </a:lnTo>
                  <a:lnTo>
                    <a:pt x="267" y="829"/>
                  </a:lnTo>
                  <a:lnTo>
                    <a:pt x="270" y="836"/>
                  </a:lnTo>
                  <a:lnTo>
                    <a:pt x="273" y="843"/>
                  </a:lnTo>
                  <a:lnTo>
                    <a:pt x="275" y="850"/>
                  </a:lnTo>
                  <a:lnTo>
                    <a:pt x="278" y="855"/>
                  </a:lnTo>
                  <a:lnTo>
                    <a:pt x="280" y="861"/>
                  </a:lnTo>
                  <a:lnTo>
                    <a:pt x="282" y="865"/>
                  </a:lnTo>
                  <a:lnTo>
                    <a:pt x="284" y="870"/>
                  </a:lnTo>
                  <a:lnTo>
                    <a:pt x="286" y="874"/>
                  </a:lnTo>
                  <a:lnTo>
                    <a:pt x="287" y="877"/>
                  </a:lnTo>
                  <a:lnTo>
                    <a:pt x="289" y="880"/>
                  </a:lnTo>
                  <a:lnTo>
                    <a:pt x="290" y="882"/>
                  </a:lnTo>
                  <a:lnTo>
                    <a:pt x="290" y="884"/>
                  </a:lnTo>
                  <a:lnTo>
                    <a:pt x="291" y="885"/>
                  </a:lnTo>
                  <a:lnTo>
                    <a:pt x="291" y="886"/>
                  </a:lnTo>
                  <a:close/>
                </a:path>
              </a:pathLst>
            </a:custGeom>
            <a:solidFill>
              <a:srgbClr val="9999FF"/>
            </a:solidFill>
            <a:ln w="6350" cap="flat">
              <a:prstDash val="solid"/>
              <a:round/>
              <a:headEnd/>
              <a:tailEnd/>
            </a:ln>
            <a:effectLst/>
            <a:scene3d>
              <a:camera prst="legacyPerspectiveTopRight"/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99FF"/>
              </a:extrusionClr>
            </a:sp3d>
          </p:spPr>
          <p:txBody>
            <a:bodyPr wrap="none" anchor="ctr">
              <a:spAutoFit/>
              <a:flatTx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5600">
                <a:solidFill>
                  <a:srgbClr val="0505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itchFamily="2" charset="-122"/>
                <a:ea typeface="+mn-ea"/>
              </a:endParaRPr>
            </a:p>
          </p:txBody>
        </p:sp>
        <p:sp>
          <p:nvSpPr>
            <p:cNvPr id="19469" name="Text Box 19">
              <a:extLst>
                <a:ext uri="{FF2B5EF4-FFF2-40B4-BE49-F238E27FC236}">
                  <a16:creationId xmlns:a16="http://schemas.microsoft.com/office/drawing/2014/main" id="{625CADC7-69D4-704C-B6BB-5CDA95A83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3560" y="1874912"/>
              <a:ext cx="104968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rIns="4572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ts val="1200"/>
                </a:lnSpc>
              </a:pPr>
              <a:r>
                <a:rPr lang="zh-CN" altLang="en-US" sz="1600">
                  <a:latin typeface="宋体" panose="02010600030101010101" pitchFamily="2" charset="-122"/>
                  <a:cs typeface="Arial" panose="020B0604020202020204" pitchFamily="34" charset="0"/>
                </a:rPr>
                <a:t>开场介绍</a:t>
              </a:r>
            </a:p>
          </p:txBody>
        </p:sp>
        <p:sp>
          <p:nvSpPr>
            <p:cNvPr id="150534" name="Freeform 6">
              <a:extLst>
                <a:ext uri="{FF2B5EF4-FFF2-40B4-BE49-F238E27FC236}">
                  <a16:creationId xmlns:a16="http://schemas.microsoft.com/office/drawing/2014/main" id="{1FC12183-BC22-8949-9506-CB58BC832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6419" y="2422499"/>
              <a:ext cx="1255721" cy="1674804"/>
            </a:xfrm>
            <a:custGeom>
              <a:avLst/>
              <a:gdLst/>
              <a:ahLst/>
              <a:cxnLst>
                <a:cxn ang="0">
                  <a:pos x="82" y="533"/>
                </a:cxn>
                <a:cxn ang="0">
                  <a:pos x="66" y="511"/>
                </a:cxn>
                <a:cxn ang="0">
                  <a:pos x="38" y="472"/>
                </a:cxn>
                <a:cxn ang="0">
                  <a:pos x="14" y="438"/>
                </a:cxn>
                <a:cxn ang="0">
                  <a:pos x="1" y="421"/>
                </a:cxn>
                <a:cxn ang="0">
                  <a:pos x="1" y="428"/>
                </a:cxn>
                <a:cxn ang="0">
                  <a:pos x="8" y="499"/>
                </a:cxn>
                <a:cxn ang="0">
                  <a:pos x="23" y="640"/>
                </a:cxn>
                <a:cxn ang="0">
                  <a:pos x="40" y="803"/>
                </a:cxn>
                <a:cxn ang="0">
                  <a:pos x="50" y="897"/>
                </a:cxn>
                <a:cxn ang="0">
                  <a:pos x="53" y="922"/>
                </a:cxn>
                <a:cxn ang="0">
                  <a:pos x="97" y="942"/>
                </a:cxn>
                <a:cxn ang="0">
                  <a:pos x="205" y="991"/>
                </a:cxn>
                <a:cxn ang="0">
                  <a:pos x="362" y="1062"/>
                </a:cxn>
                <a:cxn ang="0">
                  <a:pos x="470" y="1111"/>
                </a:cxn>
                <a:cxn ang="0">
                  <a:pos x="514" y="1130"/>
                </a:cxn>
                <a:cxn ang="0">
                  <a:pos x="510" y="1125"/>
                </a:cxn>
                <a:cxn ang="0">
                  <a:pos x="494" y="1102"/>
                </a:cxn>
                <a:cxn ang="0">
                  <a:pos x="465" y="1063"/>
                </a:cxn>
                <a:cxn ang="0">
                  <a:pos x="440" y="1028"/>
                </a:cxn>
                <a:cxn ang="0">
                  <a:pos x="428" y="1011"/>
                </a:cxn>
                <a:cxn ang="0">
                  <a:pos x="429" y="1007"/>
                </a:cxn>
                <a:cxn ang="0">
                  <a:pos x="447" y="993"/>
                </a:cxn>
                <a:cxn ang="0">
                  <a:pos x="485" y="964"/>
                </a:cxn>
                <a:cxn ang="0">
                  <a:pos x="535" y="921"/>
                </a:cxn>
                <a:cxn ang="0">
                  <a:pos x="587" y="866"/>
                </a:cxn>
                <a:cxn ang="0">
                  <a:pos x="641" y="798"/>
                </a:cxn>
                <a:cxn ang="0">
                  <a:pos x="693" y="723"/>
                </a:cxn>
                <a:cxn ang="0">
                  <a:pos x="738" y="642"/>
                </a:cxn>
                <a:cxn ang="0">
                  <a:pos x="778" y="554"/>
                </a:cxn>
                <a:cxn ang="0">
                  <a:pos x="809" y="460"/>
                </a:cxn>
                <a:cxn ang="0">
                  <a:pos x="832" y="360"/>
                </a:cxn>
                <a:cxn ang="0">
                  <a:pos x="847" y="260"/>
                </a:cxn>
                <a:cxn ang="0">
                  <a:pos x="852" y="169"/>
                </a:cxn>
                <a:cxn ang="0">
                  <a:pos x="847" y="90"/>
                </a:cxn>
                <a:cxn ang="0">
                  <a:pos x="842" y="32"/>
                </a:cxn>
                <a:cxn ang="0">
                  <a:pos x="839" y="3"/>
                </a:cxn>
                <a:cxn ang="0">
                  <a:pos x="835" y="4"/>
                </a:cxn>
                <a:cxn ang="0">
                  <a:pos x="804" y="38"/>
                </a:cxn>
                <a:cxn ang="0">
                  <a:pos x="743" y="106"/>
                </a:cxn>
                <a:cxn ang="0">
                  <a:pos x="673" y="185"/>
                </a:cxn>
                <a:cxn ang="0">
                  <a:pos x="632" y="231"/>
                </a:cxn>
                <a:cxn ang="0">
                  <a:pos x="621" y="243"/>
                </a:cxn>
                <a:cxn ang="0">
                  <a:pos x="588" y="236"/>
                </a:cxn>
                <a:cxn ang="0">
                  <a:pos x="506" y="219"/>
                </a:cxn>
                <a:cxn ang="0">
                  <a:pos x="388" y="194"/>
                </a:cxn>
                <a:cxn ang="0">
                  <a:pos x="307" y="177"/>
                </a:cxn>
                <a:cxn ang="0">
                  <a:pos x="274" y="170"/>
                </a:cxn>
                <a:cxn ang="0">
                  <a:pos x="273" y="177"/>
                </a:cxn>
                <a:cxn ang="0">
                  <a:pos x="270" y="203"/>
                </a:cxn>
                <a:cxn ang="0">
                  <a:pos x="264" y="249"/>
                </a:cxn>
                <a:cxn ang="0">
                  <a:pos x="253" y="301"/>
                </a:cxn>
                <a:cxn ang="0">
                  <a:pos x="235" y="353"/>
                </a:cxn>
                <a:cxn ang="0">
                  <a:pos x="210" y="404"/>
                </a:cxn>
                <a:cxn ang="0">
                  <a:pos x="179" y="449"/>
                </a:cxn>
                <a:cxn ang="0">
                  <a:pos x="144" y="487"/>
                </a:cxn>
                <a:cxn ang="0">
                  <a:pos x="111" y="517"/>
                </a:cxn>
                <a:cxn ang="0">
                  <a:pos x="91" y="534"/>
                </a:cxn>
                <a:cxn ang="0">
                  <a:pos x="86" y="539"/>
                </a:cxn>
              </a:cxnLst>
              <a:rect l="0" t="0" r="r" b="b"/>
              <a:pathLst>
                <a:path w="853" h="1132">
                  <a:moveTo>
                    <a:pt x="86" y="539"/>
                  </a:moveTo>
                  <a:lnTo>
                    <a:pt x="86" y="539"/>
                  </a:lnTo>
                  <a:lnTo>
                    <a:pt x="86" y="538"/>
                  </a:lnTo>
                  <a:lnTo>
                    <a:pt x="85" y="537"/>
                  </a:lnTo>
                  <a:lnTo>
                    <a:pt x="84" y="535"/>
                  </a:lnTo>
                  <a:lnTo>
                    <a:pt x="82" y="533"/>
                  </a:lnTo>
                  <a:lnTo>
                    <a:pt x="80" y="530"/>
                  </a:lnTo>
                  <a:lnTo>
                    <a:pt x="78" y="527"/>
                  </a:lnTo>
                  <a:lnTo>
                    <a:pt x="76" y="524"/>
                  </a:lnTo>
                  <a:lnTo>
                    <a:pt x="73" y="520"/>
                  </a:lnTo>
                  <a:lnTo>
                    <a:pt x="70" y="515"/>
                  </a:lnTo>
                  <a:lnTo>
                    <a:pt x="66" y="511"/>
                  </a:lnTo>
                  <a:lnTo>
                    <a:pt x="62" y="505"/>
                  </a:lnTo>
                  <a:lnTo>
                    <a:pt x="58" y="499"/>
                  </a:lnTo>
                  <a:lnTo>
                    <a:pt x="53" y="493"/>
                  </a:lnTo>
                  <a:lnTo>
                    <a:pt x="48" y="486"/>
                  </a:lnTo>
                  <a:lnTo>
                    <a:pt x="43" y="479"/>
                  </a:lnTo>
                  <a:lnTo>
                    <a:pt x="38" y="472"/>
                  </a:lnTo>
                  <a:lnTo>
                    <a:pt x="33" y="465"/>
                  </a:lnTo>
                  <a:lnTo>
                    <a:pt x="29" y="459"/>
                  </a:lnTo>
                  <a:lnTo>
                    <a:pt x="24" y="453"/>
                  </a:lnTo>
                  <a:lnTo>
                    <a:pt x="20" y="447"/>
                  </a:lnTo>
                  <a:lnTo>
                    <a:pt x="17" y="443"/>
                  </a:lnTo>
                  <a:lnTo>
                    <a:pt x="14" y="438"/>
                  </a:lnTo>
                  <a:lnTo>
                    <a:pt x="11" y="434"/>
                  </a:lnTo>
                  <a:lnTo>
                    <a:pt x="8" y="431"/>
                  </a:lnTo>
                  <a:lnTo>
                    <a:pt x="6" y="428"/>
                  </a:lnTo>
                  <a:lnTo>
                    <a:pt x="4" y="425"/>
                  </a:lnTo>
                  <a:lnTo>
                    <a:pt x="3" y="423"/>
                  </a:lnTo>
                  <a:lnTo>
                    <a:pt x="1" y="421"/>
                  </a:lnTo>
                  <a:lnTo>
                    <a:pt x="1" y="420"/>
                  </a:lnTo>
                  <a:lnTo>
                    <a:pt x="0" y="419"/>
                  </a:lnTo>
                  <a:lnTo>
                    <a:pt x="0" y="420"/>
                  </a:lnTo>
                  <a:lnTo>
                    <a:pt x="0" y="423"/>
                  </a:lnTo>
                  <a:lnTo>
                    <a:pt x="1" y="428"/>
                  </a:lnTo>
                  <a:lnTo>
                    <a:pt x="2" y="435"/>
                  </a:lnTo>
                  <a:lnTo>
                    <a:pt x="3" y="444"/>
                  </a:lnTo>
                  <a:lnTo>
                    <a:pt x="4" y="455"/>
                  </a:lnTo>
                  <a:lnTo>
                    <a:pt x="5" y="467"/>
                  </a:lnTo>
                  <a:lnTo>
                    <a:pt x="7" y="482"/>
                  </a:lnTo>
                  <a:lnTo>
                    <a:pt x="8" y="499"/>
                  </a:lnTo>
                  <a:lnTo>
                    <a:pt x="10" y="517"/>
                  </a:lnTo>
                  <a:lnTo>
                    <a:pt x="12" y="538"/>
                  </a:lnTo>
                  <a:lnTo>
                    <a:pt x="15" y="561"/>
                  </a:lnTo>
                  <a:lnTo>
                    <a:pt x="17" y="585"/>
                  </a:lnTo>
                  <a:lnTo>
                    <a:pt x="20" y="612"/>
                  </a:lnTo>
                  <a:lnTo>
                    <a:pt x="23" y="640"/>
                  </a:lnTo>
                  <a:lnTo>
                    <a:pt x="26" y="671"/>
                  </a:lnTo>
                  <a:lnTo>
                    <a:pt x="29" y="701"/>
                  </a:lnTo>
                  <a:lnTo>
                    <a:pt x="32" y="729"/>
                  </a:lnTo>
                  <a:lnTo>
                    <a:pt x="35" y="756"/>
                  </a:lnTo>
                  <a:lnTo>
                    <a:pt x="38" y="781"/>
                  </a:lnTo>
                  <a:lnTo>
                    <a:pt x="40" y="803"/>
                  </a:lnTo>
                  <a:lnTo>
                    <a:pt x="42" y="824"/>
                  </a:lnTo>
                  <a:lnTo>
                    <a:pt x="44" y="842"/>
                  </a:lnTo>
                  <a:lnTo>
                    <a:pt x="46" y="859"/>
                  </a:lnTo>
                  <a:lnTo>
                    <a:pt x="47" y="874"/>
                  </a:lnTo>
                  <a:lnTo>
                    <a:pt x="49" y="887"/>
                  </a:lnTo>
                  <a:lnTo>
                    <a:pt x="50" y="897"/>
                  </a:lnTo>
                  <a:lnTo>
                    <a:pt x="51" y="906"/>
                  </a:lnTo>
                  <a:lnTo>
                    <a:pt x="51" y="913"/>
                  </a:lnTo>
                  <a:lnTo>
                    <a:pt x="52" y="918"/>
                  </a:lnTo>
                  <a:lnTo>
                    <a:pt x="52" y="921"/>
                  </a:lnTo>
                  <a:lnTo>
                    <a:pt x="52" y="922"/>
                  </a:lnTo>
                  <a:lnTo>
                    <a:pt x="53" y="922"/>
                  </a:lnTo>
                  <a:lnTo>
                    <a:pt x="56" y="924"/>
                  </a:lnTo>
                  <a:lnTo>
                    <a:pt x="60" y="926"/>
                  </a:lnTo>
                  <a:lnTo>
                    <a:pt x="67" y="928"/>
                  </a:lnTo>
                  <a:lnTo>
                    <a:pt x="75" y="932"/>
                  </a:lnTo>
                  <a:lnTo>
                    <a:pt x="85" y="937"/>
                  </a:lnTo>
                  <a:lnTo>
                    <a:pt x="97" y="942"/>
                  </a:lnTo>
                  <a:lnTo>
                    <a:pt x="110" y="948"/>
                  </a:lnTo>
                  <a:lnTo>
                    <a:pt x="125" y="955"/>
                  </a:lnTo>
                  <a:lnTo>
                    <a:pt x="143" y="963"/>
                  </a:lnTo>
                  <a:lnTo>
                    <a:pt x="162" y="971"/>
                  </a:lnTo>
                  <a:lnTo>
                    <a:pt x="182" y="981"/>
                  </a:lnTo>
                  <a:lnTo>
                    <a:pt x="205" y="991"/>
                  </a:lnTo>
                  <a:lnTo>
                    <a:pt x="229" y="1002"/>
                  </a:lnTo>
                  <a:lnTo>
                    <a:pt x="255" y="1014"/>
                  </a:lnTo>
                  <a:lnTo>
                    <a:pt x="283" y="1026"/>
                  </a:lnTo>
                  <a:lnTo>
                    <a:pt x="311" y="1039"/>
                  </a:lnTo>
                  <a:lnTo>
                    <a:pt x="338" y="1051"/>
                  </a:lnTo>
                  <a:lnTo>
                    <a:pt x="362" y="1062"/>
                  </a:lnTo>
                  <a:lnTo>
                    <a:pt x="385" y="1072"/>
                  </a:lnTo>
                  <a:lnTo>
                    <a:pt x="405" y="1081"/>
                  </a:lnTo>
                  <a:lnTo>
                    <a:pt x="424" y="1090"/>
                  </a:lnTo>
                  <a:lnTo>
                    <a:pt x="442" y="1098"/>
                  </a:lnTo>
                  <a:lnTo>
                    <a:pt x="457" y="1105"/>
                  </a:lnTo>
                  <a:lnTo>
                    <a:pt x="470" y="1111"/>
                  </a:lnTo>
                  <a:lnTo>
                    <a:pt x="482" y="1116"/>
                  </a:lnTo>
                  <a:lnTo>
                    <a:pt x="492" y="1121"/>
                  </a:lnTo>
                  <a:lnTo>
                    <a:pt x="500" y="1124"/>
                  </a:lnTo>
                  <a:lnTo>
                    <a:pt x="507" y="1127"/>
                  </a:lnTo>
                  <a:lnTo>
                    <a:pt x="511" y="1129"/>
                  </a:lnTo>
                  <a:lnTo>
                    <a:pt x="514" y="1130"/>
                  </a:lnTo>
                  <a:lnTo>
                    <a:pt x="515" y="1131"/>
                  </a:lnTo>
                  <a:lnTo>
                    <a:pt x="514" y="1130"/>
                  </a:lnTo>
                  <a:lnTo>
                    <a:pt x="513" y="1129"/>
                  </a:lnTo>
                  <a:lnTo>
                    <a:pt x="512" y="1127"/>
                  </a:lnTo>
                  <a:lnTo>
                    <a:pt x="510" y="1125"/>
                  </a:lnTo>
                  <a:lnTo>
                    <a:pt x="509" y="1122"/>
                  </a:lnTo>
                  <a:lnTo>
                    <a:pt x="506" y="1119"/>
                  </a:lnTo>
                  <a:lnTo>
                    <a:pt x="504" y="1116"/>
                  </a:lnTo>
                  <a:lnTo>
                    <a:pt x="501" y="1112"/>
                  </a:lnTo>
                  <a:lnTo>
                    <a:pt x="497" y="1107"/>
                  </a:lnTo>
                  <a:lnTo>
                    <a:pt x="494" y="1102"/>
                  </a:lnTo>
                  <a:lnTo>
                    <a:pt x="490" y="1097"/>
                  </a:lnTo>
                  <a:lnTo>
                    <a:pt x="486" y="1091"/>
                  </a:lnTo>
                  <a:lnTo>
                    <a:pt x="481" y="1084"/>
                  </a:lnTo>
                  <a:lnTo>
                    <a:pt x="476" y="1077"/>
                  </a:lnTo>
                  <a:lnTo>
                    <a:pt x="470" y="1070"/>
                  </a:lnTo>
                  <a:lnTo>
                    <a:pt x="465" y="1063"/>
                  </a:lnTo>
                  <a:lnTo>
                    <a:pt x="460" y="1056"/>
                  </a:lnTo>
                  <a:lnTo>
                    <a:pt x="455" y="1049"/>
                  </a:lnTo>
                  <a:lnTo>
                    <a:pt x="451" y="1043"/>
                  </a:lnTo>
                  <a:lnTo>
                    <a:pt x="447" y="1038"/>
                  </a:lnTo>
                  <a:lnTo>
                    <a:pt x="444" y="1033"/>
                  </a:lnTo>
                  <a:lnTo>
                    <a:pt x="440" y="1028"/>
                  </a:lnTo>
                  <a:lnTo>
                    <a:pt x="437" y="1024"/>
                  </a:lnTo>
                  <a:lnTo>
                    <a:pt x="435" y="1021"/>
                  </a:lnTo>
                  <a:lnTo>
                    <a:pt x="432" y="1018"/>
                  </a:lnTo>
                  <a:lnTo>
                    <a:pt x="431" y="1015"/>
                  </a:lnTo>
                  <a:lnTo>
                    <a:pt x="429" y="1013"/>
                  </a:lnTo>
                  <a:lnTo>
                    <a:pt x="428" y="1011"/>
                  </a:lnTo>
                  <a:lnTo>
                    <a:pt x="427" y="1010"/>
                  </a:lnTo>
                  <a:lnTo>
                    <a:pt x="426" y="1009"/>
                  </a:lnTo>
                  <a:lnTo>
                    <a:pt x="427" y="1009"/>
                  </a:lnTo>
                  <a:lnTo>
                    <a:pt x="427" y="1008"/>
                  </a:lnTo>
                  <a:lnTo>
                    <a:pt x="429" y="1007"/>
                  </a:lnTo>
                  <a:lnTo>
                    <a:pt x="430" y="1006"/>
                  </a:lnTo>
                  <a:lnTo>
                    <a:pt x="433" y="1004"/>
                  </a:lnTo>
                  <a:lnTo>
                    <a:pt x="436" y="1002"/>
                  </a:lnTo>
                  <a:lnTo>
                    <a:pt x="439" y="999"/>
                  </a:lnTo>
                  <a:lnTo>
                    <a:pt x="443" y="996"/>
                  </a:lnTo>
                  <a:lnTo>
                    <a:pt x="447" y="993"/>
                  </a:lnTo>
                  <a:lnTo>
                    <a:pt x="452" y="989"/>
                  </a:lnTo>
                  <a:lnTo>
                    <a:pt x="458" y="985"/>
                  </a:lnTo>
                  <a:lnTo>
                    <a:pt x="464" y="980"/>
                  </a:lnTo>
                  <a:lnTo>
                    <a:pt x="470" y="975"/>
                  </a:lnTo>
                  <a:lnTo>
                    <a:pt x="477" y="970"/>
                  </a:lnTo>
                  <a:lnTo>
                    <a:pt x="485" y="964"/>
                  </a:lnTo>
                  <a:lnTo>
                    <a:pt x="493" y="957"/>
                  </a:lnTo>
                  <a:lnTo>
                    <a:pt x="501" y="951"/>
                  </a:lnTo>
                  <a:lnTo>
                    <a:pt x="509" y="944"/>
                  </a:lnTo>
                  <a:lnTo>
                    <a:pt x="518" y="937"/>
                  </a:lnTo>
                  <a:lnTo>
                    <a:pt x="526" y="929"/>
                  </a:lnTo>
                  <a:lnTo>
                    <a:pt x="535" y="921"/>
                  </a:lnTo>
                  <a:lnTo>
                    <a:pt x="543" y="913"/>
                  </a:lnTo>
                  <a:lnTo>
                    <a:pt x="552" y="904"/>
                  </a:lnTo>
                  <a:lnTo>
                    <a:pt x="561" y="895"/>
                  </a:lnTo>
                  <a:lnTo>
                    <a:pt x="569" y="885"/>
                  </a:lnTo>
                  <a:lnTo>
                    <a:pt x="578" y="876"/>
                  </a:lnTo>
                  <a:lnTo>
                    <a:pt x="587" y="866"/>
                  </a:lnTo>
                  <a:lnTo>
                    <a:pt x="596" y="855"/>
                  </a:lnTo>
                  <a:lnTo>
                    <a:pt x="605" y="845"/>
                  </a:lnTo>
                  <a:lnTo>
                    <a:pt x="614" y="834"/>
                  </a:lnTo>
                  <a:lnTo>
                    <a:pt x="623" y="822"/>
                  </a:lnTo>
                  <a:lnTo>
                    <a:pt x="632" y="810"/>
                  </a:lnTo>
                  <a:lnTo>
                    <a:pt x="641" y="798"/>
                  </a:lnTo>
                  <a:lnTo>
                    <a:pt x="650" y="786"/>
                  </a:lnTo>
                  <a:lnTo>
                    <a:pt x="659" y="774"/>
                  </a:lnTo>
                  <a:lnTo>
                    <a:pt x="668" y="761"/>
                  </a:lnTo>
                  <a:lnTo>
                    <a:pt x="676" y="749"/>
                  </a:lnTo>
                  <a:lnTo>
                    <a:pt x="685" y="736"/>
                  </a:lnTo>
                  <a:lnTo>
                    <a:pt x="693" y="723"/>
                  </a:lnTo>
                  <a:lnTo>
                    <a:pt x="701" y="710"/>
                  </a:lnTo>
                  <a:lnTo>
                    <a:pt x="709" y="697"/>
                  </a:lnTo>
                  <a:lnTo>
                    <a:pt x="716" y="683"/>
                  </a:lnTo>
                  <a:lnTo>
                    <a:pt x="724" y="669"/>
                  </a:lnTo>
                  <a:lnTo>
                    <a:pt x="731" y="656"/>
                  </a:lnTo>
                  <a:lnTo>
                    <a:pt x="738" y="642"/>
                  </a:lnTo>
                  <a:lnTo>
                    <a:pt x="745" y="627"/>
                  </a:lnTo>
                  <a:lnTo>
                    <a:pt x="752" y="613"/>
                  </a:lnTo>
                  <a:lnTo>
                    <a:pt x="759" y="599"/>
                  </a:lnTo>
                  <a:lnTo>
                    <a:pt x="766" y="584"/>
                  </a:lnTo>
                  <a:lnTo>
                    <a:pt x="772" y="569"/>
                  </a:lnTo>
                  <a:lnTo>
                    <a:pt x="778" y="554"/>
                  </a:lnTo>
                  <a:lnTo>
                    <a:pt x="784" y="539"/>
                  </a:lnTo>
                  <a:lnTo>
                    <a:pt x="789" y="524"/>
                  </a:lnTo>
                  <a:lnTo>
                    <a:pt x="795" y="508"/>
                  </a:lnTo>
                  <a:lnTo>
                    <a:pt x="800" y="492"/>
                  </a:lnTo>
                  <a:lnTo>
                    <a:pt x="805" y="476"/>
                  </a:lnTo>
                  <a:lnTo>
                    <a:pt x="809" y="460"/>
                  </a:lnTo>
                  <a:lnTo>
                    <a:pt x="814" y="444"/>
                  </a:lnTo>
                  <a:lnTo>
                    <a:pt x="818" y="428"/>
                  </a:lnTo>
                  <a:lnTo>
                    <a:pt x="822" y="411"/>
                  </a:lnTo>
                  <a:lnTo>
                    <a:pt x="826" y="394"/>
                  </a:lnTo>
                  <a:lnTo>
                    <a:pt x="829" y="378"/>
                  </a:lnTo>
                  <a:lnTo>
                    <a:pt x="832" y="360"/>
                  </a:lnTo>
                  <a:lnTo>
                    <a:pt x="835" y="343"/>
                  </a:lnTo>
                  <a:lnTo>
                    <a:pt x="838" y="326"/>
                  </a:lnTo>
                  <a:lnTo>
                    <a:pt x="841" y="309"/>
                  </a:lnTo>
                  <a:lnTo>
                    <a:pt x="843" y="292"/>
                  </a:lnTo>
                  <a:lnTo>
                    <a:pt x="845" y="276"/>
                  </a:lnTo>
                  <a:lnTo>
                    <a:pt x="847" y="260"/>
                  </a:lnTo>
                  <a:lnTo>
                    <a:pt x="848" y="244"/>
                  </a:lnTo>
                  <a:lnTo>
                    <a:pt x="849" y="229"/>
                  </a:lnTo>
                  <a:lnTo>
                    <a:pt x="850" y="213"/>
                  </a:lnTo>
                  <a:lnTo>
                    <a:pt x="851" y="198"/>
                  </a:lnTo>
                  <a:lnTo>
                    <a:pt x="851" y="184"/>
                  </a:lnTo>
                  <a:lnTo>
                    <a:pt x="852" y="169"/>
                  </a:lnTo>
                  <a:lnTo>
                    <a:pt x="851" y="155"/>
                  </a:lnTo>
                  <a:lnTo>
                    <a:pt x="851" y="142"/>
                  </a:lnTo>
                  <a:lnTo>
                    <a:pt x="851" y="128"/>
                  </a:lnTo>
                  <a:lnTo>
                    <a:pt x="850" y="115"/>
                  </a:lnTo>
                  <a:lnTo>
                    <a:pt x="849" y="102"/>
                  </a:lnTo>
                  <a:lnTo>
                    <a:pt x="847" y="90"/>
                  </a:lnTo>
                  <a:lnTo>
                    <a:pt x="846" y="78"/>
                  </a:lnTo>
                  <a:lnTo>
                    <a:pt x="845" y="67"/>
                  </a:lnTo>
                  <a:lnTo>
                    <a:pt x="844" y="57"/>
                  </a:lnTo>
                  <a:lnTo>
                    <a:pt x="843" y="48"/>
                  </a:lnTo>
                  <a:lnTo>
                    <a:pt x="842" y="40"/>
                  </a:lnTo>
                  <a:lnTo>
                    <a:pt x="842" y="32"/>
                  </a:lnTo>
                  <a:lnTo>
                    <a:pt x="841" y="25"/>
                  </a:lnTo>
                  <a:lnTo>
                    <a:pt x="840" y="19"/>
                  </a:lnTo>
                  <a:lnTo>
                    <a:pt x="840" y="14"/>
                  </a:lnTo>
                  <a:lnTo>
                    <a:pt x="839" y="10"/>
                  </a:lnTo>
                  <a:lnTo>
                    <a:pt x="839" y="6"/>
                  </a:lnTo>
                  <a:lnTo>
                    <a:pt x="839" y="3"/>
                  </a:lnTo>
                  <a:lnTo>
                    <a:pt x="839" y="1"/>
                  </a:lnTo>
                  <a:lnTo>
                    <a:pt x="838" y="0"/>
                  </a:lnTo>
                  <a:lnTo>
                    <a:pt x="837" y="1"/>
                  </a:lnTo>
                  <a:lnTo>
                    <a:pt x="835" y="4"/>
                  </a:lnTo>
                  <a:lnTo>
                    <a:pt x="832" y="7"/>
                  </a:lnTo>
                  <a:lnTo>
                    <a:pt x="828" y="11"/>
                  </a:lnTo>
                  <a:lnTo>
                    <a:pt x="823" y="17"/>
                  </a:lnTo>
                  <a:lnTo>
                    <a:pt x="818" y="23"/>
                  </a:lnTo>
                  <a:lnTo>
                    <a:pt x="811" y="30"/>
                  </a:lnTo>
                  <a:lnTo>
                    <a:pt x="804" y="38"/>
                  </a:lnTo>
                  <a:lnTo>
                    <a:pt x="796" y="47"/>
                  </a:lnTo>
                  <a:lnTo>
                    <a:pt x="787" y="57"/>
                  </a:lnTo>
                  <a:lnTo>
                    <a:pt x="777" y="68"/>
                  </a:lnTo>
                  <a:lnTo>
                    <a:pt x="767" y="80"/>
                  </a:lnTo>
                  <a:lnTo>
                    <a:pt x="755" y="93"/>
                  </a:lnTo>
                  <a:lnTo>
                    <a:pt x="743" y="106"/>
                  </a:lnTo>
                  <a:lnTo>
                    <a:pt x="730" y="121"/>
                  </a:lnTo>
                  <a:lnTo>
                    <a:pt x="717" y="136"/>
                  </a:lnTo>
                  <a:lnTo>
                    <a:pt x="704" y="150"/>
                  </a:lnTo>
                  <a:lnTo>
                    <a:pt x="693" y="163"/>
                  </a:lnTo>
                  <a:lnTo>
                    <a:pt x="682" y="174"/>
                  </a:lnTo>
                  <a:lnTo>
                    <a:pt x="673" y="185"/>
                  </a:lnTo>
                  <a:lnTo>
                    <a:pt x="664" y="195"/>
                  </a:lnTo>
                  <a:lnTo>
                    <a:pt x="656" y="204"/>
                  </a:lnTo>
                  <a:lnTo>
                    <a:pt x="648" y="212"/>
                  </a:lnTo>
                  <a:lnTo>
                    <a:pt x="642" y="220"/>
                  </a:lnTo>
                  <a:lnTo>
                    <a:pt x="637" y="226"/>
                  </a:lnTo>
                  <a:lnTo>
                    <a:pt x="632" y="231"/>
                  </a:lnTo>
                  <a:lnTo>
                    <a:pt x="628" y="235"/>
                  </a:lnTo>
                  <a:lnTo>
                    <a:pt x="625" y="239"/>
                  </a:lnTo>
                  <a:lnTo>
                    <a:pt x="623" y="241"/>
                  </a:lnTo>
                  <a:lnTo>
                    <a:pt x="622" y="242"/>
                  </a:lnTo>
                  <a:lnTo>
                    <a:pt x="621" y="243"/>
                  </a:lnTo>
                  <a:lnTo>
                    <a:pt x="619" y="242"/>
                  </a:lnTo>
                  <a:lnTo>
                    <a:pt x="615" y="242"/>
                  </a:lnTo>
                  <a:lnTo>
                    <a:pt x="610" y="241"/>
                  </a:lnTo>
                  <a:lnTo>
                    <a:pt x="604" y="239"/>
                  </a:lnTo>
                  <a:lnTo>
                    <a:pt x="597" y="238"/>
                  </a:lnTo>
                  <a:lnTo>
                    <a:pt x="588" y="236"/>
                  </a:lnTo>
                  <a:lnTo>
                    <a:pt x="578" y="234"/>
                  </a:lnTo>
                  <a:lnTo>
                    <a:pt x="566" y="231"/>
                  </a:lnTo>
                  <a:lnTo>
                    <a:pt x="553" y="229"/>
                  </a:lnTo>
                  <a:lnTo>
                    <a:pt x="539" y="226"/>
                  </a:lnTo>
                  <a:lnTo>
                    <a:pt x="523" y="222"/>
                  </a:lnTo>
                  <a:lnTo>
                    <a:pt x="506" y="219"/>
                  </a:lnTo>
                  <a:lnTo>
                    <a:pt x="488" y="215"/>
                  </a:lnTo>
                  <a:lnTo>
                    <a:pt x="468" y="211"/>
                  </a:lnTo>
                  <a:lnTo>
                    <a:pt x="447" y="206"/>
                  </a:lnTo>
                  <a:lnTo>
                    <a:pt x="426" y="202"/>
                  </a:lnTo>
                  <a:lnTo>
                    <a:pt x="407" y="198"/>
                  </a:lnTo>
                  <a:lnTo>
                    <a:pt x="388" y="194"/>
                  </a:lnTo>
                  <a:lnTo>
                    <a:pt x="371" y="190"/>
                  </a:lnTo>
                  <a:lnTo>
                    <a:pt x="356" y="187"/>
                  </a:lnTo>
                  <a:lnTo>
                    <a:pt x="341" y="184"/>
                  </a:lnTo>
                  <a:lnTo>
                    <a:pt x="328" y="181"/>
                  </a:lnTo>
                  <a:lnTo>
                    <a:pt x="317" y="179"/>
                  </a:lnTo>
                  <a:lnTo>
                    <a:pt x="307" y="177"/>
                  </a:lnTo>
                  <a:lnTo>
                    <a:pt x="298" y="175"/>
                  </a:lnTo>
                  <a:lnTo>
                    <a:pt x="290" y="173"/>
                  </a:lnTo>
                  <a:lnTo>
                    <a:pt x="284" y="172"/>
                  </a:lnTo>
                  <a:lnTo>
                    <a:pt x="280" y="171"/>
                  </a:lnTo>
                  <a:lnTo>
                    <a:pt x="276" y="170"/>
                  </a:lnTo>
                  <a:lnTo>
                    <a:pt x="274" y="170"/>
                  </a:lnTo>
                  <a:lnTo>
                    <a:pt x="273" y="170"/>
                  </a:lnTo>
                  <a:lnTo>
                    <a:pt x="273" y="171"/>
                  </a:lnTo>
                  <a:lnTo>
                    <a:pt x="273" y="172"/>
                  </a:lnTo>
                  <a:lnTo>
                    <a:pt x="273" y="174"/>
                  </a:lnTo>
                  <a:lnTo>
                    <a:pt x="273" y="177"/>
                  </a:lnTo>
                  <a:lnTo>
                    <a:pt x="272" y="180"/>
                  </a:lnTo>
                  <a:lnTo>
                    <a:pt x="272" y="183"/>
                  </a:lnTo>
                  <a:lnTo>
                    <a:pt x="271" y="187"/>
                  </a:lnTo>
                  <a:lnTo>
                    <a:pt x="271" y="192"/>
                  </a:lnTo>
                  <a:lnTo>
                    <a:pt x="270" y="197"/>
                  </a:lnTo>
                  <a:lnTo>
                    <a:pt x="270" y="203"/>
                  </a:lnTo>
                  <a:lnTo>
                    <a:pt x="269" y="209"/>
                  </a:lnTo>
                  <a:lnTo>
                    <a:pt x="268" y="216"/>
                  </a:lnTo>
                  <a:lnTo>
                    <a:pt x="267" y="223"/>
                  </a:lnTo>
                  <a:lnTo>
                    <a:pt x="266" y="231"/>
                  </a:lnTo>
                  <a:lnTo>
                    <a:pt x="265" y="240"/>
                  </a:lnTo>
                  <a:lnTo>
                    <a:pt x="264" y="249"/>
                  </a:lnTo>
                  <a:lnTo>
                    <a:pt x="263" y="257"/>
                  </a:lnTo>
                  <a:lnTo>
                    <a:pt x="261" y="266"/>
                  </a:lnTo>
                  <a:lnTo>
                    <a:pt x="260" y="275"/>
                  </a:lnTo>
                  <a:lnTo>
                    <a:pt x="258" y="283"/>
                  </a:lnTo>
                  <a:lnTo>
                    <a:pt x="256" y="292"/>
                  </a:lnTo>
                  <a:lnTo>
                    <a:pt x="253" y="301"/>
                  </a:lnTo>
                  <a:lnTo>
                    <a:pt x="251" y="309"/>
                  </a:lnTo>
                  <a:lnTo>
                    <a:pt x="248" y="318"/>
                  </a:lnTo>
                  <a:lnTo>
                    <a:pt x="245" y="327"/>
                  </a:lnTo>
                  <a:lnTo>
                    <a:pt x="242" y="335"/>
                  </a:lnTo>
                  <a:lnTo>
                    <a:pt x="239" y="344"/>
                  </a:lnTo>
                  <a:lnTo>
                    <a:pt x="235" y="353"/>
                  </a:lnTo>
                  <a:lnTo>
                    <a:pt x="231" y="361"/>
                  </a:lnTo>
                  <a:lnTo>
                    <a:pt x="227" y="370"/>
                  </a:lnTo>
                  <a:lnTo>
                    <a:pt x="223" y="379"/>
                  </a:lnTo>
                  <a:lnTo>
                    <a:pt x="219" y="387"/>
                  </a:lnTo>
                  <a:lnTo>
                    <a:pt x="214" y="396"/>
                  </a:lnTo>
                  <a:lnTo>
                    <a:pt x="210" y="404"/>
                  </a:lnTo>
                  <a:lnTo>
                    <a:pt x="205" y="412"/>
                  </a:lnTo>
                  <a:lnTo>
                    <a:pt x="200" y="419"/>
                  </a:lnTo>
                  <a:lnTo>
                    <a:pt x="195" y="427"/>
                  </a:lnTo>
                  <a:lnTo>
                    <a:pt x="190" y="435"/>
                  </a:lnTo>
                  <a:lnTo>
                    <a:pt x="185" y="442"/>
                  </a:lnTo>
                  <a:lnTo>
                    <a:pt x="179" y="449"/>
                  </a:lnTo>
                  <a:lnTo>
                    <a:pt x="174" y="456"/>
                  </a:lnTo>
                  <a:lnTo>
                    <a:pt x="168" y="462"/>
                  </a:lnTo>
                  <a:lnTo>
                    <a:pt x="162" y="469"/>
                  </a:lnTo>
                  <a:lnTo>
                    <a:pt x="156" y="475"/>
                  </a:lnTo>
                  <a:lnTo>
                    <a:pt x="150" y="481"/>
                  </a:lnTo>
                  <a:lnTo>
                    <a:pt x="144" y="487"/>
                  </a:lnTo>
                  <a:lnTo>
                    <a:pt x="138" y="493"/>
                  </a:lnTo>
                  <a:lnTo>
                    <a:pt x="131" y="499"/>
                  </a:lnTo>
                  <a:lnTo>
                    <a:pt x="126" y="504"/>
                  </a:lnTo>
                  <a:lnTo>
                    <a:pt x="120" y="509"/>
                  </a:lnTo>
                  <a:lnTo>
                    <a:pt x="115" y="513"/>
                  </a:lnTo>
                  <a:lnTo>
                    <a:pt x="111" y="517"/>
                  </a:lnTo>
                  <a:lnTo>
                    <a:pt x="106" y="521"/>
                  </a:lnTo>
                  <a:lnTo>
                    <a:pt x="103" y="524"/>
                  </a:lnTo>
                  <a:lnTo>
                    <a:pt x="99" y="527"/>
                  </a:lnTo>
                  <a:lnTo>
                    <a:pt x="96" y="530"/>
                  </a:lnTo>
                  <a:lnTo>
                    <a:pt x="94" y="532"/>
                  </a:lnTo>
                  <a:lnTo>
                    <a:pt x="91" y="534"/>
                  </a:lnTo>
                  <a:lnTo>
                    <a:pt x="90" y="536"/>
                  </a:lnTo>
                  <a:lnTo>
                    <a:pt x="88" y="537"/>
                  </a:lnTo>
                  <a:lnTo>
                    <a:pt x="87" y="538"/>
                  </a:lnTo>
                  <a:lnTo>
                    <a:pt x="87" y="539"/>
                  </a:lnTo>
                  <a:lnTo>
                    <a:pt x="86" y="539"/>
                  </a:lnTo>
                  <a:close/>
                </a:path>
              </a:pathLst>
            </a:custGeom>
            <a:solidFill>
              <a:srgbClr val="99CC00"/>
            </a:solidFill>
            <a:ln w="6350" cap="flat">
              <a:solidFill>
                <a:srgbClr val="99CC00"/>
              </a:solidFill>
              <a:prstDash val="solid"/>
              <a:round/>
              <a:headEnd/>
              <a:tailEnd/>
            </a:ln>
            <a:effectLst>
              <a:outerShdw dist="57150" dir="2700000" algn="ctr" rotWithShape="0">
                <a:srgbClr val="888888">
                  <a:alpha val="50000"/>
                </a:srgbClr>
              </a:outerShdw>
            </a:effectLst>
          </p:spPr>
          <p:txBody>
            <a:bodyPr wrap="none" anchor="ctr">
              <a:spAutoFit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5600">
                <a:solidFill>
                  <a:srgbClr val="0505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itchFamily="2" charset="-122"/>
                <a:ea typeface="+mn-ea"/>
              </a:endParaRPr>
            </a:p>
          </p:txBody>
        </p:sp>
        <p:sp>
          <p:nvSpPr>
            <p:cNvPr id="19471" name="Text Box 7">
              <a:extLst>
                <a:ext uri="{FF2B5EF4-FFF2-40B4-BE49-F238E27FC236}">
                  <a16:creationId xmlns:a16="http://schemas.microsoft.com/office/drawing/2014/main" id="{2117D303-D135-A046-8D74-D3C14DC80E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43108" y="3051146"/>
              <a:ext cx="1006482" cy="549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rIns="4572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ts val="1200"/>
                </a:lnSpc>
              </a:pPr>
              <a:r>
                <a:rPr lang="zh-CN" altLang="en-US" sz="1600" b="1">
                  <a:latin typeface="宋体" panose="02010600030101010101" pitchFamily="2" charset="-122"/>
                  <a:cs typeface="Arial" panose="020B0604020202020204" pitchFamily="34" charset="0"/>
                </a:rPr>
                <a:t>探寻现状</a:t>
              </a:r>
              <a:endParaRPr lang="en-US" altLang="zh-CN" sz="1600" b="1">
                <a:latin typeface="宋体" panose="02010600030101010101" pitchFamily="2" charset="-122"/>
                <a:cs typeface="Arial" panose="020B0604020202020204" pitchFamily="34" charset="0"/>
              </a:endParaRPr>
            </a:p>
            <a:p>
              <a:pPr algn="ctr" eaLnBrk="1" hangingPunct="1">
                <a:lnSpc>
                  <a:spcPts val="1200"/>
                </a:lnSpc>
              </a:pPr>
              <a:endParaRPr lang="en-US" altLang="zh-CN" sz="1600" b="1">
                <a:latin typeface="宋体" panose="02010600030101010101" pitchFamily="2" charset="-122"/>
                <a:cs typeface="Arial" panose="020B0604020202020204" pitchFamily="34" charset="0"/>
              </a:endParaRPr>
            </a:p>
            <a:p>
              <a:pPr algn="ctr" eaLnBrk="1" hangingPunct="1">
                <a:lnSpc>
                  <a:spcPts val="1200"/>
                </a:lnSpc>
              </a:pPr>
              <a:r>
                <a:rPr lang="zh-CN" altLang="en-US" sz="1600" b="1">
                  <a:latin typeface="宋体" panose="02010600030101010101" pitchFamily="2" charset="-122"/>
                  <a:cs typeface="Arial" panose="020B0604020202020204" pitchFamily="34" charset="0"/>
                </a:rPr>
                <a:t>挖掘需求</a:t>
              </a:r>
              <a:r>
                <a:rPr lang="zh-CN" altLang="en-US" sz="1600">
                  <a:latin typeface="宋体" panose="02010600030101010101" pitchFamily="2" charset="-122"/>
                  <a:cs typeface="Arial" panose="020B0604020202020204" pitchFamily="34" charset="0"/>
                </a:rPr>
                <a:t>      </a:t>
              </a:r>
            </a:p>
          </p:txBody>
        </p:sp>
        <p:sp>
          <p:nvSpPr>
            <p:cNvPr id="150537" name="Freeform 9">
              <a:extLst>
                <a:ext uri="{FF2B5EF4-FFF2-40B4-BE49-F238E27FC236}">
                  <a16:creationId xmlns:a16="http://schemas.microsoft.com/office/drawing/2014/main" id="{B8B7A5F8-7162-4541-B7D2-B9FACBA2D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472" y="3044795"/>
              <a:ext cx="1712925" cy="1169982"/>
            </a:xfrm>
            <a:custGeom>
              <a:avLst/>
              <a:gdLst/>
              <a:ahLst/>
              <a:cxnLst>
                <a:cxn ang="0">
                  <a:pos x="429" y="112"/>
                </a:cxn>
                <a:cxn ang="0">
                  <a:pos x="445" y="90"/>
                </a:cxn>
                <a:cxn ang="0">
                  <a:pos x="473" y="52"/>
                </a:cxn>
                <a:cxn ang="0">
                  <a:pos x="497" y="19"/>
                </a:cxn>
                <a:cxn ang="0">
                  <a:pos x="510" y="2"/>
                </a:cxn>
                <a:cxn ang="0">
                  <a:pos x="503" y="4"/>
                </a:cxn>
                <a:cxn ang="0">
                  <a:pos x="439" y="33"/>
                </a:cxn>
                <a:cxn ang="0">
                  <a:pos x="310" y="90"/>
                </a:cxn>
                <a:cxn ang="0">
                  <a:pos x="161" y="157"/>
                </a:cxn>
                <a:cxn ang="0">
                  <a:pos x="75" y="195"/>
                </a:cxn>
                <a:cxn ang="0">
                  <a:pos x="52" y="206"/>
                </a:cxn>
                <a:cxn ang="0">
                  <a:pos x="48" y="253"/>
                </a:cxn>
                <a:cxn ang="0">
                  <a:pos x="35" y="371"/>
                </a:cxn>
                <a:cxn ang="0">
                  <a:pos x="18" y="542"/>
                </a:cxn>
                <a:cxn ang="0">
                  <a:pos x="5" y="660"/>
                </a:cxn>
                <a:cxn ang="0">
                  <a:pos x="0" y="707"/>
                </a:cxn>
                <a:cxn ang="0">
                  <a:pos x="4" y="702"/>
                </a:cxn>
                <a:cxn ang="0">
                  <a:pos x="20" y="680"/>
                </a:cxn>
                <a:cxn ang="0">
                  <a:pos x="48" y="642"/>
                </a:cxn>
                <a:cxn ang="0">
                  <a:pos x="71" y="609"/>
                </a:cxn>
                <a:cxn ang="0">
                  <a:pos x="83" y="592"/>
                </a:cxn>
                <a:cxn ang="0">
                  <a:pos x="87" y="591"/>
                </a:cxn>
                <a:cxn ang="0">
                  <a:pos x="101" y="601"/>
                </a:cxn>
                <a:cxn ang="0">
                  <a:pos x="129" y="620"/>
                </a:cxn>
                <a:cxn ang="0">
                  <a:pos x="172" y="648"/>
                </a:cxn>
                <a:cxn ang="0">
                  <a:pos x="233" y="679"/>
                </a:cxn>
                <a:cxn ang="0">
                  <a:pos x="310" y="715"/>
                </a:cxn>
                <a:cxn ang="0">
                  <a:pos x="401" y="747"/>
                </a:cxn>
                <a:cxn ang="0">
                  <a:pos x="503" y="771"/>
                </a:cxn>
                <a:cxn ang="0">
                  <a:pos x="615" y="786"/>
                </a:cxn>
                <a:cxn ang="0">
                  <a:pos x="728" y="789"/>
                </a:cxn>
                <a:cxn ang="0">
                  <a:pos x="839" y="778"/>
                </a:cxn>
                <a:cxn ang="0">
                  <a:pos x="942" y="757"/>
                </a:cxn>
                <a:cxn ang="0">
                  <a:pos x="1027" y="733"/>
                </a:cxn>
                <a:cxn ang="0">
                  <a:pos x="1093" y="705"/>
                </a:cxn>
                <a:cxn ang="0">
                  <a:pos x="1137" y="683"/>
                </a:cxn>
                <a:cxn ang="0">
                  <a:pos x="1160" y="673"/>
                </a:cxn>
                <a:cxn ang="0">
                  <a:pos x="1157" y="669"/>
                </a:cxn>
                <a:cxn ang="0">
                  <a:pos x="1116" y="650"/>
                </a:cxn>
                <a:cxn ang="0">
                  <a:pos x="1034" y="613"/>
                </a:cxn>
                <a:cxn ang="0">
                  <a:pos x="938" y="571"/>
                </a:cxn>
                <a:cxn ang="0">
                  <a:pos x="883" y="546"/>
                </a:cxn>
                <a:cxn ang="0">
                  <a:pos x="869" y="539"/>
                </a:cxn>
                <a:cxn ang="0">
                  <a:pos x="865" y="505"/>
                </a:cxn>
                <a:cxn ang="0">
                  <a:pos x="856" y="422"/>
                </a:cxn>
                <a:cxn ang="0">
                  <a:pos x="843" y="300"/>
                </a:cxn>
                <a:cxn ang="0">
                  <a:pos x="834" y="217"/>
                </a:cxn>
                <a:cxn ang="0">
                  <a:pos x="831" y="183"/>
                </a:cxn>
                <a:cxn ang="0">
                  <a:pos x="825" y="184"/>
                </a:cxn>
                <a:cxn ang="0">
                  <a:pos x="802" y="190"/>
                </a:cxn>
                <a:cxn ang="0">
                  <a:pos x="762" y="200"/>
                </a:cxn>
                <a:cxn ang="0">
                  <a:pos x="711" y="206"/>
                </a:cxn>
                <a:cxn ang="0">
                  <a:pos x="653" y="203"/>
                </a:cxn>
                <a:cxn ang="0">
                  <a:pos x="589" y="193"/>
                </a:cxn>
                <a:cxn ang="0">
                  <a:pos x="533" y="177"/>
                </a:cxn>
                <a:cxn ang="0">
                  <a:pos x="486" y="155"/>
                </a:cxn>
                <a:cxn ang="0">
                  <a:pos x="450" y="134"/>
                </a:cxn>
                <a:cxn ang="0">
                  <a:pos x="430" y="121"/>
                </a:cxn>
                <a:cxn ang="0">
                  <a:pos x="425" y="118"/>
                </a:cxn>
              </a:cxnLst>
              <a:rect l="0" t="0" r="r" b="b"/>
              <a:pathLst>
                <a:path w="1164" h="790">
                  <a:moveTo>
                    <a:pt x="425" y="118"/>
                  </a:moveTo>
                  <a:lnTo>
                    <a:pt x="425" y="118"/>
                  </a:lnTo>
                  <a:lnTo>
                    <a:pt x="425" y="117"/>
                  </a:lnTo>
                  <a:lnTo>
                    <a:pt x="426" y="116"/>
                  </a:lnTo>
                  <a:lnTo>
                    <a:pt x="427" y="114"/>
                  </a:lnTo>
                  <a:lnTo>
                    <a:pt x="429" y="112"/>
                  </a:lnTo>
                  <a:lnTo>
                    <a:pt x="431" y="110"/>
                  </a:lnTo>
                  <a:lnTo>
                    <a:pt x="433" y="107"/>
                  </a:lnTo>
                  <a:lnTo>
                    <a:pt x="435" y="103"/>
                  </a:lnTo>
                  <a:lnTo>
                    <a:pt x="438" y="99"/>
                  </a:lnTo>
                  <a:lnTo>
                    <a:pt x="441" y="95"/>
                  </a:lnTo>
                  <a:lnTo>
                    <a:pt x="445" y="90"/>
                  </a:lnTo>
                  <a:lnTo>
                    <a:pt x="449" y="85"/>
                  </a:lnTo>
                  <a:lnTo>
                    <a:pt x="453" y="79"/>
                  </a:lnTo>
                  <a:lnTo>
                    <a:pt x="458" y="73"/>
                  </a:lnTo>
                  <a:lnTo>
                    <a:pt x="463" y="66"/>
                  </a:lnTo>
                  <a:lnTo>
                    <a:pt x="468" y="59"/>
                  </a:lnTo>
                  <a:lnTo>
                    <a:pt x="473" y="52"/>
                  </a:lnTo>
                  <a:lnTo>
                    <a:pt x="478" y="45"/>
                  </a:lnTo>
                  <a:lnTo>
                    <a:pt x="483" y="39"/>
                  </a:lnTo>
                  <a:lnTo>
                    <a:pt x="487" y="33"/>
                  </a:lnTo>
                  <a:lnTo>
                    <a:pt x="491" y="28"/>
                  </a:lnTo>
                  <a:lnTo>
                    <a:pt x="494" y="23"/>
                  </a:lnTo>
                  <a:lnTo>
                    <a:pt x="497" y="19"/>
                  </a:lnTo>
                  <a:lnTo>
                    <a:pt x="500" y="15"/>
                  </a:lnTo>
                  <a:lnTo>
                    <a:pt x="503" y="11"/>
                  </a:lnTo>
                  <a:lnTo>
                    <a:pt x="505" y="8"/>
                  </a:lnTo>
                  <a:lnTo>
                    <a:pt x="507" y="6"/>
                  </a:lnTo>
                  <a:lnTo>
                    <a:pt x="508" y="4"/>
                  </a:lnTo>
                  <a:lnTo>
                    <a:pt x="510" y="2"/>
                  </a:lnTo>
                  <a:lnTo>
                    <a:pt x="510" y="1"/>
                  </a:lnTo>
                  <a:lnTo>
                    <a:pt x="511" y="0"/>
                  </a:lnTo>
                  <a:lnTo>
                    <a:pt x="510" y="1"/>
                  </a:lnTo>
                  <a:lnTo>
                    <a:pt x="507" y="2"/>
                  </a:lnTo>
                  <a:lnTo>
                    <a:pt x="503" y="4"/>
                  </a:lnTo>
                  <a:lnTo>
                    <a:pt x="497" y="7"/>
                  </a:lnTo>
                  <a:lnTo>
                    <a:pt x="489" y="10"/>
                  </a:lnTo>
                  <a:lnTo>
                    <a:pt x="479" y="15"/>
                  </a:lnTo>
                  <a:lnTo>
                    <a:pt x="467" y="20"/>
                  </a:lnTo>
                  <a:lnTo>
                    <a:pt x="454" y="26"/>
                  </a:lnTo>
                  <a:lnTo>
                    <a:pt x="439" y="33"/>
                  </a:lnTo>
                  <a:lnTo>
                    <a:pt x="422" y="40"/>
                  </a:lnTo>
                  <a:lnTo>
                    <a:pt x="403" y="49"/>
                  </a:lnTo>
                  <a:lnTo>
                    <a:pt x="382" y="58"/>
                  </a:lnTo>
                  <a:lnTo>
                    <a:pt x="360" y="68"/>
                  </a:lnTo>
                  <a:lnTo>
                    <a:pt x="336" y="79"/>
                  </a:lnTo>
                  <a:lnTo>
                    <a:pt x="310" y="90"/>
                  </a:lnTo>
                  <a:lnTo>
                    <a:pt x="282" y="103"/>
                  </a:lnTo>
                  <a:lnTo>
                    <a:pt x="254" y="115"/>
                  </a:lnTo>
                  <a:lnTo>
                    <a:pt x="228" y="127"/>
                  </a:lnTo>
                  <a:lnTo>
                    <a:pt x="204" y="137"/>
                  </a:lnTo>
                  <a:lnTo>
                    <a:pt x="182" y="147"/>
                  </a:lnTo>
                  <a:lnTo>
                    <a:pt x="161" y="157"/>
                  </a:lnTo>
                  <a:lnTo>
                    <a:pt x="142" y="165"/>
                  </a:lnTo>
                  <a:lnTo>
                    <a:pt x="125" y="173"/>
                  </a:lnTo>
                  <a:lnTo>
                    <a:pt x="110" y="179"/>
                  </a:lnTo>
                  <a:lnTo>
                    <a:pt x="96" y="185"/>
                  </a:lnTo>
                  <a:lnTo>
                    <a:pt x="85" y="191"/>
                  </a:lnTo>
                  <a:lnTo>
                    <a:pt x="75" y="195"/>
                  </a:lnTo>
                  <a:lnTo>
                    <a:pt x="67" y="199"/>
                  </a:lnTo>
                  <a:lnTo>
                    <a:pt x="61" y="201"/>
                  </a:lnTo>
                  <a:lnTo>
                    <a:pt x="56" y="203"/>
                  </a:lnTo>
                  <a:lnTo>
                    <a:pt x="53" y="205"/>
                  </a:lnTo>
                  <a:lnTo>
                    <a:pt x="52" y="206"/>
                  </a:lnTo>
                  <a:lnTo>
                    <a:pt x="52" y="209"/>
                  </a:lnTo>
                  <a:lnTo>
                    <a:pt x="52" y="214"/>
                  </a:lnTo>
                  <a:lnTo>
                    <a:pt x="51" y="221"/>
                  </a:lnTo>
                  <a:lnTo>
                    <a:pt x="50" y="230"/>
                  </a:lnTo>
                  <a:lnTo>
                    <a:pt x="49" y="240"/>
                  </a:lnTo>
                  <a:lnTo>
                    <a:pt x="48" y="253"/>
                  </a:lnTo>
                  <a:lnTo>
                    <a:pt x="46" y="268"/>
                  </a:lnTo>
                  <a:lnTo>
                    <a:pt x="44" y="285"/>
                  </a:lnTo>
                  <a:lnTo>
                    <a:pt x="42" y="303"/>
                  </a:lnTo>
                  <a:lnTo>
                    <a:pt x="40" y="324"/>
                  </a:lnTo>
                  <a:lnTo>
                    <a:pt x="38" y="346"/>
                  </a:lnTo>
                  <a:lnTo>
                    <a:pt x="35" y="371"/>
                  </a:lnTo>
                  <a:lnTo>
                    <a:pt x="33" y="397"/>
                  </a:lnTo>
                  <a:lnTo>
                    <a:pt x="30" y="426"/>
                  </a:lnTo>
                  <a:lnTo>
                    <a:pt x="26" y="456"/>
                  </a:lnTo>
                  <a:lnTo>
                    <a:pt x="23" y="487"/>
                  </a:lnTo>
                  <a:lnTo>
                    <a:pt x="20" y="515"/>
                  </a:lnTo>
                  <a:lnTo>
                    <a:pt x="18" y="542"/>
                  </a:lnTo>
                  <a:lnTo>
                    <a:pt x="15" y="566"/>
                  </a:lnTo>
                  <a:lnTo>
                    <a:pt x="13" y="589"/>
                  </a:lnTo>
                  <a:lnTo>
                    <a:pt x="11" y="610"/>
                  </a:lnTo>
                  <a:lnTo>
                    <a:pt x="9" y="628"/>
                  </a:lnTo>
                  <a:lnTo>
                    <a:pt x="7" y="645"/>
                  </a:lnTo>
                  <a:lnTo>
                    <a:pt x="5" y="660"/>
                  </a:lnTo>
                  <a:lnTo>
                    <a:pt x="4" y="672"/>
                  </a:lnTo>
                  <a:lnTo>
                    <a:pt x="3" y="683"/>
                  </a:lnTo>
                  <a:lnTo>
                    <a:pt x="2" y="692"/>
                  </a:lnTo>
                  <a:lnTo>
                    <a:pt x="1" y="699"/>
                  </a:lnTo>
                  <a:lnTo>
                    <a:pt x="1" y="704"/>
                  </a:lnTo>
                  <a:lnTo>
                    <a:pt x="0" y="707"/>
                  </a:lnTo>
                  <a:lnTo>
                    <a:pt x="0" y="708"/>
                  </a:lnTo>
                  <a:lnTo>
                    <a:pt x="0" y="707"/>
                  </a:lnTo>
                  <a:lnTo>
                    <a:pt x="1" y="707"/>
                  </a:lnTo>
                  <a:lnTo>
                    <a:pt x="2" y="706"/>
                  </a:lnTo>
                  <a:lnTo>
                    <a:pt x="3" y="704"/>
                  </a:lnTo>
                  <a:lnTo>
                    <a:pt x="4" y="702"/>
                  </a:lnTo>
                  <a:lnTo>
                    <a:pt x="6" y="699"/>
                  </a:lnTo>
                  <a:lnTo>
                    <a:pt x="8" y="696"/>
                  </a:lnTo>
                  <a:lnTo>
                    <a:pt x="11" y="693"/>
                  </a:lnTo>
                  <a:lnTo>
                    <a:pt x="14" y="689"/>
                  </a:lnTo>
                  <a:lnTo>
                    <a:pt x="17" y="685"/>
                  </a:lnTo>
                  <a:lnTo>
                    <a:pt x="20" y="680"/>
                  </a:lnTo>
                  <a:lnTo>
                    <a:pt x="24" y="675"/>
                  </a:lnTo>
                  <a:lnTo>
                    <a:pt x="28" y="669"/>
                  </a:lnTo>
                  <a:lnTo>
                    <a:pt x="33" y="663"/>
                  </a:lnTo>
                  <a:lnTo>
                    <a:pt x="37" y="656"/>
                  </a:lnTo>
                  <a:lnTo>
                    <a:pt x="43" y="649"/>
                  </a:lnTo>
                  <a:lnTo>
                    <a:pt x="48" y="642"/>
                  </a:lnTo>
                  <a:lnTo>
                    <a:pt x="52" y="635"/>
                  </a:lnTo>
                  <a:lnTo>
                    <a:pt x="57" y="629"/>
                  </a:lnTo>
                  <a:lnTo>
                    <a:pt x="61" y="623"/>
                  </a:lnTo>
                  <a:lnTo>
                    <a:pt x="65" y="618"/>
                  </a:lnTo>
                  <a:lnTo>
                    <a:pt x="68" y="613"/>
                  </a:lnTo>
                  <a:lnTo>
                    <a:pt x="71" y="609"/>
                  </a:lnTo>
                  <a:lnTo>
                    <a:pt x="74" y="605"/>
                  </a:lnTo>
                  <a:lnTo>
                    <a:pt x="77" y="601"/>
                  </a:lnTo>
                  <a:lnTo>
                    <a:pt x="79" y="598"/>
                  </a:lnTo>
                  <a:lnTo>
                    <a:pt x="81" y="596"/>
                  </a:lnTo>
                  <a:lnTo>
                    <a:pt x="82" y="594"/>
                  </a:lnTo>
                  <a:lnTo>
                    <a:pt x="83" y="592"/>
                  </a:lnTo>
                  <a:lnTo>
                    <a:pt x="84" y="591"/>
                  </a:lnTo>
                  <a:lnTo>
                    <a:pt x="85" y="590"/>
                  </a:lnTo>
                  <a:lnTo>
                    <a:pt x="86" y="591"/>
                  </a:lnTo>
                  <a:lnTo>
                    <a:pt x="87" y="591"/>
                  </a:lnTo>
                  <a:lnTo>
                    <a:pt x="88" y="592"/>
                  </a:lnTo>
                  <a:lnTo>
                    <a:pt x="90" y="594"/>
                  </a:lnTo>
                  <a:lnTo>
                    <a:pt x="92" y="595"/>
                  </a:lnTo>
                  <a:lnTo>
                    <a:pt x="94" y="597"/>
                  </a:lnTo>
                  <a:lnTo>
                    <a:pt x="97" y="599"/>
                  </a:lnTo>
                  <a:lnTo>
                    <a:pt x="101" y="601"/>
                  </a:lnTo>
                  <a:lnTo>
                    <a:pt x="104" y="604"/>
                  </a:lnTo>
                  <a:lnTo>
                    <a:pt x="109" y="606"/>
                  </a:lnTo>
                  <a:lnTo>
                    <a:pt x="113" y="610"/>
                  </a:lnTo>
                  <a:lnTo>
                    <a:pt x="118" y="613"/>
                  </a:lnTo>
                  <a:lnTo>
                    <a:pt x="123" y="617"/>
                  </a:lnTo>
                  <a:lnTo>
                    <a:pt x="129" y="620"/>
                  </a:lnTo>
                  <a:lnTo>
                    <a:pt x="135" y="625"/>
                  </a:lnTo>
                  <a:lnTo>
                    <a:pt x="142" y="629"/>
                  </a:lnTo>
                  <a:lnTo>
                    <a:pt x="149" y="633"/>
                  </a:lnTo>
                  <a:lnTo>
                    <a:pt x="156" y="638"/>
                  </a:lnTo>
                  <a:lnTo>
                    <a:pt x="164" y="643"/>
                  </a:lnTo>
                  <a:lnTo>
                    <a:pt x="172" y="648"/>
                  </a:lnTo>
                  <a:lnTo>
                    <a:pt x="181" y="653"/>
                  </a:lnTo>
                  <a:lnTo>
                    <a:pt x="191" y="658"/>
                  </a:lnTo>
                  <a:lnTo>
                    <a:pt x="200" y="663"/>
                  </a:lnTo>
                  <a:lnTo>
                    <a:pt x="211" y="668"/>
                  </a:lnTo>
                  <a:lnTo>
                    <a:pt x="221" y="674"/>
                  </a:lnTo>
                  <a:lnTo>
                    <a:pt x="233" y="679"/>
                  </a:lnTo>
                  <a:lnTo>
                    <a:pt x="244" y="685"/>
                  </a:lnTo>
                  <a:lnTo>
                    <a:pt x="257" y="691"/>
                  </a:lnTo>
                  <a:lnTo>
                    <a:pt x="269" y="697"/>
                  </a:lnTo>
                  <a:lnTo>
                    <a:pt x="282" y="703"/>
                  </a:lnTo>
                  <a:lnTo>
                    <a:pt x="296" y="709"/>
                  </a:lnTo>
                  <a:lnTo>
                    <a:pt x="310" y="715"/>
                  </a:lnTo>
                  <a:lnTo>
                    <a:pt x="324" y="721"/>
                  </a:lnTo>
                  <a:lnTo>
                    <a:pt x="339" y="726"/>
                  </a:lnTo>
                  <a:lnTo>
                    <a:pt x="354" y="732"/>
                  </a:lnTo>
                  <a:lnTo>
                    <a:pt x="369" y="737"/>
                  </a:lnTo>
                  <a:lnTo>
                    <a:pt x="385" y="742"/>
                  </a:lnTo>
                  <a:lnTo>
                    <a:pt x="401" y="747"/>
                  </a:lnTo>
                  <a:lnTo>
                    <a:pt x="417" y="751"/>
                  </a:lnTo>
                  <a:lnTo>
                    <a:pt x="433" y="756"/>
                  </a:lnTo>
                  <a:lnTo>
                    <a:pt x="450" y="760"/>
                  </a:lnTo>
                  <a:lnTo>
                    <a:pt x="467" y="764"/>
                  </a:lnTo>
                  <a:lnTo>
                    <a:pt x="485" y="767"/>
                  </a:lnTo>
                  <a:lnTo>
                    <a:pt x="503" y="771"/>
                  </a:lnTo>
                  <a:lnTo>
                    <a:pt x="521" y="774"/>
                  </a:lnTo>
                  <a:lnTo>
                    <a:pt x="539" y="777"/>
                  </a:lnTo>
                  <a:lnTo>
                    <a:pt x="558" y="780"/>
                  </a:lnTo>
                  <a:lnTo>
                    <a:pt x="577" y="782"/>
                  </a:lnTo>
                  <a:lnTo>
                    <a:pt x="596" y="784"/>
                  </a:lnTo>
                  <a:lnTo>
                    <a:pt x="615" y="786"/>
                  </a:lnTo>
                  <a:lnTo>
                    <a:pt x="634" y="787"/>
                  </a:lnTo>
                  <a:lnTo>
                    <a:pt x="653" y="788"/>
                  </a:lnTo>
                  <a:lnTo>
                    <a:pt x="671" y="789"/>
                  </a:lnTo>
                  <a:lnTo>
                    <a:pt x="690" y="789"/>
                  </a:lnTo>
                  <a:lnTo>
                    <a:pt x="709" y="789"/>
                  </a:lnTo>
                  <a:lnTo>
                    <a:pt x="728" y="789"/>
                  </a:lnTo>
                  <a:lnTo>
                    <a:pt x="746" y="788"/>
                  </a:lnTo>
                  <a:lnTo>
                    <a:pt x="765" y="786"/>
                  </a:lnTo>
                  <a:lnTo>
                    <a:pt x="783" y="785"/>
                  </a:lnTo>
                  <a:lnTo>
                    <a:pt x="802" y="783"/>
                  </a:lnTo>
                  <a:lnTo>
                    <a:pt x="820" y="780"/>
                  </a:lnTo>
                  <a:lnTo>
                    <a:pt x="839" y="778"/>
                  </a:lnTo>
                  <a:lnTo>
                    <a:pt x="857" y="775"/>
                  </a:lnTo>
                  <a:lnTo>
                    <a:pt x="875" y="771"/>
                  </a:lnTo>
                  <a:lnTo>
                    <a:pt x="893" y="768"/>
                  </a:lnTo>
                  <a:lnTo>
                    <a:pt x="910" y="764"/>
                  </a:lnTo>
                  <a:lnTo>
                    <a:pt x="926" y="761"/>
                  </a:lnTo>
                  <a:lnTo>
                    <a:pt x="942" y="757"/>
                  </a:lnTo>
                  <a:lnTo>
                    <a:pt x="958" y="753"/>
                  </a:lnTo>
                  <a:lnTo>
                    <a:pt x="972" y="749"/>
                  </a:lnTo>
                  <a:lnTo>
                    <a:pt x="987" y="745"/>
                  </a:lnTo>
                  <a:lnTo>
                    <a:pt x="1001" y="741"/>
                  </a:lnTo>
                  <a:lnTo>
                    <a:pt x="1014" y="737"/>
                  </a:lnTo>
                  <a:lnTo>
                    <a:pt x="1027" y="733"/>
                  </a:lnTo>
                  <a:lnTo>
                    <a:pt x="1039" y="728"/>
                  </a:lnTo>
                  <a:lnTo>
                    <a:pt x="1051" y="724"/>
                  </a:lnTo>
                  <a:lnTo>
                    <a:pt x="1062" y="719"/>
                  </a:lnTo>
                  <a:lnTo>
                    <a:pt x="1073" y="715"/>
                  </a:lnTo>
                  <a:lnTo>
                    <a:pt x="1083" y="710"/>
                  </a:lnTo>
                  <a:lnTo>
                    <a:pt x="1093" y="705"/>
                  </a:lnTo>
                  <a:lnTo>
                    <a:pt x="1102" y="701"/>
                  </a:lnTo>
                  <a:lnTo>
                    <a:pt x="1110" y="697"/>
                  </a:lnTo>
                  <a:lnTo>
                    <a:pt x="1118" y="693"/>
                  </a:lnTo>
                  <a:lnTo>
                    <a:pt x="1125" y="689"/>
                  </a:lnTo>
                  <a:lnTo>
                    <a:pt x="1132" y="686"/>
                  </a:lnTo>
                  <a:lnTo>
                    <a:pt x="1137" y="683"/>
                  </a:lnTo>
                  <a:lnTo>
                    <a:pt x="1143" y="681"/>
                  </a:lnTo>
                  <a:lnTo>
                    <a:pt x="1147" y="679"/>
                  </a:lnTo>
                  <a:lnTo>
                    <a:pt x="1151" y="677"/>
                  </a:lnTo>
                  <a:lnTo>
                    <a:pt x="1155" y="675"/>
                  </a:lnTo>
                  <a:lnTo>
                    <a:pt x="1158" y="674"/>
                  </a:lnTo>
                  <a:lnTo>
                    <a:pt x="1160" y="673"/>
                  </a:lnTo>
                  <a:lnTo>
                    <a:pt x="1161" y="672"/>
                  </a:lnTo>
                  <a:lnTo>
                    <a:pt x="1162" y="671"/>
                  </a:lnTo>
                  <a:lnTo>
                    <a:pt x="1163" y="671"/>
                  </a:lnTo>
                  <a:lnTo>
                    <a:pt x="1162" y="671"/>
                  </a:lnTo>
                  <a:lnTo>
                    <a:pt x="1160" y="670"/>
                  </a:lnTo>
                  <a:lnTo>
                    <a:pt x="1157" y="669"/>
                  </a:lnTo>
                  <a:lnTo>
                    <a:pt x="1153" y="667"/>
                  </a:lnTo>
                  <a:lnTo>
                    <a:pt x="1148" y="665"/>
                  </a:lnTo>
                  <a:lnTo>
                    <a:pt x="1142" y="662"/>
                  </a:lnTo>
                  <a:lnTo>
                    <a:pt x="1134" y="659"/>
                  </a:lnTo>
                  <a:lnTo>
                    <a:pt x="1126" y="655"/>
                  </a:lnTo>
                  <a:lnTo>
                    <a:pt x="1116" y="650"/>
                  </a:lnTo>
                  <a:lnTo>
                    <a:pt x="1105" y="645"/>
                  </a:lnTo>
                  <a:lnTo>
                    <a:pt x="1093" y="640"/>
                  </a:lnTo>
                  <a:lnTo>
                    <a:pt x="1080" y="634"/>
                  </a:lnTo>
                  <a:lnTo>
                    <a:pt x="1066" y="628"/>
                  </a:lnTo>
                  <a:lnTo>
                    <a:pt x="1050" y="621"/>
                  </a:lnTo>
                  <a:lnTo>
                    <a:pt x="1034" y="613"/>
                  </a:lnTo>
                  <a:lnTo>
                    <a:pt x="1016" y="605"/>
                  </a:lnTo>
                  <a:lnTo>
                    <a:pt x="998" y="597"/>
                  </a:lnTo>
                  <a:lnTo>
                    <a:pt x="981" y="590"/>
                  </a:lnTo>
                  <a:lnTo>
                    <a:pt x="966" y="583"/>
                  </a:lnTo>
                  <a:lnTo>
                    <a:pt x="952" y="577"/>
                  </a:lnTo>
                  <a:lnTo>
                    <a:pt x="938" y="571"/>
                  </a:lnTo>
                  <a:lnTo>
                    <a:pt x="926" y="565"/>
                  </a:lnTo>
                  <a:lnTo>
                    <a:pt x="915" y="560"/>
                  </a:lnTo>
                  <a:lnTo>
                    <a:pt x="906" y="556"/>
                  </a:lnTo>
                  <a:lnTo>
                    <a:pt x="897" y="552"/>
                  </a:lnTo>
                  <a:lnTo>
                    <a:pt x="890" y="549"/>
                  </a:lnTo>
                  <a:lnTo>
                    <a:pt x="883" y="546"/>
                  </a:lnTo>
                  <a:lnTo>
                    <a:pt x="878" y="544"/>
                  </a:lnTo>
                  <a:lnTo>
                    <a:pt x="874" y="542"/>
                  </a:lnTo>
                  <a:lnTo>
                    <a:pt x="871" y="540"/>
                  </a:lnTo>
                  <a:lnTo>
                    <a:pt x="870" y="540"/>
                  </a:lnTo>
                  <a:lnTo>
                    <a:pt x="869" y="539"/>
                  </a:lnTo>
                  <a:lnTo>
                    <a:pt x="869" y="537"/>
                  </a:lnTo>
                  <a:lnTo>
                    <a:pt x="868" y="533"/>
                  </a:lnTo>
                  <a:lnTo>
                    <a:pt x="868" y="528"/>
                  </a:lnTo>
                  <a:lnTo>
                    <a:pt x="867" y="522"/>
                  </a:lnTo>
                  <a:lnTo>
                    <a:pt x="866" y="514"/>
                  </a:lnTo>
                  <a:lnTo>
                    <a:pt x="865" y="505"/>
                  </a:lnTo>
                  <a:lnTo>
                    <a:pt x="864" y="495"/>
                  </a:lnTo>
                  <a:lnTo>
                    <a:pt x="863" y="483"/>
                  </a:lnTo>
                  <a:lnTo>
                    <a:pt x="862" y="470"/>
                  </a:lnTo>
                  <a:lnTo>
                    <a:pt x="860" y="455"/>
                  </a:lnTo>
                  <a:lnTo>
                    <a:pt x="858" y="439"/>
                  </a:lnTo>
                  <a:lnTo>
                    <a:pt x="856" y="422"/>
                  </a:lnTo>
                  <a:lnTo>
                    <a:pt x="854" y="403"/>
                  </a:lnTo>
                  <a:lnTo>
                    <a:pt x="852" y="383"/>
                  </a:lnTo>
                  <a:lnTo>
                    <a:pt x="850" y="361"/>
                  </a:lnTo>
                  <a:lnTo>
                    <a:pt x="848" y="339"/>
                  </a:lnTo>
                  <a:lnTo>
                    <a:pt x="845" y="319"/>
                  </a:lnTo>
                  <a:lnTo>
                    <a:pt x="843" y="300"/>
                  </a:lnTo>
                  <a:lnTo>
                    <a:pt x="842" y="283"/>
                  </a:lnTo>
                  <a:lnTo>
                    <a:pt x="840" y="267"/>
                  </a:lnTo>
                  <a:lnTo>
                    <a:pt x="838" y="252"/>
                  </a:lnTo>
                  <a:lnTo>
                    <a:pt x="837" y="239"/>
                  </a:lnTo>
                  <a:lnTo>
                    <a:pt x="836" y="227"/>
                  </a:lnTo>
                  <a:lnTo>
                    <a:pt x="834" y="217"/>
                  </a:lnTo>
                  <a:lnTo>
                    <a:pt x="833" y="208"/>
                  </a:lnTo>
                  <a:lnTo>
                    <a:pt x="833" y="200"/>
                  </a:lnTo>
                  <a:lnTo>
                    <a:pt x="832" y="194"/>
                  </a:lnTo>
                  <a:lnTo>
                    <a:pt x="831" y="189"/>
                  </a:lnTo>
                  <a:lnTo>
                    <a:pt x="831" y="185"/>
                  </a:lnTo>
                  <a:lnTo>
                    <a:pt x="831" y="183"/>
                  </a:lnTo>
                  <a:lnTo>
                    <a:pt x="830" y="183"/>
                  </a:lnTo>
                  <a:lnTo>
                    <a:pt x="829" y="183"/>
                  </a:lnTo>
                  <a:lnTo>
                    <a:pt x="827" y="184"/>
                  </a:lnTo>
                  <a:lnTo>
                    <a:pt x="825" y="184"/>
                  </a:lnTo>
                  <a:lnTo>
                    <a:pt x="822" y="185"/>
                  </a:lnTo>
                  <a:lnTo>
                    <a:pt x="819" y="186"/>
                  </a:lnTo>
                  <a:lnTo>
                    <a:pt x="815" y="186"/>
                  </a:lnTo>
                  <a:lnTo>
                    <a:pt x="811" y="187"/>
                  </a:lnTo>
                  <a:lnTo>
                    <a:pt x="807" y="189"/>
                  </a:lnTo>
                  <a:lnTo>
                    <a:pt x="802" y="190"/>
                  </a:lnTo>
                  <a:lnTo>
                    <a:pt x="796" y="191"/>
                  </a:lnTo>
                  <a:lnTo>
                    <a:pt x="790" y="193"/>
                  </a:lnTo>
                  <a:lnTo>
                    <a:pt x="784" y="194"/>
                  </a:lnTo>
                  <a:lnTo>
                    <a:pt x="777" y="196"/>
                  </a:lnTo>
                  <a:lnTo>
                    <a:pt x="769" y="198"/>
                  </a:lnTo>
                  <a:lnTo>
                    <a:pt x="762" y="200"/>
                  </a:lnTo>
                  <a:lnTo>
                    <a:pt x="754" y="201"/>
                  </a:lnTo>
                  <a:lnTo>
                    <a:pt x="746" y="203"/>
                  </a:lnTo>
                  <a:lnTo>
                    <a:pt x="737" y="204"/>
                  </a:lnTo>
                  <a:lnTo>
                    <a:pt x="729" y="205"/>
                  </a:lnTo>
                  <a:lnTo>
                    <a:pt x="720" y="205"/>
                  </a:lnTo>
                  <a:lnTo>
                    <a:pt x="711" y="206"/>
                  </a:lnTo>
                  <a:lnTo>
                    <a:pt x="702" y="206"/>
                  </a:lnTo>
                  <a:lnTo>
                    <a:pt x="692" y="206"/>
                  </a:lnTo>
                  <a:lnTo>
                    <a:pt x="683" y="205"/>
                  </a:lnTo>
                  <a:lnTo>
                    <a:pt x="673" y="205"/>
                  </a:lnTo>
                  <a:lnTo>
                    <a:pt x="663" y="204"/>
                  </a:lnTo>
                  <a:lnTo>
                    <a:pt x="653" y="203"/>
                  </a:lnTo>
                  <a:lnTo>
                    <a:pt x="642" y="202"/>
                  </a:lnTo>
                  <a:lnTo>
                    <a:pt x="631" y="201"/>
                  </a:lnTo>
                  <a:lnTo>
                    <a:pt x="621" y="199"/>
                  </a:lnTo>
                  <a:lnTo>
                    <a:pt x="610" y="197"/>
                  </a:lnTo>
                  <a:lnTo>
                    <a:pt x="599" y="195"/>
                  </a:lnTo>
                  <a:lnTo>
                    <a:pt x="589" y="193"/>
                  </a:lnTo>
                  <a:lnTo>
                    <a:pt x="579" y="191"/>
                  </a:lnTo>
                  <a:lnTo>
                    <a:pt x="569" y="188"/>
                  </a:lnTo>
                  <a:lnTo>
                    <a:pt x="560" y="186"/>
                  </a:lnTo>
                  <a:lnTo>
                    <a:pt x="550" y="183"/>
                  </a:lnTo>
                  <a:lnTo>
                    <a:pt x="541" y="180"/>
                  </a:lnTo>
                  <a:lnTo>
                    <a:pt x="533" y="177"/>
                  </a:lnTo>
                  <a:lnTo>
                    <a:pt x="524" y="174"/>
                  </a:lnTo>
                  <a:lnTo>
                    <a:pt x="516" y="170"/>
                  </a:lnTo>
                  <a:lnTo>
                    <a:pt x="508" y="167"/>
                  </a:lnTo>
                  <a:lnTo>
                    <a:pt x="500" y="163"/>
                  </a:lnTo>
                  <a:lnTo>
                    <a:pt x="493" y="159"/>
                  </a:lnTo>
                  <a:lnTo>
                    <a:pt x="486" y="155"/>
                  </a:lnTo>
                  <a:lnTo>
                    <a:pt x="479" y="151"/>
                  </a:lnTo>
                  <a:lnTo>
                    <a:pt x="472" y="147"/>
                  </a:lnTo>
                  <a:lnTo>
                    <a:pt x="466" y="143"/>
                  </a:lnTo>
                  <a:lnTo>
                    <a:pt x="460" y="140"/>
                  </a:lnTo>
                  <a:lnTo>
                    <a:pt x="455" y="137"/>
                  </a:lnTo>
                  <a:lnTo>
                    <a:pt x="450" y="134"/>
                  </a:lnTo>
                  <a:lnTo>
                    <a:pt x="446" y="131"/>
                  </a:lnTo>
                  <a:lnTo>
                    <a:pt x="442" y="128"/>
                  </a:lnTo>
                  <a:lnTo>
                    <a:pt x="438" y="126"/>
                  </a:lnTo>
                  <a:lnTo>
                    <a:pt x="435" y="124"/>
                  </a:lnTo>
                  <a:lnTo>
                    <a:pt x="432" y="123"/>
                  </a:lnTo>
                  <a:lnTo>
                    <a:pt x="430" y="121"/>
                  </a:lnTo>
                  <a:lnTo>
                    <a:pt x="428" y="120"/>
                  </a:lnTo>
                  <a:lnTo>
                    <a:pt x="426" y="119"/>
                  </a:lnTo>
                  <a:lnTo>
                    <a:pt x="425" y="118"/>
                  </a:lnTo>
                  <a:close/>
                </a:path>
              </a:pathLst>
            </a:custGeom>
            <a:solidFill>
              <a:srgbClr val="FF9900"/>
            </a:solidFill>
            <a:ln w="6350" cap="flat">
              <a:solidFill>
                <a:srgbClr val="FF9900"/>
              </a:solidFill>
              <a:prstDash val="solid"/>
              <a:round/>
              <a:headEnd/>
              <a:tailEnd/>
            </a:ln>
            <a:effectLst>
              <a:outerShdw dist="57150" dir="2700000" algn="ctr" rotWithShape="0">
                <a:srgbClr val="888888">
                  <a:alpha val="50000"/>
                </a:srgbClr>
              </a:outerShdw>
            </a:effectLst>
          </p:spPr>
          <p:txBody>
            <a:bodyPr wrap="none" anchor="ctr">
              <a:spAutoFit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5600">
                <a:solidFill>
                  <a:srgbClr val="0505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itchFamily="2" charset="-122"/>
                <a:ea typeface="+mn-ea"/>
              </a:endParaRPr>
            </a:p>
          </p:txBody>
        </p:sp>
        <p:sp>
          <p:nvSpPr>
            <p:cNvPr id="19473" name="Text Box 10">
              <a:extLst>
                <a:ext uri="{FF2B5EF4-FFF2-40B4-BE49-F238E27FC236}">
                  <a16:creationId xmlns:a16="http://schemas.microsoft.com/office/drawing/2014/main" id="{2BF8A3F4-FAD0-5D47-BCEF-1FF3ED7F81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7225" y="3586324"/>
              <a:ext cx="1016714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rIns="4572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ts val="1200"/>
                </a:lnSpc>
              </a:pPr>
              <a:r>
                <a:rPr lang="zh-CN" altLang="en-US" sz="1600" b="1">
                  <a:latin typeface="宋体" panose="02010600030101010101" pitchFamily="2" charset="-122"/>
                  <a:cs typeface="Arial" panose="020B0604020202020204" pitchFamily="34" charset="0"/>
                </a:rPr>
                <a:t>导入产品</a:t>
              </a:r>
            </a:p>
          </p:txBody>
        </p:sp>
        <p:sp>
          <p:nvSpPr>
            <p:cNvPr id="150540" name="Freeform 12">
              <a:extLst>
                <a:ext uri="{FF2B5EF4-FFF2-40B4-BE49-F238E27FC236}">
                  <a16:creationId xmlns:a16="http://schemas.microsoft.com/office/drawing/2014/main" id="{14C13D46-02E2-8E43-8BE6-4D481B163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06" y="1982764"/>
              <a:ext cx="1217621" cy="1797040"/>
            </a:xfrm>
            <a:custGeom>
              <a:avLst/>
              <a:gdLst/>
              <a:ahLst/>
              <a:cxnLst>
                <a:cxn ang="0">
                  <a:pos x="65" y="124"/>
                </a:cxn>
                <a:cxn ang="0">
                  <a:pos x="13" y="107"/>
                </a:cxn>
                <a:cxn ang="0">
                  <a:pos x="1" y="103"/>
                </a:cxn>
                <a:cxn ang="0">
                  <a:pos x="47" y="93"/>
                </a:cxn>
                <a:cxn ang="0">
                  <a:pos x="162" y="69"/>
                </a:cxn>
                <a:cxn ang="0">
                  <a:pos x="329" y="34"/>
                </a:cxn>
                <a:cxn ang="0">
                  <a:pos x="444" y="9"/>
                </a:cxn>
                <a:cxn ang="0">
                  <a:pos x="490" y="0"/>
                </a:cxn>
                <a:cxn ang="0">
                  <a:pos x="507" y="18"/>
                </a:cxn>
                <a:cxn ang="0">
                  <a:pos x="570" y="88"/>
                </a:cxn>
                <a:cxn ang="0">
                  <a:pos x="679" y="210"/>
                </a:cxn>
                <a:cxn ang="0">
                  <a:pos x="773" y="315"/>
                </a:cxn>
                <a:cxn ang="0">
                  <a:pos x="821" y="368"/>
                </a:cxn>
                <a:cxn ang="0">
                  <a:pos x="824" y="374"/>
                </a:cxn>
                <a:cxn ang="0">
                  <a:pos x="804" y="367"/>
                </a:cxn>
                <a:cxn ang="0">
                  <a:pos x="765" y="354"/>
                </a:cxn>
                <a:cxn ang="0">
                  <a:pos x="719" y="339"/>
                </a:cxn>
                <a:cxn ang="0">
                  <a:pos x="693" y="330"/>
                </a:cxn>
                <a:cxn ang="0">
                  <a:pos x="686" y="328"/>
                </a:cxn>
                <a:cxn ang="0">
                  <a:pos x="683" y="344"/>
                </a:cxn>
                <a:cxn ang="0">
                  <a:pos x="676" y="382"/>
                </a:cxn>
                <a:cxn ang="0">
                  <a:pos x="667" y="441"/>
                </a:cxn>
                <a:cxn ang="0">
                  <a:pos x="666" y="500"/>
                </a:cxn>
                <a:cxn ang="0">
                  <a:pos x="674" y="557"/>
                </a:cxn>
                <a:cxn ang="0">
                  <a:pos x="688" y="610"/>
                </a:cxn>
                <a:cxn ang="0">
                  <a:pos x="705" y="657"/>
                </a:cxn>
                <a:cxn ang="0">
                  <a:pos x="725" y="697"/>
                </a:cxn>
                <a:cxn ang="0">
                  <a:pos x="741" y="725"/>
                </a:cxn>
                <a:cxn ang="0">
                  <a:pos x="749" y="740"/>
                </a:cxn>
                <a:cxn ang="0">
                  <a:pos x="744" y="744"/>
                </a:cxn>
                <a:cxn ang="0">
                  <a:pos x="699" y="764"/>
                </a:cxn>
                <a:cxn ang="0">
                  <a:pos x="609" y="805"/>
                </a:cxn>
                <a:cxn ang="0">
                  <a:pos x="504" y="851"/>
                </a:cxn>
                <a:cxn ang="0">
                  <a:pos x="444" y="878"/>
                </a:cxn>
                <a:cxn ang="0">
                  <a:pos x="428" y="886"/>
                </a:cxn>
                <a:cxn ang="0">
                  <a:pos x="425" y="917"/>
                </a:cxn>
                <a:cxn ang="0">
                  <a:pos x="417" y="994"/>
                </a:cxn>
                <a:cxn ang="0">
                  <a:pos x="405" y="1105"/>
                </a:cxn>
                <a:cxn ang="0">
                  <a:pos x="397" y="1182"/>
                </a:cxn>
                <a:cxn ang="0">
                  <a:pos x="394" y="1213"/>
                </a:cxn>
                <a:cxn ang="0">
                  <a:pos x="387" y="1206"/>
                </a:cxn>
                <a:cxn ang="0">
                  <a:pos x="361" y="1176"/>
                </a:cxn>
                <a:cxn ang="0">
                  <a:pos x="315" y="1124"/>
                </a:cxn>
                <a:cxn ang="0">
                  <a:pos x="264" y="1055"/>
                </a:cxn>
                <a:cxn ang="0">
                  <a:pos x="215" y="973"/>
                </a:cxn>
                <a:cxn ang="0">
                  <a:pos x="170" y="879"/>
                </a:cxn>
                <a:cxn ang="0">
                  <a:pos x="134" y="781"/>
                </a:cxn>
                <a:cxn ang="0">
                  <a:pos x="107" y="680"/>
                </a:cxn>
                <a:cxn ang="0">
                  <a:pos x="91" y="577"/>
                </a:cxn>
                <a:cxn ang="0">
                  <a:pos x="85" y="475"/>
                </a:cxn>
                <a:cxn ang="0">
                  <a:pos x="91" y="375"/>
                </a:cxn>
                <a:cxn ang="0">
                  <a:pos x="105" y="280"/>
                </a:cxn>
                <a:cxn ang="0">
                  <a:pos x="125" y="190"/>
                </a:cxn>
              </a:cxnLst>
              <a:rect l="0" t="0" r="r" b="b"/>
              <a:pathLst>
                <a:path w="827" h="1215">
                  <a:moveTo>
                    <a:pt x="137" y="148"/>
                  </a:moveTo>
                  <a:lnTo>
                    <a:pt x="120" y="142"/>
                  </a:lnTo>
                  <a:lnTo>
                    <a:pt x="105" y="137"/>
                  </a:lnTo>
                  <a:lnTo>
                    <a:pt x="90" y="132"/>
                  </a:lnTo>
                  <a:lnTo>
                    <a:pt x="77" y="128"/>
                  </a:lnTo>
                  <a:lnTo>
                    <a:pt x="65" y="124"/>
                  </a:lnTo>
                  <a:lnTo>
                    <a:pt x="53" y="120"/>
                  </a:lnTo>
                  <a:lnTo>
                    <a:pt x="43" y="117"/>
                  </a:lnTo>
                  <a:lnTo>
                    <a:pt x="34" y="114"/>
                  </a:lnTo>
                  <a:lnTo>
                    <a:pt x="26" y="111"/>
                  </a:lnTo>
                  <a:lnTo>
                    <a:pt x="19" y="109"/>
                  </a:lnTo>
                  <a:lnTo>
                    <a:pt x="13" y="107"/>
                  </a:lnTo>
                  <a:lnTo>
                    <a:pt x="9" y="106"/>
                  </a:lnTo>
                  <a:lnTo>
                    <a:pt x="5" y="105"/>
                  </a:lnTo>
                  <a:lnTo>
                    <a:pt x="2" y="104"/>
                  </a:lnTo>
                  <a:lnTo>
                    <a:pt x="1" y="103"/>
                  </a:lnTo>
                  <a:lnTo>
                    <a:pt x="0" y="103"/>
                  </a:lnTo>
                  <a:lnTo>
                    <a:pt x="1" y="103"/>
                  </a:lnTo>
                  <a:lnTo>
                    <a:pt x="4" y="102"/>
                  </a:lnTo>
                  <a:lnTo>
                    <a:pt x="9" y="101"/>
                  </a:lnTo>
                  <a:lnTo>
                    <a:pt x="15" y="100"/>
                  </a:lnTo>
                  <a:lnTo>
                    <a:pt x="24" y="98"/>
                  </a:lnTo>
                  <a:lnTo>
                    <a:pt x="35" y="96"/>
                  </a:lnTo>
                  <a:lnTo>
                    <a:pt x="47" y="93"/>
                  </a:lnTo>
                  <a:lnTo>
                    <a:pt x="61" y="90"/>
                  </a:lnTo>
                  <a:lnTo>
                    <a:pt x="78" y="87"/>
                  </a:lnTo>
                  <a:lnTo>
                    <a:pt x="96" y="83"/>
                  </a:lnTo>
                  <a:lnTo>
                    <a:pt x="116" y="79"/>
                  </a:lnTo>
                  <a:lnTo>
                    <a:pt x="138" y="74"/>
                  </a:lnTo>
                  <a:lnTo>
                    <a:pt x="162" y="69"/>
                  </a:lnTo>
                  <a:lnTo>
                    <a:pt x="188" y="63"/>
                  </a:lnTo>
                  <a:lnTo>
                    <a:pt x="216" y="58"/>
                  </a:lnTo>
                  <a:lnTo>
                    <a:pt x="245" y="51"/>
                  </a:lnTo>
                  <a:lnTo>
                    <a:pt x="275" y="45"/>
                  </a:lnTo>
                  <a:lnTo>
                    <a:pt x="303" y="39"/>
                  </a:lnTo>
                  <a:lnTo>
                    <a:pt x="329" y="34"/>
                  </a:lnTo>
                  <a:lnTo>
                    <a:pt x="353" y="29"/>
                  </a:lnTo>
                  <a:lnTo>
                    <a:pt x="375" y="24"/>
                  </a:lnTo>
                  <a:lnTo>
                    <a:pt x="395" y="20"/>
                  </a:lnTo>
                  <a:lnTo>
                    <a:pt x="413" y="16"/>
                  </a:lnTo>
                  <a:lnTo>
                    <a:pt x="429" y="12"/>
                  </a:lnTo>
                  <a:lnTo>
                    <a:pt x="444" y="9"/>
                  </a:lnTo>
                  <a:lnTo>
                    <a:pt x="456" y="7"/>
                  </a:lnTo>
                  <a:lnTo>
                    <a:pt x="467" y="5"/>
                  </a:lnTo>
                  <a:lnTo>
                    <a:pt x="475" y="3"/>
                  </a:lnTo>
                  <a:lnTo>
                    <a:pt x="482" y="1"/>
                  </a:lnTo>
                  <a:lnTo>
                    <a:pt x="487" y="0"/>
                  </a:lnTo>
                  <a:lnTo>
                    <a:pt x="490" y="0"/>
                  </a:lnTo>
                  <a:lnTo>
                    <a:pt x="491" y="0"/>
                  </a:lnTo>
                  <a:lnTo>
                    <a:pt x="493" y="2"/>
                  </a:lnTo>
                  <a:lnTo>
                    <a:pt x="497" y="6"/>
                  </a:lnTo>
                  <a:lnTo>
                    <a:pt x="501" y="11"/>
                  </a:lnTo>
                  <a:lnTo>
                    <a:pt x="507" y="18"/>
                  </a:lnTo>
                  <a:lnTo>
                    <a:pt x="514" y="26"/>
                  </a:lnTo>
                  <a:lnTo>
                    <a:pt x="523" y="35"/>
                  </a:lnTo>
                  <a:lnTo>
                    <a:pt x="533" y="46"/>
                  </a:lnTo>
                  <a:lnTo>
                    <a:pt x="544" y="59"/>
                  </a:lnTo>
                  <a:lnTo>
                    <a:pt x="556" y="73"/>
                  </a:lnTo>
                  <a:lnTo>
                    <a:pt x="570" y="88"/>
                  </a:lnTo>
                  <a:lnTo>
                    <a:pt x="585" y="105"/>
                  </a:lnTo>
                  <a:lnTo>
                    <a:pt x="601" y="123"/>
                  </a:lnTo>
                  <a:lnTo>
                    <a:pt x="619" y="143"/>
                  </a:lnTo>
                  <a:lnTo>
                    <a:pt x="638" y="164"/>
                  </a:lnTo>
                  <a:lnTo>
                    <a:pt x="659" y="187"/>
                  </a:lnTo>
                  <a:lnTo>
                    <a:pt x="679" y="210"/>
                  </a:lnTo>
                  <a:lnTo>
                    <a:pt x="698" y="231"/>
                  </a:lnTo>
                  <a:lnTo>
                    <a:pt x="716" y="251"/>
                  </a:lnTo>
                  <a:lnTo>
                    <a:pt x="732" y="269"/>
                  </a:lnTo>
                  <a:lnTo>
                    <a:pt x="747" y="286"/>
                  </a:lnTo>
                  <a:lnTo>
                    <a:pt x="761" y="301"/>
                  </a:lnTo>
                  <a:lnTo>
                    <a:pt x="773" y="315"/>
                  </a:lnTo>
                  <a:lnTo>
                    <a:pt x="784" y="328"/>
                  </a:lnTo>
                  <a:lnTo>
                    <a:pt x="794" y="339"/>
                  </a:lnTo>
                  <a:lnTo>
                    <a:pt x="803" y="348"/>
                  </a:lnTo>
                  <a:lnTo>
                    <a:pt x="810" y="356"/>
                  </a:lnTo>
                  <a:lnTo>
                    <a:pt x="816" y="363"/>
                  </a:lnTo>
                  <a:lnTo>
                    <a:pt x="821" y="368"/>
                  </a:lnTo>
                  <a:lnTo>
                    <a:pt x="824" y="372"/>
                  </a:lnTo>
                  <a:lnTo>
                    <a:pt x="826" y="374"/>
                  </a:lnTo>
                  <a:lnTo>
                    <a:pt x="826" y="375"/>
                  </a:lnTo>
                  <a:lnTo>
                    <a:pt x="825" y="374"/>
                  </a:lnTo>
                  <a:lnTo>
                    <a:pt x="824" y="374"/>
                  </a:lnTo>
                  <a:lnTo>
                    <a:pt x="822" y="373"/>
                  </a:lnTo>
                  <a:lnTo>
                    <a:pt x="820" y="372"/>
                  </a:lnTo>
                  <a:lnTo>
                    <a:pt x="817" y="371"/>
                  </a:lnTo>
                  <a:lnTo>
                    <a:pt x="813" y="370"/>
                  </a:lnTo>
                  <a:lnTo>
                    <a:pt x="809" y="369"/>
                  </a:lnTo>
                  <a:lnTo>
                    <a:pt x="804" y="367"/>
                  </a:lnTo>
                  <a:lnTo>
                    <a:pt x="799" y="365"/>
                  </a:lnTo>
                  <a:lnTo>
                    <a:pt x="793" y="364"/>
                  </a:lnTo>
                  <a:lnTo>
                    <a:pt x="787" y="361"/>
                  </a:lnTo>
                  <a:lnTo>
                    <a:pt x="780" y="359"/>
                  </a:lnTo>
                  <a:lnTo>
                    <a:pt x="773" y="357"/>
                  </a:lnTo>
                  <a:lnTo>
                    <a:pt x="765" y="354"/>
                  </a:lnTo>
                  <a:lnTo>
                    <a:pt x="756" y="351"/>
                  </a:lnTo>
                  <a:lnTo>
                    <a:pt x="748" y="348"/>
                  </a:lnTo>
                  <a:lnTo>
                    <a:pt x="740" y="346"/>
                  </a:lnTo>
                  <a:lnTo>
                    <a:pt x="732" y="343"/>
                  </a:lnTo>
                  <a:lnTo>
                    <a:pt x="725" y="341"/>
                  </a:lnTo>
                  <a:lnTo>
                    <a:pt x="719" y="339"/>
                  </a:lnTo>
                  <a:lnTo>
                    <a:pt x="713" y="337"/>
                  </a:lnTo>
                  <a:lnTo>
                    <a:pt x="708" y="335"/>
                  </a:lnTo>
                  <a:lnTo>
                    <a:pt x="703" y="334"/>
                  </a:lnTo>
                  <a:lnTo>
                    <a:pt x="699" y="332"/>
                  </a:lnTo>
                  <a:lnTo>
                    <a:pt x="696" y="331"/>
                  </a:lnTo>
                  <a:lnTo>
                    <a:pt x="693" y="330"/>
                  </a:lnTo>
                  <a:lnTo>
                    <a:pt x="690" y="329"/>
                  </a:lnTo>
                  <a:lnTo>
                    <a:pt x="688" y="329"/>
                  </a:lnTo>
                  <a:lnTo>
                    <a:pt x="687" y="328"/>
                  </a:lnTo>
                  <a:lnTo>
                    <a:pt x="686" y="328"/>
                  </a:lnTo>
                  <a:lnTo>
                    <a:pt x="685" y="329"/>
                  </a:lnTo>
                  <a:lnTo>
                    <a:pt x="685" y="331"/>
                  </a:lnTo>
                  <a:lnTo>
                    <a:pt x="685" y="333"/>
                  </a:lnTo>
                  <a:lnTo>
                    <a:pt x="684" y="336"/>
                  </a:lnTo>
                  <a:lnTo>
                    <a:pt x="684" y="340"/>
                  </a:lnTo>
                  <a:lnTo>
                    <a:pt x="683" y="344"/>
                  </a:lnTo>
                  <a:lnTo>
                    <a:pt x="682" y="348"/>
                  </a:lnTo>
                  <a:lnTo>
                    <a:pt x="681" y="354"/>
                  </a:lnTo>
                  <a:lnTo>
                    <a:pt x="680" y="360"/>
                  </a:lnTo>
                  <a:lnTo>
                    <a:pt x="679" y="367"/>
                  </a:lnTo>
                  <a:lnTo>
                    <a:pt x="678" y="374"/>
                  </a:lnTo>
                  <a:lnTo>
                    <a:pt x="676" y="382"/>
                  </a:lnTo>
                  <a:lnTo>
                    <a:pt x="675" y="391"/>
                  </a:lnTo>
                  <a:lnTo>
                    <a:pt x="673" y="400"/>
                  </a:lnTo>
                  <a:lnTo>
                    <a:pt x="672" y="410"/>
                  </a:lnTo>
                  <a:lnTo>
                    <a:pt x="670" y="420"/>
                  </a:lnTo>
                  <a:lnTo>
                    <a:pt x="669" y="430"/>
                  </a:lnTo>
                  <a:lnTo>
                    <a:pt x="667" y="441"/>
                  </a:lnTo>
                  <a:lnTo>
                    <a:pt x="667" y="451"/>
                  </a:lnTo>
                  <a:lnTo>
                    <a:pt x="666" y="461"/>
                  </a:lnTo>
                  <a:lnTo>
                    <a:pt x="666" y="471"/>
                  </a:lnTo>
                  <a:lnTo>
                    <a:pt x="665" y="480"/>
                  </a:lnTo>
                  <a:lnTo>
                    <a:pt x="666" y="490"/>
                  </a:lnTo>
                  <a:lnTo>
                    <a:pt x="666" y="500"/>
                  </a:lnTo>
                  <a:lnTo>
                    <a:pt x="667" y="510"/>
                  </a:lnTo>
                  <a:lnTo>
                    <a:pt x="667" y="519"/>
                  </a:lnTo>
                  <a:lnTo>
                    <a:pt x="669" y="529"/>
                  </a:lnTo>
                  <a:lnTo>
                    <a:pt x="670" y="538"/>
                  </a:lnTo>
                  <a:lnTo>
                    <a:pt x="672" y="548"/>
                  </a:lnTo>
                  <a:lnTo>
                    <a:pt x="674" y="557"/>
                  </a:lnTo>
                  <a:lnTo>
                    <a:pt x="676" y="566"/>
                  </a:lnTo>
                  <a:lnTo>
                    <a:pt x="678" y="575"/>
                  </a:lnTo>
                  <a:lnTo>
                    <a:pt x="680" y="584"/>
                  </a:lnTo>
                  <a:lnTo>
                    <a:pt x="683" y="593"/>
                  </a:lnTo>
                  <a:lnTo>
                    <a:pt x="685" y="602"/>
                  </a:lnTo>
                  <a:lnTo>
                    <a:pt x="688" y="610"/>
                  </a:lnTo>
                  <a:lnTo>
                    <a:pt x="691" y="618"/>
                  </a:lnTo>
                  <a:lnTo>
                    <a:pt x="693" y="626"/>
                  </a:lnTo>
                  <a:lnTo>
                    <a:pt x="696" y="634"/>
                  </a:lnTo>
                  <a:lnTo>
                    <a:pt x="699" y="642"/>
                  </a:lnTo>
                  <a:lnTo>
                    <a:pt x="702" y="650"/>
                  </a:lnTo>
                  <a:lnTo>
                    <a:pt x="705" y="657"/>
                  </a:lnTo>
                  <a:lnTo>
                    <a:pt x="708" y="664"/>
                  </a:lnTo>
                  <a:lnTo>
                    <a:pt x="712" y="671"/>
                  </a:lnTo>
                  <a:lnTo>
                    <a:pt x="715" y="678"/>
                  </a:lnTo>
                  <a:lnTo>
                    <a:pt x="718" y="684"/>
                  </a:lnTo>
                  <a:lnTo>
                    <a:pt x="722" y="691"/>
                  </a:lnTo>
                  <a:lnTo>
                    <a:pt x="725" y="697"/>
                  </a:lnTo>
                  <a:lnTo>
                    <a:pt x="728" y="703"/>
                  </a:lnTo>
                  <a:lnTo>
                    <a:pt x="731" y="708"/>
                  </a:lnTo>
                  <a:lnTo>
                    <a:pt x="734" y="713"/>
                  </a:lnTo>
                  <a:lnTo>
                    <a:pt x="737" y="718"/>
                  </a:lnTo>
                  <a:lnTo>
                    <a:pt x="739" y="722"/>
                  </a:lnTo>
                  <a:lnTo>
                    <a:pt x="741" y="725"/>
                  </a:lnTo>
                  <a:lnTo>
                    <a:pt x="743" y="729"/>
                  </a:lnTo>
                  <a:lnTo>
                    <a:pt x="745" y="732"/>
                  </a:lnTo>
                  <a:lnTo>
                    <a:pt x="746" y="734"/>
                  </a:lnTo>
                  <a:lnTo>
                    <a:pt x="747" y="737"/>
                  </a:lnTo>
                  <a:lnTo>
                    <a:pt x="748" y="738"/>
                  </a:lnTo>
                  <a:lnTo>
                    <a:pt x="749" y="740"/>
                  </a:lnTo>
                  <a:lnTo>
                    <a:pt x="750" y="741"/>
                  </a:lnTo>
                  <a:lnTo>
                    <a:pt x="750" y="742"/>
                  </a:lnTo>
                  <a:lnTo>
                    <a:pt x="749" y="742"/>
                  </a:lnTo>
                  <a:lnTo>
                    <a:pt x="748" y="743"/>
                  </a:lnTo>
                  <a:lnTo>
                    <a:pt x="744" y="744"/>
                  </a:lnTo>
                  <a:lnTo>
                    <a:pt x="740" y="746"/>
                  </a:lnTo>
                  <a:lnTo>
                    <a:pt x="734" y="749"/>
                  </a:lnTo>
                  <a:lnTo>
                    <a:pt x="727" y="752"/>
                  </a:lnTo>
                  <a:lnTo>
                    <a:pt x="719" y="755"/>
                  </a:lnTo>
                  <a:lnTo>
                    <a:pt x="710" y="760"/>
                  </a:lnTo>
                  <a:lnTo>
                    <a:pt x="699" y="764"/>
                  </a:lnTo>
                  <a:lnTo>
                    <a:pt x="687" y="770"/>
                  </a:lnTo>
                  <a:lnTo>
                    <a:pt x="674" y="776"/>
                  </a:lnTo>
                  <a:lnTo>
                    <a:pt x="660" y="782"/>
                  </a:lnTo>
                  <a:lnTo>
                    <a:pt x="644" y="789"/>
                  </a:lnTo>
                  <a:lnTo>
                    <a:pt x="627" y="797"/>
                  </a:lnTo>
                  <a:lnTo>
                    <a:pt x="609" y="805"/>
                  </a:lnTo>
                  <a:lnTo>
                    <a:pt x="589" y="813"/>
                  </a:lnTo>
                  <a:lnTo>
                    <a:pt x="570" y="822"/>
                  </a:lnTo>
                  <a:lnTo>
                    <a:pt x="551" y="830"/>
                  </a:lnTo>
                  <a:lnTo>
                    <a:pt x="535" y="838"/>
                  </a:lnTo>
                  <a:lnTo>
                    <a:pt x="519" y="845"/>
                  </a:lnTo>
                  <a:lnTo>
                    <a:pt x="504" y="851"/>
                  </a:lnTo>
                  <a:lnTo>
                    <a:pt x="491" y="857"/>
                  </a:lnTo>
                  <a:lnTo>
                    <a:pt x="479" y="863"/>
                  </a:lnTo>
                  <a:lnTo>
                    <a:pt x="469" y="867"/>
                  </a:lnTo>
                  <a:lnTo>
                    <a:pt x="459" y="872"/>
                  </a:lnTo>
                  <a:lnTo>
                    <a:pt x="451" y="875"/>
                  </a:lnTo>
                  <a:lnTo>
                    <a:pt x="444" y="878"/>
                  </a:lnTo>
                  <a:lnTo>
                    <a:pt x="438" y="881"/>
                  </a:lnTo>
                  <a:lnTo>
                    <a:pt x="434" y="883"/>
                  </a:lnTo>
                  <a:lnTo>
                    <a:pt x="431" y="884"/>
                  </a:lnTo>
                  <a:lnTo>
                    <a:pt x="429" y="885"/>
                  </a:lnTo>
                  <a:lnTo>
                    <a:pt x="428" y="885"/>
                  </a:lnTo>
                  <a:lnTo>
                    <a:pt x="428" y="886"/>
                  </a:lnTo>
                  <a:lnTo>
                    <a:pt x="428" y="888"/>
                  </a:lnTo>
                  <a:lnTo>
                    <a:pt x="428" y="891"/>
                  </a:lnTo>
                  <a:lnTo>
                    <a:pt x="427" y="896"/>
                  </a:lnTo>
                  <a:lnTo>
                    <a:pt x="427" y="901"/>
                  </a:lnTo>
                  <a:lnTo>
                    <a:pt x="426" y="909"/>
                  </a:lnTo>
                  <a:lnTo>
                    <a:pt x="425" y="917"/>
                  </a:lnTo>
                  <a:lnTo>
                    <a:pt x="424" y="927"/>
                  </a:lnTo>
                  <a:lnTo>
                    <a:pt x="423" y="937"/>
                  </a:lnTo>
                  <a:lnTo>
                    <a:pt x="422" y="950"/>
                  </a:lnTo>
                  <a:lnTo>
                    <a:pt x="420" y="963"/>
                  </a:lnTo>
                  <a:lnTo>
                    <a:pt x="419" y="978"/>
                  </a:lnTo>
                  <a:lnTo>
                    <a:pt x="417" y="994"/>
                  </a:lnTo>
                  <a:lnTo>
                    <a:pt x="415" y="1011"/>
                  </a:lnTo>
                  <a:lnTo>
                    <a:pt x="413" y="1030"/>
                  </a:lnTo>
                  <a:lnTo>
                    <a:pt x="411" y="1050"/>
                  </a:lnTo>
                  <a:lnTo>
                    <a:pt x="409" y="1070"/>
                  </a:lnTo>
                  <a:lnTo>
                    <a:pt x="407" y="1088"/>
                  </a:lnTo>
                  <a:lnTo>
                    <a:pt x="405" y="1105"/>
                  </a:lnTo>
                  <a:lnTo>
                    <a:pt x="404" y="1122"/>
                  </a:lnTo>
                  <a:lnTo>
                    <a:pt x="402" y="1136"/>
                  </a:lnTo>
                  <a:lnTo>
                    <a:pt x="401" y="1150"/>
                  </a:lnTo>
                  <a:lnTo>
                    <a:pt x="400" y="1162"/>
                  </a:lnTo>
                  <a:lnTo>
                    <a:pt x="398" y="1173"/>
                  </a:lnTo>
                  <a:lnTo>
                    <a:pt x="397" y="1182"/>
                  </a:lnTo>
                  <a:lnTo>
                    <a:pt x="397" y="1191"/>
                  </a:lnTo>
                  <a:lnTo>
                    <a:pt x="396" y="1198"/>
                  </a:lnTo>
                  <a:lnTo>
                    <a:pt x="395" y="1204"/>
                  </a:lnTo>
                  <a:lnTo>
                    <a:pt x="395" y="1208"/>
                  </a:lnTo>
                  <a:lnTo>
                    <a:pt x="394" y="1211"/>
                  </a:lnTo>
                  <a:lnTo>
                    <a:pt x="394" y="1213"/>
                  </a:lnTo>
                  <a:lnTo>
                    <a:pt x="394" y="1214"/>
                  </a:lnTo>
                  <a:lnTo>
                    <a:pt x="393" y="1213"/>
                  </a:lnTo>
                  <a:lnTo>
                    <a:pt x="392" y="1211"/>
                  </a:lnTo>
                  <a:lnTo>
                    <a:pt x="390" y="1209"/>
                  </a:lnTo>
                  <a:lnTo>
                    <a:pt x="387" y="1206"/>
                  </a:lnTo>
                  <a:lnTo>
                    <a:pt x="384" y="1203"/>
                  </a:lnTo>
                  <a:lnTo>
                    <a:pt x="381" y="1199"/>
                  </a:lnTo>
                  <a:lnTo>
                    <a:pt x="377" y="1194"/>
                  </a:lnTo>
                  <a:lnTo>
                    <a:pt x="372" y="1189"/>
                  </a:lnTo>
                  <a:lnTo>
                    <a:pt x="367" y="1183"/>
                  </a:lnTo>
                  <a:lnTo>
                    <a:pt x="361" y="1176"/>
                  </a:lnTo>
                  <a:lnTo>
                    <a:pt x="355" y="1169"/>
                  </a:lnTo>
                  <a:lnTo>
                    <a:pt x="348" y="1161"/>
                  </a:lnTo>
                  <a:lnTo>
                    <a:pt x="340" y="1153"/>
                  </a:lnTo>
                  <a:lnTo>
                    <a:pt x="332" y="1143"/>
                  </a:lnTo>
                  <a:lnTo>
                    <a:pt x="324" y="1134"/>
                  </a:lnTo>
                  <a:lnTo>
                    <a:pt x="315" y="1124"/>
                  </a:lnTo>
                  <a:lnTo>
                    <a:pt x="306" y="1113"/>
                  </a:lnTo>
                  <a:lnTo>
                    <a:pt x="298" y="1102"/>
                  </a:lnTo>
                  <a:lnTo>
                    <a:pt x="289" y="1091"/>
                  </a:lnTo>
                  <a:lnTo>
                    <a:pt x="281" y="1079"/>
                  </a:lnTo>
                  <a:lnTo>
                    <a:pt x="272" y="1067"/>
                  </a:lnTo>
                  <a:lnTo>
                    <a:pt x="264" y="1055"/>
                  </a:lnTo>
                  <a:lnTo>
                    <a:pt x="256" y="1042"/>
                  </a:lnTo>
                  <a:lnTo>
                    <a:pt x="247" y="1029"/>
                  </a:lnTo>
                  <a:lnTo>
                    <a:pt x="239" y="1015"/>
                  </a:lnTo>
                  <a:lnTo>
                    <a:pt x="231" y="1002"/>
                  </a:lnTo>
                  <a:lnTo>
                    <a:pt x="223" y="987"/>
                  </a:lnTo>
                  <a:lnTo>
                    <a:pt x="215" y="973"/>
                  </a:lnTo>
                  <a:lnTo>
                    <a:pt x="208" y="958"/>
                  </a:lnTo>
                  <a:lnTo>
                    <a:pt x="200" y="943"/>
                  </a:lnTo>
                  <a:lnTo>
                    <a:pt x="192" y="927"/>
                  </a:lnTo>
                  <a:lnTo>
                    <a:pt x="185" y="911"/>
                  </a:lnTo>
                  <a:lnTo>
                    <a:pt x="177" y="895"/>
                  </a:lnTo>
                  <a:lnTo>
                    <a:pt x="170" y="879"/>
                  </a:lnTo>
                  <a:lnTo>
                    <a:pt x="164" y="863"/>
                  </a:lnTo>
                  <a:lnTo>
                    <a:pt x="157" y="847"/>
                  </a:lnTo>
                  <a:lnTo>
                    <a:pt x="151" y="830"/>
                  </a:lnTo>
                  <a:lnTo>
                    <a:pt x="145" y="814"/>
                  </a:lnTo>
                  <a:lnTo>
                    <a:pt x="139" y="798"/>
                  </a:lnTo>
                  <a:lnTo>
                    <a:pt x="134" y="781"/>
                  </a:lnTo>
                  <a:lnTo>
                    <a:pt x="129" y="764"/>
                  </a:lnTo>
                  <a:lnTo>
                    <a:pt x="124" y="748"/>
                  </a:lnTo>
                  <a:lnTo>
                    <a:pt x="119" y="731"/>
                  </a:lnTo>
                  <a:lnTo>
                    <a:pt x="115" y="714"/>
                  </a:lnTo>
                  <a:lnTo>
                    <a:pt x="111" y="697"/>
                  </a:lnTo>
                  <a:lnTo>
                    <a:pt x="107" y="680"/>
                  </a:lnTo>
                  <a:lnTo>
                    <a:pt x="104" y="662"/>
                  </a:lnTo>
                  <a:lnTo>
                    <a:pt x="100" y="645"/>
                  </a:lnTo>
                  <a:lnTo>
                    <a:pt x="97" y="628"/>
                  </a:lnTo>
                  <a:lnTo>
                    <a:pt x="95" y="611"/>
                  </a:lnTo>
                  <a:lnTo>
                    <a:pt x="93" y="594"/>
                  </a:lnTo>
                  <a:lnTo>
                    <a:pt x="91" y="577"/>
                  </a:lnTo>
                  <a:lnTo>
                    <a:pt x="89" y="560"/>
                  </a:lnTo>
                  <a:lnTo>
                    <a:pt x="88" y="543"/>
                  </a:lnTo>
                  <a:lnTo>
                    <a:pt x="86" y="526"/>
                  </a:lnTo>
                  <a:lnTo>
                    <a:pt x="86" y="509"/>
                  </a:lnTo>
                  <a:lnTo>
                    <a:pt x="85" y="492"/>
                  </a:lnTo>
                  <a:lnTo>
                    <a:pt x="85" y="475"/>
                  </a:lnTo>
                  <a:lnTo>
                    <a:pt x="85" y="459"/>
                  </a:lnTo>
                  <a:lnTo>
                    <a:pt x="86" y="442"/>
                  </a:lnTo>
                  <a:lnTo>
                    <a:pt x="87" y="425"/>
                  </a:lnTo>
                  <a:lnTo>
                    <a:pt x="88" y="408"/>
                  </a:lnTo>
                  <a:lnTo>
                    <a:pt x="90" y="392"/>
                  </a:lnTo>
                  <a:lnTo>
                    <a:pt x="91" y="375"/>
                  </a:lnTo>
                  <a:lnTo>
                    <a:pt x="93" y="359"/>
                  </a:lnTo>
                  <a:lnTo>
                    <a:pt x="95" y="343"/>
                  </a:lnTo>
                  <a:lnTo>
                    <a:pt x="97" y="327"/>
                  </a:lnTo>
                  <a:lnTo>
                    <a:pt x="100" y="311"/>
                  </a:lnTo>
                  <a:lnTo>
                    <a:pt x="102" y="295"/>
                  </a:lnTo>
                  <a:lnTo>
                    <a:pt x="105" y="280"/>
                  </a:lnTo>
                  <a:lnTo>
                    <a:pt x="108" y="264"/>
                  </a:lnTo>
                  <a:lnTo>
                    <a:pt x="111" y="249"/>
                  </a:lnTo>
                  <a:lnTo>
                    <a:pt x="114" y="234"/>
                  </a:lnTo>
                  <a:lnTo>
                    <a:pt x="117" y="219"/>
                  </a:lnTo>
                  <a:lnTo>
                    <a:pt x="121" y="205"/>
                  </a:lnTo>
                  <a:lnTo>
                    <a:pt x="125" y="190"/>
                  </a:lnTo>
                  <a:lnTo>
                    <a:pt x="129" y="176"/>
                  </a:lnTo>
                  <a:lnTo>
                    <a:pt x="133" y="162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CC66FF"/>
            </a:solidFill>
            <a:ln w="6350" cap="flat">
              <a:solidFill>
                <a:srgbClr val="CC66FF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5600">
                <a:solidFill>
                  <a:srgbClr val="0505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itchFamily="2" charset="-122"/>
                <a:ea typeface="+mn-ea"/>
              </a:endParaRPr>
            </a:p>
          </p:txBody>
        </p:sp>
        <p:sp>
          <p:nvSpPr>
            <p:cNvPr id="19475" name="Text Box 13">
              <a:extLst>
                <a:ext uri="{FF2B5EF4-FFF2-40B4-BE49-F238E27FC236}">
                  <a16:creationId xmlns:a16="http://schemas.microsoft.com/office/drawing/2014/main" id="{E8BF84A9-8912-9549-B3A1-24EE363341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0661" y="2645925"/>
              <a:ext cx="100231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rIns="4572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ts val="1200"/>
                </a:lnSpc>
              </a:pPr>
              <a:r>
                <a:rPr lang="zh-CN" altLang="en-US" sz="1600">
                  <a:latin typeface="宋体" panose="02010600030101010101" pitchFamily="2" charset="-122"/>
                  <a:cs typeface="Arial" panose="020B0604020202020204" pitchFamily="34" charset="0"/>
                </a:rPr>
                <a:t>解决疑虑</a:t>
              </a:r>
            </a:p>
          </p:txBody>
        </p:sp>
        <p:sp>
          <p:nvSpPr>
            <p:cNvPr id="150543" name="Freeform 15">
              <a:extLst>
                <a:ext uri="{FF2B5EF4-FFF2-40B4-BE49-F238E27FC236}">
                  <a16:creationId xmlns:a16="http://schemas.microsoft.com/office/drawing/2014/main" id="{14B8CD3D-598E-914E-AE86-13AED74BB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745" y="928670"/>
              <a:ext cx="1725625" cy="1354130"/>
            </a:xfrm>
            <a:custGeom>
              <a:avLst/>
              <a:gdLst/>
              <a:ahLst/>
              <a:cxnLst>
                <a:cxn ang="0">
                  <a:pos x="880" y="146"/>
                </a:cxn>
                <a:cxn ang="0">
                  <a:pos x="912" y="144"/>
                </a:cxn>
                <a:cxn ang="0">
                  <a:pos x="921" y="144"/>
                </a:cxn>
                <a:cxn ang="0">
                  <a:pos x="921" y="130"/>
                </a:cxn>
                <a:cxn ang="0">
                  <a:pos x="921" y="96"/>
                </a:cxn>
                <a:cxn ang="0">
                  <a:pos x="921" y="48"/>
                </a:cxn>
                <a:cxn ang="0">
                  <a:pos x="921" y="14"/>
                </a:cxn>
                <a:cxn ang="0">
                  <a:pos x="921" y="0"/>
                </a:cxn>
                <a:cxn ang="0">
                  <a:pos x="933" y="21"/>
                </a:cxn>
                <a:cxn ang="0">
                  <a:pos x="980" y="103"/>
                </a:cxn>
                <a:cxn ang="0">
                  <a:pos x="1062" y="245"/>
                </a:cxn>
                <a:cxn ang="0">
                  <a:pos x="1133" y="369"/>
                </a:cxn>
                <a:cxn ang="0">
                  <a:pos x="1168" y="430"/>
                </a:cxn>
                <a:cxn ang="0">
                  <a:pos x="1168" y="446"/>
                </a:cxn>
                <a:cxn ang="0">
                  <a:pos x="1133" y="507"/>
                </a:cxn>
                <a:cxn ang="0">
                  <a:pos x="1062" y="630"/>
                </a:cxn>
                <a:cxn ang="0">
                  <a:pos x="980" y="772"/>
                </a:cxn>
                <a:cxn ang="0">
                  <a:pos x="933" y="854"/>
                </a:cxn>
                <a:cxn ang="0">
                  <a:pos x="921" y="875"/>
                </a:cxn>
                <a:cxn ang="0">
                  <a:pos x="921" y="862"/>
                </a:cxn>
                <a:cxn ang="0">
                  <a:pos x="921" y="827"/>
                </a:cxn>
                <a:cxn ang="0">
                  <a:pos x="921" y="777"/>
                </a:cxn>
                <a:cxn ang="0">
                  <a:pos x="921" y="742"/>
                </a:cxn>
                <a:cxn ang="0">
                  <a:pos x="921" y="728"/>
                </a:cxn>
                <a:cxn ang="0">
                  <a:pos x="915" y="728"/>
                </a:cxn>
                <a:cxn ang="0">
                  <a:pos x="892" y="730"/>
                </a:cxn>
                <a:cxn ang="0">
                  <a:pos x="853" y="732"/>
                </a:cxn>
                <a:cxn ang="0">
                  <a:pos x="804" y="742"/>
                </a:cxn>
                <a:cxn ang="0">
                  <a:pos x="749" y="763"/>
                </a:cxn>
                <a:cxn ang="0">
                  <a:pos x="691" y="792"/>
                </a:cxn>
                <a:cxn ang="0">
                  <a:pos x="642" y="825"/>
                </a:cxn>
                <a:cxn ang="0">
                  <a:pos x="603" y="860"/>
                </a:cxn>
                <a:cxn ang="0">
                  <a:pos x="575" y="891"/>
                </a:cxn>
                <a:cxn ang="0">
                  <a:pos x="559" y="910"/>
                </a:cxn>
                <a:cxn ang="0">
                  <a:pos x="555" y="914"/>
                </a:cxn>
                <a:cxn ang="0">
                  <a:pos x="532" y="889"/>
                </a:cxn>
                <a:cxn ang="0">
                  <a:pos x="476" y="827"/>
                </a:cxn>
                <a:cxn ang="0">
                  <a:pos x="395" y="736"/>
                </a:cxn>
                <a:cxn ang="0">
                  <a:pos x="339" y="674"/>
                </a:cxn>
                <a:cxn ang="0">
                  <a:pos x="316" y="649"/>
                </a:cxn>
                <a:cxn ang="0">
                  <a:pos x="300" y="652"/>
                </a:cxn>
                <a:cxn ang="0">
                  <a:pos x="241" y="665"/>
                </a:cxn>
                <a:cxn ang="0">
                  <a:pos x="139" y="686"/>
                </a:cxn>
                <a:cxn ang="0">
                  <a:pos x="50" y="705"/>
                </a:cxn>
                <a:cxn ang="0">
                  <a:pos x="6" y="714"/>
                </a:cxn>
                <a:cxn ang="0">
                  <a:pos x="2" y="713"/>
                </a:cxn>
                <a:cxn ang="0">
                  <a:pos x="14" y="692"/>
                </a:cxn>
                <a:cxn ang="0">
                  <a:pos x="39" y="649"/>
                </a:cxn>
                <a:cxn ang="0">
                  <a:pos x="76" y="590"/>
                </a:cxn>
                <a:cxn ang="0">
                  <a:pos x="126" y="525"/>
                </a:cxn>
                <a:cxn ang="0">
                  <a:pos x="187" y="454"/>
                </a:cxn>
                <a:cxn ang="0">
                  <a:pos x="258" y="386"/>
                </a:cxn>
                <a:cxn ang="0">
                  <a:pos x="337" y="326"/>
                </a:cxn>
                <a:cxn ang="0">
                  <a:pos x="423" y="273"/>
                </a:cxn>
                <a:cxn ang="0">
                  <a:pos x="512" y="229"/>
                </a:cxn>
                <a:cxn ang="0">
                  <a:pos x="605" y="194"/>
                </a:cxn>
                <a:cxn ang="0">
                  <a:pos x="695" y="169"/>
                </a:cxn>
                <a:cxn ang="0">
                  <a:pos x="775" y="154"/>
                </a:cxn>
                <a:cxn ang="0">
                  <a:pos x="834" y="148"/>
                </a:cxn>
              </a:cxnLst>
              <a:rect l="0" t="0" r="r" b="b"/>
              <a:pathLst>
                <a:path w="1173" h="915">
                  <a:moveTo>
                    <a:pt x="834" y="148"/>
                  </a:moveTo>
                  <a:lnTo>
                    <a:pt x="844" y="148"/>
                  </a:lnTo>
                  <a:lnTo>
                    <a:pt x="854" y="147"/>
                  </a:lnTo>
                  <a:lnTo>
                    <a:pt x="863" y="147"/>
                  </a:lnTo>
                  <a:lnTo>
                    <a:pt x="872" y="146"/>
                  </a:lnTo>
                  <a:lnTo>
                    <a:pt x="880" y="146"/>
                  </a:lnTo>
                  <a:lnTo>
                    <a:pt x="887" y="146"/>
                  </a:lnTo>
                  <a:lnTo>
                    <a:pt x="893" y="145"/>
                  </a:lnTo>
                  <a:lnTo>
                    <a:pt x="899" y="145"/>
                  </a:lnTo>
                  <a:lnTo>
                    <a:pt x="904" y="145"/>
                  </a:lnTo>
                  <a:lnTo>
                    <a:pt x="909" y="145"/>
                  </a:lnTo>
                  <a:lnTo>
                    <a:pt x="912" y="144"/>
                  </a:lnTo>
                  <a:lnTo>
                    <a:pt x="916" y="144"/>
                  </a:lnTo>
                  <a:lnTo>
                    <a:pt x="918" y="144"/>
                  </a:lnTo>
                  <a:lnTo>
                    <a:pt x="920" y="144"/>
                  </a:lnTo>
                  <a:lnTo>
                    <a:pt x="921" y="144"/>
                  </a:lnTo>
                  <a:lnTo>
                    <a:pt x="921" y="143"/>
                  </a:lnTo>
                  <a:lnTo>
                    <a:pt x="921" y="141"/>
                  </a:lnTo>
                  <a:lnTo>
                    <a:pt x="921" y="139"/>
                  </a:lnTo>
                  <a:lnTo>
                    <a:pt x="921" y="137"/>
                  </a:lnTo>
                  <a:lnTo>
                    <a:pt x="921" y="134"/>
                  </a:lnTo>
                  <a:lnTo>
                    <a:pt x="921" y="130"/>
                  </a:lnTo>
                  <a:lnTo>
                    <a:pt x="921" y="126"/>
                  </a:lnTo>
                  <a:lnTo>
                    <a:pt x="921" y="121"/>
                  </a:lnTo>
                  <a:lnTo>
                    <a:pt x="921" y="116"/>
                  </a:lnTo>
                  <a:lnTo>
                    <a:pt x="921" y="110"/>
                  </a:lnTo>
                  <a:lnTo>
                    <a:pt x="921" y="103"/>
                  </a:lnTo>
                  <a:lnTo>
                    <a:pt x="921" y="96"/>
                  </a:lnTo>
                  <a:lnTo>
                    <a:pt x="921" y="89"/>
                  </a:lnTo>
                  <a:lnTo>
                    <a:pt x="921" y="81"/>
                  </a:lnTo>
                  <a:lnTo>
                    <a:pt x="921" y="72"/>
                  </a:lnTo>
                  <a:lnTo>
                    <a:pt x="921" y="63"/>
                  </a:lnTo>
                  <a:lnTo>
                    <a:pt x="921" y="55"/>
                  </a:lnTo>
                  <a:lnTo>
                    <a:pt x="921" y="48"/>
                  </a:lnTo>
                  <a:lnTo>
                    <a:pt x="921" y="40"/>
                  </a:lnTo>
                  <a:lnTo>
                    <a:pt x="921" y="34"/>
                  </a:lnTo>
                  <a:lnTo>
                    <a:pt x="921" y="28"/>
                  </a:lnTo>
                  <a:lnTo>
                    <a:pt x="921" y="23"/>
                  </a:lnTo>
                  <a:lnTo>
                    <a:pt x="921" y="18"/>
                  </a:lnTo>
                  <a:lnTo>
                    <a:pt x="921" y="14"/>
                  </a:lnTo>
                  <a:lnTo>
                    <a:pt x="921" y="10"/>
                  </a:lnTo>
                  <a:lnTo>
                    <a:pt x="921" y="7"/>
                  </a:lnTo>
                  <a:lnTo>
                    <a:pt x="921" y="5"/>
                  </a:lnTo>
                  <a:lnTo>
                    <a:pt x="921" y="3"/>
                  </a:lnTo>
                  <a:lnTo>
                    <a:pt x="921" y="1"/>
                  </a:lnTo>
                  <a:lnTo>
                    <a:pt x="921" y="0"/>
                  </a:lnTo>
                  <a:lnTo>
                    <a:pt x="922" y="1"/>
                  </a:lnTo>
                  <a:lnTo>
                    <a:pt x="923" y="3"/>
                  </a:lnTo>
                  <a:lnTo>
                    <a:pt x="925" y="8"/>
                  </a:lnTo>
                  <a:lnTo>
                    <a:pt x="929" y="14"/>
                  </a:lnTo>
                  <a:lnTo>
                    <a:pt x="933" y="21"/>
                  </a:lnTo>
                  <a:lnTo>
                    <a:pt x="939" y="31"/>
                  </a:lnTo>
                  <a:lnTo>
                    <a:pt x="945" y="42"/>
                  </a:lnTo>
                  <a:lnTo>
                    <a:pt x="952" y="55"/>
                  </a:lnTo>
                  <a:lnTo>
                    <a:pt x="961" y="69"/>
                  </a:lnTo>
                  <a:lnTo>
                    <a:pt x="970" y="86"/>
                  </a:lnTo>
                  <a:lnTo>
                    <a:pt x="980" y="103"/>
                  </a:lnTo>
                  <a:lnTo>
                    <a:pt x="992" y="123"/>
                  </a:lnTo>
                  <a:lnTo>
                    <a:pt x="1004" y="145"/>
                  </a:lnTo>
                  <a:lnTo>
                    <a:pt x="1017" y="168"/>
                  </a:lnTo>
                  <a:lnTo>
                    <a:pt x="1031" y="192"/>
                  </a:lnTo>
                  <a:lnTo>
                    <a:pt x="1047" y="219"/>
                  </a:lnTo>
                  <a:lnTo>
                    <a:pt x="1062" y="245"/>
                  </a:lnTo>
                  <a:lnTo>
                    <a:pt x="1076" y="270"/>
                  </a:lnTo>
                  <a:lnTo>
                    <a:pt x="1089" y="293"/>
                  </a:lnTo>
                  <a:lnTo>
                    <a:pt x="1102" y="315"/>
                  </a:lnTo>
                  <a:lnTo>
                    <a:pt x="1113" y="334"/>
                  </a:lnTo>
                  <a:lnTo>
                    <a:pt x="1123" y="352"/>
                  </a:lnTo>
                  <a:lnTo>
                    <a:pt x="1133" y="369"/>
                  </a:lnTo>
                  <a:lnTo>
                    <a:pt x="1141" y="383"/>
                  </a:lnTo>
                  <a:lnTo>
                    <a:pt x="1148" y="396"/>
                  </a:lnTo>
                  <a:lnTo>
                    <a:pt x="1155" y="407"/>
                  </a:lnTo>
                  <a:lnTo>
                    <a:pt x="1160" y="417"/>
                  </a:lnTo>
                  <a:lnTo>
                    <a:pt x="1165" y="424"/>
                  </a:lnTo>
                  <a:lnTo>
                    <a:pt x="1168" y="430"/>
                  </a:lnTo>
                  <a:lnTo>
                    <a:pt x="1170" y="434"/>
                  </a:lnTo>
                  <a:lnTo>
                    <a:pt x="1172" y="437"/>
                  </a:lnTo>
                  <a:lnTo>
                    <a:pt x="1172" y="438"/>
                  </a:lnTo>
                  <a:lnTo>
                    <a:pt x="1172" y="439"/>
                  </a:lnTo>
                  <a:lnTo>
                    <a:pt x="1170" y="441"/>
                  </a:lnTo>
                  <a:lnTo>
                    <a:pt x="1168" y="446"/>
                  </a:lnTo>
                  <a:lnTo>
                    <a:pt x="1165" y="452"/>
                  </a:lnTo>
                  <a:lnTo>
                    <a:pt x="1160" y="459"/>
                  </a:lnTo>
                  <a:lnTo>
                    <a:pt x="1155" y="469"/>
                  </a:lnTo>
                  <a:lnTo>
                    <a:pt x="1148" y="480"/>
                  </a:lnTo>
                  <a:lnTo>
                    <a:pt x="1141" y="493"/>
                  </a:lnTo>
                  <a:lnTo>
                    <a:pt x="1133" y="507"/>
                  </a:lnTo>
                  <a:lnTo>
                    <a:pt x="1123" y="523"/>
                  </a:lnTo>
                  <a:lnTo>
                    <a:pt x="1113" y="541"/>
                  </a:lnTo>
                  <a:lnTo>
                    <a:pt x="1102" y="561"/>
                  </a:lnTo>
                  <a:lnTo>
                    <a:pt x="1089" y="582"/>
                  </a:lnTo>
                  <a:lnTo>
                    <a:pt x="1076" y="606"/>
                  </a:lnTo>
                  <a:lnTo>
                    <a:pt x="1062" y="630"/>
                  </a:lnTo>
                  <a:lnTo>
                    <a:pt x="1047" y="657"/>
                  </a:lnTo>
                  <a:lnTo>
                    <a:pt x="1031" y="683"/>
                  </a:lnTo>
                  <a:lnTo>
                    <a:pt x="1017" y="708"/>
                  </a:lnTo>
                  <a:lnTo>
                    <a:pt x="1004" y="731"/>
                  </a:lnTo>
                  <a:lnTo>
                    <a:pt x="992" y="753"/>
                  </a:lnTo>
                  <a:lnTo>
                    <a:pt x="980" y="772"/>
                  </a:lnTo>
                  <a:lnTo>
                    <a:pt x="970" y="790"/>
                  </a:lnTo>
                  <a:lnTo>
                    <a:pt x="961" y="806"/>
                  </a:lnTo>
                  <a:lnTo>
                    <a:pt x="952" y="821"/>
                  </a:lnTo>
                  <a:lnTo>
                    <a:pt x="945" y="834"/>
                  </a:lnTo>
                  <a:lnTo>
                    <a:pt x="939" y="845"/>
                  </a:lnTo>
                  <a:lnTo>
                    <a:pt x="933" y="854"/>
                  </a:lnTo>
                  <a:lnTo>
                    <a:pt x="929" y="862"/>
                  </a:lnTo>
                  <a:lnTo>
                    <a:pt x="925" y="868"/>
                  </a:lnTo>
                  <a:lnTo>
                    <a:pt x="923" y="872"/>
                  </a:lnTo>
                  <a:lnTo>
                    <a:pt x="921" y="875"/>
                  </a:lnTo>
                  <a:lnTo>
                    <a:pt x="921" y="876"/>
                  </a:lnTo>
                  <a:lnTo>
                    <a:pt x="921" y="875"/>
                  </a:lnTo>
                  <a:lnTo>
                    <a:pt x="921" y="873"/>
                  </a:lnTo>
                  <a:lnTo>
                    <a:pt x="921" y="871"/>
                  </a:lnTo>
                  <a:lnTo>
                    <a:pt x="921" y="869"/>
                  </a:lnTo>
                  <a:lnTo>
                    <a:pt x="921" y="865"/>
                  </a:lnTo>
                  <a:lnTo>
                    <a:pt x="921" y="862"/>
                  </a:lnTo>
                  <a:lnTo>
                    <a:pt x="921" y="857"/>
                  </a:lnTo>
                  <a:lnTo>
                    <a:pt x="921" y="852"/>
                  </a:lnTo>
                  <a:lnTo>
                    <a:pt x="921" y="847"/>
                  </a:lnTo>
                  <a:lnTo>
                    <a:pt x="921" y="841"/>
                  </a:lnTo>
                  <a:lnTo>
                    <a:pt x="921" y="834"/>
                  </a:lnTo>
                  <a:lnTo>
                    <a:pt x="921" y="827"/>
                  </a:lnTo>
                  <a:lnTo>
                    <a:pt x="921" y="819"/>
                  </a:lnTo>
                  <a:lnTo>
                    <a:pt x="921" y="811"/>
                  </a:lnTo>
                  <a:lnTo>
                    <a:pt x="921" y="802"/>
                  </a:lnTo>
                  <a:lnTo>
                    <a:pt x="921" y="793"/>
                  </a:lnTo>
                  <a:lnTo>
                    <a:pt x="921" y="784"/>
                  </a:lnTo>
                  <a:lnTo>
                    <a:pt x="921" y="777"/>
                  </a:lnTo>
                  <a:lnTo>
                    <a:pt x="921" y="769"/>
                  </a:lnTo>
                  <a:lnTo>
                    <a:pt x="921" y="763"/>
                  </a:lnTo>
                  <a:lnTo>
                    <a:pt x="921" y="757"/>
                  </a:lnTo>
                  <a:lnTo>
                    <a:pt x="921" y="751"/>
                  </a:lnTo>
                  <a:lnTo>
                    <a:pt x="921" y="746"/>
                  </a:lnTo>
                  <a:lnTo>
                    <a:pt x="921" y="742"/>
                  </a:lnTo>
                  <a:lnTo>
                    <a:pt x="921" y="738"/>
                  </a:lnTo>
                  <a:lnTo>
                    <a:pt x="921" y="735"/>
                  </a:lnTo>
                  <a:lnTo>
                    <a:pt x="921" y="732"/>
                  </a:lnTo>
                  <a:lnTo>
                    <a:pt x="921" y="730"/>
                  </a:lnTo>
                  <a:lnTo>
                    <a:pt x="921" y="729"/>
                  </a:lnTo>
                  <a:lnTo>
                    <a:pt x="921" y="728"/>
                  </a:lnTo>
                  <a:lnTo>
                    <a:pt x="920" y="728"/>
                  </a:lnTo>
                  <a:lnTo>
                    <a:pt x="919" y="728"/>
                  </a:lnTo>
                  <a:lnTo>
                    <a:pt x="917" y="728"/>
                  </a:lnTo>
                  <a:lnTo>
                    <a:pt x="915" y="728"/>
                  </a:lnTo>
                  <a:lnTo>
                    <a:pt x="913" y="728"/>
                  </a:lnTo>
                  <a:lnTo>
                    <a:pt x="909" y="729"/>
                  </a:lnTo>
                  <a:lnTo>
                    <a:pt x="906" y="729"/>
                  </a:lnTo>
                  <a:lnTo>
                    <a:pt x="902" y="729"/>
                  </a:lnTo>
                  <a:lnTo>
                    <a:pt x="897" y="729"/>
                  </a:lnTo>
                  <a:lnTo>
                    <a:pt x="892" y="730"/>
                  </a:lnTo>
                  <a:lnTo>
                    <a:pt x="887" y="730"/>
                  </a:lnTo>
                  <a:lnTo>
                    <a:pt x="881" y="730"/>
                  </a:lnTo>
                  <a:lnTo>
                    <a:pt x="875" y="731"/>
                  </a:lnTo>
                  <a:lnTo>
                    <a:pt x="868" y="731"/>
                  </a:lnTo>
                  <a:lnTo>
                    <a:pt x="861" y="732"/>
                  </a:lnTo>
                  <a:lnTo>
                    <a:pt x="853" y="732"/>
                  </a:lnTo>
                  <a:lnTo>
                    <a:pt x="845" y="733"/>
                  </a:lnTo>
                  <a:lnTo>
                    <a:pt x="837" y="735"/>
                  </a:lnTo>
                  <a:lnTo>
                    <a:pt x="829" y="736"/>
                  </a:lnTo>
                  <a:lnTo>
                    <a:pt x="821" y="738"/>
                  </a:lnTo>
                  <a:lnTo>
                    <a:pt x="813" y="740"/>
                  </a:lnTo>
                  <a:lnTo>
                    <a:pt x="804" y="742"/>
                  </a:lnTo>
                  <a:lnTo>
                    <a:pt x="795" y="745"/>
                  </a:lnTo>
                  <a:lnTo>
                    <a:pt x="786" y="748"/>
                  </a:lnTo>
                  <a:lnTo>
                    <a:pt x="777" y="751"/>
                  </a:lnTo>
                  <a:lnTo>
                    <a:pt x="768" y="755"/>
                  </a:lnTo>
                  <a:lnTo>
                    <a:pt x="759" y="758"/>
                  </a:lnTo>
                  <a:lnTo>
                    <a:pt x="749" y="763"/>
                  </a:lnTo>
                  <a:lnTo>
                    <a:pt x="740" y="767"/>
                  </a:lnTo>
                  <a:lnTo>
                    <a:pt x="730" y="772"/>
                  </a:lnTo>
                  <a:lnTo>
                    <a:pt x="720" y="776"/>
                  </a:lnTo>
                  <a:lnTo>
                    <a:pt x="710" y="782"/>
                  </a:lnTo>
                  <a:lnTo>
                    <a:pt x="700" y="787"/>
                  </a:lnTo>
                  <a:lnTo>
                    <a:pt x="691" y="792"/>
                  </a:lnTo>
                  <a:lnTo>
                    <a:pt x="682" y="797"/>
                  </a:lnTo>
                  <a:lnTo>
                    <a:pt x="673" y="803"/>
                  </a:lnTo>
                  <a:lnTo>
                    <a:pt x="665" y="808"/>
                  </a:lnTo>
                  <a:lnTo>
                    <a:pt x="657" y="813"/>
                  </a:lnTo>
                  <a:lnTo>
                    <a:pt x="649" y="819"/>
                  </a:lnTo>
                  <a:lnTo>
                    <a:pt x="642" y="825"/>
                  </a:lnTo>
                  <a:lnTo>
                    <a:pt x="634" y="830"/>
                  </a:lnTo>
                  <a:lnTo>
                    <a:pt x="627" y="836"/>
                  </a:lnTo>
                  <a:lnTo>
                    <a:pt x="621" y="842"/>
                  </a:lnTo>
                  <a:lnTo>
                    <a:pt x="614" y="848"/>
                  </a:lnTo>
                  <a:lnTo>
                    <a:pt x="608" y="854"/>
                  </a:lnTo>
                  <a:lnTo>
                    <a:pt x="603" y="860"/>
                  </a:lnTo>
                  <a:lnTo>
                    <a:pt x="597" y="866"/>
                  </a:lnTo>
                  <a:lnTo>
                    <a:pt x="592" y="872"/>
                  </a:lnTo>
                  <a:lnTo>
                    <a:pt x="587" y="877"/>
                  </a:lnTo>
                  <a:lnTo>
                    <a:pt x="583" y="882"/>
                  </a:lnTo>
                  <a:lnTo>
                    <a:pt x="579" y="887"/>
                  </a:lnTo>
                  <a:lnTo>
                    <a:pt x="575" y="891"/>
                  </a:lnTo>
                  <a:lnTo>
                    <a:pt x="572" y="895"/>
                  </a:lnTo>
                  <a:lnTo>
                    <a:pt x="568" y="899"/>
                  </a:lnTo>
                  <a:lnTo>
                    <a:pt x="566" y="902"/>
                  </a:lnTo>
                  <a:lnTo>
                    <a:pt x="563" y="905"/>
                  </a:lnTo>
                  <a:lnTo>
                    <a:pt x="561" y="907"/>
                  </a:lnTo>
                  <a:lnTo>
                    <a:pt x="559" y="910"/>
                  </a:lnTo>
                  <a:lnTo>
                    <a:pt x="558" y="911"/>
                  </a:lnTo>
                  <a:lnTo>
                    <a:pt x="557" y="913"/>
                  </a:lnTo>
                  <a:lnTo>
                    <a:pt x="556" y="914"/>
                  </a:lnTo>
                  <a:lnTo>
                    <a:pt x="555" y="914"/>
                  </a:lnTo>
                  <a:lnTo>
                    <a:pt x="553" y="912"/>
                  </a:lnTo>
                  <a:lnTo>
                    <a:pt x="551" y="910"/>
                  </a:lnTo>
                  <a:lnTo>
                    <a:pt x="548" y="906"/>
                  </a:lnTo>
                  <a:lnTo>
                    <a:pt x="543" y="901"/>
                  </a:lnTo>
                  <a:lnTo>
                    <a:pt x="538" y="896"/>
                  </a:lnTo>
                  <a:lnTo>
                    <a:pt x="532" y="889"/>
                  </a:lnTo>
                  <a:lnTo>
                    <a:pt x="525" y="881"/>
                  </a:lnTo>
                  <a:lnTo>
                    <a:pt x="517" y="872"/>
                  </a:lnTo>
                  <a:lnTo>
                    <a:pt x="508" y="862"/>
                  </a:lnTo>
                  <a:lnTo>
                    <a:pt x="499" y="852"/>
                  </a:lnTo>
                  <a:lnTo>
                    <a:pt x="488" y="840"/>
                  </a:lnTo>
                  <a:lnTo>
                    <a:pt x="476" y="827"/>
                  </a:lnTo>
                  <a:lnTo>
                    <a:pt x="463" y="813"/>
                  </a:lnTo>
                  <a:lnTo>
                    <a:pt x="450" y="798"/>
                  </a:lnTo>
                  <a:lnTo>
                    <a:pt x="435" y="782"/>
                  </a:lnTo>
                  <a:lnTo>
                    <a:pt x="421" y="765"/>
                  </a:lnTo>
                  <a:lnTo>
                    <a:pt x="407" y="750"/>
                  </a:lnTo>
                  <a:lnTo>
                    <a:pt x="395" y="736"/>
                  </a:lnTo>
                  <a:lnTo>
                    <a:pt x="383" y="723"/>
                  </a:lnTo>
                  <a:lnTo>
                    <a:pt x="372" y="711"/>
                  </a:lnTo>
                  <a:lnTo>
                    <a:pt x="363" y="701"/>
                  </a:lnTo>
                  <a:lnTo>
                    <a:pt x="354" y="691"/>
                  </a:lnTo>
                  <a:lnTo>
                    <a:pt x="346" y="682"/>
                  </a:lnTo>
                  <a:lnTo>
                    <a:pt x="339" y="674"/>
                  </a:lnTo>
                  <a:lnTo>
                    <a:pt x="333" y="667"/>
                  </a:lnTo>
                  <a:lnTo>
                    <a:pt x="327" y="662"/>
                  </a:lnTo>
                  <a:lnTo>
                    <a:pt x="323" y="657"/>
                  </a:lnTo>
                  <a:lnTo>
                    <a:pt x="320" y="653"/>
                  </a:lnTo>
                  <a:lnTo>
                    <a:pt x="318" y="651"/>
                  </a:lnTo>
                  <a:lnTo>
                    <a:pt x="316" y="649"/>
                  </a:lnTo>
                  <a:lnTo>
                    <a:pt x="315" y="649"/>
                  </a:lnTo>
                  <a:lnTo>
                    <a:pt x="313" y="649"/>
                  </a:lnTo>
                  <a:lnTo>
                    <a:pt x="310" y="650"/>
                  </a:lnTo>
                  <a:lnTo>
                    <a:pt x="306" y="651"/>
                  </a:lnTo>
                  <a:lnTo>
                    <a:pt x="300" y="652"/>
                  </a:lnTo>
                  <a:lnTo>
                    <a:pt x="294" y="653"/>
                  </a:lnTo>
                  <a:lnTo>
                    <a:pt x="286" y="655"/>
                  </a:lnTo>
                  <a:lnTo>
                    <a:pt x="276" y="657"/>
                  </a:lnTo>
                  <a:lnTo>
                    <a:pt x="266" y="659"/>
                  </a:lnTo>
                  <a:lnTo>
                    <a:pt x="254" y="662"/>
                  </a:lnTo>
                  <a:lnTo>
                    <a:pt x="241" y="665"/>
                  </a:lnTo>
                  <a:lnTo>
                    <a:pt x="227" y="668"/>
                  </a:lnTo>
                  <a:lnTo>
                    <a:pt x="212" y="671"/>
                  </a:lnTo>
                  <a:lnTo>
                    <a:pt x="195" y="674"/>
                  </a:lnTo>
                  <a:lnTo>
                    <a:pt x="177" y="678"/>
                  </a:lnTo>
                  <a:lnTo>
                    <a:pt x="158" y="682"/>
                  </a:lnTo>
                  <a:lnTo>
                    <a:pt x="139" y="686"/>
                  </a:lnTo>
                  <a:lnTo>
                    <a:pt x="121" y="690"/>
                  </a:lnTo>
                  <a:lnTo>
                    <a:pt x="104" y="694"/>
                  </a:lnTo>
                  <a:lnTo>
                    <a:pt x="89" y="697"/>
                  </a:lnTo>
                  <a:lnTo>
                    <a:pt x="75" y="700"/>
                  </a:lnTo>
                  <a:lnTo>
                    <a:pt x="62" y="703"/>
                  </a:lnTo>
                  <a:lnTo>
                    <a:pt x="50" y="705"/>
                  </a:lnTo>
                  <a:lnTo>
                    <a:pt x="40" y="707"/>
                  </a:lnTo>
                  <a:lnTo>
                    <a:pt x="30" y="709"/>
                  </a:lnTo>
                  <a:lnTo>
                    <a:pt x="22" y="711"/>
                  </a:lnTo>
                  <a:lnTo>
                    <a:pt x="15" y="712"/>
                  </a:lnTo>
                  <a:lnTo>
                    <a:pt x="10" y="714"/>
                  </a:lnTo>
                  <a:lnTo>
                    <a:pt x="6" y="714"/>
                  </a:lnTo>
                  <a:lnTo>
                    <a:pt x="3" y="715"/>
                  </a:lnTo>
                  <a:lnTo>
                    <a:pt x="1" y="715"/>
                  </a:lnTo>
                  <a:lnTo>
                    <a:pt x="0" y="716"/>
                  </a:lnTo>
                  <a:lnTo>
                    <a:pt x="0" y="715"/>
                  </a:lnTo>
                  <a:lnTo>
                    <a:pt x="1" y="714"/>
                  </a:lnTo>
                  <a:lnTo>
                    <a:pt x="2" y="713"/>
                  </a:lnTo>
                  <a:lnTo>
                    <a:pt x="3" y="711"/>
                  </a:lnTo>
                  <a:lnTo>
                    <a:pt x="4" y="708"/>
                  </a:lnTo>
                  <a:lnTo>
                    <a:pt x="6" y="705"/>
                  </a:lnTo>
                  <a:lnTo>
                    <a:pt x="9" y="701"/>
                  </a:lnTo>
                  <a:lnTo>
                    <a:pt x="11" y="697"/>
                  </a:lnTo>
                  <a:lnTo>
                    <a:pt x="14" y="692"/>
                  </a:lnTo>
                  <a:lnTo>
                    <a:pt x="17" y="686"/>
                  </a:lnTo>
                  <a:lnTo>
                    <a:pt x="21" y="680"/>
                  </a:lnTo>
                  <a:lnTo>
                    <a:pt x="25" y="673"/>
                  </a:lnTo>
                  <a:lnTo>
                    <a:pt x="29" y="665"/>
                  </a:lnTo>
                  <a:lnTo>
                    <a:pt x="34" y="657"/>
                  </a:lnTo>
                  <a:lnTo>
                    <a:pt x="39" y="649"/>
                  </a:lnTo>
                  <a:lnTo>
                    <a:pt x="44" y="640"/>
                  </a:lnTo>
                  <a:lnTo>
                    <a:pt x="50" y="630"/>
                  </a:lnTo>
                  <a:lnTo>
                    <a:pt x="56" y="620"/>
                  </a:lnTo>
                  <a:lnTo>
                    <a:pt x="62" y="610"/>
                  </a:lnTo>
                  <a:lnTo>
                    <a:pt x="69" y="600"/>
                  </a:lnTo>
                  <a:lnTo>
                    <a:pt x="76" y="590"/>
                  </a:lnTo>
                  <a:lnTo>
                    <a:pt x="84" y="580"/>
                  </a:lnTo>
                  <a:lnTo>
                    <a:pt x="91" y="569"/>
                  </a:lnTo>
                  <a:lnTo>
                    <a:pt x="99" y="558"/>
                  </a:lnTo>
                  <a:lnTo>
                    <a:pt x="108" y="547"/>
                  </a:lnTo>
                  <a:lnTo>
                    <a:pt x="116" y="536"/>
                  </a:lnTo>
                  <a:lnTo>
                    <a:pt x="126" y="525"/>
                  </a:lnTo>
                  <a:lnTo>
                    <a:pt x="135" y="514"/>
                  </a:lnTo>
                  <a:lnTo>
                    <a:pt x="145" y="502"/>
                  </a:lnTo>
                  <a:lnTo>
                    <a:pt x="155" y="490"/>
                  </a:lnTo>
                  <a:lnTo>
                    <a:pt x="165" y="478"/>
                  </a:lnTo>
                  <a:lnTo>
                    <a:pt x="176" y="466"/>
                  </a:lnTo>
                  <a:lnTo>
                    <a:pt x="187" y="454"/>
                  </a:lnTo>
                  <a:lnTo>
                    <a:pt x="198" y="442"/>
                  </a:lnTo>
                  <a:lnTo>
                    <a:pt x="210" y="431"/>
                  </a:lnTo>
                  <a:lnTo>
                    <a:pt x="222" y="419"/>
                  </a:lnTo>
                  <a:lnTo>
                    <a:pt x="233" y="408"/>
                  </a:lnTo>
                  <a:lnTo>
                    <a:pt x="246" y="397"/>
                  </a:lnTo>
                  <a:lnTo>
                    <a:pt x="258" y="386"/>
                  </a:lnTo>
                  <a:lnTo>
                    <a:pt x="271" y="376"/>
                  </a:lnTo>
                  <a:lnTo>
                    <a:pt x="283" y="365"/>
                  </a:lnTo>
                  <a:lnTo>
                    <a:pt x="296" y="355"/>
                  </a:lnTo>
                  <a:lnTo>
                    <a:pt x="310" y="345"/>
                  </a:lnTo>
                  <a:lnTo>
                    <a:pt x="323" y="335"/>
                  </a:lnTo>
                  <a:lnTo>
                    <a:pt x="337" y="326"/>
                  </a:lnTo>
                  <a:lnTo>
                    <a:pt x="351" y="316"/>
                  </a:lnTo>
                  <a:lnTo>
                    <a:pt x="365" y="307"/>
                  </a:lnTo>
                  <a:lnTo>
                    <a:pt x="379" y="298"/>
                  </a:lnTo>
                  <a:lnTo>
                    <a:pt x="394" y="289"/>
                  </a:lnTo>
                  <a:lnTo>
                    <a:pt x="408" y="281"/>
                  </a:lnTo>
                  <a:lnTo>
                    <a:pt x="423" y="273"/>
                  </a:lnTo>
                  <a:lnTo>
                    <a:pt x="438" y="265"/>
                  </a:lnTo>
                  <a:lnTo>
                    <a:pt x="452" y="257"/>
                  </a:lnTo>
                  <a:lnTo>
                    <a:pt x="467" y="249"/>
                  </a:lnTo>
                  <a:lnTo>
                    <a:pt x="482" y="242"/>
                  </a:lnTo>
                  <a:lnTo>
                    <a:pt x="497" y="235"/>
                  </a:lnTo>
                  <a:lnTo>
                    <a:pt x="512" y="229"/>
                  </a:lnTo>
                  <a:lnTo>
                    <a:pt x="528" y="222"/>
                  </a:lnTo>
                  <a:lnTo>
                    <a:pt x="543" y="216"/>
                  </a:lnTo>
                  <a:lnTo>
                    <a:pt x="558" y="210"/>
                  </a:lnTo>
                  <a:lnTo>
                    <a:pt x="574" y="205"/>
                  </a:lnTo>
                  <a:lnTo>
                    <a:pt x="589" y="199"/>
                  </a:lnTo>
                  <a:lnTo>
                    <a:pt x="605" y="194"/>
                  </a:lnTo>
                  <a:lnTo>
                    <a:pt x="620" y="190"/>
                  </a:lnTo>
                  <a:lnTo>
                    <a:pt x="636" y="185"/>
                  </a:lnTo>
                  <a:lnTo>
                    <a:pt x="651" y="181"/>
                  </a:lnTo>
                  <a:lnTo>
                    <a:pt x="666" y="177"/>
                  </a:lnTo>
                  <a:lnTo>
                    <a:pt x="681" y="173"/>
                  </a:lnTo>
                  <a:lnTo>
                    <a:pt x="695" y="169"/>
                  </a:lnTo>
                  <a:lnTo>
                    <a:pt x="709" y="166"/>
                  </a:lnTo>
                  <a:lnTo>
                    <a:pt x="723" y="163"/>
                  </a:lnTo>
                  <a:lnTo>
                    <a:pt x="737" y="160"/>
                  </a:lnTo>
                  <a:lnTo>
                    <a:pt x="750" y="158"/>
                  </a:lnTo>
                  <a:lnTo>
                    <a:pt x="763" y="156"/>
                  </a:lnTo>
                  <a:lnTo>
                    <a:pt x="775" y="154"/>
                  </a:lnTo>
                  <a:lnTo>
                    <a:pt x="787" y="152"/>
                  </a:lnTo>
                  <a:lnTo>
                    <a:pt x="799" y="151"/>
                  </a:lnTo>
                  <a:lnTo>
                    <a:pt x="811" y="150"/>
                  </a:lnTo>
                  <a:lnTo>
                    <a:pt x="822" y="149"/>
                  </a:lnTo>
                  <a:lnTo>
                    <a:pt x="834" y="148"/>
                  </a:lnTo>
                  <a:close/>
                </a:path>
              </a:pathLst>
            </a:custGeom>
            <a:solidFill>
              <a:srgbClr val="FF9999"/>
            </a:solidFill>
            <a:ln w="6350" cap="flat">
              <a:solidFill>
                <a:srgbClr val="FF9999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5600">
                <a:solidFill>
                  <a:srgbClr val="0505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itchFamily="2" charset="-122"/>
                <a:ea typeface="+mn-ea"/>
              </a:endParaRPr>
            </a:p>
          </p:txBody>
        </p:sp>
        <p:sp>
          <p:nvSpPr>
            <p:cNvPr id="19477" name="Text Box 16">
              <a:extLst>
                <a:ext uri="{FF2B5EF4-FFF2-40B4-BE49-F238E27FC236}">
                  <a16:creationId xmlns:a16="http://schemas.microsoft.com/office/drawing/2014/main" id="{24457224-8A3C-4947-ADEE-CE18585982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8662" y="1571604"/>
              <a:ext cx="927106" cy="244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rIns="4572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ts val="1200"/>
                </a:lnSpc>
              </a:pPr>
              <a:r>
                <a:rPr lang="zh-CN" altLang="en-US" sz="1600">
                  <a:latin typeface="宋体" panose="02010600030101010101" pitchFamily="2" charset="-122"/>
                  <a:cs typeface="Arial" panose="020B0604020202020204" pitchFamily="34" charset="0"/>
                </a:rPr>
                <a:t>试探成交</a:t>
              </a:r>
            </a:p>
          </p:txBody>
        </p:sp>
        <p:sp>
          <p:nvSpPr>
            <p:cNvPr id="19478" name="Text Box 21">
              <a:extLst>
                <a:ext uri="{FF2B5EF4-FFF2-40B4-BE49-F238E27FC236}">
                  <a16:creationId xmlns:a16="http://schemas.microsoft.com/office/drawing/2014/main" id="{A90DC13D-4526-9D49-AB27-0F050071ED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9014" y="2336774"/>
              <a:ext cx="1096970" cy="682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r>
                <a:rPr lang="zh-CN" altLang="en-US" sz="1600" b="1">
                  <a:solidFill>
                    <a:srgbClr val="595959"/>
                  </a:solidFill>
                  <a:latin typeface="宋体" panose="02010600030101010101" pitchFamily="2" charset="-122"/>
                  <a:ea typeface="华文细黑" panose="02010600040101010101" pitchFamily="2" charset="-122"/>
                </a:rPr>
                <a:t>百度销售五步法</a:t>
              </a:r>
            </a:p>
          </p:txBody>
        </p:sp>
        <p:sp>
          <p:nvSpPr>
            <p:cNvPr id="23" name="五角星 22">
              <a:extLst>
                <a:ext uri="{FF2B5EF4-FFF2-40B4-BE49-F238E27FC236}">
                  <a16:creationId xmlns:a16="http://schemas.microsoft.com/office/drawing/2014/main" id="{F031363F-7B96-D349-A50A-61D1D01AD766}"/>
                </a:ext>
              </a:extLst>
            </p:cNvPr>
            <p:cNvSpPr/>
            <p:nvPr/>
          </p:nvSpPr>
          <p:spPr>
            <a:xfrm>
              <a:off x="2700324" y="3594067"/>
              <a:ext cx="368303" cy="315911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7" name="五角星 26">
              <a:extLst>
                <a:ext uri="{FF2B5EF4-FFF2-40B4-BE49-F238E27FC236}">
                  <a16:creationId xmlns:a16="http://schemas.microsoft.com/office/drawing/2014/main" id="{B2283D8A-5E09-C54E-8CE0-988F8223039A}"/>
                </a:ext>
              </a:extLst>
            </p:cNvPr>
            <p:cNvSpPr/>
            <p:nvPr/>
          </p:nvSpPr>
          <p:spPr>
            <a:xfrm>
              <a:off x="1754168" y="4067140"/>
              <a:ext cx="366715" cy="315911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29" name="二十四角星 28">
            <a:extLst>
              <a:ext uri="{FF2B5EF4-FFF2-40B4-BE49-F238E27FC236}">
                <a16:creationId xmlns:a16="http://schemas.microsoft.com/office/drawing/2014/main" id="{376E0090-687A-F54D-A7B0-1FE9783D23F7}"/>
              </a:ext>
            </a:extLst>
          </p:cNvPr>
          <p:cNvSpPr/>
          <p:nvPr/>
        </p:nvSpPr>
        <p:spPr>
          <a:xfrm>
            <a:off x="6072188" y="4929188"/>
            <a:ext cx="2786062" cy="1785937"/>
          </a:xfrm>
          <a:prstGeom prst="star24">
            <a:avLst>
              <a:gd name="adj" fmla="val 41791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464" name="TextBox 29">
            <a:extLst>
              <a:ext uri="{FF2B5EF4-FFF2-40B4-BE49-F238E27FC236}">
                <a16:creationId xmlns:a16="http://schemas.microsoft.com/office/drawing/2014/main" id="{5FB4140D-4F78-5D47-94B6-62CFDE790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75" y="5362575"/>
            <a:ext cx="21431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latin typeface="宋体" panose="02010600030101010101" pitchFamily="2" charset="-122"/>
                <a:ea typeface="华文细黑" panose="02010600040101010101" pitchFamily="2" charset="-122"/>
              </a:rPr>
              <a:t>帮助销售人员有效地与客户进行沟通，助力签单！！！</a:t>
            </a:r>
          </a:p>
        </p:txBody>
      </p:sp>
      <p:sp>
        <p:nvSpPr>
          <p:cNvPr id="24" name="任意多边形 23">
            <a:extLst>
              <a:ext uri="{FF2B5EF4-FFF2-40B4-BE49-F238E27FC236}">
                <a16:creationId xmlns:a16="http://schemas.microsoft.com/office/drawing/2014/main" id="{CBCC0F06-E5EF-7F4B-A7FA-1B7BAB3C5508}"/>
              </a:ext>
            </a:extLst>
          </p:cNvPr>
          <p:cNvSpPr/>
          <p:nvPr/>
        </p:nvSpPr>
        <p:spPr>
          <a:xfrm>
            <a:off x="2359025" y="4427538"/>
            <a:ext cx="1670050" cy="406400"/>
          </a:xfrm>
          <a:custGeom>
            <a:avLst/>
            <a:gdLst>
              <a:gd name="connsiteX0" fmla="*/ 1654629 w 1669143"/>
              <a:gd name="connsiteY0" fmla="*/ 406400 h 406400"/>
              <a:gd name="connsiteX1" fmla="*/ 0 w 1669143"/>
              <a:gd name="connsiteY1" fmla="*/ 0 h 406400"/>
              <a:gd name="connsiteX2" fmla="*/ 1669143 w 1669143"/>
              <a:gd name="connsiteY2" fmla="*/ 58057 h 40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9143" h="406400">
                <a:moveTo>
                  <a:pt x="1654629" y="406400"/>
                </a:moveTo>
                <a:lnTo>
                  <a:pt x="0" y="0"/>
                </a:lnTo>
                <a:lnTo>
                  <a:pt x="1669143" y="58057"/>
                </a:lnTo>
              </a:path>
            </a:pathLst>
          </a:cu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Rectangle 3" hidden="1">
            <a:extLst>
              <a:ext uri="{FF2B5EF4-FFF2-40B4-BE49-F238E27FC236}">
                <a16:creationId xmlns:a16="http://schemas.microsoft.com/office/drawing/2014/main" id="{651E9279-2EB4-EE4F-A9AC-7047C24C8460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圆角矩形 5">
            <a:extLst>
              <a:ext uri="{FF2B5EF4-FFF2-40B4-BE49-F238E27FC236}">
                <a16:creationId xmlns:a16="http://schemas.microsoft.com/office/drawing/2014/main" id="{481BCA26-F2D8-2043-9005-E9C7600D37F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908175" y="2565400"/>
            <a:ext cx="4786313" cy="66198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/>
          </a:p>
        </p:txBody>
      </p:sp>
      <p:sp>
        <p:nvSpPr>
          <p:cNvPr id="3076" name="Rectangle 2" hidden="1">
            <a:extLst>
              <a:ext uri="{FF2B5EF4-FFF2-40B4-BE49-F238E27FC236}">
                <a16:creationId xmlns:a16="http://schemas.microsoft.com/office/drawing/2014/main" id="{1144B11D-40BA-F44D-9010-8013CCD3CD5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0"/>
            <a:ext cx="1619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077" name="Rectangle 59">
            <a:extLst>
              <a:ext uri="{FF2B5EF4-FFF2-40B4-BE49-F238E27FC236}">
                <a16:creationId xmlns:a16="http://schemas.microsoft.com/office/drawing/2014/main" id="{21CCC507-A885-8B4E-8EC1-DAAC47574DCF}"/>
              </a:ext>
            </a:extLst>
          </p:cNvPr>
          <p:cNvSpPr>
            <a:spLocks noGrp="1" noChangeArrowheads="1"/>
          </p:cNvSpPr>
          <p:nvPr>
            <p:ph type="title" idx="4294967295"/>
            <p:custDataLst>
              <p:tags r:id="rId5"/>
            </p:custDataLst>
          </p:nvPr>
        </p:nvSpPr>
        <p:spPr bwMode="auto">
          <a:xfrm>
            <a:off x="276225" y="357188"/>
            <a:ext cx="8685213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96" tIns="46648" rIns="93296" bIns="46648" anchor="ctr"/>
          <a:lstStyle/>
          <a:p>
            <a:pPr algn="l"/>
            <a:r>
              <a:rPr lang="zh-CN" altLang="en-US" sz="2400"/>
              <a:t>课程大纲</a:t>
            </a:r>
          </a:p>
        </p:txBody>
      </p:sp>
      <p:sp>
        <p:nvSpPr>
          <p:cNvPr id="3078" name="TextBox 4">
            <a:extLst>
              <a:ext uri="{FF2B5EF4-FFF2-40B4-BE49-F238E27FC236}">
                <a16:creationId xmlns:a16="http://schemas.microsoft.com/office/drawing/2014/main" id="{1E433B05-90F7-7A48-95E9-E3C1A003F1CB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143125" y="1897063"/>
            <a:ext cx="5643563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开发背景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chemeClr val="tx2"/>
                </a:solidFill>
              </a:rPr>
              <a:t>整个标准化销售思路的梳理</a:t>
            </a: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销售标准化工具的电话流程</a:t>
            </a:r>
            <a:endParaRPr lang="en-US" altLang="zh-CN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销售标准化工具的功能及使用</a:t>
            </a:r>
            <a:endParaRPr lang="en-US" altLang="zh-CN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zh-CN" altLang="en-US" sz="2400"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宋体" panose="02010600030101010101" pitchFamily="2" charset="-122"/>
              </a:rPr>
              <a:t>互动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 sz="2400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96A21E5D-BE5D-844D-80D5-5F8B57740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123950"/>
            <a:ext cx="8353425" cy="5257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600">
              <a:solidFill>
                <a:schemeClr val="tx2"/>
              </a:solidFill>
              <a:ea typeface="华文细黑" panose="02010600040101010101" pitchFamily="2" charset="-122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4096C578-8514-DB4C-90E3-2A892AFBB98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50825" y="188913"/>
            <a:ext cx="856932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zh-CN" altLang="en-US" b="0"/>
              <a:t>整个标准化销售思路的梳理</a:t>
            </a:r>
            <a:endParaRPr lang="zh-CN" altLang="zh-CN" b="0"/>
          </a:p>
        </p:txBody>
      </p:sp>
      <p:sp>
        <p:nvSpPr>
          <p:cNvPr id="20484" name="Line 4">
            <a:extLst>
              <a:ext uri="{FF2B5EF4-FFF2-40B4-BE49-F238E27FC236}">
                <a16:creationId xmlns:a16="http://schemas.microsoft.com/office/drawing/2014/main" id="{6BAC1F4E-3232-F046-A6EF-0718A1A5016F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1050" y="184467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85" name="Line 5">
            <a:extLst>
              <a:ext uri="{FF2B5EF4-FFF2-40B4-BE49-F238E27FC236}">
                <a16:creationId xmlns:a16="http://schemas.microsoft.com/office/drawing/2014/main" id="{5A5DC54D-A4BD-9446-B113-83A2E92CD05F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1050" y="292417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86" name="Rectangle 6">
            <a:extLst>
              <a:ext uri="{FF2B5EF4-FFF2-40B4-BE49-F238E27FC236}">
                <a16:creationId xmlns:a16="http://schemas.microsoft.com/office/drawing/2014/main" id="{96E927AA-C9D7-6143-82E3-255F381D2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3213100"/>
            <a:ext cx="3311525" cy="2089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0487" name="Text Box 7">
            <a:extLst>
              <a:ext uri="{FF2B5EF4-FFF2-40B4-BE49-F238E27FC236}">
                <a16:creationId xmlns:a16="http://schemas.microsoft.com/office/drawing/2014/main" id="{AA7D8251-929F-2349-8761-B217B6C17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213100"/>
            <a:ext cx="1809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探寻客户推广需求</a:t>
            </a:r>
          </a:p>
        </p:txBody>
      </p:sp>
      <p:sp>
        <p:nvSpPr>
          <p:cNvPr id="20488" name="Text Box 8">
            <a:extLst>
              <a:ext uri="{FF2B5EF4-FFF2-40B4-BE49-F238E27FC236}">
                <a16:creationId xmlns:a16="http://schemas.microsoft.com/office/drawing/2014/main" id="{7AB0F3A3-1CC5-634B-A5AA-4FCBEDDFB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573463"/>
            <a:ext cx="14033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客户需求分类</a:t>
            </a:r>
          </a:p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    确认需求</a:t>
            </a:r>
          </a:p>
        </p:txBody>
      </p:sp>
      <p:sp>
        <p:nvSpPr>
          <p:cNvPr id="20489" name="Text Box 9">
            <a:extLst>
              <a:ext uri="{FF2B5EF4-FFF2-40B4-BE49-F238E27FC236}">
                <a16:creationId xmlns:a16="http://schemas.microsoft.com/office/drawing/2014/main" id="{41A6EF5B-031F-CB4A-BC25-72A9680E4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149725"/>
            <a:ext cx="14033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根据客户推广</a:t>
            </a:r>
          </a:p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需求导入产品</a:t>
            </a:r>
          </a:p>
        </p:txBody>
      </p:sp>
      <p:sp>
        <p:nvSpPr>
          <p:cNvPr id="20490" name="Text Box 10">
            <a:extLst>
              <a:ext uri="{FF2B5EF4-FFF2-40B4-BE49-F238E27FC236}">
                <a16:creationId xmlns:a16="http://schemas.microsoft.com/office/drawing/2014/main" id="{BDA1899D-D1C7-D049-8D50-B9AFA0ECF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3213100"/>
            <a:ext cx="1403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探寻客户喜好</a:t>
            </a:r>
          </a:p>
        </p:txBody>
      </p:sp>
      <p:sp>
        <p:nvSpPr>
          <p:cNvPr id="20491" name="Text Box 11">
            <a:extLst>
              <a:ext uri="{FF2B5EF4-FFF2-40B4-BE49-F238E27FC236}">
                <a16:creationId xmlns:a16="http://schemas.microsoft.com/office/drawing/2014/main" id="{B8BC4C25-68CE-8249-A416-4F761BE03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4149725"/>
            <a:ext cx="14033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根据客户喜好导入产品</a:t>
            </a:r>
          </a:p>
        </p:txBody>
      </p:sp>
      <p:sp>
        <p:nvSpPr>
          <p:cNvPr id="20492" name="Text Box 12">
            <a:extLst>
              <a:ext uri="{FF2B5EF4-FFF2-40B4-BE49-F238E27FC236}">
                <a16:creationId xmlns:a16="http://schemas.microsoft.com/office/drawing/2014/main" id="{248044E9-8F22-D34A-A22C-901151A12F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5013325"/>
            <a:ext cx="23288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客户意向阶段</a:t>
            </a:r>
            <a:r>
              <a:rPr lang="en-US" altLang="zh-CN" sz="1600">
                <a:solidFill>
                  <a:schemeClr val="tx2"/>
                </a:solidFill>
                <a:ea typeface="华文细黑" panose="02010600040101010101" pitchFamily="2" charset="-122"/>
              </a:rPr>
              <a:t>2</a:t>
            </a:r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邀约面访</a:t>
            </a:r>
          </a:p>
        </p:txBody>
      </p:sp>
      <p:sp>
        <p:nvSpPr>
          <p:cNvPr id="20493" name="Line 13">
            <a:extLst>
              <a:ext uri="{FF2B5EF4-FFF2-40B4-BE49-F238E27FC236}">
                <a16:creationId xmlns:a16="http://schemas.microsoft.com/office/drawing/2014/main" id="{60029155-4320-C24B-A028-654837A769B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1050" y="3213100"/>
            <a:ext cx="0" cy="1657350"/>
          </a:xfrm>
          <a:prstGeom prst="line">
            <a:avLst/>
          </a:prstGeom>
          <a:noFill/>
          <a:ln w="38100">
            <a:solidFill>
              <a:srgbClr val="2319D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94" name="Line 14">
            <a:extLst>
              <a:ext uri="{FF2B5EF4-FFF2-40B4-BE49-F238E27FC236}">
                <a16:creationId xmlns:a16="http://schemas.microsoft.com/office/drawing/2014/main" id="{6CF28CE9-882A-A84A-9C04-5CFE8C092FB9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4870450"/>
            <a:ext cx="3311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95" name="Line 15">
            <a:extLst>
              <a:ext uri="{FF2B5EF4-FFF2-40B4-BE49-F238E27FC236}">
                <a16:creationId xmlns:a16="http://schemas.microsoft.com/office/drawing/2014/main" id="{D1B48081-38D5-7C41-8747-E8E90A3E7755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1050" y="537368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96" name="Text Box 16">
            <a:extLst>
              <a:ext uri="{FF2B5EF4-FFF2-40B4-BE49-F238E27FC236}">
                <a16:creationId xmlns:a16="http://schemas.microsoft.com/office/drawing/2014/main" id="{F8BC1EEF-0E90-5948-904A-3A1DE6574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1066800"/>
            <a:ext cx="835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tx2"/>
                </a:solidFill>
                <a:ea typeface="华文细黑" panose="02010600040101010101" pitchFamily="2" charset="-122"/>
              </a:rPr>
              <a:t>工  具</a:t>
            </a:r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7AB2F408-D183-2D4F-91E6-F154BC34D6E0}"/>
              </a:ext>
            </a:extLst>
          </p:cNvPr>
          <p:cNvGrpSpPr>
            <a:grpSpLocks/>
          </p:cNvGrpSpPr>
          <p:nvPr/>
        </p:nvGrpSpPr>
        <p:grpSpPr bwMode="auto">
          <a:xfrm>
            <a:off x="6084888" y="1052513"/>
            <a:ext cx="1717675" cy="5214937"/>
            <a:chOff x="3833" y="663"/>
            <a:chExt cx="1082" cy="3285"/>
          </a:xfrm>
        </p:grpSpPr>
        <p:sp>
          <p:nvSpPr>
            <p:cNvPr id="20536" name="Text Box 18">
              <a:extLst>
                <a:ext uri="{FF2B5EF4-FFF2-40B4-BE49-F238E27FC236}">
                  <a16:creationId xmlns:a16="http://schemas.microsoft.com/office/drawing/2014/main" id="{26AEB9DD-845B-DB46-B43D-E37E351EDB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3" y="3430"/>
              <a:ext cx="609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E11408"/>
                  </a:solidFill>
                  <a:ea typeface="华文细黑" panose="02010600040101010101" pitchFamily="2" charset="-122"/>
                </a:rPr>
                <a:t>阶段</a:t>
              </a:r>
              <a:r>
                <a:rPr lang="en-US" altLang="zh-CN" sz="2400" b="1">
                  <a:solidFill>
                    <a:srgbClr val="E11408"/>
                  </a:solidFill>
                  <a:ea typeface="华文细黑" panose="02010600040101010101" pitchFamily="2" charset="-122"/>
                </a:rPr>
                <a:t>3</a:t>
              </a:r>
              <a:endParaRPr lang="zh-CN" altLang="en-US" sz="2400" b="1">
                <a:solidFill>
                  <a:srgbClr val="E11408"/>
                </a:solidFill>
                <a:ea typeface="华文细黑" panose="02010600040101010101" pitchFamily="2" charset="-122"/>
              </a:endParaRPr>
            </a:p>
            <a:p>
              <a:pPr eaLnBrk="1" hangingPunct="1"/>
              <a:r>
                <a:rPr lang="zh-CN" altLang="en-US" sz="2400" b="1">
                  <a:solidFill>
                    <a:srgbClr val="E11408"/>
                  </a:solidFill>
                  <a:ea typeface="华文细黑" panose="02010600040101010101" pitchFamily="2" charset="-122"/>
                </a:rPr>
                <a:t>阶段</a:t>
              </a:r>
              <a:r>
                <a:rPr lang="en-US" altLang="zh-CN" sz="2400" b="1">
                  <a:solidFill>
                    <a:srgbClr val="E11408"/>
                  </a:solidFill>
                  <a:ea typeface="华文细黑" panose="02010600040101010101" pitchFamily="2" charset="-122"/>
                </a:rPr>
                <a:t>4</a:t>
              </a:r>
            </a:p>
          </p:txBody>
        </p:sp>
        <p:grpSp>
          <p:nvGrpSpPr>
            <p:cNvPr id="20537" name="Group 19">
              <a:extLst>
                <a:ext uri="{FF2B5EF4-FFF2-40B4-BE49-F238E27FC236}">
                  <a16:creationId xmlns:a16="http://schemas.microsoft.com/office/drawing/2014/main" id="{FA4FAC36-315E-2C49-97BC-9F5683BE6C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33" y="663"/>
              <a:ext cx="1082" cy="2530"/>
              <a:chOff x="3833" y="663"/>
              <a:chExt cx="1082" cy="2530"/>
            </a:xfrm>
          </p:grpSpPr>
          <p:sp>
            <p:nvSpPr>
              <p:cNvPr id="20538" name="Text Box 20">
                <a:extLst>
                  <a:ext uri="{FF2B5EF4-FFF2-40B4-BE49-F238E27FC236}">
                    <a16:creationId xmlns:a16="http://schemas.microsoft.com/office/drawing/2014/main" id="{E5FD0DB6-F570-8E4D-8A75-BCCA6A06C7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33" y="663"/>
                <a:ext cx="108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2000" b="1">
                    <a:ea typeface="华文细黑" panose="02010600040101010101" pitchFamily="2" charset="-122"/>
                  </a:rPr>
                  <a:t>客户意向阶段</a:t>
                </a:r>
              </a:p>
            </p:txBody>
          </p:sp>
          <p:sp>
            <p:nvSpPr>
              <p:cNvPr id="20539" name="Text Box 21">
                <a:extLst>
                  <a:ext uri="{FF2B5EF4-FFF2-40B4-BE49-F238E27FC236}">
                    <a16:creationId xmlns:a16="http://schemas.microsoft.com/office/drawing/2014/main" id="{25837B8D-8613-C34F-AA14-856B823313F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23" y="890"/>
                <a:ext cx="60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2400" b="1">
                    <a:solidFill>
                      <a:srgbClr val="E11408"/>
                    </a:solidFill>
                    <a:ea typeface="华文细黑" panose="02010600040101010101" pitchFamily="2" charset="-122"/>
                  </a:rPr>
                  <a:t>阶段</a:t>
                </a:r>
                <a:r>
                  <a:rPr lang="en-US" altLang="zh-CN" sz="2400" b="1">
                    <a:solidFill>
                      <a:srgbClr val="E11408"/>
                    </a:solidFill>
                    <a:ea typeface="华文细黑" panose="02010600040101010101" pitchFamily="2" charset="-122"/>
                  </a:rPr>
                  <a:t>0</a:t>
                </a:r>
              </a:p>
            </p:txBody>
          </p:sp>
          <p:sp>
            <p:nvSpPr>
              <p:cNvPr id="20540" name="Text Box 22">
                <a:extLst>
                  <a:ext uri="{FF2B5EF4-FFF2-40B4-BE49-F238E27FC236}">
                    <a16:creationId xmlns:a16="http://schemas.microsoft.com/office/drawing/2014/main" id="{C9B413F0-F231-E241-B506-5351D6AF25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23" y="1525"/>
                <a:ext cx="609" cy="16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2400" b="1">
                    <a:solidFill>
                      <a:srgbClr val="E11408"/>
                    </a:solidFill>
                    <a:ea typeface="华文细黑" panose="02010600040101010101" pitchFamily="2" charset="-122"/>
                  </a:rPr>
                  <a:t>阶段</a:t>
                </a:r>
                <a:r>
                  <a:rPr lang="en-US" altLang="zh-CN" sz="2400" b="1">
                    <a:solidFill>
                      <a:srgbClr val="E11408"/>
                    </a:solidFill>
                    <a:ea typeface="华文细黑" panose="02010600040101010101" pitchFamily="2" charset="-122"/>
                  </a:rPr>
                  <a:t>1</a:t>
                </a:r>
              </a:p>
              <a:p>
                <a:pPr eaLnBrk="1" hangingPunct="1"/>
                <a:endParaRPr lang="zh-CN" altLang="en-US" sz="2400" b="1">
                  <a:solidFill>
                    <a:srgbClr val="E11408"/>
                  </a:solidFill>
                  <a:ea typeface="华文细黑" panose="02010600040101010101" pitchFamily="2" charset="-122"/>
                </a:endParaRPr>
              </a:p>
              <a:p>
                <a:pPr eaLnBrk="1" hangingPunct="1"/>
                <a:endParaRPr lang="zh-CN" altLang="en-US" sz="2400" b="1">
                  <a:solidFill>
                    <a:srgbClr val="E11408"/>
                  </a:solidFill>
                  <a:ea typeface="华文细黑" panose="02010600040101010101" pitchFamily="2" charset="-122"/>
                </a:endParaRPr>
              </a:p>
              <a:p>
                <a:pPr eaLnBrk="1" hangingPunct="1"/>
                <a:endParaRPr lang="zh-CN" altLang="en-US" sz="2400" b="1">
                  <a:solidFill>
                    <a:srgbClr val="E11408"/>
                  </a:solidFill>
                  <a:ea typeface="华文细黑" panose="02010600040101010101" pitchFamily="2" charset="-122"/>
                </a:endParaRPr>
              </a:p>
              <a:p>
                <a:pPr eaLnBrk="1" hangingPunct="1"/>
                <a:endParaRPr lang="zh-CN" altLang="en-US" sz="2400" b="1">
                  <a:solidFill>
                    <a:srgbClr val="E11408"/>
                  </a:solidFill>
                  <a:ea typeface="华文细黑" panose="02010600040101010101" pitchFamily="2" charset="-122"/>
                </a:endParaRPr>
              </a:p>
              <a:p>
                <a:pPr eaLnBrk="1" hangingPunct="1"/>
                <a:endParaRPr lang="zh-CN" altLang="en-US" sz="2400" b="1">
                  <a:solidFill>
                    <a:srgbClr val="E11408"/>
                  </a:solidFill>
                  <a:ea typeface="华文细黑" panose="02010600040101010101" pitchFamily="2" charset="-122"/>
                </a:endParaRPr>
              </a:p>
              <a:p>
                <a:pPr eaLnBrk="1" hangingPunct="1"/>
                <a:r>
                  <a:rPr lang="zh-CN" altLang="en-US" sz="2400" b="1">
                    <a:solidFill>
                      <a:srgbClr val="E11408"/>
                    </a:solidFill>
                    <a:ea typeface="华文细黑" panose="02010600040101010101" pitchFamily="2" charset="-122"/>
                  </a:rPr>
                  <a:t>阶段</a:t>
                </a:r>
                <a:r>
                  <a:rPr lang="en-US" altLang="zh-CN" sz="2400" b="1">
                    <a:solidFill>
                      <a:srgbClr val="E11408"/>
                    </a:solidFill>
                    <a:ea typeface="华文细黑" panose="02010600040101010101" pitchFamily="2" charset="-122"/>
                  </a:rPr>
                  <a:t>2</a:t>
                </a:r>
              </a:p>
            </p:txBody>
          </p:sp>
        </p:grpSp>
      </p:grpSp>
      <p:sp>
        <p:nvSpPr>
          <p:cNvPr id="20498" name="Line 24">
            <a:extLst>
              <a:ext uri="{FF2B5EF4-FFF2-40B4-BE49-F238E27FC236}">
                <a16:creationId xmlns:a16="http://schemas.microsoft.com/office/drawing/2014/main" id="{8EAE69F3-E697-2249-9C04-DFF19B7C7F6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825" y="5373688"/>
            <a:ext cx="7489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99" name="Line 25">
            <a:extLst>
              <a:ext uri="{FF2B5EF4-FFF2-40B4-BE49-F238E27FC236}">
                <a16:creationId xmlns:a16="http://schemas.microsoft.com/office/drawing/2014/main" id="{E9B36E98-A9BA-7B44-920F-546C67BF29C7}"/>
              </a:ext>
            </a:extLst>
          </p:cNvPr>
          <p:cNvSpPr>
            <a:spLocks noChangeShapeType="1"/>
          </p:cNvSpPr>
          <p:nvPr/>
        </p:nvSpPr>
        <p:spPr bwMode="auto">
          <a:xfrm>
            <a:off x="6084888" y="1125538"/>
            <a:ext cx="0" cy="5256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00" name="Line 26">
            <a:extLst>
              <a:ext uri="{FF2B5EF4-FFF2-40B4-BE49-F238E27FC236}">
                <a16:creationId xmlns:a16="http://schemas.microsoft.com/office/drawing/2014/main" id="{B65143C4-DB5F-8B47-809C-7841DFDC060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825" y="1412875"/>
            <a:ext cx="7489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01" name="AutoShape 27">
            <a:extLst>
              <a:ext uri="{FF2B5EF4-FFF2-40B4-BE49-F238E27FC236}">
                <a16:creationId xmlns:a16="http://schemas.microsoft.com/office/drawing/2014/main" id="{D5E5C4DF-F1DE-7041-8B39-9C38F60A253D}"/>
              </a:ext>
            </a:extLst>
          </p:cNvPr>
          <p:cNvSpPr>
            <a:spLocks/>
          </p:cNvSpPr>
          <p:nvPr/>
        </p:nvSpPr>
        <p:spPr bwMode="auto">
          <a:xfrm>
            <a:off x="2916238" y="1989138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0502" name="Text Box 28">
            <a:extLst>
              <a:ext uri="{FF2B5EF4-FFF2-40B4-BE49-F238E27FC236}">
                <a16:creationId xmlns:a16="http://schemas.microsoft.com/office/drawing/2014/main" id="{08995646-8CD4-1F4F-BE3B-40AB4B512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2565400"/>
            <a:ext cx="1403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企业创新意识</a:t>
            </a:r>
          </a:p>
        </p:txBody>
      </p:sp>
      <p:sp>
        <p:nvSpPr>
          <p:cNvPr id="20503" name="Text Box 29">
            <a:extLst>
              <a:ext uri="{FF2B5EF4-FFF2-40B4-BE49-F238E27FC236}">
                <a16:creationId xmlns:a16="http://schemas.microsoft.com/office/drawing/2014/main" id="{9AF07BD0-BCD3-BF46-A0C9-25770EDD8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1844675"/>
            <a:ext cx="1403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企业网络意识</a:t>
            </a:r>
          </a:p>
        </p:txBody>
      </p:sp>
      <p:sp>
        <p:nvSpPr>
          <p:cNvPr id="20504" name="Text Box 30">
            <a:extLst>
              <a:ext uri="{FF2B5EF4-FFF2-40B4-BE49-F238E27FC236}">
                <a16:creationId xmlns:a16="http://schemas.microsoft.com/office/drawing/2014/main" id="{C88AE32B-C551-4541-8E01-330B0CCCA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2636838"/>
            <a:ext cx="590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600" b="1">
                <a:solidFill>
                  <a:schemeClr val="tx2"/>
                </a:solidFill>
                <a:ea typeface="华文细黑" panose="02010600040101010101" pitchFamily="2" charset="-122"/>
              </a:rPr>
              <a:t>……</a:t>
            </a:r>
          </a:p>
        </p:txBody>
      </p:sp>
      <p:sp>
        <p:nvSpPr>
          <p:cNvPr id="20505" name="Text Box 31">
            <a:extLst>
              <a:ext uri="{FF2B5EF4-FFF2-40B4-BE49-F238E27FC236}">
                <a16:creationId xmlns:a16="http://schemas.microsoft.com/office/drawing/2014/main" id="{7510A261-D41F-784B-82CE-8A20C0A92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1916113"/>
            <a:ext cx="590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600" b="1">
                <a:solidFill>
                  <a:schemeClr val="tx2"/>
                </a:solidFill>
                <a:ea typeface="华文细黑" panose="02010600040101010101" pitchFamily="2" charset="-122"/>
              </a:rPr>
              <a:t>……</a:t>
            </a:r>
          </a:p>
        </p:txBody>
      </p:sp>
      <p:sp>
        <p:nvSpPr>
          <p:cNvPr id="20506" name="AutoShape 32">
            <a:extLst>
              <a:ext uri="{FF2B5EF4-FFF2-40B4-BE49-F238E27FC236}">
                <a16:creationId xmlns:a16="http://schemas.microsoft.com/office/drawing/2014/main" id="{FAE347F8-5732-274A-8B59-D29713E7FD52}"/>
              </a:ext>
            </a:extLst>
          </p:cNvPr>
          <p:cNvSpPr>
            <a:spLocks/>
          </p:cNvSpPr>
          <p:nvPr/>
        </p:nvSpPr>
        <p:spPr bwMode="auto">
          <a:xfrm>
            <a:off x="3708400" y="3213100"/>
            <a:ext cx="142875" cy="1346200"/>
          </a:xfrm>
          <a:prstGeom prst="leftBrace">
            <a:avLst>
              <a:gd name="adj1" fmla="val 7851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0507" name="Text Box 33">
            <a:extLst>
              <a:ext uri="{FF2B5EF4-FFF2-40B4-BE49-F238E27FC236}">
                <a16:creationId xmlns:a16="http://schemas.microsoft.com/office/drawing/2014/main" id="{5F18B286-7784-3B4E-83BB-045BB680B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68638"/>
            <a:ext cx="1403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企业发展预期</a:t>
            </a:r>
          </a:p>
        </p:txBody>
      </p:sp>
      <p:sp>
        <p:nvSpPr>
          <p:cNvPr id="20508" name="Text Box 34">
            <a:extLst>
              <a:ext uri="{FF2B5EF4-FFF2-40B4-BE49-F238E27FC236}">
                <a16:creationId xmlns:a16="http://schemas.microsoft.com/office/drawing/2014/main" id="{70E0A7A1-476F-DA43-94FC-771C28412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429000"/>
            <a:ext cx="1809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企业目标客户状况</a:t>
            </a:r>
          </a:p>
        </p:txBody>
      </p:sp>
      <p:sp>
        <p:nvSpPr>
          <p:cNvPr id="20509" name="Text Box 35">
            <a:extLst>
              <a:ext uri="{FF2B5EF4-FFF2-40B4-BE49-F238E27FC236}">
                <a16:creationId xmlns:a16="http://schemas.microsoft.com/office/drawing/2014/main" id="{98ED6939-15A1-EF4E-A1A8-178E23557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789363"/>
            <a:ext cx="16065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行业竞争状况及</a:t>
            </a:r>
          </a:p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企业竞争力</a:t>
            </a:r>
          </a:p>
        </p:txBody>
      </p:sp>
      <p:sp>
        <p:nvSpPr>
          <p:cNvPr id="20510" name="Text Box 36">
            <a:extLst>
              <a:ext uri="{FF2B5EF4-FFF2-40B4-BE49-F238E27FC236}">
                <a16:creationId xmlns:a16="http://schemas.microsoft.com/office/drawing/2014/main" id="{85886A24-407E-774E-A946-B88407DA2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365625"/>
            <a:ext cx="1003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>
                <a:solidFill>
                  <a:schemeClr val="tx2"/>
                </a:solidFill>
                <a:ea typeface="华文细黑" panose="02010600040101010101" pitchFamily="2" charset="-122"/>
              </a:rPr>
              <a:t>客户喜好</a:t>
            </a:r>
          </a:p>
        </p:txBody>
      </p:sp>
      <p:sp>
        <p:nvSpPr>
          <p:cNvPr id="20511" name="Text Box 37">
            <a:extLst>
              <a:ext uri="{FF2B5EF4-FFF2-40B4-BE49-F238E27FC236}">
                <a16:creationId xmlns:a16="http://schemas.microsoft.com/office/drawing/2014/main" id="{BBF48BA5-2575-444B-B9FE-5962BB619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3141663"/>
            <a:ext cx="590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600" b="1">
                <a:solidFill>
                  <a:schemeClr val="tx2"/>
                </a:solidFill>
                <a:ea typeface="华文细黑" panose="02010600040101010101" pitchFamily="2" charset="-122"/>
              </a:rPr>
              <a:t>……</a:t>
            </a:r>
          </a:p>
        </p:txBody>
      </p:sp>
      <p:sp>
        <p:nvSpPr>
          <p:cNvPr id="20512" name="Text Box 38">
            <a:extLst>
              <a:ext uri="{FF2B5EF4-FFF2-40B4-BE49-F238E27FC236}">
                <a16:creationId xmlns:a16="http://schemas.microsoft.com/office/drawing/2014/main" id="{A14016F8-8EE1-054D-AF26-13A8679B8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3500438"/>
            <a:ext cx="590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600" b="1">
                <a:solidFill>
                  <a:schemeClr val="tx2"/>
                </a:solidFill>
                <a:ea typeface="华文细黑" panose="02010600040101010101" pitchFamily="2" charset="-122"/>
              </a:rPr>
              <a:t>……</a:t>
            </a:r>
          </a:p>
        </p:txBody>
      </p:sp>
      <p:sp>
        <p:nvSpPr>
          <p:cNvPr id="20513" name="Text Box 39">
            <a:extLst>
              <a:ext uri="{FF2B5EF4-FFF2-40B4-BE49-F238E27FC236}">
                <a16:creationId xmlns:a16="http://schemas.microsoft.com/office/drawing/2014/main" id="{9E9933FA-FD02-C04A-A628-0B760DB99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4005263"/>
            <a:ext cx="590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600" b="1">
                <a:solidFill>
                  <a:schemeClr val="tx2"/>
                </a:solidFill>
                <a:ea typeface="华文细黑" panose="02010600040101010101" pitchFamily="2" charset="-122"/>
              </a:rPr>
              <a:t>……</a:t>
            </a:r>
          </a:p>
        </p:txBody>
      </p:sp>
      <p:sp>
        <p:nvSpPr>
          <p:cNvPr id="20514" name="Text Box 40">
            <a:extLst>
              <a:ext uri="{FF2B5EF4-FFF2-40B4-BE49-F238E27FC236}">
                <a16:creationId xmlns:a16="http://schemas.microsoft.com/office/drawing/2014/main" id="{CE24D06C-CE55-7A48-B89E-EF0F784EE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3" y="4437063"/>
            <a:ext cx="590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600" b="1">
                <a:solidFill>
                  <a:schemeClr val="tx2"/>
                </a:solidFill>
                <a:ea typeface="华文细黑" panose="02010600040101010101" pitchFamily="2" charset="-122"/>
              </a:rPr>
              <a:t>……</a:t>
            </a:r>
          </a:p>
        </p:txBody>
      </p:sp>
      <p:sp>
        <p:nvSpPr>
          <p:cNvPr id="20515" name="Text Box 41">
            <a:extLst>
              <a:ext uri="{FF2B5EF4-FFF2-40B4-BE49-F238E27FC236}">
                <a16:creationId xmlns:a16="http://schemas.microsoft.com/office/drawing/2014/main" id="{3E6FBF82-FCA6-D14C-9ECB-29A3B1FF5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4941888"/>
            <a:ext cx="1208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>
                <a:solidFill>
                  <a:schemeClr val="tx2"/>
                </a:solidFill>
                <a:ea typeface="华文细黑" panose="02010600040101010101" pitchFamily="2" charset="-122"/>
              </a:rPr>
              <a:t>约访的前提</a:t>
            </a:r>
          </a:p>
        </p:txBody>
      </p:sp>
      <p:sp>
        <p:nvSpPr>
          <p:cNvPr id="20516" name="Line 42">
            <a:extLst>
              <a:ext uri="{FF2B5EF4-FFF2-40B4-BE49-F238E27FC236}">
                <a16:creationId xmlns:a16="http://schemas.microsoft.com/office/drawing/2014/main" id="{400E5A0D-266F-804A-B038-A2B465829A32}"/>
              </a:ext>
            </a:extLst>
          </p:cNvPr>
          <p:cNvSpPr>
            <a:spLocks noChangeShapeType="1"/>
          </p:cNvSpPr>
          <p:nvPr/>
        </p:nvSpPr>
        <p:spPr bwMode="auto">
          <a:xfrm>
            <a:off x="3635375" y="5084763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17" name="Line 43">
            <a:extLst>
              <a:ext uri="{FF2B5EF4-FFF2-40B4-BE49-F238E27FC236}">
                <a16:creationId xmlns:a16="http://schemas.microsoft.com/office/drawing/2014/main" id="{85ECDAA4-6D68-1443-812D-6BDAE6D8C5F3}"/>
              </a:ext>
            </a:extLst>
          </p:cNvPr>
          <p:cNvSpPr>
            <a:spLocks noChangeShapeType="1"/>
          </p:cNvSpPr>
          <p:nvPr/>
        </p:nvSpPr>
        <p:spPr bwMode="auto">
          <a:xfrm>
            <a:off x="2916238" y="5949950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18" name="Line 44">
            <a:extLst>
              <a:ext uri="{FF2B5EF4-FFF2-40B4-BE49-F238E27FC236}">
                <a16:creationId xmlns:a16="http://schemas.microsoft.com/office/drawing/2014/main" id="{D6B02B59-30BF-6340-A9F0-DAD8A09B9E97}"/>
              </a:ext>
            </a:extLst>
          </p:cNvPr>
          <p:cNvSpPr>
            <a:spLocks noChangeShapeType="1"/>
          </p:cNvSpPr>
          <p:nvPr/>
        </p:nvSpPr>
        <p:spPr bwMode="auto">
          <a:xfrm>
            <a:off x="7740650" y="1125538"/>
            <a:ext cx="0" cy="5256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19" name="Line 45">
            <a:extLst>
              <a:ext uri="{FF2B5EF4-FFF2-40B4-BE49-F238E27FC236}">
                <a16:creationId xmlns:a16="http://schemas.microsoft.com/office/drawing/2014/main" id="{511751A6-71AB-2843-86EC-07E1260840F6}"/>
              </a:ext>
            </a:extLst>
          </p:cNvPr>
          <p:cNvSpPr>
            <a:spLocks noChangeShapeType="1"/>
          </p:cNvSpPr>
          <p:nvPr/>
        </p:nvSpPr>
        <p:spPr bwMode="auto">
          <a:xfrm>
            <a:off x="8459788" y="1412875"/>
            <a:ext cx="0" cy="4752975"/>
          </a:xfrm>
          <a:prstGeom prst="line">
            <a:avLst/>
          </a:prstGeom>
          <a:noFill/>
          <a:ln w="76200">
            <a:solidFill>
              <a:srgbClr val="E1140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5614" name="Text Box 46">
            <a:extLst>
              <a:ext uri="{FF2B5EF4-FFF2-40B4-BE49-F238E27FC236}">
                <a16:creationId xmlns:a16="http://schemas.microsoft.com/office/drawing/2014/main" id="{372388F4-47A2-AA48-A729-C16011C58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0650" y="1484313"/>
            <a:ext cx="811213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chemeClr val="tx2"/>
                </a:solidFill>
                <a:ea typeface="华文细黑" panose="02010600040101010101" pitchFamily="2" charset="-122"/>
              </a:rPr>
              <a:t>工具的目的是为了不断确认、提高客户的意向阶段，最终让客户到达阶段</a:t>
            </a:r>
            <a:r>
              <a:rPr lang="en-US" altLang="zh-CN" b="1">
                <a:solidFill>
                  <a:schemeClr val="tx2"/>
                </a:solidFill>
                <a:ea typeface="华文细黑" panose="02010600040101010101" pitchFamily="2" charset="-122"/>
              </a:rPr>
              <a:t>4</a:t>
            </a:r>
            <a:r>
              <a:rPr lang="zh-CN" altLang="en-US" b="1">
                <a:solidFill>
                  <a:schemeClr val="tx2"/>
                </a:solidFill>
                <a:ea typeface="华文细黑" panose="02010600040101010101" pitchFamily="2" charset="-122"/>
              </a:rPr>
              <a:t>，</a:t>
            </a:r>
            <a:r>
              <a:rPr lang="zh-CN" altLang="en-US" b="1">
                <a:solidFill>
                  <a:srgbClr val="E11408"/>
                </a:solidFill>
                <a:ea typeface="华文细黑" panose="02010600040101010101" pitchFamily="2" charset="-122"/>
              </a:rPr>
              <a:t>签单。</a:t>
            </a:r>
          </a:p>
        </p:txBody>
      </p:sp>
      <p:sp>
        <p:nvSpPr>
          <p:cNvPr id="20521" name="Rectangle 47">
            <a:extLst>
              <a:ext uri="{FF2B5EF4-FFF2-40B4-BE49-F238E27FC236}">
                <a16:creationId xmlns:a16="http://schemas.microsoft.com/office/drawing/2014/main" id="{E0EA1BDB-612D-C240-B29E-FBA3126BB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205038"/>
            <a:ext cx="1873250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0522" name="Text Box 48">
            <a:extLst>
              <a:ext uri="{FF2B5EF4-FFF2-40B4-BE49-F238E27FC236}">
                <a16:creationId xmlns:a16="http://schemas.microsoft.com/office/drawing/2014/main" id="{DED18DF7-7738-7245-92E2-3EB5E30D6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133600"/>
            <a:ext cx="2087563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探寻客户网络意识，根据客户网络意识导入产品。</a:t>
            </a:r>
          </a:p>
          <a:p>
            <a:pPr eaLnBrk="1" hangingPunct="1"/>
            <a:endParaRPr lang="zh-CN" altLang="en-US" sz="1600">
              <a:solidFill>
                <a:schemeClr val="tx2"/>
              </a:solidFill>
              <a:ea typeface="华文细黑" panose="02010600040101010101" pitchFamily="2" charset="-122"/>
            </a:endParaRPr>
          </a:p>
        </p:txBody>
      </p:sp>
      <p:sp>
        <p:nvSpPr>
          <p:cNvPr id="20523" name="AutoShape 49">
            <a:extLst>
              <a:ext uri="{FF2B5EF4-FFF2-40B4-BE49-F238E27FC236}">
                <a16:creationId xmlns:a16="http://schemas.microsoft.com/office/drawing/2014/main" id="{3DF09384-B233-2D4A-A700-37E20FD713CC}"/>
              </a:ext>
            </a:extLst>
          </p:cNvPr>
          <p:cNvSpPr>
            <a:spLocks/>
          </p:cNvSpPr>
          <p:nvPr/>
        </p:nvSpPr>
        <p:spPr bwMode="auto">
          <a:xfrm>
            <a:off x="3635375" y="5516563"/>
            <a:ext cx="144463" cy="625475"/>
          </a:xfrm>
          <a:prstGeom prst="leftBrace">
            <a:avLst>
              <a:gd name="adj1" fmla="val 3608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0524" name="Text Box 50">
            <a:extLst>
              <a:ext uri="{FF2B5EF4-FFF2-40B4-BE49-F238E27FC236}">
                <a16:creationId xmlns:a16="http://schemas.microsoft.com/office/drawing/2014/main" id="{45096D37-E5D3-5E42-BDBE-39FF11D79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5373688"/>
            <a:ext cx="120015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基本材料</a:t>
            </a:r>
          </a:p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定制化材料</a:t>
            </a:r>
          </a:p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其他技能</a:t>
            </a:r>
          </a:p>
        </p:txBody>
      </p:sp>
      <p:sp>
        <p:nvSpPr>
          <p:cNvPr id="20525" name="Text Box 51">
            <a:extLst>
              <a:ext uri="{FF2B5EF4-FFF2-40B4-BE49-F238E27FC236}">
                <a16:creationId xmlns:a16="http://schemas.microsoft.com/office/drawing/2014/main" id="{C814A368-FA83-854D-92C0-E39B7E04B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5661025"/>
            <a:ext cx="590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600" b="1">
                <a:solidFill>
                  <a:schemeClr val="tx2"/>
                </a:solidFill>
                <a:ea typeface="华文细黑" panose="02010600040101010101" pitchFamily="2" charset="-122"/>
              </a:rPr>
              <a:t>……</a:t>
            </a:r>
          </a:p>
        </p:txBody>
      </p:sp>
      <p:grpSp>
        <p:nvGrpSpPr>
          <p:cNvPr id="20526" name="Group 52">
            <a:extLst>
              <a:ext uri="{FF2B5EF4-FFF2-40B4-BE49-F238E27FC236}">
                <a16:creationId xmlns:a16="http://schemas.microsoft.com/office/drawing/2014/main" id="{C1E34F55-3DB4-C346-9BEF-36BEEED825EE}"/>
              </a:ext>
            </a:extLst>
          </p:cNvPr>
          <p:cNvGrpSpPr>
            <a:grpSpLocks/>
          </p:cNvGrpSpPr>
          <p:nvPr/>
        </p:nvGrpSpPr>
        <p:grpSpPr bwMode="auto">
          <a:xfrm>
            <a:off x="1187450" y="5734050"/>
            <a:ext cx="1727200" cy="358775"/>
            <a:chOff x="748" y="3974"/>
            <a:chExt cx="1088" cy="226"/>
          </a:xfrm>
        </p:grpSpPr>
        <p:sp>
          <p:nvSpPr>
            <p:cNvPr id="20534" name="Rectangle 53">
              <a:extLst>
                <a:ext uri="{FF2B5EF4-FFF2-40B4-BE49-F238E27FC236}">
                  <a16:creationId xmlns:a16="http://schemas.microsoft.com/office/drawing/2014/main" id="{9B88DAB3-550F-1D4C-9591-D88BB4D05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3974"/>
              <a:ext cx="1088" cy="2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0535" name="Text Box 54">
              <a:extLst>
                <a:ext uri="{FF2B5EF4-FFF2-40B4-BE49-F238E27FC236}">
                  <a16:creationId xmlns:a16="http://schemas.microsoft.com/office/drawing/2014/main" id="{A8FBFFCE-66B1-7549-96A0-96EC4FD421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8" y="3974"/>
              <a:ext cx="101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600">
                  <a:solidFill>
                    <a:schemeClr val="tx2"/>
                  </a:solidFill>
                  <a:ea typeface="华文细黑" panose="02010600040101010101" pitchFamily="2" charset="-122"/>
                </a:rPr>
                <a:t>整个高质量面访</a:t>
              </a:r>
            </a:p>
          </p:txBody>
        </p:sp>
      </p:grpSp>
      <p:grpSp>
        <p:nvGrpSpPr>
          <p:cNvPr id="20527" name="Group 55">
            <a:extLst>
              <a:ext uri="{FF2B5EF4-FFF2-40B4-BE49-F238E27FC236}">
                <a16:creationId xmlns:a16="http://schemas.microsoft.com/office/drawing/2014/main" id="{FEA00298-566E-E645-AC02-7EF7EEC1E3C2}"/>
              </a:ext>
            </a:extLst>
          </p:cNvPr>
          <p:cNvGrpSpPr>
            <a:grpSpLocks/>
          </p:cNvGrpSpPr>
          <p:nvPr/>
        </p:nvGrpSpPr>
        <p:grpSpPr bwMode="auto">
          <a:xfrm>
            <a:off x="1619250" y="1484313"/>
            <a:ext cx="865188" cy="336550"/>
            <a:chOff x="748" y="3974"/>
            <a:chExt cx="1088" cy="265"/>
          </a:xfrm>
        </p:grpSpPr>
        <p:sp>
          <p:nvSpPr>
            <p:cNvPr id="20532" name="Rectangle 56">
              <a:extLst>
                <a:ext uri="{FF2B5EF4-FFF2-40B4-BE49-F238E27FC236}">
                  <a16:creationId xmlns:a16="http://schemas.microsoft.com/office/drawing/2014/main" id="{0C543F9F-C103-8941-8791-A293C68543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3974"/>
              <a:ext cx="1088" cy="2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0533" name="Text Box 57">
              <a:extLst>
                <a:ext uri="{FF2B5EF4-FFF2-40B4-BE49-F238E27FC236}">
                  <a16:creationId xmlns:a16="http://schemas.microsoft.com/office/drawing/2014/main" id="{91C45A39-DCF6-6342-BDE3-1D8035E5BB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8" y="3974"/>
              <a:ext cx="998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600">
                  <a:solidFill>
                    <a:schemeClr val="tx2"/>
                  </a:solidFill>
                  <a:ea typeface="华文细黑" panose="02010600040101010101" pitchFamily="2" charset="-122"/>
                </a:rPr>
                <a:t>开场白</a:t>
              </a:r>
            </a:p>
          </p:txBody>
        </p:sp>
      </p:grpSp>
      <p:sp>
        <p:nvSpPr>
          <p:cNvPr id="20528" name="Line 58">
            <a:extLst>
              <a:ext uri="{FF2B5EF4-FFF2-40B4-BE49-F238E27FC236}">
                <a16:creationId xmlns:a16="http://schemas.microsoft.com/office/drawing/2014/main" id="{20F8F768-0CF1-BA40-8E78-7B116062A89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825" y="2997200"/>
            <a:ext cx="74898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29" name="Text Box 59">
            <a:extLst>
              <a:ext uri="{FF2B5EF4-FFF2-40B4-BE49-F238E27FC236}">
                <a16:creationId xmlns:a16="http://schemas.microsoft.com/office/drawing/2014/main" id="{84EF5B55-4C62-A848-85F7-17ADCD752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484313"/>
            <a:ext cx="3232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tx2"/>
                </a:solidFill>
                <a:ea typeface="华文细黑" panose="02010600040101010101" pitchFamily="2" charset="-122"/>
              </a:rPr>
              <a:t>自我介绍、确认负责人、表明来意</a:t>
            </a:r>
          </a:p>
        </p:txBody>
      </p:sp>
      <p:sp>
        <p:nvSpPr>
          <p:cNvPr id="20530" name="Line 60">
            <a:extLst>
              <a:ext uri="{FF2B5EF4-FFF2-40B4-BE49-F238E27FC236}">
                <a16:creationId xmlns:a16="http://schemas.microsoft.com/office/drawing/2014/main" id="{2E42FB99-4E03-8A4D-A338-26C6E987AB2A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4438" y="1628775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31" name="Line 61">
            <a:extLst>
              <a:ext uri="{FF2B5EF4-FFF2-40B4-BE49-F238E27FC236}">
                <a16:creationId xmlns:a16="http://schemas.microsoft.com/office/drawing/2014/main" id="{A2875F0F-A753-F541-B9E0-CDBAB7AC1E6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825" y="1844675"/>
            <a:ext cx="74898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65614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宋体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56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56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19&quot;&gt;&lt;version val=&quot;17874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m_eweekdayFirstOfWorkweek val=&quot;2&quot;/&gt;&lt;m_eweekdayFirstOfWeekend val=&quot;7&quot;/&gt;&lt;m_mapectfillschemeMRU/&gt;&lt;/CPresentation&gt;&lt;CDefaultPrec id=&quot;9&quot;&gt;&lt;m_precDefault/&gt;&lt;/CDefaultPrec&gt;&lt;CDefaultPrec id=&quot;8&quot;&gt;&lt;m_precDefault&gt;&lt;m_strFormatTime&gt;%d.&lt;/m_strFormatTime&gt;&lt;/m_precDefault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/&gt;&lt;/CDefaultPrec&gt;&lt;/root&gt;"/>
  <p:tag name="THINKCELLUNDODONOTDELETE" val="35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Shap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Text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Shap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Text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DvTYfpE4nkS1mMRgPUttI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1E7DiMkZ0mQTaQ1MQb0O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e9.Isb9EyXyqoYY_zJa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6pXsbr_aAkCqRPYHf9o54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MaJMjWPkuQ0Cv.V1rbS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1E7DiMkZ0mQTaQ1MQb0O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e9.Isb9EyXyqoYY_zJa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6pXsbr_aAkCqRPYHf9o54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1E7DiMkZ0mQTaQ1MQb0O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MaJMjWPkuQ0Cv.V1rbS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ETRyHt6fkeGOoDLkk2_V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YUWHrPLTk.XpdgXC0KYS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Q6tl8YA0OMnyFqtTo4n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VbNPmfvo0SiSv6gST1Bx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gGVMpqF0uU8HIHea0iF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rFEuCn66E23umIJroAG3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P_k26PzTE2PQwFjhxr03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NR2SDzRWEmsQ.UbreUGM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e9.Isb9EyXyqoYY_zJa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R1rKeZJmUmrWBT6kJo2X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XERoByMu0m4fEO0ibCrs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rrYvAWR9UurhRE5AWpbP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LDdT3vYMkuijvAprg6k8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kKzyACm7k.qSfgVau65r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AbevG6eH0maxZJ6oGyEV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T6qtTU10mL_Pdbhybbg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6lHZbRukUOeg7uiRlxyj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cFB9kixkygRX0pwu16E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scbGMkPS06S47doffh9u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6pXsbr_aAkCqRPYHf9o54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a3N4IuENkW7KUzhN9KhN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1E7DiMkZ0mQTaQ1MQb0O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e9.Isb9EyXyqoYY_zJa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6pXsbr_aAkCqRPYHf9o54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MaJMjWPkuQ0Cv.V1rbS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Xgl7tb2QkmTOj4fA.cwd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ebcNKSToESp399IwxdLO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Ju4JXh4U66JgX78tknj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MaJMjWPkuQ0Cv.V1rbSg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pt_jEnKkujVC7rqgpsS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Shap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Text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pt_jEnKkujVC7rqgpsS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Shap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Text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pt_jEnKkujVC7rqgpsS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Shap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Text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Xgl7tb2QkmTOj4fA.cwd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ebcNKSToESp399IwxdLOQ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Xgl7tb2QkmTOj4fA.cwd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ebcNKSToESp399IwxdLO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pt_jEnKkujVC7rqgpsS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pt_jEnKkujVC7rqgpsS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pt_jEnKkujVC7rqgpsS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pt_jEnKkujVC7rqgpsS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pt_jEnKkujVC7rqgpsS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e9.Isb9EyXyqoYY_zJa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pt_jEnKkujVC7rqgpsS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pt_jEnKkujVC7rqgpsS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Xgl7tb2QkmTOj4fA.cwd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ebcNKSToESp399IwxdLO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pt_jEnKkujVC7rqgpsS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1E7DiMkZ0mQTaQ1MQb0OA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e9.Isb9EyXyqoYY_zJa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6pXsbr_aAkCqRPYHf9o54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6pXsbr_aAkCqRPYHf9o54A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MaJMjWPkuQ0Cv.V1rbSg"/>
</p:tagLst>
</file>

<file path=ppt/theme/theme1.xml><?xml version="1.0" encoding="utf-8"?>
<a:theme xmlns:a="http://schemas.openxmlformats.org/drawingml/2006/main" name="Marvin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华文细黑"/>
        <a:cs typeface=""/>
      </a:majorFont>
      <a:minorFont>
        <a:latin typeface="Arial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3745</TotalTime>
  <Words>6174</Words>
  <Application>Microsoft Macintosh PowerPoint</Application>
  <PresentationFormat>全屏显示(4:3)</PresentationFormat>
  <Paragraphs>670</Paragraphs>
  <Slides>35</Slides>
  <Notes>29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7" baseType="lpstr">
      <vt:lpstr>Arial</vt:lpstr>
      <vt:lpstr>宋体</vt:lpstr>
      <vt:lpstr>华文细黑</vt:lpstr>
      <vt:lpstr>Calibri</vt:lpstr>
      <vt:lpstr>微软雅黑</vt:lpstr>
      <vt:lpstr>Wingdings</vt:lpstr>
      <vt:lpstr>华文中宋</vt:lpstr>
      <vt:lpstr>华文楷体</vt:lpstr>
      <vt:lpstr>Webdings</vt:lpstr>
      <vt:lpstr>黑体</vt:lpstr>
      <vt:lpstr>Marvin模板</vt:lpstr>
      <vt:lpstr>think-cell Slide</vt:lpstr>
      <vt:lpstr>《客户需求导向的专业销售工具》介绍</vt:lpstr>
      <vt:lpstr>课程大纲</vt:lpstr>
      <vt:lpstr>开发背景</vt:lpstr>
      <vt:lpstr>PowerPoint 演示文稿</vt:lpstr>
      <vt:lpstr>合理、规范管理意向客户的意义</vt:lpstr>
      <vt:lpstr>销售人员的思路：让我们实现向顾问式销售的转换</vt:lpstr>
      <vt:lpstr>工具对销售人员的价值：极大提升“挖掘需求”和“导入产品”</vt:lpstr>
      <vt:lpstr>课程大纲</vt:lpstr>
      <vt:lpstr>整个标准化销售思路的梳理</vt:lpstr>
      <vt:lpstr>客户意向判断及提升模型</vt:lpstr>
      <vt:lpstr>课程大纲</vt:lpstr>
      <vt:lpstr>百度销售基本流程(常见出错点、易遗漏点。)</vt:lpstr>
      <vt:lpstr>PowerPoint 演示文稿</vt:lpstr>
      <vt:lpstr>课程大纲</vt:lpstr>
      <vt:lpstr>判断客户网络意识(常见出错点、易遗漏点。)</vt:lpstr>
      <vt:lpstr>判断客户网络意识(常见出错点、易遗漏点。)</vt:lpstr>
      <vt:lpstr>    判断客户网络意识—电话/客户面访话术</vt:lpstr>
      <vt:lpstr>    根据客户网络意识导入产品的沟通要点（1/3）</vt:lpstr>
      <vt:lpstr>    根据客户网络意识导入产品的沟通要点（2/3）</vt:lpstr>
      <vt:lpstr>    根据客户网络意识导入产品的沟通要点（3/3）</vt:lpstr>
      <vt:lpstr>判断客户推广需求</vt:lpstr>
      <vt:lpstr>   判断客户推广需求—电话/面访话术(常见出错点、易遗漏点。)</vt:lpstr>
      <vt:lpstr> </vt:lpstr>
      <vt:lpstr>  根据客户需求导入产品的沟通要点（1/7）</vt:lpstr>
      <vt:lpstr>  根据客户需求导入产品的沟通要点（2/7）</vt:lpstr>
      <vt:lpstr>  根据客户需求导入产品的沟通要点（3/7）</vt:lpstr>
      <vt:lpstr>  根据客户需求导入产品的沟通要点（4/7）</vt:lpstr>
      <vt:lpstr>  根据客户需求导入产品的沟通要点（5/7）</vt:lpstr>
      <vt:lpstr>  根据客户需求导入产品的沟通要点（6/7）</vt:lpstr>
      <vt:lpstr>  根据客户需求导入产品的沟通要点（7/7）</vt:lpstr>
      <vt:lpstr>判断客户喜好—电话/客户面访话术(常见出错点、易遗漏点。)</vt:lpstr>
      <vt:lpstr>    根据客户喜好导入产品的沟通要点</vt:lpstr>
      <vt:lpstr>补充(常见出错点、易遗漏点。)</vt:lpstr>
      <vt:lpstr>课程大纲</vt:lpstr>
      <vt:lpstr>互动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客户需求导向的专业销售工具</dc:title>
  <dc:creator>USER</dc:creator>
  <cp:lastModifiedBy>钟 云昇</cp:lastModifiedBy>
  <cp:revision>345</cp:revision>
  <dcterms:created xsi:type="dcterms:W3CDTF">2009-10-29T05:53:20Z</dcterms:created>
  <dcterms:modified xsi:type="dcterms:W3CDTF">2021-05-14T05:53:18Z</dcterms:modified>
</cp:coreProperties>
</file>