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7"/>
  </p:notesMasterIdLst>
  <p:handoutMasterIdLst>
    <p:handoutMasterId r:id="rId18"/>
  </p:handoutMasterIdLst>
  <p:sldIdLst>
    <p:sldId id="296" r:id="rId2"/>
    <p:sldId id="305" r:id="rId3"/>
    <p:sldId id="290" r:id="rId4"/>
    <p:sldId id="297" r:id="rId5"/>
    <p:sldId id="302" r:id="rId6"/>
    <p:sldId id="298" r:id="rId7"/>
    <p:sldId id="282" r:id="rId8"/>
    <p:sldId id="284" r:id="rId9"/>
    <p:sldId id="288" r:id="rId10"/>
    <p:sldId id="299" r:id="rId11"/>
    <p:sldId id="294" r:id="rId12"/>
    <p:sldId id="300" r:id="rId13"/>
    <p:sldId id="291" r:id="rId14"/>
    <p:sldId id="301" r:id="rId15"/>
    <p:sldId id="295" r:id="rId16"/>
  </p:sldIdLst>
  <p:sldSz cx="9144000" cy="6858000" type="screen4x3"/>
  <p:notesSz cx="6858000" cy="91440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sz="4000" kern="1200">
        <a:solidFill>
          <a:schemeClr val="tx2"/>
        </a:solidFill>
        <a:latin typeface="Arial" charset="0"/>
        <a:ea typeface="华文细黑" pitchFamily="-80" charset="-122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000" kern="1200">
        <a:solidFill>
          <a:schemeClr val="tx2"/>
        </a:solidFill>
        <a:latin typeface="Arial" charset="0"/>
        <a:ea typeface="华文细黑" pitchFamily="-80" charset="-122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000" kern="1200">
        <a:solidFill>
          <a:schemeClr val="tx2"/>
        </a:solidFill>
        <a:latin typeface="Arial" charset="0"/>
        <a:ea typeface="华文细黑" pitchFamily="-80" charset="-122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000" kern="1200">
        <a:solidFill>
          <a:schemeClr val="tx2"/>
        </a:solidFill>
        <a:latin typeface="Arial" charset="0"/>
        <a:ea typeface="华文细黑" pitchFamily="-80" charset="-122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000" kern="1200">
        <a:solidFill>
          <a:schemeClr val="tx2"/>
        </a:solidFill>
        <a:latin typeface="Arial" charset="0"/>
        <a:ea typeface="华文细黑" pitchFamily="-80" charset="-122"/>
        <a:cs typeface="+mn-cs"/>
      </a:defRPr>
    </a:lvl5pPr>
    <a:lvl6pPr marL="2286000" algn="l" defTabSz="914400" rtl="0" eaLnBrk="1" latinLnBrk="0" hangingPunct="1">
      <a:defRPr sz="4000" kern="1200">
        <a:solidFill>
          <a:schemeClr val="tx2"/>
        </a:solidFill>
        <a:latin typeface="Arial" charset="0"/>
        <a:ea typeface="华文细黑" pitchFamily="-80" charset="-122"/>
        <a:cs typeface="+mn-cs"/>
      </a:defRPr>
    </a:lvl6pPr>
    <a:lvl7pPr marL="2743200" algn="l" defTabSz="914400" rtl="0" eaLnBrk="1" latinLnBrk="0" hangingPunct="1">
      <a:defRPr sz="4000" kern="1200">
        <a:solidFill>
          <a:schemeClr val="tx2"/>
        </a:solidFill>
        <a:latin typeface="Arial" charset="0"/>
        <a:ea typeface="华文细黑" pitchFamily="-80" charset="-122"/>
        <a:cs typeface="+mn-cs"/>
      </a:defRPr>
    </a:lvl7pPr>
    <a:lvl8pPr marL="3200400" algn="l" defTabSz="914400" rtl="0" eaLnBrk="1" latinLnBrk="0" hangingPunct="1">
      <a:defRPr sz="4000" kern="1200">
        <a:solidFill>
          <a:schemeClr val="tx2"/>
        </a:solidFill>
        <a:latin typeface="Arial" charset="0"/>
        <a:ea typeface="华文细黑" pitchFamily="-80" charset="-122"/>
        <a:cs typeface="+mn-cs"/>
      </a:defRPr>
    </a:lvl8pPr>
    <a:lvl9pPr marL="3657600" algn="l" defTabSz="914400" rtl="0" eaLnBrk="1" latinLnBrk="0" hangingPunct="1">
      <a:defRPr sz="4000" kern="1200">
        <a:solidFill>
          <a:schemeClr val="tx2"/>
        </a:solidFill>
        <a:latin typeface="Arial" charset="0"/>
        <a:ea typeface="华文细黑" pitchFamily="-80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19DC"/>
    <a:srgbClr val="E1140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7064" autoAdjust="0"/>
    <p:restoredTop sz="95037" autoAdjust="0"/>
  </p:normalViewPr>
  <p:slideViewPr>
    <p:cSldViewPr>
      <p:cViewPr>
        <p:scale>
          <a:sx n="100" d="100"/>
          <a:sy n="100" d="100"/>
        </p:scale>
        <p:origin x="-864" y="4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544B46A-9014-4EFD-9E7C-030B42E635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ea typeface="黑体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ea typeface="黑体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a typeface="黑体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黑体" pitchFamily="2" charset="-122"/>
              </a:defRPr>
            </a:lvl1pPr>
          </a:lstStyle>
          <a:p>
            <a:pPr>
              <a:defRPr/>
            </a:pPr>
            <a:fld id="{5357A476-83BE-4D92-BBAF-289AF36661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-80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-80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-80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-80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-80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E310D5-9D6D-4C04-8B80-AAECD7233A7A}" type="slidenum">
              <a:rPr lang="en-US" altLang="zh-CN" smtClean="0"/>
              <a:pPr/>
              <a:t>1</a:t>
            </a:fld>
            <a:endParaRPr lang="en-US" altLang="zh-CN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zh-CN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57A476-83BE-4D92-BBAF-289AF36661E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之前还有一类：拒绝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57A476-83BE-4D92-BBAF-289AF36661E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继续跟进类客户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销售人员正常维护的客户数</a:t>
            </a:r>
            <a:r>
              <a:rPr lang="en-US" altLang="zh-CN" dirty="0" smtClean="0"/>
              <a:t>70</a:t>
            </a:r>
            <a:r>
              <a:rPr lang="zh-CN" altLang="en-US" dirty="0" smtClean="0"/>
              <a:t>～</a:t>
            </a:r>
            <a:r>
              <a:rPr lang="en-US" altLang="zh-CN" dirty="0" smtClean="0"/>
              <a:t>80</a:t>
            </a:r>
            <a:r>
              <a:rPr lang="zh-CN" altLang="en-US" dirty="0" smtClean="0"/>
              <a:t>个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57A476-83BE-4D92-BBAF-289AF36661EF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细节讲清楚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57A476-83BE-4D92-BBAF-289AF36661E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成都每个销售人员可以跟踪</a:t>
            </a:r>
            <a:r>
              <a:rPr lang="en-US" altLang="zh-CN" smtClean="0"/>
              <a:t>100</a:t>
            </a:r>
            <a:r>
              <a:rPr lang="zh-CN" altLang="en-US" smtClean="0"/>
              <a:t>个</a:t>
            </a:r>
            <a:r>
              <a:rPr lang="zh-CN" altLang="en-US" dirty="0" smtClean="0"/>
              <a:t>客户，有限额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57A476-83BE-4D92-BBAF-289AF36661EF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57A476-83BE-4D92-BBAF-289AF36661EF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E</a:t>
            </a:r>
            <a:r>
              <a:rPr lang="zh-CN" altLang="en-US" dirty="0" smtClean="0"/>
              <a:t>类：已经合作的客户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老客户转介绍占业绩比</a:t>
            </a:r>
            <a:r>
              <a:rPr lang="en-US" altLang="zh-CN" dirty="0" smtClean="0"/>
              <a:t>1/3</a:t>
            </a:r>
            <a:r>
              <a:rPr lang="zh-CN" altLang="en-US" dirty="0" smtClean="0"/>
              <a:t>，因此老客户维护很重要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57A476-83BE-4D92-BBAF-289AF36661EF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5" descr="ppt-2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18"/>
          <p:cNvGrpSpPr>
            <a:grpSpLocks/>
          </p:cNvGrpSpPr>
          <p:nvPr userDrawn="1"/>
        </p:nvGrpSpPr>
        <p:grpSpPr bwMode="auto">
          <a:xfrm>
            <a:off x="4129088" y="3760788"/>
            <a:ext cx="838200" cy="87312"/>
            <a:chOff x="884" y="3974"/>
            <a:chExt cx="1090" cy="136"/>
          </a:xfrm>
        </p:grpSpPr>
        <p:sp>
          <p:nvSpPr>
            <p:cNvPr id="5" name="Rectangle 16"/>
            <p:cNvSpPr>
              <a:spLocks noChangeArrowheads="1"/>
            </p:cNvSpPr>
            <p:nvPr userDrawn="1"/>
          </p:nvSpPr>
          <p:spPr bwMode="auto">
            <a:xfrm>
              <a:off x="884" y="3974"/>
              <a:ext cx="545" cy="136"/>
            </a:xfrm>
            <a:prstGeom prst="rect">
              <a:avLst/>
            </a:prstGeom>
            <a:solidFill>
              <a:srgbClr val="E11408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6" name="Rectangle 17"/>
            <p:cNvSpPr>
              <a:spLocks noChangeArrowheads="1"/>
            </p:cNvSpPr>
            <p:nvPr userDrawn="1"/>
          </p:nvSpPr>
          <p:spPr bwMode="auto">
            <a:xfrm>
              <a:off x="1429" y="3974"/>
              <a:ext cx="545" cy="136"/>
            </a:xfrm>
            <a:prstGeom prst="rect">
              <a:avLst/>
            </a:prstGeom>
            <a:solidFill>
              <a:srgbClr val="2319D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</p:grpSp>
      <p:pic>
        <p:nvPicPr>
          <p:cNvPr id="7" name="Picture 54"/>
          <p:cNvPicPr>
            <a:picLocks noChangeAspect="1" noChangeArrowheads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581400" y="2057400"/>
            <a:ext cx="2057400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895600"/>
            <a:ext cx="7561263" cy="865188"/>
          </a:xfrm>
          <a:ln w="6350"/>
        </p:spPr>
        <p:txBody>
          <a:bodyPr/>
          <a:lstStyle>
            <a:lvl1pPr algn="ctr">
              <a:defRPr sz="4000"/>
            </a:lvl1pPr>
          </a:lstStyle>
          <a:p>
            <a:r>
              <a:rPr lang="en-US" altLang="zh-CN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51638" y="260350"/>
            <a:ext cx="2141537" cy="590391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23850" y="260350"/>
            <a:ext cx="6275388" cy="590391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>
            <a:lvl1pPr>
              <a:defRPr sz="3200" b="1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23850" y="1268413"/>
            <a:ext cx="4208463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84713" y="1268413"/>
            <a:ext cx="4208462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1" descr="ppt-3"/>
          <p:cNvPicPr>
            <a:picLocks noChangeAspect="1" noChangeArrowheads="1"/>
          </p:cNvPicPr>
          <p:nvPr userDrawn="1"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260350"/>
            <a:ext cx="8569325" cy="576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268413"/>
            <a:ext cx="8569325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grpSp>
        <p:nvGrpSpPr>
          <p:cNvPr id="1029" name="Group 16"/>
          <p:cNvGrpSpPr>
            <a:grpSpLocks/>
          </p:cNvGrpSpPr>
          <p:nvPr userDrawn="1"/>
        </p:nvGrpSpPr>
        <p:grpSpPr bwMode="auto">
          <a:xfrm>
            <a:off x="323850" y="836613"/>
            <a:ext cx="935038" cy="133350"/>
            <a:chOff x="884" y="3974"/>
            <a:chExt cx="1090" cy="136"/>
          </a:xfrm>
        </p:grpSpPr>
        <p:sp>
          <p:nvSpPr>
            <p:cNvPr id="6161" name="Rectangle 17"/>
            <p:cNvSpPr>
              <a:spLocks noChangeArrowheads="1"/>
            </p:cNvSpPr>
            <p:nvPr userDrawn="1"/>
          </p:nvSpPr>
          <p:spPr bwMode="auto">
            <a:xfrm>
              <a:off x="884" y="3974"/>
              <a:ext cx="546" cy="136"/>
            </a:xfrm>
            <a:prstGeom prst="rect">
              <a:avLst/>
            </a:prstGeom>
            <a:solidFill>
              <a:srgbClr val="E11408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6162" name="Rectangle 18"/>
            <p:cNvSpPr>
              <a:spLocks noChangeArrowheads="1"/>
            </p:cNvSpPr>
            <p:nvPr userDrawn="1"/>
          </p:nvSpPr>
          <p:spPr bwMode="auto">
            <a:xfrm>
              <a:off x="1430" y="3974"/>
              <a:ext cx="544" cy="136"/>
            </a:xfrm>
            <a:prstGeom prst="rect">
              <a:avLst/>
            </a:prstGeom>
            <a:solidFill>
              <a:srgbClr val="2319DC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华文细黑" pitchFamily="-80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华文细黑" pitchFamily="-80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华文细黑" pitchFamily="-80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华文细黑" pitchFamily="-80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华文细黑" pitchFamily="-80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华文细黑" pitchFamily="-80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华文细黑" pitchFamily="-80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  <a:ea typeface="华文细黑" pitchFamily="-80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zh-CN" altLang="en-US" sz="2400" b="1" dirty="0" smtClean="0">
                <a:solidFill>
                  <a:schemeClr val="tx1"/>
                </a:solidFill>
                <a:latin typeface="黑体" pitchFamily="2" charset="-122"/>
                <a:ea typeface="黑体" pitchFamily="2" charset="-122"/>
              </a:rPr>
              <a:t>基于客户意向判断及提升模型的客户管理方法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571472" y="4071942"/>
            <a:ext cx="8072494" cy="71438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0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华文细黑" pitchFamily="-80" charset="-122"/>
            </a:endParaRP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260350"/>
            <a:ext cx="8569325" cy="576263"/>
          </a:xfrm>
        </p:spPr>
        <p:txBody>
          <a:bodyPr/>
          <a:lstStyle/>
          <a:p>
            <a:r>
              <a:rPr lang="zh-CN" altLang="en-US" b="1" dirty="0" smtClean="0">
                <a:latin typeface="+mn-ea"/>
                <a:ea typeface="+mn-ea"/>
              </a:rPr>
              <a:t>主要内容</a:t>
            </a:r>
            <a:endParaRPr lang="en-US" altLang="zh-CN" b="1" dirty="0">
              <a:latin typeface="+mn-ea"/>
              <a:ea typeface="+mn-ea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20713" y="1147778"/>
            <a:ext cx="7837487" cy="4495800"/>
          </a:xfrm>
          <a:noFill/>
          <a:ln/>
        </p:spPr>
        <p:txBody>
          <a:bodyPr/>
          <a:lstStyle/>
          <a:p>
            <a:pPr marL="457200" indent="-457200">
              <a:buSzPct val="80000"/>
              <a:buFont typeface="Arial" pitchFamily="34" charset="0"/>
              <a:buChar char="•"/>
            </a:pPr>
            <a:r>
              <a:rPr lang="zh-CN" altLang="en-US" sz="2400" dirty="0" smtClean="0">
                <a:ea typeface="宋体" charset="-122"/>
              </a:rPr>
              <a:t>客户意向判断及提升的模型简介</a:t>
            </a: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r>
              <a:rPr lang="zh-CN" altLang="en-US" sz="2400" dirty="0" smtClean="0">
                <a:ea typeface="宋体" charset="-122"/>
              </a:rPr>
              <a:t>什么样的客户应该放入“我跟踪的客户”里？</a:t>
            </a: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r>
              <a:rPr lang="zh-CN" altLang="en-US" sz="2400" dirty="0" smtClean="0">
                <a:ea typeface="宋体" charset="-122"/>
              </a:rPr>
              <a:t>“我跟踪的客户”中，各类客户的数量分配及跟进方法应该是怎样的？</a:t>
            </a: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r>
              <a:rPr lang="zh-CN" altLang="en-US" sz="2400" b="1" dirty="0" smtClean="0">
                <a:ea typeface="宋体" charset="-122"/>
              </a:rPr>
              <a:t>什么样的客户要踢出“我跟踪的客户”？</a:t>
            </a:r>
            <a:endParaRPr lang="en-US" altLang="zh-CN" sz="2400" b="1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r>
              <a:rPr lang="en-US" altLang="zh-CN" sz="2400" dirty="0" smtClean="0">
                <a:ea typeface="宋体" charset="-122"/>
              </a:rPr>
              <a:t>E</a:t>
            </a:r>
            <a:r>
              <a:rPr lang="zh-CN" altLang="en-US" sz="2400" dirty="0" smtClean="0">
                <a:ea typeface="宋体" charset="-122"/>
              </a:rPr>
              <a:t>类客户的管理维护</a:t>
            </a:r>
            <a:endParaRPr lang="en-US" altLang="zh-CN" sz="2400" dirty="0" smtClean="0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 bwMode="auto">
          <a:xfrm>
            <a:off x="1285852" y="2000239"/>
            <a:ext cx="7143800" cy="3714776"/>
          </a:xfrm>
          <a:prstGeom prst="roundRect">
            <a:avLst>
              <a:gd name="adj" fmla="val 1320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0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华文细黑" pitchFamily="-80" charset="-122"/>
            </a:endParaRP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280" y="231322"/>
            <a:ext cx="8569325" cy="576263"/>
          </a:xfrm>
        </p:spPr>
        <p:txBody>
          <a:bodyPr/>
          <a:lstStyle/>
          <a:p>
            <a:r>
              <a:rPr lang="zh-CN" altLang="en-US" b="1" dirty="0" smtClean="0">
                <a:latin typeface="+mj-ea"/>
              </a:rPr>
              <a:t>客户踢出“我跟踪的客户”的原则</a:t>
            </a:r>
            <a:endParaRPr lang="en-US" altLang="zh-CN" b="1" dirty="0">
              <a:latin typeface="+mj-ea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1643042" y="2419360"/>
            <a:ext cx="6500857" cy="3367094"/>
          </a:xfrm>
          <a:noFill/>
          <a:ln/>
        </p:spPr>
        <p:txBody>
          <a:bodyPr/>
          <a:lstStyle/>
          <a:p>
            <a:pPr marL="174625" indent="-174625">
              <a:lnSpc>
                <a:spcPct val="120000"/>
              </a:lnSpc>
              <a:spcBef>
                <a:spcPts val="400"/>
              </a:spcBef>
              <a:spcAft>
                <a:spcPts val="800"/>
              </a:spcAft>
              <a:buFont typeface="Arial" pitchFamily="34" charset="0"/>
              <a:buChar char="•"/>
            </a:pPr>
            <a:r>
              <a:rPr lang="zh-CN" altLang="en-US" sz="2000" dirty="0" smtClean="0"/>
              <a:t>多次联系，但客户意向一直没有提升，且无法了解影响客户的主要原因，譬如客户委婉拒绝</a:t>
            </a:r>
            <a:endParaRPr lang="en-US" altLang="zh-CN" sz="2000" dirty="0" smtClean="0"/>
          </a:p>
          <a:p>
            <a:pPr marL="174625" indent="-174625">
              <a:lnSpc>
                <a:spcPct val="120000"/>
              </a:lnSpc>
              <a:spcBef>
                <a:spcPts val="400"/>
              </a:spcBef>
              <a:spcAft>
                <a:spcPts val="800"/>
              </a:spcAft>
              <a:buFont typeface="Arial" pitchFamily="34" charset="0"/>
              <a:buChar char="•"/>
            </a:pPr>
            <a:r>
              <a:rPr lang="zh-CN" altLang="en-US" sz="2000" dirty="0" smtClean="0"/>
              <a:t>多次联系仍找不到相关负责人</a:t>
            </a:r>
            <a:endParaRPr lang="en-US" altLang="zh-CN" sz="2000" dirty="0" smtClean="0"/>
          </a:p>
          <a:p>
            <a:pPr marL="174625" indent="-174625">
              <a:lnSpc>
                <a:spcPct val="120000"/>
              </a:lnSpc>
              <a:spcBef>
                <a:spcPts val="400"/>
              </a:spcBef>
              <a:spcAft>
                <a:spcPts val="800"/>
              </a:spcAft>
              <a:buFont typeface="Arial" pitchFamily="34" charset="0"/>
              <a:buChar char="•"/>
            </a:pPr>
            <a:r>
              <a:rPr lang="zh-CN" altLang="en-US" sz="2000" dirty="0" smtClean="0"/>
              <a:t>与客户沟通时出现重大失误，造成客户对自己缺乏信任或不愿意与自己沟通</a:t>
            </a:r>
            <a:endParaRPr lang="en-US" altLang="zh-CN" sz="2000" dirty="0" smtClean="0"/>
          </a:p>
          <a:p>
            <a:pPr marL="174625" indent="-174625">
              <a:lnSpc>
                <a:spcPct val="120000"/>
              </a:lnSpc>
              <a:spcBef>
                <a:spcPts val="400"/>
              </a:spcBef>
              <a:spcAft>
                <a:spcPts val="800"/>
              </a:spcAft>
              <a:buFont typeface="Arial" pitchFamily="34" charset="0"/>
              <a:buChar char="•"/>
            </a:pPr>
            <a:r>
              <a:rPr lang="zh-CN" altLang="en-US" sz="2000" dirty="0" smtClean="0"/>
              <a:t>逼单时客户被逼死</a:t>
            </a:r>
            <a:endParaRPr lang="en-US" altLang="zh-CN" sz="2000" dirty="0" smtClean="0"/>
          </a:p>
        </p:txBody>
      </p:sp>
      <p:pic>
        <p:nvPicPr>
          <p:cNvPr id="4" name="Picture 2" descr="C:\Documents and Settings\Administrator\Local Settings\Temporary Internet Files\Content.IE5\AY1K3XYE\MCj04414980000[1]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5721" y="928670"/>
            <a:ext cx="2000263" cy="2000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571472" y="4857760"/>
            <a:ext cx="8072494" cy="71438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0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华文细黑" pitchFamily="-80" charset="-122"/>
            </a:endParaRP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280" y="215422"/>
            <a:ext cx="8569325" cy="576263"/>
          </a:xfrm>
        </p:spPr>
        <p:txBody>
          <a:bodyPr/>
          <a:lstStyle/>
          <a:p>
            <a:r>
              <a:rPr lang="zh-CN" altLang="en-US" b="1" dirty="0" smtClean="0">
                <a:latin typeface="+mn-ea"/>
                <a:ea typeface="+mn-ea"/>
              </a:rPr>
              <a:t>主要内容</a:t>
            </a:r>
            <a:endParaRPr lang="en-US" altLang="zh-CN" b="1" dirty="0">
              <a:latin typeface="+mn-ea"/>
              <a:ea typeface="+mn-ea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20713" y="1147778"/>
            <a:ext cx="7837487" cy="4495800"/>
          </a:xfrm>
          <a:noFill/>
          <a:ln/>
        </p:spPr>
        <p:txBody>
          <a:bodyPr/>
          <a:lstStyle/>
          <a:p>
            <a:pPr marL="457200" indent="-457200">
              <a:buSzPct val="80000"/>
              <a:buFont typeface="Arial" pitchFamily="34" charset="0"/>
              <a:buChar char="•"/>
            </a:pPr>
            <a:r>
              <a:rPr lang="zh-CN" altLang="en-US" sz="2400" dirty="0" smtClean="0">
                <a:ea typeface="宋体" charset="-122"/>
              </a:rPr>
              <a:t>客户意向判断及提升的模型简介</a:t>
            </a: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r>
              <a:rPr lang="zh-CN" altLang="en-US" sz="2400" dirty="0" smtClean="0">
                <a:ea typeface="宋体" charset="-122"/>
              </a:rPr>
              <a:t>什么样的客户应该放入“我跟踪的客户”里？</a:t>
            </a: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r>
              <a:rPr lang="zh-CN" altLang="en-US" sz="2400" dirty="0" smtClean="0">
                <a:ea typeface="宋体" charset="-122"/>
              </a:rPr>
              <a:t>“我跟踪的客户”中，各类客户的数量分配及跟进方法应该是怎样的？</a:t>
            </a: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r>
              <a:rPr lang="zh-CN" altLang="en-US" sz="2400" dirty="0" smtClean="0">
                <a:ea typeface="宋体" charset="-122"/>
              </a:rPr>
              <a:t>什么样的客户要踢出“我跟踪的客户”？</a:t>
            </a: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r>
              <a:rPr lang="en-US" altLang="zh-CN" sz="2400" b="1" dirty="0" smtClean="0">
                <a:ea typeface="宋体" charset="-122"/>
              </a:rPr>
              <a:t>E</a:t>
            </a:r>
            <a:r>
              <a:rPr lang="zh-CN" altLang="en-US" sz="2400" b="1" dirty="0" smtClean="0">
                <a:ea typeface="宋体" charset="-122"/>
              </a:rPr>
              <a:t>类客户的管理维护</a:t>
            </a:r>
            <a:endParaRPr lang="en-US" altLang="zh-CN" sz="2400" b="1" dirty="0" smtClean="0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400" b="1" dirty="0" smtClean="0">
                <a:latin typeface="+mn-ea"/>
                <a:ea typeface="+mn-ea"/>
              </a:rPr>
              <a:t>E</a:t>
            </a:r>
            <a:r>
              <a:rPr lang="zh-CN" altLang="en-US" sz="2400" b="1" dirty="0" smtClean="0">
                <a:latin typeface="+mn-ea"/>
                <a:ea typeface="+mn-ea"/>
              </a:rPr>
              <a:t>类客户的维护方法</a:t>
            </a:r>
            <a:endParaRPr lang="en-US" altLang="zh-CN" sz="2400" b="1" dirty="0">
              <a:latin typeface="+mn-ea"/>
              <a:ea typeface="+mn-ea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2357423" y="2514608"/>
            <a:ext cx="6143667" cy="3128970"/>
          </a:xfrm>
          <a:noFill/>
          <a:ln/>
        </p:spPr>
        <p:txBody>
          <a:bodyPr/>
          <a:lstStyle/>
          <a:p>
            <a:pPr marL="174625" indent="-17462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dirty="0" smtClean="0">
                <a:ea typeface="宋体" charset="-122"/>
              </a:rPr>
              <a:t>联系时间间隔：</a:t>
            </a:r>
            <a:r>
              <a:rPr lang="en-US" altLang="zh-CN" sz="2400" dirty="0" smtClean="0">
                <a:ea typeface="宋体" charset="-122"/>
              </a:rPr>
              <a:t>1</a:t>
            </a:r>
            <a:r>
              <a:rPr lang="zh-CN" altLang="en-US" sz="2400" dirty="0" smtClean="0">
                <a:ea typeface="宋体" charset="-122"/>
              </a:rPr>
              <a:t>个月联系至少</a:t>
            </a:r>
            <a:r>
              <a:rPr lang="en-US" altLang="zh-CN" sz="2400" dirty="0" smtClean="0">
                <a:ea typeface="宋体" charset="-122"/>
              </a:rPr>
              <a:t>2</a:t>
            </a:r>
            <a:r>
              <a:rPr lang="zh-CN" altLang="en-US" sz="2400" dirty="0" smtClean="0">
                <a:ea typeface="宋体" charset="-122"/>
              </a:rPr>
              <a:t>次（建议利用下午</a:t>
            </a:r>
            <a:r>
              <a:rPr lang="en-US" altLang="zh-CN" sz="2400" dirty="0" smtClean="0">
                <a:ea typeface="宋体" charset="-122"/>
              </a:rPr>
              <a:t>4</a:t>
            </a:r>
            <a:r>
              <a:rPr lang="zh-CN" altLang="en-US" sz="2400" dirty="0" smtClean="0">
                <a:ea typeface="宋体" charset="-122"/>
              </a:rPr>
              <a:t>点以后的时间维护老客户）</a:t>
            </a:r>
            <a:endParaRPr lang="en-US" altLang="zh-CN" sz="2400" dirty="0" smtClean="0">
              <a:ea typeface="宋体" charset="-122"/>
            </a:endParaRPr>
          </a:p>
          <a:p>
            <a:pPr marL="174625" indent="-174625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2400" dirty="0" smtClean="0">
                <a:ea typeface="宋体" charset="-122"/>
              </a:rPr>
              <a:t>联系目的：咨询推广效果，维护好关系，</a:t>
            </a:r>
            <a:r>
              <a:rPr lang="zh-CN" altLang="en-US" sz="2400" b="1" dirty="0" smtClean="0">
                <a:ea typeface="宋体" charset="-122"/>
              </a:rPr>
              <a:t>帮助客服续费</a:t>
            </a:r>
            <a:r>
              <a:rPr lang="zh-CN" altLang="en-US" sz="2400" dirty="0" smtClean="0">
                <a:ea typeface="宋体" charset="-122"/>
              </a:rPr>
              <a:t>、</a:t>
            </a:r>
            <a:r>
              <a:rPr lang="zh-CN" altLang="en-US" sz="2400" b="1" dirty="0" smtClean="0">
                <a:ea typeface="宋体" charset="-122"/>
              </a:rPr>
              <a:t>老客户转介绍</a:t>
            </a:r>
            <a:endParaRPr lang="en-US" altLang="zh-CN" sz="2400" b="1" dirty="0">
              <a:ea typeface="宋体" charset="-122"/>
            </a:endParaRPr>
          </a:p>
        </p:txBody>
      </p:sp>
      <p:pic>
        <p:nvPicPr>
          <p:cNvPr id="1026" name="Picture 2" descr="C:\Documents and Settings\Administrator\Local Settings\Temporary Internet Files\Content.IE5\ULZ5E1P6\MCj04460080000[1].wm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7158" y="1157286"/>
            <a:ext cx="1643177" cy="1762049"/>
          </a:xfrm>
          <a:prstGeom prst="rect">
            <a:avLst/>
          </a:prstGeom>
          <a:noFill/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gray">
          <a:xfrm>
            <a:off x="2357422" y="1142984"/>
            <a:ext cx="6674602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charset="-122"/>
                <a:cs typeface="+mn-cs"/>
              </a:rPr>
              <a:t>成交之后我们应该做</a:t>
            </a:r>
            <a:r>
              <a:rPr lang="zh-CN" altLang="en-US" sz="2400" b="1" kern="0" dirty="0" smtClean="0">
                <a:solidFill>
                  <a:schemeClr val="tx1"/>
                </a:solidFill>
                <a:latin typeface="+mn-lt"/>
                <a:ea typeface="宋体" charset="-122"/>
              </a:rPr>
              <a:t>什么？</a:t>
            </a:r>
            <a:endParaRPr kumimoji="0" lang="en-US" altLang="zh-CN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71546"/>
            <a:ext cx="7486672" cy="5351463"/>
          </a:xfrm>
        </p:spPr>
        <p:txBody>
          <a:bodyPr/>
          <a:lstStyle/>
          <a:p>
            <a:pPr marL="174625" indent="-174625">
              <a:buFont typeface="Arial" pitchFamily="34" charset="0"/>
              <a:buChar char="•"/>
            </a:pPr>
            <a:r>
              <a:rPr lang="zh-CN" altLang="en-US" sz="2100" dirty="0" smtClean="0"/>
              <a:t>关心</a:t>
            </a:r>
            <a:r>
              <a:rPr lang="zh-CN" altLang="en-US" sz="2100" dirty="0"/>
              <a:t>客户</a:t>
            </a:r>
            <a:r>
              <a:rPr lang="en-US" altLang="zh-CN" sz="2100" dirty="0"/>
              <a:t>,</a:t>
            </a:r>
            <a:r>
              <a:rPr lang="zh-CN" altLang="en-US" sz="2100" dirty="0"/>
              <a:t>咨询效果怎么样？</a:t>
            </a:r>
          </a:p>
          <a:p>
            <a:pPr marL="174625" indent="-174625">
              <a:buNone/>
            </a:pPr>
            <a:r>
              <a:rPr lang="zh-CN" altLang="en-US" sz="2100" dirty="0"/>
              <a:t>（如客户有问题要立即把客户的建议笔记下来，及时作相应的处理，让他们对你产生一种</a:t>
            </a:r>
            <a:r>
              <a:rPr lang="zh-CN" altLang="en-US" sz="2100" dirty="0" smtClean="0"/>
              <a:t>信任感）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zh-CN" altLang="en-US" sz="2100" dirty="0" smtClean="0"/>
              <a:t>随时观察老客户的经营状况。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zh-CN" altLang="en-US" sz="2100" dirty="0" smtClean="0"/>
              <a:t>经常向老客户介绍最新的产品信息，帮助他掌握最新动态。</a:t>
            </a:r>
          </a:p>
          <a:p>
            <a:pPr marL="174625" indent="-174625">
              <a:buNone/>
            </a:pPr>
            <a:r>
              <a:rPr lang="zh-CN" altLang="en-US" sz="2100" dirty="0" smtClean="0"/>
              <a:t>（不要总是谈及生意，免得对方有压力！）</a:t>
            </a:r>
            <a:endParaRPr lang="en-US" altLang="zh-CN" sz="2100" dirty="0" smtClean="0"/>
          </a:p>
          <a:p>
            <a:pPr marL="174625" indent="-174625"/>
            <a:r>
              <a:rPr lang="zh-CN" altLang="en-US" sz="2100" dirty="0" smtClean="0"/>
              <a:t>顺便拜访</a:t>
            </a:r>
            <a:endParaRPr lang="en-US" altLang="zh-CN" sz="2100" dirty="0" smtClean="0"/>
          </a:p>
          <a:p>
            <a:pPr marL="174625" indent="-174625">
              <a:buNone/>
            </a:pPr>
            <a:r>
              <a:rPr lang="zh-CN" altLang="en-US" sz="2100" dirty="0" smtClean="0"/>
              <a:t>（利用出访的机会拜访附近的老客户，维护客户关系）</a:t>
            </a:r>
            <a:endParaRPr lang="en-US" altLang="zh-CN" sz="2100" dirty="0" smtClean="0"/>
          </a:p>
          <a:p>
            <a:pPr marL="174625" indent="-174625">
              <a:buFont typeface="Arial" pitchFamily="34" charset="0"/>
              <a:buChar char="•"/>
            </a:pPr>
            <a:endParaRPr lang="en-US" altLang="zh-CN" sz="2100" dirty="0" smtClean="0"/>
          </a:p>
          <a:p>
            <a:pPr marL="174625" indent="-174625">
              <a:buFont typeface="Arial" pitchFamily="34" charset="0"/>
              <a:buChar char="•"/>
            </a:pPr>
            <a:r>
              <a:rPr lang="zh-CN" altLang="en-US" sz="2100" dirty="0" smtClean="0"/>
              <a:t>要亲切、礼貌和真城</a:t>
            </a:r>
            <a:r>
              <a:rPr lang="en-US" altLang="zh-CN" sz="2100" dirty="0" smtClean="0"/>
              <a:t>,</a:t>
            </a:r>
            <a:r>
              <a:rPr lang="zh-CN" altLang="en-US" sz="2100" dirty="0" smtClean="0"/>
              <a:t>用引导性问题争取名单。 </a:t>
            </a:r>
          </a:p>
          <a:p>
            <a:pPr marL="174625" indent="-174625">
              <a:buNone/>
            </a:pPr>
            <a:r>
              <a:rPr lang="zh-CN" altLang="en-US" sz="2100" dirty="0" smtClean="0"/>
              <a:t>（</a:t>
            </a:r>
            <a:r>
              <a:rPr lang="zh-CN" altLang="en-US" sz="2100" dirty="0"/>
              <a:t>切记不要过份恭维和拍马屁</a:t>
            </a:r>
            <a:r>
              <a:rPr lang="en-US" altLang="zh-CN" sz="2100" dirty="0"/>
              <a:t>,</a:t>
            </a:r>
            <a:r>
              <a:rPr lang="zh-CN" altLang="en-US" sz="2100" dirty="0"/>
              <a:t>把客户做朋友</a:t>
            </a:r>
            <a:r>
              <a:rPr lang="en-US" altLang="zh-CN" sz="2100" dirty="0"/>
              <a:t>,</a:t>
            </a:r>
            <a:r>
              <a:rPr lang="zh-CN" altLang="en-US" sz="2100" dirty="0"/>
              <a:t>最重要的是</a:t>
            </a:r>
            <a:r>
              <a:rPr lang="zh-CN" altLang="en-US" sz="2100" dirty="0" smtClean="0"/>
              <a:t>真诚）</a:t>
            </a:r>
            <a:endParaRPr lang="zh-CN" altLang="en-US" sz="2100" dirty="0"/>
          </a:p>
          <a:p>
            <a:pPr marL="174625" indent="-174625">
              <a:buFont typeface="Arial" pitchFamily="34" charset="0"/>
              <a:buChar char="•"/>
            </a:pPr>
            <a:r>
              <a:rPr lang="zh-CN" altLang="en-US" sz="2100" dirty="0" smtClean="0"/>
              <a:t>大胆</a:t>
            </a:r>
            <a:r>
              <a:rPr lang="zh-CN" altLang="en-US" sz="2100" dirty="0"/>
              <a:t>的要求介绍。</a:t>
            </a:r>
          </a:p>
          <a:p>
            <a:pPr marL="174625" indent="-174625">
              <a:buNone/>
            </a:pPr>
            <a:r>
              <a:rPr lang="zh-CN" altLang="en-US" sz="2100" dirty="0"/>
              <a:t>（不要不好意思，只要你敢张嘴，机会就有</a:t>
            </a:r>
            <a:r>
              <a:rPr lang="en-US" altLang="zh-CN" sz="2100" dirty="0"/>
              <a:t>50%</a:t>
            </a:r>
            <a:r>
              <a:rPr lang="zh-CN" altLang="en-US" sz="2100" dirty="0"/>
              <a:t>。）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14282" y="231322"/>
            <a:ext cx="8569325" cy="5762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CN" altLang="en-US" b="1" dirty="0">
                <a:solidFill>
                  <a:schemeClr val="tx1"/>
                </a:solidFill>
              </a:rPr>
              <a:t>争取转介绍时的要领</a:t>
            </a:r>
          </a:p>
        </p:txBody>
      </p:sp>
      <p:sp>
        <p:nvSpPr>
          <p:cNvPr id="4" name="右大括号 3"/>
          <p:cNvSpPr/>
          <p:nvPr/>
        </p:nvSpPr>
        <p:spPr bwMode="auto">
          <a:xfrm>
            <a:off x="7643834" y="1643050"/>
            <a:ext cx="285752" cy="2357454"/>
          </a:xfrm>
          <a:prstGeom prst="rightBrac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0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华文细黑" pitchFamily="-80" charset="-122"/>
            </a:endParaRPr>
          </a:p>
        </p:txBody>
      </p:sp>
      <p:sp>
        <p:nvSpPr>
          <p:cNvPr id="5" name="右大括号 4"/>
          <p:cNvSpPr/>
          <p:nvPr/>
        </p:nvSpPr>
        <p:spPr bwMode="auto">
          <a:xfrm>
            <a:off x="7643834" y="4786322"/>
            <a:ext cx="285752" cy="1428760"/>
          </a:xfrm>
          <a:prstGeom prst="rightBrac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0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华文细黑" pitchFamily="-80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24" y="2434232"/>
            <a:ext cx="1000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zh-CN" altLang="en-US" sz="1800" b="1" dirty="0" smtClean="0"/>
              <a:t>建立信任的朋友关系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29586" y="5077438"/>
            <a:ext cx="1142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zh-CN" altLang="en-US" sz="1800" b="1" dirty="0" smtClean="0"/>
              <a:t>提出“转介绍”要求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20713" y="990600"/>
            <a:ext cx="7837487" cy="4495800"/>
          </a:xfrm>
          <a:noFill/>
          <a:ln/>
        </p:spPr>
        <p:txBody>
          <a:bodyPr/>
          <a:lstStyle/>
          <a:p>
            <a:pPr algn="ctr">
              <a:lnSpc>
                <a:spcPct val="200000"/>
              </a:lnSpc>
              <a:buNone/>
            </a:pPr>
            <a:r>
              <a:rPr lang="zh-CN" altLang="en-US" sz="8000" dirty="0" smtClean="0">
                <a:ea typeface="宋体" charset="-122"/>
              </a:rPr>
              <a:t>谢  谢</a:t>
            </a:r>
            <a:endParaRPr lang="en-US" altLang="zh-CN" sz="8000" dirty="0" smtClean="0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71206" y="171880"/>
            <a:ext cx="8569325" cy="576263"/>
          </a:xfrm>
        </p:spPr>
        <p:txBody>
          <a:bodyPr/>
          <a:lstStyle/>
          <a:p>
            <a:r>
              <a:rPr lang="zh-CN" altLang="zh-CN" sz="3200" b="1" dirty="0" smtClean="0"/>
              <a:t>合理、规范管理意向客户的意义</a:t>
            </a:r>
            <a:endParaRPr lang="zh-CN" altLang="zh-CN" sz="3200" b="1" dirty="0"/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2751138" y="1428736"/>
            <a:ext cx="4103687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marL="0" marR="0" lvl="0" indent="0" algn="l" defTabSz="89535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zh-CN" alt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说明</a:t>
            </a:r>
            <a:endParaRPr kumimoji="0" lang="en-US" altLang="zh-CN" sz="17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7" name="Line 6"/>
          <p:cNvSpPr>
            <a:spLocks noChangeShapeType="1"/>
          </p:cNvSpPr>
          <p:nvPr/>
        </p:nvSpPr>
        <p:spPr bwMode="auto">
          <a:xfrm flipV="1">
            <a:off x="2751138" y="1785926"/>
            <a:ext cx="5321324" cy="407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8" name="Group 7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750889" y="1949436"/>
            <a:ext cx="1463658" cy="795338"/>
            <a:chOff x="2400" y="1968"/>
            <a:chExt cx="960" cy="960"/>
          </a:xfrm>
        </p:grpSpPr>
        <p:sp>
          <p:nvSpPr>
            <p:cNvPr id="19" name="Rectangle 8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400" y="1968"/>
              <a:ext cx="960" cy="96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t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Rectangle 9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2400" y="1968"/>
              <a:ext cx="960" cy="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9418" tIns="0" rIns="69418" bIns="0" anchor="ctr"/>
            <a:lstStyle/>
            <a:p>
              <a:pPr marL="0" marR="0" lvl="0" indent="0" defTabSz="89535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0000"/>
                <a:buFontTx/>
                <a:buNone/>
                <a:tabLst/>
                <a:defRPr/>
              </a:pPr>
              <a:r>
                <a:rPr kumimoji="0" lang="zh-CN" altLang="en-US" sz="17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销售人员</a:t>
              </a:r>
              <a:endParaRPr kumimoji="0" lang="en-US" altLang="zh-CN" sz="17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1" name="Group 10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750889" y="3776671"/>
            <a:ext cx="1463658" cy="795337"/>
            <a:chOff x="2400" y="1968"/>
            <a:chExt cx="960" cy="960"/>
          </a:xfrm>
        </p:grpSpPr>
        <p:sp>
          <p:nvSpPr>
            <p:cNvPr id="22" name="Rectangle 11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400" y="1968"/>
              <a:ext cx="960" cy="960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t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Rectangle 12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2400" y="1968"/>
              <a:ext cx="960" cy="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69418" tIns="0" rIns="69418" bIns="0" anchor="ctr"/>
            <a:lstStyle/>
            <a:p>
              <a:pPr marL="0" marR="0" lvl="0" indent="0" defTabSz="89535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20000"/>
                <a:buFontTx/>
                <a:buNone/>
                <a:tabLst/>
                <a:defRPr/>
              </a:pPr>
              <a:r>
                <a:rPr kumimoji="0" lang="zh-CN" altLang="en-US" sz="17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销售管理</a:t>
              </a:r>
              <a:endParaRPr kumimoji="0" lang="en-US" altLang="zh-CN" sz="17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2751138" y="1949436"/>
            <a:ext cx="5321324" cy="1287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144463" marR="0" lvl="1" indent="-142875" algn="l" defTabSz="895350" eaLnBrk="1" fontAlgn="auto" latinLnBrk="0" hangingPunct="1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Char char="•"/>
              <a:tabLst/>
              <a:defRPr/>
            </a:pPr>
            <a:r>
              <a:rPr lang="zh-CN" altLang="en-US" sz="1700" kern="0" dirty="0" smtClean="0">
                <a:solidFill>
                  <a:sysClr val="windowText" lastClr="000000"/>
                </a:solidFill>
              </a:rPr>
              <a:t>对意向客户进行准确判断和有效跟进，每一次跟进都有所收获，让销售人员更有计划地去跟进，并能很好的把握客户的真实意愿；</a:t>
            </a:r>
            <a:endParaRPr lang="en-US" altLang="zh-CN" sz="1700" kern="0" dirty="0" smtClean="0">
              <a:solidFill>
                <a:sysClr val="windowText" lastClr="000000"/>
              </a:solidFill>
            </a:endParaRPr>
          </a:p>
          <a:p>
            <a:pPr marL="144463" marR="0" lvl="1" indent="-142875" algn="l" defTabSz="895350" eaLnBrk="1" fontAlgn="auto" latinLnBrk="0" hangingPunct="1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Char char="•"/>
              <a:tabLst/>
              <a:defRPr/>
            </a:pPr>
            <a:r>
              <a:rPr lang="zh-CN" altLang="en-US" sz="1700" kern="0" dirty="0" smtClean="0">
                <a:solidFill>
                  <a:sysClr val="windowText" lastClr="000000"/>
                </a:solidFill>
              </a:rPr>
              <a:t>保持一定量的意向客户，保证后期签单量</a:t>
            </a:r>
            <a:endParaRPr kumimoji="0" lang="en-US" altLang="zh-CN" sz="17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2751138" y="3776671"/>
            <a:ext cx="5249886" cy="1005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144463" marR="0" lvl="1" indent="-142875" algn="l" defTabSz="89535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Char char="•"/>
              <a:tabLst/>
              <a:defRPr/>
            </a:pPr>
            <a:r>
              <a:rPr lang="zh-CN" altLang="en-US" sz="1800" dirty="0" smtClean="0"/>
              <a:t> 通过跟进记录去判断组员的有效电话，及对意向客户的判断是否够准确</a:t>
            </a:r>
            <a:r>
              <a:rPr lang="en-US" altLang="zh-CN" sz="1800" dirty="0" smtClean="0"/>
              <a:t>;</a:t>
            </a:r>
          </a:p>
          <a:p>
            <a:pPr marL="144463" marR="0" lvl="1" indent="-142875" algn="l" defTabSz="89535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Char char="•"/>
              <a:tabLst/>
              <a:defRPr/>
            </a:pPr>
            <a:r>
              <a:rPr lang="zh-CN" altLang="en-US" sz="1800" dirty="0" smtClean="0"/>
              <a:t>管控组员的客户推进情况</a:t>
            </a:r>
            <a:endParaRPr kumimoji="0" lang="en-US" altLang="zh-CN" sz="17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571472" y="1071546"/>
            <a:ext cx="8072494" cy="64294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0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华文细黑" pitchFamily="-80" charset="-122"/>
            </a:endParaRP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260350"/>
            <a:ext cx="8569325" cy="576263"/>
          </a:xfrm>
        </p:spPr>
        <p:txBody>
          <a:bodyPr/>
          <a:lstStyle/>
          <a:p>
            <a:r>
              <a:rPr lang="zh-CN" altLang="en-US" sz="3200" b="1" dirty="0" smtClean="0">
                <a:latin typeface="+mn-ea"/>
                <a:ea typeface="+mn-ea"/>
              </a:rPr>
              <a:t>主要内容</a:t>
            </a:r>
            <a:endParaRPr lang="en-US" altLang="zh-CN" sz="3200" b="1" dirty="0">
              <a:latin typeface="+mn-ea"/>
              <a:ea typeface="+mn-ea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20713" y="1147778"/>
            <a:ext cx="7837487" cy="4495800"/>
          </a:xfrm>
          <a:noFill/>
          <a:ln/>
        </p:spPr>
        <p:txBody>
          <a:bodyPr/>
          <a:lstStyle/>
          <a:p>
            <a:pPr marL="457200" indent="-457200">
              <a:buSzPct val="80000"/>
              <a:buFont typeface="Arial" pitchFamily="34" charset="0"/>
              <a:buChar char="•"/>
            </a:pPr>
            <a:r>
              <a:rPr lang="zh-CN" altLang="en-US" sz="2400" b="1" dirty="0" smtClean="0">
                <a:ea typeface="宋体" charset="-122"/>
              </a:rPr>
              <a:t>客户意向判断及提升的模型简介</a:t>
            </a:r>
            <a:endParaRPr lang="en-US" altLang="zh-CN" sz="2400" b="1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r>
              <a:rPr lang="zh-CN" altLang="en-US" sz="2400" dirty="0" smtClean="0">
                <a:ea typeface="宋体" charset="-122"/>
              </a:rPr>
              <a:t>什么样的客户应该放入“我跟踪的客户”里？</a:t>
            </a: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r>
              <a:rPr lang="zh-CN" altLang="en-US" sz="2400" dirty="0" smtClean="0">
                <a:ea typeface="宋体" charset="-122"/>
              </a:rPr>
              <a:t>“我跟踪的客户”中，各类客户的数量分配及跟进方法应该是怎样的？</a:t>
            </a: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r>
              <a:rPr lang="zh-CN" altLang="en-US" sz="2400" dirty="0" smtClean="0">
                <a:ea typeface="宋体" charset="-122"/>
              </a:rPr>
              <a:t>什么样的客户要踢出“我跟踪的客户”？</a:t>
            </a: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r>
              <a:rPr lang="en-US" altLang="zh-CN" sz="2400" dirty="0" smtClean="0">
                <a:ea typeface="宋体" charset="-122"/>
              </a:rPr>
              <a:t>E</a:t>
            </a:r>
            <a:r>
              <a:rPr lang="zh-CN" altLang="en-US" sz="2400" dirty="0" smtClean="0">
                <a:ea typeface="宋体" charset="-122"/>
              </a:rPr>
              <a:t>类客户的管理维护</a:t>
            </a:r>
            <a:endParaRPr lang="en-US" altLang="zh-CN" sz="2400" dirty="0" smtClean="0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3224" y="170748"/>
            <a:ext cx="8569325" cy="576263"/>
          </a:xfrm>
        </p:spPr>
        <p:txBody>
          <a:bodyPr/>
          <a:lstStyle/>
          <a:p>
            <a:r>
              <a:rPr lang="zh-CN" altLang="en-US" b="1" dirty="0" smtClean="0">
                <a:latin typeface="+mn-ea"/>
                <a:ea typeface="+mn-ea"/>
              </a:rPr>
              <a:t>客户意向判断及提升模型</a:t>
            </a:r>
            <a:endParaRPr lang="en-US" altLang="zh-CN" b="1" dirty="0">
              <a:latin typeface="+mn-ea"/>
              <a:ea typeface="+mn-ea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214282" y="1000108"/>
          <a:ext cx="8643998" cy="5480507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785818"/>
                <a:gridCol w="1643074"/>
                <a:gridCol w="1571636"/>
                <a:gridCol w="1500198"/>
                <a:gridCol w="1500198"/>
                <a:gridCol w="1643074"/>
              </a:tblGrid>
              <a:tr h="161458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u="none" strike="noStrike" dirty="0"/>
                        <a:t>　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1" u="none" strike="noStrike" dirty="0"/>
                        <a:t>阶段</a:t>
                      </a:r>
                      <a:r>
                        <a:rPr lang="en-US" altLang="zh-CN" sz="1000" b="1" u="none" strike="noStrike" dirty="0"/>
                        <a:t>0</a:t>
                      </a:r>
                      <a:endParaRPr lang="en-US" altLang="zh-CN" sz="1000" b="1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1" u="none" strike="noStrike"/>
                        <a:t>阶段</a:t>
                      </a:r>
                      <a:r>
                        <a:rPr lang="en-US" altLang="zh-CN" sz="1000" b="1" u="none" strike="noStrike"/>
                        <a:t>1</a:t>
                      </a:r>
                      <a:endParaRPr lang="en-US" altLang="zh-CN" sz="1000" b="1" i="0" u="none" strike="noStrike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1" u="none" strike="noStrike"/>
                        <a:t>阶段</a:t>
                      </a:r>
                      <a:r>
                        <a:rPr lang="en-US" altLang="zh-CN" sz="1000" b="1" u="none" strike="noStrike"/>
                        <a:t>2</a:t>
                      </a:r>
                      <a:endParaRPr lang="en-US" altLang="zh-CN" sz="1000" b="1" i="0" u="none" strike="noStrike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1" u="none" strike="noStrike"/>
                        <a:t>阶段</a:t>
                      </a:r>
                      <a:r>
                        <a:rPr lang="en-US" altLang="zh-CN" sz="1000" b="1" u="none" strike="noStrike"/>
                        <a:t>3</a:t>
                      </a:r>
                      <a:endParaRPr lang="en-US" altLang="zh-CN" sz="1000" b="1" i="0" u="none" strike="noStrike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1" u="none" strike="noStrike" dirty="0"/>
                        <a:t>阶段</a:t>
                      </a:r>
                      <a:r>
                        <a:rPr lang="en-US" altLang="zh-CN" sz="1000" b="1" u="none" strike="noStrike" dirty="0"/>
                        <a:t>4</a:t>
                      </a:r>
                      <a:endParaRPr lang="en-US" altLang="zh-CN" sz="1000" b="1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 anchor="ctr"/>
                </a:tc>
              </a:tr>
              <a:tr h="31412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u="none" strike="noStrike" dirty="0"/>
                        <a:t>定义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u="none" strike="noStrike" dirty="0" smtClean="0"/>
                        <a:t>客户拒绝</a:t>
                      </a:r>
                      <a:r>
                        <a:rPr lang="en-US" altLang="zh-CN" sz="1000" u="none" strike="noStrike" dirty="0"/>
                        <a:t>/</a:t>
                      </a:r>
                      <a:r>
                        <a:rPr lang="zh-CN" altLang="en-US" sz="1000" u="none" strike="noStrike" dirty="0"/>
                        <a:t>对网络推广不了解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u="none" strike="noStrike"/>
                        <a:t>客户愿意听商务人员介绍，有互动</a:t>
                      </a:r>
                      <a:endParaRPr lang="zh-CN" altLang="en-US" sz="1000" b="0" i="0" u="none" strike="noStrike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u="none" strike="noStrike"/>
                        <a:t>客户主动了解百度产品，评估百度产品的价值</a:t>
                      </a:r>
                      <a:endParaRPr lang="zh-CN" altLang="en-US" sz="1000" b="0" i="0" u="none" strike="noStrike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u="none" strike="noStrike"/>
                        <a:t>客户考虑成交</a:t>
                      </a:r>
                      <a:endParaRPr lang="zh-CN" altLang="en-US" sz="1000" b="0" i="0" u="none" strike="noStrike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u="none" strike="noStrike"/>
                        <a:t>客户确定可以成交</a:t>
                      </a:r>
                      <a:endParaRPr lang="zh-CN" altLang="en-US" sz="1000" b="0" i="0" u="none" strike="noStrike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 anchor="ctr"/>
                </a:tc>
              </a:tr>
              <a:tr h="1230107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u="none" strike="noStrike"/>
                        <a:t>表征</a:t>
                      </a:r>
                      <a:endParaRPr lang="zh-CN" altLang="en-US" sz="1000" b="0" i="0" u="none" strike="noStrike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u="none" strike="noStrike" dirty="0"/>
                        <a:t/>
                      </a:r>
                      <a:br>
                        <a:rPr lang="zh-CN" altLang="en-US" sz="1000" u="none" strike="noStrike" dirty="0"/>
                      </a:br>
                      <a:r>
                        <a:rPr lang="en-US" altLang="zh-CN" sz="1000" u="none" strike="noStrike" dirty="0"/>
                        <a:t>- </a:t>
                      </a:r>
                      <a:r>
                        <a:rPr lang="zh-CN" altLang="en-US" sz="1000" u="none" strike="noStrike" dirty="0"/>
                        <a:t>抱怨、发牢骚</a:t>
                      </a:r>
                      <a:br>
                        <a:rPr lang="zh-CN" altLang="en-US" sz="1000" u="none" strike="noStrike" dirty="0"/>
                      </a:br>
                      <a:r>
                        <a:rPr lang="en-US" altLang="zh-CN" sz="1000" u="none" strike="noStrike" dirty="0"/>
                        <a:t>- </a:t>
                      </a:r>
                      <a:r>
                        <a:rPr lang="zh-CN" altLang="en-US" sz="1000" u="none" strike="noStrike" dirty="0"/>
                        <a:t>对百度不了解，只是由于是陌生电话而表现拒绝</a:t>
                      </a:r>
                      <a:br>
                        <a:rPr lang="zh-CN" altLang="en-US" sz="1000" u="none" strike="noStrike" dirty="0"/>
                      </a:br>
                      <a:r>
                        <a:rPr lang="en-US" altLang="zh-CN" sz="1000" u="none" strike="noStrike" dirty="0"/>
                        <a:t>- </a:t>
                      </a:r>
                      <a:r>
                        <a:rPr lang="zh-CN" altLang="en-US" sz="1000" u="none" strike="noStrike" dirty="0"/>
                        <a:t>客观条件不允许继续通话（如在开会），只能现在拒绝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u="none" strike="noStrike" dirty="0"/>
                        <a:t>- </a:t>
                      </a:r>
                      <a:r>
                        <a:rPr lang="zh-CN" altLang="en-US" sz="1000" u="none" strike="noStrike" dirty="0"/>
                        <a:t>回答商务人员提出的问题，与商务人员有互动</a:t>
                      </a:r>
                      <a:br>
                        <a:rPr lang="zh-CN" altLang="en-US" sz="1000" u="none" strike="noStrike" dirty="0"/>
                      </a:br>
                      <a:r>
                        <a:rPr lang="en-US" altLang="zh-CN" sz="1000" u="none" strike="noStrike" dirty="0"/>
                        <a:t>- </a:t>
                      </a:r>
                      <a:r>
                        <a:rPr lang="zh-CN" altLang="en-US" sz="1000" u="none" strike="noStrike" dirty="0"/>
                        <a:t>主动了解百度产品的基本信息（如百度推广是怎么做的？）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u="none" strike="noStrike" dirty="0"/>
                        <a:t>- </a:t>
                      </a:r>
                      <a:r>
                        <a:rPr lang="zh-CN" altLang="en-US" sz="1000" u="none" strike="noStrike" dirty="0"/>
                        <a:t>主动询问百度产品的相关问题（如效果）</a:t>
                      </a:r>
                      <a:br>
                        <a:rPr lang="zh-CN" altLang="en-US" sz="1000" u="none" strike="noStrike" dirty="0"/>
                      </a:br>
                      <a:r>
                        <a:rPr lang="en-US" altLang="zh-CN" sz="1000" u="none" strike="noStrike" dirty="0"/>
                        <a:t>- </a:t>
                      </a:r>
                      <a:r>
                        <a:rPr lang="zh-CN" altLang="en-US" sz="1000" u="none" strike="noStrike" dirty="0"/>
                        <a:t>主动拿百度产品与竞争对手产品做比较</a:t>
                      </a:r>
                      <a:br>
                        <a:rPr lang="zh-CN" altLang="en-US" sz="1000" u="none" strike="noStrike" dirty="0"/>
                      </a:br>
                      <a:r>
                        <a:rPr lang="en-US" altLang="zh-CN" sz="1000" u="none" strike="noStrike" dirty="0"/>
                        <a:t>- </a:t>
                      </a:r>
                      <a:r>
                        <a:rPr lang="zh-CN" altLang="en-US" sz="1000" u="none" strike="noStrike" dirty="0"/>
                        <a:t>咨询推广相关信息（如网站建设）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u="none" strike="noStrike"/>
                        <a:t>- </a:t>
                      </a:r>
                      <a:r>
                        <a:rPr lang="zh-CN" altLang="en-US" sz="1000" u="none" strike="noStrike"/>
                        <a:t>客户询问价格、具体推广方法、售后服务等内容，如询问优惠（服务费减免），推广预期（预存款可以用多久），售后（上线期限）</a:t>
                      </a:r>
                      <a:endParaRPr lang="zh-CN" altLang="en-US" sz="1000" b="0" i="0" u="none" strike="noStrike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u="none" strike="noStrike" dirty="0"/>
                        <a:t>-</a:t>
                      </a:r>
                      <a:r>
                        <a:rPr lang="zh-CN" altLang="en-US" sz="1000" u="none" strike="noStrike" dirty="0"/>
                        <a:t>确定成交具体时间，但客户又在外地出差                            </a:t>
                      </a:r>
                      <a:r>
                        <a:rPr lang="en-US" altLang="zh-CN" sz="1000" u="none" strike="noStrike" dirty="0"/>
                        <a:t>-</a:t>
                      </a:r>
                      <a:r>
                        <a:rPr lang="zh-CN" altLang="en-US" sz="1000" u="none" strike="noStrike" dirty="0"/>
                        <a:t>确定成交，但考虑推广金额       </a:t>
                      </a:r>
                      <a:r>
                        <a:rPr lang="en-US" altLang="zh-CN" sz="1000" u="none" strike="noStrike" dirty="0"/>
                        <a:t>-</a:t>
                      </a:r>
                      <a:r>
                        <a:rPr lang="zh-CN" altLang="en-US" sz="1000" u="none" strike="noStrike" dirty="0"/>
                        <a:t>确定成交，但由于另一个负责人的阻挠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/>
                </a:tc>
              </a:tr>
              <a:tr h="1840764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u="none" strike="noStrike"/>
                        <a:t>用于判断客户意向状态的问题</a:t>
                      </a:r>
                      <a:endParaRPr lang="zh-CN" altLang="en-US" sz="1000" b="0" i="0" u="none" strike="noStrike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u="none" strike="noStrike"/>
                        <a:t>- </a:t>
                      </a:r>
                      <a:r>
                        <a:rPr lang="zh-CN" altLang="en-US" sz="1000" u="none" strike="noStrike"/>
                        <a:t>（对于表现拒绝的客户判断是否由于对百度不了解）您平常上网吗？有没有用过百度？</a:t>
                      </a:r>
                      <a:br>
                        <a:rPr lang="zh-CN" altLang="en-US" sz="1000" u="none" strike="noStrike"/>
                      </a:br>
                      <a:r>
                        <a:rPr lang="en-US" altLang="zh-CN" sz="1000" u="none" strike="noStrike"/>
                        <a:t>- </a:t>
                      </a:r>
                      <a:r>
                        <a:rPr lang="zh-CN" altLang="en-US" sz="1000" u="none" strike="noStrike"/>
                        <a:t>（对于客观条件不允许继续通话的，判断是否确实是客观条件不允许）我晚些时候打过来可以吗？您看几点方便？</a:t>
                      </a:r>
                      <a:br>
                        <a:rPr lang="zh-CN" altLang="en-US" sz="1000" u="none" strike="noStrike"/>
                      </a:br>
                      <a:r>
                        <a:rPr lang="zh-CN" altLang="en-US" sz="1000" u="none" strike="noStrike"/>
                        <a:t>如通过客户的回答判断客户对网络很不了解，客户愿意约定下次跟进时间，则判断客户进入该阶段</a:t>
                      </a:r>
                      <a:endParaRPr lang="zh-CN" altLang="en-US" sz="1000" b="0" i="0" u="none" strike="noStrike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u="none" strike="noStrike" dirty="0"/>
                        <a:t>客户需求导向的专业销售工具，如客户能够和商务人员良好地沟通，则判断进入该阶段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u="none" strike="noStrike" dirty="0"/>
                        <a:t>- </a:t>
                      </a:r>
                      <a:r>
                        <a:rPr lang="zh-CN" altLang="en-US" sz="1000" u="none" strike="noStrike" dirty="0"/>
                        <a:t>我刚才对您企业情况的分析，您是否认同？</a:t>
                      </a:r>
                      <a:br>
                        <a:rPr lang="zh-CN" altLang="en-US" sz="1000" u="none" strike="noStrike" dirty="0"/>
                      </a:br>
                      <a:r>
                        <a:rPr lang="en-US" altLang="zh-CN" sz="1000" u="none" strike="noStrike" dirty="0"/>
                        <a:t>- </a:t>
                      </a:r>
                      <a:r>
                        <a:rPr lang="zh-CN" altLang="en-US" sz="1000" u="none" strike="noStrike" dirty="0"/>
                        <a:t>我刚才讲的，您有什么问题？</a:t>
                      </a:r>
                      <a:br>
                        <a:rPr lang="zh-CN" altLang="en-US" sz="1000" u="none" strike="noStrike" dirty="0"/>
                      </a:br>
                      <a:r>
                        <a:rPr lang="zh-CN" altLang="en-US" sz="1000" u="none" strike="noStrike" dirty="0"/>
                        <a:t>如客户有反应，开始使用长句子与商务人员进行沟通，讲述自己的想法，则判断为进入该阶段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u="none" strike="noStrike" dirty="0"/>
                        <a:t>使用成交信号来试探客户，如客户不反感，则判断为进入该阶段，如递合同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u="none" strike="noStrike" dirty="0"/>
                        <a:t>-</a:t>
                      </a:r>
                      <a:r>
                        <a:rPr lang="zh-CN" altLang="en-US" sz="1000" u="none" strike="noStrike" dirty="0"/>
                        <a:t>（对于出差在外地的客户）那到时候我直接带上证件和合同过来跟您当面办理下手续，行吧？</a:t>
                      </a:r>
                      <a:br>
                        <a:rPr lang="zh-CN" altLang="en-US" sz="1000" u="none" strike="noStrike" dirty="0"/>
                      </a:br>
                      <a:r>
                        <a:rPr lang="zh-CN" altLang="en-US" sz="1000" u="none" strike="noStrike" dirty="0"/>
                        <a:t>如客户没有意见就按计划行事；</a:t>
                      </a:r>
                      <a:br>
                        <a:rPr lang="zh-CN" altLang="en-US" sz="1000" u="none" strike="noStrike" dirty="0"/>
                      </a:br>
                      <a:r>
                        <a:rPr lang="en-US" altLang="zh-CN" sz="1000" u="none" strike="noStrike" dirty="0"/>
                        <a:t>-</a:t>
                      </a:r>
                      <a:r>
                        <a:rPr lang="zh-CN" altLang="en-US" sz="1000" u="none" strike="noStrike" dirty="0"/>
                        <a:t>（在选择推广预存）那我明天上午</a:t>
                      </a:r>
                      <a:r>
                        <a:rPr lang="en-US" altLang="zh-CN" sz="1000" u="none" strike="noStrike" dirty="0"/>
                        <a:t>10</a:t>
                      </a:r>
                      <a:r>
                        <a:rPr lang="zh-CN" altLang="en-US" sz="1000" u="none" strike="noStrike" dirty="0"/>
                        <a:t>：</a:t>
                      </a:r>
                      <a:r>
                        <a:rPr lang="en-US" altLang="zh-CN" sz="1000" u="none" strike="noStrike" dirty="0"/>
                        <a:t>30</a:t>
                      </a:r>
                      <a:r>
                        <a:rPr lang="zh-CN" altLang="en-US" sz="1000" u="none" strike="noStrike" dirty="0"/>
                        <a:t>直接带合同过来，可以预存</a:t>
                      </a:r>
                      <a:r>
                        <a:rPr lang="en-US" altLang="zh-CN" sz="1000" u="none" strike="noStrike" dirty="0"/>
                        <a:t>3</a:t>
                      </a:r>
                      <a:r>
                        <a:rPr lang="zh-CN" altLang="en-US" sz="1000" u="none" strike="noStrike" dirty="0"/>
                        <a:t>万，到时候送您一个百度限量版礼品，您看如何？</a:t>
                      </a:r>
                      <a:br>
                        <a:rPr lang="zh-CN" altLang="en-US" sz="1000" u="none" strike="noStrike" dirty="0"/>
                      </a:br>
                      <a:r>
                        <a:rPr lang="zh-CN" altLang="en-US" sz="1000" u="none" strike="noStrike" dirty="0"/>
                        <a:t>如客户没意见，就成交了</a:t>
                      </a:r>
                      <a:br>
                        <a:rPr lang="zh-CN" altLang="en-US" sz="1000" u="none" strike="noStrike" dirty="0"/>
                      </a:br>
                      <a:r>
                        <a:rPr lang="en-US" altLang="zh-CN" sz="1000" u="none" strike="noStrike" dirty="0"/>
                        <a:t>- </a:t>
                      </a:r>
                      <a:r>
                        <a:rPr lang="zh-CN" altLang="en-US" sz="1000" u="none" strike="noStrike" dirty="0"/>
                        <a:t>推广的事情就您一个人确定就可以了吧？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/>
                </a:tc>
              </a:tr>
              <a:tr h="138277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u="none" strike="noStrike"/>
                        <a:t>推动客户意向提升的主要方法</a:t>
                      </a:r>
                      <a:endParaRPr lang="zh-CN" altLang="en-US" sz="1000" b="0" i="0" u="none" strike="noStrike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1" u="none" strike="noStrike" dirty="0"/>
                        <a:t>推动客户从拒绝到阶段</a:t>
                      </a:r>
                      <a:r>
                        <a:rPr lang="en-US" altLang="zh-CN" sz="1000" b="1" u="none" strike="noStrike" dirty="0"/>
                        <a:t>0</a:t>
                      </a:r>
                      <a:r>
                        <a:rPr lang="zh-CN" altLang="en-US" sz="1000" b="1" u="none" strike="noStrike" dirty="0"/>
                        <a:t>：</a:t>
                      </a:r>
                      <a:r>
                        <a:rPr lang="zh-CN" altLang="en-US" sz="1000" u="none" strike="noStrike" dirty="0"/>
                        <a:t/>
                      </a:r>
                      <a:br>
                        <a:rPr lang="zh-CN" altLang="en-US" sz="1000" u="none" strike="noStrike" dirty="0"/>
                      </a:br>
                      <a:r>
                        <a:rPr lang="en-US" altLang="zh-CN" sz="1000" u="none" strike="noStrike" dirty="0"/>
                        <a:t>- </a:t>
                      </a:r>
                      <a:r>
                        <a:rPr lang="zh-CN" altLang="en-US" sz="1000" u="none" strike="noStrike" dirty="0"/>
                        <a:t>坚持，每隔一段时间打电话进行沟通</a:t>
                      </a:r>
                      <a:br>
                        <a:rPr lang="zh-CN" altLang="en-US" sz="1000" u="none" strike="noStrike" dirty="0"/>
                      </a:br>
                      <a:r>
                        <a:rPr lang="en-US" altLang="zh-CN" sz="1000" u="none" strike="noStrike" dirty="0"/>
                        <a:t>- </a:t>
                      </a:r>
                      <a:r>
                        <a:rPr lang="zh-CN" altLang="en-US" sz="1000" u="none" strike="noStrike" dirty="0"/>
                        <a:t>设计好的开场白</a:t>
                      </a:r>
                      <a:br>
                        <a:rPr lang="zh-CN" altLang="en-US" sz="1000" u="none" strike="noStrike" dirty="0"/>
                      </a:br>
                      <a:r>
                        <a:rPr lang="en-US" altLang="zh-CN" sz="1000" u="none" strike="noStrike" dirty="0"/>
                        <a:t>- </a:t>
                      </a:r>
                      <a:r>
                        <a:rPr lang="zh-CN" altLang="en-US" sz="1000" u="none" strike="noStrike" dirty="0"/>
                        <a:t>体现自己的专业性，赢得客户信任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1" u="none" strike="noStrike" dirty="0"/>
                        <a:t>推动客户从阶段</a:t>
                      </a:r>
                      <a:r>
                        <a:rPr lang="en-US" altLang="zh-CN" sz="1000" b="1" u="none" strike="noStrike" dirty="0"/>
                        <a:t>0</a:t>
                      </a:r>
                      <a:r>
                        <a:rPr lang="zh-CN" altLang="en-US" sz="1000" b="1" u="none" strike="noStrike" dirty="0"/>
                        <a:t>到阶段</a:t>
                      </a:r>
                      <a:r>
                        <a:rPr lang="en-US" altLang="zh-CN" sz="1000" b="1" u="none" strike="noStrike" dirty="0"/>
                        <a:t>1</a:t>
                      </a:r>
                      <a:r>
                        <a:rPr lang="zh-CN" altLang="en-US" sz="1000" b="1" u="none" strike="noStrike" dirty="0"/>
                        <a:t>：</a:t>
                      </a:r>
                      <a:r>
                        <a:rPr lang="zh-CN" altLang="en-US" sz="1000" u="none" strike="noStrike" dirty="0"/>
                        <a:t/>
                      </a:r>
                      <a:br>
                        <a:rPr lang="zh-CN" altLang="en-US" sz="1000" u="none" strike="noStrike" dirty="0"/>
                      </a:br>
                      <a:r>
                        <a:rPr lang="en-US" altLang="zh-CN" sz="1000" u="none" strike="noStrike" dirty="0"/>
                        <a:t>- </a:t>
                      </a:r>
                      <a:r>
                        <a:rPr lang="zh-CN" altLang="en-US" sz="1000" u="none" strike="noStrike" dirty="0"/>
                        <a:t>对客户的抱怨、牢骚表示理解，了解客户抱怨的具体情况并进行分析</a:t>
                      </a:r>
                      <a:br>
                        <a:rPr lang="zh-CN" altLang="en-US" sz="1000" u="none" strike="noStrike" dirty="0"/>
                      </a:br>
                      <a:r>
                        <a:rPr lang="en-US" altLang="zh-CN" sz="1000" u="none" strike="noStrike" dirty="0"/>
                        <a:t>- </a:t>
                      </a:r>
                      <a:r>
                        <a:rPr lang="zh-CN" altLang="en-US" sz="1000" u="none" strike="noStrike" dirty="0"/>
                        <a:t>不给客户施加压力，制造轻松的氛围</a:t>
                      </a:r>
                      <a:br>
                        <a:rPr lang="zh-CN" altLang="en-US" sz="1000" u="none" strike="noStrike" dirty="0"/>
                      </a:b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1" u="none" strike="noStrike" dirty="0"/>
                        <a:t>推动客户从阶段</a:t>
                      </a:r>
                      <a:r>
                        <a:rPr lang="en-US" altLang="zh-CN" sz="1000" b="1" u="none" strike="noStrike" dirty="0"/>
                        <a:t>1</a:t>
                      </a:r>
                      <a:r>
                        <a:rPr lang="zh-CN" altLang="en-US" sz="1000" b="1" u="none" strike="noStrike" dirty="0"/>
                        <a:t>到阶段</a:t>
                      </a:r>
                      <a:r>
                        <a:rPr lang="en-US" altLang="zh-CN" sz="1000" b="1" u="none" strike="noStrike" dirty="0"/>
                        <a:t>2</a:t>
                      </a:r>
                      <a:r>
                        <a:rPr lang="zh-CN" altLang="en-US" sz="1000" b="1" u="none" strike="noStrike" dirty="0"/>
                        <a:t>：</a:t>
                      </a:r>
                      <a:r>
                        <a:rPr lang="zh-CN" altLang="en-US" sz="1000" u="none" strike="noStrike" dirty="0"/>
                        <a:t/>
                      </a:r>
                      <a:br>
                        <a:rPr lang="zh-CN" altLang="en-US" sz="1000" u="none" strike="noStrike" dirty="0"/>
                      </a:br>
                      <a:r>
                        <a:rPr lang="en-US" altLang="zh-CN" sz="1000" u="none" strike="noStrike" dirty="0"/>
                        <a:t>- </a:t>
                      </a:r>
                      <a:r>
                        <a:rPr lang="zh-CN" altLang="en-US" sz="1000" u="none" strike="noStrike" dirty="0"/>
                        <a:t>建立和客户的信任</a:t>
                      </a:r>
                      <a:br>
                        <a:rPr lang="zh-CN" altLang="en-US" sz="1000" u="none" strike="noStrike" dirty="0"/>
                      </a:br>
                      <a:r>
                        <a:rPr lang="en-US" altLang="zh-CN" sz="1000" u="none" strike="noStrike" dirty="0"/>
                        <a:t>- </a:t>
                      </a:r>
                      <a:r>
                        <a:rPr lang="zh-CN" altLang="en-US" sz="1000" u="none" strike="noStrike" dirty="0"/>
                        <a:t>灵活使用工具，促使客户需求点明确化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1" u="none" strike="noStrike" dirty="0"/>
                        <a:t>推动客户从阶段</a:t>
                      </a:r>
                      <a:r>
                        <a:rPr lang="en-US" altLang="zh-CN" sz="1000" b="1" u="none" strike="noStrike" dirty="0"/>
                        <a:t>2</a:t>
                      </a:r>
                      <a:r>
                        <a:rPr lang="zh-CN" altLang="en-US" sz="1000" b="1" u="none" strike="noStrike" dirty="0"/>
                        <a:t>到阶段</a:t>
                      </a:r>
                      <a:r>
                        <a:rPr lang="en-US" altLang="zh-CN" sz="1000" b="1" u="none" strike="noStrike" dirty="0"/>
                        <a:t>3</a:t>
                      </a:r>
                      <a:r>
                        <a:rPr lang="zh-CN" altLang="en-US" sz="1000" b="1" u="none" strike="noStrike" dirty="0"/>
                        <a:t>：</a:t>
                      </a:r>
                      <a:r>
                        <a:rPr lang="zh-CN" altLang="en-US" sz="1000" u="none" strike="noStrike" dirty="0"/>
                        <a:t/>
                      </a:r>
                      <a:br>
                        <a:rPr lang="zh-CN" altLang="en-US" sz="1000" u="none" strike="noStrike" dirty="0"/>
                      </a:br>
                      <a:r>
                        <a:rPr lang="en-US" altLang="zh-CN" sz="1000" u="none" strike="noStrike" dirty="0"/>
                        <a:t>- </a:t>
                      </a:r>
                      <a:r>
                        <a:rPr lang="zh-CN" altLang="en-US" sz="1000" u="none" strike="noStrike" dirty="0"/>
                        <a:t>商务人员对产品有充分的了解和自信</a:t>
                      </a:r>
                      <a:br>
                        <a:rPr lang="zh-CN" altLang="en-US" sz="1000" u="none" strike="noStrike" dirty="0"/>
                      </a:br>
                      <a:r>
                        <a:rPr lang="en-US" altLang="zh-CN" sz="1000" u="none" strike="noStrike" dirty="0"/>
                        <a:t>- </a:t>
                      </a:r>
                      <a:r>
                        <a:rPr lang="zh-CN" altLang="en-US" sz="1000" u="none" strike="noStrike" dirty="0"/>
                        <a:t>商务人员能够抓住客户的关键需求点，有效回答客户的问题（如有效地介绍百度与客户现有推广渠道的差异</a:t>
                      </a:r>
                      <a:r>
                        <a:rPr lang="zh-CN" altLang="en-US" sz="1000" u="none" strike="noStrike" dirty="0" smtClean="0"/>
                        <a:t>）</a:t>
                      </a:r>
                      <a:endParaRPr lang="en-US" altLang="zh-CN" sz="1000" u="none" strike="noStrike" dirty="0" smtClean="0"/>
                    </a:p>
                    <a:p>
                      <a:pPr algn="l" fontAlgn="ctr"/>
                      <a:r>
                        <a:rPr lang="en-US" altLang="zh-CN" sz="10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-</a:t>
                      </a:r>
                      <a:r>
                        <a:rPr lang="zh-CN" altLang="en-US" sz="1000" u="none" strike="noStrike" dirty="0" smtClean="0"/>
                        <a:t>明确决策人情况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000" b="1" u="none" strike="noStrike" dirty="0"/>
                        <a:t>推动客户从阶段</a:t>
                      </a:r>
                      <a:r>
                        <a:rPr lang="en-US" altLang="zh-CN" sz="1000" b="1" u="none" strike="noStrike" dirty="0"/>
                        <a:t>3</a:t>
                      </a:r>
                      <a:r>
                        <a:rPr lang="zh-CN" altLang="en-US" sz="1000" b="1" u="none" strike="noStrike" dirty="0"/>
                        <a:t>到阶段</a:t>
                      </a:r>
                      <a:r>
                        <a:rPr lang="en-US" altLang="zh-CN" sz="1000" b="1" u="none" strike="noStrike" dirty="0"/>
                        <a:t>4</a:t>
                      </a:r>
                      <a:r>
                        <a:rPr lang="zh-CN" altLang="en-US" sz="1000" b="1" u="none" strike="noStrike" dirty="0"/>
                        <a:t>：</a:t>
                      </a:r>
                      <a:r>
                        <a:rPr lang="zh-CN" altLang="en-US" sz="1000" u="none" strike="noStrike" dirty="0"/>
                        <a:t/>
                      </a:r>
                      <a:br>
                        <a:rPr lang="zh-CN" altLang="en-US" sz="1000" u="none" strike="noStrike" dirty="0"/>
                      </a:br>
                      <a:r>
                        <a:rPr lang="en-US" altLang="zh-CN" sz="1000" u="none" strike="noStrike" dirty="0" smtClean="0"/>
                        <a:t>- </a:t>
                      </a:r>
                      <a:r>
                        <a:rPr lang="zh-CN" altLang="en-US" sz="1000" u="none" strike="noStrike" dirty="0" smtClean="0"/>
                        <a:t>明确决策人情况</a:t>
                      </a:r>
                      <a:endParaRPr lang="en-US" altLang="zh-CN" sz="1000" u="none" strike="noStrike" dirty="0" smtClean="0"/>
                    </a:p>
                    <a:p>
                      <a:pPr algn="l" fontAlgn="ctr"/>
                      <a:r>
                        <a:rPr lang="en-US" altLang="zh-CN" sz="1000" u="none" strike="noStrike" dirty="0" smtClean="0"/>
                        <a:t>- </a:t>
                      </a:r>
                      <a:r>
                        <a:rPr lang="zh-CN" altLang="en-US" sz="1000" u="none" strike="noStrike" dirty="0"/>
                        <a:t>解决客户的客观问题，让客户没有借口不签单</a:t>
                      </a:r>
                      <a:br>
                        <a:rPr lang="zh-CN" altLang="en-US" sz="1000" u="none" strike="noStrike" dirty="0"/>
                      </a:br>
                      <a:r>
                        <a:rPr lang="en-US" altLang="zh-CN" sz="1000" u="none" strike="noStrike" dirty="0"/>
                        <a:t>- </a:t>
                      </a:r>
                      <a:r>
                        <a:rPr lang="zh-CN" altLang="en-US" sz="1000" u="none" strike="noStrike" dirty="0"/>
                        <a:t>采取各种方式试探成交</a:t>
                      </a:r>
                      <a:br>
                        <a:rPr lang="zh-CN" altLang="en-US" sz="1000" u="none" strike="noStrike" dirty="0"/>
                      </a:br>
                      <a:r>
                        <a:rPr lang="en-US" altLang="zh-CN" sz="1000" u="none" strike="noStrike" dirty="0"/>
                        <a:t>- </a:t>
                      </a:r>
                      <a:r>
                        <a:rPr lang="zh-CN" altLang="en-US" sz="1000" u="none" strike="noStrike" dirty="0"/>
                        <a:t>让客户急起来，采取一系列逼单技巧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sp>
        <p:nvSpPr>
          <p:cNvPr id="5" name="上弧形箭头 4"/>
          <p:cNvSpPr/>
          <p:nvPr/>
        </p:nvSpPr>
        <p:spPr bwMode="auto">
          <a:xfrm>
            <a:off x="1500166" y="714356"/>
            <a:ext cx="1214446" cy="285752"/>
          </a:xfrm>
          <a:prstGeom prst="curvedDownArrow">
            <a:avLst/>
          </a:pr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0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华文细黑" pitchFamily="-80" charset="-122"/>
            </a:endParaRPr>
          </a:p>
        </p:txBody>
      </p:sp>
      <p:sp>
        <p:nvSpPr>
          <p:cNvPr id="7" name="上弧形箭头 6"/>
          <p:cNvSpPr/>
          <p:nvPr/>
        </p:nvSpPr>
        <p:spPr bwMode="auto">
          <a:xfrm>
            <a:off x="3143240" y="714356"/>
            <a:ext cx="1214446" cy="285752"/>
          </a:xfrm>
          <a:prstGeom prst="curvedDownArrow">
            <a:avLst/>
          </a:prstGeom>
          <a:ln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0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华文细黑" pitchFamily="-80" charset="-122"/>
            </a:endParaRPr>
          </a:p>
        </p:txBody>
      </p:sp>
      <p:sp>
        <p:nvSpPr>
          <p:cNvPr id="8" name="上弧形箭头 7"/>
          <p:cNvSpPr/>
          <p:nvPr/>
        </p:nvSpPr>
        <p:spPr bwMode="auto">
          <a:xfrm>
            <a:off x="4643438" y="714356"/>
            <a:ext cx="1214446" cy="285752"/>
          </a:xfrm>
          <a:prstGeom prst="curvedDownArrow">
            <a:avLst/>
          </a:prstGeom>
          <a:ln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0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华文细黑" pitchFamily="-80" charset="-122"/>
            </a:endParaRPr>
          </a:p>
        </p:txBody>
      </p:sp>
      <p:sp>
        <p:nvSpPr>
          <p:cNvPr id="9" name="上弧形箭头 8"/>
          <p:cNvSpPr/>
          <p:nvPr/>
        </p:nvSpPr>
        <p:spPr bwMode="auto">
          <a:xfrm>
            <a:off x="6215074" y="714356"/>
            <a:ext cx="1214446" cy="285752"/>
          </a:xfrm>
          <a:prstGeom prst="curvedDownArrow">
            <a:avLst/>
          </a:prstGeom>
          <a:ln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0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华文细黑" pitchFamily="-8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 bwMode="auto">
          <a:xfrm>
            <a:off x="1285852" y="2285992"/>
            <a:ext cx="7625404" cy="3714776"/>
          </a:xfrm>
          <a:prstGeom prst="roundRect">
            <a:avLst>
              <a:gd name="adj" fmla="val 1320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0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华文细黑" pitchFamily="-80" charset="-122"/>
            </a:endParaRP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231322"/>
            <a:ext cx="8569325" cy="576263"/>
          </a:xfrm>
        </p:spPr>
        <p:txBody>
          <a:bodyPr/>
          <a:lstStyle/>
          <a:p>
            <a:r>
              <a:rPr lang="zh-CN" altLang="en-US" b="1" dirty="0" smtClean="0">
                <a:latin typeface="+mn-ea"/>
                <a:ea typeface="+mn-ea"/>
              </a:rPr>
              <a:t>客户意向阶段与客户等级</a:t>
            </a:r>
            <a:r>
              <a:rPr lang="en-US" altLang="zh-CN" b="1" dirty="0" smtClean="0">
                <a:latin typeface="+mn-ea"/>
                <a:ea typeface="+mn-ea"/>
              </a:rPr>
              <a:t>(ABCD)</a:t>
            </a:r>
            <a:r>
              <a:rPr lang="zh-CN" altLang="en-US" b="1" dirty="0" smtClean="0">
                <a:latin typeface="+mn-ea"/>
                <a:ea typeface="+mn-ea"/>
              </a:rPr>
              <a:t>的区别</a:t>
            </a:r>
            <a:endParaRPr lang="en-US" altLang="zh-CN" b="1" dirty="0">
              <a:latin typeface="+mn-ea"/>
              <a:ea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85918" y="2512556"/>
            <a:ext cx="67866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 algn="l" fontAlgn="t">
              <a:buFont typeface="Arial" pitchFamily="34" charset="0"/>
              <a:buChar char="•"/>
            </a:pPr>
            <a:r>
              <a:rPr lang="zh-CN" altLang="en-US" sz="2400" dirty="0" smtClean="0"/>
              <a:t>客户意向阶段的判断体现的是客户距离成交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意向</a:t>
            </a:r>
            <a:r>
              <a:rPr lang="zh-CN" altLang="en-US" sz="2400" dirty="0" smtClean="0"/>
              <a:t>上的差距；</a:t>
            </a:r>
            <a:endParaRPr lang="en-US" altLang="zh-CN" sz="2400" dirty="0" smtClean="0"/>
          </a:p>
          <a:p>
            <a:pPr marL="174625" indent="-174625" algn="l" fontAlgn="t">
              <a:buFont typeface="Arial" pitchFamily="34" charset="0"/>
              <a:buChar char="•"/>
            </a:pPr>
            <a:endParaRPr lang="en-US" altLang="zh-CN" sz="2400" dirty="0" smtClean="0"/>
          </a:p>
          <a:p>
            <a:pPr marL="174625" indent="-174625" algn="l" fontAlgn="t">
              <a:buFont typeface="Arial" pitchFamily="34" charset="0"/>
              <a:buChar char="•"/>
            </a:pPr>
            <a:r>
              <a:rPr lang="zh-CN" altLang="en-US" sz="2400" dirty="0" smtClean="0"/>
              <a:t>客户等级体现的是客户距离成交在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时间</a:t>
            </a:r>
            <a:r>
              <a:rPr lang="zh-CN" altLang="en-US" sz="2400" dirty="0" smtClean="0"/>
              <a:t>上的差距；</a:t>
            </a:r>
            <a:endParaRPr lang="en-US" altLang="zh-CN" sz="2400" dirty="0" smtClean="0"/>
          </a:p>
          <a:p>
            <a:pPr marL="174625" indent="-174625" algn="l" fontAlgn="t">
              <a:buFont typeface="Arial" pitchFamily="34" charset="0"/>
              <a:buChar char="•"/>
            </a:pPr>
            <a:endParaRPr lang="en-US" altLang="zh-CN" sz="2400" dirty="0" smtClean="0"/>
          </a:p>
          <a:p>
            <a:pPr marL="174625" indent="-174625" algn="l" fontAlgn="t">
              <a:buFont typeface="Arial" pitchFamily="34" charset="0"/>
              <a:buChar char="•"/>
            </a:pPr>
            <a:r>
              <a:rPr lang="zh-CN" altLang="en-US" sz="2400" dirty="0" smtClean="0"/>
              <a:t>如某客户虽然意向很好，确定要做，但是由于客观原因如网站调整无法在本月成单，则该客户按照客户意向阶段属于阶段</a:t>
            </a:r>
            <a:r>
              <a:rPr lang="en-US" altLang="zh-CN" sz="2400" dirty="0" smtClean="0"/>
              <a:t>4</a:t>
            </a:r>
            <a:r>
              <a:rPr lang="zh-CN" altLang="en-US" sz="2400" dirty="0" smtClean="0"/>
              <a:t>，按照客户等级不属于</a:t>
            </a:r>
            <a:r>
              <a:rPr lang="en-US" altLang="zh-CN" sz="2400" dirty="0" smtClean="0"/>
              <a:t>A</a:t>
            </a:r>
            <a:r>
              <a:rPr lang="zh-CN" altLang="en-US" sz="2400" dirty="0" smtClean="0"/>
              <a:t>类</a:t>
            </a:r>
          </a:p>
        </p:txBody>
      </p:sp>
      <p:pic>
        <p:nvPicPr>
          <p:cNvPr id="1026" name="Picture 2" descr="C:\Documents and Settings\Administrator\Local Settings\Temporary Internet Files\Content.IE5\AY1K3XYE\MCj04414980000[1]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5721" y="1071547"/>
            <a:ext cx="2000263" cy="2000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571472" y="1928802"/>
            <a:ext cx="8072494" cy="2000264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0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华文细黑" pitchFamily="-80" charset="-122"/>
            </a:endParaRP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150" y="245836"/>
            <a:ext cx="8569325" cy="576263"/>
          </a:xfrm>
        </p:spPr>
        <p:txBody>
          <a:bodyPr/>
          <a:lstStyle/>
          <a:p>
            <a:r>
              <a:rPr lang="zh-CN" altLang="en-US" b="1" dirty="0" smtClean="0">
                <a:latin typeface="+mn-ea"/>
                <a:ea typeface="+mn-ea"/>
              </a:rPr>
              <a:t>主要内容</a:t>
            </a:r>
            <a:endParaRPr lang="en-US" altLang="zh-CN" b="1" dirty="0">
              <a:latin typeface="+mn-ea"/>
              <a:ea typeface="+mn-ea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20713" y="1147778"/>
            <a:ext cx="7837487" cy="4495800"/>
          </a:xfrm>
          <a:noFill/>
          <a:ln/>
        </p:spPr>
        <p:txBody>
          <a:bodyPr/>
          <a:lstStyle/>
          <a:p>
            <a:pPr marL="457200" indent="-457200">
              <a:buSzPct val="80000"/>
              <a:buFont typeface="Arial" pitchFamily="34" charset="0"/>
              <a:buChar char="•"/>
            </a:pPr>
            <a:r>
              <a:rPr lang="zh-CN" altLang="en-US" sz="2400" dirty="0" smtClean="0">
                <a:ea typeface="宋体" charset="-122"/>
              </a:rPr>
              <a:t>客户意向判断及提升的模型简介</a:t>
            </a: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r>
              <a:rPr lang="zh-CN" altLang="en-US" sz="2400" b="1" dirty="0" smtClean="0">
                <a:ea typeface="宋体" charset="-122"/>
              </a:rPr>
              <a:t>什么样的客户应该放入“我跟踪的客户”里？</a:t>
            </a:r>
            <a:endParaRPr lang="en-US" altLang="zh-CN" sz="2400" b="1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endParaRPr lang="en-US" altLang="zh-CN" sz="2400" b="1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r>
              <a:rPr lang="zh-CN" altLang="en-US" sz="2400" b="1" dirty="0" smtClean="0">
                <a:ea typeface="宋体" charset="-122"/>
              </a:rPr>
              <a:t>“我跟踪的客户”中，各类客户的数量分配及跟进方法应该是怎样的？</a:t>
            </a:r>
            <a:endParaRPr lang="en-US" altLang="zh-CN" sz="2400" b="1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r>
              <a:rPr lang="zh-CN" altLang="en-US" sz="2400" dirty="0" smtClean="0">
                <a:ea typeface="宋体" charset="-122"/>
              </a:rPr>
              <a:t>什么样的客户要踢出“我跟踪的客户”？</a:t>
            </a: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endParaRPr lang="en-US" altLang="zh-CN" sz="2400" dirty="0" smtClean="0">
              <a:ea typeface="宋体" charset="-122"/>
            </a:endParaRPr>
          </a:p>
          <a:p>
            <a:pPr marL="457200" indent="-457200">
              <a:buSzPct val="80000"/>
              <a:buFont typeface="Arial" pitchFamily="34" charset="0"/>
              <a:buChar char="•"/>
            </a:pPr>
            <a:r>
              <a:rPr lang="en-US" altLang="zh-CN" sz="2400" dirty="0" smtClean="0">
                <a:ea typeface="宋体" charset="-122"/>
              </a:rPr>
              <a:t>E</a:t>
            </a:r>
            <a:r>
              <a:rPr lang="zh-CN" altLang="en-US" sz="2400" dirty="0" smtClean="0">
                <a:ea typeface="宋体" charset="-122"/>
              </a:rPr>
              <a:t>类客户的管理维护</a:t>
            </a:r>
            <a:endParaRPr lang="en-US" altLang="zh-CN" sz="2400" dirty="0" smtClean="0">
              <a:ea typeface="宋体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285720" y="1000107"/>
          <a:ext cx="8715436" cy="555911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52928"/>
                <a:gridCol w="3531254"/>
                <a:gridCol w="3531254"/>
              </a:tblGrid>
              <a:tr h="304644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/>
                        <a:t>　</a:t>
                      </a:r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/>
                        <a:t>阶段</a:t>
                      </a:r>
                      <a:r>
                        <a:rPr lang="en-US" altLang="zh-CN" sz="1400" u="none" strike="noStrike" dirty="0"/>
                        <a:t>0</a:t>
                      </a:r>
                      <a:endParaRPr lang="en-US" altLang="zh-CN" sz="1400" b="1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625424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/>
                        <a:t>定义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9525" marT="9525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smtClean="0"/>
                        <a:t>客户拒绝</a:t>
                      </a:r>
                      <a:r>
                        <a:rPr lang="en-US" altLang="zh-CN" sz="1400" u="none" strike="noStrike" dirty="0"/>
                        <a:t>/</a:t>
                      </a:r>
                      <a:r>
                        <a:rPr lang="zh-CN" altLang="en-US" sz="1400" u="none" strike="noStrike" dirty="0"/>
                        <a:t>对网络推广不了解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9525" marT="9525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14748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/>
                        <a:t>表征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9525" marT="9525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/>
                        <a:t/>
                      </a:r>
                      <a:br>
                        <a:rPr lang="zh-CN" altLang="en-US" sz="1400" u="none" strike="noStrike" dirty="0"/>
                      </a:br>
                      <a:r>
                        <a:rPr lang="en-US" altLang="zh-CN" sz="1400" u="none" strike="noStrike" dirty="0"/>
                        <a:t>- </a:t>
                      </a:r>
                      <a:r>
                        <a:rPr lang="zh-CN" altLang="en-US" sz="1400" u="none" strike="noStrike" dirty="0"/>
                        <a:t>抱怨、发牢骚</a:t>
                      </a:r>
                      <a:br>
                        <a:rPr lang="zh-CN" altLang="en-US" sz="1400" u="none" strike="noStrike" dirty="0"/>
                      </a:br>
                      <a:r>
                        <a:rPr lang="en-US" altLang="zh-CN" sz="1400" u="none" strike="noStrike" dirty="0"/>
                        <a:t>- </a:t>
                      </a:r>
                      <a:r>
                        <a:rPr lang="zh-CN" altLang="en-US" sz="1400" u="none" strike="noStrike" dirty="0"/>
                        <a:t>对百度不了解，只是由于是陌生电话而表现拒绝</a:t>
                      </a:r>
                      <a:br>
                        <a:rPr lang="zh-CN" altLang="en-US" sz="1400" u="none" strike="noStrike" dirty="0"/>
                      </a:br>
                      <a:r>
                        <a:rPr lang="en-US" altLang="zh-CN" sz="1400" u="none" strike="noStrike" dirty="0"/>
                        <a:t>- </a:t>
                      </a:r>
                      <a:r>
                        <a:rPr lang="zh-CN" altLang="en-US" sz="1400" u="none" strike="noStrike" dirty="0"/>
                        <a:t>客观条件不允许继续通话（如在开会），只能现在拒绝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9525" marT="9525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14748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/>
                        <a:t>用于判断客户意向状态的问题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9525" marT="9525" marB="0" anchor="ctr"/>
                </a:tc>
                <a:tc gridSpan="2">
                  <a:txBody>
                    <a:bodyPr/>
                    <a:lstStyle/>
                    <a:p>
                      <a:pPr algn="l" fontAlgn="ctr">
                        <a:buFontTx/>
                        <a:buChar char="-"/>
                      </a:pPr>
                      <a:r>
                        <a:rPr lang="zh-CN" altLang="en-US" sz="1400" u="none" strike="noStrike" dirty="0" smtClean="0"/>
                        <a:t>（</a:t>
                      </a:r>
                      <a:r>
                        <a:rPr lang="zh-CN" altLang="en-US" sz="1400" u="none" strike="noStrike" dirty="0"/>
                        <a:t>对于表现拒绝的客户判断是否由于对百度不了解）您平常上网吗？有没有用过百度？</a:t>
                      </a:r>
                      <a:br>
                        <a:rPr lang="zh-CN" altLang="en-US" sz="1400" u="none" strike="noStrike" dirty="0"/>
                      </a:br>
                      <a:r>
                        <a:rPr lang="en-US" altLang="zh-CN" sz="1400" u="none" strike="noStrike" dirty="0"/>
                        <a:t>- </a:t>
                      </a:r>
                      <a:r>
                        <a:rPr lang="zh-CN" altLang="en-US" sz="1400" u="none" strike="noStrike" dirty="0"/>
                        <a:t>（对于客观条件不允许继续通话的，判断是否确实是客观条件不允许）我晚些时候打过来可以吗？您看几点方便？</a:t>
                      </a:r>
                      <a:br>
                        <a:rPr lang="zh-CN" altLang="en-US" sz="1400" u="none" strike="noStrike" dirty="0"/>
                      </a:br>
                      <a:endParaRPr lang="en-US" altLang="zh-CN" sz="1400" u="none" strike="noStrike" dirty="0" smtClean="0"/>
                    </a:p>
                    <a:p>
                      <a:pPr algn="l" fontAlgn="ctr">
                        <a:buFontTx/>
                        <a:buChar char="-"/>
                      </a:pPr>
                      <a:r>
                        <a:rPr lang="zh-CN" altLang="en-US" sz="1400" u="none" strike="noStrike" dirty="0" smtClean="0"/>
                        <a:t>如</a:t>
                      </a:r>
                      <a:r>
                        <a:rPr lang="zh-CN" altLang="en-US" sz="1400" u="none" strike="noStrike" dirty="0"/>
                        <a:t>通过客户的回答判断客户对网络很不了解，客户愿意约定下次跟进时间，则判断客户进入该阶段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9525" marT="9525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1898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/>
                        <a:t>客户类别及分配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9525" marT="9525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zh-CN" sz="14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15</a:t>
                      </a:r>
                      <a:r>
                        <a:rPr lang="zh-CN" altLang="en-US" sz="14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～</a:t>
                      </a:r>
                      <a:r>
                        <a:rPr lang="en-US" altLang="zh-CN" sz="14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25%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9525" marT="9525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147480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/>
                        <a:t>推动客户意向提升的主要方法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/>
                        <a:t>推动客户从拒绝到阶段</a:t>
                      </a:r>
                      <a:r>
                        <a:rPr lang="en-US" altLang="zh-CN" sz="1400" u="none" strike="noStrike" dirty="0"/>
                        <a:t>0</a:t>
                      </a:r>
                      <a:r>
                        <a:rPr lang="zh-CN" altLang="en-US" sz="1400" u="none" strike="noStrike" dirty="0"/>
                        <a:t>：</a:t>
                      </a:r>
                      <a:br>
                        <a:rPr lang="zh-CN" altLang="en-US" sz="1400" u="none" strike="noStrike" dirty="0"/>
                      </a:br>
                      <a:r>
                        <a:rPr lang="en-US" altLang="zh-CN" sz="1400" u="none" strike="noStrike" dirty="0"/>
                        <a:t>- </a:t>
                      </a:r>
                      <a:r>
                        <a:rPr lang="zh-CN" altLang="en-US" sz="1400" u="none" strike="noStrike" dirty="0"/>
                        <a:t>坚持，每隔一段时间打电话进行沟通</a:t>
                      </a:r>
                      <a:br>
                        <a:rPr lang="zh-CN" altLang="en-US" sz="1400" u="none" strike="noStrike" dirty="0"/>
                      </a:br>
                      <a:r>
                        <a:rPr lang="en-US" altLang="zh-CN" sz="1400" u="none" strike="noStrike" dirty="0"/>
                        <a:t>- </a:t>
                      </a:r>
                      <a:r>
                        <a:rPr lang="zh-CN" altLang="en-US" sz="1400" u="none" strike="noStrike" dirty="0"/>
                        <a:t>设计好的开场白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u="none" strike="noStrike" dirty="0" smtClean="0"/>
                        <a:t>推动客户从阶段</a:t>
                      </a:r>
                      <a:r>
                        <a:rPr lang="en-US" altLang="zh-CN" sz="1400" u="none" strike="noStrike" dirty="0" smtClean="0"/>
                        <a:t>0</a:t>
                      </a:r>
                      <a:r>
                        <a:rPr lang="zh-CN" altLang="en-US" sz="1400" u="none" strike="noStrike" dirty="0" smtClean="0"/>
                        <a:t>到阶段</a:t>
                      </a:r>
                      <a:r>
                        <a:rPr lang="en-US" altLang="zh-CN" sz="1400" u="none" strike="noStrike" dirty="0" smtClean="0"/>
                        <a:t>1</a:t>
                      </a:r>
                      <a:r>
                        <a:rPr lang="zh-CN" altLang="en-US" sz="1400" u="none" strike="noStrike" dirty="0" smtClean="0"/>
                        <a:t>：</a:t>
                      </a:r>
                      <a:br>
                        <a:rPr lang="zh-CN" altLang="en-US" sz="1400" u="none" strike="noStrike" dirty="0" smtClean="0"/>
                      </a:br>
                      <a:r>
                        <a:rPr lang="en-US" altLang="zh-CN" sz="1400" u="none" strike="noStrike" dirty="0" smtClean="0"/>
                        <a:t>- </a:t>
                      </a:r>
                      <a:r>
                        <a:rPr lang="zh-CN" altLang="en-US" sz="1400" u="none" strike="noStrike" dirty="0" smtClean="0"/>
                        <a:t>对客户的抱怨、牢骚表示理解，了解客户抱怨的具体情况并进行分析</a:t>
                      </a:r>
                      <a:br>
                        <a:rPr lang="zh-CN" altLang="en-US" sz="1400" u="none" strike="noStrike" dirty="0" smtClean="0"/>
                      </a:br>
                      <a:r>
                        <a:rPr lang="en-US" altLang="zh-CN" sz="1400" u="none" strike="noStrike" dirty="0" smtClean="0"/>
                        <a:t>- </a:t>
                      </a:r>
                      <a:r>
                        <a:rPr lang="zh-CN" altLang="en-US" sz="1400" u="none" strike="noStrike" dirty="0" smtClean="0"/>
                        <a:t>不给客户施加压力，制造轻松的氛围</a:t>
                      </a:r>
                      <a:br>
                        <a:rPr lang="zh-CN" altLang="en-US" sz="1400" u="none" strike="noStrike" dirty="0" smtClean="0"/>
                      </a:br>
                      <a:endParaRPr lang="zh-CN" altLang="en-US" sz="1400" b="0" i="0" u="none" strike="noStrike" dirty="0" smtClean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9525" marT="9525" marB="0" anchor="ctr"/>
                </a:tc>
              </a:tr>
              <a:tr h="625424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400" u="none" strike="noStrike" dirty="0"/>
                        <a:t>客户维护频率和要点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9525" marT="9525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zh-CN" sz="1400" u="none" strike="noStrike" dirty="0" smtClean="0"/>
                        <a:t>15</a:t>
                      </a:r>
                      <a:r>
                        <a:rPr lang="zh-CN" altLang="en-US" sz="1400" u="none" strike="noStrike" dirty="0" smtClean="0"/>
                        <a:t>天</a:t>
                      </a:r>
                      <a:r>
                        <a:rPr lang="zh-CN" altLang="en-US" sz="1400" u="none" strike="noStrike" dirty="0"/>
                        <a:t>最少</a:t>
                      </a:r>
                      <a:r>
                        <a:rPr lang="zh-CN" altLang="en-US" sz="1400" u="none" strike="noStrike" dirty="0" smtClean="0"/>
                        <a:t>联系一次；维护</a:t>
                      </a:r>
                      <a:r>
                        <a:rPr lang="zh-CN" altLang="en-US" sz="1400" u="none" strike="noStrike" dirty="0"/>
                        <a:t>客户关系，与客户做成</a:t>
                      </a:r>
                      <a:r>
                        <a:rPr lang="zh-CN" altLang="en-US" sz="1400" u="none" strike="noStrike" dirty="0" smtClean="0"/>
                        <a:t>朋友；逐步促成客户意向的提升                    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36000" marR="9525" marT="9525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569325" cy="576263"/>
          </a:xfrm>
        </p:spPr>
        <p:txBody>
          <a:bodyPr/>
          <a:lstStyle/>
          <a:p>
            <a:r>
              <a:rPr lang="zh-CN" altLang="en-US" b="1" dirty="0" smtClean="0"/>
              <a:t>“我跟踪的客户”客户管理</a:t>
            </a:r>
            <a:endParaRPr lang="zh-CN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569325" cy="576263"/>
          </a:xfrm>
        </p:spPr>
        <p:txBody>
          <a:bodyPr/>
          <a:lstStyle/>
          <a:p>
            <a:r>
              <a:rPr lang="zh-CN" altLang="en-US" b="1" dirty="0" smtClean="0"/>
              <a:t>“我跟踪的客户”客户管理</a:t>
            </a:r>
            <a:endParaRPr lang="zh-CN" altLang="en-US" b="1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214283" y="1142984"/>
          <a:ext cx="8715434" cy="535785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97167"/>
                <a:gridCol w="3613122"/>
                <a:gridCol w="2905145"/>
              </a:tblGrid>
              <a:tr h="33473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/>
                        <a:t>　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/>
                        <a:t>阶段</a:t>
                      </a:r>
                      <a:r>
                        <a:rPr lang="en-US" altLang="zh-CN" sz="1200" u="none" strike="noStrike" dirty="0"/>
                        <a:t>1</a:t>
                      </a:r>
                      <a:endParaRPr lang="en-US" altLang="zh-CN" sz="1200" b="1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/>
                        <a:t>阶段</a:t>
                      </a:r>
                      <a:r>
                        <a:rPr lang="en-US" altLang="zh-CN" sz="1200" u="none" strike="noStrike" dirty="0"/>
                        <a:t>2</a:t>
                      </a:r>
                      <a:endParaRPr lang="en-US" altLang="zh-CN" sz="1200" b="1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</a:tr>
              <a:tr h="602357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/>
                        <a:t>定义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/>
                        <a:t>客户愿意听商务人员介绍，有互动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/>
                        <a:t>客户主动了解百度产品，评估百度产品的价值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</a:tr>
              <a:tr h="758103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/>
                        <a:t>表征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/>
                        <a:t>- </a:t>
                      </a:r>
                      <a:r>
                        <a:rPr lang="zh-CN" altLang="en-US" sz="1200" u="none" strike="noStrike" dirty="0"/>
                        <a:t>回答商务人员提出的问题，与商务人员有互动</a:t>
                      </a:r>
                      <a:br>
                        <a:rPr lang="zh-CN" altLang="en-US" sz="1200" u="none" strike="noStrike" dirty="0"/>
                      </a:br>
                      <a:r>
                        <a:rPr lang="en-US" altLang="zh-CN" sz="1200" u="none" strike="noStrike" dirty="0"/>
                        <a:t>- </a:t>
                      </a:r>
                      <a:r>
                        <a:rPr lang="zh-CN" altLang="en-US" sz="1200" u="none" strike="noStrike" dirty="0"/>
                        <a:t>主动了解百度产品的基本信息（如百度推广是怎么回事？）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/>
                        <a:t>- </a:t>
                      </a:r>
                      <a:r>
                        <a:rPr lang="zh-CN" altLang="en-US" sz="1200" u="none" strike="noStrike"/>
                        <a:t>主动询问百度产品的相关问题（如效果）</a:t>
                      </a:r>
                      <a:br>
                        <a:rPr lang="zh-CN" altLang="en-US" sz="1200" u="none" strike="noStrike"/>
                      </a:br>
                      <a:r>
                        <a:rPr lang="en-US" altLang="zh-CN" sz="1200" u="none" strike="noStrike"/>
                        <a:t>- </a:t>
                      </a:r>
                      <a:r>
                        <a:rPr lang="zh-CN" altLang="en-US" sz="1200" u="none" strike="noStrike"/>
                        <a:t>主动拿百度产品与竞争对手产品做比较</a:t>
                      </a:r>
                      <a:br>
                        <a:rPr lang="zh-CN" altLang="en-US" sz="1200" u="none" strike="noStrike"/>
                      </a:br>
                      <a:r>
                        <a:rPr lang="en-US" altLang="zh-CN" sz="1200" u="none" strike="noStrike"/>
                        <a:t>- </a:t>
                      </a:r>
                      <a:r>
                        <a:rPr lang="zh-CN" altLang="en-US" sz="1200" u="none" strike="noStrike"/>
                        <a:t>咨询推广相关信息（如网站建设）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</a:tr>
              <a:tr h="1296529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/>
                        <a:t>用于判断客户意向状态的问题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/>
                        <a:t>客户需求导向的专业销售工具，如客户能够和商务人员良好地沟通，则判断进入该阶段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/>
                        <a:t>- </a:t>
                      </a:r>
                      <a:r>
                        <a:rPr lang="zh-CN" altLang="en-US" sz="1200" u="none" strike="noStrike" dirty="0"/>
                        <a:t>我刚才对您企业情况的分析，您是否认同？</a:t>
                      </a:r>
                      <a:br>
                        <a:rPr lang="zh-CN" altLang="en-US" sz="1200" u="none" strike="noStrike" dirty="0"/>
                      </a:br>
                      <a:r>
                        <a:rPr lang="en-US" altLang="zh-CN" sz="1200" u="none" strike="noStrike" dirty="0"/>
                        <a:t>- </a:t>
                      </a:r>
                      <a:r>
                        <a:rPr lang="zh-CN" altLang="en-US" sz="1200" u="none" strike="noStrike" dirty="0"/>
                        <a:t>我刚才讲的，您有什么问题？</a:t>
                      </a:r>
                      <a:br>
                        <a:rPr lang="zh-CN" altLang="en-US" sz="1200" u="none" strike="noStrike" dirty="0"/>
                      </a:br>
                      <a:r>
                        <a:rPr lang="zh-CN" altLang="en-US" sz="1200" u="none" strike="noStrike" dirty="0"/>
                        <a:t>如客户有反应，开始使用长句子与商务人员进行沟通，讲述自己的想法，则判断为进入该阶段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</a:tr>
              <a:tr h="602357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/>
                        <a:t>客户类别及分配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zh-CN" sz="1200" b="0" i="0" u="none" strike="noStrike" smtClean="0">
                          <a:solidFill>
                            <a:srgbClr val="000000"/>
                          </a:solidFill>
                          <a:latin typeface="宋体"/>
                        </a:rPr>
                        <a:t>50~60%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161415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/>
                        <a:t>推动客户意向提升的主要方法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u="none" strike="noStrike" dirty="0" smtClean="0"/>
                        <a:t>推动客户从阶段</a:t>
                      </a:r>
                      <a:r>
                        <a:rPr lang="en-US" altLang="zh-CN" sz="1200" u="none" strike="noStrike" dirty="0" smtClean="0"/>
                        <a:t>1</a:t>
                      </a:r>
                      <a:r>
                        <a:rPr lang="zh-CN" altLang="en-US" sz="1200" u="none" strike="noStrike" dirty="0" smtClean="0"/>
                        <a:t>到阶段</a:t>
                      </a:r>
                      <a:r>
                        <a:rPr lang="en-US" altLang="zh-CN" sz="1200" u="none" strike="noStrike" dirty="0" smtClean="0"/>
                        <a:t>2</a:t>
                      </a:r>
                      <a:r>
                        <a:rPr lang="zh-CN" altLang="en-US" sz="1200" u="none" strike="noStrike" dirty="0" smtClean="0"/>
                        <a:t>：</a:t>
                      </a:r>
                      <a:br>
                        <a:rPr lang="zh-CN" altLang="en-US" sz="1200" u="none" strike="noStrike" dirty="0" smtClean="0"/>
                      </a:br>
                      <a:r>
                        <a:rPr lang="en-US" altLang="zh-CN" sz="1200" u="none" strike="noStrike" dirty="0" smtClean="0"/>
                        <a:t>- </a:t>
                      </a:r>
                      <a:r>
                        <a:rPr lang="zh-CN" altLang="en-US" sz="1200" u="none" strike="noStrike" dirty="0" smtClean="0"/>
                        <a:t>建立和客户的信任</a:t>
                      </a:r>
                      <a:br>
                        <a:rPr lang="zh-CN" altLang="en-US" sz="1200" u="none" strike="noStrike" dirty="0" smtClean="0"/>
                      </a:br>
                      <a:r>
                        <a:rPr lang="en-US" altLang="zh-CN" sz="1200" u="none" strike="noStrike" dirty="0" smtClean="0"/>
                        <a:t>- </a:t>
                      </a:r>
                      <a:r>
                        <a:rPr lang="zh-CN" altLang="en-US" sz="1200" u="none" strike="noStrike" dirty="0" smtClean="0"/>
                        <a:t>灵活使用工具，促使客户需求点明确化</a:t>
                      </a:r>
                      <a:endParaRPr lang="zh-CN" altLang="en-US" sz="1200" b="0" i="0" u="none" strike="noStrike" dirty="0" smtClean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u="none" strike="noStrike" dirty="0" smtClean="0"/>
                        <a:t>推动客户从阶段</a:t>
                      </a:r>
                      <a:r>
                        <a:rPr lang="en-US" altLang="zh-CN" sz="1200" u="none" strike="noStrike" dirty="0" smtClean="0"/>
                        <a:t>2</a:t>
                      </a:r>
                      <a:r>
                        <a:rPr lang="zh-CN" altLang="en-US" sz="1200" u="none" strike="noStrike" dirty="0" smtClean="0"/>
                        <a:t>到阶段</a:t>
                      </a:r>
                      <a:r>
                        <a:rPr lang="en-US" altLang="zh-CN" sz="1200" u="none" strike="noStrike" dirty="0" smtClean="0"/>
                        <a:t>3</a:t>
                      </a:r>
                      <a:r>
                        <a:rPr lang="zh-CN" altLang="en-US" sz="1200" u="none" strike="noStrike" dirty="0" smtClean="0"/>
                        <a:t>：</a:t>
                      </a:r>
                      <a:br>
                        <a:rPr lang="zh-CN" altLang="en-US" sz="1200" u="none" strike="noStrike" dirty="0" smtClean="0"/>
                      </a:br>
                      <a:r>
                        <a:rPr lang="en-US" altLang="zh-CN" sz="1200" u="none" strike="noStrike" dirty="0" smtClean="0"/>
                        <a:t>- </a:t>
                      </a:r>
                      <a:r>
                        <a:rPr lang="zh-CN" altLang="en-US" sz="1200" u="none" strike="noStrike" dirty="0" smtClean="0"/>
                        <a:t>商务人员对产品有充分的了解和自信</a:t>
                      </a:r>
                      <a:br>
                        <a:rPr lang="zh-CN" altLang="en-US" sz="1200" u="none" strike="noStrike" dirty="0" smtClean="0"/>
                      </a:br>
                      <a:r>
                        <a:rPr lang="en-US" altLang="zh-CN" sz="1200" u="none" strike="noStrike" dirty="0" smtClean="0"/>
                        <a:t>- </a:t>
                      </a:r>
                      <a:r>
                        <a:rPr lang="zh-CN" altLang="en-US" sz="1200" u="none" strike="noStrike" dirty="0" smtClean="0"/>
                        <a:t>商务人员能够抓住客户的关键需求点，有效回答客户的问题（如有效地介绍百度与客户现有推广渠道的差异）</a:t>
                      </a:r>
                      <a:endParaRPr lang="en-US" altLang="zh-CN" sz="1200" u="none" strike="noStrike" dirty="0" smtClean="0"/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b="0" i="0" u="none" strike="noStrike" dirty="0" smtClean="0">
                          <a:solidFill>
                            <a:srgbClr val="000000"/>
                          </a:solidFill>
                          <a:latin typeface="宋体"/>
                        </a:rPr>
                        <a:t>-</a:t>
                      </a:r>
                      <a:r>
                        <a:rPr lang="zh-CN" altLang="en-US" sz="1200" u="none" strike="noStrike" dirty="0" smtClean="0"/>
                        <a:t>明确决策人情况</a:t>
                      </a:r>
                      <a:endParaRPr lang="zh-CN" altLang="en-US" sz="1200" b="0" i="0" u="none" strike="noStrike" dirty="0" smtClean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</a:tr>
              <a:tr h="602357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/>
                        <a:t>客户维护频率和要点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/>
                        <a:t>7</a:t>
                      </a:r>
                      <a:r>
                        <a:rPr lang="zh-CN" altLang="en-US" sz="1200" u="none" strike="noStrike" dirty="0"/>
                        <a:t>天左右联系一次</a:t>
                      </a:r>
                      <a:r>
                        <a:rPr lang="zh-CN" altLang="en-US" sz="1200" u="none" strike="noStrike" dirty="0" smtClean="0"/>
                        <a:t>；主要</a:t>
                      </a:r>
                      <a:r>
                        <a:rPr lang="zh-CN" altLang="en-US" sz="1200" u="none" strike="noStrike" dirty="0"/>
                        <a:t>为维护关系，让客户记住你</a:t>
                      </a:r>
                      <a:r>
                        <a:rPr lang="zh-CN" altLang="en-US" sz="1200" u="none" strike="noStrike" dirty="0" smtClean="0"/>
                        <a:t>，并促成客户意向的提升，以便在合适的时机进行约访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三十二角星 4"/>
          <p:cNvSpPr/>
          <p:nvPr/>
        </p:nvSpPr>
        <p:spPr bwMode="auto">
          <a:xfrm>
            <a:off x="7715272" y="785794"/>
            <a:ext cx="1143008" cy="714380"/>
          </a:xfrm>
          <a:prstGeom prst="star32">
            <a:avLst/>
          </a:prstGeom>
          <a:solidFill>
            <a:srgbClr val="FFFF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40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  <a:ea typeface="华文细黑" pitchFamily="-80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86710" y="1000108"/>
            <a:ext cx="1071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zh-CN" altLang="en-US" sz="1400" b="1" dirty="0" smtClean="0"/>
              <a:t>可以约访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357159" y="1000110"/>
          <a:ext cx="8501121" cy="561473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28759"/>
                <a:gridCol w="2857520"/>
                <a:gridCol w="4214842"/>
              </a:tblGrid>
              <a:tr h="344755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/>
                        <a:t>　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/>
                        <a:t>阶段</a:t>
                      </a:r>
                      <a:r>
                        <a:rPr lang="en-US" altLang="zh-CN" sz="1200" u="none" strike="noStrike"/>
                        <a:t>3</a:t>
                      </a:r>
                      <a:endParaRPr lang="en-US" altLang="zh-CN" sz="1200" b="1" i="0" u="none" strike="noStrike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/>
                        <a:t>阶段</a:t>
                      </a:r>
                      <a:r>
                        <a:rPr lang="en-US" altLang="zh-CN" sz="1200" u="none" strike="noStrike" dirty="0"/>
                        <a:t>4</a:t>
                      </a:r>
                      <a:endParaRPr lang="en-US" altLang="zh-CN" sz="1200" b="1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</a:tr>
              <a:tr h="430946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/>
                        <a:t>定义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/>
                        <a:t>客户考虑成交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/>
                        <a:t>客户确定可以成交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</a:tr>
              <a:tr h="894063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/>
                        <a:t>表征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/>
                        <a:t>- </a:t>
                      </a:r>
                      <a:r>
                        <a:rPr lang="zh-CN" altLang="en-US" sz="1200" u="none" strike="noStrike" dirty="0"/>
                        <a:t>客户询问价格、具体推广方法、售后服务等内容，如询问优惠（服务费减免），推广预期（预存款可以用多久），售后（上线期限）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/>
                        <a:t>-</a:t>
                      </a:r>
                      <a:r>
                        <a:rPr lang="zh-CN" altLang="en-US" sz="1200" u="none" strike="noStrike" dirty="0"/>
                        <a:t>确定成交具体时间，但客户又在外地出差                            </a:t>
                      </a:r>
                      <a:endParaRPr lang="en-US" altLang="zh-CN" sz="1200" u="none" strike="noStrike" dirty="0" smtClean="0"/>
                    </a:p>
                    <a:p>
                      <a:pPr algn="l" fontAlgn="ctr"/>
                      <a:r>
                        <a:rPr lang="en-US" altLang="zh-CN" sz="1200" u="none" strike="noStrike" dirty="0" smtClean="0"/>
                        <a:t>-</a:t>
                      </a:r>
                      <a:r>
                        <a:rPr lang="zh-CN" altLang="en-US" sz="1200" u="none" strike="noStrike" dirty="0" smtClean="0"/>
                        <a:t>确定</a:t>
                      </a:r>
                      <a:r>
                        <a:rPr lang="zh-CN" altLang="en-US" sz="1200" u="none" strike="noStrike" dirty="0"/>
                        <a:t>成交，但考虑推广金额      </a:t>
                      </a:r>
                      <a:endParaRPr lang="en-US" altLang="zh-CN" sz="1200" u="none" strike="noStrike" dirty="0" smtClean="0"/>
                    </a:p>
                    <a:p>
                      <a:pPr algn="l" fontAlgn="ctr"/>
                      <a:r>
                        <a:rPr lang="zh-CN" altLang="en-US" sz="1200" u="none" strike="noStrike" dirty="0" smtClean="0"/>
                        <a:t> </a:t>
                      </a:r>
                      <a:r>
                        <a:rPr lang="en-US" altLang="zh-CN" sz="1200" u="none" strike="noStrike" dirty="0"/>
                        <a:t>-</a:t>
                      </a:r>
                      <a:r>
                        <a:rPr lang="zh-CN" altLang="en-US" sz="1200" u="none" strike="noStrike" dirty="0"/>
                        <a:t>确定成交，但由于另一个负责人的阻挠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</a:tr>
              <a:tr h="1555993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/>
                        <a:t>用于判断客户意向状态的问题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/>
                        <a:t>使用成交信号来试探</a:t>
                      </a:r>
                      <a:r>
                        <a:rPr lang="zh-CN" altLang="en-US" sz="1200" u="none" strike="noStrike" dirty="0" smtClean="0"/>
                        <a:t>客户（如递合同），</a:t>
                      </a:r>
                      <a:r>
                        <a:rPr lang="zh-CN" altLang="en-US" sz="1200" u="none" strike="noStrike" dirty="0"/>
                        <a:t>如客户不反感，则判断为进入该</a:t>
                      </a:r>
                      <a:r>
                        <a:rPr lang="zh-CN" altLang="en-US" sz="1200" u="none" strike="noStrike" dirty="0" smtClean="0"/>
                        <a:t>阶段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/>
                        <a:t>-</a:t>
                      </a:r>
                      <a:r>
                        <a:rPr lang="zh-CN" altLang="en-US" sz="1200" u="none" strike="noStrike" dirty="0"/>
                        <a:t>（对于出差在外地的客户）那到时候我直接带上证件和合同过来跟您当面办理下手续，行吧？</a:t>
                      </a:r>
                      <a:br>
                        <a:rPr lang="zh-CN" altLang="en-US" sz="1200" u="none" strike="noStrike" dirty="0"/>
                      </a:br>
                      <a:r>
                        <a:rPr lang="zh-CN" altLang="en-US" sz="1200" u="none" strike="noStrike" dirty="0"/>
                        <a:t>如客户没有意见就按计划行事；</a:t>
                      </a:r>
                      <a:br>
                        <a:rPr lang="zh-CN" altLang="en-US" sz="1200" u="none" strike="noStrike" dirty="0"/>
                      </a:br>
                      <a:r>
                        <a:rPr lang="en-US" altLang="zh-CN" sz="1200" u="none" strike="noStrike" dirty="0"/>
                        <a:t>-</a:t>
                      </a:r>
                      <a:r>
                        <a:rPr lang="zh-CN" altLang="en-US" sz="1200" u="none" strike="noStrike" dirty="0"/>
                        <a:t>（在选择推广预存）那我明天上午</a:t>
                      </a:r>
                      <a:r>
                        <a:rPr lang="en-US" altLang="zh-CN" sz="1200" u="none" strike="noStrike" dirty="0"/>
                        <a:t>10</a:t>
                      </a:r>
                      <a:r>
                        <a:rPr lang="zh-CN" altLang="en-US" sz="1200" u="none" strike="noStrike" dirty="0"/>
                        <a:t>：</a:t>
                      </a:r>
                      <a:r>
                        <a:rPr lang="en-US" altLang="zh-CN" sz="1200" u="none" strike="noStrike" dirty="0"/>
                        <a:t>30</a:t>
                      </a:r>
                      <a:r>
                        <a:rPr lang="zh-CN" altLang="en-US" sz="1200" u="none" strike="noStrike" dirty="0"/>
                        <a:t>直接带合同过来，可以预存</a:t>
                      </a:r>
                      <a:r>
                        <a:rPr lang="en-US" altLang="zh-CN" sz="1200" u="none" strike="noStrike" dirty="0"/>
                        <a:t>3</a:t>
                      </a:r>
                      <a:r>
                        <a:rPr lang="zh-CN" altLang="en-US" sz="1200" u="none" strike="noStrike" dirty="0"/>
                        <a:t>万，到时候送您一个百度限量版礼品，您看如何？</a:t>
                      </a:r>
                      <a:br>
                        <a:rPr lang="zh-CN" altLang="en-US" sz="1200" u="none" strike="noStrike" dirty="0"/>
                      </a:br>
                      <a:r>
                        <a:rPr lang="zh-CN" altLang="en-US" sz="1200" u="none" strike="noStrike" dirty="0"/>
                        <a:t>如客户没意见，就成交了</a:t>
                      </a:r>
                      <a:br>
                        <a:rPr lang="zh-CN" altLang="en-US" sz="1200" u="none" strike="noStrike" dirty="0"/>
                      </a:br>
                      <a:r>
                        <a:rPr lang="en-US" altLang="zh-CN" sz="1200" u="none" strike="noStrike" dirty="0"/>
                        <a:t>- </a:t>
                      </a:r>
                      <a:r>
                        <a:rPr lang="zh-CN" altLang="en-US" sz="1200" u="none" strike="noStrike" dirty="0"/>
                        <a:t>推广的事情就您一个人确定就可以了吧？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</a:tr>
              <a:tr h="417579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/>
                        <a:t>客户类别及分配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/>
                        <a:t>15~25%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135100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/>
                        <a:t>推动客户意向提升的主要方法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u="none" strike="noStrike" dirty="0" smtClean="0"/>
                        <a:t>推动客户从阶段</a:t>
                      </a:r>
                      <a:r>
                        <a:rPr lang="en-US" altLang="zh-CN" sz="1200" u="none" strike="noStrike" dirty="0" smtClean="0"/>
                        <a:t>3</a:t>
                      </a:r>
                      <a:r>
                        <a:rPr lang="zh-CN" altLang="en-US" sz="1200" u="none" strike="noStrike" dirty="0" smtClean="0"/>
                        <a:t>到阶段</a:t>
                      </a:r>
                      <a:r>
                        <a:rPr lang="en-US" altLang="zh-CN" sz="1200" u="none" strike="noStrike" dirty="0" smtClean="0"/>
                        <a:t>4</a:t>
                      </a:r>
                      <a:r>
                        <a:rPr lang="zh-CN" altLang="en-US" sz="1200" u="none" strike="noStrike" dirty="0" smtClean="0"/>
                        <a:t>：</a:t>
                      </a:r>
                      <a:br>
                        <a:rPr lang="zh-CN" altLang="en-US" sz="1200" u="none" strike="noStrike" dirty="0" smtClean="0"/>
                      </a:br>
                      <a:r>
                        <a:rPr lang="en-US" altLang="zh-CN" sz="1200" u="none" strike="noStrike" dirty="0" smtClean="0"/>
                        <a:t>-</a:t>
                      </a:r>
                      <a:r>
                        <a:rPr lang="zh-CN" altLang="en-US" sz="1200" u="none" strike="noStrike" dirty="0" smtClean="0"/>
                        <a:t>明确决策人情况</a:t>
                      </a:r>
                      <a:endParaRPr lang="en-US" altLang="zh-CN" sz="1200" u="none" strike="noStrike" dirty="0" smtClean="0"/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u="none" strike="noStrike" dirty="0" smtClean="0"/>
                        <a:t>- </a:t>
                      </a:r>
                      <a:r>
                        <a:rPr lang="zh-CN" altLang="en-US" sz="1200" u="none" strike="noStrike" dirty="0" smtClean="0"/>
                        <a:t>解决客户的客观问题，让客户没有借口不签单</a:t>
                      </a:r>
                      <a:br>
                        <a:rPr lang="zh-CN" altLang="en-US" sz="1200" u="none" strike="noStrike" dirty="0" smtClean="0"/>
                      </a:br>
                      <a:r>
                        <a:rPr lang="en-US" altLang="zh-CN" sz="1200" u="none" strike="noStrike" dirty="0" smtClean="0"/>
                        <a:t>- </a:t>
                      </a:r>
                      <a:r>
                        <a:rPr lang="zh-CN" altLang="en-US" sz="1200" u="none" strike="noStrike" dirty="0" smtClean="0"/>
                        <a:t>采取各种方式试探成交</a:t>
                      </a:r>
                      <a:br>
                        <a:rPr lang="zh-CN" altLang="en-US" sz="1200" u="none" strike="noStrike" dirty="0" smtClean="0"/>
                      </a:br>
                      <a:r>
                        <a:rPr lang="en-US" altLang="zh-CN" sz="1200" u="none" strike="noStrike" dirty="0" smtClean="0"/>
                        <a:t>- </a:t>
                      </a:r>
                      <a:r>
                        <a:rPr lang="zh-CN" altLang="en-US" sz="1200" u="none" strike="noStrike" dirty="0" smtClean="0"/>
                        <a:t>让客户急起来，采取一系列逼单技巧</a:t>
                      </a:r>
                      <a:endParaRPr lang="en-US" altLang="zh-CN" sz="1200" b="0" i="0" u="none" strike="noStrike" dirty="0" smtClean="0">
                        <a:solidFill>
                          <a:srgbClr val="000000"/>
                        </a:solidFill>
                        <a:latin typeface="宋体"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200" b="0" i="0" u="none" strike="noStrike" dirty="0" smtClean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</a:tr>
              <a:tr h="620392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u="none" strike="noStrike" dirty="0"/>
                        <a:t>客户维护频率和要点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/>
                        <a:t>3</a:t>
                      </a:r>
                      <a:r>
                        <a:rPr lang="zh-CN" altLang="en-US" sz="1200" u="none" strike="noStrike" dirty="0" smtClean="0"/>
                        <a:t>天以内联系</a:t>
                      </a:r>
                      <a:r>
                        <a:rPr lang="zh-CN" altLang="en-US" sz="1200" u="none" strike="noStrike" dirty="0"/>
                        <a:t>一次</a:t>
                      </a:r>
                      <a:r>
                        <a:rPr lang="zh-CN" altLang="en-US" sz="1200" u="none" strike="noStrike" dirty="0" smtClean="0"/>
                        <a:t>；已经</a:t>
                      </a:r>
                      <a:r>
                        <a:rPr lang="zh-CN" altLang="en-US" sz="1200" u="none" strike="noStrike" dirty="0"/>
                        <a:t>拜访过，客户犹豫不决中，根据情况进行约访或联络关系，主要是试探成交或者确定成交时间及金额。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latin typeface="宋体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标题 1"/>
          <p:cNvSpPr txBox="1">
            <a:spLocks/>
          </p:cNvSpPr>
          <p:nvPr/>
        </p:nvSpPr>
        <p:spPr bwMode="auto">
          <a:xfrm>
            <a:off x="71406" y="214290"/>
            <a:ext cx="856932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“我跟踪的客户”客户管理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Shap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Shap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RectangleText"/>
</p:tagLst>
</file>

<file path=ppt/theme/theme1.xml><?xml version="1.0" encoding="utf-8"?>
<a:theme xmlns:a="http://schemas.openxmlformats.org/drawingml/2006/main" name="自定义设计方案">
  <a:themeElements>
    <a:clrScheme name="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定义设计方案">
      <a:majorFont>
        <a:latin typeface="Arial"/>
        <a:ea typeface="华文细黑"/>
        <a:cs typeface=""/>
      </a:majorFont>
      <a:minorFont>
        <a:latin typeface="Arial"/>
        <a:ea typeface="华文细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4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  <a:ea typeface="华文细黑" pitchFamily="-80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4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  <a:ea typeface="华文细黑" pitchFamily="-80" charset="-122"/>
          </a:defRPr>
        </a:defPPr>
      </a:lstStyle>
    </a:lnDef>
    <a:txDef>
      <a:spPr>
        <a:noFill/>
      </a:spPr>
      <a:bodyPr wrap="square" rtlCol="0">
        <a:spAutoFit/>
      </a:bodyPr>
      <a:lstStyle>
        <a:defPPr fontAlgn="t">
          <a:defRPr sz="2800" b="1" dirty="0" smtClean="0"/>
        </a:defPPr>
      </a:lstStyle>
    </a:txDef>
  </a:objectDefaults>
  <a:extraClrSchemeLst>
    <a:extraClrScheme>
      <a:clrScheme name="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1455</TotalTime>
  <Words>1601</Words>
  <Application>Microsoft Office PowerPoint</Application>
  <PresentationFormat>全屏显示(4:3)</PresentationFormat>
  <Paragraphs>191</Paragraphs>
  <Slides>15</Slides>
  <Notes>8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16" baseType="lpstr">
      <vt:lpstr>自定义设计方案</vt:lpstr>
      <vt:lpstr>基于客户意向判断及提升模型的客户管理方法</vt:lpstr>
      <vt:lpstr>合理、规范管理意向客户的意义</vt:lpstr>
      <vt:lpstr>主要内容</vt:lpstr>
      <vt:lpstr>客户意向判断及提升模型</vt:lpstr>
      <vt:lpstr>客户意向阶段与客户等级(ABCD)的区别</vt:lpstr>
      <vt:lpstr>主要内容</vt:lpstr>
      <vt:lpstr>“我跟踪的客户”客户管理</vt:lpstr>
      <vt:lpstr>“我跟踪的客户”客户管理</vt:lpstr>
      <vt:lpstr>幻灯片 9</vt:lpstr>
      <vt:lpstr>主要内容</vt:lpstr>
      <vt:lpstr>客户踢出“我跟踪的客户”的原则</vt:lpstr>
      <vt:lpstr>主要内容</vt:lpstr>
      <vt:lpstr>E类客户的维护方法</vt:lpstr>
      <vt:lpstr>争取转介绍时的要领</vt:lpstr>
      <vt:lpstr>幻灯片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jilan</dc:creator>
  <cp:lastModifiedBy>微软用户</cp:lastModifiedBy>
  <cp:revision>132</cp:revision>
  <dcterms:created xsi:type="dcterms:W3CDTF">2006-12-07T06:42:12Z</dcterms:created>
  <dcterms:modified xsi:type="dcterms:W3CDTF">2011-07-06T03:09:01Z</dcterms:modified>
</cp:coreProperties>
</file>