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4"/>
  </p:notesMasterIdLst>
  <p:handoutMasterIdLst>
    <p:handoutMasterId r:id="rId35"/>
  </p:handoutMasterIdLst>
  <p:sldIdLst>
    <p:sldId id="1177" r:id="rId2"/>
    <p:sldId id="1174" r:id="rId3"/>
    <p:sldId id="1175" r:id="rId4"/>
    <p:sldId id="1205" r:id="rId5"/>
    <p:sldId id="1209" r:id="rId6"/>
    <p:sldId id="1214" r:id="rId7"/>
    <p:sldId id="1210" r:id="rId8"/>
    <p:sldId id="1211" r:id="rId9"/>
    <p:sldId id="1217" r:id="rId10"/>
    <p:sldId id="1213" r:id="rId11"/>
    <p:sldId id="1206" r:id="rId12"/>
    <p:sldId id="1216" r:id="rId13"/>
    <p:sldId id="1215" r:id="rId14"/>
    <p:sldId id="1220" r:id="rId15"/>
    <p:sldId id="1219" r:id="rId16"/>
    <p:sldId id="1207" r:id="rId17"/>
    <p:sldId id="1208" r:id="rId18"/>
    <p:sldId id="1218" r:id="rId19"/>
    <p:sldId id="1225" r:id="rId20"/>
    <p:sldId id="1226" r:id="rId21"/>
    <p:sldId id="1221" r:id="rId22"/>
    <p:sldId id="1222" r:id="rId23"/>
    <p:sldId id="1227" r:id="rId24"/>
    <p:sldId id="1228" r:id="rId25"/>
    <p:sldId id="1229" r:id="rId26"/>
    <p:sldId id="1223" r:id="rId27"/>
    <p:sldId id="1230" r:id="rId28"/>
    <p:sldId id="1224" r:id="rId29"/>
    <p:sldId id="1231" r:id="rId30"/>
    <p:sldId id="1233" r:id="rId31"/>
    <p:sldId id="1232" r:id="rId32"/>
    <p:sldId id="1204" r:id="rId33"/>
  </p:sldIdLst>
  <p:sldSz cx="9144000" cy="5143500" type="screen16x9"/>
  <p:notesSz cx="6858000" cy="9144000"/>
  <p:custDataLst>
    <p:tags r:id="rId36"/>
  </p:custDataLst>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6" pos="528" userDrawn="1">
          <p15:clr>
            <a:srgbClr val="A4A3A4"/>
          </p15:clr>
        </p15:guide>
        <p15:guide id="7" pos="7152" userDrawn="1">
          <p15:clr>
            <a:srgbClr val="A4A3A4"/>
          </p15:clr>
        </p15:guide>
        <p15:guide id="8" orient="horz" pos="1620">
          <p15:clr>
            <a:srgbClr val="A4A3A4"/>
          </p15:clr>
        </p15:guide>
        <p15:guide id="9" pos="2880">
          <p15:clr>
            <a:srgbClr val="A4A3A4"/>
          </p15:clr>
        </p15:guide>
        <p15:guide id="10" pos="396">
          <p15:clr>
            <a:srgbClr val="A4A3A4"/>
          </p15:clr>
        </p15:guide>
        <p15:guide id="11" pos="536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4064"/>
    <a:srgbClr val="00B0F0"/>
    <a:srgbClr val="0A7CC0"/>
    <a:srgbClr val="42B2DE"/>
    <a:srgbClr val="0268B1"/>
    <a:srgbClr val="D10000"/>
    <a:srgbClr val="880000"/>
    <a:srgbClr val="5F8902"/>
    <a:srgbClr val="607401"/>
    <a:srgbClr val="D871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06" autoAdjust="0"/>
    <p:restoredTop sz="94434" autoAdjust="0"/>
  </p:normalViewPr>
  <p:slideViewPr>
    <p:cSldViewPr snapToGrid="0">
      <p:cViewPr varScale="1">
        <p:scale>
          <a:sx n="115" d="100"/>
          <a:sy n="115" d="100"/>
        </p:scale>
        <p:origin x="96" y="180"/>
      </p:cViewPr>
      <p:guideLst>
        <p:guide orient="horz" pos="2160"/>
        <p:guide pos="3840"/>
        <p:guide pos="528"/>
        <p:guide pos="7152"/>
        <p:guide orient="horz" pos="1620"/>
        <p:guide pos="2880"/>
        <p:guide pos="396"/>
        <p:guide pos="5364"/>
      </p:guideLst>
    </p:cSldViewPr>
  </p:slideViewPr>
  <p:notesTextViewPr>
    <p:cViewPr>
      <p:scale>
        <a:sx n="1" d="1"/>
        <a:sy n="1" d="1"/>
      </p:scale>
      <p:origin x="0" y="0"/>
    </p:cViewPr>
  </p:notesTextViewPr>
  <p:sorterViewPr>
    <p:cViewPr>
      <p:scale>
        <a:sx n="64" d="100"/>
        <a:sy n="64" d="100"/>
      </p:scale>
      <p:origin x="0" y="27102"/>
    </p:cViewPr>
  </p:sorterViewPr>
  <p:notesViewPr>
    <p:cSldViewPr snapToGrid="0" showGuides="1">
      <p:cViewPr varScale="1">
        <p:scale>
          <a:sx n="88" d="100"/>
          <a:sy n="88" d="100"/>
        </p:scale>
        <p:origin x="3822" y="102"/>
      </p:cViewPr>
      <p:guideLst/>
    </p:cSldViewPr>
  </p:notesViewPr>
  <p:gridSpacing cx="457200" cy="457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253F-1DC1-44AB-85F9-14DB9D873A39}" type="datetimeFigureOut">
              <a:rPr lang="en-US" smtClean="0"/>
              <a:t>11/18/2021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F8A4E4-7001-4196-8720-A0FCB0AEBF4A}" type="slidenum">
              <a:rPr lang="en-US" smtClean="0"/>
              <a:t>‹#›</a:t>
            </a:fld>
            <a:endParaRPr lang="en-US"/>
          </a:p>
        </p:txBody>
      </p:sp>
    </p:spTree>
    <p:extLst>
      <p:ext uri="{BB962C8B-B14F-4D97-AF65-F5344CB8AC3E}">
        <p14:creationId xmlns:p14="http://schemas.microsoft.com/office/powerpoint/2010/main" val="28691813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t>11/18/2021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t>‹#›</a:t>
            </a:fld>
            <a:endParaRPr lang="en-US"/>
          </a:p>
        </p:txBody>
      </p:sp>
    </p:spTree>
    <p:extLst>
      <p:ext uri="{BB962C8B-B14F-4D97-AF65-F5344CB8AC3E}">
        <p14:creationId xmlns:p14="http://schemas.microsoft.com/office/powerpoint/2010/main" val="115145577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a:t>
            </a:fld>
            <a:endParaRPr lang="en-US"/>
          </a:p>
        </p:txBody>
      </p:sp>
    </p:spTree>
    <p:extLst>
      <p:ext uri="{BB962C8B-B14F-4D97-AF65-F5344CB8AC3E}">
        <p14:creationId xmlns:p14="http://schemas.microsoft.com/office/powerpoint/2010/main" val="470664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a:t>
            </a:fld>
            <a:endParaRPr lang="en-US"/>
          </a:p>
        </p:txBody>
      </p:sp>
    </p:spTree>
    <p:extLst>
      <p:ext uri="{BB962C8B-B14F-4D97-AF65-F5344CB8AC3E}">
        <p14:creationId xmlns:p14="http://schemas.microsoft.com/office/powerpoint/2010/main" val="428517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3</a:t>
            </a:fld>
            <a:endParaRPr lang="en-US"/>
          </a:p>
        </p:txBody>
      </p:sp>
    </p:spTree>
    <p:extLst>
      <p:ext uri="{BB962C8B-B14F-4D97-AF65-F5344CB8AC3E}">
        <p14:creationId xmlns:p14="http://schemas.microsoft.com/office/powerpoint/2010/main" val="1547020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13</a:t>
            </a:fld>
            <a:endParaRPr lang="en-US"/>
          </a:p>
        </p:txBody>
      </p:sp>
    </p:spTree>
    <p:extLst>
      <p:ext uri="{BB962C8B-B14F-4D97-AF65-F5344CB8AC3E}">
        <p14:creationId xmlns:p14="http://schemas.microsoft.com/office/powerpoint/2010/main" val="3413042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19</a:t>
            </a:fld>
            <a:endParaRPr lang="en-US"/>
          </a:p>
        </p:txBody>
      </p:sp>
    </p:spTree>
    <p:extLst>
      <p:ext uri="{BB962C8B-B14F-4D97-AF65-F5344CB8AC3E}">
        <p14:creationId xmlns:p14="http://schemas.microsoft.com/office/powerpoint/2010/main" val="4221813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30</a:t>
            </a:fld>
            <a:endParaRPr lang="en-US"/>
          </a:p>
        </p:txBody>
      </p:sp>
    </p:spTree>
    <p:extLst>
      <p:ext uri="{BB962C8B-B14F-4D97-AF65-F5344CB8AC3E}">
        <p14:creationId xmlns:p14="http://schemas.microsoft.com/office/powerpoint/2010/main" val="814894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32</a:t>
            </a:fld>
            <a:endParaRPr lang="en-US"/>
          </a:p>
        </p:txBody>
      </p:sp>
    </p:spTree>
    <p:extLst>
      <p:ext uri="{BB962C8B-B14F-4D97-AF65-F5344CB8AC3E}">
        <p14:creationId xmlns:p14="http://schemas.microsoft.com/office/powerpoint/2010/main" val="1066964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705466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4630268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8861976"/>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660515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9476347"/>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977691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4250227"/>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966316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0047627"/>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384323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84257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394132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589977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97604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97604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648541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97604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97604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648541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648541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97604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alpha val="5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80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2" r:id="rId6"/>
    <p:sldLayoutId id="2147483667" r:id="rId7"/>
    <p:sldLayoutId id="2147483666" r:id="rId8"/>
    <p:sldLayoutId id="2147483655" r:id="rId9"/>
    <p:sldLayoutId id="2147483656" r:id="rId10"/>
    <p:sldLayoutId id="2147483657" r:id="rId11"/>
    <p:sldLayoutId id="2147483658" r:id="rId12"/>
    <p:sldLayoutId id="2147483659"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Lst>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6.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4.jpeg"/><Relationship Id="rId5" Type="http://schemas.openxmlformats.org/officeDocument/2006/relationships/notesSlide" Target="../notesSlides/notesSlide3.xml"/><Relationship Id="rId4"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4.jpeg"/><Relationship Id="rId5" Type="http://schemas.openxmlformats.org/officeDocument/2006/relationships/notesSlide" Target="../notesSlides/notesSlide4.xml"/><Relationship Id="rId4"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4.jpeg"/><Relationship Id="rId5" Type="http://schemas.openxmlformats.org/officeDocument/2006/relationships/notesSlide" Target="../notesSlides/notesSlide5.xml"/><Relationship Id="rId4"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4.jpeg"/><Relationship Id="rId5" Type="http://schemas.openxmlformats.org/officeDocument/2006/relationships/notesSlide" Target="../notesSlides/notesSlide6.xml"/><Relationship Id="rId4"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63163" y="-1111820"/>
            <a:ext cx="1362075" cy="800100"/>
          </a:xfrm>
          <a:prstGeom prst="rect">
            <a:avLst/>
          </a:prstGeom>
          <a:solidFill>
            <a:srgbClr val="42B2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p:nvSpPr>
        <p:spPr>
          <a:xfrm>
            <a:off x="2895698" y="-1111820"/>
            <a:ext cx="1362075" cy="800100"/>
          </a:xfrm>
          <a:prstGeom prst="rect">
            <a:avLst/>
          </a:prstGeom>
          <a:solidFill>
            <a:srgbClr val="0A7C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83273" y="1080052"/>
            <a:ext cx="2692979" cy="2581156"/>
          </a:xfrm>
          <a:prstGeom prst="ellipse">
            <a:avLst/>
          </a:prstGeom>
          <a:ln w="63500" cap="rnd">
            <a:solidFill>
              <a:srgbClr val="0A7CC0"/>
            </a:solidFill>
          </a:ln>
          <a:effectLst>
            <a:glow rad="444500">
              <a:schemeClr val="accent1">
                <a:alpha val="25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5587072" y="3064236"/>
            <a:ext cx="1020418" cy="1027043"/>
          </a:xfrm>
          <a:prstGeom prst="rect">
            <a:avLst/>
          </a:prstGeom>
        </p:spPr>
      </p:pic>
      <p:sp>
        <p:nvSpPr>
          <p:cNvPr id="16" name="文本框 15"/>
          <p:cNvSpPr txBox="1"/>
          <p:nvPr/>
        </p:nvSpPr>
        <p:spPr>
          <a:xfrm>
            <a:off x="387620" y="1536835"/>
            <a:ext cx="5495653" cy="1261884"/>
          </a:xfrm>
          <a:prstGeom prst="rect">
            <a:avLst/>
          </a:prstGeom>
          <a:noFill/>
        </p:spPr>
        <p:txBody>
          <a:bodyPr wrap="square" rtlCol="0">
            <a:spAutoFit/>
          </a:bodyPr>
          <a:lstStyle>
            <a:defPPr>
              <a:defRPr lang="zh-CN"/>
            </a:defPPr>
            <a:lvl1pPr algn="ctr">
              <a:defRPr sz="4400">
                <a:solidFill>
                  <a:schemeClr val="bg1"/>
                </a:solidFill>
                <a:latin typeface="华文细黑" panose="02010600040101010101" pitchFamily="2" charset="-122"/>
                <a:ea typeface="华文细黑" panose="02010600040101010101" pitchFamily="2" charset="-122"/>
              </a:defRPr>
            </a:lvl1pPr>
          </a:lstStyle>
          <a:p>
            <a:r>
              <a:rPr lang="zh-CN" altLang="en-US" sz="4800" b="1" dirty="0" smtClean="0">
                <a:solidFill>
                  <a:schemeClr val="accent2">
                    <a:lumMod val="75000"/>
                  </a:schemeClr>
                </a:solidFill>
                <a:latin typeface="方正明尚简体" panose="02000000000000000000" pitchFamily="2" charset="-122"/>
                <a:ea typeface="方正明尚简体" panose="02000000000000000000" pitchFamily="2" charset="-122"/>
              </a:rPr>
              <a:t>华大优美达益生菌</a:t>
            </a:r>
            <a:endParaRPr lang="en-US" altLang="zh-CN" sz="4800" b="1" dirty="0" smtClean="0">
              <a:solidFill>
                <a:schemeClr val="accent2">
                  <a:lumMod val="75000"/>
                </a:schemeClr>
              </a:solidFill>
              <a:latin typeface="方正明尚简体" panose="02000000000000000000" pitchFamily="2" charset="-122"/>
              <a:ea typeface="方正明尚简体" panose="02000000000000000000" pitchFamily="2" charset="-122"/>
            </a:endParaRPr>
          </a:p>
          <a:p>
            <a:r>
              <a:rPr lang="zh-CN" altLang="en-US" sz="2800" b="1" dirty="0" smtClean="0">
                <a:solidFill>
                  <a:schemeClr val="accent2">
                    <a:lumMod val="75000"/>
                  </a:schemeClr>
                </a:solidFill>
                <a:latin typeface="方正明尚简体" panose="02000000000000000000" pitchFamily="2" charset="-122"/>
                <a:ea typeface="方正明尚简体" panose="02000000000000000000" pitchFamily="2" charset="-122"/>
              </a:rPr>
              <a:t>社会化媒体传播方案</a:t>
            </a:r>
            <a:endParaRPr lang="zh-CN" altLang="en-US" sz="1600" b="1" dirty="0">
              <a:solidFill>
                <a:schemeClr val="accent2">
                  <a:lumMod val="75000"/>
                </a:schemeClr>
              </a:solidFill>
              <a:latin typeface="方正明尚简体" panose="02000000000000000000" pitchFamily="2" charset="-122"/>
              <a:ea typeface="方正明尚简体" panose="02000000000000000000" pitchFamily="2" charset="-122"/>
            </a:endParaRPr>
          </a:p>
        </p:txBody>
      </p:sp>
      <p:sp>
        <p:nvSpPr>
          <p:cNvPr id="17" name="矩形 4"/>
          <p:cNvSpPr>
            <a:spLocks noChangeArrowheads="1"/>
          </p:cNvSpPr>
          <p:nvPr/>
        </p:nvSpPr>
        <p:spPr bwMode="auto">
          <a:xfrm>
            <a:off x="1344102" y="3423868"/>
            <a:ext cx="3599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dirty="0" smtClean="0">
                <a:solidFill>
                  <a:schemeClr val="tx2"/>
                </a:solidFill>
                <a:latin typeface="华文细黑" panose="02010600040101010101" pitchFamily="2" charset="-122"/>
                <a:ea typeface="华文细黑" panose="02010600040101010101" pitchFamily="2" charset="-122"/>
                <a:sym typeface="微软雅黑" panose="020B0503020204020204" pitchFamily="34" charset="-122"/>
              </a:rPr>
              <a:t>2021.11</a:t>
            </a:r>
            <a:endParaRPr lang="zh-CN" altLang="en-US" dirty="0">
              <a:solidFill>
                <a:schemeClr val="tx2"/>
              </a:solidFill>
              <a:latin typeface="华文细黑" panose="02010600040101010101" pitchFamily="2" charset="-122"/>
              <a:ea typeface="华文细黑" panose="02010600040101010101" pitchFamily="2" charset="-122"/>
              <a:sym typeface="微软雅黑" panose="020B0503020204020204" pitchFamily="34" charset="-122"/>
            </a:endParaRPr>
          </a:p>
        </p:txBody>
      </p:sp>
      <p:sp>
        <p:nvSpPr>
          <p:cNvPr id="18" name="文本框 17"/>
          <p:cNvSpPr txBox="1"/>
          <p:nvPr/>
        </p:nvSpPr>
        <p:spPr>
          <a:xfrm>
            <a:off x="1263163" y="2972794"/>
            <a:ext cx="3788040" cy="276999"/>
          </a:xfrm>
          <a:prstGeom prst="rect">
            <a:avLst/>
          </a:prstGeom>
          <a:noFill/>
        </p:spPr>
        <p:txBody>
          <a:bodyPr wrap="square" rtlCol="0">
            <a:spAutoFit/>
          </a:bodyPr>
          <a:lstStyle/>
          <a:p>
            <a:pPr algn="ctr"/>
            <a:r>
              <a:rPr lang="zh-CN" altLang="en-US" sz="1200" b="1" dirty="0" smtClean="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rPr>
              <a:t>热源汇盈</a:t>
            </a:r>
            <a:endParaRPr lang="zh-CN" altLang="en-US" sz="1200" b="1"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pic>
        <p:nvPicPr>
          <p:cNvPr id="19" name="背景音乐 阳光的温度.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2310" y="775252"/>
            <a:ext cx="609600" cy="609600"/>
          </a:xfrm>
          <a:prstGeom prst="rect">
            <a:avLst/>
          </a:prstGeom>
        </p:spPr>
      </p:pic>
    </p:spTree>
    <p:extLst>
      <p:ext uri="{BB962C8B-B14F-4D97-AF65-F5344CB8AC3E}">
        <p14:creationId xmlns:p14="http://schemas.microsoft.com/office/powerpoint/2010/main" val="3780167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audio>
              <p:cMediaNode numSld="999" showWhenStopped="0">
                <p:cTn id="2" repeatCount="indefinite" fill="hold" display="0">
                  <p:stCondLst>
                    <p:cond delay="indefinite"/>
                  </p:stCondLst>
                </p:cTn>
                <p:tgtEl>
                  <p:spTgt spid="1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6">
            <a:extLst>
              <a:ext uri="{FF2B5EF4-FFF2-40B4-BE49-F238E27FC236}">
                <a16:creationId xmlns:a16="http://schemas.microsoft.com/office/drawing/2014/main" id="{9ADAD124-AE3F-4B8E-91D6-C434475CA5D2}"/>
              </a:ext>
            </a:extLst>
          </p:cNvPr>
          <p:cNvSpPr>
            <a:spLocks/>
          </p:cNvSpPr>
          <p:nvPr/>
        </p:nvSpPr>
        <p:spPr bwMode="auto">
          <a:xfrm>
            <a:off x="881612" y="1507048"/>
            <a:ext cx="3440638" cy="3031043"/>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accent6">
              <a:lumMod val="75000"/>
            </a:schemeClr>
          </a:solidFill>
          <a:ln w="0">
            <a:noFill/>
            <a:prstDash val="solid"/>
            <a:round/>
            <a:headEnd/>
            <a:tailEnd/>
          </a:ln>
        </p:spPr>
        <p:txBody>
          <a:bodyPr vert="horz" wrap="square" lIns="89605" tIns="44803" rIns="89605" bIns="44803" numCol="1" anchor="t" anchorCtr="0" compatLnSpc="1">
            <a:prstTxWarp prst="textNoShape">
              <a:avLst/>
            </a:prstTxWarp>
          </a:bodyPr>
          <a:lstStyle/>
          <a:p>
            <a:endParaRPr lang="zh-CN" altLang="en-US"/>
          </a:p>
        </p:txBody>
      </p:sp>
      <p:sp>
        <p:nvSpPr>
          <p:cNvPr id="43" name="Freeform 11">
            <a:extLst>
              <a:ext uri="{FF2B5EF4-FFF2-40B4-BE49-F238E27FC236}">
                <a16:creationId xmlns:a16="http://schemas.microsoft.com/office/drawing/2014/main" id="{E147EAF6-3D44-48B0-9160-D5947A80D071}"/>
              </a:ext>
            </a:extLst>
          </p:cNvPr>
          <p:cNvSpPr>
            <a:spLocks/>
          </p:cNvSpPr>
          <p:nvPr/>
        </p:nvSpPr>
        <p:spPr bwMode="auto">
          <a:xfrm>
            <a:off x="1168087" y="991741"/>
            <a:ext cx="2867688" cy="2495832"/>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accent2"/>
            </a:solidFill>
            <a:prstDash val="solid"/>
            <a:round/>
            <a:headEnd/>
            <a:tailEnd/>
          </a:ln>
        </p:spPr>
        <p:txBody>
          <a:bodyPr vert="horz" wrap="square" lIns="89605" tIns="44803" rIns="89605" bIns="44803" numCol="1" anchor="t" anchorCtr="0" compatLnSpc="1">
            <a:prstTxWarp prst="textNoShape">
              <a:avLst/>
            </a:prstTxWarp>
          </a:bodyPr>
          <a:lstStyle/>
          <a:p>
            <a:endParaRPr lang="zh-CN" altLang="en-US" dirty="0"/>
          </a:p>
        </p:txBody>
      </p:sp>
      <p:sp>
        <p:nvSpPr>
          <p:cNvPr id="44" name="MH_Number_1">
            <a:extLst>
              <a:ext uri="{FF2B5EF4-FFF2-40B4-BE49-F238E27FC236}">
                <a16:creationId xmlns:a16="http://schemas.microsoft.com/office/drawing/2014/main" id="{6200E546-7287-4922-9975-9F7608092901}"/>
              </a:ext>
            </a:extLst>
          </p:cNvPr>
          <p:cNvSpPr/>
          <p:nvPr>
            <p:custDataLst>
              <p:tags r:id="rId1"/>
            </p:custDataLst>
          </p:nvPr>
        </p:nvSpPr>
        <p:spPr>
          <a:xfrm>
            <a:off x="5180862" y="1416016"/>
            <a:ext cx="264569" cy="264569"/>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47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147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5" name="MH_Entry_1">
            <a:extLst>
              <a:ext uri="{FF2B5EF4-FFF2-40B4-BE49-F238E27FC236}">
                <a16:creationId xmlns:a16="http://schemas.microsoft.com/office/drawing/2014/main" id="{F39E6E60-E44C-41DD-BB51-CE720EFEB177}"/>
              </a:ext>
            </a:extLst>
          </p:cNvPr>
          <p:cNvSpPr/>
          <p:nvPr>
            <p:custDataLst>
              <p:tags r:id="rId2"/>
            </p:custDataLst>
          </p:nvPr>
        </p:nvSpPr>
        <p:spPr>
          <a:xfrm>
            <a:off x="5611173" y="1402258"/>
            <a:ext cx="1877895" cy="3432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23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项目思考</a:t>
            </a:r>
            <a:endParaRPr lang="zh-CN" altLang="en-US" sz="111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MH_Number_2">
            <a:extLst>
              <a:ext uri="{FF2B5EF4-FFF2-40B4-BE49-F238E27FC236}">
                <a16:creationId xmlns:a16="http://schemas.microsoft.com/office/drawing/2014/main" id="{75AB6765-3490-478B-AE1E-D9798C7DDAAD}"/>
              </a:ext>
            </a:extLst>
          </p:cNvPr>
          <p:cNvSpPr/>
          <p:nvPr>
            <p:custDataLst>
              <p:tags r:id="rId3"/>
            </p:custDataLst>
          </p:nvPr>
        </p:nvSpPr>
        <p:spPr>
          <a:xfrm>
            <a:off x="5180862" y="2109369"/>
            <a:ext cx="264569" cy="264569"/>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47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147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7" name="MH_Entry_2">
            <a:extLst>
              <a:ext uri="{FF2B5EF4-FFF2-40B4-BE49-F238E27FC236}">
                <a16:creationId xmlns:a16="http://schemas.microsoft.com/office/drawing/2014/main" id="{87273CF7-681A-4E16-B98C-92DB7302FDC2}"/>
              </a:ext>
            </a:extLst>
          </p:cNvPr>
          <p:cNvSpPr/>
          <p:nvPr>
            <p:custDataLst>
              <p:tags r:id="rId4"/>
            </p:custDataLst>
          </p:nvPr>
        </p:nvSpPr>
        <p:spPr>
          <a:xfrm>
            <a:off x="5611173" y="2095612"/>
            <a:ext cx="1877895" cy="3432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231" dirty="0" smtClean="0">
                <a:solidFill>
                  <a:srgbClr val="0A7CC0"/>
                </a:solidFill>
                <a:latin typeface="Arial" panose="020B0604020202020204" pitchFamily="34" charset="0"/>
                <a:ea typeface="微软雅黑" panose="020B0503020204020204" pitchFamily="34" charset="-122"/>
                <a:sym typeface="Arial" panose="020B0604020202020204" pitchFamily="34" charset="0"/>
              </a:rPr>
              <a:t>传播策略</a:t>
            </a:r>
            <a:endParaRPr lang="zh-CN" altLang="en-US" sz="1115" dirty="0">
              <a:solidFill>
                <a:srgbClr val="0A7CC0"/>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MH_Number_3">
            <a:extLst>
              <a:ext uri="{FF2B5EF4-FFF2-40B4-BE49-F238E27FC236}">
                <a16:creationId xmlns:a16="http://schemas.microsoft.com/office/drawing/2014/main" id="{CDFBD566-1A76-475E-83A8-13AD787EFDD0}"/>
              </a:ext>
            </a:extLst>
          </p:cNvPr>
          <p:cNvSpPr/>
          <p:nvPr>
            <p:custDataLst>
              <p:tags r:id="rId5"/>
            </p:custDataLst>
          </p:nvPr>
        </p:nvSpPr>
        <p:spPr>
          <a:xfrm>
            <a:off x="5180862" y="2802721"/>
            <a:ext cx="264569" cy="264569"/>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470"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147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9" name="MH_Entry_3">
            <a:extLst>
              <a:ext uri="{FF2B5EF4-FFF2-40B4-BE49-F238E27FC236}">
                <a16:creationId xmlns:a16="http://schemas.microsoft.com/office/drawing/2014/main" id="{93955B1A-3092-4815-820D-2A99E5492369}"/>
              </a:ext>
            </a:extLst>
          </p:cNvPr>
          <p:cNvSpPr/>
          <p:nvPr>
            <p:custDataLst>
              <p:tags r:id="rId6"/>
            </p:custDataLst>
          </p:nvPr>
        </p:nvSpPr>
        <p:spPr>
          <a:xfrm>
            <a:off x="5611173" y="2788965"/>
            <a:ext cx="1877895" cy="3432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23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传播执行</a:t>
            </a:r>
            <a:endParaRPr lang="zh-CN" altLang="en-US" sz="111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MH_Number_4">
            <a:extLst>
              <a:ext uri="{FF2B5EF4-FFF2-40B4-BE49-F238E27FC236}">
                <a16:creationId xmlns:a16="http://schemas.microsoft.com/office/drawing/2014/main" id="{E47F7527-000B-4523-A1FD-99166829562A}"/>
              </a:ext>
            </a:extLst>
          </p:cNvPr>
          <p:cNvSpPr/>
          <p:nvPr>
            <p:custDataLst>
              <p:tags r:id="rId7"/>
            </p:custDataLst>
          </p:nvPr>
        </p:nvSpPr>
        <p:spPr>
          <a:xfrm>
            <a:off x="5180862" y="3496074"/>
            <a:ext cx="264569" cy="264569"/>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47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147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51" name="MH_Entry_4">
            <a:extLst>
              <a:ext uri="{FF2B5EF4-FFF2-40B4-BE49-F238E27FC236}">
                <a16:creationId xmlns:a16="http://schemas.microsoft.com/office/drawing/2014/main" id="{403AB72C-F761-444E-860F-318A479443A4}"/>
              </a:ext>
            </a:extLst>
          </p:cNvPr>
          <p:cNvSpPr/>
          <p:nvPr>
            <p:custDataLst>
              <p:tags r:id="rId8"/>
            </p:custDataLst>
          </p:nvPr>
        </p:nvSpPr>
        <p:spPr>
          <a:xfrm>
            <a:off x="5611173" y="3482317"/>
            <a:ext cx="1877895" cy="3432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231" dirty="0" smtClean="0">
                <a:solidFill>
                  <a:srgbClr val="0A7CC0"/>
                </a:solidFill>
                <a:latin typeface="Arial" panose="020B0604020202020204" pitchFamily="34" charset="0"/>
                <a:ea typeface="微软雅黑" panose="020B0503020204020204" pitchFamily="34" charset="-122"/>
                <a:sym typeface="Arial" panose="020B0604020202020204" pitchFamily="34" charset="0"/>
              </a:rPr>
              <a:t>预算</a:t>
            </a:r>
            <a:endParaRPr lang="zh-CN" altLang="en-US" sz="1115" dirty="0">
              <a:solidFill>
                <a:srgbClr val="0A7CC0"/>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MH_Others_1">
            <a:extLst>
              <a:ext uri="{FF2B5EF4-FFF2-40B4-BE49-F238E27FC236}">
                <a16:creationId xmlns:a16="http://schemas.microsoft.com/office/drawing/2014/main" id="{1A61B14C-D59C-4F00-9279-0057BD7F3F73}"/>
              </a:ext>
            </a:extLst>
          </p:cNvPr>
          <p:cNvSpPr txBox="1"/>
          <p:nvPr>
            <p:custDataLst>
              <p:tags r:id="rId9"/>
            </p:custDataLst>
          </p:nvPr>
        </p:nvSpPr>
        <p:spPr>
          <a:xfrm>
            <a:off x="1686745" y="1879828"/>
            <a:ext cx="1830371" cy="772199"/>
          </a:xfrm>
          <a:prstGeom prst="rect">
            <a:avLst/>
          </a:prstGeom>
          <a:solidFill>
            <a:schemeClr val="accent6">
              <a:lumMod val="75000"/>
            </a:schemeClr>
          </a:solidFill>
        </p:spPr>
        <p:txBody>
          <a:bodyPr vert="horz" wrap="square" lIns="0" tIns="0" rIns="0" bIns="0" rtlCol="0" anchor="ctr" anchorCtr="0">
            <a:spAutoFit/>
          </a:bodyPr>
          <a:lstStyle/>
          <a:p>
            <a:pPr algn="ctr"/>
            <a:r>
              <a:rPr lang="zh-CN" altLang="en-US" sz="5018"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53" name="MH_Others_2">
            <a:extLst>
              <a:ext uri="{FF2B5EF4-FFF2-40B4-BE49-F238E27FC236}">
                <a16:creationId xmlns:a16="http://schemas.microsoft.com/office/drawing/2014/main" id="{0FE526E4-E4D2-47FC-A09C-EDA8AA25B3ED}"/>
              </a:ext>
            </a:extLst>
          </p:cNvPr>
          <p:cNvSpPr txBox="1"/>
          <p:nvPr>
            <p:custDataLst>
              <p:tags r:id="rId10"/>
            </p:custDataLst>
          </p:nvPr>
        </p:nvSpPr>
        <p:spPr>
          <a:xfrm>
            <a:off x="1790101" y="2700581"/>
            <a:ext cx="1623661" cy="300210"/>
          </a:xfrm>
          <a:prstGeom prst="rect">
            <a:avLst/>
          </a:prstGeom>
          <a:noFill/>
        </p:spPr>
        <p:txBody>
          <a:bodyPr vert="horz" wrap="square" lIns="0" tIns="0" rIns="0" bIns="0">
            <a:spAutoFit/>
          </a:bodyPr>
          <a:lstStyle/>
          <a:p>
            <a:pPr algn="ctr">
              <a:defRPr/>
            </a:pPr>
            <a:r>
              <a:rPr lang="en-US" altLang="zh-CN" sz="1951"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951"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70536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19342" y="427204"/>
            <a:ext cx="1419312" cy="1320573"/>
          </a:xfrm>
          <a:prstGeom prst="ellipse">
            <a:avLst/>
          </a:prstGeom>
          <a:ln w="63500" cap="rnd">
            <a:solidFill>
              <a:srgbClr val="0A7C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8" name="Freeform 6">
            <a:extLst>
              <a:ext uri="{FF2B5EF4-FFF2-40B4-BE49-F238E27FC236}">
                <a16:creationId xmlns:a16="http://schemas.microsoft.com/office/drawing/2014/main" id="{E287586F-2255-4853-9F93-3709652FE539}"/>
              </a:ext>
            </a:extLst>
          </p:cNvPr>
          <p:cNvSpPr>
            <a:spLocks/>
          </p:cNvSpPr>
          <p:nvPr/>
        </p:nvSpPr>
        <p:spPr bwMode="auto">
          <a:xfrm>
            <a:off x="881612" y="1507048"/>
            <a:ext cx="3440638" cy="3031043"/>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accent6">
              <a:lumMod val="75000"/>
            </a:schemeClr>
          </a:solidFill>
          <a:ln w="0">
            <a:noFill/>
            <a:prstDash val="solid"/>
            <a:round/>
            <a:headEnd/>
            <a:tailEnd/>
          </a:ln>
        </p:spPr>
        <p:txBody>
          <a:bodyPr vert="horz" wrap="square" lIns="89605" tIns="44803" rIns="89605" bIns="44803" numCol="1" anchor="t" anchorCtr="0" compatLnSpc="1">
            <a:prstTxWarp prst="textNoShape">
              <a:avLst/>
            </a:prstTxWarp>
          </a:bodyPr>
          <a:lstStyle/>
          <a:p>
            <a:endParaRPr lang="zh-CN" altLang="en-US">
              <a:solidFill>
                <a:schemeClr val="bg1"/>
              </a:solidFill>
            </a:endParaRPr>
          </a:p>
        </p:txBody>
      </p:sp>
      <p:sp>
        <p:nvSpPr>
          <p:cNvPr id="19" name="Freeform 11">
            <a:extLst>
              <a:ext uri="{FF2B5EF4-FFF2-40B4-BE49-F238E27FC236}">
                <a16:creationId xmlns:a16="http://schemas.microsoft.com/office/drawing/2014/main" id="{F041F6C6-D709-47AD-8645-B830DA96A25D}"/>
              </a:ext>
            </a:extLst>
          </p:cNvPr>
          <p:cNvSpPr>
            <a:spLocks/>
          </p:cNvSpPr>
          <p:nvPr/>
        </p:nvSpPr>
        <p:spPr bwMode="auto">
          <a:xfrm>
            <a:off x="1168087" y="991741"/>
            <a:ext cx="2867688" cy="2495832"/>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rgbClr val="0A7CC0"/>
            </a:solidFill>
            <a:prstDash val="solid"/>
            <a:round/>
            <a:headEnd/>
            <a:tailEnd/>
          </a:ln>
        </p:spPr>
        <p:txBody>
          <a:bodyPr vert="horz" wrap="square" lIns="89605" tIns="44803" rIns="89605" bIns="44803" numCol="1" anchor="t" anchorCtr="0" compatLnSpc="1">
            <a:prstTxWarp prst="textNoShape">
              <a:avLst/>
            </a:prstTxWarp>
          </a:bodyPr>
          <a:lstStyle/>
          <a:p>
            <a:endParaRPr lang="zh-CN" altLang="en-US" dirty="0">
              <a:solidFill>
                <a:schemeClr val="bg1"/>
              </a:solidFill>
            </a:endParaRPr>
          </a:p>
        </p:txBody>
      </p:sp>
      <p:sp>
        <p:nvSpPr>
          <p:cNvPr id="20" name="文本框 2">
            <a:extLst>
              <a:ext uri="{FF2B5EF4-FFF2-40B4-BE49-F238E27FC236}">
                <a16:creationId xmlns:a16="http://schemas.microsoft.com/office/drawing/2014/main" id="{8AB199D6-FEE3-404C-BED4-2F125AAD7839}"/>
              </a:ext>
            </a:extLst>
          </p:cNvPr>
          <p:cNvSpPr txBox="1">
            <a:spLocks noChangeArrowheads="1"/>
          </p:cNvSpPr>
          <p:nvPr>
            <p:custDataLst>
              <p:tags r:id="rId1"/>
            </p:custDataLst>
          </p:nvPr>
        </p:nvSpPr>
        <p:spPr bwMode="auto">
          <a:xfrm>
            <a:off x="2076733" y="1706678"/>
            <a:ext cx="1181904" cy="10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108"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zh-CN" altLang="en-US" sz="7108"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21" name="直接连接符 20">
            <a:extLst>
              <a:ext uri="{FF2B5EF4-FFF2-40B4-BE49-F238E27FC236}">
                <a16:creationId xmlns:a16="http://schemas.microsoft.com/office/drawing/2014/main" id="{CB2A8043-CB96-440A-947D-AE41A70170EE}"/>
              </a:ext>
            </a:extLst>
          </p:cNvPr>
          <p:cNvCxnSpPr/>
          <p:nvPr>
            <p:custDataLst>
              <p:tags r:id="rId2"/>
            </p:custDataLst>
          </p:nvPr>
        </p:nvCxnSpPr>
        <p:spPr>
          <a:xfrm>
            <a:off x="4343641" y="2520186"/>
            <a:ext cx="2887258"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2" name="文本框 11">
            <a:extLst>
              <a:ext uri="{FF2B5EF4-FFF2-40B4-BE49-F238E27FC236}">
                <a16:creationId xmlns:a16="http://schemas.microsoft.com/office/drawing/2014/main" id="{1CB69953-FC30-4A9B-B96B-CA1AAACBEAD2}"/>
              </a:ext>
            </a:extLst>
          </p:cNvPr>
          <p:cNvSpPr txBox="1">
            <a:spLocks noChangeArrowheads="1"/>
          </p:cNvSpPr>
          <p:nvPr>
            <p:custDataLst>
              <p:tags r:id="rId3"/>
            </p:custDataLst>
          </p:nvPr>
        </p:nvSpPr>
        <p:spPr bwMode="auto">
          <a:xfrm>
            <a:off x="1459868" y="2695979"/>
            <a:ext cx="2415630" cy="300210"/>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51"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 1</a:t>
            </a:r>
            <a:endParaRPr lang="zh-CN" altLang="en-US" sz="1951"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3" name="矩形 22">
            <a:extLst>
              <a:ext uri="{FF2B5EF4-FFF2-40B4-BE49-F238E27FC236}">
                <a16:creationId xmlns:a16="http://schemas.microsoft.com/office/drawing/2014/main" id="{C0A95648-E53A-45B1-808B-D53675BBEAD2}"/>
              </a:ext>
            </a:extLst>
          </p:cNvPr>
          <p:cNvSpPr/>
          <p:nvPr/>
        </p:nvSpPr>
        <p:spPr>
          <a:xfrm>
            <a:off x="4343643" y="1915482"/>
            <a:ext cx="3113766" cy="615553"/>
          </a:xfrm>
          <a:prstGeom prst="rect">
            <a:avLst/>
          </a:prstGeom>
        </p:spPr>
        <p:txBody>
          <a:bodyPr wrap="square" lIns="0" tIns="0" rIns="0" bIns="0">
            <a:spAutoFit/>
          </a:bodyPr>
          <a:lstStyle/>
          <a:p>
            <a:r>
              <a:rPr lang="zh-CN" altLang="en-US" sz="4000" dirty="0" smtClean="0">
                <a:solidFill>
                  <a:srgbClr val="0A7CC0"/>
                </a:solidFill>
                <a:latin typeface="Arial" panose="020B0604020202020204" pitchFamily="34" charset="0"/>
                <a:ea typeface="微软雅黑" panose="020B0503020204020204" pitchFamily="34" charset="-122"/>
                <a:sym typeface="Arial" panose="020B0604020202020204" pitchFamily="34" charset="0"/>
              </a:rPr>
              <a:t>项目思考</a:t>
            </a:r>
            <a:endParaRPr lang="zh-CN" altLang="en-US" sz="3763" dirty="0">
              <a:solidFill>
                <a:srgbClr val="0A7CC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4117116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56947" y="1157456"/>
            <a:ext cx="7954392" cy="415498"/>
          </a:xfrm>
          <a:prstGeom prst="rect">
            <a:avLst/>
          </a:prstGeom>
          <a:noFill/>
        </p:spPr>
        <p:txBody>
          <a:bodyPr wrap="square" rtlCol="0">
            <a:spAutoFit/>
          </a:bodyPr>
          <a:lstStyle/>
          <a:p>
            <a:pPr>
              <a:lnSpc>
                <a:spcPct val="150000"/>
              </a:lnSpc>
            </a:pPr>
            <a:r>
              <a:rPr lang="zh-CN" altLang="en-US" dirty="0" smtClean="0">
                <a:solidFill>
                  <a:srgbClr val="074064"/>
                </a:solidFill>
                <a:latin typeface="微软雅黑" panose="020B0503020204020204" pitchFamily="34" charset="-122"/>
                <a:ea typeface="微软雅黑" panose="020B0503020204020204" pitchFamily="34" charset="-122"/>
              </a:rPr>
              <a:t>益生菌产品同质化严重，品种、品牌繁杂，用户很难分辨谁更好，只能依据一些外行的判断标准：</a:t>
            </a:r>
            <a:endParaRPr lang="en-US" altLang="zh-CN" dirty="0" smtClean="0">
              <a:solidFill>
                <a:srgbClr val="074064"/>
              </a:solidFill>
              <a:latin typeface="微软雅黑" panose="020B0503020204020204" pitchFamily="34" charset="-122"/>
              <a:ea typeface="微软雅黑" panose="020B0503020204020204" pitchFamily="34" charset="-122"/>
            </a:endParaRPr>
          </a:p>
        </p:txBody>
      </p:sp>
      <p:sp>
        <p:nvSpPr>
          <p:cNvPr id="4" name="Title 1">
            <a:extLst>
              <a:ext uri="{FF2B5EF4-FFF2-40B4-BE49-F238E27FC236}">
                <a16:creationId xmlns:a16="http://schemas.microsoft.com/office/drawing/2014/main" id="{81E23D56-D031-4D13-B5DB-81778B6A1D7C}"/>
              </a:ext>
            </a:extLst>
          </p:cNvPr>
          <p:cNvSpPr txBox="1">
            <a:spLocks/>
          </p:cNvSpPr>
          <p:nvPr/>
        </p:nvSpPr>
        <p:spPr>
          <a:xfrm>
            <a:off x="3401023" y="221190"/>
            <a:ext cx="2466241"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项目思考</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pic>
        <p:nvPicPr>
          <p:cNvPr id="5" name="图片 4"/>
          <p:cNvPicPr>
            <a:picLocks noChangeAspect="1"/>
          </p:cNvPicPr>
          <p:nvPr/>
        </p:nvPicPr>
        <p:blipFill>
          <a:blip r:embed="rId2"/>
          <a:stretch>
            <a:fillRect/>
          </a:stretch>
        </p:blipFill>
        <p:spPr>
          <a:xfrm>
            <a:off x="4500284" y="1949511"/>
            <a:ext cx="4126224" cy="2320647"/>
          </a:xfrm>
          <a:prstGeom prst="rect">
            <a:avLst/>
          </a:prstGeom>
        </p:spPr>
      </p:pic>
      <p:grpSp>
        <p:nvGrpSpPr>
          <p:cNvPr id="14" name="组合 13"/>
          <p:cNvGrpSpPr/>
          <p:nvPr/>
        </p:nvGrpSpPr>
        <p:grpSpPr>
          <a:xfrm>
            <a:off x="783074" y="1977543"/>
            <a:ext cx="3057247" cy="2472684"/>
            <a:chOff x="427968" y="2215841"/>
            <a:chExt cx="3057247" cy="2472684"/>
          </a:xfrm>
        </p:grpSpPr>
        <p:grpSp>
          <p:nvGrpSpPr>
            <p:cNvPr id="10" name="组合 9"/>
            <p:cNvGrpSpPr/>
            <p:nvPr/>
          </p:nvGrpSpPr>
          <p:grpSpPr>
            <a:xfrm>
              <a:off x="471481" y="2215841"/>
              <a:ext cx="2074055" cy="1952055"/>
              <a:chOff x="811187" y="3300033"/>
              <a:chExt cx="1869867" cy="1572559"/>
            </a:xfrm>
          </p:grpSpPr>
          <p:sp>
            <p:nvSpPr>
              <p:cNvPr id="7" name="Freeform 6">
                <a:extLst>
                  <a:ext uri="{FF2B5EF4-FFF2-40B4-BE49-F238E27FC236}">
                    <a16:creationId xmlns:a16="http://schemas.microsoft.com/office/drawing/2014/main" id="{A9119D50-9E84-4637-9892-C52C57CC70E9}"/>
                  </a:ext>
                </a:extLst>
              </p:cNvPr>
              <p:cNvSpPr>
                <a:spLocks/>
              </p:cNvSpPr>
              <p:nvPr/>
            </p:nvSpPr>
            <p:spPr bwMode="auto">
              <a:xfrm>
                <a:off x="811187" y="3960813"/>
                <a:ext cx="1869865" cy="250998"/>
              </a:xfrm>
              <a:custGeom>
                <a:avLst/>
                <a:gdLst>
                  <a:gd name="T0" fmla="*/ 488 w 488"/>
                  <a:gd name="T1" fmla="*/ 477 h 488"/>
                  <a:gd name="T2" fmla="*/ 477 w 488"/>
                  <a:gd name="T3" fmla="*/ 488 h 488"/>
                  <a:gd name="T4" fmla="*/ 11 w 488"/>
                  <a:gd name="T5" fmla="*/ 488 h 488"/>
                  <a:gd name="T6" fmla="*/ 0 w 488"/>
                  <a:gd name="T7" fmla="*/ 477 h 488"/>
                  <a:gd name="T8" fmla="*/ 0 w 488"/>
                  <a:gd name="T9" fmla="*/ 11 h 488"/>
                  <a:gd name="T10" fmla="*/ 11 w 488"/>
                  <a:gd name="T11" fmla="*/ 0 h 488"/>
                  <a:gd name="T12" fmla="*/ 477 w 488"/>
                  <a:gd name="T13" fmla="*/ 0 h 488"/>
                  <a:gd name="T14" fmla="*/ 488 w 488"/>
                  <a:gd name="T15" fmla="*/ 11 h 488"/>
                  <a:gd name="T16" fmla="*/ 488 w 488"/>
                  <a:gd name="T17" fmla="*/ 477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7"/>
                    </a:moveTo>
                    <a:cubicBezTo>
                      <a:pt x="488" y="483"/>
                      <a:pt x="483" y="488"/>
                      <a:pt x="477" y="488"/>
                    </a:cubicBezTo>
                    <a:cubicBezTo>
                      <a:pt x="11" y="488"/>
                      <a:pt x="11" y="488"/>
                      <a:pt x="11" y="488"/>
                    </a:cubicBezTo>
                    <a:cubicBezTo>
                      <a:pt x="5" y="488"/>
                      <a:pt x="0" y="483"/>
                      <a:pt x="0" y="477"/>
                    </a:cubicBezTo>
                    <a:cubicBezTo>
                      <a:pt x="0" y="11"/>
                      <a:pt x="0" y="11"/>
                      <a:pt x="0" y="11"/>
                    </a:cubicBezTo>
                    <a:cubicBezTo>
                      <a:pt x="0" y="5"/>
                      <a:pt x="5" y="0"/>
                      <a:pt x="11" y="0"/>
                    </a:cubicBezTo>
                    <a:cubicBezTo>
                      <a:pt x="477" y="0"/>
                      <a:pt x="477" y="0"/>
                      <a:pt x="477" y="0"/>
                    </a:cubicBezTo>
                    <a:cubicBezTo>
                      <a:pt x="483" y="0"/>
                      <a:pt x="488" y="5"/>
                      <a:pt x="488" y="11"/>
                    </a:cubicBezTo>
                    <a:lnTo>
                      <a:pt x="488" y="477"/>
                    </a:lnTo>
                    <a:close/>
                  </a:path>
                </a:pathLst>
              </a:custGeom>
              <a:solidFill>
                <a:srgbClr val="00B0F0"/>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②大品牌更好</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 name="Freeform 8">
                <a:extLst>
                  <a:ext uri="{FF2B5EF4-FFF2-40B4-BE49-F238E27FC236}">
                    <a16:creationId xmlns:a16="http://schemas.microsoft.com/office/drawing/2014/main" id="{F7A7CB5C-C4E1-4B63-91A0-7D562507AE39}"/>
                  </a:ext>
                </a:extLst>
              </p:cNvPr>
              <p:cNvSpPr>
                <a:spLocks/>
              </p:cNvSpPr>
              <p:nvPr/>
            </p:nvSpPr>
            <p:spPr bwMode="auto">
              <a:xfrm>
                <a:off x="811188" y="4621594"/>
                <a:ext cx="1869865" cy="250998"/>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2F99C1"/>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③名人推荐过的更好</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 name="Freeform 8">
                <a:extLst>
                  <a:ext uri="{FF2B5EF4-FFF2-40B4-BE49-F238E27FC236}">
                    <a16:creationId xmlns:a16="http://schemas.microsoft.com/office/drawing/2014/main" id="{F7A7CB5C-C4E1-4B63-91A0-7D562507AE39}"/>
                  </a:ext>
                </a:extLst>
              </p:cNvPr>
              <p:cNvSpPr>
                <a:spLocks/>
              </p:cNvSpPr>
              <p:nvPr/>
            </p:nvSpPr>
            <p:spPr bwMode="auto">
              <a:xfrm>
                <a:off x="811189" y="3300033"/>
                <a:ext cx="1869865" cy="250998"/>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2F99C1"/>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①国外的更好</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11" name="矩形 10"/>
            <p:cNvSpPr/>
            <p:nvPr/>
          </p:nvSpPr>
          <p:spPr>
            <a:xfrm>
              <a:off x="427968" y="2437071"/>
              <a:ext cx="3057247" cy="523220"/>
            </a:xfrm>
            <a:prstGeom prst="rect">
              <a:avLst/>
            </a:prstGeom>
          </p:spPr>
          <p:txBody>
            <a:bodyPr wrap="none">
              <a:spAutoFit/>
            </a:bodyPr>
            <a:lstStyle/>
            <a:p>
              <a:pPr>
                <a:lnSpc>
                  <a:spcPct val="200000"/>
                </a:lnSpc>
              </a:pPr>
              <a:r>
                <a:rPr lang="zh-CN" altLang="en-US" dirty="0" smtClean="0">
                  <a:solidFill>
                    <a:schemeClr val="tx2">
                      <a:lumMod val="50000"/>
                    </a:schemeClr>
                  </a:solidFill>
                  <a:latin typeface="微软雅黑" panose="020B0503020204020204" pitchFamily="34" charset="-122"/>
                  <a:ea typeface="微软雅黑" panose="020B0503020204020204" pitchFamily="34" charset="-122"/>
                </a:rPr>
                <a:t>菌株大部分来自国外，技术也更先进</a:t>
              </a:r>
              <a:endParaRPr lang="en-US" altLang="zh-CN"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427968" y="3301188"/>
              <a:ext cx="3057247" cy="523220"/>
            </a:xfrm>
            <a:prstGeom prst="rect">
              <a:avLst/>
            </a:prstGeom>
          </p:spPr>
          <p:txBody>
            <a:bodyPr wrap="none">
              <a:spAutoFit/>
            </a:bodyPr>
            <a:lstStyle/>
            <a:p>
              <a:pPr>
                <a:lnSpc>
                  <a:spcPct val="200000"/>
                </a:lnSpc>
              </a:pPr>
              <a:r>
                <a:rPr lang="zh-CN" altLang="en-US" dirty="0" smtClean="0">
                  <a:solidFill>
                    <a:schemeClr val="tx2">
                      <a:lumMod val="50000"/>
                    </a:schemeClr>
                  </a:solidFill>
                  <a:latin typeface="微软雅黑" panose="020B0503020204020204" pitchFamily="34" charset="-122"/>
                  <a:ea typeface="微软雅黑" panose="020B0503020204020204" pitchFamily="34" charset="-122"/>
                </a:rPr>
                <a:t>听说过的牌子，就算错也不会太离谱</a:t>
              </a:r>
              <a:endParaRPr lang="en-US" altLang="zh-CN"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27968" y="4165305"/>
              <a:ext cx="3057247" cy="523220"/>
            </a:xfrm>
            <a:prstGeom prst="rect">
              <a:avLst/>
            </a:prstGeom>
          </p:spPr>
          <p:txBody>
            <a:bodyPr wrap="none">
              <a:spAutoFit/>
            </a:bodyPr>
            <a:lstStyle/>
            <a:p>
              <a:pPr>
                <a:lnSpc>
                  <a:spcPct val="200000"/>
                </a:lnSpc>
              </a:pPr>
              <a:r>
                <a:rPr lang="zh-CN" altLang="en-US" dirty="0" smtClean="0">
                  <a:solidFill>
                    <a:schemeClr val="tx2">
                      <a:lumMod val="50000"/>
                    </a:schemeClr>
                  </a:solidFill>
                  <a:latin typeface="微软雅黑" panose="020B0503020204020204" pitchFamily="34" charset="-122"/>
                  <a:ea typeface="微软雅黑" panose="020B0503020204020204" pitchFamily="34" charset="-122"/>
                </a:rPr>
                <a:t>既然无法判断，就找个可靠的人好了</a:t>
              </a:r>
              <a:endParaRPr lang="en-US" altLang="zh-CN" dirty="0">
                <a:solidFill>
                  <a:schemeClr val="tx2">
                    <a:lumMod val="50000"/>
                  </a:schemeClr>
                </a:solidFill>
                <a:latin typeface="微软雅黑" panose="020B0503020204020204" pitchFamily="34" charset="-122"/>
                <a:ea typeface="微软雅黑" panose="020B0503020204020204" pitchFamily="34" charset="-122"/>
              </a:endParaRPr>
            </a:p>
          </p:txBody>
        </p:sp>
      </p:grpSp>
      <p:sp>
        <p:nvSpPr>
          <p:cNvPr id="15" name="文本框 14"/>
          <p:cNvSpPr txBox="1"/>
          <p:nvPr/>
        </p:nvSpPr>
        <p:spPr>
          <a:xfrm>
            <a:off x="5406500" y="4434986"/>
            <a:ext cx="2556769" cy="261610"/>
          </a:xfrm>
          <a:prstGeom prst="rect">
            <a:avLst/>
          </a:prstGeom>
          <a:noFill/>
        </p:spPr>
        <p:txBody>
          <a:bodyPr wrap="square" rtlCol="0">
            <a:spAutoFit/>
          </a:bodyPr>
          <a:lstStyle/>
          <a:p>
            <a:pPr algn="ctr"/>
            <a:r>
              <a:rPr lang="zh-CN" altLang="en-US" sz="1100" dirty="0" smtClean="0">
                <a:latin typeface="微软雅黑" panose="020B0503020204020204" pitchFamily="34" charset="-122"/>
                <a:ea typeface="微软雅黑" panose="020B0503020204020204" pitchFamily="34" charset="-122"/>
              </a:rPr>
              <a:t>用户面对琳琅满目的益生菌无法选择</a:t>
            </a:r>
            <a:endParaRPr lang="zh-CN" altLang="en-US" sz="11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11956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3401023" y="221190"/>
            <a:ext cx="2466241"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项目思考</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3" name="文本框 2"/>
          <p:cNvSpPr txBox="1"/>
          <p:nvPr/>
        </p:nvSpPr>
        <p:spPr>
          <a:xfrm>
            <a:off x="559293" y="1184089"/>
            <a:ext cx="7954392" cy="738664"/>
          </a:xfrm>
          <a:prstGeom prst="rect">
            <a:avLst/>
          </a:prstGeom>
          <a:noFill/>
        </p:spPr>
        <p:txBody>
          <a:bodyPr wrap="square" rtlCol="0">
            <a:spAutoFit/>
          </a:bodyPr>
          <a:lstStyle/>
          <a:p>
            <a:pPr algn="ctr">
              <a:lnSpc>
                <a:spcPct val="150000"/>
              </a:lnSpc>
            </a:pPr>
            <a:r>
              <a:rPr lang="zh-CN" altLang="en-US" dirty="0" smtClean="0">
                <a:solidFill>
                  <a:srgbClr val="074064"/>
                </a:solidFill>
                <a:latin typeface="微软雅黑" panose="020B0503020204020204" pitchFamily="34" charset="-122"/>
                <a:ea typeface="微软雅黑" panose="020B0503020204020204" pitchFamily="34" charset="-122"/>
              </a:rPr>
              <a:t>为吸引用户，各类益生菌纷纷推出各种噱头，其中以数字噱头最为流行：</a:t>
            </a:r>
            <a:endParaRPr lang="en-US" altLang="zh-CN" dirty="0" smtClean="0">
              <a:solidFill>
                <a:srgbClr val="074064"/>
              </a:solidFill>
              <a:latin typeface="微软雅黑" panose="020B0503020204020204" pitchFamily="34" charset="-122"/>
              <a:ea typeface="微软雅黑" panose="020B0503020204020204" pitchFamily="34" charset="-122"/>
            </a:endParaRPr>
          </a:p>
          <a:p>
            <a:pPr algn="ctr">
              <a:lnSpc>
                <a:spcPct val="150000"/>
              </a:lnSpc>
            </a:pPr>
            <a:r>
              <a:rPr lang="zh-CN" altLang="en-US" dirty="0" smtClean="0">
                <a:solidFill>
                  <a:srgbClr val="074064"/>
                </a:solidFill>
                <a:latin typeface="微软雅黑" panose="020B0503020204020204" pitchFamily="34" charset="-122"/>
                <a:ea typeface="微软雅黑" panose="020B0503020204020204" pitchFamily="34" charset="-122"/>
              </a:rPr>
              <a:t>菌株种类数量，从</a:t>
            </a:r>
            <a:r>
              <a:rPr lang="en-US" altLang="zh-CN" dirty="0" smtClean="0">
                <a:solidFill>
                  <a:srgbClr val="074064"/>
                </a:solidFill>
                <a:latin typeface="微软雅黑" panose="020B0503020204020204" pitchFamily="34" charset="-122"/>
                <a:ea typeface="微软雅黑" panose="020B0503020204020204" pitchFamily="34" charset="-122"/>
              </a:rPr>
              <a:t>5</a:t>
            </a:r>
            <a:r>
              <a:rPr lang="zh-CN" altLang="en-US" dirty="0" smtClean="0">
                <a:solidFill>
                  <a:srgbClr val="074064"/>
                </a:solidFill>
                <a:latin typeface="微软雅黑" panose="020B0503020204020204" pitchFamily="34" charset="-122"/>
                <a:ea typeface="微软雅黑" panose="020B0503020204020204" pitchFamily="34" charset="-122"/>
              </a:rPr>
              <a:t>种、</a:t>
            </a:r>
            <a:r>
              <a:rPr lang="en-US" altLang="zh-CN" dirty="0" smtClean="0">
                <a:solidFill>
                  <a:srgbClr val="074064"/>
                </a:solidFill>
                <a:latin typeface="微软雅黑" panose="020B0503020204020204" pitchFamily="34" charset="-122"/>
                <a:ea typeface="微软雅黑" panose="020B0503020204020204" pitchFamily="34" charset="-122"/>
              </a:rPr>
              <a:t>12</a:t>
            </a:r>
            <a:r>
              <a:rPr lang="zh-CN" altLang="en-US" dirty="0" smtClean="0">
                <a:solidFill>
                  <a:srgbClr val="074064"/>
                </a:solidFill>
                <a:latin typeface="微软雅黑" panose="020B0503020204020204" pitchFamily="34" charset="-122"/>
                <a:ea typeface="微软雅黑" panose="020B0503020204020204" pitchFamily="34" charset="-122"/>
              </a:rPr>
              <a:t>种，再到</a:t>
            </a:r>
            <a:r>
              <a:rPr lang="en-US" altLang="zh-CN" dirty="0" smtClean="0">
                <a:solidFill>
                  <a:srgbClr val="074064"/>
                </a:solidFill>
                <a:latin typeface="微软雅黑" panose="020B0503020204020204" pitchFamily="34" charset="-122"/>
                <a:ea typeface="微软雅黑" panose="020B0503020204020204" pitchFamily="34" charset="-122"/>
              </a:rPr>
              <a:t>16</a:t>
            </a:r>
            <a:r>
              <a:rPr lang="zh-CN" altLang="en-US" dirty="0" smtClean="0">
                <a:solidFill>
                  <a:srgbClr val="074064"/>
                </a:solidFill>
                <a:latin typeface="微软雅黑" panose="020B0503020204020204" pitchFamily="34" charset="-122"/>
                <a:ea typeface="微软雅黑" panose="020B0503020204020204" pitchFamily="34" charset="-122"/>
              </a:rPr>
              <a:t>种，越来越多，误导用户菌株种类越多越好</a:t>
            </a:r>
            <a:endParaRPr lang="en-US" altLang="zh-CN" dirty="0" smtClean="0">
              <a:solidFill>
                <a:srgbClr val="074064"/>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695" t="42019" r="30581" b="25610"/>
          <a:stretch/>
        </p:blipFill>
        <p:spPr>
          <a:xfrm>
            <a:off x="6083422" y="2593457"/>
            <a:ext cx="1407111" cy="149944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21674" r="41643" b="55470"/>
          <a:stretch/>
        </p:blipFill>
        <p:spPr>
          <a:xfrm>
            <a:off x="1170568" y="2599766"/>
            <a:ext cx="1747965" cy="1481216"/>
          </a:xfrm>
          <a:prstGeom prst="rect">
            <a:avLst/>
          </a:prstGeom>
        </p:spPr>
      </p:pic>
      <p:sp>
        <p:nvSpPr>
          <p:cNvPr id="7" name="文本框 6"/>
          <p:cNvSpPr txBox="1"/>
          <p:nvPr/>
        </p:nvSpPr>
        <p:spPr>
          <a:xfrm>
            <a:off x="813240" y="2199802"/>
            <a:ext cx="2462620" cy="276999"/>
          </a:xfrm>
          <a:prstGeom prst="rect">
            <a:avLst/>
          </a:prstGeom>
          <a:noFill/>
        </p:spPr>
        <p:txBody>
          <a:bodyPr wrap="square" rtlCol="0">
            <a:spAutoFit/>
          </a:bodyPr>
          <a:lstStyle/>
          <a:p>
            <a:pPr algn="ctr"/>
            <a:r>
              <a:rPr lang="zh-CN" altLang="en-US" sz="1200" dirty="0" smtClean="0">
                <a:latin typeface="微软雅黑" panose="020B0503020204020204" pitchFamily="34" charset="-122"/>
                <a:ea typeface="微软雅黑" panose="020B0503020204020204" pitchFamily="34" charset="-122"/>
              </a:rPr>
              <a:t>有人说自己</a:t>
            </a:r>
            <a:r>
              <a:rPr lang="en-US" altLang="zh-CN" sz="1200" dirty="0" smtClean="0">
                <a:latin typeface="微软雅黑" panose="020B0503020204020204" pitchFamily="34" charset="-122"/>
                <a:ea typeface="微软雅黑" panose="020B0503020204020204" pitchFamily="34" charset="-122"/>
              </a:rPr>
              <a:t>60</a:t>
            </a:r>
            <a:r>
              <a:rPr lang="zh-CN" altLang="en-US" sz="1200" dirty="0" smtClean="0">
                <a:latin typeface="微软雅黑" panose="020B0503020204020204" pitchFamily="34" charset="-122"/>
                <a:ea typeface="微软雅黑" panose="020B0503020204020204" pitchFamily="34" charset="-122"/>
              </a:rPr>
              <a:t>亿活菌</a:t>
            </a:r>
            <a:endParaRPr lang="zh-CN" altLang="en-US" sz="1200" dirty="0">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11168" t="47120" r="9675" b="29061"/>
          <a:stretch/>
        </p:blipFill>
        <p:spPr>
          <a:xfrm>
            <a:off x="3275859" y="2593457"/>
            <a:ext cx="2294879" cy="1493835"/>
          </a:xfrm>
          <a:prstGeom prst="rect">
            <a:avLst/>
          </a:prstGeom>
        </p:spPr>
      </p:pic>
      <p:sp>
        <p:nvSpPr>
          <p:cNvPr id="9" name="文本框 8"/>
          <p:cNvSpPr txBox="1"/>
          <p:nvPr/>
        </p:nvSpPr>
        <p:spPr>
          <a:xfrm>
            <a:off x="3191988" y="2189832"/>
            <a:ext cx="2462620" cy="276999"/>
          </a:xfrm>
          <a:prstGeom prst="rect">
            <a:avLst/>
          </a:prstGeom>
          <a:noFill/>
        </p:spPr>
        <p:txBody>
          <a:bodyPr wrap="square" rtlCol="0">
            <a:spAutoFit/>
          </a:bodyPr>
          <a:lstStyle/>
          <a:p>
            <a:pPr algn="ctr"/>
            <a:r>
              <a:rPr lang="zh-CN" altLang="en-US" sz="1200" dirty="0" smtClean="0">
                <a:latin typeface="微软雅黑" panose="020B0503020204020204" pitchFamily="34" charset="-122"/>
                <a:ea typeface="微软雅黑" panose="020B0503020204020204" pitchFamily="34" charset="-122"/>
              </a:rPr>
              <a:t>就有人敢翻五倍说</a:t>
            </a:r>
            <a:r>
              <a:rPr lang="en-US" altLang="zh-CN" sz="1200" dirty="0" smtClean="0">
                <a:latin typeface="微软雅黑" panose="020B0503020204020204" pitchFamily="34" charset="-122"/>
                <a:ea typeface="微软雅黑" panose="020B0503020204020204" pitchFamily="34" charset="-122"/>
              </a:rPr>
              <a:t>320</a:t>
            </a:r>
            <a:r>
              <a:rPr lang="zh-CN" altLang="en-US" sz="1200" dirty="0" smtClean="0">
                <a:latin typeface="微软雅黑" panose="020B0503020204020204" pitchFamily="34" charset="-122"/>
                <a:ea typeface="微软雅黑" panose="020B0503020204020204" pitchFamily="34" charset="-122"/>
              </a:rPr>
              <a:t>亿</a:t>
            </a:r>
            <a:endParaRPr lang="zh-CN" altLang="en-US" sz="12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5555667" y="2193306"/>
            <a:ext cx="2462620" cy="276999"/>
          </a:xfrm>
          <a:prstGeom prst="rect">
            <a:avLst/>
          </a:prstGeom>
          <a:noFill/>
        </p:spPr>
        <p:txBody>
          <a:bodyPr wrap="square" rtlCol="0">
            <a:spAutoFit/>
          </a:bodyPr>
          <a:lstStyle/>
          <a:p>
            <a:pPr algn="ctr"/>
            <a:r>
              <a:rPr lang="zh-CN" altLang="en-US" sz="1200" dirty="0" smtClean="0">
                <a:latin typeface="微软雅黑" panose="020B0503020204020204" pitchFamily="34" charset="-122"/>
                <a:ea typeface="微软雅黑" panose="020B0503020204020204" pitchFamily="34" charset="-122"/>
              </a:rPr>
              <a:t>别人怎么办？说</a:t>
            </a:r>
            <a:r>
              <a:rPr lang="en-US" altLang="zh-CN" sz="1200" dirty="0" smtClean="0">
                <a:latin typeface="微软雅黑" panose="020B0503020204020204" pitchFamily="34" charset="-122"/>
                <a:ea typeface="微软雅黑" panose="020B0503020204020204" pitchFamily="34" charset="-122"/>
              </a:rPr>
              <a:t>4000</a:t>
            </a:r>
            <a:r>
              <a:rPr lang="zh-CN" altLang="en-US" sz="1200" dirty="0" smtClean="0">
                <a:latin typeface="微软雅黑" panose="020B0503020204020204" pitchFamily="34" charset="-122"/>
                <a:ea typeface="微软雅黑" panose="020B0503020204020204" pitchFamily="34" charset="-122"/>
              </a:rPr>
              <a:t>亿吧</a:t>
            </a: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67310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3401023" y="221190"/>
            <a:ext cx="2466241"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项目思考</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t="14498" b="36656"/>
          <a:stretch/>
        </p:blipFill>
        <p:spPr>
          <a:xfrm>
            <a:off x="1101768" y="1429305"/>
            <a:ext cx="3328190" cy="3517241"/>
          </a:xfrm>
          <a:prstGeom prst="rect">
            <a:avLst/>
          </a:prstGeom>
        </p:spPr>
      </p:pic>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6263" t="6713" r="16501" b="34079"/>
          <a:stretch/>
        </p:blipFill>
        <p:spPr>
          <a:xfrm>
            <a:off x="5140170" y="1429305"/>
            <a:ext cx="2885243" cy="3532112"/>
          </a:xfrm>
          <a:prstGeom prst="rect">
            <a:avLst/>
          </a:prstGeom>
        </p:spPr>
      </p:pic>
      <p:sp>
        <p:nvSpPr>
          <p:cNvPr id="5" name="文本框 4"/>
          <p:cNvSpPr txBox="1"/>
          <p:nvPr/>
        </p:nvSpPr>
        <p:spPr>
          <a:xfrm>
            <a:off x="523782" y="953270"/>
            <a:ext cx="7954392" cy="377411"/>
          </a:xfrm>
          <a:prstGeom prst="rect">
            <a:avLst/>
          </a:prstGeom>
          <a:noFill/>
        </p:spPr>
        <p:txBody>
          <a:bodyPr wrap="square" rtlCol="0">
            <a:spAutoFit/>
          </a:bodyPr>
          <a:lstStyle/>
          <a:p>
            <a:pPr algn="ctr">
              <a:lnSpc>
                <a:spcPct val="150000"/>
              </a:lnSpc>
            </a:pPr>
            <a:r>
              <a:rPr lang="zh-CN" altLang="en-US" dirty="0" smtClean="0">
                <a:solidFill>
                  <a:srgbClr val="074064"/>
                </a:solidFill>
                <a:latin typeface="微软雅黑" panose="020B0503020204020204" pitchFamily="34" charset="-122"/>
                <a:ea typeface="微软雅黑" panose="020B0503020204020204" pitchFamily="34" charset="-122"/>
              </a:rPr>
              <a:t>由于媒体报道益生菌服用后存活率低，各品牌均宣传存活率优势</a:t>
            </a:r>
            <a:endParaRPr lang="en-US" altLang="zh-CN" dirty="0" smtClean="0">
              <a:solidFill>
                <a:srgbClr val="07406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561610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3213716" y="221190"/>
            <a:ext cx="2840856"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项目思考</a:t>
            </a:r>
            <a:r>
              <a:rPr lang="en-US" altLang="zh-CN"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参考竞品</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grpSp>
        <p:nvGrpSpPr>
          <p:cNvPr id="12" name="组合 11"/>
          <p:cNvGrpSpPr/>
          <p:nvPr/>
        </p:nvGrpSpPr>
        <p:grpSpPr>
          <a:xfrm>
            <a:off x="791077" y="1817744"/>
            <a:ext cx="2074055" cy="2772297"/>
            <a:chOff x="782199" y="1178553"/>
            <a:chExt cx="2074055" cy="2772297"/>
          </a:xfrm>
        </p:grpSpPr>
        <p:grpSp>
          <p:nvGrpSpPr>
            <p:cNvPr id="4" name="组合 3"/>
            <p:cNvGrpSpPr/>
            <p:nvPr/>
          </p:nvGrpSpPr>
          <p:grpSpPr>
            <a:xfrm>
              <a:off x="782199" y="1178553"/>
              <a:ext cx="2074055" cy="1952055"/>
              <a:chOff x="811187" y="3300033"/>
              <a:chExt cx="1869867" cy="1572559"/>
            </a:xfrm>
          </p:grpSpPr>
          <p:sp>
            <p:nvSpPr>
              <p:cNvPr id="8" name="Freeform 6">
                <a:extLst>
                  <a:ext uri="{FF2B5EF4-FFF2-40B4-BE49-F238E27FC236}">
                    <a16:creationId xmlns:a16="http://schemas.microsoft.com/office/drawing/2014/main" id="{A9119D50-9E84-4637-9892-C52C57CC70E9}"/>
                  </a:ext>
                </a:extLst>
              </p:cNvPr>
              <p:cNvSpPr>
                <a:spLocks/>
              </p:cNvSpPr>
              <p:nvPr/>
            </p:nvSpPr>
            <p:spPr bwMode="auto">
              <a:xfrm>
                <a:off x="811187" y="3960813"/>
                <a:ext cx="1869865" cy="250998"/>
              </a:xfrm>
              <a:custGeom>
                <a:avLst/>
                <a:gdLst>
                  <a:gd name="T0" fmla="*/ 488 w 488"/>
                  <a:gd name="T1" fmla="*/ 477 h 488"/>
                  <a:gd name="T2" fmla="*/ 477 w 488"/>
                  <a:gd name="T3" fmla="*/ 488 h 488"/>
                  <a:gd name="T4" fmla="*/ 11 w 488"/>
                  <a:gd name="T5" fmla="*/ 488 h 488"/>
                  <a:gd name="T6" fmla="*/ 0 w 488"/>
                  <a:gd name="T7" fmla="*/ 477 h 488"/>
                  <a:gd name="T8" fmla="*/ 0 w 488"/>
                  <a:gd name="T9" fmla="*/ 11 h 488"/>
                  <a:gd name="T10" fmla="*/ 11 w 488"/>
                  <a:gd name="T11" fmla="*/ 0 h 488"/>
                  <a:gd name="T12" fmla="*/ 477 w 488"/>
                  <a:gd name="T13" fmla="*/ 0 h 488"/>
                  <a:gd name="T14" fmla="*/ 488 w 488"/>
                  <a:gd name="T15" fmla="*/ 11 h 488"/>
                  <a:gd name="T16" fmla="*/ 488 w 488"/>
                  <a:gd name="T17" fmla="*/ 477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7"/>
                    </a:moveTo>
                    <a:cubicBezTo>
                      <a:pt x="488" y="483"/>
                      <a:pt x="483" y="488"/>
                      <a:pt x="477" y="488"/>
                    </a:cubicBezTo>
                    <a:cubicBezTo>
                      <a:pt x="11" y="488"/>
                      <a:pt x="11" y="488"/>
                      <a:pt x="11" y="488"/>
                    </a:cubicBezTo>
                    <a:cubicBezTo>
                      <a:pt x="5" y="488"/>
                      <a:pt x="0" y="483"/>
                      <a:pt x="0" y="477"/>
                    </a:cubicBezTo>
                    <a:cubicBezTo>
                      <a:pt x="0" y="11"/>
                      <a:pt x="0" y="11"/>
                      <a:pt x="0" y="11"/>
                    </a:cubicBezTo>
                    <a:cubicBezTo>
                      <a:pt x="0" y="5"/>
                      <a:pt x="5" y="0"/>
                      <a:pt x="11" y="0"/>
                    </a:cubicBezTo>
                    <a:cubicBezTo>
                      <a:pt x="477" y="0"/>
                      <a:pt x="477" y="0"/>
                      <a:pt x="477" y="0"/>
                    </a:cubicBezTo>
                    <a:cubicBezTo>
                      <a:pt x="483" y="0"/>
                      <a:pt x="488" y="5"/>
                      <a:pt x="488" y="11"/>
                    </a:cubicBezTo>
                    <a:lnTo>
                      <a:pt x="488" y="477"/>
                    </a:lnTo>
                    <a:close/>
                  </a:path>
                </a:pathLst>
              </a:custGeom>
              <a:solidFill>
                <a:srgbClr val="00B0F0"/>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②大品牌更好</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 name="Freeform 8">
                <a:extLst>
                  <a:ext uri="{FF2B5EF4-FFF2-40B4-BE49-F238E27FC236}">
                    <a16:creationId xmlns:a16="http://schemas.microsoft.com/office/drawing/2014/main" id="{F7A7CB5C-C4E1-4B63-91A0-7D562507AE39}"/>
                  </a:ext>
                </a:extLst>
              </p:cNvPr>
              <p:cNvSpPr>
                <a:spLocks/>
              </p:cNvSpPr>
              <p:nvPr/>
            </p:nvSpPr>
            <p:spPr bwMode="auto">
              <a:xfrm>
                <a:off x="811188" y="4621594"/>
                <a:ext cx="1869865" cy="250998"/>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2F99C1"/>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③名人推荐过的更好</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 name="Freeform 8">
                <a:extLst>
                  <a:ext uri="{FF2B5EF4-FFF2-40B4-BE49-F238E27FC236}">
                    <a16:creationId xmlns:a16="http://schemas.microsoft.com/office/drawing/2014/main" id="{F7A7CB5C-C4E1-4B63-91A0-7D562507AE39}"/>
                  </a:ext>
                </a:extLst>
              </p:cNvPr>
              <p:cNvSpPr>
                <a:spLocks/>
              </p:cNvSpPr>
              <p:nvPr/>
            </p:nvSpPr>
            <p:spPr bwMode="auto">
              <a:xfrm>
                <a:off x="811189" y="3300033"/>
                <a:ext cx="1869865" cy="250998"/>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2F99C1"/>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①国外的更好</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11" name="Freeform 8">
              <a:extLst>
                <a:ext uri="{FF2B5EF4-FFF2-40B4-BE49-F238E27FC236}">
                  <a16:creationId xmlns:a16="http://schemas.microsoft.com/office/drawing/2014/main" id="{F7A7CB5C-C4E1-4B63-91A0-7D562507AE39}"/>
                </a:ext>
              </a:extLst>
            </p:cNvPr>
            <p:cNvSpPr>
              <a:spLocks/>
            </p:cNvSpPr>
            <p:nvPr/>
          </p:nvSpPr>
          <p:spPr bwMode="auto">
            <a:xfrm>
              <a:off x="782199" y="3639280"/>
              <a:ext cx="2074053" cy="311570"/>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00B0F0"/>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④其他噱头</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13" name="文本框 12"/>
          <p:cNvSpPr txBox="1"/>
          <p:nvPr/>
        </p:nvSpPr>
        <p:spPr>
          <a:xfrm>
            <a:off x="1722269" y="976544"/>
            <a:ext cx="5823750" cy="369332"/>
          </a:xfrm>
          <a:prstGeom prst="rect">
            <a:avLst/>
          </a:prstGeom>
          <a:noFill/>
        </p:spPr>
        <p:txBody>
          <a:bodyPr wrap="square" rtlCol="0">
            <a:spAutoFit/>
          </a:bodyPr>
          <a:lstStyle/>
          <a:p>
            <a:pPr algn="ctr"/>
            <a:r>
              <a:rPr lang="zh-CN" altLang="en-US" sz="1800" b="1" dirty="0" smtClean="0">
                <a:latin typeface="微软雅黑" panose="020B0503020204020204" pitchFamily="34" charset="-122"/>
                <a:ea typeface="微软雅黑" panose="020B0503020204020204" pitchFamily="34" charset="-122"/>
              </a:rPr>
              <a:t>拜耳达益喜（名字来源于拜耳早年胃药“达喜”）</a:t>
            </a:r>
            <a:endParaRPr lang="zh-CN" altLang="en-US" sz="1800" b="1" dirty="0">
              <a:latin typeface="微软雅黑" panose="020B0503020204020204" pitchFamily="34" charset="-122"/>
              <a:ea typeface="微软雅黑" panose="020B0503020204020204" pitchFamily="34" charset="-122"/>
            </a:endParaRPr>
          </a:p>
        </p:txBody>
      </p:sp>
      <p:sp>
        <p:nvSpPr>
          <p:cNvPr id="14" name="矩形 13"/>
          <p:cNvSpPr/>
          <p:nvPr/>
        </p:nvSpPr>
        <p:spPr>
          <a:xfrm>
            <a:off x="2952938" y="1673447"/>
            <a:ext cx="5321922" cy="600164"/>
          </a:xfrm>
          <a:prstGeom prst="rect">
            <a:avLst/>
          </a:prstGeom>
        </p:spPr>
        <p:txBody>
          <a:bodyPr wrap="square">
            <a:spAutoFit/>
          </a:bodyPr>
          <a:lstStyle/>
          <a:p>
            <a:pPr>
              <a:lnSpc>
                <a:spcPct val="150000"/>
              </a:lnSpc>
            </a:pP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德国拜耳集团</a:t>
            </a:r>
            <a:r>
              <a:rPr lang="zh-CN" altLang="en-US" sz="1100" dirty="0">
                <a:solidFill>
                  <a:schemeClr val="tx2">
                    <a:lumMod val="50000"/>
                  </a:schemeClr>
                </a:solidFill>
                <a:latin typeface="微软雅黑" panose="020B0503020204020204" pitchFamily="34" charset="-122"/>
                <a:ea typeface="微软雅黑" panose="020B0503020204020204" pitchFamily="34" charset="-122"/>
              </a:rPr>
              <a:t>，联手中国国家级益生菌</a:t>
            </a: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实验室，同时满足国外技术和对中国人的了解度两个用户痛点</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2952938" y="2493689"/>
            <a:ext cx="5321922" cy="600164"/>
          </a:xfrm>
          <a:prstGeom prst="rect">
            <a:avLst/>
          </a:prstGeom>
        </p:spPr>
        <p:txBody>
          <a:bodyPr wrap="square">
            <a:spAutoFit/>
          </a:bodyPr>
          <a:lstStyle/>
          <a:p>
            <a:pPr>
              <a:lnSpc>
                <a:spcPct val="150000"/>
              </a:lnSpc>
            </a:pP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世界</a:t>
            </a:r>
            <a:r>
              <a:rPr lang="en-US" altLang="zh-CN" sz="1100" dirty="0" smtClean="0">
                <a:solidFill>
                  <a:schemeClr val="tx2">
                    <a:lumMod val="50000"/>
                  </a:schemeClr>
                </a:solidFill>
                <a:latin typeface="微软雅黑" panose="020B0503020204020204" pitchFamily="34" charset="-122"/>
                <a:ea typeface="微软雅黑" panose="020B0503020204020204" pitchFamily="34" charset="-122"/>
              </a:rPr>
              <a:t>500</a:t>
            </a:r>
            <a:r>
              <a:rPr lang="zh-CN" altLang="en-US" sz="1100" dirty="0">
                <a:solidFill>
                  <a:schemeClr val="tx2">
                    <a:lumMod val="50000"/>
                  </a:schemeClr>
                </a:solidFill>
                <a:latin typeface="微软雅黑" panose="020B0503020204020204" pitchFamily="34" charset="-122"/>
                <a:ea typeface="微软雅黑" panose="020B0503020204020204" pitchFamily="34" charset="-122"/>
              </a:rPr>
              <a:t>强拜耳</a:t>
            </a: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集团名气非常</a:t>
            </a:r>
            <a:r>
              <a:rPr lang="zh-CN" altLang="en-US" sz="1100" dirty="0">
                <a:solidFill>
                  <a:schemeClr val="tx2">
                    <a:lumMod val="50000"/>
                  </a:schemeClr>
                </a:solidFill>
                <a:latin typeface="微软雅黑" panose="020B0503020204020204" pitchFamily="34" charset="-122"/>
                <a:ea typeface="微软雅黑" panose="020B0503020204020204" pitchFamily="34" charset="-122"/>
              </a:rPr>
              <a:t>大</a:t>
            </a: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，研发实力强，达益喜产品采用独家</a:t>
            </a:r>
            <a:r>
              <a:rPr lang="zh-CN" altLang="en-US" sz="1100" dirty="0">
                <a:solidFill>
                  <a:schemeClr val="tx2">
                    <a:lumMod val="50000"/>
                  </a:schemeClr>
                </a:solidFill>
                <a:latin typeface="微软雅黑" panose="020B0503020204020204" pitchFamily="34" charset="-122"/>
                <a:ea typeface="微软雅黑" panose="020B0503020204020204" pitchFamily="34" charset="-122"/>
              </a:rPr>
              <a:t>中国专利配方</a:t>
            </a: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a:t>
            </a:r>
            <a:r>
              <a:rPr lang="zh-CN" altLang="en-US" sz="1100" dirty="0">
                <a:solidFill>
                  <a:schemeClr val="tx2">
                    <a:lumMod val="50000"/>
                  </a:schemeClr>
                </a:solidFill>
                <a:latin typeface="微软雅黑" panose="020B0503020204020204" pitchFamily="34" charset="-122"/>
                <a:ea typeface="微软雅黑" panose="020B0503020204020204" pitchFamily="34" charset="-122"/>
              </a:rPr>
              <a:t>它的核心菌株短双歧杆菌</a:t>
            </a:r>
            <a:r>
              <a:rPr lang="en-US" altLang="zh-CN" sz="1100" dirty="0">
                <a:solidFill>
                  <a:schemeClr val="tx2">
                    <a:lumMod val="50000"/>
                  </a:schemeClr>
                </a:solidFill>
                <a:latin typeface="微软雅黑" panose="020B0503020204020204" pitchFamily="34" charset="-122"/>
                <a:ea typeface="微软雅黑" panose="020B0503020204020204" pitchFamily="34" charset="-122"/>
              </a:rPr>
              <a:t>CCFM683</a:t>
            </a:r>
            <a:r>
              <a:rPr lang="zh-CN" altLang="en-US" sz="1100" dirty="0">
                <a:solidFill>
                  <a:schemeClr val="tx2">
                    <a:lumMod val="50000"/>
                  </a:schemeClr>
                </a:solidFill>
                <a:latin typeface="微软雅黑" panose="020B0503020204020204" pitchFamily="34" charset="-122"/>
                <a:ea typeface="微软雅黑" panose="020B0503020204020204" pitchFamily="34" charset="-122"/>
              </a:rPr>
              <a:t>源自中国新生儿</a:t>
            </a: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肠道，专为</a:t>
            </a:r>
            <a:r>
              <a:rPr lang="zh-CN" altLang="en-US" sz="1100" dirty="0">
                <a:solidFill>
                  <a:schemeClr val="tx2">
                    <a:lumMod val="50000"/>
                  </a:schemeClr>
                </a:solidFill>
                <a:latin typeface="微软雅黑" panose="020B0503020204020204" pitchFamily="34" charset="-122"/>
                <a:ea typeface="微软雅黑" panose="020B0503020204020204" pitchFamily="34" charset="-122"/>
              </a:rPr>
              <a:t>中国人</a:t>
            </a: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设计</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2952938" y="3453430"/>
            <a:ext cx="5321922" cy="316369"/>
          </a:xfrm>
          <a:prstGeom prst="rect">
            <a:avLst/>
          </a:prstGeom>
        </p:spPr>
        <p:txBody>
          <a:bodyPr wrap="square">
            <a:spAutoFit/>
          </a:bodyPr>
          <a:lstStyle/>
          <a:p>
            <a:pPr>
              <a:lnSpc>
                <a:spcPct val="150000"/>
              </a:lnSpc>
            </a:pP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罗永浩直播带货，抖音、小红书、淘宝逛逛中均投放大量测评和软植入逛逛</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2952938" y="4243792"/>
            <a:ext cx="5321922" cy="600164"/>
          </a:xfrm>
          <a:prstGeom prst="rect">
            <a:avLst/>
          </a:prstGeom>
        </p:spPr>
        <p:txBody>
          <a:bodyPr wrap="square">
            <a:spAutoFit/>
          </a:bodyPr>
          <a:lstStyle/>
          <a:p>
            <a:pPr>
              <a:lnSpc>
                <a:spcPct val="150000"/>
              </a:lnSpc>
            </a:pP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每袋含</a:t>
            </a:r>
            <a:r>
              <a:rPr lang="en-US" altLang="zh-CN" sz="1100" dirty="0" smtClean="0">
                <a:solidFill>
                  <a:schemeClr val="tx2">
                    <a:lumMod val="50000"/>
                  </a:schemeClr>
                </a:solidFill>
                <a:latin typeface="微软雅黑" panose="020B0503020204020204" pitchFamily="34" charset="-122"/>
                <a:ea typeface="微软雅黑" panose="020B0503020204020204" pitchFamily="34" charset="-122"/>
              </a:rPr>
              <a:t>200</a:t>
            </a: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亿</a:t>
            </a:r>
            <a:r>
              <a:rPr lang="en-US" altLang="zh-CN" sz="1100" dirty="0" smtClean="0">
                <a:solidFill>
                  <a:schemeClr val="tx2">
                    <a:lumMod val="50000"/>
                  </a:schemeClr>
                </a:solidFill>
                <a:latin typeface="微软雅黑" panose="020B0503020204020204" pitchFamily="34" charset="-122"/>
                <a:ea typeface="微软雅黑" panose="020B0503020204020204" pitchFamily="34" charset="-122"/>
              </a:rPr>
              <a:t>CFU</a:t>
            </a: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，但宣传时主打</a:t>
            </a:r>
            <a:r>
              <a:rPr lang="en-US" altLang="zh-CN" sz="1100" dirty="0" smtClean="0">
                <a:solidFill>
                  <a:schemeClr val="tx2">
                    <a:lumMod val="50000"/>
                  </a:schemeClr>
                </a:solidFill>
                <a:latin typeface="微软雅黑" panose="020B0503020204020204" pitchFamily="34" charset="-122"/>
                <a:ea typeface="微软雅黑" panose="020B0503020204020204" pitchFamily="34" charset="-122"/>
              </a:rPr>
              <a:t>4000</a:t>
            </a: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亿活菌的概念（每盒）；另存活率方面服用后一小时达到</a:t>
            </a:r>
            <a:r>
              <a:rPr lang="en-US" altLang="zh-CN" sz="1100" dirty="0" smtClean="0">
                <a:solidFill>
                  <a:schemeClr val="tx2">
                    <a:lumMod val="50000"/>
                  </a:schemeClr>
                </a:solidFill>
                <a:latin typeface="微软雅黑" panose="020B0503020204020204" pitchFamily="34" charset="-122"/>
                <a:ea typeface="微软雅黑" panose="020B0503020204020204" pitchFamily="34" charset="-122"/>
              </a:rPr>
              <a:t>97%</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07647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3000652" y="221190"/>
            <a:ext cx="3266984"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项目思考</a:t>
            </a:r>
            <a:r>
              <a:rPr lang="en-US" altLang="zh-CN"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从竞品想到的</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3" name="文本框 2"/>
          <p:cNvSpPr txBox="1"/>
          <p:nvPr/>
        </p:nvSpPr>
        <p:spPr>
          <a:xfrm>
            <a:off x="550415" y="1104190"/>
            <a:ext cx="7954392" cy="662554"/>
          </a:xfrm>
          <a:prstGeom prst="rect">
            <a:avLst/>
          </a:prstGeom>
          <a:noFill/>
        </p:spPr>
        <p:txBody>
          <a:bodyPr wrap="square" rtlCol="0">
            <a:spAutoFit/>
          </a:bodyPr>
          <a:lstStyle/>
          <a:p>
            <a:pPr algn="ctr">
              <a:lnSpc>
                <a:spcPct val="150000"/>
              </a:lnSpc>
            </a:pPr>
            <a:r>
              <a:rPr lang="zh-CN" altLang="en-US" sz="2800" b="1" dirty="0" smtClean="0">
                <a:solidFill>
                  <a:srgbClr val="074064"/>
                </a:solidFill>
                <a:latin typeface="微软雅黑" panose="020B0503020204020204" pitchFamily="34" charset="-122"/>
                <a:ea typeface="微软雅黑" panose="020B0503020204020204" pitchFamily="34" charset="-122"/>
              </a:rPr>
              <a:t>人无我有，人有我优</a:t>
            </a:r>
            <a:endParaRPr lang="en-US" altLang="zh-CN" sz="2800" b="1" dirty="0" smtClean="0">
              <a:solidFill>
                <a:srgbClr val="074064"/>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479395" y="1712625"/>
            <a:ext cx="7954392" cy="377411"/>
          </a:xfrm>
          <a:prstGeom prst="rect">
            <a:avLst/>
          </a:prstGeom>
          <a:noFill/>
        </p:spPr>
        <p:txBody>
          <a:bodyPr wrap="square" rtlCol="0">
            <a:spAutoFit/>
          </a:bodyPr>
          <a:lstStyle/>
          <a:p>
            <a:pPr algn="ctr">
              <a:lnSpc>
                <a:spcPct val="150000"/>
              </a:lnSpc>
            </a:pPr>
            <a:r>
              <a:rPr lang="zh-CN" altLang="en-US" dirty="0" smtClean="0">
                <a:solidFill>
                  <a:srgbClr val="074064"/>
                </a:solidFill>
                <a:latin typeface="微软雅黑" panose="020B0503020204020204" pitchFamily="34" charset="-122"/>
                <a:ea typeface="微软雅黑" panose="020B0503020204020204" pitchFamily="34" charset="-122"/>
              </a:rPr>
              <a:t>同质化产品竞争通常在“人有我优”方面寻找突破点</a:t>
            </a:r>
            <a:endParaRPr lang="en-US" altLang="zh-CN" dirty="0" smtClean="0">
              <a:solidFill>
                <a:srgbClr val="074064"/>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926597" y="2266055"/>
            <a:ext cx="7578210" cy="2449555"/>
            <a:chOff x="926597" y="2221057"/>
            <a:chExt cx="7578210" cy="2449555"/>
          </a:xfrm>
        </p:grpSpPr>
        <p:grpSp>
          <p:nvGrpSpPr>
            <p:cNvPr id="5" name="组合 4"/>
            <p:cNvGrpSpPr/>
            <p:nvPr/>
          </p:nvGrpSpPr>
          <p:grpSpPr>
            <a:xfrm>
              <a:off x="926597" y="2330853"/>
              <a:ext cx="2074055" cy="2259188"/>
              <a:chOff x="782199" y="1123071"/>
              <a:chExt cx="2074055" cy="2827779"/>
            </a:xfrm>
          </p:grpSpPr>
          <p:grpSp>
            <p:nvGrpSpPr>
              <p:cNvPr id="6" name="组合 5"/>
              <p:cNvGrpSpPr/>
              <p:nvPr/>
            </p:nvGrpSpPr>
            <p:grpSpPr>
              <a:xfrm>
                <a:off x="782199" y="1123071"/>
                <a:ext cx="2074055" cy="2007537"/>
                <a:chOff x="811187" y="3255338"/>
                <a:chExt cx="1869867" cy="1617255"/>
              </a:xfrm>
            </p:grpSpPr>
            <p:sp>
              <p:nvSpPr>
                <p:cNvPr id="8" name="Freeform 6">
                  <a:extLst>
                    <a:ext uri="{FF2B5EF4-FFF2-40B4-BE49-F238E27FC236}">
                      <a16:creationId xmlns:a16="http://schemas.microsoft.com/office/drawing/2014/main" id="{A9119D50-9E84-4637-9892-C52C57CC70E9}"/>
                    </a:ext>
                  </a:extLst>
                </p:cNvPr>
                <p:cNvSpPr>
                  <a:spLocks/>
                </p:cNvSpPr>
                <p:nvPr/>
              </p:nvSpPr>
              <p:spPr bwMode="auto">
                <a:xfrm>
                  <a:off x="811187" y="3916117"/>
                  <a:ext cx="1869865" cy="295694"/>
                </a:xfrm>
                <a:custGeom>
                  <a:avLst/>
                  <a:gdLst>
                    <a:gd name="T0" fmla="*/ 488 w 488"/>
                    <a:gd name="T1" fmla="*/ 477 h 488"/>
                    <a:gd name="T2" fmla="*/ 477 w 488"/>
                    <a:gd name="T3" fmla="*/ 488 h 488"/>
                    <a:gd name="T4" fmla="*/ 11 w 488"/>
                    <a:gd name="T5" fmla="*/ 488 h 488"/>
                    <a:gd name="T6" fmla="*/ 0 w 488"/>
                    <a:gd name="T7" fmla="*/ 477 h 488"/>
                    <a:gd name="T8" fmla="*/ 0 w 488"/>
                    <a:gd name="T9" fmla="*/ 11 h 488"/>
                    <a:gd name="T10" fmla="*/ 11 w 488"/>
                    <a:gd name="T11" fmla="*/ 0 h 488"/>
                    <a:gd name="T12" fmla="*/ 477 w 488"/>
                    <a:gd name="T13" fmla="*/ 0 h 488"/>
                    <a:gd name="T14" fmla="*/ 488 w 488"/>
                    <a:gd name="T15" fmla="*/ 11 h 488"/>
                    <a:gd name="T16" fmla="*/ 488 w 488"/>
                    <a:gd name="T17" fmla="*/ 477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7"/>
                      </a:moveTo>
                      <a:cubicBezTo>
                        <a:pt x="488" y="483"/>
                        <a:pt x="483" y="488"/>
                        <a:pt x="477" y="488"/>
                      </a:cubicBezTo>
                      <a:cubicBezTo>
                        <a:pt x="11" y="488"/>
                        <a:pt x="11" y="488"/>
                        <a:pt x="11" y="488"/>
                      </a:cubicBezTo>
                      <a:cubicBezTo>
                        <a:pt x="5" y="488"/>
                        <a:pt x="0" y="483"/>
                        <a:pt x="0" y="477"/>
                      </a:cubicBezTo>
                      <a:cubicBezTo>
                        <a:pt x="0" y="11"/>
                        <a:pt x="0" y="11"/>
                        <a:pt x="0" y="11"/>
                      </a:cubicBezTo>
                      <a:cubicBezTo>
                        <a:pt x="0" y="5"/>
                        <a:pt x="5" y="0"/>
                        <a:pt x="11" y="0"/>
                      </a:cubicBezTo>
                      <a:cubicBezTo>
                        <a:pt x="477" y="0"/>
                        <a:pt x="477" y="0"/>
                        <a:pt x="477" y="0"/>
                      </a:cubicBezTo>
                      <a:cubicBezTo>
                        <a:pt x="483" y="0"/>
                        <a:pt x="488" y="5"/>
                        <a:pt x="488" y="11"/>
                      </a:cubicBezTo>
                      <a:lnTo>
                        <a:pt x="488" y="477"/>
                      </a:lnTo>
                      <a:close/>
                    </a:path>
                  </a:pathLst>
                </a:custGeom>
                <a:solidFill>
                  <a:srgbClr val="00B0F0"/>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②大品牌更好</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 name="Freeform 8">
                  <a:extLst>
                    <a:ext uri="{FF2B5EF4-FFF2-40B4-BE49-F238E27FC236}">
                      <a16:creationId xmlns:a16="http://schemas.microsoft.com/office/drawing/2014/main" id="{F7A7CB5C-C4E1-4B63-91A0-7D562507AE39}"/>
                    </a:ext>
                  </a:extLst>
                </p:cNvPr>
                <p:cNvSpPr>
                  <a:spLocks/>
                </p:cNvSpPr>
                <p:nvPr/>
              </p:nvSpPr>
              <p:spPr bwMode="auto">
                <a:xfrm>
                  <a:off x="811188" y="4576899"/>
                  <a:ext cx="1869865" cy="295694"/>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2F99C1"/>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③名人推荐过的更好</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 name="Freeform 8">
                  <a:extLst>
                    <a:ext uri="{FF2B5EF4-FFF2-40B4-BE49-F238E27FC236}">
                      <a16:creationId xmlns:a16="http://schemas.microsoft.com/office/drawing/2014/main" id="{F7A7CB5C-C4E1-4B63-91A0-7D562507AE39}"/>
                    </a:ext>
                  </a:extLst>
                </p:cNvPr>
                <p:cNvSpPr>
                  <a:spLocks/>
                </p:cNvSpPr>
                <p:nvPr/>
              </p:nvSpPr>
              <p:spPr bwMode="auto">
                <a:xfrm>
                  <a:off x="811189" y="3255338"/>
                  <a:ext cx="1869865" cy="295694"/>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2F99C1"/>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①国外的更好</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7" name="Freeform 8">
                <a:extLst>
                  <a:ext uri="{FF2B5EF4-FFF2-40B4-BE49-F238E27FC236}">
                    <a16:creationId xmlns:a16="http://schemas.microsoft.com/office/drawing/2014/main" id="{F7A7CB5C-C4E1-4B63-91A0-7D562507AE39}"/>
                  </a:ext>
                </a:extLst>
              </p:cNvPr>
              <p:cNvSpPr>
                <a:spLocks/>
              </p:cNvSpPr>
              <p:nvPr/>
            </p:nvSpPr>
            <p:spPr bwMode="auto">
              <a:xfrm>
                <a:off x="782199" y="3583796"/>
                <a:ext cx="2074053" cy="367054"/>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00B0F0"/>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④其他噱头</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11" name="矩形 10"/>
            <p:cNvSpPr/>
            <p:nvPr/>
          </p:nvSpPr>
          <p:spPr>
            <a:xfrm>
              <a:off x="3822078" y="2221057"/>
              <a:ext cx="4682729" cy="600164"/>
            </a:xfrm>
            <a:prstGeom prst="rect">
              <a:avLst/>
            </a:prstGeom>
          </p:spPr>
          <p:txBody>
            <a:bodyPr wrap="square">
              <a:spAutoFit/>
            </a:bodyPr>
            <a:lstStyle/>
            <a:p>
              <a:pPr>
                <a:lnSpc>
                  <a:spcPct val="150000"/>
                </a:lnSpc>
              </a:pP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华大拥有世界级的研发实力，媲美国际大品牌，且中国品牌更懂中国胃，益生菌经过基因测序后更适应中国人的肠道</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2" name="右箭头 11"/>
            <p:cNvSpPr/>
            <p:nvPr/>
          </p:nvSpPr>
          <p:spPr>
            <a:xfrm>
              <a:off x="3137647" y="2477477"/>
              <a:ext cx="573741" cy="2193135"/>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822078" y="2952242"/>
              <a:ext cx="4656424" cy="346249"/>
            </a:xfrm>
            <a:prstGeom prst="rect">
              <a:avLst/>
            </a:prstGeom>
          </p:spPr>
          <p:txBody>
            <a:bodyPr wrap="square">
              <a:spAutoFit/>
            </a:bodyPr>
            <a:lstStyle/>
            <a:p>
              <a:pPr>
                <a:lnSpc>
                  <a:spcPct val="150000"/>
                </a:lnSpc>
              </a:pP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华大是全球</a:t>
              </a:r>
              <a:r>
                <a:rPr lang="zh-CN" altLang="en-US" sz="1100" dirty="0">
                  <a:solidFill>
                    <a:schemeClr val="tx2">
                      <a:lumMod val="50000"/>
                    </a:schemeClr>
                  </a:solidFill>
                  <a:latin typeface="微软雅黑" panose="020B0503020204020204" pitchFamily="34" charset="-122"/>
                  <a:ea typeface="微软雅黑" panose="020B0503020204020204" pitchFamily="34" charset="-122"/>
                </a:rPr>
                <a:t>领先的生命科学前沿机构、全球最大的基因组学研发机构</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3822078" y="3588479"/>
              <a:ext cx="4656424" cy="316369"/>
            </a:xfrm>
            <a:prstGeom prst="rect">
              <a:avLst/>
            </a:prstGeom>
          </p:spPr>
          <p:txBody>
            <a:bodyPr wrap="square">
              <a:spAutoFit/>
            </a:bodyPr>
            <a:lstStyle/>
            <a:p>
              <a:pPr>
                <a:lnSpc>
                  <a:spcPct val="150000"/>
                </a:lnSpc>
              </a:pP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暂无</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3822078" y="4243792"/>
              <a:ext cx="4656424" cy="316369"/>
            </a:xfrm>
            <a:prstGeom prst="rect">
              <a:avLst/>
            </a:prstGeom>
          </p:spPr>
          <p:txBody>
            <a:bodyPr wrap="square">
              <a:spAutoFit/>
            </a:bodyPr>
            <a:lstStyle/>
            <a:p>
              <a:pPr>
                <a:lnSpc>
                  <a:spcPct val="150000"/>
                </a:lnSpc>
              </a:pPr>
              <a:r>
                <a:rPr lang="zh-CN" altLang="en-US" sz="1100" dirty="0" smtClean="0">
                  <a:solidFill>
                    <a:schemeClr val="tx2">
                      <a:lumMod val="50000"/>
                    </a:schemeClr>
                  </a:solidFill>
                  <a:latin typeface="微软雅黑" panose="020B0503020204020204" pitchFamily="34" charset="-122"/>
                  <a:ea typeface="微软雅黑" panose="020B0503020204020204" pitchFamily="34" charset="-122"/>
                </a:rPr>
                <a:t>还需包装</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132998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9293" y="4080982"/>
            <a:ext cx="7954392" cy="415498"/>
          </a:xfrm>
          <a:prstGeom prst="rect">
            <a:avLst/>
          </a:prstGeom>
          <a:noFill/>
        </p:spPr>
        <p:txBody>
          <a:bodyPr wrap="square" rtlCol="0">
            <a:spAutoFit/>
          </a:bodyPr>
          <a:lstStyle/>
          <a:p>
            <a:pPr algn="ctr">
              <a:lnSpc>
                <a:spcPct val="150000"/>
              </a:lnSpc>
            </a:pPr>
            <a:r>
              <a:rPr lang="zh-CN" altLang="en-US" dirty="0" smtClean="0">
                <a:solidFill>
                  <a:srgbClr val="074064"/>
                </a:solidFill>
                <a:latin typeface="微软雅黑" panose="020B0503020204020204" pitchFamily="34" charset="-122"/>
                <a:ea typeface="微软雅黑" panose="020B0503020204020204" pitchFamily="34" charset="-122"/>
              </a:rPr>
              <a:t>以上维度超越竞品难度大，打平即可，我们还需深挖优美达益生菌的其他差异点</a:t>
            </a:r>
            <a:endParaRPr lang="en-US" altLang="zh-CN" dirty="0" smtClean="0">
              <a:solidFill>
                <a:srgbClr val="074064"/>
              </a:solidFill>
              <a:latin typeface="微软雅黑" panose="020B0503020204020204" pitchFamily="34" charset="-122"/>
              <a:ea typeface="微软雅黑" panose="020B0503020204020204" pitchFamily="34" charset="-122"/>
            </a:endParaRPr>
          </a:p>
        </p:txBody>
      </p:sp>
      <p:sp>
        <p:nvSpPr>
          <p:cNvPr id="3" name="Title 1">
            <a:extLst>
              <a:ext uri="{FF2B5EF4-FFF2-40B4-BE49-F238E27FC236}">
                <a16:creationId xmlns:a16="http://schemas.microsoft.com/office/drawing/2014/main" id="{81E23D56-D031-4D13-B5DB-81778B6A1D7C}"/>
              </a:ext>
            </a:extLst>
          </p:cNvPr>
          <p:cNvSpPr txBox="1">
            <a:spLocks/>
          </p:cNvSpPr>
          <p:nvPr/>
        </p:nvSpPr>
        <p:spPr>
          <a:xfrm>
            <a:off x="3401023" y="221190"/>
            <a:ext cx="2466241"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项目思考</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8" name="矩形 7"/>
          <p:cNvSpPr/>
          <p:nvPr/>
        </p:nvSpPr>
        <p:spPr>
          <a:xfrm>
            <a:off x="3133143" y="1218522"/>
            <a:ext cx="2877711" cy="307777"/>
          </a:xfrm>
          <a:prstGeom prst="rect">
            <a:avLst/>
          </a:prstGeom>
        </p:spPr>
        <p:txBody>
          <a:bodyPr wrap="none">
            <a:spAutoFit/>
          </a:bodyPr>
          <a:lstStyle/>
          <a:p>
            <a:r>
              <a:rPr lang="zh-CN" altLang="en-US" dirty="0" smtClean="0">
                <a:solidFill>
                  <a:srgbClr val="074064"/>
                </a:solidFill>
                <a:latin typeface="微软雅黑" panose="020B0503020204020204" pitchFamily="34" charset="-122"/>
                <a:ea typeface="微软雅黑" panose="020B0503020204020204" pitchFamily="34" charset="-122"/>
              </a:rPr>
              <a:t>我们围绕哪一点作为核心进行传播</a:t>
            </a:r>
            <a:endParaRPr lang="zh-CN" altLang="en-US" dirty="0"/>
          </a:p>
        </p:txBody>
      </p:sp>
      <p:grpSp>
        <p:nvGrpSpPr>
          <p:cNvPr id="13" name="组合 12"/>
          <p:cNvGrpSpPr/>
          <p:nvPr/>
        </p:nvGrpSpPr>
        <p:grpSpPr>
          <a:xfrm>
            <a:off x="1929771" y="1762112"/>
            <a:ext cx="5966195" cy="1890123"/>
            <a:chOff x="2018548" y="1753235"/>
            <a:chExt cx="5966195" cy="1890123"/>
          </a:xfrm>
        </p:grpSpPr>
        <p:sp>
          <p:nvSpPr>
            <p:cNvPr id="4" name="Freeform 6">
              <a:extLst>
                <a:ext uri="{FF2B5EF4-FFF2-40B4-BE49-F238E27FC236}">
                  <a16:creationId xmlns:a16="http://schemas.microsoft.com/office/drawing/2014/main" id="{A9119D50-9E84-4637-9892-C52C57CC70E9}"/>
                </a:ext>
              </a:extLst>
            </p:cNvPr>
            <p:cNvSpPr>
              <a:spLocks/>
            </p:cNvSpPr>
            <p:nvPr/>
          </p:nvSpPr>
          <p:spPr bwMode="auto">
            <a:xfrm>
              <a:off x="2018550" y="2287948"/>
              <a:ext cx="2074053" cy="293248"/>
            </a:xfrm>
            <a:custGeom>
              <a:avLst/>
              <a:gdLst>
                <a:gd name="T0" fmla="*/ 488 w 488"/>
                <a:gd name="T1" fmla="*/ 477 h 488"/>
                <a:gd name="T2" fmla="*/ 477 w 488"/>
                <a:gd name="T3" fmla="*/ 488 h 488"/>
                <a:gd name="T4" fmla="*/ 11 w 488"/>
                <a:gd name="T5" fmla="*/ 488 h 488"/>
                <a:gd name="T6" fmla="*/ 0 w 488"/>
                <a:gd name="T7" fmla="*/ 477 h 488"/>
                <a:gd name="T8" fmla="*/ 0 w 488"/>
                <a:gd name="T9" fmla="*/ 11 h 488"/>
                <a:gd name="T10" fmla="*/ 11 w 488"/>
                <a:gd name="T11" fmla="*/ 0 h 488"/>
                <a:gd name="T12" fmla="*/ 477 w 488"/>
                <a:gd name="T13" fmla="*/ 0 h 488"/>
                <a:gd name="T14" fmla="*/ 488 w 488"/>
                <a:gd name="T15" fmla="*/ 11 h 488"/>
                <a:gd name="T16" fmla="*/ 488 w 488"/>
                <a:gd name="T17" fmla="*/ 477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7"/>
                  </a:moveTo>
                  <a:cubicBezTo>
                    <a:pt x="488" y="483"/>
                    <a:pt x="483" y="488"/>
                    <a:pt x="477" y="488"/>
                  </a:cubicBezTo>
                  <a:cubicBezTo>
                    <a:pt x="11" y="488"/>
                    <a:pt x="11" y="488"/>
                    <a:pt x="11" y="488"/>
                  </a:cubicBezTo>
                  <a:cubicBezTo>
                    <a:pt x="5" y="488"/>
                    <a:pt x="0" y="483"/>
                    <a:pt x="0" y="477"/>
                  </a:cubicBezTo>
                  <a:cubicBezTo>
                    <a:pt x="0" y="11"/>
                    <a:pt x="0" y="11"/>
                    <a:pt x="0" y="11"/>
                  </a:cubicBezTo>
                  <a:cubicBezTo>
                    <a:pt x="0" y="5"/>
                    <a:pt x="5" y="0"/>
                    <a:pt x="11" y="0"/>
                  </a:cubicBezTo>
                  <a:cubicBezTo>
                    <a:pt x="477" y="0"/>
                    <a:pt x="477" y="0"/>
                    <a:pt x="477" y="0"/>
                  </a:cubicBezTo>
                  <a:cubicBezTo>
                    <a:pt x="483" y="0"/>
                    <a:pt x="488" y="5"/>
                    <a:pt x="488" y="11"/>
                  </a:cubicBezTo>
                  <a:lnTo>
                    <a:pt x="488" y="477"/>
                  </a:lnTo>
                  <a:close/>
                </a:path>
              </a:pathLst>
            </a:custGeom>
            <a:solidFill>
              <a:srgbClr val="00B0F0"/>
            </a:solidFill>
            <a:ln>
              <a:noFill/>
            </a:ln>
          </p:spPr>
          <p:txBody>
            <a:bodyPr/>
            <a:lstStyle/>
            <a:p>
              <a:pPr algn="ctr"/>
              <a:r>
                <a:rPr lang="zh-CN" altLang="en-US" b="1" dirty="0">
                  <a:solidFill>
                    <a:schemeClr val="bg1"/>
                  </a:solidFill>
                  <a:latin typeface="微软雅黑" panose="020B0503020204020204" pitchFamily="34" charset="-122"/>
                  <a:ea typeface="微软雅黑" panose="020B0503020204020204" pitchFamily="34" charset="-122"/>
                </a:rPr>
                <a:t>更</a:t>
              </a:r>
              <a:r>
                <a:rPr lang="zh-CN" altLang="en-US" b="1" dirty="0" smtClean="0">
                  <a:solidFill>
                    <a:schemeClr val="bg1"/>
                  </a:solidFill>
                  <a:latin typeface="微软雅黑" panose="020B0503020204020204" pitchFamily="34" charset="-122"/>
                  <a:ea typeface="微软雅黑" panose="020B0503020204020204" pitchFamily="34" charset="-122"/>
                </a:rPr>
                <a:t>懂中国人？</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 name="Freeform 8">
              <a:extLst>
                <a:ext uri="{FF2B5EF4-FFF2-40B4-BE49-F238E27FC236}">
                  <a16:creationId xmlns:a16="http://schemas.microsoft.com/office/drawing/2014/main" id="{F7A7CB5C-C4E1-4B63-91A0-7D562507AE39}"/>
                </a:ext>
              </a:extLst>
            </p:cNvPr>
            <p:cNvSpPr>
              <a:spLocks/>
            </p:cNvSpPr>
            <p:nvPr/>
          </p:nvSpPr>
          <p:spPr bwMode="auto">
            <a:xfrm>
              <a:off x="2018548" y="2823136"/>
              <a:ext cx="2074053" cy="293248"/>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2F99C1"/>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菌株种类多，数量多？</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6" name="Freeform 8">
              <a:extLst>
                <a:ext uri="{FF2B5EF4-FFF2-40B4-BE49-F238E27FC236}">
                  <a16:creationId xmlns:a16="http://schemas.microsoft.com/office/drawing/2014/main" id="{F7A7CB5C-C4E1-4B63-91A0-7D562507AE39}"/>
                </a:ext>
              </a:extLst>
            </p:cNvPr>
            <p:cNvSpPr>
              <a:spLocks/>
            </p:cNvSpPr>
            <p:nvPr/>
          </p:nvSpPr>
          <p:spPr bwMode="auto">
            <a:xfrm>
              <a:off x="2018549" y="1766303"/>
              <a:ext cx="2074053" cy="293248"/>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2F99C1"/>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大品牌？</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7" name="Freeform 8">
              <a:extLst>
                <a:ext uri="{FF2B5EF4-FFF2-40B4-BE49-F238E27FC236}">
                  <a16:creationId xmlns:a16="http://schemas.microsoft.com/office/drawing/2014/main" id="{F7A7CB5C-C4E1-4B63-91A0-7D562507AE39}"/>
                </a:ext>
              </a:extLst>
            </p:cNvPr>
            <p:cNvSpPr>
              <a:spLocks/>
            </p:cNvSpPr>
            <p:nvPr/>
          </p:nvSpPr>
          <p:spPr bwMode="auto">
            <a:xfrm>
              <a:off x="2018548" y="3350109"/>
              <a:ext cx="2074053" cy="293249"/>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00B0F0"/>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存活率更高？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4196526" y="1753235"/>
              <a:ext cx="3057247" cy="307777"/>
            </a:xfrm>
            <a:prstGeom prst="rect">
              <a:avLst/>
            </a:prstGeom>
          </p:spPr>
          <p:txBody>
            <a:bodyPr wrap="none">
              <a:spAutoFit/>
            </a:bodyPr>
            <a:lstStyle/>
            <a:p>
              <a:r>
                <a:rPr lang="zh-CN" altLang="en-US" dirty="0" smtClean="0">
                  <a:solidFill>
                    <a:schemeClr val="tx2">
                      <a:lumMod val="50000"/>
                    </a:schemeClr>
                  </a:solidFill>
                  <a:latin typeface="微软雅黑" panose="020B0503020204020204" pitchFamily="34" charset="-122"/>
                  <a:ea typeface="微软雅黑" panose="020B0503020204020204" pitchFamily="34" charset="-122"/>
                </a:rPr>
                <a:t>与拜耳略有差距，比大多数品牌知名</a:t>
              </a:r>
              <a:endParaRPr lang="zh-CN" altLang="en-US" dirty="0"/>
            </a:p>
          </p:txBody>
        </p:sp>
        <p:sp>
          <p:nvSpPr>
            <p:cNvPr id="10" name="矩形 9"/>
            <p:cNvSpPr/>
            <p:nvPr/>
          </p:nvSpPr>
          <p:spPr>
            <a:xfrm>
              <a:off x="4196526" y="2280683"/>
              <a:ext cx="2698175" cy="307777"/>
            </a:xfrm>
            <a:prstGeom prst="rect">
              <a:avLst/>
            </a:prstGeom>
          </p:spPr>
          <p:txBody>
            <a:bodyPr wrap="none">
              <a:spAutoFit/>
            </a:bodyPr>
            <a:lstStyle/>
            <a:p>
              <a:r>
                <a:rPr lang="zh-CN" altLang="en-US" dirty="0" smtClean="0">
                  <a:solidFill>
                    <a:schemeClr val="tx2">
                      <a:lumMod val="50000"/>
                    </a:schemeClr>
                  </a:solidFill>
                  <a:latin typeface="微软雅黑" panose="020B0503020204020204" pitchFamily="34" charset="-122"/>
                  <a:ea typeface="微软雅黑" panose="020B0503020204020204" pitchFamily="34" charset="-122"/>
                </a:rPr>
                <a:t>包括拜耳在内，不少品牌都在说</a:t>
              </a:r>
              <a:endParaRPr lang="zh-CN" altLang="en-US" dirty="0"/>
            </a:p>
          </p:txBody>
        </p:sp>
        <p:sp>
          <p:nvSpPr>
            <p:cNvPr id="11" name="矩形 10"/>
            <p:cNvSpPr/>
            <p:nvPr/>
          </p:nvSpPr>
          <p:spPr>
            <a:xfrm>
              <a:off x="4196526" y="2808131"/>
              <a:ext cx="2698175" cy="307777"/>
            </a:xfrm>
            <a:prstGeom prst="rect">
              <a:avLst/>
            </a:prstGeom>
          </p:spPr>
          <p:txBody>
            <a:bodyPr wrap="none">
              <a:spAutoFit/>
            </a:bodyPr>
            <a:lstStyle/>
            <a:p>
              <a:r>
                <a:rPr lang="zh-CN" altLang="en-US" dirty="0" smtClean="0">
                  <a:solidFill>
                    <a:schemeClr val="tx2">
                      <a:lumMod val="50000"/>
                    </a:schemeClr>
                  </a:solidFill>
                  <a:latin typeface="微软雅黑" panose="020B0503020204020204" pitchFamily="34" charset="-122"/>
                  <a:ea typeface="微软雅黑" panose="020B0503020204020204" pitchFamily="34" charset="-122"/>
                </a:rPr>
                <a:t>噱头竞争没有尽头，且并不科学</a:t>
              </a:r>
              <a:endParaRPr lang="zh-CN" altLang="en-US" dirty="0"/>
            </a:p>
          </p:txBody>
        </p:sp>
        <p:sp>
          <p:nvSpPr>
            <p:cNvPr id="12" name="矩形 11"/>
            <p:cNvSpPr/>
            <p:nvPr/>
          </p:nvSpPr>
          <p:spPr>
            <a:xfrm>
              <a:off x="4196526" y="3335581"/>
              <a:ext cx="3788217" cy="307777"/>
            </a:xfrm>
            <a:prstGeom prst="rect">
              <a:avLst/>
            </a:prstGeom>
          </p:spPr>
          <p:txBody>
            <a:bodyPr wrap="none">
              <a:spAutoFit/>
            </a:bodyPr>
            <a:lstStyle/>
            <a:p>
              <a:r>
                <a:rPr lang="zh-CN" altLang="en-US" dirty="0" smtClean="0">
                  <a:solidFill>
                    <a:schemeClr val="tx2">
                      <a:lumMod val="50000"/>
                    </a:schemeClr>
                  </a:solidFill>
                  <a:latin typeface="微软雅黑" panose="020B0503020204020204" pitchFamily="34" charset="-122"/>
                  <a:ea typeface="微软雅黑" panose="020B0503020204020204" pitchFamily="34" charset="-122"/>
                </a:rPr>
                <a:t>拜耳已经将门槛提升到服用一小时后存活</a:t>
              </a:r>
              <a:r>
                <a:rPr lang="en-US" altLang="zh-CN" dirty="0" smtClean="0">
                  <a:solidFill>
                    <a:schemeClr val="tx2">
                      <a:lumMod val="50000"/>
                    </a:schemeClr>
                  </a:solidFill>
                  <a:latin typeface="微软雅黑" panose="020B0503020204020204" pitchFamily="34" charset="-122"/>
                  <a:ea typeface="微软雅黑" panose="020B0503020204020204" pitchFamily="34" charset="-122"/>
                </a:rPr>
                <a:t>97%</a:t>
              </a:r>
              <a:endParaRPr lang="zh-CN" altLang="en-US" dirty="0"/>
            </a:p>
          </p:txBody>
        </p:sp>
      </p:grpSp>
    </p:spTree>
    <p:extLst>
      <p:ext uri="{BB962C8B-B14F-4D97-AF65-F5344CB8AC3E}">
        <p14:creationId xmlns:p14="http://schemas.microsoft.com/office/powerpoint/2010/main" val="3899646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3401023" y="221190"/>
            <a:ext cx="2466241"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项目思考</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3" name="文本框 2"/>
          <p:cNvSpPr txBox="1"/>
          <p:nvPr/>
        </p:nvSpPr>
        <p:spPr>
          <a:xfrm>
            <a:off x="639191" y="1051026"/>
            <a:ext cx="7954392" cy="377411"/>
          </a:xfrm>
          <a:prstGeom prst="rect">
            <a:avLst/>
          </a:prstGeom>
          <a:noFill/>
        </p:spPr>
        <p:txBody>
          <a:bodyPr wrap="square" rtlCol="0">
            <a:spAutoFit/>
          </a:bodyPr>
          <a:lstStyle/>
          <a:p>
            <a:pPr algn="ctr">
              <a:lnSpc>
                <a:spcPct val="150000"/>
              </a:lnSpc>
            </a:pPr>
            <a:r>
              <a:rPr lang="zh-CN" altLang="en-US" dirty="0" smtClean="0">
                <a:solidFill>
                  <a:srgbClr val="074064"/>
                </a:solidFill>
                <a:latin typeface="微软雅黑" panose="020B0503020204020204" pitchFamily="34" charset="-122"/>
                <a:ea typeface="微软雅黑" panose="020B0503020204020204" pitchFamily="34" charset="-122"/>
              </a:rPr>
              <a:t>经过不断深挖，找到优美达的</a:t>
            </a:r>
            <a:r>
              <a:rPr lang="en-US" altLang="zh-CN" dirty="0" smtClean="0">
                <a:solidFill>
                  <a:srgbClr val="074064"/>
                </a:solidFill>
                <a:latin typeface="微软雅黑" panose="020B0503020204020204" pitchFamily="34" charset="-122"/>
                <a:ea typeface="微软雅黑" panose="020B0503020204020204" pitchFamily="34" charset="-122"/>
              </a:rPr>
              <a:t>2</a:t>
            </a:r>
            <a:r>
              <a:rPr lang="zh-CN" altLang="en-US" dirty="0" smtClean="0">
                <a:solidFill>
                  <a:srgbClr val="074064"/>
                </a:solidFill>
                <a:latin typeface="微软雅黑" panose="020B0503020204020204" pitchFamily="34" charset="-122"/>
                <a:ea typeface="微软雅黑" panose="020B0503020204020204" pitchFamily="34" charset="-122"/>
              </a:rPr>
              <a:t>个优势</a:t>
            </a:r>
            <a:endParaRPr lang="en-US" altLang="zh-CN" dirty="0" smtClean="0">
              <a:solidFill>
                <a:srgbClr val="074064"/>
              </a:solidFill>
              <a:latin typeface="微软雅黑" panose="020B0503020204020204" pitchFamily="34" charset="-122"/>
              <a:ea typeface="微软雅黑" panose="020B0503020204020204" pitchFamily="34" charset="-122"/>
            </a:endParaRPr>
          </a:p>
        </p:txBody>
      </p:sp>
      <p:sp>
        <p:nvSpPr>
          <p:cNvPr id="5" name="矩形 4"/>
          <p:cNvSpPr/>
          <p:nvPr/>
        </p:nvSpPr>
        <p:spPr>
          <a:xfrm>
            <a:off x="1363585" y="1778464"/>
            <a:ext cx="2646878" cy="461665"/>
          </a:xfrm>
          <a:prstGeom prst="rect">
            <a:avLst/>
          </a:prstGeom>
        </p:spPr>
        <p:txBody>
          <a:bodyPr wrap="none">
            <a:spAutoFit/>
          </a:bodyPr>
          <a:lstStyle/>
          <a:p>
            <a:r>
              <a:rPr lang="zh-CN" altLang="en-US" sz="2400" b="1" dirty="0" smtClean="0">
                <a:solidFill>
                  <a:srgbClr val="E7E6E6">
                    <a:lumMod val="10000"/>
                  </a:srgbClr>
                </a:solidFill>
                <a:latin typeface="微软雅黑" panose="020B0503020204020204" pitchFamily="34" charset="-122"/>
                <a:ea typeface="微软雅黑" panose="020B0503020204020204" pitchFamily="34" charset="-122"/>
              </a:rPr>
              <a:t>优势①：精准营养</a:t>
            </a:r>
            <a:endParaRPr lang="zh-CN" altLang="en-US" sz="1800" dirty="0"/>
          </a:p>
        </p:txBody>
      </p:sp>
      <p:sp>
        <p:nvSpPr>
          <p:cNvPr id="6" name="矩形 5"/>
          <p:cNvSpPr/>
          <p:nvPr/>
        </p:nvSpPr>
        <p:spPr>
          <a:xfrm>
            <a:off x="976544" y="2361460"/>
            <a:ext cx="3409025" cy="2352583"/>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nSpc>
                <a:spcPct val="150000"/>
              </a:lnSpc>
            </a:pPr>
            <a:r>
              <a:rPr lang="zh-CN" altLang="en-US" dirty="0">
                <a:latin typeface="微软雅黑" panose="020B0503020204020204" pitchFamily="34" charset="-122"/>
                <a:ea typeface="微软雅黑" panose="020B0503020204020204" pitchFamily="34" charset="-122"/>
              </a:rPr>
              <a:t>华大精准营养作为华大的一个重要业务板块，致力于从精准检测平台的建设、个性化健康管理方案的制定和营养品与食材优选平台的打造三个方面发力，形成从检测到干预的精准营养健康管理闭环</a:t>
            </a:r>
          </a:p>
        </p:txBody>
      </p:sp>
      <p:sp>
        <p:nvSpPr>
          <p:cNvPr id="7" name="矩形 6"/>
          <p:cNvSpPr/>
          <p:nvPr/>
        </p:nvSpPr>
        <p:spPr>
          <a:xfrm>
            <a:off x="5363650" y="1778464"/>
            <a:ext cx="2339102" cy="461665"/>
          </a:xfrm>
          <a:prstGeom prst="rect">
            <a:avLst/>
          </a:prstGeom>
        </p:spPr>
        <p:txBody>
          <a:bodyPr wrap="none">
            <a:spAutoFit/>
          </a:bodyPr>
          <a:lstStyle/>
          <a:p>
            <a:r>
              <a:rPr lang="zh-CN" altLang="en-US" sz="2400" b="1" dirty="0" smtClean="0">
                <a:solidFill>
                  <a:srgbClr val="E7E6E6">
                    <a:lumMod val="10000"/>
                  </a:srgbClr>
                </a:solidFill>
                <a:latin typeface="微软雅黑" panose="020B0503020204020204" pitchFamily="34" charset="-122"/>
                <a:ea typeface="微软雅黑" panose="020B0503020204020204" pitchFamily="34" charset="-122"/>
              </a:rPr>
              <a:t>优势②：种类多</a:t>
            </a:r>
            <a:endParaRPr lang="zh-CN" altLang="en-US" sz="1800" dirty="0"/>
          </a:p>
        </p:txBody>
      </p:sp>
      <p:sp>
        <p:nvSpPr>
          <p:cNvPr id="8" name="矩形 7"/>
          <p:cNvSpPr/>
          <p:nvPr/>
        </p:nvSpPr>
        <p:spPr>
          <a:xfrm>
            <a:off x="4879014" y="2361460"/>
            <a:ext cx="3409025" cy="2352583"/>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nSpc>
                <a:spcPct val="150000"/>
              </a:lnSpc>
            </a:pPr>
            <a:r>
              <a:rPr lang="zh-CN" altLang="en-US" dirty="0" smtClean="0">
                <a:latin typeface="微软雅黑" panose="020B0503020204020204" pitchFamily="34" charset="-122"/>
                <a:ea typeface="微软雅黑" panose="020B0503020204020204" pitchFamily="34" charset="-122"/>
              </a:rPr>
              <a:t>益休：针对失眠人群</a:t>
            </a: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smtClean="0">
                <a:latin typeface="微软雅黑" panose="020B0503020204020204" pitchFamily="34" charset="-122"/>
                <a:ea typeface="微软雅黑" panose="020B0503020204020204" pitchFamily="34" charset="-122"/>
              </a:rPr>
              <a:t>益畅：针对便秘人群</a:t>
            </a: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smtClean="0">
                <a:latin typeface="微软雅黑" panose="020B0503020204020204" pitchFamily="34" charset="-122"/>
                <a:ea typeface="微软雅黑" panose="020B0503020204020204" pitchFamily="34" charset="-122"/>
              </a:rPr>
              <a:t>益舒：针对胃酸、反流人群</a:t>
            </a: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smtClean="0">
                <a:latin typeface="微软雅黑" panose="020B0503020204020204" pitchFamily="34" charset="-122"/>
                <a:ea typeface="微软雅黑" panose="020B0503020204020204" pitchFamily="34" charset="-122"/>
              </a:rPr>
              <a:t>清风：针对尿酸高人群</a:t>
            </a: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密</a:t>
            </a:r>
            <a:r>
              <a:rPr lang="zh-CN" altLang="en-US" dirty="0" smtClean="0">
                <a:latin typeface="微软雅黑" panose="020B0503020204020204" pitchFamily="34" charset="-122"/>
                <a:ea typeface="微软雅黑" panose="020B0503020204020204" pitchFamily="34" charset="-122"/>
              </a:rPr>
              <a:t>蜜：针对女性人群</a:t>
            </a: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smtClean="0">
                <a:latin typeface="微软雅黑" panose="020B0503020204020204" pitchFamily="34" charset="-122"/>
                <a:ea typeface="微软雅黑" panose="020B0503020204020204" pitchFamily="34" charset="-122"/>
              </a:rPr>
              <a:t>以及更多在研发的产品</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597802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1E23D56-D031-4D13-B5DB-81778B6A1D7C}"/>
              </a:ext>
            </a:extLst>
          </p:cNvPr>
          <p:cNvSpPr txBox="1">
            <a:spLocks/>
          </p:cNvSpPr>
          <p:nvPr/>
        </p:nvSpPr>
        <p:spPr>
          <a:xfrm>
            <a:off x="3401023" y="221190"/>
            <a:ext cx="2466241"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项目思考</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grpSp>
        <p:nvGrpSpPr>
          <p:cNvPr id="25" name="组合 24"/>
          <p:cNvGrpSpPr/>
          <p:nvPr/>
        </p:nvGrpSpPr>
        <p:grpSpPr>
          <a:xfrm>
            <a:off x="1410459" y="1176213"/>
            <a:ext cx="6065642" cy="2942273"/>
            <a:chOff x="1342568" y="1273868"/>
            <a:chExt cx="6065642" cy="2942273"/>
          </a:xfrm>
        </p:grpSpPr>
        <p:sp>
          <p:nvSpPr>
            <p:cNvPr id="5" name="矩形 4"/>
            <p:cNvSpPr/>
            <p:nvPr/>
          </p:nvSpPr>
          <p:spPr>
            <a:xfrm>
              <a:off x="1669831" y="1273868"/>
              <a:ext cx="2031325" cy="369332"/>
            </a:xfrm>
            <a:prstGeom prst="rect">
              <a:avLst/>
            </a:prstGeom>
          </p:spPr>
          <p:txBody>
            <a:bodyPr wrap="none">
              <a:spAutoFit/>
            </a:bodyPr>
            <a:lstStyle/>
            <a:p>
              <a:r>
                <a:rPr lang="zh-CN" altLang="en-US" sz="1800" b="1" dirty="0" smtClean="0">
                  <a:solidFill>
                    <a:srgbClr val="E7E6E6">
                      <a:lumMod val="10000"/>
                    </a:srgbClr>
                  </a:solidFill>
                  <a:latin typeface="微软雅黑" panose="020B0503020204020204" pitchFamily="34" charset="-122"/>
                  <a:ea typeface="微软雅黑" panose="020B0503020204020204" pitchFamily="34" charset="-122"/>
                </a:rPr>
                <a:t>优势①：精准营养</a:t>
              </a:r>
              <a:endParaRPr lang="zh-CN" altLang="en-US" dirty="0"/>
            </a:p>
          </p:txBody>
        </p:sp>
        <p:sp>
          <p:nvSpPr>
            <p:cNvPr id="6" name="矩形 5"/>
            <p:cNvSpPr/>
            <p:nvPr/>
          </p:nvSpPr>
          <p:spPr>
            <a:xfrm>
              <a:off x="5425794" y="1273868"/>
              <a:ext cx="1800493" cy="369332"/>
            </a:xfrm>
            <a:prstGeom prst="rect">
              <a:avLst/>
            </a:prstGeom>
          </p:spPr>
          <p:txBody>
            <a:bodyPr wrap="none">
              <a:spAutoFit/>
            </a:bodyPr>
            <a:lstStyle/>
            <a:p>
              <a:r>
                <a:rPr lang="zh-CN" altLang="en-US" sz="1800" b="1" dirty="0" smtClean="0">
                  <a:solidFill>
                    <a:srgbClr val="E7E6E6">
                      <a:lumMod val="10000"/>
                    </a:srgbClr>
                  </a:solidFill>
                  <a:latin typeface="微软雅黑" panose="020B0503020204020204" pitchFamily="34" charset="-122"/>
                  <a:ea typeface="微软雅黑" panose="020B0503020204020204" pitchFamily="34" charset="-122"/>
                </a:rPr>
                <a:t>优势②：种类多</a:t>
              </a:r>
              <a:endParaRPr lang="zh-CN" altLang="en-US" dirty="0"/>
            </a:p>
          </p:txBody>
        </p:sp>
        <p:sp>
          <p:nvSpPr>
            <p:cNvPr id="7" name="下箭头 6"/>
            <p:cNvSpPr/>
            <p:nvPr/>
          </p:nvSpPr>
          <p:spPr>
            <a:xfrm>
              <a:off x="2228294" y="1775119"/>
              <a:ext cx="914400" cy="462055"/>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下箭头 7"/>
            <p:cNvSpPr/>
            <p:nvPr/>
          </p:nvSpPr>
          <p:spPr>
            <a:xfrm>
              <a:off x="5816352" y="1775118"/>
              <a:ext cx="914400" cy="462055"/>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342568" y="2237173"/>
              <a:ext cx="2738250" cy="461665"/>
            </a:xfrm>
            <a:prstGeom prst="rect">
              <a:avLst/>
            </a:prstGeom>
          </p:spPr>
          <p:txBody>
            <a:bodyPr wrap="none">
              <a:spAutoFit/>
            </a:bodyPr>
            <a:lstStyle/>
            <a:p>
              <a:r>
                <a:rPr lang="zh-CN" altLang="en-US" sz="2400" b="1" dirty="0" smtClean="0">
                  <a:solidFill>
                    <a:srgbClr val="E7E6E6">
                      <a:lumMod val="10000"/>
                    </a:srgbClr>
                  </a:solidFill>
                  <a:latin typeface="微软雅黑" panose="020B0503020204020204" pitchFamily="34" charset="-122"/>
                  <a:ea typeface="微软雅黑" panose="020B0503020204020204" pitchFamily="34" charset="-122"/>
                </a:rPr>
                <a:t>补益生菌 准才管用</a:t>
              </a:r>
              <a:endParaRPr lang="zh-CN" altLang="en-US" sz="1800" dirty="0"/>
            </a:p>
          </p:txBody>
        </p:sp>
        <p:sp>
          <p:nvSpPr>
            <p:cNvPr id="11" name="矩形 10"/>
            <p:cNvSpPr/>
            <p:nvPr/>
          </p:nvSpPr>
          <p:spPr>
            <a:xfrm>
              <a:off x="5285513" y="2237173"/>
              <a:ext cx="2122697" cy="461665"/>
            </a:xfrm>
            <a:prstGeom prst="rect">
              <a:avLst/>
            </a:prstGeom>
          </p:spPr>
          <p:txBody>
            <a:bodyPr wrap="none">
              <a:spAutoFit/>
            </a:bodyPr>
            <a:lstStyle/>
            <a:p>
              <a:r>
                <a:rPr lang="zh-CN" altLang="en-US" sz="2400" b="1" smtClean="0">
                  <a:solidFill>
                    <a:srgbClr val="E7E6E6">
                      <a:lumMod val="10000"/>
                    </a:srgbClr>
                  </a:solidFill>
                  <a:latin typeface="微软雅黑" panose="020B0503020204020204" pitchFamily="34" charset="-122"/>
                  <a:ea typeface="微软雅黑" panose="020B0503020204020204" pitchFamily="34" charset="-122"/>
                </a:rPr>
                <a:t>优美达 全家用</a:t>
              </a:r>
              <a:endParaRPr lang="zh-CN" altLang="en-US" sz="1800" dirty="0"/>
            </a:p>
          </p:txBody>
        </p:sp>
        <p:cxnSp>
          <p:nvCxnSpPr>
            <p:cNvPr id="15" name="直接箭头连接符 14"/>
            <p:cNvCxnSpPr>
              <a:stCxn id="9" idx="2"/>
            </p:cNvCxnSpPr>
            <p:nvPr/>
          </p:nvCxnSpPr>
          <p:spPr>
            <a:xfrm>
              <a:off x="2711693" y="2698838"/>
              <a:ext cx="1378295" cy="4006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11" idx="2"/>
            </p:cNvCxnSpPr>
            <p:nvPr/>
          </p:nvCxnSpPr>
          <p:spPr>
            <a:xfrm flipH="1">
              <a:off x="5042517" y="2698838"/>
              <a:ext cx="1304345" cy="4006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1934762" y="3292811"/>
              <a:ext cx="5262980" cy="923330"/>
            </a:xfrm>
            <a:prstGeom prst="rect">
              <a:avLst/>
            </a:prstGeom>
          </p:spPr>
          <p:txBody>
            <a:bodyPr wrap="none">
              <a:spAutoFit/>
            </a:bodyPr>
            <a:lstStyle/>
            <a:p>
              <a:pPr lvl="0" algn="ctr">
                <a:lnSpc>
                  <a:spcPct val="150000"/>
                </a:lnSpc>
              </a:pPr>
              <a:r>
                <a:rPr lang="zh-CN" altLang="en-US" sz="3600" b="1" dirty="0" smtClean="0">
                  <a:solidFill>
                    <a:srgbClr val="074064"/>
                  </a:solidFill>
                  <a:latin typeface="微软雅黑" panose="020B0503020204020204" pitchFamily="34" charset="-122"/>
                  <a:ea typeface="微软雅黑" panose="020B0503020204020204" pitchFamily="34" charset="-122"/>
                </a:rPr>
                <a:t>优美达，精准定制益生菌</a:t>
              </a:r>
              <a:endParaRPr lang="en-US" altLang="zh-CN" sz="3600" b="1" dirty="0">
                <a:solidFill>
                  <a:srgbClr val="074064"/>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16942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3401023" y="221190"/>
            <a:ext cx="2466241"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项目思考</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grpSp>
        <p:nvGrpSpPr>
          <p:cNvPr id="7" name="组合 6"/>
          <p:cNvGrpSpPr/>
          <p:nvPr/>
        </p:nvGrpSpPr>
        <p:grpSpPr>
          <a:xfrm>
            <a:off x="4208892" y="1091953"/>
            <a:ext cx="4386596" cy="3847175"/>
            <a:chOff x="641128" y="1590786"/>
            <a:chExt cx="3979780" cy="3490385"/>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5352" b="3689"/>
            <a:stretch/>
          </p:blipFill>
          <p:spPr>
            <a:xfrm>
              <a:off x="641128" y="1590786"/>
              <a:ext cx="1773598" cy="3490384"/>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4847" b="4020"/>
            <a:stretch/>
          </p:blipFill>
          <p:spPr>
            <a:xfrm>
              <a:off x="2850670" y="1590787"/>
              <a:ext cx="1770238" cy="3490384"/>
            </a:xfrm>
            <a:prstGeom prst="rect">
              <a:avLst/>
            </a:prstGeom>
          </p:spPr>
        </p:pic>
      </p:grpSp>
      <p:sp>
        <p:nvSpPr>
          <p:cNvPr id="9" name="矩形 8"/>
          <p:cNvSpPr/>
          <p:nvPr/>
        </p:nvSpPr>
        <p:spPr>
          <a:xfrm>
            <a:off x="839783" y="1786946"/>
            <a:ext cx="2492990" cy="646331"/>
          </a:xfrm>
          <a:prstGeom prst="rect">
            <a:avLst/>
          </a:prstGeom>
        </p:spPr>
        <p:txBody>
          <a:bodyPr wrap="none">
            <a:spAutoFit/>
          </a:bodyPr>
          <a:lstStyle/>
          <a:p>
            <a:r>
              <a:rPr lang="zh-CN" altLang="en-US" sz="3600" b="1" dirty="0">
                <a:solidFill>
                  <a:srgbClr val="074064"/>
                </a:solidFill>
                <a:latin typeface="微软雅黑" panose="020B0503020204020204" pitchFamily="34" charset="-122"/>
                <a:ea typeface="微软雅黑" panose="020B0503020204020204" pitchFamily="34" charset="-122"/>
              </a:rPr>
              <a:t>华大</a:t>
            </a:r>
            <a:r>
              <a:rPr lang="zh-CN" altLang="en-US" sz="3600" b="1" dirty="0" smtClean="0">
                <a:solidFill>
                  <a:srgbClr val="074064"/>
                </a:solidFill>
                <a:latin typeface="微软雅黑" panose="020B0503020204020204" pitchFamily="34" charset="-122"/>
                <a:ea typeface="微软雅黑" panose="020B0503020204020204" pitchFamily="34" charset="-122"/>
              </a:rPr>
              <a:t>优美</a:t>
            </a:r>
            <a:r>
              <a:rPr lang="zh-CN" altLang="en-US" sz="3600" b="1" dirty="0">
                <a:solidFill>
                  <a:srgbClr val="074064"/>
                </a:solidFill>
                <a:latin typeface="微软雅黑" panose="020B0503020204020204" pitchFamily="34" charset="-122"/>
                <a:ea typeface="微软雅黑" panose="020B0503020204020204" pitchFamily="34" charset="-122"/>
              </a:rPr>
              <a:t>达</a:t>
            </a:r>
            <a:endParaRPr lang="zh-CN" altLang="en-US" dirty="0"/>
          </a:p>
        </p:txBody>
      </p:sp>
      <p:sp>
        <p:nvSpPr>
          <p:cNvPr id="10" name="矩形 9"/>
          <p:cNvSpPr/>
          <p:nvPr/>
        </p:nvSpPr>
        <p:spPr>
          <a:xfrm>
            <a:off x="1365568" y="1479169"/>
            <a:ext cx="1441420" cy="307777"/>
          </a:xfrm>
          <a:prstGeom prst="rect">
            <a:avLst/>
          </a:prstGeom>
        </p:spPr>
        <p:txBody>
          <a:bodyPr wrap="none">
            <a:spAutoFit/>
          </a:bodyPr>
          <a:lstStyle/>
          <a:p>
            <a:r>
              <a:rPr lang="zh-CN" altLang="en-US" dirty="0" smtClean="0">
                <a:solidFill>
                  <a:srgbClr val="074064"/>
                </a:solidFill>
                <a:latin typeface="微软雅黑" panose="020B0503020204020204" pitchFamily="34" charset="-122"/>
                <a:ea typeface="微软雅黑" panose="020B0503020204020204" pitchFamily="34" charset="-122"/>
              </a:rPr>
              <a:t>建议传播主体：</a:t>
            </a:r>
            <a:endParaRPr lang="zh-CN" altLang="en-US" dirty="0"/>
          </a:p>
        </p:txBody>
      </p:sp>
      <p:sp>
        <p:nvSpPr>
          <p:cNvPr id="11" name="矩形 10"/>
          <p:cNvSpPr/>
          <p:nvPr/>
        </p:nvSpPr>
        <p:spPr>
          <a:xfrm>
            <a:off x="839783" y="2917885"/>
            <a:ext cx="2682650" cy="1708160"/>
          </a:xfrm>
          <a:prstGeom prst="rect">
            <a:avLst/>
          </a:prstGeom>
        </p:spPr>
        <p:txBody>
          <a:bodyPr wrap="square">
            <a:spAutoFit/>
          </a:bodyPr>
          <a:lstStyle/>
          <a:p>
            <a:pPr>
              <a:lnSpc>
                <a:spcPct val="150000"/>
              </a:lnSpc>
            </a:pPr>
            <a:r>
              <a:rPr lang="zh-CN" altLang="en-US" dirty="0" smtClean="0">
                <a:solidFill>
                  <a:srgbClr val="074064"/>
                </a:solidFill>
                <a:latin typeface="微软雅黑" panose="020B0503020204020204" pitchFamily="34" charset="-122"/>
                <a:ea typeface="微软雅黑" panose="020B0503020204020204" pitchFamily="34" charset="-122"/>
              </a:rPr>
              <a:t>经过调研，网络中以“益”字为核心取名的产品过多，其中益舒、益畅均有类似名称出现，为初期强化差异性，建议以强背书</a:t>
            </a:r>
            <a:r>
              <a:rPr lang="en-US" altLang="zh-CN" dirty="0" smtClean="0">
                <a:solidFill>
                  <a:srgbClr val="074064"/>
                </a:solidFill>
                <a:latin typeface="微软雅黑" panose="020B0503020204020204" pitchFamily="34" charset="-122"/>
                <a:ea typeface="微软雅黑" panose="020B0503020204020204" pitchFamily="34" charset="-122"/>
              </a:rPr>
              <a:t>+</a:t>
            </a:r>
            <a:r>
              <a:rPr lang="zh-CN" altLang="en-US" dirty="0" smtClean="0">
                <a:solidFill>
                  <a:srgbClr val="074064"/>
                </a:solidFill>
                <a:latin typeface="微软雅黑" panose="020B0503020204020204" pitchFamily="34" charset="-122"/>
                <a:ea typeface="微软雅黑" panose="020B0503020204020204" pitchFamily="34" charset="-122"/>
              </a:rPr>
              <a:t>总产品名作为核心推广主体</a:t>
            </a:r>
            <a:endParaRPr lang="zh-CN" altLang="en-US" dirty="0"/>
          </a:p>
        </p:txBody>
      </p:sp>
    </p:spTree>
    <p:extLst>
      <p:ext uri="{BB962C8B-B14F-4D97-AF65-F5344CB8AC3E}">
        <p14:creationId xmlns:p14="http://schemas.microsoft.com/office/powerpoint/2010/main" val="12853945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19342" y="427204"/>
            <a:ext cx="1419312" cy="1320573"/>
          </a:xfrm>
          <a:prstGeom prst="ellipse">
            <a:avLst/>
          </a:prstGeom>
          <a:ln w="63500" cap="rnd">
            <a:solidFill>
              <a:srgbClr val="0A7C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8" name="Freeform 6">
            <a:extLst>
              <a:ext uri="{FF2B5EF4-FFF2-40B4-BE49-F238E27FC236}">
                <a16:creationId xmlns:a16="http://schemas.microsoft.com/office/drawing/2014/main" id="{E287586F-2255-4853-9F93-3709652FE539}"/>
              </a:ext>
            </a:extLst>
          </p:cNvPr>
          <p:cNvSpPr>
            <a:spLocks/>
          </p:cNvSpPr>
          <p:nvPr/>
        </p:nvSpPr>
        <p:spPr bwMode="auto">
          <a:xfrm>
            <a:off x="881612" y="1507048"/>
            <a:ext cx="3440638" cy="3031043"/>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accent6">
              <a:lumMod val="75000"/>
            </a:schemeClr>
          </a:solidFill>
          <a:ln w="0">
            <a:noFill/>
            <a:prstDash val="solid"/>
            <a:round/>
            <a:headEnd/>
            <a:tailEnd/>
          </a:ln>
        </p:spPr>
        <p:txBody>
          <a:bodyPr vert="horz" wrap="square" lIns="89605" tIns="44803" rIns="89605" bIns="44803" numCol="1" anchor="t" anchorCtr="0" compatLnSpc="1">
            <a:prstTxWarp prst="textNoShape">
              <a:avLst/>
            </a:prstTxWarp>
          </a:bodyPr>
          <a:lstStyle/>
          <a:p>
            <a:endParaRPr lang="zh-CN" altLang="en-US">
              <a:solidFill>
                <a:schemeClr val="bg1"/>
              </a:solidFill>
            </a:endParaRPr>
          </a:p>
        </p:txBody>
      </p:sp>
      <p:sp>
        <p:nvSpPr>
          <p:cNvPr id="19" name="Freeform 11">
            <a:extLst>
              <a:ext uri="{FF2B5EF4-FFF2-40B4-BE49-F238E27FC236}">
                <a16:creationId xmlns:a16="http://schemas.microsoft.com/office/drawing/2014/main" id="{F041F6C6-D709-47AD-8645-B830DA96A25D}"/>
              </a:ext>
            </a:extLst>
          </p:cNvPr>
          <p:cNvSpPr>
            <a:spLocks/>
          </p:cNvSpPr>
          <p:nvPr/>
        </p:nvSpPr>
        <p:spPr bwMode="auto">
          <a:xfrm>
            <a:off x="1168087" y="991741"/>
            <a:ext cx="2867688" cy="2495832"/>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rgbClr val="0A7CC0"/>
            </a:solidFill>
            <a:prstDash val="solid"/>
            <a:round/>
            <a:headEnd/>
            <a:tailEnd/>
          </a:ln>
        </p:spPr>
        <p:txBody>
          <a:bodyPr vert="horz" wrap="square" lIns="89605" tIns="44803" rIns="89605" bIns="44803" numCol="1" anchor="t" anchorCtr="0" compatLnSpc="1">
            <a:prstTxWarp prst="textNoShape">
              <a:avLst/>
            </a:prstTxWarp>
          </a:bodyPr>
          <a:lstStyle/>
          <a:p>
            <a:endParaRPr lang="zh-CN" altLang="en-US" dirty="0">
              <a:solidFill>
                <a:schemeClr val="bg1"/>
              </a:solidFill>
            </a:endParaRPr>
          </a:p>
        </p:txBody>
      </p:sp>
      <p:sp>
        <p:nvSpPr>
          <p:cNvPr id="20" name="文本框 2">
            <a:extLst>
              <a:ext uri="{FF2B5EF4-FFF2-40B4-BE49-F238E27FC236}">
                <a16:creationId xmlns:a16="http://schemas.microsoft.com/office/drawing/2014/main" id="{8AB199D6-FEE3-404C-BED4-2F125AAD7839}"/>
              </a:ext>
            </a:extLst>
          </p:cNvPr>
          <p:cNvSpPr txBox="1">
            <a:spLocks noChangeArrowheads="1"/>
          </p:cNvSpPr>
          <p:nvPr>
            <p:custDataLst>
              <p:tags r:id="rId1"/>
            </p:custDataLst>
          </p:nvPr>
        </p:nvSpPr>
        <p:spPr bwMode="auto">
          <a:xfrm>
            <a:off x="2076733" y="1706678"/>
            <a:ext cx="1181904" cy="10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108"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endParaRPr lang="zh-CN" altLang="en-US" sz="7108"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21" name="直接连接符 20">
            <a:extLst>
              <a:ext uri="{FF2B5EF4-FFF2-40B4-BE49-F238E27FC236}">
                <a16:creationId xmlns:a16="http://schemas.microsoft.com/office/drawing/2014/main" id="{CB2A8043-CB96-440A-947D-AE41A70170EE}"/>
              </a:ext>
            </a:extLst>
          </p:cNvPr>
          <p:cNvCxnSpPr/>
          <p:nvPr>
            <p:custDataLst>
              <p:tags r:id="rId2"/>
            </p:custDataLst>
          </p:nvPr>
        </p:nvCxnSpPr>
        <p:spPr>
          <a:xfrm>
            <a:off x="4343641" y="2520186"/>
            <a:ext cx="2887258"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id="{C0A95648-E53A-45B1-808B-D53675BBEAD2}"/>
              </a:ext>
            </a:extLst>
          </p:cNvPr>
          <p:cNvSpPr/>
          <p:nvPr/>
        </p:nvSpPr>
        <p:spPr>
          <a:xfrm>
            <a:off x="4343643" y="1915482"/>
            <a:ext cx="3113766" cy="615553"/>
          </a:xfrm>
          <a:prstGeom prst="rect">
            <a:avLst/>
          </a:prstGeom>
        </p:spPr>
        <p:txBody>
          <a:bodyPr wrap="square" lIns="0" tIns="0" rIns="0" bIns="0">
            <a:spAutoFit/>
          </a:bodyPr>
          <a:lstStyle/>
          <a:p>
            <a:r>
              <a:rPr lang="zh-CN" altLang="en-US" sz="4000" dirty="0" smtClean="0">
                <a:solidFill>
                  <a:srgbClr val="0A7CC0"/>
                </a:solidFill>
                <a:latin typeface="Arial" panose="020B0604020202020204" pitchFamily="34" charset="0"/>
                <a:ea typeface="微软雅黑" panose="020B0503020204020204" pitchFamily="34" charset="-122"/>
                <a:sym typeface="Arial" panose="020B0604020202020204" pitchFamily="34" charset="0"/>
              </a:rPr>
              <a:t>传播策略</a:t>
            </a:r>
            <a:endParaRPr lang="zh-CN" altLang="en-US" sz="3763" dirty="0">
              <a:solidFill>
                <a:srgbClr val="0A7CC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11">
            <a:extLst>
              <a:ext uri="{FF2B5EF4-FFF2-40B4-BE49-F238E27FC236}">
                <a16:creationId xmlns:a16="http://schemas.microsoft.com/office/drawing/2014/main" id="{1CB69953-FC30-4A9B-B96B-CA1AAACBEAD2}"/>
              </a:ext>
            </a:extLst>
          </p:cNvPr>
          <p:cNvSpPr txBox="1">
            <a:spLocks noChangeArrowheads="1"/>
          </p:cNvSpPr>
          <p:nvPr>
            <p:custDataLst>
              <p:tags r:id="rId3"/>
            </p:custDataLst>
          </p:nvPr>
        </p:nvSpPr>
        <p:spPr bwMode="auto">
          <a:xfrm>
            <a:off x="1459868" y="2695979"/>
            <a:ext cx="2415630" cy="300210"/>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51"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 2</a:t>
            </a:r>
            <a:endParaRPr lang="zh-CN" altLang="en-US" sz="1951"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Tree>
    <p:extLst>
      <p:ext uri="{BB962C8B-B14F-4D97-AF65-F5344CB8AC3E}">
        <p14:creationId xmlns:p14="http://schemas.microsoft.com/office/powerpoint/2010/main" val="37877911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传播策略</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3" name="矩形 2"/>
          <p:cNvSpPr/>
          <p:nvPr/>
        </p:nvSpPr>
        <p:spPr>
          <a:xfrm>
            <a:off x="925226" y="2098097"/>
            <a:ext cx="2646878" cy="461665"/>
          </a:xfrm>
          <a:prstGeom prst="rect">
            <a:avLst/>
          </a:prstGeom>
        </p:spPr>
        <p:txBody>
          <a:bodyPr wrap="none">
            <a:spAutoFit/>
          </a:bodyPr>
          <a:lstStyle/>
          <a:p>
            <a:pPr lvl="0"/>
            <a:r>
              <a:rPr lang="zh-CN" altLang="en-US" sz="2400" b="1" dirty="0" smtClean="0">
                <a:solidFill>
                  <a:srgbClr val="074064"/>
                </a:solidFill>
                <a:latin typeface="微软雅黑" panose="020B0503020204020204" pitchFamily="34" charset="-122"/>
                <a:ea typeface="微软雅黑" panose="020B0503020204020204" pitchFamily="34" charset="-122"/>
              </a:rPr>
              <a:t>当前行业宣传趋势</a:t>
            </a:r>
            <a:endParaRPr lang="zh-CN" altLang="en-US" sz="1050" dirty="0"/>
          </a:p>
        </p:txBody>
      </p:sp>
      <p:sp>
        <p:nvSpPr>
          <p:cNvPr id="4" name="矩形 3"/>
          <p:cNvSpPr/>
          <p:nvPr/>
        </p:nvSpPr>
        <p:spPr>
          <a:xfrm>
            <a:off x="4974924" y="2098096"/>
            <a:ext cx="3262432" cy="461665"/>
          </a:xfrm>
          <a:prstGeom prst="rect">
            <a:avLst/>
          </a:prstGeom>
        </p:spPr>
        <p:txBody>
          <a:bodyPr wrap="none">
            <a:spAutoFit/>
          </a:bodyPr>
          <a:lstStyle/>
          <a:p>
            <a:pPr lvl="0"/>
            <a:r>
              <a:rPr lang="zh-CN" altLang="en-US" sz="2400" b="1" dirty="0" smtClean="0">
                <a:solidFill>
                  <a:srgbClr val="074064"/>
                </a:solidFill>
                <a:latin typeface="微软雅黑" panose="020B0503020204020204" pitchFamily="34" charset="-122"/>
                <a:ea typeface="微软雅黑" panose="020B0503020204020204" pitchFamily="34" charset="-122"/>
              </a:rPr>
              <a:t>下一阶段行业宣传趋势</a:t>
            </a:r>
            <a:endParaRPr lang="zh-CN" altLang="en-US" sz="1050" dirty="0"/>
          </a:p>
        </p:txBody>
      </p:sp>
      <p:sp>
        <p:nvSpPr>
          <p:cNvPr id="5" name="下箭头 4"/>
          <p:cNvSpPr/>
          <p:nvPr/>
        </p:nvSpPr>
        <p:spPr>
          <a:xfrm rot="16200000">
            <a:off x="3506929" y="2765210"/>
            <a:ext cx="1670452" cy="79789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25226" y="2752078"/>
            <a:ext cx="2503503" cy="1247303"/>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nSpc>
                <a:spcPct val="150000"/>
              </a:lnSpc>
            </a:pPr>
            <a:r>
              <a:rPr lang="zh-CN" altLang="en-US" dirty="0" smtClean="0">
                <a:solidFill>
                  <a:schemeClr val="bg2">
                    <a:lumMod val="10000"/>
                  </a:schemeClr>
                </a:solidFill>
                <a:latin typeface="微软雅黑" panose="020B0503020204020204" pitchFamily="34" charset="-122"/>
                <a:ea typeface="微软雅黑" panose="020B0503020204020204" pitchFamily="34" charset="-122"/>
              </a:rPr>
              <a:t>比拼数据噱头成风；夸大益生菌的数量和种类带来的效果；各类名人带货，存在错误科普</a:t>
            </a:r>
            <a:endParaRPr lang="zh-CN" altLang="en-US"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5255581" y="2752078"/>
            <a:ext cx="2503503" cy="1247303"/>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nSpc>
                <a:spcPct val="150000"/>
              </a:lnSpc>
            </a:pPr>
            <a:r>
              <a:rPr lang="zh-CN" altLang="en-US" dirty="0" smtClean="0">
                <a:solidFill>
                  <a:schemeClr val="bg2">
                    <a:lumMod val="10000"/>
                  </a:schemeClr>
                </a:solidFill>
                <a:latin typeface="微软雅黑" panose="020B0503020204020204" pitchFamily="34" charset="-122"/>
                <a:ea typeface="微软雅黑" panose="020B0503020204020204" pitchFamily="34" charset="-122"/>
              </a:rPr>
              <a:t>由华大优美达率先打出“精准定制益生菌”的概念，将行业竞争引向“高门槛”阶段</a:t>
            </a:r>
            <a:endParaRPr lang="zh-CN" altLang="en-US"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5113538" y="4085166"/>
            <a:ext cx="3799643" cy="854080"/>
          </a:xfrm>
          <a:prstGeom prst="rect">
            <a:avLst/>
          </a:prstGeom>
          <a:noFill/>
        </p:spPr>
        <p:txBody>
          <a:bodyPr wrap="square" rtlCol="0">
            <a:spAutoFit/>
          </a:bodyPr>
          <a:lstStyle/>
          <a:p>
            <a:pPr>
              <a:lnSpc>
                <a:spcPct val="150000"/>
              </a:lnSpc>
            </a:pPr>
            <a:r>
              <a:rPr lang="zh-CN" altLang="en-US" sz="1100" dirty="0" smtClean="0">
                <a:latin typeface="微软雅黑" panose="020B0503020204020204" pitchFamily="34" charset="-122"/>
                <a:ea typeface="微软雅黑" panose="020B0503020204020204" pitchFamily="34" charset="-122"/>
              </a:rPr>
              <a:t>*为何是高门槛？</a:t>
            </a:r>
            <a:endParaRPr lang="en-US" altLang="zh-CN" sz="1100" dirty="0" smtClean="0">
              <a:latin typeface="微软雅黑" panose="020B0503020204020204" pitchFamily="34" charset="-122"/>
              <a:ea typeface="微软雅黑" panose="020B0503020204020204" pitchFamily="34" charset="-122"/>
            </a:endParaRPr>
          </a:p>
          <a:p>
            <a:pPr>
              <a:lnSpc>
                <a:spcPct val="150000"/>
              </a:lnSpc>
            </a:pPr>
            <a:r>
              <a:rPr lang="zh-CN" altLang="en-US" sz="1100" dirty="0">
                <a:latin typeface="微软雅黑" panose="020B0503020204020204" pitchFamily="34" charset="-122"/>
                <a:ea typeface="微软雅黑" panose="020B0503020204020204" pitchFamily="34" charset="-122"/>
              </a:rPr>
              <a:t>比</a:t>
            </a:r>
            <a:r>
              <a:rPr lang="zh-CN" altLang="en-US" sz="1100" dirty="0" smtClean="0">
                <a:latin typeface="微软雅黑" panose="020B0503020204020204" pitchFamily="34" charset="-122"/>
                <a:ea typeface="微软雅黑" panose="020B0503020204020204" pitchFamily="34" charset="-122"/>
              </a:rPr>
              <a:t>拼数字容易，诠释精准很难。需要品牌背后存在科学依据和原理，华大精准营养和基因技术都在其中发挥价值</a:t>
            </a:r>
            <a:endParaRPr lang="zh-CN" altLang="en-US" sz="1100" dirty="0">
              <a:latin typeface="微软雅黑" panose="020B0503020204020204" pitchFamily="34" charset="-122"/>
              <a:ea typeface="微软雅黑" panose="020B0503020204020204" pitchFamily="34" charset="-122"/>
            </a:endParaRPr>
          </a:p>
        </p:txBody>
      </p:sp>
      <p:sp>
        <p:nvSpPr>
          <p:cNvPr id="9" name="矩形 8"/>
          <p:cNvSpPr/>
          <p:nvPr/>
        </p:nvSpPr>
        <p:spPr>
          <a:xfrm>
            <a:off x="1771822" y="1116331"/>
            <a:ext cx="5724644" cy="646331"/>
          </a:xfrm>
          <a:prstGeom prst="rect">
            <a:avLst/>
          </a:prstGeom>
        </p:spPr>
        <p:txBody>
          <a:bodyPr wrap="none">
            <a:spAutoFit/>
          </a:bodyPr>
          <a:lstStyle/>
          <a:p>
            <a:pPr lvl="0"/>
            <a:r>
              <a:rPr lang="zh-CN" altLang="en-US" sz="3600" b="1" dirty="0" smtClean="0">
                <a:solidFill>
                  <a:srgbClr val="074064"/>
                </a:solidFill>
                <a:latin typeface="微软雅黑" panose="020B0503020204020204" pitchFamily="34" charset="-122"/>
                <a:ea typeface="微软雅黑" panose="020B0503020204020204" pitchFamily="34" charset="-122"/>
              </a:rPr>
              <a:t>正规军不能被杂牌军带着走</a:t>
            </a:r>
            <a:endParaRPr lang="zh-CN" altLang="en-US" dirty="0"/>
          </a:p>
        </p:txBody>
      </p:sp>
    </p:spTree>
    <p:extLst>
      <p:ext uri="{BB962C8B-B14F-4D97-AF65-F5344CB8AC3E}">
        <p14:creationId xmlns:p14="http://schemas.microsoft.com/office/powerpoint/2010/main" val="7131909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3401023" y="221190"/>
            <a:ext cx="2466241"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品牌包装</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3" name="矩形 2"/>
          <p:cNvSpPr/>
          <p:nvPr/>
        </p:nvSpPr>
        <p:spPr>
          <a:xfrm>
            <a:off x="2566910" y="1147501"/>
            <a:ext cx="3954929" cy="307777"/>
          </a:xfrm>
          <a:prstGeom prst="rect">
            <a:avLst/>
          </a:prstGeom>
        </p:spPr>
        <p:txBody>
          <a:bodyPr wrap="none">
            <a:spAutoFit/>
          </a:bodyPr>
          <a:lstStyle/>
          <a:p>
            <a:r>
              <a:rPr lang="zh-CN" altLang="en-US" dirty="0" smtClean="0">
                <a:solidFill>
                  <a:srgbClr val="074064"/>
                </a:solidFill>
                <a:latin typeface="微软雅黑" panose="020B0503020204020204" pitchFamily="34" charset="-122"/>
                <a:ea typeface="微软雅黑" panose="020B0503020204020204" pitchFamily="34" charset="-122"/>
              </a:rPr>
              <a:t>在开始传播之前，我们需要对产品信息重新包装</a:t>
            </a:r>
            <a:endParaRPr lang="zh-CN" altLang="en-US" dirty="0"/>
          </a:p>
        </p:txBody>
      </p:sp>
      <p:grpSp>
        <p:nvGrpSpPr>
          <p:cNvPr id="4" name="组合 3"/>
          <p:cNvGrpSpPr/>
          <p:nvPr/>
        </p:nvGrpSpPr>
        <p:grpSpPr>
          <a:xfrm>
            <a:off x="1567689" y="1744183"/>
            <a:ext cx="7311114" cy="1890123"/>
            <a:chOff x="2018548" y="1753235"/>
            <a:chExt cx="7311114" cy="1890123"/>
          </a:xfrm>
        </p:grpSpPr>
        <p:sp>
          <p:nvSpPr>
            <p:cNvPr id="5" name="Freeform 6">
              <a:extLst>
                <a:ext uri="{FF2B5EF4-FFF2-40B4-BE49-F238E27FC236}">
                  <a16:creationId xmlns:a16="http://schemas.microsoft.com/office/drawing/2014/main" id="{A9119D50-9E84-4637-9892-C52C57CC70E9}"/>
                </a:ext>
              </a:extLst>
            </p:cNvPr>
            <p:cNvSpPr>
              <a:spLocks/>
            </p:cNvSpPr>
            <p:nvPr/>
          </p:nvSpPr>
          <p:spPr bwMode="auto">
            <a:xfrm>
              <a:off x="2018550" y="2287948"/>
              <a:ext cx="2074053" cy="293248"/>
            </a:xfrm>
            <a:custGeom>
              <a:avLst/>
              <a:gdLst>
                <a:gd name="T0" fmla="*/ 488 w 488"/>
                <a:gd name="T1" fmla="*/ 477 h 488"/>
                <a:gd name="T2" fmla="*/ 477 w 488"/>
                <a:gd name="T3" fmla="*/ 488 h 488"/>
                <a:gd name="T4" fmla="*/ 11 w 488"/>
                <a:gd name="T5" fmla="*/ 488 h 488"/>
                <a:gd name="T6" fmla="*/ 0 w 488"/>
                <a:gd name="T7" fmla="*/ 477 h 488"/>
                <a:gd name="T8" fmla="*/ 0 w 488"/>
                <a:gd name="T9" fmla="*/ 11 h 488"/>
                <a:gd name="T10" fmla="*/ 11 w 488"/>
                <a:gd name="T11" fmla="*/ 0 h 488"/>
                <a:gd name="T12" fmla="*/ 477 w 488"/>
                <a:gd name="T13" fmla="*/ 0 h 488"/>
                <a:gd name="T14" fmla="*/ 488 w 488"/>
                <a:gd name="T15" fmla="*/ 11 h 488"/>
                <a:gd name="T16" fmla="*/ 488 w 488"/>
                <a:gd name="T17" fmla="*/ 477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7"/>
                  </a:moveTo>
                  <a:cubicBezTo>
                    <a:pt x="488" y="483"/>
                    <a:pt x="483" y="488"/>
                    <a:pt x="477" y="488"/>
                  </a:cubicBezTo>
                  <a:cubicBezTo>
                    <a:pt x="11" y="488"/>
                    <a:pt x="11" y="488"/>
                    <a:pt x="11" y="488"/>
                  </a:cubicBezTo>
                  <a:cubicBezTo>
                    <a:pt x="5" y="488"/>
                    <a:pt x="0" y="483"/>
                    <a:pt x="0" y="477"/>
                  </a:cubicBezTo>
                  <a:cubicBezTo>
                    <a:pt x="0" y="11"/>
                    <a:pt x="0" y="11"/>
                    <a:pt x="0" y="11"/>
                  </a:cubicBezTo>
                  <a:cubicBezTo>
                    <a:pt x="0" y="5"/>
                    <a:pt x="5" y="0"/>
                    <a:pt x="11" y="0"/>
                  </a:cubicBezTo>
                  <a:cubicBezTo>
                    <a:pt x="477" y="0"/>
                    <a:pt x="477" y="0"/>
                    <a:pt x="477" y="0"/>
                  </a:cubicBezTo>
                  <a:cubicBezTo>
                    <a:pt x="483" y="0"/>
                    <a:pt x="488" y="5"/>
                    <a:pt x="488" y="11"/>
                  </a:cubicBezTo>
                  <a:lnTo>
                    <a:pt x="488" y="477"/>
                  </a:lnTo>
                  <a:close/>
                </a:path>
              </a:pathLst>
            </a:custGeom>
            <a:solidFill>
              <a:srgbClr val="00B0F0"/>
            </a:solidFill>
            <a:ln>
              <a:noFill/>
            </a:ln>
          </p:spPr>
          <p:txBody>
            <a:bodyPr/>
            <a:lstStyle/>
            <a:p>
              <a:pPr algn="ctr"/>
              <a:r>
                <a:rPr lang="zh-CN" altLang="en-US" b="1" dirty="0">
                  <a:solidFill>
                    <a:schemeClr val="bg1"/>
                  </a:solidFill>
                  <a:latin typeface="微软雅黑" panose="020B0503020204020204" pitchFamily="34" charset="-122"/>
                  <a:ea typeface="微软雅黑" panose="020B0503020204020204" pitchFamily="34" charset="-122"/>
                </a:rPr>
                <a:t>更</a:t>
              </a:r>
              <a:r>
                <a:rPr lang="zh-CN" altLang="en-US" b="1" dirty="0" smtClean="0">
                  <a:solidFill>
                    <a:schemeClr val="bg1"/>
                  </a:solidFill>
                  <a:latin typeface="微软雅黑" panose="020B0503020204020204" pitchFamily="34" charset="-122"/>
                  <a:ea typeface="微软雅黑" panose="020B0503020204020204" pitchFamily="34" charset="-122"/>
                </a:rPr>
                <a:t>懂中国人</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6" name="Freeform 8">
              <a:extLst>
                <a:ext uri="{FF2B5EF4-FFF2-40B4-BE49-F238E27FC236}">
                  <a16:creationId xmlns:a16="http://schemas.microsoft.com/office/drawing/2014/main" id="{F7A7CB5C-C4E1-4B63-91A0-7D562507AE39}"/>
                </a:ext>
              </a:extLst>
            </p:cNvPr>
            <p:cNvSpPr>
              <a:spLocks/>
            </p:cNvSpPr>
            <p:nvPr/>
          </p:nvSpPr>
          <p:spPr bwMode="auto">
            <a:xfrm>
              <a:off x="2018548" y="2823136"/>
              <a:ext cx="2074053" cy="293248"/>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2F99C1"/>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菌株种类，数量</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7" name="Freeform 8">
              <a:extLst>
                <a:ext uri="{FF2B5EF4-FFF2-40B4-BE49-F238E27FC236}">
                  <a16:creationId xmlns:a16="http://schemas.microsoft.com/office/drawing/2014/main" id="{F7A7CB5C-C4E1-4B63-91A0-7D562507AE39}"/>
                </a:ext>
              </a:extLst>
            </p:cNvPr>
            <p:cNvSpPr>
              <a:spLocks/>
            </p:cNvSpPr>
            <p:nvPr/>
          </p:nvSpPr>
          <p:spPr bwMode="auto">
            <a:xfrm>
              <a:off x="2018549" y="1766303"/>
              <a:ext cx="2074053" cy="293248"/>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2F99C1"/>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大品牌</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 name="Freeform 8">
              <a:extLst>
                <a:ext uri="{FF2B5EF4-FFF2-40B4-BE49-F238E27FC236}">
                  <a16:creationId xmlns:a16="http://schemas.microsoft.com/office/drawing/2014/main" id="{F7A7CB5C-C4E1-4B63-91A0-7D562507AE39}"/>
                </a:ext>
              </a:extLst>
            </p:cNvPr>
            <p:cNvSpPr>
              <a:spLocks/>
            </p:cNvSpPr>
            <p:nvPr/>
          </p:nvSpPr>
          <p:spPr bwMode="auto">
            <a:xfrm>
              <a:off x="2018548" y="3350109"/>
              <a:ext cx="2074053" cy="293249"/>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00B0F0"/>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存活率</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4196526" y="1753235"/>
              <a:ext cx="3954929" cy="307777"/>
            </a:xfrm>
            <a:prstGeom prst="rect">
              <a:avLst/>
            </a:prstGeom>
          </p:spPr>
          <p:txBody>
            <a:bodyPr wrap="none">
              <a:spAutoFit/>
            </a:bodyPr>
            <a:lstStyle/>
            <a:p>
              <a:r>
                <a:rPr lang="zh-CN" altLang="en-US" dirty="0" smtClean="0">
                  <a:solidFill>
                    <a:schemeClr val="tx2">
                      <a:lumMod val="50000"/>
                    </a:schemeClr>
                  </a:solidFill>
                  <a:latin typeface="微软雅黑" panose="020B0503020204020204" pitchFamily="34" charset="-122"/>
                  <a:ea typeface="微软雅黑" panose="020B0503020204020204" pitchFamily="34" charset="-122"/>
                </a:rPr>
                <a:t>梳理华大核心优势，用于各传播渠道简洁化呈现</a:t>
              </a:r>
              <a:endParaRPr lang="zh-CN" altLang="en-US" dirty="0"/>
            </a:p>
          </p:txBody>
        </p:sp>
        <p:sp>
          <p:nvSpPr>
            <p:cNvPr id="10" name="矩形 9"/>
            <p:cNvSpPr/>
            <p:nvPr/>
          </p:nvSpPr>
          <p:spPr>
            <a:xfrm>
              <a:off x="4196526" y="2280683"/>
              <a:ext cx="1620957" cy="307777"/>
            </a:xfrm>
            <a:prstGeom prst="rect">
              <a:avLst/>
            </a:prstGeom>
          </p:spPr>
          <p:txBody>
            <a:bodyPr wrap="none">
              <a:spAutoFit/>
            </a:bodyPr>
            <a:lstStyle/>
            <a:p>
              <a:r>
                <a:rPr lang="zh-CN" altLang="en-US" dirty="0" smtClean="0">
                  <a:solidFill>
                    <a:schemeClr val="tx2">
                      <a:lumMod val="50000"/>
                    </a:schemeClr>
                  </a:solidFill>
                  <a:latin typeface="微软雅黑" panose="020B0503020204020204" pitchFamily="34" charset="-122"/>
                  <a:ea typeface="微软雅黑" panose="020B0503020204020204" pitchFamily="34" charset="-122"/>
                </a:rPr>
                <a:t>需有更多科学依据</a:t>
              </a:r>
              <a:endParaRPr lang="zh-CN" altLang="en-US" dirty="0"/>
            </a:p>
          </p:txBody>
        </p:sp>
        <p:sp>
          <p:nvSpPr>
            <p:cNvPr id="11" name="矩形 10"/>
            <p:cNvSpPr/>
            <p:nvPr/>
          </p:nvSpPr>
          <p:spPr>
            <a:xfrm>
              <a:off x="4196526" y="2808131"/>
              <a:ext cx="4665060" cy="307777"/>
            </a:xfrm>
            <a:prstGeom prst="rect">
              <a:avLst/>
            </a:prstGeom>
          </p:spPr>
          <p:txBody>
            <a:bodyPr wrap="none">
              <a:spAutoFit/>
            </a:bodyPr>
            <a:lstStyle/>
            <a:p>
              <a:r>
                <a:rPr lang="en-US" altLang="zh-CN" dirty="0" smtClean="0">
                  <a:solidFill>
                    <a:schemeClr val="tx2">
                      <a:lumMod val="50000"/>
                    </a:schemeClr>
                  </a:solidFill>
                  <a:latin typeface="微软雅黑" panose="020B0503020204020204" pitchFamily="34" charset="-122"/>
                  <a:ea typeface="微软雅黑" panose="020B0503020204020204" pitchFamily="34" charset="-122"/>
                </a:rPr>
                <a:t>CFU</a:t>
              </a:r>
              <a:r>
                <a:rPr lang="zh-CN" altLang="en-US" dirty="0" smtClean="0">
                  <a:solidFill>
                    <a:schemeClr val="tx2">
                      <a:lumMod val="50000"/>
                    </a:schemeClr>
                  </a:solidFill>
                  <a:latin typeface="微软雅黑" panose="020B0503020204020204" pitchFamily="34" charset="-122"/>
                  <a:ea typeface="微软雅黑" panose="020B0503020204020204" pitchFamily="34" charset="-122"/>
                </a:rPr>
                <a:t>数量按精准需求调试，个别渠道亦可包装为较大数字</a:t>
              </a:r>
              <a:endParaRPr lang="zh-CN" altLang="en-US" dirty="0"/>
            </a:p>
          </p:txBody>
        </p:sp>
        <p:sp>
          <p:nvSpPr>
            <p:cNvPr id="12" name="矩形 11"/>
            <p:cNvSpPr/>
            <p:nvPr/>
          </p:nvSpPr>
          <p:spPr>
            <a:xfrm>
              <a:off x="4196526" y="3335581"/>
              <a:ext cx="5133136" cy="307777"/>
            </a:xfrm>
            <a:prstGeom prst="rect">
              <a:avLst/>
            </a:prstGeom>
          </p:spPr>
          <p:txBody>
            <a:bodyPr wrap="none">
              <a:spAutoFit/>
            </a:bodyPr>
            <a:lstStyle/>
            <a:p>
              <a:r>
                <a:rPr lang="zh-CN" altLang="en-US" dirty="0" smtClean="0">
                  <a:solidFill>
                    <a:schemeClr val="tx2">
                      <a:lumMod val="50000"/>
                    </a:schemeClr>
                  </a:solidFill>
                  <a:latin typeface="微软雅黑" panose="020B0503020204020204" pitchFamily="34" charset="-122"/>
                  <a:ea typeface="微软雅黑" panose="020B0503020204020204" pitchFamily="34" charset="-122"/>
                </a:rPr>
                <a:t>需提供更多数据</a:t>
              </a:r>
              <a:r>
                <a:rPr lang="zh-CN" altLang="en-US" dirty="0" smtClean="0">
                  <a:solidFill>
                    <a:schemeClr val="tx2">
                      <a:lumMod val="50000"/>
                    </a:schemeClr>
                  </a:solidFill>
                  <a:latin typeface="微软雅黑" panose="020B0503020204020204" pitchFamily="34" charset="-122"/>
                  <a:ea typeface="微软雅黑" panose="020B0503020204020204" pitchFamily="34" charset="-122"/>
                </a:rPr>
                <a:t>支撑（例如益休在</a:t>
              </a:r>
              <a:r>
                <a:rPr lang="en-US" altLang="zh-CN" dirty="0" smtClean="0">
                  <a:solidFill>
                    <a:schemeClr val="tx2">
                      <a:lumMod val="50000"/>
                    </a:schemeClr>
                  </a:solidFill>
                  <a:latin typeface="微软雅黑" panose="020B0503020204020204" pitchFamily="34" charset="-122"/>
                  <a:ea typeface="微软雅黑" panose="020B0503020204020204" pitchFamily="34" charset="-122"/>
                </a:rPr>
                <a:t>PH7</a:t>
              </a:r>
              <a:r>
                <a:rPr lang="zh-CN" altLang="en-US" dirty="0" smtClean="0">
                  <a:solidFill>
                    <a:schemeClr val="tx2">
                      <a:lumMod val="50000"/>
                    </a:schemeClr>
                  </a:solidFill>
                  <a:latin typeface="微软雅黑" panose="020B0503020204020204" pitchFamily="34" charset="-122"/>
                  <a:ea typeface="微软雅黑" panose="020B0503020204020204" pitchFamily="34" charset="-122"/>
                </a:rPr>
                <a:t>环境下</a:t>
              </a:r>
              <a:r>
                <a:rPr lang="en-US" altLang="zh-CN" dirty="0" smtClean="0">
                  <a:solidFill>
                    <a:schemeClr val="tx2">
                      <a:lumMod val="50000"/>
                    </a:schemeClr>
                  </a:solidFill>
                  <a:latin typeface="微软雅黑" panose="020B0503020204020204" pitchFamily="34" charset="-122"/>
                  <a:ea typeface="微软雅黑" panose="020B0503020204020204" pitchFamily="34" charset="-122"/>
                </a:rPr>
                <a:t>2</a:t>
              </a:r>
              <a:r>
                <a:rPr lang="zh-CN" altLang="en-US" dirty="0" smtClean="0">
                  <a:solidFill>
                    <a:schemeClr val="tx2">
                      <a:lumMod val="50000"/>
                    </a:schemeClr>
                  </a:solidFill>
                  <a:latin typeface="微软雅黑" panose="020B0503020204020204" pitchFamily="34" charset="-122"/>
                  <a:ea typeface="微软雅黑" panose="020B0503020204020204" pitchFamily="34" charset="-122"/>
                </a:rPr>
                <a:t>小时存活</a:t>
              </a:r>
              <a:r>
                <a:rPr lang="en-US" altLang="zh-CN" dirty="0" smtClean="0">
                  <a:solidFill>
                    <a:schemeClr val="tx2">
                      <a:lumMod val="50000"/>
                    </a:schemeClr>
                  </a:solidFill>
                  <a:latin typeface="微软雅黑" panose="020B0503020204020204" pitchFamily="34" charset="-122"/>
                  <a:ea typeface="微软雅黑" panose="020B0503020204020204" pitchFamily="34" charset="-122"/>
                </a:rPr>
                <a:t>100%)</a:t>
              </a:r>
              <a:endParaRPr lang="zh-CN" altLang="en-US" dirty="0"/>
            </a:p>
          </p:txBody>
        </p:sp>
      </p:grpSp>
      <p:sp>
        <p:nvSpPr>
          <p:cNvPr id="14" name="Freeform 8">
            <a:extLst>
              <a:ext uri="{FF2B5EF4-FFF2-40B4-BE49-F238E27FC236}">
                <a16:creationId xmlns:a16="http://schemas.microsoft.com/office/drawing/2014/main" id="{F7A7CB5C-C4E1-4B63-91A0-7D562507AE39}"/>
              </a:ext>
            </a:extLst>
          </p:cNvPr>
          <p:cNvSpPr>
            <a:spLocks/>
          </p:cNvSpPr>
          <p:nvPr/>
        </p:nvSpPr>
        <p:spPr bwMode="auto">
          <a:xfrm>
            <a:off x="1567688" y="3868031"/>
            <a:ext cx="2074053" cy="293248"/>
          </a:xfrm>
          <a:custGeom>
            <a:avLst/>
            <a:gdLst>
              <a:gd name="T0" fmla="*/ 488 w 488"/>
              <a:gd name="T1" fmla="*/ 476 h 488"/>
              <a:gd name="T2" fmla="*/ 477 w 488"/>
              <a:gd name="T3" fmla="*/ 488 h 488"/>
              <a:gd name="T4" fmla="*/ 11 w 488"/>
              <a:gd name="T5" fmla="*/ 488 h 488"/>
              <a:gd name="T6" fmla="*/ 0 w 488"/>
              <a:gd name="T7" fmla="*/ 476 h 488"/>
              <a:gd name="T8" fmla="*/ 0 w 488"/>
              <a:gd name="T9" fmla="*/ 11 h 488"/>
              <a:gd name="T10" fmla="*/ 11 w 488"/>
              <a:gd name="T11" fmla="*/ 0 h 488"/>
              <a:gd name="T12" fmla="*/ 477 w 488"/>
              <a:gd name="T13" fmla="*/ 0 h 488"/>
              <a:gd name="T14" fmla="*/ 488 w 488"/>
              <a:gd name="T15" fmla="*/ 11 h 488"/>
              <a:gd name="T16" fmla="*/ 488 w 488"/>
              <a:gd name="T17" fmla="*/ 47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6"/>
                </a:moveTo>
                <a:cubicBezTo>
                  <a:pt x="488" y="483"/>
                  <a:pt x="483" y="488"/>
                  <a:pt x="477" y="488"/>
                </a:cubicBezTo>
                <a:cubicBezTo>
                  <a:pt x="11" y="488"/>
                  <a:pt x="11" y="488"/>
                  <a:pt x="11" y="488"/>
                </a:cubicBezTo>
                <a:cubicBezTo>
                  <a:pt x="5" y="488"/>
                  <a:pt x="0" y="483"/>
                  <a:pt x="0" y="476"/>
                </a:cubicBezTo>
                <a:cubicBezTo>
                  <a:pt x="0" y="11"/>
                  <a:pt x="0" y="11"/>
                  <a:pt x="0" y="11"/>
                </a:cubicBezTo>
                <a:cubicBezTo>
                  <a:pt x="0" y="5"/>
                  <a:pt x="5" y="0"/>
                  <a:pt x="11" y="0"/>
                </a:cubicBezTo>
                <a:cubicBezTo>
                  <a:pt x="477" y="0"/>
                  <a:pt x="477" y="0"/>
                  <a:pt x="477" y="0"/>
                </a:cubicBezTo>
                <a:cubicBezTo>
                  <a:pt x="483" y="0"/>
                  <a:pt x="488" y="5"/>
                  <a:pt x="488" y="11"/>
                </a:cubicBezTo>
                <a:lnTo>
                  <a:pt x="488" y="476"/>
                </a:lnTo>
                <a:close/>
              </a:path>
            </a:pathLst>
          </a:custGeom>
          <a:solidFill>
            <a:srgbClr val="2F99C1"/>
          </a:solidFill>
          <a:ln>
            <a:noFill/>
          </a:ln>
        </p:spPr>
        <p:txBody>
          <a:bodyPr/>
          <a:lstStyle/>
          <a:p>
            <a:pPr algn="ctr"/>
            <a:r>
              <a:rPr lang="zh-CN" altLang="en-US" b="1" dirty="0" smtClean="0">
                <a:solidFill>
                  <a:srgbClr val="FFFF00"/>
                </a:solidFill>
                <a:latin typeface="微软雅黑" panose="020B0503020204020204" pitchFamily="34" charset="-122"/>
                <a:ea typeface="微软雅黑" panose="020B0503020204020204" pitchFamily="34" charset="-122"/>
              </a:rPr>
              <a:t>精准性，人群定制性</a:t>
            </a:r>
            <a:endParaRPr lang="zh-CN" altLang="en-US" b="1" dirty="0">
              <a:solidFill>
                <a:srgbClr val="FFFF00"/>
              </a:solidFill>
              <a:latin typeface="微软雅黑" panose="020B0503020204020204" pitchFamily="34" charset="-122"/>
              <a:ea typeface="微软雅黑" panose="020B0503020204020204" pitchFamily="34" charset="-122"/>
            </a:endParaRPr>
          </a:p>
        </p:txBody>
      </p:sp>
      <p:sp>
        <p:nvSpPr>
          <p:cNvPr id="15" name="矩形 14"/>
          <p:cNvSpPr/>
          <p:nvPr/>
        </p:nvSpPr>
        <p:spPr>
          <a:xfrm>
            <a:off x="3745667" y="3860766"/>
            <a:ext cx="5391219" cy="307777"/>
          </a:xfrm>
          <a:prstGeom prst="rect">
            <a:avLst/>
          </a:prstGeom>
        </p:spPr>
        <p:txBody>
          <a:bodyPr wrap="none">
            <a:spAutoFit/>
          </a:bodyPr>
          <a:lstStyle/>
          <a:p>
            <a:r>
              <a:rPr lang="zh-CN" altLang="en-US" b="1" dirty="0" smtClean="0">
                <a:solidFill>
                  <a:schemeClr val="tx2">
                    <a:lumMod val="50000"/>
                  </a:schemeClr>
                </a:solidFill>
                <a:latin typeface="微软雅黑" panose="020B0503020204020204" pitchFamily="34" charset="-122"/>
                <a:ea typeface="微软雅黑" panose="020B0503020204020204" pitchFamily="34" charset="-122"/>
              </a:rPr>
              <a:t>①精准的更多科学依据；②是否能推出更多精准产品（计划即可）</a:t>
            </a:r>
            <a:endParaRPr lang="zh-CN" altLang="en-US" b="1" dirty="0"/>
          </a:p>
        </p:txBody>
      </p:sp>
    </p:spTree>
    <p:extLst>
      <p:ext uri="{BB962C8B-B14F-4D97-AF65-F5344CB8AC3E}">
        <p14:creationId xmlns:p14="http://schemas.microsoft.com/office/powerpoint/2010/main" val="3341034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7016" y="1384422"/>
            <a:ext cx="2835953" cy="2880552"/>
            <a:chOff x="689979" y="1391532"/>
            <a:chExt cx="2835953" cy="2880552"/>
          </a:xfrm>
        </p:grpSpPr>
        <p:sp>
          <p:nvSpPr>
            <p:cNvPr id="4" name="Freeform 2">
              <a:extLst>
                <a:ext uri="{FF2B5EF4-FFF2-40B4-BE49-F238E27FC236}">
                  <a16:creationId xmlns:a16="http://schemas.microsoft.com/office/drawing/2014/main" id="{FBE7863A-33D9-4018-863C-A5633AEB6FD7}"/>
                </a:ext>
              </a:extLst>
            </p:cNvPr>
            <p:cNvSpPr>
              <a:spLocks/>
            </p:cNvSpPr>
            <p:nvPr/>
          </p:nvSpPr>
          <p:spPr bwMode="auto">
            <a:xfrm>
              <a:off x="689979" y="1391532"/>
              <a:ext cx="2835953" cy="1417199"/>
            </a:xfrm>
            <a:custGeom>
              <a:avLst/>
              <a:gdLst>
                <a:gd name="T0" fmla="*/ 512 w 1024"/>
                <a:gd name="T1" fmla="*/ 109 h 512"/>
                <a:gd name="T2" fmla="*/ 914 w 1024"/>
                <a:gd name="T3" fmla="*/ 512 h 512"/>
                <a:gd name="T4" fmla="*/ 1024 w 1024"/>
                <a:gd name="T5" fmla="*/ 512 h 512"/>
                <a:gd name="T6" fmla="*/ 512 w 1024"/>
                <a:gd name="T7" fmla="*/ 0 h 512"/>
                <a:gd name="T8" fmla="*/ 0 w 1024"/>
                <a:gd name="T9" fmla="*/ 512 h 512"/>
                <a:gd name="T10" fmla="*/ 109 w 1024"/>
                <a:gd name="T11" fmla="*/ 512 h 512"/>
                <a:gd name="T12" fmla="*/ 512 w 1024"/>
                <a:gd name="T13" fmla="*/ 109 h 512"/>
              </a:gdLst>
              <a:ahLst/>
              <a:cxnLst>
                <a:cxn ang="0">
                  <a:pos x="T0" y="T1"/>
                </a:cxn>
                <a:cxn ang="0">
                  <a:pos x="T2" y="T3"/>
                </a:cxn>
                <a:cxn ang="0">
                  <a:pos x="T4" y="T5"/>
                </a:cxn>
                <a:cxn ang="0">
                  <a:pos x="T6" y="T7"/>
                </a:cxn>
                <a:cxn ang="0">
                  <a:pos x="T8" y="T9"/>
                </a:cxn>
                <a:cxn ang="0">
                  <a:pos x="T10" y="T11"/>
                </a:cxn>
                <a:cxn ang="0">
                  <a:pos x="T12" y="T13"/>
                </a:cxn>
              </a:cxnLst>
              <a:rect l="0" t="0" r="r" b="b"/>
              <a:pathLst>
                <a:path w="1024" h="512">
                  <a:moveTo>
                    <a:pt x="512" y="109"/>
                  </a:moveTo>
                  <a:cubicBezTo>
                    <a:pt x="734" y="109"/>
                    <a:pt x="914" y="289"/>
                    <a:pt x="914" y="512"/>
                  </a:cubicBezTo>
                  <a:cubicBezTo>
                    <a:pt x="1024" y="512"/>
                    <a:pt x="1024" y="512"/>
                    <a:pt x="1024" y="512"/>
                  </a:cubicBezTo>
                  <a:cubicBezTo>
                    <a:pt x="1024" y="229"/>
                    <a:pt x="794" y="0"/>
                    <a:pt x="512" y="0"/>
                  </a:cubicBezTo>
                  <a:cubicBezTo>
                    <a:pt x="229" y="0"/>
                    <a:pt x="0" y="229"/>
                    <a:pt x="0" y="512"/>
                  </a:cubicBezTo>
                  <a:cubicBezTo>
                    <a:pt x="109" y="512"/>
                    <a:pt x="109" y="512"/>
                    <a:pt x="109" y="512"/>
                  </a:cubicBezTo>
                  <a:cubicBezTo>
                    <a:pt x="109" y="289"/>
                    <a:pt x="289" y="109"/>
                    <a:pt x="512" y="109"/>
                  </a:cubicBezTo>
                  <a:close/>
                </a:path>
              </a:pathLst>
            </a:custGeom>
            <a:solidFill>
              <a:srgbClr val="00B0F0"/>
            </a:solidFill>
            <a:ln>
              <a:noFill/>
            </a:ln>
          </p:spPr>
          <p:txBody>
            <a:bodyPr/>
            <a:lstStyle/>
            <a:p>
              <a:endParaRPr lang="zh-CN" altLang="en-US" sz="1764"/>
            </a:p>
          </p:txBody>
        </p:sp>
        <p:sp>
          <p:nvSpPr>
            <p:cNvPr id="5" name="Freeform 3">
              <a:extLst>
                <a:ext uri="{FF2B5EF4-FFF2-40B4-BE49-F238E27FC236}">
                  <a16:creationId xmlns:a16="http://schemas.microsoft.com/office/drawing/2014/main" id="{15E981B4-A989-47AC-B266-0C222740FE2A}"/>
                </a:ext>
              </a:extLst>
            </p:cNvPr>
            <p:cNvSpPr>
              <a:spLocks/>
            </p:cNvSpPr>
            <p:nvPr/>
          </p:nvSpPr>
          <p:spPr bwMode="auto">
            <a:xfrm>
              <a:off x="1066447" y="1757111"/>
              <a:ext cx="2079906" cy="1040730"/>
            </a:xfrm>
            <a:custGeom>
              <a:avLst/>
              <a:gdLst>
                <a:gd name="T0" fmla="*/ 376 w 751"/>
                <a:gd name="T1" fmla="*/ 118 h 376"/>
                <a:gd name="T2" fmla="*/ 633 w 751"/>
                <a:gd name="T3" fmla="*/ 376 h 376"/>
                <a:gd name="T4" fmla="*/ 751 w 751"/>
                <a:gd name="T5" fmla="*/ 376 h 376"/>
                <a:gd name="T6" fmla="*/ 376 w 751"/>
                <a:gd name="T7" fmla="*/ 0 h 376"/>
                <a:gd name="T8" fmla="*/ 0 w 751"/>
                <a:gd name="T9" fmla="*/ 376 h 376"/>
                <a:gd name="T10" fmla="*/ 118 w 751"/>
                <a:gd name="T11" fmla="*/ 376 h 376"/>
                <a:gd name="T12" fmla="*/ 376 w 751"/>
                <a:gd name="T13" fmla="*/ 118 h 376"/>
              </a:gdLst>
              <a:ahLst/>
              <a:cxnLst>
                <a:cxn ang="0">
                  <a:pos x="T0" y="T1"/>
                </a:cxn>
                <a:cxn ang="0">
                  <a:pos x="T2" y="T3"/>
                </a:cxn>
                <a:cxn ang="0">
                  <a:pos x="T4" y="T5"/>
                </a:cxn>
                <a:cxn ang="0">
                  <a:pos x="T6" y="T7"/>
                </a:cxn>
                <a:cxn ang="0">
                  <a:pos x="T8" y="T9"/>
                </a:cxn>
                <a:cxn ang="0">
                  <a:pos x="T10" y="T11"/>
                </a:cxn>
                <a:cxn ang="0">
                  <a:pos x="T12" y="T13"/>
                </a:cxn>
              </a:cxnLst>
              <a:rect l="0" t="0" r="r" b="b"/>
              <a:pathLst>
                <a:path w="751" h="376">
                  <a:moveTo>
                    <a:pt x="376" y="118"/>
                  </a:moveTo>
                  <a:cubicBezTo>
                    <a:pt x="518" y="118"/>
                    <a:pt x="633" y="234"/>
                    <a:pt x="633" y="376"/>
                  </a:cubicBezTo>
                  <a:cubicBezTo>
                    <a:pt x="751" y="376"/>
                    <a:pt x="751" y="376"/>
                    <a:pt x="751" y="376"/>
                  </a:cubicBezTo>
                  <a:cubicBezTo>
                    <a:pt x="751" y="168"/>
                    <a:pt x="583" y="0"/>
                    <a:pt x="376" y="0"/>
                  </a:cubicBezTo>
                  <a:cubicBezTo>
                    <a:pt x="168" y="0"/>
                    <a:pt x="0" y="168"/>
                    <a:pt x="0" y="376"/>
                  </a:cubicBezTo>
                  <a:cubicBezTo>
                    <a:pt x="118" y="376"/>
                    <a:pt x="118" y="376"/>
                    <a:pt x="118" y="376"/>
                  </a:cubicBezTo>
                  <a:cubicBezTo>
                    <a:pt x="118" y="234"/>
                    <a:pt x="234" y="118"/>
                    <a:pt x="376" y="118"/>
                  </a:cubicBezTo>
                  <a:close/>
                </a:path>
              </a:pathLst>
            </a:custGeom>
            <a:solidFill>
              <a:srgbClr val="2F99C1"/>
            </a:solidFill>
            <a:ln w="9525" cmpd="sng">
              <a:noFill/>
              <a:round/>
              <a:headEnd/>
              <a:tailEnd/>
            </a:ln>
          </p:spPr>
          <p:txBody>
            <a:bodyPr/>
            <a:lstStyle/>
            <a:p>
              <a:endParaRPr lang="zh-CN" altLang="en-US" sz="1764"/>
            </a:p>
          </p:txBody>
        </p:sp>
        <p:sp>
          <p:nvSpPr>
            <p:cNvPr id="6" name="Freeform 4">
              <a:extLst>
                <a:ext uri="{FF2B5EF4-FFF2-40B4-BE49-F238E27FC236}">
                  <a16:creationId xmlns:a16="http://schemas.microsoft.com/office/drawing/2014/main" id="{5E377AC2-541C-42B7-8CF6-4E795DB7EB25}"/>
                </a:ext>
              </a:extLst>
            </p:cNvPr>
            <p:cNvSpPr>
              <a:spLocks/>
            </p:cNvSpPr>
            <p:nvPr/>
          </p:nvSpPr>
          <p:spPr bwMode="auto">
            <a:xfrm>
              <a:off x="1481804" y="2172469"/>
              <a:ext cx="1249189" cy="625372"/>
            </a:xfrm>
            <a:custGeom>
              <a:avLst/>
              <a:gdLst>
                <a:gd name="T0" fmla="*/ 226 w 451"/>
                <a:gd name="T1" fmla="*/ 86 h 226"/>
                <a:gd name="T2" fmla="*/ 365 w 451"/>
                <a:gd name="T3" fmla="*/ 226 h 226"/>
                <a:gd name="T4" fmla="*/ 451 w 451"/>
                <a:gd name="T5" fmla="*/ 226 h 226"/>
                <a:gd name="T6" fmla="*/ 226 w 451"/>
                <a:gd name="T7" fmla="*/ 0 h 226"/>
                <a:gd name="T8" fmla="*/ 0 w 451"/>
                <a:gd name="T9" fmla="*/ 226 h 226"/>
                <a:gd name="T10" fmla="*/ 86 w 451"/>
                <a:gd name="T11" fmla="*/ 226 h 226"/>
                <a:gd name="T12" fmla="*/ 226 w 451"/>
                <a:gd name="T13" fmla="*/ 86 h 226"/>
              </a:gdLst>
              <a:ahLst/>
              <a:cxnLst>
                <a:cxn ang="0">
                  <a:pos x="T0" y="T1"/>
                </a:cxn>
                <a:cxn ang="0">
                  <a:pos x="T2" y="T3"/>
                </a:cxn>
                <a:cxn ang="0">
                  <a:pos x="T4" y="T5"/>
                </a:cxn>
                <a:cxn ang="0">
                  <a:pos x="T6" y="T7"/>
                </a:cxn>
                <a:cxn ang="0">
                  <a:pos x="T8" y="T9"/>
                </a:cxn>
                <a:cxn ang="0">
                  <a:pos x="T10" y="T11"/>
                </a:cxn>
                <a:cxn ang="0">
                  <a:pos x="T12" y="T13"/>
                </a:cxn>
              </a:cxnLst>
              <a:rect l="0" t="0" r="r" b="b"/>
              <a:pathLst>
                <a:path w="451" h="226">
                  <a:moveTo>
                    <a:pt x="226" y="86"/>
                  </a:moveTo>
                  <a:cubicBezTo>
                    <a:pt x="303" y="86"/>
                    <a:pt x="365" y="149"/>
                    <a:pt x="365" y="226"/>
                  </a:cubicBezTo>
                  <a:cubicBezTo>
                    <a:pt x="451" y="226"/>
                    <a:pt x="451" y="226"/>
                    <a:pt x="451" y="226"/>
                  </a:cubicBezTo>
                  <a:cubicBezTo>
                    <a:pt x="451" y="101"/>
                    <a:pt x="350" y="0"/>
                    <a:pt x="226" y="0"/>
                  </a:cubicBezTo>
                  <a:cubicBezTo>
                    <a:pt x="101" y="0"/>
                    <a:pt x="0" y="101"/>
                    <a:pt x="0" y="226"/>
                  </a:cubicBezTo>
                  <a:cubicBezTo>
                    <a:pt x="86" y="226"/>
                    <a:pt x="86" y="226"/>
                    <a:pt x="86" y="226"/>
                  </a:cubicBezTo>
                  <a:cubicBezTo>
                    <a:pt x="86" y="149"/>
                    <a:pt x="149" y="86"/>
                    <a:pt x="226" y="86"/>
                  </a:cubicBezTo>
                  <a:close/>
                </a:path>
              </a:pathLst>
            </a:custGeom>
            <a:solidFill>
              <a:srgbClr val="00B0F0"/>
            </a:solidFill>
            <a:ln>
              <a:noFill/>
            </a:ln>
          </p:spPr>
          <p:txBody>
            <a:bodyPr/>
            <a:lstStyle/>
            <a:p>
              <a:endParaRPr lang="zh-CN" altLang="en-US" sz="1764"/>
            </a:p>
          </p:txBody>
        </p:sp>
        <p:sp>
          <p:nvSpPr>
            <p:cNvPr id="7" name="Freeform 5">
              <a:extLst>
                <a:ext uri="{FF2B5EF4-FFF2-40B4-BE49-F238E27FC236}">
                  <a16:creationId xmlns:a16="http://schemas.microsoft.com/office/drawing/2014/main" id="{2E82A66A-D9CB-498C-B320-159BF65DBC2D}"/>
                </a:ext>
              </a:extLst>
            </p:cNvPr>
            <p:cNvSpPr>
              <a:spLocks/>
            </p:cNvSpPr>
            <p:nvPr/>
          </p:nvSpPr>
          <p:spPr bwMode="auto">
            <a:xfrm>
              <a:off x="1794492" y="2485157"/>
              <a:ext cx="623816" cy="312685"/>
            </a:xfrm>
            <a:custGeom>
              <a:avLst/>
              <a:gdLst>
                <a:gd name="T0" fmla="*/ 113 w 225"/>
                <a:gd name="T1" fmla="*/ 65 h 113"/>
                <a:gd name="T2" fmla="*/ 160 w 225"/>
                <a:gd name="T3" fmla="*/ 113 h 113"/>
                <a:gd name="T4" fmla="*/ 225 w 225"/>
                <a:gd name="T5" fmla="*/ 113 h 113"/>
                <a:gd name="T6" fmla="*/ 113 w 225"/>
                <a:gd name="T7" fmla="*/ 0 h 113"/>
                <a:gd name="T8" fmla="*/ 0 w 225"/>
                <a:gd name="T9" fmla="*/ 113 h 113"/>
                <a:gd name="T10" fmla="*/ 65 w 225"/>
                <a:gd name="T11" fmla="*/ 113 h 113"/>
                <a:gd name="T12" fmla="*/ 113 w 225"/>
                <a:gd name="T13" fmla="*/ 65 h 113"/>
              </a:gdLst>
              <a:ahLst/>
              <a:cxnLst>
                <a:cxn ang="0">
                  <a:pos x="T0" y="T1"/>
                </a:cxn>
                <a:cxn ang="0">
                  <a:pos x="T2" y="T3"/>
                </a:cxn>
                <a:cxn ang="0">
                  <a:pos x="T4" y="T5"/>
                </a:cxn>
                <a:cxn ang="0">
                  <a:pos x="T6" y="T7"/>
                </a:cxn>
                <a:cxn ang="0">
                  <a:pos x="T8" y="T9"/>
                </a:cxn>
                <a:cxn ang="0">
                  <a:pos x="T10" y="T11"/>
                </a:cxn>
                <a:cxn ang="0">
                  <a:pos x="T12" y="T13"/>
                </a:cxn>
              </a:cxnLst>
              <a:rect l="0" t="0" r="r" b="b"/>
              <a:pathLst>
                <a:path w="225" h="113">
                  <a:moveTo>
                    <a:pt x="113" y="65"/>
                  </a:moveTo>
                  <a:cubicBezTo>
                    <a:pt x="139" y="65"/>
                    <a:pt x="160" y="87"/>
                    <a:pt x="160" y="113"/>
                  </a:cubicBezTo>
                  <a:cubicBezTo>
                    <a:pt x="225" y="113"/>
                    <a:pt x="225" y="113"/>
                    <a:pt x="225" y="113"/>
                  </a:cubicBezTo>
                  <a:cubicBezTo>
                    <a:pt x="225" y="50"/>
                    <a:pt x="175" y="0"/>
                    <a:pt x="113" y="0"/>
                  </a:cubicBezTo>
                  <a:cubicBezTo>
                    <a:pt x="50" y="0"/>
                    <a:pt x="0" y="50"/>
                    <a:pt x="0" y="113"/>
                  </a:cubicBezTo>
                  <a:cubicBezTo>
                    <a:pt x="65" y="113"/>
                    <a:pt x="65" y="113"/>
                    <a:pt x="65" y="113"/>
                  </a:cubicBezTo>
                  <a:cubicBezTo>
                    <a:pt x="65" y="87"/>
                    <a:pt x="87" y="65"/>
                    <a:pt x="113" y="65"/>
                  </a:cubicBezTo>
                  <a:close/>
                </a:path>
              </a:pathLst>
            </a:custGeom>
            <a:solidFill>
              <a:srgbClr val="2F99C1"/>
            </a:solidFill>
            <a:ln w="9525" cmpd="sng">
              <a:noFill/>
              <a:round/>
              <a:headEnd/>
              <a:tailEnd/>
            </a:ln>
          </p:spPr>
          <p:txBody>
            <a:bodyPr/>
            <a:lstStyle/>
            <a:p>
              <a:endParaRPr lang="zh-CN" altLang="en-US" sz="1764"/>
            </a:p>
          </p:txBody>
        </p:sp>
        <p:sp>
          <p:nvSpPr>
            <p:cNvPr id="8" name="Freeform 6">
              <a:extLst>
                <a:ext uri="{FF2B5EF4-FFF2-40B4-BE49-F238E27FC236}">
                  <a16:creationId xmlns:a16="http://schemas.microsoft.com/office/drawing/2014/main" id="{E482DF56-EE88-43D7-B03D-0ADE877B133C}"/>
                </a:ext>
              </a:extLst>
            </p:cNvPr>
            <p:cNvSpPr>
              <a:spLocks/>
            </p:cNvSpPr>
            <p:nvPr/>
          </p:nvSpPr>
          <p:spPr bwMode="auto">
            <a:xfrm>
              <a:off x="1232901" y="2942516"/>
              <a:ext cx="875833" cy="796494"/>
            </a:xfrm>
            <a:custGeom>
              <a:avLst/>
              <a:gdLst>
                <a:gd name="T0" fmla="*/ 316 w 316"/>
                <a:gd name="T1" fmla="*/ 288 h 288"/>
                <a:gd name="T2" fmla="*/ 0 w 316"/>
                <a:gd name="T3" fmla="*/ 0 h 288"/>
              </a:gdLst>
              <a:ahLst/>
              <a:cxnLst>
                <a:cxn ang="0">
                  <a:pos x="T0" y="T1"/>
                </a:cxn>
                <a:cxn ang="0">
                  <a:pos x="T2" y="T3"/>
                </a:cxn>
              </a:cxnLst>
              <a:rect l="0" t="0" r="r" b="b"/>
              <a:pathLst>
                <a:path w="316" h="288">
                  <a:moveTo>
                    <a:pt x="316" y="288"/>
                  </a:moveTo>
                  <a:cubicBezTo>
                    <a:pt x="150" y="288"/>
                    <a:pt x="15" y="161"/>
                    <a:pt x="0" y="0"/>
                  </a:cubicBezTo>
                </a:path>
              </a:pathLst>
            </a:custGeom>
            <a:noFill/>
            <a:ln w="6350" cap="flat" cmpd="sng">
              <a:solidFill>
                <a:srgbClr val="2F99C1"/>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1764"/>
            </a:p>
          </p:txBody>
        </p:sp>
        <p:sp>
          <p:nvSpPr>
            <p:cNvPr id="9" name="Freeform 7">
              <a:extLst>
                <a:ext uri="{FF2B5EF4-FFF2-40B4-BE49-F238E27FC236}">
                  <a16:creationId xmlns:a16="http://schemas.microsoft.com/office/drawing/2014/main" id="{987852FD-25B6-4B3B-8096-2A17D5908A75}"/>
                </a:ext>
              </a:extLst>
            </p:cNvPr>
            <p:cNvSpPr>
              <a:spLocks/>
            </p:cNvSpPr>
            <p:nvPr/>
          </p:nvSpPr>
          <p:spPr bwMode="auto">
            <a:xfrm>
              <a:off x="837765" y="2942518"/>
              <a:ext cx="1270968" cy="1193185"/>
            </a:xfrm>
            <a:custGeom>
              <a:avLst/>
              <a:gdLst>
                <a:gd name="T0" fmla="*/ 0 w 459"/>
                <a:gd name="T1" fmla="*/ 0 h 431"/>
                <a:gd name="T2" fmla="*/ 459 w 459"/>
                <a:gd name="T3" fmla="*/ 431 h 431"/>
              </a:gdLst>
              <a:ahLst/>
              <a:cxnLst>
                <a:cxn ang="0">
                  <a:pos x="T0" y="T1"/>
                </a:cxn>
                <a:cxn ang="0">
                  <a:pos x="T2" y="T3"/>
                </a:cxn>
              </a:cxnLst>
              <a:rect l="0" t="0" r="r" b="b"/>
              <a:pathLst>
                <a:path w="459" h="431">
                  <a:moveTo>
                    <a:pt x="0" y="0"/>
                  </a:moveTo>
                  <a:cubicBezTo>
                    <a:pt x="15" y="240"/>
                    <a:pt x="214" y="431"/>
                    <a:pt x="459" y="431"/>
                  </a:cubicBezTo>
                </a:path>
              </a:pathLst>
            </a:custGeom>
            <a:noFill/>
            <a:ln w="6350" cap="flat" cmpd="sng">
              <a:solidFill>
                <a:srgbClr val="2F99C1"/>
              </a:solidFill>
              <a:prstDash val="dash"/>
              <a:round/>
              <a:headEnd/>
              <a:tail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1764"/>
            </a:p>
          </p:txBody>
        </p:sp>
        <p:sp>
          <p:nvSpPr>
            <p:cNvPr id="10" name="Freeform 8">
              <a:extLst>
                <a:ext uri="{FF2B5EF4-FFF2-40B4-BE49-F238E27FC236}">
                  <a16:creationId xmlns:a16="http://schemas.microsoft.com/office/drawing/2014/main" id="{8C631D74-528F-46AE-9F5A-32F91121465C}"/>
                </a:ext>
              </a:extLst>
            </p:cNvPr>
            <p:cNvSpPr>
              <a:spLocks/>
            </p:cNvSpPr>
            <p:nvPr/>
          </p:nvSpPr>
          <p:spPr bwMode="auto">
            <a:xfrm>
              <a:off x="1601591" y="2942518"/>
              <a:ext cx="507142" cy="432471"/>
            </a:xfrm>
            <a:custGeom>
              <a:avLst/>
              <a:gdLst>
                <a:gd name="T0" fmla="*/ 183 w 183"/>
                <a:gd name="T1" fmla="*/ 156 h 156"/>
                <a:gd name="T2" fmla="*/ 0 w 183"/>
                <a:gd name="T3" fmla="*/ 0 h 156"/>
              </a:gdLst>
              <a:ahLst/>
              <a:cxnLst>
                <a:cxn ang="0">
                  <a:pos x="T0" y="T1"/>
                </a:cxn>
                <a:cxn ang="0">
                  <a:pos x="T2" y="T3"/>
                </a:cxn>
              </a:cxnLst>
              <a:rect l="0" t="0" r="r" b="b"/>
              <a:pathLst>
                <a:path w="183" h="156">
                  <a:moveTo>
                    <a:pt x="183" y="156"/>
                  </a:moveTo>
                  <a:cubicBezTo>
                    <a:pt x="90" y="156"/>
                    <a:pt x="14" y="88"/>
                    <a:pt x="0" y="0"/>
                  </a:cubicBezTo>
                </a:path>
              </a:pathLst>
            </a:custGeom>
            <a:noFill/>
            <a:ln w="6350" cap="flat" cmpd="sng">
              <a:solidFill>
                <a:srgbClr val="2F99C1"/>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1764"/>
            </a:p>
          </p:txBody>
        </p:sp>
        <p:sp>
          <p:nvSpPr>
            <p:cNvPr id="11" name="Freeform 9">
              <a:extLst>
                <a:ext uri="{FF2B5EF4-FFF2-40B4-BE49-F238E27FC236}">
                  <a16:creationId xmlns:a16="http://schemas.microsoft.com/office/drawing/2014/main" id="{F1C8B914-54E6-460A-839E-2BF430BDF742}"/>
                </a:ext>
              </a:extLst>
            </p:cNvPr>
            <p:cNvSpPr>
              <a:spLocks/>
            </p:cNvSpPr>
            <p:nvPr/>
          </p:nvSpPr>
          <p:spPr bwMode="auto">
            <a:xfrm>
              <a:off x="1897165" y="2942518"/>
              <a:ext cx="211569" cy="144675"/>
            </a:xfrm>
            <a:custGeom>
              <a:avLst/>
              <a:gdLst>
                <a:gd name="T0" fmla="*/ 76 w 76"/>
                <a:gd name="T1" fmla="*/ 52 h 52"/>
                <a:gd name="T2" fmla="*/ 0 w 76"/>
                <a:gd name="T3" fmla="*/ 0 h 52"/>
              </a:gdLst>
              <a:ahLst/>
              <a:cxnLst>
                <a:cxn ang="0">
                  <a:pos x="T0" y="T1"/>
                </a:cxn>
                <a:cxn ang="0">
                  <a:pos x="T2" y="T3"/>
                </a:cxn>
              </a:cxnLst>
              <a:rect l="0" t="0" r="r" b="b"/>
              <a:pathLst>
                <a:path w="76" h="52">
                  <a:moveTo>
                    <a:pt x="76" y="52"/>
                  </a:moveTo>
                  <a:cubicBezTo>
                    <a:pt x="41" y="52"/>
                    <a:pt x="12" y="30"/>
                    <a:pt x="0" y="0"/>
                  </a:cubicBezTo>
                </a:path>
              </a:pathLst>
            </a:custGeom>
            <a:noFill/>
            <a:ln w="6350" cap="flat" cmpd="sng">
              <a:solidFill>
                <a:srgbClr val="2F99C1"/>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1764"/>
            </a:p>
          </p:txBody>
        </p:sp>
        <p:sp>
          <p:nvSpPr>
            <p:cNvPr id="12" name="Rectangle 35">
              <a:extLst>
                <a:ext uri="{FF2B5EF4-FFF2-40B4-BE49-F238E27FC236}">
                  <a16:creationId xmlns:a16="http://schemas.microsoft.com/office/drawing/2014/main" id="{954C631F-1BA3-4BE2-8301-9A7283C7BFCB}"/>
                </a:ext>
              </a:extLst>
            </p:cNvPr>
            <p:cNvSpPr>
              <a:spLocks noChangeArrowheads="1"/>
            </p:cNvSpPr>
            <p:nvPr/>
          </p:nvSpPr>
          <p:spPr bwMode="auto">
            <a:xfrm>
              <a:off x="2198960" y="2934738"/>
              <a:ext cx="1268296" cy="27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176" b="1" dirty="0">
                  <a:solidFill>
                    <a:srgbClr val="00B0F0"/>
                  </a:solidFill>
                  <a:latin typeface="微软雅黑" pitchFamily="34" charset="-122"/>
                  <a:ea typeface="微软雅黑" pitchFamily="34" charset="-122"/>
                </a:rPr>
                <a:t>01</a:t>
              </a:r>
              <a:r>
                <a:rPr lang="zh-CN" altLang="en-US" sz="1176" b="1" dirty="0">
                  <a:solidFill>
                    <a:srgbClr val="E4402F"/>
                  </a:solidFill>
                  <a:latin typeface="微软雅黑" pitchFamily="34" charset="-122"/>
                  <a:ea typeface="微软雅黑" pitchFamily="34" charset="-122"/>
                </a:rPr>
                <a:t>  </a:t>
              </a:r>
              <a:r>
                <a:rPr lang="zh-CN" altLang="en-US" sz="1050" b="1" dirty="0" smtClean="0">
                  <a:solidFill>
                    <a:schemeClr val="bg1">
                      <a:lumMod val="50000"/>
                    </a:schemeClr>
                  </a:solidFill>
                  <a:latin typeface="微软雅黑" pitchFamily="34" charset="-122"/>
                  <a:ea typeface="微软雅黑" pitchFamily="34" charset="-122"/>
                </a:rPr>
                <a:t>基础信息强化</a:t>
              </a:r>
              <a:endParaRPr lang="zh-CN" altLang="en-US" sz="1050" b="1" dirty="0">
                <a:solidFill>
                  <a:schemeClr val="bg1">
                    <a:lumMod val="50000"/>
                  </a:schemeClr>
                </a:solidFill>
                <a:latin typeface="微软雅黑" pitchFamily="34" charset="-122"/>
                <a:ea typeface="微软雅黑" pitchFamily="34" charset="-122"/>
              </a:endParaRPr>
            </a:p>
          </p:txBody>
        </p:sp>
        <p:sp>
          <p:nvSpPr>
            <p:cNvPr id="13" name="Rectangle 36">
              <a:extLst>
                <a:ext uri="{FF2B5EF4-FFF2-40B4-BE49-F238E27FC236}">
                  <a16:creationId xmlns:a16="http://schemas.microsoft.com/office/drawing/2014/main" id="{657E3F78-F665-4E50-9955-F5659FCEAFFC}"/>
                </a:ext>
              </a:extLst>
            </p:cNvPr>
            <p:cNvSpPr>
              <a:spLocks noChangeArrowheads="1"/>
            </p:cNvSpPr>
            <p:nvPr/>
          </p:nvSpPr>
          <p:spPr bwMode="auto">
            <a:xfrm>
              <a:off x="2198962" y="3258313"/>
              <a:ext cx="998991" cy="27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176" b="1" dirty="0">
                  <a:solidFill>
                    <a:srgbClr val="00B0F0"/>
                  </a:solidFill>
                  <a:latin typeface="微软雅黑" pitchFamily="34" charset="-122"/>
                  <a:ea typeface="微软雅黑" pitchFamily="34" charset="-122"/>
                </a:rPr>
                <a:t>02</a:t>
              </a:r>
              <a:r>
                <a:rPr lang="zh-CN" altLang="en-US" sz="1176" b="1" dirty="0">
                  <a:solidFill>
                    <a:srgbClr val="E4402F"/>
                  </a:solidFill>
                  <a:latin typeface="微软雅黑" pitchFamily="34" charset="-122"/>
                  <a:ea typeface="微软雅黑" pitchFamily="34" charset="-122"/>
                </a:rPr>
                <a:t>  </a:t>
              </a:r>
              <a:r>
                <a:rPr lang="zh-CN" altLang="en-US" sz="1050" b="1" dirty="0">
                  <a:solidFill>
                    <a:schemeClr val="bg1">
                      <a:lumMod val="50000"/>
                    </a:schemeClr>
                  </a:solidFill>
                  <a:latin typeface="微软雅黑" pitchFamily="34" charset="-122"/>
                  <a:ea typeface="微软雅黑" pitchFamily="34" charset="-122"/>
                </a:rPr>
                <a:t>事件营销</a:t>
              </a:r>
              <a:endParaRPr lang="en-US" altLang="zh-CN" sz="1050" b="1" dirty="0">
                <a:solidFill>
                  <a:schemeClr val="bg1">
                    <a:lumMod val="50000"/>
                  </a:schemeClr>
                </a:solidFill>
                <a:latin typeface="微软雅黑" pitchFamily="34" charset="-122"/>
                <a:ea typeface="微软雅黑" pitchFamily="34" charset="-122"/>
              </a:endParaRPr>
            </a:p>
          </p:txBody>
        </p:sp>
        <p:sp>
          <p:nvSpPr>
            <p:cNvPr id="14" name="Rectangle 37">
              <a:extLst>
                <a:ext uri="{FF2B5EF4-FFF2-40B4-BE49-F238E27FC236}">
                  <a16:creationId xmlns:a16="http://schemas.microsoft.com/office/drawing/2014/main" id="{474559A6-8F2E-4882-B46F-6EC5C97B0EFA}"/>
                </a:ext>
              </a:extLst>
            </p:cNvPr>
            <p:cNvSpPr>
              <a:spLocks noChangeArrowheads="1"/>
            </p:cNvSpPr>
            <p:nvPr/>
          </p:nvSpPr>
          <p:spPr bwMode="auto">
            <a:xfrm>
              <a:off x="2198961" y="3619225"/>
              <a:ext cx="1284326" cy="27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176" b="1" dirty="0">
                  <a:solidFill>
                    <a:srgbClr val="00B0F0"/>
                  </a:solidFill>
                  <a:latin typeface="微软雅黑" pitchFamily="34" charset="-122"/>
                  <a:ea typeface="微软雅黑" pitchFamily="34" charset="-122"/>
                </a:rPr>
                <a:t>03 </a:t>
              </a:r>
              <a:r>
                <a:rPr lang="zh-CN" altLang="en-US" sz="784" b="1" dirty="0">
                  <a:solidFill>
                    <a:schemeClr val="bg1">
                      <a:lumMod val="50000"/>
                    </a:schemeClr>
                  </a:solidFill>
                  <a:latin typeface="微软雅黑" pitchFamily="34" charset="-122"/>
                  <a:ea typeface="微软雅黑" pitchFamily="34" charset="-122"/>
                </a:rPr>
                <a:t> </a:t>
              </a:r>
              <a:r>
                <a:rPr lang="zh-CN" altLang="en-US" sz="1050" b="1" dirty="0" smtClean="0">
                  <a:solidFill>
                    <a:schemeClr val="bg1">
                      <a:lumMod val="50000"/>
                    </a:schemeClr>
                  </a:solidFill>
                  <a:latin typeface="微软雅黑" pitchFamily="34" charset="-122"/>
                  <a:ea typeface="微软雅黑" pitchFamily="34" charset="-122"/>
                </a:rPr>
                <a:t>社交媒体种草</a:t>
              </a:r>
              <a:endParaRPr lang="en-US" altLang="zh-CN" sz="784" dirty="0">
                <a:solidFill>
                  <a:schemeClr val="bg1">
                    <a:lumMod val="50000"/>
                  </a:schemeClr>
                </a:solidFill>
                <a:latin typeface="微软雅黑" pitchFamily="34" charset="-122"/>
                <a:ea typeface="微软雅黑" pitchFamily="34" charset="-122"/>
              </a:endParaRPr>
            </a:p>
          </p:txBody>
        </p:sp>
        <p:sp>
          <p:nvSpPr>
            <p:cNvPr id="15" name="Rectangle 38">
              <a:extLst>
                <a:ext uri="{FF2B5EF4-FFF2-40B4-BE49-F238E27FC236}">
                  <a16:creationId xmlns:a16="http://schemas.microsoft.com/office/drawing/2014/main" id="{C2C4F525-90A4-42E3-BB95-7AD69AB4A6C6}"/>
                </a:ext>
              </a:extLst>
            </p:cNvPr>
            <p:cNvSpPr>
              <a:spLocks noChangeArrowheads="1"/>
            </p:cNvSpPr>
            <p:nvPr/>
          </p:nvSpPr>
          <p:spPr bwMode="auto">
            <a:xfrm>
              <a:off x="2198962" y="3998804"/>
              <a:ext cx="1268296" cy="27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1176" b="1" dirty="0">
                  <a:solidFill>
                    <a:srgbClr val="00B0F0"/>
                  </a:solidFill>
                  <a:latin typeface="微软雅黑" pitchFamily="34" charset="-122"/>
                  <a:ea typeface="微软雅黑" pitchFamily="34" charset="-122"/>
                </a:rPr>
                <a:t>04</a:t>
              </a:r>
              <a:r>
                <a:rPr lang="zh-CN" altLang="zh-CN" sz="1176" b="1" dirty="0">
                  <a:solidFill>
                    <a:srgbClr val="E4402F"/>
                  </a:solidFill>
                  <a:latin typeface="微软雅黑" pitchFamily="34" charset="-122"/>
                  <a:ea typeface="微软雅黑" pitchFamily="34" charset="-122"/>
                </a:rPr>
                <a:t>  </a:t>
              </a:r>
              <a:r>
                <a:rPr lang="zh-CN" altLang="en-US" sz="1050" b="1" dirty="0" smtClean="0">
                  <a:solidFill>
                    <a:schemeClr val="bg1">
                      <a:lumMod val="50000"/>
                    </a:schemeClr>
                  </a:solidFill>
                  <a:latin typeface="微软雅黑" pitchFamily="34" charset="-122"/>
                  <a:ea typeface="微软雅黑" pitchFamily="34" charset="-122"/>
                </a:rPr>
                <a:t>长期品牌传播</a:t>
              </a:r>
              <a:endParaRPr lang="zh-CN" altLang="zh-CN" sz="1050" b="1" dirty="0">
                <a:solidFill>
                  <a:schemeClr val="bg1">
                    <a:lumMod val="50000"/>
                  </a:schemeClr>
                </a:solidFill>
                <a:latin typeface="微软雅黑" pitchFamily="34" charset="-122"/>
                <a:ea typeface="微软雅黑" pitchFamily="34" charset="-122"/>
              </a:endParaRPr>
            </a:p>
          </p:txBody>
        </p:sp>
      </p:grpSp>
      <p:sp>
        <p:nvSpPr>
          <p:cNvPr id="16" name="Title 1">
            <a:extLst>
              <a:ext uri="{FF2B5EF4-FFF2-40B4-BE49-F238E27FC236}">
                <a16:creationId xmlns:a16="http://schemas.microsoft.com/office/drawing/2014/main" id="{81E23D56-D031-4D13-B5DB-81778B6A1D7C}"/>
              </a:ext>
            </a:extLst>
          </p:cNvPr>
          <p:cNvSpPr txBox="1">
            <a:spLocks/>
          </p:cNvSpPr>
          <p:nvPr/>
        </p:nvSpPr>
        <p:spPr>
          <a:xfrm>
            <a:off x="3401023" y="221190"/>
            <a:ext cx="2466241"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传播策略</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17" name="矩形 16"/>
          <p:cNvSpPr/>
          <p:nvPr/>
        </p:nvSpPr>
        <p:spPr>
          <a:xfrm>
            <a:off x="4006209" y="1450300"/>
            <a:ext cx="4898620" cy="2954655"/>
          </a:xfrm>
          <a:prstGeom prst="rect">
            <a:avLst/>
          </a:prstGeom>
        </p:spPr>
        <p:txBody>
          <a:bodyPr wrap="square">
            <a:spAutoFit/>
          </a:bodyPr>
          <a:lstStyle/>
          <a:p>
            <a:pPr lvl="0" algn="ctr">
              <a:lnSpc>
                <a:spcPct val="150000"/>
              </a:lnSpc>
            </a:pPr>
            <a:r>
              <a:rPr lang="zh-CN" altLang="en-US" sz="2800" b="1" dirty="0" smtClean="0">
                <a:solidFill>
                  <a:srgbClr val="074064"/>
                </a:solidFill>
                <a:latin typeface="微软雅黑" panose="020B0503020204020204" pitchFamily="34" charset="-122"/>
                <a:ea typeface="微软雅黑" panose="020B0503020204020204" pitchFamily="34" charset="-122"/>
              </a:rPr>
              <a:t>围绕两件事：</a:t>
            </a:r>
            <a:endParaRPr lang="en-US" altLang="zh-CN" sz="2800" b="1" dirty="0" smtClean="0">
              <a:solidFill>
                <a:srgbClr val="074064"/>
              </a:solidFill>
              <a:latin typeface="微软雅黑" panose="020B0503020204020204" pitchFamily="34" charset="-122"/>
              <a:ea typeface="微软雅黑" panose="020B0503020204020204" pitchFamily="34" charset="-122"/>
            </a:endParaRPr>
          </a:p>
          <a:p>
            <a:pPr lvl="0">
              <a:lnSpc>
                <a:spcPct val="150000"/>
              </a:lnSpc>
            </a:pPr>
            <a:r>
              <a:rPr lang="zh-CN" altLang="en-US" sz="1600" dirty="0" smtClean="0">
                <a:solidFill>
                  <a:srgbClr val="074064"/>
                </a:solidFill>
                <a:latin typeface="微软雅黑" panose="020B0503020204020204" pitchFamily="34" charset="-122"/>
                <a:ea typeface="微软雅黑" panose="020B0503020204020204" pitchFamily="34" charset="-122"/>
              </a:rPr>
              <a:t>①在网络新闻、知乎、百度知道等用户主动搜索求证的渠道中，广铺优美达的差异化定位，将“</a:t>
            </a:r>
            <a:r>
              <a:rPr lang="zh-CN" altLang="en-US" sz="1600" b="1" dirty="0" smtClean="0">
                <a:solidFill>
                  <a:srgbClr val="074064"/>
                </a:solidFill>
                <a:latin typeface="微软雅黑" panose="020B0503020204020204" pitchFamily="34" charset="-122"/>
                <a:ea typeface="微软雅黑" panose="020B0503020204020204" pitchFamily="34" charset="-122"/>
              </a:rPr>
              <a:t>精准定制益生菌</a:t>
            </a:r>
            <a:r>
              <a:rPr lang="zh-CN" altLang="en-US" sz="1600" dirty="0" smtClean="0">
                <a:solidFill>
                  <a:srgbClr val="074064"/>
                </a:solidFill>
                <a:latin typeface="微软雅黑" panose="020B0503020204020204" pitchFamily="34" charset="-122"/>
                <a:ea typeface="微软雅黑" panose="020B0503020204020204" pitchFamily="34" charset="-122"/>
              </a:rPr>
              <a:t>”树立为自身独特标签；</a:t>
            </a:r>
            <a:endParaRPr lang="en-US" altLang="zh-CN" sz="1600" dirty="0" smtClean="0">
              <a:solidFill>
                <a:srgbClr val="074064"/>
              </a:solidFill>
              <a:latin typeface="微软雅黑" panose="020B0503020204020204" pitchFamily="34" charset="-122"/>
              <a:ea typeface="微软雅黑" panose="020B0503020204020204" pitchFamily="34" charset="-122"/>
            </a:endParaRPr>
          </a:p>
          <a:p>
            <a:pPr lvl="0">
              <a:lnSpc>
                <a:spcPct val="150000"/>
              </a:lnSpc>
            </a:pPr>
            <a:r>
              <a:rPr lang="zh-CN" altLang="en-US" sz="1600" dirty="0" smtClean="0">
                <a:solidFill>
                  <a:srgbClr val="074064"/>
                </a:solidFill>
                <a:latin typeface="微软雅黑" panose="020B0503020204020204" pitchFamily="34" charset="-122"/>
                <a:ea typeface="微软雅黑" panose="020B0503020204020204" pitchFamily="34" charset="-122"/>
              </a:rPr>
              <a:t>②以事件营销为启动点，将优美达全系产品以场景化、人群定制化的形象推向公众，通过社交媒体扩散，进入品牌传播长线周期。</a:t>
            </a:r>
            <a:endParaRPr lang="en-US" altLang="zh-CN" sz="1600" dirty="0">
              <a:solidFill>
                <a:srgbClr val="074064"/>
              </a:solidFill>
              <a:latin typeface="微软雅黑" panose="020B0503020204020204" pitchFamily="34" charset="-122"/>
              <a:ea typeface="微软雅黑" panose="020B0503020204020204" pitchFamily="34" charset="-122"/>
            </a:endParaRPr>
          </a:p>
        </p:txBody>
      </p:sp>
      <p:sp>
        <p:nvSpPr>
          <p:cNvPr id="18" name="右大括号 17"/>
          <p:cNvSpPr/>
          <p:nvPr/>
        </p:nvSpPr>
        <p:spPr>
          <a:xfrm>
            <a:off x="3071674" y="3293616"/>
            <a:ext cx="150920" cy="92327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Rectangle 35">
            <a:extLst>
              <a:ext uri="{FF2B5EF4-FFF2-40B4-BE49-F238E27FC236}">
                <a16:creationId xmlns:a16="http://schemas.microsoft.com/office/drawing/2014/main" id="{954C631F-1BA3-4BE2-8301-9A7283C7BFCB}"/>
              </a:ext>
            </a:extLst>
          </p:cNvPr>
          <p:cNvSpPr>
            <a:spLocks noChangeArrowheads="1"/>
          </p:cNvSpPr>
          <p:nvPr/>
        </p:nvSpPr>
        <p:spPr bwMode="auto">
          <a:xfrm>
            <a:off x="3208078" y="3547505"/>
            <a:ext cx="661727"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1050" b="1" dirty="0" smtClean="0">
                <a:solidFill>
                  <a:schemeClr val="bg1">
                    <a:lumMod val="50000"/>
                  </a:schemeClr>
                </a:solidFill>
                <a:latin typeface="微软雅黑" pitchFamily="34" charset="-122"/>
                <a:ea typeface="微软雅黑" pitchFamily="34" charset="-122"/>
              </a:rPr>
              <a:t>品牌声量扩大</a:t>
            </a:r>
            <a:endParaRPr lang="zh-CN" altLang="en-US" sz="1050" b="1"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35019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传播策略</a:t>
            </a:r>
            <a:r>
              <a:rPr lang="en-US" altLang="zh-CN"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基础信息建设</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grpSp>
        <p:nvGrpSpPr>
          <p:cNvPr id="14" name="组合 13"/>
          <p:cNvGrpSpPr/>
          <p:nvPr/>
        </p:nvGrpSpPr>
        <p:grpSpPr>
          <a:xfrm>
            <a:off x="662040" y="2908603"/>
            <a:ext cx="7798380" cy="1862603"/>
            <a:chOff x="1451369" y="2980331"/>
            <a:chExt cx="9753600" cy="2305350"/>
          </a:xfrm>
        </p:grpSpPr>
        <p:pic>
          <p:nvPicPr>
            <p:cNvPr id="3" name="图片 2"/>
            <p:cNvPicPr>
              <a:picLocks noChangeAspect="1"/>
            </p:cNvPicPr>
            <p:nvPr/>
          </p:nvPicPr>
          <p:blipFill>
            <a:blip r:embed="rId2">
              <a:clrChange>
                <a:clrFrom>
                  <a:srgbClr val="FFFFFF"/>
                </a:clrFrom>
                <a:clrTo>
                  <a:srgbClr val="FFFFFF">
                    <a:alpha val="0"/>
                  </a:srgbClr>
                </a:clrTo>
              </a:clrChange>
            </a:blip>
            <a:stretch>
              <a:fillRect/>
            </a:stretch>
          </p:blipFill>
          <p:spPr>
            <a:xfrm>
              <a:off x="9021201" y="3901991"/>
              <a:ext cx="1402645" cy="1383690"/>
            </a:xfrm>
            <a:prstGeom prst="rect">
              <a:avLst/>
            </a:prstGeom>
          </p:spPr>
        </p:pic>
        <p:grpSp>
          <p:nvGrpSpPr>
            <p:cNvPr id="4" name="组合 3"/>
            <p:cNvGrpSpPr/>
            <p:nvPr/>
          </p:nvGrpSpPr>
          <p:grpSpPr>
            <a:xfrm>
              <a:off x="1658112" y="4007239"/>
              <a:ext cx="2471553" cy="868245"/>
              <a:chOff x="1842325" y="3241064"/>
              <a:chExt cx="2955809" cy="1038362"/>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42325" y="3243071"/>
                <a:ext cx="1062671" cy="1022223"/>
              </a:xfrm>
              <a:prstGeom prst="rect">
                <a:avLst/>
              </a:prstGeom>
            </p:spPr>
          </p:pic>
          <p:pic>
            <p:nvPicPr>
              <p:cNvPr id="6" name="图片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68748" y="3241064"/>
                <a:ext cx="1093098" cy="1038362"/>
              </a:xfrm>
              <a:prstGeom prst="rect">
                <a:avLst/>
              </a:prstGeom>
            </p:spPr>
          </p:pic>
          <p:pic>
            <p:nvPicPr>
              <p:cNvPr id="7" name="Picture 2" descr="https://ss0.baidu.com/-Po3dSag_xI4khGko9WTAnF6hhy/zhidao/pic/item/d50735fae6cd7b89bdbcb963042442a7d8330e79.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59772" y="3241064"/>
                <a:ext cx="1038362" cy="1038362"/>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文本框 7"/>
            <p:cNvSpPr txBox="1"/>
            <p:nvPr/>
          </p:nvSpPr>
          <p:spPr>
            <a:xfrm>
              <a:off x="1451369" y="2980331"/>
              <a:ext cx="2876791" cy="1182085"/>
            </a:xfrm>
            <a:prstGeom prst="rect">
              <a:avLst/>
            </a:prstGeom>
            <a:noFill/>
          </p:spPr>
          <p:txBody>
            <a:bodyPr wrap="square" rtlCol="0">
              <a:spAutoFit/>
            </a:bodyPr>
            <a:lstStyle/>
            <a:p>
              <a:pPr algn="ctr">
                <a:lnSpc>
                  <a:spcPct val="150000"/>
                </a:lnSpc>
              </a:pPr>
              <a:r>
                <a:rPr lang="zh-CN" altLang="en-US" sz="1100" dirty="0" smtClean="0">
                  <a:solidFill>
                    <a:srgbClr val="074064"/>
                  </a:solidFill>
                  <a:latin typeface="微软雅黑" panose="020B0503020204020204" pitchFamily="34" charset="-122"/>
                  <a:ea typeface="微软雅黑" panose="020B0503020204020204" pitchFamily="34" charset="-122"/>
                </a:rPr>
                <a:t>网络新闻，选择权重高的主流媒体，以及头条号、百家号等自媒体渠道</a:t>
              </a:r>
              <a:endParaRPr lang="zh-CN" altLang="en-US" sz="1100" dirty="0">
                <a:solidFill>
                  <a:srgbClr val="074064"/>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974976" y="2980331"/>
              <a:ext cx="2645587" cy="1182085"/>
            </a:xfrm>
            <a:prstGeom prst="rect">
              <a:avLst/>
            </a:prstGeom>
            <a:noFill/>
          </p:spPr>
          <p:txBody>
            <a:bodyPr wrap="square" rtlCol="0">
              <a:spAutoFit/>
            </a:bodyPr>
            <a:lstStyle/>
            <a:p>
              <a:pPr algn="ctr">
                <a:lnSpc>
                  <a:spcPct val="150000"/>
                </a:lnSpc>
              </a:pPr>
              <a:r>
                <a:rPr lang="zh-CN" altLang="en-US" sz="1100" dirty="0" smtClean="0">
                  <a:solidFill>
                    <a:srgbClr val="074064"/>
                  </a:solidFill>
                  <a:latin typeface="微软雅黑" panose="020B0503020204020204" pitchFamily="34" charset="-122"/>
                  <a:ea typeface="微软雅黑" panose="020B0503020204020204" pitchFamily="34" charset="-122"/>
                </a:rPr>
                <a:t>选择百度系产品发布相关内容，在搜索引擎中占据有利位置</a:t>
              </a:r>
              <a:endParaRPr lang="en-US" altLang="zh-CN" sz="1100" dirty="0" smtClean="0">
                <a:solidFill>
                  <a:srgbClr val="074064"/>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5339217" y="3718995"/>
              <a:ext cx="1914144" cy="1485691"/>
              <a:chOff x="5138929" y="3854404"/>
              <a:chExt cx="1914144" cy="1485691"/>
            </a:xfrm>
          </p:grpSpPr>
          <p:pic>
            <p:nvPicPr>
              <p:cNvPr id="11" name="Picture 4" descr="https://gimg2.baidu.com/image_search/src=http%3A%2F%2Fpic4.zhimg.com%2Fv2-e0b3886620232e671aac76db5ea0d432_1200x500.jpg&amp;refer=http%3A%2F%2Fpic4.zhimg.com&amp;app=2002&amp;size=f9999,10000&amp;q=a80&amp;n=0&amp;g=0n&amp;fmt=jpeg?sec=1639368458&amp;t=3a4ab4eb30d69eacda139613495c0a9f"/>
              <p:cNvPicPr>
                <a:picLocks noChangeAspect="1" noChangeArrowheads="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138929" y="3854404"/>
                <a:ext cx="1914144" cy="8412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https://gimg2.baidu.com/image_search/src=http%3A%2F%2Fupload.techweb.com.cn%2F2017%2F0707%2F1499416616508.jpg&amp;refer=http%3A%2F%2Fupload.techweb.com.cn&amp;app=2002&amp;size=f9999,10000&amp;q=a80&amp;n=0&amp;g=0n&amp;fmt=jpeg?sec=1639379008&amp;t=716f99da056e746f8bdaa804e27402b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38929" y="4547160"/>
                <a:ext cx="1903045" cy="792935"/>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文本框 12"/>
            <p:cNvSpPr txBox="1"/>
            <p:nvPr/>
          </p:nvSpPr>
          <p:spPr>
            <a:xfrm>
              <a:off x="8267379" y="2985709"/>
              <a:ext cx="2937590" cy="1182085"/>
            </a:xfrm>
            <a:prstGeom prst="rect">
              <a:avLst/>
            </a:prstGeom>
            <a:noFill/>
          </p:spPr>
          <p:txBody>
            <a:bodyPr wrap="square" rtlCol="0">
              <a:spAutoFit/>
            </a:bodyPr>
            <a:lstStyle/>
            <a:p>
              <a:pPr algn="ctr">
                <a:lnSpc>
                  <a:spcPct val="150000"/>
                </a:lnSpc>
              </a:pPr>
              <a:r>
                <a:rPr lang="zh-CN" altLang="en-US" sz="1100" dirty="0" smtClean="0">
                  <a:solidFill>
                    <a:srgbClr val="074064"/>
                  </a:solidFill>
                  <a:latin typeface="微软雅黑" panose="020B0503020204020204" pitchFamily="34" charset="-122"/>
                  <a:ea typeface="微软雅黑" panose="020B0503020204020204" pitchFamily="34" charset="-122"/>
                </a:rPr>
                <a:t>在权威问答平台知乎发布内容，铺垫品牌信息，沉淀事件相关内容</a:t>
              </a:r>
              <a:endParaRPr lang="en-US" altLang="zh-CN" sz="1100" dirty="0" smtClean="0">
                <a:solidFill>
                  <a:srgbClr val="074064"/>
                </a:solidFill>
                <a:latin typeface="微软雅黑" panose="020B0503020204020204" pitchFamily="34" charset="-122"/>
                <a:ea typeface="微软雅黑" panose="020B0503020204020204" pitchFamily="34" charset="-122"/>
              </a:endParaRPr>
            </a:p>
          </p:txBody>
        </p:sp>
      </p:grpSp>
      <p:sp>
        <p:nvSpPr>
          <p:cNvPr id="15" name="矩形 14"/>
          <p:cNvSpPr/>
          <p:nvPr/>
        </p:nvSpPr>
        <p:spPr>
          <a:xfrm>
            <a:off x="2812318" y="1147501"/>
            <a:ext cx="3236784" cy="307777"/>
          </a:xfrm>
          <a:prstGeom prst="rect">
            <a:avLst/>
          </a:prstGeom>
        </p:spPr>
        <p:txBody>
          <a:bodyPr wrap="none">
            <a:spAutoFit/>
          </a:bodyPr>
          <a:lstStyle/>
          <a:p>
            <a:r>
              <a:rPr lang="zh-CN" altLang="en-US" dirty="0" smtClean="0">
                <a:solidFill>
                  <a:srgbClr val="074064"/>
                </a:solidFill>
                <a:latin typeface="微软雅黑" panose="020B0503020204020204" pitchFamily="34" charset="-122"/>
                <a:ea typeface="微软雅黑" panose="020B0503020204020204" pitchFamily="34" charset="-122"/>
              </a:rPr>
              <a:t>把重新包装过的产品信息，传播至全网</a:t>
            </a:r>
            <a:endParaRPr lang="zh-CN" altLang="en-US" dirty="0"/>
          </a:p>
        </p:txBody>
      </p:sp>
      <p:sp>
        <p:nvSpPr>
          <p:cNvPr id="16" name="矩形 15"/>
          <p:cNvSpPr/>
          <p:nvPr/>
        </p:nvSpPr>
        <p:spPr>
          <a:xfrm>
            <a:off x="1546663" y="1450027"/>
            <a:ext cx="6186309" cy="861774"/>
          </a:xfrm>
          <a:prstGeom prst="rect">
            <a:avLst/>
          </a:prstGeom>
        </p:spPr>
        <p:txBody>
          <a:bodyPr wrap="none">
            <a:spAutoFit/>
          </a:bodyPr>
          <a:lstStyle/>
          <a:p>
            <a:pPr lvl="0"/>
            <a:r>
              <a:rPr lang="zh-CN" altLang="en-US" sz="3600" b="1" dirty="0">
                <a:solidFill>
                  <a:srgbClr val="074064"/>
                </a:solidFill>
                <a:latin typeface="微软雅黑" panose="020B0503020204020204" pitchFamily="34" charset="-122"/>
                <a:ea typeface="微软雅黑" panose="020B0503020204020204" pitchFamily="34" charset="-122"/>
              </a:rPr>
              <a:t>华大</a:t>
            </a:r>
            <a:r>
              <a:rPr lang="zh-CN" altLang="en-US" sz="3600" b="1" dirty="0" smtClean="0">
                <a:solidFill>
                  <a:srgbClr val="074064"/>
                </a:solidFill>
                <a:latin typeface="微软雅黑" panose="020B0503020204020204" pitchFamily="34" charset="-122"/>
                <a:ea typeface="微软雅黑" panose="020B0503020204020204" pitchFamily="34" charset="-122"/>
              </a:rPr>
              <a:t>优美达，精</a:t>
            </a:r>
            <a:r>
              <a:rPr lang="zh-CN" altLang="en-US" sz="3600" b="1" dirty="0">
                <a:solidFill>
                  <a:srgbClr val="074064"/>
                </a:solidFill>
                <a:latin typeface="微软雅黑" panose="020B0503020204020204" pitchFamily="34" charset="-122"/>
                <a:ea typeface="微软雅黑" panose="020B0503020204020204" pitchFamily="34" charset="-122"/>
              </a:rPr>
              <a:t>准定制益生菌</a:t>
            </a:r>
            <a:endParaRPr lang="en-US" altLang="zh-CN" sz="3600" b="1" dirty="0">
              <a:solidFill>
                <a:srgbClr val="074064"/>
              </a:solidFill>
              <a:latin typeface="微软雅黑" panose="020B0503020204020204" pitchFamily="34" charset="-122"/>
              <a:ea typeface="微软雅黑" panose="020B0503020204020204" pitchFamily="34" charset="-122"/>
            </a:endParaRPr>
          </a:p>
          <a:p>
            <a:endParaRPr lang="zh-CN" altLang="en-US" dirty="0"/>
          </a:p>
        </p:txBody>
      </p:sp>
      <p:sp>
        <p:nvSpPr>
          <p:cNvPr id="17" name="矩形 16"/>
          <p:cNvSpPr/>
          <p:nvPr/>
        </p:nvSpPr>
        <p:spPr>
          <a:xfrm>
            <a:off x="1191439" y="2052080"/>
            <a:ext cx="7064755" cy="307777"/>
          </a:xfrm>
          <a:prstGeom prst="rect">
            <a:avLst/>
          </a:prstGeom>
        </p:spPr>
        <p:txBody>
          <a:bodyPr wrap="none">
            <a:spAutoFit/>
          </a:bodyPr>
          <a:lstStyle/>
          <a:p>
            <a:r>
              <a:rPr lang="zh-CN" altLang="en-US" dirty="0" smtClean="0">
                <a:solidFill>
                  <a:srgbClr val="074064"/>
                </a:solidFill>
                <a:latin typeface="微软雅黑" panose="020B0503020204020204" pitchFamily="34" charset="-122"/>
                <a:ea typeface="微软雅黑" panose="020B0503020204020204" pitchFamily="34" charset="-122"/>
              </a:rPr>
              <a:t>华大精简背景介绍</a:t>
            </a:r>
            <a:r>
              <a:rPr lang="en-US" altLang="zh-CN" dirty="0">
                <a:solidFill>
                  <a:srgbClr val="074064"/>
                </a:solidFill>
                <a:latin typeface="微软雅黑" panose="020B0503020204020204" pitchFamily="34" charset="-122"/>
                <a:ea typeface="微软雅黑" panose="020B0503020204020204" pitchFamily="34" charset="-122"/>
              </a:rPr>
              <a:t> </a:t>
            </a:r>
            <a:r>
              <a:rPr lang="en-US" altLang="zh-CN" dirty="0" smtClean="0">
                <a:solidFill>
                  <a:srgbClr val="074064"/>
                </a:solidFill>
                <a:latin typeface="微软雅黑" panose="020B0503020204020204" pitchFamily="34" charset="-122"/>
                <a:ea typeface="微软雅黑" panose="020B0503020204020204" pitchFamily="34" charset="-122"/>
              </a:rPr>
              <a:t>&amp; </a:t>
            </a:r>
            <a:r>
              <a:rPr lang="zh-CN" altLang="en-US" dirty="0" smtClean="0">
                <a:solidFill>
                  <a:srgbClr val="074064"/>
                </a:solidFill>
                <a:latin typeface="微软雅黑" panose="020B0503020204020204" pitchFamily="34" charset="-122"/>
                <a:ea typeface="微软雅黑" panose="020B0503020204020204" pitchFamily="34" charset="-122"/>
              </a:rPr>
              <a:t>更懂中国人的科学依据 </a:t>
            </a:r>
            <a:r>
              <a:rPr lang="en-US" altLang="zh-CN" dirty="0" smtClean="0">
                <a:solidFill>
                  <a:srgbClr val="074064"/>
                </a:solidFill>
                <a:latin typeface="微软雅黑" panose="020B0503020204020204" pitchFamily="34" charset="-122"/>
                <a:ea typeface="微软雅黑" panose="020B0503020204020204" pitchFamily="34" charset="-122"/>
              </a:rPr>
              <a:t>&amp; </a:t>
            </a:r>
            <a:r>
              <a:rPr lang="zh-CN" altLang="en-US" dirty="0" smtClean="0">
                <a:solidFill>
                  <a:srgbClr val="074064"/>
                </a:solidFill>
                <a:latin typeface="微软雅黑" panose="020B0503020204020204" pitchFamily="34" charset="-122"/>
                <a:ea typeface="微软雅黑" panose="020B0503020204020204" pitchFamily="34" charset="-122"/>
              </a:rPr>
              <a:t>精准调试的</a:t>
            </a:r>
            <a:r>
              <a:rPr lang="en-US" altLang="zh-CN" dirty="0" smtClean="0">
                <a:solidFill>
                  <a:srgbClr val="074064"/>
                </a:solidFill>
                <a:latin typeface="微软雅黑" panose="020B0503020204020204" pitchFamily="34" charset="-122"/>
                <a:ea typeface="微软雅黑" panose="020B0503020204020204" pitchFamily="34" charset="-122"/>
              </a:rPr>
              <a:t>CFU</a:t>
            </a:r>
            <a:r>
              <a:rPr lang="zh-CN" altLang="en-US" dirty="0" smtClean="0">
                <a:solidFill>
                  <a:srgbClr val="074064"/>
                </a:solidFill>
                <a:latin typeface="微软雅黑" panose="020B0503020204020204" pitchFamily="34" charset="-122"/>
                <a:ea typeface="微软雅黑" panose="020B0503020204020204" pitchFamily="34" charset="-122"/>
              </a:rPr>
              <a:t>数量 </a:t>
            </a:r>
            <a:r>
              <a:rPr lang="en-US" altLang="zh-CN" dirty="0" smtClean="0">
                <a:solidFill>
                  <a:srgbClr val="074064"/>
                </a:solidFill>
                <a:latin typeface="微软雅黑" panose="020B0503020204020204" pitchFamily="34" charset="-122"/>
                <a:ea typeface="微软雅黑" panose="020B0503020204020204" pitchFamily="34" charset="-122"/>
              </a:rPr>
              <a:t>&amp; </a:t>
            </a:r>
            <a:r>
              <a:rPr lang="zh-CN" altLang="en-US" dirty="0" smtClean="0">
                <a:solidFill>
                  <a:srgbClr val="074064"/>
                </a:solidFill>
                <a:latin typeface="微软雅黑" panose="020B0503020204020204" pitchFamily="34" charset="-122"/>
                <a:ea typeface="微软雅黑" panose="020B0503020204020204" pitchFamily="34" charset="-122"/>
              </a:rPr>
              <a:t>存活率科学数据</a:t>
            </a:r>
            <a:endParaRPr lang="zh-CN" altLang="en-US" dirty="0"/>
          </a:p>
        </p:txBody>
      </p:sp>
    </p:spTree>
    <p:extLst>
      <p:ext uri="{BB962C8B-B14F-4D97-AF65-F5344CB8AC3E}">
        <p14:creationId xmlns:p14="http://schemas.microsoft.com/office/powerpoint/2010/main" val="646629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传播策略</a:t>
            </a:r>
            <a:r>
              <a:rPr lang="en-US" altLang="zh-CN"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品牌声量扩大</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grpSp>
        <p:nvGrpSpPr>
          <p:cNvPr id="24" name="组合 23"/>
          <p:cNvGrpSpPr/>
          <p:nvPr/>
        </p:nvGrpSpPr>
        <p:grpSpPr>
          <a:xfrm>
            <a:off x="1589458" y="3379526"/>
            <a:ext cx="6921424" cy="1763974"/>
            <a:chOff x="1163329" y="3379527"/>
            <a:chExt cx="6921424" cy="1763974"/>
          </a:xfrm>
        </p:grpSpPr>
        <p:sp>
          <p:nvSpPr>
            <p:cNvPr id="9" name="Freeform 9">
              <a:extLst>
                <a:ext uri="{FF2B5EF4-FFF2-40B4-BE49-F238E27FC236}">
                  <a16:creationId xmlns:a16="http://schemas.microsoft.com/office/drawing/2014/main" id="{0F2ADFC1-2584-4C93-9931-3A32D8DCBAF2}"/>
                </a:ext>
              </a:extLst>
            </p:cNvPr>
            <p:cNvSpPr>
              <a:spLocks/>
            </p:cNvSpPr>
            <p:nvPr/>
          </p:nvSpPr>
          <p:spPr bwMode="auto">
            <a:xfrm>
              <a:off x="3679112" y="4367230"/>
              <a:ext cx="1552540" cy="776271"/>
            </a:xfrm>
            <a:custGeom>
              <a:avLst/>
              <a:gdLst>
                <a:gd name="T0" fmla="*/ 229 w 458"/>
                <a:gd name="T1" fmla="*/ 87 h 229"/>
                <a:gd name="T2" fmla="*/ 371 w 458"/>
                <a:gd name="T3" fmla="*/ 229 h 229"/>
                <a:gd name="T4" fmla="*/ 458 w 458"/>
                <a:gd name="T5" fmla="*/ 229 h 229"/>
                <a:gd name="T6" fmla="*/ 229 w 458"/>
                <a:gd name="T7" fmla="*/ 0 h 229"/>
                <a:gd name="T8" fmla="*/ 0 w 458"/>
                <a:gd name="T9" fmla="*/ 229 h 229"/>
                <a:gd name="T10" fmla="*/ 87 w 458"/>
                <a:gd name="T11" fmla="*/ 229 h 229"/>
                <a:gd name="T12" fmla="*/ 229 w 458"/>
                <a:gd name="T13" fmla="*/ 87 h 229"/>
              </a:gdLst>
              <a:ahLst/>
              <a:cxnLst>
                <a:cxn ang="0">
                  <a:pos x="T0" y="T1"/>
                </a:cxn>
                <a:cxn ang="0">
                  <a:pos x="T2" y="T3"/>
                </a:cxn>
                <a:cxn ang="0">
                  <a:pos x="T4" y="T5"/>
                </a:cxn>
                <a:cxn ang="0">
                  <a:pos x="T6" y="T7"/>
                </a:cxn>
                <a:cxn ang="0">
                  <a:pos x="T8" y="T9"/>
                </a:cxn>
                <a:cxn ang="0">
                  <a:pos x="T10" y="T11"/>
                </a:cxn>
                <a:cxn ang="0">
                  <a:pos x="T12" y="T13"/>
                </a:cxn>
              </a:cxnLst>
              <a:rect l="0" t="0" r="r" b="b"/>
              <a:pathLst>
                <a:path w="458" h="229">
                  <a:moveTo>
                    <a:pt x="229" y="87"/>
                  </a:moveTo>
                  <a:cubicBezTo>
                    <a:pt x="307" y="87"/>
                    <a:pt x="371" y="151"/>
                    <a:pt x="371" y="229"/>
                  </a:cubicBezTo>
                  <a:cubicBezTo>
                    <a:pt x="458" y="229"/>
                    <a:pt x="458" y="229"/>
                    <a:pt x="458" y="229"/>
                  </a:cubicBezTo>
                  <a:cubicBezTo>
                    <a:pt x="458" y="103"/>
                    <a:pt x="355" y="0"/>
                    <a:pt x="229" y="0"/>
                  </a:cubicBezTo>
                  <a:cubicBezTo>
                    <a:pt x="103" y="0"/>
                    <a:pt x="0" y="103"/>
                    <a:pt x="0" y="229"/>
                  </a:cubicBezTo>
                  <a:cubicBezTo>
                    <a:pt x="87" y="229"/>
                    <a:pt x="87" y="229"/>
                    <a:pt x="87" y="229"/>
                  </a:cubicBezTo>
                  <a:cubicBezTo>
                    <a:pt x="87" y="151"/>
                    <a:pt x="151" y="87"/>
                    <a:pt x="229" y="87"/>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606" tIns="44803" rIns="89606" bIns="44803" numCol="1" spcCol="0" rtlCol="0" fromWordArt="0" anchor="ctr" anchorCtr="0" forceAA="0" compatLnSpc="1">
              <a:prstTxWarp prst="textNoShape">
                <a:avLst/>
              </a:prstTxWarp>
              <a:noAutofit/>
            </a:bodyPr>
            <a:lstStyle/>
            <a:p>
              <a:pPr algn="ctr"/>
              <a:endParaRPr lang="zh-CN" altLang="en-US" sz="1764">
                <a:solidFill>
                  <a:prstClr val="white"/>
                </a:solidFill>
              </a:endParaRPr>
            </a:p>
          </p:txBody>
        </p:sp>
        <p:sp>
          <p:nvSpPr>
            <p:cNvPr id="15" name="Freeform 9">
              <a:extLst>
                <a:ext uri="{FF2B5EF4-FFF2-40B4-BE49-F238E27FC236}">
                  <a16:creationId xmlns:a16="http://schemas.microsoft.com/office/drawing/2014/main" id="{0F2ADFC1-2584-4C93-9931-3A32D8DCBAF2}"/>
                </a:ext>
              </a:extLst>
            </p:cNvPr>
            <p:cNvSpPr>
              <a:spLocks/>
            </p:cNvSpPr>
            <p:nvPr/>
          </p:nvSpPr>
          <p:spPr bwMode="auto">
            <a:xfrm>
              <a:off x="6149809" y="4367229"/>
              <a:ext cx="1552540" cy="776271"/>
            </a:xfrm>
            <a:custGeom>
              <a:avLst/>
              <a:gdLst>
                <a:gd name="T0" fmla="*/ 229 w 458"/>
                <a:gd name="T1" fmla="*/ 87 h 229"/>
                <a:gd name="T2" fmla="*/ 371 w 458"/>
                <a:gd name="T3" fmla="*/ 229 h 229"/>
                <a:gd name="T4" fmla="*/ 458 w 458"/>
                <a:gd name="T5" fmla="*/ 229 h 229"/>
                <a:gd name="T6" fmla="*/ 229 w 458"/>
                <a:gd name="T7" fmla="*/ 0 h 229"/>
                <a:gd name="T8" fmla="*/ 0 w 458"/>
                <a:gd name="T9" fmla="*/ 229 h 229"/>
                <a:gd name="T10" fmla="*/ 87 w 458"/>
                <a:gd name="T11" fmla="*/ 229 h 229"/>
                <a:gd name="T12" fmla="*/ 229 w 458"/>
                <a:gd name="T13" fmla="*/ 87 h 229"/>
              </a:gdLst>
              <a:ahLst/>
              <a:cxnLst>
                <a:cxn ang="0">
                  <a:pos x="T0" y="T1"/>
                </a:cxn>
                <a:cxn ang="0">
                  <a:pos x="T2" y="T3"/>
                </a:cxn>
                <a:cxn ang="0">
                  <a:pos x="T4" y="T5"/>
                </a:cxn>
                <a:cxn ang="0">
                  <a:pos x="T6" y="T7"/>
                </a:cxn>
                <a:cxn ang="0">
                  <a:pos x="T8" y="T9"/>
                </a:cxn>
                <a:cxn ang="0">
                  <a:pos x="T10" y="T11"/>
                </a:cxn>
                <a:cxn ang="0">
                  <a:pos x="T12" y="T13"/>
                </a:cxn>
              </a:cxnLst>
              <a:rect l="0" t="0" r="r" b="b"/>
              <a:pathLst>
                <a:path w="458" h="229">
                  <a:moveTo>
                    <a:pt x="229" y="87"/>
                  </a:moveTo>
                  <a:cubicBezTo>
                    <a:pt x="307" y="87"/>
                    <a:pt x="371" y="151"/>
                    <a:pt x="371" y="229"/>
                  </a:cubicBezTo>
                  <a:cubicBezTo>
                    <a:pt x="458" y="229"/>
                    <a:pt x="458" y="229"/>
                    <a:pt x="458" y="229"/>
                  </a:cubicBezTo>
                  <a:cubicBezTo>
                    <a:pt x="458" y="103"/>
                    <a:pt x="355" y="0"/>
                    <a:pt x="229" y="0"/>
                  </a:cubicBezTo>
                  <a:cubicBezTo>
                    <a:pt x="103" y="0"/>
                    <a:pt x="0" y="103"/>
                    <a:pt x="0" y="229"/>
                  </a:cubicBezTo>
                  <a:cubicBezTo>
                    <a:pt x="87" y="229"/>
                    <a:pt x="87" y="229"/>
                    <a:pt x="87" y="229"/>
                  </a:cubicBezTo>
                  <a:cubicBezTo>
                    <a:pt x="87" y="151"/>
                    <a:pt x="151" y="87"/>
                    <a:pt x="229" y="87"/>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606" tIns="44803" rIns="89606" bIns="44803" numCol="1" spcCol="0" rtlCol="0" fromWordArt="0" anchor="ctr" anchorCtr="0" forceAA="0" compatLnSpc="1">
              <a:prstTxWarp prst="textNoShape">
                <a:avLst/>
              </a:prstTxWarp>
              <a:noAutofit/>
            </a:bodyPr>
            <a:lstStyle/>
            <a:p>
              <a:pPr algn="ctr"/>
              <a:endParaRPr lang="zh-CN" altLang="en-US" sz="1764">
                <a:solidFill>
                  <a:prstClr val="white"/>
                </a:solidFill>
              </a:endParaRPr>
            </a:p>
          </p:txBody>
        </p:sp>
        <p:sp>
          <p:nvSpPr>
            <p:cNvPr id="16" name="Freeform 9">
              <a:extLst>
                <a:ext uri="{FF2B5EF4-FFF2-40B4-BE49-F238E27FC236}">
                  <a16:creationId xmlns:a16="http://schemas.microsoft.com/office/drawing/2014/main" id="{0F2ADFC1-2584-4C93-9931-3A32D8DCBAF2}"/>
                </a:ext>
              </a:extLst>
            </p:cNvPr>
            <p:cNvSpPr>
              <a:spLocks/>
            </p:cNvSpPr>
            <p:nvPr/>
          </p:nvSpPr>
          <p:spPr bwMode="auto">
            <a:xfrm>
              <a:off x="1208415" y="4367230"/>
              <a:ext cx="1552540" cy="776271"/>
            </a:xfrm>
            <a:custGeom>
              <a:avLst/>
              <a:gdLst>
                <a:gd name="T0" fmla="*/ 229 w 458"/>
                <a:gd name="T1" fmla="*/ 87 h 229"/>
                <a:gd name="T2" fmla="*/ 371 w 458"/>
                <a:gd name="T3" fmla="*/ 229 h 229"/>
                <a:gd name="T4" fmla="*/ 458 w 458"/>
                <a:gd name="T5" fmla="*/ 229 h 229"/>
                <a:gd name="T6" fmla="*/ 229 w 458"/>
                <a:gd name="T7" fmla="*/ 0 h 229"/>
                <a:gd name="T8" fmla="*/ 0 w 458"/>
                <a:gd name="T9" fmla="*/ 229 h 229"/>
                <a:gd name="T10" fmla="*/ 87 w 458"/>
                <a:gd name="T11" fmla="*/ 229 h 229"/>
                <a:gd name="T12" fmla="*/ 229 w 458"/>
                <a:gd name="T13" fmla="*/ 87 h 229"/>
              </a:gdLst>
              <a:ahLst/>
              <a:cxnLst>
                <a:cxn ang="0">
                  <a:pos x="T0" y="T1"/>
                </a:cxn>
                <a:cxn ang="0">
                  <a:pos x="T2" y="T3"/>
                </a:cxn>
                <a:cxn ang="0">
                  <a:pos x="T4" y="T5"/>
                </a:cxn>
                <a:cxn ang="0">
                  <a:pos x="T6" y="T7"/>
                </a:cxn>
                <a:cxn ang="0">
                  <a:pos x="T8" y="T9"/>
                </a:cxn>
                <a:cxn ang="0">
                  <a:pos x="T10" y="T11"/>
                </a:cxn>
                <a:cxn ang="0">
                  <a:pos x="T12" y="T13"/>
                </a:cxn>
              </a:cxnLst>
              <a:rect l="0" t="0" r="r" b="b"/>
              <a:pathLst>
                <a:path w="458" h="229">
                  <a:moveTo>
                    <a:pt x="229" y="87"/>
                  </a:moveTo>
                  <a:cubicBezTo>
                    <a:pt x="307" y="87"/>
                    <a:pt x="371" y="151"/>
                    <a:pt x="371" y="229"/>
                  </a:cubicBezTo>
                  <a:cubicBezTo>
                    <a:pt x="458" y="229"/>
                    <a:pt x="458" y="229"/>
                    <a:pt x="458" y="229"/>
                  </a:cubicBezTo>
                  <a:cubicBezTo>
                    <a:pt x="458" y="103"/>
                    <a:pt x="355" y="0"/>
                    <a:pt x="229" y="0"/>
                  </a:cubicBezTo>
                  <a:cubicBezTo>
                    <a:pt x="103" y="0"/>
                    <a:pt x="0" y="103"/>
                    <a:pt x="0" y="229"/>
                  </a:cubicBezTo>
                  <a:cubicBezTo>
                    <a:pt x="87" y="229"/>
                    <a:pt x="87" y="229"/>
                    <a:pt x="87" y="229"/>
                  </a:cubicBezTo>
                  <a:cubicBezTo>
                    <a:pt x="87" y="151"/>
                    <a:pt x="151" y="87"/>
                    <a:pt x="229" y="87"/>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606" tIns="44803" rIns="89606" bIns="44803" numCol="1" spcCol="0" rtlCol="0" fromWordArt="0" anchor="ctr" anchorCtr="0" forceAA="0" compatLnSpc="1">
              <a:prstTxWarp prst="textNoShape">
                <a:avLst/>
              </a:prstTxWarp>
              <a:noAutofit/>
            </a:bodyPr>
            <a:lstStyle/>
            <a:p>
              <a:pPr algn="ctr"/>
              <a:endParaRPr lang="zh-CN" altLang="en-US" sz="1764">
                <a:solidFill>
                  <a:prstClr val="white"/>
                </a:solidFill>
              </a:endParaRPr>
            </a:p>
          </p:txBody>
        </p:sp>
        <p:sp>
          <p:nvSpPr>
            <p:cNvPr id="18" name="矩形 17"/>
            <p:cNvSpPr/>
            <p:nvPr/>
          </p:nvSpPr>
          <p:spPr>
            <a:xfrm>
              <a:off x="1163329" y="3379527"/>
              <a:ext cx="1620957" cy="523220"/>
            </a:xfrm>
            <a:prstGeom prst="rect">
              <a:avLst/>
            </a:prstGeom>
          </p:spPr>
          <p:txBody>
            <a:bodyPr wrap="none">
              <a:spAutoFit/>
            </a:bodyPr>
            <a:lstStyle/>
            <a:p>
              <a:r>
                <a:rPr lang="zh-CN" altLang="en-US" sz="2800" b="1" dirty="0" smtClean="0">
                  <a:solidFill>
                    <a:srgbClr val="074064"/>
                  </a:solidFill>
                  <a:latin typeface="微软雅黑" panose="020B0503020204020204" pitchFamily="34" charset="-122"/>
                  <a:ea typeface="微软雅黑" panose="020B0503020204020204" pitchFamily="34" charset="-122"/>
                </a:rPr>
                <a:t>事件营销</a:t>
              </a:r>
              <a:endParaRPr lang="zh-CN" altLang="en-US" sz="1100" dirty="0"/>
            </a:p>
          </p:txBody>
        </p:sp>
        <p:sp>
          <p:nvSpPr>
            <p:cNvPr id="19" name="矩形 18"/>
            <p:cNvSpPr/>
            <p:nvPr/>
          </p:nvSpPr>
          <p:spPr>
            <a:xfrm>
              <a:off x="3274954" y="3379527"/>
              <a:ext cx="2339102" cy="523220"/>
            </a:xfrm>
            <a:prstGeom prst="rect">
              <a:avLst/>
            </a:prstGeom>
          </p:spPr>
          <p:txBody>
            <a:bodyPr wrap="none">
              <a:spAutoFit/>
            </a:bodyPr>
            <a:lstStyle/>
            <a:p>
              <a:r>
                <a:rPr lang="zh-CN" altLang="en-US" sz="2800" b="1" dirty="0" smtClean="0">
                  <a:solidFill>
                    <a:srgbClr val="074064"/>
                  </a:solidFill>
                  <a:latin typeface="微软雅黑" panose="020B0503020204020204" pitchFamily="34" charset="-122"/>
                  <a:ea typeface="微软雅黑" panose="020B0503020204020204" pitchFamily="34" charset="-122"/>
                </a:rPr>
                <a:t>社交媒体种草</a:t>
              </a:r>
              <a:endParaRPr lang="zh-CN" altLang="en-US" sz="1100" dirty="0"/>
            </a:p>
          </p:txBody>
        </p:sp>
        <p:sp>
          <p:nvSpPr>
            <p:cNvPr id="20" name="矩形 19"/>
            <p:cNvSpPr/>
            <p:nvPr/>
          </p:nvSpPr>
          <p:spPr>
            <a:xfrm>
              <a:off x="5745651" y="3379527"/>
              <a:ext cx="2339102" cy="523220"/>
            </a:xfrm>
            <a:prstGeom prst="rect">
              <a:avLst/>
            </a:prstGeom>
          </p:spPr>
          <p:txBody>
            <a:bodyPr wrap="none">
              <a:spAutoFit/>
            </a:bodyPr>
            <a:lstStyle/>
            <a:p>
              <a:r>
                <a:rPr lang="zh-CN" altLang="en-US" sz="2800" b="1" dirty="0" smtClean="0">
                  <a:solidFill>
                    <a:srgbClr val="074064"/>
                  </a:solidFill>
                  <a:latin typeface="微软雅黑" panose="020B0503020204020204" pitchFamily="34" charset="-122"/>
                  <a:ea typeface="微软雅黑" panose="020B0503020204020204" pitchFamily="34" charset="-122"/>
                </a:rPr>
                <a:t>长期品牌传播</a:t>
              </a:r>
              <a:endParaRPr lang="zh-CN" altLang="en-US" sz="1100" dirty="0"/>
            </a:p>
          </p:txBody>
        </p:sp>
      </p:grpSp>
      <p:sp>
        <p:nvSpPr>
          <p:cNvPr id="26" name="文本框 25"/>
          <p:cNvSpPr txBox="1"/>
          <p:nvPr/>
        </p:nvSpPr>
        <p:spPr>
          <a:xfrm>
            <a:off x="231133" y="3225637"/>
            <a:ext cx="1251751" cy="830997"/>
          </a:xfrm>
          <a:prstGeom prst="rect">
            <a:avLst/>
          </a:prstGeom>
          <a:noFill/>
        </p:spPr>
        <p:txBody>
          <a:bodyPr wrap="square" rtlCol="0">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基础信息建设</a:t>
            </a:r>
            <a:endParaRPr lang="zh-CN" altLang="en-US" sz="2400" b="1" dirty="0">
              <a:solidFill>
                <a:srgbClr val="074064"/>
              </a:solidFill>
              <a:latin typeface="微软雅黑" panose="020B0503020204020204" pitchFamily="34" charset="-122"/>
              <a:ea typeface="微软雅黑" panose="020B0503020204020204" pitchFamily="34" charset="-122"/>
            </a:endParaRPr>
          </a:p>
        </p:txBody>
      </p:sp>
      <p:sp>
        <p:nvSpPr>
          <p:cNvPr id="30" name="矩形 29"/>
          <p:cNvSpPr/>
          <p:nvPr/>
        </p:nvSpPr>
        <p:spPr>
          <a:xfrm>
            <a:off x="497150" y="1212531"/>
            <a:ext cx="8013732" cy="307777"/>
          </a:xfrm>
          <a:prstGeom prst="rect">
            <a:avLst/>
          </a:prstGeom>
        </p:spPr>
        <p:txBody>
          <a:bodyPr wrap="none">
            <a:spAutoFit/>
          </a:bodyPr>
          <a:lstStyle/>
          <a:p>
            <a:r>
              <a:rPr lang="zh-CN" altLang="en-US" dirty="0" smtClean="0">
                <a:solidFill>
                  <a:srgbClr val="074064"/>
                </a:solidFill>
                <a:latin typeface="微软雅黑" panose="020B0503020204020204" pitchFamily="34" charset="-122"/>
                <a:ea typeface="微软雅黑" panose="020B0503020204020204" pitchFamily="34" charset="-122"/>
              </a:rPr>
              <a:t>经过</a:t>
            </a:r>
            <a:r>
              <a:rPr lang="en-US" altLang="zh-CN" dirty="0" smtClean="0">
                <a:solidFill>
                  <a:srgbClr val="074064"/>
                </a:solidFill>
                <a:latin typeface="微软雅黑" panose="020B0503020204020204" pitchFamily="34" charset="-122"/>
                <a:ea typeface="微软雅黑" panose="020B0503020204020204" pitchFamily="34" charset="-122"/>
              </a:rPr>
              <a:t>1-2</a:t>
            </a:r>
            <a:r>
              <a:rPr lang="zh-CN" altLang="en-US" dirty="0" smtClean="0">
                <a:solidFill>
                  <a:srgbClr val="074064"/>
                </a:solidFill>
                <a:latin typeface="微软雅黑" panose="020B0503020204020204" pitchFamily="34" charset="-122"/>
                <a:ea typeface="微软雅黑" panose="020B0503020204020204" pitchFamily="34" charset="-122"/>
              </a:rPr>
              <a:t>个月基础信息建设，用事件营销吸引关注，跟进社交媒体种草，此后进入长线品牌传播周期</a:t>
            </a:r>
            <a:endParaRPr lang="zh-CN" altLang="en-US" dirty="0"/>
          </a:p>
        </p:txBody>
      </p:sp>
      <p:grpSp>
        <p:nvGrpSpPr>
          <p:cNvPr id="32" name="组合 31"/>
          <p:cNvGrpSpPr/>
          <p:nvPr/>
        </p:nvGrpSpPr>
        <p:grpSpPr>
          <a:xfrm>
            <a:off x="216989" y="1755604"/>
            <a:ext cx="8199133" cy="1239967"/>
            <a:chOff x="199143" y="2155171"/>
            <a:chExt cx="8199133" cy="1239967"/>
          </a:xfrm>
        </p:grpSpPr>
        <p:cxnSp>
          <p:nvCxnSpPr>
            <p:cNvPr id="21" name="直接箭头连接符 20"/>
            <p:cNvCxnSpPr/>
            <p:nvPr/>
          </p:nvCxnSpPr>
          <p:spPr>
            <a:xfrm>
              <a:off x="417250" y="3394965"/>
              <a:ext cx="7981026" cy="1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任意多边形 28"/>
            <p:cNvSpPr/>
            <p:nvPr/>
          </p:nvSpPr>
          <p:spPr>
            <a:xfrm>
              <a:off x="417250" y="2155171"/>
              <a:ext cx="7856738" cy="1087288"/>
            </a:xfrm>
            <a:custGeom>
              <a:avLst/>
              <a:gdLst>
                <a:gd name="connsiteX0" fmla="*/ 0 w 7856738"/>
                <a:gd name="connsiteY0" fmla="*/ 1048710 h 1087288"/>
                <a:gd name="connsiteX1" fmla="*/ 798990 w 7856738"/>
                <a:gd name="connsiteY1" fmla="*/ 1004322 h 1087288"/>
                <a:gd name="connsiteX2" fmla="*/ 1384917 w 7856738"/>
                <a:gd name="connsiteY2" fmla="*/ 311864 h 1087288"/>
                <a:gd name="connsiteX3" fmla="*/ 1988598 w 7856738"/>
                <a:gd name="connsiteY3" fmla="*/ 1145 h 1087288"/>
                <a:gd name="connsiteX4" fmla="*/ 2787589 w 7856738"/>
                <a:gd name="connsiteY4" fmla="*/ 409518 h 1087288"/>
                <a:gd name="connsiteX5" fmla="*/ 3258105 w 7856738"/>
                <a:gd name="connsiteY5" fmla="*/ 675848 h 1087288"/>
                <a:gd name="connsiteX6" fmla="*/ 3684233 w 7856738"/>
                <a:gd name="connsiteY6" fmla="*/ 587072 h 1087288"/>
                <a:gd name="connsiteX7" fmla="*/ 4208016 w 7856738"/>
                <a:gd name="connsiteY7" fmla="*/ 480540 h 1087288"/>
                <a:gd name="connsiteX8" fmla="*/ 4998128 w 7856738"/>
                <a:gd name="connsiteY8" fmla="*/ 622582 h 1087288"/>
                <a:gd name="connsiteX9" fmla="*/ 5388746 w 7856738"/>
                <a:gd name="connsiteY9" fmla="*/ 720237 h 1087288"/>
                <a:gd name="connsiteX10" fmla="*/ 5779363 w 7856738"/>
                <a:gd name="connsiteY10" fmla="*/ 817891 h 1087288"/>
                <a:gd name="connsiteX11" fmla="*/ 6329779 w 7856738"/>
                <a:gd name="connsiteY11" fmla="*/ 880035 h 1087288"/>
                <a:gd name="connsiteX12" fmla="*/ 7199790 w 7856738"/>
                <a:gd name="connsiteY12" fmla="*/ 826769 h 1087288"/>
                <a:gd name="connsiteX13" fmla="*/ 7856738 w 7856738"/>
                <a:gd name="connsiteY13" fmla="*/ 773503 h 108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56738" h="1087288">
                  <a:moveTo>
                    <a:pt x="0" y="1048710"/>
                  </a:moveTo>
                  <a:cubicBezTo>
                    <a:pt x="284085" y="1087920"/>
                    <a:pt x="568171" y="1127130"/>
                    <a:pt x="798990" y="1004322"/>
                  </a:cubicBezTo>
                  <a:cubicBezTo>
                    <a:pt x="1029809" y="881514"/>
                    <a:pt x="1186649" y="479060"/>
                    <a:pt x="1384917" y="311864"/>
                  </a:cubicBezTo>
                  <a:cubicBezTo>
                    <a:pt x="1583185" y="144668"/>
                    <a:pt x="1754819" y="-15131"/>
                    <a:pt x="1988598" y="1145"/>
                  </a:cubicBezTo>
                  <a:cubicBezTo>
                    <a:pt x="2222377" y="17421"/>
                    <a:pt x="2576005" y="297068"/>
                    <a:pt x="2787589" y="409518"/>
                  </a:cubicBezTo>
                  <a:cubicBezTo>
                    <a:pt x="2999173" y="521968"/>
                    <a:pt x="3108664" y="646256"/>
                    <a:pt x="3258105" y="675848"/>
                  </a:cubicBezTo>
                  <a:cubicBezTo>
                    <a:pt x="3407546" y="705440"/>
                    <a:pt x="3684233" y="587072"/>
                    <a:pt x="3684233" y="587072"/>
                  </a:cubicBezTo>
                  <a:cubicBezTo>
                    <a:pt x="3842552" y="554521"/>
                    <a:pt x="3989034" y="474622"/>
                    <a:pt x="4208016" y="480540"/>
                  </a:cubicBezTo>
                  <a:cubicBezTo>
                    <a:pt x="4426999" y="486458"/>
                    <a:pt x="4801340" y="582633"/>
                    <a:pt x="4998128" y="622582"/>
                  </a:cubicBezTo>
                  <a:cubicBezTo>
                    <a:pt x="5194916" y="662531"/>
                    <a:pt x="5388746" y="720237"/>
                    <a:pt x="5388746" y="720237"/>
                  </a:cubicBezTo>
                  <a:cubicBezTo>
                    <a:pt x="5518952" y="752788"/>
                    <a:pt x="5622524" y="791258"/>
                    <a:pt x="5779363" y="817891"/>
                  </a:cubicBezTo>
                  <a:cubicBezTo>
                    <a:pt x="5936202" y="844524"/>
                    <a:pt x="6093041" y="878555"/>
                    <a:pt x="6329779" y="880035"/>
                  </a:cubicBezTo>
                  <a:cubicBezTo>
                    <a:pt x="6566517" y="881515"/>
                    <a:pt x="6945297" y="844524"/>
                    <a:pt x="7199790" y="826769"/>
                  </a:cubicBezTo>
                  <a:cubicBezTo>
                    <a:pt x="7454283" y="809014"/>
                    <a:pt x="7655510" y="791258"/>
                    <a:pt x="7856738" y="773503"/>
                  </a:cubicBezTo>
                </a:path>
              </a:pathLst>
            </a:custGeom>
            <a:ln/>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31" name="文本框 30"/>
            <p:cNvSpPr txBox="1"/>
            <p:nvPr/>
          </p:nvSpPr>
          <p:spPr>
            <a:xfrm>
              <a:off x="199143" y="2828342"/>
              <a:ext cx="1251751" cy="261610"/>
            </a:xfrm>
            <a:prstGeom prst="rect">
              <a:avLst/>
            </a:prstGeom>
            <a:noFill/>
          </p:spPr>
          <p:txBody>
            <a:bodyPr wrap="square" rtlCol="0">
              <a:spAutoFit/>
            </a:bodyPr>
            <a:lstStyle/>
            <a:p>
              <a:pPr algn="ctr"/>
              <a:r>
                <a:rPr lang="zh-CN" altLang="en-US" sz="1100" dirty="0" smtClean="0">
                  <a:latin typeface="微软雅黑" panose="020B0503020204020204" pitchFamily="34" charset="-122"/>
                  <a:ea typeface="微软雅黑" panose="020B0503020204020204" pitchFamily="34" charset="-122"/>
                </a:rPr>
                <a:t>传播声量示意</a:t>
              </a:r>
              <a:endParaRPr lang="zh-CN" altLang="en-US" sz="1100" dirty="0">
                <a:latin typeface="微软雅黑" panose="020B0503020204020204" pitchFamily="34" charset="-122"/>
                <a:ea typeface="微软雅黑" panose="020B0503020204020204" pitchFamily="34" charset="-122"/>
              </a:endParaRPr>
            </a:p>
          </p:txBody>
        </p:sp>
      </p:grpSp>
      <p:sp>
        <p:nvSpPr>
          <p:cNvPr id="33" name="矩形 32"/>
          <p:cNvSpPr/>
          <p:nvPr/>
        </p:nvSpPr>
        <p:spPr>
          <a:xfrm>
            <a:off x="1589458" y="3851583"/>
            <a:ext cx="1620957" cy="307777"/>
          </a:xfrm>
          <a:prstGeom prst="rect">
            <a:avLst/>
          </a:prstGeom>
        </p:spPr>
        <p:txBody>
          <a:bodyPr wrap="none">
            <a:spAutoFit/>
          </a:bodyPr>
          <a:lstStyle/>
          <a:p>
            <a:r>
              <a:rPr lang="zh-CN" altLang="en-US" dirty="0" smtClean="0">
                <a:solidFill>
                  <a:srgbClr val="074064"/>
                </a:solidFill>
                <a:latin typeface="微软雅黑" panose="020B0503020204020204" pitchFamily="34" charset="-122"/>
                <a:ea typeface="微软雅黑" panose="020B0503020204020204" pitchFamily="34" charset="-122"/>
              </a:rPr>
              <a:t>强化精准定制属性</a:t>
            </a:r>
            <a:endParaRPr lang="zh-CN" altLang="en-US" dirty="0"/>
          </a:p>
        </p:txBody>
      </p:sp>
      <p:sp>
        <p:nvSpPr>
          <p:cNvPr id="34" name="矩形 33"/>
          <p:cNvSpPr/>
          <p:nvPr/>
        </p:nvSpPr>
        <p:spPr>
          <a:xfrm>
            <a:off x="3970387" y="3851583"/>
            <a:ext cx="1800493" cy="307777"/>
          </a:xfrm>
          <a:prstGeom prst="rect">
            <a:avLst/>
          </a:prstGeom>
        </p:spPr>
        <p:txBody>
          <a:bodyPr wrap="none">
            <a:spAutoFit/>
          </a:bodyPr>
          <a:lstStyle/>
          <a:p>
            <a:r>
              <a:rPr lang="zh-CN" altLang="en-US" dirty="0" smtClean="0">
                <a:solidFill>
                  <a:srgbClr val="074064"/>
                </a:solidFill>
                <a:latin typeface="微软雅黑" panose="020B0503020204020204" pitchFamily="34" charset="-122"/>
                <a:ea typeface="微软雅黑" panose="020B0503020204020204" pitchFamily="34" charset="-122"/>
              </a:rPr>
              <a:t>精准选号，精准种草</a:t>
            </a:r>
            <a:endParaRPr lang="zh-CN" altLang="en-US" dirty="0"/>
          </a:p>
        </p:txBody>
      </p:sp>
      <p:sp>
        <p:nvSpPr>
          <p:cNvPr id="35" name="矩形 34"/>
          <p:cNvSpPr/>
          <p:nvPr/>
        </p:nvSpPr>
        <p:spPr>
          <a:xfrm>
            <a:off x="6272425" y="3851583"/>
            <a:ext cx="2159566" cy="307777"/>
          </a:xfrm>
          <a:prstGeom prst="rect">
            <a:avLst/>
          </a:prstGeom>
        </p:spPr>
        <p:txBody>
          <a:bodyPr wrap="none">
            <a:spAutoFit/>
          </a:bodyPr>
          <a:lstStyle/>
          <a:p>
            <a:r>
              <a:rPr lang="zh-CN" altLang="en-US" dirty="0" smtClean="0">
                <a:solidFill>
                  <a:srgbClr val="074064"/>
                </a:solidFill>
                <a:latin typeface="微软雅黑" panose="020B0503020204020204" pitchFamily="34" charset="-122"/>
                <a:ea typeface="微软雅黑" panose="020B0503020204020204" pitchFamily="34" charset="-122"/>
              </a:rPr>
              <a:t>依托新品，强化品牌理念</a:t>
            </a:r>
            <a:endParaRPr lang="zh-CN" altLang="en-US" dirty="0"/>
          </a:p>
        </p:txBody>
      </p:sp>
    </p:spTree>
    <p:extLst>
      <p:ext uri="{BB962C8B-B14F-4D97-AF65-F5344CB8AC3E}">
        <p14:creationId xmlns:p14="http://schemas.microsoft.com/office/powerpoint/2010/main" val="4115772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19342" y="427204"/>
            <a:ext cx="1419312" cy="1320573"/>
          </a:xfrm>
          <a:prstGeom prst="ellipse">
            <a:avLst/>
          </a:prstGeom>
          <a:ln w="63500" cap="rnd">
            <a:solidFill>
              <a:srgbClr val="0A7C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8" name="Freeform 6">
            <a:extLst>
              <a:ext uri="{FF2B5EF4-FFF2-40B4-BE49-F238E27FC236}">
                <a16:creationId xmlns:a16="http://schemas.microsoft.com/office/drawing/2014/main" id="{E287586F-2255-4853-9F93-3709652FE539}"/>
              </a:ext>
            </a:extLst>
          </p:cNvPr>
          <p:cNvSpPr>
            <a:spLocks/>
          </p:cNvSpPr>
          <p:nvPr/>
        </p:nvSpPr>
        <p:spPr bwMode="auto">
          <a:xfrm>
            <a:off x="881612" y="1507048"/>
            <a:ext cx="3440638" cy="3031043"/>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accent6">
              <a:lumMod val="75000"/>
            </a:schemeClr>
          </a:solidFill>
          <a:ln w="0">
            <a:noFill/>
            <a:prstDash val="solid"/>
            <a:round/>
            <a:headEnd/>
            <a:tailEnd/>
          </a:ln>
        </p:spPr>
        <p:txBody>
          <a:bodyPr vert="horz" wrap="square" lIns="89605" tIns="44803" rIns="89605" bIns="44803" numCol="1" anchor="t" anchorCtr="0" compatLnSpc="1">
            <a:prstTxWarp prst="textNoShape">
              <a:avLst/>
            </a:prstTxWarp>
          </a:bodyPr>
          <a:lstStyle/>
          <a:p>
            <a:endParaRPr lang="zh-CN" altLang="en-US">
              <a:solidFill>
                <a:schemeClr val="bg1"/>
              </a:solidFill>
            </a:endParaRPr>
          </a:p>
        </p:txBody>
      </p:sp>
      <p:sp>
        <p:nvSpPr>
          <p:cNvPr id="19" name="Freeform 11">
            <a:extLst>
              <a:ext uri="{FF2B5EF4-FFF2-40B4-BE49-F238E27FC236}">
                <a16:creationId xmlns:a16="http://schemas.microsoft.com/office/drawing/2014/main" id="{F041F6C6-D709-47AD-8645-B830DA96A25D}"/>
              </a:ext>
            </a:extLst>
          </p:cNvPr>
          <p:cNvSpPr>
            <a:spLocks/>
          </p:cNvSpPr>
          <p:nvPr/>
        </p:nvSpPr>
        <p:spPr bwMode="auto">
          <a:xfrm>
            <a:off x="1168087" y="991741"/>
            <a:ext cx="2867688" cy="2495832"/>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rgbClr val="0A7CC0"/>
            </a:solidFill>
            <a:prstDash val="solid"/>
            <a:round/>
            <a:headEnd/>
            <a:tailEnd/>
          </a:ln>
        </p:spPr>
        <p:txBody>
          <a:bodyPr vert="horz" wrap="square" lIns="89605" tIns="44803" rIns="89605" bIns="44803" numCol="1" anchor="t" anchorCtr="0" compatLnSpc="1">
            <a:prstTxWarp prst="textNoShape">
              <a:avLst/>
            </a:prstTxWarp>
          </a:bodyPr>
          <a:lstStyle/>
          <a:p>
            <a:endParaRPr lang="zh-CN" altLang="en-US" dirty="0">
              <a:solidFill>
                <a:schemeClr val="bg1"/>
              </a:solidFill>
            </a:endParaRPr>
          </a:p>
        </p:txBody>
      </p:sp>
      <p:sp>
        <p:nvSpPr>
          <p:cNvPr id="20" name="文本框 2">
            <a:extLst>
              <a:ext uri="{FF2B5EF4-FFF2-40B4-BE49-F238E27FC236}">
                <a16:creationId xmlns:a16="http://schemas.microsoft.com/office/drawing/2014/main" id="{8AB199D6-FEE3-404C-BED4-2F125AAD7839}"/>
              </a:ext>
            </a:extLst>
          </p:cNvPr>
          <p:cNvSpPr txBox="1">
            <a:spLocks noChangeArrowheads="1"/>
          </p:cNvSpPr>
          <p:nvPr>
            <p:custDataLst>
              <p:tags r:id="rId1"/>
            </p:custDataLst>
          </p:nvPr>
        </p:nvSpPr>
        <p:spPr bwMode="auto">
          <a:xfrm>
            <a:off x="2076733" y="1706678"/>
            <a:ext cx="1181904" cy="10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108"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endParaRPr lang="zh-CN" altLang="en-US" sz="7108"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21" name="直接连接符 20">
            <a:extLst>
              <a:ext uri="{FF2B5EF4-FFF2-40B4-BE49-F238E27FC236}">
                <a16:creationId xmlns:a16="http://schemas.microsoft.com/office/drawing/2014/main" id="{CB2A8043-CB96-440A-947D-AE41A70170EE}"/>
              </a:ext>
            </a:extLst>
          </p:cNvPr>
          <p:cNvCxnSpPr/>
          <p:nvPr>
            <p:custDataLst>
              <p:tags r:id="rId2"/>
            </p:custDataLst>
          </p:nvPr>
        </p:nvCxnSpPr>
        <p:spPr>
          <a:xfrm>
            <a:off x="4343641" y="2520186"/>
            <a:ext cx="2887258"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id="{C0A95648-E53A-45B1-808B-D53675BBEAD2}"/>
              </a:ext>
            </a:extLst>
          </p:cNvPr>
          <p:cNvSpPr/>
          <p:nvPr/>
        </p:nvSpPr>
        <p:spPr>
          <a:xfrm>
            <a:off x="4343643" y="1915482"/>
            <a:ext cx="3113766" cy="615553"/>
          </a:xfrm>
          <a:prstGeom prst="rect">
            <a:avLst/>
          </a:prstGeom>
        </p:spPr>
        <p:txBody>
          <a:bodyPr wrap="square" lIns="0" tIns="0" rIns="0" bIns="0">
            <a:spAutoFit/>
          </a:bodyPr>
          <a:lstStyle/>
          <a:p>
            <a:r>
              <a:rPr lang="zh-CN" altLang="en-US" sz="4000" dirty="0" smtClean="0">
                <a:solidFill>
                  <a:srgbClr val="0A7CC0"/>
                </a:solidFill>
                <a:latin typeface="Arial" panose="020B0604020202020204" pitchFamily="34" charset="0"/>
                <a:ea typeface="微软雅黑" panose="020B0503020204020204" pitchFamily="34" charset="-122"/>
                <a:sym typeface="Arial" panose="020B0604020202020204" pitchFamily="34" charset="0"/>
              </a:rPr>
              <a:t>传播执行</a:t>
            </a:r>
            <a:endParaRPr lang="zh-CN" altLang="en-US" sz="3763" dirty="0">
              <a:solidFill>
                <a:srgbClr val="0A7CC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11">
            <a:extLst>
              <a:ext uri="{FF2B5EF4-FFF2-40B4-BE49-F238E27FC236}">
                <a16:creationId xmlns:a16="http://schemas.microsoft.com/office/drawing/2014/main" id="{1CB69953-FC30-4A9B-B96B-CA1AAACBEAD2}"/>
              </a:ext>
            </a:extLst>
          </p:cNvPr>
          <p:cNvSpPr txBox="1">
            <a:spLocks noChangeArrowheads="1"/>
          </p:cNvSpPr>
          <p:nvPr>
            <p:custDataLst>
              <p:tags r:id="rId3"/>
            </p:custDataLst>
          </p:nvPr>
        </p:nvSpPr>
        <p:spPr bwMode="auto">
          <a:xfrm>
            <a:off x="1459868" y="2695979"/>
            <a:ext cx="2415630" cy="300210"/>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51"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 3</a:t>
            </a:r>
            <a:endParaRPr lang="zh-CN" altLang="en-US" sz="1951"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Tree>
    <p:extLst>
      <p:ext uri="{BB962C8B-B14F-4D97-AF65-F5344CB8AC3E}">
        <p14:creationId xmlns:p14="http://schemas.microsoft.com/office/powerpoint/2010/main" val="2733844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传播节奏</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grpSp>
        <p:nvGrpSpPr>
          <p:cNvPr id="19" name="组合 18"/>
          <p:cNvGrpSpPr/>
          <p:nvPr/>
        </p:nvGrpSpPr>
        <p:grpSpPr>
          <a:xfrm>
            <a:off x="534577" y="1704815"/>
            <a:ext cx="8199133" cy="3048555"/>
            <a:chOff x="216989" y="1008079"/>
            <a:chExt cx="8199133" cy="3048555"/>
          </a:xfrm>
        </p:grpSpPr>
        <p:grpSp>
          <p:nvGrpSpPr>
            <p:cNvPr id="3" name="组合 2"/>
            <p:cNvGrpSpPr/>
            <p:nvPr/>
          </p:nvGrpSpPr>
          <p:grpSpPr>
            <a:xfrm>
              <a:off x="216989" y="1755604"/>
              <a:ext cx="8199133" cy="1239967"/>
              <a:chOff x="199143" y="2155171"/>
              <a:chExt cx="8199133" cy="1239967"/>
            </a:xfrm>
          </p:grpSpPr>
          <p:cxnSp>
            <p:nvCxnSpPr>
              <p:cNvPr id="4" name="直接箭头连接符 3"/>
              <p:cNvCxnSpPr/>
              <p:nvPr/>
            </p:nvCxnSpPr>
            <p:spPr>
              <a:xfrm>
                <a:off x="417250" y="3394965"/>
                <a:ext cx="7981026" cy="1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任意多边形 4"/>
              <p:cNvSpPr/>
              <p:nvPr/>
            </p:nvSpPr>
            <p:spPr>
              <a:xfrm>
                <a:off x="417250" y="2155171"/>
                <a:ext cx="7856738" cy="1087288"/>
              </a:xfrm>
              <a:custGeom>
                <a:avLst/>
                <a:gdLst>
                  <a:gd name="connsiteX0" fmla="*/ 0 w 7856738"/>
                  <a:gd name="connsiteY0" fmla="*/ 1048710 h 1087288"/>
                  <a:gd name="connsiteX1" fmla="*/ 798990 w 7856738"/>
                  <a:gd name="connsiteY1" fmla="*/ 1004322 h 1087288"/>
                  <a:gd name="connsiteX2" fmla="*/ 1384917 w 7856738"/>
                  <a:gd name="connsiteY2" fmla="*/ 311864 h 1087288"/>
                  <a:gd name="connsiteX3" fmla="*/ 1988598 w 7856738"/>
                  <a:gd name="connsiteY3" fmla="*/ 1145 h 1087288"/>
                  <a:gd name="connsiteX4" fmla="*/ 2787589 w 7856738"/>
                  <a:gd name="connsiteY4" fmla="*/ 409518 h 1087288"/>
                  <a:gd name="connsiteX5" fmla="*/ 3258105 w 7856738"/>
                  <a:gd name="connsiteY5" fmla="*/ 675848 h 1087288"/>
                  <a:gd name="connsiteX6" fmla="*/ 3684233 w 7856738"/>
                  <a:gd name="connsiteY6" fmla="*/ 587072 h 1087288"/>
                  <a:gd name="connsiteX7" fmla="*/ 4208016 w 7856738"/>
                  <a:gd name="connsiteY7" fmla="*/ 480540 h 1087288"/>
                  <a:gd name="connsiteX8" fmla="*/ 4998128 w 7856738"/>
                  <a:gd name="connsiteY8" fmla="*/ 622582 h 1087288"/>
                  <a:gd name="connsiteX9" fmla="*/ 5388746 w 7856738"/>
                  <a:gd name="connsiteY9" fmla="*/ 720237 h 1087288"/>
                  <a:gd name="connsiteX10" fmla="*/ 5779363 w 7856738"/>
                  <a:gd name="connsiteY10" fmla="*/ 817891 h 1087288"/>
                  <a:gd name="connsiteX11" fmla="*/ 6329779 w 7856738"/>
                  <a:gd name="connsiteY11" fmla="*/ 880035 h 1087288"/>
                  <a:gd name="connsiteX12" fmla="*/ 7199790 w 7856738"/>
                  <a:gd name="connsiteY12" fmla="*/ 826769 h 1087288"/>
                  <a:gd name="connsiteX13" fmla="*/ 7856738 w 7856738"/>
                  <a:gd name="connsiteY13" fmla="*/ 773503 h 108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56738" h="1087288">
                    <a:moveTo>
                      <a:pt x="0" y="1048710"/>
                    </a:moveTo>
                    <a:cubicBezTo>
                      <a:pt x="284085" y="1087920"/>
                      <a:pt x="568171" y="1127130"/>
                      <a:pt x="798990" y="1004322"/>
                    </a:cubicBezTo>
                    <a:cubicBezTo>
                      <a:pt x="1029809" y="881514"/>
                      <a:pt x="1186649" y="479060"/>
                      <a:pt x="1384917" y="311864"/>
                    </a:cubicBezTo>
                    <a:cubicBezTo>
                      <a:pt x="1583185" y="144668"/>
                      <a:pt x="1754819" y="-15131"/>
                      <a:pt x="1988598" y="1145"/>
                    </a:cubicBezTo>
                    <a:cubicBezTo>
                      <a:pt x="2222377" y="17421"/>
                      <a:pt x="2576005" y="297068"/>
                      <a:pt x="2787589" y="409518"/>
                    </a:cubicBezTo>
                    <a:cubicBezTo>
                      <a:pt x="2999173" y="521968"/>
                      <a:pt x="3108664" y="646256"/>
                      <a:pt x="3258105" y="675848"/>
                    </a:cubicBezTo>
                    <a:cubicBezTo>
                      <a:pt x="3407546" y="705440"/>
                      <a:pt x="3684233" y="587072"/>
                      <a:pt x="3684233" y="587072"/>
                    </a:cubicBezTo>
                    <a:cubicBezTo>
                      <a:pt x="3842552" y="554521"/>
                      <a:pt x="3989034" y="474622"/>
                      <a:pt x="4208016" y="480540"/>
                    </a:cubicBezTo>
                    <a:cubicBezTo>
                      <a:pt x="4426999" y="486458"/>
                      <a:pt x="4801340" y="582633"/>
                      <a:pt x="4998128" y="622582"/>
                    </a:cubicBezTo>
                    <a:cubicBezTo>
                      <a:pt x="5194916" y="662531"/>
                      <a:pt x="5388746" y="720237"/>
                      <a:pt x="5388746" y="720237"/>
                    </a:cubicBezTo>
                    <a:cubicBezTo>
                      <a:pt x="5518952" y="752788"/>
                      <a:pt x="5622524" y="791258"/>
                      <a:pt x="5779363" y="817891"/>
                    </a:cubicBezTo>
                    <a:cubicBezTo>
                      <a:pt x="5936202" y="844524"/>
                      <a:pt x="6093041" y="878555"/>
                      <a:pt x="6329779" y="880035"/>
                    </a:cubicBezTo>
                    <a:cubicBezTo>
                      <a:pt x="6566517" y="881515"/>
                      <a:pt x="6945297" y="844524"/>
                      <a:pt x="7199790" y="826769"/>
                    </a:cubicBezTo>
                    <a:cubicBezTo>
                      <a:pt x="7454283" y="809014"/>
                      <a:pt x="7655510" y="791258"/>
                      <a:pt x="7856738" y="773503"/>
                    </a:cubicBezTo>
                  </a:path>
                </a:pathLst>
              </a:custGeom>
              <a:ln/>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6" name="文本框 5"/>
              <p:cNvSpPr txBox="1"/>
              <p:nvPr/>
            </p:nvSpPr>
            <p:spPr>
              <a:xfrm>
                <a:off x="199143" y="2828342"/>
                <a:ext cx="1251751" cy="261610"/>
              </a:xfrm>
              <a:prstGeom prst="rect">
                <a:avLst/>
              </a:prstGeom>
              <a:noFill/>
            </p:spPr>
            <p:txBody>
              <a:bodyPr wrap="square" rtlCol="0">
                <a:spAutoFit/>
              </a:bodyPr>
              <a:lstStyle/>
              <a:p>
                <a:pPr algn="ctr"/>
                <a:r>
                  <a:rPr lang="zh-CN" altLang="en-US" sz="1100" dirty="0" smtClean="0">
                    <a:latin typeface="微软雅黑" panose="020B0503020204020204" pitchFamily="34" charset="-122"/>
                    <a:ea typeface="微软雅黑" panose="020B0503020204020204" pitchFamily="34" charset="-122"/>
                  </a:rPr>
                  <a:t>传播声量示意</a:t>
                </a:r>
                <a:endParaRPr lang="zh-CN" altLang="en-US" sz="1100" dirty="0">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678187" y="3355933"/>
              <a:ext cx="6613647" cy="461665"/>
              <a:chOff x="1163329" y="3379527"/>
              <a:chExt cx="6613647" cy="461665"/>
            </a:xfrm>
          </p:grpSpPr>
          <p:sp>
            <p:nvSpPr>
              <p:cNvPr id="11" name="矩形 10"/>
              <p:cNvSpPr/>
              <p:nvPr/>
            </p:nvSpPr>
            <p:spPr>
              <a:xfrm>
                <a:off x="1163329" y="3379527"/>
                <a:ext cx="1415772" cy="461665"/>
              </a:xfrm>
              <a:prstGeom prst="rect">
                <a:avLst/>
              </a:prstGeom>
            </p:spPr>
            <p:txBody>
              <a:bodyPr wrap="none">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事件营销</a:t>
                </a:r>
                <a:endParaRPr lang="zh-CN" altLang="en-US" sz="1050" dirty="0"/>
              </a:p>
            </p:txBody>
          </p:sp>
          <p:sp>
            <p:nvSpPr>
              <p:cNvPr id="12" name="矩形 11"/>
              <p:cNvSpPr/>
              <p:nvPr/>
            </p:nvSpPr>
            <p:spPr>
              <a:xfrm>
                <a:off x="3274954" y="3379527"/>
                <a:ext cx="2031325" cy="461665"/>
              </a:xfrm>
              <a:prstGeom prst="rect">
                <a:avLst/>
              </a:prstGeom>
            </p:spPr>
            <p:txBody>
              <a:bodyPr wrap="none">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社交媒体种草</a:t>
                </a:r>
                <a:endParaRPr lang="zh-CN" altLang="en-US" sz="1050" dirty="0"/>
              </a:p>
            </p:txBody>
          </p:sp>
          <p:sp>
            <p:nvSpPr>
              <p:cNvPr id="13" name="矩形 12"/>
              <p:cNvSpPr/>
              <p:nvPr/>
            </p:nvSpPr>
            <p:spPr>
              <a:xfrm>
                <a:off x="5745651" y="3379527"/>
                <a:ext cx="2031325" cy="461665"/>
              </a:xfrm>
              <a:prstGeom prst="rect">
                <a:avLst/>
              </a:prstGeom>
            </p:spPr>
            <p:txBody>
              <a:bodyPr wrap="none">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长期品牌传播</a:t>
                </a:r>
                <a:endParaRPr lang="zh-CN" altLang="en-US" sz="1050" dirty="0"/>
              </a:p>
            </p:txBody>
          </p:sp>
        </p:grpSp>
        <p:sp>
          <p:nvSpPr>
            <p:cNvPr id="14" name="文本框 13"/>
            <p:cNvSpPr txBox="1"/>
            <p:nvPr/>
          </p:nvSpPr>
          <p:spPr>
            <a:xfrm>
              <a:off x="231133" y="3225637"/>
              <a:ext cx="1251751" cy="830997"/>
            </a:xfrm>
            <a:prstGeom prst="rect">
              <a:avLst/>
            </a:prstGeom>
            <a:noFill/>
          </p:spPr>
          <p:txBody>
            <a:bodyPr wrap="square" rtlCol="0">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基础信息建设</a:t>
              </a:r>
              <a:endParaRPr lang="zh-CN" altLang="en-US" sz="2400" b="1" dirty="0">
                <a:solidFill>
                  <a:srgbClr val="074064"/>
                </a:solidFill>
                <a:latin typeface="微软雅黑" panose="020B0503020204020204" pitchFamily="34" charset="-122"/>
                <a:ea typeface="微软雅黑" panose="020B0503020204020204" pitchFamily="34" charset="-122"/>
              </a:endParaRPr>
            </a:p>
          </p:txBody>
        </p:sp>
        <p:sp>
          <p:nvSpPr>
            <p:cNvPr id="15" name="燕尾形 14"/>
            <p:cNvSpPr/>
            <p:nvPr/>
          </p:nvSpPr>
          <p:spPr>
            <a:xfrm>
              <a:off x="310718" y="1008079"/>
              <a:ext cx="1367469" cy="319933"/>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smtClean="0">
                  <a:solidFill>
                    <a:schemeClr val="bg2">
                      <a:lumMod val="10000"/>
                    </a:schemeClr>
                  </a:solidFill>
                  <a:latin typeface="微软雅黑" panose="020B0503020204020204" pitchFamily="34" charset="-122"/>
                  <a:ea typeface="微软雅黑" panose="020B0503020204020204" pitchFamily="34" charset="-122"/>
                </a:rPr>
                <a:t>2021.12-2022.1</a:t>
              </a:r>
              <a:endParaRPr lang="zh-CN" altLang="en-US" sz="9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6" name="燕尾形 15"/>
            <p:cNvSpPr/>
            <p:nvPr/>
          </p:nvSpPr>
          <p:spPr>
            <a:xfrm>
              <a:off x="1608338" y="1008079"/>
              <a:ext cx="1552112" cy="319933"/>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smtClean="0">
                  <a:solidFill>
                    <a:schemeClr val="bg2">
                      <a:lumMod val="10000"/>
                    </a:schemeClr>
                  </a:solidFill>
                  <a:latin typeface="微软雅黑" panose="020B0503020204020204" pitchFamily="34" charset="-122"/>
                  <a:ea typeface="微软雅黑" panose="020B0503020204020204" pitchFamily="34" charset="-122"/>
                </a:rPr>
                <a:t>2022.2</a:t>
              </a:r>
              <a:r>
                <a:rPr lang="zh-CN" altLang="en-US" sz="900" dirty="0" smtClean="0">
                  <a:solidFill>
                    <a:schemeClr val="bg2">
                      <a:lumMod val="10000"/>
                    </a:schemeClr>
                  </a:solidFill>
                  <a:latin typeface="微软雅黑" panose="020B0503020204020204" pitchFamily="34" charset="-122"/>
                  <a:ea typeface="微软雅黑" panose="020B0503020204020204" pitchFamily="34" charset="-122"/>
                </a:rPr>
                <a:t>（月底）</a:t>
              </a:r>
              <a:endParaRPr lang="zh-CN" altLang="en-US" sz="9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7" name="燕尾形 16"/>
            <p:cNvSpPr/>
            <p:nvPr/>
          </p:nvSpPr>
          <p:spPr>
            <a:xfrm>
              <a:off x="3093959" y="1008079"/>
              <a:ext cx="2392441" cy="319933"/>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smtClean="0">
                  <a:solidFill>
                    <a:schemeClr val="bg2">
                      <a:lumMod val="10000"/>
                    </a:schemeClr>
                  </a:solidFill>
                  <a:latin typeface="微软雅黑" panose="020B0503020204020204" pitchFamily="34" charset="-122"/>
                  <a:ea typeface="微软雅黑" panose="020B0503020204020204" pitchFamily="34" charset="-122"/>
                </a:rPr>
                <a:t>2022.3-4</a:t>
              </a:r>
              <a:endParaRPr lang="zh-CN" altLang="en-US" sz="9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8" name="燕尾形 17"/>
            <p:cNvSpPr/>
            <p:nvPr/>
          </p:nvSpPr>
          <p:spPr>
            <a:xfrm>
              <a:off x="5412511" y="1008079"/>
              <a:ext cx="3003611" cy="319933"/>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smtClean="0">
                  <a:solidFill>
                    <a:schemeClr val="bg2">
                      <a:lumMod val="10000"/>
                    </a:schemeClr>
                  </a:solidFill>
                  <a:latin typeface="微软雅黑" panose="020B0503020204020204" pitchFamily="34" charset="-122"/>
                  <a:ea typeface="微软雅黑" panose="020B0503020204020204" pitchFamily="34" charset="-122"/>
                </a:rPr>
                <a:t>2022.5——</a:t>
              </a:r>
              <a:endParaRPr lang="zh-CN" altLang="en-US" sz="900" dirty="0">
                <a:solidFill>
                  <a:schemeClr val="bg2">
                    <a:lumMod val="10000"/>
                  </a:schemeClr>
                </a:solidFill>
                <a:latin typeface="微软雅黑" panose="020B0503020204020204" pitchFamily="34" charset="-122"/>
                <a:ea typeface="微软雅黑" panose="020B0503020204020204" pitchFamily="34" charset="-122"/>
              </a:endParaRPr>
            </a:p>
          </p:txBody>
        </p:sp>
      </p:grpSp>
      <p:sp>
        <p:nvSpPr>
          <p:cNvPr id="8" name="文本框 7"/>
          <p:cNvSpPr txBox="1"/>
          <p:nvPr/>
        </p:nvSpPr>
        <p:spPr>
          <a:xfrm>
            <a:off x="747237" y="1166897"/>
            <a:ext cx="1039091" cy="461665"/>
          </a:xfrm>
          <a:prstGeom prst="rect">
            <a:avLst/>
          </a:prstGeom>
          <a:noFill/>
        </p:spPr>
        <p:txBody>
          <a:bodyPr wrap="square" rtlCol="0">
            <a:spAutoFit/>
          </a:bodyPr>
          <a:lstStyle/>
          <a:p>
            <a:pPr algn="ctr"/>
            <a:r>
              <a:rPr lang="en-US" altLang="zh-CN" sz="1200" dirty="0" smtClean="0">
                <a:latin typeface="微软雅黑" panose="020B0503020204020204" pitchFamily="34" charset="-122"/>
                <a:ea typeface="微软雅黑" panose="020B0503020204020204" pitchFamily="34" charset="-122"/>
              </a:rPr>
              <a:t>1-2</a:t>
            </a:r>
            <a:r>
              <a:rPr lang="zh-CN" altLang="en-US" sz="1200" dirty="0" smtClean="0">
                <a:latin typeface="微软雅黑" panose="020B0503020204020204" pitchFamily="34" charset="-122"/>
                <a:ea typeface="微软雅黑" panose="020B0503020204020204" pitchFamily="34" charset="-122"/>
              </a:rPr>
              <a:t>个月沉淀基础信息</a:t>
            </a:r>
            <a:endParaRPr lang="zh-CN" altLang="en-US" sz="12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1974061" y="1166896"/>
            <a:ext cx="1437486" cy="461665"/>
          </a:xfrm>
          <a:prstGeom prst="rect">
            <a:avLst/>
          </a:prstGeom>
          <a:noFill/>
        </p:spPr>
        <p:txBody>
          <a:bodyPr wrap="square" rtlCol="0">
            <a:spAutoFit/>
          </a:bodyPr>
          <a:lstStyle/>
          <a:p>
            <a:pPr algn="ctr"/>
            <a:r>
              <a:rPr lang="zh-CN" altLang="en-US" sz="1200" dirty="0" smtClean="0">
                <a:latin typeface="微软雅黑" panose="020B0503020204020204" pitchFamily="34" charset="-122"/>
                <a:ea typeface="微软雅黑" panose="020B0503020204020204" pitchFamily="34" charset="-122"/>
              </a:rPr>
              <a:t>避开春节、冬奥</a:t>
            </a:r>
            <a:r>
              <a:rPr lang="en-US" altLang="zh-CN" sz="1200" dirty="0" smtClean="0">
                <a:latin typeface="微软雅黑" panose="020B0503020204020204" pitchFamily="34" charset="-122"/>
                <a:ea typeface="微软雅黑" panose="020B0503020204020204" pitchFamily="34" charset="-122"/>
              </a:rPr>
              <a:t>15</a:t>
            </a:r>
            <a:r>
              <a:rPr lang="zh-CN" altLang="en-US" sz="1200" dirty="0" smtClean="0">
                <a:latin typeface="微软雅黑" panose="020B0503020204020204" pitchFamily="34" charset="-122"/>
                <a:ea typeface="微软雅黑" panose="020B0503020204020204" pitchFamily="34" charset="-122"/>
              </a:rPr>
              <a:t>天内完成事件营销</a:t>
            </a:r>
            <a:endParaRPr lang="en-US" altLang="zh-CN" sz="1200" dirty="0" smtClean="0">
              <a:latin typeface="微软雅黑" panose="020B0503020204020204" pitchFamily="34" charset="-122"/>
              <a:ea typeface="微软雅黑" panose="020B0503020204020204" pitchFamily="34" charset="-122"/>
            </a:endParaRPr>
          </a:p>
        </p:txBody>
      </p:sp>
      <p:sp>
        <p:nvSpPr>
          <p:cNvPr id="21" name="文本框 20"/>
          <p:cNvSpPr txBox="1"/>
          <p:nvPr/>
        </p:nvSpPr>
        <p:spPr>
          <a:xfrm>
            <a:off x="3587818" y="1172225"/>
            <a:ext cx="2039898" cy="461665"/>
          </a:xfrm>
          <a:prstGeom prst="rect">
            <a:avLst/>
          </a:prstGeom>
          <a:noFill/>
        </p:spPr>
        <p:txBody>
          <a:bodyPr wrap="square" rtlCol="0">
            <a:spAutoFit/>
          </a:bodyPr>
          <a:lstStyle/>
          <a:p>
            <a:pPr algn="ctr"/>
            <a:r>
              <a:rPr lang="zh-CN" altLang="en-US" sz="1200" dirty="0">
                <a:latin typeface="微软雅黑" panose="020B0503020204020204" pitchFamily="34" charset="-122"/>
                <a:ea typeface="微软雅黑" panose="020B0503020204020204" pitchFamily="34" charset="-122"/>
              </a:rPr>
              <a:t>承接</a:t>
            </a:r>
            <a:r>
              <a:rPr lang="zh-CN" altLang="en-US" sz="1200" dirty="0" smtClean="0">
                <a:latin typeface="微软雅黑" panose="020B0503020204020204" pitchFamily="34" charset="-122"/>
                <a:ea typeface="微软雅黑" panose="020B0503020204020204" pitchFamily="34" charset="-122"/>
              </a:rPr>
              <a:t>事件营销流量</a:t>
            </a:r>
            <a:endParaRPr lang="en-US" altLang="zh-CN" sz="1200" dirty="0" smtClean="0">
              <a:latin typeface="微软雅黑" panose="020B0503020204020204" pitchFamily="34" charset="-122"/>
              <a:ea typeface="微软雅黑" panose="020B0503020204020204" pitchFamily="34" charset="-122"/>
            </a:endParaRPr>
          </a:p>
          <a:p>
            <a:pPr algn="ctr"/>
            <a:r>
              <a:rPr lang="zh-CN" altLang="en-US" sz="1200" dirty="0" smtClean="0">
                <a:latin typeface="微软雅黑" panose="020B0503020204020204" pitchFamily="34" charset="-122"/>
                <a:ea typeface="微软雅黑" panose="020B0503020204020204" pitchFamily="34" charset="-122"/>
              </a:rPr>
              <a:t>向销售渠道引导</a:t>
            </a:r>
            <a:endParaRPr lang="en-US" altLang="zh-CN" sz="1200" dirty="0" smtClean="0">
              <a:latin typeface="微软雅黑" panose="020B0503020204020204" pitchFamily="34" charset="-122"/>
              <a:ea typeface="微软雅黑" panose="020B0503020204020204" pitchFamily="34" charset="-122"/>
            </a:endParaRPr>
          </a:p>
        </p:txBody>
      </p:sp>
      <p:sp>
        <p:nvSpPr>
          <p:cNvPr id="22" name="文本框 21"/>
          <p:cNvSpPr txBox="1"/>
          <p:nvPr/>
        </p:nvSpPr>
        <p:spPr>
          <a:xfrm>
            <a:off x="6211955" y="1166896"/>
            <a:ext cx="2039898" cy="276999"/>
          </a:xfrm>
          <a:prstGeom prst="rect">
            <a:avLst/>
          </a:prstGeom>
          <a:noFill/>
        </p:spPr>
        <p:txBody>
          <a:bodyPr wrap="square" rtlCol="0">
            <a:spAutoFit/>
          </a:bodyPr>
          <a:lstStyle/>
          <a:p>
            <a:pPr algn="ctr"/>
            <a:r>
              <a:rPr lang="zh-CN" altLang="en-US" sz="1200" dirty="0" smtClean="0">
                <a:latin typeface="微软雅黑" panose="020B0503020204020204" pitchFamily="34" charset="-122"/>
                <a:ea typeface="微软雅黑" panose="020B0503020204020204" pitchFamily="34" charset="-122"/>
              </a:rPr>
              <a:t>结合新品做传播</a:t>
            </a:r>
            <a:endParaRPr lang="en-US" altLang="zh-CN" sz="1200"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07900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事件营销</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4" name="矩形 3"/>
          <p:cNvSpPr/>
          <p:nvPr/>
        </p:nvSpPr>
        <p:spPr>
          <a:xfrm>
            <a:off x="3011976" y="809535"/>
            <a:ext cx="3262432" cy="461665"/>
          </a:xfrm>
          <a:prstGeom prst="rect">
            <a:avLst/>
          </a:prstGeom>
        </p:spPr>
        <p:txBody>
          <a:bodyPr wrap="none">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给肠道里的细菌打电话</a:t>
            </a:r>
            <a:endParaRPr lang="zh-CN" altLang="en-US" sz="1050" dirty="0"/>
          </a:p>
        </p:txBody>
      </p:sp>
      <p:grpSp>
        <p:nvGrpSpPr>
          <p:cNvPr id="5" name="组合 4"/>
          <p:cNvGrpSpPr/>
          <p:nvPr/>
        </p:nvGrpSpPr>
        <p:grpSpPr>
          <a:xfrm>
            <a:off x="3580671" y="1996174"/>
            <a:ext cx="2106944" cy="1997882"/>
            <a:chOff x="3255169" y="1514475"/>
            <a:chExt cx="2633662" cy="2497336"/>
          </a:xfrm>
        </p:grpSpPr>
        <p:sp>
          <p:nvSpPr>
            <p:cNvPr id="6" name="Shape 2844"/>
            <p:cNvSpPr>
              <a:spLocks/>
            </p:cNvSpPr>
            <p:nvPr/>
          </p:nvSpPr>
          <p:spPr bwMode="auto">
            <a:xfrm>
              <a:off x="3824287" y="1514475"/>
              <a:ext cx="1500188" cy="1257896"/>
            </a:xfrm>
            <a:custGeom>
              <a:avLst/>
              <a:gdLst>
                <a:gd name="T0" fmla="*/ 2000466 w 21600"/>
                <a:gd name="T1" fmla="*/ 1677564 h 21600"/>
                <a:gd name="T2" fmla="*/ 2000466 w 21600"/>
                <a:gd name="T3" fmla="*/ 1677564 h 21600"/>
                <a:gd name="T4" fmla="*/ 2000466 w 21600"/>
                <a:gd name="T5" fmla="*/ 1677564 h 21600"/>
                <a:gd name="T6" fmla="*/ 2000466 w 21600"/>
                <a:gd name="T7" fmla="*/ 167756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0"/>
                  </a:moveTo>
                  <a:cubicBezTo>
                    <a:pt x="4836" y="0"/>
                    <a:pt x="0" y="5767"/>
                    <a:pt x="0" y="12879"/>
                  </a:cubicBezTo>
                  <a:cubicBezTo>
                    <a:pt x="0" y="14390"/>
                    <a:pt x="219" y="15839"/>
                    <a:pt x="620" y="17185"/>
                  </a:cubicBezTo>
                  <a:cubicBezTo>
                    <a:pt x="1236" y="17056"/>
                    <a:pt x="1872" y="16988"/>
                    <a:pt x="2520" y="16988"/>
                  </a:cubicBezTo>
                  <a:cubicBezTo>
                    <a:pt x="5845" y="16988"/>
                    <a:pt x="8819" y="18781"/>
                    <a:pt x="10800" y="21600"/>
                  </a:cubicBezTo>
                  <a:cubicBezTo>
                    <a:pt x="12782" y="18781"/>
                    <a:pt x="15755" y="16988"/>
                    <a:pt x="19082" y="16988"/>
                  </a:cubicBezTo>
                  <a:cubicBezTo>
                    <a:pt x="19729" y="16988"/>
                    <a:pt x="20364" y="17056"/>
                    <a:pt x="20981" y="17185"/>
                  </a:cubicBezTo>
                  <a:cubicBezTo>
                    <a:pt x="21381" y="15839"/>
                    <a:pt x="21600" y="14390"/>
                    <a:pt x="21600" y="12879"/>
                  </a:cubicBezTo>
                  <a:cubicBezTo>
                    <a:pt x="21600" y="5767"/>
                    <a:pt x="16765" y="0"/>
                    <a:pt x="10800" y="0"/>
                  </a:cubicBezTo>
                  <a:close/>
                </a:path>
              </a:pathLst>
            </a:custGeom>
            <a:solidFill>
              <a:schemeClr val="accent2"/>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14288" tIns="14288" rIns="14288" bIns="14288" anchor="ctr"/>
            <a:lstStyle/>
            <a:p>
              <a:endParaRPr lang="zh-CN" altLang="en-US" sz="703">
                <a:solidFill>
                  <a:schemeClr val="tx2"/>
                </a:solidFill>
                <a:latin typeface="微软雅黑" panose="020B0503020204020204" pitchFamily="34" charset="-122"/>
                <a:ea typeface="微软雅黑" panose="020B0503020204020204" pitchFamily="34" charset="-122"/>
              </a:endParaRPr>
            </a:p>
          </p:txBody>
        </p:sp>
        <p:sp>
          <p:nvSpPr>
            <p:cNvPr id="7" name="Shape 2845"/>
            <p:cNvSpPr/>
            <p:nvPr/>
          </p:nvSpPr>
          <p:spPr>
            <a:xfrm>
              <a:off x="4388644" y="1824633"/>
              <a:ext cx="366713" cy="517326"/>
            </a:xfrm>
            <a:custGeom>
              <a:avLst/>
              <a:gdLst/>
              <a:ahLst/>
              <a:cxnLst>
                <a:cxn ang="0">
                  <a:pos x="wd2" y="hd2"/>
                </a:cxn>
                <a:cxn ang="5400000">
                  <a:pos x="wd2" y="hd2"/>
                </a:cxn>
                <a:cxn ang="10800000">
                  <a:pos x="wd2" y="hd2"/>
                </a:cxn>
                <a:cxn ang="16200000">
                  <a:pos x="wd2" y="hd2"/>
                </a:cxn>
              </a:cxnLst>
              <a:rect l="0" t="0" r="r" b="b"/>
              <a:pathLst>
                <a:path w="21600" h="21600" extrusionOk="0">
                  <a:moveTo>
                    <a:pt x="9175" y="0"/>
                  </a:moveTo>
                  <a:cubicBezTo>
                    <a:pt x="7867" y="0"/>
                    <a:pt x="6800" y="745"/>
                    <a:pt x="6800" y="1685"/>
                  </a:cubicBezTo>
                  <a:lnTo>
                    <a:pt x="6800" y="8140"/>
                  </a:lnTo>
                  <a:cubicBezTo>
                    <a:pt x="6800" y="8221"/>
                    <a:pt x="6815" y="8302"/>
                    <a:pt x="6825" y="8388"/>
                  </a:cubicBezTo>
                  <a:cubicBezTo>
                    <a:pt x="6815" y="8469"/>
                    <a:pt x="6800" y="8557"/>
                    <a:pt x="6800" y="8636"/>
                  </a:cubicBezTo>
                  <a:lnTo>
                    <a:pt x="6800" y="11651"/>
                  </a:lnTo>
                  <a:cubicBezTo>
                    <a:pt x="6556" y="11390"/>
                    <a:pt x="6195" y="10995"/>
                    <a:pt x="5725" y="10428"/>
                  </a:cubicBezTo>
                  <a:cubicBezTo>
                    <a:pt x="4128" y="8439"/>
                    <a:pt x="2281" y="8140"/>
                    <a:pt x="1350" y="8140"/>
                  </a:cubicBezTo>
                  <a:cubicBezTo>
                    <a:pt x="908" y="8140"/>
                    <a:pt x="598" y="8215"/>
                    <a:pt x="550" y="8229"/>
                  </a:cubicBezTo>
                  <a:lnTo>
                    <a:pt x="0" y="8370"/>
                  </a:lnTo>
                  <a:lnTo>
                    <a:pt x="200" y="8743"/>
                  </a:lnTo>
                  <a:cubicBezTo>
                    <a:pt x="200" y="8743"/>
                    <a:pt x="1397" y="11138"/>
                    <a:pt x="1650" y="11651"/>
                  </a:cubicBezTo>
                  <a:cubicBezTo>
                    <a:pt x="1922" y="12178"/>
                    <a:pt x="2650" y="13673"/>
                    <a:pt x="2650" y="13673"/>
                  </a:cubicBezTo>
                  <a:lnTo>
                    <a:pt x="2675" y="13762"/>
                  </a:lnTo>
                  <a:lnTo>
                    <a:pt x="7175" y="16883"/>
                  </a:lnTo>
                  <a:cubicBezTo>
                    <a:pt x="7392" y="17142"/>
                    <a:pt x="7712" y="17340"/>
                    <a:pt x="8050" y="17503"/>
                  </a:cubicBezTo>
                  <a:lnTo>
                    <a:pt x="8050" y="18638"/>
                  </a:lnTo>
                  <a:lnTo>
                    <a:pt x="7175" y="18638"/>
                  </a:lnTo>
                  <a:lnTo>
                    <a:pt x="7175" y="21600"/>
                  </a:lnTo>
                  <a:lnTo>
                    <a:pt x="21550" y="21600"/>
                  </a:lnTo>
                  <a:lnTo>
                    <a:pt x="21550" y="18638"/>
                  </a:lnTo>
                  <a:lnTo>
                    <a:pt x="20725" y="18638"/>
                  </a:lnTo>
                  <a:lnTo>
                    <a:pt x="20725" y="17326"/>
                  </a:lnTo>
                  <a:cubicBezTo>
                    <a:pt x="21265" y="16968"/>
                    <a:pt x="21600" y="16471"/>
                    <a:pt x="21600" y="15907"/>
                  </a:cubicBezTo>
                  <a:lnTo>
                    <a:pt x="21600" y="8636"/>
                  </a:lnTo>
                  <a:cubicBezTo>
                    <a:pt x="21600" y="8577"/>
                    <a:pt x="21575" y="8514"/>
                    <a:pt x="21575" y="8441"/>
                  </a:cubicBezTo>
                  <a:lnTo>
                    <a:pt x="21575" y="7998"/>
                  </a:lnTo>
                  <a:cubicBezTo>
                    <a:pt x="21575" y="7083"/>
                    <a:pt x="20645" y="6331"/>
                    <a:pt x="19525" y="6331"/>
                  </a:cubicBezTo>
                  <a:cubicBezTo>
                    <a:pt x="19160" y="6331"/>
                    <a:pt x="18816" y="6407"/>
                    <a:pt x="18525" y="6562"/>
                  </a:cubicBezTo>
                  <a:cubicBezTo>
                    <a:pt x="18074" y="6087"/>
                    <a:pt x="17345" y="5799"/>
                    <a:pt x="16500" y="5799"/>
                  </a:cubicBezTo>
                  <a:cubicBezTo>
                    <a:pt x="15917" y="5799"/>
                    <a:pt x="15382" y="5964"/>
                    <a:pt x="14950" y="6225"/>
                  </a:cubicBezTo>
                  <a:cubicBezTo>
                    <a:pt x="14809" y="6043"/>
                    <a:pt x="14611" y="5884"/>
                    <a:pt x="14375" y="5764"/>
                  </a:cubicBezTo>
                  <a:cubicBezTo>
                    <a:pt x="13585" y="5296"/>
                    <a:pt x="12392" y="5283"/>
                    <a:pt x="11575" y="5657"/>
                  </a:cubicBezTo>
                  <a:lnTo>
                    <a:pt x="11575" y="1685"/>
                  </a:lnTo>
                  <a:cubicBezTo>
                    <a:pt x="11575" y="745"/>
                    <a:pt x="10481" y="0"/>
                    <a:pt x="9175" y="0"/>
                  </a:cubicBezTo>
                  <a:close/>
                  <a:moveTo>
                    <a:pt x="9175" y="780"/>
                  </a:moveTo>
                  <a:cubicBezTo>
                    <a:pt x="9863" y="780"/>
                    <a:pt x="10425" y="1185"/>
                    <a:pt x="10425" y="1685"/>
                  </a:cubicBezTo>
                  <a:lnTo>
                    <a:pt x="10425" y="7076"/>
                  </a:lnTo>
                  <a:lnTo>
                    <a:pt x="10475" y="7484"/>
                  </a:lnTo>
                  <a:lnTo>
                    <a:pt x="11625" y="7484"/>
                  </a:lnTo>
                  <a:lnTo>
                    <a:pt x="11625" y="7076"/>
                  </a:lnTo>
                  <a:cubicBezTo>
                    <a:pt x="11625" y="6575"/>
                    <a:pt x="12187" y="6189"/>
                    <a:pt x="12875" y="6189"/>
                  </a:cubicBezTo>
                  <a:cubicBezTo>
                    <a:pt x="13176" y="6189"/>
                    <a:pt x="13448" y="6250"/>
                    <a:pt x="13675" y="6384"/>
                  </a:cubicBezTo>
                  <a:cubicBezTo>
                    <a:pt x="13966" y="6559"/>
                    <a:pt x="14125" y="6802"/>
                    <a:pt x="14125" y="7076"/>
                  </a:cubicBezTo>
                  <a:lnTo>
                    <a:pt x="14125" y="7484"/>
                  </a:lnTo>
                  <a:lnTo>
                    <a:pt x="15200" y="7484"/>
                  </a:lnTo>
                  <a:lnTo>
                    <a:pt x="15350" y="7200"/>
                  </a:lnTo>
                  <a:cubicBezTo>
                    <a:pt x="15500" y="6841"/>
                    <a:pt x="15975" y="6615"/>
                    <a:pt x="16500" y="6615"/>
                  </a:cubicBezTo>
                  <a:cubicBezTo>
                    <a:pt x="17064" y="6615"/>
                    <a:pt x="17525" y="6839"/>
                    <a:pt x="17675" y="7200"/>
                  </a:cubicBezTo>
                  <a:lnTo>
                    <a:pt x="17825" y="7484"/>
                  </a:lnTo>
                  <a:lnTo>
                    <a:pt x="18775" y="7484"/>
                  </a:lnTo>
                  <a:lnTo>
                    <a:pt x="18925" y="7342"/>
                  </a:lnTo>
                  <a:cubicBezTo>
                    <a:pt x="19056" y="7249"/>
                    <a:pt x="19234" y="7147"/>
                    <a:pt x="19525" y="7147"/>
                  </a:cubicBezTo>
                  <a:cubicBezTo>
                    <a:pt x="20024" y="7147"/>
                    <a:pt x="20450" y="7524"/>
                    <a:pt x="20450" y="7998"/>
                  </a:cubicBezTo>
                  <a:lnTo>
                    <a:pt x="20450" y="8477"/>
                  </a:lnTo>
                  <a:lnTo>
                    <a:pt x="20450" y="8530"/>
                  </a:lnTo>
                  <a:cubicBezTo>
                    <a:pt x="20450" y="8571"/>
                    <a:pt x="20450" y="8596"/>
                    <a:pt x="20450" y="8636"/>
                  </a:cubicBezTo>
                  <a:lnTo>
                    <a:pt x="20450" y="15907"/>
                  </a:lnTo>
                  <a:cubicBezTo>
                    <a:pt x="20450" y="16424"/>
                    <a:pt x="19919" y="16789"/>
                    <a:pt x="19250" y="16936"/>
                  </a:cubicBezTo>
                  <a:lnTo>
                    <a:pt x="8925" y="16936"/>
                  </a:lnTo>
                  <a:cubicBezTo>
                    <a:pt x="8595" y="16834"/>
                    <a:pt x="8293" y="16688"/>
                    <a:pt x="8125" y="16457"/>
                  </a:cubicBezTo>
                  <a:lnTo>
                    <a:pt x="3650" y="13336"/>
                  </a:lnTo>
                  <a:cubicBezTo>
                    <a:pt x="3490" y="13002"/>
                    <a:pt x="2942" y="11821"/>
                    <a:pt x="2725" y="11385"/>
                  </a:cubicBezTo>
                  <a:cubicBezTo>
                    <a:pt x="2517" y="11011"/>
                    <a:pt x="1868" y="9682"/>
                    <a:pt x="1500" y="8956"/>
                  </a:cubicBezTo>
                  <a:cubicBezTo>
                    <a:pt x="2233" y="8988"/>
                    <a:pt x="3483" y="9328"/>
                    <a:pt x="4725" y="10835"/>
                  </a:cubicBezTo>
                  <a:cubicBezTo>
                    <a:pt x="6370" y="12837"/>
                    <a:pt x="6856" y="12999"/>
                    <a:pt x="7250" y="12999"/>
                  </a:cubicBezTo>
                  <a:cubicBezTo>
                    <a:pt x="7635" y="12999"/>
                    <a:pt x="7925" y="12777"/>
                    <a:pt x="7925" y="12502"/>
                  </a:cubicBezTo>
                  <a:lnTo>
                    <a:pt x="7925" y="8636"/>
                  </a:lnTo>
                  <a:cubicBezTo>
                    <a:pt x="7925" y="8577"/>
                    <a:pt x="7950" y="8532"/>
                    <a:pt x="7950" y="8459"/>
                  </a:cubicBezTo>
                  <a:lnTo>
                    <a:pt x="7975" y="8406"/>
                  </a:lnTo>
                  <a:lnTo>
                    <a:pt x="7950" y="8317"/>
                  </a:lnTo>
                  <a:cubicBezTo>
                    <a:pt x="7931" y="8270"/>
                    <a:pt x="7925" y="8225"/>
                    <a:pt x="7925" y="8158"/>
                  </a:cubicBezTo>
                  <a:lnTo>
                    <a:pt x="7925" y="1685"/>
                  </a:lnTo>
                  <a:cubicBezTo>
                    <a:pt x="7925" y="1185"/>
                    <a:pt x="8468" y="780"/>
                    <a:pt x="9175" y="780"/>
                  </a:cubicBezTo>
                  <a:close/>
                  <a:moveTo>
                    <a:pt x="19600" y="17752"/>
                  </a:moveTo>
                  <a:lnTo>
                    <a:pt x="19600" y="19436"/>
                  </a:lnTo>
                  <a:lnTo>
                    <a:pt x="20425" y="19436"/>
                  </a:lnTo>
                  <a:lnTo>
                    <a:pt x="20425" y="20802"/>
                  </a:lnTo>
                  <a:lnTo>
                    <a:pt x="8300" y="20802"/>
                  </a:lnTo>
                  <a:lnTo>
                    <a:pt x="8300" y="19436"/>
                  </a:lnTo>
                  <a:lnTo>
                    <a:pt x="9175" y="19436"/>
                  </a:lnTo>
                  <a:lnTo>
                    <a:pt x="9175" y="17787"/>
                  </a:lnTo>
                  <a:cubicBezTo>
                    <a:pt x="9314" y="17803"/>
                    <a:pt x="9432" y="17858"/>
                    <a:pt x="9575" y="17858"/>
                  </a:cubicBezTo>
                  <a:lnTo>
                    <a:pt x="17175" y="17858"/>
                  </a:lnTo>
                  <a:cubicBezTo>
                    <a:pt x="17122" y="17953"/>
                    <a:pt x="17075" y="18046"/>
                    <a:pt x="17075" y="18160"/>
                  </a:cubicBezTo>
                  <a:cubicBezTo>
                    <a:pt x="17075" y="18653"/>
                    <a:pt x="17643" y="19064"/>
                    <a:pt x="18300" y="19064"/>
                  </a:cubicBezTo>
                  <a:cubicBezTo>
                    <a:pt x="18988" y="19064"/>
                    <a:pt x="19575" y="18652"/>
                    <a:pt x="19575" y="18160"/>
                  </a:cubicBezTo>
                  <a:cubicBezTo>
                    <a:pt x="19575" y="18019"/>
                    <a:pt x="19491" y="17896"/>
                    <a:pt x="19400" y="17787"/>
                  </a:cubicBezTo>
                  <a:cubicBezTo>
                    <a:pt x="19468" y="17777"/>
                    <a:pt x="19534" y="17766"/>
                    <a:pt x="19600" y="17752"/>
                  </a:cubicBezTo>
                  <a:close/>
                  <a:moveTo>
                    <a:pt x="18300" y="18089"/>
                  </a:moveTo>
                  <a:cubicBezTo>
                    <a:pt x="18376" y="18089"/>
                    <a:pt x="18450" y="18119"/>
                    <a:pt x="18450" y="18160"/>
                  </a:cubicBezTo>
                  <a:cubicBezTo>
                    <a:pt x="18450" y="18253"/>
                    <a:pt x="18225" y="18253"/>
                    <a:pt x="18225" y="18160"/>
                  </a:cubicBezTo>
                  <a:cubicBezTo>
                    <a:pt x="18225" y="18119"/>
                    <a:pt x="18262" y="18089"/>
                    <a:pt x="18300" y="18089"/>
                  </a:cubicBezTo>
                  <a:close/>
                </a:path>
              </a:pathLst>
            </a:custGeom>
            <a:solidFill>
              <a:srgbClr val="FFFFFF"/>
            </a:solidFill>
            <a:ln w="12700">
              <a:miter lim="400000"/>
            </a:ln>
          </p:spPr>
          <p:txBody>
            <a:bodyPr lIns="14288" tIns="14288" rIns="14288" bIns="14288" anchor="ctr"/>
            <a:lstStyle/>
            <a:p>
              <a:pPr algn="ctr" defTabSz="171450" eaLnBrk="1" fontAlgn="auto" hangingPunct="1">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kern="0">
                <a:solidFill>
                  <a:schemeClr val="tx2"/>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sym typeface="Gill Sans"/>
              </a:endParaRPr>
            </a:p>
          </p:txBody>
        </p:sp>
        <p:sp>
          <p:nvSpPr>
            <p:cNvPr id="8" name="Shape 2846"/>
            <p:cNvSpPr/>
            <p:nvPr/>
          </p:nvSpPr>
          <p:spPr>
            <a:xfrm>
              <a:off x="3255169" y="2523530"/>
              <a:ext cx="1328142" cy="1488281"/>
            </a:xfrm>
            <a:custGeom>
              <a:avLst/>
              <a:gdLst/>
              <a:ahLst/>
              <a:cxnLst>
                <a:cxn ang="0">
                  <a:pos x="wd2" y="hd2"/>
                </a:cxn>
                <a:cxn ang="5400000">
                  <a:pos x="wd2" y="hd2"/>
                </a:cxn>
                <a:cxn ang="10800000">
                  <a:pos x="wd2" y="hd2"/>
                </a:cxn>
                <a:cxn ang="16200000">
                  <a:pos x="wd2" y="hd2"/>
                </a:cxn>
              </a:cxnLst>
              <a:rect l="0" t="0" r="r" b="b"/>
              <a:pathLst>
                <a:path w="21572" h="21572" extrusionOk="0">
                  <a:moveTo>
                    <a:pt x="18694" y="10671"/>
                  </a:moveTo>
                  <a:cubicBezTo>
                    <a:pt x="18687" y="9396"/>
                    <a:pt x="18928" y="8171"/>
                    <a:pt x="19373" y="7031"/>
                  </a:cubicBezTo>
                  <a:cubicBezTo>
                    <a:pt x="15021" y="6362"/>
                    <a:pt x="11455" y="3630"/>
                    <a:pt x="9990" y="0"/>
                  </a:cubicBezTo>
                  <a:cubicBezTo>
                    <a:pt x="4285" y="927"/>
                    <a:pt x="-28" y="5396"/>
                    <a:pt x="0" y="10748"/>
                  </a:cubicBezTo>
                  <a:cubicBezTo>
                    <a:pt x="31" y="16754"/>
                    <a:pt x="5515" y="21600"/>
                    <a:pt x="12247" y="21572"/>
                  </a:cubicBezTo>
                  <a:cubicBezTo>
                    <a:pt x="16000" y="21557"/>
                    <a:pt x="19348" y="20029"/>
                    <a:pt x="21572" y="17639"/>
                  </a:cubicBezTo>
                  <a:cubicBezTo>
                    <a:pt x="19788" y="15758"/>
                    <a:pt x="18708" y="13329"/>
                    <a:pt x="18694" y="10671"/>
                  </a:cubicBezTo>
                  <a:close/>
                </a:path>
              </a:pathLst>
            </a:custGeom>
            <a:solidFill>
              <a:schemeClr val="accent3"/>
            </a:solidFill>
            <a:ln w="12700">
              <a:miter lim="400000"/>
            </a:ln>
          </p:spPr>
          <p:txBody>
            <a:bodyPr lIns="14288" tIns="14288" rIns="14288" bIns="14288" anchor="ctr"/>
            <a:lstStyle/>
            <a:p>
              <a:pPr algn="ctr" eaLnBrk="1" fontAlgn="auto" hangingPunct="1">
                <a:spcBef>
                  <a:spcPts val="0"/>
                </a:spcBef>
                <a:spcAft>
                  <a:spcPts val="0"/>
                </a:spcAft>
                <a:defRPr sz="3200"/>
              </a:pPr>
              <a:endParaRPr sz="1200" kern="0">
                <a:solidFill>
                  <a:schemeClr val="tx2"/>
                </a:solidFill>
                <a:latin typeface="微软雅黑" panose="020B0503020204020204" pitchFamily="34" charset="-122"/>
                <a:ea typeface="微软雅黑" panose="020B0503020204020204" pitchFamily="34" charset="-122"/>
              </a:endParaRPr>
            </a:p>
          </p:txBody>
        </p:sp>
        <p:sp>
          <p:nvSpPr>
            <p:cNvPr id="9" name="Shape 2847"/>
            <p:cNvSpPr/>
            <p:nvPr/>
          </p:nvSpPr>
          <p:spPr>
            <a:xfrm>
              <a:off x="3634978" y="3078957"/>
              <a:ext cx="475655" cy="475059"/>
            </a:xfrm>
            <a:custGeom>
              <a:avLst/>
              <a:gdLst/>
              <a:ahLst/>
              <a:cxnLst>
                <a:cxn ang="0">
                  <a:pos x="wd2" y="hd2"/>
                </a:cxn>
                <a:cxn ang="5400000">
                  <a:pos x="wd2" y="hd2"/>
                </a:cxn>
                <a:cxn ang="10800000">
                  <a:pos x="wd2" y="hd2"/>
                </a:cxn>
                <a:cxn ang="16200000">
                  <a:pos x="wd2" y="hd2"/>
                </a:cxn>
              </a:cxnLst>
              <a:rect l="0" t="0" r="r" b="b"/>
              <a:pathLst>
                <a:path w="21547" h="21546" extrusionOk="0">
                  <a:moveTo>
                    <a:pt x="10719" y="0"/>
                  </a:moveTo>
                  <a:cubicBezTo>
                    <a:pt x="4778" y="28"/>
                    <a:pt x="-26" y="4880"/>
                    <a:pt x="0" y="10818"/>
                  </a:cubicBezTo>
                  <a:cubicBezTo>
                    <a:pt x="28" y="16785"/>
                    <a:pt x="4887" y="21572"/>
                    <a:pt x="10828" y="21546"/>
                  </a:cubicBezTo>
                  <a:cubicBezTo>
                    <a:pt x="16768" y="21518"/>
                    <a:pt x="21574" y="16676"/>
                    <a:pt x="21546" y="10709"/>
                  </a:cubicBezTo>
                  <a:cubicBezTo>
                    <a:pt x="21520" y="4771"/>
                    <a:pt x="16659" y="-28"/>
                    <a:pt x="10719" y="0"/>
                  </a:cubicBezTo>
                  <a:close/>
                  <a:moveTo>
                    <a:pt x="10737" y="1002"/>
                  </a:moveTo>
                  <a:cubicBezTo>
                    <a:pt x="16130" y="977"/>
                    <a:pt x="20519" y="5335"/>
                    <a:pt x="20545" y="10727"/>
                  </a:cubicBezTo>
                  <a:cubicBezTo>
                    <a:pt x="20570" y="16130"/>
                    <a:pt x="16221" y="20538"/>
                    <a:pt x="10828" y="20562"/>
                  </a:cubicBezTo>
                  <a:cubicBezTo>
                    <a:pt x="5442" y="20587"/>
                    <a:pt x="1025" y="16223"/>
                    <a:pt x="1001" y="10818"/>
                  </a:cubicBezTo>
                  <a:cubicBezTo>
                    <a:pt x="977" y="5428"/>
                    <a:pt x="5351" y="1026"/>
                    <a:pt x="10737" y="1002"/>
                  </a:cubicBezTo>
                  <a:close/>
                  <a:moveTo>
                    <a:pt x="10336" y="3479"/>
                  </a:moveTo>
                  <a:lnTo>
                    <a:pt x="10336" y="4826"/>
                  </a:lnTo>
                  <a:cubicBezTo>
                    <a:pt x="9926" y="4884"/>
                    <a:pt x="9531" y="4976"/>
                    <a:pt x="9190" y="5136"/>
                  </a:cubicBezTo>
                  <a:cubicBezTo>
                    <a:pt x="8759" y="5317"/>
                    <a:pt x="8411" y="5538"/>
                    <a:pt x="8098" y="5828"/>
                  </a:cubicBezTo>
                  <a:cubicBezTo>
                    <a:pt x="7806" y="6131"/>
                    <a:pt x="7595" y="6506"/>
                    <a:pt x="7425" y="6903"/>
                  </a:cubicBezTo>
                  <a:cubicBezTo>
                    <a:pt x="7270" y="7315"/>
                    <a:pt x="7186" y="7769"/>
                    <a:pt x="7188" y="8269"/>
                  </a:cubicBezTo>
                  <a:cubicBezTo>
                    <a:pt x="7197" y="9968"/>
                    <a:pt x="8263" y="11077"/>
                    <a:pt x="10373" y="11547"/>
                  </a:cubicBezTo>
                  <a:lnTo>
                    <a:pt x="10391" y="16282"/>
                  </a:lnTo>
                  <a:cubicBezTo>
                    <a:pt x="9315" y="16014"/>
                    <a:pt x="8711" y="15221"/>
                    <a:pt x="8589" y="13915"/>
                  </a:cubicBezTo>
                  <a:lnTo>
                    <a:pt x="6952" y="13915"/>
                  </a:lnTo>
                  <a:cubicBezTo>
                    <a:pt x="7098" y="16044"/>
                    <a:pt x="8253" y="17271"/>
                    <a:pt x="10391" y="17576"/>
                  </a:cubicBezTo>
                  <a:lnTo>
                    <a:pt x="10409" y="18887"/>
                  </a:lnTo>
                  <a:lnTo>
                    <a:pt x="10664" y="18887"/>
                  </a:lnTo>
                  <a:lnTo>
                    <a:pt x="11556" y="18887"/>
                  </a:lnTo>
                  <a:lnTo>
                    <a:pt x="11719" y="18887"/>
                  </a:lnTo>
                  <a:lnTo>
                    <a:pt x="11719" y="17576"/>
                  </a:lnTo>
                  <a:cubicBezTo>
                    <a:pt x="12225" y="17532"/>
                    <a:pt x="12681" y="17418"/>
                    <a:pt x="13084" y="17211"/>
                  </a:cubicBezTo>
                  <a:cubicBezTo>
                    <a:pt x="13529" y="16997"/>
                    <a:pt x="13900" y="16730"/>
                    <a:pt x="14213" y="16373"/>
                  </a:cubicBezTo>
                  <a:cubicBezTo>
                    <a:pt x="14525" y="16029"/>
                    <a:pt x="14749" y="15646"/>
                    <a:pt x="14904" y="15208"/>
                  </a:cubicBezTo>
                  <a:cubicBezTo>
                    <a:pt x="15073" y="14769"/>
                    <a:pt x="15144" y="14285"/>
                    <a:pt x="15141" y="13805"/>
                  </a:cubicBezTo>
                  <a:cubicBezTo>
                    <a:pt x="15135" y="12859"/>
                    <a:pt x="14879" y="12137"/>
                    <a:pt x="14376" y="11583"/>
                  </a:cubicBezTo>
                  <a:cubicBezTo>
                    <a:pt x="13891" y="11056"/>
                    <a:pt x="12999" y="10645"/>
                    <a:pt x="11683" y="10363"/>
                  </a:cubicBezTo>
                  <a:lnTo>
                    <a:pt x="11665" y="6101"/>
                  </a:lnTo>
                  <a:cubicBezTo>
                    <a:pt x="12583" y="6275"/>
                    <a:pt x="13081" y="6836"/>
                    <a:pt x="13175" y="7850"/>
                  </a:cubicBezTo>
                  <a:lnTo>
                    <a:pt x="14831" y="7850"/>
                  </a:lnTo>
                  <a:cubicBezTo>
                    <a:pt x="14618" y="5988"/>
                    <a:pt x="13564" y="4960"/>
                    <a:pt x="11647" y="4790"/>
                  </a:cubicBezTo>
                  <a:lnTo>
                    <a:pt x="11647" y="3479"/>
                  </a:lnTo>
                  <a:lnTo>
                    <a:pt x="11483" y="3479"/>
                  </a:lnTo>
                  <a:lnTo>
                    <a:pt x="10591" y="3479"/>
                  </a:lnTo>
                  <a:lnTo>
                    <a:pt x="10336" y="3479"/>
                  </a:lnTo>
                  <a:close/>
                  <a:moveTo>
                    <a:pt x="10355" y="6101"/>
                  </a:moveTo>
                  <a:lnTo>
                    <a:pt x="10355" y="10072"/>
                  </a:lnTo>
                  <a:cubicBezTo>
                    <a:pt x="10184" y="10032"/>
                    <a:pt x="10021" y="9957"/>
                    <a:pt x="9863" y="9890"/>
                  </a:cubicBezTo>
                  <a:cubicBezTo>
                    <a:pt x="9651" y="9789"/>
                    <a:pt x="9468" y="9664"/>
                    <a:pt x="9317" y="9507"/>
                  </a:cubicBezTo>
                  <a:cubicBezTo>
                    <a:pt x="9159" y="9351"/>
                    <a:pt x="9035" y="9169"/>
                    <a:pt x="8953" y="8942"/>
                  </a:cubicBezTo>
                  <a:cubicBezTo>
                    <a:pt x="8870" y="8716"/>
                    <a:pt x="8828" y="8437"/>
                    <a:pt x="8826" y="8141"/>
                  </a:cubicBezTo>
                  <a:cubicBezTo>
                    <a:pt x="8821" y="7038"/>
                    <a:pt x="9341" y="6366"/>
                    <a:pt x="10355" y="6101"/>
                  </a:cubicBezTo>
                  <a:close/>
                  <a:moveTo>
                    <a:pt x="11683" y="11857"/>
                  </a:moveTo>
                  <a:cubicBezTo>
                    <a:pt x="11998" y="11944"/>
                    <a:pt x="12270" y="12036"/>
                    <a:pt x="12484" y="12130"/>
                  </a:cubicBezTo>
                  <a:cubicBezTo>
                    <a:pt x="12724" y="12252"/>
                    <a:pt x="12938" y="12396"/>
                    <a:pt x="13084" y="12567"/>
                  </a:cubicBezTo>
                  <a:cubicBezTo>
                    <a:pt x="13242" y="12723"/>
                    <a:pt x="13342" y="12917"/>
                    <a:pt x="13412" y="13150"/>
                  </a:cubicBezTo>
                  <a:cubicBezTo>
                    <a:pt x="13461" y="13362"/>
                    <a:pt x="13483" y="13628"/>
                    <a:pt x="13485" y="13915"/>
                  </a:cubicBezTo>
                  <a:cubicBezTo>
                    <a:pt x="13488" y="15292"/>
                    <a:pt x="12897" y="16088"/>
                    <a:pt x="11701" y="16301"/>
                  </a:cubicBezTo>
                  <a:lnTo>
                    <a:pt x="11683" y="11857"/>
                  </a:lnTo>
                  <a:close/>
                </a:path>
              </a:pathLst>
            </a:custGeom>
            <a:solidFill>
              <a:srgbClr val="FFFFFF"/>
            </a:solidFill>
            <a:ln w="12700">
              <a:miter lim="400000"/>
            </a:ln>
          </p:spPr>
          <p:txBody>
            <a:bodyPr lIns="14288" tIns="14288" rIns="14288" bIns="14288" anchor="ctr"/>
            <a:lstStyle/>
            <a:p>
              <a:pPr algn="ctr" defTabSz="171450" eaLnBrk="1" fontAlgn="auto" hangingPunct="1">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kern="0">
                <a:solidFill>
                  <a:schemeClr val="tx2"/>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sym typeface="Gill Sans"/>
              </a:endParaRPr>
            </a:p>
          </p:txBody>
        </p:sp>
        <p:sp>
          <p:nvSpPr>
            <p:cNvPr id="10" name="Shape 2848"/>
            <p:cNvSpPr/>
            <p:nvPr/>
          </p:nvSpPr>
          <p:spPr>
            <a:xfrm>
              <a:off x="4563070" y="2509243"/>
              <a:ext cx="1325761" cy="1488876"/>
            </a:xfrm>
            <a:custGeom>
              <a:avLst/>
              <a:gdLst/>
              <a:ahLst/>
              <a:cxnLst>
                <a:cxn ang="0">
                  <a:pos x="wd2" y="hd2"/>
                </a:cxn>
                <a:cxn ang="5400000">
                  <a:pos x="wd2" y="hd2"/>
                </a:cxn>
                <a:cxn ang="10800000">
                  <a:pos x="wd2" y="hd2"/>
                </a:cxn>
                <a:cxn ang="16200000">
                  <a:pos x="wd2" y="hd2"/>
                </a:cxn>
              </a:cxnLst>
              <a:rect l="0" t="0" r="r" b="b"/>
              <a:pathLst>
                <a:path w="21600" h="21600" extrusionOk="0">
                  <a:moveTo>
                    <a:pt x="11524" y="0"/>
                  </a:moveTo>
                  <a:cubicBezTo>
                    <a:pt x="10075" y="3639"/>
                    <a:pt x="6513" y="6389"/>
                    <a:pt x="2151" y="7076"/>
                  </a:cubicBezTo>
                  <a:cubicBezTo>
                    <a:pt x="2604" y="8215"/>
                    <a:pt x="2851" y="9440"/>
                    <a:pt x="2851" y="10716"/>
                  </a:cubicBezTo>
                  <a:cubicBezTo>
                    <a:pt x="2851" y="13376"/>
                    <a:pt x="1780" y="15812"/>
                    <a:pt x="0" y="17702"/>
                  </a:cubicBezTo>
                  <a:cubicBezTo>
                    <a:pt x="2243" y="20085"/>
                    <a:pt x="5609" y="21600"/>
                    <a:pt x="9374" y="21600"/>
                  </a:cubicBezTo>
                  <a:cubicBezTo>
                    <a:pt x="16126" y="21600"/>
                    <a:pt x="21600" y="16728"/>
                    <a:pt x="21600" y="10716"/>
                  </a:cubicBezTo>
                  <a:cubicBezTo>
                    <a:pt x="21600" y="5359"/>
                    <a:pt x="17251" y="905"/>
                    <a:pt x="11524" y="0"/>
                  </a:cubicBezTo>
                  <a:close/>
                </a:path>
              </a:pathLst>
            </a:custGeom>
            <a:solidFill>
              <a:schemeClr val="accent1"/>
            </a:solidFill>
            <a:ln w="12700">
              <a:miter lim="400000"/>
            </a:ln>
          </p:spPr>
          <p:txBody>
            <a:bodyPr lIns="14288" tIns="14288" rIns="14288" bIns="14288" anchor="ctr"/>
            <a:lstStyle/>
            <a:p>
              <a:pPr algn="ctr" eaLnBrk="1" fontAlgn="auto" hangingPunct="1">
                <a:spcBef>
                  <a:spcPts val="0"/>
                </a:spcBef>
                <a:spcAft>
                  <a:spcPts val="0"/>
                </a:spcAft>
                <a:defRPr sz="3200"/>
              </a:pPr>
              <a:endParaRPr sz="1200" kern="0">
                <a:solidFill>
                  <a:schemeClr val="tx2"/>
                </a:solidFill>
                <a:latin typeface="微软雅黑" panose="020B0503020204020204" pitchFamily="34" charset="-122"/>
                <a:ea typeface="微软雅黑" panose="020B0503020204020204" pitchFamily="34" charset="-122"/>
              </a:endParaRPr>
            </a:p>
          </p:txBody>
        </p:sp>
        <p:sp>
          <p:nvSpPr>
            <p:cNvPr id="11" name="Shape 2849"/>
            <p:cNvSpPr/>
            <p:nvPr/>
          </p:nvSpPr>
          <p:spPr>
            <a:xfrm>
              <a:off x="5042297" y="3068836"/>
              <a:ext cx="366713" cy="397669"/>
            </a:xfrm>
            <a:custGeom>
              <a:avLst/>
              <a:gdLst/>
              <a:ahLst/>
              <a:cxnLst>
                <a:cxn ang="0">
                  <a:pos x="wd2" y="hd2"/>
                </a:cxn>
                <a:cxn ang="5400000">
                  <a:pos x="wd2" y="hd2"/>
                </a:cxn>
                <a:cxn ang="10800000">
                  <a:pos x="wd2" y="hd2"/>
                </a:cxn>
                <a:cxn ang="16200000">
                  <a:pos x="wd2" y="hd2"/>
                </a:cxn>
              </a:cxnLst>
              <a:rect l="0" t="0" r="r" b="b"/>
              <a:pathLst>
                <a:path w="20224" h="20888" extrusionOk="0">
                  <a:moveTo>
                    <a:pt x="6399" y="0"/>
                  </a:moveTo>
                  <a:cubicBezTo>
                    <a:pt x="4763" y="0"/>
                    <a:pt x="3124" y="586"/>
                    <a:pt x="1875" y="1775"/>
                  </a:cubicBezTo>
                  <a:cubicBezTo>
                    <a:pt x="-629" y="4166"/>
                    <a:pt x="-622" y="8018"/>
                    <a:pt x="1875" y="10392"/>
                  </a:cubicBezTo>
                  <a:cubicBezTo>
                    <a:pt x="4004" y="12414"/>
                    <a:pt x="7262" y="12726"/>
                    <a:pt x="9710" y="11288"/>
                  </a:cubicBezTo>
                  <a:lnTo>
                    <a:pt x="9620" y="11391"/>
                  </a:lnTo>
                  <a:lnTo>
                    <a:pt x="10489" y="12236"/>
                  </a:lnTo>
                  <a:lnTo>
                    <a:pt x="10832" y="11908"/>
                  </a:lnTo>
                  <a:lnTo>
                    <a:pt x="11665" y="11115"/>
                  </a:lnTo>
                  <a:lnTo>
                    <a:pt x="12497" y="10323"/>
                  </a:lnTo>
                  <a:lnTo>
                    <a:pt x="12841" y="9978"/>
                  </a:lnTo>
                  <a:lnTo>
                    <a:pt x="11972" y="9151"/>
                  </a:lnTo>
                  <a:lnTo>
                    <a:pt x="11864" y="9254"/>
                  </a:lnTo>
                  <a:cubicBezTo>
                    <a:pt x="13367" y="6922"/>
                    <a:pt x="13061" y="3811"/>
                    <a:pt x="10923" y="1775"/>
                  </a:cubicBezTo>
                  <a:cubicBezTo>
                    <a:pt x="9678" y="586"/>
                    <a:pt x="8035" y="0"/>
                    <a:pt x="6399" y="0"/>
                  </a:cubicBezTo>
                  <a:close/>
                  <a:moveTo>
                    <a:pt x="6399" y="1275"/>
                  </a:moveTo>
                  <a:cubicBezTo>
                    <a:pt x="7691" y="1279"/>
                    <a:pt x="8977" y="1763"/>
                    <a:pt x="9964" y="2706"/>
                  </a:cubicBezTo>
                  <a:cubicBezTo>
                    <a:pt x="11937" y="4572"/>
                    <a:pt x="11937" y="7609"/>
                    <a:pt x="9964" y="9496"/>
                  </a:cubicBezTo>
                  <a:cubicBezTo>
                    <a:pt x="7983" y="11375"/>
                    <a:pt x="4808" y="11375"/>
                    <a:pt x="2834" y="9496"/>
                  </a:cubicBezTo>
                  <a:cubicBezTo>
                    <a:pt x="861" y="7623"/>
                    <a:pt x="861" y="4575"/>
                    <a:pt x="2834" y="2688"/>
                  </a:cubicBezTo>
                  <a:cubicBezTo>
                    <a:pt x="3824" y="1745"/>
                    <a:pt x="5107" y="1272"/>
                    <a:pt x="6399" y="1275"/>
                  </a:cubicBezTo>
                  <a:close/>
                  <a:moveTo>
                    <a:pt x="12045" y="11529"/>
                  </a:moveTo>
                  <a:lnTo>
                    <a:pt x="10380" y="13115"/>
                  </a:lnTo>
                  <a:lnTo>
                    <a:pt x="10995" y="13700"/>
                  </a:lnTo>
                  <a:cubicBezTo>
                    <a:pt x="11070" y="14466"/>
                    <a:pt x="11673" y="15285"/>
                    <a:pt x="12352" y="15596"/>
                  </a:cubicBezTo>
                  <a:cubicBezTo>
                    <a:pt x="12999" y="15914"/>
                    <a:pt x="13790" y="15998"/>
                    <a:pt x="14307" y="16509"/>
                  </a:cubicBezTo>
                  <a:cubicBezTo>
                    <a:pt x="14953" y="17138"/>
                    <a:pt x="14787" y="18118"/>
                    <a:pt x="15121" y="18870"/>
                  </a:cubicBezTo>
                  <a:cubicBezTo>
                    <a:pt x="15774" y="20419"/>
                    <a:pt x="18420" y="21600"/>
                    <a:pt x="19699" y="20387"/>
                  </a:cubicBezTo>
                  <a:cubicBezTo>
                    <a:pt x="20971" y="19181"/>
                    <a:pt x="19733" y="16656"/>
                    <a:pt x="18107" y="16027"/>
                  </a:cubicBezTo>
                  <a:cubicBezTo>
                    <a:pt x="17303" y="15729"/>
                    <a:pt x="16283" y="15871"/>
                    <a:pt x="15628" y="15269"/>
                  </a:cubicBezTo>
                  <a:cubicBezTo>
                    <a:pt x="15069" y="14757"/>
                    <a:pt x="15002" y="13995"/>
                    <a:pt x="14669" y="13373"/>
                  </a:cubicBezTo>
                  <a:cubicBezTo>
                    <a:pt x="14335" y="12738"/>
                    <a:pt x="13476" y="12179"/>
                    <a:pt x="12660" y="12115"/>
                  </a:cubicBezTo>
                  <a:lnTo>
                    <a:pt x="12045" y="11529"/>
                  </a:lnTo>
                  <a:close/>
                </a:path>
              </a:pathLst>
            </a:custGeom>
            <a:solidFill>
              <a:srgbClr val="FFFFFF"/>
            </a:solidFill>
            <a:ln w="12700">
              <a:miter lim="400000"/>
            </a:ln>
          </p:spPr>
          <p:txBody>
            <a:bodyPr lIns="14288" tIns="14288" rIns="14288" bIns="14288" anchor="ctr"/>
            <a:lstStyle/>
            <a:p>
              <a:pPr algn="ctr" defTabSz="171450" eaLnBrk="1" fontAlgn="auto" hangingPunct="1">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kern="0">
                <a:solidFill>
                  <a:schemeClr val="tx2"/>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Gill Sans"/>
                <a:sym typeface="Gill Sans"/>
              </a:endParaRPr>
            </a:p>
          </p:txBody>
        </p:sp>
      </p:grpSp>
      <p:sp>
        <p:nvSpPr>
          <p:cNvPr id="12" name="线形标注 2 11"/>
          <p:cNvSpPr/>
          <p:nvPr/>
        </p:nvSpPr>
        <p:spPr>
          <a:xfrm flipH="1">
            <a:off x="667305" y="1344054"/>
            <a:ext cx="2537534" cy="1384916"/>
          </a:xfrm>
          <a:prstGeom prst="borderCallout2">
            <a:avLst>
              <a:gd name="adj1" fmla="val 18750"/>
              <a:gd name="adj2" fmla="val -8333"/>
              <a:gd name="adj3" fmla="val 18750"/>
              <a:gd name="adj4" fmla="val -16667"/>
              <a:gd name="adj5" fmla="val 48398"/>
              <a:gd name="adj6" fmla="val -44450"/>
            </a:avLst>
          </a:prstGeom>
          <a:noFill/>
          <a:ln>
            <a:solidFill>
              <a:srgbClr val="0740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dirty="0" smtClean="0">
                <a:solidFill>
                  <a:schemeClr val="bg2">
                    <a:lumMod val="10000"/>
                  </a:schemeClr>
                </a:solidFill>
                <a:latin typeface="微软雅黑" panose="020B0503020204020204" pitchFamily="34" charset="-122"/>
                <a:ea typeface="微软雅黑" panose="020B0503020204020204" pitchFamily="34" charset="-122"/>
              </a:rPr>
              <a:t>设置一个</a:t>
            </a:r>
            <a:r>
              <a:rPr lang="zh-CN" altLang="en-US" sz="1600" b="1" dirty="0" smtClean="0">
                <a:solidFill>
                  <a:schemeClr val="bg2">
                    <a:lumMod val="10000"/>
                  </a:schemeClr>
                </a:solidFill>
                <a:latin typeface="微软雅黑" panose="020B0503020204020204" pitchFamily="34" charset="-122"/>
                <a:ea typeface="微软雅黑" panose="020B0503020204020204" pitchFamily="34" charset="-122"/>
              </a:rPr>
              <a:t>“肠道”热线</a:t>
            </a:r>
            <a:endParaRPr lang="en-US" altLang="zh-CN" sz="1600" b="1"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2">
                    <a:lumMod val="10000"/>
                  </a:schemeClr>
                </a:solidFill>
                <a:latin typeface="微软雅黑" panose="020B0503020204020204" pitchFamily="34" charset="-122"/>
                <a:ea typeface="微软雅黑" panose="020B0503020204020204" pitchFamily="34" charset="-122"/>
              </a:rPr>
              <a:t>两</a:t>
            </a:r>
            <a:r>
              <a:rPr lang="zh-CN" altLang="en-US" sz="1200" dirty="0" smtClean="0">
                <a:solidFill>
                  <a:schemeClr val="bg2">
                    <a:lumMod val="10000"/>
                  </a:schemeClr>
                </a:solidFill>
                <a:latin typeface="微软雅黑" panose="020B0503020204020204" pitchFamily="34" charset="-122"/>
                <a:ea typeface="微软雅黑" panose="020B0503020204020204" pitchFamily="34" charset="-122"/>
              </a:rPr>
              <a:t>名专属“客服”模拟肠道与用户对话（变声器），通过与用户互动问答情况，传达其肠道菌落的声音</a:t>
            </a:r>
            <a:endParaRPr lang="en-US" altLang="zh-CN" sz="1200" dirty="0" smtClean="0">
              <a:solidFill>
                <a:schemeClr val="bg2">
                  <a:lumMod val="10000"/>
                </a:schemeClr>
              </a:solidFill>
              <a:latin typeface="微软雅黑" panose="020B0503020204020204" pitchFamily="34" charset="-122"/>
              <a:ea typeface="微软雅黑" panose="020B0503020204020204" pitchFamily="34" charset="-122"/>
            </a:endParaRPr>
          </a:p>
        </p:txBody>
      </p:sp>
      <p:sp>
        <p:nvSpPr>
          <p:cNvPr id="13" name="线形标注 2 12"/>
          <p:cNvSpPr/>
          <p:nvPr/>
        </p:nvSpPr>
        <p:spPr>
          <a:xfrm flipH="1">
            <a:off x="667305" y="3239671"/>
            <a:ext cx="2320430" cy="1384916"/>
          </a:xfrm>
          <a:prstGeom prst="borderCallout2">
            <a:avLst>
              <a:gd name="adj1" fmla="val 18750"/>
              <a:gd name="adj2" fmla="val -8333"/>
              <a:gd name="adj3" fmla="val 18750"/>
              <a:gd name="adj4" fmla="val -16667"/>
              <a:gd name="adj5" fmla="val 9050"/>
              <a:gd name="adj6" fmla="val -24513"/>
            </a:avLst>
          </a:prstGeom>
          <a:noFill/>
          <a:ln>
            <a:solidFill>
              <a:srgbClr val="0740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dirty="0">
                <a:solidFill>
                  <a:schemeClr val="bg2">
                    <a:lumMod val="10000"/>
                  </a:schemeClr>
                </a:solidFill>
                <a:latin typeface="微软雅黑" panose="020B0503020204020204" pitchFamily="34" charset="-122"/>
                <a:ea typeface="微软雅黑" panose="020B0503020204020204" pitchFamily="34" charset="-122"/>
              </a:rPr>
              <a:t>不同类型的</a:t>
            </a:r>
            <a:r>
              <a:rPr lang="zh-CN" altLang="en-US" sz="1600" b="1" dirty="0" smtClean="0">
                <a:solidFill>
                  <a:schemeClr val="bg2">
                    <a:lumMod val="10000"/>
                  </a:schemeClr>
                </a:solidFill>
                <a:latin typeface="微软雅黑" panose="020B0503020204020204" pitchFamily="34" charset="-122"/>
                <a:ea typeface="微软雅黑" panose="020B0503020204020204" pitchFamily="34" charset="-122"/>
              </a:rPr>
              <a:t>抖音</a:t>
            </a:r>
            <a:r>
              <a:rPr lang="en-US" altLang="zh-CN" sz="1600" b="1" dirty="0" smtClean="0">
                <a:solidFill>
                  <a:schemeClr val="bg2">
                    <a:lumMod val="10000"/>
                  </a:schemeClr>
                </a:solidFill>
                <a:latin typeface="微软雅黑" panose="020B0503020204020204" pitchFamily="34" charset="-122"/>
                <a:ea typeface="微软雅黑" panose="020B0503020204020204" pitchFamily="34" charset="-122"/>
              </a:rPr>
              <a:t>KOL</a:t>
            </a:r>
            <a:r>
              <a:rPr lang="zh-CN" altLang="en-US" sz="1200" dirty="0" smtClean="0">
                <a:solidFill>
                  <a:schemeClr val="bg2">
                    <a:lumMod val="10000"/>
                  </a:schemeClr>
                </a:solidFill>
                <a:latin typeface="微软雅黑" panose="020B0503020204020204" pitchFamily="34" charset="-122"/>
                <a:ea typeface="微软雅黑" panose="020B0503020204020204" pitchFamily="34" charset="-122"/>
              </a:rPr>
              <a:t>纷纷发布拨打热线的短视频，通过各式各样的既搞笑又科普的片段，带动抖音用户广泛参与和互动</a:t>
            </a: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4" name="线形标注 2 13"/>
          <p:cNvSpPr/>
          <p:nvPr/>
        </p:nvSpPr>
        <p:spPr>
          <a:xfrm>
            <a:off x="6580486" y="2110965"/>
            <a:ext cx="2210540" cy="1384916"/>
          </a:xfrm>
          <a:prstGeom prst="borderCallout2">
            <a:avLst>
              <a:gd name="adj1" fmla="val 18750"/>
              <a:gd name="adj2" fmla="val -8333"/>
              <a:gd name="adj3" fmla="val 18750"/>
              <a:gd name="adj4" fmla="val -16667"/>
              <a:gd name="adj5" fmla="val 63141"/>
              <a:gd name="adj6" fmla="val -46265"/>
            </a:avLst>
          </a:prstGeom>
          <a:noFill/>
          <a:ln>
            <a:solidFill>
              <a:srgbClr val="0740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dirty="0" smtClean="0">
                <a:solidFill>
                  <a:schemeClr val="bg2">
                    <a:lumMod val="10000"/>
                  </a:schemeClr>
                </a:solidFill>
                <a:latin typeface="微软雅黑" panose="020B0503020204020204" pitchFamily="34" charset="-122"/>
                <a:ea typeface="微软雅黑" panose="020B0503020204020204" pitchFamily="34" charset="-122"/>
              </a:rPr>
              <a:t>设置统一</a:t>
            </a:r>
            <a:r>
              <a:rPr lang="zh-CN" altLang="en-US" sz="1600" b="1" dirty="0" smtClean="0">
                <a:solidFill>
                  <a:schemeClr val="bg2">
                    <a:lumMod val="10000"/>
                  </a:schemeClr>
                </a:solidFill>
                <a:latin typeface="微软雅黑" panose="020B0503020204020204" pitchFamily="34" charset="-122"/>
                <a:ea typeface="微软雅黑" panose="020B0503020204020204" pitchFamily="34" charset="-122"/>
              </a:rPr>
              <a:t>抖音话题</a:t>
            </a:r>
            <a:r>
              <a:rPr lang="zh-CN" altLang="en-US" sz="1200" dirty="0" smtClean="0">
                <a:solidFill>
                  <a:schemeClr val="bg2">
                    <a:lumMod val="10000"/>
                  </a:schemeClr>
                </a:solidFill>
                <a:latin typeface="微软雅黑" panose="020B0503020204020204" pitchFamily="34" charset="-122"/>
                <a:ea typeface="微软雅黑" panose="020B0503020204020204" pitchFamily="34" charset="-122"/>
              </a:rPr>
              <a:t>，通过购买抖音广告位实现话题保护，</a:t>
            </a:r>
            <a:r>
              <a:rPr lang="en-US" altLang="zh-CN" sz="1200" dirty="0" smtClean="0">
                <a:solidFill>
                  <a:schemeClr val="bg2">
                    <a:lumMod val="10000"/>
                  </a:schemeClr>
                </a:solidFill>
                <a:latin typeface="微软雅黑" panose="020B0503020204020204" pitchFamily="34" charset="-122"/>
                <a:ea typeface="微软雅黑" panose="020B0503020204020204" pitchFamily="34" charset="-122"/>
              </a:rPr>
              <a:t>KOL</a:t>
            </a:r>
            <a:r>
              <a:rPr lang="zh-CN" altLang="en-US" sz="1200" dirty="0" smtClean="0">
                <a:solidFill>
                  <a:schemeClr val="bg2">
                    <a:lumMod val="10000"/>
                  </a:schemeClr>
                </a:solidFill>
                <a:latin typeface="微软雅黑" panose="020B0503020204020204" pitchFamily="34" charset="-122"/>
                <a:ea typeface="微软雅黑" panose="020B0503020204020204" pitchFamily="34" charset="-122"/>
              </a:rPr>
              <a:t>和</a:t>
            </a:r>
            <a:r>
              <a:rPr lang="en-US" altLang="zh-CN" sz="1200" dirty="0" smtClean="0">
                <a:solidFill>
                  <a:schemeClr val="bg2">
                    <a:lumMod val="10000"/>
                  </a:schemeClr>
                </a:solidFill>
                <a:latin typeface="微软雅黑" panose="020B0503020204020204" pitchFamily="34" charset="-122"/>
                <a:ea typeface="微软雅黑" panose="020B0503020204020204" pitchFamily="34" charset="-122"/>
              </a:rPr>
              <a:t>KOC</a:t>
            </a:r>
            <a:r>
              <a:rPr lang="zh-CN" altLang="en-US" sz="1200" dirty="0" smtClean="0">
                <a:solidFill>
                  <a:schemeClr val="bg2">
                    <a:lumMod val="10000"/>
                  </a:schemeClr>
                </a:solidFill>
                <a:latin typeface="微软雅黑" panose="020B0503020204020204" pitchFamily="34" charset="-122"/>
                <a:ea typeface="微软雅黑" panose="020B0503020204020204" pitchFamily="34" charset="-122"/>
              </a:rPr>
              <a:t>均通过该话题发酵热线衍生内容</a:t>
            </a: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5687615" y="4501924"/>
            <a:ext cx="3023677" cy="276999"/>
          </a:xfrm>
          <a:prstGeom prst="rect">
            <a:avLst/>
          </a:prstGeom>
          <a:noFill/>
        </p:spPr>
        <p:txBody>
          <a:bodyPr wrap="square" rtlCol="0">
            <a:spAutoFit/>
          </a:bodyPr>
          <a:lstStyle/>
          <a:p>
            <a:r>
              <a:rPr lang="en-US" altLang="zh-CN" sz="1200" dirty="0" smtClean="0">
                <a:solidFill>
                  <a:schemeClr val="bg2">
                    <a:lumMod val="10000"/>
                  </a:schemeClr>
                </a:solidFill>
                <a:latin typeface="微软雅黑" panose="020B0503020204020204" pitchFamily="34" charset="-122"/>
                <a:ea typeface="微软雅黑" panose="020B0503020204020204" pitchFamily="34" charset="-122"/>
              </a:rPr>
              <a:t>PS</a:t>
            </a:r>
            <a:r>
              <a:rPr lang="zh-CN" altLang="en-US" sz="1200" dirty="0" smtClean="0">
                <a:solidFill>
                  <a:schemeClr val="bg2">
                    <a:lumMod val="10000"/>
                  </a:schemeClr>
                </a:solidFill>
                <a:latin typeface="微软雅黑" panose="020B0503020204020204" pitchFamily="34" charset="-122"/>
                <a:ea typeface="微软雅黑" panose="020B0503020204020204" pitchFamily="34" charset="-122"/>
              </a:rPr>
              <a:t>：整体互动调性参考环球影城威震天</a:t>
            </a: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89591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02928" y="887739"/>
            <a:ext cx="3262432" cy="461665"/>
          </a:xfrm>
          <a:prstGeom prst="rect">
            <a:avLst/>
          </a:prstGeom>
        </p:spPr>
        <p:txBody>
          <a:bodyPr wrap="none">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事件营销想达成的效果</a:t>
            </a:r>
            <a:endParaRPr lang="zh-CN" altLang="en-US" sz="1050" dirty="0"/>
          </a:p>
        </p:txBody>
      </p:sp>
      <p:sp>
        <p:nvSpPr>
          <p:cNvPr id="3"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事件营销</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5" name="矩形 4"/>
          <p:cNvSpPr/>
          <p:nvPr/>
        </p:nvSpPr>
        <p:spPr>
          <a:xfrm>
            <a:off x="681636" y="1604155"/>
            <a:ext cx="7905016" cy="3000821"/>
          </a:xfrm>
          <a:prstGeom prst="rect">
            <a:avLst/>
          </a:prstGeom>
        </p:spPr>
        <p:txBody>
          <a:bodyPr wrap="square">
            <a:spAutoFit/>
          </a:bodyPr>
          <a:lstStyle/>
          <a:p>
            <a:pPr lvl="0">
              <a:lnSpc>
                <a:spcPct val="150000"/>
              </a:lnSpc>
            </a:pPr>
            <a:r>
              <a:rPr lang="zh-CN" altLang="en-US" dirty="0" smtClean="0">
                <a:solidFill>
                  <a:srgbClr val="E7E6E6">
                    <a:lumMod val="10000"/>
                  </a:srgbClr>
                </a:solidFill>
                <a:latin typeface="微软雅黑" panose="020B0503020204020204" pitchFamily="34" charset="-122"/>
                <a:ea typeface="微软雅黑" panose="020B0503020204020204" pitchFamily="34" charset="-122"/>
              </a:rPr>
              <a:t>①我们需要一个引爆点带来一波流量，让品牌整体关注提升一个台阶、</a:t>
            </a:r>
            <a:endParaRPr lang="en-US" altLang="zh-CN" dirty="0" smtClean="0">
              <a:solidFill>
                <a:srgbClr val="E7E6E6">
                  <a:lumMod val="10000"/>
                </a:srgbClr>
              </a:solidFill>
              <a:latin typeface="微软雅黑" panose="020B0503020204020204" pitchFamily="34" charset="-122"/>
              <a:ea typeface="微软雅黑" panose="020B0503020204020204" pitchFamily="34" charset="-122"/>
            </a:endParaRPr>
          </a:p>
          <a:p>
            <a:pPr lvl="0">
              <a:lnSpc>
                <a:spcPct val="150000"/>
              </a:lnSpc>
            </a:pPr>
            <a:endParaRPr lang="en-US" altLang="zh-CN" dirty="0">
              <a:solidFill>
                <a:srgbClr val="E7E6E6">
                  <a:lumMod val="10000"/>
                </a:srgbClr>
              </a:solidFill>
              <a:latin typeface="微软雅黑" panose="020B0503020204020204" pitchFamily="34" charset="-122"/>
              <a:ea typeface="微软雅黑" panose="020B0503020204020204" pitchFamily="34" charset="-122"/>
            </a:endParaRPr>
          </a:p>
          <a:p>
            <a:pPr lvl="0">
              <a:lnSpc>
                <a:spcPct val="150000"/>
              </a:lnSpc>
            </a:pPr>
            <a:r>
              <a:rPr lang="zh-CN" altLang="en-US" dirty="0" smtClean="0">
                <a:solidFill>
                  <a:srgbClr val="E7E6E6">
                    <a:lumMod val="10000"/>
                  </a:srgbClr>
                </a:solidFill>
                <a:latin typeface="微软雅黑" panose="020B0503020204020204" pitchFamily="34" charset="-122"/>
                <a:ea typeface="微软雅黑" panose="020B0503020204020204" pitchFamily="34" charset="-122"/>
              </a:rPr>
              <a:t>②通过各个</a:t>
            </a:r>
            <a:r>
              <a:rPr lang="en-US" altLang="zh-CN" dirty="0" smtClean="0">
                <a:solidFill>
                  <a:srgbClr val="E7E6E6">
                    <a:lumMod val="10000"/>
                  </a:srgbClr>
                </a:solidFill>
                <a:latin typeface="微软雅黑" panose="020B0503020204020204" pitchFamily="34" charset="-122"/>
                <a:ea typeface="微软雅黑" panose="020B0503020204020204" pitchFamily="34" charset="-122"/>
              </a:rPr>
              <a:t>KOL</a:t>
            </a:r>
            <a:r>
              <a:rPr lang="zh-CN" altLang="en-US" dirty="0" smtClean="0">
                <a:solidFill>
                  <a:srgbClr val="E7E6E6">
                    <a:lumMod val="10000"/>
                  </a:srgbClr>
                </a:solidFill>
                <a:latin typeface="微软雅黑" panose="020B0503020204020204" pitchFamily="34" charset="-122"/>
                <a:ea typeface="微软雅黑" panose="020B0503020204020204" pitchFamily="34" charset="-122"/>
              </a:rPr>
              <a:t>多样化的内容呈现，表达益生菌“千人千面”，</a:t>
            </a:r>
            <a:r>
              <a:rPr lang="zh-CN" altLang="en-US" dirty="0">
                <a:solidFill>
                  <a:schemeClr val="bg2">
                    <a:lumMod val="10000"/>
                  </a:schemeClr>
                </a:solidFill>
                <a:latin typeface="微软雅黑" panose="020B0503020204020204" pitchFamily="34" charset="-122"/>
                <a:ea typeface="微软雅黑" panose="020B0503020204020204" pitchFamily="34" charset="-122"/>
              </a:rPr>
              <a:t>通过不同人群应该补不同的益生菌，来展现优美达精准定制的产品</a:t>
            </a:r>
            <a:r>
              <a:rPr lang="zh-CN" altLang="en-US" dirty="0" smtClean="0">
                <a:solidFill>
                  <a:schemeClr val="bg2">
                    <a:lumMod val="10000"/>
                  </a:schemeClr>
                </a:solidFill>
                <a:latin typeface="微软雅黑" panose="020B0503020204020204" pitchFamily="34" charset="-122"/>
                <a:ea typeface="微软雅黑" panose="020B0503020204020204" pitchFamily="34" charset="-122"/>
              </a:rPr>
              <a:t>特点</a:t>
            </a:r>
            <a:endParaRPr lang="zh-CN" altLang="en-US" dirty="0">
              <a:solidFill>
                <a:schemeClr val="bg2">
                  <a:lumMod val="10000"/>
                </a:schemeClr>
              </a:solidFill>
              <a:latin typeface="微软雅黑" panose="020B0503020204020204" pitchFamily="34" charset="-122"/>
              <a:ea typeface="微软雅黑" panose="020B0503020204020204" pitchFamily="34" charset="-122"/>
            </a:endParaRPr>
          </a:p>
          <a:p>
            <a:pPr lvl="0">
              <a:lnSpc>
                <a:spcPct val="150000"/>
              </a:lnSpc>
            </a:pPr>
            <a:endParaRPr lang="en-US" altLang="zh-CN" dirty="0">
              <a:solidFill>
                <a:srgbClr val="E7E6E6">
                  <a:lumMod val="10000"/>
                </a:srgbClr>
              </a:solidFill>
              <a:latin typeface="微软雅黑" panose="020B0503020204020204" pitchFamily="34" charset="-122"/>
              <a:ea typeface="微软雅黑" panose="020B0503020204020204" pitchFamily="34" charset="-122"/>
            </a:endParaRPr>
          </a:p>
          <a:p>
            <a:pPr lvl="0">
              <a:lnSpc>
                <a:spcPct val="150000"/>
              </a:lnSpc>
            </a:pPr>
            <a:r>
              <a:rPr lang="zh-CN" altLang="en-US" dirty="0" smtClean="0">
                <a:solidFill>
                  <a:srgbClr val="E7E6E6">
                    <a:lumMod val="10000"/>
                  </a:srgbClr>
                </a:solidFill>
                <a:latin typeface="微软雅黑" panose="020B0503020204020204" pitchFamily="34" charset="-122"/>
                <a:ea typeface="微软雅黑" panose="020B0503020204020204" pitchFamily="34" charset="-122"/>
              </a:rPr>
              <a:t>③通过本次事件带来一个热门抖音话题，以及大量</a:t>
            </a:r>
            <a:r>
              <a:rPr lang="en-US" altLang="zh-CN" dirty="0" smtClean="0">
                <a:solidFill>
                  <a:srgbClr val="E7E6E6">
                    <a:lumMod val="10000"/>
                  </a:srgbClr>
                </a:solidFill>
                <a:latin typeface="微软雅黑" panose="020B0503020204020204" pitchFamily="34" charset="-122"/>
                <a:ea typeface="微软雅黑" panose="020B0503020204020204" pitchFamily="34" charset="-122"/>
              </a:rPr>
              <a:t>UGC</a:t>
            </a:r>
            <a:r>
              <a:rPr lang="zh-CN" altLang="en-US" dirty="0" smtClean="0">
                <a:solidFill>
                  <a:srgbClr val="E7E6E6">
                    <a:lumMod val="10000"/>
                  </a:srgbClr>
                </a:solidFill>
                <a:latin typeface="微软雅黑" panose="020B0503020204020204" pitchFamily="34" charset="-122"/>
                <a:ea typeface="微软雅黑" panose="020B0503020204020204" pitchFamily="34" charset="-122"/>
              </a:rPr>
              <a:t>内容，是品牌和产品的沉淀</a:t>
            </a:r>
            <a:endParaRPr lang="en-US" altLang="zh-CN" dirty="0" smtClean="0">
              <a:solidFill>
                <a:srgbClr val="E7E6E6">
                  <a:lumMod val="10000"/>
                </a:srgbClr>
              </a:solidFill>
              <a:latin typeface="微软雅黑" panose="020B0503020204020204" pitchFamily="34" charset="-122"/>
              <a:ea typeface="微软雅黑" panose="020B0503020204020204" pitchFamily="34" charset="-122"/>
            </a:endParaRPr>
          </a:p>
          <a:p>
            <a:pPr lvl="0">
              <a:lnSpc>
                <a:spcPct val="150000"/>
              </a:lnSpc>
            </a:pPr>
            <a:endParaRPr lang="en-US" altLang="zh-CN" dirty="0">
              <a:solidFill>
                <a:srgbClr val="E7E6E6">
                  <a:lumMod val="10000"/>
                </a:srgbClr>
              </a:solidFill>
              <a:latin typeface="微软雅黑" panose="020B0503020204020204" pitchFamily="34" charset="-122"/>
              <a:ea typeface="微软雅黑" panose="020B0503020204020204" pitchFamily="34" charset="-122"/>
            </a:endParaRPr>
          </a:p>
          <a:p>
            <a:pPr lvl="0">
              <a:lnSpc>
                <a:spcPct val="150000"/>
              </a:lnSpc>
            </a:pPr>
            <a:r>
              <a:rPr lang="zh-CN" altLang="en-US" dirty="0" smtClean="0">
                <a:solidFill>
                  <a:srgbClr val="E7E6E6">
                    <a:lumMod val="10000"/>
                  </a:srgbClr>
                </a:solidFill>
                <a:latin typeface="微软雅黑" panose="020B0503020204020204" pitchFamily="34" charset="-122"/>
                <a:ea typeface="微软雅黑" panose="020B0503020204020204" pitchFamily="34" charset="-122"/>
              </a:rPr>
              <a:t>④将益生菌行业从“噱头”带向“精准” ，从“用户无知阶段”带向“用户理性购买”阶段</a:t>
            </a:r>
            <a:endParaRPr lang="en-US" altLang="zh-CN" dirty="0" smtClean="0">
              <a:solidFill>
                <a:srgbClr val="E7E6E6">
                  <a:lumMod val="10000"/>
                </a:srgbClr>
              </a:solidFill>
              <a:latin typeface="微软雅黑" panose="020B0503020204020204" pitchFamily="34" charset="-122"/>
              <a:ea typeface="微软雅黑" panose="020B0503020204020204" pitchFamily="34" charset="-122"/>
            </a:endParaRPr>
          </a:p>
          <a:p>
            <a:pPr lvl="0">
              <a:lnSpc>
                <a:spcPct val="150000"/>
              </a:lnSpc>
            </a:pPr>
            <a:endParaRPr lang="en-US" altLang="zh-CN" dirty="0">
              <a:solidFill>
                <a:srgbClr val="E7E6E6">
                  <a:lumMod val="10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55605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事件营销</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3" name="矩形 2"/>
          <p:cNvSpPr/>
          <p:nvPr/>
        </p:nvSpPr>
        <p:spPr>
          <a:xfrm>
            <a:off x="3618481" y="807194"/>
            <a:ext cx="2031325" cy="461665"/>
          </a:xfrm>
          <a:prstGeom prst="rect">
            <a:avLst/>
          </a:prstGeom>
        </p:spPr>
        <p:txBody>
          <a:bodyPr wrap="none">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具体操作步骤</a:t>
            </a:r>
            <a:endParaRPr lang="zh-CN" altLang="en-US" sz="1050" dirty="0"/>
          </a:p>
        </p:txBody>
      </p:sp>
      <p:grpSp>
        <p:nvGrpSpPr>
          <p:cNvPr id="5" name="组合 4"/>
          <p:cNvGrpSpPr/>
          <p:nvPr/>
        </p:nvGrpSpPr>
        <p:grpSpPr>
          <a:xfrm>
            <a:off x="996326" y="1379157"/>
            <a:ext cx="7325509" cy="3513004"/>
            <a:chOff x="184016" y="1387470"/>
            <a:chExt cx="7325509" cy="3513004"/>
          </a:xfrm>
        </p:grpSpPr>
        <p:sp>
          <p:nvSpPr>
            <p:cNvPr id="4" name="Freeform 6">
              <a:extLst>
                <a:ext uri="{FF2B5EF4-FFF2-40B4-BE49-F238E27FC236}">
                  <a16:creationId xmlns:a16="http://schemas.microsoft.com/office/drawing/2014/main" id="{A9119D50-9E84-4637-9892-C52C57CC70E9}"/>
                </a:ext>
              </a:extLst>
            </p:cNvPr>
            <p:cNvSpPr>
              <a:spLocks/>
            </p:cNvSpPr>
            <p:nvPr/>
          </p:nvSpPr>
          <p:spPr bwMode="auto">
            <a:xfrm>
              <a:off x="184016" y="1387470"/>
              <a:ext cx="2824839" cy="293248"/>
            </a:xfrm>
            <a:custGeom>
              <a:avLst/>
              <a:gdLst>
                <a:gd name="T0" fmla="*/ 488 w 488"/>
                <a:gd name="T1" fmla="*/ 477 h 488"/>
                <a:gd name="T2" fmla="*/ 477 w 488"/>
                <a:gd name="T3" fmla="*/ 488 h 488"/>
                <a:gd name="T4" fmla="*/ 11 w 488"/>
                <a:gd name="T5" fmla="*/ 488 h 488"/>
                <a:gd name="T6" fmla="*/ 0 w 488"/>
                <a:gd name="T7" fmla="*/ 477 h 488"/>
                <a:gd name="T8" fmla="*/ 0 w 488"/>
                <a:gd name="T9" fmla="*/ 11 h 488"/>
                <a:gd name="T10" fmla="*/ 11 w 488"/>
                <a:gd name="T11" fmla="*/ 0 h 488"/>
                <a:gd name="T12" fmla="*/ 477 w 488"/>
                <a:gd name="T13" fmla="*/ 0 h 488"/>
                <a:gd name="T14" fmla="*/ 488 w 488"/>
                <a:gd name="T15" fmla="*/ 11 h 488"/>
                <a:gd name="T16" fmla="*/ 488 w 488"/>
                <a:gd name="T17" fmla="*/ 477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7"/>
                  </a:moveTo>
                  <a:cubicBezTo>
                    <a:pt x="488" y="483"/>
                    <a:pt x="483" y="488"/>
                    <a:pt x="477" y="488"/>
                  </a:cubicBezTo>
                  <a:cubicBezTo>
                    <a:pt x="11" y="488"/>
                    <a:pt x="11" y="488"/>
                    <a:pt x="11" y="488"/>
                  </a:cubicBezTo>
                  <a:cubicBezTo>
                    <a:pt x="5" y="488"/>
                    <a:pt x="0" y="483"/>
                    <a:pt x="0" y="477"/>
                  </a:cubicBezTo>
                  <a:cubicBezTo>
                    <a:pt x="0" y="11"/>
                    <a:pt x="0" y="11"/>
                    <a:pt x="0" y="11"/>
                  </a:cubicBezTo>
                  <a:cubicBezTo>
                    <a:pt x="0" y="5"/>
                    <a:pt x="5" y="0"/>
                    <a:pt x="11" y="0"/>
                  </a:cubicBezTo>
                  <a:cubicBezTo>
                    <a:pt x="477" y="0"/>
                    <a:pt x="477" y="0"/>
                    <a:pt x="477" y="0"/>
                  </a:cubicBezTo>
                  <a:cubicBezTo>
                    <a:pt x="483" y="0"/>
                    <a:pt x="488" y="5"/>
                    <a:pt x="488" y="11"/>
                  </a:cubicBezTo>
                  <a:lnTo>
                    <a:pt x="488" y="477"/>
                  </a:lnTo>
                  <a:close/>
                </a:path>
              </a:pathLst>
            </a:custGeom>
            <a:solidFill>
              <a:srgbClr val="00B0F0"/>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筹备阶段</a:t>
              </a:r>
              <a:endParaRPr lang="zh-CN" altLang="en-US" b="1" dirty="0">
                <a:solidFill>
                  <a:schemeClr val="bg1"/>
                </a:solidFill>
                <a:latin typeface="微软雅黑" panose="020B0503020204020204" pitchFamily="34" charset="-122"/>
                <a:ea typeface="微软雅黑" panose="020B0503020204020204" pitchFamily="34" charset="-122"/>
              </a:endParaRPr>
            </a:p>
          </p:txBody>
        </p:sp>
        <p:pic>
          <p:nvPicPr>
            <p:cNvPr id="1026" name="Picture 2" descr="https://gimg2.baidu.com/image_search/src=http%3A%2F%2Faaa.fabuzhushou.com%2Fdata%2Fupload%2Fdefault%2F20200704%2F5f001dc733851.jpg&amp;refer=http%3A%2F%2Faaa.fabuzhushou.com&amp;app=2002&amp;size=f9999,10000&amp;q=a80&amp;n=0&amp;g=0n&amp;fmt=jpeg?sec=1639707129&amp;t=53110c88a67f84694dda7031138ba02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252" b="15350"/>
            <a:stretch/>
          </p:blipFill>
          <p:spPr bwMode="auto">
            <a:xfrm>
              <a:off x="184016" y="3518759"/>
              <a:ext cx="2824838" cy="1381714"/>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184932" y="1781574"/>
              <a:ext cx="2823923" cy="1636329"/>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①设置一个容易记住的电话号码作为客服电话，如：</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95577</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。通过官方社交媒体发布活动 </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给你的肠道细菌打电话；</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②选择</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1-2</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名</a:t>
              </a:r>
              <a:r>
                <a:rPr lang="zh-CN" altLang="en-US" sz="1100" b="1" dirty="0" smtClean="0">
                  <a:solidFill>
                    <a:schemeClr val="bg2">
                      <a:lumMod val="10000"/>
                    </a:schemeClr>
                  </a:solidFill>
                  <a:latin typeface="微软雅黑" panose="020B0503020204020204" pitchFamily="34" charset="-122"/>
                  <a:ea typeface="微软雅黑" panose="020B0503020204020204" pitchFamily="34" charset="-122"/>
                </a:rPr>
                <a:t>风趣幽默</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的客服专员，需有</a:t>
              </a:r>
              <a:r>
                <a:rPr lang="zh-CN" altLang="en-US" sz="1100" b="1" dirty="0" smtClean="0">
                  <a:solidFill>
                    <a:schemeClr val="bg2">
                      <a:lumMod val="10000"/>
                    </a:schemeClr>
                  </a:solidFill>
                  <a:latin typeface="微软雅黑" panose="020B0503020204020204" pitchFamily="34" charset="-122"/>
                  <a:ea typeface="微软雅黑" panose="020B0503020204020204" pitchFamily="34" charset="-122"/>
                </a:rPr>
                <a:t>较强的反应力</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，预计接电话周期在</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15</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天左右</a:t>
              </a:r>
              <a:endParaRPr lang="zh-CN" altLang="en-US" sz="11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1" name="Freeform 6">
              <a:extLst>
                <a:ext uri="{FF2B5EF4-FFF2-40B4-BE49-F238E27FC236}">
                  <a16:creationId xmlns:a16="http://schemas.microsoft.com/office/drawing/2014/main" id="{A9119D50-9E84-4637-9892-C52C57CC70E9}"/>
                </a:ext>
              </a:extLst>
            </p:cNvPr>
            <p:cNvSpPr>
              <a:spLocks/>
            </p:cNvSpPr>
            <p:nvPr/>
          </p:nvSpPr>
          <p:spPr bwMode="auto">
            <a:xfrm>
              <a:off x="3185136" y="1387470"/>
              <a:ext cx="2074053" cy="293248"/>
            </a:xfrm>
            <a:custGeom>
              <a:avLst/>
              <a:gdLst>
                <a:gd name="T0" fmla="*/ 488 w 488"/>
                <a:gd name="T1" fmla="*/ 477 h 488"/>
                <a:gd name="T2" fmla="*/ 477 w 488"/>
                <a:gd name="T3" fmla="*/ 488 h 488"/>
                <a:gd name="T4" fmla="*/ 11 w 488"/>
                <a:gd name="T5" fmla="*/ 488 h 488"/>
                <a:gd name="T6" fmla="*/ 0 w 488"/>
                <a:gd name="T7" fmla="*/ 477 h 488"/>
                <a:gd name="T8" fmla="*/ 0 w 488"/>
                <a:gd name="T9" fmla="*/ 11 h 488"/>
                <a:gd name="T10" fmla="*/ 11 w 488"/>
                <a:gd name="T11" fmla="*/ 0 h 488"/>
                <a:gd name="T12" fmla="*/ 477 w 488"/>
                <a:gd name="T13" fmla="*/ 0 h 488"/>
                <a:gd name="T14" fmla="*/ 488 w 488"/>
                <a:gd name="T15" fmla="*/ 11 h 488"/>
                <a:gd name="T16" fmla="*/ 488 w 488"/>
                <a:gd name="T17" fmla="*/ 477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7"/>
                  </a:moveTo>
                  <a:cubicBezTo>
                    <a:pt x="488" y="483"/>
                    <a:pt x="483" y="488"/>
                    <a:pt x="477" y="488"/>
                  </a:cubicBezTo>
                  <a:cubicBezTo>
                    <a:pt x="11" y="488"/>
                    <a:pt x="11" y="488"/>
                    <a:pt x="11" y="488"/>
                  </a:cubicBezTo>
                  <a:cubicBezTo>
                    <a:pt x="5" y="488"/>
                    <a:pt x="0" y="483"/>
                    <a:pt x="0" y="477"/>
                  </a:cubicBezTo>
                  <a:cubicBezTo>
                    <a:pt x="0" y="11"/>
                    <a:pt x="0" y="11"/>
                    <a:pt x="0" y="11"/>
                  </a:cubicBezTo>
                  <a:cubicBezTo>
                    <a:pt x="0" y="5"/>
                    <a:pt x="5" y="0"/>
                    <a:pt x="11" y="0"/>
                  </a:cubicBezTo>
                  <a:cubicBezTo>
                    <a:pt x="477" y="0"/>
                    <a:pt x="477" y="0"/>
                    <a:pt x="477" y="0"/>
                  </a:cubicBezTo>
                  <a:cubicBezTo>
                    <a:pt x="483" y="0"/>
                    <a:pt x="488" y="5"/>
                    <a:pt x="488" y="11"/>
                  </a:cubicBezTo>
                  <a:lnTo>
                    <a:pt x="488" y="477"/>
                  </a:lnTo>
                  <a:close/>
                </a:path>
              </a:pathLst>
            </a:custGeom>
            <a:solidFill>
              <a:srgbClr val="00B0F0"/>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执行阶段</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3185810" y="1781574"/>
              <a:ext cx="2073380" cy="1636329"/>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nSpc>
                  <a:spcPct val="15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①拟定抖音</a:t>
              </a:r>
              <a:r>
                <a:rPr lang="en-US" altLang="zh-CN" sz="1100" dirty="0">
                  <a:solidFill>
                    <a:schemeClr val="bg2">
                      <a:lumMod val="10000"/>
                    </a:schemeClr>
                  </a:solidFill>
                  <a:latin typeface="微软雅黑" panose="020B0503020204020204" pitchFamily="34" charset="-122"/>
                  <a:ea typeface="微软雅黑" panose="020B0503020204020204" pitchFamily="34" charset="-122"/>
                </a:rPr>
                <a:t>KOL</a:t>
              </a:r>
              <a:r>
                <a:rPr lang="zh-CN" altLang="en-US" sz="1100" dirty="0">
                  <a:solidFill>
                    <a:schemeClr val="bg2">
                      <a:lumMod val="10000"/>
                    </a:schemeClr>
                  </a:solidFill>
                  <a:latin typeface="微软雅黑" panose="020B0503020204020204" pitchFamily="34" charset="-122"/>
                  <a:ea typeface="微软雅黑" panose="020B0503020204020204" pitchFamily="34" charset="-122"/>
                </a:rPr>
                <a:t>名单并</a:t>
              </a:r>
              <a:r>
                <a:rPr lang="zh-CN" altLang="en-US" sz="1100" b="1" dirty="0">
                  <a:solidFill>
                    <a:schemeClr val="bg2">
                      <a:lumMod val="10000"/>
                    </a:schemeClr>
                  </a:solidFill>
                  <a:latin typeface="微软雅黑" panose="020B0503020204020204" pitchFamily="34" charset="-122"/>
                  <a:ea typeface="微软雅黑" panose="020B0503020204020204" pitchFamily="34" charset="-122"/>
                </a:rPr>
                <a:t>根据其特点撰写脚本</a:t>
              </a:r>
              <a:r>
                <a:rPr lang="zh-CN" altLang="en-US" sz="1100" dirty="0">
                  <a:solidFill>
                    <a:schemeClr val="bg2">
                      <a:lumMod val="10000"/>
                    </a:schemeClr>
                  </a:solidFill>
                  <a:latin typeface="微软雅黑" panose="020B0503020204020204" pitchFamily="34" charset="-122"/>
                  <a:ea typeface="微软雅黑" panose="020B0503020204020204" pitchFamily="34" charset="-122"/>
                </a:rPr>
                <a:t>，</a:t>
              </a:r>
              <a:r>
                <a:rPr lang="zh-CN" altLang="en-US" sz="1100" b="1" dirty="0">
                  <a:solidFill>
                    <a:schemeClr val="bg2">
                      <a:lumMod val="10000"/>
                    </a:schemeClr>
                  </a:solidFill>
                  <a:latin typeface="微软雅黑" panose="020B0503020204020204" pitchFamily="34" charset="-122"/>
                  <a:ea typeface="微软雅黑" panose="020B0503020204020204" pitchFamily="34" charset="-122"/>
                </a:rPr>
                <a:t>按设定剧情拍摄打电话短视频</a:t>
              </a:r>
              <a:r>
                <a:rPr lang="zh-CN" altLang="en-US" sz="1100" dirty="0">
                  <a:solidFill>
                    <a:schemeClr val="bg2">
                      <a:lumMod val="10000"/>
                    </a:schemeClr>
                  </a:solidFill>
                  <a:latin typeface="微软雅黑" panose="020B0503020204020204" pitchFamily="34" charset="-122"/>
                  <a:ea typeface="微软雅黑" panose="020B0503020204020204" pitchFamily="34" charset="-122"/>
                </a:rPr>
                <a:t>；</a:t>
              </a:r>
              <a:endParaRPr lang="en-US" altLang="zh-CN" sz="1100" dirty="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②</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KOL</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们按照一定顺序，添加同一话题标签进行发布</a:t>
              </a:r>
              <a:endParaRPr lang="en-US" altLang="zh-CN" sz="11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3" name="Freeform 6">
              <a:extLst>
                <a:ext uri="{FF2B5EF4-FFF2-40B4-BE49-F238E27FC236}">
                  <a16:creationId xmlns:a16="http://schemas.microsoft.com/office/drawing/2014/main" id="{A9119D50-9E84-4637-9892-C52C57CC70E9}"/>
                </a:ext>
              </a:extLst>
            </p:cNvPr>
            <p:cNvSpPr>
              <a:spLocks/>
            </p:cNvSpPr>
            <p:nvPr/>
          </p:nvSpPr>
          <p:spPr bwMode="auto">
            <a:xfrm>
              <a:off x="5435471" y="1387470"/>
              <a:ext cx="2074053" cy="293248"/>
            </a:xfrm>
            <a:custGeom>
              <a:avLst/>
              <a:gdLst>
                <a:gd name="T0" fmla="*/ 488 w 488"/>
                <a:gd name="T1" fmla="*/ 477 h 488"/>
                <a:gd name="T2" fmla="*/ 477 w 488"/>
                <a:gd name="T3" fmla="*/ 488 h 488"/>
                <a:gd name="T4" fmla="*/ 11 w 488"/>
                <a:gd name="T5" fmla="*/ 488 h 488"/>
                <a:gd name="T6" fmla="*/ 0 w 488"/>
                <a:gd name="T7" fmla="*/ 477 h 488"/>
                <a:gd name="T8" fmla="*/ 0 w 488"/>
                <a:gd name="T9" fmla="*/ 11 h 488"/>
                <a:gd name="T10" fmla="*/ 11 w 488"/>
                <a:gd name="T11" fmla="*/ 0 h 488"/>
                <a:gd name="T12" fmla="*/ 477 w 488"/>
                <a:gd name="T13" fmla="*/ 0 h 488"/>
                <a:gd name="T14" fmla="*/ 488 w 488"/>
                <a:gd name="T15" fmla="*/ 11 h 488"/>
                <a:gd name="T16" fmla="*/ 488 w 488"/>
                <a:gd name="T17" fmla="*/ 477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7"/>
                  </a:moveTo>
                  <a:cubicBezTo>
                    <a:pt x="488" y="483"/>
                    <a:pt x="483" y="488"/>
                    <a:pt x="477" y="488"/>
                  </a:cubicBezTo>
                  <a:cubicBezTo>
                    <a:pt x="11" y="488"/>
                    <a:pt x="11" y="488"/>
                    <a:pt x="11" y="488"/>
                  </a:cubicBezTo>
                  <a:cubicBezTo>
                    <a:pt x="5" y="488"/>
                    <a:pt x="0" y="483"/>
                    <a:pt x="0" y="477"/>
                  </a:cubicBezTo>
                  <a:cubicBezTo>
                    <a:pt x="0" y="11"/>
                    <a:pt x="0" y="11"/>
                    <a:pt x="0" y="11"/>
                  </a:cubicBezTo>
                  <a:cubicBezTo>
                    <a:pt x="0" y="5"/>
                    <a:pt x="5" y="0"/>
                    <a:pt x="11" y="0"/>
                  </a:cubicBezTo>
                  <a:cubicBezTo>
                    <a:pt x="477" y="0"/>
                    <a:pt x="477" y="0"/>
                    <a:pt x="477" y="0"/>
                  </a:cubicBezTo>
                  <a:cubicBezTo>
                    <a:pt x="483" y="0"/>
                    <a:pt x="488" y="5"/>
                    <a:pt x="488" y="11"/>
                  </a:cubicBezTo>
                  <a:lnTo>
                    <a:pt x="488" y="477"/>
                  </a:lnTo>
                  <a:close/>
                </a:path>
              </a:pathLst>
            </a:custGeom>
            <a:solidFill>
              <a:srgbClr val="00B0F0"/>
            </a:solidFill>
            <a:ln>
              <a:noFill/>
            </a:ln>
          </p:spPr>
          <p:txBody>
            <a:bodyPr/>
            <a:lstStyle/>
            <a:p>
              <a:pPr algn="ctr"/>
              <a:r>
                <a:rPr lang="zh-CN" altLang="en-US" b="1" dirty="0">
                  <a:solidFill>
                    <a:schemeClr val="bg1"/>
                  </a:solidFill>
                  <a:latin typeface="微软雅黑" panose="020B0503020204020204" pitchFamily="34" charset="-122"/>
                  <a:ea typeface="微软雅黑" panose="020B0503020204020204" pitchFamily="34" charset="-122"/>
                </a:rPr>
                <a:t>维护</a:t>
              </a:r>
              <a:r>
                <a:rPr lang="zh-CN" altLang="en-US" b="1" dirty="0" smtClean="0">
                  <a:solidFill>
                    <a:schemeClr val="bg1"/>
                  </a:solidFill>
                  <a:latin typeface="微软雅黑" panose="020B0503020204020204" pitchFamily="34" charset="-122"/>
                  <a:ea typeface="微软雅黑" panose="020B0503020204020204" pitchFamily="34" charset="-122"/>
                </a:rPr>
                <a:t>阶段</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5436145" y="1781574"/>
              <a:ext cx="2073380" cy="1636329"/>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①增加权威</a:t>
              </a:r>
              <a:r>
                <a:rPr lang="zh-CN" altLang="en-US" sz="1100" b="1" dirty="0" smtClean="0">
                  <a:solidFill>
                    <a:schemeClr val="bg2">
                      <a:lumMod val="10000"/>
                    </a:schemeClr>
                  </a:solidFill>
                  <a:latin typeface="微软雅黑" panose="020B0503020204020204" pitchFamily="34" charset="-122"/>
                  <a:ea typeface="微软雅黑" panose="020B0503020204020204" pitchFamily="34" charset="-122"/>
                </a:rPr>
                <a:t>营养学、医学类</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账号，在话题下宣传益生菌“</a:t>
              </a:r>
              <a:r>
                <a:rPr lang="zh-CN" altLang="en-US" sz="1100" b="1" dirty="0" smtClean="0">
                  <a:solidFill>
                    <a:schemeClr val="bg2">
                      <a:lumMod val="10000"/>
                    </a:schemeClr>
                  </a:solidFill>
                  <a:latin typeface="微软雅黑" panose="020B0503020204020204" pitchFamily="34" charset="-122"/>
                  <a:ea typeface="微软雅黑" panose="020B0503020204020204" pitchFamily="34" charset="-122"/>
                </a:rPr>
                <a:t>精准才管用</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”的特点</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②</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大量</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KOC</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在话题下填充自己打电话的相关视频内容；</a:t>
              </a:r>
              <a:endParaRPr lang="en-US" altLang="zh-CN" sz="1100" dirty="0">
                <a:solidFill>
                  <a:schemeClr val="bg2">
                    <a:lumMod val="10000"/>
                  </a:schemeClr>
                </a:solidFill>
                <a:latin typeface="微软雅黑" panose="020B0503020204020204" pitchFamily="34" charset="-122"/>
                <a:ea typeface="微软雅黑" panose="020B0503020204020204" pitchFamily="34" charset="-122"/>
              </a:endParaRPr>
            </a:p>
          </p:txBody>
        </p:sp>
        <p:pic>
          <p:nvPicPr>
            <p:cNvPr id="1032" name="Picture 8" descr="https://gimg2.baidu.com/image_search/src=http%3A%2F%2Fimage.thepaper.cn%2Fwap%2Fimage%2F20%2F914%2F676.jpg&amp;refer=http%3A%2F%2Fimage.thepaper.cn&amp;app=2002&amp;size=f9999,10000&amp;q=a80&amp;n=0&amp;g=0n&amp;fmt=jpeg?sec=1639708283&amp;t=5aabf3816da83fedae55128a52ba02a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85137" y="3518759"/>
              <a:ext cx="2066120" cy="138171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gimg2.baidu.com/image_search/src=http%3A%2F%2Fimg.mp.sohu.com%2Fupload%2F20170614%2F61a55776868e45cbbcb440b9d4df757f_th.png&amp;refer=http%3A%2F%2Fimg.mp.sohu.com&amp;app=2002&amp;size=f9999,10000&amp;q=a80&amp;n=0&amp;g=0n&amp;fmt=jpeg?sec=1639708782&amp;t=e7de701839399d2ad37c08fa4533aca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697" t="10553" r="27667" b="28312"/>
            <a:stretch/>
          </p:blipFill>
          <p:spPr bwMode="auto">
            <a:xfrm>
              <a:off x="5427540" y="3518759"/>
              <a:ext cx="2081984" cy="138171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816796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12502" y="1268211"/>
            <a:ext cx="6390139" cy="3513003"/>
            <a:chOff x="652868" y="1467369"/>
            <a:chExt cx="7843063" cy="3513003"/>
          </a:xfrm>
        </p:grpSpPr>
        <p:sp>
          <p:nvSpPr>
            <p:cNvPr id="2" name="Freeform 6">
              <a:extLst>
                <a:ext uri="{FF2B5EF4-FFF2-40B4-BE49-F238E27FC236}">
                  <a16:creationId xmlns:a16="http://schemas.microsoft.com/office/drawing/2014/main" id="{A9119D50-9E84-4637-9892-C52C57CC70E9}"/>
                </a:ext>
              </a:extLst>
            </p:cNvPr>
            <p:cNvSpPr>
              <a:spLocks/>
            </p:cNvSpPr>
            <p:nvPr/>
          </p:nvSpPr>
          <p:spPr bwMode="auto">
            <a:xfrm>
              <a:off x="652869" y="1467369"/>
              <a:ext cx="7843062" cy="293248"/>
            </a:xfrm>
            <a:custGeom>
              <a:avLst/>
              <a:gdLst>
                <a:gd name="T0" fmla="*/ 488 w 488"/>
                <a:gd name="T1" fmla="*/ 477 h 488"/>
                <a:gd name="T2" fmla="*/ 477 w 488"/>
                <a:gd name="T3" fmla="*/ 488 h 488"/>
                <a:gd name="T4" fmla="*/ 11 w 488"/>
                <a:gd name="T5" fmla="*/ 488 h 488"/>
                <a:gd name="T6" fmla="*/ 0 w 488"/>
                <a:gd name="T7" fmla="*/ 477 h 488"/>
                <a:gd name="T8" fmla="*/ 0 w 488"/>
                <a:gd name="T9" fmla="*/ 11 h 488"/>
                <a:gd name="T10" fmla="*/ 11 w 488"/>
                <a:gd name="T11" fmla="*/ 0 h 488"/>
                <a:gd name="T12" fmla="*/ 477 w 488"/>
                <a:gd name="T13" fmla="*/ 0 h 488"/>
                <a:gd name="T14" fmla="*/ 488 w 488"/>
                <a:gd name="T15" fmla="*/ 11 h 488"/>
                <a:gd name="T16" fmla="*/ 488 w 488"/>
                <a:gd name="T17" fmla="*/ 477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8" h="488">
                  <a:moveTo>
                    <a:pt x="488" y="477"/>
                  </a:moveTo>
                  <a:cubicBezTo>
                    <a:pt x="488" y="483"/>
                    <a:pt x="483" y="488"/>
                    <a:pt x="477" y="488"/>
                  </a:cubicBezTo>
                  <a:cubicBezTo>
                    <a:pt x="11" y="488"/>
                    <a:pt x="11" y="488"/>
                    <a:pt x="11" y="488"/>
                  </a:cubicBezTo>
                  <a:cubicBezTo>
                    <a:pt x="5" y="488"/>
                    <a:pt x="0" y="483"/>
                    <a:pt x="0" y="477"/>
                  </a:cubicBezTo>
                  <a:cubicBezTo>
                    <a:pt x="0" y="11"/>
                    <a:pt x="0" y="11"/>
                    <a:pt x="0" y="11"/>
                  </a:cubicBezTo>
                  <a:cubicBezTo>
                    <a:pt x="0" y="5"/>
                    <a:pt x="5" y="0"/>
                    <a:pt x="11" y="0"/>
                  </a:cubicBezTo>
                  <a:cubicBezTo>
                    <a:pt x="477" y="0"/>
                    <a:pt x="477" y="0"/>
                    <a:pt x="477" y="0"/>
                  </a:cubicBezTo>
                  <a:cubicBezTo>
                    <a:pt x="483" y="0"/>
                    <a:pt x="488" y="5"/>
                    <a:pt x="488" y="11"/>
                  </a:cubicBezTo>
                  <a:lnTo>
                    <a:pt x="488" y="477"/>
                  </a:lnTo>
                  <a:close/>
                </a:path>
              </a:pathLst>
            </a:custGeom>
            <a:solidFill>
              <a:srgbClr val="00B0F0"/>
            </a:solidFill>
            <a:ln>
              <a:noFill/>
            </a:ln>
          </p:spPr>
          <p:txBody>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执行阶段</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652868" y="1861473"/>
              <a:ext cx="7843062" cy="3118899"/>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酷</a:t>
              </a:r>
              <a:r>
                <a:rPr lang="zh-CN" altLang="en-US" sz="1100" dirty="0">
                  <a:solidFill>
                    <a:schemeClr val="bg2">
                      <a:lumMod val="10000"/>
                    </a:schemeClr>
                  </a:solidFill>
                  <a:latin typeface="微软雅黑" panose="020B0503020204020204" pitchFamily="34" charset="-122"/>
                  <a:ea typeface="微软雅黑" panose="020B0503020204020204" pitchFamily="34" charset="-122"/>
                </a:rPr>
                <a:t>酷的</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滕：喂你好，听说你这个电话能跟我肚子里细菌说话，是吗？</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客</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服：我就是你胃里的</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XX</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菌（另一个声音，我是</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XX</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菌）</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酷酷的</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滕：艾玛，你俩还搁我胃里搞</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CP</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呢，你俩吃了吗？</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客</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服：吃不下，恶心（另一个呕吐声音）</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酷酷的</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滕：咋了，怀孕了？</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客</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服：怀啥孕怀孕，你自己反思反思自己是不是吃太多了，我都给吃恶心了，你吃到胃里这些大鱼大肉我们好几百亿益生菌昨天都是加班吃的，有的菌都</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996</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了，结果你今天又吃！是不是没完没了了？</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酷酷的</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滕：那我咋整啊，给你弄把加特林来啊？你把我吃进肚那些东西都突突了</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a:t>
              </a:r>
            </a:p>
            <a:p>
              <a:pPr>
                <a:lnSpc>
                  <a:spcPct val="15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客</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服：别扯那没用的，去搜一下华大优美达，给找点援菌来</a:t>
              </a:r>
              <a:r>
                <a:rPr lang="zh-CN" altLang="en-US" sz="1100" dirty="0">
                  <a:solidFill>
                    <a:schemeClr val="bg2">
                      <a:lumMod val="10000"/>
                    </a:schemeClr>
                  </a:solidFill>
                  <a:latin typeface="微软雅黑" panose="020B0503020204020204" pitchFamily="34" charset="-122"/>
                  <a:ea typeface="微软雅黑" panose="020B0503020204020204" pitchFamily="34" charset="-122"/>
                </a:rPr>
                <a:t>，要乳双崎杆菌</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60</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亿就行，别太多</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a:t>
              </a:r>
            </a:p>
            <a:p>
              <a:pPr>
                <a:lnSpc>
                  <a:spcPct val="15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酷酷的</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滕：说啥玩意呢，听不懂啊，说仔细点</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客服：是华大优美达，自己问客服！能不能行！</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酷酷的</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滕：知道了，知道了，华大优美达，等着我啊，坚持住！</a:t>
              </a:r>
              <a:endParaRPr lang="zh-CN" altLang="en-US" sz="1100" dirty="0">
                <a:solidFill>
                  <a:schemeClr val="bg2">
                    <a:lumMod val="10000"/>
                  </a:schemeClr>
                </a:solidFill>
                <a:latin typeface="微软雅黑" panose="020B0503020204020204" pitchFamily="34" charset="-122"/>
                <a:ea typeface="微软雅黑" panose="020B0503020204020204" pitchFamily="34" charset="-122"/>
              </a:endParaRPr>
            </a:p>
          </p:txBody>
        </p:sp>
      </p:grpSp>
      <p:sp>
        <p:nvSpPr>
          <p:cNvPr id="4"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事件营销</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5" name="矩形 4"/>
          <p:cNvSpPr/>
          <p:nvPr/>
        </p:nvSpPr>
        <p:spPr>
          <a:xfrm>
            <a:off x="4234034" y="807194"/>
            <a:ext cx="800219" cy="461665"/>
          </a:xfrm>
          <a:prstGeom prst="rect">
            <a:avLst/>
          </a:prstGeom>
        </p:spPr>
        <p:txBody>
          <a:bodyPr wrap="none">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示例</a:t>
            </a:r>
            <a:endParaRPr lang="zh-CN" altLang="en-US" sz="1050" dirty="0"/>
          </a:p>
        </p:txBody>
      </p:sp>
      <p:pic>
        <p:nvPicPr>
          <p:cNvPr id="7" name="821b302961749da08b4489be034cac19">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928697" y="1268212"/>
            <a:ext cx="2003622" cy="3535804"/>
          </a:xfrm>
          <a:prstGeom prst="rect">
            <a:avLst/>
          </a:prstGeom>
        </p:spPr>
      </p:pic>
      <p:sp>
        <p:nvSpPr>
          <p:cNvPr id="8" name="文本框 7"/>
          <p:cNvSpPr txBox="1"/>
          <p:nvPr/>
        </p:nvSpPr>
        <p:spPr>
          <a:xfrm>
            <a:off x="7251366" y="4842856"/>
            <a:ext cx="1358283" cy="253916"/>
          </a:xfrm>
          <a:prstGeom prst="rect">
            <a:avLst/>
          </a:prstGeom>
          <a:noFill/>
        </p:spPr>
        <p:txBody>
          <a:bodyPr wrap="square" rtlCol="0">
            <a:spAutoFit/>
          </a:bodyPr>
          <a:lstStyle/>
          <a:p>
            <a:pPr algn="ctr"/>
            <a:r>
              <a:rPr lang="zh-CN" altLang="en-US" sz="1050" dirty="0">
                <a:solidFill>
                  <a:srgbClr val="074064"/>
                </a:solidFill>
                <a:latin typeface="微软雅黑" panose="020B0503020204020204" pitchFamily="34" charset="-122"/>
                <a:ea typeface="微软雅黑" panose="020B0503020204020204" pitchFamily="34" charset="-122"/>
              </a:rPr>
              <a:t>酷酷的</a:t>
            </a:r>
            <a:r>
              <a:rPr lang="zh-CN" altLang="en-US" sz="1050" dirty="0" smtClean="0">
                <a:solidFill>
                  <a:srgbClr val="074064"/>
                </a:solidFill>
                <a:latin typeface="微软雅黑" panose="020B0503020204020204" pitchFamily="34" charset="-122"/>
                <a:ea typeface="微软雅黑" panose="020B0503020204020204" pitchFamily="34" charset="-122"/>
              </a:rPr>
              <a:t>滕参考视频</a:t>
            </a:r>
            <a:endParaRPr lang="zh-CN" altLang="en-US" sz="1050" dirty="0">
              <a:solidFill>
                <a:srgbClr val="07406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6147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事件营销</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3" name="矩形 2"/>
          <p:cNvSpPr/>
          <p:nvPr/>
        </p:nvSpPr>
        <p:spPr>
          <a:xfrm>
            <a:off x="3310705" y="880731"/>
            <a:ext cx="2646878" cy="461665"/>
          </a:xfrm>
          <a:prstGeom prst="rect">
            <a:avLst/>
          </a:prstGeom>
        </p:spPr>
        <p:txBody>
          <a:bodyPr wrap="none">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事件营销匹配资源</a:t>
            </a:r>
            <a:endParaRPr lang="zh-CN" altLang="en-US" sz="1050" dirty="0"/>
          </a:p>
        </p:txBody>
      </p:sp>
      <p:graphicFrame>
        <p:nvGraphicFramePr>
          <p:cNvPr id="4" name="表格 3"/>
          <p:cNvGraphicFramePr>
            <a:graphicFrameLocks noGrp="1"/>
          </p:cNvGraphicFramePr>
          <p:nvPr>
            <p:extLst>
              <p:ext uri="{D42A27DB-BD31-4B8C-83A1-F6EECF244321}">
                <p14:modId xmlns:p14="http://schemas.microsoft.com/office/powerpoint/2010/main" val="3775753114"/>
              </p:ext>
            </p:extLst>
          </p:nvPr>
        </p:nvGraphicFramePr>
        <p:xfrm>
          <a:off x="1586144" y="1732055"/>
          <a:ext cx="6168326" cy="2436532"/>
        </p:xfrm>
        <a:graphic>
          <a:graphicData uri="http://schemas.openxmlformats.org/drawingml/2006/table">
            <a:tbl>
              <a:tblPr firstRow="1" bandRow="1">
                <a:tableStyleId>{5C22544A-7EE6-4342-B048-85BDC9FD1C3A}</a:tableStyleId>
              </a:tblPr>
              <a:tblGrid>
                <a:gridCol w="3084163">
                  <a:extLst>
                    <a:ext uri="{9D8B030D-6E8A-4147-A177-3AD203B41FA5}">
                      <a16:colId xmlns:a16="http://schemas.microsoft.com/office/drawing/2014/main" val="117060819"/>
                    </a:ext>
                  </a:extLst>
                </a:gridCol>
                <a:gridCol w="3084163">
                  <a:extLst>
                    <a:ext uri="{9D8B030D-6E8A-4147-A177-3AD203B41FA5}">
                      <a16:colId xmlns:a16="http://schemas.microsoft.com/office/drawing/2014/main" val="3692124451"/>
                    </a:ext>
                  </a:extLst>
                </a:gridCol>
              </a:tblGrid>
              <a:tr h="609133">
                <a:tc>
                  <a:txBody>
                    <a:bodyPr/>
                    <a:lstStyle/>
                    <a:p>
                      <a:pPr algn="ctr"/>
                      <a:r>
                        <a:rPr lang="zh-CN" altLang="en-US" dirty="0" smtClean="0">
                          <a:latin typeface="微软雅黑" panose="020B0503020204020204" pitchFamily="34" charset="-122"/>
                          <a:ea typeface="微软雅黑" panose="020B0503020204020204" pitchFamily="34" charset="-122"/>
                        </a:rPr>
                        <a:t>活动资源</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dirty="0" smtClean="0">
                          <a:latin typeface="微软雅黑" panose="020B0503020204020204" pitchFamily="34" charset="-122"/>
                          <a:ea typeface="微软雅黑" panose="020B0503020204020204" pitchFamily="34" charset="-122"/>
                        </a:rPr>
                        <a:t>传播资源</a:t>
                      </a:r>
                      <a:endParaRPr lang="zh-CN" altLang="en-US"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4035715010"/>
                  </a:ext>
                </a:extLst>
              </a:tr>
              <a:tr h="609133">
                <a:tc>
                  <a:txBody>
                    <a:bodyPr/>
                    <a:lstStyle/>
                    <a:p>
                      <a:pPr algn="ctr"/>
                      <a:r>
                        <a:rPr lang="zh-CN" altLang="en-US" dirty="0" smtClean="0">
                          <a:latin typeface="微软雅黑" panose="020B0503020204020204" pitchFamily="34" charset="-122"/>
                          <a:ea typeface="微软雅黑" panose="020B0503020204020204" pitchFamily="34" charset="-122"/>
                        </a:rPr>
                        <a:t>客服电话（甲方提供）</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smtClean="0">
                          <a:latin typeface="微软雅黑" panose="020B0503020204020204" pitchFamily="34" charset="-122"/>
                          <a:ea typeface="微软雅黑" panose="020B0503020204020204" pitchFamily="34" charset="-122"/>
                        </a:rPr>
                        <a:t>10</a:t>
                      </a:r>
                      <a:r>
                        <a:rPr lang="zh-CN" altLang="en-US" dirty="0" smtClean="0">
                          <a:latin typeface="微软雅黑" panose="020B0503020204020204" pitchFamily="34" charset="-122"/>
                          <a:ea typeface="微软雅黑" panose="020B0503020204020204" pitchFamily="34" charset="-122"/>
                        </a:rPr>
                        <a:t>名</a:t>
                      </a:r>
                      <a:r>
                        <a:rPr lang="en-US" altLang="zh-CN" dirty="0" smtClean="0">
                          <a:latin typeface="微软雅黑" panose="020B0503020204020204" pitchFamily="34" charset="-122"/>
                          <a:ea typeface="微软雅黑" panose="020B0503020204020204" pitchFamily="34" charset="-122"/>
                        </a:rPr>
                        <a:t>KOL</a:t>
                      </a:r>
                      <a:r>
                        <a:rPr lang="zh-CN" altLang="en-US" dirty="0" smtClean="0">
                          <a:latin typeface="微软雅黑" panose="020B0503020204020204" pitchFamily="34" charset="-122"/>
                          <a:ea typeface="微软雅黑" panose="020B0503020204020204" pitchFamily="34" charset="-122"/>
                        </a:rPr>
                        <a:t>沟通脚本及拍摄</a:t>
                      </a:r>
                      <a:endParaRPr lang="en-US" altLang="zh-CN" dirty="0" smtClean="0">
                        <a:latin typeface="微软雅黑" panose="020B0503020204020204" pitchFamily="34" charset="-122"/>
                        <a:ea typeface="微软雅黑" panose="020B0503020204020204" pitchFamily="34" charset="-122"/>
                      </a:endParaRPr>
                    </a:p>
                    <a:p>
                      <a:pPr algn="ctr"/>
                      <a:r>
                        <a:rPr lang="en-US" altLang="zh-CN" dirty="0" smtClean="0">
                          <a:latin typeface="微软雅黑" panose="020B0503020204020204" pitchFamily="34" charset="-122"/>
                          <a:ea typeface="微软雅黑" panose="020B0503020204020204" pitchFamily="34" charset="-122"/>
                        </a:rPr>
                        <a:t>2</a:t>
                      </a:r>
                      <a:r>
                        <a:rPr lang="zh-CN" altLang="en-US" dirty="0" smtClean="0">
                          <a:latin typeface="微软雅黑" panose="020B0503020204020204" pitchFamily="34" charset="-122"/>
                          <a:ea typeface="微软雅黑" panose="020B0503020204020204" pitchFamily="34" charset="-122"/>
                        </a:rPr>
                        <a:t>名营养健康类</a:t>
                      </a:r>
                      <a:r>
                        <a:rPr lang="en-US" altLang="zh-CN" dirty="0" smtClean="0">
                          <a:latin typeface="微软雅黑" panose="020B0503020204020204" pitchFamily="34" charset="-122"/>
                          <a:ea typeface="微软雅黑" panose="020B0503020204020204" pitchFamily="34" charset="-122"/>
                        </a:rPr>
                        <a:t>KOL</a:t>
                      </a:r>
                      <a:r>
                        <a:rPr lang="zh-CN" altLang="en-US" dirty="0" smtClean="0">
                          <a:latin typeface="微软雅黑" panose="020B0503020204020204" pitchFamily="34" charset="-122"/>
                          <a:ea typeface="微软雅黑" panose="020B0503020204020204" pitchFamily="34" charset="-122"/>
                        </a:rPr>
                        <a:t>制作评论内容</a:t>
                      </a:r>
                      <a:endParaRPr lang="zh-CN" altLang="en-US"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2526037293"/>
                  </a:ext>
                </a:extLst>
              </a:tr>
              <a:tr h="609133">
                <a:tc>
                  <a:txBody>
                    <a:bodyPr/>
                    <a:lstStyle/>
                    <a:p>
                      <a:pPr algn="ctr"/>
                      <a:r>
                        <a:rPr lang="en-US" altLang="zh-CN" dirty="0" smtClean="0">
                          <a:latin typeface="微软雅黑" panose="020B0503020204020204" pitchFamily="34" charset="-122"/>
                          <a:ea typeface="微软雅黑" panose="020B0503020204020204" pitchFamily="34" charset="-122"/>
                        </a:rPr>
                        <a:t>1-2</a:t>
                      </a:r>
                      <a:r>
                        <a:rPr lang="zh-CN" altLang="en-US" dirty="0" smtClean="0">
                          <a:latin typeface="微软雅黑" panose="020B0503020204020204" pitchFamily="34" charset="-122"/>
                          <a:ea typeface="微软雅黑" panose="020B0503020204020204" pitchFamily="34" charset="-122"/>
                        </a:rPr>
                        <a:t>名客服人员（甲方提供）</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smtClean="0">
                          <a:latin typeface="微软雅黑" panose="020B0503020204020204" pitchFamily="34" charset="-122"/>
                          <a:ea typeface="微软雅黑" panose="020B0503020204020204" pitchFamily="34" charset="-122"/>
                        </a:rPr>
                        <a:t>12</a:t>
                      </a:r>
                      <a:r>
                        <a:rPr lang="zh-CN" altLang="en-US" dirty="0" smtClean="0">
                          <a:latin typeface="微软雅黑" panose="020B0503020204020204" pitchFamily="34" charset="-122"/>
                          <a:ea typeface="微软雅黑" panose="020B0503020204020204" pitchFamily="34" charset="-122"/>
                        </a:rPr>
                        <a:t>名</a:t>
                      </a:r>
                      <a:r>
                        <a:rPr lang="en-US" altLang="zh-CN" dirty="0" smtClean="0">
                          <a:latin typeface="微软雅黑" panose="020B0503020204020204" pitchFamily="34" charset="-122"/>
                          <a:ea typeface="微软雅黑" panose="020B0503020204020204" pitchFamily="34" charset="-122"/>
                        </a:rPr>
                        <a:t>KOL</a:t>
                      </a:r>
                      <a:r>
                        <a:rPr lang="zh-CN" altLang="en-US" dirty="0" smtClean="0">
                          <a:latin typeface="微软雅黑" panose="020B0503020204020204" pitchFamily="34" charset="-122"/>
                          <a:ea typeface="微软雅黑" panose="020B0503020204020204" pitchFamily="34" charset="-122"/>
                        </a:rPr>
                        <a:t>发布排期及执行</a:t>
                      </a:r>
                      <a:endParaRPr lang="en-US" altLang="zh-CN" dirty="0" smtClean="0">
                        <a:latin typeface="微软雅黑" panose="020B0503020204020204" pitchFamily="34" charset="-122"/>
                        <a:ea typeface="微软雅黑" panose="020B0503020204020204" pitchFamily="34" charset="-122"/>
                      </a:endParaRPr>
                    </a:p>
                    <a:p>
                      <a:pPr marL="0" marR="0" indent="0" algn="ctr" defTabSz="685800" rtl="0" eaLnBrk="1" fontAlgn="auto" latinLnBrk="0" hangingPunct="1">
                        <a:lnSpc>
                          <a:spcPct val="100000"/>
                        </a:lnSpc>
                        <a:spcBef>
                          <a:spcPts val="0"/>
                        </a:spcBef>
                        <a:spcAft>
                          <a:spcPts val="0"/>
                        </a:spcAft>
                        <a:buClrTx/>
                        <a:buSzTx/>
                        <a:buFontTx/>
                        <a:buNone/>
                        <a:tabLst/>
                        <a:defRPr/>
                      </a:pPr>
                      <a:r>
                        <a:rPr lang="en-US" altLang="zh-CN" sz="1400" dirty="0" smtClean="0">
                          <a:latin typeface="微软雅黑" panose="020B0503020204020204" pitchFamily="34" charset="-122"/>
                          <a:ea typeface="微软雅黑" panose="020B0503020204020204" pitchFamily="34" charset="-122"/>
                        </a:rPr>
                        <a:t>100</a:t>
                      </a:r>
                      <a:r>
                        <a:rPr lang="zh-CN" altLang="en-US" sz="1400" dirty="0" smtClean="0">
                          <a:latin typeface="微软雅黑" panose="020B0503020204020204" pitchFamily="34" charset="-122"/>
                          <a:ea typeface="微软雅黑" panose="020B0503020204020204" pitchFamily="34" charset="-122"/>
                        </a:rPr>
                        <a:t>名</a:t>
                      </a:r>
                      <a:r>
                        <a:rPr lang="en-US" altLang="zh-CN" sz="1400" dirty="0" smtClean="0">
                          <a:latin typeface="微软雅黑" panose="020B0503020204020204" pitchFamily="34" charset="-122"/>
                          <a:ea typeface="微软雅黑" panose="020B0503020204020204" pitchFamily="34" charset="-122"/>
                        </a:rPr>
                        <a:t>KOC</a:t>
                      </a:r>
                      <a:r>
                        <a:rPr lang="zh-CN" altLang="en-US" sz="1400" dirty="0" smtClean="0">
                          <a:latin typeface="微软雅黑" panose="020B0503020204020204" pitchFamily="34" charset="-122"/>
                          <a:ea typeface="微软雅黑" panose="020B0503020204020204" pitchFamily="34" charset="-122"/>
                        </a:rPr>
                        <a:t>发布内容</a:t>
                      </a:r>
                    </a:p>
                  </a:txBody>
                  <a:tcPr anchor="ctr"/>
                </a:tc>
                <a:extLst>
                  <a:ext uri="{0D108BD9-81ED-4DB2-BD59-A6C34878D82A}">
                    <a16:rowId xmlns:a16="http://schemas.microsoft.com/office/drawing/2014/main" val="1690209345"/>
                  </a:ext>
                </a:extLst>
              </a:tr>
              <a:tr h="609133">
                <a:tc>
                  <a:txBody>
                    <a:bodyPr/>
                    <a:lstStyle/>
                    <a:p>
                      <a:pPr algn="ctr"/>
                      <a:r>
                        <a:rPr lang="zh-CN" altLang="en-US" dirty="0" smtClean="0">
                          <a:latin typeface="微软雅黑" panose="020B0503020204020204" pitchFamily="34" charset="-122"/>
                          <a:ea typeface="微软雅黑" panose="020B0503020204020204" pitchFamily="34" charset="-122"/>
                        </a:rPr>
                        <a:t>接听场地、变声器等（甲方提供）</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zh-CN" altLang="en-US" dirty="0" smtClean="0">
                          <a:latin typeface="微软雅黑" panose="020B0503020204020204" pitchFamily="34" charset="-122"/>
                          <a:ea typeface="微软雅黑" panose="020B0503020204020204" pitchFamily="34" charset="-122"/>
                        </a:rPr>
                        <a:t>抖音广告位购买及话题保护操作</a:t>
                      </a:r>
                    </a:p>
                  </a:txBody>
                  <a:tcPr anchor="ctr"/>
                </a:tc>
                <a:extLst>
                  <a:ext uri="{0D108BD9-81ED-4DB2-BD59-A6C34878D82A}">
                    <a16:rowId xmlns:a16="http://schemas.microsoft.com/office/drawing/2014/main" val="1892560149"/>
                  </a:ext>
                </a:extLst>
              </a:tr>
            </a:tbl>
          </a:graphicData>
        </a:graphic>
      </p:graphicFrame>
    </p:spTree>
    <p:extLst>
      <p:ext uri="{BB962C8B-B14F-4D97-AF65-F5344CB8AC3E}">
        <p14:creationId xmlns:p14="http://schemas.microsoft.com/office/powerpoint/2010/main" val="902286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社交媒体种草</a:t>
            </a:r>
            <a:endParaRPr lang="en-GB"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3" name="矩形 2"/>
          <p:cNvSpPr/>
          <p:nvPr/>
        </p:nvSpPr>
        <p:spPr>
          <a:xfrm>
            <a:off x="2695151" y="780898"/>
            <a:ext cx="3877985" cy="461665"/>
          </a:xfrm>
          <a:prstGeom prst="rect">
            <a:avLst/>
          </a:prstGeom>
        </p:spPr>
        <p:txBody>
          <a:bodyPr wrap="none">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承接事件营销余温进行种草</a:t>
            </a:r>
            <a:endParaRPr lang="zh-CN" altLang="en-US" sz="1050" dirty="0"/>
          </a:p>
        </p:txBody>
      </p:sp>
      <p:grpSp>
        <p:nvGrpSpPr>
          <p:cNvPr id="8" name="组合 7"/>
          <p:cNvGrpSpPr/>
          <p:nvPr/>
        </p:nvGrpSpPr>
        <p:grpSpPr>
          <a:xfrm>
            <a:off x="0" y="1576794"/>
            <a:ext cx="9144000" cy="966850"/>
            <a:chOff x="0" y="2276041"/>
            <a:chExt cx="9144000" cy="966850"/>
          </a:xfrm>
        </p:grpSpPr>
        <p:sp>
          <p:nvSpPr>
            <p:cNvPr id="7" name="矩形 6"/>
            <p:cNvSpPr/>
            <p:nvPr/>
          </p:nvSpPr>
          <p:spPr>
            <a:xfrm>
              <a:off x="0" y="2276042"/>
              <a:ext cx="9144000" cy="9668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2" descr="https://gimg2.baidu.com/image_search/src=http%3A%2F%2Fimgcdn.idongde.com%2Fupload%2Fcontent%2Fimages%2F2019%2F08%2F26%2F1566804052376759.jpg&amp;refer=http%3A%2F%2Fimgcdn.idongde.com&amp;app=2002&amp;size=f9999,10000&amp;q=a80&amp;n=0&amp;g=0n&amp;fmt=jpeg?sec=1637228840&amp;t=d1e074827a2a7af80b3bc53cd20df43b"/>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342295" y="2276041"/>
              <a:ext cx="1716156" cy="96684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gimg2.baidu.com/image_search/src=http%3A%2F%2Fpic1.zhimg.com%2Fv2-f4f81b87dd066e4c08338e53c3b394fb_1440w.jpg%3Fsource%3D172ae18b&amp;refer=http%3A%2F%2Fpic1.zhimg.com&amp;app=2002&amp;size=f9999,10000&amp;q=a80&amp;n=0&amp;g=0n&amp;fmt=jpeg?sec=1637228865&amp;t=321b21f2fbc15e7b4dcbf83a524bfb7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705337" y="2276041"/>
              <a:ext cx="1933699" cy="966849"/>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89631" y="2276041"/>
              <a:ext cx="1305520" cy="966849"/>
            </a:xfrm>
            <a:prstGeom prst="rect">
              <a:avLst/>
            </a:prstGeom>
          </p:spPr>
        </p:pic>
      </p:grpSp>
      <p:sp>
        <p:nvSpPr>
          <p:cNvPr id="9" name="矩形 8"/>
          <p:cNvSpPr/>
          <p:nvPr/>
        </p:nvSpPr>
        <p:spPr>
          <a:xfrm>
            <a:off x="1244533" y="2877876"/>
            <a:ext cx="6654933" cy="1636329"/>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①目前淘宝逛逛、抖音、小红书中产品种草内容暂时缺失，需进行发布占位；</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②在预算充足情况下，建议投放</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KOL+KOC</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的组合进行系统性种草，围绕精准定制的核心点，打出跟其他品牌的差异化；</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③在预算不足的情况下，建议</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3</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个平台均投放</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KOC</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，保证搜索“华大优美达”时有一定的信息露出</a:t>
            </a:r>
            <a:endParaRPr lang="zh-CN" altLang="en-US" sz="1100" dirty="0">
              <a:solidFill>
                <a:schemeClr val="bg2">
                  <a:lumMod val="1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240842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社交媒体种草</a:t>
            </a:r>
            <a:endParaRPr lang="en-GB" altLang="zh-CN"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3" name="矩形 2"/>
          <p:cNvSpPr/>
          <p:nvPr/>
        </p:nvSpPr>
        <p:spPr>
          <a:xfrm>
            <a:off x="3002928" y="880731"/>
            <a:ext cx="3262432" cy="461665"/>
          </a:xfrm>
          <a:prstGeom prst="rect">
            <a:avLst/>
          </a:prstGeom>
        </p:spPr>
        <p:txBody>
          <a:bodyPr wrap="none">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社交媒体种草匹配资源</a:t>
            </a:r>
            <a:endParaRPr lang="zh-CN" altLang="en-US" sz="1050" dirty="0"/>
          </a:p>
        </p:txBody>
      </p:sp>
      <p:graphicFrame>
        <p:nvGraphicFramePr>
          <p:cNvPr id="4" name="表格 3"/>
          <p:cNvGraphicFramePr>
            <a:graphicFrameLocks noGrp="1"/>
          </p:cNvGraphicFramePr>
          <p:nvPr>
            <p:extLst>
              <p:ext uri="{D42A27DB-BD31-4B8C-83A1-F6EECF244321}">
                <p14:modId xmlns:p14="http://schemas.microsoft.com/office/powerpoint/2010/main" val="1536534272"/>
              </p:ext>
            </p:extLst>
          </p:nvPr>
        </p:nvGraphicFramePr>
        <p:xfrm>
          <a:off x="1406224" y="1732055"/>
          <a:ext cx="6455840" cy="2316162"/>
        </p:xfrm>
        <a:graphic>
          <a:graphicData uri="http://schemas.openxmlformats.org/drawingml/2006/table">
            <a:tbl>
              <a:tblPr firstRow="1" bandRow="1">
                <a:tableStyleId>{5C22544A-7EE6-4342-B048-85BDC9FD1C3A}</a:tableStyleId>
              </a:tblPr>
              <a:tblGrid>
                <a:gridCol w="1613960">
                  <a:extLst>
                    <a:ext uri="{9D8B030D-6E8A-4147-A177-3AD203B41FA5}">
                      <a16:colId xmlns:a16="http://schemas.microsoft.com/office/drawing/2014/main" val="313922339"/>
                    </a:ext>
                  </a:extLst>
                </a:gridCol>
                <a:gridCol w="1613960">
                  <a:extLst>
                    <a:ext uri="{9D8B030D-6E8A-4147-A177-3AD203B41FA5}">
                      <a16:colId xmlns:a16="http://schemas.microsoft.com/office/drawing/2014/main" val="117060819"/>
                    </a:ext>
                  </a:extLst>
                </a:gridCol>
                <a:gridCol w="1613960">
                  <a:extLst>
                    <a:ext uri="{9D8B030D-6E8A-4147-A177-3AD203B41FA5}">
                      <a16:colId xmlns:a16="http://schemas.microsoft.com/office/drawing/2014/main" val="3692124451"/>
                    </a:ext>
                  </a:extLst>
                </a:gridCol>
                <a:gridCol w="1613960">
                  <a:extLst>
                    <a:ext uri="{9D8B030D-6E8A-4147-A177-3AD203B41FA5}">
                      <a16:colId xmlns:a16="http://schemas.microsoft.com/office/drawing/2014/main" val="3705383048"/>
                    </a:ext>
                  </a:extLst>
                </a:gridCol>
              </a:tblGrid>
              <a:tr h="772054">
                <a:tc>
                  <a:txBody>
                    <a:bodyPr/>
                    <a:lstStyle/>
                    <a:p>
                      <a:pPr algn="ctr"/>
                      <a:endParaRPr lang="zh-CN" altLang="en-US" dirty="0">
                        <a:latin typeface="微软雅黑" panose="020B0503020204020204" pitchFamily="34" charset="-122"/>
                        <a:ea typeface="微软雅黑" panose="020B0503020204020204" pitchFamily="34" charset="-122"/>
                      </a:endParaRPr>
                    </a:p>
                  </a:txBody>
                  <a:tcPr anchor="ctr">
                    <a:noFill/>
                  </a:tcPr>
                </a:tc>
                <a:tc>
                  <a:txBody>
                    <a:bodyPr/>
                    <a:lstStyle/>
                    <a:p>
                      <a:pPr algn="ctr"/>
                      <a:r>
                        <a:rPr lang="zh-CN" altLang="en-US" dirty="0" smtClean="0">
                          <a:latin typeface="微软雅黑" panose="020B0503020204020204" pitchFamily="34" charset="-122"/>
                          <a:ea typeface="微软雅黑" panose="020B0503020204020204" pitchFamily="34" charset="-122"/>
                        </a:rPr>
                        <a:t>淘宝逛逛</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dirty="0" smtClean="0">
                          <a:latin typeface="微软雅黑" panose="020B0503020204020204" pitchFamily="34" charset="-122"/>
                          <a:ea typeface="微软雅黑" panose="020B0503020204020204" pitchFamily="34" charset="-122"/>
                        </a:rPr>
                        <a:t>抖音</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dirty="0" smtClean="0">
                          <a:latin typeface="微软雅黑" panose="020B0503020204020204" pitchFamily="34" charset="-122"/>
                          <a:ea typeface="微软雅黑" panose="020B0503020204020204" pitchFamily="34" charset="-122"/>
                        </a:rPr>
                        <a:t>小红书</a:t>
                      </a:r>
                      <a:endParaRPr lang="zh-CN" altLang="en-US"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4035715010"/>
                  </a:ext>
                </a:extLst>
              </a:tr>
              <a:tr h="772054">
                <a:tc>
                  <a:txBody>
                    <a:bodyPr/>
                    <a:lstStyle/>
                    <a:p>
                      <a:pPr algn="ctr"/>
                      <a:r>
                        <a:rPr lang="en-US" altLang="zh-CN" dirty="0" smtClean="0">
                          <a:latin typeface="微软雅黑" panose="020B0503020204020204" pitchFamily="34" charset="-122"/>
                          <a:ea typeface="微软雅黑" panose="020B0503020204020204" pitchFamily="34" charset="-122"/>
                        </a:rPr>
                        <a:t>Option1</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smtClean="0">
                          <a:latin typeface="微软雅黑" panose="020B0503020204020204" pitchFamily="34" charset="-122"/>
                          <a:ea typeface="微软雅黑" panose="020B0503020204020204" pitchFamily="34" charset="-122"/>
                        </a:rPr>
                        <a:t>3KOL+50KOC</a:t>
                      </a:r>
                    </a:p>
                  </a:txBody>
                  <a:tcPr anchor="ctr"/>
                </a:tc>
                <a:tc>
                  <a:txBody>
                    <a:bodyPr/>
                    <a:lstStyle/>
                    <a:p>
                      <a:pPr algn="ctr"/>
                      <a:r>
                        <a:rPr lang="en-US" altLang="zh-CN" dirty="0" smtClean="0">
                          <a:latin typeface="微软雅黑" panose="020B0503020204020204" pitchFamily="34" charset="-122"/>
                          <a:ea typeface="微软雅黑" panose="020B0503020204020204" pitchFamily="34" charset="-122"/>
                        </a:rPr>
                        <a:t>2KOL+50KOC</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smtClean="0">
                          <a:latin typeface="微软雅黑" panose="020B0503020204020204" pitchFamily="34" charset="-122"/>
                          <a:ea typeface="微软雅黑" panose="020B0503020204020204" pitchFamily="34" charset="-122"/>
                        </a:rPr>
                        <a:t>2KOL+50KOC</a:t>
                      </a:r>
                      <a:endParaRPr lang="zh-CN" altLang="en-US"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2526037293"/>
                  </a:ext>
                </a:extLst>
              </a:tr>
              <a:tr h="772054">
                <a:tc>
                  <a:txBody>
                    <a:bodyPr/>
                    <a:lstStyle/>
                    <a:p>
                      <a:pPr algn="ctr"/>
                      <a:r>
                        <a:rPr lang="en-US" altLang="zh-CN" dirty="0" smtClean="0">
                          <a:latin typeface="微软雅黑" panose="020B0503020204020204" pitchFamily="34" charset="-122"/>
                          <a:ea typeface="微软雅黑" panose="020B0503020204020204" pitchFamily="34" charset="-122"/>
                        </a:rPr>
                        <a:t>Option2</a:t>
                      </a:r>
                    </a:p>
                  </a:txBody>
                  <a:tcPr anchor="ctr"/>
                </a:tc>
                <a:tc>
                  <a:txBody>
                    <a:bodyPr/>
                    <a:lstStyle/>
                    <a:p>
                      <a:pPr algn="ctr"/>
                      <a:r>
                        <a:rPr lang="en-US" altLang="zh-CN" dirty="0" smtClean="0">
                          <a:latin typeface="微软雅黑" panose="020B0503020204020204" pitchFamily="34" charset="-122"/>
                          <a:ea typeface="微软雅黑" panose="020B0503020204020204" pitchFamily="34" charset="-122"/>
                        </a:rPr>
                        <a:t>50KOC</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smtClean="0">
                          <a:latin typeface="微软雅黑" panose="020B0503020204020204" pitchFamily="34" charset="-122"/>
                          <a:ea typeface="微软雅黑" panose="020B0503020204020204" pitchFamily="34" charset="-122"/>
                        </a:rPr>
                        <a:t>50KOC</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smtClean="0">
                          <a:latin typeface="微软雅黑" panose="020B0503020204020204" pitchFamily="34" charset="-122"/>
                          <a:ea typeface="微软雅黑" panose="020B0503020204020204" pitchFamily="34" charset="-122"/>
                        </a:rPr>
                        <a:t>30KOC</a:t>
                      </a:r>
                      <a:endParaRPr lang="zh-CN" altLang="en-US"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690209345"/>
                  </a:ext>
                </a:extLst>
              </a:tr>
            </a:tbl>
          </a:graphicData>
        </a:graphic>
      </p:graphicFrame>
      <p:sp>
        <p:nvSpPr>
          <p:cNvPr id="6" name="文本框 5"/>
          <p:cNvSpPr txBox="1"/>
          <p:nvPr/>
        </p:nvSpPr>
        <p:spPr>
          <a:xfrm>
            <a:off x="4465467" y="4176266"/>
            <a:ext cx="4758432" cy="577081"/>
          </a:xfrm>
          <a:prstGeom prst="rect">
            <a:avLst/>
          </a:prstGeom>
          <a:noFill/>
        </p:spPr>
        <p:txBody>
          <a:bodyPr wrap="square" rtlCol="0">
            <a:spAutoFit/>
          </a:bodyPr>
          <a:lstStyle/>
          <a:p>
            <a:r>
              <a:rPr lang="zh-CN" altLang="en-US" sz="1050" dirty="0" smtClean="0">
                <a:latin typeface="微软雅黑" panose="020B0503020204020204" pitchFamily="34" charset="-122"/>
                <a:ea typeface="微软雅黑" panose="020B0503020204020204" pitchFamily="34" charset="-122"/>
              </a:rPr>
              <a:t>*淘宝逛逛</a:t>
            </a:r>
            <a:r>
              <a:rPr lang="en-US" altLang="zh-CN" sz="1050" dirty="0" smtClean="0">
                <a:latin typeface="微软雅黑" panose="020B0503020204020204" pitchFamily="34" charset="-122"/>
                <a:ea typeface="微软雅黑" panose="020B0503020204020204" pitchFamily="34" charset="-122"/>
              </a:rPr>
              <a:t>KOL</a:t>
            </a:r>
            <a:r>
              <a:rPr lang="zh-CN" altLang="en-US" sz="1050" dirty="0" smtClean="0">
                <a:latin typeface="微软雅黑" panose="020B0503020204020204" pitchFamily="34" charset="-122"/>
                <a:ea typeface="微软雅黑" panose="020B0503020204020204" pitchFamily="34" charset="-122"/>
              </a:rPr>
              <a:t>为</a:t>
            </a:r>
            <a:r>
              <a:rPr lang="en-US" altLang="zh-CN" sz="1050" dirty="0" smtClean="0">
                <a:latin typeface="微软雅黑" panose="020B0503020204020204" pitchFamily="34" charset="-122"/>
                <a:ea typeface="微软雅黑" panose="020B0503020204020204" pitchFamily="34" charset="-122"/>
              </a:rPr>
              <a:t>10</a:t>
            </a:r>
            <a:r>
              <a:rPr lang="zh-CN" altLang="en-US" sz="1050" dirty="0" smtClean="0">
                <a:latin typeface="微软雅黑" panose="020B0503020204020204" pitchFamily="34" charset="-122"/>
                <a:ea typeface="微软雅黑" panose="020B0503020204020204" pitchFamily="34" charset="-122"/>
              </a:rPr>
              <a:t>万粉以上美食、营养达人，</a:t>
            </a:r>
            <a:r>
              <a:rPr lang="en-US" altLang="zh-CN" sz="1050" dirty="0" smtClean="0">
                <a:latin typeface="微软雅黑" panose="020B0503020204020204" pitchFamily="34" charset="-122"/>
                <a:ea typeface="微软雅黑" panose="020B0503020204020204" pitchFamily="34" charset="-122"/>
              </a:rPr>
              <a:t>KOC</a:t>
            </a:r>
            <a:r>
              <a:rPr lang="zh-CN" altLang="en-US" sz="1050" dirty="0" smtClean="0">
                <a:latin typeface="微软雅黑" panose="020B0503020204020204" pitchFamily="34" charset="-122"/>
                <a:ea typeface="微软雅黑" panose="020B0503020204020204" pitchFamily="34" charset="-122"/>
              </a:rPr>
              <a:t>为万粉左右</a:t>
            </a:r>
            <a:endParaRPr lang="en-US" altLang="zh-CN" sz="1050" dirty="0" smtClean="0">
              <a:latin typeface="微软雅黑" panose="020B0503020204020204" pitchFamily="34" charset="-122"/>
              <a:ea typeface="微软雅黑" panose="020B0503020204020204" pitchFamily="34" charset="-122"/>
            </a:endParaRPr>
          </a:p>
          <a:p>
            <a:r>
              <a:rPr lang="en-US" altLang="zh-CN" sz="1050" dirty="0">
                <a:latin typeface="微软雅黑" panose="020B0503020204020204" pitchFamily="34" charset="-122"/>
                <a:ea typeface="微软雅黑" panose="020B0503020204020204" pitchFamily="34" charset="-122"/>
              </a:rPr>
              <a:t> </a:t>
            </a:r>
            <a:r>
              <a:rPr lang="en-US" altLang="zh-CN" sz="1050" dirty="0" smtClean="0">
                <a:latin typeface="微软雅黑" panose="020B0503020204020204" pitchFamily="34" charset="-122"/>
                <a:ea typeface="微软雅黑" panose="020B0503020204020204" pitchFamily="34" charset="-122"/>
              </a:rPr>
              <a:t> </a:t>
            </a:r>
            <a:r>
              <a:rPr lang="zh-CN" altLang="en-US" sz="1050" dirty="0" smtClean="0">
                <a:latin typeface="微软雅黑" panose="020B0503020204020204" pitchFamily="34" charset="-122"/>
                <a:ea typeface="微软雅黑" panose="020B0503020204020204" pitchFamily="34" charset="-122"/>
              </a:rPr>
              <a:t>抖音</a:t>
            </a:r>
            <a:r>
              <a:rPr lang="en-US" altLang="zh-CN" sz="1050" dirty="0" smtClean="0">
                <a:latin typeface="微软雅黑" panose="020B0503020204020204" pitchFamily="34" charset="-122"/>
                <a:ea typeface="微软雅黑" panose="020B0503020204020204" pitchFamily="34" charset="-122"/>
              </a:rPr>
              <a:t>KOL</a:t>
            </a:r>
            <a:r>
              <a:rPr lang="zh-CN" altLang="en-US" sz="1050" dirty="0" smtClean="0">
                <a:latin typeface="微软雅黑" panose="020B0503020204020204" pitchFamily="34" charset="-122"/>
                <a:ea typeface="微软雅黑" panose="020B0503020204020204" pitchFamily="34" charset="-122"/>
              </a:rPr>
              <a:t>为百万粉以上营养、健康类达人，</a:t>
            </a:r>
            <a:r>
              <a:rPr lang="en-US" altLang="zh-CN" sz="1050" dirty="0" smtClean="0">
                <a:latin typeface="微软雅黑" panose="020B0503020204020204" pitchFamily="34" charset="-122"/>
                <a:ea typeface="微软雅黑" panose="020B0503020204020204" pitchFamily="34" charset="-122"/>
              </a:rPr>
              <a:t>KOC</a:t>
            </a:r>
            <a:r>
              <a:rPr lang="zh-CN" altLang="en-US" sz="1050" dirty="0" smtClean="0">
                <a:latin typeface="微软雅黑" panose="020B0503020204020204" pitchFamily="34" charset="-122"/>
                <a:ea typeface="微软雅黑" panose="020B0503020204020204" pitchFamily="34" charset="-122"/>
              </a:rPr>
              <a:t>为万粉左右</a:t>
            </a:r>
            <a:endParaRPr lang="en-US" altLang="zh-CN" sz="1050" dirty="0" smtClean="0">
              <a:latin typeface="微软雅黑" panose="020B0503020204020204" pitchFamily="34" charset="-122"/>
              <a:ea typeface="微软雅黑" panose="020B0503020204020204" pitchFamily="34" charset="-122"/>
            </a:endParaRPr>
          </a:p>
          <a:p>
            <a:r>
              <a:rPr lang="en-US" altLang="zh-CN" sz="1050" dirty="0">
                <a:latin typeface="微软雅黑" panose="020B0503020204020204" pitchFamily="34" charset="-122"/>
                <a:ea typeface="微软雅黑" panose="020B0503020204020204" pitchFamily="34" charset="-122"/>
              </a:rPr>
              <a:t> </a:t>
            </a:r>
            <a:r>
              <a:rPr lang="en-US" altLang="zh-CN" sz="1050" dirty="0" smtClean="0">
                <a:latin typeface="微软雅黑" panose="020B0503020204020204" pitchFamily="34" charset="-122"/>
                <a:ea typeface="微软雅黑" panose="020B0503020204020204" pitchFamily="34" charset="-122"/>
              </a:rPr>
              <a:t> </a:t>
            </a:r>
            <a:r>
              <a:rPr lang="zh-CN" altLang="en-US" sz="1050" dirty="0" smtClean="0">
                <a:latin typeface="微软雅黑" panose="020B0503020204020204" pitchFamily="34" charset="-122"/>
                <a:ea typeface="微软雅黑" panose="020B0503020204020204" pitchFamily="34" charset="-122"/>
              </a:rPr>
              <a:t>小红书</a:t>
            </a:r>
            <a:r>
              <a:rPr lang="en-US" altLang="zh-CN" sz="1050" dirty="0" smtClean="0">
                <a:latin typeface="微软雅黑" panose="020B0503020204020204" pitchFamily="34" charset="-122"/>
                <a:ea typeface="微软雅黑" panose="020B0503020204020204" pitchFamily="34" charset="-122"/>
              </a:rPr>
              <a:t>KOL</a:t>
            </a:r>
            <a:r>
              <a:rPr lang="zh-CN" altLang="en-US" sz="1050" dirty="0" smtClean="0">
                <a:latin typeface="微软雅黑" panose="020B0503020204020204" pitchFamily="34" charset="-122"/>
                <a:ea typeface="微软雅黑" panose="020B0503020204020204" pitchFamily="34" charset="-122"/>
              </a:rPr>
              <a:t>为</a:t>
            </a:r>
            <a:r>
              <a:rPr lang="en-US" altLang="zh-CN" sz="1050" dirty="0" smtClean="0">
                <a:latin typeface="微软雅黑" panose="020B0503020204020204" pitchFamily="34" charset="-122"/>
                <a:ea typeface="微软雅黑" panose="020B0503020204020204" pitchFamily="34" charset="-122"/>
              </a:rPr>
              <a:t>30</a:t>
            </a:r>
            <a:r>
              <a:rPr lang="zh-CN" altLang="en-US" sz="1050" dirty="0" smtClean="0">
                <a:latin typeface="微软雅黑" panose="020B0503020204020204" pitchFamily="34" charset="-122"/>
                <a:ea typeface="微软雅黑" panose="020B0503020204020204" pitchFamily="34" charset="-122"/>
              </a:rPr>
              <a:t>万粉以上营养、健康、颜值类达人，</a:t>
            </a:r>
            <a:r>
              <a:rPr lang="en-US" altLang="zh-CN" sz="1050" dirty="0" smtClean="0">
                <a:latin typeface="微软雅黑" panose="020B0503020204020204" pitchFamily="34" charset="-122"/>
                <a:ea typeface="微软雅黑" panose="020B0503020204020204" pitchFamily="34" charset="-122"/>
              </a:rPr>
              <a:t>KOC</a:t>
            </a:r>
            <a:r>
              <a:rPr lang="zh-CN" altLang="en-US" sz="1050" dirty="0" smtClean="0">
                <a:latin typeface="微软雅黑" panose="020B0503020204020204" pitchFamily="34" charset="-122"/>
                <a:ea typeface="微软雅黑" panose="020B0503020204020204" pitchFamily="34" charset="-122"/>
              </a:rPr>
              <a:t>为</a:t>
            </a:r>
            <a:r>
              <a:rPr lang="en-US" altLang="zh-CN" sz="1050" dirty="0" smtClean="0">
                <a:latin typeface="微软雅黑" panose="020B0503020204020204" pitchFamily="34" charset="-122"/>
                <a:ea typeface="微软雅黑" panose="020B0503020204020204" pitchFamily="34" charset="-122"/>
              </a:rPr>
              <a:t>5000</a:t>
            </a:r>
            <a:r>
              <a:rPr lang="zh-CN" altLang="en-US" sz="1050" dirty="0" smtClean="0">
                <a:latin typeface="微软雅黑" panose="020B0503020204020204" pitchFamily="34" charset="-122"/>
                <a:ea typeface="微软雅黑" panose="020B0503020204020204" pitchFamily="34" charset="-122"/>
              </a:rPr>
              <a:t>粉左右</a:t>
            </a:r>
            <a:endParaRPr lang="zh-CN" altLang="en-US" sz="105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00986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长期品牌传播</a:t>
            </a:r>
            <a:endParaRPr lang="en-GB" altLang="zh-CN"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grpSp>
        <p:nvGrpSpPr>
          <p:cNvPr id="3" name="组合 2"/>
          <p:cNvGrpSpPr/>
          <p:nvPr/>
        </p:nvGrpSpPr>
        <p:grpSpPr>
          <a:xfrm>
            <a:off x="0" y="1576794"/>
            <a:ext cx="9144000" cy="966850"/>
            <a:chOff x="0" y="2276041"/>
            <a:chExt cx="9144000" cy="966850"/>
          </a:xfrm>
        </p:grpSpPr>
        <p:sp>
          <p:nvSpPr>
            <p:cNvPr id="4" name="矩形 3"/>
            <p:cNvSpPr/>
            <p:nvPr/>
          </p:nvSpPr>
          <p:spPr>
            <a:xfrm>
              <a:off x="0" y="2276042"/>
              <a:ext cx="9144000" cy="9668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Picture 2" descr="https://gimg2.baidu.com/image_search/src=http%3A%2F%2Fimgcdn.idongde.com%2Fupload%2Fcontent%2Fimages%2F2019%2F08%2F26%2F1566804052376759.jpg&amp;refer=http%3A%2F%2Fimgcdn.idongde.com&amp;app=2002&amp;size=f9999,10000&amp;q=a80&amp;n=0&amp;g=0n&amp;fmt=jpeg?sec=1637228840&amp;t=d1e074827a2a7af80b3bc53cd20df43b"/>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342295" y="2276041"/>
              <a:ext cx="1716156" cy="9668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s://gimg2.baidu.com/image_search/src=http%3A%2F%2Fpic1.zhimg.com%2Fv2-f4f81b87dd066e4c08338e53c3b394fb_1440w.jpg%3Fsource%3D172ae18b&amp;refer=http%3A%2F%2Fpic1.zhimg.com&amp;app=2002&amp;size=f9999,10000&amp;q=a80&amp;n=0&amp;g=0n&amp;fmt=jpeg?sec=1637228865&amp;t=321b21f2fbc15e7b4dcbf83a524bfb7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705337" y="2276041"/>
              <a:ext cx="1933699" cy="966849"/>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89631" y="2276041"/>
              <a:ext cx="1305520" cy="966849"/>
            </a:xfrm>
            <a:prstGeom prst="rect">
              <a:avLst/>
            </a:prstGeom>
          </p:spPr>
        </p:pic>
      </p:grpSp>
      <p:sp>
        <p:nvSpPr>
          <p:cNvPr id="8" name="矩形 7"/>
          <p:cNvSpPr/>
          <p:nvPr/>
        </p:nvSpPr>
        <p:spPr>
          <a:xfrm>
            <a:off x="232939" y="884296"/>
            <a:ext cx="8802410" cy="461665"/>
          </a:xfrm>
          <a:prstGeom prst="rect">
            <a:avLst/>
          </a:prstGeom>
        </p:spPr>
        <p:txBody>
          <a:bodyPr wrap="none">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围绕三大可转化销售渠道，以新品上市为节点，进行阶段性传播</a:t>
            </a:r>
            <a:endParaRPr lang="zh-CN" altLang="en-US" sz="1050" dirty="0"/>
          </a:p>
        </p:txBody>
      </p:sp>
      <p:sp>
        <p:nvSpPr>
          <p:cNvPr id="9" name="矩形 8"/>
          <p:cNvSpPr/>
          <p:nvPr/>
        </p:nvSpPr>
        <p:spPr>
          <a:xfrm>
            <a:off x="1306677" y="3028796"/>
            <a:ext cx="6654933" cy="1636329"/>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示例：</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优美达益通</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儿童腹胀益生菌产品新上市</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新闻稿件标题</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华大优美达新推儿童腹胀益生菌  精准定制系列产品已满足全家需求</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a:t>
            </a:r>
          </a:p>
          <a:p>
            <a:pPr>
              <a:lnSpc>
                <a:spcPct val="15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抖</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音</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评测华大优美达新品   </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a:t>
            </a:r>
            <a:r>
              <a:rPr lang="zh-CN" altLang="en-US" sz="1100" dirty="0">
                <a:solidFill>
                  <a:schemeClr val="bg2">
                    <a:lumMod val="10000"/>
                  </a:schemeClr>
                </a:solidFill>
                <a:latin typeface="微软雅黑" panose="020B0503020204020204" pitchFamily="34" charset="-122"/>
                <a:ea typeface="微软雅黑" panose="020B0503020204020204" pitchFamily="34" charset="-122"/>
              </a:rPr>
              <a:t>益生</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菌全家桶 有优美达就够了</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小红</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书</a:t>
            </a:r>
            <a:r>
              <a:rPr lang="en-US" altLang="zh-CN" sz="1100" dirty="0" smtClean="0">
                <a:solidFill>
                  <a:schemeClr val="bg2">
                    <a:lumMod val="10000"/>
                  </a:schemeClr>
                </a:solidFill>
                <a:latin typeface="微软雅黑" panose="020B0503020204020204" pitchFamily="34" charset="-122"/>
                <a:ea typeface="微软雅黑" panose="020B0503020204020204" pitchFamily="34" charset="-122"/>
              </a:rPr>
              <a:t>——</a:t>
            </a: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最近给孩子买了优美达儿童益生菌，真的很管用，顺便发现他们家产品能满足全家人需求，直接买了个“益生菌全家桶”带回家！</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71058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长期品牌传播</a:t>
            </a:r>
            <a:endParaRPr lang="en-GB" altLang="zh-CN"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sp>
        <p:nvSpPr>
          <p:cNvPr id="3" name="矩形 2"/>
          <p:cNvSpPr/>
          <p:nvPr/>
        </p:nvSpPr>
        <p:spPr>
          <a:xfrm>
            <a:off x="1771822" y="884296"/>
            <a:ext cx="5724644" cy="461665"/>
          </a:xfrm>
          <a:prstGeom prst="rect">
            <a:avLst/>
          </a:prstGeom>
        </p:spPr>
        <p:txBody>
          <a:bodyPr wrap="none">
            <a:spAutoFit/>
          </a:bodyPr>
          <a:lstStyle/>
          <a:p>
            <a:r>
              <a:rPr lang="zh-CN" altLang="en-US" sz="2400" b="1" dirty="0" smtClean="0">
                <a:solidFill>
                  <a:srgbClr val="074064"/>
                </a:solidFill>
                <a:latin typeface="微软雅黑" panose="020B0503020204020204" pitchFamily="34" charset="-122"/>
                <a:ea typeface="微软雅黑" panose="020B0503020204020204" pitchFamily="34" charset="-122"/>
              </a:rPr>
              <a:t>探讨是否可推出特定人群精准定制产品？</a:t>
            </a:r>
            <a:endParaRPr lang="zh-CN" altLang="en-US" sz="1050" dirty="0"/>
          </a:p>
        </p:txBody>
      </p:sp>
      <p:sp>
        <p:nvSpPr>
          <p:cNvPr id="4" name="矩形 3"/>
          <p:cNvSpPr/>
          <p:nvPr/>
        </p:nvSpPr>
        <p:spPr>
          <a:xfrm>
            <a:off x="688857" y="2435923"/>
            <a:ext cx="3096647" cy="548904"/>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举例：出差人群定制款（专治水土不服）</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719100" y="1677880"/>
            <a:ext cx="3036163" cy="700576"/>
          </a:xfrm>
          <a:prstGeom prst="rect">
            <a:avLst/>
          </a:prstGeom>
          <a:noFill/>
        </p:spPr>
        <p:txBody>
          <a:bodyPr wrap="square" rtlCol="0">
            <a:spAutoFit/>
          </a:bodyPr>
          <a:lstStyle/>
          <a:p>
            <a:pPr algn="ctr">
              <a:lnSpc>
                <a:spcPct val="150000"/>
              </a:lnSpc>
            </a:pPr>
            <a:r>
              <a:rPr lang="zh-CN" altLang="en-US" dirty="0" smtClean="0">
                <a:solidFill>
                  <a:srgbClr val="074064"/>
                </a:solidFill>
                <a:latin typeface="微软雅黑" panose="020B0503020204020204" pitchFamily="34" charset="-122"/>
                <a:ea typeface="微软雅黑" panose="020B0503020204020204" pitchFamily="34" charset="-122"/>
              </a:rPr>
              <a:t>从话题性和实用性两方面考量</a:t>
            </a:r>
            <a:endParaRPr lang="en-US" altLang="zh-CN" dirty="0" smtClean="0">
              <a:solidFill>
                <a:srgbClr val="074064"/>
              </a:solidFill>
              <a:latin typeface="微软雅黑" panose="020B0503020204020204" pitchFamily="34" charset="-122"/>
              <a:ea typeface="微软雅黑" panose="020B0503020204020204" pitchFamily="34" charset="-122"/>
            </a:endParaRPr>
          </a:p>
          <a:p>
            <a:pPr algn="ctr">
              <a:lnSpc>
                <a:spcPct val="150000"/>
              </a:lnSpc>
            </a:pPr>
            <a:r>
              <a:rPr lang="zh-CN" altLang="en-US" dirty="0" smtClean="0">
                <a:solidFill>
                  <a:srgbClr val="074064"/>
                </a:solidFill>
                <a:latin typeface="微软雅黑" panose="020B0503020204020204" pitchFamily="34" charset="-122"/>
                <a:ea typeface="微软雅黑" panose="020B0503020204020204" pitchFamily="34" charset="-122"/>
              </a:rPr>
              <a:t>推出特定人群定制款益生菌</a:t>
            </a:r>
            <a:endParaRPr lang="zh-CN" altLang="en-US" dirty="0">
              <a:solidFill>
                <a:srgbClr val="074064"/>
              </a:solidFill>
              <a:latin typeface="微软雅黑" panose="020B0503020204020204" pitchFamily="34" charset="-122"/>
              <a:ea typeface="微软雅黑" panose="020B0503020204020204" pitchFamily="34" charset="-122"/>
            </a:endParaRPr>
          </a:p>
        </p:txBody>
      </p:sp>
      <p:sp>
        <p:nvSpPr>
          <p:cNvPr id="6" name="矩形 5"/>
          <p:cNvSpPr/>
          <p:nvPr/>
        </p:nvSpPr>
        <p:spPr>
          <a:xfrm>
            <a:off x="688857" y="3193966"/>
            <a:ext cx="3096647" cy="548904"/>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举例：食欲旺盛人群定制款</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p:txBody>
      </p:sp>
      <p:sp>
        <p:nvSpPr>
          <p:cNvPr id="7" name="下箭头 6"/>
          <p:cNvSpPr/>
          <p:nvPr/>
        </p:nvSpPr>
        <p:spPr>
          <a:xfrm rot="16200000">
            <a:off x="3684490" y="2676433"/>
            <a:ext cx="1670452" cy="79789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294526" y="2435922"/>
            <a:ext cx="3096647" cy="1306947"/>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zh-CN" altLang="en-US" sz="1100" dirty="0" smtClean="0">
                <a:solidFill>
                  <a:schemeClr val="bg2">
                    <a:lumMod val="10000"/>
                  </a:schemeClr>
                </a:solidFill>
                <a:latin typeface="微软雅黑" panose="020B0503020204020204" pitchFamily="34" charset="-122"/>
                <a:ea typeface="微软雅黑" panose="020B0503020204020204" pitchFamily="34" charset="-122"/>
              </a:rPr>
              <a:t>这些新品即便是限量推出，或者提出一个计划，都是对“精准定制益生菌”的良好诠释，是落实全年主题方向的一个坚实脚步</a:t>
            </a:r>
            <a:endParaRPr lang="en-US" altLang="zh-CN" sz="1100" dirty="0" smtClean="0">
              <a:solidFill>
                <a:schemeClr val="bg2">
                  <a:lumMod val="10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5294526" y="1908699"/>
            <a:ext cx="875455" cy="33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微软雅黑" panose="020B0503020204020204" pitchFamily="34" charset="-122"/>
                <a:ea typeface="微软雅黑" panose="020B0503020204020204" pitchFamily="34" charset="-122"/>
              </a:rPr>
              <a:t>媒体</a:t>
            </a:r>
            <a:endParaRPr lang="zh-CN" altLang="en-US" b="1" dirty="0">
              <a:latin typeface="微软雅黑" panose="020B0503020204020204" pitchFamily="34" charset="-122"/>
              <a:ea typeface="微软雅黑" panose="020B0503020204020204" pitchFamily="34" charset="-122"/>
            </a:endParaRPr>
          </a:p>
        </p:txBody>
      </p:sp>
      <p:sp>
        <p:nvSpPr>
          <p:cNvPr id="10" name="矩形 9"/>
          <p:cNvSpPr/>
          <p:nvPr/>
        </p:nvSpPr>
        <p:spPr>
          <a:xfrm>
            <a:off x="6405121" y="1908699"/>
            <a:ext cx="875455" cy="33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微软雅黑" panose="020B0503020204020204" pitchFamily="34" charset="-122"/>
                <a:ea typeface="微软雅黑" panose="020B0503020204020204" pitchFamily="34" charset="-122"/>
              </a:rPr>
              <a:t>知乎</a:t>
            </a:r>
            <a:endParaRPr lang="zh-CN" altLang="en-US" b="1" dirty="0">
              <a:latin typeface="微软雅黑" panose="020B0503020204020204" pitchFamily="34" charset="-122"/>
              <a:ea typeface="微软雅黑" panose="020B0503020204020204" pitchFamily="34" charset="-122"/>
            </a:endParaRPr>
          </a:p>
        </p:txBody>
      </p:sp>
      <p:sp>
        <p:nvSpPr>
          <p:cNvPr id="11" name="矩形 10"/>
          <p:cNvSpPr/>
          <p:nvPr/>
        </p:nvSpPr>
        <p:spPr>
          <a:xfrm>
            <a:off x="7515718" y="1908699"/>
            <a:ext cx="875455" cy="331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微软雅黑" panose="020B0503020204020204" pitchFamily="34" charset="-122"/>
                <a:ea typeface="微软雅黑" panose="020B0503020204020204" pitchFamily="34" charset="-122"/>
              </a:rPr>
              <a:t>直播</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85911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19342" y="427204"/>
            <a:ext cx="1419312" cy="1320573"/>
          </a:xfrm>
          <a:prstGeom prst="ellipse">
            <a:avLst/>
          </a:prstGeom>
          <a:ln w="63500" cap="rnd">
            <a:solidFill>
              <a:srgbClr val="0A7C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8" name="Freeform 6">
            <a:extLst>
              <a:ext uri="{FF2B5EF4-FFF2-40B4-BE49-F238E27FC236}">
                <a16:creationId xmlns:a16="http://schemas.microsoft.com/office/drawing/2014/main" id="{E287586F-2255-4853-9F93-3709652FE539}"/>
              </a:ext>
            </a:extLst>
          </p:cNvPr>
          <p:cNvSpPr>
            <a:spLocks/>
          </p:cNvSpPr>
          <p:nvPr/>
        </p:nvSpPr>
        <p:spPr bwMode="auto">
          <a:xfrm>
            <a:off x="881612" y="1507048"/>
            <a:ext cx="3440638" cy="3031043"/>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accent6">
              <a:lumMod val="75000"/>
            </a:schemeClr>
          </a:solidFill>
          <a:ln w="0">
            <a:noFill/>
            <a:prstDash val="solid"/>
            <a:round/>
            <a:headEnd/>
            <a:tailEnd/>
          </a:ln>
        </p:spPr>
        <p:txBody>
          <a:bodyPr vert="horz" wrap="square" lIns="89605" tIns="44803" rIns="89605" bIns="44803" numCol="1" anchor="t" anchorCtr="0" compatLnSpc="1">
            <a:prstTxWarp prst="textNoShape">
              <a:avLst/>
            </a:prstTxWarp>
          </a:bodyPr>
          <a:lstStyle/>
          <a:p>
            <a:endParaRPr lang="zh-CN" altLang="en-US">
              <a:solidFill>
                <a:schemeClr val="bg1"/>
              </a:solidFill>
            </a:endParaRPr>
          </a:p>
        </p:txBody>
      </p:sp>
      <p:sp>
        <p:nvSpPr>
          <p:cNvPr id="19" name="Freeform 11">
            <a:extLst>
              <a:ext uri="{FF2B5EF4-FFF2-40B4-BE49-F238E27FC236}">
                <a16:creationId xmlns:a16="http://schemas.microsoft.com/office/drawing/2014/main" id="{F041F6C6-D709-47AD-8645-B830DA96A25D}"/>
              </a:ext>
            </a:extLst>
          </p:cNvPr>
          <p:cNvSpPr>
            <a:spLocks/>
          </p:cNvSpPr>
          <p:nvPr/>
        </p:nvSpPr>
        <p:spPr bwMode="auto">
          <a:xfrm>
            <a:off x="1168087" y="991741"/>
            <a:ext cx="2867688" cy="2495832"/>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rgbClr val="0A7CC0"/>
            </a:solidFill>
            <a:prstDash val="solid"/>
            <a:round/>
            <a:headEnd/>
            <a:tailEnd/>
          </a:ln>
        </p:spPr>
        <p:txBody>
          <a:bodyPr vert="horz" wrap="square" lIns="89605" tIns="44803" rIns="89605" bIns="44803" numCol="1" anchor="t" anchorCtr="0" compatLnSpc="1">
            <a:prstTxWarp prst="textNoShape">
              <a:avLst/>
            </a:prstTxWarp>
          </a:bodyPr>
          <a:lstStyle/>
          <a:p>
            <a:endParaRPr lang="zh-CN" altLang="en-US" dirty="0">
              <a:solidFill>
                <a:schemeClr val="bg1"/>
              </a:solidFill>
            </a:endParaRPr>
          </a:p>
        </p:txBody>
      </p:sp>
      <p:sp>
        <p:nvSpPr>
          <p:cNvPr id="20" name="文本框 2">
            <a:extLst>
              <a:ext uri="{FF2B5EF4-FFF2-40B4-BE49-F238E27FC236}">
                <a16:creationId xmlns:a16="http://schemas.microsoft.com/office/drawing/2014/main" id="{8AB199D6-FEE3-404C-BED4-2F125AAD7839}"/>
              </a:ext>
            </a:extLst>
          </p:cNvPr>
          <p:cNvSpPr txBox="1">
            <a:spLocks noChangeArrowheads="1"/>
          </p:cNvSpPr>
          <p:nvPr>
            <p:custDataLst>
              <p:tags r:id="rId1"/>
            </p:custDataLst>
          </p:nvPr>
        </p:nvSpPr>
        <p:spPr bwMode="auto">
          <a:xfrm>
            <a:off x="2076733" y="1706678"/>
            <a:ext cx="1181904" cy="10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108"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04</a:t>
            </a:r>
            <a:endParaRPr lang="zh-CN" altLang="en-US" sz="7108"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21" name="直接连接符 20">
            <a:extLst>
              <a:ext uri="{FF2B5EF4-FFF2-40B4-BE49-F238E27FC236}">
                <a16:creationId xmlns:a16="http://schemas.microsoft.com/office/drawing/2014/main" id="{CB2A8043-CB96-440A-947D-AE41A70170EE}"/>
              </a:ext>
            </a:extLst>
          </p:cNvPr>
          <p:cNvCxnSpPr/>
          <p:nvPr>
            <p:custDataLst>
              <p:tags r:id="rId2"/>
            </p:custDataLst>
          </p:nvPr>
        </p:nvCxnSpPr>
        <p:spPr>
          <a:xfrm>
            <a:off x="4343641" y="2520186"/>
            <a:ext cx="2887258"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2" name="文本框 11">
            <a:extLst>
              <a:ext uri="{FF2B5EF4-FFF2-40B4-BE49-F238E27FC236}">
                <a16:creationId xmlns:a16="http://schemas.microsoft.com/office/drawing/2014/main" id="{1CB69953-FC30-4A9B-B96B-CA1AAACBEAD2}"/>
              </a:ext>
            </a:extLst>
          </p:cNvPr>
          <p:cNvSpPr txBox="1">
            <a:spLocks noChangeArrowheads="1"/>
          </p:cNvSpPr>
          <p:nvPr>
            <p:custDataLst>
              <p:tags r:id="rId3"/>
            </p:custDataLst>
          </p:nvPr>
        </p:nvSpPr>
        <p:spPr bwMode="auto">
          <a:xfrm>
            <a:off x="1459868" y="2695979"/>
            <a:ext cx="2415630" cy="300210"/>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51"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 4</a:t>
            </a:r>
            <a:endParaRPr lang="zh-CN" altLang="en-US" sz="1951"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3" name="矩形 22">
            <a:extLst>
              <a:ext uri="{FF2B5EF4-FFF2-40B4-BE49-F238E27FC236}">
                <a16:creationId xmlns:a16="http://schemas.microsoft.com/office/drawing/2014/main" id="{C0A95648-E53A-45B1-808B-D53675BBEAD2}"/>
              </a:ext>
            </a:extLst>
          </p:cNvPr>
          <p:cNvSpPr/>
          <p:nvPr/>
        </p:nvSpPr>
        <p:spPr>
          <a:xfrm>
            <a:off x="4343643" y="1915482"/>
            <a:ext cx="3113766" cy="615553"/>
          </a:xfrm>
          <a:prstGeom prst="rect">
            <a:avLst/>
          </a:prstGeom>
        </p:spPr>
        <p:txBody>
          <a:bodyPr wrap="square" lIns="0" tIns="0" rIns="0" bIns="0">
            <a:spAutoFit/>
          </a:bodyPr>
          <a:lstStyle/>
          <a:p>
            <a:r>
              <a:rPr lang="zh-CN" altLang="en-US" sz="4000" dirty="0" smtClean="0">
                <a:solidFill>
                  <a:srgbClr val="0A7CC0"/>
                </a:solidFill>
                <a:latin typeface="Arial" panose="020B0604020202020204" pitchFamily="34" charset="0"/>
                <a:ea typeface="微软雅黑" panose="020B0503020204020204" pitchFamily="34" charset="-122"/>
                <a:sym typeface="Arial" panose="020B0604020202020204" pitchFamily="34" charset="0"/>
              </a:rPr>
              <a:t>预算及</a:t>
            </a:r>
            <a:r>
              <a:rPr lang="en-US" altLang="zh-CN" sz="4000" dirty="0" smtClean="0">
                <a:solidFill>
                  <a:srgbClr val="0A7CC0"/>
                </a:solidFill>
                <a:latin typeface="Arial" panose="020B0604020202020204" pitchFamily="34" charset="0"/>
                <a:ea typeface="微软雅黑" panose="020B0503020204020204" pitchFamily="34" charset="-122"/>
                <a:sym typeface="Arial" panose="020B0604020202020204" pitchFamily="34" charset="0"/>
              </a:rPr>
              <a:t>KPI</a:t>
            </a:r>
            <a:endParaRPr lang="zh-CN" altLang="en-US" sz="3763" dirty="0">
              <a:solidFill>
                <a:srgbClr val="0A7CC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573155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D56-D031-4D13-B5DB-81778B6A1D7C}"/>
              </a:ext>
            </a:extLst>
          </p:cNvPr>
          <p:cNvSpPr txBox="1">
            <a:spLocks/>
          </p:cNvSpPr>
          <p:nvPr/>
        </p:nvSpPr>
        <p:spPr>
          <a:xfrm>
            <a:off x="2760955" y="221190"/>
            <a:ext cx="3746378" cy="55970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200"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预算及曝光量</a:t>
            </a:r>
            <a:endParaRPr lang="en-GB" altLang="zh-CN" sz="2200" dirty="0">
              <a:solidFill>
                <a:schemeClr val="tx2"/>
              </a:solidFill>
              <a:latin typeface="方正明尚简体" panose="02000000000000000000" pitchFamily="2" charset="-122"/>
              <a:ea typeface="方正明尚简体" panose="02000000000000000000" pitchFamily="2" charset="-122"/>
              <a:cs typeface="Arial Unicode MS" panose="020B0604020202020204" pitchFamily="34"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3260630072"/>
              </p:ext>
            </p:extLst>
          </p:nvPr>
        </p:nvGraphicFramePr>
        <p:xfrm>
          <a:off x="2427313" y="1620981"/>
          <a:ext cx="3740730" cy="1816084"/>
        </p:xfrm>
        <a:graphic>
          <a:graphicData uri="http://schemas.openxmlformats.org/drawingml/2006/table">
            <a:tbl>
              <a:tblPr firstRow="1" bandRow="1">
                <a:tableStyleId>{5C22544A-7EE6-4342-B048-85BDC9FD1C3A}</a:tableStyleId>
              </a:tblPr>
              <a:tblGrid>
                <a:gridCol w="1870365">
                  <a:extLst>
                    <a:ext uri="{9D8B030D-6E8A-4147-A177-3AD203B41FA5}">
                      <a16:colId xmlns:a16="http://schemas.microsoft.com/office/drawing/2014/main" val="117060819"/>
                    </a:ext>
                  </a:extLst>
                </a:gridCol>
                <a:gridCol w="1870365">
                  <a:extLst>
                    <a:ext uri="{9D8B030D-6E8A-4147-A177-3AD203B41FA5}">
                      <a16:colId xmlns:a16="http://schemas.microsoft.com/office/drawing/2014/main" val="3692124451"/>
                    </a:ext>
                  </a:extLst>
                </a:gridCol>
              </a:tblGrid>
              <a:tr h="454021">
                <a:tc>
                  <a:txBody>
                    <a:bodyPr/>
                    <a:lstStyle/>
                    <a:p>
                      <a:pPr algn="ctr"/>
                      <a:r>
                        <a:rPr lang="zh-CN" altLang="en-US" sz="900" dirty="0" smtClean="0">
                          <a:latin typeface="微软雅黑" panose="020B0503020204020204" pitchFamily="34" charset="-122"/>
                          <a:ea typeface="微软雅黑" panose="020B0503020204020204" pitchFamily="34" charset="-122"/>
                        </a:rPr>
                        <a:t>活动资源</a:t>
                      </a: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dirty="0" smtClean="0">
                          <a:latin typeface="微软雅黑" panose="020B0503020204020204" pitchFamily="34" charset="-122"/>
                          <a:ea typeface="微软雅黑" panose="020B0503020204020204" pitchFamily="34" charset="-122"/>
                        </a:rPr>
                        <a:t>传播资源</a:t>
                      </a: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4035715010"/>
                  </a:ext>
                </a:extLst>
              </a:tr>
              <a:tr h="454021">
                <a:tc>
                  <a:txBody>
                    <a:bodyPr/>
                    <a:lstStyle/>
                    <a:p>
                      <a:pPr algn="ctr"/>
                      <a:r>
                        <a:rPr lang="zh-CN" altLang="en-US" sz="900" dirty="0" smtClean="0">
                          <a:latin typeface="微软雅黑" panose="020B0503020204020204" pitchFamily="34" charset="-122"/>
                          <a:ea typeface="微软雅黑" panose="020B0503020204020204" pitchFamily="34" charset="-122"/>
                        </a:rPr>
                        <a:t>客服电话（甲方提供）</a:t>
                      </a: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900" dirty="0" smtClean="0">
                          <a:latin typeface="微软雅黑" panose="020B0503020204020204" pitchFamily="34" charset="-122"/>
                          <a:ea typeface="微软雅黑" panose="020B0503020204020204" pitchFamily="34" charset="-122"/>
                        </a:rPr>
                        <a:t>10</a:t>
                      </a:r>
                      <a:r>
                        <a:rPr lang="zh-CN" altLang="en-US" sz="900" dirty="0" smtClean="0">
                          <a:latin typeface="微软雅黑" panose="020B0503020204020204" pitchFamily="34" charset="-122"/>
                          <a:ea typeface="微软雅黑" panose="020B0503020204020204" pitchFamily="34" charset="-122"/>
                        </a:rPr>
                        <a:t>名</a:t>
                      </a:r>
                      <a:r>
                        <a:rPr lang="en-US" altLang="zh-CN" sz="900" dirty="0" smtClean="0">
                          <a:latin typeface="微软雅黑" panose="020B0503020204020204" pitchFamily="34" charset="-122"/>
                          <a:ea typeface="微软雅黑" panose="020B0503020204020204" pitchFamily="34" charset="-122"/>
                        </a:rPr>
                        <a:t>KOL</a:t>
                      </a:r>
                      <a:r>
                        <a:rPr lang="zh-CN" altLang="en-US" sz="900" dirty="0" smtClean="0">
                          <a:latin typeface="微软雅黑" panose="020B0503020204020204" pitchFamily="34" charset="-122"/>
                          <a:ea typeface="微软雅黑" panose="020B0503020204020204" pitchFamily="34" charset="-122"/>
                        </a:rPr>
                        <a:t>沟通脚本及拍摄</a:t>
                      </a:r>
                      <a:endParaRPr lang="en-US" altLang="zh-CN" sz="900" dirty="0" smtClean="0">
                        <a:latin typeface="微软雅黑" panose="020B0503020204020204" pitchFamily="34" charset="-122"/>
                        <a:ea typeface="微软雅黑" panose="020B0503020204020204" pitchFamily="34" charset="-122"/>
                      </a:endParaRPr>
                    </a:p>
                    <a:p>
                      <a:pPr algn="ctr"/>
                      <a:r>
                        <a:rPr lang="en-US" altLang="zh-CN" sz="900" dirty="0" smtClean="0">
                          <a:latin typeface="微软雅黑" panose="020B0503020204020204" pitchFamily="34" charset="-122"/>
                          <a:ea typeface="微软雅黑" panose="020B0503020204020204" pitchFamily="34" charset="-122"/>
                        </a:rPr>
                        <a:t>2</a:t>
                      </a:r>
                      <a:r>
                        <a:rPr lang="zh-CN" altLang="en-US" sz="900" dirty="0" smtClean="0">
                          <a:latin typeface="微软雅黑" panose="020B0503020204020204" pitchFamily="34" charset="-122"/>
                          <a:ea typeface="微软雅黑" panose="020B0503020204020204" pitchFamily="34" charset="-122"/>
                        </a:rPr>
                        <a:t>名营养健康类</a:t>
                      </a:r>
                      <a:r>
                        <a:rPr lang="en-US" altLang="zh-CN" sz="900" dirty="0" smtClean="0">
                          <a:latin typeface="微软雅黑" panose="020B0503020204020204" pitchFamily="34" charset="-122"/>
                          <a:ea typeface="微软雅黑" panose="020B0503020204020204" pitchFamily="34" charset="-122"/>
                        </a:rPr>
                        <a:t>KOL</a:t>
                      </a:r>
                      <a:r>
                        <a:rPr lang="zh-CN" altLang="en-US" sz="900" dirty="0" smtClean="0">
                          <a:latin typeface="微软雅黑" panose="020B0503020204020204" pitchFamily="34" charset="-122"/>
                          <a:ea typeface="微软雅黑" panose="020B0503020204020204" pitchFamily="34" charset="-122"/>
                        </a:rPr>
                        <a:t>制作评论内容</a:t>
                      </a: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2526037293"/>
                  </a:ext>
                </a:extLst>
              </a:tr>
              <a:tr h="454021">
                <a:tc>
                  <a:txBody>
                    <a:bodyPr/>
                    <a:lstStyle/>
                    <a:p>
                      <a:pPr algn="ctr"/>
                      <a:r>
                        <a:rPr lang="en-US" altLang="zh-CN" sz="900" dirty="0" smtClean="0">
                          <a:latin typeface="微软雅黑" panose="020B0503020204020204" pitchFamily="34" charset="-122"/>
                          <a:ea typeface="微软雅黑" panose="020B0503020204020204" pitchFamily="34" charset="-122"/>
                        </a:rPr>
                        <a:t>1-2</a:t>
                      </a:r>
                      <a:r>
                        <a:rPr lang="zh-CN" altLang="en-US" sz="900" dirty="0" smtClean="0">
                          <a:latin typeface="微软雅黑" panose="020B0503020204020204" pitchFamily="34" charset="-122"/>
                          <a:ea typeface="微软雅黑" panose="020B0503020204020204" pitchFamily="34" charset="-122"/>
                        </a:rPr>
                        <a:t>名客服人员（甲方提供）</a:t>
                      </a: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900" dirty="0" smtClean="0">
                          <a:latin typeface="微软雅黑" panose="020B0503020204020204" pitchFamily="34" charset="-122"/>
                          <a:ea typeface="微软雅黑" panose="020B0503020204020204" pitchFamily="34" charset="-122"/>
                        </a:rPr>
                        <a:t>12</a:t>
                      </a:r>
                      <a:r>
                        <a:rPr lang="zh-CN" altLang="en-US" sz="900" dirty="0" smtClean="0">
                          <a:latin typeface="微软雅黑" panose="020B0503020204020204" pitchFamily="34" charset="-122"/>
                          <a:ea typeface="微软雅黑" panose="020B0503020204020204" pitchFamily="34" charset="-122"/>
                        </a:rPr>
                        <a:t>名</a:t>
                      </a:r>
                      <a:r>
                        <a:rPr lang="en-US" altLang="zh-CN" sz="900" dirty="0" smtClean="0">
                          <a:latin typeface="微软雅黑" panose="020B0503020204020204" pitchFamily="34" charset="-122"/>
                          <a:ea typeface="微软雅黑" panose="020B0503020204020204" pitchFamily="34" charset="-122"/>
                        </a:rPr>
                        <a:t>KOL</a:t>
                      </a:r>
                      <a:r>
                        <a:rPr lang="zh-CN" altLang="en-US" sz="900" dirty="0" smtClean="0">
                          <a:latin typeface="微软雅黑" panose="020B0503020204020204" pitchFamily="34" charset="-122"/>
                          <a:ea typeface="微软雅黑" panose="020B0503020204020204" pitchFamily="34" charset="-122"/>
                        </a:rPr>
                        <a:t>发布排期及执行</a:t>
                      </a:r>
                      <a:endParaRPr lang="en-US" altLang="zh-CN" sz="900" dirty="0" smtClean="0">
                        <a:latin typeface="微软雅黑" panose="020B0503020204020204" pitchFamily="34" charset="-122"/>
                        <a:ea typeface="微软雅黑" panose="020B0503020204020204" pitchFamily="34" charset="-122"/>
                      </a:endParaRPr>
                    </a:p>
                    <a:p>
                      <a:pPr algn="ctr"/>
                      <a:r>
                        <a:rPr lang="en-US" altLang="zh-CN" sz="900" dirty="0" smtClean="0">
                          <a:latin typeface="微软雅黑" panose="020B0503020204020204" pitchFamily="34" charset="-122"/>
                          <a:ea typeface="微软雅黑" panose="020B0503020204020204" pitchFamily="34" charset="-122"/>
                        </a:rPr>
                        <a:t>100</a:t>
                      </a:r>
                      <a:r>
                        <a:rPr lang="zh-CN" altLang="en-US" sz="900" dirty="0" smtClean="0">
                          <a:latin typeface="微软雅黑" panose="020B0503020204020204" pitchFamily="34" charset="-122"/>
                          <a:ea typeface="微软雅黑" panose="020B0503020204020204" pitchFamily="34" charset="-122"/>
                        </a:rPr>
                        <a:t>名</a:t>
                      </a:r>
                      <a:r>
                        <a:rPr lang="en-US" altLang="zh-CN" sz="900" dirty="0" smtClean="0">
                          <a:latin typeface="微软雅黑" panose="020B0503020204020204" pitchFamily="34" charset="-122"/>
                          <a:ea typeface="微软雅黑" panose="020B0503020204020204" pitchFamily="34" charset="-122"/>
                        </a:rPr>
                        <a:t>KOC</a:t>
                      </a:r>
                      <a:r>
                        <a:rPr lang="zh-CN" altLang="en-US" sz="900" dirty="0" smtClean="0">
                          <a:latin typeface="微软雅黑" panose="020B0503020204020204" pitchFamily="34" charset="-122"/>
                          <a:ea typeface="微软雅黑" panose="020B0503020204020204" pitchFamily="34" charset="-122"/>
                        </a:rPr>
                        <a:t>发布内容</a:t>
                      </a:r>
                      <a:endParaRPr lang="zh-CN" altLang="en-US" sz="9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690209345"/>
                  </a:ext>
                </a:extLst>
              </a:tr>
              <a:tr h="454021">
                <a:tc>
                  <a:txBody>
                    <a:bodyPr/>
                    <a:lstStyle/>
                    <a:p>
                      <a:pPr algn="ctr"/>
                      <a:r>
                        <a:rPr lang="zh-CN" altLang="en-US" sz="900" dirty="0" smtClean="0">
                          <a:latin typeface="微软雅黑" panose="020B0503020204020204" pitchFamily="34" charset="-122"/>
                          <a:ea typeface="微软雅黑" panose="020B0503020204020204" pitchFamily="34" charset="-122"/>
                        </a:rPr>
                        <a:t>接听场地、变声器等（甲方提供）</a:t>
                      </a:r>
                      <a:endParaRPr lang="zh-CN" altLang="en-US" sz="900" dirty="0">
                        <a:latin typeface="微软雅黑" panose="020B0503020204020204" pitchFamily="34" charset="-122"/>
                        <a:ea typeface="微软雅黑" panose="020B0503020204020204" pitchFamily="34" charset="-122"/>
                      </a:endParaRPr>
                    </a:p>
                  </a:txBody>
                  <a:tcPr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zh-CN" altLang="en-US" sz="900" dirty="0" smtClean="0">
                          <a:latin typeface="微软雅黑" panose="020B0503020204020204" pitchFamily="34" charset="-122"/>
                          <a:ea typeface="微软雅黑" panose="020B0503020204020204" pitchFamily="34" charset="-122"/>
                        </a:rPr>
                        <a:t>抖音广告位购买及话题保护操作</a:t>
                      </a:r>
                    </a:p>
                  </a:txBody>
                  <a:tcPr anchor="ctr"/>
                </a:tc>
                <a:extLst>
                  <a:ext uri="{0D108BD9-81ED-4DB2-BD59-A6C34878D82A}">
                    <a16:rowId xmlns:a16="http://schemas.microsoft.com/office/drawing/2014/main" val="1892560149"/>
                  </a:ext>
                </a:extLst>
              </a:tr>
            </a:tbl>
          </a:graphicData>
        </a:graphic>
      </p:graphicFrame>
      <p:graphicFrame>
        <p:nvGraphicFramePr>
          <p:cNvPr id="4" name="表格 3"/>
          <p:cNvGraphicFramePr>
            <a:graphicFrameLocks noGrp="1"/>
          </p:cNvGraphicFramePr>
          <p:nvPr>
            <p:extLst>
              <p:ext uri="{D42A27DB-BD31-4B8C-83A1-F6EECF244321}">
                <p14:modId xmlns:p14="http://schemas.microsoft.com/office/powerpoint/2010/main" val="509911903"/>
              </p:ext>
            </p:extLst>
          </p:nvPr>
        </p:nvGraphicFramePr>
        <p:xfrm>
          <a:off x="6325985" y="1620982"/>
          <a:ext cx="2458792" cy="1816083"/>
        </p:xfrm>
        <a:graphic>
          <a:graphicData uri="http://schemas.openxmlformats.org/drawingml/2006/table">
            <a:tbl>
              <a:tblPr firstRow="1" bandRow="1">
                <a:tableStyleId>{5C22544A-7EE6-4342-B048-85BDC9FD1C3A}</a:tableStyleId>
              </a:tblPr>
              <a:tblGrid>
                <a:gridCol w="614698">
                  <a:extLst>
                    <a:ext uri="{9D8B030D-6E8A-4147-A177-3AD203B41FA5}">
                      <a16:colId xmlns:a16="http://schemas.microsoft.com/office/drawing/2014/main" val="313922339"/>
                    </a:ext>
                  </a:extLst>
                </a:gridCol>
                <a:gridCol w="614698">
                  <a:extLst>
                    <a:ext uri="{9D8B030D-6E8A-4147-A177-3AD203B41FA5}">
                      <a16:colId xmlns:a16="http://schemas.microsoft.com/office/drawing/2014/main" val="117060819"/>
                    </a:ext>
                  </a:extLst>
                </a:gridCol>
                <a:gridCol w="614698">
                  <a:extLst>
                    <a:ext uri="{9D8B030D-6E8A-4147-A177-3AD203B41FA5}">
                      <a16:colId xmlns:a16="http://schemas.microsoft.com/office/drawing/2014/main" val="3692124451"/>
                    </a:ext>
                  </a:extLst>
                </a:gridCol>
                <a:gridCol w="614698">
                  <a:extLst>
                    <a:ext uri="{9D8B030D-6E8A-4147-A177-3AD203B41FA5}">
                      <a16:colId xmlns:a16="http://schemas.microsoft.com/office/drawing/2014/main" val="3705383048"/>
                    </a:ext>
                  </a:extLst>
                </a:gridCol>
              </a:tblGrid>
              <a:tr h="605361">
                <a:tc>
                  <a:txBody>
                    <a:bodyPr/>
                    <a:lstStyle/>
                    <a:p>
                      <a:pPr algn="ctr"/>
                      <a:endParaRPr lang="zh-CN" altLang="en-US" sz="800" dirty="0">
                        <a:latin typeface="微软雅黑" panose="020B0503020204020204" pitchFamily="34" charset="-122"/>
                        <a:ea typeface="微软雅黑" panose="020B0503020204020204" pitchFamily="34" charset="-122"/>
                      </a:endParaRPr>
                    </a:p>
                  </a:txBody>
                  <a:tcPr anchor="ctr">
                    <a:noFill/>
                  </a:tcPr>
                </a:tc>
                <a:tc>
                  <a:txBody>
                    <a:bodyPr/>
                    <a:lstStyle/>
                    <a:p>
                      <a:pPr algn="ctr"/>
                      <a:r>
                        <a:rPr lang="zh-CN" altLang="en-US" sz="800" dirty="0" smtClean="0">
                          <a:latin typeface="微软雅黑" panose="020B0503020204020204" pitchFamily="34" charset="-122"/>
                          <a:ea typeface="微软雅黑" panose="020B0503020204020204" pitchFamily="34" charset="-122"/>
                        </a:rPr>
                        <a:t>淘宝逛逛</a:t>
                      </a:r>
                      <a:endParaRPr lang="zh-CN" altLang="en-US" sz="8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800" dirty="0" smtClean="0">
                          <a:latin typeface="微软雅黑" panose="020B0503020204020204" pitchFamily="34" charset="-122"/>
                          <a:ea typeface="微软雅黑" panose="020B0503020204020204" pitchFamily="34" charset="-122"/>
                        </a:rPr>
                        <a:t>抖音</a:t>
                      </a:r>
                      <a:endParaRPr lang="zh-CN" altLang="en-US" sz="8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800" dirty="0" smtClean="0">
                          <a:latin typeface="微软雅黑" panose="020B0503020204020204" pitchFamily="34" charset="-122"/>
                          <a:ea typeface="微软雅黑" panose="020B0503020204020204" pitchFamily="34" charset="-122"/>
                        </a:rPr>
                        <a:t>小红书</a:t>
                      </a:r>
                      <a:endParaRPr lang="zh-CN" altLang="en-US" sz="8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4035715010"/>
                  </a:ext>
                </a:extLst>
              </a:tr>
              <a:tr h="605361">
                <a:tc>
                  <a:txBody>
                    <a:bodyPr/>
                    <a:lstStyle/>
                    <a:p>
                      <a:pPr algn="ctr"/>
                      <a:r>
                        <a:rPr lang="en-US" altLang="zh-CN" sz="800" dirty="0" smtClean="0">
                          <a:latin typeface="微软雅黑" panose="020B0503020204020204" pitchFamily="34" charset="-122"/>
                          <a:ea typeface="微软雅黑" panose="020B0503020204020204" pitchFamily="34" charset="-122"/>
                        </a:rPr>
                        <a:t>Option1</a:t>
                      </a:r>
                      <a:endParaRPr lang="zh-CN" altLang="en-US" sz="8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800" dirty="0" smtClean="0">
                          <a:latin typeface="微软雅黑" panose="020B0503020204020204" pitchFamily="34" charset="-122"/>
                          <a:ea typeface="微软雅黑" panose="020B0503020204020204" pitchFamily="34" charset="-122"/>
                        </a:rPr>
                        <a:t>3KOL+</a:t>
                      </a:r>
                    </a:p>
                    <a:p>
                      <a:pPr algn="ctr"/>
                      <a:r>
                        <a:rPr lang="en-US" altLang="zh-CN" sz="800" dirty="0" smtClean="0">
                          <a:latin typeface="微软雅黑" panose="020B0503020204020204" pitchFamily="34" charset="-122"/>
                          <a:ea typeface="微软雅黑" panose="020B0503020204020204" pitchFamily="34" charset="-122"/>
                        </a:rPr>
                        <a:t>50KOC</a:t>
                      </a:r>
                    </a:p>
                  </a:txBody>
                  <a:tcPr anchor="ctr"/>
                </a:tc>
                <a:tc>
                  <a:txBody>
                    <a:bodyPr/>
                    <a:lstStyle/>
                    <a:p>
                      <a:pPr algn="ctr"/>
                      <a:r>
                        <a:rPr lang="en-US" altLang="zh-CN" sz="800" dirty="0" smtClean="0">
                          <a:latin typeface="微软雅黑" panose="020B0503020204020204" pitchFamily="34" charset="-122"/>
                          <a:ea typeface="微软雅黑" panose="020B0503020204020204" pitchFamily="34" charset="-122"/>
                        </a:rPr>
                        <a:t>2KOL+</a:t>
                      </a:r>
                    </a:p>
                    <a:p>
                      <a:pPr algn="ctr"/>
                      <a:r>
                        <a:rPr lang="en-US" altLang="zh-CN" sz="800" dirty="0" smtClean="0">
                          <a:latin typeface="微软雅黑" panose="020B0503020204020204" pitchFamily="34" charset="-122"/>
                          <a:ea typeface="微软雅黑" panose="020B0503020204020204" pitchFamily="34" charset="-122"/>
                        </a:rPr>
                        <a:t>50KOC</a:t>
                      </a:r>
                      <a:endParaRPr lang="zh-CN" altLang="en-US" sz="8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800" dirty="0" smtClean="0">
                          <a:latin typeface="微软雅黑" panose="020B0503020204020204" pitchFamily="34" charset="-122"/>
                          <a:ea typeface="微软雅黑" panose="020B0503020204020204" pitchFamily="34" charset="-122"/>
                        </a:rPr>
                        <a:t>2KOL+</a:t>
                      </a:r>
                    </a:p>
                    <a:p>
                      <a:pPr algn="ctr"/>
                      <a:r>
                        <a:rPr lang="en-US" altLang="zh-CN" sz="800" dirty="0" smtClean="0">
                          <a:latin typeface="微软雅黑" panose="020B0503020204020204" pitchFamily="34" charset="-122"/>
                          <a:ea typeface="微软雅黑" panose="020B0503020204020204" pitchFamily="34" charset="-122"/>
                        </a:rPr>
                        <a:t>50KOC</a:t>
                      </a:r>
                      <a:endParaRPr lang="zh-CN" altLang="en-US" sz="8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2526037293"/>
                  </a:ext>
                </a:extLst>
              </a:tr>
              <a:tr h="605361">
                <a:tc>
                  <a:txBody>
                    <a:bodyPr/>
                    <a:lstStyle/>
                    <a:p>
                      <a:pPr algn="ctr"/>
                      <a:r>
                        <a:rPr lang="en-US" altLang="zh-CN" sz="800" dirty="0" smtClean="0">
                          <a:latin typeface="微软雅黑" panose="020B0503020204020204" pitchFamily="34" charset="-122"/>
                          <a:ea typeface="微软雅黑" panose="020B0503020204020204" pitchFamily="34" charset="-122"/>
                        </a:rPr>
                        <a:t>Option2</a:t>
                      </a:r>
                    </a:p>
                  </a:txBody>
                  <a:tcPr anchor="ctr"/>
                </a:tc>
                <a:tc>
                  <a:txBody>
                    <a:bodyPr/>
                    <a:lstStyle/>
                    <a:p>
                      <a:pPr algn="ctr"/>
                      <a:r>
                        <a:rPr lang="en-US" altLang="zh-CN" sz="800" dirty="0" smtClean="0">
                          <a:latin typeface="微软雅黑" panose="020B0503020204020204" pitchFamily="34" charset="-122"/>
                          <a:ea typeface="微软雅黑" panose="020B0503020204020204" pitchFamily="34" charset="-122"/>
                        </a:rPr>
                        <a:t>50KOC</a:t>
                      </a:r>
                      <a:endParaRPr lang="zh-CN" altLang="en-US" sz="8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800" dirty="0" smtClean="0">
                          <a:latin typeface="微软雅黑" panose="020B0503020204020204" pitchFamily="34" charset="-122"/>
                          <a:ea typeface="微软雅黑" panose="020B0503020204020204" pitchFamily="34" charset="-122"/>
                        </a:rPr>
                        <a:t>50KOC</a:t>
                      </a:r>
                      <a:endParaRPr lang="zh-CN" altLang="en-US" sz="8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800" dirty="0" smtClean="0">
                          <a:latin typeface="微软雅黑" panose="020B0503020204020204" pitchFamily="34" charset="-122"/>
                          <a:ea typeface="微软雅黑" panose="020B0503020204020204" pitchFamily="34" charset="-122"/>
                        </a:rPr>
                        <a:t>30KOC</a:t>
                      </a:r>
                      <a:endParaRPr lang="zh-CN" altLang="en-US" sz="8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690209345"/>
                  </a:ext>
                </a:extLst>
              </a:tr>
            </a:tbl>
          </a:graphicData>
        </a:graphic>
      </p:graphicFrame>
      <p:sp>
        <p:nvSpPr>
          <p:cNvPr id="5" name="矩形 4"/>
          <p:cNvSpPr/>
          <p:nvPr/>
        </p:nvSpPr>
        <p:spPr>
          <a:xfrm>
            <a:off x="3457260" y="1250751"/>
            <a:ext cx="1615191" cy="307777"/>
          </a:xfrm>
          <a:prstGeom prst="rect">
            <a:avLst/>
          </a:prstGeom>
        </p:spPr>
        <p:txBody>
          <a:bodyPr wrap="square">
            <a:spAutoFit/>
          </a:bodyPr>
          <a:lstStyle/>
          <a:p>
            <a:pPr algn="ctr"/>
            <a:r>
              <a:rPr lang="zh-CN" altLang="en-US" dirty="0" smtClean="0">
                <a:solidFill>
                  <a:srgbClr val="074064"/>
                </a:solidFill>
                <a:latin typeface="微软雅黑" panose="020B0503020204020204" pitchFamily="34" charset="-122"/>
                <a:ea typeface="微软雅黑" panose="020B0503020204020204" pitchFamily="34" charset="-122"/>
              </a:rPr>
              <a:t>事件营销</a:t>
            </a:r>
            <a:endParaRPr lang="zh-CN" altLang="en-US" dirty="0"/>
          </a:p>
        </p:txBody>
      </p:sp>
      <p:sp>
        <p:nvSpPr>
          <p:cNvPr id="6" name="矩形 5"/>
          <p:cNvSpPr/>
          <p:nvPr/>
        </p:nvSpPr>
        <p:spPr>
          <a:xfrm>
            <a:off x="6924439" y="1250750"/>
            <a:ext cx="1261884" cy="307777"/>
          </a:xfrm>
          <a:prstGeom prst="rect">
            <a:avLst/>
          </a:prstGeom>
        </p:spPr>
        <p:txBody>
          <a:bodyPr wrap="none">
            <a:spAutoFit/>
          </a:bodyPr>
          <a:lstStyle/>
          <a:p>
            <a:r>
              <a:rPr lang="zh-CN" altLang="en-US" dirty="0" smtClean="0">
                <a:solidFill>
                  <a:srgbClr val="074064"/>
                </a:solidFill>
                <a:latin typeface="微软雅黑" panose="020B0503020204020204" pitchFamily="34" charset="-122"/>
                <a:ea typeface="微软雅黑" panose="020B0503020204020204" pitchFamily="34" charset="-122"/>
              </a:rPr>
              <a:t>社交平台种草</a:t>
            </a:r>
            <a:endParaRPr lang="zh-CN" altLang="en-US" dirty="0"/>
          </a:p>
        </p:txBody>
      </p:sp>
      <p:graphicFrame>
        <p:nvGraphicFramePr>
          <p:cNvPr id="7" name="表格 6"/>
          <p:cNvGraphicFramePr>
            <a:graphicFrameLocks noGrp="1"/>
          </p:cNvGraphicFramePr>
          <p:nvPr>
            <p:extLst>
              <p:ext uri="{D42A27DB-BD31-4B8C-83A1-F6EECF244321}">
                <p14:modId xmlns:p14="http://schemas.microsoft.com/office/powerpoint/2010/main" val="3687627349"/>
              </p:ext>
            </p:extLst>
          </p:nvPr>
        </p:nvGraphicFramePr>
        <p:xfrm>
          <a:off x="138930" y="1620982"/>
          <a:ext cx="2130441" cy="1816083"/>
        </p:xfrm>
        <a:graphic>
          <a:graphicData uri="http://schemas.openxmlformats.org/drawingml/2006/table">
            <a:tbl>
              <a:tblPr firstRow="1" bandRow="1">
                <a:tableStyleId>{5C22544A-7EE6-4342-B048-85BDC9FD1C3A}</a:tableStyleId>
              </a:tblPr>
              <a:tblGrid>
                <a:gridCol w="710147">
                  <a:extLst>
                    <a:ext uri="{9D8B030D-6E8A-4147-A177-3AD203B41FA5}">
                      <a16:colId xmlns:a16="http://schemas.microsoft.com/office/drawing/2014/main" val="117060819"/>
                    </a:ext>
                  </a:extLst>
                </a:gridCol>
                <a:gridCol w="710147">
                  <a:extLst>
                    <a:ext uri="{9D8B030D-6E8A-4147-A177-3AD203B41FA5}">
                      <a16:colId xmlns:a16="http://schemas.microsoft.com/office/drawing/2014/main" val="3692124451"/>
                    </a:ext>
                  </a:extLst>
                </a:gridCol>
                <a:gridCol w="710147">
                  <a:extLst>
                    <a:ext uri="{9D8B030D-6E8A-4147-A177-3AD203B41FA5}">
                      <a16:colId xmlns:a16="http://schemas.microsoft.com/office/drawing/2014/main" val="3705383048"/>
                    </a:ext>
                  </a:extLst>
                </a:gridCol>
              </a:tblGrid>
              <a:tr h="605361">
                <a:tc>
                  <a:txBody>
                    <a:bodyPr/>
                    <a:lstStyle/>
                    <a:p>
                      <a:pPr algn="ctr"/>
                      <a:r>
                        <a:rPr lang="zh-CN" altLang="en-US" sz="800" dirty="0" smtClean="0">
                          <a:latin typeface="微软雅黑" panose="020B0503020204020204" pitchFamily="34" charset="-122"/>
                          <a:ea typeface="微软雅黑" panose="020B0503020204020204" pitchFamily="34" charset="-122"/>
                        </a:rPr>
                        <a:t>新闻媒体</a:t>
                      </a:r>
                      <a:endParaRPr lang="zh-CN" altLang="en-US" sz="8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800" dirty="0" smtClean="0">
                          <a:latin typeface="微软雅黑" panose="020B0503020204020204" pitchFamily="34" charset="-122"/>
                          <a:ea typeface="微软雅黑" panose="020B0503020204020204" pitchFamily="34" charset="-122"/>
                        </a:rPr>
                        <a:t>百度系媒体</a:t>
                      </a:r>
                      <a:endParaRPr lang="zh-CN" altLang="en-US" sz="8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800" dirty="0" smtClean="0">
                          <a:latin typeface="微软雅黑" panose="020B0503020204020204" pitchFamily="34" charset="-122"/>
                          <a:ea typeface="微软雅黑" panose="020B0503020204020204" pitchFamily="34" charset="-122"/>
                        </a:rPr>
                        <a:t>知乎</a:t>
                      </a:r>
                      <a:endParaRPr lang="zh-CN" altLang="en-US" sz="8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4035715010"/>
                  </a:ext>
                </a:extLst>
              </a:tr>
              <a:tr h="605361">
                <a:tc>
                  <a:txBody>
                    <a:bodyPr/>
                    <a:lstStyle/>
                    <a:p>
                      <a:pPr algn="ctr"/>
                      <a:r>
                        <a:rPr lang="zh-CN" altLang="en-US" sz="800" dirty="0" smtClean="0">
                          <a:latin typeface="微软雅黑" panose="020B0503020204020204" pitchFamily="34" charset="-122"/>
                          <a:ea typeface="微软雅黑" panose="020B0503020204020204" pitchFamily="34" charset="-122"/>
                        </a:rPr>
                        <a:t>门户</a:t>
                      </a:r>
                      <a:r>
                        <a:rPr lang="en-US" altLang="zh-CN" sz="800" dirty="0" smtClean="0">
                          <a:latin typeface="微软雅黑" panose="020B0503020204020204" pitchFamily="34" charset="-122"/>
                          <a:ea typeface="微软雅黑" panose="020B0503020204020204" pitchFamily="34" charset="-122"/>
                        </a:rPr>
                        <a:t>10</a:t>
                      </a:r>
                      <a:r>
                        <a:rPr lang="zh-CN" altLang="en-US" sz="800" dirty="0" smtClean="0">
                          <a:latin typeface="微软雅黑" panose="020B0503020204020204" pitchFamily="34" charset="-122"/>
                          <a:ea typeface="微软雅黑" panose="020B0503020204020204" pitchFamily="34" charset="-122"/>
                        </a:rPr>
                        <a:t>频次</a:t>
                      </a:r>
                      <a:r>
                        <a:rPr lang="en-US" altLang="zh-CN" sz="800" dirty="0" smtClean="0">
                          <a:latin typeface="微软雅黑" panose="020B0503020204020204" pitchFamily="34" charset="-122"/>
                          <a:ea typeface="微软雅黑" panose="020B0503020204020204" pitchFamily="34" charset="-122"/>
                        </a:rPr>
                        <a:t>/</a:t>
                      </a:r>
                      <a:r>
                        <a:rPr lang="zh-CN" altLang="en-US" sz="800" dirty="0" smtClean="0">
                          <a:latin typeface="微软雅黑" panose="020B0503020204020204" pitchFamily="34" charset="-122"/>
                          <a:ea typeface="微软雅黑" panose="020B0503020204020204" pitchFamily="34" charset="-122"/>
                        </a:rPr>
                        <a:t>月</a:t>
                      </a:r>
                      <a:endParaRPr lang="en-US" altLang="zh-CN" sz="800" dirty="0" smtClean="0">
                        <a:latin typeface="微软雅黑" panose="020B0503020204020204" pitchFamily="34" charset="-122"/>
                        <a:ea typeface="微软雅黑" panose="020B0503020204020204" pitchFamily="34" charset="-122"/>
                      </a:endParaRPr>
                    </a:p>
                  </a:txBody>
                  <a:tcPr anchor="ctr"/>
                </a:tc>
                <a:tc>
                  <a:txBody>
                    <a:bodyPr/>
                    <a:lstStyle/>
                    <a:p>
                      <a:pPr algn="ctr"/>
                      <a:r>
                        <a:rPr lang="zh-CN" altLang="en-US" sz="800" dirty="0" smtClean="0">
                          <a:latin typeface="微软雅黑" panose="020B0503020204020204" pitchFamily="34" charset="-122"/>
                          <a:ea typeface="微软雅黑" panose="020B0503020204020204" pitchFamily="34" charset="-122"/>
                        </a:rPr>
                        <a:t>百度知道</a:t>
                      </a:r>
                      <a:endParaRPr lang="en-US" altLang="zh-CN" sz="800" dirty="0" smtClean="0">
                        <a:latin typeface="微软雅黑" panose="020B0503020204020204" pitchFamily="34" charset="-122"/>
                        <a:ea typeface="微软雅黑" panose="020B0503020204020204" pitchFamily="34" charset="-122"/>
                      </a:endParaRPr>
                    </a:p>
                    <a:p>
                      <a:pPr algn="ctr"/>
                      <a:r>
                        <a:rPr lang="en-US" altLang="zh-CN" sz="800" dirty="0" smtClean="0">
                          <a:latin typeface="微软雅黑" panose="020B0503020204020204" pitchFamily="34" charset="-122"/>
                          <a:ea typeface="微软雅黑" panose="020B0503020204020204" pitchFamily="34" charset="-122"/>
                        </a:rPr>
                        <a:t>50</a:t>
                      </a:r>
                      <a:r>
                        <a:rPr lang="zh-CN" altLang="en-US" sz="800" dirty="0" smtClean="0">
                          <a:latin typeface="微软雅黑" panose="020B0503020204020204" pitchFamily="34" charset="-122"/>
                          <a:ea typeface="微软雅黑" panose="020B0503020204020204" pitchFamily="34" charset="-122"/>
                        </a:rPr>
                        <a:t>篇</a:t>
                      </a:r>
                      <a:endParaRPr lang="zh-CN" altLang="en-US" sz="8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800" dirty="0" smtClean="0">
                          <a:latin typeface="微软雅黑" panose="020B0503020204020204" pitchFamily="34" charset="-122"/>
                          <a:ea typeface="微软雅黑" panose="020B0503020204020204" pitchFamily="34" charset="-122"/>
                        </a:rPr>
                        <a:t>30</a:t>
                      </a:r>
                      <a:r>
                        <a:rPr lang="zh-CN" altLang="en-US" sz="800" dirty="0" smtClean="0">
                          <a:latin typeface="微软雅黑" panose="020B0503020204020204" pitchFamily="34" charset="-122"/>
                          <a:ea typeface="微软雅黑" panose="020B0503020204020204" pitchFamily="34" charset="-122"/>
                        </a:rPr>
                        <a:t>个问答</a:t>
                      </a:r>
                      <a:endParaRPr lang="zh-CN" altLang="en-US" sz="8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2526037293"/>
                  </a:ext>
                </a:extLst>
              </a:tr>
              <a:tr h="605361">
                <a:tc>
                  <a:txBody>
                    <a:bodyPr/>
                    <a:lstStyle/>
                    <a:p>
                      <a:pPr algn="ctr"/>
                      <a:r>
                        <a:rPr lang="zh-CN" altLang="en-US" sz="800" dirty="0" smtClean="0">
                          <a:latin typeface="微软雅黑" panose="020B0503020204020204" pitchFamily="34" charset="-122"/>
                          <a:ea typeface="微软雅黑" panose="020B0503020204020204" pitchFamily="34" charset="-122"/>
                        </a:rPr>
                        <a:t>垂直媒体</a:t>
                      </a:r>
                      <a:r>
                        <a:rPr lang="en-US" altLang="zh-CN" sz="800" dirty="0" smtClean="0">
                          <a:latin typeface="微软雅黑" panose="020B0503020204020204" pitchFamily="34" charset="-122"/>
                          <a:ea typeface="微软雅黑" panose="020B0503020204020204" pitchFamily="34" charset="-122"/>
                        </a:rPr>
                        <a:t>20</a:t>
                      </a:r>
                      <a:r>
                        <a:rPr lang="zh-CN" altLang="en-US" sz="800" dirty="0" smtClean="0">
                          <a:latin typeface="微软雅黑" panose="020B0503020204020204" pitchFamily="34" charset="-122"/>
                          <a:ea typeface="微软雅黑" panose="020B0503020204020204" pitchFamily="34" charset="-122"/>
                        </a:rPr>
                        <a:t>频次</a:t>
                      </a:r>
                      <a:r>
                        <a:rPr lang="en-US" altLang="zh-CN" sz="800" dirty="0" smtClean="0">
                          <a:latin typeface="微软雅黑" panose="020B0503020204020204" pitchFamily="34" charset="-122"/>
                          <a:ea typeface="微软雅黑" panose="020B0503020204020204" pitchFamily="34" charset="-122"/>
                        </a:rPr>
                        <a:t>/</a:t>
                      </a:r>
                      <a:r>
                        <a:rPr lang="zh-CN" altLang="en-US" sz="800" dirty="0" smtClean="0">
                          <a:latin typeface="微软雅黑" panose="020B0503020204020204" pitchFamily="34" charset="-122"/>
                          <a:ea typeface="微软雅黑" panose="020B0503020204020204" pitchFamily="34" charset="-122"/>
                        </a:rPr>
                        <a:t>月</a:t>
                      </a:r>
                      <a:endParaRPr lang="zh-CN" altLang="en-US" sz="8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800" dirty="0" smtClean="0">
                          <a:latin typeface="微软雅黑" panose="020B0503020204020204" pitchFamily="34" charset="-122"/>
                          <a:ea typeface="微软雅黑" panose="020B0503020204020204" pitchFamily="34" charset="-122"/>
                        </a:rPr>
                        <a:t>百度贴吧</a:t>
                      </a:r>
                      <a:endParaRPr lang="en-US" altLang="zh-CN" sz="800" dirty="0" smtClean="0">
                        <a:latin typeface="微软雅黑" panose="020B0503020204020204" pitchFamily="34" charset="-122"/>
                        <a:ea typeface="微软雅黑" panose="020B0503020204020204" pitchFamily="34" charset="-122"/>
                      </a:endParaRPr>
                    </a:p>
                    <a:p>
                      <a:pPr algn="ctr"/>
                      <a:r>
                        <a:rPr lang="en-US" altLang="zh-CN" sz="800" dirty="0" smtClean="0">
                          <a:latin typeface="微软雅黑" panose="020B0503020204020204" pitchFamily="34" charset="-122"/>
                          <a:ea typeface="微软雅黑" panose="020B0503020204020204" pitchFamily="34" charset="-122"/>
                        </a:rPr>
                        <a:t>50</a:t>
                      </a:r>
                      <a:r>
                        <a:rPr lang="zh-CN" altLang="en-US" sz="800" dirty="0" smtClean="0">
                          <a:latin typeface="微软雅黑" panose="020B0503020204020204" pitchFamily="34" charset="-122"/>
                          <a:ea typeface="微软雅黑" panose="020B0503020204020204" pitchFamily="34" charset="-122"/>
                        </a:rPr>
                        <a:t>篇</a:t>
                      </a:r>
                      <a:endParaRPr lang="zh-CN" altLang="en-US" sz="8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sz="800" dirty="0" smtClean="0">
                          <a:latin typeface="微软雅黑" panose="020B0503020204020204" pitchFamily="34" charset="-122"/>
                          <a:ea typeface="微软雅黑" panose="020B0503020204020204" pitchFamily="34" charset="-122"/>
                        </a:rPr>
                        <a:t>5</a:t>
                      </a:r>
                      <a:r>
                        <a:rPr lang="zh-CN" altLang="en-US" sz="800" dirty="0" smtClean="0">
                          <a:latin typeface="微软雅黑" panose="020B0503020204020204" pitchFamily="34" charset="-122"/>
                          <a:ea typeface="微软雅黑" panose="020B0503020204020204" pitchFamily="34" charset="-122"/>
                        </a:rPr>
                        <a:t>篇文章</a:t>
                      </a:r>
                      <a:endParaRPr lang="zh-CN" altLang="en-US" sz="8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690209345"/>
                  </a:ext>
                </a:extLst>
              </a:tr>
            </a:tbl>
          </a:graphicData>
        </a:graphic>
      </p:graphicFrame>
      <p:sp>
        <p:nvSpPr>
          <p:cNvPr id="8" name="矩形 7"/>
          <p:cNvSpPr/>
          <p:nvPr/>
        </p:nvSpPr>
        <p:spPr>
          <a:xfrm>
            <a:off x="573208" y="1250751"/>
            <a:ext cx="1261884" cy="307777"/>
          </a:xfrm>
          <a:prstGeom prst="rect">
            <a:avLst/>
          </a:prstGeom>
        </p:spPr>
        <p:txBody>
          <a:bodyPr wrap="none">
            <a:spAutoFit/>
          </a:bodyPr>
          <a:lstStyle/>
          <a:p>
            <a:pPr algn="ctr"/>
            <a:r>
              <a:rPr lang="zh-CN" altLang="en-US" dirty="0" smtClean="0">
                <a:solidFill>
                  <a:srgbClr val="074064"/>
                </a:solidFill>
                <a:latin typeface="微软雅黑" panose="020B0503020204020204" pitchFamily="34" charset="-122"/>
                <a:ea typeface="微软雅黑" panose="020B0503020204020204" pitchFamily="34" charset="-122"/>
              </a:rPr>
              <a:t>基础信息建设</a:t>
            </a:r>
            <a:endParaRPr lang="zh-CN" altLang="en-US" dirty="0"/>
          </a:p>
        </p:txBody>
      </p:sp>
      <p:sp>
        <p:nvSpPr>
          <p:cNvPr id="9" name="矩形 8"/>
          <p:cNvSpPr/>
          <p:nvPr/>
        </p:nvSpPr>
        <p:spPr>
          <a:xfrm>
            <a:off x="138930" y="3621121"/>
            <a:ext cx="2130441" cy="6516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smtClean="0">
                <a:latin typeface="微软雅黑" panose="020B0503020204020204" pitchFamily="34" charset="-122"/>
                <a:ea typeface="微软雅黑" panose="020B0503020204020204" pitchFamily="34" charset="-122"/>
              </a:rPr>
              <a:t>预算：约</a:t>
            </a:r>
            <a:r>
              <a:rPr lang="en-US" altLang="zh-CN" sz="1050" b="1" dirty="0" smtClean="0">
                <a:latin typeface="微软雅黑" panose="020B0503020204020204" pitchFamily="34" charset="-122"/>
                <a:ea typeface="微软雅黑" panose="020B0503020204020204" pitchFamily="34" charset="-122"/>
              </a:rPr>
              <a:t>4</a:t>
            </a:r>
            <a:r>
              <a:rPr lang="zh-CN" altLang="en-US" sz="1050" b="1" dirty="0" smtClean="0">
                <a:latin typeface="微软雅黑" panose="020B0503020204020204" pitchFamily="34" charset="-122"/>
                <a:ea typeface="微软雅黑" panose="020B0503020204020204" pitchFamily="34" charset="-122"/>
              </a:rPr>
              <a:t>万元</a:t>
            </a:r>
            <a:endParaRPr lang="zh-CN" altLang="en-US" sz="1050" b="1" dirty="0">
              <a:latin typeface="微软雅黑" panose="020B0503020204020204" pitchFamily="34" charset="-122"/>
              <a:ea typeface="微软雅黑" panose="020B0503020204020204" pitchFamily="34" charset="-122"/>
            </a:endParaRPr>
          </a:p>
        </p:txBody>
      </p:sp>
      <p:sp>
        <p:nvSpPr>
          <p:cNvPr id="10" name="矩形 9"/>
          <p:cNvSpPr/>
          <p:nvPr/>
        </p:nvSpPr>
        <p:spPr>
          <a:xfrm>
            <a:off x="2427313" y="4388663"/>
            <a:ext cx="3740730" cy="6516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smtClean="0">
                <a:latin typeface="微软雅黑" panose="020B0503020204020204" pitchFamily="34" charset="-122"/>
                <a:ea typeface="微软雅黑" panose="020B0503020204020204" pitchFamily="34" charset="-122"/>
              </a:rPr>
              <a:t>曝光量预估：</a:t>
            </a:r>
            <a:r>
              <a:rPr lang="en-US" altLang="zh-CN" sz="1050" b="1" dirty="0" smtClean="0">
                <a:latin typeface="微软雅黑" panose="020B0503020204020204" pitchFamily="34" charset="-122"/>
                <a:ea typeface="微软雅黑" panose="020B0503020204020204" pitchFamily="34" charset="-122"/>
              </a:rPr>
              <a:t>4000</a:t>
            </a:r>
            <a:r>
              <a:rPr lang="zh-CN" altLang="en-US" sz="1050" b="1" dirty="0" smtClean="0">
                <a:latin typeface="微软雅黑" panose="020B0503020204020204" pitchFamily="34" charset="-122"/>
                <a:ea typeface="微软雅黑" panose="020B0503020204020204" pitchFamily="34" charset="-122"/>
              </a:rPr>
              <a:t>万</a:t>
            </a:r>
            <a:endParaRPr lang="zh-CN" altLang="en-US" sz="1050" b="1" dirty="0">
              <a:latin typeface="微软雅黑" panose="020B0503020204020204" pitchFamily="34" charset="-122"/>
              <a:ea typeface="微软雅黑" panose="020B0503020204020204" pitchFamily="34" charset="-122"/>
            </a:endParaRPr>
          </a:p>
        </p:txBody>
      </p:sp>
      <p:sp>
        <p:nvSpPr>
          <p:cNvPr id="11" name="矩形 10"/>
          <p:cNvSpPr/>
          <p:nvPr/>
        </p:nvSpPr>
        <p:spPr>
          <a:xfrm>
            <a:off x="2427313" y="3621121"/>
            <a:ext cx="3740730" cy="6516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smtClean="0">
                <a:latin typeface="微软雅黑" panose="020B0503020204020204" pitchFamily="34" charset="-122"/>
                <a:ea typeface="微软雅黑" panose="020B0503020204020204" pitchFamily="34" charset="-122"/>
              </a:rPr>
              <a:t>预算：约</a:t>
            </a:r>
            <a:r>
              <a:rPr lang="en-US" altLang="zh-CN" sz="1050" b="1" dirty="0" smtClean="0">
                <a:latin typeface="微软雅黑" panose="020B0503020204020204" pitchFamily="34" charset="-122"/>
                <a:ea typeface="微软雅黑" panose="020B0503020204020204" pitchFamily="34" charset="-122"/>
              </a:rPr>
              <a:t>95</a:t>
            </a:r>
            <a:r>
              <a:rPr lang="zh-CN" altLang="en-US" sz="1050" b="1" dirty="0" smtClean="0">
                <a:latin typeface="微软雅黑" panose="020B0503020204020204" pitchFamily="34" charset="-122"/>
                <a:ea typeface="微软雅黑" panose="020B0503020204020204" pitchFamily="34" charset="-122"/>
              </a:rPr>
              <a:t>万元</a:t>
            </a:r>
            <a:endParaRPr lang="zh-CN" altLang="en-US" sz="1050" b="1" dirty="0">
              <a:latin typeface="微软雅黑" panose="020B0503020204020204" pitchFamily="34" charset="-122"/>
              <a:ea typeface="微软雅黑" panose="020B0503020204020204" pitchFamily="34" charset="-122"/>
            </a:endParaRPr>
          </a:p>
        </p:txBody>
      </p:sp>
      <p:sp>
        <p:nvSpPr>
          <p:cNvPr id="12" name="矩形 11"/>
          <p:cNvSpPr/>
          <p:nvPr/>
        </p:nvSpPr>
        <p:spPr>
          <a:xfrm>
            <a:off x="6325985" y="3621121"/>
            <a:ext cx="2458792" cy="6516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smtClean="0">
                <a:latin typeface="微软雅黑" panose="020B0503020204020204" pitchFamily="34" charset="-122"/>
                <a:ea typeface="微软雅黑" panose="020B0503020204020204" pitchFamily="34" charset="-122"/>
              </a:rPr>
              <a:t>预算：</a:t>
            </a:r>
            <a:r>
              <a:rPr lang="en-US" altLang="zh-CN" sz="1050" b="1" dirty="0">
                <a:latin typeface="微软雅黑" panose="020B0503020204020204" pitchFamily="34" charset="-122"/>
                <a:ea typeface="微软雅黑" panose="020B0503020204020204" pitchFamily="34" charset="-122"/>
              </a:rPr>
              <a:t>O</a:t>
            </a:r>
            <a:r>
              <a:rPr lang="en-US" altLang="zh-CN" sz="1050" b="1" dirty="0" smtClean="0">
                <a:latin typeface="微软雅黑" panose="020B0503020204020204" pitchFamily="34" charset="-122"/>
                <a:ea typeface="微软雅黑" panose="020B0503020204020204" pitchFamily="34" charset="-122"/>
              </a:rPr>
              <a:t>ption1 </a:t>
            </a:r>
            <a:r>
              <a:rPr lang="zh-CN" altLang="en-US" sz="1050" b="1" dirty="0" smtClean="0">
                <a:latin typeface="微软雅黑" panose="020B0503020204020204" pitchFamily="34" charset="-122"/>
                <a:ea typeface="微软雅黑" panose="020B0503020204020204" pitchFamily="34" charset="-122"/>
              </a:rPr>
              <a:t>约</a:t>
            </a:r>
            <a:r>
              <a:rPr lang="en-US" altLang="zh-CN" sz="1050" b="1" dirty="0" smtClean="0">
                <a:latin typeface="微软雅黑" panose="020B0503020204020204" pitchFamily="34" charset="-122"/>
                <a:ea typeface="微软雅黑" panose="020B0503020204020204" pitchFamily="34" charset="-122"/>
              </a:rPr>
              <a:t>35</a:t>
            </a:r>
            <a:r>
              <a:rPr lang="zh-CN" altLang="en-US" sz="1050" b="1" dirty="0" smtClean="0">
                <a:latin typeface="微软雅黑" panose="020B0503020204020204" pitchFamily="34" charset="-122"/>
                <a:ea typeface="微软雅黑" panose="020B0503020204020204" pitchFamily="34" charset="-122"/>
              </a:rPr>
              <a:t>万</a:t>
            </a:r>
            <a:endParaRPr lang="en-US" altLang="zh-CN" sz="1050" b="1" dirty="0" smtClean="0">
              <a:latin typeface="微软雅黑" panose="020B0503020204020204" pitchFamily="34" charset="-122"/>
              <a:ea typeface="微软雅黑" panose="020B0503020204020204" pitchFamily="34" charset="-122"/>
            </a:endParaRPr>
          </a:p>
          <a:p>
            <a:pPr algn="ctr"/>
            <a:r>
              <a:rPr lang="en-US" altLang="zh-CN" sz="1050" b="1" dirty="0" smtClean="0">
                <a:latin typeface="微软雅黑" panose="020B0503020204020204" pitchFamily="34" charset="-122"/>
                <a:ea typeface="微软雅黑" panose="020B0503020204020204" pitchFamily="34" charset="-122"/>
              </a:rPr>
              <a:t>Option2 </a:t>
            </a:r>
            <a:r>
              <a:rPr lang="zh-CN" altLang="en-US" sz="1050" b="1" dirty="0" smtClean="0">
                <a:latin typeface="微软雅黑" panose="020B0503020204020204" pitchFamily="34" charset="-122"/>
                <a:ea typeface="微软雅黑" panose="020B0503020204020204" pitchFamily="34" charset="-122"/>
              </a:rPr>
              <a:t>约</a:t>
            </a:r>
            <a:r>
              <a:rPr lang="en-US" altLang="zh-CN" sz="1050" b="1" dirty="0" smtClean="0">
                <a:latin typeface="微软雅黑" panose="020B0503020204020204" pitchFamily="34" charset="-122"/>
                <a:ea typeface="微软雅黑" panose="020B0503020204020204" pitchFamily="34" charset="-122"/>
              </a:rPr>
              <a:t>12</a:t>
            </a:r>
            <a:r>
              <a:rPr lang="zh-CN" altLang="en-US" sz="1050" b="1" dirty="0" smtClean="0">
                <a:latin typeface="微软雅黑" panose="020B0503020204020204" pitchFamily="34" charset="-122"/>
                <a:ea typeface="微软雅黑" panose="020B0503020204020204" pitchFamily="34" charset="-122"/>
              </a:rPr>
              <a:t>万</a:t>
            </a:r>
            <a:endParaRPr lang="zh-CN" altLang="en-US" sz="1050" b="1" dirty="0">
              <a:latin typeface="微软雅黑" panose="020B0503020204020204" pitchFamily="34" charset="-122"/>
              <a:ea typeface="微软雅黑" panose="020B0503020204020204" pitchFamily="34" charset="-122"/>
            </a:endParaRPr>
          </a:p>
        </p:txBody>
      </p:sp>
      <p:sp>
        <p:nvSpPr>
          <p:cNvPr id="14" name="矩形 13"/>
          <p:cNvSpPr/>
          <p:nvPr/>
        </p:nvSpPr>
        <p:spPr>
          <a:xfrm>
            <a:off x="6325985" y="4388663"/>
            <a:ext cx="2458792" cy="6516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smtClean="0">
                <a:latin typeface="微软雅黑" panose="020B0503020204020204" pitchFamily="34" charset="-122"/>
                <a:ea typeface="微软雅黑" panose="020B0503020204020204" pitchFamily="34" charset="-122"/>
              </a:rPr>
              <a:t>曝光量预估：</a:t>
            </a:r>
            <a:r>
              <a:rPr lang="en-US" altLang="zh-CN" sz="1050" b="1" dirty="0">
                <a:latin typeface="微软雅黑" panose="020B0503020204020204" pitchFamily="34" charset="-122"/>
                <a:ea typeface="微软雅黑" panose="020B0503020204020204" pitchFamily="34" charset="-122"/>
              </a:rPr>
              <a:t>Option1 </a:t>
            </a:r>
            <a:r>
              <a:rPr lang="en-US" altLang="zh-CN" sz="1050" b="1" dirty="0" smtClean="0">
                <a:latin typeface="微软雅黑" panose="020B0503020204020204" pitchFamily="34" charset="-122"/>
                <a:ea typeface="微软雅黑" panose="020B0503020204020204" pitchFamily="34" charset="-122"/>
              </a:rPr>
              <a:t>1500</a:t>
            </a:r>
            <a:r>
              <a:rPr lang="zh-CN" altLang="en-US" sz="1050" b="1" dirty="0" smtClean="0">
                <a:latin typeface="微软雅黑" panose="020B0503020204020204" pitchFamily="34" charset="-122"/>
                <a:ea typeface="微软雅黑" panose="020B0503020204020204" pitchFamily="34" charset="-122"/>
              </a:rPr>
              <a:t>万 </a:t>
            </a:r>
            <a:r>
              <a:rPr lang="en-US" altLang="zh-CN" sz="1050" b="1" dirty="0" smtClean="0">
                <a:latin typeface="微软雅黑" panose="020B0503020204020204" pitchFamily="34" charset="-122"/>
                <a:ea typeface="微软雅黑" panose="020B0503020204020204" pitchFamily="34" charset="-122"/>
              </a:rPr>
              <a:t>Option2 300</a:t>
            </a:r>
            <a:r>
              <a:rPr lang="zh-CN" altLang="en-US" sz="1050" b="1" dirty="0" smtClean="0">
                <a:latin typeface="微软雅黑" panose="020B0503020204020204" pitchFamily="34" charset="-122"/>
                <a:ea typeface="微软雅黑" panose="020B0503020204020204" pitchFamily="34" charset="-122"/>
              </a:rPr>
              <a:t>万</a:t>
            </a:r>
            <a:endParaRPr lang="zh-CN" altLang="en-US" sz="105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8265286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63163" y="-1111820"/>
            <a:ext cx="1362075" cy="800100"/>
          </a:xfrm>
          <a:prstGeom prst="rect">
            <a:avLst/>
          </a:prstGeom>
          <a:solidFill>
            <a:srgbClr val="42B2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p:nvSpPr>
        <p:spPr>
          <a:xfrm>
            <a:off x="2895698" y="-1111820"/>
            <a:ext cx="1362075" cy="800100"/>
          </a:xfrm>
          <a:prstGeom prst="rect">
            <a:avLst/>
          </a:prstGeom>
          <a:solidFill>
            <a:srgbClr val="0A7C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128" y="1145893"/>
            <a:ext cx="2692979" cy="2581156"/>
          </a:xfrm>
          <a:prstGeom prst="ellipse">
            <a:avLst/>
          </a:prstGeom>
          <a:ln w="63500" cap="rnd">
            <a:solidFill>
              <a:srgbClr val="0A7C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731102" y="3055633"/>
            <a:ext cx="1020418" cy="1027043"/>
          </a:xfrm>
          <a:prstGeom prst="rect">
            <a:avLst/>
          </a:prstGeom>
        </p:spPr>
      </p:pic>
      <p:sp>
        <p:nvSpPr>
          <p:cNvPr id="16" name="文本框 15"/>
          <p:cNvSpPr txBox="1"/>
          <p:nvPr/>
        </p:nvSpPr>
        <p:spPr>
          <a:xfrm>
            <a:off x="3648347" y="1874399"/>
            <a:ext cx="5495653" cy="938719"/>
          </a:xfrm>
          <a:prstGeom prst="rect">
            <a:avLst/>
          </a:prstGeom>
          <a:noFill/>
        </p:spPr>
        <p:txBody>
          <a:bodyPr wrap="square" rtlCol="0">
            <a:spAutoFit/>
          </a:bodyPr>
          <a:lstStyle>
            <a:defPPr>
              <a:defRPr lang="zh-CN"/>
            </a:defPPr>
            <a:lvl1pPr algn="ctr">
              <a:defRPr sz="4400">
                <a:solidFill>
                  <a:schemeClr val="bg1"/>
                </a:solidFill>
                <a:latin typeface="华文细黑" panose="02010600040101010101" pitchFamily="2" charset="-122"/>
                <a:ea typeface="华文细黑" panose="02010600040101010101" pitchFamily="2" charset="-122"/>
              </a:defRPr>
            </a:lvl1pPr>
          </a:lstStyle>
          <a:p>
            <a:r>
              <a:rPr lang="zh-CN" altLang="en-US" sz="5500" b="1" dirty="0">
                <a:solidFill>
                  <a:schemeClr val="accent6">
                    <a:lumMod val="75000"/>
                  </a:schemeClr>
                </a:solidFill>
                <a:latin typeface="方正明尚简体" panose="02000000000000000000" pitchFamily="2" charset="-122"/>
                <a:ea typeface="方正明尚简体" panose="02000000000000000000" pitchFamily="2" charset="-122"/>
              </a:rPr>
              <a:t>感谢您的观看</a:t>
            </a:r>
          </a:p>
        </p:txBody>
      </p:sp>
      <p:sp>
        <p:nvSpPr>
          <p:cNvPr id="17" name="矩形 4"/>
          <p:cNvSpPr>
            <a:spLocks noChangeArrowheads="1"/>
          </p:cNvSpPr>
          <p:nvPr/>
        </p:nvSpPr>
        <p:spPr bwMode="auto">
          <a:xfrm>
            <a:off x="4249864" y="3007311"/>
            <a:ext cx="42510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dirty="0">
                <a:solidFill>
                  <a:schemeClr val="tx2"/>
                </a:solidFill>
                <a:latin typeface="华文细黑" panose="02010600040101010101" pitchFamily="2" charset="-122"/>
                <a:ea typeface="华文细黑" panose="02010600040101010101" pitchFamily="2" charset="-122"/>
                <a:sym typeface="微软雅黑" panose="020B0503020204020204" pitchFamily="34" charset="-122"/>
              </a:rPr>
              <a:t> </a:t>
            </a:r>
            <a:endParaRPr lang="zh-CN" altLang="en-US" dirty="0">
              <a:solidFill>
                <a:schemeClr val="tx2"/>
              </a:solidFill>
              <a:latin typeface="华文细黑" panose="02010600040101010101" pitchFamily="2" charset="-122"/>
              <a:ea typeface="华文细黑" panose="02010600040101010101" pitchFamily="2" charset="-122"/>
              <a:sym typeface="微软雅黑" panose="020B0503020204020204" pitchFamily="34" charset="-122"/>
            </a:endParaRPr>
          </a:p>
        </p:txBody>
      </p:sp>
    </p:spTree>
    <p:extLst>
      <p:ext uri="{BB962C8B-B14F-4D97-AF65-F5344CB8AC3E}">
        <p14:creationId xmlns:p14="http://schemas.microsoft.com/office/powerpoint/2010/main" val="1052412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医药医疗生物基因通用PPT模版"/>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4.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15.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6.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7.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18.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9.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20.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21.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22.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2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heme/theme1.xml><?xml version="1.0" encoding="utf-8"?>
<a:theme xmlns:a="http://schemas.openxmlformats.org/drawingml/2006/main" name="Office Theme">
  <a:themeElements>
    <a:clrScheme name="自定义 148">
      <a:dk1>
        <a:srgbClr val="5F5F5F"/>
      </a:dk1>
      <a:lt1>
        <a:sysClr val="window" lastClr="FFFFFF"/>
      </a:lt1>
      <a:dk2>
        <a:srgbClr val="5F5F5F"/>
      </a:dk2>
      <a:lt2>
        <a:srgbClr val="E7E6E6"/>
      </a:lt2>
      <a:accent1>
        <a:srgbClr val="42B2DE"/>
      </a:accent1>
      <a:accent2>
        <a:srgbClr val="0A7CC0"/>
      </a:accent2>
      <a:accent3>
        <a:srgbClr val="42B2DE"/>
      </a:accent3>
      <a:accent4>
        <a:srgbClr val="0A7CC0"/>
      </a:accent4>
      <a:accent5>
        <a:srgbClr val="42B2DE"/>
      </a:accent5>
      <a:accent6>
        <a:srgbClr val="0A7CC0"/>
      </a:accent6>
      <a:hlink>
        <a:srgbClr val="42B2DE"/>
      </a:hlink>
      <a:folHlink>
        <a:srgbClr val="0A7CC0"/>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2645</Words>
  <Application>Microsoft Office PowerPoint</Application>
  <PresentationFormat>全屏显示(16:9)</PresentationFormat>
  <Paragraphs>303</Paragraphs>
  <Slides>32</Slides>
  <Notes>7</Notes>
  <HiddenSlides>0</HiddenSlides>
  <MMClips>2</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32</vt:i4>
      </vt:variant>
    </vt:vector>
  </HeadingPairs>
  <TitlesOfParts>
    <vt:vector size="43" baseType="lpstr">
      <vt:lpstr>Arial Unicode MS</vt:lpstr>
      <vt:lpstr>Gill Sans</vt:lpstr>
      <vt:lpstr>Lato Light</vt:lpstr>
      <vt:lpstr>方正明尚简体</vt:lpstr>
      <vt:lpstr>华文细黑</vt:lpstr>
      <vt:lpstr>宋体</vt:lpstr>
      <vt:lpstr>微软雅黑</vt:lpstr>
      <vt:lpstr>Arial</vt:lpstr>
      <vt:lpstr>Calibri</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熊猫办公ppt</dc:title>
  <dc:creator/>
  <cp:lastModifiedBy/>
  <cp:revision>1</cp:revision>
  <dcterms:created xsi:type="dcterms:W3CDTF">2017-08-19T05:45:24Z</dcterms:created>
  <dcterms:modified xsi:type="dcterms:W3CDTF">2021-11-18T01:52:35Z</dcterms:modified>
</cp:coreProperties>
</file>