
<file path=[Content_Types].xml><?xml version="1.0" encoding="utf-8"?>
<Types xmlns="http://schemas.openxmlformats.org/package/2006/content-types">
  <Default Extension="xlsx" ContentType="application/vnd.openxmlformats-officedocument.spreadsheetml.sheet"/>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1" r:id="rId3"/>
    <p:sldId id="349" r:id="rId4"/>
    <p:sldId id="361" r:id="rId5"/>
    <p:sldId id="362" r:id="rId6"/>
    <p:sldId id="363" r:id="rId7"/>
    <p:sldId id="262" r:id="rId8"/>
    <p:sldId id="371" r:id="rId9"/>
    <p:sldId id="372" r:id="rId10"/>
    <p:sldId id="353" r:id="rId11"/>
    <p:sldId id="354" r:id="rId12"/>
    <p:sldId id="355" r:id="rId13"/>
    <p:sldId id="351" r:id="rId14"/>
    <p:sldId id="356" r:id="rId15"/>
    <p:sldId id="263" r:id="rId16"/>
    <p:sldId id="264" r:id="rId17"/>
    <p:sldId id="265" r:id="rId18"/>
    <p:sldId id="381" r:id="rId19"/>
    <p:sldId id="399" r:id="rId20"/>
    <p:sldId id="400" r:id="rId21"/>
    <p:sldId id="419" r:id="rId22"/>
    <p:sldId id="452" r:id="rId23"/>
    <p:sldId id="411" r:id="rId24"/>
    <p:sldId id="418" r:id="rId25"/>
    <p:sldId id="401" r:id="rId26"/>
    <p:sldId id="403" r:id="rId27"/>
    <p:sldId id="404" r:id="rId28"/>
    <p:sldId id="405" r:id="rId29"/>
    <p:sldId id="406" r:id="rId30"/>
    <p:sldId id="407" r:id="rId31"/>
    <p:sldId id="408" r:id="rId32"/>
    <p:sldId id="409" r:id="rId33"/>
    <p:sldId id="410" r:id="rId34"/>
    <p:sldId id="420" r:id="rId35"/>
    <p:sldId id="438" r:id="rId36"/>
    <p:sldId id="421" r:id="rId37"/>
    <p:sldId id="422" r:id="rId38"/>
    <p:sldId id="423" r:id="rId39"/>
    <p:sldId id="425" r:id="rId40"/>
    <p:sldId id="426" r:id="rId41"/>
    <p:sldId id="427" r:id="rId42"/>
    <p:sldId id="439" r:id="rId43"/>
    <p:sldId id="360" r:id="rId44"/>
    <p:sldId id="428" r:id="rId45"/>
    <p:sldId id="429" r:id="rId46"/>
    <p:sldId id="430" r:id="rId47"/>
    <p:sldId id="431" r:id="rId48"/>
    <p:sldId id="432" r:id="rId49"/>
    <p:sldId id="433" r:id="rId50"/>
    <p:sldId id="434" r:id="rId51"/>
    <p:sldId id="435" r:id="rId52"/>
    <p:sldId id="443" r:id="rId53"/>
    <p:sldId id="444" r:id="rId54"/>
    <p:sldId id="445" r:id="rId55"/>
    <p:sldId id="446" r:id="rId56"/>
    <p:sldId id="447" r:id="rId57"/>
    <p:sldId id="440" r:id="rId58"/>
    <p:sldId id="441" r:id="rId59"/>
    <p:sldId id="442" r:id="rId60"/>
    <p:sldId id="382" r:id="rId61"/>
    <p:sldId id="383" r:id="rId62"/>
    <p:sldId id="384" r:id="rId63"/>
    <p:sldId id="385" r:id="rId64"/>
    <p:sldId id="386" r:id="rId65"/>
    <p:sldId id="387" r:id="rId66"/>
    <p:sldId id="388" r:id="rId67"/>
    <p:sldId id="364" r:id="rId68"/>
    <p:sldId id="365" r:id="rId69"/>
    <p:sldId id="448" r:id="rId70"/>
    <p:sldId id="449" r:id="rId71"/>
    <p:sldId id="450" r:id="rId72"/>
    <p:sldId id="366" r:id="rId73"/>
    <p:sldId id="319" r:id="rId74"/>
    <p:sldId id="324" r:id="rId75"/>
    <p:sldId id="327" r:id="rId76"/>
    <p:sldId id="331" r:id="rId77"/>
    <p:sldId id="332" r:id="rId78"/>
    <p:sldId id="333" r:id="rId79"/>
    <p:sldId id="370" r:id="rId80"/>
    <p:sldId id="343" r:id="rId81"/>
    <p:sldId id="345" r:id="rId82"/>
    <p:sldId id="346" r:id="rId83"/>
    <p:sldId id="347" r:id="rId84"/>
    <p:sldId id="369" r:id="rId85"/>
  </p:sldIdLst>
  <p:sldSz cx="9144000" cy="6858000" type="screen4x3"/>
  <p:notesSz cx="9144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2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8" Type="http://schemas.openxmlformats.org/officeDocument/2006/relationships/tableStyles" Target="tableStyles.xml"/><Relationship Id="rId87" Type="http://schemas.openxmlformats.org/officeDocument/2006/relationships/viewProps" Target="viewProps.xml"/><Relationship Id="rId86" Type="http://schemas.openxmlformats.org/officeDocument/2006/relationships/presProps" Target="presProps.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a:noFill/>
            </a:ln>
          </c:spPr>
          <c:explosion val="0"/>
          <c:dPt>
            <c:idx val="0"/>
            <c:bubble3D val="0"/>
            <c:spPr>
              <a:solidFill>
                <a:srgbClr val="595959"/>
              </a:solidFill>
              <a:ln w="19050">
                <a:noFill/>
              </a:ln>
              <a:effectLst/>
            </c:spPr>
          </c:dPt>
          <c:dPt>
            <c:idx val="1"/>
            <c:bubble3D val="0"/>
            <c:spPr>
              <a:solidFill>
                <a:schemeClr val="tx2">
                  <a:lumMod val="75000"/>
                </a:schemeClr>
              </a:solidFill>
              <a:ln w="19050">
                <a:noFill/>
              </a:ln>
              <a:effectLst/>
            </c:spPr>
          </c:dPt>
          <c:dPt>
            <c:idx val="2"/>
            <c:bubble3D val="0"/>
            <c:spPr>
              <a:solidFill>
                <a:srgbClr val="681A34"/>
              </a:solidFill>
              <a:ln w="19050">
                <a:noFill/>
              </a:ln>
              <a:effectLst/>
            </c:spPr>
          </c:dPt>
          <c:dPt>
            <c:idx val="3"/>
            <c:bubble3D val="0"/>
            <c:spPr>
              <a:solidFill>
                <a:srgbClr val="C00000"/>
              </a:solidFill>
              <a:ln w="19050">
                <a:noFill/>
              </a:ln>
              <a:effectLst/>
            </c:spPr>
          </c:dPt>
          <c:dLbls>
            <c:delete val="1"/>
          </c:dLbls>
          <c:cat>
            <c:strRef>
              <c:f>Sheet1!$A$2:$A$5</c:f>
              <c:strCache>
                <c:ptCount val="4"/>
                <c:pt idx="0">
                  <c:v>第一季度</c:v>
                </c:pt>
                <c:pt idx="1">
                  <c:v>第二季度</c:v>
                </c:pt>
                <c:pt idx="2">
                  <c:v>第三季度</c:v>
                </c:pt>
                <c:pt idx="3">
                  <c:v>第四季度</c:v>
                </c:pt>
              </c:strCache>
            </c:strRef>
          </c:cat>
          <c:val>
            <c:numRef>
              <c:f>Sheet1!$B$2:$B$5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zero"/>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ln>
              <a:noFill/>
            </a:ln>
          </c:spPr>
          <c:explosion val="0"/>
          <c:dPt>
            <c:idx val="0"/>
            <c:bubble3D val="0"/>
            <c:spPr>
              <a:solidFill>
                <a:srgbClr val="3A3A3A"/>
              </a:solidFill>
              <a:ln w="19050">
                <a:noFill/>
              </a:ln>
              <a:effectLst/>
            </c:spPr>
          </c:dPt>
          <c:dPt>
            <c:idx val="1"/>
            <c:bubble3D val="0"/>
            <c:spPr>
              <a:solidFill>
                <a:srgbClr val="56A8BD"/>
              </a:solidFill>
              <a:ln w="19050">
                <a:noFill/>
              </a:ln>
              <a:effectLst/>
            </c:spPr>
          </c:dPt>
          <c:dPt>
            <c:idx val="2"/>
            <c:bubble3D val="0"/>
            <c:spPr>
              <a:solidFill>
                <a:srgbClr val="F1AF59"/>
              </a:solidFill>
              <a:ln w="19050">
                <a:noFill/>
              </a:ln>
              <a:effectLst/>
            </c:spPr>
          </c:dPt>
          <c:dPt>
            <c:idx val="3"/>
            <c:bubble3D val="0"/>
            <c:spPr>
              <a:solidFill>
                <a:srgbClr val="DC6C7C"/>
              </a:solidFill>
              <a:ln w="19050">
                <a:noFill/>
              </a:ln>
              <a:effectLst/>
            </c:spPr>
          </c:dPt>
          <c:dLbls>
            <c:spPr>
              <a:noFill/>
              <a:ln>
                <a:noFill/>
              </a:ln>
              <a:effectLst/>
            </c:spPr>
            <c:txPr>
              <a:bodyPr rot="0" spcFirstLastPara="1" vertOverflow="ellipsis" vert="horz" wrap="square" lIns="38100" tIns="19050" rIns="38100" bIns="19050" anchor="ctr" anchorCtr="1">
                <a:spAutoFit/>
              </a:bodyPr>
              <a:lstStyle/>
              <a:p>
                <a:pPr>
                  <a:defRPr lang="zh-CN" sz="1200" b="0" i="0" u="none" strike="noStrike" kern="1200" baseline="0">
                    <a:solidFill>
                      <a:schemeClr val="bg1"/>
                    </a:solidFill>
                    <a:latin typeface="微软雅黑 Light" panose="020B0502040204020203" pitchFamily="34" charset="-122"/>
                    <a:ea typeface="微软雅黑 Light" panose="020B0502040204020203" pitchFamily="34" charset="-122"/>
                    <a:cs typeface="+mn-cs"/>
                  </a:defRPr>
                </a:pPr>
              </a:p>
            </c:txPr>
            <c:dLblPos val="inEnd"/>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Sheet1!$A$2:$A$5</c:f>
              <c:strCache>
                <c:ptCount val="4"/>
                <c:pt idx="0">
                  <c:v>第一季度</c:v>
                </c:pt>
                <c:pt idx="1">
                  <c:v>第二季度</c:v>
                </c:pt>
                <c:pt idx="2">
                  <c:v>第三季度</c:v>
                </c:pt>
                <c:pt idx="3">
                  <c:v>第四季度</c:v>
                </c:pt>
              </c:strCache>
            </c:strRef>
          </c:cat>
          <c:val>
            <c:numRef>
              <c:f>Sheet1!$B$2:$B$5</c:f>
              <c:numCache>
                <c:formatCode>General</c:formatCode>
                <c:ptCount val="4"/>
                <c:pt idx="0">
                  <c:v>8.2</c:v>
                </c:pt>
                <c:pt idx="1">
                  <c:v>3.2</c:v>
                </c:pt>
                <c:pt idx="2">
                  <c:v>1.4</c:v>
                </c:pt>
                <c:pt idx="3">
                  <c:v>1.2</c:v>
                </c:pt>
              </c:numCache>
            </c:numRef>
          </c:val>
        </c:ser>
        <c:dLbls>
          <c:showLegendKey val="0"/>
          <c:showVal val="0"/>
          <c:showCatName val="0"/>
          <c:showSerName val="0"/>
          <c:showPercent val="1"/>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lang="zh-CN"/>
      </a:pP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1">
  <dgm:title val=""/>
  <dgm:desc val=""/>
  <dgm:catLst>
    <dgm:cat type="accent5" pri="11500"/>
  </dgm:catLst>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23CEAAA-4AB2-4AD2-BC17-AF37922340FA}" type="doc">
      <dgm:prSet loTypeId="urn:microsoft.com/office/officeart/2005/8/layout/orgChart1#1" loCatId="hierarchy" qsTypeId="urn:microsoft.com/office/officeart/2005/8/quickstyle/simple1#1" qsCatId="simple" csTypeId="urn:microsoft.com/office/officeart/2005/8/colors/accent0_1#1" csCatId="mainScheme" phldr="1"/>
      <dgm:spPr/>
      <dgm:t>
        <a:bodyPr/>
        <a:lstStyle/>
        <a:p>
          <a:endParaRPr lang="zh-CN" altLang="en-US"/>
        </a:p>
      </dgm:t>
    </dgm:pt>
    <dgm:pt modelId="{709B3777-ECB6-44D5-86AE-25781B81BB3B}">
      <dgm:prSet phldrT="[文本]" custT="1"/>
      <dgm:spPr/>
      <dgm:t>
        <a:bodyPr/>
        <a:lstStyle/>
        <a:p>
          <a:r>
            <a:rPr lang="zh-CN" altLang="en-US" sz="1100" dirty="0" smtClean="0">
              <a:latin typeface="微软雅黑" panose="020B0503020204020204" charset="-122"/>
              <a:ea typeface="微软雅黑" panose="020B0503020204020204" charset="-122"/>
            </a:rPr>
            <a:t>电商经理刘世昌</a:t>
          </a:r>
          <a:endParaRPr lang="zh-CN" altLang="en-US" sz="1100" dirty="0">
            <a:latin typeface="微软雅黑" panose="020B0503020204020204" charset="-122"/>
            <a:ea typeface="微软雅黑" panose="020B0503020204020204" charset="-122"/>
          </a:endParaRPr>
        </a:p>
      </dgm:t>
    </dgm:pt>
    <dgm:pt modelId="{AC9BE1EE-9293-4234-A68B-78B7D5D14D20}" cxnId="{C3493F2A-3C20-4C64-AA1E-B6D287A084CC}" type="parTrans">
      <dgm:prSet/>
      <dgm:spPr/>
      <dgm:t>
        <a:bodyPr/>
        <a:lstStyle/>
        <a:p>
          <a:endParaRPr lang="zh-CN" altLang="en-US" sz="1100">
            <a:latin typeface="微软雅黑" panose="020B0503020204020204" charset="-122"/>
            <a:ea typeface="微软雅黑" panose="020B0503020204020204" charset="-122"/>
          </a:endParaRPr>
        </a:p>
      </dgm:t>
    </dgm:pt>
    <dgm:pt modelId="{ED7C6706-BFF4-4378-A0F5-C6F71FA8506E}" cxnId="{C3493F2A-3C20-4C64-AA1E-B6D287A084CC}" type="sibTrans">
      <dgm:prSet/>
      <dgm:spPr/>
      <dgm:t>
        <a:bodyPr/>
        <a:lstStyle/>
        <a:p>
          <a:endParaRPr lang="zh-CN" altLang="en-US" sz="1100">
            <a:latin typeface="微软雅黑" panose="020B0503020204020204" charset="-122"/>
            <a:ea typeface="微软雅黑" panose="020B0503020204020204" charset="-122"/>
          </a:endParaRPr>
        </a:p>
      </dgm:t>
    </dgm:pt>
    <dgm:pt modelId="{822E2EE8-42DA-44BC-9148-091FBE0401B6}">
      <dgm:prSet phldrT="[文本]" phldr="0" custT="1"/>
      <dgm:spPr/>
      <dgm:t>
        <a:bodyPr wrap="square" lIns="6985" tIns="6985" rIns="6985" bIns="6985" anchor="ctr"/>
        <a:lstStyle>
          <a:lvl2pPr marL="285750" indent="-285750">
            <a:defRPr sz="5000"/>
          </a:lvl2pPr>
          <a:lvl3pPr marL="571500" indent="-285750">
            <a:defRPr sz="5000"/>
          </a:lvl3pPr>
          <a:lvl4pPr marL="857250" indent="-285750">
            <a:defRPr sz="5000"/>
          </a:lvl4pPr>
          <a:lvl5pPr marL="1143000" indent="-285750">
            <a:defRPr sz="5000"/>
          </a:lvl5pPr>
          <a:lvl6pPr marL="1428750" indent="-285750">
            <a:defRPr sz="5000"/>
          </a:lvl6pPr>
          <a:lvl7pPr marL="1714500" indent="-285750">
            <a:defRPr sz="5000"/>
          </a:lvl7pPr>
          <a:lvl8pPr marL="2000250" indent="-285750">
            <a:defRPr sz="5000"/>
          </a:lvl8pPr>
          <a:lvl9pPr marL="2286000" indent="-285750">
            <a:defRPr sz="5000"/>
          </a:lvl9pPr>
        </a:lstStyle>
        <a:p>
          <a:pPr lvl="0" indent="0" algn="r">
            <a:lnSpc>
              <a:spcPct val="100000"/>
            </a:lnSpc>
            <a:spcBef>
              <a:spcPct val="0"/>
            </a:spcBef>
            <a:spcAft>
              <a:spcPct val="35000"/>
            </a:spcAft>
            <a:buNone/>
          </a:pPr>
          <a:r>
            <a:rPr lang="zh-CN" altLang="en-US" sz="1100" dirty="0" smtClean="0">
              <a:solidFill>
                <a:schemeClr val="dk1"/>
              </a:solidFill>
              <a:latin typeface="微软雅黑" panose="020B0503020204020204" charset="-122"/>
              <a:ea typeface="微软雅黑" panose="020B0503020204020204" charset="-122"/>
            </a:rPr>
            <a:t>邀约 柳茂（</a:t>
          </a:r>
          <a:r>
            <a:rPr lang="en-US" altLang="zh-CN" sz="1100" dirty="0" smtClean="0">
              <a:solidFill>
                <a:schemeClr val="dk1"/>
              </a:solidFill>
              <a:latin typeface="微软雅黑" panose="020B0503020204020204" charset="-122"/>
              <a:ea typeface="微软雅黑" panose="020B0503020204020204" charset="-122"/>
            </a:rPr>
            <a:t>5</a:t>
          </a:r>
          <a:r>
            <a:rPr lang="zh-CN" altLang="zh-CN" sz="1100" dirty="0" smtClean="0">
              <a:solidFill>
                <a:schemeClr val="dk1"/>
              </a:solidFill>
              <a:latin typeface="微软雅黑" panose="020B0503020204020204" charset="-122"/>
              <a:ea typeface="微软雅黑" panose="020B0503020204020204" charset="-122"/>
            </a:rPr>
            <a:t>人）</a:t>
          </a:r>
        </a:p>
      </dgm:t>
    </dgm:pt>
    <dgm:pt modelId="{061195F0-DE71-4DD1-959F-4F54697C9AB6}" cxnId="{209B3CED-9A31-4F84-B480-6FE5D366EC7C}" type="parTrans">
      <dgm:prSet/>
      <dgm:spPr/>
      <dgm:t>
        <a:bodyPr/>
        <a:lstStyle/>
        <a:p>
          <a:endParaRPr lang="zh-CN" altLang="en-US" sz="1100">
            <a:solidFill>
              <a:schemeClr val="bg1"/>
            </a:solidFill>
            <a:latin typeface="微软雅黑" panose="020B0503020204020204" charset="-122"/>
            <a:ea typeface="微软雅黑" panose="020B0503020204020204" charset="-122"/>
          </a:endParaRPr>
        </a:p>
      </dgm:t>
    </dgm:pt>
    <dgm:pt modelId="{BAD02F63-FDF6-4EDA-849A-B1A1283F14D0}" cxnId="{209B3CED-9A31-4F84-B480-6FE5D366EC7C}" type="sibTrans">
      <dgm:prSet/>
      <dgm:spPr/>
      <dgm:t>
        <a:bodyPr/>
        <a:lstStyle/>
        <a:p>
          <a:endParaRPr lang="zh-CN" altLang="en-US" sz="1100">
            <a:latin typeface="微软雅黑" panose="020B0503020204020204" charset="-122"/>
            <a:ea typeface="微软雅黑" panose="020B0503020204020204" charset="-122"/>
          </a:endParaRPr>
        </a:p>
      </dgm:t>
    </dgm:pt>
    <dgm:pt modelId="{74943B65-3FE2-4F96-AE2F-C54CFDF286E2}">
      <dgm:prSet phldrT="[文本]" custT="1"/>
      <dgm:spPr/>
      <dgm:t>
        <a:bodyPr/>
        <a:lstStyle/>
        <a:p>
          <a:r>
            <a:rPr lang="zh-CN" altLang="en-US" sz="1100" dirty="0" smtClean="0">
              <a:latin typeface="微软雅黑" panose="020B0503020204020204" charset="-122"/>
              <a:ea typeface="微软雅黑" panose="020B0503020204020204" charset="-122"/>
            </a:rPr>
            <a:t>推广组许博（</a:t>
          </a:r>
          <a:r>
            <a:rPr lang="en-US" altLang="zh-CN" sz="1100" dirty="0" smtClean="0">
              <a:latin typeface="微软雅黑" panose="020B0503020204020204" charset="-122"/>
              <a:ea typeface="微软雅黑" panose="020B0503020204020204" charset="-122"/>
            </a:rPr>
            <a:t>3</a:t>
          </a:r>
          <a:r>
            <a:rPr lang="zh-CN" altLang="en-US" sz="1100" dirty="0" smtClean="0">
              <a:latin typeface="微软雅黑" panose="020B0503020204020204" charset="-122"/>
              <a:ea typeface="微软雅黑" panose="020B0503020204020204" charset="-122"/>
            </a:rPr>
            <a:t>人）</a:t>
          </a:r>
          <a:endParaRPr lang="zh-CN" altLang="en-US" sz="1100" dirty="0">
            <a:latin typeface="微软雅黑" panose="020B0503020204020204" charset="-122"/>
            <a:ea typeface="微软雅黑" panose="020B0503020204020204" charset="-122"/>
          </a:endParaRPr>
        </a:p>
      </dgm:t>
    </dgm:pt>
    <dgm:pt modelId="{18667D63-B0FE-4CAD-BB56-DDB0B14D0168}" cxnId="{538D1CF7-7060-40AC-A3D7-4AFEDBA26E3D}" type="parTrans">
      <dgm:prSet/>
      <dgm:spPr/>
      <dgm:t>
        <a:bodyPr/>
        <a:lstStyle/>
        <a:p>
          <a:endParaRPr lang="zh-CN" altLang="en-US" sz="1100">
            <a:latin typeface="微软雅黑" panose="020B0503020204020204" charset="-122"/>
            <a:ea typeface="微软雅黑" panose="020B0503020204020204" charset="-122"/>
          </a:endParaRPr>
        </a:p>
      </dgm:t>
    </dgm:pt>
    <dgm:pt modelId="{AE9DF02A-02F3-454B-B405-6F21AD45CF46}" cxnId="{538D1CF7-7060-40AC-A3D7-4AFEDBA26E3D}" type="sibTrans">
      <dgm:prSet/>
      <dgm:spPr/>
      <dgm:t>
        <a:bodyPr/>
        <a:lstStyle/>
        <a:p>
          <a:endParaRPr lang="zh-CN" altLang="en-US" sz="1100">
            <a:latin typeface="微软雅黑" panose="020B0503020204020204" charset="-122"/>
            <a:ea typeface="微软雅黑" panose="020B0503020204020204" charset="-122"/>
          </a:endParaRPr>
        </a:p>
      </dgm:t>
    </dgm:pt>
    <dgm:pt modelId="{0D12C9AE-FD88-4FDF-8551-38A0B1AA4FDC}">
      <dgm:prSet custT="1"/>
      <dgm:spPr/>
      <dgm:t>
        <a:bodyPr/>
        <a:lstStyle/>
        <a:p>
          <a:r>
            <a:rPr lang="zh-CN" altLang="en-US" sz="1100" dirty="0" smtClean="0">
              <a:latin typeface="微软雅黑" panose="020B0503020204020204" charset="-122"/>
              <a:ea typeface="微软雅黑" panose="020B0503020204020204" charset="-122"/>
            </a:rPr>
            <a:t>邀约门市</a:t>
          </a:r>
          <a:endParaRPr lang="zh-CN" altLang="en-US" sz="1100" dirty="0">
            <a:latin typeface="微软雅黑" panose="020B0503020204020204" charset="-122"/>
            <a:ea typeface="微软雅黑" panose="020B0503020204020204" charset="-122"/>
          </a:endParaRPr>
        </a:p>
      </dgm:t>
    </dgm:pt>
    <dgm:pt modelId="{CC963B21-11E4-4F66-960B-69C8278BD3E3}" cxnId="{04582A57-7EDE-40A5-B7D9-68BAE6F956E6}" type="parTrans">
      <dgm:prSet/>
      <dgm:spPr/>
      <dgm:t>
        <a:bodyPr/>
        <a:lstStyle/>
        <a:p>
          <a:endParaRPr lang="zh-CN" altLang="en-US" sz="1100">
            <a:latin typeface="微软雅黑" panose="020B0503020204020204" charset="-122"/>
            <a:ea typeface="微软雅黑" panose="020B0503020204020204" charset="-122"/>
          </a:endParaRPr>
        </a:p>
      </dgm:t>
    </dgm:pt>
    <dgm:pt modelId="{5EBD8DDE-9C5A-4503-8D5A-669FDEDA0119}" cxnId="{04582A57-7EDE-40A5-B7D9-68BAE6F956E6}" type="sibTrans">
      <dgm:prSet/>
      <dgm:spPr/>
      <dgm:t>
        <a:bodyPr/>
        <a:lstStyle/>
        <a:p>
          <a:endParaRPr lang="zh-CN" altLang="en-US" sz="1100">
            <a:latin typeface="微软雅黑" panose="020B0503020204020204" charset="-122"/>
            <a:ea typeface="微软雅黑" panose="020B0503020204020204" charset="-122"/>
          </a:endParaRPr>
        </a:p>
      </dgm:t>
    </dgm:pt>
    <dgm:pt modelId="{8FBB288B-280A-4EC6-86AB-59D474C46C21}">
      <dgm:prSet custT="1"/>
      <dgm:spPr/>
      <dgm:t>
        <a:bodyPr/>
        <a:lstStyle/>
        <a:p>
          <a:r>
            <a:rPr lang="zh-CN" altLang="en-US" sz="1100" dirty="0" smtClean="0">
              <a:latin typeface="微软雅黑" panose="020B0503020204020204" charset="-122"/>
              <a:ea typeface="微软雅黑" panose="020B0503020204020204" charset="-122"/>
            </a:rPr>
            <a:t>邀约门市</a:t>
          </a:r>
          <a:endParaRPr lang="zh-CN" altLang="en-US" sz="1100" dirty="0">
            <a:latin typeface="微软雅黑" panose="020B0503020204020204" charset="-122"/>
            <a:ea typeface="微软雅黑" panose="020B0503020204020204" charset="-122"/>
          </a:endParaRPr>
        </a:p>
      </dgm:t>
    </dgm:pt>
    <dgm:pt modelId="{B1CE045B-7255-4D9E-A4F8-D1C509A14902}" cxnId="{D2947413-4C15-412F-944A-81D82AEDD5F6}" type="parTrans">
      <dgm:prSet/>
      <dgm:spPr/>
      <dgm:t>
        <a:bodyPr/>
        <a:lstStyle/>
        <a:p>
          <a:endParaRPr lang="zh-CN" altLang="en-US" sz="1100">
            <a:latin typeface="微软雅黑" panose="020B0503020204020204" charset="-122"/>
            <a:ea typeface="微软雅黑" panose="020B0503020204020204" charset="-122"/>
          </a:endParaRPr>
        </a:p>
      </dgm:t>
    </dgm:pt>
    <dgm:pt modelId="{AA6BE624-7B45-4A86-A3F3-DC0A8751774C}" cxnId="{D2947413-4C15-412F-944A-81D82AEDD5F6}" type="sibTrans">
      <dgm:prSet/>
      <dgm:spPr/>
      <dgm:t>
        <a:bodyPr/>
        <a:lstStyle/>
        <a:p>
          <a:endParaRPr lang="zh-CN" altLang="en-US" sz="1100">
            <a:latin typeface="微软雅黑" panose="020B0503020204020204" charset="-122"/>
            <a:ea typeface="微软雅黑" panose="020B0503020204020204" charset="-122"/>
          </a:endParaRPr>
        </a:p>
      </dgm:t>
    </dgm:pt>
    <dgm:pt modelId="{F10DFCCB-8DF2-4804-ABD3-E1C73138B06B}">
      <dgm:prSet custT="1"/>
      <dgm:spPr/>
      <dgm:t>
        <a:bodyPr/>
        <a:lstStyle/>
        <a:p>
          <a:r>
            <a:rPr lang="zh-CN" altLang="en-US" sz="1100" dirty="0" smtClean="0">
              <a:latin typeface="微软雅黑" panose="020B0503020204020204" charset="-122"/>
              <a:ea typeface="微软雅黑" panose="020B0503020204020204" charset="-122"/>
            </a:rPr>
            <a:t>邀约门市</a:t>
          </a:r>
          <a:endParaRPr lang="zh-CN" altLang="en-US" sz="1100" dirty="0">
            <a:latin typeface="微软雅黑" panose="020B0503020204020204" charset="-122"/>
            <a:ea typeface="微软雅黑" panose="020B0503020204020204" charset="-122"/>
          </a:endParaRPr>
        </a:p>
      </dgm:t>
    </dgm:pt>
    <dgm:pt modelId="{BF5DF429-AA99-4B86-A6E9-3939527D79C4}" cxnId="{2FC4AAD7-01D4-4C7D-96F2-B19A5FA5003D}" type="parTrans">
      <dgm:prSet/>
      <dgm:spPr/>
      <dgm:t>
        <a:bodyPr/>
        <a:lstStyle/>
        <a:p>
          <a:endParaRPr lang="zh-CN" altLang="en-US" sz="1100">
            <a:latin typeface="微软雅黑" panose="020B0503020204020204" charset="-122"/>
            <a:ea typeface="微软雅黑" panose="020B0503020204020204" charset="-122"/>
          </a:endParaRPr>
        </a:p>
      </dgm:t>
    </dgm:pt>
    <dgm:pt modelId="{160EADC0-56B2-43C5-AF32-D2B708566DE3}" cxnId="{2FC4AAD7-01D4-4C7D-96F2-B19A5FA5003D}" type="sibTrans">
      <dgm:prSet/>
      <dgm:spPr/>
      <dgm:t>
        <a:bodyPr/>
        <a:lstStyle/>
        <a:p>
          <a:endParaRPr lang="zh-CN" altLang="en-US" sz="1100">
            <a:latin typeface="微软雅黑" panose="020B0503020204020204" charset="-122"/>
            <a:ea typeface="微软雅黑" panose="020B0503020204020204" charset="-122"/>
          </a:endParaRPr>
        </a:p>
      </dgm:t>
    </dgm:pt>
    <dgm:pt modelId="{01518481-02E2-4FB3-BA1C-09A8831AD7D2}">
      <dgm:prSet custT="1"/>
      <dgm:spPr/>
      <dgm:t>
        <a:bodyPr/>
        <a:lstStyle/>
        <a:p>
          <a:r>
            <a:rPr lang="zh-CN" altLang="en-US" sz="1100" dirty="0" smtClean="0">
              <a:latin typeface="微软雅黑" panose="020B0503020204020204" charset="-122"/>
              <a:ea typeface="微软雅黑" panose="020B0503020204020204" charset="-122"/>
            </a:rPr>
            <a:t>邀约门市</a:t>
          </a:r>
          <a:endParaRPr lang="zh-CN" altLang="en-US" sz="1100" dirty="0">
            <a:latin typeface="微软雅黑" panose="020B0503020204020204" charset="-122"/>
            <a:ea typeface="微软雅黑" panose="020B0503020204020204" charset="-122"/>
          </a:endParaRPr>
        </a:p>
      </dgm:t>
    </dgm:pt>
    <dgm:pt modelId="{D720D0AF-3E86-4C7C-BBFC-11920ACAE954}" cxnId="{C375F10F-0D60-4243-B1CA-F36B7A0A6AA3}" type="parTrans">
      <dgm:prSet/>
      <dgm:spPr/>
      <dgm:t>
        <a:bodyPr/>
        <a:lstStyle/>
        <a:p>
          <a:endParaRPr lang="zh-CN" altLang="en-US" sz="1100">
            <a:latin typeface="微软雅黑" panose="020B0503020204020204" charset="-122"/>
            <a:ea typeface="微软雅黑" panose="020B0503020204020204" charset="-122"/>
          </a:endParaRPr>
        </a:p>
      </dgm:t>
    </dgm:pt>
    <dgm:pt modelId="{33A55B32-8DDC-4BE2-BE4D-AA6C568F7185}" cxnId="{C375F10F-0D60-4243-B1CA-F36B7A0A6AA3}" type="sibTrans">
      <dgm:prSet/>
      <dgm:spPr/>
      <dgm:t>
        <a:bodyPr/>
        <a:lstStyle/>
        <a:p>
          <a:endParaRPr lang="zh-CN" altLang="en-US" sz="1100">
            <a:latin typeface="微软雅黑" panose="020B0503020204020204" charset="-122"/>
            <a:ea typeface="微软雅黑" panose="020B0503020204020204" charset="-122"/>
          </a:endParaRPr>
        </a:p>
      </dgm:t>
    </dgm:pt>
    <dgm:pt modelId="{F129B856-6FE1-4BF4-9046-B2B17A09DB5E}">
      <dgm:prSet custT="1"/>
      <dgm:spPr/>
      <dgm:t>
        <a:bodyPr/>
        <a:lstStyle/>
        <a:p>
          <a:r>
            <a:rPr lang="en-US" altLang="zh-CN" sz="1100" dirty="0" smtClean="0">
              <a:latin typeface="微软雅黑" panose="020B0503020204020204" charset="-122"/>
              <a:ea typeface="微软雅黑" panose="020B0503020204020204" charset="-122"/>
            </a:rPr>
            <a:t>SEM </a:t>
          </a:r>
          <a:r>
            <a:rPr lang="zh-CN" altLang="en-US" sz="1100" dirty="0" smtClean="0">
              <a:latin typeface="微软雅黑" panose="020B0503020204020204" charset="-122"/>
              <a:ea typeface="微软雅黑" panose="020B0503020204020204" charset="-122"/>
            </a:rPr>
            <a:t>微博微信 官网</a:t>
          </a:r>
          <a:endParaRPr lang="zh-CN" altLang="en-US" sz="1100" dirty="0">
            <a:latin typeface="微软雅黑" panose="020B0503020204020204" charset="-122"/>
            <a:ea typeface="微软雅黑" panose="020B0503020204020204" charset="-122"/>
          </a:endParaRPr>
        </a:p>
      </dgm:t>
    </dgm:pt>
    <dgm:pt modelId="{F820630C-F003-4C05-B4F2-12B75C16D830}" cxnId="{9004CE42-75C6-4D7B-8287-205F2617CCB1}" type="parTrans">
      <dgm:prSet/>
      <dgm:spPr/>
      <dgm:t>
        <a:bodyPr/>
        <a:lstStyle/>
        <a:p>
          <a:endParaRPr lang="zh-CN" altLang="en-US" sz="1100">
            <a:latin typeface="微软雅黑" panose="020B0503020204020204" charset="-122"/>
            <a:ea typeface="微软雅黑" panose="020B0503020204020204" charset="-122"/>
          </a:endParaRPr>
        </a:p>
      </dgm:t>
    </dgm:pt>
    <dgm:pt modelId="{45E4682A-4116-47C4-9A8A-17835570CF4C}" cxnId="{9004CE42-75C6-4D7B-8287-205F2617CCB1}" type="sibTrans">
      <dgm:prSet/>
      <dgm:spPr/>
      <dgm:t>
        <a:bodyPr/>
        <a:lstStyle/>
        <a:p>
          <a:endParaRPr lang="zh-CN" altLang="en-US" sz="1100">
            <a:latin typeface="微软雅黑" panose="020B0503020204020204" charset="-122"/>
            <a:ea typeface="微软雅黑" panose="020B0503020204020204" charset="-122"/>
          </a:endParaRPr>
        </a:p>
      </dgm:t>
    </dgm:pt>
    <dgm:pt modelId="{C6B8991C-EA73-4F11-AC98-7574277387A0}">
      <dgm:prSet phldrT="[文本]" custT="1"/>
      <dgm:spPr/>
      <dgm:t>
        <a:bodyPr/>
        <a:lstStyle/>
        <a:p>
          <a:r>
            <a:rPr lang="zh-CN" altLang="en-US" sz="1100" dirty="0" smtClean="0">
              <a:latin typeface="微软雅黑" panose="020B0503020204020204" charset="-122"/>
              <a:ea typeface="微软雅黑" panose="020B0503020204020204" charset="-122"/>
            </a:rPr>
            <a:t>客服门市濛濛（</a:t>
          </a:r>
          <a:r>
            <a:rPr lang="en-US" altLang="zh-CN" sz="1100" dirty="0" smtClean="0">
              <a:latin typeface="微软雅黑" panose="020B0503020204020204" charset="-122"/>
              <a:ea typeface="微软雅黑" panose="020B0503020204020204" charset="-122"/>
            </a:rPr>
            <a:t>3</a:t>
          </a:r>
          <a:r>
            <a:rPr lang="zh-CN" altLang="en-US" sz="1100" dirty="0" smtClean="0">
              <a:latin typeface="微软雅黑" panose="020B0503020204020204" charset="-122"/>
              <a:ea typeface="微软雅黑" panose="020B0503020204020204" charset="-122"/>
            </a:rPr>
            <a:t>人）</a:t>
          </a:r>
          <a:endParaRPr lang="zh-CN" altLang="en-US" sz="1100" dirty="0">
            <a:latin typeface="微软雅黑" panose="020B0503020204020204" charset="-122"/>
            <a:ea typeface="微软雅黑" panose="020B0503020204020204" charset="-122"/>
          </a:endParaRPr>
        </a:p>
      </dgm:t>
    </dgm:pt>
    <dgm:pt modelId="{3A29010B-73FE-4DFE-9EC8-3BEB347ED718}" cxnId="{69637963-FD6B-4068-AFEE-8CE91AE6DE04}" type="parTrans">
      <dgm:prSet/>
      <dgm:spPr/>
      <dgm:t>
        <a:bodyPr/>
        <a:lstStyle/>
        <a:p>
          <a:endParaRPr lang="zh-CN" altLang="en-US"/>
        </a:p>
      </dgm:t>
    </dgm:pt>
    <dgm:pt modelId="{2DF5BC09-29FC-4344-B709-7D18012B65BF}" cxnId="{69637963-FD6B-4068-AFEE-8CE91AE6DE04}" type="sibTrans">
      <dgm:prSet/>
      <dgm:spPr/>
      <dgm:t>
        <a:bodyPr/>
        <a:lstStyle/>
        <a:p>
          <a:endParaRPr lang="zh-CN" altLang="en-US"/>
        </a:p>
      </dgm:t>
    </dgm:pt>
    <dgm:pt modelId="{A0ECD4BE-2A5F-4C4B-A427-942AAA181866}">
      <dgm:prSet phldrT="[文本]" custT="1"/>
      <dgm:spPr/>
      <dgm:t>
        <a:bodyPr/>
        <a:lstStyle/>
        <a:p>
          <a:r>
            <a:rPr lang="zh-CN" altLang="en-US" sz="1100" dirty="0" smtClean="0">
              <a:latin typeface="微软雅黑" panose="020B0503020204020204" charset="-122"/>
              <a:ea typeface="微软雅黑" panose="020B0503020204020204" charset="-122"/>
            </a:rPr>
            <a:t>客服门市</a:t>
          </a:r>
          <a:endParaRPr lang="zh-CN" altLang="en-US" sz="1100" dirty="0">
            <a:latin typeface="微软雅黑" panose="020B0503020204020204" charset="-122"/>
            <a:ea typeface="微软雅黑" panose="020B0503020204020204" charset="-122"/>
          </a:endParaRPr>
        </a:p>
      </dgm:t>
    </dgm:pt>
    <dgm:pt modelId="{B6ED3004-3C97-4132-9D70-2F4F4EF65C3C}" cxnId="{AFB26021-7B69-40B0-A98B-9C7EDD42E2A6}" type="parTrans">
      <dgm:prSet custSzX="3102310"/>
      <dgm:spPr/>
      <dgm:t>
        <a:bodyPr/>
        <a:lstStyle/>
        <a:p>
          <a:endParaRPr lang="zh-CN" altLang="en-US"/>
        </a:p>
      </dgm:t>
    </dgm:pt>
    <dgm:pt modelId="{58522746-0C11-4008-9E0A-223CF429F6B8}" cxnId="{AFB26021-7B69-40B0-A98B-9C7EDD42E2A6}" type="sibTrans">
      <dgm:prSet/>
      <dgm:spPr/>
      <dgm:t>
        <a:bodyPr/>
        <a:lstStyle/>
        <a:p>
          <a:endParaRPr lang="zh-CN" altLang="en-US"/>
        </a:p>
      </dgm:t>
    </dgm:pt>
    <dgm:pt modelId="{7EC2E1A3-C920-4AA3-B5D3-BBADD89CA0EA}">
      <dgm:prSet phldrT="[文本]" custT="1"/>
      <dgm:spPr/>
      <dgm:t>
        <a:bodyPr/>
        <a:lstStyle/>
        <a:p>
          <a:r>
            <a:rPr lang="zh-CN" altLang="en-US" sz="1100" dirty="0" smtClean="0">
              <a:latin typeface="微软雅黑" panose="020B0503020204020204" charset="-122"/>
              <a:ea typeface="微软雅黑" panose="020B0503020204020204" charset="-122"/>
            </a:rPr>
            <a:t>美工人员</a:t>
          </a:r>
          <a:endParaRPr lang="zh-CN" altLang="en-US" sz="1100" dirty="0">
            <a:latin typeface="微软雅黑" panose="020B0503020204020204" charset="-122"/>
            <a:ea typeface="微软雅黑" panose="020B0503020204020204" charset="-122"/>
          </a:endParaRPr>
        </a:p>
      </dgm:t>
    </dgm:pt>
    <dgm:pt modelId="{DF6224DC-12FD-4267-85CE-6F3DE53E3FB5}" cxnId="{1253E14B-CFFB-47BC-A4C7-AE46EC378BF8}" type="parTrans">
      <dgm:prSet/>
      <dgm:spPr/>
      <dgm:t>
        <a:bodyPr/>
        <a:lstStyle/>
        <a:p>
          <a:endParaRPr lang="zh-CN" altLang="en-US"/>
        </a:p>
      </dgm:t>
    </dgm:pt>
    <dgm:pt modelId="{5E51612F-54C4-4D78-A32A-E8A5B1CC5F02}" cxnId="{1253E14B-CFFB-47BC-A4C7-AE46EC378BF8}" type="sibTrans">
      <dgm:prSet/>
      <dgm:spPr/>
      <dgm:t>
        <a:bodyPr/>
        <a:lstStyle/>
        <a:p>
          <a:endParaRPr lang="zh-CN" altLang="en-US"/>
        </a:p>
      </dgm:t>
    </dgm:pt>
    <dgm:pt modelId="{D73F46AE-A67C-40CA-98C6-A4905C5B2ADA}" type="pres">
      <dgm:prSet presAssocID="{E23CEAAA-4AB2-4AD2-BC17-AF37922340FA}" presName="hierChild1" presStyleCnt="0">
        <dgm:presLayoutVars>
          <dgm:orgChart val="1"/>
          <dgm:chPref val="1"/>
          <dgm:dir/>
          <dgm:animOne val="branch"/>
          <dgm:animLvl val="lvl"/>
          <dgm:resizeHandles/>
        </dgm:presLayoutVars>
      </dgm:prSet>
      <dgm:spPr/>
      <dgm:t>
        <a:bodyPr/>
        <a:lstStyle/>
        <a:p>
          <a:endParaRPr lang="zh-CN" altLang="en-US"/>
        </a:p>
      </dgm:t>
    </dgm:pt>
    <dgm:pt modelId="{23D1EAC6-1F64-4ACD-A2D7-6FC9E37A879D}" type="pres">
      <dgm:prSet presAssocID="{709B3777-ECB6-44D5-86AE-25781B81BB3B}" presName="hierRoot1" presStyleCnt="0">
        <dgm:presLayoutVars>
          <dgm:hierBranch val="init"/>
        </dgm:presLayoutVars>
      </dgm:prSet>
      <dgm:spPr/>
      <dgm:t>
        <a:bodyPr/>
        <a:lstStyle/>
        <a:p>
          <a:endParaRPr lang="zh-CN" altLang="en-US"/>
        </a:p>
      </dgm:t>
    </dgm:pt>
    <dgm:pt modelId="{129DD561-4189-4E20-BC57-42B7C361903C}" type="pres">
      <dgm:prSet presAssocID="{709B3777-ECB6-44D5-86AE-25781B81BB3B}" presName="rootComposite1" presStyleCnt="0"/>
      <dgm:spPr/>
      <dgm:t>
        <a:bodyPr/>
        <a:lstStyle/>
        <a:p>
          <a:endParaRPr lang="zh-CN" altLang="en-US"/>
        </a:p>
      </dgm:t>
    </dgm:pt>
    <dgm:pt modelId="{F4F8F25A-1697-4F77-BD5F-4EA9F13850E5}" type="pres">
      <dgm:prSet presAssocID="{709B3777-ECB6-44D5-86AE-25781B81BB3B}" presName="rootText1" presStyleLbl="node0" presStyleIdx="0" presStyleCnt="3" custScaleX="137298" custLinFactNeighborX="-34671" custLinFactNeighborY="-37862">
        <dgm:presLayoutVars>
          <dgm:chPref val="3"/>
        </dgm:presLayoutVars>
      </dgm:prSet>
      <dgm:spPr/>
      <dgm:t>
        <a:bodyPr/>
        <a:lstStyle/>
        <a:p>
          <a:endParaRPr lang="zh-CN" altLang="en-US"/>
        </a:p>
      </dgm:t>
    </dgm:pt>
    <dgm:pt modelId="{25012EB1-B071-470C-9F4F-4DD39E5F790B}" type="pres">
      <dgm:prSet presAssocID="{709B3777-ECB6-44D5-86AE-25781B81BB3B}" presName="rootConnector1" presStyleLbl="node1" presStyleIdx="0" presStyleCnt="0"/>
      <dgm:spPr/>
      <dgm:t>
        <a:bodyPr/>
        <a:lstStyle/>
        <a:p>
          <a:endParaRPr lang="zh-CN" altLang="en-US"/>
        </a:p>
      </dgm:t>
    </dgm:pt>
    <dgm:pt modelId="{0079C3EC-A4CD-4C5A-92E5-688B0A4D39FD}" type="pres">
      <dgm:prSet presAssocID="{709B3777-ECB6-44D5-86AE-25781B81BB3B}" presName="hierChild2" presStyleCnt="0"/>
      <dgm:spPr/>
      <dgm:t>
        <a:bodyPr/>
        <a:lstStyle/>
        <a:p>
          <a:endParaRPr lang="zh-CN" altLang="en-US"/>
        </a:p>
      </dgm:t>
    </dgm:pt>
    <dgm:pt modelId="{CE42A1D9-19F4-449A-A211-C178DE5E0F62}" type="pres">
      <dgm:prSet presAssocID="{061195F0-DE71-4DD1-959F-4F54697C9AB6}" presName="Name37" presStyleLbl="parChTrans1D2" presStyleIdx="0" presStyleCnt="4" custSzX="3102310"/>
      <dgm:spPr/>
      <dgm:t>
        <a:bodyPr/>
        <a:lstStyle/>
        <a:p>
          <a:endParaRPr lang="zh-CN" altLang="en-US"/>
        </a:p>
      </dgm:t>
    </dgm:pt>
    <dgm:pt modelId="{95A93602-7A6A-40B5-B03B-EB85678EE2A4}" type="pres">
      <dgm:prSet presAssocID="{822E2EE8-42DA-44BC-9148-091FBE0401B6}" presName="hierRoot2" presStyleCnt="0">
        <dgm:presLayoutVars>
          <dgm:hierBranch/>
        </dgm:presLayoutVars>
      </dgm:prSet>
      <dgm:spPr/>
      <dgm:t>
        <a:bodyPr/>
        <a:lstStyle/>
        <a:p>
          <a:endParaRPr lang="zh-CN" altLang="en-US"/>
        </a:p>
      </dgm:t>
    </dgm:pt>
    <dgm:pt modelId="{ED7C063A-1EE0-4720-903B-B9B68F3648BC}" type="pres">
      <dgm:prSet presAssocID="{822E2EE8-42DA-44BC-9148-091FBE0401B6}" presName="rootComposite" presStyleCnt="0"/>
      <dgm:spPr/>
      <dgm:t>
        <a:bodyPr/>
        <a:lstStyle/>
        <a:p>
          <a:endParaRPr lang="zh-CN" altLang="en-US"/>
        </a:p>
      </dgm:t>
    </dgm:pt>
    <dgm:pt modelId="{BF4F65AE-6E8E-4B48-A77F-25CB62B08335}" type="pres">
      <dgm:prSet presAssocID="{822E2EE8-42DA-44BC-9148-091FBE0401B6}" presName="rootText" presStyleLbl="node2" presStyleIdx="0" presStyleCnt="4" custScaleX="137298" custLinFactNeighborX="35938" custLinFactNeighborY="-9834">
        <dgm:presLayoutVars>
          <dgm:chPref val="3"/>
        </dgm:presLayoutVars>
      </dgm:prSet>
      <dgm:spPr/>
      <dgm:t>
        <a:bodyPr/>
        <a:lstStyle/>
        <a:p>
          <a:endParaRPr lang="zh-CN" altLang="en-US"/>
        </a:p>
      </dgm:t>
    </dgm:pt>
    <dgm:pt modelId="{DDE1FD9A-9DB4-47A0-AB04-7572B618E5E6}" type="pres">
      <dgm:prSet presAssocID="{822E2EE8-42DA-44BC-9148-091FBE0401B6}" presName="rootConnector" presStyleLbl="node2" presStyleIdx="0" presStyleCnt="4"/>
      <dgm:spPr/>
      <dgm:t>
        <a:bodyPr/>
        <a:lstStyle/>
        <a:p>
          <a:endParaRPr lang="zh-CN" altLang="en-US"/>
        </a:p>
      </dgm:t>
    </dgm:pt>
    <dgm:pt modelId="{5B55D4D1-64F7-4283-862A-5F47B27D84B9}" type="pres">
      <dgm:prSet presAssocID="{822E2EE8-42DA-44BC-9148-091FBE0401B6}" presName="hierChild4" presStyleCnt="0"/>
      <dgm:spPr/>
      <dgm:t>
        <a:bodyPr/>
        <a:lstStyle/>
        <a:p>
          <a:endParaRPr lang="zh-CN" altLang="en-US"/>
        </a:p>
      </dgm:t>
    </dgm:pt>
    <dgm:pt modelId="{847A717C-F565-43D2-9CF8-B16203E64F67}" type="pres">
      <dgm:prSet presAssocID="{CC963B21-11E4-4F66-960B-69C8278BD3E3}" presName="Name35" presStyleLbl="parChTrans1D3" presStyleIdx="0" presStyleCnt="4" custSzX="775577"/>
      <dgm:spPr/>
      <dgm:t>
        <a:bodyPr/>
        <a:lstStyle/>
        <a:p>
          <a:endParaRPr lang="zh-CN" altLang="en-US"/>
        </a:p>
      </dgm:t>
    </dgm:pt>
    <dgm:pt modelId="{BF5523C0-ADE2-4AE2-880F-3FDCA22773A9}" type="pres">
      <dgm:prSet presAssocID="{0D12C9AE-FD88-4FDF-8551-38A0B1AA4FDC}" presName="hierRoot2" presStyleCnt="0">
        <dgm:presLayoutVars>
          <dgm:hierBranch val="r"/>
        </dgm:presLayoutVars>
      </dgm:prSet>
      <dgm:spPr/>
      <dgm:t>
        <a:bodyPr/>
        <a:lstStyle/>
        <a:p>
          <a:endParaRPr lang="zh-CN" altLang="en-US"/>
        </a:p>
      </dgm:t>
    </dgm:pt>
    <dgm:pt modelId="{DCCAC961-93F9-4B7D-9DBE-72FF57A4586E}" type="pres">
      <dgm:prSet presAssocID="{0D12C9AE-FD88-4FDF-8551-38A0B1AA4FDC}" presName="rootComposite" presStyleCnt="0"/>
      <dgm:spPr/>
      <dgm:t>
        <a:bodyPr/>
        <a:lstStyle/>
        <a:p>
          <a:endParaRPr lang="zh-CN" altLang="en-US"/>
        </a:p>
      </dgm:t>
    </dgm:pt>
    <dgm:pt modelId="{8866BE72-26B3-4CB3-A5E8-A3B1B5F2B214}" type="pres">
      <dgm:prSet presAssocID="{0D12C9AE-FD88-4FDF-8551-38A0B1AA4FDC}" presName="rootText" presStyleLbl="node3" presStyleIdx="0" presStyleCnt="4" custScaleX="137298" custLinFactNeighborX="36165" custLinFactNeighborY="-18273">
        <dgm:presLayoutVars>
          <dgm:chPref val="3"/>
        </dgm:presLayoutVars>
      </dgm:prSet>
      <dgm:spPr/>
      <dgm:t>
        <a:bodyPr/>
        <a:lstStyle/>
        <a:p>
          <a:endParaRPr lang="zh-CN" altLang="en-US"/>
        </a:p>
      </dgm:t>
    </dgm:pt>
    <dgm:pt modelId="{8BA4092B-765A-4FED-B30B-1751F49CCB32}" type="pres">
      <dgm:prSet presAssocID="{0D12C9AE-FD88-4FDF-8551-38A0B1AA4FDC}" presName="rootConnector" presStyleLbl="node3" presStyleIdx="0" presStyleCnt="4"/>
      <dgm:spPr/>
      <dgm:t>
        <a:bodyPr/>
        <a:lstStyle/>
        <a:p>
          <a:endParaRPr lang="zh-CN" altLang="en-US"/>
        </a:p>
      </dgm:t>
    </dgm:pt>
    <dgm:pt modelId="{853369DA-B31E-4366-A7B8-166DA91B1FC2}" type="pres">
      <dgm:prSet presAssocID="{0D12C9AE-FD88-4FDF-8551-38A0B1AA4FDC}" presName="hierChild4" presStyleCnt="0"/>
      <dgm:spPr/>
      <dgm:t>
        <a:bodyPr/>
        <a:lstStyle/>
        <a:p>
          <a:endParaRPr lang="zh-CN" altLang="en-US"/>
        </a:p>
      </dgm:t>
    </dgm:pt>
    <dgm:pt modelId="{146FC84C-C922-474C-9734-724E3350AD93}" type="pres">
      <dgm:prSet presAssocID="{0D12C9AE-FD88-4FDF-8551-38A0B1AA4FDC}" presName="hierChild5" presStyleCnt="0"/>
      <dgm:spPr/>
      <dgm:t>
        <a:bodyPr/>
        <a:lstStyle/>
        <a:p>
          <a:endParaRPr lang="zh-CN" altLang="en-US"/>
        </a:p>
      </dgm:t>
    </dgm:pt>
    <dgm:pt modelId="{1705BF11-ACEC-49C2-8E50-E8076EB633E7}" type="pres">
      <dgm:prSet presAssocID="{B1CE045B-7255-4D9E-A4F8-D1C509A14902}" presName="Name35" presStyleLbl="parChTrans1D3" presStyleIdx="1" presStyleCnt="4" custSzX="775577"/>
      <dgm:spPr/>
      <dgm:t>
        <a:bodyPr/>
        <a:lstStyle/>
        <a:p>
          <a:endParaRPr lang="zh-CN" altLang="en-US"/>
        </a:p>
      </dgm:t>
    </dgm:pt>
    <dgm:pt modelId="{8013434C-B560-4542-A0C5-A05D875B2483}" type="pres">
      <dgm:prSet presAssocID="{8FBB288B-280A-4EC6-86AB-59D474C46C21}" presName="hierRoot2" presStyleCnt="0">
        <dgm:presLayoutVars>
          <dgm:hierBranch val="r"/>
        </dgm:presLayoutVars>
      </dgm:prSet>
      <dgm:spPr/>
      <dgm:t>
        <a:bodyPr/>
        <a:lstStyle/>
        <a:p>
          <a:endParaRPr lang="zh-CN" altLang="en-US"/>
        </a:p>
      </dgm:t>
    </dgm:pt>
    <dgm:pt modelId="{F952E4AF-BE47-4124-9E34-86192F8A31B0}" type="pres">
      <dgm:prSet presAssocID="{8FBB288B-280A-4EC6-86AB-59D474C46C21}" presName="rootComposite" presStyleCnt="0"/>
      <dgm:spPr/>
      <dgm:t>
        <a:bodyPr/>
        <a:lstStyle/>
        <a:p>
          <a:endParaRPr lang="zh-CN" altLang="en-US"/>
        </a:p>
      </dgm:t>
    </dgm:pt>
    <dgm:pt modelId="{4C5A6597-6B6D-4891-AF49-C651492D56F4}" type="pres">
      <dgm:prSet presAssocID="{8FBB288B-280A-4EC6-86AB-59D474C46C21}" presName="rootText" presStyleLbl="node3" presStyleIdx="1" presStyleCnt="4" custScaleX="137298" custLinFactY="27430" custLinFactNeighborX="23503" custLinFactNeighborY="100000">
        <dgm:presLayoutVars>
          <dgm:chPref val="3"/>
        </dgm:presLayoutVars>
      </dgm:prSet>
      <dgm:spPr/>
      <dgm:t>
        <a:bodyPr/>
        <a:lstStyle/>
        <a:p>
          <a:endParaRPr lang="zh-CN" altLang="en-US"/>
        </a:p>
      </dgm:t>
    </dgm:pt>
    <dgm:pt modelId="{C04AC1A7-C3B7-421A-BECC-A5180C60E128}" type="pres">
      <dgm:prSet presAssocID="{8FBB288B-280A-4EC6-86AB-59D474C46C21}" presName="rootConnector" presStyleLbl="node3" presStyleIdx="1" presStyleCnt="4"/>
      <dgm:spPr/>
      <dgm:t>
        <a:bodyPr/>
        <a:lstStyle/>
        <a:p>
          <a:endParaRPr lang="zh-CN" altLang="en-US"/>
        </a:p>
      </dgm:t>
    </dgm:pt>
    <dgm:pt modelId="{2A75CAF1-98F2-4F9C-8951-A9FAAC8ECF72}" type="pres">
      <dgm:prSet presAssocID="{8FBB288B-280A-4EC6-86AB-59D474C46C21}" presName="hierChild4" presStyleCnt="0"/>
      <dgm:spPr/>
      <dgm:t>
        <a:bodyPr/>
        <a:lstStyle/>
        <a:p>
          <a:endParaRPr lang="zh-CN" altLang="en-US"/>
        </a:p>
      </dgm:t>
    </dgm:pt>
    <dgm:pt modelId="{FC3CD8D9-C1B9-440E-9D70-E435A2164DB5}" type="pres">
      <dgm:prSet presAssocID="{8FBB288B-280A-4EC6-86AB-59D474C46C21}" presName="hierChild5" presStyleCnt="0"/>
      <dgm:spPr/>
      <dgm:t>
        <a:bodyPr/>
        <a:lstStyle/>
        <a:p>
          <a:endParaRPr lang="zh-CN" altLang="en-US"/>
        </a:p>
      </dgm:t>
    </dgm:pt>
    <dgm:pt modelId="{B27EDEF7-3F0D-453B-94ED-B3640C43954A}" type="pres">
      <dgm:prSet presAssocID="{822E2EE8-42DA-44BC-9148-091FBE0401B6}" presName="hierChild5" presStyleCnt="0"/>
      <dgm:spPr/>
      <dgm:t>
        <a:bodyPr/>
        <a:lstStyle/>
        <a:p>
          <a:endParaRPr lang="zh-CN" altLang="en-US"/>
        </a:p>
      </dgm:t>
    </dgm:pt>
    <dgm:pt modelId="{490EFF4D-ECB7-4872-97EE-18050EE1EF0E}" type="pres">
      <dgm:prSet presAssocID="{BF5DF429-AA99-4B86-A6E9-3939527D79C4}" presName="Name37" presStyleLbl="parChTrans1D2" presStyleIdx="1" presStyleCnt="4"/>
      <dgm:spPr/>
      <dgm:t>
        <a:bodyPr/>
        <a:lstStyle/>
        <a:p>
          <a:endParaRPr lang="zh-CN" altLang="en-US"/>
        </a:p>
      </dgm:t>
    </dgm:pt>
    <dgm:pt modelId="{839E34B5-48A3-4871-A9E2-D58F007AE94D}" type="pres">
      <dgm:prSet presAssocID="{F10DFCCB-8DF2-4804-ABD3-E1C73138B06B}" presName="hierRoot2" presStyleCnt="0">
        <dgm:presLayoutVars>
          <dgm:hierBranch val="r"/>
        </dgm:presLayoutVars>
      </dgm:prSet>
      <dgm:spPr/>
      <dgm:t>
        <a:bodyPr/>
        <a:lstStyle/>
        <a:p>
          <a:endParaRPr lang="zh-CN" altLang="en-US"/>
        </a:p>
      </dgm:t>
    </dgm:pt>
    <dgm:pt modelId="{30BAFB73-8F87-434C-80B7-EFE3D66E56E9}" type="pres">
      <dgm:prSet presAssocID="{F10DFCCB-8DF2-4804-ABD3-E1C73138B06B}" presName="rootComposite" presStyleCnt="0"/>
      <dgm:spPr/>
      <dgm:t>
        <a:bodyPr/>
        <a:lstStyle/>
        <a:p>
          <a:endParaRPr lang="zh-CN" altLang="en-US"/>
        </a:p>
      </dgm:t>
    </dgm:pt>
    <dgm:pt modelId="{443ED51C-74FE-456E-A7B3-67E060104158}" type="pres">
      <dgm:prSet presAssocID="{F10DFCCB-8DF2-4804-ABD3-E1C73138B06B}" presName="rootText" presStyleLbl="node2" presStyleIdx="1" presStyleCnt="4" custScaleX="137298" custLinFactX="-100000" custLinFactY="100000" custLinFactNeighborX="-146107" custLinFactNeighborY="169430">
        <dgm:presLayoutVars>
          <dgm:chPref val="3"/>
        </dgm:presLayoutVars>
      </dgm:prSet>
      <dgm:spPr/>
      <dgm:t>
        <a:bodyPr/>
        <a:lstStyle/>
        <a:p>
          <a:endParaRPr lang="zh-CN" altLang="en-US"/>
        </a:p>
      </dgm:t>
    </dgm:pt>
    <dgm:pt modelId="{761B10BD-06DD-47A3-8562-63F41D1257E0}" type="pres">
      <dgm:prSet presAssocID="{F10DFCCB-8DF2-4804-ABD3-E1C73138B06B}" presName="rootConnector" presStyleLbl="node2" presStyleIdx="1" presStyleCnt="4"/>
      <dgm:spPr/>
      <dgm:t>
        <a:bodyPr/>
        <a:lstStyle/>
        <a:p>
          <a:endParaRPr lang="zh-CN" altLang="en-US"/>
        </a:p>
      </dgm:t>
    </dgm:pt>
    <dgm:pt modelId="{BD9903D3-42F0-426C-BBEA-7989BDAC924F}" type="pres">
      <dgm:prSet presAssocID="{F10DFCCB-8DF2-4804-ABD3-E1C73138B06B}" presName="hierChild4" presStyleCnt="0"/>
      <dgm:spPr/>
      <dgm:t>
        <a:bodyPr/>
        <a:lstStyle/>
        <a:p>
          <a:endParaRPr lang="zh-CN" altLang="en-US"/>
        </a:p>
      </dgm:t>
    </dgm:pt>
    <dgm:pt modelId="{7DAB079D-37E3-49EC-8E4E-E807355631DE}" type="pres">
      <dgm:prSet presAssocID="{D720D0AF-3E86-4C7C-BBFC-11920ACAE954}" presName="Name50" presStyleLbl="parChTrans1D3" presStyleIdx="2" presStyleCnt="4"/>
      <dgm:spPr/>
      <dgm:t>
        <a:bodyPr/>
        <a:lstStyle/>
        <a:p>
          <a:endParaRPr lang="zh-CN" altLang="en-US"/>
        </a:p>
      </dgm:t>
    </dgm:pt>
    <dgm:pt modelId="{FC3E7877-EE71-46BB-B329-A273B708B6DB}" type="pres">
      <dgm:prSet presAssocID="{01518481-02E2-4FB3-BA1C-09A8831AD7D2}" presName="hierRoot2" presStyleCnt="0">
        <dgm:presLayoutVars>
          <dgm:hierBranch val="r"/>
        </dgm:presLayoutVars>
      </dgm:prSet>
      <dgm:spPr/>
      <dgm:t>
        <a:bodyPr/>
        <a:lstStyle/>
        <a:p>
          <a:endParaRPr lang="zh-CN" altLang="en-US"/>
        </a:p>
      </dgm:t>
    </dgm:pt>
    <dgm:pt modelId="{2D4194C8-271C-42D2-8789-925A778C0D54}" type="pres">
      <dgm:prSet presAssocID="{01518481-02E2-4FB3-BA1C-09A8831AD7D2}" presName="rootComposite" presStyleCnt="0"/>
      <dgm:spPr/>
      <dgm:t>
        <a:bodyPr/>
        <a:lstStyle/>
        <a:p>
          <a:endParaRPr lang="zh-CN" altLang="en-US"/>
        </a:p>
      </dgm:t>
    </dgm:pt>
    <dgm:pt modelId="{0040E7AF-72F0-416E-9B1F-B05ACD83F7B8}" type="pres">
      <dgm:prSet presAssocID="{01518481-02E2-4FB3-BA1C-09A8831AD7D2}" presName="rootText" presStyleLbl="node3" presStyleIdx="2" presStyleCnt="4" custScaleX="137298" custLinFactX="-34795" custLinFactNeighborX="-100000" custLinFactNeighborY="-18273">
        <dgm:presLayoutVars>
          <dgm:chPref val="3"/>
        </dgm:presLayoutVars>
      </dgm:prSet>
      <dgm:spPr/>
      <dgm:t>
        <a:bodyPr/>
        <a:lstStyle/>
        <a:p>
          <a:endParaRPr lang="zh-CN" altLang="en-US"/>
        </a:p>
      </dgm:t>
    </dgm:pt>
    <dgm:pt modelId="{3A0252D9-3C6B-43EE-BEF7-0D0895B4C8CE}" type="pres">
      <dgm:prSet presAssocID="{01518481-02E2-4FB3-BA1C-09A8831AD7D2}" presName="rootConnector" presStyleLbl="node3" presStyleIdx="2" presStyleCnt="4"/>
      <dgm:spPr/>
      <dgm:t>
        <a:bodyPr/>
        <a:lstStyle/>
        <a:p>
          <a:endParaRPr lang="zh-CN" altLang="en-US"/>
        </a:p>
      </dgm:t>
    </dgm:pt>
    <dgm:pt modelId="{19A38172-DC15-4DCF-BC75-BCC7B4668198}" type="pres">
      <dgm:prSet presAssocID="{01518481-02E2-4FB3-BA1C-09A8831AD7D2}" presName="hierChild4" presStyleCnt="0"/>
      <dgm:spPr/>
      <dgm:t>
        <a:bodyPr/>
        <a:lstStyle/>
        <a:p>
          <a:endParaRPr lang="zh-CN" altLang="en-US"/>
        </a:p>
      </dgm:t>
    </dgm:pt>
    <dgm:pt modelId="{9CA8670F-BCBE-4E9A-A3A9-6A85BEF9420A}" type="pres">
      <dgm:prSet presAssocID="{01518481-02E2-4FB3-BA1C-09A8831AD7D2}" presName="hierChild5" presStyleCnt="0"/>
      <dgm:spPr/>
      <dgm:t>
        <a:bodyPr/>
        <a:lstStyle/>
        <a:p>
          <a:endParaRPr lang="zh-CN" altLang="en-US"/>
        </a:p>
      </dgm:t>
    </dgm:pt>
    <dgm:pt modelId="{740E7DB8-447E-4270-90D8-406385B00E6F}" type="pres">
      <dgm:prSet presAssocID="{F10DFCCB-8DF2-4804-ABD3-E1C73138B06B}" presName="hierChild5" presStyleCnt="0"/>
      <dgm:spPr/>
      <dgm:t>
        <a:bodyPr/>
        <a:lstStyle/>
        <a:p>
          <a:endParaRPr lang="zh-CN" altLang="en-US"/>
        </a:p>
      </dgm:t>
    </dgm:pt>
    <dgm:pt modelId="{7D4F64CE-5557-4FFA-8DF6-DDD3CE7F6F25}" type="pres">
      <dgm:prSet presAssocID="{18667D63-B0FE-4CAD-BB56-DDB0B14D0168}" presName="Name37" presStyleLbl="parChTrans1D2" presStyleIdx="2" presStyleCnt="4" custSzX="3102310"/>
      <dgm:spPr/>
      <dgm:t>
        <a:bodyPr/>
        <a:lstStyle/>
        <a:p>
          <a:endParaRPr lang="zh-CN" altLang="en-US"/>
        </a:p>
      </dgm:t>
    </dgm:pt>
    <dgm:pt modelId="{1B46B813-5451-4A26-BCE1-B125E09D48DD}" type="pres">
      <dgm:prSet presAssocID="{74943B65-3FE2-4F96-AE2F-C54CFDF286E2}" presName="hierRoot2" presStyleCnt="0">
        <dgm:presLayoutVars>
          <dgm:hierBranch/>
        </dgm:presLayoutVars>
      </dgm:prSet>
      <dgm:spPr/>
      <dgm:t>
        <a:bodyPr/>
        <a:lstStyle/>
        <a:p>
          <a:endParaRPr lang="zh-CN" altLang="en-US"/>
        </a:p>
      </dgm:t>
    </dgm:pt>
    <dgm:pt modelId="{1F66F9E1-3706-4B97-93F7-D209D2E8C6AB}" type="pres">
      <dgm:prSet presAssocID="{74943B65-3FE2-4F96-AE2F-C54CFDF286E2}" presName="rootComposite" presStyleCnt="0"/>
      <dgm:spPr/>
      <dgm:t>
        <a:bodyPr/>
        <a:lstStyle/>
        <a:p>
          <a:endParaRPr lang="zh-CN" altLang="en-US"/>
        </a:p>
      </dgm:t>
    </dgm:pt>
    <dgm:pt modelId="{88AFA041-49E0-4D29-A9CD-84624DA8FA9F}" type="pres">
      <dgm:prSet presAssocID="{74943B65-3FE2-4F96-AE2F-C54CFDF286E2}" presName="rootText" presStyleLbl="node2" presStyleIdx="2" presStyleCnt="4" custScaleX="137298" custLinFactX="-26833" custLinFactNeighborX="-100000" custLinFactNeighborY="-9843">
        <dgm:presLayoutVars>
          <dgm:chPref val="3"/>
        </dgm:presLayoutVars>
      </dgm:prSet>
      <dgm:spPr/>
      <dgm:t>
        <a:bodyPr/>
        <a:lstStyle/>
        <a:p>
          <a:endParaRPr lang="zh-CN" altLang="en-US"/>
        </a:p>
      </dgm:t>
    </dgm:pt>
    <dgm:pt modelId="{BD7882A3-9451-48F8-B4E0-87DDAFB11A9C}" type="pres">
      <dgm:prSet presAssocID="{74943B65-3FE2-4F96-AE2F-C54CFDF286E2}" presName="rootConnector" presStyleLbl="node2" presStyleIdx="2" presStyleCnt="4"/>
      <dgm:spPr/>
      <dgm:t>
        <a:bodyPr/>
        <a:lstStyle/>
        <a:p>
          <a:endParaRPr lang="zh-CN" altLang="en-US"/>
        </a:p>
      </dgm:t>
    </dgm:pt>
    <dgm:pt modelId="{D7F8760A-24DE-4428-B92B-27A345DCDB6B}" type="pres">
      <dgm:prSet presAssocID="{74943B65-3FE2-4F96-AE2F-C54CFDF286E2}" presName="hierChild4" presStyleCnt="0"/>
      <dgm:spPr/>
      <dgm:t>
        <a:bodyPr/>
        <a:lstStyle/>
        <a:p>
          <a:endParaRPr lang="zh-CN" altLang="en-US"/>
        </a:p>
      </dgm:t>
    </dgm:pt>
    <dgm:pt modelId="{44A57742-1770-488A-9BA6-C8626D40CE18}" type="pres">
      <dgm:prSet presAssocID="{F820630C-F003-4C05-B4F2-12B75C16D830}" presName="Name35" presStyleLbl="parChTrans1D3" presStyleIdx="3" presStyleCnt="4" custSzX="775577"/>
      <dgm:spPr/>
      <dgm:t>
        <a:bodyPr/>
        <a:lstStyle/>
        <a:p>
          <a:endParaRPr lang="zh-CN" altLang="en-US"/>
        </a:p>
      </dgm:t>
    </dgm:pt>
    <dgm:pt modelId="{FFD685B5-2B94-4419-BFCC-FD4B54D72BFB}" type="pres">
      <dgm:prSet presAssocID="{F129B856-6FE1-4BF4-9046-B2B17A09DB5E}" presName="hierRoot2" presStyleCnt="0">
        <dgm:presLayoutVars>
          <dgm:hierBranch val="r"/>
        </dgm:presLayoutVars>
      </dgm:prSet>
      <dgm:spPr/>
      <dgm:t>
        <a:bodyPr/>
        <a:lstStyle/>
        <a:p>
          <a:endParaRPr lang="zh-CN" altLang="en-US"/>
        </a:p>
      </dgm:t>
    </dgm:pt>
    <dgm:pt modelId="{0C2FBB05-DCE8-4FE8-94E6-689BC022475A}" type="pres">
      <dgm:prSet presAssocID="{F129B856-6FE1-4BF4-9046-B2B17A09DB5E}" presName="rootComposite" presStyleCnt="0"/>
      <dgm:spPr/>
      <dgm:t>
        <a:bodyPr/>
        <a:lstStyle/>
        <a:p>
          <a:endParaRPr lang="zh-CN" altLang="en-US"/>
        </a:p>
      </dgm:t>
    </dgm:pt>
    <dgm:pt modelId="{9A42A868-BB41-497F-B608-0C2772573FF1}" type="pres">
      <dgm:prSet presAssocID="{F129B856-6FE1-4BF4-9046-B2B17A09DB5E}" presName="rootText" presStyleLbl="node3" presStyleIdx="3" presStyleCnt="4" custScaleX="137298" custLinFactX="-26833" custLinFactNeighborX="-100000" custLinFactNeighborY="-10688">
        <dgm:presLayoutVars>
          <dgm:chPref val="3"/>
        </dgm:presLayoutVars>
      </dgm:prSet>
      <dgm:spPr/>
      <dgm:t>
        <a:bodyPr/>
        <a:lstStyle/>
        <a:p>
          <a:endParaRPr lang="zh-CN" altLang="en-US"/>
        </a:p>
      </dgm:t>
    </dgm:pt>
    <dgm:pt modelId="{46FB4C86-2B2A-44A5-9502-74034D08F015}" type="pres">
      <dgm:prSet presAssocID="{F129B856-6FE1-4BF4-9046-B2B17A09DB5E}" presName="rootConnector" presStyleLbl="node3" presStyleIdx="3" presStyleCnt="4"/>
      <dgm:spPr/>
      <dgm:t>
        <a:bodyPr/>
        <a:lstStyle/>
        <a:p>
          <a:endParaRPr lang="zh-CN" altLang="en-US"/>
        </a:p>
      </dgm:t>
    </dgm:pt>
    <dgm:pt modelId="{7A810140-296C-4CCF-89E5-C37BD8B90E0F}" type="pres">
      <dgm:prSet presAssocID="{F129B856-6FE1-4BF4-9046-B2B17A09DB5E}" presName="hierChild4" presStyleCnt="0"/>
      <dgm:spPr/>
      <dgm:t>
        <a:bodyPr/>
        <a:lstStyle/>
        <a:p>
          <a:endParaRPr lang="zh-CN" altLang="en-US"/>
        </a:p>
      </dgm:t>
    </dgm:pt>
    <dgm:pt modelId="{5C7B94C0-8578-4E7A-A0E5-038FD39942A0}" type="pres">
      <dgm:prSet presAssocID="{F129B856-6FE1-4BF4-9046-B2B17A09DB5E}" presName="hierChild5" presStyleCnt="0"/>
      <dgm:spPr/>
      <dgm:t>
        <a:bodyPr/>
        <a:lstStyle/>
        <a:p>
          <a:endParaRPr lang="zh-CN" altLang="en-US"/>
        </a:p>
      </dgm:t>
    </dgm:pt>
    <dgm:pt modelId="{B47BF025-1E6A-4345-A142-B800A3B8B796}" type="pres">
      <dgm:prSet presAssocID="{74943B65-3FE2-4F96-AE2F-C54CFDF286E2}" presName="hierChild5" presStyleCnt="0"/>
      <dgm:spPr/>
      <dgm:t>
        <a:bodyPr/>
        <a:lstStyle/>
        <a:p>
          <a:endParaRPr lang="zh-CN" altLang="en-US"/>
        </a:p>
      </dgm:t>
    </dgm:pt>
    <dgm:pt modelId="{9C8BF717-AFAA-48C9-A4EC-F165F2417DB9}" type="pres">
      <dgm:prSet presAssocID="{3A29010B-73FE-4DFE-9EC8-3BEB347ED718}" presName="Name37" presStyleLbl="parChTrans1D2" presStyleIdx="3" presStyleCnt="4" custSzX="3102310"/>
      <dgm:spPr/>
      <dgm:t>
        <a:bodyPr/>
        <a:lstStyle/>
        <a:p>
          <a:endParaRPr lang="zh-CN" altLang="en-US"/>
        </a:p>
      </dgm:t>
    </dgm:pt>
    <dgm:pt modelId="{BA6EAAF0-6F4B-4B70-A288-C6EE6877018E}" type="pres">
      <dgm:prSet presAssocID="{C6B8991C-EA73-4F11-AC98-7574277387A0}" presName="hierRoot2" presStyleCnt="0">
        <dgm:presLayoutVars>
          <dgm:hierBranch val="init"/>
        </dgm:presLayoutVars>
      </dgm:prSet>
      <dgm:spPr/>
    </dgm:pt>
    <dgm:pt modelId="{26382612-2995-4903-B947-520FDC60020E}" type="pres">
      <dgm:prSet presAssocID="{C6B8991C-EA73-4F11-AC98-7574277387A0}" presName="rootComposite" presStyleCnt="0"/>
      <dgm:spPr/>
    </dgm:pt>
    <dgm:pt modelId="{D8B8ADF2-3D86-4275-83D5-177CD825900B}" type="pres">
      <dgm:prSet presAssocID="{C6B8991C-EA73-4F11-AC98-7574277387A0}" presName="rootText" presStyleLbl="node2" presStyleIdx="3" presStyleCnt="4" custScaleX="137298" custLinFactNeighborX="-63086" custLinFactNeighborY="-2679">
        <dgm:presLayoutVars>
          <dgm:chPref val="3"/>
        </dgm:presLayoutVars>
      </dgm:prSet>
      <dgm:spPr/>
      <dgm:t>
        <a:bodyPr/>
        <a:lstStyle/>
        <a:p>
          <a:endParaRPr lang="zh-CN" altLang="en-US"/>
        </a:p>
      </dgm:t>
    </dgm:pt>
    <dgm:pt modelId="{0E453A7B-0902-43FB-B4B8-39E7340623C0}" type="pres">
      <dgm:prSet presAssocID="{C6B8991C-EA73-4F11-AC98-7574277387A0}" presName="rootConnector" presStyleLbl="node2" presStyleIdx="3" presStyleCnt="4"/>
      <dgm:spPr/>
      <dgm:t>
        <a:bodyPr/>
        <a:lstStyle/>
        <a:p>
          <a:endParaRPr lang="zh-CN" altLang="en-US"/>
        </a:p>
      </dgm:t>
    </dgm:pt>
    <dgm:pt modelId="{D2AA5CF0-EA24-40FD-8386-18F04C2C8D01}" type="pres">
      <dgm:prSet presAssocID="{C6B8991C-EA73-4F11-AC98-7574277387A0}" presName="hierChild4" presStyleCnt="0"/>
      <dgm:spPr/>
    </dgm:pt>
    <dgm:pt modelId="{F7E9B0A8-D124-4588-AF8B-CCBA295CEDA4}" type="pres">
      <dgm:prSet presAssocID="{C6B8991C-EA73-4F11-AC98-7574277387A0}" presName="hierChild5" presStyleCnt="0"/>
      <dgm:spPr/>
    </dgm:pt>
    <dgm:pt modelId="{2B7A8BE0-A70A-4E0B-A9E2-BFE196FD69CD}" type="pres">
      <dgm:prSet presAssocID="{709B3777-ECB6-44D5-86AE-25781B81BB3B}" presName="hierChild3" presStyleCnt="0"/>
      <dgm:spPr/>
      <dgm:t>
        <a:bodyPr/>
        <a:lstStyle/>
        <a:p>
          <a:endParaRPr lang="zh-CN" altLang="en-US"/>
        </a:p>
      </dgm:t>
    </dgm:pt>
    <dgm:pt modelId="{FDA03ABC-A119-4A58-A7E5-87C0994ACCD6}" type="pres">
      <dgm:prSet presAssocID="{A0ECD4BE-2A5F-4C4B-A427-942AAA181866}" presName="hierRoot1" presStyleCnt="0">
        <dgm:presLayoutVars>
          <dgm:hierBranch val="init"/>
        </dgm:presLayoutVars>
      </dgm:prSet>
      <dgm:spPr/>
    </dgm:pt>
    <dgm:pt modelId="{75C681CA-E35E-4AB5-BEE0-DBF67EB1D6DF}" type="pres">
      <dgm:prSet presAssocID="{A0ECD4BE-2A5F-4C4B-A427-942AAA181866}" presName="rootComposite1" presStyleCnt="0"/>
      <dgm:spPr/>
    </dgm:pt>
    <dgm:pt modelId="{A5BF1390-61E3-4968-A895-F8522DC5535A}" type="pres">
      <dgm:prSet presAssocID="{A0ECD4BE-2A5F-4C4B-A427-942AAA181866}" presName="rootText1" presStyleLbl="node0" presStyleIdx="1" presStyleCnt="3" custScaleX="137298" custLinFactY="100000" custLinFactNeighborX="55940" custLinFactNeighborY="177869">
        <dgm:presLayoutVars>
          <dgm:chPref val="3"/>
        </dgm:presLayoutVars>
      </dgm:prSet>
      <dgm:spPr/>
      <dgm:t>
        <a:bodyPr/>
        <a:lstStyle/>
        <a:p>
          <a:endParaRPr lang="zh-CN" altLang="en-US"/>
        </a:p>
      </dgm:t>
    </dgm:pt>
    <dgm:pt modelId="{CBA60F7B-F29F-4509-8076-71A1E35DB74C}" type="pres">
      <dgm:prSet presAssocID="{A0ECD4BE-2A5F-4C4B-A427-942AAA181866}" presName="rootConnector1" presStyleLbl="node1" presStyleIdx="0" presStyleCnt="0"/>
      <dgm:spPr/>
      <dgm:t>
        <a:bodyPr/>
        <a:lstStyle/>
        <a:p>
          <a:endParaRPr lang="zh-CN" altLang="en-US"/>
        </a:p>
      </dgm:t>
    </dgm:pt>
    <dgm:pt modelId="{30702656-8AC6-40A4-90AE-1CB4C5FFB887}" type="pres">
      <dgm:prSet presAssocID="{A0ECD4BE-2A5F-4C4B-A427-942AAA181866}" presName="hierChild2" presStyleCnt="0"/>
      <dgm:spPr/>
    </dgm:pt>
    <dgm:pt modelId="{959517B1-BCED-404E-83B2-DC08270ED8E5}" type="pres">
      <dgm:prSet presAssocID="{A0ECD4BE-2A5F-4C4B-A427-942AAA181866}" presName="hierChild3" presStyleCnt="0"/>
      <dgm:spPr/>
    </dgm:pt>
    <dgm:pt modelId="{18F5A995-07B4-4056-A162-B43118973E49}" type="pres">
      <dgm:prSet presAssocID="{7EC2E1A3-C920-4AA3-B5D3-BBADD89CA0EA}" presName="hierRoot1" presStyleCnt="0">
        <dgm:presLayoutVars>
          <dgm:hierBranch val="init"/>
        </dgm:presLayoutVars>
      </dgm:prSet>
      <dgm:spPr/>
    </dgm:pt>
    <dgm:pt modelId="{2E949356-0D4A-4C6E-AC05-0A4C3C4BB67B}" type="pres">
      <dgm:prSet presAssocID="{7EC2E1A3-C920-4AA3-B5D3-BBADD89CA0EA}" presName="rootComposite1" presStyleCnt="0"/>
      <dgm:spPr/>
    </dgm:pt>
    <dgm:pt modelId="{506AA7AF-C9E4-4950-88CC-F45CE6487C34}" type="pres">
      <dgm:prSet presAssocID="{7EC2E1A3-C920-4AA3-B5D3-BBADD89CA0EA}" presName="rootText1" presStyleLbl="node0" presStyleIdx="2" presStyleCnt="3" custScaleX="137298" custLinFactX="-125299" custLinFactY="200000" custLinFactNeighborX="-200000" custLinFactNeighborY="209794">
        <dgm:presLayoutVars>
          <dgm:chPref val="3"/>
        </dgm:presLayoutVars>
      </dgm:prSet>
      <dgm:spPr/>
      <dgm:t>
        <a:bodyPr/>
        <a:lstStyle/>
        <a:p>
          <a:endParaRPr lang="zh-CN" altLang="en-US"/>
        </a:p>
      </dgm:t>
    </dgm:pt>
    <dgm:pt modelId="{D915C2ED-6904-4EC1-8F0B-38450F01678D}" type="pres">
      <dgm:prSet presAssocID="{7EC2E1A3-C920-4AA3-B5D3-BBADD89CA0EA}" presName="rootConnector1" presStyleLbl="node1" presStyleIdx="0" presStyleCnt="0"/>
      <dgm:spPr/>
      <dgm:t>
        <a:bodyPr/>
        <a:lstStyle/>
        <a:p>
          <a:endParaRPr lang="zh-CN" altLang="en-US"/>
        </a:p>
      </dgm:t>
    </dgm:pt>
    <dgm:pt modelId="{12EC6601-122C-4345-93CB-7F9AD67D0388}" type="pres">
      <dgm:prSet presAssocID="{7EC2E1A3-C920-4AA3-B5D3-BBADD89CA0EA}" presName="hierChild2" presStyleCnt="0"/>
      <dgm:spPr/>
    </dgm:pt>
    <dgm:pt modelId="{E7DD2FDA-64E3-4741-9214-CA99FC2F9AC6}" type="pres">
      <dgm:prSet presAssocID="{7EC2E1A3-C920-4AA3-B5D3-BBADD89CA0EA}" presName="hierChild3" presStyleCnt="0"/>
      <dgm:spPr/>
    </dgm:pt>
  </dgm:ptLst>
  <dgm:cxnLst>
    <dgm:cxn modelId="{CACB2E14-645B-4793-ADBB-07907D49BCD3}" type="presOf" srcId="{A0ECD4BE-2A5F-4C4B-A427-942AAA181866}" destId="{CBA60F7B-F29F-4509-8076-71A1E35DB74C}" srcOrd="1" destOrd="0" presId="urn:microsoft.com/office/officeart/2005/8/layout/orgChart1#1"/>
    <dgm:cxn modelId="{1F504735-6711-457A-94FD-E1CF199A8F2D}" type="presOf" srcId="{822E2EE8-42DA-44BC-9148-091FBE0401B6}" destId="{DDE1FD9A-9DB4-47A0-AB04-7572B618E5E6}" srcOrd="1" destOrd="0" presId="urn:microsoft.com/office/officeart/2005/8/layout/orgChart1#1"/>
    <dgm:cxn modelId="{60082612-BAC0-473A-A45F-2AF94C0F25F6}" type="presOf" srcId="{F10DFCCB-8DF2-4804-ABD3-E1C73138B06B}" destId="{761B10BD-06DD-47A3-8562-63F41D1257E0}" srcOrd="1" destOrd="0" presId="urn:microsoft.com/office/officeart/2005/8/layout/orgChart1#1"/>
    <dgm:cxn modelId="{538D1CF7-7060-40AC-A3D7-4AFEDBA26E3D}" srcId="{709B3777-ECB6-44D5-86AE-25781B81BB3B}" destId="{74943B65-3FE2-4F96-AE2F-C54CFDF286E2}" srcOrd="2" destOrd="0" parTransId="{18667D63-B0FE-4CAD-BB56-DDB0B14D0168}" sibTransId="{AE9DF02A-02F3-454B-B405-6F21AD45CF46}"/>
    <dgm:cxn modelId="{50169AF8-D110-45AF-AE27-62BF34EE11ED}" type="presOf" srcId="{709B3777-ECB6-44D5-86AE-25781B81BB3B}" destId="{F4F8F25A-1697-4F77-BD5F-4EA9F13850E5}" srcOrd="0" destOrd="0" presId="urn:microsoft.com/office/officeart/2005/8/layout/orgChart1#1"/>
    <dgm:cxn modelId="{4AE62FBB-399B-4B73-8958-E5EC3D41F609}" type="presOf" srcId="{F129B856-6FE1-4BF4-9046-B2B17A09DB5E}" destId="{9A42A868-BB41-497F-B608-0C2772573FF1}" srcOrd="0" destOrd="0" presId="urn:microsoft.com/office/officeart/2005/8/layout/orgChart1#1"/>
    <dgm:cxn modelId="{EBB8990F-B88F-4749-B1E3-CE70EDC80343}" type="presOf" srcId="{74943B65-3FE2-4F96-AE2F-C54CFDF286E2}" destId="{BD7882A3-9451-48F8-B4E0-87DDAFB11A9C}" srcOrd="1" destOrd="0" presId="urn:microsoft.com/office/officeart/2005/8/layout/orgChart1#1"/>
    <dgm:cxn modelId="{035C283A-F32B-4A4A-9D1E-BB5C1749CC53}" type="presOf" srcId="{061195F0-DE71-4DD1-959F-4F54697C9AB6}" destId="{CE42A1D9-19F4-449A-A211-C178DE5E0F62}" srcOrd="0" destOrd="0" presId="urn:microsoft.com/office/officeart/2005/8/layout/orgChart1#1"/>
    <dgm:cxn modelId="{F924CD90-618D-48A8-B3BF-02B5D65967A3}" type="presOf" srcId="{CC963B21-11E4-4F66-960B-69C8278BD3E3}" destId="{847A717C-F565-43D2-9CF8-B16203E64F67}" srcOrd="0" destOrd="0" presId="urn:microsoft.com/office/officeart/2005/8/layout/orgChart1#1"/>
    <dgm:cxn modelId="{6E26437F-C87E-4CF5-B432-E9A7BB8CEFFC}" type="presOf" srcId="{0D12C9AE-FD88-4FDF-8551-38A0B1AA4FDC}" destId="{8BA4092B-765A-4FED-B30B-1751F49CCB32}" srcOrd="1" destOrd="0" presId="urn:microsoft.com/office/officeart/2005/8/layout/orgChart1#1"/>
    <dgm:cxn modelId="{B29C66BF-9591-4712-9FC6-8CA13A756C0F}" type="presOf" srcId="{F129B856-6FE1-4BF4-9046-B2B17A09DB5E}" destId="{46FB4C86-2B2A-44A5-9502-74034D08F015}" srcOrd="1" destOrd="0" presId="urn:microsoft.com/office/officeart/2005/8/layout/orgChart1#1"/>
    <dgm:cxn modelId="{3C77C9CB-A8D7-44ED-9A0C-03EC95A898DC}" type="presOf" srcId="{D720D0AF-3E86-4C7C-BBFC-11920ACAE954}" destId="{7DAB079D-37E3-49EC-8E4E-E807355631DE}" srcOrd="0" destOrd="0" presId="urn:microsoft.com/office/officeart/2005/8/layout/orgChart1#1"/>
    <dgm:cxn modelId="{16E488CC-6BA7-4112-8292-F76DCAB75134}" type="presOf" srcId="{822E2EE8-42DA-44BC-9148-091FBE0401B6}" destId="{BF4F65AE-6E8E-4B48-A77F-25CB62B08335}" srcOrd="0" destOrd="0" presId="urn:microsoft.com/office/officeart/2005/8/layout/orgChart1#1"/>
    <dgm:cxn modelId="{04B7A9D5-0C5D-4719-B709-F6124F32CB75}" type="presOf" srcId="{C6B8991C-EA73-4F11-AC98-7574277387A0}" destId="{D8B8ADF2-3D86-4275-83D5-177CD825900B}" srcOrd="0" destOrd="0" presId="urn:microsoft.com/office/officeart/2005/8/layout/orgChart1#1"/>
    <dgm:cxn modelId="{3A1FB1F7-85B4-4DC7-9818-632B06A3D873}" type="presOf" srcId="{B1CE045B-7255-4D9E-A4F8-D1C509A14902}" destId="{1705BF11-ACEC-49C2-8E50-E8076EB633E7}" srcOrd="0" destOrd="0" presId="urn:microsoft.com/office/officeart/2005/8/layout/orgChart1#1"/>
    <dgm:cxn modelId="{04582A57-7EDE-40A5-B7D9-68BAE6F956E6}" srcId="{822E2EE8-42DA-44BC-9148-091FBE0401B6}" destId="{0D12C9AE-FD88-4FDF-8551-38A0B1AA4FDC}" srcOrd="0" destOrd="0" parTransId="{CC963B21-11E4-4F66-960B-69C8278BD3E3}" sibTransId="{5EBD8DDE-9C5A-4503-8D5A-669FDEDA0119}"/>
    <dgm:cxn modelId="{AAD50AE8-B97B-4E2E-A554-600EF86AE84D}" type="presOf" srcId="{74943B65-3FE2-4F96-AE2F-C54CFDF286E2}" destId="{88AFA041-49E0-4D29-A9CD-84624DA8FA9F}" srcOrd="0" destOrd="0" presId="urn:microsoft.com/office/officeart/2005/8/layout/orgChart1#1"/>
    <dgm:cxn modelId="{AFB26021-7B69-40B0-A98B-9C7EDD42E2A6}" srcId="{E23CEAAA-4AB2-4AD2-BC17-AF37922340FA}" destId="{A0ECD4BE-2A5F-4C4B-A427-942AAA181866}" srcOrd="1" destOrd="0" parTransId="{B6ED3004-3C97-4132-9D70-2F4F4EF65C3C}" sibTransId="{58522746-0C11-4008-9E0A-223CF429F6B8}"/>
    <dgm:cxn modelId="{424CCD50-B951-4796-8493-24EACD5E7F34}" type="presOf" srcId="{C6B8991C-EA73-4F11-AC98-7574277387A0}" destId="{0E453A7B-0902-43FB-B4B8-39E7340623C0}" srcOrd="1" destOrd="0" presId="urn:microsoft.com/office/officeart/2005/8/layout/orgChart1#1"/>
    <dgm:cxn modelId="{69637963-FD6B-4068-AFEE-8CE91AE6DE04}" srcId="{709B3777-ECB6-44D5-86AE-25781B81BB3B}" destId="{C6B8991C-EA73-4F11-AC98-7574277387A0}" srcOrd="3" destOrd="0" parTransId="{3A29010B-73FE-4DFE-9EC8-3BEB347ED718}" sibTransId="{2DF5BC09-29FC-4344-B709-7D18012B65BF}"/>
    <dgm:cxn modelId="{090AE7F3-0791-40EA-9CDB-6BD5C5AF7D2E}" type="presOf" srcId="{8FBB288B-280A-4EC6-86AB-59D474C46C21}" destId="{C04AC1A7-C3B7-421A-BECC-A5180C60E128}" srcOrd="1" destOrd="0" presId="urn:microsoft.com/office/officeart/2005/8/layout/orgChart1#1"/>
    <dgm:cxn modelId="{7C4AB2C3-D244-4226-846A-4CA1F17F70C4}" type="presOf" srcId="{7EC2E1A3-C920-4AA3-B5D3-BBADD89CA0EA}" destId="{D915C2ED-6904-4EC1-8F0B-38450F01678D}" srcOrd="1" destOrd="0" presId="urn:microsoft.com/office/officeart/2005/8/layout/orgChart1#1"/>
    <dgm:cxn modelId="{67623902-4D36-410F-A961-400DAB714CC5}" type="presOf" srcId="{01518481-02E2-4FB3-BA1C-09A8831AD7D2}" destId="{3A0252D9-3C6B-43EE-BEF7-0D0895B4C8CE}" srcOrd="1" destOrd="0" presId="urn:microsoft.com/office/officeart/2005/8/layout/orgChart1#1"/>
    <dgm:cxn modelId="{6FE635B6-D2D8-44C7-831B-0BA91A8DE917}" type="presOf" srcId="{18667D63-B0FE-4CAD-BB56-DDB0B14D0168}" destId="{7D4F64CE-5557-4FFA-8DF6-DDD3CE7F6F25}" srcOrd="0" destOrd="0" presId="urn:microsoft.com/office/officeart/2005/8/layout/orgChart1#1"/>
    <dgm:cxn modelId="{2FC4AAD7-01D4-4C7D-96F2-B19A5FA5003D}" srcId="{709B3777-ECB6-44D5-86AE-25781B81BB3B}" destId="{F10DFCCB-8DF2-4804-ABD3-E1C73138B06B}" srcOrd="1" destOrd="0" parTransId="{BF5DF429-AA99-4B86-A6E9-3939527D79C4}" sibTransId="{160EADC0-56B2-43C5-AF32-D2B708566DE3}"/>
    <dgm:cxn modelId="{38F9CDF2-A882-4D87-9DE0-FD04A58566EB}" type="presOf" srcId="{F10DFCCB-8DF2-4804-ABD3-E1C73138B06B}" destId="{443ED51C-74FE-456E-A7B3-67E060104158}" srcOrd="0" destOrd="0" presId="urn:microsoft.com/office/officeart/2005/8/layout/orgChart1#1"/>
    <dgm:cxn modelId="{0E79E1A3-B302-40D5-8289-1D117547CB54}" type="presOf" srcId="{8FBB288B-280A-4EC6-86AB-59D474C46C21}" destId="{4C5A6597-6B6D-4891-AF49-C651492D56F4}" srcOrd="0" destOrd="0" presId="urn:microsoft.com/office/officeart/2005/8/layout/orgChart1#1"/>
    <dgm:cxn modelId="{BFC8CB02-F02C-4DCD-9560-D801F91D589C}" type="presOf" srcId="{0D12C9AE-FD88-4FDF-8551-38A0B1AA4FDC}" destId="{8866BE72-26B3-4CB3-A5E8-A3B1B5F2B214}" srcOrd="0" destOrd="0" presId="urn:microsoft.com/office/officeart/2005/8/layout/orgChart1#1"/>
    <dgm:cxn modelId="{B050223B-4661-440B-A0A3-FC82C18BD96F}" type="presOf" srcId="{A0ECD4BE-2A5F-4C4B-A427-942AAA181866}" destId="{A5BF1390-61E3-4968-A895-F8522DC5535A}" srcOrd="0" destOrd="0" presId="urn:microsoft.com/office/officeart/2005/8/layout/orgChart1#1"/>
    <dgm:cxn modelId="{160A63AC-45ED-40FB-B7D4-7C28F375A019}" type="presOf" srcId="{01518481-02E2-4FB3-BA1C-09A8831AD7D2}" destId="{0040E7AF-72F0-416E-9B1F-B05ACD83F7B8}" srcOrd="0" destOrd="0" presId="urn:microsoft.com/office/officeart/2005/8/layout/orgChart1#1"/>
    <dgm:cxn modelId="{12A8FF21-2289-40CD-82C5-C51FACA6031C}" type="presOf" srcId="{709B3777-ECB6-44D5-86AE-25781B81BB3B}" destId="{25012EB1-B071-470C-9F4F-4DD39E5F790B}" srcOrd="1" destOrd="0" presId="urn:microsoft.com/office/officeart/2005/8/layout/orgChart1#1"/>
    <dgm:cxn modelId="{209B3CED-9A31-4F84-B480-6FE5D366EC7C}" srcId="{709B3777-ECB6-44D5-86AE-25781B81BB3B}" destId="{822E2EE8-42DA-44BC-9148-091FBE0401B6}" srcOrd="0" destOrd="0" parTransId="{061195F0-DE71-4DD1-959F-4F54697C9AB6}" sibTransId="{BAD02F63-FDF6-4EDA-849A-B1A1283F14D0}"/>
    <dgm:cxn modelId="{A0E5CBA3-67AD-4B3A-87E2-952CBEBB1CFD}" type="presOf" srcId="{F820630C-F003-4C05-B4F2-12B75C16D830}" destId="{44A57742-1770-488A-9BA6-C8626D40CE18}" srcOrd="0" destOrd="0" presId="urn:microsoft.com/office/officeart/2005/8/layout/orgChart1#1"/>
    <dgm:cxn modelId="{07D61C92-73BD-4CEB-BF50-2E6575F43C63}" type="presOf" srcId="{7EC2E1A3-C920-4AA3-B5D3-BBADD89CA0EA}" destId="{506AA7AF-C9E4-4950-88CC-F45CE6487C34}" srcOrd="0" destOrd="0" presId="urn:microsoft.com/office/officeart/2005/8/layout/orgChart1#1"/>
    <dgm:cxn modelId="{F03602F6-BFC9-4D18-A8DB-B9F03457EB99}" type="presOf" srcId="{E23CEAAA-4AB2-4AD2-BC17-AF37922340FA}" destId="{D73F46AE-A67C-40CA-98C6-A4905C5B2ADA}" srcOrd="0" destOrd="0" presId="urn:microsoft.com/office/officeart/2005/8/layout/orgChart1#1"/>
    <dgm:cxn modelId="{D2947413-4C15-412F-944A-81D82AEDD5F6}" srcId="{822E2EE8-42DA-44BC-9148-091FBE0401B6}" destId="{8FBB288B-280A-4EC6-86AB-59D474C46C21}" srcOrd="1" destOrd="0" parTransId="{B1CE045B-7255-4D9E-A4F8-D1C509A14902}" sibTransId="{AA6BE624-7B45-4A86-A3F3-DC0A8751774C}"/>
    <dgm:cxn modelId="{1253E14B-CFFB-47BC-A4C7-AE46EC378BF8}" srcId="{E23CEAAA-4AB2-4AD2-BC17-AF37922340FA}" destId="{7EC2E1A3-C920-4AA3-B5D3-BBADD89CA0EA}" srcOrd="2" destOrd="0" parTransId="{DF6224DC-12FD-4267-85CE-6F3DE53E3FB5}" sibTransId="{5E51612F-54C4-4D78-A32A-E8A5B1CC5F02}"/>
    <dgm:cxn modelId="{C375F10F-0D60-4243-B1CA-F36B7A0A6AA3}" srcId="{F10DFCCB-8DF2-4804-ABD3-E1C73138B06B}" destId="{01518481-02E2-4FB3-BA1C-09A8831AD7D2}" srcOrd="0" destOrd="0" parTransId="{D720D0AF-3E86-4C7C-BBFC-11920ACAE954}" sibTransId="{33A55B32-8DDC-4BE2-BE4D-AA6C568F7185}"/>
    <dgm:cxn modelId="{86721B39-175A-4548-90DD-09D46D81919B}" type="presOf" srcId="{BF5DF429-AA99-4B86-A6E9-3939527D79C4}" destId="{490EFF4D-ECB7-4872-97EE-18050EE1EF0E}" srcOrd="0" destOrd="0" presId="urn:microsoft.com/office/officeart/2005/8/layout/orgChart1#1"/>
    <dgm:cxn modelId="{C3493F2A-3C20-4C64-AA1E-B6D287A084CC}" srcId="{E23CEAAA-4AB2-4AD2-BC17-AF37922340FA}" destId="{709B3777-ECB6-44D5-86AE-25781B81BB3B}" srcOrd="0" destOrd="0" parTransId="{AC9BE1EE-9293-4234-A68B-78B7D5D14D20}" sibTransId="{ED7C6706-BFF4-4378-A0F5-C6F71FA8506E}"/>
    <dgm:cxn modelId="{9004CE42-75C6-4D7B-8287-205F2617CCB1}" srcId="{74943B65-3FE2-4F96-AE2F-C54CFDF286E2}" destId="{F129B856-6FE1-4BF4-9046-B2B17A09DB5E}" srcOrd="0" destOrd="0" parTransId="{F820630C-F003-4C05-B4F2-12B75C16D830}" sibTransId="{45E4682A-4116-47C4-9A8A-17835570CF4C}"/>
    <dgm:cxn modelId="{41AB509F-6B39-404D-99D0-C98D8B818C20}" type="presOf" srcId="{3A29010B-73FE-4DFE-9EC8-3BEB347ED718}" destId="{9C8BF717-AFAA-48C9-A4EC-F165F2417DB9}" srcOrd="0" destOrd="0" presId="urn:microsoft.com/office/officeart/2005/8/layout/orgChart1#1"/>
    <dgm:cxn modelId="{FB417BA5-1811-465E-9B4E-AFF46BE3BA6C}" type="presParOf" srcId="{D73F46AE-A67C-40CA-98C6-A4905C5B2ADA}" destId="{23D1EAC6-1F64-4ACD-A2D7-6FC9E37A879D}" srcOrd="0" destOrd="0" presId="urn:microsoft.com/office/officeart/2005/8/layout/orgChart1#1"/>
    <dgm:cxn modelId="{AEC03E20-2F2D-4CB3-A314-88E6672D8B41}" type="presParOf" srcId="{23D1EAC6-1F64-4ACD-A2D7-6FC9E37A879D}" destId="{129DD561-4189-4E20-BC57-42B7C361903C}" srcOrd="0" destOrd="0" presId="urn:microsoft.com/office/officeart/2005/8/layout/orgChart1#1"/>
    <dgm:cxn modelId="{1676D34E-9FD5-4A59-93C2-1F954D895ADA}" type="presParOf" srcId="{129DD561-4189-4E20-BC57-42B7C361903C}" destId="{F4F8F25A-1697-4F77-BD5F-4EA9F13850E5}" srcOrd="0" destOrd="0" presId="urn:microsoft.com/office/officeart/2005/8/layout/orgChart1#1"/>
    <dgm:cxn modelId="{D52D208C-691D-4B69-8D3B-9441352907C8}" type="presParOf" srcId="{129DD561-4189-4E20-BC57-42B7C361903C}" destId="{25012EB1-B071-470C-9F4F-4DD39E5F790B}" srcOrd="1" destOrd="0" presId="urn:microsoft.com/office/officeart/2005/8/layout/orgChart1#1"/>
    <dgm:cxn modelId="{DD54CFEB-E911-4579-A439-23F616FF718E}" type="presParOf" srcId="{23D1EAC6-1F64-4ACD-A2D7-6FC9E37A879D}" destId="{0079C3EC-A4CD-4C5A-92E5-688B0A4D39FD}" srcOrd="1" destOrd="0" presId="urn:microsoft.com/office/officeart/2005/8/layout/orgChart1#1"/>
    <dgm:cxn modelId="{B984C370-E7F1-4E36-A964-FB6E0C4618C9}" type="presParOf" srcId="{0079C3EC-A4CD-4C5A-92E5-688B0A4D39FD}" destId="{CE42A1D9-19F4-449A-A211-C178DE5E0F62}" srcOrd="0" destOrd="0" presId="urn:microsoft.com/office/officeart/2005/8/layout/orgChart1#1"/>
    <dgm:cxn modelId="{CDA57A33-6C30-433B-854D-55519A0F7D72}" type="presParOf" srcId="{0079C3EC-A4CD-4C5A-92E5-688B0A4D39FD}" destId="{95A93602-7A6A-40B5-B03B-EB85678EE2A4}" srcOrd="1" destOrd="0" presId="urn:microsoft.com/office/officeart/2005/8/layout/orgChart1#1"/>
    <dgm:cxn modelId="{D7BA7E8F-16B2-4036-B96E-F7298677507C}" type="presParOf" srcId="{95A93602-7A6A-40B5-B03B-EB85678EE2A4}" destId="{ED7C063A-1EE0-4720-903B-B9B68F3648BC}" srcOrd="0" destOrd="0" presId="urn:microsoft.com/office/officeart/2005/8/layout/orgChart1#1"/>
    <dgm:cxn modelId="{C455120F-5384-4C02-83E5-B7BCE89038B4}" type="presParOf" srcId="{ED7C063A-1EE0-4720-903B-B9B68F3648BC}" destId="{BF4F65AE-6E8E-4B48-A77F-25CB62B08335}" srcOrd="0" destOrd="0" presId="urn:microsoft.com/office/officeart/2005/8/layout/orgChart1#1"/>
    <dgm:cxn modelId="{96D17DBF-DACB-45B2-BDAB-8BEA2C68F603}" type="presParOf" srcId="{ED7C063A-1EE0-4720-903B-B9B68F3648BC}" destId="{DDE1FD9A-9DB4-47A0-AB04-7572B618E5E6}" srcOrd="1" destOrd="0" presId="urn:microsoft.com/office/officeart/2005/8/layout/orgChart1#1"/>
    <dgm:cxn modelId="{A8CABB89-56E1-4A17-ADD3-9178E791E750}" type="presParOf" srcId="{95A93602-7A6A-40B5-B03B-EB85678EE2A4}" destId="{5B55D4D1-64F7-4283-862A-5F47B27D84B9}" srcOrd="1" destOrd="0" presId="urn:microsoft.com/office/officeart/2005/8/layout/orgChart1#1"/>
    <dgm:cxn modelId="{4258E436-C9EF-43E3-AC3E-EAB53A421CC9}" type="presParOf" srcId="{5B55D4D1-64F7-4283-862A-5F47B27D84B9}" destId="{847A717C-F565-43D2-9CF8-B16203E64F67}" srcOrd="0" destOrd="0" presId="urn:microsoft.com/office/officeart/2005/8/layout/orgChart1#1"/>
    <dgm:cxn modelId="{AF726D52-4DF1-42B2-A60F-D2BD1F1CDC41}" type="presParOf" srcId="{5B55D4D1-64F7-4283-862A-5F47B27D84B9}" destId="{BF5523C0-ADE2-4AE2-880F-3FDCA22773A9}" srcOrd="1" destOrd="0" presId="urn:microsoft.com/office/officeart/2005/8/layout/orgChart1#1"/>
    <dgm:cxn modelId="{242ED500-B271-4899-8433-60CA34324C67}" type="presParOf" srcId="{BF5523C0-ADE2-4AE2-880F-3FDCA22773A9}" destId="{DCCAC961-93F9-4B7D-9DBE-72FF57A4586E}" srcOrd="0" destOrd="0" presId="urn:microsoft.com/office/officeart/2005/8/layout/orgChart1#1"/>
    <dgm:cxn modelId="{7311A048-5399-4681-9F6A-50AE44FFD616}" type="presParOf" srcId="{DCCAC961-93F9-4B7D-9DBE-72FF57A4586E}" destId="{8866BE72-26B3-4CB3-A5E8-A3B1B5F2B214}" srcOrd="0" destOrd="0" presId="urn:microsoft.com/office/officeart/2005/8/layout/orgChart1#1"/>
    <dgm:cxn modelId="{58BDC8C2-3939-4942-BAD3-1501B260A4B5}" type="presParOf" srcId="{DCCAC961-93F9-4B7D-9DBE-72FF57A4586E}" destId="{8BA4092B-765A-4FED-B30B-1751F49CCB32}" srcOrd="1" destOrd="0" presId="urn:microsoft.com/office/officeart/2005/8/layout/orgChart1#1"/>
    <dgm:cxn modelId="{C6D063A7-FAD5-4516-862E-C0E78BC30194}" type="presParOf" srcId="{BF5523C0-ADE2-4AE2-880F-3FDCA22773A9}" destId="{853369DA-B31E-4366-A7B8-166DA91B1FC2}" srcOrd="1" destOrd="0" presId="urn:microsoft.com/office/officeart/2005/8/layout/orgChart1#1"/>
    <dgm:cxn modelId="{A2649137-45A3-41DF-AC9D-B2C2C823F9F2}" type="presParOf" srcId="{BF5523C0-ADE2-4AE2-880F-3FDCA22773A9}" destId="{146FC84C-C922-474C-9734-724E3350AD93}" srcOrd="2" destOrd="0" presId="urn:microsoft.com/office/officeart/2005/8/layout/orgChart1#1"/>
    <dgm:cxn modelId="{C484B29D-3582-4EAD-BF70-109CD7FCBB18}" type="presParOf" srcId="{5B55D4D1-64F7-4283-862A-5F47B27D84B9}" destId="{1705BF11-ACEC-49C2-8E50-E8076EB633E7}" srcOrd="2" destOrd="0" presId="urn:microsoft.com/office/officeart/2005/8/layout/orgChart1#1"/>
    <dgm:cxn modelId="{50D79F84-BC16-494D-BC30-F30DA0DBB1DD}" type="presParOf" srcId="{5B55D4D1-64F7-4283-862A-5F47B27D84B9}" destId="{8013434C-B560-4542-A0C5-A05D875B2483}" srcOrd="3" destOrd="0" presId="urn:microsoft.com/office/officeart/2005/8/layout/orgChart1#1"/>
    <dgm:cxn modelId="{167B8785-234A-4483-933F-2ACD0ED03B22}" type="presParOf" srcId="{8013434C-B560-4542-A0C5-A05D875B2483}" destId="{F952E4AF-BE47-4124-9E34-86192F8A31B0}" srcOrd="0" destOrd="0" presId="urn:microsoft.com/office/officeart/2005/8/layout/orgChart1#1"/>
    <dgm:cxn modelId="{7D862FD3-7796-4DA9-BF7E-E02C336D383A}" type="presParOf" srcId="{F952E4AF-BE47-4124-9E34-86192F8A31B0}" destId="{4C5A6597-6B6D-4891-AF49-C651492D56F4}" srcOrd="0" destOrd="0" presId="urn:microsoft.com/office/officeart/2005/8/layout/orgChart1#1"/>
    <dgm:cxn modelId="{846EE181-5E17-4F44-8F6B-3FC5C7B1D4D7}" type="presParOf" srcId="{F952E4AF-BE47-4124-9E34-86192F8A31B0}" destId="{C04AC1A7-C3B7-421A-BECC-A5180C60E128}" srcOrd="1" destOrd="0" presId="urn:microsoft.com/office/officeart/2005/8/layout/orgChart1#1"/>
    <dgm:cxn modelId="{484D94EE-C214-4E96-A943-D8CDFBD45646}" type="presParOf" srcId="{8013434C-B560-4542-A0C5-A05D875B2483}" destId="{2A75CAF1-98F2-4F9C-8951-A9FAAC8ECF72}" srcOrd="1" destOrd="0" presId="urn:microsoft.com/office/officeart/2005/8/layout/orgChart1#1"/>
    <dgm:cxn modelId="{43D18F0D-DB7A-4FDF-BD0E-8C02A6363174}" type="presParOf" srcId="{8013434C-B560-4542-A0C5-A05D875B2483}" destId="{FC3CD8D9-C1B9-440E-9D70-E435A2164DB5}" srcOrd="2" destOrd="0" presId="urn:microsoft.com/office/officeart/2005/8/layout/orgChart1#1"/>
    <dgm:cxn modelId="{D1223E94-F7D8-419F-AB0B-997E9CBA1FC7}" type="presParOf" srcId="{95A93602-7A6A-40B5-B03B-EB85678EE2A4}" destId="{B27EDEF7-3F0D-453B-94ED-B3640C43954A}" srcOrd="2" destOrd="0" presId="urn:microsoft.com/office/officeart/2005/8/layout/orgChart1#1"/>
    <dgm:cxn modelId="{3B5531AC-0AD4-4500-8611-455ACF1A0E27}" type="presParOf" srcId="{0079C3EC-A4CD-4C5A-92E5-688B0A4D39FD}" destId="{490EFF4D-ECB7-4872-97EE-18050EE1EF0E}" srcOrd="2" destOrd="0" presId="urn:microsoft.com/office/officeart/2005/8/layout/orgChart1#1"/>
    <dgm:cxn modelId="{E9F69094-E811-418D-8232-3C7160AA41B9}" type="presParOf" srcId="{0079C3EC-A4CD-4C5A-92E5-688B0A4D39FD}" destId="{839E34B5-48A3-4871-A9E2-D58F007AE94D}" srcOrd="3" destOrd="0" presId="urn:microsoft.com/office/officeart/2005/8/layout/orgChart1#1"/>
    <dgm:cxn modelId="{1CF09097-4DA3-4A5F-B3CA-F8672819C64B}" type="presParOf" srcId="{839E34B5-48A3-4871-A9E2-D58F007AE94D}" destId="{30BAFB73-8F87-434C-80B7-EFE3D66E56E9}" srcOrd="0" destOrd="0" presId="urn:microsoft.com/office/officeart/2005/8/layout/orgChart1#1"/>
    <dgm:cxn modelId="{30B434D1-F0CE-47AA-A8AA-0D913B3B107A}" type="presParOf" srcId="{30BAFB73-8F87-434C-80B7-EFE3D66E56E9}" destId="{443ED51C-74FE-456E-A7B3-67E060104158}" srcOrd="0" destOrd="0" presId="urn:microsoft.com/office/officeart/2005/8/layout/orgChart1#1"/>
    <dgm:cxn modelId="{FDA32C45-5FDD-43F7-A00E-90D558D8AB5B}" type="presParOf" srcId="{30BAFB73-8F87-434C-80B7-EFE3D66E56E9}" destId="{761B10BD-06DD-47A3-8562-63F41D1257E0}" srcOrd="1" destOrd="0" presId="urn:microsoft.com/office/officeart/2005/8/layout/orgChart1#1"/>
    <dgm:cxn modelId="{10E6752F-4F40-4BF3-B8E9-9E15DF80A2F0}" type="presParOf" srcId="{839E34B5-48A3-4871-A9E2-D58F007AE94D}" destId="{BD9903D3-42F0-426C-BBEA-7989BDAC924F}" srcOrd="1" destOrd="0" presId="urn:microsoft.com/office/officeart/2005/8/layout/orgChart1#1"/>
    <dgm:cxn modelId="{5A4F7613-F91B-41CC-8329-78DD06A61BF8}" type="presParOf" srcId="{BD9903D3-42F0-426C-BBEA-7989BDAC924F}" destId="{7DAB079D-37E3-49EC-8E4E-E807355631DE}" srcOrd="0" destOrd="0" presId="urn:microsoft.com/office/officeart/2005/8/layout/orgChart1#1"/>
    <dgm:cxn modelId="{378FDD85-A856-4BB2-AF57-6D87A5BBBB56}" type="presParOf" srcId="{BD9903D3-42F0-426C-BBEA-7989BDAC924F}" destId="{FC3E7877-EE71-46BB-B329-A273B708B6DB}" srcOrd="1" destOrd="0" presId="urn:microsoft.com/office/officeart/2005/8/layout/orgChart1#1"/>
    <dgm:cxn modelId="{28491E3F-C6B1-4675-A48C-566C8F818507}" type="presParOf" srcId="{FC3E7877-EE71-46BB-B329-A273B708B6DB}" destId="{2D4194C8-271C-42D2-8789-925A778C0D54}" srcOrd="0" destOrd="0" presId="urn:microsoft.com/office/officeart/2005/8/layout/orgChart1#1"/>
    <dgm:cxn modelId="{8F6F47C6-300C-43D1-AE8C-B765F73917C1}" type="presParOf" srcId="{2D4194C8-271C-42D2-8789-925A778C0D54}" destId="{0040E7AF-72F0-416E-9B1F-B05ACD83F7B8}" srcOrd="0" destOrd="0" presId="urn:microsoft.com/office/officeart/2005/8/layout/orgChart1#1"/>
    <dgm:cxn modelId="{3FE14DAF-D131-423E-B778-9DA7BB0598DF}" type="presParOf" srcId="{2D4194C8-271C-42D2-8789-925A778C0D54}" destId="{3A0252D9-3C6B-43EE-BEF7-0D0895B4C8CE}" srcOrd="1" destOrd="0" presId="urn:microsoft.com/office/officeart/2005/8/layout/orgChart1#1"/>
    <dgm:cxn modelId="{94BB5F37-0679-4241-B718-877F6E6A67AA}" type="presParOf" srcId="{FC3E7877-EE71-46BB-B329-A273B708B6DB}" destId="{19A38172-DC15-4DCF-BC75-BCC7B4668198}" srcOrd="1" destOrd="0" presId="urn:microsoft.com/office/officeart/2005/8/layout/orgChart1#1"/>
    <dgm:cxn modelId="{73C2825F-6103-4CC5-B6E3-8FA9D240A26D}" type="presParOf" srcId="{FC3E7877-EE71-46BB-B329-A273B708B6DB}" destId="{9CA8670F-BCBE-4E9A-A3A9-6A85BEF9420A}" srcOrd="2" destOrd="0" presId="urn:microsoft.com/office/officeart/2005/8/layout/orgChart1#1"/>
    <dgm:cxn modelId="{8604006A-553D-4863-8E94-BCF155191D39}" type="presParOf" srcId="{839E34B5-48A3-4871-A9E2-D58F007AE94D}" destId="{740E7DB8-447E-4270-90D8-406385B00E6F}" srcOrd="2" destOrd="0" presId="urn:microsoft.com/office/officeart/2005/8/layout/orgChart1#1"/>
    <dgm:cxn modelId="{E02D4C70-DDCD-4DD6-BF6A-2DE4A92F8367}" type="presParOf" srcId="{0079C3EC-A4CD-4C5A-92E5-688B0A4D39FD}" destId="{7D4F64CE-5557-4FFA-8DF6-DDD3CE7F6F25}" srcOrd="4" destOrd="0" presId="urn:microsoft.com/office/officeart/2005/8/layout/orgChart1#1"/>
    <dgm:cxn modelId="{570F4FC7-D064-4D37-9FF4-0849BBE68729}" type="presParOf" srcId="{0079C3EC-A4CD-4C5A-92E5-688B0A4D39FD}" destId="{1B46B813-5451-4A26-BCE1-B125E09D48DD}" srcOrd="5" destOrd="0" presId="urn:microsoft.com/office/officeart/2005/8/layout/orgChart1#1"/>
    <dgm:cxn modelId="{6EC8513E-3C8F-4A5F-B28E-D81E7598337C}" type="presParOf" srcId="{1B46B813-5451-4A26-BCE1-B125E09D48DD}" destId="{1F66F9E1-3706-4B97-93F7-D209D2E8C6AB}" srcOrd="0" destOrd="0" presId="urn:microsoft.com/office/officeart/2005/8/layout/orgChart1#1"/>
    <dgm:cxn modelId="{5357D48C-253D-47A1-BA93-E3345EF75A77}" type="presParOf" srcId="{1F66F9E1-3706-4B97-93F7-D209D2E8C6AB}" destId="{88AFA041-49E0-4D29-A9CD-84624DA8FA9F}" srcOrd="0" destOrd="0" presId="urn:microsoft.com/office/officeart/2005/8/layout/orgChart1#1"/>
    <dgm:cxn modelId="{AE7E4B31-888C-4514-9E47-4F64398C8FA2}" type="presParOf" srcId="{1F66F9E1-3706-4B97-93F7-D209D2E8C6AB}" destId="{BD7882A3-9451-48F8-B4E0-87DDAFB11A9C}" srcOrd="1" destOrd="0" presId="urn:microsoft.com/office/officeart/2005/8/layout/orgChart1#1"/>
    <dgm:cxn modelId="{AEF9DD02-FFDE-442A-B9B1-C9B092B2506A}" type="presParOf" srcId="{1B46B813-5451-4A26-BCE1-B125E09D48DD}" destId="{D7F8760A-24DE-4428-B92B-27A345DCDB6B}" srcOrd="1" destOrd="0" presId="urn:microsoft.com/office/officeart/2005/8/layout/orgChart1#1"/>
    <dgm:cxn modelId="{26FDD729-E1EE-42C4-8A09-D9FF8A8F5F63}" type="presParOf" srcId="{D7F8760A-24DE-4428-B92B-27A345DCDB6B}" destId="{44A57742-1770-488A-9BA6-C8626D40CE18}" srcOrd="0" destOrd="0" presId="urn:microsoft.com/office/officeart/2005/8/layout/orgChart1#1"/>
    <dgm:cxn modelId="{D890A57E-602D-4CC1-93E7-E89DF31CD93E}" type="presParOf" srcId="{D7F8760A-24DE-4428-B92B-27A345DCDB6B}" destId="{FFD685B5-2B94-4419-BFCC-FD4B54D72BFB}" srcOrd="1" destOrd="0" presId="urn:microsoft.com/office/officeart/2005/8/layout/orgChart1#1"/>
    <dgm:cxn modelId="{A171671C-FB74-4CB4-B856-9085F299211A}" type="presParOf" srcId="{FFD685B5-2B94-4419-BFCC-FD4B54D72BFB}" destId="{0C2FBB05-DCE8-4FE8-94E6-689BC022475A}" srcOrd="0" destOrd="0" presId="urn:microsoft.com/office/officeart/2005/8/layout/orgChart1#1"/>
    <dgm:cxn modelId="{5304F2A1-23EF-411A-B1B6-590F3825A25B}" type="presParOf" srcId="{0C2FBB05-DCE8-4FE8-94E6-689BC022475A}" destId="{9A42A868-BB41-497F-B608-0C2772573FF1}" srcOrd="0" destOrd="0" presId="urn:microsoft.com/office/officeart/2005/8/layout/orgChart1#1"/>
    <dgm:cxn modelId="{51EB61A3-5681-4904-A6EB-2CA79D3B0508}" type="presParOf" srcId="{0C2FBB05-DCE8-4FE8-94E6-689BC022475A}" destId="{46FB4C86-2B2A-44A5-9502-74034D08F015}" srcOrd="1" destOrd="0" presId="urn:microsoft.com/office/officeart/2005/8/layout/orgChart1#1"/>
    <dgm:cxn modelId="{3474B5AD-9B26-433E-8B26-E34DC81B427F}" type="presParOf" srcId="{FFD685B5-2B94-4419-BFCC-FD4B54D72BFB}" destId="{7A810140-296C-4CCF-89E5-C37BD8B90E0F}" srcOrd="1" destOrd="0" presId="urn:microsoft.com/office/officeart/2005/8/layout/orgChart1#1"/>
    <dgm:cxn modelId="{FE390038-19CD-4970-9E54-BCF15E6CCCDF}" type="presParOf" srcId="{FFD685B5-2B94-4419-BFCC-FD4B54D72BFB}" destId="{5C7B94C0-8578-4E7A-A0E5-038FD39942A0}" srcOrd="2" destOrd="0" presId="urn:microsoft.com/office/officeart/2005/8/layout/orgChart1#1"/>
    <dgm:cxn modelId="{7E6E6516-1C83-4363-8D99-791FAF407926}" type="presParOf" srcId="{1B46B813-5451-4A26-BCE1-B125E09D48DD}" destId="{B47BF025-1E6A-4345-A142-B800A3B8B796}" srcOrd="2" destOrd="0" presId="urn:microsoft.com/office/officeart/2005/8/layout/orgChart1#1"/>
    <dgm:cxn modelId="{D39C60C2-2426-4B6F-BC85-675644EBCD5D}" type="presParOf" srcId="{0079C3EC-A4CD-4C5A-92E5-688B0A4D39FD}" destId="{9C8BF717-AFAA-48C9-A4EC-F165F2417DB9}" srcOrd="6" destOrd="0" presId="urn:microsoft.com/office/officeart/2005/8/layout/orgChart1#1"/>
    <dgm:cxn modelId="{1BC284E8-2C12-4ECB-921C-FFCB22B6E78E}" type="presParOf" srcId="{0079C3EC-A4CD-4C5A-92E5-688B0A4D39FD}" destId="{BA6EAAF0-6F4B-4B70-A288-C6EE6877018E}" srcOrd="7" destOrd="0" presId="urn:microsoft.com/office/officeart/2005/8/layout/orgChart1#1"/>
    <dgm:cxn modelId="{1521F282-FB29-4B59-840F-3DBA3317CE8E}" type="presParOf" srcId="{BA6EAAF0-6F4B-4B70-A288-C6EE6877018E}" destId="{26382612-2995-4903-B947-520FDC60020E}" srcOrd="0" destOrd="0" presId="urn:microsoft.com/office/officeart/2005/8/layout/orgChart1#1"/>
    <dgm:cxn modelId="{12305399-5069-4FF0-8769-5232BE0CDFB2}" type="presParOf" srcId="{26382612-2995-4903-B947-520FDC60020E}" destId="{D8B8ADF2-3D86-4275-83D5-177CD825900B}" srcOrd="0" destOrd="0" presId="urn:microsoft.com/office/officeart/2005/8/layout/orgChart1#1"/>
    <dgm:cxn modelId="{B24B2237-656D-490C-85E1-D98F025BA86A}" type="presParOf" srcId="{26382612-2995-4903-B947-520FDC60020E}" destId="{0E453A7B-0902-43FB-B4B8-39E7340623C0}" srcOrd="1" destOrd="0" presId="urn:microsoft.com/office/officeart/2005/8/layout/orgChart1#1"/>
    <dgm:cxn modelId="{61688B33-640C-4000-ACA4-2187F475E83F}" type="presParOf" srcId="{BA6EAAF0-6F4B-4B70-A288-C6EE6877018E}" destId="{D2AA5CF0-EA24-40FD-8386-18F04C2C8D01}" srcOrd="1" destOrd="0" presId="urn:microsoft.com/office/officeart/2005/8/layout/orgChart1#1"/>
    <dgm:cxn modelId="{BD46B51F-0633-48CC-8E1A-EC2AECFADEA7}" type="presParOf" srcId="{BA6EAAF0-6F4B-4B70-A288-C6EE6877018E}" destId="{F7E9B0A8-D124-4588-AF8B-CCBA295CEDA4}" srcOrd="2" destOrd="0" presId="urn:microsoft.com/office/officeart/2005/8/layout/orgChart1#1"/>
    <dgm:cxn modelId="{CC6655BF-74AC-4D27-A399-22BF0EFC4CCC}" type="presParOf" srcId="{23D1EAC6-1F64-4ACD-A2D7-6FC9E37A879D}" destId="{2B7A8BE0-A70A-4E0B-A9E2-BFE196FD69CD}" srcOrd="2" destOrd="0" presId="urn:microsoft.com/office/officeart/2005/8/layout/orgChart1#1"/>
    <dgm:cxn modelId="{24FBD9CF-8270-4874-B325-4E2A5BCBF16B}" type="presParOf" srcId="{D73F46AE-A67C-40CA-98C6-A4905C5B2ADA}" destId="{FDA03ABC-A119-4A58-A7E5-87C0994ACCD6}" srcOrd="1" destOrd="0" presId="urn:microsoft.com/office/officeart/2005/8/layout/orgChart1#1"/>
    <dgm:cxn modelId="{ED0BC5E5-E099-4643-9206-A12B518DD977}" type="presParOf" srcId="{FDA03ABC-A119-4A58-A7E5-87C0994ACCD6}" destId="{75C681CA-E35E-4AB5-BEE0-DBF67EB1D6DF}" srcOrd="0" destOrd="0" presId="urn:microsoft.com/office/officeart/2005/8/layout/orgChart1#1"/>
    <dgm:cxn modelId="{DDEBB497-D97F-48B2-AF2D-55A6A19F2FC4}" type="presParOf" srcId="{75C681CA-E35E-4AB5-BEE0-DBF67EB1D6DF}" destId="{A5BF1390-61E3-4968-A895-F8522DC5535A}" srcOrd="0" destOrd="0" presId="urn:microsoft.com/office/officeart/2005/8/layout/orgChart1#1"/>
    <dgm:cxn modelId="{B66224CB-A9E1-453E-A621-8EEFBA657FA7}" type="presParOf" srcId="{75C681CA-E35E-4AB5-BEE0-DBF67EB1D6DF}" destId="{CBA60F7B-F29F-4509-8076-71A1E35DB74C}" srcOrd="1" destOrd="0" presId="urn:microsoft.com/office/officeart/2005/8/layout/orgChart1#1"/>
    <dgm:cxn modelId="{23C36083-5D31-47B0-8AF7-E371FBB3425F}" type="presParOf" srcId="{FDA03ABC-A119-4A58-A7E5-87C0994ACCD6}" destId="{30702656-8AC6-40A4-90AE-1CB4C5FFB887}" srcOrd="1" destOrd="0" presId="urn:microsoft.com/office/officeart/2005/8/layout/orgChart1#1"/>
    <dgm:cxn modelId="{BF67EA8F-3D4F-401F-8513-26787EFE32D3}" type="presParOf" srcId="{FDA03ABC-A119-4A58-A7E5-87C0994ACCD6}" destId="{959517B1-BCED-404E-83B2-DC08270ED8E5}" srcOrd="2" destOrd="0" presId="urn:microsoft.com/office/officeart/2005/8/layout/orgChart1#1"/>
    <dgm:cxn modelId="{BA3A2251-C988-42D4-A2EB-796DADA7606E}" type="presParOf" srcId="{D73F46AE-A67C-40CA-98C6-A4905C5B2ADA}" destId="{18F5A995-07B4-4056-A162-B43118973E49}" srcOrd="2" destOrd="0" presId="urn:microsoft.com/office/officeart/2005/8/layout/orgChart1#1"/>
    <dgm:cxn modelId="{B1891EFC-F5E0-4DC4-A831-A842E3D5A295}" type="presParOf" srcId="{18F5A995-07B4-4056-A162-B43118973E49}" destId="{2E949356-0D4A-4C6E-AC05-0A4C3C4BB67B}" srcOrd="0" destOrd="0" presId="urn:microsoft.com/office/officeart/2005/8/layout/orgChart1#1"/>
    <dgm:cxn modelId="{DA8BA664-67A6-42EE-B22F-4A3AC7101313}" type="presParOf" srcId="{2E949356-0D4A-4C6E-AC05-0A4C3C4BB67B}" destId="{506AA7AF-C9E4-4950-88CC-F45CE6487C34}" srcOrd="0" destOrd="0" presId="urn:microsoft.com/office/officeart/2005/8/layout/orgChart1#1"/>
    <dgm:cxn modelId="{53775733-F211-4556-9C08-8A647EB84486}" type="presParOf" srcId="{2E949356-0D4A-4C6E-AC05-0A4C3C4BB67B}" destId="{D915C2ED-6904-4EC1-8F0B-38450F01678D}" srcOrd="1" destOrd="0" presId="urn:microsoft.com/office/officeart/2005/8/layout/orgChart1#1"/>
    <dgm:cxn modelId="{7622709A-7B4A-4E32-8FD9-8322C2A7436D}" type="presParOf" srcId="{18F5A995-07B4-4056-A162-B43118973E49}" destId="{12EC6601-122C-4345-93CB-7F9AD67D0388}" srcOrd="1" destOrd="0" presId="urn:microsoft.com/office/officeart/2005/8/layout/orgChart1#1"/>
    <dgm:cxn modelId="{F835D0BB-4913-42AE-A872-4721EBDA7B47}" type="presParOf" srcId="{18F5A995-07B4-4056-A162-B43118973E49}" destId="{E7DD2FDA-64E3-4741-9214-CA99FC2F9AC6}" srcOrd="2" destOrd="0" presId="urn:microsoft.com/office/officeart/2005/8/layout/orgChart1#1"/>
  </dgm:cxnLst>
  <dgm:bg/>
  <dgm:whole>
    <a:ln>
      <a:noFill/>
    </a:ln>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2A3BC5-98F1-49E9-A82D-1060160F3C1A}" type="doc">
      <dgm:prSet loTypeId="urn:microsoft.com/office/officeart/2005/8/layout/cycle6#1" loCatId="cycle" qsTypeId="urn:microsoft.com/office/officeart/2005/8/quickstyle/simple1#2" qsCatId="simple" csTypeId="urn:microsoft.com/office/officeart/2005/8/colors/accent5_5#1" csCatId="accent5" phldr="1"/>
      <dgm:spPr/>
      <dgm:t>
        <a:bodyPr/>
        <a:lstStyle/>
        <a:p>
          <a:endParaRPr lang="zh-CN" altLang="en-US"/>
        </a:p>
      </dgm:t>
    </dgm:pt>
    <dgm:pt modelId="{ED367A76-672B-4E87-80F5-4A59163244B4}">
      <dgm:prSet phldrT="[文本]"/>
      <dgm:spPr/>
      <dgm:t>
        <a:bodyPr/>
        <a:lstStyle/>
        <a:p>
          <a:r>
            <a:rPr lang="zh-CN" altLang="en-US" dirty="0" smtClean="0"/>
            <a:t>引流</a:t>
          </a:r>
          <a:endParaRPr lang="zh-CN" altLang="en-US" dirty="0"/>
        </a:p>
      </dgm:t>
    </dgm:pt>
    <dgm:pt modelId="{F76956EC-C29A-4C95-B974-97BA49AFF96C}" cxnId="{6D4800C1-A757-4842-93E3-0B424634E8DD}" type="parTrans">
      <dgm:prSet/>
      <dgm:spPr/>
      <dgm:t>
        <a:bodyPr/>
        <a:lstStyle/>
        <a:p>
          <a:endParaRPr lang="zh-CN" altLang="en-US"/>
        </a:p>
      </dgm:t>
    </dgm:pt>
    <dgm:pt modelId="{D4D66C65-DD1D-420E-BF18-AE1628BEC5C0}" cxnId="{6D4800C1-A757-4842-93E3-0B424634E8DD}" type="sibTrans">
      <dgm:prSet/>
      <dgm:spPr/>
      <dgm:t>
        <a:bodyPr/>
        <a:lstStyle/>
        <a:p>
          <a:endParaRPr lang="zh-CN" altLang="en-US"/>
        </a:p>
      </dgm:t>
    </dgm:pt>
    <dgm:pt modelId="{39E3434D-6CFE-4735-B1B2-63CD77CF1D87}">
      <dgm:prSet phldrT="[文本]"/>
      <dgm:spPr/>
      <dgm:t>
        <a:bodyPr/>
        <a:lstStyle/>
        <a:p>
          <a:r>
            <a:rPr lang="zh-CN" altLang="en-US" dirty="0" smtClean="0"/>
            <a:t>集客</a:t>
          </a:r>
          <a:endParaRPr lang="zh-CN" altLang="en-US" dirty="0"/>
        </a:p>
      </dgm:t>
    </dgm:pt>
    <dgm:pt modelId="{64C8ACBA-13D0-4F64-B7F9-C3E757E8C4C9}" cxnId="{31E885A3-6BDB-4750-8E7E-C86CC157E0F0}" type="parTrans">
      <dgm:prSet/>
      <dgm:spPr/>
      <dgm:t>
        <a:bodyPr/>
        <a:lstStyle/>
        <a:p>
          <a:endParaRPr lang="zh-CN" altLang="en-US"/>
        </a:p>
      </dgm:t>
    </dgm:pt>
    <dgm:pt modelId="{30776ED9-8D61-459F-93CB-193BB2612144}" cxnId="{31E885A3-6BDB-4750-8E7E-C86CC157E0F0}" type="sibTrans">
      <dgm:prSet/>
      <dgm:spPr/>
      <dgm:t>
        <a:bodyPr/>
        <a:lstStyle/>
        <a:p>
          <a:endParaRPr lang="zh-CN" altLang="en-US"/>
        </a:p>
      </dgm:t>
    </dgm:pt>
    <dgm:pt modelId="{DB34961E-64A5-472D-B82D-77DD67782093}">
      <dgm:prSet phldrT="[文本]"/>
      <dgm:spPr/>
      <dgm:t>
        <a:bodyPr/>
        <a:lstStyle/>
        <a:p>
          <a:r>
            <a:rPr lang="zh-CN" altLang="en-US" dirty="0" smtClean="0"/>
            <a:t>筛客</a:t>
          </a:r>
          <a:endParaRPr lang="zh-CN" altLang="en-US" dirty="0"/>
        </a:p>
      </dgm:t>
    </dgm:pt>
    <dgm:pt modelId="{370C16C9-D15A-462F-8EA9-55A10DE2508A}" cxnId="{9ED17B5C-A0E2-42DA-AF6B-3BDA8846193D}" type="parTrans">
      <dgm:prSet/>
      <dgm:spPr/>
      <dgm:t>
        <a:bodyPr/>
        <a:lstStyle/>
        <a:p>
          <a:endParaRPr lang="zh-CN" altLang="en-US"/>
        </a:p>
      </dgm:t>
    </dgm:pt>
    <dgm:pt modelId="{17456C23-D1BE-4B6C-A5E0-B0FAA44C95AF}" cxnId="{9ED17B5C-A0E2-42DA-AF6B-3BDA8846193D}" type="sibTrans">
      <dgm:prSet/>
      <dgm:spPr/>
      <dgm:t>
        <a:bodyPr/>
        <a:lstStyle/>
        <a:p>
          <a:endParaRPr lang="zh-CN" altLang="en-US"/>
        </a:p>
      </dgm:t>
    </dgm:pt>
    <dgm:pt modelId="{57A752CD-8D49-4643-B91D-81FAEE94B898}">
      <dgm:prSet phldrT="[文本]"/>
      <dgm:spPr/>
      <dgm:t>
        <a:bodyPr/>
        <a:lstStyle/>
        <a:p>
          <a:r>
            <a:rPr lang="zh-CN" altLang="en-US" dirty="0" smtClean="0"/>
            <a:t>养客</a:t>
          </a:r>
          <a:endParaRPr lang="zh-CN" altLang="en-US" dirty="0"/>
        </a:p>
      </dgm:t>
    </dgm:pt>
    <dgm:pt modelId="{C99BC550-F0BF-4AAB-96E2-0B50774E1478}" cxnId="{3F9EE21C-C411-4F17-B730-3DA91B555540}" type="parTrans">
      <dgm:prSet/>
      <dgm:spPr/>
      <dgm:t>
        <a:bodyPr/>
        <a:lstStyle/>
        <a:p>
          <a:endParaRPr lang="zh-CN" altLang="en-US"/>
        </a:p>
      </dgm:t>
    </dgm:pt>
    <dgm:pt modelId="{865611A7-0C5F-4835-81D3-2E9073340CE4}" cxnId="{3F9EE21C-C411-4F17-B730-3DA91B555540}" type="sibTrans">
      <dgm:prSet/>
      <dgm:spPr/>
      <dgm:t>
        <a:bodyPr/>
        <a:lstStyle/>
        <a:p>
          <a:endParaRPr lang="zh-CN" altLang="en-US"/>
        </a:p>
      </dgm:t>
    </dgm:pt>
    <dgm:pt modelId="{EA1331ED-6299-4ACD-BBF2-C3734A1F6387}">
      <dgm:prSet phldrT="[文本]"/>
      <dgm:spPr/>
      <dgm:t>
        <a:bodyPr/>
        <a:lstStyle/>
        <a:p>
          <a:r>
            <a:rPr lang="zh-CN" altLang="en-US" dirty="0" smtClean="0"/>
            <a:t>邀约</a:t>
          </a:r>
          <a:endParaRPr lang="zh-CN" altLang="en-US" dirty="0"/>
        </a:p>
      </dgm:t>
    </dgm:pt>
    <dgm:pt modelId="{86178C56-7EED-4E83-8AF6-30EC0D375124}" cxnId="{5316E376-5D5C-49A8-B800-EC3964B038F0}" type="parTrans">
      <dgm:prSet/>
      <dgm:spPr/>
      <dgm:t>
        <a:bodyPr/>
        <a:lstStyle/>
        <a:p>
          <a:endParaRPr lang="zh-CN" altLang="en-US"/>
        </a:p>
      </dgm:t>
    </dgm:pt>
    <dgm:pt modelId="{FB7F8417-7EEB-448F-AAF1-F8568D61519B}" cxnId="{5316E376-5D5C-49A8-B800-EC3964B038F0}" type="sibTrans">
      <dgm:prSet/>
      <dgm:spPr/>
      <dgm:t>
        <a:bodyPr/>
        <a:lstStyle/>
        <a:p>
          <a:endParaRPr lang="zh-CN" altLang="en-US"/>
        </a:p>
      </dgm:t>
    </dgm:pt>
    <dgm:pt modelId="{2A7AA52E-4B22-430D-9BF3-6546C79D8F08}">
      <dgm:prSet phldrT="[文本]"/>
      <dgm:spPr/>
      <dgm:t>
        <a:bodyPr/>
        <a:lstStyle/>
        <a:p>
          <a:r>
            <a:rPr lang="zh-CN" altLang="en-US" dirty="0" smtClean="0"/>
            <a:t>订单</a:t>
          </a:r>
          <a:endParaRPr lang="zh-CN" altLang="en-US" dirty="0"/>
        </a:p>
      </dgm:t>
    </dgm:pt>
    <dgm:pt modelId="{52AADCA6-5E2A-477C-9327-48DB027D982E}" cxnId="{BFE84B87-D20E-4589-8C79-79EC54623537}" type="parTrans">
      <dgm:prSet/>
      <dgm:spPr/>
      <dgm:t>
        <a:bodyPr/>
        <a:lstStyle/>
        <a:p>
          <a:endParaRPr lang="zh-CN" altLang="en-US"/>
        </a:p>
      </dgm:t>
    </dgm:pt>
    <dgm:pt modelId="{067BEC7B-851C-4F46-B7FA-926D7CA566DB}" cxnId="{BFE84B87-D20E-4589-8C79-79EC54623537}" type="sibTrans">
      <dgm:prSet/>
      <dgm:spPr/>
      <dgm:t>
        <a:bodyPr/>
        <a:lstStyle/>
        <a:p>
          <a:endParaRPr lang="zh-CN" altLang="en-US"/>
        </a:p>
      </dgm:t>
    </dgm:pt>
    <dgm:pt modelId="{FB7F6FDE-AF2B-4FB4-98F7-E28FCB0858E3}">
      <dgm:prSet phldrT="[文本]"/>
      <dgm:spPr/>
      <dgm:t>
        <a:bodyPr/>
        <a:lstStyle/>
        <a:p>
          <a:r>
            <a:rPr lang="zh-CN" altLang="en-US" dirty="0" smtClean="0"/>
            <a:t>维护</a:t>
          </a:r>
          <a:endParaRPr lang="zh-CN" altLang="en-US" dirty="0"/>
        </a:p>
      </dgm:t>
    </dgm:pt>
    <dgm:pt modelId="{9BE4B839-95BD-488C-9216-1A07B0FFC511}" cxnId="{56E61B86-3C82-4761-BE7C-CFD11AC30821}" type="parTrans">
      <dgm:prSet/>
      <dgm:spPr/>
      <dgm:t>
        <a:bodyPr/>
        <a:lstStyle/>
        <a:p>
          <a:endParaRPr lang="zh-CN" altLang="en-US"/>
        </a:p>
      </dgm:t>
    </dgm:pt>
    <dgm:pt modelId="{9A26550C-EDB6-4C32-B430-2CEDD354DE51}" cxnId="{56E61B86-3C82-4761-BE7C-CFD11AC30821}" type="sibTrans">
      <dgm:prSet/>
      <dgm:spPr/>
      <dgm:t>
        <a:bodyPr/>
        <a:lstStyle/>
        <a:p>
          <a:endParaRPr lang="zh-CN" altLang="en-US"/>
        </a:p>
      </dgm:t>
    </dgm:pt>
    <dgm:pt modelId="{15742AAA-7782-4861-BDBF-6E78F521D99D}" type="pres">
      <dgm:prSet presAssocID="{8D2A3BC5-98F1-49E9-A82D-1060160F3C1A}" presName="cycle" presStyleCnt="0">
        <dgm:presLayoutVars>
          <dgm:dir/>
          <dgm:resizeHandles val="exact"/>
        </dgm:presLayoutVars>
      </dgm:prSet>
      <dgm:spPr/>
      <dgm:t>
        <a:bodyPr/>
        <a:lstStyle/>
        <a:p>
          <a:endParaRPr lang="zh-CN" altLang="en-US"/>
        </a:p>
      </dgm:t>
    </dgm:pt>
    <dgm:pt modelId="{E9BC4F2A-7BFC-408D-81FA-A6ACCD8AE155}" type="pres">
      <dgm:prSet presAssocID="{ED367A76-672B-4E87-80F5-4A59163244B4}" presName="node" presStyleLbl="node1" presStyleIdx="0" presStyleCnt="7">
        <dgm:presLayoutVars>
          <dgm:bulletEnabled val="1"/>
        </dgm:presLayoutVars>
      </dgm:prSet>
      <dgm:spPr/>
      <dgm:t>
        <a:bodyPr/>
        <a:lstStyle/>
        <a:p>
          <a:endParaRPr lang="zh-CN" altLang="en-US"/>
        </a:p>
      </dgm:t>
    </dgm:pt>
    <dgm:pt modelId="{EF9EEED9-AAF4-4E61-AA90-D97DF25B87C8}" type="pres">
      <dgm:prSet presAssocID="{ED367A76-672B-4E87-80F5-4A59163244B4}" presName="spNode" presStyleCnt="0"/>
      <dgm:spPr/>
    </dgm:pt>
    <dgm:pt modelId="{32EB1115-67DD-47AB-8C23-EDA31B1F3AF0}" type="pres">
      <dgm:prSet presAssocID="{D4D66C65-DD1D-420E-BF18-AE1628BEC5C0}" presName="sibTrans" presStyleLbl="sibTrans1D1" presStyleIdx="0" presStyleCnt="7"/>
      <dgm:spPr/>
      <dgm:t>
        <a:bodyPr/>
        <a:lstStyle/>
        <a:p>
          <a:endParaRPr lang="zh-CN" altLang="en-US"/>
        </a:p>
      </dgm:t>
    </dgm:pt>
    <dgm:pt modelId="{F688EF91-A091-48FA-97A7-1CD3CD05952B}" type="pres">
      <dgm:prSet presAssocID="{39E3434D-6CFE-4735-B1B2-63CD77CF1D87}" presName="node" presStyleLbl="node1" presStyleIdx="1" presStyleCnt="7" custRadScaleRad="99421" custRadScaleInc="29638">
        <dgm:presLayoutVars>
          <dgm:bulletEnabled val="1"/>
        </dgm:presLayoutVars>
      </dgm:prSet>
      <dgm:spPr/>
      <dgm:t>
        <a:bodyPr/>
        <a:lstStyle/>
        <a:p>
          <a:endParaRPr lang="zh-CN" altLang="en-US"/>
        </a:p>
      </dgm:t>
    </dgm:pt>
    <dgm:pt modelId="{E1902698-6C1B-4A97-A509-52CEA48D961F}" type="pres">
      <dgm:prSet presAssocID="{39E3434D-6CFE-4735-B1B2-63CD77CF1D87}" presName="spNode" presStyleCnt="0"/>
      <dgm:spPr/>
    </dgm:pt>
    <dgm:pt modelId="{FA6A0D54-4F52-44C7-8A42-252BE63C8517}" type="pres">
      <dgm:prSet presAssocID="{30776ED9-8D61-459F-93CB-193BB2612144}" presName="sibTrans" presStyleLbl="sibTrans1D1" presStyleIdx="1" presStyleCnt="7"/>
      <dgm:spPr/>
      <dgm:t>
        <a:bodyPr/>
        <a:lstStyle/>
        <a:p>
          <a:endParaRPr lang="zh-CN" altLang="en-US"/>
        </a:p>
      </dgm:t>
    </dgm:pt>
    <dgm:pt modelId="{5AAAFFA6-05BB-49E8-98DA-7D4DA4BFAEBF}" type="pres">
      <dgm:prSet presAssocID="{DB34961E-64A5-472D-B82D-77DD67782093}" presName="node" presStyleLbl="node1" presStyleIdx="2" presStyleCnt="7">
        <dgm:presLayoutVars>
          <dgm:bulletEnabled val="1"/>
        </dgm:presLayoutVars>
      </dgm:prSet>
      <dgm:spPr/>
      <dgm:t>
        <a:bodyPr/>
        <a:lstStyle/>
        <a:p>
          <a:endParaRPr lang="zh-CN" altLang="en-US"/>
        </a:p>
      </dgm:t>
    </dgm:pt>
    <dgm:pt modelId="{DD9F282A-C3FB-413C-9B86-6198FE94EA07}" type="pres">
      <dgm:prSet presAssocID="{DB34961E-64A5-472D-B82D-77DD67782093}" presName="spNode" presStyleCnt="0"/>
      <dgm:spPr/>
    </dgm:pt>
    <dgm:pt modelId="{09C889A2-76F0-4A2B-A749-3FBE3D163135}" type="pres">
      <dgm:prSet presAssocID="{17456C23-D1BE-4B6C-A5E0-B0FAA44C95AF}" presName="sibTrans" presStyleLbl="sibTrans1D1" presStyleIdx="2" presStyleCnt="7"/>
      <dgm:spPr/>
      <dgm:t>
        <a:bodyPr/>
        <a:lstStyle/>
        <a:p>
          <a:endParaRPr lang="zh-CN" altLang="en-US"/>
        </a:p>
      </dgm:t>
    </dgm:pt>
    <dgm:pt modelId="{8E73709C-90BD-472F-9D24-387C43A3E4FD}" type="pres">
      <dgm:prSet presAssocID="{57A752CD-8D49-4643-B91D-81FAEE94B898}" presName="node" presStyleLbl="node1" presStyleIdx="3" presStyleCnt="7">
        <dgm:presLayoutVars>
          <dgm:bulletEnabled val="1"/>
        </dgm:presLayoutVars>
      </dgm:prSet>
      <dgm:spPr/>
      <dgm:t>
        <a:bodyPr/>
        <a:lstStyle/>
        <a:p>
          <a:endParaRPr lang="zh-CN" altLang="en-US"/>
        </a:p>
      </dgm:t>
    </dgm:pt>
    <dgm:pt modelId="{0FE2E3A6-6AB3-4347-B2C6-ABD0F3F7D71E}" type="pres">
      <dgm:prSet presAssocID="{57A752CD-8D49-4643-B91D-81FAEE94B898}" presName="spNode" presStyleCnt="0"/>
      <dgm:spPr/>
    </dgm:pt>
    <dgm:pt modelId="{23770BC5-919D-48C4-8D0B-CE6F660A3DD1}" type="pres">
      <dgm:prSet presAssocID="{865611A7-0C5F-4835-81D3-2E9073340CE4}" presName="sibTrans" presStyleLbl="sibTrans1D1" presStyleIdx="3" presStyleCnt="7"/>
      <dgm:spPr/>
      <dgm:t>
        <a:bodyPr/>
        <a:lstStyle/>
        <a:p>
          <a:endParaRPr lang="zh-CN" altLang="en-US"/>
        </a:p>
      </dgm:t>
    </dgm:pt>
    <dgm:pt modelId="{91B3A5BC-4869-49D0-B76F-EA4078291766}" type="pres">
      <dgm:prSet presAssocID="{EA1331ED-6299-4ACD-BBF2-C3734A1F6387}" presName="node" presStyleLbl="node1" presStyleIdx="4" presStyleCnt="7">
        <dgm:presLayoutVars>
          <dgm:bulletEnabled val="1"/>
        </dgm:presLayoutVars>
      </dgm:prSet>
      <dgm:spPr/>
      <dgm:t>
        <a:bodyPr/>
        <a:lstStyle/>
        <a:p>
          <a:endParaRPr lang="zh-CN" altLang="en-US"/>
        </a:p>
      </dgm:t>
    </dgm:pt>
    <dgm:pt modelId="{63D72ED6-4C3D-4B1C-A9F3-2F26E5864FAE}" type="pres">
      <dgm:prSet presAssocID="{EA1331ED-6299-4ACD-BBF2-C3734A1F6387}" presName="spNode" presStyleCnt="0"/>
      <dgm:spPr/>
    </dgm:pt>
    <dgm:pt modelId="{57E275B9-410D-4651-95B7-2004AC7758E6}" type="pres">
      <dgm:prSet presAssocID="{FB7F8417-7EEB-448F-AAF1-F8568D61519B}" presName="sibTrans" presStyleLbl="sibTrans1D1" presStyleIdx="4" presStyleCnt="7"/>
      <dgm:spPr/>
      <dgm:t>
        <a:bodyPr/>
        <a:lstStyle/>
        <a:p>
          <a:endParaRPr lang="zh-CN" altLang="en-US"/>
        </a:p>
      </dgm:t>
    </dgm:pt>
    <dgm:pt modelId="{1E28AA11-422F-4ABD-B09E-2EEDA1AD9615}" type="pres">
      <dgm:prSet presAssocID="{2A7AA52E-4B22-430D-9BF3-6546C79D8F08}" presName="node" presStyleLbl="node1" presStyleIdx="5" presStyleCnt="7">
        <dgm:presLayoutVars>
          <dgm:bulletEnabled val="1"/>
        </dgm:presLayoutVars>
      </dgm:prSet>
      <dgm:spPr/>
      <dgm:t>
        <a:bodyPr/>
        <a:lstStyle/>
        <a:p>
          <a:endParaRPr lang="zh-CN" altLang="en-US"/>
        </a:p>
      </dgm:t>
    </dgm:pt>
    <dgm:pt modelId="{E6F30072-FD69-4726-9489-4C97A1FC5D8A}" type="pres">
      <dgm:prSet presAssocID="{2A7AA52E-4B22-430D-9BF3-6546C79D8F08}" presName="spNode" presStyleCnt="0"/>
      <dgm:spPr/>
    </dgm:pt>
    <dgm:pt modelId="{89531199-2816-4E85-8397-21DA8FF8DD83}" type="pres">
      <dgm:prSet presAssocID="{067BEC7B-851C-4F46-B7FA-926D7CA566DB}" presName="sibTrans" presStyleLbl="sibTrans1D1" presStyleIdx="5" presStyleCnt="7"/>
      <dgm:spPr/>
      <dgm:t>
        <a:bodyPr/>
        <a:lstStyle/>
        <a:p>
          <a:endParaRPr lang="zh-CN" altLang="en-US"/>
        </a:p>
      </dgm:t>
    </dgm:pt>
    <dgm:pt modelId="{D19DDB65-41B4-46AF-8000-EB948B9D40C0}" type="pres">
      <dgm:prSet presAssocID="{FB7F6FDE-AF2B-4FB4-98F7-E28FCB0858E3}" presName="node" presStyleLbl="node1" presStyleIdx="6" presStyleCnt="7">
        <dgm:presLayoutVars>
          <dgm:bulletEnabled val="1"/>
        </dgm:presLayoutVars>
      </dgm:prSet>
      <dgm:spPr/>
      <dgm:t>
        <a:bodyPr/>
        <a:lstStyle/>
        <a:p>
          <a:endParaRPr lang="zh-CN" altLang="en-US"/>
        </a:p>
      </dgm:t>
    </dgm:pt>
    <dgm:pt modelId="{5A52CF68-0645-468F-B5E4-87B4CF9EFFB1}" type="pres">
      <dgm:prSet presAssocID="{FB7F6FDE-AF2B-4FB4-98F7-E28FCB0858E3}" presName="spNode" presStyleCnt="0"/>
      <dgm:spPr/>
    </dgm:pt>
    <dgm:pt modelId="{DB684704-AD6A-4A92-8FB9-3FEE640C6688}" type="pres">
      <dgm:prSet presAssocID="{9A26550C-EDB6-4C32-B430-2CEDD354DE51}" presName="sibTrans" presStyleLbl="sibTrans1D1" presStyleIdx="6" presStyleCnt="7"/>
      <dgm:spPr/>
      <dgm:t>
        <a:bodyPr/>
        <a:lstStyle/>
        <a:p>
          <a:endParaRPr lang="zh-CN" altLang="en-US"/>
        </a:p>
      </dgm:t>
    </dgm:pt>
  </dgm:ptLst>
  <dgm:cxnLst>
    <dgm:cxn modelId="{2717E2BC-9083-45CF-9B8E-78770271BA5D}" type="presOf" srcId="{FB7F6FDE-AF2B-4FB4-98F7-E28FCB0858E3}" destId="{D19DDB65-41B4-46AF-8000-EB948B9D40C0}" srcOrd="0" destOrd="0" presId="urn:microsoft.com/office/officeart/2005/8/layout/cycle6#1"/>
    <dgm:cxn modelId="{7C8B046D-C4DE-4089-8F8D-F99174D648C5}" type="presOf" srcId="{FB7F8417-7EEB-448F-AAF1-F8568D61519B}" destId="{57E275B9-410D-4651-95B7-2004AC7758E6}" srcOrd="0" destOrd="0" presId="urn:microsoft.com/office/officeart/2005/8/layout/cycle6#1"/>
    <dgm:cxn modelId="{6459F398-25CA-4DBA-837B-788F7199FAF4}" type="presOf" srcId="{865611A7-0C5F-4835-81D3-2E9073340CE4}" destId="{23770BC5-919D-48C4-8D0B-CE6F660A3DD1}" srcOrd="0" destOrd="0" presId="urn:microsoft.com/office/officeart/2005/8/layout/cycle6#1"/>
    <dgm:cxn modelId="{1C92348A-86B8-4E23-BC09-7E63D8FA8EE1}" type="presOf" srcId="{57A752CD-8D49-4643-B91D-81FAEE94B898}" destId="{8E73709C-90BD-472F-9D24-387C43A3E4FD}" srcOrd="0" destOrd="0" presId="urn:microsoft.com/office/officeart/2005/8/layout/cycle6#1"/>
    <dgm:cxn modelId="{8E3DE52D-9129-454C-9007-2AFC571E2378}" type="presOf" srcId="{17456C23-D1BE-4B6C-A5E0-B0FAA44C95AF}" destId="{09C889A2-76F0-4A2B-A749-3FBE3D163135}" srcOrd="0" destOrd="0" presId="urn:microsoft.com/office/officeart/2005/8/layout/cycle6#1"/>
    <dgm:cxn modelId="{E04E6A46-A183-412B-AD65-338FA3979136}" type="presOf" srcId="{ED367A76-672B-4E87-80F5-4A59163244B4}" destId="{E9BC4F2A-7BFC-408D-81FA-A6ACCD8AE155}" srcOrd="0" destOrd="0" presId="urn:microsoft.com/office/officeart/2005/8/layout/cycle6#1"/>
    <dgm:cxn modelId="{C99FA23D-F116-4809-BF91-E288917F1F4C}" type="presOf" srcId="{30776ED9-8D61-459F-93CB-193BB2612144}" destId="{FA6A0D54-4F52-44C7-8A42-252BE63C8517}" srcOrd="0" destOrd="0" presId="urn:microsoft.com/office/officeart/2005/8/layout/cycle6#1"/>
    <dgm:cxn modelId="{5316E376-5D5C-49A8-B800-EC3964B038F0}" srcId="{8D2A3BC5-98F1-49E9-A82D-1060160F3C1A}" destId="{EA1331ED-6299-4ACD-BBF2-C3734A1F6387}" srcOrd="4" destOrd="0" parTransId="{86178C56-7EED-4E83-8AF6-30EC0D375124}" sibTransId="{FB7F8417-7EEB-448F-AAF1-F8568D61519B}"/>
    <dgm:cxn modelId="{1792D136-134C-47EE-8F86-99DA1063DB1A}" type="presOf" srcId="{067BEC7B-851C-4F46-B7FA-926D7CA566DB}" destId="{89531199-2816-4E85-8397-21DA8FF8DD83}" srcOrd="0" destOrd="0" presId="urn:microsoft.com/office/officeart/2005/8/layout/cycle6#1"/>
    <dgm:cxn modelId="{56E61B86-3C82-4761-BE7C-CFD11AC30821}" srcId="{8D2A3BC5-98F1-49E9-A82D-1060160F3C1A}" destId="{FB7F6FDE-AF2B-4FB4-98F7-E28FCB0858E3}" srcOrd="6" destOrd="0" parTransId="{9BE4B839-95BD-488C-9216-1A07B0FFC511}" sibTransId="{9A26550C-EDB6-4C32-B430-2CEDD354DE51}"/>
    <dgm:cxn modelId="{8108BC6E-5737-4E1E-9C02-9C34D73B9C10}" type="presOf" srcId="{8D2A3BC5-98F1-49E9-A82D-1060160F3C1A}" destId="{15742AAA-7782-4861-BDBF-6E78F521D99D}" srcOrd="0" destOrd="0" presId="urn:microsoft.com/office/officeart/2005/8/layout/cycle6#1"/>
    <dgm:cxn modelId="{31E885A3-6BDB-4750-8E7E-C86CC157E0F0}" srcId="{8D2A3BC5-98F1-49E9-A82D-1060160F3C1A}" destId="{39E3434D-6CFE-4735-B1B2-63CD77CF1D87}" srcOrd="1" destOrd="0" parTransId="{64C8ACBA-13D0-4F64-B7F9-C3E757E8C4C9}" sibTransId="{30776ED9-8D61-459F-93CB-193BB2612144}"/>
    <dgm:cxn modelId="{BAFDDE18-405B-4AE1-A245-6F6DB1AD1154}" type="presOf" srcId="{2A7AA52E-4B22-430D-9BF3-6546C79D8F08}" destId="{1E28AA11-422F-4ABD-B09E-2EEDA1AD9615}" srcOrd="0" destOrd="0" presId="urn:microsoft.com/office/officeart/2005/8/layout/cycle6#1"/>
    <dgm:cxn modelId="{92BB9413-C504-4D59-A36B-59BC9D3439A7}" type="presOf" srcId="{39E3434D-6CFE-4735-B1B2-63CD77CF1D87}" destId="{F688EF91-A091-48FA-97A7-1CD3CD05952B}" srcOrd="0" destOrd="0" presId="urn:microsoft.com/office/officeart/2005/8/layout/cycle6#1"/>
    <dgm:cxn modelId="{9ED17B5C-A0E2-42DA-AF6B-3BDA8846193D}" srcId="{8D2A3BC5-98F1-49E9-A82D-1060160F3C1A}" destId="{DB34961E-64A5-472D-B82D-77DD67782093}" srcOrd="2" destOrd="0" parTransId="{370C16C9-D15A-462F-8EA9-55A10DE2508A}" sibTransId="{17456C23-D1BE-4B6C-A5E0-B0FAA44C95AF}"/>
    <dgm:cxn modelId="{508657B5-F407-4350-BC8F-28B5BB31B41F}" type="presOf" srcId="{EA1331ED-6299-4ACD-BBF2-C3734A1F6387}" destId="{91B3A5BC-4869-49D0-B76F-EA4078291766}" srcOrd="0" destOrd="0" presId="urn:microsoft.com/office/officeart/2005/8/layout/cycle6#1"/>
    <dgm:cxn modelId="{EC449D3C-372F-48FD-89BB-4AFB418A7ECA}" type="presOf" srcId="{D4D66C65-DD1D-420E-BF18-AE1628BEC5C0}" destId="{32EB1115-67DD-47AB-8C23-EDA31B1F3AF0}" srcOrd="0" destOrd="0" presId="urn:microsoft.com/office/officeart/2005/8/layout/cycle6#1"/>
    <dgm:cxn modelId="{F5F97534-DCCA-4F9C-B185-AA21B3C4343C}" type="presOf" srcId="{9A26550C-EDB6-4C32-B430-2CEDD354DE51}" destId="{DB684704-AD6A-4A92-8FB9-3FEE640C6688}" srcOrd="0" destOrd="0" presId="urn:microsoft.com/office/officeart/2005/8/layout/cycle6#1"/>
    <dgm:cxn modelId="{3F9EE21C-C411-4F17-B730-3DA91B555540}" srcId="{8D2A3BC5-98F1-49E9-A82D-1060160F3C1A}" destId="{57A752CD-8D49-4643-B91D-81FAEE94B898}" srcOrd="3" destOrd="0" parTransId="{C99BC550-F0BF-4AAB-96E2-0B50774E1478}" sibTransId="{865611A7-0C5F-4835-81D3-2E9073340CE4}"/>
    <dgm:cxn modelId="{6D4800C1-A757-4842-93E3-0B424634E8DD}" srcId="{8D2A3BC5-98F1-49E9-A82D-1060160F3C1A}" destId="{ED367A76-672B-4E87-80F5-4A59163244B4}" srcOrd="0" destOrd="0" parTransId="{F76956EC-C29A-4C95-B974-97BA49AFF96C}" sibTransId="{D4D66C65-DD1D-420E-BF18-AE1628BEC5C0}"/>
    <dgm:cxn modelId="{854999E7-4906-4358-8F18-178CEE5918E1}" type="presOf" srcId="{DB34961E-64A5-472D-B82D-77DD67782093}" destId="{5AAAFFA6-05BB-49E8-98DA-7D4DA4BFAEBF}" srcOrd="0" destOrd="0" presId="urn:microsoft.com/office/officeart/2005/8/layout/cycle6#1"/>
    <dgm:cxn modelId="{BFE84B87-D20E-4589-8C79-79EC54623537}" srcId="{8D2A3BC5-98F1-49E9-A82D-1060160F3C1A}" destId="{2A7AA52E-4B22-430D-9BF3-6546C79D8F08}" srcOrd="5" destOrd="0" parTransId="{52AADCA6-5E2A-477C-9327-48DB027D982E}" sibTransId="{067BEC7B-851C-4F46-B7FA-926D7CA566DB}"/>
    <dgm:cxn modelId="{D9792404-E4C9-46F2-BE6B-35D6AA8B98BD}" type="presParOf" srcId="{15742AAA-7782-4861-BDBF-6E78F521D99D}" destId="{E9BC4F2A-7BFC-408D-81FA-A6ACCD8AE155}" srcOrd="0" destOrd="0" presId="urn:microsoft.com/office/officeart/2005/8/layout/cycle6#1"/>
    <dgm:cxn modelId="{C6BA96BF-94FE-4158-91B5-E72F47025609}" type="presParOf" srcId="{15742AAA-7782-4861-BDBF-6E78F521D99D}" destId="{EF9EEED9-AAF4-4E61-AA90-D97DF25B87C8}" srcOrd="1" destOrd="0" presId="urn:microsoft.com/office/officeart/2005/8/layout/cycle6#1"/>
    <dgm:cxn modelId="{26E34D4B-0277-4903-8D3C-AED6BCE5DED8}" type="presParOf" srcId="{15742AAA-7782-4861-BDBF-6E78F521D99D}" destId="{32EB1115-67DD-47AB-8C23-EDA31B1F3AF0}" srcOrd="2" destOrd="0" presId="urn:microsoft.com/office/officeart/2005/8/layout/cycle6#1"/>
    <dgm:cxn modelId="{BF2255FB-CF21-4204-9AED-16C7FA6A42B4}" type="presParOf" srcId="{15742AAA-7782-4861-BDBF-6E78F521D99D}" destId="{F688EF91-A091-48FA-97A7-1CD3CD05952B}" srcOrd="3" destOrd="0" presId="urn:microsoft.com/office/officeart/2005/8/layout/cycle6#1"/>
    <dgm:cxn modelId="{6DAA5434-F9AE-4A0C-9B23-1B25C1BB5D6D}" type="presParOf" srcId="{15742AAA-7782-4861-BDBF-6E78F521D99D}" destId="{E1902698-6C1B-4A97-A509-52CEA48D961F}" srcOrd="4" destOrd="0" presId="urn:microsoft.com/office/officeart/2005/8/layout/cycle6#1"/>
    <dgm:cxn modelId="{1FED7972-5619-4080-9219-FCB721A169A6}" type="presParOf" srcId="{15742AAA-7782-4861-BDBF-6E78F521D99D}" destId="{FA6A0D54-4F52-44C7-8A42-252BE63C8517}" srcOrd="5" destOrd="0" presId="urn:microsoft.com/office/officeart/2005/8/layout/cycle6#1"/>
    <dgm:cxn modelId="{FA8675AB-DED4-440D-88BE-FA00E0D189E2}" type="presParOf" srcId="{15742AAA-7782-4861-BDBF-6E78F521D99D}" destId="{5AAAFFA6-05BB-49E8-98DA-7D4DA4BFAEBF}" srcOrd="6" destOrd="0" presId="urn:microsoft.com/office/officeart/2005/8/layout/cycle6#1"/>
    <dgm:cxn modelId="{19F00D08-9519-4E11-AB1C-6D76AFA808B1}" type="presParOf" srcId="{15742AAA-7782-4861-BDBF-6E78F521D99D}" destId="{DD9F282A-C3FB-413C-9B86-6198FE94EA07}" srcOrd="7" destOrd="0" presId="urn:microsoft.com/office/officeart/2005/8/layout/cycle6#1"/>
    <dgm:cxn modelId="{EAC89B26-0171-457E-9C77-7C8D21775F19}" type="presParOf" srcId="{15742AAA-7782-4861-BDBF-6E78F521D99D}" destId="{09C889A2-76F0-4A2B-A749-3FBE3D163135}" srcOrd="8" destOrd="0" presId="urn:microsoft.com/office/officeart/2005/8/layout/cycle6#1"/>
    <dgm:cxn modelId="{6367EEE0-6F9E-4EF4-9480-3CD39351377C}" type="presParOf" srcId="{15742AAA-7782-4861-BDBF-6E78F521D99D}" destId="{8E73709C-90BD-472F-9D24-387C43A3E4FD}" srcOrd="9" destOrd="0" presId="urn:microsoft.com/office/officeart/2005/8/layout/cycle6#1"/>
    <dgm:cxn modelId="{51881C08-8322-4AAE-AA72-4921A3D72CB4}" type="presParOf" srcId="{15742AAA-7782-4861-BDBF-6E78F521D99D}" destId="{0FE2E3A6-6AB3-4347-B2C6-ABD0F3F7D71E}" srcOrd="10" destOrd="0" presId="urn:microsoft.com/office/officeart/2005/8/layout/cycle6#1"/>
    <dgm:cxn modelId="{9BD9DC76-1ABE-4577-B995-DC38406EFB8B}" type="presParOf" srcId="{15742AAA-7782-4861-BDBF-6E78F521D99D}" destId="{23770BC5-919D-48C4-8D0B-CE6F660A3DD1}" srcOrd="11" destOrd="0" presId="urn:microsoft.com/office/officeart/2005/8/layout/cycle6#1"/>
    <dgm:cxn modelId="{B05CF9D0-7DDD-463F-8C06-531EF10639C7}" type="presParOf" srcId="{15742AAA-7782-4861-BDBF-6E78F521D99D}" destId="{91B3A5BC-4869-49D0-B76F-EA4078291766}" srcOrd="12" destOrd="0" presId="urn:microsoft.com/office/officeart/2005/8/layout/cycle6#1"/>
    <dgm:cxn modelId="{5B00D744-AD5C-4AAF-9B49-6A03CDAADD4B}" type="presParOf" srcId="{15742AAA-7782-4861-BDBF-6E78F521D99D}" destId="{63D72ED6-4C3D-4B1C-A9F3-2F26E5864FAE}" srcOrd="13" destOrd="0" presId="urn:microsoft.com/office/officeart/2005/8/layout/cycle6#1"/>
    <dgm:cxn modelId="{F3F680AB-52CB-4A1B-88D0-332CB3A56D79}" type="presParOf" srcId="{15742AAA-7782-4861-BDBF-6E78F521D99D}" destId="{57E275B9-410D-4651-95B7-2004AC7758E6}" srcOrd="14" destOrd="0" presId="urn:microsoft.com/office/officeart/2005/8/layout/cycle6#1"/>
    <dgm:cxn modelId="{429E6EC2-FCC8-4EEE-94A4-D20D1E3003A7}" type="presParOf" srcId="{15742AAA-7782-4861-BDBF-6E78F521D99D}" destId="{1E28AA11-422F-4ABD-B09E-2EEDA1AD9615}" srcOrd="15" destOrd="0" presId="urn:microsoft.com/office/officeart/2005/8/layout/cycle6#1"/>
    <dgm:cxn modelId="{B7039D50-2AEE-4A7B-B486-0331B0F70B5E}" type="presParOf" srcId="{15742AAA-7782-4861-BDBF-6E78F521D99D}" destId="{E6F30072-FD69-4726-9489-4C97A1FC5D8A}" srcOrd="16" destOrd="0" presId="urn:microsoft.com/office/officeart/2005/8/layout/cycle6#1"/>
    <dgm:cxn modelId="{1B3B41C8-820A-4808-BA5B-BA7825C7BBC7}" type="presParOf" srcId="{15742AAA-7782-4861-BDBF-6E78F521D99D}" destId="{89531199-2816-4E85-8397-21DA8FF8DD83}" srcOrd="17" destOrd="0" presId="urn:microsoft.com/office/officeart/2005/8/layout/cycle6#1"/>
    <dgm:cxn modelId="{391FB6B0-1A2B-4A59-98DB-3D6FE65FE88E}" type="presParOf" srcId="{15742AAA-7782-4861-BDBF-6E78F521D99D}" destId="{D19DDB65-41B4-46AF-8000-EB948B9D40C0}" srcOrd="18" destOrd="0" presId="urn:microsoft.com/office/officeart/2005/8/layout/cycle6#1"/>
    <dgm:cxn modelId="{FD928611-16CA-4B06-93A0-E851EF0C6489}" type="presParOf" srcId="{15742AAA-7782-4861-BDBF-6E78F521D99D}" destId="{5A52CF68-0645-468F-B5E4-87B4CF9EFFB1}" srcOrd="19" destOrd="0" presId="urn:microsoft.com/office/officeart/2005/8/layout/cycle6#1"/>
    <dgm:cxn modelId="{CEE654AC-8704-4830-9260-2A5F3AD4087D}" type="presParOf" srcId="{15742AAA-7782-4861-BDBF-6E78F521D99D}" destId="{DB684704-AD6A-4A92-8FB9-3FEE640C6688}" srcOrd="20" destOrd="0" presId="urn:microsoft.com/office/officeart/2005/8/layout/cycle6#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C8BF717-AFAA-48C9-A4EC-F165F2417DB9}">
      <dsp:nvSpPr>
        <dsp:cNvPr id="0" name=""/>
        <dsp:cNvSpPr/>
      </dsp:nvSpPr>
      <dsp:spPr>
        <a:xfrm>
          <a:off x="4404486" y="1422044"/>
          <a:ext cx="2806503" cy="435657"/>
        </a:xfrm>
        <a:custGeom>
          <a:avLst/>
          <a:gdLst/>
          <a:ahLst/>
          <a:cxnLst/>
          <a:rect l="0" t="0" r="0" b="0"/>
          <a:pathLst>
            <a:path>
              <a:moveTo>
                <a:pt x="0" y="0"/>
              </a:moveTo>
              <a:lnTo>
                <a:pt x="0" y="317123"/>
              </a:lnTo>
              <a:lnTo>
                <a:pt x="2806503" y="317123"/>
              </a:lnTo>
              <a:lnTo>
                <a:pt x="2806503" y="43565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A57742-1770-488A-9BA6-C8626D40CE18}">
      <dsp:nvSpPr>
        <dsp:cNvPr id="0" name=""/>
        <dsp:cNvSpPr/>
      </dsp:nvSpPr>
      <dsp:spPr>
        <a:xfrm>
          <a:off x="4658617" y="2381710"/>
          <a:ext cx="91440" cy="232298"/>
        </a:xfrm>
        <a:custGeom>
          <a:avLst/>
          <a:gdLst/>
          <a:ahLst/>
          <a:cxnLst/>
          <a:rect l="0" t="0" r="0" b="0"/>
          <a:pathLst>
            <a:path>
              <a:moveTo>
                <a:pt x="45720" y="0"/>
              </a:moveTo>
              <a:lnTo>
                <a:pt x="45720" y="232298"/>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4F64CE-5557-4FFA-8DF6-DDD3CE7F6F25}">
      <dsp:nvSpPr>
        <dsp:cNvPr id="0" name=""/>
        <dsp:cNvSpPr/>
      </dsp:nvSpPr>
      <dsp:spPr>
        <a:xfrm>
          <a:off x="4404486" y="1422044"/>
          <a:ext cx="299851" cy="395220"/>
        </a:xfrm>
        <a:custGeom>
          <a:avLst/>
          <a:gdLst/>
          <a:ahLst/>
          <a:cxnLst/>
          <a:rect l="0" t="0" r="0" b="0"/>
          <a:pathLst>
            <a:path>
              <a:moveTo>
                <a:pt x="0" y="0"/>
              </a:moveTo>
              <a:lnTo>
                <a:pt x="0" y="276686"/>
              </a:lnTo>
              <a:lnTo>
                <a:pt x="299851" y="276686"/>
              </a:lnTo>
              <a:lnTo>
                <a:pt x="299851" y="39522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AB079D-37E3-49EC-8E4E-E807355631DE}">
      <dsp:nvSpPr>
        <dsp:cNvPr id="0" name=""/>
        <dsp:cNvSpPr/>
      </dsp:nvSpPr>
      <dsp:spPr>
        <a:xfrm>
          <a:off x="563377" y="2853419"/>
          <a:ext cx="1489086" cy="1104639"/>
        </a:xfrm>
        <a:custGeom>
          <a:avLst/>
          <a:gdLst/>
          <a:ahLst/>
          <a:cxnLst/>
          <a:rect l="0" t="0" r="0" b="0"/>
          <a:pathLst>
            <a:path>
              <a:moveTo>
                <a:pt x="0" y="1104639"/>
              </a:moveTo>
              <a:lnTo>
                <a:pt x="1489086" y="0"/>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0EFF4D-ECB7-4872-97EE-18050EE1EF0E}">
      <dsp:nvSpPr>
        <dsp:cNvPr id="0" name=""/>
        <dsp:cNvSpPr/>
      </dsp:nvSpPr>
      <dsp:spPr>
        <a:xfrm>
          <a:off x="1183357" y="1422044"/>
          <a:ext cx="3221128" cy="1971567"/>
        </a:xfrm>
        <a:custGeom>
          <a:avLst/>
          <a:gdLst/>
          <a:ahLst/>
          <a:cxnLst/>
          <a:rect l="0" t="0" r="0" b="0"/>
          <a:pathLst>
            <a:path>
              <a:moveTo>
                <a:pt x="3221128" y="0"/>
              </a:moveTo>
              <a:lnTo>
                <a:pt x="3221128" y="1853033"/>
              </a:lnTo>
              <a:lnTo>
                <a:pt x="0" y="1853033"/>
              </a:lnTo>
              <a:lnTo>
                <a:pt x="0" y="197156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05BF11-ACEC-49C2-8E50-E8076EB633E7}">
      <dsp:nvSpPr>
        <dsp:cNvPr id="0" name=""/>
        <dsp:cNvSpPr/>
      </dsp:nvSpPr>
      <dsp:spPr>
        <a:xfrm>
          <a:off x="2074308" y="2381761"/>
          <a:ext cx="753130" cy="1011850"/>
        </a:xfrm>
        <a:custGeom>
          <a:avLst/>
          <a:gdLst/>
          <a:ahLst/>
          <a:cxnLst/>
          <a:rect l="0" t="0" r="0" b="0"/>
          <a:pathLst>
            <a:path>
              <a:moveTo>
                <a:pt x="0" y="0"/>
              </a:moveTo>
              <a:lnTo>
                <a:pt x="0" y="893316"/>
              </a:lnTo>
              <a:lnTo>
                <a:pt x="753130" y="893316"/>
              </a:lnTo>
              <a:lnTo>
                <a:pt x="753130" y="1011850"/>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7A717C-F565-43D2-9CF8-B16203E64F67}">
      <dsp:nvSpPr>
        <dsp:cNvPr id="0" name=""/>
        <dsp:cNvSpPr/>
      </dsp:nvSpPr>
      <dsp:spPr>
        <a:xfrm>
          <a:off x="1183363" y="2381761"/>
          <a:ext cx="890945" cy="189434"/>
        </a:xfrm>
        <a:custGeom>
          <a:avLst/>
          <a:gdLst/>
          <a:ahLst/>
          <a:cxnLst/>
          <a:rect l="0" t="0" r="0" b="0"/>
          <a:pathLst>
            <a:path>
              <a:moveTo>
                <a:pt x="890945" y="0"/>
              </a:moveTo>
              <a:lnTo>
                <a:pt x="890945" y="70900"/>
              </a:lnTo>
              <a:lnTo>
                <a:pt x="0" y="70900"/>
              </a:lnTo>
              <a:lnTo>
                <a:pt x="0" y="189434"/>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42A1D9-19F4-449A-A211-C178DE5E0F62}">
      <dsp:nvSpPr>
        <dsp:cNvPr id="0" name=""/>
        <dsp:cNvSpPr/>
      </dsp:nvSpPr>
      <dsp:spPr>
        <a:xfrm>
          <a:off x="2074308" y="1422044"/>
          <a:ext cx="2330177" cy="395270"/>
        </a:xfrm>
        <a:custGeom>
          <a:avLst/>
          <a:gdLst/>
          <a:ahLst/>
          <a:cxnLst/>
          <a:rect l="0" t="0" r="0" b="0"/>
          <a:pathLst>
            <a:path>
              <a:moveTo>
                <a:pt x="2330177" y="0"/>
              </a:moveTo>
              <a:lnTo>
                <a:pt x="2330177" y="276737"/>
              </a:lnTo>
              <a:lnTo>
                <a:pt x="0" y="276737"/>
              </a:lnTo>
              <a:lnTo>
                <a:pt x="0" y="39527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F8F25A-1697-4F77-BD5F-4EA9F13850E5}">
      <dsp:nvSpPr>
        <dsp:cNvPr id="0" name=""/>
        <dsp:cNvSpPr/>
      </dsp:nvSpPr>
      <dsp:spPr>
        <a:xfrm>
          <a:off x="3629512" y="857597"/>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电商经理刘世昌</a:t>
          </a:r>
          <a:endParaRPr lang="zh-CN" altLang="en-US" sz="1100" kern="1200" dirty="0">
            <a:latin typeface="微软雅黑" panose="020B0503020204020204" charset="-122"/>
            <a:ea typeface="微软雅黑" panose="020B0503020204020204" charset="-122"/>
          </a:endParaRPr>
        </a:p>
      </dsp:txBody>
      <dsp:txXfrm>
        <a:off x="3629512" y="857597"/>
        <a:ext cx="1549948" cy="564446"/>
      </dsp:txXfrm>
    </dsp:sp>
    <dsp:sp modelId="{BF4F65AE-6E8E-4B48-A77F-25CB62B08335}">
      <dsp:nvSpPr>
        <dsp:cNvPr id="0" name=""/>
        <dsp:cNvSpPr/>
      </dsp:nvSpPr>
      <dsp:spPr>
        <a:xfrm>
          <a:off x="1299334" y="1817314"/>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indent="0" algn="r" defTabSz="488950">
            <a:lnSpc>
              <a:spcPct val="100000"/>
            </a:lnSpc>
            <a:spcBef>
              <a:spcPct val="0"/>
            </a:spcBef>
            <a:spcAft>
              <a:spcPct val="35000"/>
            </a:spcAft>
            <a:buNone/>
          </a:pPr>
          <a:r>
            <a:rPr lang="zh-CN" altLang="en-US" sz="1100" kern="1200" dirty="0" smtClean="0">
              <a:solidFill>
                <a:schemeClr val="dk1"/>
              </a:solidFill>
              <a:latin typeface="微软雅黑" panose="020B0503020204020204" charset="-122"/>
              <a:ea typeface="微软雅黑" panose="020B0503020204020204" charset="-122"/>
            </a:rPr>
            <a:t>邀约 柳茂（</a:t>
          </a:r>
          <a:r>
            <a:rPr lang="en-US" altLang="zh-CN" sz="1100" kern="1200" dirty="0" smtClean="0">
              <a:solidFill>
                <a:schemeClr val="dk1"/>
              </a:solidFill>
              <a:latin typeface="微软雅黑" panose="020B0503020204020204" charset="-122"/>
              <a:ea typeface="微软雅黑" panose="020B0503020204020204" charset="-122"/>
            </a:rPr>
            <a:t>5</a:t>
          </a:r>
          <a:r>
            <a:rPr lang="zh-CN" altLang="zh-CN" sz="1100" kern="1200" dirty="0" smtClean="0">
              <a:solidFill>
                <a:schemeClr val="dk1"/>
              </a:solidFill>
              <a:latin typeface="微软雅黑" panose="020B0503020204020204" charset="-122"/>
              <a:ea typeface="微软雅黑" panose="020B0503020204020204" charset="-122"/>
            </a:rPr>
            <a:t>人）</a:t>
          </a:r>
        </a:p>
      </dsp:txBody>
      <dsp:txXfrm>
        <a:off x="1299334" y="1817314"/>
        <a:ext cx="1549948" cy="564446"/>
      </dsp:txXfrm>
    </dsp:sp>
    <dsp:sp modelId="{8866BE72-26B3-4CB3-A5E8-A3B1B5F2B214}">
      <dsp:nvSpPr>
        <dsp:cNvPr id="0" name=""/>
        <dsp:cNvSpPr/>
      </dsp:nvSpPr>
      <dsp:spPr>
        <a:xfrm>
          <a:off x="408388" y="2571195"/>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邀约门市</a:t>
          </a:r>
          <a:endParaRPr lang="zh-CN" altLang="en-US" sz="1100" kern="1200" dirty="0">
            <a:latin typeface="微软雅黑" panose="020B0503020204020204" charset="-122"/>
            <a:ea typeface="微软雅黑" panose="020B0503020204020204" charset="-122"/>
          </a:endParaRPr>
        </a:p>
      </dsp:txBody>
      <dsp:txXfrm>
        <a:off x="408388" y="2571195"/>
        <a:ext cx="1549948" cy="564446"/>
      </dsp:txXfrm>
    </dsp:sp>
    <dsp:sp modelId="{4C5A6597-6B6D-4891-AF49-C651492D56F4}">
      <dsp:nvSpPr>
        <dsp:cNvPr id="0" name=""/>
        <dsp:cNvSpPr/>
      </dsp:nvSpPr>
      <dsp:spPr>
        <a:xfrm>
          <a:off x="2052464" y="3393611"/>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邀约门市</a:t>
          </a:r>
          <a:endParaRPr lang="zh-CN" altLang="en-US" sz="1100" kern="1200" dirty="0">
            <a:latin typeface="微软雅黑" panose="020B0503020204020204" charset="-122"/>
            <a:ea typeface="微软雅黑" panose="020B0503020204020204" charset="-122"/>
          </a:endParaRPr>
        </a:p>
      </dsp:txBody>
      <dsp:txXfrm>
        <a:off x="2052464" y="3393611"/>
        <a:ext cx="1549948" cy="564446"/>
      </dsp:txXfrm>
    </dsp:sp>
    <dsp:sp modelId="{443ED51C-74FE-456E-A7B3-67E060104158}">
      <dsp:nvSpPr>
        <dsp:cNvPr id="0" name=""/>
        <dsp:cNvSpPr/>
      </dsp:nvSpPr>
      <dsp:spPr>
        <a:xfrm>
          <a:off x="408383" y="3393611"/>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邀约门市</a:t>
          </a:r>
          <a:endParaRPr lang="zh-CN" altLang="en-US" sz="1100" kern="1200" dirty="0">
            <a:latin typeface="微软雅黑" panose="020B0503020204020204" charset="-122"/>
            <a:ea typeface="微软雅黑" panose="020B0503020204020204" charset="-122"/>
          </a:endParaRPr>
        </a:p>
      </dsp:txBody>
      <dsp:txXfrm>
        <a:off x="408383" y="3393611"/>
        <a:ext cx="1549948" cy="564446"/>
      </dsp:txXfrm>
    </dsp:sp>
    <dsp:sp modelId="{0040E7AF-72F0-416E-9B1F-B05ACD83F7B8}">
      <dsp:nvSpPr>
        <dsp:cNvPr id="0" name=""/>
        <dsp:cNvSpPr/>
      </dsp:nvSpPr>
      <dsp:spPr>
        <a:xfrm>
          <a:off x="2052464" y="2571195"/>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邀约门市</a:t>
          </a:r>
          <a:endParaRPr lang="zh-CN" altLang="en-US" sz="1100" kern="1200" dirty="0">
            <a:latin typeface="微软雅黑" panose="020B0503020204020204" charset="-122"/>
            <a:ea typeface="微软雅黑" panose="020B0503020204020204" charset="-122"/>
          </a:endParaRPr>
        </a:p>
      </dsp:txBody>
      <dsp:txXfrm>
        <a:off x="2052464" y="2571195"/>
        <a:ext cx="1549948" cy="564446"/>
      </dsp:txXfrm>
    </dsp:sp>
    <dsp:sp modelId="{88AFA041-49E0-4D29-A9CD-84624DA8FA9F}">
      <dsp:nvSpPr>
        <dsp:cNvPr id="0" name=""/>
        <dsp:cNvSpPr/>
      </dsp:nvSpPr>
      <dsp:spPr>
        <a:xfrm>
          <a:off x="3929363" y="1817264"/>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推广组许博（</a:t>
          </a:r>
          <a:r>
            <a:rPr lang="en-US" altLang="zh-CN" sz="1100" kern="1200" dirty="0" smtClean="0">
              <a:latin typeface="微软雅黑" panose="020B0503020204020204" charset="-122"/>
              <a:ea typeface="微软雅黑" panose="020B0503020204020204" charset="-122"/>
            </a:rPr>
            <a:t>3</a:t>
          </a:r>
          <a:r>
            <a:rPr lang="zh-CN" altLang="en-US" sz="1100" kern="1200" dirty="0" smtClean="0">
              <a:latin typeface="微软雅黑" panose="020B0503020204020204" charset="-122"/>
              <a:ea typeface="微软雅黑" panose="020B0503020204020204" charset="-122"/>
            </a:rPr>
            <a:t>人）</a:t>
          </a:r>
          <a:endParaRPr lang="zh-CN" altLang="en-US" sz="1100" kern="1200" dirty="0">
            <a:latin typeface="微软雅黑" panose="020B0503020204020204" charset="-122"/>
            <a:ea typeface="微软雅黑" panose="020B0503020204020204" charset="-122"/>
          </a:endParaRPr>
        </a:p>
      </dsp:txBody>
      <dsp:txXfrm>
        <a:off x="3929363" y="1817264"/>
        <a:ext cx="1549948" cy="564446"/>
      </dsp:txXfrm>
    </dsp:sp>
    <dsp:sp modelId="{9A42A868-BB41-497F-B608-0C2772573FF1}">
      <dsp:nvSpPr>
        <dsp:cNvPr id="0" name=""/>
        <dsp:cNvSpPr/>
      </dsp:nvSpPr>
      <dsp:spPr>
        <a:xfrm>
          <a:off x="3929363" y="2614009"/>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altLang="zh-CN" sz="1100" kern="1200" dirty="0" smtClean="0">
              <a:latin typeface="微软雅黑" panose="020B0503020204020204" charset="-122"/>
              <a:ea typeface="微软雅黑" panose="020B0503020204020204" charset="-122"/>
            </a:rPr>
            <a:t>SEM </a:t>
          </a:r>
          <a:r>
            <a:rPr lang="zh-CN" altLang="en-US" sz="1100" kern="1200" dirty="0" smtClean="0">
              <a:latin typeface="微软雅黑" panose="020B0503020204020204" charset="-122"/>
              <a:ea typeface="微软雅黑" panose="020B0503020204020204" charset="-122"/>
            </a:rPr>
            <a:t>微博微信 官网</a:t>
          </a:r>
          <a:endParaRPr lang="zh-CN" altLang="en-US" sz="1100" kern="1200" dirty="0">
            <a:latin typeface="微软雅黑" panose="020B0503020204020204" charset="-122"/>
            <a:ea typeface="微软雅黑" panose="020B0503020204020204" charset="-122"/>
          </a:endParaRPr>
        </a:p>
      </dsp:txBody>
      <dsp:txXfrm>
        <a:off x="3929363" y="2614009"/>
        <a:ext cx="1549948" cy="564446"/>
      </dsp:txXfrm>
    </dsp:sp>
    <dsp:sp modelId="{D8B8ADF2-3D86-4275-83D5-177CD825900B}">
      <dsp:nvSpPr>
        <dsp:cNvPr id="0" name=""/>
        <dsp:cNvSpPr/>
      </dsp:nvSpPr>
      <dsp:spPr>
        <a:xfrm>
          <a:off x="6436015" y="1857701"/>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客服门市濛濛（</a:t>
          </a:r>
          <a:r>
            <a:rPr lang="en-US" altLang="zh-CN" sz="1100" kern="1200" dirty="0" smtClean="0">
              <a:latin typeface="微软雅黑" panose="020B0503020204020204" charset="-122"/>
              <a:ea typeface="微软雅黑" panose="020B0503020204020204" charset="-122"/>
            </a:rPr>
            <a:t>3</a:t>
          </a:r>
          <a:r>
            <a:rPr lang="zh-CN" altLang="en-US" sz="1100" kern="1200" dirty="0" smtClean="0">
              <a:latin typeface="微软雅黑" panose="020B0503020204020204" charset="-122"/>
              <a:ea typeface="微软雅黑" panose="020B0503020204020204" charset="-122"/>
            </a:rPr>
            <a:t>人）</a:t>
          </a:r>
          <a:endParaRPr lang="zh-CN" altLang="en-US" sz="1100" kern="1200" dirty="0">
            <a:latin typeface="微软雅黑" panose="020B0503020204020204" charset="-122"/>
            <a:ea typeface="微软雅黑" panose="020B0503020204020204" charset="-122"/>
          </a:endParaRPr>
        </a:p>
      </dsp:txBody>
      <dsp:txXfrm>
        <a:off x="6436015" y="1857701"/>
        <a:ext cx="1549948" cy="564446"/>
      </dsp:txXfrm>
    </dsp:sp>
    <dsp:sp modelId="{A5BF1390-61E3-4968-A895-F8522DC5535A}">
      <dsp:nvSpPr>
        <dsp:cNvPr id="0" name=""/>
        <dsp:cNvSpPr/>
      </dsp:nvSpPr>
      <dsp:spPr>
        <a:xfrm>
          <a:off x="6439441" y="2639730"/>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客服门市</a:t>
          </a:r>
          <a:endParaRPr lang="zh-CN" altLang="en-US" sz="1100" kern="1200" dirty="0">
            <a:latin typeface="微软雅黑" panose="020B0503020204020204" charset="-122"/>
            <a:ea typeface="微软雅黑" panose="020B0503020204020204" charset="-122"/>
          </a:endParaRPr>
        </a:p>
      </dsp:txBody>
      <dsp:txXfrm>
        <a:off x="6439441" y="2639730"/>
        <a:ext cx="1549948" cy="564446"/>
      </dsp:txXfrm>
    </dsp:sp>
    <dsp:sp modelId="{506AA7AF-C9E4-4950-88CC-F45CE6487C34}">
      <dsp:nvSpPr>
        <dsp:cNvPr id="0" name=""/>
        <dsp:cNvSpPr/>
      </dsp:nvSpPr>
      <dsp:spPr>
        <a:xfrm>
          <a:off x="3922663" y="3384377"/>
          <a:ext cx="1549948" cy="56444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smtClean="0">
              <a:latin typeface="微软雅黑" panose="020B0503020204020204" charset="-122"/>
              <a:ea typeface="微软雅黑" panose="020B0503020204020204" charset="-122"/>
            </a:rPr>
            <a:t>美工人员</a:t>
          </a:r>
          <a:endParaRPr lang="zh-CN" altLang="en-US" sz="1100" kern="1200" dirty="0">
            <a:latin typeface="微软雅黑" panose="020B0503020204020204" charset="-122"/>
            <a:ea typeface="微软雅黑" panose="020B0503020204020204" charset="-122"/>
          </a:endParaRPr>
        </a:p>
      </dsp:txBody>
      <dsp:txXfrm>
        <a:off x="3922663" y="3384377"/>
        <a:ext cx="1549948" cy="56444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9BC4F2A-7BFC-408D-81FA-A6ACCD8AE155}">
      <dsp:nvSpPr>
        <dsp:cNvPr id="0" name=""/>
        <dsp:cNvSpPr/>
      </dsp:nvSpPr>
      <dsp:spPr>
        <a:xfrm>
          <a:off x="2562076" y="2060"/>
          <a:ext cx="971847" cy="631700"/>
        </a:xfrm>
        <a:prstGeom prst="roundRect">
          <a:avLst/>
        </a:prstGeom>
        <a:solidFill>
          <a:schemeClr val="accent5">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引流</a:t>
          </a:r>
          <a:endParaRPr lang="zh-CN" altLang="en-US" sz="2500" kern="1200" dirty="0"/>
        </a:p>
      </dsp:txBody>
      <dsp:txXfrm>
        <a:off x="2562076" y="2060"/>
        <a:ext cx="971847" cy="631700"/>
      </dsp:txXfrm>
    </dsp:sp>
    <dsp:sp modelId="{32EB1115-67DD-47AB-8C23-EDA31B1F3AF0}">
      <dsp:nvSpPr>
        <dsp:cNvPr id="0" name=""/>
        <dsp:cNvSpPr/>
      </dsp:nvSpPr>
      <dsp:spPr>
        <a:xfrm>
          <a:off x="1222959" y="311705"/>
          <a:ext cx="3606768" cy="3606768"/>
        </a:xfrm>
        <a:custGeom>
          <a:avLst/>
          <a:gdLst/>
          <a:ahLst/>
          <a:cxnLst/>
          <a:rect l="0" t="0" r="0" b="0"/>
          <a:pathLst>
            <a:path>
              <a:moveTo>
                <a:pt x="2319206" y="75344"/>
              </a:moveTo>
              <a:arcTo wR="1803384" hR="1803384" stAng="17197225" swAng="1621596"/>
            </a:path>
          </a:pathLst>
        </a:custGeom>
        <a:noFill/>
        <a:ln w="9525" cap="flat" cmpd="sng" algn="ctr">
          <a:solidFill>
            <a:schemeClr val="accent5">
              <a:shade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88EF91-A091-48FA-97A7-1CD3CD05952B}">
      <dsp:nvSpPr>
        <dsp:cNvPr id="0" name=""/>
        <dsp:cNvSpPr/>
      </dsp:nvSpPr>
      <dsp:spPr>
        <a:xfrm>
          <a:off x="4057347" y="816098"/>
          <a:ext cx="971847" cy="631700"/>
        </a:xfrm>
        <a:prstGeom prst="roundRect">
          <a:avLst/>
        </a:prstGeom>
        <a:solidFill>
          <a:schemeClr val="accent5">
            <a:alpha val="90000"/>
            <a:hueOff val="0"/>
            <a:satOff val="0"/>
            <a:lumOff val="0"/>
            <a:alphaOff val="-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集客</a:t>
          </a:r>
          <a:endParaRPr lang="zh-CN" altLang="en-US" sz="2500" kern="1200" dirty="0"/>
        </a:p>
      </dsp:txBody>
      <dsp:txXfrm>
        <a:off x="4057347" y="816098"/>
        <a:ext cx="971847" cy="631700"/>
      </dsp:txXfrm>
    </dsp:sp>
    <dsp:sp modelId="{FA6A0D54-4F52-44C7-8A42-252BE63C8517}">
      <dsp:nvSpPr>
        <dsp:cNvPr id="0" name=""/>
        <dsp:cNvSpPr/>
      </dsp:nvSpPr>
      <dsp:spPr>
        <a:xfrm>
          <a:off x="1243606" y="342836"/>
          <a:ext cx="3606768" cy="3606768"/>
        </a:xfrm>
        <a:custGeom>
          <a:avLst/>
          <a:gdLst/>
          <a:ahLst/>
          <a:cxnLst/>
          <a:rect l="0" t="0" r="0" b="0"/>
          <a:pathLst>
            <a:path>
              <a:moveTo>
                <a:pt x="3469006" y="1112083"/>
              </a:moveTo>
              <a:arcTo wR="1803384" hR="1803384" stAng="20247575" swAng="1453095"/>
            </a:path>
          </a:pathLst>
        </a:custGeom>
        <a:noFill/>
        <a:ln w="9525" cap="flat" cmpd="sng" algn="ctr">
          <a:solidFill>
            <a:schemeClr val="accent5">
              <a:shade val="90000"/>
              <a:hueOff val="44305"/>
              <a:satOff val="-1107"/>
              <a:lumOff val="5297"/>
              <a:alphaOff val="0"/>
            </a:schemeClr>
          </a:solidFill>
          <a:prstDash val="solid"/>
        </a:ln>
        <a:effectLst/>
      </dsp:spPr>
      <dsp:style>
        <a:lnRef idx="1">
          <a:scrgbClr r="0" g="0" b="0"/>
        </a:lnRef>
        <a:fillRef idx="0">
          <a:scrgbClr r="0" g="0" b="0"/>
        </a:fillRef>
        <a:effectRef idx="0">
          <a:scrgbClr r="0" g="0" b="0"/>
        </a:effectRef>
        <a:fontRef idx="minor"/>
      </dsp:style>
    </dsp:sp>
    <dsp:sp modelId="{5AAAFFA6-05BB-49E8-98DA-7D4DA4BFAEBF}">
      <dsp:nvSpPr>
        <dsp:cNvPr id="0" name=""/>
        <dsp:cNvSpPr/>
      </dsp:nvSpPr>
      <dsp:spPr>
        <a:xfrm>
          <a:off x="4320245" y="2206735"/>
          <a:ext cx="971847" cy="631700"/>
        </a:xfrm>
        <a:prstGeom prst="roundRect">
          <a:avLst/>
        </a:prstGeom>
        <a:solidFill>
          <a:schemeClr val="accent5">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筛客</a:t>
          </a:r>
          <a:endParaRPr lang="zh-CN" altLang="en-US" sz="2500" kern="1200" dirty="0"/>
        </a:p>
      </dsp:txBody>
      <dsp:txXfrm>
        <a:off x="4320245" y="2206735"/>
        <a:ext cx="971847" cy="631700"/>
      </dsp:txXfrm>
    </dsp:sp>
    <dsp:sp modelId="{09C889A2-76F0-4A2B-A749-3FBE3D163135}">
      <dsp:nvSpPr>
        <dsp:cNvPr id="0" name=""/>
        <dsp:cNvSpPr/>
      </dsp:nvSpPr>
      <dsp:spPr>
        <a:xfrm>
          <a:off x="1244615" y="317911"/>
          <a:ext cx="3606768" cy="3606768"/>
        </a:xfrm>
        <a:custGeom>
          <a:avLst/>
          <a:gdLst/>
          <a:ahLst/>
          <a:cxnLst/>
          <a:rect l="0" t="0" r="0" b="0"/>
          <a:pathLst>
            <a:path>
              <a:moveTo>
                <a:pt x="3455159" y="2527147"/>
              </a:moveTo>
              <a:arcTo wR="1803384" hR="1803384" stAng="1419703" swAng="1358782"/>
            </a:path>
          </a:pathLst>
        </a:custGeom>
        <a:noFill/>
        <a:ln w="9525" cap="flat" cmpd="sng" algn="ctr">
          <a:solidFill>
            <a:schemeClr val="accent5">
              <a:shade val="90000"/>
              <a:hueOff val="88609"/>
              <a:satOff val="-2214"/>
              <a:lumOff val="10594"/>
              <a:alphaOff val="0"/>
            </a:schemeClr>
          </a:solidFill>
          <a:prstDash val="solid"/>
        </a:ln>
        <a:effectLst/>
      </dsp:spPr>
      <dsp:style>
        <a:lnRef idx="1">
          <a:scrgbClr r="0" g="0" b="0"/>
        </a:lnRef>
        <a:fillRef idx="0">
          <a:scrgbClr r="0" g="0" b="0"/>
        </a:fillRef>
        <a:effectRef idx="0">
          <a:scrgbClr r="0" g="0" b="0"/>
        </a:effectRef>
        <a:fontRef idx="minor"/>
      </dsp:style>
    </dsp:sp>
    <dsp:sp modelId="{8E73709C-90BD-472F-9D24-387C43A3E4FD}">
      <dsp:nvSpPr>
        <dsp:cNvPr id="0" name=""/>
        <dsp:cNvSpPr/>
      </dsp:nvSpPr>
      <dsp:spPr>
        <a:xfrm>
          <a:off x="3344535" y="3430238"/>
          <a:ext cx="971847" cy="631700"/>
        </a:xfrm>
        <a:prstGeom prst="roundRect">
          <a:avLst/>
        </a:prstGeom>
        <a:solidFill>
          <a:schemeClr val="accent5">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养客</a:t>
          </a:r>
          <a:endParaRPr lang="zh-CN" altLang="en-US" sz="2500" kern="1200" dirty="0"/>
        </a:p>
      </dsp:txBody>
      <dsp:txXfrm>
        <a:off x="3344535" y="3430238"/>
        <a:ext cx="971847" cy="631700"/>
      </dsp:txXfrm>
    </dsp:sp>
    <dsp:sp modelId="{23770BC5-919D-48C4-8D0B-CE6F660A3DD1}">
      <dsp:nvSpPr>
        <dsp:cNvPr id="0" name=""/>
        <dsp:cNvSpPr/>
      </dsp:nvSpPr>
      <dsp:spPr>
        <a:xfrm>
          <a:off x="1244615" y="317911"/>
          <a:ext cx="3606768" cy="3606768"/>
        </a:xfrm>
        <a:custGeom>
          <a:avLst/>
          <a:gdLst/>
          <a:ahLst/>
          <a:cxnLst/>
          <a:rect l="0" t="0" r="0" b="0"/>
          <a:pathLst>
            <a:path>
              <a:moveTo>
                <a:pt x="2094067" y="3583186"/>
              </a:moveTo>
              <a:arcTo wR="1803384" hR="1803384" stAng="4843449" swAng="1113102"/>
            </a:path>
          </a:pathLst>
        </a:custGeom>
        <a:noFill/>
        <a:ln w="9525" cap="flat" cmpd="sng" algn="ctr">
          <a:solidFill>
            <a:schemeClr val="accent5">
              <a:shade val="90000"/>
              <a:hueOff val="132914"/>
              <a:satOff val="-3321"/>
              <a:lumOff val="15891"/>
              <a:alphaOff val="0"/>
            </a:schemeClr>
          </a:solidFill>
          <a:prstDash val="solid"/>
        </a:ln>
        <a:effectLst/>
      </dsp:spPr>
      <dsp:style>
        <a:lnRef idx="1">
          <a:scrgbClr r="0" g="0" b="0"/>
        </a:lnRef>
        <a:fillRef idx="0">
          <a:scrgbClr r="0" g="0" b="0"/>
        </a:fillRef>
        <a:effectRef idx="0">
          <a:scrgbClr r="0" g="0" b="0"/>
        </a:effectRef>
        <a:fontRef idx="minor"/>
      </dsp:style>
    </dsp:sp>
    <dsp:sp modelId="{91B3A5BC-4869-49D0-B76F-EA4078291766}">
      <dsp:nvSpPr>
        <dsp:cNvPr id="0" name=""/>
        <dsp:cNvSpPr/>
      </dsp:nvSpPr>
      <dsp:spPr>
        <a:xfrm>
          <a:off x="1779617" y="3430238"/>
          <a:ext cx="971847" cy="631700"/>
        </a:xfrm>
        <a:prstGeom prst="roundRect">
          <a:avLst/>
        </a:prstGeom>
        <a:solidFill>
          <a:schemeClr val="accent5">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邀约</a:t>
          </a:r>
          <a:endParaRPr lang="zh-CN" altLang="en-US" sz="2500" kern="1200" dirty="0"/>
        </a:p>
      </dsp:txBody>
      <dsp:txXfrm>
        <a:off x="1779617" y="3430238"/>
        <a:ext cx="971847" cy="631700"/>
      </dsp:txXfrm>
    </dsp:sp>
    <dsp:sp modelId="{57E275B9-410D-4651-95B7-2004AC7758E6}">
      <dsp:nvSpPr>
        <dsp:cNvPr id="0" name=""/>
        <dsp:cNvSpPr/>
      </dsp:nvSpPr>
      <dsp:spPr>
        <a:xfrm>
          <a:off x="1244615" y="317911"/>
          <a:ext cx="3606768" cy="3606768"/>
        </a:xfrm>
        <a:custGeom>
          <a:avLst/>
          <a:gdLst/>
          <a:ahLst/>
          <a:cxnLst/>
          <a:rect l="0" t="0" r="0" b="0"/>
          <a:pathLst>
            <a:path>
              <a:moveTo>
                <a:pt x="557641" y="3107347"/>
              </a:moveTo>
              <a:arcTo wR="1803384" hR="1803384" stAng="8021515" swAng="1358782"/>
            </a:path>
          </a:pathLst>
        </a:custGeom>
        <a:noFill/>
        <a:ln w="9525" cap="flat" cmpd="sng" algn="ctr">
          <a:solidFill>
            <a:schemeClr val="accent5">
              <a:shade val="90000"/>
              <a:hueOff val="177218"/>
              <a:satOff val="-4428"/>
              <a:lumOff val="21188"/>
              <a:alphaOff val="0"/>
            </a:schemeClr>
          </a:solidFill>
          <a:prstDash val="solid"/>
        </a:ln>
        <a:effectLst/>
      </dsp:spPr>
      <dsp:style>
        <a:lnRef idx="1">
          <a:scrgbClr r="0" g="0" b="0"/>
        </a:lnRef>
        <a:fillRef idx="0">
          <a:scrgbClr r="0" g="0" b="0"/>
        </a:fillRef>
        <a:effectRef idx="0">
          <a:scrgbClr r="0" g="0" b="0"/>
        </a:effectRef>
        <a:fontRef idx="minor"/>
      </dsp:style>
    </dsp:sp>
    <dsp:sp modelId="{1E28AA11-422F-4ABD-B09E-2EEDA1AD9615}">
      <dsp:nvSpPr>
        <dsp:cNvPr id="0" name=""/>
        <dsp:cNvSpPr/>
      </dsp:nvSpPr>
      <dsp:spPr>
        <a:xfrm>
          <a:off x="803906" y="2206735"/>
          <a:ext cx="971847" cy="631700"/>
        </a:xfrm>
        <a:prstGeom prst="roundRect">
          <a:avLst/>
        </a:prstGeom>
        <a:solidFill>
          <a:schemeClr val="accent5">
            <a:alpha val="90000"/>
            <a:hueOff val="0"/>
            <a:satOff val="0"/>
            <a:lumOff val="0"/>
            <a:alphaOff val="-3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订单</a:t>
          </a:r>
          <a:endParaRPr lang="zh-CN" altLang="en-US" sz="2500" kern="1200" dirty="0"/>
        </a:p>
      </dsp:txBody>
      <dsp:txXfrm>
        <a:off x="803906" y="2206735"/>
        <a:ext cx="971847" cy="631700"/>
      </dsp:txXfrm>
    </dsp:sp>
    <dsp:sp modelId="{89531199-2816-4E85-8397-21DA8FF8DD83}">
      <dsp:nvSpPr>
        <dsp:cNvPr id="0" name=""/>
        <dsp:cNvSpPr/>
      </dsp:nvSpPr>
      <dsp:spPr>
        <a:xfrm>
          <a:off x="1244615" y="317911"/>
          <a:ext cx="3606768" cy="3606768"/>
        </a:xfrm>
        <a:custGeom>
          <a:avLst/>
          <a:gdLst/>
          <a:ahLst/>
          <a:cxnLst/>
          <a:rect l="0" t="0" r="0" b="0"/>
          <a:pathLst>
            <a:path>
              <a:moveTo>
                <a:pt x="1615" y="1879695"/>
              </a:moveTo>
              <a:arcTo wR="1803384" hR="1803384" stAng="10654486" swAng="1726353"/>
            </a:path>
          </a:pathLst>
        </a:custGeom>
        <a:noFill/>
        <a:ln w="9525" cap="flat" cmpd="sng" algn="ctr">
          <a:solidFill>
            <a:schemeClr val="accent5">
              <a:shade val="90000"/>
              <a:hueOff val="221523"/>
              <a:satOff val="-5535"/>
              <a:lumOff val="26485"/>
              <a:alphaOff val="0"/>
            </a:schemeClr>
          </a:solidFill>
          <a:prstDash val="solid"/>
        </a:ln>
        <a:effectLst/>
      </dsp:spPr>
      <dsp:style>
        <a:lnRef idx="1">
          <a:scrgbClr r="0" g="0" b="0"/>
        </a:lnRef>
        <a:fillRef idx="0">
          <a:scrgbClr r="0" g="0" b="0"/>
        </a:fillRef>
        <a:effectRef idx="0">
          <a:scrgbClr r="0" g="0" b="0"/>
        </a:effectRef>
        <a:fontRef idx="minor"/>
      </dsp:style>
    </dsp:sp>
    <dsp:sp modelId="{D19DDB65-41B4-46AF-8000-EB948B9D40C0}">
      <dsp:nvSpPr>
        <dsp:cNvPr id="0" name=""/>
        <dsp:cNvSpPr/>
      </dsp:nvSpPr>
      <dsp:spPr>
        <a:xfrm>
          <a:off x="1152133" y="681053"/>
          <a:ext cx="971847" cy="631700"/>
        </a:xfrm>
        <a:prstGeom prst="roundRect">
          <a:avLst/>
        </a:prstGeom>
        <a:solidFill>
          <a:schemeClr val="accent5">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维护</a:t>
          </a:r>
          <a:endParaRPr lang="zh-CN" altLang="en-US" sz="2500" kern="1200" dirty="0"/>
        </a:p>
      </dsp:txBody>
      <dsp:txXfrm>
        <a:off x="1152133" y="681053"/>
        <a:ext cx="971847" cy="631700"/>
      </dsp:txXfrm>
    </dsp:sp>
    <dsp:sp modelId="{DB684704-AD6A-4A92-8FB9-3FEE640C6688}">
      <dsp:nvSpPr>
        <dsp:cNvPr id="0" name=""/>
        <dsp:cNvSpPr/>
      </dsp:nvSpPr>
      <dsp:spPr>
        <a:xfrm>
          <a:off x="1244615" y="317911"/>
          <a:ext cx="3606768" cy="3606768"/>
        </a:xfrm>
        <a:custGeom>
          <a:avLst/>
          <a:gdLst/>
          <a:ahLst/>
          <a:cxnLst/>
          <a:rect l="0" t="0" r="0" b="0"/>
          <a:pathLst>
            <a:path>
              <a:moveTo>
                <a:pt x="723422" y="359127"/>
              </a:moveTo>
              <a:arcTo wR="1803384" hR="1803384" stAng="13992733" swAng="1256624"/>
            </a:path>
          </a:pathLst>
        </a:custGeom>
        <a:noFill/>
        <a:ln w="9525" cap="flat" cmpd="sng" algn="ctr">
          <a:solidFill>
            <a:schemeClr val="accent5">
              <a:shade val="90000"/>
              <a:hueOff val="265827"/>
              <a:satOff val="-6642"/>
              <a:lumOff val="31782"/>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1">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endSty" val="noArr"/>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5940" y="1104049"/>
            <a:ext cx="8072119" cy="438784"/>
          </a:xfrm>
          <a:prstGeom prst="rect">
            <a:avLst/>
          </a:prstGeom>
        </p:spPr>
        <p:txBody>
          <a:bodyPr wrap="square" lIns="0" tIns="0" rIns="0" bIns="0">
            <a:spAutoFit/>
          </a:bodyPr>
          <a:lstStyle>
            <a:lvl1pPr>
              <a:defRPr sz="2800"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subTitle" idx="4"/>
          </p:nvPr>
        </p:nvSpPr>
        <p:spPr>
          <a:xfrm>
            <a:off x="535940" y="3865090"/>
            <a:ext cx="7322820" cy="1074420"/>
          </a:xfrm>
          <a:prstGeom prst="rect">
            <a:avLst/>
          </a:prstGeom>
        </p:spPr>
        <p:txBody>
          <a:bodyPr wrap="square" lIns="0" tIns="0" rIns="0" bIns="0">
            <a:spAutoFit/>
          </a:bodyPr>
          <a:lstStyle>
            <a:lvl1pPr>
              <a:defRPr sz="6300" b="0" i="0">
                <a:solidFill>
                  <a:schemeClr val="bg1"/>
                </a:solidFill>
                <a:latin typeface="黑体" panose="02010609060101010101" charset="-122"/>
                <a:cs typeface="黑体" panose="02010609060101010101" charset="-122"/>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body" idx="1"/>
          </p:nvPr>
        </p:nvSpPr>
        <p:spPr/>
        <p:txBody>
          <a:bodyPr lIns="0" tIns="0" rIns="0" bIns="0"/>
          <a:lstStyle>
            <a:lvl1pPr>
              <a:defRPr sz="3200" b="0" i="0">
                <a:solidFill>
                  <a:schemeClr val="bg1"/>
                </a:solidFill>
                <a:latin typeface="黑体" panose="02010609060101010101" charset="-122"/>
                <a:cs typeface="黑体" panose="02010609060101010101" charset="-122"/>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1.pn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Users\Administrator\Desktop\图片1.png"/>
          <p:cNvPicPr>
            <a:picLocks noChangeAspect="1" noChangeArrowheads="1"/>
          </p:cNvPicPr>
          <p:nvPr userDrawn="1"/>
        </p:nvPicPr>
        <p:blipFill>
          <a:blip r:embed="rId6" cstate="print"/>
          <a:srcRect/>
          <a:stretch>
            <a:fillRect/>
          </a:stretch>
        </p:blipFill>
        <p:spPr bwMode="auto">
          <a:xfrm>
            <a:off x="0" y="-11113"/>
            <a:ext cx="9155113" cy="6869113"/>
          </a:xfrm>
          <a:prstGeom prst="rect">
            <a:avLst/>
          </a:prstGeom>
          <a:noFill/>
        </p:spPr>
      </p:pic>
      <p:sp>
        <p:nvSpPr>
          <p:cNvPr id="2" name="Holder 2"/>
          <p:cNvSpPr>
            <a:spLocks noGrp="1"/>
          </p:cNvSpPr>
          <p:nvPr>
            <p:ph type="title"/>
          </p:nvPr>
        </p:nvSpPr>
        <p:spPr>
          <a:xfrm>
            <a:off x="535940" y="1104049"/>
            <a:ext cx="8072119" cy="438784"/>
          </a:xfrm>
          <a:prstGeom prst="rect">
            <a:avLst/>
          </a:prstGeom>
        </p:spPr>
        <p:txBody>
          <a:bodyPr wrap="square" lIns="0" tIns="0" rIns="0" bIns="0">
            <a:spAutoFit/>
          </a:bodyPr>
          <a:lstStyle>
            <a:lvl1pPr>
              <a:defRPr sz="2800" b="0"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body" idx="1"/>
          </p:nvPr>
        </p:nvSpPr>
        <p:spPr>
          <a:xfrm>
            <a:off x="535938" y="1806300"/>
            <a:ext cx="7747634" cy="4652010"/>
          </a:xfrm>
          <a:prstGeom prst="rect">
            <a:avLst/>
          </a:prstGeom>
        </p:spPr>
        <p:txBody>
          <a:bodyPr wrap="square" lIns="0" tIns="0" rIns="0" bIns="0">
            <a:spAutoFit/>
          </a:bodyPr>
          <a:lstStyle>
            <a:lvl1pPr>
              <a:defRPr sz="3200" b="0" i="0">
                <a:solidFill>
                  <a:schemeClr val="bg1"/>
                </a:solidFill>
                <a:latin typeface="黑体" panose="02010609060101010101" charset="-122"/>
                <a:cs typeface="黑体" panose="02010609060101010101" charset="-122"/>
              </a:defRPr>
            </a:lvl1pPr>
          </a:lstStyle>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1.png"/><Relationship Id="rId1"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3.png"/><Relationship Id="rId1" Type="http://schemas.openxmlformats.org/officeDocument/2006/relationships/image" Target="../media/image1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6.png"/><Relationship Id="rId1" Type="http://schemas.openxmlformats.org/officeDocument/2006/relationships/image" Target="../media/image15.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9.png"/><Relationship Id="rId1"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0.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1.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2.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3.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4.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6.jpeg"/><Relationship Id="rId1" Type="http://schemas.openxmlformats.org/officeDocument/2006/relationships/image" Target="../media/image25.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8.jpeg"/><Relationship Id="rId1" Type="http://schemas.openxmlformats.org/officeDocument/2006/relationships/image" Target="../media/image27.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33.jpeg"/><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8.jpeg"/><Relationship Id="rId1" Type="http://schemas.openxmlformats.org/officeDocument/2006/relationships/image" Target="../media/image37.jpeg"/></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39.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7.jpe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8.jpe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9.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50.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51.jpe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2.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53.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hart" Target="../charts/chart2.xml"/><Relationship Id="rId1" Type="http://schemas.openxmlformats.org/officeDocument/2006/relationships/chart" Target="../charts/chart1.xml"/></Relationships>
</file>

<file path=ppt/slides/_rels/slide79.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57.png"/><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image" Target="../media/image54.jpe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9.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C:\Users\Administrator\Desktop\图片1.png"/>
          <p:cNvPicPr>
            <a:picLocks noChangeAspect="1" noChangeArrowheads="1"/>
          </p:cNvPicPr>
          <p:nvPr/>
        </p:nvPicPr>
        <p:blipFill>
          <a:blip r:embed="rId1" cstate="print"/>
          <a:srcRect/>
          <a:stretch>
            <a:fillRect/>
          </a:stretch>
        </p:blipFill>
        <p:spPr bwMode="auto">
          <a:xfrm>
            <a:off x="-11113" y="0"/>
            <a:ext cx="9155113" cy="6869113"/>
          </a:xfrm>
          <a:prstGeom prst="rect">
            <a:avLst/>
          </a:prstGeom>
          <a:noFill/>
        </p:spPr>
      </p:pic>
      <p:sp>
        <p:nvSpPr>
          <p:cNvPr id="4" name="object 4"/>
          <p:cNvSpPr txBox="1"/>
          <p:nvPr/>
        </p:nvSpPr>
        <p:spPr>
          <a:xfrm>
            <a:off x="3319538" y="3636429"/>
            <a:ext cx="5059680" cy="1074653"/>
          </a:xfrm>
          <a:prstGeom prst="rect">
            <a:avLst/>
          </a:prstGeom>
        </p:spPr>
        <p:txBody>
          <a:bodyPr vert="horz" wrap="square" lIns="0" tIns="0" rIns="0" bIns="0" rtlCol="0">
            <a:spAutoFit/>
          </a:bodyPr>
          <a:lstStyle/>
          <a:p>
            <a:pPr marR="5080" algn="r">
              <a:lnSpc>
                <a:spcPct val="100000"/>
              </a:lnSpc>
            </a:pPr>
            <a:r>
              <a:rPr lang="zh-CN" altLang="en-US" sz="4400" dirty="0" smtClean="0">
                <a:solidFill>
                  <a:srgbClr val="FFFFFF"/>
                </a:solidFill>
                <a:latin typeface="微软雅黑" panose="020B0503020204020204" charset="-122"/>
                <a:ea typeface="微软雅黑" panose="020B0503020204020204" charset="-122"/>
                <a:cs typeface="微软雅黑" panose="020B0503020204020204" charset="-122"/>
              </a:rPr>
              <a:t>电商</a:t>
            </a:r>
            <a:r>
              <a:rPr sz="4400" dirty="0" smtClean="0">
                <a:solidFill>
                  <a:srgbClr val="FFFFFF"/>
                </a:solidFill>
                <a:latin typeface="微软雅黑" panose="020B0503020204020204" charset="-122"/>
                <a:ea typeface="微软雅黑" panose="020B0503020204020204" charset="-122"/>
                <a:cs typeface="微软雅黑" panose="020B0503020204020204" charset="-122"/>
              </a:rPr>
              <a:t>营销的发展变革</a:t>
            </a:r>
            <a:endParaRPr sz="4400" dirty="0">
              <a:latin typeface="微软雅黑" panose="020B0503020204020204" charset="-122"/>
              <a:ea typeface="微软雅黑" panose="020B0503020204020204" charset="-122"/>
              <a:cs typeface="微软雅黑" panose="020B0503020204020204" charset="-122"/>
            </a:endParaRPr>
          </a:p>
          <a:p>
            <a:pPr marR="5080" algn="r">
              <a:lnSpc>
                <a:spcPts val="2155"/>
              </a:lnSpc>
              <a:spcBef>
                <a:spcPts val="945"/>
              </a:spcBef>
            </a:pPr>
            <a:r>
              <a:rPr sz="1800" dirty="0">
                <a:solidFill>
                  <a:srgbClr val="FFFFFF"/>
                </a:solidFill>
                <a:latin typeface="微软雅黑" panose="020B0503020204020204" charset="-122"/>
                <a:ea typeface="微软雅黑" panose="020B0503020204020204" charset="-122"/>
                <a:cs typeface="黑体" panose="02010609060101010101" charset="-122"/>
              </a:rPr>
              <a:t>过去</a:t>
            </a:r>
            <a:r>
              <a:rPr sz="1800" spc="-455" dirty="0">
                <a:solidFill>
                  <a:srgbClr val="FFFFFF"/>
                </a:solidFill>
                <a:latin typeface="微软雅黑" panose="020B0503020204020204" charset="-122"/>
                <a:ea typeface="微软雅黑" panose="020B0503020204020204" charset="-122"/>
                <a:cs typeface="黑体" panose="02010609060101010101" charset="-122"/>
              </a:rPr>
              <a:t> </a:t>
            </a:r>
            <a:r>
              <a:rPr sz="1800" dirty="0">
                <a:solidFill>
                  <a:srgbClr val="FFFFFF"/>
                </a:solidFill>
                <a:latin typeface="微软雅黑" panose="020B0503020204020204" charset="-122"/>
                <a:ea typeface="微软雅黑" panose="020B0503020204020204" charset="-122"/>
                <a:cs typeface="黑体" panose="02010609060101010101" charset="-122"/>
              </a:rPr>
              <a:t>现在</a:t>
            </a:r>
            <a:r>
              <a:rPr sz="1800" spc="-459" dirty="0">
                <a:solidFill>
                  <a:srgbClr val="FFFFFF"/>
                </a:solidFill>
                <a:latin typeface="微软雅黑" panose="020B0503020204020204" charset="-122"/>
                <a:ea typeface="微软雅黑" panose="020B0503020204020204" charset="-122"/>
                <a:cs typeface="黑体" panose="02010609060101010101" charset="-122"/>
              </a:rPr>
              <a:t> </a:t>
            </a:r>
            <a:r>
              <a:rPr sz="1800" dirty="0">
                <a:solidFill>
                  <a:srgbClr val="FFFFFF"/>
                </a:solidFill>
                <a:latin typeface="微软雅黑" panose="020B0503020204020204" charset="-122"/>
                <a:ea typeface="微软雅黑" panose="020B0503020204020204" charset="-122"/>
                <a:cs typeface="黑体" panose="02010609060101010101" charset="-122"/>
              </a:rPr>
              <a:t>未来</a:t>
            </a:r>
            <a:endParaRPr sz="1800" dirty="0">
              <a:latin typeface="微软雅黑" panose="020B0503020204020204" charset="-122"/>
              <a:ea typeface="微软雅黑" panose="020B0503020204020204" charset="-122"/>
              <a:cs typeface="黑体" panose="02010609060101010101"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43000" y="2032099"/>
            <a:ext cx="6245592" cy="2031325"/>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en-US" altLang="zh-CN"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a:t>
            </a:r>
            <a:r>
              <a:rPr kumimoji="0" lang="zh-CN" altLang="en-US" b="0" i="0" u="none" strike="noStrike" kern="0" cap="none" spc="-10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 </a:t>
            </a:r>
            <a:r>
              <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周一：分别组织</a:t>
            </a:r>
            <a:r>
              <a:rPr lang="zh-CN" altLang="en-US" kern="0" dirty="0" smtClean="0">
                <a:solidFill>
                  <a:schemeClr val="bg1"/>
                </a:solidFill>
                <a:latin typeface="微软雅黑" panose="020B0503020204020204" charset="-122"/>
                <a:ea typeface="微软雅黑" panose="020B0503020204020204" charset="-122"/>
              </a:rPr>
              <a:t>推广</a:t>
            </a:r>
            <a:r>
              <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、邀约进行总结</a:t>
            </a:r>
            <a:endPar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endParaRPr>
          </a:p>
          <a:p>
            <a:pPr marL="12700" marR="0" lvl="0" indent="0" defTabSz="914400" eaLnBrk="1" fontAlgn="auto" latinLnBrk="0" hangingPunct="1">
              <a:lnSpc>
                <a:spcPct val="100000"/>
              </a:lnSpc>
              <a:spcBef>
                <a:spcPts val="2360"/>
              </a:spcBef>
              <a:spcAft>
                <a:spcPts val="0"/>
              </a:spcAft>
              <a:buClrTx/>
              <a:buSzTx/>
              <a:buFontTx/>
              <a:buNone/>
              <a:defRPr/>
            </a:pPr>
            <a:r>
              <a:rPr kumimoji="0" lang="en-US" altLang="zh-CN"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a:t>
            </a:r>
            <a:r>
              <a:rPr kumimoji="0" lang="zh-CN" altLang="en-US" b="0" i="0" u="none" strike="noStrike" kern="0" cap="none" spc="-10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 </a:t>
            </a:r>
            <a:r>
              <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周三：制定本周的进店活动和及时奖</a:t>
            </a:r>
            <a:endPar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endParaRPr>
          </a:p>
          <a:p>
            <a:pPr marL="12700" marR="0" lvl="0" indent="0" defTabSz="914400" eaLnBrk="1" fontAlgn="auto" latinLnBrk="0" hangingPunct="1">
              <a:lnSpc>
                <a:spcPct val="100000"/>
              </a:lnSpc>
              <a:spcBef>
                <a:spcPts val="2365"/>
              </a:spcBef>
              <a:spcAft>
                <a:spcPts val="0"/>
              </a:spcAft>
              <a:buClrTx/>
              <a:buSzTx/>
              <a:buFontTx/>
              <a:buNone/>
              <a:defRPr/>
            </a:pPr>
            <a:r>
              <a:rPr kumimoji="0" lang="en-US" altLang="zh-CN"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a:t>
            </a:r>
            <a:r>
              <a:rPr kumimoji="0" lang="zh-CN" altLang="en-US" b="0" i="0" u="none" strike="noStrike" kern="0" cap="none" spc="-10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 </a:t>
            </a:r>
            <a:r>
              <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周四：进店／清零活动启动大会</a:t>
            </a:r>
            <a:endPar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endParaRPr>
          </a:p>
          <a:p>
            <a:pPr marL="12700" marR="0" lvl="0" indent="0" defTabSz="914400" eaLnBrk="1" fontAlgn="auto" latinLnBrk="0" hangingPunct="1">
              <a:lnSpc>
                <a:spcPct val="100000"/>
              </a:lnSpc>
              <a:spcBef>
                <a:spcPts val="2350"/>
              </a:spcBef>
              <a:spcAft>
                <a:spcPts val="0"/>
              </a:spcAft>
              <a:buClrTx/>
              <a:buSzTx/>
              <a:buFontTx/>
              <a:buNone/>
              <a:defRPr/>
            </a:pPr>
            <a:r>
              <a:rPr kumimoji="0" lang="en-US" altLang="zh-CN"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a:t>
            </a:r>
            <a:r>
              <a:rPr kumimoji="0" lang="zh-CN" altLang="en-US" b="0" i="0" u="none" strike="noStrike" kern="0" cap="none" spc="-10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 </a:t>
            </a:r>
            <a:r>
              <a:rPr kumimoji="0" lang="zh-CN" altLang="en-US"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周五－周日：执行落地、跟进效果</a:t>
            </a:r>
            <a:endParaRPr kumimoji="0" lang="zh-CN" altLang="en-US"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endParaRPr>
          </a:p>
        </p:txBody>
      </p:sp>
      <p:sp>
        <p:nvSpPr>
          <p:cNvPr id="3" name="object 3"/>
          <p:cNvSpPr txBox="1"/>
          <p:nvPr/>
        </p:nvSpPr>
        <p:spPr>
          <a:xfrm>
            <a:off x="2438400" y="1041499"/>
            <a:ext cx="2971800" cy="430887"/>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0" i="0" u="none" strike="noStrike" kern="0" cap="none" spc="0" normalizeH="0" baseline="0" noProof="0" dirty="0" smtClean="0">
                <a:ln>
                  <a:noFill/>
                </a:ln>
                <a:solidFill>
                  <a:srgbClr val="FFC000"/>
                </a:solidFill>
                <a:effectLst/>
                <a:uLnTx/>
                <a:uFillTx/>
                <a:latin typeface="微软雅黑" panose="020B0503020204020204" charset="-122"/>
                <a:ea typeface="微软雅黑" panose="020B0503020204020204" charset="-122"/>
                <a:cs typeface="+mj-cs"/>
              </a:rPr>
              <a:t>每周工作节奏把控</a:t>
            </a:r>
            <a:endParaRPr kumimoji="0" lang="zh-CN" altLang="en-US" sz="2800" b="0" i="0" u="none" strike="noStrike" kern="0" cap="none" spc="0" normalizeH="0" baseline="0" noProof="0" dirty="0">
              <a:ln>
                <a:noFill/>
              </a:ln>
              <a:solidFill>
                <a:srgbClr val="FFC000"/>
              </a:solidFill>
              <a:effectLst/>
              <a:uLnTx/>
              <a:uFillTx/>
              <a:latin typeface="微软雅黑" panose="020B0503020204020204" charset="-122"/>
              <a:ea typeface="微软雅黑" panose="020B0503020204020204" charset="-122"/>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43000" y="2032099"/>
            <a:ext cx="6245592" cy="1451610"/>
          </a:xfrm>
          <a:prstGeom prst="rect">
            <a:avLst/>
          </a:prstGeom>
        </p:spPr>
        <p:txBody>
          <a:bodyPr vert="horz" wrap="square" lIns="0" tIns="0" rIns="0" bIns="0" rtlCol="0">
            <a:spAutoFit/>
          </a:bodyPr>
          <a:lstStyle/>
          <a:p>
            <a:pPr marL="12700">
              <a:lnSpc>
                <a:spcPct val="100000"/>
              </a:lnSpc>
            </a:pPr>
            <a:r>
              <a:rPr lang="en-US" altLang="zh-CN" spc="5" dirty="0" smtClean="0">
                <a:solidFill>
                  <a:srgbClr val="FFC000"/>
                </a:solidFill>
                <a:latin typeface="微软雅黑" panose="020B0503020204020204" charset="-122"/>
                <a:ea typeface="微软雅黑" panose="020B0503020204020204" charset="-122"/>
                <a:cs typeface="Arial" panose="020B0604020202020204"/>
              </a:rPr>
              <a:t>•</a:t>
            </a:r>
            <a:r>
              <a:rPr lang="zh-CN" altLang="en-US" spc="-100" dirty="0" smtClean="0">
                <a:solidFill>
                  <a:srgbClr val="FFC000"/>
                </a:solidFill>
                <a:latin typeface="微软雅黑" panose="020B0503020204020204" charset="-122"/>
                <a:ea typeface="微软雅黑" panose="020B0503020204020204" charset="-122"/>
                <a:cs typeface="Arial" panose="020B0604020202020204"/>
              </a:rPr>
              <a:t> </a:t>
            </a:r>
            <a:r>
              <a:rPr lang="en-US" altLang="zh-CN" dirty="0" smtClean="0">
                <a:solidFill>
                  <a:srgbClr val="FFFFFF"/>
                </a:solidFill>
                <a:latin typeface="微软雅黑" panose="020B0503020204020204" charset="-122"/>
                <a:ea typeface="微软雅黑" panose="020B0503020204020204" charset="-122"/>
                <a:cs typeface="Arial" panose="020B0604020202020204"/>
              </a:rPr>
              <a:t>25</a:t>
            </a:r>
            <a:r>
              <a:rPr lang="zh-CN" altLang="en-US" dirty="0" smtClean="0">
                <a:solidFill>
                  <a:srgbClr val="FFFFFF"/>
                </a:solidFill>
                <a:latin typeface="微软雅黑" panose="020B0503020204020204" charset="-122"/>
                <a:ea typeface="微软雅黑" panose="020B0503020204020204" charset="-122"/>
                <a:cs typeface="宋体" panose="02010600030101010101" pitchFamily="2" charset="-122"/>
              </a:rPr>
              <a:t>号，制定下月活动主案和渠道专案以及下月任务制定。</a:t>
            </a:r>
            <a:endParaRPr lang="zh-CN" altLang="en-US" dirty="0" smtClean="0">
              <a:latin typeface="微软雅黑" panose="020B0503020204020204" charset="-122"/>
              <a:ea typeface="微软雅黑" panose="020B0503020204020204" charset="-122"/>
              <a:cs typeface="宋体" panose="02010600030101010101" pitchFamily="2" charset="-122"/>
            </a:endParaRPr>
          </a:p>
          <a:p>
            <a:pPr marL="12700">
              <a:lnSpc>
                <a:spcPct val="100000"/>
              </a:lnSpc>
              <a:spcBef>
                <a:spcPts val="2400"/>
              </a:spcBef>
            </a:pPr>
            <a:r>
              <a:rPr lang="en-US" altLang="zh-CN" spc="5" dirty="0" smtClean="0">
                <a:solidFill>
                  <a:srgbClr val="FFC000"/>
                </a:solidFill>
                <a:latin typeface="微软雅黑" panose="020B0503020204020204" charset="-122"/>
                <a:ea typeface="微软雅黑" panose="020B0503020204020204" charset="-122"/>
                <a:cs typeface="Arial" panose="020B0604020202020204"/>
              </a:rPr>
              <a:t>•</a:t>
            </a:r>
            <a:r>
              <a:rPr lang="zh-CN" altLang="en-US" spc="-100" dirty="0" smtClean="0">
                <a:solidFill>
                  <a:srgbClr val="FFC000"/>
                </a:solidFill>
                <a:latin typeface="微软雅黑" panose="020B0503020204020204" charset="-122"/>
                <a:ea typeface="微软雅黑" panose="020B0503020204020204" charset="-122"/>
                <a:cs typeface="Arial" panose="020B0604020202020204"/>
              </a:rPr>
              <a:t> </a:t>
            </a:r>
            <a:r>
              <a:rPr lang="en-US" altLang="zh-CN" dirty="0" smtClean="0">
                <a:solidFill>
                  <a:srgbClr val="FFFFFF"/>
                </a:solidFill>
                <a:latin typeface="微软雅黑" panose="020B0503020204020204" charset="-122"/>
                <a:ea typeface="微软雅黑" panose="020B0503020204020204" charset="-122"/>
                <a:cs typeface="Arial" panose="020B0604020202020204"/>
              </a:rPr>
              <a:t>28</a:t>
            </a:r>
            <a:r>
              <a:rPr lang="zh-CN" altLang="en-US" dirty="0" smtClean="0">
                <a:solidFill>
                  <a:srgbClr val="FFFFFF"/>
                </a:solidFill>
                <a:latin typeface="微软雅黑" panose="020B0503020204020204" charset="-122"/>
                <a:ea typeface="微软雅黑" panose="020B0503020204020204" charset="-122"/>
                <a:cs typeface="宋体" panose="02010600030101010101" pitchFamily="2" charset="-122"/>
              </a:rPr>
              <a:t>号，组织部门召开活动启动会</a:t>
            </a:r>
            <a:endParaRPr lang="zh-CN" altLang="en-US" dirty="0" smtClean="0">
              <a:latin typeface="微软雅黑" panose="020B0503020204020204" charset="-122"/>
              <a:ea typeface="微软雅黑" panose="020B0503020204020204" charset="-122"/>
              <a:cs typeface="宋体" panose="02010600030101010101" pitchFamily="2" charset="-122"/>
            </a:endParaRPr>
          </a:p>
          <a:p>
            <a:pPr marL="12700">
              <a:lnSpc>
                <a:spcPct val="100000"/>
              </a:lnSpc>
              <a:spcBef>
                <a:spcPts val="2400"/>
              </a:spcBef>
            </a:pPr>
            <a:r>
              <a:rPr lang="en-US" altLang="zh-CN" spc="5" dirty="0" smtClean="0">
                <a:solidFill>
                  <a:srgbClr val="FFC000"/>
                </a:solidFill>
                <a:latin typeface="微软雅黑" panose="020B0503020204020204" charset="-122"/>
                <a:ea typeface="微软雅黑" panose="020B0503020204020204" charset="-122"/>
                <a:cs typeface="Arial" panose="020B0604020202020204"/>
              </a:rPr>
              <a:t>•</a:t>
            </a:r>
            <a:r>
              <a:rPr lang="zh-CN" altLang="en-US" spc="-100" dirty="0" smtClean="0">
                <a:solidFill>
                  <a:srgbClr val="FFC000"/>
                </a:solidFill>
                <a:latin typeface="微软雅黑" panose="020B0503020204020204" charset="-122"/>
                <a:ea typeface="微软雅黑" panose="020B0503020204020204" charset="-122"/>
                <a:cs typeface="Arial" panose="020B0604020202020204"/>
              </a:rPr>
              <a:t> </a:t>
            </a:r>
            <a:r>
              <a:rPr lang="en-US" altLang="zh-CN" dirty="0" smtClean="0">
                <a:solidFill>
                  <a:srgbClr val="FFFFFF"/>
                </a:solidFill>
                <a:latin typeface="微软雅黑" panose="020B0503020204020204" charset="-122"/>
                <a:ea typeface="微软雅黑" panose="020B0503020204020204" charset="-122"/>
                <a:cs typeface="Arial" panose="020B0604020202020204"/>
              </a:rPr>
              <a:t>5</a:t>
            </a:r>
            <a:r>
              <a:rPr lang="zh-CN" altLang="en-US" dirty="0" smtClean="0">
                <a:solidFill>
                  <a:srgbClr val="FFFFFF"/>
                </a:solidFill>
                <a:latin typeface="微软雅黑" panose="020B0503020204020204" charset="-122"/>
                <a:ea typeface="微软雅黑" panose="020B0503020204020204" charset="-122"/>
                <a:cs typeface="宋体" panose="02010600030101010101" pitchFamily="2" charset="-122"/>
              </a:rPr>
              <a:t>号，召开部门会议，嘉奖优秀员工</a:t>
            </a:r>
            <a:endParaRPr lang="zh-CN" altLang="en-US" dirty="0">
              <a:latin typeface="微软雅黑" panose="020B0503020204020204" charset="-122"/>
              <a:ea typeface="微软雅黑" panose="020B0503020204020204" charset="-122"/>
              <a:cs typeface="宋体" panose="02010600030101010101" pitchFamily="2" charset="-122"/>
            </a:endParaRPr>
          </a:p>
        </p:txBody>
      </p:sp>
      <p:sp>
        <p:nvSpPr>
          <p:cNvPr id="3" name="object 3"/>
          <p:cNvSpPr txBox="1"/>
          <p:nvPr/>
        </p:nvSpPr>
        <p:spPr>
          <a:xfrm>
            <a:off x="2438400" y="1041499"/>
            <a:ext cx="2971800" cy="430887"/>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0" i="0" u="none" strike="noStrike" kern="0" cap="none" spc="0" normalizeH="0" baseline="0" noProof="0" dirty="0" smtClean="0">
                <a:ln>
                  <a:noFill/>
                </a:ln>
                <a:solidFill>
                  <a:srgbClr val="FFC000"/>
                </a:solidFill>
                <a:effectLst/>
                <a:uLnTx/>
                <a:uFillTx/>
                <a:latin typeface="微软雅黑" panose="020B0503020204020204" charset="-122"/>
                <a:ea typeface="微软雅黑" panose="020B0503020204020204" charset="-122"/>
                <a:cs typeface="+mj-cs"/>
              </a:rPr>
              <a:t>月度会议</a:t>
            </a:r>
            <a:endParaRPr kumimoji="0" lang="zh-CN" altLang="en-US" sz="2800" b="0" i="0" u="none" strike="noStrike" kern="0" cap="none" spc="0" normalizeH="0" baseline="0" noProof="0" dirty="0">
              <a:ln>
                <a:noFill/>
              </a:ln>
              <a:solidFill>
                <a:srgbClr val="FFC000"/>
              </a:solidFill>
              <a:effectLst/>
              <a:uLnTx/>
              <a:uFillTx/>
              <a:latin typeface="微软雅黑" panose="020B0503020204020204" charset="-122"/>
              <a:ea typeface="微软雅黑" panose="020B0503020204020204" charset="-122"/>
              <a:cs typeface="+mj-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istrator\Desktop\图片1.png"/>
          <p:cNvPicPr>
            <a:picLocks noChangeAspect="1" noChangeArrowheads="1"/>
          </p:cNvPicPr>
          <p:nvPr/>
        </p:nvPicPr>
        <p:blipFill>
          <a:blip r:embed="rId1" cstate="print"/>
          <a:srcRect/>
          <a:stretch>
            <a:fillRect/>
          </a:stretch>
        </p:blipFill>
        <p:spPr bwMode="auto">
          <a:xfrm>
            <a:off x="-11113" y="0"/>
            <a:ext cx="9155113" cy="6869113"/>
          </a:xfrm>
          <a:prstGeom prst="rect">
            <a:avLst/>
          </a:prstGeom>
          <a:noFill/>
        </p:spPr>
      </p:pic>
      <p:sp>
        <p:nvSpPr>
          <p:cNvPr id="4" name="object 2"/>
          <p:cNvSpPr txBox="1"/>
          <p:nvPr/>
        </p:nvSpPr>
        <p:spPr>
          <a:xfrm>
            <a:off x="535940" y="838200"/>
            <a:ext cx="8072119" cy="430887"/>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1" u="none" strike="noStrike" kern="0" cap="none" spc="-5" normalizeH="0" baseline="0" noProof="0" dirty="0" smtClean="0">
                <a:ln>
                  <a:noFill/>
                </a:ln>
                <a:solidFill>
                  <a:schemeClr val="bg1"/>
                </a:solidFill>
                <a:effectLst/>
                <a:uLnTx/>
                <a:uFillTx/>
                <a:latin typeface="微软雅黑" panose="020B0503020204020204" charset="-122"/>
                <a:ea typeface="+mj-ea"/>
                <a:cs typeface="微软雅黑" panose="020B0503020204020204" charset="-122"/>
              </a:rPr>
              <a:t>影楼电商的运营流程：</a:t>
            </a:r>
            <a:endParaRPr kumimoji="0" lang="zh-CN" altLang="en-US" sz="2800" b="1" u="none" strike="noStrike" kern="0" cap="none" spc="-5" normalizeH="0" baseline="0" noProof="0" dirty="0">
              <a:ln>
                <a:noFill/>
              </a:ln>
              <a:solidFill>
                <a:schemeClr val="bg1"/>
              </a:solidFill>
              <a:effectLst/>
              <a:uLnTx/>
              <a:uFillTx/>
              <a:latin typeface="微软雅黑" panose="020B0503020204020204" charset="-122"/>
              <a:ea typeface="+mj-ea"/>
              <a:cs typeface="微软雅黑" panose="020B0503020204020204" charset="-122"/>
            </a:endParaRPr>
          </a:p>
        </p:txBody>
      </p:sp>
      <p:graphicFrame>
        <p:nvGraphicFramePr>
          <p:cNvPr id="5" name="图示 4"/>
          <p:cNvGraphicFramePr/>
          <p:nvPr/>
        </p:nvGraphicFramePr>
        <p:xfrm>
          <a:off x="1524000" y="18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038600" y="1295400"/>
            <a:ext cx="1107996" cy="369332"/>
          </a:xfrm>
          <a:prstGeom prst="rect">
            <a:avLst/>
          </a:prstGeom>
          <a:noFill/>
        </p:spPr>
        <p:txBody>
          <a:bodyPr wrap="none" rtlCol="0">
            <a:spAutoFit/>
          </a:bodyPr>
          <a:lstStyle/>
          <a:p>
            <a:r>
              <a:rPr lang="zh-CN" altLang="en-US" dirty="0" smtClean="0">
                <a:solidFill>
                  <a:schemeClr val="accent6"/>
                </a:solidFill>
                <a:latin typeface="微软雅黑" panose="020B0503020204020204" charset="-122"/>
                <a:ea typeface="微软雅黑" panose="020B0503020204020204" charset="-122"/>
              </a:rPr>
              <a:t>推广人员</a:t>
            </a:r>
            <a:endParaRPr lang="zh-CN" altLang="en-US" dirty="0">
              <a:solidFill>
                <a:schemeClr val="accent6"/>
              </a:solidFill>
              <a:latin typeface="微软雅黑" panose="020B0503020204020204" charset="-122"/>
              <a:ea typeface="微软雅黑" panose="020B0503020204020204" charset="-122"/>
            </a:endParaRPr>
          </a:p>
        </p:txBody>
      </p:sp>
      <p:sp>
        <p:nvSpPr>
          <p:cNvPr id="7" name="TextBox 6"/>
          <p:cNvSpPr txBox="1"/>
          <p:nvPr/>
        </p:nvSpPr>
        <p:spPr>
          <a:xfrm>
            <a:off x="6816804" y="3352800"/>
            <a:ext cx="1107996" cy="369332"/>
          </a:xfrm>
          <a:prstGeom prst="rect">
            <a:avLst/>
          </a:prstGeom>
          <a:noFill/>
        </p:spPr>
        <p:txBody>
          <a:bodyPr wrap="none" rtlCol="0">
            <a:spAutoFit/>
          </a:bodyPr>
          <a:lstStyle/>
          <a:p>
            <a:r>
              <a:rPr lang="zh-CN" altLang="en-US" dirty="0" smtClean="0">
                <a:solidFill>
                  <a:srgbClr val="FF0000"/>
                </a:solidFill>
                <a:latin typeface="微软雅黑" panose="020B0503020204020204" charset="-122"/>
                <a:ea typeface="微软雅黑" panose="020B0503020204020204" charset="-122"/>
              </a:rPr>
              <a:t>客服人员</a:t>
            </a:r>
            <a:endParaRPr lang="zh-CN" altLang="en-US" dirty="0">
              <a:solidFill>
                <a:srgbClr val="FF0000"/>
              </a:solidFill>
              <a:latin typeface="微软雅黑" panose="020B0503020204020204" charset="-122"/>
              <a:ea typeface="微软雅黑" panose="020B0503020204020204" charset="-122"/>
            </a:endParaRPr>
          </a:p>
        </p:txBody>
      </p:sp>
      <p:sp>
        <p:nvSpPr>
          <p:cNvPr id="8" name="TextBox 7"/>
          <p:cNvSpPr txBox="1"/>
          <p:nvPr/>
        </p:nvSpPr>
        <p:spPr>
          <a:xfrm>
            <a:off x="4038600" y="6096000"/>
            <a:ext cx="1107996" cy="369332"/>
          </a:xfrm>
          <a:prstGeom prst="rect">
            <a:avLst/>
          </a:prstGeom>
          <a:noFill/>
        </p:spPr>
        <p:txBody>
          <a:bodyPr wrap="none" rtlCol="0">
            <a:spAutoFit/>
          </a:bodyPr>
          <a:lstStyle/>
          <a:p>
            <a:r>
              <a:rPr lang="zh-CN" altLang="en-US" dirty="0" smtClean="0">
                <a:solidFill>
                  <a:srgbClr val="00B0F0"/>
                </a:solidFill>
                <a:latin typeface="微软雅黑" panose="020B0503020204020204" charset="-122"/>
                <a:ea typeface="微软雅黑" panose="020B0503020204020204" charset="-122"/>
              </a:rPr>
              <a:t>邀约人员</a:t>
            </a:r>
            <a:endParaRPr lang="zh-CN" altLang="en-US" dirty="0">
              <a:solidFill>
                <a:srgbClr val="00B0F0"/>
              </a:solidFill>
              <a:latin typeface="微软雅黑" panose="020B0503020204020204" charset="-122"/>
              <a:ea typeface="微软雅黑" panose="020B0503020204020204" charset="-122"/>
            </a:endParaRPr>
          </a:p>
        </p:txBody>
      </p:sp>
      <p:sp>
        <p:nvSpPr>
          <p:cNvPr id="9" name="TextBox 8"/>
          <p:cNvSpPr txBox="1"/>
          <p:nvPr/>
        </p:nvSpPr>
        <p:spPr>
          <a:xfrm>
            <a:off x="990600" y="4191000"/>
            <a:ext cx="1107996" cy="369332"/>
          </a:xfrm>
          <a:prstGeom prst="rect">
            <a:avLst/>
          </a:prstGeom>
          <a:noFill/>
        </p:spPr>
        <p:txBody>
          <a:bodyPr wrap="none" rtlCol="0">
            <a:spAutoFit/>
          </a:bodyPr>
          <a:lstStyle/>
          <a:p>
            <a:r>
              <a:rPr lang="zh-CN" altLang="en-US" dirty="0" smtClean="0">
                <a:solidFill>
                  <a:srgbClr val="FFFF00"/>
                </a:solidFill>
                <a:latin typeface="微软雅黑" panose="020B0503020204020204" charset="-122"/>
                <a:ea typeface="微软雅黑" panose="020B0503020204020204" charset="-122"/>
              </a:rPr>
              <a:t>前厅门市</a:t>
            </a:r>
            <a:endParaRPr lang="zh-CN" altLang="en-US" dirty="0">
              <a:solidFill>
                <a:srgbClr val="FFFF00"/>
              </a:solidFill>
              <a:latin typeface="微软雅黑" panose="020B0503020204020204" charset="-122"/>
              <a:ea typeface="微软雅黑" panose="020B0503020204020204" charset="-122"/>
            </a:endParaRPr>
          </a:p>
        </p:txBody>
      </p:sp>
      <p:sp>
        <p:nvSpPr>
          <p:cNvPr id="10" name="TextBox 9"/>
          <p:cNvSpPr txBox="1"/>
          <p:nvPr/>
        </p:nvSpPr>
        <p:spPr>
          <a:xfrm>
            <a:off x="1371600" y="2602468"/>
            <a:ext cx="1107996" cy="369332"/>
          </a:xfrm>
          <a:prstGeom prst="rect">
            <a:avLst/>
          </a:prstGeom>
          <a:noFill/>
        </p:spPr>
        <p:txBody>
          <a:bodyPr wrap="none" rtlCol="0">
            <a:spAutoFit/>
          </a:bodyPr>
          <a:lstStyle/>
          <a:p>
            <a:r>
              <a:rPr lang="zh-CN" altLang="en-US" dirty="0" smtClean="0">
                <a:solidFill>
                  <a:srgbClr val="00B0F0"/>
                </a:solidFill>
                <a:latin typeface="微软雅黑" panose="020B0503020204020204" charset="-122"/>
                <a:ea typeface="微软雅黑" panose="020B0503020204020204" charset="-122"/>
              </a:rPr>
              <a:t>邀约人员</a:t>
            </a:r>
            <a:endParaRPr lang="zh-CN" altLang="en-US" dirty="0">
              <a:solidFill>
                <a:srgbClr val="00B0F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41307" y="2386922"/>
            <a:ext cx="735006" cy="24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www.1ppt.com/moban/                  PPT</a:t>
            </a:r>
            <a:r>
              <a:rPr lang="zh-CN" altLang="en-US" sz="100" dirty="0">
                <a:solidFill>
                  <a:schemeClr val="bg1"/>
                </a:solidFill>
              </a:rPr>
              <a:t>素材：</a:t>
            </a:r>
            <a:r>
              <a:rPr lang="en-US" altLang="zh-CN" sz="100" dirty="0">
                <a:solidFill>
                  <a:schemeClr val="bg1"/>
                </a:solidFill>
              </a:rPr>
              <a:t>www.1ppt.com/sucai/</a:t>
            </a:r>
            <a:endParaRPr lang="en-US" altLang="zh-CN" sz="100" dirty="0">
              <a:solidFill>
                <a:schemeClr val="bg1"/>
              </a:solidFill>
            </a:endParaRPr>
          </a:p>
          <a:p>
            <a:r>
              <a:rPr lang="en-US" altLang="zh-CN" sz="100" dirty="0">
                <a:solidFill>
                  <a:schemeClr val="bg1"/>
                </a:solidFill>
              </a:rPr>
              <a:t>PPT</a:t>
            </a:r>
            <a:r>
              <a:rPr lang="zh-CN" altLang="en-US" sz="100" dirty="0">
                <a:solidFill>
                  <a:schemeClr val="bg1"/>
                </a:solidFill>
              </a:rPr>
              <a:t>背景：</a:t>
            </a:r>
            <a:r>
              <a:rPr lang="en-US" altLang="zh-CN" sz="100" dirty="0">
                <a:solidFill>
                  <a:schemeClr val="bg1"/>
                </a:solidFill>
              </a:rPr>
              <a:t>www.1ppt.com/beijing/                   PPT</a:t>
            </a:r>
            <a:r>
              <a:rPr lang="zh-CN" altLang="en-US" sz="100" dirty="0">
                <a:solidFill>
                  <a:schemeClr val="bg1"/>
                </a:solidFill>
              </a:rPr>
              <a:t>图表：</a:t>
            </a:r>
            <a:r>
              <a:rPr lang="en-US" altLang="zh-CN" sz="100" dirty="0">
                <a:solidFill>
                  <a:schemeClr val="bg1"/>
                </a:solidFill>
              </a:rPr>
              <a:t>www.1ppt.com/tubiao/      </a:t>
            </a:r>
            <a:endParaRPr lang="en-US" altLang="zh-CN" sz="100" dirty="0">
              <a:solidFill>
                <a:schemeClr val="bg1"/>
              </a:solidFill>
            </a:endParaRPr>
          </a:p>
          <a:p>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endParaRPr lang="en-US" altLang="zh-CN" sz="100" dirty="0">
              <a:solidFill>
                <a:schemeClr val="bg1"/>
              </a:solidFill>
            </a:endParaRPr>
          </a:p>
          <a:p>
            <a:r>
              <a:rPr lang="zh-CN" altLang="en-US" sz="100" dirty="0">
                <a:solidFill>
                  <a:schemeClr val="bg1"/>
                </a:solidFill>
              </a:rPr>
              <a:t>资料下载：</a:t>
            </a:r>
            <a:r>
              <a:rPr lang="en-US" altLang="zh-CN" sz="100" dirty="0">
                <a:solidFill>
                  <a:schemeClr val="bg1"/>
                </a:solidFill>
              </a:rPr>
              <a:t>www.1ppt.com/ziliao/                   </a:t>
            </a:r>
            <a:r>
              <a:rPr lang="zh-CN" altLang="en-US" sz="100" dirty="0">
                <a:solidFill>
                  <a:schemeClr val="bg1"/>
                </a:solidFill>
              </a:rPr>
              <a:t>范文下载：</a:t>
            </a:r>
            <a:r>
              <a:rPr lang="en-US" altLang="zh-CN" sz="100" dirty="0">
                <a:solidFill>
                  <a:schemeClr val="bg1"/>
                </a:solidFill>
              </a:rPr>
              <a:t>www.1ppt.com/fanwen/             </a:t>
            </a:r>
            <a:endParaRPr lang="en-US" altLang="zh-CN" sz="100" dirty="0">
              <a:solidFill>
                <a:schemeClr val="bg1"/>
              </a:solidFill>
            </a:endParaRPr>
          </a:p>
          <a:p>
            <a:r>
              <a:rPr lang="zh-CN" altLang="en-US" sz="100" dirty="0">
                <a:solidFill>
                  <a:schemeClr val="bg1"/>
                </a:solidFill>
              </a:rPr>
              <a:t>试卷下载：</a:t>
            </a:r>
            <a:r>
              <a:rPr lang="en-US" altLang="zh-CN" sz="100" dirty="0">
                <a:solidFill>
                  <a:schemeClr val="bg1"/>
                </a:solidFill>
              </a:rPr>
              <a:t>www.1ppt.com/shiti/                     </a:t>
            </a:r>
            <a:r>
              <a:rPr lang="zh-CN" altLang="en-US" sz="100" dirty="0">
                <a:solidFill>
                  <a:schemeClr val="bg1"/>
                </a:solidFill>
              </a:rPr>
              <a:t>教案下载：</a:t>
            </a:r>
            <a:r>
              <a:rPr lang="en-US" altLang="zh-CN" sz="100" dirty="0">
                <a:solidFill>
                  <a:schemeClr val="bg1"/>
                </a:solidFill>
              </a:rPr>
              <a:t>www.1ppt.com/jiaoan/               </a:t>
            </a:r>
            <a:endParaRPr lang="en-US" altLang="zh-CN" sz="100" dirty="0">
              <a:solidFill>
                <a:schemeClr val="bg1"/>
              </a:solidFill>
            </a:endParaRPr>
          </a:p>
          <a:p>
            <a:r>
              <a:rPr lang="en-US" altLang="zh-CN" sz="100" dirty="0">
                <a:solidFill>
                  <a:schemeClr val="bg1"/>
                </a:solidFill>
              </a:rPr>
              <a:t>PPT</a:t>
            </a:r>
            <a:r>
              <a:rPr lang="zh-CN" altLang="en-US" sz="100" dirty="0">
                <a:solidFill>
                  <a:schemeClr val="bg1"/>
                </a:solidFill>
              </a:rPr>
              <a:t>论坛：</a:t>
            </a:r>
            <a:r>
              <a:rPr lang="en-US" altLang="zh-CN" sz="100" dirty="0">
                <a:solidFill>
                  <a:schemeClr val="bg1"/>
                </a:solidFill>
              </a:rPr>
              <a:t>www.1ppt.cn                                     PPT</a:t>
            </a:r>
            <a:r>
              <a:rPr lang="zh-CN" altLang="en-US" sz="100" dirty="0">
                <a:solidFill>
                  <a:schemeClr val="bg1"/>
                </a:solidFill>
              </a:rPr>
              <a:t>课件：</a:t>
            </a:r>
            <a:r>
              <a:rPr lang="en-US" altLang="zh-CN" sz="100" dirty="0">
                <a:solidFill>
                  <a:schemeClr val="bg1"/>
                </a:solidFill>
              </a:rPr>
              <a:t>www.1ppt.com/kejian/ </a:t>
            </a:r>
            <a:endParaRPr lang="en-US" altLang="zh-CN" sz="100" dirty="0">
              <a:solidFill>
                <a:schemeClr val="bg1"/>
              </a:solidFill>
            </a:endParaRPr>
          </a:p>
          <a:p>
            <a:r>
              <a:rPr lang="zh-CN" altLang="en-US" sz="100" dirty="0">
                <a:solidFill>
                  <a:schemeClr val="bg1"/>
                </a:solidFill>
              </a:rPr>
              <a:t>语文课件：</a:t>
            </a:r>
            <a:r>
              <a:rPr lang="en-US" altLang="zh-CN" sz="100" dirty="0">
                <a:solidFill>
                  <a:schemeClr val="bg1"/>
                </a:solidFill>
              </a:rPr>
              <a:t>www.1ppt.com/kejian/yuwen/    </a:t>
            </a:r>
            <a:r>
              <a:rPr lang="zh-CN" altLang="en-US" sz="100" dirty="0">
                <a:solidFill>
                  <a:schemeClr val="bg1"/>
                </a:solidFill>
              </a:rPr>
              <a:t>数学课件：</a:t>
            </a:r>
            <a:r>
              <a:rPr lang="en-US" altLang="zh-CN" sz="100" dirty="0">
                <a:solidFill>
                  <a:schemeClr val="bg1"/>
                </a:solidFill>
              </a:rPr>
              <a:t>www.1ppt.com/kejian/shuxue/ </a:t>
            </a:r>
            <a:endParaRPr lang="en-US" altLang="zh-CN" sz="100" dirty="0">
              <a:solidFill>
                <a:schemeClr val="bg1"/>
              </a:solidFill>
            </a:endParaRPr>
          </a:p>
          <a:p>
            <a:r>
              <a:rPr lang="zh-CN" altLang="en-US" sz="100" dirty="0">
                <a:solidFill>
                  <a:schemeClr val="bg1"/>
                </a:solidFill>
              </a:rPr>
              <a:t>英语课件：</a:t>
            </a:r>
            <a:r>
              <a:rPr lang="en-US" altLang="zh-CN" sz="100" dirty="0">
                <a:solidFill>
                  <a:schemeClr val="bg1"/>
                </a:solidFill>
              </a:rPr>
              <a:t>www.1ppt.com/kejian/yingyu/    </a:t>
            </a:r>
            <a:r>
              <a:rPr lang="zh-CN" altLang="en-US" sz="100" dirty="0">
                <a:solidFill>
                  <a:schemeClr val="bg1"/>
                </a:solidFill>
              </a:rPr>
              <a:t>美术课件：</a:t>
            </a:r>
            <a:r>
              <a:rPr lang="en-US" altLang="zh-CN" sz="100" dirty="0">
                <a:solidFill>
                  <a:schemeClr val="bg1"/>
                </a:solidFill>
              </a:rPr>
              <a:t>www.1ppt.com/kejian/meishu/ </a:t>
            </a:r>
            <a:endParaRPr lang="en-US" altLang="zh-CN" sz="100" dirty="0">
              <a:solidFill>
                <a:schemeClr val="bg1"/>
              </a:solidFill>
            </a:endParaRPr>
          </a:p>
          <a:p>
            <a:r>
              <a:rPr lang="zh-CN" altLang="en-US" sz="100" dirty="0">
                <a:solidFill>
                  <a:schemeClr val="bg1"/>
                </a:solidFill>
              </a:rPr>
              <a:t>科学课件：</a:t>
            </a:r>
            <a:r>
              <a:rPr lang="en-US" altLang="zh-CN" sz="100" dirty="0">
                <a:solidFill>
                  <a:schemeClr val="bg1"/>
                </a:solidFill>
              </a:rPr>
              <a:t>www.1ppt.com/kejian/kexue/     </a:t>
            </a:r>
            <a:r>
              <a:rPr lang="zh-CN" altLang="en-US" sz="100" dirty="0">
                <a:solidFill>
                  <a:schemeClr val="bg1"/>
                </a:solidFill>
              </a:rPr>
              <a:t>物理课件：</a:t>
            </a:r>
            <a:r>
              <a:rPr lang="en-US" altLang="zh-CN" sz="100" dirty="0">
                <a:solidFill>
                  <a:schemeClr val="bg1"/>
                </a:solidFill>
              </a:rPr>
              <a:t>www.1ppt.com/kejian/wuli/ </a:t>
            </a:r>
            <a:endParaRPr lang="en-US" altLang="zh-CN" sz="100" dirty="0">
              <a:solidFill>
                <a:schemeClr val="bg1"/>
              </a:solidFill>
            </a:endParaRPr>
          </a:p>
          <a:p>
            <a:r>
              <a:rPr lang="zh-CN" altLang="en-US" sz="100" dirty="0">
                <a:solidFill>
                  <a:schemeClr val="bg1"/>
                </a:solidFill>
              </a:rPr>
              <a:t>化学课件：</a:t>
            </a:r>
            <a:r>
              <a:rPr lang="en-US" altLang="zh-CN" sz="100" dirty="0">
                <a:solidFill>
                  <a:schemeClr val="bg1"/>
                </a:solidFill>
              </a:rPr>
              <a:t>www.1ppt.com/kejian/huaxue/  </a:t>
            </a:r>
            <a:r>
              <a:rPr lang="zh-CN" altLang="en-US" sz="100" dirty="0">
                <a:solidFill>
                  <a:schemeClr val="bg1"/>
                </a:solidFill>
              </a:rPr>
              <a:t>生物课件：</a:t>
            </a:r>
            <a:r>
              <a:rPr lang="en-US" altLang="zh-CN" sz="100" dirty="0">
                <a:solidFill>
                  <a:schemeClr val="bg1"/>
                </a:solidFill>
              </a:rPr>
              <a:t>www.1ppt.com/kejian/shengwu/ </a:t>
            </a:r>
            <a:endParaRPr lang="en-US" altLang="zh-CN" sz="100" dirty="0">
              <a:solidFill>
                <a:schemeClr val="bg1"/>
              </a:solidFill>
            </a:endParaRPr>
          </a:p>
          <a:p>
            <a:r>
              <a:rPr lang="zh-CN" altLang="en-US" sz="100" dirty="0">
                <a:solidFill>
                  <a:schemeClr val="bg1"/>
                </a:solidFill>
              </a:rPr>
              <a:t>地理课件：</a:t>
            </a:r>
            <a:r>
              <a:rPr lang="en-US" altLang="zh-CN" sz="100" dirty="0">
                <a:solidFill>
                  <a:schemeClr val="bg1"/>
                </a:solidFill>
              </a:rPr>
              <a:t>www.1ppt.com/kejian/dili/          </a:t>
            </a:r>
            <a:r>
              <a:rPr lang="zh-CN" altLang="en-US" sz="100" dirty="0">
                <a:solidFill>
                  <a:schemeClr val="bg1"/>
                </a:solidFill>
              </a:rPr>
              <a:t>历史课件：</a:t>
            </a:r>
            <a:r>
              <a:rPr lang="en-US" altLang="zh-CN" sz="100" dirty="0">
                <a:solidFill>
                  <a:schemeClr val="bg1"/>
                </a:solidFill>
              </a:rPr>
              <a:t>www.1ppt.com/kejian/lishi/        </a:t>
            </a:r>
            <a:endParaRPr lang="en-US" altLang="zh-CN" sz="100" dirty="0">
              <a:solidFill>
                <a:schemeClr val="bg1"/>
              </a:solidFill>
            </a:endParaRPr>
          </a:p>
        </p:txBody>
      </p:sp>
      <p:sp>
        <p:nvSpPr>
          <p:cNvPr id="3" name="任意多边形 2"/>
          <p:cNvSpPr/>
          <p:nvPr/>
        </p:nvSpPr>
        <p:spPr>
          <a:xfrm>
            <a:off x="3732065" y="1905000"/>
            <a:ext cx="2456420" cy="1006928"/>
          </a:xfrm>
          <a:custGeom>
            <a:avLst/>
            <a:gdLst>
              <a:gd name="connsiteX0" fmla="*/ 480802 w 2736322"/>
              <a:gd name="connsiteY0" fmla="*/ 0 h 1121664"/>
              <a:gd name="connsiteX1" fmla="*/ 1132931 w 2736322"/>
              <a:gd name="connsiteY1" fmla="*/ 0 h 1121664"/>
              <a:gd name="connsiteX2" fmla="*/ 1132931 w 2736322"/>
              <a:gd name="connsiteY2" fmla="*/ 48051 h 1121664"/>
              <a:gd name="connsiteX3" fmla="*/ 1081909 w 2736322"/>
              <a:gd name="connsiteY3" fmla="*/ 74926 h 1121664"/>
              <a:gd name="connsiteX4" fmla="*/ 1024774 w 2736322"/>
              <a:gd name="connsiteY4" fmla="*/ 182689 h 1121664"/>
              <a:gd name="connsiteX5" fmla="*/ 1219846 w 2736322"/>
              <a:gd name="connsiteY5" fmla="*/ 335089 h 1121664"/>
              <a:gd name="connsiteX6" fmla="*/ 1414918 w 2736322"/>
              <a:gd name="connsiteY6" fmla="*/ 182689 h 1121664"/>
              <a:gd name="connsiteX7" fmla="*/ 1357783 w 2736322"/>
              <a:gd name="connsiteY7" fmla="*/ 74926 h 1121664"/>
              <a:gd name="connsiteX8" fmla="*/ 1306762 w 2736322"/>
              <a:gd name="connsiteY8" fmla="*/ 48052 h 1121664"/>
              <a:gd name="connsiteX9" fmla="*/ 1306762 w 2736322"/>
              <a:gd name="connsiteY9" fmla="*/ 0 h 1121664"/>
              <a:gd name="connsiteX10" fmla="*/ 2736322 w 2736322"/>
              <a:gd name="connsiteY10" fmla="*/ 0 h 1121664"/>
              <a:gd name="connsiteX11" fmla="*/ 2736322 w 2736322"/>
              <a:gd name="connsiteY11" fmla="*/ 1121664 h 1121664"/>
              <a:gd name="connsiteX12" fmla="*/ 480802 w 2736322"/>
              <a:gd name="connsiteY12" fmla="*/ 1121664 h 1121664"/>
              <a:gd name="connsiteX13" fmla="*/ 480802 w 2736322"/>
              <a:gd name="connsiteY13" fmla="*/ 592171 h 1121664"/>
              <a:gd name="connsiteX14" fmla="*/ 233183 w 2736322"/>
              <a:gd name="connsiteY14" fmla="*/ 592171 h 1121664"/>
              <a:gd name="connsiteX15" fmla="*/ 228769 w 2736322"/>
              <a:gd name="connsiteY15" fmla="*/ 620154 h 1121664"/>
              <a:gd name="connsiteX16" fmla="*/ 119063 w 2736322"/>
              <a:gd name="connsiteY16" fmla="*/ 713233 h 1121664"/>
              <a:gd name="connsiteX17" fmla="*/ 0 w 2736322"/>
              <a:gd name="connsiteY17" fmla="*/ 560833 h 1121664"/>
              <a:gd name="connsiteX18" fmla="*/ 119063 w 2736322"/>
              <a:gd name="connsiteY18" fmla="*/ 408433 h 1121664"/>
              <a:gd name="connsiteX19" fmla="*/ 228769 w 2736322"/>
              <a:gd name="connsiteY19" fmla="*/ 501512 h 1121664"/>
              <a:gd name="connsiteX20" fmla="*/ 232552 w 2736322"/>
              <a:gd name="connsiteY20" fmla="*/ 525496 h 1121664"/>
              <a:gd name="connsiteX21" fmla="*/ 480802 w 2736322"/>
              <a:gd name="connsiteY21" fmla="*/ 525496 h 112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36322" h="1121664">
                <a:moveTo>
                  <a:pt x="480802" y="0"/>
                </a:moveTo>
                <a:lnTo>
                  <a:pt x="1132931" y="0"/>
                </a:lnTo>
                <a:lnTo>
                  <a:pt x="1132931" y="48051"/>
                </a:lnTo>
                <a:lnTo>
                  <a:pt x="1081909" y="74926"/>
                </a:lnTo>
                <a:cubicBezTo>
                  <a:pt x="1046608" y="102505"/>
                  <a:pt x="1024774" y="140605"/>
                  <a:pt x="1024774" y="182689"/>
                </a:cubicBezTo>
                <a:cubicBezTo>
                  <a:pt x="1024774" y="266857"/>
                  <a:pt x="1112111" y="335089"/>
                  <a:pt x="1219846" y="335089"/>
                </a:cubicBezTo>
                <a:cubicBezTo>
                  <a:pt x="1327581" y="335089"/>
                  <a:pt x="1414918" y="266857"/>
                  <a:pt x="1414918" y="182689"/>
                </a:cubicBezTo>
                <a:cubicBezTo>
                  <a:pt x="1414918" y="140605"/>
                  <a:pt x="1393084" y="102505"/>
                  <a:pt x="1357783" y="74926"/>
                </a:cubicBezTo>
                <a:lnTo>
                  <a:pt x="1306762" y="48052"/>
                </a:lnTo>
                <a:lnTo>
                  <a:pt x="1306762" y="0"/>
                </a:lnTo>
                <a:lnTo>
                  <a:pt x="2736322" y="0"/>
                </a:lnTo>
                <a:lnTo>
                  <a:pt x="2736322" y="1121664"/>
                </a:lnTo>
                <a:lnTo>
                  <a:pt x="480802" y="1121664"/>
                </a:lnTo>
                <a:lnTo>
                  <a:pt x="480802" y="592171"/>
                </a:lnTo>
                <a:lnTo>
                  <a:pt x="233183" y="592171"/>
                </a:lnTo>
                <a:lnTo>
                  <a:pt x="228769" y="620154"/>
                </a:lnTo>
                <a:cubicBezTo>
                  <a:pt x="210695" y="674853"/>
                  <a:pt x="168381" y="713233"/>
                  <a:pt x="119063" y="713233"/>
                </a:cubicBezTo>
                <a:cubicBezTo>
                  <a:pt x="53306" y="713233"/>
                  <a:pt x="0" y="645001"/>
                  <a:pt x="0" y="560833"/>
                </a:cubicBezTo>
                <a:cubicBezTo>
                  <a:pt x="0" y="476665"/>
                  <a:pt x="53306" y="408433"/>
                  <a:pt x="119063" y="408433"/>
                </a:cubicBezTo>
                <a:cubicBezTo>
                  <a:pt x="168381" y="408433"/>
                  <a:pt x="210695" y="446813"/>
                  <a:pt x="228769" y="501512"/>
                </a:cubicBezTo>
                <a:lnTo>
                  <a:pt x="232552" y="525496"/>
                </a:lnTo>
                <a:lnTo>
                  <a:pt x="480802" y="525496"/>
                </a:lnTo>
                <a:close/>
              </a:path>
            </a:pathLst>
          </a:custGeom>
          <a:solidFill>
            <a:srgbClr val="56A8BD"/>
          </a:solidFill>
          <a:ln>
            <a:noFill/>
          </a:ln>
          <a:effectLst>
            <a:innerShdw blurRad="1143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任意多边形 3"/>
          <p:cNvSpPr/>
          <p:nvPr/>
        </p:nvSpPr>
        <p:spPr>
          <a:xfrm>
            <a:off x="3095403" y="1904998"/>
            <a:ext cx="1000430" cy="1418387"/>
          </a:xfrm>
          <a:custGeom>
            <a:avLst/>
            <a:gdLst>
              <a:gd name="connsiteX0" fmla="*/ 834199 w 1114426"/>
              <a:gd name="connsiteY0" fmla="*/ 364618 h 1580008"/>
              <a:gd name="connsiteX1" fmla="*/ 681799 w 1114426"/>
              <a:gd name="connsiteY1" fmla="*/ 559690 h 1580008"/>
              <a:gd name="connsiteX2" fmla="*/ 834199 w 1114426"/>
              <a:gd name="connsiteY2" fmla="*/ 754762 h 1580008"/>
              <a:gd name="connsiteX3" fmla="*/ 941962 w 1114426"/>
              <a:gd name="connsiteY3" fmla="*/ 697627 h 1580008"/>
              <a:gd name="connsiteX4" fmla="*/ 968836 w 1114426"/>
              <a:gd name="connsiteY4" fmla="*/ 646606 h 1580008"/>
              <a:gd name="connsiteX5" fmla="*/ 1114425 w 1114426"/>
              <a:gd name="connsiteY5" fmla="*/ 646606 h 1580008"/>
              <a:gd name="connsiteX6" fmla="*/ 1114425 w 1114426"/>
              <a:gd name="connsiteY6" fmla="*/ 472775 h 1580008"/>
              <a:gd name="connsiteX7" fmla="*/ 968837 w 1114426"/>
              <a:gd name="connsiteY7" fmla="*/ 472775 h 1580008"/>
              <a:gd name="connsiteX8" fmla="*/ 941962 w 1114426"/>
              <a:gd name="connsiteY8" fmla="*/ 421753 h 1580008"/>
              <a:gd name="connsiteX9" fmla="*/ 834199 w 1114426"/>
              <a:gd name="connsiteY9" fmla="*/ 364618 h 1580008"/>
              <a:gd name="connsiteX10" fmla="*/ 1114426 w 1114426"/>
              <a:gd name="connsiteY10" fmla="*/ 0 h 1580008"/>
              <a:gd name="connsiteX11" fmla="*/ 1114426 w 1114426"/>
              <a:gd name="connsiteY11" fmla="*/ 1033479 h 1580008"/>
              <a:gd name="connsiteX12" fmla="*/ 1089811 w 1114426"/>
              <a:gd name="connsiteY12" fmla="*/ 1028509 h 1580008"/>
              <a:gd name="connsiteX13" fmla="*/ 983966 w 1114426"/>
              <a:gd name="connsiteY13" fmla="*/ 1098668 h 1580008"/>
              <a:gd name="connsiteX14" fmla="*/ 980785 w 1114426"/>
              <a:gd name="connsiteY14" fmla="*/ 1114427 h 1580008"/>
              <a:gd name="connsiteX15" fmla="*/ 588551 w 1114426"/>
              <a:gd name="connsiteY15" fmla="*/ 1114427 h 1580008"/>
              <a:gd name="connsiteX16" fmla="*/ 588551 w 1114426"/>
              <a:gd name="connsiteY16" fmla="*/ 1346825 h 1580008"/>
              <a:gd name="connsiteX17" fmla="*/ 616534 w 1114426"/>
              <a:gd name="connsiteY17" fmla="*/ 1351239 h 1580008"/>
              <a:gd name="connsiteX18" fmla="*/ 709613 w 1114426"/>
              <a:gd name="connsiteY18" fmla="*/ 1460945 h 1580008"/>
              <a:gd name="connsiteX19" fmla="*/ 557213 w 1114426"/>
              <a:gd name="connsiteY19" fmla="*/ 1580008 h 1580008"/>
              <a:gd name="connsiteX20" fmla="*/ 404813 w 1114426"/>
              <a:gd name="connsiteY20" fmla="*/ 1460945 h 1580008"/>
              <a:gd name="connsiteX21" fmla="*/ 497892 w 1114426"/>
              <a:gd name="connsiteY21" fmla="*/ 1351239 h 1580008"/>
              <a:gd name="connsiteX22" fmla="*/ 521876 w 1114426"/>
              <a:gd name="connsiteY22" fmla="*/ 1347456 h 1580008"/>
              <a:gd name="connsiteX23" fmla="*/ 521876 w 1114426"/>
              <a:gd name="connsiteY23" fmla="*/ 1114427 h 1580008"/>
              <a:gd name="connsiteX24" fmla="*/ 0 w 1114426"/>
              <a:gd name="connsiteY24" fmla="*/ 1114427 h 1580008"/>
              <a:gd name="connsiteX25" fmla="*/ 326408 w 1114426"/>
              <a:gd name="connsiteY25" fmla="*/ 326408 h 1580008"/>
              <a:gd name="connsiteX26" fmla="*/ 1114426 w 1114426"/>
              <a:gd name="connsiteY26" fmla="*/ 0 h 158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14426" h="1580008">
                <a:moveTo>
                  <a:pt x="834199" y="364618"/>
                </a:moveTo>
                <a:cubicBezTo>
                  <a:pt x="750031" y="364618"/>
                  <a:pt x="681799" y="451955"/>
                  <a:pt x="681799" y="559690"/>
                </a:cubicBezTo>
                <a:cubicBezTo>
                  <a:pt x="681799" y="667425"/>
                  <a:pt x="750031" y="754762"/>
                  <a:pt x="834199" y="754762"/>
                </a:cubicBezTo>
                <a:cubicBezTo>
                  <a:pt x="876283" y="754762"/>
                  <a:pt x="914383" y="732928"/>
                  <a:pt x="941962" y="697627"/>
                </a:cubicBezTo>
                <a:lnTo>
                  <a:pt x="968836" y="646606"/>
                </a:lnTo>
                <a:lnTo>
                  <a:pt x="1114425" y="646606"/>
                </a:lnTo>
                <a:lnTo>
                  <a:pt x="1114425" y="472775"/>
                </a:lnTo>
                <a:lnTo>
                  <a:pt x="968837" y="472775"/>
                </a:lnTo>
                <a:lnTo>
                  <a:pt x="941962" y="421753"/>
                </a:lnTo>
                <a:cubicBezTo>
                  <a:pt x="914383" y="386452"/>
                  <a:pt x="876283" y="364618"/>
                  <a:pt x="834199" y="364618"/>
                </a:cubicBezTo>
                <a:close/>
                <a:moveTo>
                  <a:pt x="1114426" y="0"/>
                </a:moveTo>
                <a:lnTo>
                  <a:pt x="1114426" y="1033479"/>
                </a:lnTo>
                <a:lnTo>
                  <a:pt x="1089811" y="1028509"/>
                </a:lnTo>
                <a:cubicBezTo>
                  <a:pt x="1042230" y="1028509"/>
                  <a:pt x="1001405" y="1057439"/>
                  <a:pt x="983966" y="1098668"/>
                </a:cubicBezTo>
                <a:lnTo>
                  <a:pt x="980785" y="1114427"/>
                </a:lnTo>
                <a:lnTo>
                  <a:pt x="588551" y="1114427"/>
                </a:lnTo>
                <a:lnTo>
                  <a:pt x="588551" y="1346825"/>
                </a:lnTo>
                <a:lnTo>
                  <a:pt x="616534" y="1351239"/>
                </a:lnTo>
                <a:cubicBezTo>
                  <a:pt x="671233" y="1369313"/>
                  <a:pt x="709613" y="1411627"/>
                  <a:pt x="709613" y="1460945"/>
                </a:cubicBezTo>
                <a:cubicBezTo>
                  <a:pt x="709613" y="1526702"/>
                  <a:pt x="641381" y="1580008"/>
                  <a:pt x="557213" y="1580008"/>
                </a:cubicBezTo>
                <a:cubicBezTo>
                  <a:pt x="473045" y="1580008"/>
                  <a:pt x="404813" y="1526702"/>
                  <a:pt x="404813" y="1460945"/>
                </a:cubicBezTo>
                <a:cubicBezTo>
                  <a:pt x="404813" y="1411627"/>
                  <a:pt x="443193" y="1369313"/>
                  <a:pt x="497892" y="1351239"/>
                </a:cubicBezTo>
                <a:lnTo>
                  <a:pt x="521876" y="1347456"/>
                </a:lnTo>
                <a:lnTo>
                  <a:pt x="521876" y="1114427"/>
                </a:lnTo>
                <a:lnTo>
                  <a:pt x="0" y="1114427"/>
                </a:lnTo>
                <a:cubicBezTo>
                  <a:pt x="0" y="818863"/>
                  <a:pt x="117412" y="535404"/>
                  <a:pt x="326408" y="326408"/>
                </a:cubicBezTo>
                <a:cubicBezTo>
                  <a:pt x="535403" y="117412"/>
                  <a:pt x="818862" y="0"/>
                  <a:pt x="1114426" y="0"/>
                </a:cubicBezTo>
                <a:close/>
              </a:path>
            </a:pathLst>
          </a:custGeom>
          <a:solidFill>
            <a:srgbClr val="DC6C7C"/>
          </a:solidFill>
          <a:ln>
            <a:noFill/>
          </a:ln>
          <a:effectLst>
            <a:innerShdw blurRad="152400" dist="50800" dir="135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任意多边形 4"/>
          <p:cNvSpPr/>
          <p:nvPr/>
        </p:nvSpPr>
        <p:spPr>
          <a:xfrm>
            <a:off x="4163685" y="3046151"/>
            <a:ext cx="2118105" cy="1485680"/>
          </a:xfrm>
          <a:custGeom>
            <a:avLst/>
            <a:gdLst>
              <a:gd name="connsiteX0" fmla="*/ 0 w 2359457"/>
              <a:gd name="connsiteY0" fmla="*/ 0 h 1654969"/>
              <a:gd name="connsiteX1" fmla="*/ 1192159 w 2359457"/>
              <a:gd name="connsiteY1" fmla="*/ 0 h 1654969"/>
              <a:gd name="connsiteX2" fmla="*/ 2017563 w 2359457"/>
              <a:gd name="connsiteY2" fmla="*/ 341894 h 1654969"/>
              <a:gd name="connsiteX3" fmla="*/ 2359457 w 2359457"/>
              <a:gd name="connsiteY3" fmla="*/ 1167299 h 1654969"/>
              <a:gd name="connsiteX4" fmla="*/ 1812822 w 2359457"/>
              <a:gd name="connsiteY4" fmla="*/ 1167299 h 1654969"/>
              <a:gd name="connsiteX5" fmla="*/ 1812822 w 2359457"/>
              <a:gd name="connsiteY5" fmla="*/ 1411384 h 1654969"/>
              <a:gd name="connsiteX6" fmla="*/ 1837943 w 2359457"/>
              <a:gd name="connsiteY6" fmla="*/ 1415347 h 1654969"/>
              <a:gd name="connsiteX7" fmla="*/ 1935438 w 2359457"/>
              <a:gd name="connsiteY7" fmla="*/ 1530257 h 1654969"/>
              <a:gd name="connsiteX8" fmla="*/ 1775808 w 2359457"/>
              <a:gd name="connsiteY8" fmla="*/ 1654969 h 1654969"/>
              <a:gd name="connsiteX9" fmla="*/ 1616178 w 2359457"/>
              <a:gd name="connsiteY9" fmla="*/ 1530257 h 1654969"/>
              <a:gd name="connsiteX10" fmla="*/ 1713673 w 2359457"/>
              <a:gd name="connsiteY10" fmla="*/ 1415347 h 1654969"/>
              <a:gd name="connsiteX11" fmla="*/ 1742983 w 2359457"/>
              <a:gd name="connsiteY11" fmla="*/ 1410723 h 1654969"/>
              <a:gd name="connsiteX12" fmla="*/ 1742983 w 2359457"/>
              <a:gd name="connsiteY12" fmla="*/ 1167299 h 1654969"/>
              <a:gd name="connsiteX13" fmla="*/ 1283857 w 2359457"/>
              <a:gd name="connsiteY13" fmla="*/ 1167299 h 1654969"/>
              <a:gd name="connsiteX14" fmla="*/ 1289736 w 2359457"/>
              <a:gd name="connsiteY14" fmla="*/ 1138185 h 1654969"/>
              <a:gd name="connsiteX15" fmla="*/ 1216248 w 2359457"/>
              <a:gd name="connsiteY15" fmla="*/ 1027318 h 1654969"/>
              <a:gd name="connsiteX16" fmla="*/ 1192159 w 2359457"/>
              <a:gd name="connsiteY16" fmla="*/ 1022455 h 1654969"/>
              <a:gd name="connsiteX17" fmla="*/ 1192159 w 2359457"/>
              <a:gd name="connsiteY17" fmla="*/ 1024506 h 1654969"/>
              <a:gd name="connsiteX18" fmla="*/ 0 w 2359457"/>
              <a:gd name="connsiteY18" fmla="*/ 1024506 h 1654969"/>
              <a:gd name="connsiteX19" fmla="*/ 0 w 2359457"/>
              <a:gd name="connsiteY19" fmla="*/ 554207 h 1654969"/>
              <a:gd name="connsiteX20" fmla="*/ 145588 w 2359457"/>
              <a:gd name="connsiteY20" fmla="*/ 554207 h 1654969"/>
              <a:gd name="connsiteX21" fmla="*/ 172463 w 2359457"/>
              <a:gd name="connsiteY21" fmla="*/ 605229 h 1654969"/>
              <a:gd name="connsiteX22" fmla="*/ 280226 w 2359457"/>
              <a:gd name="connsiteY22" fmla="*/ 662364 h 1654969"/>
              <a:gd name="connsiteX23" fmla="*/ 432626 w 2359457"/>
              <a:gd name="connsiteY23" fmla="*/ 467292 h 1654969"/>
              <a:gd name="connsiteX24" fmla="*/ 280226 w 2359457"/>
              <a:gd name="connsiteY24" fmla="*/ 272220 h 1654969"/>
              <a:gd name="connsiteX25" fmla="*/ 172463 w 2359457"/>
              <a:gd name="connsiteY25" fmla="*/ 329355 h 1654969"/>
              <a:gd name="connsiteX26" fmla="*/ 145589 w 2359457"/>
              <a:gd name="connsiteY26" fmla="*/ 380376 h 1654969"/>
              <a:gd name="connsiteX27" fmla="*/ 0 w 2359457"/>
              <a:gd name="connsiteY27" fmla="*/ 380376 h 165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59457" h="1654969">
                <a:moveTo>
                  <a:pt x="0" y="0"/>
                </a:moveTo>
                <a:lnTo>
                  <a:pt x="1192159" y="0"/>
                </a:lnTo>
                <a:cubicBezTo>
                  <a:pt x="1501746" y="0"/>
                  <a:pt x="1798653" y="122983"/>
                  <a:pt x="2017563" y="341894"/>
                </a:cubicBezTo>
                <a:cubicBezTo>
                  <a:pt x="2236475" y="560806"/>
                  <a:pt x="2359457" y="857713"/>
                  <a:pt x="2359457" y="1167299"/>
                </a:cubicBezTo>
                <a:lnTo>
                  <a:pt x="1812822" y="1167299"/>
                </a:lnTo>
                <a:lnTo>
                  <a:pt x="1812822" y="1411384"/>
                </a:lnTo>
                <a:lnTo>
                  <a:pt x="1837943" y="1415347"/>
                </a:lnTo>
                <a:cubicBezTo>
                  <a:pt x="1895237" y="1434278"/>
                  <a:pt x="1935438" y="1478600"/>
                  <a:pt x="1935438" y="1530257"/>
                </a:cubicBezTo>
                <a:cubicBezTo>
                  <a:pt x="1935438" y="1599134"/>
                  <a:pt x="1863969" y="1654969"/>
                  <a:pt x="1775808" y="1654969"/>
                </a:cubicBezTo>
                <a:cubicBezTo>
                  <a:pt x="1687647" y="1654969"/>
                  <a:pt x="1616178" y="1599134"/>
                  <a:pt x="1616178" y="1530257"/>
                </a:cubicBezTo>
                <a:cubicBezTo>
                  <a:pt x="1616178" y="1478600"/>
                  <a:pt x="1656378" y="1434278"/>
                  <a:pt x="1713673" y="1415347"/>
                </a:cubicBezTo>
                <a:lnTo>
                  <a:pt x="1742983" y="1410723"/>
                </a:lnTo>
                <a:lnTo>
                  <a:pt x="1742983" y="1167299"/>
                </a:lnTo>
                <a:lnTo>
                  <a:pt x="1283857" y="1167299"/>
                </a:lnTo>
                <a:lnTo>
                  <a:pt x="1289736" y="1138185"/>
                </a:lnTo>
                <a:cubicBezTo>
                  <a:pt x="1289736" y="1088346"/>
                  <a:pt x="1259434" y="1045584"/>
                  <a:pt x="1216248" y="1027318"/>
                </a:cubicBezTo>
                <a:lnTo>
                  <a:pt x="1192159" y="1022455"/>
                </a:lnTo>
                <a:lnTo>
                  <a:pt x="1192159" y="1024506"/>
                </a:lnTo>
                <a:lnTo>
                  <a:pt x="0" y="1024506"/>
                </a:lnTo>
                <a:lnTo>
                  <a:pt x="0" y="554207"/>
                </a:lnTo>
                <a:lnTo>
                  <a:pt x="145588" y="554207"/>
                </a:lnTo>
                <a:lnTo>
                  <a:pt x="172463" y="605229"/>
                </a:lnTo>
                <a:cubicBezTo>
                  <a:pt x="200042" y="640530"/>
                  <a:pt x="238142" y="662364"/>
                  <a:pt x="280226" y="662364"/>
                </a:cubicBezTo>
                <a:cubicBezTo>
                  <a:pt x="364394" y="662364"/>
                  <a:pt x="432626" y="575027"/>
                  <a:pt x="432626" y="467292"/>
                </a:cubicBezTo>
                <a:cubicBezTo>
                  <a:pt x="432626" y="359557"/>
                  <a:pt x="364394" y="272220"/>
                  <a:pt x="280226" y="272220"/>
                </a:cubicBezTo>
                <a:cubicBezTo>
                  <a:pt x="238142" y="272220"/>
                  <a:pt x="200042" y="294054"/>
                  <a:pt x="172463" y="329355"/>
                </a:cubicBezTo>
                <a:lnTo>
                  <a:pt x="145589" y="380376"/>
                </a:lnTo>
                <a:lnTo>
                  <a:pt x="0" y="380376"/>
                </a:lnTo>
                <a:close/>
              </a:path>
            </a:pathLst>
          </a:custGeom>
          <a:solidFill>
            <a:srgbClr val="3A3A3A"/>
          </a:solidFill>
          <a:ln>
            <a:noFill/>
          </a:ln>
          <a:effectLst>
            <a:innerShdw blurRad="1143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p:nvSpPr>
        <p:spPr>
          <a:xfrm rot="16200000">
            <a:off x="3302734" y="2756450"/>
            <a:ext cx="1000430" cy="1418387"/>
          </a:xfrm>
          <a:custGeom>
            <a:avLst/>
            <a:gdLst>
              <a:gd name="connsiteX0" fmla="*/ 1114425 w 1114426"/>
              <a:gd name="connsiteY0" fmla="*/ 472775 h 1580008"/>
              <a:gd name="connsiteX1" fmla="*/ 968837 w 1114426"/>
              <a:gd name="connsiteY1" fmla="*/ 472775 h 1580008"/>
              <a:gd name="connsiteX2" fmla="*/ 941962 w 1114426"/>
              <a:gd name="connsiteY2" fmla="*/ 421753 h 1580008"/>
              <a:gd name="connsiteX3" fmla="*/ 834199 w 1114426"/>
              <a:gd name="connsiteY3" fmla="*/ 364618 h 1580008"/>
              <a:gd name="connsiteX4" fmla="*/ 681799 w 1114426"/>
              <a:gd name="connsiteY4" fmla="*/ 559690 h 1580008"/>
              <a:gd name="connsiteX5" fmla="*/ 834199 w 1114426"/>
              <a:gd name="connsiteY5" fmla="*/ 754762 h 1580008"/>
              <a:gd name="connsiteX6" fmla="*/ 941962 w 1114426"/>
              <a:gd name="connsiteY6" fmla="*/ 697627 h 1580008"/>
              <a:gd name="connsiteX7" fmla="*/ 968836 w 1114426"/>
              <a:gd name="connsiteY7" fmla="*/ 646606 h 1580008"/>
              <a:gd name="connsiteX8" fmla="*/ 1114425 w 1114426"/>
              <a:gd name="connsiteY8" fmla="*/ 646606 h 1580008"/>
              <a:gd name="connsiteX9" fmla="*/ 1114426 w 1114426"/>
              <a:gd name="connsiteY9" fmla="*/ 0 h 1580008"/>
              <a:gd name="connsiteX10" fmla="*/ 1114426 w 1114426"/>
              <a:gd name="connsiteY10" fmla="*/ 976143 h 1580008"/>
              <a:gd name="connsiteX11" fmla="*/ 1091428 w 1114426"/>
              <a:gd name="connsiteY11" fmla="*/ 980786 h 1580008"/>
              <a:gd name="connsiteX12" fmla="*/ 1021269 w 1114426"/>
              <a:gd name="connsiteY12" fmla="*/ 1086631 h 1580008"/>
              <a:gd name="connsiteX13" fmla="*/ 1026881 w 1114426"/>
              <a:gd name="connsiteY13" fmla="*/ 1114427 h 1580008"/>
              <a:gd name="connsiteX14" fmla="*/ 588551 w 1114426"/>
              <a:gd name="connsiteY14" fmla="*/ 1114427 h 1580008"/>
              <a:gd name="connsiteX15" fmla="*/ 588551 w 1114426"/>
              <a:gd name="connsiteY15" fmla="*/ 1346825 h 1580008"/>
              <a:gd name="connsiteX16" fmla="*/ 616534 w 1114426"/>
              <a:gd name="connsiteY16" fmla="*/ 1351239 h 1580008"/>
              <a:gd name="connsiteX17" fmla="*/ 709613 w 1114426"/>
              <a:gd name="connsiteY17" fmla="*/ 1460945 h 1580008"/>
              <a:gd name="connsiteX18" fmla="*/ 557213 w 1114426"/>
              <a:gd name="connsiteY18" fmla="*/ 1580008 h 1580008"/>
              <a:gd name="connsiteX19" fmla="*/ 404813 w 1114426"/>
              <a:gd name="connsiteY19" fmla="*/ 1460945 h 1580008"/>
              <a:gd name="connsiteX20" fmla="*/ 497892 w 1114426"/>
              <a:gd name="connsiteY20" fmla="*/ 1351239 h 1580008"/>
              <a:gd name="connsiteX21" fmla="*/ 521876 w 1114426"/>
              <a:gd name="connsiteY21" fmla="*/ 1347456 h 1580008"/>
              <a:gd name="connsiteX22" fmla="*/ 521876 w 1114426"/>
              <a:gd name="connsiteY22" fmla="*/ 1114427 h 1580008"/>
              <a:gd name="connsiteX23" fmla="*/ 0 w 1114426"/>
              <a:gd name="connsiteY23" fmla="*/ 1114427 h 1580008"/>
              <a:gd name="connsiteX24" fmla="*/ 326408 w 1114426"/>
              <a:gd name="connsiteY24" fmla="*/ 326408 h 1580008"/>
              <a:gd name="connsiteX25" fmla="*/ 1114426 w 1114426"/>
              <a:gd name="connsiteY25" fmla="*/ 0 h 158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14426" h="1580008">
                <a:moveTo>
                  <a:pt x="1114425" y="472775"/>
                </a:moveTo>
                <a:lnTo>
                  <a:pt x="968837" y="472775"/>
                </a:lnTo>
                <a:lnTo>
                  <a:pt x="941962" y="421753"/>
                </a:lnTo>
                <a:cubicBezTo>
                  <a:pt x="914383" y="386452"/>
                  <a:pt x="876283" y="364618"/>
                  <a:pt x="834199" y="364618"/>
                </a:cubicBezTo>
                <a:cubicBezTo>
                  <a:pt x="750031" y="364618"/>
                  <a:pt x="681799" y="451955"/>
                  <a:pt x="681799" y="559690"/>
                </a:cubicBezTo>
                <a:cubicBezTo>
                  <a:pt x="681799" y="667425"/>
                  <a:pt x="750031" y="754762"/>
                  <a:pt x="834199" y="754762"/>
                </a:cubicBezTo>
                <a:cubicBezTo>
                  <a:pt x="876283" y="754762"/>
                  <a:pt x="914383" y="732928"/>
                  <a:pt x="941962" y="697627"/>
                </a:cubicBezTo>
                <a:lnTo>
                  <a:pt x="968836" y="646606"/>
                </a:lnTo>
                <a:lnTo>
                  <a:pt x="1114425" y="646606"/>
                </a:lnTo>
                <a:close/>
                <a:moveTo>
                  <a:pt x="1114426" y="0"/>
                </a:moveTo>
                <a:lnTo>
                  <a:pt x="1114426" y="976143"/>
                </a:lnTo>
                <a:lnTo>
                  <a:pt x="1091428" y="980786"/>
                </a:lnTo>
                <a:cubicBezTo>
                  <a:pt x="1050198" y="998225"/>
                  <a:pt x="1021269" y="1039050"/>
                  <a:pt x="1021269" y="1086631"/>
                </a:cubicBezTo>
                <a:lnTo>
                  <a:pt x="1026881" y="1114427"/>
                </a:lnTo>
                <a:lnTo>
                  <a:pt x="588551" y="1114427"/>
                </a:lnTo>
                <a:lnTo>
                  <a:pt x="588551" y="1346825"/>
                </a:lnTo>
                <a:lnTo>
                  <a:pt x="616534" y="1351239"/>
                </a:lnTo>
                <a:cubicBezTo>
                  <a:pt x="671233" y="1369313"/>
                  <a:pt x="709613" y="1411627"/>
                  <a:pt x="709613" y="1460945"/>
                </a:cubicBezTo>
                <a:cubicBezTo>
                  <a:pt x="709613" y="1526702"/>
                  <a:pt x="641381" y="1580008"/>
                  <a:pt x="557213" y="1580008"/>
                </a:cubicBezTo>
                <a:cubicBezTo>
                  <a:pt x="473045" y="1580008"/>
                  <a:pt x="404813" y="1526702"/>
                  <a:pt x="404813" y="1460945"/>
                </a:cubicBezTo>
                <a:cubicBezTo>
                  <a:pt x="404813" y="1411627"/>
                  <a:pt x="443193" y="1369313"/>
                  <a:pt x="497892" y="1351239"/>
                </a:cubicBezTo>
                <a:lnTo>
                  <a:pt x="521876" y="1347456"/>
                </a:lnTo>
                <a:lnTo>
                  <a:pt x="521876" y="1114427"/>
                </a:lnTo>
                <a:lnTo>
                  <a:pt x="0" y="1114427"/>
                </a:lnTo>
                <a:cubicBezTo>
                  <a:pt x="0" y="818863"/>
                  <a:pt x="117412" y="535404"/>
                  <a:pt x="326408" y="326408"/>
                </a:cubicBezTo>
                <a:cubicBezTo>
                  <a:pt x="535403" y="117412"/>
                  <a:pt x="818862" y="0"/>
                  <a:pt x="1114426" y="0"/>
                </a:cubicBezTo>
                <a:close/>
              </a:path>
            </a:pathLst>
          </a:custGeom>
          <a:solidFill>
            <a:srgbClr val="F1AF59"/>
          </a:solidFill>
          <a:ln>
            <a:noFill/>
          </a:ln>
          <a:effectLst>
            <a:innerShdw blurRad="152400" dist="50800" dir="135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任意多边形 6"/>
          <p:cNvSpPr/>
          <p:nvPr/>
        </p:nvSpPr>
        <p:spPr>
          <a:xfrm>
            <a:off x="3093756" y="4243245"/>
            <a:ext cx="2044706" cy="991878"/>
          </a:xfrm>
          <a:custGeom>
            <a:avLst/>
            <a:gdLst>
              <a:gd name="connsiteX0" fmla="*/ 0 w 2277695"/>
              <a:gd name="connsiteY0" fmla="*/ 0 h 1104900"/>
              <a:gd name="connsiteX1" fmla="*/ 2277695 w 2277695"/>
              <a:gd name="connsiteY1" fmla="*/ 0 h 1104900"/>
              <a:gd name="connsiteX2" fmla="*/ 2277695 w 2277695"/>
              <a:gd name="connsiteY2" fmla="*/ 417909 h 1104900"/>
              <a:gd name="connsiteX3" fmla="*/ 2231604 w 2277695"/>
              <a:gd name="connsiteY3" fmla="*/ 417909 h 1104900"/>
              <a:gd name="connsiteX4" fmla="*/ 2231604 w 2277695"/>
              <a:gd name="connsiteY4" fmla="*/ 417910 h 1104900"/>
              <a:gd name="connsiteX5" fmla="*/ 2106707 w 2277695"/>
              <a:gd name="connsiteY5" fmla="*/ 417910 h 1104900"/>
              <a:gd name="connsiteX6" fmla="*/ 2079832 w 2277695"/>
              <a:gd name="connsiteY6" fmla="*/ 366888 h 1104900"/>
              <a:gd name="connsiteX7" fmla="*/ 1972069 w 2277695"/>
              <a:gd name="connsiteY7" fmla="*/ 309753 h 1104900"/>
              <a:gd name="connsiteX8" fmla="*/ 1819669 w 2277695"/>
              <a:gd name="connsiteY8" fmla="*/ 504825 h 1104900"/>
              <a:gd name="connsiteX9" fmla="*/ 1972069 w 2277695"/>
              <a:gd name="connsiteY9" fmla="*/ 699897 h 1104900"/>
              <a:gd name="connsiteX10" fmla="*/ 2079832 w 2277695"/>
              <a:gd name="connsiteY10" fmla="*/ 642762 h 1104900"/>
              <a:gd name="connsiteX11" fmla="*/ 2106706 w 2277695"/>
              <a:gd name="connsiteY11" fmla="*/ 591741 h 1104900"/>
              <a:gd name="connsiteX12" fmla="*/ 2252295 w 2277695"/>
              <a:gd name="connsiteY12" fmla="*/ 591741 h 1104900"/>
              <a:gd name="connsiteX13" fmla="*/ 2252295 w 2277695"/>
              <a:gd name="connsiteY13" fmla="*/ 591740 h 1104900"/>
              <a:gd name="connsiteX14" fmla="*/ 2277695 w 2277695"/>
              <a:gd name="connsiteY14" fmla="*/ 591740 h 1104900"/>
              <a:gd name="connsiteX15" fmla="*/ 2277695 w 2277695"/>
              <a:gd name="connsiteY15" fmla="*/ 1104900 h 1104900"/>
              <a:gd name="connsiteX16" fmla="*/ 0 w 2277695"/>
              <a:gd name="connsiteY16" fmla="*/ 1104900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77695" h="1104900">
                <a:moveTo>
                  <a:pt x="0" y="0"/>
                </a:moveTo>
                <a:lnTo>
                  <a:pt x="2277695" y="0"/>
                </a:lnTo>
                <a:lnTo>
                  <a:pt x="2277695" y="417909"/>
                </a:lnTo>
                <a:lnTo>
                  <a:pt x="2231604" y="417909"/>
                </a:lnTo>
                <a:lnTo>
                  <a:pt x="2231604" y="417910"/>
                </a:lnTo>
                <a:lnTo>
                  <a:pt x="2106707" y="417910"/>
                </a:lnTo>
                <a:lnTo>
                  <a:pt x="2079832" y="366888"/>
                </a:lnTo>
                <a:cubicBezTo>
                  <a:pt x="2052253" y="331587"/>
                  <a:pt x="2014153" y="309753"/>
                  <a:pt x="1972069" y="309753"/>
                </a:cubicBezTo>
                <a:cubicBezTo>
                  <a:pt x="1887901" y="309753"/>
                  <a:pt x="1819669" y="397090"/>
                  <a:pt x="1819669" y="504825"/>
                </a:cubicBezTo>
                <a:cubicBezTo>
                  <a:pt x="1819669" y="612560"/>
                  <a:pt x="1887901" y="699897"/>
                  <a:pt x="1972069" y="699897"/>
                </a:cubicBezTo>
                <a:cubicBezTo>
                  <a:pt x="2014153" y="699897"/>
                  <a:pt x="2052253" y="678063"/>
                  <a:pt x="2079832" y="642762"/>
                </a:cubicBezTo>
                <a:lnTo>
                  <a:pt x="2106706" y="591741"/>
                </a:lnTo>
                <a:lnTo>
                  <a:pt x="2252295" y="591741"/>
                </a:lnTo>
                <a:lnTo>
                  <a:pt x="2252295" y="591740"/>
                </a:lnTo>
                <a:lnTo>
                  <a:pt x="2277695" y="591740"/>
                </a:lnTo>
                <a:lnTo>
                  <a:pt x="2277695" y="1104900"/>
                </a:lnTo>
                <a:lnTo>
                  <a:pt x="0" y="1104900"/>
                </a:lnTo>
                <a:close/>
              </a:path>
            </a:pathLst>
          </a:custGeom>
          <a:solidFill>
            <a:schemeClr val="tx2">
              <a:lumMod val="75000"/>
            </a:schemeClr>
          </a:solidFill>
          <a:ln>
            <a:noFill/>
          </a:ln>
          <a:effectLst>
            <a:innerShdw blurRad="1143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7"/>
          <p:cNvSpPr/>
          <p:nvPr/>
        </p:nvSpPr>
        <p:spPr>
          <a:xfrm rot="5400000" flipH="1">
            <a:off x="4980150" y="3924932"/>
            <a:ext cx="1083798" cy="1536584"/>
          </a:xfrm>
          <a:custGeom>
            <a:avLst/>
            <a:gdLst>
              <a:gd name="connsiteX0" fmla="*/ 1114425 w 1114426"/>
              <a:gd name="connsiteY0" fmla="*/ 472775 h 1580008"/>
              <a:gd name="connsiteX1" fmla="*/ 968837 w 1114426"/>
              <a:gd name="connsiteY1" fmla="*/ 472775 h 1580008"/>
              <a:gd name="connsiteX2" fmla="*/ 941962 w 1114426"/>
              <a:gd name="connsiteY2" fmla="*/ 421753 h 1580008"/>
              <a:gd name="connsiteX3" fmla="*/ 834199 w 1114426"/>
              <a:gd name="connsiteY3" fmla="*/ 364618 h 1580008"/>
              <a:gd name="connsiteX4" fmla="*/ 681799 w 1114426"/>
              <a:gd name="connsiteY4" fmla="*/ 559690 h 1580008"/>
              <a:gd name="connsiteX5" fmla="*/ 834199 w 1114426"/>
              <a:gd name="connsiteY5" fmla="*/ 754762 h 1580008"/>
              <a:gd name="connsiteX6" fmla="*/ 941962 w 1114426"/>
              <a:gd name="connsiteY6" fmla="*/ 697627 h 1580008"/>
              <a:gd name="connsiteX7" fmla="*/ 968836 w 1114426"/>
              <a:gd name="connsiteY7" fmla="*/ 646606 h 1580008"/>
              <a:gd name="connsiteX8" fmla="*/ 1114425 w 1114426"/>
              <a:gd name="connsiteY8" fmla="*/ 646606 h 1580008"/>
              <a:gd name="connsiteX9" fmla="*/ 1114426 w 1114426"/>
              <a:gd name="connsiteY9" fmla="*/ 0 h 1580008"/>
              <a:gd name="connsiteX10" fmla="*/ 1114426 w 1114426"/>
              <a:gd name="connsiteY10" fmla="*/ 976143 h 1580008"/>
              <a:gd name="connsiteX11" fmla="*/ 1091428 w 1114426"/>
              <a:gd name="connsiteY11" fmla="*/ 980786 h 1580008"/>
              <a:gd name="connsiteX12" fmla="*/ 1021269 w 1114426"/>
              <a:gd name="connsiteY12" fmla="*/ 1086631 h 1580008"/>
              <a:gd name="connsiteX13" fmla="*/ 1026881 w 1114426"/>
              <a:gd name="connsiteY13" fmla="*/ 1114427 h 1580008"/>
              <a:gd name="connsiteX14" fmla="*/ 588551 w 1114426"/>
              <a:gd name="connsiteY14" fmla="*/ 1114427 h 1580008"/>
              <a:gd name="connsiteX15" fmla="*/ 588551 w 1114426"/>
              <a:gd name="connsiteY15" fmla="*/ 1346825 h 1580008"/>
              <a:gd name="connsiteX16" fmla="*/ 616534 w 1114426"/>
              <a:gd name="connsiteY16" fmla="*/ 1351239 h 1580008"/>
              <a:gd name="connsiteX17" fmla="*/ 709613 w 1114426"/>
              <a:gd name="connsiteY17" fmla="*/ 1460945 h 1580008"/>
              <a:gd name="connsiteX18" fmla="*/ 557213 w 1114426"/>
              <a:gd name="connsiteY18" fmla="*/ 1580008 h 1580008"/>
              <a:gd name="connsiteX19" fmla="*/ 404813 w 1114426"/>
              <a:gd name="connsiteY19" fmla="*/ 1460945 h 1580008"/>
              <a:gd name="connsiteX20" fmla="*/ 497892 w 1114426"/>
              <a:gd name="connsiteY20" fmla="*/ 1351239 h 1580008"/>
              <a:gd name="connsiteX21" fmla="*/ 521876 w 1114426"/>
              <a:gd name="connsiteY21" fmla="*/ 1347456 h 1580008"/>
              <a:gd name="connsiteX22" fmla="*/ 521876 w 1114426"/>
              <a:gd name="connsiteY22" fmla="*/ 1114427 h 1580008"/>
              <a:gd name="connsiteX23" fmla="*/ 0 w 1114426"/>
              <a:gd name="connsiteY23" fmla="*/ 1114427 h 1580008"/>
              <a:gd name="connsiteX24" fmla="*/ 326408 w 1114426"/>
              <a:gd name="connsiteY24" fmla="*/ 326408 h 1580008"/>
              <a:gd name="connsiteX25" fmla="*/ 1114426 w 1114426"/>
              <a:gd name="connsiteY25" fmla="*/ 0 h 158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14426" h="1580008">
                <a:moveTo>
                  <a:pt x="1114425" y="472775"/>
                </a:moveTo>
                <a:lnTo>
                  <a:pt x="968837" y="472775"/>
                </a:lnTo>
                <a:lnTo>
                  <a:pt x="941962" y="421753"/>
                </a:lnTo>
                <a:cubicBezTo>
                  <a:pt x="914383" y="386452"/>
                  <a:pt x="876283" y="364618"/>
                  <a:pt x="834199" y="364618"/>
                </a:cubicBezTo>
                <a:cubicBezTo>
                  <a:pt x="750031" y="364618"/>
                  <a:pt x="681799" y="451955"/>
                  <a:pt x="681799" y="559690"/>
                </a:cubicBezTo>
                <a:cubicBezTo>
                  <a:pt x="681799" y="667425"/>
                  <a:pt x="750031" y="754762"/>
                  <a:pt x="834199" y="754762"/>
                </a:cubicBezTo>
                <a:cubicBezTo>
                  <a:pt x="876283" y="754762"/>
                  <a:pt x="914383" y="732928"/>
                  <a:pt x="941962" y="697627"/>
                </a:cubicBezTo>
                <a:lnTo>
                  <a:pt x="968836" y="646606"/>
                </a:lnTo>
                <a:lnTo>
                  <a:pt x="1114425" y="646606"/>
                </a:lnTo>
                <a:close/>
                <a:moveTo>
                  <a:pt x="1114426" y="0"/>
                </a:moveTo>
                <a:lnTo>
                  <a:pt x="1114426" y="976143"/>
                </a:lnTo>
                <a:lnTo>
                  <a:pt x="1091428" y="980786"/>
                </a:lnTo>
                <a:cubicBezTo>
                  <a:pt x="1050198" y="998225"/>
                  <a:pt x="1021269" y="1039050"/>
                  <a:pt x="1021269" y="1086631"/>
                </a:cubicBezTo>
                <a:lnTo>
                  <a:pt x="1026881" y="1114427"/>
                </a:lnTo>
                <a:lnTo>
                  <a:pt x="588551" y="1114427"/>
                </a:lnTo>
                <a:lnTo>
                  <a:pt x="588551" y="1346825"/>
                </a:lnTo>
                <a:lnTo>
                  <a:pt x="616534" y="1351239"/>
                </a:lnTo>
                <a:cubicBezTo>
                  <a:pt x="671233" y="1369313"/>
                  <a:pt x="709613" y="1411627"/>
                  <a:pt x="709613" y="1460945"/>
                </a:cubicBezTo>
                <a:cubicBezTo>
                  <a:pt x="709613" y="1526702"/>
                  <a:pt x="641381" y="1580008"/>
                  <a:pt x="557213" y="1580008"/>
                </a:cubicBezTo>
                <a:cubicBezTo>
                  <a:pt x="473045" y="1580008"/>
                  <a:pt x="404813" y="1526702"/>
                  <a:pt x="404813" y="1460945"/>
                </a:cubicBezTo>
                <a:cubicBezTo>
                  <a:pt x="404813" y="1411627"/>
                  <a:pt x="443193" y="1369313"/>
                  <a:pt x="497892" y="1351239"/>
                </a:cubicBezTo>
                <a:lnTo>
                  <a:pt x="521876" y="1347456"/>
                </a:lnTo>
                <a:lnTo>
                  <a:pt x="521876" y="1114427"/>
                </a:lnTo>
                <a:lnTo>
                  <a:pt x="0" y="1114427"/>
                </a:lnTo>
                <a:cubicBezTo>
                  <a:pt x="0" y="818863"/>
                  <a:pt x="117412" y="535404"/>
                  <a:pt x="326408" y="326408"/>
                </a:cubicBezTo>
                <a:cubicBezTo>
                  <a:pt x="535403" y="117412"/>
                  <a:pt x="818862" y="0"/>
                  <a:pt x="1114426" y="0"/>
                </a:cubicBezTo>
                <a:close/>
              </a:path>
            </a:pathLst>
          </a:custGeom>
          <a:solidFill>
            <a:srgbClr val="56A8BD"/>
          </a:solidFill>
          <a:ln>
            <a:noFill/>
          </a:ln>
          <a:effectLst>
            <a:innerShdw blurRad="215900" dist="50800" dir="27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9" name="组合 8"/>
          <p:cNvGrpSpPr/>
          <p:nvPr/>
        </p:nvGrpSpPr>
        <p:grpSpPr>
          <a:xfrm>
            <a:off x="3627606" y="3311245"/>
            <a:ext cx="315001" cy="315002"/>
            <a:chOff x="8146929" y="3160395"/>
            <a:chExt cx="477656" cy="477657"/>
          </a:xfrm>
          <a:effectLst>
            <a:outerShdw blurRad="63500" sx="102000" sy="102000" algn="ctr" rotWithShape="0">
              <a:prstClr val="black">
                <a:alpha val="40000"/>
              </a:prstClr>
            </a:outerShdw>
          </a:effectLst>
        </p:grpSpPr>
        <p:sp>
          <p:nvSpPr>
            <p:cNvPr id="10" name="Rectangle 211"/>
            <p:cNvSpPr>
              <a:spLocks noChangeArrowheads="1"/>
            </p:cNvSpPr>
            <p:nvPr/>
          </p:nvSpPr>
          <p:spPr bwMode="auto">
            <a:xfrm>
              <a:off x="8167744" y="3575605"/>
              <a:ext cx="62446" cy="62446"/>
            </a:xfrm>
            <a:prstGeom prst="rect">
              <a:avLst/>
            </a:prstGeom>
            <a:noFill/>
            <a:ln w="30163"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1" name="Rectangle 212"/>
            <p:cNvSpPr>
              <a:spLocks noChangeArrowheads="1"/>
            </p:cNvSpPr>
            <p:nvPr/>
          </p:nvSpPr>
          <p:spPr bwMode="auto">
            <a:xfrm>
              <a:off x="8292636" y="3492344"/>
              <a:ext cx="62446" cy="145707"/>
            </a:xfrm>
            <a:prstGeom prst="rect">
              <a:avLst/>
            </a:prstGeom>
            <a:noFill/>
            <a:ln w="30163"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2" name="Rectangle 213"/>
            <p:cNvSpPr>
              <a:spLocks noChangeArrowheads="1"/>
            </p:cNvSpPr>
            <p:nvPr/>
          </p:nvSpPr>
          <p:spPr bwMode="auto">
            <a:xfrm>
              <a:off x="8417528" y="3389363"/>
              <a:ext cx="61350" cy="248688"/>
            </a:xfrm>
            <a:prstGeom prst="rect">
              <a:avLst/>
            </a:prstGeom>
            <a:noFill/>
            <a:ln w="30163"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3" name="Rectangle 214"/>
            <p:cNvSpPr>
              <a:spLocks noChangeArrowheads="1"/>
            </p:cNvSpPr>
            <p:nvPr/>
          </p:nvSpPr>
          <p:spPr bwMode="auto">
            <a:xfrm>
              <a:off x="8541324" y="3285287"/>
              <a:ext cx="62446" cy="352765"/>
            </a:xfrm>
            <a:prstGeom prst="rect">
              <a:avLst/>
            </a:prstGeom>
            <a:noFill/>
            <a:ln w="30163"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4" name="Line 215"/>
            <p:cNvSpPr>
              <a:spLocks noChangeShapeType="1"/>
            </p:cNvSpPr>
            <p:nvPr/>
          </p:nvSpPr>
          <p:spPr bwMode="auto">
            <a:xfrm flipH="1">
              <a:off x="8146929" y="3638051"/>
              <a:ext cx="477656" cy="0"/>
            </a:xfrm>
            <a:prstGeom prst="line">
              <a:avLst/>
            </a:prstGeom>
            <a:noFill/>
            <a:ln w="30163" cap="rnd">
              <a:solidFill>
                <a:srgbClr val="FFFFFF"/>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5" name="Line 216"/>
            <p:cNvSpPr>
              <a:spLocks noChangeShapeType="1"/>
            </p:cNvSpPr>
            <p:nvPr/>
          </p:nvSpPr>
          <p:spPr bwMode="auto">
            <a:xfrm flipH="1">
              <a:off x="8167744" y="3160395"/>
              <a:ext cx="436026" cy="373580"/>
            </a:xfrm>
            <a:prstGeom prst="line">
              <a:avLst/>
            </a:prstGeom>
            <a:noFill/>
            <a:ln w="30163" cap="rnd">
              <a:solidFill>
                <a:srgbClr val="FFFFFF"/>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6" name="Freeform 217"/>
            <p:cNvSpPr/>
            <p:nvPr/>
          </p:nvSpPr>
          <p:spPr bwMode="auto">
            <a:xfrm>
              <a:off x="8541324" y="3160395"/>
              <a:ext cx="62446" cy="62446"/>
            </a:xfrm>
            <a:custGeom>
              <a:avLst/>
              <a:gdLst>
                <a:gd name="T0" fmla="*/ 0 w 57"/>
                <a:gd name="T1" fmla="*/ 0 h 57"/>
                <a:gd name="T2" fmla="*/ 57 w 57"/>
                <a:gd name="T3" fmla="*/ 0 h 57"/>
                <a:gd name="T4" fmla="*/ 57 w 57"/>
                <a:gd name="T5" fmla="*/ 57 h 57"/>
              </a:gdLst>
              <a:ahLst/>
              <a:cxnLst>
                <a:cxn ang="0">
                  <a:pos x="T0" y="T1"/>
                </a:cxn>
                <a:cxn ang="0">
                  <a:pos x="T2" y="T3"/>
                </a:cxn>
                <a:cxn ang="0">
                  <a:pos x="T4" y="T5"/>
                </a:cxn>
              </a:cxnLst>
              <a:rect l="0" t="0" r="r" b="b"/>
              <a:pathLst>
                <a:path w="57" h="57">
                  <a:moveTo>
                    <a:pt x="0" y="0"/>
                  </a:moveTo>
                  <a:lnTo>
                    <a:pt x="57" y="0"/>
                  </a:lnTo>
                  <a:lnTo>
                    <a:pt x="57" y="57"/>
                  </a:lnTo>
                </a:path>
              </a:pathLst>
            </a:custGeom>
            <a:noFill/>
            <a:ln w="30163"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grpSp>
        <p:nvGrpSpPr>
          <p:cNvPr id="17" name="组合 16"/>
          <p:cNvGrpSpPr/>
          <p:nvPr/>
        </p:nvGrpSpPr>
        <p:grpSpPr>
          <a:xfrm>
            <a:off x="5492560" y="2176169"/>
            <a:ext cx="323501" cy="484538"/>
            <a:chOff x="658813" y="3189288"/>
            <a:chExt cx="360363" cy="539750"/>
          </a:xfrm>
          <a:effectLst>
            <a:outerShdw blurRad="63500" sx="102000" sy="102000" algn="ctr" rotWithShape="0">
              <a:prstClr val="black">
                <a:alpha val="40000"/>
              </a:prstClr>
            </a:outerShdw>
          </a:effectLst>
        </p:grpSpPr>
        <p:sp>
          <p:nvSpPr>
            <p:cNvPr id="18" name="Freeform 35"/>
            <p:cNvSpPr/>
            <p:nvPr/>
          </p:nvSpPr>
          <p:spPr bwMode="auto">
            <a:xfrm>
              <a:off x="749300" y="3594100"/>
              <a:ext cx="179388" cy="134938"/>
            </a:xfrm>
            <a:custGeom>
              <a:avLst/>
              <a:gdLst>
                <a:gd name="T0" fmla="*/ 0 w 64"/>
                <a:gd name="T1" fmla="*/ 4 h 48"/>
                <a:gd name="T2" fmla="*/ 0 w 64"/>
                <a:gd name="T3" fmla="*/ 28 h 48"/>
                <a:gd name="T4" fmla="*/ 4 w 64"/>
                <a:gd name="T5" fmla="*/ 32 h 48"/>
                <a:gd name="T6" fmla="*/ 8 w 64"/>
                <a:gd name="T7" fmla="*/ 32 h 48"/>
                <a:gd name="T8" fmla="*/ 8 w 64"/>
                <a:gd name="T9" fmla="*/ 36 h 48"/>
                <a:gd name="T10" fmla="*/ 20 w 64"/>
                <a:gd name="T11" fmla="*/ 48 h 48"/>
                <a:gd name="T12" fmla="*/ 44 w 64"/>
                <a:gd name="T13" fmla="*/ 48 h 48"/>
                <a:gd name="T14" fmla="*/ 56 w 64"/>
                <a:gd name="T15" fmla="*/ 36 h 48"/>
                <a:gd name="T16" fmla="*/ 56 w 64"/>
                <a:gd name="T17" fmla="*/ 32 h 48"/>
                <a:gd name="T18" fmla="*/ 60 w 64"/>
                <a:gd name="T19" fmla="*/ 32 h 48"/>
                <a:gd name="T20" fmla="*/ 64 w 64"/>
                <a:gd name="T21" fmla="*/ 28 h 48"/>
                <a:gd name="T22" fmla="*/ 64 w 64"/>
                <a:gd name="T23" fmla="*/ 4 h 48"/>
                <a:gd name="T24" fmla="*/ 64 w 64"/>
                <a:gd name="T25" fmla="*/ 0 h 48"/>
                <a:gd name="T26" fmla="*/ 0 w 64"/>
                <a:gd name="T27" fmla="*/ 0 h 48"/>
                <a:gd name="T28" fmla="*/ 0 w 64"/>
                <a:gd name="T29"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48">
                  <a:moveTo>
                    <a:pt x="0" y="4"/>
                  </a:moveTo>
                  <a:cubicBezTo>
                    <a:pt x="0" y="28"/>
                    <a:pt x="0" y="28"/>
                    <a:pt x="0" y="28"/>
                  </a:cubicBezTo>
                  <a:cubicBezTo>
                    <a:pt x="0" y="30"/>
                    <a:pt x="2" y="32"/>
                    <a:pt x="4" y="32"/>
                  </a:cubicBezTo>
                  <a:cubicBezTo>
                    <a:pt x="8" y="32"/>
                    <a:pt x="8" y="32"/>
                    <a:pt x="8" y="32"/>
                  </a:cubicBezTo>
                  <a:cubicBezTo>
                    <a:pt x="8" y="36"/>
                    <a:pt x="8" y="36"/>
                    <a:pt x="8" y="36"/>
                  </a:cubicBezTo>
                  <a:cubicBezTo>
                    <a:pt x="8" y="42"/>
                    <a:pt x="14" y="48"/>
                    <a:pt x="20" y="48"/>
                  </a:cubicBezTo>
                  <a:cubicBezTo>
                    <a:pt x="44" y="48"/>
                    <a:pt x="44" y="48"/>
                    <a:pt x="44" y="48"/>
                  </a:cubicBezTo>
                  <a:cubicBezTo>
                    <a:pt x="51" y="48"/>
                    <a:pt x="56" y="42"/>
                    <a:pt x="56" y="36"/>
                  </a:cubicBezTo>
                  <a:cubicBezTo>
                    <a:pt x="56" y="32"/>
                    <a:pt x="56" y="32"/>
                    <a:pt x="56" y="32"/>
                  </a:cubicBezTo>
                  <a:cubicBezTo>
                    <a:pt x="60" y="32"/>
                    <a:pt x="60" y="32"/>
                    <a:pt x="60" y="32"/>
                  </a:cubicBezTo>
                  <a:cubicBezTo>
                    <a:pt x="62" y="32"/>
                    <a:pt x="64" y="30"/>
                    <a:pt x="64" y="28"/>
                  </a:cubicBezTo>
                  <a:cubicBezTo>
                    <a:pt x="64" y="4"/>
                    <a:pt x="64" y="4"/>
                    <a:pt x="64" y="4"/>
                  </a:cubicBezTo>
                  <a:cubicBezTo>
                    <a:pt x="64" y="3"/>
                    <a:pt x="64" y="1"/>
                    <a:pt x="64" y="0"/>
                  </a:cubicBezTo>
                  <a:cubicBezTo>
                    <a:pt x="0" y="0"/>
                    <a:pt x="0" y="0"/>
                    <a:pt x="0" y="0"/>
                  </a:cubicBezTo>
                  <a:cubicBezTo>
                    <a:pt x="0" y="1"/>
                    <a:pt x="0" y="3"/>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36"/>
            <p:cNvSpPr>
              <a:spLocks noEditPoints="1"/>
            </p:cNvSpPr>
            <p:nvPr/>
          </p:nvSpPr>
          <p:spPr bwMode="auto">
            <a:xfrm>
              <a:off x="658813" y="3189288"/>
              <a:ext cx="360363" cy="382588"/>
            </a:xfrm>
            <a:custGeom>
              <a:avLst/>
              <a:gdLst>
                <a:gd name="T0" fmla="*/ 64 w 128"/>
                <a:gd name="T1" fmla="*/ 0 h 136"/>
                <a:gd name="T2" fmla="*/ 0 w 128"/>
                <a:gd name="T3" fmla="*/ 64 h 136"/>
                <a:gd name="T4" fmla="*/ 19 w 128"/>
                <a:gd name="T5" fmla="*/ 115 h 136"/>
                <a:gd name="T6" fmla="*/ 30 w 128"/>
                <a:gd name="T7" fmla="*/ 136 h 136"/>
                <a:gd name="T8" fmla="*/ 99 w 128"/>
                <a:gd name="T9" fmla="*/ 136 h 136"/>
                <a:gd name="T10" fmla="*/ 110 w 128"/>
                <a:gd name="T11" fmla="*/ 115 h 136"/>
                <a:gd name="T12" fmla="*/ 128 w 128"/>
                <a:gd name="T13" fmla="*/ 64 h 136"/>
                <a:gd name="T14" fmla="*/ 64 w 128"/>
                <a:gd name="T15" fmla="*/ 0 h 136"/>
                <a:gd name="T16" fmla="*/ 61 w 128"/>
                <a:gd name="T17" fmla="*/ 32 h 136"/>
                <a:gd name="T18" fmla="*/ 32 w 128"/>
                <a:gd name="T19" fmla="*/ 64 h 136"/>
                <a:gd name="T20" fmla="*/ 45 w 128"/>
                <a:gd name="T21" fmla="*/ 94 h 136"/>
                <a:gd name="T22" fmla="*/ 48 w 128"/>
                <a:gd name="T23" fmla="*/ 98 h 136"/>
                <a:gd name="T24" fmla="*/ 46 w 128"/>
                <a:gd name="T25" fmla="*/ 104 h 136"/>
                <a:gd name="T26" fmla="*/ 44 w 128"/>
                <a:gd name="T27" fmla="*/ 104 h 136"/>
                <a:gd name="T28" fmla="*/ 41 w 128"/>
                <a:gd name="T29" fmla="*/ 102 h 136"/>
                <a:gd name="T30" fmla="*/ 38 w 128"/>
                <a:gd name="T31" fmla="*/ 98 h 136"/>
                <a:gd name="T32" fmla="*/ 24 w 128"/>
                <a:gd name="T33" fmla="*/ 64 h 136"/>
                <a:gd name="T34" fmla="*/ 60 w 128"/>
                <a:gd name="T35" fmla="*/ 24 h 136"/>
                <a:gd name="T36" fmla="*/ 64 w 128"/>
                <a:gd name="T37" fmla="*/ 28 h 136"/>
                <a:gd name="T38" fmla="*/ 61 w 128"/>
                <a:gd name="T39" fmla="*/ 3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36">
                  <a:moveTo>
                    <a:pt x="64" y="0"/>
                  </a:moveTo>
                  <a:cubicBezTo>
                    <a:pt x="29" y="0"/>
                    <a:pt x="0" y="29"/>
                    <a:pt x="0" y="64"/>
                  </a:cubicBezTo>
                  <a:cubicBezTo>
                    <a:pt x="0" y="83"/>
                    <a:pt x="10" y="100"/>
                    <a:pt x="19" y="115"/>
                  </a:cubicBezTo>
                  <a:cubicBezTo>
                    <a:pt x="23" y="122"/>
                    <a:pt x="27" y="129"/>
                    <a:pt x="30" y="136"/>
                  </a:cubicBezTo>
                  <a:cubicBezTo>
                    <a:pt x="99" y="136"/>
                    <a:pt x="99" y="136"/>
                    <a:pt x="99" y="136"/>
                  </a:cubicBezTo>
                  <a:cubicBezTo>
                    <a:pt x="101" y="129"/>
                    <a:pt x="105" y="122"/>
                    <a:pt x="110" y="115"/>
                  </a:cubicBezTo>
                  <a:cubicBezTo>
                    <a:pt x="118" y="100"/>
                    <a:pt x="128" y="83"/>
                    <a:pt x="128" y="64"/>
                  </a:cubicBezTo>
                  <a:cubicBezTo>
                    <a:pt x="128" y="29"/>
                    <a:pt x="99" y="0"/>
                    <a:pt x="64" y="0"/>
                  </a:cubicBezTo>
                  <a:close/>
                  <a:moveTo>
                    <a:pt x="61" y="32"/>
                  </a:moveTo>
                  <a:cubicBezTo>
                    <a:pt x="44" y="34"/>
                    <a:pt x="32" y="47"/>
                    <a:pt x="32" y="64"/>
                  </a:cubicBezTo>
                  <a:cubicBezTo>
                    <a:pt x="32" y="72"/>
                    <a:pt x="39" y="84"/>
                    <a:pt x="45" y="94"/>
                  </a:cubicBezTo>
                  <a:cubicBezTo>
                    <a:pt x="46" y="95"/>
                    <a:pt x="47" y="97"/>
                    <a:pt x="48" y="98"/>
                  </a:cubicBezTo>
                  <a:cubicBezTo>
                    <a:pt x="49" y="100"/>
                    <a:pt x="48" y="102"/>
                    <a:pt x="46" y="104"/>
                  </a:cubicBezTo>
                  <a:cubicBezTo>
                    <a:pt x="45" y="104"/>
                    <a:pt x="45" y="104"/>
                    <a:pt x="44" y="104"/>
                  </a:cubicBezTo>
                  <a:cubicBezTo>
                    <a:pt x="43" y="104"/>
                    <a:pt x="41" y="103"/>
                    <a:pt x="41" y="102"/>
                  </a:cubicBezTo>
                  <a:cubicBezTo>
                    <a:pt x="40" y="101"/>
                    <a:pt x="39" y="99"/>
                    <a:pt x="38" y="98"/>
                  </a:cubicBezTo>
                  <a:cubicBezTo>
                    <a:pt x="32" y="87"/>
                    <a:pt x="24" y="74"/>
                    <a:pt x="24" y="64"/>
                  </a:cubicBezTo>
                  <a:cubicBezTo>
                    <a:pt x="24" y="43"/>
                    <a:pt x="39" y="26"/>
                    <a:pt x="60" y="24"/>
                  </a:cubicBezTo>
                  <a:cubicBezTo>
                    <a:pt x="62" y="24"/>
                    <a:pt x="64" y="25"/>
                    <a:pt x="64" y="28"/>
                  </a:cubicBezTo>
                  <a:cubicBezTo>
                    <a:pt x="64" y="30"/>
                    <a:pt x="63" y="32"/>
                    <a:pt x="61" y="3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0" name="任意多边形 19"/>
          <p:cNvSpPr/>
          <p:nvPr/>
        </p:nvSpPr>
        <p:spPr>
          <a:xfrm rot="2700000">
            <a:off x="3369399" y="4512398"/>
            <a:ext cx="448071" cy="448071"/>
          </a:xfrm>
          <a:custGeom>
            <a:avLst/>
            <a:gdLst>
              <a:gd name="connsiteX0" fmla="*/ 704234 w 1072230"/>
              <a:gd name="connsiteY0" fmla="*/ 548838 h 1072230"/>
              <a:gd name="connsiteX1" fmla="*/ 693389 w 1072230"/>
              <a:gd name="connsiteY1" fmla="*/ 602554 h 1072230"/>
              <a:gd name="connsiteX2" fmla="*/ 602554 w 1072230"/>
              <a:gd name="connsiteY2" fmla="*/ 693389 h 1072230"/>
              <a:gd name="connsiteX3" fmla="*/ 568998 w 1072230"/>
              <a:gd name="connsiteY3" fmla="*/ 700164 h 1072230"/>
              <a:gd name="connsiteX4" fmla="*/ 568998 w 1072230"/>
              <a:gd name="connsiteY4" fmla="*/ 879092 h 1072230"/>
              <a:gd name="connsiteX5" fmla="*/ 598094 w 1072230"/>
              <a:gd name="connsiteY5" fmla="*/ 876524 h 1072230"/>
              <a:gd name="connsiteX6" fmla="*/ 879131 w 1072230"/>
              <a:gd name="connsiteY6" fmla="*/ 602427 h 1072230"/>
              <a:gd name="connsiteX7" fmla="*/ 884533 w 1072230"/>
              <a:gd name="connsiteY7" fmla="*/ 548838 h 1072230"/>
              <a:gd name="connsiteX8" fmla="*/ 187697 w 1072230"/>
              <a:gd name="connsiteY8" fmla="*/ 548838 h 1072230"/>
              <a:gd name="connsiteX9" fmla="*/ 193099 w 1072230"/>
              <a:gd name="connsiteY9" fmla="*/ 602427 h 1072230"/>
              <a:gd name="connsiteX10" fmla="*/ 474136 w 1072230"/>
              <a:gd name="connsiteY10" fmla="*/ 876524 h 1072230"/>
              <a:gd name="connsiteX11" fmla="*/ 509616 w 1072230"/>
              <a:gd name="connsiteY11" fmla="*/ 879655 h 1072230"/>
              <a:gd name="connsiteX12" fmla="*/ 509616 w 1072230"/>
              <a:gd name="connsiteY12" fmla="*/ 701453 h 1072230"/>
              <a:gd name="connsiteX13" fmla="*/ 469676 w 1072230"/>
              <a:gd name="connsiteY13" fmla="*/ 693389 h 1072230"/>
              <a:gd name="connsiteX14" fmla="*/ 378841 w 1072230"/>
              <a:gd name="connsiteY14" fmla="*/ 602554 h 1072230"/>
              <a:gd name="connsiteX15" fmla="*/ 367996 w 1072230"/>
              <a:gd name="connsiteY15" fmla="*/ 548838 h 1072230"/>
              <a:gd name="connsiteX16" fmla="*/ 536115 w 1072230"/>
              <a:gd name="connsiteY16" fmla="*/ 450771 h 1072230"/>
              <a:gd name="connsiteX17" fmla="*/ 450771 w 1072230"/>
              <a:gd name="connsiteY17" fmla="*/ 536115 h 1072230"/>
              <a:gd name="connsiteX18" fmla="*/ 536115 w 1072230"/>
              <a:gd name="connsiteY18" fmla="*/ 621459 h 1072230"/>
              <a:gd name="connsiteX19" fmla="*/ 621459 w 1072230"/>
              <a:gd name="connsiteY19" fmla="*/ 536115 h 1072230"/>
              <a:gd name="connsiteX20" fmla="*/ 536115 w 1072230"/>
              <a:gd name="connsiteY20" fmla="*/ 450771 h 1072230"/>
              <a:gd name="connsiteX21" fmla="*/ 568998 w 1072230"/>
              <a:gd name="connsiteY21" fmla="*/ 185050 h 1072230"/>
              <a:gd name="connsiteX22" fmla="*/ 568998 w 1072230"/>
              <a:gd name="connsiteY22" fmla="*/ 372066 h 1072230"/>
              <a:gd name="connsiteX23" fmla="*/ 602554 w 1072230"/>
              <a:gd name="connsiteY23" fmla="*/ 378841 h 1072230"/>
              <a:gd name="connsiteX24" fmla="*/ 693389 w 1072230"/>
              <a:gd name="connsiteY24" fmla="*/ 469676 h 1072230"/>
              <a:gd name="connsiteX25" fmla="*/ 697383 w 1072230"/>
              <a:gd name="connsiteY25" fmla="*/ 489456 h 1072230"/>
              <a:gd name="connsiteX26" fmla="*/ 882502 w 1072230"/>
              <a:gd name="connsiteY26" fmla="*/ 489456 h 1072230"/>
              <a:gd name="connsiteX27" fmla="*/ 880775 w 1072230"/>
              <a:gd name="connsiteY27" fmla="*/ 469885 h 1072230"/>
              <a:gd name="connsiteX28" fmla="*/ 606678 w 1072230"/>
              <a:gd name="connsiteY28" fmla="*/ 188848 h 1072230"/>
              <a:gd name="connsiteX29" fmla="*/ 509616 w 1072230"/>
              <a:gd name="connsiteY29" fmla="*/ 184073 h 1072230"/>
              <a:gd name="connsiteX30" fmla="*/ 474136 w 1072230"/>
              <a:gd name="connsiteY30" fmla="*/ 187204 h 1072230"/>
              <a:gd name="connsiteX31" fmla="*/ 193099 w 1072230"/>
              <a:gd name="connsiteY31" fmla="*/ 461301 h 1072230"/>
              <a:gd name="connsiteX32" fmla="*/ 190261 w 1072230"/>
              <a:gd name="connsiteY32" fmla="*/ 489456 h 1072230"/>
              <a:gd name="connsiteX33" fmla="*/ 374847 w 1072230"/>
              <a:gd name="connsiteY33" fmla="*/ 489456 h 1072230"/>
              <a:gd name="connsiteX34" fmla="*/ 378841 w 1072230"/>
              <a:gd name="connsiteY34" fmla="*/ 469676 h 1072230"/>
              <a:gd name="connsiteX35" fmla="*/ 469676 w 1072230"/>
              <a:gd name="connsiteY35" fmla="*/ 378841 h 1072230"/>
              <a:gd name="connsiteX36" fmla="*/ 509616 w 1072230"/>
              <a:gd name="connsiteY36" fmla="*/ 370777 h 1072230"/>
              <a:gd name="connsiteX37" fmla="*/ 536115 w 1072230"/>
              <a:gd name="connsiteY37" fmla="*/ 0 h 1072230"/>
              <a:gd name="connsiteX38" fmla="*/ 560453 w 1072230"/>
              <a:gd name="connsiteY38" fmla="*/ 2453 h 1072230"/>
              <a:gd name="connsiteX39" fmla="*/ 594600 w 1072230"/>
              <a:gd name="connsiteY39" fmla="*/ 91894 h 1072230"/>
              <a:gd name="connsiteX40" fmla="*/ 651562 w 1072230"/>
              <a:gd name="connsiteY40" fmla="*/ 13189 h 1072230"/>
              <a:gd name="connsiteX41" fmla="*/ 697807 w 1072230"/>
              <a:gd name="connsiteY41" fmla="*/ 27545 h 1072230"/>
              <a:gd name="connsiteX42" fmla="*/ 707577 w 1072230"/>
              <a:gd name="connsiteY42" fmla="*/ 122165 h 1072230"/>
              <a:gd name="connsiteX43" fmla="*/ 781521 w 1072230"/>
              <a:gd name="connsiteY43" fmla="*/ 62065 h 1072230"/>
              <a:gd name="connsiteX44" fmla="*/ 824168 w 1072230"/>
              <a:gd name="connsiteY44" fmla="*/ 85213 h 1072230"/>
              <a:gd name="connsiteX45" fmla="*/ 808874 w 1072230"/>
              <a:gd name="connsiteY45" fmla="*/ 180650 h 1072230"/>
              <a:gd name="connsiteX46" fmla="*/ 896385 w 1072230"/>
              <a:gd name="connsiteY46" fmla="*/ 141496 h 1072230"/>
              <a:gd name="connsiteX47" fmla="*/ 915206 w 1072230"/>
              <a:gd name="connsiteY47" fmla="*/ 157025 h 1072230"/>
              <a:gd name="connsiteX48" fmla="*/ 930734 w 1072230"/>
              <a:gd name="connsiteY48" fmla="*/ 175845 h 1072230"/>
              <a:gd name="connsiteX49" fmla="*/ 891580 w 1072230"/>
              <a:gd name="connsiteY49" fmla="*/ 263356 h 1072230"/>
              <a:gd name="connsiteX50" fmla="*/ 987017 w 1072230"/>
              <a:gd name="connsiteY50" fmla="*/ 248062 h 1072230"/>
              <a:gd name="connsiteX51" fmla="*/ 1010166 w 1072230"/>
              <a:gd name="connsiteY51" fmla="*/ 290710 h 1072230"/>
              <a:gd name="connsiteX52" fmla="*/ 950065 w 1072230"/>
              <a:gd name="connsiteY52" fmla="*/ 364653 h 1072230"/>
              <a:gd name="connsiteX53" fmla="*/ 1044685 w 1072230"/>
              <a:gd name="connsiteY53" fmla="*/ 374423 h 1072230"/>
              <a:gd name="connsiteX54" fmla="*/ 1059041 w 1072230"/>
              <a:gd name="connsiteY54" fmla="*/ 420668 h 1072230"/>
              <a:gd name="connsiteX55" fmla="*/ 980336 w 1072230"/>
              <a:gd name="connsiteY55" fmla="*/ 477630 h 1072230"/>
              <a:gd name="connsiteX56" fmla="*/ 1069777 w 1072230"/>
              <a:gd name="connsiteY56" fmla="*/ 511777 h 1072230"/>
              <a:gd name="connsiteX57" fmla="*/ 1072230 w 1072230"/>
              <a:gd name="connsiteY57" fmla="*/ 536115 h 1072230"/>
              <a:gd name="connsiteX58" fmla="*/ 1069777 w 1072230"/>
              <a:gd name="connsiteY58" fmla="*/ 560453 h 1072230"/>
              <a:gd name="connsiteX59" fmla="*/ 980336 w 1072230"/>
              <a:gd name="connsiteY59" fmla="*/ 594600 h 1072230"/>
              <a:gd name="connsiteX60" fmla="*/ 1059041 w 1072230"/>
              <a:gd name="connsiteY60" fmla="*/ 651562 h 1072230"/>
              <a:gd name="connsiteX61" fmla="*/ 1044685 w 1072230"/>
              <a:gd name="connsiteY61" fmla="*/ 697807 h 1072230"/>
              <a:gd name="connsiteX62" fmla="*/ 950065 w 1072230"/>
              <a:gd name="connsiteY62" fmla="*/ 707577 h 1072230"/>
              <a:gd name="connsiteX63" fmla="*/ 1010166 w 1072230"/>
              <a:gd name="connsiteY63" fmla="*/ 781521 h 1072230"/>
              <a:gd name="connsiteX64" fmla="*/ 987017 w 1072230"/>
              <a:gd name="connsiteY64" fmla="*/ 824168 h 1072230"/>
              <a:gd name="connsiteX65" fmla="*/ 891580 w 1072230"/>
              <a:gd name="connsiteY65" fmla="*/ 808874 h 1072230"/>
              <a:gd name="connsiteX66" fmla="*/ 930734 w 1072230"/>
              <a:gd name="connsiteY66" fmla="*/ 896385 h 1072230"/>
              <a:gd name="connsiteX67" fmla="*/ 915206 w 1072230"/>
              <a:gd name="connsiteY67" fmla="*/ 915206 h 1072230"/>
              <a:gd name="connsiteX68" fmla="*/ 896385 w 1072230"/>
              <a:gd name="connsiteY68" fmla="*/ 930734 h 1072230"/>
              <a:gd name="connsiteX69" fmla="*/ 808874 w 1072230"/>
              <a:gd name="connsiteY69" fmla="*/ 891580 h 1072230"/>
              <a:gd name="connsiteX70" fmla="*/ 824168 w 1072230"/>
              <a:gd name="connsiteY70" fmla="*/ 987017 h 1072230"/>
              <a:gd name="connsiteX71" fmla="*/ 781520 w 1072230"/>
              <a:gd name="connsiteY71" fmla="*/ 1010166 h 1072230"/>
              <a:gd name="connsiteX72" fmla="*/ 707577 w 1072230"/>
              <a:gd name="connsiteY72" fmla="*/ 950065 h 1072230"/>
              <a:gd name="connsiteX73" fmla="*/ 697807 w 1072230"/>
              <a:gd name="connsiteY73" fmla="*/ 1044685 h 1072230"/>
              <a:gd name="connsiteX74" fmla="*/ 651562 w 1072230"/>
              <a:gd name="connsiteY74" fmla="*/ 1059041 h 1072230"/>
              <a:gd name="connsiteX75" fmla="*/ 594600 w 1072230"/>
              <a:gd name="connsiteY75" fmla="*/ 980336 h 1072230"/>
              <a:gd name="connsiteX76" fmla="*/ 560453 w 1072230"/>
              <a:gd name="connsiteY76" fmla="*/ 1069777 h 1072230"/>
              <a:gd name="connsiteX77" fmla="*/ 536115 w 1072230"/>
              <a:gd name="connsiteY77" fmla="*/ 1072230 h 1072230"/>
              <a:gd name="connsiteX78" fmla="*/ 511777 w 1072230"/>
              <a:gd name="connsiteY78" fmla="*/ 1069777 h 1072230"/>
              <a:gd name="connsiteX79" fmla="*/ 477630 w 1072230"/>
              <a:gd name="connsiteY79" fmla="*/ 980336 h 1072230"/>
              <a:gd name="connsiteX80" fmla="*/ 420668 w 1072230"/>
              <a:gd name="connsiteY80" fmla="*/ 1059041 h 1072230"/>
              <a:gd name="connsiteX81" fmla="*/ 374423 w 1072230"/>
              <a:gd name="connsiteY81" fmla="*/ 1044685 h 1072230"/>
              <a:gd name="connsiteX82" fmla="*/ 364653 w 1072230"/>
              <a:gd name="connsiteY82" fmla="*/ 950065 h 1072230"/>
              <a:gd name="connsiteX83" fmla="*/ 290710 w 1072230"/>
              <a:gd name="connsiteY83" fmla="*/ 1010166 h 1072230"/>
              <a:gd name="connsiteX84" fmla="*/ 248062 w 1072230"/>
              <a:gd name="connsiteY84" fmla="*/ 987017 h 1072230"/>
              <a:gd name="connsiteX85" fmla="*/ 263356 w 1072230"/>
              <a:gd name="connsiteY85" fmla="*/ 891580 h 1072230"/>
              <a:gd name="connsiteX86" fmla="*/ 175845 w 1072230"/>
              <a:gd name="connsiteY86" fmla="*/ 930734 h 1072230"/>
              <a:gd name="connsiteX87" fmla="*/ 157025 w 1072230"/>
              <a:gd name="connsiteY87" fmla="*/ 915206 h 1072230"/>
              <a:gd name="connsiteX88" fmla="*/ 141496 w 1072230"/>
              <a:gd name="connsiteY88" fmla="*/ 896385 h 1072230"/>
              <a:gd name="connsiteX89" fmla="*/ 180650 w 1072230"/>
              <a:gd name="connsiteY89" fmla="*/ 808874 h 1072230"/>
              <a:gd name="connsiteX90" fmla="*/ 85213 w 1072230"/>
              <a:gd name="connsiteY90" fmla="*/ 824168 h 1072230"/>
              <a:gd name="connsiteX91" fmla="*/ 62065 w 1072230"/>
              <a:gd name="connsiteY91" fmla="*/ 781521 h 1072230"/>
              <a:gd name="connsiteX92" fmla="*/ 122165 w 1072230"/>
              <a:gd name="connsiteY92" fmla="*/ 707577 h 1072230"/>
              <a:gd name="connsiteX93" fmla="*/ 27545 w 1072230"/>
              <a:gd name="connsiteY93" fmla="*/ 697807 h 1072230"/>
              <a:gd name="connsiteX94" fmla="*/ 13189 w 1072230"/>
              <a:gd name="connsiteY94" fmla="*/ 651562 h 1072230"/>
              <a:gd name="connsiteX95" fmla="*/ 91894 w 1072230"/>
              <a:gd name="connsiteY95" fmla="*/ 594600 h 1072230"/>
              <a:gd name="connsiteX96" fmla="*/ 2453 w 1072230"/>
              <a:gd name="connsiteY96" fmla="*/ 560453 h 1072230"/>
              <a:gd name="connsiteX97" fmla="*/ 0 w 1072230"/>
              <a:gd name="connsiteY97" fmla="*/ 536115 h 1072230"/>
              <a:gd name="connsiteX98" fmla="*/ 2453 w 1072230"/>
              <a:gd name="connsiteY98" fmla="*/ 511777 h 1072230"/>
              <a:gd name="connsiteX99" fmla="*/ 91894 w 1072230"/>
              <a:gd name="connsiteY99" fmla="*/ 477630 h 1072230"/>
              <a:gd name="connsiteX100" fmla="*/ 13189 w 1072230"/>
              <a:gd name="connsiteY100" fmla="*/ 420668 h 1072230"/>
              <a:gd name="connsiteX101" fmla="*/ 27545 w 1072230"/>
              <a:gd name="connsiteY101" fmla="*/ 374423 h 1072230"/>
              <a:gd name="connsiteX102" fmla="*/ 122165 w 1072230"/>
              <a:gd name="connsiteY102" fmla="*/ 364653 h 1072230"/>
              <a:gd name="connsiteX103" fmla="*/ 62065 w 1072230"/>
              <a:gd name="connsiteY103" fmla="*/ 290710 h 1072230"/>
              <a:gd name="connsiteX104" fmla="*/ 85213 w 1072230"/>
              <a:gd name="connsiteY104" fmla="*/ 248062 h 1072230"/>
              <a:gd name="connsiteX105" fmla="*/ 180650 w 1072230"/>
              <a:gd name="connsiteY105" fmla="*/ 263356 h 1072230"/>
              <a:gd name="connsiteX106" fmla="*/ 141496 w 1072230"/>
              <a:gd name="connsiteY106" fmla="*/ 175845 h 1072230"/>
              <a:gd name="connsiteX107" fmla="*/ 157025 w 1072230"/>
              <a:gd name="connsiteY107" fmla="*/ 157025 h 1072230"/>
              <a:gd name="connsiteX108" fmla="*/ 175845 w 1072230"/>
              <a:gd name="connsiteY108" fmla="*/ 141496 h 1072230"/>
              <a:gd name="connsiteX109" fmla="*/ 263356 w 1072230"/>
              <a:gd name="connsiteY109" fmla="*/ 180650 h 1072230"/>
              <a:gd name="connsiteX110" fmla="*/ 248062 w 1072230"/>
              <a:gd name="connsiteY110" fmla="*/ 85213 h 1072230"/>
              <a:gd name="connsiteX111" fmla="*/ 290710 w 1072230"/>
              <a:gd name="connsiteY111" fmla="*/ 62065 h 1072230"/>
              <a:gd name="connsiteX112" fmla="*/ 364653 w 1072230"/>
              <a:gd name="connsiteY112" fmla="*/ 122165 h 1072230"/>
              <a:gd name="connsiteX113" fmla="*/ 374423 w 1072230"/>
              <a:gd name="connsiteY113" fmla="*/ 27545 h 1072230"/>
              <a:gd name="connsiteX114" fmla="*/ 420668 w 1072230"/>
              <a:gd name="connsiteY114" fmla="*/ 13189 h 1072230"/>
              <a:gd name="connsiteX115" fmla="*/ 477630 w 1072230"/>
              <a:gd name="connsiteY115" fmla="*/ 91894 h 1072230"/>
              <a:gd name="connsiteX116" fmla="*/ 511777 w 1072230"/>
              <a:gd name="connsiteY116" fmla="*/ 2453 h 107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72230" h="1072230">
                <a:moveTo>
                  <a:pt x="704234" y="548838"/>
                </a:moveTo>
                <a:lnTo>
                  <a:pt x="693389" y="602554"/>
                </a:lnTo>
                <a:cubicBezTo>
                  <a:pt x="676115" y="643396"/>
                  <a:pt x="643396" y="676115"/>
                  <a:pt x="602554" y="693389"/>
                </a:cubicBezTo>
                <a:lnTo>
                  <a:pt x="568998" y="700164"/>
                </a:lnTo>
                <a:lnTo>
                  <a:pt x="568998" y="879092"/>
                </a:lnTo>
                <a:lnTo>
                  <a:pt x="598094" y="876524"/>
                </a:lnTo>
                <a:cubicBezTo>
                  <a:pt x="738911" y="851371"/>
                  <a:pt x="850563" y="742032"/>
                  <a:pt x="879131" y="602427"/>
                </a:cubicBezTo>
                <a:lnTo>
                  <a:pt x="884533" y="548838"/>
                </a:lnTo>
                <a:close/>
                <a:moveTo>
                  <a:pt x="187697" y="548838"/>
                </a:moveTo>
                <a:lnTo>
                  <a:pt x="193099" y="602427"/>
                </a:lnTo>
                <a:cubicBezTo>
                  <a:pt x="221667" y="742032"/>
                  <a:pt x="333319" y="851371"/>
                  <a:pt x="474136" y="876524"/>
                </a:cubicBezTo>
                <a:lnTo>
                  <a:pt x="509616" y="879655"/>
                </a:lnTo>
                <a:lnTo>
                  <a:pt x="509616" y="701453"/>
                </a:lnTo>
                <a:lnTo>
                  <a:pt x="469676" y="693389"/>
                </a:lnTo>
                <a:cubicBezTo>
                  <a:pt x="428834" y="676115"/>
                  <a:pt x="396115" y="643396"/>
                  <a:pt x="378841" y="602554"/>
                </a:cubicBezTo>
                <a:lnTo>
                  <a:pt x="367996" y="548838"/>
                </a:lnTo>
                <a:close/>
                <a:moveTo>
                  <a:pt x="536115" y="450771"/>
                </a:moveTo>
                <a:cubicBezTo>
                  <a:pt x="488981" y="450771"/>
                  <a:pt x="450771" y="488981"/>
                  <a:pt x="450771" y="536115"/>
                </a:cubicBezTo>
                <a:cubicBezTo>
                  <a:pt x="450771" y="583249"/>
                  <a:pt x="488981" y="621459"/>
                  <a:pt x="536115" y="621459"/>
                </a:cubicBezTo>
                <a:cubicBezTo>
                  <a:pt x="583249" y="621459"/>
                  <a:pt x="621459" y="583249"/>
                  <a:pt x="621459" y="536115"/>
                </a:cubicBezTo>
                <a:cubicBezTo>
                  <a:pt x="621459" y="488981"/>
                  <a:pt x="583249" y="450771"/>
                  <a:pt x="536115" y="450771"/>
                </a:cubicBezTo>
                <a:close/>
                <a:moveTo>
                  <a:pt x="568998" y="185050"/>
                </a:moveTo>
                <a:lnTo>
                  <a:pt x="568998" y="372066"/>
                </a:lnTo>
                <a:lnTo>
                  <a:pt x="602554" y="378841"/>
                </a:lnTo>
                <a:cubicBezTo>
                  <a:pt x="643396" y="396115"/>
                  <a:pt x="676115" y="428834"/>
                  <a:pt x="693389" y="469676"/>
                </a:cubicBezTo>
                <a:lnTo>
                  <a:pt x="697383" y="489456"/>
                </a:lnTo>
                <a:lnTo>
                  <a:pt x="882502" y="489456"/>
                </a:lnTo>
                <a:lnTo>
                  <a:pt x="880775" y="469885"/>
                </a:lnTo>
                <a:cubicBezTo>
                  <a:pt x="855622" y="329068"/>
                  <a:pt x="746282" y="217416"/>
                  <a:pt x="606678" y="188848"/>
                </a:cubicBezTo>
                <a:close/>
                <a:moveTo>
                  <a:pt x="509616" y="184073"/>
                </a:moveTo>
                <a:lnTo>
                  <a:pt x="474136" y="187204"/>
                </a:lnTo>
                <a:cubicBezTo>
                  <a:pt x="333319" y="212357"/>
                  <a:pt x="221667" y="321696"/>
                  <a:pt x="193099" y="461301"/>
                </a:cubicBezTo>
                <a:lnTo>
                  <a:pt x="190261" y="489456"/>
                </a:lnTo>
                <a:lnTo>
                  <a:pt x="374847" y="489456"/>
                </a:lnTo>
                <a:lnTo>
                  <a:pt x="378841" y="469676"/>
                </a:lnTo>
                <a:cubicBezTo>
                  <a:pt x="396115" y="428834"/>
                  <a:pt x="428834" y="396115"/>
                  <a:pt x="469676" y="378841"/>
                </a:cubicBezTo>
                <a:lnTo>
                  <a:pt x="509616" y="370777"/>
                </a:lnTo>
                <a:close/>
                <a:moveTo>
                  <a:pt x="536115" y="0"/>
                </a:moveTo>
                <a:lnTo>
                  <a:pt x="560453" y="2453"/>
                </a:lnTo>
                <a:lnTo>
                  <a:pt x="594600" y="91894"/>
                </a:lnTo>
                <a:lnTo>
                  <a:pt x="651562" y="13189"/>
                </a:lnTo>
                <a:lnTo>
                  <a:pt x="697807" y="27545"/>
                </a:lnTo>
                <a:lnTo>
                  <a:pt x="707577" y="122165"/>
                </a:lnTo>
                <a:lnTo>
                  <a:pt x="781521" y="62065"/>
                </a:lnTo>
                <a:lnTo>
                  <a:pt x="824168" y="85213"/>
                </a:lnTo>
                <a:lnTo>
                  <a:pt x="808874" y="180650"/>
                </a:lnTo>
                <a:lnTo>
                  <a:pt x="896385" y="141496"/>
                </a:lnTo>
                <a:lnTo>
                  <a:pt x="915206" y="157025"/>
                </a:lnTo>
                <a:lnTo>
                  <a:pt x="930734" y="175845"/>
                </a:lnTo>
                <a:lnTo>
                  <a:pt x="891580" y="263356"/>
                </a:lnTo>
                <a:lnTo>
                  <a:pt x="987017" y="248062"/>
                </a:lnTo>
                <a:lnTo>
                  <a:pt x="1010166" y="290710"/>
                </a:lnTo>
                <a:lnTo>
                  <a:pt x="950065" y="364653"/>
                </a:lnTo>
                <a:lnTo>
                  <a:pt x="1044685" y="374423"/>
                </a:lnTo>
                <a:lnTo>
                  <a:pt x="1059041" y="420668"/>
                </a:lnTo>
                <a:lnTo>
                  <a:pt x="980336" y="477630"/>
                </a:lnTo>
                <a:lnTo>
                  <a:pt x="1069777" y="511777"/>
                </a:lnTo>
                <a:lnTo>
                  <a:pt x="1072230" y="536115"/>
                </a:lnTo>
                <a:lnTo>
                  <a:pt x="1069777" y="560453"/>
                </a:lnTo>
                <a:lnTo>
                  <a:pt x="980336" y="594600"/>
                </a:lnTo>
                <a:lnTo>
                  <a:pt x="1059041" y="651562"/>
                </a:lnTo>
                <a:lnTo>
                  <a:pt x="1044685" y="697807"/>
                </a:lnTo>
                <a:lnTo>
                  <a:pt x="950065" y="707577"/>
                </a:lnTo>
                <a:lnTo>
                  <a:pt x="1010166" y="781521"/>
                </a:lnTo>
                <a:lnTo>
                  <a:pt x="987017" y="824168"/>
                </a:lnTo>
                <a:lnTo>
                  <a:pt x="891580" y="808874"/>
                </a:lnTo>
                <a:lnTo>
                  <a:pt x="930734" y="896385"/>
                </a:lnTo>
                <a:lnTo>
                  <a:pt x="915206" y="915206"/>
                </a:lnTo>
                <a:lnTo>
                  <a:pt x="896385" y="930734"/>
                </a:lnTo>
                <a:lnTo>
                  <a:pt x="808874" y="891580"/>
                </a:lnTo>
                <a:lnTo>
                  <a:pt x="824168" y="987017"/>
                </a:lnTo>
                <a:lnTo>
                  <a:pt x="781520" y="1010166"/>
                </a:lnTo>
                <a:lnTo>
                  <a:pt x="707577" y="950065"/>
                </a:lnTo>
                <a:lnTo>
                  <a:pt x="697807" y="1044685"/>
                </a:lnTo>
                <a:lnTo>
                  <a:pt x="651562" y="1059041"/>
                </a:lnTo>
                <a:lnTo>
                  <a:pt x="594600" y="980336"/>
                </a:lnTo>
                <a:lnTo>
                  <a:pt x="560453" y="1069777"/>
                </a:lnTo>
                <a:lnTo>
                  <a:pt x="536115" y="1072230"/>
                </a:lnTo>
                <a:lnTo>
                  <a:pt x="511777" y="1069777"/>
                </a:lnTo>
                <a:lnTo>
                  <a:pt x="477630" y="980336"/>
                </a:lnTo>
                <a:lnTo>
                  <a:pt x="420668" y="1059041"/>
                </a:lnTo>
                <a:lnTo>
                  <a:pt x="374423" y="1044685"/>
                </a:lnTo>
                <a:lnTo>
                  <a:pt x="364653" y="950065"/>
                </a:lnTo>
                <a:lnTo>
                  <a:pt x="290710" y="1010166"/>
                </a:lnTo>
                <a:lnTo>
                  <a:pt x="248062" y="987017"/>
                </a:lnTo>
                <a:lnTo>
                  <a:pt x="263356" y="891580"/>
                </a:lnTo>
                <a:lnTo>
                  <a:pt x="175845" y="930734"/>
                </a:lnTo>
                <a:lnTo>
                  <a:pt x="157025" y="915206"/>
                </a:lnTo>
                <a:lnTo>
                  <a:pt x="141496" y="896385"/>
                </a:lnTo>
                <a:lnTo>
                  <a:pt x="180650" y="808874"/>
                </a:lnTo>
                <a:lnTo>
                  <a:pt x="85213" y="824168"/>
                </a:lnTo>
                <a:lnTo>
                  <a:pt x="62065" y="781521"/>
                </a:lnTo>
                <a:lnTo>
                  <a:pt x="122165" y="707577"/>
                </a:lnTo>
                <a:lnTo>
                  <a:pt x="27545" y="697807"/>
                </a:lnTo>
                <a:lnTo>
                  <a:pt x="13189" y="651562"/>
                </a:lnTo>
                <a:lnTo>
                  <a:pt x="91894" y="594600"/>
                </a:lnTo>
                <a:lnTo>
                  <a:pt x="2453" y="560453"/>
                </a:lnTo>
                <a:lnTo>
                  <a:pt x="0" y="536115"/>
                </a:lnTo>
                <a:lnTo>
                  <a:pt x="2453" y="511777"/>
                </a:lnTo>
                <a:lnTo>
                  <a:pt x="91894" y="477630"/>
                </a:lnTo>
                <a:lnTo>
                  <a:pt x="13189" y="420668"/>
                </a:lnTo>
                <a:lnTo>
                  <a:pt x="27545" y="374423"/>
                </a:lnTo>
                <a:lnTo>
                  <a:pt x="122165" y="364653"/>
                </a:lnTo>
                <a:lnTo>
                  <a:pt x="62065" y="290710"/>
                </a:lnTo>
                <a:lnTo>
                  <a:pt x="85213" y="248062"/>
                </a:lnTo>
                <a:lnTo>
                  <a:pt x="180650" y="263356"/>
                </a:lnTo>
                <a:lnTo>
                  <a:pt x="141496" y="175845"/>
                </a:lnTo>
                <a:lnTo>
                  <a:pt x="157025" y="157025"/>
                </a:lnTo>
                <a:lnTo>
                  <a:pt x="175845" y="141496"/>
                </a:lnTo>
                <a:lnTo>
                  <a:pt x="263356" y="180650"/>
                </a:lnTo>
                <a:lnTo>
                  <a:pt x="248062" y="85213"/>
                </a:lnTo>
                <a:lnTo>
                  <a:pt x="290710" y="62065"/>
                </a:lnTo>
                <a:lnTo>
                  <a:pt x="364653" y="122165"/>
                </a:lnTo>
                <a:lnTo>
                  <a:pt x="374423" y="27545"/>
                </a:lnTo>
                <a:lnTo>
                  <a:pt x="420668" y="13189"/>
                </a:lnTo>
                <a:lnTo>
                  <a:pt x="477630" y="91894"/>
                </a:lnTo>
                <a:lnTo>
                  <a:pt x="511777" y="2453"/>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5410200" y="3505200"/>
            <a:ext cx="340567" cy="330837"/>
            <a:chOff x="6796375" y="5745283"/>
            <a:chExt cx="555625" cy="539750"/>
          </a:xfrm>
          <a:effectLst>
            <a:outerShdw blurRad="63500" sx="102000" sy="102000" algn="ctr" rotWithShape="0">
              <a:prstClr val="black">
                <a:alpha val="40000"/>
              </a:prstClr>
            </a:outerShdw>
          </a:effectLst>
        </p:grpSpPr>
        <p:sp>
          <p:nvSpPr>
            <p:cNvPr id="22" name="Freeform 31"/>
            <p:cNvSpPr/>
            <p:nvPr/>
          </p:nvSpPr>
          <p:spPr bwMode="auto">
            <a:xfrm>
              <a:off x="7051962" y="6015158"/>
              <a:ext cx="44450" cy="46038"/>
            </a:xfrm>
            <a:custGeom>
              <a:avLst/>
              <a:gdLst>
                <a:gd name="T0" fmla="*/ 8 w 16"/>
                <a:gd name="T1" fmla="*/ 0 h 16"/>
                <a:gd name="T2" fmla="*/ 2 w 16"/>
                <a:gd name="T3" fmla="*/ 2 h 16"/>
                <a:gd name="T4" fmla="*/ 0 w 16"/>
                <a:gd name="T5" fmla="*/ 8 h 16"/>
                <a:gd name="T6" fmla="*/ 8 w 16"/>
                <a:gd name="T7" fmla="*/ 16 h 16"/>
                <a:gd name="T8" fmla="*/ 14 w 16"/>
                <a:gd name="T9" fmla="*/ 14 h 16"/>
                <a:gd name="T10" fmla="*/ 16 w 16"/>
                <a:gd name="T11" fmla="*/ 8 h 16"/>
                <a:gd name="T12" fmla="*/ 8 w 16"/>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6" h="16">
                  <a:moveTo>
                    <a:pt x="8" y="0"/>
                  </a:moveTo>
                  <a:cubicBezTo>
                    <a:pt x="6" y="0"/>
                    <a:pt x="4" y="1"/>
                    <a:pt x="2" y="2"/>
                  </a:cubicBezTo>
                  <a:cubicBezTo>
                    <a:pt x="1" y="4"/>
                    <a:pt x="0" y="6"/>
                    <a:pt x="0" y="8"/>
                  </a:cubicBezTo>
                  <a:cubicBezTo>
                    <a:pt x="0" y="12"/>
                    <a:pt x="4" y="16"/>
                    <a:pt x="8" y="16"/>
                  </a:cubicBezTo>
                  <a:cubicBezTo>
                    <a:pt x="10" y="16"/>
                    <a:pt x="12" y="15"/>
                    <a:pt x="14" y="14"/>
                  </a:cubicBezTo>
                  <a:cubicBezTo>
                    <a:pt x="15" y="12"/>
                    <a:pt x="16" y="10"/>
                    <a:pt x="16" y="8"/>
                  </a:cubicBezTo>
                  <a:cubicBezTo>
                    <a:pt x="16" y="3"/>
                    <a:pt x="13" y="0"/>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32"/>
            <p:cNvSpPr>
              <a:spLocks noEditPoints="1"/>
            </p:cNvSpPr>
            <p:nvPr/>
          </p:nvSpPr>
          <p:spPr bwMode="auto">
            <a:xfrm>
              <a:off x="6796375" y="5745283"/>
              <a:ext cx="555625" cy="539750"/>
            </a:xfrm>
            <a:custGeom>
              <a:avLst/>
              <a:gdLst>
                <a:gd name="T0" fmla="*/ 187 w 198"/>
                <a:gd name="T1" fmla="*/ 104 h 192"/>
                <a:gd name="T2" fmla="*/ 168 w 198"/>
                <a:gd name="T3" fmla="*/ 33 h 192"/>
                <a:gd name="T4" fmla="*/ 184 w 198"/>
                <a:gd name="T5" fmla="*/ 48 h 192"/>
                <a:gd name="T6" fmla="*/ 187 w 198"/>
                <a:gd name="T7" fmla="*/ 8 h 192"/>
                <a:gd name="T8" fmla="*/ 148 w 198"/>
                <a:gd name="T9" fmla="*/ 8 h 192"/>
                <a:gd name="T10" fmla="*/ 162 w 198"/>
                <a:gd name="T11" fmla="*/ 27 h 192"/>
                <a:gd name="T12" fmla="*/ 99 w 198"/>
                <a:gd name="T13" fmla="*/ 16 h 192"/>
                <a:gd name="T14" fmla="*/ 36 w 198"/>
                <a:gd name="T15" fmla="*/ 27 h 192"/>
                <a:gd name="T16" fmla="*/ 50 w 198"/>
                <a:gd name="T17" fmla="*/ 8 h 192"/>
                <a:gd name="T18" fmla="*/ 11 w 198"/>
                <a:gd name="T19" fmla="*/ 8 h 192"/>
                <a:gd name="T20" fmla="*/ 14 w 198"/>
                <a:gd name="T21" fmla="*/ 48 h 192"/>
                <a:gd name="T22" fmla="*/ 31 w 198"/>
                <a:gd name="T23" fmla="*/ 33 h 192"/>
                <a:gd name="T24" fmla="*/ 11 w 198"/>
                <a:gd name="T25" fmla="*/ 104 h 192"/>
                <a:gd name="T26" fmla="*/ 49 w 198"/>
                <a:gd name="T27" fmla="*/ 176 h 192"/>
                <a:gd name="T28" fmla="*/ 36 w 198"/>
                <a:gd name="T29" fmla="*/ 190 h 192"/>
                <a:gd name="T30" fmla="*/ 42 w 198"/>
                <a:gd name="T31" fmla="*/ 191 h 192"/>
                <a:gd name="T32" fmla="*/ 56 w 198"/>
                <a:gd name="T33" fmla="*/ 180 h 192"/>
                <a:gd name="T34" fmla="*/ 142 w 198"/>
                <a:gd name="T35" fmla="*/ 180 h 192"/>
                <a:gd name="T36" fmla="*/ 157 w 198"/>
                <a:gd name="T37" fmla="*/ 191 h 192"/>
                <a:gd name="T38" fmla="*/ 162 w 198"/>
                <a:gd name="T39" fmla="*/ 190 h 192"/>
                <a:gd name="T40" fmla="*/ 150 w 198"/>
                <a:gd name="T41" fmla="*/ 176 h 192"/>
                <a:gd name="T42" fmla="*/ 65 w 198"/>
                <a:gd name="T43" fmla="*/ 49 h 192"/>
                <a:gd name="T44" fmla="*/ 103 w 198"/>
                <a:gd name="T45" fmla="*/ 44 h 192"/>
                <a:gd name="T46" fmla="*/ 99 w 198"/>
                <a:gd name="T47" fmla="*/ 64 h 192"/>
                <a:gd name="T48" fmla="*/ 95 w 198"/>
                <a:gd name="T49" fmla="*/ 48 h 192"/>
                <a:gd name="T50" fmla="*/ 67 w 198"/>
                <a:gd name="T51" fmla="*/ 56 h 192"/>
                <a:gd name="T52" fmla="*/ 65 w 198"/>
                <a:gd name="T53" fmla="*/ 49 h 192"/>
                <a:gd name="T54" fmla="*/ 119 w 198"/>
                <a:gd name="T55" fmla="*/ 128 h 192"/>
                <a:gd name="T56" fmla="*/ 107 w 198"/>
                <a:gd name="T57" fmla="*/ 118 h 192"/>
                <a:gd name="T58" fmla="*/ 83 w 198"/>
                <a:gd name="T59" fmla="*/ 104 h 192"/>
                <a:gd name="T60" fmla="*/ 52 w 198"/>
                <a:gd name="T61" fmla="*/ 63 h 192"/>
                <a:gd name="T62" fmla="*/ 58 w 198"/>
                <a:gd name="T63" fmla="*/ 57 h 192"/>
                <a:gd name="T64" fmla="*/ 99 w 198"/>
                <a:gd name="T65" fmla="*/ 88 h 192"/>
                <a:gd name="T66" fmla="*/ 113 w 198"/>
                <a:gd name="T67" fmla="*/ 112 h 192"/>
                <a:gd name="T68" fmla="*/ 122 w 198"/>
                <a:gd name="T69" fmla="*/ 12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8" h="192">
                  <a:moveTo>
                    <a:pt x="150" y="176"/>
                  </a:moveTo>
                  <a:cubicBezTo>
                    <a:pt x="172" y="160"/>
                    <a:pt x="187" y="134"/>
                    <a:pt x="187" y="104"/>
                  </a:cubicBezTo>
                  <a:cubicBezTo>
                    <a:pt x="187" y="79"/>
                    <a:pt x="177" y="57"/>
                    <a:pt x="160" y="41"/>
                  </a:cubicBezTo>
                  <a:cubicBezTo>
                    <a:pt x="168" y="33"/>
                    <a:pt x="168" y="33"/>
                    <a:pt x="168" y="33"/>
                  </a:cubicBezTo>
                  <a:cubicBezTo>
                    <a:pt x="181" y="47"/>
                    <a:pt x="181" y="47"/>
                    <a:pt x="181" y="47"/>
                  </a:cubicBezTo>
                  <a:cubicBezTo>
                    <a:pt x="182" y="47"/>
                    <a:pt x="183" y="48"/>
                    <a:pt x="184" y="48"/>
                  </a:cubicBezTo>
                  <a:cubicBezTo>
                    <a:pt x="185" y="48"/>
                    <a:pt x="186" y="47"/>
                    <a:pt x="187" y="47"/>
                  </a:cubicBezTo>
                  <a:cubicBezTo>
                    <a:pt x="198" y="36"/>
                    <a:pt x="198" y="19"/>
                    <a:pt x="187" y="8"/>
                  </a:cubicBezTo>
                  <a:cubicBezTo>
                    <a:pt x="182" y="3"/>
                    <a:pt x="175" y="0"/>
                    <a:pt x="168" y="0"/>
                  </a:cubicBezTo>
                  <a:cubicBezTo>
                    <a:pt x="160" y="0"/>
                    <a:pt x="153" y="3"/>
                    <a:pt x="148" y="8"/>
                  </a:cubicBezTo>
                  <a:cubicBezTo>
                    <a:pt x="147" y="9"/>
                    <a:pt x="147" y="12"/>
                    <a:pt x="148" y="14"/>
                  </a:cubicBezTo>
                  <a:cubicBezTo>
                    <a:pt x="162" y="27"/>
                    <a:pt x="162" y="27"/>
                    <a:pt x="162" y="27"/>
                  </a:cubicBezTo>
                  <a:cubicBezTo>
                    <a:pt x="154" y="35"/>
                    <a:pt x="154" y="35"/>
                    <a:pt x="154" y="35"/>
                  </a:cubicBezTo>
                  <a:cubicBezTo>
                    <a:pt x="139" y="23"/>
                    <a:pt x="120" y="16"/>
                    <a:pt x="99" y="16"/>
                  </a:cubicBezTo>
                  <a:cubicBezTo>
                    <a:pt x="78" y="16"/>
                    <a:pt x="59" y="23"/>
                    <a:pt x="44" y="35"/>
                  </a:cubicBezTo>
                  <a:cubicBezTo>
                    <a:pt x="36" y="27"/>
                    <a:pt x="36" y="27"/>
                    <a:pt x="36" y="27"/>
                  </a:cubicBezTo>
                  <a:cubicBezTo>
                    <a:pt x="50" y="14"/>
                    <a:pt x="50" y="14"/>
                    <a:pt x="50" y="14"/>
                  </a:cubicBezTo>
                  <a:cubicBezTo>
                    <a:pt x="52" y="12"/>
                    <a:pt x="52" y="9"/>
                    <a:pt x="50" y="8"/>
                  </a:cubicBezTo>
                  <a:cubicBezTo>
                    <a:pt x="45" y="3"/>
                    <a:pt x="38" y="0"/>
                    <a:pt x="31" y="0"/>
                  </a:cubicBezTo>
                  <a:cubicBezTo>
                    <a:pt x="23" y="0"/>
                    <a:pt x="16" y="3"/>
                    <a:pt x="11" y="8"/>
                  </a:cubicBezTo>
                  <a:cubicBezTo>
                    <a:pt x="0" y="19"/>
                    <a:pt x="0" y="36"/>
                    <a:pt x="11" y="47"/>
                  </a:cubicBezTo>
                  <a:cubicBezTo>
                    <a:pt x="12" y="47"/>
                    <a:pt x="13" y="48"/>
                    <a:pt x="14" y="48"/>
                  </a:cubicBezTo>
                  <a:cubicBezTo>
                    <a:pt x="15" y="48"/>
                    <a:pt x="16" y="47"/>
                    <a:pt x="17" y="47"/>
                  </a:cubicBezTo>
                  <a:cubicBezTo>
                    <a:pt x="31" y="33"/>
                    <a:pt x="31" y="33"/>
                    <a:pt x="31" y="33"/>
                  </a:cubicBezTo>
                  <a:cubicBezTo>
                    <a:pt x="38" y="41"/>
                    <a:pt x="38" y="41"/>
                    <a:pt x="38" y="41"/>
                  </a:cubicBezTo>
                  <a:cubicBezTo>
                    <a:pt x="21" y="57"/>
                    <a:pt x="11" y="79"/>
                    <a:pt x="11" y="104"/>
                  </a:cubicBezTo>
                  <a:cubicBezTo>
                    <a:pt x="11" y="134"/>
                    <a:pt x="26" y="160"/>
                    <a:pt x="49" y="176"/>
                  </a:cubicBezTo>
                  <a:cubicBezTo>
                    <a:pt x="49" y="176"/>
                    <a:pt x="49" y="176"/>
                    <a:pt x="49" y="176"/>
                  </a:cubicBezTo>
                  <a:cubicBezTo>
                    <a:pt x="37" y="185"/>
                    <a:pt x="37" y="185"/>
                    <a:pt x="37" y="185"/>
                  </a:cubicBezTo>
                  <a:cubicBezTo>
                    <a:pt x="35" y="186"/>
                    <a:pt x="35" y="188"/>
                    <a:pt x="36" y="190"/>
                  </a:cubicBezTo>
                  <a:cubicBezTo>
                    <a:pt x="37" y="191"/>
                    <a:pt x="38" y="192"/>
                    <a:pt x="39" y="192"/>
                  </a:cubicBezTo>
                  <a:cubicBezTo>
                    <a:pt x="40" y="192"/>
                    <a:pt x="41" y="192"/>
                    <a:pt x="42" y="191"/>
                  </a:cubicBezTo>
                  <a:cubicBezTo>
                    <a:pt x="56" y="180"/>
                    <a:pt x="56" y="180"/>
                    <a:pt x="56" y="180"/>
                  </a:cubicBezTo>
                  <a:cubicBezTo>
                    <a:pt x="56" y="180"/>
                    <a:pt x="56" y="180"/>
                    <a:pt x="56" y="180"/>
                  </a:cubicBezTo>
                  <a:cubicBezTo>
                    <a:pt x="69" y="188"/>
                    <a:pt x="83" y="192"/>
                    <a:pt x="99" y="192"/>
                  </a:cubicBezTo>
                  <a:cubicBezTo>
                    <a:pt x="115" y="192"/>
                    <a:pt x="130" y="188"/>
                    <a:pt x="142" y="180"/>
                  </a:cubicBezTo>
                  <a:cubicBezTo>
                    <a:pt x="142" y="180"/>
                    <a:pt x="142" y="180"/>
                    <a:pt x="142" y="180"/>
                  </a:cubicBezTo>
                  <a:cubicBezTo>
                    <a:pt x="157" y="191"/>
                    <a:pt x="157" y="191"/>
                    <a:pt x="157" y="191"/>
                  </a:cubicBezTo>
                  <a:cubicBezTo>
                    <a:pt x="157" y="192"/>
                    <a:pt x="158" y="192"/>
                    <a:pt x="159" y="192"/>
                  </a:cubicBezTo>
                  <a:cubicBezTo>
                    <a:pt x="160" y="192"/>
                    <a:pt x="162" y="191"/>
                    <a:pt x="162" y="190"/>
                  </a:cubicBezTo>
                  <a:cubicBezTo>
                    <a:pt x="164" y="188"/>
                    <a:pt x="163" y="186"/>
                    <a:pt x="162" y="185"/>
                  </a:cubicBezTo>
                  <a:cubicBezTo>
                    <a:pt x="150" y="176"/>
                    <a:pt x="150" y="176"/>
                    <a:pt x="150" y="176"/>
                  </a:cubicBezTo>
                  <a:cubicBezTo>
                    <a:pt x="150" y="176"/>
                    <a:pt x="150" y="176"/>
                    <a:pt x="150" y="176"/>
                  </a:cubicBezTo>
                  <a:close/>
                  <a:moveTo>
                    <a:pt x="65" y="49"/>
                  </a:moveTo>
                  <a:cubicBezTo>
                    <a:pt x="74" y="43"/>
                    <a:pt x="85" y="40"/>
                    <a:pt x="99" y="40"/>
                  </a:cubicBezTo>
                  <a:cubicBezTo>
                    <a:pt x="101" y="40"/>
                    <a:pt x="103" y="42"/>
                    <a:pt x="103" y="44"/>
                  </a:cubicBezTo>
                  <a:cubicBezTo>
                    <a:pt x="103" y="60"/>
                    <a:pt x="103" y="60"/>
                    <a:pt x="103" y="60"/>
                  </a:cubicBezTo>
                  <a:cubicBezTo>
                    <a:pt x="103" y="62"/>
                    <a:pt x="101" y="64"/>
                    <a:pt x="99" y="64"/>
                  </a:cubicBezTo>
                  <a:cubicBezTo>
                    <a:pt x="97" y="64"/>
                    <a:pt x="95" y="62"/>
                    <a:pt x="95" y="60"/>
                  </a:cubicBezTo>
                  <a:cubicBezTo>
                    <a:pt x="95" y="48"/>
                    <a:pt x="95" y="48"/>
                    <a:pt x="95" y="48"/>
                  </a:cubicBezTo>
                  <a:cubicBezTo>
                    <a:pt x="85" y="48"/>
                    <a:pt x="76" y="51"/>
                    <a:pt x="69" y="55"/>
                  </a:cubicBezTo>
                  <a:cubicBezTo>
                    <a:pt x="69" y="56"/>
                    <a:pt x="68" y="56"/>
                    <a:pt x="67" y="56"/>
                  </a:cubicBezTo>
                  <a:cubicBezTo>
                    <a:pt x="66" y="56"/>
                    <a:pt x="65" y="55"/>
                    <a:pt x="64" y="54"/>
                  </a:cubicBezTo>
                  <a:cubicBezTo>
                    <a:pt x="63" y="52"/>
                    <a:pt x="63" y="50"/>
                    <a:pt x="65" y="49"/>
                  </a:cubicBezTo>
                  <a:close/>
                  <a:moveTo>
                    <a:pt x="122" y="127"/>
                  </a:moveTo>
                  <a:cubicBezTo>
                    <a:pt x="121" y="127"/>
                    <a:pt x="120" y="128"/>
                    <a:pt x="119" y="128"/>
                  </a:cubicBezTo>
                  <a:cubicBezTo>
                    <a:pt x="118" y="128"/>
                    <a:pt x="117" y="127"/>
                    <a:pt x="116" y="127"/>
                  </a:cubicBezTo>
                  <a:cubicBezTo>
                    <a:pt x="107" y="118"/>
                    <a:pt x="107" y="118"/>
                    <a:pt x="107" y="118"/>
                  </a:cubicBezTo>
                  <a:cubicBezTo>
                    <a:pt x="105" y="119"/>
                    <a:pt x="102" y="120"/>
                    <a:pt x="99" y="120"/>
                  </a:cubicBezTo>
                  <a:cubicBezTo>
                    <a:pt x="90" y="120"/>
                    <a:pt x="83" y="113"/>
                    <a:pt x="83" y="104"/>
                  </a:cubicBezTo>
                  <a:cubicBezTo>
                    <a:pt x="83" y="101"/>
                    <a:pt x="84" y="98"/>
                    <a:pt x="85" y="96"/>
                  </a:cubicBezTo>
                  <a:cubicBezTo>
                    <a:pt x="52" y="63"/>
                    <a:pt x="52" y="63"/>
                    <a:pt x="52" y="63"/>
                  </a:cubicBezTo>
                  <a:cubicBezTo>
                    <a:pt x="51" y="61"/>
                    <a:pt x="51" y="59"/>
                    <a:pt x="52" y="57"/>
                  </a:cubicBezTo>
                  <a:cubicBezTo>
                    <a:pt x="54" y="55"/>
                    <a:pt x="56" y="55"/>
                    <a:pt x="58" y="57"/>
                  </a:cubicBezTo>
                  <a:cubicBezTo>
                    <a:pt x="91" y="90"/>
                    <a:pt x="91" y="90"/>
                    <a:pt x="91" y="90"/>
                  </a:cubicBezTo>
                  <a:cubicBezTo>
                    <a:pt x="93" y="89"/>
                    <a:pt x="96" y="88"/>
                    <a:pt x="99" y="88"/>
                  </a:cubicBezTo>
                  <a:cubicBezTo>
                    <a:pt x="108" y="88"/>
                    <a:pt x="115" y="95"/>
                    <a:pt x="115" y="104"/>
                  </a:cubicBezTo>
                  <a:cubicBezTo>
                    <a:pt x="115" y="107"/>
                    <a:pt x="114" y="110"/>
                    <a:pt x="113" y="112"/>
                  </a:cubicBezTo>
                  <a:cubicBezTo>
                    <a:pt x="122" y="121"/>
                    <a:pt x="122" y="121"/>
                    <a:pt x="122" y="121"/>
                  </a:cubicBezTo>
                  <a:cubicBezTo>
                    <a:pt x="124" y="123"/>
                    <a:pt x="124" y="125"/>
                    <a:pt x="122" y="12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4" name="矩形 23"/>
          <p:cNvSpPr/>
          <p:nvPr/>
        </p:nvSpPr>
        <p:spPr>
          <a:xfrm>
            <a:off x="6773718" y="5261148"/>
            <a:ext cx="1100703" cy="4322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latin typeface="微软雅黑" panose="020B0503020204020204" charset="-122"/>
                <a:ea typeface="微软雅黑" panose="020B0503020204020204" charset="-122"/>
              </a:rPr>
              <a:t>未进店，设置下次跟踪时间</a:t>
            </a:r>
            <a:endParaRPr lang="zh-CN" altLang="en-US" sz="1000" dirty="0">
              <a:latin typeface="微软雅黑" panose="020B0503020204020204" charset="-122"/>
              <a:ea typeface="微软雅黑" panose="020B0503020204020204" charset="-122"/>
            </a:endParaRPr>
          </a:p>
        </p:txBody>
      </p:sp>
      <p:grpSp>
        <p:nvGrpSpPr>
          <p:cNvPr id="25" name="组合 24"/>
          <p:cNvGrpSpPr/>
          <p:nvPr/>
        </p:nvGrpSpPr>
        <p:grpSpPr>
          <a:xfrm>
            <a:off x="5757540" y="2899306"/>
            <a:ext cx="918389" cy="1011130"/>
            <a:chOff x="8024483" y="2010047"/>
            <a:chExt cx="660952" cy="1126345"/>
          </a:xfrm>
        </p:grpSpPr>
        <p:sp>
          <p:nvSpPr>
            <p:cNvPr id="26" name="任意多边形 25"/>
            <p:cNvSpPr/>
            <p:nvPr/>
          </p:nvSpPr>
          <p:spPr>
            <a:xfrm>
              <a:off x="8024483" y="2010047"/>
              <a:ext cx="660952" cy="1126345"/>
            </a:xfrm>
            <a:custGeom>
              <a:avLst/>
              <a:gdLst>
                <a:gd name="connsiteX0" fmla="*/ 0 w 660952"/>
                <a:gd name="connsiteY0" fmla="*/ 0 h 1126345"/>
                <a:gd name="connsiteX1" fmla="*/ 660952 w 660952"/>
                <a:gd name="connsiteY1" fmla="*/ 0 h 1126345"/>
                <a:gd name="connsiteX2" fmla="*/ 660952 w 660952"/>
                <a:gd name="connsiteY2" fmla="*/ 660952 h 1126345"/>
                <a:gd name="connsiteX3" fmla="*/ 361814 w 660952"/>
                <a:gd name="connsiteY3" fmla="*/ 660952 h 1126345"/>
                <a:gd name="connsiteX4" fmla="*/ 361814 w 660952"/>
                <a:gd name="connsiteY4" fmla="*/ 893162 h 1126345"/>
                <a:gd name="connsiteX5" fmla="*/ 389797 w 660952"/>
                <a:gd name="connsiteY5" fmla="*/ 897576 h 1126345"/>
                <a:gd name="connsiteX6" fmla="*/ 482876 w 660952"/>
                <a:gd name="connsiteY6" fmla="*/ 1007282 h 1126345"/>
                <a:gd name="connsiteX7" fmla="*/ 330476 w 660952"/>
                <a:gd name="connsiteY7" fmla="*/ 1126345 h 1126345"/>
                <a:gd name="connsiteX8" fmla="*/ 178076 w 660952"/>
                <a:gd name="connsiteY8" fmla="*/ 1007282 h 1126345"/>
                <a:gd name="connsiteX9" fmla="*/ 271155 w 660952"/>
                <a:gd name="connsiteY9" fmla="*/ 897576 h 1126345"/>
                <a:gd name="connsiteX10" fmla="*/ 295139 w 660952"/>
                <a:gd name="connsiteY10" fmla="*/ 893793 h 1126345"/>
                <a:gd name="connsiteX11" fmla="*/ 295139 w 660952"/>
                <a:gd name="connsiteY11" fmla="*/ 660952 h 1126345"/>
                <a:gd name="connsiteX12" fmla="*/ 0 w 660952"/>
                <a:gd name="connsiteY12" fmla="*/ 660952 h 112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0952" h="1126345">
                  <a:moveTo>
                    <a:pt x="0" y="0"/>
                  </a:moveTo>
                  <a:lnTo>
                    <a:pt x="660952" y="0"/>
                  </a:lnTo>
                  <a:lnTo>
                    <a:pt x="660952" y="660952"/>
                  </a:lnTo>
                  <a:lnTo>
                    <a:pt x="361814" y="660952"/>
                  </a:lnTo>
                  <a:lnTo>
                    <a:pt x="361814" y="893162"/>
                  </a:lnTo>
                  <a:lnTo>
                    <a:pt x="389797" y="897576"/>
                  </a:lnTo>
                  <a:cubicBezTo>
                    <a:pt x="444496" y="915650"/>
                    <a:pt x="482876" y="957964"/>
                    <a:pt x="482876" y="1007282"/>
                  </a:cubicBezTo>
                  <a:cubicBezTo>
                    <a:pt x="482876" y="1073039"/>
                    <a:pt x="414644" y="1126345"/>
                    <a:pt x="330476" y="1126345"/>
                  </a:cubicBezTo>
                  <a:cubicBezTo>
                    <a:pt x="246308" y="1126345"/>
                    <a:pt x="178076" y="1073039"/>
                    <a:pt x="178076" y="1007282"/>
                  </a:cubicBezTo>
                  <a:cubicBezTo>
                    <a:pt x="178076" y="957964"/>
                    <a:pt x="216456" y="915650"/>
                    <a:pt x="271155" y="897576"/>
                  </a:cubicBezTo>
                  <a:lnTo>
                    <a:pt x="295139" y="893793"/>
                  </a:lnTo>
                  <a:lnTo>
                    <a:pt x="295139" y="660952"/>
                  </a:lnTo>
                  <a:lnTo>
                    <a:pt x="0" y="66095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80"/>
            <p:cNvSpPr txBox="1"/>
            <p:nvPr/>
          </p:nvSpPr>
          <p:spPr>
            <a:xfrm>
              <a:off x="8152717" y="2039907"/>
              <a:ext cx="205781" cy="719978"/>
            </a:xfrm>
            <a:prstGeom prst="rect">
              <a:avLst/>
            </a:prstGeom>
            <a:noFill/>
          </p:spPr>
          <p:txBody>
            <a:bodyPr wrap="none" rtlCol="0">
              <a:spAutoFit/>
            </a:bodyPr>
            <a:lstStyle/>
            <a:p>
              <a:endParaRPr lang="zh-CN" altLang="en-US" sz="3600" b="1" dirty="0">
                <a:solidFill>
                  <a:schemeClr val="bg1"/>
                </a:solidFill>
              </a:endParaRPr>
            </a:p>
          </p:txBody>
        </p:sp>
      </p:grpSp>
      <p:sp>
        <p:nvSpPr>
          <p:cNvPr id="28" name="文本框 219"/>
          <p:cNvSpPr txBox="1"/>
          <p:nvPr/>
        </p:nvSpPr>
        <p:spPr>
          <a:xfrm>
            <a:off x="6333793" y="1805067"/>
            <a:ext cx="1723549" cy="553998"/>
          </a:xfrm>
          <a:prstGeom prst="rect">
            <a:avLst/>
          </a:prstGeom>
          <a:noFill/>
        </p:spPr>
        <p:txBody>
          <a:bodyPr wrap="none" rtlCol="0">
            <a:spAutoFit/>
          </a:bodyPr>
          <a:lstStyle/>
          <a:p>
            <a:r>
              <a:rPr lang="zh-CN" altLang="en-US" sz="3000" dirty="0" smtClean="0">
                <a:solidFill>
                  <a:srgbClr val="56A8BD"/>
                </a:solidFill>
                <a:latin typeface="微软雅黑" panose="020B0503020204020204" charset="-122"/>
                <a:ea typeface="微软雅黑" panose="020B0503020204020204" charset="-122"/>
              </a:rPr>
              <a:t>网络推广</a:t>
            </a:r>
            <a:endParaRPr lang="zh-CN" altLang="en-US" sz="3000" dirty="0">
              <a:solidFill>
                <a:srgbClr val="56A8BD"/>
              </a:solidFill>
              <a:latin typeface="微软雅黑" panose="020B0503020204020204" charset="-122"/>
              <a:ea typeface="微软雅黑" panose="020B0503020204020204" charset="-122"/>
            </a:endParaRPr>
          </a:p>
        </p:txBody>
      </p:sp>
      <p:sp>
        <p:nvSpPr>
          <p:cNvPr id="29" name="文本框 220"/>
          <p:cNvSpPr txBox="1"/>
          <p:nvPr/>
        </p:nvSpPr>
        <p:spPr>
          <a:xfrm>
            <a:off x="6333793" y="2263441"/>
            <a:ext cx="2657807" cy="461665"/>
          </a:xfrm>
          <a:prstGeom prst="rect">
            <a:avLst/>
          </a:prstGeom>
          <a:noFill/>
        </p:spPr>
        <p:txBody>
          <a:bodyPr wrap="square" rtlCol="0">
            <a:spAutoFit/>
          </a:bodyPr>
          <a:lstStyle/>
          <a:p>
            <a:r>
              <a:rPr lang="zh-CN" altLang="en-US" sz="1200" dirty="0" smtClean="0">
                <a:solidFill>
                  <a:srgbClr val="56A8BD"/>
                </a:solidFill>
                <a:latin typeface="微软雅黑" panose="020B0503020204020204" charset="-122"/>
                <a:ea typeface="微软雅黑" panose="020B0503020204020204" charset="-122"/>
              </a:rPr>
              <a:t>网络推广人员降最新方案推广至各个平台，引流顾客至落地页。</a:t>
            </a:r>
            <a:endParaRPr lang="zh-CN" altLang="en-US" sz="1200" dirty="0">
              <a:solidFill>
                <a:srgbClr val="56A8BD"/>
              </a:solidFill>
              <a:latin typeface="微软雅黑" panose="020B0503020204020204" charset="-122"/>
              <a:ea typeface="微软雅黑" panose="020B0503020204020204" charset="-122"/>
            </a:endParaRPr>
          </a:p>
        </p:txBody>
      </p:sp>
      <p:sp>
        <p:nvSpPr>
          <p:cNvPr id="30" name="文本框 221"/>
          <p:cNvSpPr txBox="1"/>
          <p:nvPr/>
        </p:nvSpPr>
        <p:spPr>
          <a:xfrm>
            <a:off x="6349642" y="4294516"/>
            <a:ext cx="2031325" cy="646331"/>
          </a:xfrm>
          <a:prstGeom prst="rect">
            <a:avLst/>
          </a:prstGeom>
          <a:noFill/>
        </p:spPr>
        <p:txBody>
          <a:bodyPr wrap="none" rtlCol="0">
            <a:spAutoFit/>
          </a:bodyPr>
          <a:lstStyle/>
          <a:p>
            <a:r>
              <a:rPr lang="zh-CN" altLang="en-US" sz="3600" dirty="0" smtClean="0">
                <a:solidFill>
                  <a:schemeClr val="bg1"/>
                </a:solidFill>
                <a:latin typeface="微软雅黑" panose="020B0503020204020204" charset="-122"/>
                <a:ea typeface="微软雅黑" panose="020B0503020204020204" charset="-122"/>
              </a:rPr>
              <a:t>邀约门市</a:t>
            </a:r>
            <a:endParaRPr lang="zh-CN" altLang="en-US" sz="3600" dirty="0">
              <a:solidFill>
                <a:schemeClr val="bg1"/>
              </a:solidFill>
              <a:latin typeface="微软雅黑" panose="020B0503020204020204" charset="-122"/>
              <a:ea typeface="微软雅黑" panose="020B0503020204020204" charset="-122"/>
            </a:endParaRPr>
          </a:p>
        </p:txBody>
      </p:sp>
      <p:sp>
        <p:nvSpPr>
          <p:cNvPr id="31" name="文本框 222"/>
          <p:cNvSpPr txBox="1"/>
          <p:nvPr/>
        </p:nvSpPr>
        <p:spPr>
          <a:xfrm>
            <a:off x="6349642" y="4788402"/>
            <a:ext cx="2206171" cy="461665"/>
          </a:xfrm>
          <a:prstGeom prst="rect">
            <a:avLst/>
          </a:prstGeom>
          <a:noFill/>
        </p:spPr>
        <p:txBody>
          <a:bodyPr wrap="square" rtlCol="0">
            <a:spAutoFit/>
          </a:bodyPr>
          <a:lstStyle/>
          <a:p>
            <a:r>
              <a:rPr lang="zh-CN" altLang="en-US" sz="1200" dirty="0" smtClean="0">
                <a:solidFill>
                  <a:schemeClr val="bg1"/>
                </a:solidFill>
                <a:latin typeface="微软雅黑" panose="020B0503020204020204" charset="-122"/>
                <a:ea typeface="微软雅黑" panose="020B0503020204020204" charset="-122"/>
              </a:rPr>
              <a:t>客服人员邀约进店，如成交，反馈给客服人员进行备注。</a:t>
            </a:r>
            <a:endParaRPr lang="zh-CN" altLang="en-US" sz="1200" dirty="0">
              <a:solidFill>
                <a:schemeClr val="bg1"/>
              </a:solidFill>
              <a:latin typeface="微软雅黑" panose="020B0503020204020204" charset="-122"/>
              <a:ea typeface="微软雅黑" panose="020B0503020204020204" charset="-122"/>
            </a:endParaRPr>
          </a:p>
        </p:txBody>
      </p:sp>
      <p:grpSp>
        <p:nvGrpSpPr>
          <p:cNvPr id="32" name="组合 31"/>
          <p:cNvGrpSpPr/>
          <p:nvPr/>
        </p:nvGrpSpPr>
        <p:grpSpPr>
          <a:xfrm>
            <a:off x="495886" y="2465864"/>
            <a:ext cx="349244" cy="345206"/>
            <a:chOff x="11145838" y="3187700"/>
            <a:chExt cx="549276" cy="542925"/>
          </a:xfrm>
          <a:solidFill>
            <a:srgbClr val="DC6C7C"/>
          </a:solidFill>
        </p:grpSpPr>
        <p:sp>
          <p:nvSpPr>
            <p:cNvPr id="33" name="Freeform 107"/>
            <p:cNvSpPr>
              <a:spLocks noEditPoints="1"/>
            </p:cNvSpPr>
            <p:nvPr/>
          </p:nvSpPr>
          <p:spPr bwMode="auto">
            <a:xfrm>
              <a:off x="11145838" y="3187700"/>
              <a:ext cx="369888" cy="363538"/>
            </a:xfrm>
            <a:custGeom>
              <a:avLst/>
              <a:gdLst>
                <a:gd name="T0" fmla="*/ 99 w 129"/>
                <a:gd name="T1" fmla="*/ 118 h 129"/>
                <a:gd name="T2" fmla="*/ 95 w 129"/>
                <a:gd name="T3" fmla="*/ 102 h 129"/>
                <a:gd name="T4" fmla="*/ 101 w 129"/>
                <a:gd name="T5" fmla="*/ 96 h 129"/>
                <a:gd name="T6" fmla="*/ 117 w 129"/>
                <a:gd name="T7" fmla="*/ 100 h 129"/>
                <a:gd name="T8" fmla="*/ 122 w 129"/>
                <a:gd name="T9" fmla="*/ 98 h 129"/>
                <a:gd name="T10" fmla="*/ 128 w 129"/>
                <a:gd name="T11" fmla="*/ 83 h 129"/>
                <a:gd name="T12" fmla="*/ 126 w 129"/>
                <a:gd name="T13" fmla="*/ 78 h 129"/>
                <a:gd name="T14" fmla="*/ 112 w 129"/>
                <a:gd name="T15" fmla="*/ 70 h 129"/>
                <a:gd name="T16" fmla="*/ 113 w 129"/>
                <a:gd name="T17" fmla="*/ 65 h 129"/>
                <a:gd name="T18" fmla="*/ 112 w 129"/>
                <a:gd name="T19" fmla="*/ 61 h 129"/>
                <a:gd name="T20" fmla="*/ 126 w 129"/>
                <a:gd name="T21" fmla="*/ 52 h 129"/>
                <a:gd name="T22" fmla="*/ 128 w 129"/>
                <a:gd name="T23" fmla="*/ 47 h 129"/>
                <a:gd name="T24" fmla="*/ 122 w 129"/>
                <a:gd name="T25" fmla="*/ 33 h 129"/>
                <a:gd name="T26" fmla="*/ 117 w 129"/>
                <a:gd name="T27" fmla="*/ 30 h 129"/>
                <a:gd name="T28" fmla="*/ 102 w 129"/>
                <a:gd name="T29" fmla="*/ 34 h 129"/>
                <a:gd name="T30" fmla="*/ 95 w 129"/>
                <a:gd name="T31" fmla="*/ 28 h 129"/>
                <a:gd name="T32" fmla="*/ 99 w 129"/>
                <a:gd name="T33" fmla="*/ 12 h 129"/>
                <a:gd name="T34" fmla="*/ 97 w 129"/>
                <a:gd name="T35" fmla="*/ 8 h 129"/>
                <a:gd name="T36" fmla="*/ 82 w 129"/>
                <a:gd name="T37" fmla="*/ 1 h 129"/>
                <a:gd name="T38" fmla="*/ 77 w 129"/>
                <a:gd name="T39" fmla="*/ 3 h 129"/>
                <a:gd name="T40" fmla="*/ 69 w 129"/>
                <a:gd name="T41" fmla="*/ 17 h 129"/>
                <a:gd name="T42" fmla="*/ 60 w 129"/>
                <a:gd name="T43" fmla="*/ 17 h 129"/>
                <a:gd name="T44" fmla="*/ 52 w 129"/>
                <a:gd name="T45" fmla="*/ 3 h 129"/>
                <a:gd name="T46" fmla="*/ 47 w 129"/>
                <a:gd name="T47" fmla="*/ 1 h 129"/>
                <a:gd name="T48" fmla="*/ 32 w 129"/>
                <a:gd name="T49" fmla="*/ 7 h 129"/>
                <a:gd name="T50" fmla="*/ 30 w 129"/>
                <a:gd name="T51" fmla="*/ 12 h 129"/>
                <a:gd name="T52" fmla="*/ 34 w 129"/>
                <a:gd name="T53" fmla="*/ 27 h 129"/>
                <a:gd name="T54" fmla="*/ 27 w 129"/>
                <a:gd name="T55" fmla="*/ 34 h 129"/>
                <a:gd name="T56" fmla="*/ 12 w 129"/>
                <a:gd name="T57" fmla="*/ 30 h 129"/>
                <a:gd name="T58" fmla="*/ 7 w 129"/>
                <a:gd name="T59" fmla="*/ 32 h 129"/>
                <a:gd name="T60" fmla="*/ 1 w 129"/>
                <a:gd name="T61" fmla="*/ 47 h 129"/>
                <a:gd name="T62" fmla="*/ 2 w 129"/>
                <a:gd name="T63" fmla="*/ 52 h 129"/>
                <a:gd name="T64" fmla="*/ 16 w 129"/>
                <a:gd name="T65" fmla="*/ 60 h 129"/>
                <a:gd name="T66" fmla="*/ 16 w 129"/>
                <a:gd name="T67" fmla="*/ 65 h 129"/>
                <a:gd name="T68" fmla="*/ 16 w 129"/>
                <a:gd name="T69" fmla="*/ 69 h 129"/>
                <a:gd name="T70" fmla="*/ 2 w 129"/>
                <a:gd name="T71" fmla="*/ 77 h 129"/>
                <a:gd name="T72" fmla="*/ 0 w 129"/>
                <a:gd name="T73" fmla="*/ 82 h 129"/>
                <a:gd name="T74" fmla="*/ 7 w 129"/>
                <a:gd name="T75" fmla="*/ 97 h 129"/>
                <a:gd name="T76" fmla="*/ 11 w 129"/>
                <a:gd name="T77" fmla="*/ 99 h 129"/>
                <a:gd name="T78" fmla="*/ 27 w 129"/>
                <a:gd name="T79" fmla="*/ 95 h 129"/>
                <a:gd name="T80" fmla="*/ 33 w 129"/>
                <a:gd name="T81" fmla="*/ 102 h 129"/>
                <a:gd name="T82" fmla="*/ 29 w 129"/>
                <a:gd name="T83" fmla="*/ 118 h 129"/>
                <a:gd name="T84" fmla="*/ 31 w 129"/>
                <a:gd name="T85" fmla="*/ 122 h 129"/>
                <a:gd name="T86" fmla="*/ 46 w 129"/>
                <a:gd name="T87" fmla="*/ 128 h 129"/>
                <a:gd name="T88" fmla="*/ 51 w 129"/>
                <a:gd name="T89" fmla="*/ 127 h 129"/>
                <a:gd name="T90" fmla="*/ 59 w 129"/>
                <a:gd name="T91" fmla="*/ 113 h 129"/>
                <a:gd name="T92" fmla="*/ 68 w 129"/>
                <a:gd name="T93" fmla="*/ 113 h 129"/>
                <a:gd name="T94" fmla="*/ 77 w 129"/>
                <a:gd name="T95" fmla="*/ 127 h 129"/>
                <a:gd name="T96" fmla="*/ 80 w 129"/>
                <a:gd name="T97" fmla="*/ 129 h 129"/>
                <a:gd name="T98" fmla="*/ 82 w 129"/>
                <a:gd name="T99" fmla="*/ 129 h 129"/>
                <a:gd name="T100" fmla="*/ 96 w 129"/>
                <a:gd name="T101" fmla="*/ 123 h 129"/>
                <a:gd name="T102" fmla="*/ 99 w 129"/>
                <a:gd name="T103" fmla="*/ 118 h 129"/>
                <a:gd name="T104" fmla="*/ 75 w 129"/>
                <a:gd name="T105" fmla="*/ 76 h 129"/>
                <a:gd name="T106" fmla="*/ 53 w 129"/>
                <a:gd name="T107" fmla="*/ 76 h 129"/>
                <a:gd name="T108" fmla="*/ 48 w 129"/>
                <a:gd name="T109" fmla="*/ 65 h 129"/>
                <a:gd name="T110" fmla="*/ 53 w 129"/>
                <a:gd name="T111" fmla="*/ 54 h 129"/>
                <a:gd name="T112" fmla="*/ 64 w 129"/>
                <a:gd name="T113" fmla="*/ 49 h 129"/>
                <a:gd name="T114" fmla="*/ 75 w 129"/>
                <a:gd name="T115" fmla="*/ 54 h 129"/>
                <a:gd name="T116" fmla="*/ 80 w 129"/>
                <a:gd name="T117" fmla="*/ 65 h 129"/>
                <a:gd name="T118" fmla="*/ 75 w 129"/>
                <a:gd name="T119" fmla="*/ 7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29">
                  <a:moveTo>
                    <a:pt x="99" y="118"/>
                  </a:moveTo>
                  <a:cubicBezTo>
                    <a:pt x="95" y="102"/>
                    <a:pt x="95" y="102"/>
                    <a:pt x="95" y="102"/>
                  </a:cubicBezTo>
                  <a:cubicBezTo>
                    <a:pt x="97" y="100"/>
                    <a:pt x="99" y="98"/>
                    <a:pt x="101" y="96"/>
                  </a:cubicBezTo>
                  <a:cubicBezTo>
                    <a:pt x="117" y="100"/>
                    <a:pt x="117" y="100"/>
                    <a:pt x="117" y="100"/>
                  </a:cubicBezTo>
                  <a:cubicBezTo>
                    <a:pt x="119" y="100"/>
                    <a:pt x="121" y="99"/>
                    <a:pt x="122" y="98"/>
                  </a:cubicBezTo>
                  <a:cubicBezTo>
                    <a:pt x="128" y="83"/>
                    <a:pt x="128" y="83"/>
                    <a:pt x="128" y="83"/>
                  </a:cubicBezTo>
                  <a:cubicBezTo>
                    <a:pt x="128" y="81"/>
                    <a:pt x="128" y="79"/>
                    <a:pt x="126" y="78"/>
                  </a:cubicBezTo>
                  <a:cubicBezTo>
                    <a:pt x="112" y="70"/>
                    <a:pt x="112" y="70"/>
                    <a:pt x="112" y="70"/>
                  </a:cubicBezTo>
                  <a:cubicBezTo>
                    <a:pt x="112" y="68"/>
                    <a:pt x="113" y="66"/>
                    <a:pt x="113" y="65"/>
                  </a:cubicBezTo>
                  <a:cubicBezTo>
                    <a:pt x="113" y="64"/>
                    <a:pt x="112" y="62"/>
                    <a:pt x="112" y="61"/>
                  </a:cubicBezTo>
                  <a:cubicBezTo>
                    <a:pt x="126" y="52"/>
                    <a:pt x="126" y="52"/>
                    <a:pt x="126" y="52"/>
                  </a:cubicBezTo>
                  <a:cubicBezTo>
                    <a:pt x="128" y="51"/>
                    <a:pt x="129" y="49"/>
                    <a:pt x="128" y="47"/>
                  </a:cubicBezTo>
                  <a:cubicBezTo>
                    <a:pt x="122" y="33"/>
                    <a:pt x="122" y="33"/>
                    <a:pt x="122" y="33"/>
                  </a:cubicBezTo>
                  <a:cubicBezTo>
                    <a:pt x="121" y="31"/>
                    <a:pt x="119" y="30"/>
                    <a:pt x="117" y="30"/>
                  </a:cubicBezTo>
                  <a:cubicBezTo>
                    <a:pt x="102" y="34"/>
                    <a:pt x="102" y="34"/>
                    <a:pt x="102" y="34"/>
                  </a:cubicBezTo>
                  <a:cubicBezTo>
                    <a:pt x="100" y="32"/>
                    <a:pt x="97" y="30"/>
                    <a:pt x="95" y="28"/>
                  </a:cubicBezTo>
                  <a:cubicBezTo>
                    <a:pt x="99" y="12"/>
                    <a:pt x="99" y="12"/>
                    <a:pt x="99" y="12"/>
                  </a:cubicBezTo>
                  <a:cubicBezTo>
                    <a:pt x="100" y="10"/>
                    <a:pt x="99" y="8"/>
                    <a:pt x="97" y="8"/>
                  </a:cubicBezTo>
                  <a:cubicBezTo>
                    <a:pt x="82" y="1"/>
                    <a:pt x="82" y="1"/>
                    <a:pt x="82" y="1"/>
                  </a:cubicBezTo>
                  <a:cubicBezTo>
                    <a:pt x="80" y="1"/>
                    <a:pt x="78" y="1"/>
                    <a:pt x="77" y="3"/>
                  </a:cubicBezTo>
                  <a:cubicBezTo>
                    <a:pt x="69" y="17"/>
                    <a:pt x="69" y="17"/>
                    <a:pt x="69" y="17"/>
                  </a:cubicBezTo>
                  <a:cubicBezTo>
                    <a:pt x="66" y="16"/>
                    <a:pt x="63" y="16"/>
                    <a:pt x="60" y="17"/>
                  </a:cubicBezTo>
                  <a:cubicBezTo>
                    <a:pt x="52" y="3"/>
                    <a:pt x="52" y="3"/>
                    <a:pt x="52" y="3"/>
                  </a:cubicBezTo>
                  <a:cubicBezTo>
                    <a:pt x="51" y="1"/>
                    <a:pt x="49" y="0"/>
                    <a:pt x="47" y="1"/>
                  </a:cubicBezTo>
                  <a:cubicBezTo>
                    <a:pt x="32" y="7"/>
                    <a:pt x="32" y="7"/>
                    <a:pt x="32" y="7"/>
                  </a:cubicBezTo>
                  <a:cubicBezTo>
                    <a:pt x="30" y="8"/>
                    <a:pt x="29" y="10"/>
                    <a:pt x="30" y="12"/>
                  </a:cubicBezTo>
                  <a:cubicBezTo>
                    <a:pt x="34" y="27"/>
                    <a:pt x="34" y="27"/>
                    <a:pt x="34" y="27"/>
                  </a:cubicBezTo>
                  <a:cubicBezTo>
                    <a:pt x="31" y="29"/>
                    <a:pt x="29" y="32"/>
                    <a:pt x="27" y="34"/>
                  </a:cubicBezTo>
                  <a:cubicBezTo>
                    <a:pt x="12" y="30"/>
                    <a:pt x="12" y="30"/>
                    <a:pt x="12" y="30"/>
                  </a:cubicBezTo>
                  <a:cubicBezTo>
                    <a:pt x="10" y="29"/>
                    <a:pt x="8" y="30"/>
                    <a:pt x="7" y="32"/>
                  </a:cubicBezTo>
                  <a:cubicBezTo>
                    <a:pt x="1" y="47"/>
                    <a:pt x="1" y="47"/>
                    <a:pt x="1" y="47"/>
                  </a:cubicBezTo>
                  <a:cubicBezTo>
                    <a:pt x="0" y="49"/>
                    <a:pt x="1" y="51"/>
                    <a:pt x="2" y="52"/>
                  </a:cubicBezTo>
                  <a:cubicBezTo>
                    <a:pt x="16" y="60"/>
                    <a:pt x="16" y="60"/>
                    <a:pt x="16" y="60"/>
                  </a:cubicBezTo>
                  <a:cubicBezTo>
                    <a:pt x="16" y="62"/>
                    <a:pt x="16" y="63"/>
                    <a:pt x="16" y="65"/>
                  </a:cubicBezTo>
                  <a:cubicBezTo>
                    <a:pt x="16" y="66"/>
                    <a:pt x="16" y="68"/>
                    <a:pt x="16" y="69"/>
                  </a:cubicBezTo>
                  <a:cubicBezTo>
                    <a:pt x="2" y="77"/>
                    <a:pt x="2" y="77"/>
                    <a:pt x="2" y="77"/>
                  </a:cubicBezTo>
                  <a:cubicBezTo>
                    <a:pt x="0" y="78"/>
                    <a:pt x="0" y="80"/>
                    <a:pt x="0" y="82"/>
                  </a:cubicBezTo>
                  <a:cubicBezTo>
                    <a:pt x="7" y="97"/>
                    <a:pt x="7" y="97"/>
                    <a:pt x="7" y="97"/>
                  </a:cubicBezTo>
                  <a:cubicBezTo>
                    <a:pt x="7" y="99"/>
                    <a:pt x="9" y="100"/>
                    <a:pt x="11" y="99"/>
                  </a:cubicBezTo>
                  <a:cubicBezTo>
                    <a:pt x="27" y="95"/>
                    <a:pt x="27" y="95"/>
                    <a:pt x="27" y="95"/>
                  </a:cubicBezTo>
                  <a:cubicBezTo>
                    <a:pt x="29" y="98"/>
                    <a:pt x="31" y="100"/>
                    <a:pt x="33" y="102"/>
                  </a:cubicBezTo>
                  <a:cubicBezTo>
                    <a:pt x="29" y="118"/>
                    <a:pt x="29" y="118"/>
                    <a:pt x="29" y="118"/>
                  </a:cubicBezTo>
                  <a:cubicBezTo>
                    <a:pt x="29" y="119"/>
                    <a:pt x="30" y="121"/>
                    <a:pt x="31" y="122"/>
                  </a:cubicBezTo>
                  <a:cubicBezTo>
                    <a:pt x="46" y="128"/>
                    <a:pt x="46" y="128"/>
                    <a:pt x="46" y="128"/>
                  </a:cubicBezTo>
                  <a:cubicBezTo>
                    <a:pt x="48" y="129"/>
                    <a:pt x="50" y="129"/>
                    <a:pt x="51" y="127"/>
                  </a:cubicBezTo>
                  <a:cubicBezTo>
                    <a:pt x="59" y="113"/>
                    <a:pt x="59" y="113"/>
                    <a:pt x="59" y="113"/>
                  </a:cubicBezTo>
                  <a:cubicBezTo>
                    <a:pt x="62" y="113"/>
                    <a:pt x="65" y="113"/>
                    <a:pt x="68" y="113"/>
                  </a:cubicBezTo>
                  <a:cubicBezTo>
                    <a:pt x="77" y="127"/>
                    <a:pt x="77" y="127"/>
                    <a:pt x="77" y="127"/>
                  </a:cubicBezTo>
                  <a:cubicBezTo>
                    <a:pt x="77" y="128"/>
                    <a:pt x="79" y="129"/>
                    <a:pt x="80" y="129"/>
                  </a:cubicBezTo>
                  <a:cubicBezTo>
                    <a:pt x="81" y="129"/>
                    <a:pt x="81" y="129"/>
                    <a:pt x="82" y="129"/>
                  </a:cubicBezTo>
                  <a:cubicBezTo>
                    <a:pt x="96" y="123"/>
                    <a:pt x="96" y="123"/>
                    <a:pt x="96" y="123"/>
                  </a:cubicBezTo>
                  <a:cubicBezTo>
                    <a:pt x="98" y="122"/>
                    <a:pt x="99" y="120"/>
                    <a:pt x="99" y="118"/>
                  </a:cubicBezTo>
                  <a:close/>
                  <a:moveTo>
                    <a:pt x="75" y="76"/>
                  </a:moveTo>
                  <a:cubicBezTo>
                    <a:pt x="69" y="82"/>
                    <a:pt x="59" y="82"/>
                    <a:pt x="53" y="76"/>
                  </a:cubicBezTo>
                  <a:cubicBezTo>
                    <a:pt x="50" y="73"/>
                    <a:pt x="48" y="69"/>
                    <a:pt x="48" y="65"/>
                  </a:cubicBezTo>
                  <a:cubicBezTo>
                    <a:pt x="48" y="61"/>
                    <a:pt x="50" y="57"/>
                    <a:pt x="53" y="54"/>
                  </a:cubicBezTo>
                  <a:cubicBezTo>
                    <a:pt x="56" y="51"/>
                    <a:pt x="60" y="49"/>
                    <a:pt x="64" y="49"/>
                  </a:cubicBezTo>
                  <a:cubicBezTo>
                    <a:pt x="68" y="49"/>
                    <a:pt x="72" y="51"/>
                    <a:pt x="75" y="54"/>
                  </a:cubicBezTo>
                  <a:cubicBezTo>
                    <a:pt x="78" y="57"/>
                    <a:pt x="80" y="61"/>
                    <a:pt x="80" y="65"/>
                  </a:cubicBezTo>
                  <a:cubicBezTo>
                    <a:pt x="80" y="69"/>
                    <a:pt x="78" y="73"/>
                    <a:pt x="75" y="7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08"/>
            <p:cNvSpPr>
              <a:spLocks noEditPoints="1"/>
            </p:cNvSpPr>
            <p:nvPr/>
          </p:nvSpPr>
          <p:spPr bwMode="auto">
            <a:xfrm>
              <a:off x="11420476" y="3460750"/>
              <a:ext cx="274638" cy="269875"/>
            </a:xfrm>
            <a:custGeom>
              <a:avLst/>
              <a:gdLst>
                <a:gd name="T0" fmla="*/ 96 w 96"/>
                <a:gd name="T1" fmla="*/ 42 h 96"/>
                <a:gd name="T2" fmla="*/ 93 w 96"/>
                <a:gd name="T3" fmla="*/ 38 h 96"/>
                <a:gd name="T4" fmla="*/ 82 w 96"/>
                <a:gd name="T5" fmla="*/ 36 h 96"/>
                <a:gd name="T6" fmla="*/ 81 w 96"/>
                <a:gd name="T7" fmla="*/ 34 h 96"/>
                <a:gd name="T8" fmla="*/ 80 w 96"/>
                <a:gd name="T9" fmla="*/ 32 h 96"/>
                <a:gd name="T10" fmla="*/ 86 w 96"/>
                <a:gd name="T11" fmla="*/ 23 h 96"/>
                <a:gd name="T12" fmla="*/ 86 w 96"/>
                <a:gd name="T13" fmla="*/ 18 h 96"/>
                <a:gd name="T14" fmla="*/ 78 w 96"/>
                <a:gd name="T15" fmla="*/ 10 h 96"/>
                <a:gd name="T16" fmla="*/ 73 w 96"/>
                <a:gd name="T17" fmla="*/ 9 h 96"/>
                <a:gd name="T18" fmla="*/ 64 w 96"/>
                <a:gd name="T19" fmla="*/ 16 h 96"/>
                <a:gd name="T20" fmla="*/ 59 w 96"/>
                <a:gd name="T21" fmla="*/ 14 h 96"/>
                <a:gd name="T22" fmla="*/ 58 w 96"/>
                <a:gd name="T23" fmla="*/ 3 h 96"/>
                <a:gd name="T24" fmla="*/ 54 w 96"/>
                <a:gd name="T25" fmla="*/ 0 h 96"/>
                <a:gd name="T26" fmla="*/ 42 w 96"/>
                <a:gd name="T27" fmla="*/ 0 h 96"/>
                <a:gd name="T28" fmla="*/ 38 w 96"/>
                <a:gd name="T29" fmla="*/ 3 h 96"/>
                <a:gd name="T30" fmla="*/ 37 w 96"/>
                <a:gd name="T31" fmla="*/ 14 h 96"/>
                <a:gd name="T32" fmla="*/ 34 w 96"/>
                <a:gd name="T33" fmla="*/ 15 h 96"/>
                <a:gd name="T34" fmla="*/ 32 w 96"/>
                <a:gd name="T35" fmla="*/ 16 h 96"/>
                <a:gd name="T36" fmla="*/ 23 w 96"/>
                <a:gd name="T37" fmla="*/ 10 h 96"/>
                <a:gd name="T38" fmla="*/ 18 w 96"/>
                <a:gd name="T39" fmla="*/ 10 h 96"/>
                <a:gd name="T40" fmla="*/ 10 w 96"/>
                <a:gd name="T41" fmla="*/ 18 h 96"/>
                <a:gd name="T42" fmla="*/ 10 w 96"/>
                <a:gd name="T43" fmla="*/ 24 h 96"/>
                <a:gd name="T44" fmla="*/ 16 w 96"/>
                <a:gd name="T45" fmla="*/ 32 h 96"/>
                <a:gd name="T46" fmla="*/ 14 w 96"/>
                <a:gd name="T47" fmla="*/ 37 h 96"/>
                <a:gd name="T48" fmla="*/ 4 w 96"/>
                <a:gd name="T49" fmla="*/ 38 h 96"/>
                <a:gd name="T50" fmla="*/ 0 w 96"/>
                <a:gd name="T51" fmla="*/ 42 h 96"/>
                <a:gd name="T52" fmla="*/ 0 w 96"/>
                <a:gd name="T53" fmla="*/ 54 h 96"/>
                <a:gd name="T54" fmla="*/ 4 w 96"/>
                <a:gd name="T55" fmla="*/ 58 h 96"/>
                <a:gd name="T56" fmla="*/ 14 w 96"/>
                <a:gd name="T57" fmla="*/ 59 h 96"/>
                <a:gd name="T58" fmla="*/ 15 w 96"/>
                <a:gd name="T59" fmla="*/ 62 h 96"/>
                <a:gd name="T60" fmla="*/ 16 w 96"/>
                <a:gd name="T61" fmla="*/ 64 h 96"/>
                <a:gd name="T62" fmla="*/ 10 w 96"/>
                <a:gd name="T63" fmla="*/ 73 h 96"/>
                <a:gd name="T64" fmla="*/ 10 w 96"/>
                <a:gd name="T65" fmla="*/ 78 h 96"/>
                <a:gd name="T66" fmla="*/ 19 w 96"/>
                <a:gd name="T67" fmla="*/ 86 h 96"/>
                <a:gd name="T68" fmla="*/ 24 w 96"/>
                <a:gd name="T69" fmla="*/ 86 h 96"/>
                <a:gd name="T70" fmla="*/ 32 w 96"/>
                <a:gd name="T71" fmla="*/ 80 h 96"/>
                <a:gd name="T72" fmla="*/ 37 w 96"/>
                <a:gd name="T73" fmla="*/ 82 h 96"/>
                <a:gd name="T74" fmla="*/ 39 w 96"/>
                <a:gd name="T75" fmla="*/ 93 h 96"/>
                <a:gd name="T76" fmla="*/ 43 w 96"/>
                <a:gd name="T77" fmla="*/ 96 h 96"/>
                <a:gd name="T78" fmla="*/ 43 w 96"/>
                <a:gd name="T79" fmla="*/ 96 h 96"/>
                <a:gd name="T80" fmla="*/ 54 w 96"/>
                <a:gd name="T81" fmla="*/ 96 h 96"/>
                <a:gd name="T82" fmla="*/ 58 w 96"/>
                <a:gd name="T83" fmla="*/ 92 h 96"/>
                <a:gd name="T84" fmla="*/ 60 w 96"/>
                <a:gd name="T85" fmla="*/ 82 h 96"/>
                <a:gd name="T86" fmla="*/ 62 w 96"/>
                <a:gd name="T87" fmla="*/ 81 h 96"/>
                <a:gd name="T88" fmla="*/ 64 w 96"/>
                <a:gd name="T89" fmla="*/ 80 h 96"/>
                <a:gd name="T90" fmla="*/ 73 w 96"/>
                <a:gd name="T91" fmla="*/ 86 h 96"/>
                <a:gd name="T92" fmla="*/ 78 w 96"/>
                <a:gd name="T93" fmla="*/ 86 h 96"/>
                <a:gd name="T94" fmla="*/ 86 w 96"/>
                <a:gd name="T95" fmla="*/ 77 h 96"/>
                <a:gd name="T96" fmla="*/ 87 w 96"/>
                <a:gd name="T97" fmla="*/ 72 h 96"/>
                <a:gd name="T98" fmla="*/ 80 w 96"/>
                <a:gd name="T99" fmla="*/ 64 h 96"/>
                <a:gd name="T100" fmla="*/ 82 w 96"/>
                <a:gd name="T101" fmla="*/ 59 h 96"/>
                <a:gd name="T102" fmla="*/ 93 w 96"/>
                <a:gd name="T103" fmla="*/ 57 h 96"/>
                <a:gd name="T104" fmla="*/ 96 w 96"/>
                <a:gd name="T105" fmla="*/ 53 h 96"/>
                <a:gd name="T106" fmla="*/ 96 w 96"/>
                <a:gd name="T107" fmla="*/ 42 h 96"/>
                <a:gd name="T108" fmla="*/ 56 w 96"/>
                <a:gd name="T109" fmla="*/ 51 h 96"/>
                <a:gd name="T110" fmla="*/ 45 w 96"/>
                <a:gd name="T111" fmla="*/ 55 h 96"/>
                <a:gd name="T112" fmla="*/ 41 w 96"/>
                <a:gd name="T113" fmla="*/ 45 h 96"/>
                <a:gd name="T114" fmla="*/ 48 w 96"/>
                <a:gd name="T115" fmla="*/ 40 h 96"/>
                <a:gd name="T116" fmla="*/ 51 w 96"/>
                <a:gd name="T117" fmla="*/ 40 h 96"/>
                <a:gd name="T118" fmla="*/ 56 w 96"/>
                <a:gd name="T119" fmla="*/ 45 h 96"/>
                <a:gd name="T120" fmla="*/ 56 w 96"/>
                <a:gd name="T121" fmla="*/ 5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 h="96">
                  <a:moveTo>
                    <a:pt x="96" y="42"/>
                  </a:moveTo>
                  <a:cubicBezTo>
                    <a:pt x="96" y="40"/>
                    <a:pt x="95" y="38"/>
                    <a:pt x="93" y="38"/>
                  </a:cubicBezTo>
                  <a:cubicBezTo>
                    <a:pt x="82" y="36"/>
                    <a:pt x="82" y="36"/>
                    <a:pt x="82" y="36"/>
                  </a:cubicBezTo>
                  <a:cubicBezTo>
                    <a:pt x="82" y="36"/>
                    <a:pt x="81" y="35"/>
                    <a:pt x="81" y="34"/>
                  </a:cubicBezTo>
                  <a:cubicBezTo>
                    <a:pt x="81" y="33"/>
                    <a:pt x="80" y="32"/>
                    <a:pt x="80" y="32"/>
                  </a:cubicBezTo>
                  <a:cubicBezTo>
                    <a:pt x="86" y="23"/>
                    <a:pt x="86" y="23"/>
                    <a:pt x="86" y="23"/>
                  </a:cubicBezTo>
                  <a:cubicBezTo>
                    <a:pt x="88" y="21"/>
                    <a:pt x="87" y="19"/>
                    <a:pt x="86" y="18"/>
                  </a:cubicBezTo>
                  <a:cubicBezTo>
                    <a:pt x="78" y="10"/>
                    <a:pt x="78" y="10"/>
                    <a:pt x="78" y="10"/>
                  </a:cubicBezTo>
                  <a:cubicBezTo>
                    <a:pt x="76" y="8"/>
                    <a:pt x="74" y="8"/>
                    <a:pt x="73" y="9"/>
                  </a:cubicBezTo>
                  <a:cubicBezTo>
                    <a:pt x="64" y="16"/>
                    <a:pt x="64" y="16"/>
                    <a:pt x="64" y="16"/>
                  </a:cubicBezTo>
                  <a:cubicBezTo>
                    <a:pt x="62" y="15"/>
                    <a:pt x="61" y="14"/>
                    <a:pt x="59" y="14"/>
                  </a:cubicBezTo>
                  <a:cubicBezTo>
                    <a:pt x="58" y="3"/>
                    <a:pt x="58" y="3"/>
                    <a:pt x="58" y="3"/>
                  </a:cubicBezTo>
                  <a:cubicBezTo>
                    <a:pt x="57" y="1"/>
                    <a:pt x="55" y="0"/>
                    <a:pt x="54" y="0"/>
                  </a:cubicBezTo>
                  <a:cubicBezTo>
                    <a:pt x="42" y="0"/>
                    <a:pt x="42" y="0"/>
                    <a:pt x="42" y="0"/>
                  </a:cubicBezTo>
                  <a:cubicBezTo>
                    <a:pt x="40" y="0"/>
                    <a:pt x="38" y="1"/>
                    <a:pt x="38" y="3"/>
                  </a:cubicBezTo>
                  <a:cubicBezTo>
                    <a:pt x="37" y="14"/>
                    <a:pt x="37" y="14"/>
                    <a:pt x="37" y="14"/>
                  </a:cubicBezTo>
                  <a:cubicBezTo>
                    <a:pt x="36" y="14"/>
                    <a:pt x="35" y="15"/>
                    <a:pt x="34" y="15"/>
                  </a:cubicBezTo>
                  <a:cubicBezTo>
                    <a:pt x="33" y="15"/>
                    <a:pt x="33" y="16"/>
                    <a:pt x="32" y="16"/>
                  </a:cubicBezTo>
                  <a:cubicBezTo>
                    <a:pt x="23" y="10"/>
                    <a:pt x="23" y="10"/>
                    <a:pt x="23" y="10"/>
                  </a:cubicBezTo>
                  <a:cubicBezTo>
                    <a:pt x="22" y="9"/>
                    <a:pt x="19" y="9"/>
                    <a:pt x="18" y="10"/>
                  </a:cubicBezTo>
                  <a:cubicBezTo>
                    <a:pt x="10" y="18"/>
                    <a:pt x="10" y="18"/>
                    <a:pt x="10" y="18"/>
                  </a:cubicBezTo>
                  <a:cubicBezTo>
                    <a:pt x="9" y="20"/>
                    <a:pt x="8" y="22"/>
                    <a:pt x="10" y="24"/>
                  </a:cubicBezTo>
                  <a:cubicBezTo>
                    <a:pt x="16" y="32"/>
                    <a:pt x="16" y="32"/>
                    <a:pt x="16" y="32"/>
                  </a:cubicBezTo>
                  <a:cubicBezTo>
                    <a:pt x="15" y="34"/>
                    <a:pt x="15" y="35"/>
                    <a:pt x="14" y="37"/>
                  </a:cubicBezTo>
                  <a:cubicBezTo>
                    <a:pt x="4" y="38"/>
                    <a:pt x="4" y="38"/>
                    <a:pt x="4" y="38"/>
                  </a:cubicBezTo>
                  <a:cubicBezTo>
                    <a:pt x="2" y="39"/>
                    <a:pt x="0" y="40"/>
                    <a:pt x="0" y="42"/>
                  </a:cubicBezTo>
                  <a:cubicBezTo>
                    <a:pt x="0" y="54"/>
                    <a:pt x="0" y="54"/>
                    <a:pt x="0" y="54"/>
                  </a:cubicBezTo>
                  <a:cubicBezTo>
                    <a:pt x="0" y="56"/>
                    <a:pt x="2" y="58"/>
                    <a:pt x="4" y="58"/>
                  </a:cubicBezTo>
                  <a:cubicBezTo>
                    <a:pt x="14" y="59"/>
                    <a:pt x="14" y="59"/>
                    <a:pt x="14" y="59"/>
                  </a:cubicBezTo>
                  <a:cubicBezTo>
                    <a:pt x="15" y="60"/>
                    <a:pt x="15" y="61"/>
                    <a:pt x="15" y="62"/>
                  </a:cubicBezTo>
                  <a:cubicBezTo>
                    <a:pt x="16" y="63"/>
                    <a:pt x="16" y="63"/>
                    <a:pt x="16" y="64"/>
                  </a:cubicBezTo>
                  <a:cubicBezTo>
                    <a:pt x="10" y="73"/>
                    <a:pt x="10" y="73"/>
                    <a:pt x="10" y="73"/>
                  </a:cubicBezTo>
                  <a:cubicBezTo>
                    <a:pt x="9" y="74"/>
                    <a:pt x="9" y="77"/>
                    <a:pt x="10" y="78"/>
                  </a:cubicBezTo>
                  <a:cubicBezTo>
                    <a:pt x="19" y="86"/>
                    <a:pt x="19" y="86"/>
                    <a:pt x="19" y="86"/>
                  </a:cubicBezTo>
                  <a:cubicBezTo>
                    <a:pt x="20" y="87"/>
                    <a:pt x="22" y="88"/>
                    <a:pt x="24" y="86"/>
                  </a:cubicBezTo>
                  <a:cubicBezTo>
                    <a:pt x="32" y="80"/>
                    <a:pt x="32" y="80"/>
                    <a:pt x="32" y="80"/>
                  </a:cubicBezTo>
                  <a:cubicBezTo>
                    <a:pt x="34" y="81"/>
                    <a:pt x="35" y="81"/>
                    <a:pt x="37" y="82"/>
                  </a:cubicBezTo>
                  <a:cubicBezTo>
                    <a:pt x="39" y="93"/>
                    <a:pt x="39" y="93"/>
                    <a:pt x="39" y="93"/>
                  </a:cubicBezTo>
                  <a:cubicBezTo>
                    <a:pt x="39" y="94"/>
                    <a:pt x="41" y="96"/>
                    <a:pt x="43" y="96"/>
                  </a:cubicBezTo>
                  <a:cubicBezTo>
                    <a:pt x="43" y="96"/>
                    <a:pt x="43" y="96"/>
                    <a:pt x="43" y="96"/>
                  </a:cubicBezTo>
                  <a:cubicBezTo>
                    <a:pt x="54" y="96"/>
                    <a:pt x="54" y="96"/>
                    <a:pt x="54" y="96"/>
                  </a:cubicBezTo>
                  <a:cubicBezTo>
                    <a:pt x="56" y="96"/>
                    <a:pt x="58" y="94"/>
                    <a:pt x="58" y="92"/>
                  </a:cubicBezTo>
                  <a:cubicBezTo>
                    <a:pt x="60" y="82"/>
                    <a:pt x="60" y="82"/>
                    <a:pt x="60" y="82"/>
                  </a:cubicBezTo>
                  <a:cubicBezTo>
                    <a:pt x="60" y="81"/>
                    <a:pt x="61" y="81"/>
                    <a:pt x="62" y="81"/>
                  </a:cubicBezTo>
                  <a:cubicBezTo>
                    <a:pt x="63" y="80"/>
                    <a:pt x="64" y="80"/>
                    <a:pt x="64" y="80"/>
                  </a:cubicBezTo>
                  <a:cubicBezTo>
                    <a:pt x="73" y="86"/>
                    <a:pt x="73" y="86"/>
                    <a:pt x="73" y="86"/>
                  </a:cubicBezTo>
                  <a:cubicBezTo>
                    <a:pt x="75" y="87"/>
                    <a:pt x="77" y="87"/>
                    <a:pt x="78" y="86"/>
                  </a:cubicBezTo>
                  <a:cubicBezTo>
                    <a:pt x="86" y="77"/>
                    <a:pt x="86" y="77"/>
                    <a:pt x="86" y="77"/>
                  </a:cubicBezTo>
                  <a:cubicBezTo>
                    <a:pt x="88" y="76"/>
                    <a:pt x="88" y="74"/>
                    <a:pt x="87" y="72"/>
                  </a:cubicBezTo>
                  <a:cubicBezTo>
                    <a:pt x="80" y="64"/>
                    <a:pt x="80" y="64"/>
                    <a:pt x="80" y="64"/>
                  </a:cubicBezTo>
                  <a:cubicBezTo>
                    <a:pt x="81" y="62"/>
                    <a:pt x="82" y="61"/>
                    <a:pt x="82" y="59"/>
                  </a:cubicBezTo>
                  <a:cubicBezTo>
                    <a:pt x="93" y="57"/>
                    <a:pt x="93" y="57"/>
                    <a:pt x="93" y="57"/>
                  </a:cubicBezTo>
                  <a:cubicBezTo>
                    <a:pt x="95" y="57"/>
                    <a:pt x="96" y="55"/>
                    <a:pt x="96" y="53"/>
                  </a:cubicBezTo>
                  <a:lnTo>
                    <a:pt x="96" y="42"/>
                  </a:lnTo>
                  <a:close/>
                  <a:moveTo>
                    <a:pt x="56" y="51"/>
                  </a:moveTo>
                  <a:cubicBezTo>
                    <a:pt x="54" y="55"/>
                    <a:pt x="49" y="57"/>
                    <a:pt x="45" y="55"/>
                  </a:cubicBezTo>
                  <a:cubicBezTo>
                    <a:pt x="41" y="54"/>
                    <a:pt x="39" y="49"/>
                    <a:pt x="41" y="45"/>
                  </a:cubicBezTo>
                  <a:cubicBezTo>
                    <a:pt x="42" y="42"/>
                    <a:pt x="45" y="40"/>
                    <a:pt x="48" y="40"/>
                  </a:cubicBezTo>
                  <a:cubicBezTo>
                    <a:pt x="49" y="40"/>
                    <a:pt x="50" y="40"/>
                    <a:pt x="51" y="40"/>
                  </a:cubicBezTo>
                  <a:cubicBezTo>
                    <a:pt x="53" y="41"/>
                    <a:pt x="55" y="43"/>
                    <a:pt x="56" y="45"/>
                  </a:cubicBezTo>
                  <a:cubicBezTo>
                    <a:pt x="56" y="47"/>
                    <a:pt x="56" y="49"/>
                    <a:pt x="56" y="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5" name="文本框 228"/>
          <p:cNvSpPr txBox="1"/>
          <p:nvPr/>
        </p:nvSpPr>
        <p:spPr>
          <a:xfrm>
            <a:off x="930918" y="2387302"/>
            <a:ext cx="2037737" cy="646331"/>
          </a:xfrm>
          <a:prstGeom prst="rect">
            <a:avLst/>
          </a:prstGeom>
          <a:noFill/>
        </p:spPr>
        <p:txBody>
          <a:bodyPr wrap="none" rtlCol="0">
            <a:spAutoFit/>
          </a:bodyPr>
          <a:lstStyle/>
          <a:p>
            <a:pPr algn="r"/>
            <a:r>
              <a:rPr lang="zh-CN" altLang="en-US" sz="3600" dirty="0" smtClean="0">
                <a:solidFill>
                  <a:srgbClr val="DC6C7C"/>
                </a:solidFill>
                <a:latin typeface="微软雅黑" panose="020B0503020204020204" charset="-122"/>
                <a:ea typeface="微软雅黑" panose="020B0503020204020204" charset="-122"/>
              </a:rPr>
              <a:t>客服人员</a:t>
            </a:r>
            <a:endParaRPr lang="zh-CN" altLang="en-US" sz="3600" dirty="0">
              <a:solidFill>
                <a:srgbClr val="DC6C7C"/>
              </a:solidFill>
              <a:latin typeface="微软雅黑" panose="020B0503020204020204" charset="-122"/>
              <a:ea typeface="微软雅黑" panose="020B0503020204020204" charset="-122"/>
            </a:endParaRPr>
          </a:p>
        </p:txBody>
      </p:sp>
      <p:sp>
        <p:nvSpPr>
          <p:cNvPr id="36" name="文本框 229"/>
          <p:cNvSpPr txBox="1"/>
          <p:nvPr/>
        </p:nvSpPr>
        <p:spPr>
          <a:xfrm>
            <a:off x="141972" y="2898944"/>
            <a:ext cx="2849732" cy="461665"/>
          </a:xfrm>
          <a:prstGeom prst="rect">
            <a:avLst/>
          </a:prstGeom>
          <a:noFill/>
        </p:spPr>
        <p:txBody>
          <a:bodyPr wrap="square" rtlCol="0">
            <a:spAutoFit/>
          </a:bodyPr>
          <a:lstStyle/>
          <a:p>
            <a:pPr algn="r"/>
            <a:r>
              <a:rPr lang="zh-CN" altLang="en-US" sz="1200" dirty="0" smtClean="0">
                <a:solidFill>
                  <a:srgbClr val="DC6C7C"/>
                </a:solidFill>
                <a:latin typeface="微软雅黑" panose="020B0503020204020204" charset="-122"/>
                <a:ea typeface="微软雅黑" panose="020B0503020204020204" charset="-122"/>
              </a:rPr>
              <a:t>根据客资，和顾客进行沟通，将跟单记录进行备注至软件，转至邀约客服。</a:t>
            </a:r>
            <a:endParaRPr lang="zh-CN" altLang="en-US" sz="1200" dirty="0">
              <a:solidFill>
                <a:srgbClr val="DC6C7C"/>
              </a:solidFill>
              <a:latin typeface="微软雅黑" panose="020B0503020204020204" charset="-122"/>
              <a:ea typeface="微软雅黑" panose="020B0503020204020204" charset="-122"/>
            </a:endParaRPr>
          </a:p>
        </p:txBody>
      </p:sp>
      <p:sp>
        <p:nvSpPr>
          <p:cNvPr id="37" name="文本框 220"/>
          <p:cNvSpPr txBox="1"/>
          <p:nvPr/>
        </p:nvSpPr>
        <p:spPr>
          <a:xfrm>
            <a:off x="5793739" y="2957378"/>
            <a:ext cx="882202" cy="461665"/>
          </a:xfrm>
          <a:prstGeom prst="rect">
            <a:avLst/>
          </a:prstGeom>
          <a:noFill/>
        </p:spPr>
        <p:txBody>
          <a:bodyPr wrap="square" rtlCol="0">
            <a:spAutoFit/>
          </a:bodyPr>
          <a:lstStyle/>
          <a:p>
            <a:r>
              <a:rPr lang="zh-CN" altLang="en-US" sz="1200" b="1" dirty="0" smtClean="0">
                <a:solidFill>
                  <a:srgbClr val="FF0000"/>
                </a:solidFill>
                <a:latin typeface="微软雅黑" panose="020B0503020204020204" charset="-122"/>
                <a:ea typeface="微软雅黑" panose="020B0503020204020204" charset="-122"/>
              </a:rPr>
              <a:t>软件自动提醒客服</a:t>
            </a:r>
            <a:endParaRPr lang="zh-CN" altLang="en-US" sz="1200" b="1" dirty="0">
              <a:solidFill>
                <a:srgbClr val="FF0000"/>
              </a:solidFill>
              <a:latin typeface="微软雅黑" panose="020B0503020204020204" charset="-122"/>
              <a:ea typeface="微软雅黑" panose="020B0503020204020204" charset="-122"/>
            </a:endParaRPr>
          </a:p>
        </p:txBody>
      </p:sp>
      <p:sp>
        <p:nvSpPr>
          <p:cNvPr id="38" name="文本框 228"/>
          <p:cNvSpPr txBox="1"/>
          <p:nvPr/>
        </p:nvSpPr>
        <p:spPr>
          <a:xfrm>
            <a:off x="921055" y="4315236"/>
            <a:ext cx="2031325" cy="646331"/>
          </a:xfrm>
          <a:prstGeom prst="rect">
            <a:avLst/>
          </a:prstGeom>
          <a:noFill/>
        </p:spPr>
        <p:txBody>
          <a:bodyPr wrap="none" rtlCol="0">
            <a:spAutoFit/>
          </a:bodyPr>
          <a:lstStyle/>
          <a:p>
            <a:pPr algn="r"/>
            <a:r>
              <a:rPr lang="zh-CN" altLang="en-US" sz="3600" dirty="0" smtClean="0">
                <a:solidFill>
                  <a:srgbClr val="7030A0"/>
                </a:solidFill>
                <a:latin typeface="微软雅黑" panose="020B0503020204020204" charset="-122"/>
                <a:ea typeface="微软雅黑" panose="020B0503020204020204" charset="-122"/>
              </a:rPr>
              <a:t>管理人员</a:t>
            </a:r>
            <a:endParaRPr lang="zh-CN" altLang="en-US" sz="3600" dirty="0">
              <a:solidFill>
                <a:srgbClr val="7030A0"/>
              </a:solidFill>
              <a:latin typeface="微软雅黑" panose="020B0503020204020204" charset="-122"/>
              <a:ea typeface="微软雅黑" panose="020B0503020204020204" charset="-122"/>
            </a:endParaRPr>
          </a:p>
        </p:txBody>
      </p:sp>
      <p:sp>
        <p:nvSpPr>
          <p:cNvPr id="39" name="文本框 229"/>
          <p:cNvSpPr txBox="1"/>
          <p:nvPr/>
        </p:nvSpPr>
        <p:spPr>
          <a:xfrm>
            <a:off x="205595" y="4942288"/>
            <a:ext cx="2849732" cy="461665"/>
          </a:xfrm>
          <a:prstGeom prst="rect">
            <a:avLst/>
          </a:prstGeom>
          <a:noFill/>
        </p:spPr>
        <p:txBody>
          <a:bodyPr wrap="square" rtlCol="0">
            <a:spAutoFit/>
          </a:bodyPr>
          <a:lstStyle/>
          <a:p>
            <a:pPr algn="r"/>
            <a:r>
              <a:rPr lang="zh-CN" altLang="en-US" sz="1200" dirty="0" smtClean="0">
                <a:solidFill>
                  <a:srgbClr val="7030A0"/>
                </a:solidFill>
                <a:latin typeface="微软雅黑" panose="020B0503020204020204" charset="-122"/>
                <a:ea typeface="微软雅黑" panose="020B0503020204020204" charset="-122"/>
              </a:rPr>
              <a:t>根据资料，可以查看各渠道的推广数据，以及邀约、订单转换率。优化推广渠道</a:t>
            </a:r>
            <a:r>
              <a:rPr lang="zh-CN" altLang="en-US" sz="1200" dirty="0" smtClean="0">
                <a:solidFill>
                  <a:srgbClr val="DC6C7C"/>
                </a:solidFill>
                <a:latin typeface="微软雅黑" panose="020B0503020204020204" charset="-122"/>
                <a:ea typeface="微软雅黑" panose="020B0503020204020204" charset="-122"/>
              </a:rPr>
              <a:t>。</a:t>
            </a:r>
            <a:endParaRPr lang="zh-CN" altLang="en-US" sz="1200" dirty="0">
              <a:solidFill>
                <a:srgbClr val="DC6C7C"/>
              </a:solidFill>
              <a:latin typeface="微软雅黑" panose="020B0503020204020204" charset="-122"/>
              <a:ea typeface="微软雅黑" panose="020B0503020204020204" charset="-122"/>
            </a:endParaRPr>
          </a:p>
        </p:txBody>
      </p:sp>
      <p:sp>
        <p:nvSpPr>
          <p:cNvPr id="40" name="object 2"/>
          <p:cNvSpPr txBox="1"/>
          <p:nvPr/>
        </p:nvSpPr>
        <p:spPr>
          <a:xfrm>
            <a:off x="535940" y="838200"/>
            <a:ext cx="8072119" cy="430887"/>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1" u="none" strike="noStrike" kern="0" cap="none" spc="-5" normalizeH="0" baseline="0" noProof="0" dirty="0" smtClean="0">
                <a:ln>
                  <a:noFill/>
                </a:ln>
                <a:solidFill>
                  <a:schemeClr val="bg1"/>
                </a:solidFill>
                <a:effectLst/>
                <a:uLnTx/>
                <a:uFillTx/>
                <a:latin typeface="微软雅黑" panose="020B0503020204020204" charset="-122"/>
                <a:ea typeface="+mj-ea"/>
                <a:cs typeface="微软雅黑" panose="020B0503020204020204" charset="-122"/>
              </a:rPr>
              <a:t>影楼电商</a:t>
            </a:r>
            <a:r>
              <a:rPr lang="zh-CN" altLang="en-US" sz="2800" b="1" kern="0" spc="-5" dirty="0" smtClean="0">
                <a:solidFill>
                  <a:schemeClr val="bg1"/>
                </a:solidFill>
                <a:latin typeface="微软雅黑" panose="020B0503020204020204" charset="-122"/>
                <a:ea typeface="+mj-ea"/>
                <a:cs typeface="微软雅黑" panose="020B0503020204020204" charset="-122"/>
              </a:rPr>
              <a:t>软件管控</a:t>
            </a:r>
            <a:r>
              <a:rPr kumimoji="0" lang="zh-CN" altLang="en-US" sz="2800" b="1" u="none" strike="noStrike" kern="0" cap="none" spc="-5" normalizeH="0" baseline="0" noProof="0" dirty="0" smtClean="0">
                <a:ln>
                  <a:noFill/>
                </a:ln>
                <a:solidFill>
                  <a:schemeClr val="bg1"/>
                </a:solidFill>
                <a:effectLst/>
                <a:uLnTx/>
                <a:uFillTx/>
                <a:latin typeface="微软雅黑" panose="020B0503020204020204" charset="-122"/>
                <a:ea typeface="+mj-ea"/>
                <a:cs typeface="微软雅黑" panose="020B0503020204020204" charset="-122"/>
              </a:rPr>
              <a:t>：</a:t>
            </a:r>
            <a:endParaRPr kumimoji="0" lang="zh-CN" altLang="en-US" sz="2800" b="1" u="none" strike="noStrike" kern="0" cap="none" spc="-5" normalizeH="0" baseline="0" noProof="0" dirty="0">
              <a:ln>
                <a:noFill/>
              </a:ln>
              <a:solidFill>
                <a:schemeClr val="bg1"/>
              </a:solidFill>
              <a:effectLst/>
              <a:uLnTx/>
              <a:uFillTx/>
              <a:latin typeface="微软雅黑" panose="020B0503020204020204" charset="-122"/>
              <a:ea typeface="+mj-ea"/>
              <a:cs typeface="微软雅黑" panose="020B050302020402020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lang="zh-CN" altLang="en-US" spc="-5" dirty="0" smtClean="0">
                <a:latin typeface="微软雅黑" panose="020B0503020204020204" charset="-122"/>
                <a:ea typeface="微软雅黑" panose="020B0503020204020204" charset="-122"/>
              </a:rPr>
              <a:t>电商营销</a:t>
            </a:r>
            <a:r>
              <a:rPr spc="-5" dirty="0" smtClean="0">
                <a:latin typeface="微软雅黑" panose="020B0503020204020204" charset="-122"/>
                <a:ea typeface="微软雅黑" panose="020B0503020204020204" charset="-122"/>
              </a:rPr>
              <a:t>渠道</a:t>
            </a:r>
            <a:r>
              <a:rPr lang="zh-CN" altLang="en-US" spc="-5" dirty="0" smtClean="0">
                <a:latin typeface="微软雅黑" panose="020B0503020204020204" charset="-122"/>
                <a:ea typeface="微软雅黑" panose="020B0503020204020204" charset="-122"/>
              </a:rPr>
              <a:t>的改变：</a:t>
            </a:r>
            <a:endParaRPr spc="-5" dirty="0">
              <a:latin typeface="微软雅黑" panose="020B0503020204020204" charset="-122"/>
              <a:ea typeface="微软雅黑" panose="020B0503020204020204" charset="-122"/>
            </a:endParaRPr>
          </a:p>
        </p:txBody>
      </p:sp>
      <p:sp>
        <p:nvSpPr>
          <p:cNvPr id="3" name="object 3"/>
          <p:cNvSpPr/>
          <p:nvPr/>
        </p:nvSpPr>
        <p:spPr>
          <a:xfrm>
            <a:off x="196595" y="1688592"/>
            <a:ext cx="8829751" cy="3678097"/>
          </a:xfrm>
          <a:prstGeom prst="rect">
            <a:avLst/>
          </a:prstGeom>
          <a:blipFill>
            <a:blip r:embed="rId1" cstate="print"/>
            <a:stretch>
              <a:fillRect/>
            </a:stretch>
          </a:blipFill>
        </p:spPr>
        <p:txBody>
          <a:bodyPr wrap="square" lIns="0" tIns="0" rIns="0" bIns="0" rtlCol="0"/>
          <a:lstStyl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lang="zh-CN" altLang="en-US" spc="-5" dirty="0" smtClean="0">
                <a:latin typeface="微软雅黑" panose="020B0503020204020204" charset="-122"/>
                <a:ea typeface="微软雅黑" panose="020B0503020204020204" charset="-122"/>
              </a:rPr>
              <a:t>电商</a:t>
            </a:r>
            <a:r>
              <a:rPr spc="-5" dirty="0" smtClean="0">
                <a:latin typeface="微软雅黑" panose="020B0503020204020204" charset="-122"/>
                <a:ea typeface="微软雅黑" panose="020B0503020204020204" charset="-122"/>
              </a:rPr>
              <a:t>营销模式</a:t>
            </a:r>
            <a:endParaRPr spc="-5" dirty="0">
              <a:latin typeface="微软雅黑" panose="020B0503020204020204" charset="-122"/>
              <a:ea typeface="微软雅黑" panose="020B0503020204020204" charset="-122"/>
            </a:endParaRPr>
          </a:p>
        </p:txBody>
      </p:sp>
      <p:sp>
        <p:nvSpPr>
          <p:cNvPr id="3" name="object 3"/>
          <p:cNvSpPr/>
          <p:nvPr/>
        </p:nvSpPr>
        <p:spPr>
          <a:xfrm>
            <a:off x="3023235" y="2481833"/>
            <a:ext cx="2615565" cy="2615565"/>
          </a:xfrm>
          <a:custGeom>
            <a:avLst/>
            <a:gdLst/>
            <a:ahLst/>
            <a:cxnLst/>
            <a:rect l="l" t="t" r="r" b="b"/>
            <a:pathLst>
              <a:path w="2615565" h="2615565">
                <a:moveTo>
                  <a:pt x="1307592" y="0"/>
                </a:moveTo>
                <a:lnTo>
                  <a:pt x="1259655" y="862"/>
                </a:lnTo>
                <a:lnTo>
                  <a:pt x="1212153" y="3429"/>
                </a:lnTo>
                <a:lnTo>
                  <a:pt x="1165115" y="7672"/>
                </a:lnTo>
                <a:lnTo>
                  <a:pt x="1118572" y="13561"/>
                </a:lnTo>
                <a:lnTo>
                  <a:pt x="1072551" y="21067"/>
                </a:lnTo>
                <a:lnTo>
                  <a:pt x="1027083" y="30159"/>
                </a:lnTo>
                <a:lnTo>
                  <a:pt x="982198" y="40809"/>
                </a:lnTo>
                <a:lnTo>
                  <a:pt x="937924" y="52986"/>
                </a:lnTo>
                <a:lnTo>
                  <a:pt x="894292" y="66662"/>
                </a:lnTo>
                <a:lnTo>
                  <a:pt x="851332" y="81806"/>
                </a:lnTo>
                <a:lnTo>
                  <a:pt x="809071" y="98390"/>
                </a:lnTo>
                <a:lnTo>
                  <a:pt x="767541" y="116383"/>
                </a:lnTo>
                <a:lnTo>
                  <a:pt x="726770" y="135756"/>
                </a:lnTo>
                <a:lnTo>
                  <a:pt x="686789" y="156480"/>
                </a:lnTo>
                <a:lnTo>
                  <a:pt x="647626" y="178525"/>
                </a:lnTo>
                <a:lnTo>
                  <a:pt x="609312" y="201861"/>
                </a:lnTo>
                <a:lnTo>
                  <a:pt x="571875" y="226459"/>
                </a:lnTo>
                <a:lnTo>
                  <a:pt x="535346" y="252290"/>
                </a:lnTo>
                <a:lnTo>
                  <a:pt x="499754" y="279323"/>
                </a:lnTo>
                <a:lnTo>
                  <a:pt x="465128" y="307530"/>
                </a:lnTo>
                <a:lnTo>
                  <a:pt x="431498" y="336880"/>
                </a:lnTo>
                <a:lnTo>
                  <a:pt x="398894" y="367345"/>
                </a:lnTo>
                <a:lnTo>
                  <a:pt x="367345" y="398894"/>
                </a:lnTo>
                <a:lnTo>
                  <a:pt x="336880" y="431498"/>
                </a:lnTo>
                <a:lnTo>
                  <a:pt x="307530" y="465128"/>
                </a:lnTo>
                <a:lnTo>
                  <a:pt x="279323" y="499754"/>
                </a:lnTo>
                <a:lnTo>
                  <a:pt x="252290" y="535346"/>
                </a:lnTo>
                <a:lnTo>
                  <a:pt x="226459" y="571875"/>
                </a:lnTo>
                <a:lnTo>
                  <a:pt x="201861" y="609312"/>
                </a:lnTo>
                <a:lnTo>
                  <a:pt x="178525" y="647626"/>
                </a:lnTo>
                <a:lnTo>
                  <a:pt x="156480" y="686789"/>
                </a:lnTo>
                <a:lnTo>
                  <a:pt x="135756" y="726770"/>
                </a:lnTo>
                <a:lnTo>
                  <a:pt x="116383" y="767541"/>
                </a:lnTo>
                <a:lnTo>
                  <a:pt x="98390" y="809071"/>
                </a:lnTo>
                <a:lnTo>
                  <a:pt x="81806" y="851332"/>
                </a:lnTo>
                <a:lnTo>
                  <a:pt x="66662" y="894292"/>
                </a:lnTo>
                <a:lnTo>
                  <a:pt x="52986" y="937924"/>
                </a:lnTo>
                <a:lnTo>
                  <a:pt x="40809" y="982198"/>
                </a:lnTo>
                <a:lnTo>
                  <a:pt x="30159" y="1027083"/>
                </a:lnTo>
                <a:lnTo>
                  <a:pt x="21067" y="1072551"/>
                </a:lnTo>
                <a:lnTo>
                  <a:pt x="13561" y="1118572"/>
                </a:lnTo>
                <a:lnTo>
                  <a:pt x="7672" y="1165115"/>
                </a:lnTo>
                <a:lnTo>
                  <a:pt x="3429" y="1212153"/>
                </a:lnTo>
                <a:lnTo>
                  <a:pt x="862" y="1259655"/>
                </a:lnTo>
                <a:lnTo>
                  <a:pt x="0" y="1307591"/>
                </a:lnTo>
                <a:lnTo>
                  <a:pt x="862" y="1355528"/>
                </a:lnTo>
                <a:lnTo>
                  <a:pt x="3429" y="1403030"/>
                </a:lnTo>
                <a:lnTo>
                  <a:pt x="7672" y="1450068"/>
                </a:lnTo>
                <a:lnTo>
                  <a:pt x="13561" y="1496611"/>
                </a:lnTo>
                <a:lnTo>
                  <a:pt x="21067" y="1542632"/>
                </a:lnTo>
                <a:lnTo>
                  <a:pt x="30159" y="1588100"/>
                </a:lnTo>
                <a:lnTo>
                  <a:pt x="40809" y="1632985"/>
                </a:lnTo>
                <a:lnTo>
                  <a:pt x="52986" y="1677259"/>
                </a:lnTo>
                <a:lnTo>
                  <a:pt x="66662" y="1720891"/>
                </a:lnTo>
                <a:lnTo>
                  <a:pt x="81806" y="1763851"/>
                </a:lnTo>
                <a:lnTo>
                  <a:pt x="98390" y="1806112"/>
                </a:lnTo>
                <a:lnTo>
                  <a:pt x="116383" y="1847642"/>
                </a:lnTo>
                <a:lnTo>
                  <a:pt x="135756" y="1888413"/>
                </a:lnTo>
                <a:lnTo>
                  <a:pt x="156480" y="1928394"/>
                </a:lnTo>
                <a:lnTo>
                  <a:pt x="178525" y="1967557"/>
                </a:lnTo>
                <a:lnTo>
                  <a:pt x="201861" y="2005871"/>
                </a:lnTo>
                <a:lnTo>
                  <a:pt x="226459" y="2043308"/>
                </a:lnTo>
                <a:lnTo>
                  <a:pt x="252290" y="2079837"/>
                </a:lnTo>
                <a:lnTo>
                  <a:pt x="279323" y="2115429"/>
                </a:lnTo>
                <a:lnTo>
                  <a:pt x="307530" y="2150055"/>
                </a:lnTo>
                <a:lnTo>
                  <a:pt x="336880" y="2183685"/>
                </a:lnTo>
                <a:lnTo>
                  <a:pt x="367345" y="2216289"/>
                </a:lnTo>
                <a:lnTo>
                  <a:pt x="398894" y="2247838"/>
                </a:lnTo>
                <a:lnTo>
                  <a:pt x="431498" y="2278303"/>
                </a:lnTo>
                <a:lnTo>
                  <a:pt x="465128" y="2307653"/>
                </a:lnTo>
                <a:lnTo>
                  <a:pt x="499754" y="2335860"/>
                </a:lnTo>
                <a:lnTo>
                  <a:pt x="535346" y="2362893"/>
                </a:lnTo>
                <a:lnTo>
                  <a:pt x="571875" y="2388724"/>
                </a:lnTo>
                <a:lnTo>
                  <a:pt x="609312" y="2413322"/>
                </a:lnTo>
                <a:lnTo>
                  <a:pt x="647626" y="2436658"/>
                </a:lnTo>
                <a:lnTo>
                  <a:pt x="686789" y="2458703"/>
                </a:lnTo>
                <a:lnTo>
                  <a:pt x="726770" y="2479427"/>
                </a:lnTo>
                <a:lnTo>
                  <a:pt x="767541" y="2498800"/>
                </a:lnTo>
                <a:lnTo>
                  <a:pt x="809071" y="2516793"/>
                </a:lnTo>
                <a:lnTo>
                  <a:pt x="851332" y="2533377"/>
                </a:lnTo>
                <a:lnTo>
                  <a:pt x="894292" y="2548521"/>
                </a:lnTo>
                <a:lnTo>
                  <a:pt x="937924" y="2562197"/>
                </a:lnTo>
                <a:lnTo>
                  <a:pt x="982198" y="2574374"/>
                </a:lnTo>
                <a:lnTo>
                  <a:pt x="1027083" y="2585024"/>
                </a:lnTo>
                <a:lnTo>
                  <a:pt x="1072551" y="2594116"/>
                </a:lnTo>
                <a:lnTo>
                  <a:pt x="1118572" y="2601622"/>
                </a:lnTo>
                <a:lnTo>
                  <a:pt x="1165115" y="2607511"/>
                </a:lnTo>
                <a:lnTo>
                  <a:pt x="1212153" y="2611754"/>
                </a:lnTo>
                <a:lnTo>
                  <a:pt x="1259655" y="2614321"/>
                </a:lnTo>
                <a:lnTo>
                  <a:pt x="1307592" y="2615183"/>
                </a:lnTo>
                <a:lnTo>
                  <a:pt x="1355528" y="2614321"/>
                </a:lnTo>
                <a:lnTo>
                  <a:pt x="1403030" y="2611754"/>
                </a:lnTo>
                <a:lnTo>
                  <a:pt x="1450068" y="2607511"/>
                </a:lnTo>
                <a:lnTo>
                  <a:pt x="1496611" y="2601622"/>
                </a:lnTo>
                <a:lnTo>
                  <a:pt x="1542632" y="2594116"/>
                </a:lnTo>
                <a:lnTo>
                  <a:pt x="1588100" y="2585024"/>
                </a:lnTo>
                <a:lnTo>
                  <a:pt x="1632985" y="2574374"/>
                </a:lnTo>
                <a:lnTo>
                  <a:pt x="1677259" y="2562197"/>
                </a:lnTo>
                <a:lnTo>
                  <a:pt x="1720891" y="2548521"/>
                </a:lnTo>
                <a:lnTo>
                  <a:pt x="1763851" y="2533377"/>
                </a:lnTo>
                <a:lnTo>
                  <a:pt x="1806112" y="2516793"/>
                </a:lnTo>
                <a:lnTo>
                  <a:pt x="1847642" y="2498800"/>
                </a:lnTo>
                <a:lnTo>
                  <a:pt x="1888413" y="2479427"/>
                </a:lnTo>
                <a:lnTo>
                  <a:pt x="1928394" y="2458703"/>
                </a:lnTo>
                <a:lnTo>
                  <a:pt x="1967557" y="2436658"/>
                </a:lnTo>
                <a:lnTo>
                  <a:pt x="2005871" y="2413322"/>
                </a:lnTo>
                <a:lnTo>
                  <a:pt x="2043308" y="2388724"/>
                </a:lnTo>
                <a:lnTo>
                  <a:pt x="2079837" y="2362893"/>
                </a:lnTo>
                <a:lnTo>
                  <a:pt x="2115429" y="2335860"/>
                </a:lnTo>
                <a:lnTo>
                  <a:pt x="2150055" y="2307653"/>
                </a:lnTo>
                <a:lnTo>
                  <a:pt x="2183685" y="2278303"/>
                </a:lnTo>
                <a:lnTo>
                  <a:pt x="2216289" y="2247838"/>
                </a:lnTo>
                <a:lnTo>
                  <a:pt x="2247838" y="2216289"/>
                </a:lnTo>
                <a:lnTo>
                  <a:pt x="2278303" y="2183685"/>
                </a:lnTo>
                <a:lnTo>
                  <a:pt x="2307653" y="2150055"/>
                </a:lnTo>
                <a:lnTo>
                  <a:pt x="2335860" y="2115429"/>
                </a:lnTo>
                <a:lnTo>
                  <a:pt x="2362893" y="2079837"/>
                </a:lnTo>
                <a:lnTo>
                  <a:pt x="2388724" y="2043308"/>
                </a:lnTo>
                <a:lnTo>
                  <a:pt x="2413322" y="2005871"/>
                </a:lnTo>
                <a:lnTo>
                  <a:pt x="2436658" y="1967557"/>
                </a:lnTo>
                <a:lnTo>
                  <a:pt x="2458703" y="1928394"/>
                </a:lnTo>
                <a:lnTo>
                  <a:pt x="2479427" y="1888413"/>
                </a:lnTo>
                <a:lnTo>
                  <a:pt x="2498800" y="1847642"/>
                </a:lnTo>
                <a:lnTo>
                  <a:pt x="2516793" y="1806112"/>
                </a:lnTo>
                <a:lnTo>
                  <a:pt x="2533377" y="1763851"/>
                </a:lnTo>
                <a:lnTo>
                  <a:pt x="2548521" y="1720891"/>
                </a:lnTo>
                <a:lnTo>
                  <a:pt x="2562197" y="1677259"/>
                </a:lnTo>
                <a:lnTo>
                  <a:pt x="2574374" y="1632985"/>
                </a:lnTo>
                <a:lnTo>
                  <a:pt x="2585024" y="1588100"/>
                </a:lnTo>
                <a:lnTo>
                  <a:pt x="2594116" y="1542632"/>
                </a:lnTo>
                <a:lnTo>
                  <a:pt x="2601622" y="1496611"/>
                </a:lnTo>
                <a:lnTo>
                  <a:pt x="2607511" y="1450068"/>
                </a:lnTo>
                <a:lnTo>
                  <a:pt x="2611754" y="1403030"/>
                </a:lnTo>
                <a:lnTo>
                  <a:pt x="2614321" y="1355528"/>
                </a:lnTo>
                <a:lnTo>
                  <a:pt x="2615184" y="1307591"/>
                </a:lnTo>
                <a:lnTo>
                  <a:pt x="2614321" y="1259655"/>
                </a:lnTo>
                <a:lnTo>
                  <a:pt x="2611754" y="1212153"/>
                </a:lnTo>
                <a:lnTo>
                  <a:pt x="2607511" y="1165115"/>
                </a:lnTo>
                <a:lnTo>
                  <a:pt x="2601622" y="1118572"/>
                </a:lnTo>
                <a:lnTo>
                  <a:pt x="2594116" y="1072551"/>
                </a:lnTo>
                <a:lnTo>
                  <a:pt x="2585024" y="1027083"/>
                </a:lnTo>
                <a:lnTo>
                  <a:pt x="2574374" y="982198"/>
                </a:lnTo>
                <a:lnTo>
                  <a:pt x="2562197" y="937924"/>
                </a:lnTo>
                <a:lnTo>
                  <a:pt x="2548521" y="894292"/>
                </a:lnTo>
                <a:lnTo>
                  <a:pt x="2533377" y="851332"/>
                </a:lnTo>
                <a:lnTo>
                  <a:pt x="2516793" y="809071"/>
                </a:lnTo>
                <a:lnTo>
                  <a:pt x="2498800" y="767541"/>
                </a:lnTo>
                <a:lnTo>
                  <a:pt x="2479427" y="726770"/>
                </a:lnTo>
                <a:lnTo>
                  <a:pt x="2458703" y="686789"/>
                </a:lnTo>
                <a:lnTo>
                  <a:pt x="2436658" y="647626"/>
                </a:lnTo>
                <a:lnTo>
                  <a:pt x="2413322" y="609312"/>
                </a:lnTo>
                <a:lnTo>
                  <a:pt x="2388724" y="571875"/>
                </a:lnTo>
                <a:lnTo>
                  <a:pt x="2362893" y="535346"/>
                </a:lnTo>
                <a:lnTo>
                  <a:pt x="2335860" y="499754"/>
                </a:lnTo>
                <a:lnTo>
                  <a:pt x="2307653" y="465128"/>
                </a:lnTo>
                <a:lnTo>
                  <a:pt x="2278303" y="431498"/>
                </a:lnTo>
                <a:lnTo>
                  <a:pt x="2247838" y="398894"/>
                </a:lnTo>
                <a:lnTo>
                  <a:pt x="2216289" y="367345"/>
                </a:lnTo>
                <a:lnTo>
                  <a:pt x="2183685" y="336880"/>
                </a:lnTo>
                <a:lnTo>
                  <a:pt x="2150055" y="307530"/>
                </a:lnTo>
                <a:lnTo>
                  <a:pt x="2115429" y="279323"/>
                </a:lnTo>
                <a:lnTo>
                  <a:pt x="2079837" y="252290"/>
                </a:lnTo>
                <a:lnTo>
                  <a:pt x="2043308" y="226459"/>
                </a:lnTo>
                <a:lnTo>
                  <a:pt x="2005871" y="201861"/>
                </a:lnTo>
                <a:lnTo>
                  <a:pt x="1967557" y="178525"/>
                </a:lnTo>
                <a:lnTo>
                  <a:pt x="1928394" y="156480"/>
                </a:lnTo>
                <a:lnTo>
                  <a:pt x="1888413" y="135756"/>
                </a:lnTo>
                <a:lnTo>
                  <a:pt x="1847642" y="116383"/>
                </a:lnTo>
                <a:lnTo>
                  <a:pt x="1806112" y="98390"/>
                </a:lnTo>
                <a:lnTo>
                  <a:pt x="1763851" y="81806"/>
                </a:lnTo>
                <a:lnTo>
                  <a:pt x="1720891" y="66662"/>
                </a:lnTo>
                <a:lnTo>
                  <a:pt x="1677259" y="52986"/>
                </a:lnTo>
                <a:lnTo>
                  <a:pt x="1632985" y="40809"/>
                </a:lnTo>
                <a:lnTo>
                  <a:pt x="1588100" y="30159"/>
                </a:lnTo>
                <a:lnTo>
                  <a:pt x="1542632" y="21067"/>
                </a:lnTo>
                <a:lnTo>
                  <a:pt x="1496611" y="13561"/>
                </a:lnTo>
                <a:lnTo>
                  <a:pt x="1450068" y="7672"/>
                </a:lnTo>
                <a:lnTo>
                  <a:pt x="1403030" y="3429"/>
                </a:lnTo>
                <a:lnTo>
                  <a:pt x="1355528" y="862"/>
                </a:lnTo>
                <a:lnTo>
                  <a:pt x="1307592" y="0"/>
                </a:lnTo>
                <a:close/>
              </a:path>
            </a:pathLst>
          </a:custGeom>
          <a:solidFill>
            <a:srgbClr val="AE781D"/>
          </a:solidFill>
        </p:spPr>
        <p:txBody>
          <a:bodyPr wrap="square" lIns="0" tIns="0" rIns="0" bIns="0" rtlCol="0"/>
          <a:lstStyle/>
          <a:p/>
        </p:txBody>
      </p:sp>
      <p:sp>
        <p:nvSpPr>
          <p:cNvPr id="4" name="object 4"/>
          <p:cNvSpPr/>
          <p:nvPr/>
        </p:nvSpPr>
        <p:spPr>
          <a:xfrm>
            <a:off x="3014218" y="2481833"/>
            <a:ext cx="2615565" cy="2615565"/>
          </a:xfrm>
          <a:custGeom>
            <a:avLst/>
            <a:gdLst/>
            <a:ahLst/>
            <a:cxnLst/>
            <a:rect l="l" t="t" r="r" b="b"/>
            <a:pathLst>
              <a:path w="2615565" h="2615565">
                <a:moveTo>
                  <a:pt x="0" y="1307591"/>
                </a:moveTo>
                <a:lnTo>
                  <a:pt x="862" y="1259655"/>
                </a:lnTo>
                <a:lnTo>
                  <a:pt x="3429" y="1212153"/>
                </a:lnTo>
                <a:lnTo>
                  <a:pt x="7672" y="1165115"/>
                </a:lnTo>
                <a:lnTo>
                  <a:pt x="13561" y="1118572"/>
                </a:lnTo>
                <a:lnTo>
                  <a:pt x="21067" y="1072551"/>
                </a:lnTo>
                <a:lnTo>
                  <a:pt x="30159" y="1027083"/>
                </a:lnTo>
                <a:lnTo>
                  <a:pt x="40809" y="982198"/>
                </a:lnTo>
                <a:lnTo>
                  <a:pt x="52986" y="937924"/>
                </a:lnTo>
                <a:lnTo>
                  <a:pt x="66662" y="894292"/>
                </a:lnTo>
                <a:lnTo>
                  <a:pt x="81806" y="851332"/>
                </a:lnTo>
                <a:lnTo>
                  <a:pt x="98390" y="809071"/>
                </a:lnTo>
                <a:lnTo>
                  <a:pt x="116383" y="767541"/>
                </a:lnTo>
                <a:lnTo>
                  <a:pt x="135756" y="726770"/>
                </a:lnTo>
                <a:lnTo>
                  <a:pt x="156480" y="686789"/>
                </a:lnTo>
                <a:lnTo>
                  <a:pt x="178525" y="647626"/>
                </a:lnTo>
                <a:lnTo>
                  <a:pt x="201861" y="609312"/>
                </a:lnTo>
                <a:lnTo>
                  <a:pt x="226459" y="571875"/>
                </a:lnTo>
                <a:lnTo>
                  <a:pt x="252290" y="535346"/>
                </a:lnTo>
                <a:lnTo>
                  <a:pt x="279323" y="499754"/>
                </a:lnTo>
                <a:lnTo>
                  <a:pt x="307530" y="465128"/>
                </a:lnTo>
                <a:lnTo>
                  <a:pt x="336880" y="431498"/>
                </a:lnTo>
                <a:lnTo>
                  <a:pt x="367345" y="398894"/>
                </a:lnTo>
                <a:lnTo>
                  <a:pt x="398894" y="367345"/>
                </a:lnTo>
                <a:lnTo>
                  <a:pt x="431498" y="336880"/>
                </a:lnTo>
                <a:lnTo>
                  <a:pt x="465128" y="307530"/>
                </a:lnTo>
                <a:lnTo>
                  <a:pt x="499754" y="279323"/>
                </a:lnTo>
                <a:lnTo>
                  <a:pt x="535346" y="252290"/>
                </a:lnTo>
                <a:lnTo>
                  <a:pt x="571875" y="226459"/>
                </a:lnTo>
                <a:lnTo>
                  <a:pt x="609312" y="201861"/>
                </a:lnTo>
                <a:lnTo>
                  <a:pt x="647626" y="178525"/>
                </a:lnTo>
                <a:lnTo>
                  <a:pt x="686789" y="156480"/>
                </a:lnTo>
                <a:lnTo>
                  <a:pt x="726770" y="135756"/>
                </a:lnTo>
                <a:lnTo>
                  <a:pt x="767541" y="116383"/>
                </a:lnTo>
                <a:lnTo>
                  <a:pt x="809071" y="98390"/>
                </a:lnTo>
                <a:lnTo>
                  <a:pt x="851332" y="81806"/>
                </a:lnTo>
                <a:lnTo>
                  <a:pt x="894292" y="66662"/>
                </a:lnTo>
                <a:lnTo>
                  <a:pt x="937924" y="52986"/>
                </a:lnTo>
                <a:lnTo>
                  <a:pt x="982198" y="40809"/>
                </a:lnTo>
                <a:lnTo>
                  <a:pt x="1027083" y="30159"/>
                </a:lnTo>
                <a:lnTo>
                  <a:pt x="1072551" y="21067"/>
                </a:lnTo>
                <a:lnTo>
                  <a:pt x="1118572" y="13561"/>
                </a:lnTo>
                <a:lnTo>
                  <a:pt x="1165115" y="7672"/>
                </a:lnTo>
                <a:lnTo>
                  <a:pt x="1212153" y="3429"/>
                </a:lnTo>
                <a:lnTo>
                  <a:pt x="1259655" y="862"/>
                </a:lnTo>
                <a:lnTo>
                  <a:pt x="1307592" y="0"/>
                </a:lnTo>
                <a:lnTo>
                  <a:pt x="1355528" y="862"/>
                </a:lnTo>
                <a:lnTo>
                  <a:pt x="1403030" y="3429"/>
                </a:lnTo>
                <a:lnTo>
                  <a:pt x="1450068" y="7672"/>
                </a:lnTo>
                <a:lnTo>
                  <a:pt x="1496611" y="13561"/>
                </a:lnTo>
                <a:lnTo>
                  <a:pt x="1542632" y="21067"/>
                </a:lnTo>
                <a:lnTo>
                  <a:pt x="1588100" y="30159"/>
                </a:lnTo>
                <a:lnTo>
                  <a:pt x="1632985" y="40809"/>
                </a:lnTo>
                <a:lnTo>
                  <a:pt x="1677259" y="52986"/>
                </a:lnTo>
                <a:lnTo>
                  <a:pt x="1720891" y="66662"/>
                </a:lnTo>
                <a:lnTo>
                  <a:pt x="1763851" y="81806"/>
                </a:lnTo>
                <a:lnTo>
                  <a:pt x="1806112" y="98390"/>
                </a:lnTo>
                <a:lnTo>
                  <a:pt x="1847642" y="116383"/>
                </a:lnTo>
                <a:lnTo>
                  <a:pt x="1888413" y="135756"/>
                </a:lnTo>
                <a:lnTo>
                  <a:pt x="1928394" y="156480"/>
                </a:lnTo>
                <a:lnTo>
                  <a:pt x="1967557" y="178525"/>
                </a:lnTo>
                <a:lnTo>
                  <a:pt x="2005871" y="201861"/>
                </a:lnTo>
                <a:lnTo>
                  <a:pt x="2043308" y="226459"/>
                </a:lnTo>
                <a:lnTo>
                  <a:pt x="2079837" y="252290"/>
                </a:lnTo>
                <a:lnTo>
                  <a:pt x="2115429" y="279323"/>
                </a:lnTo>
                <a:lnTo>
                  <a:pt x="2150055" y="307530"/>
                </a:lnTo>
                <a:lnTo>
                  <a:pt x="2183685" y="336880"/>
                </a:lnTo>
                <a:lnTo>
                  <a:pt x="2216289" y="367345"/>
                </a:lnTo>
                <a:lnTo>
                  <a:pt x="2247838" y="398894"/>
                </a:lnTo>
                <a:lnTo>
                  <a:pt x="2278303" y="431498"/>
                </a:lnTo>
                <a:lnTo>
                  <a:pt x="2307653" y="465128"/>
                </a:lnTo>
                <a:lnTo>
                  <a:pt x="2335860" y="499754"/>
                </a:lnTo>
                <a:lnTo>
                  <a:pt x="2362893" y="535346"/>
                </a:lnTo>
                <a:lnTo>
                  <a:pt x="2388724" y="571875"/>
                </a:lnTo>
                <a:lnTo>
                  <a:pt x="2413322" y="609312"/>
                </a:lnTo>
                <a:lnTo>
                  <a:pt x="2436658" y="647626"/>
                </a:lnTo>
                <a:lnTo>
                  <a:pt x="2458703" y="686789"/>
                </a:lnTo>
                <a:lnTo>
                  <a:pt x="2479427" y="726770"/>
                </a:lnTo>
                <a:lnTo>
                  <a:pt x="2498800" y="767541"/>
                </a:lnTo>
                <a:lnTo>
                  <a:pt x="2516793" y="809071"/>
                </a:lnTo>
                <a:lnTo>
                  <a:pt x="2533377" y="851332"/>
                </a:lnTo>
                <a:lnTo>
                  <a:pt x="2548521" y="894292"/>
                </a:lnTo>
                <a:lnTo>
                  <a:pt x="2562197" y="937924"/>
                </a:lnTo>
                <a:lnTo>
                  <a:pt x="2574374" y="982198"/>
                </a:lnTo>
                <a:lnTo>
                  <a:pt x="2585024" y="1027083"/>
                </a:lnTo>
                <a:lnTo>
                  <a:pt x="2594116" y="1072551"/>
                </a:lnTo>
                <a:lnTo>
                  <a:pt x="2601622" y="1118572"/>
                </a:lnTo>
                <a:lnTo>
                  <a:pt x="2607511" y="1165115"/>
                </a:lnTo>
                <a:lnTo>
                  <a:pt x="2611754" y="1212153"/>
                </a:lnTo>
                <a:lnTo>
                  <a:pt x="2614321" y="1259655"/>
                </a:lnTo>
                <a:lnTo>
                  <a:pt x="2615184" y="1307591"/>
                </a:lnTo>
                <a:lnTo>
                  <a:pt x="2614321" y="1355528"/>
                </a:lnTo>
                <a:lnTo>
                  <a:pt x="2611754" y="1403030"/>
                </a:lnTo>
                <a:lnTo>
                  <a:pt x="2607511" y="1450068"/>
                </a:lnTo>
                <a:lnTo>
                  <a:pt x="2601622" y="1496611"/>
                </a:lnTo>
                <a:lnTo>
                  <a:pt x="2594116" y="1542632"/>
                </a:lnTo>
                <a:lnTo>
                  <a:pt x="2585024" y="1588100"/>
                </a:lnTo>
                <a:lnTo>
                  <a:pt x="2574374" y="1632985"/>
                </a:lnTo>
                <a:lnTo>
                  <a:pt x="2562197" y="1677259"/>
                </a:lnTo>
                <a:lnTo>
                  <a:pt x="2548521" y="1720891"/>
                </a:lnTo>
                <a:lnTo>
                  <a:pt x="2533377" y="1763851"/>
                </a:lnTo>
                <a:lnTo>
                  <a:pt x="2516793" y="1806112"/>
                </a:lnTo>
                <a:lnTo>
                  <a:pt x="2498800" y="1847642"/>
                </a:lnTo>
                <a:lnTo>
                  <a:pt x="2479427" y="1888413"/>
                </a:lnTo>
                <a:lnTo>
                  <a:pt x="2458703" y="1928394"/>
                </a:lnTo>
                <a:lnTo>
                  <a:pt x="2436658" y="1967557"/>
                </a:lnTo>
                <a:lnTo>
                  <a:pt x="2413322" y="2005871"/>
                </a:lnTo>
                <a:lnTo>
                  <a:pt x="2388724" y="2043308"/>
                </a:lnTo>
                <a:lnTo>
                  <a:pt x="2362893" y="2079837"/>
                </a:lnTo>
                <a:lnTo>
                  <a:pt x="2335860" y="2115429"/>
                </a:lnTo>
                <a:lnTo>
                  <a:pt x="2307653" y="2150055"/>
                </a:lnTo>
                <a:lnTo>
                  <a:pt x="2278303" y="2183685"/>
                </a:lnTo>
                <a:lnTo>
                  <a:pt x="2247838" y="2216289"/>
                </a:lnTo>
                <a:lnTo>
                  <a:pt x="2216289" y="2247838"/>
                </a:lnTo>
                <a:lnTo>
                  <a:pt x="2183685" y="2278303"/>
                </a:lnTo>
                <a:lnTo>
                  <a:pt x="2150055" y="2307653"/>
                </a:lnTo>
                <a:lnTo>
                  <a:pt x="2115429" y="2335860"/>
                </a:lnTo>
                <a:lnTo>
                  <a:pt x="2079837" y="2362893"/>
                </a:lnTo>
                <a:lnTo>
                  <a:pt x="2043308" y="2388724"/>
                </a:lnTo>
                <a:lnTo>
                  <a:pt x="2005871" y="2413322"/>
                </a:lnTo>
                <a:lnTo>
                  <a:pt x="1967557" y="2436658"/>
                </a:lnTo>
                <a:lnTo>
                  <a:pt x="1928394" y="2458703"/>
                </a:lnTo>
                <a:lnTo>
                  <a:pt x="1888413" y="2479427"/>
                </a:lnTo>
                <a:lnTo>
                  <a:pt x="1847642" y="2498800"/>
                </a:lnTo>
                <a:lnTo>
                  <a:pt x="1806112" y="2516793"/>
                </a:lnTo>
                <a:lnTo>
                  <a:pt x="1763851" y="2533377"/>
                </a:lnTo>
                <a:lnTo>
                  <a:pt x="1720891" y="2548521"/>
                </a:lnTo>
                <a:lnTo>
                  <a:pt x="1677259" y="2562197"/>
                </a:lnTo>
                <a:lnTo>
                  <a:pt x="1632985" y="2574374"/>
                </a:lnTo>
                <a:lnTo>
                  <a:pt x="1588100" y="2585024"/>
                </a:lnTo>
                <a:lnTo>
                  <a:pt x="1542632" y="2594116"/>
                </a:lnTo>
                <a:lnTo>
                  <a:pt x="1496611" y="2601622"/>
                </a:lnTo>
                <a:lnTo>
                  <a:pt x="1450068" y="2607511"/>
                </a:lnTo>
                <a:lnTo>
                  <a:pt x="1403030" y="2611754"/>
                </a:lnTo>
                <a:lnTo>
                  <a:pt x="1355528" y="2614321"/>
                </a:lnTo>
                <a:lnTo>
                  <a:pt x="1307592" y="2615183"/>
                </a:lnTo>
                <a:lnTo>
                  <a:pt x="1259655" y="2614321"/>
                </a:lnTo>
                <a:lnTo>
                  <a:pt x="1212153" y="2611754"/>
                </a:lnTo>
                <a:lnTo>
                  <a:pt x="1165115" y="2607511"/>
                </a:lnTo>
                <a:lnTo>
                  <a:pt x="1118572" y="2601622"/>
                </a:lnTo>
                <a:lnTo>
                  <a:pt x="1072551" y="2594116"/>
                </a:lnTo>
                <a:lnTo>
                  <a:pt x="1027083" y="2585024"/>
                </a:lnTo>
                <a:lnTo>
                  <a:pt x="982198" y="2574374"/>
                </a:lnTo>
                <a:lnTo>
                  <a:pt x="937924" y="2562197"/>
                </a:lnTo>
                <a:lnTo>
                  <a:pt x="894292" y="2548521"/>
                </a:lnTo>
                <a:lnTo>
                  <a:pt x="851332" y="2533377"/>
                </a:lnTo>
                <a:lnTo>
                  <a:pt x="809071" y="2516793"/>
                </a:lnTo>
                <a:lnTo>
                  <a:pt x="767541" y="2498800"/>
                </a:lnTo>
                <a:lnTo>
                  <a:pt x="726770" y="2479427"/>
                </a:lnTo>
                <a:lnTo>
                  <a:pt x="686789" y="2458703"/>
                </a:lnTo>
                <a:lnTo>
                  <a:pt x="647626" y="2436658"/>
                </a:lnTo>
                <a:lnTo>
                  <a:pt x="609312" y="2413322"/>
                </a:lnTo>
                <a:lnTo>
                  <a:pt x="571875" y="2388724"/>
                </a:lnTo>
                <a:lnTo>
                  <a:pt x="535346" y="2362893"/>
                </a:lnTo>
                <a:lnTo>
                  <a:pt x="499754" y="2335860"/>
                </a:lnTo>
                <a:lnTo>
                  <a:pt x="465128" y="2307653"/>
                </a:lnTo>
                <a:lnTo>
                  <a:pt x="431498" y="2278303"/>
                </a:lnTo>
                <a:lnTo>
                  <a:pt x="398894" y="2247838"/>
                </a:lnTo>
                <a:lnTo>
                  <a:pt x="367345" y="2216289"/>
                </a:lnTo>
                <a:lnTo>
                  <a:pt x="336880" y="2183685"/>
                </a:lnTo>
                <a:lnTo>
                  <a:pt x="307530" y="2150055"/>
                </a:lnTo>
                <a:lnTo>
                  <a:pt x="279323" y="2115429"/>
                </a:lnTo>
                <a:lnTo>
                  <a:pt x="252290" y="2079837"/>
                </a:lnTo>
                <a:lnTo>
                  <a:pt x="226459" y="2043308"/>
                </a:lnTo>
                <a:lnTo>
                  <a:pt x="201861" y="2005871"/>
                </a:lnTo>
                <a:lnTo>
                  <a:pt x="178525" y="1967557"/>
                </a:lnTo>
                <a:lnTo>
                  <a:pt x="156480" y="1928394"/>
                </a:lnTo>
                <a:lnTo>
                  <a:pt x="135756" y="1888413"/>
                </a:lnTo>
                <a:lnTo>
                  <a:pt x="116383" y="1847642"/>
                </a:lnTo>
                <a:lnTo>
                  <a:pt x="98390" y="1806112"/>
                </a:lnTo>
                <a:lnTo>
                  <a:pt x="81806" y="1763851"/>
                </a:lnTo>
                <a:lnTo>
                  <a:pt x="66662" y="1720891"/>
                </a:lnTo>
                <a:lnTo>
                  <a:pt x="52986" y="1677259"/>
                </a:lnTo>
                <a:lnTo>
                  <a:pt x="40809" y="1632985"/>
                </a:lnTo>
                <a:lnTo>
                  <a:pt x="30159" y="1588100"/>
                </a:lnTo>
                <a:lnTo>
                  <a:pt x="21067" y="1542632"/>
                </a:lnTo>
                <a:lnTo>
                  <a:pt x="13561" y="1496611"/>
                </a:lnTo>
                <a:lnTo>
                  <a:pt x="7672" y="1450068"/>
                </a:lnTo>
                <a:lnTo>
                  <a:pt x="3429" y="1403030"/>
                </a:lnTo>
                <a:lnTo>
                  <a:pt x="862" y="1355528"/>
                </a:lnTo>
                <a:lnTo>
                  <a:pt x="0" y="1307591"/>
                </a:lnTo>
                <a:close/>
              </a:path>
            </a:pathLst>
          </a:custGeom>
          <a:ln w="19811">
            <a:solidFill>
              <a:srgbClr val="F1D8AD"/>
            </a:solidFill>
          </a:ln>
        </p:spPr>
        <p:txBody>
          <a:bodyPr wrap="square" lIns="0" tIns="0" rIns="0" bIns="0" rtlCol="0"/>
          <a:lstStyle/>
          <a:p/>
        </p:txBody>
      </p:sp>
      <p:sp>
        <p:nvSpPr>
          <p:cNvPr id="5" name="object 5"/>
          <p:cNvSpPr txBox="1"/>
          <p:nvPr/>
        </p:nvSpPr>
        <p:spPr>
          <a:xfrm>
            <a:off x="3503737" y="3537877"/>
            <a:ext cx="1651635" cy="520065"/>
          </a:xfrm>
          <a:prstGeom prst="rect">
            <a:avLst/>
          </a:prstGeom>
        </p:spPr>
        <p:txBody>
          <a:bodyPr vert="horz" wrap="square" lIns="0" tIns="0" rIns="0" bIns="0" rtlCol="0">
            <a:spAutoFit/>
          </a:bodyPr>
          <a:lstStyle/>
          <a:p>
            <a:pPr marL="12700">
              <a:lnSpc>
                <a:spcPts val="3750"/>
              </a:lnSpc>
            </a:pPr>
            <a:r>
              <a:rPr sz="3200" dirty="0">
                <a:solidFill>
                  <a:srgbClr val="FFFFFF"/>
                </a:solidFill>
                <a:latin typeface="微软雅黑" panose="020B0503020204020204" charset="-122"/>
                <a:ea typeface="微软雅黑" panose="020B0503020204020204" charset="-122"/>
                <a:cs typeface="黑体" panose="02010609060101010101" charset="-122"/>
              </a:rPr>
              <a:t>漏斗</a:t>
            </a:r>
            <a:r>
              <a:rPr sz="3200" spc="-15" dirty="0">
                <a:solidFill>
                  <a:srgbClr val="FFFFFF"/>
                </a:solidFill>
                <a:latin typeface="微软雅黑" panose="020B0503020204020204" charset="-122"/>
                <a:ea typeface="微软雅黑" panose="020B0503020204020204" charset="-122"/>
                <a:cs typeface="黑体" panose="02010609060101010101" charset="-122"/>
              </a:rPr>
              <a:t>模</a:t>
            </a:r>
            <a:r>
              <a:rPr sz="3200" dirty="0">
                <a:solidFill>
                  <a:srgbClr val="FFFFFF"/>
                </a:solidFill>
                <a:latin typeface="微软雅黑" panose="020B0503020204020204" charset="-122"/>
                <a:ea typeface="微软雅黑" panose="020B0503020204020204" charset="-122"/>
                <a:cs typeface="黑体" panose="02010609060101010101" charset="-122"/>
              </a:rPr>
              <a:t>式</a:t>
            </a:r>
            <a:endParaRPr sz="3200">
              <a:latin typeface="微软雅黑" panose="020B0503020204020204" charset="-122"/>
              <a:ea typeface="微软雅黑" panose="020B0503020204020204" charset="-122"/>
              <a:cs typeface="黑体" panose="02010609060101010101" charset="-122"/>
            </a:endParaRPr>
          </a:p>
        </p:txBody>
      </p:sp>
      <p:sp>
        <p:nvSpPr>
          <p:cNvPr id="12" name="object 12"/>
          <p:cNvSpPr/>
          <p:nvPr/>
        </p:nvSpPr>
        <p:spPr>
          <a:xfrm>
            <a:off x="1083563" y="5536691"/>
            <a:ext cx="6904990" cy="0"/>
          </a:xfrm>
          <a:custGeom>
            <a:avLst/>
            <a:gdLst/>
            <a:ahLst/>
            <a:cxnLst/>
            <a:rect l="l" t="t" r="r" b="b"/>
            <a:pathLst>
              <a:path w="6904990">
                <a:moveTo>
                  <a:pt x="0" y="0"/>
                </a:moveTo>
                <a:lnTo>
                  <a:pt x="6904697" y="0"/>
                </a:lnTo>
              </a:path>
            </a:pathLst>
          </a:custGeom>
          <a:ln w="12700">
            <a:solidFill>
              <a:srgbClr val="DD9D31"/>
            </a:solidFill>
          </a:ln>
        </p:spPr>
        <p:txBody>
          <a:bodyPr wrap="square" lIns="0" tIns="0" rIns="0" bIns="0" rtlCol="0"/>
          <a:lstStyle/>
          <a:p/>
        </p:txBody>
      </p:sp>
      <p:sp>
        <p:nvSpPr>
          <p:cNvPr id="13" name="object 13"/>
          <p:cNvSpPr/>
          <p:nvPr/>
        </p:nvSpPr>
        <p:spPr>
          <a:xfrm>
            <a:off x="7912062" y="5492241"/>
            <a:ext cx="76200" cy="88900"/>
          </a:xfrm>
          <a:custGeom>
            <a:avLst/>
            <a:gdLst/>
            <a:ahLst/>
            <a:cxnLst/>
            <a:rect l="l" t="t" r="r" b="b"/>
            <a:pathLst>
              <a:path w="76200" h="88900">
                <a:moveTo>
                  <a:pt x="0" y="0"/>
                </a:moveTo>
                <a:lnTo>
                  <a:pt x="76200" y="44450"/>
                </a:lnTo>
                <a:lnTo>
                  <a:pt x="0" y="88900"/>
                </a:lnTo>
              </a:path>
            </a:pathLst>
          </a:custGeom>
          <a:ln w="12700">
            <a:solidFill>
              <a:srgbClr val="DD9D31"/>
            </a:solidFill>
          </a:ln>
        </p:spPr>
        <p:txBody>
          <a:bodyPr wrap="square" lIns="0" tIns="0" rIns="0" bIns="0" rtlCol="0"/>
          <a:lstStyl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5" dirty="0"/>
              <a:t>漏斗模式</a:t>
            </a:r>
            <a:endParaRPr spc="-5" dirty="0"/>
          </a:p>
        </p:txBody>
      </p:sp>
      <p:sp>
        <p:nvSpPr>
          <p:cNvPr id="3" name="object 3"/>
          <p:cNvSpPr/>
          <p:nvPr/>
        </p:nvSpPr>
        <p:spPr>
          <a:xfrm>
            <a:off x="1045476" y="1676400"/>
            <a:ext cx="6902919" cy="4041607"/>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1104049"/>
            <a:ext cx="8072119" cy="430887"/>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电商营销模式</a:t>
            </a:r>
            <a:endParaRPr kumimoji="0" lang="zh-CN" altLang="en-US" sz="2800" b="0" i="0" u="none" strike="noStrike" kern="0" cap="none" spc="-5" normalizeH="0" baseline="0" noProof="0" dirty="0">
              <a:ln>
                <a:noFill/>
              </a:ln>
              <a:solidFill>
                <a:schemeClr val="bg1"/>
              </a:solidFill>
              <a:effectLst/>
              <a:uLnTx/>
              <a:uFillTx/>
              <a:latin typeface="微软雅黑" panose="020B0503020204020204" charset="-122"/>
              <a:ea typeface="微软雅黑" panose="020B0503020204020204" charset="-122"/>
              <a:cs typeface="+mj-cs"/>
            </a:endParaRPr>
          </a:p>
        </p:txBody>
      </p:sp>
      <p:sp>
        <p:nvSpPr>
          <p:cNvPr id="6" name="object 6"/>
          <p:cNvSpPr/>
          <p:nvPr/>
        </p:nvSpPr>
        <p:spPr>
          <a:xfrm>
            <a:off x="3352800" y="2481833"/>
            <a:ext cx="2616835" cy="2615565"/>
          </a:xfrm>
          <a:custGeom>
            <a:avLst/>
            <a:gdLst/>
            <a:ahLst/>
            <a:cxnLst/>
            <a:rect l="l" t="t" r="r" b="b"/>
            <a:pathLst>
              <a:path w="2616835" h="2615565">
                <a:moveTo>
                  <a:pt x="1308354" y="0"/>
                </a:moveTo>
                <a:lnTo>
                  <a:pt x="1260389" y="862"/>
                </a:lnTo>
                <a:lnTo>
                  <a:pt x="1212860" y="3429"/>
                </a:lnTo>
                <a:lnTo>
                  <a:pt x="1165795" y="7672"/>
                </a:lnTo>
                <a:lnTo>
                  <a:pt x="1119224" y="13561"/>
                </a:lnTo>
                <a:lnTo>
                  <a:pt x="1073176" y="21067"/>
                </a:lnTo>
                <a:lnTo>
                  <a:pt x="1027682" y="30159"/>
                </a:lnTo>
                <a:lnTo>
                  <a:pt x="982771" y="40809"/>
                </a:lnTo>
                <a:lnTo>
                  <a:pt x="938472" y="52986"/>
                </a:lnTo>
                <a:lnTo>
                  <a:pt x="894814" y="66662"/>
                </a:lnTo>
                <a:lnTo>
                  <a:pt x="851828" y="81806"/>
                </a:lnTo>
                <a:lnTo>
                  <a:pt x="809543" y="98390"/>
                </a:lnTo>
                <a:lnTo>
                  <a:pt x="767989" y="116383"/>
                </a:lnTo>
                <a:lnTo>
                  <a:pt x="727195" y="135756"/>
                </a:lnTo>
                <a:lnTo>
                  <a:pt x="687190" y="156480"/>
                </a:lnTo>
                <a:lnTo>
                  <a:pt x="648004" y="178525"/>
                </a:lnTo>
                <a:lnTo>
                  <a:pt x="609668" y="201861"/>
                </a:lnTo>
                <a:lnTo>
                  <a:pt x="572209" y="226459"/>
                </a:lnTo>
                <a:lnTo>
                  <a:pt x="535659" y="252290"/>
                </a:lnTo>
                <a:lnTo>
                  <a:pt x="500046" y="279323"/>
                </a:lnTo>
                <a:lnTo>
                  <a:pt x="465400" y="307530"/>
                </a:lnTo>
                <a:lnTo>
                  <a:pt x="431750" y="336880"/>
                </a:lnTo>
                <a:lnTo>
                  <a:pt x="399127" y="367345"/>
                </a:lnTo>
                <a:lnTo>
                  <a:pt x="367559" y="398894"/>
                </a:lnTo>
                <a:lnTo>
                  <a:pt x="337077" y="431498"/>
                </a:lnTo>
                <a:lnTo>
                  <a:pt x="307710" y="465128"/>
                </a:lnTo>
                <a:lnTo>
                  <a:pt x="279486" y="499754"/>
                </a:lnTo>
                <a:lnTo>
                  <a:pt x="252437" y="535346"/>
                </a:lnTo>
                <a:lnTo>
                  <a:pt x="226592" y="571875"/>
                </a:lnTo>
                <a:lnTo>
                  <a:pt x="201979" y="609312"/>
                </a:lnTo>
                <a:lnTo>
                  <a:pt x="178629" y="647626"/>
                </a:lnTo>
                <a:lnTo>
                  <a:pt x="156572" y="686789"/>
                </a:lnTo>
                <a:lnTo>
                  <a:pt x="135836" y="726770"/>
                </a:lnTo>
                <a:lnTo>
                  <a:pt x="116451" y="767541"/>
                </a:lnTo>
                <a:lnTo>
                  <a:pt x="98447" y="809071"/>
                </a:lnTo>
                <a:lnTo>
                  <a:pt x="81854" y="851332"/>
                </a:lnTo>
                <a:lnTo>
                  <a:pt x="66701" y="894292"/>
                </a:lnTo>
                <a:lnTo>
                  <a:pt x="53017" y="937924"/>
                </a:lnTo>
                <a:lnTo>
                  <a:pt x="40832" y="982198"/>
                </a:lnTo>
                <a:lnTo>
                  <a:pt x="30177" y="1027083"/>
                </a:lnTo>
                <a:lnTo>
                  <a:pt x="21079" y="1072551"/>
                </a:lnTo>
                <a:lnTo>
                  <a:pt x="13569" y="1118572"/>
                </a:lnTo>
                <a:lnTo>
                  <a:pt x="7677" y="1165115"/>
                </a:lnTo>
                <a:lnTo>
                  <a:pt x="3431" y="1212153"/>
                </a:lnTo>
                <a:lnTo>
                  <a:pt x="862" y="1259655"/>
                </a:lnTo>
                <a:lnTo>
                  <a:pt x="0" y="1307591"/>
                </a:lnTo>
                <a:lnTo>
                  <a:pt x="862" y="1355528"/>
                </a:lnTo>
                <a:lnTo>
                  <a:pt x="3431" y="1403030"/>
                </a:lnTo>
                <a:lnTo>
                  <a:pt x="7677" y="1450068"/>
                </a:lnTo>
                <a:lnTo>
                  <a:pt x="13569" y="1496611"/>
                </a:lnTo>
                <a:lnTo>
                  <a:pt x="21079" y="1542632"/>
                </a:lnTo>
                <a:lnTo>
                  <a:pt x="30177" y="1588100"/>
                </a:lnTo>
                <a:lnTo>
                  <a:pt x="40832" y="1632985"/>
                </a:lnTo>
                <a:lnTo>
                  <a:pt x="53017" y="1677259"/>
                </a:lnTo>
                <a:lnTo>
                  <a:pt x="66701" y="1720891"/>
                </a:lnTo>
                <a:lnTo>
                  <a:pt x="81854" y="1763851"/>
                </a:lnTo>
                <a:lnTo>
                  <a:pt x="98447" y="1806112"/>
                </a:lnTo>
                <a:lnTo>
                  <a:pt x="116451" y="1847642"/>
                </a:lnTo>
                <a:lnTo>
                  <a:pt x="135836" y="1888413"/>
                </a:lnTo>
                <a:lnTo>
                  <a:pt x="156572" y="1928394"/>
                </a:lnTo>
                <a:lnTo>
                  <a:pt x="178629" y="1967557"/>
                </a:lnTo>
                <a:lnTo>
                  <a:pt x="201979" y="2005871"/>
                </a:lnTo>
                <a:lnTo>
                  <a:pt x="226592" y="2043308"/>
                </a:lnTo>
                <a:lnTo>
                  <a:pt x="252437" y="2079837"/>
                </a:lnTo>
                <a:lnTo>
                  <a:pt x="279486" y="2115429"/>
                </a:lnTo>
                <a:lnTo>
                  <a:pt x="307710" y="2150055"/>
                </a:lnTo>
                <a:lnTo>
                  <a:pt x="337077" y="2183685"/>
                </a:lnTo>
                <a:lnTo>
                  <a:pt x="367559" y="2216289"/>
                </a:lnTo>
                <a:lnTo>
                  <a:pt x="399127" y="2247838"/>
                </a:lnTo>
                <a:lnTo>
                  <a:pt x="431750" y="2278303"/>
                </a:lnTo>
                <a:lnTo>
                  <a:pt x="465400" y="2307653"/>
                </a:lnTo>
                <a:lnTo>
                  <a:pt x="500046" y="2335860"/>
                </a:lnTo>
                <a:lnTo>
                  <a:pt x="535659" y="2362893"/>
                </a:lnTo>
                <a:lnTo>
                  <a:pt x="572209" y="2388724"/>
                </a:lnTo>
                <a:lnTo>
                  <a:pt x="609668" y="2413322"/>
                </a:lnTo>
                <a:lnTo>
                  <a:pt x="648004" y="2436658"/>
                </a:lnTo>
                <a:lnTo>
                  <a:pt x="687190" y="2458703"/>
                </a:lnTo>
                <a:lnTo>
                  <a:pt x="727195" y="2479427"/>
                </a:lnTo>
                <a:lnTo>
                  <a:pt x="767989" y="2498800"/>
                </a:lnTo>
                <a:lnTo>
                  <a:pt x="809543" y="2516793"/>
                </a:lnTo>
                <a:lnTo>
                  <a:pt x="851828" y="2533377"/>
                </a:lnTo>
                <a:lnTo>
                  <a:pt x="894814" y="2548521"/>
                </a:lnTo>
                <a:lnTo>
                  <a:pt x="938472" y="2562197"/>
                </a:lnTo>
                <a:lnTo>
                  <a:pt x="982771" y="2574374"/>
                </a:lnTo>
                <a:lnTo>
                  <a:pt x="1027682" y="2585024"/>
                </a:lnTo>
                <a:lnTo>
                  <a:pt x="1073176" y="2594116"/>
                </a:lnTo>
                <a:lnTo>
                  <a:pt x="1119224" y="2601622"/>
                </a:lnTo>
                <a:lnTo>
                  <a:pt x="1165795" y="2607511"/>
                </a:lnTo>
                <a:lnTo>
                  <a:pt x="1212860" y="2611754"/>
                </a:lnTo>
                <a:lnTo>
                  <a:pt x="1260389" y="2614321"/>
                </a:lnTo>
                <a:lnTo>
                  <a:pt x="1308354" y="2615183"/>
                </a:lnTo>
                <a:lnTo>
                  <a:pt x="1356318" y="2614321"/>
                </a:lnTo>
                <a:lnTo>
                  <a:pt x="1403847" y="2611754"/>
                </a:lnTo>
                <a:lnTo>
                  <a:pt x="1450912" y="2607511"/>
                </a:lnTo>
                <a:lnTo>
                  <a:pt x="1497483" y="2601622"/>
                </a:lnTo>
                <a:lnTo>
                  <a:pt x="1543531" y="2594116"/>
                </a:lnTo>
                <a:lnTo>
                  <a:pt x="1589025" y="2585024"/>
                </a:lnTo>
                <a:lnTo>
                  <a:pt x="1633936" y="2574374"/>
                </a:lnTo>
                <a:lnTo>
                  <a:pt x="1678235" y="2562197"/>
                </a:lnTo>
                <a:lnTo>
                  <a:pt x="1721893" y="2548521"/>
                </a:lnTo>
                <a:lnTo>
                  <a:pt x="1764879" y="2533377"/>
                </a:lnTo>
                <a:lnTo>
                  <a:pt x="1807164" y="2516793"/>
                </a:lnTo>
                <a:lnTo>
                  <a:pt x="1848718" y="2498800"/>
                </a:lnTo>
                <a:lnTo>
                  <a:pt x="1889512" y="2479427"/>
                </a:lnTo>
                <a:lnTo>
                  <a:pt x="1929517" y="2458703"/>
                </a:lnTo>
                <a:lnTo>
                  <a:pt x="1968703" y="2436658"/>
                </a:lnTo>
                <a:lnTo>
                  <a:pt x="2007039" y="2413322"/>
                </a:lnTo>
                <a:lnTo>
                  <a:pt x="2044498" y="2388724"/>
                </a:lnTo>
                <a:lnTo>
                  <a:pt x="2081048" y="2362893"/>
                </a:lnTo>
                <a:lnTo>
                  <a:pt x="2116661" y="2335860"/>
                </a:lnTo>
                <a:lnTo>
                  <a:pt x="2151307" y="2307653"/>
                </a:lnTo>
                <a:lnTo>
                  <a:pt x="2184957" y="2278303"/>
                </a:lnTo>
                <a:lnTo>
                  <a:pt x="2217580" y="2247838"/>
                </a:lnTo>
                <a:lnTo>
                  <a:pt x="2249148" y="2216289"/>
                </a:lnTo>
                <a:lnTo>
                  <a:pt x="2279630" y="2183685"/>
                </a:lnTo>
                <a:lnTo>
                  <a:pt x="2308997" y="2150055"/>
                </a:lnTo>
                <a:lnTo>
                  <a:pt x="2337221" y="2115429"/>
                </a:lnTo>
                <a:lnTo>
                  <a:pt x="2364270" y="2079837"/>
                </a:lnTo>
                <a:lnTo>
                  <a:pt x="2390115" y="2043308"/>
                </a:lnTo>
                <a:lnTo>
                  <a:pt x="2414728" y="2005871"/>
                </a:lnTo>
                <a:lnTo>
                  <a:pt x="2438078" y="1967557"/>
                </a:lnTo>
                <a:lnTo>
                  <a:pt x="2460135" y="1928394"/>
                </a:lnTo>
                <a:lnTo>
                  <a:pt x="2480871" y="1888413"/>
                </a:lnTo>
                <a:lnTo>
                  <a:pt x="2500256" y="1847642"/>
                </a:lnTo>
                <a:lnTo>
                  <a:pt x="2518260" y="1806112"/>
                </a:lnTo>
                <a:lnTo>
                  <a:pt x="2534853" y="1763851"/>
                </a:lnTo>
                <a:lnTo>
                  <a:pt x="2550006" y="1720891"/>
                </a:lnTo>
                <a:lnTo>
                  <a:pt x="2563690" y="1677259"/>
                </a:lnTo>
                <a:lnTo>
                  <a:pt x="2575875" y="1632985"/>
                </a:lnTo>
                <a:lnTo>
                  <a:pt x="2586530" y="1588100"/>
                </a:lnTo>
                <a:lnTo>
                  <a:pt x="2595628" y="1542632"/>
                </a:lnTo>
                <a:lnTo>
                  <a:pt x="2603138" y="1496611"/>
                </a:lnTo>
                <a:lnTo>
                  <a:pt x="2609030" y="1450068"/>
                </a:lnTo>
                <a:lnTo>
                  <a:pt x="2613276" y="1403030"/>
                </a:lnTo>
                <a:lnTo>
                  <a:pt x="2615845" y="1355528"/>
                </a:lnTo>
                <a:lnTo>
                  <a:pt x="2616708" y="1307591"/>
                </a:lnTo>
                <a:lnTo>
                  <a:pt x="2615845" y="1259655"/>
                </a:lnTo>
                <a:lnTo>
                  <a:pt x="2613276" y="1212153"/>
                </a:lnTo>
                <a:lnTo>
                  <a:pt x="2609030" y="1165115"/>
                </a:lnTo>
                <a:lnTo>
                  <a:pt x="2603138" y="1118572"/>
                </a:lnTo>
                <a:lnTo>
                  <a:pt x="2595628" y="1072551"/>
                </a:lnTo>
                <a:lnTo>
                  <a:pt x="2586530" y="1027083"/>
                </a:lnTo>
                <a:lnTo>
                  <a:pt x="2575875" y="982198"/>
                </a:lnTo>
                <a:lnTo>
                  <a:pt x="2563690" y="937924"/>
                </a:lnTo>
                <a:lnTo>
                  <a:pt x="2550006" y="894292"/>
                </a:lnTo>
                <a:lnTo>
                  <a:pt x="2534853" y="851332"/>
                </a:lnTo>
                <a:lnTo>
                  <a:pt x="2518260" y="809071"/>
                </a:lnTo>
                <a:lnTo>
                  <a:pt x="2500256" y="767541"/>
                </a:lnTo>
                <a:lnTo>
                  <a:pt x="2480871" y="726770"/>
                </a:lnTo>
                <a:lnTo>
                  <a:pt x="2460135" y="686789"/>
                </a:lnTo>
                <a:lnTo>
                  <a:pt x="2438078" y="647626"/>
                </a:lnTo>
                <a:lnTo>
                  <a:pt x="2414728" y="609312"/>
                </a:lnTo>
                <a:lnTo>
                  <a:pt x="2390115" y="571875"/>
                </a:lnTo>
                <a:lnTo>
                  <a:pt x="2364270" y="535346"/>
                </a:lnTo>
                <a:lnTo>
                  <a:pt x="2337221" y="499754"/>
                </a:lnTo>
                <a:lnTo>
                  <a:pt x="2308997" y="465128"/>
                </a:lnTo>
                <a:lnTo>
                  <a:pt x="2279630" y="431498"/>
                </a:lnTo>
                <a:lnTo>
                  <a:pt x="2249148" y="398894"/>
                </a:lnTo>
                <a:lnTo>
                  <a:pt x="2217580" y="367345"/>
                </a:lnTo>
                <a:lnTo>
                  <a:pt x="2184957" y="336880"/>
                </a:lnTo>
                <a:lnTo>
                  <a:pt x="2151307" y="307530"/>
                </a:lnTo>
                <a:lnTo>
                  <a:pt x="2116661" y="279323"/>
                </a:lnTo>
                <a:lnTo>
                  <a:pt x="2081048" y="252290"/>
                </a:lnTo>
                <a:lnTo>
                  <a:pt x="2044498" y="226459"/>
                </a:lnTo>
                <a:lnTo>
                  <a:pt x="2007039" y="201861"/>
                </a:lnTo>
                <a:lnTo>
                  <a:pt x="1968703" y="178525"/>
                </a:lnTo>
                <a:lnTo>
                  <a:pt x="1929517" y="156480"/>
                </a:lnTo>
                <a:lnTo>
                  <a:pt x="1889512" y="135756"/>
                </a:lnTo>
                <a:lnTo>
                  <a:pt x="1848718" y="116383"/>
                </a:lnTo>
                <a:lnTo>
                  <a:pt x="1807164" y="98390"/>
                </a:lnTo>
                <a:lnTo>
                  <a:pt x="1764879" y="81806"/>
                </a:lnTo>
                <a:lnTo>
                  <a:pt x="1721893" y="66662"/>
                </a:lnTo>
                <a:lnTo>
                  <a:pt x="1678235" y="52986"/>
                </a:lnTo>
                <a:lnTo>
                  <a:pt x="1633936" y="40809"/>
                </a:lnTo>
                <a:lnTo>
                  <a:pt x="1589025" y="30159"/>
                </a:lnTo>
                <a:lnTo>
                  <a:pt x="1543531" y="21067"/>
                </a:lnTo>
                <a:lnTo>
                  <a:pt x="1497483" y="13561"/>
                </a:lnTo>
                <a:lnTo>
                  <a:pt x="1450912" y="7672"/>
                </a:lnTo>
                <a:lnTo>
                  <a:pt x="1403847" y="3429"/>
                </a:lnTo>
                <a:lnTo>
                  <a:pt x="1356318" y="862"/>
                </a:lnTo>
                <a:lnTo>
                  <a:pt x="1308354" y="0"/>
                </a:lnTo>
                <a:close/>
              </a:path>
            </a:pathLst>
          </a:custGeom>
          <a:solidFill>
            <a:srgbClr val="6D8E37"/>
          </a:solidFill>
        </p:spPr>
        <p:txBody>
          <a:bodyPr wrap="square" lIns="0" tIns="0" rIns="0" bIns="0" rtlCol="0"/>
          <a:lstStyle/>
          <a:p/>
        </p:txBody>
      </p:sp>
      <p:sp>
        <p:nvSpPr>
          <p:cNvPr id="7" name="object 7"/>
          <p:cNvSpPr/>
          <p:nvPr/>
        </p:nvSpPr>
        <p:spPr>
          <a:xfrm>
            <a:off x="3352800" y="2481833"/>
            <a:ext cx="2616835" cy="2615565"/>
          </a:xfrm>
          <a:custGeom>
            <a:avLst/>
            <a:gdLst/>
            <a:ahLst/>
            <a:cxnLst/>
            <a:rect l="l" t="t" r="r" b="b"/>
            <a:pathLst>
              <a:path w="2616835" h="2615565">
                <a:moveTo>
                  <a:pt x="0" y="1307591"/>
                </a:moveTo>
                <a:lnTo>
                  <a:pt x="862" y="1259655"/>
                </a:lnTo>
                <a:lnTo>
                  <a:pt x="3431" y="1212153"/>
                </a:lnTo>
                <a:lnTo>
                  <a:pt x="7677" y="1165115"/>
                </a:lnTo>
                <a:lnTo>
                  <a:pt x="13569" y="1118572"/>
                </a:lnTo>
                <a:lnTo>
                  <a:pt x="21079" y="1072551"/>
                </a:lnTo>
                <a:lnTo>
                  <a:pt x="30177" y="1027083"/>
                </a:lnTo>
                <a:lnTo>
                  <a:pt x="40832" y="982198"/>
                </a:lnTo>
                <a:lnTo>
                  <a:pt x="53017" y="937924"/>
                </a:lnTo>
                <a:lnTo>
                  <a:pt x="66701" y="894292"/>
                </a:lnTo>
                <a:lnTo>
                  <a:pt x="81854" y="851332"/>
                </a:lnTo>
                <a:lnTo>
                  <a:pt x="98447" y="809071"/>
                </a:lnTo>
                <a:lnTo>
                  <a:pt x="116451" y="767541"/>
                </a:lnTo>
                <a:lnTo>
                  <a:pt x="135836" y="726770"/>
                </a:lnTo>
                <a:lnTo>
                  <a:pt x="156572" y="686789"/>
                </a:lnTo>
                <a:lnTo>
                  <a:pt x="178629" y="647626"/>
                </a:lnTo>
                <a:lnTo>
                  <a:pt x="201979" y="609312"/>
                </a:lnTo>
                <a:lnTo>
                  <a:pt x="226592" y="571875"/>
                </a:lnTo>
                <a:lnTo>
                  <a:pt x="252437" y="535346"/>
                </a:lnTo>
                <a:lnTo>
                  <a:pt x="279486" y="499754"/>
                </a:lnTo>
                <a:lnTo>
                  <a:pt x="307710" y="465128"/>
                </a:lnTo>
                <a:lnTo>
                  <a:pt x="337077" y="431498"/>
                </a:lnTo>
                <a:lnTo>
                  <a:pt x="367559" y="398894"/>
                </a:lnTo>
                <a:lnTo>
                  <a:pt x="399127" y="367345"/>
                </a:lnTo>
                <a:lnTo>
                  <a:pt x="431750" y="336880"/>
                </a:lnTo>
                <a:lnTo>
                  <a:pt x="465400" y="307530"/>
                </a:lnTo>
                <a:lnTo>
                  <a:pt x="500046" y="279323"/>
                </a:lnTo>
                <a:lnTo>
                  <a:pt x="535659" y="252290"/>
                </a:lnTo>
                <a:lnTo>
                  <a:pt x="572209" y="226459"/>
                </a:lnTo>
                <a:lnTo>
                  <a:pt x="609668" y="201861"/>
                </a:lnTo>
                <a:lnTo>
                  <a:pt x="648004" y="178525"/>
                </a:lnTo>
                <a:lnTo>
                  <a:pt x="687190" y="156480"/>
                </a:lnTo>
                <a:lnTo>
                  <a:pt x="727195" y="135756"/>
                </a:lnTo>
                <a:lnTo>
                  <a:pt x="767989" y="116383"/>
                </a:lnTo>
                <a:lnTo>
                  <a:pt x="809543" y="98390"/>
                </a:lnTo>
                <a:lnTo>
                  <a:pt x="851828" y="81806"/>
                </a:lnTo>
                <a:lnTo>
                  <a:pt x="894814" y="66662"/>
                </a:lnTo>
                <a:lnTo>
                  <a:pt x="938472" y="52986"/>
                </a:lnTo>
                <a:lnTo>
                  <a:pt x="982771" y="40809"/>
                </a:lnTo>
                <a:lnTo>
                  <a:pt x="1027682" y="30159"/>
                </a:lnTo>
                <a:lnTo>
                  <a:pt x="1073176" y="21067"/>
                </a:lnTo>
                <a:lnTo>
                  <a:pt x="1119224" y="13561"/>
                </a:lnTo>
                <a:lnTo>
                  <a:pt x="1165795" y="7672"/>
                </a:lnTo>
                <a:lnTo>
                  <a:pt x="1212860" y="3429"/>
                </a:lnTo>
                <a:lnTo>
                  <a:pt x="1260389" y="862"/>
                </a:lnTo>
                <a:lnTo>
                  <a:pt x="1308354" y="0"/>
                </a:lnTo>
                <a:lnTo>
                  <a:pt x="1356318" y="862"/>
                </a:lnTo>
                <a:lnTo>
                  <a:pt x="1403847" y="3429"/>
                </a:lnTo>
                <a:lnTo>
                  <a:pt x="1450912" y="7672"/>
                </a:lnTo>
                <a:lnTo>
                  <a:pt x="1497483" y="13561"/>
                </a:lnTo>
                <a:lnTo>
                  <a:pt x="1543531" y="21067"/>
                </a:lnTo>
                <a:lnTo>
                  <a:pt x="1589025" y="30159"/>
                </a:lnTo>
                <a:lnTo>
                  <a:pt x="1633936" y="40809"/>
                </a:lnTo>
                <a:lnTo>
                  <a:pt x="1678235" y="52986"/>
                </a:lnTo>
                <a:lnTo>
                  <a:pt x="1721893" y="66662"/>
                </a:lnTo>
                <a:lnTo>
                  <a:pt x="1764879" y="81806"/>
                </a:lnTo>
                <a:lnTo>
                  <a:pt x="1807164" y="98390"/>
                </a:lnTo>
                <a:lnTo>
                  <a:pt x="1848718" y="116383"/>
                </a:lnTo>
                <a:lnTo>
                  <a:pt x="1889512" y="135756"/>
                </a:lnTo>
                <a:lnTo>
                  <a:pt x="1929517" y="156480"/>
                </a:lnTo>
                <a:lnTo>
                  <a:pt x="1968703" y="178525"/>
                </a:lnTo>
                <a:lnTo>
                  <a:pt x="2007039" y="201861"/>
                </a:lnTo>
                <a:lnTo>
                  <a:pt x="2044498" y="226459"/>
                </a:lnTo>
                <a:lnTo>
                  <a:pt x="2081048" y="252290"/>
                </a:lnTo>
                <a:lnTo>
                  <a:pt x="2116661" y="279323"/>
                </a:lnTo>
                <a:lnTo>
                  <a:pt x="2151307" y="307530"/>
                </a:lnTo>
                <a:lnTo>
                  <a:pt x="2184957" y="336880"/>
                </a:lnTo>
                <a:lnTo>
                  <a:pt x="2217580" y="367345"/>
                </a:lnTo>
                <a:lnTo>
                  <a:pt x="2249148" y="398894"/>
                </a:lnTo>
                <a:lnTo>
                  <a:pt x="2279630" y="431498"/>
                </a:lnTo>
                <a:lnTo>
                  <a:pt x="2308997" y="465128"/>
                </a:lnTo>
                <a:lnTo>
                  <a:pt x="2337221" y="499754"/>
                </a:lnTo>
                <a:lnTo>
                  <a:pt x="2364270" y="535346"/>
                </a:lnTo>
                <a:lnTo>
                  <a:pt x="2390115" y="571875"/>
                </a:lnTo>
                <a:lnTo>
                  <a:pt x="2414728" y="609312"/>
                </a:lnTo>
                <a:lnTo>
                  <a:pt x="2438078" y="647626"/>
                </a:lnTo>
                <a:lnTo>
                  <a:pt x="2460135" y="686789"/>
                </a:lnTo>
                <a:lnTo>
                  <a:pt x="2480871" y="726770"/>
                </a:lnTo>
                <a:lnTo>
                  <a:pt x="2500256" y="767541"/>
                </a:lnTo>
                <a:lnTo>
                  <a:pt x="2518260" y="809071"/>
                </a:lnTo>
                <a:lnTo>
                  <a:pt x="2534853" y="851332"/>
                </a:lnTo>
                <a:lnTo>
                  <a:pt x="2550006" y="894292"/>
                </a:lnTo>
                <a:lnTo>
                  <a:pt x="2563690" y="937924"/>
                </a:lnTo>
                <a:lnTo>
                  <a:pt x="2575875" y="982198"/>
                </a:lnTo>
                <a:lnTo>
                  <a:pt x="2586530" y="1027083"/>
                </a:lnTo>
                <a:lnTo>
                  <a:pt x="2595628" y="1072551"/>
                </a:lnTo>
                <a:lnTo>
                  <a:pt x="2603138" y="1118572"/>
                </a:lnTo>
                <a:lnTo>
                  <a:pt x="2609030" y="1165115"/>
                </a:lnTo>
                <a:lnTo>
                  <a:pt x="2613276" y="1212153"/>
                </a:lnTo>
                <a:lnTo>
                  <a:pt x="2615845" y="1259655"/>
                </a:lnTo>
                <a:lnTo>
                  <a:pt x="2616708" y="1307591"/>
                </a:lnTo>
                <a:lnTo>
                  <a:pt x="2615845" y="1355528"/>
                </a:lnTo>
                <a:lnTo>
                  <a:pt x="2613276" y="1403030"/>
                </a:lnTo>
                <a:lnTo>
                  <a:pt x="2609030" y="1450068"/>
                </a:lnTo>
                <a:lnTo>
                  <a:pt x="2603138" y="1496611"/>
                </a:lnTo>
                <a:lnTo>
                  <a:pt x="2595628" y="1542632"/>
                </a:lnTo>
                <a:lnTo>
                  <a:pt x="2586530" y="1588100"/>
                </a:lnTo>
                <a:lnTo>
                  <a:pt x="2575875" y="1632985"/>
                </a:lnTo>
                <a:lnTo>
                  <a:pt x="2563690" y="1677259"/>
                </a:lnTo>
                <a:lnTo>
                  <a:pt x="2550006" y="1720891"/>
                </a:lnTo>
                <a:lnTo>
                  <a:pt x="2534853" y="1763851"/>
                </a:lnTo>
                <a:lnTo>
                  <a:pt x="2518260" y="1806112"/>
                </a:lnTo>
                <a:lnTo>
                  <a:pt x="2500256" y="1847642"/>
                </a:lnTo>
                <a:lnTo>
                  <a:pt x="2480871" y="1888413"/>
                </a:lnTo>
                <a:lnTo>
                  <a:pt x="2460135" y="1928394"/>
                </a:lnTo>
                <a:lnTo>
                  <a:pt x="2438078" y="1967557"/>
                </a:lnTo>
                <a:lnTo>
                  <a:pt x="2414728" y="2005871"/>
                </a:lnTo>
                <a:lnTo>
                  <a:pt x="2390115" y="2043308"/>
                </a:lnTo>
                <a:lnTo>
                  <a:pt x="2364270" y="2079837"/>
                </a:lnTo>
                <a:lnTo>
                  <a:pt x="2337221" y="2115429"/>
                </a:lnTo>
                <a:lnTo>
                  <a:pt x="2308997" y="2150055"/>
                </a:lnTo>
                <a:lnTo>
                  <a:pt x="2279630" y="2183685"/>
                </a:lnTo>
                <a:lnTo>
                  <a:pt x="2249148" y="2216289"/>
                </a:lnTo>
                <a:lnTo>
                  <a:pt x="2217580" y="2247838"/>
                </a:lnTo>
                <a:lnTo>
                  <a:pt x="2184957" y="2278303"/>
                </a:lnTo>
                <a:lnTo>
                  <a:pt x="2151307" y="2307653"/>
                </a:lnTo>
                <a:lnTo>
                  <a:pt x="2116661" y="2335860"/>
                </a:lnTo>
                <a:lnTo>
                  <a:pt x="2081048" y="2362893"/>
                </a:lnTo>
                <a:lnTo>
                  <a:pt x="2044498" y="2388724"/>
                </a:lnTo>
                <a:lnTo>
                  <a:pt x="2007039" y="2413322"/>
                </a:lnTo>
                <a:lnTo>
                  <a:pt x="1968703" y="2436658"/>
                </a:lnTo>
                <a:lnTo>
                  <a:pt x="1929517" y="2458703"/>
                </a:lnTo>
                <a:lnTo>
                  <a:pt x="1889512" y="2479427"/>
                </a:lnTo>
                <a:lnTo>
                  <a:pt x="1848718" y="2498800"/>
                </a:lnTo>
                <a:lnTo>
                  <a:pt x="1807164" y="2516793"/>
                </a:lnTo>
                <a:lnTo>
                  <a:pt x="1764879" y="2533377"/>
                </a:lnTo>
                <a:lnTo>
                  <a:pt x="1721893" y="2548521"/>
                </a:lnTo>
                <a:lnTo>
                  <a:pt x="1678235" y="2562197"/>
                </a:lnTo>
                <a:lnTo>
                  <a:pt x="1633936" y="2574374"/>
                </a:lnTo>
                <a:lnTo>
                  <a:pt x="1589025" y="2585024"/>
                </a:lnTo>
                <a:lnTo>
                  <a:pt x="1543531" y="2594116"/>
                </a:lnTo>
                <a:lnTo>
                  <a:pt x="1497483" y="2601622"/>
                </a:lnTo>
                <a:lnTo>
                  <a:pt x="1450912" y="2607511"/>
                </a:lnTo>
                <a:lnTo>
                  <a:pt x="1403847" y="2611754"/>
                </a:lnTo>
                <a:lnTo>
                  <a:pt x="1356318" y="2614321"/>
                </a:lnTo>
                <a:lnTo>
                  <a:pt x="1308354" y="2615183"/>
                </a:lnTo>
                <a:lnTo>
                  <a:pt x="1260389" y="2614321"/>
                </a:lnTo>
                <a:lnTo>
                  <a:pt x="1212860" y="2611754"/>
                </a:lnTo>
                <a:lnTo>
                  <a:pt x="1165795" y="2607511"/>
                </a:lnTo>
                <a:lnTo>
                  <a:pt x="1119224" y="2601622"/>
                </a:lnTo>
                <a:lnTo>
                  <a:pt x="1073176" y="2594116"/>
                </a:lnTo>
                <a:lnTo>
                  <a:pt x="1027682" y="2585024"/>
                </a:lnTo>
                <a:lnTo>
                  <a:pt x="982771" y="2574374"/>
                </a:lnTo>
                <a:lnTo>
                  <a:pt x="938472" y="2562197"/>
                </a:lnTo>
                <a:lnTo>
                  <a:pt x="894814" y="2548521"/>
                </a:lnTo>
                <a:lnTo>
                  <a:pt x="851828" y="2533377"/>
                </a:lnTo>
                <a:lnTo>
                  <a:pt x="809543" y="2516793"/>
                </a:lnTo>
                <a:lnTo>
                  <a:pt x="767989" y="2498800"/>
                </a:lnTo>
                <a:lnTo>
                  <a:pt x="727195" y="2479427"/>
                </a:lnTo>
                <a:lnTo>
                  <a:pt x="687190" y="2458703"/>
                </a:lnTo>
                <a:lnTo>
                  <a:pt x="648004" y="2436658"/>
                </a:lnTo>
                <a:lnTo>
                  <a:pt x="609668" y="2413322"/>
                </a:lnTo>
                <a:lnTo>
                  <a:pt x="572209" y="2388724"/>
                </a:lnTo>
                <a:lnTo>
                  <a:pt x="535659" y="2362893"/>
                </a:lnTo>
                <a:lnTo>
                  <a:pt x="500046" y="2335860"/>
                </a:lnTo>
                <a:lnTo>
                  <a:pt x="465400" y="2307653"/>
                </a:lnTo>
                <a:lnTo>
                  <a:pt x="431750" y="2278303"/>
                </a:lnTo>
                <a:lnTo>
                  <a:pt x="399127" y="2247838"/>
                </a:lnTo>
                <a:lnTo>
                  <a:pt x="367559" y="2216289"/>
                </a:lnTo>
                <a:lnTo>
                  <a:pt x="337077" y="2183685"/>
                </a:lnTo>
                <a:lnTo>
                  <a:pt x="307710" y="2150055"/>
                </a:lnTo>
                <a:lnTo>
                  <a:pt x="279486" y="2115429"/>
                </a:lnTo>
                <a:lnTo>
                  <a:pt x="252437" y="2079837"/>
                </a:lnTo>
                <a:lnTo>
                  <a:pt x="226592" y="2043308"/>
                </a:lnTo>
                <a:lnTo>
                  <a:pt x="201979" y="2005871"/>
                </a:lnTo>
                <a:lnTo>
                  <a:pt x="178629" y="1967557"/>
                </a:lnTo>
                <a:lnTo>
                  <a:pt x="156572" y="1928394"/>
                </a:lnTo>
                <a:lnTo>
                  <a:pt x="135836" y="1888413"/>
                </a:lnTo>
                <a:lnTo>
                  <a:pt x="116451" y="1847642"/>
                </a:lnTo>
                <a:lnTo>
                  <a:pt x="98447" y="1806112"/>
                </a:lnTo>
                <a:lnTo>
                  <a:pt x="81854" y="1763851"/>
                </a:lnTo>
                <a:lnTo>
                  <a:pt x="66701" y="1720891"/>
                </a:lnTo>
                <a:lnTo>
                  <a:pt x="53017" y="1677259"/>
                </a:lnTo>
                <a:lnTo>
                  <a:pt x="40832" y="1632985"/>
                </a:lnTo>
                <a:lnTo>
                  <a:pt x="30177" y="1588100"/>
                </a:lnTo>
                <a:lnTo>
                  <a:pt x="21079" y="1542632"/>
                </a:lnTo>
                <a:lnTo>
                  <a:pt x="13569" y="1496611"/>
                </a:lnTo>
                <a:lnTo>
                  <a:pt x="7677" y="1450068"/>
                </a:lnTo>
                <a:lnTo>
                  <a:pt x="3431" y="1403030"/>
                </a:lnTo>
                <a:lnTo>
                  <a:pt x="862" y="1355528"/>
                </a:lnTo>
                <a:lnTo>
                  <a:pt x="0" y="1307591"/>
                </a:lnTo>
                <a:close/>
              </a:path>
            </a:pathLst>
          </a:custGeom>
          <a:ln w="19811">
            <a:solidFill>
              <a:srgbClr val="F1D8AD"/>
            </a:solidFill>
          </a:ln>
        </p:spPr>
        <p:txBody>
          <a:bodyPr wrap="square" lIns="0" tIns="0" rIns="0" bIns="0" rtlCol="0"/>
          <a:lstStyle/>
          <a:p/>
        </p:txBody>
      </p:sp>
      <p:sp>
        <p:nvSpPr>
          <p:cNvPr id="8" name="object 8"/>
          <p:cNvSpPr txBox="1"/>
          <p:nvPr/>
        </p:nvSpPr>
        <p:spPr>
          <a:xfrm>
            <a:off x="3834486" y="3537877"/>
            <a:ext cx="1651635" cy="476884"/>
          </a:xfrm>
          <a:prstGeom prst="rect">
            <a:avLst/>
          </a:prstGeom>
        </p:spPr>
        <p:txBody>
          <a:bodyPr vert="horz" wrap="square" lIns="0" tIns="0" rIns="0" bIns="0" rtlCol="0">
            <a:spAutoFit/>
          </a:bodyPr>
          <a:lstStyle/>
          <a:p>
            <a:pPr marL="12700">
              <a:lnSpc>
                <a:spcPts val="3750"/>
              </a:lnSpc>
            </a:pPr>
            <a:r>
              <a:rPr sz="3200" dirty="0">
                <a:solidFill>
                  <a:srgbClr val="FFFFFF"/>
                </a:solidFill>
                <a:latin typeface="黑体" panose="02010609060101010101" charset="-122"/>
                <a:cs typeface="黑体" panose="02010609060101010101" charset="-122"/>
              </a:rPr>
              <a:t>鱼塘</a:t>
            </a:r>
            <a:r>
              <a:rPr sz="3200" spc="-15" dirty="0">
                <a:solidFill>
                  <a:srgbClr val="FFFFFF"/>
                </a:solidFill>
                <a:latin typeface="黑体" panose="02010609060101010101" charset="-122"/>
                <a:cs typeface="黑体" panose="02010609060101010101" charset="-122"/>
              </a:rPr>
              <a:t>模</a:t>
            </a:r>
            <a:r>
              <a:rPr sz="3200" dirty="0">
                <a:solidFill>
                  <a:srgbClr val="FFFFFF"/>
                </a:solidFill>
                <a:latin typeface="黑体" panose="02010609060101010101" charset="-122"/>
                <a:cs typeface="黑体" panose="02010609060101010101" charset="-122"/>
              </a:rPr>
              <a:t>式</a:t>
            </a:r>
            <a:endParaRPr sz="3200">
              <a:latin typeface="黑体" panose="02010609060101010101" charset="-122"/>
              <a:cs typeface="黑体" panose="02010609060101010101" charset="-122"/>
            </a:endParaRPr>
          </a:p>
        </p:txBody>
      </p:sp>
      <p:sp>
        <p:nvSpPr>
          <p:cNvPr id="9" name="object 12"/>
          <p:cNvSpPr/>
          <p:nvPr/>
        </p:nvSpPr>
        <p:spPr>
          <a:xfrm>
            <a:off x="1083563" y="5536691"/>
            <a:ext cx="6904990" cy="0"/>
          </a:xfrm>
          <a:custGeom>
            <a:avLst/>
            <a:gdLst/>
            <a:ahLst/>
            <a:cxnLst/>
            <a:rect l="l" t="t" r="r" b="b"/>
            <a:pathLst>
              <a:path w="6904990">
                <a:moveTo>
                  <a:pt x="0" y="0"/>
                </a:moveTo>
                <a:lnTo>
                  <a:pt x="6904697" y="0"/>
                </a:lnTo>
              </a:path>
            </a:pathLst>
          </a:custGeom>
          <a:ln w="12700">
            <a:solidFill>
              <a:srgbClr val="DD9D31"/>
            </a:solidFill>
          </a:ln>
        </p:spPr>
        <p:txBody>
          <a:bodyPr wrap="square" lIns="0" tIns="0" rIns="0" bIns="0" rtlCol="0"/>
          <a:lstStyle/>
          <a:p/>
        </p:txBody>
      </p:sp>
      <p:sp>
        <p:nvSpPr>
          <p:cNvPr id="10" name="object 13"/>
          <p:cNvSpPr/>
          <p:nvPr/>
        </p:nvSpPr>
        <p:spPr>
          <a:xfrm>
            <a:off x="7912062" y="5492241"/>
            <a:ext cx="76200" cy="88900"/>
          </a:xfrm>
          <a:custGeom>
            <a:avLst/>
            <a:gdLst/>
            <a:ahLst/>
            <a:cxnLst/>
            <a:rect l="l" t="t" r="r" b="b"/>
            <a:pathLst>
              <a:path w="76200" h="88900">
                <a:moveTo>
                  <a:pt x="0" y="0"/>
                </a:moveTo>
                <a:lnTo>
                  <a:pt x="76200" y="44450"/>
                </a:lnTo>
                <a:lnTo>
                  <a:pt x="0" y="88900"/>
                </a:lnTo>
              </a:path>
            </a:pathLst>
          </a:custGeom>
          <a:ln w="12700">
            <a:solidFill>
              <a:srgbClr val="DD9D31"/>
            </a:solidFill>
          </a:ln>
        </p:spPr>
        <p:txBody>
          <a:bodyPr wrap="square" lIns="0" tIns="0" rIns="0" bIns="0" rtlCol="0"/>
          <a:lstStyl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5" dirty="0"/>
              <a:t>鱼塘模式</a:t>
            </a:r>
            <a:endParaRPr spc="-5" dirty="0"/>
          </a:p>
        </p:txBody>
      </p:sp>
      <p:sp>
        <p:nvSpPr>
          <p:cNvPr id="3" name="object 3"/>
          <p:cNvSpPr/>
          <p:nvPr/>
        </p:nvSpPr>
        <p:spPr>
          <a:xfrm>
            <a:off x="1828800" y="2209800"/>
            <a:ext cx="5599175" cy="4351547"/>
          </a:xfrm>
          <a:prstGeom prst="rect">
            <a:avLst/>
          </a:prstGeom>
          <a:blipFill>
            <a:blip r:embed="rId1" cstate="print"/>
            <a:stretch>
              <a:fillRect/>
            </a:stretch>
          </a:blipFill>
        </p:spPr>
        <p:txBody>
          <a:bodyPr wrap="square" lIns="0" tIns="0" rIns="0" bIns="0" rtlCol="0"/>
          <a:lstStyle/>
          <a:p/>
        </p:txBody>
      </p:sp>
      <p:sp>
        <p:nvSpPr>
          <p:cNvPr id="4" name="object 3"/>
          <p:cNvSpPr txBox="1"/>
          <p:nvPr/>
        </p:nvSpPr>
        <p:spPr>
          <a:xfrm>
            <a:off x="1143000" y="1752600"/>
            <a:ext cx="6450330" cy="430887"/>
          </a:xfrm>
          <a:prstGeom prst="rect">
            <a:avLst/>
          </a:prstGeom>
        </p:spPr>
        <p:txBody>
          <a:bodyPr vert="horz" wrap="square" lIns="0" tIns="0" rIns="0" bIns="0" rtlCol="0">
            <a:spAutoFit/>
          </a:bodyPr>
          <a:lstStyle/>
          <a:p>
            <a:pPr marL="12700" defTabSz="0">
              <a:lnSpc>
                <a:spcPct val="100000"/>
              </a:lnSpc>
              <a:tabLst>
                <a:tab pos="299085" algn="l"/>
              </a:tabLst>
            </a:pPr>
            <a:r>
              <a:rPr sz="2800" spc="-5" dirty="0">
                <a:solidFill>
                  <a:srgbClr val="FFFFFF"/>
                </a:solidFill>
                <a:latin typeface="微软雅黑" panose="020B0503020204020204" charset="-122"/>
                <a:ea typeface="微软雅黑" panose="020B0503020204020204" charset="-122"/>
                <a:cs typeface="Arial" panose="020B0604020202020204"/>
              </a:rPr>
              <a:t>•	</a:t>
            </a:r>
            <a:r>
              <a:rPr sz="2800" dirty="0">
                <a:solidFill>
                  <a:srgbClr val="FFFFFF"/>
                </a:solidFill>
                <a:latin typeface="微软雅黑" panose="020B0503020204020204" charset="-122"/>
                <a:ea typeface="微软雅黑" panose="020B0503020204020204" charset="-122"/>
                <a:cs typeface="黑体" panose="02010609060101010101" charset="-122"/>
              </a:rPr>
              <a:t>诱惑力点击</a:t>
            </a:r>
            <a:r>
              <a:rPr sz="2800" dirty="0">
                <a:solidFill>
                  <a:srgbClr val="FFFFFF"/>
                </a:solidFill>
                <a:latin typeface="微软雅黑" panose="020B0503020204020204" charset="-122"/>
                <a:ea typeface="微软雅黑" panose="020B0503020204020204" charset="-122"/>
                <a:cs typeface="Arial" panose="020B0604020202020204"/>
              </a:rPr>
              <a:t>-&gt; </a:t>
            </a:r>
            <a:r>
              <a:rPr sz="2800" dirty="0" smtClean="0">
                <a:solidFill>
                  <a:srgbClr val="FFFFFF"/>
                </a:solidFill>
                <a:latin typeface="微软雅黑" panose="020B0503020204020204" charset="-122"/>
                <a:ea typeface="微软雅黑" panose="020B0503020204020204" charset="-122"/>
                <a:cs typeface="黑体" panose="02010609060101010101" charset="-122"/>
              </a:rPr>
              <a:t>活动</a:t>
            </a:r>
            <a:r>
              <a:rPr lang="zh-CN" altLang="en-US" sz="2800" dirty="0" smtClean="0">
                <a:solidFill>
                  <a:srgbClr val="FFFFFF"/>
                </a:solidFill>
                <a:latin typeface="微软雅黑" panose="020B0503020204020204" charset="-122"/>
                <a:ea typeface="微软雅黑" panose="020B0503020204020204" charset="-122"/>
                <a:cs typeface="黑体" panose="02010609060101010101" charset="-122"/>
              </a:rPr>
              <a:t>落地</a:t>
            </a:r>
            <a:r>
              <a:rPr sz="2800" dirty="0" smtClean="0">
                <a:solidFill>
                  <a:srgbClr val="FFFFFF"/>
                </a:solidFill>
                <a:latin typeface="微软雅黑" panose="020B0503020204020204" charset="-122"/>
                <a:ea typeface="微软雅黑" panose="020B0503020204020204" charset="-122"/>
                <a:cs typeface="黑体" panose="02010609060101010101" charset="-122"/>
              </a:rPr>
              <a:t>页</a:t>
            </a:r>
            <a:r>
              <a:rPr sz="2800" dirty="0">
                <a:solidFill>
                  <a:srgbClr val="FFFFFF"/>
                </a:solidFill>
                <a:latin typeface="微软雅黑" panose="020B0503020204020204" charset="-122"/>
                <a:ea typeface="微软雅黑" panose="020B0503020204020204" charset="-122"/>
                <a:cs typeface="Arial" panose="020B0604020202020204"/>
              </a:rPr>
              <a:t>-&gt;</a:t>
            </a:r>
            <a:r>
              <a:rPr sz="2800" spc="-105" dirty="0">
                <a:solidFill>
                  <a:srgbClr val="FFFFFF"/>
                </a:solidFill>
                <a:latin typeface="微软雅黑" panose="020B0503020204020204" charset="-122"/>
                <a:ea typeface="微软雅黑" panose="020B0503020204020204" charset="-122"/>
                <a:cs typeface="Arial" panose="020B0604020202020204"/>
              </a:rPr>
              <a:t> </a:t>
            </a:r>
            <a:r>
              <a:rPr sz="2800" spc="5" dirty="0">
                <a:solidFill>
                  <a:srgbClr val="FFFFFF"/>
                </a:solidFill>
                <a:latin typeface="微软雅黑" panose="020B0503020204020204" charset="-122"/>
                <a:ea typeface="微软雅黑" panose="020B0503020204020204" charset="-122"/>
                <a:cs typeface="黑体" panose="02010609060101010101" charset="-122"/>
              </a:rPr>
              <a:t>报名获取</a:t>
            </a:r>
            <a:endParaRPr sz="2800" dirty="0">
              <a:latin typeface="微软雅黑" panose="020B0503020204020204" charset="-122"/>
              <a:ea typeface="微软雅黑" panose="020B0503020204020204" charset="-122"/>
              <a:cs typeface="黑体" panose="02010609060101010101"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5" dirty="0"/>
              <a:t>鱼塘模式</a:t>
            </a:r>
            <a:endParaRPr spc="-5" dirty="0"/>
          </a:p>
        </p:txBody>
      </p:sp>
      <p:sp>
        <p:nvSpPr>
          <p:cNvPr id="3" name="object 3"/>
          <p:cNvSpPr/>
          <p:nvPr/>
        </p:nvSpPr>
        <p:spPr>
          <a:xfrm>
            <a:off x="1011936" y="1690116"/>
            <a:ext cx="6662927" cy="4398264"/>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istrator\Desktop\图片1.png"/>
          <p:cNvPicPr>
            <a:picLocks noChangeAspect="1" noChangeArrowheads="1"/>
          </p:cNvPicPr>
          <p:nvPr/>
        </p:nvPicPr>
        <p:blipFill>
          <a:blip r:embed="rId1" cstate="print"/>
          <a:srcRect/>
          <a:stretch>
            <a:fillRect/>
          </a:stretch>
        </p:blipFill>
        <p:spPr bwMode="auto">
          <a:xfrm>
            <a:off x="-11113" y="0"/>
            <a:ext cx="9155113" cy="6869113"/>
          </a:xfrm>
          <a:prstGeom prst="rect">
            <a:avLst/>
          </a:prstGeom>
          <a:noFill/>
        </p:spPr>
      </p:pic>
      <p:sp>
        <p:nvSpPr>
          <p:cNvPr id="5" name="object 2"/>
          <p:cNvSpPr txBox="1"/>
          <p:nvPr/>
        </p:nvSpPr>
        <p:spPr>
          <a:xfrm>
            <a:off x="535940" y="838200"/>
            <a:ext cx="8072119" cy="430887"/>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1" u="none" strike="noStrike" kern="0" cap="none" spc="-5" normalizeH="0" baseline="0" noProof="0" dirty="0" smtClean="0">
                <a:ln>
                  <a:noFill/>
                </a:ln>
                <a:solidFill>
                  <a:schemeClr val="bg1"/>
                </a:solidFill>
                <a:effectLst/>
                <a:uLnTx/>
                <a:uFillTx/>
                <a:latin typeface="微软雅黑" panose="020B0503020204020204" charset="-122"/>
                <a:ea typeface="+mj-ea"/>
                <a:cs typeface="微软雅黑" panose="020B0503020204020204" charset="-122"/>
              </a:rPr>
              <a:t>影楼电商的发展历程：</a:t>
            </a:r>
            <a:endParaRPr kumimoji="0" lang="zh-CN" altLang="en-US" sz="2800" b="1" u="none" strike="noStrike" kern="0" cap="none" spc="-5" normalizeH="0" baseline="0" noProof="0" dirty="0">
              <a:ln>
                <a:noFill/>
              </a:ln>
              <a:solidFill>
                <a:schemeClr val="bg1"/>
              </a:solidFill>
              <a:effectLst/>
              <a:uLnTx/>
              <a:uFillTx/>
              <a:latin typeface="微软雅黑" panose="020B0503020204020204" charset="-122"/>
              <a:ea typeface="+mj-ea"/>
              <a:cs typeface="微软雅黑" panose="020B0503020204020204" charset="-122"/>
            </a:endParaRPr>
          </a:p>
        </p:txBody>
      </p:sp>
      <p:sp>
        <p:nvSpPr>
          <p:cNvPr id="6" name="object 3"/>
          <p:cNvSpPr txBox="1"/>
          <p:nvPr/>
        </p:nvSpPr>
        <p:spPr>
          <a:xfrm>
            <a:off x="394573" y="1371600"/>
            <a:ext cx="8441055" cy="5567680"/>
          </a:xfrm>
          <a:prstGeom prst="rect">
            <a:avLst/>
          </a:prstGeom>
        </p:spPr>
        <p:txBody>
          <a:bodyPr vert="horz" wrap="square" lIns="0" tIns="0" rIns="0" bIns="0" rtlCol="0">
            <a:spAutoFit/>
          </a:bodyPr>
          <a:lstStyle/>
          <a:p>
            <a:pPr marL="299085" marR="184785" indent="-287020" defTabSz="0">
              <a:lnSpc>
                <a:spcPct val="100000"/>
              </a:lnSpc>
              <a:tabLst>
                <a:tab pos="299085" algn="l"/>
              </a:tabLst>
            </a:pPr>
            <a:r>
              <a:rPr lang="zh-CN" altLang="en-US" sz="2000" dirty="0" smtClean="0">
                <a:solidFill>
                  <a:srgbClr val="FFFFFF"/>
                </a:solidFill>
                <a:latin typeface="微软雅黑" panose="020B0503020204020204" charset="-122"/>
                <a:ea typeface="微软雅黑" panose="020B0503020204020204" charset="-122"/>
                <a:cs typeface="Arial" panose="020B0604020202020204"/>
              </a:rPr>
              <a:t>一、</a:t>
            </a:r>
            <a:r>
              <a:rPr sz="2000" dirty="0" smtClean="0">
                <a:solidFill>
                  <a:srgbClr val="FFFF00"/>
                </a:solidFill>
                <a:latin typeface="微软雅黑" panose="020B0503020204020204" charset="-122"/>
                <a:ea typeface="微软雅黑" panose="020B0503020204020204" charset="-122"/>
                <a:cs typeface="黑体" panose="02010609060101010101" charset="-122"/>
              </a:rPr>
              <a:t>【</a:t>
            </a:r>
            <a:r>
              <a:rPr lang="zh-CN" altLang="en-US" sz="2000" dirty="0" smtClean="0">
                <a:solidFill>
                  <a:srgbClr val="FFFF00"/>
                </a:solidFill>
                <a:latin typeface="微软雅黑" panose="020B0503020204020204" charset="-122"/>
                <a:ea typeface="微软雅黑" panose="020B0503020204020204" charset="-122"/>
                <a:cs typeface="黑体" panose="02010609060101010101" charset="-122"/>
              </a:rPr>
              <a:t>第一轮网销的兴起</a:t>
            </a:r>
            <a:r>
              <a:rPr sz="2000" dirty="0" smtClean="0">
                <a:solidFill>
                  <a:srgbClr val="FFFF00"/>
                </a:solidFill>
                <a:latin typeface="微软雅黑" panose="020B0503020204020204" charset="-122"/>
                <a:ea typeface="微软雅黑" panose="020B0503020204020204" charset="-122"/>
                <a:cs typeface="黑体" panose="02010609060101010101" charset="-122"/>
              </a:rPr>
              <a:t>】</a:t>
            </a:r>
            <a:r>
              <a:rPr lang="en-US" altLang="zh-CN" sz="2000" dirty="0" smtClean="0">
                <a:solidFill>
                  <a:schemeClr val="bg1"/>
                </a:solidFill>
                <a:latin typeface="微软雅黑" panose="020B0503020204020204" charset="-122"/>
                <a:ea typeface="微软雅黑" panose="020B0503020204020204" charset="-122"/>
              </a:rPr>
              <a:t>08</a:t>
            </a:r>
            <a:r>
              <a:rPr lang="zh-CN" altLang="zh-CN" sz="2000" dirty="0" smtClean="0">
                <a:solidFill>
                  <a:schemeClr val="bg1"/>
                </a:solidFill>
                <a:latin typeface="微软雅黑" panose="020B0503020204020204" charset="-122"/>
                <a:ea typeface="微软雅黑" panose="020B0503020204020204" charset="-122"/>
              </a:rPr>
              <a:t>年前后，有自己的网站</a:t>
            </a:r>
            <a:r>
              <a:rPr lang="zh-CN" altLang="en-US" sz="2000" dirty="0" smtClean="0">
                <a:solidFill>
                  <a:schemeClr val="bg1"/>
                </a:solidFill>
                <a:latin typeface="微软雅黑" panose="020B0503020204020204" charset="-122"/>
                <a:ea typeface="微软雅黑" panose="020B0503020204020204" charset="-122"/>
              </a:rPr>
              <a:t>，零星的网络寻客。</a:t>
            </a:r>
            <a:endParaRPr sz="2000" dirty="0">
              <a:solidFill>
                <a:schemeClr val="bg1"/>
              </a:solidFill>
              <a:latin typeface="微软雅黑" panose="020B0503020204020204" charset="-122"/>
              <a:ea typeface="微软雅黑" panose="020B0503020204020204" charset="-122"/>
              <a:cs typeface="黑体" panose="02010609060101010101" charset="-122"/>
            </a:endParaRPr>
          </a:p>
          <a:p>
            <a:pPr marL="12700" defTabSz="0">
              <a:lnSpc>
                <a:spcPct val="100000"/>
              </a:lnSpc>
              <a:spcBef>
                <a:spcPts val="995"/>
              </a:spcBef>
              <a:tabLst>
                <a:tab pos="299085" algn="l"/>
              </a:tabLst>
            </a:pPr>
            <a:r>
              <a:rPr lang="zh-CN" altLang="en-US" sz="2000" dirty="0" smtClean="0">
                <a:solidFill>
                  <a:srgbClr val="FFFFFF"/>
                </a:solidFill>
                <a:latin typeface="微软雅黑" panose="020B0503020204020204" charset="-122"/>
                <a:ea typeface="微软雅黑" panose="020B0503020204020204" charset="-122"/>
                <a:cs typeface="Arial" panose="020B0604020202020204"/>
              </a:rPr>
              <a:t>二、</a:t>
            </a:r>
            <a:r>
              <a:rPr sz="2000" dirty="0" smtClean="0">
                <a:solidFill>
                  <a:srgbClr val="E25247"/>
                </a:solidFill>
                <a:latin typeface="黑体" panose="02010609060101010101" charset="-122"/>
                <a:cs typeface="黑体" panose="02010609060101010101" charset="-122"/>
              </a:rPr>
              <a:t>【</a:t>
            </a:r>
            <a:r>
              <a:rPr lang="zh-CN" altLang="en-US" sz="2000" dirty="0" smtClean="0">
                <a:solidFill>
                  <a:schemeClr val="accent6">
                    <a:lumMod val="75000"/>
                  </a:schemeClr>
                </a:solidFill>
                <a:latin typeface="微软雅黑" panose="020B0503020204020204" charset="-122"/>
                <a:ea typeface="微软雅黑" panose="020B0503020204020204" charset="-122"/>
                <a:cs typeface="黑体" panose="02010609060101010101" charset="-122"/>
              </a:rPr>
              <a:t>电商的初步发展</a:t>
            </a:r>
            <a:r>
              <a:rPr sz="2000" dirty="0" smtClean="0">
                <a:solidFill>
                  <a:srgbClr val="E25247"/>
                </a:solidFill>
                <a:latin typeface="黑体" panose="02010609060101010101" charset="-122"/>
                <a:cs typeface="黑体" panose="02010609060101010101" charset="-122"/>
              </a:rPr>
              <a:t>】</a:t>
            </a:r>
            <a:r>
              <a:rPr sz="2000" spc="-540" dirty="0" smtClean="0">
                <a:solidFill>
                  <a:schemeClr val="bg1"/>
                </a:solidFill>
                <a:latin typeface="微软雅黑" panose="020B0503020204020204" charset="-122"/>
                <a:ea typeface="微软雅黑" panose="020B0503020204020204" charset="-122"/>
                <a:cs typeface="黑体" panose="02010609060101010101" charset="-122"/>
              </a:rPr>
              <a:t> </a:t>
            </a:r>
            <a:r>
              <a:rPr lang="en-US" altLang="zh-CN" sz="2000" dirty="0" smtClean="0">
                <a:solidFill>
                  <a:schemeClr val="bg1"/>
                </a:solidFill>
                <a:latin typeface="微软雅黑" panose="020B0503020204020204" charset="-122"/>
                <a:ea typeface="微软雅黑" panose="020B0503020204020204" charset="-122"/>
              </a:rPr>
              <a:t>10</a:t>
            </a:r>
            <a:r>
              <a:rPr lang="zh-CN" altLang="zh-CN" sz="2000" dirty="0" smtClean="0">
                <a:solidFill>
                  <a:schemeClr val="bg1"/>
                </a:solidFill>
                <a:latin typeface="微软雅黑" panose="020B0503020204020204" charset="-122"/>
                <a:ea typeface="微软雅黑" panose="020B0503020204020204" charset="-122"/>
              </a:rPr>
              <a:t>年前后</a:t>
            </a:r>
            <a:r>
              <a:rPr lang="zh-CN" altLang="en-US" sz="2000" dirty="0" smtClean="0">
                <a:solidFill>
                  <a:schemeClr val="bg1"/>
                </a:solidFill>
                <a:latin typeface="微软雅黑" panose="020B0503020204020204" charset="-122"/>
                <a:ea typeface="微软雅黑" panose="020B0503020204020204" charset="-122"/>
              </a:rPr>
              <a:t>，</a:t>
            </a:r>
            <a:r>
              <a:rPr lang="zh-CN" altLang="zh-CN" sz="2000" dirty="0" smtClean="0">
                <a:solidFill>
                  <a:schemeClr val="bg1"/>
                </a:solidFill>
                <a:latin typeface="微软雅黑" panose="020B0503020204020204" charset="-122"/>
                <a:ea typeface="微软雅黑" panose="020B0503020204020204" charset="-122"/>
              </a:rPr>
              <a:t>通过制造话题，与网友互动，最终达到引客到店的目标。通过制造话题，与网友互动，最终达到引客到店的目标。</a:t>
            </a:r>
            <a:endParaRPr sz="2000" dirty="0">
              <a:solidFill>
                <a:schemeClr val="bg1"/>
              </a:solidFill>
              <a:latin typeface="微软雅黑" panose="020B0503020204020204" charset="-122"/>
              <a:ea typeface="微软雅黑" panose="020B0503020204020204" charset="-122"/>
              <a:cs typeface="黑体" panose="02010609060101010101" charset="-122"/>
            </a:endParaRPr>
          </a:p>
          <a:p>
            <a:pPr marL="299085" marR="5080" indent="-287020" defTabSz="0">
              <a:lnSpc>
                <a:spcPts val="2300"/>
              </a:lnSpc>
              <a:spcBef>
                <a:spcPts val="1265"/>
              </a:spcBef>
              <a:tabLst>
                <a:tab pos="299085" algn="l"/>
              </a:tabLst>
            </a:pPr>
            <a:r>
              <a:rPr lang="zh-CN" altLang="en-US" sz="2000" dirty="0" smtClean="0">
                <a:solidFill>
                  <a:srgbClr val="FFFFFF"/>
                </a:solidFill>
                <a:latin typeface="微软雅黑" panose="020B0503020204020204" charset="-122"/>
                <a:ea typeface="微软雅黑" panose="020B0503020204020204" charset="-122"/>
                <a:cs typeface="Arial" panose="020B0604020202020204"/>
              </a:rPr>
              <a:t>三、</a:t>
            </a:r>
            <a:r>
              <a:rPr sz="2000" spc="-5" dirty="0" smtClean="0">
                <a:solidFill>
                  <a:srgbClr val="F1D8AD"/>
                </a:solidFill>
                <a:latin typeface="黑体" panose="02010609060101010101" charset="-122"/>
                <a:cs typeface="黑体" panose="02010609060101010101" charset="-122"/>
              </a:rPr>
              <a:t>【</a:t>
            </a:r>
            <a:r>
              <a:rPr lang="en-US" altLang="zh-CN" sz="2000" dirty="0" smtClean="0">
                <a:solidFill>
                  <a:schemeClr val="bg1"/>
                </a:solidFill>
                <a:latin typeface="微软雅黑" panose="020B0503020204020204" charset="-122"/>
                <a:ea typeface="微软雅黑" panose="020B0503020204020204" charset="-122"/>
              </a:rPr>
              <a:t>11</a:t>
            </a:r>
            <a:r>
              <a:rPr lang="zh-CN" altLang="zh-CN" sz="2000" dirty="0" smtClean="0">
                <a:solidFill>
                  <a:schemeClr val="bg1"/>
                </a:solidFill>
                <a:latin typeface="微软雅黑" panose="020B0503020204020204" charset="-122"/>
                <a:ea typeface="微软雅黑" panose="020B0503020204020204" charset="-122"/>
              </a:rPr>
              <a:t>年达到顶峰</a:t>
            </a:r>
            <a:r>
              <a:rPr sz="2000" spc="-5" dirty="0" smtClean="0">
                <a:solidFill>
                  <a:srgbClr val="F1D8AD"/>
                </a:solidFill>
                <a:latin typeface="黑体" panose="02010609060101010101" charset="-122"/>
                <a:cs typeface="黑体" panose="02010609060101010101" charset="-122"/>
              </a:rPr>
              <a:t>】</a:t>
            </a:r>
            <a:r>
              <a:rPr lang="zh-CN" altLang="zh-CN" sz="2000" dirty="0" smtClean="0">
                <a:solidFill>
                  <a:schemeClr val="bg1"/>
                </a:solidFill>
                <a:latin typeface="微软雅黑" panose="020B0503020204020204" charset="-122"/>
                <a:ea typeface="微软雅黑" panose="020B0503020204020204" charset="-122"/>
              </a:rPr>
              <a:t>热缘于各类团购网站的崛起</a:t>
            </a:r>
            <a:r>
              <a:rPr lang="zh-CN" altLang="en-US" sz="2000" dirty="0" smtClean="0">
                <a:solidFill>
                  <a:schemeClr val="bg1"/>
                </a:solidFill>
                <a:latin typeface="微软雅黑" panose="020B0503020204020204" charset="-122"/>
                <a:ea typeface="微软雅黑" panose="020B0503020204020204" charset="-122"/>
              </a:rPr>
              <a:t>，</a:t>
            </a:r>
            <a:r>
              <a:rPr lang="zh-CN" altLang="zh-CN" sz="2000" dirty="0" smtClean="0">
                <a:solidFill>
                  <a:schemeClr val="bg1"/>
                </a:solidFill>
                <a:latin typeface="微软雅黑" panose="020B0503020204020204" charset="-122"/>
                <a:ea typeface="微软雅黑" panose="020B0503020204020204" charset="-122"/>
              </a:rPr>
              <a:t>这轮热让商家真正初尝电商的甜头</a:t>
            </a:r>
            <a:r>
              <a:rPr lang="zh-CN" altLang="en-US" sz="2000" dirty="0" smtClean="0">
                <a:solidFill>
                  <a:schemeClr val="bg1"/>
                </a:solidFill>
                <a:latin typeface="微软雅黑" panose="020B0503020204020204" charset="-122"/>
                <a:ea typeface="微软雅黑" panose="020B0503020204020204" charset="-122"/>
              </a:rPr>
              <a:t>。</a:t>
            </a:r>
            <a:endParaRPr sz="2000" dirty="0">
              <a:solidFill>
                <a:schemeClr val="bg1"/>
              </a:solidFill>
              <a:latin typeface="微软雅黑" panose="020B0503020204020204" charset="-122"/>
              <a:ea typeface="微软雅黑" panose="020B0503020204020204" charset="-122"/>
              <a:cs typeface="Arial" panose="020B0604020202020204"/>
            </a:endParaRPr>
          </a:p>
          <a:p>
            <a:pPr marL="299085" marR="875030" indent="-287020" defTabSz="0">
              <a:lnSpc>
                <a:spcPct val="100000"/>
              </a:lnSpc>
              <a:spcBef>
                <a:spcPts val="935"/>
              </a:spcBef>
              <a:tabLst>
                <a:tab pos="299085" algn="l"/>
              </a:tabLst>
            </a:pPr>
            <a:r>
              <a:rPr lang="zh-CN" altLang="en-US" sz="2000" dirty="0" smtClean="0">
                <a:solidFill>
                  <a:srgbClr val="FFFFFF"/>
                </a:solidFill>
                <a:latin typeface="微软雅黑" panose="020B0503020204020204" charset="-122"/>
                <a:ea typeface="微软雅黑" panose="020B0503020204020204" charset="-122"/>
                <a:cs typeface="Arial" panose="020B0604020202020204"/>
              </a:rPr>
              <a:t>四、</a:t>
            </a:r>
            <a:r>
              <a:rPr sz="2000" spc="10" dirty="0" smtClean="0">
                <a:solidFill>
                  <a:srgbClr val="FF0000"/>
                </a:solidFill>
                <a:latin typeface="黑体" panose="02010609060101010101" charset="-122"/>
                <a:cs typeface="黑体" panose="02010609060101010101" charset="-122"/>
              </a:rPr>
              <a:t>【</a:t>
            </a:r>
            <a:r>
              <a:rPr lang="en-US" altLang="zh-CN" sz="2000" spc="10" dirty="0" smtClean="0">
                <a:solidFill>
                  <a:srgbClr val="FF0000"/>
                </a:solidFill>
                <a:latin typeface="微软雅黑" panose="020B0503020204020204" charset="-122"/>
                <a:ea typeface="微软雅黑" panose="020B0503020204020204" charset="-122"/>
                <a:cs typeface="黑体" panose="02010609060101010101" charset="-122"/>
              </a:rPr>
              <a:t>PC</a:t>
            </a:r>
            <a:r>
              <a:rPr lang="zh-CN" altLang="en-US" sz="2000" spc="10" dirty="0" smtClean="0">
                <a:solidFill>
                  <a:srgbClr val="FF0000"/>
                </a:solidFill>
                <a:latin typeface="微软雅黑" panose="020B0503020204020204" charset="-122"/>
                <a:ea typeface="微软雅黑" panose="020B0503020204020204" charset="-122"/>
                <a:cs typeface="黑体" panose="02010609060101010101" charset="-122"/>
              </a:rPr>
              <a:t>端推广的高潮</a:t>
            </a:r>
            <a:r>
              <a:rPr sz="2000" dirty="0" smtClean="0">
                <a:solidFill>
                  <a:srgbClr val="FF0000"/>
                </a:solidFill>
                <a:latin typeface="黑体" panose="02010609060101010101" charset="-122"/>
                <a:cs typeface="黑体" panose="02010609060101010101" charset="-122"/>
              </a:rPr>
              <a:t>】</a:t>
            </a:r>
            <a:r>
              <a:rPr lang="zh-CN" altLang="en-US" sz="2000" dirty="0" smtClean="0">
                <a:solidFill>
                  <a:schemeClr val="bg1"/>
                </a:solidFill>
                <a:latin typeface="微软雅黑" panose="020B0503020204020204" charset="-122"/>
                <a:ea typeface="微软雅黑" panose="020B0503020204020204" charset="-122"/>
                <a:cs typeface="黑体" panose="02010609060101010101" charset="-122"/>
              </a:rPr>
              <a:t>这一阶段最后便宜了百度等搜索网站，一女多嫁，给影楼造成了成本的增加</a:t>
            </a:r>
            <a:r>
              <a:rPr lang="zh-CN" altLang="zh-CN" sz="2000" dirty="0" smtClean="0">
                <a:solidFill>
                  <a:schemeClr val="bg1"/>
                </a:solidFill>
                <a:latin typeface="微软雅黑" panose="020B0503020204020204" charset="-122"/>
                <a:ea typeface="微软雅黑" panose="020B0503020204020204" charset="-122"/>
              </a:rPr>
              <a:t>。</a:t>
            </a:r>
            <a:endParaRPr lang="en-US" altLang="zh-CN" sz="2000" dirty="0" smtClean="0">
              <a:solidFill>
                <a:schemeClr val="bg1"/>
              </a:solidFill>
              <a:latin typeface="微软雅黑" panose="020B0503020204020204" charset="-122"/>
              <a:ea typeface="微软雅黑" panose="020B0503020204020204" charset="-122"/>
            </a:endParaRPr>
          </a:p>
          <a:p>
            <a:pPr marL="299085" marR="875030" indent="-287020" defTabSz="0">
              <a:spcBef>
                <a:spcPts val="935"/>
              </a:spcBef>
              <a:tabLst>
                <a:tab pos="299085" algn="l"/>
              </a:tabLst>
            </a:pPr>
            <a:r>
              <a:rPr lang="zh-CN" altLang="en-US" sz="2000" dirty="0" smtClean="0">
                <a:solidFill>
                  <a:srgbClr val="FFFFFF"/>
                </a:solidFill>
                <a:latin typeface="微软雅黑" panose="020B0503020204020204" charset="-122"/>
                <a:ea typeface="微软雅黑" panose="020B0503020204020204" charset="-122"/>
                <a:cs typeface="Arial" panose="020B0604020202020204"/>
              </a:rPr>
              <a:t>五、</a:t>
            </a:r>
            <a:r>
              <a:rPr lang="en-US" altLang="zh-CN" sz="2000" spc="10" dirty="0" smtClean="0">
                <a:solidFill>
                  <a:srgbClr val="FFFF00"/>
                </a:solidFill>
                <a:latin typeface="黑体" panose="02010609060101010101" charset="-122"/>
                <a:cs typeface="黑体" panose="02010609060101010101" charset="-122"/>
              </a:rPr>
              <a:t>【</a:t>
            </a:r>
            <a:r>
              <a:rPr lang="zh-CN" altLang="en-US" sz="2000" spc="10" dirty="0" smtClean="0">
                <a:solidFill>
                  <a:srgbClr val="FFFF00"/>
                </a:solidFill>
                <a:latin typeface="微软雅黑" panose="020B0503020204020204" charset="-122"/>
                <a:ea typeface="微软雅黑" panose="020B0503020204020204" charset="-122"/>
                <a:cs typeface="黑体" panose="02010609060101010101" charset="-122"/>
              </a:rPr>
              <a:t>影楼网站的更迭</a:t>
            </a:r>
            <a:r>
              <a:rPr lang="en-US" altLang="zh-CN" sz="2000" dirty="0" smtClean="0">
                <a:solidFill>
                  <a:srgbClr val="FFFF00"/>
                </a:solidFill>
                <a:latin typeface="黑体" panose="02010609060101010101" charset="-122"/>
                <a:cs typeface="黑体" panose="02010609060101010101" charset="-122"/>
              </a:rPr>
              <a:t>】</a:t>
            </a:r>
            <a:r>
              <a:rPr lang="zh-CN" altLang="en-US" sz="2000" dirty="0" smtClean="0">
                <a:solidFill>
                  <a:schemeClr val="bg1"/>
                </a:solidFill>
                <a:latin typeface="微软雅黑" panose="020B0503020204020204" charset="-122"/>
                <a:ea typeface="微软雅黑" panose="020B0503020204020204" charset="-122"/>
              </a:rPr>
              <a:t>婚纱摄影行业是个学习能力很强的行业，当然换句话说就是山寨重灾区。这时期，要是没有自己的网站，那是会被取笑的，山寨网站成了时髦。</a:t>
            </a:r>
            <a:endParaRPr lang="en-US" altLang="zh-CN" sz="2000" dirty="0" smtClean="0">
              <a:solidFill>
                <a:schemeClr val="bg1"/>
              </a:solidFill>
              <a:latin typeface="微软雅黑" panose="020B0503020204020204" charset="-122"/>
              <a:ea typeface="微软雅黑" panose="020B0503020204020204" charset="-122"/>
            </a:endParaRPr>
          </a:p>
          <a:p>
            <a:pPr marL="299085" marR="875030" indent="-287020" defTabSz="0">
              <a:spcBef>
                <a:spcPts val="935"/>
              </a:spcBef>
              <a:tabLst>
                <a:tab pos="299085" algn="l"/>
              </a:tabLst>
            </a:pPr>
            <a:r>
              <a:rPr lang="zh-CN" altLang="en-US" sz="2000" dirty="0" smtClean="0">
                <a:solidFill>
                  <a:srgbClr val="FFFFFF"/>
                </a:solidFill>
                <a:latin typeface="微软雅黑" panose="020B0503020204020204" charset="-122"/>
                <a:ea typeface="微软雅黑" panose="020B0503020204020204" charset="-122"/>
                <a:cs typeface="Arial" panose="020B0604020202020204"/>
              </a:rPr>
              <a:t>六、</a:t>
            </a:r>
            <a:r>
              <a:rPr lang="en-US" altLang="zh-CN" sz="2000" spc="10" dirty="0" smtClean="0">
                <a:solidFill>
                  <a:srgbClr val="00B0F0"/>
                </a:solidFill>
                <a:latin typeface="黑体" panose="02010609060101010101" charset="-122"/>
                <a:cs typeface="黑体" panose="02010609060101010101" charset="-122"/>
              </a:rPr>
              <a:t>【</a:t>
            </a:r>
            <a:r>
              <a:rPr lang="zh-CN" altLang="en-US" sz="2000" spc="10" dirty="0" smtClean="0">
                <a:solidFill>
                  <a:srgbClr val="00B0F0"/>
                </a:solidFill>
                <a:latin typeface="微软雅黑" panose="020B0503020204020204" charset="-122"/>
                <a:ea typeface="微软雅黑" panose="020B0503020204020204" charset="-122"/>
                <a:cs typeface="黑体" panose="02010609060101010101" charset="-122"/>
              </a:rPr>
              <a:t>点对点推广的崛起</a:t>
            </a:r>
            <a:r>
              <a:rPr lang="en-US" altLang="zh-CN" sz="2000" dirty="0" smtClean="0">
                <a:solidFill>
                  <a:srgbClr val="00B0F0"/>
                </a:solidFill>
                <a:latin typeface="黑体" panose="02010609060101010101" charset="-122"/>
                <a:cs typeface="黑体" panose="02010609060101010101" charset="-122"/>
              </a:rPr>
              <a:t>】</a:t>
            </a:r>
            <a:r>
              <a:rPr lang="zh-CN" altLang="en-US" sz="2000" dirty="0" smtClean="0">
                <a:solidFill>
                  <a:schemeClr val="bg1"/>
                </a:solidFill>
                <a:latin typeface="微软雅黑" panose="020B0503020204020204" charset="-122"/>
                <a:ea typeface="微软雅黑" panose="020B0503020204020204" charset="-122"/>
                <a:cs typeface="黑体" panose="02010609060101010101" charset="-122"/>
              </a:rPr>
              <a:t>广点通，智汇推，今日头条的点对点广告的推广力度加大</a:t>
            </a:r>
            <a:r>
              <a:rPr lang="zh-CN" altLang="en-US" sz="2000" dirty="0" smtClean="0">
                <a:solidFill>
                  <a:schemeClr val="bg1"/>
                </a:solidFill>
                <a:latin typeface="微软雅黑" panose="020B0503020204020204" charset="-122"/>
                <a:ea typeface="微软雅黑" panose="020B0503020204020204" charset="-122"/>
              </a:rPr>
              <a:t>。</a:t>
            </a:r>
            <a:endParaRPr lang="en-US" altLang="zh-CN" sz="2000" dirty="0" smtClean="0">
              <a:solidFill>
                <a:schemeClr val="bg1"/>
              </a:solidFill>
              <a:latin typeface="微软雅黑" panose="020B0503020204020204" charset="-122"/>
              <a:ea typeface="微软雅黑" panose="020B0503020204020204" charset="-122"/>
            </a:endParaRPr>
          </a:p>
          <a:p>
            <a:pPr marL="299085" marR="875030" indent="-287020" defTabSz="0">
              <a:spcBef>
                <a:spcPts val="935"/>
              </a:spcBef>
              <a:tabLst>
                <a:tab pos="299085" algn="l"/>
              </a:tabLst>
            </a:pPr>
            <a:r>
              <a:rPr lang="zh-CN" altLang="en-US" sz="2000" dirty="0" smtClean="0">
                <a:solidFill>
                  <a:schemeClr val="bg1"/>
                </a:solidFill>
                <a:latin typeface="微软雅黑" panose="020B0503020204020204" charset="-122"/>
                <a:ea typeface="微软雅黑" panose="020B0503020204020204" charset="-122"/>
                <a:cs typeface="黑体" panose="02010609060101010101" charset="-122"/>
              </a:rPr>
              <a:t>七、未来</a:t>
            </a:r>
            <a:r>
              <a:rPr lang="en-US" altLang="zh-CN" sz="2000" dirty="0" smtClean="0">
                <a:solidFill>
                  <a:schemeClr val="bg1"/>
                </a:solidFill>
                <a:latin typeface="微软雅黑" panose="020B0503020204020204" charset="-122"/>
                <a:ea typeface="微软雅黑" panose="020B0503020204020204" charset="-122"/>
                <a:cs typeface="黑体" panose="02010609060101010101" charset="-122"/>
              </a:rPr>
              <a:t>……</a:t>
            </a:r>
            <a:endParaRPr lang="zh-CN" altLang="en-US" sz="2000" dirty="0" smtClean="0">
              <a:solidFill>
                <a:schemeClr val="bg1"/>
              </a:solidFill>
              <a:latin typeface="微软雅黑" panose="020B0503020204020204" charset="-122"/>
              <a:ea typeface="微软雅黑" panose="020B0503020204020204" charset="-122"/>
              <a:cs typeface="黑体" panose="02010609060101010101" charset="-122"/>
            </a:endParaRPr>
          </a:p>
          <a:p>
            <a:pPr marL="299085" marR="875030" indent="-287020" defTabSz="0">
              <a:spcBef>
                <a:spcPts val="935"/>
              </a:spcBef>
              <a:tabLst>
                <a:tab pos="299085" algn="l"/>
              </a:tabLst>
            </a:pPr>
            <a:endParaRPr lang="zh-CN" altLang="en-US" sz="2000" dirty="0" smtClean="0">
              <a:solidFill>
                <a:schemeClr val="bg1"/>
              </a:solidFill>
              <a:latin typeface="微软雅黑" panose="020B0503020204020204" charset="-122"/>
              <a:ea typeface="微软雅黑" panose="020B0503020204020204" charset="-122"/>
              <a:cs typeface="黑体" panose="02010609060101010101" charset="-122"/>
            </a:endParaRPr>
          </a:p>
          <a:p>
            <a:pPr marL="299085" marR="875030" indent="-287020" defTabSz="0">
              <a:lnSpc>
                <a:spcPct val="100000"/>
              </a:lnSpc>
              <a:spcBef>
                <a:spcPts val="935"/>
              </a:spcBef>
              <a:tabLst>
                <a:tab pos="299085" algn="l"/>
              </a:tabLst>
            </a:pPr>
            <a:endParaRPr sz="2000" dirty="0">
              <a:solidFill>
                <a:schemeClr val="bg1"/>
              </a:solidFill>
              <a:latin typeface="微软雅黑" panose="020B0503020204020204" charset="-122"/>
              <a:ea typeface="微软雅黑" panose="020B0503020204020204" charset="-122"/>
              <a:cs typeface="黑体" panose="02010609060101010101"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2"/>
          <p:cNvSpPr txBox="1">
            <a:spLocks noGrp="1"/>
          </p:cNvSpPr>
          <p:nvPr>
            <p:ph type="title"/>
          </p:nvPr>
        </p:nvSpPr>
        <p:spPr>
          <a:xfrm>
            <a:off x="535940" y="1104049"/>
            <a:ext cx="8072119" cy="438784"/>
          </a:xfrm>
          <a:prstGeom prst="rect">
            <a:avLst/>
          </a:prstGeom>
        </p:spPr>
        <p:txBody>
          <a:bodyPr vert="horz" wrap="square" lIns="0" tIns="0" rIns="0" bIns="0" rtlCol="0">
            <a:spAutoFit/>
          </a:bodyPr>
          <a:lstStyle/>
          <a:p>
            <a:pPr marL="12700">
              <a:lnSpc>
                <a:spcPct val="100000"/>
              </a:lnSpc>
            </a:pPr>
            <a:r>
              <a:rPr lang="zh-CN" altLang="en-US" spc="-5" dirty="0" smtClean="0">
                <a:latin typeface="微软雅黑" panose="020B0503020204020204" charset="-122"/>
                <a:ea typeface="微软雅黑" panose="020B0503020204020204" charset="-122"/>
              </a:rPr>
              <a:t>电商</a:t>
            </a:r>
            <a:r>
              <a:rPr spc="-5" dirty="0" smtClean="0">
                <a:latin typeface="微软雅黑" panose="020B0503020204020204" charset="-122"/>
                <a:ea typeface="微软雅黑" panose="020B0503020204020204" charset="-122"/>
              </a:rPr>
              <a:t>营销模式</a:t>
            </a:r>
            <a:endParaRPr spc="-5" dirty="0">
              <a:latin typeface="微软雅黑" panose="020B0503020204020204" charset="-122"/>
              <a:ea typeface="微软雅黑" panose="020B0503020204020204" charset="-122"/>
            </a:endParaRPr>
          </a:p>
        </p:txBody>
      </p:sp>
      <p:sp>
        <p:nvSpPr>
          <p:cNvPr id="10" name="object 3"/>
          <p:cNvSpPr/>
          <p:nvPr/>
        </p:nvSpPr>
        <p:spPr>
          <a:xfrm>
            <a:off x="3023235" y="2481833"/>
            <a:ext cx="2615565" cy="2615565"/>
          </a:xfrm>
          <a:custGeom>
            <a:avLst/>
            <a:gdLst/>
            <a:ahLst/>
            <a:cxnLst/>
            <a:rect l="l" t="t" r="r" b="b"/>
            <a:pathLst>
              <a:path w="2615565" h="2615565">
                <a:moveTo>
                  <a:pt x="1307592" y="0"/>
                </a:moveTo>
                <a:lnTo>
                  <a:pt x="1259655" y="862"/>
                </a:lnTo>
                <a:lnTo>
                  <a:pt x="1212153" y="3429"/>
                </a:lnTo>
                <a:lnTo>
                  <a:pt x="1165115" y="7672"/>
                </a:lnTo>
                <a:lnTo>
                  <a:pt x="1118572" y="13561"/>
                </a:lnTo>
                <a:lnTo>
                  <a:pt x="1072551" y="21067"/>
                </a:lnTo>
                <a:lnTo>
                  <a:pt x="1027083" y="30159"/>
                </a:lnTo>
                <a:lnTo>
                  <a:pt x="982198" y="40809"/>
                </a:lnTo>
                <a:lnTo>
                  <a:pt x="937924" y="52986"/>
                </a:lnTo>
                <a:lnTo>
                  <a:pt x="894292" y="66662"/>
                </a:lnTo>
                <a:lnTo>
                  <a:pt x="851332" y="81806"/>
                </a:lnTo>
                <a:lnTo>
                  <a:pt x="809071" y="98390"/>
                </a:lnTo>
                <a:lnTo>
                  <a:pt x="767541" y="116383"/>
                </a:lnTo>
                <a:lnTo>
                  <a:pt x="726770" y="135756"/>
                </a:lnTo>
                <a:lnTo>
                  <a:pt x="686789" y="156480"/>
                </a:lnTo>
                <a:lnTo>
                  <a:pt x="647626" y="178525"/>
                </a:lnTo>
                <a:lnTo>
                  <a:pt x="609312" y="201861"/>
                </a:lnTo>
                <a:lnTo>
                  <a:pt x="571875" y="226459"/>
                </a:lnTo>
                <a:lnTo>
                  <a:pt x="535346" y="252290"/>
                </a:lnTo>
                <a:lnTo>
                  <a:pt x="499754" y="279323"/>
                </a:lnTo>
                <a:lnTo>
                  <a:pt x="465128" y="307530"/>
                </a:lnTo>
                <a:lnTo>
                  <a:pt x="431498" y="336880"/>
                </a:lnTo>
                <a:lnTo>
                  <a:pt x="398894" y="367345"/>
                </a:lnTo>
                <a:lnTo>
                  <a:pt x="367345" y="398894"/>
                </a:lnTo>
                <a:lnTo>
                  <a:pt x="336880" y="431498"/>
                </a:lnTo>
                <a:lnTo>
                  <a:pt x="307530" y="465128"/>
                </a:lnTo>
                <a:lnTo>
                  <a:pt x="279323" y="499754"/>
                </a:lnTo>
                <a:lnTo>
                  <a:pt x="252290" y="535346"/>
                </a:lnTo>
                <a:lnTo>
                  <a:pt x="226459" y="571875"/>
                </a:lnTo>
                <a:lnTo>
                  <a:pt x="201861" y="609312"/>
                </a:lnTo>
                <a:lnTo>
                  <a:pt x="178525" y="647626"/>
                </a:lnTo>
                <a:lnTo>
                  <a:pt x="156480" y="686789"/>
                </a:lnTo>
                <a:lnTo>
                  <a:pt x="135756" y="726770"/>
                </a:lnTo>
                <a:lnTo>
                  <a:pt x="116383" y="767541"/>
                </a:lnTo>
                <a:lnTo>
                  <a:pt x="98390" y="809071"/>
                </a:lnTo>
                <a:lnTo>
                  <a:pt x="81806" y="851332"/>
                </a:lnTo>
                <a:lnTo>
                  <a:pt x="66662" y="894292"/>
                </a:lnTo>
                <a:lnTo>
                  <a:pt x="52986" y="937924"/>
                </a:lnTo>
                <a:lnTo>
                  <a:pt x="40809" y="982198"/>
                </a:lnTo>
                <a:lnTo>
                  <a:pt x="30159" y="1027083"/>
                </a:lnTo>
                <a:lnTo>
                  <a:pt x="21067" y="1072551"/>
                </a:lnTo>
                <a:lnTo>
                  <a:pt x="13561" y="1118572"/>
                </a:lnTo>
                <a:lnTo>
                  <a:pt x="7672" y="1165115"/>
                </a:lnTo>
                <a:lnTo>
                  <a:pt x="3429" y="1212153"/>
                </a:lnTo>
                <a:lnTo>
                  <a:pt x="862" y="1259655"/>
                </a:lnTo>
                <a:lnTo>
                  <a:pt x="0" y="1307591"/>
                </a:lnTo>
                <a:lnTo>
                  <a:pt x="862" y="1355528"/>
                </a:lnTo>
                <a:lnTo>
                  <a:pt x="3429" y="1403030"/>
                </a:lnTo>
                <a:lnTo>
                  <a:pt x="7672" y="1450068"/>
                </a:lnTo>
                <a:lnTo>
                  <a:pt x="13561" y="1496611"/>
                </a:lnTo>
                <a:lnTo>
                  <a:pt x="21067" y="1542632"/>
                </a:lnTo>
                <a:lnTo>
                  <a:pt x="30159" y="1588100"/>
                </a:lnTo>
                <a:lnTo>
                  <a:pt x="40809" y="1632985"/>
                </a:lnTo>
                <a:lnTo>
                  <a:pt x="52986" y="1677259"/>
                </a:lnTo>
                <a:lnTo>
                  <a:pt x="66662" y="1720891"/>
                </a:lnTo>
                <a:lnTo>
                  <a:pt x="81806" y="1763851"/>
                </a:lnTo>
                <a:lnTo>
                  <a:pt x="98390" y="1806112"/>
                </a:lnTo>
                <a:lnTo>
                  <a:pt x="116383" y="1847642"/>
                </a:lnTo>
                <a:lnTo>
                  <a:pt x="135756" y="1888413"/>
                </a:lnTo>
                <a:lnTo>
                  <a:pt x="156480" y="1928394"/>
                </a:lnTo>
                <a:lnTo>
                  <a:pt x="178525" y="1967557"/>
                </a:lnTo>
                <a:lnTo>
                  <a:pt x="201861" y="2005871"/>
                </a:lnTo>
                <a:lnTo>
                  <a:pt x="226459" y="2043308"/>
                </a:lnTo>
                <a:lnTo>
                  <a:pt x="252290" y="2079837"/>
                </a:lnTo>
                <a:lnTo>
                  <a:pt x="279323" y="2115429"/>
                </a:lnTo>
                <a:lnTo>
                  <a:pt x="307530" y="2150055"/>
                </a:lnTo>
                <a:lnTo>
                  <a:pt x="336880" y="2183685"/>
                </a:lnTo>
                <a:lnTo>
                  <a:pt x="367345" y="2216289"/>
                </a:lnTo>
                <a:lnTo>
                  <a:pt x="398894" y="2247838"/>
                </a:lnTo>
                <a:lnTo>
                  <a:pt x="431498" y="2278303"/>
                </a:lnTo>
                <a:lnTo>
                  <a:pt x="465128" y="2307653"/>
                </a:lnTo>
                <a:lnTo>
                  <a:pt x="499754" y="2335860"/>
                </a:lnTo>
                <a:lnTo>
                  <a:pt x="535346" y="2362893"/>
                </a:lnTo>
                <a:lnTo>
                  <a:pt x="571875" y="2388724"/>
                </a:lnTo>
                <a:lnTo>
                  <a:pt x="609312" y="2413322"/>
                </a:lnTo>
                <a:lnTo>
                  <a:pt x="647626" y="2436658"/>
                </a:lnTo>
                <a:lnTo>
                  <a:pt x="686789" y="2458703"/>
                </a:lnTo>
                <a:lnTo>
                  <a:pt x="726770" y="2479427"/>
                </a:lnTo>
                <a:lnTo>
                  <a:pt x="767541" y="2498800"/>
                </a:lnTo>
                <a:lnTo>
                  <a:pt x="809071" y="2516793"/>
                </a:lnTo>
                <a:lnTo>
                  <a:pt x="851332" y="2533377"/>
                </a:lnTo>
                <a:lnTo>
                  <a:pt x="894292" y="2548521"/>
                </a:lnTo>
                <a:lnTo>
                  <a:pt x="937924" y="2562197"/>
                </a:lnTo>
                <a:lnTo>
                  <a:pt x="982198" y="2574374"/>
                </a:lnTo>
                <a:lnTo>
                  <a:pt x="1027083" y="2585024"/>
                </a:lnTo>
                <a:lnTo>
                  <a:pt x="1072551" y="2594116"/>
                </a:lnTo>
                <a:lnTo>
                  <a:pt x="1118572" y="2601622"/>
                </a:lnTo>
                <a:lnTo>
                  <a:pt x="1165115" y="2607511"/>
                </a:lnTo>
                <a:lnTo>
                  <a:pt x="1212153" y="2611754"/>
                </a:lnTo>
                <a:lnTo>
                  <a:pt x="1259655" y="2614321"/>
                </a:lnTo>
                <a:lnTo>
                  <a:pt x="1307592" y="2615183"/>
                </a:lnTo>
                <a:lnTo>
                  <a:pt x="1355528" y="2614321"/>
                </a:lnTo>
                <a:lnTo>
                  <a:pt x="1403030" y="2611754"/>
                </a:lnTo>
                <a:lnTo>
                  <a:pt x="1450068" y="2607511"/>
                </a:lnTo>
                <a:lnTo>
                  <a:pt x="1496611" y="2601622"/>
                </a:lnTo>
                <a:lnTo>
                  <a:pt x="1542632" y="2594116"/>
                </a:lnTo>
                <a:lnTo>
                  <a:pt x="1588100" y="2585024"/>
                </a:lnTo>
                <a:lnTo>
                  <a:pt x="1632985" y="2574374"/>
                </a:lnTo>
                <a:lnTo>
                  <a:pt x="1677259" y="2562197"/>
                </a:lnTo>
                <a:lnTo>
                  <a:pt x="1720891" y="2548521"/>
                </a:lnTo>
                <a:lnTo>
                  <a:pt x="1763851" y="2533377"/>
                </a:lnTo>
                <a:lnTo>
                  <a:pt x="1806112" y="2516793"/>
                </a:lnTo>
                <a:lnTo>
                  <a:pt x="1847642" y="2498800"/>
                </a:lnTo>
                <a:lnTo>
                  <a:pt x="1888413" y="2479427"/>
                </a:lnTo>
                <a:lnTo>
                  <a:pt x="1928394" y="2458703"/>
                </a:lnTo>
                <a:lnTo>
                  <a:pt x="1967557" y="2436658"/>
                </a:lnTo>
                <a:lnTo>
                  <a:pt x="2005871" y="2413322"/>
                </a:lnTo>
                <a:lnTo>
                  <a:pt x="2043308" y="2388724"/>
                </a:lnTo>
                <a:lnTo>
                  <a:pt x="2079837" y="2362893"/>
                </a:lnTo>
                <a:lnTo>
                  <a:pt x="2115429" y="2335860"/>
                </a:lnTo>
                <a:lnTo>
                  <a:pt x="2150055" y="2307653"/>
                </a:lnTo>
                <a:lnTo>
                  <a:pt x="2183685" y="2278303"/>
                </a:lnTo>
                <a:lnTo>
                  <a:pt x="2216289" y="2247838"/>
                </a:lnTo>
                <a:lnTo>
                  <a:pt x="2247838" y="2216289"/>
                </a:lnTo>
                <a:lnTo>
                  <a:pt x="2278303" y="2183685"/>
                </a:lnTo>
                <a:lnTo>
                  <a:pt x="2307653" y="2150055"/>
                </a:lnTo>
                <a:lnTo>
                  <a:pt x="2335860" y="2115429"/>
                </a:lnTo>
                <a:lnTo>
                  <a:pt x="2362893" y="2079837"/>
                </a:lnTo>
                <a:lnTo>
                  <a:pt x="2388724" y="2043308"/>
                </a:lnTo>
                <a:lnTo>
                  <a:pt x="2413322" y="2005871"/>
                </a:lnTo>
                <a:lnTo>
                  <a:pt x="2436658" y="1967557"/>
                </a:lnTo>
                <a:lnTo>
                  <a:pt x="2458703" y="1928394"/>
                </a:lnTo>
                <a:lnTo>
                  <a:pt x="2479427" y="1888413"/>
                </a:lnTo>
                <a:lnTo>
                  <a:pt x="2498800" y="1847642"/>
                </a:lnTo>
                <a:lnTo>
                  <a:pt x="2516793" y="1806112"/>
                </a:lnTo>
                <a:lnTo>
                  <a:pt x="2533377" y="1763851"/>
                </a:lnTo>
                <a:lnTo>
                  <a:pt x="2548521" y="1720891"/>
                </a:lnTo>
                <a:lnTo>
                  <a:pt x="2562197" y="1677259"/>
                </a:lnTo>
                <a:lnTo>
                  <a:pt x="2574374" y="1632985"/>
                </a:lnTo>
                <a:lnTo>
                  <a:pt x="2585024" y="1588100"/>
                </a:lnTo>
                <a:lnTo>
                  <a:pt x="2594116" y="1542632"/>
                </a:lnTo>
                <a:lnTo>
                  <a:pt x="2601622" y="1496611"/>
                </a:lnTo>
                <a:lnTo>
                  <a:pt x="2607511" y="1450068"/>
                </a:lnTo>
                <a:lnTo>
                  <a:pt x="2611754" y="1403030"/>
                </a:lnTo>
                <a:lnTo>
                  <a:pt x="2614321" y="1355528"/>
                </a:lnTo>
                <a:lnTo>
                  <a:pt x="2615184" y="1307591"/>
                </a:lnTo>
                <a:lnTo>
                  <a:pt x="2614321" y="1259655"/>
                </a:lnTo>
                <a:lnTo>
                  <a:pt x="2611754" y="1212153"/>
                </a:lnTo>
                <a:lnTo>
                  <a:pt x="2607511" y="1165115"/>
                </a:lnTo>
                <a:lnTo>
                  <a:pt x="2601622" y="1118572"/>
                </a:lnTo>
                <a:lnTo>
                  <a:pt x="2594116" y="1072551"/>
                </a:lnTo>
                <a:lnTo>
                  <a:pt x="2585024" y="1027083"/>
                </a:lnTo>
                <a:lnTo>
                  <a:pt x="2574374" y="982198"/>
                </a:lnTo>
                <a:lnTo>
                  <a:pt x="2562197" y="937924"/>
                </a:lnTo>
                <a:lnTo>
                  <a:pt x="2548521" y="894292"/>
                </a:lnTo>
                <a:lnTo>
                  <a:pt x="2533377" y="851332"/>
                </a:lnTo>
                <a:lnTo>
                  <a:pt x="2516793" y="809071"/>
                </a:lnTo>
                <a:lnTo>
                  <a:pt x="2498800" y="767541"/>
                </a:lnTo>
                <a:lnTo>
                  <a:pt x="2479427" y="726770"/>
                </a:lnTo>
                <a:lnTo>
                  <a:pt x="2458703" y="686789"/>
                </a:lnTo>
                <a:lnTo>
                  <a:pt x="2436658" y="647626"/>
                </a:lnTo>
                <a:lnTo>
                  <a:pt x="2413322" y="609312"/>
                </a:lnTo>
                <a:lnTo>
                  <a:pt x="2388724" y="571875"/>
                </a:lnTo>
                <a:lnTo>
                  <a:pt x="2362893" y="535346"/>
                </a:lnTo>
                <a:lnTo>
                  <a:pt x="2335860" y="499754"/>
                </a:lnTo>
                <a:lnTo>
                  <a:pt x="2307653" y="465128"/>
                </a:lnTo>
                <a:lnTo>
                  <a:pt x="2278303" y="431498"/>
                </a:lnTo>
                <a:lnTo>
                  <a:pt x="2247838" y="398894"/>
                </a:lnTo>
                <a:lnTo>
                  <a:pt x="2216289" y="367345"/>
                </a:lnTo>
                <a:lnTo>
                  <a:pt x="2183685" y="336880"/>
                </a:lnTo>
                <a:lnTo>
                  <a:pt x="2150055" y="307530"/>
                </a:lnTo>
                <a:lnTo>
                  <a:pt x="2115429" y="279323"/>
                </a:lnTo>
                <a:lnTo>
                  <a:pt x="2079837" y="252290"/>
                </a:lnTo>
                <a:lnTo>
                  <a:pt x="2043308" y="226459"/>
                </a:lnTo>
                <a:lnTo>
                  <a:pt x="2005871" y="201861"/>
                </a:lnTo>
                <a:lnTo>
                  <a:pt x="1967557" y="178525"/>
                </a:lnTo>
                <a:lnTo>
                  <a:pt x="1928394" y="156480"/>
                </a:lnTo>
                <a:lnTo>
                  <a:pt x="1888413" y="135756"/>
                </a:lnTo>
                <a:lnTo>
                  <a:pt x="1847642" y="116383"/>
                </a:lnTo>
                <a:lnTo>
                  <a:pt x="1806112" y="98390"/>
                </a:lnTo>
                <a:lnTo>
                  <a:pt x="1763851" y="81806"/>
                </a:lnTo>
                <a:lnTo>
                  <a:pt x="1720891" y="66662"/>
                </a:lnTo>
                <a:lnTo>
                  <a:pt x="1677259" y="52986"/>
                </a:lnTo>
                <a:lnTo>
                  <a:pt x="1632985" y="40809"/>
                </a:lnTo>
                <a:lnTo>
                  <a:pt x="1588100" y="30159"/>
                </a:lnTo>
                <a:lnTo>
                  <a:pt x="1542632" y="21067"/>
                </a:lnTo>
                <a:lnTo>
                  <a:pt x="1496611" y="13561"/>
                </a:lnTo>
                <a:lnTo>
                  <a:pt x="1450068" y="7672"/>
                </a:lnTo>
                <a:lnTo>
                  <a:pt x="1403030" y="3429"/>
                </a:lnTo>
                <a:lnTo>
                  <a:pt x="1355528" y="862"/>
                </a:lnTo>
                <a:lnTo>
                  <a:pt x="1307592" y="0"/>
                </a:lnTo>
                <a:close/>
              </a:path>
            </a:pathLst>
          </a:custGeom>
          <a:solidFill>
            <a:srgbClr val="0070C0"/>
          </a:solidFill>
        </p:spPr>
        <p:txBody>
          <a:bodyPr wrap="square" lIns="0" tIns="0" rIns="0" bIns="0" rtlCol="0"/>
          <a:lstStyle/>
          <a:p/>
        </p:txBody>
      </p:sp>
      <p:sp>
        <p:nvSpPr>
          <p:cNvPr id="11" name="object 4"/>
          <p:cNvSpPr/>
          <p:nvPr/>
        </p:nvSpPr>
        <p:spPr>
          <a:xfrm>
            <a:off x="3014218" y="2481833"/>
            <a:ext cx="2615565" cy="2615565"/>
          </a:xfrm>
          <a:custGeom>
            <a:avLst/>
            <a:gdLst/>
            <a:ahLst/>
            <a:cxnLst/>
            <a:rect l="l" t="t" r="r" b="b"/>
            <a:pathLst>
              <a:path w="2615565" h="2615565">
                <a:moveTo>
                  <a:pt x="0" y="1307591"/>
                </a:moveTo>
                <a:lnTo>
                  <a:pt x="862" y="1259655"/>
                </a:lnTo>
                <a:lnTo>
                  <a:pt x="3429" y="1212153"/>
                </a:lnTo>
                <a:lnTo>
                  <a:pt x="7672" y="1165115"/>
                </a:lnTo>
                <a:lnTo>
                  <a:pt x="13561" y="1118572"/>
                </a:lnTo>
                <a:lnTo>
                  <a:pt x="21067" y="1072551"/>
                </a:lnTo>
                <a:lnTo>
                  <a:pt x="30159" y="1027083"/>
                </a:lnTo>
                <a:lnTo>
                  <a:pt x="40809" y="982198"/>
                </a:lnTo>
                <a:lnTo>
                  <a:pt x="52986" y="937924"/>
                </a:lnTo>
                <a:lnTo>
                  <a:pt x="66662" y="894292"/>
                </a:lnTo>
                <a:lnTo>
                  <a:pt x="81806" y="851332"/>
                </a:lnTo>
                <a:lnTo>
                  <a:pt x="98390" y="809071"/>
                </a:lnTo>
                <a:lnTo>
                  <a:pt x="116383" y="767541"/>
                </a:lnTo>
                <a:lnTo>
                  <a:pt x="135756" y="726770"/>
                </a:lnTo>
                <a:lnTo>
                  <a:pt x="156480" y="686789"/>
                </a:lnTo>
                <a:lnTo>
                  <a:pt x="178525" y="647626"/>
                </a:lnTo>
                <a:lnTo>
                  <a:pt x="201861" y="609312"/>
                </a:lnTo>
                <a:lnTo>
                  <a:pt x="226459" y="571875"/>
                </a:lnTo>
                <a:lnTo>
                  <a:pt x="252290" y="535346"/>
                </a:lnTo>
                <a:lnTo>
                  <a:pt x="279323" y="499754"/>
                </a:lnTo>
                <a:lnTo>
                  <a:pt x="307530" y="465128"/>
                </a:lnTo>
                <a:lnTo>
                  <a:pt x="336880" y="431498"/>
                </a:lnTo>
                <a:lnTo>
                  <a:pt x="367345" y="398894"/>
                </a:lnTo>
                <a:lnTo>
                  <a:pt x="398894" y="367345"/>
                </a:lnTo>
                <a:lnTo>
                  <a:pt x="431498" y="336880"/>
                </a:lnTo>
                <a:lnTo>
                  <a:pt x="465128" y="307530"/>
                </a:lnTo>
                <a:lnTo>
                  <a:pt x="499754" y="279323"/>
                </a:lnTo>
                <a:lnTo>
                  <a:pt x="535346" y="252290"/>
                </a:lnTo>
                <a:lnTo>
                  <a:pt x="571875" y="226459"/>
                </a:lnTo>
                <a:lnTo>
                  <a:pt x="609312" y="201861"/>
                </a:lnTo>
                <a:lnTo>
                  <a:pt x="647626" y="178525"/>
                </a:lnTo>
                <a:lnTo>
                  <a:pt x="686789" y="156480"/>
                </a:lnTo>
                <a:lnTo>
                  <a:pt x="726770" y="135756"/>
                </a:lnTo>
                <a:lnTo>
                  <a:pt x="767541" y="116383"/>
                </a:lnTo>
                <a:lnTo>
                  <a:pt x="809071" y="98390"/>
                </a:lnTo>
                <a:lnTo>
                  <a:pt x="851332" y="81806"/>
                </a:lnTo>
                <a:lnTo>
                  <a:pt x="894292" y="66662"/>
                </a:lnTo>
                <a:lnTo>
                  <a:pt x="937924" y="52986"/>
                </a:lnTo>
                <a:lnTo>
                  <a:pt x="982198" y="40809"/>
                </a:lnTo>
                <a:lnTo>
                  <a:pt x="1027083" y="30159"/>
                </a:lnTo>
                <a:lnTo>
                  <a:pt x="1072551" y="21067"/>
                </a:lnTo>
                <a:lnTo>
                  <a:pt x="1118572" y="13561"/>
                </a:lnTo>
                <a:lnTo>
                  <a:pt x="1165115" y="7672"/>
                </a:lnTo>
                <a:lnTo>
                  <a:pt x="1212153" y="3429"/>
                </a:lnTo>
                <a:lnTo>
                  <a:pt x="1259655" y="862"/>
                </a:lnTo>
                <a:lnTo>
                  <a:pt x="1307592" y="0"/>
                </a:lnTo>
                <a:lnTo>
                  <a:pt x="1355528" y="862"/>
                </a:lnTo>
                <a:lnTo>
                  <a:pt x="1403030" y="3429"/>
                </a:lnTo>
                <a:lnTo>
                  <a:pt x="1450068" y="7672"/>
                </a:lnTo>
                <a:lnTo>
                  <a:pt x="1496611" y="13561"/>
                </a:lnTo>
                <a:lnTo>
                  <a:pt x="1542632" y="21067"/>
                </a:lnTo>
                <a:lnTo>
                  <a:pt x="1588100" y="30159"/>
                </a:lnTo>
                <a:lnTo>
                  <a:pt x="1632985" y="40809"/>
                </a:lnTo>
                <a:lnTo>
                  <a:pt x="1677259" y="52986"/>
                </a:lnTo>
                <a:lnTo>
                  <a:pt x="1720891" y="66662"/>
                </a:lnTo>
                <a:lnTo>
                  <a:pt x="1763851" y="81806"/>
                </a:lnTo>
                <a:lnTo>
                  <a:pt x="1806112" y="98390"/>
                </a:lnTo>
                <a:lnTo>
                  <a:pt x="1847642" y="116383"/>
                </a:lnTo>
                <a:lnTo>
                  <a:pt x="1888413" y="135756"/>
                </a:lnTo>
                <a:lnTo>
                  <a:pt x="1928394" y="156480"/>
                </a:lnTo>
                <a:lnTo>
                  <a:pt x="1967557" y="178525"/>
                </a:lnTo>
                <a:lnTo>
                  <a:pt x="2005871" y="201861"/>
                </a:lnTo>
                <a:lnTo>
                  <a:pt x="2043308" y="226459"/>
                </a:lnTo>
                <a:lnTo>
                  <a:pt x="2079837" y="252290"/>
                </a:lnTo>
                <a:lnTo>
                  <a:pt x="2115429" y="279323"/>
                </a:lnTo>
                <a:lnTo>
                  <a:pt x="2150055" y="307530"/>
                </a:lnTo>
                <a:lnTo>
                  <a:pt x="2183685" y="336880"/>
                </a:lnTo>
                <a:lnTo>
                  <a:pt x="2216289" y="367345"/>
                </a:lnTo>
                <a:lnTo>
                  <a:pt x="2247838" y="398894"/>
                </a:lnTo>
                <a:lnTo>
                  <a:pt x="2278303" y="431498"/>
                </a:lnTo>
                <a:lnTo>
                  <a:pt x="2307653" y="465128"/>
                </a:lnTo>
                <a:lnTo>
                  <a:pt x="2335860" y="499754"/>
                </a:lnTo>
                <a:lnTo>
                  <a:pt x="2362893" y="535346"/>
                </a:lnTo>
                <a:lnTo>
                  <a:pt x="2388724" y="571875"/>
                </a:lnTo>
                <a:lnTo>
                  <a:pt x="2413322" y="609312"/>
                </a:lnTo>
                <a:lnTo>
                  <a:pt x="2436658" y="647626"/>
                </a:lnTo>
                <a:lnTo>
                  <a:pt x="2458703" y="686789"/>
                </a:lnTo>
                <a:lnTo>
                  <a:pt x="2479427" y="726770"/>
                </a:lnTo>
                <a:lnTo>
                  <a:pt x="2498800" y="767541"/>
                </a:lnTo>
                <a:lnTo>
                  <a:pt x="2516793" y="809071"/>
                </a:lnTo>
                <a:lnTo>
                  <a:pt x="2533377" y="851332"/>
                </a:lnTo>
                <a:lnTo>
                  <a:pt x="2548521" y="894292"/>
                </a:lnTo>
                <a:lnTo>
                  <a:pt x="2562197" y="937924"/>
                </a:lnTo>
                <a:lnTo>
                  <a:pt x="2574374" y="982198"/>
                </a:lnTo>
                <a:lnTo>
                  <a:pt x="2585024" y="1027083"/>
                </a:lnTo>
                <a:lnTo>
                  <a:pt x="2594116" y="1072551"/>
                </a:lnTo>
                <a:lnTo>
                  <a:pt x="2601622" y="1118572"/>
                </a:lnTo>
                <a:lnTo>
                  <a:pt x="2607511" y="1165115"/>
                </a:lnTo>
                <a:lnTo>
                  <a:pt x="2611754" y="1212153"/>
                </a:lnTo>
                <a:lnTo>
                  <a:pt x="2614321" y="1259655"/>
                </a:lnTo>
                <a:lnTo>
                  <a:pt x="2615184" y="1307591"/>
                </a:lnTo>
                <a:lnTo>
                  <a:pt x="2614321" y="1355528"/>
                </a:lnTo>
                <a:lnTo>
                  <a:pt x="2611754" y="1403030"/>
                </a:lnTo>
                <a:lnTo>
                  <a:pt x="2607511" y="1450068"/>
                </a:lnTo>
                <a:lnTo>
                  <a:pt x="2601622" y="1496611"/>
                </a:lnTo>
                <a:lnTo>
                  <a:pt x="2594116" y="1542632"/>
                </a:lnTo>
                <a:lnTo>
                  <a:pt x="2585024" y="1588100"/>
                </a:lnTo>
                <a:lnTo>
                  <a:pt x="2574374" y="1632985"/>
                </a:lnTo>
                <a:lnTo>
                  <a:pt x="2562197" y="1677259"/>
                </a:lnTo>
                <a:lnTo>
                  <a:pt x="2548521" y="1720891"/>
                </a:lnTo>
                <a:lnTo>
                  <a:pt x="2533377" y="1763851"/>
                </a:lnTo>
                <a:lnTo>
                  <a:pt x="2516793" y="1806112"/>
                </a:lnTo>
                <a:lnTo>
                  <a:pt x="2498800" y="1847642"/>
                </a:lnTo>
                <a:lnTo>
                  <a:pt x="2479427" y="1888413"/>
                </a:lnTo>
                <a:lnTo>
                  <a:pt x="2458703" y="1928394"/>
                </a:lnTo>
                <a:lnTo>
                  <a:pt x="2436658" y="1967557"/>
                </a:lnTo>
                <a:lnTo>
                  <a:pt x="2413322" y="2005871"/>
                </a:lnTo>
                <a:lnTo>
                  <a:pt x="2388724" y="2043308"/>
                </a:lnTo>
                <a:lnTo>
                  <a:pt x="2362893" y="2079837"/>
                </a:lnTo>
                <a:lnTo>
                  <a:pt x="2335860" y="2115429"/>
                </a:lnTo>
                <a:lnTo>
                  <a:pt x="2307653" y="2150055"/>
                </a:lnTo>
                <a:lnTo>
                  <a:pt x="2278303" y="2183685"/>
                </a:lnTo>
                <a:lnTo>
                  <a:pt x="2247838" y="2216289"/>
                </a:lnTo>
                <a:lnTo>
                  <a:pt x="2216289" y="2247838"/>
                </a:lnTo>
                <a:lnTo>
                  <a:pt x="2183685" y="2278303"/>
                </a:lnTo>
                <a:lnTo>
                  <a:pt x="2150055" y="2307653"/>
                </a:lnTo>
                <a:lnTo>
                  <a:pt x="2115429" y="2335860"/>
                </a:lnTo>
                <a:lnTo>
                  <a:pt x="2079837" y="2362893"/>
                </a:lnTo>
                <a:lnTo>
                  <a:pt x="2043308" y="2388724"/>
                </a:lnTo>
                <a:lnTo>
                  <a:pt x="2005871" y="2413322"/>
                </a:lnTo>
                <a:lnTo>
                  <a:pt x="1967557" y="2436658"/>
                </a:lnTo>
                <a:lnTo>
                  <a:pt x="1928394" y="2458703"/>
                </a:lnTo>
                <a:lnTo>
                  <a:pt x="1888413" y="2479427"/>
                </a:lnTo>
                <a:lnTo>
                  <a:pt x="1847642" y="2498800"/>
                </a:lnTo>
                <a:lnTo>
                  <a:pt x="1806112" y="2516793"/>
                </a:lnTo>
                <a:lnTo>
                  <a:pt x="1763851" y="2533377"/>
                </a:lnTo>
                <a:lnTo>
                  <a:pt x="1720891" y="2548521"/>
                </a:lnTo>
                <a:lnTo>
                  <a:pt x="1677259" y="2562197"/>
                </a:lnTo>
                <a:lnTo>
                  <a:pt x="1632985" y="2574374"/>
                </a:lnTo>
                <a:lnTo>
                  <a:pt x="1588100" y="2585024"/>
                </a:lnTo>
                <a:lnTo>
                  <a:pt x="1542632" y="2594116"/>
                </a:lnTo>
                <a:lnTo>
                  <a:pt x="1496611" y="2601622"/>
                </a:lnTo>
                <a:lnTo>
                  <a:pt x="1450068" y="2607511"/>
                </a:lnTo>
                <a:lnTo>
                  <a:pt x="1403030" y="2611754"/>
                </a:lnTo>
                <a:lnTo>
                  <a:pt x="1355528" y="2614321"/>
                </a:lnTo>
                <a:lnTo>
                  <a:pt x="1307592" y="2615183"/>
                </a:lnTo>
                <a:lnTo>
                  <a:pt x="1259655" y="2614321"/>
                </a:lnTo>
                <a:lnTo>
                  <a:pt x="1212153" y="2611754"/>
                </a:lnTo>
                <a:lnTo>
                  <a:pt x="1165115" y="2607511"/>
                </a:lnTo>
                <a:lnTo>
                  <a:pt x="1118572" y="2601622"/>
                </a:lnTo>
                <a:lnTo>
                  <a:pt x="1072551" y="2594116"/>
                </a:lnTo>
                <a:lnTo>
                  <a:pt x="1027083" y="2585024"/>
                </a:lnTo>
                <a:lnTo>
                  <a:pt x="982198" y="2574374"/>
                </a:lnTo>
                <a:lnTo>
                  <a:pt x="937924" y="2562197"/>
                </a:lnTo>
                <a:lnTo>
                  <a:pt x="894292" y="2548521"/>
                </a:lnTo>
                <a:lnTo>
                  <a:pt x="851332" y="2533377"/>
                </a:lnTo>
                <a:lnTo>
                  <a:pt x="809071" y="2516793"/>
                </a:lnTo>
                <a:lnTo>
                  <a:pt x="767541" y="2498800"/>
                </a:lnTo>
                <a:lnTo>
                  <a:pt x="726770" y="2479427"/>
                </a:lnTo>
                <a:lnTo>
                  <a:pt x="686789" y="2458703"/>
                </a:lnTo>
                <a:lnTo>
                  <a:pt x="647626" y="2436658"/>
                </a:lnTo>
                <a:lnTo>
                  <a:pt x="609312" y="2413322"/>
                </a:lnTo>
                <a:lnTo>
                  <a:pt x="571875" y="2388724"/>
                </a:lnTo>
                <a:lnTo>
                  <a:pt x="535346" y="2362893"/>
                </a:lnTo>
                <a:lnTo>
                  <a:pt x="499754" y="2335860"/>
                </a:lnTo>
                <a:lnTo>
                  <a:pt x="465128" y="2307653"/>
                </a:lnTo>
                <a:lnTo>
                  <a:pt x="431498" y="2278303"/>
                </a:lnTo>
                <a:lnTo>
                  <a:pt x="398894" y="2247838"/>
                </a:lnTo>
                <a:lnTo>
                  <a:pt x="367345" y="2216289"/>
                </a:lnTo>
                <a:lnTo>
                  <a:pt x="336880" y="2183685"/>
                </a:lnTo>
                <a:lnTo>
                  <a:pt x="307530" y="2150055"/>
                </a:lnTo>
                <a:lnTo>
                  <a:pt x="279323" y="2115429"/>
                </a:lnTo>
                <a:lnTo>
                  <a:pt x="252290" y="2079837"/>
                </a:lnTo>
                <a:lnTo>
                  <a:pt x="226459" y="2043308"/>
                </a:lnTo>
                <a:lnTo>
                  <a:pt x="201861" y="2005871"/>
                </a:lnTo>
                <a:lnTo>
                  <a:pt x="178525" y="1967557"/>
                </a:lnTo>
                <a:lnTo>
                  <a:pt x="156480" y="1928394"/>
                </a:lnTo>
                <a:lnTo>
                  <a:pt x="135756" y="1888413"/>
                </a:lnTo>
                <a:lnTo>
                  <a:pt x="116383" y="1847642"/>
                </a:lnTo>
                <a:lnTo>
                  <a:pt x="98390" y="1806112"/>
                </a:lnTo>
                <a:lnTo>
                  <a:pt x="81806" y="1763851"/>
                </a:lnTo>
                <a:lnTo>
                  <a:pt x="66662" y="1720891"/>
                </a:lnTo>
                <a:lnTo>
                  <a:pt x="52986" y="1677259"/>
                </a:lnTo>
                <a:lnTo>
                  <a:pt x="40809" y="1632985"/>
                </a:lnTo>
                <a:lnTo>
                  <a:pt x="30159" y="1588100"/>
                </a:lnTo>
                <a:lnTo>
                  <a:pt x="21067" y="1542632"/>
                </a:lnTo>
                <a:lnTo>
                  <a:pt x="13561" y="1496611"/>
                </a:lnTo>
                <a:lnTo>
                  <a:pt x="7672" y="1450068"/>
                </a:lnTo>
                <a:lnTo>
                  <a:pt x="3429" y="1403030"/>
                </a:lnTo>
                <a:lnTo>
                  <a:pt x="862" y="1355528"/>
                </a:lnTo>
                <a:lnTo>
                  <a:pt x="0" y="1307591"/>
                </a:lnTo>
                <a:close/>
              </a:path>
            </a:pathLst>
          </a:custGeom>
          <a:ln w="19811">
            <a:solidFill>
              <a:srgbClr val="F1D8AD"/>
            </a:solidFill>
          </a:ln>
        </p:spPr>
        <p:txBody>
          <a:bodyPr wrap="square" lIns="0" tIns="0" rIns="0" bIns="0" rtlCol="0"/>
          <a:lstStyle/>
          <a:p/>
        </p:txBody>
      </p:sp>
      <p:sp>
        <p:nvSpPr>
          <p:cNvPr id="12" name="object 5"/>
          <p:cNvSpPr txBox="1"/>
          <p:nvPr/>
        </p:nvSpPr>
        <p:spPr>
          <a:xfrm>
            <a:off x="3276600" y="3537877"/>
            <a:ext cx="2286000" cy="487313"/>
          </a:xfrm>
          <a:prstGeom prst="rect">
            <a:avLst/>
          </a:prstGeom>
        </p:spPr>
        <p:txBody>
          <a:bodyPr vert="horz" wrap="square" lIns="0" tIns="0" rIns="0" bIns="0" rtlCol="0">
            <a:spAutoFit/>
          </a:bodyPr>
          <a:lstStyle/>
          <a:p>
            <a:pPr marL="12700">
              <a:lnSpc>
                <a:spcPts val="3750"/>
              </a:lnSpc>
            </a:pPr>
            <a:r>
              <a:rPr lang="zh-CN" altLang="en-US" sz="3200" dirty="0" smtClean="0">
                <a:solidFill>
                  <a:srgbClr val="FFFFFF"/>
                </a:solidFill>
                <a:latin typeface="微软雅黑" panose="020B0503020204020204" charset="-122"/>
                <a:ea typeface="微软雅黑" panose="020B0503020204020204" charset="-122"/>
                <a:cs typeface="黑体" panose="02010609060101010101" charset="-122"/>
              </a:rPr>
              <a:t>倒</a:t>
            </a:r>
            <a:r>
              <a:rPr sz="3200" dirty="0" smtClean="0">
                <a:solidFill>
                  <a:srgbClr val="FFFFFF"/>
                </a:solidFill>
                <a:latin typeface="微软雅黑" panose="020B0503020204020204" charset="-122"/>
                <a:ea typeface="微软雅黑" panose="020B0503020204020204" charset="-122"/>
                <a:cs typeface="黑体" panose="02010609060101010101" charset="-122"/>
              </a:rPr>
              <a:t>漏斗</a:t>
            </a:r>
            <a:r>
              <a:rPr sz="3200" spc="-15" dirty="0" smtClean="0">
                <a:solidFill>
                  <a:srgbClr val="FFFFFF"/>
                </a:solidFill>
                <a:latin typeface="微软雅黑" panose="020B0503020204020204" charset="-122"/>
                <a:ea typeface="微软雅黑" panose="020B0503020204020204" charset="-122"/>
                <a:cs typeface="黑体" panose="02010609060101010101" charset="-122"/>
              </a:rPr>
              <a:t>模</a:t>
            </a:r>
            <a:r>
              <a:rPr sz="3200" dirty="0" smtClean="0">
                <a:solidFill>
                  <a:srgbClr val="FFFFFF"/>
                </a:solidFill>
                <a:latin typeface="微软雅黑" panose="020B0503020204020204" charset="-122"/>
                <a:ea typeface="微软雅黑" panose="020B0503020204020204" charset="-122"/>
                <a:cs typeface="黑体" panose="02010609060101010101" charset="-122"/>
              </a:rPr>
              <a:t>式</a:t>
            </a:r>
            <a:endParaRPr sz="3200" dirty="0">
              <a:latin typeface="微软雅黑" panose="020B0503020204020204" charset="-122"/>
              <a:ea typeface="微软雅黑" panose="020B0503020204020204" charset="-122"/>
              <a:cs typeface="黑体" panose="02010609060101010101" charset="-122"/>
            </a:endParaRPr>
          </a:p>
        </p:txBody>
      </p:sp>
      <p:sp>
        <p:nvSpPr>
          <p:cNvPr id="13" name="object 12"/>
          <p:cNvSpPr/>
          <p:nvPr/>
        </p:nvSpPr>
        <p:spPr>
          <a:xfrm>
            <a:off x="1083563" y="5536691"/>
            <a:ext cx="6904990" cy="0"/>
          </a:xfrm>
          <a:custGeom>
            <a:avLst/>
            <a:gdLst/>
            <a:ahLst/>
            <a:cxnLst/>
            <a:rect l="l" t="t" r="r" b="b"/>
            <a:pathLst>
              <a:path w="6904990">
                <a:moveTo>
                  <a:pt x="0" y="0"/>
                </a:moveTo>
                <a:lnTo>
                  <a:pt x="6904697" y="0"/>
                </a:lnTo>
              </a:path>
            </a:pathLst>
          </a:custGeom>
          <a:ln w="12700">
            <a:solidFill>
              <a:srgbClr val="DD9D31"/>
            </a:solidFill>
          </a:ln>
        </p:spPr>
        <p:txBody>
          <a:bodyPr wrap="square" lIns="0" tIns="0" rIns="0" bIns="0" rtlCol="0"/>
          <a:lstStyle/>
          <a:p/>
        </p:txBody>
      </p:sp>
      <p:sp>
        <p:nvSpPr>
          <p:cNvPr id="14" name="object 13"/>
          <p:cNvSpPr/>
          <p:nvPr/>
        </p:nvSpPr>
        <p:spPr>
          <a:xfrm>
            <a:off x="7912062" y="5492241"/>
            <a:ext cx="76200" cy="88900"/>
          </a:xfrm>
          <a:custGeom>
            <a:avLst/>
            <a:gdLst/>
            <a:ahLst/>
            <a:cxnLst/>
            <a:rect l="l" t="t" r="r" b="b"/>
            <a:pathLst>
              <a:path w="76200" h="88900">
                <a:moveTo>
                  <a:pt x="0" y="0"/>
                </a:moveTo>
                <a:lnTo>
                  <a:pt x="76200" y="44450"/>
                </a:lnTo>
                <a:lnTo>
                  <a:pt x="0" y="88900"/>
                </a:lnTo>
              </a:path>
            </a:pathLst>
          </a:custGeom>
          <a:ln w="12700">
            <a:solidFill>
              <a:srgbClr val="DD9D31"/>
            </a:solidFill>
          </a:ln>
        </p:spPr>
        <p:txBody>
          <a:bodyPr wrap="square" lIns="0" tIns="0" rIns="0" bIns="0" rtlCol="0"/>
          <a:lstStyl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5940" y="3469678"/>
            <a:ext cx="6955155" cy="866904"/>
          </a:xfrm>
          <a:prstGeom prst="rect">
            <a:avLst/>
          </a:prstGeom>
        </p:spPr>
        <p:txBody>
          <a:bodyPr vert="horz" wrap="square" lIns="0" tIns="0" rIns="0" bIns="0" rtlCol="0">
            <a:spAutoFit/>
          </a:bodyPr>
          <a:lstStyle/>
          <a:p>
            <a:pPr marL="12700" defTabSz="0">
              <a:lnSpc>
                <a:spcPct val="100000"/>
              </a:lnSpc>
              <a:tabLst>
                <a:tab pos="299085" algn="l"/>
              </a:tabLst>
            </a:pPr>
            <a:r>
              <a:rPr sz="2400" spc="-5" dirty="0">
                <a:solidFill>
                  <a:schemeClr val="bg1"/>
                </a:solidFill>
                <a:latin typeface="微软雅黑" panose="020B0503020204020204" charset="-122"/>
                <a:ea typeface="微软雅黑" panose="020B0503020204020204" charset="-122"/>
                <a:cs typeface="Arial" panose="020B0604020202020204"/>
              </a:rPr>
              <a:t>•	</a:t>
            </a:r>
            <a:r>
              <a:rPr lang="zh-CN" altLang="en-US" sz="2400" spc="-5" dirty="0" smtClean="0">
                <a:solidFill>
                  <a:schemeClr val="bg1"/>
                </a:solidFill>
                <a:latin typeface="微软雅黑" panose="020B0503020204020204" charset="-122"/>
                <a:ea typeface="微软雅黑" panose="020B0503020204020204" charset="-122"/>
                <a:cs typeface="Arial" panose="020B0604020202020204"/>
              </a:rPr>
              <a:t>电商</a:t>
            </a:r>
            <a:r>
              <a:rPr sz="2400" spc="-5" dirty="0" smtClean="0">
                <a:solidFill>
                  <a:schemeClr val="bg1"/>
                </a:solidFill>
                <a:latin typeface="微软雅黑" panose="020B0503020204020204" charset="-122"/>
                <a:ea typeface="微软雅黑" panose="020B0503020204020204" charset="-122"/>
                <a:cs typeface="黑体" panose="02010609060101010101" charset="-122"/>
              </a:rPr>
              <a:t>层面更侧重挖客</a:t>
            </a:r>
            <a:endParaRPr sz="2400" dirty="0">
              <a:solidFill>
                <a:schemeClr val="bg1"/>
              </a:solidFill>
              <a:latin typeface="微软雅黑" panose="020B0503020204020204" charset="-122"/>
              <a:ea typeface="微软雅黑" panose="020B0503020204020204" charset="-122"/>
              <a:cs typeface="黑体" panose="02010609060101010101" charset="-122"/>
            </a:endParaRPr>
          </a:p>
          <a:p>
            <a:pPr marL="12700" defTabSz="0">
              <a:lnSpc>
                <a:spcPct val="100000"/>
              </a:lnSpc>
              <a:spcBef>
                <a:spcPts val="1010"/>
              </a:spcBef>
              <a:tabLst>
                <a:tab pos="299085" algn="l"/>
              </a:tabLst>
            </a:pPr>
            <a:r>
              <a:rPr sz="2400" spc="-5" dirty="0">
                <a:solidFill>
                  <a:schemeClr val="bg1"/>
                </a:solidFill>
                <a:latin typeface="微软雅黑" panose="020B0503020204020204" charset="-122"/>
                <a:ea typeface="微软雅黑" panose="020B0503020204020204" charset="-122"/>
                <a:cs typeface="Arial" panose="020B0604020202020204"/>
              </a:rPr>
              <a:t>•	</a:t>
            </a:r>
            <a:r>
              <a:rPr sz="2400" dirty="0">
                <a:solidFill>
                  <a:schemeClr val="bg1"/>
                </a:solidFill>
                <a:latin typeface="微软雅黑" panose="020B0503020204020204" charset="-122"/>
                <a:ea typeface="微软雅黑" panose="020B0503020204020204" charset="-122"/>
                <a:cs typeface="黑体" panose="02010609060101010101" charset="-122"/>
              </a:rPr>
              <a:t>粉丝用户</a:t>
            </a:r>
            <a:r>
              <a:rPr sz="2400" spc="-720" dirty="0">
                <a:solidFill>
                  <a:schemeClr val="bg1"/>
                </a:solidFill>
                <a:latin typeface="微软雅黑" panose="020B0503020204020204" charset="-122"/>
                <a:ea typeface="微软雅黑" panose="020B0503020204020204" charset="-122"/>
                <a:cs typeface="黑体" panose="02010609060101010101" charset="-122"/>
              </a:rPr>
              <a:t> </a:t>
            </a:r>
            <a:r>
              <a:rPr sz="2400" dirty="0">
                <a:solidFill>
                  <a:schemeClr val="bg1"/>
                </a:solidFill>
                <a:latin typeface="微软雅黑" panose="020B0503020204020204" charset="-122"/>
                <a:ea typeface="微软雅黑" panose="020B0503020204020204" charset="-122"/>
                <a:cs typeface="Arial" panose="020B0604020202020204"/>
              </a:rPr>
              <a:t>-&gt; </a:t>
            </a:r>
            <a:r>
              <a:rPr sz="2400" dirty="0">
                <a:solidFill>
                  <a:schemeClr val="bg1"/>
                </a:solidFill>
                <a:latin typeface="微软雅黑" panose="020B0503020204020204" charset="-122"/>
                <a:ea typeface="微软雅黑" panose="020B0503020204020204" charset="-122"/>
                <a:cs typeface="黑体" panose="02010609060101010101" charset="-122"/>
              </a:rPr>
              <a:t>移动端活动</a:t>
            </a:r>
            <a:r>
              <a:rPr sz="2400" dirty="0">
                <a:solidFill>
                  <a:schemeClr val="bg1"/>
                </a:solidFill>
                <a:latin typeface="微软雅黑" panose="020B0503020204020204" charset="-122"/>
                <a:ea typeface="微软雅黑" panose="020B0503020204020204" charset="-122"/>
                <a:cs typeface="Arial" panose="020B0604020202020204"/>
              </a:rPr>
              <a:t>-&gt; </a:t>
            </a:r>
            <a:r>
              <a:rPr sz="2400" dirty="0">
                <a:solidFill>
                  <a:schemeClr val="bg1"/>
                </a:solidFill>
                <a:latin typeface="微软雅黑" panose="020B0503020204020204" charset="-122"/>
                <a:ea typeface="微软雅黑" panose="020B0503020204020204" charset="-122"/>
                <a:cs typeface="黑体" panose="02010609060101010101" charset="-122"/>
              </a:rPr>
              <a:t>互动抓取身边客</a:t>
            </a:r>
            <a:endParaRPr sz="2400" dirty="0">
              <a:solidFill>
                <a:schemeClr val="bg1"/>
              </a:solidFill>
              <a:latin typeface="微软雅黑" panose="020B0503020204020204" charset="-122"/>
              <a:ea typeface="微软雅黑" panose="020B0503020204020204" charset="-122"/>
              <a:cs typeface="黑体" panose="02010609060101010101"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5" dirty="0"/>
              <a:t>倒漏斗模式</a:t>
            </a:r>
            <a:endParaRPr spc="-5" dirty="0"/>
          </a:p>
        </p:txBody>
      </p:sp>
      <p:sp>
        <p:nvSpPr>
          <p:cNvPr id="3" name="object 3"/>
          <p:cNvSpPr/>
          <p:nvPr/>
        </p:nvSpPr>
        <p:spPr>
          <a:xfrm>
            <a:off x="1260360" y="1740407"/>
            <a:ext cx="6284963" cy="4325112"/>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txBox="1"/>
          <p:nvPr/>
        </p:nvSpPr>
        <p:spPr>
          <a:xfrm>
            <a:off x="609600" y="914400"/>
            <a:ext cx="8072119" cy="293370"/>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电商展示量的渠道</a:t>
            </a:r>
            <a:r>
              <a:rPr kumimoji="0" lang="en-US" altLang="zh-CN" sz="1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a:t>
            </a:r>
            <a:r>
              <a:rPr kumimoji="0" lang="zh-CN" altLang="zh-CN" sz="1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展示</a:t>
            </a:r>
            <a:r>
              <a:rPr kumimoji="0" lang="zh-CN" altLang="en-US" sz="1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引流： </a:t>
            </a:r>
            <a:endParaRPr kumimoji="0" lang="zh-CN" altLang="en-US" sz="1800" b="0" i="0" u="none" strike="noStrike" kern="0" cap="none" spc="-5" normalizeH="0" baseline="0" noProof="0" dirty="0">
              <a:ln>
                <a:noFill/>
              </a:ln>
              <a:solidFill>
                <a:schemeClr val="bg1"/>
              </a:solidFill>
              <a:effectLst/>
              <a:uLnTx/>
              <a:uFillTx/>
              <a:latin typeface="微软雅黑" panose="020B0503020204020204" charset="-122"/>
              <a:ea typeface="微软雅黑" panose="020B0503020204020204" charset="-122"/>
              <a:cs typeface="+mj-cs"/>
            </a:endParaRPr>
          </a:p>
        </p:txBody>
      </p:sp>
      <p:sp>
        <p:nvSpPr>
          <p:cNvPr id="4" name="TextBox 3"/>
          <p:cNvSpPr txBox="1"/>
          <p:nvPr/>
        </p:nvSpPr>
        <p:spPr>
          <a:xfrm>
            <a:off x="1524000" y="2286000"/>
            <a:ext cx="4414991" cy="2585323"/>
          </a:xfrm>
          <a:prstGeom prst="rect">
            <a:avLst/>
          </a:prstGeom>
          <a:noFill/>
        </p:spPr>
        <p:txBody>
          <a:bodyPr wrap="none" rtlCol="0">
            <a:spAutoFit/>
          </a:bodyPr>
          <a:lstStyle/>
          <a:p>
            <a:r>
              <a:rPr lang="en-US" altLang="zh-CN" dirty="0" smtClean="0">
                <a:solidFill>
                  <a:schemeClr val="bg1"/>
                </a:solidFill>
                <a:latin typeface="微软雅黑" panose="020B0503020204020204" charset="-122"/>
                <a:ea typeface="微软雅黑" panose="020B0503020204020204" charset="-122"/>
              </a:rPr>
              <a:t>1</a:t>
            </a:r>
            <a:r>
              <a:rPr lang="zh-CN" altLang="en-US" dirty="0" smtClean="0">
                <a:solidFill>
                  <a:schemeClr val="bg1"/>
                </a:solidFill>
                <a:latin typeface="微软雅黑" panose="020B0503020204020204" charset="-122"/>
                <a:ea typeface="微软雅黑" panose="020B0503020204020204" charset="-122"/>
              </a:rPr>
              <a:t>、搜索引擎推广类</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2</a:t>
            </a:r>
            <a:r>
              <a:rPr lang="zh-CN" altLang="en-US" dirty="0" smtClean="0">
                <a:solidFill>
                  <a:schemeClr val="bg1"/>
                </a:solidFill>
                <a:latin typeface="微软雅黑" panose="020B0503020204020204" charset="-122"/>
                <a:ea typeface="微软雅黑" panose="020B0503020204020204" charset="-122"/>
              </a:rPr>
              <a:t>、点对点推广类 </a:t>
            </a:r>
            <a:r>
              <a:rPr lang="en-US" altLang="zh-CN" dirty="0" smtClean="0">
                <a:solidFill>
                  <a:schemeClr val="bg1"/>
                </a:solidFill>
                <a:latin typeface="微软雅黑" panose="020B0503020204020204" charset="-122"/>
                <a:ea typeface="微软雅黑" panose="020B0503020204020204" charset="-122"/>
              </a:rPr>
              <a:t>cpm</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3</a:t>
            </a:r>
            <a:r>
              <a:rPr lang="zh-CN" altLang="en-US" dirty="0" smtClean="0">
                <a:solidFill>
                  <a:schemeClr val="bg1"/>
                </a:solidFill>
                <a:latin typeface="微软雅黑" panose="020B0503020204020204" charset="-122"/>
                <a:ea typeface="微软雅黑" panose="020B0503020204020204" charset="-122"/>
              </a:rPr>
              <a:t>、官方网站</a:t>
            </a:r>
            <a:r>
              <a:rPr lang="en-US" altLang="zh-CN" dirty="0" smtClean="0">
                <a:solidFill>
                  <a:schemeClr val="bg1"/>
                </a:solidFill>
                <a:latin typeface="微软雅黑" panose="020B0503020204020204" charset="-122"/>
                <a:ea typeface="微软雅黑" panose="020B0503020204020204" charset="-122"/>
              </a:rPr>
              <a:t>+</a:t>
            </a:r>
            <a:r>
              <a:rPr lang="zh-CN" altLang="en-US" dirty="0" smtClean="0">
                <a:solidFill>
                  <a:schemeClr val="bg1"/>
                </a:solidFill>
                <a:latin typeface="微软雅黑" panose="020B0503020204020204" charset="-122"/>
                <a:ea typeface="微软雅黑" panose="020B0503020204020204" charset="-122"/>
              </a:rPr>
              <a:t>手机客户端</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4</a:t>
            </a:r>
            <a:r>
              <a:rPr lang="zh-CN" altLang="en-US" dirty="0" smtClean="0">
                <a:solidFill>
                  <a:schemeClr val="bg1"/>
                </a:solidFill>
                <a:latin typeface="微软雅黑" panose="020B0503020204020204" charset="-122"/>
                <a:ea typeface="微软雅黑" panose="020B0503020204020204" charset="-122"/>
              </a:rPr>
              <a:t>、双微平台的运用（微信微博</a:t>
            </a:r>
            <a:r>
              <a:rPr lang="en-US" altLang="zh-CN" dirty="0" smtClean="0">
                <a:solidFill>
                  <a:schemeClr val="bg1"/>
                </a:solidFill>
                <a:latin typeface="微软雅黑" panose="020B0503020204020204" charset="-122"/>
                <a:ea typeface="微软雅黑" panose="020B0503020204020204" charset="-122"/>
              </a:rPr>
              <a:t>+</a:t>
            </a:r>
            <a:r>
              <a:rPr lang="zh-CN" altLang="en-US" dirty="0" smtClean="0">
                <a:solidFill>
                  <a:schemeClr val="bg1"/>
                </a:solidFill>
                <a:latin typeface="微软雅黑" panose="020B0503020204020204" charset="-122"/>
                <a:ea typeface="微软雅黑" panose="020B0503020204020204" charset="-122"/>
              </a:rPr>
              <a:t>朋友圈）</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5</a:t>
            </a:r>
            <a:r>
              <a:rPr lang="zh-CN" altLang="en-US" dirty="0" smtClean="0">
                <a:solidFill>
                  <a:schemeClr val="bg1"/>
                </a:solidFill>
                <a:latin typeface="微软雅黑" panose="020B0503020204020204" charset="-122"/>
                <a:ea typeface="微软雅黑" panose="020B0503020204020204" charset="-122"/>
              </a:rPr>
              <a:t>、行业论坛 （</a:t>
            </a:r>
            <a:r>
              <a:rPr lang="en-US" altLang="zh-CN" dirty="0" smtClean="0">
                <a:solidFill>
                  <a:schemeClr val="bg1"/>
                </a:solidFill>
                <a:latin typeface="微软雅黑" panose="020B0503020204020204" charset="-122"/>
                <a:ea typeface="微软雅黑" panose="020B0503020204020204" charset="-122"/>
              </a:rPr>
              <a:t>wed114</a:t>
            </a:r>
            <a:r>
              <a:rPr lang="zh-CN" altLang="en-US" dirty="0" smtClean="0">
                <a:solidFill>
                  <a:schemeClr val="bg1"/>
                </a:solidFill>
                <a:latin typeface="微软雅黑" panose="020B0503020204020204" charset="-122"/>
                <a:ea typeface="微软雅黑" panose="020B0503020204020204" charset="-122"/>
              </a:rPr>
              <a:t>、幸福婚嫁网）</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6</a:t>
            </a:r>
            <a:r>
              <a:rPr lang="zh-CN" altLang="en-US" dirty="0" smtClean="0">
                <a:solidFill>
                  <a:schemeClr val="bg1"/>
                </a:solidFill>
                <a:latin typeface="微软雅黑" panose="020B0503020204020204" charset="-122"/>
                <a:ea typeface="微软雅黑" panose="020B0503020204020204" charset="-122"/>
              </a:rPr>
              <a:t>、分类信息网站</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7</a:t>
            </a:r>
            <a:r>
              <a:rPr lang="zh-CN" altLang="en-US" dirty="0" smtClean="0">
                <a:solidFill>
                  <a:schemeClr val="bg1"/>
                </a:solidFill>
                <a:latin typeface="微软雅黑" panose="020B0503020204020204" charset="-122"/>
                <a:ea typeface="微软雅黑" panose="020B0503020204020204" charset="-122"/>
              </a:rPr>
              <a:t>、博客的运用</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8</a:t>
            </a:r>
            <a:r>
              <a:rPr lang="zh-CN" altLang="en-US" dirty="0" smtClean="0">
                <a:solidFill>
                  <a:schemeClr val="bg1"/>
                </a:solidFill>
                <a:latin typeface="微软雅黑" panose="020B0503020204020204" charset="-122"/>
                <a:ea typeface="微软雅黑" panose="020B0503020204020204" charset="-122"/>
              </a:rPr>
              <a:t>、本地论坛</a:t>
            </a:r>
            <a:endParaRPr lang="en-US"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9</a:t>
            </a:r>
            <a:r>
              <a:rPr lang="zh-CN" altLang="en-US" dirty="0" smtClean="0">
                <a:solidFill>
                  <a:schemeClr val="bg1"/>
                </a:solidFill>
                <a:latin typeface="微软雅黑" panose="020B0503020204020204" charset="-122"/>
                <a:ea typeface="微软雅黑" panose="020B0503020204020204" charset="-122"/>
              </a:rPr>
              <a:t>、幸福抢先看、微相本、微喜帖。</a:t>
            </a:r>
            <a:endParaRPr lang="zh-CN" altLang="en-US"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914400"/>
            <a:ext cx="8072119" cy="984885"/>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电商集客</a:t>
            </a:r>
            <a:r>
              <a:rPr lang="zh-CN" altLang="en-US" sz="2800" kern="0" spc="-5" dirty="0" smtClean="0">
                <a:solidFill>
                  <a:schemeClr val="bg1"/>
                </a:solidFill>
                <a:latin typeface="微软雅黑" panose="020B0503020204020204" charset="-122"/>
                <a:ea typeface="微软雅黑" panose="020B0503020204020204" charset="-122"/>
                <a:cs typeface="+mj-cs"/>
              </a:rPr>
              <a:t>的工具运用</a:t>
            </a:r>
            <a:r>
              <a:rPr kumimoji="0" lang="zh-CN" altLang="en-US" sz="2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   </a:t>
            </a:r>
            <a:endParaRPr kumimoji="0" lang="en-US" altLang="zh-CN" sz="2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endParaRPr>
          </a:p>
          <a:p>
            <a:pPr marL="12700" marR="0" lvl="0" indent="0" defTabSz="914400" eaLnBrk="1" fontAlgn="auto" latinLnBrk="0" hangingPunct="1">
              <a:lnSpc>
                <a:spcPct val="100000"/>
              </a:lnSpc>
              <a:spcBef>
                <a:spcPts val="0"/>
              </a:spcBef>
              <a:spcAft>
                <a:spcPts val="0"/>
              </a:spcAft>
              <a:buClrTx/>
              <a:buSzTx/>
              <a:buFontTx/>
              <a:buNone/>
              <a:defRPr/>
            </a:pPr>
            <a:endParaRPr lang="en-US" altLang="zh-CN" kern="0" spc="-5" dirty="0" smtClean="0">
              <a:solidFill>
                <a:schemeClr val="bg1"/>
              </a:solidFill>
              <a:latin typeface="微软雅黑" panose="020B0503020204020204" charset="-122"/>
              <a:ea typeface="微软雅黑" panose="020B0503020204020204" charset="-122"/>
              <a:cs typeface="+mj-cs"/>
            </a:endParaRPr>
          </a:p>
          <a:p>
            <a:pPr marL="12700" marR="0" lvl="0" indent="0" defTabSz="914400" eaLnBrk="1" fontAlgn="auto" latinLnBrk="0" hangingPunct="1">
              <a:lnSpc>
                <a:spcPct val="100000"/>
              </a:lnSpc>
              <a:spcBef>
                <a:spcPts val="0"/>
              </a:spcBef>
              <a:spcAft>
                <a:spcPts val="0"/>
              </a:spcAft>
              <a:buClrTx/>
              <a:buSzTx/>
              <a:buFontTx/>
              <a:buNone/>
              <a:defRPr/>
            </a:pPr>
            <a:endParaRPr kumimoji="0" lang="en-US" altLang="zh-CN" sz="1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endParaRPr>
          </a:p>
        </p:txBody>
      </p:sp>
      <p:sp>
        <p:nvSpPr>
          <p:cNvPr id="3" name="TextBox 2"/>
          <p:cNvSpPr txBox="1"/>
          <p:nvPr/>
        </p:nvSpPr>
        <p:spPr>
          <a:xfrm>
            <a:off x="1219200" y="2514600"/>
            <a:ext cx="4645824" cy="2031325"/>
          </a:xfrm>
          <a:prstGeom prst="rect">
            <a:avLst/>
          </a:prstGeom>
          <a:noFill/>
        </p:spPr>
        <p:txBody>
          <a:bodyPr wrap="none" rtlCol="0">
            <a:spAutoFit/>
          </a:bodyPr>
          <a:lstStyle/>
          <a:p>
            <a:pPr marL="12700" lvl="0">
              <a:defRPr/>
            </a:pPr>
            <a:r>
              <a:rPr lang="en-US" altLang="zh-CN" kern="0" spc="-5" dirty="0" smtClean="0">
                <a:solidFill>
                  <a:schemeClr val="bg1"/>
                </a:solidFill>
                <a:latin typeface="微软雅黑" panose="020B0503020204020204" charset="-122"/>
                <a:ea typeface="微软雅黑" panose="020B0503020204020204" charset="-122"/>
              </a:rPr>
              <a:t>1</a:t>
            </a:r>
            <a:r>
              <a:rPr lang="zh-CN" altLang="en-US" kern="0" spc="-5" dirty="0" smtClean="0">
                <a:solidFill>
                  <a:schemeClr val="bg1"/>
                </a:solidFill>
                <a:latin typeface="微软雅黑" panose="020B0503020204020204" charset="-122"/>
                <a:ea typeface="微软雅黑" panose="020B0503020204020204" charset="-122"/>
              </a:rPr>
              <a:t>、官网的即时对话系统   </a:t>
            </a:r>
            <a:endParaRPr lang="en-US" altLang="zh-CN" kern="0" spc="-5" dirty="0" smtClean="0">
              <a:solidFill>
                <a:schemeClr val="bg1"/>
              </a:solidFill>
              <a:latin typeface="微软雅黑" panose="020B0503020204020204" charset="-122"/>
              <a:ea typeface="微软雅黑" panose="020B0503020204020204" charset="-122"/>
            </a:endParaRPr>
          </a:p>
          <a:p>
            <a:pPr marL="12700" lvl="0">
              <a:defRPr/>
            </a:pPr>
            <a:r>
              <a:rPr lang="en-US" altLang="zh-CN" kern="0" spc="-5" dirty="0" smtClean="0">
                <a:solidFill>
                  <a:schemeClr val="bg1"/>
                </a:solidFill>
                <a:latin typeface="微软雅黑" panose="020B0503020204020204" charset="-122"/>
                <a:ea typeface="微软雅黑" panose="020B0503020204020204" charset="-122"/>
              </a:rPr>
              <a:t>2</a:t>
            </a:r>
            <a:r>
              <a:rPr lang="zh-CN" altLang="en-US" kern="0" spc="-5" dirty="0" smtClean="0">
                <a:solidFill>
                  <a:schemeClr val="bg1"/>
                </a:solidFill>
                <a:latin typeface="微软雅黑" panose="020B0503020204020204" charset="-122"/>
                <a:ea typeface="微软雅黑" panose="020B0503020204020204" charset="-122"/>
              </a:rPr>
              <a:t>、官网红包 </a:t>
            </a:r>
            <a:endParaRPr lang="en-US" altLang="zh-CN" kern="0" spc="-5" dirty="0" smtClean="0">
              <a:solidFill>
                <a:schemeClr val="bg1"/>
              </a:solidFill>
              <a:latin typeface="微软雅黑" panose="020B0503020204020204" charset="-122"/>
              <a:ea typeface="微软雅黑" panose="020B0503020204020204" charset="-122"/>
            </a:endParaRPr>
          </a:p>
          <a:p>
            <a:pPr marL="12700" lvl="0">
              <a:defRPr/>
            </a:pPr>
            <a:r>
              <a:rPr lang="en-US" altLang="zh-CN" kern="0" spc="-5" dirty="0" smtClean="0">
                <a:solidFill>
                  <a:schemeClr val="bg1"/>
                </a:solidFill>
                <a:latin typeface="微软雅黑" panose="020B0503020204020204" charset="-122"/>
                <a:ea typeface="微软雅黑" panose="020B0503020204020204" charset="-122"/>
              </a:rPr>
              <a:t>3</a:t>
            </a:r>
            <a:r>
              <a:rPr lang="zh-CN" altLang="en-US" kern="0" spc="-5" dirty="0" smtClean="0">
                <a:solidFill>
                  <a:schemeClr val="bg1"/>
                </a:solidFill>
                <a:latin typeface="微软雅黑" panose="020B0503020204020204" charset="-122"/>
                <a:ea typeface="微软雅黑" panose="020B0503020204020204" charset="-122"/>
              </a:rPr>
              <a:t>、微信平台的推送</a:t>
            </a:r>
            <a:r>
              <a:rPr lang="en-US" altLang="zh-CN" kern="0" spc="-5" dirty="0" smtClean="0">
                <a:solidFill>
                  <a:schemeClr val="bg1"/>
                </a:solidFill>
                <a:latin typeface="微软雅黑" panose="020B0503020204020204" charset="-122"/>
                <a:ea typeface="微软雅黑" panose="020B0503020204020204" charset="-122"/>
              </a:rPr>
              <a:t>+</a:t>
            </a:r>
            <a:r>
              <a:rPr lang="zh-CN" altLang="en-US" kern="0" spc="-5" dirty="0" smtClean="0">
                <a:solidFill>
                  <a:schemeClr val="bg1"/>
                </a:solidFill>
                <a:latin typeface="微软雅黑" panose="020B0503020204020204" charset="-122"/>
                <a:ea typeface="微软雅黑" panose="020B0503020204020204" charset="-122"/>
              </a:rPr>
              <a:t>服务号的超级链接表单</a:t>
            </a:r>
            <a:endParaRPr lang="en-US" altLang="zh-CN" kern="0" spc="-5" dirty="0" smtClean="0">
              <a:solidFill>
                <a:schemeClr val="bg1"/>
              </a:solidFill>
              <a:latin typeface="微软雅黑" panose="020B0503020204020204" charset="-122"/>
              <a:ea typeface="微软雅黑" panose="020B0503020204020204" charset="-122"/>
            </a:endParaRPr>
          </a:p>
          <a:p>
            <a:pPr marL="12700" lvl="0">
              <a:defRPr/>
            </a:pPr>
            <a:r>
              <a:rPr lang="en-US" altLang="zh-CN" kern="0" spc="-5" dirty="0" smtClean="0">
                <a:solidFill>
                  <a:schemeClr val="bg1"/>
                </a:solidFill>
                <a:latin typeface="微软雅黑" panose="020B0503020204020204" charset="-122"/>
                <a:ea typeface="微软雅黑" panose="020B0503020204020204" charset="-122"/>
              </a:rPr>
              <a:t>4</a:t>
            </a:r>
            <a:r>
              <a:rPr lang="zh-CN" altLang="en-US" kern="0" spc="-5" dirty="0" smtClean="0">
                <a:solidFill>
                  <a:schemeClr val="bg1"/>
                </a:solidFill>
                <a:latin typeface="微软雅黑" panose="020B0503020204020204" charset="-122"/>
                <a:ea typeface="微软雅黑" panose="020B0503020204020204" charset="-122"/>
              </a:rPr>
              <a:t>、微博推送</a:t>
            </a:r>
            <a:r>
              <a:rPr lang="en-US" altLang="zh-CN" kern="0" spc="-5" dirty="0" smtClean="0">
                <a:solidFill>
                  <a:schemeClr val="bg1"/>
                </a:solidFill>
                <a:latin typeface="微软雅黑" panose="020B0503020204020204" charset="-122"/>
                <a:ea typeface="微软雅黑" panose="020B0503020204020204" charset="-122"/>
              </a:rPr>
              <a:t>+</a:t>
            </a:r>
            <a:r>
              <a:rPr lang="zh-CN" altLang="en-US" kern="0" spc="-5" dirty="0" smtClean="0">
                <a:solidFill>
                  <a:schemeClr val="bg1"/>
                </a:solidFill>
                <a:latin typeface="微软雅黑" panose="020B0503020204020204" charset="-122"/>
                <a:ea typeface="微软雅黑" panose="020B0503020204020204" charset="-122"/>
              </a:rPr>
              <a:t>自助报名表单。</a:t>
            </a:r>
            <a:endParaRPr lang="en-US" altLang="zh-CN" kern="0" spc="-5" dirty="0" smtClean="0">
              <a:solidFill>
                <a:schemeClr val="bg1"/>
              </a:solidFill>
              <a:latin typeface="微软雅黑" panose="020B0503020204020204" charset="-122"/>
              <a:ea typeface="微软雅黑" panose="020B0503020204020204" charset="-122"/>
            </a:endParaRPr>
          </a:p>
          <a:p>
            <a:pPr marL="12700" lvl="0">
              <a:defRPr/>
            </a:pPr>
            <a:r>
              <a:rPr lang="en-US" altLang="zh-CN" kern="0" spc="-5" dirty="0" smtClean="0">
                <a:solidFill>
                  <a:schemeClr val="bg1"/>
                </a:solidFill>
                <a:latin typeface="微软雅黑" panose="020B0503020204020204" charset="-122"/>
                <a:ea typeface="微软雅黑" panose="020B0503020204020204" charset="-122"/>
              </a:rPr>
              <a:t>5</a:t>
            </a:r>
            <a:r>
              <a:rPr lang="zh-CN" altLang="en-US" kern="0" spc="-5" dirty="0" smtClean="0">
                <a:solidFill>
                  <a:schemeClr val="bg1"/>
                </a:solidFill>
                <a:latin typeface="微软雅黑" panose="020B0503020204020204" charset="-122"/>
                <a:ea typeface="微软雅黑" panose="020B0503020204020204" charset="-122"/>
              </a:rPr>
              <a:t>、微信的事业合伙人。</a:t>
            </a:r>
            <a:endParaRPr lang="en-US" altLang="zh-CN" kern="0" spc="-5" dirty="0" smtClean="0">
              <a:solidFill>
                <a:schemeClr val="bg1"/>
              </a:solidFill>
              <a:latin typeface="微软雅黑" panose="020B0503020204020204" charset="-122"/>
              <a:ea typeface="微软雅黑" panose="020B0503020204020204" charset="-122"/>
            </a:endParaRPr>
          </a:p>
          <a:p>
            <a:pPr marL="12700" lvl="0">
              <a:defRPr/>
            </a:pPr>
            <a:r>
              <a:rPr lang="en-US" altLang="zh-CN" kern="0" spc="-5" dirty="0" smtClean="0">
                <a:solidFill>
                  <a:schemeClr val="bg1"/>
                </a:solidFill>
                <a:latin typeface="微软雅黑" panose="020B0503020204020204" charset="-122"/>
                <a:ea typeface="微软雅黑" panose="020B0503020204020204" charset="-122"/>
              </a:rPr>
              <a:t>6</a:t>
            </a:r>
            <a:r>
              <a:rPr lang="zh-CN" altLang="en-US" kern="0" spc="-5" dirty="0" smtClean="0">
                <a:solidFill>
                  <a:schemeClr val="bg1"/>
                </a:solidFill>
                <a:latin typeface="微软雅黑" panose="020B0503020204020204" charset="-122"/>
                <a:ea typeface="微软雅黑" panose="020B0503020204020204" charset="-122"/>
              </a:rPr>
              <a:t>、各类营销活动（砍价、点钻等）</a:t>
            </a:r>
            <a:endParaRPr lang="en-US" altLang="zh-CN" kern="0" spc="-5" dirty="0" smtClean="0">
              <a:solidFill>
                <a:schemeClr val="bg1"/>
              </a:solidFill>
              <a:latin typeface="微软雅黑" panose="020B0503020204020204" charset="-122"/>
              <a:ea typeface="微软雅黑" panose="020B0503020204020204" charset="-122"/>
            </a:endParaRPr>
          </a:p>
          <a:p>
            <a:endParaRPr lang="zh-CN"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535940" y="1104049"/>
            <a:ext cx="8072119" cy="438784"/>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8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官网客服</a:t>
            </a:r>
            <a:r>
              <a:rPr lang="zh-CN" altLang="en-US" sz="2800" kern="0" noProof="0" dirty="0" smtClean="0">
                <a:solidFill>
                  <a:schemeClr val="bg1"/>
                </a:solidFill>
                <a:latin typeface="微软雅黑" panose="020B0503020204020204" charset="-122"/>
                <a:ea typeface="微软雅黑" panose="020B0503020204020204" charset="-122"/>
                <a:cs typeface="+mj-cs"/>
              </a:rPr>
              <a:t>系统：</a:t>
            </a:r>
            <a:endParaRPr kumimoji="0" lang="zh-CN" altLang="en-US" sz="28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mj-cs"/>
            </a:endParaRPr>
          </a:p>
        </p:txBody>
      </p:sp>
      <p:sp>
        <p:nvSpPr>
          <p:cNvPr id="3" name="TextBox 2"/>
          <p:cNvSpPr txBox="1"/>
          <p:nvPr/>
        </p:nvSpPr>
        <p:spPr>
          <a:xfrm>
            <a:off x="1524000" y="2133600"/>
            <a:ext cx="6934142" cy="2585323"/>
          </a:xfrm>
          <a:prstGeom prst="rect">
            <a:avLst/>
          </a:prstGeom>
          <a:noFill/>
        </p:spPr>
        <p:txBody>
          <a:bodyPr wrap="none" rtlCol="0">
            <a:spAutoFit/>
          </a:bodyPr>
          <a:lstStyle/>
          <a:p>
            <a:r>
              <a:rPr lang="zh-CN" altLang="en-US" dirty="0" smtClean="0">
                <a:solidFill>
                  <a:schemeClr val="bg1"/>
                </a:solidFill>
                <a:latin typeface="微软雅黑" panose="020B0503020204020204" charset="-122"/>
                <a:ea typeface="微软雅黑" panose="020B0503020204020204" charset="-122"/>
              </a:rPr>
              <a:t>全新初冬套系 领婚票 减现金：在线支付</a:t>
            </a:r>
            <a:r>
              <a:rPr lang="en-US" altLang="zh-CN" dirty="0" smtClean="0">
                <a:solidFill>
                  <a:schemeClr val="bg1"/>
                </a:solidFill>
                <a:latin typeface="微软雅黑" panose="020B0503020204020204" charset="-122"/>
                <a:ea typeface="微软雅黑" panose="020B0503020204020204" charset="-122"/>
              </a:rPr>
              <a:t>200</a:t>
            </a:r>
            <a:r>
              <a:rPr lang="zh-CN" altLang="en-US" dirty="0" smtClean="0">
                <a:solidFill>
                  <a:schemeClr val="bg1"/>
                </a:solidFill>
                <a:latin typeface="微软雅黑" panose="020B0503020204020204" charset="-122"/>
                <a:ea typeface="微软雅黑" panose="020B0503020204020204" charset="-122"/>
              </a:rPr>
              <a:t>元抵</a:t>
            </a:r>
            <a:r>
              <a:rPr lang="en-US" altLang="zh-CN" dirty="0" smtClean="0">
                <a:solidFill>
                  <a:schemeClr val="bg1"/>
                </a:solidFill>
                <a:latin typeface="微软雅黑" panose="020B0503020204020204" charset="-122"/>
                <a:ea typeface="微软雅黑" panose="020B0503020204020204" charset="-122"/>
              </a:rPr>
              <a:t>1000</a:t>
            </a:r>
            <a:r>
              <a:rPr lang="zh-CN" altLang="en-US" dirty="0" smtClean="0">
                <a:solidFill>
                  <a:schemeClr val="bg1"/>
                </a:solidFill>
                <a:latin typeface="微软雅黑" panose="020B0503020204020204" charset="-122"/>
                <a:ea typeface="微软雅黑" panose="020B0503020204020204" charset="-122"/>
              </a:rPr>
              <a:t>元现金</a:t>
            </a:r>
            <a:endParaRPr lang="zh-CN" altLang="en-US"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Part1 </a:t>
            </a:r>
            <a:r>
              <a:rPr lang="zh-CN" altLang="en-US" dirty="0" smtClean="0">
                <a:solidFill>
                  <a:schemeClr val="bg1"/>
                </a:solidFill>
                <a:latin typeface="微软雅黑" panose="020B0503020204020204" charset="-122"/>
                <a:ea typeface="微软雅黑" panose="020B0503020204020204" charset="-122"/>
              </a:rPr>
              <a:t>在线预约赠送精美玫瑰金箔</a:t>
            </a:r>
            <a:endParaRPr lang="zh-CN" altLang="en-US"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Part2 </a:t>
            </a:r>
            <a:r>
              <a:rPr lang="zh-CN" altLang="en-US" dirty="0" smtClean="0">
                <a:solidFill>
                  <a:schemeClr val="bg1"/>
                </a:solidFill>
                <a:latin typeface="微软雅黑" panose="020B0503020204020204" charset="-122"/>
                <a:ea typeface="微软雅黑" panose="020B0503020204020204" charset="-122"/>
              </a:rPr>
              <a:t>全新初冬套系加</a:t>
            </a:r>
            <a:r>
              <a:rPr lang="en-US" altLang="zh-CN" dirty="0" smtClean="0">
                <a:solidFill>
                  <a:schemeClr val="bg1"/>
                </a:solidFill>
                <a:latin typeface="微软雅黑" panose="020B0503020204020204" charset="-122"/>
                <a:ea typeface="微软雅黑" panose="020B0503020204020204" charset="-122"/>
              </a:rPr>
              <a:t>1</a:t>
            </a:r>
            <a:r>
              <a:rPr lang="zh-CN" altLang="en-US" dirty="0" smtClean="0">
                <a:solidFill>
                  <a:schemeClr val="bg1"/>
                </a:solidFill>
                <a:latin typeface="微软雅黑" panose="020B0503020204020204" charset="-122"/>
                <a:ea typeface="微软雅黑" panose="020B0503020204020204" charset="-122"/>
              </a:rPr>
              <a:t>元送</a:t>
            </a:r>
            <a:r>
              <a:rPr lang="en-US" altLang="zh-CN" dirty="0" smtClean="0">
                <a:solidFill>
                  <a:schemeClr val="bg1"/>
                </a:solidFill>
                <a:latin typeface="微软雅黑" panose="020B0503020204020204" charset="-122"/>
                <a:ea typeface="微软雅黑" panose="020B0503020204020204" charset="-122"/>
              </a:rPr>
              <a:t>6</a:t>
            </a:r>
            <a:r>
              <a:rPr lang="zh-CN" altLang="en-US" dirty="0" smtClean="0">
                <a:solidFill>
                  <a:schemeClr val="bg1"/>
                </a:solidFill>
                <a:latin typeface="微软雅黑" panose="020B0503020204020204" charset="-122"/>
                <a:ea typeface="微软雅黑" panose="020B0503020204020204" charset="-122"/>
              </a:rPr>
              <a:t>项好礼</a:t>
            </a:r>
            <a:endParaRPr lang="zh-CN" altLang="en-US"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Part3 </a:t>
            </a:r>
            <a:r>
              <a:rPr lang="zh-CN" altLang="en-US" dirty="0" smtClean="0">
                <a:solidFill>
                  <a:schemeClr val="bg1"/>
                </a:solidFill>
                <a:latin typeface="微软雅黑" panose="020B0503020204020204" charset="-122"/>
                <a:ea typeface="微软雅黑" panose="020B0503020204020204" charset="-122"/>
              </a:rPr>
              <a:t>介绍亲友成功预订享特权送豪礼</a:t>
            </a:r>
            <a:endParaRPr lang="zh-CN" altLang="en-US"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Part4 </a:t>
            </a:r>
            <a:r>
              <a:rPr lang="zh-CN" altLang="en-US" dirty="0" smtClean="0">
                <a:solidFill>
                  <a:schemeClr val="bg1"/>
                </a:solidFill>
                <a:latin typeface="微软雅黑" panose="020B0503020204020204" charset="-122"/>
                <a:ea typeface="微软雅黑" panose="020B0503020204020204" charset="-122"/>
              </a:rPr>
              <a:t>外地顾客到乌市拍摄绿色通道</a:t>
            </a:r>
            <a:endParaRPr lang="zh-CN" altLang="en-US"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Part5 </a:t>
            </a:r>
            <a:r>
              <a:rPr lang="zh-CN" altLang="en-US" dirty="0" smtClean="0">
                <a:solidFill>
                  <a:schemeClr val="bg1"/>
                </a:solidFill>
                <a:latin typeface="微软雅黑" panose="020B0503020204020204" charset="-122"/>
                <a:ea typeface="微软雅黑" panose="020B0503020204020204" charset="-122"/>
              </a:rPr>
              <a:t>北纬</a:t>
            </a:r>
            <a:r>
              <a:rPr lang="en-US" altLang="zh-CN" dirty="0" smtClean="0">
                <a:solidFill>
                  <a:schemeClr val="bg1"/>
                </a:solidFill>
                <a:latin typeface="微软雅黑" panose="020B0503020204020204" charset="-122"/>
                <a:ea typeface="微软雅黑" panose="020B0503020204020204" charset="-122"/>
              </a:rPr>
              <a:t>42°</a:t>
            </a:r>
            <a:r>
              <a:rPr lang="zh-CN" altLang="en-US" dirty="0" smtClean="0">
                <a:solidFill>
                  <a:schemeClr val="bg1"/>
                </a:solidFill>
                <a:latin typeface="微软雅黑" panose="020B0503020204020204" charset="-122"/>
                <a:ea typeface="微软雅黑" panose="020B0503020204020204" charset="-122"/>
              </a:rPr>
              <a:t>三体温室基地拍摄特权（恒温</a:t>
            </a:r>
            <a:r>
              <a:rPr lang="en-US" altLang="zh-CN" dirty="0" smtClean="0">
                <a:solidFill>
                  <a:schemeClr val="bg1"/>
                </a:solidFill>
                <a:latin typeface="微软雅黑" panose="020B0503020204020204" charset="-122"/>
                <a:ea typeface="微软雅黑" panose="020B0503020204020204" charset="-122"/>
              </a:rPr>
              <a:t>/</a:t>
            </a:r>
            <a:r>
              <a:rPr lang="zh-CN" altLang="en-US" dirty="0" smtClean="0">
                <a:solidFill>
                  <a:schemeClr val="bg1"/>
                </a:solidFill>
                <a:latin typeface="微软雅黑" panose="020B0503020204020204" charset="-122"/>
                <a:ea typeface="微软雅黑" panose="020B0503020204020204" charset="-122"/>
              </a:rPr>
              <a:t>恒湿</a:t>
            </a:r>
            <a:r>
              <a:rPr lang="en-US" altLang="zh-CN" dirty="0" smtClean="0">
                <a:solidFill>
                  <a:schemeClr val="bg1"/>
                </a:solidFill>
                <a:latin typeface="微软雅黑" panose="020B0503020204020204" charset="-122"/>
                <a:ea typeface="微软雅黑" panose="020B0503020204020204" charset="-122"/>
              </a:rPr>
              <a:t>/</a:t>
            </a:r>
            <a:r>
              <a:rPr lang="zh-CN" altLang="en-US" dirty="0" smtClean="0">
                <a:solidFill>
                  <a:schemeClr val="bg1"/>
                </a:solidFill>
                <a:latin typeface="微软雅黑" panose="020B0503020204020204" charset="-122"/>
                <a:ea typeface="微软雅黑" panose="020B0503020204020204" charset="-122"/>
              </a:rPr>
              <a:t>恒氧独家外景）</a:t>
            </a:r>
            <a:endParaRPr lang="zh-CN" altLang="en-US"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Part6 </a:t>
            </a:r>
            <a:r>
              <a:rPr lang="zh-CN" altLang="en-US" dirty="0" smtClean="0">
                <a:solidFill>
                  <a:schemeClr val="bg1"/>
                </a:solidFill>
                <a:latin typeface="微软雅黑" panose="020B0503020204020204" charset="-122"/>
                <a:ea typeface="微软雅黑" panose="020B0503020204020204" charset="-122"/>
              </a:rPr>
              <a:t>劲爆活动，限时抢定</a:t>
            </a:r>
            <a:endParaRPr lang="zh-CN" altLang="en-US" dirty="0" smtClean="0">
              <a:solidFill>
                <a:schemeClr val="bg1"/>
              </a:solidFill>
              <a:latin typeface="微软雅黑" panose="020B0503020204020204" charset="-122"/>
              <a:ea typeface="微软雅黑" panose="020B0503020204020204" charset="-122"/>
            </a:endParaRPr>
          </a:p>
          <a:p>
            <a:r>
              <a:rPr lang="zh-CN" altLang="en-US" dirty="0" smtClean="0">
                <a:solidFill>
                  <a:schemeClr val="bg1"/>
                </a:solidFill>
                <a:latin typeface="微软雅黑" panose="020B0503020204020204" charset="-122"/>
                <a:ea typeface="微软雅黑" panose="020B0503020204020204" charset="-122"/>
              </a:rPr>
              <a:t>注：以上活动仅限网络顾客专享，直接进店不享此优惠</a:t>
            </a:r>
            <a:endParaRPr lang="zh-CN" altLang="en-US" dirty="0" smtClean="0">
              <a:solidFill>
                <a:schemeClr val="bg1"/>
              </a:solidFill>
              <a:latin typeface="微软雅黑" panose="020B0503020204020204" charset="-122"/>
              <a:ea typeface="微软雅黑" panose="020B0503020204020204" charset="-122"/>
            </a:endParaRPr>
          </a:p>
          <a:p>
            <a:endParaRPr lang="zh-CN" altLang="en-US"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1217474"/>
            <a:ext cx="5048250" cy="1753235"/>
          </a:xfrm>
          <a:prstGeom prst="rect">
            <a:avLst/>
          </a:prstGeom>
          <a:noFill/>
        </p:spPr>
        <p:txBody>
          <a:bodyPr wrap="none" rtlCol="0">
            <a:spAutoFit/>
          </a:bodyPr>
          <a:lstStyle/>
          <a:p>
            <a:r>
              <a:rPr lang="zh-CN" altLang="zh-CN" b="1" dirty="0" smtClean="0">
                <a:solidFill>
                  <a:schemeClr val="bg1"/>
                </a:solidFill>
                <a:latin typeface="微软雅黑" panose="020B0503020204020204" charset="-122"/>
                <a:ea typeface="微软雅黑" panose="020B0503020204020204" charset="-122"/>
              </a:rPr>
              <a:t>【咨询有礼】</a:t>
            </a:r>
            <a:br>
              <a:rPr lang="en-US" altLang="zh-CN" b="1" dirty="0" smtClean="0">
                <a:solidFill>
                  <a:schemeClr val="bg1"/>
                </a:solidFill>
                <a:latin typeface="微软雅黑" panose="020B0503020204020204" charset="-122"/>
                <a:ea typeface="微软雅黑" panose="020B0503020204020204" charset="-122"/>
              </a:rPr>
            </a:br>
            <a:r>
              <a:rPr lang="zh-CN" altLang="zh-CN" b="1" dirty="0" smtClean="0">
                <a:solidFill>
                  <a:schemeClr val="bg1"/>
                </a:solidFill>
                <a:latin typeface="微软雅黑" panose="020B0503020204020204" charset="-122"/>
                <a:ea typeface="微软雅黑" panose="020B0503020204020204" charset="-122"/>
              </a:rPr>
              <a:t>双十二婚纱照预售 火爆开启，</a:t>
            </a:r>
            <a:endParaRPr lang="zh-CN" altLang="zh-CN" dirty="0" smtClean="0">
              <a:solidFill>
                <a:schemeClr val="bg1"/>
              </a:solidFill>
              <a:latin typeface="微软雅黑" panose="020B0503020204020204" charset="-122"/>
              <a:ea typeface="微软雅黑" panose="020B0503020204020204" charset="-122"/>
            </a:endParaRPr>
          </a:p>
          <a:p>
            <a:r>
              <a:rPr lang="zh-CN" altLang="zh-CN" b="1" dirty="0" smtClean="0">
                <a:solidFill>
                  <a:schemeClr val="bg1"/>
                </a:solidFill>
                <a:latin typeface="微软雅黑" panose="020B0503020204020204" charset="-122"/>
                <a:ea typeface="微软雅黑" panose="020B0503020204020204" charset="-122"/>
              </a:rPr>
              <a:t>婚纱预定尊享</a:t>
            </a:r>
            <a:r>
              <a:rPr lang="en-US" altLang="zh-CN" b="1" dirty="0" smtClean="0">
                <a:solidFill>
                  <a:schemeClr val="bg1"/>
                </a:solidFill>
                <a:latin typeface="微软雅黑" panose="020B0503020204020204" charset="-122"/>
                <a:ea typeface="微软雅黑" panose="020B0503020204020204" charset="-122"/>
              </a:rPr>
              <a:t>2.8</a:t>
            </a:r>
            <a:r>
              <a:rPr lang="zh-CN" altLang="zh-CN" b="1" dirty="0" smtClean="0">
                <a:solidFill>
                  <a:schemeClr val="bg1"/>
                </a:solidFill>
                <a:latin typeface="微软雅黑" panose="020B0503020204020204" charset="-122"/>
                <a:ea typeface="微软雅黑" panose="020B0503020204020204" charset="-122"/>
              </a:rPr>
              <a:t>折 ，婚博套系提前预售</a:t>
            </a:r>
            <a:r>
              <a:rPr lang="en-US" altLang="zh-CN" b="1" dirty="0" smtClean="0">
                <a:solidFill>
                  <a:schemeClr val="bg1"/>
                </a:solidFill>
                <a:latin typeface="微软雅黑" panose="020B0503020204020204" charset="-122"/>
                <a:ea typeface="微软雅黑" panose="020B0503020204020204" charset="-122"/>
              </a:rPr>
              <a:t>2016</a:t>
            </a:r>
            <a:r>
              <a:rPr lang="zh-CN" altLang="zh-CN" b="1" dirty="0" smtClean="0">
                <a:solidFill>
                  <a:schemeClr val="bg1"/>
                </a:solidFill>
                <a:latin typeface="微软雅黑" panose="020B0503020204020204" charset="-122"/>
                <a:ea typeface="微软雅黑" panose="020B0503020204020204" charset="-122"/>
              </a:rPr>
              <a:t>元</a:t>
            </a:r>
            <a:endParaRPr lang="zh-CN" altLang="zh-CN" dirty="0" smtClean="0">
              <a:solidFill>
                <a:schemeClr val="bg1"/>
              </a:solidFill>
              <a:latin typeface="微软雅黑" panose="020B0503020204020204" charset="-122"/>
              <a:ea typeface="微软雅黑" panose="020B0503020204020204" charset="-122"/>
            </a:endParaRPr>
          </a:p>
          <a:p>
            <a:r>
              <a:rPr lang="zh-CN" altLang="zh-CN" b="1" dirty="0" smtClean="0">
                <a:solidFill>
                  <a:schemeClr val="bg1"/>
                </a:solidFill>
                <a:latin typeface="微软雅黑" panose="020B0503020204020204" charset="-122"/>
                <a:ea typeface="微软雅黑" panose="020B0503020204020204" charset="-122"/>
              </a:rPr>
              <a:t>网络会员尊享</a:t>
            </a:r>
            <a:r>
              <a:rPr lang="en-US" altLang="zh-CN" b="1" dirty="0" smtClean="0">
                <a:solidFill>
                  <a:schemeClr val="bg1"/>
                </a:solidFill>
                <a:latin typeface="微软雅黑" panose="020B0503020204020204" charset="-122"/>
                <a:ea typeface="微软雅黑" panose="020B0503020204020204" charset="-122"/>
              </a:rPr>
              <a:t>5</a:t>
            </a:r>
            <a:r>
              <a:rPr lang="zh-CN" altLang="zh-CN" b="1" dirty="0" smtClean="0">
                <a:solidFill>
                  <a:schemeClr val="bg1"/>
                </a:solidFill>
                <a:latin typeface="微软雅黑" panose="020B0503020204020204" charset="-122"/>
                <a:ea typeface="微软雅黑" panose="020B0503020204020204" charset="-122"/>
              </a:rPr>
              <a:t>大豪礼，</a:t>
            </a:r>
            <a:endParaRPr lang="zh-CN" altLang="zh-CN" dirty="0" smtClean="0">
              <a:solidFill>
                <a:schemeClr val="bg1"/>
              </a:solidFill>
              <a:latin typeface="微软雅黑" panose="020B0503020204020204" charset="-122"/>
              <a:ea typeface="微软雅黑" panose="020B0503020204020204" charset="-122"/>
            </a:endParaRPr>
          </a:p>
          <a:p>
            <a:r>
              <a:rPr lang="zh-CN" altLang="zh-CN" b="1" dirty="0" smtClean="0">
                <a:solidFill>
                  <a:schemeClr val="bg1"/>
                </a:solidFill>
                <a:latin typeface="微软雅黑" panose="020B0503020204020204" charset="-122"/>
                <a:ea typeface="微软雅黑" panose="020B0503020204020204" charset="-122"/>
              </a:rPr>
              <a:t>预售热线</a:t>
            </a:r>
            <a:r>
              <a:rPr lang="zh-CN" altLang="zh-CN" dirty="0" smtClean="0">
                <a:solidFill>
                  <a:schemeClr val="bg1"/>
                </a:solidFill>
                <a:latin typeface="微软雅黑" panose="020B0503020204020204" charset="-122"/>
                <a:ea typeface="微软雅黑" panose="020B0503020204020204" charset="-122"/>
              </a:rPr>
              <a:t>：</a:t>
            </a:r>
            <a:r>
              <a:rPr lang="en-US" altLang="zh-CN" dirty="0" smtClean="0">
                <a:solidFill>
                  <a:schemeClr val="bg1"/>
                </a:solidFill>
                <a:latin typeface="微软雅黑" panose="020B0503020204020204" charset="-122"/>
                <a:ea typeface="微软雅黑" panose="020B0503020204020204" charset="-122"/>
              </a:rPr>
              <a:t> </a:t>
            </a:r>
            <a:r>
              <a:rPr lang="zh-CN" altLang="en-US" dirty="0" smtClean="0">
                <a:solidFill>
                  <a:schemeClr val="bg1"/>
                </a:solidFill>
                <a:latin typeface="微软雅黑" panose="020B0503020204020204" charset="-122"/>
                <a:ea typeface="微软雅黑" panose="020B0503020204020204" charset="-122"/>
              </a:rPr>
              <a:t>微信同号</a:t>
            </a:r>
            <a:endParaRPr lang="zh-CN" altLang="zh-CN" dirty="0" smtClean="0">
              <a:solidFill>
                <a:schemeClr val="bg1"/>
              </a:solidFill>
              <a:latin typeface="微软雅黑" panose="020B0503020204020204" charset="-122"/>
              <a:ea typeface="微软雅黑" panose="020B0503020204020204" charset="-122"/>
            </a:endParaRPr>
          </a:p>
          <a:p>
            <a:endParaRPr lang="zh-CN" altLang="en-US" dirty="0">
              <a:solidFill>
                <a:schemeClr val="bg1"/>
              </a:solidFill>
              <a:latin typeface="微软雅黑" panose="020B0503020204020204" charset="-122"/>
              <a:ea typeface="微软雅黑" panose="020B0503020204020204" charset="-122"/>
            </a:endParaRPr>
          </a:p>
        </p:txBody>
      </p:sp>
      <p:sp>
        <p:nvSpPr>
          <p:cNvPr id="4" name="TextBox 3"/>
          <p:cNvSpPr txBox="1"/>
          <p:nvPr/>
        </p:nvSpPr>
        <p:spPr>
          <a:xfrm>
            <a:off x="1447800" y="2895600"/>
            <a:ext cx="6343403" cy="2862322"/>
          </a:xfrm>
          <a:prstGeom prst="rect">
            <a:avLst/>
          </a:prstGeom>
          <a:noFill/>
        </p:spPr>
        <p:txBody>
          <a:bodyPr wrap="none" rtlCol="0">
            <a:spAutoFit/>
          </a:bodyPr>
          <a:lstStyle/>
          <a:p>
            <a:r>
              <a:rPr lang="zh-CN" altLang="zh-CN" dirty="0" smtClean="0">
                <a:solidFill>
                  <a:schemeClr val="bg1"/>
                </a:solidFill>
                <a:latin typeface="微软雅黑" panose="020B0503020204020204" charset="-122"/>
                <a:ea typeface="微软雅黑" panose="020B0503020204020204" charset="-122"/>
              </a:rPr>
              <a:t>全新初冬套系</a:t>
            </a:r>
            <a:r>
              <a:rPr lang="en-US" altLang="zh-CN" dirty="0" smtClean="0">
                <a:solidFill>
                  <a:schemeClr val="bg1"/>
                </a:solidFill>
                <a:latin typeface="微软雅黑" panose="020B0503020204020204" charset="-122"/>
                <a:ea typeface="微软雅黑" panose="020B0503020204020204" charset="-122"/>
              </a:rPr>
              <a:t> </a:t>
            </a:r>
            <a:r>
              <a:rPr lang="zh-CN" altLang="zh-CN" dirty="0" smtClean="0">
                <a:solidFill>
                  <a:schemeClr val="bg1"/>
                </a:solidFill>
                <a:latin typeface="微软雅黑" panose="020B0503020204020204" charset="-122"/>
                <a:ea typeface="微软雅黑" panose="020B0503020204020204" charset="-122"/>
              </a:rPr>
              <a:t>领婚票</a:t>
            </a:r>
            <a:r>
              <a:rPr lang="en-US" altLang="zh-CN" dirty="0" smtClean="0">
                <a:solidFill>
                  <a:schemeClr val="bg1"/>
                </a:solidFill>
                <a:latin typeface="微软雅黑" panose="020B0503020204020204" charset="-122"/>
                <a:ea typeface="微软雅黑" panose="020B0503020204020204" charset="-122"/>
              </a:rPr>
              <a:t> </a:t>
            </a:r>
            <a:r>
              <a:rPr lang="zh-CN" altLang="zh-CN" dirty="0" smtClean="0">
                <a:solidFill>
                  <a:schemeClr val="bg1"/>
                </a:solidFill>
                <a:latin typeface="微软雅黑" panose="020B0503020204020204" charset="-122"/>
                <a:ea typeface="微软雅黑" panose="020B0503020204020204" charset="-122"/>
              </a:rPr>
              <a:t>减现金：在线支付</a:t>
            </a:r>
            <a:r>
              <a:rPr lang="en-US" altLang="zh-CN" dirty="0" smtClean="0">
                <a:solidFill>
                  <a:schemeClr val="bg1"/>
                </a:solidFill>
                <a:latin typeface="微软雅黑" panose="020B0503020204020204" charset="-122"/>
                <a:ea typeface="微软雅黑" panose="020B0503020204020204" charset="-122"/>
              </a:rPr>
              <a:t>200</a:t>
            </a:r>
            <a:r>
              <a:rPr lang="zh-CN" altLang="zh-CN" dirty="0" smtClean="0">
                <a:solidFill>
                  <a:schemeClr val="bg1"/>
                </a:solidFill>
                <a:latin typeface="微软雅黑" panose="020B0503020204020204" charset="-122"/>
                <a:ea typeface="微软雅黑" panose="020B0503020204020204" charset="-122"/>
              </a:rPr>
              <a:t>元享</a:t>
            </a:r>
            <a:r>
              <a:rPr lang="en-US" altLang="zh-CN" dirty="0" smtClean="0">
                <a:solidFill>
                  <a:schemeClr val="bg1"/>
                </a:solidFill>
                <a:latin typeface="微软雅黑" panose="020B0503020204020204" charset="-122"/>
                <a:ea typeface="微软雅黑" panose="020B0503020204020204" charset="-122"/>
              </a:rPr>
              <a:t>5900</a:t>
            </a:r>
            <a:r>
              <a:rPr lang="zh-CN" altLang="zh-CN" dirty="0" smtClean="0">
                <a:solidFill>
                  <a:schemeClr val="bg1"/>
                </a:solidFill>
                <a:latin typeface="微软雅黑" panose="020B0503020204020204" charset="-122"/>
                <a:ea typeface="微软雅黑" panose="020B0503020204020204" charset="-122"/>
              </a:rPr>
              <a:t>元优惠</a:t>
            </a:r>
            <a:br>
              <a:rPr lang="en-US" altLang="zh-CN" dirty="0" smtClean="0">
                <a:solidFill>
                  <a:schemeClr val="bg1"/>
                </a:solidFill>
                <a:latin typeface="微软雅黑" panose="020B0503020204020204" charset="-122"/>
                <a:ea typeface="微软雅黑" panose="020B0503020204020204" charset="-122"/>
              </a:rPr>
            </a:br>
            <a:r>
              <a:rPr lang="en-US" altLang="zh-CN" dirty="0" smtClean="0">
                <a:solidFill>
                  <a:schemeClr val="bg1"/>
                </a:solidFill>
                <a:latin typeface="微软雅黑" panose="020B0503020204020204" charset="-122"/>
                <a:ea typeface="微软雅黑" panose="020B0503020204020204" charset="-122"/>
              </a:rPr>
              <a:t>Part1</a:t>
            </a:r>
            <a:r>
              <a:rPr lang="zh-CN" altLang="zh-CN" dirty="0" smtClean="0">
                <a:solidFill>
                  <a:schemeClr val="bg1"/>
                </a:solidFill>
                <a:latin typeface="微软雅黑" panose="020B0503020204020204" charset="-122"/>
                <a:ea typeface="微软雅黑" panose="020B0503020204020204" charset="-122"/>
              </a:rPr>
              <a:t>：在线注册赠送懒人支架</a:t>
            </a:r>
            <a:br>
              <a:rPr lang="en-US" altLang="zh-CN" dirty="0" smtClean="0">
                <a:solidFill>
                  <a:schemeClr val="bg1"/>
                </a:solidFill>
                <a:latin typeface="微软雅黑" panose="020B0503020204020204" charset="-122"/>
                <a:ea typeface="微软雅黑" panose="020B0503020204020204" charset="-122"/>
              </a:rPr>
            </a:br>
            <a:r>
              <a:rPr lang="en-US" altLang="zh-CN" dirty="0" smtClean="0">
                <a:solidFill>
                  <a:schemeClr val="bg1"/>
                </a:solidFill>
                <a:latin typeface="微软雅黑" panose="020B0503020204020204" charset="-122"/>
                <a:ea typeface="微软雅黑" panose="020B0503020204020204" charset="-122"/>
              </a:rPr>
              <a:t>Part2</a:t>
            </a:r>
            <a:r>
              <a:rPr lang="zh-CN" altLang="zh-CN" dirty="0" smtClean="0">
                <a:solidFill>
                  <a:schemeClr val="bg1"/>
                </a:solidFill>
                <a:latin typeface="微软雅黑" panose="020B0503020204020204" charset="-122"/>
                <a:ea typeface="微软雅黑" panose="020B0503020204020204" charset="-122"/>
              </a:rPr>
              <a:t>：婚照套系豪减</a:t>
            </a:r>
            <a:r>
              <a:rPr lang="en-US" altLang="zh-CN" dirty="0" smtClean="0">
                <a:solidFill>
                  <a:schemeClr val="bg1"/>
                </a:solidFill>
                <a:latin typeface="微软雅黑" panose="020B0503020204020204" charset="-122"/>
                <a:ea typeface="微软雅黑" panose="020B0503020204020204" charset="-122"/>
              </a:rPr>
              <a:t>1000</a:t>
            </a:r>
            <a:r>
              <a:rPr lang="zh-CN" altLang="zh-CN" dirty="0" smtClean="0">
                <a:solidFill>
                  <a:schemeClr val="bg1"/>
                </a:solidFill>
                <a:latin typeface="微软雅黑" panose="020B0503020204020204" charset="-122"/>
                <a:ea typeface="微软雅黑" panose="020B0503020204020204" charset="-122"/>
              </a:rPr>
              <a:t>元现金</a:t>
            </a:r>
            <a:endParaRPr lang="zh-CN"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Part3</a:t>
            </a:r>
            <a:r>
              <a:rPr lang="zh-CN" altLang="zh-CN" dirty="0" smtClean="0">
                <a:solidFill>
                  <a:schemeClr val="bg1"/>
                </a:solidFill>
                <a:latin typeface="微软雅黑" panose="020B0503020204020204" charset="-122"/>
                <a:ea typeface="微软雅黑" panose="020B0503020204020204" charset="-122"/>
              </a:rPr>
              <a:t>：预定套系赠送</a:t>
            </a:r>
            <a:r>
              <a:rPr lang="en-US" altLang="zh-CN" dirty="0" smtClean="0">
                <a:solidFill>
                  <a:schemeClr val="bg1"/>
                </a:solidFill>
                <a:latin typeface="微软雅黑" panose="020B0503020204020204" charset="-122"/>
                <a:ea typeface="微软雅黑" panose="020B0503020204020204" charset="-122"/>
              </a:rPr>
              <a:t>5</a:t>
            </a:r>
            <a:r>
              <a:rPr lang="zh-CN" altLang="zh-CN" dirty="0" smtClean="0">
                <a:solidFill>
                  <a:schemeClr val="bg1"/>
                </a:solidFill>
                <a:latin typeface="微软雅黑" panose="020B0503020204020204" charset="-122"/>
                <a:ea typeface="微软雅黑" panose="020B0503020204020204" charset="-122"/>
              </a:rPr>
              <a:t>张精修照片</a:t>
            </a:r>
            <a:r>
              <a:rPr lang="en-US" altLang="zh-CN" dirty="0" smtClean="0">
                <a:solidFill>
                  <a:schemeClr val="bg1"/>
                </a:solidFill>
                <a:latin typeface="微软雅黑" panose="020B0503020204020204" charset="-122"/>
                <a:ea typeface="微软雅黑" panose="020B0503020204020204" charset="-122"/>
              </a:rPr>
              <a:t>+10</a:t>
            </a:r>
            <a:r>
              <a:rPr lang="zh-CN" altLang="zh-CN" dirty="0" smtClean="0">
                <a:solidFill>
                  <a:schemeClr val="bg1"/>
                </a:solidFill>
                <a:latin typeface="微软雅黑" panose="020B0503020204020204" charset="-122"/>
                <a:ea typeface="微软雅黑" panose="020B0503020204020204" charset="-122"/>
              </a:rPr>
              <a:t>张底片</a:t>
            </a:r>
            <a:br>
              <a:rPr lang="en-US" altLang="zh-CN" dirty="0" smtClean="0">
                <a:solidFill>
                  <a:schemeClr val="bg1"/>
                </a:solidFill>
                <a:latin typeface="微软雅黑" panose="020B0503020204020204" charset="-122"/>
                <a:ea typeface="微软雅黑" panose="020B0503020204020204" charset="-122"/>
              </a:rPr>
            </a:br>
            <a:r>
              <a:rPr lang="en-US" altLang="zh-CN" dirty="0" smtClean="0">
                <a:solidFill>
                  <a:schemeClr val="bg1"/>
                </a:solidFill>
                <a:latin typeface="微软雅黑" panose="020B0503020204020204" charset="-122"/>
                <a:ea typeface="微软雅黑" panose="020B0503020204020204" charset="-122"/>
              </a:rPr>
              <a:t>Part3 </a:t>
            </a:r>
            <a:r>
              <a:rPr lang="zh-CN" altLang="zh-CN" dirty="0" smtClean="0">
                <a:solidFill>
                  <a:schemeClr val="bg1"/>
                </a:solidFill>
                <a:latin typeface="微软雅黑" panose="020B0503020204020204" charset="-122"/>
                <a:ea typeface="微软雅黑" panose="020B0503020204020204" charset="-122"/>
              </a:rPr>
              <a:t>：介绍亲友成功预订享返现礼</a:t>
            </a:r>
            <a:endParaRPr lang="zh-CN" altLang="zh-CN" dirty="0" smtClean="0">
              <a:solidFill>
                <a:schemeClr val="bg1"/>
              </a:solidFill>
              <a:latin typeface="微软雅黑" panose="020B0503020204020204" charset="-122"/>
              <a:ea typeface="微软雅黑" panose="020B0503020204020204" charset="-122"/>
            </a:endParaRPr>
          </a:p>
          <a:p>
            <a:r>
              <a:rPr lang="en-US" altLang="zh-CN" dirty="0" smtClean="0">
                <a:solidFill>
                  <a:schemeClr val="bg1"/>
                </a:solidFill>
                <a:latin typeface="微软雅黑" panose="020B0503020204020204" charset="-122"/>
                <a:ea typeface="微软雅黑" panose="020B0503020204020204" charset="-122"/>
              </a:rPr>
              <a:t>Part4</a:t>
            </a:r>
            <a:r>
              <a:rPr lang="zh-CN" altLang="zh-CN" dirty="0" smtClean="0">
                <a:solidFill>
                  <a:schemeClr val="bg1"/>
                </a:solidFill>
                <a:latin typeface="微软雅黑" panose="020B0503020204020204" charset="-122"/>
                <a:ea typeface="微软雅黑" panose="020B0503020204020204" charset="-122"/>
              </a:rPr>
              <a:t>：全款预定赠送高档富安娜蚕丝棉被</a:t>
            </a:r>
            <a:br>
              <a:rPr lang="en-US" altLang="zh-CN" dirty="0" smtClean="0">
                <a:solidFill>
                  <a:schemeClr val="bg1"/>
                </a:solidFill>
                <a:latin typeface="微软雅黑" panose="020B0503020204020204" charset="-122"/>
                <a:ea typeface="微软雅黑" panose="020B0503020204020204" charset="-122"/>
              </a:rPr>
            </a:br>
            <a:r>
              <a:rPr lang="en-US" altLang="zh-CN" dirty="0" smtClean="0">
                <a:solidFill>
                  <a:schemeClr val="bg1"/>
                </a:solidFill>
                <a:latin typeface="微软雅黑" panose="020B0503020204020204" charset="-122"/>
                <a:ea typeface="微软雅黑" panose="020B0503020204020204" charset="-122"/>
              </a:rPr>
              <a:t>Part5</a:t>
            </a:r>
            <a:r>
              <a:rPr lang="zh-CN" altLang="zh-CN" dirty="0" smtClean="0">
                <a:solidFill>
                  <a:schemeClr val="bg1"/>
                </a:solidFill>
                <a:latin typeface="微软雅黑" panose="020B0503020204020204" charset="-122"/>
                <a:ea typeface="微软雅黑" panose="020B0503020204020204" charset="-122"/>
              </a:rPr>
              <a:t>：预定就送珂兰对戒</a:t>
            </a:r>
            <a:r>
              <a:rPr lang="en-US" altLang="zh-CN" dirty="0" smtClean="0">
                <a:solidFill>
                  <a:schemeClr val="bg1"/>
                </a:solidFill>
                <a:latin typeface="微软雅黑" panose="020B0503020204020204" charset="-122"/>
                <a:ea typeface="微软雅黑" panose="020B0503020204020204" charset="-122"/>
              </a:rPr>
              <a:t>+</a:t>
            </a:r>
            <a:r>
              <a:rPr lang="zh-CN" altLang="zh-CN" dirty="0" smtClean="0">
                <a:solidFill>
                  <a:schemeClr val="bg1"/>
                </a:solidFill>
                <a:latin typeface="微软雅黑" panose="020B0503020204020204" charset="-122"/>
                <a:ea typeface="微软雅黑" panose="020B0503020204020204" charset="-122"/>
              </a:rPr>
              <a:t>兰亭尚品单戒</a:t>
            </a:r>
            <a:br>
              <a:rPr lang="en-US" altLang="zh-CN" dirty="0" smtClean="0">
                <a:solidFill>
                  <a:schemeClr val="bg1"/>
                </a:solidFill>
                <a:latin typeface="微软雅黑" panose="020B0503020204020204" charset="-122"/>
                <a:ea typeface="微软雅黑" panose="020B0503020204020204" charset="-122"/>
              </a:rPr>
            </a:br>
            <a:r>
              <a:rPr lang="en-US" altLang="zh-CN" b="1" dirty="0" smtClean="0">
                <a:solidFill>
                  <a:schemeClr val="bg1"/>
                </a:solidFill>
                <a:latin typeface="微软雅黑" panose="020B0503020204020204" charset="-122"/>
                <a:ea typeface="微软雅黑" panose="020B0503020204020204" charset="-122"/>
              </a:rPr>
              <a:t># </a:t>
            </a:r>
            <a:r>
              <a:rPr lang="zh-CN" altLang="zh-CN" b="1" dirty="0" smtClean="0">
                <a:solidFill>
                  <a:schemeClr val="bg1"/>
                </a:solidFill>
                <a:latin typeface="微软雅黑" panose="020B0503020204020204" charset="-122"/>
                <a:ea typeface="微软雅黑" panose="020B0503020204020204" charset="-122"/>
              </a:rPr>
              <a:t>婚纱套系仅需</a:t>
            </a:r>
            <a:r>
              <a:rPr lang="en-US" altLang="zh-CN" b="1" dirty="0" smtClean="0">
                <a:solidFill>
                  <a:schemeClr val="bg1"/>
                </a:solidFill>
                <a:latin typeface="微软雅黑" panose="020B0503020204020204" charset="-122"/>
                <a:ea typeface="微软雅黑" panose="020B0503020204020204" charset="-122"/>
              </a:rPr>
              <a:t>2016 #</a:t>
            </a:r>
            <a:br>
              <a:rPr lang="en-US" altLang="zh-CN" dirty="0" smtClean="0">
                <a:solidFill>
                  <a:schemeClr val="bg1"/>
                </a:solidFill>
                <a:latin typeface="微软雅黑" panose="020B0503020204020204" charset="-122"/>
                <a:ea typeface="微软雅黑" panose="020B0503020204020204" charset="-122"/>
              </a:rPr>
            </a:br>
            <a:r>
              <a:rPr lang="zh-CN" altLang="zh-CN" dirty="0" smtClean="0">
                <a:solidFill>
                  <a:schemeClr val="bg1"/>
                </a:solidFill>
                <a:latin typeface="微软雅黑" panose="020B0503020204020204" charset="-122"/>
                <a:ea typeface="微软雅黑" panose="020B0503020204020204" charset="-122"/>
              </a:rPr>
              <a:t>注：以上活动仅限网络顾客专享，直接进店不享此优惠</a:t>
            </a:r>
            <a:endParaRPr lang="zh-CN" altLang="zh-CN" dirty="0" smtClean="0">
              <a:solidFill>
                <a:schemeClr val="bg1"/>
              </a:solidFill>
              <a:latin typeface="微软雅黑" panose="020B0503020204020204" charset="-122"/>
              <a:ea typeface="微软雅黑" panose="020B0503020204020204" charset="-122"/>
            </a:endParaRPr>
          </a:p>
          <a:p>
            <a:endParaRPr lang="zh-CN" altLang="en-US"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微软雅黑" panose="020B0503020204020204" charset="-122"/>
                <a:ea typeface="微软雅黑" panose="020B0503020204020204" charset="-122"/>
              </a:rPr>
              <a:t>官网红包</a:t>
            </a:r>
            <a:endParaRPr lang="zh-CN" altLang="en-US" dirty="0">
              <a:latin typeface="微软雅黑" panose="020B0503020204020204" charset="-122"/>
              <a:ea typeface="微软雅黑" panose="020B0503020204020204" charset="-122"/>
            </a:endParaRPr>
          </a:p>
        </p:txBody>
      </p:sp>
      <p:pic>
        <p:nvPicPr>
          <p:cNvPr id="1026" name="Picture 2" descr="C:\Users\Administrator\Desktop\QQ图片20161122141638.png"/>
          <p:cNvPicPr>
            <a:picLocks noChangeAspect="1" noChangeArrowheads="1"/>
          </p:cNvPicPr>
          <p:nvPr/>
        </p:nvPicPr>
        <p:blipFill>
          <a:blip r:embed="rId1" cstate="print"/>
          <a:srcRect/>
          <a:stretch>
            <a:fillRect/>
          </a:stretch>
        </p:blipFill>
        <p:spPr bwMode="auto">
          <a:xfrm>
            <a:off x="523875" y="2053690"/>
            <a:ext cx="3971925" cy="3337751"/>
          </a:xfrm>
          <a:prstGeom prst="rect">
            <a:avLst/>
          </a:prstGeom>
          <a:noFill/>
        </p:spPr>
      </p:pic>
      <p:pic>
        <p:nvPicPr>
          <p:cNvPr id="1027" name="Picture 3" descr="C:\Users\Administrator\Desktop\QQ图片20161122141653.png"/>
          <p:cNvPicPr>
            <a:picLocks noChangeAspect="1" noChangeArrowheads="1"/>
          </p:cNvPicPr>
          <p:nvPr/>
        </p:nvPicPr>
        <p:blipFill>
          <a:blip r:embed="rId2" cstate="print"/>
          <a:srcRect/>
          <a:stretch>
            <a:fillRect/>
          </a:stretch>
        </p:blipFill>
        <p:spPr bwMode="auto">
          <a:xfrm>
            <a:off x="4572000" y="2057400"/>
            <a:ext cx="4000423" cy="33528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微软雅黑" panose="020B0503020204020204" charset="-122"/>
                <a:ea typeface="微软雅黑" panose="020B0503020204020204" charset="-122"/>
              </a:rPr>
              <a:t>微博：</a:t>
            </a:r>
            <a:endParaRPr lang="zh-CN" altLang="en-US" dirty="0">
              <a:latin typeface="微软雅黑" panose="020B0503020204020204" charset="-122"/>
              <a:ea typeface="微软雅黑" panose="020B0503020204020204" charset="-122"/>
            </a:endParaRPr>
          </a:p>
        </p:txBody>
      </p:sp>
      <p:pic>
        <p:nvPicPr>
          <p:cNvPr id="128002" name="Picture 2"/>
          <p:cNvPicPr>
            <a:picLocks noChangeAspect="1" noChangeArrowheads="1"/>
          </p:cNvPicPr>
          <p:nvPr/>
        </p:nvPicPr>
        <p:blipFill>
          <a:blip r:embed="rId1" cstate="print"/>
          <a:srcRect/>
          <a:stretch>
            <a:fillRect/>
          </a:stretch>
        </p:blipFill>
        <p:spPr bwMode="auto">
          <a:xfrm>
            <a:off x="1078115" y="2057400"/>
            <a:ext cx="3417685" cy="4041775"/>
          </a:xfrm>
          <a:prstGeom prst="rect">
            <a:avLst/>
          </a:prstGeom>
          <a:noFill/>
          <a:ln w="9525">
            <a:noFill/>
            <a:miter lim="800000"/>
            <a:headEnd/>
            <a:tailEnd/>
          </a:ln>
        </p:spPr>
      </p:pic>
      <p:pic>
        <p:nvPicPr>
          <p:cNvPr id="128003" name="Picture 3"/>
          <p:cNvPicPr>
            <a:picLocks noChangeAspect="1" noChangeArrowheads="1"/>
          </p:cNvPicPr>
          <p:nvPr/>
        </p:nvPicPr>
        <p:blipFill>
          <a:blip r:embed="rId2" cstate="print"/>
          <a:srcRect/>
          <a:stretch>
            <a:fillRect/>
          </a:stretch>
        </p:blipFill>
        <p:spPr bwMode="auto">
          <a:xfrm>
            <a:off x="5029200" y="2057401"/>
            <a:ext cx="3276600" cy="4042058"/>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微软雅黑" panose="020B0503020204020204" charset="-122"/>
                <a:ea typeface="微软雅黑" panose="020B0503020204020204" charset="-122"/>
              </a:rPr>
              <a:t>自助表单工具：</a:t>
            </a:r>
            <a:endParaRPr lang="zh-CN" altLang="en-US" dirty="0">
              <a:latin typeface="微软雅黑" panose="020B0503020204020204" charset="-122"/>
              <a:ea typeface="微软雅黑" panose="020B0503020204020204" charset="-122"/>
            </a:endParaRPr>
          </a:p>
        </p:txBody>
      </p:sp>
      <p:pic>
        <p:nvPicPr>
          <p:cNvPr id="129026" name="Picture 2"/>
          <p:cNvPicPr>
            <a:picLocks noChangeAspect="1" noChangeArrowheads="1"/>
          </p:cNvPicPr>
          <p:nvPr/>
        </p:nvPicPr>
        <p:blipFill>
          <a:blip r:embed="rId1" cstate="print"/>
          <a:srcRect/>
          <a:stretch>
            <a:fillRect/>
          </a:stretch>
        </p:blipFill>
        <p:spPr bwMode="auto">
          <a:xfrm>
            <a:off x="1524000" y="1752600"/>
            <a:ext cx="6276975" cy="430467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71600" y="1485900"/>
            <a:ext cx="6248400" cy="4686300"/>
          </a:xfrm>
          <a:prstGeom prst="rect">
            <a:avLst/>
          </a:prstGeom>
          <a:blipFill>
            <a:blip r:embed="rId1" cstate="print"/>
            <a:stretch>
              <a:fillRect/>
            </a:stretch>
          </a:blipFill>
        </p:spPr>
        <p:txBody>
          <a:bodyPr wrap="square" lIns="0" tIns="0" rIns="0" bIns="0" rtlCol="0"/>
          <a:lstStyle/>
          <a:p/>
        </p:txBody>
      </p:sp>
      <p:sp>
        <p:nvSpPr>
          <p:cNvPr id="4" name="object 2"/>
          <p:cNvSpPr txBox="1"/>
          <p:nvPr/>
        </p:nvSpPr>
        <p:spPr>
          <a:xfrm>
            <a:off x="535940" y="838200"/>
            <a:ext cx="8072119" cy="430887"/>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b="1" u="none" strike="noStrike" kern="0" cap="none" spc="-5" normalizeH="0" baseline="0" noProof="0" dirty="0" smtClean="0">
                <a:ln>
                  <a:noFill/>
                </a:ln>
                <a:solidFill>
                  <a:schemeClr val="bg1"/>
                </a:solidFill>
                <a:effectLst/>
                <a:uLnTx/>
                <a:uFillTx/>
                <a:latin typeface="微软雅黑" panose="020B0503020204020204" charset="-122"/>
                <a:ea typeface="+mj-ea"/>
                <a:cs typeface="微软雅黑" panose="020B0503020204020204" charset="-122"/>
              </a:rPr>
              <a:t>传统影楼的电商转型：</a:t>
            </a:r>
            <a:endParaRPr kumimoji="0" lang="zh-CN" altLang="en-US" sz="2800" b="1" u="none" strike="noStrike" kern="0" cap="none" spc="-5" normalizeH="0" baseline="0" noProof="0" dirty="0">
              <a:ln>
                <a:noFill/>
              </a:ln>
              <a:solidFill>
                <a:schemeClr val="bg1"/>
              </a:solidFill>
              <a:effectLst/>
              <a:uLnTx/>
              <a:uFillTx/>
              <a:latin typeface="微软雅黑" panose="020B0503020204020204" charset="-122"/>
              <a:ea typeface="+mj-ea"/>
              <a:cs typeface="微软雅黑" panose="020B050302020402020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a:blip r:embed="rId1" cstate="print"/>
          <a:srcRect/>
          <a:stretch>
            <a:fillRect/>
          </a:stretch>
        </p:blipFill>
        <p:spPr bwMode="auto">
          <a:xfrm>
            <a:off x="685800" y="989454"/>
            <a:ext cx="3810000" cy="5030346"/>
          </a:xfrm>
          <a:prstGeom prst="rect">
            <a:avLst/>
          </a:prstGeom>
          <a:noFill/>
          <a:ln w="9525">
            <a:noFill/>
            <a:miter lim="800000"/>
            <a:headEnd/>
            <a:tailEnd/>
          </a:ln>
        </p:spPr>
      </p:pic>
      <p:pic>
        <p:nvPicPr>
          <p:cNvPr id="131075" name="Picture 3"/>
          <p:cNvPicPr>
            <a:picLocks noChangeAspect="1" noChangeArrowheads="1"/>
          </p:cNvPicPr>
          <p:nvPr/>
        </p:nvPicPr>
        <p:blipFill>
          <a:blip r:embed="rId2" cstate="print"/>
          <a:srcRect/>
          <a:stretch>
            <a:fillRect/>
          </a:stretch>
        </p:blipFill>
        <p:spPr bwMode="auto">
          <a:xfrm>
            <a:off x="4544493" y="990600"/>
            <a:ext cx="3913707" cy="49530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1" cstate="print"/>
          <a:srcRect/>
          <a:stretch>
            <a:fillRect/>
          </a:stretch>
        </p:blipFill>
        <p:spPr bwMode="auto">
          <a:xfrm>
            <a:off x="533400" y="1143000"/>
            <a:ext cx="8189910" cy="5334000"/>
          </a:xfrm>
          <a:prstGeom prst="rect">
            <a:avLst/>
          </a:prstGeom>
          <a:solidFill>
            <a:schemeClr val="accent2"/>
          </a:solidFill>
          <a:ln w="9525">
            <a:noFill/>
            <a:miter lim="800000"/>
            <a:headEnd/>
            <a:tailEnd/>
          </a:ln>
        </p:spPr>
      </p:pic>
      <p:sp>
        <p:nvSpPr>
          <p:cNvPr id="4" name="矩形 3"/>
          <p:cNvSpPr/>
          <p:nvPr/>
        </p:nvSpPr>
        <p:spPr>
          <a:xfrm>
            <a:off x="7620000" y="3962400"/>
            <a:ext cx="685800" cy="2362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9" name="Picture 3"/>
          <p:cNvPicPr>
            <a:picLocks noChangeAspect="1" noChangeArrowheads="1"/>
          </p:cNvPicPr>
          <p:nvPr/>
        </p:nvPicPr>
        <p:blipFill>
          <a:blip r:embed="rId1" cstate="print"/>
          <a:srcRect/>
          <a:stretch>
            <a:fillRect/>
          </a:stretch>
        </p:blipFill>
        <p:spPr bwMode="auto">
          <a:xfrm>
            <a:off x="228600" y="4038600"/>
            <a:ext cx="5242663" cy="2590800"/>
          </a:xfrm>
          <a:prstGeom prst="rect">
            <a:avLst/>
          </a:prstGeom>
          <a:noFill/>
          <a:ln w="9525">
            <a:noFill/>
            <a:miter lim="800000"/>
            <a:headEnd/>
            <a:tailEnd/>
          </a:ln>
        </p:spPr>
      </p:pic>
      <p:pic>
        <p:nvPicPr>
          <p:cNvPr id="132098" name="Picture 2"/>
          <p:cNvPicPr>
            <a:picLocks noChangeAspect="1" noChangeArrowheads="1"/>
          </p:cNvPicPr>
          <p:nvPr/>
        </p:nvPicPr>
        <p:blipFill>
          <a:blip r:embed="rId2" cstate="print"/>
          <a:srcRect/>
          <a:stretch>
            <a:fillRect/>
          </a:stretch>
        </p:blipFill>
        <p:spPr bwMode="auto">
          <a:xfrm>
            <a:off x="2743200" y="685800"/>
            <a:ext cx="6143598" cy="4572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7061" y="3674846"/>
            <a:ext cx="8237220" cy="868044"/>
          </a:xfrm>
          <a:prstGeom prst="rect">
            <a:avLst/>
          </a:prstGeom>
        </p:spPr>
        <p:txBody>
          <a:bodyPr vert="horz" wrap="square" lIns="0" tIns="0" rIns="0" bIns="0" rtlCol="0">
            <a:spAutoFit/>
          </a:bodyPr>
          <a:lstStyle/>
          <a:p>
            <a:pPr marL="12700" defTabSz="0">
              <a:lnSpc>
                <a:spcPct val="100000"/>
              </a:lnSpc>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减少渠道的推广成本，投入更多成本放在用户收益和体验上</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让用户帮你推广，促进客资深挖和转介绍</a:t>
            </a:r>
            <a:endParaRPr sz="2400">
              <a:latin typeface="黑体" panose="02010609060101010101" charset="-122"/>
              <a:cs typeface="黑体" panose="02010609060101010101" charset="-122"/>
            </a:endParaRPr>
          </a:p>
        </p:txBody>
      </p:sp>
      <p:sp>
        <p:nvSpPr>
          <p:cNvPr id="3" name="object 3"/>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5" dirty="0"/>
              <a:t>倒漏斗模式</a:t>
            </a:r>
            <a:endParaRPr spc="-5" dirty="0"/>
          </a:p>
        </p:txBody>
      </p:sp>
      <p:sp>
        <p:nvSpPr>
          <p:cNvPr id="4" name="object 4"/>
          <p:cNvSpPr txBox="1"/>
          <p:nvPr/>
        </p:nvSpPr>
        <p:spPr>
          <a:xfrm>
            <a:off x="1632330" y="2221890"/>
            <a:ext cx="5511800" cy="743585"/>
          </a:xfrm>
          <a:prstGeom prst="rect">
            <a:avLst/>
          </a:prstGeom>
        </p:spPr>
        <p:txBody>
          <a:bodyPr vert="horz" wrap="square" lIns="0" tIns="0" rIns="0" bIns="0" rtlCol="0">
            <a:spAutoFit/>
          </a:bodyPr>
          <a:lstStyle/>
          <a:p>
            <a:pPr marL="12700">
              <a:lnSpc>
                <a:spcPct val="100000"/>
              </a:lnSpc>
            </a:pPr>
            <a:r>
              <a:rPr sz="4800" dirty="0">
                <a:solidFill>
                  <a:srgbClr val="F1D8AD"/>
                </a:solidFill>
                <a:latin typeface="微软雅黑" panose="020B0503020204020204" charset="-122"/>
                <a:cs typeface="微软雅黑" panose="020B0503020204020204" charset="-122"/>
              </a:rPr>
              <a:t>转介绍是最低的成本</a:t>
            </a:r>
            <a:endParaRPr sz="4800">
              <a:latin typeface="微软雅黑" panose="020B0503020204020204" charset="-122"/>
              <a:cs typeface="微软雅黑" panose="020B050302020402020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5" dirty="0"/>
              <a:t>倒漏斗模式</a:t>
            </a:r>
            <a:endParaRPr spc="-5" dirty="0"/>
          </a:p>
        </p:txBody>
      </p:sp>
      <p:sp>
        <p:nvSpPr>
          <p:cNvPr id="3" name="object 3"/>
          <p:cNvSpPr/>
          <p:nvPr/>
        </p:nvSpPr>
        <p:spPr>
          <a:xfrm>
            <a:off x="1040891" y="1719072"/>
            <a:ext cx="7053059" cy="4927104"/>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29839" y="243844"/>
            <a:ext cx="4084319" cy="6488679"/>
          </a:xfrm>
          <a:prstGeom prst="rect">
            <a:avLst/>
          </a:prstGeom>
          <a:blipFill>
            <a:blip r:embed="rId1" cstate="print"/>
            <a:stretch>
              <a:fillRect/>
            </a:stretch>
          </a:blipFill>
        </p:spPr>
        <p:txBody>
          <a:bodyPr wrap="square" lIns="0" tIns="0" rIns="0" bIns="0" rtlCol="0"/>
          <a:lstStyle/>
          <a:p/>
        </p:txBody>
      </p:sp>
      <p:sp>
        <p:nvSpPr>
          <p:cNvPr id="3" name="矩形 2"/>
          <p:cNvSpPr/>
          <p:nvPr/>
        </p:nvSpPr>
        <p:spPr>
          <a:xfrm>
            <a:off x="3581400" y="5943600"/>
            <a:ext cx="1981200" cy="15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377439" y="624841"/>
            <a:ext cx="4354055" cy="592244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C:\Users\Administrator\Desktop\736722910667537166.jpg"/>
          <p:cNvPicPr>
            <a:picLocks noChangeAspect="1" noChangeArrowheads="1"/>
          </p:cNvPicPr>
          <p:nvPr/>
        </p:nvPicPr>
        <p:blipFill>
          <a:blip r:embed="rId1" cstate="print"/>
          <a:srcRect/>
          <a:stretch>
            <a:fillRect/>
          </a:stretch>
        </p:blipFill>
        <p:spPr bwMode="auto">
          <a:xfrm>
            <a:off x="2667000" y="533400"/>
            <a:ext cx="3348507" cy="59436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798064" y="100584"/>
            <a:ext cx="3442716" cy="6745718"/>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C:\Users\Administrator\Desktop\407521034631567795.jpg"/>
          <p:cNvPicPr>
            <a:picLocks noChangeAspect="1" noChangeArrowheads="1"/>
          </p:cNvPicPr>
          <p:nvPr/>
        </p:nvPicPr>
        <p:blipFill>
          <a:blip r:embed="rId1" cstate="print"/>
          <a:srcRect/>
          <a:stretch>
            <a:fillRect/>
          </a:stretch>
        </p:blipFill>
        <p:spPr bwMode="auto">
          <a:xfrm>
            <a:off x="4572000" y="1295400"/>
            <a:ext cx="2876282" cy="5105400"/>
          </a:xfrm>
          <a:prstGeom prst="rect">
            <a:avLst/>
          </a:prstGeom>
          <a:noFill/>
        </p:spPr>
      </p:pic>
      <p:pic>
        <p:nvPicPr>
          <p:cNvPr id="134147" name="Picture 3" descr="C:\Users\Administrator\Desktop\321558750757166635.jpg"/>
          <p:cNvPicPr>
            <a:picLocks noChangeAspect="1" noChangeArrowheads="1"/>
          </p:cNvPicPr>
          <p:nvPr/>
        </p:nvPicPr>
        <p:blipFill>
          <a:blip r:embed="rId2" cstate="print"/>
          <a:srcRect/>
          <a:stretch>
            <a:fillRect/>
          </a:stretch>
        </p:blipFill>
        <p:spPr bwMode="auto">
          <a:xfrm>
            <a:off x="1467118" y="1295400"/>
            <a:ext cx="2876282" cy="5105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1447800"/>
            <a:ext cx="6197600" cy="4648200"/>
          </a:xfrm>
          <a:prstGeom prst="rect">
            <a:avLst/>
          </a:prstGeom>
          <a:blipFill>
            <a:blip r:embed="rId1" cstate="print"/>
            <a:stretch>
              <a:fillRect/>
            </a:stretch>
          </a:blipFill>
        </p:spPr>
        <p:txBody>
          <a:bodyPr wrap="square" lIns="0" tIns="0" rIns="0" bIns="0" rtlCol="0"/>
          <a:lstStyle/>
          <a:p>
            <a:endParaRPr dirty="0">
              <a:solidFill>
                <a:schemeClr val="bg1"/>
              </a:solidFill>
            </a:endParaRPr>
          </a:p>
        </p:txBody>
      </p:sp>
      <p:sp>
        <p:nvSpPr>
          <p:cNvPr id="3" name="椭圆 2"/>
          <p:cNvSpPr/>
          <p:nvPr/>
        </p:nvSpPr>
        <p:spPr>
          <a:xfrm>
            <a:off x="2743200" y="3657600"/>
            <a:ext cx="685800" cy="685800"/>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p:cNvSpPr/>
          <p:nvPr/>
        </p:nvSpPr>
        <p:spPr>
          <a:xfrm>
            <a:off x="2782669" y="3810000"/>
            <a:ext cx="646331" cy="276999"/>
          </a:xfrm>
          <a:prstGeom prst="rect">
            <a:avLst/>
          </a:prstGeom>
        </p:spPr>
        <p:txBody>
          <a:bodyPr wrap="none">
            <a:spAutoFit/>
          </a:bodyPr>
          <a:lstStyle/>
          <a:p>
            <a:r>
              <a:rPr lang="zh-CN" altLang="en-US" sz="1200" dirty="0" smtClean="0">
                <a:solidFill>
                  <a:schemeClr val="bg1"/>
                </a:solidFill>
                <a:latin typeface="微软雅黑" panose="020B0503020204020204" charset="-122"/>
                <a:ea typeface="微软雅黑" panose="020B0503020204020204" charset="-122"/>
              </a:rPr>
              <a:t>金百合</a:t>
            </a:r>
            <a:endParaRPr lang="zh-CN" altLang="en-US" sz="1200" dirty="0" smtClean="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C:\Users\Administrator\Desktop\577386265438175788.jpg"/>
          <p:cNvPicPr>
            <a:picLocks noChangeAspect="1" noChangeArrowheads="1"/>
          </p:cNvPicPr>
          <p:nvPr/>
        </p:nvPicPr>
        <p:blipFill>
          <a:blip r:embed="rId1" cstate="print"/>
          <a:srcRect/>
          <a:stretch>
            <a:fillRect/>
          </a:stretch>
        </p:blipFill>
        <p:spPr bwMode="auto">
          <a:xfrm>
            <a:off x="1190223" y="685800"/>
            <a:ext cx="3305577" cy="5867400"/>
          </a:xfrm>
          <a:prstGeom prst="rect">
            <a:avLst/>
          </a:prstGeom>
          <a:noFill/>
        </p:spPr>
      </p:pic>
      <p:pic>
        <p:nvPicPr>
          <p:cNvPr id="135171" name="Picture 3" descr="C:\Users\Administrator\Desktop\242579499871784555.jpg"/>
          <p:cNvPicPr>
            <a:picLocks noChangeAspect="1" noChangeArrowheads="1"/>
          </p:cNvPicPr>
          <p:nvPr/>
        </p:nvPicPr>
        <p:blipFill>
          <a:blip r:embed="rId2" cstate="print"/>
          <a:srcRect/>
          <a:stretch>
            <a:fillRect/>
          </a:stretch>
        </p:blipFill>
        <p:spPr bwMode="auto">
          <a:xfrm>
            <a:off x="4543023" y="685800"/>
            <a:ext cx="3305577" cy="58674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C:\Users\Administrator\Desktop\178704996837536702.jpg"/>
          <p:cNvPicPr>
            <a:picLocks noChangeAspect="1" noChangeArrowheads="1"/>
          </p:cNvPicPr>
          <p:nvPr/>
        </p:nvPicPr>
        <p:blipFill>
          <a:blip r:embed="rId1" cstate="print"/>
          <a:srcRect/>
          <a:stretch>
            <a:fillRect/>
          </a:stretch>
        </p:blipFill>
        <p:spPr bwMode="auto">
          <a:xfrm>
            <a:off x="2667000" y="533400"/>
            <a:ext cx="3348507" cy="59436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914400"/>
            <a:ext cx="8072119" cy="276999"/>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lang="zh-CN" altLang="en-US" kern="0" spc="-5" dirty="0" smtClean="0">
                <a:solidFill>
                  <a:schemeClr val="bg1"/>
                </a:solidFill>
                <a:latin typeface="微软雅黑" panose="020B0503020204020204" charset="-122"/>
                <a:ea typeface="微软雅黑" panose="020B0503020204020204" charset="-122"/>
                <a:cs typeface="+mj-cs"/>
              </a:rPr>
              <a:t>电商</a:t>
            </a:r>
            <a:r>
              <a:rPr kumimoji="0" lang="zh-CN" altLang="en-US" sz="1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最重要的环节</a:t>
            </a:r>
            <a:r>
              <a:rPr lang="zh-CN" altLang="en-US" kern="0" spc="-5" dirty="0" smtClean="0">
                <a:solidFill>
                  <a:schemeClr val="bg1"/>
                </a:solidFill>
                <a:latin typeface="微软雅黑" panose="020B0503020204020204" charset="-122"/>
                <a:ea typeface="微软雅黑" panose="020B0503020204020204" charset="-122"/>
                <a:cs typeface="+mj-cs"/>
              </a:rPr>
              <a:t>之一：</a:t>
            </a:r>
            <a:endParaRPr kumimoji="0" lang="zh-CN" altLang="en-US" sz="1800" b="0" i="0" u="none" strike="noStrike" kern="0" cap="none" spc="-5" normalizeH="0" baseline="0" noProof="0" dirty="0">
              <a:ln>
                <a:noFill/>
              </a:ln>
              <a:solidFill>
                <a:schemeClr val="bg1"/>
              </a:solidFill>
              <a:effectLst/>
              <a:uLnTx/>
              <a:uFillTx/>
              <a:latin typeface="微软雅黑" panose="020B0503020204020204" charset="-122"/>
              <a:ea typeface="微软雅黑" panose="020B0503020204020204" charset="-122"/>
              <a:cs typeface="+mj-cs"/>
            </a:endParaRPr>
          </a:p>
        </p:txBody>
      </p:sp>
      <p:sp>
        <p:nvSpPr>
          <p:cNvPr id="3" name="矩形 2"/>
          <p:cNvSpPr/>
          <p:nvPr/>
        </p:nvSpPr>
        <p:spPr>
          <a:xfrm>
            <a:off x="3708622" y="2967335"/>
            <a:ext cx="1726755" cy="923330"/>
          </a:xfrm>
          <a:prstGeom prst="rect">
            <a:avLst/>
          </a:prstGeom>
          <a:noFill/>
        </p:spPr>
        <p:txBody>
          <a:bodyPr wrap="none" lIns="91440" tIns="45720" rIns="91440" bIns="45720">
            <a:spAutoFit/>
          </a:bodyPr>
          <a:lstStyle/>
          <a:p>
            <a:pPr algn="ctr"/>
            <a:r>
              <a:rPr lang="zh-CN" altLang="en-US" sz="5400" b="0" cap="none" spc="0" dirty="0" smtClean="0">
                <a:ln w="10160">
                  <a:solidFill>
                    <a:schemeClr val="accent1"/>
                  </a:solidFill>
                  <a:prstDash val="solid"/>
                </a:ln>
                <a:solidFill>
                  <a:srgbClr val="FFFFFF"/>
                </a:solidFill>
                <a:effectLst>
                  <a:outerShdw blurRad="38100" dist="32000" dir="5400000" algn="tl">
                    <a:srgbClr val="000000">
                      <a:alpha val="30000"/>
                    </a:srgbClr>
                  </a:outerShdw>
                </a:effectLst>
              </a:rPr>
              <a:t>养 客</a:t>
            </a:r>
            <a:endParaRPr lang="zh-CN" altLang="en-US" sz="5400" b="0" cap="none" spc="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1055115"/>
            <a:ext cx="3931920" cy="426720"/>
          </a:xfrm>
          <a:prstGeom prst="rect">
            <a:avLst/>
          </a:prstGeom>
        </p:spPr>
        <p:txBody>
          <a:bodyPr vert="horz" wrap="square" lIns="0" tIns="0" rIns="0" bIns="0" rtlCol="0">
            <a:spAutoFit/>
          </a:bodyPr>
          <a:lstStyle/>
          <a:p>
            <a:pPr marL="12700">
              <a:lnSpc>
                <a:spcPct val="100000"/>
              </a:lnSpc>
            </a:pPr>
            <a:r>
              <a:rPr spc="-5" dirty="0"/>
              <a:t>社交软件微信操作手法：</a:t>
            </a:r>
            <a:endParaRPr spc="-5" dirty="0"/>
          </a:p>
        </p:txBody>
      </p:sp>
      <p:sp>
        <p:nvSpPr>
          <p:cNvPr id="3" name="object 3"/>
          <p:cNvSpPr txBox="1"/>
          <p:nvPr/>
        </p:nvSpPr>
        <p:spPr>
          <a:xfrm>
            <a:off x="764540" y="1576324"/>
            <a:ext cx="7439659" cy="2458720"/>
          </a:xfrm>
          <a:prstGeom prst="rect">
            <a:avLst/>
          </a:prstGeom>
        </p:spPr>
        <p:txBody>
          <a:bodyPr vert="horz" wrap="square" lIns="0" tIns="0" rIns="0" bIns="0" rtlCol="0">
            <a:spAutoFit/>
          </a:bodyPr>
          <a:lstStyle/>
          <a:p>
            <a:pPr marL="355600" marR="5080" indent="-342900" defTabSz="0">
              <a:lnSpc>
                <a:spcPts val="2810"/>
              </a:lnSpc>
              <a:tabLst>
                <a:tab pos="354965" algn="l"/>
              </a:tabLst>
            </a:pPr>
            <a:r>
              <a:rPr sz="2400" spc="-5" dirty="0">
                <a:solidFill>
                  <a:srgbClr val="FFFFFF"/>
                </a:solidFill>
                <a:latin typeface="Arial" panose="020B0604020202020204"/>
                <a:cs typeface="Arial" panose="020B0604020202020204"/>
              </a:rPr>
              <a:t>•	</a:t>
            </a:r>
            <a:r>
              <a:rPr sz="2400" spc="-5" dirty="0">
                <a:solidFill>
                  <a:srgbClr val="FFFFFF"/>
                </a:solidFill>
                <a:latin typeface="Cambria" panose="02040503050406030204"/>
                <a:cs typeface="Cambria" panose="02040503050406030204"/>
              </a:rPr>
              <a:t>1</a:t>
            </a:r>
            <a:r>
              <a:rPr sz="2400" spc="-5" dirty="0">
                <a:solidFill>
                  <a:srgbClr val="FFFFFF"/>
                </a:solidFill>
                <a:latin typeface="宋体" panose="02010600030101010101" pitchFamily="2" charset="-122"/>
                <a:cs typeface="宋体" panose="02010600030101010101" pitchFamily="2" charset="-122"/>
              </a:rPr>
              <a:t>）将微信，新浪微博，</a:t>
            </a:r>
            <a:r>
              <a:rPr sz="2400" spc="-5" dirty="0">
                <a:solidFill>
                  <a:srgbClr val="FFFFFF"/>
                </a:solidFill>
                <a:latin typeface="Cambria" panose="02040503050406030204"/>
                <a:cs typeface="Cambria" panose="02040503050406030204"/>
              </a:rPr>
              <a:t>qq</a:t>
            </a:r>
            <a:r>
              <a:rPr sz="2400" spc="-5" dirty="0">
                <a:solidFill>
                  <a:srgbClr val="FFFFFF"/>
                </a:solidFill>
                <a:latin typeface="宋体" panose="02010600030101010101" pitchFamily="2" charset="-122"/>
                <a:cs typeface="宋体" panose="02010600030101010101" pitchFamily="2" charset="-122"/>
              </a:rPr>
              <a:t>，</a:t>
            </a:r>
            <a:r>
              <a:rPr sz="2400" spc="-5" dirty="0">
                <a:solidFill>
                  <a:srgbClr val="FFFFFF"/>
                </a:solidFill>
                <a:latin typeface="Cambria" panose="02040503050406030204"/>
                <a:cs typeface="Cambria" panose="02040503050406030204"/>
              </a:rPr>
              <a:t>3</a:t>
            </a:r>
            <a:r>
              <a:rPr sz="2400" spc="-5" dirty="0">
                <a:solidFill>
                  <a:srgbClr val="FFFFFF"/>
                </a:solidFill>
                <a:latin typeface="宋体" panose="02010600030101010101" pitchFamily="2" charset="-122"/>
                <a:cs typeface="宋体" panose="02010600030101010101" pitchFamily="2" charset="-122"/>
              </a:rPr>
              <a:t>个软件全部下载在手机  </a:t>
            </a:r>
            <a:r>
              <a:rPr sz="2400" dirty="0">
                <a:solidFill>
                  <a:srgbClr val="FFFFFF"/>
                </a:solidFill>
                <a:latin typeface="宋体" panose="02010600030101010101" pitchFamily="2" charset="-122"/>
                <a:cs typeface="宋体" panose="02010600030101010101" pitchFamily="2" charset="-122"/>
              </a:rPr>
              <a:t>上</a:t>
            </a:r>
            <a:endParaRPr sz="2400" dirty="0">
              <a:latin typeface="宋体" panose="02010600030101010101" pitchFamily="2" charset="-122"/>
              <a:cs typeface="宋体" panose="02010600030101010101" pitchFamily="2" charset="-122"/>
            </a:endParaRPr>
          </a:p>
          <a:p>
            <a:pPr marL="12700" defTabSz="0">
              <a:lnSpc>
                <a:spcPct val="100000"/>
              </a:lnSpc>
              <a:spcBef>
                <a:spcPts val="490"/>
              </a:spcBef>
              <a:tabLst>
                <a:tab pos="554990" algn="l"/>
              </a:tabLst>
            </a:pPr>
            <a:r>
              <a:rPr sz="2400" spc="-5" dirty="0">
                <a:solidFill>
                  <a:srgbClr val="FFFFFF"/>
                </a:solidFill>
                <a:latin typeface="Arial" panose="020B0604020202020204"/>
                <a:cs typeface="Arial" panose="020B0604020202020204"/>
              </a:rPr>
              <a:t>•	</a:t>
            </a:r>
            <a:r>
              <a:rPr sz="2400" dirty="0">
                <a:solidFill>
                  <a:srgbClr val="FFFFFF"/>
                </a:solidFill>
                <a:latin typeface="宋体" panose="02010600030101010101" pitchFamily="2" charset="-122"/>
                <a:cs typeface="宋体" panose="02010600030101010101" pitchFamily="2" charset="-122"/>
              </a:rPr>
              <a:t>并且全部注册，记好用户名和密码</a:t>
            </a:r>
            <a:endParaRPr sz="2400" dirty="0">
              <a:latin typeface="宋体" panose="02010600030101010101" pitchFamily="2" charset="-122"/>
              <a:cs typeface="宋体" panose="02010600030101010101" pitchFamily="2" charset="-122"/>
            </a:endParaRPr>
          </a:p>
          <a:p>
            <a:pPr marL="12700" defTabSz="0">
              <a:lnSpc>
                <a:spcPct val="100000"/>
              </a:lnSpc>
              <a:spcBef>
                <a:spcPts val="575"/>
              </a:spcBef>
              <a:tabLst>
                <a:tab pos="354965" algn="l"/>
              </a:tabLst>
            </a:pPr>
            <a:r>
              <a:rPr sz="2400" spc="-5" dirty="0">
                <a:solidFill>
                  <a:srgbClr val="FFFFFF"/>
                </a:solidFill>
                <a:latin typeface="Arial" panose="020B0604020202020204"/>
                <a:cs typeface="Arial" panose="020B0604020202020204"/>
              </a:rPr>
              <a:t>•	</a:t>
            </a:r>
            <a:r>
              <a:rPr sz="2400" dirty="0">
                <a:solidFill>
                  <a:srgbClr val="FFFFFF"/>
                </a:solidFill>
                <a:latin typeface="Cambria" panose="02040503050406030204"/>
                <a:cs typeface="Cambria" panose="02040503050406030204"/>
              </a:rPr>
              <a:t>2</a:t>
            </a:r>
            <a:r>
              <a:rPr sz="2400" dirty="0">
                <a:solidFill>
                  <a:srgbClr val="FFFFFF"/>
                </a:solidFill>
                <a:latin typeface="宋体" panose="02010600030101010101" pitchFamily="2" charset="-122"/>
                <a:cs typeface="宋体" panose="02010600030101010101" pitchFamily="2" charset="-122"/>
              </a:rPr>
              <a:t>）将微信找到设置处然后选择绑定其他软件</a:t>
            </a:r>
            <a:endParaRPr sz="2400" dirty="0">
              <a:latin typeface="宋体" panose="02010600030101010101" pitchFamily="2" charset="-122"/>
              <a:cs typeface="宋体" panose="02010600030101010101" pitchFamily="2" charset="-122"/>
            </a:endParaRPr>
          </a:p>
          <a:p>
            <a:pPr marL="12700" defTabSz="0">
              <a:lnSpc>
                <a:spcPct val="100000"/>
              </a:lnSpc>
              <a:spcBef>
                <a:spcPts val="575"/>
              </a:spcBef>
              <a:tabLst>
                <a:tab pos="354965" algn="l"/>
              </a:tabLst>
            </a:pPr>
            <a:r>
              <a:rPr sz="2400" spc="-5" dirty="0">
                <a:solidFill>
                  <a:srgbClr val="FFFFFF"/>
                </a:solidFill>
                <a:latin typeface="Arial" panose="020B0604020202020204"/>
                <a:cs typeface="Arial" panose="020B0604020202020204"/>
              </a:rPr>
              <a:t>•	</a:t>
            </a:r>
            <a:r>
              <a:rPr sz="2400" spc="-5" dirty="0">
                <a:solidFill>
                  <a:srgbClr val="FFFFFF"/>
                </a:solidFill>
                <a:latin typeface="Cambria" panose="02040503050406030204"/>
                <a:cs typeface="Cambria" panose="02040503050406030204"/>
              </a:rPr>
              <a:t>3</a:t>
            </a:r>
            <a:r>
              <a:rPr sz="2400" spc="-5" dirty="0">
                <a:solidFill>
                  <a:srgbClr val="FFFFFF"/>
                </a:solidFill>
                <a:latin typeface="宋体" panose="02010600030101010101" pitchFamily="2" charset="-122"/>
                <a:cs typeface="宋体" panose="02010600030101010101" pitchFamily="2" charset="-122"/>
              </a:rPr>
              <a:t>）微信绑定</a:t>
            </a:r>
            <a:r>
              <a:rPr sz="2400" spc="-5" dirty="0">
                <a:solidFill>
                  <a:srgbClr val="FFFFFF"/>
                </a:solidFill>
                <a:latin typeface="Cambria" panose="02040503050406030204"/>
                <a:cs typeface="Cambria" panose="02040503050406030204"/>
              </a:rPr>
              <a:t>qq</a:t>
            </a:r>
            <a:r>
              <a:rPr sz="2400" spc="-5" dirty="0">
                <a:solidFill>
                  <a:srgbClr val="FFFFFF"/>
                </a:solidFill>
                <a:latin typeface="宋体" panose="02010600030101010101" pitchFamily="2" charset="-122"/>
                <a:cs typeface="宋体" panose="02010600030101010101" pitchFamily="2" charset="-122"/>
              </a:rPr>
              <a:t>，绑定手机号码，绑定银行卡</a:t>
            </a:r>
            <a:endParaRPr sz="2400" dirty="0">
              <a:latin typeface="宋体" panose="02010600030101010101" pitchFamily="2" charset="-122"/>
              <a:cs typeface="宋体" panose="02010600030101010101" pitchFamily="2" charset="-122"/>
            </a:endParaRPr>
          </a:p>
          <a:p>
            <a:pPr marL="12700" defTabSz="0">
              <a:lnSpc>
                <a:spcPct val="100000"/>
              </a:lnSpc>
              <a:spcBef>
                <a:spcPts val="575"/>
              </a:spcBef>
              <a:tabLst>
                <a:tab pos="354965" algn="l"/>
              </a:tabLst>
            </a:pPr>
            <a:r>
              <a:rPr sz="2400" spc="-5" dirty="0">
                <a:solidFill>
                  <a:srgbClr val="FFFFFF"/>
                </a:solidFill>
                <a:latin typeface="Arial" panose="020B0604020202020204"/>
                <a:cs typeface="Arial" panose="020B0604020202020204"/>
              </a:rPr>
              <a:t>•	</a:t>
            </a:r>
            <a:r>
              <a:rPr sz="2400" spc="-5" dirty="0">
                <a:solidFill>
                  <a:srgbClr val="FFFFFF"/>
                </a:solidFill>
                <a:latin typeface="Cambria" panose="02040503050406030204"/>
                <a:cs typeface="Cambria" panose="02040503050406030204"/>
              </a:rPr>
              <a:t>4</a:t>
            </a:r>
            <a:r>
              <a:rPr sz="2400" spc="-5" dirty="0">
                <a:solidFill>
                  <a:srgbClr val="FFFFFF"/>
                </a:solidFill>
                <a:latin typeface="宋体" panose="02010600030101010101" pitchFamily="2" charset="-122"/>
                <a:cs typeface="宋体" panose="02010600030101010101" pitchFamily="2" charset="-122"/>
              </a:rPr>
              <a:t>）先发朋友圈点亮</a:t>
            </a:r>
            <a:r>
              <a:rPr sz="2400" spc="-5" dirty="0">
                <a:solidFill>
                  <a:srgbClr val="FFFFFF"/>
                </a:solidFill>
                <a:latin typeface="Cambria" panose="02040503050406030204"/>
                <a:cs typeface="Cambria" panose="02040503050406030204"/>
              </a:rPr>
              <a:t>qq</a:t>
            </a:r>
            <a:r>
              <a:rPr sz="2400" spc="-5" dirty="0">
                <a:solidFill>
                  <a:srgbClr val="FFFFFF"/>
                </a:solidFill>
                <a:latin typeface="宋体" panose="02010600030101010101" pitchFamily="2" charset="-122"/>
                <a:cs typeface="宋体" panose="02010600030101010101" pitchFamily="2" charset="-122"/>
              </a:rPr>
              <a:t>空间</a:t>
            </a:r>
            <a:endParaRPr sz="2400" dirty="0">
              <a:latin typeface="宋体" panose="02010600030101010101" pitchFamily="2" charset="-122"/>
              <a:cs typeface="宋体" panose="02010600030101010101" pitchFamily="2"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4194" y="1398904"/>
            <a:ext cx="8077200" cy="435609"/>
          </a:xfrm>
          <a:prstGeom prst="rect">
            <a:avLst/>
          </a:prstGeom>
        </p:spPr>
        <p:txBody>
          <a:bodyPr vert="horz" wrap="square" lIns="0" tIns="0" rIns="0" bIns="0" rtlCol="0">
            <a:spAutoFit/>
          </a:bodyPr>
          <a:lstStyle/>
          <a:p>
            <a:pPr marL="12700">
              <a:lnSpc>
                <a:spcPct val="100000"/>
              </a:lnSpc>
            </a:pPr>
            <a:r>
              <a:rPr spc="-5" dirty="0"/>
              <a:t>微信的群发（微信群发只限</a:t>
            </a:r>
            <a:r>
              <a:rPr spc="-5" dirty="0">
                <a:latin typeface="Cambria" panose="02040503050406030204"/>
                <a:cs typeface="Cambria" panose="02040503050406030204"/>
              </a:rPr>
              <a:t>200</a:t>
            </a:r>
            <a:r>
              <a:rPr spc="-5" dirty="0"/>
              <a:t>人）一定要学会分组</a:t>
            </a:r>
            <a:endParaRPr spc="-5" dirty="0"/>
          </a:p>
        </p:txBody>
      </p:sp>
      <p:sp>
        <p:nvSpPr>
          <p:cNvPr id="3" name="object 3"/>
          <p:cNvSpPr txBox="1">
            <a:spLocks noGrp="1"/>
          </p:cNvSpPr>
          <p:nvPr>
            <p:ph type="body" idx="1"/>
          </p:nvPr>
        </p:nvSpPr>
        <p:spPr>
          <a:xfrm>
            <a:off x="535938" y="1806300"/>
            <a:ext cx="7747634" cy="2092881"/>
          </a:xfrm>
          <a:prstGeom prst="rect">
            <a:avLst/>
          </a:prstGeom>
        </p:spPr>
        <p:txBody>
          <a:bodyPr vert="horz" wrap="square" lIns="0" tIns="0" rIns="0" bIns="0" rtlCol="0">
            <a:spAutoFit/>
          </a:bodyPr>
          <a:lstStyle/>
          <a:p>
            <a:pPr marL="12700" defTabSz="0">
              <a:lnSpc>
                <a:spcPct val="100000"/>
              </a:lnSpc>
              <a:tabLst>
                <a:tab pos="510540" algn="l"/>
              </a:tabLst>
            </a:pPr>
            <a:endParaRPr lang="en-US" b="0" spc="-5" dirty="0" smtClean="0">
              <a:latin typeface="Arial" panose="020B0604020202020204"/>
              <a:cs typeface="Arial" panose="020B0604020202020204"/>
            </a:endParaRPr>
          </a:p>
          <a:p>
            <a:pPr marL="12700" defTabSz="0">
              <a:lnSpc>
                <a:spcPct val="100000"/>
              </a:lnSpc>
              <a:tabLst>
                <a:tab pos="510540" algn="l"/>
              </a:tabLst>
            </a:pPr>
            <a:r>
              <a:rPr b="0" spc="-5" dirty="0" smtClean="0">
                <a:latin typeface="Arial" panose="020B0604020202020204"/>
                <a:cs typeface="Arial" panose="020B0604020202020204"/>
              </a:rPr>
              <a:t>•</a:t>
            </a:r>
            <a:r>
              <a:rPr b="0" spc="-5" dirty="0">
                <a:latin typeface="Arial" panose="020B0604020202020204"/>
                <a:cs typeface="Arial" panose="020B0604020202020204"/>
              </a:rPr>
              <a:t>	</a:t>
            </a:r>
            <a:r>
              <a:rPr spc="-5" dirty="0"/>
              <a:t>准客户一个一个发活动信息私信</a:t>
            </a:r>
            <a:endParaRPr spc="-5" dirty="0"/>
          </a:p>
          <a:p>
            <a:pPr>
              <a:lnSpc>
                <a:spcPct val="100000"/>
              </a:lnSpc>
              <a:spcBef>
                <a:spcPts val="30"/>
              </a:spcBef>
            </a:pPr>
            <a:endParaRPr sz="4000" dirty="0">
              <a:latin typeface="Times New Roman" panose="02020603050405020304"/>
              <a:cs typeface="Times New Roman" panose="02020603050405020304"/>
            </a:endParaRPr>
          </a:p>
          <a:p>
            <a:pPr marL="12700" defTabSz="0">
              <a:lnSpc>
                <a:spcPct val="100000"/>
              </a:lnSpc>
              <a:tabLst>
                <a:tab pos="510540" algn="l"/>
              </a:tabLst>
            </a:pPr>
            <a:r>
              <a:rPr b="0" spc="-5" dirty="0">
                <a:latin typeface="Arial" panose="020B0604020202020204"/>
                <a:cs typeface="Arial" panose="020B0604020202020204"/>
              </a:rPr>
              <a:t>•	</a:t>
            </a:r>
            <a:r>
              <a:rPr spc="-5" dirty="0"/>
              <a:t>老客户一个一个发转介绍礼品</a:t>
            </a:r>
            <a:endParaRPr spc="-5"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906324" y="947839"/>
            <a:ext cx="3218180" cy="435609"/>
          </a:xfrm>
          <a:prstGeom prst="rect">
            <a:avLst/>
          </a:prstGeom>
        </p:spPr>
        <p:txBody>
          <a:bodyPr vert="horz" wrap="square" lIns="0" tIns="0" rIns="0" bIns="0" rtlCol="0">
            <a:spAutoFit/>
          </a:bodyPr>
          <a:lstStyle/>
          <a:p>
            <a:pPr marL="12700">
              <a:lnSpc>
                <a:spcPct val="100000"/>
              </a:lnSpc>
            </a:pPr>
            <a:r>
              <a:rPr spc="-10" dirty="0"/>
              <a:t>朋友圈传播</a:t>
            </a:r>
            <a:r>
              <a:rPr spc="-10" dirty="0">
                <a:latin typeface="Cambria" panose="02040503050406030204"/>
                <a:cs typeface="Cambria" panose="02040503050406030204"/>
              </a:rPr>
              <a:t>---</a:t>
            </a:r>
            <a:r>
              <a:rPr spc="-10" dirty="0"/>
              <a:t>风格篇</a:t>
            </a:r>
            <a:endParaRPr spc="-10" dirty="0"/>
          </a:p>
        </p:txBody>
      </p:sp>
      <p:pic>
        <p:nvPicPr>
          <p:cNvPr id="136194" name="Picture 2" descr="C:\Users\Administrator\Desktop\279190308809439654.jpg"/>
          <p:cNvPicPr>
            <a:picLocks noChangeAspect="1" noChangeArrowheads="1"/>
          </p:cNvPicPr>
          <p:nvPr/>
        </p:nvPicPr>
        <p:blipFill>
          <a:blip r:embed="rId1" cstate="print"/>
          <a:srcRect/>
          <a:stretch>
            <a:fillRect/>
          </a:stretch>
        </p:blipFill>
        <p:spPr bwMode="auto">
          <a:xfrm>
            <a:off x="4191000" y="3733800"/>
            <a:ext cx="3048000" cy="1947863"/>
          </a:xfrm>
          <a:prstGeom prst="rect">
            <a:avLst/>
          </a:prstGeom>
          <a:noFill/>
        </p:spPr>
      </p:pic>
      <p:pic>
        <p:nvPicPr>
          <p:cNvPr id="136195" name="Picture 3" descr="C:\Users\Administrator\Desktop\443546290809616618.jpg"/>
          <p:cNvPicPr>
            <a:picLocks noChangeAspect="1" noChangeArrowheads="1"/>
          </p:cNvPicPr>
          <p:nvPr/>
        </p:nvPicPr>
        <p:blipFill>
          <a:blip r:embed="rId2" cstate="print"/>
          <a:srcRect/>
          <a:stretch>
            <a:fillRect/>
          </a:stretch>
        </p:blipFill>
        <p:spPr bwMode="auto">
          <a:xfrm>
            <a:off x="4191000" y="1752600"/>
            <a:ext cx="3048000" cy="1957387"/>
          </a:xfrm>
          <a:prstGeom prst="rect">
            <a:avLst/>
          </a:prstGeom>
          <a:noFill/>
        </p:spPr>
      </p:pic>
      <p:pic>
        <p:nvPicPr>
          <p:cNvPr id="136196" name="Picture 4" descr="C:\Users\Administrator\Desktop\135110323145509531.jpg"/>
          <p:cNvPicPr>
            <a:picLocks noChangeAspect="1" noChangeArrowheads="1"/>
          </p:cNvPicPr>
          <p:nvPr/>
        </p:nvPicPr>
        <p:blipFill>
          <a:blip r:embed="rId3" cstate="print"/>
          <a:srcRect/>
          <a:stretch>
            <a:fillRect/>
          </a:stretch>
        </p:blipFill>
        <p:spPr bwMode="auto">
          <a:xfrm>
            <a:off x="838199" y="3771900"/>
            <a:ext cx="3318933" cy="1866900"/>
          </a:xfrm>
          <a:prstGeom prst="rect">
            <a:avLst/>
          </a:prstGeom>
          <a:noFill/>
        </p:spPr>
      </p:pic>
      <p:pic>
        <p:nvPicPr>
          <p:cNvPr id="136197" name="Picture 5" descr="C:\Users\Administrator\Desktop\797667823080747675.jpg"/>
          <p:cNvPicPr>
            <a:picLocks noChangeAspect="1" noChangeArrowheads="1"/>
          </p:cNvPicPr>
          <p:nvPr/>
        </p:nvPicPr>
        <p:blipFill>
          <a:blip r:embed="rId4" cstate="print"/>
          <a:srcRect/>
          <a:stretch>
            <a:fillRect/>
          </a:stretch>
        </p:blipFill>
        <p:spPr bwMode="auto">
          <a:xfrm>
            <a:off x="1143000" y="1752600"/>
            <a:ext cx="3048000" cy="1990725"/>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906324" y="947839"/>
            <a:ext cx="3928110" cy="435609"/>
          </a:xfrm>
          <a:prstGeom prst="rect">
            <a:avLst/>
          </a:prstGeom>
        </p:spPr>
        <p:txBody>
          <a:bodyPr vert="horz" wrap="square" lIns="0" tIns="0" rIns="0" bIns="0" rtlCol="0">
            <a:spAutoFit/>
          </a:bodyPr>
          <a:lstStyle/>
          <a:p>
            <a:pPr marL="12700">
              <a:lnSpc>
                <a:spcPct val="100000"/>
              </a:lnSpc>
            </a:pPr>
            <a:r>
              <a:rPr spc="-10" dirty="0"/>
              <a:t>朋友圈传播</a:t>
            </a:r>
            <a:r>
              <a:rPr spc="-10" dirty="0">
                <a:latin typeface="Cambria" panose="02040503050406030204"/>
                <a:cs typeface="Cambria" panose="02040503050406030204"/>
              </a:rPr>
              <a:t>---</a:t>
            </a:r>
            <a:r>
              <a:rPr spc="-10" dirty="0"/>
              <a:t>团队建设篇</a:t>
            </a:r>
            <a:endParaRPr spc="-10" dirty="0"/>
          </a:p>
        </p:txBody>
      </p:sp>
      <p:pic>
        <p:nvPicPr>
          <p:cNvPr id="137223" name="Picture 7" descr="C:\Users\Administrator\Desktop\289164119707104018.jpg"/>
          <p:cNvPicPr>
            <a:picLocks noChangeAspect="1" noChangeArrowheads="1"/>
          </p:cNvPicPr>
          <p:nvPr/>
        </p:nvPicPr>
        <p:blipFill>
          <a:blip r:embed="rId1" cstate="print"/>
          <a:srcRect/>
          <a:stretch>
            <a:fillRect/>
          </a:stretch>
        </p:blipFill>
        <p:spPr bwMode="auto">
          <a:xfrm>
            <a:off x="5345811" y="1676400"/>
            <a:ext cx="3493389" cy="4596564"/>
          </a:xfrm>
          <a:prstGeom prst="rect">
            <a:avLst/>
          </a:prstGeom>
          <a:noFill/>
        </p:spPr>
      </p:pic>
      <p:pic>
        <p:nvPicPr>
          <p:cNvPr id="137222" name="Picture 6" descr="C:\Users\Administrator\Desktop\51929468925400377.jpg"/>
          <p:cNvPicPr>
            <a:picLocks noChangeAspect="1" noChangeArrowheads="1"/>
          </p:cNvPicPr>
          <p:nvPr/>
        </p:nvPicPr>
        <p:blipFill>
          <a:blip r:embed="rId2" cstate="print"/>
          <a:srcRect/>
          <a:stretch>
            <a:fillRect/>
          </a:stretch>
        </p:blipFill>
        <p:spPr bwMode="auto">
          <a:xfrm>
            <a:off x="2817018" y="1676400"/>
            <a:ext cx="3050382" cy="4572000"/>
          </a:xfrm>
          <a:prstGeom prst="rect">
            <a:avLst/>
          </a:prstGeom>
          <a:noFill/>
        </p:spPr>
      </p:pic>
      <p:pic>
        <p:nvPicPr>
          <p:cNvPr id="137224" name="Picture 8" descr="C:\Users\Administrator\Desktop\223934926745548348.jpg"/>
          <p:cNvPicPr>
            <a:picLocks noChangeAspect="1" noChangeArrowheads="1"/>
          </p:cNvPicPr>
          <p:nvPr/>
        </p:nvPicPr>
        <p:blipFill>
          <a:blip r:embed="rId3" cstate="print"/>
          <a:srcRect/>
          <a:stretch>
            <a:fillRect/>
          </a:stretch>
        </p:blipFill>
        <p:spPr bwMode="auto">
          <a:xfrm>
            <a:off x="0" y="1676400"/>
            <a:ext cx="3070884" cy="4600575"/>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34316" y="875830"/>
            <a:ext cx="3218180" cy="435609"/>
          </a:xfrm>
          <a:prstGeom prst="rect">
            <a:avLst/>
          </a:prstGeom>
        </p:spPr>
        <p:txBody>
          <a:bodyPr vert="horz" wrap="square" lIns="0" tIns="0" rIns="0" bIns="0" rtlCol="0">
            <a:spAutoFit/>
          </a:bodyPr>
          <a:lstStyle/>
          <a:p>
            <a:pPr marL="12700">
              <a:lnSpc>
                <a:spcPct val="100000"/>
              </a:lnSpc>
            </a:pPr>
            <a:r>
              <a:rPr spc="-10" dirty="0"/>
              <a:t>朋友圈传播</a:t>
            </a:r>
            <a:r>
              <a:rPr spc="-10" dirty="0">
                <a:latin typeface="Cambria" panose="02040503050406030204"/>
                <a:cs typeface="Cambria" panose="02040503050406030204"/>
              </a:rPr>
              <a:t>---</a:t>
            </a:r>
            <a:r>
              <a:rPr spc="-10" dirty="0"/>
              <a:t>品牌篇</a:t>
            </a:r>
            <a:endParaRPr spc="-10" dirty="0"/>
          </a:p>
        </p:txBody>
      </p:sp>
      <p:pic>
        <p:nvPicPr>
          <p:cNvPr id="139266" name="Picture 2" descr="E:\6月婚博会\店内\560410430013605115.jpg"/>
          <p:cNvPicPr>
            <a:picLocks noChangeAspect="1" noChangeArrowheads="1"/>
          </p:cNvPicPr>
          <p:nvPr/>
        </p:nvPicPr>
        <p:blipFill>
          <a:blip r:embed="rId1" cstate="print"/>
          <a:srcRect/>
          <a:stretch>
            <a:fillRect/>
          </a:stretch>
        </p:blipFill>
        <p:spPr bwMode="auto">
          <a:xfrm>
            <a:off x="4572000" y="1752600"/>
            <a:ext cx="4267200" cy="3200400"/>
          </a:xfrm>
          <a:prstGeom prst="rect">
            <a:avLst/>
          </a:prstGeom>
          <a:noFill/>
        </p:spPr>
      </p:pic>
      <p:pic>
        <p:nvPicPr>
          <p:cNvPr id="139268" name="Picture 4" descr="E:\6月婚博会\店内\389413299421603394.jpg"/>
          <p:cNvPicPr>
            <a:picLocks noChangeAspect="1" noChangeArrowheads="1"/>
          </p:cNvPicPr>
          <p:nvPr/>
        </p:nvPicPr>
        <p:blipFill>
          <a:blip r:embed="rId2" cstate="print"/>
          <a:srcRect/>
          <a:stretch>
            <a:fillRect/>
          </a:stretch>
        </p:blipFill>
        <p:spPr bwMode="auto">
          <a:xfrm>
            <a:off x="304800" y="1752600"/>
            <a:ext cx="4267200" cy="3200400"/>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690299" y="875830"/>
            <a:ext cx="3218180" cy="430887"/>
          </a:xfrm>
          <a:prstGeom prst="rect">
            <a:avLst/>
          </a:prstGeom>
        </p:spPr>
        <p:txBody>
          <a:bodyPr vert="horz" wrap="square" lIns="0" tIns="0" rIns="0" bIns="0" rtlCol="0">
            <a:spAutoFit/>
          </a:bodyPr>
          <a:lstStyle/>
          <a:p>
            <a:pPr marL="12700">
              <a:lnSpc>
                <a:spcPct val="100000"/>
              </a:lnSpc>
            </a:pPr>
            <a:r>
              <a:rPr spc="-10" dirty="0"/>
              <a:t>朋友圈传播</a:t>
            </a:r>
            <a:r>
              <a:rPr spc="-10" dirty="0">
                <a:latin typeface="Cambria" panose="02040503050406030204"/>
                <a:cs typeface="Cambria" panose="02040503050406030204"/>
              </a:rPr>
              <a:t>---</a:t>
            </a:r>
            <a:r>
              <a:rPr spc="-10" dirty="0" smtClean="0"/>
              <a:t>现场篇</a:t>
            </a:r>
            <a:r>
              <a:rPr lang="en-US" spc="-10" dirty="0" smtClean="0"/>
              <a:t> </a:t>
            </a:r>
            <a:endParaRPr spc="-10" dirty="0"/>
          </a:p>
        </p:txBody>
      </p:sp>
      <p:pic>
        <p:nvPicPr>
          <p:cNvPr id="7" name="Picture 3" descr="C:\Users\Administrator\Desktop\788163659758129931.jpg"/>
          <p:cNvPicPr>
            <a:picLocks noChangeAspect="1" noChangeArrowheads="1"/>
          </p:cNvPicPr>
          <p:nvPr/>
        </p:nvPicPr>
        <p:blipFill>
          <a:blip r:embed="rId1" cstate="print"/>
          <a:srcRect/>
          <a:stretch>
            <a:fillRect/>
          </a:stretch>
        </p:blipFill>
        <p:spPr bwMode="auto">
          <a:xfrm>
            <a:off x="214429" y="1600200"/>
            <a:ext cx="2909771" cy="3879695"/>
          </a:xfrm>
          <a:prstGeom prst="rect">
            <a:avLst/>
          </a:prstGeom>
          <a:noFill/>
        </p:spPr>
      </p:pic>
      <p:pic>
        <p:nvPicPr>
          <p:cNvPr id="8" name="Picture 4" descr="C:\Users\Administrator\Desktop\851393942870555002.jpg"/>
          <p:cNvPicPr>
            <a:picLocks noChangeAspect="1" noChangeArrowheads="1"/>
          </p:cNvPicPr>
          <p:nvPr/>
        </p:nvPicPr>
        <p:blipFill>
          <a:blip r:embed="rId2" cstate="print"/>
          <a:srcRect/>
          <a:stretch>
            <a:fillRect/>
          </a:stretch>
        </p:blipFill>
        <p:spPr bwMode="auto">
          <a:xfrm>
            <a:off x="3110029" y="1600200"/>
            <a:ext cx="2909771" cy="3879695"/>
          </a:xfrm>
          <a:prstGeom prst="rect">
            <a:avLst/>
          </a:prstGeom>
          <a:noFill/>
        </p:spPr>
      </p:pic>
      <p:pic>
        <p:nvPicPr>
          <p:cNvPr id="9" name="Picture 5" descr="C:\Users\Administrator\Desktop\374821648001397226.jpg"/>
          <p:cNvPicPr>
            <a:picLocks noChangeAspect="1" noChangeArrowheads="1"/>
          </p:cNvPicPr>
          <p:nvPr/>
        </p:nvPicPr>
        <p:blipFill>
          <a:blip r:embed="rId3" cstate="print"/>
          <a:srcRect/>
          <a:stretch>
            <a:fillRect/>
          </a:stretch>
        </p:blipFill>
        <p:spPr bwMode="auto">
          <a:xfrm>
            <a:off x="5943600" y="1600200"/>
            <a:ext cx="2857500" cy="381000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10" dirty="0"/>
              <a:t>朋友圈传播</a:t>
            </a:r>
            <a:r>
              <a:rPr spc="-10" dirty="0">
                <a:latin typeface="Cambria" panose="02040503050406030204"/>
                <a:cs typeface="Cambria" panose="02040503050406030204"/>
              </a:rPr>
              <a:t>---</a:t>
            </a:r>
            <a:r>
              <a:rPr spc="-10" dirty="0"/>
              <a:t>订单篇</a:t>
            </a:r>
            <a:endParaRPr spc="-10" dirty="0"/>
          </a:p>
        </p:txBody>
      </p:sp>
      <p:pic>
        <p:nvPicPr>
          <p:cNvPr id="141314" name="Picture 2" descr="C:\Users\Administrator\Desktop\558165251199717604.jpg"/>
          <p:cNvPicPr>
            <a:picLocks noChangeAspect="1" noChangeArrowheads="1"/>
          </p:cNvPicPr>
          <p:nvPr/>
        </p:nvPicPr>
        <p:blipFill>
          <a:blip r:embed="rId1" cstate="print"/>
          <a:srcRect/>
          <a:stretch>
            <a:fillRect/>
          </a:stretch>
        </p:blipFill>
        <p:spPr bwMode="auto">
          <a:xfrm>
            <a:off x="2971800" y="1752600"/>
            <a:ext cx="2652117" cy="471487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txBox="1"/>
          <p:nvPr/>
        </p:nvSpPr>
        <p:spPr>
          <a:xfrm>
            <a:off x="533400" y="1066800"/>
            <a:ext cx="8072119" cy="498085"/>
          </a:xfrm>
          <a:prstGeom prst="rect">
            <a:avLst/>
          </a:prstGeom>
        </p:spPr>
        <p:txBody>
          <a:bodyPr vert="horz" wrap="square" lIns="0" tIns="66548"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zh-CN" altLang="en-US" sz="2800" i="0" u="none" strike="noStrike" kern="0" cap="none" spc="-1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电商定位和模式的问题</a:t>
            </a:r>
            <a:r>
              <a:rPr kumimoji="0" lang="zh-CN" altLang="en-US" sz="2800" i="0" u="none" strike="noStrike" kern="0" cap="none" spc="10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 </a:t>
            </a:r>
            <a:endParaRPr kumimoji="0" lang="zh-CN" altLang="en-US" sz="2800" i="0" u="none" strike="noStrike" kern="0" cap="none" spc="-5" normalizeH="0" baseline="0" noProof="0" dirty="0">
              <a:ln>
                <a:noFill/>
              </a:ln>
              <a:solidFill>
                <a:schemeClr val="bg1"/>
              </a:solidFill>
              <a:effectLst/>
              <a:uLnTx/>
              <a:uFillTx/>
              <a:latin typeface="微软雅黑" panose="020B0503020204020204" charset="-122"/>
              <a:ea typeface="微软雅黑" panose="020B0503020204020204" charset="-122"/>
              <a:cs typeface="+mj-cs"/>
            </a:endParaRPr>
          </a:p>
        </p:txBody>
      </p:sp>
      <p:sp>
        <p:nvSpPr>
          <p:cNvPr id="4" name="object 3"/>
          <p:cNvSpPr txBox="1"/>
          <p:nvPr/>
        </p:nvSpPr>
        <p:spPr>
          <a:xfrm>
            <a:off x="535938" y="2187689"/>
            <a:ext cx="7663815" cy="2359620"/>
          </a:xfrm>
          <a:prstGeom prst="rect">
            <a:avLst/>
          </a:prstGeom>
        </p:spPr>
        <p:txBody>
          <a:bodyPr vert="horz" wrap="square" lIns="0" tIns="0" rIns="0" bIns="0" rtlCol="0">
            <a:spAutoFit/>
          </a:bodyPr>
          <a:lstStyle/>
          <a:p>
            <a:pPr marL="12700" defTabSz="0">
              <a:lnSpc>
                <a:spcPct val="100000"/>
              </a:lnSpc>
              <a:tabLst>
                <a:tab pos="299085" algn="l"/>
              </a:tabLst>
            </a:pPr>
            <a:r>
              <a:rPr sz="2400" spc="-5" dirty="0">
                <a:solidFill>
                  <a:srgbClr val="FFFFFF"/>
                </a:solidFill>
                <a:latin typeface="微软雅黑" panose="020B0503020204020204" charset="-122"/>
                <a:ea typeface="微软雅黑" panose="020B0503020204020204" charset="-122"/>
                <a:cs typeface="Arial" panose="020B0604020202020204"/>
              </a:rPr>
              <a:t>•	</a:t>
            </a:r>
            <a:r>
              <a:rPr sz="2400" dirty="0">
                <a:solidFill>
                  <a:srgbClr val="FFFFFF"/>
                </a:solidFill>
                <a:latin typeface="微软雅黑" panose="020B0503020204020204" charset="-122"/>
                <a:ea typeface="微软雅黑" panose="020B0503020204020204" charset="-122"/>
                <a:cs typeface="黑体" panose="02010609060101010101" charset="-122"/>
              </a:rPr>
              <a:t>到底要努力降低成本？还是提高单量抢占市场？</a:t>
            </a:r>
            <a:endParaRPr sz="2400" dirty="0">
              <a:latin typeface="微软雅黑" panose="020B0503020204020204" charset="-122"/>
              <a:ea typeface="微软雅黑" panose="020B0503020204020204" charset="-122"/>
              <a:cs typeface="黑体" panose="02010609060101010101" charset="-122"/>
            </a:endParaRPr>
          </a:p>
          <a:p>
            <a:pPr marL="12700" defTabSz="0">
              <a:lnSpc>
                <a:spcPct val="100000"/>
              </a:lnSpc>
              <a:spcBef>
                <a:spcPts val="995"/>
              </a:spcBef>
              <a:tabLst>
                <a:tab pos="299085" algn="l"/>
              </a:tabLst>
            </a:pPr>
            <a:r>
              <a:rPr sz="2400" spc="-5" dirty="0" smtClean="0">
                <a:solidFill>
                  <a:srgbClr val="FFFFFF"/>
                </a:solidFill>
                <a:latin typeface="微软雅黑" panose="020B0503020204020204" charset="-122"/>
                <a:ea typeface="微软雅黑" panose="020B0503020204020204" charset="-122"/>
                <a:cs typeface="Arial" panose="020B0604020202020204"/>
              </a:rPr>
              <a:t>•</a:t>
            </a:r>
            <a:r>
              <a:rPr sz="2400" spc="-5" dirty="0">
                <a:solidFill>
                  <a:srgbClr val="FFFFFF"/>
                </a:solidFill>
                <a:latin typeface="微软雅黑" panose="020B0503020204020204" charset="-122"/>
                <a:ea typeface="微软雅黑" panose="020B0503020204020204" charset="-122"/>
                <a:cs typeface="Arial" panose="020B0604020202020204"/>
              </a:rPr>
              <a:t>	</a:t>
            </a:r>
            <a:r>
              <a:rPr sz="2400" dirty="0">
                <a:solidFill>
                  <a:srgbClr val="FFFFFF"/>
                </a:solidFill>
                <a:latin typeface="微软雅黑" panose="020B0503020204020204" charset="-122"/>
                <a:ea typeface="微软雅黑" panose="020B0503020204020204" charset="-122"/>
                <a:cs typeface="黑体" panose="02010609060101010101" charset="-122"/>
              </a:rPr>
              <a:t>如何更快更大的抢量？</a:t>
            </a:r>
            <a:endParaRPr sz="2400" dirty="0">
              <a:latin typeface="微软雅黑" panose="020B0503020204020204" charset="-122"/>
              <a:ea typeface="微软雅黑" panose="020B0503020204020204" charset="-122"/>
              <a:cs typeface="黑体" panose="02010609060101010101" charset="-122"/>
            </a:endParaRPr>
          </a:p>
          <a:p>
            <a:pPr marL="12700" defTabSz="0">
              <a:lnSpc>
                <a:spcPct val="100000"/>
              </a:lnSpc>
              <a:spcBef>
                <a:spcPts val="1005"/>
              </a:spcBef>
              <a:tabLst>
                <a:tab pos="299085" algn="l"/>
              </a:tabLst>
            </a:pPr>
            <a:r>
              <a:rPr sz="2400" spc="-5" dirty="0">
                <a:solidFill>
                  <a:srgbClr val="FFFFFF"/>
                </a:solidFill>
                <a:latin typeface="微软雅黑" panose="020B0503020204020204" charset="-122"/>
                <a:ea typeface="微软雅黑" panose="020B0503020204020204" charset="-122"/>
                <a:cs typeface="Arial" panose="020B0604020202020204"/>
              </a:rPr>
              <a:t>•	</a:t>
            </a:r>
            <a:r>
              <a:rPr sz="2400" dirty="0">
                <a:solidFill>
                  <a:srgbClr val="FFFFFF"/>
                </a:solidFill>
                <a:latin typeface="微软雅黑" panose="020B0503020204020204" charset="-122"/>
                <a:ea typeface="微软雅黑" panose="020B0503020204020204" charset="-122"/>
                <a:cs typeface="黑体" panose="02010609060101010101" charset="-122"/>
              </a:rPr>
              <a:t>到底要投入多少钱？要投入多少人？</a:t>
            </a:r>
            <a:endParaRPr sz="2400" dirty="0">
              <a:latin typeface="微软雅黑" panose="020B0503020204020204" charset="-122"/>
              <a:ea typeface="微软雅黑" panose="020B0503020204020204"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微软雅黑" panose="020B0503020204020204" charset="-122"/>
                <a:ea typeface="微软雅黑" panose="020B0503020204020204" charset="-122"/>
                <a:cs typeface="Arial" panose="020B0604020202020204"/>
              </a:rPr>
              <a:t>•	</a:t>
            </a:r>
            <a:r>
              <a:rPr sz="2400" dirty="0">
                <a:solidFill>
                  <a:srgbClr val="FFFFFF"/>
                </a:solidFill>
                <a:latin typeface="微软雅黑" panose="020B0503020204020204" charset="-122"/>
                <a:ea typeface="微软雅黑" panose="020B0503020204020204" charset="-122"/>
                <a:cs typeface="黑体" panose="02010609060101010101" charset="-122"/>
              </a:rPr>
              <a:t>如何提高各项转化率，来降低运营成本？</a:t>
            </a:r>
            <a:endParaRPr sz="2400" dirty="0">
              <a:latin typeface="微软雅黑" panose="020B0503020204020204" charset="-122"/>
              <a:ea typeface="微软雅黑" panose="020B0503020204020204"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微软雅黑" panose="020B0503020204020204" charset="-122"/>
                <a:ea typeface="微软雅黑" panose="020B0503020204020204" charset="-122"/>
                <a:cs typeface="Arial" panose="020B0604020202020204"/>
              </a:rPr>
              <a:t>•	</a:t>
            </a:r>
            <a:r>
              <a:rPr lang="zh-CN" altLang="en-US" sz="2400" dirty="0" smtClean="0">
                <a:solidFill>
                  <a:srgbClr val="FFFFFF"/>
                </a:solidFill>
                <a:latin typeface="微软雅黑" panose="020B0503020204020204" charset="-122"/>
                <a:ea typeface="微软雅黑" panose="020B0503020204020204" charset="-122"/>
                <a:cs typeface="黑体" panose="02010609060101010101" charset="-122"/>
              </a:rPr>
              <a:t>电商</a:t>
            </a:r>
            <a:r>
              <a:rPr sz="2400" dirty="0" smtClean="0">
                <a:solidFill>
                  <a:srgbClr val="FFFFFF"/>
                </a:solidFill>
                <a:latin typeface="微软雅黑" panose="020B0503020204020204" charset="-122"/>
                <a:ea typeface="微软雅黑" panose="020B0503020204020204" charset="-122"/>
                <a:cs typeface="黑体" panose="02010609060101010101" charset="-122"/>
              </a:rPr>
              <a:t>部门如何合理的架构</a:t>
            </a:r>
            <a:r>
              <a:rPr sz="2400" dirty="0">
                <a:solidFill>
                  <a:srgbClr val="FFFFFF"/>
                </a:solidFill>
                <a:latin typeface="微软雅黑" panose="020B0503020204020204" charset="-122"/>
                <a:ea typeface="微软雅黑" panose="020B0503020204020204" charset="-122"/>
                <a:cs typeface="黑体" panose="02010609060101010101" charset="-122"/>
              </a:rPr>
              <a:t>，如何有效的制定绩效考核</a:t>
            </a:r>
            <a:r>
              <a:rPr sz="2400" b="1" dirty="0">
                <a:solidFill>
                  <a:srgbClr val="FFFFFF"/>
                </a:solidFill>
                <a:latin typeface="黑体" panose="02010609060101010101" charset="-122"/>
                <a:cs typeface="黑体" panose="02010609060101010101" charset="-122"/>
              </a:rPr>
              <a:t>？</a:t>
            </a:r>
            <a:endParaRPr sz="2400" dirty="0">
              <a:latin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10" dirty="0"/>
              <a:t>朋友圈传播</a:t>
            </a:r>
            <a:r>
              <a:rPr spc="-10" dirty="0">
                <a:latin typeface="Cambria" panose="02040503050406030204"/>
                <a:cs typeface="Cambria" panose="02040503050406030204"/>
              </a:rPr>
              <a:t>---</a:t>
            </a:r>
            <a:r>
              <a:rPr spc="-50" dirty="0">
                <a:latin typeface="Cambria" panose="02040503050406030204"/>
                <a:cs typeface="Cambria" panose="02040503050406030204"/>
              </a:rPr>
              <a:t> </a:t>
            </a:r>
            <a:r>
              <a:rPr spc="-5" dirty="0"/>
              <a:t>客户好评</a:t>
            </a:r>
            <a:endParaRPr spc="-5" dirty="0"/>
          </a:p>
        </p:txBody>
      </p:sp>
      <p:pic>
        <p:nvPicPr>
          <p:cNvPr id="140290" name="Picture 2" descr="C:\Users\Administrator\Desktop\好评如潮\QQ图片20150521171918.jpg"/>
          <p:cNvPicPr>
            <a:picLocks noChangeAspect="1" noChangeArrowheads="1"/>
          </p:cNvPicPr>
          <p:nvPr/>
        </p:nvPicPr>
        <p:blipFill>
          <a:blip r:embed="rId1" cstate="print"/>
          <a:srcRect/>
          <a:stretch>
            <a:fillRect/>
          </a:stretch>
        </p:blipFill>
        <p:spPr bwMode="auto">
          <a:xfrm>
            <a:off x="433387" y="1752600"/>
            <a:ext cx="2614613" cy="4648200"/>
          </a:xfrm>
          <a:prstGeom prst="rect">
            <a:avLst/>
          </a:prstGeom>
          <a:noFill/>
        </p:spPr>
      </p:pic>
      <p:pic>
        <p:nvPicPr>
          <p:cNvPr id="140291" name="Picture 3" descr="C:\Users\Administrator\Desktop\好评如潮\QQ图片20150521171849.jpg"/>
          <p:cNvPicPr>
            <a:picLocks noChangeAspect="1" noChangeArrowheads="1"/>
          </p:cNvPicPr>
          <p:nvPr/>
        </p:nvPicPr>
        <p:blipFill>
          <a:blip r:embed="rId2" cstate="print"/>
          <a:srcRect/>
          <a:stretch>
            <a:fillRect/>
          </a:stretch>
        </p:blipFill>
        <p:spPr bwMode="auto">
          <a:xfrm>
            <a:off x="5843587" y="1752600"/>
            <a:ext cx="2614613" cy="4648200"/>
          </a:xfrm>
          <a:prstGeom prst="rect">
            <a:avLst/>
          </a:prstGeom>
          <a:noFill/>
        </p:spPr>
      </p:pic>
      <p:pic>
        <p:nvPicPr>
          <p:cNvPr id="140292" name="Picture 4" descr="C:\Users\Administrator\Desktop\好评如潮\QQ图片20150521171909.jpg"/>
          <p:cNvPicPr>
            <a:picLocks noChangeAspect="1" noChangeArrowheads="1"/>
          </p:cNvPicPr>
          <p:nvPr/>
        </p:nvPicPr>
        <p:blipFill>
          <a:blip r:embed="rId3" cstate="print"/>
          <a:srcRect/>
          <a:stretch>
            <a:fillRect/>
          </a:stretch>
        </p:blipFill>
        <p:spPr bwMode="auto">
          <a:xfrm>
            <a:off x="3124200" y="1752600"/>
            <a:ext cx="2619455" cy="46482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914400"/>
            <a:ext cx="8072119" cy="276999"/>
          </a:xfrm>
          <a:prstGeom prst="rect">
            <a:avLst/>
          </a:prstGeom>
        </p:spPr>
        <p:txBody>
          <a:bodyPr vert="horz" wrap="square" lIns="0" tIns="0"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lang="zh-CN" altLang="en-US" kern="0" spc="-5" dirty="0" smtClean="0">
                <a:solidFill>
                  <a:schemeClr val="bg1"/>
                </a:solidFill>
                <a:latin typeface="微软雅黑" panose="020B0503020204020204" charset="-122"/>
                <a:ea typeface="微软雅黑" panose="020B0503020204020204" charset="-122"/>
                <a:cs typeface="+mj-cs"/>
              </a:rPr>
              <a:t>电商</a:t>
            </a:r>
            <a:r>
              <a:rPr kumimoji="0" lang="zh-CN" altLang="en-US" sz="18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最重要的环节</a:t>
            </a:r>
            <a:r>
              <a:rPr lang="zh-CN" altLang="en-US" kern="0" spc="-5" dirty="0" smtClean="0">
                <a:solidFill>
                  <a:schemeClr val="bg1"/>
                </a:solidFill>
                <a:latin typeface="微软雅黑" panose="020B0503020204020204" charset="-122"/>
                <a:ea typeface="微软雅黑" panose="020B0503020204020204" charset="-122"/>
                <a:cs typeface="+mj-cs"/>
              </a:rPr>
              <a:t>之一：</a:t>
            </a:r>
            <a:endParaRPr kumimoji="0" lang="zh-CN" altLang="en-US" sz="1800" b="0" i="0" u="none" strike="noStrike" kern="0" cap="none" spc="-5" normalizeH="0" baseline="0" noProof="0" dirty="0">
              <a:ln>
                <a:noFill/>
              </a:ln>
              <a:solidFill>
                <a:schemeClr val="bg1"/>
              </a:solidFill>
              <a:effectLst/>
              <a:uLnTx/>
              <a:uFillTx/>
              <a:latin typeface="微软雅黑" panose="020B0503020204020204" charset="-122"/>
              <a:ea typeface="微软雅黑" panose="020B0503020204020204" charset="-122"/>
              <a:cs typeface="+mj-cs"/>
            </a:endParaRPr>
          </a:p>
        </p:txBody>
      </p:sp>
      <p:sp>
        <p:nvSpPr>
          <p:cNvPr id="3" name="矩形 2"/>
          <p:cNvSpPr/>
          <p:nvPr/>
        </p:nvSpPr>
        <p:spPr>
          <a:xfrm>
            <a:off x="3787170" y="2967335"/>
            <a:ext cx="1569661" cy="923330"/>
          </a:xfrm>
          <a:prstGeom prst="rect">
            <a:avLst/>
          </a:prstGeom>
          <a:noFill/>
        </p:spPr>
        <p:txBody>
          <a:bodyPr wrap="none" lIns="91440" tIns="45720" rIns="91440" bIns="45720">
            <a:spAutoFit/>
          </a:bodyPr>
          <a:lstStyle/>
          <a:p>
            <a:pPr algn="ctr"/>
            <a:r>
              <a:rPr lang="zh-CN" altLang="en-US" sz="5400" dirty="0" smtClean="0">
                <a:ln w="10160">
                  <a:solidFill>
                    <a:schemeClr val="accent1"/>
                  </a:solidFill>
                  <a:prstDash val="solid"/>
                </a:ln>
                <a:solidFill>
                  <a:srgbClr val="FFFFFF"/>
                </a:solidFill>
                <a:effectLst>
                  <a:outerShdw blurRad="38100" dist="32000" dir="5400000" algn="tl">
                    <a:srgbClr val="000000">
                      <a:alpha val="30000"/>
                    </a:srgbClr>
                  </a:outerShdw>
                </a:effectLst>
              </a:rPr>
              <a:t>邀约</a:t>
            </a:r>
            <a:endParaRPr lang="zh-CN" altLang="en-US" sz="5400" b="0" cap="none" spc="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855970" y="2269998"/>
            <a:ext cx="156210" cy="2694940"/>
          </a:xfrm>
          <a:custGeom>
            <a:avLst/>
            <a:gdLst/>
            <a:ahLst/>
            <a:cxnLst/>
            <a:rect l="l" t="t" r="r" b="b"/>
            <a:pathLst>
              <a:path w="156210" h="2694940">
                <a:moveTo>
                  <a:pt x="0" y="0"/>
                </a:moveTo>
                <a:lnTo>
                  <a:pt x="0" y="2694660"/>
                </a:lnTo>
                <a:lnTo>
                  <a:pt x="156057" y="2694660"/>
                </a:lnTo>
              </a:path>
            </a:pathLst>
          </a:custGeom>
          <a:ln w="19812">
            <a:solidFill>
              <a:srgbClr val="E25247"/>
            </a:solidFill>
          </a:ln>
        </p:spPr>
        <p:txBody>
          <a:bodyPr wrap="square" lIns="0" tIns="0" rIns="0" bIns="0" rtlCol="0"/>
          <a:lstStyle/>
          <a:p/>
        </p:txBody>
      </p:sp>
      <p:sp>
        <p:nvSpPr>
          <p:cNvPr id="3" name="object 3"/>
          <p:cNvSpPr/>
          <p:nvPr/>
        </p:nvSpPr>
        <p:spPr>
          <a:xfrm>
            <a:off x="5855970" y="2269998"/>
            <a:ext cx="156210" cy="1956435"/>
          </a:xfrm>
          <a:custGeom>
            <a:avLst/>
            <a:gdLst/>
            <a:ahLst/>
            <a:cxnLst/>
            <a:rect l="l" t="t" r="r" b="b"/>
            <a:pathLst>
              <a:path w="156210" h="1956435">
                <a:moveTo>
                  <a:pt x="0" y="0"/>
                </a:moveTo>
                <a:lnTo>
                  <a:pt x="0" y="1955977"/>
                </a:lnTo>
                <a:lnTo>
                  <a:pt x="156057" y="1955977"/>
                </a:lnTo>
              </a:path>
            </a:pathLst>
          </a:custGeom>
          <a:ln w="19812">
            <a:solidFill>
              <a:srgbClr val="E25247"/>
            </a:solidFill>
          </a:ln>
        </p:spPr>
        <p:txBody>
          <a:bodyPr wrap="square" lIns="0" tIns="0" rIns="0" bIns="0" rtlCol="0"/>
          <a:lstStyle/>
          <a:p/>
        </p:txBody>
      </p:sp>
      <p:sp>
        <p:nvSpPr>
          <p:cNvPr id="4" name="object 4"/>
          <p:cNvSpPr/>
          <p:nvPr/>
        </p:nvSpPr>
        <p:spPr>
          <a:xfrm>
            <a:off x="5855970" y="2269998"/>
            <a:ext cx="156210" cy="1217295"/>
          </a:xfrm>
          <a:custGeom>
            <a:avLst/>
            <a:gdLst/>
            <a:ahLst/>
            <a:cxnLst/>
            <a:rect l="l" t="t" r="r" b="b"/>
            <a:pathLst>
              <a:path w="156210" h="1217295">
                <a:moveTo>
                  <a:pt x="0" y="0"/>
                </a:moveTo>
                <a:lnTo>
                  <a:pt x="0" y="1217282"/>
                </a:lnTo>
                <a:lnTo>
                  <a:pt x="156057" y="1217282"/>
                </a:lnTo>
              </a:path>
            </a:pathLst>
          </a:custGeom>
          <a:ln w="19812">
            <a:solidFill>
              <a:srgbClr val="E25247"/>
            </a:solidFill>
          </a:ln>
        </p:spPr>
        <p:txBody>
          <a:bodyPr wrap="square" lIns="0" tIns="0" rIns="0" bIns="0" rtlCol="0"/>
          <a:lstStyle/>
          <a:p/>
        </p:txBody>
      </p:sp>
      <p:sp>
        <p:nvSpPr>
          <p:cNvPr id="5" name="object 5"/>
          <p:cNvSpPr/>
          <p:nvPr/>
        </p:nvSpPr>
        <p:spPr>
          <a:xfrm>
            <a:off x="5855970" y="2269998"/>
            <a:ext cx="156210" cy="478790"/>
          </a:xfrm>
          <a:custGeom>
            <a:avLst/>
            <a:gdLst/>
            <a:ahLst/>
            <a:cxnLst/>
            <a:rect l="l" t="t" r="r" b="b"/>
            <a:pathLst>
              <a:path w="156210" h="478789">
                <a:moveTo>
                  <a:pt x="0" y="0"/>
                </a:moveTo>
                <a:lnTo>
                  <a:pt x="0" y="478586"/>
                </a:lnTo>
                <a:lnTo>
                  <a:pt x="156057" y="478586"/>
                </a:lnTo>
              </a:path>
            </a:pathLst>
          </a:custGeom>
          <a:ln w="19812">
            <a:solidFill>
              <a:srgbClr val="E25247"/>
            </a:solidFill>
          </a:ln>
        </p:spPr>
        <p:txBody>
          <a:bodyPr wrap="square" lIns="0" tIns="0" rIns="0" bIns="0" rtlCol="0"/>
          <a:lstStyle/>
          <a:p/>
        </p:txBody>
      </p:sp>
      <p:sp>
        <p:nvSpPr>
          <p:cNvPr id="6" name="object 6"/>
          <p:cNvSpPr/>
          <p:nvPr/>
        </p:nvSpPr>
        <p:spPr>
          <a:xfrm>
            <a:off x="5644134" y="1530858"/>
            <a:ext cx="629920" cy="219075"/>
          </a:xfrm>
          <a:custGeom>
            <a:avLst/>
            <a:gdLst/>
            <a:ahLst/>
            <a:cxnLst/>
            <a:rect l="l" t="t" r="r" b="b"/>
            <a:pathLst>
              <a:path w="629920" h="219075">
                <a:moveTo>
                  <a:pt x="0" y="0"/>
                </a:moveTo>
                <a:lnTo>
                  <a:pt x="0" y="109245"/>
                </a:lnTo>
                <a:lnTo>
                  <a:pt x="629450" y="109245"/>
                </a:lnTo>
                <a:lnTo>
                  <a:pt x="629450" y="218490"/>
                </a:lnTo>
              </a:path>
            </a:pathLst>
          </a:custGeom>
          <a:ln w="19812">
            <a:solidFill>
              <a:srgbClr val="DD9D31"/>
            </a:solidFill>
          </a:ln>
        </p:spPr>
        <p:txBody>
          <a:bodyPr wrap="square" lIns="0" tIns="0" rIns="0" bIns="0" rtlCol="0"/>
          <a:lstStyle/>
          <a:p/>
        </p:txBody>
      </p:sp>
      <p:sp>
        <p:nvSpPr>
          <p:cNvPr id="7" name="object 7"/>
          <p:cNvSpPr/>
          <p:nvPr/>
        </p:nvSpPr>
        <p:spPr>
          <a:xfrm>
            <a:off x="4597146" y="2269998"/>
            <a:ext cx="156210" cy="1217295"/>
          </a:xfrm>
          <a:custGeom>
            <a:avLst/>
            <a:gdLst/>
            <a:ahLst/>
            <a:cxnLst/>
            <a:rect l="l" t="t" r="r" b="b"/>
            <a:pathLst>
              <a:path w="156210" h="1217295">
                <a:moveTo>
                  <a:pt x="0" y="0"/>
                </a:moveTo>
                <a:lnTo>
                  <a:pt x="0" y="1217282"/>
                </a:lnTo>
                <a:lnTo>
                  <a:pt x="156057" y="1217282"/>
                </a:lnTo>
              </a:path>
            </a:pathLst>
          </a:custGeom>
          <a:ln w="19812">
            <a:solidFill>
              <a:srgbClr val="E25247"/>
            </a:solidFill>
          </a:ln>
        </p:spPr>
        <p:txBody>
          <a:bodyPr wrap="square" lIns="0" tIns="0" rIns="0" bIns="0" rtlCol="0"/>
          <a:lstStyle/>
          <a:p/>
        </p:txBody>
      </p:sp>
      <p:sp>
        <p:nvSpPr>
          <p:cNvPr id="8" name="object 8"/>
          <p:cNvSpPr/>
          <p:nvPr/>
        </p:nvSpPr>
        <p:spPr>
          <a:xfrm>
            <a:off x="4597146" y="2269998"/>
            <a:ext cx="156210" cy="478790"/>
          </a:xfrm>
          <a:custGeom>
            <a:avLst/>
            <a:gdLst/>
            <a:ahLst/>
            <a:cxnLst/>
            <a:rect l="l" t="t" r="r" b="b"/>
            <a:pathLst>
              <a:path w="156210" h="478789">
                <a:moveTo>
                  <a:pt x="0" y="0"/>
                </a:moveTo>
                <a:lnTo>
                  <a:pt x="0" y="478586"/>
                </a:lnTo>
                <a:lnTo>
                  <a:pt x="156057" y="478586"/>
                </a:lnTo>
              </a:path>
            </a:pathLst>
          </a:custGeom>
          <a:ln w="19812">
            <a:solidFill>
              <a:srgbClr val="E25247"/>
            </a:solidFill>
          </a:ln>
        </p:spPr>
        <p:txBody>
          <a:bodyPr wrap="square" lIns="0" tIns="0" rIns="0" bIns="0" rtlCol="0"/>
          <a:lstStyle/>
          <a:p/>
        </p:txBody>
      </p:sp>
      <p:sp>
        <p:nvSpPr>
          <p:cNvPr id="9" name="object 9"/>
          <p:cNvSpPr/>
          <p:nvPr/>
        </p:nvSpPr>
        <p:spPr>
          <a:xfrm>
            <a:off x="5013197" y="1530858"/>
            <a:ext cx="629920" cy="219075"/>
          </a:xfrm>
          <a:custGeom>
            <a:avLst/>
            <a:gdLst/>
            <a:ahLst/>
            <a:cxnLst/>
            <a:rect l="l" t="t" r="r" b="b"/>
            <a:pathLst>
              <a:path w="629920" h="219075">
                <a:moveTo>
                  <a:pt x="629450" y="0"/>
                </a:moveTo>
                <a:lnTo>
                  <a:pt x="629450" y="109245"/>
                </a:lnTo>
                <a:lnTo>
                  <a:pt x="0" y="109245"/>
                </a:lnTo>
                <a:lnTo>
                  <a:pt x="0" y="218490"/>
                </a:lnTo>
              </a:path>
            </a:pathLst>
          </a:custGeom>
          <a:ln w="19812">
            <a:solidFill>
              <a:srgbClr val="DD9D31"/>
            </a:solidFill>
          </a:ln>
        </p:spPr>
        <p:txBody>
          <a:bodyPr wrap="square" lIns="0" tIns="0" rIns="0" bIns="0" rtlCol="0"/>
          <a:lstStyle/>
          <a:p/>
        </p:txBody>
      </p:sp>
      <p:sp>
        <p:nvSpPr>
          <p:cNvPr id="10" name="object 10"/>
          <p:cNvSpPr/>
          <p:nvPr/>
        </p:nvSpPr>
        <p:spPr>
          <a:xfrm>
            <a:off x="3338321" y="2269998"/>
            <a:ext cx="156210" cy="2694940"/>
          </a:xfrm>
          <a:custGeom>
            <a:avLst/>
            <a:gdLst/>
            <a:ahLst/>
            <a:cxnLst/>
            <a:rect l="l" t="t" r="r" b="b"/>
            <a:pathLst>
              <a:path w="156210" h="2694940">
                <a:moveTo>
                  <a:pt x="0" y="0"/>
                </a:moveTo>
                <a:lnTo>
                  <a:pt x="0" y="2694660"/>
                </a:lnTo>
                <a:lnTo>
                  <a:pt x="156057" y="2694660"/>
                </a:lnTo>
              </a:path>
            </a:pathLst>
          </a:custGeom>
          <a:ln w="19812">
            <a:solidFill>
              <a:srgbClr val="E25247"/>
            </a:solidFill>
          </a:ln>
        </p:spPr>
        <p:txBody>
          <a:bodyPr wrap="square" lIns="0" tIns="0" rIns="0" bIns="0" rtlCol="0"/>
          <a:lstStyle/>
          <a:p/>
        </p:txBody>
      </p:sp>
      <p:sp>
        <p:nvSpPr>
          <p:cNvPr id="11" name="object 11"/>
          <p:cNvSpPr/>
          <p:nvPr/>
        </p:nvSpPr>
        <p:spPr>
          <a:xfrm>
            <a:off x="3338321" y="2269998"/>
            <a:ext cx="156210" cy="1956435"/>
          </a:xfrm>
          <a:custGeom>
            <a:avLst/>
            <a:gdLst/>
            <a:ahLst/>
            <a:cxnLst/>
            <a:rect l="l" t="t" r="r" b="b"/>
            <a:pathLst>
              <a:path w="156210" h="1956435">
                <a:moveTo>
                  <a:pt x="0" y="0"/>
                </a:moveTo>
                <a:lnTo>
                  <a:pt x="0" y="1955977"/>
                </a:lnTo>
                <a:lnTo>
                  <a:pt x="156057" y="1955977"/>
                </a:lnTo>
              </a:path>
            </a:pathLst>
          </a:custGeom>
          <a:ln w="19812">
            <a:solidFill>
              <a:srgbClr val="E25247"/>
            </a:solidFill>
          </a:ln>
        </p:spPr>
        <p:txBody>
          <a:bodyPr wrap="square" lIns="0" tIns="0" rIns="0" bIns="0" rtlCol="0"/>
          <a:lstStyle/>
          <a:p/>
        </p:txBody>
      </p:sp>
      <p:sp>
        <p:nvSpPr>
          <p:cNvPr id="12" name="object 12"/>
          <p:cNvSpPr/>
          <p:nvPr/>
        </p:nvSpPr>
        <p:spPr>
          <a:xfrm>
            <a:off x="3338321" y="2269998"/>
            <a:ext cx="156210" cy="1217295"/>
          </a:xfrm>
          <a:custGeom>
            <a:avLst/>
            <a:gdLst/>
            <a:ahLst/>
            <a:cxnLst/>
            <a:rect l="l" t="t" r="r" b="b"/>
            <a:pathLst>
              <a:path w="156210" h="1217295">
                <a:moveTo>
                  <a:pt x="0" y="0"/>
                </a:moveTo>
                <a:lnTo>
                  <a:pt x="0" y="1217282"/>
                </a:lnTo>
                <a:lnTo>
                  <a:pt x="156057" y="1217282"/>
                </a:lnTo>
              </a:path>
            </a:pathLst>
          </a:custGeom>
          <a:ln w="19812">
            <a:solidFill>
              <a:srgbClr val="E25247"/>
            </a:solidFill>
          </a:ln>
        </p:spPr>
        <p:txBody>
          <a:bodyPr wrap="square" lIns="0" tIns="0" rIns="0" bIns="0" rtlCol="0"/>
          <a:lstStyle/>
          <a:p/>
        </p:txBody>
      </p:sp>
      <p:sp>
        <p:nvSpPr>
          <p:cNvPr id="13" name="object 13"/>
          <p:cNvSpPr/>
          <p:nvPr/>
        </p:nvSpPr>
        <p:spPr>
          <a:xfrm>
            <a:off x="3338321" y="2269998"/>
            <a:ext cx="156210" cy="478790"/>
          </a:xfrm>
          <a:custGeom>
            <a:avLst/>
            <a:gdLst/>
            <a:ahLst/>
            <a:cxnLst/>
            <a:rect l="l" t="t" r="r" b="b"/>
            <a:pathLst>
              <a:path w="156210" h="478789">
                <a:moveTo>
                  <a:pt x="0" y="0"/>
                </a:moveTo>
                <a:lnTo>
                  <a:pt x="0" y="478586"/>
                </a:lnTo>
                <a:lnTo>
                  <a:pt x="156057" y="478586"/>
                </a:lnTo>
              </a:path>
            </a:pathLst>
          </a:custGeom>
          <a:ln w="19812">
            <a:solidFill>
              <a:srgbClr val="E25247"/>
            </a:solidFill>
          </a:ln>
        </p:spPr>
        <p:txBody>
          <a:bodyPr wrap="square" lIns="0" tIns="0" rIns="0" bIns="0" rtlCol="0"/>
          <a:lstStyle/>
          <a:p/>
        </p:txBody>
      </p:sp>
      <p:sp>
        <p:nvSpPr>
          <p:cNvPr id="14" name="object 14"/>
          <p:cNvSpPr/>
          <p:nvPr/>
        </p:nvSpPr>
        <p:spPr>
          <a:xfrm>
            <a:off x="3124961" y="1530858"/>
            <a:ext cx="629920" cy="219075"/>
          </a:xfrm>
          <a:custGeom>
            <a:avLst/>
            <a:gdLst/>
            <a:ahLst/>
            <a:cxnLst/>
            <a:rect l="l" t="t" r="r" b="b"/>
            <a:pathLst>
              <a:path w="629920" h="219075">
                <a:moveTo>
                  <a:pt x="0" y="0"/>
                </a:moveTo>
                <a:lnTo>
                  <a:pt x="0" y="109245"/>
                </a:lnTo>
                <a:lnTo>
                  <a:pt x="629450" y="109245"/>
                </a:lnTo>
                <a:lnTo>
                  <a:pt x="629450" y="218490"/>
                </a:lnTo>
              </a:path>
            </a:pathLst>
          </a:custGeom>
          <a:ln w="19812">
            <a:solidFill>
              <a:srgbClr val="DD9D31"/>
            </a:solidFill>
          </a:ln>
        </p:spPr>
        <p:txBody>
          <a:bodyPr wrap="square" lIns="0" tIns="0" rIns="0" bIns="0" rtlCol="0"/>
          <a:lstStyle/>
          <a:p/>
        </p:txBody>
      </p:sp>
      <p:sp>
        <p:nvSpPr>
          <p:cNvPr id="15" name="object 15"/>
          <p:cNvSpPr/>
          <p:nvPr/>
        </p:nvSpPr>
        <p:spPr>
          <a:xfrm>
            <a:off x="2079498" y="2269998"/>
            <a:ext cx="156210" cy="3433445"/>
          </a:xfrm>
          <a:custGeom>
            <a:avLst/>
            <a:gdLst/>
            <a:ahLst/>
            <a:cxnLst/>
            <a:rect l="l" t="t" r="r" b="b"/>
            <a:pathLst>
              <a:path w="156210" h="3433445">
                <a:moveTo>
                  <a:pt x="0" y="0"/>
                </a:moveTo>
                <a:lnTo>
                  <a:pt x="0" y="3433356"/>
                </a:lnTo>
                <a:lnTo>
                  <a:pt x="156057" y="3433356"/>
                </a:lnTo>
              </a:path>
            </a:pathLst>
          </a:custGeom>
          <a:ln w="19812">
            <a:solidFill>
              <a:srgbClr val="E25247"/>
            </a:solidFill>
          </a:ln>
        </p:spPr>
        <p:txBody>
          <a:bodyPr wrap="square" lIns="0" tIns="0" rIns="0" bIns="0" rtlCol="0"/>
          <a:lstStyle/>
          <a:p/>
        </p:txBody>
      </p:sp>
      <p:sp>
        <p:nvSpPr>
          <p:cNvPr id="16" name="object 16"/>
          <p:cNvSpPr/>
          <p:nvPr/>
        </p:nvSpPr>
        <p:spPr>
          <a:xfrm>
            <a:off x="2079498" y="2269998"/>
            <a:ext cx="156210" cy="2694940"/>
          </a:xfrm>
          <a:custGeom>
            <a:avLst/>
            <a:gdLst/>
            <a:ahLst/>
            <a:cxnLst/>
            <a:rect l="l" t="t" r="r" b="b"/>
            <a:pathLst>
              <a:path w="156210" h="2694940">
                <a:moveTo>
                  <a:pt x="0" y="0"/>
                </a:moveTo>
                <a:lnTo>
                  <a:pt x="0" y="2694660"/>
                </a:lnTo>
                <a:lnTo>
                  <a:pt x="156057" y="2694660"/>
                </a:lnTo>
              </a:path>
            </a:pathLst>
          </a:custGeom>
          <a:ln w="19812">
            <a:solidFill>
              <a:srgbClr val="E25247"/>
            </a:solidFill>
          </a:ln>
        </p:spPr>
        <p:txBody>
          <a:bodyPr wrap="square" lIns="0" tIns="0" rIns="0" bIns="0" rtlCol="0"/>
          <a:lstStyle/>
          <a:p/>
        </p:txBody>
      </p:sp>
      <p:sp>
        <p:nvSpPr>
          <p:cNvPr id="17" name="object 17"/>
          <p:cNvSpPr/>
          <p:nvPr/>
        </p:nvSpPr>
        <p:spPr>
          <a:xfrm>
            <a:off x="2079498" y="2269998"/>
            <a:ext cx="156210" cy="1956435"/>
          </a:xfrm>
          <a:custGeom>
            <a:avLst/>
            <a:gdLst/>
            <a:ahLst/>
            <a:cxnLst/>
            <a:rect l="l" t="t" r="r" b="b"/>
            <a:pathLst>
              <a:path w="156210" h="1956435">
                <a:moveTo>
                  <a:pt x="0" y="0"/>
                </a:moveTo>
                <a:lnTo>
                  <a:pt x="0" y="1955977"/>
                </a:lnTo>
                <a:lnTo>
                  <a:pt x="156057" y="1955977"/>
                </a:lnTo>
              </a:path>
            </a:pathLst>
          </a:custGeom>
          <a:ln w="19812">
            <a:solidFill>
              <a:srgbClr val="E25247"/>
            </a:solidFill>
          </a:ln>
        </p:spPr>
        <p:txBody>
          <a:bodyPr wrap="square" lIns="0" tIns="0" rIns="0" bIns="0" rtlCol="0"/>
          <a:lstStyle/>
          <a:p/>
        </p:txBody>
      </p:sp>
      <p:sp>
        <p:nvSpPr>
          <p:cNvPr id="18" name="object 18"/>
          <p:cNvSpPr/>
          <p:nvPr/>
        </p:nvSpPr>
        <p:spPr>
          <a:xfrm>
            <a:off x="2079498" y="2269998"/>
            <a:ext cx="156210" cy="1217295"/>
          </a:xfrm>
          <a:custGeom>
            <a:avLst/>
            <a:gdLst/>
            <a:ahLst/>
            <a:cxnLst/>
            <a:rect l="l" t="t" r="r" b="b"/>
            <a:pathLst>
              <a:path w="156210" h="1217295">
                <a:moveTo>
                  <a:pt x="0" y="0"/>
                </a:moveTo>
                <a:lnTo>
                  <a:pt x="0" y="1217282"/>
                </a:lnTo>
                <a:lnTo>
                  <a:pt x="156057" y="1217282"/>
                </a:lnTo>
              </a:path>
            </a:pathLst>
          </a:custGeom>
          <a:ln w="19812">
            <a:solidFill>
              <a:srgbClr val="E25247"/>
            </a:solidFill>
          </a:ln>
        </p:spPr>
        <p:txBody>
          <a:bodyPr wrap="square" lIns="0" tIns="0" rIns="0" bIns="0" rtlCol="0"/>
          <a:lstStyle/>
          <a:p/>
        </p:txBody>
      </p:sp>
      <p:sp>
        <p:nvSpPr>
          <p:cNvPr id="19" name="object 19"/>
          <p:cNvSpPr/>
          <p:nvPr/>
        </p:nvSpPr>
        <p:spPr>
          <a:xfrm>
            <a:off x="2079498" y="2269998"/>
            <a:ext cx="156210" cy="478790"/>
          </a:xfrm>
          <a:custGeom>
            <a:avLst/>
            <a:gdLst/>
            <a:ahLst/>
            <a:cxnLst/>
            <a:rect l="l" t="t" r="r" b="b"/>
            <a:pathLst>
              <a:path w="156210" h="478789">
                <a:moveTo>
                  <a:pt x="0" y="0"/>
                </a:moveTo>
                <a:lnTo>
                  <a:pt x="0" y="478586"/>
                </a:lnTo>
                <a:lnTo>
                  <a:pt x="156057" y="478586"/>
                </a:lnTo>
              </a:path>
            </a:pathLst>
          </a:custGeom>
          <a:ln w="19812">
            <a:solidFill>
              <a:srgbClr val="E25247"/>
            </a:solidFill>
          </a:ln>
        </p:spPr>
        <p:txBody>
          <a:bodyPr wrap="square" lIns="0" tIns="0" rIns="0" bIns="0" rtlCol="0"/>
          <a:lstStyle/>
          <a:p/>
        </p:txBody>
      </p:sp>
      <p:sp>
        <p:nvSpPr>
          <p:cNvPr id="20" name="object 20"/>
          <p:cNvSpPr/>
          <p:nvPr/>
        </p:nvSpPr>
        <p:spPr>
          <a:xfrm>
            <a:off x="2495550" y="1530858"/>
            <a:ext cx="629920" cy="219075"/>
          </a:xfrm>
          <a:custGeom>
            <a:avLst/>
            <a:gdLst/>
            <a:ahLst/>
            <a:cxnLst/>
            <a:rect l="l" t="t" r="r" b="b"/>
            <a:pathLst>
              <a:path w="629919" h="219075">
                <a:moveTo>
                  <a:pt x="629450" y="0"/>
                </a:moveTo>
                <a:lnTo>
                  <a:pt x="629450" y="109245"/>
                </a:lnTo>
                <a:lnTo>
                  <a:pt x="0" y="109245"/>
                </a:lnTo>
                <a:lnTo>
                  <a:pt x="0" y="218490"/>
                </a:lnTo>
              </a:path>
            </a:pathLst>
          </a:custGeom>
          <a:ln w="19812">
            <a:solidFill>
              <a:srgbClr val="DD9D31"/>
            </a:solidFill>
          </a:ln>
        </p:spPr>
        <p:txBody>
          <a:bodyPr wrap="square" lIns="0" tIns="0" rIns="0" bIns="0" rtlCol="0"/>
          <a:lstStyle/>
          <a:p/>
        </p:txBody>
      </p:sp>
      <p:sp>
        <p:nvSpPr>
          <p:cNvPr id="21" name="object 21"/>
          <p:cNvSpPr/>
          <p:nvPr/>
        </p:nvSpPr>
        <p:spPr>
          <a:xfrm>
            <a:off x="2605277" y="1011174"/>
            <a:ext cx="1041400" cy="520065"/>
          </a:xfrm>
          <a:custGeom>
            <a:avLst/>
            <a:gdLst/>
            <a:ahLst/>
            <a:cxnLst/>
            <a:rect l="l" t="t" r="r" b="b"/>
            <a:pathLst>
              <a:path w="1041400" h="520065">
                <a:moveTo>
                  <a:pt x="0" y="0"/>
                </a:moveTo>
                <a:lnTo>
                  <a:pt x="1040891" y="0"/>
                </a:lnTo>
                <a:lnTo>
                  <a:pt x="1040891" y="519684"/>
                </a:lnTo>
                <a:lnTo>
                  <a:pt x="0" y="519684"/>
                </a:lnTo>
                <a:lnTo>
                  <a:pt x="0" y="0"/>
                </a:lnTo>
                <a:close/>
              </a:path>
            </a:pathLst>
          </a:custGeom>
          <a:solidFill>
            <a:srgbClr val="46B298"/>
          </a:solidFill>
        </p:spPr>
        <p:txBody>
          <a:bodyPr wrap="square" lIns="0" tIns="0" rIns="0" bIns="0" rtlCol="0"/>
          <a:lstStyle/>
          <a:p/>
        </p:txBody>
      </p:sp>
      <p:sp>
        <p:nvSpPr>
          <p:cNvPr id="22" name="object 22"/>
          <p:cNvSpPr/>
          <p:nvPr/>
        </p:nvSpPr>
        <p:spPr>
          <a:xfrm>
            <a:off x="2605277" y="1011174"/>
            <a:ext cx="1041400" cy="520065"/>
          </a:xfrm>
          <a:custGeom>
            <a:avLst/>
            <a:gdLst/>
            <a:ahLst/>
            <a:cxnLst/>
            <a:rect l="l" t="t" r="r" b="b"/>
            <a:pathLst>
              <a:path w="1041400" h="520065">
                <a:moveTo>
                  <a:pt x="0" y="0"/>
                </a:moveTo>
                <a:lnTo>
                  <a:pt x="1040891" y="0"/>
                </a:lnTo>
                <a:lnTo>
                  <a:pt x="1040891" y="519684"/>
                </a:lnTo>
                <a:lnTo>
                  <a:pt x="0" y="519684"/>
                </a:lnTo>
                <a:lnTo>
                  <a:pt x="0" y="0"/>
                </a:lnTo>
                <a:close/>
              </a:path>
            </a:pathLst>
          </a:custGeom>
          <a:ln w="19812">
            <a:solidFill>
              <a:srgbClr val="FFFFFF"/>
            </a:solidFill>
          </a:ln>
        </p:spPr>
        <p:txBody>
          <a:bodyPr wrap="square" lIns="0" tIns="0" rIns="0" bIns="0" rtlCol="0"/>
          <a:lstStyle/>
          <a:p/>
        </p:txBody>
      </p:sp>
      <p:sp>
        <p:nvSpPr>
          <p:cNvPr id="23" name="object 23"/>
          <p:cNvSpPr txBox="1"/>
          <p:nvPr/>
        </p:nvSpPr>
        <p:spPr>
          <a:xfrm>
            <a:off x="2705722" y="1126591"/>
            <a:ext cx="838200" cy="244475"/>
          </a:xfrm>
          <a:prstGeom prst="rect">
            <a:avLst/>
          </a:prstGeom>
        </p:spPr>
        <p:txBody>
          <a:bodyPr vert="horz" wrap="square" lIns="0" tIns="0" rIns="0" bIns="0" rtlCol="0">
            <a:spAutoFit/>
          </a:bodyPr>
          <a:lstStyle/>
          <a:p>
            <a:pPr marL="12700">
              <a:lnSpc>
                <a:spcPct val="100000"/>
              </a:lnSpc>
            </a:pPr>
            <a:r>
              <a:rPr sz="1600" spc="0" dirty="0">
                <a:solidFill>
                  <a:srgbClr val="FFFFFF"/>
                </a:solidFill>
                <a:latin typeface="黑体" panose="02010609060101010101" charset="-122"/>
                <a:cs typeface="黑体" panose="02010609060101010101" charset="-122"/>
              </a:rPr>
              <a:t>网</a:t>
            </a:r>
            <a:r>
              <a:rPr sz="1600" spc="-5" dirty="0">
                <a:solidFill>
                  <a:srgbClr val="FFFFFF"/>
                </a:solidFill>
                <a:latin typeface="黑体" panose="02010609060101010101" charset="-122"/>
                <a:cs typeface="黑体" panose="02010609060101010101" charset="-122"/>
              </a:rPr>
              <a:t>络渠道</a:t>
            </a:r>
            <a:endParaRPr sz="1600">
              <a:latin typeface="黑体" panose="02010609060101010101" charset="-122"/>
              <a:cs typeface="黑体" panose="02010609060101010101" charset="-122"/>
            </a:endParaRPr>
          </a:p>
        </p:txBody>
      </p:sp>
      <p:sp>
        <p:nvSpPr>
          <p:cNvPr id="24" name="object 24"/>
          <p:cNvSpPr/>
          <p:nvPr/>
        </p:nvSpPr>
        <p:spPr>
          <a:xfrm>
            <a:off x="1975866" y="1750314"/>
            <a:ext cx="1041400" cy="520065"/>
          </a:xfrm>
          <a:custGeom>
            <a:avLst/>
            <a:gdLst/>
            <a:ahLst/>
            <a:cxnLst/>
            <a:rect l="l" t="t" r="r" b="b"/>
            <a:pathLst>
              <a:path w="1041400" h="520064">
                <a:moveTo>
                  <a:pt x="0" y="0"/>
                </a:moveTo>
                <a:lnTo>
                  <a:pt x="1040892" y="0"/>
                </a:lnTo>
                <a:lnTo>
                  <a:pt x="1040892" y="519684"/>
                </a:lnTo>
                <a:lnTo>
                  <a:pt x="0" y="519684"/>
                </a:lnTo>
                <a:lnTo>
                  <a:pt x="0" y="0"/>
                </a:lnTo>
                <a:close/>
              </a:path>
            </a:pathLst>
          </a:custGeom>
          <a:solidFill>
            <a:srgbClr val="DD9D31"/>
          </a:solidFill>
        </p:spPr>
        <p:txBody>
          <a:bodyPr wrap="square" lIns="0" tIns="0" rIns="0" bIns="0" rtlCol="0"/>
          <a:lstStyle/>
          <a:p/>
        </p:txBody>
      </p:sp>
      <p:sp>
        <p:nvSpPr>
          <p:cNvPr id="25" name="object 25"/>
          <p:cNvSpPr/>
          <p:nvPr/>
        </p:nvSpPr>
        <p:spPr>
          <a:xfrm>
            <a:off x="1975866" y="1750314"/>
            <a:ext cx="1041400" cy="520065"/>
          </a:xfrm>
          <a:custGeom>
            <a:avLst/>
            <a:gdLst/>
            <a:ahLst/>
            <a:cxnLst/>
            <a:rect l="l" t="t" r="r" b="b"/>
            <a:pathLst>
              <a:path w="1041400" h="520064">
                <a:moveTo>
                  <a:pt x="0" y="0"/>
                </a:moveTo>
                <a:lnTo>
                  <a:pt x="1040892" y="0"/>
                </a:lnTo>
                <a:lnTo>
                  <a:pt x="1040892" y="519684"/>
                </a:lnTo>
                <a:lnTo>
                  <a:pt x="0" y="519684"/>
                </a:lnTo>
                <a:lnTo>
                  <a:pt x="0" y="0"/>
                </a:lnTo>
                <a:close/>
              </a:path>
            </a:pathLst>
          </a:custGeom>
          <a:ln w="19811">
            <a:solidFill>
              <a:srgbClr val="FFFFFF"/>
            </a:solidFill>
          </a:ln>
        </p:spPr>
        <p:txBody>
          <a:bodyPr wrap="square" lIns="0" tIns="0" rIns="0" bIns="0" rtlCol="0"/>
          <a:lstStyle/>
          <a:p/>
        </p:txBody>
      </p:sp>
      <p:sp>
        <p:nvSpPr>
          <p:cNvPr id="26" name="object 26"/>
          <p:cNvSpPr txBox="1"/>
          <p:nvPr/>
        </p:nvSpPr>
        <p:spPr>
          <a:xfrm>
            <a:off x="2076272" y="1865286"/>
            <a:ext cx="838200" cy="244475"/>
          </a:xfrm>
          <a:prstGeom prst="rect">
            <a:avLst/>
          </a:prstGeom>
        </p:spPr>
        <p:txBody>
          <a:bodyPr vert="horz" wrap="square" lIns="0" tIns="0" rIns="0" bIns="0" rtlCol="0">
            <a:spAutoFit/>
          </a:bodyPr>
          <a:lstStyle/>
          <a:p>
            <a:pPr marL="12700">
              <a:lnSpc>
                <a:spcPct val="100000"/>
              </a:lnSpc>
            </a:pPr>
            <a:r>
              <a:rPr sz="1600" spc="0" dirty="0">
                <a:solidFill>
                  <a:srgbClr val="FFFFFF"/>
                </a:solidFill>
                <a:latin typeface="黑体" panose="02010609060101010101" charset="-122"/>
                <a:cs typeface="黑体" panose="02010609060101010101" charset="-122"/>
              </a:rPr>
              <a:t>精</a:t>
            </a:r>
            <a:r>
              <a:rPr sz="1600" spc="-5" dirty="0">
                <a:solidFill>
                  <a:srgbClr val="FFFFFF"/>
                </a:solidFill>
                <a:latin typeface="黑体" panose="02010609060101010101" charset="-122"/>
                <a:cs typeface="黑体" panose="02010609060101010101" charset="-122"/>
              </a:rPr>
              <a:t>准渠道</a:t>
            </a:r>
            <a:endParaRPr sz="1600">
              <a:latin typeface="黑体" panose="02010609060101010101" charset="-122"/>
              <a:cs typeface="黑体" panose="02010609060101010101" charset="-122"/>
            </a:endParaRPr>
          </a:p>
        </p:txBody>
      </p:sp>
      <p:sp>
        <p:nvSpPr>
          <p:cNvPr id="27" name="object 27"/>
          <p:cNvSpPr/>
          <p:nvPr/>
        </p:nvSpPr>
        <p:spPr>
          <a:xfrm>
            <a:off x="2236470" y="2487929"/>
            <a:ext cx="1039494" cy="521334"/>
          </a:xfrm>
          <a:custGeom>
            <a:avLst/>
            <a:gdLst/>
            <a:ahLst/>
            <a:cxnLst/>
            <a:rect l="l" t="t" r="r" b="b"/>
            <a:pathLst>
              <a:path w="1039495" h="521335">
                <a:moveTo>
                  <a:pt x="0" y="0"/>
                </a:moveTo>
                <a:lnTo>
                  <a:pt x="1039368" y="0"/>
                </a:lnTo>
                <a:lnTo>
                  <a:pt x="1039368" y="521208"/>
                </a:lnTo>
                <a:lnTo>
                  <a:pt x="0" y="521208"/>
                </a:lnTo>
                <a:lnTo>
                  <a:pt x="0" y="0"/>
                </a:lnTo>
                <a:close/>
              </a:path>
            </a:pathLst>
          </a:custGeom>
          <a:ln w="19812">
            <a:solidFill>
              <a:srgbClr val="FFFFFF"/>
            </a:solidFill>
          </a:ln>
        </p:spPr>
        <p:txBody>
          <a:bodyPr wrap="square" lIns="0" tIns="0" rIns="0" bIns="0" rtlCol="0"/>
          <a:lstStyle/>
          <a:p/>
        </p:txBody>
      </p:sp>
      <p:sp>
        <p:nvSpPr>
          <p:cNvPr id="28" name="object 28"/>
          <p:cNvSpPr txBox="1"/>
          <p:nvPr/>
        </p:nvSpPr>
        <p:spPr>
          <a:xfrm>
            <a:off x="2236470" y="2487929"/>
            <a:ext cx="1039494" cy="521334"/>
          </a:xfrm>
          <a:prstGeom prst="rect">
            <a:avLst/>
          </a:prstGeom>
          <a:solidFill>
            <a:srgbClr val="E25247"/>
          </a:solidFill>
        </p:spPr>
        <p:txBody>
          <a:bodyPr vert="horz" wrap="square" lIns="0" tIns="115570" rIns="0" bIns="0" rtlCol="0">
            <a:spAutoFit/>
          </a:bodyPr>
          <a:lstStyle/>
          <a:p>
            <a:pPr marL="314960">
              <a:lnSpc>
                <a:spcPct val="100000"/>
              </a:lnSpc>
              <a:spcBef>
                <a:spcPts val="910"/>
              </a:spcBef>
            </a:pPr>
            <a:r>
              <a:rPr sz="1600" dirty="0">
                <a:solidFill>
                  <a:srgbClr val="FFFFFF"/>
                </a:solidFill>
                <a:latin typeface="黑体" panose="02010609060101010101" charset="-122"/>
                <a:cs typeface="黑体" panose="02010609060101010101" charset="-122"/>
              </a:rPr>
              <a:t>官网</a:t>
            </a:r>
            <a:endParaRPr sz="1600">
              <a:latin typeface="黑体" panose="02010609060101010101" charset="-122"/>
              <a:cs typeface="黑体" panose="02010609060101010101" charset="-122"/>
            </a:endParaRPr>
          </a:p>
        </p:txBody>
      </p:sp>
      <p:sp>
        <p:nvSpPr>
          <p:cNvPr id="29" name="object 29"/>
          <p:cNvSpPr/>
          <p:nvPr/>
        </p:nvSpPr>
        <p:spPr>
          <a:xfrm>
            <a:off x="2236470" y="3227070"/>
            <a:ext cx="1039494" cy="520065"/>
          </a:xfrm>
          <a:custGeom>
            <a:avLst/>
            <a:gdLst/>
            <a:ahLst/>
            <a:cxnLst/>
            <a:rect l="l" t="t" r="r" b="b"/>
            <a:pathLst>
              <a:path w="1039495" h="520064">
                <a:moveTo>
                  <a:pt x="0" y="0"/>
                </a:moveTo>
                <a:lnTo>
                  <a:pt x="1039368" y="0"/>
                </a:lnTo>
                <a:lnTo>
                  <a:pt x="1039368" y="519684"/>
                </a:lnTo>
                <a:lnTo>
                  <a:pt x="0" y="519684"/>
                </a:lnTo>
                <a:lnTo>
                  <a:pt x="0" y="0"/>
                </a:lnTo>
                <a:close/>
              </a:path>
            </a:pathLst>
          </a:custGeom>
          <a:ln w="19812">
            <a:solidFill>
              <a:srgbClr val="FFFFFF"/>
            </a:solidFill>
          </a:ln>
        </p:spPr>
        <p:txBody>
          <a:bodyPr wrap="square" lIns="0" tIns="0" rIns="0" bIns="0" rtlCol="0"/>
          <a:lstStyle/>
          <a:p/>
        </p:txBody>
      </p:sp>
      <p:sp>
        <p:nvSpPr>
          <p:cNvPr id="30" name="object 30"/>
          <p:cNvSpPr txBox="1"/>
          <p:nvPr/>
        </p:nvSpPr>
        <p:spPr>
          <a:xfrm>
            <a:off x="2236470" y="3227070"/>
            <a:ext cx="1039494" cy="520065"/>
          </a:xfrm>
          <a:prstGeom prst="rect">
            <a:avLst/>
          </a:prstGeom>
          <a:solidFill>
            <a:srgbClr val="E25247"/>
          </a:solidFill>
        </p:spPr>
        <p:txBody>
          <a:bodyPr vert="horz" wrap="square" lIns="0" tIns="115570" rIns="0" bIns="0" rtlCol="0">
            <a:spAutoFit/>
          </a:bodyPr>
          <a:lstStyle/>
          <a:p>
            <a:pPr marL="314960">
              <a:lnSpc>
                <a:spcPct val="100000"/>
              </a:lnSpc>
              <a:spcBef>
                <a:spcPts val="910"/>
              </a:spcBef>
            </a:pPr>
            <a:r>
              <a:rPr sz="1600" dirty="0">
                <a:solidFill>
                  <a:srgbClr val="FFFFFF"/>
                </a:solidFill>
                <a:latin typeface="黑体" panose="02010609060101010101" charset="-122"/>
                <a:cs typeface="黑体" panose="02010609060101010101" charset="-122"/>
              </a:rPr>
              <a:t>点评</a:t>
            </a:r>
            <a:endParaRPr sz="1600">
              <a:latin typeface="黑体" panose="02010609060101010101" charset="-122"/>
              <a:cs typeface="黑体" panose="02010609060101010101" charset="-122"/>
            </a:endParaRPr>
          </a:p>
        </p:txBody>
      </p:sp>
      <p:sp>
        <p:nvSpPr>
          <p:cNvPr id="31" name="object 31"/>
          <p:cNvSpPr/>
          <p:nvPr/>
        </p:nvSpPr>
        <p:spPr>
          <a:xfrm>
            <a:off x="2236470" y="3966209"/>
            <a:ext cx="1039494" cy="520065"/>
          </a:xfrm>
          <a:custGeom>
            <a:avLst/>
            <a:gdLst/>
            <a:ahLst/>
            <a:cxnLst/>
            <a:rect l="l" t="t" r="r" b="b"/>
            <a:pathLst>
              <a:path w="1039495" h="520064">
                <a:moveTo>
                  <a:pt x="0" y="0"/>
                </a:moveTo>
                <a:lnTo>
                  <a:pt x="1039368" y="0"/>
                </a:lnTo>
                <a:lnTo>
                  <a:pt x="1039368" y="519684"/>
                </a:lnTo>
                <a:lnTo>
                  <a:pt x="0" y="519684"/>
                </a:lnTo>
                <a:lnTo>
                  <a:pt x="0" y="0"/>
                </a:lnTo>
                <a:close/>
              </a:path>
            </a:pathLst>
          </a:custGeom>
          <a:ln w="19812">
            <a:solidFill>
              <a:srgbClr val="FFFFFF"/>
            </a:solidFill>
          </a:ln>
        </p:spPr>
        <p:txBody>
          <a:bodyPr wrap="square" lIns="0" tIns="0" rIns="0" bIns="0" rtlCol="0"/>
          <a:lstStyle/>
          <a:p/>
        </p:txBody>
      </p:sp>
      <p:sp>
        <p:nvSpPr>
          <p:cNvPr id="32" name="object 32"/>
          <p:cNvSpPr txBox="1"/>
          <p:nvPr/>
        </p:nvSpPr>
        <p:spPr>
          <a:xfrm>
            <a:off x="2236470" y="3966209"/>
            <a:ext cx="1039494" cy="520065"/>
          </a:xfrm>
          <a:prstGeom prst="rect">
            <a:avLst/>
          </a:prstGeom>
          <a:solidFill>
            <a:srgbClr val="E25247"/>
          </a:solidFill>
        </p:spPr>
        <p:txBody>
          <a:bodyPr vert="horz" wrap="square" lIns="0" tIns="114935" rIns="0" bIns="0" rtlCol="0">
            <a:spAutoFit/>
          </a:bodyPr>
          <a:lstStyle/>
          <a:p>
            <a:pPr marL="314960">
              <a:lnSpc>
                <a:spcPct val="100000"/>
              </a:lnSpc>
              <a:spcBef>
                <a:spcPts val="905"/>
              </a:spcBef>
            </a:pPr>
            <a:r>
              <a:rPr sz="1600" dirty="0">
                <a:solidFill>
                  <a:srgbClr val="FFFFFF"/>
                </a:solidFill>
                <a:latin typeface="黑体" panose="02010609060101010101" charset="-122"/>
                <a:cs typeface="黑体" panose="02010609060101010101" charset="-122"/>
              </a:rPr>
              <a:t>团购</a:t>
            </a:r>
            <a:endParaRPr sz="1600">
              <a:latin typeface="黑体" panose="02010609060101010101" charset="-122"/>
              <a:cs typeface="黑体" panose="02010609060101010101" charset="-122"/>
            </a:endParaRPr>
          </a:p>
        </p:txBody>
      </p:sp>
      <p:sp>
        <p:nvSpPr>
          <p:cNvPr id="33" name="object 33"/>
          <p:cNvSpPr/>
          <p:nvPr/>
        </p:nvSpPr>
        <p:spPr>
          <a:xfrm>
            <a:off x="2236470" y="4703826"/>
            <a:ext cx="1039494" cy="521334"/>
          </a:xfrm>
          <a:custGeom>
            <a:avLst/>
            <a:gdLst/>
            <a:ahLst/>
            <a:cxnLst/>
            <a:rect l="l" t="t" r="r" b="b"/>
            <a:pathLst>
              <a:path w="1039495" h="521335">
                <a:moveTo>
                  <a:pt x="0" y="0"/>
                </a:moveTo>
                <a:lnTo>
                  <a:pt x="1039368" y="0"/>
                </a:lnTo>
                <a:lnTo>
                  <a:pt x="1039368" y="521207"/>
                </a:lnTo>
                <a:lnTo>
                  <a:pt x="0" y="521207"/>
                </a:lnTo>
                <a:lnTo>
                  <a:pt x="0" y="0"/>
                </a:lnTo>
                <a:close/>
              </a:path>
            </a:pathLst>
          </a:custGeom>
          <a:ln w="19812">
            <a:solidFill>
              <a:srgbClr val="FFFFFF"/>
            </a:solidFill>
          </a:ln>
        </p:spPr>
        <p:txBody>
          <a:bodyPr wrap="square" lIns="0" tIns="0" rIns="0" bIns="0" rtlCol="0"/>
          <a:lstStyle/>
          <a:p/>
        </p:txBody>
      </p:sp>
      <p:sp>
        <p:nvSpPr>
          <p:cNvPr id="34" name="object 34"/>
          <p:cNvSpPr txBox="1"/>
          <p:nvPr/>
        </p:nvSpPr>
        <p:spPr>
          <a:xfrm>
            <a:off x="2236470" y="4703826"/>
            <a:ext cx="1039494" cy="521334"/>
          </a:xfrm>
          <a:prstGeom prst="rect">
            <a:avLst/>
          </a:prstGeom>
          <a:solidFill>
            <a:srgbClr val="E25247"/>
          </a:solidFill>
        </p:spPr>
        <p:txBody>
          <a:bodyPr vert="horz" wrap="square" lIns="0" tIns="116205" rIns="0" bIns="0" rtlCol="0">
            <a:spAutoFit/>
          </a:bodyPr>
          <a:lstStyle/>
          <a:p>
            <a:pPr marL="314960">
              <a:lnSpc>
                <a:spcPct val="100000"/>
              </a:lnSpc>
              <a:spcBef>
                <a:spcPts val="915"/>
              </a:spcBef>
            </a:pPr>
            <a:r>
              <a:rPr sz="1600" dirty="0">
                <a:solidFill>
                  <a:srgbClr val="FFFFFF"/>
                </a:solidFill>
                <a:latin typeface="黑体" panose="02010609060101010101" charset="-122"/>
                <a:cs typeface="黑体" panose="02010609060101010101" charset="-122"/>
              </a:rPr>
              <a:t>微信</a:t>
            </a:r>
            <a:endParaRPr sz="1600">
              <a:latin typeface="黑体" panose="02010609060101010101" charset="-122"/>
              <a:cs typeface="黑体" panose="02010609060101010101" charset="-122"/>
            </a:endParaRPr>
          </a:p>
        </p:txBody>
      </p:sp>
      <p:sp>
        <p:nvSpPr>
          <p:cNvPr id="35" name="object 35"/>
          <p:cNvSpPr/>
          <p:nvPr/>
        </p:nvSpPr>
        <p:spPr>
          <a:xfrm>
            <a:off x="2236470" y="5442965"/>
            <a:ext cx="1039494" cy="520065"/>
          </a:xfrm>
          <a:custGeom>
            <a:avLst/>
            <a:gdLst/>
            <a:ahLst/>
            <a:cxnLst/>
            <a:rect l="l" t="t" r="r" b="b"/>
            <a:pathLst>
              <a:path w="1039495" h="520064">
                <a:moveTo>
                  <a:pt x="0" y="0"/>
                </a:moveTo>
                <a:lnTo>
                  <a:pt x="1039368" y="0"/>
                </a:lnTo>
                <a:lnTo>
                  <a:pt x="1039368" y="519684"/>
                </a:lnTo>
                <a:lnTo>
                  <a:pt x="0" y="519684"/>
                </a:lnTo>
                <a:lnTo>
                  <a:pt x="0" y="0"/>
                </a:lnTo>
                <a:close/>
              </a:path>
            </a:pathLst>
          </a:custGeom>
          <a:ln w="19812">
            <a:solidFill>
              <a:srgbClr val="FFFFFF"/>
            </a:solidFill>
          </a:ln>
        </p:spPr>
        <p:txBody>
          <a:bodyPr wrap="square" lIns="0" tIns="0" rIns="0" bIns="0" rtlCol="0"/>
          <a:lstStyle/>
          <a:p/>
        </p:txBody>
      </p:sp>
      <p:sp>
        <p:nvSpPr>
          <p:cNvPr id="36" name="object 36"/>
          <p:cNvSpPr txBox="1"/>
          <p:nvPr/>
        </p:nvSpPr>
        <p:spPr>
          <a:xfrm>
            <a:off x="2236470" y="5442965"/>
            <a:ext cx="1039494" cy="520065"/>
          </a:xfrm>
          <a:prstGeom prst="rect">
            <a:avLst/>
          </a:prstGeom>
          <a:solidFill>
            <a:srgbClr val="E25247"/>
          </a:solidFill>
        </p:spPr>
        <p:txBody>
          <a:bodyPr vert="horz" wrap="square" lIns="0" tIns="115570" rIns="0" bIns="0" rtlCol="0">
            <a:spAutoFit/>
          </a:bodyPr>
          <a:lstStyle/>
          <a:p>
            <a:pPr marL="314960">
              <a:lnSpc>
                <a:spcPct val="100000"/>
              </a:lnSpc>
              <a:spcBef>
                <a:spcPts val="910"/>
              </a:spcBef>
            </a:pPr>
            <a:r>
              <a:rPr sz="1600" dirty="0">
                <a:solidFill>
                  <a:srgbClr val="FFFFFF"/>
                </a:solidFill>
                <a:latin typeface="黑体" panose="02010609060101010101" charset="-122"/>
                <a:cs typeface="黑体" panose="02010609060101010101" charset="-122"/>
              </a:rPr>
              <a:t>天猫</a:t>
            </a:r>
            <a:endParaRPr sz="1600">
              <a:latin typeface="黑体" panose="02010609060101010101" charset="-122"/>
              <a:cs typeface="黑体" panose="02010609060101010101" charset="-122"/>
            </a:endParaRPr>
          </a:p>
        </p:txBody>
      </p:sp>
      <p:sp>
        <p:nvSpPr>
          <p:cNvPr id="37" name="object 37"/>
          <p:cNvSpPr/>
          <p:nvPr/>
        </p:nvSpPr>
        <p:spPr>
          <a:xfrm>
            <a:off x="3234689" y="1750314"/>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solidFill>
            <a:srgbClr val="DD9D31"/>
          </a:solidFill>
        </p:spPr>
        <p:txBody>
          <a:bodyPr wrap="square" lIns="0" tIns="0" rIns="0" bIns="0" rtlCol="0"/>
          <a:lstStyle/>
          <a:p/>
        </p:txBody>
      </p:sp>
      <p:sp>
        <p:nvSpPr>
          <p:cNvPr id="38" name="object 38"/>
          <p:cNvSpPr/>
          <p:nvPr/>
        </p:nvSpPr>
        <p:spPr>
          <a:xfrm>
            <a:off x="3234689" y="1750314"/>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ln w="19812">
            <a:solidFill>
              <a:srgbClr val="FFFFFF"/>
            </a:solidFill>
          </a:ln>
        </p:spPr>
        <p:txBody>
          <a:bodyPr wrap="square" lIns="0" tIns="0" rIns="0" bIns="0" rtlCol="0"/>
          <a:lstStyle/>
          <a:p/>
        </p:txBody>
      </p:sp>
      <p:sp>
        <p:nvSpPr>
          <p:cNvPr id="39" name="object 39"/>
          <p:cNvSpPr txBox="1"/>
          <p:nvPr/>
        </p:nvSpPr>
        <p:spPr>
          <a:xfrm>
            <a:off x="3233064" y="1865286"/>
            <a:ext cx="1042035" cy="244475"/>
          </a:xfrm>
          <a:prstGeom prst="rect">
            <a:avLst/>
          </a:prstGeom>
        </p:spPr>
        <p:txBody>
          <a:bodyPr vert="horz" wrap="square" lIns="0" tIns="0" rIns="0" bIns="0" rtlCol="0">
            <a:spAutoFit/>
          </a:bodyPr>
          <a:lstStyle/>
          <a:p>
            <a:pPr marL="12700">
              <a:lnSpc>
                <a:spcPct val="100000"/>
              </a:lnSpc>
            </a:pPr>
            <a:r>
              <a:rPr sz="1600" spc="0" dirty="0">
                <a:solidFill>
                  <a:srgbClr val="FFFFFF"/>
                </a:solidFill>
                <a:latin typeface="黑体" panose="02010609060101010101" charset="-122"/>
                <a:cs typeface="黑体" panose="02010609060101010101" charset="-122"/>
              </a:rPr>
              <a:t>非</a:t>
            </a:r>
            <a:r>
              <a:rPr sz="1600" spc="-5" dirty="0">
                <a:solidFill>
                  <a:srgbClr val="FFFFFF"/>
                </a:solidFill>
                <a:latin typeface="黑体" panose="02010609060101010101" charset="-122"/>
                <a:cs typeface="黑体" panose="02010609060101010101" charset="-122"/>
              </a:rPr>
              <a:t>精准</a:t>
            </a:r>
            <a:r>
              <a:rPr sz="1600" spc="0" dirty="0">
                <a:solidFill>
                  <a:srgbClr val="FFFFFF"/>
                </a:solidFill>
                <a:latin typeface="黑体" panose="02010609060101010101" charset="-122"/>
                <a:cs typeface="黑体" panose="02010609060101010101" charset="-122"/>
              </a:rPr>
              <a:t>渠</a:t>
            </a:r>
            <a:r>
              <a:rPr sz="1600" spc="-5" dirty="0">
                <a:solidFill>
                  <a:srgbClr val="FFFFFF"/>
                </a:solidFill>
                <a:latin typeface="黑体" panose="02010609060101010101" charset="-122"/>
                <a:cs typeface="黑体" panose="02010609060101010101" charset="-122"/>
              </a:rPr>
              <a:t>道</a:t>
            </a:r>
            <a:endParaRPr sz="1600">
              <a:latin typeface="黑体" panose="02010609060101010101" charset="-122"/>
              <a:cs typeface="黑体" panose="02010609060101010101" charset="-122"/>
            </a:endParaRPr>
          </a:p>
        </p:txBody>
      </p:sp>
      <p:sp>
        <p:nvSpPr>
          <p:cNvPr id="40" name="object 40"/>
          <p:cNvSpPr/>
          <p:nvPr/>
        </p:nvSpPr>
        <p:spPr>
          <a:xfrm>
            <a:off x="3495294" y="2487929"/>
            <a:ext cx="1039494" cy="521334"/>
          </a:xfrm>
          <a:custGeom>
            <a:avLst/>
            <a:gdLst/>
            <a:ahLst/>
            <a:cxnLst/>
            <a:rect l="l" t="t" r="r" b="b"/>
            <a:pathLst>
              <a:path w="1039495" h="521335">
                <a:moveTo>
                  <a:pt x="0" y="0"/>
                </a:moveTo>
                <a:lnTo>
                  <a:pt x="1039368" y="0"/>
                </a:lnTo>
                <a:lnTo>
                  <a:pt x="1039368" y="521208"/>
                </a:lnTo>
                <a:lnTo>
                  <a:pt x="0" y="521208"/>
                </a:lnTo>
                <a:lnTo>
                  <a:pt x="0" y="0"/>
                </a:lnTo>
                <a:close/>
              </a:path>
            </a:pathLst>
          </a:custGeom>
          <a:ln w="19812">
            <a:solidFill>
              <a:srgbClr val="FFFFFF"/>
            </a:solidFill>
          </a:ln>
        </p:spPr>
        <p:txBody>
          <a:bodyPr wrap="square" lIns="0" tIns="0" rIns="0" bIns="0" rtlCol="0"/>
          <a:lstStyle/>
          <a:p/>
        </p:txBody>
      </p:sp>
      <p:sp>
        <p:nvSpPr>
          <p:cNvPr id="41" name="object 41"/>
          <p:cNvSpPr txBox="1"/>
          <p:nvPr/>
        </p:nvSpPr>
        <p:spPr>
          <a:xfrm>
            <a:off x="3495294" y="2487929"/>
            <a:ext cx="1039494" cy="521334"/>
          </a:xfrm>
          <a:prstGeom prst="rect">
            <a:avLst/>
          </a:prstGeom>
          <a:solidFill>
            <a:srgbClr val="E25247"/>
          </a:solidFill>
        </p:spPr>
        <p:txBody>
          <a:bodyPr vert="horz" wrap="square" lIns="0" tIns="115570" rIns="0" bIns="0" rtlCol="0">
            <a:spAutoFit/>
          </a:bodyPr>
          <a:lstStyle/>
          <a:p>
            <a:pPr marL="314960">
              <a:lnSpc>
                <a:spcPct val="100000"/>
              </a:lnSpc>
              <a:spcBef>
                <a:spcPts val="910"/>
              </a:spcBef>
            </a:pPr>
            <a:r>
              <a:rPr sz="1600" dirty="0">
                <a:solidFill>
                  <a:srgbClr val="FFFFFF"/>
                </a:solidFill>
                <a:latin typeface="黑体" panose="02010609060101010101" charset="-122"/>
                <a:cs typeface="黑体" panose="02010609060101010101" charset="-122"/>
              </a:rPr>
              <a:t>微博</a:t>
            </a:r>
            <a:endParaRPr sz="1600">
              <a:latin typeface="黑体" panose="02010609060101010101" charset="-122"/>
              <a:cs typeface="黑体" panose="02010609060101010101" charset="-122"/>
            </a:endParaRPr>
          </a:p>
        </p:txBody>
      </p:sp>
      <p:sp>
        <p:nvSpPr>
          <p:cNvPr id="42" name="object 42"/>
          <p:cNvSpPr/>
          <p:nvPr/>
        </p:nvSpPr>
        <p:spPr>
          <a:xfrm>
            <a:off x="3495294" y="3227070"/>
            <a:ext cx="1039494" cy="520065"/>
          </a:xfrm>
          <a:custGeom>
            <a:avLst/>
            <a:gdLst/>
            <a:ahLst/>
            <a:cxnLst/>
            <a:rect l="l" t="t" r="r" b="b"/>
            <a:pathLst>
              <a:path w="1039495" h="520064">
                <a:moveTo>
                  <a:pt x="0" y="0"/>
                </a:moveTo>
                <a:lnTo>
                  <a:pt x="1039368" y="0"/>
                </a:lnTo>
                <a:lnTo>
                  <a:pt x="1039368" y="519684"/>
                </a:lnTo>
                <a:lnTo>
                  <a:pt x="0" y="519684"/>
                </a:lnTo>
                <a:lnTo>
                  <a:pt x="0" y="0"/>
                </a:lnTo>
                <a:close/>
              </a:path>
            </a:pathLst>
          </a:custGeom>
          <a:ln w="19811">
            <a:solidFill>
              <a:srgbClr val="FFFFFF"/>
            </a:solidFill>
          </a:ln>
        </p:spPr>
        <p:txBody>
          <a:bodyPr wrap="square" lIns="0" tIns="0" rIns="0" bIns="0" rtlCol="0"/>
          <a:lstStyle/>
          <a:p/>
        </p:txBody>
      </p:sp>
      <p:sp>
        <p:nvSpPr>
          <p:cNvPr id="43" name="object 43"/>
          <p:cNvSpPr txBox="1"/>
          <p:nvPr/>
        </p:nvSpPr>
        <p:spPr>
          <a:xfrm>
            <a:off x="3495294" y="3227070"/>
            <a:ext cx="1039494" cy="520065"/>
          </a:xfrm>
          <a:prstGeom prst="rect">
            <a:avLst/>
          </a:prstGeom>
          <a:solidFill>
            <a:srgbClr val="E25247"/>
          </a:solidFill>
        </p:spPr>
        <p:txBody>
          <a:bodyPr vert="horz" wrap="square" lIns="0" tIns="115570" rIns="0" bIns="0" rtlCol="0">
            <a:spAutoFit/>
          </a:bodyPr>
          <a:lstStyle/>
          <a:p>
            <a:pPr marL="112395">
              <a:lnSpc>
                <a:spcPct val="100000"/>
              </a:lnSpc>
              <a:spcBef>
                <a:spcPts val="910"/>
              </a:spcBef>
            </a:pPr>
            <a:r>
              <a:rPr sz="1600" spc="-5" dirty="0">
                <a:solidFill>
                  <a:srgbClr val="FFFFFF"/>
                </a:solidFill>
                <a:latin typeface="黑体" panose="02010609060101010101" charset="-122"/>
                <a:cs typeface="黑体" panose="02010609060101010101" charset="-122"/>
              </a:rPr>
              <a:t>今日头条</a:t>
            </a:r>
            <a:endParaRPr sz="1600">
              <a:latin typeface="黑体" panose="02010609060101010101" charset="-122"/>
              <a:cs typeface="黑体" panose="02010609060101010101" charset="-122"/>
            </a:endParaRPr>
          </a:p>
        </p:txBody>
      </p:sp>
      <p:sp>
        <p:nvSpPr>
          <p:cNvPr id="44" name="object 44"/>
          <p:cNvSpPr/>
          <p:nvPr/>
        </p:nvSpPr>
        <p:spPr>
          <a:xfrm>
            <a:off x="3495294" y="3966209"/>
            <a:ext cx="1039494" cy="520065"/>
          </a:xfrm>
          <a:custGeom>
            <a:avLst/>
            <a:gdLst/>
            <a:ahLst/>
            <a:cxnLst/>
            <a:rect l="l" t="t" r="r" b="b"/>
            <a:pathLst>
              <a:path w="1039495" h="520064">
                <a:moveTo>
                  <a:pt x="0" y="0"/>
                </a:moveTo>
                <a:lnTo>
                  <a:pt x="1039368" y="0"/>
                </a:lnTo>
                <a:lnTo>
                  <a:pt x="1039368" y="519684"/>
                </a:lnTo>
                <a:lnTo>
                  <a:pt x="0" y="519684"/>
                </a:lnTo>
                <a:lnTo>
                  <a:pt x="0" y="0"/>
                </a:lnTo>
                <a:close/>
              </a:path>
            </a:pathLst>
          </a:custGeom>
          <a:ln w="19811">
            <a:solidFill>
              <a:srgbClr val="FFFFFF"/>
            </a:solidFill>
          </a:ln>
        </p:spPr>
        <p:txBody>
          <a:bodyPr wrap="square" lIns="0" tIns="0" rIns="0" bIns="0" rtlCol="0"/>
          <a:lstStyle/>
          <a:p/>
        </p:txBody>
      </p:sp>
      <p:sp>
        <p:nvSpPr>
          <p:cNvPr id="45" name="object 45"/>
          <p:cNvSpPr txBox="1"/>
          <p:nvPr/>
        </p:nvSpPr>
        <p:spPr>
          <a:xfrm>
            <a:off x="3495294" y="3966209"/>
            <a:ext cx="1039494" cy="520065"/>
          </a:xfrm>
          <a:prstGeom prst="rect">
            <a:avLst/>
          </a:prstGeom>
          <a:solidFill>
            <a:srgbClr val="E25247"/>
          </a:solidFill>
        </p:spPr>
        <p:txBody>
          <a:bodyPr vert="horz" wrap="square" lIns="0" tIns="114935" rIns="0" bIns="0" rtlCol="0">
            <a:spAutoFit/>
          </a:bodyPr>
          <a:lstStyle/>
          <a:p>
            <a:pPr marL="212725">
              <a:lnSpc>
                <a:spcPct val="100000"/>
              </a:lnSpc>
              <a:spcBef>
                <a:spcPts val="905"/>
              </a:spcBef>
            </a:pPr>
            <a:r>
              <a:rPr sz="1600" spc="-5" dirty="0">
                <a:solidFill>
                  <a:srgbClr val="FFFFFF"/>
                </a:solidFill>
                <a:latin typeface="黑体" panose="02010609060101010101" charset="-122"/>
                <a:cs typeface="黑体" panose="02010609060101010101" charset="-122"/>
              </a:rPr>
              <a:t>智汇推</a:t>
            </a:r>
            <a:endParaRPr sz="1600">
              <a:latin typeface="黑体" panose="02010609060101010101" charset="-122"/>
              <a:cs typeface="黑体" panose="02010609060101010101" charset="-122"/>
            </a:endParaRPr>
          </a:p>
        </p:txBody>
      </p:sp>
      <p:sp>
        <p:nvSpPr>
          <p:cNvPr id="46" name="object 46"/>
          <p:cNvSpPr/>
          <p:nvPr/>
        </p:nvSpPr>
        <p:spPr>
          <a:xfrm>
            <a:off x="3495294" y="4703826"/>
            <a:ext cx="1039494" cy="521334"/>
          </a:xfrm>
          <a:custGeom>
            <a:avLst/>
            <a:gdLst/>
            <a:ahLst/>
            <a:cxnLst/>
            <a:rect l="l" t="t" r="r" b="b"/>
            <a:pathLst>
              <a:path w="1039495" h="521335">
                <a:moveTo>
                  <a:pt x="0" y="0"/>
                </a:moveTo>
                <a:lnTo>
                  <a:pt x="1039368" y="0"/>
                </a:lnTo>
                <a:lnTo>
                  <a:pt x="1039368" y="521207"/>
                </a:lnTo>
                <a:lnTo>
                  <a:pt x="0" y="521207"/>
                </a:lnTo>
                <a:lnTo>
                  <a:pt x="0" y="0"/>
                </a:lnTo>
                <a:close/>
              </a:path>
            </a:pathLst>
          </a:custGeom>
          <a:ln w="19812">
            <a:solidFill>
              <a:srgbClr val="FFFFFF"/>
            </a:solidFill>
          </a:ln>
        </p:spPr>
        <p:txBody>
          <a:bodyPr wrap="square" lIns="0" tIns="0" rIns="0" bIns="0" rtlCol="0"/>
          <a:lstStyle/>
          <a:p/>
        </p:txBody>
      </p:sp>
      <p:sp>
        <p:nvSpPr>
          <p:cNvPr id="47" name="object 47"/>
          <p:cNvSpPr txBox="1"/>
          <p:nvPr/>
        </p:nvSpPr>
        <p:spPr>
          <a:xfrm>
            <a:off x="3495294" y="4703826"/>
            <a:ext cx="1039494" cy="521334"/>
          </a:xfrm>
          <a:prstGeom prst="rect">
            <a:avLst/>
          </a:prstGeom>
          <a:solidFill>
            <a:srgbClr val="E25247"/>
          </a:solidFill>
        </p:spPr>
        <p:txBody>
          <a:bodyPr vert="horz" wrap="square" lIns="0" tIns="116205" rIns="0" bIns="0" rtlCol="0">
            <a:spAutoFit/>
          </a:bodyPr>
          <a:lstStyle/>
          <a:p>
            <a:pPr marL="212725">
              <a:lnSpc>
                <a:spcPct val="100000"/>
              </a:lnSpc>
              <a:spcBef>
                <a:spcPts val="915"/>
              </a:spcBef>
            </a:pPr>
            <a:r>
              <a:rPr sz="1600" spc="-5" dirty="0">
                <a:solidFill>
                  <a:srgbClr val="FFFFFF"/>
                </a:solidFill>
                <a:latin typeface="黑体" panose="02010609060101010101" charset="-122"/>
                <a:cs typeface="黑体" panose="02010609060101010101" charset="-122"/>
              </a:rPr>
              <a:t>广点通</a:t>
            </a:r>
            <a:endParaRPr sz="1600">
              <a:latin typeface="黑体" panose="02010609060101010101" charset="-122"/>
              <a:cs typeface="黑体" panose="02010609060101010101" charset="-122"/>
            </a:endParaRPr>
          </a:p>
        </p:txBody>
      </p:sp>
      <p:sp>
        <p:nvSpPr>
          <p:cNvPr id="48" name="object 48"/>
          <p:cNvSpPr/>
          <p:nvPr/>
        </p:nvSpPr>
        <p:spPr>
          <a:xfrm>
            <a:off x="5122926" y="1011174"/>
            <a:ext cx="1041400" cy="520065"/>
          </a:xfrm>
          <a:custGeom>
            <a:avLst/>
            <a:gdLst/>
            <a:ahLst/>
            <a:cxnLst/>
            <a:rect l="l" t="t" r="r" b="b"/>
            <a:pathLst>
              <a:path w="1041400" h="520065">
                <a:moveTo>
                  <a:pt x="0" y="0"/>
                </a:moveTo>
                <a:lnTo>
                  <a:pt x="1040891" y="0"/>
                </a:lnTo>
                <a:lnTo>
                  <a:pt x="1040891" y="519684"/>
                </a:lnTo>
                <a:lnTo>
                  <a:pt x="0" y="519684"/>
                </a:lnTo>
                <a:lnTo>
                  <a:pt x="0" y="0"/>
                </a:lnTo>
                <a:close/>
              </a:path>
            </a:pathLst>
          </a:custGeom>
          <a:solidFill>
            <a:srgbClr val="46B298"/>
          </a:solidFill>
        </p:spPr>
        <p:txBody>
          <a:bodyPr wrap="square" lIns="0" tIns="0" rIns="0" bIns="0" rtlCol="0"/>
          <a:lstStyle/>
          <a:p/>
        </p:txBody>
      </p:sp>
      <p:sp>
        <p:nvSpPr>
          <p:cNvPr id="49" name="object 49"/>
          <p:cNvSpPr/>
          <p:nvPr/>
        </p:nvSpPr>
        <p:spPr>
          <a:xfrm>
            <a:off x="5122926" y="1011174"/>
            <a:ext cx="1041400" cy="520065"/>
          </a:xfrm>
          <a:custGeom>
            <a:avLst/>
            <a:gdLst/>
            <a:ahLst/>
            <a:cxnLst/>
            <a:rect l="l" t="t" r="r" b="b"/>
            <a:pathLst>
              <a:path w="1041400" h="520065">
                <a:moveTo>
                  <a:pt x="0" y="0"/>
                </a:moveTo>
                <a:lnTo>
                  <a:pt x="1040891" y="0"/>
                </a:lnTo>
                <a:lnTo>
                  <a:pt x="1040891" y="519684"/>
                </a:lnTo>
                <a:lnTo>
                  <a:pt x="0" y="519684"/>
                </a:lnTo>
                <a:lnTo>
                  <a:pt x="0" y="0"/>
                </a:lnTo>
                <a:close/>
              </a:path>
            </a:pathLst>
          </a:custGeom>
          <a:ln w="19812">
            <a:solidFill>
              <a:srgbClr val="FFFFFF"/>
            </a:solidFill>
          </a:ln>
        </p:spPr>
        <p:txBody>
          <a:bodyPr wrap="square" lIns="0" tIns="0" rIns="0" bIns="0" rtlCol="0"/>
          <a:lstStyle/>
          <a:p/>
        </p:txBody>
      </p:sp>
      <p:sp>
        <p:nvSpPr>
          <p:cNvPr id="50" name="object 50"/>
          <p:cNvSpPr txBox="1"/>
          <p:nvPr/>
        </p:nvSpPr>
        <p:spPr>
          <a:xfrm>
            <a:off x="5223522" y="1126591"/>
            <a:ext cx="838200" cy="244475"/>
          </a:xfrm>
          <a:prstGeom prst="rect">
            <a:avLst/>
          </a:prstGeom>
        </p:spPr>
        <p:txBody>
          <a:bodyPr vert="horz" wrap="square" lIns="0" tIns="0" rIns="0" bIns="0" rtlCol="0">
            <a:spAutoFit/>
          </a:bodyPr>
          <a:lstStyle/>
          <a:p>
            <a:pPr marL="12700">
              <a:lnSpc>
                <a:spcPct val="100000"/>
              </a:lnSpc>
            </a:pPr>
            <a:r>
              <a:rPr sz="1600" spc="0" dirty="0">
                <a:solidFill>
                  <a:srgbClr val="FFFFFF"/>
                </a:solidFill>
                <a:latin typeface="黑体" panose="02010609060101010101" charset="-122"/>
                <a:cs typeface="黑体" panose="02010609060101010101" charset="-122"/>
              </a:rPr>
              <a:t>客</a:t>
            </a:r>
            <a:r>
              <a:rPr sz="1600" spc="-5" dirty="0">
                <a:solidFill>
                  <a:srgbClr val="FFFFFF"/>
                </a:solidFill>
                <a:latin typeface="黑体" panose="02010609060101010101" charset="-122"/>
                <a:cs typeface="黑体" panose="02010609060101010101" charset="-122"/>
              </a:rPr>
              <a:t>资挖掘</a:t>
            </a:r>
            <a:endParaRPr sz="1600">
              <a:latin typeface="黑体" panose="02010609060101010101" charset="-122"/>
              <a:cs typeface="黑体" panose="02010609060101010101" charset="-122"/>
            </a:endParaRPr>
          </a:p>
        </p:txBody>
      </p:sp>
      <p:sp>
        <p:nvSpPr>
          <p:cNvPr id="51" name="object 51"/>
          <p:cNvSpPr/>
          <p:nvPr/>
        </p:nvSpPr>
        <p:spPr>
          <a:xfrm>
            <a:off x="4493514" y="1750314"/>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solidFill>
            <a:srgbClr val="DD9D31"/>
          </a:solidFill>
        </p:spPr>
        <p:txBody>
          <a:bodyPr wrap="square" lIns="0" tIns="0" rIns="0" bIns="0" rtlCol="0"/>
          <a:lstStyle/>
          <a:p/>
        </p:txBody>
      </p:sp>
      <p:sp>
        <p:nvSpPr>
          <p:cNvPr id="52" name="object 52"/>
          <p:cNvSpPr/>
          <p:nvPr/>
        </p:nvSpPr>
        <p:spPr>
          <a:xfrm>
            <a:off x="4493514" y="1750314"/>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ln w="19812">
            <a:solidFill>
              <a:srgbClr val="FFFFFF"/>
            </a:solidFill>
          </a:ln>
        </p:spPr>
        <p:txBody>
          <a:bodyPr wrap="square" lIns="0" tIns="0" rIns="0" bIns="0" rtlCol="0"/>
          <a:lstStyle/>
          <a:p/>
        </p:txBody>
      </p:sp>
      <p:sp>
        <p:nvSpPr>
          <p:cNvPr id="53" name="object 53"/>
          <p:cNvSpPr txBox="1"/>
          <p:nvPr/>
        </p:nvSpPr>
        <p:spPr>
          <a:xfrm>
            <a:off x="4594072" y="1865286"/>
            <a:ext cx="838200" cy="244475"/>
          </a:xfrm>
          <a:prstGeom prst="rect">
            <a:avLst/>
          </a:prstGeom>
        </p:spPr>
        <p:txBody>
          <a:bodyPr vert="horz" wrap="square" lIns="0" tIns="0" rIns="0" bIns="0" rtlCol="0">
            <a:spAutoFit/>
          </a:bodyPr>
          <a:lstStyle/>
          <a:p>
            <a:pPr marL="12700">
              <a:lnSpc>
                <a:spcPct val="100000"/>
              </a:lnSpc>
            </a:pPr>
            <a:r>
              <a:rPr sz="1600" spc="0" dirty="0">
                <a:solidFill>
                  <a:srgbClr val="FFFFFF"/>
                </a:solidFill>
                <a:latin typeface="黑体" panose="02010609060101010101" charset="-122"/>
                <a:cs typeface="黑体" panose="02010609060101010101" charset="-122"/>
              </a:rPr>
              <a:t>精</a:t>
            </a:r>
            <a:r>
              <a:rPr sz="1600" spc="-5" dirty="0">
                <a:solidFill>
                  <a:srgbClr val="FFFFFF"/>
                </a:solidFill>
                <a:latin typeface="黑体" panose="02010609060101010101" charset="-122"/>
                <a:cs typeface="黑体" panose="02010609060101010101" charset="-122"/>
              </a:rPr>
              <a:t>准客资</a:t>
            </a:r>
            <a:endParaRPr sz="1600">
              <a:latin typeface="黑体" panose="02010609060101010101" charset="-122"/>
              <a:cs typeface="黑体" panose="02010609060101010101" charset="-122"/>
            </a:endParaRPr>
          </a:p>
        </p:txBody>
      </p:sp>
      <p:sp>
        <p:nvSpPr>
          <p:cNvPr id="54" name="object 54"/>
          <p:cNvSpPr/>
          <p:nvPr/>
        </p:nvSpPr>
        <p:spPr>
          <a:xfrm>
            <a:off x="4754117" y="2487929"/>
            <a:ext cx="1039494" cy="521334"/>
          </a:xfrm>
          <a:custGeom>
            <a:avLst/>
            <a:gdLst/>
            <a:ahLst/>
            <a:cxnLst/>
            <a:rect l="l" t="t" r="r" b="b"/>
            <a:pathLst>
              <a:path w="1039495" h="521335">
                <a:moveTo>
                  <a:pt x="0" y="0"/>
                </a:moveTo>
                <a:lnTo>
                  <a:pt x="1039367" y="0"/>
                </a:lnTo>
                <a:lnTo>
                  <a:pt x="1039367" y="521208"/>
                </a:lnTo>
                <a:lnTo>
                  <a:pt x="0" y="521208"/>
                </a:lnTo>
                <a:lnTo>
                  <a:pt x="0" y="0"/>
                </a:lnTo>
                <a:close/>
              </a:path>
            </a:pathLst>
          </a:custGeom>
          <a:ln w="19812">
            <a:solidFill>
              <a:srgbClr val="FFFFFF"/>
            </a:solidFill>
          </a:ln>
        </p:spPr>
        <p:txBody>
          <a:bodyPr wrap="square" lIns="0" tIns="0" rIns="0" bIns="0" rtlCol="0"/>
          <a:lstStyle/>
          <a:p/>
        </p:txBody>
      </p:sp>
      <p:sp>
        <p:nvSpPr>
          <p:cNvPr id="55" name="object 55"/>
          <p:cNvSpPr txBox="1"/>
          <p:nvPr/>
        </p:nvSpPr>
        <p:spPr>
          <a:xfrm>
            <a:off x="4754117" y="2487929"/>
            <a:ext cx="1039494" cy="521334"/>
          </a:xfrm>
          <a:prstGeom prst="rect">
            <a:avLst/>
          </a:prstGeom>
          <a:solidFill>
            <a:srgbClr val="E25247"/>
          </a:solidFill>
        </p:spPr>
        <p:txBody>
          <a:bodyPr vert="horz" wrap="square" lIns="0" tIns="115570" rIns="0" bIns="0" rtlCol="0">
            <a:spAutoFit/>
          </a:bodyPr>
          <a:lstStyle/>
          <a:p>
            <a:pPr marL="112395">
              <a:lnSpc>
                <a:spcPct val="100000"/>
              </a:lnSpc>
              <a:spcBef>
                <a:spcPts val="910"/>
              </a:spcBef>
            </a:pPr>
            <a:r>
              <a:rPr sz="1600" spc="-5" dirty="0" smtClean="0">
                <a:solidFill>
                  <a:srgbClr val="FFFFFF"/>
                </a:solidFill>
                <a:latin typeface="黑体" panose="02010609060101010101" charset="-122"/>
                <a:cs typeface="黑体" panose="02010609060101010101" charset="-122"/>
              </a:rPr>
              <a:t>旧客推荐</a:t>
            </a:r>
            <a:endParaRPr sz="1600" dirty="0">
              <a:latin typeface="黑体" panose="02010609060101010101" charset="-122"/>
              <a:cs typeface="黑体" panose="02010609060101010101" charset="-122"/>
            </a:endParaRPr>
          </a:p>
        </p:txBody>
      </p:sp>
      <p:sp>
        <p:nvSpPr>
          <p:cNvPr id="56" name="object 56"/>
          <p:cNvSpPr/>
          <p:nvPr/>
        </p:nvSpPr>
        <p:spPr>
          <a:xfrm>
            <a:off x="4754117" y="3227070"/>
            <a:ext cx="1039494" cy="520065"/>
          </a:xfrm>
          <a:custGeom>
            <a:avLst/>
            <a:gdLst/>
            <a:ahLst/>
            <a:cxnLst/>
            <a:rect l="l" t="t" r="r" b="b"/>
            <a:pathLst>
              <a:path w="1039495" h="520064">
                <a:moveTo>
                  <a:pt x="0" y="0"/>
                </a:moveTo>
                <a:lnTo>
                  <a:pt x="1039367" y="0"/>
                </a:lnTo>
                <a:lnTo>
                  <a:pt x="1039367" y="519684"/>
                </a:lnTo>
                <a:lnTo>
                  <a:pt x="0" y="519684"/>
                </a:lnTo>
                <a:lnTo>
                  <a:pt x="0" y="0"/>
                </a:lnTo>
                <a:close/>
              </a:path>
            </a:pathLst>
          </a:custGeom>
          <a:ln w="19812">
            <a:solidFill>
              <a:srgbClr val="FFFFFF"/>
            </a:solidFill>
          </a:ln>
        </p:spPr>
        <p:txBody>
          <a:bodyPr wrap="square" lIns="0" tIns="0" rIns="0" bIns="0" rtlCol="0"/>
          <a:lstStyle/>
          <a:p/>
        </p:txBody>
      </p:sp>
      <p:sp>
        <p:nvSpPr>
          <p:cNvPr id="57" name="object 57"/>
          <p:cNvSpPr txBox="1"/>
          <p:nvPr/>
        </p:nvSpPr>
        <p:spPr>
          <a:xfrm>
            <a:off x="4754117" y="3227070"/>
            <a:ext cx="1039494" cy="520065"/>
          </a:xfrm>
          <a:prstGeom prst="rect">
            <a:avLst/>
          </a:prstGeom>
          <a:solidFill>
            <a:srgbClr val="E25247"/>
          </a:solidFill>
        </p:spPr>
        <p:txBody>
          <a:bodyPr vert="horz" wrap="square" lIns="0" tIns="115570" rIns="0" bIns="0" rtlCol="0">
            <a:spAutoFit/>
          </a:bodyPr>
          <a:lstStyle/>
          <a:p>
            <a:pPr marL="112395">
              <a:lnSpc>
                <a:spcPct val="100000"/>
              </a:lnSpc>
              <a:spcBef>
                <a:spcPts val="910"/>
              </a:spcBef>
            </a:pPr>
            <a:r>
              <a:rPr sz="1600" spc="-5" dirty="0">
                <a:solidFill>
                  <a:srgbClr val="FFFFFF"/>
                </a:solidFill>
                <a:latin typeface="黑体" panose="02010609060101010101" charset="-122"/>
                <a:cs typeface="黑体" panose="02010609060101010101" charset="-122"/>
              </a:rPr>
              <a:t>两队同行</a:t>
            </a:r>
            <a:endParaRPr sz="1600">
              <a:latin typeface="黑体" panose="02010609060101010101" charset="-122"/>
              <a:cs typeface="黑体" panose="02010609060101010101" charset="-122"/>
            </a:endParaRPr>
          </a:p>
        </p:txBody>
      </p:sp>
      <p:sp>
        <p:nvSpPr>
          <p:cNvPr id="58" name="object 58"/>
          <p:cNvSpPr/>
          <p:nvPr/>
        </p:nvSpPr>
        <p:spPr>
          <a:xfrm>
            <a:off x="5752338" y="1750314"/>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solidFill>
            <a:srgbClr val="DD9D31"/>
          </a:solidFill>
        </p:spPr>
        <p:txBody>
          <a:bodyPr wrap="square" lIns="0" tIns="0" rIns="0" bIns="0" rtlCol="0"/>
          <a:lstStyle/>
          <a:p/>
        </p:txBody>
      </p:sp>
      <p:sp>
        <p:nvSpPr>
          <p:cNvPr id="59" name="object 59"/>
          <p:cNvSpPr/>
          <p:nvPr/>
        </p:nvSpPr>
        <p:spPr>
          <a:xfrm>
            <a:off x="5752338" y="1750314"/>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ln w="19812">
            <a:solidFill>
              <a:srgbClr val="FFFFFF"/>
            </a:solidFill>
          </a:ln>
        </p:spPr>
        <p:txBody>
          <a:bodyPr wrap="square" lIns="0" tIns="0" rIns="0" bIns="0" rtlCol="0"/>
          <a:lstStyle/>
          <a:p/>
        </p:txBody>
      </p:sp>
      <p:sp>
        <p:nvSpPr>
          <p:cNvPr id="60" name="object 60"/>
          <p:cNvSpPr txBox="1"/>
          <p:nvPr/>
        </p:nvSpPr>
        <p:spPr>
          <a:xfrm>
            <a:off x="5750852" y="1865286"/>
            <a:ext cx="1042035" cy="244475"/>
          </a:xfrm>
          <a:prstGeom prst="rect">
            <a:avLst/>
          </a:prstGeom>
        </p:spPr>
        <p:txBody>
          <a:bodyPr vert="horz" wrap="square" lIns="0" tIns="0" rIns="0" bIns="0" rtlCol="0">
            <a:spAutoFit/>
          </a:bodyPr>
          <a:lstStyle/>
          <a:p>
            <a:pPr marL="12700">
              <a:lnSpc>
                <a:spcPct val="100000"/>
              </a:lnSpc>
            </a:pPr>
            <a:r>
              <a:rPr sz="1600" spc="0" dirty="0">
                <a:solidFill>
                  <a:srgbClr val="FFFFFF"/>
                </a:solidFill>
                <a:latin typeface="黑体" panose="02010609060101010101" charset="-122"/>
                <a:cs typeface="黑体" panose="02010609060101010101" charset="-122"/>
              </a:rPr>
              <a:t>非</a:t>
            </a:r>
            <a:r>
              <a:rPr sz="1600" spc="-5" dirty="0">
                <a:solidFill>
                  <a:srgbClr val="FFFFFF"/>
                </a:solidFill>
                <a:latin typeface="黑体" panose="02010609060101010101" charset="-122"/>
                <a:cs typeface="黑体" panose="02010609060101010101" charset="-122"/>
              </a:rPr>
              <a:t>精准</a:t>
            </a:r>
            <a:r>
              <a:rPr sz="1600" spc="0" dirty="0">
                <a:solidFill>
                  <a:srgbClr val="FFFFFF"/>
                </a:solidFill>
                <a:latin typeface="黑体" panose="02010609060101010101" charset="-122"/>
                <a:cs typeface="黑体" panose="02010609060101010101" charset="-122"/>
              </a:rPr>
              <a:t>客</a:t>
            </a:r>
            <a:r>
              <a:rPr sz="1600" spc="-5" dirty="0">
                <a:solidFill>
                  <a:srgbClr val="FFFFFF"/>
                </a:solidFill>
                <a:latin typeface="黑体" panose="02010609060101010101" charset="-122"/>
                <a:cs typeface="黑体" panose="02010609060101010101" charset="-122"/>
              </a:rPr>
              <a:t>资</a:t>
            </a:r>
            <a:endParaRPr sz="1600">
              <a:latin typeface="黑体" panose="02010609060101010101" charset="-122"/>
              <a:cs typeface="黑体" panose="02010609060101010101" charset="-122"/>
            </a:endParaRPr>
          </a:p>
        </p:txBody>
      </p:sp>
      <p:sp>
        <p:nvSpPr>
          <p:cNvPr id="61" name="object 61"/>
          <p:cNvSpPr/>
          <p:nvPr/>
        </p:nvSpPr>
        <p:spPr>
          <a:xfrm>
            <a:off x="6012941" y="2487929"/>
            <a:ext cx="1041400" cy="521334"/>
          </a:xfrm>
          <a:custGeom>
            <a:avLst/>
            <a:gdLst/>
            <a:ahLst/>
            <a:cxnLst/>
            <a:rect l="l" t="t" r="r" b="b"/>
            <a:pathLst>
              <a:path w="1041400" h="521335">
                <a:moveTo>
                  <a:pt x="0" y="0"/>
                </a:moveTo>
                <a:lnTo>
                  <a:pt x="1040891" y="0"/>
                </a:lnTo>
                <a:lnTo>
                  <a:pt x="1040891" y="521208"/>
                </a:lnTo>
                <a:lnTo>
                  <a:pt x="0" y="521208"/>
                </a:lnTo>
                <a:lnTo>
                  <a:pt x="0" y="0"/>
                </a:lnTo>
                <a:close/>
              </a:path>
            </a:pathLst>
          </a:custGeom>
          <a:ln w="19812">
            <a:solidFill>
              <a:srgbClr val="FFFFFF"/>
            </a:solidFill>
          </a:ln>
        </p:spPr>
        <p:txBody>
          <a:bodyPr wrap="square" lIns="0" tIns="0" rIns="0" bIns="0" rtlCol="0"/>
          <a:lstStyle/>
          <a:p/>
        </p:txBody>
      </p:sp>
      <p:sp>
        <p:nvSpPr>
          <p:cNvPr id="62" name="object 62"/>
          <p:cNvSpPr txBox="1"/>
          <p:nvPr/>
        </p:nvSpPr>
        <p:spPr>
          <a:xfrm>
            <a:off x="6012941" y="2487929"/>
            <a:ext cx="1041400" cy="521334"/>
          </a:xfrm>
          <a:prstGeom prst="rect">
            <a:avLst/>
          </a:prstGeom>
          <a:solidFill>
            <a:srgbClr val="E25247"/>
          </a:solidFill>
        </p:spPr>
        <p:txBody>
          <a:bodyPr vert="horz" wrap="square" lIns="0" tIns="115570" rIns="0" bIns="0" rtlCol="0">
            <a:spAutoFit/>
          </a:bodyPr>
          <a:lstStyle/>
          <a:p>
            <a:pPr marL="10160">
              <a:lnSpc>
                <a:spcPct val="100000"/>
              </a:lnSpc>
              <a:spcBef>
                <a:spcPts val="910"/>
              </a:spcBef>
            </a:pPr>
            <a:r>
              <a:rPr sz="1600" spc="0" dirty="0">
                <a:solidFill>
                  <a:srgbClr val="FFFFFF"/>
                </a:solidFill>
                <a:latin typeface="黑体" panose="02010609060101010101" charset="-122"/>
                <a:cs typeface="黑体" panose="02010609060101010101" charset="-122"/>
              </a:rPr>
              <a:t>客</a:t>
            </a:r>
            <a:r>
              <a:rPr sz="1600" spc="-5" dirty="0">
                <a:solidFill>
                  <a:srgbClr val="FFFFFF"/>
                </a:solidFill>
                <a:latin typeface="黑体" panose="02010609060101010101" charset="-122"/>
                <a:cs typeface="黑体" panose="02010609060101010101" charset="-122"/>
              </a:rPr>
              <a:t>照抢</a:t>
            </a:r>
            <a:r>
              <a:rPr sz="1600" spc="0" dirty="0">
                <a:solidFill>
                  <a:srgbClr val="FFFFFF"/>
                </a:solidFill>
                <a:latin typeface="黑体" panose="02010609060101010101" charset="-122"/>
                <a:cs typeface="黑体" panose="02010609060101010101" charset="-122"/>
              </a:rPr>
              <a:t>先</a:t>
            </a:r>
            <a:r>
              <a:rPr sz="1600" spc="-5" dirty="0">
                <a:solidFill>
                  <a:srgbClr val="FFFFFF"/>
                </a:solidFill>
                <a:latin typeface="黑体" panose="02010609060101010101" charset="-122"/>
                <a:cs typeface="黑体" panose="02010609060101010101" charset="-122"/>
              </a:rPr>
              <a:t>看</a:t>
            </a:r>
            <a:endParaRPr sz="1600">
              <a:latin typeface="黑体" panose="02010609060101010101" charset="-122"/>
              <a:cs typeface="黑体" panose="02010609060101010101" charset="-122"/>
            </a:endParaRPr>
          </a:p>
        </p:txBody>
      </p:sp>
      <p:sp>
        <p:nvSpPr>
          <p:cNvPr id="63" name="object 63"/>
          <p:cNvSpPr/>
          <p:nvPr/>
        </p:nvSpPr>
        <p:spPr>
          <a:xfrm>
            <a:off x="6012941" y="3227070"/>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ln w="19812">
            <a:solidFill>
              <a:srgbClr val="FFFFFF"/>
            </a:solidFill>
          </a:ln>
        </p:spPr>
        <p:txBody>
          <a:bodyPr wrap="square" lIns="0" tIns="0" rIns="0" bIns="0" rtlCol="0"/>
          <a:lstStyle/>
          <a:p/>
        </p:txBody>
      </p:sp>
      <p:sp>
        <p:nvSpPr>
          <p:cNvPr id="64" name="object 64"/>
          <p:cNvSpPr txBox="1"/>
          <p:nvPr/>
        </p:nvSpPr>
        <p:spPr>
          <a:xfrm>
            <a:off x="6012941" y="3227070"/>
            <a:ext cx="1041400" cy="520065"/>
          </a:xfrm>
          <a:prstGeom prst="rect">
            <a:avLst/>
          </a:prstGeom>
          <a:solidFill>
            <a:srgbClr val="E25247"/>
          </a:solidFill>
        </p:spPr>
        <p:txBody>
          <a:bodyPr vert="horz" wrap="square" lIns="0" tIns="115570" rIns="0" bIns="0" rtlCol="0">
            <a:spAutoFit/>
          </a:bodyPr>
          <a:lstStyle/>
          <a:p>
            <a:pPr marL="10160">
              <a:lnSpc>
                <a:spcPct val="100000"/>
              </a:lnSpc>
              <a:spcBef>
                <a:spcPts val="910"/>
              </a:spcBef>
            </a:pPr>
            <a:r>
              <a:rPr sz="1600" spc="0" dirty="0">
                <a:solidFill>
                  <a:srgbClr val="FFFFFF"/>
                </a:solidFill>
                <a:latin typeface="黑体" panose="02010609060101010101" charset="-122"/>
                <a:cs typeface="黑体" panose="02010609060101010101" charset="-122"/>
              </a:rPr>
              <a:t>朋</a:t>
            </a:r>
            <a:r>
              <a:rPr sz="1600" spc="-5" dirty="0">
                <a:solidFill>
                  <a:srgbClr val="FFFFFF"/>
                </a:solidFill>
                <a:latin typeface="黑体" panose="02010609060101010101" charset="-122"/>
                <a:cs typeface="黑体" panose="02010609060101010101" charset="-122"/>
              </a:rPr>
              <a:t>友圈</a:t>
            </a:r>
            <a:r>
              <a:rPr sz="1600" spc="0" dirty="0">
                <a:solidFill>
                  <a:srgbClr val="FFFFFF"/>
                </a:solidFill>
                <a:latin typeface="黑体" panose="02010609060101010101" charset="-122"/>
                <a:cs typeface="黑体" panose="02010609060101010101" charset="-122"/>
              </a:rPr>
              <a:t>转</a:t>
            </a:r>
            <a:r>
              <a:rPr sz="1600" spc="-5" dirty="0">
                <a:solidFill>
                  <a:srgbClr val="FFFFFF"/>
                </a:solidFill>
                <a:latin typeface="黑体" panose="02010609060101010101" charset="-122"/>
                <a:cs typeface="黑体" panose="02010609060101010101" charset="-122"/>
              </a:rPr>
              <a:t>发</a:t>
            </a:r>
            <a:endParaRPr sz="1600">
              <a:latin typeface="黑体" panose="02010609060101010101" charset="-122"/>
              <a:cs typeface="黑体" panose="02010609060101010101" charset="-122"/>
            </a:endParaRPr>
          </a:p>
        </p:txBody>
      </p:sp>
      <p:sp>
        <p:nvSpPr>
          <p:cNvPr id="65" name="object 65"/>
          <p:cNvSpPr/>
          <p:nvPr/>
        </p:nvSpPr>
        <p:spPr>
          <a:xfrm>
            <a:off x="6012941" y="3966209"/>
            <a:ext cx="1041400" cy="520065"/>
          </a:xfrm>
          <a:custGeom>
            <a:avLst/>
            <a:gdLst/>
            <a:ahLst/>
            <a:cxnLst/>
            <a:rect l="l" t="t" r="r" b="b"/>
            <a:pathLst>
              <a:path w="1041400" h="520064">
                <a:moveTo>
                  <a:pt x="0" y="0"/>
                </a:moveTo>
                <a:lnTo>
                  <a:pt x="1040891" y="0"/>
                </a:lnTo>
                <a:lnTo>
                  <a:pt x="1040891" y="519684"/>
                </a:lnTo>
                <a:lnTo>
                  <a:pt x="0" y="519684"/>
                </a:lnTo>
                <a:lnTo>
                  <a:pt x="0" y="0"/>
                </a:lnTo>
                <a:close/>
              </a:path>
            </a:pathLst>
          </a:custGeom>
          <a:ln w="19812">
            <a:solidFill>
              <a:srgbClr val="FFFFFF"/>
            </a:solidFill>
          </a:ln>
        </p:spPr>
        <p:txBody>
          <a:bodyPr wrap="square" lIns="0" tIns="0" rIns="0" bIns="0" rtlCol="0"/>
          <a:lstStyle/>
          <a:p/>
        </p:txBody>
      </p:sp>
      <p:sp>
        <p:nvSpPr>
          <p:cNvPr id="66" name="object 66"/>
          <p:cNvSpPr txBox="1"/>
          <p:nvPr/>
        </p:nvSpPr>
        <p:spPr>
          <a:xfrm>
            <a:off x="6012941" y="3966209"/>
            <a:ext cx="1041400" cy="520065"/>
          </a:xfrm>
          <a:prstGeom prst="rect">
            <a:avLst/>
          </a:prstGeom>
          <a:solidFill>
            <a:srgbClr val="E25247"/>
          </a:solidFill>
        </p:spPr>
        <p:txBody>
          <a:bodyPr vert="horz" wrap="square" lIns="0" tIns="114935" rIns="0" bIns="0" rtlCol="0">
            <a:spAutoFit/>
          </a:bodyPr>
          <a:lstStyle/>
          <a:p>
            <a:pPr marL="112395">
              <a:lnSpc>
                <a:spcPct val="100000"/>
              </a:lnSpc>
              <a:spcBef>
                <a:spcPts val="905"/>
              </a:spcBef>
            </a:pPr>
            <a:r>
              <a:rPr sz="1600" spc="-5" dirty="0">
                <a:solidFill>
                  <a:srgbClr val="FFFFFF"/>
                </a:solidFill>
                <a:latin typeface="黑体" panose="02010609060101010101" charset="-122"/>
                <a:cs typeface="黑体" panose="02010609060101010101" charset="-122"/>
              </a:rPr>
              <a:t>砍价活动</a:t>
            </a:r>
            <a:endParaRPr sz="1600">
              <a:latin typeface="黑体" panose="02010609060101010101" charset="-122"/>
              <a:cs typeface="黑体" panose="02010609060101010101" charset="-122"/>
            </a:endParaRPr>
          </a:p>
        </p:txBody>
      </p:sp>
      <p:sp>
        <p:nvSpPr>
          <p:cNvPr id="67" name="object 67"/>
          <p:cNvSpPr/>
          <p:nvPr/>
        </p:nvSpPr>
        <p:spPr>
          <a:xfrm>
            <a:off x="6012941" y="4703826"/>
            <a:ext cx="1041400" cy="521334"/>
          </a:xfrm>
          <a:custGeom>
            <a:avLst/>
            <a:gdLst/>
            <a:ahLst/>
            <a:cxnLst/>
            <a:rect l="l" t="t" r="r" b="b"/>
            <a:pathLst>
              <a:path w="1041400" h="521335">
                <a:moveTo>
                  <a:pt x="0" y="0"/>
                </a:moveTo>
                <a:lnTo>
                  <a:pt x="1040891" y="0"/>
                </a:lnTo>
                <a:lnTo>
                  <a:pt x="1040891" y="521207"/>
                </a:lnTo>
                <a:lnTo>
                  <a:pt x="0" y="521207"/>
                </a:lnTo>
                <a:lnTo>
                  <a:pt x="0" y="0"/>
                </a:lnTo>
                <a:close/>
              </a:path>
            </a:pathLst>
          </a:custGeom>
          <a:ln w="19812">
            <a:solidFill>
              <a:srgbClr val="FFFFFF"/>
            </a:solidFill>
          </a:ln>
        </p:spPr>
        <p:txBody>
          <a:bodyPr wrap="square" lIns="0" tIns="0" rIns="0" bIns="0" rtlCol="0"/>
          <a:lstStyle/>
          <a:p/>
        </p:txBody>
      </p:sp>
      <p:sp>
        <p:nvSpPr>
          <p:cNvPr id="68" name="object 68"/>
          <p:cNvSpPr txBox="1"/>
          <p:nvPr/>
        </p:nvSpPr>
        <p:spPr>
          <a:xfrm>
            <a:off x="6012941" y="4703826"/>
            <a:ext cx="1041400" cy="521334"/>
          </a:xfrm>
          <a:prstGeom prst="rect">
            <a:avLst/>
          </a:prstGeom>
          <a:solidFill>
            <a:srgbClr val="E25247"/>
          </a:solidFill>
        </p:spPr>
        <p:txBody>
          <a:bodyPr vert="horz" wrap="square" lIns="0" tIns="116205" rIns="0" bIns="0" rtlCol="0">
            <a:spAutoFit/>
          </a:bodyPr>
          <a:lstStyle/>
          <a:p>
            <a:pPr marL="112395">
              <a:lnSpc>
                <a:spcPct val="100000"/>
              </a:lnSpc>
              <a:spcBef>
                <a:spcPts val="915"/>
              </a:spcBef>
            </a:pPr>
            <a:r>
              <a:rPr sz="1600" spc="-5" dirty="0">
                <a:solidFill>
                  <a:srgbClr val="FFFFFF"/>
                </a:solidFill>
                <a:latin typeface="黑体" panose="02010609060101010101" charset="-122"/>
                <a:cs typeface="黑体" panose="02010609060101010101" charset="-122"/>
              </a:rPr>
              <a:t>投票活动</a:t>
            </a:r>
            <a:endParaRPr sz="1600">
              <a:latin typeface="黑体" panose="02010609060101010101" charset="-122"/>
              <a:cs typeface="黑体" panose="02010609060101010101"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037501"/>
            <a:ext cx="8072119" cy="436530"/>
          </a:xfrm>
          <a:prstGeom prst="rect">
            <a:avLst/>
          </a:prstGeom>
        </p:spPr>
        <p:txBody>
          <a:bodyPr vert="horz" wrap="square" lIns="0" tIns="66548"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en-US" altLang="zh-CN" sz="2400" b="1" i="0" u="none" strike="noStrike" kern="0" cap="none" spc="-1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Black" panose="020B0A04020102020204"/>
              </a:rPr>
              <a:t>2016</a:t>
            </a:r>
            <a:r>
              <a:rPr kumimoji="0" lang="zh-CN" altLang="en-US" sz="2400" b="0" i="0" u="none" strike="noStrike" kern="0" cap="none" spc="-1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营销方案的普遍现状</a:t>
            </a:r>
            <a:endParaRPr kumimoji="0" lang="zh-CN" altLang="en-US" sz="2400" b="0" i="0" u="none" strike="noStrike" kern="0" cap="none" spc="-10" normalizeH="0" baseline="0" noProof="0" dirty="0">
              <a:ln>
                <a:noFill/>
              </a:ln>
              <a:solidFill>
                <a:schemeClr val="bg1"/>
              </a:solidFill>
              <a:effectLst/>
              <a:uLnTx/>
              <a:uFillTx/>
              <a:latin typeface="微软雅黑" panose="020B0503020204020204" charset="-122"/>
              <a:ea typeface="微软雅黑" panose="020B0503020204020204" charset="-122"/>
              <a:cs typeface="+mj-cs"/>
            </a:endParaRPr>
          </a:p>
        </p:txBody>
      </p:sp>
      <p:sp>
        <p:nvSpPr>
          <p:cNvPr id="3" name="object 3"/>
          <p:cNvSpPr txBox="1"/>
          <p:nvPr/>
        </p:nvSpPr>
        <p:spPr>
          <a:xfrm>
            <a:off x="535940" y="2199525"/>
            <a:ext cx="1836420" cy="3332479"/>
          </a:xfrm>
          <a:prstGeom prst="rect">
            <a:avLst/>
          </a:prstGeom>
        </p:spPr>
        <p:txBody>
          <a:bodyPr vert="horz" wrap="square" lIns="0" tIns="0" rIns="0" bIns="0" rtlCol="0">
            <a:spAutoFit/>
          </a:bodyPr>
          <a:lstStyle/>
          <a:p>
            <a:pPr marL="12700" defTabSz="0">
              <a:lnSpc>
                <a:spcPct val="100000"/>
              </a:lnSpc>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套系打低价</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打折太虚假</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礼品不想看</a:t>
            </a:r>
            <a:endParaRPr sz="2400">
              <a:latin typeface="黑体" panose="02010609060101010101" charset="-122"/>
              <a:cs typeface="黑体" panose="02010609060101010101" charset="-122"/>
            </a:endParaRPr>
          </a:p>
          <a:p>
            <a:pPr marL="12700" defTabSz="0">
              <a:lnSpc>
                <a:spcPct val="100000"/>
              </a:lnSpc>
              <a:spcBef>
                <a:spcPts val="100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加赠原本有</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减现耍花招</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内容无卖点</a:t>
            </a:r>
            <a:endParaRPr sz="2400">
              <a:latin typeface="黑体" panose="02010609060101010101" charset="-122"/>
              <a:cs typeface="黑体" panose="02010609060101010101" charset="-122"/>
            </a:endParaRPr>
          </a:p>
          <a:p>
            <a:pPr marL="12700" defTabSz="0">
              <a:lnSpc>
                <a:spcPct val="100000"/>
              </a:lnSpc>
              <a:spcBef>
                <a:spcPts val="100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客照换的慢</a:t>
            </a:r>
            <a:endParaRPr sz="2400">
              <a:latin typeface="黑体" panose="02010609060101010101" charset="-122"/>
              <a:cs typeface="黑体" panose="02010609060101010101" charset="-122"/>
            </a:endParaRPr>
          </a:p>
        </p:txBody>
      </p:sp>
      <p:sp>
        <p:nvSpPr>
          <p:cNvPr id="4" name="object 4"/>
          <p:cNvSpPr/>
          <p:nvPr/>
        </p:nvSpPr>
        <p:spPr>
          <a:xfrm>
            <a:off x="3658361" y="1989594"/>
            <a:ext cx="2007235" cy="2005964"/>
          </a:xfrm>
          <a:custGeom>
            <a:avLst/>
            <a:gdLst/>
            <a:ahLst/>
            <a:cxnLst/>
            <a:rect l="l" t="t" r="r" b="b"/>
            <a:pathLst>
              <a:path w="2007235" h="2005964">
                <a:moveTo>
                  <a:pt x="1672844" y="0"/>
                </a:moveTo>
                <a:lnTo>
                  <a:pt x="334264" y="0"/>
                </a:lnTo>
                <a:lnTo>
                  <a:pt x="284869" y="3624"/>
                </a:lnTo>
                <a:lnTo>
                  <a:pt x="237724" y="14152"/>
                </a:lnTo>
                <a:lnTo>
                  <a:pt x="193347" y="31067"/>
                </a:lnTo>
                <a:lnTo>
                  <a:pt x="152254" y="53852"/>
                </a:lnTo>
                <a:lnTo>
                  <a:pt x="114962" y="81989"/>
                </a:lnTo>
                <a:lnTo>
                  <a:pt x="81989" y="114962"/>
                </a:lnTo>
                <a:lnTo>
                  <a:pt x="53852" y="152254"/>
                </a:lnTo>
                <a:lnTo>
                  <a:pt x="31067" y="193347"/>
                </a:lnTo>
                <a:lnTo>
                  <a:pt x="14152" y="237724"/>
                </a:lnTo>
                <a:lnTo>
                  <a:pt x="3624" y="284869"/>
                </a:lnTo>
                <a:lnTo>
                  <a:pt x="0" y="334263"/>
                </a:lnTo>
                <a:lnTo>
                  <a:pt x="0" y="1671307"/>
                </a:lnTo>
                <a:lnTo>
                  <a:pt x="3624" y="1720702"/>
                </a:lnTo>
                <a:lnTo>
                  <a:pt x="14152" y="1767847"/>
                </a:lnTo>
                <a:lnTo>
                  <a:pt x="31067" y="1812226"/>
                </a:lnTo>
                <a:lnTo>
                  <a:pt x="53852" y="1853320"/>
                </a:lnTo>
                <a:lnTo>
                  <a:pt x="81989" y="1890613"/>
                </a:lnTo>
                <a:lnTo>
                  <a:pt x="114962" y="1923588"/>
                </a:lnTo>
                <a:lnTo>
                  <a:pt x="152254" y="1951727"/>
                </a:lnTo>
                <a:lnTo>
                  <a:pt x="193347" y="1974514"/>
                </a:lnTo>
                <a:lnTo>
                  <a:pt x="237724" y="1991430"/>
                </a:lnTo>
                <a:lnTo>
                  <a:pt x="284869" y="2001959"/>
                </a:lnTo>
                <a:lnTo>
                  <a:pt x="334264" y="2005583"/>
                </a:lnTo>
                <a:lnTo>
                  <a:pt x="1672844" y="2005583"/>
                </a:lnTo>
                <a:lnTo>
                  <a:pt x="1722238" y="2001959"/>
                </a:lnTo>
                <a:lnTo>
                  <a:pt x="1769383" y="1991430"/>
                </a:lnTo>
                <a:lnTo>
                  <a:pt x="1813760" y="1974514"/>
                </a:lnTo>
                <a:lnTo>
                  <a:pt x="1854853" y="1951727"/>
                </a:lnTo>
                <a:lnTo>
                  <a:pt x="1892145" y="1923588"/>
                </a:lnTo>
                <a:lnTo>
                  <a:pt x="1925118" y="1890613"/>
                </a:lnTo>
                <a:lnTo>
                  <a:pt x="1953255" y="1853320"/>
                </a:lnTo>
                <a:lnTo>
                  <a:pt x="1976040" y="1812226"/>
                </a:lnTo>
                <a:lnTo>
                  <a:pt x="1992955" y="1767847"/>
                </a:lnTo>
                <a:lnTo>
                  <a:pt x="2003483" y="1720702"/>
                </a:lnTo>
                <a:lnTo>
                  <a:pt x="2007108" y="1671307"/>
                </a:lnTo>
                <a:lnTo>
                  <a:pt x="2007108" y="334263"/>
                </a:lnTo>
                <a:lnTo>
                  <a:pt x="2003483" y="284869"/>
                </a:lnTo>
                <a:lnTo>
                  <a:pt x="1992955" y="237724"/>
                </a:lnTo>
                <a:lnTo>
                  <a:pt x="1976040" y="193347"/>
                </a:lnTo>
                <a:lnTo>
                  <a:pt x="1953255" y="152254"/>
                </a:lnTo>
                <a:lnTo>
                  <a:pt x="1925118" y="114962"/>
                </a:lnTo>
                <a:lnTo>
                  <a:pt x="1892145" y="81989"/>
                </a:lnTo>
                <a:lnTo>
                  <a:pt x="1854853" y="53852"/>
                </a:lnTo>
                <a:lnTo>
                  <a:pt x="1813760" y="31067"/>
                </a:lnTo>
                <a:lnTo>
                  <a:pt x="1769383" y="14152"/>
                </a:lnTo>
                <a:lnTo>
                  <a:pt x="1722238" y="3624"/>
                </a:lnTo>
                <a:lnTo>
                  <a:pt x="1672844" y="0"/>
                </a:lnTo>
                <a:close/>
              </a:path>
            </a:pathLst>
          </a:custGeom>
          <a:solidFill>
            <a:srgbClr val="C02A1E"/>
          </a:solidFill>
        </p:spPr>
        <p:txBody>
          <a:bodyPr wrap="square" lIns="0" tIns="0" rIns="0" bIns="0" rtlCol="0"/>
          <a:lstStyle/>
          <a:p/>
        </p:txBody>
      </p:sp>
      <p:sp>
        <p:nvSpPr>
          <p:cNvPr id="5" name="object 5"/>
          <p:cNvSpPr/>
          <p:nvPr/>
        </p:nvSpPr>
        <p:spPr>
          <a:xfrm>
            <a:off x="3658361" y="1989594"/>
            <a:ext cx="2007235" cy="2005964"/>
          </a:xfrm>
          <a:custGeom>
            <a:avLst/>
            <a:gdLst/>
            <a:ahLst/>
            <a:cxnLst/>
            <a:rect l="l" t="t" r="r" b="b"/>
            <a:pathLst>
              <a:path w="2007235" h="2005964">
                <a:moveTo>
                  <a:pt x="0" y="334263"/>
                </a:moveTo>
                <a:lnTo>
                  <a:pt x="3624" y="284869"/>
                </a:lnTo>
                <a:lnTo>
                  <a:pt x="14152" y="237724"/>
                </a:lnTo>
                <a:lnTo>
                  <a:pt x="31067" y="193347"/>
                </a:lnTo>
                <a:lnTo>
                  <a:pt x="53852" y="152254"/>
                </a:lnTo>
                <a:lnTo>
                  <a:pt x="81989" y="114962"/>
                </a:lnTo>
                <a:lnTo>
                  <a:pt x="114962" y="81989"/>
                </a:lnTo>
                <a:lnTo>
                  <a:pt x="152254" y="53852"/>
                </a:lnTo>
                <a:lnTo>
                  <a:pt x="193347" y="31067"/>
                </a:lnTo>
                <a:lnTo>
                  <a:pt x="237724" y="14152"/>
                </a:lnTo>
                <a:lnTo>
                  <a:pt x="284869" y="3624"/>
                </a:lnTo>
                <a:lnTo>
                  <a:pt x="334264" y="0"/>
                </a:lnTo>
                <a:lnTo>
                  <a:pt x="1672844" y="0"/>
                </a:lnTo>
                <a:lnTo>
                  <a:pt x="1722238" y="3624"/>
                </a:lnTo>
                <a:lnTo>
                  <a:pt x="1769383" y="14152"/>
                </a:lnTo>
                <a:lnTo>
                  <a:pt x="1813760" y="31067"/>
                </a:lnTo>
                <a:lnTo>
                  <a:pt x="1854853" y="53852"/>
                </a:lnTo>
                <a:lnTo>
                  <a:pt x="1892145" y="81989"/>
                </a:lnTo>
                <a:lnTo>
                  <a:pt x="1925118" y="114962"/>
                </a:lnTo>
                <a:lnTo>
                  <a:pt x="1953255" y="152254"/>
                </a:lnTo>
                <a:lnTo>
                  <a:pt x="1976040" y="193347"/>
                </a:lnTo>
                <a:lnTo>
                  <a:pt x="1992955" y="237724"/>
                </a:lnTo>
                <a:lnTo>
                  <a:pt x="2003483" y="284869"/>
                </a:lnTo>
                <a:lnTo>
                  <a:pt x="2007108" y="334263"/>
                </a:lnTo>
                <a:lnTo>
                  <a:pt x="2007108" y="1671307"/>
                </a:lnTo>
                <a:lnTo>
                  <a:pt x="2003483" y="1720702"/>
                </a:lnTo>
                <a:lnTo>
                  <a:pt x="1992955" y="1767847"/>
                </a:lnTo>
                <a:lnTo>
                  <a:pt x="1976040" y="1812226"/>
                </a:lnTo>
                <a:lnTo>
                  <a:pt x="1953255" y="1853320"/>
                </a:lnTo>
                <a:lnTo>
                  <a:pt x="1925118" y="1890613"/>
                </a:lnTo>
                <a:lnTo>
                  <a:pt x="1892145" y="1923588"/>
                </a:lnTo>
                <a:lnTo>
                  <a:pt x="1854853" y="1951727"/>
                </a:lnTo>
                <a:lnTo>
                  <a:pt x="1813760" y="1974514"/>
                </a:lnTo>
                <a:lnTo>
                  <a:pt x="1769383" y="1991430"/>
                </a:lnTo>
                <a:lnTo>
                  <a:pt x="1722238" y="2001959"/>
                </a:lnTo>
                <a:lnTo>
                  <a:pt x="1672844" y="2005583"/>
                </a:lnTo>
                <a:lnTo>
                  <a:pt x="334264" y="2005583"/>
                </a:lnTo>
                <a:lnTo>
                  <a:pt x="284869" y="2001959"/>
                </a:lnTo>
                <a:lnTo>
                  <a:pt x="237724" y="1991430"/>
                </a:lnTo>
                <a:lnTo>
                  <a:pt x="193347" y="1974514"/>
                </a:lnTo>
                <a:lnTo>
                  <a:pt x="152254" y="1951727"/>
                </a:lnTo>
                <a:lnTo>
                  <a:pt x="114962" y="1923588"/>
                </a:lnTo>
                <a:lnTo>
                  <a:pt x="81989" y="1890613"/>
                </a:lnTo>
                <a:lnTo>
                  <a:pt x="53852" y="1853320"/>
                </a:lnTo>
                <a:lnTo>
                  <a:pt x="31067" y="1812226"/>
                </a:lnTo>
                <a:lnTo>
                  <a:pt x="14152" y="1767847"/>
                </a:lnTo>
                <a:lnTo>
                  <a:pt x="3624" y="1720702"/>
                </a:lnTo>
                <a:lnTo>
                  <a:pt x="0" y="1671307"/>
                </a:lnTo>
                <a:lnTo>
                  <a:pt x="0" y="334263"/>
                </a:lnTo>
                <a:close/>
              </a:path>
            </a:pathLst>
          </a:custGeom>
          <a:ln w="19812">
            <a:solidFill>
              <a:srgbClr val="EE9791"/>
            </a:solidFill>
          </a:ln>
        </p:spPr>
        <p:txBody>
          <a:bodyPr wrap="square" lIns="0" tIns="0" rIns="0" bIns="0" rtlCol="0"/>
          <a:lstStyle/>
          <a:p/>
        </p:txBody>
      </p:sp>
      <p:sp>
        <p:nvSpPr>
          <p:cNvPr id="6" name="object 6"/>
          <p:cNvSpPr txBox="1"/>
          <p:nvPr/>
        </p:nvSpPr>
        <p:spPr>
          <a:xfrm>
            <a:off x="4291710" y="2771812"/>
            <a:ext cx="738505" cy="418465"/>
          </a:xfrm>
          <a:prstGeom prst="rect">
            <a:avLst/>
          </a:prstGeom>
        </p:spPr>
        <p:txBody>
          <a:bodyPr vert="horz" wrap="square" lIns="0" tIns="0" rIns="0" bIns="0" rtlCol="0">
            <a:spAutoFit/>
          </a:bodyPr>
          <a:lstStyle/>
          <a:p>
            <a:pPr marL="12700">
              <a:lnSpc>
                <a:spcPts val="3295"/>
              </a:lnSpc>
            </a:pPr>
            <a:r>
              <a:rPr sz="2800" spc="0" dirty="0">
                <a:solidFill>
                  <a:srgbClr val="FFFFFF"/>
                </a:solidFill>
                <a:latin typeface="黑体" panose="02010609060101010101" charset="-122"/>
                <a:cs typeface="黑体" panose="02010609060101010101" charset="-122"/>
              </a:rPr>
              <a:t>卖点</a:t>
            </a:r>
            <a:endParaRPr sz="2800">
              <a:latin typeface="黑体" panose="02010609060101010101" charset="-122"/>
              <a:cs typeface="黑体" panose="02010609060101010101" charset="-122"/>
            </a:endParaRPr>
          </a:p>
        </p:txBody>
      </p:sp>
      <p:sp>
        <p:nvSpPr>
          <p:cNvPr id="7" name="object 7"/>
          <p:cNvSpPr/>
          <p:nvPr/>
        </p:nvSpPr>
        <p:spPr>
          <a:xfrm>
            <a:off x="3658361" y="4191774"/>
            <a:ext cx="2007235" cy="2005964"/>
          </a:xfrm>
          <a:custGeom>
            <a:avLst/>
            <a:gdLst/>
            <a:ahLst/>
            <a:cxnLst/>
            <a:rect l="l" t="t" r="r" b="b"/>
            <a:pathLst>
              <a:path w="2007235" h="2005964">
                <a:moveTo>
                  <a:pt x="1672844" y="0"/>
                </a:moveTo>
                <a:lnTo>
                  <a:pt x="334264" y="0"/>
                </a:lnTo>
                <a:lnTo>
                  <a:pt x="284869" y="3624"/>
                </a:lnTo>
                <a:lnTo>
                  <a:pt x="237724" y="14152"/>
                </a:lnTo>
                <a:lnTo>
                  <a:pt x="193347" y="31067"/>
                </a:lnTo>
                <a:lnTo>
                  <a:pt x="152254" y="53852"/>
                </a:lnTo>
                <a:lnTo>
                  <a:pt x="114962" y="81989"/>
                </a:lnTo>
                <a:lnTo>
                  <a:pt x="81989" y="114962"/>
                </a:lnTo>
                <a:lnTo>
                  <a:pt x="53852" y="152254"/>
                </a:lnTo>
                <a:lnTo>
                  <a:pt x="31067" y="193347"/>
                </a:lnTo>
                <a:lnTo>
                  <a:pt x="14152" y="237724"/>
                </a:lnTo>
                <a:lnTo>
                  <a:pt x="3624" y="284869"/>
                </a:lnTo>
                <a:lnTo>
                  <a:pt x="0" y="334263"/>
                </a:lnTo>
                <a:lnTo>
                  <a:pt x="0" y="1671307"/>
                </a:lnTo>
                <a:lnTo>
                  <a:pt x="3624" y="1720702"/>
                </a:lnTo>
                <a:lnTo>
                  <a:pt x="14152" y="1767847"/>
                </a:lnTo>
                <a:lnTo>
                  <a:pt x="31067" y="1812226"/>
                </a:lnTo>
                <a:lnTo>
                  <a:pt x="53852" y="1853320"/>
                </a:lnTo>
                <a:lnTo>
                  <a:pt x="81989" y="1890613"/>
                </a:lnTo>
                <a:lnTo>
                  <a:pt x="114962" y="1923588"/>
                </a:lnTo>
                <a:lnTo>
                  <a:pt x="152254" y="1951727"/>
                </a:lnTo>
                <a:lnTo>
                  <a:pt x="193347" y="1974514"/>
                </a:lnTo>
                <a:lnTo>
                  <a:pt x="237724" y="1991430"/>
                </a:lnTo>
                <a:lnTo>
                  <a:pt x="284869" y="2001959"/>
                </a:lnTo>
                <a:lnTo>
                  <a:pt x="334264" y="2005583"/>
                </a:lnTo>
                <a:lnTo>
                  <a:pt x="1672844" y="2005583"/>
                </a:lnTo>
                <a:lnTo>
                  <a:pt x="1722238" y="2001959"/>
                </a:lnTo>
                <a:lnTo>
                  <a:pt x="1769383" y="1991430"/>
                </a:lnTo>
                <a:lnTo>
                  <a:pt x="1813760" y="1974514"/>
                </a:lnTo>
                <a:lnTo>
                  <a:pt x="1854853" y="1951727"/>
                </a:lnTo>
                <a:lnTo>
                  <a:pt x="1892145" y="1923588"/>
                </a:lnTo>
                <a:lnTo>
                  <a:pt x="1925118" y="1890613"/>
                </a:lnTo>
                <a:lnTo>
                  <a:pt x="1953255" y="1853320"/>
                </a:lnTo>
                <a:lnTo>
                  <a:pt x="1976040" y="1812226"/>
                </a:lnTo>
                <a:lnTo>
                  <a:pt x="1992955" y="1767847"/>
                </a:lnTo>
                <a:lnTo>
                  <a:pt x="2003483" y="1720702"/>
                </a:lnTo>
                <a:lnTo>
                  <a:pt x="2007108" y="1671307"/>
                </a:lnTo>
                <a:lnTo>
                  <a:pt x="2007108" y="334263"/>
                </a:lnTo>
                <a:lnTo>
                  <a:pt x="2003483" y="284869"/>
                </a:lnTo>
                <a:lnTo>
                  <a:pt x="1992955" y="237724"/>
                </a:lnTo>
                <a:lnTo>
                  <a:pt x="1976040" y="193347"/>
                </a:lnTo>
                <a:lnTo>
                  <a:pt x="1953255" y="152254"/>
                </a:lnTo>
                <a:lnTo>
                  <a:pt x="1925118" y="114962"/>
                </a:lnTo>
                <a:lnTo>
                  <a:pt x="1892145" y="81989"/>
                </a:lnTo>
                <a:lnTo>
                  <a:pt x="1854853" y="53852"/>
                </a:lnTo>
                <a:lnTo>
                  <a:pt x="1813760" y="31067"/>
                </a:lnTo>
                <a:lnTo>
                  <a:pt x="1769383" y="14152"/>
                </a:lnTo>
                <a:lnTo>
                  <a:pt x="1722238" y="3624"/>
                </a:lnTo>
                <a:lnTo>
                  <a:pt x="1672844" y="0"/>
                </a:lnTo>
                <a:close/>
              </a:path>
            </a:pathLst>
          </a:custGeom>
          <a:solidFill>
            <a:srgbClr val="121D51"/>
          </a:solidFill>
        </p:spPr>
        <p:txBody>
          <a:bodyPr wrap="square" lIns="0" tIns="0" rIns="0" bIns="0" rtlCol="0"/>
          <a:lstStyle/>
          <a:p/>
        </p:txBody>
      </p:sp>
      <p:sp>
        <p:nvSpPr>
          <p:cNvPr id="8" name="object 8"/>
          <p:cNvSpPr/>
          <p:nvPr/>
        </p:nvSpPr>
        <p:spPr>
          <a:xfrm>
            <a:off x="3658361" y="4191774"/>
            <a:ext cx="2007235" cy="2005964"/>
          </a:xfrm>
          <a:custGeom>
            <a:avLst/>
            <a:gdLst/>
            <a:ahLst/>
            <a:cxnLst/>
            <a:rect l="l" t="t" r="r" b="b"/>
            <a:pathLst>
              <a:path w="2007235" h="2005964">
                <a:moveTo>
                  <a:pt x="0" y="334263"/>
                </a:moveTo>
                <a:lnTo>
                  <a:pt x="3624" y="284869"/>
                </a:lnTo>
                <a:lnTo>
                  <a:pt x="14152" y="237724"/>
                </a:lnTo>
                <a:lnTo>
                  <a:pt x="31067" y="193347"/>
                </a:lnTo>
                <a:lnTo>
                  <a:pt x="53852" y="152254"/>
                </a:lnTo>
                <a:lnTo>
                  <a:pt x="81989" y="114962"/>
                </a:lnTo>
                <a:lnTo>
                  <a:pt x="114962" y="81989"/>
                </a:lnTo>
                <a:lnTo>
                  <a:pt x="152254" y="53852"/>
                </a:lnTo>
                <a:lnTo>
                  <a:pt x="193347" y="31067"/>
                </a:lnTo>
                <a:lnTo>
                  <a:pt x="237724" y="14152"/>
                </a:lnTo>
                <a:lnTo>
                  <a:pt x="284869" y="3624"/>
                </a:lnTo>
                <a:lnTo>
                  <a:pt x="334264" y="0"/>
                </a:lnTo>
                <a:lnTo>
                  <a:pt x="1672844" y="0"/>
                </a:lnTo>
                <a:lnTo>
                  <a:pt x="1722238" y="3624"/>
                </a:lnTo>
                <a:lnTo>
                  <a:pt x="1769383" y="14152"/>
                </a:lnTo>
                <a:lnTo>
                  <a:pt x="1813760" y="31067"/>
                </a:lnTo>
                <a:lnTo>
                  <a:pt x="1854853" y="53852"/>
                </a:lnTo>
                <a:lnTo>
                  <a:pt x="1892145" y="81989"/>
                </a:lnTo>
                <a:lnTo>
                  <a:pt x="1925118" y="114962"/>
                </a:lnTo>
                <a:lnTo>
                  <a:pt x="1953255" y="152254"/>
                </a:lnTo>
                <a:lnTo>
                  <a:pt x="1976040" y="193347"/>
                </a:lnTo>
                <a:lnTo>
                  <a:pt x="1992955" y="237724"/>
                </a:lnTo>
                <a:lnTo>
                  <a:pt x="2003483" y="284869"/>
                </a:lnTo>
                <a:lnTo>
                  <a:pt x="2007108" y="334263"/>
                </a:lnTo>
                <a:lnTo>
                  <a:pt x="2007108" y="1671307"/>
                </a:lnTo>
                <a:lnTo>
                  <a:pt x="2003483" y="1720702"/>
                </a:lnTo>
                <a:lnTo>
                  <a:pt x="1992955" y="1767847"/>
                </a:lnTo>
                <a:lnTo>
                  <a:pt x="1976040" y="1812226"/>
                </a:lnTo>
                <a:lnTo>
                  <a:pt x="1953255" y="1853320"/>
                </a:lnTo>
                <a:lnTo>
                  <a:pt x="1925118" y="1890613"/>
                </a:lnTo>
                <a:lnTo>
                  <a:pt x="1892145" y="1923588"/>
                </a:lnTo>
                <a:lnTo>
                  <a:pt x="1854853" y="1951727"/>
                </a:lnTo>
                <a:lnTo>
                  <a:pt x="1813760" y="1974514"/>
                </a:lnTo>
                <a:lnTo>
                  <a:pt x="1769383" y="1991430"/>
                </a:lnTo>
                <a:lnTo>
                  <a:pt x="1722238" y="2001959"/>
                </a:lnTo>
                <a:lnTo>
                  <a:pt x="1672844" y="2005583"/>
                </a:lnTo>
                <a:lnTo>
                  <a:pt x="334264" y="2005583"/>
                </a:lnTo>
                <a:lnTo>
                  <a:pt x="284869" y="2001959"/>
                </a:lnTo>
                <a:lnTo>
                  <a:pt x="237724" y="1991430"/>
                </a:lnTo>
                <a:lnTo>
                  <a:pt x="193347" y="1974514"/>
                </a:lnTo>
                <a:lnTo>
                  <a:pt x="152254" y="1951727"/>
                </a:lnTo>
                <a:lnTo>
                  <a:pt x="114962" y="1923588"/>
                </a:lnTo>
                <a:lnTo>
                  <a:pt x="81989" y="1890613"/>
                </a:lnTo>
                <a:lnTo>
                  <a:pt x="53852" y="1853320"/>
                </a:lnTo>
                <a:lnTo>
                  <a:pt x="31067" y="1812226"/>
                </a:lnTo>
                <a:lnTo>
                  <a:pt x="14152" y="1767847"/>
                </a:lnTo>
                <a:lnTo>
                  <a:pt x="3624" y="1720702"/>
                </a:lnTo>
                <a:lnTo>
                  <a:pt x="0" y="1671307"/>
                </a:lnTo>
                <a:lnTo>
                  <a:pt x="0" y="334263"/>
                </a:lnTo>
                <a:close/>
              </a:path>
            </a:pathLst>
          </a:custGeom>
          <a:ln w="19812">
            <a:solidFill>
              <a:srgbClr val="8394E4"/>
            </a:solidFill>
          </a:ln>
        </p:spPr>
        <p:txBody>
          <a:bodyPr wrap="square" lIns="0" tIns="0" rIns="0" bIns="0" rtlCol="0"/>
          <a:lstStyle/>
          <a:p/>
        </p:txBody>
      </p:sp>
      <p:sp>
        <p:nvSpPr>
          <p:cNvPr id="9" name="object 9"/>
          <p:cNvSpPr txBox="1"/>
          <p:nvPr/>
        </p:nvSpPr>
        <p:spPr>
          <a:xfrm>
            <a:off x="3884803" y="4973472"/>
            <a:ext cx="1551305" cy="436245"/>
          </a:xfrm>
          <a:prstGeom prst="rect">
            <a:avLst/>
          </a:prstGeom>
        </p:spPr>
        <p:txBody>
          <a:bodyPr vert="horz" wrap="square" lIns="0" tIns="0" rIns="0" bIns="0" rtlCol="0">
            <a:spAutoFit/>
          </a:bodyPr>
          <a:lstStyle/>
          <a:p>
            <a:pPr marL="12700">
              <a:lnSpc>
                <a:spcPct val="100000"/>
              </a:lnSpc>
            </a:pPr>
            <a:r>
              <a:rPr sz="2800" spc="0" dirty="0">
                <a:solidFill>
                  <a:srgbClr val="FFFFFF"/>
                </a:solidFill>
                <a:latin typeface="黑体" panose="02010609060101010101" charset="-122"/>
                <a:cs typeface="黑体" panose="02010609060101010101" charset="-122"/>
              </a:rPr>
              <a:t>到店</a:t>
            </a:r>
            <a:r>
              <a:rPr sz="2800" dirty="0">
                <a:solidFill>
                  <a:srgbClr val="FFFFFF"/>
                </a:solidFill>
                <a:latin typeface="Arial" panose="020B0604020202020204"/>
                <a:cs typeface="Arial" panose="020B0604020202020204"/>
              </a:rPr>
              <a:t>/</a:t>
            </a:r>
            <a:r>
              <a:rPr sz="2800" spc="0" dirty="0">
                <a:solidFill>
                  <a:srgbClr val="FFFFFF"/>
                </a:solidFill>
                <a:latin typeface="黑体" panose="02010609060101010101" charset="-122"/>
                <a:cs typeface="黑体" panose="02010609060101010101" charset="-122"/>
              </a:rPr>
              <a:t>支付</a:t>
            </a:r>
            <a:endParaRPr sz="2800">
              <a:latin typeface="黑体" panose="02010609060101010101" charset="-122"/>
              <a:cs typeface="黑体" panose="02010609060101010101" charset="-122"/>
            </a:endParaRPr>
          </a:p>
        </p:txBody>
      </p:sp>
      <p:sp>
        <p:nvSpPr>
          <p:cNvPr id="10" name="object 10"/>
          <p:cNvSpPr/>
          <p:nvPr/>
        </p:nvSpPr>
        <p:spPr>
          <a:xfrm>
            <a:off x="5833109" y="1989594"/>
            <a:ext cx="2007235" cy="2005964"/>
          </a:xfrm>
          <a:custGeom>
            <a:avLst/>
            <a:gdLst/>
            <a:ahLst/>
            <a:cxnLst/>
            <a:rect l="l" t="t" r="r" b="b"/>
            <a:pathLst>
              <a:path w="2007234" h="2005964">
                <a:moveTo>
                  <a:pt x="1672844" y="0"/>
                </a:moveTo>
                <a:lnTo>
                  <a:pt x="334264" y="0"/>
                </a:lnTo>
                <a:lnTo>
                  <a:pt x="284869" y="3624"/>
                </a:lnTo>
                <a:lnTo>
                  <a:pt x="237724" y="14152"/>
                </a:lnTo>
                <a:lnTo>
                  <a:pt x="193347" y="31067"/>
                </a:lnTo>
                <a:lnTo>
                  <a:pt x="152254" y="53852"/>
                </a:lnTo>
                <a:lnTo>
                  <a:pt x="114962" y="81989"/>
                </a:lnTo>
                <a:lnTo>
                  <a:pt x="81989" y="114962"/>
                </a:lnTo>
                <a:lnTo>
                  <a:pt x="53852" y="152254"/>
                </a:lnTo>
                <a:lnTo>
                  <a:pt x="31067" y="193347"/>
                </a:lnTo>
                <a:lnTo>
                  <a:pt x="14152" y="237724"/>
                </a:lnTo>
                <a:lnTo>
                  <a:pt x="3624" y="284869"/>
                </a:lnTo>
                <a:lnTo>
                  <a:pt x="0" y="334263"/>
                </a:lnTo>
                <a:lnTo>
                  <a:pt x="0" y="1671307"/>
                </a:lnTo>
                <a:lnTo>
                  <a:pt x="3624" y="1720702"/>
                </a:lnTo>
                <a:lnTo>
                  <a:pt x="14152" y="1767847"/>
                </a:lnTo>
                <a:lnTo>
                  <a:pt x="31067" y="1812226"/>
                </a:lnTo>
                <a:lnTo>
                  <a:pt x="53852" y="1853320"/>
                </a:lnTo>
                <a:lnTo>
                  <a:pt x="81989" y="1890613"/>
                </a:lnTo>
                <a:lnTo>
                  <a:pt x="114962" y="1923588"/>
                </a:lnTo>
                <a:lnTo>
                  <a:pt x="152254" y="1951727"/>
                </a:lnTo>
                <a:lnTo>
                  <a:pt x="193347" y="1974514"/>
                </a:lnTo>
                <a:lnTo>
                  <a:pt x="237724" y="1991430"/>
                </a:lnTo>
                <a:lnTo>
                  <a:pt x="284869" y="2001959"/>
                </a:lnTo>
                <a:lnTo>
                  <a:pt x="334264" y="2005583"/>
                </a:lnTo>
                <a:lnTo>
                  <a:pt x="1672844" y="2005583"/>
                </a:lnTo>
                <a:lnTo>
                  <a:pt x="1722238" y="2001959"/>
                </a:lnTo>
                <a:lnTo>
                  <a:pt x="1769383" y="1991430"/>
                </a:lnTo>
                <a:lnTo>
                  <a:pt x="1813760" y="1974514"/>
                </a:lnTo>
                <a:lnTo>
                  <a:pt x="1854853" y="1951727"/>
                </a:lnTo>
                <a:lnTo>
                  <a:pt x="1892145" y="1923588"/>
                </a:lnTo>
                <a:lnTo>
                  <a:pt x="1925118" y="1890613"/>
                </a:lnTo>
                <a:lnTo>
                  <a:pt x="1953255" y="1853320"/>
                </a:lnTo>
                <a:lnTo>
                  <a:pt x="1976040" y="1812226"/>
                </a:lnTo>
                <a:lnTo>
                  <a:pt x="1992955" y="1767847"/>
                </a:lnTo>
                <a:lnTo>
                  <a:pt x="2003483" y="1720702"/>
                </a:lnTo>
                <a:lnTo>
                  <a:pt x="2007108" y="1671307"/>
                </a:lnTo>
                <a:lnTo>
                  <a:pt x="2007108" y="334263"/>
                </a:lnTo>
                <a:lnTo>
                  <a:pt x="2003483" y="284869"/>
                </a:lnTo>
                <a:lnTo>
                  <a:pt x="1992955" y="237724"/>
                </a:lnTo>
                <a:lnTo>
                  <a:pt x="1976040" y="193347"/>
                </a:lnTo>
                <a:lnTo>
                  <a:pt x="1953255" y="152254"/>
                </a:lnTo>
                <a:lnTo>
                  <a:pt x="1925118" y="114962"/>
                </a:lnTo>
                <a:lnTo>
                  <a:pt x="1892145" y="81989"/>
                </a:lnTo>
                <a:lnTo>
                  <a:pt x="1854853" y="53852"/>
                </a:lnTo>
                <a:lnTo>
                  <a:pt x="1813760" y="31067"/>
                </a:lnTo>
                <a:lnTo>
                  <a:pt x="1769383" y="14152"/>
                </a:lnTo>
                <a:lnTo>
                  <a:pt x="1722238" y="3624"/>
                </a:lnTo>
                <a:lnTo>
                  <a:pt x="1672844" y="0"/>
                </a:lnTo>
                <a:close/>
              </a:path>
            </a:pathLst>
          </a:custGeom>
          <a:solidFill>
            <a:srgbClr val="AC3EC1"/>
          </a:solidFill>
        </p:spPr>
        <p:txBody>
          <a:bodyPr wrap="square" lIns="0" tIns="0" rIns="0" bIns="0" rtlCol="0"/>
          <a:lstStyle/>
          <a:p/>
        </p:txBody>
      </p:sp>
      <p:sp>
        <p:nvSpPr>
          <p:cNvPr id="11" name="object 11"/>
          <p:cNvSpPr/>
          <p:nvPr/>
        </p:nvSpPr>
        <p:spPr>
          <a:xfrm>
            <a:off x="5833109" y="1989594"/>
            <a:ext cx="2007235" cy="2005964"/>
          </a:xfrm>
          <a:custGeom>
            <a:avLst/>
            <a:gdLst/>
            <a:ahLst/>
            <a:cxnLst/>
            <a:rect l="l" t="t" r="r" b="b"/>
            <a:pathLst>
              <a:path w="2007234" h="2005964">
                <a:moveTo>
                  <a:pt x="0" y="334263"/>
                </a:moveTo>
                <a:lnTo>
                  <a:pt x="3624" y="284869"/>
                </a:lnTo>
                <a:lnTo>
                  <a:pt x="14152" y="237724"/>
                </a:lnTo>
                <a:lnTo>
                  <a:pt x="31067" y="193347"/>
                </a:lnTo>
                <a:lnTo>
                  <a:pt x="53852" y="152254"/>
                </a:lnTo>
                <a:lnTo>
                  <a:pt x="81989" y="114962"/>
                </a:lnTo>
                <a:lnTo>
                  <a:pt x="114962" y="81989"/>
                </a:lnTo>
                <a:lnTo>
                  <a:pt x="152254" y="53852"/>
                </a:lnTo>
                <a:lnTo>
                  <a:pt x="193347" y="31067"/>
                </a:lnTo>
                <a:lnTo>
                  <a:pt x="237724" y="14152"/>
                </a:lnTo>
                <a:lnTo>
                  <a:pt x="284869" y="3624"/>
                </a:lnTo>
                <a:lnTo>
                  <a:pt x="334264" y="0"/>
                </a:lnTo>
                <a:lnTo>
                  <a:pt x="1672844" y="0"/>
                </a:lnTo>
                <a:lnTo>
                  <a:pt x="1722238" y="3624"/>
                </a:lnTo>
                <a:lnTo>
                  <a:pt x="1769383" y="14152"/>
                </a:lnTo>
                <a:lnTo>
                  <a:pt x="1813760" y="31067"/>
                </a:lnTo>
                <a:lnTo>
                  <a:pt x="1854853" y="53852"/>
                </a:lnTo>
                <a:lnTo>
                  <a:pt x="1892145" y="81989"/>
                </a:lnTo>
                <a:lnTo>
                  <a:pt x="1925118" y="114962"/>
                </a:lnTo>
                <a:lnTo>
                  <a:pt x="1953255" y="152254"/>
                </a:lnTo>
                <a:lnTo>
                  <a:pt x="1976040" y="193347"/>
                </a:lnTo>
                <a:lnTo>
                  <a:pt x="1992955" y="237724"/>
                </a:lnTo>
                <a:lnTo>
                  <a:pt x="2003483" y="284869"/>
                </a:lnTo>
                <a:lnTo>
                  <a:pt x="2007108" y="334263"/>
                </a:lnTo>
                <a:lnTo>
                  <a:pt x="2007108" y="1671307"/>
                </a:lnTo>
                <a:lnTo>
                  <a:pt x="2003483" y="1720702"/>
                </a:lnTo>
                <a:lnTo>
                  <a:pt x="1992955" y="1767847"/>
                </a:lnTo>
                <a:lnTo>
                  <a:pt x="1976040" y="1812226"/>
                </a:lnTo>
                <a:lnTo>
                  <a:pt x="1953255" y="1853320"/>
                </a:lnTo>
                <a:lnTo>
                  <a:pt x="1925118" y="1890613"/>
                </a:lnTo>
                <a:lnTo>
                  <a:pt x="1892145" y="1923588"/>
                </a:lnTo>
                <a:lnTo>
                  <a:pt x="1854853" y="1951727"/>
                </a:lnTo>
                <a:lnTo>
                  <a:pt x="1813760" y="1974514"/>
                </a:lnTo>
                <a:lnTo>
                  <a:pt x="1769383" y="1991430"/>
                </a:lnTo>
                <a:lnTo>
                  <a:pt x="1722238" y="2001959"/>
                </a:lnTo>
                <a:lnTo>
                  <a:pt x="1672844" y="2005583"/>
                </a:lnTo>
                <a:lnTo>
                  <a:pt x="334264" y="2005583"/>
                </a:lnTo>
                <a:lnTo>
                  <a:pt x="284869" y="2001959"/>
                </a:lnTo>
                <a:lnTo>
                  <a:pt x="237724" y="1991430"/>
                </a:lnTo>
                <a:lnTo>
                  <a:pt x="193347" y="1974514"/>
                </a:lnTo>
                <a:lnTo>
                  <a:pt x="152254" y="1951727"/>
                </a:lnTo>
                <a:lnTo>
                  <a:pt x="114962" y="1923588"/>
                </a:lnTo>
                <a:lnTo>
                  <a:pt x="81989" y="1890613"/>
                </a:lnTo>
                <a:lnTo>
                  <a:pt x="53852" y="1853320"/>
                </a:lnTo>
                <a:lnTo>
                  <a:pt x="31067" y="1812226"/>
                </a:lnTo>
                <a:lnTo>
                  <a:pt x="14152" y="1767847"/>
                </a:lnTo>
                <a:lnTo>
                  <a:pt x="3624" y="1720702"/>
                </a:lnTo>
                <a:lnTo>
                  <a:pt x="0" y="1671307"/>
                </a:lnTo>
                <a:lnTo>
                  <a:pt x="0" y="334263"/>
                </a:lnTo>
                <a:close/>
              </a:path>
            </a:pathLst>
          </a:custGeom>
          <a:ln w="19812">
            <a:solidFill>
              <a:srgbClr val="CD8BDA"/>
            </a:solidFill>
          </a:ln>
        </p:spPr>
        <p:txBody>
          <a:bodyPr wrap="square" lIns="0" tIns="0" rIns="0" bIns="0" rtlCol="0"/>
          <a:lstStyle/>
          <a:p/>
        </p:txBody>
      </p:sp>
      <p:sp>
        <p:nvSpPr>
          <p:cNvPr id="12" name="object 12"/>
          <p:cNvSpPr txBox="1"/>
          <p:nvPr/>
        </p:nvSpPr>
        <p:spPr>
          <a:xfrm>
            <a:off x="6466738" y="2771812"/>
            <a:ext cx="738505" cy="418465"/>
          </a:xfrm>
          <a:prstGeom prst="rect">
            <a:avLst/>
          </a:prstGeom>
        </p:spPr>
        <p:txBody>
          <a:bodyPr vert="horz" wrap="square" lIns="0" tIns="0" rIns="0" bIns="0" rtlCol="0">
            <a:spAutoFit/>
          </a:bodyPr>
          <a:lstStyle/>
          <a:p>
            <a:pPr marL="12700">
              <a:lnSpc>
                <a:spcPts val="3295"/>
              </a:lnSpc>
            </a:pPr>
            <a:r>
              <a:rPr sz="2800" spc="0" dirty="0">
                <a:solidFill>
                  <a:srgbClr val="FFFFFF"/>
                </a:solidFill>
                <a:latin typeface="黑体" panose="02010609060101010101" charset="-122"/>
                <a:cs typeface="黑体" panose="02010609060101010101" charset="-122"/>
              </a:rPr>
              <a:t>集客</a:t>
            </a:r>
            <a:endParaRPr sz="2800">
              <a:latin typeface="黑体" panose="02010609060101010101" charset="-122"/>
              <a:cs typeface="黑体" panose="02010609060101010101" charset="-122"/>
            </a:endParaRPr>
          </a:p>
        </p:txBody>
      </p:sp>
      <p:sp>
        <p:nvSpPr>
          <p:cNvPr id="13" name="object 13"/>
          <p:cNvSpPr/>
          <p:nvPr/>
        </p:nvSpPr>
        <p:spPr>
          <a:xfrm>
            <a:off x="5833109" y="4187190"/>
            <a:ext cx="2007235" cy="2007235"/>
          </a:xfrm>
          <a:custGeom>
            <a:avLst/>
            <a:gdLst/>
            <a:ahLst/>
            <a:cxnLst/>
            <a:rect l="l" t="t" r="r" b="b"/>
            <a:pathLst>
              <a:path w="2007234" h="2007235">
                <a:moveTo>
                  <a:pt x="1672577" y="0"/>
                </a:moveTo>
                <a:lnTo>
                  <a:pt x="334530" y="0"/>
                </a:lnTo>
                <a:lnTo>
                  <a:pt x="285095" y="3627"/>
                </a:lnTo>
                <a:lnTo>
                  <a:pt x="237912" y="14164"/>
                </a:lnTo>
                <a:lnTo>
                  <a:pt x="193499" y="31093"/>
                </a:lnTo>
                <a:lnTo>
                  <a:pt x="152373" y="53897"/>
                </a:lnTo>
                <a:lnTo>
                  <a:pt x="115052" y="82057"/>
                </a:lnTo>
                <a:lnTo>
                  <a:pt x="82053" y="115057"/>
                </a:lnTo>
                <a:lnTo>
                  <a:pt x="53894" y="152379"/>
                </a:lnTo>
                <a:lnTo>
                  <a:pt x="31091" y="193505"/>
                </a:lnTo>
                <a:lnTo>
                  <a:pt x="14163" y="237917"/>
                </a:lnTo>
                <a:lnTo>
                  <a:pt x="3627" y="285098"/>
                </a:lnTo>
                <a:lnTo>
                  <a:pt x="0" y="334530"/>
                </a:lnTo>
                <a:lnTo>
                  <a:pt x="0" y="1672589"/>
                </a:lnTo>
                <a:lnTo>
                  <a:pt x="3627" y="1722022"/>
                </a:lnTo>
                <a:lnTo>
                  <a:pt x="14163" y="1769202"/>
                </a:lnTo>
                <a:lnTo>
                  <a:pt x="31091" y="1813613"/>
                </a:lnTo>
                <a:lnTo>
                  <a:pt x="53894" y="1854737"/>
                </a:lnTo>
                <a:lnTo>
                  <a:pt x="82053" y="1892057"/>
                </a:lnTo>
                <a:lnTo>
                  <a:pt x="115052" y="1925055"/>
                </a:lnTo>
                <a:lnTo>
                  <a:pt x="152373" y="1953214"/>
                </a:lnTo>
                <a:lnTo>
                  <a:pt x="193499" y="1976016"/>
                </a:lnTo>
                <a:lnTo>
                  <a:pt x="237912" y="1992944"/>
                </a:lnTo>
                <a:lnTo>
                  <a:pt x="285095" y="2003480"/>
                </a:lnTo>
                <a:lnTo>
                  <a:pt x="334530" y="2007108"/>
                </a:lnTo>
                <a:lnTo>
                  <a:pt x="1672577" y="2007108"/>
                </a:lnTo>
                <a:lnTo>
                  <a:pt x="1722012" y="2003480"/>
                </a:lnTo>
                <a:lnTo>
                  <a:pt x="1769195" y="1992944"/>
                </a:lnTo>
                <a:lnTo>
                  <a:pt x="1813608" y="1976016"/>
                </a:lnTo>
                <a:lnTo>
                  <a:pt x="1854734" y="1953214"/>
                </a:lnTo>
                <a:lnTo>
                  <a:pt x="1892055" y="1925055"/>
                </a:lnTo>
                <a:lnTo>
                  <a:pt x="1925054" y="1892057"/>
                </a:lnTo>
                <a:lnTo>
                  <a:pt x="1953213" y="1854737"/>
                </a:lnTo>
                <a:lnTo>
                  <a:pt x="1976016" y="1813613"/>
                </a:lnTo>
                <a:lnTo>
                  <a:pt x="1992944" y="1769202"/>
                </a:lnTo>
                <a:lnTo>
                  <a:pt x="2003480" y="1722022"/>
                </a:lnTo>
                <a:lnTo>
                  <a:pt x="2007108" y="1672589"/>
                </a:lnTo>
                <a:lnTo>
                  <a:pt x="2007108" y="334530"/>
                </a:lnTo>
                <a:lnTo>
                  <a:pt x="2003480" y="285098"/>
                </a:lnTo>
                <a:lnTo>
                  <a:pt x="1992944" y="237917"/>
                </a:lnTo>
                <a:lnTo>
                  <a:pt x="1976016" y="193505"/>
                </a:lnTo>
                <a:lnTo>
                  <a:pt x="1953213" y="152379"/>
                </a:lnTo>
                <a:lnTo>
                  <a:pt x="1925054" y="115057"/>
                </a:lnTo>
                <a:lnTo>
                  <a:pt x="1892055" y="82057"/>
                </a:lnTo>
                <a:lnTo>
                  <a:pt x="1854734" y="53897"/>
                </a:lnTo>
                <a:lnTo>
                  <a:pt x="1813608" y="31093"/>
                </a:lnTo>
                <a:lnTo>
                  <a:pt x="1769195" y="14164"/>
                </a:lnTo>
                <a:lnTo>
                  <a:pt x="1722012" y="3627"/>
                </a:lnTo>
                <a:lnTo>
                  <a:pt x="1672577" y="0"/>
                </a:lnTo>
                <a:close/>
              </a:path>
            </a:pathLst>
          </a:custGeom>
          <a:solidFill>
            <a:srgbClr val="745013"/>
          </a:solidFill>
        </p:spPr>
        <p:txBody>
          <a:bodyPr wrap="square" lIns="0" tIns="0" rIns="0" bIns="0" rtlCol="0"/>
          <a:lstStyle/>
          <a:p/>
        </p:txBody>
      </p:sp>
      <p:sp>
        <p:nvSpPr>
          <p:cNvPr id="14" name="object 14"/>
          <p:cNvSpPr/>
          <p:nvPr/>
        </p:nvSpPr>
        <p:spPr>
          <a:xfrm>
            <a:off x="5833109" y="4187190"/>
            <a:ext cx="2007235" cy="2007235"/>
          </a:xfrm>
          <a:custGeom>
            <a:avLst/>
            <a:gdLst/>
            <a:ahLst/>
            <a:cxnLst/>
            <a:rect l="l" t="t" r="r" b="b"/>
            <a:pathLst>
              <a:path w="2007234" h="2007235">
                <a:moveTo>
                  <a:pt x="0" y="334530"/>
                </a:moveTo>
                <a:lnTo>
                  <a:pt x="3627" y="285098"/>
                </a:lnTo>
                <a:lnTo>
                  <a:pt x="14163" y="237917"/>
                </a:lnTo>
                <a:lnTo>
                  <a:pt x="31091" y="193505"/>
                </a:lnTo>
                <a:lnTo>
                  <a:pt x="53894" y="152379"/>
                </a:lnTo>
                <a:lnTo>
                  <a:pt x="82053" y="115057"/>
                </a:lnTo>
                <a:lnTo>
                  <a:pt x="115052" y="82057"/>
                </a:lnTo>
                <a:lnTo>
                  <a:pt x="152373" y="53897"/>
                </a:lnTo>
                <a:lnTo>
                  <a:pt x="193499" y="31093"/>
                </a:lnTo>
                <a:lnTo>
                  <a:pt x="237912" y="14164"/>
                </a:lnTo>
                <a:lnTo>
                  <a:pt x="285095" y="3627"/>
                </a:lnTo>
                <a:lnTo>
                  <a:pt x="334530" y="0"/>
                </a:lnTo>
                <a:lnTo>
                  <a:pt x="1672577" y="0"/>
                </a:lnTo>
                <a:lnTo>
                  <a:pt x="1722012" y="3627"/>
                </a:lnTo>
                <a:lnTo>
                  <a:pt x="1769195" y="14164"/>
                </a:lnTo>
                <a:lnTo>
                  <a:pt x="1813608" y="31093"/>
                </a:lnTo>
                <a:lnTo>
                  <a:pt x="1854734" y="53897"/>
                </a:lnTo>
                <a:lnTo>
                  <a:pt x="1892055" y="82057"/>
                </a:lnTo>
                <a:lnTo>
                  <a:pt x="1925054" y="115057"/>
                </a:lnTo>
                <a:lnTo>
                  <a:pt x="1953213" y="152379"/>
                </a:lnTo>
                <a:lnTo>
                  <a:pt x="1976016" y="193505"/>
                </a:lnTo>
                <a:lnTo>
                  <a:pt x="1992944" y="237917"/>
                </a:lnTo>
                <a:lnTo>
                  <a:pt x="2003480" y="285098"/>
                </a:lnTo>
                <a:lnTo>
                  <a:pt x="2007108" y="334530"/>
                </a:lnTo>
                <a:lnTo>
                  <a:pt x="2007108" y="1672589"/>
                </a:lnTo>
                <a:lnTo>
                  <a:pt x="2003480" y="1722022"/>
                </a:lnTo>
                <a:lnTo>
                  <a:pt x="1992944" y="1769202"/>
                </a:lnTo>
                <a:lnTo>
                  <a:pt x="1976016" y="1813613"/>
                </a:lnTo>
                <a:lnTo>
                  <a:pt x="1953213" y="1854737"/>
                </a:lnTo>
                <a:lnTo>
                  <a:pt x="1925054" y="1892057"/>
                </a:lnTo>
                <a:lnTo>
                  <a:pt x="1892055" y="1925055"/>
                </a:lnTo>
                <a:lnTo>
                  <a:pt x="1854734" y="1953214"/>
                </a:lnTo>
                <a:lnTo>
                  <a:pt x="1813608" y="1976016"/>
                </a:lnTo>
                <a:lnTo>
                  <a:pt x="1769195" y="1992944"/>
                </a:lnTo>
                <a:lnTo>
                  <a:pt x="1722012" y="2003480"/>
                </a:lnTo>
                <a:lnTo>
                  <a:pt x="1672577" y="2007108"/>
                </a:lnTo>
                <a:lnTo>
                  <a:pt x="334530" y="2007108"/>
                </a:lnTo>
                <a:lnTo>
                  <a:pt x="285095" y="2003480"/>
                </a:lnTo>
                <a:lnTo>
                  <a:pt x="237912" y="1992944"/>
                </a:lnTo>
                <a:lnTo>
                  <a:pt x="193499" y="1976016"/>
                </a:lnTo>
                <a:lnTo>
                  <a:pt x="152373" y="1953214"/>
                </a:lnTo>
                <a:lnTo>
                  <a:pt x="115052" y="1925055"/>
                </a:lnTo>
                <a:lnTo>
                  <a:pt x="82053" y="1892057"/>
                </a:lnTo>
                <a:lnTo>
                  <a:pt x="53894" y="1854737"/>
                </a:lnTo>
                <a:lnTo>
                  <a:pt x="31091" y="1813613"/>
                </a:lnTo>
                <a:lnTo>
                  <a:pt x="14163" y="1769202"/>
                </a:lnTo>
                <a:lnTo>
                  <a:pt x="3627" y="1722022"/>
                </a:lnTo>
                <a:lnTo>
                  <a:pt x="0" y="1672589"/>
                </a:lnTo>
                <a:lnTo>
                  <a:pt x="0" y="334530"/>
                </a:lnTo>
                <a:close/>
              </a:path>
            </a:pathLst>
          </a:custGeom>
          <a:ln w="19812">
            <a:solidFill>
              <a:srgbClr val="FFC000"/>
            </a:solidFill>
          </a:ln>
        </p:spPr>
        <p:txBody>
          <a:bodyPr wrap="square" lIns="0" tIns="0" rIns="0" bIns="0" rtlCol="0"/>
          <a:lstStyle/>
          <a:p/>
        </p:txBody>
      </p:sp>
      <p:sp>
        <p:nvSpPr>
          <p:cNvPr id="15" name="object 15"/>
          <p:cNvSpPr txBox="1"/>
          <p:nvPr/>
        </p:nvSpPr>
        <p:spPr>
          <a:xfrm>
            <a:off x="6466738" y="4970106"/>
            <a:ext cx="738505" cy="418465"/>
          </a:xfrm>
          <a:prstGeom prst="rect">
            <a:avLst/>
          </a:prstGeom>
        </p:spPr>
        <p:txBody>
          <a:bodyPr vert="horz" wrap="square" lIns="0" tIns="0" rIns="0" bIns="0" rtlCol="0">
            <a:spAutoFit/>
          </a:bodyPr>
          <a:lstStyle/>
          <a:p>
            <a:pPr marL="12700">
              <a:lnSpc>
                <a:spcPts val="3295"/>
              </a:lnSpc>
            </a:pPr>
            <a:r>
              <a:rPr sz="2800" spc="0" dirty="0">
                <a:solidFill>
                  <a:srgbClr val="FFFFFF"/>
                </a:solidFill>
                <a:latin typeface="黑体" panose="02010609060101010101" charset="-122"/>
                <a:cs typeface="黑体" panose="02010609060101010101" charset="-122"/>
              </a:rPr>
              <a:t>订单</a:t>
            </a:r>
            <a:endParaRPr sz="2800">
              <a:latin typeface="黑体" panose="02010609060101010101" charset="-122"/>
              <a:cs typeface="黑体" panose="02010609060101010101"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1104049"/>
            <a:ext cx="8072119" cy="498085"/>
          </a:xfrm>
          <a:prstGeom prst="rect">
            <a:avLst/>
          </a:prstGeom>
        </p:spPr>
        <p:txBody>
          <a:bodyPr vert="horz" wrap="square" lIns="0" tIns="66548" rIns="0" bIns="0" rtlCol="0">
            <a:spAutoFit/>
          </a:bodyPr>
          <a:lstStyle/>
          <a:p>
            <a:pPr marL="12700">
              <a:lnSpc>
                <a:spcPct val="100000"/>
              </a:lnSpc>
            </a:pPr>
            <a:r>
              <a:rPr b="1" spc="-10" dirty="0">
                <a:latin typeface="Arial Black" panose="020B0A04020102020204"/>
                <a:cs typeface="Arial Black" panose="020B0A04020102020204"/>
              </a:rPr>
              <a:t>2016</a:t>
            </a:r>
            <a:r>
              <a:rPr spc="-10" dirty="0" smtClean="0"/>
              <a:t>邀约的问题</a:t>
            </a:r>
            <a:endParaRPr spc="-10" dirty="0"/>
          </a:p>
        </p:txBody>
      </p:sp>
      <p:sp>
        <p:nvSpPr>
          <p:cNvPr id="3" name="object 3"/>
          <p:cNvSpPr txBox="1"/>
          <p:nvPr/>
        </p:nvSpPr>
        <p:spPr>
          <a:xfrm>
            <a:off x="535940" y="2199500"/>
            <a:ext cx="7627620" cy="3824604"/>
          </a:xfrm>
          <a:prstGeom prst="rect">
            <a:avLst/>
          </a:prstGeom>
        </p:spPr>
        <p:txBody>
          <a:bodyPr vert="horz" wrap="square" lIns="0" tIns="0" rIns="0" bIns="0" rtlCol="0">
            <a:spAutoFit/>
          </a:bodyPr>
          <a:lstStyle/>
          <a:p>
            <a:pPr marL="12700" defTabSz="0">
              <a:lnSpc>
                <a:spcPct val="100000"/>
              </a:lnSpc>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客资少，或者太多忙不过来</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客人不说话，不回复</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客资到店率比较底</a:t>
            </a:r>
            <a:endParaRPr sz="2400">
              <a:latin typeface="黑体" panose="02010609060101010101" charset="-122"/>
              <a:cs typeface="黑体" panose="02010609060101010101" charset="-122"/>
            </a:endParaRPr>
          </a:p>
          <a:p>
            <a:pPr marL="12700" defTabSz="0">
              <a:lnSpc>
                <a:spcPct val="100000"/>
              </a:lnSpc>
              <a:spcBef>
                <a:spcPts val="1005"/>
              </a:spcBef>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预付好，还是直接邀约到店好？</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婚期不急的客人很多</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周边或者外地的客人不愿意到店</a:t>
            </a:r>
            <a:endParaRPr sz="2400">
              <a:latin typeface="黑体" panose="02010609060101010101" charset="-122"/>
              <a:cs typeface="黑体" panose="02010609060101010101" charset="-122"/>
            </a:endParaRPr>
          </a:p>
          <a:p>
            <a:pPr marL="12700" defTabSz="0">
              <a:lnSpc>
                <a:spcPct val="100000"/>
              </a:lnSpc>
              <a:spcBef>
                <a:spcPts val="1005"/>
              </a:spcBef>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一开始能聊起来，后续无回应</a:t>
            </a:r>
            <a:r>
              <a:rPr sz="2400" dirty="0">
                <a:solidFill>
                  <a:srgbClr val="FFFFFF"/>
                </a:solidFill>
                <a:latin typeface="Arial" panose="020B0604020202020204"/>
                <a:cs typeface="Arial" panose="020B0604020202020204"/>
              </a:rPr>
              <a:t>\</a:t>
            </a:r>
            <a:r>
              <a:rPr sz="2400" dirty="0">
                <a:solidFill>
                  <a:srgbClr val="FFFFFF"/>
                </a:solidFill>
                <a:latin typeface="黑体" panose="02010609060101010101" charset="-122"/>
                <a:cs typeface="黑体" panose="02010609060101010101" charset="-122"/>
              </a:rPr>
              <a:t>拒绝</a:t>
            </a:r>
            <a:r>
              <a:rPr sz="2400" dirty="0">
                <a:solidFill>
                  <a:srgbClr val="FFFFFF"/>
                </a:solidFill>
                <a:latin typeface="Arial" panose="020B0604020202020204"/>
                <a:cs typeface="Arial" panose="020B0604020202020204"/>
              </a:rPr>
              <a:t>\</a:t>
            </a:r>
            <a:r>
              <a:rPr sz="2400" dirty="0">
                <a:solidFill>
                  <a:srgbClr val="FFFFFF"/>
                </a:solidFill>
                <a:latin typeface="黑体" panose="02010609060101010101" charset="-122"/>
                <a:cs typeface="黑体" panose="02010609060101010101" charset="-122"/>
              </a:rPr>
              <a:t>甚至拉黑</a:t>
            </a:r>
            <a:endParaRPr sz="2400">
              <a:latin typeface="黑体" panose="02010609060101010101" charset="-122"/>
              <a:cs typeface="黑体" panose="02010609060101010101" charset="-122"/>
            </a:endParaRPr>
          </a:p>
          <a:p>
            <a:pPr marL="12700" defTabSz="0">
              <a:lnSpc>
                <a:spcPct val="100000"/>
              </a:lnSpc>
              <a:spcBef>
                <a:spcPts val="99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不知道如何铺垫卖点，没有标准的网络接单话术和素材</a:t>
            </a:r>
            <a:endParaRPr sz="2400">
              <a:latin typeface="黑体" panose="02010609060101010101" charset="-122"/>
              <a:cs typeface="黑体" panose="02010609060101010101" charset="-122"/>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76400" y="762000"/>
            <a:ext cx="5702808" cy="5382768"/>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3397619" y="1403730"/>
            <a:ext cx="2261235" cy="1271270"/>
          </a:xfrm>
          <a:prstGeom prst="rect">
            <a:avLst/>
          </a:prstGeom>
        </p:spPr>
        <p:txBody>
          <a:bodyPr vert="horz" wrap="square" lIns="0" tIns="0" rIns="0" bIns="0" rtlCol="0">
            <a:spAutoFit/>
          </a:bodyPr>
          <a:lstStyle/>
          <a:p>
            <a:pPr marL="570230" marR="5080" lvl="0" indent="-558165" defTabSz="914400" eaLnBrk="1" fontAlgn="auto" latinLnBrk="0" hangingPunct="1">
              <a:lnSpc>
                <a:spcPts val="5160"/>
              </a:lnSpc>
              <a:spcBef>
                <a:spcPts val="0"/>
              </a:spcBef>
              <a:spcAft>
                <a:spcPts val="0"/>
              </a:spcAft>
              <a:buClrTx/>
              <a:buSzTx/>
              <a:buFontTx/>
              <a:buNone/>
              <a:defRPr/>
            </a:pPr>
            <a:r>
              <a:rPr kumimoji="0" lang="zh-CN" altLang="en-US" sz="4400" b="0" i="0" u="none" strike="noStrike" kern="0" cap="none" spc="0" normalizeH="0" baseline="0" noProof="0" smtClean="0">
                <a:ln>
                  <a:noFill/>
                </a:ln>
                <a:solidFill>
                  <a:sysClr val="windowText" lastClr="000000"/>
                </a:solidFill>
                <a:effectLst/>
                <a:uLnTx/>
                <a:uFillTx/>
                <a:latin typeface="黑体" panose="02010609060101010101" charset="-122"/>
                <a:ea typeface="+mj-ea"/>
                <a:cs typeface="黑体" panose="02010609060101010101" charset="-122"/>
              </a:rPr>
              <a:t>客</a:t>
            </a:r>
            <a:r>
              <a:rPr kumimoji="0" lang="zh-CN" altLang="en-US" sz="4400" b="0" i="0" u="none" strike="noStrike" kern="0" cap="none" spc="-15" normalizeH="0" baseline="0" noProof="0" smtClean="0">
                <a:ln>
                  <a:noFill/>
                </a:ln>
                <a:solidFill>
                  <a:sysClr val="windowText" lastClr="000000"/>
                </a:solidFill>
                <a:effectLst/>
                <a:uLnTx/>
                <a:uFillTx/>
                <a:latin typeface="黑体" panose="02010609060101010101" charset="-122"/>
                <a:ea typeface="+mj-ea"/>
                <a:cs typeface="黑体" panose="02010609060101010101" charset="-122"/>
              </a:rPr>
              <a:t>人</a:t>
            </a:r>
            <a:r>
              <a:rPr kumimoji="0" lang="zh-CN" altLang="en-US" sz="4400" b="0" i="0" u="none" strike="noStrike" kern="0" cap="none" spc="0" normalizeH="0" baseline="0" noProof="0" smtClean="0">
                <a:ln>
                  <a:noFill/>
                </a:ln>
                <a:solidFill>
                  <a:sysClr val="windowText" lastClr="000000"/>
                </a:solidFill>
                <a:effectLst/>
                <a:uLnTx/>
                <a:uFillTx/>
                <a:latin typeface="黑体" panose="02010609060101010101" charset="-122"/>
                <a:ea typeface="+mj-ea"/>
                <a:cs typeface="黑体" panose="02010609060101010101" charset="-122"/>
              </a:rPr>
              <a:t>关注  什么</a:t>
            </a:r>
            <a:endParaRPr kumimoji="0" lang="zh-CN" altLang="en-US" sz="4400" b="0" i="0" u="none" strike="noStrike" kern="0" cap="none" spc="0" normalizeH="0" baseline="0" noProof="0">
              <a:ln>
                <a:noFill/>
              </a:ln>
              <a:solidFill>
                <a:sysClr val="windowText" lastClr="000000"/>
              </a:solidFill>
              <a:effectLst/>
              <a:uLnTx/>
              <a:uFillTx/>
              <a:latin typeface="黑体" panose="02010609060101010101" charset="-122"/>
              <a:ea typeface="+mj-ea"/>
              <a:cs typeface="黑体" panose="02010609060101010101" charset="-122"/>
            </a:endParaRPr>
          </a:p>
        </p:txBody>
      </p:sp>
      <p:sp>
        <p:nvSpPr>
          <p:cNvPr id="4" name="object 4"/>
          <p:cNvSpPr txBox="1"/>
          <p:nvPr/>
        </p:nvSpPr>
        <p:spPr>
          <a:xfrm>
            <a:off x="5215827" y="3906659"/>
            <a:ext cx="1700530" cy="1271270"/>
          </a:xfrm>
          <a:prstGeom prst="rect">
            <a:avLst/>
          </a:prstGeom>
        </p:spPr>
        <p:txBody>
          <a:bodyPr vert="horz" wrap="square" lIns="0" tIns="0" rIns="0" bIns="0" rtlCol="0">
            <a:spAutoFit/>
          </a:bodyPr>
          <a:lstStyle/>
          <a:p>
            <a:pPr marL="292735" marR="5080" indent="-280670">
              <a:lnSpc>
                <a:spcPts val="5160"/>
              </a:lnSpc>
            </a:pPr>
            <a:r>
              <a:rPr sz="4400" dirty="0">
                <a:solidFill>
                  <a:srgbClr val="FFFFFF"/>
                </a:solidFill>
                <a:latin typeface="黑体" panose="02010609060101010101" charset="-122"/>
                <a:cs typeface="黑体" panose="02010609060101010101" charset="-122"/>
              </a:rPr>
              <a:t>你</a:t>
            </a:r>
            <a:r>
              <a:rPr sz="4400" spc="-15" dirty="0">
                <a:solidFill>
                  <a:srgbClr val="FFFFFF"/>
                </a:solidFill>
                <a:latin typeface="黑体" panose="02010609060101010101" charset="-122"/>
                <a:cs typeface="黑体" panose="02010609060101010101" charset="-122"/>
              </a:rPr>
              <a:t>想卖  </a:t>
            </a:r>
            <a:r>
              <a:rPr sz="4400" dirty="0">
                <a:solidFill>
                  <a:srgbClr val="FFFFFF"/>
                </a:solidFill>
                <a:latin typeface="黑体" panose="02010609060101010101" charset="-122"/>
                <a:cs typeface="黑体" panose="02010609060101010101" charset="-122"/>
              </a:rPr>
              <a:t>什么</a:t>
            </a:r>
            <a:endParaRPr sz="4400">
              <a:latin typeface="黑体" panose="02010609060101010101" charset="-122"/>
              <a:cs typeface="黑体" panose="02010609060101010101" charset="-122"/>
            </a:endParaRPr>
          </a:p>
        </p:txBody>
      </p:sp>
      <p:sp>
        <p:nvSpPr>
          <p:cNvPr id="5" name="object 5"/>
          <p:cNvSpPr txBox="1"/>
          <p:nvPr/>
        </p:nvSpPr>
        <p:spPr>
          <a:xfrm>
            <a:off x="2135302" y="3906659"/>
            <a:ext cx="1700530" cy="1271270"/>
          </a:xfrm>
          <a:prstGeom prst="rect">
            <a:avLst/>
          </a:prstGeom>
        </p:spPr>
        <p:txBody>
          <a:bodyPr vert="horz" wrap="square" lIns="0" tIns="0" rIns="0" bIns="0" rtlCol="0">
            <a:spAutoFit/>
          </a:bodyPr>
          <a:lstStyle/>
          <a:p>
            <a:pPr marL="292735" marR="5080" indent="-280670">
              <a:lnSpc>
                <a:spcPts val="5160"/>
              </a:lnSpc>
            </a:pPr>
            <a:r>
              <a:rPr sz="4400" dirty="0">
                <a:solidFill>
                  <a:srgbClr val="FFFFFF"/>
                </a:solidFill>
                <a:latin typeface="黑体" panose="02010609060101010101" charset="-122"/>
                <a:cs typeface="黑体" panose="02010609060101010101" charset="-122"/>
              </a:rPr>
              <a:t>企</a:t>
            </a:r>
            <a:r>
              <a:rPr sz="4400" spc="-15" dirty="0">
                <a:solidFill>
                  <a:srgbClr val="FFFFFF"/>
                </a:solidFill>
                <a:latin typeface="黑体" panose="02010609060101010101" charset="-122"/>
                <a:cs typeface="黑体" panose="02010609060101010101" charset="-122"/>
              </a:rPr>
              <a:t>划推  </a:t>
            </a:r>
            <a:r>
              <a:rPr sz="4400" dirty="0">
                <a:solidFill>
                  <a:srgbClr val="FFFFFF"/>
                </a:solidFill>
                <a:latin typeface="黑体" panose="02010609060101010101" charset="-122"/>
                <a:cs typeface="黑体" panose="02010609060101010101" charset="-122"/>
              </a:rPr>
              <a:t>什么</a:t>
            </a:r>
            <a:endParaRPr sz="4400">
              <a:latin typeface="黑体" panose="02010609060101010101" charset="-122"/>
              <a:cs typeface="黑体" panose="02010609060101010101" charset="-122"/>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b="1" spc="-5" dirty="0">
                <a:latin typeface="微软雅黑" panose="020B0503020204020204" charset="-122"/>
                <a:cs typeface="微软雅黑" panose="020B0503020204020204" charset="-122"/>
              </a:rPr>
              <a:t>提高开口的抓客话术</a:t>
            </a:r>
            <a:endParaRPr b="1" spc="-5" dirty="0">
              <a:latin typeface="微软雅黑" panose="020B0503020204020204" charset="-122"/>
              <a:cs typeface="微软雅黑" panose="020B0503020204020204" charset="-122"/>
            </a:endParaRPr>
          </a:p>
        </p:txBody>
      </p:sp>
      <p:sp>
        <p:nvSpPr>
          <p:cNvPr id="3" name="object 3"/>
          <p:cNvSpPr txBox="1"/>
          <p:nvPr/>
        </p:nvSpPr>
        <p:spPr>
          <a:xfrm>
            <a:off x="535938" y="2857156"/>
            <a:ext cx="8237220" cy="1710689"/>
          </a:xfrm>
          <a:prstGeom prst="rect">
            <a:avLst/>
          </a:prstGeom>
        </p:spPr>
        <p:txBody>
          <a:bodyPr vert="horz" wrap="square" lIns="0" tIns="0" rIns="0" bIns="0" rtlCol="0">
            <a:spAutoFit/>
          </a:bodyPr>
          <a:lstStyle/>
          <a:p>
            <a:pPr marL="12700" defTabSz="0">
              <a:lnSpc>
                <a:spcPct val="100000"/>
              </a:lnSpc>
              <a:tabLst>
                <a:tab pos="299085" algn="l"/>
              </a:tabLst>
            </a:pPr>
            <a:r>
              <a:rPr sz="2400" spc="-5" dirty="0">
                <a:solidFill>
                  <a:srgbClr val="FFFFFF"/>
                </a:solidFill>
                <a:latin typeface="Arial" panose="020B0604020202020204"/>
                <a:cs typeface="Arial" panose="020B0604020202020204"/>
              </a:rPr>
              <a:t>•	</a:t>
            </a:r>
            <a:r>
              <a:rPr sz="2400" dirty="0">
                <a:solidFill>
                  <a:srgbClr val="FFFFFF"/>
                </a:solidFill>
                <a:latin typeface="黑体" panose="02010609060101010101" charset="-122"/>
                <a:cs typeface="黑体" panose="02010609060101010101" charset="-122"/>
              </a:rPr>
              <a:t>亲爱哒，请问您是</a:t>
            </a:r>
            <a:r>
              <a:rPr sz="2400" dirty="0">
                <a:solidFill>
                  <a:srgbClr val="FFFF00"/>
                </a:solidFill>
                <a:latin typeface="黑体" panose="02010609060101010101" charset="-122"/>
                <a:cs typeface="黑体" panose="02010609060101010101" charset="-122"/>
              </a:rPr>
              <a:t>咨询婚纱照吗</a:t>
            </a:r>
            <a:r>
              <a:rPr sz="2400" dirty="0">
                <a:solidFill>
                  <a:srgbClr val="FFFFFF"/>
                </a:solidFill>
                <a:latin typeface="Arial" panose="020B0604020202020204"/>
                <a:cs typeface="Arial" panose="020B0604020202020204"/>
              </a:rPr>
              <a:t>?</a:t>
            </a:r>
            <a:endParaRPr sz="2400">
              <a:latin typeface="Arial" panose="020B0604020202020204"/>
              <a:cs typeface="Arial" panose="020B0604020202020204"/>
            </a:endParaRPr>
          </a:p>
          <a:p>
            <a:pPr>
              <a:lnSpc>
                <a:spcPct val="100000"/>
              </a:lnSpc>
            </a:pPr>
            <a:endParaRPr sz="2500">
              <a:latin typeface="Times New Roman" panose="02020603050405020304"/>
              <a:cs typeface="Times New Roman" panose="02020603050405020304"/>
            </a:endParaRPr>
          </a:p>
          <a:p>
            <a:pPr marL="299085" marR="5080" indent="-287020" defTabSz="0">
              <a:lnSpc>
                <a:spcPct val="100000"/>
              </a:lnSpc>
              <a:spcBef>
                <a:spcPts val="1995"/>
              </a:spcBef>
              <a:tabLst>
                <a:tab pos="299085" algn="l"/>
              </a:tabLst>
            </a:pPr>
            <a:r>
              <a:rPr sz="2400" spc="-5" dirty="0">
                <a:solidFill>
                  <a:srgbClr val="FFFFFF"/>
                </a:solidFill>
                <a:latin typeface="Arial" panose="020B0604020202020204"/>
                <a:cs typeface="Arial" panose="020B0604020202020204"/>
              </a:rPr>
              <a:t>•	</a:t>
            </a:r>
            <a:r>
              <a:rPr sz="2400" spc="-5" dirty="0">
                <a:solidFill>
                  <a:srgbClr val="FFFFFF"/>
                </a:solidFill>
                <a:latin typeface="黑体" panose="02010609060101010101" charset="-122"/>
                <a:cs typeface="黑体" panose="02010609060101010101" charset="-122"/>
              </a:rPr>
              <a:t>亲爱哒，最近档期很紧张，我帮您查下</a:t>
            </a:r>
            <a:r>
              <a:rPr sz="2400" spc="-5" dirty="0">
                <a:solidFill>
                  <a:srgbClr val="DEB2E6"/>
                </a:solidFill>
                <a:latin typeface="黑体" panose="02010609060101010101" charset="-122"/>
                <a:cs typeface="黑体" panose="02010609060101010101" charset="-122"/>
              </a:rPr>
              <a:t>最近特惠和档期</a:t>
            </a:r>
            <a:r>
              <a:rPr sz="2400" spc="-5" dirty="0">
                <a:solidFill>
                  <a:srgbClr val="FFFFFF"/>
                </a:solidFill>
                <a:latin typeface="黑体" panose="02010609060101010101" charset="-122"/>
                <a:cs typeface="黑体" panose="02010609060101010101" charset="-122"/>
              </a:rPr>
              <a:t>吧？  您电话或者微信是多少？</a:t>
            </a:r>
            <a:endParaRPr sz="2400">
              <a:latin typeface="黑体" panose="02010609060101010101" charset="-122"/>
              <a:cs typeface="黑体" panose="02010609060101010101"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b="1" spc="-5" dirty="0">
                <a:latin typeface="微软雅黑" panose="020B0503020204020204" charset="-122"/>
                <a:cs typeface="微软雅黑" panose="020B0503020204020204" charset="-122"/>
              </a:rPr>
              <a:t>提高开口的抓客话术</a:t>
            </a:r>
            <a:endParaRPr b="1" spc="-5" dirty="0">
              <a:latin typeface="微软雅黑" panose="020B0503020204020204" charset="-122"/>
              <a:cs typeface="微软雅黑" panose="020B0503020204020204" charset="-122"/>
            </a:endParaRPr>
          </a:p>
        </p:txBody>
      </p:sp>
      <p:sp>
        <p:nvSpPr>
          <p:cNvPr id="3" name="object 3"/>
          <p:cNvSpPr txBox="1"/>
          <p:nvPr/>
        </p:nvSpPr>
        <p:spPr>
          <a:xfrm>
            <a:off x="318373" y="1773809"/>
            <a:ext cx="8441055" cy="4898777"/>
          </a:xfrm>
          <a:prstGeom prst="rect">
            <a:avLst/>
          </a:prstGeom>
        </p:spPr>
        <p:txBody>
          <a:bodyPr vert="horz" wrap="square" lIns="0" tIns="0" rIns="0" bIns="0" rtlCol="0">
            <a:spAutoFit/>
          </a:bodyPr>
          <a:lstStyle/>
          <a:p>
            <a:pPr marL="299085" marR="184785" indent="-287020" defTabSz="0">
              <a:lnSpc>
                <a:spcPct val="100000"/>
              </a:lnSpc>
              <a:tabLst>
                <a:tab pos="299085" algn="l"/>
              </a:tabLst>
            </a:pPr>
            <a:r>
              <a:rPr sz="2000" dirty="0">
                <a:solidFill>
                  <a:srgbClr val="FFFFFF"/>
                </a:solidFill>
                <a:latin typeface="Arial" panose="020B0604020202020204"/>
                <a:cs typeface="Arial" panose="020B0604020202020204"/>
              </a:rPr>
              <a:t>•	</a:t>
            </a:r>
            <a:r>
              <a:rPr sz="2000" dirty="0">
                <a:solidFill>
                  <a:srgbClr val="FFFF00"/>
                </a:solidFill>
                <a:latin typeface="黑体" panose="02010609060101010101" charset="-122"/>
                <a:cs typeface="黑体" panose="02010609060101010101" charset="-122"/>
              </a:rPr>
              <a:t>【金秋特惠】</a:t>
            </a:r>
            <a:r>
              <a:rPr sz="2000" spc="-545" dirty="0">
                <a:solidFill>
                  <a:srgbClr val="FFFF00"/>
                </a:solidFill>
                <a:latin typeface="黑体" panose="02010609060101010101" charset="-122"/>
                <a:cs typeface="黑体" panose="02010609060101010101" charset="-122"/>
              </a:rPr>
              <a:t> </a:t>
            </a:r>
            <a:r>
              <a:rPr sz="2000" dirty="0">
                <a:solidFill>
                  <a:srgbClr val="FFFFFF"/>
                </a:solidFill>
                <a:latin typeface="黑体" panose="02010609060101010101" charset="-122"/>
                <a:cs typeface="黑体" panose="02010609060101010101" charset="-122"/>
              </a:rPr>
              <a:t>活动开始啦！网络预约进店即可领取</a:t>
            </a:r>
            <a:r>
              <a:rPr sz="2000" dirty="0" smtClean="0">
                <a:solidFill>
                  <a:srgbClr val="FFFFFF"/>
                </a:solidFill>
                <a:latin typeface="黑体" panose="02010609060101010101" charset="-122"/>
                <a:cs typeface="黑体" panose="02010609060101010101" charset="-122"/>
              </a:rPr>
              <a:t>“</a:t>
            </a:r>
            <a:r>
              <a:rPr lang="zh-CN" altLang="en-US" sz="2000" dirty="0" smtClean="0">
                <a:solidFill>
                  <a:srgbClr val="FFFFFF"/>
                </a:solidFill>
                <a:latin typeface="黑体" panose="02010609060101010101" charset="-122"/>
                <a:cs typeface="黑体" panose="02010609060101010101" charset="-122"/>
              </a:rPr>
              <a:t>富安娜蚕丝被</a:t>
            </a:r>
            <a:r>
              <a:rPr sz="2000" dirty="0" smtClean="0">
                <a:solidFill>
                  <a:srgbClr val="FFFFFF"/>
                </a:solidFill>
                <a:latin typeface="黑体" panose="02010609060101010101" charset="-122"/>
                <a:cs typeface="黑体" panose="02010609060101010101" charset="-122"/>
              </a:rPr>
              <a:t>”一份</a:t>
            </a:r>
            <a:r>
              <a:rPr lang="zh-CN" altLang="en-US" sz="2000" dirty="0" smtClean="0">
                <a:solidFill>
                  <a:srgbClr val="FFFFFF"/>
                </a:solidFill>
                <a:latin typeface="黑体" panose="02010609060101010101" charset="-122"/>
                <a:cs typeface="黑体" panose="02010609060101010101" charset="-122"/>
              </a:rPr>
              <a:t>呦</a:t>
            </a:r>
            <a:r>
              <a:rPr sz="2000" dirty="0" smtClean="0">
                <a:solidFill>
                  <a:srgbClr val="FFFFFF"/>
                </a:solidFill>
                <a:latin typeface="黑体" panose="02010609060101010101" charset="-122"/>
                <a:cs typeface="黑体" panose="02010609060101010101" charset="-122"/>
              </a:rPr>
              <a:t>。</a:t>
            </a:r>
            <a:endParaRPr sz="2000" dirty="0">
              <a:latin typeface="黑体" panose="02010609060101010101" charset="-122"/>
              <a:cs typeface="黑体" panose="02010609060101010101" charset="-122"/>
            </a:endParaRPr>
          </a:p>
          <a:p>
            <a:pPr marL="12700" defTabSz="0">
              <a:lnSpc>
                <a:spcPct val="100000"/>
              </a:lnSpc>
              <a:spcBef>
                <a:spcPts val="995"/>
              </a:spcBef>
              <a:tabLst>
                <a:tab pos="299085" algn="l"/>
              </a:tabLst>
            </a:pPr>
            <a:r>
              <a:rPr sz="2000" dirty="0">
                <a:solidFill>
                  <a:srgbClr val="FFFFFF"/>
                </a:solidFill>
                <a:latin typeface="Arial" panose="020B0604020202020204"/>
                <a:cs typeface="Arial" panose="020B0604020202020204"/>
              </a:rPr>
              <a:t>•	</a:t>
            </a:r>
            <a:r>
              <a:rPr sz="2000" dirty="0">
                <a:solidFill>
                  <a:srgbClr val="E25247"/>
                </a:solidFill>
                <a:latin typeface="黑体" panose="02010609060101010101" charset="-122"/>
                <a:cs typeface="黑体" panose="02010609060101010101" charset="-122"/>
              </a:rPr>
              <a:t>【金秋特惠】</a:t>
            </a:r>
            <a:r>
              <a:rPr sz="2000" spc="-540" dirty="0">
                <a:solidFill>
                  <a:srgbClr val="E25247"/>
                </a:solidFill>
                <a:latin typeface="黑体" panose="02010609060101010101" charset="-122"/>
                <a:cs typeface="黑体" panose="02010609060101010101" charset="-122"/>
              </a:rPr>
              <a:t> </a:t>
            </a:r>
            <a:r>
              <a:rPr sz="2000" dirty="0">
                <a:solidFill>
                  <a:srgbClr val="FFFFFF"/>
                </a:solidFill>
                <a:latin typeface="黑体" panose="02010609060101010101" charset="-122"/>
                <a:cs typeface="黑体" panose="02010609060101010101" charset="-122"/>
              </a:rPr>
              <a:t>亲，您最近计划拍婚纱照是么</a:t>
            </a:r>
            <a:r>
              <a:rPr sz="2000" dirty="0">
                <a:solidFill>
                  <a:srgbClr val="FFFFFF"/>
                </a:solidFill>
                <a:latin typeface="Arial" panose="020B0604020202020204"/>
                <a:cs typeface="Arial" panose="020B0604020202020204"/>
              </a:rPr>
              <a:t>~</a:t>
            </a:r>
            <a:r>
              <a:rPr sz="2000" dirty="0">
                <a:solidFill>
                  <a:srgbClr val="EBC483"/>
                </a:solidFill>
                <a:latin typeface="黑体" panose="02010609060101010101" charset="-122"/>
                <a:cs typeface="黑体" panose="02010609060101010101" charset="-122"/>
              </a:rPr>
              <a:t>最近要拍么</a:t>
            </a:r>
            <a:r>
              <a:rPr sz="2000" dirty="0">
                <a:solidFill>
                  <a:srgbClr val="FFFFFF"/>
                </a:solidFill>
                <a:latin typeface="黑体" panose="02010609060101010101" charset="-122"/>
                <a:cs typeface="黑体" panose="02010609060101010101" charset="-122"/>
              </a:rPr>
              <a:t>？</a:t>
            </a:r>
            <a:endParaRPr sz="2000" dirty="0">
              <a:latin typeface="黑体" panose="02010609060101010101" charset="-122"/>
              <a:cs typeface="黑体" panose="02010609060101010101" charset="-122"/>
            </a:endParaRPr>
          </a:p>
          <a:p>
            <a:pPr marL="299085" marR="5080" indent="-287020" defTabSz="0">
              <a:lnSpc>
                <a:spcPts val="2300"/>
              </a:lnSpc>
              <a:spcBef>
                <a:spcPts val="1265"/>
              </a:spcBef>
              <a:tabLst>
                <a:tab pos="299085" algn="l"/>
              </a:tabLst>
            </a:pPr>
            <a:r>
              <a:rPr sz="2000" dirty="0">
                <a:solidFill>
                  <a:srgbClr val="FFFFFF"/>
                </a:solidFill>
                <a:latin typeface="Arial" panose="020B0604020202020204"/>
                <a:cs typeface="Arial" panose="020B0604020202020204"/>
              </a:rPr>
              <a:t>•	</a:t>
            </a:r>
            <a:r>
              <a:rPr sz="2000" spc="-5" dirty="0">
                <a:solidFill>
                  <a:srgbClr val="F1D8AD"/>
                </a:solidFill>
                <a:latin typeface="黑体" panose="02010609060101010101" charset="-122"/>
                <a:cs typeface="黑体" panose="02010609060101010101" charset="-122"/>
              </a:rPr>
              <a:t>【金秋特惠】</a:t>
            </a:r>
            <a:r>
              <a:rPr sz="2000" spc="-5" dirty="0">
                <a:solidFill>
                  <a:srgbClr val="FFFFFF"/>
                </a:solidFill>
                <a:latin typeface="黑体" panose="02010609060101010101" charset="-122"/>
                <a:cs typeface="黑体" panose="02010609060101010101" charset="-122"/>
              </a:rPr>
              <a:t>网络顾客预约领取“五大会员好礼”“三大特权”“一对一  服务”，您想了解价格方面的么</a:t>
            </a:r>
            <a:r>
              <a:rPr sz="2000" spc="-5" dirty="0">
                <a:solidFill>
                  <a:srgbClr val="FFFFFF"/>
                </a:solidFill>
                <a:latin typeface="Arial" panose="020B0604020202020204"/>
                <a:cs typeface="Arial" panose="020B0604020202020204"/>
              </a:rPr>
              <a:t>~~~</a:t>
            </a:r>
            <a:endParaRPr sz="2000" dirty="0">
              <a:latin typeface="Arial" panose="020B0604020202020204"/>
              <a:cs typeface="Arial" panose="020B0604020202020204"/>
            </a:endParaRPr>
          </a:p>
          <a:p>
            <a:pPr marL="299085" marR="875030" indent="-287020" defTabSz="0">
              <a:lnSpc>
                <a:spcPct val="100000"/>
              </a:lnSpc>
              <a:spcBef>
                <a:spcPts val="935"/>
              </a:spcBef>
              <a:tabLst>
                <a:tab pos="299085" algn="l"/>
              </a:tabLst>
            </a:pPr>
            <a:r>
              <a:rPr sz="2000" dirty="0">
                <a:solidFill>
                  <a:srgbClr val="FFFFFF"/>
                </a:solidFill>
                <a:latin typeface="Arial" panose="020B0604020202020204"/>
                <a:cs typeface="Arial" panose="020B0604020202020204"/>
              </a:rPr>
              <a:t>•	</a:t>
            </a:r>
            <a:r>
              <a:rPr sz="2000" spc="10" dirty="0">
                <a:solidFill>
                  <a:srgbClr val="FF0000"/>
                </a:solidFill>
                <a:latin typeface="黑体" panose="02010609060101010101" charset="-122"/>
                <a:cs typeface="黑体" panose="02010609060101010101" charset="-122"/>
              </a:rPr>
              <a:t>【金</a:t>
            </a:r>
            <a:r>
              <a:rPr sz="2000" dirty="0">
                <a:solidFill>
                  <a:srgbClr val="FF0000"/>
                </a:solidFill>
                <a:latin typeface="黑体" panose="02010609060101010101" charset="-122"/>
                <a:cs typeface="黑体" panose="02010609060101010101" charset="-122"/>
              </a:rPr>
              <a:t>秋特</a:t>
            </a:r>
            <a:r>
              <a:rPr sz="2000" spc="-15" dirty="0">
                <a:solidFill>
                  <a:srgbClr val="FF0000"/>
                </a:solidFill>
                <a:latin typeface="黑体" panose="02010609060101010101" charset="-122"/>
                <a:cs typeface="黑体" panose="02010609060101010101" charset="-122"/>
              </a:rPr>
              <a:t>惠</a:t>
            </a:r>
            <a:r>
              <a:rPr sz="2000" dirty="0">
                <a:solidFill>
                  <a:srgbClr val="FF0000"/>
                </a:solidFill>
                <a:latin typeface="黑体" panose="02010609060101010101" charset="-122"/>
                <a:cs typeface="黑体" panose="02010609060101010101" charset="-122"/>
              </a:rPr>
              <a:t>】</a:t>
            </a:r>
            <a:r>
              <a:rPr sz="2000" dirty="0">
                <a:solidFill>
                  <a:srgbClr val="FFFFFF"/>
                </a:solidFill>
                <a:latin typeface="黑体" panose="02010609060101010101" charset="-122"/>
                <a:cs typeface="黑体" panose="02010609060101010101" charset="-122"/>
              </a:rPr>
              <a:t>网</a:t>
            </a:r>
            <a:r>
              <a:rPr sz="2000" spc="-15" dirty="0">
                <a:solidFill>
                  <a:srgbClr val="FFFFFF"/>
                </a:solidFill>
                <a:latin typeface="黑体" panose="02010609060101010101" charset="-122"/>
                <a:cs typeface="黑体" panose="02010609060101010101" charset="-122"/>
              </a:rPr>
              <a:t>络</a:t>
            </a:r>
            <a:r>
              <a:rPr sz="2000" dirty="0">
                <a:solidFill>
                  <a:srgbClr val="FFFFFF"/>
                </a:solidFill>
                <a:latin typeface="黑体" panose="02010609060101010101" charset="-122"/>
                <a:cs typeface="黑体" panose="02010609060101010101" charset="-122"/>
              </a:rPr>
              <a:t>预约</a:t>
            </a:r>
            <a:r>
              <a:rPr sz="2000" spc="-15" dirty="0">
                <a:solidFill>
                  <a:srgbClr val="FFFFFF"/>
                </a:solidFill>
                <a:latin typeface="黑体" panose="02010609060101010101" charset="-122"/>
                <a:cs typeface="黑体" panose="02010609060101010101" charset="-122"/>
              </a:rPr>
              <a:t>咨</a:t>
            </a:r>
            <a:r>
              <a:rPr sz="2000" dirty="0">
                <a:solidFill>
                  <a:srgbClr val="FFFFFF"/>
                </a:solidFill>
                <a:latin typeface="黑体" panose="02010609060101010101" charset="-122"/>
                <a:cs typeface="黑体" panose="02010609060101010101" charset="-122"/>
              </a:rPr>
              <a:t>询顾</a:t>
            </a:r>
            <a:r>
              <a:rPr sz="2000" spc="-15" dirty="0">
                <a:solidFill>
                  <a:srgbClr val="FFFFFF"/>
                </a:solidFill>
                <a:latin typeface="黑体" panose="02010609060101010101" charset="-122"/>
                <a:cs typeface="黑体" panose="02010609060101010101" charset="-122"/>
              </a:rPr>
              <a:t>客</a:t>
            </a:r>
            <a:r>
              <a:rPr sz="2000" dirty="0">
                <a:solidFill>
                  <a:srgbClr val="FFFFFF"/>
                </a:solidFill>
                <a:latin typeface="黑体" panose="02010609060101010101" charset="-122"/>
                <a:cs typeface="黑体" panose="02010609060101010101" charset="-122"/>
              </a:rPr>
              <a:t>，可</a:t>
            </a:r>
            <a:r>
              <a:rPr sz="2000" spc="-15" dirty="0">
                <a:solidFill>
                  <a:srgbClr val="FFFFFF"/>
                </a:solidFill>
                <a:latin typeface="黑体" panose="02010609060101010101" charset="-122"/>
                <a:cs typeface="黑体" panose="02010609060101010101" charset="-122"/>
              </a:rPr>
              <a:t>享</a:t>
            </a:r>
            <a:r>
              <a:rPr sz="2000" dirty="0">
                <a:solidFill>
                  <a:srgbClr val="FFFFFF"/>
                </a:solidFill>
                <a:latin typeface="黑体" panose="02010609060101010101" charset="-122"/>
                <a:cs typeface="黑体" panose="02010609060101010101" charset="-122"/>
              </a:rPr>
              <a:t>受</a:t>
            </a:r>
            <a:r>
              <a:rPr sz="2000" dirty="0">
                <a:solidFill>
                  <a:srgbClr val="BCD694"/>
                </a:solidFill>
                <a:latin typeface="黑体" panose="02010609060101010101" charset="-122"/>
                <a:cs typeface="黑体" panose="02010609060101010101" charset="-122"/>
              </a:rPr>
              <a:t>“</a:t>
            </a:r>
            <a:r>
              <a:rPr sz="2000" spc="-15" dirty="0" smtClean="0">
                <a:solidFill>
                  <a:srgbClr val="BCD694"/>
                </a:solidFill>
                <a:latin typeface="Arial" panose="020B0604020202020204"/>
                <a:cs typeface="Arial" panose="020B0604020202020204"/>
              </a:rPr>
              <a:t>2</a:t>
            </a:r>
            <a:r>
              <a:rPr lang="en-US" sz="2000" dirty="0" smtClean="0">
                <a:solidFill>
                  <a:srgbClr val="BCD694"/>
                </a:solidFill>
                <a:latin typeface="Arial" panose="020B0604020202020204"/>
                <a:cs typeface="Arial" panose="020B0604020202020204"/>
              </a:rPr>
              <a:t>016</a:t>
            </a:r>
            <a:r>
              <a:rPr sz="2000" spc="-10" dirty="0" smtClean="0">
                <a:solidFill>
                  <a:srgbClr val="BCD694"/>
                </a:solidFill>
                <a:latin typeface="Arial" panose="020B0604020202020204"/>
                <a:cs typeface="Arial" panose="020B0604020202020204"/>
              </a:rPr>
              <a:t>”</a:t>
            </a:r>
            <a:r>
              <a:rPr sz="2000" spc="-15" dirty="0">
                <a:solidFill>
                  <a:srgbClr val="BCD694"/>
                </a:solidFill>
                <a:latin typeface="黑体" panose="02010609060101010101" charset="-122"/>
                <a:cs typeface="黑体" panose="02010609060101010101" charset="-122"/>
              </a:rPr>
              <a:t>特</a:t>
            </a:r>
            <a:r>
              <a:rPr sz="2000" dirty="0">
                <a:solidFill>
                  <a:srgbClr val="BCD694"/>
                </a:solidFill>
                <a:latin typeface="黑体" panose="02010609060101010101" charset="-122"/>
                <a:cs typeface="黑体" panose="02010609060101010101" charset="-122"/>
              </a:rPr>
              <a:t>惠秒</a:t>
            </a:r>
            <a:r>
              <a:rPr sz="2000" spc="-15" dirty="0">
                <a:solidFill>
                  <a:srgbClr val="BCD694"/>
                </a:solidFill>
                <a:latin typeface="黑体" panose="02010609060101010101" charset="-122"/>
                <a:cs typeface="黑体" panose="02010609060101010101" charset="-122"/>
              </a:rPr>
              <a:t>杀</a:t>
            </a:r>
            <a:r>
              <a:rPr sz="2000" dirty="0">
                <a:solidFill>
                  <a:srgbClr val="BCD694"/>
                </a:solidFill>
                <a:latin typeface="黑体" panose="02010609060101010101" charset="-122"/>
                <a:cs typeface="黑体" panose="02010609060101010101" charset="-122"/>
              </a:rPr>
              <a:t>活动</a:t>
            </a:r>
            <a:r>
              <a:rPr sz="2000" dirty="0">
                <a:solidFill>
                  <a:srgbClr val="FFFFFF"/>
                </a:solidFill>
                <a:latin typeface="黑体" panose="02010609060101010101" charset="-122"/>
                <a:cs typeface="黑体" panose="02010609060101010101" charset="-122"/>
              </a:rPr>
              <a:t>，  登记手机号</a:t>
            </a:r>
            <a:r>
              <a:rPr sz="2000" dirty="0">
                <a:solidFill>
                  <a:srgbClr val="FFFFFF"/>
                </a:solidFill>
                <a:latin typeface="Arial" panose="020B0604020202020204"/>
                <a:cs typeface="Arial" panose="020B0604020202020204"/>
              </a:rPr>
              <a:t>·</a:t>
            </a:r>
            <a:r>
              <a:rPr sz="2000" dirty="0">
                <a:solidFill>
                  <a:srgbClr val="FFFFFF"/>
                </a:solidFill>
                <a:latin typeface="黑体" panose="02010609060101010101" charset="-122"/>
                <a:cs typeface="黑体" panose="02010609060101010101" charset="-122"/>
              </a:rPr>
              <a:t>微信即可咨询详情！</a:t>
            </a:r>
            <a:endParaRPr sz="2000" dirty="0">
              <a:latin typeface="黑体" panose="02010609060101010101" charset="-122"/>
              <a:cs typeface="黑体" panose="02010609060101010101" charset="-122"/>
            </a:endParaRPr>
          </a:p>
          <a:p>
            <a:pPr marL="299085" marR="767715" indent="-287020" defTabSz="0">
              <a:lnSpc>
                <a:spcPts val="2300"/>
              </a:lnSpc>
              <a:spcBef>
                <a:spcPts val="1250"/>
              </a:spcBef>
              <a:tabLst>
                <a:tab pos="299085" algn="l"/>
              </a:tabLst>
            </a:pPr>
            <a:r>
              <a:rPr sz="2000" dirty="0">
                <a:solidFill>
                  <a:srgbClr val="FFFFFF"/>
                </a:solidFill>
                <a:latin typeface="Arial" panose="020B0604020202020204"/>
                <a:cs typeface="Arial" panose="020B0604020202020204"/>
              </a:rPr>
              <a:t>•	</a:t>
            </a:r>
            <a:r>
              <a:rPr sz="2000" spc="-5" dirty="0">
                <a:solidFill>
                  <a:srgbClr val="F1D8AD"/>
                </a:solidFill>
                <a:latin typeface="黑体" panose="02010609060101010101" charset="-122"/>
                <a:cs typeface="黑体" panose="02010609060101010101" charset="-122"/>
              </a:rPr>
              <a:t>【金秋特惠】</a:t>
            </a:r>
            <a:r>
              <a:rPr sz="2000" spc="-5" dirty="0">
                <a:solidFill>
                  <a:srgbClr val="FFFFFF"/>
                </a:solidFill>
                <a:latin typeface="黑体" panose="02010609060101010101" charset="-122"/>
                <a:cs typeface="黑体" panose="02010609060101010101" charset="-122"/>
              </a:rPr>
              <a:t>亲，您了解我们家套系么？目前网络咨询比较多的是  </a:t>
            </a:r>
            <a:r>
              <a:rPr sz="2000" spc="-5" dirty="0">
                <a:solidFill>
                  <a:srgbClr val="92D050"/>
                </a:solidFill>
                <a:latin typeface="黑体" panose="02010609060101010101" charset="-122"/>
                <a:cs typeface="黑体" panose="02010609060101010101" charset="-122"/>
              </a:rPr>
              <a:t>“</a:t>
            </a:r>
            <a:r>
              <a:rPr sz="2000" spc="-5" dirty="0">
                <a:solidFill>
                  <a:srgbClr val="92D050"/>
                </a:solidFill>
                <a:latin typeface="Arial" panose="020B0604020202020204"/>
                <a:cs typeface="Arial" panose="020B0604020202020204"/>
              </a:rPr>
              <a:t>5199”“6199”</a:t>
            </a:r>
            <a:r>
              <a:rPr sz="2000" spc="-5" dirty="0">
                <a:solidFill>
                  <a:srgbClr val="92D050"/>
                </a:solidFill>
                <a:latin typeface="黑体" panose="02010609060101010101" charset="-122"/>
                <a:cs typeface="黑体" panose="02010609060101010101" charset="-122"/>
              </a:rPr>
              <a:t>两个套系</a:t>
            </a:r>
            <a:r>
              <a:rPr sz="2000" spc="-5" dirty="0">
                <a:solidFill>
                  <a:srgbClr val="FFFFFF"/>
                </a:solidFill>
                <a:latin typeface="黑体" panose="02010609060101010101" charset="-122"/>
                <a:cs typeface="黑体" panose="02010609060101010101" charset="-122"/>
              </a:rPr>
              <a:t>，您想了解详细么</a:t>
            </a:r>
            <a:r>
              <a:rPr sz="2000" spc="-5" dirty="0">
                <a:solidFill>
                  <a:srgbClr val="FFFFFF"/>
                </a:solidFill>
                <a:latin typeface="Arial" panose="020B0604020202020204"/>
                <a:cs typeface="Arial" panose="020B0604020202020204"/>
              </a:rPr>
              <a:t>~~~</a:t>
            </a:r>
            <a:endParaRPr sz="2000" dirty="0">
              <a:latin typeface="Arial" panose="020B0604020202020204"/>
              <a:cs typeface="Arial" panose="020B0604020202020204"/>
            </a:endParaRPr>
          </a:p>
          <a:p>
            <a:pPr marL="299085" marR="767715" indent="-287020" defTabSz="0">
              <a:lnSpc>
                <a:spcPct val="100000"/>
              </a:lnSpc>
              <a:spcBef>
                <a:spcPts val="945"/>
              </a:spcBef>
              <a:tabLst>
                <a:tab pos="299085" algn="l"/>
              </a:tabLst>
            </a:pPr>
            <a:r>
              <a:rPr sz="2000" dirty="0">
                <a:solidFill>
                  <a:srgbClr val="FFFFFF"/>
                </a:solidFill>
                <a:latin typeface="Arial" panose="020B0604020202020204"/>
                <a:cs typeface="Arial" panose="020B0604020202020204"/>
              </a:rPr>
              <a:t>•	</a:t>
            </a:r>
            <a:r>
              <a:rPr sz="2000" spc="-5" dirty="0">
                <a:solidFill>
                  <a:srgbClr val="FF0000"/>
                </a:solidFill>
                <a:latin typeface="黑体" panose="02010609060101010101" charset="-122"/>
                <a:cs typeface="黑体" panose="02010609060101010101" charset="-122"/>
              </a:rPr>
              <a:t>【金秋特惠】</a:t>
            </a:r>
            <a:r>
              <a:rPr sz="2000" spc="-5" dirty="0">
                <a:solidFill>
                  <a:srgbClr val="FFFFFF"/>
                </a:solidFill>
                <a:latin typeface="黑体" panose="02010609060101010101" charset="-122"/>
                <a:cs typeface="黑体" panose="02010609060101010101" charset="-122"/>
              </a:rPr>
              <a:t>亲还在么，本月预约登记有优惠特权，只有网络预约  </a:t>
            </a:r>
            <a:r>
              <a:rPr sz="2000" dirty="0">
                <a:solidFill>
                  <a:srgbClr val="FFFFFF"/>
                </a:solidFill>
                <a:latin typeface="黑体" panose="02010609060101010101" charset="-122"/>
                <a:cs typeface="黑体" panose="02010609060101010101" charset="-122"/>
              </a:rPr>
              <a:t>才能享受，需要了解详情么</a:t>
            </a:r>
            <a:r>
              <a:rPr sz="2000" dirty="0">
                <a:solidFill>
                  <a:srgbClr val="FFFFFF"/>
                </a:solidFill>
                <a:latin typeface="Arial" panose="020B0604020202020204"/>
                <a:cs typeface="Arial" panose="020B0604020202020204"/>
              </a:rPr>
              <a:t>~</a:t>
            </a:r>
            <a:endParaRPr sz="2000" dirty="0">
              <a:latin typeface="Arial" panose="020B0604020202020204"/>
              <a:cs typeface="Arial" panose="020B0604020202020204"/>
            </a:endParaRPr>
          </a:p>
          <a:p>
            <a:pPr marL="12700" defTabSz="0">
              <a:lnSpc>
                <a:spcPct val="100000"/>
              </a:lnSpc>
              <a:spcBef>
                <a:spcPts val="995"/>
              </a:spcBef>
              <a:tabLst>
                <a:tab pos="299085" algn="l"/>
              </a:tabLst>
            </a:pPr>
            <a:r>
              <a:rPr sz="2000" dirty="0">
                <a:solidFill>
                  <a:srgbClr val="FFFFFF"/>
                </a:solidFill>
                <a:latin typeface="Arial" panose="020B0604020202020204"/>
                <a:cs typeface="Arial" panose="020B0604020202020204"/>
              </a:rPr>
              <a:t>•	</a:t>
            </a:r>
            <a:r>
              <a:rPr sz="2000" spc="-5" dirty="0">
                <a:solidFill>
                  <a:srgbClr val="D3E3B7"/>
                </a:solidFill>
                <a:latin typeface="黑体" panose="02010609060101010101" charset="-122"/>
                <a:cs typeface="黑体" panose="02010609060101010101" charset="-122"/>
              </a:rPr>
              <a:t>【会员特权】</a:t>
            </a:r>
            <a:r>
              <a:rPr sz="2000" spc="-5" dirty="0">
                <a:solidFill>
                  <a:srgbClr val="FFFFFF"/>
                </a:solidFill>
                <a:latin typeface="黑体" panose="02010609060101010101" charset="-122"/>
                <a:cs typeface="黑体" panose="02010609060101010101" charset="-122"/>
              </a:rPr>
              <a:t>亲爱的，您的婚期定了么，打算几月份拍摄呢？</a:t>
            </a:r>
            <a:endParaRPr sz="2000" dirty="0">
              <a:latin typeface="黑体" panose="02010609060101010101" charset="-122"/>
              <a:cs typeface="黑体" panose="02010609060101010101" charset="-122"/>
            </a:endParaRPr>
          </a:p>
          <a:p>
            <a:pPr marL="12700" defTabSz="0">
              <a:lnSpc>
                <a:spcPct val="100000"/>
              </a:lnSpc>
              <a:spcBef>
                <a:spcPts val="995"/>
              </a:spcBef>
              <a:tabLst>
                <a:tab pos="299085" algn="l"/>
              </a:tabLst>
            </a:pPr>
            <a:r>
              <a:rPr sz="2000" dirty="0">
                <a:solidFill>
                  <a:srgbClr val="FFFFFF"/>
                </a:solidFill>
                <a:latin typeface="Arial" panose="020B0604020202020204"/>
                <a:cs typeface="Arial" panose="020B0604020202020204"/>
              </a:rPr>
              <a:t>•	</a:t>
            </a:r>
            <a:r>
              <a:rPr sz="2000" spc="-5" dirty="0">
                <a:solidFill>
                  <a:srgbClr val="FFC000"/>
                </a:solidFill>
                <a:latin typeface="黑体" panose="02010609060101010101" charset="-122"/>
                <a:cs typeface="黑体" panose="02010609060101010101" charset="-122"/>
              </a:rPr>
              <a:t>【特价团购】</a:t>
            </a:r>
            <a:r>
              <a:rPr sz="2000" spc="-5" dirty="0">
                <a:solidFill>
                  <a:srgbClr val="FFFFFF"/>
                </a:solidFill>
                <a:latin typeface="黑体" panose="02010609060101010101" charset="-122"/>
                <a:cs typeface="黑体" panose="02010609060101010101" charset="-122"/>
              </a:rPr>
              <a:t>亲爱哒，之前来过我们店么，您有去咱家店里咨询价格吗？</a:t>
            </a:r>
            <a:endParaRPr sz="2000" dirty="0">
              <a:latin typeface="黑体" panose="02010609060101010101" charset="-122"/>
              <a:cs typeface="黑体" panose="02010609060101010101"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b="1" spc="-5" dirty="0">
                <a:latin typeface="微软雅黑" panose="020B0503020204020204" charset="-122"/>
                <a:cs typeface="微软雅黑" panose="020B0503020204020204" charset="-122"/>
              </a:rPr>
              <a:t>提高开口的抓客话术</a:t>
            </a:r>
            <a:endParaRPr b="1" spc="-5" dirty="0">
              <a:latin typeface="微软雅黑" panose="020B0503020204020204" charset="-122"/>
              <a:cs typeface="微软雅黑" panose="020B0503020204020204" charset="-122"/>
            </a:endParaRPr>
          </a:p>
        </p:txBody>
      </p:sp>
      <p:sp>
        <p:nvSpPr>
          <p:cNvPr id="3" name="object 3"/>
          <p:cNvSpPr txBox="1"/>
          <p:nvPr/>
        </p:nvSpPr>
        <p:spPr>
          <a:xfrm>
            <a:off x="318373" y="2015109"/>
            <a:ext cx="8261350" cy="3385542"/>
          </a:xfrm>
          <a:prstGeom prst="rect">
            <a:avLst/>
          </a:prstGeom>
        </p:spPr>
        <p:txBody>
          <a:bodyPr vert="horz" wrap="square" lIns="0" tIns="0" rIns="0" bIns="0" rtlCol="0">
            <a:spAutoFit/>
          </a:bodyPr>
          <a:lstStyle/>
          <a:p>
            <a:pPr marL="12700" defTabSz="0">
              <a:lnSpc>
                <a:spcPct val="100000"/>
              </a:lnSpc>
              <a:tabLst>
                <a:tab pos="299085" algn="l"/>
              </a:tabLst>
            </a:pPr>
            <a:r>
              <a:rPr sz="2000" dirty="0">
                <a:solidFill>
                  <a:srgbClr val="FFFFFF"/>
                </a:solidFill>
                <a:latin typeface="Arial" panose="020B0604020202020204"/>
                <a:cs typeface="Arial" panose="020B0604020202020204"/>
              </a:rPr>
              <a:t>•	</a:t>
            </a:r>
            <a:r>
              <a:rPr sz="2000" spc="-5" dirty="0">
                <a:solidFill>
                  <a:srgbClr val="FFFFFF"/>
                </a:solidFill>
                <a:latin typeface="黑体" panose="02010609060101010101" charset="-122"/>
                <a:cs typeface="黑体" panose="02010609060101010101" charset="-122"/>
              </a:rPr>
              <a:t>【会员专享】亲，会员预约有特惠的，您有朋友在咱家拍过吗？</a:t>
            </a:r>
            <a:endParaRPr sz="2000" dirty="0">
              <a:latin typeface="黑体" panose="02010609060101010101" charset="-122"/>
              <a:cs typeface="黑体" panose="02010609060101010101" charset="-122"/>
            </a:endParaRPr>
          </a:p>
          <a:p>
            <a:pPr>
              <a:lnSpc>
                <a:spcPct val="100000"/>
              </a:lnSpc>
            </a:pPr>
            <a:endParaRPr sz="2100" dirty="0">
              <a:latin typeface="Times New Roman" panose="02020603050405020304"/>
              <a:cs typeface="Times New Roman" panose="02020603050405020304"/>
            </a:endParaRPr>
          </a:p>
          <a:p>
            <a:pPr marL="12700" defTabSz="0">
              <a:lnSpc>
                <a:spcPct val="100000"/>
              </a:lnSpc>
              <a:tabLst>
                <a:tab pos="299085" algn="l"/>
              </a:tabLst>
            </a:pPr>
            <a:r>
              <a:rPr sz="2000" dirty="0" smtClean="0">
                <a:solidFill>
                  <a:srgbClr val="FFFFFF"/>
                </a:solidFill>
                <a:latin typeface="Arial" panose="020B0604020202020204"/>
                <a:cs typeface="Arial" panose="020B0604020202020204"/>
              </a:rPr>
              <a:t>•</a:t>
            </a:r>
            <a:r>
              <a:rPr sz="2000" dirty="0">
                <a:solidFill>
                  <a:srgbClr val="FFFFFF"/>
                </a:solidFill>
                <a:latin typeface="Arial" panose="020B0604020202020204"/>
                <a:cs typeface="Arial" panose="020B0604020202020204"/>
              </a:rPr>
              <a:t>	</a:t>
            </a:r>
            <a:r>
              <a:rPr sz="2000" dirty="0">
                <a:solidFill>
                  <a:srgbClr val="FFFFFF"/>
                </a:solidFill>
                <a:latin typeface="黑体" panose="02010609060101010101" charset="-122"/>
                <a:cs typeface="黑体" panose="02010609060101010101" charset="-122"/>
              </a:rPr>
              <a:t>亲爱的</a:t>
            </a:r>
            <a:r>
              <a:rPr sz="2000" dirty="0">
                <a:solidFill>
                  <a:srgbClr val="FFFFFF"/>
                </a:solidFill>
                <a:latin typeface="Arial" panose="020B0604020202020204"/>
                <a:cs typeface="Arial" panose="020B0604020202020204"/>
              </a:rPr>
              <a:t>~</a:t>
            </a:r>
            <a:r>
              <a:rPr sz="2000" dirty="0">
                <a:solidFill>
                  <a:srgbClr val="FFFFFF"/>
                </a:solidFill>
                <a:latin typeface="黑体" panose="02010609060101010101" charset="-122"/>
                <a:cs typeface="黑体" panose="02010609060101010101" charset="-122"/>
              </a:rPr>
              <a:t>还在吗？我一直等你，回复</a:t>
            </a:r>
            <a:r>
              <a:rPr sz="2000" spc="-505" dirty="0">
                <a:solidFill>
                  <a:srgbClr val="FFFFFF"/>
                </a:solidFill>
                <a:latin typeface="黑体" panose="02010609060101010101" charset="-122"/>
                <a:cs typeface="黑体" panose="02010609060101010101" charset="-122"/>
              </a:rPr>
              <a:t> </a:t>
            </a:r>
            <a:r>
              <a:rPr sz="2000" dirty="0">
                <a:solidFill>
                  <a:srgbClr val="FFFFFF"/>
                </a:solidFill>
                <a:latin typeface="黑体" panose="02010609060101010101" charset="-122"/>
                <a:cs typeface="黑体" panose="02010609060101010101" charset="-122"/>
              </a:rPr>
              <a:t>“</a:t>
            </a:r>
            <a:r>
              <a:rPr sz="2000" spc="-484" dirty="0">
                <a:solidFill>
                  <a:srgbClr val="FFFFFF"/>
                </a:solidFill>
                <a:latin typeface="黑体" panose="02010609060101010101" charset="-122"/>
                <a:cs typeface="黑体" panose="02010609060101010101" charset="-122"/>
              </a:rPr>
              <a:t> </a:t>
            </a:r>
            <a:r>
              <a:rPr sz="2000" dirty="0">
                <a:solidFill>
                  <a:srgbClr val="FFFFFF"/>
                </a:solidFill>
                <a:latin typeface="Arial" panose="020B0604020202020204"/>
                <a:cs typeface="Arial" panose="020B0604020202020204"/>
              </a:rPr>
              <a:t>1</a:t>
            </a:r>
            <a:r>
              <a:rPr sz="2000" spc="-25" dirty="0">
                <a:solidFill>
                  <a:srgbClr val="FFFFFF"/>
                </a:solidFill>
                <a:latin typeface="Arial" panose="020B0604020202020204"/>
                <a:cs typeface="Arial" panose="020B0604020202020204"/>
              </a:rPr>
              <a:t> </a:t>
            </a:r>
            <a:r>
              <a:rPr sz="2000" dirty="0">
                <a:solidFill>
                  <a:srgbClr val="FFFFFF"/>
                </a:solidFill>
                <a:latin typeface="Arial" panose="020B0604020202020204"/>
                <a:cs typeface="Arial" panose="020B0604020202020204"/>
              </a:rPr>
              <a:t>”</a:t>
            </a:r>
            <a:r>
              <a:rPr sz="2000" dirty="0">
                <a:solidFill>
                  <a:srgbClr val="FFFFFF"/>
                </a:solidFill>
                <a:latin typeface="黑体" panose="02010609060101010101" charset="-122"/>
                <a:cs typeface="黑体" panose="02010609060101010101" charset="-122"/>
              </a:rPr>
              <a:t>咨询婚纱照有惊喜哦</a:t>
            </a:r>
            <a:r>
              <a:rPr sz="2000" dirty="0">
                <a:solidFill>
                  <a:srgbClr val="FFFFFF"/>
                </a:solidFill>
                <a:latin typeface="Arial" panose="020B0604020202020204"/>
                <a:cs typeface="Arial" panose="020B0604020202020204"/>
              </a:rPr>
              <a:t>~</a:t>
            </a:r>
            <a:endParaRPr sz="2000" dirty="0">
              <a:latin typeface="Arial" panose="020B0604020202020204"/>
              <a:cs typeface="Arial" panose="020B0604020202020204"/>
            </a:endParaRPr>
          </a:p>
          <a:p>
            <a:pPr marL="299085" marR="2212975" indent="-287020" defTabSz="0">
              <a:lnSpc>
                <a:spcPct val="100000"/>
              </a:lnSpc>
              <a:tabLst>
                <a:tab pos="299085" algn="l"/>
              </a:tabLst>
            </a:pPr>
            <a:endParaRPr lang="en-US" sz="2100" dirty="0" smtClean="0">
              <a:latin typeface="Times New Roman" panose="02020603050405020304"/>
              <a:cs typeface="Times New Roman" panose="02020603050405020304"/>
            </a:endParaRPr>
          </a:p>
          <a:p>
            <a:pPr marL="299085" marR="2212975" indent="-287020" defTabSz="0">
              <a:lnSpc>
                <a:spcPct val="100000"/>
              </a:lnSpc>
              <a:tabLst>
                <a:tab pos="299085" algn="l"/>
              </a:tabLst>
            </a:pPr>
            <a:r>
              <a:rPr sz="2000" dirty="0" smtClean="0">
                <a:solidFill>
                  <a:srgbClr val="FFFFFF"/>
                </a:solidFill>
                <a:latin typeface="Arial" panose="020B0604020202020204"/>
                <a:cs typeface="Arial" panose="020B0604020202020204"/>
              </a:rPr>
              <a:t>•</a:t>
            </a:r>
            <a:r>
              <a:rPr sz="2000" dirty="0">
                <a:solidFill>
                  <a:srgbClr val="FFFFFF"/>
                </a:solidFill>
                <a:latin typeface="Arial" panose="020B0604020202020204"/>
                <a:cs typeface="Arial" panose="020B0604020202020204"/>
              </a:rPr>
              <a:t>	</a:t>
            </a:r>
            <a:r>
              <a:rPr sz="2000" spc="10" dirty="0">
                <a:solidFill>
                  <a:srgbClr val="FFFFFF"/>
                </a:solidFill>
                <a:latin typeface="黑体" panose="02010609060101010101" charset="-122"/>
                <a:cs typeface="黑体" panose="02010609060101010101" charset="-122"/>
              </a:rPr>
              <a:t>亲</a:t>
            </a:r>
            <a:r>
              <a:rPr sz="2000" spc="5" dirty="0">
                <a:solidFill>
                  <a:srgbClr val="FFFFFF"/>
                </a:solidFill>
                <a:latin typeface="Arial" panose="020B0604020202020204"/>
                <a:cs typeface="Arial" panose="020B0604020202020204"/>
              </a:rPr>
              <a:t>~</a:t>
            </a:r>
            <a:r>
              <a:rPr sz="2000" dirty="0">
                <a:solidFill>
                  <a:srgbClr val="FFFFFF"/>
                </a:solidFill>
                <a:latin typeface="黑体" panose="02010609060101010101" charset="-122"/>
                <a:cs typeface="黑体" panose="02010609060101010101" charset="-122"/>
              </a:rPr>
              <a:t>您的微</a:t>
            </a:r>
            <a:r>
              <a:rPr sz="2000" spc="-15" dirty="0">
                <a:solidFill>
                  <a:srgbClr val="FFFFFF"/>
                </a:solidFill>
                <a:latin typeface="黑体" panose="02010609060101010101" charset="-122"/>
                <a:cs typeface="黑体" panose="02010609060101010101" charset="-122"/>
              </a:rPr>
              <a:t>信</a:t>
            </a:r>
            <a:r>
              <a:rPr sz="2000" dirty="0">
                <a:solidFill>
                  <a:srgbClr val="FFFFFF"/>
                </a:solidFill>
                <a:latin typeface="黑体" panose="02010609060101010101" charset="-122"/>
                <a:cs typeface="黑体" panose="02010609060101010101" charset="-122"/>
              </a:rPr>
              <a:t>或者</a:t>
            </a:r>
            <a:r>
              <a:rPr sz="2000" spc="-15" dirty="0">
                <a:solidFill>
                  <a:srgbClr val="FFFFFF"/>
                </a:solidFill>
                <a:latin typeface="黑体" panose="02010609060101010101" charset="-122"/>
                <a:cs typeface="黑体" panose="02010609060101010101" charset="-122"/>
              </a:rPr>
              <a:t>电</a:t>
            </a:r>
            <a:r>
              <a:rPr sz="2000" dirty="0">
                <a:solidFill>
                  <a:srgbClr val="FFFFFF"/>
                </a:solidFill>
                <a:latin typeface="黑体" panose="02010609060101010101" charset="-122"/>
                <a:cs typeface="黑体" panose="02010609060101010101" charset="-122"/>
              </a:rPr>
              <a:t>话是</a:t>
            </a:r>
            <a:r>
              <a:rPr sz="2000" spc="-15" dirty="0">
                <a:solidFill>
                  <a:srgbClr val="FFFFFF"/>
                </a:solidFill>
                <a:latin typeface="黑体" panose="02010609060101010101" charset="-122"/>
                <a:cs typeface="黑体" panose="02010609060101010101" charset="-122"/>
              </a:rPr>
              <a:t>多</a:t>
            </a:r>
            <a:r>
              <a:rPr sz="2000" dirty="0">
                <a:solidFill>
                  <a:srgbClr val="FFFFFF"/>
                </a:solidFill>
                <a:latin typeface="黑体" panose="02010609060101010101" charset="-122"/>
                <a:cs typeface="黑体" panose="02010609060101010101" charset="-122"/>
              </a:rPr>
              <a:t>少呢</a:t>
            </a:r>
            <a:r>
              <a:rPr sz="2000" spc="-15" dirty="0">
                <a:solidFill>
                  <a:srgbClr val="FFFFFF"/>
                </a:solidFill>
                <a:latin typeface="黑体" panose="02010609060101010101" charset="-122"/>
                <a:cs typeface="黑体" panose="02010609060101010101" charset="-122"/>
              </a:rPr>
              <a:t>？</a:t>
            </a:r>
            <a:r>
              <a:rPr sz="2000" dirty="0">
                <a:solidFill>
                  <a:srgbClr val="FFFFFF"/>
                </a:solidFill>
                <a:latin typeface="黑体" panose="02010609060101010101" charset="-122"/>
                <a:cs typeface="黑体" panose="02010609060101010101" charset="-122"/>
              </a:rPr>
              <a:t>我给</a:t>
            </a:r>
            <a:r>
              <a:rPr sz="2000" spc="-15" dirty="0">
                <a:solidFill>
                  <a:srgbClr val="FFFFFF"/>
                </a:solidFill>
                <a:latin typeface="黑体" panose="02010609060101010101" charset="-122"/>
                <a:cs typeface="黑体" panose="02010609060101010101" charset="-122"/>
              </a:rPr>
              <a:t>您</a:t>
            </a:r>
            <a:r>
              <a:rPr sz="2000" dirty="0">
                <a:solidFill>
                  <a:srgbClr val="FFFFFF"/>
                </a:solidFill>
                <a:latin typeface="黑体" panose="02010609060101010101" charset="-122"/>
                <a:cs typeface="黑体" panose="02010609060101010101" charset="-122"/>
              </a:rPr>
              <a:t>打过</a:t>
            </a:r>
            <a:r>
              <a:rPr sz="2000" spc="-15" dirty="0">
                <a:solidFill>
                  <a:srgbClr val="FFFFFF"/>
                </a:solidFill>
                <a:latin typeface="黑体" panose="02010609060101010101" charset="-122"/>
                <a:cs typeface="黑体" panose="02010609060101010101" charset="-122"/>
              </a:rPr>
              <a:t>去</a:t>
            </a:r>
            <a:r>
              <a:rPr sz="2000" dirty="0">
                <a:solidFill>
                  <a:srgbClr val="FFFFFF"/>
                </a:solidFill>
                <a:latin typeface="黑体" panose="02010609060101010101" charset="-122"/>
                <a:cs typeface="黑体" panose="02010609060101010101" charset="-122"/>
              </a:rPr>
              <a:t>吧，  </a:t>
            </a:r>
            <a:r>
              <a:rPr sz="2000" spc="5" dirty="0">
                <a:solidFill>
                  <a:srgbClr val="FFFFFF"/>
                </a:solidFill>
                <a:latin typeface="黑体" panose="02010609060101010101" charset="-122"/>
                <a:cs typeface="黑体" panose="02010609060101010101" charset="-122"/>
              </a:rPr>
              <a:t>回复</a:t>
            </a:r>
            <a:r>
              <a:rPr sz="2000" spc="-500" dirty="0">
                <a:solidFill>
                  <a:srgbClr val="FFFFFF"/>
                </a:solidFill>
                <a:latin typeface="黑体" panose="02010609060101010101" charset="-122"/>
                <a:cs typeface="黑体" panose="02010609060101010101" charset="-122"/>
              </a:rPr>
              <a:t> </a:t>
            </a:r>
            <a:r>
              <a:rPr sz="2000" dirty="0">
                <a:solidFill>
                  <a:srgbClr val="FFFFFF"/>
                </a:solidFill>
                <a:latin typeface="黑体" panose="02010609060101010101" charset="-122"/>
                <a:cs typeface="黑体" panose="02010609060101010101" charset="-122"/>
              </a:rPr>
              <a:t>“</a:t>
            </a:r>
            <a:r>
              <a:rPr sz="2000" spc="-475" dirty="0">
                <a:solidFill>
                  <a:srgbClr val="FFFFFF"/>
                </a:solidFill>
                <a:latin typeface="黑体" panose="02010609060101010101" charset="-122"/>
                <a:cs typeface="黑体" panose="02010609060101010101" charset="-122"/>
              </a:rPr>
              <a:t> </a:t>
            </a:r>
            <a:r>
              <a:rPr sz="2000" dirty="0">
                <a:solidFill>
                  <a:srgbClr val="FFFFFF"/>
                </a:solidFill>
                <a:latin typeface="Arial" panose="020B0604020202020204"/>
                <a:cs typeface="Arial" panose="020B0604020202020204"/>
              </a:rPr>
              <a:t>1</a:t>
            </a:r>
            <a:r>
              <a:rPr sz="2000" spc="-40" dirty="0">
                <a:solidFill>
                  <a:srgbClr val="FFFFFF"/>
                </a:solidFill>
                <a:latin typeface="Arial" panose="020B0604020202020204"/>
                <a:cs typeface="Arial" panose="020B0604020202020204"/>
              </a:rPr>
              <a:t> </a:t>
            </a:r>
            <a:r>
              <a:rPr sz="2000" dirty="0">
                <a:solidFill>
                  <a:srgbClr val="FFFFFF"/>
                </a:solidFill>
                <a:latin typeface="Arial" panose="020B0604020202020204"/>
                <a:cs typeface="Arial" panose="020B0604020202020204"/>
              </a:rPr>
              <a:t>”</a:t>
            </a:r>
            <a:r>
              <a:rPr sz="2000" dirty="0">
                <a:solidFill>
                  <a:srgbClr val="FFFFFF"/>
                </a:solidFill>
                <a:latin typeface="黑体" panose="02010609060101010101" charset="-122"/>
                <a:cs typeface="黑体" panose="02010609060101010101" charset="-122"/>
              </a:rPr>
              <a:t>咨询婚纱照有惊喜哦</a:t>
            </a:r>
            <a:r>
              <a:rPr sz="2000" dirty="0">
                <a:solidFill>
                  <a:srgbClr val="FFFFFF"/>
                </a:solidFill>
                <a:latin typeface="Arial" panose="020B0604020202020204"/>
                <a:cs typeface="Arial" panose="020B0604020202020204"/>
              </a:rPr>
              <a:t>~</a:t>
            </a:r>
            <a:endParaRPr sz="2000" dirty="0">
              <a:latin typeface="Arial" panose="020B0604020202020204"/>
              <a:cs typeface="Arial" panose="020B0604020202020204"/>
            </a:endParaRPr>
          </a:p>
          <a:p>
            <a:pPr>
              <a:lnSpc>
                <a:spcPct val="100000"/>
              </a:lnSpc>
            </a:pPr>
            <a:endParaRPr sz="2100" dirty="0">
              <a:latin typeface="Times New Roman" panose="02020603050405020304"/>
              <a:cs typeface="Times New Roman" panose="02020603050405020304"/>
            </a:endParaRPr>
          </a:p>
          <a:p>
            <a:pPr marL="12700" defTabSz="0">
              <a:lnSpc>
                <a:spcPct val="100000"/>
              </a:lnSpc>
              <a:tabLst>
                <a:tab pos="299085" algn="l"/>
              </a:tabLst>
            </a:pPr>
            <a:r>
              <a:rPr sz="2000" dirty="0" smtClean="0">
                <a:solidFill>
                  <a:srgbClr val="FFFFFF"/>
                </a:solidFill>
                <a:latin typeface="Arial" panose="020B0604020202020204"/>
                <a:cs typeface="Arial" panose="020B0604020202020204"/>
              </a:rPr>
              <a:t>•</a:t>
            </a:r>
            <a:r>
              <a:rPr sz="2000" dirty="0">
                <a:solidFill>
                  <a:srgbClr val="FFFFFF"/>
                </a:solidFill>
                <a:latin typeface="Arial" panose="020B0604020202020204"/>
                <a:cs typeface="Arial" panose="020B0604020202020204"/>
              </a:rPr>
              <a:t>	</a:t>
            </a:r>
            <a:r>
              <a:rPr sz="2000" dirty="0">
                <a:solidFill>
                  <a:srgbClr val="FFFFFF"/>
                </a:solidFill>
                <a:latin typeface="黑体" panose="02010609060101010101" charset="-122"/>
                <a:cs typeface="黑体" panose="02010609060101010101" charset="-122"/>
              </a:rPr>
              <a:t>亲</a:t>
            </a:r>
            <a:r>
              <a:rPr sz="2000" dirty="0">
                <a:solidFill>
                  <a:srgbClr val="FFFFFF"/>
                </a:solidFill>
                <a:latin typeface="Arial" panose="020B0604020202020204"/>
                <a:cs typeface="Arial" panose="020B0604020202020204"/>
              </a:rPr>
              <a:t>~</a:t>
            </a:r>
            <a:r>
              <a:rPr sz="2000" dirty="0">
                <a:solidFill>
                  <a:srgbClr val="FFFFFF"/>
                </a:solidFill>
                <a:latin typeface="黑体" panose="02010609060101010101" charset="-122"/>
                <a:cs typeface="黑体" panose="02010609060101010101" charset="-122"/>
              </a:rPr>
              <a:t>在么？回复</a:t>
            </a:r>
            <a:r>
              <a:rPr sz="2000" spc="-505" dirty="0">
                <a:solidFill>
                  <a:srgbClr val="FFFFFF"/>
                </a:solidFill>
                <a:latin typeface="黑体" panose="02010609060101010101" charset="-122"/>
                <a:cs typeface="黑体" panose="02010609060101010101" charset="-122"/>
              </a:rPr>
              <a:t> </a:t>
            </a:r>
            <a:r>
              <a:rPr sz="2000" dirty="0">
                <a:solidFill>
                  <a:srgbClr val="FFFFFF"/>
                </a:solidFill>
                <a:latin typeface="黑体" panose="02010609060101010101" charset="-122"/>
                <a:cs typeface="黑体" panose="02010609060101010101" charset="-122"/>
              </a:rPr>
              <a:t>“</a:t>
            </a:r>
            <a:r>
              <a:rPr sz="2000" spc="-484" dirty="0">
                <a:solidFill>
                  <a:srgbClr val="FFFFFF"/>
                </a:solidFill>
                <a:latin typeface="黑体" panose="02010609060101010101" charset="-122"/>
                <a:cs typeface="黑体" panose="02010609060101010101" charset="-122"/>
              </a:rPr>
              <a:t> </a:t>
            </a:r>
            <a:r>
              <a:rPr sz="2000" dirty="0">
                <a:solidFill>
                  <a:srgbClr val="FFFFFF"/>
                </a:solidFill>
                <a:latin typeface="Arial" panose="020B0604020202020204"/>
                <a:cs typeface="Arial" panose="020B0604020202020204"/>
              </a:rPr>
              <a:t>0</a:t>
            </a:r>
            <a:r>
              <a:rPr sz="2000" spc="-25" dirty="0">
                <a:solidFill>
                  <a:srgbClr val="FFFFFF"/>
                </a:solidFill>
                <a:latin typeface="Arial" panose="020B0604020202020204"/>
                <a:cs typeface="Arial" panose="020B0604020202020204"/>
              </a:rPr>
              <a:t> </a:t>
            </a:r>
            <a:r>
              <a:rPr sz="2000" dirty="0">
                <a:solidFill>
                  <a:srgbClr val="FFFFFF"/>
                </a:solidFill>
                <a:latin typeface="Arial" panose="020B0604020202020204"/>
                <a:cs typeface="Arial" panose="020B0604020202020204"/>
              </a:rPr>
              <a:t>”</a:t>
            </a:r>
            <a:r>
              <a:rPr sz="2000" dirty="0">
                <a:solidFill>
                  <a:srgbClr val="FFFFFF"/>
                </a:solidFill>
                <a:latin typeface="黑体" panose="02010609060101010101" charset="-122"/>
                <a:cs typeface="黑体" panose="02010609060101010101" charset="-122"/>
              </a:rPr>
              <a:t>获得价值</a:t>
            </a:r>
            <a:r>
              <a:rPr sz="2000" dirty="0">
                <a:solidFill>
                  <a:srgbClr val="FFFFFF"/>
                </a:solidFill>
                <a:latin typeface="Arial" panose="020B0604020202020204"/>
                <a:cs typeface="Arial" panose="020B0604020202020204"/>
              </a:rPr>
              <a:t>398</a:t>
            </a:r>
            <a:r>
              <a:rPr sz="2000" dirty="0">
                <a:solidFill>
                  <a:srgbClr val="FFFFFF"/>
                </a:solidFill>
                <a:latin typeface="黑体" panose="02010609060101010101" charset="-122"/>
                <a:cs typeface="黑体" panose="02010609060101010101" charset="-122"/>
              </a:rPr>
              <a:t>元名牌水星家纺结婚主题四件套</a:t>
            </a:r>
            <a:r>
              <a:rPr sz="2000" dirty="0" smtClean="0">
                <a:solidFill>
                  <a:srgbClr val="FFFFFF"/>
                </a:solidFill>
                <a:latin typeface="Arial" panose="020B0604020202020204"/>
                <a:cs typeface="Arial" panose="020B0604020202020204"/>
              </a:rPr>
              <a:t>~</a:t>
            </a:r>
            <a:endParaRPr sz="2100" dirty="0">
              <a:latin typeface="Times New Roman" panose="02020603050405020304"/>
              <a:cs typeface="Times New Roman" panose="02020603050405020304"/>
            </a:endParaRPr>
          </a:p>
          <a:p>
            <a:pPr>
              <a:lnSpc>
                <a:spcPct val="100000"/>
              </a:lnSpc>
              <a:spcBef>
                <a:spcPts val="30"/>
              </a:spcBef>
            </a:pPr>
            <a:endParaRPr sz="1700" dirty="0">
              <a:latin typeface="Times New Roman" panose="02020603050405020304"/>
              <a:cs typeface="Times New Roman" panose="02020603050405020304"/>
            </a:endParaRPr>
          </a:p>
          <a:p>
            <a:pPr marL="299085" marR="5080" indent="-287020" defTabSz="0">
              <a:lnSpc>
                <a:spcPct val="100000"/>
              </a:lnSpc>
              <a:tabLst>
                <a:tab pos="299085" algn="l"/>
              </a:tabLst>
            </a:pPr>
            <a:r>
              <a:rPr sz="2000" dirty="0">
                <a:solidFill>
                  <a:srgbClr val="FFFFFF"/>
                </a:solidFill>
                <a:latin typeface="Arial" panose="020B0604020202020204"/>
                <a:cs typeface="Arial" panose="020B0604020202020204"/>
              </a:rPr>
              <a:t>•	</a:t>
            </a:r>
            <a:r>
              <a:rPr sz="2000" dirty="0">
                <a:solidFill>
                  <a:srgbClr val="FFFFFF"/>
                </a:solidFill>
                <a:latin typeface="黑体" panose="02010609060101010101" charset="-122"/>
                <a:cs typeface="黑体" panose="02010609060101010101" charset="-122"/>
              </a:rPr>
              <a:t>现在是拍摄婚纱照旺季</a:t>
            </a:r>
            <a:r>
              <a:rPr sz="2000" spc="-545" dirty="0">
                <a:solidFill>
                  <a:srgbClr val="FFFFFF"/>
                </a:solidFill>
                <a:latin typeface="黑体" panose="02010609060101010101" charset="-122"/>
                <a:cs typeface="黑体" panose="02010609060101010101" charset="-122"/>
              </a:rPr>
              <a:t> </a:t>
            </a:r>
            <a:r>
              <a:rPr sz="2000" dirty="0">
                <a:solidFill>
                  <a:srgbClr val="FFFFFF"/>
                </a:solidFill>
                <a:latin typeface="黑体" panose="02010609060101010101" charset="-122"/>
                <a:cs typeface="黑体" panose="02010609060101010101" charset="-122"/>
              </a:rPr>
              <a:t>咨询的客人比较多，我直接安排网络优惠专员一  对一为您详细介绍吧，您微信或者电话多少？</a:t>
            </a:r>
            <a:r>
              <a:rPr sz="2000" dirty="0">
                <a:solidFill>
                  <a:srgbClr val="FFFFFF"/>
                </a:solidFill>
                <a:latin typeface="Arial" panose="020B0604020202020204"/>
                <a:cs typeface="Arial" panose="020B0604020202020204"/>
              </a:rPr>
              <a:t>~</a:t>
            </a:r>
            <a:endParaRPr sz="2000" dirty="0">
              <a:latin typeface="Arial" panose="020B0604020202020204"/>
              <a:cs typeface="Arial" panose="020B0604020202020204"/>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914400"/>
            <a:ext cx="8072119" cy="438784"/>
          </a:xfrm>
          <a:prstGeom prst="rect">
            <a:avLst/>
          </a:prstGeom>
        </p:spPr>
        <p:txBody>
          <a:bodyPr vert="horz" wrap="square" lIns="0" tIns="0" rIns="0" bIns="0" rtlCol="0">
            <a:spAutoFit/>
          </a:bodyPr>
          <a:lstStyle/>
          <a:p>
            <a:pPr marL="12700">
              <a:lnSpc>
                <a:spcPct val="100000"/>
              </a:lnSpc>
            </a:pPr>
            <a:r>
              <a:rPr dirty="0"/>
              <a:t>邀约话术</a:t>
            </a:r>
            <a:endParaRPr dirty="0"/>
          </a:p>
        </p:txBody>
      </p:sp>
      <p:graphicFrame>
        <p:nvGraphicFramePr>
          <p:cNvPr id="3" name="object 3"/>
          <p:cNvGraphicFramePr>
            <a:graphicFrameLocks noGrp="1"/>
          </p:cNvGraphicFramePr>
          <p:nvPr/>
        </p:nvGraphicFramePr>
        <p:xfrm>
          <a:off x="893241" y="1478432"/>
          <a:ext cx="7704860" cy="4647864"/>
        </p:xfrm>
        <a:graphic>
          <a:graphicData uri="http://schemas.openxmlformats.org/drawingml/2006/table">
            <a:tbl>
              <a:tblPr firstRow="1" bandRow="1">
                <a:tableStyleId>{2D5ABB26-0587-4C30-8999-92F81FD0307C}</a:tableStyleId>
              </a:tblPr>
              <a:tblGrid>
                <a:gridCol w="1183640"/>
                <a:gridCol w="4732159"/>
                <a:gridCol w="1789061"/>
              </a:tblGrid>
              <a:tr h="567067">
                <a:tc>
                  <a:txBody>
                    <a:bodyPr/>
                    <a:lstStyle/>
                    <a:p>
                      <a:pPr marL="100330">
                        <a:lnSpc>
                          <a:spcPct val="100000"/>
                        </a:lnSpc>
                        <a:spcBef>
                          <a:spcPts val="350"/>
                        </a:spcBef>
                      </a:pPr>
                      <a:r>
                        <a:rPr sz="1900" b="1" spc="5" dirty="0">
                          <a:solidFill>
                            <a:srgbClr val="FFFFFF"/>
                          </a:solidFill>
                          <a:latin typeface="微软雅黑" panose="020B0503020204020204" charset="-122"/>
                          <a:cs typeface="微软雅黑" panose="020B0503020204020204" charset="-122"/>
                        </a:rPr>
                        <a:t>电话程序</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algn="ctr">
                        <a:lnSpc>
                          <a:spcPct val="100000"/>
                        </a:lnSpc>
                        <a:spcBef>
                          <a:spcPts val="350"/>
                        </a:spcBef>
                      </a:pPr>
                      <a:r>
                        <a:rPr sz="1900" b="1" spc="5" dirty="0">
                          <a:solidFill>
                            <a:srgbClr val="FFFFFF"/>
                          </a:solidFill>
                          <a:latin typeface="微软雅黑" panose="020B0503020204020204" charset="-122"/>
                          <a:cs typeface="微软雅黑" panose="020B0503020204020204" charset="-122"/>
                        </a:rPr>
                        <a:t>说辞</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marL="402590">
                        <a:lnSpc>
                          <a:spcPct val="100000"/>
                        </a:lnSpc>
                        <a:spcBef>
                          <a:spcPts val="350"/>
                        </a:spcBef>
                      </a:pPr>
                      <a:r>
                        <a:rPr sz="1900" b="1" spc="5" dirty="0">
                          <a:solidFill>
                            <a:srgbClr val="FFFFFF"/>
                          </a:solidFill>
                          <a:latin typeface="微软雅黑" panose="020B0503020204020204" charset="-122"/>
                          <a:cs typeface="微软雅黑" panose="020B0503020204020204" charset="-122"/>
                        </a:rPr>
                        <a:t>注意事项</a:t>
                      </a:r>
                      <a:endParaRPr sz="19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r>
              <a:tr h="335280">
                <a:tc rowSpan="7">
                  <a:txBody>
                    <a:bodyPr/>
                    <a:lstStyle/>
                    <a:p>
                      <a:pPr>
                        <a:lnSpc>
                          <a:spcPct val="100000"/>
                        </a:lnSpc>
                      </a:pPr>
                      <a:endParaRPr sz="2100" dirty="0">
                        <a:latin typeface="Times New Roman" panose="02020603050405020304"/>
                        <a:cs typeface="Times New Roman" panose="02020603050405020304"/>
                      </a:endParaRPr>
                    </a:p>
                    <a:p>
                      <a:pPr>
                        <a:lnSpc>
                          <a:spcPct val="100000"/>
                        </a:lnSpc>
                      </a:pPr>
                      <a:endParaRPr sz="2100" dirty="0">
                        <a:latin typeface="Times New Roman" panose="02020603050405020304"/>
                        <a:cs typeface="Times New Roman" panose="02020603050405020304"/>
                      </a:endParaRPr>
                    </a:p>
                    <a:p>
                      <a:pPr>
                        <a:lnSpc>
                          <a:spcPct val="100000"/>
                        </a:lnSpc>
                      </a:pPr>
                      <a:endParaRPr sz="2100" dirty="0">
                        <a:latin typeface="Times New Roman" panose="02020603050405020304"/>
                        <a:cs typeface="Times New Roman" panose="02020603050405020304"/>
                      </a:endParaRPr>
                    </a:p>
                    <a:p>
                      <a:pPr>
                        <a:lnSpc>
                          <a:spcPct val="100000"/>
                        </a:lnSpc>
                      </a:pPr>
                      <a:endParaRPr sz="2100" dirty="0">
                        <a:latin typeface="Times New Roman" panose="02020603050405020304"/>
                        <a:cs typeface="Times New Roman" panose="02020603050405020304"/>
                      </a:endParaRPr>
                    </a:p>
                    <a:p>
                      <a:pPr>
                        <a:lnSpc>
                          <a:spcPct val="100000"/>
                        </a:lnSpc>
                      </a:pPr>
                      <a:endParaRPr sz="2100" dirty="0">
                        <a:latin typeface="Times New Roman" panose="02020603050405020304"/>
                        <a:cs typeface="Times New Roman" panose="02020603050405020304"/>
                      </a:endParaRPr>
                    </a:p>
                    <a:p>
                      <a:pPr>
                        <a:lnSpc>
                          <a:spcPct val="100000"/>
                        </a:lnSpc>
                        <a:spcBef>
                          <a:spcPts val="25"/>
                        </a:spcBef>
                      </a:pPr>
                      <a:endParaRPr sz="2150" dirty="0">
                        <a:latin typeface="Times New Roman" panose="02020603050405020304"/>
                        <a:cs typeface="Times New Roman" panose="02020603050405020304"/>
                      </a:endParaRPr>
                    </a:p>
                    <a:p>
                      <a:pPr marL="85090">
                        <a:lnSpc>
                          <a:spcPct val="100000"/>
                        </a:lnSpc>
                      </a:pPr>
                      <a:r>
                        <a:rPr sz="2100" dirty="0">
                          <a:latin typeface="PMingLiU" panose="02020500000000000000" charset="-120"/>
                          <a:cs typeface="PMingLiU" panose="02020500000000000000" charset="-120"/>
                        </a:rPr>
                        <a:t>开心门</a:t>
                      </a:r>
                      <a:endParaRPr sz="21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a:lnSpc>
                          <a:spcPct val="100000"/>
                        </a:lnSpc>
                        <a:spcBef>
                          <a:spcPts val="275"/>
                        </a:spcBef>
                      </a:pPr>
                      <a:r>
                        <a:rPr sz="1200" dirty="0">
                          <a:latin typeface="PMingLiU" panose="02020500000000000000" charset="-120"/>
                          <a:cs typeface="PMingLiU" panose="02020500000000000000" charset="-120"/>
                        </a:rPr>
                        <a:t>客服：哈喽，是</a:t>
                      </a:r>
                      <a:r>
                        <a:rPr sz="1200" b="0" dirty="0">
                          <a:latin typeface="Bookman Old Style" panose="02050604050505020204"/>
                          <a:cs typeface="Bookman Old Style" panose="02050604050505020204"/>
                        </a:rPr>
                        <a:t>xx</a:t>
                      </a:r>
                      <a:r>
                        <a:rPr sz="1200" dirty="0">
                          <a:latin typeface="PMingLiU" panose="02020500000000000000" charset="-120"/>
                          <a:cs typeface="PMingLiU" panose="02020500000000000000" charset="-120"/>
                        </a:rPr>
                        <a:t>吗？</a:t>
                      </a:r>
                      <a:endParaRPr sz="12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rowSpan="7">
                  <a:txBody>
                    <a:bodyPr/>
                    <a:lstStyle/>
                    <a:p>
                      <a:pPr>
                        <a:lnSpc>
                          <a:spcPct val="100000"/>
                        </a:lnSpc>
                      </a:pPr>
                      <a:endParaRPr sz="1400" dirty="0">
                        <a:latin typeface="Times New Roman" panose="02020603050405020304"/>
                        <a:cs typeface="Times New Roman" panose="02020603050405020304"/>
                      </a:endParaRPr>
                    </a:p>
                    <a:p>
                      <a:pPr>
                        <a:lnSpc>
                          <a:spcPct val="100000"/>
                        </a:lnSpc>
                      </a:pPr>
                      <a:endParaRPr sz="1400" dirty="0">
                        <a:latin typeface="Times New Roman" panose="02020603050405020304"/>
                        <a:cs typeface="Times New Roman" panose="02020603050405020304"/>
                      </a:endParaRPr>
                    </a:p>
                    <a:p>
                      <a:pPr>
                        <a:lnSpc>
                          <a:spcPct val="100000"/>
                        </a:lnSpc>
                      </a:pPr>
                      <a:endParaRPr sz="1400" dirty="0">
                        <a:latin typeface="Times New Roman" panose="02020603050405020304"/>
                        <a:cs typeface="Times New Roman" panose="02020603050405020304"/>
                      </a:endParaRPr>
                    </a:p>
                    <a:p>
                      <a:pPr>
                        <a:lnSpc>
                          <a:spcPct val="100000"/>
                        </a:lnSpc>
                      </a:pPr>
                      <a:endParaRPr sz="1400" dirty="0">
                        <a:latin typeface="Times New Roman" panose="02020603050405020304"/>
                        <a:cs typeface="Times New Roman" panose="02020603050405020304"/>
                      </a:endParaRPr>
                    </a:p>
                    <a:p>
                      <a:pPr>
                        <a:lnSpc>
                          <a:spcPct val="100000"/>
                        </a:lnSpc>
                      </a:pPr>
                      <a:endParaRPr sz="1400" dirty="0">
                        <a:latin typeface="Times New Roman" panose="02020603050405020304"/>
                        <a:cs typeface="Times New Roman" panose="02020603050405020304"/>
                      </a:endParaRPr>
                    </a:p>
                    <a:p>
                      <a:pPr>
                        <a:lnSpc>
                          <a:spcPct val="100000"/>
                        </a:lnSpc>
                        <a:spcBef>
                          <a:spcPts val="30"/>
                        </a:spcBef>
                      </a:pPr>
                      <a:endParaRPr sz="1650" dirty="0">
                        <a:latin typeface="Times New Roman" panose="02020603050405020304"/>
                        <a:cs typeface="Times New Roman" panose="02020603050405020304"/>
                      </a:endParaRPr>
                    </a:p>
                    <a:p>
                      <a:pPr marL="84455" marR="89535" algn="just">
                        <a:lnSpc>
                          <a:spcPct val="100000"/>
                        </a:lnSpc>
                      </a:pPr>
                      <a:r>
                        <a:rPr sz="1400" b="0" spc="5" dirty="0">
                          <a:latin typeface="Bookman Old Style" panose="02050604050505020204"/>
                          <a:cs typeface="Bookman Old Style" panose="02050604050505020204"/>
                        </a:rPr>
                        <a:t>1</a:t>
                      </a:r>
                      <a:r>
                        <a:rPr sz="1400" b="0" spc="-1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注意语速语调，不  可太快</a:t>
                      </a:r>
                      <a:endParaRPr sz="1400" dirty="0">
                        <a:latin typeface="PMingLiU" panose="02020500000000000000" charset="-120"/>
                        <a:cs typeface="PMingLiU" panose="02020500000000000000" charset="-120"/>
                      </a:endParaRPr>
                    </a:p>
                    <a:p>
                      <a:pPr marL="84455" algn="just">
                        <a:lnSpc>
                          <a:spcPct val="100000"/>
                        </a:lnSpc>
                      </a:pPr>
                      <a:r>
                        <a:rPr sz="1400" b="0" dirty="0">
                          <a:latin typeface="Bookman Old Style" panose="02050604050505020204"/>
                          <a:cs typeface="Bookman Old Style" panose="02050604050505020204"/>
                        </a:rPr>
                        <a:t>2.</a:t>
                      </a:r>
                      <a:r>
                        <a:rPr sz="1400" dirty="0">
                          <a:latin typeface="PMingLiU" panose="02020500000000000000" charset="-120"/>
                          <a:cs typeface="PMingLiU" panose="02020500000000000000" charset="-120"/>
                        </a:rPr>
                        <a:t>思路清晰</a:t>
                      </a:r>
                      <a:endParaRPr sz="1400" dirty="0">
                        <a:latin typeface="PMingLiU" panose="02020500000000000000" charset="-120"/>
                        <a:cs typeface="PMingLiU" panose="02020500000000000000" charset="-120"/>
                      </a:endParaRPr>
                    </a:p>
                    <a:p>
                      <a:pPr marL="84455" marR="78740" algn="just">
                        <a:lnSpc>
                          <a:spcPct val="100000"/>
                        </a:lnSpc>
                      </a:pPr>
                      <a:r>
                        <a:rPr sz="1400" b="0" dirty="0">
                          <a:latin typeface="Bookman Old Style" panose="02050604050505020204"/>
                          <a:cs typeface="Bookman Old Style" panose="02050604050505020204"/>
                        </a:rPr>
                        <a:t>3.</a:t>
                      </a:r>
                      <a:r>
                        <a:rPr sz="1400" dirty="0">
                          <a:latin typeface="PMingLiU" panose="02020500000000000000" charset="-120"/>
                          <a:cs typeface="PMingLiU" panose="02020500000000000000" charset="-120"/>
                        </a:rPr>
                        <a:t>开心门是最关键的  部分，决定了客人是  否愿意继续听你聊下  去</a:t>
                      </a:r>
                      <a:endParaRPr sz="14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335279">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a:lnSpc>
                          <a:spcPct val="100000"/>
                        </a:lnSpc>
                        <a:spcBef>
                          <a:spcPts val="375"/>
                        </a:spcBef>
                      </a:pPr>
                      <a:r>
                        <a:rPr sz="1200" dirty="0">
                          <a:latin typeface="PMingLiU" panose="02020500000000000000" charset="-120"/>
                          <a:cs typeface="PMingLiU" panose="02020500000000000000" charset="-120"/>
                        </a:rPr>
                        <a:t>顾客：是的</a:t>
                      </a:r>
                      <a:endParaRPr sz="12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788962">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marR="132080" algn="just">
                        <a:lnSpc>
                          <a:spcPct val="100000"/>
                        </a:lnSpc>
                        <a:spcBef>
                          <a:spcPts val="375"/>
                        </a:spcBef>
                      </a:pPr>
                      <a:r>
                        <a:rPr sz="1200" dirty="0">
                          <a:latin typeface="PMingLiU" panose="02020500000000000000" charset="-120"/>
                          <a:cs typeface="PMingLiU" panose="02020500000000000000" charset="-120"/>
                        </a:rPr>
                        <a:t>客服：</a:t>
                      </a:r>
                      <a:r>
                        <a:rPr sz="1200" b="0" spc="5" dirty="0">
                          <a:latin typeface="Bookman Old Style" panose="02050604050505020204"/>
                          <a:cs typeface="Bookman Old Style" panose="02050604050505020204"/>
                        </a:rPr>
                        <a:t>xx</a:t>
                      </a:r>
                      <a:r>
                        <a:rPr sz="1200" dirty="0">
                          <a:latin typeface="PMingLiU" panose="02020500000000000000" charset="-120"/>
                          <a:cs typeface="PMingLiU" panose="02020500000000000000" charset="-120"/>
                        </a:rPr>
                        <a:t>你好，</a:t>
                      </a:r>
                      <a:r>
                        <a:rPr sz="1200" dirty="0" smtClean="0">
                          <a:latin typeface="PMingLiU" panose="02020500000000000000" charset="-120"/>
                          <a:cs typeface="PMingLiU" panose="02020500000000000000" charset="-120"/>
                        </a:rPr>
                        <a:t>我是</a:t>
                      </a:r>
                      <a:r>
                        <a:rPr lang="zh-CN" altLang="en-US" sz="1200" spc="-15" dirty="0" smtClean="0">
                          <a:latin typeface="PMingLiU" panose="02020500000000000000" charset="-120"/>
                          <a:cs typeface="PMingLiU" panose="02020500000000000000" charset="-120"/>
                        </a:rPr>
                        <a:t>金百合婚纱摄影</a:t>
                      </a:r>
                      <a:r>
                        <a:rPr sz="1200" dirty="0" smtClean="0">
                          <a:latin typeface="PMingLiU" panose="02020500000000000000" charset="-120"/>
                          <a:cs typeface="PMingLiU" panose="02020500000000000000" charset="-120"/>
                        </a:rPr>
                        <a:t>的</a:t>
                      </a:r>
                      <a:r>
                        <a:rPr lang="zh-CN" altLang="en-US" sz="1200" dirty="0" smtClean="0">
                          <a:latin typeface="PMingLiU" panose="02020500000000000000" charset="-120"/>
                          <a:cs typeface="PMingLiU" panose="02020500000000000000" charset="-120"/>
                        </a:rPr>
                        <a:t>主管</a:t>
                      </a:r>
                      <a:r>
                        <a:rPr sz="1200" b="0" spc="5" dirty="0" smtClean="0">
                          <a:latin typeface="Bookman Old Style" panose="02050604050505020204"/>
                          <a:cs typeface="Bookman Old Style" panose="02050604050505020204"/>
                        </a:rPr>
                        <a:t>xx</a:t>
                      </a:r>
                      <a:r>
                        <a:rPr sz="1200" spc="-15" dirty="0">
                          <a:latin typeface="PMingLiU" panose="02020500000000000000" charset="-120"/>
                          <a:cs typeface="PMingLiU" panose="02020500000000000000" charset="-120"/>
                        </a:rPr>
                        <a:t>，</a:t>
                      </a:r>
                      <a:r>
                        <a:rPr sz="1200" dirty="0">
                          <a:latin typeface="PMingLiU" panose="02020500000000000000" charset="-120"/>
                          <a:cs typeface="PMingLiU" panose="02020500000000000000" charset="-120"/>
                        </a:rPr>
                        <a:t>之前</a:t>
                      </a:r>
                      <a:r>
                        <a:rPr sz="1200" spc="-15" dirty="0">
                          <a:latin typeface="PMingLiU" panose="02020500000000000000" charset="-120"/>
                          <a:cs typeface="PMingLiU" panose="02020500000000000000" charset="-120"/>
                        </a:rPr>
                        <a:t>有</a:t>
                      </a:r>
                      <a:r>
                        <a:rPr sz="1200" dirty="0">
                          <a:latin typeface="PMingLiU" panose="02020500000000000000" charset="-120"/>
                          <a:cs typeface="PMingLiU" panose="02020500000000000000" charset="-120"/>
                        </a:rPr>
                        <a:t>短信</a:t>
                      </a:r>
                      <a:r>
                        <a:rPr sz="1200" spc="-15" dirty="0">
                          <a:latin typeface="PMingLiU" panose="02020500000000000000" charset="-120"/>
                          <a:cs typeface="PMingLiU" panose="02020500000000000000" charset="-120"/>
                        </a:rPr>
                        <a:t>跟</a:t>
                      </a:r>
                      <a:r>
                        <a:rPr sz="1200" dirty="0">
                          <a:latin typeface="PMingLiU" panose="02020500000000000000" charset="-120"/>
                          <a:cs typeface="PMingLiU" panose="02020500000000000000" charset="-120"/>
                        </a:rPr>
                        <a:t>你  预约过通话时间，不好意思打扰您啦，你现在接听电话方  便不？（如果有打扰到客人，短信道歉很重要！）</a:t>
                      </a:r>
                      <a:endParaRPr sz="12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C"/>
                    </a:solidFill>
                  </a:tcPr>
                </a:tc>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335280">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a:lnSpc>
                          <a:spcPct val="100000"/>
                        </a:lnSpc>
                        <a:spcBef>
                          <a:spcPts val="380"/>
                        </a:spcBef>
                      </a:pPr>
                      <a:r>
                        <a:rPr sz="1200" dirty="0">
                          <a:latin typeface="PMingLiU" panose="02020500000000000000" charset="-120"/>
                          <a:cs typeface="PMingLiU" panose="02020500000000000000" charset="-120"/>
                        </a:rPr>
                        <a:t>顾客：方便的，怎么啦？</a:t>
                      </a:r>
                      <a:endParaRPr sz="12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1188720">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marR="153670">
                        <a:lnSpc>
                          <a:spcPct val="100000"/>
                        </a:lnSpc>
                        <a:spcBef>
                          <a:spcPts val="375"/>
                        </a:spcBef>
                      </a:pPr>
                      <a:r>
                        <a:rPr sz="1200" dirty="0">
                          <a:latin typeface="PMingLiU" panose="02020500000000000000" charset="-120"/>
                          <a:cs typeface="PMingLiU" panose="02020500000000000000" charset="-120"/>
                        </a:rPr>
                        <a:t>客服</a:t>
                      </a:r>
                      <a:r>
                        <a:rPr sz="1200" dirty="0" smtClean="0">
                          <a:latin typeface="PMingLiU" panose="02020500000000000000" charset="-120"/>
                          <a:cs typeface="PMingLiU" panose="02020500000000000000" charset="-120"/>
                        </a:rPr>
                        <a:t>：</a:t>
                      </a:r>
                      <a:r>
                        <a:rPr lang="zh-CN" sz="1200" dirty="0" smtClean="0">
                          <a:latin typeface="PMingLiU" panose="02020500000000000000" charset="-120"/>
                          <a:cs typeface="PMingLiU" panose="02020500000000000000" charset="-120"/>
                        </a:rPr>
                        <a:t>哈</a:t>
                      </a:r>
                      <a:r>
                        <a:rPr lang="zh-CN" sz="1200" dirty="0">
                          <a:latin typeface="PMingLiU" panose="02020500000000000000" charset="-120"/>
                          <a:cs typeface="PMingLiU" panose="02020500000000000000" charset="-120"/>
                          <a:sym typeface="+mn-ea"/>
                        </a:rPr>
                        <a:t>，我在我们的官方后台看到您留的拍照信息，喜欢咱们家天池风格的照片是吗？您准备什么时候拍摄呢？咱们家最近特地为网络顾客推出特别大的优惠，我给您说一下好吗？</a:t>
                      </a:r>
                      <a:endParaRPr lang="zh-CN" sz="1200" dirty="0">
                        <a:latin typeface="PMingLiU" panose="02020500000000000000" charset="-120"/>
                        <a:cs typeface="PMingLiU" panose="02020500000000000000" charset="-120"/>
                        <a:sym typeface="+mn-e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C"/>
                    </a:solidFill>
                  </a:tcPr>
                </a:tc>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335280">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a:lnSpc>
                          <a:spcPct val="100000"/>
                        </a:lnSpc>
                        <a:spcBef>
                          <a:spcPts val="380"/>
                        </a:spcBef>
                      </a:pPr>
                      <a:r>
                        <a:rPr sz="1200" dirty="0">
                          <a:latin typeface="PMingLiU" panose="02020500000000000000" charset="-120"/>
                          <a:cs typeface="PMingLiU" panose="02020500000000000000" charset="-120"/>
                        </a:rPr>
                        <a:t>顾客：还没确定什么时候结婚</a:t>
                      </a:r>
                      <a:endParaRPr sz="12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761996">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marR="153670">
                        <a:lnSpc>
                          <a:spcPct val="100000"/>
                        </a:lnSpc>
                        <a:spcBef>
                          <a:spcPts val="380"/>
                        </a:spcBef>
                      </a:pPr>
                      <a:r>
                        <a:rPr sz="1200" dirty="0">
                          <a:latin typeface="PMingLiU" panose="02020500000000000000" charset="-120"/>
                          <a:cs typeface="PMingLiU" panose="02020500000000000000" charset="-120"/>
                        </a:rPr>
                        <a:t>客服：恩恩，好的没关系呢，说不定婚纱照定好了婚期就  马上定下来啦（跟客人</a:t>
                      </a:r>
                      <a:r>
                        <a:rPr sz="1200" spc="-15" dirty="0">
                          <a:latin typeface="PMingLiU" panose="02020500000000000000" charset="-120"/>
                          <a:cs typeface="PMingLiU" panose="02020500000000000000" charset="-120"/>
                        </a:rPr>
                        <a:t>开</a:t>
                      </a:r>
                      <a:r>
                        <a:rPr sz="1200" dirty="0">
                          <a:latin typeface="PMingLiU" panose="02020500000000000000" charset="-120"/>
                          <a:cs typeface="PMingLiU" panose="02020500000000000000" charset="-120"/>
                        </a:rPr>
                        <a:t>个玩</a:t>
                      </a:r>
                      <a:r>
                        <a:rPr sz="1200" spc="-15" dirty="0">
                          <a:latin typeface="PMingLiU" panose="02020500000000000000" charset="-120"/>
                          <a:cs typeface="PMingLiU" panose="02020500000000000000" charset="-120"/>
                        </a:rPr>
                        <a:t>笑</a:t>
                      </a:r>
                      <a:r>
                        <a:rPr sz="1200" dirty="0">
                          <a:latin typeface="PMingLiU" panose="02020500000000000000" charset="-120"/>
                          <a:cs typeface="PMingLiU" panose="02020500000000000000" charset="-120"/>
                        </a:rPr>
                        <a:t>），</a:t>
                      </a:r>
                      <a:r>
                        <a:rPr sz="1200" spc="-15" dirty="0">
                          <a:latin typeface="PMingLiU" panose="02020500000000000000" charset="-120"/>
                          <a:cs typeface="PMingLiU" panose="02020500000000000000" charset="-120"/>
                        </a:rPr>
                        <a:t>那</a:t>
                      </a:r>
                      <a:r>
                        <a:rPr sz="1200" b="0" spc="5" dirty="0">
                          <a:latin typeface="Bookman Old Style" panose="02050604050505020204"/>
                          <a:cs typeface="Bookman Old Style" panose="02050604050505020204"/>
                        </a:rPr>
                        <a:t>xx</a:t>
                      </a:r>
                      <a:r>
                        <a:rPr sz="1200" spc="-15" dirty="0">
                          <a:latin typeface="PMingLiU" panose="02020500000000000000" charset="-120"/>
                          <a:cs typeface="PMingLiU" panose="02020500000000000000" charset="-120"/>
                        </a:rPr>
                        <a:t>肯</a:t>
                      </a:r>
                      <a:r>
                        <a:rPr sz="1200" dirty="0">
                          <a:latin typeface="PMingLiU" panose="02020500000000000000" charset="-120"/>
                          <a:cs typeface="PMingLiU" panose="02020500000000000000" charset="-120"/>
                        </a:rPr>
                        <a:t>定能</a:t>
                      </a:r>
                      <a:r>
                        <a:rPr sz="1200" spc="-15" dirty="0">
                          <a:latin typeface="PMingLiU" panose="02020500000000000000" charset="-120"/>
                          <a:cs typeface="PMingLiU" panose="02020500000000000000" charset="-120"/>
                        </a:rPr>
                        <a:t>帮</a:t>
                      </a:r>
                      <a:r>
                        <a:rPr sz="1200" dirty="0">
                          <a:latin typeface="PMingLiU" panose="02020500000000000000" charset="-120"/>
                          <a:cs typeface="PMingLiU" panose="02020500000000000000" charset="-120"/>
                        </a:rPr>
                        <a:t>上忙咯</a:t>
                      </a:r>
                      <a:endParaRPr sz="1200" dirty="0">
                        <a:latin typeface="PMingLiU" panose="02020500000000000000" charset="-120"/>
                        <a:cs typeface="PMingLiU" panose="02020500000000000000" charset="-120"/>
                      </a:endParaRPr>
                    </a:p>
                    <a:p>
                      <a:pPr marL="85090">
                        <a:lnSpc>
                          <a:spcPct val="100000"/>
                        </a:lnSpc>
                      </a:pPr>
                      <a:r>
                        <a:rPr sz="1200" b="0" dirty="0">
                          <a:latin typeface="Bookman Old Style" panose="02050604050505020204"/>
                          <a:cs typeface="Bookman Old Style" panose="02050604050505020204"/>
                        </a:rPr>
                        <a:t>~</a:t>
                      </a:r>
                      <a:r>
                        <a:rPr sz="1200" dirty="0">
                          <a:latin typeface="PMingLiU" panose="02020500000000000000" charset="-120"/>
                          <a:cs typeface="PMingLiU" panose="02020500000000000000" charset="-120"/>
                        </a:rPr>
                        <a:t>嘿嘿。</a:t>
                      </a:r>
                      <a:endParaRPr sz="12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C"/>
                    </a:solidFill>
                  </a:tcPr>
                </a:tc>
                <a:tc vMerge="1">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lang="zh-CN" altLang="en-US" spc="-5" dirty="0" smtClean="0">
                <a:latin typeface="微软雅黑" panose="020B0503020204020204" charset="-122"/>
                <a:ea typeface="微软雅黑" panose="020B0503020204020204" charset="-122"/>
              </a:rPr>
              <a:t>电商营销的发展</a:t>
            </a:r>
            <a:r>
              <a:rPr spc="-5" dirty="0" smtClean="0">
                <a:latin typeface="微软雅黑" panose="020B0503020204020204" charset="-122"/>
                <a:ea typeface="微软雅黑" panose="020B0503020204020204" charset="-122"/>
              </a:rPr>
              <a:t>定位</a:t>
            </a:r>
            <a:endParaRPr spc="-5" dirty="0">
              <a:latin typeface="微软雅黑" panose="020B0503020204020204" charset="-122"/>
              <a:ea typeface="微软雅黑" panose="020B0503020204020204" charset="-122"/>
            </a:endParaRPr>
          </a:p>
        </p:txBody>
      </p:sp>
      <p:sp>
        <p:nvSpPr>
          <p:cNvPr id="3" name="object 3"/>
          <p:cNvSpPr/>
          <p:nvPr/>
        </p:nvSpPr>
        <p:spPr>
          <a:xfrm>
            <a:off x="0" y="1650492"/>
            <a:ext cx="9144000" cy="4064635"/>
          </a:xfrm>
          <a:custGeom>
            <a:avLst/>
            <a:gdLst/>
            <a:ahLst/>
            <a:cxnLst/>
            <a:rect l="l" t="t" r="r" b="b"/>
            <a:pathLst>
              <a:path w="7856220" h="4064635">
                <a:moveTo>
                  <a:pt x="5823978" y="0"/>
                </a:moveTo>
                <a:lnTo>
                  <a:pt x="5823978" y="1016126"/>
                </a:lnTo>
                <a:lnTo>
                  <a:pt x="0" y="1016126"/>
                </a:lnTo>
                <a:lnTo>
                  <a:pt x="0" y="3048381"/>
                </a:lnTo>
                <a:lnTo>
                  <a:pt x="5823978" y="3048381"/>
                </a:lnTo>
                <a:lnTo>
                  <a:pt x="5823978" y="4064507"/>
                </a:lnTo>
                <a:lnTo>
                  <a:pt x="7856220" y="2032253"/>
                </a:lnTo>
                <a:lnTo>
                  <a:pt x="5823978" y="0"/>
                </a:lnTo>
                <a:close/>
              </a:path>
            </a:pathLst>
          </a:custGeom>
          <a:solidFill>
            <a:srgbClr val="CFD7EE"/>
          </a:solidFill>
        </p:spPr>
        <p:txBody>
          <a:bodyPr wrap="square" lIns="0" tIns="0" rIns="0" bIns="0" rtlCol="0"/>
          <a:lstStyle/>
          <a:p/>
        </p:txBody>
      </p:sp>
      <p:sp>
        <p:nvSpPr>
          <p:cNvPr id="4" name="object 4"/>
          <p:cNvSpPr/>
          <p:nvPr/>
        </p:nvSpPr>
        <p:spPr>
          <a:xfrm>
            <a:off x="290830" y="2869565"/>
            <a:ext cx="1385570" cy="1626235"/>
          </a:xfrm>
          <a:custGeom>
            <a:avLst/>
            <a:gdLst/>
            <a:ahLst/>
            <a:cxnLst/>
            <a:rect l="l" t="t" r="r" b="b"/>
            <a:pathLst>
              <a:path w="1385570" h="1626235">
                <a:moveTo>
                  <a:pt x="1154430"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395209"/>
                </a:lnTo>
                <a:lnTo>
                  <a:pt x="4691" y="1441743"/>
                </a:lnTo>
                <a:lnTo>
                  <a:pt x="18145" y="1485085"/>
                </a:lnTo>
                <a:lnTo>
                  <a:pt x="39433" y="1524306"/>
                </a:lnTo>
                <a:lnTo>
                  <a:pt x="67627" y="1558478"/>
                </a:lnTo>
                <a:lnTo>
                  <a:pt x="101798" y="1586673"/>
                </a:lnTo>
                <a:lnTo>
                  <a:pt x="141017" y="1607962"/>
                </a:lnTo>
                <a:lnTo>
                  <a:pt x="184356" y="1621416"/>
                </a:lnTo>
                <a:lnTo>
                  <a:pt x="230886" y="1626108"/>
                </a:lnTo>
                <a:lnTo>
                  <a:pt x="1154430" y="1626108"/>
                </a:lnTo>
                <a:lnTo>
                  <a:pt x="1200959" y="1621416"/>
                </a:lnTo>
                <a:lnTo>
                  <a:pt x="1244298" y="1607962"/>
                </a:lnTo>
                <a:lnTo>
                  <a:pt x="1283517" y="1586673"/>
                </a:lnTo>
                <a:lnTo>
                  <a:pt x="1317688" y="1558478"/>
                </a:lnTo>
                <a:lnTo>
                  <a:pt x="1345882" y="1524306"/>
                </a:lnTo>
                <a:lnTo>
                  <a:pt x="1367170" y="1485085"/>
                </a:lnTo>
                <a:lnTo>
                  <a:pt x="1380624" y="1441743"/>
                </a:lnTo>
                <a:lnTo>
                  <a:pt x="1385316" y="1395209"/>
                </a:lnTo>
                <a:lnTo>
                  <a:pt x="1385316" y="230886"/>
                </a:lnTo>
                <a:lnTo>
                  <a:pt x="1380624" y="184352"/>
                </a:lnTo>
                <a:lnTo>
                  <a:pt x="1367170" y="141012"/>
                </a:lnTo>
                <a:lnTo>
                  <a:pt x="1345882" y="101792"/>
                </a:lnTo>
                <a:lnTo>
                  <a:pt x="1317688" y="67622"/>
                </a:lnTo>
                <a:lnTo>
                  <a:pt x="1283517" y="39430"/>
                </a:lnTo>
                <a:lnTo>
                  <a:pt x="1244298" y="18143"/>
                </a:lnTo>
                <a:lnTo>
                  <a:pt x="1200959" y="4690"/>
                </a:lnTo>
                <a:lnTo>
                  <a:pt x="1154430" y="0"/>
                </a:lnTo>
                <a:close/>
              </a:path>
            </a:pathLst>
          </a:custGeom>
          <a:solidFill>
            <a:srgbClr val="477BD1"/>
          </a:solidFill>
        </p:spPr>
        <p:txBody>
          <a:bodyPr wrap="square" lIns="0" tIns="0" rIns="0" bIns="0" rtlCol="0"/>
          <a:lstStyle/>
          <a:p/>
        </p:txBody>
      </p:sp>
      <p:sp>
        <p:nvSpPr>
          <p:cNvPr id="5" name="object 5"/>
          <p:cNvSpPr/>
          <p:nvPr/>
        </p:nvSpPr>
        <p:spPr>
          <a:xfrm>
            <a:off x="290830" y="2870454"/>
            <a:ext cx="1385570" cy="1626235"/>
          </a:xfrm>
          <a:custGeom>
            <a:avLst/>
            <a:gdLst/>
            <a:ahLst/>
            <a:cxnLst/>
            <a:rect l="l" t="t" r="r" b="b"/>
            <a:pathLst>
              <a:path w="1385570" h="1626235">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154430" y="0"/>
                </a:lnTo>
                <a:lnTo>
                  <a:pt x="1200959" y="4690"/>
                </a:lnTo>
                <a:lnTo>
                  <a:pt x="1244298" y="18143"/>
                </a:lnTo>
                <a:lnTo>
                  <a:pt x="1283517" y="39430"/>
                </a:lnTo>
                <a:lnTo>
                  <a:pt x="1317688" y="67622"/>
                </a:lnTo>
                <a:lnTo>
                  <a:pt x="1345882" y="101792"/>
                </a:lnTo>
                <a:lnTo>
                  <a:pt x="1367170" y="141012"/>
                </a:lnTo>
                <a:lnTo>
                  <a:pt x="1380624" y="184352"/>
                </a:lnTo>
                <a:lnTo>
                  <a:pt x="1385316" y="230886"/>
                </a:lnTo>
                <a:lnTo>
                  <a:pt x="1385316" y="1395209"/>
                </a:lnTo>
                <a:lnTo>
                  <a:pt x="1380624" y="1441743"/>
                </a:lnTo>
                <a:lnTo>
                  <a:pt x="1367170" y="1485085"/>
                </a:lnTo>
                <a:lnTo>
                  <a:pt x="1345882" y="1524306"/>
                </a:lnTo>
                <a:lnTo>
                  <a:pt x="1317688" y="1558478"/>
                </a:lnTo>
                <a:lnTo>
                  <a:pt x="1283517" y="1586673"/>
                </a:lnTo>
                <a:lnTo>
                  <a:pt x="1244298" y="1607962"/>
                </a:lnTo>
                <a:lnTo>
                  <a:pt x="1200959" y="1621416"/>
                </a:lnTo>
                <a:lnTo>
                  <a:pt x="1154430" y="1626108"/>
                </a:lnTo>
                <a:lnTo>
                  <a:pt x="230886" y="1626108"/>
                </a:lnTo>
                <a:lnTo>
                  <a:pt x="184356" y="1621416"/>
                </a:lnTo>
                <a:lnTo>
                  <a:pt x="141017" y="1607962"/>
                </a:lnTo>
                <a:lnTo>
                  <a:pt x="101798" y="1586673"/>
                </a:lnTo>
                <a:lnTo>
                  <a:pt x="67627" y="1558478"/>
                </a:lnTo>
                <a:lnTo>
                  <a:pt x="39433" y="1524306"/>
                </a:lnTo>
                <a:lnTo>
                  <a:pt x="18145" y="1485085"/>
                </a:lnTo>
                <a:lnTo>
                  <a:pt x="4691" y="1441743"/>
                </a:lnTo>
                <a:lnTo>
                  <a:pt x="0" y="1395209"/>
                </a:lnTo>
                <a:lnTo>
                  <a:pt x="0" y="230886"/>
                </a:lnTo>
                <a:close/>
              </a:path>
            </a:pathLst>
          </a:custGeom>
          <a:ln w="19812">
            <a:solidFill>
              <a:srgbClr val="FFFFFF"/>
            </a:solidFill>
          </a:ln>
        </p:spPr>
        <p:txBody>
          <a:bodyPr wrap="square" lIns="0" tIns="0" rIns="0" bIns="0" rtlCol="0"/>
          <a:lstStyle/>
          <a:p/>
        </p:txBody>
      </p:sp>
      <p:sp>
        <p:nvSpPr>
          <p:cNvPr id="6" name="object 6"/>
          <p:cNvSpPr txBox="1"/>
          <p:nvPr/>
        </p:nvSpPr>
        <p:spPr>
          <a:xfrm>
            <a:off x="698500" y="3076067"/>
            <a:ext cx="520700" cy="1125220"/>
          </a:xfrm>
          <a:prstGeom prst="rect">
            <a:avLst/>
          </a:prstGeom>
        </p:spPr>
        <p:txBody>
          <a:bodyPr vert="horz" wrap="square" lIns="0" tIns="0" rIns="0" bIns="0" rtlCol="0">
            <a:spAutoFit/>
          </a:bodyPr>
          <a:lstStyle/>
          <a:p>
            <a:pPr marL="12700" marR="5080">
              <a:lnSpc>
                <a:spcPts val="4560"/>
              </a:lnSpc>
            </a:pPr>
            <a:r>
              <a:rPr sz="3900" dirty="0">
                <a:solidFill>
                  <a:srgbClr val="FFFFFF"/>
                </a:solidFill>
                <a:latin typeface="黑体" panose="02010609060101010101" charset="-122"/>
                <a:cs typeface="黑体" panose="02010609060101010101" charset="-122"/>
              </a:rPr>
              <a:t>个  人</a:t>
            </a:r>
            <a:endParaRPr sz="3900" dirty="0">
              <a:latin typeface="黑体" panose="02010609060101010101" charset="-122"/>
              <a:cs typeface="黑体" panose="02010609060101010101" charset="-122"/>
            </a:endParaRPr>
          </a:p>
        </p:txBody>
      </p:sp>
      <p:sp>
        <p:nvSpPr>
          <p:cNvPr id="7" name="object 7"/>
          <p:cNvSpPr/>
          <p:nvPr/>
        </p:nvSpPr>
        <p:spPr>
          <a:xfrm>
            <a:off x="1891030" y="2870454"/>
            <a:ext cx="1385570" cy="1626235"/>
          </a:xfrm>
          <a:custGeom>
            <a:avLst/>
            <a:gdLst/>
            <a:ahLst/>
            <a:cxnLst/>
            <a:rect l="l" t="t" r="r" b="b"/>
            <a:pathLst>
              <a:path w="1385570" h="1626235">
                <a:moveTo>
                  <a:pt x="1154430"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395209"/>
                </a:lnTo>
                <a:lnTo>
                  <a:pt x="4691" y="1441743"/>
                </a:lnTo>
                <a:lnTo>
                  <a:pt x="18145" y="1485085"/>
                </a:lnTo>
                <a:lnTo>
                  <a:pt x="39433" y="1524306"/>
                </a:lnTo>
                <a:lnTo>
                  <a:pt x="67627" y="1558478"/>
                </a:lnTo>
                <a:lnTo>
                  <a:pt x="101798" y="1586673"/>
                </a:lnTo>
                <a:lnTo>
                  <a:pt x="141017" y="1607962"/>
                </a:lnTo>
                <a:lnTo>
                  <a:pt x="184356" y="1621416"/>
                </a:lnTo>
                <a:lnTo>
                  <a:pt x="230886" y="1626108"/>
                </a:lnTo>
                <a:lnTo>
                  <a:pt x="1154430" y="1626108"/>
                </a:lnTo>
                <a:lnTo>
                  <a:pt x="1200959" y="1621416"/>
                </a:lnTo>
                <a:lnTo>
                  <a:pt x="1244298" y="1607962"/>
                </a:lnTo>
                <a:lnTo>
                  <a:pt x="1283517" y="1586673"/>
                </a:lnTo>
                <a:lnTo>
                  <a:pt x="1317688" y="1558478"/>
                </a:lnTo>
                <a:lnTo>
                  <a:pt x="1345882" y="1524306"/>
                </a:lnTo>
                <a:lnTo>
                  <a:pt x="1367170" y="1485085"/>
                </a:lnTo>
                <a:lnTo>
                  <a:pt x="1380624" y="1441743"/>
                </a:lnTo>
                <a:lnTo>
                  <a:pt x="1385316" y="1395209"/>
                </a:lnTo>
                <a:lnTo>
                  <a:pt x="1385316" y="230886"/>
                </a:lnTo>
                <a:lnTo>
                  <a:pt x="1380624" y="184352"/>
                </a:lnTo>
                <a:lnTo>
                  <a:pt x="1367170" y="141012"/>
                </a:lnTo>
                <a:lnTo>
                  <a:pt x="1345882" y="101792"/>
                </a:lnTo>
                <a:lnTo>
                  <a:pt x="1317688" y="67622"/>
                </a:lnTo>
                <a:lnTo>
                  <a:pt x="1283517" y="39430"/>
                </a:lnTo>
                <a:lnTo>
                  <a:pt x="1244298" y="18143"/>
                </a:lnTo>
                <a:lnTo>
                  <a:pt x="1200959" y="4690"/>
                </a:lnTo>
                <a:lnTo>
                  <a:pt x="1154430" y="0"/>
                </a:lnTo>
                <a:close/>
              </a:path>
            </a:pathLst>
          </a:custGeom>
          <a:solidFill>
            <a:srgbClr val="46B298"/>
          </a:solidFill>
        </p:spPr>
        <p:txBody>
          <a:bodyPr wrap="square" lIns="0" tIns="0" rIns="0" bIns="0" rtlCol="0"/>
          <a:lstStyle/>
          <a:p/>
        </p:txBody>
      </p:sp>
      <p:sp>
        <p:nvSpPr>
          <p:cNvPr id="8" name="object 8"/>
          <p:cNvSpPr/>
          <p:nvPr/>
        </p:nvSpPr>
        <p:spPr>
          <a:xfrm>
            <a:off x="1905000" y="2870454"/>
            <a:ext cx="1385570" cy="1626235"/>
          </a:xfrm>
          <a:custGeom>
            <a:avLst/>
            <a:gdLst/>
            <a:ahLst/>
            <a:cxnLst/>
            <a:rect l="l" t="t" r="r" b="b"/>
            <a:pathLst>
              <a:path w="1385570" h="1626235">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154430" y="0"/>
                </a:lnTo>
                <a:lnTo>
                  <a:pt x="1200959" y="4690"/>
                </a:lnTo>
                <a:lnTo>
                  <a:pt x="1244298" y="18143"/>
                </a:lnTo>
                <a:lnTo>
                  <a:pt x="1283517" y="39430"/>
                </a:lnTo>
                <a:lnTo>
                  <a:pt x="1317688" y="67622"/>
                </a:lnTo>
                <a:lnTo>
                  <a:pt x="1345882" y="101792"/>
                </a:lnTo>
                <a:lnTo>
                  <a:pt x="1367170" y="141012"/>
                </a:lnTo>
                <a:lnTo>
                  <a:pt x="1380624" y="184352"/>
                </a:lnTo>
                <a:lnTo>
                  <a:pt x="1385316" y="230886"/>
                </a:lnTo>
                <a:lnTo>
                  <a:pt x="1385316" y="1395209"/>
                </a:lnTo>
                <a:lnTo>
                  <a:pt x="1380624" y="1441743"/>
                </a:lnTo>
                <a:lnTo>
                  <a:pt x="1367170" y="1485085"/>
                </a:lnTo>
                <a:lnTo>
                  <a:pt x="1345882" y="1524306"/>
                </a:lnTo>
                <a:lnTo>
                  <a:pt x="1317688" y="1558478"/>
                </a:lnTo>
                <a:lnTo>
                  <a:pt x="1283517" y="1586673"/>
                </a:lnTo>
                <a:lnTo>
                  <a:pt x="1244298" y="1607962"/>
                </a:lnTo>
                <a:lnTo>
                  <a:pt x="1200959" y="1621416"/>
                </a:lnTo>
                <a:lnTo>
                  <a:pt x="1154430" y="1626108"/>
                </a:lnTo>
                <a:lnTo>
                  <a:pt x="230886" y="1626108"/>
                </a:lnTo>
                <a:lnTo>
                  <a:pt x="184356" y="1621416"/>
                </a:lnTo>
                <a:lnTo>
                  <a:pt x="141017" y="1607962"/>
                </a:lnTo>
                <a:lnTo>
                  <a:pt x="101798" y="1586673"/>
                </a:lnTo>
                <a:lnTo>
                  <a:pt x="67627" y="1558478"/>
                </a:lnTo>
                <a:lnTo>
                  <a:pt x="39433" y="1524306"/>
                </a:lnTo>
                <a:lnTo>
                  <a:pt x="18145" y="1485085"/>
                </a:lnTo>
                <a:lnTo>
                  <a:pt x="4691" y="1441743"/>
                </a:lnTo>
                <a:lnTo>
                  <a:pt x="0" y="1395209"/>
                </a:lnTo>
                <a:lnTo>
                  <a:pt x="0" y="230886"/>
                </a:lnTo>
                <a:close/>
              </a:path>
            </a:pathLst>
          </a:custGeom>
          <a:ln w="19812">
            <a:solidFill>
              <a:srgbClr val="FFFFFF"/>
            </a:solidFill>
          </a:ln>
        </p:spPr>
        <p:txBody>
          <a:bodyPr wrap="square" lIns="0" tIns="0" rIns="0" bIns="0" rtlCol="0"/>
          <a:lstStyle/>
          <a:p/>
        </p:txBody>
      </p:sp>
      <p:sp>
        <p:nvSpPr>
          <p:cNvPr id="9" name="object 9"/>
          <p:cNvSpPr txBox="1"/>
          <p:nvPr/>
        </p:nvSpPr>
        <p:spPr>
          <a:xfrm>
            <a:off x="2336356" y="3076067"/>
            <a:ext cx="520700" cy="1125220"/>
          </a:xfrm>
          <a:prstGeom prst="rect">
            <a:avLst/>
          </a:prstGeom>
        </p:spPr>
        <p:txBody>
          <a:bodyPr vert="horz" wrap="square" lIns="0" tIns="0" rIns="0" bIns="0" rtlCol="0">
            <a:spAutoFit/>
          </a:bodyPr>
          <a:lstStyle/>
          <a:p>
            <a:pPr marL="12700" marR="5080">
              <a:lnSpc>
                <a:spcPts val="4560"/>
              </a:lnSpc>
            </a:pPr>
            <a:r>
              <a:rPr sz="3900" dirty="0">
                <a:solidFill>
                  <a:srgbClr val="FFFFFF"/>
                </a:solidFill>
                <a:latin typeface="黑体" panose="02010609060101010101" charset="-122"/>
                <a:cs typeface="黑体" panose="02010609060101010101" charset="-122"/>
              </a:rPr>
              <a:t>团  队</a:t>
            </a:r>
            <a:endParaRPr sz="3900">
              <a:latin typeface="黑体" panose="02010609060101010101" charset="-122"/>
              <a:cs typeface="黑体" panose="02010609060101010101" charset="-122"/>
            </a:endParaRPr>
          </a:p>
        </p:txBody>
      </p:sp>
      <p:sp>
        <p:nvSpPr>
          <p:cNvPr id="10" name="object 10"/>
          <p:cNvSpPr/>
          <p:nvPr/>
        </p:nvSpPr>
        <p:spPr>
          <a:xfrm>
            <a:off x="3505200" y="2870454"/>
            <a:ext cx="1385570" cy="1626235"/>
          </a:xfrm>
          <a:custGeom>
            <a:avLst/>
            <a:gdLst/>
            <a:ahLst/>
            <a:cxnLst/>
            <a:rect l="l" t="t" r="r" b="b"/>
            <a:pathLst>
              <a:path w="1385570" h="1626235">
                <a:moveTo>
                  <a:pt x="1154430"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395209"/>
                </a:lnTo>
                <a:lnTo>
                  <a:pt x="4691" y="1441743"/>
                </a:lnTo>
                <a:lnTo>
                  <a:pt x="18145" y="1485085"/>
                </a:lnTo>
                <a:lnTo>
                  <a:pt x="39433" y="1524306"/>
                </a:lnTo>
                <a:lnTo>
                  <a:pt x="67627" y="1558478"/>
                </a:lnTo>
                <a:lnTo>
                  <a:pt x="101798" y="1586673"/>
                </a:lnTo>
                <a:lnTo>
                  <a:pt x="141017" y="1607962"/>
                </a:lnTo>
                <a:lnTo>
                  <a:pt x="184356" y="1621416"/>
                </a:lnTo>
                <a:lnTo>
                  <a:pt x="230886" y="1626108"/>
                </a:lnTo>
                <a:lnTo>
                  <a:pt x="1154430" y="1626108"/>
                </a:lnTo>
                <a:lnTo>
                  <a:pt x="1200959" y="1621416"/>
                </a:lnTo>
                <a:lnTo>
                  <a:pt x="1244298" y="1607962"/>
                </a:lnTo>
                <a:lnTo>
                  <a:pt x="1283517" y="1586673"/>
                </a:lnTo>
                <a:lnTo>
                  <a:pt x="1317688" y="1558478"/>
                </a:lnTo>
                <a:lnTo>
                  <a:pt x="1345882" y="1524306"/>
                </a:lnTo>
                <a:lnTo>
                  <a:pt x="1367170" y="1485085"/>
                </a:lnTo>
                <a:lnTo>
                  <a:pt x="1380624" y="1441743"/>
                </a:lnTo>
                <a:lnTo>
                  <a:pt x="1385316" y="1395209"/>
                </a:lnTo>
                <a:lnTo>
                  <a:pt x="1385316" y="230886"/>
                </a:lnTo>
                <a:lnTo>
                  <a:pt x="1380624" y="184352"/>
                </a:lnTo>
                <a:lnTo>
                  <a:pt x="1367170" y="141012"/>
                </a:lnTo>
                <a:lnTo>
                  <a:pt x="1345882" y="101792"/>
                </a:lnTo>
                <a:lnTo>
                  <a:pt x="1317688" y="67622"/>
                </a:lnTo>
                <a:lnTo>
                  <a:pt x="1283517" y="39430"/>
                </a:lnTo>
                <a:lnTo>
                  <a:pt x="1244298" y="18143"/>
                </a:lnTo>
                <a:lnTo>
                  <a:pt x="1200959" y="4690"/>
                </a:lnTo>
                <a:lnTo>
                  <a:pt x="1154430" y="0"/>
                </a:lnTo>
                <a:close/>
              </a:path>
            </a:pathLst>
          </a:custGeom>
          <a:solidFill>
            <a:srgbClr val="90BA4C"/>
          </a:solidFill>
        </p:spPr>
        <p:txBody>
          <a:bodyPr wrap="square" lIns="0" tIns="0" rIns="0" bIns="0" rtlCol="0"/>
          <a:lstStyle/>
          <a:p/>
        </p:txBody>
      </p:sp>
      <p:sp>
        <p:nvSpPr>
          <p:cNvPr id="11" name="object 11"/>
          <p:cNvSpPr/>
          <p:nvPr/>
        </p:nvSpPr>
        <p:spPr>
          <a:xfrm>
            <a:off x="3505200" y="2870454"/>
            <a:ext cx="1385570" cy="1626235"/>
          </a:xfrm>
          <a:custGeom>
            <a:avLst/>
            <a:gdLst/>
            <a:ahLst/>
            <a:cxnLst/>
            <a:rect l="l" t="t" r="r" b="b"/>
            <a:pathLst>
              <a:path w="1385570" h="1626235">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154430" y="0"/>
                </a:lnTo>
                <a:lnTo>
                  <a:pt x="1200959" y="4690"/>
                </a:lnTo>
                <a:lnTo>
                  <a:pt x="1244298" y="18143"/>
                </a:lnTo>
                <a:lnTo>
                  <a:pt x="1283517" y="39430"/>
                </a:lnTo>
                <a:lnTo>
                  <a:pt x="1317688" y="67622"/>
                </a:lnTo>
                <a:lnTo>
                  <a:pt x="1345882" y="101792"/>
                </a:lnTo>
                <a:lnTo>
                  <a:pt x="1367170" y="141012"/>
                </a:lnTo>
                <a:lnTo>
                  <a:pt x="1380624" y="184352"/>
                </a:lnTo>
                <a:lnTo>
                  <a:pt x="1385316" y="230886"/>
                </a:lnTo>
                <a:lnTo>
                  <a:pt x="1385316" y="1395209"/>
                </a:lnTo>
                <a:lnTo>
                  <a:pt x="1380624" y="1441743"/>
                </a:lnTo>
                <a:lnTo>
                  <a:pt x="1367170" y="1485085"/>
                </a:lnTo>
                <a:lnTo>
                  <a:pt x="1345882" y="1524306"/>
                </a:lnTo>
                <a:lnTo>
                  <a:pt x="1317688" y="1558478"/>
                </a:lnTo>
                <a:lnTo>
                  <a:pt x="1283517" y="1586673"/>
                </a:lnTo>
                <a:lnTo>
                  <a:pt x="1244298" y="1607962"/>
                </a:lnTo>
                <a:lnTo>
                  <a:pt x="1200959" y="1621416"/>
                </a:lnTo>
                <a:lnTo>
                  <a:pt x="1154430" y="1626108"/>
                </a:lnTo>
                <a:lnTo>
                  <a:pt x="230886" y="1626108"/>
                </a:lnTo>
                <a:lnTo>
                  <a:pt x="184356" y="1621416"/>
                </a:lnTo>
                <a:lnTo>
                  <a:pt x="141017" y="1607962"/>
                </a:lnTo>
                <a:lnTo>
                  <a:pt x="101798" y="1586673"/>
                </a:lnTo>
                <a:lnTo>
                  <a:pt x="67627" y="1558478"/>
                </a:lnTo>
                <a:lnTo>
                  <a:pt x="39433" y="1524306"/>
                </a:lnTo>
                <a:lnTo>
                  <a:pt x="18145" y="1485085"/>
                </a:lnTo>
                <a:lnTo>
                  <a:pt x="4691" y="1441743"/>
                </a:lnTo>
                <a:lnTo>
                  <a:pt x="0" y="1395209"/>
                </a:lnTo>
                <a:lnTo>
                  <a:pt x="0" y="230886"/>
                </a:lnTo>
                <a:close/>
              </a:path>
            </a:pathLst>
          </a:custGeom>
          <a:ln w="19812">
            <a:solidFill>
              <a:srgbClr val="FFFFFF"/>
            </a:solidFill>
          </a:ln>
        </p:spPr>
        <p:txBody>
          <a:bodyPr wrap="square" lIns="0" tIns="0" rIns="0" bIns="0" rtlCol="0"/>
          <a:lstStyle/>
          <a:p/>
        </p:txBody>
      </p:sp>
      <p:sp>
        <p:nvSpPr>
          <p:cNvPr id="12" name="object 12"/>
          <p:cNvSpPr txBox="1"/>
          <p:nvPr/>
        </p:nvSpPr>
        <p:spPr>
          <a:xfrm>
            <a:off x="3953041" y="3076067"/>
            <a:ext cx="520700" cy="1125220"/>
          </a:xfrm>
          <a:prstGeom prst="rect">
            <a:avLst/>
          </a:prstGeom>
        </p:spPr>
        <p:txBody>
          <a:bodyPr vert="horz" wrap="square" lIns="0" tIns="0" rIns="0" bIns="0" rtlCol="0">
            <a:spAutoFit/>
          </a:bodyPr>
          <a:lstStyle/>
          <a:p>
            <a:pPr marL="12700" marR="5080">
              <a:lnSpc>
                <a:spcPts val="4560"/>
              </a:lnSpc>
            </a:pPr>
            <a:r>
              <a:rPr sz="3900" dirty="0">
                <a:solidFill>
                  <a:srgbClr val="FFFFFF"/>
                </a:solidFill>
                <a:latin typeface="黑体" panose="02010609060101010101" charset="-122"/>
                <a:cs typeface="黑体" panose="02010609060101010101" charset="-122"/>
              </a:rPr>
              <a:t>部  门</a:t>
            </a:r>
            <a:endParaRPr sz="3900">
              <a:latin typeface="黑体" panose="02010609060101010101" charset="-122"/>
              <a:cs typeface="黑体" panose="02010609060101010101" charset="-122"/>
            </a:endParaRPr>
          </a:p>
        </p:txBody>
      </p:sp>
      <p:sp>
        <p:nvSpPr>
          <p:cNvPr id="13" name="object 13"/>
          <p:cNvSpPr/>
          <p:nvPr/>
        </p:nvSpPr>
        <p:spPr>
          <a:xfrm>
            <a:off x="5105400" y="2870454"/>
            <a:ext cx="1385570" cy="1626235"/>
          </a:xfrm>
          <a:custGeom>
            <a:avLst/>
            <a:gdLst/>
            <a:ahLst/>
            <a:cxnLst/>
            <a:rect l="l" t="t" r="r" b="b"/>
            <a:pathLst>
              <a:path w="1385570" h="1626235">
                <a:moveTo>
                  <a:pt x="1154430"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395209"/>
                </a:lnTo>
                <a:lnTo>
                  <a:pt x="4691" y="1441743"/>
                </a:lnTo>
                <a:lnTo>
                  <a:pt x="18145" y="1485085"/>
                </a:lnTo>
                <a:lnTo>
                  <a:pt x="39433" y="1524306"/>
                </a:lnTo>
                <a:lnTo>
                  <a:pt x="67627" y="1558478"/>
                </a:lnTo>
                <a:lnTo>
                  <a:pt x="101798" y="1586673"/>
                </a:lnTo>
                <a:lnTo>
                  <a:pt x="141017" y="1607962"/>
                </a:lnTo>
                <a:lnTo>
                  <a:pt x="184356" y="1621416"/>
                </a:lnTo>
                <a:lnTo>
                  <a:pt x="230886" y="1626108"/>
                </a:lnTo>
                <a:lnTo>
                  <a:pt x="1154430" y="1626108"/>
                </a:lnTo>
                <a:lnTo>
                  <a:pt x="1200959" y="1621416"/>
                </a:lnTo>
                <a:lnTo>
                  <a:pt x="1244298" y="1607962"/>
                </a:lnTo>
                <a:lnTo>
                  <a:pt x="1283517" y="1586673"/>
                </a:lnTo>
                <a:lnTo>
                  <a:pt x="1317688" y="1558478"/>
                </a:lnTo>
                <a:lnTo>
                  <a:pt x="1345882" y="1524306"/>
                </a:lnTo>
                <a:lnTo>
                  <a:pt x="1367170" y="1485085"/>
                </a:lnTo>
                <a:lnTo>
                  <a:pt x="1380624" y="1441743"/>
                </a:lnTo>
                <a:lnTo>
                  <a:pt x="1385316" y="1395209"/>
                </a:lnTo>
                <a:lnTo>
                  <a:pt x="1385316" y="230886"/>
                </a:lnTo>
                <a:lnTo>
                  <a:pt x="1380624" y="184352"/>
                </a:lnTo>
                <a:lnTo>
                  <a:pt x="1367170" y="141012"/>
                </a:lnTo>
                <a:lnTo>
                  <a:pt x="1345882" y="101792"/>
                </a:lnTo>
                <a:lnTo>
                  <a:pt x="1317688" y="67622"/>
                </a:lnTo>
                <a:lnTo>
                  <a:pt x="1283517" y="39430"/>
                </a:lnTo>
                <a:lnTo>
                  <a:pt x="1244298" y="18143"/>
                </a:lnTo>
                <a:lnTo>
                  <a:pt x="1200959" y="4690"/>
                </a:lnTo>
                <a:lnTo>
                  <a:pt x="1154430" y="0"/>
                </a:lnTo>
                <a:close/>
              </a:path>
            </a:pathLst>
          </a:custGeom>
          <a:solidFill>
            <a:srgbClr val="DD9D31"/>
          </a:solidFill>
        </p:spPr>
        <p:txBody>
          <a:bodyPr wrap="square" lIns="0" tIns="0" rIns="0" bIns="0" rtlCol="0"/>
          <a:lstStyle/>
          <a:p/>
        </p:txBody>
      </p:sp>
      <p:sp>
        <p:nvSpPr>
          <p:cNvPr id="14" name="object 14"/>
          <p:cNvSpPr/>
          <p:nvPr/>
        </p:nvSpPr>
        <p:spPr>
          <a:xfrm>
            <a:off x="5105400" y="2870454"/>
            <a:ext cx="1385570" cy="1626235"/>
          </a:xfrm>
          <a:custGeom>
            <a:avLst/>
            <a:gdLst/>
            <a:ahLst/>
            <a:cxnLst/>
            <a:rect l="l" t="t" r="r" b="b"/>
            <a:pathLst>
              <a:path w="1385570" h="1626235">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154430" y="0"/>
                </a:lnTo>
                <a:lnTo>
                  <a:pt x="1200959" y="4690"/>
                </a:lnTo>
                <a:lnTo>
                  <a:pt x="1244298" y="18143"/>
                </a:lnTo>
                <a:lnTo>
                  <a:pt x="1283517" y="39430"/>
                </a:lnTo>
                <a:lnTo>
                  <a:pt x="1317688" y="67622"/>
                </a:lnTo>
                <a:lnTo>
                  <a:pt x="1345882" y="101792"/>
                </a:lnTo>
                <a:lnTo>
                  <a:pt x="1367170" y="141012"/>
                </a:lnTo>
                <a:lnTo>
                  <a:pt x="1380624" y="184352"/>
                </a:lnTo>
                <a:lnTo>
                  <a:pt x="1385316" y="230886"/>
                </a:lnTo>
                <a:lnTo>
                  <a:pt x="1385316" y="1395209"/>
                </a:lnTo>
                <a:lnTo>
                  <a:pt x="1380624" y="1441743"/>
                </a:lnTo>
                <a:lnTo>
                  <a:pt x="1367170" y="1485085"/>
                </a:lnTo>
                <a:lnTo>
                  <a:pt x="1345882" y="1524306"/>
                </a:lnTo>
                <a:lnTo>
                  <a:pt x="1317688" y="1558478"/>
                </a:lnTo>
                <a:lnTo>
                  <a:pt x="1283517" y="1586673"/>
                </a:lnTo>
                <a:lnTo>
                  <a:pt x="1244298" y="1607962"/>
                </a:lnTo>
                <a:lnTo>
                  <a:pt x="1200959" y="1621416"/>
                </a:lnTo>
                <a:lnTo>
                  <a:pt x="1154430" y="1626108"/>
                </a:lnTo>
                <a:lnTo>
                  <a:pt x="230886" y="1626108"/>
                </a:lnTo>
                <a:lnTo>
                  <a:pt x="184356" y="1621416"/>
                </a:lnTo>
                <a:lnTo>
                  <a:pt x="141017" y="1607962"/>
                </a:lnTo>
                <a:lnTo>
                  <a:pt x="101798" y="1586673"/>
                </a:lnTo>
                <a:lnTo>
                  <a:pt x="67627" y="1558478"/>
                </a:lnTo>
                <a:lnTo>
                  <a:pt x="39433" y="1524306"/>
                </a:lnTo>
                <a:lnTo>
                  <a:pt x="18145" y="1485085"/>
                </a:lnTo>
                <a:lnTo>
                  <a:pt x="4691" y="1441743"/>
                </a:lnTo>
                <a:lnTo>
                  <a:pt x="0" y="1395209"/>
                </a:lnTo>
                <a:lnTo>
                  <a:pt x="0" y="230886"/>
                </a:lnTo>
                <a:close/>
              </a:path>
            </a:pathLst>
          </a:custGeom>
          <a:ln w="19812">
            <a:solidFill>
              <a:srgbClr val="FFFFFF"/>
            </a:solidFill>
          </a:ln>
        </p:spPr>
        <p:txBody>
          <a:bodyPr wrap="square" lIns="0" tIns="0" rIns="0" bIns="0" rtlCol="0"/>
          <a:lstStyle/>
          <a:p/>
        </p:txBody>
      </p:sp>
      <p:sp>
        <p:nvSpPr>
          <p:cNvPr id="15" name="object 15"/>
          <p:cNvSpPr txBox="1"/>
          <p:nvPr/>
        </p:nvSpPr>
        <p:spPr>
          <a:xfrm>
            <a:off x="5569725" y="3076067"/>
            <a:ext cx="520700" cy="1125220"/>
          </a:xfrm>
          <a:prstGeom prst="rect">
            <a:avLst/>
          </a:prstGeom>
        </p:spPr>
        <p:txBody>
          <a:bodyPr vert="horz" wrap="square" lIns="0" tIns="0" rIns="0" bIns="0" rtlCol="0">
            <a:spAutoFit/>
          </a:bodyPr>
          <a:lstStyle/>
          <a:p>
            <a:pPr marL="12700" marR="5080">
              <a:lnSpc>
                <a:spcPts val="4560"/>
              </a:lnSpc>
            </a:pPr>
            <a:r>
              <a:rPr sz="3900" dirty="0">
                <a:solidFill>
                  <a:srgbClr val="FFFFFF"/>
                </a:solidFill>
                <a:latin typeface="黑体" panose="02010609060101010101" charset="-122"/>
                <a:cs typeface="黑体" panose="02010609060101010101" charset="-122"/>
              </a:rPr>
              <a:t>公  司</a:t>
            </a:r>
            <a:endParaRPr sz="3900">
              <a:latin typeface="黑体" panose="02010609060101010101" charset="-122"/>
              <a:cs typeface="黑体" panose="02010609060101010101" charset="-122"/>
            </a:endParaRPr>
          </a:p>
        </p:txBody>
      </p:sp>
      <p:sp>
        <p:nvSpPr>
          <p:cNvPr id="16" name="object 16"/>
          <p:cNvSpPr/>
          <p:nvPr/>
        </p:nvSpPr>
        <p:spPr>
          <a:xfrm>
            <a:off x="6766560" y="2870454"/>
            <a:ext cx="1386840" cy="1626235"/>
          </a:xfrm>
          <a:custGeom>
            <a:avLst/>
            <a:gdLst/>
            <a:ahLst/>
            <a:cxnLst/>
            <a:rect l="l" t="t" r="r" b="b"/>
            <a:pathLst>
              <a:path w="1386840" h="1626235">
                <a:moveTo>
                  <a:pt x="1155700" y="0"/>
                </a:moveTo>
                <a:lnTo>
                  <a:pt x="231140" y="0"/>
                </a:lnTo>
                <a:lnTo>
                  <a:pt x="184559" y="4695"/>
                </a:lnTo>
                <a:lnTo>
                  <a:pt x="141173" y="18163"/>
                </a:lnTo>
                <a:lnTo>
                  <a:pt x="101910" y="39473"/>
                </a:lnTo>
                <a:lnTo>
                  <a:pt x="67702" y="67697"/>
                </a:lnTo>
                <a:lnTo>
                  <a:pt x="39477" y="101905"/>
                </a:lnTo>
                <a:lnTo>
                  <a:pt x="18165" y="141167"/>
                </a:lnTo>
                <a:lnTo>
                  <a:pt x="4696" y="184555"/>
                </a:lnTo>
                <a:lnTo>
                  <a:pt x="0" y="231139"/>
                </a:lnTo>
                <a:lnTo>
                  <a:pt x="0" y="1394955"/>
                </a:lnTo>
                <a:lnTo>
                  <a:pt x="4696" y="1441540"/>
                </a:lnTo>
                <a:lnTo>
                  <a:pt x="18165" y="1484929"/>
                </a:lnTo>
                <a:lnTo>
                  <a:pt x="39477" y="1524194"/>
                </a:lnTo>
                <a:lnTo>
                  <a:pt x="67702" y="1558404"/>
                </a:lnTo>
                <a:lnTo>
                  <a:pt x="101910" y="1586630"/>
                </a:lnTo>
                <a:lnTo>
                  <a:pt x="141173" y="1607942"/>
                </a:lnTo>
                <a:lnTo>
                  <a:pt x="184559" y="1621411"/>
                </a:lnTo>
                <a:lnTo>
                  <a:pt x="231140" y="1626108"/>
                </a:lnTo>
                <a:lnTo>
                  <a:pt x="1155700" y="1626108"/>
                </a:lnTo>
                <a:lnTo>
                  <a:pt x="1202280" y="1621411"/>
                </a:lnTo>
                <a:lnTo>
                  <a:pt x="1245666" y="1607942"/>
                </a:lnTo>
                <a:lnTo>
                  <a:pt x="1284929" y="1586630"/>
                </a:lnTo>
                <a:lnTo>
                  <a:pt x="1319137" y="1558404"/>
                </a:lnTo>
                <a:lnTo>
                  <a:pt x="1347362" y="1524194"/>
                </a:lnTo>
                <a:lnTo>
                  <a:pt x="1368674" y="1484929"/>
                </a:lnTo>
                <a:lnTo>
                  <a:pt x="1382143" y="1441540"/>
                </a:lnTo>
                <a:lnTo>
                  <a:pt x="1386840" y="1394955"/>
                </a:lnTo>
                <a:lnTo>
                  <a:pt x="1386840" y="231139"/>
                </a:lnTo>
                <a:lnTo>
                  <a:pt x="1382143" y="184555"/>
                </a:lnTo>
                <a:lnTo>
                  <a:pt x="1368674" y="141167"/>
                </a:lnTo>
                <a:lnTo>
                  <a:pt x="1347362" y="101905"/>
                </a:lnTo>
                <a:lnTo>
                  <a:pt x="1319137" y="67697"/>
                </a:lnTo>
                <a:lnTo>
                  <a:pt x="1284929" y="39473"/>
                </a:lnTo>
                <a:lnTo>
                  <a:pt x="1245666" y="18163"/>
                </a:lnTo>
                <a:lnTo>
                  <a:pt x="1202280" y="4695"/>
                </a:lnTo>
                <a:lnTo>
                  <a:pt x="1155700" y="0"/>
                </a:lnTo>
                <a:close/>
              </a:path>
            </a:pathLst>
          </a:custGeom>
          <a:solidFill>
            <a:srgbClr val="E25247"/>
          </a:solidFill>
        </p:spPr>
        <p:txBody>
          <a:bodyPr wrap="square" lIns="0" tIns="0" rIns="0" bIns="0" rtlCol="0"/>
          <a:lstStyle/>
          <a:p/>
        </p:txBody>
      </p:sp>
      <p:sp>
        <p:nvSpPr>
          <p:cNvPr id="17" name="object 17"/>
          <p:cNvSpPr/>
          <p:nvPr/>
        </p:nvSpPr>
        <p:spPr>
          <a:xfrm>
            <a:off x="6766560" y="2870454"/>
            <a:ext cx="1386840" cy="1626235"/>
          </a:xfrm>
          <a:custGeom>
            <a:avLst/>
            <a:gdLst/>
            <a:ahLst/>
            <a:cxnLst/>
            <a:rect l="l" t="t" r="r" b="b"/>
            <a:pathLst>
              <a:path w="1386840" h="1626235">
                <a:moveTo>
                  <a:pt x="0" y="231139"/>
                </a:moveTo>
                <a:lnTo>
                  <a:pt x="4696" y="184555"/>
                </a:lnTo>
                <a:lnTo>
                  <a:pt x="18165" y="141167"/>
                </a:lnTo>
                <a:lnTo>
                  <a:pt x="39477" y="101905"/>
                </a:lnTo>
                <a:lnTo>
                  <a:pt x="67702" y="67697"/>
                </a:lnTo>
                <a:lnTo>
                  <a:pt x="101910" y="39473"/>
                </a:lnTo>
                <a:lnTo>
                  <a:pt x="141173" y="18163"/>
                </a:lnTo>
                <a:lnTo>
                  <a:pt x="184559" y="4695"/>
                </a:lnTo>
                <a:lnTo>
                  <a:pt x="231140" y="0"/>
                </a:lnTo>
                <a:lnTo>
                  <a:pt x="1155700" y="0"/>
                </a:lnTo>
                <a:lnTo>
                  <a:pt x="1202280" y="4695"/>
                </a:lnTo>
                <a:lnTo>
                  <a:pt x="1245666" y="18163"/>
                </a:lnTo>
                <a:lnTo>
                  <a:pt x="1284929" y="39473"/>
                </a:lnTo>
                <a:lnTo>
                  <a:pt x="1319137" y="67697"/>
                </a:lnTo>
                <a:lnTo>
                  <a:pt x="1347362" y="101905"/>
                </a:lnTo>
                <a:lnTo>
                  <a:pt x="1368674" y="141167"/>
                </a:lnTo>
                <a:lnTo>
                  <a:pt x="1382143" y="184555"/>
                </a:lnTo>
                <a:lnTo>
                  <a:pt x="1386840" y="231139"/>
                </a:lnTo>
                <a:lnTo>
                  <a:pt x="1386840" y="1394955"/>
                </a:lnTo>
                <a:lnTo>
                  <a:pt x="1382143" y="1441540"/>
                </a:lnTo>
                <a:lnTo>
                  <a:pt x="1368674" y="1484929"/>
                </a:lnTo>
                <a:lnTo>
                  <a:pt x="1347362" y="1524194"/>
                </a:lnTo>
                <a:lnTo>
                  <a:pt x="1319137" y="1558404"/>
                </a:lnTo>
                <a:lnTo>
                  <a:pt x="1284929" y="1586630"/>
                </a:lnTo>
                <a:lnTo>
                  <a:pt x="1245666" y="1607942"/>
                </a:lnTo>
                <a:lnTo>
                  <a:pt x="1202280" y="1621411"/>
                </a:lnTo>
                <a:lnTo>
                  <a:pt x="1155700" y="1626108"/>
                </a:lnTo>
                <a:lnTo>
                  <a:pt x="231140" y="1626108"/>
                </a:lnTo>
                <a:lnTo>
                  <a:pt x="184559" y="1621411"/>
                </a:lnTo>
                <a:lnTo>
                  <a:pt x="141173" y="1607942"/>
                </a:lnTo>
                <a:lnTo>
                  <a:pt x="101910" y="1586630"/>
                </a:lnTo>
                <a:lnTo>
                  <a:pt x="67702" y="1558404"/>
                </a:lnTo>
                <a:lnTo>
                  <a:pt x="39477" y="1524194"/>
                </a:lnTo>
                <a:lnTo>
                  <a:pt x="18165" y="1484929"/>
                </a:lnTo>
                <a:lnTo>
                  <a:pt x="4696" y="1441540"/>
                </a:lnTo>
                <a:lnTo>
                  <a:pt x="0" y="1394955"/>
                </a:lnTo>
                <a:lnTo>
                  <a:pt x="0" y="231139"/>
                </a:lnTo>
                <a:close/>
              </a:path>
            </a:pathLst>
          </a:custGeom>
          <a:ln w="19811">
            <a:solidFill>
              <a:srgbClr val="FFFFFF"/>
            </a:solidFill>
          </a:ln>
        </p:spPr>
        <p:txBody>
          <a:bodyPr wrap="square" lIns="0" tIns="0" rIns="0" bIns="0" rtlCol="0"/>
          <a:lstStyle/>
          <a:p/>
        </p:txBody>
      </p:sp>
      <p:sp>
        <p:nvSpPr>
          <p:cNvPr id="18" name="object 18"/>
          <p:cNvSpPr txBox="1"/>
          <p:nvPr/>
        </p:nvSpPr>
        <p:spPr>
          <a:xfrm>
            <a:off x="7186410" y="3076067"/>
            <a:ext cx="520700" cy="1125220"/>
          </a:xfrm>
          <a:prstGeom prst="rect">
            <a:avLst/>
          </a:prstGeom>
        </p:spPr>
        <p:txBody>
          <a:bodyPr vert="horz" wrap="square" lIns="0" tIns="0" rIns="0" bIns="0" rtlCol="0">
            <a:spAutoFit/>
          </a:bodyPr>
          <a:lstStyle/>
          <a:p>
            <a:pPr marL="12700" marR="5080">
              <a:lnSpc>
                <a:spcPts val="4560"/>
              </a:lnSpc>
            </a:pPr>
            <a:r>
              <a:rPr sz="3900" dirty="0">
                <a:solidFill>
                  <a:srgbClr val="FFFFFF"/>
                </a:solidFill>
                <a:latin typeface="黑体" panose="02010609060101010101" charset="-122"/>
                <a:cs typeface="黑体" panose="02010609060101010101" charset="-122"/>
              </a:rPr>
              <a:t>平  台</a:t>
            </a:r>
            <a:endParaRPr sz="3900" dirty="0">
              <a:latin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93241" y="1207122"/>
          <a:ext cx="7488834" cy="4376481"/>
        </p:xfrm>
        <a:graphic>
          <a:graphicData uri="http://schemas.openxmlformats.org/drawingml/2006/table">
            <a:tbl>
              <a:tblPr firstRow="1" bandRow="1">
                <a:tableStyleId>{2D5ABB26-0587-4C30-8999-92F81FD0307C}</a:tableStyleId>
              </a:tblPr>
              <a:tblGrid>
                <a:gridCol w="1368920"/>
                <a:gridCol w="6119914"/>
              </a:tblGrid>
              <a:tr h="762635">
                <a:tc>
                  <a:txBody>
                    <a:bodyPr/>
                    <a:lstStyle/>
                    <a:p>
                      <a:pPr>
                        <a:lnSpc>
                          <a:spcPct val="100000"/>
                        </a:lnSpc>
                        <a:spcBef>
                          <a:spcPts val="10"/>
                        </a:spcBef>
                      </a:pPr>
                      <a:endParaRPr sz="1500" dirty="0">
                        <a:latin typeface="Times New Roman" panose="02020603050405020304"/>
                        <a:cs typeface="Times New Roman" panose="02020603050405020304"/>
                      </a:endParaRPr>
                    </a:p>
                    <a:p>
                      <a:pPr marL="193040">
                        <a:lnSpc>
                          <a:spcPct val="100000"/>
                        </a:lnSpc>
                      </a:pPr>
                      <a:r>
                        <a:rPr sz="1900" b="1" spc="5" dirty="0">
                          <a:solidFill>
                            <a:srgbClr val="FFFFFF"/>
                          </a:solidFill>
                          <a:latin typeface="微软雅黑" panose="020B0503020204020204" charset="-122"/>
                          <a:cs typeface="微软雅黑" panose="020B0503020204020204" charset="-122"/>
                        </a:rPr>
                        <a:t>电话顺序</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a:lnSpc>
                          <a:spcPct val="100000"/>
                        </a:lnSpc>
                        <a:spcBef>
                          <a:spcPts val="10"/>
                        </a:spcBef>
                      </a:pPr>
                      <a:endParaRPr sz="1500">
                        <a:latin typeface="Times New Roman" panose="02020603050405020304"/>
                        <a:cs typeface="Times New Roman" panose="02020603050405020304"/>
                      </a:endParaRPr>
                    </a:p>
                    <a:p>
                      <a:pPr algn="ctr">
                        <a:lnSpc>
                          <a:spcPct val="100000"/>
                        </a:lnSpc>
                      </a:pPr>
                      <a:r>
                        <a:rPr sz="1900" b="1" spc="5" dirty="0">
                          <a:solidFill>
                            <a:srgbClr val="FFFFFF"/>
                          </a:solidFill>
                          <a:latin typeface="微软雅黑" panose="020B0503020204020204" charset="-122"/>
                          <a:cs typeface="微软雅黑" panose="020B0503020204020204" charset="-122"/>
                        </a:rPr>
                        <a:t>说辞</a:t>
                      </a:r>
                      <a:endParaRPr sz="19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r>
              <a:tr h="762685">
                <a:tc>
                  <a:txBody>
                    <a:bodyPr/>
                    <a:lstStyle/>
                    <a:p>
                      <a:pPr marL="85090">
                        <a:lnSpc>
                          <a:spcPct val="100000"/>
                        </a:lnSpc>
                        <a:spcBef>
                          <a:spcPts val="1505"/>
                        </a:spcBef>
                      </a:pPr>
                      <a:r>
                        <a:rPr sz="2100" dirty="0">
                          <a:latin typeface="PMingLiU" panose="02020500000000000000" charset="-120"/>
                          <a:cs typeface="PMingLiU" panose="02020500000000000000" charset="-120"/>
                        </a:rPr>
                        <a:t>询问婚期</a:t>
                      </a:r>
                      <a:endParaRPr sz="21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5090" marR="142240" algn="just">
                        <a:lnSpc>
                          <a:spcPct val="100000"/>
                        </a:lnSpc>
                        <a:spcBef>
                          <a:spcPts val="270"/>
                        </a:spcBef>
                      </a:pPr>
                      <a:r>
                        <a:rPr sz="1400" dirty="0">
                          <a:latin typeface="PMingLiU" panose="02020500000000000000" charset="-120"/>
                          <a:cs typeface="PMingLiU" panose="02020500000000000000" charset="-120"/>
                        </a:rPr>
                        <a:t>据不完全统计在今年下</a:t>
                      </a:r>
                      <a:r>
                        <a:rPr sz="1400" spc="-15" dirty="0">
                          <a:latin typeface="PMingLiU" panose="02020500000000000000" charset="-120"/>
                          <a:cs typeface="PMingLiU" panose="02020500000000000000" charset="-120"/>
                        </a:rPr>
                        <a:t>半</a:t>
                      </a:r>
                      <a:r>
                        <a:rPr sz="1400" dirty="0">
                          <a:latin typeface="PMingLiU" panose="02020500000000000000" charset="-120"/>
                          <a:cs typeface="PMingLiU" panose="02020500000000000000" charset="-120"/>
                        </a:rPr>
                        <a:t>年结</a:t>
                      </a:r>
                      <a:r>
                        <a:rPr sz="1400" spc="-15" dirty="0">
                          <a:latin typeface="PMingLiU" panose="02020500000000000000" charset="-120"/>
                          <a:cs typeface="PMingLiU" panose="02020500000000000000" charset="-120"/>
                        </a:rPr>
                        <a:t>婚</a:t>
                      </a:r>
                      <a:r>
                        <a:rPr sz="1400" dirty="0">
                          <a:latin typeface="PMingLiU" panose="02020500000000000000" charset="-120"/>
                          <a:cs typeface="PMingLiU" panose="02020500000000000000" charset="-120"/>
                        </a:rPr>
                        <a:t>的新</a:t>
                      </a:r>
                      <a:r>
                        <a:rPr sz="1400" spc="-15" dirty="0">
                          <a:latin typeface="PMingLiU" panose="02020500000000000000" charset="-120"/>
                          <a:cs typeface="PMingLiU" panose="02020500000000000000" charset="-120"/>
                        </a:rPr>
                        <a:t>人</a:t>
                      </a:r>
                      <a:r>
                        <a:rPr sz="1400" dirty="0">
                          <a:latin typeface="PMingLiU" panose="02020500000000000000" charset="-120"/>
                          <a:cs typeface="PMingLiU" panose="02020500000000000000" charset="-120"/>
                        </a:rPr>
                        <a:t>是这</a:t>
                      </a:r>
                      <a:r>
                        <a:rPr sz="1400" spc="-15" dirty="0">
                          <a:latin typeface="PMingLiU" panose="02020500000000000000" charset="-120"/>
                          <a:cs typeface="PMingLiU" panose="02020500000000000000" charset="-120"/>
                        </a:rPr>
                        <a:t>五</a:t>
                      </a:r>
                      <a:r>
                        <a:rPr sz="1400" dirty="0">
                          <a:latin typeface="PMingLiU" panose="02020500000000000000" charset="-120"/>
                          <a:cs typeface="PMingLiU" panose="02020500000000000000" charset="-120"/>
                        </a:rPr>
                        <a:t>年来</a:t>
                      </a:r>
                      <a:r>
                        <a:rPr sz="1400" spc="-15" dirty="0">
                          <a:latin typeface="PMingLiU" panose="02020500000000000000" charset="-120"/>
                          <a:cs typeface="PMingLiU" panose="02020500000000000000" charset="-120"/>
                        </a:rPr>
                        <a:t>最</a:t>
                      </a:r>
                      <a:r>
                        <a:rPr sz="1400" dirty="0">
                          <a:latin typeface="PMingLiU" panose="02020500000000000000" charset="-120"/>
                          <a:cs typeface="PMingLiU" panose="02020500000000000000" charset="-120"/>
                        </a:rPr>
                        <a:t>多的</a:t>
                      </a:r>
                      <a:r>
                        <a:rPr sz="1400" spc="-15" dirty="0">
                          <a:latin typeface="PMingLiU" panose="02020500000000000000" charset="-120"/>
                          <a:cs typeface="PMingLiU" panose="02020500000000000000" charset="-120"/>
                        </a:rPr>
                        <a:t>一</a:t>
                      </a:r>
                      <a:r>
                        <a:rPr sz="1400" dirty="0">
                          <a:latin typeface="PMingLiU" panose="02020500000000000000" charset="-120"/>
                          <a:cs typeface="PMingLiU" panose="02020500000000000000" charset="-120"/>
                        </a:rPr>
                        <a:t>年哦</a:t>
                      </a:r>
                      <a:r>
                        <a:rPr sz="1400" spc="-15"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中国</a:t>
                      </a:r>
                      <a:r>
                        <a:rPr sz="1400" spc="-15" dirty="0">
                          <a:latin typeface="PMingLiU" panose="02020500000000000000" charset="-120"/>
                          <a:cs typeface="PMingLiU" panose="02020500000000000000" charset="-120"/>
                        </a:rPr>
                        <a:t>人</a:t>
                      </a:r>
                      <a:r>
                        <a:rPr sz="1400" dirty="0">
                          <a:latin typeface="PMingLiU" panose="02020500000000000000" charset="-120"/>
                          <a:cs typeface="PMingLiU" panose="02020500000000000000" charset="-120"/>
                        </a:rPr>
                        <a:t>还  是比较讲究结婚甄选日</a:t>
                      </a:r>
                      <a:r>
                        <a:rPr sz="1400" spc="-15" dirty="0">
                          <a:latin typeface="PMingLiU" panose="02020500000000000000" charset="-120"/>
                          <a:cs typeface="PMingLiU" panose="02020500000000000000" charset="-120"/>
                        </a:rPr>
                        <a:t>子</a:t>
                      </a:r>
                      <a:r>
                        <a:rPr sz="1400" dirty="0">
                          <a:latin typeface="PMingLiU" panose="02020500000000000000" charset="-120"/>
                          <a:cs typeface="PMingLiU" panose="02020500000000000000" charset="-120"/>
                        </a:rPr>
                        <a:t>的，</a:t>
                      </a:r>
                      <a:r>
                        <a:rPr sz="1400" spc="-15" dirty="0">
                          <a:latin typeface="PMingLiU" panose="02020500000000000000" charset="-120"/>
                          <a:cs typeface="PMingLiU" panose="02020500000000000000" charset="-120"/>
                        </a:rPr>
                        <a:t>今</a:t>
                      </a:r>
                      <a:r>
                        <a:rPr sz="1400" dirty="0">
                          <a:latin typeface="PMingLiU" panose="02020500000000000000" charset="-120"/>
                          <a:cs typeface="PMingLiU" panose="02020500000000000000" charset="-120"/>
                        </a:rPr>
                        <a:t>年下</a:t>
                      </a:r>
                      <a:r>
                        <a:rPr sz="1400" spc="-15" dirty="0">
                          <a:latin typeface="PMingLiU" panose="02020500000000000000" charset="-120"/>
                          <a:cs typeface="PMingLiU" panose="02020500000000000000" charset="-120"/>
                        </a:rPr>
                        <a:t>半</a:t>
                      </a:r>
                      <a:r>
                        <a:rPr sz="1400" dirty="0">
                          <a:latin typeface="PMingLiU" panose="02020500000000000000" charset="-120"/>
                          <a:cs typeface="PMingLiU" panose="02020500000000000000" charset="-120"/>
                        </a:rPr>
                        <a:t>年是</a:t>
                      </a:r>
                      <a:r>
                        <a:rPr sz="1400" spc="-15" dirty="0">
                          <a:latin typeface="PMingLiU" panose="02020500000000000000" charset="-120"/>
                          <a:cs typeface="PMingLiU" panose="02020500000000000000" charset="-120"/>
                        </a:rPr>
                        <a:t>非</a:t>
                      </a:r>
                      <a:r>
                        <a:rPr sz="1400" dirty="0">
                          <a:latin typeface="PMingLiU" panose="02020500000000000000" charset="-120"/>
                          <a:cs typeface="PMingLiU" panose="02020500000000000000" charset="-120"/>
                        </a:rPr>
                        <a:t>常适</a:t>
                      </a:r>
                      <a:r>
                        <a:rPr sz="1400" spc="-15" dirty="0">
                          <a:latin typeface="PMingLiU" panose="02020500000000000000" charset="-120"/>
                          <a:cs typeface="PMingLiU" panose="02020500000000000000" charset="-120"/>
                        </a:rPr>
                        <a:t>合</a:t>
                      </a:r>
                      <a:r>
                        <a:rPr sz="1400" dirty="0">
                          <a:latin typeface="PMingLiU" panose="02020500000000000000" charset="-120"/>
                          <a:cs typeface="PMingLiU" panose="02020500000000000000" charset="-120"/>
                        </a:rPr>
                        <a:t>嫁娶</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一年</a:t>
                      </a:r>
                      <a:r>
                        <a:rPr sz="1400" spc="-15"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嘻嘻</a:t>
                      </a:r>
                      <a:r>
                        <a:rPr sz="1400" spc="-15"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备  注：年份可自行调整）</a:t>
                      </a:r>
                      <a:endParaRPr sz="14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2851161">
                <a:tc>
                  <a:txBody>
                    <a:bodyPr/>
                    <a:lstStyle/>
                    <a:p>
                      <a:pPr>
                        <a:lnSpc>
                          <a:spcPct val="100000"/>
                        </a:lnSpc>
                      </a:pPr>
                      <a:endParaRPr sz="2100">
                        <a:latin typeface="Times New Roman" panose="02020603050405020304"/>
                        <a:cs typeface="Times New Roman" panose="02020603050405020304"/>
                      </a:endParaRPr>
                    </a:p>
                    <a:p>
                      <a:pPr>
                        <a:lnSpc>
                          <a:spcPct val="100000"/>
                        </a:lnSpc>
                      </a:pPr>
                      <a:endParaRPr sz="2100">
                        <a:latin typeface="Times New Roman" panose="02020603050405020304"/>
                        <a:cs typeface="Times New Roman" panose="02020603050405020304"/>
                      </a:endParaRPr>
                    </a:p>
                    <a:p>
                      <a:pPr>
                        <a:lnSpc>
                          <a:spcPct val="100000"/>
                        </a:lnSpc>
                      </a:pPr>
                      <a:endParaRPr sz="2100">
                        <a:latin typeface="Times New Roman" panose="02020603050405020304"/>
                        <a:cs typeface="Times New Roman" panose="02020603050405020304"/>
                      </a:endParaRPr>
                    </a:p>
                    <a:p>
                      <a:pPr>
                        <a:lnSpc>
                          <a:spcPct val="100000"/>
                        </a:lnSpc>
                        <a:spcBef>
                          <a:spcPts val="55"/>
                        </a:spcBef>
                      </a:pPr>
                      <a:endParaRPr sz="2200">
                        <a:latin typeface="Times New Roman" panose="02020603050405020304"/>
                        <a:cs typeface="Times New Roman" panose="02020603050405020304"/>
                      </a:endParaRPr>
                    </a:p>
                    <a:p>
                      <a:pPr marL="85090">
                        <a:lnSpc>
                          <a:spcPct val="100000"/>
                        </a:lnSpc>
                      </a:pPr>
                      <a:r>
                        <a:rPr sz="2100" dirty="0">
                          <a:latin typeface="PMingLiU" panose="02020500000000000000" charset="-120"/>
                          <a:cs typeface="PMingLiU" panose="02020500000000000000" charset="-120"/>
                        </a:rPr>
                        <a:t>专属感</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marL="85090" marR="134620">
                        <a:lnSpc>
                          <a:spcPct val="100000"/>
                        </a:lnSpc>
                        <a:spcBef>
                          <a:spcPts val="375"/>
                        </a:spcBef>
                      </a:pPr>
                      <a:r>
                        <a:rPr sz="1400" dirty="0">
                          <a:latin typeface="PMingLiU" panose="02020500000000000000" charset="-120"/>
                          <a:cs typeface="PMingLiU" panose="02020500000000000000" charset="-120"/>
                        </a:rPr>
                        <a:t>亲爱的</a:t>
                      </a:r>
                      <a:r>
                        <a:rPr sz="1400" dirty="0" smtClean="0">
                          <a:latin typeface="PMingLiU" panose="02020500000000000000" charset="-120"/>
                          <a:cs typeface="PMingLiU" panose="02020500000000000000" charset="-120"/>
                        </a:rPr>
                        <a:t>，因为你是</a:t>
                      </a:r>
                      <a:r>
                        <a:rPr lang="zh-CN" altLang="en-US" sz="1400" dirty="0" smtClean="0">
                          <a:latin typeface="PMingLiU" panose="02020500000000000000" charset="-120"/>
                          <a:cs typeface="PMingLiU" panose="02020500000000000000" charset="-120"/>
                        </a:rPr>
                        <a:t>金百合婚纱摄影网络客户</a:t>
                      </a:r>
                      <a:r>
                        <a:rPr sz="1400" dirty="0" smtClean="0">
                          <a:latin typeface="PMingLiU" panose="02020500000000000000" charset="-120"/>
                          <a:cs typeface="PMingLiU" panose="02020500000000000000" charset="-120"/>
                        </a:rPr>
                        <a:t>，</a:t>
                      </a:r>
                      <a:r>
                        <a:rPr lang="zh-CN" altLang="en-US" sz="1400" dirty="0" smtClean="0">
                          <a:latin typeface="PMingLiU" panose="02020500000000000000" charset="-120"/>
                          <a:cs typeface="PMingLiU" panose="02020500000000000000" charset="-120"/>
                        </a:rPr>
                        <a:t>您已经获得我们的网络</a:t>
                      </a:r>
                      <a:r>
                        <a:rPr sz="1400" b="0" dirty="0" smtClean="0">
                          <a:latin typeface="Bookman Old Style" panose="02050604050505020204"/>
                          <a:cs typeface="Bookman Old Style" panose="02050604050505020204"/>
                        </a:rPr>
                        <a:t>v</a:t>
                      </a:r>
                      <a:r>
                        <a:rPr sz="1400" b="0" spc="-5" dirty="0" smtClean="0">
                          <a:latin typeface="Bookman Old Style" panose="02050604050505020204"/>
                          <a:cs typeface="Bookman Old Style" panose="02050604050505020204"/>
                        </a:rPr>
                        <a:t>i</a:t>
                      </a:r>
                      <a:r>
                        <a:rPr sz="1400" b="0" spc="-10" dirty="0" smtClean="0">
                          <a:latin typeface="Bookman Old Style" panose="02050604050505020204"/>
                          <a:cs typeface="Bookman Old Style" panose="02050604050505020204"/>
                        </a:rPr>
                        <a:t>p</a:t>
                      </a:r>
                      <a:r>
                        <a:rPr sz="1400" dirty="0" smtClean="0">
                          <a:latin typeface="PMingLiU" panose="02020500000000000000" charset="-120"/>
                          <a:cs typeface="PMingLiU" panose="02020500000000000000" charset="-120"/>
                        </a:rPr>
                        <a:t>的</a:t>
                      </a:r>
                      <a:r>
                        <a:rPr sz="1400" spc="-15" dirty="0" smtClean="0">
                          <a:latin typeface="PMingLiU" panose="02020500000000000000" charset="-120"/>
                          <a:cs typeface="PMingLiU" panose="02020500000000000000" charset="-120"/>
                        </a:rPr>
                        <a:t>客</a:t>
                      </a:r>
                      <a:r>
                        <a:rPr sz="1400" dirty="0" smtClean="0">
                          <a:latin typeface="PMingLiU" panose="02020500000000000000" charset="-120"/>
                          <a:cs typeface="PMingLiU" panose="02020500000000000000" charset="-120"/>
                        </a:rPr>
                        <a:t>户名</a:t>
                      </a:r>
                      <a:r>
                        <a:rPr sz="1400" spc="-15" dirty="0" smtClean="0">
                          <a:latin typeface="PMingLiU" panose="02020500000000000000" charset="-120"/>
                          <a:cs typeface="PMingLiU" panose="02020500000000000000" charset="-120"/>
                        </a:rPr>
                        <a:t>额</a:t>
                      </a:r>
                      <a:r>
                        <a:rPr sz="1400" dirty="0" smtClean="0">
                          <a:latin typeface="PMingLiU" panose="02020500000000000000" charset="-120"/>
                          <a:cs typeface="PMingLiU" panose="02020500000000000000" charset="-120"/>
                        </a:rPr>
                        <a:t>，你</a:t>
                      </a:r>
                      <a:r>
                        <a:rPr sz="1400" spc="-15" dirty="0" smtClean="0">
                          <a:latin typeface="PMingLiU" panose="02020500000000000000" charset="-120"/>
                          <a:cs typeface="PMingLiU" panose="02020500000000000000" charset="-120"/>
                        </a:rPr>
                        <a:t>是</a:t>
                      </a:r>
                      <a:r>
                        <a:rPr sz="1400" dirty="0" smtClean="0">
                          <a:latin typeface="PMingLiU" panose="02020500000000000000" charset="-120"/>
                          <a:cs typeface="PMingLiU" panose="02020500000000000000" charset="-120"/>
                        </a:rPr>
                        <a:t>可以</a:t>
                      </a:r>
                      <a:r>
                        <a:rPr sz="1400" spc="-15" dirty="0" smtClean="0">
                          <a:latin typeface="PMingLiU" panose="02020500000000000000" charset="-120"/>
                          <a:cs typeface="PMingLiU" panose="02020500000000000000" charset="-120"/>
                        </a:rPr>
                        <a:t>终</a:t>
                      </a:r>
                      <a:r>
                        <a:rPr sz="1400" dirty="0" smtClean="0">
                          <a:latin typeface="PMingLiU" panose="02020500000000000000" charset="-120"/>
                          <a:cs typeface="PMingLiU" panose="02020500000000000000" charset="-120"/>
                        </a:rPr>
                        <a:t>身在</a:t>
                      </a:r>
                      <a:r>
                        <a:rPr lang="zh-CN" altLang="en-US" sz="1400" spc="-15" dirty="0" smtClean="0">
                          <a:latin typeface="PMingLiU" panose="02020500000000000000" charset="-120"/>
                          <a:cs typeface="PMingLiU" panose="02020500000000000000" charset="-120"/>
                        </a:rPr>
                        <a:t>金百合婚纱摄影</a:t>
                      </a:r>
                      <a:r>
                        <a:rPr sz="1400" dirty="0" smtClean="0">
                          <a:latin typeface="PMingLiU" panose="02020500000000000000" charset="-120"/>
                          <a:cs typeface="PMingLiU" panose="02020500000000000000" charset="-120"/>
                        </a:rPr>
                        <a:t>  </a:t>
                      </a:r>
                      <a:r>
                        <a:rPr sz="1400" dirty="0">
                          <a:latin typeface="PMingLiU" panose="02020500000000000000" charset="-120"/>
                          <a:cs typeface="PMingLiU" panose="02020500000000000000" charset="-120"/>
                        </a:rPr>
                        <a:t>享受</a:t>
                      </a:r>
                      <a:r>
                        <a:rPr sz="1400" b="0" dirty="0">
                          <a:latin typeface="Bookman Old Style" panose="02050604050505020204"/>
                          <a:cs typeface="Bookman Old Style" panose="02050604050505020204"/>
                        </a:rPr>
                        <a:t>vip</a:t>
                      </a:r>
                      <a:r>
                        <a:rPr sz="1400" dirty="0">
                          <a:latin typeface="PMingLiU" panose="02020500000000000000" charset="-120"/>
                          <a:cs typeface="PMingLiU" panose="02020500000000000000" charset="-120"/>
                        </a:rPr>
                        <a:t>待遇的哦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对于</a:t>
                      </a:r>
                      <a:r>
                        <a:rPr sz="1400" b="0" dirty="0">
                          <a:latin typeface="Bookman Old Style" panose="02050604050505020204"/>
                          <a:cs typeface="Bookman Old Style" panose="02050604050505020204"/>
                        </a:rPr>
                        <a:t>vip</a:t>
                      </a:r>
                      <a:r>
                        <a:rPr sz="1400" dirty="0">
                          <a:latin typeface="PMingLiU" panose="02020500000000000000" charset="-120"/>
                          <a:cs typeface="PMingLiU" panose="02020500000000000000" charset="-120"/>
                        </a:rPr>
                        <a:t>客户，我们有更好的活动会优先推送你哦</a:t>
                      </a:r>
                      <a:r>
                        <a:rPr sz="1400" b="0" dirty="0">
                          <a:latin typeface="Bookman Old Style" panose="02050604050505020204"/>
                          <a:cs typeface="Bookman Old Style" panose="02050604050505020204"/>
                        </a:rPr>
                        <a:t>~  </a:t>
                      </a:r>
                      <a:r>
                        <a:rPr sz="1400" dirty="0">
                          <a:latin typeface="PMingLiU" panose="02020500000000000000" charset="-120"/>
                          <a:cs typeface="PMingLiU" panose="02020500000000000000" charset="-120"/>
                        </a:rPr>
                        <a:t>最关键的是现在的新人</a:t>
                      </a:r>
                      <a:r>
                        <a:rPr sz="1400" spc="-15" dirty="0">
                          <a:latin typeface="PMingLiU" panose="02020500000000000000" charset="-120"/>
                          <a:cs typeface="PMingLiU" panose="02020500000000000000" charset="-120"/>
                        </a:rPr>
                        <a:t>对</a:t>
                      </a:r>
                      <a:r>
                        <a:rPr sz="1400" dirty="0">
                          <a:latin typeface="PMingLiU" panose="02020500000000000000" charset="-120"/>
                          <a:cs typeface="PMingLiU" panose="02020500000000000000" charset="-120"/>
                        </a:rPr>
                        <a:t>婚纱</a:t>
                      </a:r>
                      <a:r>
                        <a:rPr sz="1400" spc="-15" dirty="0">
                          <a:latin typeface="PMingLiU" panose="02020500000000000000" charset="-120"/>
                          <a:cs typeface="PMingLiU" panose="02020500000000000000" charset="-120"/>
                        </a:rPr>
                        <a:t>照</a:t>
                      </a:r>
                      <a:r>
                        <a:rPr sz="1400" dirty="0">
                          <a:latin typeface="PMingLiU" panose="02020500000000000000" charset="-120"/>
                          <a:cs typeface="PMingLiU" panose="02020500000000000000" charset="-120"/>
                        </a:rPr>
                        <a:t>方面</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认知</a:t>
                      </a:r>
                      <a:r>
                        <a:rPr sz="1400" spc="-15" dirty="0">
                          <a:latin typeface="PMingLiU" panose="02020500000000000000" charset="-120"/>
                          <a:cs typeface="PMingLiU" panose="02020500000000000000" charset="-120"/>
                        </a:rPr>
                        <a:t>不</a:t>
                      </a:r>
                      <a:r>
                        <a:rPr sz="1400" dirty="0">
                          <a:latin typeface="PMingLiU" panose="02020500000000000000" charset="-120"/>
                          <a:cs typeface="PMingLiU" panose="02020500000000000000" charset="-120"/>
                        </a:rPr>
                        <a:t>高，</a:t>
                      </a:r>
                      <a:r>
                        <a:rPr sz="1400" spc="-15" dirty="0">
                          <a:latin typeface="PMingLiU" panose="02020500000000000000" charset="-120"/>
                          <a:cs typeface="PMingLiU" panose="02020500000000000000" charset="-120"/>
                        </a:rPr>
                        <a:t>很</a:t>
                      </a:r>
                      <a:r>
                        <a:rPr sz="1400" dirty="0">
                          <a:latin typeface="PMingLiU" panose="02020500000000000000" charset="-120"/>
                          <a:cs typeface="PMingLiU" panose="02020500000000000000" charset="-120"/>
                        </a:rPr>
                        <a:t>多新</a:t>
                      </a:r>
                      <a:r>
                        <a:rPr sz="1400" spc="-15" dirty="0">
                          <a:latin typeface="PMingLiU" panose="02020500000000000000" charset="-120"/>
                          <a:cs typeface="PMingLiU" panose="02020500000000000000" charset="-120"/>
                        </a:rPr>
                        <a:t>人</a:t>
                      </a:r>
                      <a:r>
                        <a:rPr sz="1400" dirty="0">
                          <a:latin typeface="PMingLiU" panose="02020500000000000000" charset="-120"/>
                          <a:cs typeface="PMingLiU" panose="02020500000000000000" charset="-120"/>
                        </a:rPr>
                        <a:t>觉得</a:t>
                      </a:r>
                      <a:r>
                        <a:rPr sz="1400" spc="-15" dirty="0">
                          <a:latin typeface="PMingLiU" panose="02020500000000000000" charset="-120"/>
                          <a:cs typeface="PMingLiU" panose="02020500000000000000" charset="-120"/>
                        </a:rPr>
                        <a:t>结</a:t>
                      </a:r>
                      <a:r>
                        <a:rPr sz="1400" dirty="0">
                          <a:latin typeface="PMingLiU" panose="02020500000000000000" charset="-120"/>
                          <a:cs typeface="PMingLiU" panose="02020500000000000000" charset="-120"/>
                        </a:rPr>
                        <a:t>婚日</a:t>
                      </a:r>
                      <a:r>
                        <a:rPr sz="1400" spc="-15" dirty="0">
                          <a:latin typeface="PMingLiU" panose="02020500000000000000" charset="-120"/>
                          <a:cs typeface="PMingLiU" panose="02020500000000000000" charset="-120"/>
                        </a:rPr>
                        <a:t>期</a:t>
                      </a:r>
                      <a:r>
                        <a:rPr sz="1400" dirty="0">
                          <a:latin typeface="PMingLiU" panose="02020500000000000000" charset="-120"/>
                          <a:cs typeface="PMingLiU" panose="02020500000000000000" charset="-120"/>
                        </a:rPr>
                        <a:t>定  下来再咨询，往往婚期</a:t>
                      </a:r>
                      <a:r>
                        <a:rPr sz="1400" spc="-15" dirty="0">
                          <a:latin typeface="PMingLiU" panose="02020500000000000000" charset="-120"/>
                          <a:cs typeface="PMingLiU" panose="02020500000000000000" charset="-120"/>
                        </a:rPr>
                        <a:t>定</a:t>
                      </a:r>
                      <a:r>
                        <a:rPr sz="1400" dirty="0">
                          <a:latin typeface="PMingLiU" panose="02020500000000000000" charset="-120"/>
                          <a:cs typeface="PMingLiU" panose="02020500000000000000" charset="-120"/>
                        </a:rPr>
                        <a:t>下来</a:t>
                      </a:r>
                      <a:r>
                        <a:rPr sz="1400" spc="-15" dirty="0">
                          <a:latin typeface="PMingLiU" panose="02020500000000000000" charset="-120"/>
                          <a:cs typeface="PMingLiU" panose="02020500000000000000" charset="-120"/>
                        </a:rPr>
                        <a:t>二</a:t>
                      </a:r>
                      <a:r>
                        <a:rPr sz="1400" dirty="0">
                          <a:latin typeface="PMingLiU" panose="02020500000000000000" charset="-120"/>
                          <a:cs typeface="PMingLiU" panose="02020500000000000000" charset="-120"/>
                        </a:rPr>
                        <a:t>三个</a:t>
                      </a:r>
                      <a:r>
                        <a:rPr sz="1400" spc="-15" dirty="0">
                          <a:latin typeface="PMingLiU" panose="02020500000000000000" charset="-120"/>
                          <a:cs typeface="PMingLiU" panose="02020500000000000000" charset="-120"/>
                        </a:rPr>
                        <a:t>月</a:t>
                      </a:r>
                      <a:r>
                        <a:rPr sz="1400" dirty="0">
                          <a:latin typeface="PMingLiU" panose="02020500000000000000" charset="-120"/>
                          <a:cs typeface="PMingLiU" panose="02020500000000000000" charset="-120"/>
                        </a:rPr>
                        <a:t>来咨</a:t>
                      </a:r>
                      <a:r>
                        <a:rPr sz="1400" spc="-15" dirty="0">
                          <a:latin typeface="PMingLiU" panose="02020500000000000000" charset="-120"/>
                          <a:cs typeface="PMingLiU" panose="02020500000000000000" charset="-120"/>
                        </a:rPr>
                        <a:t>询</a:t>
                      </a:r>
                      <a:r>
                        <a:rPr sz="1400" dirty="0">
                          <a:latin typeface="PMingLiU" panose="02020500000000000000" charset="-120"/>
                          <a:cs typeface="PMingLiU" panose="02020500000000000000" charset="-120"/>
                        </a:rPr>
                        <a:t>婚纱</a:t>
                      </a:r>
                      <a:r>
                        <a:rPr sz="1400" spc="-15" dirty="0">
                          <a:latin typeface="PMingLiU" panose="02020500000000000000" charset="-120"/>
                          <a:cs typeface="PMingLiU" panose="02020500000000000000" charset="-120"/>
                        </a:rPr>
                        <a:t>照</a:t>
                      </a:r>
                      <a:r>
                        <a:rPr sz="1400" dirty="0">
                          <a:latin typeface="PMingLiU" panose="02020500000000000000" charset="-120"/>
                          <a:cs typeface="PMingLiU" panose="02020500000000000000" charset="-120"/>
                        </a:rPr>
                        <a:t>，发</a:t>
                      </a:r>
                      <a:r>
                        <a:rPr sz="1400" spc="-15" dirty="0">
                          <a:latin typeface="PMingLiU" panose="02020500000000000000" charset="-120"/>
                          <a:cs typeface="PMingLiU" panose="02020500000000000000" charset="-120"/>
                        </a:rPr>
                        <a:t>现</a:t>
                      </a:r>
                      <a:r>
                        <a:rPr sz="1400" dirty="0">
                          <a:latin typeface="PMingLiU" panose="02020500000000000000" charset="-120"/>
                          <a:cs typeface="PMingLiU" panose="02020500000000000000" charset="-120"/>
                        </a:rPr>
                        <a:t>档期</a:t>
                      </a:r>
                      <a:r>
                        <a:rPr sz="1400" spc="-15" dirty="0">
                          <a:latin typeface="PMingLiU" panose="02020500000000000000" charset="-120"/>
                          <a:cs typeface="PMingLiU" panose="02020500000000000000" charset="-120"/>
                        </a:rPr>
                        <a:t>没</a:t>
                      </a:r>
                      <a:r>
                        <a:rPr sz="1400" dirty="0">
                          <a:latin typeface="PMingLiU" panose="02020500000000000000" charset="-120"/>
                          <a:cs typeface="PMingLiU" panose="02020500000000000000" charset="-120"/>
                        </a:rPr>
                        <a:t>有了</a:t>
                      </a:r>
                      <a:r>
                        <a:rPr sz="1400" spc="-15"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活  动也没了，会特别苦恼</a:t>
                      </a:r>
                      <a:r>
                        <a:rPr sz="1400" spc="-15"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亲爱</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你真</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应该</a:t>
                      </a:r>
                      <a:r>
                        <a:rPr sz="1400" spc="-15" dirty="0">
                          <a:latin typeface="PMingLiU" panose="02020500000000000000" charset="-120"/>
                          <a:cs typeface="PMingLiU" panose="02020500000000000000" charset="-120"/>
                        </a:rPr>
                        <a:t>感</a:t>
                      </a:r>
                      <a:r>
                        <a:rPr sz="1400" dirty="0">
                          <a:latin typeface="PMingLiU" panose="02020500000000000000" charset="-120"/>
                          <a:cs typeface="PMingLiU" panose="02020500000000000000" charset="-120"/>
                        </a:rPr>
                        <a:t>谢你</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朋友</a:t>
                      </a:r>
                      <a:r>
                        <a:rPr sz="1400" spc="-15" dirty="0">
                          <a:latin typeface="PMingLiU" panose="02020500000000000000" charset="-120"/>
                          <a:cs typeface="PMingLiU" panose="02020500000000000000" charset="-120"/>
                        </a:rPr>
                        <a:t>哦</a:t>
                      </a:r>
                      <a:r>
                        <a:rPr sz="1400" dirty="0">
                          <a:latin typeface="PMingLiU" panose="02020500000000000000" charset="-120"/>
                          <a:cs typeface="PMingLiU" panose="02020500000000000000" charset="-120"/>
                        </a:rPr>
                        <a:t>！如</a:t>
                      </a:r>
                      <a:r>
                        <a:rPr sz="1400" spc="-15" dirty="0">
                          <a:latin typeface="PMingLiU" panose="02020500000000000000" charset="-120"/>
                          <a:cs typeface="PMingLiU" panose="02020500000000000000" charset="-120"/>
                        </a:rPr>
                        <a:t>果</a:t>
                      </a:r>
                      <a:r>
                        <a:rPr sz="1400" dirty="0">
                          <a:latin typeface="PMingLiU" panose="02020500000000000000" charset="-120"/>
                          <a:cs typeface="PMingLiU" panose="02020500000000000000" charset="-120"/>
                        </a:rPr>
                        <a:t>不是</a:t>
                      </a:r>
                      <a:r>
                        <a:rPr sz="1400" spc="-15" dirty="0">
                          <a:latin typeface="PMingLiU" panose="02020500000000000000" charset="-120"/>
                          <a:cs typeface="PMingLiU" panose="02020500000000000000" charset="-120"/>
                        </a:rPr>
                        <a:t>她</a:t>
                      </a:r>
                      <a:r>
                        <a:rPr sz="1400" dirty="0">
                          <a:latin typeface="PMingLiU" panose="02020500000000000000" charset="-120"/>
                          <a:cs typeface="PMingLiU" panose="02020500000000000000" charset="-120"/>
                        </a:rPr>
                        <a:t>，  你还真的没有机会知道婚纱照原来是需要提前一年左右就做了解的呢</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就像  现在小部分顾客，觉得</a:t>
                      </a:r>
                      <a:r>
                        <a:rPr sz="1400" spc="-15" dirty="0">
                          <a:latin typeface="PMingLiU" panose="02020500000000000000" charset="-120"/>
                          <a:cs typeface="PMingLiU" panose="02020500000000000000" charset="-120"/>
                        </a:rPr>
                        <a:t>婚</a:t>
                      </a:r>
                      <a:r>
                        <a:rPr sz="1400" dirty="0">
                          <a:latin typeface="PMingLiU" panose="02020500000000000000" charset="-120"/>
                          <a:cs typeface="PMingLiU" panose="02020500000000000000" charset="-120"/>
                        </a:rPr>
                        <a:t>期定</a:t>
                      </a:r>
                      <a:r>
                        <a:rPr sz="1400" spc="-15" dirty="0">
                          <a:latin typeface="PMingLiU" panose="02020500000000000000" charset="-120"/>
                          <a:cs typeface="PMingLiU" panose="02020500000000000000" charset="-120"/>
                        </a:rPr>
                        <a:t>下</a:t>
                      </a:r>
                      <a:r>
                        <a:rPr sz="1400" dirty="0">
                          <a:latin typeface="PMingLiU" panose="02020500000000000000" charset="-120"/>
                          <a:cs typeface="PMingLiU" panose="02020500000000000000" charset="-120"/>
                        </a:rPr>
                        <a:t>来提</a:t>
                      </a:r>
                      <a:r>
                        <a:rPr sz="1400" spc="-15" dirty="0">
                          <a:latin typeface="PMingLiU" panose="02020500000000000000" charset="-120"/>
                          <a:cs typeface="PMingLiU" panose="02020500000000000000" charset="-120"/>
                        </a:rPr>
                        <a:t>前</a:t>
                      </a:r>
                      <a:r>
                        <a:rPr sz="1400" dirty="0">
                          <a:latin typeface="PMingLiU" panose="02020500000000000000" charset="-120"/>
                          <a:cs typeface="PMingLiU" panose="02020500000000000000" charset="-120"/>
                        </a:rPr>
                        <a:t>三四</a:t>
                      </a:r>
                      <a:r>
                        <a:rPr sz="1400" spc="-15" dirty="0">
                          <a:latin typeface="PMingLiU" panose="02020500000000000000" charset="-120"/>
                          <a:cs typeface="PMingLiU" panose="02020500000000000000" charset="-120"/>
                        </a:rPr>
                        <a:t>个</a:t>
                      </a:r>
                      <a:r>
                        <a:rPr sz="1400" dirty="0">
                          <a:latin typeface="PMingLiU" panose="02020500000000000000" charset="-120"/>
                          <a:cs typeface="PMingLiU" panose="02020500000000000000" charset="-120"/>
                        </a:rPr>
                        <a:t>月再</a:t>
                      </a:r>
                      <a:r>
                        <a:rPr sz="1400" spc="-15" dirty="0">
                          <a:latin typeface="PMingLiU" panose="02020500000000000000" charset="-120"/>
                          <a:cs typeface="PMingLiU" panose="02020500000000000000" charset="-120"/>
                        </a:rPr>
                        <a:t>来</a:t>
                      </a:r>
                      <a:r>
                        <a:rPr sz="1400" dirty="0">
                          <a:latin typeface="PMingLiU" panose="02020500000000000000" charset="-120"/>
                          <a:cs typeface="PMingLiU" panose="02020500000000000000" charset="-120"/>
                        </a:rPr>
                        <a:t>咨询</a:t>
                      </a:r>
                      <a:r>
                        <a:rPr sz="1400" spc="-15" dirty="0">
                          <a:latin typeface="PMingLiU" panose="02020500000000000000" charset="-120"/>
                          <a:cs typeface="PMingLiU" panose="02020500000000000000" charset="-120"/>
                        </a:rPr>
                        <a:t>婚</a:t>
                      </a:r>
                      <a:r>
                        <a:rPr sz="1400" dirty="0">
                          <a:latin typeface="PMingLiU" panose="02020500000000000000" charset="-120"/>
                          <a:cs typeface="PMingLiU" panose="02020500000000000000" charset="-120"/>
                        </a:rPr>
                        <a:t>纱照</a:t>
                      </a:r>
                      <a:r>
                        <a:rPr sz="1400" spc="-15" dirty="0">
                          <a:latin typeface="PMingLiU" panose="02020500000000000000" charset="-120"/>
                          <a:cs typeface="PMingLiU" panose="02020500000000000000" charset="-120"/>
                        </a:rPr>
                        <a:t>就</a:t>
                      </a:r>
                      <a:r>
                        <a:rPr sz="1400" dirty="0">
                          <a:latin typeface="PMingLiU" panose="02020500000000000000" charset="-120"/>
                          <a:cs typeface="PMingLiU" panose="02020500000000000000" charset="-120"/>
                        </a:rPr>
                        <a:t>可以</a:t>
                      </a:r>
                      <a:r>
                        <a:rPr sz="1400" spc="-15" dirty="0">
                          <a:latin typeface="PMingLiU" panose="02020500000000000000" charset="-120"/>
                          <a:cs typeface="PMingLiU" panose="02020500000000000000" charset="-120"/>
                        </a:rPr>
                        <a:t>了</a:t>
                      </a:r>
                      <a:r>
                        <a:rPr sz="1400" dirty="0">
                          <a:latin typeface="PMingLiU" panose="02020500000000000000" charset="-120"/>
                          <a:cs typeface="PMingLiU" panose="02020500000000000000" charset="-120"/>
                        </a:rPr>
                        <a:t>，  当真的有需求来了解的</a:t>
                      </a:r>
                      <a:r>
                        <a:rPr sz="1400" spc="-15" dirty="0">
                          <a:latin typeface="PMingLiU" panose="02020500000000000000" charset="-120"/>
                          <a:cs typeface="PMingLiU" panose="02020500000000000000" charset="-120"/>
                        </a:rPr>
                        <a:t>时</a:t>
                      </a:r>
                      <a:r>
                        <a:rPr sz="1400" dirty="0">
                          <a:latin typeface="PMingLiU" panose="02020500000000000000" charset="-120"/>
                          <a:cs typeface="PMingLiU" panose="02020500000000000000" charset="-120"/>
                        </a:rPr>
                        <a:t>候，</a:t>
                      </a:r>
                      <a:r>
                        <a:rPr sz="1400" spc="-15" dirty="0">
                          <a:latin typeface="PMingLiU" panose="02020500000000000000" charset="-120"/>
                          <a:cs typeface="PMingLiU" panose="02020500000000000000" charset="-120"/>
                        </a:rPr>
                        <a:t>发</a:t>
                      </a:r>
                      <a:r>
                        <a:rPr sz="1400" dirty="0">
                          <a:latin typeface="PMingLiU" panose="02020500000000000000" charset="-120"/>
                          <a:cs typeface="PMingLiU" panose="02020500000000000000" charset="-120"/>
                        </a:rPr>
                        <a:t>现一</a:t>
                      </a:r>
                      <a:r>
                        <a:rPr sz="1400" spc="-15" dirty="0">
                          <a:latin typeface="PMingLiU" panose="02020500000000000000" charset="-120"/>
                          <a:cs typeface="PMingLiU" panose="02020500000000000000" charset="-120"/>
                        </a:rPr>
                        <a:t>活</a:t>
                      </a:r>
                      <a:r>
                        <a:rPr sz="1400" dirty="0">
                          <a:latin typeface="PMingLiU" panose="02020500000000000000" charset="-120"/>
                          <a:cs typeface="PMingLiU" panose="02020500000000000000" charset="-120"/>
                        </a:rPr>
                        <a:t>动不</a:t>
                      </a:r>
                      <a:r>
                        <a:rPr sz="1400" spc="-15" dirty="0">
                          <a:latin typeface="PMingLiU" panose="02020500000000000000" charset="-120"/>
                          <a:cs typeface="PMingLiU" panose="02020500000000000000" charset="-120"/>
                        </a:rPr>
                        <a:t>优</a:t>
                      </a:r>
                      <a:r>
                        <a:rPr sz="1400" dirty="0">
                          <a:latin typeface="PMingLiU" panose="02020500000000000000" charset="-120"/>
                          <a:cs typeface="PMingLiU" panose="02020500000000000000" charset="-120"/>
                        </a:rPr>
                        <a:t>惠，</a:t>
                      </a:r>
                      <a:r>
                        <a:rPr sz="1400" spc="-15" dirty="0">
                          <a:latin typeface="PMingLiU" panose="02020500000000000000" charset="-120"/>
                          <a:cs typeface="PMingLiU" panose="02020500000000000000" charset="-120"/>
                        </a:rPr>
                        <a:t>二</a:t>
                      </a:r>
                      <a:r>
                        <a:rPr sz="1400" dirty="0">
                          <a:latin typeface="PMingLiU" panose="02020500000000000000" charset="-120"/>
                          <a:cs typeface="PMingLiU" panose="02020500000000000000" charset="-120"/>
                        </a:rPr>
                        <a:t>档期</a:t>
                      </a:r>
                      <a:r>
                        <a:rPr sz="1400" spc="-15" dirty="0">
                          <a:latin typeface="PMingLiU" panose="02020500000000000000" charset="-120"/>
                          <a:cs typeface="PMingLiU" panose="02020500000000000000" charset="-120"/>
                        </a:rPr>
                        <a:t>没</a:t>
                      </a:r>
                      <a:r>
                        <a:rPr sz="1400" dirty="0">
                          <a:latin typeface="PMingLiU" panose="02020500000000000000" charset="-120"/>
                          <a:cs typeface="PMingLiU" panose="02020500000000000000" charset="-120"/>
                        </a:rPr>
                        <a:t>了，</a:t>
                      </a:r>
                      <a:r>
                        <a:rPr sz="1400" spc="-15" dirty="0">
                          <a:latin typeface="PMingLiU" panose="02020500000000000000" charset="-120"/>
                          <a:cs typeface="PMingLiU" panose="02020500000000000000" charset="-120"/>
                        </a:rPr>
                        <a:t>所</a:t>
                      </a:r>
                      <a:r>
                        <a:rPr sz="1400" dirty="0">
                          <a:latin typeface="PMingLiU" panose="02020500000000000000" charset="-120"/>
                          <a:cs typeface="PMingLiU" panose="02020500000000000000" charset="-120"/>
                        </a:rPr>
                        <a:t>有的</a:t>
                      </a:r>
                      <a:r>
                        <a:rPr sz="1400" spc="-15" dirty="0">
                          <a:latin typeface="PMingLiU" panose="02020500000000000000" charset="-120"/>
                          <a:cs typeface="PMingLiU" panose="02020500000000000000" charset="-120"/>
                        </a:rPr>
                        <a:t>行</a:t>
                      </a:r>
                      <a:r>
                        <a:rPr sz="1400" dirty="0">
                          <a:latin typeface="PMingLiU" panose="02020500000000000000" charset="-120"/>
                          <a:cs typeface="PMingLiU" panose="02020500000000000000" charset="-120"/>
                        </a:rPr>
                        <a:t>程  就会变得特别匆忙，因</a:t>
                      </a:r>
                      <a:r>
                        <a:rPr sz="1400" spc="-15" dirty="0">
                          <a:latin typeface="PMingLiU" panose="02020500000000000000" charset="-120"/>
                          <a:cs typeface="PMingLiU" panose="02020500000000000000" charset="-120"/>
                        </a:rPr>
                        <a:t>为</a:t>
                      </a:r>
                      <a:r>
                        <a:rPr sz="1400" dirty="0">
                          <a:latin typeface="PMingLiU" panose="02020500000000000000" charset="-120"/>
                          <a:cs typeface="PMingLiU" panose="02020500000000000000" charset="-120"/>
                        </a:rPr>
                        <a:t>本身</a:t>
                      </a:r>
                      <a:r>
                        <a:rPr sz="1400" spc="-15" dirty="0">
                          <a:latin typeface="PMingLiU" panose="02020500000000000000" charset="-120"/>
                          <a:cs typeface="PMingLiU" panose="02020500000000000000" charset="-120"/>
                        </a:rPr>
                        <a:t>结</a:t>
                      </a:r>
                      <a:r>
                        <a:rPr sz="1400" dirty="0">
                          <a:latin typeface="PMingLiU" panose="02020500000000000000" charset="-120"/>
                          <a:cs typeface="PMingLiU" panose="02020500000000000000" charset="-120"/>
                        </a:rPr>
                        <a:t>婚有</a:t>
                      </a:r>
                      <a:r>
                        <a:rPr sz="1400" spc="-15" dirty="0">
                          <a:latin typeface="PMingLiU" panose="02020500000000000000" charset="-120"/>
                          <a:cs typeface="PMingLiU" panose="02020500000000000000" charset="-120"/>
                        </a:rPr>
                        <a:t>很</a:t>
                      </a:r>
                      <a:r>
                        <a:rPr sz="1400" dirty="0">
                          <a:latin typeface="PMingLiU" panose="02020500000000000000" charset="-120"/>
                          <a:cs typeface="PMingLiU" panose="02020500000000000000" charset="-120"/>
                        </a:rPr>
                        <a:t>多事</a:t>
                      </a:r>
                      <a:r>
                        <a:rPr sz="1400" spc="-15" dirty="0">
                          <a:latin typeface="PMingLiU" panose="02020500000000000000" charset="-120"/>
                          <a:cs typeface="PMingLiU" panose="02020500000000000000" charset="-120"/>
                        </a:rPr>
                        <a:t>情</a:t>
                      </a:r>
                      <a:r>
                        <a:rPr sz="1400" dirty="0">
                          <a:latin typeface="PMingLiU" panose="02020500000000000000" charset="-120"/>
                          <a:cs typeface="PMingLiU" panose="02020500000000000000" charset="-120"/>
                        </a:rPr>
                        <a:t>是需</a:t>
                      </a:r>
                      <a:r>
                        <a:rPr sz="1400" spc="-15" dirty="0">
                          <a:latin typeface="PMingLiU" panose="02020500000000000000" charset="-120"/>
                          <a:cs typeface="PMingLiU" panose="02020500000000000000" charset="-120"/>
                        </a:rPr>
                        <a:t>要</a:t>
                      </a:r>
                      <a:r>
                        <a:rPr sz="1400" dirty="0">
                          <a:latin typeface="PMingLiU" panose="02020500000000000000" charset="-120"/>
                          <a:cs typeface="PMingLiU" panose="02020500000000000000" charset="-120"/>
                        </a:rPr>
                        <a:t>筹备</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，所</a:t>
                      </a:r>
                      <a:r>
                        <a:rPr sz="1400" spc="-15" dirty="0">
                          <a:latin typeface="PMingLiU" panose="02020500000000000000" charset="-120"/>
                          <a:cs typeface="PMingLiU" panose="02020500000000000000" charset="-120"/>
                        </a:rPr>
                        <a:t>以</a:t>
                      </a:r>
                      <a:r>
                        <a:rPr sz="1400" dirty="0">
                          <a:latin typeface="PMingLiU" panose="02020500000000000000" charset="-120"/>
                          <a:cs typeface="PMingLiU" panose="02020500000000000000" charset="-120"/>
                        </a:rPr>
                        <a:t>婚纱</a:t>
                      </a:r>
                      <a:r>
                        <a:rPr sz="1400" spc="-15" dirty="0">
                          <a:latin typeface="PMingLiU" panose="02020500000000000000" charset="-120"/>
                          <a:cs typeface="PMingLiU" panose="02020500000000000000" charset="-120"/>
                        </a:rPr>
                        <a:t>照</a:t>
                      </a:r>
                      <a:r>
                        <a:rPr sz="1400" dirty="0">
                          <a:latin typeface="PMingLiU" panose="02020500000000000000" charset="-120"/>
                          <a:cs typeface="PMingLiU" panose="02020500000000000000" charset="-120"/>
                        </a:rPr>
                        <a:t>会  是所有结婚行程中最早安排的，周期长嘛</a:t>
                      </a:r>
                      <a:r>
                        <a:rPr sz="1400" b="0" dirty="0">
                          <a:latin typeface="Bookman Old Style" panose="02050604050505020204"/>
                          <a:cs typeface="Bookman Old Style" panose="02050604050505020204"/>
                        </a:rPr>
                        <a:t>~</a:t>
                      </a:r>
                      <a:endParaRPr sz="1400" dirty="0">
                        <a:latin typeface="Bookman Old Style" panose="02050604050505020204"/>
                        <a:cs typeface="Bookman Old Style" panose="020506040505050202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965200" y="1588135"/>
          <a:ext cx="7504430" cy="3086734"/>
        </p:xfrm>
        <a:graphic>
          <a:graphicData uri="http://schemas.openxmlformats.org/drawingml/2006/table">
            <a:tbl>
              <a:tblPr firstRow="1" bandRow="1">
                <a:tableStyleId>{2D5ABB26-0587-4C30-8999-92F81FD0307C}</a:tableStyleId>
              </a:tblPr>
              <a:tblGrid>
                <a:gridCol w="1236980"/>
                <a:gridCol w="6267450"/>
              </a:tblGrid>
              <a:tr h="1028700">
                <a:tc>
                  <a:txBody>
                    <a:bodyPr/>
                    <a:lstStyle/>
                    <a:p>
                      <a:pPr>
                        <a:lnSpc>
                          <a:spcPct val="100000"/>
                        </a:lnSpc>
                        <a:spcBef>
                          <a:spcPts val="20"/>
                        </a:spcBef>
                      </a:pPr>
                      <a:endParaRPr sz="2400" dirty="0">
                        <a:latin typeface="Times New Roman" panose="02020603050405020304"/>
                        <a:cs typeface="Times New Roman" panose="02020603050405020304"/>
                      </a:endParaRPr>
                    </a:p>
                    <a:p>
                      <a:pPr algn="ctr">
                        <a:lnSpc>
                          <a:spcPct val="100000"/>
                        </a:lnSpc>
                        <a:spcBef>
                          <a:spcPts val="5"/>
                        </a:spcBef>
                      </a:pPr>
                      <a:r>
                        <a:rPr sz="1900" b="1" spc="5" dirty="0">
                          <a:solidFill>
                            <a:srgbClr val="FFFFFF"/>
                          </a:solidFill>
                          <a:latin typeface="微软雅黑" panose="020B0503020204020204" charset="-122"/>
                          <a:cs typeface="微软雅黑" panose="020B0503020204020204" charset="-122"/>
                        </a:rPr>
                        <a:t>电话顺序</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a:lnSpc>
                          <a:spcPct val="100000"/>
                        </a:lnSpc>
                        <a:spcBef>
                          <a:spcPts val="20"/>
                        </a:spcBef>
                      </a:pPr>
                      <a:endParaRPr sz="2400" dirty="0">
                        <a:latin typeface="Times New Roman" panose="02020603050405020304"/>
                        <a:cs typeface="Times New Roman" panose="02020603050405020304"/>
                      </a:endParaRPr>
                    </a:p>
                    <a:p>
                      <a:pPr algn="ctr">
                        <a:lnSpc>
                          <a:spcPct val="100000"/>
                        </a:lnSpc>
                        <a:spcBef>
                          <a:spcPts val="5"/>
                        </a:spcBef>
                      </a:pPr>
                      <a:r>
                        <a:rPr sz="1900" b="1" spc="5" dirty="0">
                          <a:solidFill>
                            <a:srgbClr val="FFFFFF"/>
                          </a:solidFill>
                          <a:latin typeface="微软雅黑" panose="020B0503020204020204" charset="-122"/>
                          <a:cs typeface="微软雅黑" panose="020B0503020204020204" charset="-122"/>
                        </a:rPr>
                        <a:t>说辞</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r>
              <a:tr h="2058034">
                <a:tc>
                  <a:txBody>
                    <a:bodyPr/>
                    <a:lstStyle/>
                    <a:p>
                      <a:pPr>
                        <a:lnSpc>
                          <a:spcPct val="100000"/>
                        </a:lnSpc>
                      </a:pPr>
                      <a:endParaRPr sz="2100">
                        <a:latin typeface="Times New Roman" panose="02020603050405020304"/>
                        <a:cs typeface="Times New Roman" panose="02020603050405020304"/>
                      </a:endParaRPr>
                    </a:p>
                    <a:p>
                      <a:pPr>
                        <a:lnSpc>
                          <a:spcPct val="100000"/>
                        </a:lnSpc>
                      </a:pPr>
                      <a:endParaRPr sz="2100">
                        <a:latin typeface="Times New Roman" panose="02020603050405020304"/>
                        <a:cs typeface="Times New Roman" panose="02020603050405020304"/>
                      </a:endParaRPr>
                    </a:p>
                    <a:p>
                      <a:pPr algn="ctr">
                        <a:lnSpc>
                          <a:spcPct val="100000"/>
                        </a:lnSpc>
                        <a:spcBef>
                          <a:spcPts val="1775"/>
                        </a:spcBef>
                      </a:pPr>
                      <a:r>
                        <a:rPr sz="2100" dirty="0">
                          <a:latin typeface="PMingLiU" panose="02020500000000000000" charset="-120"/>
                          <a:cs typeface="PMingLiU" panose="02020500000000000000" charset="-120"/>
                        </a:rPr>
                        <a:t>微信</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a:lnSpc>
                          <a:spcPct val="100000"/>
                        </a:lnSpc>
                      </a:pPr>
                      <a:endParaRPr sz="1900" dirty="0">
                        <a:latin typeface="Times New Roman" panose="02020603050405020304"/>
                        <a:cs typeface="Times New Roman" panose="02020603050405020304"/>
                      </a:endParaRPr>
                    </a:p>
                    <a:p>
                      <a:pPr marL="84455" marR="99060">
                        <a:lnSpc>
                          <a:spcPct val="100000"/>
                        </a:lnSpc>
                      </a:pPr>
                      <a:r>
                        <a:rPr sz="1600" b="0" spc="-5" dirty="0">
                          <a:latin typeface="Bookman Old Style" panose="02050604050505020204"/>
                          <a:cs typeface="Bookman Old Style" panose="02050604050505020204"/>
                        </a:rPr>
                        <a:t>**</a:t>
                      </a:r>
                      <a:r>
                        <a:rPr sz="1600" spc="-5" dirty="0">
                          <a:latin typeface="PMingLiU" panose="02020500000000000000" charset="-120"/>
                          <a:cs typeface="PMingLiU" panose="02020500000000000000" charset="-120"/>
                        </a:rPr>
                        <a:t>先加下你微信，这个手机号码可以加到你微信吗？</a:t>
                      </a:r>
                      <a:r>
                        <a:rPr sz="1600" b="0" spc="-5" dirty="0">
                          <a:latin typeface="Bookman Old Style" panose="02050604050505020204"/>
                          <a:cs typeface="Bookman Old Style" panose="02050604050505020204"/>
                        </a:rPr>
                        <a:t>**</a:t>
                      </a:r>
                      <a:r>
                        <a:rPr sz="1600" spc="-5" dirty="0">
                          <a:latin typeface="PMingLiU" panose="02020500000000000000" charset="-120"/>
                          <a:cs typeface="PMingLiU" panose="02020500000000000000" charset="-120"/>
                        </a:rPr>
                        <a:t>可以发一些你  喜欢的照片风格给你参考</a:t>
                      </a:r>
                      <a:r>
                        <a:rPr sz="1600" b="0" spc="-5" dirty="0">
                          <a:latin typeface="Bookman Old Style" panose="02050604050505020204"/>
                          <a:cs typeface="Bookman Old Style" panose="02050604050505020204"/>
                        </a:rPr>
                        <a:t>~</a:t>
                      </a:r>
                      <a:r>
                        <a:rPr sz="1600" spc="-5" dirty="0">
                          <a:latin typeface="PMingLiU" panose="02020500000000000000" charset="-120"/>
                          <a:cs typeface="PMingLiU" panose="02020500000000000000" charset="-120"/>
                        </a:rPr>
                        <a:t>另外亲爱的你可以发几张你们的自拍照给  </a:t>
                      </a:r>
                      <a:r>
                        <a:rPr sz="1600" b="0" spc="-5" dirty="0">
                          <a:latin typeface="Bookman Old Style" panose="02050604050505020204"/>
                          <a:cs typeface="Bookman Old Style" panose="02050604050505020204"/>
                        </a:rPr>
                        <a:t>xx</a:t>
                      </a:r>
                      <a:r>
                        <a:rPr sz="1600" spc="-5" dirty="0">
                          <a:latin typeface="PMingLiU" panose="02020500000000000000" charset="-120"/>
                          <a:cs typeface="PMingLiU" panose="02020500000000000000" charset="-120"/>
                        </a:rPr>
                        <a:t>，</a:t>
                      </a:r>
                      <a:r>
                        <a:rPr sz="1600" b="0" spc="-5" dirty="0">
                          <a:latin typeface="Bookman Old Style" panose="02050604050505020204"/>
                          <a:cs typeface="Bookman Old Style" panose="02050604050505020204"/>
                        </a:rPr>
                        <a:t>xx</a:t>
                      </a:r>
                      <a:r>
                        <a:rPr sz="1600" spc="-5" dirty="0">
                          <a:latin typeface="PMingLiU" panose="02020500000000000000" charset="-120"/>
                          <a:cs typeface="PMingLiU" panose="02020500000000000000" charset="-120"/>
                        </a:rPr>
                        <a:t>线上先帮你做个简单策划，让你大致对婚纱照有个认知，为  </a:t>
                      </a:r>
                      <a:r>
                        <a:rPr sz="1600" dirty="0">
                          <a:latin typeface="PMingLiU" panose="02020500000000000000" charset="-120"/>
                          <a:cs typeface="PMingLiU" panose="02020500000000000000" charset="-120"/>
                        </a:rPr>
                        <a:t>以后的选择也做一些经验铺垫哦！</a:t>
                      </a:r>
                      <a:r>
                        <a:rPr sz="1600" b="0" spc="5" dirty="0">
                          <a:latin typeface="Bookman Old Style" panose="02050604050505020204"/>
                          <a:cs typeface="Bookman Old Style" panose="02050604050505020204"/>
                        </a:rPr>
                        <a:t>**</a:t>
                      </a:r>
                      <a:r>
                        <a:rPr sz="1600" dirty="0">
                          <a:latin typeface="PMingLiU" panose="02020500000000000000" charset="-120"/>
                          <a:cs typeface="PMingLiU" panose="02020500000000000000" charset="-120"/>
                        </a:rPr>
                        <a:t>的朋友圈</a:t>
                      </a:r>
                      <a:r>
                        <a:rPr sz="1600" spc="10" dirty="0">
                          <a:latin typeface="PMingLiU" panose="02020500000000000000" charset="-120"/>
                          <a:cs typeface="PMingLiU" panose="02020500000000000000" charset="-120"/>
                        </a:rPr>
                        <a:t>也</a:t>
                      </a:r>
                      <a:r>
                        <a:rPr sz="1600" dirty="0">
                          <a:latin typeface="PMingLiU" panose="02020500000000000000" charset="-120"/>
                          <a:cs typeface="PMingLiU" panose="02020500000000000000" charset="-120"/>
                        </a:rPr>
                        <a:t>会定</a:t>
                      </a:r>
                      <a:r>
                        <a:rPr sz="1600" spc="10" dirty="0">
                          <a:latin typeface="PMingLiU" panose="02020500000000000000" charset="-120"/>
                          <a:cs typeface="PMingLiU" panose="02020500000000000000" charset="-120"/>
                        </a:rPr>
                        <a:t>期</a:t>
                      </a:r>
                      <a:r>
                        <a:rPr sz="1600" dirty="0">
                          <a:latin typeface="PMingLiU" panose="02020500000000000000" charset="-120"/>
                          <a:cs typeface="PMingLiU" panose="02020500000000000000" charset="-120"/>
                        </a:rPr>
                        <a:t>发一</a:t>
                      </a:r>
                      <a:r>
                        <a:rPr sz="1600" spc="10" dirty="0">
                          <a:latin typeface="PMingLiU" panose="02020500000000000000" charset="-120"/>
                          <a:cs typeface="PMingLiU" panose="02020500000000000000" charset="-120"/>
                        </a:rPr>
                        <a:t>些</a:t>
                      </a:r>
                      <a:r>
                        <a:rPr sz="1600" dirty="0">
                          <a:latin typeface="PMingLiU" panose="02020500000000000000" charset="-120"/>
                          <a:cs typeface="PMingLiU" panose="02020500000000000000" charset="-120"/>
                        </a:rPr>
                        <a:t>客照样  </a:t>
                      </a:r>
                      <a:r>
                        <a:rPr sz="1600" spc="-5" dirty="0">
                          <a:latin typeface="PMingLiU" panose="02020500000000000000" charset="-120"/>
                          <a:cs typeface="PMingLiU" panose="02020500000000000000" charset="-120"/>
                        </a:rPr>
                        <a:t>照，亲爱的可以关注一下，婚纱照风格方面做个简单认知，以  后拍的时候也会更有准备</a:t>
                      </a:r>
                      <a:endParaRPr sz="16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605715" y="974890"/>
          <a:ext cx="7992882" cy="5072270"/>
        </p:xfrm>
        <a:graphic>
          <a:graphicData uri="http://schemas.openxmlformats.org/drawingml/2006/table">
            <a:tbl>
              <a:tblPr firstRow="1" bandRow="1">
                <a:tableStyleId>{2D5ABB26-0587-4C30-8999-92F81FD0307C}</a:tableStyleId>
              </a:tblPr>
              <a:tblGrid>
                <a:gridCol w="1844508"/>
                <a:gridCol w="6148374"/>
              </a:tblGrid>
              <a:tr h="411480">
                <a:tc>
                  <a:txBody>
                    <a:bodyPr/>
                    <a:lstStyle/>
                    <a:p>
                      <a:pPr marL="431165">
                        <a:lnSpc>
                          <a:spcPct val="100000"/>
                        </a:lnSpc>
                        <a:spcBef>
                          <a:spcPts val="350"/>
                        </a:spcBef>
                      </a:pPr>
                      <a:r>
                        <a:rPr sz="1900" b="1" spc="5" dirty="0">
                          <a:solidFill>
                            <a:srgbClr val="FFFFFF"/>
                          </a:solidFill>
                          <a:latin typeface="微软雅黑" panose="020B0503020204020204" charset="-122"/>
                          <a:cs typeface="微软雅黑" panose="020B0503020204020204" charset="-122"/>
                        </a:rPr>
                        <a:t>电话顺序</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algn="ctr">
                        <a:lnSpc>
                          <a:spcPct val="100000"/>
                        </a:lnSpc>
                        <a:spcBef>
                          <a:spcPts val="350"/>
                        </a:spcBef>
                      </a:pPr>
                      <a:r>
                        <a:rPr sz="1900" b="1" spc="5" dirty="0">
                          <a:solidFill>
                            <a:srgbClr val="FFFFFF"/>
                          </a:solidFill>
                          <a:latin typeface="微软雅黑" panose="020B0503020204020204" charset="-122"/>
                          <a:cs typeface="微软雅黑" panose="020B0503020204020204" charset="-122"/>
                        </a:rPr>
                        <a:t>说辞</a:t>
                      </a:r>
                      <a:endParaRPr sz="19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r>
              <a:tr h="2042160">
                <a:tc>
                  <a:txBody>
                    <a:bodyPr/>
                    <a:lstStyle/>
                    <a:p>
                      <a:pPr>
                        <a:lnSpc>
                          <a:spcPct val="100000"/>
                        </a:lnSpc>
                      </a:pPr>
                      <a:endParaRPr sz="2100" dirty="0">
                        <a:latin typeface="Times New Roman" panose="02020603050405020304"/>
                        <a:cs typeface="Times New Roman" panose="02020603050405020304"/>
                      </a:endParaRPr>
                    </a:p>
                    <a:p>
                      <a:pPr marL="115570" marR="107315" indent="42545" algn="just">
                        <a:lnSpc>
                          <a:spcPct val="100000"/>
                        </a:lnSpc>
                        <a:spcBef>
                          <a:spcPts val="1610"/>
                        </a:spcBef>
                      </a:pPr>
                      <a:r>
                        <a:rPr sz="2100" b="0" dirty="0">
                          <a:latin typeface="Bookman Old Style" panose="02050604050505020204"/>
                          <a:cs typeface="Bookman Old Style" panose="02050604050505020204"/>
                        </a:rPr>
                        <a:t>A</a:t>
                      </a:r>
                      <a:r>
                        <a:rPr sz="2100" dirty="0">
                          <a:latin typeface="PMingLiU" panose="02020500000000000000" charset="-120"/>
                          <a:cs typeface="PMingLiU" panose="02020500000000000000" charset="-120"/>
                        </a:rPr>
                        <a:t>类：今年下  半年结婚，正  在了解婚纱照</a:t>
                      </a:r>
                      <a:endParaRPr sz="21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4455">
                        <a:lnSpc>
                          <a:spcPct val="100000"/>
                        </a:lnSpc>
                        <a:spcBef>
                          <a:spcPts val="275"/>
                        </a:spcBef>
                      </a:pPr>
                      <a:r>
                        <a:rPr sz="1400" dirty="0">
                          <a:latin typeface="PMingLiU" panose="02020500000000000000" charset="-120"/>
                          <a:cs typeface="PMingLiU" panose="02020500000000000000" charset="-120"/>
                        </a:rPr>
                        <a:t>（可直接邀约入店）亲爱的婚期有点着急了哦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之前对于婚纱照有没有做过  简单的了解啊</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现在越来越多的新人对婚纱照的重视度越来越高了，提前一  年开始咨询了解的占到明年结婚新人的</a:t>
                      </a:r>
                      <a:r>
                        <a:rPr sz="1400" b="0" dirty="0">
                          <a:latin typeface="Bookman Old Style" panose="02050604050505020204"/>
                          <a:cs typeface="Bookman Old Style" panose="02050604050505020204"/>
                        </a:rPr>
                        <a:t>85%</a:t>
                      </a:r>
                      <a:r>
                        <a:rPr sz="1400" dirty="0">
                          <a:latin typeface="PMingLiU" panose="02020500000000000000" charset="-120"/>
                          <a:cs typeface="PMingLiU" panose="02020500000000000000" charset="-120"/>
                        </a:rPr>
                        <a:t>以上，亲爱的您看，从咨询到预  </a:t>
                      </a:r>
                      <a:r>
                        <a:rPr sz="1400" spc="-5" dirty="0">
                          <a:latin typeface="PMingLiU" panose="02020500000000000000" charset="-120"/>
                          <a:cs typeface="PMingLiU" panose="02020500000000000000" charset="-120"/>
                        </a:rPr>
                        <a:t>定，过程中您肯定还是要对比一下的，考虑一下，这个周期大概一个月左右，  </a:t>
                      </a:r>
                      <a:r>
                        <a:rPr sz="1400" dirty="0">
                          <a:latin typeface="PMingLiU" panose="02020500000000000000" charset="-120"/>
                          <a:cs typeface="PMingLiU" panose="02020500000000000000" charset="-120"/>
                        </a:rPr>
                        <a:t>等预定下来档期需要提前</a:t>
                      </a:r>
                      <a:r>
                        <a:rPr sz="1400" b="0" dirty="0">
                          <a:latin typeface="Bookman Old Style" panose="02050604050505020204"/>
                          <a:cs typeface="Bookman Old Style" panose="02050604050505020204"/>
                        </a:rPr>
                        <a:t>3</a:t>
                      </a:r>
                      <a:r>
                        <a:rPr sz="1400" dirty="0">
                          <a:latin typeface="PMingLiU" panose="02020500000000000000" charset="-120"/>
                          <a:cs typeface="PMingLiU" panose="02020500000000000000" charset="-120"/>
                        </a:rPr>
                        <a:t>个月预约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再从拍摄到拿到产品需要</a:t>
                      </a:r>
                      <a:r>
                        <a:rPr sz="1400" b="0" dirty="0">
                          <a:latin typeface="Bookman Old Style" panose="02050604050505020204"/>
                          <a:cs typeface="Bookman Old Style" panose="02050604050505020204"/>
                        </a:rPr>
                        <a:t>2</a:t>
                      </a:r>
                      <a:r>
                        <a:rPr sz="1400" dirty="0">
                          <a:latin typeface="PMingLiU" panose="02020500000000000000" charset="-120"/>
                          <a:cs typeface="PMingLiU" panose="02020500000000000000" charset="-120"/>
                        </a:rPr>
                        <a:t>个月时间，  满打满算，都需要半年以上的时间，关键现在档期是比较难预约的哦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你看  今天晚上或者明天晚上有没有时间，到我们的门店做个简单的了解，定与不  定都是没关系的哦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主要是我们专业的客服面对面给你策划，告诉你婚纱照  应该怎么选，怎么定，怎么拍呢</a:t>
                      </a:r>
                      <a:r>
                        <a:rPr sz="1400" b="0" dirty="0">
                          <a:latin typeface="Bookman Old Style" panose="02050604050505020204"/>
                          <a:cs typeface="Bookman Old Style" panose="02050604050505020204"/>
                        </a:rPr>
                        <a:t>~</a:t>
                      </a:r>
                      <a:endParaRPr sz="1400">
                        <a:latin typeface="Bookman Old Style" panose="02050604050505020204"/>
                        <a:cs typeface="Bookman Old Style" panose="02050604050505020204"/>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1127607">
                <a:tc>
                  <a:txBody>
                    <a:bodyPr/>
                    <a:lstStyle/>
                    <a:p>
                      <a:pPr marL="115570" marR="108585" indent="-1905" algn="ctr">
                        <a:lnSpc>
                          <a:spcPct val="100000"/>
                        </a:lnSpc>
                        <a:spcBef>
                          <a:spcPts val="525"/>
                        </a:spcBef>
                      </a:pPr>
                      <a:r>
                        <a:rPr sz="2100" b="0" dirty="0">
                          <a:latin typeface="Bookman Old Style" panose="02050604050505020204"/>
                          <a:cs typeface="Bookman Old Style" panose="02050604050505020204"/>
                        </a:rPr>
                        <a:t>B</a:t>
                      </a:r>
                      <a:r>
                        <a:rPr sz="2100" dirty="0">
                          <a:latin typeface="PMingLiU" panose="02020500000000000000" charset="-120"/>
                          <a:cs typeface="PMingLiU" panose="02020500000000000000" charset="-120"/>
                        </a:rPr>
                        <a:t>类：还没定  呢，应该明年  吧</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marL="84455" marR="135890">
                        <a:lnSpc>
                          <a:spcPct val="100000"/>
                        </a:lnSpc>
                        <a:spcBef>
                          <a:spcPts val="375"/>
                        </a:spcBef>
                      </a:pPr>
                      <a:r>
                        <a:rPr sz="1400" dirty="0">
                          <a:latin typeface="PMingLiU" panose="02020500000000000000" charset="-120"/>
                          <a:cs typeface="PMingLiU" panose="02020500000000000000" charset="-120"/>
                        </a:rPr>
                        <a:t>恩恩，好的呢</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亲爱的你的手机号码可以加到你的微信吗？可以发一下照片  给你做个参考哦先</a:t>
                      </a:r>
                      <a:r>
                        <a:rPr lang="zh-CN" sz="1400"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对</a:t>
                      </a:r>
                      <a:r>
                        <a:rPr sz="1400" spc="-15" dirty="0">
                          <a:latin typeface="PMingLiU" panose="02020500000000000000" charset="-120"/>
                          <a:cs typeface="PMingLiU" panose="02020500000000000000" charset="-120"/>
                        </a:rPr>
                        <a:t>婚</a:t>
                      </a:r>
                      <a:r>
                        <a:rPr sz="1400" dirty="0">
                          <a:latin typeface="PMingLiU" panose="02020500000000000000" charset="-120"/>
                          <a:cs typeface="PMingLiU" panose="02020500000000000000" charset="-120"/>
                        </a:rPr>
                        <a:t>纱照</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风格</a:t>
                      </a:r>
                      <a:r>
                        <a:rPr sz="1400" spc="-15" dirty="0">
                          <a:latin typeface="PMingLiU" panose="02020500000000000000" charset="-120"/>
                          <a:cs typeface="PMingLiU" panose="02020500000000000000" charset="-120"/>
                        </a:rPr>
                        <a:t>有</a:t>
                      </a:r>
                      <a:r>
                        <a:rPr sz="1400" dirty="0">
                          <a:latin typeface="PMingLiU" panose="02020500000000000000" charset="-120"/>
                          <a:cs typeface="PMingLiU" panose="02020500000000000000" charset="-120"/>
                        </a:rPr>
                        <a:t>个基</a:t>
                      </a:r>
                      <a:r>
                        <a:rPr sz="1400" spc="-15" dirty="0">
                          <a:latin typeface="PMingLiU" panose="02020500000000000000" charset="-120"/>
                          <a:cs typeface="PMingLiU" panose="02020500000000000000" charset="-120"/>
                        </a:rPr>
                        <a:t>础</a:t>
                      </a:r>
                      <a:r>
                        <a:rPr sz="1400" dirty="0">
                          <a:latin typeface="PMingLiU" panose="02020500000000000000" charset="-120"/>
                          <a:cs typeface="PMingLiU" panose="02020500000000000000" charset="-120"/>
                        </a:rPr>
                        <a:t>的了</a:t>
                      </a:r>
                      <a:r>
                        <a:rPr sz="1400" spc="-15" dirty="0">
                          <a:latin typeface="PMingLiU" panose="02020500000000000000" charset="-120"/>
                          <a:cs typeface="PMingLiU" panose="02020500000000000000" charset="-120"/>
                        </a:rPr>
                        <a:t>解</a:t>
                      </a:r>
                      <a:r>
                        <a:rPr sz="1400" b="0" spc="-5"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对于</a:t>
                      </a:r>
                      <a:r>
                        <a:rPr sz="1400" spc="-15" dirty="0">
                          <a:latin typeface="PMingLiU" panose="02020500000000000000" charset="-120"/>
                          <a:cs typeface="PMingLiU" panose="02020500000000000000" charset="-120"/>
                        </a:rPr>
                        <a:t>以</a:t>
                      </a:r>
                      <a:r>
                        <a:rPr sz="1400" dirty="0">
                          <a:latin typeface="PMingLiU" panose="02020500000000000000" charset="-120"/>
                          <a:cs typeface="PMingLiU" panose="02020500000000000000" charset="-120"/>
                        </a:rPr>
                        <a:t>后的</a:t>
                      </a:r>
                      <a:r>
                        <a:rPr sz="1400" spc="-15" dirty="0">
                          <a:latin typeface="PMingLiU" panose="02020500000000000000" charset="-120"/>
                          <a:cs typeface="PMingLiU" panose="02020500000000000000" charset="-120"/>
                        </a:rPr>
                        <a:t>拍</a:t>
                      </a:r>
                      <a:r>
                        <a:rPr sz="1400" dirty="0">
                          <a:latin typeface="PMingLiU" panose="02020500000000000000" charset="-120"/>
                          <a:cs typeface="PMingLiU" panose="02020500000000000000" charset="-120"/>
                        </a:rPr>
                        <a:t>摄比</a:t>
                      </a:r>
                      <a:r>
                        <a:rPr sz="1400" spc="-15" dirty="0">
                          <a:latin typeface="PMingLiU" panose="02020500000000000000" charset="-120"/>
                          <a:cs typeface="PMingLiU" panose="02020500000000000000" charset="-120"/>
                        </a:rPr>
                        <a:t>较</a:t>
                      </a:r>
                      <a:r>
                        <a:rPr sz="1400" dirty="0">
                          <a:latin typeface="PMingLiU" panose="02020500000000000000" charset="-120"/>
                          <a:cs typeface="PMingLiU" panose="02020500000000000000" charset="-120"/>
                        </a:rPr>
                        <a:t>有  帮助哦</a:t>
                      </a:r>
                      <a:r>
                        <a:rPr sz="1400" b="0" dirty="0">
                          <a:latin typeface="Bookman Old Style" panose="02050604050505020204"/>
                          <a:cs typeface="Bookman Old Style" panose="02050604050505020204"/>
                        </a:rPr>
                        <a:t>~</a:t>
                      </a:r>
                      <a:r>
                        <a:rPr lang="zh-CN" sz="1400" b="0" dirty="0">
                          <a:latin typeface="Bookman Old Style" panose="02050604050505020204"/>
                          <a:cs typeface="Bookman Old Style" panose="02050604050505020204"/>
                        </a:rPr>
                        <a:t>，而且我们最近有专门为网络顾客做的优惠活动方案呢，我给您把优惠也给您发过去。</a:t>
                      </a:r>
                      <a:endParaRPr lang="zh-CN" sz="1400" b="0" dirty="0">
                        <a:latin typeface="Bookman Old Style" panose="02050604050505020204"/>
                        <a:cs typeface="Bookman Old Style" panose="020506040505050202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r>
              <a:tr h="1491023">
                <a:tc>
                  <a:txBody>
                    <a:bodyPr/>
                    <a:lstStyle/>
                    <a:p>
                      <a:pPr marL="115570" marR="108585" indent="-1905" algn="ctr">
                        <a:lnSpc>
                          <a:spcPct val="100000"/>
                        </a:lnSpc>
                        <a:spcBef>
                          <a:spcPts val="695"/>
                        </a:spcBef>
                      </a:pPr>
                      <a:r>
                        <a:rPr sz="2100" b="0" dirty="0">
                          <a:latin typeface="Bookman Old Style" panose="02050604050505020204"/>
                          <a:cs typeface="Bookman Old Style" panose="02050604050505020204"/>
                        </a:rPr>
                        <a:t>C</a:t>
                      </a:r>
                      <a:r>
                        <a:rPr sz="2100" dirty="0">
                          <a:latin typeface="PMingLiU" panose="02020500000000000000" charset="-120"/>
                          <a:cs typeface="PMingLiU" panose="02020500000000000000" charset="-120"/>
                        </a:rPr>
                        <a:t>类：暂时还  不需要的，有  需要会联系我  们的</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699">
                      <a:solidFill>
                        <a:srgbClr val="FFFFFF"/>
                      </a:solidFill>
                      <a:prstDash val="solid"/>
                    </a:lnB>
                    <a:solidFill>
                      <a:srgbClr val="CCCCCC"/>
                    </a:solidFill>
                  </a:tcPr>
                </a:tc>
                <a:tc>
                  <a:txBody>
                    <a:bodyPr/>
                    <a:lstStyle/>
                    <a:p>
                      <a:pPr marL="84455" marR="164465">
                        <a:lnSpc>
                          <a:spcPct val="100000"/>
                        </a:lnSpc>
                        <a:spcBef>
                          <a:spcPts val="370"/>
                        </a:spcBef>
                      </a:pPr>
                      <a:r>
                        <a:rPr sz="1400" dirty="0">
                          <a:latin typeface="PMingLiU" panose="02020500000000000000" charset="-120"/>
                          <a:cs typeface="PMingLiU" panose="02020500000000000000" charset="-120"/>
                        </a:rPr>
                        <a:t>亲爱的你的婚期现在不着急，也没关系哦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时间上面相对还是充裕的，因为  </a:t>
                      </a:r>
                      <a:r>
                        <a:rPr sz="1400" dirty="0" smtClean="0">
                          <a:latin typeface="PMingLiU" panose="02020500000000000000" charset="-120"/>
                          <a:cs typeface="PMingLiU" panose="02020500000000000000" charset="-120"/>
                        </a:rPr>
                        <a:t>你是我们</a:t>
                      </a:r>
                      <a:r>
                        <a:rPr lang="zh-CN" altLang="en-US" sz="1400" dirty="0" smtClean="0">
                          <a:latin typeface="PMingLiU" panose="02020500000000000000" charset="-120"/>
                          <a:cs typeface="PMingLiU" panose="02020500000000000000" charset="-120"/>
                        </a:rPr>
                        <a:t>金百合婚纱摄影</a:t>
                      </a:r>
                      <a:r>
                        <a:rPr sz="1400" dirty="0" smtClean="0">
                          <a:latin typeface="PMingLiU" panose="02020500000000000000" charset="-120"/>
                          <a:cs typeface="PMingLiU" panose="02020500000000000000" charset="-120"/>
                        </a:rPr>
                        <a:t>终身</a:t>
                      </a:r>
                      <a:r>
                        <a:rPr sz="1400" b="0" spc="-10" dirty="0">
                          <a:latin typeface="Bookman Old Style" panose="02050604050505020204"/>
                          <a:cs typeface="Bookman Old Style" panose="02050604050505020204"/>
                        </a:rPr>
                        <a:t>v</a:t>
                      </a:r>
                      <a:r>
                        <a:rPr sz="1400" b="0" spc="-5" dirty="0">
                          <a:latin typeface="Bookman Old Style" panose="02050604050505020204"/>
                          <a:cs typeface="Bookman Old Style" panose="02050604050505020204"/>
                        </a:rPr>
                        <a:t>i</a:t>
                      </a:r>
                      <a:r>
                        <a:rPr sz="1400" b="0" spc="-10" dirty="0">
                          <a:latin typeface="Bookman Old Style" panose="02050604050505020204"/>
                          <a:cs typeface="Bookman Old Style" panose="02050604050505020204"/>
                        </a:rPr>
                        <a:t>p</a:t>
                      </a:r>
                      <a:r>
                        <a:rPr sz="1400" dirty="0">
                          <a:latin typeface="PMingLiU" panose="02020500000000000000" charset="-120"/>
                          <a:cs typeface="PMingLiU" panose="02020500000000000000" charset="-120"/>
                        </a:rPr>
                        <a:t>体验</a:t>
                      </a:r>
                      <a:r>
                        <a:rPr sz="1400" spc="-15" dirty="0">
                          <a:latin typeface="PMingLiU" panose="02020500000000000000" charset="-120"/>
                          <a:cs typeface="PMingLiU" panose="02020500000000000000" charset="-120"/>
                        </a:rPr>
                        <a:t>客</a:t>
                      </a:r>
                      <a:r>
                        <a:rPr sz="1400" dirty="0">
                          <a:latin typeface="PMingLiU" panose="02020500000000000000" charset="-120"/>
                          <a:cs typeface="PMingLiU" panose="02020500000000000000" charset="-120"/>
                        </a:rPr>
                        <a:t>户，</a:t>
                      </a:r>
                      <a:r>
                        <a:rPr sz="1400" spc="-15" dirty="0">
                          <a:latin typeface="PMingLiU" panose="02020500000000000000" charset="-120"/>
                          <a:cs typeface="PMingLiU" panose="02020500000000000000" charset="-120"/>
                        </a:rPr>
                        <a:t>有</a:t>
                      </a:r>
                      <a:r>
                        <a:rPr sz="1400" dirty="0">
                          <a:latin typeface="PMingLiU" panose="02020500000000000000" charset="-120"/>
                          <a:cs typeface="PMingLiU" panose="02020500000000000000" charset="-120"/>
                        </a:rPr>
                        <a:t>更好</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活动</a:t>
                      </a:r>
                      <a:r>
                        <a:rPr sz="1400" spc="-15" dirty="0">
                          <a:latin typeface="PMingLiU" panose="02020500000000000000" charset="-120"/>
                          <a:cs typeface="PMingLiU" panose="02020500000000000000" charset="-120"/>
                        </a:rPr>
                        <a:t>我</a:t>
                      </a:r>
                      <a:r>
                        <a:rPr sz="1400" dirty="0">
                          <a:latin typeface="PMingLiU" panose="02020500000000000000" charset="-120"/>
                          <a:cs typeface="PMingLiU" panose="02020500000000000000" charset="-120"/>
                        </a:rPr>
                        <a:t>们都</a:t>
                      </a:r>
                      <a:r>
                        <a:rPr sz="1400" spc="-15" dirty="0">
                          <a:latin typeface="PMingLiU" panose="02020500000000000000" charset="-120"/>
                          <a:cs typeface="PMingLiU" panose="02020500000000000000" charset="-120"/>
                        </a:rPr>
                        <a:t>会</a:t>
                      </a:r>
                      <a:r>
                        <a:rPr sz="1400" dirty="0">
                          <a:latin typeface="PMingLiU" panose="02020500000000000000" charset="-120"/>
                          <a:cs typeface="PMingLiU" panose="02020500000000000000" charset="-120"/>
                        </a:rPr>
                        <a:t>优先</a:t>
                      </a:r>
                      <a:r>
                        <a:rPr sz="1400" spc="-15" dirty="0">
                          <a:latin typeface="PMingLiU" panose="02020500000000000000" charset="-120"/>
                          <a:cs typeface="PMingLiU" panose="02020500000000000000" charset="-120"/>
                        </a:rPr>
                        <a:t>推</a:t>
                      </a:r>
                      <a:r>
                        <a:rPr sz="1400" dirty="0">
                          <a:latin typeface="PMingLiU" panose="02020500000000000000" charset="-120"/>
                          <a:cs typeface="PMingLiU" panose="02020500000000000000" charset="-120"/>
                        </a:rPr>
                        <a:t>送给</a:t>
                      </a:r>
                      <a:r>
                        <a:rPr sz="1400" spc="-15" dirty="0">
                          <a:latin typeface="PMingLiU" panose="02020500000000000000" charset="-120"/>
                          <a:cs typeface="PMingLiU" panose="02020500000000000000" charset="-120"/>
                        </a:rPr>
                        <a:t>您</a:t>
                      </a:r>
                      <a:r>
                        <a:rPr sz="1400" b="0" dirty="0">
                          <a:latin typeface="Bookman Old Style" panose="02050604050505020204"/>
                          <a:cs typeface="Bookman Old Style" panose="02050604050505020204"/>
                        </a:rPr>
                        <a:t>~  </a:t>
                      </a:r>
                      <a:r>
                        <a:rPr sz="1400" dirty="0" smtClean="0">
                          <a:latin typeface="PMingLiU" panose="02020500000000000000" charset="-120"/>
                          <a:cs typeface="PMingLiU" panose="02020500000000000000" charset="-120"/>
                        </a:rPr>
                        <a:t>今年是</a:t>
                      </a:r>
                      <a:r>
                        <a:rPr lang="zh-CN" altLang="en-US" sz="1400" dirty="0" smtClean="0">
                          <a:latin typeface="PMingLiU" panose="02020500000000000000" charset="-120"/>
                          <a:cs typeface="PMingLiU" panose="02020500000000000000" charset="-120"/>
                        </a:rPr>
                        <a:t>金百合婚纱摄影</a:t>
                      </a:r>
                      <a:r>
                        <a:rPr sz="1400" b="0" dirty="0" smtClean="0">
                          <a:latin typeface="Bookman Old Style" panose="02050604050505020204"/>
                          <a:cs typeface="Bookman Old Style" panose="02050604050505020204"/>
                        </a:rPr>
                        <a:t>15</a:t>
                      </a:r>
                      <a:r>
                        <a:rPr sz="1400" dirty="0">
                          <a:latin typeface="PMingLiU" panose="02020500000000000000" charset="-120"/>
                          <a:cs typeface="PMingLiU" panose="02020500000000000000" charset="-120"/>
                        </a:rPr>
                        <a:t>周年，</a:t>
                      </a:r>
                      <a:r>
                        <a:rPr sz="1400" dirty="0" smtClean="0">
                          <a:latin typeface="PMingLiU" panose="02020500000000000000" charset="-120"/>
                          <a:cs typeface="PMingLiU" panose="02020500000000000000" charset="-120"/>
                        </a:rPr>
                        <a:t>更是</a:t>
                      </a:r>
                      <a:r>
                        <a:rPr lang="zh-CN" altLang="en-US" sz="1400" dirty="0" smtClean="0">
                          <a:latin typeface="PMingLiU" panose="02020500000000000000" charset="-120"/>
                          <a:cs typeface="PMingLiU" panose="02020500000000000000" charset="-120"/>
                        </a:rPr>
                        <a:t>金百合婚纱摄影</a:t>
                      </a:r>
                      <a:r>
                        <a:rPr sz="1400" dirty="0" smtClean="0">
                          <a:latin typeface="PMingLiU" panose="02020500000000000000" charset="-120"/>
                          <a:cs typeface="PMingLiU" panose="02020500000000000000" charset="-120"/>
                        </a:rPr>
                        <a:t>争做行业标杆见证的一年</a:t>
                      </a:r>
                      <a:endParaRPr sz="14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699">
                      <a:solidFill>
                        <a:srgbClr val="FFFFFF"/>
                      </a:solidFill>
                      <a:prstDash val="solid"/>
                    </a:lnB>
                    <a:solidFill>
                      <a:srgbClr val="CCCCCC"/>
                    </a:solidFill>
                  </a:tcPr>
                </a:tc>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49226" y="1803400"/>
          <a:ext cx="7560840" cy="3707484"/>
        </p:xfrm>
        <a:graphic>
          <a:graphicData uri="http://schemas.openxmlformats.org/drawingml/2006/table">
            <a:tbl>
              <a:tblPr firstRow="1" bandRow="1">
                <a:tableStyleId>{2D5ABB26-0587-4C30-8999-92F81FD0307C}</a:tableStyleId>
              </a:tblPr>
              <a:tblGrid>
                <a:gridCol w="1440164"/>
                <a:gridCol w="6120676"/>
              </a:tblGrid>
              <a:tr h="665607">
                <a:tc>
                  <a:txBody>
                    <a:bodyPr/>
                    <a:lstStyle/>
                    <a:p>
                      <a:pPr marL="228600">
                        <a:lnSpc>
                          <a:spcPct val="100000"/>
                        </a:lnSpc>
                        <a:spcBef>
                          <a:spcPts val="1355"/>
                        </a:spcBef>
                      </a:pPr>
                      <a:r>
                        <a:rPr sz="1900" b="1" spc="5" dirty="0">
                          <a:solidFill>
                            <a:srgbClr val="FFFFFF"/>
                          </a:solidFill>
                          <a:latin typeface="微软雅黑" panose="020B0503020204020204" charset="-122"/>
                          <a:cs typeface="微软雅黑" panose="020B0503020204020204" charset="-122"/>
                        </a:rPr>
                        <a:t>电话顺序</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algn="ctr">
                        <a:lnSpc>
                          <a:spcPct val="100000"/>
                        </a:lnSpc>
                        <a:spcBef>
                          <a:spcPts val="1355"/>
                        </a:spcBef>
                      </a:pPr>
                      <a:r>
                        <a:rPr sz="1900" b="1" spc="5" dirty="0">
                          <a:solidFill>
                            <a:srgbClr val="FFFFFF"/>
                          </a:solidFill>
                          <a:latin typeface="微软雅黑" panose="020B0503020204020204" charset="-122"/>
                          <a:cs typeface="微软雅黑" panose="020B0503020204020204" charset="-122"/>
                        </a:rPr>
                        <a:t>说辞</a:t>
                      </a:r>
                      <a:endParaRPr sz="19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r>
              <a:tr h="1628482">
                <a:tc>
                  <a:txBody>
                    <a:bodyPr/>
                    <a:lstStyle/>
                    <a:p>
                      <a:pPr>
                        <a:lnSpc>
                          <a:spcPct val="100000"/>
                        </a:lnSpc>
                      </a:pPr>
                      <a:endParaRPr sz="2100">
                        <a:latin typeface="Times New Roman" panose="02020603050405020304"/>
                        <a:cs typeface="Times New Roman" panose="02020603050405020304"/>
                      </a:endParaRPr>
                    </a:p>
                    <a:p>
                      <a:pPr marL="579120" marR="82550" indent="-490855">
                        <a:lnSpc>
                          <a:spcPct val="100000"/>
                        </a:lnSpc>
                        <a:spcBef>
                          <a:spcPts val="1240"/>
                        </a:spcBef>
                      </a:pPr>
                      <a:r>
                        <a:rPr sz="2100" dirty="0">
                          <a:latin typeface="PMingLiU" panose="02020500000000000000" charset="-120"/>
                          <a:cs typeface="PMingLiU" panose="02020500000000000000" charset="-120"/>
                        </a:rPr>
                        <a:t>邀约入店</a:t>
                      </a:r>
                      <a:r>
                        <a:rPr sz="2100" b="0" dirty="0">
                          <a:latin typeface="Bookman Old Style" panose="02050604050505020204"/>
                          <a:cs typeface="Bookman Old Style" panose="02050604050505020204"/>
                        </a:rPr>
                        <a:t>A  </a:t>
                      </a:r>
                      <a:r>
                        <a:rPr sz="2100" dirty="0">
                          <a:latin typeface="PMingLiU" panose="02020500000000000000" charset="-120"/>
                          <a:cs typeface="PMingLiU" panose="02020500000000000000" charset="-120"/>
                        </a:rPr>
                        <a:t>类</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4455" marR="107950" algn="just">
                        <a:lnSpc>
                          <a:spcPct val="100000"/>
                        </a:lnSpc>
                        <a:spcBef>
                          <a:spcPts val="270"/>
                        </a:spcBef>
                      </a:pPr>
                      <a:r>
                        <a:rPr sz="1400" dirty="0">
                          <a:latin typeface="PMingLiU" panose="02020500000000000000" charset="-120"/>
                          <a:cs typeface="PMingLiU" panose="02020500000000000000" charset="-120"/>
                        </a:rPr>
                        <a:t>亲爱的，</a:t>
                      </a:r>
                      <a:r>
                        <a:rPr sz="1400" dirty="0" smtClean="0">
                          <a:latin typeface="PMingLiU" panose="02020500000000000000" charset="-120"/>
                          <a:cs typeface="PMingLiU" panose="02020500000000000000" charset="-120"/>
                        </a:rPr>
                        <a:t>我们门店晚上营业到</a:t>
                      </a:r>
                      <a:r>
                        <a:rPr lang="en-US" sz="1400" b="0" dirty="0" smtClean="0">
                          <a:latin typeface="Bookman Old Style" panose="02050604050505020204"/>
                          <a:cs typeface="Bookman Old Style" panose="02050604050505020204"/>
                        </a:rPr>
                        <a:t>8</a:t>
                      </a:r>
                      <a:r>
                        <a:rPr sz="1400" dirty="0" smtClean="0">
                          <a:latin typeface="PMingLiU" panose="02020500000000000000" charset="-120"/>
                          <a:cs typeface="PMingLiU" panose="02020500000000000000" charset="-120"/>
                        </a:rPr>
                        <a:t>点钟哦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白天因为都要上班，而晚上时间上  面可能会更宽裕，刚吃好了饭当出来散步，你看今天晚上方便还是明天晚上  方便啊？</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帮你预约一个时间在</a:t>
                      </a:r>
                      <a:r>
                        <a:rPr sz="1400" b="0" dirty="0">
                          <a:latin typeface="Bookman Old Style" panose="02050604050505020204"/>
                          <a:cs typeface="Bookman Old Style" panose="02050604050505020204"/>
                        </a:rPr>
                        <a:t>xx</a:t>
                      </a:r>
                      <a:r>
                        <a:rPr sz="1400" dirty="0">
                          <a:latin typeface="PMingLiU" panose="02020500000000000000" charset="-120"/>
                          <a:cs typeface="PMingLiU" panose="02020500000000000000" charset="-120"/>
                        </a:rPr>
                        <a:t>点，这样新娘顾问会有两个小时给你介绍  的时间 </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也会跟门店的店长打好招呼，到时候特别关照一下，所以提前预约  给您的感受会更好一点哦</a:t>
                      </a:r>
                      <a:r>
                        <a:rPr sz="1400" b="0" dirty="0">
                          <a:latin typeface="Bookman Old Style" panose="02050604050505020204"/>
                          <a:cs typeface="Bookman Old Style" panose="02050604050505020204"/>
                        </a:rPr>
                        <a:t>~</a:t>
                      </a:r>
                      <a:endParaRPr sz="1400" dirty="0">
                        <a:latin typeface="Bookman Old Style" panose="02050604050505020204"/>
                        <a:cs typeface="Bookman Old Style" panose="02050604050505020204"/>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1413395">
                <a:tc>
                  <a:txBody>
                    <a:bodyPr/>
                    <a:lstStyle/>
                    <a:p>
                      <a:pPr>
                        <a:lnSpc>
                          <a:spcPct val="100000"/>
                        </a:lnSpc>
                        <a:spcBef>
                          <a:spcPts val="35"/>
                        </a:spcBef>
                      </a:pPr>
                      <a:endParaRPr sz="2500">
                        <a:latin typeface="Times New Roman" panose="02020603050405020304"/>
                        <a:cs typeface="Times New Roman" panose="02020603050405020304"/>
                      </a:endParaRPr>
                    </a:p>
                    <a:p>
                      <a:pPr algn="ctr">
                        <a:lnSpc>
                          <a:spcPct val="100000"/>
                        </a:lnSpc>
                      </a:pPr>
                      <a:r>
                        <a:rPr sz="2100" dirty="0">
                          <a:latin typeface="PMingLiU" panose="02020500000000000000" charset="-120"/>
                          <a:cs typeface="PMingLiU" panose="02020500000000000000" charset="-120"/>
                        </a:rPr>
                        <a:t>邀约入店</a:t>
                      </a:r>
                      <a:endParaRPr sz="2100">
                        <a:latin typeface="PMingLiU" panose="02020500000000000000" charset="-120"/>
                        <a:cs typeface="PMingLiU" panose="02020500000000000000" charset="-120"/>
                      </a:endParaRPr>
                    </a:p>
                    <a:p>
                      <a:pPr algn="ctr">
                        <a:lnSpc>
                          <a:spcPct val="100000"/>
                        </a:lnSpc>
                      </a:pPr>
                      <a:r>
                        <a:rPr sz="2100" b="0" dirty="0">
                          <a:latin typeface="Bookman Old Style" panose="02050604050505020204"/>
                          <a:cs typeface="Bookman Old Style" panose="02050604050505020204"/>
                        </a:rPr>
                        <a:t>B</a:t>
                      </a:r>
                      <a:r>
                        <a:rPr sz="2100" dirty="0">
                          <a:latin typeface="PMingLiU" panose="02020500000000000000" charset="-120"/>
                          <a:cs typeface="PMingLiU" panose="02020500000000000000" charset="-120"/>
                        </a:rPr>
                        <a:t>类</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marL="84455" marR="136525">
                        <a:lnSpc>
                          <a:spcPct val="100000"/>
                        </a:lnSpc>
                        <a:spcBef>
                          <a:spcPts val="370"/>
                        </a:spcBef>
                      </a:pPr>
                      <a:r>
                        <a:rPr sz="1400" dirty="0">
                          <a:latin typeface="PMingLiU" panose="02020500000000000000" charset="-120"/>
                          <a:cs typeface="PMingLiU" panose="02020500000000000000" charset="-120"/>
                        </a:rPr>
                        <a:t>有时间再过来：恩恩好</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呢</a:t>
                      </a:r>
                      <a:r>
                        <a:rPr sz="1400" b="0" spc="-5" dirty="0">
                          <a:latin typeface="Bookman Old Style" panose="02050604050505020204"/>
                          <a:cs typeface="Bookman Old Style" panose="02050604050505020204"/>
                        </a:rPr>
                        <a:t>~</a:t>
                      </a:r>
                      <a:r>
                        <a:rPr sz="1400" spc="-15" dirty="0">
                          <a:latin typeface="PMingLiU" panose="02020500000000000000" charset="-120"/>
                          <a:cs typeface="PMingLiU" panose="02020500000000000000" charset="-120"/>
                        </a:rPr>
                        <a:t>婚</a:t>
                      </a:r>
                      <a:r>
                        <a:rPr sz="1400" dirty="0">
                          <a:latin typeface="PMingLiU" panose="02020500000000000000" charset="-120"/>
                          <a:cs typeface="PMingLiU" panose="02020500000000000000" charset="-120"/>
                        </a:rPr>
                        <a:t>纱照</a:t>
                      </a:r>
                      <a:r>
                        <a:rPr sz="1400" spc="-15" dirty="0">
                          <a:latin typeface="PMingLiU" panose="02020500000000000000" charset="-120"/>
                          <a:cs typeface="PMingLiU" panose="02020500000000000000" charset="-120"/>
                        </a:rPr>
                        <a:t>早</a:t>
                      </a:r>
                      <a:r>
                        <a:rPr sz="1400" dirty="0">
                          <a:latin typeface="PMingLiU" panose="02020500000000000000" charset="-120"/>
                          <a:cs typeface="PMingLiU" panose="02020500000000000000" charset="-120"/>
                        </a:rPr>
                        <a:t>了解</a:t>
                      </a:r>
                      <a:r>
                        <a:rPr sz="1400" spc="-15" dirty="0">
                          <a:latin typeface="PMingLiU" panose="02020500000000000000" charset="-120"/>
                          <a:cs typeface="PMingLiU" panose="02020500000000000000" charset="-120"/>
                        </a:rPr>
                        <a:t>晚</a:t>
                      </a:r>
                      <a:r>
                        <a:rPr sz="1400" dirty="0">
                          <a:latin typeface="PMingLiU" panose="02020500000000000000" charset="-120"/>
                          <a:cs typeface="PMingLiU" panose="02020500000000000000" charset="-120"/>
                        </a:rPr>
                        <a:t>了解</a:t>
                      </a:r>
                      <a:r>
                        <a:rPr sz="1400" spc="-15" dirty="0">
                          <a:latin typeface="PMingLiU" panose="02020500000000000000" charset="-120"/>
                          <a:cs typeface="PMingLiU" panose="02020500000000000000" charset="-120"/>
                        </a:rPr>
                        <a:t>都</a:t>
                      </a:r>
                      <a:r>
                        <a:rPr sz="1400" dirty="0">
                          <a:latin typeface="PMingLiU" panose="02020500000000000000" charset="-120"/>
                          <a:cs typeface="PMingLiU" panose="02020500000000000000" charset="-120"/>
                        </a:rPr>
                        <a:t>得了</a:t>
                      </a:r>
                      <a:r>
                        <a:rPr sz="1400" spc="-15" dirty="0">
                          <a:latin typeface="PMingLiU" panose="02020500000000000000" charset="-120"/>
                          <a:cs typeface="PMingLiU" panose="02020500000000000000" charset="-120"/>
                        </a:rPr>
                        <a:t>解</a:t>
                      </a:r>
                      <a:r>
                        <a:rPr sz="1400" dirty="0">
                          <a:latin typeface="PMingLiU" panose="02020500000000000000" charset="-120"/>
                          <a:cs typeface="PMingLiU" panose="02020500000000000000" charset="-120"/>
                        </a:rPr>
                        <a:t>的，</a:t>
                      </a:r>
                      <a:r>
                        <a:rPr sz="1400" spc="-15" dirty="0">
                          <a:latin typeface="PMingLiU" panose="02020500000000000000" charset="-120"/>
                          <a:cs typeface="PMingLiU" panose="02020500000000000000" charset="-120"/>
                        </a:rPr>
                        <a:t>因</a:t>
                      </a:r>
                      <a:r>
                        <a:rPr sz="1400" dirty="0">
                          <a:latin typeface="PMingLiU" panose="02020500000000000000" charset="-120"/>
                          <a:cs typeface="PMingLiU" panose="02020500000000000000" charset="-120"/>
                        </a:rPr>
                        <a:t>为你</a:t>
                      </a:r>
                      <a:r>
                        <a:rPr sz="1400" spc="-15" dirty="0">
                          <a:latin typeface="PMingLiU" panose="02020500000000000000" charset="-120"/>
                          <a:cs typeface="PMingLiU" panose="02020500000000000000" charset="-120"/>
                        </a:rPr>
                        <a:t>的</a:t>
                      </a:r>
                      <a:r>
                        <a:rPr sz="1400" b="0" dirty="0">
                          <a:latin typeface="Bookman Old Style" panose="02050604050505020204"/>
                          <a:cs typeface="Bookman Old Style" panose="02050604050505020204"/>
                        </a:rPr>
                        <a:t>v</a:t>
                      </a:r>
                      <a:r>
                        <a:rPr sz="1400" b="0" spc="-5" dirty="0">
                          <a:latin typeface="Bookman Old Style" panose="02050604050505020204"/>
                          <a:cs typeface="Bookman Old Style" panose="02050604050505020204"/>
                        </a:rPr>
                        <a:t>ip  </a:t>
                      </a:r>
                      <a:r>
                        <a:rPr sz="1400" dirty="0">
                          <a:latin typeface="PMingLiU" panose="02020500000000000000" charset="-120"/>
                          <a:cs typeface="PMingLiU" panose="02020500000000000000" charset="-120"/>
                        </a:rPr>
                        <a:t>身份，所以现在只要到门店咨询婚纱照就可以享受</a:t>
                      </a:r>
                      <a:r>
                        <a:rPr sz="1400" b="0" dirty="0">
                          <a:latin typeface="Bookman Old Style" panose="02050604050505020204"/>
                          <a:cs typeface="Bookman Old Style" panose="02050604050505020204"/>
                        </a:rPr>
                        <a:t>xxx</a:t>
                      </a:r>
                      <a:r>
                        <a:rPr sz="1400" dirty="0">
                          <a:latin typeface="PMingLiU" panose="02020500000000000000" charset="-120"/>
                          <a:cs typeface="PMingLiU" panose="02020500000000000000" charset="-120"/>
                        </a:rPr>
                        <a:t>的优惠，不定单也送  </a:t>
                      </a:r>
                      <a:r>
                        <a:rPr sz="1400" spc="-5" dirty="0">
                          <a:latin typeface="PMingLiU" panose="02020500000000000000" charset="-120"/>
                          <a:cs typeface="PMingLiU" panose="02020500000000000000" charset="-120"/>
                        </a:rPr>
                        <a:t>的哦</a:t>
                      </a:r>
                      <a:r>
                        <a:rPr sz="1400" b="0" spc="-5" dirty="0">
                          <a:latin typeface="Bookman Old Style" panose="02050604050505020204"/>
                          <a:cs typeface="Bookman Old Style" panose="02050604050505020204"/>
                        </a:rPr>
                        <a:t>~</a:t>
                      </a:r>
                      <a:r>
                        <a:rPr sz="1400" spc="-5" dirty="0">
                          <a:latin typeface="PMingLiU" panose="02020500000000000000" charset="-120"/>
                          <a:cs typeface="PMingLiU" panose="02020500000000000000" charset="-120"/>
                        </a:rPr>
                        <a:t>这就是</a:t>
                      </a:r>
                      <a:r>
                        <a:rPr sz="1400" b="0" spc="-5" dirty="0">
                          <a:latin typeface="Bookman Old Style" panose="02050604050505020204"/>
                          <a:cs typeface="Bookman Old Style" panose="02050604050505020204"/>
                        </a:rPr>
                        <a:t>vip</a:t>
                      </a:r>
                      <a:r>
                        <a:rPr sz="1400" spc="-5" dirty="0">
                          <a:latin typeface="PMingLiU" panose="02020500000000000000" charset="-120"/>
                          <a:cs typeface="PMingLiU" panose="02020500000000000000" charset="-120"/>
                        </a:rPr>
                        <a:t>特权，嘻嘻</a:t>
                      </a:r>
                      <a:r>
                        <a:rPr sz="1400" b="0" spc="-5" dirty="0">
                          <a:latin typeface="Bookman Old Style" panose="02050604050505020204"/>
                          <a:cs typeface="Bookman Old Style" panose="02050604050505020204"/>
                        </a:rPr>
                        <a:t>~</a:t>
                      </a:r>
                      <a:r>
                        <a:rPr sz="1400" spc="-5" dirty="0">
                          <a:latin typeface="PMingLiU" panose="02020500000000000000" charset="-120"/>
                          <a:cs typeface="PMingLiU" panose="02020500000000000000" charset="-120"/>
                        </a:rPr>
                        <a:t>这个礼物只有</a:t>
                      </a:r>
                      <a:r>
                        <a:rPr sz="1400" b="0" spc="-5" dirty="0">
                          <a:latin typeface="Bookman Old Style" panose="02050604050505020204"/>
                          <a:cs typeface="Bookman Old Style" panose="02050604050505020204"/>
                        </a:rPr>
                        <a:t>30</a:t>
                      </a:r>
                      <a:r>
                        <a:rPr sz="1400" spc="-5" dirty="0">
                          <a:latin typeface="PMingLiU" panose="02020500000000000000" charset="-120"/>
                          <a:cs typeface="PMingLiU" panose="02020500000000000000" charset="-120"/>
                        </a:rPr>
                        <a:t>个名额，而且三家门店共享的  </a:t>
                      </a:r>
                      <a:r>
                        <a:rPr sz="1400" dirty="0">
                          <a:latin typeface="PMingLiU" panose="02020500000000000000" charset="-120"/>
                          <a:cs typeface="PMingLiU" panose="02020500000000000000" charset="-120"/>
                        </a:rPr>
                        <a:t>呢</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所以机会真的很难得，您看明天晚上有没有时间到门店领取一下</a:t>
                      </a:r>
                      <a:r>
                        <a:rPr sz="1400" b="0" dirty="0">
                          <a:latin typeface="Bookman Old Style" panose="02050604050505020204"/>
                          <a:cs typeface="Bookman Old Style" panose="02050604050505020204"/>
                        </a:rPr>
                        <a:t>~</a:t>
                      </a:r>
                      <a:endParaRPr sz="1400" dirty="0">
                        <a:latin typeface="Bookman Old Style" panose="02050604050505020204"/>
                        <a:cs typeface="Bookman Old Style" panose="020506040505050202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93241" y="1421117"/>
          <a:ext cx="7488833" cy="3730738"/>
        </p:xfrm>
        <a:graphic>
          <a:graphicData uri="http://schemas.openxmlformats.org/drawingml/2006/table">
            <a:tbl>
              <a:tblPr firstRow="1" bandRow="1">
                <a:tableStyleId>{2D5ABB26-0587-4C30-8999-92F81FD0307C}</a:tableStyleId>
              </a:tblPr>
              <a:tblGrid>
                <a:gridCol w="1893722"/>
                <a:gridCol w="5595111"/>
              </a:tblGrid>
              <a:tr h="747496">
                <a:tc>
                  <a:txBody>
                    <a:bodyPr/>
                    <a:lstStyle/>
                    <a:p>
                      <a:pPr marL="684530">
                        <a:lnSpc>
                          <a:spcPct val="100000"/>
                        </a:lnSpc>
                        <a:spcBef>
                          <a:spcPts val="1610"/>
                        </a:spcBef>
                      </a:pPr>
                      <a:r>
                        <a:rPr sz="2000" b="1" spc="10" dirty="0">
                          <a:solidFill>
                            <a:srgbClr val="FFFFFF"/>
                          </a:solidFill>
                          <a:latin typeface="微软雅黑" panose="020B0503020204020204" charset="-122"/>
                          <a:cs typeface="微软雅黑" panose="020B0503020204020204" charset="-122"/>
                        </a:rPr>
                        <a:t>异议</a:t>
                      </a:r>
                      <a:endParaRPr sz="20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algn="ctr">
                        <a:lnSpc>
                          <a:spcPct val="100000"/>
                        </a:lnSpc>
                        <a:spcBef>
                          <a:spcPts val="1610"/>
                        </a:spcBef>
                      </a:pPr>
                      <a:r>
                        <a:rPr sz="2000" b="1" spc="5" dirty="0">
                          <a:solidFill>
                            <a:srgbClr val="FFFFFF"/>
                          </a:solidFill>
                          <a:latin typeface="微软雅黑" panose="020B0503020204020204" charset="-122"/>
                          <a:cs typeface="微软雅黑" panose="020B0503020204020204" charset="-122"/>
                        </a:rPr>
                        <a:t>对应说辞</a:t>
                      </a:r>
                      <a:endParaRPr sz="20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r>
              <a:tr h="1559433">
                <a:tc>
                  <a:txBody>
                    <a:bodyPr/>
                    <a:lstStyle/>
                    <a:p>
                      <a:pPr>
                        <a:lnSpc>
                          <a:spcPct val="100000"/>
                        </a:lnSpc>
                        <a:spcBef>
                          <a:spcPts val="50"/>
                        </a:spcBef>
                      </a:pPr>
                      <a:endParaRPr sz="2900">
                        <a:latin typeface="Times New Roman" panose="02020603050405020304"/>
                        <a:cs typeface="Times New Roman" panose="02020603050405020304"/>
                      </a:endParaRPr>
                    </a:p>
                    <a:p>
                      <a:pPr marL="806450" marR="132080" indent="-666115">
                        <a:lnSpc>
                          <a:spcPct val="100000"/>
                        </a:lnSpc>
                      </a:pPr>
                      <a:r>
                        <a:rPr sz="2100" dirty="0">
                          <a:latin typeface="PMingLiU" panose="02020500000000000000" charset="-120"/>
                          <a:cs typeface="PMingLiU" panose="02020500000000000000" charset="-120"/>
                        </a:rPr>
                        <a:t>明年下半年婚  期</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4455" marR="94615">
                        <a:lnSpc>
                          <a:spcPct val="100000"/>
                        </a:lnSpc>
                        <a:spcBef>
                          <a:spcPts val="275"/>
                        </a:spcBef>
                      </a:pPr>
                      <a:r>
                        <a:rPr sz="1400" dirty="0">
                          <a:latin typeface="微软雅黑" panose="020B0503020204020204" charset="-122"/>
                          <a:ea typeface="微软雅黑" panose="020B0503020204020204" charset="-122"/>
                          <a:cs typeface="PMingLiU" panose="02020500000000000000" charset="-120"/>
                        </a:rPr>
                        <a:t>恩恩，好的呢</a:t>
                      </a:r>
                      <a:r>
                        <a:rPr sz="1400" b="0" dirty="0">
                          <a:latin typeface="微软雅黑" panose="020B0503020204020204" charset="-122"/>
                          <a:ea typeface="微软雅黑" panose="020B0503020204020204" charset="-122"/>
                          <a:cs typeface="Bookman Old Style" panose="02050604050505020204"/>
                        </a:rPr>
                        <a:t>~</a:t>
                      </a:r>
                      <a:r>
                        <a:rPr sz="1400" dirty="0">
                          <a:latin typeface="微软雅黑" panose="020B0503020204020204" charset="-122"/>
                          <a:ea typeface="微软雅黑" panose="020B0503020204020204" charset="-122"/>
                          <a:cs typeface="PMingLiU" panose="02020500000000000000" charset="-120"/>
                        </a:rPr>
                        <a:t>都没有关系呢</a:t>
                      </a:r>
                      <a:r>
                        <a:rPr sz="1400" b="0" dirty="0">
                          <a:latin typeface="微软雅黑" panose="020B0503020204020204" charset="-122"/>
                          <a:ea typeface="微软雅黑" panose="020B0503020204020204" charset="-122"/>
                          <a:cs typeface="Bookman Old Style" panose="02050604050505020204"/>
                        </a:rPr>
                        <a:t>~</a:t>
                      </a:r>
                      <a:r>
                        <a:rPr sz="1400" dirty="0">
                          <a:latin typeface="微软雅黑" panose="020B0503020204020204" charset="-122"/>
                          <a:ea typeface="微软雅黑" panose="020B0503020204020204" charset="-122"/>
                          <a:cs typeface="PMingLiU" panose="02020500000000000000" charset="-120"/>
                        </a:rPr>
                        <a:t>婚纱照方面也需要有个了解的过程，因  </a:t>
                      </a:r>
                      <a:r>
                        <a:rPr sz="1400" dirty="0" smtClean="0">
                          <a:latin typeface="微软雅黑" panose="020B0503020204020204" charset="-122"/>
                          <a:ea typeface="微软雅黑" panose="020B0503020204020204" charset="-122"/>
                          <a:cs typeface="PMingLiU" panose="02020500000000000000" charset="-120"/>
                        </a:rPr>
                        <a:t>为</a:t>
                      </a:r>
                      <a:r>
                        <a:rPr lang="zh-CN" altLang="en-US" sz="1400" dirty="0" smtClean="0">
                          <a:latin typeface="微软雅黑" panose="020B0503020204020204" charset="-122"/>
                          <a:ea typeface="微软雅黑" panose="020B0503020204020204" charset="-122"/>
                          <a:cs typeface="PMingLiU" panose="02020500000000000000" charset="-120"/>
                        </a:rPr>
                        <a:t>金百合婚纱摄影</a:t>
                      </a:r>
                      <a:r>
                        <a:rPr sz="1400" dirty="0" smtClean="0">
                          <a:latin typeface="微软雅黑" panose="020B0503020204020204" charset="-122"/>
                          <a:ea typeface="微软雅黑" panose="020B0503020204020204" charset="-122"/>
                          <a:cs typeface="PMingLiU" panose="02020500000000000000" charset="-120"/>
                        </a:rPr>
                        <a:t>也是</a:t>
                      </a:r>
                      <a:r>
                        <a:rPr lang="zh-CN" altLang="en-US" sz="1400" dirty="0" smtClean="0">
                          <a:latin typeface="微软雅黑" panose="020B0503020204020204" charset="-122"/>
                          <a:ea typeface="微软雅黑" panose="020B0503020204020204" charset="-122"/>
                          <a:cs typeface="PMingLiU" panose="02020500000000000000" charset="-120"/>
                        </a:rPr>
                        <a:t>西北</a:t>
                      </a:r>
                      <a:r>
                        <a:rPr sz="1400" dirty="0" smtClean="0">
                          <a:latin typeface="微软雅黑" panose="020B0503020204020204" charset="-122"/>
                          <a:ea typeface="微软雅黑" panose="020B0503020204020204" charset="-122"/>
                          <a:cs typeface="PMingLiU" panose="02020500000000000000" charset="-120"/>
                        </a:rPr>
                        <a:t>地区最</a:t>
                      </a:r>
                      <a:r>
                        <a:rPr sz="1400" spc="-15" dirty="0" smtClean="0">
                          <a:latin typeface="微软雅黑" panose="020B0503020204020204" charset="-122"/>
                          <a:ea typeface="微软雅黑" panose="020B0503020204020204" charset="-122"/>
                          <a:cs typeface="PMingLiU" panose="02020500000000000000" charset="-120"/>
                        </a:rPr>
                        <a:t>受</a:t>
                      </a:r>
                      <a:r>
                        <a:rPr sz="1400" dirty="0" smtClean="0">
                          <a:latin typeface="微软雅黑" panose="020B0503020204020204" charset="-122"/>
                          <a:ea typeface="微软雅黑" panose="020B0503020204020204" charset="-122"/>
                          <a:cs typeface="PMingLiU" panose="02020500000000000000" charset="-120"/>
                        </a:rPr>
                        <a:t>欢迎</a:t>
                      </a:r>
                      <a:r>
                        <a:rPr sz="1400" spc="-15" dirty="0" smtClean="0">
                          <a:latin typeface="微软雅黑" panose="020B0503020204020204" charset="-122"/>
                          <a:ea typeface="微软雅黑" panose="020B0503020204020204" charset="-122"/>
                          <a:cs typeface="PMingLiU" panose="02020500000000000000" charset="-120"/>
                        </a:rPr>
                        <a:t>的</a:t>
                      </a:r>
                      <a:r>
                        <a:rPr sz="1400" dirty="0" smtClean="0">
                          <a:latin typeface="微软雅黑" panose="020B0503020204020204" charset="-122"/>
                          <a:ea typeface="微软雅黑" panose="020B0503020204020204" charset="-122"/>
                          <a:cs typeface="PMingLiU" panose="02020500000000000000" charset="-120"/>
                        </a:rPr>
                        <a:t>第一</a:t>
                      </a:r>
                      <a:r>
                        <a:rPr sz="1400" spc="-15" dirty="0" smtClean="0">
                          <a:latin typeface="微软雅黑" panose="020B0503020204020204" charset="-122"/>
                          <a:ea typeface="微软雅黑" panose="020B0503020204020204" charset="-122"/>
                          <a:cs typeface="PMingLiU" panose="02020500000000000000" charset="-120"/>
                        </a:rPr>
                        <a:t>品</a:t>
                      </a:r>
                      <a:r>
                        <a:rPr sz="1400" dirty="0" smtClean="0">
                          <a:latin typeface="微软雅黑" panose="020B0503020204020204" charset="-122"/>
                          <a:ea typeface="微软雅黑" panose="020B0503020204020204" charset="-122"/>
                          <a:cs typeface="PMingLiU" panose="02020500000000000000" charset="-120"/>
                        </a:rPr>
                        <a:t>牌</a:t>
                      </a:r>
                      <a:r>
                        <a:rPr sz="1400" dirty="0">
                          <a:latin typeface="微软雅黑" panose="020B0503020204020204" charset="-122"/>
                          <a:ea typeface="微软雅黑" panose="020B0503020204020204" charset="-122"/>
                          <a:cs typeface="PMingLiU" panose="02020500000000000000" charset="-120"/>
                        </a:rPr>
                        <a:t>，</a:t>
                      </a:r>
                      <a:r>
                        <a:rPr sz="1400" spc="-15" dirty="0">
                          <a:latin typeface="微软雅黑" panose="020B0503020204020204" charset="-122"/>
                          <a:ea typeface="微软雅黑" panose="020B0503020204020204" charset="-122"/>
                          <a:cs typeface="PMingLiU" panose="02020500000000000000" charset="-120"/>
                        </a:rPr>
                        <a:t>注</a:t>
                      </a:r>
                      <a:r>
                        <a:rPr sz="1400" dirty="0">
                          <a:latin typeface="微软雅黑" panose="020B0503020204020204" charset="-122"/>
                          <a:ea typeface="微软雅黑" panose="020B0503020204020204" charset="-122"/>
                          <a:cs typeface="PMingLiU" panose="02020500000000000000" charset="-120"/>
                        </a:rPr>
                        <a:t>重的</a:t>
                      </a:r>
                      <a:r>
                        <a:rPr sz="1400" spc="-15" dirty="0">
                          <a:latin typeface="微软雅黑" panose="020B0503020204020204" charset="-122"/>
                          <a:ea typeface="微软雅黑" panose="020B0503020204020204" charset="-122"/>
                          <a:cs typeface="PMingLiU" panose="02020500000000000000" charset="-120"/>
                        </a:rPr>
                        <a:t>是</a:t>
                      </a:r>
                      <a:r>
                        <a:rPr sz="1400" dirty="0">
                          <a:latin typeface="微软雅黑" panose="020B0503020204020204" charset="-122"/>
                          <a:ea typeface="微软雅黑" panose="020B0503020204020204" charset="-122"/>
                          <a:cs typeface="PMingLiU" panose="02020500000000000000" charset="-120"/>
                        </a:rPr>
                        <a:t>客户</a:t>
                      </a:r>
                      <a:r>
                        <a:rPr sz="1400" spc="-15" dirty="0">
                          <a:latin typeface="微软雅黑" panose="020B0503020204020204" charset="-122"/>
                          <a:ea typeface="微软雅黑" panose="020B0503020204020204" charset="-122"/>
                          <a:cs typeface="PMingLiU" panose="02020500000000000000" charset="-120"/>
                        </a:rPr>
                        <a:t>体</a:t>
                      </a:r>
                      <a:r>
                        <a:rPr sz="1400" dirty="0">
                          <a:latin typeface="微软雅黑" panose="020B0503020204020204" charset="-122"/>
                          <a:ea typeface="微软雅黑" panose="020B0503020204020204" charset="-122"/>
                          <a:cs typeface="PMingLiU" panose="02020500000000000000" charset="-120"/>
                        </a:rPr>
                        <a:t>验，所  以你来了之后不预定都没有关系</a:t>
                      </a:r>
                      <a:r>
                        <a:rPr sz="1400" dirty="0" smtClean="0">
                          <a:latin typeface="微软雅黑" panose="020B0503020204020204" charset="-122"/>
                          <a:ea typeface="微软雅黑" panose="020B0503020204020204" charset="-122"/>
                          <a:cs typeface="PMingLiU" panose="02020500000000000000" charset="-120"/>
                        </a:rPr>
                        <a:t>，</a:t>
                      </a:r>
                      <a:r>
                        <a:rPr lang="zh-CN" altLang="en-US" sz="1400" dirty="0" smtClean="0">
                          <a:latin typeface="微软雅黑" panose="020B0503020204020204" charset="-122"/>
                          <a:ea typeface="微软雅黑" panose="020B0503020204020204" charset="-122"/>
                          <a:cs typeface="PMingLiU" panose="02020500000000000000" charset="-120"/>
                        </a:rPr>
                        <a:t>我们的专属</a:t>
                      </a:r>
                      <a:r>
                        <a:rPr sz="1400" dirty="0" smtClean="0">
                          <a:latin typeface="微软雅黑" panose="020B0503020204020204" charset="-122"/>
                          <a:ea typeface="微软雅黑" panose="020B0503020204020204" charset="-122"/>
                          <a:cs typeface="PMingLiU" panose="02020500000000000000" charset="-120"/>
                        </a:rPr>
                        <a:t>新娘顾问会教你婚纱照  </a:t>
                      </a:r>
                      <a:r>
                        <a:rPr sz="1400" dirty="0">
                          <a:latin typeface="微软雅黑" panose="020B0503020204020204" charset="-122"/>
                          <a:ea typeface="微软雅黑" panose="020B0503020204020204" charset="-122"/>
                          <a:cs typeface="PMingLiU" panose="02020500000000000000" charset="-120"/>
                        </a:rPr>
                        <a:t>应该怎么拍，怎么选，帮你策划一套属于你自己的婚纱照，对你选择  任何一家影楼都是有帮助的哦</a:t>
                      </a:r>
                      <a:endParaRPr sz="1400" dirty="0">
                        <a:latin typeface="微软雅黑" panose="020B0503020204020204" charset="-122"/>
                        <a:ea typeface="微软雅黑" panose="020B0503020204020204" charset="-122"/>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1423809">
                <a:tc>
                  <a:txBody>
                    <a:bodyPr/>
                    <a:lstStyle/>
                    <a:p>
                      <a:pPr>
                        <a:lnSpc>
                          <a:spcPct val="100000"/>
                        </a:lnSpc>
                      </a:pPr>
                      <a:endParaRPr sz="2100">
                        <a:latin typeface="Times New Roman" panose="02020603050405020304"/>
                        <a:cs typeface="Times New Roman" panose="02020603050405020304"/>
                      </a:endParaRPr>
                    </a:p>
                    <a:p>
                      <a:pPr marL="673735">
                        <a:lnSpc>
                          <a:spcPct val="100000"/>
                        </a:lnSpc>
                        <a:spcBef>
                          <a:spcPts val="1795"/>
                        </a:spcBef>
                      </a:pPr>
                      <a:r>
                        <a:rPr sz="2100" dirty="0">
                          <a:latin typeface="PMingLiU" panose="02020500000000000000" charset="-120"/>
                          <a:cs typeface="PMingLiU" panose="02020500000000000000" charset="-120"/>
                        </a:rPr>
                        <a:t>单身</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marL="84455" marR="109855">
                        <a:lnSpc>
                          <a:spcPct val="100000"/>
                        </a:lnSpc>
                        <a:spcBef>
                          <a:spcPts val="375"/>
                        </a:spcBef>
                      </a:pPr>
                      <a:r>
                        <a:rPr sz="1400" dirty="0">
                          <a:latin typeface="微软雅黑" panose="020B0503020204020204" charset="-122"/>
                          <a:ea typeface="微软雅黑" panose="020B0503020204020204" charset="-122"/>
                          <a:cs typeface="PMingLiU" panose="02020500000000000000" charset="-120"/>
                        </a:rPr>
                        <a:t>恩恩，</a:t>
                      </a:r>
                      <a:r>
                        <a:rPr sz="1400" dirty="0" smtClean="0">
                          <a:latin typeface="微软雅黑" panose="020B0503020204020204" charset="-122"/>
                          <a:ea typeface="微软雅黑" panose="020B0503020204020204" charset="-122"/>
                          <a:cs typeface="PMingLiU" panose="02020500000000000000" charset="-120"/>
                        </a:rPr>
                        <a:t>那是我们</a:t>
                      </a:r>
                      <a:r>
                        <a:rPr lang="zh-CN" altLang="en-US" sz="1400" dirty="0" smtClean="0">
                          <a:latin typeface="微软雅黑" panose="020B0503020204020204" charset="-122"/>
                          <a:ea typeface="微软雅黑" panose="020B0503020204020204" charset="-122"/>
                          <a:cs typeface="PMingLiU" panose="02020500000000000000" charset="-120"/>
                        </a:rPr>
                        <a:t>金百合婚纱摄影</a:t>
                      </a:r>
                      <a:r>
                        <a:rPr sz="1400" dirty="0" smtClean="0">
                          <a:latin typeface="微软雅黑" panose="020B0503020204020204" charset="-122"/>
                          <a:ea typeface="微软雅黑" panose="020B0503020204020204" charset="-122"/>
                          <a:cs typeface="PMingLiU" panose="02020500000000000000" charset="-120"/>
                        </a:rPr>
                        <a:t>的潜在客户哦</a:t>
                      </a:r>
                      <a:r>
                        <a:rPr sz="1400" b="0" dirty="0">
                          <a:latin typeface="微软雅黑" panose="020B0503020204020204" charset="-122"/>
                          <a:ea typeface="微软雅黑" panose="020B0503020204020204" charset="-122"/>
                          <a:cs typeface="Bookman Old Style" panose="02050604050505020204"/>
                        </a:rPr>
                        <a:t>~</a:t>
                      </a:r>
                      <a:r>
                        <a:rPr sz="1400" dirty="0">
                          <a:latin typeface="微软雅黑" panose="020B0503020204020204" charset="-122"/>
                          <a:ea typeface="微软雅黑" panose="020B0503020204020204" charset="-122"/>
                          <a:cs typeface="PMingLiU" panose="02020500000000000000" charset="-120"/>
                        </a:rPr>
                        <a:t>预祝您早日找到心仪的另一  </a:t>
                      </a:r>
                      <a:r>
                        <a:rPr sz="1400" spc="-5" dirty="0">
                          <a:latin typeface="微软雅黑" panose="020B0503020204020204" charset="-122"/>
                          <a:ea typeface="微软雅黑" panose="020B0503020204020204" charset="-122"/>
                          <a:cs typeface="PMingLiU" panose="02020500000000000000" charset="-120"/>
                        </a:rPr>
                        <a:t>半哦</a:t>
                      </a:r>
                      <a:r>
                        <a:rPr sz="1400" b="0" spc="-5" dirty="0">
                          <a:latin typeface="微软雅黑" panose="020B0503020204020204" charset="-122"/>
                          <a:ea typeface="微软雅黑" panose="020B0503020204020204" charset="-122"/>
                          <a:cs typeface="Bookman Old Style" panose="02050604050505020204"/>
                        </a:rPr>
                        <a:t>~</a:t>
                      </a:r>
                      <a:r>
                        <a:rPr sz="1400" spc="-5" dirty="0">
                          <a:latin typeface="微软雅黑" panose="020B0503020204020204" charset="-122"/>
                          <a:ea typeface="微软雅黑" panose="020B0503020204020204" charset="-122"/>
                          <a:cs typeface="PMingLiU" panose="02020500000000000000" charset="-120"/>
                        </a:rPr>
                        <a:t>嘻嘻</a:t>
                      </a:r>
                      <a:r>
                        <a:rPr sz="1400" b="0" spc="-5" dirty="0">
                          <a:latin typeface="微软雅黑" panose="020B0503020204020204" charset="-122"/>
                          <a:ea typeface="微软雅黑" panose="020B0503020204020204" charset="-122"/>
                          <a:cs typeface="Bookman Old Style" panose="02050604050505020204"/>
                        </a:rPr>
                        <a:t>~</a:t>
                      </a:r>
                      <a:r>
                        <a:rPr sz="1400" spc="-5" dirty="0" smtClean="0">
                          <a:latin typeface="微软雅黑" panose="020B0503020204020204" charset="-122"/>
                          <a:ea typeface="微软雅黑" panose="020B0503020204020204" charset="-122"/>
                          <a:cs typeface="PMingLiU" panose="02020500000000000000" charset="-120"/>
                        </a:rPr>
                        <a:t>你可是终身享受</a:t>
                      </a:r>
                      <a:r>
                        <a:rPr lang="zh-CN" altLang="en-US" sz="1400" spc="-5" dirty="0" smtClean="0">
                          <a:latin typeface="微软雅黑" panose="020B0503020204020204" charset="-122"/>
                          <a:ea typeface="微软雅黑" panose="020B0503020204020204" charset="-122"/>
                          <a:cs typeface="PMingLiU" panose="02020500000000000000" charset="-120"/>
                        </a:rPr>
                        <a:t>金百合婚纱摄影</a:t>
                      </a:r>
                      <a:r>
                        <a:rPr sz="1400" spc="-5" dirty="0" smtClean="0">
                          <a:latin typeface="微软雅黑" panose="020B0503020204020204" charset="-122"/>
                          <a:ea typeface="微软雅黑" panose="020B0503020204020204" charset="-122"/>
                          <a:cs typeface="PMingLiU" panose="02020500000000000000" charset="-120"/>
                        </a:rPr>
                        <a:t>的</a:t>
                      </a:r>
                      <a:r>
                        <a:rPr sz="1400" b="0" spc="-5" dirty="0">
                          <a:latin typeface="微软雅黑" panose="020B0503020204020204" charset="-122"/>
                          <a:ea typeface="微软雅黑" panose="020B0503020204020204" charset="-122"/>
                          <a:cs typeface="Bookman Old Style" panose="02050604050505020204"/>
                        </a:rPr>
                        <a:t>vip</a:t>
                      </a:r>
                      <a:r>
                        <a:rPr sz="1400" spc="-5" dirty="0">
                          <a:latin typeface="微软雅黑" panose="020B0503020204020204" charset="-122"/>
                          <a:ea typeface="微软雅黑" panose="020B0503020204020204" charset="-122"/>
                          <a:cs typeface="PMingLiU" panose="02020500000000000000" charset="-120"/>
                        </a:rPr>
                        <a:t>待遇的哦</a:t>
                      </a:r>
                      <a:r>
                        <a:rPr sz="1400" b="0" spc="-5" dirty="0">
                          <a:latin typeface="微软雅黑" panose="020B0503020204020204" charset="-122"/>
                          <a:ea typeface="微软雅黑" panose="020B0503020204020204" charset="-122"/>
                          <a:cs typeface="Bookman Old Style" panose="02050604050505020204"/>
                        </a:rPr>
                        <a:t>~</a:t>
                      </a:r>
                      <a:r>
                        <a:rPr sz="1400" spc="-5" dirty="0">
                          <a:latin typeface="微软雅黑" panose="020B0503020204020204" charset="-122"/>
                          <a:ea typeface="微软雅黑" panose="020B0503020204020204" charset="-122"/>
                          <a:cs typeface="PMingLiU" panose="02020500000000000000" charset="-120"/>
                        </a:rPr>
                        <a:t>以后需要拍婚纱  </a:t>
                      </a:r>
                      <a:r>
                        <a:rPr sz="1400" dirty="0">
                          <a:latin typeface="微软雅黑" panose="020B0503020204020204" charset="-122"/>
                          <a:ea typeface="微软雅黑" panose="020B0503020204020204" charset="-122"/>
                          <a:cs typeface="PMingLiU" panose="02020500000000000000" charset="-120"/>
                        </a:rPr>
                        <a:t>照了，</a:t>
                      </a:r>
                      <a:r>
                        <a:rPr sz="1400" dirty="0" smtClean="0">
                          <a:latin typeface="微软雅黑" panose="020B0503020204020204" charset="-122"/>
                          <a:ea typeface="微软雅黑" panose="020B0503020204020204" charset="-122"/>
                          <a:cs typeface="PMingLiU" panose="02020500000000000000" charset="-120"/>
                        </a:rPr>
                        <a:t>一定要到</a:t>
                      </a:r>
                      <a:r>
                        <a:rPr lang="zh-CN" altLang="en-US" sz="1400" dirty="0" smtClean="0">
                          <a:latin typeface="微软雅黑" panose="020B0503020204020204" charset="-122"/>
                          <a:ea typeface="微软雅黑" panose="020B0503020204020204" charset="-122"/>
                          <a:cs typeface="PMingLiU" panose="02020500000000000000" charset="-120"/>
                        </a:rPr>
                        <a:t>金百合婚纱摄影</a:t>
                      </a:r>
                      <a:r>
                        <a:rPr sz="1400" dirty="0" smtClean="0">
                          <a:latin typeface="微软雅黑" panose="020B0503020204020204" charset="-122"/>
                          <a:ea typeface="微软雅黑" panose="020B0503020204020204" charset="-122"/>
                          <a:cs typeface="PMingLiU" panose="02020500000000000000" charset="-120"/>
                        </a:rPr>
                        <a:t>来体验一下</a:t>
                      </a:r>
                      <a:r>
                        <a:rPr sz="1400" b="0" dirty="0">
                          <a:latin typeface="微软雅黑" panose="020B0503020204020204" charset="-122"/>
                          <a:ea typeface="微软雅黑" panose="020B0503020204020204" charset="-122"/>
                          <a:cs typeface="Bookman Old Style" panose="02050604050505020204"/>
                        </a:rPr>
                        <a:t>vip</a:t>
                      </a:r>
                      <a:r>
                        <a:rPr sz="1400" dirty="0">
                          <a:latin typeface="微软雅黑" panose="020B0503020204020204" charset="-122"/>
                          <a:ea typeface="微软雅黑" panose="020B0503020204020204" charset="-122"/>
                          <a:cs typeface="PMingLiU" panose="02020500000000000000" charset="-120"/>
                        </a:rPr>
                        <a:t>的待遇</a:t>
                      </a:r>
                      <a:r>
                        <a:rPr sz="1400" b="0" dirty="0">
                          <a:latin typeface="微软雅黑" panose="020B0503020204020204" charset="-122"/>
                          <a:ea typeface="微软雅黑" panose="020B0503020204020204" charset="-122"/>
                          <a:cs typeface="Bookman Old Style" panose="02050604050505020204"/>
                        </a:rPr>
                        <a:t>~</a:t>
                      </a:r>
                      <a:r>
                        <a:rPr sz="1400" dirty="0">
                          <a:latin typeface="微软雅黑" panose="020B0503020204020204" charset="-122"/>
                          <a:ea typeface="微软雅黑" panose="020B0503020204020204" charset="-122"/>
                          <a:cs typeface="PMingLiU" panose="02020500000000000000" charset="-120"/>
                        </a:rPr>
                        <a:t>嘿嘿</a:t>
                      </a:r>
                      <a:endParaRPr sz="1400" dirty="0">
                        <a:latin typeface="微软雅黑" panose="020B0503020204020204" charset="-122"/>
                        <a:ea typeface="微软雅黑" panose="020B0503020204020204" charset="-122"/>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34863" y="2923946"/>
            <a:ext cx="203835" cy="233679"/>
          </a:xfrm>
          <a:prstGeom prst="rect">
            <a:avLst/>
          </a:prstGeom>
        </p:spPr>
        <p:txBody>
          <a:bodyPr vert="horz" wrap="square" lIns="0" tIns="0" rIns="0" bIns="0" rtlCol="0">
            <a:spAutoFit/>
          </a:bodyPr>
          <a:lstStyle/>
          <a:p>
            <a:pPr marL="12700">
              <a:lnSpc>
                <a:spcPct val="100000"/>
              </a:lnSpc>
            </a:pPr>
            <a:r>
              <a:rPr sz="1400" dirty="0">
                <a:latin typeface="PMingLiU" panose="02020500000000000000" charset="-120"/>
                <a:cs typeface="PMingLiU" panose="02020500000000000000" charset="-120"/>
              </a:rPr>
              <a:t>？</a:t>
            </a:r>
            <a:endParaRPr sz="1400">
              <a:latin typeface="PMingLiU" panose="02020500000000000000" charset="-120"/>
              <a:cs typeface="PMingLiU" panose="02020500000000000000" charset="-120"/>
            </a:endParaRPr>
          </a:p>
        </p:txBody>
      </p:sp>
      <p:graphicFrame>
        <p:nvGraphicFramePr>
          <p:cNvPr id="3" name="object 3"/>
          <p:cNvGraphicFramePr>
            <a:graphicFrameLocks noGrp="1"/>
          </p:cNvGraphicFramePr>
          <p:nvPr/>
        </p:nvGraphicFramePr>
        <p:xfrm>
          <a:off x="605209" y="1046632"/>
          <a:ext cx="8064902" cy="5139436"/>
        </p:xfrm>
        <a:graphic>
          <a:graphicData uri="http://schemas.openxmlformats.org/drawingml/2006/table">
            <a:tbl>
              <a:tblPr firstRow="1" bandRow="1">
                <a:tableStyleId>{2D5ABB26-0587-4C30-8999-92F81FD0307C}</a:tableStyleId>
              </a:tblPr>
              <a:tblGrid>
                <a:gridCol w="2157002"/>
                <a:gridCol w="5907900"/>
              </a:tblGrid>
              <a:tr h="628396">
                <a:tc>
                  <a:txBody>
                    <a:bodyPr/>
                    <a:lstStyle/>
                    <a:p>
                      <a:pPr algn="ctr">
                        <a:lnSpc>
                          <a:spcPct val="100000"/>
                        </a:lnSpc>
                        <a:spcBef>
                          <a:spcPts val="1205"/>
                        </a:spcBef>
                      </a:pPr>
                      <a:r>
                        <a:rPr sz="1900" b="1" spc="5" dirty="0">
                          <a:solidFill>
                            <a:srgbClr val="FFFFFF"/>
                          </a:solidFill>
                          <a:latin typeface="微软雅黑" panose="020B0503020204020204" charset="-122"/>
                          <a:cs typeface="微软雅黑" panose="020B0503020204020204" charset="-122"/>
                        </a:rPr>
                        <a:t>异议</a:t>
                      </a:r>
                      <a:endParaRPr sz="1900" dirty="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algn="ctr">
                        <a:lnSpc>
                          <a:spcPct val="100000"/>
                        </a:lnSpc>
                        <a:spcBef>
                          <a:spcPts val="1205"/>
                        </a:spcBef>
                      </a:pPr>
                      <a:r>
                        <a:rPr sz="1900" b="1" spc="5" dirty="0">
                          <a:solidFill>
                            <a:srgbClr val="FFFFFF"/>
                          </a:solidFill>
                          <a:latin typeface="微软雅黑" panose="020B0503020204020204" charset="-122"/>
                          <a:cs typeface="微软雅黑" panose="020B0503020204020204" charset="-122"/>
                        </a:rPr>
                        <a:t>对应说辞</a:t>
                      </a:r>
                      <a:endParaRPr sz="19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r>
              <a:tr h="975360">
                <a:tc>
                  <a:txBody>
                    <a:bodyPr/>
                    <a:lstStyle/>
                    <a:p>
                      <a:pPr>
                        <a:lnSpc>
                          <a:spcPct val="100000"/>
                        </a:lnSpc>
                        <a:spcBef>
                          <a:spcPts val="45"/>
                        </a:spcBef>
                      </a:pPr>
                      <a:endParaRPr sz="2000" dirty="0">
                        <a:latin typeface="Times New Roman" panose="02020603050405020304"/>
                        <a:cs typeface="Times New Roman" panose="02020603050405020304"/>
                      </a:endParaRPr>
                    </a:p>
                    <a:p>
                      <a:pPr algn="ctr">
                        <a:lnSpc>
                          <a:spcPct val="100000"/>
                        </a:lnSpc>
                      </a:pPr>
                      <a:r>
                        <a:rPr sz="2100" dirty="0">
                          <a:latin typeface="PMingLiU" panose="02020500000000000000" charset="-120"/>
                          <a:cs typeface="PMingLiU" panose="02020500000000000000" charset="-120"/>
                        </a:rPr>
                        <a:t>预约到店的客户</a:t>
                      </a:r>
                      <a:endParaRPr sz="21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c>
                  <a:txBody>
                    <a:bodyPr/>
                    <a:lstStyle/>
                    <a:p>
                      <a:pPr marL="84455" marR="106680" algn="just">
                        <a:lnSpc>
                          <a:spcPct val="100000"/>
                        </a:lnSpc>
                        <a:spcBef>
                          <a:spcPts val="270"/>
                        </a:spcBef>
                      </a:pP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在此有一个小小的建议哦，亲应该有很多自己平时的生活照吧，选择一  部分喜欢的存在手机里</a:t>
                      </a:r>
                      <a:r>
                        <a:rPr sz="1400" spc="-15"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带到</a:t>
                      </a:r>
                      <a:r>
                        <a:rPr sz="1400" spc="-15" dirty="0">
                          <a:latin typeface="PMingLiU" panose="02020500000000000000" charset="-120"/>
                          <a:cs typeface="PMingLiU" panose="02020500000000000000" charset="-120"/>
                        </a:rPr>
                        <a:t>我</a:t>
                      </a:r>
                      <a:r>
                        <a:rPr sz="1400" dirty="0">
                          <a:latin typeface="PMingLiU" panose="02020500000000000000" charset="-120"/>
                          <a:cs typeface="PMingLiU" panose="02020500000000000000" charset="-120"/>
                        </a:rPr>
                        <a:t>们门</a:t>
                      </a:r>
                      <a:r>
                        <a:rPr sz="1400" spc="-15" dirty="0">
                          <a:latin typeface="PMingLiU" panose="02020500000000000000" charset="-120"/>
                          <a:cs typeface="PMingLiU" panose="02020500000000000000" charset="-120"/>
                        </a:rPr>
                        <a:t>店</a:t>
                      </a:r>
                      <a:r>
                        <a:rPr sz="1400" dirty="0">
                          <a:latin typeface="PMingLiU" panose="02020500000000000000" charset="-120"/>
                          <a:cs typeface="PMingLiU" panose="02020500000000000000" charset="-120"/>
                        </a:rPr>
                        <a:t>，这</a:t>
                      </a:r>
                      <a:r>
                        <a:rPr sz="1400" spc="-15" dirty="0">
                          <a:latin typeface="PMingLiU" panose="02020500000000000000" charset="-120"/>
                          <a:cs typeface="PMingLiU" panose="02020500000000000000" charset="-120"/>
                        </a:rPr>
                        <a:t>样</a:t>
                      </a:r>
                      <a:r>
                        <a:rPr sz="1400" dirty="0">
                          <a:latin typeface="PMingLiU" panose="02020500000000000000" charset="-120"/>
                          <a:cs typeface="PMingLiU" panose="02020500000000000000" charset="-120"/>
                        </a:rPr>
                        <a:t>在介</a:t>
                      </a:r>
                      <a:r>
                        <a:rPr sz="1400" spc="-15" dirty="0">
                          <a:latin typeface="PMingLiU" panose="02020500000000000000" charset="-120"/>
                          <a:cs typeface="PMingLiU" panose="02020500000000000000" charset="-120"/>
                        </a:rPr>
                        <a:t>绍</a:t>
                      </a:r>
                      <a:r>
                        <a:rPr sz="1400" dirty="0">
                          <a:latin typeface="PMingLiU" panose="02020500000000000000" charset="-120"/>
                          <a:cs typeface="PMingLiU" panose="02020500000000000000" charset="-120"/>
                        </a:rPr>
                        <a:t>婚纱</a:t>
                      </a:r>
                      <a:r>
                        <a:rPr sz="1400" spc="-15" dirty="0">
                          <a:latin typeface="PMingLiU" panose="02020500000000000000" charset="-120"/>
                          <a:cs typeface="PMingLiU" panose="02020500000000000000" charset="-120"/>
                        </a:rPr>
                        <a:t>照</a:t>
                      </a:r>
                      <a:r>
                        <a:rPr sz="1400" dirty="0">
                          <a:latin typeface="PMingLiU" panose="02020500000000000000" charset="-120"/>
                          <a:cs typeface="PMingLiU" panose="02020500000000000000" charset="-120"/>
                        </a:rPr>
                        <a:t>的时</a:t>
                      </a:r>
                      <a:r>
                        <a:rPr sz="1400" spc="-15" dirty="0">
                          <a:latin typeface="PMingLiU" panose="02020500000000000000" charset="-120"/>
                          <a:cs typeface="PMingLiU" panose="02020500000000000000" charset="-120"/>
                        </a:rPr>
                        <a:t>候</a:t>
                      </a:r>
                      <a:r>
                        <a:rPr sz="1400" dirty="0">
                          <a:latin typeface="PMingLiU" panose="02020500000000000000" charset="-120"/>
                          <a:cs typeface="PMingLiU" panose="02020500000000000000" charset="-120"/>
                        </a:rPr>
                        <a:t>可以针  对性的帮您介绍，另外</a:t>
                      </a:r>
                      <a:r>
                        <a:rPr sz="1400" spc="-15" dirty="0">
                          <a:latin typeface="PMingLiU" panose="02020500000000000000" charset="-120"/>
                          <a:cs typeface="PMingLiU" panose="02020500000000000000" charset="-120"/>
                        </a:rPr>
                        <a:t>根</a:t>
                      </a:r>
                      <a:r>
                        <a:rPr sz="1400" dirty="0">
                          <a:latin typeface="PMingLiU" panose="02020500000000000000" charset="-120"/>
                          <a:cs typeface="PMingLiU" panose="02020500000000000000" charset="-120"/>
                        </a:rPr>
                        <a:t>据你</a:t>
                      </a:r>
                      <a:r>
                        <a:rPr sz="1400" spc="-15" dirty="0">
                          <a:latin typeface="PMingLiU" panose="02020500000000000000" charset="-120"/>
                          <a:cs typeface="PMingLiU" panose="02020500000000000000" charset="-120"/>
                        </a:rPr>
                        <a:t>们</a:t>
                      </a:r>
                      <a:r>
                        <a:rPr sz="1400" dirty="0">
                          <a:latin typeface="PMingLiU" panose="02020500000000000000" charset="-120"/>
                          <a:cs typeface="PMingLiU" panose="02020500000000000000" charset="-120"/>
                        </a:rPr>
                        <a:t>平时</a:t>
                      </a:r>
                      <a:r>
                        <a:rPr sz="1400" spc="-15" dirty="0">
                          <a:latin typeface="PMingLiU" panose="02020500000000000000" charset="-120"/>
                          <a:cs typeface="PMingLiU" panose="02020500000000000000" charset="-120"/>
                        </a:rPr>
                        <a:t>的</a:t>
                      </a:r>
                      <a:r>
                        <a:rPr sz="1400" dirty="0">
                          <a:latin typeface="PMingLiU" panose="02020500000000000000" charset="-120"/>
                          <a:cs typeface="PMingLiU" panose="02020500000000000000" charset="-120"/>
                        </a:rPr>
                        <a:t>喜好</a:t>
                      </a:r>
                      <a:r>
                        <a:rPr sz="1400" spc="-15" dirty="0">
                          <a:latin typeface="PMingLiU" panose="02020500000000000000" charset="-120"/>
                          <a:cs typeface="PMingLiU" panose="02020500000000000000" charset="-120"/>
                        </a:rPr>
                        <a:t>还</a:t>
                      </a:r>
                      <a:r>
                        <a:rPr sz="1400" dirty="0">
                          <a:latin typeface="PMingLiU" panose="02020500000000000000" charset="-120"/>
                          <a:cs typeface="PMingLiU" panose="02020500000000000000" charset="-120"/>
                        </a:rPr>
                        <a:t>可以</a:t>
                      </a:r>
                      <a:r>
                        <a:rPr sz="1400" spc="-15" dirty="0">
                          <a:latin typeface="PMingLiU" panose="02020500000000000000" charset="-120"/>
                          <a:cs typeface="PMingLiU" panose="02020500000000000000" charset="-120"/>
                        </a:rPr>
                        <a:t>帮</a:t>
                      </a:r>
                      <a:r>
                        <a:rPr sz="1400" dirty="0">
                          <a:latin typeface="PMingLiU" panose="02020500000000000000" charset="-120"/>
                          <a:cs typeface="PMingLiU" panose="02020500000000000000" charset="-120"/>
                        </a:rPr>
                        <a:t>你们</a:t>
                      </a:r>
                      <a:r>
                        <a:rPr sz="1400" spc="-15" dirty="0">
                          <a:latin typeface="PMingLiU" panose="02020500000000000000" charset="-120"/>
                          <a:cs typeface="PMingLiU" panose="02020500000000000000" charset="-120"/>
                        </a:rPr>
                        <a:t>策</a:t>
                      </a:r>
                      <a:r>
                        <a:rPr sz="1400" dirty="0">
                          <a:latin typeface="PMingLiU" panose="02020500000000000000" charset="-120"/>
                          <a:cs typeface="PMingLiU" panose="02020500000000000000" charset="-120"/>
                        </a:rPr>
                        <a:t>划一</a:t>
                      </a:r>
                      <a:r>
                        <a:rPr sz="1400" spc="-15" dirty="0">
                          <a:latin typeface="PMingLiU" panose="02020500000000000000" charset="-120"/>
                          <a:cs typeface="PMingLiU" panose="02020500000000000000" charset="-120"/>
                        </a:rPr>
                        <a:t>套</a:t>
                      </a:r>
                      <a:r>
                        <a:rPr sz="1400" dirty="0">
                          <a:latin typeface="PMingLiU" panose="02020500000000000000" charset="-120"/>
                          <a:cs typeface="PMingLiU" panose="02020500000000000000" charset="-120"/>
                        </a:rPr>
                        <a:t>专属的  婚纱照哦</a:t>
                      </a:r>
                      <a:endParaRPr sz="14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CCCC"/>
                    </a:solidFill>
                  </a:tcPr>
                </a:tc>
              </a:tr>
              <a:tr h="762000">
                <a:tc>
                  <a:txBody>
                    <a:bodyPr/>
                    <a:lstStyle/>
                    <a:p>
                      <a:pPr marL="938530" marR="130810" indent="-800100">
                        <a:lnSpc>
                          <a:spcPct val="100000"/>
                        </a:lnSpc>
                        <a:spcBef>
                          <a:spcPts val="345"/>
                        </a:spcBef>
                      </a:pPr>
                      <a:r>
                        <a:rPr sz="2100" dirty="0">
                          <a:latin typeface="PMingLiU" panose="02020500000000000000" charset="-120"/>
                          <a:cs typeface="PMingLiU" panose="02020500000000000000" charset="-120"/>
                        </a:rPr>
                        <a:t>针对已经邀约过  的</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marL="84455" marR="106680">
                        <a:lnSpc>
                          <a:spcPct val="100000"/>
                        </a:lnSpc>
                        <a:spcBef>
                          <a:spcPts val="375"/>
                        </a:spcBef>
                      </a:pPr>
                      <a:r>
                        <a:rPr sz="1400" dirty="0">
                          <a:latin typeface="PMingLiU" panose="02020500000000000000" charset="-120"/>
                          <a:cs typeface="PMingLiU" panose="02020500000000000000" charset="-120"/>
                        </a:rPr>
                        <a:t>今天给您电话主要回访</a:t>
                      </a:r>
                      <a:r>
                        <a:rPr sz="1400" spc="-15" dirty="0">
                          <a:latin typeface="PMingLiU" panose="02020500000000000000" charset="-120"/>
                          <a:cs typeface="PMingLiU" panose="02020500000000000000" charset="-120"/>
                        </a:rPr>
                        <a:t>下</a:t>
                      </a:r>
                      <a:r>
                        <a:rPr sz="1400" dirty="0">
                          <a:latin typeface="PMingLiU" panose="02020500000000000000" charset="-120"/>
                          <a:cs typeface="PMingLiU" panose="02020500000000000000" charset="-120"/>
                        </a:rPr>
                        <a:t>您哦</a:t>
                      </a:r>
                      <a:r>
                        <a:rPr sz="1400" spc="-15"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不好</a:t>
                      </a:r>
                      <a:r>
                        <a:rPr sz="1400" spc="-15" dirty="0">
                          <a:latin typeface="PMingLiU" panose="02020500000000000000" charset="-120"/>
                          <a:cs typeface="PMingLiU" panose="02020500000000000000" charset="-120"/>
                        </a:rPr>
                        <a:t>意</a:t>
                      </a:r>
                      <a:r>
                        <a:rPr sz="1400" dirty="0">
                          <a:latin typeface="PMingLiU" panose="02020500000000000000" charset="-120"/>
                          <a:cs typeface="PMingLiU" panose="02020500000000000000" charset="-120"/>
                        </a:rPr>
                        <a:t>思哦</a:t>
                      </a:r>
                      <a:r>
                        <a:rPr sz="1400" spc="-15" dirty="0">
                          <a:latin typeface="PMingLiU" panose="02020500000000000000" charset="-120"/>
                          <a:cs typeface="PMingLiU" panose="02020500000000000000" charset="-120"/>
                        </a:rPr>
                        <a:t>再</a:t>
                      </a:r>
                      <a:r>
                        <a:rPr sz="1400" dirty="0">
                          <a:latin typeface="PMingLiU" panose="02020500000000000000" charset="-120"/>
                          <a:cs typeface="PMingLiU" panose="02020500000000000000" charset="-120"/>
                        </a:rPr>
                        <a:t>次打</a:t>
                      </a:r>
                      <a:r>
                        <a:rPr sz="1400" spc="-15" dirty="0">
                          <a:latin typeface="PMingLiU" panose="02020500000000000000" charset="-120"/>
                          <a:cs typeface="PMingLiU" panose="02020500000000000000" charset="-120"/>
                        </a:rPr>
                        <a:t>扰</a:t>
                      </a:r>
                      <a:r>
                        <a:rPr sz="1400" dirty="0">
                          <a:latin typeface="PMingLiU" panose="02020500000000000000" charset="-120"/>
                          <a:cs typeface="PMingLiU" panose="02020500000000000000" charset="-120"/>
                        </a:rPr>
                        <a:t>您了</a:t>
                      </a:r>
                      <a:r>
                        <a:rPr sz="1400" spc="-15" dirty="0">
                          <a:latin typeface="PMingLiU" panose="02020500000000000000" charset="-120"/>
                          <a:cs typeface="PMingLiU" panose="02020500000000000000" charset="-120"/>
                        </a:rPr>
                        <a:t>嘿</a:t>
                      </a:r>
                      <a:r>
                        <a:rPr sz="1400" dirty="0">
                          <a:latin typeface="PMingLiU" panose="02020500000000000000" charset="-120"/>
                          <a:cs typeface="PMingLiU" panose="02020500000000000000" charset="-120"/>
                        </a:rPr>
                        <a:t>嘿，</a:t>
                      </a:r>
                      <a:r>
                        <a:rPr sz="1400" spc="-15" dirty="0">
                          <a:latin typeface="PMingLiU" panose="02020500000000000000" charset="-120"/>
                          <a:cs typeface="PMingLiU" panose="02020500000000000000" charset="-120"/>
                        </a:rPr>
                        <a:t>主</a:t>
                      </a:r>
                      <a:r>
                        <a:rPr sz="1400" dirty="0">
                          <a:latin typeface="PMingLiU" panose="02020500000000000000" charset="-120"/>
                          <a:cs typeface="PMingLiU" panose="02020500000000000000" charset="-120"/>
                        </a:rPr>
                        <a:t>要呢也  </a:t>
                      </a:r>
                      <a:r>
                        <a:rPr sz="1400" spc="-5" dirty="0">
                          <a:latin typeface="PMingLiU" panose="02020500000000000000" charset="-120"/>
                          <a:cs typeface="PMingLiU" panose="02020500000000000000" charset="-120"/>
                        </a:rPr>
                        <a:t>是担心我们顾问没有帮你介绍详细，对于上次我们顾问的介绍是否满意呢</a:t>
                      </a:r>
                      <a:endParaRPr sz="1400" dirty="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r>
              <a:tr h="2706659">
                <a:tc>
                  <a:txBody>
                    <a:bodyPr/>
                    <a:lstStyle/>
                    <a:p>
                      <a:pPr>
                        <a:lnSpc>
                          <a:spcPct val="100000"/>
                        </a:lnSpc>
                      </a:pPr>
                      <a:endParaRPr sz="2100">
                        <a:latin typeface="Times New Roman" panose="02020603050405020304"/>
                        <a:cs typeface="Times New Roman" panose="02020603050405020304"/>
                      </a:endParaRPr>
                    </a:p>
                    <a:p>
                      <a:pPr>
                        <a:lnSpc>
                          <a:spcPct val="100000"/>
                        </a:lnSpc>
                      </a:pPr>
                      <a:endParaRPr sz="2100">
                        <a:latin typeface="Times New Roman" panose="02020603050405020304"/>
                        <a:cs typeface="Times New Roman" panose="02020603050405020304"/>
                      </a:endParaRPr>
                    </a:p>
                    <a:p>
                      <a:pPr>
                        <a:lnSpc>
                          <a:spcPct val="100000"/>
                        </a:lnSpc>
                        <a:spcBef>
                          <a:spcPts val="10"/>
                        </a:spcBef>
                      </a:pPr>
                      <a:endParaRPr sz="2750">
                        <a:latin typeface="Times New Roman" panose="02020603050405020304"/>
                        <a:cs typeface="Times New Roman" panose="02020603050405020304"/>
                      </a:endParaRPr>
                    </a:p>
                    <a:p>
                      <a:pPr marL="405130" marR="130810" indent="-266700">
                        <a:lnSpc>
                          <a:spcPct val="100000"/>
                        </a:lnSpc>
                      </a:pPr>
                      <a:r>
                        <a:rPr sz="2100" dirty="0">
                          <a:latin typeface="PMingLiU" panose="02020500000000000000" charset="-120"/>
                          <a:cs typeface="PMingLiU" panose="02020500000000000000" charset="-120"/>
                        </a:rPr>
                        <a:t>婚期不确定，需  要再联系你</a:t>
                      </a:r>
                      <a:endParaRPr sz="2100">
                        <a:latin typeface="PMingLiU" panose="02020500000000000000" charset="-120"/>
                        <a:cs typeface="PMingLiU" panose="02020500000000000000" charset="-120"/>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C"/>
                    </a:solidFill>
                  </a:tcPr>
                </a:tc>
                <a:tc>
                  <a:txBody>
                    <a:bodyPr/>
                    <a:lstStyle/>
                    <a:p>
                      <a:pPr marL="84455" marR="76835">
                        <a:lnSpc>
                          <a:spcPct val="100000"/>
                        </a:lnSpc>
                        <a:spcBef>
                          <a:spcPts val="375"/>
                        </a:spcBef>
                      </a:pPr>
                      <a:r>
                        <a:rPr sz="1400" spc="-5" dirty="0">
                          <a:latin typeface="PMingLiU" panose="02020500000000000000" charset="-120"/>
                          <a:cs typeface="PMingLiU" panose="02020500000000000000" charset="-120"/>
                        </a:rPr>
                        <a:t>恩恩好的呢</a:t>
                      </a:r>
                      <a:r>
                        <a:rPr sz="1400" b="0" spc="-5" dirty="0">
                          <a:latin typeface="Bookman Old Style" panose="02050604050505020204"/>
                          <a:cs typeface="Bookman Old Style" panose="02050604050505020204"/>
                        </a:rPr>
                        <a:t>~</a:t>
                      </a:r>
                      <a:r>
                        <a:rPr sz="1400" spc="-5" dirty="0">
                          <a:latin typeface="PMingLiU" panose="02020500000000000000" charset="-120"/>
                          <a:cs typeface="PMingLiU" panose="02020500000000000000" charset="-120"/>
                        </a:rPr>
                        <a:t>感觉得出来你也是非常理性的新人呢</a:t>
                      </a:r>
                      <a:r>
                        <a:rPr sz="1400" b="0" spc="-5" dirty="0">
                          <a:latin typeface="Bookman Old Style" panose="02050604050505020204"/>
                          <a:cs typeface="Bookman Old Style" panose="02050604050505020204"/>
                        </a:rPr>
                        <a:t>~</a:t>
                      </a:r>
                      <a:r>
                        <a:rPr sz="1400" spc="-5" dirty="0">
                          <a:latin typeface="PMingLiU" panose="02020500000000000000" charset="-120"/>
                          <a:cs typeface="PMingLiU" panose="02020500000000000000" charset="-120"/>
                        </a:rPr>
                        <a:t>比较有自己的想法，这  </a:t>
                      </a:r>
                      <a:r>
                        <a:rPr sz="1400" dirty="0">
                          <a:latin typeface="PMingLiU" panose="02020500000000000000" charset="-120"/>
                          <a:cs typeface="PMingLiU" panose="02020500000000000000" charset="-120"/>
                        </a:rPr>
                        <a:t>样最好啦</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因为比较理性嘛，肯定分析能力会很强，也是因为缘分吧，今  天既然给你打了电话，基于责任，</a:t>
                      </a:r>
                      <a:r>
                        <a:rPr sz="1400" b="0" dirty="0">
                          <a:latin typeface="Bookman Old Style" panose="02050604050505020204"/>
                          <a:cs typeface="Bookman Old Style" panose="02050604050505020204"/>
                        </a:rPr>
                        <a:t>**</a:t>
                      </a:r>
                      <a:r>
                        <a:rPr sz="1400" dirty="0">
                          <a:latin typeface="PMingLiU" panose="02020500000000000000" charset="-120"/>
                          <a:cs typeface="PMingLiU" panose="02020500000000000000" charset="-120"/>
                        </a:rPr>
                        <a:t>觉得还是应该给你分析分析婚纱照怎  么拍效果会更好以及需要多少周期来完成，正常一套婚纱照档期是需要提  </a:t>
                      </a:r>
                      <a:r>
                        <a:rPr sz="1400" spc="-5" dirty="0">
                          <a:latin typeface="PMingLiU" panose="02020500000000000000" charset="-120"/>
                          <a:cs typeface="PMingLiU" panose="02020500000000000000" charset="-120"/>
                        </a:rPr>
                        <a:t>前</a:t>
                      </a:r>
                      <a:r>
                        <a:rPr sz="1400" b="0" spc="-5" dirty="0">
                          <a:latin typeface="Bookman Old Style" panose="02050604050505020204"/>
                          <a:cs typeface="Bookman Old Style" panose="02050604050505020204"/>
                        </a:rPr>
                        <a:t>3</a:t>
                      </a:r>
                      <a:r>
                        <a:rPr sz="1400" spc="-5" dirty="0">
                          <a:latin typeface="PMingLiU" panose="02020500000000000000" charset="-120"/>
                          <a:cs typeface="PMingLiU" panose="02020500000000000000" charset="-120"/>
                        </a:rPr>
                        <a:t>个月预约的哦，从拍摄到拿到产品正常需要</a:t>
                      </a:r>
                      <a:r>
                        <a:rPr sz="1400" b="0" spc="-5" dirty="0">
                          <a:latin typeface="Bookman Old Style" panose="02050604050505020204"/>
                          <a:cs typeface="Bookman Old Style" panose="02050604050505020204"/>
                        </a:rPr>
                        <a:t>2</a:t>
                      </a:r>
                      <a:r>
                        <a:rPr sz="1400" spc="-5" dirty="0">
                          <a:latin typeface="PMingLiU" panose="02020500000000000000" charset="-120"/>
                          <a:cs typeface="PMingLiU" panose="02020500000000000000" charset="-120"/>
                        </a:rPr>
                        <a:t>个月时间呢，而且</a:t>
                      </a:r>
                      <a:r>
                        <a:rPr sz="1400" b="0" spc="-5" dirty="0">
                          <a:latin typeface="Bookman Old Style" panose="02050604050505020204"/>
                          <a:cs typeface="Bookman Old Style" panose="02050604050505020204"/>
                        </a:rPr>
                        <a:t>8-11  </a:t>
                      </a:r>
                      <a:r>
                        <a:rPr sz="1400" dirty="0">
                          <a:latin typeface="PMingLiU" panose="02020500000000000000" charset="-120"/>
                          <a:cs typeface="PMingLiU" panose="02020500000000000000" charset="-120"/>
                        </a:rPr>
                        <a:t>月是婚纱摄影最忙的季节，工厂出货也是我们最头疼的问题，所以正常从  了解婚纱照到拿到照片需要起码</a:t>
                      </a:r>
                      <a:r>
                        <a:rPr sz="1400" b="0" dirty="0">
                          <a:latin typeface="Bookman Old Style" panose="02050604050505020204"/>
                          <a:cs typeface="Bookman Old Style" panose="02050604050505020204"/>
                        </a:rPr>
                        <a:t>6-8</a:t>
                      </a:r>
                      <a:r>
                        <a:rPr sz="1400" dirty="0">
                          <a:latin typeface="PMingLiU" panose="02020500000000000000" charset="-120"/>
                          <a:cs typeface="PMingLiU" panose="02020500000000000000" charset="-120"/>
                        </a:rPr>
                        <a:t>个月时间哦，</a:t>
                      </a:r>
                      <a:r>
                        <a:rPr sz="1400" dirty="0" smtClean="0">
                          <a:latin typeface="PMingLiU" panose="02020500000000000000" charset="-120"/>
                          <a:cs typeface="PMingLiU" panose="02020500000000000000" charset="-120"/>
                        </a:rPr>
                        <a:t>现在</a:t>
                      </a:r>
                      <a:r>
                        <a:rPr lang="zh-CN" altLang="en-US" sz="1400" dirty="0" smtClean="0">
                          <a:latin typeface="PMingLiU" panose="02020500000000000000" charset="-120"/>
                          <a:cs typeface="PMingLiU" panose="02020500000000000000" charset="-120"/>
                        </a:rPr>
                        <a:t>金百合婚纱摄影</a:t>
                      </a:r>
                      <a:r>
                        <a:rPr sz="1400" dirty="0" smtClean="0">
                          <a:latin typeface="PMingLiU" panose="02020500000000000000" charset="-120"/>
                          <a:cs typeface="PMingLiU" panose="02020500000000000000" charset="-120"/>
                        </a:rPr>
                        <a:t>的档期已  </a:t>
                      </a:r>
                      <a:r>
                        <a:rPr sz="1400" dirty="0">
                          <a:latin typeface="PMingLiU" panose="02020500000000000000" charset="-120"/>
                          <a:cs typeface="PMingLiU" panose="02020500000000000000" charset="-120"/>
                        </a:rPr>
                        <a:t>经预约到</a:t>
                      </a:r>
                      <a:r>
                        <a:rPr sz="1400" b="0" dirty="0">
                          <a:latin typeface="Bookman Old Style" panose="02050604050505020204"/>
                          <a:cs typeface="Bookman Old Style" panose="02050604050505020204"/>
                        </a:rPr>
                        <a:t>11</a:t>
                      </a:r>
                      <a:r>
                        <a:rPr sz="1400" dirty="0">
                          <a:latin typeface="PMingLiU" panose="02020500000000000000" charset="-120"/>
                          <a:cs typeface="PMingLiU" panose="02020500000000000000" charset="-120"/>
                        </a:rPr>
                        <a:t>月份了呢，而且接下来我们还有下半年的周年店庆和双十一  的活动，这两大活动将占用我们大部分的优质档期，我们为了顾客有更好  的体验，更是对档期进行了严格的控制（昨天还听说我们顾问最近调档期  调到哭呢，客人婚期着急，定的又迟，没办法，只能协调其他顾客，但是  每位新人都希望在好的时节拍）所以现在预约明年的档期已经不早啦</a:t>
                      </a:r>
                      <a:r>
                        <a:rPr sz="1400" b="0" dirty="0">
                          <a:latin typeface="Bookman Old Style" panose="02050604050505020204"/>
                          <a:cs typeface="Bookman Old Style" panose="02050604050505020204"/>
                        </a:rPr>
                        <a:t>~</a:t>
                      </a:r>
                      <a:endParaRPr sz="1400" dirty="0">
                        <a:latin typeface="Bookman Old Style" panose="02050604050505020204"/>
                        <a:cs typeface="Bookman Old Style" panose="020506040505050202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CCCC"/>
                    </a:solidFill>
                  </a:tcP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 cstate="print"/>
          <a:srcRect/>
          <a:stretch>
            <a:fillRect/>
          </a:stretch>
        </p:blipFill>
        <p:spPr bwMode="auto">
          <a:xfrm>
            <a:off x="762000" y="2209800"/>
            <a:ext cx="7627937" cy="3371850"/>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638175" y="685800"/>
            <a:ext cx="7896225" cy="5922169"/>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 cstate="print"/>
          <a:srcRect/>
          <a:stretch>
            <a:fillRect/>
          </a:stretch>
        </p:blipFill>
        <p:spPr bwMode="auto">
          <a:xfrm>
            <a:off x="1200150" y="2652713"/>
            <a:ext cx="6742113" cy="1552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1143000" y="1295400"/>
            <a:ext cx="6858000" cy="51435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7983" y="2779267"/>
            <a:ext cx="6939915" cy="987425"/>
          </a:xfrm>
          <a:prstGeom prst="rect">
            <a:avLst/>
          </a:prstGeom>
        </p:spPr>
        <p:txBody>
          <a:bodyPr vert="horz" wrap="square" lIns="0" tIns="0" rIns="0" bIns="0" rtlCol="0">
            <a:spAutoFit/>
          </a:bodyPr>
          <a:lstStyle/>
          <a:p>
            <a:pPr marL="12700" marR="5080">
              <a:lnSpc>
                <a:spcPct val="100000"/>
              </a:lnSpc>
            </a:pPr>
            <a:r>
              <a:rPr sz="3200" dirty="0"/>
              <a:t>不是所有的客人都会主动报名  特别注重渠道内的客服</a:t>
            </a:r>
            <a:r>
              <a:rPr sz="3200" spc="-15" dirty="0"/>
              <a:t>系</a:t>
            </a:r>
            <a:r>
              <a:rPr sz="3200" dirty="0"/>
              <a:t>统和</a:t>
            </a:r>
            <a:r>
              <a:rPr sz="3200" spc="-15" dirty="0"/>
              <a:t>抓</a:t>
            </a:r>
            <a:r>
              <a:rPr sz="3200" dirty="0"/>
              <a:t>客系统</a:t>
            </a:r>
            <a:endParaRPr sz="32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50339" y="3083775"/>
            <a:ext cx="6063615" cy="438784"/>
          </a:xfrm>
          <a:prstGeom prst="rect">
            <a:avLst/>
          </a:prstGeom>
        </p:spPr>
        <p:txBody>
          <a:bodyPr vert="horz" wrap="square" lIns="0" tIns="0" rIns="0" bIns="0" rtlCol="0">
            <a:spAutoFit/>
          </a:bodyPr>
          <a:lstStyle/>
          <a:p>
            <a:pPr marL="12700">
              <a:lnSpc>
                <a:spcPct val="100000"/>
              </a:lnSpc>
            </a:pPr>
            <a:r>
              <a:rPr spc="-5" dirty="0"/>
              <a:t>追踪抓客的话术需要设计并且注重</a:t>
            </a:r>
            <a:r>
              <a:rPr spc="0" dirty="0"/>
              <a:t>体</a:t>
            </a:r>
            <a:r>
              <a:rPr spc="-5" dirty="0"/>
              <a:t>验</a:t>
            </a:r>
            <a:endParaRPr spc="-5"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5444" y="966216"/>
            <a:ext cx="7373111" cy="4925567"/>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51349" y="2442845"/>
            <a:ext cx="6883400" cy="2206625"/>
          </a:xfrm>
          <a:prstGeom prst="rect">
            <a:avLst/>
          </a:prstGeom>
        </p:spPr>
        <p:txBody>
          <a:bodyPr vert="horz" wrap="square" lIns="0" tIns="0" rIns="0" bIns="0" rtlCol="0">
            <a:spAutoFit/>
          </a:bodyPr>
          <a:lstStyle/>
          <a:p>
            <a:pPr marL="12700" marR="5080">
              <a:lnSpc>
                <a:spcPct val="100000"/>
              </a:lnSpc>
            </a:pPr>
            <a:r>
              <a:rPr sz="3600" dirty="0">
                <a:solidFill>
                  <a:srgbClr val="FFFFFF"/>
                </a:solidFill>
                <a:latin typeface="微软雅黑" panose="020B0503020204020204" charset="-122"/>
                <a:cs typeface="微软雅黑" panose="020B0503020204020204" charset="-122"/>
              </a:rPr>
              <a:t>在移动端渠道，内容为王。  能否吸引人，能否提高预约登记。</a:t>
            </a:r>
            <a:endParaRPr sz="3600">
              <a:latin typeface="微软雅黑" panose="020B0503020204020204" charset="-122"/>
              <a:cs typeface="微软雅黑" panose="020B0503020204020204" charset="-122"/>
            </a:endParaRPr>
          </a:p>
          <a:p>
            <a:pPr>
              <a:lnSpc>
                <a:spcPct val="100000"/>
              </a:lnSpc>
              <a:spcBef>
                <a:spcPts val="5"/>
              </a:spcBef>
            </a:pPr>
            <a:endParaRPr sz="3750">
              <a:latin typeface="Times New Roman" panose="02020603050405020304"/>
              <a:cs typeface="Times New Roman" panose="02020603050405020304"/>
            </a:endParaRPr>
          </a:p>
          <a:p>
            <a:pPr marL="12700">
              <a:lnSpc>
                <a:spcPct val="100000"/>
              </a:lnSpc>
            </a:pPr>
            <a:r>
              <a:rPr sz="3600" dirty="0">
                <a:solidFill>
                  <a:srgbClr val="FFFFFF"/>
                </a:solidFill>
                <a:latin typeface="微软雅黑" panose="020B0503020204020204" charset="-122"/>
                <a:cs typeface="微软雅黑" panose="020B0503020204020204" charset="-122"/>
              </a:rPr>
              <a:t>这是考验营销企划最重要的能力</a:t>
            </a:r>
            <a:endParaRPr sz="3600">
              <a:latin typeface="微软雅黑" panose="020B0503020204020204" charset="-122"/>
              <a:cs typeface="微软雅黑" panose="020B0503020204020204" charset="-122"/>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28673" y="2129599"/>
            <a:ext cx="5337175" cy="1476375"/>
          </a:xfrm>
          <a:prstGeom prst="rect">
            <a:avLst/>
          </a:prstGeom>
        </p:spPr>
        <p:txBody>
          <a:bodyPr vert="horz" wrap="square" lIns="0" tIns="0" rIns="0" bIns="0" rtlCol="0">
            <a:spAutoFit/>
          </a:bodyPr>
          <a:lstStyle/>
          <a:p>
            <a:pPr marL="2540" algn="ctr">
              <a:lnSpc>
                <a:spcPct val="100000"/>
              </a:lnSpc>
            </a:pPr>
            <a:r>
              <a:rPr sz="4400" dirty="0">
                <a:solidFill>
                  <a:srgbClr val="FFFFFF"/>
                </a:solidFill>
                <a:latin typeface="Arial" panose="020B0604020202020204"/>
                <a:cs typeface="Arial" panose="020B0604020202020204"/>
              </a:rPr>
              <a:t>•</a:t>
            </a:r>
            <a:r>
              <a:rPr sz="4400" spc="-585" dirty="0">
                <a:solidFill>
                  <a:srgbClr val="FFFFFF"/>
                </a:solidFill>
                <a:latin typeface="Arial" panose="020B0604020202020204"/>
                <a:cs typeface="Arial" panose="020B0604020202020204"/>
              </a:rPr>
              <a:t> </a:t>
            </a:r>
            <a:r>
              <a:rPr sz="4400" spc="-5" dirty="0">
                <a:solidFill>
                  <a:srgbClr val="FFFFFF"/>
                </a:solidFill>
                <a:latin typeface="黑体" panose="02010609060101010101" charset="-122"/>
                <a:cs typeface="黑体" panose="02010609060101010101" charset="-122"/>
              </a:rPr>
              <a:t>鱼饵是否有吸引力</a:t>
            </a:r>
            <a:endParaRPr sz="4400">
              <a:latin typeface="黑体" panose="02010609060101010101" charset="-122"/>
              <a:cs typeface="黑体" panose="02010609060101010101" charset="-122"/>
            </a:endParaRPr>
          </a:p>
          <a:p>
            <a:pPr algn="ctr">
              <a:lnSpc>
                <a:spcPct val="100000"/>
              </a:lnSpc>
              <a:spcBef>
                <a:spcPts val="1005"/>
              </a:spcBef>
            </a:pPr>
            <a:r>
              <a:rPr sz="4400" dirty="0">
                <a:solidFill>
                  <a:srgbClr val="FFFFFF"/>
                </a:solidFill>
                <a:latin typeface="Arial" panose="020B0604020202020204"/>
                <a:cs typeface="Arial" panose="020B0604020202020204"/>
              </a:rPr>
              <a:t>•</a:t>
            </a:r>
            <a:r>
              <a:rPr sz="4400" spc="-605" dirty="0">
                <a:solidFill>
                  <a:srgbClr val="FFFFFF"/>
                </a:solidFill>
                <a:latin typeface="Arial" panose="020B0604020202020204"/>
                <a:cs typeface="Arial" panose="020B0604020202020204"/>
              </a:rPr>
              <a:t> </a:t>
            </a:r>
            <a:r>
              <a:rPr sz="4400" spc="-5" dirty="0">
                <a:solidFill>
                  <a:srgbClr val="FFFFFF"/>
                </a:solidFill>
                <a:latin typeface="黑体" panose="02010609060101010101" charset="-122"/>
                <a:cs typeface="黑体" panose="02010609060101010101" charset="-122"/>
              </a:rPr>
              <a:t>着陆页是否有吸引力</a:t>
            </a:r>
            <a:endParaRPr sz="4400">
              <a:latin typeface="黑体" panose="02010609060101010101" charset="-122"/>
              <a:cs typeface="黑体" panose="02010609060101010101"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3695" y="2796756"/>
            <a:ext cx="7875905" cy="436245"/>
          </a:xfrm>
          <a:prstGeom prst="rect">
            <a:avLst/>
          </a:prstGeom>
        </p:spPr>
        <p:txBody>
          <a:bodyPr vert="horz" wrap="square" lIns="0" tIns="0" rIns="0" bIns="0" rtlCol="0">
            <a:spAutoFit/>
          </a:bodyPr>
          <a:lstStyle/>
          <a:p>
            <a:pPr marL="12700" defTabSz="0">
              <a:lnSpc>
                <a:spcPct val="100000"/>
              </a:lnSpc>
              <a:tabLst>
                <a:tab pos="299085" algn="l"/>
              </a:tabLst>
            </a:pPr>
            <a:r>
              <a:rPr spc="-5" dirty="0">
                <a:latin typeface="Arial" panose="020B0604020202020204"/>
                <a:cs typeface="Arial" panose="020B0604020202020204"/>
              </a:rPr>
              <a:t>•	</a:t>
            </a:r>
            <a:r>
              <a:rPr spc="-5" dirty="0">
                <a:latin typeface="黑体" panose="02010609060101010101" charset="-122"/>
                <a:cs typeface="黑体" panose="02010609060101010101" charset="-122"/>
              </a:rPr>
              <a:t>点评的套系卖点</a:t>
            </a:r>
            <a:r>
              <a:rPr spc="-650" dirty="0">
                <a:latin typeface="黑体" panose="02010609060101010101" charset="-122"/>
                <a:cs typeface="黑体" panose="02010609060101010101" charset="-122"/>
              </a:rPr>
              <a:t> </a:t>
            </a:r>
            <a:r>
              <a:rPr spc="-5" dirty="0">
                <a:latin typeface="黑体" panose="02010609060101010101" charset="-122"/>
                <a:cs typeface="黑体" panose="02010609060101010101" charset="-122"/>
              </a:rPr>
              <a:t>是客人阅读最高最关注的部分。</a:t>
            </a:r>
            <a:endParaRPr spc="-5" dirty="0">
              <a:latin typeface="黑体" panose="02010609060101010101" charset="-122"/>
              <a:cs typeface="黑体" panose="02010609060101010101" charset="-122"/>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377249" y="1524000"/>
            <a:ext cx="3661351" cy="3849914"/>
            <a:chOff x="3846286" y="1959429"/>
            <a:chExt cx="4078514" cy="4078514"/>
          </a:xfrm>
        </p:grpSpPr>
        <p:graphicFrame>
          <p:nvGraphicFramePr>
            <p:cNvPr id="3" name="图表 2"/>
            <p:cNvGraphicFramePr/>
            <p:nvPr/>
          </p:nvGraphicFramePr>
          <p:xfrm>
            <a:off x="3846286" y="1959429"/>
            <a:ext cx="4078514" cy="4078514"/>
          </p:xfrm>
          <a:graphic>
            <a:graphicData uri="http://schemas.openxmlformats.org/drawingml/2006/chart">
              <c:chart xmlns:c="http://schemas.openxmlformats.org/drawingml/2006/chart" xmlns:r="http://schemas.openxmlformats.org/officeDocument/2006/relationships" r:id="rId1"/>
            </a:graphicData>
          </a:graphic>
        </p:graphicFrame>
        <p:sp useBgFill="1">
          <p:nvSpPr>
            <p:cNvPr id="4" name="任意多边形 3"/>
            <p:cNvSpPr/>
            <p:nvPr/>
          </p:nvSpPr>
          <p:spPr>
            <a:xfrm>
              <a:off x="3846286" y="1959429"/>
              <a:ext cx="4078514" cy="4078514"/>
            </a:xfrm>
            <a:custGeom>
              <a:avLst/>
              <a:gdLst>
                <a:gd name="connsiteX0" fmla="*/ 2002971 w 4078514"/>
                <a:gd name="connsiteY0" fmla="*/ 870485 h 4078514"/>
                <a:gd name="connsiteX1" fmla="*/ 3164486 w 4078514"/>
                <a:gd name="connsiteY1" fmla="*/ 2032000 h 4078514"/>
                <a:gd name="connsiteX2" fmla="*/ 2002971 w 4078514"/>
                <a:gd name="connsiteY2" fmla="*/ 3193515 h 4078514"/>
                <a:gd name="connsiteX3" fmla="*/ 841456 w 4078514"/>
                <a:gd name="connsiteY3" fmla="*/ 2032000 h 4078514"/>
                <a:gd name="connsiteX4" fmla="*/ 2002971 w 4078514"/>
                <a:gd name="connsiteY4" fmla="*/ 870485 h 4078514"/>
                <a:gd name="connsiteX5" fmla="*/ 2002971 w 4078514"/>
                <a:gd name="connsiteY5" fmla="*/ 174171 h 4078514"/>
                <a:gd name="connsiteX6" fmla="*/ 145142 w 4078514"/>
                <a:gd name="connsiteY6" fmla="*/ 2032000 h 4078514"/>
                <a:gd name="connsiteX7" fmla="*/ 2002971 w 4078514"/>
                <a:gd name="connsiteY7" fmla="*/ 3889829 h 4078514"/>
                <a:gd name="connsiteX8" fmla="*/ 3860800 w 4078514"/>
                <a:gd name="connsiteY8" fmla="*/ 2032000 h 4078514"/>
                <a:gd name="connsiteX9" fmla="*/ 2002971 w 4078514"/>
                <a:gd name="connsiteY9" fmla="*/ 174171 h 4078514"/>
                <a:gd name="connsiteX10" fmla="*/ 2039257 w 4078514"/>
                <a:gd name="connsiteY10" fmla="*/ 0 h 4078514"/>
                <a:gd name="connsiteX11" fmla="*/ 4078514 w 4078514"/>
                <a:gd name="connsiteY11" fmla="*/ 2039257 h 4078514"/>
                <a:gd name="connsiteX12" fmla="*/ 2039257 w 4078514"/>
                <a:gd name="connsiteY12" fmla="*/ 4078514 h 4078514"/>
                <a:gd name="connsiteX13" fmla="*/ 0 w 4078514"/>
                <a:gd name="connsiteY13" fmla="*/ 2039257 h 4078514"/>
                <a:gd name="connsiteX14" fmla="*/ 2039257 w 4078514"/>
                <a:gd name="connsiteY14" fmla="*/ 0 h 407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78514" h="4078514">
                  <a:moveTo>
                    <a:pt x="2002971" y="870485"/>
                  </a:moveTo>
                  <a:cubicBezTo>
                    <a:pt x="2644458" y="870485"/>
                    <a:pt x="3164486" y="1390513"/>
                    <a:pt x="3164486" y="2032000"/>
                  </a:cubicBezTo>
                  <a:cubicBezTo>
                    <a:pt x="3164486" y="2673487"/>
                    <a:pt x="2644458" y="3193515"/>
                    <a:pt x="2002971" y="3193515"/>
                  </a:cubicBezTo>
                  <a:cubicBezTo>
                    <a:pt x="1361484" y="3193515"/>
                    <a:pt x="841456" y="2673487"/>
                    <a:pt x="841456" y="2032000"/>
                  </a:cubicBezTo>
                  <a:cubicBezTo>
                    <a:pt x="841456" y="1390513"/>
                    <a:pt x="1361484" y="870485"/>
                    <a:pt x="2002971" y="870485"/>
                  </a:cubicBezTo>
                  <a:close/>
                  <a:moveTo>
                    <a:pt x="2002971" y="174171"/>
                  </a:moveTo>
                  <a:cubicBezTo>
                    <a:pt x="976920" y="174171"/>
                    <a:pt x="145142" y="1005949"/>
                    <a:pt x="145142" y="2032000"/>
                  </a:cubicBezTo>
                  <a:cubicBezTo>
                    <a:pt x="145142" y="3058051"/>
                    <a:pt x="976920" y="3889829"/>
                    <a:pt x="2002971" y="3889829"/>
                  </a:cubicBezTo>
                  <a:cubicBezTo>
                    <a:pt x="3029022" y="3889829"/>
                    <a:pt x="3860800" y="3058051"/>
                    <a:pt x="3860800" y="2032000"/>
                  </a:cubicBezTo>
                  <a:cubicBezTo>
                    <a:pt x="3860800" y="1005949"/>
                    <a:pt x="3029022" y="174171"/>
                    <a:pt x="2002971" y="174171"/>
                  </a:cubicBezTo>
                  <a:close/>
                  <a:moveTo>
                    <a:pt x="2039257" y="0"/>
                  </a:moveTo>
                  <a:cubicBezTo>
                    <a:pt x="3165508" y="0"/>
                    <a:pt x="4078514" y="913006"/>
                    <a:pt x="4078514" y="2039257"/>
                  </a:cubicBezTo>
                  <a:cubicBezTo>
                    <a:pt x="4078514" y="3165508"/>
                    <a:pt x="3165508" y="4078514"/>
                    <a:pt x="2039257" y="4078514"/>
                  </a:cubicBezTo>
                  <a:cubicBezTo>
                    <a:pt x="913006" y="4078514"/>
                    <a:pt x="0" y="3165508"/>
                    <a:pt x="0" y="2039257"/>
                  </a:cubicBezTo>
                  <a:cubicBezTo>
                    <a:pt x="0" y="913006"/>
                    <a:pt x="913006" y="0"/>
                    <a:pt x="2039257" y="0"/>
                  </a:cubicBezTo>
                  <a:close/>
                </a:path>
              </a:pathLst>
            </a:custGeom>
            <a:ln>
              <a:noFill/>
            </a:ln>
            <a:effectLst>
              <a:outerShdw blurRad="203200" sx="102000" sy="102000" algn="c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aphicFrame>
          <p:nvGraphicFramePr>
            <p:cNvPr id="5" name="图表 4"/>
            <p:cNvGraphicFramePr/>
            <p:nvPr/>
          </p:nvGraphicFramePr>
          <p:xfrm>
            <a:off x="4528456" y="2641600"/>
            <a:ext cx="2714174" cy="2714172"/>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6" name="组合 31"/>
          <p:cNvGrpSpPr/>
          <p:nvPr/>
        </p:nvGrpSpPr>
        <p:grpSpPr>
          <a:xfrm>
            <a:off x="4267200" y="1600200"/>
            <a:ext cx="718457" cy="718457"/>
            <a:chOff x="6284688" y="1828799"/>
            <a:chExt cx="718457" cy="718457"/>
          </a:xfrm>
        </p:grpSpPr>
        <p:sp useBgFill="1">
          <p:nvSpPr>
            <p:cNvPr id="7" name="椭圆 6"/>
            <p:cNvSpPr/>
            <p:nvPr/>
          </p:nvSpPr>
          <p:spPr>
            <a:xfrm>
              <a:off x="6284688" y="1828799"/>
              <a:ext cx="718457" cy="718457"/>
            </a:xfrm>
            <a:prstGeom prst="ellipse">
              <a:avLst/>
            </a:prstGeom>
            <a:ln>
              <a:noFill/>
            </a:ln>
            <a:effectLst>
              <a:innerShdw blurRad="127000">
                <a:prstClr val="black">
                  <a:alpha val="6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 name="Freeform 32"/>
            <p:cNvSpPr>
              <a:spLocks noEditPoints="1"/>
            </p:cNvSpPr>
            <p:nvPr/>
          </p:nvSpPr>
          <p:spPr bwMode="auto">
            <a:xfrm>
              <a:off x="6452563" y="1976683"/>
              <a:ext cx="382705" cy="422688"/>
            </a:xfrm>
            <a:custGeom>
              <a:avLst/>
              <a:gdLst>
                <a:gd name="T0" fmla="*/ 1 w 267"/>
                <a:gd name="T1" fmla="*/ 131 h 295"/>
                <a:gd name="T2" fmla="*/ 31 w 267"/>
                <a:gd name="T3" fmla="*/ 100 h 295"/>
                <a:gd name="T4" fmla="*/ 44 w 267"/>
                <a:gd name="T5" fmla="*/ 126 h 295"/>
                <a:gd name="T6" fmla="*/ 32 w 267"/>
                <a:gd name="T7" fmla="*/ 138 h 295"/>
                <a:gd name="T8" fmla="*/ 31 w 267"/>
                <a:gd name="T9" fmla="*/ 192 h 295"/>
                <a:gd name="T10" fmla="*/ 0 w 267"/>
                <a:gd name="T11" fmla="*/ 176 h 295"/>
                <a:gd name="T12" fmla="*/ 34 w 267"/>
                <a:gd name="T13" fmla="*/ 161 h 295"/>
                <a:gd name="T14" fmla="*/ 136 w 267"/>
                <a:gd name="T15" fmla="*/ 252 h 295"/>
                <a:gd name="T16" fmla="*/ 123 w 267"/>
                <a:gd name="T17" fmla="*/ 222 h 295"/>
                <a:gd name="T18" fmla="*/ 109 w 267"/>
                <a:gd name="T19" fmla="*/ 254 h 295"/>
                <a:gd name="T20" fmla="*/ 127 w 267"/>
                <a:gd name="T21" fmla="*/ 269 h 295"/>
                <a:gd name="T22" fmla="*/ 127 w 267"/>
                <a:gd name="T23" fmla="*/ 277 h 295"/>
                <a:gd name="T24" fmla="*/ 143 w 267"/>
                <a:gd name="T25" fmla="*/ 277 h 295"/>
                <a:gd name="T26" fmla="*/ 143 w 267"/>
                <a:gd name="T27" fmla="*/ 269 h 295"/>
                <a:gd name="T28" fmla="*/ 161 w 267"/>
                <a:gd name="T29" fmla="*/ 254 h 295"/>
                <a:gd name="T30" fmla="*/ 149 w 267"/>
                <a:gd name="T31" fmla="*/ 222 h 295"/>
                <a:gd name="T32" fmla="*/ 131 w 267"/>
                <a:gd name="T33" fmla="*/ 61 h 295"/>
                <a:gd name="T34" fmla="*/ 152 w 267"/>
                <a:gd name="T35" fmla="*/ 45 h 295"/>
                <a:gd name="T36" fmla="*/ 136 w 267"/>
                <a:gd name="T37" fmla="*/ 25 h 295"/>
                <a:gd name="T38" fmla="*/ 159 w 267"/>
                <a:gd name="T39" fmla="*/ 3 h 295"/>
                <a:gd name="T40" fmla="*/ 120 w 267"/>
                <a:gd name="T41" fmla="*/ 33 h 295"/>
                <a:gd name="T42" fmla="*/ 122 w 267"/>
                <a:gd name="T43" fmla="*/ 45 h 295"/>
                <a:gd name="T44" fmla="*/ 110 w 267"/>
                <a:gd name="T45" fmla="*/ 75 h 295"/>
                <a:gd name="T46" fmla="*/ 77 w 267"/>
                <a:gd name="T47" fmla="*/ 30 h 295"/>
                <a:gd name="T48" fmla="*/ 40 w 267"/>
                <a:gd name="T49" fmla="*/ 88 h 295"/>
                <a:gd name="T50" fmla="*/ 77 w 267"/>
                <a:gd name="T51" fmla="*/ 30 h 295"/>
                <a:gd name="T52" fmla="*/ 255 w 267"/>
                <a:gd name="T53" fmla="*/ 92 h 295"/>
                <a:gd name="T54" fmla="*/ 194 w 267"/>
                <a:gd name="T55" fmla="*/ 53 h 295"/>
                <a:gd name="T56" fmla="*/ 35 w 267"/>
                <a:gd name="T57" fmla="*/ 204 h 295"/>
                <a:gd name="T58" fmla="*/ 78 w 267"/>
                <a:gd name="T59" fmla="*/ 270 h 295"/>
                <a:gd name="T60" fmla="*/ 234 w 267"/>
                <a:gd name="T61" fmla="*/ 208 h 295"/>
                <a:gd name="T62" fmla="*/ 194 w 267"/>
                <a:gd name="T63" fmla="*/ 270 h 295"/>
                <a:gd name="T64" fmla="*/ 234 w 267"/>
                <a:gd name="T65" fmla="*/ 208 h 295"/>
                <a:gd name="T66" fmla="*/ 267 w 267"/>
                <a:gd name="T67" fmla="*/ 116 h 295"/>
                <a:gd name="T68" fmla="*/ 216 w 267"/>
                <a:gd name="T69" fmla="*/ 139 h 295"/>
                <a:gd name="T70" fmla="*/ 215 w 267"/>
                <a:gd name="T71" fmla="*/ 147 h 295"/>
                <a:gd name="T72" fmla="*/ 208 w 267"/>
                <a:gd name="T73" fmla="*/ 153 h 295"/>
                <a:gd name="T74" fmla="*/ 222 w 267"/>
                <a:gd name="T75" fmla="*/ 175 h 295"/>
                <a:gd name="T76" fmla="*/ 265 w 267"/>
                <a:gd name="T77" fmla="*/ 171 h 295"/>
                <a:gd name="T78" fmla="*/ 233 w 267"/>
                <a:gd name="T79" fmla="*/ 161 h 295"/>
                <a:gd name="T80" fmla="*/ 232 w 267"/>
                <a:gd name="T81" fmla="*/ 153 h 295"/>
                <a:gd name="T82" fmla="*/ 262 w 267"/>
                <a:gd name="T83" fmla="*/ 147 h 295"/>
                <a:gd name="T84" fmla="*/ 237 w 267"/>
                <a:gd name="T85" fmla="*/ 132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7" h="295">
                  <a:moveTo>
                    <a:pt x="34" y="161"/>
                  </a:moveTo>
                  <a:cubicBezTo>
                    <a:pt x="34" y="157"/>
                    <a:pt x="30" y="154"/>
                    <a:pt x="22" y="151"/>
                  </a:cubicBezTo>
                  <a:cubicBezTo>
                    <a:pt x="9" y="147"/>
                    <a:pt x="1" y="142"/>
                    <a:pt x="1" y="131"/>
                  </a:cubicBezTo>
                  <a:cubicBezTo>
                    <a:pt x="1" y="121"/>
                    <a:pt x="8" y="113"/>
                    <a:pt x="20" y="110"/>
                  </a:cubicBezTo>
                  <a:cubicBezTo>
                    <a:pt x="20" y="100"/>
                    <a:pt x="20" y="100"/>
                    <a:pt x="20" y="100"/>
                  </a:cubicBezTo>
                  <a:cubicBezTo>
                    <a:pt x="31" y="100"/>
                    <a:pt x="31" y="100"/>
                    <a:pt x="31" y="100"/>
                  </a:cubicBezTo>
                  <a:cubicBezTo>
                    <a:pt x="31" y="110"/>
                    <a:pt x="31" y="110"/>
                    <a:pt x="31" y="110"/>
                  </a:cubicBezTo>
                  <a:cubicBezTo>
                    <a:pt x="39" y="110"/>
                    <a:pt x="44" y="112"/>
                    <a:pt x="48" y="113"/>
                  </a:cubicBezTo>
                  <a:cubicBezTo>
                    <a:pt x="44" y="126"/>
                    <a:pt x="44" y="126"/>
                    <a:pt x="44" y="126"/>
                  </a:cubicBezTo>
                  <a:cubicBezTo>
                    <a:pt x="42" y="125"/>
                    <a:pt x="36" y="122"/>
                    <a:pt x="28" y="122"/>
                  </a:cubicBezTo>
                  <a:cubicBezTo>
                    <a:pt x="21" y="122"/>
                    <a:pt x="18" y="126"/>
                    <a:pt x="18" y="129"/>
                  </a:cubicBezTo>
                  <a:cubicBezTo>
                    <a:pt x="18" y="132"/>
                    <a:pt x="22" y="135"/>
                    <a:pt x="32" y="138"/>
                  </a:cubicBezTo>
                  <a:cubicBezTo>
                    <a:pt x="46" y="143"/>
                    <a:pt x="51" y="149"/>
                    <a:pt x="51" y="160"/>
                  </a:cubicBezTo>
                  <a:cubicBezTo>
                    <a:pt x="51" y="170"/>
                    <a:pt x="44" y="178"/>
                    <a:pt x="31" y="180"/>
                  </a:cubicBezTo>
                  <a:cubicBezTo>
                    <a:pt x="31" y="192"/>
                    <a:pt x="31" y="192"/>
                    <a:pt x="31" y="192"/>
                  </a:cubicBezTo>
                  <a:cubicBezTo>
                    <a:pt x="20" y="192"/>
                    <a:pt x="20" y="192"/>
                    <a:pt x="20" y="192"/>
                  </a:cubicBezTo>
                  <a:cubicBezTo>
                    <a:pt x="20" y="181"/>
                    <a:pt x="20" y="181"/>
                    <a:pt x="20" y="181"/>
                  </a:cubicBezTo>
                  <a:cubicBezTo>
                    <a:pt x="12" y="181"/>
                    <a:pt x="5" y="179"/>
                    <a:pt x="0" y="176"/>
                  </a:cubicBezTo>
                  <a:cubicBezTo>
                    <a:pt x="4" y="163"/>
                    <a:pt x="4" y="163"/>
                    <a:pt x="4" y="163"/>
                  </a:cubicBezTo>
                  <a:cubicBezTo>
                    <a:pt x="9" y="166"/>
                    <a:pt x="15" y="168"/>
                    <a:pt x="23" y="168"/>
                  </a:cubicBezTo>
                  <a:cubicBezTo>
                    <a:pt x="29" y="168"/>
                    <a:pt x="34" y="166"/>
                    <a:pt x="34" y="161"/>
                  </a:cubicBezTo>
                  <a:close/>
                  <a:moveTo>
                    <a:pt x="149" y="222"/>
                  </a:moveTo>
                  <a:cubicBezTo>
                    <a:pt x="141" y="240"/>
                    <a:pt x="141" y="240"/>
                    <a:pt x="141" y="240"/>
                  </a:cubicBezTo>
                  <a:cubicBezTo>
                    <a:pt x="139" y="244"/>
                    <a:pt x="137" y="248"/>
                    <a:pt x="136" y="252"/>
                  </a:cubicBezTo>
                  <a:cubicBezTo>
                    <a:pt x="136" y="252"/>
                    <a:pt x="136" y="252"/>
                    <a:pt x="136" y="252"/>
                  </a:cubicBezTo>
                  <a:cubicBezTo>
                    <a:pt x="134" y="248"/>
                    <a:pt x="133" y="244"/>
                    <a:pt x="131" y="240"/>
                  </a:cubicBezTo>
                  <a:cubicBezTo>
                    <a:pt x="123" y="222"/>
                    <a:pt x="123" y="222"/>
                    <a:pt x="123" y="222"/>
                  </a:cubicBezTo>
                  <a:cubicBezTo>
                    <a:pt x="104" y="222"/>
                    <a:pt x="104" y="222"/>
                    <a:pt x="104" y="222"/>
                  </a:cubicBezTo>
                  <a:cubicBezTo>
                    <a:pt x="123" y="254"/>
                    <a:pt x="123" y="254"/>
                    <a:pt x="123" y="254"/>
                  </a:cubicBezTo>
                  <a:cubicBezTo>
                    <a:pt x="109" y="254"/>
                    <a:pt x="109" y="254"/>
                    <a:pt x="109" y="254"/>
                  </a:cubicBezTo>
                  <a:cubicBezTo>
                    <a:pt x="109" y="262"/>
                    <a:pt x="109" y="262"/>
                    <a:pt x="109" y="262"/>
                  </a:cubicBezTo>
                  <a:cubicBezTo>
                    <a:pt x="127" y="262"/>
                    <a:pt x="127" y="262"/>
                    <a:pt x="127" y="262"/>
                  </a:cubicBezTo>
                  <a:cubicBezTo>
                    <a:pt x="127" y="269"/>
                    <a:pt x="127" y="269"/>
                    <a:pt x="127" y="269"/>
                  </a:cubicBezTo>
                  <a:cubicBezTo>
                    <a:pt x="109" y="269"/>
                    <a:pt x="109" y="269"/>
                    <a:pt x="109" y="269"/>
                  </a:cubicBezTo>
                  <a:cubicBezTo>
                    <a:pt x="109" y="277"/>
                    <a:pt x="109" y="277"/>
                    <a:pt x="109" y="277"/>
                  </a:cubicBezTo>
                  <a:cubicBezTo>
                    <a:pt x="127" y="277"/>
                    <a:pt x="127" y="277"/>
                    <a:pt x="127" y="277"/>
                  </a:cubicBezTo>
                  <a:cubicBezTo>
                    <a:pt x="127" y="295"/>
                    <a:pt x="127" y="295"/>
                    <a:pt x="127" y="295"/>
                  </a:cubicBezTo>
                  <a:cubicBezTo>
                    <a:pt x="143" y="295"/>
                    <a:pt x="143" y="295"/>
                    <a:pt x="143" y="295"/>
                  </a:cubicBezTo>
                  <a:cubicBezTo>
                    <a:pt x="143" y="277"/>
                    <a:pt x="143" y="277"/>
                    <a:pt x="143" y="277"/>
                  </a:cubicBezTo>
                  <a:cubicBezTo>
                    <a:pt x="161" y="277"/>
                    <a:pt x="161" y="277"/>
                    <a:pt x="161" y="277"/>
                  </a:cubicBezTo>
                  <a:cubicBezTo>
                    <a:pt x="161" y="269"/>
                    <a:pt x="161" y="269"/>
                    <a:pt x="161" y="269"/>
                  </a:cubicBezTo>
                  <a:cubicBezTo>
                    <a:pt x="143" y="269"/>
                    <a:pt x="143" y="269"/>
                    <a:pt x="143" y="269"/>
                  </a:cubicBezTo>
                  <a:cubicBezTo>
                    <a:pt x="143" y="262"/>
                    <a:pt x="143" y="262"/>
                    <a:pt x="143" y="262"/>
                  </a:cubicBezTo>
                  <a:cubicBezTo>
                    <a:pt x="161" y="262"/>
                    <a:pt x="161" y="262"/>
                    <a:pt x="161" y="262"/>
                  </a:cubicBezTo>
                  <a:cubicBezTo>
                    <a:pt x="161" y="254"/>
                    <a:pt x="161" y="254"/>
                    <a:pt x="161" y="254"/>
                  </a:cubicBezTo>
                  <a:cubicBezTo>
                    <a:pt x="147" y="254"/>
                    <a:pt x="147" y="254"/>
                    <a:pt x="147" y="254"/>
                  </a:cubicBezTo>
                  <a:cubicBezTo>
                    <a:pt x="167" y="222"/>
                    <a:pt x="167" y="222"/>
                    <a:pt x="167" y="222"/>
                  </a:cubicBezTo>
                  <a:lnTo>
                    <a:pt x="149" y="222"/>
                  </a:lnTo>
                  <a:close/>
                  <a:moveTo>
                    <a:pt x="161" y="61"/>
                  </a:moveTo>
                  <a:cubicBezTo>
                    <a:pt x="131" y="61"/>
                    <a:pt x="131" y="61"/>
                    <a:pt x="131" y="61"/>
                  </a:cubicBezTo>
                  <a:cubicBezTo>
                    <a:pt x="131" y="61"/>
                    <a:pt x="131" y="61"/>
                    <a:pt x="131" y="61"/>
                  </a:cubicBezTo>
                  <a:cubicBezTo>
                    <a:pt x="134" y="58"/>
                    <a:pt x="136" y="56"/>
                    <a:pt x="137" y="53"/>
                  </a:cubicBezTo>
                  <a:cubicBezTo>
                    <a:pt x="138" y="50"/>
                    <a:pt x="138" y="48"/>
                    <a:pt x="138" y="45"/>
                  </a:cubicBezTo>
                  <a:cubicBezTo>
                    <a:pt x="152" y="45"/>
                    <a:pt x="152" y="45"/>
                    <a:pt x="152" y="45"/>
                  </a:cubicBezTo>
                  <a:cubicBezTo>
                    <a:pt x="152" y="33"/>
                    <a:pt x="152" y="33"/>
                    <a:pt x="152" y="33"/>
                  </a:cubicBezTo>
                  <a:cubicBezTo>
                    <a:pt x="137" y="33"/>
                    <a:pt x="137" y="33"/>
                    <a:pt x="137" y="33"/>
                  </a:cubicBezTo>
                  <a:cubicBezTo>
                    <a:pt x="136" y="30"/>
                    <a:pt x="136" y="28"/>
                    <a:pt x="136" y="25"/>
                  </a:cubicBezTo>
                  <a:cubicBezTo>
                    <a:pt x="136" y="19"/>
                    <a:pt x="138" y="14"/>
                    <a:pt x="146" y="14"/>
                  </a:cubicBezTo>
                  <a:cubicBezTo>
                    <a:pt x="150" y="14"/>
                    <a:pt x="153" y="15"/>
                    <a:pt x="156" y="16"/>
                  </a:cubicBezTo>
                  <a:cubicBezTo>
                    <a:pt x="159" y="3"/>
                    <a:pt x="159" y="3"/>
                    <a:pt x="159" y="3"/>
                  </a:cubicBezTo>
                  <a:cubicBezTo>
                    <a:pt x="156" y="2"/>
                    <a:pt x="151" y="0"/>
                    <a:pt x="145" y="0"/>
                  </a:cubicBezTo>
                  <a:cubicBezTo>
                    <a:pt x="130" y="0"/>
                    <a:pt x="120" y="10"/>
                    <a:pt x="120" y="24"/>
                  </a:cubicBezTo>
                  <a:cubicBezTo>
                    <a:pt x="120" y="27"/>
                    <a:pt x="120" y="30"/>
                    <a:pt x="120" y="33"/>
                  </a:cubicBezTo>
                  <a:cubicBezTo>
                    <a:pt x="111" y="33"/>
                    <a:pt x="111" y="33"/>
                    <a:pt x="111" y="33"/>
                  </a:cubicBezTo>
                  <a:cubicBezTo>
                    <a:pt x="111" y="45"/>
                    <a:pt x="111" y="45"/>
                    <a:pt x="111" y="45"/>
                  </a:cubicBezTo>
                  <a:cubicBezTo>
                    <a:pt x="122" y="45"/>
                    <a:pt x="122" y="45"/>
                    <a:pt x="122" y="45"/>
                  </a:cubicBezTo>
                  <a:cubicBezTo>
                    <a:pt x="123" y="46"/>
                    <a:pt x="123" y="48"/>
                    <a:pt x="123" y="49"/>
                  </a:cubicBezTo>
                  <a:cubicBezTo>
                    <a:pt x="122" y="57"/>
                    <a:pt x="116" y="63"/>
                    <a:pt x="110" y="66"/>
                  </a:cubicBezTo>
                  <a:cubicBezTo>
                    <a:pt x="110" y="75"/>
                    <a:pt x="110" y="75"/>
                    <a:pt x="110" y="75"/>
                  </a:cubicBezTo>
                  <a:cubicBezTo>
                    <a:pt x="161" y="75"/>
                    <a:pt x="161" y="75"/>
                    <a:pt x="161" y="75"/>
                  </a:cubicBezTo>
                  <a:lnTo>
                    <a:pt x="161" y="61"/>
                  </a:lnTo>
                  <a:close/>
                  <a:moveTo>
                    <a:pt x="77" y="30"/>
                  </a:moveTo>
                  <a:cubicBezTo>
                    <a:pt x="52" y="43"/>
                    <a:pt x="32" y="63"/>
                    <a:pt x="18" y="87"/>
                  </a:cubicBezTo>
                  <a:cubicBezTo>
                    <a:pt x="21" y="87"/>
                    <a:pt x="23" y="87"/>
                    <a:pt x="26" y="87"/>
                  </a:cubicBezTo>
                  <a:cubicBezTo>
                    <a:pt x="31" y="87"/>
                    <a:pt x="36" y="87"/>
                    <a:pt x="40" y="88"/>
                  </a:cubicBezTo>
                  <a:cubicBezTo>
                    <a:pt x="50" y="74"/>
                    <a:pt x="63" y="62"/>
                    <a:pt x="78" y="53"/>
                  </a:cubicBezTo>
                  <a:cubicBezTo>
                    <a:pt x="77" y="49"/>
                    <a:pt x="76" y="44"/>
                    <a:pt x="76" y="40"/>
                  </a:cubicBezTo>
                  <a:cubicBezTo>
                    <a:pt x="76" y="37"/>
                    <a:pt x="77" y="34"/>
                    <a:pt x="77" y="30"/>
                  </a:cubicBezTo>
                  <a:close/>
                  <a:moveTo>
                    <a:pt x="234" y="93"/>
                  </a:moveTo>
                  <a:cubicBezTo>
                    <a:pt x="238" y="92"/>
                    <a:pt x="242" y="91"/>
                    <a:pt x="247" y="91"/>
                  </a:cubicBezTo>
                  <a:cubicBezTo>
                    <a:pt x="250" y="91"/>
                    <a:pt x="253" y="91"/>
                    <a:pt x="255" y="92"/>
                  </a:cubicBezTo>
                  <a:cubicBezTo>
                    <a:pt x="242" y="65"/>
                    <a:pt x="221" y="44"/>
                    <a:pt x="194" y="30"/>
                  </a:cubicBezTo>
                  <a:cubicBezTo>
                    <a:pt x="195" y="34"/>
                    <a:pt x="195" y="38"/>
                    <a:pt x="195" y="41"/>
                  </a:cubicBezTo>
                  <a:cubicBezTo>
                    <a:pt x="195" y="45"/>
                    <a:pt x="194" y="49"/>
                    <a:pt x="194" y="53"/>
                  </a:cubicBezTo>
                  <a:cubicBezTo>
                    <a:pt x="210" y="62"/>
                    <a:pt x="224" y="76"/>
                    <a:pt x="234" y="93"/>
                  </a:cubicBezTo>
                  <a:close/>
                  <a:moveTo>
                    <a:pt x="77" y="248"/>
                  </a:moveTo>
                  <a:cubicBezTo>
                    <a:pt x="60" y="237"/>
                    <a:pt x="45" y="222"/>
                    <a:pt x="35" y="204"/>
                  </a:cubicBezTo>
                  <a:cubicBezTo>
                    <a:pt x="32" y="205"/>
                    <a:pt x="29" y="205"/>
                    <a:pt x="26" y="205"/>
                  </a:cubicBezTo>
                  <a:cubicBezTo>
                    <a:pt x="22" y="205"/>
                    <a:pt x="17" y="205"/>
                    <a:pt x="14" y="204"/>
                  </a:cubicBezTo>
                  <a:cubicBezTo>
                    <a:pt x="26" y="233"/>
                    <a:pt x="49" y="257"/>
                    <a:pt x="78" y="270"/>
                  </a:cubicBezTo>
                  <a:cubicBezTo>
                    <a:pt x="77" y="267"/>
                    <a:pt x="76" y="263"/>
                    <a:pt x="76" y="258"/>
                  </a:cubicBezTo>
                  <a:cubicBezTo>
                    <a:pt x="76" y="255"/>
                    <a:pt x="77" y="251"/>
                    <a:pt x="77" y="248"/>
                  </a:cubicBezTo>
                  <a:close/>
                  <a:moveTo>
                    <a:pt x="234" y="208"/>
                  </a:moveTo>
                  <a:cubicBezTo>
                    <a:pt x="224" y="225"/>
                    <a:pt x="210" y="238"/>
                    <a:pt x="194" y="248"/>
                  </a:cubicBezTo>
                  <a:cubicBezTo>
                    <a:pt x="195" y="251"/>
                    <a:pt x="195" y="255"/>
                    <a:pt x="195" y="258"/>
                  </a:cubicBezTo>
                  <a:cubicBezTo>
                    <a:pt x="195" y="263"/>
                    <a:pt x="195" y="267"/>
                    <a:pt x="194" y="270"/>
                  </a:cubicBezTo>
                  <a:cubicBezTo>
                    <a:pt x="220" y="257"/>
                    <a:pt x="242" y="236"/>
                    <a:pt x="255" y="209"/>
                  </a:cubicBezTo>
                  <a:cubicBezTo>
                    <a:pt x="253" y="209"/>
                    <a:pt x="250" y="210"/>
                    <a:pt x="247" y="210"/>
                  </a:cubicBezTo>
                  <a:cubicBezTo>
                    <a:pt x="242" y="210"/>
                    <a:pt x="238" y="209"/>
                    <a:pt x="234" y="208"/>
                  </a:cubicBezTo>
                  <a:close/>
                  <a:moveTo>
                    <a:pt x="251" y="126"/>
                  </a:moveTo>
                  <a:cubicBezTo>
                    <a:pt x="256" y="126"/>
                    <a:pt x="261" y="127"/>
                    <a:pt x="264" y="129"/>
                  </a:cubicBezTo>
                  <a:cubicBezTo>
                    <a:pt x="267" y="116"/>
                    <a:pt x="267" y="116"/>
                    <a:pt x="267" y="116"/>
                  </a:cubicBezTo>
                  <a:cubicBezTo>
                    <a:pt x="263" y="114"/>
                    <a:pt x="257" y="112"/>
                    <a:pt x="250" y="112"/>
                  </a:cubicBezTo>
                  <a:cubicBezTo>
                    <a:pt x="239" y="112"/>
                    <a:pt x="230" y="117"/>
                    <a:pt x="224" y="124"/>
                  </a:cubicBezTo>
                  <a:cubicBezTo>
                    <a:pt x="220" y="128"/>
                    <a:pt x="217" y="133"/>
                    <a:pt x="216" y="139"/>
                  </a:cubicBezTo>
                  <a:cubicBezTo>
                    <a:pt x="208" y="139"/>
                    <a:pt x="208" y="139"/>
                    <a:pt x="208" y="139"/>
                  </a:cubicBezTo>
                  <a:cubicBezTo>
                    <a:pt x="208" y="147"/>
                    <a:pt x="208" y="147"/>
                    <a:pt x="208" y="147"/>
                  </a:cubicBezTo>
                  <a:cubicBezTo>
                    <a:pt x="215" y="147"/>
                    <a:pt x="215" y="147"/>
                    <a:pt x="215" y="147"/>
                  </a:cubicBezTo>
                  <a:cubicBezTo>
                    <a:pt x="215" y="149"/>
                    <a:pt x="215" y="150"/>
                    <a:pt x="215" y="151"/>
                  </a:cubicBezTo>
                  <a:cubicBezTo>
                    <a:pt x="215" y="151"/>
                    <a:pt x="215" y="152"/>
                    <a:pt x="215" y="153"/>
                  </a:cubicBezTo>
                  <a:cubicBezTo>
                    <a:pt x="208" y="153"/>
                    <a:pt x="208" y="153"/>
                    <a:pt x="208" y="153"/>
                  </a:cubicBezTo>
                  <a:cubicBezTo>
                    <a:pt x="208" y="161"/>
                    <a:pt x="208" y="161"/>
                    <a:pt x="208" y="161"/>
                  </a:cubicBezTo>
                  <a:cubicBezTo>
                    <a:pt x="216" y="161"/>
                    <a:pt x="216" y="161"/>
                    <a:pt x="216" y="161"/>
                  </a:cubicBezTo>
                  <a:cubicBezTo>
                    <a:pt x="217" y="167"/>
                    <a:pt x="219" y="172"/>
                    <a:pt x="222" y="175"/>
                  </a:cubicBezTo>
                  <a:cubicBezTo>
                    <a:pt x="228" y="184"/>
                    <a:pt x="239" y="188"/>
                    <a:pt x="250" y="188"/>
                  </a:cubicBezTo>
                  <a:cubicBezTo>
                    <a:pt x="257" y="188"/>
                    <a:pt x="264" y="186"/>
                    <a:pt x="267" y="184"/>
                  </a:cubicBezTo>
                  <a:cubicBezTo>
                    <a:pt x="265" y="171"/>
                    <a:pt x="265" y="171"/>
                    <a:pt x="265" y="171"/>
                  </a:cubicBezTo>
                  <a:cubicBezTo>
                    <a:pt x="262" y="173"/>
                    <a:pt x="257" y="174"/>
                    <a:pt x="252" y="174"/>
                  </a:cubicBezTo>
                  <a:cubicBezTo>
                    <a:pt x="246" y="174"/>
                    <a:pt x="241" y="173"/>
                    <a:pt x="237" y="169"/>
                  </a:cubicBezTo>
                  <a:cubicBezTo>
                    <a:pt x="235" y="167"/>
                    <a:pt x="234" y="164"/>
                    <a:pt x="233" y="161"/>
                  </a:cubicBezTo>
                  <a:cubicBezTo>
                    <a:pt x="262" y="161"/>
                    <a:pt x="262" y="161"/>
                    <a:pt x="262" y="161"/>
                  </a:cubicBezTo>
                  <a:cubicBezTo>
                    <a:pt x="262" y="153"/>
                    <a:pt x="262" y="153"/>
                    <a:pt x="262" y="153"/>
                  </a:cubicBezTo>
                  <a:cubicBezTo>
                    <a:pt x="232" y="153"/>
                    <a:pt x="232" y="153"/>
                    <a:pt x="232" y="153"/>
                  </a:cubicBezTo>
                  <a:cubicBezTo>
                    <a:pt x="232" y="152"/>
                    <a:pt x="232" y="152"/>
                    <a:pt x="232" y="151"/>
                  </a:cubicBezTo>
                  <a:cubicBezTo>
                    <a:pt x="232" y="150"/>
                    <a:pt x="232" y="149"/>
                    <a:pt x="232" y="147"/>
                  </a:cubicBezTo>
                  <a:cubicBezTo>
                    <a:pt x="262" y="147"/>
                    <a:pt x="262" y="147"/>
                    <a:pt x="262" y="147"/>
                  </a:cubicBezTo>
                  <a:cubicBezTo>
                    <a:pt x="262" y="139"/>
                    <a:pt x="262" y="139"/>
                    <a:pt x="262" y="139"/>
                  </a:cubicBezTo>
                  <a:cubicBezTo>
                    <a:pt x="234" y="139"/>
                    <a:pt x="234" y="139"/>
                    <a:pt x="234" y="139"/>
                  </a:cubicBezTo>
                  <a:cubicBezTo>
                    <a:pt x="234" y="136"/>
                    <a:pt x="236" y="134"/>
                    <a:pt x="237" y="132"/>
                  </a:cubicBezTo>
                  <a:cubicBezTo>
                    <a:pt x="241" y="128"/>
                    <a:pt x="246" y="126"/>
                    <a:pt x="251" y="126"/>
                  </a:cubicBezTo>
                  <a:close/>
                </a:path>
              </a:pathLst>
            </a:custGeom>
            <a:solidFill>
              <a:srgbClr val="3A3A3A"/>
            </a:solidFill>
            <a:ln>
              <a:noFill/>
            </a:ln>
          </p:spPr>
          <p:txBody>
            <a:bodyPr vert="horz" wrap="square" lIns="91440" tIns="45720" rIns="91440" bIns="45720" numCol="1" anchor="t" anchorCtr="0" compatLnSpc="1"/>
            <a:lstStyle/>
            <a:p>
              <a:endParaRPr lang="zh-CN" altLang="en-US">
                <a:solidFill>
                  <a:schemeClr val="bg1"/>
                </a:solidFill>
              </a:endParaRPr>
            </a:p>
          </p:txBody>
        </p:sp>
      </p:grpSp>
      <p:grpSp>
        <p:nvGrpSpPr>
          <p:cNvPr id="9" name="组合 33"/>
          <p:cNvGrpSpPr/>
          <p:nvPr/>
        </p:nvGrpSpPr>
        <p:grpSpPr>
          <a:xfrm>
            <a:off x="4267200" y="3653974"/>
            <a:ext cx="718457" cy="718457"/>
            <a:chOff x="6284688" y="3882573"/>
            <a:chExt cx="718457" cy="718457"/>
          </a:xfrm>
        </p:grpSpPr>
        <p:sp useBgFill="1">
          <p:nvSpPr>
            <p:cNvPr id="10" name="椭圆 9"/>
            <p:cNvSpPr/>
            <p:nvPr/>
          </p:nvSpPr>
          <p:spPr>
            <a:xfrm>
              <a:off x="6284688" y="3882573"/>
              <a:ext cx="718457" cy="718457"/>
            </a:xfrm>
            <a:prstGeom prst="ellipse">
              <a:avLst/>
            </a:prstGeom>
            <a:ln>
              <a:noFill/>
            </a:ln>
            <a:effectLst>
              <a:innerShdw blurRad="127000">
                <a:prstClr val="black">
                  <a:alpha val="6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1" name="Freeform 43"/>
            <p:cNvSpPr>
              <a:spLocks noEditPoints="1"/>
            </p:cNvSpPr>
            <p:nvPr/>
          </p:nvSpPr>
          <p:spPr bwMode="auto">
            <a:xfrm>
              <a:off x="6452563" y="4005705"/>
              <a:ext cx="380800" cy="472192"/>
            </a:xfrm>
            <a:custGeom>
              <a:avLst/>
              <a:gdLst>
                <a:gd name="T0" fmla="*/ 110 w 265"/>
                <a:gd name="T1" fmla="*/ 295 h 330"/>
                <a:gd name="T2" fmla="*/ 18 w 265"/>
                <a:gd name="T3" fmla="*/ 269 h 330"/>
                <a:gd name="T4" fmla="*/ 247 w 265"/>
                <a:gd name="T5" fmla="*/ 327 h 330"/>
                <a:gd name="T6" fmla="*/ 0 w 265"/>
                <a:gd name="T7" fmla="*/ 258 h 330"/>
                <a:gd name="T8" fmla="*/ 54 w 265"/>
                <a:gd name="T9" fmla="*/ 299 h 330"/>
                <a:gd name="T10" fmla="*/ 54 w 265"/>
                <a:gd name="T11" fmla="*/ 276 h 330"/>
                <a:gd name="T12" fmla="*/ 76 w 265"/>
                <a:gd name="T13" fmla="*/ 276 h 330"/>
                <a:gd name="T14" fmla="*/ 103 w 265"/>
                <a:gd name="T15" fmla="*/ 275 h 330"/>
                <a:gd name="T16" fmla="*/ 146 w 265"/>
                <a:gd name="T17" fmla="*/ 285 h 330"/>
                <a:gd name="T18" fmla="*/ 125 w 265"/>
                <a:gd name="T19" fmla="*/ 285 h 330"/>
                <a:gd name="T20" fmla="*/ 190 w 265"/>
                <a:gd name="T21" fmla="*/ 314 h 330"/>
                <a:gd name="T22" fmla="*/ 190 w 265"/>
                <a:gd name="T23" fmla="*/ 285 h 330"/>
                <a:gd name="T24" fmla="*/ 189 w 265"/>
                <a:gd name="T25" fmla="*/ 299 h 330"/>
                <a:gd name="T26" fmla="*/ 190 w 265"/>
                <a:gd name="T27" fmla="*/ 314 h 330"/>
                <a:gd name="T28" fmla="*/ 210 w 265"/>
                <a:gd name="T29" fmla="*/ 276 h 330"/>
                <a:gd name="T30" fmla="*/ 10 w 265"/>
                <a:gd name="T31" fmla="*/ 140 h 330"/>
                <a:gd name="T32" fmla="*/ 43 w 265"/>
                <a:gd name="T33" fmla="*/ 116 h 330"/>
                <a:gd name="T34" fmla="*/ 2 w 265"/>
                <a:gd name="T35" fmla="*/ 116 h 330"/>
                <a:gd name="T36" fmla="*/ 77 w 265"/>
                <a:gd name="T37" fmla="*/ 80 h 330"/>
                <a:gd name="T38" fmla="*/ 83 w 265"/>
                <a:gd name="T39" fmla="*/ 63 h 330"/>
                <a:gd name="T40" fmla="*/ 68 w 265"/>
                <a:gd name="T41" fmla="*/ 74 h 330"/>
                <a:gd name="T42" fmla="*/ 145 w 265"/>
                <a:gd name="T43" fmla="*/ 38 h 330"/>
                <a:gd name="T44" fmla="*/ 132 w 265"/>
                <a:gd name="T45" fmla="*/ 0 h 330"/>
                <a:gd name="T46" fmla="*/ 120 w 265"/>
                <a:gd name="T47" fmla="*/ 38 h 330"/>
                <a:gd name="T48" fmla="*/ 197 w 265"/>
                <a:gd name="T49" fmla="*/ 74 h 330"/>
                <a:gd name="T50" fmla="*/ 182 w 265"/>
                <a:gd name="T51" fmla="*/ 63 h 330"/>
                <a:gd name="T52" fmla="*/ 230 w 265"/>
                <a:gd name="T53" fmla="*/ 140 h 330"/>
                <a:gd name="T54" fmla="*/ 262 w 265"/>
                <a:gd name="T55" fmla="*/ 116 h 330"/>
                <a:gd name="T56" fmla="*/ 222 w 265"/>
                <a:gd name="T57" fmla="*/ 116 h 330"/>
                <a:gd name="T58" fmla="*/ 110 w 265"/>
                <a:gd name="T59" fmla="*/ 246 h 330"/>
                <a:gd name="T60" fmla="*/ 143 w 265"/>
                <a:gd name="T61" fmla="*/ 224 h 330"/>
                <a:gd name="T62" fmla="*/ 110 w 265"/>
                <a:gd name="T63" fmla="*/ 53 h 330"/>
                <a:gd name="T64" fmla="*/ 143 w 265"/>
                <a:gd name="T65" fmla="*/ 166 h 330"/>
                <a:gd name="T66" fmla="*/ 122 w 265"/>
                <a:gd name="T67" fmla="*/ 115 h 330"/>
                <a:gd name="T68" fmla="*/ 122 w 265"/>
                <a:gd name="T69" fmla="*/ 86 h 330"/>
                <a:gd name="T70" fmla="*/ 1 w 265"/>
                <a:gd name="T71" fmla="*/ 156 h 330"/>
                <a:gd name="T72" fmla="*/ 1 w 265"/>
                <a:gd name="T73" fmla="*/ 156 h 330"/>
                <a:gd name="T74" fmla="*/ 33 w 265"/>
                <a:gd name="T75" fmla="*/ 166 h 330"/>
                <a:gd name="T76" fmla="*/ 55 w 265"/>
                <a:gd name="T77" fmla="*/ 246 h 330"/>
                <a:gd name="T78" fmla="*/ 88 w 265"/>
                <a:gd name="T79" fmla="*/ 187 h 330"/>
                <a:gd name="T80" fmla="*/ 88 w 265"/>
                <a:gd name="T81" fmla="*/ 187 h 330"/>
                <a:gd name="T82" fmla="*/ 88 w 265"/>
                <a:gd name="T83" fmla="*/ 115 h 330"/>
                <a:gd name="T84" fmla="*/ 210 w 265"/>
                <a:gd name="T85" fmla="*/ 246 h 330"/>
                <a:gd name="T86" fmla="*/ 199 w 265"/>
                <a:gd name="T87" fmla="*/ 187 h 330"/>
                <a:gd name="T88" fmla="*/ 199 w 265"/>
                <a:gd name="T89" fmla="*/ 187 h 330"/>
                <a:gd name="T90" fmla="*/ 199 w 265"/>
                <a:gd name="T91" fmla="*/ 115 h 330"/>
                <a:gd name="T92" fmla="*/ 264 w 265"/>
                <a:gd name="T93" fmla="*/ 246 h 330"/>
                <a:gd name="T94" fmla="*/ 232 w 265"/>
                <a:gd name="T95" fmla="*/ 187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5" h="330">
                  <a:moveTo>
                    <a:pt x="103" y="306"/>
                  </a:moveTo>
                  <a:cubicBezTo>
                    <a:pt x="98" y="306"/>
                    <a:pt x="95" y="302"/>
                    <a:pt x="95" y="295"/>
                  </a:cubicBezTo>
                  <a:cubicBezTo>
                    <a:pt x="95" y="288"/>
                    <a:pt x="98" y="284"/>
                    <a:pt x="103" y="284"/>
                  </a:cubicBezTo>
                  <a:cubicBezTo>
                    <a:pt x="108" y="284"/>
                    <a:pt x="110" y="289"/>
                    <a:pt x="110" y="295"/>
                  </a:cubicBezTo>
                  <a:cubicBezTo>
                    <a:pt x="110" y="302"/>
                    <a:pt x="107" y="306"/>
                    <a:pt x="103" y="306"/>
                  </a:cubicBezTo>
                  <a:close/>
                  <a:moveTo>
                    <a:pt x="0" y="258"/>
                  </a:moveTo>
                  <a:cubicBezTo>
                    <a:pt x="0" y="269"/>
                    <a:pt x="0" y="269"/>
                    <a:pt x="0" y="269"/>
                  </a:cubicBezTo>
                  <a:cubicBezTo>
                    <a:pt x="18" y="269"/>
                    <a:pt x="18" y="269"/>
                    <a:pt x="18" y="269"/>
                  </a:cubicBezTo>
                  <a:cubicBezTo>
                    <a:pt x="18" y="327"/>
                    <a:pt x="18" y="327"/>
                    <a:pt x="18" y="327"/>
                  </a:cubicBezTo>
                  <a:cubicBezTo>
                    <a:pt x="18" y="329"/>
                    <a:pt x="20" y="330"/>
                    <a:pt x="22" y="330"/>
                  </a:cubicBezTo>
                  <a:cubicBezTo>
                    <a:pt x="243" y="330"/>
                    <a:pt x="243" y="330"/>
                    <a:pt x="243" y="330"/>
                  </a:cubicBezTo>
                  <a:cubicBezTo>
                    <a:pt x="245" y="330"/>
                    <a:pt x="247" y="329"/>
                    <a:pt x="247" y="327"/>
                  </a:cubicBezTo>
                  <a:cubicBezTo>
                    <a:pt x="247" y="269"/>
                    <a:pt x="247" y="269"/>
                    <a:pt x="247" y="269"/>
                  </a:cubicBezTo>
                  <a:cubicBezTo>
                    <a:pt x="265" y="269"/>
                    <a:pt x="265" y="269"/>
                    <a:pt x="265" y="269"/>
                  </a:cubicBezTo>
                  <a:cubicBezTo>
                    <a:pt x="265" y="258"/>
                    <a:pt x="265" y="258"/>
                    <a:pt x="265" y="258"/>
                  </a:cubicBezTo>
                  <a:lnTo>
                    <a:pt x="0" y="258"/>
                  </a:lnTo>
                  <a:close/>
                  <a:moveTo>
                    <a:pt x="76" y="314"/>
                  </a:moveTo>
                  <a:cubicBezTo>
                    <a:pt x="65" y="314"/>
                    <a:pt x="65" y="314"/>
                    <a:pt x="65" y="314"/>
                  </a:cubicBezTo>
                  <a:cubicBezTo>
                    <a:pt x="65" y="299"/>
                    <a:pt x="65" y="299"/>
                    <a:pt x="65" y="299"/>
                  </a:cubicBezTo>
                  <a:cubicBezTo>
                    <a:pt x="54" y="299"/>
                    <a:pt x="54" y="299"/>
                    <a:pt x="54" y="299"/>
                  </a:cubicBezTo>
                  <a:cubicBezTo>
                    <a:pt x="54" y="314"/>
                    <a:pt x="54" y="314"/>
                    <a:pt x="54" y="314"/>
                  </a:cubicBezTo>
                  <a:cubicBezTo>
                    <a:pt x="44" y="314"/>
                    <a:pt x="44" y="314"/>
                    <a:pt x="44" y="314"/>
                  </a:cubicBezTo>
                  <a:cubicBezTo>
                    <a:pt x="44" y="276"/>
                    <a:pt x="44" y="276"/>
                    <a:pt x="44" y="276"/>
                  </a:cubicBezTo>
                  <a:cubicBezTo>
                    <a:pt x="54" y="276"/>
                    <a:pt x="54" y="276"/>
                    <a:pt x="54" y="276"/>
                  </a:cubicBezTo>
                  <a:cubicBezTo>
                    <a:pt x="54" y="290"/>
                    <a:pt x="54" y="290"/>
                    <a:pt x="54" y="290"/>
                  </a:cubicBezTo>
                  <a:cubicBezTo>
                    <a:pt x="65" y="290"/>
                    <a:pt x="65" y="290"/>
                    <a:pt x="65" y="290"/>
                  </a:cubicBezTo>
                  <a:cubicBezTo>
                    <a:pt x="65" y="276"/>
                    <a:pt x="65" y="276"/>
                    <a:pt x="65" y="276"/>
                  </a:cubicBezTo>
                  <a:cubicBezTo>
                    <a:pt x="76" y="276"/>
                    <a:pt x="76" y="276"/>
                    <a:pt x="76" y="276"/>
                  </a:cubicBezTo>
                  <a:lnTo>
                    <a:pt x="76" y="314"/>
                  </a:lnTo>
                  <a:close/>
                  <a:moveTo>
                    <a:pt x="102" y="315"/>
                  </a:moveTo>
                  <a:cubicBezTo>
                    <a:pt x="92" y="315"/>
                    <a:pt x="84" y="307"/>
                    <a:pt x="84" y="295"/>
                  </a:cubicBezTo>
                  <a:cubicBezTo>
                    <a:pt x="84" y="283"/>
                    <a:pt x="92" y="275"/>
                    <a:pt x="103" y="275"/>
                  </a:cubicBezTo>
                  <a:cubicBezTo>
                    <a:pt x="114" y="275"/>
                    <a:pt x="121" y="283"/>
                    <a:pt x="121" y="295"/>
                  </a:cubicBezTo>
                  <a:cubicBezTo>
                    <a:pt x="121" y="307"/>
                    <a:pt x="114" y="315"/>
                    <a:pt x="102" y="315"/>
                  </a:cubicBezTo>
                  <a:close/>
                  <a:moveTo>
                    <a:pt x="155" y="285"/>
                  </a:moveTo>
                  <a:cubicBezTo>
                    <a:pt x="146" y="285"/>
                    <a:pt x="146" y="285"/>
                    <a:pt x="146" y="285"/>
                  </a:cubicBezTo>
                  <a:cubicBezTo>
                    <a:pt x="146" y="314"/>
                    <a:pt x="146" y="314"/>
                    <a:pt x="146" y="314"/>
                  </a:cubicBezTo>
                  <a:cubicBezTo>
                    <a:pt x="135" y="314"/>
                    <a:pt x="135" y="314"/>
                    <a:pt x="135" y="314"/>
                  </a:cubicBezTo>
                  <a:cubicBezTo>
                    <a:pt x="135" y="285"/>
                    <a:pt x="135" y="285"/>
                    <a:pt x="135" y="285"/>
                  </a:cubicBezTo>
                  <a:cubicBezTo>
                    <a:pt x="125" y="285"/>
                    <a:pt x="125" y="285"/>
                    <a:pt x="125" y="285"/>
                  </a:cubicBezTo>
                  <a:cubicBezTo>
                    <a:pt x="125" y="276"/>
                    <a:pt x="125" y="276"/>
                    <a:pt x="125" y="276"/>
                  </a:cubicBezTo>
                  <a:cubicBezTo>
                    <a:pt x="155" y="276"/>
                    <a:pt x="155" y="276"/>
                    <a:pt x="155" y="276"/>
                  </a:cubicBezTo>
                  <a:lnTo>
                    <a:pt x="155" y="285"/>
                  </a:lnTo>
                  <a:close/>
                  <a:moveTo>
                    <a:pt x="190" y="314"/>
                  </a:moveTo>
                  <a:cubicBezTo>
                    <a:pt x="165" y="314"/>
                    <a:pt x="165" y="314"/>
                    <a:pt x="165" y="314"/>
                  </a:cubicBezTo>
                  <a:cubicBezTo>
                    <a:pt x="165" y="276"/>
                    <a:pt x="165" y="276"/>
                    <a:pt x="165" y="276"/>
                  </a:cubicBezTo>
                  <a:cubicBezTo>
                    <a:pt x="190" y="276"/>
                    <a:pt x="190" y="276"/>
                    <a:pt x="190" y="276"/>
                  </a:cubicBezTo>
                  <a:cubicBezTo>
                    <a:pt x="190" y="285"/>
                    <a:pt x="190" y="285"/>
                    <a:pt x="190" y="285"/>
                  </a:cubicBezTo>
                  <a:cubicBezTo>
                    <a:pt x="175" y="285"/>
                    <a:pt x="175" y="285"/>
                    <a:pt x="175" y="285"/>
                  </a:cubicBezTo>
                  <a:cubicBezTo>
                    <a:pt x="175" y="290"/>
                    <a:pt x="175" y="290"/>
                    <a:pt x="175" y="290"/>
                  </a:cubicBezTo>
                  <a:cubicBezTo>
                    <a:pt x="189" y="290"/>
                    <a:pt x="189" y="290"/>
                    <a:pt x="189" y="290"/>
                  </a:cubicBezTo>
                  <a:cubicBezTo>
                    <a:pt x="189" y="299"/>
                    <a:pt x="189" y="299"/>
                    <a:pt x="189" y="299"/>
                  </a:cubicBezTo>
                  <a:cubicBezTo>
                    <a:pt x="175" y="299"/>
                    <a:pt x="175" y="299"/>
                    <a:pt x="175" y="299"/>
                  </a:cubicBezTo>
                  <a:cubicBezTo>
                    <a:pt x="175" y="305"/>
                    <a:pt x="175" y="305"/>
                    <a:pt x="175" y="305"/>
                  </a:cubicBezTo>
                  <a:cubicBezTo>
                    <a:pt x="190" y="305"/>
                    <a:pt x="190" y="305"/>
                    <a:pt x="190" y="305"/>
                  </a:cubicBezTo>
                  <a:lnTo>
                    <a:pt x="190" y="314"/>
                  </a:lnTo>
                  <a:close/>
                  <a:moveTo>
                    <a:pt x="225" y="314"/>
                  </a:moveTo>
                  <a:cubicBezTo>
                    <a:pt x="200" y="314"/>
                    <a:pt x="200" y="314"/>
                    <a:pt x="200" y="314"/>
                  </a:cubicBezTo>
                  <a:cubicBezTo>
                    <a:pt x="200" y="276"/>
                    <a:pt x="200" y="276"/>
                    <a:pt x="200" y="276"/>
                  </a:cubicBezTo>
                  <a:cubicBezTo>
                    <a:pt x="210" y="276"/>
                    <a:pt x="210" y="276"/>
                    <a:pt x="210" y="276"/>
                  </a:cubicBezTo>
                  <a:cubicBezTo>
                    <a:pt x="210" y="305"/>
                    <a:pt x="210" y="305"/>
                    <a:pt x="210" y="305"/>
                  </a:cubicBezTo>
                  <a:cubicBezTo>
                    <a:pt x="225" y="305"/>
                    <a:pt x="225" y="305"/>
                    <a:pt x="225" y="305"/>
                  </a:cubicBezTo>
                  <a:lnTo>
                    <a:pt x="225" y="314"/>
                  </a:lnTo>
                  <a:close/>
                  <a:moveTo>
                    <a:pt x="10" y="140"/>
                  </a:moveTo>
                  <a:cubicBezTo>
                    <a:pt x="22" y="132"/>
                    <a:pt x="22" y="132"/>
                    <a:pt x="22" y="132"/>
                  </a:cubicBezTo>
                  <a:cubicBezTo>
                    <a:pt x="35" y="140"/>
                    <a:pt x="35" y="140"/>
                    <a:pt x="35" y="140"/>
                  </a:cubicBezTo>
                  <a:cubicBezTo>
                    <a:pt x="32" y="125"/>
                    <a:pt x="32" y="125"/>
                    <a:pt x="32" y="125"/>
                  </a:cubicBezTo>
                  <a:cubicBezTo>
                    <a:pt x="43" y="116"/>
                    <a:pt x="43" y="116"/>
                    <a:pt x="43" y="116"/>
                  </a:cubicBezTo>
                  <a:cubicBezTo>
                    <a:pt x="28" y="115"/>
                    <a:pt x="28" y="115"/>
                    <a:pt x="28" y="115"/>
                  </a:cubicBezTo>
                  <a:cubicBezTo>
                    <a:pt x="22" y="101"/>
                    <a:pt x="22" y="101"/>
                    <a:pt x="22" y="101"/>
                  </a:cubicBezTo>
                  <a:cubicBezTo>
                    <a:pt x="17" y="115"/>
                    <a:pt x="17" y="115"/>
                    <a:pt x="17" y="115"/>
                  </a:cubicBezTo>
                  <a:cubicBezTo>
                    <a:pt x="2" y="116"/>
                    <a:pt x="2" y="116"/>
                    <a:pt x="2" y="116"/>
                  </a:cubicBezTo>
                  <a:cubicBezTo>
                    <a:pt x="13" y="125"/>
                    <a:pt x="13" y="125"/>
                    <a:pt x="13" y="125"/>
                  </a:cubicBezTo>
                  <a:lnTo>
                    <a:pt x="10" y="140"/>
                  </a:lnTo>
                  <a:close/>
                  <a:moveTo>
                    <a:pt x="64" y="88"/>
                  </a:moveTo>
                  <a:cubicBezTo>
                    <a:pt x="77" y="80"/>
                    <a:pt x="77" y="80"/>
                    <a:pt x="77" y="80"/>
                  </a:cubicBezTo>
                  <a:cubicBezTo>
                    <a:pt x="89" y="88"/>
                    <a:pt x="89" y="88"/>
                    <a:pt x="89" y="88"/>
                  </a:cubicBezTo>
                  <a:cubicBezTo>
                    <a:pt x="86" y="74"/>
                    <a:pt x="86" y="74"/>
                    <a:pt x="86" y="74"/>
                  </a:cubicBezTo>
                  <a:cubicBezTo>
                    <a:pt x="97" y="64"/>
                    <a:pt x="97" y="64"/>
                    <a:pt x="97" y="64"/>
                  </a:cubicBezTo>
                  <a:cubicBezTo>
                    <a:pt x="83" y="63"/>
                    <a:pt x="83" y="63"/>
                    <a:pt x="83" y="63"/>
                  </a:cubicBezTo>
                  <a:cubicBezTo>
                    <a:pt x="77" y="50"/>
                    <a:pt x="77" y="50"/>
                    <a:pt x="77" y="50"/>
                  </a:cubicBezTo>
                  <a:cubicBezTo>
                    <a:pt x="71" y="63"/>
                    <a:pt x="71" y="63"/>
                    <a:pt x="71" y="63"/>
                  </a:cubicBezTo>
                  <a:cubicBezTo>
                    <a:pt x="57" y="64"/>
                    <a:pt x="57" y="64"/>
                    <a:pt x="57" y="64"/>
                  </a:cubicBezTo>
                  <a:cubicBezTo>
                    <a:pt x="68" y="74"/>
                    <a:pt x="68" y="74"/>
                    <a:pt x="68" y="74"/>
                  </a:cubicBezTo>
                  <a:lnTo>
                    <a:pt x="64" y="88"/>
                  </a:lnTo>
                  <a:close/>
                  <a:moveTo>
                    <a:pt x="120" y="38"/>
                  </a:moveTo>
                  <a:cubicBezTo>
                    <a:pt x="132" y="31"/>
                    <a:pt x="132" y="31"/>
                    <a:pt x="132" y="31"/>
                  </a:cubicBezTo>
                  <a:cubicBezTo>
                    <a:pt x="145" y="38"/>
                    <a:pt x="145" y="38"/>
                    <a:pt x="145" y="38"/>
                  </a:cubicBezTo>
                  <a:cubicBezTo>
                    <a:pt x="142" y="24"/>
                    <a:pt x="142" y="24"/>
                    <a:pt x="142" y="24"/>
                  </a:cubicBezTo>
                  <a:cubicBezTo>
                    <a:pt x="153" y="15"/>
                    <a:pt x="153" y="15"/>
                    <a:pt x="153" y="15"/>
                  </a:cubicBezTo>
                  <a:cubicBezTo>
                    <a:pt x="138" y="13"/>
                    <a:pt x="138" y="13"/>
                    <a:pt x="138" y="13"/>
                  </a:cubicBezTo>
                  <a:cubicBezTo>
                    <a:pt x="132" y="0"/>
                    <a:pt x="132" y="0"/>
                    <a:pt x="132" y="0"/>
                  </a:cubicBezTo>
                  <a:cubicBezTo>
                    <a:pt x="127" y="13"/>
                    <a:pt x="127" y="13"/>
                    <a:pt x="127" y="13"/>
                  </a:cubicBezTo>
                  <a:cubicBezTo>
                    <a:pt x="112" y="15"/>
                    <a:pt x="112" y="15"/>
                    <a:pt x="112" y="15"/>
                  </a:cubicBezTo>
                  <a:cubicBezTo>
                    <a:pt x="123" y="24"/>
                    <a:pt x="123" y="24"/>
                    <a:pt x="123" y="24"/>
                  </a:cubicBezTo>
                  <a:lnTo>
                    <a:pt x="120" y="38"/>
                  </a:lnTo>
                  <a:close/>
                  <a:moveTo>
                    <a:pt x="176" y="88"/>
                  </a:moveTo>
                  <a:cubicBezTo>
                    <a:pt x="188" y="80"/>
                    <a:pt x="188" y="80"/>
                    <a:pt x="188" y="80"/>
                  </a:cubicBezTo>
                  <a:cubicBezTo>
                    <a:pt x="200" y="88"/>
                    <a:pt x="200" y="88"/>
                    <a:pt x="200" y="88"/>
                  </a:cubicBezTo>
                  <a:cubicBezTo>
                    <a:pt x="197" y="74"/>
                    <a:pt x="197" y="74"/>
                    <a:pt x="197" y="74"/>
                  </a:cubicBezTo>
                  <a:cubicBezTo>
                    <a:pt x="208" y="64"/>
                    <a:pt x="208" y="64"/>
                    <a:pt x="208" y="64"/>
                  </a:cubicBezTo>
                  <a:cubicBezTo>
                    <a:pt x="194" y="63"/>
                    <a:pt x="194" y="63"/>
                    <a:pt x="194" y="63"/>
                  </a:cubicBezTo>
                  <a:cubicBezTo>
                    <a:pt x="188" y="50"/>
                    <a:pt x="188" y="50"/>
                    <a:pt x="188" y="50"/>
                  </a:cubicBezTo>
                  <a:cubicBezTo>
                    <a:pt x="182" y="63"/>
                    <a:pt x="182" y="63"/>
                    <a:pt x="182" y="63"/>
                  </a:cubicBezTo>
                  <a:cubicBezTo>
                    <a:pt x="168" y="64"/>
                    <a:pt x="168" y="64"/>
                    <a:pt x="168" y="64"/>
                  </a:cubicBezTo>
                  <a:cubicBezTo>
                    <a:pt x="179" y="74"/>
                    <a:pt x="179" y="74"/>
                    <a:pt x="179" y="74"/>
                  </a:cubicBezTo>
                  <a:lnTo>
                    <a:pt x="176" y="88"/>
                  </a:lnTo>
                  <a:close/>
                  <a:moveTo>
                    <a:pt x="230" y="140"/>
                  </a:moveTo>
                  <a:cubicBezTo>
                    <a:pt x="242" y="132"/>
                    <a:pt x="242" y="132"/>
                    <a:pt x="242" y="132"/>
                  </a:cubicBezTo>
                  <a:cubicBezTo>
                    <a:pt x="255" y="140"/>
                    <a:pt x="255" y="140"/>
                    <a:pt x="255" y="140"/>
                  </a:cubicBezTo>
                  <a:cubicBezTo>
                    <a:pt x="252" y="125"/>
                    <a:pt x="252" y="125"/>
                    <a:pt x="252" y="125"/>
                  </a:cubicBezTo>
                  <a:cubicBezTo>
                    <a:pt x="262" y="116"/>
                    <a:pt x="262" y="116"/>
                    <a:pt x="262" y="116"/>
                  </a:cubicBezTo>
                  <a:cubicBezTo>
                    <a:pt x="248" y="115"/>
                    <a:pt x="248" y="115"/>
                    <a:pt x="248" y="115"/>
                  </a:cubicBezTo>
                  <a:cubicBezTo>
                    <a:pt x="242" y="101"/>
                    <a:pt x="242" y="101"/>
                    <a:pt x="242" y="101"/>
                  </a:cubicBezTo>
                  <a:cubicBezTo>
                    <a:pt x="237" y="115"/>
                    <a:pt x="237" y="115"/>
                    <a:pt x="237" y="115"/>
                  </a:cubicBezTo>
                  <a:cubicBezTo>
                    <a:pt x="222" y="116"/>
                    <a:pt x="222" y="116"/>
                    <a:pt x="222" y="116"/>
                  </a:cubicBezTo>
                  <a:cubicBezTo>
                    <a:pt x="233" y="125"/>
                    <a:pt x="233" y="125"/>
                    <a:pt x="233" y="125"/>
                  </a:cubicBezTo>
                  <a:lnTo>
                    <a:pt x="230" y="140"/>
                  </a:lnTo>
                  <a:close/>
                  <a:moveTo>
                    <a:pt x="110" y="53"/>
                  </a:moveTo>
                  <a:cubicBezTo>
                    <a:pt x="110" y="246"/>
                    <a:pt x="110" y="246"/>
                    <a:pt x="110" y="246"/>
                  </a:cubicBezTo>
                  <a:cubicBezTo>
                    <a:pt x="122" y="246"/>
                    <a:pt x="122" y="246"/>
                    <a:pt x="122" y="246"/>
                  </a:cubicBezTo>
                  <a:cubicBezTo>
                    <a:pt x="122" y="224"/>
                    <a:pt x="122" y="224"/>
                    <a:pt x="122" y="224"/>
                  </a:cubicBezTo>
                  <a:cubicBezTo>
                    <a:pt x="122" y="217"/>
                    <a:pt x="126" y="212"/>
                    <a:pt x="132" y="212"/>
                  </a:cubicBezTo>
                  <a:cubicBezTo>
                    <a:pt x="138" y="212"/>
                    <a:pt x="143" y="217"/>
                    <a:pt x="143" y="224"/>
                  </a:cubicBezTo>
                  <a:cubicBezTo>
                    <a:pt x="143" y="246"/>
                    <a:pt x="143" y="246"/>
                    <a:pt x="143" y="246"/>
                  </a:cubicBezTo>
                  <a:cubicBezTo>
                    <a:pt x="155" y="246"/>
                    <a:pt x="155" y="246"/>
                    <a:pt x="155" y="246"/>
                  </a:cubicBezTo>
                  <a:cubicBezTo>
                    <a:pt x="155" y="53"/>
                    <a:pt x="155" y="53"/>
                    <a:pt x="155" y="53"/>
                  </a:cubicBezTo>
                  <a:lnTo>
                    <a:pt x="110" y="53"/>
                  </a:lnTo>
                  <a:close/>
                  <a:moveTo>
                    <a:pt x="143" y="187"/>
                  </a:moveTo>
                  <a:cubicBezTo>
                    <a:pt x="122" y="187"/>
                    <a:pt x="122" y="187"/>
                    <a:pt x="122" y="187"/>
                  </a:cubicBezTo>
                  <a:cubicBezTo>
                    <a:pt x="122" y="166"/>
                    <a:pt x="122" y="166"/>
                    <a:pt x="122" y="166"/>
                  </a:cubicBezTo>
                  <a:cubicBezTo>
                    <a:pt x="143" y="166"/>
                    <a:pt x="143" y="166"/>
                    <a:pt x="143" y="166"/>
                  </a:cubicBezTo>
                  <a:lnTo>
                    <a:pt x="143" y="187"/>
                  </a:lnTo>
                  <a:close/>
                  <a:moveTo>
                    <a:pt x="143" y="137"/>
                  </a:moveTo>
                  <a:cubicBezTo>
                    <a:pt x="122" y="137"/>
                    <a:pt x="122" y="137"/>
                    <a:pt x="122" y="137"/>
                  </a:cubicBezTo>
                  <a:cubicBezTo>
                    <a:pt x="122" y="115"/>
                    <a:pt x="122" y="115"/>
                    <a:pt x="122" y="115"/>
                  </a:cubicBezTo>
                  <a:cubicBezTo>
                    <a:pt x="143" y="115"/>
                    <a:pt x="143" y="115"/>
                    <a:pt x="143" y="115"/>
                  </a:cubicBezTo>
                  <a:lnTo>
                    <a:pt x="143" y="137"/>
                  </a:lnTo>
                  <a:close/>
                  <a:moveTo>
                    <a:pt x="143" y="86"/>
                  </a:moveTo>
                  <a:cubicBezTo>
                    <a:pt x="122" y="86"/>
                    <a:pt x="122" y="86"/>
                    <a:pt x="122" y="86"/>
                  </a:cubicBezTo>
                  <a:cubicBezTo>
                    <a:pt x="122" y="64"/>
                    <a:pt x="122" y="64"/>
                    <a:pt x="122" y="64"/>
                  </a:cubicBezTo>
                  <a:cubicBezTo>
                    <a:pt x="143" y="64"/>
                    <a:pt x="143" y="64"/>
                    <a:pt x="143" y="64"/>
                  </a:cubicBezTo>
                  <a:lnTo>
                    <a:pt x="143" y="86"/>
                  </a:lnTo>
                  <a:close/>
                  <a:moveTo>
                    <a:pt x="1" y="156"/>
                  </a:moveTo>
                  <a:cubicBezTo>
                    <a:pt x="1" y="246"/>
                    <a:pt x="1" y="246"/>
                    <a:pt x="1" y="246"/>
                  </a:cubicBezTo>
                  <a:cubicBezTo>
                    <a:pt x="44" y="246"/>
                    <a:pt x="44" y="246"/>
                    <a:pt x="44" y="246"/>
                  </a:cubicBezTo>
                  <a:cubicBezTo>
                    <a:pt x="44" y="156"/>
                    <a:pt x="44" y="156"/>
                    <a:pt x="44" y="156"/>
                  </a:cubicBezTo>
                  <a:lnTo>
                    <a:pt x="1" y="156"/>
                  </a:lnTo>
                  <a:close/>
                  <a:moveTo>
                    <a:pt x="33" y="187"/>
                  </a:moveTo>
                  <a:cubicBezTo>
                    <a:pt x="12" y="187"/>
                    <a:pt x="12" y="187"/>
                    <a:pt x="12" y="187"/>
                  </a:cubicBezTo>
                  <a:cubicBezTo>
                    <a:pt x="12" y="166"/>
                    <a:pt x="12" y="166"/>
                    <a:pt x="12" y="166"/>
                  </a:cubicBezTo>
                  <a:cubicBezTo>
                    <a:pt x="33" y="166"/>
                    <a:pt x="33" y="166"/>
                    <a:pt x="33" y="166"/>
                  </a:cubicBezTo>
                  <a:lnTo>
                    <a:pt x="33" y="187"/>
                  </a:lnTo>
                  <a:close/>
                  <a:moveTo>
                    <a:pt x="55" y="105"/>
                  </a:moveTo>
                  <a:cubicBezTo>
                    <a:pt x="55" y="145"/>
                    <a:pt x="55" y="145"/>
                    <a:pt x="55" y="145"/>
                  </a:cubicBezTo>
                  <a:cubicBezTo>
                    <a:pt x="55" y="246"/>
                    <a:pt x="55" y="246"/>
                    <a:pt x="55" y="246"/>
                  </a:cubicBezTo>
                  <a:cubicBezTo>
                    <a:pt x="98" y="246"/>
                    <a:pt x="98" y="246"/>
                    <a:pt x="98" y="246"/>
                  </a:cubicBezTo>
                  <a:cubicBezTo>
                    <a:pt x="98" y="105"/>
                    <a:pt x="98" y="105"/>
                    <a:pt x="98" y="105"/>
                  </a:cubicBezTo>
                  <a:lnTo>
                    <a:pt x="55" y="105"/>
                  </a:lnTo>
                  <a:close/>
                  <a:moveTo>
                    <a:pt x="88" y="187"/>
                  </a:moveTo>
                  <a:cubicBezTo>
                    <a:pt x="66" y="187"/>
                    <a:pt x="66" y="187"/>
                    <a:pt x="66" y="187"/>
                  </a:cubicBezTo>
                  <a:cubicBezTo>
                    <a:pt x="66" y="166"/>
                    <a:pt x="66" y="166"/>
                    <a:pt x="66" y="166"/>
                  </a:cubicBezTo>
                  <a:cubicBezTo>
                    <a:pt x="88" y="166"/>
                    <a:pt x="88" y="166"/>
                    <a:pt x="88" y="166"/>
                  </a:cubicBezTo>
                  <a:lnTo>
                    <a:pt x="88" y="187"/>
                  </a:lnTo>
                  <a:close/>
                  <a:moveTo>
                    <a:pt x="88" y="137"/>
                  </a:moveTo>
                  <a:cubicBezTo>
                    <a:pt x="66" y="137"/>
                    <a:pt x="66" y="137"/>
                    <a:pt x="66" y="137"/>
                  </a:cubicBezTo>
                  <a:cubicBezTo>
                    <a:pt x="66" y="115"/>
                    <a:pt x="66" y="115"/>
                    <a:pt x="66" y="115"/>
                  </a:cubicBezTo>
                  <a:cubicBezTo>
                    <a:pt x="88" y="115"/>
                    <a:pt x="88" y="115"/>
                    <a:pt x="88" y="115"/>
                  </a:cubicBezTo>
                  <a:lnTo>
                    <a:pt x="88" y="137"/>
                  </a:lnTo>
                  <a:close/>
                  <a:moveTo>
                    <a:pt x="167" y="105"/>
                  </a:moveTo>
                  <a:cubicBezTo>
                    <a:pt x="167" y="246"/>
                    <a:pt x="167" y="246"/>
                    <a:pt x="167" y="246"/>
                  </a:cubicBezTo>
                  <a:cubicBezTo>
                    <a:pt x="210" y="246"/>
                    <a:pt x="210" y="246"/>
                    <a:pt x="210" y="246"/>
                  </a:cubicBezTo>
                  <a:cubicBezTo>
                    <a:pt x="210" y="145"/>
                    <a:pt x="210" y="145"/>
                    <a:pt x="210" y="145"/>
                  </a:cubicBezTo>
                  <a:cubicBezTo>
                    <a:pt x="210" y="105"/>
                    <a:pt x="210" y="105"/>
                    <a:pt x="210" y="105"/>
                  </a:cubicBezTo>
                  <a:lnTo>
                    <a:pt x="167" y="105"/>
                  </a:lnTo>
                  <a:close/>
                  <a:moveTo>
                    <a:pt x="199" y="187"/>
                  </a:moveTo>
                  <a:cubicBezTo>
                    <a:pt x="177" y="187"/>
                    <a:pt x="177" y="187"/>
                    <a:pt x="177" y="187"/>
                  </a:cubicBezTo>
                  <a:cubicBezTo>
                    <a:pt x="177" y="166"/>
                    <a:pt x="177" y="166"/>
                    <a:pt x="177" y="166"/>
                  </a:cubicBezTo>
                  <a:cubicBezTo>
                    <a:pt x="199" y="166"/>
                    <a:pt x="199" y="166"/>
                    <a:pt x="199" y="166"/>
                  </a:cubicBezTo>
                  <a:lnTo>
                    <a:pt x="199" y="187"/>
                  </a:lnTo>
                  <a:close/>
                  <a:moveTo>
                    <a:pt x="199" y="137"/>
                  </a:moveTo>
                  <a:cubicBezTo>
                    <a:pt x="177" y="137"/>
                    <a:pt x="177" y="137"/>
                    <a:pt x="177" y="137"/>
                  </a:cubicBezTo>
                  <a:cubicBezTo>
                    <a:pt x="177" y="115"/>
                    <a:pt x="177" y="115"/>
                    <a:pt x="177" y="115"/>
                  </a:cubicBezTo>
                  <a:cubicBezTo>
                    <a:pt x="199" y="115"/>
                    <a:pt x="199" y="115"/>
                    <a:pt x="199" y="115"/>
                  </a:cubicBezTo>
                  <a:lnTo>
                    <a:pt x="199" y="137"/>
                  </a:lnTo>
                  <a:close/>
                  <a:moveTo>
                    <a:pt x="221" y="156"/>
                  </a:moveTo>
                  <a:cubicBezTo>
                    <a:pt x="221" y="246"/>
                    <a:pt x="221" y="246"/>
                    <a:pt x="221" y="246"/>
                  </a:cubicBezTo>
                  <a:cubicBezTo>
                    <a:pt x="264" y="246"/>
                    <a:pt x="264" y="246"/>
                    <a:pt x="264" y="246"/>
                  </a:cubicBezTo>
                  <a:cubicBezTo>
                    <a:pt x="264" y="156"/>
                    <a:pt x="264" y="156"/>
                    <a:pt x="264" y="156"/>
                  </a:cubicBezTo>
                  <a:lnTo>
                    <a:pt x="221" y="156"/>
                  </a:lnTo>
                  <a:close/>
                  <a:moveTo>
                    <a:pt x="253" y="187"/>
                  </a:moveTo>
                  <a:cubicBezTo>
                    <a:pt x="232" y="187"/>
                    <a:pt x="232" y="187"/>
                    <a:pt x="232" y="187"/>
                  </a:cubicBezTo>
                  <a:cubicBezTo>
                    <a:pt x="232" y="166"/>
                    <a:pt x="232" y="166"/>
                    <a:pt x="232" y="166"/>
                  </a:cubicBezTo>
                  <a:cubicBezTo>
                    <a:pt x="253" y="166"/>
                    <a:pt x="253" y="166"/>
                    <a:pt x="253" y="166"/>
                  </a:cubicBezTo>
                  <a:lnTo>
                    <a:pt x="253" y="187"/>
                  </a:lnTo>
                  <a:close/>
                </a:path>
              </a:pathLst>
            </a:custGeom>
            <a:solidFill>
              <a:srgbClr val="3A3A3A"/>
            </a:solidFill>
            <a:ln>
              <a:noFill/>
            </a:ln>
          </p:spPr>
          <p:txBody>
            <a:bodyPr vert="horz" wrap="square" lIns="91440" tIns="45720" rIns="91440" bIns="45720" numCol="1" anchor="t" anchorCtr="0" compatLnSpc="1"/>
            <a:lstStyle/>
            <a:p>
              <a:endParaRPr lang="zh-CN" altLang="en-US">
                <a:solidFill>
                  <a:schemeClr val="bg1"/>
                </a:solidFill>
              </a:endParaRPr>
            </a:p>
          </p:txBody>
        </p:sp>
      </p:grpSp>
      <p:grpSp>
        <p:nvGrpSpPr>
          <p:cNvPr id="12" name="组合 32"/>
          <p:cNvGrpSpPr/>
          <p:nvPr/>
        </p:nvGrpSpPr>
        <p:grpSpPr>
          <a:xfrm>
            <a:off x="4267200" y="2627087"/>
            <a:ext cx="718457" cy="718457"/>
            <a:chOff x="6284688" y="2855686"/>
            <a:chExt cx="718457" cy="718457"/>
          </a:xfrm>
        </p:grpSpPr>
        <p:sp useBgFill="1">
          <p:nvSpPr>
            <p:cNvPr id="13" name="椭圆 12"/>
            <p:cNvSpPr/>
            <p:nvPr/>
          </p:nvSpPr>
          <p:spPr>
            <a:xfrm>
              <a:off x="6284688" y="2855686"/>
              <a:ext cx="718457" cy="718457"/>
            </a:xfrm>
            <a:prstGeom prst="ellipse">
              <a:avLst/>
            </a:prstGeom>
            <a:ln>
              <a:noFill/>
            </a:ln>
            <a:effectLst>
              <a:innerShdw blurRad="127000">
                <a:prstClr val="black">
                  <a:alpha val="6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4" name="Freeform 47"/>
            <p:cNvSpPr>
              <a:spLocks noEditPoints="1"/>
            </p:cNvSpPr>
            <p:nvPr/>
          </p:nvSpPr>
          <p:spPr bwMode="auto">
            <a:xfrm>
              <a:off x="6452563" y="3072114"/>
              <a:ext cx="394129" cy="285600"/>
            </a:xfrm>
            <a:custGeom>
              <a:avLst/>
              <a:gdLst>
                <a:gd name="T0" fmla="*/ 253 w 276"/>
                <a:gd name="T1" fmla="*/ 104 h 199"/>
                <a:gd name="T2" fmla="*/ 230 w 276"/>
                <a:gd name="T3" fmla="*/ 88 h 199"/>
                <a:gd name="T4" fmla="*/ 253 w 276"/>
                <a:gd name="T5" fmla="*/ 88 h 199"/>
                <a:gd name="T6" fmla="*/ 58 w 276"/>
                <a:gd name="T7" fmla="*/ 27 h 199"/>
                <a:gd name="T8" fmla="*/ 85 w 276"/>
                <a:gd name="T9" fmla="*/ 12 h 199"/>
                <a:gd name="T10" fmla="*/ 219 w 276"/>
                <a:gd name="T11" fmla="*/ 44 h 199"/>
                <a:gd name="T12" fmla="*/ 265 w 276"/>
                <a:gd name="T13" fmla="*/ 130 h 199"/>
                <a:gd name="T14" fmla="*/ 250 w 276"/>
                <a:gd name="T15" fmla="*/ 156 h 199"/>
                <a:gd name="T16" fmla="*/ 250 w 276"/>
                <a:gd name="T17" fmla="*/ 0 h 199"/>
                <a:gd name="T18" fmla="*/ 192 w 276"/>
                <a:gd name="T19" fmla="*/ 199 h 199"/>
                <a:gd name="T20" fmla="*/ 0 w 276"/>
                <a:gd name="T21" fmla="*/ 70 h 199"/>
                <a:gd name="T22" fmla="*/ 111 w 276"/>
                <a:gd name="T23" fmla="*/ 179 h 199"/>
                <a:gd name="T24" fmla="*/ 27 w 276"/>
                <a:gd name="T25" fmla="*/ 182 h 199"/>
                <a:gd name="T26" fmla="*/ 191 w 276"/>
                <a:gd name="T27" fmla="*/ 158 h 199"/>
                <a:gd name="T28" fmla="*/ 191 w 276"/>
                <a:gd name="T29" fmla="*/ 166 h 199"/>
                <a:gd name="T30" fmla="*/ 27 w 276"/>
                <a:gd name="T31" fmla="*/ 142 h 199"/>
                <a:gd name="T32" fmla="*/ 195 w 276"/>
                <a:gd name="T33" fmla="*/ 146 h 199"/>
                <a:gd name="T34" fmla="*/ 132 w 276"/>
                <a:gd name="T35" fmla="*/ 117 h 199"/>
                <a:gd name="T36" fmla="*/ 155 w 276"/>
                <a:gd name="T37" fmla="*/ 130 h 199"/>
                <a:gd name="T38" fmla="*/ 178 w 276"/>
                <a:gd name="T39" fmla="*/ 117 h 199"/>
                <a:gd name="T40" fmla="*/ 171 w 276"/>
                <a:gd name="T41" fmla="*/ 116 h 199"/>
                <a:gd name="T42" fmla="*/ 165 w 276"/>
                <a:gd name="T43" fmla="*/ 114 h 199"/>
                <a:gd name="T44" fmla="*/ 155 w 276"/>
                <a:gd name="T45" fmla="*/ 114 h 199"/>
                <a:gd name="T46" fmla="*/ 146 w 276"/>
                <a:gd name="T47" fmla="*/ 114 h 199"/>
                <a:gd name="T48" fmla="*/ 140 w 276"/>
                <a:gd name="T49" fmla="*/ 116 h 199"/>
                <a:gd name="T50" fmla="*/ 189 w 276"/>
                <a:gd name="T51" fmla="*/ 100 h 199"/>
                <a:gd name="T52" fmla="*/ 177 w 276"/>
                <a:gd name="T53" fmla="*/ 100 h 199"/>
                <a:gd name="T54" fmla="*/ 158 w 276"/>
                <a:gd name="T55" fmla="*/ 105 h 199"/>
                <a:gd name="T56" fmla="*/ 141 w 276"/>
                <a:gd name="T57" fmla="*/ 106 h 199"/>
                <a:gd name="T58" fmla="*/ 134 w 276"/>
                <a:gd name="T59" fmla="*/ 100 h 199"/>
                <a:gd name="T60" fmla="*/ 121 w 276"/>
                <a:gd name="T61" fmla="*/ 100 h 199"/>
                <a:gd name="T62" fmla="*/ 124 w 276"/>
                <a:gd name="T63" fmla="*/ 117 h 199"/>
                <a:gd name="T64" fmla="*/ 187 w 276"/>
                <a:gd name="T65" fmla="*/ 117 h 199"/>
                <a:gd name="T66" fmla="*/ 115 w 276"/>
                <a:gd name="T67" fmla="*/ 91 h 199"/>
                <a:gd name="T68" fmla="*/ 165 w 276"/>
                <a:gd name="T69" fmla="*/ 64 h 199"/>
                <a:gd name="T70" fmla="*/ 183 w 276"/>
                <a:gd name="T71" fmla="*/ 68 h 199"/>
                <a:gd name="T72" fmla="*/ 127 w 276"/>
                <a:gd name="T73" fmla="*/ 67 h 199"/>
                <a:gd name="T74" fmla="*/ 133 w 276"/>
                <a:gd name="T75" fmla="*/ 70 h 199"/>
                <a:gd name="T76" fmla="*/ 139 w 276"/>
                <a:gd name="T77" fmla="*/ 72 h 199"/>
                <a:gd name="T78" fmla="*/ 146 w 276"/>
                <a:gd name="T79" fmla="*/ 72 h 199"/>
                <a:gd name="T80" fmla="*/ 158 w 276"/>
                <a:gd name="T81" fmla="*/ 73 h 199"/>
                <a:gd name="T82" fmla="*/ 165 w 276"/>
                <a:gd name="T83" fmla="*/ 72 h 199"/>
                <a:gd name="T84" fmla="*/ 165 w 276"/>
                <a:gd name="T85" fmla="*/ 64 h 199"/>
                <a:gd name="T86" fmla="*/ 115 w 276"/>
                <a:gd name="T87" fmla="*/ 86 h 199"/>
                <a:gd name="T88" fmla="*/ 125 w 276"/>
                <a:gd name="T89" fmla="*/ 77 h 199"/>
                <a:gd name="T90" fmla="*/ 140 w 276"/>
                <a:gd name="T91" fmla="*/ 87 h 199"/>
                <a:gd name="T92" fmla="*/ 152 w 276"/>
                <a:gd name="T93" fmla="*/ 87 h 199"/>
                <a:gd name="T94" fmla="*/ 171 w 276"/>
                <a:gd name="T95" fmla="*/ 87 h 199"/>
                <a:gd name="T96" fmla="*/ 175 w 276"/>
                <a:gd name="T97" fmla="*/ 80 h 199"/>
                <a:gd name="T98" fmla="*/ 195 w 276"/>
                <a:gd name="T99" fmla="*/ 87 h 199"/>
                <a:gd name="T100" fmla="*/ 186 w 276"/>
                <a:gd name="T101" fmla="*/ 7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6" h="199">
                  <a:moveTo>
                    <a:pt x="253" y="111"/>
                  </a:moveTo>
                  <a:cubicBezTo>
                    <a:pt x="230" y="111"/>
                    <a:pt x="230" y="111"/>
                    <a:pt x="230" y="111"/>
                  </a:cubicBezTo>
                  <a:cubicBezTo>
                    <a:pt x="230" y="104"/>
                    <a:pt x="230" y="104"/>
                    <a:pt x="230" y="104"/>
                  </a:cubicBezTo>
                  <a:cubicBezTo>
                    <a:pt x="253" y="104"/>
                    <a:pt x="253" y="104"/>
                    <a:pt x="253" y="104"/>
                  </a:cubicBezTo>
                  <a:cubicBezTo>
                    <a:pt x="255" y="104"/>
                    <a:pt x="256" y="106"/>
                    <a:pt x="256" y="108"/>
                  </a:cubicBezTo>
                  <a:cubicBezTo>
                    <a:pt x="256" y="110"/>
                    <a:pt x="255" y="111"/>
                    <a:pt x="253" y="111"/>
                  </a:cubicBezTo>
                  <a:close/>
                  <a:moveTo>
                    <a:pt x="253" y="88"/>
                  </a:moveTo>
                  <a:cubicBezTo>
                    <a:pt x="230" y="88"/>
                    <a:pt x="230" y="88"/>
                    <a:pt x="230" y="88"/>
                  </a:cubicBezTo>
                  <a:cubicBezTo>
                    <a:pt x="230" y="95"/>
                    <a:pt x="230" y="95"/>
                    <a:pt x="230" y="95"/>
                  </a:cubicBezTo>
                  <a:cubicBezTo>
                    <a:pt x="253" y="95"/>
                    <a:pt x="253" y="95"/>
                    <a:pt x="253" y="95"/>
                  </a:cubicBezTo>
                  <a:cubicBezTo>
                    <a:pt x="255" y="95"/>
                    <a:pt x="256" y="93"/>
                    <a:pt x="256" y="91"/>
                  </a:cubicBezTo>
                  <a:cubicBezTo>
                    <a:pt x="256" y="90"/>
                    <a:pt x="255" y="88"/>
                    <a:pt x="253" y="88"/>
                  </a:cubicBezTo>
                  <a:close/>
                  <a:moveTo>
                    <a:pt x="250" y="0"/>
                  </a:moveTo>
                  <a:cubicBezTo>
                    <a:pt x="85" y="0"/>
                    <a:pt x="85" y="0"/>
                    <a:pt x="85" y="0"/>
                  </a:cubicBezTo>
                  <a:cubicBezTo>
                    <a:pt x="70" y="0"/>
                    <a:pt x="58" y="12"/>
                    <a:pt x="58" y="26"/>
                  </a:cubicBezTo>
                  <a:cubicBezTo>
                    <a:pt x="58" y="27"/>
                    <a:pt x="58" y="27"/>
                    <a:pt x="58" y="27"/>
                  </a:cubicBezTo>
                  <a:cubicBezTo>
                    <a:pt x="58" y="33"/>
                    <a:pt x="58" y="33"/>
                    <a:pt x="58" y="33"/>
                  </a:cubicBezTo>
                  <a:cubicBezTo>
                    <a:pt x="70" y="33"/>
                    <a:pt x="70" y="33"/>
                    <a:pt x="70" y="33"/>
                  </a:cubicBezTo>
                  <a:cubicBezTo>
                    <a:pt x="70" y="27"/>
                    <a:pt x="70" y="27"/>
                    <a:pt x="70" y="27"/>
                  </a:cubicBezTo>
                  <a:cubicBezTo>
                    <a:pt x="70" y="18"/>
                    <a:pt x="76" y="12"/>
                    <a:pt x="85" y="12"/>
                  </a:cubicBezTo>
                  <a:cubicBezTo>
                    <a:pt x="250" y="12"/>
                    <a:pt x="250" y="12"/>
                    <a:pt x="250" y="12"/>
                  </a:cubicBezTo>
                  <a:cubicBezTo>
                    <a:pt x="259" y="12"/>
                    <a:pt x="265" y="18"/>
                    <a:pt x="265" y="26"/>
                  </a:cubicBezTo>
                  <a:cubicBezTo>
                    <a:pt x="265" y="44"/>
                    <a:pt x="265" y="44"/>
                    <a:pt x="265" y="44"/>
                  </a:cubicBezTo>
                  <a:cubicBezTo>
                    <a:pt x="219" y="44"/>
                    <a:pt x="219" y="44"/>
                    <a:pt x="219" y="44"/>
                  </a:cubicBezTo>
                  <a:cubicBezTo>
                    <a:pt x="226" y="51"/>
                    <a:pt x="230" y="60"/>
                    <a:pt x="230" y="70"/>
                  </a:cubicBezTo>
                  <a:cubicBezTo>
                    <a:pt x="230" y="74"/>
                    <a:pt x="230" y="74"/>
                    <a:pt x="230" y="74"/>
                  </a:cubicBezTo>
                  <a:cubicBezTo>
                    <a:pt x="265" y="74"/>
                    <a:pt x="265" y="74"/>
                    <a:pt x="265" y="74"/>
                  </a:cubicBezTo>
                  <a:cubicBezTo>
                    <a:pt x="265" y="130"/>
                    <a:pt x="265" y="130"/>
                    <a:pt x="265" y="130"/>
                  </a:cubicBezTo>
                  <a:cubicBezTo>
                    <a:pt x="265" y="138"/>
                    <a:pt x="259" y="145"/>
                    <a:pt x="250" y="145"/>
                  </a:cubicBezTo>
                  <a:cubicBezTo>
                    <a:pt x="230" y="145"/>
                    <a:pt x="230" y="145"/>
                    <a:pt x="230" y="145"/>
                  </a:cubicBezTo>
                  <a:cubicBezTo>
                    <a:pt x="230" y="156"/>
                    <a:pt x="230" y="156"/>
                    <a:pt x="230" y="156"/>
                  </a:cubicBezTo>
                  <a:cubicBezTo>
                    <a:pt x="250" y="156"/>
                    <a:pt x="250" y="156"/>
                    <a:pt x="250" y="156"/>
                  </a:cubicBezTo>
                  <a:cubicBezTo>
                    <a:pt x="265" y="156"/>
                    <a:pt x="276" y="144"/>
                    <a:pt x="276" y="130"/>
                  </a:cubicBezTo>
                  <a:cubicBezTo>
                    <a:pt x="276" y="130"/>
                    <a:pt x="276" y="130"/>
                    <a:pt x="276" y="130"/>
                  </a:cubicBezTo>
                  <a:cubicBezTo>
                    <a:pt x="276" y="26"/>
                    <a:pt x="276" y="26"/>
                    <a:pt x="276" y="26"/>
                  </a:cubicBezTo>
                  <a:cubicBezTo>
                    <a:pt x="276" y="12"/>
                    <a:pt x="265" y="0"/>
                    <a:pt x="250" y="0"/>
                  </a:cubicBezTo>
                  <a:close/>
                  <a:moveTo>
                    <a:pt x="218" y="70"/>
                  </a:moveTo>
                  <a:cubicBezTo>
                    <a:pt x="218" y="173"/>
                    <a:pt x="218" y="173"/>
                    <a:pt x="218" y="173"/>
                  </a:cubicBezTo>
                  <a:cubicBezTo>
                    <a:pt x="218" y="173"/>
                    <a:pt x="218" y="173"/>
                    <a:pt x="218" y="173"/>
                  </a:cubicBezTo>
                  <a:cubicBezTo>
                    <a:pt x="218" y="188"/>
                    <a:pt x="207" y="199"/>
                    <a:pt x="192" y="199"/>
                  </a:cubicBezTo>
                  <a:cubicBezTo>
                    <a:pt x="26" y="199"/>
                    <a:pt x="26" y="199"/>
                    <a:pt x="26" y="199"/>
                  </a:cubicBezTo>
                  <a:cubicBezTo>
                    <a:pt x="12" y="199"/>
                    <a:pt x="0" y="188"/>
                    <a:pt x="0" y="173"/>
                  </a:cubicBezTo>
                  <a:cubicBezTo>
                    <a:pt x="0" y="70"/>
                    <a:pt x="0" y="70"/>
                    <a:pt x="0" y="70"/>
                  </a:cubicBezTo>
                  <a:cubicBezTo>
                    <a:pt x="0" y="70"/>
                    <a:pt x="0" y="70"/>
                    <a:pt x="0" y="70"/>
                  </a:cubicBezTo>
                  <a:cubicBezTo>
                    <a:pt x="0" y="56"/>
                    <a:pt x="12" y="44"/>
                    <a:pt x="26" y="44"/>
                  </a:cubicBezTo>
                  <a:cubicBezTo>
                    <a:pt x="192" y="44"/>
                    <a:pt x="192" y="44"/>
                    <a:pt x="192" y="44"/>
                  </a:cubicBezTo>
                  <a:cubicBezTo>
                    <a:pt x="207" y="44"/>
                    <a:pt x="218" y="56"/>
                    <a:pt x="218" y="70"/>
                  </a:cubicBezTo>
                  <a:close/>
                  <a:moveTo>
                    <a:pt x="111" y="179"/>
                  </a:moveTo>
                  <a:cubicBezTo>
                    <a:pt x="111" y="176"/>
                    <a:pt x="110" y="175"/>
                    <a:pt x="107" y="175"/>
                  </a:cubicBezTo>
                  <a:cubicBezTo>
                    <a:pt x="27" y="175"/>
                    <a:pt x="27" y="175"/>
                    <a:pt x="27" y="175"/>
                  </a:cubicBezTo>
                  <a:cubicBezTo>
                    <a:pt x="25" y="175"/>
                    <a:pt x="23" y="176"/>
                    <a:pt x="23" y="179"/>
                  </a:cubicBezTo>
                  <a:cubicBezTo>
                    <a:pt x="23" y="181"/>
                    <a:pt x="25" y="182"/>
                    <a:pt x="27" y="182"/>
                  </a:cubicBezTo>
                  <a:cubicBezTo>
                    <a:pt x="107" y="182"/>
                    <a:pt x="107" y="182"/>
                    <a:pt x="107" y="182"/>
                  </a:cubicBezTo>
                  <a:cubicBezTo>
                    <a:pt x="110" y="182"/>
                    <a:pt x="111" y="181"/>
                    <a:pt x="111" y="179"/>
                  </a:cubicBezTo>
                  <a:close/>
                  <a:moveTo>
                    <a:pt x="195" y="162"/>
                  </a:moveTo>
                  <a:cubicBezTo>
                    <a:pt x="195" y="160"/>
                    <a:pt x="193" y="158"/>
                    <a:pt x="191" y="158"/>
                  </a:cubicBezTo>
                  <a:cubicBezTo>
                    <a:pt x="27" y="158"/>
                    <a:pt x="27" y="158"/>
                    <a:pt x="27" y="158"/>
                  </a:cubicBezTo>
                  <a:cubicBezTo>
                    <a:pt x="25" y="158"/>
                    <a:pt x="23" y="160"/>
                    <a:pt x="23" y="162"/>
                  </a:cubicBezTo>
                  <a:cubicBezTo>
                    <a:pt x="23" y="164"/>
                    <a:pt x="25" y="166"/>
                    <a:pt x="27" y="166"/>
                  </a:cubicBezTo>
                  <a:cubicBezTo>
                    <a:pt x="191" y="166"/>
                    <a:pt x="191" y="166"/>
                    <a:pt x="191" y="166"/>
                  </a:cubicBezTo>
                  <a:cubicBezTo>
                    <a:pt x="193" y="166"/>
                    <a:pt x="195" y="164"/>
                    <a:pt x="195" y="162"/>
                  </a:cubicBezTo>
                  <a:close/>
                  <a:moveTo>
                    <a:pt x="195" y="146"/>
                  </a:moveTo>
                  <a:cubicBezTo>
                    <a:pt x="195" y="143"/>
                    <a:pt x="193" y="142"/>
                    <a:pt x="191" y="142"/>
                  </a:cubicBezTo>
                  <a:cubicBezTo>
                    <a:pt x="27" y="142"/>
                    <a:pt x="27" y="142"/>
                    <a:pt x="27" y="142"/>
                  </a:cubicBezTo>
                  <a:cubicBezTo>
                    <a:pt x="25" y="142"/>
                    <a:pt x="23" y="143"/>
                    <a:pt x="23" y="146"/>
                  </a:cubicBezTo>
                  <a:cubicBezTo>
                    <a:pt x="23" y="148"/>
                    <a:pt x="25" y="150"/>
                    <a:pt x="27" y="150"/>
                  </a:cubicBezTo>
                  <a:cubicBezTo>
                    <a:pt x="191" y="150"/>
                    <a:pt x="191" y="150"/>
                    <a:pt x="191" y="150"/>
                  </a:cubicBezTo>
                  <a:cubicBezTo>
                    <a:pt x="193" y="150"/>
                    <a:pt x="195" y="148"/>
                    <a:pt x="195" y="146"/>
                  </a:cubicBezTo>
                  <a:close/>
                  <a:moveTo>
                    <a:pt x="145" y="123"/>
                  </a:moveTo>
                  <a:cubicBezTo>
                    <a:pt x="141" y="122"/>
                    <a:pt x="137" y="120"/>
                    <a:pt x="133" y="117"/>
                  </a:cubicBezTo>
                  <a:cubicBezTo>
                    <a:pt x="133" y="117"/>
                    <a:pt x="133" y="117"/>
                    <a:pt x="133" y="117"/>
                  </a:cubicBezTo>
                  <a:cubicBezTo>
                    <a:pt x="132" y="117"/>
                    <a:pt x="132" y="117"/>
                    <a:pt x="132" y="117"/>
                  </a:cubicBezTo>
                  <a:cubicBezTo>
                    <a:pt x="131" y="118"/>
                    <a:pt x="129" y="118"/>
                    <a:pt x="127" y="119"/>
                  </a:cubicBezTo>
                  <a:cubicBezTo>
                    <a:pt x="126" y="119"/>
                    <a:pt x="126" y="119"/>
                    <a:pt x="126" y="119"/>
                  </a:cubicBezTo>
                  <a:cubicBezTo>
                    <a:pt x="127" y="120"/>
                    <a:pt x="127" y="120"/>
                    <a:pt x="127" y="120"/>
                  </a:cubicBezTo>
                  <a:cubicBezTo>
                    <a:pt x="135" y="126"/>
                    <a:pt x="145" y="130"/>
                    <a:pt x="155" y="130"/>
                  </a:cubicBezTo>
                  <a:cubicBezTo>
                    <a:pt x="166" y="130"/>
                    <a:pt x="176" y="126"/>
                    <a:pt x="183" y="120"/>
                  </a:cubicBezTo>
                  <a:cubicBezTo>
                    <a:pt x="184" y="119"/>
                    <a:pt x="184" y="119"/>
                    <a:pt x="184" y="119"/>
                  </a:cubicBezTo>
                  <a:cubicBezTo>
                    <a:pt x="183" y="119"/>
                    <a:pt x="183" y="119"/>
                    <a:pt x="183" y="119"/>
                  </a:cubicBezTo>
                  <a:cubicBezTo>
                    <a:pt x="182" y="118"/>
                    <a:pt x="180" y="118"/>
                    <a:pt x="178" y="117"/>
                  </a:cubicBezTo>
                  <a:cubicBezTo>
                    <a:pt x="178" y="117"/>
                    <a:pt x="178" y="117"/>
                    <a:pt x="178" y="117"/>
                  </a:cubicBezTo>
                  <a:cubicBezTo>
                    <a:pt x="178" y="117"/>
                    <a:pt x="178" y="117"/>
                    <a:pt x="178" y="117"/>
                  </a:cubicBezTo>
                  <a:cubicBezTo>
                    <a:pt x="174" y="120"/>
                    <a:pt x="170" y="122"/>
                    <a:pt x="165" y="123"/>
                  </a:cubicBezTo>
                  <a:cubicBezTo>
                    <a:pt x="167" y="121"/>
                    <a:pt x="169" y="118"/>
                    <a:pt x="171" y="116"/>
                  </a:cubicBezTo>
                  <a:cubicBezTo>
                    <a:pt x="171" y="115"/>
                    <a:pt x="171" y="115"/>
                    <a:pt x="171" y="115"/>
                  </a:cubicBezTo>
                  <a:cubicBezTo>
                    <a:pt x="170" y="115"/>
                    <a:pt x="170" y="115"/>
                    <a:pt x="170" y="115"/>
                  </a:cubicBezTo>
                  <a:cubicBezTo>
                    <a:pt x="169" y="115"/>
                    <a:pt x="167" y="115"/>
                    <a:pt x="165" y="115"/>
                  </a:cubicBezTo>
                  <a:cubicBezTo>
                    <a:pt x="165" y="114"/>
                    <a:pt x="165" y="114"/>
                    <a:pt x="165" y="114"/>
                  </a:cubicBezTo>
                  <a:cubicBezTo>
                    <a:pt x="165" y="115"/>
                    <a:pt x="165" y="115"/>
                    <a:pt x="165" y="115"/>
                  </a:cubicBezTo>
                  <a:cubicBezTo>
                    <a:pt x="163" y="117"/>
                    <a:pt x="161" y="119"/>
                    <a:pt x="158" y="121"/>
                  </a:cubicBezTo>
                  <a:cubicBezTo>
                    <a:pt x="158" y="114"/>
                    <a:pt x="158" y="114"/>
                    <a:pt x="158" y="114"/>
                  </a:cubicBezTo>
                  <a:cubicBezTo>
                    <a:pt x="158" y="114"/>
                    <a:pt x="156" y="114"/>
                    <a:pt x="155" y="114"/>
                  </a:cubicBezTo>
                  <a:cubicBezTo>
                    <a:pt x="155" y="114"/>
                    <a:pt x="152" y="114"/>
                    <a:pt x="152" y="114"/>
                  </a:cubicBezTo>
                  <a:cubicBezTo>
                    <a:pt x="152" y="121"/>
                    <a:pt x="152" y="121"/>
                    <a:pt x="152" y="121"/>
                  </a:cubicBezTo>
                  <a:cubicBezTo>
                    <a:pt x="150" y="119"/>
                    <a:pt x="148" y="117"/>
                    <a:pt x="146" y="115"/>
                  </a:cubicBezTo>
                  <a:cubicBezTo>
                    <a:pt x="146" y="114"/>
                    <a:pt x="146" y="114"/>
                    <a:pt x="146" y="114"/>
                  </a:cubicBezTo>
                  <a:cubicBezTo>
                    <a:pt x="145" y="115"/>
                    <a:pt x="145" y="115"/>
                    <a:pt x="145" y="115"/>
                  </a:cubicBezTo>
                  <a:cubicBezTo>
                    <a:pt x="144" y="115"/>
                    <a:pt x="142" y="115"/>
                    <a:pt x="140" y="115"/>
                  </a:cubicBezTo>
                  <a:cubicBezTo>
                    <a:pt x="139" y="115"/>
                    <a:pt x="139" y="115"/>
                    <a:pt x="139" y="115"/>
                  </a:cubicBezTo>
                  <a:cubicBezTo>
                    <a:pt x="140" y="116"/>
                    <a:pt x="140" y="116"/>
                    <a:pt x="140" y="116"/>
                  </a:cubicBezTo>
                  <a:cubicBezTo>
                    <a:pt x="141" y="118"/>
                    <a:pt x="143" y="121"/>
                    <a:pt x="145" y="123"/>
                  </a:cubicBezTo>
                  <a:close/>
                  <a:moveTo>
                    <a:pt x="195" y="100"/>
                  </a:moveTo>
                  <a:cubicBezTo>
                    <a:pt x="189" y="100"/>
                    <a:pt x="189" y="100"/>
                    <a:pt x="189" y="100"/>
                  </a:cubicBezTo>
                  <a:cubicBezTo>
                    <a:pt x="189" y="100"/>
                    <a:pt x="189" y="100"/>
                    <a:pt x="189" y="100"/>
                  </a:cubicBezTo>
                  <a:cubicBezTo>
                    <a:pt x="189" y="104"/>
                    <a:pt x="187" y="107"/>
                    <a:pt x="185" y="110"/>
                  </a:cubicBezTo>
                  <a:cubicBezTo>
                    <a:pt x="182" y="109"/>
                    <a:pt x="179" y="108"/>
                    <a:pt x="175" y="107"/>
                  </a:cubicBezTo>
                  <a:cubicBezTo>
                    <a:pt x="176" y="105"/>
                    <a:pt x="176" y="103"/>
                    <a:pt x="177" y="100"/>
                  </a:cubicBezTo>
                  <a:cubicBezTo>
                    <a:pt x="177" y="100"/>
                    <a:pt x="177" y="100"/>
                    <a:pt x="177" y="100"/>
                  </a:cubicBezTo>
                  <a:cubicBezTo>
                    <a:pt x="171" y="100"/>
                    <a:pt x="171" y="100"/>
                    <a:pt x="171" y="100"/>
                  </a:cubicBezTo>
                  <a:cubicBezTo>
                    <a:pt x="171" y="100"/>
                    <a:pt x="171" y="100"/>
                    <a:pt x="171" y="100"/>
                  </a:cubicBezTo>
                  <a:cubicBezTo>
                    <a:pt x="171" y="102"/>
                    <a:pt x="170" y="104"/>
                    <a:pt x="170" y="106"/>
                  </a:cubicBezTo>
                  <a:cubicBezTo>
                    <a:pt x="166" y="105"/>
                    <a:pt x="162" y="105"/>
                    <a:pt x="158" y="105"/>
                  </a:cubicBezTo>
                  <a:cubicBezTo>
                    <a:pt x="158" y="100"/>
                    <a:pt x="158" y="100"/>
                    <a:pt x="158" y="100"/>
                  </a:cubicBezTo>
                  <a:cubicBezTo>
                    <a:pt x="152" y="100"/>
                    <a:pt x="152" y="100"/>
                    <a:pt x="152" y="100"/>
                  </a:cubicBezTo>
                  <a:cubicBezTo>
                    <a:pt x="152" y="105"/>
                    <a:pt x="152" y="105"/>
                    <a:pt x="152" y="105"/>
                  </a:cubicBezTo>
                  <a:cubicBezTo>
                    <a:pt x="148" y="105"/>
                    <a:pt x="145" y="105"/>
                    <a:pt x="141" y="106"/>
                  </a:cubicBezTo>
                  <a:cubicBezTo>
                    <a:pt x="140" y="104"/>
                    <a:pt x="140" y="102"/>
                    <a:pt x="140" y="100"/>
                  </a:cubicBezTo>
                  <a:cubicBezTo>
                    <a:pt x="140" y="100"/>
                    <a:pt x="140" y="100"/>
                    <a:pt x="140" y="100"/>
                  </a:cubicBezTo>
                  <a:cubicBezTo>
                    <a:pt x="134" y="100"/>
                    <a:pt x="134" y="100"/>
                    <a:pt x="134" y="100"/>
                  </a:cubicBezTo>
                  <a:cubicBezTo>
                    <a:pt x="134" y="100"/>
                    <a:pt x="134" y="100"/>
                    <a:pt x="134" y="100"/>
                  </a:cubicBezTo>
                  <a:cubicBezTo>
                    <a:pt x="134" y="103"/>
                    <a:pt x="135" y="105"/>
                    <a:pt x="135" y="107"/>
                  </a:cubicBezTo>
                  <a:cubicBezTo>
                    <a:pt x="132" y="108"/>
                    <a:pt x="128" y="109"/>
                    <a:pt x="125" y="110"/>
                  </a:cubicBezTo>
                  <a:cubicBezTo>
                    <a:pt x="123" y="107"/>
                    <a:pt x="122" y="104"/>
                    <a:pt x="121" y="100"/>
                  </a:cubicBezTo>
                  <a:cubicBezTo>
                    <a:pt x="121" y="100"/>
                    <a:pt x="121" y="100"/>
                    <a:pt x="121" y="100"/>
                  </a:cubicBezTo>
                  <a:cubicBezTo>
                    <a:pt x="115" y="100"/>
                    <a:pt x="115" y="100"/>
                    <a:pt x="115" y="100"/>
                  </a:cubicBezTo>
                  <a:cubicBezTo>
                    <a:pt x="115" y="100"/>
                    <a:pt x="115" y="100"/>
                    <a:pt x="115" y="100"/>
                  </a:cubicBezTo>
                  <a:cubicBezTo>
                    <a:pt x="116" y="106"/>
                    <a:pt x="119" y="112"/>
                    <a:pt x="123" y="116"/>
                  </a:cubicBezTo>
                  <a:cubicBezTo>
                    <a:pt x="124" y="117"/>
                    <a:pt x="124" y="117"/>
                    <a:pt x="124" y="117"/>
                  </a:cubicBezTo>
                  <a:cubicBezTo>
                    <a:pt x="124" y="117"/>
                    <a:pt x="124" y="117"/>
                    <a:pt x="124" y="117"/>
                  </a:cubicBezTo>
                  <a:cubicBezTo>
                    <a:pt x="132" y="113"/>
                    <a:pt x="143" y="110"/>
                    <a:pt x="155" y="110"/>
                  </a:cubicBezTo>
                  <a:cubicBezTo>
                    <a:pt x="167" y="110"/>
                    <a:pt x="178" y="113"/>
                    <a:pt x="186" y="117"/>
                  </a:cubicBezTo>
                  <a:cubicBezTo>
                    <a:pt x="187" y="117"/>
                    <a:pt x="187" y="117"/>
                    <a:pt x="187" y="117"/>
                  </a:cubicBezTo>
                  <a:cubicBezTo>
                    <a:pt x="187" y="116"/>
                    <a:pt x="187" y="116"/>
                    <a:pt x="187" y="116"/>
                  </a:cubicBezTo>
                  <a:cubicBezTo>
                    <a:pt x="191" y="112"/>
                    <a:pt x="194" y="106"/>
                    <a:pt x="195" y="100"/>
                  </a:cubicBezTo>
                  <a:close/>
                  <a:moveTo>
                    <a:pt x="195" y="91"/>
                  </a:moveTo>
                  <a:cubicBezTo>
                    <a:pt x="115" y="91"/>
                    <a:pt x="115" y="91"/>
                    <a:pt x="115" y="91"/>
                  </a:cubicBezTo>
                  <a:cubicBezTo>
                    <a:pt x="115" y="96"/>
                    <a:pt x="115" y="96"/>
                    <a:pt x="115" y="96"/>
                  </a:cubicBezTo>
                  <a:cubicBezTo>
                    <a:pt x="195" y="96"/>
                    <a:pt x="195" y="96"/>
                    <a:pt x="195" y="96"/>
                  </a:cubicBezTo>
                  <a:lnTo>
                    <a:pt x="195" y="91"/>
                  </a:lnTo>
                  <a:close/>
                  <a:moveTo>
                    <a:pt x="165" y="64"/>
                  </a:moveTo>
                  <a:cubicBezTo>
                    <a:pt x="170" y="65"/>
                    <a:pt x="174" y="67"/>
                    <a:pt x="178" y="70"/>
                  </a:cubicBezTo>
                  <a:cubicBezTo>
                    <a:pt x="178" y="70"/>
                    <a:pt x="178" y="70"/>
                    <a:pt x="178" y="70"/>
                  </a:cubicBezTo>
                  <a:cubicBezTo>
                    <a:pt x="178" y="70"/>
                    <a:pt x="178" y="70"/>
                    <a:pt x="178" y="70"/>
                  </a:cubicBezTo>
                  <a:cubicBezTo>
                    <a:pt x="180" y="69"/>
                    <a:pt x="182" y="69"/>
                    <a:pt x="183" y="68"/>
                  </a:cubicBezTo>
                  <a:cubicBezTo>
                    <a:pt x="184" y="68"/>
                    <a:pt x="184" y="68"/>
                    <a:pt x="184" y="68"/>
                  </a:cubicBezTo>
                  <a:cubicBezTo>
                    <a:pt x="183" y="67"/>
                    <a:pt x="183" y="67"/>
                    <a:pt x="183" y="67"/>
                  </a:cubicBezTo>
                  <a:cubicBezTo>
                    <a:pt x="176" y="61"/>
                    <a:pt x="166" y="57"/>
                    <a:pt x="155" y="57"/>
                  </a:cubicBezTo>
                  <a:cubicBezTo>
                    <a:pt x="145" y="57"/>
                    <a:pt x="135" y="61"/>
                    <a:pt x="127" y="67"/>
                  </a:cubicBezTo>
                  <a:cubicBezTo>
                    <a:pt x="126" y="68"/>
                    <a:pt x="126" y="68"/>
                    <a:pt x="126" y="68"/>
                  </a:cubicBezTo>
                  <a:cubicBezTo>
                    <a:pt x="127" y="68"/>
                    <a:pt x="127" y="68"/>
                    <a:pt x="127" y="68"/>
                  </a:cubicBezTo>
                  <a:cubicBezTo>
                    <a:pt x="129" y="69"/>
                    <a:pt x="130" y="69"/>
                    <a:pt x="132" y="70"/>
                  </a:cubicBezTo>
                  <a:cubicBezTo>
                    <a:pt x="133" y="70"/>
                    <a:pt x="133" y="70"/>
                    <a:pt x="133" y="70"/>
                  </a:cubicBezTo>
                  <a:cubicBezTo>
                    <a:pt x="133" y="70"/>
                    <a:pt x="133" y="70"/>
                    <a:pt x="133" y="70"/>
                  </a:cubicBezTo>
                  <a:cubicBezTo>
                    <a:pt x="137" y="67"/>
                    <a:pt x="141" y="65"/>
                    <a:pt x="145" y="64"/>
                  </a:cubicBezTo>
                  <a:cubicBezTo>
                    <a:pt x="143" y="66"/>
                    <a:pt x="141" y="68"/>
                    <a:pt x="140" y="71"/>
                  </a:cubicBezTo>
                  <a:cubicBezTo>
                    <a:pt x="139" y="72"/>
                    <a:pt x="139" y="72"/>
                    <a:pt x="139" y="72"/>
                  </a:cubicBezTo>
                  <a:cubicBezTo>
                    <a:pt x="140" y="72"/>
                    <a:pt x="140" y="72"/>
                    <a:pt x="140" y="72"/>
                  </a:cubicBezTo>
                  <a:cubicBezTo>
                    <a:pt x="142" y="72"/>
                    <a:pt x="144" y="72"/>
                    <a:pt x="145" y="72"/>
                  </a:cubicBezTo>
                  <a:cubicBezTo>
                    <a:pt x="146" y="72"/>
                    <a:pt x="146" y="72"/>
                    <a:pt x="146" y="72"/>
                  </a:cubicBezTo>
                  <a:cubicBezTo>
                    <a:pt x="146" y="72"/>
                    <a:pt x="146" y="72"/>
                    <a:pt x="146" y="72"/>
                  </a:cubicBezTo>
                  <a:cubicBezTo>
                    <a:pt x="148" y="70"/>
                    <a:pt x="150" y="68"/>
                    <a:pt x="152" y="66"/>
                  </a:cubicBezTo>
                  <a:cubicBezTo>
                    <a:pt x="152" y="73"/>
                    <a:pt x="152" y="73"/>
                    <a:pt x="152" y="73"/>
                  </a:cubicBezTo>
                  <a:cubicBezTo>
                    <a:pt x="155" y="73"/>
                    <a:pt x="155" y="73"/>
                    <a:pt x="155" y="73"/>
                  </a:cubicBezTo>
                  <a:cubicBezTo>
                    <a:pt x="156" y="73"/>
                    <a:pt x="158" y="73"/>
                    <a:pt x="158" y="73"/>
                  </a:cubicBezTo>
                  <a:cubicBezTo>
                    <a:pt x="158" y="66"/>
                    <a:pt x="158" y="66"/>
                    <a:pt x="158" y="66"/>
                  </a:cubicBezTo>
                  <a:cubicBezTo>
                    <a:pt x="161" y="68"/>
                    <a:pt x="163" y="70"/>
                    <a:pt x="165" y="72"/>
                  </a:cubicBezTo>
                  <a:cubicBezTo>
                    <a:pt x="165" y="72"/>
                    <a:pt x="165" y="72"/>
                    <a:pt x="165" y="72"/>
                  </a:cubicBezTo>
                  <a:cubicBezTo>
                    <a:pt x="165" y="72"/>
                    <a:pt x="165" y="72"/>
                    <a:pt x="165" y="72"/>
                  </a:cubicBezTo>
                  <a:cubicBezTo>
                    <a:pt x="167" y="72"/>
                    <a:pt x="169" y="72"/>
                    <a:pt x="170" y="72"/>
                  </a:cubicBezTo>
                  <a:cubicBezTo>
                    <a:pt x="171" y="72"/>
                    <a:pt x="171" y="72"/>
                    <a:pt x="171" y="72"/>
                  </a:cubicBezTo>
                  <a:cubicBezTo>
                    <a:pt x="171" y="71"/>
                    <a:pt x="171" y="71"/>
                    <a:pt x="171" y="71"/>
                  </a:cubicBezTo>
                  <a:cubicBezTo>
                    <a:pt x="169" y="68"/>
                    <a:pt x="167" y="66"/>
                    <a:pt x="165" y="64"/>
                  </a:cubicBezTo>
                  <a:close/>
                  <a:moveTo>
                    <a:pt x="124" y="70"/>
                  </a:moveTo>
                  <a:cubicBezTo>
                    <a:pt x="124" y="70"/>
                    <a:pt x="124" y="70"/>
                    <a:pt x="124" y="70"/>
                  </a:cubicBezTo>
                  <a:cubicBezTo>
                    <a:pt x="123" y="71"/>
                    <a:pt x="123" y="71"/>
                    <a:pt x="123" y="71"/>
                  </a:cubicBezTo>
                  <a:cubicBezTo>
                    <a:pt x="119" y="75"/>
                    <a:pt x="116" y="81"/>
                    <a:pt x="115" y="86"/>
                  </a:cubicBezTo>
                  <a:cubicBezTo>
                    <a:pt x="115" y="87"/>
                    <a:pt x="115" y="87"/>
                    <a:pt x="115" y="87"/>
                  </a:cubicBezTo>
                  <a:cubicBezTo>
                    <a:pt x="121" y="87"/>
                    <a:pt x="121" y="87"/>
                    <a:pt x="121" y="87"/>
                  </a:cubicBezTo>
                  <a:cubicBezTo>
                    <a:pt x="121" y="87"/>
                    <a:pt x="121" y="87"/>
                    <a:pt x="121" y="87"/>
                  </a:cubicBezTo>
                  <a:cubicBezTo>
                    <a:pt x="122" y="83"/>
                    <a:pt x="123" y="80"/>
                    <a:pt x="125" y="77"/>
                  </a:cubicBezTo>
                  <a:cubicBezTo>
                    <a:pt x="128" y="78"/>
                    <a:pt x="132" y="79"/>
                    <a:pt x="135" y="80"/>
                  </a:cubicBezTo>
                  <a:cubicBezTo>
                    <a:pt x="135" y="82"/>
                    <a:pt x="134" y="84"/>
                    <a:pt x="134" y="86"/>
                  </a:cubicBezTo>
                  <a:cubicBezTo>
                    <a:pt x="134" y="87"/>
                    <a:pt x="134" y="87"/>
                    <a:pt x="134" y="87"/>
                  </a:cubicBezTo>
                  <a:cubicBezTo>
                    <a:pt x="140" y="87"/>
                    <a:pt x="140" y="87"/>
                    <a:pt x="140" y="87"/>
                  </a:cubicBezTo>
                  <a:cubicBezTo>
                    <a:pt x="140" y="87"/>
                    <a:pt x="140" y="87"/>
                    <a:pt x="140" y="87"/>
                  </a:cubicBezTo>
                  <a:cubicBezTo>
                    <a:pt x="140" y="85"/>
                    <a:pt x="140" y="83"/>
                    <a:pt x="141" y="81"/>
                  </a:cubicBezTo>
                  <a:cubicBezTo>
                    <a:pt x="145" y="82"/>
                    <a:pt x="148" y="82"/>
                    <a:pt x="152" y="82"/>
                  </a:cubicBezTo>
                  <a:cubicBezTo>
                    <a:pt x="152" y="87"/>
                    <a:pt x="152" y="87"/>
                    <a:pt x="152" y="87"/>
                  </a:cubicBezTo>
                  <a:cubicBezTo>
                    <a:pt x="158" y="87"/>
                    <a:pt x="158" y="87"/>
                    <a:pt x="158" y="87"/>
                  </a:cubicBezTo>
                  <a:cubicBezTo>
                    <a:pt x="158" y="82"/>
                    <a:pt x="158" y="82"/>
                    <a:pt x="158" y="82"/>
                  </a:cubicBezTo>
                  <a:cubicBezTo>
                    <a:pt x="162" y="82"/>
                    <a:pt x="166" y="82"/>
                    <a:pt x="170" y="81"/>
                  </a:cubicBezTo>
                  <a:cubicBezTo>
                    <a:pt x="170" y="83"/>
                    <a:pt x="171" y="85"/>
                    <a:pt x="171" y="87"/>
                  </a:cubicBezTo>
                  <a:cubicBezTo>
                    <a:pt x="171" y="87"/>
                    <a:pt x="171" y="87"/>
                    <a:pt x="171" y="87"/>
                  </a:cubicBezTo>
                  <a:cubicBezTo>
                    <a:pt x="177" y="87"/>
                    <a:pt x="177" y="87"/>
                    <a:pt x="177" y="87"/>
                  </a:cubicBezTo>
                  <a:cubicBezTo>
                    <a:pt x="177" y="86"/>
                    <a:pt x="177" y="86"/>
                    <a:pt x="177" y="86"/>
                  </a:cubicBezTo>
                  <a:cubicBezTo>
                    <a:pt x="176" y="84"/>
                    <a:pt x="176" y="82"/>
                    <a:pt x="175" y="80"/>
                  </a:cubicBezTo>
                  <a:cubicBezTo>
                    <a:pt x="179" y="79"/>
                    <a:pt x="182" y="78"/>
                    <a:pt x="185" y="77"/>
                  </a:cubicBezTo>
                  <a:cubicBezTo>
                    <a:pt x="187" y="80"/>
                    <a:pt x="189" y="83"/>
                    <a:pt x="189" y="87"/>
                  </a:cubicBezTo>
                  <a:cubicBezTo>
                    <a:pt x="189" y="87"/>
                    <a:pt x="189" y="87"/>
                    <a:pt x="189" y="87"/>
                  </a:cubicBezTo>
                  <a:cubicBezTo>
                    <a:pt x="195" y="87"/>
                    <a:pt x="195" y="87"/>
                    <a:pt x="195" y="87"/>
                  </a:cubicBezTo>
                  <a:cubicBezTo>
                    <a:pt x="195" y="86"/>
                    <a:pt x="195" y="86"/>
                    <a:pt x="195" y="86"/>
                  </a:cubicBezTo>
                  <a:cubicBezTo>
                    <a:pt x="194" y="81"/>
                    <a:pt x="191" y="75"/>
                    <a:pt x="187" y="71"/>
                  </a:cubicBezTo>
                  <a:cubicBezTo>
                    <a:pt x="187" y="70"/>
                    <a:pt x="187" y="70"/>
                    <a:pt x="187" y="70"/>
                  </a:cubicBezTo>
                  <a:cubicBezTo>
                    <a:pt x="186" y="70"/>
                    <a:pt x="186" y="70"/>
                    <a:pt x="186" y="70"/>
                  </a:cubicBezTo>
                  <a:cubicBezTo>
                    <a:pt x="178" y="74"/>
                    <a:pt x="167" y="76"/>
                    <a:pt x="155" y="76"/>
                  </a:cubicBezTo>
                  <a:cubicBezTo>
                    <a:pt x="143" y="76"/>
                    <a:pt x="132" y="74"/>
                    <a:pt x="124" y="70"/>
                  </a:cubicBezTo>
                  <a:close/>
                </a:path>
              </a:pathLst>
            </a:custGeom>
            <a:solidFill>
              <a:srgbClr val="3A3A3A"/>
            </a:solidFill>
            <a:ln>
              <a:noFill/>
            </a:ln>
          </p:spPr>
          <p:txBody>
            <a:bodyPr vert="horz" wrap="square" lIns="91440" tIns="45720" rIns="91440" bIns="45720" numCol="1" anchor="t" anchorCtr="0" compatLnSpc="1"/>
            <a:lstStyle/>
            <a:p>
              <a:endParaRPr lang="zh-CN" altLang="en-US">
                <a:solidFill>
                  <a:schemeClr val="bg1"/>
                </a:solidFill>
              </a:endParaRPr>
            </a:p>
          </p:txBody>
        </p:sp>
      </p:grpSp>
      <p:grpSp>
        <p:nvGrpSpPr>
          <p:cNvPr id="15" name="组合 34"/>
          <p:cNvGrpSpPr/>
          <p:nvPr/>
        </p:nvGrpSpPr>
        <p:grpSpPr>
          <a:xfrm>
            <a:off x="4267200" y="4680861"/>
            <a:ext cx="718457" cy="718457"/>
            <a:chOff x="6284688" y="4909460"/>
            <a:chExt cx="718457" cy="718457"/>
          </a:xfrm>
        </p:grpSpPr>
        <p:sp useBgFill="1">
          <p:nvSpPr>
            <p:cNvPr id="16" name="椭圆 15"/>
            <p:cNvSpPr/>
            <p:nvPr/>
          </p:nvSpPr>
          <p:spPr>
            <a:xfrm>
              <a:off x="6284688" y="4909460"/>
              <a:ext cx="718457" cy="718457"/>
            </a:xfrm>
            <a:prstGeom prst="ellipse">
              <a:avLst/>
            </a:prstGeom>
            <a:ln>
              <a:noFill/>
            </a:ln>
            <a:effectLst>
              <a:innerShdw blurRad="127000">
                <a:prstClr val="black">
                  <a:alpha val="6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7" name="Freeform 129"/>
            <p:cNvSpPr>
              <a:spLocks noEditPoints="1"/>
            </p:cNvSpPr>
            <p:nvPr/>
          </p:nvSpPr>
          <p:spPr bwMode="auto">
            <a:xfrm>
              <a:off x="6425907" y="5112560"/>
              <a:ext cx="407456" cy="312256"/>
            </a:xfrm>
            <a:custGeom>
              <a:avLst/>
              <a:gdLst>
                <a:gd name="T0" fmla="*/ 285 w 285"/>
                <a:gd name="T1" fmla="*/ 90 h 218"/>
                <a:gd name="T2" fmla="*/ 264 w 285"/>
                <a:gd name="T3" fmla="*/ 90 h 218"/>
                <a:gd name="T4" fmla="*/ 264 w 285"/>
                <a:gd name="T5" fmla="*/ 57 h 218"/>
                <a:gd name="T6" fmla="*/ 222 w 285"/>
                <a:gd name="T7" fmla="*/ 99 h 218"/>
                <a:gd name="T8" fmla="*/ 237 w 285"/>
                <a:gd name="T9" fmla="*/ 144 h 218"/>
                <a:gd name="T10" fmla="*/ 215 w 285"/>
                <a:gd name="T11" fmla="*/ 196 h 218"/>
                <a:gd name="T12" fmla="*/ 163 w 285"/>
                <a:gd name="T13" fmla="*/ 218 h 218"/>
                <a:gd name="T14" fmla="*/ 111 w 285"/>
                <a:gd name="T15" fmla="*/ 197 h 218"/>
                <a:gd name="T16" fmla="*/ 110 w 285"/>
                <a:gd name="T17" fmla="*/ 92 h 218"/>
                <a:gd name="T18" fmla="*/ 163 w 285"/>
                <a:gd name="T19" fmla="*/ 70 h 218"/>
                <a:gd name="T20" fmla="*/ 165 w 285"/>
                <a:gd name="T21" fmla="*/ 70 h 218"/>
                <a:gd name="T22" fmla="*/ 162 w 285"/>
                <a:gd name="T23" fmla="*/ 91 h 218"/>
                <a:gd name="T24" fmla="*/ 125 w 285"/>
                <a:gd name="T25" fmla="*/ 106 h 218"/>
                <a:gd name="T26" fmla="*/ 125 w 285"/>
                <a:gd name="T27" fmla="*/ 182 h 218"/>
                <a:gd name="T28" fmla="*/ 163 w 285"/>
                <a:gd name="T29" fmla="*/ 198 h 218"/>
                <a:gd name="T30" fmla="*/ 201 w 285"/>
                <a:gd name="T31" fmla="*/ 182 h 218"/>
                <a:gd name="T32" fmla="*/ 217 w 285"/>
                <a:gd name="T33" fmla="*/ 144 h 218"/>
                <a:gd name="T34" fmla="*/ 202 w 285"/>
                <a:gd name="T35" fmla="*/ 107 h 218"/>
                <a:gd name="T36" fmla="*/ 208 w 285"/>
                <a:gd name="T37" fmla="*/ 84 h 218"/>
                <a:gd name="T38" fmla="*/ 250 w 285"/>
                <a:gd name="T39" fmla="*/ 42 h 218"/>
                <a:gd name="T40" fmla="*/ 216 w 285"/>
                <a:gd name="T41" fmla="*/ 42 h 218"/>
                <a:gd name="T42" fmla="*/ 216 w 285"/>
                <a:gd name="T43" fmla="*/ 22 h 218"/>
                <a:gd name="T44" fmla="*/ 285 w 285"/>
                <a:gd name="T45" fmla="*/ 22 h 218"/>
                <a:gd name="T46" fmla="*/ 285 w 285"/>
                <a:gd name="T47" fmla="*/ 90 h 218"/>
                <a:gd name="T48" fmla="*/ 123 w 285"/>
                <a:gd name="T49" fmla="*/ 20 h 218"/>
                <a:gd name="T50" fmla="*/ 161 w 285"/>
                <a:gd name="T51" fmla="*/ 36 h 218"/>
                <a:gd name="T52" fmla="*/ 161 w 285"/>
                <a:gd name="T53" fmla="*/ 111 h 218"/>
                <a:gd name="T54" fmla="*/ 124 w 285"/>
                <a:gd name="T55" fmla="*/ 127 h 218"/>
                <a:gd name="T56" fmla="*/ 121 w 285"/>
                <a:gd name="T57" fmla="*/ 148 h 218"/>
                <a:gd name="T58" fmla="*/ 123 w 285"/>
                <a:gd name="T59" fmla="*/ 148 h 218"/>
                <a:gd name="T60" fmla="*/ 176 w 285"/>
                <a:gd name="T61" fmla="*/ 126 h 218"/>
                <a:gd name="T62" fmla="*/ 176 w 285"/>
                <a:gd name="T63" fmla="*/ 21 h 218"/>
                <a:gd name="T64" fmla="*/ 123 w 285"/>
                <a:gd name="T65" fmla="*/ 0 h 218"/>
                <a:gd name="T66" fmla="*/ 71 w 285"/>
                <a:gd name="T67" fmla="*/ 21 h 218"/>
                <a:gd name="T68" fmla="*/ 64 w 285"/>
                <a:gd name="T69" fmla="*/ 118 h 218"/>
                <a:gd name="T70" fmla="*/ 37 w 285"/>
                <a:gd name="T71" fmla="*/ 146 h 218"/>
                <a:gd name="T72" fmla="*/ 15 w 285"/>
                <a:gd name="T73" fmla="*/ 124 h 218"/>
                <a:gd name="T74" fmla="*/ 1 w 285"/>
                <a:gd name="T75" fmla="*/ 139 h 218"/>
                <a:gd name="T76" fmla="*/ 23 w 285"/>
                <a:gd name="T77" fmla="*/ 160 h 218"/>
                <a:gd name="T78" fmla="*/ 0 w 285"/>
                <a:gd name="T79" fmla="*/ 184 h 218"/>
                <a:gd name="T80" fmla="*/ 14 w 285"/>
                <a:gd name="T81" fmla="*/ 198 h 218"/>
                <a:gd name="T82" fmla="*/ 37 w 285"/>
                <a:gd name="T83" fmla="*/ 175 h 218"/>
                <a:gd name="T84" fmla="*/ 59 w 285"/>
                <a:gd name="T85" fmla="*/ 196 h 218"/>
                <a:gd name="T86" fmla="*/ 73 w 285"/>
                <a:gd name="T87" fmla="*/ 182 h 218"/>
                <a:gd name="T88" fmla="*/ 52 w 285"/>
                <a:gd name="T89" fmla="*/ 160 h 218"/>
                <a:gd name="T90" fmla="*/ 78 w 285"/>
                <a:gd name="T91" fmla="*/ 133 h 218"/>
                <a:gd name="T92" fmla="*/ 84 w 285"/>
                <a:gd name="T93" fmla="*/ 111 h 218"/>
                <a:gd name="T94" fmla="*/ 85 w 285"/>
                <a:gd name="T95" fmla="*/ 36 h 218"/>
                <a:gd name="T96" fmla="*/ 123 w 285"/>
                <a:gd name="T97" fmla="*/ 2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5" h="218">
                  <a:moveTo>
                    <a:pt x="285" y="90"/>
                  </a:moveTo>
                  <a:cubicBezTo>
                    <a:pt x="264" y="90"/>
                    <a:pt x="264" y="90"/>
                    <a:pt x="264" y="90"/>
                  </a:cubicBezTo>
                  <a:cubicBezTo>
                    <a:pt x="264" y="57"/>
                    <a:pt x="264" y="57"/>
                    <a:pt x="264" y="57"/>
                  </a:cubicBezTo>
                  <a:cubicBezTo>
                    <a:pt x="222" y="99"/>
                    <a:pt x="222" y="99"/>
                    <a:pt x="222" y="99"/>
                  </a:cubicBezTo>
                  <a:cubicBezTo>
                    <a:pt x="232" y="112"/>
                    <a:pt x="237" y="128"/>
                    <a:pt x="237" y="144"/>
                  </a:cubicBezTo>
                  <a:cubicBezTo>
                    <a:pt x="237" y="164"/>
                    <a:pt x="229" y="182"/>
                    <a:pt x="215" y="196"/>
                  </a:cubicBezTo>
                  <a:cubicBezTo>
                    <a:pt x="201" y="210"/>
                    <a:pt x="183" y="218"/>
                    <a:pt x="163" y="218"/>
                  </a:cubicBezTo>
                  <a:cubicBezTo>
                    <a:pt x="143" y="218"/>
                    <a:pt x="125" y="211"/>
                    <a:pt x="111" y="197"/>
                  </a:cubicBezTo>
                  <a:cubicBezTo>
                    <a:pt x="82" y="168"/>
                    <a:pt x="82" y="121"/>
                    <a:pt x="110" y="92"/>
                  </a:cubicBezTo>
                  <a:cubicBezTo>
                    <a:pt x="124" y="78"/>
                    <a:pt x="143" y="70"/>
                    <a:pt x="163" y="70"/>
                  </a:cubicBezTo>
                  <a:cubicBezTo>
                    <a:pt x="164" y="70"/>
                    <a:pt x="165" y="70"/>
                    <a:pt x="165" y="70"/>
                  </a:cubicBezTo>
                  <a:cubicBezTo>
                    <a:pt x="166" y="77"/>
                    <a:pt x="165" y="84"/>
                    <a:pt x="162" y="91"/>
                  </a:cubicBezTo>
                  <a:cubicBezTo>
                    <a:pt x="148" y="91"/>
                    <a:pt x="135" y="96"/>
                    <a:pt x="125" y="106"/>
                  </a:cubicBezTo>
                  <a:cubicBezTo>
                    <a:pt x="104" y="127"/>
                    <a:pt x="104" y="161"/>
                    <a:pt x="125" y="182"/>
                  </a:cubicBezTo>
                  <a:cubicBezTo>
                    <a:pt x="135" y="192"/>
                    <a:pt x="149" y="198"/>
                    <a:pt x="163" y="198"/>
                  </a:cubicBezTo>
                  <a:cubicBezTo>
                    <a:pt x="177" y="198"/>
                    <a:pt x="191" y="192"/>
                    <a:pt x="201" y="182"/>
                  </a:cubicBezTo>
                  <a:cubicBezTo>
                    <a:pt x="211" y="172"/>
                    <a:pt x="217" y="158"/>
                    <a:pt x="217" y="144"/>
                  </a:cubicBezTo>
                  <a:cubicBezTo>
                    <a:pt x="217" y="130"/>
                    <a:pt x="211" y="117"/>
                    <a:pt x="202" y="107"/>
                  </a:cubicBezTo>
                  <a:cubicBezTo>
                    <a:pt x="205" y="100"/>
                    <a:pt x="207" y="92"/>
                    <a:pt x="208" y="84"/>
                  </a:cubicBezTo>
                  <a:cubicBezTo>
                    <a:pt x="250" y="42"/>
                    <a:pt x="250" y="42"/>
                    <a:pt x="250" y="42"/>
                  </a:cubicBezTo>
                  <a:cubicBezTo>
                    <a:pt x="216" y="42"/>
                    <a:pt x="216" y="42"/>
                    <a:pt x="216" y="42"/>
                  </a:cubicBezTo>
                  <a:cubicBezTo>
                    <a:pt x="216" y="22"/>
                    <a:pt x="216" y="22"/>
                    <a:pt x="216" y="22"/>
                  </a:cubicBezTo>
                  <a:cubicBezTo>
                    <a:pt x="285" y="22"/>
                    <a:pt x="285" y="22"/>
                    <a:pt x="285" y="22"/>
                  </a:cubicBezTo>
                  <a:lnTo>
                    <a:pt x="285" y="90"/>
                  </a:lnTo>
                  <a:close/>
                  <a:moveTo>
                    <a:pt x="123" y="20"/>
                  </a:moveTo>
                  <a:cubicBezTo>
                    <a:pt x="138" y="20"/>
                    <a:pt x="151" y="25"/>
                    <a:pt x="161" y="36"/>
                  </a:cubicBezTo>
                  <a:cubicBezTo>
                    <a:pt x="182" y="56"/>
                    <a:pt x="182" y="90"/>
                    <a:pt x="161" y="111"/>
                  </a:cubicBezTo>
                  <a:cubicBezTo>
                    <a:pt x="151" y="121"/>
                    <a:pt x="138" y="127"/>
                    <a:pt x="124" y="127"/>
                  </a:cubicBezTo>
                  <a:cubicBezTo>
                    <a:pt x="121" y="134"/>
                    <a:pt x="120" y="141"/>
                    <a:pt x="121" y="148"/>
                  </a:cubicBezTo>
                  <a:cubicBezTo>
                    <a:pt x="122" y="148"/>
                    <a:pt x="122" y="148"/>
                    <a:pt x="123" y="148"/>
                  </a:cubicBezTo>
                  <a:cubicBezTo>
                    <a:pt x="143" y="148"/>
                    <a:pt x="162" y="140"/>
                    <a:pt x="176" y="126"/>
                  </a:cubicBezTo>
                  <a:cubicBezTo>
                    <a:pt x="205" y="97"/>
                    <a:pt x="205" y="50"/>
                    <a:pt x="176" y="21"/>
                  </a:cubicBezTo>
                  <a:cubicBezTo>
                    <a:pt x="162" y="7"/>
                    <a:pt x="143" y="0"/>
                    <a:pt x="123" y="0"/>
                  </a:cubicBezTo>
                  <a:cubicBezTo>
                    <a:pt x="103" y="0"/>
                    <a:pt x="85" y="7"/>
                    <a:pt x="71" y="21"/>
                  </a:cubicBezTo>
                  <a:cubicBezTo>
                    <a:pt x="44" y="48"/>
                    <a:pt x="42" y="90"/>
                    <a:pt x="64" y="118"/>
                  </a:cubicBezTo>
                  <a:cubicBezTo>
                    <a:pt x="37" y="146"/>
                    <a:pt x="37" y="146"/>
                    <a:pt x="37" y="146"/>
                  </a:cubicBezTo>
                  <a:cubicBezTo>
                    <a:pt x="15" y="124"/>
                    <a:pt x="15" y="124"/>
                    <a:pt x="15" y="124"/>
                  </a:cubicBezTo>
                  <a:cubicBezTo>
                    <a:pt x="1" y="139"/>
                    <a:pt x="1" y="139"/>
                    <a:pt x="1" y="139"/>
                  </a:cubicBezTo>
                  <a:cubicBezTo>
                    <a:pt x="23" y="160"/>
                    <a:pt x="23" y="160"/>
                    <a:pt x="23" y="160"/>
                  </a:cubicBezTo>
                  <a:cubicBezTo>
                    <a:pt x="0" y="184"/>
                    <a:pt x="0" y="184"/>
                    <a:pt x="0" y="184"/>
                  </a:cubicBezTo>
                  <a:cubicBezTo>
                    <a:pt x="14" y="198"/>
                    <a:pt x="14" y="198"/>
                    <a:pt x="14" y="198"/>
                  </a:cubicBezTo>
                  <a:cubicBezTo>
                    <a:pt x="37" y="175"/>
                    <a:pt x="37" y="175"/>
                    <a:pt x="37" y="175"/>
                  </a:cubicBezTo>
                  <a:cubicBezTo>
                    <a:pt x="59" y="196"/>
                    <a:pt x="59" y="196"/>
                    <a:pt x="59" y="196"/>
                  </a:cubicBezTo>
                  <a:cubicBezTo>
                    <a:pt x="73" y="182"/>
                    <a:pt x="73" y="182"/>
                    <a:pt x="73" y="182"/>
                  </a:cubicBezTo>
                  <a:cubicBezTo>
                    <a:pt x="52" y="160"/>
                    <a:pt x="52" y="160"/>
                    <a:pt x="52" y="160"/>
                  </a:cubicBezTo>
                  <a:cubicBezTo>
                    <a:pt x="78" y="133"/>
                    <a:pt x="78" y="133"/>
                    <a:pt x="78" y="133"/>
                  </a:cubicBezTo>
                  <a:cubicBezTo>
                    <a:pt x="79" y="126"/>
                    <a:pt x="81" y="118"/>
                    <a:pt x="84" y="111"/>
                  </a:cubicBezTo>
                  <a:cubicBezTo>
                    <a:pt x="65" y="90"/>
                    <a:pt x="65" y="56"/>
                    <a:pt x="85" y="36"/>
                  </a:cubicBezTo>
                  <a:cubicBezTo>
                    <a:pt x="95" y="26"/>
                    <a:pt x="109" y="20"/>
                    <a:pt x="123" y="20"/>
                  </a:cubicBezTo>
                  <a:close/>
                </a:path>
              </a:pathLst>
            </a:custGeom>
            <a:solidFill>
              <a:srgbClr val="3A3A3A"/>
            </a:solidFill>
            <a:ln>
              <a:noFill/>
            </a:ln>
          </p:spPr>
          <p:txBody>
            <a:bodyPr vert="horz" wrap="square" lIns="91440" tIns="45720" rIns="91440" bIns="45720" numCol="1" anchor="t" anchorCtr="0" compatLnSpc="1"/>
            <a:lstStyle/>
            <a:p>
              <a:endParaRPr lang="zh-CN" altLang="en-US">
                <a:solidFill>
                  <a:schemeClr val="bg1"/>
                </a:solidFill>
              </a:endParaRPr>
            </a:p>
          </p:txBody>
        </p:sp>
      </p:grpSp>
      <p:cxnSp>
        <p:nvCxnSpPr>
          <p:cNvPr id="18" name="直接连接符 17"/>
          <p:cNvCxnSpPr/>
          <p:nvPr/>
        </p:nvCxnSpPr>
        <p:spPr>
          <a:xfrm>
            <a:off x="4833134" y="3269342"/>
            <a:ext cx="6139543" cy="0"/>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 name="圆角矩形 18"/>
          <p:cNvSpPr/>
          <p:nvPr/>
        </p:nvSpPr>
        <p:spPr>
          <a:xfrm>
            <a:off x="5153532" y="1784900"/>
            <a:ext cx="108000" cy="41494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0" name="文本框 38"/>
          <p:cNvSpPr txBox="1"/>
          <p:nvPr/>
        </p:nvSpPr>
        <p:spPr>
          <a:xfrm>
            <a:off x="5280027" y="1733754"/>
            <a:ext cx="902811" cy="307777"/>
          </a:xfrm>
          <a:prstGeom prst="rect">
            <a:avLst/>
          </a:prstGeom>
          <a:noFill/>
        </p:spPr>
        <p:txBody>
          <a:bodyPr wrap="none" rtlCol="0">
            <a:spAutoFit/>
          </a:bodyPr>
          <a:lstStyle/>
          <a:p>
            <a:r>
              <a:rPr lang="zh-CN" altLang="en-US" sz="1400" dirty="0" smtClean="0">
                <a:solidFill>
                  <a:schemeClr val="bg1"/>
                </a:solidFill>
                <a:latin typeface="微软雅黑" panose="020B0503020204020204" charset="-122"/>
                <a:ea typeface="微软雅黑" panose="020B0503020204020204" charset="-122"/>
              </a:rPr>
              <a:t>客资报表</a:t>
            </a:r>
            <a:endParaRPr lang="zh-CN" altLang="en-US" sz="1400" dirty="0">
              <a:solidFill>
                <a:schemeClr val="bg1"/>
              </a:solidFill>
              <a:latin typeface="微软雅黑" panose="020B0503020204020204" charset="-122"/>
              <a:ea typeface="微软雅黑" panose="020B0503020204020204" charset="-122"/>
            </a:endParaRPr>
          </a:p>
        </p:txBody>
      </p:sp>
      <p:sp>
        <p:nvSpPr>
          <p:cNvPr id="21" name="圆角矩形 20"/>
          <p:cNvSpPr/>
          <p:nvPr/>
        </p:nvSpPr>
        <p:spPr>
          <a:xfrm>
            <a:off x="5153532" y="2811787"/>
            <a:ext cx="108000" cy="41494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2" name="文本框 40"/>
          <p:cNvSpPr txBox="1"/>
          <p:nvPr/>
        </p:nvSpPr>
        <p:spPr>
          <a:xfrm>
            <a:off x="5280027" y="2760641"/>
            <a:ext cx="902811" cy="307777"/>
          </a:xfrm>
          <a:prstGeom prst="rect">
            <a:avLst/>
          </a:prstGeom>
          <a:noFill/>
        </p:spPr>
        <p:txBody>
          <a:bodyPr wrap="none" rtlCol="0">
            <a:spAutoFit/>
          </a:bodyPr>
          <a:lstStyle/>
          <a:p>
            <a:r>
              <a:rPr lang="zh-CN" altLang="en-US" sz="1400" dirty="0" smtClean="0">
                <a:solidFill>
                  <a:schemeClr val="bg1"/>
                </a:solidFill>
                <a:latin typeface="微软雅黑" panose="020B0503020204020204" charset="-122"/>
                <a:ea typeface="微软雅黑" panose="020B0503020204020204" charset="-122"/>
              </a:rPr>
              <a:t>渠道报表</a:t>
            </a:r>
            <a:endParaRPr lang="zh-CN" altLang="en-US" sz="1400" dirty="0">
              <a:solidFill>
                <a:schemeClr val="bg1"/>
              </a:solidFill>
              <a:latin typeface="微软雅黑" panose="020B0503020204020204" charset="-122"/>
              <a:ea typeface="微软雅黑" panose="020B0503020204020204" charset="-122"/>
            </a:endParaRPr>
          </a:p>
        </p:txBody>
      </p:sp>
      <p:sp>
        <p:nvSpPr>
          <p:cNvPr id="23" name="圆角矩形 22"/>
          <p:cNvSpPr/>
          <p:nvPr/>
        </p:nvSpPr>
        <p:spPr>
          <a:xfrm>
            <a:off x="5153532" y="3777224"/>
            <a:ext cx="108000" cy="41494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4" name="文本框 42"/>
          <p:cNvSpPr txBox="1"/>
          <p:nvPr/>
        </p:nvSpPr>
        <p:spPr>
          <a:xfrm>
            <a:off x="5280027" y="3726078"/>
            <a:ext cx="1082348" cy="307777"/>
          </a:xfrm>
          <a:prstGeom prst="rect">
            <a:avLst/>
          </a:prstGeom>
          <a:noFill/>
        </p:spPr>
        <p:txBody>
          <a:bodyPr wrap="none" rtlCol="0">
            <a:spAutoFit/>
          </a:bodyPr>
          <a:lstStyle/>
          <a:p>
            <a:r>
              <a:rPr lang="zh-CN" altLang="en-US" sz="1400" dirty="0" smtClean="0">
                <a:solidFill>
                  <a:schemeClr val="bg1"/>
                </a:solidFill>
                <a:latin typeface="微软雅黑" panose="020B0503020204020204" charset="-122"/>
                <a:ea typeface="微软雅黑" panose="020B0503020204020204" charset="-122"/>
              </a:rPr>
              <a:t>日周月报表</a:t>
            </a:r>
            <a:endParaRPr lang="zh-CN" altLang="en-US" sz="1400" dirty="0">
              <a:solidFill>
                <a:schemeClr val="bg1"/>
              </a:solidFill>
              <a:latin typeface="微软雅黑" panose="020B0503020204020204" charset="-122"/>
              <a:ea typeface="微软雅黑" panose="020B0503020204020204" charset="-122"/>
            </a:endParaRPr>
          </a:p>
        </p:txBody>
      </p:sp>
      <p:sp>
        <p:nvSpPr>
          <p:cNvPr id="25" name="圆角矩形 24"/>
          <p:cNvSpPr/>
          <p:nvPr/>
        </p:nvSpPr>
        <p:spPr>
          <a:xfrm>
            <a:off x="5153532" y="4742661"/>
            <a:ext cx="108000" cy="41494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6" name="文本框 44"/>
          <p:cNvSpPr txBox="1"/>
          <p:nvPr/>
        </p:nvSpPr>
        <p:spPr>
          <a:xfrm>
            <a:off x="5280027" y="4691515"/>
            <a:ext cx="1082348" cy="307777"/>
          </a:xfrm>
          <a:prstGeom prst="rect">
            <a:avLst/>
          </a:prstGeom>
          <a:noFill/>
        </p:spPr>
        <p:txBody>
          <a:bodyPr wrap="none" rtlCol="0">
            <a:spAutoFit/>
          </a:bodyPr>
          <a:lstStyle/>
          <a:p>
            <a:r>
              <a:rPr lang="zh-CN" altLang="en-US" sz="1400" dirty="0" smtClean="0">
                <a:solidFill>
                  <a:schemeClr val="bg1"/>
                </a:solidFill>
                <a:latin typeface="微软雅黑" panose="020B0503020204020204" charset="-122"/>
                <a:ea typeface="微软雅黑" panose="020B0503020204020204" charset="-122"/>
              </a:rPr>
              <a:t>邀约成交率</a:t>
            </a:r>
            <a:endParaRPr lang="zh-CN" altLang="en-US" sz="1400" dirty="0">
              <a:solidFill>
                <a:schemeClr val="bg1"/>
              </a:solidFill>
              <a:latin typeface="微软雅黑" panose="020B0503020204020204" charset="-122"/>
              <a:ea typeface="微软雅黑" panose="020B0503020204020204" charset="-122"/>
            </a:endParaRPr>
          </a:p>
        </p:txBody>
      </p:sp>
      <p:sp>
        <p:nvSpPr>
          <p:cNvPr id="27" name="文本框 45"/>
          <p:cNvSpPr txBox="1"/>
          <p:nvPr/>
        </p:nvSpPr>
        <p:spPr>
          <a:xfrm>
            <a:off x="6440853" y="1733754"/>
            <a:ext cx="2098743" cy="276999"/>
          </a:xfrm>
          <a:prstGeom prst="rect">
            <a:avLst/>
          </a:prstGeom>
          <a:noFill/>
        </p:spPr>
        <p:txBody>
          <a:bodyPr wrap="square" rtlCol="0">
            <a:spAutoFit/>
          </a:bodyPr>
          <a:lstStyle/>
          <a:p>
            <a:r>
              <a:rPr lang="zh-CN" altLang="en-US" sz="1200" dirty="0" smtClean="0">
                <a:solidFill>
                  <a:schemeClr val="bg1"/>
                </a:solidFill>
                <a:latin typeface="微软雅黑" panose="020B0503020204020204" charset="-122"/>
                <a:ea typeface="微软雅黑" panose="020B0503020204020204" charset="-122"/>
              </a:rPr>
              <a:t>客资提报，客资报表</a:t>
            </a:r>
            <a:endParaRPr lang="zh-CN" altLang="en-US" sz="1200" dirty="0">
              <a:solidFill>
                <a:schemeClr val="bg1"/>
              </a:solidFill>
              <a:latin typeface="微软雅黑" panose="020B0503020204020204" charset="-122"/>
              <a:ea typeface="微软雅黑" panose="020B0503020204020204" charset="-122"/>
            </a:endParaRPr>
          </a:p>
        </p:txBody>
      </p:sp>
      <p:sp>
        <p:nvSpPr>
          <p:cNvPr id="28" name="文本框 46"/>
          <p:cNvSpPr txBox="1"/>
          <p:nvPr/>
        </p:nvSpPr>
        <p:spPr>
          <a:xfrm>
            <a:off x="6440853" y="2765065"/>
            <a:ext cx="2098743" cy="461665"/>
          </a:xfrm>
          <a:prstGeom prst="rect">
            <a:avLst/>
          </a:prstGeom>
          <a:noFill/>
        </p:spPr>
        <p:txBody>
          <a:bodyPr wrap="square" rtlCol="0">
            <a:spAutoFit/>
          </a:bodyPr>
          <a:lstStyle/>
          <a:p>
            <a:r>
              <a:rPr lang="zh-CN" altLang="en-US" sz="1200" dirty="0" smtClean="0">
                <a:solidFill>
                  <a:schemeClr val="bg1"/>
                </a:solidFill>
                <a:latin typeface="微软雅黑" panose="020B0503020204020204" charset="-122"/>
                <a:ea typeface="微软雅黑" panose="020B0503020204020204" charset="-122"/>
              </a:rPr>
              <a:t>各个渠道的客资管理，以及客资成本的管控。</a:t>
            </a:r>
            <a:endParaRPr lang="zh-CN" altLang="en-US" sz="1200" dirty="0">
              <a:solidFill>
                <a:schemeClr val="bg1"/>
              </a:solidFill>
              <a:latin typeface="微软雅黑" panose="020B0503020204020204" charset="-122"/>
              <a:ea typeface="微软雅黑" panose="020B0503020204020204" charset="-122"/>
            </a:endParaRPr>
          </a:p>
        </p:txBody>
      </p:sp>
      <p:sp>
        <p:nvSpPr>
          <p:cNvPr id="29" name="文本框 47"/>
          <p:cNvSpPr txBox="1"/>
          <p:nvPr/>
        </p:nvSpPr>
        <p:spPr>
          <a:xfrm>
            <a:off x="6440853" y="3780030"/>
            <a:ext cx="2098743" cy="276999"/>
          </a:xfrm>
          <a:prstGeom prst="rect">
            <a:avLst/>
          </a:prstGeom>
          <a:noFill/>
        </p:spPr>
        <p:txBody>
          <a:bodyPr wrap="square" rtlCol="0">
            <a:spAutoFit/>
          </a:bodyPr>
          <a:lstStyle/>
          <a:p>
            <a:r>
              <a:rPr lang="zh-CN" altLang="en-US" sz="1200" dirty="0" smtClean="0">
                <a:solidFill>
                  <a:schemeClr val="bg1"/>
                </a:solidFill>
                <a:latin typeface="微软雅黑" panose="020B0503020204020204" charset="-122"/>
                <a:ea typeface="微软雅黑" panose="020B0503020204020204" charset="-122"/>
              </a:rPr>
              <a:t>每日提报以及门市邀约对数</a:t>
            </a:r>
            <a:endParaRPr lang="zh-CN" altLang="en-US" sz="1200" dirty="0">
              <a:solidFill>
                <a:schemeClr val="bg1"/>
              </a:solidFill>
              <a:latin typeface="微软雅黑" panose="020B0503020204020204" charset="-122"/>
              <a:ea typeface="微软雅黑" panose="020B0503020204020204" charset="-122"/>
            </a:endParaRPr>
          </a:p>
        </p:txBody>
      </p:sp>
      <p:sp>
        <p:nvSpPr>
          <p:cNvPr id="30" name="文本框 48"/>
          <p:cNvSpPr txBox="1"/>
          <p:nvPr/>
        </p:nvSpPr>
        <p:spPr>
          <a:xfrm>
            <a:off x="6440853" y="4694904"/>
            <a:ext cx="2098743" cy="276999"/>
          </a:xfrm>
          <a:prstGeom prst="rect">
            <a:avLst/>
          </a:prstGeom>
          <a:noFill/>
        </p:spPr>
        <p:txBody>
          <a:bodyPr wrap="square" rtlCol="0">
            <a:spAutoFit/>
          </a:bodyPr>
          <a:lstStyle/>
          <a:p>
            <a:r>
              <a:rPr lang="zh-CN" altLang="en-US" sz="1200" dirty="0" smtClean="0">
                <a:solidFill>
                  <a:schemeClr val="bg1"/>
                </a:solidFill>
                <a:latin typeface="微软雅黑" panose="020B0503020204020204" charset="-122"/>
                <a:ea typeface="微软雅黑" panose="020B0503020204020204" charset="-122"/>
              </a:rPr>
              <a:t>门市的跟单成交率。</a:t>
            </a:r>
            <a:endParaRPr lang="zh-CN" altLang="en-US" sz="1200" dirty="0">
              <a:solidFill>
                <a:schemeClr val="bg1"/>
              </a:solidFill>
              <a:latin typeface="微软雅黑" panose="020B0503020204020204" charset="-122"/>
              <a:ea typeface="微软雅黑" panose="020B0503020204020204" charset="-122"/>
            </a:endParaRPr>
          </a:p>
        </p:txBody>
      </p:sp>
      <p:sp>
        <p:nvSpPr>
          <p:cNvPr id="31" name="任意多边形 30"/>
          <p:cNvSpPr/>
          <p:nvPr/>
        </p:nvSpPr>
        <p:spPr>
          <a:xfrm>
            <a:off x="8067176" y="1795829"/>
            <a:ext cx="472420" cy="456275"/>
          </a:xfrm>
          <a:custGeom>
            <a:avLst/>
            <a:gdLst/>
            <a:ahLst/>
            <a:cxnLst/>
            <a:rect l="l" t="t" r="r" b="b"/>
            <a:pathLst>
              <a:path w="300484" h="290215">
                <a:moveTo>
                  <a:pt x="293787" y="0"/>
                </a:moveTo>
                <a:lnTo>
                  <a:pt x="300484" y="11609"/>
                </a:lnTo>
                <a:cubicBezTo>
                  <a:pt x="256877" y="42416"/>
                  <a:pt x="216471" y="81409"/>
                  <a:pt x="179264" y="128588"/>
                </a:cubicBezTo>
                <a:cubicBezTo>
                  <a:pt x="142057" y="175766"/>
                  <a:pt x="115193" y="221977"/>
                  <a:pt x="98673" y="267221"/>
                </a:cubicBezTo>
                <a:lnTo>
                  <a:pt x="88850" y="273695"/>
                </a:lnTo>
                <a:cubicBezTo>
                  <a:pt x="80367" y="279202"/>
                  <a:pt x="73075" y="284708"/>
                  <a:pt x="66973" y="290215"/>
                </a:cubicBezTo>
                <a:cubicBezTo>
                  <a:pt x="65931" y="284857"/>
                  <a:pt x="63029" y="276225"/>
                  <a:pt x="58266" y="264319"/>
                </a:cubicBezTo>
                <a:lnTo>
                  <a:pt x="53132" y="251594"/>
                </a:lnTo>
                <a:cubicBezTo>
                  <a:pt x="41970" y="224061"/>
                  <a:pt x="32556" y="204825"/>
                  <a:pt x="24892" y="193886"/>
                </a:cubicBezTo>
                <a:cubicBezTo>
                  <a:pt x="17227" y="182947"/>
                  <a:pt x="8930" y="177031"/>
                  <a:pt x="0" y="176138"/>
                </a:cubicBezTo>
                <a:cubicBezTo>
                  <a:pt x="12055" y="165125"/>
                  <a:pt x="22548" y="159618"/>
                  <a:pt x="31477" y="159618"/>
                </a:cubicBezTo>
                <a:cubicBezTo>
                  <a:pt x="43830" y="159618"/>
                  <a:pt x="57373" y="176213"/>
                  <a:pt x="72107" y="209401"/>
                </a:cubicBezTo>
                <a:lnTo>
                  <a:pt x="80144" y="227261"/>
                </a:lnTo>
                <a:cubicBezTo>
                  <a:pt x="106487" y="180082"/>
                  <a:pt x="138299" y="136625"/>
                  <a:pt x="175580" y="96887"/>
                </a:cubicBezTo>
                <a:cubicBezTo>
                  <a:pt x="212861" y="57150"/>
                  <a:pt x="252264" y="24855"/>
                  <a:pt x="293787"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2" name="任意多边形 31"/>
          <p:cNvSpPr/>
          <p:nvPr/>
        </p:nvSpPr>
        <p:spPr>
          <a:xfrm>
            <a:off x="8067176" y="3895435"/>
            <a:ext cx="472420" cy="456275"/>
          </a:xfrm>
          <a:custGeom>
            <a:avLst/>
            <a:gdLst/>
            <a:ahLst/>
            <a:cxnLst/>
            <a:rect l="l" t="t" r="r" b="b"/>
            <a:pathLst>
              <a:path w="300484" h="290215">
                <a:moveTo>
                  <a:pt x="293787" y="0"/>
                </a:moveTo>
                <a:lnTo>
                  <a:pt x="300484" y="11609"/>
                </a:lnTo>
                <a:cubicBezTo>
                  <a:pt x="256877" y="42416"/>
                  <a:pt x="216471" y="81409"/>
                  <a:pt x="179264" y="128588"/>
                </a:cubicBezTo>
                <a:cubicBezTo>
                  <a:pt x="142057" y="175766"/>
                  <a:pt x="115193" y="221977"/>
                  <a:pt x="98673" y="267221"/>
                </a:cubicBezTo>
                <a:lnTo>
                  <a:pt x="88850" y="273695"/>
                </a:lnTo>
                <a:cubicBezTo>
                  <a:pt x="80367" y="279202"/>
                  <a:pt x="73075" y="284708"/>
                  <a:pt x="66973" y="290215"/>
                </a:cubicBezTo>
                <a:cubicBezTo>
                  <a:pt x="65931" y="284857"/>
                  <a:pt x="63029" y="276225"/>
                  <a:pt x="58266" y="264319"/>
                </a:cubicBezTo>
                <a:lnTo>
                  <a:pt x="53132" y="251594"/>
                </a:lnTo>
                <a:cubicBezTo>
                  <a:pt x="41970" y="224061"/>
                  <a:pt x="32556" y="204825"/>
                  <a:pt x="24892" y="193886"/>
                </a:cubicBezTo>
                <a:cubicBezTo>
                  <a:pt x="17227" y="182947"/>
                  <a:pt x="8930" y="177031"/>
                  <a:pt x="0" y="176138"/>
                </a:cubicBezTo>
                <a:cubicBezTo>
                  <a:pt x="12055" y="165125"/>
                  <a:pt x="22548" y="159618"/>
                  <a:pt x="31477" y="159618"/>
                </a:cubicBezTo>
                <a:cubicBezTo>
                  <a:pt x="43830" y="159618"/>
                  <a:pt x="57373" y="176213"/>
                  <a:pt x="72107" y="209401"/>
                </a:cubicBezTo>
                <a:lnTo>
                  <a:pt x="80144" y="227261"/>
                </a:lnTo>
                <a:cubicBezTo>
                  <a:pt x="106487" y="180082"/>
                  <a:pt x="138299" y="136625"/>
                  <a:pt x="175580" y="96887"/>
                </a:cubicBezTo>
                <a:cubicBezTo>
                  <a:pt x="212861" y="57150"/>
                  <a:pt x="252264" y="24855"/>
                  <a:pt x="293787"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3" name="任意多边形 32"/>
          <p:cNvSpPr/>
          <p:nvPr/>
        </p:nvSpPr>
        <p:spPr>
          <a:xfrm>
            <a:off x="8059778" y="2840472"/>
            <a:ext cx="472420" cy="456275"/>
          </a:xfrm>
          <a:custGeom>
            <a:avLst/>
            <a:gdLst/>
            <a:ahLst/>
            <a:cxnLst/>
            <a:rect l="l" t="t" r="r" b="b"/>
            <a:pathLst>
              <a:path w="300484" h="290215">
                <a:moveTo>
                  <a:pt x="293787" y="0"/>
                </a:moveTo>
                <a:lnTo>
                  <a:pt x="300484" y="11609"/>
                </a:lnTo>
                <a:cubicBezTo>
                  <a:pt x="256877" y="42416"/>
                  <a:pt x="216471" y="81409"/>
                  <a:pt x="179264" y="128588"/>
                </a:cubicBezTo>
                <a:cubicBezTo>
                  <a:pt x="142057" y="175766"/>
                  <a:pt x="115193" y="221977"/>
                  <a:pt x="98673" y="267221"/>
                </a:cubicBezTo>
                <a:lnTo>
                  <a:pt x="88850" y="273695"/>
                </a:lnTo>
                <a:cubicBezTo>
                  <a:pt x="80367" y="279202"/>
                  <a:pt x="73075" y="284708"/>
                  <a:pt x="66973" y="290215"/>
                </a:cubicBezTo>
                <a:cubicBezTo>
                  <a:pt x="65931" y="284857"/>
                  <a:pt x="63029" y="276225"/>
                  <a:pt x="58266" y="264319"/>
                </a:cubicBezTo>
                <a:lnTo>
                  <a:pt x="53132" y="251594"/>
                </a:lnTo>
                <a:cubicBezTo>
                  <a:pt x="41970" y="224061"/>
                  <a:pt x="32556" y="204825"/>
                  <a:pt x="24892" y="193886"/>
                </a:cubicBezTo>
                <a:cubicBezTo>
                  <a:pt x="17227" y="182947"/>
                  <a:pt x="8930" y="177031"/>
                  <a:pt x="0" y="176138"/>
                </a:cubicBezTo>
                <a:cubicBezTo>
                  <a:pt x="12055" y="165125"/>
                  <a:pt x="22548" y="159618"/>
                  <a:pt x="31477" y="159618"/>
                </a:cubicBezTo>
                <a:cubicBezTo>
                  <a:pt x="43830" y="159618"/>
                  <a:pt x="57373" y="176213"/>
                  <a:pt x="72107" y="209401"/>
                </a:cubicBezTo>
                <a:lnTo>
                  <a:pt x="80144" y="227261"/>
                </a:lnTo>
                <a:cubicBezTo>
                  <a:pt x="106487" y="180082"/>
                  <a:pt x="138299" y="136625"/>
                  <a:pt x="175580" y="96887"/>
                </a:cubicBezTo>
                <a:cubicBezTo>
                  <a:pt x="212861" y="57150"/>
                  <a:pt x="252264" y="24855"/>
                  <a:pt x="293787"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4" name="任意多边形 33"/>
          <p:cNvSpPr/>
          <p:nvPr/>
        </p:nvSpPr>
        <p:spPr>
          <a:xfrm>
            <a:off x="8105646" y="4759528"/>
            <a:ext cx="472420" cy="456275"/>
          </a:xfrm>
          <a:custGeom>
            <a:avLst/>
            <a:gdLst/>
            <a:ahLst/>
            <a:cxnLst/>
            <a:rect l="l" t="t" r="r" b="b"/>
            <a:pathLst>
              <a:path w="300484" h="290215">
                <a:moveTo>
                  <a:pt x="293787" y="0"/>
                </a:moveTo>
                <a:lnTo>
                  <a:pt x="300484" y="11609"/>
                </a:lnTo>
                <a:cubicBezTo>
                  <a:pt x="256877" y="42416"/>
                  <a:pt x="216471" y="81409"/>
                  <a:pt x="179264" y="128588"/>
                </a:cubicBezTo>
                <a:cubicBezTo>
                  <a:pt x="142057" y="175766"/>
                  <a:pt x="115193" y="221977"/>
                  <a:pt x="98673" y="267221"/>
                </a:cubicBezTo>
                <a:lnTo>
                  <a:pt x="88850" y="273695"/>
                </a:lnTo>
                <a:cubicBezTo>
                  <a:pt x="80367" y="279202"/>
                  <a:pt x="73075" y="284708"/>
                  <a:pt x="66973" y="290215"/>
                </a:cubicBezTo>
                <a:cubicBezTo>
                  <a:pt x="65931" y="284857"/>
                  <a:pt x="63029" y="276225"/>
                  <a:pt x="58266" y="264319"/>
                </a:cubicBezTo>
                <a:lnTo>
                  <a:pt x="53132" y="251594"/>
                </a:lnTo>
                <a:cubicBezTo>
                  <a:pt x="41970" y="224061"/>
                  <a:pt x="32556" y="204825"/>
                  <a:pt x="24892" y="193886"/>
                </a:cubicBezTo>
                <a:cubicBezTo>
                  <a:pt x="17227" y="182947"/>
                  <a:pt x="8930" y="177031"/>
                  <a:pt x="0" y="176138"/>
                </a:cubicBezTo>
                <a:cubicBezTo>
                  <a:pt x="12055" y="165125"/>
                  <a:pt x="22548" y="159618"/>
                  <a:pt x="31477" y="159618"/>
                </a:cubicBezTo>
                <a:cubicBezTo>
                  <a:pt x="43830" y="159618"/>
                  <a:pt x="57373" y="176213"/>
                  <a:pt x="72107" y="209401"/>
                </a:cubicBezTo>
                <a:lnTo>
                  <a:pt x="80144" y="227261"/>
                </a:lnTo>
                <a:cubicBezTo>
                  <a:pt x="106487" y="180082"/>
                  <a:pt x="138299" y="136625"/>
                  <a:pt x="175580" y="96887"/>
                </a:cubicBezTo>
                <a:cubicBezTo>
                  <a:pt x="212861" y="57150"/>
                  <a:pt x="252264" y="24855"/>
                  <a:pt x="293787"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7" name="文本框 103"/>
          <p:cNvSpPr txBox="1"/>
          <p:nvPr/>
        </p:nvSpPr>
        <p:spPr>
          <a:xfrm>
            <a:off x="3124200" y="609600"/>
            <a:ext cx="3092513" cy="461665"/>
          </a:xfrm>
          <a:prstGeom prst="rect">
            <a:avLst/>
          </a:prstGeom>
          <a:noFill/>
        </p:spPr>
        <p:txBody>
          <a:bodyPr wrap="none" rtlCol="0">
            <a:spAutoFit/>
          </a:bodyPr>
          <a:lstStyle/>
          <a:p>
            <a:r>
              <a:rPr lang="zh-CN" altLang="en-US" sz="2400" dirty="0" smtClean="0">
                <a:solidFill>
                  <a:schemeClr val="bg1"/>
                </a:solidFill>
                <a:latin typeface="微软雅黑" panose="020B0503020204020204" charset="-122"/>
                <a:ea typeface="微软雅黑" panose="020B0503020204020204" charset="-122"/>
              </a:rPr>
              <a:t>客资分析 ● 渠道数据</a:t>
            </a:r>
            <a:endParaRPr lang="zh-CN" altLang="en-US" sz="2400"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76016" y="1481327"/>
            <a:ext cx="2877311" cy="5114544"/>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91439" y="1481327"/>
            <a:ext cx="2875788" cy="5114544"/>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6169152" y="1481327"/>
            <a:ext cx="2875788" cy="5114544"/>
          </a:xfrm>
          <a:prstGeom prst="rect">
            <a:avLst/>
          </a:prstGeom>
          <a:blipFill>
            <a:blip r:embed="rId3" cstate="print"/>
            <a:stretch>
              <a:fillRect/>
            </a:stretch>
          </a:blipFill>
        </p:spPr>
        <p:txBody>
          <a:bodyPr wrap="square" lIns="0" tIns="0" rIns="0" bIns="0" rtlCol="0"/>
          <a:lstStyle/>
          <a:p/>
        </p:txBody>
      </p:sp>
      <p:sp>
        <p:nvSpPr>
          <p:cNvPr id="5" name="object 2"/>
          <p:cNvSpPr/>
          <p:nvPr/>
        </p:nvSpPr>
        <p:spPr>
          <a:xfrm>
            <a:off x="0" y="0"/>
            <a:ext cx="9144000" cy="6858000"/>
          </a:xfrm>
          <a:prstGeom prst="rect">
            <a:avLst/>
          </a:prstGeom>
          <a:blipFill>
            <a:blip r:embed="rId4" cstate="print"/>
            <a:stretch>
              <a:fillRect/>
            </a:stretch>
          </a:blipFill>
        </p:spPr>
        <p:txBody>
          <a:bodyPr wrap="square" lIns="0" tIns="0" rIns="0" bIns="0" rtlCol="0"/>
          <a:lstStyl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0" y="1066800"/>
            <a:ext cx="198002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charset="-122"/>
                <a:ea typeface="微软雅黑" panose="020B0503020204020204" charset="-122"/>
              </a:rPr>
              <a:t>电商组织架构图</a:t>
            </a:r>
            <a:endParaRPr lang="zh-CN" altLang="en-US" sz="2000" b="1" dirty="0">
              <a:solidFill>
                <a:schemeClr val="bg1"/>
              </a:solidFill>
              <a:latin typeface="微软雅黑" panose="020B0503020204020204" charset="-122"/>
              <a:ea typeface="微软雅黑" panose="020B0503020204020204" charset="-122"/>
            </a:endParaRPr>
          </a:p>
        </p:txBody>
      </p:sp>
      <p:graphicFrame>
        <p:nvGraphicFramePr>
          <p:cNvPr id="6" name="图示 5"/>
          <p:cNvGraphicFramePr/>
          <p:nvPr/>
        </p:nvGraphicFramePr>
        <p:xfrm>
          <a:off x="0" y="1268760"/>
          <a:ext cx="9145016" cy="431009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矩形 3"/>
          <p:cNvSpPr/>
          <p:nvPr/>
        </p:nvSpPr>
        <p:spPr>
          <a:xfrm>
            <a:off x="5486400" y="2590800"/>
            <a:ext cx="13716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1100" dirty="0" smtClean="0">
                <a:solidFill>
                  <a:schemeClr val="tx1"/>
                </a:solidFill>
                <a:latin typeface="微软雅黑" panose="020B0503020204020204" charset="-122"/>
                <a:ea typeface="微软雅黑" panose="020B0503020204020204" charset="-122"/>
              </a:rPr>
              <a:t>企划人员</a:t>
            </a:r>
            <a:endParaRPr lang="zh-CN" altLang="en-US" sz="1100" dirty="0" smtClean="0">
              <a:solidFill>
                <a:schemeClr val="tx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56921" y="1352029"/>
            <a:ext cx="7130415" cy="866140"/>
          </a:xfrm>
          <a:prstGeom prst="rect">
            <a:avLst/>
          </a:prstGeom>
        </p:spPr>
        <p:txBody>
          <a:bodyPr vert="horz" wrap="square" lIns="0" tIns="0" rIns="0" bIns="0" rtlCol="0">
            <a:spAutoFit/>
          </a:bodyPr>
          <a:lstStyle/>
          <a:p>
            <a:pPr marL="12700" marR="5080" indent="2665095">
              <a:lnSpc>
                <a:spcPct val="100000"/>
              </a:lnSpc>
            </a:pPr>
            <a:r>
              <a:rPr sz="2800" spc="-5" dirty="0">
                <a:solidFill>
                  <a:srgbClr val="FFFFFF"/>
                </a:solidFill>
                <a:latin typeface="微软雅黑" panose="020B0503020204020204" charset="-122"/>
                <a:cs typeface="微软雅黑" panose="020B0503020204020204" charset="-122"/>
              </a:rPr>
              <a:t>倒漏斗模式  不再仅仅是网络渠道，更涉及全店</a:t>
            </a:r>
            <a:r>
              <a:rPr sz="2800" spc="0" dirty="0">
                <a:solidFill>
                  <a:srgbClr val="FFFFFF"/>
                </a:solidFill>
                <a:latin typeface="微软雅黑" panose="020B0503020204020204" charset="-122"/>
                <a:cs typeface="微软雅黑" panose="020B0503020204020204" charset="-122"/>
              </a:rPr>
              <a:t>全</a:t>
            </a:r>
            <a:r>
              <a:rPr sz="2800" spc="-5" dirty="0">
                <a:solidFill>
                  <a:srgbClr val="FFFFFF"/>
                </a:solidFill>
                <a:latin typeface="微软雅黑" panose="020B0503020204020204" charset="-122"/>
                <a:cs typeface="微软雅黑" panose="020B0503020204020204" charset="-122"/>
              </a:rPr>
              <a:t>员全</a:t>
            </a:r>
            <a:r>
              <a:rPr sz="2800" spc="0" dirty="0">
                <a:solidFill>
                  <a:srgbClr val="FFFFFF"/>
                </a:solidFill>
                <a:latin typeface="微软雅黑" panose="020B0503020204020204" charset="-122"/>
                <a:cs typeface="微软雅黑" panose="020B0503020204020204" charset="-122"/>
              </a:rPr>
              <a:t>系</a:t>
            </a:r>
            <a:r>
              <a:rPr sz="2800" spc="-5" dirty="0">
                <a:solidFill>
                  <a:srgbClr val="FFFFFF"/>
                </a:solidFill>
                <a:latin typeface="微软雅黑" panose="020B0503020204020204" charset="-122"/>
                <a:cs typeface="微软雅黑" panose="020B0503020204020204" charset="-122"/>
              </a:rPr>
              <a:t>统</a:t>
            </a:r>
            <a:endParaRPr sz="2800" dirty="0">
              <a:latin typeface="微软雅黑" panose="020B0503020204020204" charset="-122"/>
              <a:cs typeface="微软雅黑" panose="020B0503020204020204" charset="-122"/>
            </a:endParaRPr>
          </a:p>
        </p:txBody>
      </p:sp>
      <p:sp>
        <p:nvSpPr>
          <p:cNvPr id="4" name="object 4"/>
          <p:cNvSpPr/>
          <p:nvPr/>
        </p:nvSpPr>
        <p:spPr>
          <a:xfrm>
            <a:off x="1086611" y="3189732"/>
            <a:ext cx="7074408" cy="2734055"/>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ubTitle" idx="4"/>
          </p:nvPr>
        </p:nvSpPr>
        <p:spPr>
          <a:prstGeom prst="rect">
            <a:avLst/>
          </a:prstGeom>
        </p:spPr>
        <p:txBody>
          <a:bodyPr vert="horz" wrap="square" lIns="0" tIns="126761" rIns="0" bIns="0" rtlCol="0">
            <a:spAutoFit/>
          </a:bodyPr>
          <a:lstStyle/>
          <a:p>
            <a:pPr marL="1115060">
              <a:lnSpc>
                <a:spcPts val="7285"/>
              </a:lnSpc>
            </a:pPr>
            <a:r>
              <a:rPr dirty="0"/>
              <a:t>品质 服务</a:t>
            </a:r>
            <a:r>
              <a:rPr spc="2575" dirty="0"/>
              <a:t> </a:t>
            </a:r>
            <a:r>
              <a:rPr dirty="0"/>
              <a:t>模式</a:t>
            </a:r>
            <a:endParaRP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5645" y="1951482"/>
            <a:ext cx="2672080" cy="980440"/>
          </a:xfrm>
          <a:custGeom>
            <a:avLst/>
            <a:gdLst/>
            <a:ahLst/>
            <a:cxnLst/>
            <a:rect l="l" t="t" r="r" b="b"/>
            <a:pathLst>
              <a:path w="2672080" h="980439">
                <a:moveTo>
                  <a:pt x="0" y="0"/>
                </a:moveTo>
                <a:lnTo>
                  <a:pt x="2671572" y="0"/>
                </a:lnTo>
                <a:lnTo>
                  <a:pt x="2671572" y="979932"/>
                </a:lnTo>
                <a:lnTo>
                  <a:pt x="0" y="979932"/>
                </a:lnTo>
                <a:lnTo>
                  <a:pt x="0" y="0"/>
                </a:lnTo>
                <a:close/>
              </a:path>
            </a:pathLst>
          </a:custGeom>
          <a:solidFill>
            <a:srgbClr val="DD9D31"/>
          </a:solidFill>
        </p:spPr>
        <p:txBody>
          <a:bodyPr wrap="square" lIns="0" tIns="0" rIns="0" bIns="0" rtlCol="0"/>
          <a:lstStyle/>
          <a:p/>
        </p:txBody>
      </p:sp>
      <p:sp>
        <p:nvSpPr>
          <p:cNvPr id="3" name="object 3"/>
          <p:cNvSpPr txBox="1"/>
          <p:nvPr/>
        </p:nvSpPr>
        <p:spPr>
          <a:xfrm>
            <a:off x="242585" y="2135441"/>
            <a:ext cx="2616835" cy="505459"/>
          </a:xfrm>
          <a:prstGeom prst="rect">
            <a:avLst/>
          </a:prstGeom>
        </p:spPr>
        <p:txBody>
          <a:bodyPr vert="horz" wrap="square" lIns="0" tIns="0" rIns="0" bIns="0" rtlCol="0">
            <a:spAutoFit/>
          </a:bodyPr>
          <a:lstStyle/>
          <a:p>
            <a:pPr marL="12700">
              <a:lnSpc>
                <a:spcPts val="3980"/>
              </a:lnSpc>
            </a:pPr>
            <a:r>
              <a:rPr sz="3400" spc="0" dirty="0">
                <a:solidFill>
                  <a:srgbClr val="FFFFFF"/>
                </a:solidFill>
                <a:latin typeface="黑体" panose="02010609060101010101" charset="-122"/>
                <a:cs typeface="黑体" panose="02010609060101010101" charset="-122"/>
              </a:rPr>
              <a:t>漏</a:t>
            </a:r>
            <a:r>
              <a:rPr sz="3400" spc="-5" dirty="0">
                <a:solidFill>
                  <a:srgbClr val="FFFFFF"/>
                </a:solidFill>
                <a:latin typeface="黑体" panose="02010609060101010101" charset="-122"/>
                <a:cs typeface="黑体" panose="02010609060101010101" charset="-122"/>
              </a:rPr>
              <a:t>斗型</a:t>
            </a:r>
            <a:r>
              <a:rPr sz="3400" spc="0" dirty="0">
                <a:solidFill>
                  <a:srgbClr val="FFFFFF"/>
                </a:solidFill>
                <a:latin typeface="黑体" panose="02010609060101010101" charset="-122"/>
                <a:cs typeface="黑体" panose="02010609060101010101" charset="-122"/>
              </a:rPr>
              <a:t>（</a:t>
            </a:r>
            <a:r>
              <a:rPr sz="3400" spc="-5" dirty="0">
                <a:solidFill>
                  <a:srgbClr val="FFFFFF"/>
                </a:solidFill>
                <a:latin typeface="黑体" panose="02010609060101010101" charset="-122"/>
                <a:cs typeface="黑体" panose="02010609060101010101" charset="-122"/>
              </a:rPr>
              <a:t>抓）</a:t>
            </a:r>
            <a:endParaRPr sz="3400">
              <a:latin typeface="黑体" panose="02010609060101010101" charset="-122"/>
              <a:cs typeface="黑体" panose="02010609060101010101" charset="-122"/>
            </a:endParaRPr>
          </a:p>
        </p:txBody>
      </p:sp>
      <p:sp>
        <p:nvSpPr>
          <p:cNvPr id="4" name="object 4"/>
          <p:cNvSpPr/>
          <p:nvPr/>
        </p:nvSpPr>
        <p:spPr>
          <a:xfrm>
            <a:off x="215645" y="2931414"/>
            <a:ext cx="2672080" cy="2146300"/>
          </a:xfrm>
          <a:custGeom>
            <a:avLst/>
            <a:gdLst/>
            <a:ahLst/>
            <a:cxnLst/>
            <a:rect l="l" t="t" r="r" b="b"/>
            <a:pathLst>
              <a:path w="2672080" h="2146300">
                <a:moveTo>
                  <a:pt x="0" y="0"/>
                </a:moveTo>
                <a:lnTo>
                  <a:pt x="2671572" y="0"/>
                </a:lnTo>
                <a:lnTo>
                  <a:pt x="2671572" y="2145792"/>
                </a:lnTo>
                <a:lnTo>
                  <a:pt x="0" y="2145792"/>
                </a:lnTo>
                <a:lnTo>
                  <a:pt x="0" y="0"/>
                </a:lnTo>
                <a:close/>
              </a:path>
            </a:pathLst>
          </a:custGeom>
          <a:solidFill>
            <a:srgbClr val="F2DFCD">
              <a:alpha val="90194"/>
            </a:srgbClr>
          </a:solidFill>
        </p:spPr>
        <p:txBody>
          <a:bodyPr wrap="square" lIns="0" tIns="0" rIns="0" bIns="0" rtlCol="0"/>
          <a:lstStyle/>
          <a:p/>
        </p:txBody>
      </p:sp>
      <p:sp>
        <p:nvSpPr>
          <p:cNvPr id="5" name="object 5"/>
          <p:cNvSpPr txBox="1"/>
          <p:nvPr/>
        </p:nvSpPr>
        <p:spPr>
          <a:xfrm>
            <a:off x="383062" y="3058998"/>
            <a:ext cx="2038985" cy="1705610"/>
          </a:xfrm>
          <a:prstGeom prst="rect">
            <a:avLst/>
          </a:prstGeom>
        </p:spPr>
        <p:txBody>
          <a:bodyPr vert="horz" wrap="square" lIns="0" tIns="0" rIns="0" bIns="0" rtlCol="0">
            <a:spAutoFit/>
          </a:bodyPr>
          <a:lstStyle/>
          <a:p>
            <a:pPr marL="12700">
              <a:lnSpc>
                <a:spcPct val="100000"/>
              </a:lnSpc>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网站类</a:t>
            </a:r>
            <a:endParaRPr sz="3400">
              <a:latin typeface="黑体" panose="02010609060101010101" charset="-122"/>
              <a:cs typeface="黑体" panose="02010609060101010101" charset="-122"/>
            </a:endParaRPr>
          </a:p>
          <a:p>
            <a:pPr marL="12700">
              <a:lnSpc>
                <a:spcPct val="100000"/>
              </a:lnSpc>
              <a:spcBef>
                <a:spcPts val="560"/>
              </a:spcBef>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抢排名</a:t>
            </a:r>
            <a:endParaRPr sz="3400">
              <a:latin typeface="黑体" panose="02010609060101010101" charset="-122"/>
              <a:cs typeface="黑体" panose="02010609060101010101" charset="-122"/>
            </a:endParaRPr>
          </a:p>
          <a:p>
            <a:pPr marL="12700">
              <a:lnSpc>
                <a:spcPct val="100000"/>
              </a:lnSpc>
              <a:spcBef>
                <a:spcPts val="560"/>
              </a:spcBef>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客服抓客</a:t>
            </a:r>
            <a:endParaRPr sz="3400">
              <a:latin typeface="黑体" panose="02010609060101010101" charset="-122"/>
              <a:cs typeface="黑体" panose="02010609060101010101" charset="-122"/>
            </a:endParaRPr>
          </a:p>
        </p:txBody>
      </p:sp>
      <p:sp>
        <p:nvSpPr>
          <p:cNvPr id="6" name="object 6"/>
          <p:cNvSpPr/>
          <p:nvPr/>
        </p:nvSpPr>
        <p:spPr>
          <a:xfrm>
            <a:off x="3262121" y="1951482"/>
            <a:ext cx="2672080" cy="980440"/>
          </a:xfrm>
          <a:custGeom>
            <a:avLst/>
            <a:gdLst/>
            <a:ahLst/>
            <a:cxnLst/>
            <a:rect l="l" t="t" r="r" b="b"/>
            <a:pathLst>
              <a:path w="2672079" h="980439">
                <a:moveTo>
                  <a:pt x="0" y="0"/>
                </a:moveTo>
                <a:lnTo>
                  <a:pt x="2671572" y="0"/>
                </a:lnTo>
                <a:lnTo>
                  <a:pt x="2671572" y="979932"/>
                </a:lnTo>
                <a:lnTo>
                  <a:pt x="0" y="979932"/>
                </a:lnTo>
                <a:lnTo>
                  <a:pt x="0" y="0"/>
                </a:lnTo>
                <a:close/>
              </a:path>
            </a:pathLst>
          </a:custGeom>
          <a:solidFill>
            <a:srgbClr val="E0753C"/>
          </a:solidFill>
        </p:spPr>
        <p:txBody>
          <a:bodyPr wrap="square" lIns="0" tIns="0" rIns="0" bIns="0" rtlCol="0"/>
          <a:lstStyle/>
          <a:p/>
        </p:txBody>
      </p:sp>
      <p:sp>
        <p:nvSpPr>
          <p:cNvPr id="7" name="object 7"/>
          <p:cNvSpPr txBox="1"/>
          <p:nvPr/>
        </p:nvSpPr>
        <p:spPr>
          <a:xfrm>
            <a:off x="3289300" y="2135441"/>
            <a:ext cx="2616835" cy="505459"/>
          </a:xfrm>
          <a:prstGeom prst="rect">
            <a:avLst/>
          </a:prstGeom>
        </p:spPr>
        <p:txBody>
          <a:bodyPr vert="horz" wrap="square" lIns="0" tIns="0" rIns="0" bIns="0" rtlCol="0">
            <a:spAutoFit/>
          </a:bodyPr>
          <a:lstStyle/>
          <a:p>
            <a:pPr marL="12700">
              <a:lnSpc>
                <a:spcPts val="3980"/>
              </a:lnSpc>
            </a:pPr>
            <a:r>
              <a:rPr sz="3400" spc="0" dirty="0">
                <a:solidFill>
                  <a:srgbClr val="FFFFFF"/>
                </a:solidFill>
                <a:latin typeface="黑体" panose="02010609060101010101" charset="-122"/>
                <a:cs typeface="黑体" panose="02010609060101010101" charset="-122"/>
              </a:rPr>
              <a:t>鱼</a:t>
            </a:r>
            <a:r>
              <a:rPr sz="3400" spc="-5" dirty="0">
                <a:solidFill>
                  <a:srgbClr val="FFFFFF"/>
                </a:solidFill>
                <a:latin typeface="黑体" panose="02010609060101010101" charset="-122"/>
                <a:cs typeface="黑体" panose="02010609060101010101" charset="-122"/>
              </a:rPr>
              <a:t>塘型</a:t>
            </a:r>
            <a:r>
              <a:rPr sz="3400" spc="0" dirty="0">
                <a:solidFill>
                  <a:srgbClr val="FFFFFF"/>
                </a:solidFill>
                <a:latin typeface="黑体" panose="02010609060101010101" charset="-122"/>
                <a:cs typeface="黑体" panose="02010609060101010101" charset="-122"/>
              </a:rPr>
              <a:t>（</a:t>
            </a:r>
            <a:r>
              <a:rPr sz="3400" spc="-5" dirty="0">
                <a:solidFill>
                  <a:srgbClr val="FFFFFF"/>
                </a:solidFill>
                <a:latin typeface="黑体" panose="02010609060101010101" charset="-122"/>
                <a:cs typeface="黑体" panose="02010609060101010101" charset="-122"/>
              </a:rPr>
              <a:t>钓）</a:t>
            </a:r>
            <a:endParaRPr sz="3400">
              <a:latin typeface="黑体" panose="02010609060101010101" charset="-122"/>
              <a:cs typeface="黑体" panose="02010609060101010101" charset="-122"/>
            </a:endParaRPr>
          </a:p>
        </p:txBody>
      </p:sp>
      <p:sp>
        <p:nvSpPr>
          <p:cNvPr id="8" name="object 8"/>
          <p:cNvSpPr/>
          <p:nvPr/>
        </p:nvSpPr>
        <p:spPr>
          <a:xfrm>
            <a:off x="3262121" y="2931414"/>
            <a:ext cx="2672080" cy="2146300"/>
          </a:xfrm>
          <a:custGeom>
            <a:avLst/>
            <a:gdLst/>
            <a:ahLst/>
            <a:cxnLst/>
            <a:rect l="l" t="t" r="r" b="b"/>
            <a:pathLst>
              <a:path w="2672079" h="2146300">
                <a:moveTo>
                  <a:pt x="0" y="0"/>
                </a:moveTo>
                <a:lnTo>
                  <a:pt x="2671572" y="0"/>
                </a:lnTo>
                <a:lnTo>
                  <a:pt x="2671572" y="2145792"/>
                </a:lnTo>
                <a:lnTo>
                  <a:pt x="0" y="2145792"/>
                </a:lnTo>
                <a:lnTo>
                  <a:pt x="0" y="0"/>
                </a:lnTo>
                <a:close/>
              </a:path>
            </a:pathLst>
          </a:custGeom>
          <a:solidFill>
            <a:srgbClr val="F3D7CE">
              <a:alpha val="90194"/>
            </a:srgbClr>
          </a:solidFill>
        </p:spPr>
        <p:txBody>
          <a:bodyPr wrap="square" lIns="0" tIns="0" rIns="0" bIns="0" rtlCol="0"/>
          <a:lstStyle/>
          <a:p/>
        </p:txBody>
      </p:sp>
      <p:sp>
        <p:nvSpPr>
          <p:cNvPr id="9" name="object 9"/>
          <p:cNvSpPr txBox="1"/>
          <p:nvPr/>
        </p:nvSpPr>
        <p:spPr>
          <a:xfrm>
            <a:off x="3429774" y="3058998"/>
            <a:ext cx="2038985" cy="1705610"/>
          </a:xfrm>
          <a:prstGeom prst="rect">
            <a:avLst/>
          </a:prstGeom>
        </p:spPr>
        <p:txBody>
          <a:bodyPr vert="horz" wrap="square" lIns="0" tIns="0" rIns="0" bIns="0" rtlCol="0">
            <a:spAutoFit/>
          </a:bodyPr>
          <a:lstStyle/>
          <a:p>
            <a:pPr marL="12700">
              <a:lnSpc>
                <a:spcPct val="100000"/>
              </a:lnSpc>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移动端</a:t>
            </a:r>
            <a:endParaRPr sz="3400">
              <a:latin typeface="黑体" panose="02010609060101010101" charset="-122"/>
              <a:cs typeface="黑体" panose="02010609060101010101" charset="-122"/>
            </a:endParaRPr>
          </a:p>
          <a:p>
            <a:pPr marL="12700">
              <a:lnSpc>
                <a:spcPct val="100000"/>
              </a:lnSpc>
              <a:spcBef>
                <a:spcPts val="560"/>
              </a:spcBef>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抢点击</a:t>
            </a:r>
            <a:endParaRPr sz="3400">
              <a:latin typeface="黑体" panose="02010609060101010101" charset="-122"/>
              <a:cs typeface="黑体" panose="02010609060101010101" charset="-122"/>
            </a:endParaRPr>
          </a:p>
          <a:p>
            <a:pPr marL="12700">
              <a:lnSpc>
                <a:spcPct val="100000"/>
              </a:lnSpc>
              <a:spcBef>
                <a:spcPts val="560"/>
              </a:spcBef>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报名抓客</a:t>
            </a:r>
            <a:endParaRPr sz="3400">
              <a:latin typeface="黑体" panose="02010609060101010101" charset="-122"/>
              <a:cs typeface="黑体" panose="02010609060101010101" charset="-122"/>
            </a:endParaRPr>
          </a:p>
        </p:txBody>
      </p:sp>
      <p:sp>
        <p:nvSpPr>
          <p:cNvPr id="10" name="object 10"/>
          <p:cNvSpPr/>
          <p:nvPr/>
        </p:nvSpPr>
        <p:spPr>
          <a:xfrm>
            <a:off x="6308597" y="1951482"/>
            <a:ext cx="2673350" cy="980440"/>
          </a:xfrm>
          <a:custGeom>
            <a:avLst/>
            <a:gdLst/>
            <a:ahLst/>
            <a:cxnLst/>
            <a:rect l="l" t="t" r="r" b="b"/>
            <a:pathLst>
              <a:path w="2673350" h="980439">
                <a:moveTo>
                  <a:pt x="0" y="0"/>
                </a:moveTo>
                <a:lnTo>
                  <a:pt x="2673096" y="0"/>
                </a:lnTo>
                <a:lnTo>
                  <a:pt x="2673096" y="979932"/>
                </a:lnTo>
                <a:lnTo>
                  <a:pt x="0" y="979932"/>
                </a:lnTo>
                <a:lnTo>
                  <a:pt x="0" y="0"/>
                </a:lnTo>
                <a:close/>
              </a:path>
            </a:pathLst>
          </a:custGeom>
          <a:solidFill>
            <a:srgbClr val="E25247"/>
          </a:solidFill>
        </p:spPr>
        <p:txBody>
          <a:bodyPr wrap="square" lIns="0" tIns="0" rIns="0" bIns="0" rtlCol="0"/>
          <a:lstStyle/>
          <a:p/>
        </p:txBody>
      </p:sp>
      <p:sp>
        <p:nvSpPr>
          <p:cNvPr id="11" name="object 11"/>
          <p:cNvSpPr/>
          <p:nvPr/>
        </p:nvSpPr>
        <p:spPr>
          <a:xfrm>
            <a:off x="6308597" y="1951482"/>
            <a:ext cx="2673350" cy="980440"/>
          </a:xfrm>
          <a:custGeom>
            <a:avLst/>
            <a:gdLst/>
            <a:ahLst/>
            <a:cxnLst/>
            <a:rect l="l" t="t" r="r" b="b"/>
            <a:pathLst>
              <a:path w="2673350" h="980439">
                <a:moveTo>
                  <a:pt x="0" y="0"/>
                </a:moveTo>
                <a:lnTo>
                  <a:pt x="2673096" y="0"/>
                </a:lnTo>
                <a:lnTo>
                  <a:pt x="2673096" y="979932"/>
                </a:lnTo>
                <a:lnTo>
                  <a:pt x="0" y="979932"/>
                </a:lnTo>
                <a:lnTo>
                  <a:pt x="0" y="0"/>
                </a:lnTo>
                <a:close/>
              </a:path>
            </a:pathLst>
          </a:custGeom>
          <a:ln w="19811">
            <a:solidFill>
              <a:srgbClr val="E25247"/>
            </a:solidFill>
          </a:ln>
        </p:spPr>
        <p:txBody>
          <a:bodyPr wrap="square" lIns="0" tIns="0" rIns="0" bIns="0" rtlCol="0"/>
          <a:lstStyle/>
          <a:p/>
        </p:txBody>
      </p:sp>
      <p:sp>
        <p:nvSpPr>
          <p:cNvPr id="12" name="object 12"/>
          <p:cNvSpPr txBox="1"/>
          <p:nvPr/>
        </p:nvSpPr>
        <p:spPr>
          <a:xfrm>
            <a:off x="6336017" y="2135441"/>
            <a:ext cx="2616835" cy="505459"/>
          </a:xfrm>
          <a:prstGeom prst="rect">
            <a:avLst/>
          </a:prstGeom>
        </p:spPr>
        <p:txBody>
          <a:bodyPr vert="horz" wrap="square" lIns="0" tIns="0" rIns="0" bIns="0" rtlCol="0">
            <a:spAutoFit/>
          </a:bodyPr>
          <a:lstStyle/>
          <a:p>
            <a:pPr marL="12700">
              <a:lnSpc>
                <a:spcPts val="3980"/>
              </a:lnSpc>
            </a:pPr>
            <a:r>
              <a:rPr sz="3400" spc="-5" dirty="0">
                <a:solidFill>
                  <a:srgbClr val="FFFFFF"/>
                </a:solidFill>
                <a:latin typeface="黑体" panose="02010609060101010101" charset="-122"/>
                <a:cs typeface="黑体" panose="02010609060101010101" charset="-122"/>
              </a:rPr>
              <a:t>倒漏斗（Th）</a:t>
            </a:r>
            <a:endParaRPr sz="3400">
              <a:latin typeface="黑体" panose="02010609060101010101" charset="-122"/>
              <a:cs typeface="黑体" panose="02010609060101010101" charset="-122"/>
            </a:endParaRPr>
          </a:p>
        </p:txBody>
      </p:sp>
      <p:sp>
        <p:nvSpPr>
          <p:cNvPr id="13" name="object 13"/>
          <p:cNvSpPr/>
          <p:nvPr/>
        </p:nvSpPr>
        <p:spPr>
          <a:xfrm>
            <a:off x="6308597" y="2931414"/>
            <a:ext cx="2673350" cy="2146300"/>
          </a:xfrm>
          <a:custGeom>
            <a:avLst/>
            <a:gdLst/>
            <a:ahLst/>
            <a:cxnLst/>
            <a:rect l="l" t="t" r="r" b="b"/>
            <a:pathLst>
              <a:path w="2673350" h="2146300">
                <a:moveTo>
                  <a:pt x="0" y="0"/>
                </a:moveTo>
                <a:lnTo>
                  <a:pt x="2673096" y="0"/>
                </a:lnTo>
                <a:lnTo>
                  <a:pt x="2673096" y="2145792"/>
                </a:lnTo>
                <a:lnTo>
                  <a:pt x="0" y="2145792"/>
                </a:lnTo>
                <a:lnTo>
                  <a:pt x="0" y="0"/>
                </a:lnTo>
                <a:close/>
              </a:path>
            </a:pathLst>
          </a:custGeom>
          <a:solidFill>
            <a:srgbClr val="F4D0CF">
              <a:alpha val="90194"/>
            </a:srgbClr>
          </a:solidFill>
        </p:spPr>
        <p:txBody>
          <a:bodyPr wrap="square" lIns="0" tIns="0" rIns="0" bIns="0" rtlCol="0"/>
          <a:lstStyle/>
          <a:p/>
        </p:txBody>
      </p:sp>
      <p:sp>
        <p:nvSpPr>
          <p:cNvPr id="14" name="object 14"/>
          <p:cNvSpPr/>
          <p:nvPr/>
        </p:nvSpPr>
        <p:spPr>
          <a:xfrm>
            <a:off x="6308597" y="2931414"/>
            <a:ext cx="2673350" cy="2146300"/>
          </a:xfrm>
          <a:custGeom>
            <a:avLst/>
            <a:gdLst/>
            <a:ahLst/>
            <a:cxnLst/>
            <a:rect l="l" t="t" r="r" b="b"/>
            <a:pathLst>
              <a:path w="2673350" h="2146300">
                <a:moveTo>
                  <a:pt x="0" y="0"/>
                </a:moveTo>
                <a:lnTo>
                  <a:pt x="2673096" y="0"/>
                </a:lnTo>
                <a:lnTo>
                  <a:pt x="2673096" y="2145792"/>
                </a:lnTo>
                <a:lnTo>
                  <a:pt x="0" y="2145792"/>
                </a:lnTo>
                <a:lnTo>
                  <a:pt x="0" y="0"/>
                </a:lnTo>
                <a:close/>
              </a:path>
            </a:pathLst>
          </a:custGeom>
          <a:ln w="19812">
            <a:solidFill>
              <a:srgbClr val="F4D0CF"/>
            </a:solidFill>
          </a:ln>
        </p:spPr>
        <p:txBody>
          <a:bodyPr wrap="square" lIns="0" tIns="0" rIns="0" bIns="0" rtlCol="0"/>
          <a:lstStyle/>
          <a:p/>
        </p:txBody>
      </p:sp>
      <p:sp>
        <p:nvSpPr>
          <p:cNvPr id="15" name="object 15"/>
          <p:cNvSpPr txBox="1"/>
          <p:nvPr/>
        </p:nvSpPr>
        <p:spPr>
          <a:xfrm>
            <a:off x="6476491" y="3058998"/>
            <a:ext cx="2038985" cy="1705610"/>
          </a:xfrm>
          <a:prstGeom prst="rect">
            <a:avLst/>
          </a:prstGeom>
        </p:spPr>
        <p:txBody>
          <a:bodyPr vert="horz" wrap="square" lIns="0" tIns="0" rIns="0" bIns="0" rtlCol="0">
            <a:spAutoFit/>
          </a:bodyPr>
          <a:lstStyle/>
          <a:p>
            <a:pPr marL="12700">
              <a:lnSpc>
                <a:spcPct val="100000"/>
              </a:lnSpc>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全网全员</a:t>
            </a:r>
            <a:endParaRPr sz="3400">
              <a:latin typeface="黑体" panose="02010609060101010101" charset="-122"/>
              <a:cs typeface="黑体" panose="02010609060101010101" charset="-122"/>
            </a:endParaRPr>
          </a:p>
          <a:p>
            <a:pPr marL="12700">
              <a:lnSpc>
                <a:spcPct val="100000"/>
              </a:lnSpc>
              <a:spcBef>
                <a:spcPts val="560"/>
              </a:spcBef>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分享推荐</a:t>
            </a:r>
            <a:endParaRPr sz="3400">
              <a:latin typeface="黑体" panose="02010609060101010101" charset="-122"/>
              <a:cs typeface="黑体" panose="02010609060101010101" charset="-122"/>
            </a:endParaRPr>
          </a:p>
          <a:p>
            <a:pPr marL="12700">
              <a:lnSpc>
                <a:spcPct val="100000"/>
              </a:lnSpc>
              <a:spcBef>
                <a:spcPts val="560"/>
              </a:spcBef>
            </a:pPr>
            <a:r>
              <a:rPr sz="3400" spc="-5" dirty="0">
                <a:latin typeface="Arial" panose="020B0604020202020204"/>
                <a:cs typeface="Arial" panose="020B0604020202020204"/>
              </a:rPr>
              <a:t>•</a:t>
            </a:r>
            <a:r>
              <a:rPr sz="3400" spc="35" dirty="0">
                <a:latin typeface="Arial" panose="020B0604020202020204"/>
                <a:cs typeface="Arial" panose="020B0604020202020204"/>
              </a:rPr>
              <a:t> </a:t>
            </a:r>
            <a:r>
              <a:rPr sz="3400" spc="-5" dirty="0">
                <a:latin typeface="黑体" panose="02010609060101010101" charset="-122"/>
                <a:cs typeface="黑体" panose="02010609060101010101" charset="-122"/>
              </a:rPr>
              <a:t>互动抓客</a:t>
            </a:r>
            <a:endParaRPr sz="3400">
              <a:latin typeface="黑体" panose="02010609060101010101" charset="-122"/>
              <a:cs typeface="黑体" panose="02010609060101010101" charset="-122"/>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110996" y="2897123"/>
            <a:ext cx="7075932" cy="2732531"/>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1663865" y="3698900"/>
            <a:ext cx="5967730" cy="925830"/>
          </a:xfrm>
          <a:prstGeom prst="rect">
            <a:avLst/>
          </a:prstGeom>
        </p:spPr>
        <p:txBody>
          <a:bodyPr vert="horz" wrap="square" lIns="0" tIns="0" rIns="0" bIns="0" rtlCol="0">
            <a:spAutoFit/>
          </a:bodyPr>
          <a:lstStyle/>
          <a:p>
            <a:pPr marL="12700">
              <a:lnSpc>
                <a:spcPts val="7285"/>
              </a:lnSpc>
            </a:pPr>
            <a:r>
              <a:rPr sz="6300" dirty="0">
                <a:solidFill>
                  <a:srgbClr val="FFFFFF"/>
                </a:solidFill>
                <a:latin typeface="黑体" panose="02010609060101010101" charset="-122"/>
                <a:cs typeface="黑体" panose="02010609060101010101" charset="-122"/>
              </a:rPr>
              <a:t>渠道 粉丝</a:t>
            </a:r>
            <a:r>
              <a:rPr sz="6300" spc="2575" dirty="0">
                <a:solidFill>
                  <a:srgbClr val="FFFFFF"/>
                </a:solidFill>
                <a:latin typeface="黑体" panose="02010609060101010101" charset="-122"/>
                <a:cs typeface="黑体" panose="02010609060101010101" charset="-122"/>
              </a:rPr>
              <a:t> </a:t>
            </a:r>
            <a:r>
              <a:rPr sz="6300" dirty="0">
                <a:solidFill>
                  <a:srgbClr val="FFFFFF"/>
                </a:solidFill>
                <a:latin typeface="黑体" panose="02010609060101010101" charset="-122"/>
                <a:cs typeface="黑体" panose="02010609060101010101" charset="-122"/>
              </a:rPr>
              <a:t>全员</a:t>
            </a:r>
            <a:endParaRPr sz="6300">
              <a:latin typeface="黑体" panose="02010609060101010101" charset="-122"/>
              <a:cs typeface="黑体" panose="02010609060101010101" charset="-122"/>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noGrp="1"/>
          </p:cNvSpPr>
          <p:nvPr>
            <p:ph type="title"/>
          </p:nvPr>
        </p:nvSpPr>
        <p:spPr>
          <a:xfrm>
            <a:off x="535940" y="1037501"/>
            <a:ext cx="8072119" cy="560705"/>
          </a:xfrm>
          <a:prstGeom prst="rect">
            <a:avLst/>
          </a:prstGeom>
        </p:spPr>
        <p:txBody>
          <a:bodyPr vert="horz" wrap="square" lIns="0" tIns="66548" rIns="0" bIns="0" rtlCol="0">
            <a:spAutoFit/>
          </a:bodyPr>
          <a:lstStyle/>
          <a:p>
            <a:pPr marL="12700">
              <a:lnSpc>
                <a:spcPct val="100000"/>
              </a:lnSpc>
            </a:pPr>
            <a:r>
              <a:rPr spc="-5" dirty="0"/>
              <a:t>网销运营的</a:t>
            </a:r>
            <a:r>
              <a:rPr b="1" spc="-15" dirty="0">
                <a:latin typeface="Arial Black" panose="020B0A04020102020204"/>
                <a:cs typeface="Arial Black" panose="020B0A04020102020204"/>
              </a:rPr>
              <a:t>9</a:t>
            </a:r>
            <a:r>
              <a:rPr spc="-5" dirty="0"/>
              <a:t>个核心系统</a:t>
            </a:r>
            <a:endParaRPr spc="-5" dirty="0"/>
          </a:p>
        </p:txBody>
      </p:sp>
      <p:sp>
        <p:nvSpPr>
          <p:cNvPr id="5" name="object 3"/>
          <p:cNvSpPr/>
          <p:nvPr/>
        </p:nvSpPr>
        <p:spPr>
          <a:xfrm>
            <a:off x="88392" y="2758439"/>
            <a:ext cx="8985503" cy="1231391"/>
          </a:xfrm>
          <a:prstGeom prst="rect">
            <a:avLst/>
          </a:prstGeom>
          <a:blipFill>
            <a:blip r:embed="rId1" cstate="print"/>
            <a:stretch>
              <a:fillRect/>
            </a:stretch>
          </a:blipFill>
        </p:spPr>
        <p:txBody>
          <a:bodyPr wrap="square" lIns="0" tIns="0" rIns="0" bIns="0" rtlCol="0"/>
          <a:lstStyle/>
          <a:p/>
        </p:txBody>
      </p:sp>
      <p:sp>
        <p:nvSpPr>
          <p:cNvPr id="6" name="object 4"/>
          <p:cNvSpPr txBox="1"/>
          <p:nvPr/>
        </p:nvSpPr>
        <p:spPr>
          <a:xfrm>
            <a:off x="360735" y="2969399"/>
            <a:ext cx="8441690" cy="753745"/>
          </a:xfrm>
          <a:prstGeom prst="rect">
            <a:avLst/>
          </a:prstGeom>
        </p:spPr>
        <p:txBody>
          <a:bodyPr vert="horz" wrap="square" lIns="0" tIns="0" rIns="0" bIns="0" rtlCol="0">
            <a:spAutoFit/>
          </a:bodyPr>
          <a:lstStyle/>
          <a:p>
            <a:pPr marL="12700" marR="5080" defTabSz="0">
              <a:lnSpc>
                <a:spcPts val="3040"/>
              </a:lnSpc>
              <a:tabLst>
                <a:tab pos="981710" algn="l"/>
                <a:tab pos="1950720" algn="l"/>
                <a:tab pos="2920365" algn="l"/>
                <a:tab pos="3889375" algn="l"/>
                <a:tab pos="4859020" algn="l"/>
                <a:tab pos="5828030" algn="l"/>
                <a:tab pos="6797675" algn="l"/>
                <a:tab pos="7767320" algn="l"/>
              </a:tabLst>
            </a:pPr>
            <a:r>
              <a:rPr sz="2600" dirty="0">
                <a:solidFill>
                  <a:srgbClr val="FFFFFF"/>
                </a:solidFill>
                <a:latin typeface="黑体" panose="02010609060101010101" charset="-122"/>
                <a:cs typeface="黑体" panose="02010609060101010101" charset="-122"/>
              </a:rPr>
              <a:t>组织	全网	量化	内容	转化	邀约	网聚	消化	深挖  结构	营销	分解	塑造	客资	模式	活动	清零	客资</a:t>
            </a:r>
            <a:endParaRPr sz="2600">
              <a:latin typeface="黑体" panose="02010609060101010101" charset="-122"/>
              <a:cs typeface="黑体" panose="02010609060101010101" charset="-122"/>
            </a:endParaRPr>
          </a:p>
        </p:txBody>
      </p:sp>
      <p:sp>
        <p:nvSpPr>
          <p:cNvPr id="7" name="object 5"/>
          <p:cNvSpPr txBox="1"/>
          <p:nvPr/>
        </p:nvSpPr>
        <p:spPr>
          <a:xfrm>
            <a:off x="2737345" y="4665332"/>
            <a:ext cx="3559810" cy="694690"/>
          </a:xfrm>
          <a:prstGeom prst="rect">
            <a:avLst/>
          </a:prstGeom>
        </p:spPr>
        <p:txBody>
          <a:bodyPr vert="horz" wrap="square" lIns="0" tIns="0" rIns="0" bIns="0" rtlCol="0">
            <a:spAutoFit/>
          </a:bodyPr>
          <a:lstStyle/>
          <a:p>
            <a:pPr marL="12700">
              <a:lnSpc>
                <a:spcPct val="100000"/>
              </a:lnSpc>
            </a:pPr>
            <a:r>
              <a:rPr sz="4400" b="1" spc="-5" dirty="0">
                <a:solidFill>
                  <a:srgbClr val="FFFFFF"/>
                </a:solidFill>
                <a:latin typeface="Arial Black" panose="020B0A04020102020204"/>
                <a:cs typeface="Arial Black" panose="020B0A04020102020204"/>
              </a:rPr>
              <a:t>#</a:t>
            </a:r>
            <a:r>
              <a:rPr sz="4400" b="1" dirty="0">
                <a:solidFill>
                  <a:srgbClr val="FFFFFF"/>
                </a:solidFill>
                <a:latin typeface="微软雅黑" panose="020B0503020204020204" charset="-122"/>
                <a:cs typeface="微软雅黑" panose="020B0503020204020204" charset="-122"/>
              </a:rPr>
              <a:t>系统是核心</a:t>
            </a:r>
            <a:r>
              <a:rPr sz="4400" b="1" dirty="0">
                <a:solidFill>
                  <a:srgbClr val="FFFFFF"/>
                </a:solidFill>
                <a:latin typeface="Arial Black" panose="020B0A04020102020204"/>
                <a:cs typeface="Arial Black" panose="020B0A04020102020204"/>
              </a:rPr>
              <a:t>#</a:t>
            </a:r>
            <a:endParaRPr sz="4400">
              <a:latin typeface="Arial Black" panose="020B0A04020102020204"/>
              <a:cs typeface="Arial Black" panose="020B0A040201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1155700" y="1524000"/>
            <a:ext cx="7531100" cy="2623294"/>
          </a:xfrm>
          <a:prstGeom prst="rect">
            <a:avLst/>
          </a:prstGeom>
        </p:spPr>
        <p:txBody>
          <a:bodyPr vert="horz" wrap="square" lIns="0" tIns="464324" rIns="0" bIns="0" rtlCol="0">
            <a:spAutoFit/>
          </a:bodyPr>
          <a:lstStyle/>
          <a:p>
            <a:pPr marL="12700" marR="0" lvl="0" indent="0" defTabSz="914400" eaLnBrk="1" fontAlgn="auto" latinLnBrk="0" hangingPunct="1">
              <a:lnSpc>
                <a:spcPct val="100000"/>
              </a:lnSpc>
              <a:spcBef>
                <a:spcPts val="0"/>
              </a:spcBef>
              <a:spcAft>
                <a:spcPts val="0"/>
              </a:spcAft>
              <a:buClrTx/>
              <a:buSzTx/>
              <a:buFontTx/>
              <a:buNone/>
              <a:defRPr/>
            </a:pPr>
            <a:r>
              <a:rPr kumimoji="0" lang="en-US" altLang="zh-CN" sz="20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a:t>
            </a:r>
            <a:r>
              <a:rPr kumimoji="0" lang="zh-CN" altLang="en-US" sz="2000" b="0" i="0" u="none" strike="noStrike" kern="0" cap="none" spc="-10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 </a:t>
            </a:r>
            <a:r>
              <a:rPr kumimoji="0" lang="zh-CN" altLang="en-US" sz="20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早会：调整团队气氛，梳理目标感</a:t>
            </a:r>
            <a:endParaRPr kumimoji="0" lang="en-US" altLang="zh-CN" sz="20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marL="12700" marR="0" lvl="0" indent="0" defTabSz="914400" eaLnBrk="1" fontAlgn="auto" latinLnBrk="0" hangingPunct="1">
              <a:lnSpc>
                <a:spcPct val="100000"/>
              </a:lnSpc>
              <a:spcBef>
                <a:spcPts val="0"/>
              </a:spcBef>
              <a:spcAft>
                <a:spcPts val="0"/>
              </a:spcAft>
              <a:buClrTx/>
              <a:buSzTx/>
              <a:buFontTx/>
              <a:buNone/>
              <a:defRPr/>
            </a:pPr>
            <a:br>
              <a:rPr lang="en-US" altLang="zh-CN" sz="2000" kern="0" dirty="0" smtClean="0">
                <a:solidFill>
                  <a:schemeClr val="bg1"/>
                </a:solidFill>
                <a:latin typeface="微软雅黑" panose="020B0503020204020204" charset="-122"/>
                <a:ea typeface="微软雅黑" panose="020B0503020204020204" charset="-122"/>
                <a:cs typeface="Arial" panose="020B0604020202020204"/>
              </a:rPr>
            </a:br>
            <a:r>
              <a:rPr kumimoji="0" lang="en-US" altLang="zh-CN" sz="20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a:t>
            </a:r>
            <a:r>
              <a:rPr kumimoji="0" lang="zh-CN" altLang="en-US" sz="2000" b="0" i="0" u="none" strike="noStrike" kern="0" cap="none" spc="-10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 </a:t>
            </a:r>
            <a:r>
              <a:rPr kumimoji="0" lang="zh-CN" altLang="en-US" sz="20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夕会：当日的小结，调整晚间投放</a:t>
            </a:r>
            <a:endParaRPr kumimoji="0" lang="zh-CN" altLang="en-US" sz="20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endParaRPr>
          </a:p>
          <a:p>
            <a:pPr marL="12700" marR="0" lvl="0" indent="0" defTabSz="914400" eaLnBrk="1" fontAlgn="auto" latinLnBrk="0" hangingPunct="1">
              <a:lnSpc>
                <a:spcPct val="100000"/>
              </a:lnSpc>
              <a:spcBef>
                <a:spcPts val="2400"/>
              </a:spcBef>
              <a:spcAft>
                <a:spcPts val="0"/>
              </a:spcAft>
              <a:buClrTx/>
              <a:buSzTx/>
              <a:buFontTx/>
              <a:buNone/>
              <a:defRPr/>
            </a:pPr>
            <a:r>
              <a:rPr kumimoji="0" lang="en-US" altLang="zh-CN" sz="2000" b="0" i="0" u="none" strike="noStrike" kern="0" cap="none" spc="5"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a:t>
            </a:r>
            <a:r>
              <a:rPr kumimoji="0" lang="zh-CN" altLang="en-US" sz="2000" b="0" i="0" u="none" strike="noStrike" kern="0" cap="none" spc="-10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rPr>
              <a:t> </a:t>
            </a:r>
            <a:r>
              <a:rPr kumimoji="0" lang="zh-CN" altLang="en-US" sz="20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晚会：线上微信群，信息分享。</a:t>
            </a:r>
            <a:endParaRPr kumimoji="0" lang="zh-CN" altLang="en-US" sz="20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Arial" panose="020B0604020202020204"/>
            </a:endParaRPr>
          </a:p>
          <a:p>
            <a:pPr marL="12700" marR="0" lvl="0" indent="0" defTabSz="914400" eaLnBrk="1" fontAlgn="auto" latinLnBrk="0" hangingPunct="1">
              <a:lnSpc>
                <a:spcPct val="100000"/>
              </a:lnSpc>
              <a:spcBef>
                <a:spcPts val="2400"/>
              </a:spcBef>
              <a:spcAft>
                <a:spcPts val="0"/>
              </a:spcAft>
              <a:buClrTx/>
              <a:buSzTx/>
              <a:buFontTx/>
              <a:buNone/>
              <a:defRPr/>
            </a:pPr>
            <a:endParaRPr kumimoji="0" lang="zh-CN" altLang="en-US" sz="20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endParaRPr>
          </a:p>
        </p:txBody>
      </p:sp>
      <p:sp>
        <p:nvSpPr>
          <p:cNvPr id="6" name="object 3"/>
          <p:cNvSpPr txBox="1">
            <a:spLocks noGrp="1"/>
          </p:cNvSpPr>
          <p:nvPr>
            <p:ph type="title"/>
          </p:nvPr>
        </p:nvSpPr>
        <p:spPr>
          <a:xfrm>
            <a:off x="1651000" y="593852"/>
            <a:ext cx="6179901" cy="759502"/>
          </a:xfrm>
          <a:prstGeom prst="rect">
            <a:avLst/>
          </a:prstGeom>
        </p:spPr>
        <p:txBody>
          <a:bodyPr vert="horz" wrap="square" lIns="0" tIns="325437" rIns="0" bIns="0" rtlCol="0">
            <a:spAutoFit/>
          </a:bodyPr>
          <a:lstStyle/>
          <a:p>
            <a:pPr marL="1612265">
              <a:lnSpc>
                <a:spcPct val="100000"/>
              </a:lnSpc>
            </a:pPr>
            <a:r>
              <a:rPr dirty="0">
                <a:solidFill>
                  <a:srgbClr val="FFC000"/>
                </a:solidFill>
              </a:rPr>
              <a:t>每日会议</a:t>
            </a:r>
            <a:endParaRPr dirty="0">
              <a:solidFill>
                <a:srgbClr val="FFC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7330</Words>
  <Application>WPS 演示</Application>
  <PresentationFormat>全屏显示(4:3)</PresentationFormat>
  <Paragraphs>619</Paragraphs>
  <Slides>83</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83</vt:i4>
      </vt:variant>
    </vt:vector>
  </HeadingPairs>
  <TitlesOfParts>
    <vt:vector size="99" baseType="lpstr">
      <vt:lpstr>Arial</vt:lpstr>
      <vt:lpstr>宋体</vt:lpstr>
      <vt:lpstr>Wingdings</vt:lpstr>
      <vt:lpstr>微软雅黑</vt:lpstr>
      <vt:lpstr>黑体</vt:lpstr>
      <vt:lpstr>Arial</vt:lpstr>
      <vt:lpstr>Arial Unicode MS</vt:lpstr>
      <vt:lpstr>Calibri</vt:lpstr>
      <vt:lpstr>Cambria</vt:lpstr>
      <vt:lpstr>Times New Roman</vt:lpstr>
      <vt:lpstr>Arial Black</vt:lpstr>
      <vt:lpstr>PMingLiU</vt:lpstr>
      <vt:lpstr>Bookman Old Style</vt:lpstr>
      <vt:lpstr>Segoe Print</vt:lpstr>
      <vt:lpstr>微软雅黑 Light</vt:lpstr>
      <vt:lpstr>Office Theme</vt:lpstr>
      <vt:lpstr>PowerPoint 演示文稿</vt:lpstr>
      <vt:lpstr>PowerPoint 演示文稿</vt:lpstr>
      <vt:lpstr>PowerPoint 演示文稿</vt:lpstr>
      <vt:lpstr>PowerPoint 演示文稿</vt:lpstr>
      <vt:lpstr>PowerPoint 演示文稿</vt:lpstr>
      <vt:lpstr>电商营销的发展定位</vt:lpstr>
      <vt:lpstr>PowerPoint 演示文稿</vt:lpstr>
      <vt:lpstr>PowerPoint 演示文稿</vt:lpstr>
      <vt:lpstr>每日会议</vt:lpstr>
      <vt:lpstr>PowerPoint 演示文稿</vt:lpstr>
      <vt:lpstr>PowerPoint 演示文稿</vt:lpstr>
      <vt:lpstr>PowerPoint 演示文稿</vt:lpstr>
      <vt:lpstr>PowerPoint 演示文稿</vt:lpstr>
      <vt:lpstr>电商营销渠道的改变：</vt:lpstr>
      <vt:lpstr>电商营销模式</vt:lpstr>
      <vt:lpstr>漏斗模式</vt:lpstr>
      <vt:lpstr>PowerPoint 演示文稿</vt:lpstr>
      <vt:lpstr>鱼塘模式</vt:lpstr>
      <vt:lpstr>鱼塘模式</vt:lpstr>
      <vt:lpstr>电商营销模式</vt:lpstr>
      <vt:lpstr>PowerPoint 演示文稿</vt:lpstr>
      <vt:lpstr>倒漏斗模式</vt:lpstr>
      <vt:lpstr>PowerPoint 演示文稿</vt:lpstr>
      <vt:lpstr>PowerPoint 演示文稿</vt:lpstr>
      <vt:lpstr>PowerPoint 演示文稿</vt:lpstr>
      <vt:lpstr>PowerPoint 演示文稿</vt:lpstr>
      <vt:lpstr>官网红包</vt:lpstr>
      <vt:lpstr>微博：</vt:lpstr>
      <vt:lpstr>自助表单工具：</vt:lpstr>
      <vt:lpstr>PowerPoint 演示文稿</vt:lpstr>
      <vt:lpstr>PowerPoint 演示文稿</vt:lpstr>
      <vt:lpstr>PowerPoint 演示文稿</vt:lpstr>
      <vt:lpstr>倒漏斗模式</vt:lpstr>
      <vt:lpstr>倒漏斗模式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社交软件微信操作手法：</vt:lpstr>
      <vt:lpstr>微信的群发（微信群发只限200人）一定要学会分组</vt:lpstr>
      <vt:lpstr>朋友圈传播---风格篇</vt:lpstr>
      <vt:lpstr>朋友圈传播---团队建设篇</vt:lpstr>
      <vt:lpstr>朋友圈传播---品牌篇</vt:lpstr>
      <vt:lpstr>朋友圈传播---现场篇 </vt:lpstr>
      <vt:lpstr>朋友圈传播---订单篇</vt:lpstr>
      <vt:lpstr>朋友圈传播--- 客户好评</vt:lpstr>
      <vt:lpstr>PowerPoint 演示文稿</vt:lpstr>
      <vt:lpstr>PowerPoint 演示文稿</vt:lpstr>
      <vt:lpstr>PowerPoint 演示文稿</vt:lpstr>
      <vt:lpstr>2016邀约的问题</vt:lpstr>
      <vt:lpstr>PowerPoint 演示文稿</vt:lpstr>
      <vt:lpstr>提高开口的抓客话术</vt:lpstr>
      <vt:lpstr>提高开口的抓客话术</vt:lpstr>
      <vt:lpstr>提高开口的抓客话术</vt:lpstr>
      <vt:lpstr>邀约话术</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不是所有的客人都会主动报名  特别注重渠道内的客服系统和抓客系统</vt:lpstr>
      <vt:lpstr>追踪抓客的话术需要设计并且注重体验</vt:lpstr>
      <vt:lpstr>PowerPoint 演示文稿</vt:lpstr>
      <vt:lpstr>PowerPoint 演示文稿</vt:lpstr>
      <vt:lpstr>PowerPoint 演示文稿</vt:lpstr>
      <vt:lpstr>•	点评的套系卖点 是客人阅读最高最关注的部分。</vt:lpstr>
      <vt:lpstr>PowerPoint 演示文稿</vt:lpstr>
      <vt:lpstr>PowerPoint 演示文稿</vt:lpstr>
      <vt:lpstr>PowerPoint 演示文稿</vt:lpstr>
      <vt:lpstr>PowerPoint 演示文稿</vt:lpstr>
      <vt:lpstr>PowerPoint 演示文稿</vt:lpstr>
      <vt:lpstr>网销运营的9个核心系统</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平</dc:creator>
  <cp:lastModifiedBy>好莱坞摄影工作室经理晴天</cp:lastModifiedBy>
  <cp:revision>178</cp:revision>
  <dcterms:created xsi:type="dcterms:W3CDTF">2016-11-19T07:46:00Z</dcterms:created>
  <dcterms:modified xsi:type="dcterms:W3CDTF">2021-12-13T13:02:11Z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2016-10-20T08:00:00Z</vt:filetime>
  </property>
  <property fmtid="{D5CDD505-2E9C-101B-9397-08002B2CF9AE}" pid="3" name="Creator">
    <vt:lpwstr>Acrobat PDFMaker 15 PowerPoint 版</vt:lpwstr>
  </property>
  <property fmtid="{D5CDD505-2E9C-101B-9397-08002B2CF9AE}" pid="4" name="LastSaved">
    <vt:filetime>2016-11-19T08:00:00Z</vt:filetime>
  </property>
  <property fmtid="{D5CDD505-2E9C-101B-9397-08002B2CF9AE}" pid="5" name="KSOProductBuildVer">
    <vt:lpwstr>2052-11.1.0.11115</vt:lpwstr>
  </property>
  <property fmtid="{D5CDD505-2E9C-101B-9397-08002B2CF9AE}" pid="6" name="ICV">
    <vt:lpwstr>D4FCD7684E7F42F08B7FD8F2B7B6AB8C</vt:lpwstr>
  </property>
</Properties>
</file>