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73" r:id="rId3"/>
    <p:sldId id="274" r:id="rId4"/>
    <p:sldId id="261" r:id="rId5"/>
    <p:sldId id="276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6" r:id="rId14"/>
    <p:sldId id="287" r:id="rId15"/>
    <p:sldId id="288" r:id="rId16"/>
    <p:sldId id="289" r:id="rId17"/>
    <p:sldId id="259" r:id="rId18"/>
    <p:sldId id="29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B4E0"/>
    <a:srgbClr val="2224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007"/>
    <p:restoredTop sz="96197"/>
  </p:normalViewPr>
  <p:slideViewPr>
    <p:cSldViewPr snapToGrid="0">
      <p:cViewPr varScale="1">
        <p:scale>
          <a:sx n="109" d="100"/>
          <a:sy n="109" d="100"/>
        </p:scale>
        <p:origin x="20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C04612-CDF1-5EE2-0A50-856A22847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982ADB6-4F8D-2634-EE12-4DAE019B73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906E9C-47C7-062A-91E9-9DDC8470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4E4A0B-443B-8C93-D85F-19F696E6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A30CDA-B069-FA91-0826-FD1CF4693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829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C4937-1B36-5D4F-8A5C-C2EFE6464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B5A2BF-3756-CEA5-4C29-2DEAF8881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D19020-C5E1-E164-C045-EAFBAAFCC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E73F01-BEBA-429E-7540-B0ABE7AFF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41B2F0-86C7-3E89-09FD-9354FCCB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9876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ED3120-D274-8035-1202-8AC5E1527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E2F0A3-680D-F84E-AED5-D722509CA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231BB8-5AFA-2760-42D0-BED733013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1BF2F2-3FAA-C104-23BD-DB35D3A25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04EC16-D52F-5ED4-239B-78ED9D82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505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EEBEC4-AF2D-E61F-7026-ACDDD930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9C4A36-2F35-12E7-C1B0-49D88E0EC6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F34F4D-479E-1455-E778-B0FAD6DB5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0DACB8-AACC-01B6-9BE5-3EF4F3336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1B84D7-DD1B-2314-0B74-2BF7669ED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2BC3A6E-95B7-11C8-FDE1-F23D8BCC9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3699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E141C-0C26-5968-BF9E-6DF84601E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70B9463-0743-6532-E205-3AD98EA64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3DED536-138D-3B80-C5C7-327D0B1A7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47891B8-781C-51AB-BBFA-6FC0FD0FD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2C1972F-0287-786B-3054-CA15827A51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D225C11-0265-A839-7676-FC96CA791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EEA8CAD-6FD3-EC6F-8C16-C3E1BAF0E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9D8FF8D-6BE3-AE3D-8921-612B30899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5348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E3F961-074F-7C82-950E-4A98F470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EBD402F-476B-6A13-FEB1-3585A73B9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DFA8BF9-8BB1-A277-A3BA-2B73780F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6A26BE-9624-16DC-681E-24F47AA4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363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C2ACDC0-4036-A0F7-E7D4-421B1CE6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C63BC22-6431-01AA-97C9-26A505ED8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28D426-6FA4-3C5F-D425-04EA921F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3336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6FFBA8-9487-D22B-9FB0-8653D46A0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79FEE2-6FB4-F029-361C-D84E18A3B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3CBDF4-9BDD-F896-1471-7DB7010AA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0CAE9B-9C3D-37AB-1146-46F5E2AC1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FCC1A70-60E0-F37B-20E7-89FDFD13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B759EF2-C2DA-05F8-433A-5FB6D37B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9618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41021F-66E1-E11D-E4F4-16766688A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FB53EDF-DEF1-2FD5-9CB1-E3A09B834B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7144271-187B-6D5D-1B24-7C9C61A42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064A3E6-227E-BF7F-68F0-88AEA991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2A12D8B-81DC-9D14-0A4F-2D89A559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5B4247-67AE-8742-19A3-9A5BF09D7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4673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4362DB-CB3D-DBCF-AB5D-9CEE2F81F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AFEBF8F-C75B-C05C-3476-AEA1AF07E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5A22D6-2C46-9FD2-95F2-B5CBB26CE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1F0347-0082-D31E-0AC4-44C4DC1C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C72B1B-1825-DFBE-C66F-CC644E741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0102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D7EDEB2-02D6-FB25-2206-26E7007025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88A8B7-DD79-0370-A652-C7A9E422A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D705EC-91B0-07B1-3188-BEB12206C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AFE93B-EA26-63A3-20DB-D34C34C0C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004226-1101-09A2-A168-3374A608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9905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071E73-3B6B-7BF2-54E5-FBFF670E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DE7D5E-CBDB-786A-E4A8-6E13869E2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97BB0D-3C1E-6225-BC81-BB174E861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76B8C-9421-B742-8644-61519B9E2A44}" type="datetimeFigureOut">
              <a:rPr kumimoji="1" lang="zh-CN" altLang="en-US" smtClean="0"/>
              <a:t>2024/1/1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7B8520-74F2-D8D6-BBDC-97EF5404F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0ADA4C-0D42-8E6C-DCE3-E6AF75668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69648-B1B2-2347-8D31-FBCE76DC45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725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eg"/><Relationship Id="rId7" Type="http://schemas.openxmlformats.org/officeDocument/2006/relationships/image" Target="../media/image62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图片 3" descr="街道上有许多玩具&#10;&#10;低可信度描述已自动生成">
            <a:extLst>
              <a:ext uri="{FF2B5EF4-FFF2-40B4-BE49-F238E27FC236}">
                <a16:creationId xmlns:a16="http://schemas.microsoft.com/office/drawing/2014/main" id="{5FEC8902-1DAA-C6DD-BFBD-ACE5FF5AF9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EEB9E44-3789-8DD1-6A23-88D6AAB258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52B1446-82EB-E61F-46D6-F10FAD6B0895}"/>
              </a:ext>
            </a:extLst>
          </p:cNvPr>
          <p:cNvSpPr txBox="1"/>
          <p:nvPr/>
        </p:nvSpPr>
        <p:spPr>
          <a:xfrm>
            <a:off x="3186792" y="3028890"/>
            <a:ext cx="5818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DODOPA</a:t>
            </a:r>
            <a:r>
              <a:rPr kumimoji="1"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野间微醺嘉年华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94985C-8AFD-1330-AD6B-B9E960BC05D4}"/>
              </a:ext>
            </a:extLst>
          </p:cNvPr>
          <p:cNvSpPr txBox="1"/>
          <p:nvPr/>
        </p:nvSpPr>
        <p:spPr>
          <a:xfrm>
            <a:off x="2677885" y="1819870"/>
            <a:ext cx="68362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66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醉松松游乐场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5F5B593-EF4E-B0AE-0DEF-573665DA4AAD}"/>
              </a:ext>
            </a:extLst>
          </p:cNvPr>
          <p:cNvSpPr txBox="1"/>
          <p:nvPr/>
        </p:nvSpPr>
        <p:spPr>
          <a:xfrm>
            <a:off x="3099706" y="3831104"/>
            <a:ext cx="590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Social</a:t>
            </a:r>
            <a:r>
              <a:rPr kumimoji="1" lang="zh-CN" altLang="en-US" sz="4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传播方案提报</a:t>
            </a:r>
          </a:p>
        </p:txBody>
      </p:sp>
    </p:spTree>
    <p:extLst>
      <p:ext uri="{BB962C8B-B14F-4D97-AF65-F5344CB8AC3E}">
        <p14:creationId xmlns:p14="http://schemas.microsoft.com/office/powerpoint/2010/main" val="3951618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EA455AF1-AB38-C239-2D4B-CDB2629AF016}"/>
              </a:ext>
            </a:extLst>
          </p:cNvPr>
          <p:cNvCxnSpPr>
            <a:cxnSpLocks/>
          </p:cNvCxnSpPr>
          <p:nvPr/>
        </p:nvCxnSpPr>
        <p:spPr>
          <a:xfrm>
            <a:off x="522514" y="832757"/>
            <a:ext cx="212271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09762F3-5B46-0F99-DBA8-2D6C09473A3D}"/>
              </a:ext>
            </a:extLst>
          </p:cNvPr>
          <p:cNvCxnSpPr>
            <a:cxnSpLocks/>
          </p:cNvCxnSpPr>
          <p:nvPr/>
        </p:nvCxnSpPr>
        <p:spPr>
          <a:xfrm>
            <a:off x="522514" y="1001486"/>
            <a:ext cx="145324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2">
            <a:extLst>
              <a:ext uri="{FF2B5EF4-FFF2-40B4-BE49-F238E27FC236}">
                <a16:creationId xmlns:a16="http://schemas.microsoft.com/office/drawing/2014/main" id="{A59FDE6F-6D97-2B2C-9FC5-B109B0A46CA0}"/>
              </a:ext>
            </a:extLst>
          </p:cNvPr>
          <p:cNvSpPr txBox="1"/>
          <p:nvPr/>
        </p:nvSpPr>
        <p:spPr>
          <a:xfrm>
            <a:off x="-105069" y="166321"/>
            <a:ext cx="2940797" cy="705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zh-CN" altLang="en-US" sz="2800" b="1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Yuppy SC" panose="020F0603040207020204" pitchFamily="34" charset="-122"/>
              </a:rPr>
              <a:t>背景目标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668E1DC-A771-2174-3DBC-A16F22E0377A}"/>
              </a:ext>
            </a:extLst>
          </p:cNvPr>
          <p:cNvSpPr txBox="1"/>
          <p:nvPr/>
        </p:nvSpPr>
        <p:spPr>
          <a:xfrm>
            <a:off x="522514" y="1538983"/>
            <a:ext cx="110789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高曝光</a:t>
            </a:r>
            <a:r>
              <a:rPr kumimoji="1" lang="en-US" altLang="zh-CN" sz="88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kumimoji="1" lang="zh-CN" altLang="en-US" sz="88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促转化</a:t>
            </a: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F7634361-0F30-DD0B-6B25-276887B811A8}"/>
              </a:ext>
            </a:extLst>
          </p:cNvPr>
          <p:cNvCxnSpPr>
            <a:cxnSpLocks/>
          </p:cNvCxnSpPr>
          <p:nvPr/>
        </p:nvCxnSpPr>
        <p:spPr>
          <a:xfrm>
            <a:off x="0" y="3614057"/>
            <a:ext cx="12192000" cy="0"/>
          </a:xfrm>
          <a:prstGeom prst="line">
            <a:avLst/>
          </a:prstGeom>
          <a:ln w="25400">
            <a:solidFill>
              <a:srgbClr val="3BB4E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3B144ED-C2CC-1551-EE79-3A535B39D0FD}"/>
              </a:ext>
            </a:extLst>
          </p:cNvPr>
          <p:cNvSpPr/>
          <p:nvPr/>
        </p:nvSpPr>
        <p:spPr>
          <a:xfrm>
            <a:off x="1627414" y="4406515"/>
            <a:ext cx="1208314" cy="424543"/>
          </a:xfrm>
          <a:prstGeom prst="rect">
            <a:avLst/>
          </a:prstGeom>
          <a:solidFill>
            <a:srgbClr val="3BB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传播背景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0A32C12-E156-5D08-19AD-7C6290FEB31D}"/>
              </a:ext>
            </a:extLst>
          </p:cNvPr>
          <p:cNvSpPr txBox="1"/>
          <p:nvPr/>
        </p:nvSpPr>
        <p:spPr>
          <a:xfrm>
            <a:off x="3124200" y="4349549"/>
            <a:ext cx="6988629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通过社媒投放，进行深度种草，促成线上购票转化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2CDA370-8D48-447A-947E-18D183D2734C}"/>
              </a:ext>
            </a:extLst>
          </p:cNvPr>
          <p:cNvSpPr/>
          <p:nvPr/>
        </p:nvSpPr>
        <p:spPr>
          <a:xfrm>
            <a:off x="1627414" y="5543948"/>
            <a:ext cx="1208314" cy="424543"/>
          </a:xfrm>
          <a:prstGeom prst="rect">
            <a:avLst/>
          </a:prstGeom>
          <a:solidFill>
            <a:srgbClr val="3BB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传播目标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6E979FB-76CA-9AC0-A97F-F56FBFDA9E23}"/>
              </a:ext>
            </a:extLst>
          </p:cNvPr>
          <p:cNvSpPr txBox="1"/>
          <p:nvPr/>
        </p:nvSpPr>
        <p:spPr>
          <a:xfrm>
            <a:off x="2971800" y="5319017"/>
            <a:ext cx="698862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在活动预售期，抢占用户心智并引流至售票渠道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与带货渠道深度合作，促进流量变现转化，完成销量收割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7212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9178F04-DCC9-97D6-F76C-3779FF29C504}"/>
              </a:ext>
            </a:extLst>
          </p:cNvPr>
          <p:cNvSpPr txBox="1"/>
          <p:nvPr/>
        </p:nvSpPr>
        <p:spPr>
          <a:xfrm>
            <a:off x="1194708" y="1890116"/>
            <a:ext cx="3200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800" b="1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破题思考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5C837E2-5822-7350-0CBE-C03A1AB3D2B0}"/>
              </a:ext>
            </a:extLst>
          </p:cNvPr>
          <p:cNvSpPr txBox="1"/>
          <p:nvPr/>
        </p:nvSpPr>
        <p:spPr>
          <a:xfrm>
            <a:off x="3546022" y="2321004"/>
            <a:ext cx="6384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6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如何传播引爆</a:t>
            </a:r>
            <a:endParaRPr kumimoji="1" lang="en-US" altLang="zh-CN" sz="6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6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实现流量变现</a:t>
            </a:r>
            <a:endParaRPr kumimoji="1" lang="en-US" altLang="zh-CN" sz="6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EB367E2-B61D-20EA-182A-82467FE72E1D}"/>
              </a:ext>
            </a:extLst>
          </p:cNvPr>
          <p:cNvSpPr txBox="1"/>
          <p:nvPr/>
        </p:nvSpPr>
        <p:spPr>
          <a:xfrm>
            <a:off x="8803823" y="2182503"/>
            <a:ext cx="17308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3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28712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>
            <a:extLst>
              <a:ext uri="{FF2B5EF4-FFF2-40B4-BE49-F238E27FC236}">
                <a16:creationId xmlns:a16="http://schemas.microsoft.com/office/drawing/2014/main" id="{EF390962-12E2-339C-6BF0-1AE55640E82F}"/>
              </a:ext>
            </a:extLst>
          </p:cNvPr>
          <p:cNvSpPr/>
          <p:nvPr/>
        </p:nvSpPr>
        <p:spPr>
          <a:xfrm>
            <a:off x="-565036" y="374318"/>
            <a:ext cx="2785718" cy="52686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A14BF5-0133-9D4C-8D7B-81CEA17E6ED8}"/>
              </a:ext>
            </a:extLst>
          </p:cNvPr>
          <p:cNvSpPr txBox="1"/>
          <p:nvPr/>
        </p:nvSpPr>
        <p:spPr>
          <a:xfrm>
            <a:off x="513122" y="2788466"/>
            <a:ext cx="3762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锁定平台，物理传播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561FFEF-6467-6975-678A-AC3E820CB98C}"/>
              </a:ext>
            </a:extLst>
          </p:cNvPr>
          <p:cNvSpPr txBox="1"/>
          <p:nvPr/>
        </p:nvSpPr>
        <p:spPr>
          <a:xfrm>
            <a:off x="4349736" y="2757014"/>
            <a:ext cx="3762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深耕内容，化学种草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C5A39A-6B6C-BF19-0326-ED5AAA43B722}"/>
              </a:ext>
            </a:extLst>
          </p:cNvPr>
          <p:cNvSpPr txBox="1"/>
          <p:nvPr/>
        </p:nvSpPr>
        <p:spPr>
          <a:xfrm>
            <a:off x="7959827" y="2769118"/>
            <a:ext cx="3762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渠道加持，高效转化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E3D4DCA-0F61-0793-E1D9-E226B355B629}"/>
              </a:ext>
            </a:extLst>
          </p:cNvPr>
          <p:cNvSpPr/>
          <p:nvPr/>
        </p:nvSpPr>
        <p:spPr>
          <a:xfrm>
            <a:off x="666115" y="3552102"/>
            <a:ext cx="3456547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以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小红书、抖音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平台为主阵地，打通年轻人强依赖平台，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聚焦多维度内容进行各圈层传播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；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微信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为辅，聚焦声量，精准狙击人群，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实现全线高效曝光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98A163-D49E-907A-9FC3-55B9DE3C13BD}"/>
              </a:ext>
            </a:extLst>
          </p:cNvPr>
          <p:cNvSpPr/>
          <p:nvPr/>
        </p:nvSpPr>
        <p:spPr>
          <a:xfrm>
            <a:off x="4665617" y="3608014"/>
            <a:ext cx="3087482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各平台齐发力，以内容提高大众对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活动关注度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；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各维度内容兼具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“吸引度”“感染力”，增强大众兴趣度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，深度种草</a:t>
            </a:r>
          </a:p>
        </p:txBody>
      </p:sp>
      <p:pic>
        <p:nvPicPr>
          <p:cNvPr id="14" name="图形 13">
            <a:extLst>
              <a:ext uri="{FF2B5EF4-FFF2-40B4-BE49-F238E27FC236}">
                <a16:creationId xmlns:a16="http://schemas.microsoft.com/office/drawing/2014/main" id="{8B3863BC-250A-533C-F805-6F74A1B692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7713" y="1605747"/>
            <a:ext cx="916573" cy="916573"/>
          </a:xfrm>
          <a:prstGeom prst="rect">
            <a:avLst/>
          </a:prstGeom>
        </p:spPr>
      </p:pic>
      <p:pic>
        <p:nvPicPr>
          <p:cNvPr id="16" name="图形 15">
            <a:extLst>
              <a:ext uri="{FF2B5EF4-FFF2-40B4-BE49-F238E27FC236}">
                <a16:creationId xmlns:a16="http://schemas.microsoft.com/office/drawing/2014/main" id="{942D0C2C-3F46-0737-164B-13D72F191E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06357" y="1662982"/>
            <a:ext cx="1069473" cy="80210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22E6BC5F-66A9-1139-98B6-CA71DB9E891C}"/>
              </a:ext>
            </a:extLst>
          </p:cNvPr>
          <p:cNvSpPr/>
          <p:nvPr/>
        </p:nvSpPr>
        <p:spPr>
          <a:xfrm>
            <a:off x="8351946" y="3552102"/>
            <a:ext cx="3097048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达人免费分发至大众点评和其粉丝群，引流转化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和带货渠道深度合作，在其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商城开设售票、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助力高效转化</a:t>
            </a:r>
            <a:endParaRPr kumimoji="0" lang="zh-CN" altLang="en-US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pic>
        <p:nvPicPr>
          <p:cNvPr id="19" name="图形 18">
            <a:extLst>
              <a:ext uri="{FF2B5EF4-FFF2-40B4-BE49-F238E27FC236}">
                <a16:creationId xmlns:a16="http://schemas.microsoft.com/office/drawing/2014/main" id="{D3F68C79-A9FA-8BDE-6FDA-C5186620A18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08650" y="1662982"/>
            <a:ext cx="823514" cy="823514"/>
          </a:xfrm>
          <a:prstGeom prst="rect">
            <a:avLst/>
          </a:prstGeom>
        </p:spPr>
      </p:pic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7353BE3D-BF1F-4E13-A9C1-283646DA0A27}"/>
              </a:ext>
            </a:extLst>
          </p:cNvPr>
          <p:cNvCxnSpPr/>
          <p:nvPr/>
        </p:nvCxnSpPr>
        <p:spPr>
          <a:xfrm>
            <a:off x="4458888" y="1728868"/>
            <a:ext cx="0" cy="4968232"/>
          </a:xfrm>
          <a:prstGeom prst="line">
            <a:avLst/>
          </a:prstGeom>
          <a:ln>
            <a:solidFill>
              <a:srgbClr val="3BB4E0">
                <a:alpha val="3234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6D85818-42DF-5CFE-94BB-DDEEF7545339}"/>
              </a:ext>
            </a:extLst>
          </p:cNvPr>
          <p:cNvCxnSpPr/>
          <p:nvPr/>
        </p:nvCxnSpPr>
        <p:spPr>
          <a:xfrm>
            <a:off x="7972798" y="1663794"/>
            <a:ext cx="0" cy="4968232"/>
          </a:xfrm>
          <a:prstGeom prst="line">
            <a:avLst/>
          </a:prstGeom>
          <a:ln>
            <a:solidFill>
              <a:srgbClr val="3BB4E0">
                <a:alpha val="32342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2E2170D7-EAFB-F5DF-F66F-176B6A5AA570}"/>
              </a:ext>
            </a:extLst>
          </p:cNvPr>
          <p:cNvSpPr txBox="1"/>
          <p:nvPr/>
        </p:nvSpPr>
        <p:spPr>
          <a:xfrm>
            <a:off x="0" y="238689"/>
            <a:ext cx="2060337" cy="66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800" b="1" dirty="0">
                <a:solidFill>
                  <a:schemeClr val="bg1">
                    <a:alpha val="85139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推广策略</a:t>
            </a:r>
            <a:endParaRPr kumimoji="1" lang="en-US" altLang="zh-CN" sz="2800" b="1" dirty="0">
              <a:solidFill>
                <a:schemeClr val="bg1">
                  <a:alpha val="85139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9218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三角形 27">
            <a:extLst>
              <a:ext uri="{FF2B5EF4-FFF2-40B4-BE49-F238E27FC236}">
                <a16:creationId xmlns:a16="http://schemas.microsoft.com/office/drawing/2014/main" id="{8884311F-8355-2F96-B5BD-275B640213B0}"/>
              </a:ext>
            </a:extLst>
          </p:cNvPr>
          <p:cNvSpPr/>
          <p:nvPr/>
        </p:nvSpPr>
        <p:spPr>
          <a:xfrm rot="10800000">
            <a:off x="634388" y="3213316"/>
            <a:ext cx="10849097" cy="2306195"/>
          </a:xfrm>
          <a:prstGeom prst="triangle">
            <a:avLst>
              <a:gd name="adj" fmla="val 50000"/>
            </a:avLst>
          </a:prstGeom>
          <a:solidFill>
            <a:schemeClr val="bg1">
              <a:alpha val="1287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78F38038-B5EA-5F42-2FEA-2490BA80F9A2}"/>
              </a:ext>
            </a:extLst>
          </p:cNvPr>
          <p:cNvSpPr/>
          <p:nvPr/>
        </p:nvSpPr>
        <p:spPr>
          <a:xfrm>
            <a:off x="-721407" y="388908"/>
            <a:ext cx="2785718" cy="52686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FC7D82-EA5B-3724-DE37-F4FD9599DA9F}"/>
              </a:ext>
            </a:extLst>
          </p:cNvPr>
          <p:cNvSpPr txBox="1"/>
          <p:nvPr/>
        </p:nvSpPr>
        <p:spPr>
          <a:xfrm>
            <a:off x="0" y="238689"/>
            <a:ext cx="2060337" cy="66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800" b="1" dirty="0">
                <a:solidFill>
                  <a:schemeClr val="bg1">
                    <a:alpha val="85139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媒介策略</a:t>
            </a:r>
            <a:endParaRPr kumimoji="1" lang="en-US" altLang="zh-CN" sz="2800" b="1" dirty="0">
              <a:solidFill>
                <a:schemeClr val="bg1">
                  <a:alpha val="85139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7B080FC4-20B3-DB70-59AB-2841B3F7F51F}"/>
              </a:ext>
            </a:extLst>
          </p:cNvPr>
          <p:cNvSpPr/>
          <p:nvPr/>
        </p:nvSpPr>
        <p:spPr>
          <a:xfrm>
            <a:off x="671452" y="1964900"/>
            <a:ext cx="4378886" cy="1404257"/>
          </a:xfrm>
          <a:prstGeom prst="roundRect">
            <a:avLst/>
          </a:prstGeom>
          <a:noFill/>
          <a:ln w="539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D254E8-D8C4-217E-1EC7-E566CCE5A968}"/>
              </a:ext>
            </a:extLst>
          </p:cNvPr>
          <p:cNvSpPr txBox="1"/>
          <p:nvPr/>
        </p:nvSpPr>
        <p:spPr>
          <a:xfrm>
            <a:off x="1656100" y="1036807"/>
            <a:ext cx="240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3600" b="1" i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百</a:t>
            </a:r>
            <a:r>
              <a:rPr kumimoji="1" lang="zh-CN" altLang="en-US" sz="3600" b="1" i="1" dirty="0">
                <a:solidFill>
                  <a:srgbClr val="00B0F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呼</a:t>
            </a:r>
            <a:r>
              <a:rPr kumimoji="1" lang="zh-CN" altLang="en-US" sz="3600" b="1" i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百</a:t>
            </a:r>
            <a:r>
              <a:rPr kumimoji="1" lang="zh-CN" altLang="en-US" sz="3600" b="1" i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应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498FF1-FFD2-DA9F-948F-6D46849AA26A}"/>
              </a:ext>
            </a:extLst>
          </p:cNvPr>
          <p:cNvSpPr txBox="1"/>
          <p:nvPr/>
        </p:nvSpPr>
        <p:spPr>
          <a:xfrm>
            <a:off x="671452" y="2251531"/>
            <a:ext cx="4140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垂类头部</a:t>
            </a:r>
            <a:r>
              <a:rPr kumimoji="1"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本土</a:t>
            </a:r>
            <a:r>
              <a:rPr kumimoji="1"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</a:p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矩阵效应引爆</a:t>
            </a: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F339AC08-EC53-4B17-67B2-446277E15EC9}"/>
              </a:ext>
            </a:extLst>
          </p:cNvPr>
          <p:cNvSpPr/>
          <p:nvPr/>
        </p:nvSpPr>
        <p:spPr>
          <a:xfrm>
            <a:off x="1066575" y="3646052"/>
            <a:ext cx="1510394" cy="52097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引爆热度</a:t>
            </a: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9BDC2A25-D734-4ED5-E766-D870EF17780E}"/>
              </a:ext>
            </a:extLst>
          </p:cNvPr>
          <p:cNvSpPr/>
          <p:nvPr/>
        </p:nvSpPr>
        <p:spPr>
          <a:xfrm>
            <a:off x="2856250" y="3652459"/>
            <a:ext cx="1510394" cy="520974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超强互动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3ECF720-5131-54D5-4020-630A61F2C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297" y="4413053"/>
            <a:ext cx="838999" cy="83899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4DE49C2-1A43-E5AB-30BD-C8BE9149E1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907" y="4592922"/>
            <a:ext cx="582098" cy="582098"/>
          </a:xfrm>
          <a:prstGeom prst="round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F4EFAAB6-2260-0B85-7A54-727A573060D2}"/>
              </a:ext>
            </a:extLst>
          </p:cNvPr>
          <p:cNvSpPr txBox="1"/>
          <p:nvPr/>
        </p:nvSpPr>
        <p:spPr>
          <a:xfrm>
            <a:off x="1394842" y="4601720"/>
            <a:ext cx="3745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国民级短视频平台以优质内容撬动流量，打造活动引爆点，营造全民参与氛围</a:t>
            </a:r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4B7B67D2-838B-63AF-8406-6652C4F602B2}"/>
              </a:ext>
            </a:extLst>
          </p:cNvPr>
          <p:cNvSpPr/>
          <p:nvPr/>
        </p:nvSpPr>
        <p:spPr>
          <a:xfrm>
            <a:off x="1293296" y="4551495"/>
            <a:ext cx="3757042" cy="715887"/>
          </a:xfrm>
          <a:prstGeom prst="roundRect">
            <a:avLst/>
          </a:prstGeom>
          <a:noFill/>
          <a:ln w="19050">
            <a:solidFill>
              <a:schemeClr val="bg1">
                <a:lumMod val="9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11888C79-9E04-A09E-F744-A5C2E8E64C21}"/>
              </a:ext>
            </a:extLst>
          </p:cNvPr>
          <p:cNvSpPr/>
          <p:nvPr/>
        </p:nvSpPr>
        <p:spPr>
          <a:xfrm>
            <a:off x="6497277" y="1964900"/>
            <a:ext cx="5060335" cy="1404257"/>
          </a:xfrm>
          <a:prstGeom prst="roundRect">
            <a:avLst/>
          </a:prstGeom>
          <a:noFill/>
          <a:ln w="539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C9BDCBA-8062-0A02-D155-C46835D8A264}"/>
              </a:ext>
            </a:extLst>
          </p:cNvPr>
          <p:cNvSpPr txBox="1"/>
          <p:nvPr/>
        </p:nvSpPr>
        <p:spPr>
          <a:xfrm>
            <a:off x="6986825" y="1036807"/>
            <a:ext cx="3196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3600" b="1" i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“品效”兼并</a:t>
            </a:r>
            <a:endParaRPr kumimoji="1" lang="zh-CN" altLang="en-US" sz="3600" b="1" i="1" dirty="0">
              <a:solidFill>
                <a:srgbClr val="92D0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10F9351-96DF-3A5C-B512-59EDCE060769}"/>
              </a:ext>
            </a:extLst>
          </p:cNvPr>
          <p:cNvSpPr txBox="1"/>
          <p:nvPr/>
        </p:nvSpPr>
        <p:spPr>
          <a:xfrm>
            <a:off x="7150139" y="2265468"/>
            <a:ext cx="3820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场景唤醒</a:t>
            </a:r>
            <a:r>
              <a:rPr kumimoji="1"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垂直转化</a:t>
            </a:r>
            <a:endParaRPr kumimoji="1"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花式种草塑口碑</a:t>
            </a:r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FD25D3C1-6588-829F-F0D8-C53CBB5D39FD}"/>
              </a:ext>
            </a:extLst>
          </p:cNvPr>
          <p:cNvSpPr/>
          <p:nvPr/>
        </p:nvSpPr>
        <p:spPr>
          <a:xfrm>
            <a:off x="6540657" y="3652459"/>
            <a:ext cx="1510394" cy="520974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多元场景</a:t>
            </a: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DCE78B4A-5FD8-B1F0-6647-A2DDB3B0229E}"/>
              </a:ext>
            </a:extLst>
          </p:cNvPr>
          <p:cNvSpPr/>
          <p:nvPr/>
        </p:nvSpPr>
        <p:spPr>
          <a:xfrm>
            <a:off x="8293257" y="3654769"/>
            <a:ext cx="1510394" cy="520974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多重触达</a:t>
            </a: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2455DCA0-C07A-DAB2-D9CD-04A80CC98DE5}"/>
              </a:ext>
            </a:extLst>
          </p:cNvPr>
          <p:cNvSpPr/>
          <p:nvPr/>
        </p:nvSpPr>
        <p:spPr>
          <a:xfrm>
            <a:off x="10047218" y="3664691"/>
            <a:ext cx="1510394" cy="520974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垂直转化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2988658-E90A-4504-1A3F-E4501DABA4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90380" y="4591938"/>
            <a:ext cx="582098" cy="56578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圆角矩形 23">
            <a:extLst>
              <a:ext uri="{FF2B5EF4-FFF2-40B4-BE49-F238E27FC236}">
                <a16:creationId xmlns:a16="http://schemas.microsoft.com/office/drawing/2014/main" id="{CD2AAECC-A106-57CB-DAFA-52003FAF805C}"/>
              </a:ext>
            </a:extLst>
          </p:cNvPr>
          <p:cNvSpPr/>
          <p:nvPr/>
        </p:nvSpPr>
        <p:spPr>
          <a:xfrm>
            <a:off x="8168697" y="4536165"/>
            <a:ext cx="3108942" cy="715887"/>
          </a:xfrm>
          <a:prstGeom prst="roundRect">
            <a:avLst/>
          </a:prstGeom>
          <a:noFill/>
          <a:ln w="19050">
            <a:solidFill>
              <a:schemeClr val="bg1">
                <a:lumMod val="9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FD90C01-58FC-43F8-4964-22962B0594FD}"/>
              </a:ext>
            </a:extLst>
          </p:cNvPr>
          <p:cNvSpPr txBox="1"/>
          <p:nvPr/>
        </p:nvSpPr>
        <p:spPr>
          <a:xfrm>
            <a:off x="8255421" y="4617050"/>
            <a:ext cx="2906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多类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KOL+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垂类大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有效覆盖</a:t>
            </a:r>
            <a:endParaRPr kumimoji="1" lang="en-US" altLang="zh-CN" sz="16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垂直社群高效转化</a:t>
            </a:r>
          </a:p>
        </p:txBody>
      </p:sp>
      <p:pic>
        <p:nvPicPr>
          <p:cNvPr id="27" name="图形 26">
            <a:extLst>
              <a:ext uri="{FF2B5EF4-FFF2-40B4-BE49-F238E27FC236}">
                <a16:creationId xmlns:a16="http://schemas.microsoft.com/office/drawing/2014/main" id="{4C6B72A8-9BC8-7A6B-638B-3D7149E5BC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25912" y="2237594"/>
            <a:ext cx="844934" cy="844934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6B13D949-C748-5F21-DFC2-CEFAD3E2684F}"/>
              </a:ext>
            </a:extLst>
          </p:cNvPr>
          <p:cNvSpPr txBox="1"/>
          <p:nvPr/>
        </p:nvSpPr>
        <p:spPr>
          <a:xfrm>
            <a:off x="4590121" y="5707184"/>
            <a:ext cx="2705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引流官方售票入口</a:t>
            </a:r>
          </a:p>
        </p:txBody>
      </p:sp>
    </p:spTree>
    <p:extLst>
      <p:ext uri="{BB962C8B-B14F-4D97-AF65-F5344CB8AC3E}">
        <p14:creationId xmlns:p14="http://schemas.microsoft.com/office/powerpoint/2010/main" val="229793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3CD61C77-4104-0009-7ACB-66A19AC5AA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4682" y="196295"/>
            <a:ext cx="949961" cy="94705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30AAB53-F62D-185A-867B-1CC606F22C92}"/>
              </a:ext>
            </a:extLst>
          </p:cNvPr>
          <p:cNvSpPr txBox="1"/>
          <p:nvPr/>
        </p:nvSpPr>
        <p:spPr>
          <a:xfrm>
            <a:off x="1371600" y="408213"/>
            <a:ext cx="6368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知名头部</a:t>
            </a:r>
            <a:r>
              <a:rPr kumimoji="1"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kumimoji="1"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本土</a:t>
            </a:r>
            <a:r>
              <a:rPr kumimoji="1"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  <a:r>
              <a:rPr kumimoji="1"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矩阵效应快速引爆</a:t>
            </a: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03BD0CB2-A5F8-94B2-0BBC-683DEDE3CACF}"/>
              </a:ext>
            </a:extLst>
          </p:cNvPr>
          <p:cNvSpPr/>
          <p:nvPr/>
        </p:nvSpPr>
        <p:spPr>
          <a:xfrm>
            <a:off x="1176106" y="1584215"/>
            <a:ext cx="4145828" cy="702129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垂类头部达人（百万粉）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38A07EC-2858-1AAE-4898-A923D8283E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7295" y="3269517"/>
            <a:ext cx="895347" cy="861611"/>
          </a:xfrm>
          <a:prstGeom prst="ellipse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1CBE84B-67DA-E513-589E-4FC7CBA840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0388" y="3331027"/>
            <a:ext cx="981321" cy="944346"/>
          </a:xfrm>
          <a:prstGeom prst="ellipse">
            <a:avLst/>
          </a:prstGeom>
        </p:spPr>
      </p:pic>
      <p:sp>
        <p:nvSpPr>
          <p:cNvPr id="13" name="圆角矩形 12">
            <a:extLst>
              <a:ext uri="{FF2B5EF4-FFF2-40B4-BE49-F238E27FC236}">
                <a16:creationId xmlns:a16="http://schemas.microsoft.com/office/drawing/2014/main" id="{408CA7C2-6666-F1B9-B0C9-0FC23F230309}"/>
              </a:ext>
            </a:extLst>
          </p:cNvPr>
          <p:cNvSpPr/>
          <p:nvPr/>
        </p:nvSpPr>
        <p:spPr>
          <a:xfrm>
            <a:off x="6852473" y="2588451"/>
            <a:ext cx="1699624" cy="46572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多元内容</a:t>
            </a:r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BC2BE004-FDDA-532E-EFE2-EFCE78C94D98}"/>
              </a:ext>
            </a:extLst>
          </p:cNvPr>
          <p:cNvSpPr/>
          <p:nvPr/>
        </p:nvSpPr>
        <p:spPr>
          <a:xfrm>
            <a:off x="1311888" y="2575822"/>
            <a:ext cx="1699624" cy="46572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垂直种草</a:t>
            </a:r>
          </a:p>
        </p:txBody>
      </p:sp>
      <p:pic>
        <p:nvPicPr>
          <p:cNvPr id="18" name="ID_AF5DC61C06134254BCBB54EB30598CB8">
            <a:extLst>
              <a:ext uri="{FF2B5EF4-FFF2-40B4-BE49-F238E27FC236}">
                <a16:creationId xmlns:a16="http://schemas.microsoft.com/office/drawing/2014/main" id="{00000000-0008-0000-0100-00001100000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72265" y="3269517"/>
            <a:ext cx="928293" cy="944347"/>
          </a:xfrm>
          <a:prstGeom prst="rect">
            <a:avLst/>
          </a:prstGeom>
        </p:spPr>
      </p:pic>
      <p:pic>
        <p:nvPicPr>
          <p:cNvPr id="19" name="ID_ADA21BEA9DBA49EB9AEE980592B3BEC8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27295" y="4787722"/>
            <a:ext cx="849614" cy="889736"/>
          </a:xfrm>
          <a:prstGeom prst="ellipse">
            <a:avLst/>
          </a:prstGeom>
        </p:spPr>
      </p:pic>
      <p:pic>
        <p:nvPicPr>
          <p:cNvPr id="20" name="ID_20DD62097AE24E0EB5A98BD34BF6D053">
            <a:extLst>
              <a:ext uri="{FF2B5EF4-FFF2-40B4-BE49-F238E27FC236}">
                <a16:creationId xmlns:a16="http://schemas.microsoft.com/office/drawing/2014/main" id="{00000000-0008-0000-0100-00001200000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44640" y="4787722"/>
            <a:ext cx="897069" cy="861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D_F98C06E4032545A4954B4456D955DC8A">
            <a:extLst>
              <a:ext uri="{FF2B5EF4-FFF2-40B4-BE49-F238E27FC236}">
                <a16:creationId xmlns:a16="http://schemas.microsoft.com/office/drawing/2014/main" id="{00000000-0008-0000-0100-00001700000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18269" y="4759597"/>
            <a:ext cx="882289" cy="889736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64FDABE0-EFB3-CC30-AA1E-70EED3216C03}"/>
              </a:ext>
            </a:extLst>
          </p:cNvPr>
          <p:cNvSpPr txBox="1"/>
          <p:nvPr/>
        </p:nvSpPr>
        <p:spPr>
          <a:xfrm>
            <a:off x="1180862" y="4225686"/>
            <a:ext cx="138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犀利广州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280AF6E-619B-357A-035E-ADB5C136EC3A}"/>
              </a:ext>
            </a:extLst>
          </p:cNvPr>
          <p:cNvSpPr txBox="1"/>
          <p:nvPr/>
        </p:nvSpPr>
        <p:spPr>
          <a:xfrm>
            <a:off x="2456942" y="4242599"/>
            <a:ext cx="138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雷猴广州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5C93823-BAF2-2A61-CA79-22B9543A5576}"/>
              </a:ext>
            </a:extLst>
          </p:cNvPr>
          <p:cNvSpPr txBox="1"/>
          <p:nvPr/>
        </p:nvSpPr>
        <p:spPr>
          <a:xfrm>
            <a:off x="3641709" y="4246302"/>
            <a:ext cx="138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Livin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广州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C847DE5-552A-B23A-F508-DE9CFB3517AE}"/>
              </a:ext>
            </a:extLst>
          </p:cNvPr>
          <p:cNvSpPr txBox="1"/>
          <p:nvPr/>
        </p:nvSpPr>
        <p:spPr>
          <a:xfrm>
            <a:off x="1068730" y="5843148"/>
            <a:ext cx="138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栗子在广州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0EE7AAB-A9FC-F34D-8A96-FCCA9A50535C}"/>
              </a:ext>
            </a:extLst>
          </p:cNvPr>
          <p:cNvSpPr txBox="1"/>
          <p:nvPr/>
        </p:nvSpPr>
        <p:spPr>
          <a:xfrm>
            <a:off x="2468162" y="5860061"/>
            <a:ext cx="138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寻吃广州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1EA135D-92D1-B113-4BB9-8A5B3D34CF02}"/>
              </a:ext>
            </a:extLst>
          </p:cNvPr>
          <p:cNvSpPr txBox="1"/>
          <p:nvPr/>
        </p:nvSpPr>
        <p:spPr>
          <a:xfrm>
            <a:off x="3690411" y="5863764"/>
            <a:ext cx="138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大宝笑了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7C86AD3-8922-19BC-3DEE-97A4C93E7DF9}"/>
              </a:ext>
            </a:extLst>
          </p:cNvPr>
          <p:cNvSpPr txBox="1"/>
          <p:nvPr/>
        </p:nvSpPr>
        <p:spPr>
          <a:xfrm>
            <a:off x="5400006" y="2759420"/>
            <a:ext cx="13062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endParaRPr kumimoji="1" lang="zh-CN" altLang="en-US" sz="13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9DD1DA32-2212-3780-3252-8AAE6623C421}"/>
              </a:ext>
            </a:extLst>
          </p:cNvPr>
          <p:cNvSpPr/>
          <p:nvPr/>
        </p:nvSpPr>
        <p:spPr>
          <a:xfrm>
            <a:off x="6800456" y="1584215"/>
            <a:ext cx="3562307" cy="702129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本土</a:t>
            </a: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万粉以下）</a:t>
            </a: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74BB7CC3-AE46-BE52-136C-002B8B062F86}"/>
              </a:ext>
            </a:extLst>
          </p:cNvPr>
          <p:cNvSpPr/>
          <p:nvPr/>
        </p:nvSpPr>
        <p:spPr>
          <a:xfrm>
            <a:off x="3355947" y="2575822"/>
            <a:ext cx="1699624" cy="46572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强势扩散</a:t>
            </a: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6B49C855-1646-7821-2633-5E31527BF4E9}"/>
              </a:ext>
            </a:extLst>
          </p:cNvPr>
          <p:cNvSpPr/>
          <p:nvPr/>
        </p:nvSpPr>
        <p:spPr>
          <a:xfrm>
            <a:off x="8724535" y="2591549"/>
            <a:ext cx="1699624" cy="46572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增强传播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F8A2AA4B-2F75-3FA4-6119-26BAC7E8C67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1812" y="3352254"/>
            <a:ext cx="890684" cy="861610"/>
          </a:xfrm>
          <a:prstGeom prst="ellipse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7394E182-69D4-14FD-ABE5-C5273E4F560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1359" y="3374295"/>
            <a:ext cx="974545" cy="914399"/>
          </a:xfrm>
          <a:prstGeom prst="ellipse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7E83C5C0-99B6-51A0-2605-27FD0A71638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2188" y="3342066"/>
            <a:ext cx="977879" cy="945959"/>
          </a:xfrm>
          <a:prstGeom prst="ellipse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55A738E-4631-B311-F595-2BCDEAC40A7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2999" y="4743848"/>
            <a:ext cx="946778" cy="977483"/>
          </a:xfrm>
          <a:prstGeom prst="ellipse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6AF5956F-26AD-1162-2979-B68AD891301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9126" y="4834000"/>
            <a:ext cx="946778" cy="887331"/>
          </a:xfrm>
          <a:prstGeom prst="ellipse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E4720727-25B4-034D-4307-54C16FE62BB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0656" y="4860995"/>
            <a:ext cx="953852" cy="860336"/>
          </a:xfrm>
          <a:prstGeom prst="ellipse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25B529C5-842E-5BCA-38C2-6E7A077B10EC}"/>
              </a:ext>
            </a:extLst>
          </p:cNvPr>
          <p:cNvSpPr txBox="1"/>
          <p:nvPr/>
        </p:nvSpPr>
        <p:spPr>
          <a:xfrm>
            <a:off x="6650747" y="4298514"/>
            <a:ext cx="138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派对学姐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90760E6-1FAE-2EE8-400A-C99A5C799E21}"/>
              </a:ext>
            </a:extLst>
          </p:cNvPr>
          <p:cNvSpPr txBox="1"/>
          <p:nvPr/>
        </p:nvSpPr>
        <p:spPr>
          <a:xfrm>
            <a:off x="7924033" y="4286285"/>
            <a:ext cx="138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广州攻略君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F72B97E-D8FC-CE63-BCC1-D0A88F35C935}"/>
              </a:ext>
            </a:extLst>
          </p:cNvPr>
          <p:cNvSpPr txBox="1"/>
          <p:nvPr/>
        </p:nvSpPr>
        <p:spPr>
          <a:xfrm>
            <a:off x="9312245" y="4298514"/>
            <a:ext cx="1452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s-419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Nikilaw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琦琦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7E6CBD9-6E13-14E3-E400-41E21BCBE7AA}"/>
              </a:ext>
            </a:extLst>
          </p:cNvPr>
          <p:cNvSpPr txBox="1"/>
          <p:nvPr/>
        </p:nvSpPr>
        <p:spPr>
          <a:xfrm>
            <a:off x="6574024" y="5860751"/>
            <a:ext cx="1452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超级轩轩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F5FE8F7-2B26-04D6-AD2F-6AD73761E6DE}"/>
              </a:ext>
            </a:extLst>
          </p:cNvPr>
          <p:cNvSpPr txBox="1"/>
          <p:nvPr/>
        </p:nvSpPr>
        <p:spPr>
          <a:xfrm>
            <a:off x="7891909" y="5896856"/>
            <a:ext cx="1452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喂余师傅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CEBE16E-7D3E-E5CF-DF18-258365B71CA6}"/>
              </a:ext>
            </a:extLst>
          </p:cNvPr>
          <p:cNvSpPr txBox="1"/>
          <p:nvPr/>
        </p:nvSpPr>
        <p:spPr>
          <a:xfrm>
            <a:off x="9216095" y="5882146"/>
            <a:ext cx="1644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无忌发现广州</a:t>
            </a:r>
          </a:p>
        </p:txBody>
      </p:sp>
    </p:spTree>
    <p:extLst>
      <p:ext uri="{BB962C8B-B14F-4D97-AF65-F5344CB8AC3E}">
        <p14:creationId xmlns:p14="http://schemas.microsoft.com/office/powerpoint/2010/main" val="3524329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65F17CE7-E70A-75EB-7FAE-CBE8515DAB2D}"/>
              </a:ext>
            </a:extLst>
          </p:cNvPr>
          <p:cNvSpPr txBox="1"/>
          <p:nvPr/>
        </p:nvSpPr>
        <p:spPr>
          <a:xfrm>
            <a:off x="391887" y="427812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Part.1</a:t>
            </a:r>
            <a:endParaRPr kumimoji="1" lang="zh-CN" altLang="en-US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9022DB4-8E7C-1CF5-3C62-699A13386155}"/>
              </a:ext>
            </a:extLst>
          </p:cNvPr>
          <p:cNvSpPr txBox="1"/>
          <p:nvPr/>
        </p:nvSpPr>
        <p:spPr>
          <a:xfrm>
            <a:off x="2834369" y="489367"/>
            <a:ext cx="7926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头部</a:t>
            </a:r>
            <a:r>
              <a:rPr kumimoji="1" lang="en-US" altLang="zh-CN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  <a:r>
              <a:rPr kumimoji="1" lang="zh-CN" altLang="en-US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素材混剪输出，沉浸式体验分享</a:t>
            </a:r>
            <a:endParaRPr lang="zh-CN" altLang="en-US" sz="3200" dirty="0">
              <a:solidFill>
                <a:srgbClr val="92D050"/>
              </a:solidFill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452B5BD1-366A-AAB7-76E5-19F1BC3F5791}"/>
              </a:ext>
            </a:extLst>
          </p:cNvPr>
          <p:cNvCxnSpPr>
            <a:cxnSpLocks/>
          </p:cNvCxnSpPr>
          <p:nvPr/>
        </p:nvCxnSpPr>
        <p:spPr>
          <a:xfrm>
            <a:off x="391887" y="1220062"/>
            <a:ext cx="212271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97977408-FA62-71B6-108E-4E8DB0775653}"/>
              </a:ext>
            </a:extLst>
          </p:cNvPr>
          <p:cNvCxnSpPr>
            <a:cxnSpLocks/>
          </p:cNvCxnSpPr>
          <p:nvPr/>
        </p:nvCxnSpPr>
        <p:spPr>
          <a:xfrm>
            <a:off x="391887" y="1388791"/>
            <a:ext cx="145324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CA751200-30B8-A9A5-E412-1D640D1CAB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834" y="3020746"/>
            <a:ext cx="2627535" cy="303080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70857B4-C635-4DFC-8FC1-F1F8F6C585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1600" y="3038906"/>
            <a:ext cx="2663650" cy="303080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B961E65-976D-34F3-EF7A-6E6D169D4A9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3492" y="3020746"/>
            <a:ext cx="2752082" cy="303988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7A92E3B-D657-5633-D1A4-D907AC7D859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2059" y="3047986"/>
            <a:ext cx="2727648" cy="302172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12817A28-2814-0B5C-8F58-E64C5B19B0FC}"/>
              </a:ext>
            </a:extLst>
          </p:cNvPr>
          <p:cNvSpPr/>
          <p:nvPr/>
        </p:nvSpPr>
        <p:spPr>
          <a:xfrm>
            <a:off x="190507" y="5099506"/>
            <a:ext cx="2627535" cy="739406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①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以探店形式开头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露出活动信息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0223F06-0CEB-D763-AA02-8B7255261516}"/>
              </a:ext>
            </a:extLst>
          </p:cNvPr>
          <p:cNvSpPr/>
          <p:nvPr/>
        </p:nvSpPr>
        <p:spPr>
          <a:xfrm>
            <a:off x="3190854" y="4554307"/>
            <a:ext cx="2752082" cy="545199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②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强调本期活动亮点板块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BFADC39-7B4A-C811-E3CE-4CFE33EDDC86}"/>
              </a:ext>
            </a:extLst>
          </p:cNvPr>
          <p:cNvSpPr/>
          <p:nvPr/>
        </p:nvSpPr>
        <p:spPr>
          <a:xfrm>
            <a:off x="6178180" y="4536146"/>
            <a:ext cx="2752082" cy="545199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③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进行玩法讲解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6A41120-709C-1CC1-EA0B-F0AA77E66B5D}"/>
              </a:ext>
            </a:extLst>
          </p:cNvPr>
          <p:cNvSpPr/>
          <p:nvPr/>
        </p:nvSpPr>
        <p:spPr>
          <a:xfrm>
            <a:off x="9197625" y="4536147"/>
            <a:ext cx="2752082" cy="545199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④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分享最喜爱的板块</a:t>
            </a:r>
          </a:p>
        </p:txBody>
      </p:sp>
      <p:sp>
        <p:nvSpPr>
          <p:cNvPr id="20" name="左中括号 19">
            <a:extLst>
              <a:ext uri="{FF2B5EF4-FFF2-40B4-BE49-F238E27FC236}">
                <a16:creationId xmlns:a16="http://schemas.microsoft.com/office/drawing/2014/main" id="{CDE9E29E-A248-0BF1-E08D-A495F64E5BA5}"/>
              </a:ext>
            </a:extLst>
          </p:cNvPr>
          <p:cNvSpPr/>
          <p:nvPr/>
        </p:nvSpPr>
        <p:spPr>
          <a:xfrm rot="5400000">
            <a:off x="6116003" y="-2050586"/>
            <a:ext cx="359364" cy="9550170"/>
          </a:xfrm>
          <a:prstGeom prst="leftBracket">
            <a:avLst/>
          </a:prstGeom>
          <a:ln w="158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六角星 20">
            <a:extLst>
              <a:ext uri="{FF2B5EF4-FFF2-40B4-BE49-F238E27FC236}">
                <a16:creationId xmlns:a16="http://schemas.microsoft.com/office/drawing/2014/main" id="{DC0B3DA8-0F0C-F114-01A8-45464B50EB35}"/>
              </a:ext>
            </a:extLst>
          </p:cNvPr>
          <p:cNvSpPr/>
          <p:nvPr/>
        </p:nvSpPr>
        <p:spPr>
          <a:xfrm rot="20781354">
            <a:off x="1123577" y="1892587"/>
            <a:ext cx="1036704" cy="879188"/>
          </a:xfrm>
          <a:prstGeom prst="star6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举个栗子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CF06A3A-351B-BE6A-A0CB-52AE9FAEC88B}"/>
              </a:ext>
            </a:extLst>
          </p:cNvPr>
          <p:cNvSpPr txBox="1"/>
          <p:nvPr/>
        </p:nvSpPr>
        <p:spPr>
          <a:xfrm>
            <a:off x="4603425" y="1987140"/>
            <a:ext cx="265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视频主分镜概述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AD624BA-8E78-A600-CFCA-EC5D0A585C5C}"/>
              </a:ext>
            </a:extLst>
          </p:cNvPr>
          <p:cNvSpPr txBox="1"/>
          <p:nvPr/>
        </p:nvSpPr>
        <p:spPr>
          <a:xfrm>
            <a:off x="2959206" y="1452305"/>
            <a:ext cx="7926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没想到</a:t>
            </a:r>
            <a:r>
              <a:rPr kumimoji="1" lang="en-US" altLang="zh-CN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DODOPA</a:t>
            </a:r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嘉年华那么好玩！快来解锁</a:t>
            </a:r>
            <a:r>
              <a:rPr kumimoji="1" lang="en-US" altLang="zh-CN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</a:t>
            </a:r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种新玩法</a:t>
            </a:r>
          </a:p>
        </p:txBody>
      </p:sp>
      <p:pic>
        <p:nvPicPr>
          <p:cNvPr id="24" name="picture 1635">
            <a:extLst>
              <a:ext uri="{FF2B5EF4-FFF2-40B4-BE49-F238E27FC236}">
                <a16:creationId xmlns:a16="http://schemas.microsoft.com/office/drawing/2014/main" id="{0ECD5568-D14C-20FD-17A9-26DBCFF12D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164083" y="1388791"/>
            <a:ext cx="463295" cy="47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58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A8264F9-160F-3B87-083D-71EE76F1437F}"/>
              </a:ext>
            </a:extLst>
          </p:cNvPr>
          <p:cNvSpPr txBox="1"/>
          <p:nvPr/>
        </p:nvSpPr>
        <p:spPr>
          <a:xfrm>
            <a:off x="391887" y="427812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Part.2</a:t>
            </a:r>
            <a:endParaRPr kumimoji="1" lang="zh-CN" altLang="en-US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F08459-2794-5D4A-5145-866E949B5800}"/>
              </a:ext>
            </a:extLst>
          </p:cNvPr>
          <p:cNvSpPr txBox="1"/>
          <p:nvPr/>
        </p:nvSpPr>
        <p:spPr>
          <a:xfrm>
            <a:off x="2834369" y="489367"/>
            <a:ext cx="7926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本土</a:t>
            </a:r>
            <a:r>
              <a:rPr kumimoji="1" lang="en-US" altLang="zh-CN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  <a:r>
              <a:rPr kumimoji="1" lang="zh-CN" altLang="en-US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多角度种草，搞笑段子加强互动</a:t>
            </a:r>
            <a:endParaRPr lang="zh-CN" altLang="en-US" sz="3200" dirty="0">
              <a:solidFill>
                <a:srgbClr val="92D050"/>
              </a:solidFill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E5FD8E0-7FF3-E0E6-53DC-90C7F9B36EFE}"/>
              </a:ext>
            </a:extLst>
          </p:cNvPr>
          <p:cNvCxnSpPr>
            <a:cxnSpLocks/>
          </p:cNvCxnSpPr>
          <p:nvPr/>
        </p:nvCxnSpPr>
        <p:spPr>
          <a:xfrm>
            <a:off x="391887" y="1220062"/>
            <a:ext cx="212271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E18E46D-72CD-CA95-83B6-3E826CAF7EA4}"/>
              </a:ext>
            </a:extLst>
          </p:cNvPr>
          <p:cNvCxnSpPr>
            <a:cxnSpLocks/>
          </p:cNvCxnSpPr>
          <p:nvPr/>
        </p:nvCxnSpPr>
        <p:spPr>
          <a:xfrm>
            <a:off x="391887" y="1388791"/>
            <a:ext cx="145324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8A4BE124-9F4F-725C-5BCB-E1A9C5035E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6607" y="2766338"/>
            <a:ext cx="2682327" cy="359118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A3F7066-4482-C09E-571A-AF974B459D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7346" y="2777445"/>
            <a:ext cx="2767081" cy="359118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6F81D4A-662F-6CAB-6C85-827A0C270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6339" y="2720757"/>
            <a:ext cx="2631798" cy="359118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07578F8-74F2-3DF1-B6B5-9C420438FA0E}"/>
              </a:ext>
            </a:extLst>
          </p:cNvPr>
          <p:cNvSpPr txBox="1"/>
          <p:nvPr/>
        </p:nvSpPr>
        <p:spPr>
          <a:xfrm>
            <a:off x="681718" y="1639258"/>
            <a:ext cx="10828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搞笑剧情植入活动亮点板块（例：花</a:t>
            </a:r>
            <a:r>
              <a:rPr kumimoji="1" lang="en-US" altLang="zh-CN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位数就能看群星演唱会，还能吃喝享玩）引起用户兴趣</a:t>
            </a:r>
            <a:endParaRPr kumimoji="1" lang="en-US" altLang="zh-CN" sz="2000" dirty="0">
              <a:solidFill>
                <a:srgbClr val="3BB4E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再植入活动海报信息，引导用户种草购买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C6194C1-55BA-1463-2F8C-9C2409072D43}"/>
              </a:ext>
            </a:extLst>
          </p:cNvPr>
          <p:cNvSpPr txBox="1"/>
          <p:nvPr/>
        </p:nvSpPr>
        <p:spPr>
          <a:xfrm>
            <a:off x="440875" y="3315801"/>
            <a:ext cx="14532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视</a:t>
            </a:r>
            <a:endParaRPr kumimoji="1"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频</a:t>
            </a:r>
            <a:endParaRPr kumimoji="1"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</a:t>
            </a:r>
            <a:endParaRPr kumimoji="1"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</a:t>
            </a:r>
            <a:endParaRPr kumimoji="1"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镜</a:t>
            </a:r>
            <a:endParaRPr kumimoji="1"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概</a:t>
            </a:r>
            <a:endParaRPr kumimoji="1"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述</a:t>
            </a:r>
          </a:p>
        </p:txBody>
      </p:sp>
      <p:sp>
        <p:nvSpPr>
          <p:cNvPr id="15" name="左中括号 14">
            <a:extLst>
              <a:ext uri="{FF2B5EF4-FFF2-40B4-BE49-F238E27FC236}">
                <a16:creationId xmlns:a16="http://schemas.microsoft.com/office/drawing/2014/main" id="{9FE11B87-8D14-97C6-57B2-DDFB3AF76F22}"/>
              </a:ext>
            </a:extLst>
          </p:cNvPr>
          <p:cNvSpPr/>
          <p:nvPr/>
        </p:nvSpPr>
        <p:spPr>
          <a:xfrm>
            <a:off x="1649018" y="2997314"/>
            <a:ext cx="355490" cy="3314630"/>
          </a:xfrm>
          <a:prstGeom prst="leftBracket">
            <a:avLst/>
          </a:prstGeom>
          <a:ln w="158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六角星 12">
            <a:extLst>
              <a:ext uri="{FF2B5EF4-FFF2-40B4-BE49-F238E27FC236}">
                <a16:creationId xmlns:a16="http://schemas.microsoft.com/office/drawing/2014/main" id="{28B49F68-F05E-483C-5B50-D4FE91A585D0}"/>
              </a:ext>
            </a:extLst>
          </p:cNvPr>
          <p:cNvSpPr/>
          <p:nvPr/>
        </p:nvSpPr>
        <p:spPr>
          <a:xfrm rot="20781354">
            <a:off x="1816635" y="2439943"/>
            <a:ext cx="1036704" cy="879188"/>
          </a:xfrm>
          <a:prstGeom prst="star6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举个栗子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04ADA92-BF3E-8C35-B50E-050030D1DCB7}"/>
              </a:ext>
            </a:extLst>
          </p:cNvPr>
          <p:cNvSpPr/>
          <p:nvPr/>
        </p:nvSpPr>
        <p:spPr>
          <a:xfrm>
            <a:off x="2156956" y="3848268"/>
            <a:ext cx="2877471" cy="739406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①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以话题性形式开头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驱动用户停留浏览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101D606-F9A3-256A-CB5A-D5A5DA7E31F5}"/>
              </a:ext>
            </a:extLst>
          </p:cNvPr>
          <p:cNvSpPr/>
          <p:nvPr/>
        </p:nvSpPr>
        <p:spPr>
          <a:xfrm>
            <a:off x="5297265" y="4219335"/>
            <a:ext cx="2877471" cy="739406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②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输出活动亮点板块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CA3B569-EB50-A652-436A-712FF112264F}"/>
              </a:ext>
            </a:extLst>
          </p:cNvPr>
          <p:cNvSpPr/>
          <p:nvPr/>
        </p:nvSpPr>
        <p:spPr>
          <a:xfrm>
            <a:off x="8437574" y="4219335"/>
            <a:ext cx="2877471" cy="739406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③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输出活动海报信息</a:t>
            </a:r>
          </a:p>
        </p:txBody>
      </p:sp>
    </p:spTree>
    <p:extLst>
      <p:ext uri="{BB962C8B-B14F-4D97-AF65-F5344CB8AC3E}">
        <p14:creationId xmlns:p14="http://schemas.microsoft.com/office/powerpoint/2010/main" val="142680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9794B75-FCC3-4127-3AC3-5172024AA1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2176" y="299855"/>
            <a:ext cx="874109" cy="8496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2F16968-66B8-3825-8B74-6D9660D294CF}"/>
              </a:ext>
            </a:extLst>
          </p:cNvPr>
          <p:cNvSpPr txBox="1"/>
          <p:nvPr/>
        </p:nvSpPr>
        <p:spPr>
          <a:xfrm>
            <a:off x="1520888" y="463050"/>
            <a:ext cx="10238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多类达人全面覆盖，形成“人人都去”的讨论氛围</a:t>
            </a:r>
          </a:p>
        </p:txBody>
      </p:sp>
      <p:sp>
        <p:nvSpPr>
          <p:cNvPr id="6" name="三角形 5">
            <a:extLst>
              <a:ext uri="{FF2B5EF4-FFF2-40B4-BE49-F238E27FC236}">
                <a16:creationId xmlns:a16="http://schemas.microsoft.com/office/drawing/2014/main" id="{C574EBB6-5238-809F-C1DA-C5C45699A477}"/>
              </a:ext>
            </a:extLst>
          </p:cNvPr>
          <p:cNvSpPr/>
          <p:nvPr/>
        </p:nvSpPr>
        <p:spPr>
          <a:xfrm>
            <a:off x="605098" y="1896858"/>
            <a:ext cx="4788535" cy="4559300"/>
          </a:xfrm>
          <a:prstGeom prst="triangle">
            <a:avLst/>
          </a:prstGeom>
          <a:solidFill>
            <a:srgbClr val="C000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三角形 6">
            <a:extLst>
              <a:ext uri="{FF2B5EF4-FFF2-40B4-BE49-F238E27FC236}">
                <a16:creationId xmlns:a16="http://schemas.microsoft.com/office/drawing/2014/main" id="{DC2D0D22-7281-377A-9A80-A16685935F99}"/>
              </a:ext>
            </a:extLst>
          </p:cNvPr>
          <p:cNvSpPr/>
          <p:nvPr/>
        </p:nvSpPr>
        <p:spPr>
          <a:xfrm>
            <a:off x="1166618" y="1951602"/>
            <a:ext cx="3641571" cy="3488193"/>
          </a:xfrm>
          <a:prstGeom prst="triangle">
            <a:avLst>
              <a:gd name="adj" fmla="val 51678"/>
            </a:avLst>
          </a:prstGeom>
          <a:solidFill>
            <a:srgbClr val="C00000">
              <a:alpha val="505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C6313F3E-745C-6EC9-11BB-3C4F8556925F}"/>
              </a:ext>
            </a:extLst>
          </p:cNvPr>
          <p:cNvSpPr/>
          <p:nvPr/>
        </p:nvSpPr>
        <p:spPr>
          <a:xfrm>
            <a:off x="1610939" y="1896858"/>
            <a:ext cx="2717800" cy="2675142"/>
          </a:xfrm>
          <a:prstGeom prst="triangle">
            <a:avLst>
              <a:gd name="adj" fmla="val 51678"/>
            </a:avLst>
          </a:prstGeom>
          <a:solidFill>
            <a:srgbClr val="C0000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DE8E680-3F1F-BB92-91B0-152A45D87544}"/>
              </a:ext>
            </a:extLst>
          </p:cNvPr>
          <p:cNvGrpSpPr/>
          <p:nvPr/>
        </p:nvGrpSpPr>
        <p:grpSpPr>
          <a:xfrm>
            <a:off x="1986237" y="2792979"/>
            <a:ext cx="1721485" cy="3689245"/>
            <a:chOff x="3326" y="4077"/>
            <a:chExt cx="2711" cy="3963"/>
          </a:xfrm>
        </p:grpSpPr>
        <p:sp>
          <p:nvSpPr>
            <p:cNvPr id="10" name="textbox 699">
              <a:extLst>
                <a:ext uri="{FF2B5EF4-FFF2-40B4-BE49-F238E27FC236}">
                  <a16:creationId xmlns:a16="http://schemas.microsoft.com/office/drawing/2014/main" id="{029B401D-11E4-9999-CC95-25C98111A103}"/>
                </a:ext>
              </a:extLst>
            </p:cNvPr>
            <p:cNvSpPr/>
            <p:nvPr/>
          </p:nvSpPr>
          <p:spPr>
            <a:xfrm>
              <a:off x="3326" y="5991"/>
              <a:ext cx="2711" cy="63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r>
                <a:rPr lang="zh-CN" altLang="en-US" sz="100" dirty="0"/>
                <a:t>头部</a:t>
              </a:r>
            </a:p>
          </p:txBody>
        </p:sp>
        <p:sp>
          <p:nvSpPr>
            <p:cNvPr id="11" name="textbox 703">
              <a:extLst>
                <a:ext uri="{FF2B5EF4-FFF2-40B4-BE49-F238E27FC236}">
                  <a16:creationId xmlns:a16="http://schemas.microsoft.com/office/drawing/2014/main" id="{A282B22B-73DB-3FE5-9D78-D51B9A7DD6CF}"/>
                </a:ext>
              </a:extLst>
            </p:cNvPr>
            <p:cNvSpPr/>
            <p:nvPr/>
          </p:nvSpPr>
          <p:spPr>
            <a:xfrm>
              <a:off x="3623" y="5022"/>
              <a:ext cx="2296" cy="876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ctr" rtl="0" eaLnBrk="0">
                <a:lnSpc>
                  <a:spcPct val="77000"/>
                </a:lnSpc>
              </a:pPr>
              <a:endParaRPr lang="en-US" altLang="en-US" sz="100" dirty="0"/>
            </a:p>
            <a:p>
              <a:pPr marL="12700" marR="5080" lvl="0" indent="95250" algn="ctr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头部</a:t>
              </a:r>
              <a:endParaRPr lang="en-US" altLang="en-US" sz="1600" dirty="0">
                <a:solidFill>
                  <a:schemeClr val="bg1"/>
                </a:solidFill>
              </a:endParaRPr>
            </a:p>
            <a:p>
              <a:pPr marL="12700" marR="5080" lvl="0" indent="95250" algn="ctr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600" b="1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10-30</a:t>
              </a:r>
              <a:r>
                <a:rPr lang="en-US" sz="1600" b="1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W</a:t>
              </a:r>
              <a:endParaRPr lang="en-US" altLang="en-US" sz="1000" dirty="0"/>
            </a:p>
          </p:txBody>
        </p:sp>
        <p:sp>
          <p:nvSpPr>
            <p:cNvPr id="12" name="textbox 703">
              <a:extLst>
                <a:ext uri="{FF2B5EF4-FFF2-40B4-BE49-F238E27FC236}">
                  <a16:creationId xmlns:a16="http://schemas.microsoft.com/office/drawing/2014/main" id="{EA9AAB53-351A-8209-5043-A3D6DB85C210}"/>
                </a:ext>
              </a:extLst>
            </p:cNvPr>
            <p:cNvSpPr/>
            <p:nvPr/>
          </p:nvSpPr>
          <p:spPr>
            <a:xfrm>
              <a:off x="4067" y="4077"/>
              <a:ext cx="1450" cy="876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ctr" rtl="0" eaLnBrk="0">
                <a:lnSpc>
                  <a:spcPct val="77000"/>
                </a:lnSpc>
              </a:pPr>
              <a:endParaRPr lang="en-US" altLang="en-US" sz="100" dirty="0"/>
            </a:p>
            <a:p>
              <a:pPr marL="12700" marR="5080" lvl="0" indent="95250" algn="ctr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US" altLang="en-US" sz="1000" dirty="0"/>
            </a:p>
          </p:txBody>
        </p:sp>
        <p:sp>
          <p:nvSpPr>
            <p:cNvPr id="13" name="textbox 703">
              <a:extLst>
                <a:ext uri="{FF2B5EF4-FFF2-40B4-BE49-F238E27FC236}">
                  <a16:creationId xmlns:a16="http://schemas.microsoft.com/office/drawing/2014/main" id="{0EF476C5-C78C-4F3F-247D-2EFA2E87C13A}"/>
                </a:ext>
              </a:extLst>
            </p:cNvPr>
            <p:cNvSpPr/>
            <p:nvPr/>
          </p:nvSpPr>
          <p:spPr>
            <a:xfrm>
              <a:off x="4067" y="6103"/>
              <a:ext cx="1450" cy="876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ctr" rtl="0" eaLnBrk="0">
                <a:lnSpc>
                  <a:spcPct val="77000"/>
                </a:lnSpc>
              </a:pPr>
              <a:endParaRPr lang="en-US" altLang="en-US" sz="100" dirty="0"/>
            </a:p>
            <a:p>
              <a:pPr marL="12700" marR="5080" lvl="0" indent="95250" algn="ctr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腰部</a:t>
              </a:r>
              <a:r>
                <a:rPr sz="1600" b="1" spc="5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lang="en-US" altLang="zh-CN" sz="1600" b="1" spc="5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10-5</a:t>
              </a:r>
              <a:r>
                <a:rPr lang="en-US" sz="1600" b="1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W</a:t>
              </a:r>
              <a:endParaRPr lang="en-US" altLang="en-US" sz="1000" dirty="0"/>
            </a:p>
          </p:txBody>
        </p:sp>
        <p:sp>
          <p:nvSpPr>
            <p:cNvPr id="14" name="textbox 703">
              <a:extLst>
                <a:ext uri="{FF2B5EF4-FFF2-40B4-BE49-F238E27FC236}">
                  <a16:creationId xmlns:a16="http://schemas.microsoft.com/office/drawing/2014/main" id="{F737B2E7-4A74-86CA-4028-88563560C669}"/>
                </a:ext>
              </a:extLst>
            </p:cNvPr>
            <p:cNvSpPr/>
            <p:nvPr/>
          </p:nvSpPr>
          <p:spPr>
            <a:xfrm>
              <a:off x="4046" y="7164"/>
              <a:ext cx="1450" cy="876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ctr" rtl="0" eaLnBrk="0">
                <a:lnSpc>
                  <a:spcPct val="77000"/>
                </a:lnSpc>
              </a:pPr>
              <a:endParaRPr lang="en-US" altLang="en-US" sz="100" dirty="0"/>
            </a:p>
            <a:p>
              <a:pPr marL="12700" marR="5080" lvl="0" indent="95250" algn="ctr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尾部</a:t>
              </a:r>
              <a:r>
                <a:rPr sz="1600" b="1" spc="5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endParaRPr lang="en-US" sz="1600" b="1" spc="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 marL="12700" marR="5080" lvl="0" indent="95250" algn="ctr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600" b="1" spc="5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1-5</a:t>
              </a:r>
              <a:r>
                <a:rPr lang="en-US" sz="1600" b="1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W</a:t>
              </a:r>
              <a:endParaRPr lang="en-US" altLang="en-US" sz="1000" dirty="0"/>
            </a:p>
          </p:txBody>
        </p:sp>
      </p:grpSp>
      <p:sp>
        <p:nvSpPr>
          <p:cNvPr id="15" name="object 13">
            <a:extLst>
              <a:ext uri="{FF2B5EF4-FFF2-40B4-BE49-F238E27FC236}">
                <a16:creationId xmlns:a16="http://schemas.microsoft.com/office/drawing/2014/main" id="{B8F21C50-B53D-4385-78A4-EA32F6A556E9}"/>
              </a:ext>
            </a:extLst>
          </p:cNvPr>
          <p:cNvSpPr txBox="1"/>
          <p:nvPr/>
        </p:nvSpPr>
        <p:spPr>
          <a:xfrm>
            <a:off x="1836947" y="1122069"/>
            <a:ext cx="8790182" cy="49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0C248"/>
                </a:solidFill>
              </a14:hiddenFill>
            </a:ext>
          </a:extLst>
        </p:spPr>
        <p:txBody>
          <a:bodyPr vert="horz" wrap="square" lIns="0" tIns="9017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7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3BB4E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54%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BB4E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尾部达人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3BB4E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+33%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BB4E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腰部达人铺量预热，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3BB4E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13%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BB4E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头部达人提升社区影响力</a:t>
            </a:r>
          </a:p>
        </p:txBody>
      </p:sp>
      <p:sp>
        <p:nvSpPr>
          <p:cNvPr id="16" name="object 29">
            <a:extLst>
              <a:ext uri="{FF2B5EF4-FFF2-40B4-BE49-F238E27FC236}">
                <a16:creationId xmlns:a16="http://schemas.microsoft.com/office/drawing/2014/main" id="{8E3D06D5-2C57-0F1D-6DD6-B32B51B5C2F1}"/>
              </a:ext>
            </a:extLst>
          </p:cNvPr>
          <p:cNvSpPr txBox="1"/>
          <p:nvPr/>
        </p:nvSpPr>
        <p:spPr>
          <a:xfrm>
            <a:off x="4478625" y="3574152"/>
            <a:ext cx="5331720" cy="667234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27330" marR="0" lvl="0" indent="-21463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tabLst>
                <a:tab pos="226695" algn="l"/>
                <a:tab pos="226695" algn="l"/>
              </a:tabLst>
              <a:defRPr/>
            </a:pPr>
            <a:r>
              <a:rPr kumimoji="0" lang="en-US" altLang="zh-CN" sz="1600" b="1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lang="zh-CN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头部</a:t>
            </a:r>
            <a:r>
              <a:rPr kumimoji="0" lang="en-US" altLang="zh-CN" sz="1600" b="1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流量收割机，提升关注搜索驱动力</a:t>
            </a:r>
            <a:r>
              <a:rPr kumimoji="0" 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深度影响用户关注度；</a:t>
            </a:r>
          </a:p>
        </p:txBody>
      </p:sp>
      <p:sp>
        <p:nvSpPr>
          <p:cNvPr id="17" name="object 29">
            <a:extLst>
              <a:ext uri="{FF2B5EF4-FFF2-40B4-BE49-F238E27FC236}">
                <a16:creationId xmlns:a16="http://schemas.microsoft.com/office/drawing/2014/main" id="{C7E94759-BE5C-C6EC-DB5F-61A825410F58}"/>
              </a:ext>
            </a:extLst>
          </p:cNvPr>
          <p:cNvSpPr txBox="1"/>
          <p:nvPr/>
        </p:nvSpPr>
        <p:spPr>
          <a:xfrm>
            <a:off x="4808189" y="4552415"/>
            <a:ext cx="6588168" cy="667234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27330" marR="0" lvl="0" indent="-21463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tabLst>
                <a:tab pos="226695" algn="l"/>
                <a:tab pos="226695" algn="l"/>
              </a:tabLst>
              <a:defRPr/>
            </a:pPr>
            <a:r>
              <a:rPr kumimoji="0" lang="en-US" altLang="zh-CN" sz="1600" b="1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腰部</a:t>
            </a:r>
            <a:r>
              <a:rPr kumimoji="0" lang="en-US" altLang="zh-CN" sz="1600" b="1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深度场景种草，打造优质笔记增加公域流量曝光，打造活动关注高峰点；</a:t>
            </a:r>
          </a:p>
        </p:txBody>
      </p:sp>
      <p:sp>
        <p:nvSpPr>
          <p:cNvPr id="18" name="object 29">
            <a:extLst>
              <a:ext uri="{FF2B5EF4-FFF2-40B4-BE49-F238E27FC236}">
                <a16:creationId xmlns:a16="http://schemas.microsoft.com/office/drawing/2014/main" id="{21A89F54-A96C-C384-7E85-893E0C697B8F}"/>
              </a:ext>
            </a:extLst>
          </p:cNvPr>
          <p:cNvSpPr txBox="1"/>
          <p:nvPr/>
        </p:nvSpPr>
        <p:spPr>
          <a:xfrm>
            <a:off x="5393633" y="5505234"/>
            <a:ext cx="6246595" cy="667234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27330" marR="0" lvl="0" indent="-214630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tabLst>
                <a:tab pos="226695" algn="l"/>
                <a:tab pos="226695" algn="l"/>
              </a:tabLst>
              <a:defRPr/>
            </a:pPr>
            <a:r>
              <a:rPr kumimoji="0" lang="en-US" altLang="zh-CN" sz="1600" b="1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54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尾部</a:t>
            </a:r>
            <a:r>
              <a:rPr kumimoji="0" lang="en-US" altLang="zh-CN" sz="1600" b="1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</a:t>
            </a:r>
            <a:r>
              <a:rPr lang="zh-CN" altLang="en-US" sz="1400" spc="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笔记铺量的第一主力，增加口碑真</a:t>
            </a:r>
            <a:r>
              <a:rPr lang="zh-CN" altLang="en-US" sz="1400" spc="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实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性，部分</a:t>
            </a:r>
            <a:r>
              <a:rPr lang="zh-CN" altLang="en-US" sz="1400" spc="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商业流量推送的主要对象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</a:p>
        </p:txBody>
      </p:sp>
      <p:sp>
        <p:nvSpPr>
          <p:cNvPr id="19" name="object 13">
            <a:extLst>
              <a:ext uri="{FF2B5EF4-FFF2-40B4-BE49-F238E27FC236}">
                <a16:creationId xmlns:a16="http://schemas.microsoft.com/office/drawing/2014/main" id="{0DB8B6C0-635E-3F43-F1D7-8928DD163B21}"/>
              </a:ext>
            </a:extLst>
          </p:cNvPr>
          <p:cNvSpPr txBox="1"/>
          <p:nvPr/>
        </p:nvSpPr>
        <p:spPr>
          <a:xfrm>
            <a:off x="3947739" y="2177395"/>
            <a:ext cx="5987415" cy="104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0C248"/>
                </a:solidFill>
              </a14:hiddenFill>
            </a:ext>
          </a:extLst>
        </p:spPr>
        <p:txBody>
          <a:bodyPr vert="horz" wrap="square" lIns="0" tIns="9017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7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通过各圈层种草方式，形成小红书种草氛围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71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时尚、探店、生活多类达人全面覆盖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99555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9785AB9-F82A-0A26-C09A-1B368B1F0818}"/>
              </a:ext>
            </a:extLst>
          </p:cNvPr>
          <p:cNvSpPr txBox="1"/>
          <p:nvPr/>
        </p:nvSpPr>
        <p:spPr>
          <a:xfrm>
            <a:off x="391887" y="427812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Part.1</a:t>
            </a:r>
            <a:endParaRPr kumimoji="1" lang="zh-CN" altLang="en-US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0095B26-6921-9636-5095-ABCF053476AD}"/>
              </a:ext>
            </a:extLst>
          </p:cNvPr>
          <p:cNvSpPr txBox="1"/>
          <p:nvPr/>
        </p:nvSpPr>
        <p:spPr>
          <a:xfrm>
            <a:off x="2834369" y="489367"/>
            <a:ext cx="7926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多场景内容输出，花式种草分享</a:t>
            </a:r>
            <a:endParaRPr lang="zh-CN" altLang="en-US" sz="3200" dirty="0">
              <a:solidFill>
                <a:srgbClr val="92D050"/>
              </a:solidFill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DF0ACFF-DBD1-4E9A-7923-F56B6C45FE5B}"/>
              </a:ext>
            </a:extLst>
          </p:cNvPr>
          <p:cNvCxnSpPr>
            <a:cxnSpLocks/>
          </p:cNvCxnSpPr>
          <p:nvPr/>
        </p:nvCxnSpPr>
        <p:spPr>
          <a:xfrm>
            <a:off x="391887" y="1220062"/>
            <a:ext cx="212271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183F199F-5083-C73E-7084-23D3643D2412}"/>
              </a:ext>
            </a:extLst>
          </p:cNvPr>
          <p:cNvCxnSpPr>
            <a:cxnSpLocks/>
          </p:cNvCxnSpPr>
          <p:nvPr/>
        </p:nvCxnSpPr>
        <p:spPr>
          <a:xfrm>
            <a:off x="391887" y="1388791"/>
            <a:ext cx="145324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穿粉色衣服的女人在街道上&#10;&#10;描述已自动生成">
            <a:extLst>
              <a:ext uri="{FF2B5EF4-FFF2-40B4-BE49-F238E27FC236}">
                <a16:creationId xmlns:a16="http://schemas.microsoft.com/office/drawing/2014/main" id="{761A5BA0-8BD4-5F07-FFFD-88FB087CA6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3692" y="2513510"/>
            <a:ext cx="2806674" cy="3742232"/>
          </a:xfrm>
          <a:prstGeom prst="rect">
            <a:avLst/>
          </a:prstGeom>
        </p:spPr>
      </p:pic>
      <p:pic>
        <p:nvPicPr>
          <p:cNvPr id="16" name="图片 15" descr="小孩站在蓝色的汽车&#10;&#10;中度可信度描述已自动生成">
            <a:extLst>
              <a:ext uri="{FF2B5EF4-FFF2-40B4-BE49-F238E27FC236}">
                <a16:creationId xmlns:a16="http://schemas.microsoft.com/office/drawing/2014/main" id="{775865FB-70ED-70D0-4300-C51F81FDD3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2663" y="2513510"/>
            <a:ext cx="2806674" cy="3742232"/>
          </a:xfrm>
          <a:prstGeom prst="rect">
            <a:avLst/>
          </a:prstGeom>
        </p:spPr>
      </p:pic>
      <p:pic>
        <p:nvPicPr>
          <p:cNvPr id="18" name="图片 17" descr="图片包含 人, 室内, 站, 男人&#10;&#10;描述已自动生成">
            <a:extLst>
              <a:ext uri="{FF2B5EF4-FFF2-40B4-BE49-F238E27FC236}">
                <a16:creationId xmlns:a16="http://schemas.microsoft.com/office/drawing/2014/main" id="{0CC91D58-6754-DDEC-31B3-A34B42BD66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1634" y="2513510"/>
            <a:ext cx="2806674" cy="3742232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3A89C426-E3F9-8653-6A34-983E55C59B5E}"/>
              </a:ext>
            </a:extLst>
          </p:cNvPr>
          <p:cNvSpPr/>
          <p:nvPr/>
        </p:nvSpPr>
        <p:spPr>
          <a:xfrm>
            <a:off x="871634" y="2513510"/>
            <a:ext cx="2806674" cy="3742232"/>
          </a:xfrm>
          <a:prstGeom prst="rect">
            <a:avLst/>
          </a:prstGeom>
          <a:solidFill>
            <a:schemeClr val="tx1">
              <a:alpha val="71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5896C06-009F-EDFE-185C-F81F6FB9F90A}"/>
              </a:ext>
            </a:extLst>
          </p:cNvPr>
          <p:cNvSpPr txBox="1"/>
          <p:nvPr/>
        </p:nvSpPr>
        <p:spPr>
          <a:xfrm>
            <a:off x="871634" y="3238389"/>
            <a:ext cx="2987843" cy="1884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highlight>
                  <a:srgbClr val="80008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约会不知道去哪里？</a:t>
            </a:r>
            <a:endParaRPr kumimoji="1" lang="en-US" altLang="zh-CN" sz="2000" dirty="0">
              <a:solidFill>
                <a:schemeClr val="bg1"/>
              </a:solidFill>
              <a:highlight>
                <a:srgbClr val="80008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来</a:t>
            </a:r>
            <a:r>
              <a:rPr kumimoji="1" lang="en-US" altLang="zh-CN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DODOPA</a:t>
            </a:r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嘉年华</a:t>
            </a: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玩吧！</a:t>
            </a:r>
            <a:endParaRPr kumimoji="1"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不仅有美味精酿</a:t>
            </a:r>
            <a:endParaRPr kumimoji="1"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还有各种游戏体验等着你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A0BD35F-DC84-A9F2-4BF4-8379E43A27F2}"/>
              </a:ext>
            </a:extLst>
          </p:cNvPr>
          <p:cNvSpPr/>
          <p:nvPr/>
        </p:nvSpPr>
        <p:spPr>
          <a:xfrm>
            <a:off x="4602077" y="2500161"/>
            <a:ext cx="2987843" cy="3742232"/>
          </a:xfrm>
          <a:prstGeom prst="rect">
            <a:avLst/>
          </a:prstGeom>
          <a:solidFill>
            <a:schemeClr val="tx1">
              <a:alpha val="71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21AA308-6A34-C3DB-DD0C-867D41B87659}"/>
              </a:ext>
            </a:extLst>
          </p:cNvPr>
          <p:cNvSpPr txBox="1"/>
          <p:nvPr/>
        </p:nvSpPr>
        <p:spPr>
          <a:xfrm>
            <a:off x="4692663" y="3238389"/>
            <a:ext cx="2987843" cy="23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highlight>
                  <a:srgbClr val="80008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周末不知道去哪里？</a:t>
            </a:r>
            <a:endParaRPr kumimoji="1" lang="en-US" altLang="zh-CN" sz="2000" dirty="0">
              <a:solidFill>
                <a:schemeClr val="bg1"/>
              </a:solidFill>
              <a:highlight>
                <a:srgbClr val="80008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来</a:t>
            </a:r>
            <a:r>
              <a:rPr kumimoji="1" lang="en-US" altLang="zh-CN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DODOPA</a:t>
            </a:r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嘉年华</a:t>
            </a: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玩吧！</a:t>
            </a:r>
            <a:endParaRPr kumimoji="1"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在游乐场里喝酒撒欢</a:t>
            </a:r>
            <a:endParaRPr kumimoji="1"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还有各种游戏摊位</a:t>
            </a:r>
            <a:endParaRPr kumimoji="1"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赢取丰富奖品</a:t>
            </a:r>
            <a:endParaRPr kumimoji="1" lang="zh-CN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D2CF877-5467-3E77-A026-4BE245044ADA}"/>
              </a:ext>
            </a:extLst>
          </p:cNvPr>
          <p:cNvSpPr/>
          <p:nvPr/>
        </p:nvSpPr>
        <p:spPr>
          <a:xfrm>
            <a:off x="8478410" y="2500161"/>
            <a:ext cx="2987843" cy="3742232"/>
          </a:xfrm>
          <a:prstGeom prst="rect">
            <a:avLst/>
          </a:prstGeom>
          <a:solidFill>
            <a:schemeClr val="tx1">
              <a:alpha val="71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819B06A-613E-7781-9074-7423691C0B6D}"/>
              </a:ext>
            </a:extLst>
          </p:cNvPr>
          <p:cNvSpPr txBox="1"/>
          <p:nvPr/>
        </p:nvSpPr>
        <p:spPr>
          <a:xfrm>
            <a:off x="8423107" y="3219441"/>
            <a:ext cx="2987843" cy="23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highlight>
                  <a:srgbClr val="80008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哪里拍照好看？</a:t>
            </a:r>
            <a:endParaRPr kumimoji="1" lang="en-US" altLang="zh-CN" sz="2000" dirty="0">
              <a:solidFill>
                <a:schemeClr val="bg1"/>
              </a:solidFill>
              <a:highlight>
                <a:srgbClr val="80008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来</a:t>
            </a:r>
            <a:r>
              <a:rPr kumimoji="1" lang="en-US" altLang="zh-CN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DODOPA</a:t>
            </a:r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嘉年华</a:t>
            </a: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玩吧！</a:t>
            </a:r>
            <a:endParaRPr kumimoji="1"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泡泡玛特主题专区超出片</a:t>
            </a:r>
            <a:endParaRPr kumimoji="1"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还有各种游戏设备可玩</a:t>
            </a:r>
            <a:endParaRPr kumimoji="1"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拍照撒欢两不误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04E66A6-5AC1-21CE-BF1C-A049D3B9ADBF}"/>
              </a:ext>
            </a:extLst>
          </p:cNvPr>
          <p:cNvSpPr txBox="1"/>
          <p:nvPr/>
        </p:nvSpPr>
        <p:spPr>
          <a:xfrm>
            <a:off x="3532341" y="3429000"/>
            <a:ext cx="1306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endParaRPr kumimoji="1" lang="zh-CN" altLang="en-US" sz="8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B433E90-E34A-AFDB-2EDB-142AFD366145}"/>
              </a:ext>
            </a:extLst>
          </p:cNvPr>
          <p:cNvSpPr txBox="1"/>
          <p:nvPr/>
        </p:nvSpPr>
        <p:spPr>
          <a:xfrm>
            <a:off x="7398663" y="3428999"/>
            <a:ext cx="1306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endParaRPr kumimoji="1" lang="zh-CN" altLang="en-US" sz="8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7" name="picture 1618">
            <a:extLst>
              <a:ext uri="{FF2B5EF4-FFF2-40B4-BE49-F238E27FC236}">
                <a16:creationId xmlns:a16="http://schemas.microsoft.com/office/drawing/2014/main" id="{73771843-23A1-2368-DF53-A7B4391BD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532341" y="1433895"/>
            <a:ext cx="463295" cy="473964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2B364C0A-6FD9-DFED-47FF-FBD6410F105C}"/>
              </a:ext>
            </a:extLst>
          </p:cNvPr>
          <p:cNvSpPr txBox="1"/>
          <p:nvPr/>
        </p:nvSpPr>
        <p:spPr>
          <a:xfrm>
            <a:off x="3425860" y="1486663"/>
            <a:ext cx="6581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本月最</a:t>
            </a:r>
            <a:r>
              <a:rPr kumimoji="1" lang="en-US" altLang="zh-CN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</a:t>
            </a:r>
            <a:r>
              <a:rPr kumimoji="1" lang="zh-CN" altLang="en-US" sz="2000" dirty="0">
                <a:solidFill>
                  <a:srgbClr val="3BB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微醺派对打卡！有玩有喝还很酷！</a:t>
            </a:r>
          </a:p>
        </p:txBody>
      </p:sp>
    </p:spTree>
    <p:extLst>
      <p:ext uri="{BB962C8B-B14F-4D97-AF65-F5344CB8AC3E}">
        <p14:creationId xmlns:p14="http://schemas.microsoft.com/office/powerpoint/2010/main" val="3952806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CB9F06C-2168-5C51-7F62-EC7D7C0AFD94}"/>
              </a:ext>
            </a:extLst>
          </p:cNvPr>
          <p:cNvSpPr txBox="1"/>
          <p:nvPr/>
        </p:nvSpPr>
        <p:spPr>
          <a:xfrm>
            <a:off x="391887" y="427812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Part.2</a:t>
            </a:r>
            <a:endParaRPr kumimoji="1" lang="zh-CN" altLang="en-US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2165CBD8-5C5A-38D9-BA25-92319338287E}"/>
              </a:ext>
            </a:extLst>
          </p:cNvPr>
          <p:cNvCxnSpPr>
            <a:cxnSpLocks/>
          </p:cNvCxnSpPr>
          <p:nvPr/>
        </p:nvCxnSpPr>
        <p:spPr>
          <a:xfrm>
            <a:off x="391887" y="1220062"/>
            <a:ext cx="212271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109CDCC2-F4BF-7D5A-1EF4-6EC3D21CDA4D}"/>
              </a:ext>
            </a:extLst>
          </p:cNvPr>
          <p:cNvCxnSpPr>
            <a:cxnSpLocks/>
          </p:cNvCxnSpPr>
          <p:nvPr/>
        </p:nvCxnSpPr>
        <p:spPr>
          <a:xfrm>
            <a:off x="391887" y="1388791"/>
            <a:ext cx="145324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CBF65DF8-15BE-C92D-2F8C-056C7FFEF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89953" y="427812"/>
            <a:ext cx="967416" cy="94030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D6486295-3FB5-84AE-5332-D7821F528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0355" y="816441"/>
            <a:ext cx="696050" cy="6960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5C396F0-977D-7853-4132-7454CB6C4CDD}"/>
              </a:ext>
            </a:extLst>
          </p:cNvPr>
          <p:cNvSpPr txBox="1"/>
          <p:nvPr/>
        </p:nvSpPr>
        <p:spPr>
          <a:xfrm>
            <a:off x="4571553" y="635287"/>
            <a:ext cx="7926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  <a:r>
              <a:rPr kumimoji="1" lang="zh-CN" altLang="en-US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素材二次传播，双平台扩散声量</a:t>
            </a:r>
            <a:endParaRPr lang="zh-CN" altLang="en-US" sz="3200" dirty="0">
              <a:solidFill>
                <a:srgbClr val="92D05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EC4938D-5120-CFE6-4D81-B61BAA69D6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281" y="1987081"/>
            <a:ext cx="2721099" cy="4443107"/>
          </a:xfrm>
          <a:prstGeom prst="rect">
            <a:avLst/>
          </a:prstGeom>
          <a:ln w="41275">
            <a:solidFill>
              <a:schemeClr val="bg1"/>
            </a:solidFill>
          </a:ln>
        </p:spPr>
      </p:pic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633157E2-402D-77D7-3DB3-59AD8CD946E3}"/>
              </a:ext>
            </a:extLst>
          </p:cNvPr>
          <p:cNvCxnSpPr>
            <a:cxnSpLocks/>
          </p:cNvCxnSpPr>
          <p:nvPr/>
        </p:nvCxnSpPr>
        <p:spPr>
          <a:xfrm flipV="1">
            <a:off x="4210216" y="2684884"/>
            <a:ext cx="1436053" cy="59249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F1055702-8D4E-A03B-39CA-823B586D9759}"/>
              </a:ext>
            </a:extLst>
          </p:cNvPr>
          <p:cNvSpPr/>
          <p:nvPr/>
        </p:nvSpPr>
        <p:spPr>
          <a:xfrm>
            <a:off x="5931160" y="2164702"/>
            <a:ext cx="1772816" cy="503853"/>
          </a:xfrm>
          <a:prstGeom prst="roundRect">
            <a:avLst/>
          </a:prstGeom>
          <a:solidFill>
            <a:srgbClr val="C0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首发小红书</a:t>
            </a:r>
          </a:p>
        </p:txBody>
      </p:sp>
      <p:pic>
        <p:nvPicPr>
          <p:cNvPr id="14" name="picture 1574">
            <a:extLst>
              <a:ext uri="{FF2B5EF4-FFF2-40B4-BE49-F238E27FC236}">
                <a16:creationId xmlns:a16="http://schemas.microsoft.com/office/drawing/2014/main" id="{66298EC0-E5CB-1BD7-EDD4-DC3640390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210517" y="1430004"/>
            <a:ext cx="3078225" cy="510311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F161AA86-3A1A-33E7-005E-DBC73B0B861D}"/>
              </a:ext>
            </a:extLst>
          </p:cNvPr>
          <p:cNvSpPr txBox="1"/>
          <p:nvPr/>
        </p:nvSpPr>
        <p:spPr>
          <a:xfrm>
            <a:off x="5881644" y="2794519"/>
            <a:ext cx="2111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笔记定位活动地址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评论引导购买信息</a:t>
            </a: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039C32D3-E874-D3BC-17AA-FB3A989196BA}"/>
              </a:ext>
            </a:extLst>
          </p:cNvPr>
          <p:cNvCxnSpPr>
            <a:cxnSpLocks/>
          </p:cNvCxnSpPr>
          <p:nvPr/>
        </p:nvCxnSpPr>
        <p:spPr>
          <a:xfrm>
            <a:off x="4256439" y="4449771"/>
            <a:ext cx="1436053" cy="5400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F7ABEC47-66E6-1883-A7F9-A2EFCE84331E}"/>
              </a:ext>
            </a:extLst>
          </p:cNvPr>
          <p:cNvSpPr/>
          <p:nvPr/>
        </p:nvSpPr>
        <p:spPr>
          <a:xfrm>
            <a:off x="5984034" y="4616203"/>
            <a:ext cx="1772816" cy="503853"/>
          </a:xfrm>
          <a:prstGeom prst="roundRect">
            <a:avLst/>
          </a:prstGeom>
          <a:solidFill>
            <a:srgbClr val="FFC000">
              <a:alpha val="8220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同步大众点评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FCAEE67-3439-9D45-2AA6-C37B094400AE}"/>
              </a:ext>
            </a:extLst>
          </p:cNvPr>
          <p:cNvSpPr txBox="1"/>
          <p:nvPr/>
        </p:nvSpPr>
        <p:spPr>
          <a:xfrm>
            <a:off x="5689289" y="5251933"/>
            <a:ext cx="2362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发帖定位活动地址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内容植入猫眼售入口</a:t>
            </a:r>
          </a:p>
        </p:txBody>
      </p:sp>
      <p:sp>
        <p:nvSpPr>
          <p:cNvPr id="21" name="上下箭头 20">
            <a:extLst>
              <a:ext uri="{FF2B5EF4-FFF2-40B4-BE49-F238E27FC236}">
                <a16:creationId xmlns:a16="http://schemas.microsoft.com/office/drawing/2014/main" id="{C912C91F-4E0F-0B50-371F-D06DF4A818C7}"/>
              </a:ext>
            </a:extLst>
          </p:cNvPr>
          <p:cNvSpPr/>
          <p:nvPr/>
        </p:nvSpPr>
        <p:spPr>
          <a:xfrm>
            <a:off x="6581036" y="3566814"/>
            <a:ext cx="491413" cy="829493"/>
          </a:xfrm>
          <a:prstGeom prst="up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3965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8B0445C-4C7E-FFC2-C85B-BF984DAC9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04" y="450129"/>
            <a:ext cx="765403" cy="765403"/>
          </a:xfrm>
          <a:prstGeom prst="round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AAF1EFE-C711-D5B7-9903-85EB5DC61F79}"/>
              </a:ext>
            </a:extLst>
          </p:cNvPr>
          <p:cNvSpPr txBox="1"/>
          <p:nvPr/>
        </p:nvSpPr>
        <p:spPr>
          <a:xfrm>
            <a:off x="1520888" y="571220"/>
            <a:ext cx="10238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与本土垂类大</a:t>
            </a:r>
            <a:r>
              <a:rPr kumimoji="1" lang="en-US" altLang="zh-CN" sz="28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</a:t>
            </a:r>
            <a:r>
              <a:rPr kumimoji="1" lang="zh-CN" altLang="en-US" sz="28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深度合作，闭环收割私域流量</a:t>
            </a:r>
          </a:p>
        </p:txBody>
      </p:sp>
      <p:pic>
        <p:nvPicPr>
          <p:cNvPr id="6" name="图片 5" descr="图标&#10;&#10;描述已自动生成">
            <a:extLst>
              <a:ext uri="{FF2B5EF4-FFF2-40B4-BE49-F238E27FC236}">
                <a16:creationId xmlns:a16="http://schemas.microsoft.com/office/drawing/2014/main" id="{37C91876-D716-C87E-6243-3E6542F11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75016" y="1215532"/>
            <a:ext cx="8371016" cy="82316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F4AC1E4-A1D3-613E-2F3C-514512EC0B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0"/>
          <a:stretch/>
        </p:blipFill>
        <p:spPr>
          <a:xfrm>
            <a:off x="1115166" y="2183364"/>
            <a:ext cx="3344866" cy="641799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04F3D14-43E5-2C61-0BB2-A7F34EA20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9636" y="2244593"/>
            <a:ext cx="1649651" cy="1609901"/>
          </a:xfrm>
          <a:prstGeom prst="ellipse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7AE62E1-1A75-23F0-79FB-A3F90BD49AEE}"/>
              </a:ext>
            </a:extLst>
          </p:cNvPr>
          <p:cNvSpPr txBox="1"/>
          <p:nvPr/>
        </p:nvSpPr>
        <p:spPr>
          <a:xfrm>
            <a:off x="6848880" y="4241637"/>
            <a:ext cx="4910943" cy="1884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0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  <a:r>
              <a:rPr kumimoji="1" lang="zh-CN" altLang="en-US" sz="20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集广州吃喝玩乐于一身的本地宝</a:t>
            </a:r>
            <a:r>
              <a:rPr kumimoji="1" lang="en-US" altLang="zh-CN" sz="20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旗下有同名小程序商城，帮助多个本土店铺引流转化</a:t>
            </a:r>
            <a:endParaRPr kumimoji="1" lang="en-US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拥有垂类社群资源，有效促成线上转化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76988ED-6832-299A-B645-7E523EECE3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76"/>
          <a:stretch/>
        </p:blipFill>
        <p:spPr>
          <a:xfrm>
            <a:off x="3410708" y="2816981"/>
            <a:ext cx="3344866" cy="379440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11CA1EA-C782-C3CB-F777-F873FCDA07ED}"/>
              </a:ext>
            </a:extLst>
          </p:cNvPr>
          <p:cNvSpPr txBox="1"/>
          <p:nvPr/>
        </p:nvSpPr>
        <p:spPr>
          <a:xfrm>
            <a:off x="8827894" y="3485162"/>
            <a:ext cx="268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活跃粉丝高达</a:t>
            </a:r>
            <a:r>
              <a:rPr kumimoji="1" lang="en-US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31w+</a:t>
            </a:r>
            <a:endParaRPr kumimoji="1" lang="zh-CN" altLang="en-US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3452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B141824-2027-304C-3E59-A64E7205AAEB}"/>
              </a:ext>
            </a:extLst>
          </p:cNvPr>
          <p:cNvSpPr txBox="1"/>
          <p:nvPr/>
        </p:nvSpPr>
        <p:spPr>
          <a:xfrm>
            <a:off x="391887" y="427812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Part.1</a:t>
            </a:r>
            <a:endParaRPr kumimoji="1" lang="zh-CN" altLang="en-US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272DB72-4B6A-79C4-8693-1A15C7604CD1}"/>
              </a:ext>
            </a:extLst>
          </p:cNvPr>
          <p:cNvSpPr txBox="1"/>
          <p:nvPr/>
        </p:nvSpPr>
        <p:spPr>
          <a:xfrm>
            <a:off x="2759724" y="540585"/>
            <a:ext cx="92207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围绕活动输出精品内容，添加购票链接，高效引流</a:t>
            </a:r>
            <a:endParaRPr lang="zh-CN" altLang="en-US" sz="3200" dirty="0">
              <a:solidFill>
                <a:srgbClr val="92D050"/>
              </a:solidFill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FCFF9863-B9C8-BEDA-0515-83E7075559B1}"/>
              </a:ext>
            </a:extLst>
          </p:cNvPr>
          <p:cNvCxnSpPr>
            <a:cxnSpLocks/>
          </p:cNvCxnSpPr>
          <p:nvPr/>
        </p:nvCxnSpPr>
        <p:spPr>
          <a:xfrm>
            <a:off x="391887" y="1220062"/>
            <a:ext cx="212271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38E9599-5BB9-2C0A-AEED-F7203C3038D5}"/>
              </a:ext>
            </a:extLst>
          </p:cNvPr>
          <p:cNvCxnSpPr>
            <a:cxnSpLocks/>
          </p:cNvCxnSpPr>
          <p:nvPr/>
        </p:nvCxnSpPr>
        <p:spPr>
          <a:xfrm>
            <a:off x="391887" y="1388791"/>
            <a:ext cx="145324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231B1899-6F99-D970-F891-41A96D6A26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2301" y="2213354"/>
            <a:ext cx="2995047" cy="607516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FE2BEF1-0BE0-0332-D0FA-0B43E31732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8303" y="2213354"/>
            <a:ext cx="3158254" cy="644012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2CB340E-4341-DF44-1A69-AE2678DE58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718" y="2213354"/>
            <a:ext cx="3168981" cy="68580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D4117C36-F8D9-381A-0547-658726B01657}"/>
              </a:ext>
            </a:extLst>
          </p:cNvPr>
          <p:cNvSpPr/>
          <p:nvPr/>
        </p:nvSpPr>
        <p:spPr>
          <a:xfrm>
            <a:off x="1002301" y="4370783"/>
            <a:ext cx="2995047" cy="739406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①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结合活动亮点板块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放置动态现场素材图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5D1912D-DCC3-DC45-F70D-21C6D76CA32B}"/>
              </a:ext>
            </a:extLst>
          </p:cNvPr>
          <p:cNvSpPr/>
          <p:nvPr/>
        </p:nvSpPr>
        <p:spPr>
          <a:xfrm>
            <a:off x="4348303" y="4370783"/>
            <a:ext cx="3168981" cy="739406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②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文中输出详细活动信息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0842580-B5F3-A1C9-9EB9-3CA6756F8A8F}"/>
              </a:ext>
            </a:extLst>
          </p:cNvPr>
          <p:cNvSpPr/>
          <p:nvPr/>
        </p:nvSpPr>
        <p:spPr>
          <a:xfrm>
            <a:off x="8009991" y="2918318"/>
            <a:ext cx="3168981" cy="739406"/>
          </a:xfrm>
          <a:prstGeom prst="rect">
            <a:avLst/>
          </a:prstGeom>
          <a:solidFill>
            <a:srgbClr val="00B0F0">
              <a:alpha val="820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③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内容中设置购票入口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达成高效引流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3E226B0-1291-3BA9-462E-FA21D0199425}"/>
              </a:ext>
            </a:extLst>
          </p:cNvPr>
          <p:cNvSpPr txBox="1"/>
          <p:nvPr/>
        </p:nvSpPr>
        <p:spPr>
          <a:xfrm>
            <a:off x="2334987" y="1377938"/>
            <a:ext cx="89237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利用其粉丝效应、高效率地提高曝光率，精准导流</a:t>
            </a:r>
          </a:p>
        </p:txBody>
      </p:sp>
    </p:spTree>
    <p:extLst>
      <p:ext uri="{BB962C8B-B14F-4D97-AF65-F5344CB8AC3E}">
        <p14:creationId xmlns:p14="http://schemas.microsoft.com/office/powerpoint/2010/main" val="2010112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82B88A3-F6FE-06B1-1233-18AD6351FA58}"/>
              </a:ext>
            </a:extLst>
          </p:cNvPr>
          <p:cNvSpPr txBox="1"/>
          <p:nvPr/>
        </p:nvSpPr>
        <p:spPr>
          <a:xfrm>
            <a:off x="391887" y="427812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Part.2</a:t>
            </a:r>
            <a:endParaRPr kumimoji="1" lang="zh-CN" altLang="en-US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E2A82DC-4154-53B9-C421-E8ADB9F272AB}"/>
              </a:ext>
            </a:extLst>
          </p:cNvPr>
          <p:cNvSpPr txBox="1"/>
          <p:nvPr/>
        </p:nvSpPr>
        <p:spPr>
          <a:xfrm>
            <a:off x="2759724" y="540585"/>
            <a:ext cx="92207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3200" b="1" dirty="0">
                <a:solidFill>
                  <a:srgbClr val="92D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小程序商城上架门票，社群引流购买</a:t>
            </a:r>
            <a:endParaRPr lang="zh-CN" altLang="en-US" sz="3200" dirty="0">
              <a:solidFill>
                <a:srgbClr val="92D050"/>
              </a:solidFill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395C262-0F2D-90C1-4AD9-CCA256D01560}"/>
              </a:ext>
            </a:extLst>
          </p:cNvPr>
          <p:cNvCxnSpPr>
            <a:cxnSpLocks/>
          </p:cNvCxnSpPr>
          <p:nvPr/>
        </p:nvCxnSpPr>
        <p:spPr>
          <a:xfrm>
            <a:off x="391887" y="1220062"/>
            <a:ext cx="212271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D5E79C65-82EE-3BBC-2A62-AE00E2B749FF}"/>
              </a:ext>
            </a:extLst>
          </p:cNvPr>
          <p:cNvCxnSpPr>
            <a:cxnSpLocks/>
          </p:cNvCxnSpPr>
          <p:nvPr/>
        </p:nvCxnSpPr>
        <p:spPr>
          <a:xfrm>
            <a:off x="391887" y="1388791"/>
            <a:ext cx="145324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014F6A06-2EBB-577D-BB99-DD0840752F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2"/>
          <a:stretch/>
        </p:blipFill>
        <p:spPr>
          <a:xfrm>
            <a:off x="1492165" y="1771023"/>
            <a:ext cx="3543511" cy="7263920"/>
          </a:xfrm>
          <a:prstGeom prst="rect">
            <a:avLst/>
          </a:prstGeom>
          <a:ln w="50800">
            <a:solidFill>
              <a:schemeClr val="bg1"/>
            </a:solidFill>
          </a:ln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F3B48E2-3C66-483E-A911-031BB2CF18B0}"/>
              </a:ext>
            </a:extLst>
          </p:cNvPr>
          <p:cNvSpPr/>
          <p:nvPr/>
        </p:nvSpPr>
        <p:spPr>
          <a:xfrm>
            <a:off x="2939685" y="3509731"/>
            <a:ext cx="653141" cy="702129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0" name="图片 9" descr="图标&#10;&#10;描述已自动生成">
            <a:extLst>
              <a:ext uri="{FF2B5EF4-FFF2-40B4-BE49-F238E27FC236}">
                <a16:creationId xmlns:a16="http://schemas.microsoft.com/office/drawing/2014/main" id="{5716FA48-1823-3F73-65A2-7EAE5DAF7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984" y="1557520"/>
            <a:ext cx="8371016" cy="823163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8707367-2D5D-D65B-011C-29801EFA0E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43"/>
          <a:stretch/>
        </p:blipFill>
        <p:spPr>
          <a:xfrm>
            <a:off x="7239030" y="2530016"/>
            <a:ext cx="3309592" cy="426175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A83E750-8247-979A-59D2-8C21662EF4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30" y="2530016"/>
            <a:ext cx="484924" cy="473239"/>
          </a:xfrm>
          <a:prstGeom prst="ellipse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9F726F8-CCF7-98FF-EC71-E0FB72A94C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8015" y="5436716"/>
            <a:ext cx="484924" cy="473239"/>
          </a:xfrm>
          <a:prstGeom prst="ellipse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E2F584A-E724-89F7-3DF6-09107C5AB4F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604"/>
          <a:stretch/>
        </p:blipFill>
        <p:spPr>
          <a:xfrm>
            <a:off x="7795198" y="3305624"/>
            <a:ext cx="1958704" cy="151855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2A2D2994-C510-429C-C9B8-48AC1731E053}"/>
              </a:ext>
            </a:extLst>
          </p:cNvPr>
          <p:cNvSpPr/>
          <p:nvPr/>
        </p:nvSpPr>
        <p:spPr>
          <a:xfrm>
            <a:off x="7795198" y="2905247"/>
            <a:ext cx="1958704" cy="400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20EB716-3AAC-38DC-EC74-11552C8350D4}"/>
              </a:ext>
            </a:extLst>
          </p:cNvPr>
          <p:cNvSpPr txBox="1"/>
          <p:nvPr/>
        </p:nvSpPr>
        <p:spPr>
          <a:xfrm>
            <a:off x="7795198" y="2964120"/>
            <a:ext cx="2324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xx</a:t>
            </a: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元就能又吃又喝又拿</a:t>
            </a:r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5F5824F0-7FC9-E246-7C28-4543EFA78EBA}"/>
              </a:ext>
            </a:extLst>
          </p:cNvPr>
          <p:cNvSpPr/>
          <p:nvPr/>
        </p:nvSpPr>
        <p:spPr>
          <a:xfrm>
            <a:off x="5405149" y="5086083"/>
            <a:ext cx="1338943" cy="701266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8897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extLst>
              <a:ext uri="{FF2B5EF4-FFF2-40B4-BE49-F238E27FC236}">
                <a16:creationId xmlns:a16="http://schemas.microsoft.com/office/drawing/2014/main" id="{20629015-423B-D22A-B3F0-E3DDEC9BB07A}"/>
              </a:ext>
            </a:extLst>
          </p:cNvPr>
          <p:cNvSpPr/>
          <p:nvPr/>
        </p:nvSpPr>
        <p:spPr>
          <a:xfrm>
            <a:off x="-721407" y="388908"/>
            <a:ext cx="2785718" cy="52686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414537-AB64-05A9-EADA-22A2F67786E1}"/>
              </a:ext>
            </a:extLst>
          </p:cNvPr>
          <p:cNvSpPr txBox="1"/>
          <p:nvPr/>
        </p:nvSpPr>
        <p:spPr>
          <a:xfrm>
            <a:off x="0" y="238689"/>
            <a:ext cx="2060337" cy="66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800" b="1" dirty="0">
                <a:solidFill>
                  <a:schemeClr val="bg1">
                    <a:alpha val="85139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选号策略</a:t>
            </a:r>
            <a:endParaRPr kumimoji="1" lang="en-US" altLang="zh-CN" sz="2800" b="1" dirty="0">
              <a:solidFill>
                <a:schemeClr val="bg1">
                  <a:alpha val="85139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E881474-AB02-D456-CF13-0B212383B310}"/>
              </a:ext>
            </a:extLst>
          </p:cNvPr>
          <p:cNvSpPr/>
          <p:nvPr/>
        </p:nvSpPr>
        <p:spPr>
          <a:xfrm>
            <a:off x="6286500" y="0"/>
            <a:ext cx="59055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324E2D8-F7CD-D05C-473F-4B50BE5E74C2}"/>
              </a:ext>
            </a:extLst>
          </p:cNvPr>
          <p:cNvSpPr/>
          <p:nvPr/>
        </p:nvSpPr>
        <p:spPr>
          <a:xfrm>
            <a:off x="6255312" y="0"/>
            <a:ext cx="1061357" cy="7021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BA03F35-6628-4230-7305-71B5F6B76D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15231" y="1181869"/>
            <a:ext cx="672375" cy="67032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8072EDF-A017-18A9-35A3-523C8C8900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5126" y="1245655"/>
            <a:ext cx="689648" cy="67032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圆角矩形 9">
            <a:extLst>
              <a:ext uri="{FF2B5EF4-FFF2-40B4-BE49-F238E27FC236}">
                <a16:creationId xmlns:a16="http://schemas.microsoft.com/office/drawing/2014/main" id="{561E6B63-DF50-1C44-5C0D-A0C359339EED}"/>
              </a:ext>
            </a:extLst>
          </p:cNvPr>
          <p:cNvSpPr/>
          <p:nvPr/>
        </p:nvSpPr>
        <p:spPr>
          <a:xfrm>
            <a:off x="6785990" y="2209768"/>
            <a:ext cx="778027" cy="84634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数据</a:t>
            </a:r>
            <a:endParaRPr kumimoji="1" lang="en-US" altLang="zh-CN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维度</a:t>
            </a: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AD760578-AED2-6E38-D7F6-FD450282A8E7}"/>
              </a:ext>
            </a:extLst>
          </p:cNvPr>
          <p:cNvSpPr/>
          <p:nvPr/>
        </p:nvSpPr>
        <p:spPr>
          <a:xfrm>
            <a:off x="6785989" y="5249063"/>
            <a:ext cx="778027" cy="84139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粉丝</a:t>
            </a:r>
            <a:endParaRPr kumimoji="1" lang="en-US" altLang="zh-CN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量级</a:t>
            </a: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B8FED742-B546-4571-6D4C-6B0059A8DAB0}"/>
              </a:ext>
            </a:extLst>
          </p:cNvPr>
          <p:cNvSpPr/>
          <p:nvPr/>
        </p:nvSpPr>
        <p:spPr>
          <a:xfrm>
            <a:off x="6785990" y="3731890"/>
            <a:ext cx="778027" cy="8414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账号</a:t>
            </a:r>
            <a:endParaRPr kumimoji="1" lang="en-US" altLang="zh-CN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特性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1140E14-B319-0D1A-4409-94E06D059449}"/>
              </a:ext>
            </a:extLst>
          </p:cNvPr>
          <p:cNvSpPr txBox="1"/>
          <p:nvPr/>
        </p:nvSpPr>
        <p:spPr>
          <a:xfrm>
            <a:off x="1513357" y="1277436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 u="sng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小红书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5ACDDB-7745-4DF4-F9E8-A75977083E33}"/>
              </a:ext>
            </a:extLst>
          </p:cNvPr>
          <p:cNvSpPr txBox="1"/>
          <p:nvPr/>
        </p:nvSpPr>
        <p:spPr>
          <a:xfrm>
            <a:off x="7391524" y="2173363"/>
            <a:ext cx="3944211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＜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10w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粉：平均点赞不低于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1k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100w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粉：平均点赞不低于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1w</a:t>
            </a:r>
            <a:endParaRPr kumimoji="1" lang="zh-CN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9FCFA46-9C3C-2C79-8CFE-7770C4A1471E}"/>
              </a:ext>
            </a:extLst>
          </p:cNvPr>
          <p:cNvSpPr txBox="1"/>
          <p:nvPr/>
        </p:nvSpPr>
        <p:spPr>
          <a:xfrm>
            <a:off x="9731434" y="1267414"/>
            <a:ext cx="1222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 u="sng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抖音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B7F7760-9971-485F-53BD-FB98F7D72162}"/>
              </a:ext>
            </a:extLst>
          </p:cNvPr>
          <p:cNvSpPr txBox="1"/>
          <p:nvPr/>
        </p:nvSpPr>
        <p:spPr>
          <a:xfrm>
            <a:off x="7643106" y="3750052"/>
            <a:ext cx="344104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垂直探店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生活分享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搞笑剧情类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（均为本土达人）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7CA858D-7255-CB31-FE47-B71C32DE2A3F}"/>
              </a:ext>
            </a:extLst>
          </p:cNvPr>
          <p:cNvSpPr txBox="1"/>
          <p:nvPr/>
        </p:nvSpPr>
        <p:spPr>
          <a:xfrm>
            <a:off x="7643106" y="4945633"/>
            <a:ext cx="3608313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＞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50w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粉：以垂直探店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为主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＜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50w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粉：探店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生活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剧情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优先考虑高性价比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  <a:endParaRPr kumimoji="1" lang="zh-CN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07FF6281-E895-A229-E589-5A254157415C}"/>
              </a:ext>
            </a:extLst>
          </p:cNvPr>
          <p:cNvSpPr/>
          <p:nvPr/>
        </p:nvSpPr>
        <p:spPr>
          <a:xfrm>
            <a:off x="641154" y="2291314"/>
            <a:ext cx="778027" cy="76480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粉丝画像</a:t>
            </a:r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80C72A00-1492-8131-7FB5-6EE0B50F1555}"/>
              </a:ext>
            </a:extLst>
          </p:cNvPr>
          <p:cNvSpPr/>
          <p:nvPr/>
        </p:nvSpPr>
        <p:spPr>
          <a:xfrm>
            <a:off x="628780" y="5013233"/>
            <a:ext cx="778027" cy="84634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账号特性</a:t>
            </a: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9FC35329-B62E-F134-E993-E311B8A4940A}"/>
              </a:ext>
            </a:extLst>
          </p:cNvPr>
          <p:cNvSpPr/>
          <p:nvPr/>
        </p:nvSpPr>
        <p:spPr>
          <a:xfrm>
            <a:off x="628781" y="3630360"/>
            <a:ext cx="778027" cy="84634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数据维度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EC47F24-ECC5-8221-CC55-C16139DFA35D}"/>
              </a:ext>
            </a:extLst>
          </p:cNvPr>
          <p:cNvSpPr txBox="1"/>
          <p:nvPr/>
        </p:nvSpPr>
        <p:spPr>
          <a:xfrm>
            <a:off x="1503529" y="3422609"/>
            <a:ext cx="3944211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＜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5w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粉：平均总互动不低于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5w-10w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粉：平均总互动不低于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150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10w-30w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粉：平均总互动不低于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250</a:t>
            </a:r>
            <a:endParaRPr kumimoji="1" lang="zh-CN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E755F88-4D79-05E3-D999-7AC405F349C1}"/>
              </a:ext>
            </a:extLst>
          </p:cNvPr>
          <p:cNvSpPr txBox="1"/>
          <p:nvPr/>
        </p:nvSpPr>
        <p:spPr>
          <a:xfrm>
            <a:off x="1507333" y="2416744"/>
            <a:ext cx="3441049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粉丝地域以广东为主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350CDCE-866C-8B60-E832-1B497A87AECC}"/>
              </a:ext>
            </a:extLst>
          </p:cNvPr>
          <p:cNvSpPr txBox="1"/>
          <p:nvPr/>
        </p:nvSpPr>
        <p:spPr>
          <a:xfrm>
            <a:off x="1536241" y="5013233"/>
            <a:ext cx="344104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垂直探店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生活分享</a:t>
            </a:r>
            <a:r>
              <a:rPr kumimoji="1"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时尚类</a:t>
            </a:r>
            <a:endParaRPr kumimoji="1" lang="en-US" altLang="zh-CN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（均为本土达人）</a:t>
            </a:r>
          </a:p>
        </p:txBody>
      </p:sp>
    </p:spTree>
    <p:extLst>
      <p:ext uri="{BB962C8B-B14F-4D97-AF65-F5344CB8AC3E}">
        <p14:creationId xmlns:p14="http://schemas.microsoft.com/office/powerpoint/2010/main" val="365261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extLst>
              <a:ext uri="{FF2B5EF4-FFF2-40B4-BE49-F238E27FC236}">
                <a16:creationId xmlns:a16="http://schemas.microsoft.com/office/drawing/2014/main" id="{AE69E736-8716-9922-1375-628D272F2FAB}"/>
              </a:ext>
            </a:extLst>
          </p:cNvPr>
          <p:cNvSpPr/>
          <p:nvPr/>
        </p:nvSpPr>
        <p:spPr>
          <a:xfrm>
            <a:off x="-721407" y="388908"/>
            <a:ext cx="2785718" cy="52686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F1CA4F2-DCF9-510E-A4C0-F6C96EE166ED}"/>
              </a:ext>
            </a:extLst>
          </p:cNvPr>
          <p:cNvSpPr txBox="1"/>
          <p:nvPr/>
        </p:nvSpPr>
        <p:spPr>
          <a:xfrm>
            <a:off x="0" y="238689"/>
            <a:ext cx="2060337" cy="66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800" b="1" dirty="0">
                <a:solidFill>
                  <a:schemeClr val="bg1">
                    <a:alpha val="85139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合作权益</a:t>
            </a:r>
            <a:endParaRPr kumimoji="1" lang="en-US" altLang="zh-CN" sz="2800" b="1" dirty="0">
              <a:solidFill>
                <a:schemeClr val="bg1">
                  <a:alpha val="85139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A2B33A36-3F94-34F2-4BBD-39E72C65C4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7371" y="689919"/>
            <a:ext cx="10156992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zh-CN" altLang="en-US" sz="3200" b="1" spc="-15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评论区实时监测，确保高效引流转化</a:t>
            </a:r>
            <a:endParaRPr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graphicFrame>
        <p:nvGraphicFramePr>
          <p:cNvPr id="29" name="object 36">
            <a:extLst>
              <a:ext uri="{FF2B5EF4-FFF2-40B4-BE49-F238E27FC236}">
                <a16:creationId xmlns:a16="http://schemas.microsoft.com/office/drawing/2014/main" id="{2A84AA49-1FE6-40BF-3CB9-AD1130CA6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308041"/>
              </p:ext>
            </p:extLst>
          </p:nvPr>
        </p:nvGraphicFramePr>
        <p:xfrm>
          <a:off x="9330777" y="1656028"/>
          <a:ext cx="2260600" cy="47893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9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  <a:tabLst>
                          <a:tab pos="561340" algn="l"/>
                        </a:tabLst>
                      </a:pPr>
                      <a:r>
                        <a:rPr sz="4800" baseline="12152" dirty="0">
                          <a:latin typeface="微软雅黑"/>
                          <a:cs typeface="微软雅黑"/>
                        </a:rPr>
                        <a:t>4	</a:t>
                      </a:r>
                      <a:r>
                        <a:rPr sz="1800" b="1" dirty="0">
                          <a:solidFill>
                            <a:schemeClr val="bg1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微软雅黑"/>
                        </a:rPr>
                        <a:t>回复真诚性</a:t>
                      </a:r>
                      <a:endParaRPr sz="1800" dirty="0">
                        <a:solidFill>
                          <a:schemeClr val="bg1"/>
                        </a:solidFill>
                        <a:latin typeface="Yuanti SC" panose="02010600040101010101" pitchFamily="2" charset="-122"/>
                        <a:ea typeface="Yuanti SC" panose="02010600040101010101" pitchFamily="2" charset="-122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9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650">
                <a:tc>
                  <a:txBody>
                    <a:bodyPr/>
                    <a:lstStyle/>
                    <a:p>
                      <a:pPr marL="213995" marR="21018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spc="-5" dirty="0">
                          <a:solidFill>
                            <a:schemeClr val="bg1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微软雅黑"/>
                        </a:rPr>
                        <a:t>回复语气真诚，贴 近生活，赢得信任</a:t>
                      </a:r>
                      <a:endParaRPr sz="1800" dirty="0">
                        <a:solidFill>
                          <a:schemeClr val="bg1"/>
                        </a:solidFill>
                        <a:latin typeface="Yuanti SC" panose="02010600040101010101" pitchFamily="2" charset="-122"/>
                        <a:ea typeface="Yuanti SC" panose="02010600040101010101" pitchFamily="2" charset="-122"/>
                        <a:cs typeface="微软雅黑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object 31">
            <a:extLst>
              <a:ext uri="{FF2B5EF4-FFF2-40B4-BE49-F238E27FC236}">
                <a16:creationId xmlns:a16="http://schemas.microsoft.com/office/drawing/2014/main" id="{40B5168B-6346-D050-9C1E-64BEA7F109EF}"/>
              </a:ext>
            </a:extLst>
          </p:cNvPr>
          <p:cNvSpPr/>
          <p:nvPr/>
        </p:nvSpPr>
        <p:spPr>
          <a:xfrm>
            <a:off x="8995449" y="1540093"/>
            <a:ext cx="660400" cy="660400"/>
          </a:xfrm>
          <a:custGeom>
            <a:avLst/>
            <a:gdLst/>
            <a:ahLst/>
            <a:cxnLst/>
            <a:rect l="l" t="t" r="r" b="b"/>
            <a:pathLst>
              <a:path w="660400" h="660400">
                <a:moveTo>
                  <a:pt x="330200" y="0"/>
                </a:moveTo>
                <a:lnTo>
                  <a:pt x="281403" y="3580"/>
                </a:lnTo>
                <a:lnTo>
                  <a:pt x="234831" y="13979"/>
                </a:lnTo>
                <a:lnTo>
                  <a:pt x="190992" y="30688"/>
                </a:lnTo>
                <a:lnTo>
                  <a:pt x="150399" y="53195"/>
                </a:lnTo>
                <a:lnTo>
                  <a:pt x="113561" y="80989"/>
                </a:lnTo>
                <a:lnTo>
                  <a:pt x="80989" y="113561"/>
                </a:lnTo>
                <a:lnTo>
                  <a:pt x="53195" y="150399"/>
                </a:lnTo>
                <a:lnTo>
                  <a:pt x="30688" y="190992"/>
                </a:lnTo>
                <a:lnTo>
                  <a:pt x="13979" y="234831"/>
                </a:lnTo>
                <a:lnTo>
                  <a:pt x="3580" y="281403"/>
                </a:lnTo>
                <a:lnTo>
                  <a:pt x="0" y="330200"/>
                </a:lnTo>
                <a:lnTo>
                  <a:pt x="3580" y="378996"/>
                </a:lnTo>
                <a:lnTo>
                  <a:pt x="13979" y="425568"/>
                </a:lnTo>
                <a:lnTo>
                  <a:pt x="30688" y="469407"/>
                </a:lnTo>
                <a:lnTo>
                  <a:pt x="53195" y="510000"/>
                </a:lnTo>
                <a:lnTo>
                  <a:pt x="80989" y="546838"/>
                </a:lnTo>
                <a:lnTo>
                  <a:pt x="113561" y="579410"/>
                </a:lnTo>
                <a:lnTo>
                  <a:pt x="150399" y="607204"/>
                </a:lnTo>
                <a:lnTo>
                  <a:pt x="190992" y="629711"/>
                </a:lnTo>
                <a:lnTo>
                  <a:pt x="234831" y="646420"/>
                </a:lnTo>
                <a:lnTo>
                  <a:pt x="281403" y="656819"/>
                </a:lnTo>
                <a:lnTo>
                  <a:pt x="330200" y="660400"/>
                </a:lnTo>
                <a:lnTo>
                  <a:pt x="378996" y="656819"/>
                </a:lnTo>
                <a:lnTo>
                  <a:pt x="425568" y="646420"/>
                </a:lnTo>
                <a:lnTo>
                  <a:pt x="469407" y="629711"/>
                </a:lnTo>
                <a:lnTo>
                  <a:pt x="510000" y="607204"/>
                </a:lnTo>
                <a:lnTo>
                  <a:pt x="546838" y="579410"/>
                </a:lnTo>
                <a:lnTo>
                  <a:pt x="579410" y="546838"/>
                </a:lnTo>
                <a:lnTo>
                  <a:pt x="607204" y="510000"/>
                </a:lnTo>
                <a:lnTo>
                  <a:pt x="629711" y="469407"/>
                </a:lnTo>
                <a:lnTo>
                  <a:pt x="646420" y="425568"/>
                </a:lnTo>
                <a:lnTo>
                  <a:pt x="656819" y="378996"/>
                </a:lnTo>
                <a:lnTo>
                  <a:pt x="660400" y="330200"/>
                </a:lnTo>
                <a:lnTo>
                  <a:pt x="656819" y="281403"/>
                </a:lnTo>
                <a:lnTo>
                  <a:pt x="646420" y="234831"/>
                </a:lnTo>
                <a:lnTo>
                  <a:pt x="629711" y="190992"/>
                </a:lnTo>
                <a:lnTo>
                  <a:pt x="607204" y="150399"/>
                </a:lnTo>
                <a:lnTo>
                  <a:pt x="579410" y="113561"/>
                </a:lnTo>
                <a:lnTo>
                  <a:pt x="546838" y="80989"/>
                </a:lnTo>
                <a:lnTo>
                  <a:pt x="510000" y="53195"/>
                </a:lnTo>
                <a:lnTo>
                  <a:pt x="469407" y="30688"/>
                </a:lnTo>
                <a:lnTo>
                  <a:pt x="425568" y="13979"/>
                </a:lnTo>
                <a:lnTo>
                  <a:pt x="378996" y="3580"/>
                </a:lnTo>
                <a:lnTo>
                  <a:pt x="330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7">
            <a:extLst>
              <a:ext uri="{FF2B5EF4-FFF2-40B4-BE49-F238E27FC236}">
                <a16:creationId xmlns:a16="http://schemas.microsoft.com/office/drawing/2014/main" id="{595DCDE6-5DC6-FA0A-E2BF-E00AF9AE46BA}"/>
              </a:ext>
            </a:extLst>
          </p:cNvPr>
          <p:cNvSpPr/>
          <p:nvPr/>
        </p:nvSpPr>
        <p:spPr>
          <a:xfrm>
            <a:off x="865005" y="1977747"/>
            <a:ext cx="2216150" cy="4145921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2" name="object 10">
            <a:extLst>
              <a:ext uri="{FF2B5EF4-FFF2-40B4-BE49-F238E27FC236}">
                <a16:creationId xmlns:a16="http://schemas.microsoft.com/office/drawing/2014/main" id="{1F209AB8-3194-AA2A-DA37-407988AAE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373993"/>
              </p:ext>
            </p:extLst>
          </p:nvPr>
        </p:nvGraphicFramePr>
        <p:xfrm>
          <a:off x="757889" y="1645199"/>
          <a:ext cx="2441687" cy="47893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1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970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R="3175">
                        <a:lnSpc>
                          <a:spcPts val="2600"/>
                        </a:lnSpc>
                        <a:tabLst>
                          <a:tab pos="562610" algn="l"/>
                        </a:tabLst>
                      </a:pPr>
                      <a:r>
                        <a:rPr sz="4800" baseline="12152" dirty="0">
                          <a:latin typeface="微软雅黑"/>
                          <a:cs typeface="微软雅黑"/>
                        </a:rPr>
                        <a:t>1	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微软雅黑"/>
                        </a:rPr>
                        <a:t>回复及时性</a:t>
                      </a:r>
                      <a:endParaRPr sz="1800" dirty="0">
                        <a:latin typeface="Yuanti SC" panose="02010600040101010101" pitchFamily="2" charset="-122"/>
                        <a:ea typeface="Yuanti SC" panose="02010600040101010101" pitchFamily="2" charset="-122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965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650">
                <a:tc>
                  <a:txBody>
                    <a:bodyPr/>
                    <a:lstStyle/>
                    <a:p>
                      <a:pPr algn="ctr">
                        <a:lnSpc>
                          <a:spcPts val="2155"/>
                        </a:lnSpc>
                        <a:spcBef>
                          <a:spcPts val="740"/>
                        </a:spcBef>
                      </a:pPr>
                      <a:r>
                        <a:rPr sz="1800" spc="-5" dirty="0">
                          <a:solidFill>
                            <a:schemeClr val="bg1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Microsoft JhengHei UI"/>
                        </a:rPr>
                        <a:t>保证用户评论及时回复</a:t>
                      </a:r>
                      <a:endParaRPr sz="1800" dirty="0">
                        <a:solidFill>
                          <a:schemeClr val="bg1"/>
                        </a:solidFill>
                        <a:latin typeface="Yuanti SC" panose="02010600040101010101" pitchFamily="2" charset="-122"/>
                        <a:ea typeface="Yuanti SC" panose="02010600040101010101" pitchFamily="2" charset="-122"/>
                        <a:cs typeface="Microsoft JhengHei UI"/>
                      </a:endParaRPr>
                    </a:p>
                    <a:p>
                      <a:pPr marR="5715" algn="ctr">
                        <a:lnSpc>
                          <a:spcPts val="2155"/>
                        </a:lnSpc>
                      </a:pPr>
                      <a:r>
                        <a:rPr sz="1800" dirty="0">
                          <a:solidFill>
                            <a:schemeClr val="bg1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Microsoft JhengHei UI"/>
                        </a:rPr>
                        <a:t>尽量保</a:t>
                      </a:r>
                      <a:r>
                        <a:rPr sz="1800" spc="-5" dirty="0">
                          <a:solidFill>
                            <a:schemeClr val="bg1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Microsoft JhengHei UI"/>
                        </a:rPr>
                        <a:t>证</a:t>
                      </a:r>
                      <a:r>
                        <a:rPr sz="1800" spc="-10" dirty="0">
                          <a:solidFill>
                            <a:schemeClr val="bg1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微软雅黑"/>
                        </a:rPr>
                        <a:t>24h</a:t>
                      </a:r>
                      <a:r>
                        <a:rPr sz="1800" dirty="0">
                          <a:solidFill>
                            <a:schemeClr val="bg1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Microsoft JhengHei UI"/>
                        </a:rPr>
                        <a:t>之内</a:t>
                      </a:r>
                    </a:p>
                  </a:txBody>
                  <a:tcPr marL="0" marR="0" marT="9398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" name="object 31">
            <a:extLst>
              <a:ext uri="{FF2B5EF4-FFF2-40B4-BE49-F238E27FC236}">
                <a16:creationId xmlns:a16="http://schemas.microsoft.com/office/drawing/2014/main" id="{653A8A6A-226C-0214-EED7-158107822380}"/>
              </a:ext>
            </a:extLst>
          </p:cNvPr>
          <p:cNvSpPr/>
          <p:nvPr/>
        </p:nvSpPr>
        <p:spPr>
          <a:xfrm>
            <a:off x="549704" y="1529048"/>
            <a:ext cx="660400" cy="660400"/>
          </a:xfrm>
          <a:custGeom>
            <a:avLst/>
            <a:gdLst/>
            <a:ahLst/>
            <a:cxnLst/>
            <a:rect l="l" t="t" r="r" b="b"/>
            <a:pathLst>
              <a:path w="660400" h="660400">
                <a:moveTo>
                  <a:pt x="330200" y="0"/>
                </a:moveTo>
                <a:lnTo>
                  <a:pt x="281403" y="3580"/>
                </a:lnTo>
                <a:lnTo>
                  <a:pt x="234831" y="13979"/>
                </a:lnTo>
                <a:lnTo>
                  <a:pt x="190992" y="30688"/>
                </a:lnTo>
                <a:lnTo>
                  <a:pt x="150399" y="53195"/>
                </a:lnTo>
                <a:lnTo>
                  <a:pt x="113561" y="80989"/>
                </a:lnTo>
                <a:lnTo>
                  <a:pt x="80989" y="113561"/>
                </a:lnTo>
                <a:lnTo>
                  <a:pt x="53195" y="150399"/>
                </a:lnTo>
                <a:lnTo>
                  <a:pt x="30688" y="190992"/>
                </a:lnTo>
                <a:lnTo>
                  <a:pt x="13979" y="234831"/>
                </a:lnTo>
                <a:lnTo>
                  <a:pt x="3580" y="281403"/>
                </a:lnTo>
                <a:lnTo>
                  <a:pt x="0" y="330200"/>
                </a:lnTo>
                <a:lnTo>
                  <a:pt x="3580" y="378996"/>
                </a:lnTo>
                <a:lnTo>
                  <a:pt x="13979" y="425568"/>
                </a:lnTo>
                <a:lnTo>
                  <a:pt x="30688" y="469407"/>
                </a:lnTo>
                <a:lnTo>
                  <a:pt x="53195" y="510000"/>
                </a:lnTo>
                <a:lnTo>
                  <a:pt x="80989" y="546838"/>
                </a:lnTo>
                <a:lnTo>
                  <a:pt x="113561" y="579410"/>
                </a:lnTo>
                <a:lnTo>
                  <a:pt x="150399" y="607204"/>
                </a:lnTo>
                <a:lnTo>
                  <a:pt x="190992" y="629711"/>
                </a:lnTo>
                <a:lnTo>
                  <a:pt x="234831" y="646420"/>
                </a:lnTo>
                <a:lnTo>
                  <a:pt x="281403" y="656819"/>
                </a:lnTo>
                <a:lnTo>
                  <a:pt x="330200" y="660400"/>
                </a:lnTo>
                <a:lnTo>
                  <a:pt x="378996" y="656819"/>
                </a:lnTo>
                <a:lnTo>
                  <a:pt x="425568" y="646420"/>
                </a:lnTo>
                <a:lnTo>
                  <a:pt x="469407" y="629711"/>
                </a:lnTo>
                <a:lnTo>
                  <a:pt x="510000" y="607204"/>
                </a:lnTo>
                <a:lnTo>
                  <a:pt x="546838" y="579410"/>
                </a:lnTo>
                <a:lnTo>
                  <a:pt x="579410" y="546838"/>
                </a:lnTo>
                <a:lnTo>
                  <a:pt x="607204" y="510000"/>
                </a:lnTo>
                <a:lnTo>
                  <a:pt x="629711" y="469407"/>
                </a:lnTo>
                <a:lnTo>
                  <a:pt x="646420" y="425568"/>
                </a:lnTo>
                <a:lnTo>
                  <a:pt x="656819" y="378996"/>
                </a:lnTo>
                <a:lnTo>
                  <a:pt x="660400" y="330200"/>
                </a:lnTo>
                <a:lnTo>
                  <a:pt x="656819" y="281403"/>
                </a:lnTo>
                <a:lnTo>
                  <a:pt x="646420" y="234831"/>
                </a:lnTo>
                <a:lnTo>
                  <a:pt x="629711" y="190992"/>
                </a:lnTo>
                <a:lnTo>
                  <a:pt x="607204" y="150399"/>
                </a:lnTo>
                <a:lnTo>
                  <a:pt x="579410" y="113561"/>
                </a:lnTo>
                <a:lnTo>
                  <a:pt x="546838" y="80989"/>
                </a:lnTo>
                <a:lnTo>
                  <a:pt x="510000" y="53195"/>
                </a:lnTo>
                <a:lnTo>
                  <a:pt x="469407" y="30688"/>
                </a:lnTo>
                <a:lnTo>
                  <a:pt x="425568" y="13979"/>
                </a:lnTo>
                <a:lnTo>
                  <a:pt x="378996" y="3580"/>
                </a:lnTo>
                <a:lnTo>
                  <a:pt x="330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2BD054BC-AB12-21F2-55F0-B2D64D1BB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136009"/>
              </p:ext>
            </p:extLst>
          </p:nvPr>
        </p:nvGraphicFramePr>
        <p:xfrm>
          <a:off x="3672927" y="1656028"/>
          <a:ext cx="2266950" cy="47893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9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  <a:tabLst>
                          <a:tab pos="445134" algn="l"/>
                        </a:tabLst>
                      </a:pPr>
                      <a:r>
                        <a:rPr sz="4800" baseline="12152" dirty="0">
                          <a:latin typeface="微软雅黑"/>
                          <a:cs typeface="微软雅黑"/>
                        </a:rPr>
                        <a:t>2	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微软雅黑"/>
                        </a:rPr>
                        <a:t>置顶优质评论</a:t>
                      </a:r>
                      <a:endParaRPr sz="1800" dirty="0">
                        <a:latin typeface="Yuanti SC" panose="02010600040101010101" pitchFamily="2" charset="-122"/>
                        <a:ea typeface="Yuanti SC" panose="02010600040101010101" pitchFamily="2" charset="-122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9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650">
                <a:tc>
                  <a:txBody>
                    <a:bodyPr/>
                    <a:lstStyle/>
                    <a:p>
                      <a:pPr marL="283845" marR="208915" indent="-15875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spc="-5" dirty="0" err="1">
                          <a:solidFill>
                            <a:schemeClr val="bg1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Microsoft JhengHei UI"/>
                        </a:rPr>
                        <a:t>购买方式</a:t>
                      </a:r>
                      <a:r>
                        <a:rPr sz="1800" dirty="0" err="1">
                          <a:solidFill>
                            <a:schemeClr val="bg1"/>
                          </a:solidFill>
                          <a:latin typeface="Yuanti SC" panose="02010600040101010101" pitchFamily="2" charset="-122"/>
                          <a:ea typeface="Yuanti SC" panose="02010600040101010101" pitchFamily="2" charset="-122"/>
                          <a:cs typeface="Microsoft JhengHei UI"/>
                        </a:rPr>
                        <a:t>置顶</a:t>
                      </a:r>
                      <a:endParaRPr sz="1800" dirty="0">
                        <a:solidFill>
                          <a:schemeClr val="bg1"/>
                        </a:solidFill>
                        <a:latin typeface="Yuanti SC" panose="02010600040101010101" pitchFamily="2" charset="-122"/>
                        <a:ea typeface="Yuanti SC" panose="02010600040101010101" pitchFamily="2" charset="-122"/>
                        <a:cs typeface="Microsoft JhengHei U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" name="object 19">
            <a:extLst>
              <a:ext uri="{FF2B5EF4-FFF2-40B4-BE49-F238E27FC236}">
                <a16:creationId xmlns:a16="http://schemas.microsoft.com/office/drawing/2014/main" id="{52EB9005-723B-251C-0AD3-82DAE12CBBDA}"/>
              </a:ext>
            </a:extLst>
          </p:cNvPr>
          <p:cNvSpPr/>
          <p:nvPr/>
        </p:nvSpPr>
        <p:spPr>
          <a:xfrm>
            <a:off x="3360555" y="1488566"/>
            <a:ext cx="666750" cy="660400"/>
          </a:xfrm>
          <a:custGeom>
            <a:avLst/>
            <a:gdLst/>
            <a:ahLst/>
            <a:cxnLst/>
            <a:rect l="l" t="t" r="r" b="b"/>
            <a:pathLst>
              <a:path w="666750" h="660400">
                <a:moveTo>
                  <a:pt x="333375" y="0"/>
                </a:moveTo>
                <a:lnTo>
                  <a:pt x="284104" y="3580"/>
                </a:lnTo>
                <a:lnTo>
                  <a:pt x="237080" y="13979"/>
                </a:lnTo>
                <a:lnTo>
                  <a:pt x="192818" y="30688"/>
                </a:lnTo>
                <a:lnTo>
                  <a:pt x="151834" y="53195"/>
                </a:lnTo>
                <a:lnTo>
                  <a:pt x="114643" y="80989"/>
                </a:lnTo>
                <a:lnTo>
                  <a:pt x="81760" y="113561"/>
                </a:lnTo>
                <a:lnTo>
                  <a:pt x="53700" y="150399"/>
                </a:lnTo>
                <a:lnTo>
                  <a:pt x="30979" y="190992"/>
                </a:lnTo>
                <a:lnTo>
                  <a:pt x="14112" y="234831"/>
                </a:lnTo>
                <a:lnTo>
                  <a:pt x="3613" y="281403"/>
                </a:lnTo>
                <a:lnTo>
                  <a:pt x="0" y="330200"/>
                </a:lnTo>
                <a:lnTo>
                  <a:pt x="3613" y="378996"/>
                </a:lnTo>
                <a:lnTo>
                  <a:pt x="14112" y="425568"/>
                </a:lnTo>
                <a:lnTo>
                  <a:pt x="30979" y="469407"/>
                </a:lnTo>
                <a:lnTo>
                  <a:pt x="53700" y="510000"/>
                </a:lnTo>
                <a:lnTo>
                  <a:pt x="81760" y="546838"/>
                </a:lnTo>
                <a:lnTo>
                  <a:pt x="114643" y="579410"/>
                </a:lnTo>
                <a:lnTo>
                  <a:pt x="151834" y="607204"/>
                </a:lnTo>
                <a:lnTo>
                  <a:pt x="192818" y="629711"/>
                </a:lnTo>
                <a:lnTo>
                  <a:pt x="237080" y="646420"/>
                </a:lnTo>
                <a:lnTo>
                  <a:pt x="284104" y="656819"/>
                </a:lnTo>
                <a:lnTo>
                  <a:pt x="333375" y="660400"/>
                </a:lnTo>
                <a:lnTo>
                  <a:pt x="382645" y="656819"/>
                </a:lnTo>
                <a:lnTo>
                  <a:pt x="429669" y="646420"/>
                </a:lnTo>
                <a:lnTo>
                  <a:pt x="473931" y="629711"/>
                </a:lnTo>
                <a:lnTo>
                  <a:pt x="514915" y="607204"/>
                </a:lnTo>
                <a:lnTo>
                  <a:pt x="552106" y="579410"/>
                </a:lnTo>
                <a:lnTo>
                  <a:pt x="584989" y="546838"/>
                </a:lnTo>
                <a:lnTo>
                  <a:pt x="613049" y="510000"/>
                </a:lnTo>
                <a:lnTo>
                  <a:pt x="635770" y="469407"/>
                </a:lnTo>
                <a:lnTo>
                  <a:pt x="652637" y="425568"/>
                </a:lnTo>
                <a:lnTo>
                  <a:pt x="663136" y="378996"/>
                </a:lnTo>
                <a:lnTo>
                  <a:pt x="666750" y="330200"/>
                </a:lnTo>
                <a:lnTo>
                  <a:pt x="663136" y="281403"/>
                </a:lnTo>
                <a:lnTo>
                  <a:pt x="652637" y="234831"/>
                </a:lnTo>
                <a:lnTo>
                  <a:pt x="635770" y="190992"/>
                </a:lnTo>
                <a:lnTo>
                  <a:pt x="613049" y="150399"/>
                </a:lnTo>
                <a:lnTo>
                  <a:pt x="584989" y="113561"/>
                </a:lnTo>
                <a:lnTo>
                  <a:pt x="552106" y="80989"/>
                </a:lnTo>
                <a:lnTo>
                  <a:pt x="514915" y="53195"/>
                </a:lnTo>
                <a:lnTo>
                  <a:pt x="473931" y="30688"/>
                </a:lnTo>
                <a:lnTo>
                  <a:pt x="429669" y="13979"/>
                </a:lnTo>
                <a:lnTo>
                  <a:pt x="382645" y="3580"/>
                </a:lnTo>
                <a:lnTo>
                  <a:pt x="3333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">
            <a:extLst>
              <a:ext uri="{FF2B5EF4-FFF2-40B4-BE49-F238E27FC236}">
                <a16:creationId xmlns:a16="http://schemas.microsoft.com/office/drawing/2014/main" id="{4C9283AE-F8C3-F681-522D-C4744B225584}"/>
              </a:ext>
            </a:extLst>
          </p:cNvPr>
          <p:cNvSpPr/>
          <p:nvPr/>
        </p:nvSpPr>
        <p:spPr>
          <a:xfrm>
            <a:off x="6567029" y="4226063"/>
            <a:ext cx="2108069" cy="83728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75537C5B-6CAB-E3E0-DA6A-4457CED35698}"/>
              </a:ext>
            </a:extLst>
          </p:cNvPr>
          <p:cNvSpPr/>
          <p:nvPr/>
        </p:nvSpPr>
        <p:spPr>
          <a:xfrm>
            <a:off x="6630257" y="5376892"/>
            <a:ext cx="2034312" cy="84608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5">
            <a:extLst>
              <a:ext uri="{FF2B5EF4-FFF2-40B4-BE49-F238E27FC236}">
                <a16:creationId xmlns:a16="http://schemas.microsoft.com/office/drawing/2014/main" id="{7C8277A8-AB4F-9D0C-8602-C6AA3534EB87}"/>
              </a:ext>
            </a:extLst>
          </p:cNvPr>
          <p:cNvSpPr/>
          <p:nvPr/>
        </p:nvSpPr>
        <p:spPr>
          <a:xfrm>
            <a:off x="3764726" y="2150293"/>
            <a:ext cx="2092212" cy="182964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4E266C02-E493-F1D3-2613-F9C252181021}"/>
              </a:ext>
            </a:extLst>
          </p:cNvPr>
          <p:cNvSpPr/>
          <p:nvPr/>
        </p:nvSpPr>
        <p:spPr>
          <a:xfrm>
            <a:off x="3755851" y="4027754"/>
            <a:ext cx="2101087" cy="16668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8">
            <a:extLst>
              <a:ext uri="{FF2B5EF4-FFF2-40B4-BE49-F238E27FC236}">
                <a16:creationId xmlns:a16="http://schemas.microsoft.com/office/drawing/2014/main" id="{6655FA74-A70B-2F11-65D5-46FD27569176}"/>
              </a:ext>
            </a:extLst>
          </p:cNvPr>
          <p:cNvSpPr/>
          <p:nvPr/>
        </p:nvSpPr>
        <p:spPr>
          <a:xfrm>
            <a:off x="539202" y="1494103"/>
            <a:ext cx="666750" cy="660400"/>
          </a:xfrm>
          <a:custGeom>
            <a:avLst/>
            <a:gdLst/>
            <a:ahLst/>
            <a:cxnLst/>
            <a:rect l="l" t="t" r="r" b="b"/>
            <a:pathLst>
              <a:path w="666750" h="660400">
                <a:moveTo>
                  <a:pt x="333375" y="0"/>
                </a:moveTo>
                <a:lnTo>
                  <a:pt x="284112" y="3580"/>
                </a:lnTo>
                <a:lnTo>
                  <a:pt x="237094" y="13979"/>
                </a:lnTo>
                <a:lnTo>
                  <a:pt x="192835" y="30688"/>
                </a:lnTo>
                <a:lnTo>
                  <a:pt x="151851" y="53195"/>
                </a:lnTo>
                <a:lnTo>
                  <a:pt x="114658" y="80989"/>
                </a:lnTo>
                <a:lnTo>
                  <a:pt x="81773" y="113561"/>
                </a:lnTo>
                <a:lnTo>
                  <a:pt x="53710" y="150399"/>
                </a:lnTo>
                <a:lnTo>
                  <a:pt x="30985" y="190992"/>
                </a:lnTo>
                <a:lnTo>
                  <a:pt x="14115" y="234831"/>
                </a:lnTo>
                <a:lnTo>
                  <a:pt x="3614" y="281403"/>
                </a:lnTo>
                <a:lnTo>
                  <a:pt x="0" y="330200"/>
                </a:lnTo>
                <a:lnTo>
                  <a:pt x="3614" y="378996"/>
                </a:lnTo>
                <a:lnTo>
                  <a:pt x="14115" y="425568"/>
                </a:lnTo>
                <a:lnTo>
                  <a:pt x="30985" y="469407"/>
                </a:lnTo>
                <a:lnTo>
                  <a:pt x="53710" y="510000"/>
                </a:lnTo>
                <a:lnTo>
                  <a:pt x="81773" y="546838"/>
                </a:lnTo>
                <a:lnTo>
                  <a:pt x="114658" y="579410"/>
                </a:lnTo>
                <a:lnTo>
                  <a:pt x="151851" y="607204"/>
                </a:lnTo>
                <a:lnTo>
                  <a:pt x="192835" y="629711"/>
                </a:lnTo>
                <a:lnTo>
                  <a:pt x="237094" y="646420"/>
                </a:lnTo>
                <a:lnTo>
                  <a:pt x="284112" y="656819"/>
                </a:lnTo>
                <a:lnTo>
                  <a:pt x="333375" y="660400"/>
                </a:lnTo>
                <a:lnTo>
                  <a:pt x="382637" y="656819"/>
                </a:lnTo>
                <a:lnTo>
                  <a:pt x="429655" y="646420"/>
                </a:lnTo>
                <a:lnTo>
                  <a:pt x="473914" y="629711"/>
                </a:lnTo>
                <a:lnTo>
                  <a:pt x="514898" y="607204"/>
                </a:lnTo>
                <a:lnTo>
                  <a:pt x="552091" y="579410"/>
                </a:lnTo>
                <a:lnTo>
                  <a:pt x="584976" y="546838"/>
                </a:lnTo>
                <a:lnTo>
                  <a:pt x="613039" y="510000"/>
                </a:lnTo>
                <a:lnTo>
                  <a:pt x="635764" y="469407"/>
                </a:lnTo>
                <a:lnTo>
                  <a:pt x="652634" y="425568"/>
                </a:lnTo>
                <a:lnTo>
                  <a:pt x="663135" y="378996"/>
                </a:lnTo>
                <a:lnTo>
                  <a:pt x="666750" y="330200"/>
                </a:lnTo>
                <a:lnTo>
                  <a:pt x="663135" y="281403"/>
                </a:lnTo>
                <a:lnTo>
                  <a:pt x="652634" y="234831"/>
                </a:lnTo>
                <a:lnTo>
                  <a:pt x="635764" y="190992"/>
                </a:lnTo>
                <a:lnTo>
                  <a:pt x="613039" y="150399"/>
                </a:lnTo>
                <a:lnTo>
                  <a:pt x="584976" y="113561"/>
                </a:lnTo>
                <a:lnTo>
                  <a:pt x="552091" y="80989"/>
                </a:lnTo>
                <a:lnTo>
                  <a:pt x="514898" y="53195"/>
                </a:lnTo>
                <a:lnTo>
                  <a:pt x="473914" y="30688"/>
                </a:lnTo>
                <a:lnTo>
                  <a:pt x="429655" y="13979"/>
                </a:lnTo>
                <a:lnTo>
                  <a:pt x="382637" y="3580"/>
                </a:lnTo>
                <a:lnTo>
                  <a:pt x="3333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1">
            <a:extLst>
              <a:ext uri="{FF2B5EF4-FFF2-40B4-BE49-F238E27FC236}">
                <a16:creationId xmlns:a16="http://schemas.microsoft.com/office/drawing/2014/main" id="{A67511EC-DFC1-244B-1226-F84592876654}"/>
              </a:ext>
            </a:extLst>
          </p:cNvPr>
          <p:cNvSpPr/>
          <p:nvPr/>
        </p:nvSpPr>
        <p:spPr>
          <a:xfrm>
            <a:off x="1758402" y="3452805"/>
            <a:ext cx="419100" cy="184150"/>
          </a:xfrm>
          <a:custGeom>
            <a:avLst/>
            <a:gdLst/>
            <a:ahLst/>
            <a:cxnLst/>
            <a:rect l="l" t="t" r="r" b="b"/>
            <a:pathLst>
              <a:path w="419100" h="184150">
                <a:moveTo>
                  <a:pt x="0" y="183984"/>
                </a:moveTo>
                <a:lnTo>
                  <a:pt x="418985" y="183984"/>
                </a:lnTo>
                <a:lnTo>
                  <a:pt x="418985" y="0"/>
                </a:lnTo>
                <a:lnTo>
                  <a:pt x="0" y="0"/>
                </a:lnTo>
                <a:lnTo>
                  <a:pt x="0" y="183984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12">
            <a:extLst>
              <a:ext uri="{FF2B5EF4-FFF2-40B4-BE49-F238E27FC236}">
                <a16:creationId xmlns:a16="http://schemas.microsoft.com/office/drawing/2014/main" id="{AAFB1347-184E-495C-352B-558DFE141BE7}"/>
              </a:ext>
            </a:extLst>
          </p:cNvPr>
          <p:cNvSpPr/>
          <p:nvPr/>
        </p:nvSpPr>
        <p:spPr>
          <a:xfrm>
            <a:off x="1933027" y="2890867"/>
            <a:ext cx="454025" cy="184150"/>
          </a:xfrm>
          <a:custGeom>
            <a:avLst/>
            <a:gdLst/>
            <a:ahLst/>
            <a:cxnLst/>
            <a:rect l="l" t="t" r="r" b="b"/>
            <a:pathLst>
              <a:path w="527050" h="190500">
                <a:moveTo>
                  <a:pt x="0" y="190334"/>
                </a:moveTo>
                <a:lnTo>
                  <a:pt x="526897" y="190334"/>
                </a:lnTo>
                <a:lnTo>
                  <a:pt x="526897" y="0"/>
                </a:lnTo>
                <a:lnTo>
                  <a:pt x="0" y="0"/>
                </a:lnTo>
                <a:lnTo>
                  <a:pt x="0" y="190334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4">
            <a:extLst>
              <a:ext uri="{FF2B5EF4-FFF2-40B4-BE49-F238E27FC236}">
                <a16:creationId xmlns:a16="http://schemas.microsoft.com/office/drawing/2014/main" id="{720C8E96-9371-6F06-CDBD-815DCB0B5EC1}"/>
              </a:ext>
            </a:extLst>
          </p:cNvPr>
          <p:cNvSpPr/>
          <p:nvPr/>
        </p:nvSpPr>
        <p:spPr>
          <a:xfrm>
            <a:off x="9010102" y="1538317"/>
            <a:ext cx="666750" cy="660400"/>
          </a:xfrm>
          <a:custGeom>
            <a:avLst/>
            <a:gdLst/>
            <a:ahLst/>
            <a:cxnLst/>
            <a:rect l="l" t="t" r="r" b="b"/>
            <a:pathLst>
              <a:path w="666750" h="660400">
                <a:moveTo>
                  <a:pt x="0" y="330200"/>
                </a:moveTo>
                <a:lnTo>
                  <a:pt x="3613" y="281403"/>
                </a:lnTo>
                <a:lnTo>
                  <a:pt x="14112" y="234831"/>
                </a:lnTo>
                <a:lnTo>
                  <a:pt x="30979" y="190992"/>
                </a:lnTo>
                <a:lnTo>
                  <a:pt x="53700" y="150399"/>
                </a:lnTo>
                <a:lnTo>
                  <a:pt x="81760" y="113561"/>
                </a:lnTo>
                <a:lnTo>
                  <a:pt x="114643" y="80989"/>
                </a:lnTo>
                <a:lnTo>
                  <a:pt x="151834" y="53195"/>
                </a:lnTo>
                <a:lnTo>
                  <a:pt x="192818" y="30688"/>
                </a:lnTo>
                <a:lnTo>
                  <a:pt x="237080" y="13979"/>
                </a:lnTo>
                <a:lnTo>
                  <a:pt x="284104" y="3580"/>
                </a:lnTo>
                <a:lnTo>
                  <a:pt x="333375" y="0"/>
                </a:lnTo>
                <a:lnTo>
                  <a:pt x="382645" y="3580"/>
                </a:lnTo>
                <a:lnTo>
                  <a:pt x="429669" y="13979"/>
                </a:lnTo>
                <a:lnTo>
                  <a:pt x="473931" y="30688"/>
                </a:lnTo>
                <a:lnTo>
                  <a:pt x="514915" y="53195"/>
                </a:lnTo>
                <a:lnTo>
                  <a:pt x="552106" y="80989"/>
                </a:lnTo>
                <a:lnTo>
                  <a:pt x="584989" y="113561"/>
                </a:lnTo>
                <a:lnTo>
                  <a:pt x="613049" y="150399"/>
                </a:lnTo>
                <a:lnTo>
                  <a:pt x="635770" y="190992"/>
                </a:lnTo>
                <a:lnTo>
                  <a:pt x="652637" y="234831"/>
                </a:lnTo>
                <a:lnTo>
                  <a:pt x="663136" y="281403"/>
                </a:lnTo>
                <a:lnTo>
                  <a:pt x="666750" y="330200"/>
                </a:lnTo>
                <a:lnTo>
                  <a:pt x="663136" y="378996"/>
                </a:lnTo>
                <a:lnTo>
                  <a:pt x="652637" y="425568"/>
                </a:lnTo>
                <a:lnTo>
                  <a:pt x="635770" y="469407"/>
                </a:lnTo>
                <a:lnTo>
                  <a:pt x="613049" y="510000"/>
                </a:lnTo>
                <a:lnTo>
                  <a:pt x="584989" y="546838"/>
                </a:lnTo>
                <a:lnTo>
                  <a:pt x="552106" y="579410"/>
                </a:lnTo>
                <a:lnTo>
                  <a:pt x="514915" y="607204"/>
                </a:lnTo>
                <a:lnTo>
                  <a:pt x="473931" y="629711"/>
                </a:lnTo>
                <a:lnTo>
                  <a:pt x="429669" y="646420"/>
                </a:lnTo>
                <a:lnTo>
                  <a:pt x="382645" y="656819"/>
                </a:lnTo>
                <a:lnTo>
                  <a:pt x="333375" y="660400"/>
                </a:lnTo>
                <a:lnTo>
                  <a:pt x="284104" y="656819"/>
                </a:lnTo>
                <a:lnTo>
                  <a:pt x="237080" y="646420"/>
                </a:lnTo>
                <a:lnTo>
                  <a:pt x="192818" y="629711"/>
                </a:lnTo>
                <a:lnTo>
                  <a:pt x="151834" y="607204"/>
                </a:lnTo>
                <a:lnTo>
                  <a:pt x="114643" y="579410"/>
                </a:lnTo>
                <a:lnTo>
                  <a:pt x="81760" y="546838"/>
                </a:lnTo>
                <a:lnTo>
                  <a:pt x="53700" y="510000"/>
                </a:lnTo>
                <a:lnTo>
                  <a:pt x="30979" y="469407"/>
                </a:lnTo>
                <a:lnTo>
                  <a:pt x="14112" y="425568"/>
                </a:lnTo>
                <a:lnTo>
                  <a:pt x="3613" y="378996"/>
                </a:lnTo>
                <a:lnTo>
                  <a:pt x="0" y="330200"/>
                </a:lnTo>
                <a:close/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5">
            <a:extLst>
              <a:ext uri="{FF2B5EF4-FFF2-40B4-BE49-F238E27FC236}">
                <a16:creationId xmlns:a16="http://schemas.microsoft.com/office/drawing/2014/main" id="{F56AD98D-4986-2479-B800-5BE3D34BA219}"/>
              </a:ext>
            </a:extLst>
          </p:cNvPr>
          <p:cNvSpPr/>
          <p:nvPr/>
        </p:nvSpPr>
        <p:spPr>
          <a:xfrm>
            <a:off x="6620093" y="2180427"/>
            <a:ext cx="2044476" cy="10236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6">
            <a:extLst>
              <a:ext uri="{FF2B5EF4-FFF2-40B4-BE49-F238E27FC236}">
                <a16:creationId xmlns:a16="http://schemas.microsoft.com/office/drawing/2014/main" id="{E49EB503-6F9C-9230-92C8-1950E907BBFF}"/>
              </a:ext>
            </a:extLst>
          </p:cNvPr>
          <p:cNvSpPr/>
          <p:nvPr/>
        </p:nvSpPr>
        <p:spPr>
          <a:xfrm>
            <a:off x="6498677" y="1846292"/>
            <a:ext cx="2266950" cy="342900"/>
          </a:xfrm>
          <a:custGeom>
            <a:avLst/>
            <a:gdLst/>
            <a:ahLst/>
            <a:cxnLst/>
            <a:rect l="l" t="t" r="r" b="b"/>
            <a:pathLst>
              <a:path w="2266950" h="342900">
                <a:moveTo>
                  <a:pt x="0" y="342900"/>
                </a:moveTo>
                <a:lnTo>
                  <a:pt x="2266950" y="342900"/>
                </a:lnTo>
                <a:lnTo>
                  <a:pt x="2266950" y="0"/>
                </a:lnTo>
                <a:lnTo>
                  <a:pt x="0" y="0"/>
                </a:lnTo>
                <a:lnTo>
                  <a:pt x="0" y="3429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7">
            <a:extLst>
              <a:ext uri="{FF2B5EF4-FFF2-40B4-BE49-F238E27FC236}">
                <a16:creationId xmlns:a16="http://schemas.microsoft.com/office/drawing/2014/main" id="{6000549E-9C48-DA13-B459-C7D5CA9EF953}"/>
              </a:ext>
            </a:extLst>
          </p:cNvPr>
          <p:cNvSpPr txBox="1"/>
          <p:nvPr/>
        </p:nvSpPr>
        <p:spPr>
          <a:xfrm>
            <a:off x="7051761" y="1819223"/>
            <a:ext cx="1170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微软雅黑"/>
              </a:rPr>
              <a:t>多角度回复</a:t>
            </a:r>
            <a:endParaRPr sz="1800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  <a:cs typeface="微软雅黑"/>
            </a:endParaRPr>
          </a:p>
        </p:txBody>
      </p:sp>
      <p:sp>
        <p:nvSpPr>
          <p:cNvPr id="49" name="object 18">
            <a:extLst>
              <a:ext uri="{FF2B5EF4-FFF2-40B4-BE49-F238E27FC236}">
                <a16:creationId xmlns:a16="http://schemas.microsoft.com/office/drawing/2014/main" id="{4EFB646F-661F-BC90-8018-C249459CF1ED}"/>
              </a:ext>
            </a:extLst>
          </p:cNvPr>
          <p:cNvSpPr/>
          <p:nvPr/>
        </p:nvSpPr>
        <p:spPr>
          <a:xfrm>
            <a:off x="6498677" y="1662378"/>
            <a:ext cx="2266950" cy="4787900"/>
          </a:xfrm>
          <a:custGeom>
            <a:avLst/>
            <a:gdLst/>
            <a:ahLst/>
            <a:cxnLst/>
            <a:rect l="l" t="t" r="r" b="b"/>
            <a:pathLst>
              <a:path w="2266950" h="4787900">
                <a:moveTo>
                  <a:pt x="0" y="4787900"/>
                </a:moveTo>
                <a:lnTo>
                  <a:pt x="2266950" y="4787900"/>
                </a:lnTo>
                <a:lnTo>
                  <a:pt x="2266950" y="0"/>
                </a:lnTo>
                <a:lnTo>
                  <a:pt x="0" y="0"/>
                </a:lnTo>
                <a:lnTo>
                  <a:pt x="0" y="4787900"/>
                </a:lnTo>
                <a:close/>
              </a:path>
            </a:pathLst>
          </a:custGeom>
          <a:ln w="1270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9">
            <a:extLst>
              <a:ext uri="{FF2B5EF4-FFF2-40B4-BE49-F238E27FC236}">
                <a16:creationId xmlns:a16="http://schemas.microsoft.com/office/drawing/2014/main" id="{6BA089A3-76BA-A35F-4BFB-44653572CC06}"/>
              </a:ext>
            </a:extLst>
          </p:cNvPr>
          <p:cNvSpPr/>
          <p:nvPr/>
        </p:nvSpPr>
        <p:spPr>
          <a:xfrm>
            <a:off x="6178002" y="1494103"/>
            <a:ext cx="666750" cy="660400"/>
          </a:xfrm>
          <a:custGeom>
            <a:avLst/>
            <a:gdLst/>
            <a:ahLst/>
            <a:cxnLst/>
            <a:rect l="l" t="t" r="r" b="b"/>
            <a:pathLst>
              <a:path w="666750" h="660400">
                <a:moveTo>
                  <a:pt x="333375" y="0"/>
                </a:moveTo>
                <a:lnTo>
                  <a:pt x="284104" y="3580"/>
                </a:lnTo>
                <a:lnTo>
                  <a:pt x="237080" y="13979"/>
                </a:lnTo>
                <a:lnTo>
                  <a:pt x="192818" y="30688"/>
                </a:lnTo>
                <a:lnTo>
                  <a:pt x="151834" y="53195"/>
                </a:lnTo>
                <a:lnTo>
                  <a:pt x="114643" y="80989"/>
                </a:lnTo>
                <a:lnTo>
                  <a:pt x="81760" y="113561"/>
                </a:lnTo>
                <a:lnTo>
                  <a:pt x="53700" y="150399"/>
                </a:lnTo>
                <a:lnTo>
                  <a:pt x="30979" y="190992"/>
                </a:lnTo>
                <a:lnTo>
                  <a:pt x="14112" y="234831"/>
                </a:lnTo>
                <a:lnTo>
                  <a:pt x="3613" y="281403"/>
                </a:lnTo>
                <a:lnTo>
                  <a:pt x="0" y="330200"/>
                </a:lnTo>
                <a:lnTo>
                  <a:pt x="3613" y="378996"/>
                </a:lnTo>
                <a:lnTo>
                  <a:pt x="14112" y="425568"/>
                </a:lnTo>
                <a:lnTo>
                  <a:pt x="30979" y="469407"/>
                </a:lnTo>
                <a:lnTo>
                  <a:pt x="53700" y="510000"/>
                </a:lnTo>
                <a:lnTo>
                  <a:pt x="81760" y="546838"/>
                </a:lnTo>
                <a:lnTo>
                  <a:pt x="114643" y="579410"/>
                </a:lnTo>
                <a:lnTo>
                  <a:pt x="151834" y="607204"/>
                </a:lnTo>
                <a:lnTo>
                  <a:pt x="192818" y="629711"/>
                </a:lnTo>
                <a:lnTo>
                  <a:pt x="237080" y="646420"/>
                </a:lnTo>
                <a:lnTo>
                  <a:pt x="284104" y="656819"/>
                </a:lnTo>
                <a:lnTo>
                  <a:pt x="333375" y="660400"/>
                </a:lnTo>
                <a:lnTo>
                  <a:pt x="382645" y="656819"/>
                </a:lnTo>
                <a:lnTo>
                  <a:pt x="429669" y="646420"/>
                </a:lnTo>
                <a:lnTo>
                  <a:pt x="473931" y="629711"/>
                </a:lnTo>
                <a:lnTo>
                  <a:pt x="514915" y="607204"/>
                </a:lnTo>
                <a:lnTo>
                  <a:pt x="552106" y="579410"/>
                </a:lnTo>
                <a:lnTo>
                  <a:pt x="584989" y="546838"/>
                </a:lnTo>
                <a:lnTo>
                  <a:pt x="613049" y="510000"/>
                </a:lnTo>
                <a:lnTo>
                  <a:pt x="635770" y="469407"/>
                </a:lnTo>
                <a:lnTo>
                  <a:pt x="652637" y="425568"/>
                </a:lnTo>
                <a:lnTo>
                  <a:pt x="663136" y="378996"/>
                </a:lnTo>
                <a:lnTo>
                  <a:pt x="666750" y="330200"/>
                </a:lnTo>
                <a:lnTo>
                  <a:pt x="663136" y="281403"/>
                </a:lnTo>
                <a:lnTo>
                  <a:pt x="652637" y="234831"/>
                </a:lnTo>
                <a:lnTo>
                  <a:pt x="635770" y="190992"/>
                </a:lnTo>
                <a:lnTo>
                  <a:pt x="613049" y="150399"/>
                </a:lnTo>
                <a:lnTo>
                  <a:pt x="584989" y="113561"/>
                </a:lnTo>
                <a:lnTo>
                  <a:pt x="552106" y="80989"/>
                </a:lnTo>
                <a:lnTo>
                  <a:pt x="514915" y="53195"/>
                </a:lnTo>
                <a:lnTo>
                  <a:pt x="473931" y="30688"/>
                </a:lnTo>
                <a:lnTo>
                  <a:pt x="429669" y="13979"/>
                </a:lnTo>
                <a:lnTo>
                  <a:pt x="382645" y="3580"/>
                </a:lnTo>
                <a:lnTo>
                  <a:pt x="3333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21">
            <a:extLst>
              <a:ext uri="{FF2B5EF4-FFF2-40B4-BE49-F238E27FC236}">
                <a16:creationId xmlns:a16="http://schemas.microsoft.com/office/drawing/2014/main" id="{0DCC8731-C022-49D6-10A5-0A7ACF428643}"/>
              </a:ext>
            </a:extLst>
          </p:cNvPr>
          <p:cNvSpPr txBox="1"/>
          <p:nvPr/>
        </p:nvSpPr>
        <p:spPr>
          <a:xfrm>
            <a:off x="6375867" y="1596419"/>
            <a:ext cx="2641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微软雅黑"/>
                <a:cs typeface="微软雅黑"/>
              </a:rPr>
              <a:t>3</a:t>
            </a:r>
          </a:p>
        </p:txBody>
      </p:sp>
      <p:sp>
        <p:nvSpPr>
          <p:cNvPr id="53" name="object 22">
            <a:extLst>
              <a:ext uri="{FF2B5EF4-FFF2-40B4-BE49-F238E27FC236}">
                <a16:creationId xmlns:a16="http://schemas.microsoft.com/office/drawing/2014/main" id="{E5B72A89-E50C-7C78-C4D0-86B7FC2824DB}"/>
              </a:ext>
            </a:extLst>
          </p:cNvPr>
          <p:cNvSpPr/>
          <p:nvPr/>
        </p:nvSpPr>
        <p:spPr>
          <a:xfrm>
            <a:off x="6623264" y="3189861"/>
            <a:ext cx="2017776" cy="7779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5">
            <a:extLst>
              <a:ext uri="{FF2B5EF4-FFF2-40B4-BE49-F238E27FC236}">
                <a16:creationId xmlns:a16="http://schemas.microsoft.com/office/drawing/2014/main" id="{1CB0D5A3-920C-4F87-2292-B66D561928BB}"/>
              </a:ext>
            </a:extLst>
          </p:cNvPr>
          <p:cNvSpPr/>
          <p:nvPr/>
        </p:nvSpPr>
        <p:spPr>
          <a:xfrm>
            <a:off x="6511377" y="3979942"/>
            <a:ext cx="2253615" cy="342900"/>
          </a:xfrm>
          <a:custGeom>
            <a:avLst/>
            <a:gdLst/>
            <a:ahLst/>
            <a:cxnLst/>
            <a:rect l="l" t="t" r="r" b="b"/>
            <a:pathLst>
              <a:path w="2253615" h="342900">
                <a:moveTo>
                  <a:pt x="0" y="342595"/>
                </a:moveTo>
                <a:lnTo>
                  <a:pt x="2253615" y="342595"/>
                </a:lnTo>
                <a:lnTo>
                  <a:pt x="2253615" y="0"/>
                </a:lnTo>
                <a:lnTo>
                  <a:pt x="0" y="0"/>
                </a:lnTo>
                <a:lnTo>
                  <a:pt x="0" y="342595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6">
            <a:extLst>
              <a:ext uri="{FF2B5EF4-FFF2-40B4-BE49-F238E27FC236}">
                <a16:creationId xmlns:a16="http://schemas.microsoft.com/office/drawing/2014/main" id="{F0807B7B-F6EA-E0B7-B4CC-EA0043DCF7E3}"/>
              </a:ext>
            </a:extLst>
          </p:cNvPr>
          <p:cNvSpPr txBox="1"/>
          <p:nvPr/>
        </p:nvSpPr>
        <p:spPr>
          <a:xfrm>
            <a:off x="6505027" y="3954728"/>
            <a:ext cx="2254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704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微软雅黑"/>
              </a:rPr>
              <a:t>用户疑问解答</a:t>
            </a:r>
          </a:p>
        </p:txBody>
      </p:sp>
      <p:sp>
        <p:nvSpPr>
          <p:cNvPr id="58" name="object 27">
            <a:extLst>
              <a:ext uri="{FF2B5EF4-FFF2-40B4-BE49-F238E27FC236}">
                <a16:creationId xmlns:a16="http://schemas.microsoft.com/office/drawing/2014/main" id="{F5BC0A30-FB16-79DE-BF19-301968162D8D}"/>
              </a:ext>
            </a:extLst>
          </p:cNvPr>
          <p:cNvSpPr/>
          <p:nvPr/>
        </p:nvSpPr>
        <p:spPr>
          <a:xfrm>
            <a:off x="6511377" y="5014992"/>
            <a:ext cx="2253615" cy="342900"/>
          </a:xfrm>
          <a:custGeom>
            <a:avLst/>
            <a:gdLst/>
            <a:ahLst/>
            <a:cxnLst/>
            <a:rect l="l" t="t" r="r" b="b"/>
            <a:pathLst>
              <a:path w="2253615" h="342900">
                <a:moveTo>
                  <a:pt x="0" y="342595"/>
                </a:moveTo>
                <a:lnTo>
                  <a:pt x="2253615" y="342595"/>
                </a:lnTo>
                <a:lnTo>
                  <a:pt x="2253615" y="0"/>
                </a:lnTo>
                <a:lnTo>
                  <a:pt x="0" y="0"/>
                </a:lnTo>
                <a:lnTo>
                  <a:pt x="0" y="342595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8">
            <a:extLst>
              <a:ext uri="{FF2B5EF4-FFF2-40B4-BE49-F238E27FC236}">
                <a16:creationId xmlns:a16="http://schemas.microsoft.com/office/drawing/2014/main" id="{4564190B-6078-FBFB-D88F-5945E7FB3D40}"/>
              </a:ext>
            </a:extLst>
          </p:cNvPr>
          <p:cNvSpPr txBox="1"/>
          <p:nvPr/>
        </p:nvSpPr>
        <p:spPr>
          <a:xfrm>
            <a:off x="6505027" y="4990158"/>
            <a:ext cx="2254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8945">
              <a:lnSpc>
                <a:spcPct val="100000"/>
              </a:lnSpc>
              <a:spcBef>
                <a:spcPts val="100"/>
              </a:spcBef>
            </a:pPr>
            <a:r>
              <a:rPr lang="zh-CN" altLang="en-US" sz="1800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微软雅黑"/>
              </a:rPr>
              <a:t>活动</a:t>
            </a:r>
            <a:r>
              <a:rPr sz="1800" dirty="0" err="1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微软雅黑"/>
              </a:rPr>
              <a:t>卖点强调</a:t>
            </a:r>
            <a:endParaRPr sz="1800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  <a:cs typeface="微软雅黑"/>
            </a:endParaRPr>
          </a:p>
        </p:txBody>
      </p:sp>
      <p:sp>
        <p:nvSpPr>
          <p:cNvPr id="60" name="object 29">
            <a:extLst>
              <a:ext uri="{FF2B5EF4-FFF2-40B4-BE49-F238E27FC236}">
                <a16:creationId xmlns:a16="http://schemas.microsoft.com/office/drawing/2014/main" id="{15C61E0D-D1AC-97B2-B033-FBD1BC670A96}"/>
              </a:ext>
            </a:extLst>
          </p:cNvPr>
          <p:cNvSpPr/>
          <p:nvPr/>
        </p:nvSpPr>
        <p:spPr>
          <a:xfrm>
            <a:off x="6511377" y="6126192"/>
            <a:ext cx="2253615" cy="342900"/>
          </a:xfrm>
          <a:custGeom>
            <a:avLst/>
            <a:gdLst/>
            <a:ahLst/>
            <a:cxnLst/>
            <a:rect l="l" t="t" r="r" b="b"/>
            <a:pathLst>
              <a:path w="2253615" h="342900">
                <a:moveTo>
                  <a:pt x="0" y="342595"/>
                </a:moveTo>
                <a:lnTo>
                  <a:pt x="2253615" y="342595"/>
                </a:lnTo>
                <a:lnTo>
                  <a:pt x="2253615" y="0"/>
                </a:lnTo>
                <a:lnTo>
                  <a:pt x="0" y="0"/>
                </a:lnTo>
                <a:lnTo>
                  <a:pt x="0" y="342595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30">
            <a:extLst>
              <a:ext uri="{FF2B5EF4-FFF2-40B4-BE49-F238E27FC236}">
                <a16:creationId xmlns:a16="http://schemas.microsoft.com/office/drawing/2014/main" id="{7E9FFE73-0790-FC8D-398A-BF40A8179176}"/>
              </a:ext>
            </a:extLst>
          </p:cNvPr>
          <p:cNvSpPr txBox="1"/>
          <p:nvPr/>
        </p:nvSpPr>
        <p:spPr>
          <a:xfrm>
            <a:off x="6505027" y="6102932"/>
            <a:ext cx="22542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8309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微软雅黑"/>
              </a:rPr>
              <a:t>告知购买方式</a:t>
            </a:r>
            <a:endParaRPr sz="1800" dirty="0">
              <a:solidFill>
                <a:schemeClr val="bg1"/>
              </a:solidFill>
              <a:latin typeface="Yuanti SC" panose="02010600040101010101" pitchFamily="2" charset="-122"/>
              <a:ea typeface="Yuanti SC" panose="02010600040101010101" pitchFamily="2" charset="-122"/>
              <a:cs typeface="微软雅黑"/>
            </a:endParaRPr>
          </a:p>
        </p:txBody>
      </p:sp>
      <p:sp>
        <p:nvSpPr>
          <p:cNvPr id="62" name="object 31">
            <a:extLst>
              <a:ext uri="{FF2B5EF4-FFF2-40B4-BE49-F238E27FC236}">
                <a16:creationId xmlns:a16="http://schemas.microsoft.com/office/drawing/2014/main" id="{AD977FD5-4610-22A4-6914-5BBC242A1B7C}"/>
              </a:ext>
            </a:extLst>
          </p:cNvPr>
          <p:cNvSpPr/>
          <p:nvPr/>
        </p:nvSpPr>
        <p:spPr>
          <a:xfrm>
            <a:off x="3358602" y="1538317"/>
            <a:ext cx="660400" cy="660400"/>
          </a:xfrm>
          <a:custGeom>
            <a:avLst/>
            <a:gdLst/>
            <a:ahLst/>
            <a:cxnLst/>
            <a:rect l="l" t="t" r="r" b="b"/>
            <a:pathLst>
              <a:path w="660400" h="660400">
                <a:moveTo>
                  <a:pt x="330200" y="0"/>
                </a:moveTo>
                <a:lnTo>
                  <a:pt x="281403" y="3580"/>
                </a:lnTo>
                <a:lnTo>
                  <a:pt x="234831" y="13979"/>
                </a:lnTo>
                <a:lnTo>
                  <a:pt x="190992" y="30688"/>
                </a:lnTo>
                <a:lnTo>
                  <a:pt x="150399" y="53195"/>
                </a:lnTo>
                <a:lnTo>
                  <a:pt x="113561" y="80989"/>
                </a:lnTo>
                <a:lnTo>
                  <a:pt x="80989" y="113561"/>
                </a:lnTo>
                <a:lnTo>
                  <a:pt x="53195" y="150399"/>
                </a:lnTo>
                <a:lnTo>
                  <a:pt x="30688" y="190992"/>
                </a:lnTo>
                <a:lnTo>
                  <a:pt x="13979" y="234831"/>
                </a:lnTo>
                <a:lnTo>
                  <a:pt x="3580" y="281403"/>
                </a:lnTo>
                <a:lnTo>
                  <a:pt x="0" y="330200"/>
                </a:lnTo>
                <a:lnTo>
                  <a:pt x="3580" y="378996"/>
                </a:lnTo>
                <a:lnTo>
                  <a:pt x="13979" y="425568"/>
                </a:lnTo>
                <a:lnTo>
                  <a:pt x="30688" y="469407"/>
                </a:lnTo>
                <a:lnTo>
                  <a:pt x="53195" y="510000"/>
                </a:lnTo>
                <a:lnTo>
                  <a:pt x="80989" y="546838"/>
                </a:lnTo>
                <a:lnTo>
                  <a:pt x="113561" y="579410"/>
                </a:lnTo>
                <a:lnTo>
                  <a:pt x="150399" y="607204"/>
                </a:lnTo>
                <a:lnTo>
                  <a:pt x="190992" y="629711"/>
                </a:lnTo>
                <a:lnTo>
                  <a:pt x="234831" y="646420"/>
                </a:lnTo>
                <a:lnTo>
                  <a:pt x="281403" y="656819"/>
                </a:lnTo>
                <a:lnTo>
                  <a:pt x="330200" y="660400"/>
                </a:lnTo>
                <a:lnTo>
                  <a:pt x="378996" y="656819"/>
                </a:lnTo>
                <a:lnTo>
                  <a:pt x="425568" y="646420"/>
                </a:lnTo>
                <a:lnTo>
                  <a:pt x="469407" y="629711"/>
                </a:lnTo>
                <a:lnTo>
                  <a:pt x="510000" y="607204"/>
                </a:lnTo>
                <a:lnTo>
                  <a:pt x="546838" y="579410"/>
                </a:lnTo>
                <a:lnTo>
                  <a:pt x="579410" y="546838"/>
                </a:lnTo>
                <a:lnTo>
                  <a:pt x="607204" y="510000"/>
                </a:lnTo>
                <a:lnTo>
                  <a:pt x="629711" y="469407"/>
                </a:lnTo>
                <a:lnTo>
                  <a:pt x="646420" y="425568"/>
                </a:lnTo>
                <a:lnTo>
                  <a:pt x="656819" y="378996"/>
                </a:lnTo>
                <a:lnTo>
                  <a:pt x="660400" y="330200"/>
                </a:lnTo>
                <a:lnTo>
                  <a:pt x="656819" y="281403"/>
                </a:lnTo>
                <a:lnTo>
                  <a:pt x="646420" y="234831"/>
                </a:lnTo>
                <a:lnTo>
                  <a:pt x="629711" y="190992"/>
                </a:lnTo>
                <a:lnTo>
                  <a:pt x="607204" y="150399"/>
                </a:lnTo>
                <a:lnTo>
                  <a:pt x="579410" y="113561"/>
                </a:lnTo>
                <a:lnTo>
                  <a:pt x="546838" y="80989"/>
                </a:lnTo>
                <a:lnTo>
                  <a:pt x="510000" y="53195"/>
                </a:lnTo>
                <a:lnTo>
                  <a:pt x="469407" y="30688"/>
                </a:lnTo>
                <a:lnTo>
                  <a:pt x="425568" y="13979"/>
                </a:lnTo>
                <a:lnTo>
                  <a:pt x="378996" y="3580"/>
                </a:lnTo>
                <a:lnTo>
                  <a:pt x="330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34">
            <a:extLst>
              <a:ext uri="{FF2B5EF4-FFF2-40B4-BE49-F238E27FC236}">
                <a16:creationId xmlns:a16="http://schemas.microsoft.com/office/drawing/2014/main" id="{30F378BD-7AAA-6DD6-510A-8B9698E41294}"/>
              </a:ext>
            </a:extLst>
          </p:cNvPr>
          <p:cNvSpPr/>
          <p:nvPr/>
        </p:nvSpPr>
        <p:spPr>
          <a:xfrm>
            <a:off x="3987252" y="2485144"/>
            <a:ext cx="628650" cy="184150"/>
          </a:xfrm>
          <a:custGeom>
            <a:avLst/>
            <a:gdLst/>
            <a:ahLst/>
            <a:cxnLst/>
            <a:rect l="l" t="t" r="r" b="b"/>
            <a:pathLst>
              <a:path w="628650" h="184150">
                <a:moveTo>
                  <a:pt x="0" y="183984"/>
                </a:moveTo>
                <a:lnTo>
                  <a:pt x="628472" y="183984"/>
                </a:lnTo>
                <a:lnTo>
                  <a:pt x="628472" y="0"/>
                </a:lnTo>
                <a:lnTo>
                  <a:pt x="0" y="0"/>
                </a:lnTo>
                <a:lnTo>
                  <a:pt x="0" y="183984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5">
            <a:extLst>
              <a:ext uri="{FF2B5EF4-FFF2-40B4-BE49-F238E27FC236}">
                <a16:creationId xmlns:a16="http://schemas.microsoft.com/office/drawing/2014/main" id="{FF66291D-887E-33EB-EB3F-56016B6B7819}"/>
              </a:ext>
            </a:extLst>
          </p:cNvPr>
          <p:cNvSpPr/>
          <p:nvPr/>
        </p:nvSpPr>
        <p:spPr>
          <a:xfrm>
            <a:off x="3987252" y="4670690"/>
            <a:ext cx="565150" cy="190500"/>
          </a:xfrm>
          <a:custGeom>
            <a:avLst/>
            <a:gdLst/>
            <a:ahLst/>
            <a:cxnLst/>
            <a:rect l="l" t="t" r="r" b="b"/>
            <a:pathLst>
              <a:path w="565150" h="190500">
                <a:moveTo>
                  <a:pt x="0" y="190334"/>
                </a:moveTo>
                <a:lnTo>
                  <a:pt x="564997" y="190334"/>
                </a:lnTo>
                <a:lnTo>
                  <a:pt x="564997" y="0"/>
                </a:lnTo>
                <a:lnTo>
                  <a:pt x="0" y="0"/>
                </a:lnTo>
                <a:lnTo>
                  <a:pt x="0" y="190334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37">
            <a:extLst>
              <a:ext uri="{FF2B5EF4-FFF2-40B4-BE49-F238E27FC236}">
                <a16:creationId xmlns:a16="http://schemas.microsoft.com/office/drawing/2014/main" id="{5C30ED9C-3146-A110-0540-4D39504A8124}"/>
              </a:ext>
            </a:extLst>
          </p:cNvPr>
          <p:cNvSpPr/>
          <p:nvPr/>
        </p:nvSpPr>
        <p:spPr>
          <a:xfrm>
            <a:off x="1850477" y="4646642"/>
            <a:ext cx="158750" cy="184150"/>
          </a:xfrm>
          <a:custGeom>
            <a:avLst/>
            <a:gdLst/>
            <a:ahLst/>
            <a:cxnLst/>
            <a:rect l="l" t="t" r="r" b="b"/>
            <a:pathLst>
              <a:path w="158750" h="184150">
                <a:moveTo>
                  <a:pt x="0" y="184150"/>
                </a:moveTo>
                <a:lnTo>
                  <a:pt x="158750" y="184150"/>
                </a:lnTo>
                <a:lnTo>
                  <a:pt x="158750" y="0"/>
                </a:lnTo>
                <a:lnTo>
                  <a:pt x="0" y="0"/>
                </a:lnTo>
                <a:lnTo>
                  <a:pt x="0" y="184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39">
            <a:extLst>
              <a:ext uri="{FF2B5EF4-FFF2-40B4-BE49-F238E27FC236}">
                <a16:creationId xmlns:a16="http://schemas.microsoft.com/office/drawing/2014/main" id="{FF2218A0-4F5F-6D90-4E38-4B809CFC1DC5}"/>
              </a:ext>
            </a:extLst>
          </p:cNvPr>
          <p:cNvSpPr/>
          <p:nvPr/>
        </p:nvSpPr>
        <p:spPr>
          <a:xfrm>
            <a:off x="1950489" y="3773139"/>
            <a:ext cx="419100" cy="184150"/>
          </a:xfrm>
          <a:custGeom>
            <a:avLst/>
            <a:gdLst/>
            <a:ahLst/>
            <a:cxnLst/>
            <a:rect l="l" t="t" r="r" b="b"/>
            <a:pathLst>
              <a:path w="419100" h="184150">
                <a:moveTo>
                  <a:pt x="0" y="183984"/>
                </a:moveTo>
                <a:lnTo>
                  <a:pt x="418985" y="183984"/>
                </a:lnTo>
                <a:lnTo>
                  <a:pt x="418985" y="0"/>
                </a:lnTo>
                <a:lnTo>
                  <a:pt x="0" y="0"/>
                </a:lnTo>
                <a:lnTo>
                  <a:pt x="0" y="183984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40">
            <a:extLst>
              <a:ext uri="{FF2B5EF4-FFF2-40B4-BE49-F238E27FC236}">
                <a16:creationId xmlns:a16="http://schemas.microsoft.com/office/drawing/2014/main" id="{FC2E9354-0D33-81D7-FDA3-88EE1206A55C}"/>
              </a:ext>
            </a:extLst>
          </p:cNvPr>
          <p:cNvSpPr/>
          <p:nvPr/>
        </p:nvSpPr>
        <p:spPr>
          <a:xfrm>
            <a:off x="2460077" y="5237192"/>
            <a:ext cx="234950" cy="184150"/>
          </a:xfrm>
          <a:custGeom>
            <a:avLst/>
            <a:gdLst/>
            <a:ahLst/>
            <a:cxnLst/>
            <a:rect l="l" t="t" r="r" b="b"/>
            <a:pathLst>
              <a:path w="234950" h="184150">
                <a:moveTo>
                  <a:pt x="0" y="184150"/>
                </a:moveTo>
                <a:lnTo>
                  <a:pt x="234950" y="184150"/>
                </a:lnTo>
                <a:lnTo>
                  <a:pt x="234950" y="0"/>
                </a:lnTo>
                <a:lnTo>
                  <a:pt x="0" y="0"/>
                </a:lnTo>
                <a:lnTo>
                  <a:pt x="0" y="184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41">
            <a:extLst>
              <a:ext uri="{FF2B5EF4-FFF2-40B4-BE49-F238E27FC236}">
                <a16:creationId xmlns:a16="http://schemas.microsoft.com/office/drawing/2014/main" id="{6EC184C8-8F0B-A3DA-E88C-44B909DD89D6}"/>
              </a:ext>
            </a:extLst>
          </p:cNvPr>
          <p:cNvSpPr/>
          <p:nvPr/>
        </p:nvSpPr>
        <p:spPr>
          <a:xfrm>
            <a:off x="4574627" y="2890867"/>
            <a:ext cx="374650" cy="0"/>
          </a:xfrm>
          <a:custGeom>
            <a:avLst/>
            <a:gdLst/>
            <a:ahLst/>
            <a:cxnLst/>
            <a:rect l="l" t="t" r="r" b="b"/>
            <a:pathLst>
              <a:path w="374650">
                <a:moveTo>
                  <a:pt x="0" y="0"/>
                </a:moveTo>
                <a:lnTo>
                  <a:pt x="374650" y="0"/>
                </a:lnTo>
              </a:path>
            </a:pathLst>
          </a:custGeom>
          <a:ln w="698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42">
            <a:extLst>
              <a:ext uri="{FF2B5EF4-FFF2-40B4-BE49-F238E27FC236}">
                <a16:creationId xmlns:a16="http://schemas.microsoft.com/office/drawing/2014/main" id="{1A52D607-0DE1-BDAA-59C2-7B038048B36F}"/>
              </a:ext>
            </a:extLst>
          </p:cNvPr>
          <p:cNvSpPr/>
          <p:nvPr/>
        </p:nvSpPr>
        <p:spPr>
          <a:xfrm>
            <a:off x="3952327" y="4227542"/>
            <a:ext cx="406400" cy="0"/>
          </a:xfrm>
          <a:custGeom>
            <a:avLst/>
            <a:gdLst/>
            <a:ahLst/>
            <a:cxnLst/>
            <a:rect l="l" t="t" r="r" b="b"/>
            <a:pathLst>
              <a:path w="406400">
                <a:moveTo>
                  <a:pt x="0" y="0"/>
                </a:moveTo>
                <a:lnTo>
                  <a:pt x="406400" y="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43">
            <a:extLst>
              <a:ext uri="{FF2B5EF4-FFF2-40B4-BE49-F238E27FC236}">
                <a16:creationId xmlns:a16="http://schemas.microsoft.com/office/drawing/2014/main" id="{BFC98D3D-6ADC-E7CC-CFBE-2354BFE1461D}"/>
              </a:ext>
            </a:extLst>
          </p:cNvPr>
          <p:cNvSpPr/>
          <p:nvPr/>
        </p:nvSpPr>
        <p:spPr>
          <a:xfrm>
            <a:off x="9419677" y="2151328"/>
            <a:ext cx="2108200" cy="3543300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44">
            <a:extLst>
              <a:ext uri="{FF2B5EF4-FFF2-40B4-BE49-F238E27FC236}">
                <a16:creationId xmlns:a16="http://schemas.microsoft.com/office/drawing/2014/main" id="{3F28118A-2D23-2A99-61F2-ED673F43D40F}"/>
              </a:ext>
            </a:extLst>
          </p:cNvPr>
          <p:cNvSpPr/>
          <p:nvPr/>
        </p:nvSpPr>
        <p:spPr>
          <a:xfrm>
            <a:off x="10861127" y="2411442"/>
            <a:ext cx="152400" cy="184150"/>
          </a:xfrm>
          <a:custGeom>
            <a:avLst/>
            <a:gdLst/>
            <a:ahLst/>
            <a:cxnLst/>
            <a:rect l="l" t="t" r="r" b="b"/>
            <a:pathLst>
              <a:path w="152400" h="184150">
                <a:moveTo>
                  <a:pt x="0" y="184150"/>
                </a:moveTo>
                <a:lnTo>
                  <a:pt x="152400" y="184150"/>
                </a:lnTo>
                <a:lnTo>
                  <a:pt x="152400" y="0"/>
                </a:lnTo>
                <a:lnTo>
                  <a:pt x="0" y="0"/>
                </a:lnTo>
                <a:lnTo>
                  <a:pt x="0" y="184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45">
            <a:extLst>
              <a:ext uri="{FF2B5EF4-FFF2-40B4-BE49-F238E27FC236}">
                <a16:creationId xmlns:a16="http://schemas.microsoft.com/office/drawing/2014/main" id="{CD3EC0B7-4AD3-4CD4-FC90-B015CDB770C7}"/>
              </a:ext>
            </a:extLst>
          </p:cNvPr>
          <p:cNvSpPr/>
          <p:nvPr/>
        </p:nvSpPr>
        <p:spPr>
          <a:xfrm>
            <a:off x="7800427" y="346871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650" y="0"/>
                </a:lnTo>
              </a:path>
            </a:pathLst>
          </a:custGeom>
          <a:ln w="698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46">
            <a:extLst>
              <a:ext uri="{FF2B5EF4-FFF2-40B4-BE49-F238E27FC236}">
                <a16:creationId xmlns:a16="http://schemas.microsoft.com/office/drawing/2014/main" id="{B8EB149B-0713-8CE9-4C14-1A2F1F1A0398}"/>
              </a:ext>
            </a:extLst>
          </p:cNvPr>
          <p:cNvSpPr/>
          <p:nvPr/>
        </p:nvSpPr>
        <p:spPr>
          <a:xfrm>
            <a:off x="7470227" y="3900517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698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47">
            <a:extLst>
              <a:ext uri="{FF2B5EF4-FFF2-40B4-BE49-F238E27FC236}">
                <a16:creationId xmlns:a16="http://schemas.microsoft.com/office/drawing/2014/main" id="{54A3AFFB-7E9F-27E3-2C2F-78493F23337D}"/>
              </a:ext>
            </a:extLst>
          </p:cNvPr>
          <p:cNvSpPr/>
          <p:nvPr/>
        </p:nvSpPr>
        <p:spPr>
          <a:xfrm>
            <a:off x="7762327" y="3897342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650" y="0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48">
            <a:extLst>
              <a:ext uri="{FF2B5EF4-FFF2-40B4-BE49-F238E27FC236}">
                <a16:creationId xmlns:a16="http://schemas.microsoft.com/office/drawing/2014/main" id="{4754603E-1D4F-FDE1-F7B9-F4A8473B3367}"/>
              </a:ext>
            </a:extLst>
          </p:cNvPr>
          <p:cNvSpPr/>
          <p:nvPr/>
        </p:nvSpPr>
        <p:spPr>
          <a:xfrm>
            <a:off x="7171777" y="401481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650" y="0"/>
                </a:lnTo>
              </a:path>
            </a:pathLst>
          </a:custGeom>
          <a:ln w="698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49">
            <a:extLst>
              <a:ext uri="{FF2B5EF4-FFF2-40B4-BE49-F238E27FC236}">
                <a16:creationId xmlns:a16="http://schemas.microsoft.com/office/drawing/2014/main" id="{27E183E1-C232-9775-68A4-E5D428CEB100}"/>
              </a:ext>
            </a:extLst>
          </p:cNvPr>
          <p:cNvSpPr/>
          <p:nvPr/>
        </p:nvSpPr>
        <p:spPr>
          <a:xfrm>
            <a:off x="7698827" y="4735542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650" y="0"/>
                </a:lnTo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50">
            <a:extLst>
              <a:ext uri="{FF2B5EF4-FFF2-40B4-BE49-F238E27FC236}">
                <a16:creationId xmlns:a16="http://schemas.microsoft.com/office/drawing/2014/main" id="{B24C33AE-58E3-A279-87B1-907FB1714DC5}"/>
              </a:ext>
            </a:extLst>
          </p:cNvPr>
          <p:cNvSpPr/>
          <p:nvPr/>
        </p:nvSpPr>
        <p:spPr>
          <a:xfrm>
            <a:off x="7463877" y="5459442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>
                <a:moveTo>
                  <a:pt x="0" y="0"/>
                </a:moveTo>
                <a:lnTo>
                  <a:pt x="158750" y="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51">
            <a:extLst>
              <a:ext uri="{FF2B5EF4-FFF2-40B4-BE49-F238E27FC236}">
                <a16:creationId xmlns:a16="http://schemas.microsoft.com/office/drawing/2014/main" id="{98CDCF24-E872-DDF6-3928-F5CF09BA89DA}"/>
              </a:ext>
            </a:extLst>
          </p:cNvPr>
          <p:cNvSpPr/>
          <p:nvPr/>
        </p:nvSpPr>
        <p:spPr>
          <a:xfrm>
            <a:off x="8136977" y="6043642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>
                <a:moveTo>
                  <a:pt x="0" y="0"/>
                </a:moveTo>
                <a:lnTo>
                  <a:pt x="158750" y="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21">
            <a:extLst>
              <a:ext uri="{FF2B5EF4-FFF2-40B4-BE49-F238E27FC236}">
                <a16:creationId xmlns:a16="http://schemas.microsoft.com/office/drawing/2014/main" id="{0A8B6DB1-AC11-AD4D-8984-B5D7F557BDF2}"/>
              </a:ext>
            </a:extLst>
          </p:cNvPr>
          <p:cNvSpPr txBox="1"/>
          <p:nvPr/>
        </p:nvSpPr>
        <p:spPr>
          <a:xfrm>
            <a:off x="3571225" y="1561908"/>
            <a:ext cx="2641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3200" dirty="0">
                <a:latin typeface="微软雅黑"/>
                <a:cs typeface="微软雅黑"/>
              </a:rPr>
              <a:t>2</a:t>
            </a:r>
            <a:endParaRPr sz="3200" dirty="0">
              <a:latin typeface="微软雅黑"/>
              <a:cs typeface="微软雅黑"/>
            </a:endParaRPr>
          </a:p>
        </p:txBody>
      </p:sp>
      <p:sp>
        <p:nvSpPr>
          <p:cNvPr id="82" name="object 21">
            <a:extLst>
              <a:ext uri="{FF2B5EF4-FFF2-40B4-BE49-F238E27FC236}">
                <a16:creationId xmlns:a16="http://schemas.microsoft.com/office/drawing/2014/main" id="{CAF52DFA-9013-A275-6F3A-1675DA6CF7A6}"/>
              </a:ext>
            </a:extLst>
          </p:cNvPr>
          <p:cNvSpPr txBox="1"/>
          <p:nvPr/>
        </p:nvSpPr>
        <p:spPr>
          <a:xfrm>
            <a:off x="711091" y="1605700"/>
            <a:ext cx="2641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3200" dirty="0">
                <a:latin typeface="微软雅黑"/>
                <a:cs typeface="微软雅黑"/>
              </a:rPr>
              <a:t>1</a:t>
            </a:r>
            <a:endParaRPr sz="3200" dirty="0">
              <a:latin typeface="微软雅黑"/>
              <a:cs typeface="微软雅黑"/>
            </a:endParaRPr>
          </a:p>
        </p:txBody>
      </p:sp>
      <p:sp>
        <p:nvSpPr>
          <p:cNvPr id="83" name="object 21">
            <a:extLst>
              <a:ext uri="{FF2B5EF4-FFF2-40B4-BE49-F238E27FC236}">
                <a16:creationId xmlns:a16="http://schemas.microsoft.com/office/drawing/2014/main" id="{F6BC363E-C8CE-FE7F-130B-DE44C8415BC2}"/>
              </a:ext>
            </a:extLst>
          </p:cNvPr>
          <p:cNvSpPr txBox="1"/>
          <p:nvPr/>
        </p:nvSpPr>
        <p:spPr>
          <a:xfrm>
            <a:off x="9211397" y="1589788"/>
            <a:ext cx="2641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3200" dirty="0">
                <a:latin typeface="微软雅黑"/>
                <a:cs typeface="微软雅黑"/>
              </a:rPr>
              <a:t>4</a:t>
            </a:r>
            <a:endParaRPr sz="3200" dirty="0">
              <a:latin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8480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1442EF2F-356D-05D9-24D4-B4F36A6E7854}"/>
              </a:ext>
            </a:extLst>
          </p:cNvPr>
          <p:cNvSpPr txBox="1"/>
          <p:nvPr/>
        </p:nvSpPr>
        <p:spPr>
          <a:xfrm>
            <a:off x="490035" y="31774"/>
            <a:ext cx="10858938" cy="906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4000" b="1" dirty="0">
                <a:solidFill>
                  <a:srgbClr val="92D050">
                    <a:alpha val="45024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传播营销节奏</a:t>
            </a:r>
            <a:endParaRPr kumimoji="1" lang="en-US" altLang="zh-CN" sz="4000" b="1" dirty="0">
              <a:solidFill>
                <a:srgbClr val="92D050">
                  <a:alpha val="45024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67A3871-9E7D-B169-E45B-1593F0128039}"/>
              </a:ext>
            </a:extLst>
          </p:cNvPr>
          <p:cNvSpPr/>
          <p:nvPr/>
        </p:nvSpPr>
        <p:spPr>
          <a:xfrm>
            <a:off x="540676" y="1775353"/>
            <a:ext cx="2292141" cy="49978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营销阶段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5EF28C6-3E7A-B4A5-2B24-66267BFC8317}"/>
              </a:ext>
            </a:extLst>
          </p:cNvPr>
          <p:cNvSpPr/>
          <p:nvPr/>
        </p:nvSpPr>
        <p:spPr>
          <a:xfrm>
            <a:off x="540683" y="2396233"/>
            <a:ext cx="2292134" cy="93431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营销目的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D765E41-C31D-0AC4-A35A-910B8C5A4C1A}"/>
              </a:ext>
            </a:extLst>
          </p:cNvPr>
          <p:cNvSpPr/>
          <p:nvPr/>
        </p:nvSpPr>
        <p:spPr>
          <a:xfrm>
            <a:off x="529139" y="3513876"/>
            <a:ext cx="313589" cy="250270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平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台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规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划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420952D-3EBB-71D3-53EE-422994A534A9}"/>
              </a:ext>
            </a:extLst>
          </p:cNvPr>
          <p:cNvSpPr/>
          <p:nvPr/>
        </p:nvSpPr>
        <p:spPr>
          <a:xfrm>
            <a:off x="997301" y="3506697"/>
            <a:ext cx="1835516" cy="34850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小红书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14F1A43-9E22-B13E-73E3-E0C0DA850FE0}"/>
              </a:ext>
            </a:extLst>
          </p:cNvPr>
          <p:cNvSpPr/>
          <p:nvPr/>
        </p:nvSpPr>
        <p:spPr>
          <a:xfrm>
            <a:off x="997300" y="4727508"/>
            <a:ext cx="1835517" cy="34850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抖音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18C21CB-0EFD-7038-325C-EEB3D3D1E40A}"/>
              </a:ext>
            </a:extLst>
          </p:cNvPr>
          <p:cNvSpPr/>
          <p:nvPr/>
        </p:nvSpPr>
        <p:spPr>
          <a:xfrm>
            <a:off x="997302" y="5181559"/>
            <a:ext cx="1835517" cy="8318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微信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9D77E72-F5D9-5F80-2AF5-304CF8DEBED8}"/>
              </a:ext>
            </a:extLst>
          </p:cNvPr>
          <p:cNvSpPr/>
          <p:nvPr/>
        </p:nvSpPr>
        <p:spPr>
          <a:xfrm>
            <a:off x="997299" y="3907297"/>
            <a:ext cx="1835518" cy="7045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大众点评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（红书赠送同步）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02BB7CB-C308-9B1B-7798-8B0ABA296934}"/>
              </a:ext>
            </a:extLst>
          </p:cNvPr>
          <p:cNvSpPr/>
          <p:nvPr/>
        </p:nvSpPr>
        <p:spPr>
          <a:xfrm>
            <a:off x="2947084" y="1804779"/>
            <a:ext cx="2187889" cy="4997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预热期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E8B7730-5EBE-4EC3-62D2-33DE27FCF94B}"/>
              </a:ext>
            </a:extLst>
          </p:cNvPr>
          <p:cNvSpPr/>
          <p:nvPr/>
        </p:nvSpPr>
        <p:spPr>
          <a:xfrm>
            <a:off x="5256628" y="1804779"/>
            <a:ext cx="2971809" cy="4997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蓄势期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098B300-6B50-976C-F3F6-757530DD0E6E}"/>
              </a:ext>
            </a:extLst>
          </p:cNvPr>
          <p:cNvSpPr/>
          <p:nvPr/>
        </p:nvSpPr>
        <p:spPr>
          <a:xfrm>
            <a:off x="8366820" y="1848163"/>
            <a:ext cx="2981892" cy="4997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爆发期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DCAA92-789A-75F7-6773-7E085A055E2C}"/>
              </a:ext>
            </a:extLst>
          </p:cNvPr>
          <p:cNvSpPr/>
          <p:nvPr/>
        </p:nvSpPr>
        <p:spPr>
          <a:xfrm>
            <a:off x="2957794" y="2448235"/>
            <a:ext cx="2177180" cy="934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提前铺设基础内容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为后续铺垫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E05F348-EB4F-7A38-3DCA-E4D7ACDEDFD1}"/>
              </a:ext>
            </a:extLst>
          </p:cNvPr>
          <p:cNvSpPr/>
          <p:nvPr/>
        </p:nvSpPr>
        <p:spPr>
          <a:xfrm>
            <a:off x="5259951" y="2458691"/>
            <a:ext cx="2981892" cy="934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头部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挑起活动高曝光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肩腰部带动尾部卷入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促使流量达到最大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84AEE40-EACA-B792-3A82-D0C3F1A1F9E1}"/>
              </a:ext>
            </a:extLst>
          </p:cNvPr>
          <p:cNvSpPr/>
          <p:nvPr/>
        </p:nvSpPr>
        <p:spPr>
          <a:xfrm>
            <a:off x="8366820" y="2452822"/>
            <a:ext cx="2981892" cy="934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通过前期流量积累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带货渠道使转化率达到最大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1A72A6A-F115-8F7E-279E-C87B9E55B766}"/>
              </a:ext>
            </a:extLst>
          </p:cNvPr>
          <p:cNvSpPr/>
          <p:nvPr/>
        </p:nvSpPr>
        <p:spPr>
          <a:xfrm>
            <a:off x="2976681" y="3484265"/>
            <a:ext cx="2158292" cy="34850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基础内容铺设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25768D5-5D9C-F5DC-A58F-4BF3E0E4E690}"/>
              </a:ext>
            </a:extLst>
          </p:cNvPr>
          <p:cNvSpPr/>
          <p:nvPr/>
        </p:nvSpPr>
        <p:spPr>
          <a:xfrm>
            <a:off x="5256627" y="4687065"/>
            <a:ext cx="2971809" cy="3889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内容深耕，引导转化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B393F10-9E8A-7CDE-E3BF-2C51A8667F7C}"/>
              </a:ext>
            </a:extLst>
          </p:cNvPr>
          <p:cNvSpPr/>
          <p:nvPr/>
        </p:nvSpPr>
        <p:spPr>
          <a:xfrm>
            <a:off x="5256627" y="5189255"/>
            <a:ext cx="2971810" cy="3889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公众号发文，为热度加持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5F64CE5-469F-65FB-5F28-8A8A301A761E}"/>
              </a:ext>
            </a:extLst>
          </p:cNvPr>
          <p:cNvSpPr/>
          <p:nvPr/>
        </p:nvSpPr>
        <p:spPr>
          <a:xfrm>
            <a:off x="5256627" y="5632871"/>
            <a:ext cx="6092085" cy="3617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社群与小程序商城为热度承接点，形成闭环销售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C841DBB-7841-0A9F-9E77-BDC3264C604F}"/>
              </a:ext>
            </a:extLst>
          </p:cNvPr>
          <p:cNvSpPr/>
          <p:nvPr/>
        </p:nvSpPr>
        <p:spPr>
          <a:xfrm>
            <a:off x="540683" y="6136830"/>
            <a:ext cx="11110634" cy="441521"/>
          </a:xfrm>
          <a:prstGeom prst="rect">
            <a:avLst/>
          </a:prstGeom>
          <a:solidFill>
            <a:srgbClr val="92D050">
              <a:alpha val="5295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大麦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猫眼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官网为导流点，承接站外流量，形成营销链路</a:t>
            </a:r>
          </a:p>
        </p:txBody>
      </p:sp>
      <p:sp>
        <p:nvSpPr>
          <p:cNvPr id="28" name="object 6">
            <a:extLst>
              <a:ext uri="{FF2B5EF4-FFF2-40B4-BE49-F238E27FC236}">
                <a16:creationId xmlns:a16="http://schemas.microsoft.com/office/drawing/2014/main" id="{49F7CE9B-5E8E-F0FE-0886-EBF14ABAD5EB}"/>
              </a:ext>
            </a:extLst>
          </p:cNvPr>
          <p:cNvSpPr/>
          <p:nvPr/>
        </p:nvSpPr>
        <p:spPr>
          <a:xfrm flipV="1">
            <a:off x="540683" y="1220387"/>
            <a:ext cx="11110634" cy="114830"/>
          </a:xfrm>
          <a:custGeom>
            <a:avLst/>
            <a:gdLst/>
            <a:ahLst/>
            <a:cxnLst/>
            <a:rect l="l" t="t" r="r" b="b"/>
            <a:pathLst>
              <a:path w="10253345">
                <a:moveTo>
                  <a:pt x="0" y="0"/>
                </a:moveTo>
                <a:lnTo>
                  <a:pt x="10253091" y="0"/>
                </a:lnTo>
              </a:path>
            </a:pathLst>
          </a:custGeom>
          <a:ln w="38100">
            <a:solidFill>
              <a:schemeClr val="bg1"/>
            </a:solidFill>
            <a:headEnd type="none" w="med" len="med"/>
            <a:tailEnd type="arrow" w="med" len="med"/>
          </a:ln>
        </p:spPr>
        <p:txBody>
          <a:bodyPr wrap="square" lIns="0" tIns="0" rIns="0" bIns="0" rtlCol="0"/>
          <a:lstStyle/>
          <a:p>
            <a:pPr algn="ctr"/>
            <a:endParaRPr sz="270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燕尾形 28">
            <a:extLst>
              <a:ext uri="{FF2B5EF4-FFF2-40B4-BE49-F238E27FC236}">
                <a16:creationId xmlns:a16="http://schemas.microsoft.com/office/drawing/2014/main" id="{98B28206-7302-58E8-56A4-C06C42147141}"/>
              </a:ext>
            </a:extLst>
          </p:cNvPr>
          <p:cNvSpPr/>
          <p:nvPr/>
        </p:nvSpPr>
        <p:spPr>
          <a:xfrm>
            <a:off x="2957793" y="1216311"/>
            <a:ext cx="1793998" cy="325919"/>
          </a:xfrm>
          <a:prstGeom prst="chevron">
            <a:avLst/>
          </a:prstGeom>
          <a:solidFill>
            <a:srgbClr val="FFC000">
              <a:alpha val="9927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-13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</a:p>
        </p:txBody>
      </p:sp>
      <p:sp>
        <p:nvSpPr>
          <p:cNvPr id="30" name="燕尾形 29">
            <a:extLst>
              <a:ext uri="{FF2B5EF4-FFF2-40B4-BE49-F238E27FC236}">
                <a16:creationId xmlns:a16="http://schemas.microsoft.com/office/drawing/2014/main" id="{1432674E-FF4C-9D7E-9CA9-351891EADCA5}"/>
              </a:ext>
            </a:extLst>
          </p:cNvPr>
          <p:cNvSpPr/>
          <p:nvPr/>
        </p:nvSpPr>
        <p:spPr>
          <a:xfrm>
            <a:off x="5919504" y="1214438"/>
            <a:ext cx="1952381" cy="325919"/>
          </a:xfrm>
          <a:prstGeom prst="chevron">
            <a:avLst/>
          </a:prstGeom>
          <a:solidFill>
            <a:srgbClr val="FFC000">
              <a:alpha val="9927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13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-27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</a:p>
        </p:txBody>
      </p:sp>
      <p:sp>
        <p:nvSpPr>
          <p:cNvPr id="31" name="燕尾形 30">
            <a:extLst>
              <a:ext uri="{FF2B5EF4-FFF2-40B4-BE49-F238E27FC236}">
                <a16:creationId xmlns:a16="http://schemas.microsoft.com/office/drawing/2014/main" id="{58127A16-19F2-F76A-F3F6-4BD2330A70BA}"/>
              </a:ext>
            </a:extLst>
          </p:cNvPr>
          <p:cNvSpPr/>
          <p:nvPr/>
        </p:nvSpPr>
        <p:spPr>
          <a:xfrm>
            <a:off x="8874935" y="1225129"/>
            <a:ext cx="1952381" cy="325919"/>
          </a:xfrm>
          <a:prstGeom prst="chevron">
            <a:avLst/>
          </a:prstGeom>
          <a:solidFill>
            <a:srgbClr val="FFC000">
              <a:alpha val="9927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28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-28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2AA9B46-6A54-9618-C6AE-232301B60A48}"/>
              </a:ext>
            </a:extLst>
          </p:cNvPr>
          <p:cNvSpPr/>
          <p:nvPr/>
        </p:nvSpPr>
        <p:spPr>
          <a:xfrm>
            <a:off x="2952585" y="3907297"/>
            <a:ext cx="5289258" cy="684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素材分发同步</a:t>
            </a:r>
          </a:p>
        </p:txBody>
      </p:sp>
    </p:spTree>
    <p:extLst>
      <p:ext uri="{BB962C8B-B14F-4D97-AF65-F5344CB8AC3E}">
        <p14:creationId xmlns:p14="http://schemas.microsoft.com/office/powerpoint/2010/main" val="1816210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extLst>
              <a:ext uri="{FF2B5EF4-FFF2-40B4-BE49-F238E27FC236}">
                <a16:creationId xmlns:a16="http://schemas.microsoft.com/office/drawing/2014/main" id="{0D3CEC08-62D8-7DF1-7340-E17883E95C5E}"/>
              </a:ext>
            </a:extLst>
          </p:cNvPr>
          <p:cNvSpPr/>
          <p:nvPr/>
        </p:nvSpPr>
        <p:spPr>
          <a:xfrm>
            <a:off x="-721407" y="388908"/>
            <a:ext cx="2785718" cy="5268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4D5208C-4D72-2F15-0DC6-FF554E4FE6A9}"/>
              </a:ext>
            </a:extLst>
          </p:cNvPr>
          <p:cNvSpPr txBox="1"/>
          <p:nvPr/>
        </p:nvSpPr>
        <p:spPr>
          <a:xfrm>
            <a:off x="0" y="238689"/>
            <a:ext cx="2060337" cy="66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800" b="1" dirty="0">
                <a:solidFill>
                  <a:schemeClr val="bg1">
                    <a:alpha val="85139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附加建议</a:t>
            </a:r>
            <a:endParaRPr kumimoji="1" lang="en-US" altLang="zh-CN" sz="2800" b="1" dirty="0">
              <a:solidFill>
                <a:schemeClr val="bg1">
                  <a:alpha val="85139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2445A99D-7911-712B-A34B-E10A68F662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0414" y="1188578"/>
            <a:ext cx="10156992" cy="21424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50000"/>
              </a:lnSpc>
              <a:spcBef>
                <a:spcPts val="105"/>
              </a:spcBef>
            </a:pPr>
            <a:r>
              <a:rPr lang="en-US" altLang="zh-CN" sz="3200" b="1" spc="-15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KOL</a:t>
            </a:r>
            <a:r>
              <a:rPr lang="zh-CN" altLang="en-US" sz="3200" b="1" spc="-15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探店打卡合作商家店铺</a:t>
            </a:r>
            <a:br>
              <a:rPr lang="en-US" altLang="zh-CN" sz="3200" b="1" spc="-15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</a:br>
            <a:r>
              <a:rPr lang="zh-CN" altLang="en-US" sz="3200" b="1" spc="-15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活动传播同时为商家宣传</a:t>
            </a:r>
            <a:br>
              <a:rPr lang="en-US" altLang="zh-CN" sz="3200" b="1" spc="-15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</a:br>
            <a:r>
              <a:rPr lang="zh-CN" altLang="en-US" sz="3200" b="1" spc="-15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为活动招商增加利益点</a:t>
            </a:r>
            <a:endParaRPr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7E42D0D8-4206-F37B-EECD-449A554518E7}"/>
              </a:ext>
            </a:extLst>
          </p:cNvPr>
          <p:cNvSpPr/>
          <p:nvPr/>
        </p:nvSpPr>
        <p:spPr>
          <a:xfrm>
            <a:off x="1030168" y="4000500"/>
            <a:ext cx="1631389" cy="143691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KOL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探店商家店铺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C6AC10B-1195-2E0C-7C2B-AFE5B00EC6FD}"/>
              </a:ext>
            </a:extLst>
          </p:cNvPr>
          <p:cNvSpPr/>
          <p:nvPr/>
        </p:nvSpPr>
        <p:spPr>
          <a:xfrm>
            <a:off x="4709555" y="4033154"/>
            <a:ext cx="1631389" cy="143691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探店素材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活动素材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合并发布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F1CBDED-B1A7-A8E4-AD46-CD7F693E5683}"/>
              </a:ext>
            </a:extLst>
          </p:cNvPr>
          <p:cNvSpPr/>
          <p:nvPr/>
        </p:nvSpPr>
        <p:spPr>
          <a:xfrm>
            <a:off x="8236448" y="3526976"/>
            <a:ext cx="3070958" cy="238395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利益点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）利于招商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）更好营造“真实”参与活动的人设</a:t>
            </a:r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EDDFD620-D7EC-38DD-3065-61976FBC61B3}"/>
              </a:ext>
            </a:extLst>
          </p:cNvPr>
          <p:cNvSpPr/>
          <p:nvPr/>
        </p:nvSpPr>
        <p:spPr>
          <a:xfrm>
            <a:off x="3233384" y="4474028"/>
            <a:ext cx="783772" cy="48985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512744A8-73D8-0CEA-3EA6-6CCD9FB15343}"/>
              </a:ext>
            </a:extLst>
          </p:cNvPr>
          <p:cNvSpPr/>
          <p:nvPr/>
        </p:nvSpPr>
        <p:spPr>
          <a:xfrm>
            <a:off x="6880849" y="4506683"/>
            <a:ext cx="783772" cy="48985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9969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2130</TotalTime>
  <Words>1242</Words>
  <Application>Microsoft Macintosh PowerPoint</Application>
  <PresentationFormat>宽屏</PresentationFormat>
  <Paragraphs>230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等线 Light</vt:lpstr>
      <vt:lpstr>Microsoft YaHei</vt:lpstr>
      <vt:lpstr>Microsoft YaHei</vt:lpstr>
      <vt:lpstr>Yuanti SC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评论区实时监测，确保高效引流转化</vt:lpstr>
      <vt:lpstr>PowerPoint 演示文稿</vt:lpstr>
      <vt:lpstr>KOL探店打卡合作商家店铺 活动传播同时为商家宣传 为活动招商增加利益点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KM2401</dc:creator>
  <cp:lastModifiedBy>KM2401</cp:lastModifiedBy>
  <cp:revision>11</cp:revision>
  <dcterms:created xsi:type="dcterms:W3CDTF">2023-02-26T07:16:38Z</dcterms:created>
  <dcterms:modified xsi:type="dcterms:W3CDTF">2024-01-01T08:13:30Z</dcterms:modified>
</cp:coreProperties>
</file>