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8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82" r:id="rId23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014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-1224" y="-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8C079C-2827-488D-9C02-9DCCBBA87209}" type="datetimeFigureOut">
              <a:rPr lang="zh-CN" altLang="en-US" smtClean="0"/>
              <a:pPr/>
              <a:t>2019/5/15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D7AEE-68AB-44D5-9E95-00BC703F14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7955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9279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9279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3465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1225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647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275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1416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4228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05510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2827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99226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94448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5245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26380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83459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33945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98949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32204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99272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1016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7" y="3757491"/>
            <a:ext cx="9143244" cy="140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891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4CCEC7-3A54-47D1-BB25-17A0FDA6379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2019/5/15 Wednesday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495661-81B6-46E9-A91E-889569155CC2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4345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4CCEC7-3A54-47D1-BB25-17A0FDA6379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2019/5/15 Wednesday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495661-81B6-46E9-A91E-889569155CC2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1934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4CCEC7-3A54-47D1-BB25-17A0FDA6379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2019/5/15 Wednesday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495661-81B6-46E9-A91E-889569155CC2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7372728" y="47547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1954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4CCEC7-3A54-47D1-BB25-17A0FDA6379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2019/5/15 Wednesday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495661-81B6-46E9-A91E-889569155CC2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9236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4CCEC7-3A54-47D1-BB25-17A0FDA6379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2019/5/15 Wednesday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495661-81B6-46E9-A91E-889569155CC2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4983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4CCEC7-3A54-47D1-BB25-17A0FDA6379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2019/5/15 Wednesday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495661-81B6-46E9-A91E-889569155CC2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632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4CCEC7-3A54-47D1-BB25-17A0FDA6379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2019/5/15 Wednesday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495661-81B6-46E9-A91E-889569155CC2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2964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4CCEC7-3A54-47D1-BB25-17A0FDA6379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2019/5/15 Wednesday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495661-81B6-46E9-A91E-889569155CC2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7140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4CCEC7-3A54-47D1-BB25-17A0FDA6379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2019/5/15 Wednesday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495661-81B6-46E9-A91E-889569155CC2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7580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4CCEC7-3A54-47D1-BB25-17A0FDA6379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2019/5/15 Wednesday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495661-81B6-46E9-A91E-889569155CC2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9124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E5B826-6809-49B3-9B4B-177D412235B0}" type="datetimeFigureOut">
              <a:rPr kumimoji="0" lang="zh-CN" altLang="en-US" sz="13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2019/5/15 Wednesday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AD0B5-09AD-499F-88BC-01FCE55CDA76}" type="slidenum">
              <a:rPr kumimoji="0" lang="zh-CN" altLang="en-US" sz="13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2169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78453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958143" y="1180120"/>
            <a:ext cx="5897768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950" b="1" dirty="0" smtClean="0">
                <a:solidFill>
                  <a:prstClr val="white"/>
                </a:solidFill>
                <a:latin typeface="Arial"/>
                <a:ea typeface="微软雅黑"/>
                <a:cs typeface="+mn-ea"/>
                <a:sym typeface="+mn-lt"/>
              </a:rPr>
              <a:t>信息流广告优化技巧</a:t>
            </a:r>
            <a:endParaRPr lang="zh-CN" altLang="en-US" sz="4950" b="1" dirty="0">
              <a:solidFill>
                <a:prstClr val="white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935461" y="2316074"/>
            <a:ext cx="5198621" cy="31041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317261" y="2277975"/>
            <a:ext cx="48295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4D4D4D"/>
                </a:solidFill>
                <a:latin typeface="Arial"/>
                <a:ea typeface="微软雅黑"/>
              </a:rPr>
              <a:t>POWERPOINT OF GRADUATION TEPLY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692854" y="2936493"/>
            <a:ext cx="230833" cy="230833"/>
            <a:chOff x="2692854" y="2936493"/>
            <a:chExt cx="230833" cy="230833"/>
          </a:xfrm>
        </p:grpSpPr>
        <p:sp>
          <p:nvSpPr>
            <p:cNvPr id="17" name="椭圆 16"/>
            <p:cNvSpPr/>
            <p:nvPr/>
          </p:nvSpPr>
          <p:spPr>
            <a:xfrm>
              <a:off x="2692854" y="2936493"/>
              <a:ext cx="230833" cy="2308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8" name="KSO_Shape"/>
            <p:cNvSpPr/>
            <p:nvPr/>
          </p:nvSpPr>
          <p:spPr bwMode="auto">
            <a:xfrm>
              <a:off x="2743273" y="2968400"/>
              <a:ext cx="129995" cy="167017"/>
            </a:xfrm>
            <a:custGeom>
              <a:avLst/>
              <a:gdLst>
                <a:gd name="T0" fmla="*/ 646796 w 5367"/>
                <a:gd name="T1" fmla="*/ 843536 h 6897"/>
                <a:gd name="T2" fmla="*/ 520861 w 5367"/>
                <a:gd name="T3" fmla="*/ 880824 h 6897"/>
                <a:gd name="T4" fmla="*/ 403764 w 5367"/>
                <a:gd name="T5" fmla="*/ 946285 h 6897"/>
                <a:gd name="T6" fmla="*/ 297714 w 5367"/>
                <a:gd name="T7" fmla="*/ 1036605 h 6897"/>
                <a:gd name="T8" fmla="*/ 204644 w 5367"/>
                <a:gd name="T9" fmla="*/ 1149850 h 6897"/>
                <a:gd name="T10" fmla="*/ 126487 w 5367"/>
                <a:gd name="T11" fmla="*/ 1282429 h 6897"/>
                <a:gd name="T12" fmla="*/ 65729 w 5367"/>
                <a:gd name="T13" fmla="*/ 1432134 h 6897"/>
                <a:gd name="T14" fmla="*/ 23475 w 5367"/>
                <a:gd name="T15" fmla="*/ 1595648 h 6897"/>
                <a:gd name="T16" fmla="*/ 2209 w 5367"/>
                <a:gd name="T17" fmla="*/ 1771316 h 6897"/>
                <a:gd name="T18" fmla="*/ 1481389 w 5367"/>
                <a:gd name="T19" fmla="*/ 1905000 h 6897"/>
                <a:gd name="T20" fmla="*/ 1480009 w 5367"/>
                <a:gd name="T21" fmla="*/ 1771316 h 6897"/>
                <a:gd name="T22" fmla="*/ 1459020 w 5367"/>
                <a:gd name="T23" fmla="*/ 1595648 h 6897"/>
                <a:gd name="T24" fmla="*/ 1417041 w 5367"/>
                <a:gd name="T25" fmla="*/ 1432134 h 6897"/>
                <a:gd name="T26" fmla="*/ 1355731 w 5367"/>
                <a:gd name="T27" fmla="*/ 1282429 h 6897"/>
                <a:gd name="T28" fmla="*/ 1277850 w 5367"/>
                <a:gd name="T29" fmla="*/ 1149850 h 6897"/>
                <a:gd name="T30" fmla="*/ 1184780 w 5367"/>
                <a:gd name="T31" fmla="*/ 1036605 h 6897"/>
                <a:gd name="T32" fmla="*/ 1078730 w 5367"/>
                <a:gd name="T33" fmla="*/ 946285 h 6897"/>
                <a:gd name="T34" fmla="*/ 961633 w 5367"/>
                <a:gd name="T35" fmla="*/ 880824 h 6897"/>
                <a:gd name="T36" fmla="*/ 835422 w 5367"/>
                <a:gd name="T37" fmla="*/ 843536 h 6897"/>
                <a:gd name="T38" fmla="*/ 747875 w 5367"/>
                <a:gd name="T39" fmla="*/ 731120 h 6897"/>
                <a:gd name="T40" fmla="*/ 805043 w 5367"/>
                <a:gd name="T41" fmla="*/ 726701 h 6897"/>
                <a:gd name="T42" fmla="*/ 868286 w 5367"/>
                <a:gd name="T43" fmla="*/ 711786 h 6897"/>
                <a:gd name="T44" fmla="*/ 926559 w 5367"/>
                <a:gd name="T45" fmla="*/ 686927 h 6897"/>
                <a:gd name="T46" fmla="*/ 979032 w 5367"/>
                <a:gd name="T47" fmla="*/ 653230 h 6897"/>
                <a:gd name="T48" fmla="*/ 1024876 w 5367"/>
                <a:gd name="T49" fmla="*/ 611246 h 6897"/>
                <a:gd name="T50" fmla="*/ 1063264 w 5367"/>
                <a:gd name="T51" fmla="*/ 562358 h 6897"/>
                <a:gd name="T52" fmla="*/ 1092815 w 5367"/>
                <a:gd name="T53" fmla="*/ 507945 h 6897"/>
                <a:gd name="T54" fmla="*/ 1112699 w 5367"/>
                <a:gd name="T55" fmla="*/ 448008 h 6897"/>
                <a:gd name="T56" fmla="*/ 1121813 w 5367"/>
                <a:gd name="T57" fmla="*/ 384204 h 6897"/>
                <a:gd name="T58" fmla="*/ 1120432 w 5367"/>
                <a:gd name="T59" fmla="*/ 328134 h 6897"/>
                <a:gd name="T60" fmla="*/ 1108004 w 5367"/>
                <a:gd name="T61" fmla="*/ 265711 h 6897"/>
                <a:gd name="T62" fmla="*/ 1085358 w 5367"/>
                <a:gd name="T63" fmla="*/ 207155 h 6897"/>
                <a:gd name="T64" fmla="*/ 1053322 w 5367"/>
                <a:gd name="T65" fmla="*/ 153847 h 6897"/>
                <a:gd name="T66" fmla="*/ 1012725 w 5367"/>
                <a:gd name="T67" fmla="*/ 107168 h 6897"/>
                <a:gd name="T68" fmla="*/ 964671 w 5367"/>
                <a:gd name="T69" fmla="*/ 67395 h 6897"/>
                <a:gd name="T70" fmla="*/ 910541 w 5367"/>
                <a:gd name="T71" fmla="*/ 36183 h 6897"/>
                <a:gd name="T72" fmla="*/ 850335 w 5367"/>
                <a:gd name="T73" fmla="*/ 14087 h 6897"/>
                <a:gd name="T74" fmla="*/ 786263 w 5367"/>
                <a:gd name="T75" fmla="*/ 1933 h 6897"/>
                <a:gd name="T76" fmla="*/ 728819 w 5367"/>
                <a:gd name="T77" fmla="*/ 276 h 6897"/>
                <a:gd name="T78" fmla="*/ 663366 w 5367"/>
                <a:gd name="T79" fmla="*/ 9391 h 6897"/>
                <a:gd name="T80" fmla="*/ 602332 w 5367"/>
                <a:gd name="T81" fmla="*/ 28726 h 6897"/>
                <a:gd name="T82" fmla="*/ 546545 w 5367"/>
                <a:gd name="T83" fmla="*/ 57451 h 6897"/>
                <a:gd name="T84" fmla="*/ 496282 w 5367"/>
                <a:gd name="T85" fmla="*/ 95015 h 6897"/>
                <a:gd name="T86" fmla="*/ 453751 w 5367"/>
                <a:gd name="T87" fmla="*/ 139761 h 6897"/>
                <a:gd name="T88" fmla="*/ 418954 w 5367"/>
                <a:gd name="T89" fmla="*/ 191411 h 6897"/>
                <a:gd name="T90" fmla="*/ 393546 w 5367"/>
                <a:gd name="T91" fmla="*/ 248310 h 6897"/>
                <a:gd name="T92" fmla="*/ 378356 w 5367"/>
                <a:gd name="T93" fmla="*/ 309628 h 6897"/>
                <a:gd name="T94" fmla="*/ 373938 w 5367"/>
                <a:gd name="T95" fmla="*/ 365698 h 6897"/>
                <a:gd name="T96" fmla="*/ 380013 w 5367"/>
                <a:gd name="T97" fmla="*/ 430054 h 6897"/>
                <a:gd name="T98" fmla="*/ 396584 w 5367"/>
                <a:gd name="T99" fmla="*/ 491096 h 6897"/>
                <a:gd name="T100" fmla="*/ 423372 w 5367"/>
                <a:gd name="T101" fmla="*/ 547719 h 6897"/>
                <a:gd name="T102" fmla="*/ 459551 w 5367"/>
                <a:gd name="T103" fmla="*/ 597988 h 6897"/>
                <a:gd name="T104" fmla="*/ 503186 w 5367"/>
                <a:gd name="T105" fmla="*/ 641905 h 6897"/>
                <a:gd name="T106" fmla="*/ 554278 w 5367"/>
                <a:gd name="T107" fmla="*/ 678088 h 6897"/>
                <a:gd name="T108" fmla="*/ 610894 w 5367"/>
                <a:gd name="T109" fmla="*/ 705709 h 6897"/>
                <a:gd name="T110" fmla="*/ 672756 w 5367"/>
                <a:gd name="T111" fmla="*/ 723662 h 6897"/>
                <a:gd name="T112" fmla="*/ 738209 w 5367"/>
                <a:gd name="T113" fmla="*/ 730844 h 68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367" h="6897">
                  <a:moveTo>
                    <a:pt x="2684" y="3025"/>
                  </a:moveTo>
                  <a:lnTo>
                    <a:pt x="2684" y="3025"/>
                  </a:lnTo>
                  <a:lnTo>
                    <a:pt x="2615" y="3026"/>
                  </a:lnTo>
                  <a:lnTo>
                    <a:pt x="2545" y="3029"/>
                  </a:lnTo>
                  <a:lnTo>
                    <a:pt x="2478" y="3035"/>
                  </a:lnTo>
                  <a:lnTo>
                    <a:pt x="2409" y="3043"/>
                  </a:lnTo>
                  <a:lnTo>
                    <a:pt x="2342" y="3054"/>
                  </a:lnTo>
                  <a:lnTo>
                    <a:pt x="2275" y="3066"/>
                  </a:lnTo>
                  <a:lnTo>
                    <a:pt x="2209" y="3081"/>
                  </a:lnTo>
                  <a:lnTo>
                    <a:pt x="2143" y="3099"/>
                  </a:lnTo>
                  <a:lnTo>
                    <a:pt x="2077" y="3118"/>
                  </a:lnTo>
                  <a:lnTo>
                    <a:pt x="2013" y="3140"/>
                  </a:lnTo>
                  <a:lnTo>
                    <a:pt x="1949" y="3163"/>
                  </a:lnTo>
                  <a:lnTo>
                    <a:pt x="1886" y="3189"/>
                  </a:lnTo>
                  <a:lnTo>
                    <a:pt x="1823" y="3217"/>
                  </a:lnTo>
                  <a:lnTo>
                    <a:pt x="1761" y="3247"/>
                  </a:lnTo>
                  <a:lnTo>
                    <a:pt x="1700" y="3279"/>
                  </a:lnTo>
                  <a:lnTo>
                    <a:pt x="1639" y="3313"/>
                  </a:lnTo>
                  <a:lnTo>
                    <a:pt x="1579" y="3349"/>
                  </a:lnTo>
                  <a:lnTo>
                    <a:pt x="1521" y="3386"/>
                  </a:lnTo>
                  <a:lnTo>
                    <a:pt x="1462" y="3426"/>
                  </a:lnTo>
                  <a:lnTo>
                    <a:pt x="1405" y="3468"/>
                  </a:lnTo>
                  <a:lnTo>
                    <a:pt x="1348" y="3511"/>
                  </a:lnTo>
                  <a:lnTo>
                    <a:pt x="1293" y="3556"/>
                  </a:lnTo>
                  <a:lnTo>
                    <a:pt x="1237" y="3603"/>
                  </a:lnTo>
                  <a:lnTo>
                    <a:pt x="1183" y="3651"/>
                  </a:lnTo>
                  <a:lnTo>
                    <a:pt x="1131" y="3702"/>
                  </a:lnTo>
                  <a:lnTo>
                    <a:pt x="1078" y="3753"/>
                  </a:lnTo>
                  <a:lnTo>
                    <a:pt x="1027" y="3807"/>
                  </a:lnTo>
                  <a:lnTo>
                    <a:pt x="976" y="3863"/>
                  </a:lnTo>
                  <a:lnTo>
                    <a:pt x="927" y="3920"/>
                  </a:lnTo>
                  <a:lnTo>
                    <a:pt x="880" y="3978"/>
                  </a:lnTo>
                  <a:lnTo>
                    <a:pt x="833" y="4038"/>
                  </a:lnTo>
                  <a:lnTo>
                    <a:pt x="786" y="4100"/>
                  </a:lnTo>
                  <a:lnTo>
                    <a:pt x="741" y="4163"/>
                  </a:lnTo>
                  <a:lnTo>
                    <a:pt x="698" y="4227"/>
                  </a:lnTo>
                  <a:lnTo>
                    <a:pt x="655" y="4293"/>
                  </a:lnTo>
                  <a:lnTo>
                    <a:pt x="613" y="4361"/>
                  </a:lnTo>
                  <a:lnTo>
                    <a:pt x="573" y="4429"/>
                  </a:lnTo>
                  <a:lnTo>
                    <a:pt x="533" y="4499"/>
                  </a:lnTo>
                  <a:lnTo>
                    <a:pt x="495" y="4570"/>
                  </a:lnTo>
                  <a:lnTo>
                    <a:pt x="458" y="4643"/>
                  </a:lnTo>
                  <a:lnTo>
                    <a:pt x="423" y="4717"/>
                  </a:lnTo>
                  <a:lnTo>
                    <a:pt x="388" y="4791"/>
                  </a:lnTo>
                  <a:lnTo>
                    <a:pt x="356" y="4868"/>
                  </a:lnTo>
                  <a:lnTo>
                    <a:pt x="324" y="4945"/>
                  </a:lnTo>
                  <a:lnTo>
                    <a:pt x="294" y="5024"/>
                  </a:lnTo>
                  <a:lnTo>
                    <a:pt x="265" y="5104"/>
                  </a:lnTo>
                  <a:lnTo>
                    <a:pt x="238" y="5185"/>
                  </a:lnTo>
                  <a:lnTo>
                    <a:pt x="211" y="5266"/>
                  </a:lnTo>
                  <a:lnTo>
                    <a:pt x="186" y="5349"/>
                  </a:lnTo>
                  <a:lnTo>
                    <a:pt x="163" y="5433"/>
                  </a:lnTo>
                  <a:lnTo>
                    <a:pt x="141" y="5518"/>
                  </a:lnTo>
                  <a:lnTo>
                    <a:pt x="121" y="5603"/>
                  </a:lnTo>
                  <a:lnTo>
                    <a:pt x="102" y="5690"/>
                  </a:lnTo>
                  <a:lnTo>
                    <a:pt x="85" y="5777"/>
                  </a:lnTo>
                  <a:lnTo>
                    <a:pt x="69" y="5866"/>
                  </a:lnTo>
                  <a:lnTo>
                    <a:pt x="54" y="5955"/>
                  </a:lnTo>
                  <a:lnTo>
                    <a:pt x="42" y="6045"/>
                  </a:lnTo>
                  <a:lnTo>
                    <a:pt x="31" y="6136"/>
                  </a:lnTo>
                  <a:lnTo>
                    <a:pt x="22" y="6227"/>
                  </a:lnTo>
                  <a:lnTo>
                    <a:pt x="14" y="6319"/>
                  </a:lnTo>
                  <a:lnTo>
                    <a:pt x="8" y="6413"/>
                  </a:lnTo>
                  <a:lnTo>
                    <a:pt x="4" y="6506"/>
                  </a:lnTo>
                  <a:lnTo>
                    <a:pt x="1" y="6600"/>
                  </a:lnTo>
                  <a:lnTo>
                    <a:pt x="0" y="6695"/>
                  </a:lnTo>
                  <a:lnTo>
                    <a:pt x="1" y="6796"/>
                  </a:lnTo>
                  <a:lnTo>
                    <a:pt x="5" y="6897"/>
                  </a:lnTo>
                  <a:lnTo>
                    <a:pt x="5364" y="6897"/>
                  </a:lnTo>
                  <a:lnTo>
                    <a:pt x="5366" y="6796"/>
                  </a:lnTo>
                  <a:lnTo>
                    <a:pt x="5367" y="6695"/>
                  </a:lnTo>
                  <a:lnTo>
                    <a:pt x="5367" y="6600"/>
                  </a:lnTo>
                  <a:lnTo>
                    <a:pt x="5364" y="6506"/>
                  </a:lnTo>
                  <a:lnTo>
                    <a:pt x="5359" y="6413"/>
                  </a:lnTo>
                  <a:lnTo>
                    <a:pt x="5353" y="6319"/>
                  </a:lnTo>
                  <a:lnTo>
                    <a:pt x="5346" y="6227"/>
                  </a:lnTo>
                  <a:lnTo>
                    <a:pt x="5337" y="6136"/>
                  </a:lnTo>
                  <a:lnTo>
                    <a:pt x="5325" y="6045"/>
                  </a:lnTo>
                  <a:lnTo>
                    <a:pt x="5313" y="5955"/>
                  </a:lnTo>
                  <a:lnTo>
                    <a:pt x="5298" y="5866"/>
                  </a:lnTo>
                  <a:lnTo>
                    <a:pt x="5283" y="5777"/>
                  </a:lnTo>
                  <a:lnTo>
                    <a:pt x="5266" y="5690"/>
                  </a:lnTo>
                  <a:lnTo>
                    <a:pt x="5247" y="5603"/>
                  </a:lnTo>
                  <a:lnTo>
                    <a:pt x="5226" y="5518"/>
                  </a:lnTo>
                  <a:lnTo>
                    <a:pt x="5205" y="5433"/>
                  </a:lnTo>
                  <a:lnTo>
                    <a:pt x="5181" y="5349"/>
                  </a:lnTo>
                  <a:lnTo>
                    <a:pt x="5157" y="5266"/>
                  </a:lnTo>
                  <a:lnTo>
                    <a:pt x="5131" y="5185"/>
                  </a:lnTo>
                  <a:lnTo>
                    <a:pt x="5103" y="5104"/>
                  </a:lnTo>
                  <a:lnTo>
                    <a:pt x="5073" y="5024"/>
                  </a:lnTo>
                  <a:lnTo>
                    <a:pt x="5043" y="4945"/>
                  </a:lnTo>
                  <a:lnTo>
                    <a:pt x="5012" y="4868"/>
                  </a:lnTo>
                  <a:lnTo>
                    <a:pt x="4979" y="4791"/>
                  </a:lnTo>
                  <a:lnTo>
                    <a:pt x="4945" y="4717"/>
                  </a:lnTo>
                  <a:lnTo>
                    <a:pt x="4909" y="4643"/>
                  </a:lnTo>
                  <a:lnTo>
                    <a:pt x="4872" y="4570"/>
                  </a:lnTo>
                  <a:lnTo>
                    <a:pt x="4834" y="4499"/>
                  </a:lnTo>
                  <a:lnTo>
                    <a:pt x="4796" y="4429"/>
                  </a:lnTo>
                  <a:lnTo>
                    <a:pt x="4755" y="4361"/>
                  </a:lnTo>
                  <a:lnTo>
                    <a:pt x="4713" y="4293"/>
                  </a:lnTo>
                  <a:lnTo>
                    <a:pt x="4671" y="4227"/>
                  </a:lnTo>
                  <a:lnTo>
                    <a:pt x="4627" y="4163"/>
                  </a:lnTo>
                  <a:lnTo>
                    <a:pt x="4582" y="4100"/>
                  </a:lnTo>
                  <a:lnTo>
                    <a:pt x="4536" y="4038"/>
                  </a:lnTo>
                  <a:lnTo>
                    <a:pt x="4489" y="3978"/>
                  </a:lnTo>
                  <a:lnTo>
                    <a:pt x="4440" y="3920"/>
                  </a:lnTo>
                  <a:lnTo>
                    <a:pt x="4391" y="3863"/>
                  </a:lnTo>
                  <a:lnTo>
                    <a:pt x="4340" y="3807"/>
                  </a:lnTo>
                  <a:lnTo>
                    <a:pt x="4290" y="3753"/>
                  </a:lnTo>
                  <a:lnTo>
                    <a:pt x="4238" y="3702"/>
                  </a:lnTo>
                  <a:lnTo>
                    <a:pt x="4184" y="3651"/>
                  </a:lnTo>
                  <a:lnTo>
                    <a:pt x="4130" y="3603"/>
                  </a:lnTo>
                  <a:lnTo>
                    <a:pt x="4076" y="3556"/>
                  </a:lnTo>
                  <a:lnTo>
                    <a:pt x="4020" y="3511"/>
                  </a:lnTo>
                  <a:lnTo>
                    <a:pt x="3963" y="3468"/>
                  </a:lnTo>
                  <a:lnTo>
                    <a:pt x="3906" y="3426"/>
                  </a:lnTo>
                  <a:lnTo>
                    <a:pt x="3848" y="3386"/>
                  </a:lnTo>
                  <a:lnTo>
                    <a:pt x="3788" y="3349"/>
                  </a:lnTo>
                  <a:lnTo>
                    <a:pt x="3728" y="3313"/>
                  </a:lnTo>
                  <a:lnTo>
                    <a:pt x="3668" y="3279"/>
                  </a:lnTo>
                  <a:lnTo>
                    <a:pt x="3607" y="3247"/>
                  </a:lnTo>
                  <a:lnTo>
                    <a:pt x="3545" y="3217"/>
                  </a:lnTo>
                  <a:lnTo>
                    <a:pt x="3482" y="3189"/>
                  </a:lnTo>
                  <a:lnTo>
                    <a:pt x="3419" y="3163"/>
                  </a:lnTo>
                  <a:lnTo>
                    <a:pt x="3355" y="3140"/>
                  </a:lnTo>
                  <a:lnTo>
                    <a:pt x="3290" y="3118"/>
                  </a:lnTo>
                  <a:lnTo>
                    <a:pt x="3225" y="3099"/>
                  </a:lnTo>
                  <a:lnTo>
                    <a:pt x="3159" y="3081"/>
                  </a:lnTo>
                  <a:lnTo>
                    <a:pt x="3093" y="3066"/>
                  </a:lnTo>
                  <a:lnTo>
                    <a:pt x="3025" y="3054"/>
                  </a:lnTo>
                  <a:lnTo>
                    <a:pt x="2958" y="3043"/>
                  </a:lnTo>
                  <a:lnTo>
                    <a:pt x="2891" y="3035"/>
                  </a:lnTo>
                  <a:lnTo>
                    <a:pt x="2822" y="3029"/>
                  </a:lnTo>
                  <a:lnTo>
                    <a:pt x="2753" y="3026"/>
                  </a:lnTo>
                  <a:lnTo>
                    <a:pt x="2684" y="3025"/>
                  </a:lnTo>
                  <a:close/>
                  <a:moveTo>
                    <a:pt x="2708" y="2647"/>
                  </a:moveTo>
                  <a:lnTo>
                    <a:pt x="2708" y="2647"/>
                  </a:lnTo>
                  <a:lnTo>
                    <a:pt x="2743" y="2646"/>
                  </a:lnTo>
                  <a:lnTo>
                    <a:pt x="2778" y="2645"/>
                  </a:lnTo>
                  <a:lnTo>
                    <a:pt x="2813" y="2643"/>
                  </a:lnTo>
                  <a:lnTo>
                    <a:pt x="2847" y="2640"/>
                  </a:lnTo>
                  <a:lnTo>
                    <a:pt x="2882" y="2636"/>
                  </a:lnTo>
                  <a:lnTo>
                    <a:pt x="2915" y="2631"/>
                  </a:lnTo>
                  <a:lnTo>
                    <a:pt x="2949" y="2626"/>
                  </a:lnTo>
                  <a:lnTo>
                    <a:pt x="2982" y="2620"/>
                  </a:lnTo>
                  <a:lnTo>
                    <a:pt x="3014" y="2613"/>
                  </a:lnTo>
                  <a:lnTo>
                    <a:pt x="3047" y="2605"/>
                  </a:lnTo>
                  <a:lnTo>
                    <a:pt x="3079" y="2596"/>
                  </a:lnTo>
                  <a:lnTo>
                    <a:pt x="3112" y="2587"/>
                  </a:lnTo>
                  <a:lnTo>
                    <a:pt x="3144" y="2577"/>
                  </a:lnTo>
                  <a:lnTo>
                    <a:pt x="3175" y="2566"/>
                  </a:lnTo>
                  <a:lnTo>
                    <a:pt x="3205" y="2555"/>
                  </a:lnTo>
                  <a:lnTo>
                    <a:pt x="3236" y="2542"/>
                  </a:lnTo>
                  <a:lnTo>
                    <a:pt x="3266" y="2530"/>
                  </a:lnTo>
                  <a:lnTo>
                    <a:pt x="3297" y="2517"/>
                  </a:lnTo>
                  <a:lnTo>
                    <a:pt x="3326" y="2502"/>
                  </a:lnTo>
                  <a:lnTo>
                    <a:pt x="3355" y="2487"/>
                  </a:lnTo>
                  <a:lnTo>
                    <a:pt x="3383" y="2472"/>
                  </a:lnTo>
                  <a:lnTo>
                    <a:pt x="3411" y="2455"/>
                  </a:lnTo>
                  <a:lnTo>
                    <a:pt x="3439" y="2438"/>
                  </a:lnTo>
                  <a:lnTo>
                    <a:pt x="3466" y="2421"/>
                  </a:lnTo>
                  <a:lnTo>
                    <a:pt x="3493" y="2403"/>
                  </a:lnTo>
                  <a:lnTo>
                    <a:pt x="3519" y="2384"/>
                  </a:lnTo>
                  <a:lnTo>
                    <a:pt x="3545" y="2365"/>
                  </a:lnTo>
                  <a:lnTo>
                    <a:pt x="3571" y="2345"/>
                  </a:lnTo>
                  <a:lnTo>
                    <a:pt x="3596" y="2324"/>
                  </a:lnTo>
                  <a:lnTo>
                    <a:pt x="3619" y="2303"/>
                  </a:lnTo>
                  <a:lnTo>
                    <a:pt x="3643" y="2282"/>
                  </a:lnTo>
                  <a:lnTo>
                    <a:pt x="3667" y="2259"/>
                  </a:lnTo>
                  <a:lnTo>
                    <a:pt x="3689" y="2237"/>
                  </a:lnTo>
                  <a:lnTo>
                    <a:pt x="3711" y="2213"/>
                  </a:lnTo>
                  <a:lnTo>
                    <a:pt x="3733" y="2189"/>
                  </a:lnTo>
                  <a:lnTo>
                    <a:pt x="3754" y="2165"/>
                  </a:lnTo>
                  <a:lnTo>
                    <a:pt x="3774" y="2140"/>
                  </a:lnTo>
                  <a:lnTo>
                    <a:pt x="3795" y="2115"/>
                  </a:lnTo>
                  <a:lnTo>
                    <a:pt x="3814" y="2089"/>
                  </a:lnTo>
                  <a:lnTo>
                    <a:pt x="3832" y="2063"/>
                  </a:lnTo>
                  <a:lnTo>
                    <a:pt x="3850" y="2036"/>
                  </a:lnTo>
                  <a:lnTo>
                    <a:pt x="3868" y="2010"/>
                  </a:lnTo>
                  <a:lnTo>
                    <a:pt x="3884" y="1983"/>
                  </a:lnTo>
                  <a:lnTo>
                    <a:pt x="3900" y="1954"/>
                  </a:lnTo>
                  <a:lnTo>
                    <a:pt x="3915" y="1925"/>
                  </a:lnTo>
                  <a:lnTo>
                    <a:pt x="3930" y="1897"/>
                  </a:lnTo>
                  <a:lnTo>
                    <a:pt x="3944" y="1868"/>
                  </a:lnTo>
                  <a:lnTo>
                    <a:pt x="3957" y="1839"/>
                  </a:lnTo>
                  <a:lnTo>
                    <a:pt x="3970" y="1808"/>
                  </a:lnTo>
                  <a:lnTo>
                    <a:pt x="3981" y="1778"/>
                  </a:lnTo>
                  <a:lnTo>
                    <a:pt x="3993" y="1748"/>
                  </a:lnTo>
                  <a:lnTo>
                    <a:pt x="4003" y="1717"/>
                  </a:lnTo>
                  <a:lnTo>
                    <a:pt x="4012" y="1686"/>
                  </a:lnTo>
                  <a:lnTo>
                    <a:pt x="4021" y="1654"/>
                  </a:lnTo>
                  <a:lnTo>
                    <a:pt x="4029" y="1622"/>
                  </a:lnTo>
                  <a:lnTo>
                    <a:pt x="4036" y="1590"/>
                  </a:lnTo>
                  <a:lnTo>
                    <a:pt x="4042" y="1557"/>
                  </a:lnTo>
                  <a:lnTo>
                    <a:pt x="4048" y="1525"/>
                  </a:lnTo>
                  <a:lnTo>
                    <a:pt x="4052" y="1492"/>
                  </a:lnTo>
                  <a:lnTo>
                    <a:pt x="4057" y="1459"/>
                  </a:lnTo>
                  <a:lnTo>
                    <a:pt x="4060" y="1425"/>
                  </a:lnTo>
                  <a:lnTo>
                    <a:pt x="4062" y="1391"/>
                  </a:lnTo>
                  <a:lnTo>
                    <a:pt x="4063" y="1357"/>
                  </a:lnTo>
                  <a:lnTo>
                    <a:pt x="4063" y="1324"/>
                  </a:lnTo>
                  <a:lnTo>
                    <a:pt x="4063" y="1289"/>
                  </a:lnTo>
                  <a:lnTo>
                    <a:pt x="4062" y="1255"/>
                  </a:lnTo>
                  <a:lnTo>
                    <a:pt x="4060" y="1221"/>
                  </a:lnTo>
                  <a:lnTo>
                    <a:pt x="4057" y="1188"/>
                  </a:lnTo>
                  <a:lnTo>
                    <a:pt x="4052" y="1155"/>
                  </a:lnTo>
                  <a:lnTo>
                    <a:pt x="4048" y="1121"/>
                  </a:lnTo>
                  <a:lnTo>
                    <a:pt x="4042" y="1089"/>
                  </a:lnTo>
                  <a:lnTo>
                    <a:pt x="4036" y="1057"/>
                  </a:lnTo>
                  <a:lnTo>
                    <a:pt x="4029" y="1025"/>
                  </a:lnTo>
                  <a:lnTo>
                    <a:pt x="4021" y="993"/>
                  </a:lnTo>
                  <a:lnTo>
                    <a:pt x="4012" y="962"/>
                  </a:lnTo>
                  <a:lnTo>
                    <a:pt x="4003" y="930"/>
                  </a:lnTo>
                  <a:lnTo>
                    <a:pt x="3993" y="899"/>
                  </a:lnTo>
                  <a:lnTo>
                    <a:pt x="3981" y="868"/>
                  </a:lnTo>
                  <a:lnTo>
                    <a:pt x="3970" y="838"/>
                  </a:lnTo>
                  <a:lnTo>
                    <a:pt x="3957" y="809"/>
                  </a:lnTo>
                  <a:lnTo>
                    <a:pt x="3944" y="778"/>
                  </a:lnTo>
                  <a:lnTo>
                    <a:pt x="3930" y="750"/>
                  </a:lnTo>
                  <a:lnTo>
                    <a:pt x="3915" y="721"/>
                  </a:lnTo>
                  <a:lnTo>
                    <a:pt x="3900" y="693"/>
                  </a:lnTo>
                  <a:lnTo>
                    <a:pt x="3884" y="665"/>
                  </a:lnTo>
                  <a:lnTo>
                    <a:pt x="3868" y="638"/>
                  </a:lnTo>
                  <a:lnTo>
                    <a:pt x="3850" y="610"/>
                  </a:lnTo>
                  <a:lnTo>
                    <a:pt x="3832" y="584"/>
                  </a:lnTo>
                  <a:lnTo>
                    <a:pt x="3814" y="557"/>
                  </a:lnTo>
                  <a:lnTo>
                    <a:pt x="3795" y="532"/>
                  </a:lnTo>
                  <a:lnTo>
                    <a:pt x="3774" y="506"/>
                  </a:lnTo>
                  <a:lnTo>
                    <a:pt x="3754" y="481"/>
                  </a:lnTo>
                  <a:lnTo>
                    <a:pt x="3733" y="458"/>
                  </a:lnTo>
                  <a:lnTo>
                    <a:pt x="3711" y="433"/>
                  </a:lnTo>
                  <a:lnTo>
                    <a:pt x="3689" y="411"/>
                  </a:lnTo>
                  <a:lnTo>
                    <a:pt x="3667" y="388"/>
                  </a:lnTo>
                  <a:lnTo>
                    <a:pt x="3643" y="366"/>
                  </a:lnTo>
                  <a:lnTo>
                    <a:pt x="3619" y="344"/>
                  </a:lnTo>
                  <a:lnTo>
                    <a:pt x="3596" y="323"/>
                  </a:lnTo>
                  <a:lnTo>
                    <a:pt x="3571" y="303"/>
                  </a:lnTo>
                  <a:lnTo>
                    <a:pt x="3545" y="282"/>
                  </a:lnTo>
                  <a:lnTo>
                    <a:pt x="3519" y="263"/>
                  </a:lnTo>
                  <a:lnTo>
                    <a:pt x="3493" y="244"/>
                  </a:lnTo>
                  <a:lnTo>
                    <a:pt x="3466" y="226"/>
                  </a:lnTo>
                  <a:lnTo>
                    <a:pt x="3439" y="208"/>
                  </a:lnTo>
                  <a:lnTo>
                    <a:pt x="3411" y="191"/>
                  </a:lnTo>
                  <a:lnTo>
                    <a:pt x="3383" y="176"/>
                  </a:lnTo>
                  <a:lnTo>
                    <a:pt x="3355" y="160"/>
                  </a:lnTo>
                  <a:lnTo>
                    <a:pt x="3326" y="145"/>
                  </a:lnTo>
                  <a:lnTo>
                    <a:pt x="3297" y="131"/>
                  </a:lnTo>
                  <a:lnTo>
                    <a:pt x="3266" y="117"/>
                  </a:lnTo>
                  <a:lnTo>
                    <a:pt x="3236" y="104"/>
                  </a:lnTo>
                  <a:lnTo>
                    <a:pt x="3205" y="92"/>
                  </a:lnTo>
                  <a:lnTo>
                    <a:pt x="3175" y="80"/>
                  </a:lnTo>
                  <a:lnTo>
                    <a:pt x="3144" y="70"/>
                  </a:lnTo>
                  <a:lnTo>
                    <a:pt x="3112" y="60"/>
                  </a:lnTo>
                  <a:lnTo>
                    <a:pt x="3079" y="51"/>
                  </a:lnTo>
                  <a:lnTo>
                    <a:pt x="3047" y="42"/>
                  </a:lnTo>
                  <a:lnTo>
                    <a:pt x="3014" y="34"/>
                  </a:lnTo>
                  <a:lnTo>
                    <a:pt x="2982" y="27"/>
                  </a:lnTo>
                  <a:lnTo>
                    <a:pt x="2949" y="20"/>
                  </a:lnTo>
                  <a:lnTo>
                    <a:pt x="2915" y="15"/>
                  </a:lnTo>
                  <a:lnTo>
                    <a:pt x="2882" y="10"/>
                  </a:lnTo>
                  <a:lnTo>
                    <a:pt x="2847" y="7"/>
                  </a:lnTo>
                  <a:lnTo>
                    <a:pt x="2813" y="4"/>
                  </a:lnTo>
                  <a:lnTo>
                    <a:pt x="2778" y="1"/>
                  </a:lnTo>
                  <a:lnTo>
                    <a:pt x="2743" y="0"/>
                  </a:lnTo>
                  <a:lnTo>
                    <a:pt x="2708" y="0"/>
                  </a:lnTo>
                  <a:lnTo>
                    <a:pt x="2673" y="0"/>
                  </a:lnTo>
                  <a:lnTo>
                    <a:pt x="2639" y="1"/>
                  </a:lnTo>
                  <a:lnTo>
                    <a:pt x="2605" y="4"/>
                  </a:lnTo>
                  <a:lnTo>
                    <a:pt x="2570" y="7"/>
                  </a:lnTo>
                  <a:lnTo>
                    <a:pt x="2536" y="10"/>
                  </a:lnTo>
                  <a:lnTo>
                    <a:pt x="2503" y="15"/>
                  </a:lnTo>
                  <a:lnTo>
                    <a:pt x="2469" y="20"/>
                  </a:lnTo>
                  <a:lnTo>
                    <a:pt x="2436" y="27"/>
                  </a:lnTo>
                  <a:lnTo>
                    <a:pt x="2402" y="34"/>
                  </a:lnTo>
                  <a:lnTo>
                    <a:pt x="2370" y="42"/>
                  </a:lnTo>
                  <a:lnTo>
                    <a:pt x="2338" y="51"/>
                  </a:lnTo>
                  <a:lnTo>
                    <a:pt x="2306" y="60"/>
                  </a:lnTo>
                  <a:lnTo>
                    <a:pt x="2274" y="70"/>
                  </a:lnTo>
                  <a:lnTo>
                    <a:pt x="2243" y="80"/>
                  </a:lnTo>
                  <a:lnTo>
                    <a:pt x="2212" y="92"/>
                  </a:lnTo>
                  <a:lnTo>
                    <a:pt x="2181" y="104"/>
                  </a:lnTo>
                  <a:lnTo>
                    <a:pt x="2152" y="117"/>
                  </a:lnTo>
                  <a:lnTo>
                    <a:pt x="2121" y="131"/>
                  </a:lnTo>
                  <a:lnTo>
                    <a:pt x="2092" y="145"/>
                  </a:lnTo>
                  <a:lnTo>
                    <a:pt x="2063" y="160"/>
                  </a:lnTo>
                  <a:lnTo>
                    <a:pt x="2035" y="176"/>
                  </a:lnTo>
                  <a:lnTo>
                    <a:pt x="2007" y="191"/>
                  </a:lnTo>
                  <a:lnTo>
                    <a:pt x="1979" y="208"/>
                  </a:lnTo>
                  <a:lnTo>
                    <a:pt x="1952" y="226"/>
                  </a:lnTo>
                  <a:lnTo>
                    <a:pt x="1925" y="244"/>
                  </a:lnTo>
                  <a:lnTo>
                    <a:pt x="1899" y="263"/>
                  </a:lnTo>
                  <a:lnTo>
                    <a:pt x="1873" y="282"/>
                  </a:lnTo>
                  <a:lnTo>
                    <a:pt x="1847" y="303"/>
                  </a:lnTo>
                  <a:lnTo>
                    <a:pt x="1822" y="323"/>
                  </a:lnTo>
                  <a:lnTo>
                    <a:pt x="1797" y="344"/>
                  </a:lnTo>
                  <a:lnTo>
                    <a:pt x="1774" y="366"/>
                  </a:lnTo>
                  <a:lnTo>
                    <a:pt x="1751" y="388"/>
                  </a:lnTo>
                  <a:lnTo>
                    <a:pt x="1728" y="411"/>
                  </a:lnTo>
                  <a:lnTo>
                    <a:pt x="1706" y="433"/>
                  </a:lnTo>
                  <a:lnTo>
                    <a:pt x="1685" y="458"/>
                  </a:lnTo>
                  <a:lnTo>
                    <a:pt x="1664" y="481"/>
                  </a:lnTo>
                  <a:lnTo>
                    <a:pt x="1643" y="506"/>
                  </a:lnTo>
                  <a:lnTo>
                    <a:pt x="1623" y="532"/>
                  </a:lnTo>
                  <a:lnTo>
                    <a:pt x="1604" y="557"/>
                  </a:lnTo>
                  <a:lnTo>
                    <a:pt x="1586" y="584"/>
                  </a:lnTo>
                  <a:lnTo>
                    <a:pt x="1568" y="610"/>
                  </a:lnTo>
                  <a:lnTo>
                    <a:pt x="1550" y="638"/>
                  </a:lnTo>
                  <a:lnTo>
                    <a:pt x="1533" y="665"/>
                  </a:lnTo>
                  <a:lnTo>
                    <a:pt x="1517" y="693"/>
                  </a:lnTo>
                  <a:lnTo>
                    <a:pt x="1503" y="721"/>
                  </a:lnTo>
                  <a:lnTo>
                    <a:pt x="1488" y="750"/>
                  </a:lnTo>
                  <a:lnTo>
                    <a:pt x="1474" y="778"/>
                  </a:lnTo>
                  <a:lnTo>
                    <a:pt x="1461" y="809"/>
                  </a:lnTo>
                  <a:lnTo>
                    <a:pt x="1448" y="838"/>
                  </a:lnTo>
                  <a:lnTo>
                    <a:pt x="1436" y="868"/>
                  </a:lnTo>
                  <a:lnTo>
                    <a:pt x="1425" y="899"/>
                  </a:lnTo>
                  <a:lnTo>
                    <a:pt x="1415" y="930"/>
                  </a:lnTo>
                  <a:lnTo>
                    <a:pt x="1406" y="962"/>
                  </a:lnTo>
                  <a:lnTo>
                    <a:pt x="1397" y="993"/>
                  </a:lnTo>
                  <a:lnTo>
                    <a:pt x="1389" y="1025"/>
                  </a:lnTo>
                  <a:lnTo>
                    <a:pt x="1381" y="1057"/>
                  </a:lnTo>
                  <a:lnTo>
                    <a:pt x="1376" y="1089"/>
                  </a:lnTo>
                  <a:lnTo>
                    <a:pt x="1370" y="1121"/>
                  </a:lnTo>
                  <a:lnTo>
                    <a:pt x="1366" y="1155"/>
                  </a:lnTo>
                  <a:lnTo>
                    <a:pt x="1361" y="1188"/>
                  </a:lnTo>
                  <a:lnTo>
                    <a:pt x="1358" y="1221"/>
                  </a:lnTo>
                  <a:lnTo>
                    <a:pt x="1355" y="1255"/>
                  </a:lnTo>
                  <a:lnTo>
                    <a:pt x="1354" y="1289"/>
                  </a:lnTo>
                  <a:lnTo>
                    <a:pt x="1354" y="1324"/>
                  </a:lnTo>
                  <a:lnTo>
                    <a:pt x="1354" y="1357"/>
                  </a:lnTo>
                  <a:lnTo>
                    <a:pt x="1355" y="1391"/>
                  </a:lnTo>
                  <a:lnTo>
                    <a:pt x="1358" y="1425"/>
                  </a:lnTo>
                  <a:lnTo>
                    <a:pt x="1361" y="1459"/>
                  </a:lnTo>
                  <a:lnTo>
                    <a:pt x="1366" y="1492"/>
                  </a:lnTo>
                  <a:lnTo>
                    <a:pt x="1370" y="1525"/>
                  </a:lnTo>
                  <a:lnTo>
                    <a:pt x="1376" y="1557"/>
                  </a:lnTo>
                  <a:lnTo>
                    <a:pt x="1381" y="1590"/>
                  </a:lnTo>
                  <a:lnTo>
                    <a:pt x="1389" y="1622"/>
                  </a:lnTo>
                  <a:lnTo>
                    <a:pt x="1397" y="1654"/>
                  </a:lnTo>
                  <a:lnTo>
                    <a:pt x="1406" y="1686"/>
                  </a:lnTo>
                  <a:lnTo>
                    <a:pt x="1415" y="1717"/>
                  </a:lnTo>
                  <a:lnTo>
                    <a:pt x="1425" y="1748"/>
                  </a:lnTo>
                  <a:lnTo>
                    <a:pt x="1436" y="1778"/>
                  </a:lnTo>
                  <a:lnTo>
                    <a:pt x="1448" y="1808"/>
                  </a:lnTo>
                  <a:lnTo>
                    <a:pt x="1461" y="1839"/>
                  </a:lnTo>
                  <a:lnTo>
                    <a:pt x="1474" y="1868"/>
                  </a:lnTo>
                  <a:lnTo>
                    <a:pt x="1488" y="1897"/>
                  </a:lnTo>
                  <a:lnTo>
                    <a:pt x="1503" y="1925"/>
                  </a:lnTo>
                  <a:lnTo>
                    <a:pt x="1517" y="1954"/>
                  </a:lnTo>
                  <a:lnTo>
                    <a:pt x="1533" y="1983"/>
                  </a:lnTo>
                  <a:lnTo>
                    <a:pt x="1550" y="2010"/>
                  </a:lnTo>
                  <a:lnTo>
                    <a:pt x="1568" y="2036"/>
                  </a:lnTo>
                  <a:lnTo>
                    <a:pt x="1586" y="2063"/>
                  </a:lnTo>
                  <a:lnTo>
                    <a:pt x="1604" y="2089"/>
                  </a:lnTo>
                  <a:lnTo>
                    <a:pt x="1623" y="2115"/>
                  </a:lnTo>
                  <a:lnTo>
                    <a:pt x="1643" y="2140"/>
                  </a:lnTo>
                  <a:lnTo>
                    <a:pt x="1664" y="2165"/>
                  </a:lnTo>
                  <a:lnTo>
                    <a:pt x="1685" y="2189"/>
                  </a:lnTo>
                  <a:lnTo>
                    <a:pt x="1706" y="2213"/>
                  </a:lnTo>
                  <a:lnTo>
                    <a:pt x="1728" y="2237"/>
                  </a:lnTo>
                  <a:lnTo>
                    <a:pt x="1751" y="2259"/>
                  </a:lnTo>
                  <a:lnTo>
                    <a:pt x="1774" y="2282"/>
                  </a:lnTo>
                  <a:lnTo>
                    <a:pt x="1797" y="2303"/>
                  </a:lnTo>
                  <a:lnTo>
                    <a:pt x="1822" y="2324"/>
                  </a:lnTo>
                  <a:lnTo>
                    <a:pt x="1847" y="2345"/>
                  </a:lnTo>
                  <a:lnTo>
                    <a:pt x="1873" y="2365"/>
                  </a:lnTo>
                  <a:lnTo>
                    <a:pt x="1899" y="2384"/>
                  </a:lnTo>
                  <a:lnTo>
                    <a:pt x="1925" y="2403"/>
                  </a:lnTo>
                  <a:lnTo>
                    <a:pt x="1952" y="2421"/>
                  </a:lnTo>
                  <a:lnTo>
                    <a:pt x="1979" y="2438"/>
                  </a:lnTo>
                  <a:lnTo>
                    <a:pt x="2007" y="2455"/>
                  </a:lnTo>
                  <a:lnTo>
                    <a:pt x="2035" y="2472"/>
                  </a:lnTo>
                  <a:lnTo>
                    <a:pt x="2063" y="2487"/>
                  </a:lnTo>
                  <a:lnTo>
                    <a:pt x="2092" y="2502"/>
                  </a:lnTo>
                  <a:lnTo>
                    <a:pt x="2121" y="2517"/>
                  </a:lnTo>
                  <a:lnTo>
                    <a:pt x="2152" y="2530"/>
                  </a:lnTo>
                  <a:lnTo>
                    <a:pt x="2181" y="2542"/>
                  </a:lnTo>
                  <a:lnTo>
                    <a:pt x="2212" y="2555"/>
                  </a:lnTo>
                  <a:lnTo>
                    <a:pt x="2243" y="2566"/>
                  </a:lnTo>
                  <a:lnTo>
                    <a:pt x="2274" y="2577"/>
                  </a:lnTo>
                  <a:lnTo>
                    <a:pt x="2306" y="2587"/>
                  </a:lnTo>
                  <a:lnTo>
                    <a:pt x="2338" y="2596"/>
                  </a:lnTo>
                  <a:lnTo>
                    <a:pt x="2370" y="2605"/>
                  </a:lnTo>
                  <a:lnTo>
                    <a:pt x="2402" y="2613"/>
                  </a:lnTo>
                  <a:lnTo>
                    <a:pt x="2436" y="2620"/>
                  </a:lnTo>
                  <a:lnTo>
                    <a:pt x="2469" y="2626"/>
                  </a:lnTo>
                  <a:lnTo>
                    <a:pt x="2503" y="2631"/>
                  </a:lnTo>
                  <a:lnTo>
                    <a:pt x="2536" y="2636"/>
                  </a:lnTo>
                  <a:lnTo>
                    <a:pt x="2570" y="2640"/>
                  </a:lnTo>
                  <a:lnTo>
                    <a:pt x="2605" y="2643"/>
                  </a:lnTo>
                  <a:lnTo>
                    <a:pt x="2639" y="2645"/>
                  </a:lnTo>
                  <a:lnTo>
                    <a:pt x="2673" y="2646"/>
                  </a:lnTo>
                  <a:lnTo>
                    <a:pt x="2708" y="264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2923686" y="2913408"/>
            <a:ext cx="118494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prstClr val="white"/>
                </a:solidFill>
                <a:latin typeface="Arial"/>
                <a:ea typeface="微软雅黑"/>
              </a:rPr>
              <a:t>授课</a:t>
            </a:r>
            <a:r>
              <a:rPr lang="zh-CN" altLang="en-US" dirty="0" smtClean="0">
                <a:solidFill>
                  <a:prstClr val="white"/>
                </a:solidFill>
                <a:latin typeface="Arial"/>
                <a:ea typeface="微软雅黑"/>
              </a:rPr>
              <a:t>：</a:t>
            </a:r>
            <a:r>
              <a:rPr lang="zh-CN" altLang="en-US" dirty="0" smtClean="0">
                <a:solidFill>
                  <a:prstClr val="white"/>
                </a:solidFill>
                <a:latin typeface="Arial"/>
                <a:ea typeface="微软雅黑"/>
              </a:rPr>
              <a:t>**老师</a:t>
            </a:r>
            <a:endParaRPr lang="zh-CN" altLang="en-US" dirty="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663169" y="2936493"/>
            <a:ext cx="230833" cy="230833"/>
            <a:chOff x="4663169" y="2936493"/>
            <a:chExt cx="230833" cy="230833"/>
          </a:xfrm>
        </p:grpSpPr>
        <p:sp>
          <p:nvSpPr>
            <p:cNvPr id="20" name="椭圆 19"/>
            <p:cNvSpPr/>
            <p:nvPr/>
          </p:nvSpPr>
          <p:spPr>
            <a:xfrm>
              <a:off x="4663169" y="2936493"/>
              <a:ext cx="230833" cy="2308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1" name="KSO_Shape"/>
            <p:cNvSpPr/>
            <p:nvPr/>
          </p:nvSpPr>
          <p:spPr bwMode="auto">
            <a:xfrm>
              <a:off x="4709230" y="2968400"/>
              <a:ext cx="176117" cy="167016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  <a:latin typeface="Calibri" pitchFamily="34" charset="0"/>
                <a:ea typeface="宋体" pitchFamily="2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4921359" y="2913408"/>
            <a:ext cx="90601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prstClr val="white"/>
                </a:solidFill>
                <a:latin typeface="Arial"/>
                <a:ea typeface="微软雅黑"/>
              </a:rPr>
              <a:t>指导</a:t>
            </a:r>
            <a:r>
              <a:rPr lang="zh-CN" altLang="en-US" dirty="0" smtClean="0">
                <a:solidFill>
                  <a:prstClr val="white"/>
                </a:solidFill>
                <a:latin typeface="Arial"/>
                <a:ea typeface="微软雅黑"/>
              </a:rPr>
              <a:t>：***</a:t>
            </a:r>
            <a:endParaRPr lang="zh-CN" altLang="en-US" dirty="0">
              <a:solidFill>
                <a:prstClr val="white"/>
              </a:solidFill>
              <a:latin typeface="Arial"/>
              <a:ea typeface="微软雅黑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1333501" y="2477193"/>
            <a:ext cx="60196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34082" y="2477193"/>
            <a:ext cx="60196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7" y="3757491"/>
            <a:ext cx="9143244" cy="140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8376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8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3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8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2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7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 animBg="1"/>
      <p:bldP spid="16" grpId="0"/>
      <p:bldP spid="19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>
            <a:off x="1430102" y="2014173"/>
            <a:ext cx="6236281" cy="656140"/>
          </a:xfrm>
          <a:custGeom>
            <a:avLst/>
            <a:gdLst>
              <a:gd name="connsiteX0" fmla="*/ 0 w 5689600"/>
              <a:gd name="connsiteY0" fmla="*/ 1079512 h 1079512"/>
              <a:gd name="connsiteX1" fmla="*/ 1917700 w 5689600"/>
              <a:gd name="connsiteY1" fmla="*/ 12 h 1079512"/>
              <a:gd name="connsiteX2" fmla="*/ 3810000 w 5689600"/>
              <a:gd name="connsiteY2" fmla="*/ 1054112 h 1079512"/>
              <a:gd name="connsiteX3" fmla="*/ 5689600 w 5689600"/>
              <a:gd name="connsiteY3" fmla="*/ 12712 h 1079512"/>
              <a:gd name="connsiteX0" fmla="*/ 0 w 7762075"/>
              <a:gd name="connsiteY0" fmla="*/ 1079512 h 1079512"/>
              <a:gd name="connsiteX1" fmla="*/ 1917700 w 7762075"/>
              <a:gd name="connsiteY1" fmla="*/ 12 h 1079512"/>
              <a:gd name="connsiteX2" fmla="*/ 3810000 w 7762075"/>
              <a:gd name="connsiteY2" fmla="*/ 1054112 h 1079512"/>
              <a:gd name="connsiteX3" fmla="*/ 7762075 w 7762075"/>
              <a:gd name="connsiteY3" fmla="*/ 887355 h 1079512"/>
              <a:gd name="connsiteX0" fmla="*/ 0 w 7762075"/>
              <a:gd name="connsiteY0" fmla="*/ 1258016 h 1258016"/>
              <a:gd name="connsiteX1" fmla="*/ 1917700 w 7762075"/>
              <a:gd name="connsiteY1" fmla="*/ 178516 h 1258016"/>
              <a:gd name="connsiteX2" fmla="*/ 3810000 w 7762075"/>
              <a:gd name="connsiteY2" fmla="*/ 1232616 h 1258016"/>
              <a:gd name="connsiteX3" fmla="*/ 6120167 w 7762075"/>
              <a:gd name="connsiteY3" fmla="*/ 511 h 1258016"/>
              <a:gd name="connsiteX4" fmla="*/ 7762075 w 7762075"/>
              <a:gd name="connsiteY4" fmla="*/ 1065859 h 1258016"/>
              <a:gd name="connsiteX0" fmla="*/ 0 w 7872948"/>
              <a:gd name="connsiteY0" fmla="*/ 1257930 h 1296609"/>
              <a:gd name="connsiteX1" fmla="*/ 1917700 w 7872948"/>
              <a:gd name="connsiteY1" fmla="*/ 178430 h 1296609"/>
              <a:gd name="connsiteX2" fmla="*/ 3810000 w 7872948"/>
              <a:gd name="connsiteY2" fmla="*/ 1232530 h 1296609"/>
              <a:gd name="connsiteX3" fmla="*/ 6120167 w 7872948"/>
              <a:gd name="connsiteY3" fmla="*/ 425 h 1296609"/>
              <a:gd name="connsiteX4" fmla="*/ 7872948 w 7872948"/>
              <a:gd name="connsiteY4" fmla="*/ 1296361 h 1296609"/>
              <a:gd name="connsiteX0" fmla="*/ 0 w 7872948"/>
              <a:gd name="connsiteY0" fmla="*/ 1257930 h 1296609"/>
              <a:gd name="connsiteX1" fmla="*/ 1650430 w 7872948"/>
              <a:gd name="connsiteY1" fmla="*/ 263677 h 1296609"/>
              <a:gd name="connsiteX2" fmla="*/ 3810000 w 7872948"/>
              <a:gd name="connsiteY2" fmla="*/ 1232530 h 1296609"/>
              <a:gd name="connsiteX3" fmla="*/ 6120167 w 7872948"/>
              <a:gd name="connsiteY3" fmla="*/ 425 h 1296609"/>
              <a:gd name="connsiteX4" fmla="*/ 7872948 w 7872948"/>
              <a:gd name="connsiteY4" fmla="*/ 1296361 h 1296609"/>
              <a:gd name="connsiteX0" fmla="*/ 0 w 7872948"/>
              <a:gd name="connsiteY0" fmla="*/ 1257930 h 1296609"/>
              <a:gd name="connsiteX1" fmla="*/ 1650430 w 7872948"/>
              <a:gd name="connsiteY1" fmla="*/ 263677 h 1296609"/>
              <a:gd name="connsiteX2" fmla="*/ 3430071 w 7872948"/>
              <a:gd name="connsiteY2" fmla="*/ 1226591 h 1296609"/>
              <a:gd name="connsiteX3" fmla="*/ 6120167 w 7872948"/>
              <a:gd name="connsiteY3" fmla="*/ 425 h 1296609"/>
              <a:gd name="connsiteX4" fmla="*/ 7872948 w 7872948"/>
              <a:gd name="connsiteY4" fmla="*/ 1296361 h 1296609"/>
              <a:gd name="connsiteX0" fmla="*/ 0 w 7872948"/>
              <a:gd name="connsiteY0" fmla="*/ 1191562 h 1230254"/>
              <a:gd name="connsiteX1" fmla="*/ 1650430 w 7872948"/>
              <a:gd name="connsiteY1" fmla="*/ 197309 h 1230254"/>
              <a:gd name="connsiteX2" fmla="*/ 3430071 w 7872948"/>
              <a:gd name="connsiteY2" fmla="*/ 1160223 h 1230254"/>
              <a:gd name="connsiteX3" fmla="*/ 5639957 w 7872948"/>
              <a:gd name="connsiteY3" fmla="*/ 447 h 1230254"/>
              <a:gd name="connsiteX4" fmla="*/ 7872948 w 7872948"/>
              <a:gd name="connsiteY4" fmla="*/ 1229993 h 1230254"/>
              <a:gd name="connsiteX0" fmla="*/ 0 w 7681228"/>
              <a:gd name="connsiteY0" fmla="*/ 1191632 h 1191632"/>
              <a:gd name="connsiteX1" fmla="*/ 1650430 w 7681228"/>
              <a:gd name="connsiteY1" fmla="*/ 197379 h 1191632"/>
              <a:gd name="connsiteX2" fmla="*/ 3430071 w 7681228"/>
              <a:gd name="connsiteY2" fmla="*/ 1160293 h 1191632"/>
              <a:gd name="connsiteX3" fmla="*/ 5639957 w 7681228"/>
              <a:gd name="connsiteY3" fmla="*/ 517 h 1191632"/>
              <a:gd name="connsiteX4" fmla="*/ 7681228 w 7681228"/>
              <a:gd name="connsiteY4" fmla="*/ 1053214 h 1191632"/>
              <a:gd name="connsiteX0" fmla="*/ 0 w 7681228"/>
              <a:gd name="connsiteY0" fmla="*/ 1191576 h 1191576"/>
              <a:gd name="connsiteX1" fmla="*/ 1650430 w 7681228"/>
              <a:gd name="connsiteY1" fmla="*/ 197323 h 1191576"/>
              <a:gd name="connsiteX2" fmla="*/ 3430071 w 7681228"/>
              <a:gd name="connsiteY2" fmla="*/ 1160237 h 1191576"/>
              <a:gd name="connsiteX3" fmla="*/ 5639957 w 7681228"/>
              <a:gd name="connsiteY3" fmla="*/ 461 h 1191576"/>
              <a:gd name="connsiteX4" fmla="*/ 7681228 w 7681228"/>
              <a:gd name="connsiteY4" fmla="*/ 1053158 h 1191576"/>
              <a:gd name="connsiteX0" fmla="*/ 0 w 7826216"/>
              <a:gd name="connsiteY0" fmla="*/ 1191456 h 1508838"/>
              <a:gd name="connsiteX1" fmla="*/ 1650430 w 7826216"/>
              <a:gd name="connsiteY1" fmla="*/ 197203 h 1508838"/>
              <a:gd name="connsiteX2" fmla="*/ 3430071 w 7826216"/>
              <a:gd name="connsiteY2" fmla="*/ 1160117 h 1508838"/>
              <a:gd name="connsiteX3" fmla="*/ 5639957 w 7826216"/>
              <a:gd name="connsiteY3" fmla="*/ 341 h 1508838"/>
              <a:gd name="connsiteX4" fmla="*/ 7826216 w 7826216"/>
              <a:gd name="connsiteY4" fmla="*/ 1498311 h 1508838"/>
              <a:gd name="connsiteX0" fmla="*/ 0 w 7826216"/>
              <a:gd name="connsiteY0" fmla="*/ 1008617 h 1327197"/>
              <a:gd name="connsiteX1" fmla="*/ 1650430 w 7826216"/>
              <a:gd name="connsiteY1" fmla="*/ 14364 h 1327197"/>
              <a:gd name="connsiteX2" fmla="*/ 3430071 w 7826216"/>
              <a:gd name="connsiteY2" fmla="*/ 977278 h 1327197"/>
              <a:gd name="connsiteX3" fmla="*/ 5725245 w 7826216"/>
              <a:gd name="connsiteY3" fmla="*/ 382 h 1327197"/>
              <a:gd name="connsiteX4" fmla="*/ 7826216 w 7826216"/>
              <a:gd name="connsiteY4" fmla="*/ 1315472 h 1327197"/>
              <a:gd name="connsiteX0" fmla="*/ 0 w 7826216"/>
              <a:gd name="connsiteY0" fmla="*/ 1008617 h 1327197"/>
              <a:gd name="connsiteX1" fmla="*/ 1650430 w 7826216"/>
              <a:gd name="connsiteY1" fmla="*/ 14364 h 1327197"/>
              <a:gd name="connsiteX2" fmla="*/ 3737105 w 7826216"/>
              <a:gd name="connsiteY2" fmla="*/ 1136304 h 1327197"/>
              <a:gd name="connsiteX3" fmla="*/ 5725245 w 7826216"/>
              <a:gd name="connsiteY3" fmla="*/ 382 h 1327197"/>
              <a:gd name="connsiteX4" fmla="*/ 7826216 w 7826216"/>
              <a:gd name="connsiteY4" fmla="*/ 1315472 h 1327197"/>
              <a:gd name="connsiteX0" fmla="*/ 0 w 7826216"/>
              <a:gd name="connsiteY0" fmla="*/ 1008617 h 1327197"/>
              <a:gd name="connsiteX1" fmla="*/ 1650430 w 7826216"/>
              <a:gd name="connsiteY1" fmla="*/ 14364 h 1327197"/>
              <a:gd name="connsiteX2" fmla="*/ 3737105 w 7826216"/>
              <a:gd name="connsiteY2" fmla="*/ 1136304 h 1327197"/>
              <a:gd name="connsiteX3" fmla="*/ 5725245 w 7826216"/>
              <a:gd name="connsiteY3" fmla="*/ 382 h 1327197"/>
              <a:gd name="connsiteX4" fmla="*/ 7826216 w 7826216"/>
              <a:gd name="connsiteY4" fmla="*/ 1315472 h 1327197"/>
              <a:gd name="connsiteX0" fmla="*/ 0 w 7826216"/>
              <a:gd name="connsiteY0" fmla="*/ 1008617 h 1327197"/>
              <a:gd name="connsiteX1" fmla="*/ 1650430 w 7826216"/>
              <a:gd name="connsiteY1" fmla="*/ 14364 h 1327197"/>
              <a:gd name="connsiteX2" fmla="*/ 3737105 w 7826216"/>
              <a:gd name="connsiteY2" fmla="*/ 1136304 h 1327197"/>
              <a:gd name="connsiteX3" fmla="*/ 5725245 w 7826216"/>
              <a:gd name="connsiteY3" fmla="*/ 382 h 1327197"/>
              <a:gd name="connsiteX4" fmla="*/ 7826216 w 7826216"/>
              <a:gd name="connsiteY4" fmla="*/ 1315472 h 1327197"/>
              <a:gd name="connsiteX0" fmla="*/ 0 w 7826216"/>
              <a:gd name="connsiteY0" fmla="*/ 994938 h 1314128"/>
              <a:gd name="connsiteX1" fmla="*/ 1650430 w 7826216"/>
              <a:gd name="connsiteY1" fmla="*/ 685 h 1314128"/>
              <a:gd name="connsiteX2" fmla="*/ 3737105 w 7826216"/>
              <a:gd name="connsiteY2" fmla="*/ 1122625 h 1314128"/>
              <a:gd name="connsiteX3" fmla="*/ 5946991 w 7826216"/>
              <a:gd name="connsiteY3" fmla="*/ 66216 h 1314128"/>
              <a:gd name="connsiteX4" fmla="*/ 7826216 w 7826216"/>
              <a:gd name="connsiteY4" fmla="*/ 1301793 h 1314128"/>
              <a:gd name="connsiteX0" fmla="*/ 0 w 7826216"/>
              <a:gd name="connsiteY0" fmla="*/ 929125 h 1248315"/>
              <a:gd name="connsiteX1" fmla="*/ 1641902 w 7826216"/>
              <a:gd name="connsiteY1" fmla="*/ 30287 h 1248315"/>
              <a:gd name="connsiteX2" fmla="*/ 3737105 w 7826216"/>
              <a:gd name="connsiteY2" fmla="*/ 1056812 h 1248315"/>
              <a:gd name="connsiteX3" fmla="*/ 5946991 w 7826216"/>
              <a:gd name="connsiteY3" fmla="*/ 403 h 1248315"/>
              <a:gd name="connsiteX4" fmla="*/ 7826216 w 7826216"/>
              <a:gd name="connsiteY4" fmla="*/ 1235980 h 1248315"/>
              <a:gd name="connsiteX0" fmla="*/ 0 w 7826216"/>
              <a:gd name="connsiteY0" fmla="*/ 929125 h 1248315"/>
              <a:gd name="connsiteX1" fmla="*/ 1641902 w 7826216"/>
              <a:gd name="connsiteY1" fmla="*/ 30287 h 1248315"/>
              <a:gd name="connsiteX2" fmla="*/ 3941795 w 7826216"/>
              <a:gd name="connsiteY2" fmla="*/ 1088617 h 1248315"/>
              <a:gd name="connsiteX3" fmla="*/ 5946991 w 7826216"/>
              <a:gd name="connsiteY3" fmla="*/ 403 h 1248315"/>
              <a:gd name="connsiteX4" fmla="*/ 7826216 w 7826216"/>
              <a:gd name="connsiteY4" fmla="*/ 1235980 h 1248315"/>
              <a:gd name="connsiteX0" fmla="*/ 0 w 7698285"/>
              <a:gd name="connsiteY0" fmla="*/ 929138 h 1201018"/>
              <a:gd name="connsiteX1" fmla="*/ 1641902 w 7698285"/>
              <a:gd name="connsiteY1" fmla="*/ 30300 h 1201018"/>
              <a:gd name="connsiteX2" fmla="*/ 3941795 w 7698285"/>
              <a:gd name="connsiteY2" fmla="*/ 1088630 h 1201018"/>
              <a:gd name="connsiteX3" fmla="*/ 5946991 w 7698285"/>
              <a:gd name="connsiteY3" fmla="*/ 416 h 1201018"/>
              <a:gd name="connsiteX4" fmla="*/ 7698285 w 7698285"/>
              <a:gd name="connsiteY4" fmla="*/ 1188285 h 1201018"/>
              <a:gd name="connsiteX0" fmla="*/ 0 w 7698285"/>
              <a:gd name="connsiteY0" fmla="*/ 929194 h 1188341"/>
              <a:gd name="connsiteX1" fmla="*/ 1641902 w 7698285"/>
              <a:gd name="connsiteY1" fmla="*/ 30356 h 1188341"/>
              <a:gd name="connsiteX2" fmla="*/ 3941795 w 7698285"/>
              <a:gd name="connsiteY2" fmla="*/ 1088686 h 1188341"/>
              <a:gd name="connsiteX3" fmla="*/ 5946991 w 7698285"/>
              <a:gd name="connsiteY3" fmla="*/ 472 h 1188341"/>
              <a:gd name="connsiteX4" fmla="*/ 7698285 w 7698285"/>
              <a:gd name="connsiteY4" fmla="*/ 1188341 h 1188341"/>
              <a:gd name="connsiteX0" fmla="*/ 0 w 7766515"/>
              <a:gd name="connsiteY0" fmla="*/ 1064367 h 1188341"/>
              <a:gd name="connsiteX1" fmla="*/ 1710132 w 7766515"/>
              <a:gd name="connsiteY1" fmla="*/ 30356 h 1188341"/>
              <a:gd name="connsiteX2" fmla="*/ 4010025 w 7766515"/>
              <a:gd name="connsiteY2" fmla="*/ 1088686 h 1188341"/>
              <a:gd name="connsiteX3" fmla="*/ 6015221 w 7766515"/>
              <a:gd name="connsiteY3" fmla="*/ 472 h 1188341"/>
              <a:gd name="connsiteX4" fmla="*/ 7766515 w 7766515"/>
              <a:gd name="connsiteY4" fmla="*/ 1188341 h 1188341"/>
              <a:gd name="connsiteX0" fmla="*/ 0 w 7809158"/>
              <a:gd name="connsiteY0" fmla="*/ 682705 h 1188341"/>
              <a:gd name="connsiteX1" fmla="*/ 1752775 w 7809158"/>
              <a:gd name="connsiteY1" fmla="*/ 30356 h 1188341"/>
              <a:gd name="connsiteX2" fmla="*/ 4052668 w 7809158"/>
              <a:gd name="connsiteY2" fmla="*/ 1088686 h 1188341"/>
              <a:gd name="connsiteX3" fmla="*/ 6057864 w 7809158"/>
              <a:gd name="connsiteY3" fmla="*/ 472 h 1188341"/>
              <a:gd name="connsiteX4" fmla="*/ 7809158 w 7809158"/>
              <a:gd name="connsiteY4" fmla="*/ 1188341 h 1188341"/>
              <a:gd name="connsiteX0" fmla="*/ 0 w 7809158"/>
              <a:gd name="connsiteY0" fmla="*/ 682705 h 1188341"/>
              <a:gd name="connsiteX1" fmla="*/ 1752775 w 7809158"/>
              <a:gd name="connsiteY1" fmla="*/ 30356 h 1188341"/>
              <a:gd name="connsiteX2" fmla="*/ 4052668 w 7809158"/>
              <a:gd name="connsiteY2" fmla="*/ 1088686 h 1188341"/>
              <a:gd name="connsiteX3" fmla="*/ 6057864 w 7809158"/>
              <a:gd name="connsiteY3" fmla="*/ 472 h 1188341"/>
              <a:gd name="connsiteX4" fmla="*/ 7809158 w 7809158"/>
              <a:gd name="connsiteY4" fmla="*/ 1188341 h 1188341"/>
              <a:gd name="connsiteX0" fmla="*/ 0 w 7800630"/>
              <a:gd name="connsiteY0" fmla="*/ 1104124 h 1188341"/>
              <a:gd name="connsiteX1" fmla="*/ 1744247 w 7800630"/>
              <a:gd name="connsiteY1" fmla="*/ 30356 h 1188341"/>
              <a:gd name="connsiteX2" fmla="*/ 4044140 w 7800630"/>
              <a:gd name="connsiteY2" fmla="*/ 1088686 h 1188341"/>
              <a:gd name="connsiteX3" fmla="*/ 6049336 w 7800630"/>
              <a:gd name="connsiteY3" fmla="*/ 472 h 1188341"/>
              <a:gd name="connsiteX4" fmla="*/ 7800630 w 7800630"/>
              <a:gd name="connsiteY4" fmla="*/ 1188341 h 1188341"/>
              <a:gd name="connsiteX0" fmla="*/ 0 w 7800630"/>
              <a:gd name="connsiteY0" fmla="*/ 1120027 h 1188341"/>
              <a:gd name="connsiteX1" fmla="*/ 1744247 w 7800630"/>
              <a:gd name="connsiteY1" fmla="*/ 30356 h 1188341"/>
              <a:gd name="connsiteX2" fmla="*/ 4044140 w 7800630"/>
              <a:gd name="connsiteY2" fmla="*/ 1088686 h 1188341"/>
              <a:gd name="connsiteX3" fmla="*/ 6049336 w 7800630"/>
              <a:gd name="connsiteY3" fmla="*/ 472 h 1188341"/>
              <a:gd name="connsiteX4" fmla="*/ 7800630 w 7800630"/>
              <a:gd name="connsiteY4" fmla="*/ 1188341 h 1188341"/>
              <a:gd name="connsiteX0" fmla="*/ 0 w 7800630"/>
              <a:gd name="connsiteY0" fmla="*/ 1120027 h 1188341"/>
              <a:gd name="connsiteX1" fmla="*/ 1744247 w 7800630"/>
              <a:gd name="connsiteY1" fmla="*/ 30356 h 1188341"/>
              <a:gd name="connsiteX2" fmla="*/ 4044140 w 7800630"/>
              <a:gd name="connsiteY2" fmla="*/ 1088686 h 1188341"/>
              <a:gd name="connsiteX3" fmla="*/ 6049336 w 7800630"/>
              <a:gd name="connsiteY3" fmla="*/ 472 h 1188341"/>
              <a:gd name="connsiteX4" fmla="*/ 7800630 w 7800630"/>
              <a:gd name="connsiteY4" fmla="*/ 1188341 h 1188341"/>
              <a:gd name="connsiteX0" fmla="*/ 0 w 7851801"/>
              <a:gd name="connsiteY0" fmla="*/ 1120082 h 1120082"/>
              <a:gd name="connsiteX1" fmla="*/ 1744247 w 7851801"/>
              <a:gd name="connsiteY1" fmla="*/ 30411 h 1120082"/>
              <a:gd name="connsiteX2" fmla="*/ 4044140 w 7851801"/>
              <a:gd name="connsiteY2" fmla="*/ 1088741 h 1120082"/>
              <a:gd name="connsiteX3" fmla="*/ 6049336 w 7851801"/>
              <a:gd name="connsiteY3" fmla="*/ 527 h 1120082"/>
              <a:gd name="connsiteX4" fmla="*/ 7851801 w 7851801"/>
              <a:gd name="connsiteY4" fmla="*/ 1061175 h 1120082"/>
              <a:gd name="connsiteX0" fmla="*/ 0 w 7851801"/>
              <a:gd name="connsiteY0" fmla="*/ 1120082 h 1120082"/>
              <a:gd name="connsiteX1" fmla="*/ 1744247 w 7851801"/>
              <a:gd name="connsiteY1" fmla="*/ 30411 h 1120082"/>
              <a:gd name="connsiteX2" fmla="*/ 4044140 w 7851801"/>
              <a:gd name="connsiteY2" fmla="*/ 1088741 h 1120082"/>
              <a:gd name="connsiteX3" fmla="*/ 6049336 w 7851801"/>
              <a:gd name="connsiteY3" fmla="*/ 527 h 1120082"/>
              <a:gd name="connsiteX4" fmla="*/ 7851801 w 7851801"/>
              <a:gd name="connsiteY4" fmla="*/ 1061175 h 1120082"/>
              <a:gd name="connsiteX0" fmla="*/ 0 w 7851801"/>
              <a:gd name="connsiteY0" fmla="*/ 1120082 h 1120082"/>
              <a:gd name="connsiteX1" fmla="*/ 1744247 w 7851801"/>
              <a:gd name="connsiteY1" fmla="*/ 30411 h 1120082"/>
              <a:gd name="connsiteX2" fmla="*/ 4044140 w 7851801"/>
              <a:gd name="connsiteY2" fmla="*/ 1088741 h 1120082"/>
              <a:gd name="connsiteX3" fmla="*/ 6049336 w 7851801"/>
              <a:gd name="connsiteY3" fmla="*/ 527 h 1120082"/>
              <a:gd name="connsiteX4" fmla="*/ 7851801 w 7851801"/>
              <a:gd name="connsiteY4" fmla="*/ 1061175 h 1120082"/>
              <a:gd name="connsiteX0" fmla="*/ 0 w 7851801"/>
              <a:gd name="connsiteY0" fmla="*/ 1119555 h 1119555"/>
              <a:gd name="connsiteX1" fmla="*/ 1744247 w 7851801"/>
              <a:gd name="connsiteY1" fmla="*/ 29884 h 1119555"/>
              <a:gd name="connsiteX2" fmla="*/ 4044140 w 7851801"/>
              <a:gd name="connsiteY2" fmla="*/ 1088214 h 1119555"/>
              <a:gd name="connsiteX3" fmla="*/ 6049336 w 7851801"/>
              <a:gd name="connsiteY3" fmla="*/ 0 h 1119555"/>
              <a:gd name="connsiteX4" fmla="*/ 7851801 w 7851801"/>
              <a:gd name="connsiteY4" fmla="*/ 1060648 h 1119555"/>
              <a:gd name="connsiteX0" fmla="*/ 0 w 7851801"/>
              <a:gd name="connsiteY0" fmla="*/ 1119555 h 1119555"/>
              <a:gd name="connsiteX1" fmla="*/ 1744247 w 7851801"/>
              <a:gd name="connsiteY1" fmla="*/ 29884 h 1119555"/>
              <a:gd name="connsiteX2" fmla="*/ 4044140 w 7851801"/>
              <a:gd name="connsiteY2" fmla="*/ 1088214 h 1119555"/>
              <a:gd name="connsiteX3" fmla="*/ 6049336 w 7851801"/>
              <a:gd name="connsiteY3" fmla="*/ 0 h 1119555"/>
              <a:gd name="connsiteX4" fmla="*/ 7851801 w 7851801"/>
              <a:gd name="connsiteY4" fmla="*/ 1060648 h 1119555"/>
              <a:gd name="connsiteX0" fmla="*/ 0 w 7851801"/>
              <a:gd name="connsiteY0" fmla="*/ 1119555 h 1119555"/>
              <a:gd name="connsiteX1" fmla="*/ 2349784 w 7851801"/>
              <a:gd name="connsiteY1" fmla="*/ 13981 h 1119555"/>
              <a:gd name="connsiteX2" fmla="*/ 4044140 w 7851801"/>
              <a:gd name="connsiteY2" fmla="*/ 1088214 h 1119555"/>
              <a:gd name="connsiteX3" fmla="*/ 6049336 w 7851801"/>
              <a:gd name="connsiteY3" fmla="*/ 0 h 1119555"/>
              <a:gd name="connsiteX4" fmla="*/ 7851801 w 7851801"/>
              <a:gd name="connsiteY4" fmla="*/ 1060648 h 1119555"/>
              <a:gd name="connsiteX0" fmla="*/ 0 w 7118332"/>
              <a:gd name="connsiteY0" fmla="*/ 1079799 h 1088237"/>
              <a:gd name="connsiteX1" fmla="*/ 1616315 w 7118332"/>
              <a:gd name="connsiteY1" fmla="*/ 13981 h 1088237"/>
              <a:gd name="connsiteX2" fmla="*/ 3310671 w 7118332"/>
              <a:gd name="connsiteY2" fmla="*/ 1088214 h 1088237"/>
              <a:gd name="connsiteX3" fmla="*/ 5315867 w 7118332"/>
              <a:gd name="connsiteY3" fmla="*/ 0 h 1088237"/>
              <a:gd name="connsiteX4" fmla="*/ 7118332 w 7118332"/>
              <a:gd name="connsiteY4" fmla="*/ 1060648 h 1088237"/>
              <a:gd name="connsiteX0" fmla="*/ 0 w 7118332"/>
              <a:gd name="connsiteY0" fmla="*/ 1079799 h 1088237"/>
              <a:gd name="connsiteX1" fmla="*/ 1616315 w 7118332"/>
              <a:gd name="connsiteY1" fmla="*/ 13981 h 1088237"/>
              <a:gd name="connsiteX2" fmla="*/ 3310671 w 7118332"/>
              <a:gd name="connsiteY2" fmla="*/ 1088214 h 1088237"/>
              <a:gd name="connsiteX3" fmla="*/ 5315867 w 7118332"/>
              <a:gd name="connsiteY3" fmla="*/ 0 h 1088237"/>
              <a:gd name="connsiteX4" fmla="*/ 7118332 w 7118332"/>
              <a:gd name="connsiteY4" fmla="*/ 1060648 h 1088237"/>
              <a:gd name="connsiteX0" fmla="*/ 0 w 7118332"/>
              <a:gd name="connsiteY0" fmla="*/ 1065820 h 1074258"/>
              <a:gd name="connsiteX1" fmla="*/ 1616315 w 7118332"/>
              <a:gd name="connsiteY1" fmla="*/ 2 h 1074258"/>
              <a:gd name="connsiteX2" fmla="*/ 3310671 w 7118332"/>
              <a:gd name="connsiteY2" fmla="*/ 1074235 h 1074258"/>
              <a:gd name="connsiteX3" fmla="*/ 4974720 w 7118332"/>
              <a:gd name="connsiteY3" fmla="*/ 1924 h 1074258"/>
              <a:gd name="connsiteX4" fmla="*/ 7118332 w 7118332"/>
              <a:gd name="connsiteY4" fmla="*/ 1046669 h 1074258"/>
              <a:gd name="connsiteX0" fmla="*/ 0 w 6623667"/>
              <a:gd name="connsiteY0" fmla="*/ 1065820 h 1074258"/>
              <a:gd name="connsiteX1" fmla="*/ 1616315 w 6623667"/>
              <a:gd name="connsiteY1" fmla="*/ 2 h 1074258"/>
              <a:gd name="connsiteX2" fmla="*/ 3310671 w 6623667"/>
              <a:gd name="connsiteY2" fmla="*/ 1074235 h 1074258"/>
              <a:gd name="connsiteX3" fmla="*/ 4974720 w 6623667"/>
              <a:gd name="connsiteY3" fmla="*/ 1924 h 1074258"/>
              <a:gd name="connsiteX4" fmla="*/ 6623667 w 6623667"/>
              <a:gd name="connsiteY4" fmla="*/ 1038718 h 1074258"/>
              <a:gd name="connsiteX0" fmla="*/ 0 w 6478679"/>
              <a:gd name="connsiteY0" fmla="*/ 1065820 h 1074258"/>
              <a:gd name="connsiteX1" fmla="*/ 1616315 w 6478679"/>
              <a:gd name="connsiteY1" fmla="*/ 2 h 1074258"/>
              <a:gd name="connsiteX2" fmla="*/ 3310671 w 6478679"/>
              <a:gd name="connsiteY2" fmla="*/ 1074235 h 1074258"/>
              <a:gd name="connsiteX3" fmla="*/ 4974720 w 6478679"/>
              <a:gd name="connsiteY3" fmla="*/ 1924 h 1074258"/>
              <a:gd name="connsiteX4" fmla="*/ 6478679 w 6478679"/>
              <a:gd name="connsiteY4" fmla="*/ 1070523 h 1074258"/>
              <a:gd name="connsiteX0" fmla="*/ 0 w 6700425"/>
              <a:gd name="connsiteY0" fmla="*/ 1065820 h 1074258"/>
              <a:gd name="connsiteX1" fmla="*/ 1616315 w 6700425"/>
              <a:gd name="connsiteY1" fmla="*/ 2 h 1074258"/>
              <a:gd name="connsiteX2" fmla="*/ 3310671 w 6700425"/>
              <a:gd name="connsiteY2" fmla="*/ 1074235 h 1074258"/>
              <a:gd name="connsiteX3" fmla="*/ 4974720 w 6700425"/>
              <a:gd name="connsiteY3" fmla="*/ 1924 h 1074258"/>
              <a:gd name="connsiteX4" fmla="*/ 6700425 w 6700425"/>
              <a:gd name="connsiteY4" fmla="*/ 1038717 h 1074258"/>
              <a:gd name="connsiteX0" fmla="*/ 0 w 6700425"/>
              <a:gd name="connsiteY0" fmla="*/ 1127507 h 1135945"/>
              <a:gd name="connsiteX1" fmla="*/ 1616315 w 6700425"/>
              <a:gd name="connsiteY1" fmla="*/ 61689 h 1135945"/>
              <a:gd name="connsiteX2" fmla="*/ 3310671 w 6700425"/>
              <a:gd name="connsiteY2" fmla="*/ 1135922 h 1135945"/>
              <a:gd name="connsiteX3" fmla="*/ 5034421 w 6700425"/>
              <a:gd name="connsiteY3" fmla="*/ 0 h 1135945"/>
              <a:gd name="connsiteX4" fmla="*/ 6700425 w 6700425"/>
              <a:gd name="connsiteY4" fmla="*/ 1100404 h 1135945"/>
              <a:gd name="connsiteX0" fmla="*/ 0 w 6700425"/>
              <a:gd name="connsiteY0" fmla="*/ 1127507 h 1135945"/>
              <a:gd name="connsiteX1" fmla="*/ 1616315 w 6700425"/>
              <a:gd name="connsiteY1" fmla="*/ 61689 h 1135945"/>
              <a:gd name="connsiteX2" fmla="*/ 3310671 w 6700425"/>
              <a:gd name="connsiteY2" fmla="*/ 1135922 h 1135945"/>
              <a:gd name="connsiteX3" fmla="*/ 5034421 w 6700425"/>
              <a:gd name="connsiteY3" fmla="*/ 0 h 1135945"/>
              <a:gd name="connsiteX4" fmla="*/ 6700425 w 6700425"/>
              <a:gd name="connsiteY4" fmla="*/ 1100404 h 1135945"/>
              <a:gd name="connsiteX0" fmla="*/ 0 w 6700425"/>
              <a:gd name="connsiteY0" fmla="*/ 1127507 h 1135945"/>
              <a:gd name="connsiteX1" fmla="*/ 1616315 w 6700425"/>
              <a:gd name="connsiteY1" fmla="*/ 61689 h 1135945"/>
              <a:gd name="connsiteX2" fmla="*/ 3310671 w 6700425"/>
              <a:gd name="connsiteY2" fmla="*/ 1135922 h 1135945"/>
              <a:gd name="connsiteX3" fmla="*/ 5034421 w 6700425"/>
              <a:gd name="connsiteY3" fmla="*/ 0 h 1135945"/>
              <a:gd name="connsiteX4" fmla="*/ 6700425 w 6700425"/>
              <a:gd name="connsiteY4" fmla="*/ 1100404 h 1135945"/>
              <a:gd name="connsiteX0" fmla="*/ 0 w 6700425"/>
              <a:gd name="connsiteY0" fmla="*/ 1127507 h 1135945"/>
              <a:gd name="connsiteX1" fmla="*/ 1616315 w 6700425"/>
              <a:gd name="connsiteY1" fmla="*/ 61689 h 1135945"/>
              <a:gd name="connsiteX2" fmla="*/ 3310671 w 6700425"/>
              <a:gd name="connsiteY2" fmla="*/ 1135922 h 1135945"/>
              <a:gd name="connsiteX3" fmla="*/ 5034421 w 6700425"/>
              <a:gd name="connsiteY3" fmla="*/ 0 h 1135945"/>
              <a:gd name="connsiteX4" fmla="*/ 6700425 w 6700425"/>
              <a:gd name="connsiteY4" fmla="*/ 1100404 h 1135945"/>
              <a:gd name="connsiteX0" fmla="*/ 0 w 6700425"/>
              <a:gd name="connsiteY0" fmla="*/ 1127507 h 1135922"/>
              <a:gd name="connsiteX1" fmla="*/ 1616315 w 6700425"/>
              <a:gd name="connsiteY1" fmla="*/ 61689 h 1135922"/>
              <a:gd name="connsiteX2" fmla="*/ 3310671 w 6700425"/>
              <a:gd name="connsiteY2" fmla="*/ 1135922 h 1135922"/>
              <a:gd name="connsiteX3" fmla="*/ 5034421 w 6700425"/>
              <a:gd name="connsiteY3" fmla="*/ 0 h 1135922"/>
              <a:gd name="connsiteX4" fmla="*/ 6700425 w 6700425"/>
              <a:gd name="connsiteY4" fmla="*/ 1100404 h 1135922"/>
              <a:gd name="connsiteX0" fmla="*/ 0 w 6700425"/>
              <a:gd name="connsiteY0" fmla="*/ 1127509 h 1135924"/>
              <a:gd name="connsiteX1" fmla="*/ 1616315 w 6700425"/>
              <a:gd name="connsiteY1" fmla="*/ 61691 h 1135924"/>
              <a:gd name="connsiteX2" fmla="*/ 3310671 w 6700425"/>
              <a:gd name="connsiteY2" fmla="*/ 1135924 h 1135924"/>
              <a:gd name="connsiteX3" fmla="*/ 5034421 w 6700425"/>
              <a:gd name="connsiteY3" fmla="*/ 2 h 1135924"/>
              <a:gd name="connsiteX4" fmla="*/ 6700425 w 6700425"/>
              <a:gd name="connsiteY4" fmla="*/ 1100406 h 1135924"/>
              <a:gd name="connsiteX0" fmla="*/ 0 w 6700425"/>
              <a:gd name="connsiteY0" fmla="*/ 1127509 h 1135924"/>
              <a:gd name="connsiteX1" fmla="*/ 1616315 w 6700425"/>
              <a:gd name="connsiteY1" fmla="*/ 61691 h 1135924"/>
              <a:gd name="connsiteX2" fmla="*/ 3310671 w 6700425"/>
              <a:gd name="connsiteY2" fmla="*/ 1135924 h 1135924"/>
              <a:gd name="connsiteX3" fmla="*/ 5034421 w 6700425"/>
              <a:gd name="connsiteY3" fmla="*/ 2 h 1135924"/>
              <a:gd name="connsiteX4" fmla="*/ 6700425 w 6700425"/>
              <a:gd name="connsiteY4" fmla="*/ 1100406 h 1135924"/>
              <a:gd name="connsiteX0" fmla="*/ 0 w 6700425"/>
              <a:gd name="connsiteY0" fmla="*/ 1127509 h 1135924"/>
              <a:gd name="connsiteX1" fmla="*/ 1616315 w 6700425"/>
              <a:gd name="connsiteY1" fmla="*/ 61691 h 1135924"/>
              <a:gd name="connsiteX2" fmla="*/ 3310671 w 6700425"/>
              <a:gd name="connsiteY2" fmla="*/ 1135924 h 1135924"/>
              <a:gd name="connsiteX3" fmla="*/ 5034421 w 6700425"/>
              <a:gd name="connsiteY3" fmla="*/ 2 h 1135924"/>
              <a:gd name="connsiteX4" fmla="*/ 6700425 w 6700425"/>
              <a:gd name="connsiteY4" fmla="*/ 1072905 h 1135924"/>
              <a:gd name="connsiteX0" fmla="*/ 0 w 6715173"/>
              <a:gd name="connsiteY0" fmla="*/ 1127509 h 1135924"/>
              <a:gd name="connsiteX1" fmla="*/ 1616315 w 6715173"/>
              <a:gd name="connsiteY1" fmla="*/ 61691 h 1135924"/>
              <a:gd name="connsiteX2" fmla="*/ 3310671 w 6715173"/>
              <a:gd name="connsiteY2" fmla="*/ 1135924 h 1135924"/>
              <a:gd name="connsiteX3" fmla="*/ 5034421 w 6715173"/>
              <a:gd name="connsiteY3" fmla="*/ 2 h 1135924"/>
              <a:gd name="connsiteX4" fmla="*/ 6715173 w 6715173"/>
              <a:gd name="connsiteY4" fmla="*/ 1059155 h 1135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73" h="1135924">
                <a:moveTo>
                  <a:pt x="0" y="1127509"/>
                </a:moveTo>
                <a:cubicBezTo>
                  <a:pt x="507007" y="1133134"/>
                  <a:pt x="1064537" y="60289"/>
                  <a:pt x="1616315" y="61691"/>
                </a:cubicBezTo>
                <a:cubicBezTo>
                  <a:pt x="2168093" y="63093"/>
                  <a:pt x="2778719" y="1127987"/>
                  <a:pt x="3310671" y="1135924"/>
                </a:cubicBezTo>
                <a:cubicBezTo>
                  <a:pt x="3866607" y="1117437"/>
                  <a:pt x="4488155" y="10816"/>
                  <a:pt x="5034421" y="2"/>
                </a:cubicBezTo>
                <a:cubicBezTo>
                  <a:pt x="5562285" y="-1785"/>
                  <a:pt x="6713956" y="1071307"/>
                  <a:pt x="6715173" y="1059155"/>
                </a:cubicBezTo>
              </a:path>
            </a:pathLst>
          </a:cu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楷体" pitchFamily="2" charset="-122"/>
              <a:ea typeface="华文楷体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866169" y="2616540"/>
            <a:ext cx="1008525" cy="1010567"/>
            <a:chOff x="866169" y="2692768"/>
            <a:chExt cx="1008525" cy="1010567"/>
          </a:xfrm>
        </p:grpSpPr>
        <p:sp>
          <p:nvSpPr>
            <p:cNvPr id="31" name="任意多边形 82"/>
            <p:cNvSpPr/>
            <p:nvPr/>
          </p:nvSpPr>
          <p:spPr bwMode="auto">
            <a:xfrm rot="3738964">
              <a:off x="865148" y="2693789"/>
              <a:ext cx="1010567" cy="1008525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32" name="TextBox 67"/>
            <p:cNvSpPr txBox="1"/>
            <p:nvPr/>
          </p:nvSpPr>
          <p:spPr>
            <a:xfrm>
              <a:off x="1118403" y="2844108"/>
              <a:ext cx="5040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225" normalizeH="0" baseline="0" noProof="0" dirty="0" smtClean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华文楷体" pitchFamily="2" charset="-122"/>
                  <a:ea typeface="华文楷体" pitchFamily="2" charset="-122"/>
                </a:rPr>
                <a:t>1</a:t>
              </a:r>
              <a:endParaRPr kumimoji="0" lang="zh-CN" altLang="en-US" sz="4000" b="1" i="0" u="none" strike="noStrike" kern="1200" cap="none" spc="225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710969" y="2576784"/>
            <a:ext cx="1008525" cy="1010567"/>
            <a:chOff x="866169" y="2692768"/>
            <a:chExt cx="1008525" cy="1010567"/>
          </a:xfrm>
        </p:grpSpPr>
        <p:sp>
          <p:nvSpPr>
            <p:cNvPr id="34" name="任意多边形 82"/>
            <p:cNvSpPr/>
            <p:nvPr/>
          </p:nvSpPr>
          <p:spPr bwMode="auto">
            <a:xfrm rot="3738964">
              <a:off x="865148" y="2693789"/>
              <a:ext cx="1010567" cy="1008525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35" name="TextBox 67"/>
            <p:cNvSpPr txBox="1"/>
            <p:nvPr/>
          </p:nvSpPr>
          <p:spPr>
            <a:xfrm>
              <a:off x="1118403" y="2844108"/>
              <a:ext cx="5040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225" normalizeH="0" baseline="0" noProof="0" dirty="0" smtClean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华文楷体" pitchFamily="2" charset="-122"/>
                  <a:ea typeface="华文楷体" pitchFamily="2" charset="-122"/>
                </a:rPr>
                <a:t>3</a:t>
              </a:r>
              <a:endParaRPr kumimoji="0" lang="zh-CN" altLang="en-US" sz="4000" b="1" i="0" u="none" strike="noStrike" kern="1200" cap="none" spc="225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526838" y="1559418"/>
            <a:ext cx="1008525" cy="1010567"/>
            <a:chOff x="866169" y="2692768"/>
            <a:chExt cx="1008525" cy="1010567"/>
          </a:xfrm>
        </p:grpSpPr>
        <p:sp>
          <p:nvSpPr>
            <p:cNvPr id="41" name="任意多边形 82"/>
            <p:cNvSpPr/>
            <p:nvPr/>
          </p:nvSpPr>
          <p:spPr bwMode="auto">
            <a:xfrm rot="3738964">
              <a:off x="865148" y="2693789"/>
              <a:ext cx="1010567" cy="1008525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42" name="TextBox 67"/>
            <p:cNvSpPr txBox="1"/>
            <p:nvPr/>
          </p:nvSpPr>
          <p:spPr>
            <a:xfrm>
              <a:off x="1118403" y="2844108"/>
              <a:ext cx="5040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225" normalizeH="0" baseline="0" noProof="0" dirty="0" smtClean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华文楷体" pitchFamily="2" charset="-122"/>
                  <a:ea typeface="华文楷体" pitchFamily="2" charset="-122"/>
                </a:rPr>
                <a:t>2</a:t>
              </a:r>
              <a:endParaRPr kumimoji="0" lang="zh-CN" altLang="en-US" sz="4000" b="1" i="0" u="none" strike="noStrike" kern="1200" cap="none" spc="225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233029" y="2149140"/>
            <a:ext cx="1008525" cy="1010567"/>
            <a:chOff x="866169" y="2692768"/>
            <a:chExt cx="1008525" cy="1010567"/>
          </a:xfrm>
        </p:grpSpPr>
        <p:sp>
          <p:nvSpPr>
            <p:cNvPr id="44" name="任意多边形 82"/>
            <p:cNvSpPr/>
            <p:nvPr/>
          </p:nvSpPr>
          <p:spPr bwMode="auto">
            <a:xfrm rot="3738964">
              <a:off x="865148" y="2693789"/>
              <a:ext cx="1010567" cy="1008525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45" name="TextBox 67"/>
            <p:cNvSpPr txBox="1"/>
            <p:nvPr/>
          </p:nvSpPr>
          <p:spPr>
            <a:xfrm>
              <a:off x="1118403" y="2844108"/>
              <a:ext cx="5040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225" normalizeH="0" baseline="0" noProof="0" dirty="0" smtClean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华文楷体" pitchFamily="2" charset="-122"/>
                  <a:ea typeface="华文楷体" pitchFamily="2" charset="-122"/>
                </a:rPr>
                <a:t>4</a:t>
              </a:r>
              <a:endParaRPr kumimoji="0" lang="zh-CN" altLang="en-US" sz="4000" b="1" i="0" u="none" strike="noStrike" kern="1200" cap="none" spc="225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1560" y="1775442"/>
            <a:ext cx="1817098" cy="677876"/>
            <a:chOff x="611560" y="1923678"/>
            <a:chExt cx="1817098" cy="677876"/>
          </a:xfrm>
        </p:grpSpPr>
        <p:sp>
          <p:nvSpPr>
            <p:cNvPr id="47" name="Text Box 4"/>
            <p:cNvSpPr txBox="1">
              <a:spLocks noChangeArrowheads="1"/>
            </p:cNvSpPr>
            <p:nvPr/>
          </p:nvSpPr>
          <p:spPr bwMode="auto">
            <a:xfrm>
              <a:off x="611560" y="1923678"/>
              <a:ext cx="1710115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华文楷体" pitchFamily="2" charset="-122"/>
                  <a:ea typeface="华文楷体" pitchFamily="2" charset="-122"/>
                </a:rPr>
                <a:t>优化思维</a:t>
              </a:r>
              <a:endParaRPr kumimoji="0" lang="zh-CN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48" name="矩形 39"/>
            <p:cNvSpPr>
              <a:spLocks noChangeArrowheads="1"/>
            </p:cNvSpPr>
            <p:nvPr/>
          </p:nvSpPr>
          <p:spPr bwMode="auto">
            <a:xfrm>
              <a:off x="725772" y="2278389"/>
              <a:ext cx="1702886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华文楷体" pitchFamily="2" charset="-122"/>
                  <a:ea typeface="华文楷体" pitchFamily="2" charset="-122"/>
                  <a:cs typeface="宋体" charset="-122"/>
                </a:rPr>
                <a:t>信息流与大搜的区别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  <a:cs typeface="宋体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4118646" y="1854955"/>
            <a:ext cx="2070120" cy="704380"/>
            <a:chOff x="725772" y="1897174"/>
            <a:chExt cx="2070120" cy="704380"/>
          </a:xfrm>
        </p:grpSpPr>
        <p:sp>
          <p:nvSpPr>
            <p:cNvPr id="70" name="Text Box 4"/>
            <p:cNvSpPr txBox="1">
              <a:spLocks noChangeArrowheads="1"/>
            </p:cNvSpPr>
            <p:nvPr/>
          </p:nvSpPr>
          <p:spPr bwMode="auto">
            <a:xfrm>
              <a:off x="889856" y="1897174"/>
              <a:ext cx="1906036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华文楷体" pitchFamily="2" charset="-122"/>
                  <a:ea typeface="华文楷体" pitchFamily="2" charset="-122"/>
                </a:rPr>
                <a:t>新账户启用</a:t>
              </a:r>
              <a:endParaRPr kumimoji="0" lang="zh-CN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71" name="矩形 39"/>
            <p:cNvSpPr>
              <a:spLocks noChangeArrowheads="1"/>
            </p:cNvSpPr>
            <p:nvPr/>
          </p:nvSpPr>
          <p:spPr bwMode="auto">
            <a:xfrm>
              <a:off x="725772" y="2278389"/>
              <a:ext cx="1702886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华文楷体" pitchFamily="2" charset="-122"/>
                  <a:ea typeface="华文楷体" pitchFamily="2" charset="-122"/>
                  <a:cs typeface="宋体" charset="-122"/>
                </a:rPr>
                <a:t>新账户如何操作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  <a:cs typeface="宋体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2275047" y="2702324"/>
            <a:ext cx="1721799" cy="949546"/>
            <a:chOff x="725772" y="1652008"/>
            <a:chExt cx="1721799" cy="949546"/>
          </a:xfrm>
        </p:grpSpPr>
        <p:sp>
          <p:nvSpPr>
            <p:cNvPr id="76" name="Text Box 4"/>
            <p:cNvSpPr txBox="1">
              <a:spLocks noChangeArrowheads="1"/>
            </p:cNvSpPr>
            <p:nvPr/>
          </p:nvSpPr>
          <p:spPr bwMode="auto">
            <a:xfrm>
              <a:off x="737456" y="1652008"/>
              <a:ext cx="1710115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华文楷体" pitchFamily="2" charset="-122"/>
                  <a:ea typeface="华文楷体" pitchFamily="2" charset="-122"/>
                </a:rPr>
                <a:t>优化技巧</a:t>
              </a:r>
              <a:endParaRPr kumimoji="0" lang="zh-CN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77" name="矩形 39"/>
            <p:cNvSpPr>
              <a:spLocks noChangeArrowheads="1"/>
            </p:cNvSpPr>
            <p:nvPr/>
          </p:nvSpPr>
          <p:spPr bwMode="auto">
            <a:xfrm>
              <a:off x="725772" y="2278389"/>
              <a:ext cx="1702886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华文楷体" pitchFamily="2" charset="-122"/>
                  <a:ea typeface="华文楷体" pitchFamily="2" charset="-122"/>
                  <a:cs typeface="宋体" charset="-122"/>
                </a:rPr>
                <a:t>细致的优化思路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  <a:cs typeface="宋体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921744" y="3166151"/>
            <a:ext cx="1817098" cy="677876"/>
            <a:chOff x="611560" y="1923678"/>
            <a:chExt cx="1817098" cy="677876"/>
          </a:xfrm>
        </p:grpSpPr>
        <p:sp>
          <p:nvSpPr>
            <p:cNvPr id="79" name="Text Box 4"/>
            <p:cNvSpPr txBox="1">
              <a:spLocks noChangeArrowheads="1"/>
            </p:cNvSpPr>
            <p:nvPr/>
          </p:nvSpPr>
          <p:spPr bwMode="auto">
            <a:xfrm>
              <a:off x="611560" y="1923678"/>
              <a:ext cx="1710115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5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华文楷体" pitchFamily="2" charset="-122"/>
                  <a:ea typeface="华文楷体" pitchFamily="2" charset="-122"/>
                </a:rPr>
                <a:t>优质案例</a:t>
              </a:r>
              <a:endParaRPr kumimoji="0" lang="zh-CN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</a:endParaRPr>
            </a:p>
          </p:txBody>
        </p:sp>
        <p:sp>
          <p:nvSpPr>
            <p:cNvPr id="80" name="矩形 39"/>
            <p:cNvSpPr>
              <a:spLocks noChangeArrowheads="1"/>
            </p:cNvSpPr>
            <p:nvPr/>
          </p:nvSpPr>
          <p:spPr bwMode="auto">
            <a:xfrm>
              <a:off x="725772" y="2278389"/>
              <a:ext cx="1702886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zh-CN" altLang="en-US" sz="1000" noProof="0" dirty="0" smtClean="0">
                  <a:solidFill>
                    <a:srgbClr val="FFFFFF"/>
                  </a:solidFill>
                  <a:latin typeface="华文楷体" pitchFamily="2" charset="-122"/>
                  <a:ea typeface="华文楷体" pitchFamily="2" charset="-122"/>
                  <a:cs typeface="宋体" charset="-122"/>
                </a:rPr>
                <a:t>分享一些优质案例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  <a:cs typeface="宋体" charset="-122"/>
              </a:endParaRPr>
            </a:p>
          </p:txBody>
        </p:sp>
      </p:grpSp>
      <p:sp>
        <p:nvSpPr>
          <p:cNvPr id="81" name="Text Box 18"/>
          <p:cNvSpPr txBox="1">
            <a:spLocks noChangeArrowheads="1"/>
          </p:cNvSpPr>
          <p:nvPr/>
        </p:nvSpPr>
        <p:spPr bwMode="gray">
          <a:xfrm>
            <a:off x="3707904" y="195486"/>
            <a:ext cx="1584175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</a:rPr>
              <a:t>目录标题</a:t>
            </a:r>
            <a:endParaRPr kumimoji="0" lang="zh-CN" altLang="en-US" sz="2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楷体" pitchFamily="2" charset="-122"/>
              <a:ea typeface="华文楷体" pitchFamily="2" charset="-122"/>
            </a:endParaRPr>
          </a:p>
        </p:txBody>
      </p:sp>
      <p:cxnSp>
        <p:nvCxnSpPr>
          <p:cNvPr id="82" name="直接连接符​​ 14"/>
          <p:cNvCxnSpPr/>
          <p:nvPr/>
        </p:nvCxnSpPr>
        <p:spPr>
          <a:xfrm>
            <a:off x="5647418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​​ 14"/>
          <p:cNvCxnSpPr/>
          <p:nvPr/>
        </p:nvCxnSpPr>
        <p:spPr>
          <a:xfrm>
            <a:off x="3621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04878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497288" y="1575888"/>
            <a:ext cx="6137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dirty="0" smtClean="0">
                <a:latin typeface="华文楷体" pitchFamily="2" charset="-122"/>
                <a:ea typeface="华文楷体" pitchFamily="2" charset="-122"/>
              </a:rPr>
              <a:t>1. </a:t>
            </a:r>
            <a:r>
              <a:rPr lang="zh-CN" altLang="en-US" sz="4000" dirty="0" smtClean="0">
                <a:latin typeface="华文楷体" pitchFamily="2" charset="-122"/>
                <a:ea typeface="华文楷体" pitchFamily="2" charset="-122"/>
              </a:rPr>
              <a:t>百度信息流优化思维</a:t>
            </a:r>
            <a:endParaRPr lang="zh-CN" altLang="en-US" sz="4000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矩形 39"/>
          <p:cNvSpPr>
            <a:spLocks noChangeArrowheads="1"/>
          </p:cNvSpPr>
          <p:nvPr/>
        </p:nvSpPr>
        <p:spPr bwMode="auto">
          <a:xfrm>
            <a:off x="4208112" y="2511153"/>
            <a:ext cx="28937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  <a:cs typeface="宋体" charset="-122"/>
              </a:rPr>
              <a:t>信息流与大搜的获客区别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楷体" pitchFamily="2" charset="-122"/>
              <a:ea typeface="华文楷体" pitchFamily="2" charset="-122"/>
              <a:cs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4878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23900" y="426862"/>
            <a:ext cx="779526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华文楷体" pitchFamily="2" charset="-122"/>
                <a:ea typeface="华文楷体" pitchFamily="2" charset="-122"/>
              </a:rPr>
              <a:t>思维核心：人和机器的博弈 </a:t>
            </a:r>
            <a:r>
              <a:rPr lang="en-US" altLang="zh-CN" sz="2400" dirty="0" smtClean="0">
                <a:latin typeface="华文楷体" pitchFamily="2" charset="-122"/>
                <a:ea typeface="华文楷体" pitchFamily="2" charset="-122"/>
              </a:rPr>
              <a:t>• </a:t>
            </a:r>
          </a:p>
          <a:p>
            <a:endParaRPr lang="en-US" altLang="zh-CN" sz="1600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媒体的核心思维：</a:t>
            </a:r>
            <a:r>
              <a:rPr lang="en-US" altLang="zh-CN" sz="1600" dirty="0" err="1" smtClean="0">
                <a:latin typeface="华文楷体" pitchFamily="2" charset="-122"/>
                <a:ea typeface="华文楷体" pitchFamily="2" charset="-122"/>
              </a:rPr>
              <a:t>eCPM</a:t>
            </a:r>
            <a:r>
              <a:rPr lang="en-US" altLang="zh-CN" sz="1600" dirty="0" smtClean="0">
                <a:latin typeface="华文楷体" pitchFamily="2" charset="-122"/>
                <a:ea typeface="华文楷体" pitchFamily="2" charset="-122"/>
              </a:rPr>
              <a:t> • </a:t>
            </a:r>
          </a:p>
          <a:p>
            <a:endParaRPr lang="en-US" altLang="zh-CN" sz="1600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媒体的诉求是同样的曝光数量下，更多的广告收入 </a:t>
            </a:r>
            <a:r>
              <a:rPr lang="en-US" altLang="zh-CN" sz="1600" dirty="0" smtClean="0">
                <a:latin typeface="华文楷体" pitchFamily="2" charset="-122"/>
                <a:ea typeface="华文楷体" pitchFamily="2" charset="-122"/>
              </a:rPr>
              <a:t>• </a:t>
            </a:r>
          </a:p>
          <a:p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短期</a:t>
            </a:r>
            <a:r>
              <a:rPr lang="en-US" altLang="zh-CN" sz="1600" dirty="0" err="1" smtClean="0">
                <a:latin typeface="华文楷体" pitchFamily="2" charset="-122"/>
                <a:ea typeface="华文楷体" pitchFamily="2" charset="-122"/>
              </a:rPr>
              <a:t>eCPM</a:t>
            </a:r>
            <a:r>
              <a:rPr lang="en-US" altLang="zh-CN" sz="1600" dirty="0" smtClean="0">
                <a:latin typeface="华文楷体" pitchFamily="2" charset="-122"/>
                <a:ea typeface="华文楷体" pitchFamily="2" charset="-122"/>
              </a:rPr>
              <a:t> = [</a:t>
            </a:r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底价</a:t>
            </a:r>
            <a:r>
              <a:rPr lang="en-US" altLang="zh-CN" sz="1600" dirty="0" smtClean="0">
                <a:latin typeface="华文楷体" pitchFamily="2" charset="-122"/>
                <a:ea typeface="华文楷体" pitchFamily="2" charset="-122"/>
              </a:rPr>
              <a:t>(x) + </a:t>
            </a:r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竞价</a:t>
            </a:r>
            <a:r>
              <a:rPr lang="en-US" altLang="zh-CN" sz="1600" dirty="0" smtClean="0">
                <a:latin typeface="华文楷体" pitchFamily="2" charset="-122"/>
                <a:ea typeface="华文楷体" pitchFamily="2" charset="-122"/>
              </a:rPr>
              <a:t>(y) ] ✖ impression(</a:t>
            </a:r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或</a:t>
            </a:r>
            <a:r>
              <a:rPr lang="en-US" altLang="zh-CN" sz="1600" dirty="0" smtClean="0">
                <a:latin typeface="华文楷体" pitchFamily="2" charset="-122"/>
                <a:ea typeface="华文楷体" pitchFamily="2" charset="-122"/>
              </a:rPr>
              <a:t>click) • </a:t>
            </a:r>
          </a:p>
          <a:p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长期</a:t>
            </a:r>
            <a:r>
              <a:rPr lang="en-US" altLang="zh-CN" sz="1600" dirty="0" err="1" smtClean="0">
                <a:latin typeface="华文楷体" pitchFamily="2" charset="-122"/>
                <a:ea typeface="华文楷体" pitchFamily="2" charset="-122"/>
              </a:rPr>
              <a:t>eCPM</a:t>
            </a:r>
            <a:r>
              <a:rPr lang="en-US" altLang="zh-CN" sz="1600" dirty="0" smtClean="0">
                <a:latin typeface="华文楷体" pitchFamily="2" charset="-122"/>
                <a:ea typeface="华文楷体" pitchFamily="2" charset="-122"/>
              </a:rPr>
              <a:t> = [</a:t>
            </a:r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底价</a:t>
            </a:r>
            <a:r>
              <a:rPr lang="en-US" altLang="zh-CN" sz="1600" dirty="0" smtClean="0">
                <a:latin typeface="华文楷体" pitchFamily="2" charset="-122"/>
                <a:ea typeface="华文楷体" pitchFamily="2" charset="-122"/>
              </a:rPr>
              <a:t>(x) + </a:t>
            </a:r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竞价</a:t>
            </a:r>
            <a:r>
              <a:rPr lang="en-US" altLang="zh-CN" sz="1600" dirty="0" smtClean="0">
                <a:latin typeface="华文楷体" pitchFamily="2" charset="-122"/>
                <a:ea typeface="华文楷体" pitchFamily="2" charset="-122"/>
              </a:rPr>
              <a:t>(y) ] ✖ </a:t>
            </a:r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广告主效果 </a:t>
            </a:r>
            <a:r>
              <a:rPr lang="en-US" altLang="zh-CN" sz="1600" dirty="0" smtClean="0">
                <a:latin typeface="华文楷体" pitchFamily="2" charset="-122"/>
                <a:ea typeface="华文楷体" pitchFamily="2" charset="-122"/>
              </a:rPr>
              <a:t>= [</a:t>
            </a:r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底价</a:t>
            </a:r>
            <a:r>
              <a:rPr lang="en-US" altLang="zh-CN" sz="1600" dirty="0" smtClean="0">
                <a:latin typeface="华文楷体" pitchFamily="2" charset="-122"/>
                <a:ea typeface="华文楷体" pitchFamily="2" charset="-122"/>
              </a:rPr>
              <a:t>(x) + </a:t>
            </a:r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竞价</a:t>
            </a:r>
            <a:r>
              <a:rPr lang="en-US" altLang="zh-CN" sz="1600" dirty="0" smtClean="0">
                <a:latin typeface="华文楷体" pitchFamily="2" charset="-122"/>
                <a:ea typeface="华文楷体" pitchFamily="2" charset="-122"/>
              </a:rPr>
              <a:t>(y) ] ✖ (</a:t>
            </a:r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广告主收入 ➗ 成本</a:t>
            </a:r>
            <a:r>
              <a:rPr lang="en-US" altLang="zh-CN" sz="1600" dirty="0" smtClean="0">
                <a:latin typeface="华文楷体" pitchFamily="2" charset="-122"/>
                <a:ea typeface="华文楷体" pitchFamily="2" charset="-122"/>
              </a:rPr>
              <a:t>) •</a:t>
            </a:r>
          </a:p>
          <a:p>
            <a:r>
              <a:rPr lang="en-US" altLang="zh-CN" sz="1600" dirty="0" smtClean="0">
                <a:latin typeface="华文楷体" pitchFamily="2" charset="-122"/>
                <a:ea typeface="华文楷体" pitchFamily="2" charset="-122"/>
              </a:rPr>
              <a:t> </a:t>
            </a:r>
          </a:p>
          <a:p>
            <a:endParaRPr lang="en-US" altLang="zh-CN" sz="1600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机器的逻辑：</a:t>
            </a:r>
            <a:endParaRPr lang="en-US" altLang="zh-CN" sz="1600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 </a:t>
            </a:r>
            <a:r>
              <a:rPr lang="en-US" altLang="zh-CN" sz="1600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事先规划流量资源的优先级和价格</a:t>
            </a:r>
            <a:endParaRPr lang="en-US" altLang="zh-CN" sz="1600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 </a:t>
            </a:r>
            <a:r>
              <a:rPr lang="en-US" altLang="zh-CN" sz="1600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底价与更多的竞价者 </a:t>
            </a:r>
            <a:endParaRPr lang="en-US" altLang="zh-CN" sz="1600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sz="1600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监督学习帮助广告主优化</a:t>
            </a:r>
            <a:endParaRPr lang="zh-CN" altLang="en-US" sz="1600" dirty="0">
              <a:latin typeface="华文楷体" pitchFamily="2" charset="-122"/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8193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982980" y="403204"/>
            <a:ext cx="7482840" cy="3408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华文楷体" pitchFamily="2" charset="-122"/>
                <a:ea typeface="华文楷体" pitchFamily="2" charset="-122"/>
              </a:rPr>
              <a:t>无法通过技术控制的因素：流量优先级 </a:t>
            </a:r>
            <a:r>
              <a:rPr lang="en-US" altLang="zh-CN" sz="2400" dirty="0" smtClean="0">
                <a:latin typeface="华文楷体" pitchFamily="2" charset="-122"/>
                <a:ea typeface="华文楷体" pitchFamily="2" charset="-122"/>
              </a:rPr>
              <a:t>• </a:t>
            </a: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超卖：广告行业的普遍现象 </a:t>
            </a:r>
            <a:endParaRPr lang="en-US" altLang="zh-CN" sz="1600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流量优先级排序：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 </a:t>
            </a: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一级：固定位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二级：核心大客户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三级：历史高</a:t>
            </a:r>
            <a:r>
              <a:rPr lang="en-US" altLang="zh-CN" dirty="0" err="1" smtClean="0">
                <a:latin typeface="华文楷体" pitchFamily="2" charset="-122"/>
                <a:ea typeface="华文楷体" pitchFamily="2" charset="-122"/>
              </a:rPr>
              <a:t>eCPM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客户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 </a:t>
            </a: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四级：其他客户（具有随机性）</a:t>
            </a:r>
            <a:endParaRPr lang="zh-CN" altLang="en-US" dirty="0">
              <a:latin typeface="华文楷体" pitchFamily="2" charset="-122"/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8737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473454" y="394788"/>
            <a:ext cx="38394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华文楷体" pitchFamily="2" charset="-122"/>
                <a:ea typeface="华文楷体" pitchFamily="2" charset="-122"/>
              </a:rPr>
              <a:t>百度信息流与</a:t>
            </a:r>
            <a:r>
              <a:rPr lang="en-US" altLang="zh-CN" sz="2400" dirty="0" smtClean="0">
                <a:latin typeface="华文楷体" pitchFamily="2" charset="-122"/>
                <a:ea typeface="华文楷体" pitchFamily="2" charset="-122"/>
              </a:rPr>
              <a:t>SEM</a:t>
            </a:r>
            <a:r>
              <a:rPr lang="zh-CN" altLang="en-US" sz="2400" dirty="0" smtClean="0">
                <a:latin typeface="华文楷体" pitchFamily="2" charset="-122"/>
                <a:ea typeface="华文楷体" pitchFamily="2" charset="-122"/>
              </a:rPr>
              <a:t>的差别</a:t>
            </a:r>
            <a:endParaRPr lang="zh-CN" altLang="en-US" sz="2400" dirty="0">
              <a:latin typeface="华文楷体" pitchFamily="2" charset="-122"/>
              <a:ea typeface="华文楷体" pitchFamily="2" charset="-122"/>
            </a:endParaRPr>
          </a:p>
        </p:txBody>
      </p:sp>
      <p:graphicFrame>
        <p:nvGraphicFramePr>
          <p:cNvPr id="45" name="表格 44"/>
          <p:cNvGraphicFramePr>
            <a:graphicFrameLocks noGrp="1"/>
          </p:cNvGraphicFramePr>
          <p:nvPr/>
        </p:nvGraphicFramePr>
        <p:xfrm>
          <a:off x="723900" y="927302"/>
          <a:ext cx="7315200" cy="2257857"/>
        </p:xfrm>
        <a:graphic>
          <a:graphicData uri="http://schemas.openxmlformats.org/drawingml/2006/table">
            <a:tbl>
              <a:tblPr/>
              <a:tblGrid>
                <a:gridCol w="1613322"/>
                <a:gridCol w="2585735"/>
                <a:gridCol w="3116143"/>
              </a:tblGrid>
              <a:tr h="25087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FFFFFF"/>
                          </a:solidFill>
                          <a:latin typeface="微软雅黑"/>
                        </a:rPr>
                        <a:t>推广类型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FFFFFF"/>
                          </a:solidFill>
                          <a:latin typeface="微软雅黑"/>
                        </a:rPr>
                        <a:t> 信息流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FFFF"/>
                          </a:solidFill>
                          <a:latin typeface="微软雅黑"/>
                        </a:rPr>
                        <a:t> SEM（</a:t>
                      </a:r>
                      <a:r>
                        <a:rPr lang="zh-CN" altLang="en-US" sz="900" b="0" i="0" u="none" strike="noStrike">
                          <a:solidFill>
                            <a:srgbClr val="FFFFFF"/>
                          </a:solidFill>
                          <a:latin typeface="微软雅黑"/>
                        </a:rPr>
                        <a:t>大搜）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</a:tr>
              <a:tr h="25087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受众原理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 广告</a:t>
                      </a:r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-</a:t>
                      </a:r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人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 人</a:t>
                      </a:r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-</a:t>
                      </a:r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广告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87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媒体资源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 自家媒体 资源多样化 质量好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 资源单一 精准度高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87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定向方式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 标签、行为等（大数据） 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关键词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87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应用场景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 碎片娱乐时间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 主动获取信息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87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流量属性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 原生性强 用户体验较好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 用户需求强烈，接受度高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87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受众人群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 受众覆盖范围更广泛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 受众精准度更高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87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参与角色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 受众</a:t>
                      </a:r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-&gt;</a:t>
                      </a:r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着陆页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 系统</a:t>
                      </a:r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-&gt;</a:t>
                      </a:r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受众</a:t>
                      </a:r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-&gt;</a:t>
                      </a:r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着陆页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87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业务逻辑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latin typeface="微软雅黑"/>
                        </a:rPr>
                        <a:t> 简单直接，重在留咨便于后续销售转化 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000000"/>
                          </a:solidFill>
                          <a:latin typeface="微软雅黑"/>
                        </a:rPr>
                        <a:t>结合用户获取信息需要实现留咨或直接转化</a:t>
                      </a:r>
                    </a:p>
                  </a:txBody>
                  <a:tcPr marL="6906" marR="6906" marT="69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6" name="矩形 45"/>
          <p:cNvSpPr/>
          <p:nvPr/>
        </p:nvSpPr>
        <p:spPr>
          <a:xfrm>
            <a:off x="1943100" y="3521795"/>
            <a:ext cx="681228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核心要点：信息流的优化重点是帮助系统快速了解你的账户，帮你找到你的目标人群。</a:t>
            </a:r>
            <a:endParaRPr lang="zh-CN" altLang="en-US" dirty="0">
              <a:latin typeface="华文楷体" pitchFamily="2" charset="-122"/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6949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845820" y="591696"/>
            <a:ext cx="6606540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别用</a:t>
            </a:r>
            <a:r>
              <a:rPr lang="en-US" altLang="zh-CN" sz="2400" b="1" dirty="0" smtClean="0">
                <a:latin typeface="华文楷体" pitchFamily="2" charset="-122"/>
                <a:ea typeface="华文楷体" pitchFamily="2" charset="-122"/>
              </a:rPr>
              <a:t>SEM</a:t>
            </a:r>
            <a:r>
              <a:rPr lang="zh-CN" altLang="en-US" sz="2400" b="1" dirty="0" smtClean="0">
                <a:latin typeface="华文楷体" pitchFamily="2" charset="-122"/>
                <a:ea typeface="华文楷体" pitchFamily="2" charset="-122"/>
              </a:rPr>
              <a:t>的思维来优化信息流 </a:t>
            </a:r>
            <a:endParaRPr lang="en-US" altLang="zh-CN" sz="2400" b="1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日常工作重点不同：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SEM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：账户稳定可控且后台调整是实时反馈。日常工作的重点是对关键词和 着陆页的分析和优化。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信息流：增加系统角色后，不可控因素多，每一次调整系统都可能重新计算 数据模型。日常账户不宜频繁操作调整，否则不利于系统的建模。</a:t>
            </a:r>
            <a:r>
              <a:rPr lang="zh-CN" altLang="en-US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主要工作 是不断上新计划测试新创意和素材。</a:t>
            </a:r>
            <a:endParaRPr lang="zh-CN" altLang="en-US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1414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1455420" y="1492068"/>
            <a:ext cx="5707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dirty="0" smtClean="0">
                <a:latin typeface="华文楷体" pitchFamily="2" charset="-122"/>
                <a:ea typeface="华文楷体" pitchFamily="2" charset="-122"/>
              </a:rPr>
              <a:t>2. </a:t>
            </a:r>
            <a:r>
              <a:rPr lang="zh-CN" altLang="en-US" sz="4000" dirty="0" smtClean="0">
                <a:latin typeface="华文楷体" pitchFamily="2" charset="-122"/>
                <a:ea typeface="华文楷体" pitchFamily="2" charset="-122"/>
              </a:rPr>
              <a:t>百度信息流优化技巧</a:t>
            </a:r>
            <a:endParaRPr lang="zh-CN" altLang="en-US" sz="4000" dirty="0">
              <a:latin typeface="华文楷体" pitchFamily="2" charset="-122"/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3364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089660" y="331820"/>
            <a:ext cx="6537960" cy="3654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latin typeface="华文楷体" pitchFamily="2" charset="-122"/>
                <a:ea typeface="华文楷体" pitchFamily="2" charset="-122"/>
              </a:rPr>
              <a:t>百度信息流优化技巧 </a:t>
            </a:r>
            <a:endParaRPr lang="en-US" altLang="zh-CN" sz="3200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sz="1800" dirty="0" smtClean="0">
                <a:latin typeface="华文楷体" pitchFamily="2" charset="-122"/>
                <a:ea typeface="华文楷体" pitchFamily="2" charset="-122"/>
              </a:rPr>
              <a:t>1</a:t>
            </a:r>
            <a:r>
              <a:rPr lang="zh-CN" altLang="en-US" sz="1800" dirty="0" smtClean="0">
                <a:latin typeface="华文楷体" pitchFamily="2" charset="-122"/>
                <a:ea typeface="华文楷体" pitchFamily="2" charset="-122"/>
              </a:rPr>
              <a:t>、新账户如何快速冷启动 </a:t>
            </a:r>
            <a:endParaRPr lang="en-US" altLang="zh-CN" sz="1800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sz="1800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sz="1800" dirty="0" smtClean="0">
                <a:latin typeface="华文楷体" pitchFamily="2" charset="-122"/>
                <a:ea typeface="华文楷体" pitchFamily="2" charset="-122"/>
              </a:rPr>
              <a:t>2</a:t>
            </a:r>
            <a:r>
              <a:rPr lang="zh-CN" altLang="en-US" sz="1800" dirty="0" smtClean="0">
                <a:latin typeface="华文楷体" pitchFamily="2" charset="-122"/>
                <a:ea typeface="华文楷体" pitchFamily="2" charset="-122"/>
              </a:rPr>
              <a:t>、稳定账户如何持续增量 </a:t>
            </a:r>
            <a:endParaRPr lang="en-US" altLang="zh-CN" sz="1800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sz="1800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sz="1800" dirty="0" smtClean="0">
                <a:latin typeface="华文楷体" pitchFamily="2" charset="-122"/>
                <a:ea typeface="华文楷体" pitchFamily="2" charset="-122"/>
              </a:rPr>
              <a:t>3</a:t>
            </a:r>
            <a:r>
              <a:rPr lang="zh-CN" altLang="en-US" sz="1800" dirty="0" smtClean="0">
                <a:latin typeface="华文楷体" pitchFamily="2" charset="-122"/>
                <a:ea typeface="华文楷体" pitchFamily="2" charset="-122"/>
              </a:rPr>
              <a:t>、常见问题分析</a:t>
            </a:r>
            <a:endParaRPr lang="en-US" altLang="zh-CN" sz="1800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200" dirty="0" smtClean="0">
                <a:latin typeface="华文楷体" pitchFamily="2" charset="-122"/>
                <a:ea typeface="华文楷体" pitchFamily="2" charset="-122"/>
              </a:rPr>
              <a:t>       </a:t>
            </a:r>
            <a:endParaRPr lang="en-US" altLang="zh-CN" sz="1200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200" dirty="0" smtClean="0">
                <a:latin typeface="华文楷体" pitchFamily="2" charset="-122"/>
                <a:ea typeface="华文楷体" pitchFamily="2" charset="-122"/>
              </a:rPr>
              <a:t>         ①展现量太小怎么办； </a:t>
            </a:r>
            <a:endParaRPr lang="en-US" altLang="zh-CN" sz="1200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sz="1200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200" dirty="0" smtClean="0">
                <a:latin typeface="华文楷体" pitchFamily="2" charset="-122"/>
                <a:ea typeface="华文楷体" pitchFamily="2" charset="-122"/>
              </a:rPr>
              <a:t>         ②点击率怎么优化； </a:t>
            </a:r>
            <a:endParaRPr lang="en-US" altLang="zh-CN" sz="1200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sz="1200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200" dirty="0" smtClean="0">
                <a:latin typeface="华文楷体" pitchFamily="2" charset="-122"/>
                <a:ea typeface="华文楷体" pitchFamily="2" charset="-122"/>
              </a:rPr>
              <a:t>         ③创意怎么写； </a:t>
            </a:r>
            <a:endParaRPr lang="en-US" altLang="zh-CN" sz="1200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sz="1200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200" dirty="0" smtClean="0">
                <a:latin typeface="华文楷体" pitchFamily="2" charset="-122"/>
                <a:ea typeface="华文楷体" pitchFamily="2" charset="-122"/>
              </a:rPr>
              <a:t>         ④着陆页怎么优化。</a:t>
            </a:r>
            <a:endParaRPr lang="zh-CN" altLang="en-US" sz="1200" dirty="0">
              <a:latin typeface="华文楷体" pitchFamily="2" charset="-122"/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5041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65760" y="382734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3200" dirty="0" smtClean="0">
                <a:latin typeface="华文楷体" pitchFamily="2" charset="-122"/>
                <a:ea typeface="华文楷体" pitchFamily="2" charset="-122"/>
              </a:rPr>
              <a:t>新账户如何快速冷启动：</a:t>
            </a:r>
            <a:endParaRPr lang="zh-CN" altLang="en-US" sz="3200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22" name="任意多边形 21"/>
          <p:cNvSpPr/>
          <p:nvPr/>
        </p:nvSpPr>
        <p:spPr bwMode="auto">
          <a:xfrm>
            <a:off x="848513" y="2217420"/>
            <a:ext cx="2435707" cy="755245"/>
          </a:xfrm>
          <a:custGeom>
            <a:avLst/>
            <a:gdLst>
              <a:gd name="connsiteX0" fmla="*/ 1244023 w 5098762"/>
              <a:gd name="connsiteY0" fmla="*/ 487795 h 1599043"/>
              <a:gd name="connsiteX1" fmla="*/ 1391228 w 5098762"/>
              <a:gd name="connsiteY1" fmla="*/ 487795 h 1599043"/>
              <a:gd name="connsiteX2" fmla="*/ 1538432 w 5098762"/>
              <a:gd name="connsiteY2" fmla="*/ 635722 h 1599043"/>
              <a:gd name="connsiteX3" fmla="*/ 1391228 w 5098762"/>
              <a:gd name="connsiteY3" fmla="*/ 783648 h 1599043"/>
              <a:gd name="connsiteX4" fmla="*/ 1244023 w 5098762"/>
              <a:gd name="connsiteY4" fmla="*/ 783648 h 1599043"/>
              <a:gd name="connsiteX5" fmla="*/ 1391228 w 5098762"/>
              <a:gd name="connsiteY5" fmla="*/ 635722 h 1599043"/>
              <a:gd name="connsiteX6" fmla="*/ 1101143 w 5098762"/>
              <a:gd name="connsiteY6" fmla="*/ 0 h 1599043"/>
              <a:gd name="connsiteX7" fmla="*/ 4566152 w 5098762"/>
              <a:gd name="connsiteY7" fmla="*/ 0 h 1599043"/>
              <a:gd name="connsiteX8" fmla="*/ 5098762 w 5098762"/>
              <a:gd name="connsiteY8" fmla="*/ 532609 h 1599043"/>
              <a:gd name="connsiteX9" fmla="*/ 5098762 w 5098762"/>
              <a:gd name="connsiteY9" fmla="*/ 1066434 h 1599043"/>
              <a:gd name="connsiteX10" fmla="*/ 4566152 w 5098762"/>
              <a:gd name="connsiteY10" fmla="*/ 1599043 h 1599043"/>
              <a:gd name="connsiteX11" fmla="*/ 1168535 w 5098762"/>
              <a:gd name="connsiteY11" fmla="*/ 1599043 h 1599043"/>
              <a:gd name="connsiteX12" fmla="*/ 1101143 w 5098762"/>
              <a:gd name="connsiteY12" fmla="*/ 1599043 h 1599043"/>
              <a:gd name="connsiteX13" fmla="*/ 348245 w 5098762"/>
              <a:gd name="connsiteY13" fmla="*/ 1599043 h 1599043"/>
              <a:gd name="connsiteX14" fmla="*/ 0 w 5098762"/>
              <a:gd name="connsiteY14" fmla="*/ 1250799 h 1599043"/>
              <a:gd name="connsiteX15" fmla="*/ 0 w 5098762"/>
              <a:gd name="connsiteY15" fmla="*/ 901759 h 1599043"/>
              <a:gd name="connsiteX16" fmla="*/ 348245 w 5098762"/>
              <a:gd name="connsiteY16" fmla="*/ 553515 h 1599043"/>
              <a:gd name="connsiteX17" fmla="*/ 1085729 w 5098762"/>
              <a:gd name="connsiteY17" fmla="*/ 553515 h 1599043"/>
              <a:gd name="connsiteX18" fmla="*/ 1020330 w 5098762"/>
              <a:gd name="connsiteY18" fmla="*/ 487795 h 1599043"/>
              <a:gd name="connsiteX19" fmla="*/ 1167535 w 5098762"/>
              <a:gd name="connsiteY19" fmla="*/ 487795 h 1599043"/>
              <a:gd name="connsiteX20" fmla="*/ 1314739 w 5098762"/>
              <a:gd name="connsiteY20" fmla="*/ 635722 h 1599043"/>
              <a:gd name="connsiteX21" fmla="*/ 1167535 w 5098762"/>
              <a:gd name="connsiteY21" fmla="*/ 783648 h 1599043"/>
              <a:gd name="connsiteX22" fmla="*/ 1020330 w 5098762"/>
              <a:gd name="connsiteY22" fmla="*/ 783648 h 1599043"/>
              <a:gd name="connsiteX23" fmla="*/ 1077302 w 5098762"/>
              <a:gd name="connsiteY23" fmla="*/ 726397 h 1599043"/>
              <a:gd name="connsiteX24" fmla="*/ 417583 w 5098762"/>
              <a:gd name="connsiteY24" fmla="*/ 726397 h 1599043"/>
              <a:gd name="connsiteX25" fmla="*/ 184505 w 5098762"/>
              <a:gd name="connsiteY25" fmla="*/ 959474 h 1599043"/>
              <a:gd name="connsiteX26" fmla="*/ 184505 w 5098762"/>
              <a:gd name="connsiteY26" fmla="*/ 1193083 h 1599043"/>
              <a:gd name="connsiteX27" fmla="*/ 417583 w 5098762"/>
              <a:gd name="connsiteY27" fmla="*/ 1426161 h 1599043"/>
              <a:gd name="connsiteX28" fmla="*/ 1168535 w 5098762"/>
              <a:gd name="connsiteY28" fmla="*/ 1426161 h 1599043"/>
              <a:gd name="connsiteX29" fmla="*/ 1168535 w 5098762"/>
              <a:gd name="connsiteY29" fmla="*/ 1426420 h 1599043"/>
              <a:gd name="connsiteX30" fmla="*/ 4496642 w 5098762"/>
              <a:gd name="connsiteY30" fmla="*/ 1426420 h 1599043"/>
              <a:gd name="connsiteX31" fmla="*/ 4914256 w 5098762"/>
              <a:gd name="connsiteY31" fmla="*/ 1008806 h 1599043"/>
              <a:gd name="connsiteX32" fmla="*/ 4914256 w 5098762"/>
              <a:gd name="connsiteY32" fmla="*/ 590238 h 1599043"/>
              <a:gd name="connsiteX33" fmla="*/ 4496642 w 5098762"/>
              <a:gd name="connsiteY33" fmla="*/ 172624 h 1599043"/>
              <a:gd name="connsiteX34" fmla="*/ 1101143 w 5098762"/>
              <a:gd name="connsiteY34" fmla="*/ 172624 h 1599043"/>
              <a:gd name="connsiteX35" fmla="*/ 1214041 w 5098762"/>
              <a:gd name="connsiteY35" fmla="*/ 93364 h 1599043"/>
              <a:gd name="connsiteX36" fmla="*/ 1101143 w 5098762"/>
              <a:gd name="connsiteY36" fmla="*/ 0 h 159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098762" h="1599043">
                <a:moveTo>
                  <a:pt x="1244023" y="487795"/>
                </a:moveTo>
                <a:lnTo>
                  <a:pt x="1391228" y="487795"/>
                </a:lnTo>
                <a:lnTo>
                  <a:pt x="1538432" y="635722"/>
                </a:lnTo>
                <a:lnTo>
                  <a:pt x="1391228" y="783648"/>
                </a:lnTo>
                <a:lnTo>
                  <a:pt x="1244023" y="783648"/>
                </a:lnTo>
                <a:lnTo>
                  <a:pt x="1391228" y="635722"/>
                </a:lnTo>
                <a:close/>
                <a:moveTo>
                  <a:pt x="1101143" y="0"/>
                </a:moveTo>
                <a:lnTo>
                  <a:pt x="4566152" y="0"/>
                </a:lnTo>
                <a:cubicBezTo>
                  <a:pt x="4860304" y="0"/>
                  <a:pt x="5098762" y="238457"/>
                  <a:pt x="5098762" y="532609"/>
                </a:cubicBezTo>
                <a:lnTo>
                  <a:pt x="5098762" y="1066434"/>
                </a:lnTo>
                <a:cubicBezTo>
                  <a:pt x="5098762" y="1360586"/>
                  <a:pt x="4860304" y="1599043"/>
                  <a:pt x="4566152" y="1599043"/>
                </a:cubicBezTo>
                <a:lnTo>
                  <a:pt x="1168535" y="1599043"/>
                </a:lnTo>
                <a:lnTo>
                  <a:pt x="1101143" y="1599043"/>
                </a:lnTo>
                <a:lnTo>
                  <a:pt x="348245" y="1599043"/>
                </a:lnTo>
                <a:cubicBezTo>
                  <a:pt x="155914" y="1599043"/>
                  <a:pt x="0" y="1443129"/>
                  <a:pt x="0" y="1250799"/>
                </a:cubicBezTo>
                <a:lnTo>
                  <a:pt x="0" y="901759"/>
                </a:lnTo>
                <a:cubicBezTo>
                  <a:pt x="0" y="709429"/>
                  <a:pt x="155914" y="553515"/>
                  <a:pt x="348245" y="553515"/>
                </a:cubicBezTo>
                <a:lnTo>
                  <a:pt x="1085729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2"/>
                </a:lnTo>
                <a:lnTo>
                  <a:pt x="1167535" y="783648"/>
                </a:lnTo>
                <a:lnTo>
                  <a:pt x="1020330" y="783648"/>
                </a:lnTo>
                <a:lnTo>
                  <a:pt x="1077302" y="726397"/>
                </a:lnTo>
                <a:lnTo>
                  <a:pt x="417583" y="726397"/>
                </a:lnTo>
                <a:cubicBezTo>
                  <a:pt x="288858" y="726397"/>
                  <a:pt x="184505" y="830749"/>
                  <a:pt x="184505" y="959474"/>
                </a:cubicBezTo>
                <a:lnTo>
                  <a:pt x="184505" y="1193083"/>
                </a:lnTo>
                <a:cubicBezTo>
                  <a:pt x="184505" y="1321808"/>
                  <a:pt x="288858" y="1426161"/>
                  <a:pt x="417583" y="1426161"/>
                </a:cubicBezTo>
                <a:lnTo>
                  <a:pt x="1168535" y="1426161"/>
                </a:lnTo>
                <a:lnTo>
                  <a:pt x="1168535" y="1426420"/>
                </a:lnTo>
                <a:lnTo>
                  <a:pt x="4496642" y="1426420"/>
                </a:lnTo>
                <a:cubicBezTo>
                  <a:pt x="4727284" y="1426420"/>
                  <a:pt x="4914256" y="1239447"/>
                  <a:pt x="4914256" y="1008806"/>
                </a:cubicBezTo>
                <a:lnTo>
                  <a:pt x="4914256" y="590238"/>
                </a:lnTo>
                <a:cubicBezTo>
                  <a:pt x="4914256" y="359596"/>
                  <a:pt x="4727284" y="172624"/>
                  <a:pt x="4496642" y="172624"/>
                </a:cubicBezTo>
                <a:lnTo>
                  <a:pt x="1101143" y="172624"/>
                </a:lnTo>
                <a:cubicBezTo>
                  <a:pt x="1100811" y="138069"/>
                  <a:pt x="1214373" y="127919"/>
                  <a:pt x="1214041" y="93364"/>
                </a:cubicBezTo>
                <a:cubicBezTo>
                  <a:pt x="1214373" y="70378"/>
                  <a:pt x="1100811" y="22986"/>
                  <a:pt x="1101143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楷体" pitchFamily="2" charset="-122"/>
              <a:ea typeface="华文楷体" pitchFamily="2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 bwMode="auto">
          <a:xfrm>
            <a:off x="325043" y="2330338"/>
            <a:ext cx="418475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sym typeface="Arial" panose="020B0604020202020204" pitchFamily="34" charset="0"/>
              </a:rPr>
              <a:t>W</a:t>
            </a:r>
          </a:p>
        </p:txBody>
      </p:sp>
      <p:sp>
        <p:nvSpPr>
          <p:cNvPr id="24" name="任意多边形 23"/>
          <p:cNvSpPr/>
          <p:nvPr/>
        </p:nvSpPr>
        <p:spPr bwMode="auto">
          <a:xfrm>
            <a:off x="805538" y="3214774"/>
            <a:ext cx="2436396" cy="755245"/>
          </a:xfrm>
          <a:custGeom>
            <a:avLst/>
            <a:gdLst>
              <a:gd name="connsiteX0" fmla="*/ 1244023 w 5100205"/>
              <a:gd name="connsiteY0" fmla="*/ 487795 h 1599044"/>
              <a:gd name="connsiteX1" fmla="*/ 1391228 w 5100205"/>
              <a:gd name="connsiteY1" fmla="*/ 487795 h 1599044"/>
              <a:gd name="connsiteX2" fmla="*/ 1538432 w 5100205"/>
              <a:gd name="connsiteY2" fmla="*/ 635721 h 1599044"/>
              <a:gd name="connsiteX3" fmla="*/ 1391228 w 5100205"/>
              <a:gd name="connsiteY3" fmla="*/ 783647 h 1599044"/>
              <a:gd name="connsiteX4" fmla="*/ 1244023 w 5100205"/>
              <a:gd name="connsiteY4" fmla="*/ 783647 h 1599044"/>
              <a:gd name="connsiteX5" fmla="*/ 1391228 w 5100205"/>
              <a:gd name="connsiteY5" fmla="*/ 635721 h 1599044"/>
              <a:gd name="connsiteX6" fmla="*/ 1101455 w 5100205"/>
              <a:gd name="connsiteY6" fmla="*/ 0 h 1599044"/>
              <a:gd name="connsiteX7" fmla="*/ 4567444 w 5100205"/>
              <a:gd name="connsiteY7" fmla="*/ 0 h 1599044"/>
              <a:gd name="connsiteX8" fmla="*/ 5100205 w 5100205"/>
              <a:gd name="connsiteY8" fmla="*/ 532610 h 1599044"/>
              <a:gd name="connsiteX9" fmla="*/ 5100205 w 5100205"/>
              <a:gd name="connsiteY9" fmla="*/ 1066435 h 1599044"/>
              <a:gd name="connsiteX10" fmla="*/ 4567444 w 5100205"/>
              <a:gd name="connsiteY10" fmla="*/ 1599044 h 1599044"/>
              <a:gd name="connsiteX11" fmla="*/ 1168866 w 5100205"/>
              <a:gd name="connsiteY11" fmla="*/ 1599044 h 1599044"/>
              <a:gd name="connsiteX12" fmla="*/ 1101455 w 5100205"/>
              <a:gd name="connsiteY12" fmla="*/ 1599044 h 1599044"/>
              <a:gd name="connsiteX13" fmla="*/ 348344 w 5100205"/>
              <a:gd name="connsiteY13" fmla="*/ 1599044 h 1599044"/>
              <a:gd name="connsiteX14" fmla="*/ 0 w 5100205"/>
              <a:gd name="connsiteY14" fmla="*/ 1250800 h 1599044"/>
              <a:gd name="connsiteX15" fmla="*/ 0 w 5100205"/>
              <a:gd name="connsiteY15" fmla="*/ 901760 h 1599044"/>
              <a:gd name="connsiteX16" fmla="*/ 348344 w 5100205"/>
              <a:gd name="connsiteY16" fmla="*/ 553515 h 1599044"/>
              <a:gd name="connsiteX17" fmla="*/ 1085730 w 5100205"/>
              <a:gd name="connsiteY17" fmla="*/ 553515 h 1599044"/>
              <a:gd name="connsiteX18" fmla="*/ 1020330 w 5100205"/>
              <a:gd name="connsiteY18" fmla="*/ 487795 h 1599044"/>
              <a:gd name="connsiteX19" fmla="*/ 1167535 w 5100205"/>
              <a:gd name="connsiteY19" fmla="*/ 487795 h 1599044"/>
              <a:gd name="connsiteX20" fmla="*/ 1314739 w 5100205"/>
              <a:gd name="connsiteY20" fmla="*/ 635721 h 1599044"/>
              <a:gd name="connsiteX21" fmla="*/ 1167535 w 5100205"/>
              <a:gd name="connsiteY21" fmla="*/ 783647 h 1599044"/>
              <a:gd name="connsiteX22" fmla="*/ 1020330 w 5100205"/>
              <a:gd name="connsiteY22" fmla="*/ 783647 h 1599044"/>
              <a:gd name="connsiteX23" fmla="*/ 1077301 w 5100205"/>
              <a:gd name="connsiteY23" fmla="*/ 726397 h 1599044"/>
              <a:gd name="connsiteX24" fmla="*/ 417702 w 5100205"/>
              <a:gd name="connsiteY24" fmla="*/ 726397 h 1599044"/>
              <a:gd name="connsiteX25" fmla="*/ 184558 w 5100205"/>
              <a:gd name="connsiteY25" fmla="*/ 959475 h 1599044"/>
              <a:gd name="connsiteX26" fmla="*/ 184558 w 5100205"/>
              <a:gd name="connsiteY26" fmla="*/ 1193084 h 1599044"/>
              <a:gd name="connsiteX27" fmla="*/ 417702 w 5100205"/>
              <a:gd name="connsiteY27" fmla="*/ 1426162 h 1599044"/>
              <a:gd name="connsiteX28" fmla="*/ 1168866 w 5100205"/>
              <a:gd name="connsiteY28" fmla="*/ 1426162 h 1599044"/>
              <a:gd name="connsiteX29" fmla="*/ 1168866 w 5100205"/>
              <a:gd name="connsiteY29" fmla="*/ 1426420 h 1599044"/>
              <a:gd name="connsiteX30" fmla="*/ 4497914 w 5100205"/>
              <a:gd name="connsiteY30" fmla="*/ 1426420 h 1599044"/>
              <a:gd name="connsiteX31" fmla="*/ 4915648 w 5100205"/>
              <a:gd name="connsiteY31" fmla="*/ 1008806 h 1599044"/>
              <a:gd name="connsiteX32" fmla="*/ 4915648 w 5100205"/>
              <a:gd name="connsiteY32" fmla="*/ 590238 h 1599044"/>
              <a:gd name="connsiteX33" fmla="*/ 4497914 w 5100205"/>
              <a:gd name="connsiteY33" fmla="*/ 172624 h 1599044"/>
              <a:gd name="connsiteX34" fmla="*/ 1101455 w 5100205"/>
              <a:gd name="connsiteY34" fmla="*/ 172624 h 1599044"/>
              <a:gd name="connsiteX35" fmla="*/ 1214385 w 5100205"/>
              <a:gd name="connsiteY35" fmla="*/ 93364 h 1599044"/>
              <a:gd name="connsiteX36" fmla="*/ 1101455 w 5100205"/>
              <a:gd name="connsiteY36" fmla="*/ 0 h 15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599044">
                <a:moveTo>
                  <a:pt x="1244023" y="487795"/>
                </a:moveTo>
                <a:lnTo>
                  <a:pt x="1391228" y="487795"/>
                </a:lnTo>
                <a:lnTo>
                  <a:pt x="1538432" y="635721"/>
                </a:lnTo>
                <a:lnTo>
                  <a:pt x="1391228" y="783647"/>
                </a:lnTo>
                <a:lnTo>
                  <a:pt x="1244023" y="783647"/>
                </a:lnTo>
                <a:lnTo>
                  <a:pt x="1391228" y="635721"/>
                </a:lnTo>
                <a:close/>
                <a:moveTo>
                  <a:pt x="1101455" y="0"/>
                </a:moveTo>
                <a:lnTo>
                  <a:pt x="4567444" y="0"/>
                </a:lnTo>
                <a:cubicBezTo>
                  <a:pt x="4861680" y="0"/>
                  <a:pt x="5100205" y="238457"/>
                  <a:pt x="5100205" y="532610"/>
                </a:cubicBezTo>
                <a:lnTo>
                  <a:pt x="5100205" y="1066435"/>
                </a:lnTo>
                <a:cubicBezTo>
                  <a:pt x="5100205" y="1360587"/>
                  <a:pt x="4861680" y="1599044"/>
                  <a:pt x="4567444" y="1599044"/>
                </a:cubicBezTo>
                <a:lnTo>
                  <a:pt x="1168866" y="1599044"/>
                </a:lnTo>
                <a:lnTo>
                  <a:pt x="1101455" y="1599044"/>
                </a:lnTo>
                <a:lnTo>
                  <a:pt x="348344" y="1599044"/>
                </a:lnTo>
                <a:cubicBezTo>
                  <a:pt x="155959" y="1599044"/>
                  <a:pt x="0" y="1443130"/>
                  <a:pt x="0" y="1250800"/>
                </a:cubicBezTo>
                <a:lnTo>
                  <a:pt x="0" y="901760"/>
                </a:lnTo>
                <a:cubicBezTo>
                  <a:pt x="0" y="709430"/>
                  <a:pt x="155959" y="553515"/>
                  <a:pt x="348344" y="553515"/>
                </a:cubicBezTo>
                <a:lnTo>
                  <a:pt x="1085730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1"/>
                </a:lnTo>
                <a:lnTo>
                  <a:pt x="1167535" y="783647"/>
                </a:lnTo>
                <a:lnTo>
                  <a:pt x="1020330" y="783647"/>
                </a:lnTo>
                <a:lnTo>
                  <a:pt x="1077301" y="726397"/>
                </a:lnTo>
                <a:lnTo>
                  <a:pt x="417702" y="726397"/>
                </a:lnTo>
                <a:cubicBezTo>
                  <a:pt x="288940" y="726397"/>
                  <a:pt x="184558" y="830750"/>
                  <a:pt x="184558" y="959475"/>
                </a:cubicBezTo>
                <a:lnTo>
                  <a:pt x="184558" y="1193084"/>
                </a:lnTo>
                <a:cubicBezTo>
                  <a:pt x="184558" y="1321809"/>
                  <a:pt x="288940" y="1426162"/>
                  <a:pt x="417702" y="1426162"/>
                </a:cubicBezTo>
                <a:lnTo>
                  <a:pt x="1168866" y="1426162"/>
                </a:lnTo>
                <a:lnTo>
                  <a:pt x="1168866" y="1426420"/>
                </a:lnTo>
                <a:lnTo>
                  <a:pt x="4497914" y="1426420"/>
                </a:lnTo>
                <a:cubicBezTo>
                  <a:pt x="4728622" y="1426420"/>
                  <a:pt x="4915648" y="1239448"/>
                  <a:pt x="4915648" y="1008806"/>
                </a:cubicBezTo>
                <a:lnTo>
                  <a:pt x="4915648" y="590238"/>
                </a:lnTo>
                <a:cubicBezTo>
                  <a:pt x="4915648" y="359596"/>
                  <a:pt x="4728622" y="172624"/>
                  <a:pt x="4497914" y="172624"/>
                </a:cubicBezTo>
                <a:lnTo>
                  <a:pt x="1101455" y="172624"/>
                </a:lnTo>
                <a:cubicBezTo>
                  <a:pt x="1101122" y="138069"/>
                  <a:pt x="1214717" y="127919"/>
                  <a:pt x="1214385" y="93364"/>
                </a:cubicBezTo>
                <a:cubicBezTo>
                  <a:pt x="1214717" y="70378"/>
                  <a:pt x="1101122" y="22986"/>
                  <a:pt x="1101455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楷体" pitchFamily="2" charset="-122"/>
              <a:ea typeface="华文楷体" pitchFamily="2" charset="-122"/>
              <a:sym typeface="Arial" panose="020B0604020202020204" pitchFamily="34" charset="0"/>
            </a:endParaRPr>
          </a:p>
        </p:txBody>
      </p:sp>
      <p:sp>
        <p:nvSpPr>
          <p:cNvPr id="25" name="TextBox 17"/>
          <p:cNvSpPr txBox="1"/>
          <p:nvPr/>
        </p:nvSpPr>
        <p:spPr bwMode="auto">
          <a:xfrm>
            <a:off x="293670" y="3318482"/>
            <a:ext cx="418475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sym typeface="Arial" panose="020B0604020202020204" pitchFamily="34" charset="0"/>
              </a:rPr>
              <a:t>O</a:t>
            </a:r>
          </a:p>
        </p:txBody>
      </p:sp>
      <p:sp>
        <p:nvSpPr>
          <p:cNvPr id="28" name="TextBox 5"/>
          <p:cNvSpPr txBox="1"/>
          <p:nvPr/>
        </p:nvSpPr>
        <p:spPr bwMode="auto">
          <a:xfrm>
            <a:off x="342131" y="1385534"/>
            <a:ext cx="418476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817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  <a:sym typeface="Arial" panose="020B0604020202020204" pitchFamily="34" charset="0"/>
              </a:rPr>
              <a:t>S</a:t>
            </a:r>
          </a:p>
        </p:txBody>
      </p:sp>
      <p:sp>
        <p:nvSpPr>
          <p:cNvPr id="29" name="任意多边形 28"/>
          <p:cNvSpPr/>
          <p:nvPr/>
        </p:nvSpPr>
        <p:spPr bwMode="auto">
          <a:xfrm>
            <a:off x="782678" y="1242899"/>
            <a:ext cx="2436396" cy="755928"/>
          </a:xfrm>
          <a:custGeom>
            <a:avLst/>
            <a:gdLst>
              <a:gd name="connsiteX0" fmla="*/ 1244023 w 5100205"/>
              <a:gd name="connsiteY0" fmla="*/ 489239 h 1600489"/>
              <a:gd name="connsiteX1" fmla="*/ 1391228 w 5100205"/>
              <a:gd name="connsiteY1" fmla="*/ 489239 h 1600489"/>
              <a:gd name="connsiteX2" fmla="*/ 1538432 w 5100205"/>
              <a:gd name="connsiteY2" fmla="*/ 636444 h 1600489"/>
              <a:gd name="connsiteX3" fmla="*/ 1391228 w 5100205"/>
              <a:gd name="connsiteY3" fmla="*/ 783648 h 1600489"/>
              <a:gd name="connsiteX4" fmla="*/ 1244023 w 5100205"/>
              <a:gd name="connsiteY4" fmla="*/ 783648 h 1600489"/>
              <a:gd name="connsiteX5" fmla="*/ 1391228 w 5100205"/>
              <a:gd name="connsiteY5" fmla="*/ 636444 h 1600489"/>
              <a:gd name="connsiteX6" fmla="*/ 1101455 w 5100205"/>
              <a:gd name="connsiteY6" fmla="*/ 0 h 1600489"/>
              <a:gd name="connsiteX7" fmla="*/ 4567444 w 5100205"/>
              <a:gd name="connsiteY7" fmla="*/ 0 h 1600489"/>
              <a:gd name="connsiteX8" fmla="*/ 5100205 w 5100205"/>
              <a:gd name="connsiteY8" fmla="*/ 533091 h 1600489"/>
              <a:gd name="connsiteX9" fmla="*/ 5100205 w 5100205"/>
              <a:gd name="connsiteY9" fmla="*/ 1067398 h 1600489"/>
              <a:gd name="connsiteX10" fmla="*/ 4567444 w 5100205"/>
              <a:gd name="connsiteY10" fmla="*/ 1600489 h 1600489"/>
              <a:gd name="connsiteX11" fmla="*/ 1168866 w 5100205"/>
              <a:gd name="connsiteY11" fmla="*/ 1600489 h 1600489"/>
              <a:gd name="connsiteX12" fmla="*/ 1101455 w 5100205"/>
              <a:gd name="connsiteY12" fmla="*/ 1600489 h 1600489"/>
              <a:gd name="connsiteX13" fmla="*/ 348344 w 5100205"/>
              <a:gd name="connsiteY13" fmla="*/ 1600489 h 1600489"/>
              <a:gd name="connsiteX14" fmla="*/ 0 w 5100205"/>
              <a:gd name="connsiteY14" fmla="*/ 1251930 h 1600489"/>
              <a:gd name="connsiteX15" fmla="*/ 0 w 5100205"/>
              <a:gd name="connsiteY15" fmla="*/ 902575 h 1600489"/>
              <a:gd name="connsiteX16" fmla="*/ 348344 w 5100205"/>
              <a:gd name="connsiteY16" fmla="*/ 554016 h 1600489"/>
              <a:gd name="connsiteX17" fmla="*/ 1085107 w 5100205"/>
              <a:gd name="connsiteY17" fmla="*/ 554016 h 1600489"/>
              <a:gd name="connsiteX18" fmla="*/ 1020330 w 5100205"/>
              <a:gd name="connsiteY18" fmla="*/ 489239 h 1600489"/>
              <a:gd name="connsiteX19" fmla="*/ 1167535 w 5100205"/>
              <a:gd name="connsiteY19" fmla="*/ 489239 h 1600489"/>
              <a:gd name="connsiteX20" fmla="*/ 1314739 w 5100205"/>
              <a:gd name="connsiteY20" fmla="*/ 636444 h 1600489"/>
              <a:gd name="connsiteX21" fmla="*/ 1167535 w 5100205"/>
              <a:gd name="connsiteY21" fmla="*/ 783648 h 1600489"/>
              <a:gd name="connsiteX22" fmla="*/ 1020330 w 5100205"/>
              <a:gd name="connsiteY22" fmla="*/ 783648 h 1600489"/>
              <a:gd name="connsiteX23" fmla="*/ 1076925 w 5100205"/>
              <a:gd name="connsiteY23" fmla="*/ 727054 h 1600489"/>
              <a:gd name="connsiteX24" fmla="*/ 417702 w 5100205"/>
              <a:gd name="connsiteY24" fmla="*/ 727054 h 1600489"/>
              <a:gd name="connsiteX25" fmla="*/ 184558 w 5100205"/>
              <a:gd name="connsiteY25" fmla="*/ 960342 h 1600489"/>
              <a:gd name="connsiteX26" fmla="*/ 184558 w 5100205"/>
              <a:gd name="connsiteY26" fmla="*/ 1194162 h 1600489"/>
              <a:gd name="connsiteX27" fmla="*/ 417702 w 5100205"/>
              <a:gd name="connsiteY27" fmla="*/ 1427450 h 1600489"/>
              <a:gd name="connsiteX28" fmla="*/ 1168866 w 5100205"/>
              <a:gd name="connsiteY28" fmla="*/ 1427450 h 1600489"/>
              <a:gd name="connsiteX29" fmla="*/ 1168866 w 5100205"/>
              <a:gd name="connsiteY29" fmla="*/ 1427709 h 1600489"/>
              <a:gd name="connsiteX30" fmla="*/ 4497914 w 5100205"/>
              <a:gd name="connsiteY30" fmla="*/ 1427709 h 1600489"/>
              <a:gd name="connsiteX31" fmla="*/ 4915648 w 5100205"/>
              <a:gd name="connsiteY31" fmla="*/ 1009718 h 1600489"/>
              <a:gd name="connsiteX32" fmla="*/ 4915648 w 5100205"/>
              <a:gd name="connsiteY32" fmla="*/ 590771 h 1600489"/>
              <a:gd name="connsiteX33" fmla="*/ 4497914 w 5100205"/>
              <a:gd name="connsiteY33" fmla="*/ 172780 h 1600489"/>
              <a:gd name="connsiteX34" fmla="*/ 1101455 w 5100205"/>
              <a:gd name="connsiteY34" fmla="*/ 172780 h 1600489"/>
              <a:gd name="connsiteX35" fmla="*/ 1214385 w 5100205"/>
              <a:gd name="connsiteY35" fmla="*/ 93449 h 1600489"/>
              <a:gd name="connsiteX36" fmla="*/ 1101455 w 5100205"/>
              <a:gd name="connsiteY36" fmla="*/ 0 h 1600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600489">
                <a:moveTo>
                  <a:pt x="1244023" y="489239"/>
                </a:moveTo>
                <a:lnTo>
                  <a:pt x="1391228" y="489239"/>
                </a:lnTo>
                <a:lnTo>
                  <a:pt x="1538432" y="636444"/>
                </a:lnTo>
                <a:lnTo>
                  <a:pt x="1391228" y="783648"/>
                </a:lnTo>
                <a:lnTo>
                  <a:pt x="1244023" y="783648"/>
                </a:lnTo>
                <a:lnTo>
                  <a:pt x="1391228" y="636444"/>
                </a:lnTo>
                <a:close/>
                <a:moveTo>
                  <a:pt x="1101455" y="0"/>
                </a:moveTo>
                <a:lnTo>
                  <a:pt x="4567444" y="0"/>
                </a:lnTo>
                <a:cubicBezTo>
                  <a:pt x="4861680" y="0"/>
                  <a:pt x="5100205" y="238673"/>
                  <a:pt x="5100205" y="533091"/>
                </a:cubicBezTo>
                <a:lnTo>
                  <a:pt x="5100205" y="1067398"/>
                </a:lnTo>
                <a:cubicBezTo>
                  <a:pt x="5100205" y="1361816"/>
                  <a:pt x="4861680" y="1600489"/>
                  <a:pt x="4567444" y="1600489"/>
                </a:cubicBezTo>
                <a:lnTo>
                  <a:pt x="1168866" y="1600489"/>
                </a:lnTo>
                <a:lnTo>
                  <a:pt x="1101455" y="1600489"/>
                </a:lnTo>
                <a:lnTo>
                  <a:pt x="348344" y="1600489"/>
                </a:lnTo>
                <a:cubicBezTo>
                  <a:pt x="155959" y="1600489"/>
                  <a:pt x="0" y="1444434"/>
                  <a:pt x="0" y="1251930"/>
                </a:cubicBezTo>
                <a:lnTo>
                  <a:pt x="0" y="902575"/>
                </a:lnTo>
                <a:cubicBezTo>
                  <a:pt x="0" y="710071"/>
                  <a:pt x="155959" y="554016"/>
                  <a:pt x="348344" y="554016"/>
                </a:cubicBezTo>
                <a:lnTo>
                  <a:pt x="1085107" y="554016"/>
                </a:lnTo>
                <a:lnTo>
                  <a:pt x="1020330" y="489239"/>
                </a:lnTo>
                <a:lnTo>
                  <a:pt x="1167535" y="489239"/>
                </a:lnTo>
                <a:lnTo>
                  <a:pt x="1314739" y="636444"/>
                </a:lnTo>
                <a:lnTo>
                  <a:pt x="1167535" y="783648"/>
                </a:lnTo>
                <a:lnTo>
                  <a:pt x="1020330" y="783648"/>
                </a:lnTo>
                <a:lnTo>
                  <a:pt x="1076925" y="727054"/>
                </a:lnTo>
                <a:lnTo>
                  <a:pt x="417702" y="727054"/>
                </a:lnTo>
                <a:cubicBezTo>
                  <a:pt x="288940" y="727054"/>
                  <a:pt x="184558" y="831500"/>
                  <a:pt x="184558" y="960342"/>
                </a:cubicBezTo>
                <a:lnTo>
                  <a:pt x="184558" y="1194162"/>
                </a:lnTo>
                <a:cubicBezTo>
                  <a:pt x="184558" y="1323004"/>
                  <a:pt x="288940" y="1427450"/>
                  <a:pt x="417702" y="1427450"/>
                </a:cubicBezTo>
                <a:lnTo>
                  <a:pt x="1168866" y="1427450"/>
                </a:lnTo>
                <a:lnTo>
                  <a:pt x="1168866" y="1427709"/>
                </a:lnTo>
                <a:lnTo>
                  <a:pt x="4497914" y="1427709"/>
                </a:lnTo>
                <a:cubicBezTo>
                  <a:pt x="4728622" y="1427709"/>
                  <a:pt x="4915648" y="1240568"/>
                  <a:pt x="4915648" y="1009718"/>
                </a:cubicBezTo>
                <a:lnTo>
                  <a:pt x="4915648" y="590771"/>
                </a:lnTo>
                <a:cubicBezTo>
                  <a:pt x="4915648" y="359921"/>
                  <a:pt x="4728622" y="172780"/>
                  <a:pt x="4497914" y="172780"/>
                </a:cubicBezTo>
                <a:lnTo>
                  <a:pt x="1101455" y="172780"/>
                </a:lnTo>
                <a:cubicBezTo>
                  <a:pt x="1101122" y="138193"/>
                  <a:pt x="1214717" y="128035"/>
                  <a:pt x="1214385" y="93449"/>
                </a:cubicBezTo>
                <a:cubicBezTo>
                  <a:pt x="1214717" y="70442"/>
                  <a:pt x="1101122" y="23007"/>
                  <a:pt x="1101455" y="0"/>
                </a:cubicBez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楷体" pitchFamily="2" charset="-122"/>
              <a:ea typeface="华文楷体" pitchFamily="2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531620" y="1368464"/>
            <a:ext cx="1631076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400" dirty="0" smtClean="0">
                <a:latin typeface="华文楷体" pitchFamily="2" charset="-122"/>
                <a:ea typeface="华文楷体" pitchFamily="2" charset="-122"/>
              </a:rPr>
              <a:t>创意快速过审核的技巧</a:t>
            </a:r>
            <a:endParaRPr lang="en-US" sz="1400" b="1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3802380" y="1277373"/>
            <a:ext cx="4465320" cy="7109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en-US" altLang="zh-CN" sz="1100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sz="1100" dirty="0" smtClean="0">
                <a:latin typeface="华文楷体" pitchFamily="2" charset="-122"/>
                <a:ea typeface="华文楷体" pitchFamily="2" charset="-122"/>
              </a:rPr>
              <a:t>技巧：上新计划时，可以复制多个单元同时审核。删除审核被拒的，保留审核通过的即可。</a:t>
            </a:r>
            <a:endParaRPr lang="en-US" altLang="zh-CN" sz="1100" dirty="0" smtClean="0">
              <a:latin typeface="华文楷体" pitchFamily="2" charset="-122"/>
              <a:ea typeface="华文楷体" pitchFamily="2" charset="-122"/>
            </a:endParaRPr>
          </a:p>
          <a:p>
            <a:pPr defTabSz="1216817">
              <a:spcBef>
                <a:spcPct val="20000"/>
              </a:spcBef>
              <a:defRPr/>
            </a:pPr>
            <a:r>
              <a:rPr lang="zh-CN" altLang="en-US" sz="1100" dirty="0" smtClean="0">
                <a:latin typeface="华文楷体" pitchFamily="2" charset="-122"/>
                <a:ea typeface="华文楷体" pitchFamily="2" charset="-122"/>
              </a:rPr>
              <a:t> </a:t>
            </a:r>
            <a:r>
              <a:rPr lang="en-US" altLang="zh-CN" sz="1100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sz="1100" dirty="0" smtClean="0">
                <a:latin typeface="华文楷体" pitchFamily="2" charset="-122"/>
                <a:ea typeface="华文楷体" pitchFamily="2" charset="-122"/>
              </a:rPr>
              <a:t>原理：人工审核存在个人差异，在保证不违反广告法的情况下，批量上传便于快速过审。</a:t>
            </a:r>
            <a:endParaRPr lang="en-US" altLang="zh-CN" sz="1100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379220" y="3401330"/>
            <a:ext cx="1874520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400" dirty="0" smtClean="0">
                <a:latin typeface="华文楷体" pitchFamily="2" charset="-122"/>
                <a:ea typeface="华文楷体" pitchFamily="2" charset="-122"/>
              </a:rPr>
              <a:t>关键词定向要从用户需求出发，扩展意图词</a:t>
            </a:r>
            <a:endParaRPr lang="en-US" sz="1400" b="1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3729580" y="3477879"/>
            <a:ext cx="4126640" cy="3724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en-US" altLang="zh-CN" sz="1100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sz="1100" dirty="0" smtClean="0">
                <a:latin typeface="华文楷体" pitchFamily="2" charset="-122"/>
                <a:ea typeface="华文楷体" pitchFamily="2" charset="-122"/>
              </a:rPr>
              <a:t>举例：集成灶加盟的意图词放开</a:t>
            </a:r>
            <a:r>
              <a:rPr lang="zh-CN" altLang="en-US" sz="11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招商加盟</a:t>
            </a:r>
            <a:r>
              <a:rPr lang="zh-CN" altLang="en-US" sz="1100" dirty="0" smtClean="0">
                <a:latin typeface="华文楷体" pitchFamily="2" charset="-122"/>
                <a:ea typeface="华文楷体" pitchFamily="2" charset="-122"/>
              </a:rPr>
              <a:t>。 </a:t>
            </a:r>
            <a:endParaRPr lang="en-US" altLang="zh-CN" sz="1100" dirty="0" smtClean="0">
              <a:latin typeface="华文楷体" pitchFamily="2" charset="-122"/>
              <a:ea typeface="华文楷体" pitchFamily="2" charset="-122"/>
            </a:endParaRPr>
          </a:p>
          <a:p>
            <a:pPr defTabSz="1216817">
              <a:spcBef>
                <a:spcPct val="20000"/>
              </a:spcBef>
              <a:defRPr/>
            </a:pPr>
            <a:r>
              <a:rPr lang="en-US" altLang="zh-CN" sz="1100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sz="1100" dirty="0" smtClean="0">
                <a:latin typeface="华文楷体" pitchFamily="2" charset="-122"/>
                <a:ea typeface="华文楷体" pitchFamily="2" charset="-122"/>
              </a:rPr>
              <a:t>百度信息流与</a:t>
            </a:r>
            <a:r>
              <a:rPr lang="en-US" altLang="zh-CN" sz="1100" dirty="0" smtClean="0">
                <a:latin typeface="华文楷体" pitchFamily="2" charset="-122"/>
                <a:ea typeface="华文楷体" pitchFamily="2" charset="-122"/>
              </a:rPr>
              <a:t>SEM</a:t>
            </a:r>
            <a:r>
              <a:rPr lang="zh-CN" altLang="en-US" sz="1100" dirty="0" smtClean="0">
                <a:latin typeface="华文楷体" pitchFamily="2" charset="-122"/>
                <a:ea typeface="华文楷体" pitchFamily="2" charset="-122"/>
              </a:rPr>
              <a:t>的区别，人群放开后才能找到精准人群。</a:t>
            </a:r>
            <a:endParaRPr lang="en-US" altLang="zh-CN" sz="1100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676399" y="2368268"/>
            <a:ext cx="1403862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400" dirty="0" smtClean="0">
                <a:latin typeface="华文楷体" pitchFamily="2" charset="-122"/>
                <a:ea typeface="华文楷体" pitchFamily="2" charset="-122"/>
              </a:rPr>
              <a:t>初期定向要放宽</a:t>
            </a:r>
            <a:endParaRPr lang="en-US" sz="1400" b="1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3747358" y="2330517"/>
            <a:ext cx="4787042" cy="88024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en-US" altLang="zh-CN" sz="1100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sz="1100" dirty="0" smtClean="0">
                <a:latin typeface="华文楷体" pitchFamily="2" charset="-122"/>
                <a:ea typeface="华文楷体" pitchFamily="2" charset="-122"/>
              </a:rPr>
              <a:t>技巧：针对新账户或效果不佳的账户，主要关注基础定向（年龄</a:t>
            </a:r>
            <a:r>
              <a:rPr lang="en-US" altLang="zh-CN" sz="1100" dirty="0" smtClean="0">
                <a:latin typeface="华文楷体" pitchFamily="2" charset="-122"/>
                <a:ea typeface="华文楷体" pitchFamily="2" charset="-122"/>
              </a:rPr>
              <a:t>/</a:t>
            </a:r>
            <a:r>
              <a:rPr lang="zh-CN" altLang="en-US" sz="1100" dirty="0" smtClean="0">
                <a:latin typeface="华文楷体" pitchFamily="2" charset="-122"/>
                <a:ea typeface="华文楷体" pitchFamily="2" charset="-122"/>
              </a:rPr>
              <a:t>性别），其他定向不选择。</a:t>
            </a:r>
            <a:endParaRPr lang="en-US" altLang="zh-CN" sz="1100" dirty="0" smtClean="0">
              <a:latin typeface="华文楷体" pitchFamily="2" charset="-122"/>
              <a:ea typeface="华文楷体" pitchFamily="2" charset="-122"/>
            </a:endParaRPr>
          </a:p>
          <a:p>
            <a:pPr defTabSz="1216817">
              <a:spcBef>
                <a:spcPct val="20000"/>
              </a:spcBef>
              <a:defRPr/>
            </a:pPr>
            <a:r>
              <a:rPr lang="en-US" altLang="zh-CN" sz="1100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sz="1100" dirty="0" smtClean="0">
                <a:latin typeface="华文楷体" pitchFamily="2" charset="-122"/>
                <a:ea typeface="华文楷体" pitchFamily="2" charset="-122"/>
              </a:rPr>
              <a:t>原理：系统判断和给用户划分标签，是依靠用户的浏览行为。所以在实操过程中，定向的选择不是很重 要的。在投放过程中，主要是依靠创意来筛选意向用户。前期投放要放宽定向，否则会限制前期测试起 量。</a:t>
            </a:r>
            <a:endParaRPr lang="en-US" altLang="zh-CN" sz="1100" dirty="0">
              <a:solidFill>
                <a:schemeClr val="bg1"/>
              </a:solidFill>
              <a:latin typeface="华文楷体" pitchFamily="2" charset="-122"/>
              <a:ea typeface="华文楷体" pitchFamily="2" charset="-122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-579118" y="-911828"/>
            <a:ext cx="145604" cy="301751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-211398" y="-911829"/>
            <a:ext cx="72802" cy="301751"/>
          </a:xfrm>
          <a:prstGeom prst="rect">
            <a:avLst/>
          </a:prstGeom>
          <a:solidFill>
            <a:srgbClr val="37CBFF">
              <a:alpha val="4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楷体" pitchFamily="2" charset="-122"/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6965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矩形 71"/>
          <p:cNvSpPr/>
          <p:nvPr/>
        </p:nvSpPr>
        <p:spPr>
          <a:xfrm>
            <a:off x="807720" y="485016"/>
            <a:ext cx="7642860" cy="28084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华文楷体" pitchFamily="2" charset="-122"/>
                <a:ea typeface="华文楷体" pitchFamily="2" charset="-122"/>
              </a:rPr>
              <a:t>稳定账户如何持续增量（</a:t>
            </a:r>
            <a:r>
              <a:rPr lang="en-US" altLang="zh-CN" sz="2800" dirty="0" smtClean="0">
                <a:latin typeface="华文楷体" pitchFamily="2" charset="-122"/>
                <a:ea typeface="华文楷体" pitchFamily="2" charset="-122"/>
              </a:rPr>
              <a:t>1</a:t>
            </a:r>
            <a:r>
              <a:rPr lang="zh-CN" altLang="en-US" sz="2800" dirty="0" smtClean="0">
                <a:latin typeface="华文楷体" pitchFamily="2" charset="-122"/>
                <a:ea typeface="华文楷体" pitchFamily="2" charset="-122"/>
              </a:rPr>
              <a:t>） </a:t>
            </a:r>
            <a:endParaRPr lang="en-US" altLang="zh-CN" sz="2800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①不要乱动稳定出量的计划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跑的好的计划，不要随意调整。频繁调整会让系统认为你对当前人群表现不满意，会重新 跑模型。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降低成本的方法，不是降低单一个计划的成本。而是新建计划，拉低总体的平均成本。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②一切以转化为中心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不要太注重点击率质量得分等表面数据。点击率高也不一定是好事情。</a:t>
            </a:r>
            <a:endParaRPr lang="zh-CN" altLang="en-US" dirty="0">
              <a:latin typeface="华文楷体" pitchFamily="2" charset="-122"/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2242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矩形 102"/>
          <p:cNvSpPr/>
          <p:nvPr/>
        </p:nvSpPr>
        <p:spPr>
          <a:xfrm>
            <a:off x="525780" y="300126"/>
            <a:ext cx="8023860" cy="36394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华文楷体" pitchFamily="2" charset="-122"/>
                <a:ea typeface="华文楷体" pitchFamily="2" charset="-122"/>
              </a:rPr>
              <a:t>稳定账户如何持续增量（</a:t>
            </a:r>
            <a:r>
              <a:rPr lang="en-US" altLang="zh-CN" sz="2800" dirty="0" smtClean="0">
                <a:latin typeface="华文楷体" pitchFamily="2" charset="-122"/>
                <a:ea typeface="华文楷体" pitchFamily="2" charset="-122"/>
              </a:rPr>
              <a:t>2</a:t>
            </a:r>
            <a:r>
              <a:rPr lang="zh-CN" altLang="en-US" sz="2800" dirty="0" smtClean="0">
                <a:latin typeface="华文楷体" pitchFamily="2" charset="-122"/>
                <a:ea typeface="华文楷体" pitchFamily="2" charset="-122"/>
              </a:rPr>
              <a:t>） </a:t>
            </a:r>
            <a:endParaRPr lang="en-US" altLang="zh-CN" sz="2800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③主要转化地区投放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在大账户通投后，可以通过查看地区报告，查看主要的转化区域。针对主要转化区域再建立新的计划，再 次投放。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④投放位置选择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不同位置的流量质量和特性不同。不要默认系统的优选，要建立不同的计划测试。（如下图）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655" y="2911359"/>
            <a:ext cx="2455545" cy="836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40309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762000" y="827120"/>
            <a:ext cx="5943600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⑤不同业务尽量分账户跑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针对业务相差较大的广告主，各项业务尽量分开账户跑。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原理：让系统更加明确你单项业务的人群定位，匹配更精确的流量。</a:t>
            </a:r>
            <a:endParaRPr lang="zh-CN" altLang="en-US" dirty="0">
              <a:latin typeface="华文楷体" pitchFamily="2" charset="-122"/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3967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320" y="191438"/>
            <a:ext cx="73228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华文楷体" pitchFamily="2" charset="-122"/>
                <a:ea typeface="华文楷体" pitchFamily="2" charset="-122"/>
              </a:rPr>
              <a:t>常见问题分析（</a:t>
            </a:r>
            <a:r>
              <a:rPr lang="en-US" altLang="zh-CN" sz="2400" dirty="0" smtClean="0">
                <a:latin typeface="华文楷体" pitchFamily="2" charset="-122"/>
                <a:ea typeface="华文楷体" pitchFamily="2" charset="-122"/>
              </a:rPr>
              <a:t>1</a:t>
            </a:r>
            <a:r>
              <a:rPr lang="zh-CN" altLang="en-US" sz="2400" dirty="0" smtClean="0">
                <a:latin typeface="华文楷体" pitchFamily="2" charset="-122"/>
                <a:ea typeface="华文楷体" pitchFamily="2" charset="-122"/>
              </a:rPr>
              <a:t>）</a:t>
            </a:r>
            <a:endParaRPr lang="en-US" altLang="zh-CN" sz="2400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①展现量太小怎么办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定向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       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关键词定向：从需求出发，扩展意图词（与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SEM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的差别，从核心词拓展长尾词）；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       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兴趣定向：关键词定向与兴趣定向，不宜交叉使用，会使得人群过小；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      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投放经验：关键词定向与基础定向搭配使用，效果好于兴趣定向。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创意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      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新上线的创意，出价可以高点；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       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大图样式的竞争较为激烈，转化成本高于小图；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出价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       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一般出价建议高于系统建议价格，保留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2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位小数；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       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分系统投放时，</a:t>
            </a:r>
            <a:r>
              <a:rPr lang="en-US" altLang="zh-CN" dirty="0" err="1" smtClean="0">
                <a:latin typeface="华文楷体" pitchFamily="2" charset="-122"/>
                <a:ea typeface="华文楷体" pitchFamily="2" charset="-122"/>
              </a:rPr>
              <a:t>iOS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的出价建议要高于安卓；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      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与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SEM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不同，信息流不可以频繁大幅度的调整出价，系统需要重新计算模型。</a:t>
            </a:r>
            <a:endParaRPr lang="zh-CN" altLang="en-US" dirty="0">
              <a:latin typeface="华文楷体" pitchFamily="2" charset="-122"/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1844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60"/>
          <p:cNvSpPr/>
          <p:nvPr/>
        </p:nvSpPr>
        <p:spPr>
          <a:xfrm>
            <a:off x="647700" y="225936"/>
            <a:ext cx="7802880" cy="3577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华文楷体" pitchFamily="2" charset="-122"/>
                <a:ea typeface="华文楷体" pitchFamily="2" charset="-122"/>
              </a:rPr>
              <a:t>常见问题分析（</a:t>
            </a:r>
            <a:r>
              <a:rPr lang="en-US" altLang="zh-CN" sz="2400" dirty="0" smtClean="0">
                <a:latin typeface="华文楷体" pitchFamily="2" charset="-122"/>
                <a:ea typeface="华文楷体" pitchFamily="2" charset="-122"/>
              </a:rPr>
              <a:t>2</a:t>
            </a:r>
            <a:r>
              <a:rPr lang="zh-CN" altLang="en-US" sz="2400" dirty="0" smtClean="0">
                <a:latin typeface="华文楷体" pitchFamily="2" charset="-122"/>
                <a:ea typeface="华文楷体" pitchFamily="2" charset="-122"/>
              </a:rPr>
              <a:t>）</a:t>
            </a:r>
            <a:endParaRPr lang="en-US" altLang="zh-CN" sz="2400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①展现量太小怎么办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预算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       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大账户：预算最后不设限；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       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中小账户：少量创意集中投放。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时段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        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投放要符合用户的使用时间，而不是按照客服的上班时间；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        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投放有接近半小时的缓冲时间，抢量要提早；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        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尽量减少时间断档，可以通过降低出价、预算等方式调控不要不停的开关计划。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余额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        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余额是否充足，如果余额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&lt;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预算，再调也是没用；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        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效果稳定的计划，切勿暂停，以免系统误判调整。</a:t>
            </a:r>
            <a:endParaRPr lang="zh-CN" altLang="en-US" dirty="0">
              <a:latin typeface="华文楷体" pitchFamily="2" charset="-122"/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7116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/>
        </p:nvSpPr>
        <p:spPr>
          <a:xfrm>
            <a:off x="495300" y="309756"/>
            <a:ext cx="8077200" cy="3116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华文楷体" pitchFamily="2" charset="-122"/>
                <a:ea typeface="华文楷体" pitchFamily="2" charset="-122"/>
              </a:rPr>
              <a:t>常见问题分析（</a:t>
            </a:r>
            <a:r>
              <a:rPr lang="en-US" altLang="zh-CN" sz="2400" dirty="0" smtClean="0">
                <a:latin typeface="华文楷体" pitchFamily="2" charset="-122"/>
                <a:ea typeface="华文楷体" pitchFamily="2" charset="-122"/>
              </a:rPr>
              <a:t>3</a:t>
            </a:r>
            <a:r>
              <a:rPr lang="zh-CN" altLang="en-US" sz="2400" dirty="0" smtClean="0">
                <a:latin typeface="华文楷体" pitchFamily="2" charset="-122"/>
                <a:ea typeface="华文楷体" pitchFamily="2" charset="-122"/>
              </a:rPr>
              <a:t>） </a:t>
            </a:r>
            <a:endParaRPr lang="en-US" altLang="zh-CN" sz="2400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②点击率怎么优化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原则：以转化为中心。点击率高不一定是好事。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注意：点击率不能脱离展现量和点击量来看，展现量小，点击率高也无意 义。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优化创意：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    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     </a:t>
            </a:r>
            <a:r>
              <a:rPr lang="en-US" altLang="zh-CN" sz="1200" dirty="0" smtClean="0">
                <a:latin typeface="华文楷体" pitchFamily="2" charset="-122"/>
                <a:ea typeface="华文楷体" pitchFamily="2" charset="-122"/>
              </a:rPr>
              <a:t>I. </a:t>
            </a:r>
            <a:r>
              <a:rPr lang="zh-CN" altLang="en-US" sz="1200" dirty="0" smtClean="0">
                <a:latin typeface="华文楷体" pitchFamily="2" charset="-122"/>
                <a:ea typeface="华文楷体" pitchFamily="2" charset="-122"/>
              </a:rPr>
              <a:t>原则：把握黄金</a:t>
            </a:r>
            <a:r>
              <a:rPr lang="en-US" altLang="zh-CN" sz="1200" dirty="0" smtClean="0">
                <a:latin typeface="华文楷体" pitchFamily="2" charset="-122"/>
                <a:ea typeface="华文楷体" pitchFamily="2" charset="-122"/>
              </a:rPr>
              <a:t>2</a:t>
            </a:r>
            <a:r>
              <a:rPr lang="zh-CN" altLang="en-US" sz="1200" dirty="0" smtClean="0">
                <a:latin typeface="华文楷体" pitchFamily="2" charset="-122"/>
                <a:ea typeface="华文楷体" pitchFamily="2" charset="-122"/>
              </a:rPr>
              <a:t>秒、传递正确信息；</a:t>
            </a:r>
            <a:endParaRPr lang="en-US" altLang="zh-CN" sz="1200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200" dirty="0" smtClean="0">
                <a:latin typeface="华文楷体" pitchFamily="2" charset="-122"/>
                <a:ea typeface="华文楷体" pitchFamily="2" charset="-122"/>
              </a:rPr>
              <a:t>     </a:t>
            </a:r>
            <a:r>
              <a:rPr lang="en-US" altLang="zh-CN" sz="1200" dirty="0" smtClean="0">
                <a:latin typeface="华文楷体" pitchFamily="2" charset="-122"/>
                <a:ea typeface="华文楷体" pitchFamily="2" charset="-122"/>
              </a:rPr>
              <a:t>II. </a:t>
            </a:r>
            <a:r>
              <a:rPr lang="zh-CN" altLang="en-US" sz="1200" dirty="0" smtClean="0">
                <a:latin typeface="华文楷体" pitchFamily="2" charset="-122"/>
                <a:ea typeface="华文楷体" pitchFamily="2" charset="-122"/>
              </a:rPr>
              <a:t>文案：语言结构简单，文字易懂、具象化和产品相关。 </a:t>
            </a:r>
            <a:endParaRPr lang="en-US" altLang="zh-CN" sz="1200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sz="1200" dirty="0" smtClean="0">
                <a:latin typeface="华文楷体" pitchFamily="2" charset="-122"/>
                <a:ea typeface="华文楷体" pitchFamily="2" charset="-122"/>
              </a:rPr>
              <a:t>     III. </a:t>
            </a:r>
            <a:r>
              <a:rPr lang="zh-CN" altLang="en-US" sz="1200" dirty="0" smtClean="0">
                <a:latin typeface="华文楷体" pitchFamily="2" charset="-122"/>
                <a:ea typeface="华文楷体" pitchFamily="2" charset="-122"/>
              </a:rPr>
              <a:t>图片：清晰可辨认、重点突出、颜色搭配合理。</a:t>
            </a:r>
            <a:endParaRPr lang="zh-CN" altLang="en-US" sz="1200" dirty="0">
              <a:latin typeface="华文楷体" pitchFamily="2" charset="-122"/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2180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510540" y="255620"/>
            <a:ext cx="4572000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 dirty="0" smtClean="0">
                <a:latin typeface="华文楷体" pitchFamily="2" charset="-122"/>
                <a:ea typeface="华文楷体" pitchFamily="2" charset="-122"/>
              </a:rPr>
              <a:t>常见问题分析（</a:t>
            </a:r>
            <a:r>
              <a:rPr lang="en-US" altLang="zh-CN" sz="2400" dirty="0" smtClean="0">
                <a:latin typeface="华文楷体" pitchFamily="2" charset="-122"/>
                <a:ea typeface="华文楷体" pitchFamily="2" charset="-122"/>
              </a:rPr>
              <a:t>4</a:t>
            </a:r>
            <a:r>
              <a:rPr lang="zh-CN" altLang="en-US" sz="2400" dirty="0" smtClean="0">
                <a:latin typeface="华文楷体" pitchFamily="2" charset="-122"/>
                <a:ea typeface="华文楷体" pitchFamily="2" charset="-122"/>
              </a:rPr>
              <a:t>） </a:t>
            </a:r>
            <a:endParaRPr lang="en-US" altLang="zh-CN" sz="2400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③创意怎么写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注意：标题文字对点击率的影响是高于图片素材的。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常见的行业标题模板参考如下。</a:t>
            </a:r>
            <a:endParaRPr lang="zh-CN" altLang="en-US" dirty="0"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" y="1531620"/>
            <a:ext cx="7999305" cy="240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025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669983" y="341448"/>
            <a:ext cx="64318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华文楷体" pitchFamily="2" charset="-122"/>
                <a:ea typeface="华文楷体" pitchFamily="2" charset="-122"/>
              </a:rPr>
              <a:t>部分行业创意及投放数据</a:t>
            </a:r>
            <a:endParaRPr lang="zh-CN" altLang="en-US" sz="2400" dirty="0"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2040" y="906780"/>
            <a:ext cx="6804659" cy="3340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62411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87680" y="431676"/>
            <a:ext cx="804672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华文楷体" pitchFamily="2" charset="-122"/>
                <a:ea typeface="华文楷体" pitchFamily="2" charset="-122"/>
              </a:rPr>
              <a:t>常见问题分析（</a:t>
            </a:r>
            <a:r>
              <a:rPr lang="en-US" altLang="zh-CN" sz="2400" dirty="0" smtClean="0">
                <a:latin typeface="华文楷体" pitchFamily="2" charset="-122"/>
                <a:ea typeface="华文楷体" pitchFamily="2" charset="-122"/>
              </a:rPr>
              <a:t>5</a:t>
            </a:r>
            <a:r>
              <a:rPr lang="zh-CN" altLang="en-US" sz="2400" dirty="0" smtClean="0">
                <a:latin typeface="华文楷体" pitchFamily="2" charset="-122"/>
                <a:ea typeface="华文楷体" pitchFamily="2" charset="-122"/>
              </a:rPr>
              <a:t>）</a:t>
            </a:r>
            <a:endParaRPr lang="en-US" altLang="zh-CN" sz="2400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sz="1600" dirty="0" smtClean="0">
                <a:latin typeface="华文楷体" pitchFamily="2" charset="-122"/>
                <a:ea typeface="华文楷体" pitchFamily="2" charset="-122"/>
              </a:rPr>
              <a:t> ④着陆页怎么优化 </a:t>
            </a:r>
            <a:endParaRPr lang="en-US" altLang="zh-CN" sz="1600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基于业务逻辑，不要让用户有过多思考，流程设计简单。此外头图很重要，常见思路是一 个诱饵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+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表单。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刚开始，可以多做几版测试，后续优化空间比较少，重点还是创意的文案和图片。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着陆页设计误区：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pPr marL="400050" indent="-400050">
              <a:buAutoNum type="romanUcPeriod"/>
            </a:pPr>
            <a:r>
              <a:rPr lang="zh-CN" altLang="en-US" sz="1200" dirty="0" smtClean="0">
                <a:latin typeface="华文楷体" pitchFamily="2" charset="-122"/>
                <a:ea typeface="华文楷体" pitchFamily="2" charset="-122"/>
              </a:rPr>
              <a:t>切忌文字堆积，要突出卖点</a:t>
            </a:r>
            <a:endParaRPr lang="en-US" altLang="zh-CN" sz="1200" dirty="0" smtClean="0">
              <a:latin typeface="华文楷体" pitchFamily="2" charset="-122"/>
              <a:ea typeface="华文楷体" pitchFamily="2" charset="-122"/>
            </a:endParaRPr>
          </a:p>
          <a:p>
            <a:pPr marL="400050" indent="-400050">
              <a:buAutoNum type="romanUcPeriod"/>
            </a:pPr>
            <a:r>
              <a:rPr lang="zh-CN" altLang="en-US" sz="1200" dirty="0" smtClean="0">
                <a:latin typeface="华文楷体" pitchFamily="2" charset="-122"/>
                <a:ea typeface="华文楷体" pitchFamily="2" charset="-122"/>
              </a:rPr>
              <a:t>表单选项过多，用户流失率高</a:t>
            </a:r>
            <a:endParaRPr lang="en-US" altLang="zh-CN" sz="1200" dirty="0" smtClean="0">
              <a:latin typeface="华文楷体" pitchFamily="2" charset="-122"/>
              <a:ea typeface="华文楷体" pitchFamily="2" charset="-122"/>
            </a:endParaRPr>
          </a:p>
          <a:p>
            <a:pPr marL="400050" indent="-400050">
              <a:buAutoNum type="romanUcPeriod"/>
            </a:pPr>
            <a:r>
              <a:rPr lang="zh-CN" altLang="en-US" sz="1200" dirty="0" smtClean="0">
                <a:latin typeface="华文楷体" pitchFamily="2" charset="-122"/>
                <a:ea typeface="华文楷体" pitchFamily="2" charset="-122"/>
              </a:rPr>
              <a:t>配色杂乱，影响用户体验</a:t>
            </a:r>
            <a:endParaRPr lang="zh-CN" altLang="en-US" sz="1200" dirty="0">
              <a:latin typeface="华文楷体" pitchFamily="2" charset="-122"/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9743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472440" y="134496"/>
            <a:ext cx="35356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华文楷体" pitchFamily="2" charset="-122"/>
                <a:ea typeface="华文楷体" pitchFamily="2" charset="-122"/>
              </a:rPr>
              <a:t>优秀着陆页分享</a:t>
            </a:r>
            <a:endParaRPr lang="en-US" altLang="zh-CN" sz="2400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整体配色合理，且符合产品定位；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着陆页的设计逻辑清晰；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图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1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：品牌名称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+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考试时间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+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表单引导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图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2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：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app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功能展示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+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目标人群痛点把握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+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浮层下 载按钮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图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3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：品牌展示：产品卖点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+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产品介绍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+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表单引 导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图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4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：产品卖点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+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开店困难及解决方案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+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真实评 论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+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浮层转化按钮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头图很重要，突出核心卖点； </a:t>
            </a:r>
            <a:endParaRPr lang="en-US" altLang="zh-CN" b="1" dirty="0" smtClean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  <a:p>
            <a:endParaRPr lang="en-US" altLang="zh-CN" b="1" dirty="0" smtClean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表单设计简单，转化目标明确。</a:t>
            </a:r>
            <a:endParaRPr lang="zh-CN" altLang="en-US" b="1" dirty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702" y="0"/>
            <a:ext cx="4429298" cy="5098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94581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506214" y="326209"/>
            <a:ext cx="7502406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华文楷体" pitchFamily="2" charset="-122"/>
                <a:ea typeface="华文楷体" pitchFamily="2" charset="-122"/>
              </a:rPr>
              <a:t>其他经验技巧</a:t>
            </a:r>
            <a:endParaRPr lang="en-US" altLang="zh-CN" sz="2800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①数据预判断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 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投放一天，展现量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&lt;1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万：放弃素材更换测试；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200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个点击无转化：放弃素材更换测试；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200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个点击有转化：继续测试，看转化是否稳定，稳定进行后续优化。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②创意测试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预算有限：集中测试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3-5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条不同创意，及时上线更换调整；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预算不限：每轮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30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条不用创意，同时测试，优胜劣汰。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③创意查找工具 </a:t>
            </a:r>
            <a:endParaRPr lang="en-US" altLang="zh-CN" dirty="0" smtClean="0"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免费：广告查查 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(www.adbug.cn) </a:t>
            </a:r>
          </a:p>
          <a:p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• </a:t>
            </a:r>
            <a:r>
              <a:rPr lang="zh-CN" altLang="en-US" dirty="0" smtClean="0">
                <a:latin typeface="华文楷体" pitchFamily="2" charset="-122"/>
                <a:ea typeface="华文楷体" pitchFamily="2" charset="-122"/>
              </a:rPr>
              <a:t>付费：</a:t>
            </a:r>
            <a:r>
              <a:rPr lang="en-US" altLang="zh-CN" dirty="0" err="1" smtClean="0">
                <a:latin typeface="华文楷体" pitchFamily="2" charset="-122"/>
                <a:ea typeface="华文楷体" pitchFamily="2" charset="-122"/>
              </a:rPr>
              <a:t>Appgrowing</a:t>
            </a:r>
            <a:r>
              <a:rPr lang="en-US" altLang="zh-CN" dirty="0" smtClean="0">
                <a:latin typeface="华文楷体" pitchFamily="2" charset="-122"/>
                <a:ea typeface="华文楷体" pitchFamily="2" charset="-122"/>
              </a:rPr>
              <a:t>( appgrowing.cn)</a:t>
            </a:r>
          </a:p>
          <a:p>
            <a:endParaRPr lang="zh-CN" altLang="en-US" dirty="0">
              <a:latin typeface="华文楷体" pitchFamily="2" charset="-122"/>
              <a:ea typeface="华文楷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6631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958143" y="1180120"/>
            <a:ext cx="5756704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950" b="1" dirty="0" smtClean="0">
                <a:solidFill>
                  <a:prstClr val="white"/>
                </a:solidFill>
                <a:latin typeface="Arial"/>
                <a:ea typeface="微软雅黑"/>
                <a:cs typeface="+mn-ea"/>
                <a:sym typeface="+mn-lt"/>
              </a:rPr>
              <a:t>感谢观看 </a:t>
            </a:r>
            <a:r>
              <a:rPr lang="en-US" altLang="zh-CN" sz="4950" b="1" dirty="0" smtClean="0">
                <a:solidFill>
                  <a:prstClr val="white"/>
                </a:solidFill>
                <a:latin typeface="Arial"/>
                <a:ea typeface="微软雅黑"/>
                <a:cs typeface="+mn-ea"/>
                <a:sym typeface="+mn-lt"/>
              </a:rPr>
              <a:t>THANKS!</a:t>
            </a:r>
            <a:endParaRPr lang="zh-CN" altLang="en-US" sz="4950" b="1" dirty="0">
              <a:solidFill>
                <a:prstClr val="white"/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935461" y="2316074"/>
            <a:ext cx="5198621" cy="31041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317261" y="2277975"/>
            <a:ext cx="48295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4D4D4D"/>
                </a:solidFill>
                <a:latin typeface="Arial"/>
                <a:ea typeface="微软雅黑"/>
              </a:rPr>
              <a:t>POWERPOINT OF GRADUATION TEPLY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692854" y="2936493"/>
            <a:ext cx="230833" cy="230833"/>
            <a:chOff x="2692854" y="2936493"/>
            <a:chExt cx="230833" cy="230833"/>
          </a:xfrm>
        </p:grpSpPr>
        <p:sp>
          <p:nvSpPr>
            <p:cNvPr id="17" name="椭圆 16"/>
            <p:cNvSpPr/>
            <p:nvPr/>
          </p:nvSpPr>
          <p:spPr>
            <a:xfrm>
              <a:off x="2692854" y="2936493"/>
              <a:ext cx="230833" cy="2308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8" name="KSO_Shape"/>
            <p:cNvSpPr/>
            <p:nvPr/>
          </p:nvSpPr>
          <p:spPr bwMode="auto">
            <a:xfrm>
              <a:off x="2743273" y="2968400"/>
              <a:ext cx="129995" cy="167017"/>
            </a:xfrm>
            <a:custGeom>
              <a:avLst/>
              <a:gdLst>
                <a:gd name="T0" fmla="*/ 646796 w 5367"/>
                <a:gd name="T1" fmla="*/ 843536 h 6897"/>
                <a:gd name="T2" fmla="*/ 520861 w 5367"/>
                <a:gd name="T3" fmla="*/ 880824 h 6897"/>
                <a:gd name="T4" fmla="*/ 403764 w 5367"/>
                <a:gd name="T5" fmla="*/ 946285 h 6897"/>
                <a:gd name="T6" fmla="*/ 297714 w 5367"/>
                <a:gd name="T7" fmla="*/ 1036605 h 6897"/>
                <a:gd name="T8" fmla="*/ 204644 w 5367"/>
                <a:gd name="T9" fmla="*/ 1149850 h 6897"/>
                <a:gd name="T10" fmla="*/ 126487 w 5367"/>
                <a:gd name="T11" fmla="*/ 1282429 h 6897"/>
                <a:gd name="T12" fmla="*/ 65729 w 5367"/>
                <a:gd name="T13" fmla="*/ 1432134 h 6897"/>
                <a:gd name="T14" fmla="*/ 23475 w 5367"/>
                <a:gd name="T15" fmla="*/ 1595648 h 6897"/>
                <a:gd name="T16" fmla="*/ 2209 w 5367"/>
                <a:gd name="T17" fmla="*/ 1771316 h 6897"/>
                <a:gd name="T18" fmla="*/ 1481389 w 5367"/>
                <a:gd name="T19" fmla="*/ 1905000 h 6897"/>
                <a:gd name="T20" fmla="*/ 1480009 w 5367"/>
                <a:gd name="T21" fmla="*/ 1771316 h 6897"/>
                <a:gd name="T22" fmla="*/ 1459020 w 5367"/>
                <a:gd name="T23" fmla="*/ 1595648 h 6897"/>
                <a:gd name="T24" fmla="*/ 1417041 w 5367"/>
                <a:gd name="T25" fmla="*/ 1432134 h 6897"/>
                <a:gd name="T26" fmla="*/ 1355731 w 5367"/>
                <a:gd name="T27" fmla="*/ 1282429 h 6897"/>
                <a:gd name="T28" fmla="*/ 1277850 w 5367"/>
                <a:gd name="T29" fmla="*/ 1149850 h 6897"/>
                <a:gd name="T30" fmla="*/ 1184780 w 5367"/>
                <a:gd name="T31" fmla="*/ 1036605 h 6897"/>
                <a:gd name="T32" fmla="*/ 1078730 w 5367"/>
                <a:gd name="T33" fmla="*/ 946285 h 6897"/>
                <a:gd name="T34" fmla="*/ 961633 w 5367"/>
                <a:gd name="T35" fmla="*/ 880824 h 6897"/>
                <a:gd name="T36" fmla="*/ 835422 w 5367"/>
                <a:gd name="T37" fmla="*/ 843536 h 6897"/>
                <a:gd name="T38" fmla="*/ 747875 w 5367"/>
                <a:gd name="T39" fmla="*/ 731120 h 6897"/>
                <a:gd name="T40" fmla="*/ 805043 w 5367"/>
                <a:gd name="T41" fmla="*/ 726701 h 6897"/>
                <a:gd name="T42" fmla="*/ 868286 w 5367"/>
                <a:gd name="T43" fmla="*/ 711786 h 6897"/>
                <a:gd name="T44" fmla="*/ 926559 w 5367"/>
                <a:gd name="T45" fmla="*/ 686927 h 6897"/>
                <a:gd name="T46" fmla="*/ 979032 w 5367"/>
                <a:gd name="T47" fmla="*/ 653230 h 6897"/>
                <a:gd name="T48" fmla="*/ 1024876 w 5367"/>
                <a:gd name="T49" fmla="*/ 611246 h 6897"/>
                <a:gd name="T50" fmla="*/ 1063264 w 5367"/>
                <a:gd name="T51" fmla="*/ 562358 h 6897"/>
                <a:gd name="T52" fmla="*/ 1092815 w 5367"/>
                <a:gd name="T53" fmla="*/ 507945 h 6897"/>
                <a:gd name="T54" fmla="*/ 1112699 w 5367"/>
                <a:gd name="T55" fmla="*/ 448008 h 6897"/>
                <a:gd name="T56" fmla="*/ 1121813 w 5367"/>
                <a:gd name="T57" fmla="*/ 384204 h 6897"/>
                <a:gd name="T58" fmla="*/ 1120432 w 5367"/>
                <a:gd name="T59" fmla="*/ 328134 h 6897"/>
                <a:gd name="T60" fmla="*/ 1108004 w 5367"/>
                <a:gd name="T61" fmla="*/ 265711 h 6897"/>
                <a:gd name="T62" fmla="*/ 1085358 w 5367"/>
                <a:gd name="T63" fmla="*/ 207155 h 6897"/>
                <a:gd name="T64" fmla="*/ 1053322 w 5367"/>
                <a:gd name="T65" fmla="*/ 153847 h 6897"/>
                <a:gd name="T66" fmla="*/ 1012725 w 5367"/>
                <a:gd name="T67" fmla="*/ 107168 h 6897"/>
                <a:gd name="T68" fmla="*/ 964671 w 5367"/>
                <a:gd name="T69" fmla="*/ 67395 h 6897"/>
                <a:gd name="T70" fmla="*/ 910541 w 5367"/>
                <a:gd name="T71" fmla="*/ 36183 h 6897"/>
                <a:gd name="T72" fmla="*/ 850335 w 5367"/>
                <a:gd name="T73" fmla="*/ 14087 h 6897"/>
                <a:gd name="T74" fmla="*/ 786263 w 5367"/>
                <a:gd name="T75" fmla="*/ 1933 h 6897"/>
                <a:gd name="T76" fmla="*/ 728819 w 5367"/>
                <a:gd name="T77" fmla="*/ 276 h 6897"/>
                <a:gd name="T78" fmla="*/ 663366 w 5367"/>
                <a:gd name="T79" fmla="*/ 9391 h 6897"/>
                <a:gd name="T80" fmla="*/ 602332 w 5367"/>
                <a:gd name="T81" fmla="*/ 28726 h 6897"/>
                <a:gd name="T82" fmla="*/ 546545 w 5367"/>
                <a:gd name="T83" fmla="*/ 57451 h 6897"/>
                <a:gd name="T84" fmla="*/ 496282 w 5367"/>
                <a:gd name="T85" fmla="*/ 95015 h 6897"/>
                <a:gd name="T86" fmla="*/ 453751 w 5367"/>
                <a:gd name="T87" fmla="*/ 139761 h 6897"/>
                <a:gd name="T88" fmla="*/ 418954 w 5367"/>
                <a:gd name="T89" fmla="*/ 191411 h 6897"/>
                <a:gd name="T90" fmla="*/ 393546 w 5367"/>
                <a:gd name="T91" fmla="*/ 248310 h 6897"/>
                <a:gd name="T92" fmla="*/ 378356 w 5367"/>
                <a:gd name="T93" fmla="*/ 309628 h 6897"/>
                <a:gd name="T94" fmla="*/ 373938 w 5367"/>
                <a:gd name="T95" fmla="*/ 365698 h 6897"/>
                <a:gd name="T96" fmla="*/ 380013 w 5367"/>
                <a:gd name="T97" fmla="*/ 430054 h 6897"/>
                <a:gd name="T98" fmla="*/ 396584 w 5367"/>
                <a:gd name="T99" fmla="*/ 491096 h 6897"/>
                <a:gd name="T100" fmla="*/ 423372 w 5367"/>
                <a:gd name="T101" fmla="*/ 547719 h 6897"/>
                <a:gd name="T102" fmla="*/ 459551 w 5367"/>
                <a:gd name="T103" fmla="*/ 597988 h 6897"/>
                <a:gd name="T104" fmla="*/ 503186 w 5367"/>
                <a:gd name="T105" fmla="*/ 641905 h 6897"/>
                <a:gd name="T106" fmla="*/ 554278 w 5367"/>
                <a:gd name="T107" fmla="*/ 678088 h 6897"/>
                <a:gd name="T108" fmla="*/ 610894 w 5367"/>
                <a:gd name="T109" fmla="*/ 705709 h 6897"/>
                <a:gd name="T110" fmla="*/ 672756 w 5367"/>
                <a:gd name="T111" fmla="*/ 723662 h 6897"/>
                <a:gd name="T112" fmla="*/ 738209 w 5367"/>
                <a:gd name="T113" fmla="*/ 730844 h 68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367" h="6897">
                  <a:moveTo>
                    <a:pt x="2684" y="3025"/>
                  </a:moveTo>
                  <a:lnTo>
                    <a:pt x="2684" y="3025"/>
                  </a:lnTo>
                  <a:lnTo>
                    <a:pt x="2615" y="3026"/>
                  </a:lnTo>
                  <a:lnTo>
                    <a:pt x="2545" y="3029"/>
                  </a:lnTo>
                  <a:lnTo>
                    <a:pt x="2478" y="3035"/>
                  </a:lnTo>
                  <a:lnTo>
                    <a:pt x="2409" y="3043"/>
                  </a:lnTo>
                  <a:lnTo>
                    <a:pt x="2342" y="3054"/>
                  </a:lnTo>
                  <a:lnTo>
                    <a:pt x="2275" y="3066"/>
                  </a:lnTo>
                  <a:lnTo>
                    <a:pt x="2209" y="3081"/>
                  </a:lnTo>
                  <a:lnTo>
                    <a:pt x="2143" y="3099"/>
                  </a:lnTo>
                  <a:lnTo>
                    <a:pt x="2077" y="3118"/>
                  </a:lnTo>
                  <a:lnTo>
                    <a:pt x="2013" y="3140"/>
                  </a:lnTo>
                  <a:lnTo>
                    <a:pt x="1949" y="3163"/>
                  </a:lnTo>
                  <a:lnTo>
                    <a:pt x="1886" y="3189"/>
                  </a:lnTo>
                  <a:lnTo>
                    <a:pt x="1823" y="3217"/>
                  </a:lnTo>
                  <a:lnTo>
                    <a:pt x="1761" y="3247"/>
                  </a:lnTo>
                  <a:lnTo>
                    <a:pt x="1700" y="3279"/>
                  </a:lnTo>
                  <a:lnTo>
                    <a:pt x="1639" y="3313"/>
                  </a:lnTo>
                  <a:lnTo>
                    <a:pt x="1579" y="3349"/>
                  </a:lnTo>
                  <a:lnTo>
                    <a:pt x="1521" y="3386"/>
                  </a:lnTo>
                  <a:lnTo>
                    <a:pt x="1462" y="3426"/>
                  </a:lnTo>
                  <a:lnTo>
                    <a:pt x="1405" y="3468"/>
                  </a:lnTo>
                  <a:lnTo>
                    <a:pt x="1348" y="3511"/>
                  </a:lnTo>
                  <a:lnTo>
                    <a:pt x="1293" y="3556"/>
                  </a:lnTo>
                  <a:lnTo>
                    <a:pt x="1237" y="3603"/>
                  </a:lnTo>
                  <a:lnTo>
                    <a:pt x="1183" y="3651"/>
                  </a:lnTo>
                  <a:lnTo>
                    <a:pt x="1131" y="3702"/>
                  </a:lnTo>
                  <a:lnTo>
                    <a:pt x="1078" y="3753"/>
                  </a:lnTo>
                  <a:lnTo>
                    <a:pt x="1027" y="3807"/>
                  </a:lnTo>
                  <a:lnTo>
                    <a:pt x="976" y="3863"/>
                  </a:lnTo>
                  <a:lnTo>
                    <a:pt x="927" y="3920"/>
                  </a:lnTo>
                  <a:lnTo>
                    <a:pt x="880" y="3978"/>
                  </a:lnTo>
                  <a:lnTo>
                    <a:pt x="833" y="4038"/>
                  </a:lnTo>
                  <a:lnTo>
                    <a:pt x="786" y="4100"/>
                  </a:lnTo>
                  <a:lnTo>
                    <a:pt x="741" y="4163"/>
                  </a:lnTo>
                  <a:lnTo>
                    <a:pt x="698" y="4227"/>
                  </a:lnTo>
                  <a:lnTo>
                    <a:pt x="655" y="4293"/>
                  </a:lnTo>
                  <a:lnTo>
                    <a:pt x="613" y="4361"/>
                  </a:lnTo>
                  <a:lnTo>
                    <a:pt x="573" y="4429"/>
                  </a:lnTo>
                  <a:lnTo>
                    <a:pt x="533" y="4499"/>
                  </a:lnTo>
                  <a:lnTo>
                    <a:pt x="495" y="4570"/>
                  </a:lnTo>
                  <a:lnTo>
                    <a:pt x="458" y="4643"/>
                  </a:lnTo>
                  <a:lnTo>
                    <a:pt x="423" y="4717"/>
                  </a:lnTo>
                  <a:lnTo>
                    <a:pt x="388" y="4791"/>
                  </a:lnTo>
                  <a:lnTo>
                    <a:pt x="356" y="4868"/>
                  </a:lnTo>
                  <a:lnTo>
                    <a:pt x="324" y="4945"/>
                  </a:lnTo>
                  <a:lnTo>
                    <a:pt x="294" y="5024"/>
                  </a:lnTo>
                  <a:lnTo>
                    <a:pt x="265" y="5104"/>
                  </a:lnTo>
                  <a:lnTo>
                    <a:pt x="238" y="5185"/>
                  </a:lnTo>
                  <a:lnTo>
                    <a:pt x="211" y="5266"/>
                  </a:lnTo>
                  <a:lnTo>
                    <a:pt x="186" y="5349"/>
                  </a:lnTo>
                  <a:lnTo>
                    <a:pt x="163" y="5433"/>
                  </a:lnTo>
                  <a:lnTo>
                    <a:pt x="141" y="5518"/>
                  </a:lnTo>
                  <a:lnTo>
                    <a:pt x="121" y="5603"/>
                  </a:lnTo>
                  <a:lnTo>
                    <a:pt x="102" y="5690"/>
                  </a:lnTo>
                  <a:lnTo>
                    <a:pt x="85" y="5777"/>
                  </a:lnTo>
                  <a:lnTo>
                    <a:pt x="69" y="5866"/>
                  </a:lnTo>
                  <a:lnTo>
                    <a:pt x="54" y="5955"/>
                  </a:lnTo>
                  <a:lnTo>
                    <a:pt x="42" y="6045"/>
                  </a:lnTo>
                  <a:lnTo>
                    <a:pt x="31" y="6136"/>
                  </a:lnTo>
                  <a:lnTo>
                    <a:pt x="22" y="6227"/>
                  </a:lnTo>
                  <a:lnTo>
                    <a:pt x="14" y="6319"/>
                  </a:lnTo>
                  <a:lnTo>
                    <a:pt x="8" y="6413"/>
                  </a:lnTo>
                  <a:lnTo>
                    <a:pt x="4" y="6506"/>
                  </a:lnTo>
                  <a:lnTo>
                    <a:pt x="1" y="6600"/>
                  </a:lnTo>
                  <a:lnTo>
                    <a:pt x="0" y="6695"/>
                  </a:lnTo>
                  <a:lnTo>
                    <a:pt x="1" y="6796"/>
                  </a:lnTo>
                  <a:lnTo>
                    <a:pt x="5" y="6897"/>
                  </a:lnTo>
                  <a:lnTo>
                    <a:pt x="5364" y="6897"/>
                  </a:lnTo>
                  <a:lnTo>
                    <a:pt x="5366" y="6796"/>
                  </a:lnTo>
                  <a:lnTo>
                    <a:pt x="5367" y="6695"/>
                  </a:lnTo>
                  <a:lnTo>
                    <a:pt x="5367" y="6600"/>
                  </a:lnTo>
                  <a:lnTo>
                    <a:pt x="5364" y="6506"/>
                  </a:lnTo>
                  <a:lnTo>
                    <a:pt x="5359" y="6413"/>
                  </a:lnTo>
                  <a:lnTo>
                    <a:pt x="5353" y="6319"/>
                  </a:lnTo>
                  <a:lnTo>
                    <a:pt x="5346" y="6227"/>
                  </a:lnTo>
                  <a:lnTo>
                    <a:pt x="5337" y="6136"/>
                  </a:lnTo>
                  <a:lnTo>
                    <a:pt x="5325" y="6045"/>
                  </a:lnTo>
                  <a:lnTo>
                    <a:pt x="5313" y="5955"/>
                  </a:lnTo>
                  <a:lnTo>
                    <a:pt x="5298" y="5866"/>
                  </a:lnTo>
                  <a:lnTo>
                    <a:pt x="5283" y="5777"/>
                  </a:lnTo>
                  <a:lnTo>
                    <a:pt x="5266" y="5690"/>
                  </a:lnTo>
                  <a:lnTo>
                    <a:pt x="5247" y="5603"/>
                  </a:lnTo>
                  <a:lnTo>
                    <a:pt x="5226" y="5518"/>
                  </a:lnTo>
                  <a:lnTo>
                    <a:pt x="5205" y="5433"/>
                  </a:lnTo>
                  <a:lnTo>
                    <a:pt x="5181" y="5349"/>
                  </a:lnTo>
                  <a:lnTo>
                    <a:pt x="5157" y="5266"/>
                  </a:lnTo>
                  <a:lnTo>
                    <a:pt x="5131" y="5185"/>
                  </a:lnTo>
                  <a:lnTo>
                    <a:pt x="5103" y="5104"/>
                  </a:lnTo>
                  <a:lnTo>
                    <a:pt x="5073" y="5024"/>
                  </a:lnTo>
                  <a:lnTo>
                    <a:pt x="5043" y="4945"/>
                  </a:lnTo>
                  <a:lnTo>
                    <a:pt x="5012" y="4868"/>
                  </a:lnTo>
                  <a:lnTo>
                    <a:pt x="4979" y="4791"/>
                  </a:lnTo>
                  <a:lnTo>
                    <a:pt x="4945" y="4717"/>
                  </a:lnTo>
                  <a:lnTo>
                    <a:pt x="4909" y="4643"/>
                  </a:lnTo>
                  <a:lnTo>
                    <a:pt x="4872" y="4570"/>
                  </a:lnTo>
                  <a:lnTo>
                    <a:pt x="4834" y="4499"/>
                  </a:lnTo>
                  <a:lnTo>
                    <a:pt x="4796" y="4429"/>
                  </a:lnTo>
                  <a:lnTo>
                    <a:pt x="4755" y="4361"/>
                  </a:lnTo>
                  <a:lnTo>
                    <a:pt x="4713" y="4293"/>
                  </a:lnTo>
                  <a:lnTo>
                    <a:pt x="4671" y="4227"/>
                  </a:lnTo>
                  <a:lnTo>
                    <a:pt x="4627" y="4163"/>
                  </a:lnTo>
                  <a:lnTo>
                    <a:pt x="4582" y="4100"/>
                  </a:lnTo>
                  <a:lnTo>
                    <a:pt x="4536" y="4038"/>
                  </a:lnTo>
                  <a:lnTo>
                    <a:pt x="4489" y="3978"/>
                  </a:lnTo>
                  <a:lnTo>
                    <a:pt x="4440" y="3920"/>
                  </a:lnTo>
                  <a:lnTo>
                    <a:pt x="4391" y="3863"/>
                  </a:lnTo>
                  <a:lnTo>
                    <a:pt x="4340" y="3807"/>
                  </a:lnTo>
                  <a:lnTo>
                    <a:pt x="4290" y="3753"/>
                  </a:lnTo>
                  <a:lnTo>
                    <a:pt x="4238" y="3702"/>
                  </a:lnTo>
                  <a:lnTo>
                    <a:pt x="4184" y="3651"/>
                  </a:lnTo>
                  <a:lnTo>
                    <a:pt x="4130" y="3603"/>
                  </a:lnTo>
                  <a:lnTo>
                    <a:pt x="4076" y="3556"/>
                  </a:lnTo>
                  <a:lnTo>
                    <a:pt x="4020" y="3511"/>
                  </a:lnTo>
                  <a:lnTo>
                    <a:pt x="3963" y="3468"/>
                  </a:lnTo>
                  <a:lnTo>
                    <a:pt x="3906" y="3426"/>
                  </a:lnTo>
                  <a:lnTo>
                    <a:pt x="3848" y="3386"/>
                  </a:lnTo>
                  <a:lnTo>
                    <a:pt x="3788" y="3349"/>
                  </a:lnTo>
                  <a:lnTo>
                    <a:pt x="3728" y="3313"/>
                  </a:lnTo>
                  <a:lnTo>
                    <a:pt x="3668" y="3279"/>
                  </a:lnTo>
                  <a:lnTo>
                    <a:pt x="3607" y="3247"/>
                  </a:lnTo>
                  <a:lnTo>
                    <a:pt x="3545" y="3217"/>
                  </a:lnTo>
                  <a:lnTo>
                    <a:pt x="3482" y="3189"/>
                  </a:lnTo>
                  <a:lnTo>
                    <a:pt x="3419" y="3163"/>
                  </a:lnTo>
                  <a:lnTo>
                    <a:pt x="3355" y="3140"/>
                  </a:lnTo>
                  <a:lnTo>
                    <a:pt x="3290" y="3118"/>
                  </a:lnTo>
                  <a:lnTo>
                    <a:pt x="3225" y="3099"/>
                  </a:lnTo>
                  <a:lnTo>
                    <a:pt x="3159" y="3081"/>
                  </a:lnTo>
                  <a:lnTo>
                    <a:pt x="3093" y="3066"/>
                  </a:lnTo>
                  <a:lnTo>
                    <a:pt x="3025" y="3054"/>
                  </a:lnTo>
                  <a:lnTo>
                    <a:pt x="2958" y="3043"/>
                  </a:lnTo>
                  <a:lnTo>
                    <a:pt x="2891" y="3035"/>
                  </a:lnTo>
                  <a:lnTo>
                    <a:pt x="2822" y="3029"/>
                  </a:lnTo>
                  <a:lnTo>
                    <a:pt x="2753" y="3026"/>
                  </a:lnTo>
                  <a:lnTo>
                    <a:pt x="2684" y="3025"/>
                  </a:lnTo>
                  <a:close/>
                  <a:moveTo>
                    <a:pt x="2708" y="2647"/>
                  </a:moveTo>
                  <a:lnTo>
                    <a:pt x="2708" y="2647"/>
                  </a:lnTo>
                  <a:lnTo>
                    <a:pt x="2743" y="2646"/>
                  </a:lnTo>
                  <a:lnTo>
                    <a:pt x="2778" y="2645"/>
                  </a:lnTo>
                  <a:lnTo>
                    <a:pt x="2813" y="2643"/>
                  </a:lnTo>
                  <a:lnTo>
                    <a:pt x="2847" y="2640"/>
                  </a:lnTo>
                  <a:lnTo>
                    <a:pt x="2882" y="2636"/>
                  </a:lnTo>
                  <a:lnTo>
                    <a:pt x="2915" y="2631"/>
                  </a:lnTo>
                  <a:lnTo>
                    <a:pt x="2949" y="2626"/>
                  </a:lnTo>
                  <a:lnTo>
                    <a:pt x="2982" y="2620"/>
                  </a:lnTo>
                  <a:lnTo>
                    <a:pt x="3014" y="2613"/>
                  </a:lnTo>
                  <a:lnTo>
                    <a:pt x="3047" y="2605"/>
                  </a:lnTo>
                  <a:lnTo>
                    <a:pt x="3079" y="2596"/>
                  </a:lnTo>
                  <a:lnTo>
                    <a:pt x="3112" y="2587"/>
                  </a:lnTo>
                  <a:lnTo>
                    <a:pt x="3144" y="2577"/>
                  </a:lnTo>
                  <a:lnTo>
                    <a:pt x="3175" y="2566"/>
                  </a:lnTo>
                  <a:lnTo>
                    <a:pt x="3205" y="2555"/>
                  </a:lnTo>
                  <a:lnTo>
                    <a:pt x="3236" y="2542"/>
                  </a:lnTo>
                  <a:lnTo>
                    <a:pt x="3266" y="2530"/>
                  </a:lnTo>
                  <a:lnTo>
                    <a:pt x="3297" y="2517"/>
                  </a:lnTo>
                  <a:lnTo>
                    <a:pt x="3326" y="2502"/>
                  </a:lnTo>
                  <a:lnTo>
                    <a:pt x="3355" y="2487"/>
                  </a:lnTo>
                  <a:lnTo>
                    <a:pt x="3383" y="2472"/>
                  </a:lnTo>
                  <a:lnTo>
                    <a:pt x="3411" y="2455"/>
                  </a:lnTo>
                  <a:lnTo>
                    <a:pt x="3439" y="2438"/>
                  </a:lnTo>
                  <a:lnTo>
                    <a:pt x="3466" y="2421"/>
                  </a:lnTo>
                  <a:lnTo>
                    <a:pt x="3493" y="2403"/>
                  </a:lnTo>
                  <a:lnTo>
                    <a:pt x="3519" y="2384"/>
                  </a:lnTo>
                  <a:lnTo>
                    <a:pt x="3545" y="2365"/>
                  </a:lnTo>
                  <a:lnTo>
                    <a:pt x="3571" y="2345"/>
                  </a:lnTo>
                  <a:lnTo>
                    <a:pt x="3596" y="2324"/>
                  </a:lnTo>
                  <a:lnTo>
                    <a:pt x="3619" y="2303"/>
                  </a:lnTo>
                  <a:lnTo>
                    <a:pt x="3643" y="2282"/>
                  </a:lnTo>
                  <a:lnTo>
                    <a:pt x="3667" y="2259"/>
                  </a:lnTo>
                  <a:lnTo>
                    <a:pt x="3689" y="2237"/>
                  </a:lnTo>
                  <a:lnTo>
                    <a:pt x="3711" y="2213"/>
                  </a:lnTo>
                  <a:lnTo>
                    <a:pt x="3733" y="2189"/>
                  </a:lnTo>
                  <a:lnTo>
                    <a:pt x="3754" y="2165"/>
                  </a:lnTo>
                  <a:lnTo>
                    <a:pt x="3774" y="2140"/>
                  </a:lnTo>
                  <a:lnTo>
                    <a:pt x="3795" y="2115"/>
                  </a:lnTo>
                  <a:lnTo>
                    <a:pt x="3814" y="2089"/>
                  </a:lnTo>
                  <a:lnTo>
                    <a:pt x="3832" y="2063"/>
                  </a:lnTo>
                  <a:lnTo>
                    <a:pt x="3850" y="2036"/>
                  </a:lnTo>
                  <a:lnTo>
                    <a:pt x="3868" y="2010"/>
                  </a:lnTo>
                  <a:lnTo>
                    <a:pt x="3884" y="1983"/>
                  </a:lnTo>
                  <a:lnTo>
                    <a:pt x="3900" y="1954"/>
                  </a:lnTo>
                  <a:lnTo>
                    <a:pt x="3915" y="1925"/>
                  </a:lnTo>
                  <a:lnTo>
                    <a:pt x="3930" y="1897"/>
                  </a:lnTo>
                  <a:lnTo>
                    <a:pt x="3944" y="1868"/>
                  </a:lnTo>
                  <a:lnTo>
                    <a:pt x="3957" y="1839"/>
                  </a:lnTo>
                  <a:lnTo>
                    <a:pt x="3970" y="1808"/>
                  </a:lnTo>
                  <a:lnTo>
                    <a:pt x="3981" y="1778"/>
                  </a:lnTo>
                  <a:lnTo>
                    <a:pt x="3993" y="1748"/>
                  </a:lnTo>
                  <a:lnTo>
                    <a:pt x="4003" y="1717"/>
                  </a:lnTo>
                  <a:lnTo>
                    <a:pt x="4012" y="1686"/>
                  </a:lnTo>
                  <a:lnTo>
                    <a:pt x="4021" y="1654"/>
                  </a:lnTo>
                  <a:lnTo>
                    <a:pt x="4029" y="1622"/>
                  </a:lnTo>
                  <a:lnTo>
                    <a:pt x="4036" y="1590"/>
                  </a:lnTo>
                  <a:lnTo>
                    <a:pt x="4042" y="1557"/>
                  </a:lnTo>
                  <a:lnTo>
                    <a:pt x="4048" y="1525"/>
                  </a:lnTo>
                  <a:lnTo>
                    <a:pt x="4052" y="1492"/>
                  </a:lnTo>
                  <a:lnTo>
                    <a:pt x="4057" y="1459"/>
                  </a:lnTo>
                  <a:lnTo>
                    <a:pt x="4060" y="1425"/>
                  </a:lnTo>
                  <a:lnTo>
                    <a:pt x="4062" y="1391"/>
                  </a:lnTo>
                  <a:lnTo>
                    <a:pt x="4063" y="1357"/>
                  </a:lnTo>
                  <a:lnTo>
                    <a:pt x="4063" y="1324"/>
                  </a:lnTo>
                  <a:lnTo>
                    <a:pt x="4063" y="1289"/>
                  </a:lnTo>
                  <a:lnTo>
                    <a:pt x="4062" y="1255"/>
                  </a:lnTo>
                  <a:lnTo>
                    <a:pt x="4060" y="1221"/>
                  </a:lnTo>
                  <a:lnTo>
                    <a:pt x="4057" y="1188"/>
                  </a:lnTo>
                  <a:lnTo>
                    <a:pt x="4052" y="1155"/>
                  </a:lnTo>
                  <a:lnTo>
                    <a:pt x="4048" y="1121"/>
                  </a:lnTo>
                  <a:lnTo>
                    <a:pt x="4042" y="1089"/>
                  </a:lnTo>
                  <a:lnTo>
                    <a:pt x="4036" y="1057"/>
                  </a:lnTo>
                  <a:lnTo>
                    <a:pt x="4029" y="1025"/>
                  </a:lnTo>
                  <a:lnTo>
                    <a:pt x="4021" y="993"/>
                  </a:lnTo>
                  <a:lnTo>
                    <a:pt x="4012" y="962"/>
                  </a:lnTo>
                  <a:lnTo>
                    <a:pt x="4003" y="930"/>
                  </a:lnTo>
                  <a:lnTo>
                    <a:pt x="3993" y="899"/>
                  </a:lnTo>
                  <a:lnTo>
                    <a:pt x="3981" y="868"/>
                  </a:lnTo>
                  <a:lnTo>
                    <a:pt x="3970" y="838"/>
                  </a:lnTo>
                  <a:lnTo>
                    <a:pt x="3957" y="809"/>
                  </a:lnTo>
                  <a:lnTo>
                    <a:pt x="3944" y="778"/>
                  </a:lnTo>
                  <a:lnTo>
                    <a:pt x="3930" y="750"/>
                  </a:lnTo>
                  <a:lnTo>
                    <a:pt x="3915" y="721"/>
                  </a:lnTo>
                  <a:lnTo>
                    <a:pt x="3900" y="693"/>
                  </a:lnTo>
                  <a:lnTo>
                    <a:pt x="3884" y="665"/>
                  </a:lnTo>
                  <a:lnTo>
                    <a:pt x="3868" y="638"/>
                  </a:lnTo>
                  <a:lnTo>
                    <a:pt x="3850" y="610"/>
                  </a:lnTo>
                  <a:lnTo>
                    <a:pt x="3832" y="584"/>
                  </a:lnTo>
                  <a:lnTo>
                    <a:pt x="3814" y="557"/>
                  </a:lnTo>
                  <a:lnTo>
                    <a:pt x="3795" y="532"/>
                  </a:lnTo>
                  <a:lnTo>
                    <a:pt x="3774" y="506"/>
                  </a:lnTo>
                  <a:lnTo>
                    <a:pt x="3754" y="481"/>
                  </a:lnTo>
                  <a:lnTo>
                    <a:pt x="3733" y="458"/>
                  </a:lnTo>
                  <a:lnTo>
                    <a:pt x="3711" y="433"/>
                  </a:lnTo>
                  <a:lnTo>
                    <a:pt x="3689" y="411"/>
                  </a:lnTo>
                  <a:lnTo>
                    <a:pt x="3667" y="388"/>
                  </a:lnTo>
                  <a:lnTo>
                    <a:pt x="3643" y="366"/>
                  </a:lnTo>
                  <a:lnTo>
                    <a:pt x="3619" y="344"/>
                  </a:lnTo>
                  <a:lnTo>
                    <a:pt x="3596" y="323"/>
                  </a:lnTo>
                  <a:lnTo>
                    <a:pt x="3571" y="303"/>
                  </a:lnTo>
                  <a:lnTo>
                    <a:pt x="3545" y="282"/>
                  </a:lnTo>
                  <a:lnTo>
                    <a:pt x="3519" y="263"/>
                  </a:lnTo>
                  <a:lnTo>
                    <a:pt x="3493" y="244"/>
                  </a:lnTo>
                  <a:lnTo>
                    <a:pt x="3466" y="226"/>
                  </a:lnTo>
                  <a:lnTo>
                    <a:pt x="3439" y="208"/>
                  </a:lnTo>
                  <a:lnTo>
                    <a:pt x="3411" y="191"/>
                  </a:lnTo>
                  <a:lnTo>
                    <a:pt x="3383" y="176"/>
                  </a:lnTo>
                  <a:lnTo>
                    <a:pt x="3355" y="160"/>
                  </a:lnTo>
                  <a:lnTo>
                    <a:pt x="3326" y="145"/>
                  </a:lnTo>
                  <a:lnTo>
                    <a:pt x="3297" y="131"/>
                  </a:lnTo>
                  <a:lnTo>
                    <a:pt x="3266" y="117"/>
                  </a:lnTo>
                  <a:lnTo>
                    <a:pt x="3236" y="104"/>
                  </a:lnTo>
                  <a:lnTo>
                    <a:pt x="3205" y="92"/>
                  </a:lnTo>
                  <a:lnTo>
                    <a:pt x="3175" y="80"/>
                  </a:lnTo>
                  <a:lnTo>
                    <a:pt x="3144" y="70"/>
                  </a:lnTo>
                  <a:lnTo>
                    <a:pt x="3112" y="60"/>
                  </a:lnTo>
                  <a:lnTo>
                    <a:pt x="3079" y="51"/>
                  </a:lnTo>
                  <a:lnTo>
                    <a:pt x="3047" y="42"/>
                  </a:lnTo>
                  <a:lnTo>
                    <a:pt x="3014" y="34"/>
                  </a:lnTo>
                  <a:lnTo>
                    <a:pt x="2982" y="27"/>
                  </a:lnTo>
                  <a:lnTo>
                    <a:pt x="2949" y="20"/>
                  </a:lnTo>
                  <a:lnTo>
                    <a:pt x="2915" y="15"/>
                  </a:lnTo>
                  <a:lnTo>
                    <a:pt x="2882" y="10"/>
                  </a:lnTo>
                  <a:lnTo>
                    <a:pt x="2847" y="7"/>
                  </a:lnTo>
                  <a:lnTo>
                    <a:pt x="2813" y="4"/>
                  </a:lnTo>
                  <a:lnTo>
                    <a:pt x="2778" y="1"/>
                  </a:lnTo>
                  <a:lnTo>
                    <a:pt x="2743" y="0"/>
                  </a:lnTo>
                  <a:lnTo>
                    <a:pt x="2708" y="0"/>
                  </a:lnTo>
                  <a:lnTo>
                    <a:pt x="2673" y="0"/>
                  </a:lnTo>
                  <a:lnTo>
                    <a:pt x="2639" y="1"/>
                  </a:lnTo>
                  <a:lnTo>
                    <a:pt x="2605" y="4"/>
                  </a:lnTo>
                  <a:lnTo>
                    <a:pt x="2570" y="7"/>
                  </a:lnTo>
                  <a:lnTo>
                    <a:pt x="2536" y="10"/>
                  </a:lnTo>
                  <a:lnTo>
                    <a:pt x="2503" y="15"/>
                  </a:lnTo>
                  <a:lnTo>
                    <a:pt x="2469" y="20"/>
                  </a:lnTo>
                  <a:lnTo>
                    <a:pt x="2436" y="27"/>
                  </a:lnTo>
                  <a:lnTo>
                    <a:pt x="2402" y="34"/>
                  </a:lnTo>
                  <a:lnTo>
                    <a:pt x="2370" y="42"/>
                  </a:lnTo>
                  <a:lnTo>
                    <a:pt x="2338" y="51"/>
                  </a:lnTo>
                  <a:lnTo>
                    <a:pt x="2306" y="60"/>
                  </a:lnTo>
                  <a:lnTo>
                    <a:pt x="2274" y="70"/>
                  </a:lnTo>
                  <a:lnTo>
                    <a:pt x="2243" y="80"/>
                  </a:lnTo>
                  <a:lnTo>
                    <a:pt x="2212" y="92"/>
                  </a:lnTo>
                  <a:lnTo>
                    <a:pt x="2181" y="104"/>
                  </a:lnTo>
                  <a:lnTo>
                    <a:pt x="2152" y="117"/>
                  </a:lnTo>
                  <a:lnTo>
                    <a:pt x="2121" y="131"/>
                  </a:lnTo>
                  <a:lnTo>
                    <a:pt x="2092" y="145"/>
                  </a:lnTo>
                  <a:lnTo>
                    <a:pt x="2063" y="160"/>
                  </a:lnTo>
                  <a:lnTo>
                    <a:pt x="2035" y="176"/>
                  </a:lnTo>
                  <a:lnTo>
                    <a:pt x="2007" y="191"/>
                  </a:lnTo>
                  <a:lnTo>
                    <a:pt x="1979" y="208"/>
                  </a:lnTo>
                  <a:lnTo>
                    <a:pt x="1952" y="226"/>
                  </a:lnTo>
                  <a:lnTo>
                    <a:pt x="1925" y="244"/>
                  </a:lnTo>
                  <a:lnTo>
                    <a:pt x="1899" y="263"/>
                  </a:lnTo>
                  <a:lnTo>
                    <a:pt x="1873" y="282"/>
                  </a:lnTo>
                  <a:lnTo>
                    <a:pt x="1847" y="303"/>
                  </a:lnTo>
                  <a:lnTo>
                    <a:pt x="1822" y="323"/>
                  </a:lnTo>
                  <a:lnTo>
                    <a:pt x="1797" y="344"/>
                  </a:lnTo>
                  <a:lnTo>
                    <a:pt x="1774" y="366"/>
                  </a:lnTo>
                  <a:lnTo>
                    <a:pt x="1751" y="388"/>
                  </a:lnTo>
                  <a:lnTo>
                    <a:pt x="1728" y="411"/>
                  </a:lnTo>
                  <a:lnTo>
                    <a:pt x="1706" y="433"/>
                  </a:lnTo>
                  <a:lnTo>
                    <a:pt x="1685" y="458"/>
                  </a:lnTo>
                  <a:lnTo>
                    <a:pt x="1664" y="481"/>
                  </a:lnTo>
                  <a:lnTo>
                    <a:pt x="1643" y="506"/>
                  </a:lnTo>
                  <a:lnTo>
                    <a:pt x="1623" y="532"/>
                  </a:lnTo>
                  <a:lnTo>
                    <a:pt x="1604" y="557"/>
                  </a:lnTo>
                  <a:lnTo>
                    <a:pt x="1586" y="584"/>
                  </a:lnTo>
                  <a:lnTo>
                    <a:pt x="1568" y="610"/>
                  </a:lnTo>
                  <a:lnTo>
                    <a:pt x="1550" y="638"/>
                  </a:lnTo>
                  <a:lnTo>
                    <a:pt x="1533" y="665"/>
                  </a:lnTo>
                  <a:lnTo>
                    <a:pt x="1517" y="693"/>
                  </a:lnTo>
                  <a:lnTo>
                    <a:pt x="1503" y="721"/>
                  </a:lnTo>
                  <a:lnTo>
                    <a:pt x="1488" y="750"/>
                  </a:lnTo>
                  <a:lnTo>
                    <a:pt x="1474" y="778"/>
                  </a:lnTo>
                  <a:lnTo>
                    <a:pt x="1461" y="809"/>
                  </a:lnTo>
                  <a:lnTo>
                    <a:pt x="1448" y="838"/>
                  </a:lnTo>
                  <a:lnTo>
                    <a:pt x="1436" y="868"/>
                  </a:lnTo>
                  <a:lnTo>
                    <a:pt x="1425" y="899"/>
                  </a:lnTo>
                  <a:lnTo>
                    <a:pt x="1415" y="930"/>
                  </a:lnTo>
                  <a:lnTo>
                    <a:pt x="1406" y="962"/>
                  </a:lnTo>
                  <a:lnTo>
                    <a:pt x="1397" y="993"/>
                  </a:lnTo>
                  <a:lnTo>
                    <a:pt x="1389" y="1025"/>
                  </a:lnTo>
                  <a:lnTo>
                    <a:pt x="1381" y="1057"/>
                  </a:lnTo>
                  <a:lnTo>
                    <a:pt x="1376" y="1089"/>
                  </a:lnTo>
                  <a:lnTo>
                    <a:pt x="1370" y="1121"/>
                  </a:lnTo>
                  <a:lnTo>
                    <a:pt x="1366" y="1155"/>
                  </a:lnTo>
                  <a:lnTo>
                    <a:pt x="1361" y="1188"/>
                  </a:lnTo>
                  <a:lnTo>
                    <a:pt x="1358" y="1221"/>
                  </a:lnTo>
                  <a:lnTo>
                    <a:pt x="1355" y="1255"/>
                  </a:lnTo>
                  <a:lnTo>
                    <a:pt x="1354" y="1289"/>
                  </a:lnTo>
                  <a:lnTo>
                    <a:pt x="1354" y="1324"/>
                  </a:lnTo>
                  <a:lnTo>
                    <a:pt x="1354" y="1357"/>
                  </a:lnTo>
                  <a:lnTo>
                    <a:pt x="1355" y="1391"/>
                  </a:lnTo>
                  <a:lnTo>
                    <a:pt x="1358" y="1425"/>
                  </a:lnTo>
                  <a:lnTo>
                    <a:pt x="1361" y="1459"/>
                  </a:lnTo>
                  <a:lnTo>
                    <a:pt x="1366" y="1492"/>
                  </a:lnTo>
                  <a:lnTo>
                    <a:pt x="1370" y="1525"/>
                  </a:lnTo>
                  <a:lnTo>
                    <a:pt x="1376" y="1557"/>
                  </a:lnTo>
                  <a:lnTo>
                    <a:pt x="1381" y="1590"/>
                  </a:lnTo>
                  <a:lnTo>
                    <a:pt x="1389" y="1622"/>
                  </a:lnTo>
                  <a:lnTo>
                    <a:pt x="1397" y="1654"/>
                  </a:lnTo>
                  <a:lnTo>
                    <a:pt x="1406" y="1686"/>
                  </a:lnTo>
                  <a:lnTo>
                    <a:pt x="1415" y="1717"/>
                  </a:lnTo>
                  <a:lnTo>
                    <a:pt x="1425" y="1748"/>
                  </a:lnTo>
                  <a:lnTo>
                    <a:pt x="1436" y="1778"/>
                  </a:lnTo>
                  <a:lnTo>
                    <a:pt x="1448" y="1808"/>
                  </a:lnTo>
                  <a:lnTo>
                    <a:pt x="1461" y="1839"/>
                  </a:lnTo>
                  <a:lnTo>
                    <a:pt x="1474" y="1868"/>
                  </a:lnTo>
                  <a:lnTo>
                    <a:pt x="1488" y="1897"/>
                  </a:lnTo>
                  <a:lnTo>
                    <a:pt x="1503" y="1925"/>
                  </a:lnTo>
                  <a:lnTo>
                    <a:pt x="1517" y="1954"/>
                  </a:lnTo>
                  <a:lnTo>
                    <a:pt x="1533" y="1983"/>
                  </a:lnTo>
                  <a:lnTo>
                    <a:pt x="1550" y="2010"/>
                  </a:lnTo>
                  <a:lnTo>
                    <a:pt x="1568" y="2036"/>
                  </a:lnTo>
                  <a:lnTo>
                    <a:pt x="1586" y="2063"/>
                  </a:lnTo>
                  <a:lnTo>
                    <a:pt x="1604" y="2089"/>
                  </a:lnTo>
                  <a:lnTo>
                    <a:pt x="1623" y="2115"/>
                  </a:lnTo>
                  <a:lnTo>
                    <a:pt x="1643" y="2140"/>
                  </a:lnTo>
                  <a:lnTo>
                    <a:pt x="1664" y="2165"/>
                  </a:lnTo>
                  <a:lnTo>
                    <a:pt x="1685" y="2189"/>
                  </a:lnTo>
                  <a:lnTo>
                    <a:pt x="1706" y="2213"/>
                  </a:lnTo>
                  <a:lnTo>
                    <a:pt x="1728" y="2237"/>
                  </a:lnTo>
                  <a:lnTo>
                    <a:pt x="1751" y="2259"/>
                  </a:lnTo>
                  <a:lnTo>
                    <a:pt x="1774" y="2282"/>
                  </a:lnTo>
                  <a:lnTo>
                    <a:pt x="1797" y="2303"/>
                  </a:lnTo>
                  <a:lnTo>
                    <a:pt x="1822" y="2324"/>
                  </a:lnTo>
                  <a:lnTo>
                    <a:pt x="1847" y="2345"/>
                  </a:lnTo>
                  <a:lnTo>
                    <a:pt x="1873" y="2365"/>
                  </a:lnTo>
                  <a:lnTo>
                    <a:pt x="1899" y="2384"/>
                  </a:lnTo>
                  <a:lnTo>
                    <a:pt x="1925" y="2403"/>
                  </a:lnTo>
                  <a:lnTo>
                    <a:pt x="1952" y="2421"/>
                  </a:lnTo>
                  <a:lnTo>
                    <a:pt x="1979" y="2438"/>
                  </a:lnTo>
                  <a:lnTo>
                    <a:pt x="2007" y="2455"/>
                  </a:lnTo>
                  <a:lnTo>
                    <a:pt x="2035" y="2472"/>
                  </a:lnTo>
                  <a:lnTo>
                    <a:pt x="2063" y="2487"/>
                  </a:lnTo>
                  <a:lnTo>
                    <a:pt x="2092" y="2502"/>
                  </a:lnTo>
                  <a:lnTo>
                    <a:pt x="2121" y="2517"/>
                  </a:lnTo>
                  <a:lnTo>
                    <a:pt x="2152" y="2530"/>
                  </a:lnTo>
                  <a:lnTo>
                    <a:pt x="2181" y="2542"/>
                  </a:lnTo>
                  <a:lnTo>
                    <a:pt x="2212" y="2555"/>
                  </a:lnTo>
                  <a:lnTo>
                    <a:pt x="2243" y="2566"/>
                  </a:lnTo>
                  <a:lnTo>
                    <a:pt x="2274" y="2577"/>
                  </a:lnTo>
                  <a:lnTo>
                    <a:pt x="2306" y="2587"/>
                  </a:lnTo>
                  <a:lnTo>
                    <a:pt x="2338" y="2596"/>
                  </a:lnTo>
                  <a:lnTo>
                    <a:pt x="2370" y="2605"/>
                  </a:lnTo>
                  <a:lnTo>
                    <a:pt x="2402" y="2613"/>
                  </a:lnTo>
                  <a:lnTo>
                    <a:pt x="2436" y="2620"/>
                  </a:lnTo>
                  <a:lnTo>
                    <a:pt x="2469" y="2626"/>
                  </a:lnTo>
                  <a:lnTo>
                    <a:pt x="2503" y="2631"/>
                  </a:lnTo>
                  <a:lnTo>
                    <a:pt x="2536" y="2636"/>
                  </a:lnTo>
                  <a:lnTo>
                    <a:pt x="2570" y="2640"/>
                  </a:lnTo>
                  <a:lnTo>
                    <a:pt x="2605" y="2643"/>
                  </a:lnTo>
                  <a:lnTo>
                    <a:pt x="2639" y="2645"/>
                  </a:lnTo>
                  <a:lnTo>
                    <a:pt x="2673" y="2646"/>
                  </a:lnTo>
                  <a:lnTo>
                    <a:pt x="2708" y="264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2923686" y="2913408"/>
            <a:ext cx="90601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prstClr val="white"/>
                </a:solidFill>
                <a:latin typeface="Arial"/>
                <a:ea typeface="微软雅黑"/>
              </a:rPr>
              <a:t>授课</a:t>
            </a:r>
            <a:r>
              <a:rPr lang="zh-CN" altLang="en-US" dirty="0" smtClean="0">
                <a:solidFill>
                  <a:prstClr val="white"/>
                </a:solidFill>
                <a:latin typeface="Arial"/>
                <a:ea typeface="微软雅黑"/>
              </a:rPr>
              <a:t>：***</a:t>
            </a:r>
            <a:endParaRPr lang="zh-CN" altLang="en-US" dirty="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663169" y="2936493"/>
            <a:ext cx="230833" cy="230833"/>
            <a:chOff x="4663169" y="2936493"/>
            <a:chExt cx="230833" cy="230833"/>
          </a:xfrm>
        </p:grpSpPr>
        <p:sp>
          <p:nvSpPr>
            <p:cNvPr id="20" name="椭圆 19"/>
            <p:cNvSpPr/>
            <p:nvPr/>
          </p:nvSpPr>
          <p:spPr>
            <a:xfrm>
              <a:off x="4663169" y="2936493"/>
              <a:ext cx="230833" cy="2308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1" name="KSO_Shape"/>
            <p:cNvSpPr/>
            <p:nvPr/>
          </p:nvSpPr>
          <p:spPr bwMode="auto">
            <a:xfrm>
              <a:off x="4709230" y="2968400"/>
              <a:ext cx="176117" cy="167016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/>
                </a:solidFill>
                <a:latin typeface="Calibri" pitchFamily="34" charset="0"/>
                <a:ea typeface="宋体" pitchFamily="2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4921359" y="2913408"/>
            <a:ext cx="90601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prstClr val="white"/>
                </a:solidFill>
                <a:latin typeface="Arial"/>
                <a:ea typeface="微软雅黑"/>
              </a:rPr>
              <a:t>指导</a:t>
            </a:r>
            <a:r>
              <a:rPr lang="zh-CN" altLang="en-US" dirty="0" smtClean="0">
                <a:solidFill>
                  <a:prstClr val="white"/>
                </a:solidFill>
                <a:latin typeface="Arial"/>
                <a:ea typeface="微软雅黑"/>
              </a:rPr>
              <a:t>：***</a:t>
            </a:r>
            <a:endParaRPr lang="zh-CN" altLang="en-US" dirty="0">
              <a:solidFill>
                <a:prstClr val="white"/>
              </a:solidFill>
              <a:latin typeface="Arial"/>
              <a:ea typeface="微软雅黑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1333501" y="2477193"/>
            <a:ext cx="60196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134082" y="2477193"/>
            <a:ext cx="60196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7" y="3757491"/>
            <a:ext cx="9143244" cy="140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2933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4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4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9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 animBg="1"/>
      <p:bldP spid="16" grpId="0"/>
      <p:bldP spid="19" grpId="0"/>
      <p:bldP spid="22" grpId="0"/>
    </p:bldLst>
  </p:timing>
</p:sld>
</file>

<file path=ppt/theme/theme1.xml><?xml version="1.0" encoding="utf-8"?>
<a:theme xmlns:a="http://schemas.openxmlformats.org/drawingml/2006/main" name="第一PPT，www.1ppt.com">
  <a:themeElements>
    <a:clrScheme name="自定义 3190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FFFFFF"/>
      </a:accent1>
      <a:accent2>
        <a:srgbClr val="080808"/>
      </a:accent2>
      <a:accent3>
        <a:srgbClr val="FFFFFF"/>
      </a:accent3>
      <a:accent4>
        <a:srgbClr val="080808"/>
      </a:accent4>
      <a:accent5>
        <a:srgbClr val="080808"/>
      </a:accent5>
      <a:accent6>
        <a:srgbClr val="080808"/>
      </a:accent6>
      <a:hlink>
        <a:srgbClr val="080808"/>
      </a:hlink>
      <a:folHlink>
        <a:srgbClr val="08080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1748</Words>
  <Application>Microsoft Office PowerPoint</Application>
  <PresentationFormat>全屏显示(16:9)</PresentationFormat>
  <Paragraphs>261</Paragraphs>
  <Slides>22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第一PPT，www.1ppt.com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教师说课</dc:title>
  <dc:creator>第一PPT</dc:creator>
  <cp:keywords>www.1ppt.com</cp:keywords>
  <cp:lastModifiedBy>Administrator</cp:lastModifiedBy>
  <cp:revision>46</cp:revision>
  <dcterms:created xsi:type="dcterms:W3CDTF">2016-12-25T02:27:54Z</dcterms:created>
  <dcterms:modified xsi:type="dcterms:W3CDTF">2019-05-15T07:18:20Z</dcterms:modified>
</cp:coreProperties>
</file>