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 id="2147483684" r:id="rId5"/>
    <p:sldMasterId id="2147483696" r:id="rId6"/>
  </p:sldMasterIdLst>
  <p:notesMasterIdLst>
    <p:notesMasterId r:id="rId28"/>
  </p:notesMasterIdLst>
  <p:sldIdLst>
    <p:sldId id="283" r:id="rId7"/>
    <p:sldId id="306" r:id="rId8"/>
    <p:sldId id="339" r:id="rId9"/>
    <p:sldId id="412" r:id="rId10"/>
    <p:sldId id="413" r:id="rId11"/>
    <p:sldId id="414" r:id="rId12"/>
    <p:sldId id="363" r:id="rId13"/>
    <p:sldId id="410" r:id="rId14"/>
    <p:sldId id="411" r:id="rId15"/>
    <p:sldId id="434" r:id="rId16"/>
    <p:sldId id="438" r:id="rId17"/>
    <p:sldId id="440" r:id="rId18"/>
    <p:sldId id="437" r:id="rId19"/>
    <p:sldId id="441" r:id="rId20"/>
    <p:sldId id="435" r:id="rId21"/>
    <p:sldId id="436" r:id="rId22"/>
    <p:sldId id="274" r:id="rId23"/>
    <p:sldId id="282" r:id="rId24"/>
    <p:sldId id="340" r:id="rId25"/>
    <p:sldId id="279" r:id="rId26"/>
    <p:sldId id="392" r:id="rId27"/>
    <p:sldId id="391" r:id="rId29"/>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CC"/>
    <a:srgbClr val="FC32A7"/>
    <a:srgbClr val="5E6FF1"/>
    <a:srgbClr val="AA8B64"/>
    <a:srgbClr val="10176E"/>
    <a:srgbClr val="DD06E0"/>
    <a:srgbClr val="F1F1F1"/>
    <a:srgbClr val="F47CCB"/>
    <a:srgbClr val="9677D4"/>
    <a:srgbClr val="8A75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72" d="100"/>
          <a:sy n="72" d="100"/>
        </p:scale>
        <p:origin x="816" y="66"/>
      </p:cViewPr>
      <p:guideLst>
        <p:guide orient="horz" pos="2164"/>
        <p:guide pos="390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slide" Target="slides/slide1.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Master" Target="slideMasters/slideMaster2.xml"/><Relationship Id="rId29" Type="http://schemas.openxmlformats.org/officeDocument/2006/relationships/slide" Target="slides/slide22.xml"/><Relationship Id="rId28" Type="http://schemas.openxmlformats.org/officeDocument/2006/relationships/notesMaster" Target="notesMasters/notesMaster1.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45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205728"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8"/>
            <a:ext cx="8070574" cy="5851525"/>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45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205728"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8"/>
            <a:ext cx="8070574" cy="5851525"/>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45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205728"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8"/>
            <a:ext cx="8070574" cy="5851525"/>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45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205728"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8"/>
            <a:ext cx="8070574" cy="5851525"/>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45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09600"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205728" y="1600200"/>
            <a:ext cx="5376672" cy="4525963"/>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zh-CN" altLang="en-US" sz="2400" b="0" i="0" u="none" strike="noStrike" kern="1200" cap="none" spc="0" normalizeH="0" baseline="0" noProof="1">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8"/>
            <a:ext cx="8070574" cy="5851525"/>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2" Type="http://schemas.openxmlformats.org/officeDocument/2006/relationships/theme" Target="../theme/theme3.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2.xml"/><Relationship Id="rId8" Type="http://schemas.openxmlformats.org/officeDocument/2006/relationships/slideLayout" Target="../slideLayouts/slideLayout41.xml"/><Relationship Id="rId7" Type="http://schemas.openxmlformats.org/officeDocument/2006/relationships/slideLayout" Target="../slideLayouts/slideLayout40.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3" Type="http://schemas.openxmlformats.org/officeDocument/2006/relationships/slideLayout" Target="../slideLayouts/slideLayout36.xml"/><Relationship Id="rId2" Type="http://schemas.openxmlformats.org/officeDocument/2006/relationships/slideLayout" Target="../slideLayouts/slideLayout35.xml"/><Relationship Id="rId12" Type="http://schemas.openxmlformats.org/officeDocument/2006/relationships/theme" Target="../theme/theme4.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3.xml"/><Relationship Id="rId8" Type="http://schemas.openxmlformats.org/officeDocument/2006/relationships/slideLayout" Target="../slideLayouts/slideLayout52.xml"/><Relationship Id="rId7" Type="http://schemas.openxmlformats.org/officeDocument/2006/relationships/slideLayout" Target="../slideLayouts/slideLayout51.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3" Type="http://schemas.openxmlformats.org/officeDocument/2006/relationships/slideLayout" Target="../slideLayouts/slideLayout47.xml"/><Relationship Id="rId2" Type="http://schemas.openxmlformats.org/officeDocument/2006/relationships/slideLayout" Target="../slideLayouts/slideLayout46.xml"/><Relationship Id="rId12" Type="http://schemas.openxmlformats.org/officeDocument/2006/relationships/theme" Target="../theme/theme5.xml"/><Relationship Id="rId11" Type="http://schemas.openxmlformats.org/officeDocument/2006/relationships/slideLayout" Target="../slideLayouts/slideLayout55.xml"/><Relationship Id="rId10" Type="http://schemas.openxmlformats.org/officeDocument/2006/relationships/slideLayout" Target="../slideLayouts/slideLayout54.xml"/><Relationship Id="rId1"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标题 1025"/>
          <p:cNvSpPr>
            <a:spLocks noGrp="1"/>
          </p:cNvSpPr>
          <p:nvPr>
            <p:ph type="title"/>
          </p:nvPr>
        </p:nvSpPr>
        <p:spPr>
          <a:xfrm>
            <a:off x="609600" y="274638"/>
            <a:ext cx="10972800" cy="1143000"/>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2051" name="文本占位符 1026"/>
          <p:cNvSpPr>
            <a:spLocks noGrp="1"/>
          </p:cNvSpPr>
          <p:nvPr>
            <p:ph type="body"/>
          </p:nvPr>
        </p:nvSpPr>
        <p:spPr>
          <a:xfrm>
            <a:off x="609600" y="1600200"/>
            <a:ext cx="10972800" cy="4525963"/>
          </a:xfrm>
          <a:prstGeom prst="rect">
            <a:avLst/>
          </a:prstGeom>
          <a:noFill/>
          <a:ln w="9525">
            <a:noFill/>
          </a:ln>
        </p:spPr>
        <p:txBody>
          <a:bodyPr anchor="t"/>
          <a:lstStyle/>
          <a:p>
            <a:pPr lvl="0" indent="-342900"/>
            <a:r>
              <a:rPr lang="zh-CN" altLang="en-US" dirty="0"/>
              <a:t>单击此处编辑母版文本样式</a:t>
            </a:r>
            <a:endParaRPr lang="zh-CN" altLang="en-US" dirty="0"/>
          </a:p>
          <a:p>
            <a:pPr lvl="1" indent="-28575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1028" name="日期占位符 1027"/>
          <p:cNvSpPr>
            <a:spLocks noGrp="1"/>
          </p:cNvSpPr>
          <p:nvPr>
            <p:ph type="dt" sz="half" idx="2"/>
          </p:nvPr>
        </p:nvSpPr>
        <p:spPr>
          <a:xfrm>
            <a:off x="609600" y="6245225"/>
            <a:ext cx="2844800" cy="476250"/>
          </a:xfrm>
          <a:prstGeom prst="rect">
            <a:avLst/>
          </a:prstGeom>
          <a:noFill/>
          <a:ln w="9525">
            <a:noFill/>
          </a:ln>
        </p:spPr>
        <p:txBody>
          <a:bodyPr/>
          <a:lstStyle>
            <a:lvl1pPr>
              <a:defRPr sz="140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页脚占位符 1028"/>
          <p:cNvSpPr>
            <a:spLocks noGrp="1"/>
          </p:cNvSpPr>
          <p:nvPr>
            <p:ph type="ftr" sz="quarter" idx="3"/>
          </p:nvPr>
        </p:nvSpPr>
        <p:spPr>
          <a:xfrm>
            <a:off x="4165600" y="6245225"/>
            <a:ext cx="3860800" cy="476250"/>
          </a:xfrm>
          <a:prstGeom prst="rect">
            <a:avLst/>
          </a:prstGeom>
          <a:noFill/>
          <a:ln w="9525">
            <a:noFill/>
          </a:ln>
        </p:spPr>
        <p:txBody>
          <a:bodyPr/>
          <a:lstStyle>
            <a:lvl1pPr algn="ctr">
              <a:defRPr sz="1400"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灯片编号占位符 1029"/>
          <p:cNvSpPr>
            <a:spLocks noGrp="1"/>
          </p:cNvSpPr>
          <p:nvPr>
            <p:ph type="sldNum" sz="quarter" idx="4"/>
          </p:nvPr>
        </p:nvSpPr>
        <p:spPr>
          <a:xfrm>
            <a:off x="8737600" y="6245225"/>
            <a:ext cx="2844800" cy="476250"/>
          </a:xfrm>
          <a:prstGeom prst="rect">
            <a:avLst/>
          </a:prstGeom>
          <a:noFill/>
          <a:ln w="9525">
            <a:noFill/>
          </a:ln>
        </p:spPr>
        <p:txBody>
          <a:bodyPr vert="horz" wrap="square" lIns="91440" tIns="45720" rIns="91440" bIns="45720" numCol="1" anchor="t" anchorCtr="0" compatLnSpc="1"/>
          <a:lstStyle>
            <a:lvl1pPr algn="r">
              <a:defRPr sz="1400"/>
            </a:lvl1p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buFont typeface="Arial" panose="020B0604020202020204" pitchFamily="34" charset="0"/>
        <a:defRPr sz="4400" kern="1200">
          <a:solidFill>
            <a:schemeClr val="tx2"/>
          </a:solidFill>
          <a:latin typeface="+mj-lt"/>
          <a:ea typeface="+mj-ea"/>
          <a:cs typeface="+mj-cs"/>
        </a:defRPr>
      </a:lvl1pPr>
      <a:lvl2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lvl="1"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lvl="2"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lvl="3"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lvl="4"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标题 1025"/>
          <p:cNvSpPr>
            <a:spLocks noGrp="1"/>
          </p:cNvSpPr>
          <p:nvPr>
            <p:ph type="title"/>
          </p:nvPr>
        </p:nvSpPr>
        <p:spPr>
          <a:xfrm>
            <a:off x="609600" y="274638"/>
            <a:ext cx="10972800" cy="1143000"/>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3075" name="文本占位符 1026"/>
          <p:cNvSpPr>
            <a:spLocks noGrp="1"/>
          </p:cNvSpPr>
          <p:nvPr>
            <p:ph type="body"/>
          </p:nvPr>
        </p:nvSpPr>
        <p:spPr>
          <a:xfrm>
            <a:off x="609600" y="1600200"/>
            <a:ext cx="10972800" cy="4525963"/>
          </a:xfrm>
          <a:prstGeom prst="rect">
            <a:avLst/>
          </a:prstGeom>
          <a:noFill/>
          <a:ln w="9525">
            <a:noFill/>
          </a:ln>
        </p:spPr>
        <p:txBody>
          <a:bodyPr anchor="t"/>
          <a:lstStyle/>
          <a:p>
            <a:pPr lvl="0" indent="-342900"/>
            <a:r>
              <a:rPr lang="zh-CN" altLang="en-US" dirty="0"/>
              <a:t>单击此处编辑母版文本样式</a:t>
            </a:r>
            <a:endParaRPr lang="zh-CN" altLang="en-US" dirty="0"/>
          </a:p>
          <a:p>
            <a:pPr lvl="1" indent="-28575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1028" name="日期占位符 1027"/>
          <p:cNvSpPr>
            <a:spLocks noGrp="1"/>
          </p:cNvSpPr>
          <p:nvPr>
            <p:ph type="dt" sz="half" idx="2"/>
          </p:nvPr>
        </p:nvSpPr>
        <p:spPr>
          <a:xfrm>
            <a:off x="609600" y="6245225"/>
            <a:ext cx="2844800" cy="476250"/>
          </a:xfrm>
          <a:prstGeom prst="rect">
            <a:avLst/>
          </a:prstGeom>
          <a:noFill/>
          <a:ln w="9525">
            <a:noFill/>
          </a:ln>
        </p:spPr>
        <p:txBody>
          <a:bodyPr/>
          <a:lstStyle>
            <a:lvl1pPr>
              <a:defRPr sz="140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页脚占位符 1028"/>
          <p:cNvSpPr>
            <a:spLocks noGrp="1"/>
          </p:cNvSpPr>
          <p:nvPr>
            <p:ph type="ftr" sz="quarter" idx="3"/>
          </p:nvPr>
        </p:nvSpPr>
        <p:spPr>
          <a:xfrm>
            <a:off x="4165600" y="6245225"/>
            <a:ext cx="3860800" cy="476250"/>
          </a:xfrm>
          <a:prstGeom prst="rect">
            <a:avLst/>
          </a:prstGeom>
          <a:noFill/>
          <a:ln w="9525">
            <a:noFill/>
          </a:ln>
        </p:spPr>
        <p:txBody>
          <a:bodyPr/>
          <a:lstStyle>
            <a:lvl1pPr algn="ctr">
              <a:defRPr sz="1400"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灯片编号占位符 1029"/>
          <p:cNvSpPr>
            <a:spLocks noGrp="1"/>
          </p:cNvSpPr>
          <p:nvPr>
            <p:ph type="sldNum" sz="quarter" idx="4"/>
          </p:nvPr>
        </p:nvSpPr>
        <p:spPr>
          <a:xfrm>
            <a:off x="8737600" y="6245225"/>
            <a:ext cx="2844800" cy="476250"/>
          </a:xfrm>
          <a:prstGeom prst="rect">
            <a:avLst/>
          </a:prstGeom>
          <a:noFill/>
          <a:ln w="9525">
            <a:noFill/>
          </a:ln>
        </p:spPr>
        <p:txBody>
          <a:bodyPr vert="horz" wrap="square" lIns="91440" tIns="45720" rIns="91440" bIns="45720" numCol="1" anchor="t" anchorCtr="0" compatLnSpc="1"/>
          <a:lstStyle>
            <a:lvl1pPr algn="r">
              <a:defRPr sz="1400"/>
            </a:lvl1p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rtl="0" fontAlgn="base">
        <a:spcBef>
          <a:spcPct val="0"/>
        </a:spcBef>
        <a:spcAft>
          <a:spcPct val="0"/>
        </a:spcAft>
        <a:buFont typeface="Arial" panose="020B0604020202020204" pitchFamily="34" charset="0"/>
        <a:defRPr sz="4400" kern="1200">
          <a:solidFill>
            <a:schemeClr val="tx2"/>
          </a:solidFill>
          <a:latin typeface="+mj-lt"/>
          <a:ea typeface="+mj-ea"/>
          <a:cs typeface="+mj-cs"/>
        </a:defRPr>
      </a:lvl1pPr>
      <a:lvl2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lvl="1"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lvl="2"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lvl="3"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lvl="4"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标题 1025"/>
          <p:cNvSpPr>
            <a:spLocks noGrp="1"/>
          </p:cNvSpPr>
          <p:nvPr>
            <p:ph type="title"/>
          </p:nvPr>
        </p:nvSpPr>
        <p:spPr>
          <a:xfrm>
            <a:off x="609600" y="274638"/>
            <a:ext cx="10972800" cy="1143000"/>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5123" name="文本占位符 1026"/>
          <p:cNvSpPr>
            <a:spLocks noGrp="1"/>
          </p:cNvSpPr>
          <p:nvPr>
            <p:ph type="body"/>
          </p:nvPr>
        </p:nvSpPr>
        <p:spPr>
          <a:xfrm>
            <a:off x="609600" y="1600200"/>
            <a:ext cx="10972800" cy="4525963"/>
          </a:xfrm>
          <a:prstGeom prst="rect">
            <a:avLst/>
          </a:prstGeom>
          <a:noFill/>
          <a:ln w="9525">
            <a:noFill/>
          </a:ln>
        </p:spPr>
        <p:txBody>
          <a:bodyPr anchor="t"/>
          <a:lstStyle/>
          <a:p>
            <a:pPr lvl="0" indent="-342900"/>
            <a:r>
              <a:rPr lang="zh-CN" altLang="en-US" dirty="0"/>
              <a:t>单击此处编辑母版文本样式</a:t>
            </a:r>
            <a:endParaRPr lang="zh-CN" altLang="en-US" dirty="0"/>
          </a:p>
          <a:p>
            <a:pPr lvl="1" indent="-28575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1028" name="日期占位符 1027"/>
          <p:cNvSpPr>
            <a:spLocks noGrp="1"/>
          </p:cNvSpPr>
          <p:nvPr>
            <p:ph type="dt" sz="half" idx="2"/>
          </p:nvPr>
        </p:nvSpPr>
        <p:spPr>
          <a:xfrm>
            <a:off x="609600" y="6245225"/>
            <a:ext cx="2844800" cy="476250"/>
          </a:xfrm>
          <a:prstGeom prst="rect">
            <a:avLst/>
          </a:prstGeom>
          <a:noFill/>
          <a:ln w="9525">
            <a:noFill/>
          </a:ln>
        </p:spPr>
        <p:txBody>
          <a:bodyPr/>
          <a:lstStyle>
            <a:lvl1pPr>
              <a:defRPr sz="140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页脚占位符 1028"/>
          <p:cNvSpPr>
            <a:spLocks noGrp="1"/>
          </p:cNvSpPr>
          <p:nvPr>
            <p:ph type="ftr" sz="quarter" idx="3"/>
          </p:nvPr>
        </p:nvSpPr>
        <p:spPr>
          <a:xfrm>
            <a:off x="4165600" y="6245225"/>
            <a:ext cx="3860800" cy="476250"/>
          </a:xfrm>
          <a:prstGeom prst="rect">
            <a:avLst/>
          </a:prstGeom>
          <a:noFill/>
          <a:ln w="9525">
            <a:noFill/>
          </a:ln>
        </p:spPr>
        <p:txBody>
          <a:bodyPr/>
          <a:lstStyle>
            <a:lvl1pPr algn="ctr">
              <a:defRPr sz="1400"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灯片编号占位符 1029"/>
          <p:cNvSpPr>
            <a:spLocks noGrp="1"/>
          </p:cNvSpPr>
          <p:nvPr>
            <p:ph type="sldNum" sz="quarter" idx="4"/>
          </p:nvPr>
        </p:nvSpPr>
        <p:spPr>
          <a:xfrm>
            <a:off x="8737600" y="6245225"/>
            <a:ext cx="2844800" cy="476250"/>
          </a:xfrm>
          <a:prstGeom prst="rect">
            <a:avLst/>
          </a:prstGeom>
          <a:noFill/>
          <a:ln w="9525">
            <a:noFill/>
          </a:ln>
        </p:spPr>
        <p:txBody>
          <a:bodyPr vert="horz" wrap="square" lIns="91440" tIns="45720" rIns="91440" bIns="45720" numCol="1" anchor="t" anchorCtr="0" compatLnSpc="1"/>
          <a:lstStyle>
            <a:lvl1pPr algn="r">
              <a:defRPr sz="1400"/>
            </a:lvl1p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ctr" rtl="0" fontAlgn="base">
        <a:spcBef>
          <a:spcPct val="0"/>
        </a:spcBef>
        <a:spcAft>
          <a:spcPct val="0"/>
        </a:spcAft>
        <a:buFont typeface="Arial" panose="020B0604020202020204" pitchFamily="34" charset="0"/>
        <a:defRPr sz="4400" kern="1200">
          <a:solidFill>
            <a:schemeClr val="tx2"/>
          </a:solidFill>
          <a:latin typeface="+mj-lt"/>
          <a:ea typeface="+mj-ea"/>
          <a:cs typeface="+mj-cs"/>
        </a:defRPr>
      </a:lvl1pPr>
      <a:lvl2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lvl="1"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lvl="2"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lvl="3"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lvl="4"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标题 1025"/>
          <p:cNvSpPr>
            <a:spLocks noGrp="1"/>
          </p:cNvSpPr>
          <p:nvPr>
            <p:ph type="title"/>
          </p:nvPr>
        </p:nvSpPr>
        <p:spPr>
          <a:xfrm>
            <a:off x="609600" y="274638"/>
            <a:ext cx="10972800" cy="1143000"/>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7171" name="文本占位符 1026"/>
          <p:cNvSpPr>
            <a:spLocks noGrp="1"/>
          </p:cNvSpPr>
          <p:nvPr>
            <p:ph type="body"/>
          </p:nvPr>
        </p:nvSpPr>
        <p:spPr>
          <a:xfrm>
            <a:off x="609600" y="1600200"/>
            <a:ext cx="10972800" cy="4525963"/>
          </a:xfrm>
          <a:prstGeom prst="rect">
            <a:avLst/>
          </a:prstGeom>
          <a:noFill/>
          <a:ln w="9525">
            <a:noFill/>
          </a:ln>
        </p:spPr>
        <p:txBody>
          <a:bodyPr anchor="t"/>
          <a:lstStyle/>
          <a:p>
            <a:pPr lvl="0" indent="-342900"/>
            <a:r>
              <a:rPr lang="zh-CN" altLang="en-US" dirty="0"/>
              <a:t>单击此处编辑母版文本样式</a:t>
            </a:r>
            <a:endParaRPr lang="zh-CN" altLang="en-US" dirty="0"/>
          </a:p>
          <a:p>
            <a:pPr lvl="1" indent="-28575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1028" name="日期占位符 1027"/>
          <p:cNvSpPr>
            <a:spLocks noGrp="1"/>
          </p:cNvSpPr>
          <p:nvPr>
            <p:ph type="dt" sz="half" idx="2"/>
          </p:nvPr>
        </p:nvSpPr>
        <p:spPr>
          <a:xfrm>
            <a:off x="609600" y="6245225"/>
            <a:ext cx="2844800" cy="476250"/>
          </a:xfrm>
          <a:prstGeom prst="rect">
            <a:avLst/>
          </a:prstGeom>
          <a:noFill/>
          <a:ln w="9525">
            <a:noFill/>
          </a:ln>
        </p:spPr>
        <p:txBody>
          <a:bodyPr/>
          <a:lstStyle>
            <a:lvl1pPr>
              <a:defRPr sz="140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页脚占位符 1028"/>
          <p:cNvSpPr>
            <a:spLocks noGrp="1"/>
          </p:cNvSpPr>
          <p:nvPr>
            <p:ph type="ftr" sz="quarter" idx="3"/>
          </p:nvPr>
        </p:nvSpPr>
        <p:spPr>
          <a:xfrm>
            <a:off x="4165600" y="6245225"/>
            <a:ext cx="3860800" cy="476250"/>
          </a:xfrm>
          <a:prstGeom prst="rect">
            <a:avLst/>
          </a:prstGeom>
          <a:noFill/>
          <a:ln w="9525">
            <a:noFill/>
          </a:ln>
        </p:spPr>
        <p:txBody>
          <a:bodyPr/>
          <a:lstStyle>
            <a:lvl1pPr algn="ctr">
              <a:defRPr sz="1400"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灯片编号占位符 1029"/>
          <p:cNvSpPr>
            <a:spLocks noGrp="1"/>
          </p:cNvSpPr>
          <p:nvPr>
            <p:ph type="sldNum" sz="quarter" idx="4"/>
          </p:nvPr>
        </p:nvSpPr>
        <p:spPr>
          <a:xfrm>
            <a:off x="8737600" y="6245225"/>
            <a:ext cx="2844800" cy="476250"/>
          </a:xfrm>
          <a:prstGeom prst="rect">
            <a:avLst/>
          </a:prstGeom>
          <a:noFill/>
          <a:ln w="9525">
            <a:noFill/>
          </a:ln>
        </p:spPr>
        <p:txBody>
          <a:bodyPr vert="horz" wrap="square" lIns="91440" tIns="45720" rIns="91440" bIns="45720" numCol="1" anchor="t" anchorCtr="0" compatLnSpc="1"/>
          <a:lstStyle>
            <a:lvl1pPr algn="r">
              <a:defRPr sz="1400"/>
            </a:lvl1p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ctr" rtl="0" fontAlgn="base">
        <a:spcBef>
          <a:spcPct val="0"/>
        </a:spcBef>
        <a:spcAft>
          <a:spcPct val="0"/>
        </a:spcAft>
        <a:buFont typeface="Arial" panose="020B0604020202020204" pitchFamily="34" charset="0"/>
        <a:defRPr sz="4400" kern="1200">
          <a:solidFill>
            <a:schemeClr val="tx2"/>
          </a:solidFill>
          <a:latin typeface="+mj-lt"/>
          <a:ea typeface="+mj-ea"/>
          <a:cs typeface="+mj-cs"/>
        </a:defRPr>
      </a:lvl1pPr>
      <a:lvl2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lvl="1"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lvl="2"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lvl="3"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lvl="4"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标题 1025"/>
          <p:cNvSpPr>
            <a:spLocks noGrp="1"/>
          </p:cNvSpPr>
          <p:nvPr>
            <p:ph type="title"/>
          </p:nvPr>
        </p:nvSpPr>
        <p:spPr>
          <a:xfrm>
            <a:off x="609600" y="274638"/>
            <a:ext cx="10972800" cy="1143000"/>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8195" name="文本占位符 1026"/>
          <p:cNvSpPr>
            <a:spLocks noGrp="1"/>
          </p:cNvSpPr>
          <p:nvPr>
            <p:ph type="body"/>
          </p:nvPr>
        </p:nvSpPr>
        <p:spPr>
          <a:xfrm>
            <a:off x="609600" y="1600200"/>
            <a:ext cx="10972800" cy="4525963"/>
          </a:xfrm>
          <a:prstGeom prst="rect">
            <a:avLst/>
          </a:prstGeom>
          <a:noFill/>
          <a:ln w="9525">
            <a:noFill/>
          </a:ln>
        </p:spPr>
        <p:txBody>
          <a:bodyPr anchor="t"/>
          <a:lstStyle/>
          <a:p>
            <a:pPr lvl="0" indent="-342900"/>
            <a:r>
              <a:rPr lang="zh-CN" altLang="en-US" dirty="0"/>
              <a:t>单击此处编辑母版文本样式</a:t>
            </a:r>
            <a:endParaRPr lang="zh-CN" altLang="en-US" dirty="0"/>
          </a:p>
          <a:p>
            <a:pPr lvl="1" indent="-28575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1028" name="日期占位符 1027"/>
          <p:cNvSpPr>
            <a:spLocks noGrp="1"/>
          </p:cNvSpPr>
          <p:nvPr>
            <p:ph type="dt" sz="half" idx="2"/>
          </p:nvPr>
        </p:nvSpPr>
        <p:spPr>
          <a:xfrm>
            <a:off x="609600" y="6245225"/>
            <a:ext cx="2844800" cy="476250"/>
          </a:xfrm>
          <a:prstGeom prst="rect">
            <a:avLst/>
          </a:prstGeom>
          <a:noFill/>
          <a:ln w="9525">
            <a:noFill/>
          </a:ln>
        </p:spPr>
        <p:txBody>
          <a:bodyPr/>
          <a:lstStyle>
            <a:lvl1pPr>
              <a:defRPr sz="140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页脚占位符 1028"/>
          <p:cNvSpPr>
            <a:spLocks noGrp="1"/>
          </p:cNvSpPr>
          <p:nvPr>
            <p:ph type="ftr" sz="quarter" idx="3"/>
          </p:nvPr>
        </p:nvSpPr>
        <p:spPr>
          <a:xfrm>
            <a:off x="4165600" y="6245225"/>
            <a:ext cx="3860800" cy="476250"/>
          </a:xfrm>
          <a:prstGeom prst="rect">
            <a:avLst/>
          </a:prstGeom>
          <a:noFill/>
          <a:ln w="9525">
            <a:noFill/>
          </a:ln>
        </p:spPr>
        <p:txBody>
          <a:bodyPr/>
          <a:lstStyle>
            <a:lvl1pPr algn="ctr">
              <a:defRPr sz="1400"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灯片编号占位符 1029"/>
          <p:cNvSpPr>
            <a:spLocks noGrp="1"/>
          </p:cNvSpPr>
          <p:nvPr>
            <p:ph type="sldNum" sz="quarter" idx="4"/>
          </p:nvPr>
        </p:nvSpPr>
        <p:spPr>
          <a:xfrm>
            <a:off x="8737600" y="6245225"/>
            <a:ext cx="2844800" cy="476250"/>
          </a:xfrm>
          <a:prstGeom prst="rect">
            <a:avLst/>
          </a:prstGeom>
          <a:noFill/>
          <a:ln w="9525">
            <a:noFill/>
          </a:ln>
        </p:spPr>
        <p:txBody>
          <a:bodyPr vert="horz" wrap="square" lIns="91440" tIns="45720" rIns="91440" bIns="45720" numCol="1" anchor="t" anchorCtr="0" compatLnSpc="1"/>
          <a:lstStyle>
            <a:lvl1pPr algn="r">
              <a:defRPr sz="1400"/>
            </a:lvl1p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rtl="0" fontAlgn="base">
        <a:spcBef>
          <a:spcPct val="0"/>
        </a:spcBef>
        <a:spcAft>
          <a:spcPct val="0"/>
        </a:spcAft>
        <a:buFont typeface="Arial" panose="020B0604020202020204" pitchFamily="34" charset="0"/>
        <a:defRPr sz="4400" kern="1200">
          <a:solidFill>
            <a:schemeClr val="tx2"/>
          </a:solidFill>
          <a:latin typeface="+mj-lt"/>
          <a:ea typeface="+mj-ea"/>
          <a:cs typeface="+mj-cs"/>
        </a:defRPr>
      </a:lvl1pPr>
      <a:lvl2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buFont typeface="Arial" panose="020B0604020202020204" pitchFamily="34" charset="0"/>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lvl="1"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lvl="2"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lvl="3"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lvl="4"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5.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jpe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22.png"/><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image" Target="../media/image16.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34.xml"/><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图片 1" descr="白色logo 封面"/>
          <p:cNvPicPr>
            <a:picLocks noChangeAspect="1"/>
          </p:cNvPicPr>
          <p:nvPr/>
        </p:nvPicPr>
        <p:blipFill>
          <a:blip r:embed="rId1" cstate="print"/>
          <a:stretch>
            <a:fillRect/>
          </a:stretch>
        </p:blipFill>
        <p:spPr>
          <a:xfrm>
            <a:off x="-60325" y="-4762"/>
            <a:ext cx="12312650" cy="6869112"/>
          </a:xfrm>
          <a:prstGeom prst="rect">
            <a:avLst/>
          </a:prstGeom>
          <a:noFill/>
          <a:ln w="9525">
            <a:noFill/>
          </a:ln>
        </p:spPr>
      </p:pic>
      <p:sp>
        <p:nvSpPr>
          <p:cNvPr id="9218" name="文本框 2"/>
          <p:cNvSpPr txBox="1"/>
          <p:nvPr/>
        </p:nvSpPr>
        <p:spPr>
          <a:xfrm>
            <a:off x="2703195" y="1668145"/>
            <a:ext cx="6775450" cy="1862048"/>
          </a:xfrm>
          <a:prstGeom prst="rect">
            <a:avLst/>
          </a:prstGeom>
          <a:noFill/>
          <a:ln w="9525">
            <a:noFill/>
          </a:ln>
        </p:spPr>
        <p:txBody>
          <a:bodyPr wrap="square" anchor="t">
            <a:spAutoFit/>
          </a:bodyPr>
          <a:lstStyle/>
          <a:p>
            <a:pPr algn="dist"/>
            <a:r>
              <a:rPr lang="zh-CN" altLang="en-US" sz="11500" b="1" dirty="0">
                <a:solidFill>
                  <a:schemeClr val="bg1"/>
                </a:solidFill>
                <a:latin typeface="字酷堂清楷体" panose="02010601030101010101" charset="-122"/>
                <a:ea typeface="字酷堂清楷体" panose="02010601030101010101" charset="-122"/>
              </a:rPr>
              <a:t>网红医美</a:t>
            </a:r>
            <a:endParaRPr lang="zh-CN" altLang="en-US" sz="11500" b="1" dirty="0">
              <a:solidFill>
                <a:schemeClr val="bg1"/>
              </a:solidFill>
              <a:latin typeface="字酷堂清楷体" panose="02010601030101010101" charset="-122"/>
              <a:ea typeface="字酷堂清楷体" panose="02010601030101010101" charset="-122"/>
            </a:endParaRPr>
          </a:p>
        </p:txBody>
      </p:sp>
      <p:sp>
        <p:nvSpPr>
          <p:cNvPr id="9219" name="文本框 2"/>
          <p:cNvSpPr txBox="1"/>
          <p:nvPr/>
        </p:nvSpPr>
        <p:spPr>
          <a:xfrm>
            <a:off x="4220845" y="4229735"/>
            <a:ext cx="3401893" cy="523220"/>
          </a:xfrm>
          <a:prstGeom prst="rect">
            <a:avLst/>
          </a:prstGeom>
          <a:noFill/>
          <a:ln w="9525">
            <a:noFill/>
          </a:ln>
        </p:spPr>
        <p:txBody>
          <a:bodyPr wrap="none" anchor="t">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运营推广方案</a:t>
            </a:r>
            <a:r>
              <a:rPr lang="en-US" altLang="zh-CN" sz="2800" dirty="0">
                <a:solidFill>
                  <a:schemeClr val="bg1"/>
                </a:solidFill>
                <a:latin typeface="微软雅黑" panose="020B0503020204020204" pitchFamily="34" charset="-122"/>
                <a:ea typeface="微软雅黑" panose="020B0503020204020204" pitchFamily="34" charset="-122"/>
              </a:rPr>
              <a:t>@XXX</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135560" y="908720"/>
            <a:ext cx="2304256" cy="720080"/>
          </a:xfrm>
          <a:prstGeom prst="rect">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公司 </a:t>
            </a:r>
            <a:r>
              <a:rPr lang="en-US" altLang="zh-CN" dirty="0"/>
              <a:t>logo</a:t>
            </a:r>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文本框 2"/>
          <p:cNvSpPr txBox="1"/>
          <p:nvPr/>
        </p:nvSpPr>
        <p:spPr>
          <a:xfrm>
            <a:off x="6173788" y="1028700"/>
            <a:ext cx="1704975" cy="460375"/>
          </a:xfrm>
          <a:prstGeom prst="rect">
            <a:avLst/>
          </a:prstGeom>
          <a:noFill/>
          <a:ln w="9525">
            <a:noFill/>
          </a:ln>
        </p:spPr>
        <p:txBody>
          <a:bodyPr wrap="none" anchor="t">
            <a:spAutoFit/>
          </a:bodyPr>
          <a:lstStyle/>
          <a:p>
            <a:r>
              <a:rPr lang="en-US" altLang="zh-CN" sz="2400" b="1">
                <a:latin typeface="微软雅黑" panose="020B0503020204020204" pitchFamily="34" charset="-122"/>
                <a:ea typeface="微软雅黑" panose="020B0503020204020204" pitchFamily="34" charset="-122"/>
              </a:rPr>
              <a:t>CONTENT</a:t>
            </a:r>
            <a:endParaRPr lang="en-US" altLang="zh-CN" sz="2400" b="1">
              <a:latin typeface="微软雅黑" panose="020B0503020204020204" pitchFamily="34" charset="-122"/>
              <a:ea typeface="微软雅黑" panose="020B0503020204020204" pitchFamily="34" charset="-122"/>
            </a:endParaRPr>
          </a:p>
        </p:txBody>
      </p:sp>
      <p:grpSp>
        <p:nvGrpSpPr>
          <p:cNvPr id="10243" name="组合 12"/>
          <p:cNvGrpSpPr/>
          <p:nvPr/>
        </p:nvGrpSpPr>
        <p:grpSpPr>
          <a:xfrm>
            <a:off x="6294438" y="2293938"/>
            <a:ext cx="5022850" cy="515937"/>
            <a:chOff x="9912" y="3613"/>
            <a:chExt cx="7911" cy="812"/>
          </a:xfrm>
        </p:grpSpPr>
        <p:sp>
          <p:nvSpPr>
            <p:cNvPr id="4" name="圆角矩形 3"/>
            <p:cNvSpPr/>
            <p:nvPr/>
          </p:nvSpPr>
          <p:spPr>
            <a:xfrm>
              <a:off x="9912" y="3613"/>
              <a:ext cx="812" cy="812"/>
            </a:xfrm>
            <a:prstGeom prst="roundRect">
              <a:avLst>
                <a:gd name="adj" fmla="val 14002"/>
              </a:avLst>
            </a:prstGeom>
            <a:solidFill>
              <a:srgbClr val="FC3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en-US" altLang="zh-CN" sz="2000" b="1" strike="noStrike" noProof="1"/>
                <a:t>01</a:t>
              </a:r>
              <a:endParaRPr lang="en-US" altLang="zh-CN" sz="2000" b="1" strike="noStrike" noProof="1"/>
            </a:p>
          </p:txBody>
        </p:sp>
        <p:sp>
          <p:nvSpPr>
            <p:cNvPr id="10245" name="文本框 99"/>
            <p:cNvSpPr txBox="1"/>
            <p:nvPr/>
          </p:nvSpPr>
          <p:spPr>
            <a:xfrm>
              <a:off x="10913" y="3656"/>
              <a:ext cx="6910" cy="725"/>
            </a:xfrm>
            <a:prstGeom prst="rect">
              <a:avLst/>
            </a:prstGeom>
            <a:noFill/>
            <a:ln w="9525">
              <a:noFill/>
            </a:ln>
          </p:spPr>
          <p:txBody>
            <a:bodyPr wrap="square" anchor="t">
              <a:spAutoFit/>
            </a:bodyPr>
            <a:lstStyle/>
            <a:p>
              <a:r>
                <a:rPr lang="zh-CN" altLang="zh-CN" sz="2400">
                  <a:latin typeface="Arial" panose="020B0604020202020204" pitchFamily="34" charset="0"/>
                  <a:ea typeface="微软雅黑" panose="020B0503020204020204" pitchFamily="34" charset="-122"/>
                </a:rPr>
                <a:t>医美市场背景</a:t>
              </a:r>
              <a:endParaRPr lang="zh-CN" altLang="en-US" sz="2400">
                <a:latin typeface="Arial" panose="020B0604020202020204" pitchFamily="34" charset="0"/>
                <a:ea typeface="微软雅黑" panose="020B0503020204020204" pitchFamily="34" charset="-122"/>
              </a:endParaRPr>
            </a:p>
          </p:txBody>
        </p:sp>
      </p:grpSp>
      <p:grpSp>
        <p:nvGrpSpPr>
          <p:cNvPr id="10246" name="组合 11"/>
          <p:cNvGrpSpPr/>
          <p:nvPr/>
        </p:nvGrpSpPr>
        <p:grpSpPr>
          <a:xfrm>
            <a:off x="6294438" y="3255010"/>
            <a:ext cx="5022850" cy="514350"/>
            <a:chOff x="9912" y="5177"/>
            <a:chExt cx="7911" cy="812"/>
          </a:xfrm>
        </p:grpSpPr>
        <p:sp>
          <p:nvSpPr>
            <p:cNvPr id="7" name="圆角矩形 6"/>
            <p:cNvSpPr/>
            <p:nvPr/>
          </p:nvSpPr>
          <p:spPr>
            <a:xfrm>
              <a:off x="9912" y="5177"/>
              <a:ext cx="812" cy="812"/>
            </a:xfrm>
            <a:prstGeom prst="roundRect">
              <a:avLst>
                <a:gd name="adj" fmla="val 14002"/>
              </a:avLst>
            </a:prstGeom>
            <a:solidFill>
              <a:srgbClr val="FC3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en-US" altLang="zh-CN" sz="2000" b="1" strike="noStrike" noProof="1"/>
                <a:t>02</a:t>
              </a:r>
              <a:endParaRPr lang="en-US" altLang="zh-CN" sz="2000" b="1" strike="noStrike" noProof="1"/>
            </a:p>
          </p:txBody>
        </p:sp>
        <p:sp>
          <p:nvSpPr>
            <p:cNvPr id="10248" name="文本框 7"/>
            <p:cNvSpPr txBox="1"/>
            <p:nvPr/>
          </p:nvSpPr>
          <p:spPr>
            <a:xfrm>
              <a:off x="10913" y="5220"/>
              <a:ext cx="6910" cy="727"/>
            </a:xfrm>
            <a:prstGeom prst="rect">
              <a:avLst/>
            </a:prstGeom>
            <a:noFill/>
            <a:ln w="9525">
              <a:noFill/>
            </a:ln>
          </p:spPr>
          <p:txBody>
            <a:bodyPr wrap="square" anchor="t">
              <a:spAutoFit/>
            </a:bodyPr>
            <a:lstStyle/>
            <a:p>
              <a:r>
                <a:rPr lang="zh-CN" altLang="zh-CN" sz="2400">
                  <a:latin typeface="Arial" panose="020B0604020202020204" pitchFamily="34" charset="0"/>
                  <a:ea typeface="微软雅黑" panose="020B0503020204020204" pitchFamily="34" charset="-122"/>
                </a:rPr>
                <a:t>项目合作机会点</a:t>
              </a:r>
              <a:endParaRPr lang="zh-CN" altLang="en-US" sz="2400">
                <a:latin typeface="Arial" panose="020B0604020202020204" pitchFamily="34" charset="0"/>
                <a:ea typeface="微软雅黑" panose="020B0503020204020204" pitchFamily="34" charset="-122"/>
              </a:endParaRPr>
            </a:p>
          </p:txBody>
        </p:sp>
      </p:grpSp>
      <p:grpSp>
        <p:nvGrpSpPr>
          <p:cNvPr id="10249" name="组合 10"/>
          <p:cNvGrpSpPr/>
          <p:nvPr/>
        </p:nvGrpSpPr>
        <p:grpSpPr>
          <a:xfrm>
            <a:off x="6294438" y="4214495"/>
            <a:ext cx="5022850" cy="515620"/>
            <a:chOff x="9912" y="6854"/>
            <a:chExt cx="7911" cy="812"/>
          </a:xfrm>
        </p:grpSpPr>
        <p:sp>
          <p:nvSpPr>
            <p:cNvPr id="9" name="圆角矩形 8"/>
            <p:cNvSpPr/>
            <p:nvPr/>
          </p:nvSpPr>
          <p:spPr>
            <a:xfrm>
              <a:off x="9912" y="6854"/>
              <a:ext cx="812" cy="812"/>
            </a:xfrm>
            <a:prstGeom prst="roundRect">
              <a:avLst>
                <a:gd name="adj" fmla="val 14002"/>
              </a:avLst>
            </a:prstGeom>
            <a:solidFill>
              <a:srgbClr val="FC3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en-US" altLang="zh-CN" sz="2000" b="1" strike="noStrike" noProof="1"/>
                <a:t>03</a:t>
              </a:r>
              <a:endParaRPr lang="en-US" altLang="zh-CN" sz="2000" b="1" strike="noStrike" noProof="1"/>
            </a:p>
          </p:txBody>
        </p:sp>
        <p:sp>
          <p:nvSpPr>
            <p:cNvPr id="10251" name="文本框 9"/>
            <p:cNvSpPr txBox="1"/>
            <p:nvPr/>
          </p:nvSpPr>
          <p:spPr>
            <a:xfrm>
              <a:off x="10913" y="6897"/>
              <a:ext cx="6910" cy="725"/>
            </a:xfrm>
            <a:prstGeom prst="rect">
              <a:avLst/>
            </a:prstGeom>
            <a:noFill/>
            <a:ln w="9525">
              <a:noFill/>
            </a:ln>
          </p:spPr>
          <p:txBody>
            <a:bodyPr wrap="square" anchor="t">
              <a:spAutoFit/>
            </a:bodyPr>
            <a:lstStyle/>
            <a:p>
              <a:r>
                <a:rPr lang="zh-CN" altLang="en-US" sz="2400">
                  <a:latin typeface="Arial" panose="020B0604020202020204" pitchFamily="34" charset="0"/>
                  <a:ea typeface="微软雅黑" panose="020B0503020204020204" pitchFamily="34" charset="-122"/>
                </a:rPr>
                <a:t>合作方案</a:t>
              </a:r>
              <a:endParaRPr lang="zh-CN" altLang="en-US" sz="2400">
                <a:latin typeface="Arial" panose="020B0604020202020204" pitchFamily="34" charset="0"/>
                <a:ea typeface="微软雅黑" panose="020B0503020204020204" pitchFamily="34" charset="-122"/>
              </a:endParaRPr>
            </a:p>
          </p:txBody>
        </p:sp>
      </p:grpSp>
      <p:cxnSp>
        <p:nvCxnSpPr>
          <p:cNvPr id="14" name="直接连接符 13"/>
          <p:cNvCxnSpPr/>
          <p:nvPr/>
        </p:nvCxnSpPr>
        <p:spPr>
          <a:xfrm>
            <a:off x="6294438" y="1589088"/>
            <a:ext cx="501650" cy="0"/>
          </a:xfrm>
          <a:prstGeom prst="line">
            <a:avLst/>
          </a:prstGeom>
          <a:ln w="38100">
            <a:solidFill>
              <a:srgbClr val="FC32A7"/>
            </a:solidFill>
          </a:ln>
        </p:spPr>
        <p:style>
          <a:lnRef idx="1">
            <a:schemeClr val="accent1"/>
          </a:lnRef>
          <a:fillRef idx="0">
            <a:schemeClr val="accent1"/>
          </a:fillRef>
          <a:effectRef idx="0">
            <a:schemeClr val="accent1"/>
          </a:effectRef>
          <a:fontRef idx="minor">
            <a:schemeClr val="tx1"/>
          </a:fontRef>
        </p:style>
      </p:cxnSp>
      <p:grpSp>
        <p:nvGrpSpPr>
          <p:cNvPr id="2" name="组合 10"/>
          <p:cNvGrpSpPr/>
          <p:nvPr/>
        </p:nvGrpSpPr>
        <p:grpSpPr>
          <a:xfrm>
            <a:off x="6294438" y="5175250"/>
            <a:ext cx="5022850" cy="515620"/>
            <a:chOff x="9912" y="6854"/>
            <a:chExt cx="7911" cy="812"/>
          </a:xfrm>
        </p:grpSpPr>
        <p:sp>
          <p:nvSpPr>
            <p:cNvPr id="3" name="圆角矩形 2"/>
            <p:cNvSpPr/>
            <p:nvPr/>
          </p:nvSpPr>
          <p:spPr>
            <a:xfrm>
              <a:off x="9912" y="6854"/>
              <a:ext cx="812" cy="812"/>
            </a:xfrm>
            <a:prstGeom prst="roundRect">
              <a:avLst>
                <a:gd name="adj" fmla="val 14002"/>
              </a:avLst>
            </a:prstGeom>
            <a:solidFill>
              <a:srgbClr val="FC3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en-US" altLang="zh-CN" sz="2000" b="1" strike="noStrike" noProof="1"/>
                <a:t>04</a:t>
              </a:r>
              <a:endParaRPr lang="en-US" altLang="zh-CN" sz="2000" b="1" strike="noStrike" noProof="1"/>
            </a:p>
          </p:txBody>
        </p:sp>
        <p:sp>
          <p:nvSpPr>
            <p:cNvPr id="5" name="文本框 9"/>
            <p:cNvSpPr txBox="1"/>
            <p:nvPr/>
          </p:nvSpPr>
          <p:spPr>
            <a:xfrm>
              <a:off x="10913" y="6897"/>
              <a:ext cx="6910" cy="725"/>
            </a:xfrm>
            <a:prstGeom prst="rect">
              <a:avLst/>
            </a:prstGeom>
            <a:noFill/>
            <a:ln w="9525">
              <a:noFill/>
            </a:ln>
          </p:spPr>
          <p:txBody>
            <a:bodyPr wrap="square" anchor="t">
              <a:spAutoFit/>
            </a:bodyPr>
            <a:lstStyle/>
            <a:p>
              <a:r>
                <a:rPr lang="zh-CN" altLang="en-US" sz="2400">
                  <a:latin typeface="Arial" panose="020B0604020202020204" pitchFamily="34" charset="0"/>
                  <a:ea typeface="微软雅黑" panose="020B0503020204020204" pitchFamily="34" charset="-122"/>
                </a:rPr>
                <a:t>关于我们</a:t>
              </a:r>
              <a:endParaRPr lang="zh-CN" altLang="en-US" sz="2400">
                <a:latin typeface="Arial" panose="020B0604020202020204" pitchFamily="34" charset="0"/>
                <a:ea typeface="微软雅黑" panose="020B0503020204020204" pitchFamily="34" charset="-122"/>
              </a:endParaRPr>
            </a:p>
          </p:txBody>
        </p:sp>
      </p:grpSp>
      <p:pic>
        <p:nvPicPr>
          <p:cNvPr id="8" name="图片 7"/>
          <p:cNvPicPr>
            <a:picLocks noChangeAspect="1"/>
          </p:cNvPicPr>
          <p:nvPr/>
        </p:nvPicPr>
        <p:blipFill>
          <a:blip r:embed="rId1">
            <a:extLst>
              <a:ext uri="{28A0092B-C50C-407E-A947-70E740481C1C}">
                <a14:useLocalDpi xmlns:a14="http://schemas.microsoft.com/office/drawing/2010/main" val="0"/>
              </a:ext>
            </a:extLst>
          </a:blip>
          <a:srcRect b="18778"/>
          <a:stretch>
            <a:fillRect/>
          </a:stretch>
        </p:blipFill>
        <p:spPr>
          <a:xfrm>
            <a:off x="0" y="0"/>
            <a:ext cx="12192000" cy="556958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图片 1"/>
          <p:cNvPicPr>
            <a:picLocks noChangeAspect="1"/>
          </p:cNvPicPr>
          <p:nvPr/>
        </p:nvPicPr>
        <p:blipFill>
          <a:blip r:embed="rId1" cstate="print"/>
          <a:stretch>
            <a:fillRect/>
          </a:stretch>
        </p:blipFill>
        <p:spPr>
          <a:xfrm>
            <a:off x="-23812" y="-9525"/>
            <a:ext cx="12239625" cy="6877050"/>
          </a:xfrm>
          <a:prstGeom prst="rect">
            <a:avLst/>
          </a:prstGeom>
          <a:noFill/>
          <a:ln w="9525">
            <a:noFill/>
          </a:ln>
        </p:spPr>
      </p:pic>
      <p:sp>
        <p:nvSpPr>
          <p:cNvPr id="11266" name="文本框 2"/>
          <p:cNvSpPr txBox="1"/>
          <p:nvPr/>
        </p:nvSpPr>
        <p:spPr>
          <a:xfrm>
            <a:off x="4784090" y="2304415"/>
            <a:ext cx="2621280" cy="583565"/>
          </a:xfrm>
          <a:prstGeom prst="rect">
            <a:avLst/>
          </a:prstGeom>
          <a:noFill/>
          <a:ln w="9525">
            <a:noFill/>
          </a:ln>
        </p:spPr>
        <p:txBody>
          <a:bodyPr wrap="none" anchor="t">
            <a:spAutoFit/>
          </a:bodyPr>
          <a:lstStyle/>
          <a:p>
            <a:r>
              <a:rPr lang="zh-CN" altLang="en-US" sz="3200">
                <a:latin typeface="微软雅黑" panose="020B0503020204020204" pitchFamily="34" charset="-122"/>
                <a:ea typeface="微软雅黑" panose="020B0503020204020204" pitchFamily="34" charset="-122"/>
              </a:rPr>
              <a:t>医美市场背景</a:t>
            </a:r>
            <a:endParaRPr lang="zh-CN" altLang="en-US" sz="3200">
              <a:latin typeface="微软雅黑" panose="020B0503020204020204" pitchFamily="34" charset="-122"/>
              <a:ea typeface="微软雅黑" panose="020B0503020204020204" pitchFamily="34" charset="-122"/>
            </a:endParaRPr>
          </a:p>
        </p:txBody>
      </p:sp>
      <p:sp>
        <p:nvSpPr>
          <p:cNvPr id="11267" name="文本框 2"/>
          <p:cNvSpPr txBox="1"/>
          <p:nvPr/>
        </p:nvSpPr>
        <p:spPr>
          <a:xfrm>
            <a:off x="5664200" y="1560513"/>
            <a:ext cx="862013" cy="830262"/>
          </a:xfrm>
          <a:prstGeom prst="rect">
            <a:avLst/>
          </a:prstGeom>
          <a:noFill/>
          <a:ln w="9525">
            <a:noFill/>
          </a:ln>
        </p:spPr>
        <p:txBody>
          <a:bodyPr wrap="none" anchor="t">
            <a:spAutoFit/>
          </a:bodyPr>
          <a:lstStyle/>
          <a:p>
            <a:r>
              <a:rPr lang="en-US" altLang="zh-CN" sz="4800" b="1">
                <a:latin typeface="Arial" panose="020B0604020202020204" pitchFamily="34" charset="0"/>
                <a:ea typeface="微软雅黑" panose="020B0503020204020204" pitchFamily="34" charset="-122"/>
              </a:rPr>
              <a:t>01</a:t>
            </a:r>
            <a:endParaRPr lang="en-US" altLang="zh-CN" sz="4800" b="1">
              <a:latin typeface="Arial" panose="020B0604020202020204" pitchFamily="34" charset="0"/>
              <a:ea typeface="微软雅黑" panose="020B0503020204020204" pitchFamily="34" charset="-122"/>
            </a:endParaRPr>
          </a:p>
        </p:txBody>
      </p:sp>
      <p:sp>
        <p:nvSpPr>
          <p:cNvPr id="11268" name="文本框 2"/>
          <p:cNvSpPr txBox="1"/>
          <p:nvPr/>
        </p:nvSpPr>
        <p:spPr>
          <a:xfrm>
            <a:off x="2909888" y="3248025"/>
            <a:ext cx="6369050" cy="645160"/>
          </a:xfrm>
          <a:prstGeom prst="rect">
            <a:avLst/>
          </a:prstGeom>
          <a:noFill/>
          <a:ln w="9525">
            <a:noFill/>
          </a:ln>
        </p:spPr>
        <p:txBody>
          <a:bodyPr wrap="square" anchor="t">
            <a:spAutoFit/>
          </a:bodyPr>
          <a:lstStyle/>
          <a:p>
            <a:r>
              <a:rPr lang="zh-CN" altLang="en-US">
                <a:solidFill>
                  <a:srgbClr val="DD06E0"/>
                </a:solidFill>
                <a:latin typeface="微软雅黑" panose="020B0503020204020204" pitchFamily="34" charset="-122"/>
                <a:ea typeface="微软雅黑" panose="020B0503020204020204" pitchFamily="34" charset="-122"/>
                <a:sym typeface="宋体" panose="02010600030101010101" pitchFamily="2" charset="-122"/>
              </a:rPr>
              <a:t>爱美之心，人皆有之！</a:t>
            </a:r>
            <a:r>
              <a:rPr lang="zh-CN" altLang="en-US">
                <a:solidFill>
                  <a:srgbClr val="A6A6A6"/>
                </a:solidFill>
                <a:latin typeface="微软雅黑" panose="020B0503020204020204" pitchFamily="34" charset="-122"/>
                <a:ea typeface="微软雅黑" panose="020B0503020204020204" pitchFamily="34" charset="-122"/>
                <a:sym typeface="宋体" panose="02010600030101010101" pitchFamily="2" charset="-122"/>
              </a:rPr>
              <a:t>需求、供给双重发力，驱动行业快速发展。国内医美微整机构增长空间巨大！</a:t>
            </a:r>
            <a:endParaRPr lang="zh-CN" altLang="en-US">
              <a:solidFill>
                <a:srgbClr val="A6A6A6"/>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5"/>
          <p:cNvSpPr txBox="1"/>
          <p:nvPr/>
        </p:nvSpPr>
        <p:spPr>
          <a:xfrm>
            <a:off x="2476500" y="666750"/>
            <a:ext cx="7239635" cy="583565"/>
          </a:xfrm>
          <a:prstGeom prst="rect">
            <a:avLst/>
          </a:prstGeom>
          <a:noFill/>
          <a:ln w="9525">
            <a:noFill/>
          </a:ln>
        </p:spPr>
        <p:txBody>
          <a:bodyPr wrap="square" anchor="t">
            <a:spAutoFit/>
          </a:bodyPr>
          <a:lstStyle/>
          <a:p>
            <a:r>
              <a:rPr lang="zh-CN" altLang="en-US" sz="3200">
                <a:ea typeface="微软雅黑" panose="020B0503020204020204" pitchFamily="34" charset="-122"/>
                <a:sym typeface="+mn-ea"/>
              </a:rPr>
              <a:t>经济发展以及发展经济都推动美业崛起</a:t>
            </a:r>
            <a:endParaRPr lang="zh-CN" altLang="en-US" sz="3200">
              <a:latin typeface="Arial" panose="020B0604020202020204" pitchFamily="34" charset="0"/>
              <a:ea typeface="微软雅黑" panose="020B0503020204020204" pitchFamily="34" charset="-122"/>
            </a:endParaRPr>
          </a:p>
        </p:txBody>
      </p:sp>
      <p:sp>
        <p:nvSpPr>
          <p:cNvPr id="12311" name="文本框 5"/>
          <p:cNvSpPr txBox="1"/>
          <p:nvPr/>
        </p:nvSpPr>
        <p:spPr>
          <a:xfrm>
            <a:off x="1173480" y="4451985"/>
            <a:ext cx="2423795" cy="737235"/>
          </a:xfrm>
          <a:prstGeom prst="rect">
            <a:avLst/>
          </a:prstGeom>
          <a:noFill/>
          <a:ln w="9525">
            <a:noFill/>
          </a:ln>
        </p:spPr>
        <p:txBody>
          <a:bodyPr wrap="square" anchor="t">
            <a:spAutoFit/>
          </a:bodyPr>
          <a:lstStyle/>
          <a:p>
            <a:r>
              <a:rPr lang="zh-CN" altLang="en-US" sz="1400">
                <a:solidFill>
                  <a:srgbClr val="595959"/>
                </a:solidFill>
                <a:latin typeface="Arial" panose="020B0604020202020204" pitchFamily="34" charset="0"/>
                <a:ea typeface="微软雅黑" panose="020B0503020204020204" pitchFamily="34" charset="-122"/>
              </a:rPr>
              <a:t>政府助力民营医美机构吸引优质医师资源，优化资源配置，增强医美服务供给能力</a:t>
            </a:r>
            <a:endParaRPr lang="zh-CN" altLang="en-US" sz="1400">
              <a:solidFill>
                <a:srgbClr val="FF0000"/>
              </a:solidFill>
              <a:latin typeface="Arial" panose="020B0604020202020204" pitchFamily="34" charset="0"/>
              <a:ea typeface="微软雅黑" panose="020B0503020204020204" pitchFamily="34" charset="-122"/>
            </a:endParaRPr>
          </a:p>
        </p:txBody>
      </p:sp>
      <p:pic>
        <p:nvPicPr>
          <p:cNvPr id="12" name="图片 11"/>
          <p:cNvPicPr>
            <a:picLocks noChangeAspect="1"/>
          </p:cNvPicPr>
          <p:nvPr/>
        </p:nvPicPr>
        <p:blipFill>
          <a:blip r:embed="rId1" cstate="print"/>
          <a:stretch>
            <a:fillRect/>
          </a:stretch>
        </p:blipFill>
        <p:spPr>
          <a:xfrm>
            <a:off x="4085590" y="1724660"/>
            <a:ext cx="7698105" cy="3978910"/>
          </a:xfrm>
          <a:prstGeom prst="rect">
            <a:avLst/>
          </a:prstGeom>
        </p:spPr>
      </p:pic>
      <p:sp>
        <p:nvSpPr>
          <p:cNvPr id="13" name="文本框 5"/>
          <p:cNvSpPr txBox="1"/>
          <p:nvPr/>
        </p:nvSpPr>
        <p:spPr>
          <a:xfrm>
            <a:off x="1115060" y="2538095"/>
            <a:ext cx="2540635" cy="1014730"/>
          </a:xfrm>
          <a:prstGeom prst="rect">
            <a:avLst/>
          </a:prstGeom>
          <a:noFill/>
          <a:ln w="9525">
            <a:noFill/>
          </a:ln>
        </p:spPr>
        <p:txBody>
          <a:bodyPr wrap="square" anchor="t">
            <a:spAutoFit/>
          </a:bodyPr>
          <a:lstStyle/>
          <a:p>
            <a:r>
              <a:rPr lang="zh-CN" altLang="en-US" sz="6000">
                <a:ea typeface="微软雅黑" panose="020B0503020204020204" pitchFamily="34" charset="-122"/>
                <a:sym typeface="+mn-ea"/>
              </a:rPr>
              <a:t>供给端</a:t>
            </a:r>
            <a:endParaRPr lang="zh-CN" altLang="en-US" sz="6000">
              <a:latin typeface="Arial" panose="020B0604020202020204" pitchFamily="34" charset="0"/>
              <a:ea typeface="微软雅黑" panose="020B0503020204020204" pitchFamily="34" charset="-122"/>
              <a:sym typeface="+mn-ea"/>
            </a:endParaRPr>
          </a:p>
        </p:txBody>
      </p:sp>
      <p:sp>
        <p:nvSpPr>
          <p:cNvPr id="14" name="文本框 5"/>
          <p:cNvSpPr txBox="1"/>
          <p:nvPr/>
        </p:nvSpPr>
        <p:spPr>
          <a:xfrm>
            <a:off x="1186815" y="3624580"/>
            <a:ext cx="2245360" cy="583565"/>
          </a:xfrm>
          <a:prstGeom prst="rect">
            <a:avLst/>
          </a:prstGeom>
          <a:noFill/>
          <a:ln w="9525">
            <a:noFill/>
          </a:ln>
        </p:spPr>
        <p:txBody>
          <a:bodyPr wrap="square" anchor="t">
            <a:spAutoFit/>
          </a:bodyPr>
          <a:lstStyle/>
          <a:p>
            <a:pPr algn="dist"/>
            <a:r>
              <a:rPr lang="zh-CN" altLang="en-US" sz="3200">
                <a:ea typeface="微软雅黑" panose="020B0503020204020204" pitchFamily="34" charset="-122"/>
                <a:sym typeface="+mn-ea"/>
              </a:rPr>
              <a:t>政策支持</a:t>
            </a:r>
            <a:endParaRPr lang="zh-CN" altLang="en-US" sz="3200">
              <a:latin typeface="Arial" panose="020B0604020202020204" pitchFamily="34" charset="0"/>
              <a:ea typeface="微软雅黑" panose="020B0503020204020204" pitchFamily="3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5"/>
          <p:cNvSpPr txBox="1"/>
          <p:nvPr/>
        </p:nvSpPr>
        <p:spPr>
          <a:xfrm>
            <a:off x="2476500" y="666750"/>
            <a:ext cx="7239635" cy="583565"/>
          </a:xfrm>
          <a:prstGeom prst="rect">
            <a:avLst/>
          </a:prstGeom>
          <a:noFill/>
          <a:ln w="9525">
            <a:noFill/>
          </a:ln>
        </p:spPr>
        <p:txBody>
          <a:bodyPr wrap="square" anchor="t">
            <a:spAutoFit/>
          </a:bodyPr>
          <a:lstStyle/>
          <a:p>
            <a:r>
              <a:rPr lang="zh-CN" altLang="en-US" sz="3200">
                <a:ea typeface="微软雅黑" panose="020B0503020204020204" pitchFamily="34" charset="-122"/>
                <a:sym typeface="+mn-ea"/>
              </a:rPr>
              <a:t>经济发展以及发展经济都推动美业崛起</a:t>
            </a:r>
            <a:endParaRPr lang="zh-CN" altLang="en-US" sz="3200">
              <a:latin typeface="Arial" panose="020B0604020202020204" pitchFamily="34" charset="0"/>
              <a:ea typeface="微软雅黑" panose="020B0503020204020204" pitchFamily="34" charset="-122"/>
            </a:endParaRPr>
          </a:p>
        </p:txBody>
      </p:sp>
      <p:pic>
        <p:nvPicPr>
          <p:cNvPr id="2" name="图片 1"/>
          <p:cNvPicPr>
            <a:picLocks noChangeAspect="1"/>
          </p:cNvPicPr>
          <p:nvPr/>
        </p:nvPicPr>
        <p:blipFill>
          <a:blip r:embed="rId1" cstate="print"/>
          <a:stretch>
            <a:fillRect/>
          </a:stretch>
        </p:blipFill>
        <p:spPr>
          <a:xfrm>
            <a:off x="5057140" y="1743710"/>
            <a:ext cx="6228080" cy="4187190"/>
          </a:xfrm>
          <a:prstGeom prst="rect">
            <a:avLst/>
          </a:prstGeom>
        </p:spPr>
      </p:pic>
      <p:sp>
        <p:nvSpPr>
          <p:cNvPr id="4" name="文本框 5"/>
          <p:cNvSpPr txBox="1"/>
          <p:nvPr/>
        </p:nvSpPr>
        <p:spPr>
          <a:xfrm>
            <a:off x="1173480" y="4451985"/>
            <a:ext cx="2423795" cy="583565"/>
          </a:xfrm>
          <a:prstGeom prst="rect">
            <a:avLst/>
          </a:prstGeom>
          <a:noFill/>
          <a:ln w="9525">
            <a:noFill/>
          </a:ln>
        </p:spPr>
        <p:txBody>
          <a:bodyPr wrap="square" anchor="t">
            <a:spAutoFit/>
          </a:bodyPr>
          <a:lstStyle/>
          <a:p>
            <a:r>
              <a:rPr lang="zh-CN" altLang="en-US" sz="1400">
                <a:solidFill>
                  <a:srgbClr val="595959"/>
                </a:solidFill>
                <a:latin typeface="Arial" panose="020B0604020202020204" pitchFamily="34" charset="0"/>
                <a:ea typeface="微软雅黑" panose="020B0503020204020204" pitchFamily="34" charset="-122"/>
              </a:rPr>
              <a:t>渗透率低，增长速度快，对标邻国，将有</a:t>
            </a:r>
            <a:r>
              <a:rPr lang="en-US" altLang="zh-CN" sz="1800" b="1">
                <a:solidFill>
                  <a:srgbClr val="DD06E0"/>
                </a:solidFill>
                <a:latin typeface="Arial" panose="020B0604020202020204" pitchFamily="34" charset="0"/>
                <a:ea typeface="微软雅黑" panose="020B0503020204020204" pitchFamily="34" charset="-122"/>
              </a:rPr>
              <a:t>6</a:t>
            </a:r>
            <a:r>
              <a:rPr lang="zh-CN" altLang="en-US" sz="1400">
                <a:solidFill>
                  <a:srgbClr val="595959"/>
                </a:solidFill>
                <a:latin typeface="Arial" panose="020B0604020202020204" pitchFamily="34" charset="0"/>
                <a:ea typeface="微软雅黑" panose="020B0503020204020204" pitchFamily="34" charset="-122"/>
              </a:rPr>
              <a:t>倍增长空间</a:t>
            </a:r>
            <a:endParaRPr lang="zh-CN" altLang="en-US" sz="1400">
              <a:solidFill>
                <a:srgbClr val="FF0000"/>
              </a:solidFill>
              <a:latin typeface="Arial" panose="020B0604020202020204" pitchFamily="34" charset="0"/>
              <a:ea typeface="微软雅黑" panose="020B0503020204020204" pitchFamily="34" charset="-122"/>
            </a:endParaRPr>
          </a:p>
        </p:txBody>
      </p:sp>
      <p:sp>
        <p:nvSpPr>
          <p:cNvPr id="5" name="文本框 5"/>
          <p:cNvSpPr txBox="1"/>
          <p:nvPr/>
        </p:nvSpPr>
        <p:spPr>
          <a:xfrm>
            <a:off x="1115060" y="2538095"/>
            <a:ext cx="2540635" cy="1014730"/>
          </a:xfrm>
          <a:prstGeom prst="rect">
            <a:avLst/>
          </a:prstGeom>
          <a:noFill/>
          <a:ln w="9525">
            <a:noFill/>
          </a:ln>
        </p:spPr>
        <p:txBody>
          <a:bodyPr wrap="square" anchor="t">
            <a:spAutoFit/>
          </a:bodyPr>
          <a:lstStyle/>
          <a:p>
            <a:r>
              <a:rPr lang="zh-CN" altLang="en-US" sz="6000">
                <a:ea typeface="微软雅黑" panose="020B0503020204020204" pitchFamily="34" charset="-122"/>
                <a:sym typeface="+mn-ea"/>
              </a:rPr>
              <a:t>需求端</a:t>
            </a:r>
            <a:endParaRPr lang="zh-CN" altLang="en-US" sz="6000">
              <a:latin typeface="Arial" panose="020B0604020202020204" pitchFamily="34" charset="0"/>
              <a:ea typeface="微软雅黑" panose="020B0503020204020204" pitchFamily="34" charset="-122"/>
              <a:sym typeface="+mn-ea"/>
            </a:endParaRPr>
          </a:p>
        </p:txBody>
      </p:sp>
      <p:sp>
        <p:nvSpPr>
          <p:cNvPr id="6" name="文本框 5"/>
          <p:cNvSpPr txBox="1"/>
          <p:nvPr/>
        </p:nvSpPr>
        <p:spPr>
          <a:xfrm>
            <a:off x="1186815" y="3624580"/>
            <a:ext cx="2245360" cy="583565"/>
          </a:xfrm>
          <a:prstGeom prst="rect">
            <a:avLst/>
          </a:prstGeom>
          <a:noFill/>
          <a:ln w="9525">
            <a:noFill/>
          </a:ln>
        </p:spPr>
        <p:txBody>
          <a:bodyPr wrap="square" anchor="t">
            <a:spAutoFit/>
          </a:bodyPr>
          <a:lstStyle/>
          <a:p>
            <a:pPr algn="dist"/>
            <a:r>
              <a:rPr lang="zh-CN" altLang="en-US" sz="3200">
                <a:ea typeface="微软雅黑" panose="020B0503020204020204" pitchFamily="34" charset="-122"/>
                <a:sym typeface="+mn-ea"/>
              </a:rPr>
              <a:t>蓬勃发展</a:t>
            </a:r>
            <a:endParaRPr lang="zh-CN" altLang="en-US" sz="3200">
              <a:latin typeface="Arial" panose="020B0604020202020204" pitchFamily="34" charset="0"/>
              <a:ea typeface="微软雅黑" panose="020B0503020204020204" pitchFamily="34" charset="-122"/>
              <a:sym typeface="+mn-ea"/>
            </a:endParaRPr>
          </a:p>
        </p:txBody>
      </p:sp>
      <p:sp>
        <p:nvSpPr>
          <p:cNvPr id="8" name="文本框 7"/>
          <p:cNvSpPr txBox="1"/>
          <p:nvPr/>
        </p:nvSpPr>
        <p:spPr>
          <a:xfrm>
            <a:off x="6731000" y="5930900"/>
            <a:ext cx="3189605" cy="368300"/>
          </a:xfrm>
          <a:prstGeom prst="rect">
            <a:avLst/>
          </a:prstGeom>
          <a:noFill/>
        </p:spPr>
        <p:txBody>
          <a:bodyPr wrap="square" rtlCol="0" anchor="t">
            <a:spAutoFit/>
          </a:bodyPr>
          <a:lstStyle/>
          <a:p>
            <a:pPr>
              <a:buFont typeface="Wingdings" panose="05000000000000000000" charset="0"/>
            </a:pPr>
            <a:r>
              <a:rPr lang="zh-CN" altLang="en-US" sz="18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医美市场将成长为万亿级市场</a:t>
            </a:r>
            <a:endParaRPr lang="zh-CN" altLang="en-US" sz="18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5"/>
          <p:cNvSpPr txBox="1"/>
          <p:nvPr/>
        </p:nvSpPr>
        <p:spPr>
          <a:xfrm>
            <a:off x="2476500" y="666750"/>
            <a:ext cx="7239635" cy="583565"/>
          </a:xfrm>
          <a:prstGeom prst="rect">
            <a:avLst/>
          </a:prstGeom>
          <a:noFill/>
          <a:ln w="9525">
            <a:noFill/>
          </a:ln>
        </p:spPr>
        <p:txBody>
          <a:bodyPr wrap="square" anchor="t">
            <a:spAutoFit/>
          </a:bodyPr>
          <a:lstStyle/>
          <a:p>
            <a:r>
              <a:rPr lang="zh-CN" altLang="en-US" sz="3200">
                <a:latin typeface="Arial" panose="020B0604020202020204" pitchFamily="34" charset="0"/>
                <a:ea typeface="微软雅黑" panose="020B0503020204020204" pitchFamily="34" charset="-122"/>
              </a:rPr>
              <a:t>展望未来，行业竞争加剧，拼综合实力</a:t>
            </a:r>
            <a:endParaRPr lang="zh-CN" altLang="en-US" sz="3200">
              <a:latin typeface="Arial" panose="020B0604020202020204" pitchFamily="34" charset="0"/>
              <a:ea typeface="微软雅黑" panose="020B0503020204020204" pitchFamily="34" charset="-122"/>
            </a:endParaRPr>
          </a:p>
        </p:txBody>
      </p:sp>
      <p:pic>
        <p:nvPicPr>
          <p:cNvPr id="7" name="图片 6"/>
          <p:cNvPicPr>
            <a:picLocks noChangeAspect="1"/>
          </p:cNvPicPr>
          <p:nvPr/>
        </p:nvPicPr>
        <p:blipFill>
          <a:blip r:embed="rId1" cstate="print"/>
          <a:stretch>
            <a:fillRect/>
          </a:stretch>
        </p:blipFill>
        <p:spPr>
          <a:xfrm>
            <a:off x="871220" y="1712595"/>
            <a:ext cx="4740275" cy="4645025"/>
          </a:xfrm>
          <a:prstGeom prst="rect">
            <a:avLst/>
          </a:prstGeom>
        </p:spPr>
      </p:pic>
      <p:sp>
        <p:nvSpPr>
          <p:cNvPr id="8" name="文本框 7"/>
          <p:cNvSpPr txBox="1"/>
          <p:nvPr/>
        </p:nvSpPr>
        <p:spPr>
          <a:xfrm>
            <a:off x="5894070" y="2486025"/>
            <a:ext cx="5772150" cy="2676525"/>
          </a:xfrm>
          <a:prstGeom prst="rect">
            <a:avLst/>
          </a:prstGeom>
          <a:noFill/>
        </p:spPr>
        <p:txBody>
          <a:bodyPr wrap="square" rtlCol="0" anchor="t">
            <a:spAutoFit/>
          </a:bodyPr>
          <a:lstStyle/>
          <a:p>
            <a:pPr marL="342900" indent="-342900">
              <a:buFont typeface="Wingdings" panose="05000000000000000000" charset="0"/>
              <a:buChar char="ü"/>
            </a:pPr>
            <a:r>
              <a:rPr lang="zh-CN" altLang="en-US" sz="2400">
                <a:latin typeface="微软雅黑" panose="020B0503020204020204" pitchFamily="34" charset="-122"/>
                <a:ea typeface="微软雅黑" panose="020B0503020204020204" pitchFamily="34" charset="-122"/>
                <a:cs typeface="微软雅黑" panose="020B0503020204020204" pitchFamily="34" charset="-122"/>
              </a:rPr>
              <a:t>规范化/集中化是趋势，龙头优势大</a:t>
            </a:r>
            <a:endParaRPr lang="zh-CN" altLang="en-US" sz="240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buFont typeface="Wingdings" panose="05000000000000000000" charset="0"/>
              <a:buChar char="ü"/>
            </a:pPr>
            <a:endParaRPr lang="zh-CN" altLang="en-US" sz="240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buFont typeface="Wingdings" panose="05000000000000000000" charset="0"/>
              <a:buChar char="ü"/>
            </a:pPr>
            <a:r>
              <a:rPr lang="zh-CN" altLang="en-US" sz="2400">
                <a:latin typeface="微软雅黑" panose="020B0503020204020204" pitchFamily="34" charset="-122"/>
                <a:ea typeface="微软雅黑" panose="020B0503020204020204" pitchFamily="34" charset="-122"/>
                <a:cs typeface="微软雅黑" panose="020B0503020204020204" pitchFamily="34" charset="-122"/>
              </a:rPr>
              <a:t>牌照资质</a:t>
            </a:r>
            <a:r>
              <a:rPr lang="en-US" altLang="zh-CN" sz="24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400">
                <a:latin typeface="微软雅黑" panose="020B0503020204020204" pitchFamily="34" charset="-122"/>
                <a:ea typeface="微软雅黑" panose="020B0503020204020204" pitchFamily="34" charset="-122"/>
                <a:cs typeface="微软雅黑" panose="020B0503020204020204" pitchFamily="34" charset="-122"/>
              </a:rPr>
              <a:t>医师资格是核心竞争力</a:t>
            </a:r>
            <a:endParaRPr lang="zh-CN" altLang="en-US" sz="240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buFont typeface="Wingdings" panose="05000000000000000000" charset="0"/>
              <a:buChar char="ü"/>
            </a:pPr>
            <a:endParaRPr lang="zh-CN" altLang="en-US" sz="2400">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a:buFont typeface="Wingdings" panose="05000000000000000000" charset="0"/>
              <a:buChar char="ü"/>
            </a:pP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行业中下游</a:t>
            </a:r>
            <a:r>
              <a:rPr lang="zh-CN" altLang="en-US" sz="24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互联网化</a:t>
            </a:r>
            <a:r>
              <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rPr>
              <a:t>进程提速</a:t>
            </a:r>
            <a:endPar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342900" indent="-342900">
              <a:buFont typeface="Wingdings" panose="05000000000000000000" charset="0"/>
              <a:buChar char="ü"/>
            </a:pPr>
            <a:endParaRPr lang="zh-CN" altLang="en-US" sz="2400">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342900" indent="-342900">
              <a:buFont typeface="Wingdings" panose="05000000000000000000" charset="0"/>
              <a:buChar char="ü"/>
            </a:pPr>
            <a:r>
              <a:rPr lang="zh-CN" altLang="en-US" sz="24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营销费用大，占比决定企业生死</a:t>
            </a:r>
            <a:endParaRPr lang="zh-CN" altLang="en-US" sz="24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文本框 8"/>
          <p:cNvSpPr txBox="1"/>
          <p:nvPr/>
        </p:nvSpPr>
        <p:spPr>
          <a:xfrm>
            <a:off x="453390" y="2143125"/>
            <a:ext cx="417830" cy="3784600"/>
          </a:xfrm>
          <a:prstGeom prst="rect">
            <a:avLst/>
          </a:prstGeom>
          <a:noFill/>
        </p:spPr>
        <p:txBody>
          <a:bodyPr wrap="square" rtlCol="0" anchor="t">
            <a:spAutoFit/>
          </a:bodyPr>
          <a:lstStyle/>
          <a:p>
            <a:pPr algn="dist"/>
            <a:r>
              <a:rPr lang="zh-CN" altLang="en-US" sz="20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国内医美上中下游活跃企业</a:t>
            </a:r>
            <a:endParaRPr lang="zh-CN" altLang="en-US" sz="20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图片 1"/>
          <p:cNvPicPr>
            <a:picLocks noChangeAspect="1"/>
          </p:cNvPicPr>
          <p:nvPr/>
        </p:nvPicPr>
        <p:blipFill>
          <a:blip r:embed="rId1" cstate="print"/>
          <a:stretch>
            <a:fillRect/>
          </a:stretch>
        </p:blipFill>
        <p:spPr>
          <a:xfrm>
            <a:off x="-23812" y="-9525"/>
            <a:ext cx="12239625" cy="6877050"/>
          </a:xfrm>
          <a:prstGeom prst="rect">
            <a:avLst/>
          </a:prstGeom>
          <a:noFill/>
          <a:ln w="9525">
            <a:noFill/>
          </a:ln>
        </p:spPr>
      </p:pic>
      <p:sp>
        <p:nvSpPr>
          <p:cNvPr id="15362" name="文本框 2"/>
          <p:cNvSpPr txBox="1"/>
          <p:nvPr/>
        </p:nvSpPr>
        <p:spPr>
          <a:xfrm>
            <a:off x="4682490" y="2360295"/>
            <a:ext cx="3027680" cy="583565"/>
          </a:xfrm>
          <a:prstGeom prst="rect">
            <a:avLst/>
          </a:prstGeom>
          <a:noFill/>
          <a:ln w="9525">
            <a:noFill/>
          </a:ln>
        </p:spPr>
        <p:txBody>
          <a:bodyPr wrap="none" anchor="t">
            <a:spAutoFit/>
          </a:bodyPr>
          <a:lstStyle/>
          <a:p>
            <a:r>
              <a:rPr lang="zh-CN" altLang="en-US" sz="3200">
                <a:latin typeface="微软雅黑" panose="020B0503020204020204" pitchFamily="34" charset="-122"/>
                <a:ea typeface="微软雅黑" panose="020B0503020204020204" pitchFamily="34" charset="-122"/>
              </a:rPr>
              <a:t>项目合作机会点</a:t>
            </a:r>
            <a:endParaRPr lang="zh-CN" altLang="en-US" sz="3200">
              <a:latin typeface="微软雅黑" panose="020B0503020204020204" pitchFamily="34" charset="-122"/>
              <a:ea typeface="微软雅黑" panose="020B0503020204020204" pitchFamily="34" charset="-122"/>
            </a:endParaRPr>
          </a:p>
        </p:txBody>
      </p:sp>
      <p:sp>
        <p:nvSpPr>
          <p:cNvPr id="15363" name="文本框 2"/>
          <p:cNvSpPr txBox="1"/>
          <p:nvPr/>
        </p:nvSpPr>
        <p:spPr>
          <a:xfrm>
            <a:off x="5664200" y="1560513"/>
            <a:ext cx="860425" cy="830262"/>
          </a:xfrm>
          <a:prstGeom prst="rect">
            <a:avLst/>
          </a:prstGeom>
          <a:noFill/>
          <a:ln w="9525">
            <a:noFill/>
          </a:ln>
        </p:spPr>
        <p:txBody>
          <a:bodyPr wrap="none" anchor="t">
            <a:spAutoFit/>
          </a:bodyPr>
          <a:lstStyle/>
          <a:p>
            <a:r>
              <a:rPr lang="en-US" altLang="zh-CN" sz="4800" b="1">
                <a:latin typeface="Arial" panose="020B0604020202020204" pitchFamily="34" charset="0"/>
                <a:ea typeface="微软雅黑" panose="020B0503020204020204" pitchFamily="34" charset="-122"/>
              </a:rPr>
              <a:t>02</a:t>
            </a:r>
            <a:endParaRPr lang="en-US" altLang="zh-CN" sz="4800" b="1">
              <a:latin typeface="Arial" panose="020B0604020202020204" pitchFamily="34" charset="0"/>
              <a:ea typeface="微软雅黑" panose="020B0503020204020204" pitchFamily="34" charset="-122"/>
            </a:endParaRPr>
          </a:p>
        </p:txBody>
      </p:sp>
      <p:sp>
        <p:nvSpPr>
          <p:cNvPr id="15364" name="文本框 2"/>
          <p:cNvSpPr txBox="1"/>
          <p:nvPr/>
        </p:nvSpPr>
        <p:spPr>
          <a:xfrm>
            <a:off x="2909888" y="3248025"/>
            <a:ext cx="6369050" cy="645160"/>
          </a:xfrm>
          <a:prstGeom prst="rect">
            <a:avLst/>
          </a:prstGeom>
          <a:noFill/>
          <a:ln w="9525">
            <a:noFill/>
          </a:ln>
        </p:spPr>
        <p:txBody>
          <a:bodyPr wrap="square" anchor="t">
            <a:spAutoFit/>
          </a:bodyPr>
          <a:lstStyle/>
          <a:p>
            <a:r>
              <a:rPr lang="zh-CN" altLang="en-US">
                <a:solidFill>
                  <a:srgbClr val="FC32A7"/>
                </a:solidFill>
                <a:latin typeface="微软雅黑" panose="020B0503020204020204" pitchFamily="34" charset="-122"/>
                <a:ea typeface="微软雅黑" panose="020B0503020204020204" pitchFamily="34" charset="-122"/>
                <a:sym typeface="宋体" panose="02010600030101010101" pitchFamily="2" charset="-122"/>
              </a:rPr>
              <a:t>消费者在哪里，新的趋势和机会就在哪里！</a:t>
            </a:r>
            <a:r>
              <a:rPr lang="zh-CN" altLang="en-US">
                <a:solidFill>
                  <a:srgbClr val="A6A6A6"/>
                </a:solidFill>
                <a:latin typeface="微软雅黑" panose="020B0503020204020204" pitchFamily="34" charset="-122"/>
                <a:ea typeface="微软雅黑" panose="020B0503020204020204" pitchFamily="34" charset="-122"/>
                <a:sym typeface="宋体" panose="02010600030101010101" pitchFamily="2" charset="-122"/>
              </a:rPr>
              <a:t>这种变化开始是缓慢的，但只要到一定阶段，千树万树梨花开，马上逆转。</a:t>
            </a:r>
            <a:endParaRPr lang="zh-CN" altLang="en-US">
              <a:solidFill>
                <a:srgbClr val="A6A6A6"/>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文本框 5"/>
          <p:cNvSpPr txBox="1"/>
          <p:nvPr/>
        </p:nvSpPr>
        <p:spPr>
          <a:xfrm>
            <a:off x="2103120" y="666750"/>
            <a:ext cx="8012430" cy="583565"/>
          </a:xfrm>
          <a:prstGeom prst="rect">
            <a:avLst/>
          </a:prstGeom>
          <a:noFill/>
          <a:ln w="9525">
            <a:noFill/>
          </a:ln>
        </p:spPr>
        <p:txBody>
          <a:bodyPr wrap="square" anchor="t">
            <a:spAutoFit/>
          </a:bodyPr>
          <a:lstStyle/>
          <a:p>
            <a:r>
              <a:rPr lang="zh-CN" altLang="en-US" sz="3200">
                <a:latin typeface="Arial" panose="020B0604020202020204" pitchFamily="34" charset="0"/>
                <a:ea typeface="微软雅黑" panose="020B0503020204020204" pitchFamily="34" charset="-122"/>
              </a:rPr>
              <a:t>医美服务的四个环节，到店环节更需要优化</a:t>
            </a:r>
            <a:endParaRPr lang="zh-CN" altLang="en-US" sz="3200">
              <a:latin typeface="Arial" panose="020B0604020202020204" pitchFamily="34" charset="0"/>
              <a:ea typeface="微软雅黑" panose="020B0503020204020204" pitchFamily="34" charset="-122"/>
            </a:endParaRPr>
          </a:p>
        </p:txBody>
      </p:sp>
      <p:grpSp>
        <p:nvGrpSpPr>
          <p:cNvPr id="91" name="组合 90"/>
          <p:cNvGrpSpPr/>
          <p:nvPr/>
        </p:nvGrpSpPr>
        <p:grpSpPr>
          <a:xfrm>
            <a:off x="0" y="1923765"/>
            <a:ext cx="12165965" cy="2203588"/>
            <a:chOff x="0" y="3029"/>
            <a:chExt cx="14400" cy="2608"/>
          </a:xfrm>
        </p:grpSpPr>
        <p:sp>
          <p:nvSpPr>
            <p:cNvPr id="79" name="矩形 78"/>
            <p:cNvSpPr/>
            <p:nvPr/>
          </p:nvSpPr>
          <p:spPr>
            <a:xfrm>
              <a:off x="0" y="3029"/>
              <a:ext cx="14400" cy="2608"/>
            </a:xfrm>
            <a:prstGeom prst="rect">
              <a:avLst/>
            </a:prstGeom>
            <a:solidFill>
              <a:srgbClr val="F1F1F1"/>
            </a:solidFill>
            <a:ln w="25400" cap="flat" cmpd="sng" algn="ctr">
              <a:noFill/>
              <a:prstDash val="solid"/>
            </a:ln>
            <a:effectLst/>
          </p:spPr>
          <p:txBody>
            <a:bodyPr rtlCol="0" anchor="ctr"/>
            <a:lstStyle/>
            <a:p>
              <a:pPr algn="ctr"/>
              <a:endParaRPr lang="zh-CN" altLang="en-US"/>
            </a:p>
          </p:txBody>
        </p:sp>
        <p:sp>
          <p:nvSpPr>
            <p:cNvPr id="80" name="椭圆 79"/>
            <p:cNvSpPr/>
            <p:nvPr/>
          </p:nvSpPr>
          <p:spPr>
            <a:xfrm>
              <a:off x="1190" y="3222"/>
              <a:ext cx="2154" cy="2154"/>
            </a:xfrm>
            <a:prstGeom prst="ellipse">
              <a:avLst/>
            </a:prstGeom>
            <a:solidFill>
              <a:sysClr val="window" lastClr="FFFFFF"/>
            </a:solidFill>
            <a:ln w="6350" cap="flat" cmpd="sng" algn="ctr">
              <a:solidFill>
                <a:srgbClr val="FC32A7"/>
              </a:solidFill>
              <a:prstDash val="solid"/>
              <a:bevel/>
            </a:ln>
            <a:effectLst/>
          </p:spPr>
          <p:txBody>
            <a:bodyPr rtlCol="0" anchor="ctr"/>
            <a:lstStyle/>
            <a:p>
              <a:pPr algn="ctr"/>
              <a:endParaRPr lang="zh-CN" altLang="en-US"/>
            </a:p>
          </p:txBody>
        </p:sp>
        <p:sp>
          <p:nvSpPr>
            <p:cNvPr id="81" name="椭圆 80"/>
            <p:cNvSpPr/>
            <p:nvPr/>
          </p:nvSpPr>
          <p:spPr>
            <a:xfrm>
              <a:off x="4478" y="3222"/>
              <a:ext cx="2154" cy="2154"/>
            </a:xfrm>
            <a:prstGeom prst="ellipse">
              <a:avLst/>
            </a:prstGeom>
            <a:solidFill>
              <a:sysClr val="window" lastClr="FFFFFF"/>
            </a:solidFill>
            <a:ln w="6350" cap="flat" cmpd="sng" algn="ctr">
              <a:solidFill>
                <a:srgbClr val="FC32A7"/>
              </a:solidFill>
              <a:prstDash val="solid"/>
              <a:bevel/>
            </a:ln>
            <a:effectLst/>
          </p:spPr>
          <p:txBody>
            <a:bodyPr rtlCol="0" anchor="ctr"/>
            <a:lstStyle/>
            <a:p>
              <a:pPr algn="ctr"/>
              <a:endParaRPr lang="zh-CN" altLang="en-US"/>
            </a:p>
          </p:txBody>
        </p:sp>
        <p:sp>
          <p:nvSpPr>
            <p:cNvPr id="82" name="椭圆 81"/>
            <p:cNvSpPr/>
            <p:nvPr/>
          </p:nvSpPr>
          <p:spPr>
            <a:xfrm>
              <a:off x="7767" y="3222"/>
              <a:ext cx="2154" cy="2154"/>
            </a:xfrm>
            <a:prstGeom prst="ellipse">
              <a:avLst/>
            </a:prstGeom>
            <a:solidFill>
              <a:sysClr val="window" lastClr="FFFFFF"/>
            </a:solidFill>
            <a:ln w="6350" cap="flat" cmpd="sng" algn="ctr">
              <a:solidFill>
                <a:srgbClr val="FC32A7"/>
              </a:solidFill>
              <a:prstDash val="solid"/>
              <a:bevel/>
            </a:ln>
            <a:effectLst/>
          </p:spPr>
          <p:txBody>
            <a:bodyPr rtlCol="0" anchor="ctr"/>
            <a:lstStyle/>
            <a:p>
              <a:pPr algn="ctr"/>
              <a:endParaRPr lang="zh-CN" altLang="en-US"/>
            </a:p>
          </p:txBody>
        </p:sp>
        <p:sp>
          <p:nvSpPr>
            <p:cNvPr id="83" name="椭圆 82"/>
            <p:cNvSpPr/>
            <p:nvPr/>
          </p:nvSpPr>
          <p:spPr>
            <a:xfrm>
              <a:off x="11056" y="3222"/>
              <a:ext cx="2154" cy="2154"/>
            </a:xfrm>
            <a:prstGeom prst="ellipse">
              <a:avLst/>
            </a:prstGeom>
            <a:solidFill>
              <a:schemeClr val="bg1"/>
            </a:solidFill>
            <a:ln w="6350" cap="flat" cmpd="sng" algn="ctr">
              <a:solidFill>
                <a:srgbClr val="FC32A7"/>
              </a:solidFill>
              <a:prstDash val="solid"/>
              <a:bevel/>
            </a:ln>
            <a:effectLst/>
          </p:spPr>
          <p:txBody>
            <a:bodyPr rtlCol="0" anchor="ctr"/>
            <a:lstStyle/>
            <a:p>
              <a:pPr algn="ctr"/>
              <a:endParaRPr lang="zh-CN" altLang="en-US"/>
            </a:p>
          </p:txBody>
        </p:sp>
        <p:sp>
          <p:nvSpPr>
            <p:cNvPr id="84" name="等腰三角形 83"/>
            <p:cNvSpPr/>
            <p:nvPr/>
          </p:nvSpPr>
          <p:spPr>
            <a:xfrm rot="5400000">
              <a:off x="3792" y="4234"/>
              <a:ext cx="151" cy="130"/>
            </a:xfrm>
            <a:prstGeom prst="triangle">
              <a:avLst/>
            </a:prstGeom>
            <a:solidFill>
              <a:srgbClr val="FC32A7"/>
            </a:solidFill>
            <a:ln w="25400" cap="flat" cmpd="sng" algn="ctr">
              <a:noFill/>
              <a:prstDash val="solid"/>
            </a:ln>
            <a:effectLst/>
          </p:spPr>
          <p:txBody>
            <a:bodyPr rtlCol="0" anchor="ctr"/>
            <a:lstStyle/>
            <a:p>
              <a:pPr algn="ctr"/>
              <a:endParaRPr lang="zh-CN" altLang="en-US"/>
            </a:p>
          </p:txBody>
        </p:sp>
        <p:sp>
          <p:nvSpPr>
            <p:cNvPr id="85" name="等腰三角形 84"/>
            <p:cNvSpPr/>
            <p:nvPr/>
          </p:nvSpPr>
          <p:spPr>
            <a:xfrm rot="5400000">
              <a:off x="7155" y="4234"/>
              <a:ext cx="151" cy="130"/>
            </a:xfrm>
            <a:prstGeom prst="triangle">
              <a:avLst/>
            </a:prstGeom>
            <a:solidFill>
              <a:srgbClr val="FC32A7"/>
            </a:solidFill>
            <a:ln w="25400" cap="flat" cmpd="sng" algn="ctr">
              <a:noFill/>
              <a:prstDash val="solid"/>
            </a:ln>
            <a:effectLst/>
          </p:spPr>
          <p:txBody>
            <a:bodyPr rtlCol="0" anchor="ctr"/>
            <a:lstStyle/>
            <a:p>
              <a:pPr algn="ctr"/>
              <a:endParaRPr lang="zh-CN" altLang="en-US"/>
            </a:p>
          </p:txBody>
        </p:sp>
        <p:sp>
          <p:nvSpPr>
            <p:cNvPr id="86" name="等腰三角形 85"/>
            <p:cNvSpPr/>
            <p:nvPr/>
          </p:nvSpPr>
          <p:spPr>
            <a:xfrm rot="5400000">
              <a:off x="10478" y="4234"/>
              <a:ext cx="151" cy="130"/>
            </a:xfrm>
            <a:prstGeom prst="triangle">
              <a:avLst/>
            </a:prstGeom>
            <a:solidFill>
              <a:srgbClr val="FC32A7"/>
            </a:solidFill>
            <a:ln w="25400" cap="flat" cmpd="sng" algn="ctr">
              <a:noFill/>
              <a:prstDash val="solid"/>
            </a:ln>
            <a:effectLst/>
          </p:spPr>
          <p:txBody>
            <a:bodyPr rtlCol="0" anchor="ctr"/>
            <a:lstStyle/>
            <a:p>
              <a:pPr algn="ctr"/>
              <a:endParaRPr lang="zh-CN" altLang="en-US"/>
            </a:p>
          </p:txBody>
        </p:sp>
        <p:sp>
          <p:nvSpPr>
            <p:cNvPr id="87" name="矩形 86"/>
            <p:cNvSpPr/>
            <p:nvPr/>
          </p:nvSpPr>
          <p:spPr>
            <a:xfrm>
              <a:off x="11849" y="3619"/>
              <a:ext cx="567" cy="1361"/>
            </a:xfrm>
            <a:prstGeom prst="rect">
              <a:avLst/>
            </a:prstGeom>
            <a:solidFill>
              <a:sysClr val="window" lastClr="FFFFFF"/>
            </a:solidFill>
            <a:ln w="25400" cap="flat" cmpd="sng" algn="ctr">
              <a:noFill/>
              <a:prstDash val="solid"/>
            </a:ln>
            <a:effectLst/>
          </p:spPr>
          <p:txBody>
            <a:bodyPr rtlCol="0" anchor="ctr"/>
            <a:lstStyle/>
            <a:p>
              <a:pPr algn="ctr"/>
              <a:endParaRPr lang="zh-CN" altLang="en-US"/>
            </a:p>
          </p:txBody>
        </p:sp>
      </p:grpSp>
      <p:sp>
        <p:nvSpPr>
          <p:cNvPr id="92" name="文本框 91"/>
          <p:cNvSpPr txBox="1"/>
          <p:nvPr/>
        </p:nvSpPr>
        <p:spPr>
          <a:xfrm>
            <a:off x="1433195" y="2735580"/>
            <a:ext cx="963930" cy="521970"/>
          </a:xfrm>
          <a:prstGeom prst="rect">
            <a:avLst/>
          </a:prstGeom>
          <a:noFill/>
        </p:spPr>
        <p:txBody>
          <a:bodyPr wrap="square" rtlCol="0" anchor="t">
            <a:spAutoFit/>
          </a:bodyPr>
          <a:lstStyle/>
          <a:p>
            <a:r>
              <a:rPr lang="zh-CN" altLang="en-US" sz="2800">
                <a:ea typeface="微软雅黑" panose="020B0503020204020204" pitchFamily="34" charset="-122"/>
                <a:sym typeface="+mn-ea"/>
              </a:rPr>
              <a:t>到店</a:t>
            </a:r>
            <a:endParaRPr lang="zh-CN" altLang="en-US" sz="2800">
              <a:ea typeface="微软雅黑" panose="020B0503020204020204" pitchFamily="34" charset="-122"/>
              <a:sym typeface="+mn-ea"/>
            </a:endParaRPr>
          </a:p>
        </p:txBody>
      </p:sp>
      <p:sp>
        <p:nvSpPr>
          <p:cNvPr id="93" name="文本框 92"/>
          <p:cNvSpPr txBox="1"/>
          <p:nvPr/>
        </p:nvSpPr>
        <p:spPr>
          <a:xfrm>
            <a:off x="4211320" y="2735580"/>
            <a:ext cx="963930" cy="521970"/>
          </a:xfrm>
          <a:prstGeom prst="rect">
            <a:avLst/>
          </a:prstGeom>
          <a:noFill/>
        </p:spPr>
        <p:txBody>
          <a:bodyPr wrap="square" rtlCol="0" anchor="t">
            <a:spAutoFit/>
          </a:bodyPr>
          <a:lstStyle/>
          <a:p>
            <a:r>
              <a:rPr lang="zh-CN" altLang="en-US" sz="2800">
                <a:ea typeface="微软雅黑" panose="020B0503020204020204" pitchFamily="34" charset="-122"/>
                <a:sym typeface="+mn-ea"/>
              </a:rPr>
              <a:t>服务</a:t>
            </a:r>
            <a:endParaRPr lang="zh-CN" altLang="en-US" sz="2800">
              <a:ea typeface="微软雅黑" panose="020B0503020204020204" pitchFamily="34" charset="-122"/>
              <a:sym typeface="+mn-ea"/>
            </a:endParaRPr>
          </a:p>
        </p:txBody>
      </p:sp>
      <p:sp>
        <p:nvSpPr>
          <p:cNvPr id="94" name="文本框 93"/>
          <p:cNvSpPr txBox="1"/>
          <p:nvPr/>
        </p:nvSpPr>
        <p:spPr>
          <a:xfrm>
            <a:off x="6990080" y="2735580"/>
            <a:ext cx="963930" cy="521970"/>
          </a:xfrm>
          <a:prstGeom prst="rect">
            <a:avLst/>
          </a:prstGeom>
          <a:noFill/>
        </p:spPr>
        <p:txBody>
          <a:bodyPr wrap="square" rtlCol="0" anchor="t">
            <a:spAutoFit/>
          </a:bodyPr>
          <a:lstStyle/>
          <a:p>
            <a:r>
              <a:rPr lang="zh-CN" altLang="en-US" sz="2800">
                <a:ea typeface="微软雅黑" panose="020B0503020204020204" pitchFamily="34" charset="-122"/>
                <a:sym typeface="+mn-ea"/>
              </a:rPr>
              <a:t>回购</a:t>
            </a:r>
            <a:endParaRPr lang="zh-CN" altLang="en-US" sz="2800">
              <a:ea typeface="微软雅黑" panose="020B0503020204020204" pitchFamily="34" charset="-122"/>
              <a:sym typeface="+mn-ea"/>
            </a:endParaRPr>
          </a:p>
        </p:txBody>
      </p:sp>
      <p:sp>
        <p:nvSpPr>
          <p:cNvPr id="95" name="文本框 94"/>
          <p:cNvSpPr txBox="1"/>
          <p:nvPr/>
        </p:nvSpPr>
        <p:spPr>
          <a:xfrm>
            <a:off x="9768205" y="2764790"/>
            <a:ext cx="963930" cy="521970"/>
          </a:xfrm>
          <a:prstGeom prst="rect">
            <a:avLst/>
          </a:prstGeom>
          <a:noFill/>
        </p:spPr>
        <p:txBody>
          <a:bodyPr wrap="square" rtlCol="0" anchor="t">
            <a:spAutoFit/>
          </a:bodyPr>
          <a:lstStyle/>
          <a:p>
            <a:r>
              <a:rPr lang="zh-CN" altLang="en-US" sz="2800">
                <a:ea typeface="微软雅黑" panose="020B0503020204020204" pitchFamily="34" charset="-122"/>
                <a:sym typeface="+mn-ea"/>
              </a:rPr>
              <a:t>口碑</a:t>
            </a:r>
            <a:endParaRPr lang="zh-CN" altLang="en-US" sz="2800">
              <a:ea typeface="微软雅黑" panose="020B0503020204020204" pitchFamily="34" charset="-122"/>
              <a:sym typeface="+mn-ea"/>
            </a:endParaRPr>
          </a:p>
        </p:txBody>
      </p:sp>
      <p:sp>
        <p:nvSpPr>
          <p:cNvPr id="96" name="文本框 95"/>
          <p:cNvSpPr txBox="1"/>
          <p:nvPr/>
        </p:nvSpPr>
        <p:spPr>
          <a:xfrm>
            <a:off x="1005205" y="4325620"/>
            <a:ext cx="1819910" cy="1076325"/>
          </a:xfrm>
          <a:prstGeom prst="rect">
            <a:avLst/>
          </a:prstGeom>
          <a:noFill/>
        </p:spPr>
        <p:txBody>
          <a:bodyPr wrap="square" rtlCol="0" anchor="t">
            <a:spAutoFit/>
          </a:bodyPr>
          <a:lstStyle/>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移动互联网时代，吸引客户到店的方式方法已经发生变化，需要持续优化</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97" name="文本框 96"/>
          <p:cNvSpPr txBox="1"/>
          <p:nvPr/>
        </p:nvSpPr>
        <p:spPr>
          <a:xfrm>
            <a:off x="3783330" y="4325620"/>
            <a:ext cx="1819910" cy="829945"/>
          </a:xfrm>
          <a:prstGeom prst="rect">
            <a:avLst/>
          </a:prstGeom>
          <a:noFill/>
        </p:spPr>
        <p:txBody>
          <a:bodyPr wrap="square" rtlCol="0" anchor="t">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提供专业、规范化的医美服务，并收费</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98" name="文本框 97"/>
          <p:cNvSpPr txBox="1"/>
          <p:nvPr/>
        </p:nvSpPr>
        <p:spPr>
          <a:xfrm>
            <a:off x="6562090" y="4325620"/>
            <a:ext cx="1819910" cy="829945"/>
          </a:xfrm>
          <a:prstGeom prst="rect">
            <a:avLst/>
          </a:prstGeom>
          <a:noFill/>
        </p:spPr>
        <p:txBody>
          <a:bodyPr wrap="square" rtlCol="0" anchor="t">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通过服务及体验，激发消费者其他医美需求，形成回购</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99" name="文本框 98"/>
          <p:cNvSpPr txBox="1"/>
          <p:nvPr/>
        </p:nvSpPr>
        <p:spPr>
          <a:xfrm>
            <a:off x="9340215" y="4325620"/>
            <a:ext cx="1819910" cy="829945"/>
          </a:xfrm>
          <a:prstGeom prst="rect">
            <a:avLst/>
          </a:prstGeom>
          <a:noFill/>
        </p:spPr>
        <p:txBody>
          <a:bodyPr wrap="square" rtlCol="0" anchor="t">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通过服务及体验效果，促进消费者自发传播</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00" name="文本框 5"/>
          <p:cNvSpPr txBox="1"/>
          <p:nvPr/>
        </p:nvSpPr>
        <p:spPr>
          <a:xfrm>
            <a:off x="2453640" y="5801995"/>
            <a:ext cx="7239635" cy="460375"/>
          </a:xfrm>
          <a:prstGeom prst="rect">
            <a:avLst/>
          </a:prstGeom>
          <a:noFill/>
          <a:ln w="9525">
            <a:noFill/>
          </a:ln>
        </p:spPr>
        <p:txBody>
          <a:bodyPr wrap="square" anchor="t">
            <a:spAutoFit/>
          </a:bodyPr>
          <a:lstStyle/>
          <a:p>
            <a:r>
              <a:rPr lang="zh-CN" altLang="en-US" sz="2400">
                <a:latin typeface="Arial" panose="020B0604020202020204" pitchFamily="34" charset="0"/>
                <a:ea typeface="微软雅黑" panose="020B0503020204020204" pitchFamily="34" charset="-122"/>
              </a:rPr>
              <a:t>爱美需求不变，但是，消费者到店的影响要素变化了！</a:t>
            </a:r>
            <a:endParaRPr lang="zh-CN" altLang="en-US" sz="2400">
              <a:latin typeface="Arial" panose="020B0604020202020204" pitchFamily="34" charset="0"/>
              <a:ea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p:nvPr/>
        </p:nvSpPr>
        <p:spPr>
          <a:xfrm>
            <a:off x="1122680" y="666750"/>
            <a:ext cx="9946640" cy="583565"/>
          </a:xfrm>
          <a:prstGeom prst="rect">
            <a:avLst/>
          </a:prstGeom>
          <a:noFill/>
          <a:ln w="9525">
            <a:noFill/>
          </a:ln>
        </p:spPr>
        <p:txBody>
          <a:bodyPr wrap="square" anchor="t">
            <a:spAutoFit/>
          </a:bodyPr>
          <a:lstStyle/>
          <a:p>
            <a:r>
              <a:rPr lang="zh-CN" altLang="en-US" sz="3200">
                <a:latin typeface="Arial" panose="020B0604020202020204" pitchFamily="34" charset="0"/>
                <a:ea typeface="微软雅黑" panose="020B0503020204020204" pitchFamily="34" charset="-122"/>
              </a:rPr>
              <a:t>现有主要销售渠道，与消费者无互动，</a:t>
            </a:r>
            <a:r>
              <a:rPr lang="zh-CN" altLang="en-US" sz="3200">
                <a:solidFill>
                  <a:srgbClr val="FC32A7"/>
                </a:solidFill>
                <a:latin typeface="Arial" panose="020B0604020202020204" pitchFamily="34" charset="0"/>
                <a:ea typeface="微软雅黑" panose="020B0503020204020204" pitchFamily="34" charset="-122"/>
              </a:rPr>
              <a:t>转化将越来越难</a:t>
            </a:r>
            <a:endParaRPr lang="zh-CN" altLang="en-US" sz="3200">
              <a:solidFill>
                <a:srgbClr val="FC32A7"/>
              </a:solidFill>
              <a:latin typeface="Arial" panose="020B0604020202020204" pitchFamily="34" charset="0"/>
              <a:ea typeface="微软雅黑" panose="020B0503020204020204" pitchFamily="34" charset="-122"/>
            </a:endParaRPr>
          </a:p>
        </p:txBody>
      </p:sp>
      <p:grpSp>
        <p:nvGrpSpPr>
          <p:cNvPr id="5" name="组合 4"/>
          <p:cNvGrpSpPr/>
          <p:nvPr/>
        </p:nvGrpSpPr>
        <p:grpSpPr>
          <a:xfrm>
            <a:off x="622300" y="2061845"/>
            <a:ext cx="1641475" cy="3456305"/>
            <a:chOff x="980" y="3925"/>
            <a:chExt cx="2585" cy="5443"/>
          </a:xfrm>
        </p:grpSpPr>
        <p:sp>
          <p:nvSpPr>
            <p:cNvPr id="6" name="矩形 5"/>
            <p:cNvSpPr/>
            <p:nvPr/>
          </p:nvSpPr>
          <p:spPr>
            <a:xfrm>
              <a:off x="980" y="3925"/>
              <a:ext cx="2585" cy="5443"/>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2291" name="文本框 5"/>
            <p:cNvSpPr txBox="1"/>
            <p:nvPr/>
          </p:nvSpPr>
          <p:spPr>
            <a:xfrm>
              <a:off x="1250" y="4276"/>
              <a:ext cx="2046" cy="628"/>
            </a:xfrm>
            <a:prstGeom prst="rect">
              <a:avLst/>
            </a:prstGeom>
            <a:noFill/>
            <a:ln w="9525">
              <a:noFill/>
            </a:ln>
          </p:spPr>
          <p:txBody>
            <a:bodyPr wrap="square" anchor="t">
              <a:spAutoFit/>
            </a:bodyPr>
            <a:lstStyle/>
            <a:p>
              <a:r>
                <a:rPr lang="zh-CN" altLang="en-US" sz="2000" b="1">
                  <a:latin typeface="Arial" panose="020B0604020202020204" pitchFamily="34" charset="0"/>
                  <a:ea typeface="微软雅黑" panose="020B0503020204020204" pitchFamily="34" charset="-122"/>
                </a:rPr>
                <a:t>户外</a:t>
              </a:r>
              <a:r>
                <a:rPr lang="en-US" altLang="zh-CN" sz="2000" b="1">
                  <a:latin typeface="Arial" panose="020B0604020202020204" pitchFamily="34" charset="0"/>
                  <a:ea typeface="微软雅黑" panose="020B0503020204020204" pitchFamily="34" charset="-122"/>
                </a:rPr>
                <a:t>/</a:t>
              </a:r>
              <a:r>
                <a:rPr lang="zh-CN" altLang="en-US" sz="2000" b="1">
                  <a:latin typeface="Arial" panose="020B0604020202020204" pitchFamily="34" charset="0"/>
                  <a:ea typeface="微软雅黑" panose="020B0503020204020204" pitchFamily="34" charset="-122"/>
                </a:rPr>
                <a:t>电视</a:t>
              </a:r>
              <a:endParaRPr lang="zh-CN" altLang="en-US" sz="2000" b="1">
                <a:latin typeface="Arial" panose="020B0604020202020204" pitchFamily="34" charset="0"/>
                <a:ea typeface="微软雅黑" panose="020B0503020204020204" pitchFamily="34" charset="-122"/>
              </a:endParaRPr>
            </a:p>
          </p:txBody>
        </p:sp>
        <p:sp>
          <p:nvSpPr>
            <p:cNvPr id="7" name="文本框 6"/>
            <p:cNvSpPr txBox="1"/>
            <p:nvPr/>
          </p:nvSpPr>
          <p:spPr>
            <a:xfrm>
              <a:off x="1273" y="5226"/>
              <a:ext cx="1998" cy="3633"/>
            </a:xfrm>
            <a:prstGeom prst="rect">
              <a:avLst/>
            </a:prstGeom>
            <a:noFill/>
          </p:spPr>
          <p:txBody>
            <a:bodyPr wrap="square" rtlCol="0" anchor="t">
              <a:spAutoFit/>
            </a:bodyPr>
            <a:lstStyle/>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优点</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覆盖面大、</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普及率高</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缺点</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费用较高、</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针对性弱、</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不精准、</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互动差</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9" name="组合 8"/>
          <p:cNvGrpSpPr/>
          <p:nvPr/>
        </p:nvGrpSpPr>
        <p:grpSpPr>
          <a:xfrm>
            <a:off x="2479675" y="2061845"/>
            <a:ext cx="1641475" cy="3456305"/>
            <a:chOff x="980" y="3925"/>
            <a:chExt cx="2585" cy="5443"/>
          </a:xfrm>
        </p:grpSpPr>
        <p:sp>
          <p:nvSpPr>
            <p:cNvPr id="45" name="矩形 44"/>
            <p:cNvSpPr/>
            <p:nvPr/>
          </p:nvSpPr>
          <p:spPr>
            <a:xfrm>
              <a:off x="980" y="3925"/>
              <a:ext cx="2585" cy="5443"/>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46" name="文本框 5"/>
            <p:cNvSpPr txBox="1"/>
            <p:nvPr/>
          </p:nvSpPr>
          <p:spPr>
            <a:xfrm>
              <a:off x="1250" y="4276"/>
              <a:ext cx="2046" cy="628"/>
            </a:xfrm>
            <a:prstGeom prst="rect">
              <a:avLst/>
            </a:prstGeom>
            <a:noFill/>
            <a:ln w="9525">
              <a:noFill/>
            </a:ln>
          </p:spPr>
          <p:txBody>
            <a:bodyPr wrap="square" anchor="t">
              <a:spAutoFit/>
            </a:bodyPr>
            <a:lstStyle/>
            <a:p>
              <a:r>
                <a:rPr lang="zh-CN" altLang="en-US" sz="2000" b="1">
                  <a:latin typeface="Arial" panose="020B0604020202020204" pitchFamily="34" charset="0"/>
                  <a:ea typeface="微软雅黑" panose="020B0503020204020204" pitchFamily="34" charset="-122"/>
                </a:rPr>
                <a:t>搜索竞价</a:t>
              </a:r>
              <a:endParaRPr lang="zh-CN" altLang="en-US" sz="2000" b="1">
                <a:latin typeface="Arial" panose="020B0604020202020204" pitchFamily="34" charset="0"/>
                <a:ea typeface="微软雅黑" panose="020B0503020204020204" pitchFamily="34" charset="-122"/>
              </a:endParaRPr>
            </a:p>
          </p:txBody>
        </p:sp>
        <p:sp>
          <p:nvSpPr>
            <p:cNvPr id="47" name="文本框 46"/>
            <p:cNvSpPr txBox="1"/>
            <p:nvPr/>
          </p:nvSpPr>
          <p:spPr>
            <a:xfrm>
              <a:off x="1273" y="5226"/>
              <a:ext cx="1998" cy="3246"/>
            </a:xfrm>
            <a:prstGeom prst="rect">
              <a:avLst/>
            </a:prstGeom>
            <a:noFill/>
          </p:spPr>
          <p:txBody>
            <a:bodyPr wrap="square" rtlCol="0" anchor="t">
              <a:spAutoFit/>
            </a:bodyPr>
            <a:lstStyle/>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优点</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针对性强、</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信息传播快</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缺点</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费用很高、</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可靠性低、</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搜索口碑差</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48" name="组合 47"/>
          <p:cNvGrpSpPr/>
          <p:nvPr/>
        </p:nvGrpSpPr>
        <p:grpSpPr>
          <a:xfrm>
            <a:off x="4337050" y="2061845"/>
            <a:ext cx="1641475" cy="3456305"/>
            <a:chOff x="980" y="3925"/>
            <a:chExt cx="2585" cy="5443"/>
          </a:xfrm>
        </p:grpSpPr>
        <p:sp>
          <p:nvSpPr>
            <p:cNvPr id="49" name="矩形 48"/>
            <p:cNvSpPr/>
            <p:nvPr/>
          </p:nvSpPr>
          <p:spPr>
            <a:xfrm>
              <a:off x="980" y="3925"/>
              <a:ext cx="2585" cy="5443"/>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50" name="文本框 5"/>
            <p:cNvSpPr txBox="1"/>
            <p:nvPr/>
          </p:nvSpPr>
          <p:spPr>
            <a:xfrm>
              <a:off x="1250" y="4276"/>
              <a:ext cx="2046" cy="628"/>
            </a:xfrm>
            <a:prstGeom prst="rect">
              <a:avLst/>
            </a:prstGeom>
            <a:noFill/>
            <a:ln w="9525">
              <a:noFill/>
            </a:ln>
          </p:spPr>
          <p:txBody>
            <a:bodyPr wrap="square" anchor="t">
              <a:spAutoFit/>
            </a:bodyPr>
            <a:lstStyle/>
            <a:p>
              <a:r>
                <a:rPr lang="zh-CN" altLang="en-US" sz="2000" b="1">
                  <a:latin typeface="Arial" panose="020B0604020202020204" pitchFamily="34" charset="0"/>
                  <a:ea typeface="微软雅黑" panose="020B0503020204020204" pitchFamily="34" charset="-122"/>
                </a:rPr>
                <a:t>行业联盟</a:t>
              </a:r>
              <a:endParaRPr lang="zh-CN" altLang="en-US" sz="2000" b="1">
                <a:latin typeface="Arial" panose="020B0604020202020204" pitchFamily="34" charset="0"/>
                <a:ea typeface="微软雅黑" panose="020B0503020204020204" pitchFamily="34" charset="-122"/>
              </a:endParaRPr>
            </a:p>
          </p:txBody>
        </p:sp>
        <p:sp>
          <p:nvSpPr>
            <p:cNvPr id="51" name="文本框 50"/>
            <p:cNvSpPr txBox="1"/>
            <p:nvPr/>
          </p:nvSpPr>
          <p:spPr>
            <a:xfrm>
              <a:off x="1273" y="5226"/>
              <a:ext cx="1998" cy="3246"/>
            </a:xfrm>
            <a:prstGeom prst="rect">
              <a:avLst/>
            </a:prstGeom>
            <a:noFill/>
          </p:spPr>
          <p:txBody>
            <a:bodyPr wrap="square" rtlCol="0" anchor="t">
              <a:spAutoFit/>
            </a:bodyPr>
            <a:lstStyle/>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优点</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引流效果好、</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效率高</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缺点</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费用较高、</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可信度低、</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自身提升慢</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52" name="组合 51"/>
          <p:cNvGrpSpPr/>
          <p:nvPr/>
        </p:nvGrpSpPr>
        <p:grpSpPr>
          <a:xfrm>
            <a:off x="6194425" y="2061845"/>
            <a:ext cx="1641475" cy="3456305"/>
            <a:chOff x="980" y="3925"/>
            <a:chExt cx="2585" cy="5443"/>
          </a:xfrm>
        </p:grpSpPr>
        <p:sp>
          <p:nvSpPr>
            <p:cNvPr id="53" name="矩形 52"/>
            <p:cNvSpPr/>
            <p:nvPr/>
          </p:nvSpPr>
          <p:spPr>
            <a:xfrm>
              <a:off x="980" y="3925"/>
              <a:ext cx="2585" cy="5443"/>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54" name="文本框 5"/>
            <p:cNvSpPr txBox="1"/>
            <p:nvPr/>
          </p:nvSpPr>
          <p:spPr>
            <a:xfrm>
              <a:off x="1250" y="4276"/>
              <a:ext cx="2046" cy="628"/>
            </a:xfrm>
            <a:prstGeom prst="rect">
              <a:avLst/>
            </a:prstGeom>
            <a:noFill/>
            <a:ln w="9525">
              <a:noFill/>
            </a:ln>
          </p:spPr>
          <p:txBody>
            <a:bodyPr wrap="square" anchor="t">
              <a:spAutoFit/>
            </a:bodyPr>
            <a:lstStyle/>
            <a:p>
              <a:r>
                <a:rPr lang="en-US" altLang="zh-CN" sz="2000" b="1">
                  <a:latin typeface="Arial" panose="020B0604020202020204" pitchFamily="34" charset="0"/>
                  <a:ea typeface="微软雅黑" panose="020B0503020204020204" pitchFamily="34" charset="-122"/>
                </a:rPr>
                <a:t>APP</a:t>
              </a:r>
              <a:r>
                <a:rPr lang="zh-CN" altLang="en-US" sz="2000" b="1">
                  <a:latin typeface="Arial" panose="020B0604020202020204" pitchFamily="34" charset="0"/>
                  <a:ea typeface="微软雅黑" panose="020B0503020204020204" pitchFamily="34" charset="-122"/>
                </a:rPr>
                <a:t>平台</a:t>
              </a:r>
              <a:endParaRPr lang="zh-CN" altLang="en-US" sz="2000" b="1">
                <a:latin typeface="Arial" panose="020B0604020202020204" pitchFamily="34" charset="0"/>
                <a:ea typeface="微软雅黑" panose="020B0503020204020204" pitchFamily="34" charset="-122"/>
              </a:endParaRPr>
            </a:p>
          </p:txBody>
        </p:sp>
        <p:sp>
          <p:nvSpPr>
            <p:cNvPr id="55" name="文本框 54"/>
            <p:cNvSpPr txBox="1"/>
            <p:nvPr/>
          </p:nvSpPr>
          <p:spPr>
            <a:xfrm>
              <a:off x="1273" y="5226"/>
              <a:ext cx="1998" cy="3633"/>
            </a:xfrm>
            <a:prstGeom prst="rect">
              <a:avLst/>
            </a:prstGeom>
            <a:noFill/>
          </p:spPr>
          <p:txBody>
            <a:bodyPr wrap="square" rtlCol="0" anchor="t">
              <a:spAutoFit/>
            </a:bodyPr>
            <a:lstStyle/>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优点</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方便快捷、</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精准受众</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缺点</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普及度低、</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规则受制、</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转化时间久、</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转化路线长</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56" name="组合 55"/>
          <p:cNvGrpSpPr/>
          <p:nvPr/>
        </p:nvGrpSpPr>
        <p:grpSpPr>
          <a:xfrm>
            <a:off x="8051800" y="2061845"/>
            <a:ext cx="1641475" cy="3456305"/>
            <a:chOff x="980" y="3925"/>
            <a:chExt cx="2585" cy="5443"/>
          </a:xfrm>
        </p:grpSpPr>
        <p:sp>
          <p:nvSpPr>
            <p:cNvPr id="57" name="矩形 56"/>
            <p:cNvSpPr/>
            <p:nvPr/>
          </p:nvSpPr>
          <p:spPr>
            <a:xfrm>
              <a:off x="980" y="3925"/>
              <a:ext cx="2585" cy="5443"/>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58" name="文本框 5"/>
            <p:cNvSpPr txBox="1"/>
            <p:nvPr/>
          </p:nvSpPr>
          <p:spPr>
            <a:xfrm>
              <a:off x="1250" y="4276"/>
              <a:ext cx="2046" cy="628"/>
            </a:xfrm>
            <a:prstGeom prst="rect">
              <a:avLst/>
            </a:prstGeom>
            <a:noFill/>
            <a:ln w="9525">
              <a:noFill/>
            </a:ln>
          </p:spPr>
          <p:txBody>
            <a:bodyPr wrap="square" anchor="t">
              <a:spAutoFit/>
            </a:bodyPr>
            <a:lstStyle/>
            <a:p>
              <a:r>
                <a:rPr lang="zh-CN" altLang="en-US" sz="2000" b="1">
                  <a:latin typeface="Arial" panose="020B0604020202020204" pitchFamily="34" charset="0"/>
                  <a:ea typeface="微软雅黑" panose="020B0503020204020204" pitchFamily="34" charset="-122"/>
                </a:rPr>
                <a:t>团购平台</a:t>
              </a:r>
              <a:endParaRPr lang="zh-CN" altLang="en-US" sz="2000" b="1">
                <a:latin typeface="Arial" panose="020B0604020202020204" pitchFamily="34" charset="0"/>
                <a:ea typeface="微软雅黑" panose="020B0503020204020204" pitchFamily="34" charset="-122"/>
              </a:endParaRPr>
            </a:p>
          </p:txBody>
        </p:sp>
        <p:sp>
          <p:nvSpPr>
            <p:cNvPr id="59" name="文本框 58"/>
            <p:cNvSpPr txBox="1"/>
            <p:nvPr/>
          </p:nvSpPr>
          <p:spPr>
            <a:xfrm>
              <a:off x="1273" y="5226"/>
              <a:ext cx="1998" cy="3633"/>
            </a:xfrm>
            <a:prstGeom prst="rect">
              <a:avLst/>
            </a:prstGeom>
            <a:noFill/>
          </p:spPr>
          <p:txBody>
            <a:bodyPr wrap="square" rtlCol="0" anchor="t">
              <a:spAutoFit/>
            </a:bodyPr>
            <a:lstStyle/>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优点</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覆盖面大、</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普及率高</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缺点</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弱化品牌、</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无互动、</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无沉淀</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费用较高</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60" name="组合 59"/>
          <p:cNvGrpSpPr/>
          <p:nvPr/>
        </p:nvGrpSpPr>
        <p:grpSpPr>
          <a:xfrm>
            <a:off x="9909175" y="2061845"/>
            <a:ext cx="1641475" cy="3456305"/>
            <a:chOff x="980" y="3925"/>
            <a:chExt cx="2585" cy="5443"/>
          </a:xfrm>
        </p:grpSpPr>
        <p:sp>
          <p:nvSpPr>
            <p:cNvPr id="61" name="矩形 60"/>
            <p:cNvSpPr/>
            <p:nvPr/>
          </p:nvSpPr>
          <p:spPr>
            <a:xfrm>
              <a:off x="980" y="3925"/>
              <a:ext cx="2585" cy="5443"/>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62" name="文本框 5"/>
            <p:cNvSpPr txBox="1"/>
            <p:nvPr/>
          </p:nvSpPr>
          <p:spPr>
            <a:xfrm>
              <a:off x="1250" y="4276"/>
              <a:ext cx="2046" cy="628"/>
            </a:xfrm>
            <a:prstGeom prst="rect">
              <a:avLst/>
            </a:prstGeom>
            <a:noFill/>
            <a:ln w="9525">
              <a:noFill/>
            </a:ln>
          </p:spPr>
          <p:txBody>
            <a:bodyPr wrap="square" anchor="t">
              <a:spAutoFit/>
            </a:bodyPr>
            <a:lstStyle/>
            <a:p>
              <a:r>
                <a:rPr lang="zh-CN" altLang="en-US" sz="2000" b="1">
                  <a:latin typeface="Arial" panose="020B0604020202020204" pitchFamily="34" charset="0"/>
                  <a:ea typeface="微软雅黑" panose="020B0503020204020204" pitchFamily="34" charset="-122"/>
                </a:rPr>
                <a:t>外呼团队</a:t>
              </a:r>
              <a:endParaRPr lang="zh-CN" altLang="en-US" sz="2000" b="1">
                <a:latin typeface="Arial" panose="020B0604020202020204" pitchFamily="34" charset="0"/>
                <a:ea typeface="微软雅黑" panose="020B0503020204020204" pitchFamily="34" charset="-122"/>
              </a:endParaRPr>
            </a:p>
          </p:txBody>
        </p:sp>
        <p:sp>
          <p:nvSpPr>
            <p:cNvPr id="63" name="文本框 62"/>
            <p:cNvSpPr txBox="1"/>
            <p:nvPr/>
          </p:nvSpPr>
          <p:spPr>
            <a:xfrm>
              <a:off x="1273" y="5226"/>
              <a:ext cx="1998" cy="3633"/>
            </a:xfrm>
            <a:prstGeom prst="rect">
              <a:avLst/>
            </a:prstGeom>
            <a:noFill/>
          </p:spPr>
          <p:txBody>
            <a:bodyPr wrap="square" rtlCol="0" anchor="t">
              <a:spAutoFit/>
            </a:bodyPr>
            <a:lstStyle/>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优点</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覆盖面大、</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普及率高</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缺点</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费用高、</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针对性弱、</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不精准、</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互动差</a:t>
              </a:r>
              <a:endPar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sp>
        <p:nvSpPr>
          <p:cNvPr id="10" name="文本框 5"/>
          <p:cNvSpPr txBox="1"/>
          <p:nvPr/>
        </p:nvSpPr>
        <p:spPr>
          <a:xfrm>
            <a:off x="2453640" y="5730240"/>
            <a:ext cx="7239635" cy="829945"/>
          </a:xfrm>
          <a:prstGeom prst="rect">
            <a:avLst/>
          </a:prstGeom>
          <a:noFill/>
          <a:ln w="9525">
            <a:noFill/>
          </a:ln>
        </p:spPr>
        <p:txBody>
          <a:bodyPr wrap="square" anchor="t">
            <a:spAutoFit/>
          </a:bodyPr>
          <a:lstStyle/>
          <a:p>
            <a:r>
              <a:rPr lang="en-US" altLang="zh-CN" sz="2400">
                <a:ea typeface="微软雅黑" panose="020B0503020204020204" pitchFamily="34" charset="-122"/>
                <a:sym typeface="+mn-ea"/>
              </a:rPr>
              <a:t>1.</a:t>
            </a:r>
            <a:r>
              <a:rPr lang="zh-CN" altLang="en-US" sz="2400">
                <a:ea typeface="微软雅黑" panose="020B0503020204020204" pitchFamily="34" charset="-122"/>
                <a:sym typeface="+mn-ea"/>
              </a:rPr>
              <a:t>消费者流量的变化，带来医美机构机会的洗牌</a:t>
            </a:r>
            <a:endParaRPr lang="zh-CN" altLang="en-US" sz="2400">
              <a:latin typeface="Arial" panose="020B0604020202020204" pitchFamily="34" charset="0"/>
              <a:ea typeface="微软雅黑" panose="020B0503020204020204" pitchFamily="34" charset="-122"/>
            </a:endParaRPr>
          </a:p>
          <a:p>
            <a:r>
              <a:rPr lang="en-US" altLang="zh-CN" sz="2400">
                <a:latin typeface="Arial" panose="020B0604020202020204" pitchFamily="34" charset="0"/>
                <a:ea typeface="微软雅黑" panose="020B0503020204020204" pitchFamily="34" charset="-122"/>
              </a:rPr>
              <a:t>2.</a:t>
            </a:r>
            <a:r>
              <a:rPr lang="zh-CN" altLang="en-US" sz="2400">
                <a:latin typeface="Arial" panose="020B0604020202020204" pitchFamily="34" charset="0"/>
                <a:ea typeface="微软雅黑" panose="020B0503020204020204" pitchFamily="34" charset="-122"/>
              </a:rPr>
              <a:t>消费者现在都在微信、抖音等平台，要去抢过来；</a:t>
            </a:r>
            <a:endParaRPr lang="zh-CN" altLang="en-US" sz="2400">
              <a:latin typeface="Arial" panose="020B0604020202020204" pitchFamily="34" charset="0"/>
              <a:ea typeface="微软雅黑" panose="020B0503020204020204"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图片 1"/>
          <p:cNvPicPr>
            <a:picLocks noChangeAspect="1"/>
          </p:cNvPicPr>
          <p:nvPr/>
        </p:nvPicPr>
        <p:blipFill>
          <a:blip r:embed="rId1" cstate="print"/>
          <a:stretch>
            <a:fillRect/>
          </a:stretch>
        </p:blipFill>
        <p:spPr>
          <a:xfrm>
            <a:off x="-23812" y="-9525"/>
            <a:ext cx="12239625" cy="6877050"/>
          </a:xfrm>
          <a:prstGeom prst="rect">
            <a:avLst/>
          </a:prstGeom>
          <a:noFill/>
          <a:ln w="9525">
            <a:noFill/>
          </a:ln>
        </p:spPr>
      </p:pic>
      <p:sp>
        <p:nvSpPr>
          <p:cNvPr id="15362" name="文本框 2"/>
          <p:cNvSpPr txBox="1"/>
          <p:nvPr/>
        </p:nvSpPr>
        <p:spPr>
          <a:xfrm>
            <a:off x="4682490" y="2360295"/>
            <a:ext cx="2621280" cy="583565"/>
          </a:xfrm>
          <a:prstGeom prst="rect">
            <a:avLst/>
          </a:prstGeom>
          <a:noFill/>
          <a:ln w="9525">
            <a:noFill/>
          </a:ln>
        </p:spPr>
        <p:txBody>
          <a:bodyPr wrap="none" anchor="t">
            <a:spAutoFit/>
          </a:bodyPr>
          <a:lstStyle/>
          <a:p>
            <a:r>
              <a:rPr lang="zh-CN" altLang="en-US" sz="3200">
                <a:latin typeface="微软雅黑" panose="020B0503020204020204" pitchFamily="34" charset="-122"/>
                <a:ea typeface="微软雅黑" panose="020B0503020204020204" pitchFamily="34" charset="-122"/>
              </a:rPr>
              <a:t>项目合作方案</a:t>
            </a:r>
            <a:endParaRPr lang="zh-CN" altLang="en-US" sz="3200">
              <a:latin typeface="微软雅黑" panose="020B0503020204020204" pitchFamily="34" charset="-122"/>
              <a:ea typeface="微软雅黑" panose="020B0503020204020204" pitchFamily="34" charset="-122"/>
            </a:endParaRPr>
          </a:p>
        </p:txBody>
      </p:sp>
      <p:sp>
        <p:nvSpPr>
          <p:cNvPr id="15363" name="文本框 2"/>
          <p:cNvSpPr txBox="1"/>
          <p:nvPr/>
        </p:nvSpPr>
        <p:spPr>
          <a:xfrm>
            <a:off x="5664200" y="1560513"/>
            <a:ext cx="861060" cy="829945"/>
          </a:xfrm>
          <a:prstGeom prst="rect">
            <a:avLst/>
          </a:prstGeom>
          <a:noFill/>
          <a:ln w="9525">
            <a:noFill/>
          </a:ln>
        </p:spPr>
        <p:txBody>
          <a:bodyPr wrap="none" anchor="t">
            <a:spAutoFit/>
          </a:bodyPr>
          <a:lstStyle/>
          <a:p>
            <a:r>
              <a:rPr lang="en-US" altLang="zh-CN" sz="4800" b="1">
                <a:latin typeface="Arial" panose="020B0604020202020204" pitchFamily="34" charset="0"/>
                <a:ea typeface="微软雅黑" panose="020B0503020204020204" pitchFamily="34" charset="-122"/>
              </a:rPr>
              <a:t>03</a:t>
            </a:r>
            <a:endParaRPr lang="en-US" altLang="zh-CN" sz="4800" b="1">
              <a:latin typeface="Arial" panose="020B0604020202020204" pitchFamily="34" charset="0"/>
              <a:ea typeface="微软雅黑" panose="020B0503020204020204" pitchFamily="34" charset="-122"/>
            </a:endParaRPr>
          </a:p>
        </p:txBody>
      </p:sp>
      <p:sp>
        <p:nvSpPr>
          <p:cNvPr id="15364" name="文本框 2"/>
          <p:cNvSpPr txBox="1"/>
          <p:nvPr/>
        </p:nvSpPr>
        <p:spPr>
          <a:xfrm>
            <a:off x="2909888" y="3248025"/>
            <a:ext cx="6369050" cy="922020"/>
          </a:xfrm>
          <a:prstGeom prst="rect">
            <a:avLst/>
          </a:prstGeom>
          <a:noFill/>
          <a:ln w="9525">
            <a:noFill/>
          </a:ln>
        </p:spPr>
        <p:txBody>
          <a:bodyPr wrap="square" anchor="t">
            <a:spAutoFit/>
          </a:bodyPr>
          <a:lstStyle/>
          <a:p>
            <a:r>
              <a:rPr lang="zh-CN" altLang="en-US" dirty="0">
                <a:solidFill>
                  <a:srgbClr val="A6A6A6"/>
                </a:solidFill>
                <a:latin typeface="微软雅黑" panose="020B0503020204020204" pitchFamily="34" charset="-122"/>
                <a:ea typeface="微软雅黑" panose="020B0503020204020204" pitchFamily="34" charset="-122"/>
                <a:sym typeface="宋体" panose="02010600030101010101" pitchFamily="2" charset="-122"/>
              </a:rPr>
              <a:t>我们通过新媒体运营，进行精准订单转化。并策划</a:t>
            </a:r>
            <a:r>
              <a:rPr lang="en-US" altLang="zh-CN" dirty="0">
                <a:solidFill>
                  <a:srgbClr val="A6A6A6"/>
                </a:solidFill>
                <a:latin typeface="微软雅黑" panose="020B0503020204020204" pitchFamily="34" charset="-122"/>
                <a:ea typeface="微软雅黑" panose="020B0503020204020204" pitchFamily="34" charset="-122"/>
                <a:sym typeface="宋体" panose="02010600030101010101" pitchFamily="2" charset="-122"/>
              </a:rPr>
              <a:t>“</a:t>
            </a:r>
            <a:r>
              <a:rPr lang="zh-CN" altLang="en-US" dirty="0">
                <a:solidFill>
                  <a:srgbClr val="A6A6A6"/>
                </a:solidFill>
                <a:latin typeface="微软雅黑" panose="020B0503020204020204" pitchFamily="34" charset="-122"/>
                <a:ea typeface="微软雅黑" panose="020B0503020204020204" pitchFamily="34" charset="-122"/>
                <a:sym typeface="宋体" panose="02010600030101010101" pitchFamily="2" charset="-122"/>
              </a:rPr>
              <a:t>全城寻找</a:t>
            </a:r>
            <a:r>
              <a:rPr lang="en-US" altLang="zh-CN" dirty="0">
                <a:solidFill>
                  <a:srgbClr val="A6A6A6"/>
                </a:solidFill>
                <a:latin typeface="微软雅黑" panose="020B0503020204020204" pitchFamily="34" charset="-122"/>
                <a:ea typeface="微软雅黑" panose="020B0503020204020204" pitchFamily="34" charset="-122"/>
                <a:sym typeface="宋体" panose="02010600030101010101" pitchFamily="2" charset="-122"/>
              </a:rPr>
              <a:t>XXXX”</a:t>
            </a:r>
            <a:r>
              <a:rPr lang="zh-CN" altLang="en-US" dirty="0">
                <a:solidFill>
                  <a:srgbClr val="A6A6A6"/>
                </a:solidFill>
                <a:latin typeface="微软雅黑" panose="020B0503020204020204" pitchFamily="34" charset="-122"/>
                <a:ea typeface="微软雅黑" panose="020B0503020204020204" pitchFamily="34" charset="-122"/>
                <a:sym typeface="宋体" panose="02010600030101010101" pitchFamily="2" charset="-122"/>
              </a:rPr>
              <a:t>活动，作为周期引爆点，通过资源整合，场景化营销，大赛引流，粉丝互动，</a:t>
            </a:r>
            <a:r>
              <a:rPr lang="zh-CN" altLang="en-US" dirty="0">
                <a:solidFill>
                  <a:srgbClr val="FC32A7"/>
                </a:solidFill>
                <a:latin typeface="微软雅黑" panose="020B0503020204020204" pitchFamily="34" charset="-122"/>
                <a:ea typeface="微软雅黑" panose="020B0503020204020204" pitchFamily="34" charset="-122"/>
                <a:sym typeface="宋体" panose="02010600030101010101" pitchFamily="2" charset="-122"/>
              </a:rPr>
              <a:t>把积累的销售及消费势能进行释放</a:t>
            </a:r>
            <a:r>
              <a:rPr lang="zh-CN" altLang="en-US" dirty="0">
                <a:solidFill>
                  <a:srgbClr val="A6A6A6"/>
                </a:solidFill>
                <a:latin typeface="微软雅黑" panose="020B0503020204020204" pitchFamily="34" charset="-122"/>
                <a:ea typeface="微软雅黑" panose="020B0503020204020204" pitchFamily="34" charset="-122"/>
                <a:sym typeface="宋体" panose="02010600030101010101" pitchFamily="2" charset="-122"/>
              </a:rPr>
              <a:t>。</a:t>
            </a:r>
            <a:endParaRPr lang="zh-CN" altLang="en-US" dirty="0">
              <a:solidFill>
                <a:srgbClr val="A6A6A6"/>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1450975" y="4228465"/>
            <a:ext cx="1674495" cy="534035"/>
          </a:xfrm>
          <a:prstGeom prst="rect">
            <a:avLst/>
          </a:prstGeom>
          <a:solidFill>
            <a:schemeClr val="bg1"/>
          </a:solidFill>
        </p:spPr>
        <p:txBody>
          <a:bodyPr wrap="square">
            <a:spAutoFit/>
          </a:bodyPr>
          <a:lstStyle/>
          <a:p>
            <a:pPr algn="ctr">
              <a:lnSpc>
                <a:spcPct val="120000"/>
              </a:lnSpc>
            </a:pPr>
            <a:r>
              <a:rPr lang="zh-CN" altLang="en-US" sz="2400" dirty="0">
                <a:solidFill>
                  <a:schemeClr val="tx1"/>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rPr>
              <a:t>品牌运营</a:t>
            </a:r>
            <a:endParaRPr lang="zh-CN" altLang="en-US" sz="2400" dirty="0">
              <a:solidFill>
                <a:schemeClr val="tx1"/>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endParaRPr>
          </a:p>
        </p:txBody>
      </p:sp>
      <p:grpSp>
        <p:nvGrpSpPr>
          <p:cNvPr id="11" name="组合 10"/>
          <p:cNvGrpSpPr/>
          <p:nvPr/>
        </p:nvGrpSpPr>
        <p:grpSpPr>
          <a:xfrm>
            <a:off x="1470025" y="2418080"/>
            <a:ext cx="1654175" cy="1654175"/>
            <a:chOff x="2315" y="3166"/>
            <a:chExt cx="1252" cy="1252"/>
          </a:xfrm>
        </p:grpSpPr>
        <p:sp>
          <p:nvSpPr>
            <p:cNvPr id="28" name="椭圆 27"/>
            <p:cNvSpPr/>
            <p:nvPr/>
          </p:nvSpPr>
          <p:spPr>
            <a:xfrm>
              <a:off x="2315" y="3166"/>
              <a:ext cx="1253" cy="1253"/>
            </a:xfrm>
            <a:prstGeom prst="ellipse">
              <a:avLst/>
            </a:prstGeom>
            <a:solidFill>
              <a:sysClr val="window" lastClr="FFFFFF"/>
            </a:solidFill>
            <a:ln>
              <a:solidFill>
                <a:srgbClr val="FC32A7"/>
              </a:solid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a:cs typeface="等线" panose="02010600030101010101" charset="-122"/>
                <a:sym typeface="等线" panose="02010600030101010101" charset="-122"/>
              </a:endParaRPr>
            </a:p>
          </p:txBody>
        </p:sp>
        <p:pic>
          <p:nvPicPr>
            <p:cNvPr id="13" name="图片 12" descr="品牌"/>
            <p:cNvPicPr>
              <a:picLocks noChangeAspect="1"/>
            </p:cNvPicPr>
            <p:nvPr/>
          </p:nvPicPr>
          <p:blipFill>
            <a:blip r:embed="rId1" cstate="print"/>
            <a:stretch>
              <a:fillRect/>
            </a:stretch>
          </p:blipFill>
          <p:spPr>
            <a:xfrm>
              <a:off x="2573" y="3407"/>
              <a:ext cx="737" cy="737"/>
            </a:xfrm>
            <a:prstGeom prst="rect">
              <a:avLst/>
            </a:prstGeom>
          </p:spPr>
        </p:pic>
      </p:grpSp>
      <p:grpSp>
        <p:nvGrpSpPr>
          <p:cNvPr id="12" name="组合 11"/>
          <p:cNvGrpSpPr/>
          <p:nvPr/>
        </p:nvGrpSpPr>
        <p:grpSpPr>
          <a:xfrm>
            <a:off x="4070985" y="2418080"/>
            <a:ext cx="1654175" cy="1654175"/>
            <a:chOff x="6642" y="3166"/>
            <a:chExt cx="1252" cy="1252"/>
          </a:xfrm>
        </p:grpSpPr>
        <p:sp>
          <p:nvSpPr>
            <p:cNvPr id="35" name="椭圆 34"/>
            <p:cNvSpPr/>
            <p:nvPr/>
          </p:nvSpPr>
          <p:spPr>
            <a:xfrm>
              <a:off x="6642" y="3166"/>
              <a:ext cx="1253" cy="1253"/>
            </a:xfrm>
            <a:prstGeom prst="ellipse">
              <a:avLst/>
            </a:prstGeom>
            <a:solidFill>
              <a:sysClr val="window" lastClr="FFFFFF"/>
            </a:solidFill>
            <a:ln>
              <a:solidFill>
                <a:srgbClr val="FC32A7"/>
              </a:solid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a:cs typeface="等线" panose="02010600030101010101" charset="-122"/>
                <a:sym typeface="等线" panose="02010600030101010101" charset="-122"/>
              </a:endParaRPr>
            </a:p>
          </p:txBody>
        </p:sp>
        <p:pic>
          <p:nvPicPr>
            <p:cNvPr id="14" name="图片 13" descr="新媒体"/>
            <p:cNvPicPr>
              <a:picLocks noChangeAspect="1"/>
            </p:cNvPicPr>
            <p:nvPr/>
          </p:nvPicPr>
          <p:blipFill>
            <a:blip r:embed="rId2" cstate="print"/>
            <a:stretch>
              <a:fillRect/>
            </a:stretch>
          </p:blipFill>
          <p:spPr>
            <a:xfrm>
              <a:off x="6900" y="3407"/>
              <a:ext cx="737" cy="737"/>
            </a:xfrm>
            <a:prstGeom prst="rect">
              <a:avLst/>
            </a:prstGeom>
          </p:spPr>
        </p:pic>
      </p:grpSp>
      <p:grpSp>
        <p:nvGrpSpPr>
          <p:cNvPr id="23" name="组合 22"/>
          <p:cNvGrpSpPr/>
          <p:nvPr/>
        </p:nvGrpSpPr>
        <p:grpSpPr>
          <a:xfrm>
            <a:off x="6671945" y="2418080"/>
            <a:ext cx="1654175" cy="1654175"/>
            <a:chOff x="10969" y="3166"/>
            <a:chExt cx="1252" cy="1252"/>
          </a:xfrm>
        </p:grpSpPr>
        <p:sp>
          <p:nvSpPr>
            <p:cNvPr id="42" name="椭圆 41"/>
            <p:cNvSpPr/>
            <p:nvPr/>
          </p:nvSpPr>
          <p:spPr>
            <a:xfrm>
              <a:off x="10969" y="3166"/>
              <a:ext cx="1253" cy="1253"/>
            </a:xfrm>
            <a:prstGeom prst="ellipse">
              <a:avLst/>
            </a:prstGeom>
            <a:solidFill>
              <a:sysClr val="window" lastClr="FFFFFF"/>
            </a:solidFill>
            <a:ln>
              <a:solidFill>
                <a:srgbClr val="FC32A7"/>
              </a:solid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a:cs typeface="等线" panose="02010600030101010101" charset="-122"/>
                <a:sym typeface="等线" panose="02010600030101010101" charset="-122"/>
              </a:endParaRPr>
            </a:p>
          </p:txBody>
        </p:sp>
        <p:pic>
          <p:nvPicPr>
            <p:cNvPr id="15" name="图片 14" descr="渠道"/>
            <p:cNvPicPr>
              <a:picLocks noChangeAspect="1"/>
            </p:cNvPicPr>
            <p:nvPr/>
          </p:nvPicPr>
          <p:blipFill>
            <a:blip r:embed="rId3" cstate="print"/>
            <a:stretch>
              <a:fillRect/>
            </a:stretch>
          </p:blipFill>
          <p:spPr>
            <a:xfrm>
              <a:off x="11227" y="3409"/>
              <a:ext cx="737" cy="737"/>
            </a:xfrm>
            <a:prstGeom prst="rect">
              <a:avLst/>
            </a:prstGeom>
          </p:spPr>
        </p:pic>
      </p:grpSp>
      <p:grpSp>
        <p:nvGrpSpPr>
          <p:cNvPr id="24" name="组合 23"/>
          <p:cNvGrpSpPr/>
          <p:nvPr/>
        </p:nvGrpSpPr>
        <p:grpSpPr>
          <a:xfrm>
            <a:off x="9272905" y="2418080"/>
            <a:ext cx="1654175" cy="1654175"/>
            <a:chOff x="15296" y="3166"/>
            <a:chExt cx="1252" cy="1252"/>
          </a:xfrm>
        </p:grpSpPr>
        <p:sp>
          <p:nvSpPr>
            <p:cNvPr id="8" name="椭圆 7"/>
            <p:cNvSpPr/>
            <p:nvPr/>
          </p:nvSpPr>
          <p:spPr>
            <a:xfrm>
              <a:off x="15296" y="3166"/>
              <a:ext cx="1253" cy="1253"/>
            </a:xfrm>
            <a:prstGeom prst="ellipse">
              <a:avLst/>
            </a:prstGeom>
            <a:solidFill>
              <a:sysClr val="window" lastClr="FFFFFF"/>
            </a:solidFill>
            <a:ln>
              <a:solidFill>
                <a:srgbClr val="FC32A7"/>
              </a:solid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a:cs typeface="等线" panose="02010600030101010101" charset="-122"/>
                <a:sym typeface="等线" panose="02010600030101010101" charset="-122"/>
              </a:endParaRPr>
            </a:p>
          </p:txBody>
        </p:sp>
        <p:pic>
          <p:nvPicPr>
            <p:cNvPr id="16" name="图片 15" descr="事件"/>
            <p:cNvPicPr>
              <a:picLocks noChangeAspect="1"/>
            </p:cNvPicPr>
            <p:nvPr/>
          </p:nvPicPr>
          <p:blipFill>
            <a:blip r:embed="rId4" cstate="print"/>
            <a:stretch>
              <a:fillRect/>
            </a:stretch>
          </p:blipFill>
          <p:spPr>
            <a:xfrm>
              <a:off x="15659" y="3560"/>
              <a:ext cx="618" cy="618"/>
            </a:xfrm>
            <a:prstGeom prst="rect">
              <a:avLst/>
            </a:prstGeom>
          </p:spPr>
        </p:pic>
      </p:grpSp>
      <p:sp>
        <p:nvSpPr>
          <p:cNvPr id="18" name="矩形 17"/>
          <p:cNvSpPr/>
          <p:nvPr/>
        </p:nvSpPr>
        <p:spPr>
          <a:xfrm>
            <a:off x="3980815" y="4228465"/>
            <a:ext cx="1836420" cy="534035"/>
          </a:xfrm>
          <a:prstGeom prst="rect">
            <a:avLst/>
          </a:prstGeom>
          <a:solidFill>
            <a:schemeClr val="bg1"/>
          </a:solidFill>
        </p:spPr>
        <p:txBody>
          <a:bodyPr wrap="square">
            <a:spAutoFit/>
          </a:bodyPr>
          <a:lstStyle/>
          <a:p>
            <a:pPr algn="ctr">
              <a:lnSpc>
                <a:spcPct val="120000"/>
              </a:lnSpc>
            </a:pPr>
            <a:r>
              <a:rPr lang="zh-CN" altLang="en-US" sz="2400" dirty="0">
                <a:solidFill>
                  <a:schemeClr val="tx1"/>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rPr>
              <a:t>新媒体运营</a:t>
            </a:r>
            <a:endParaRPr lang="zh-CN" altLang="en-US" sz="2400" dirty="0">
              <a:solidFill>
                <a:schemeClr val="tx1"/>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endParaRPr>
          </a:p>
        </p:txBody>
      </p:sp>
      <p:sp>
        <p:nvSpPr>
          <p:cNvPr id="20" name="矩形 19"/>
          <p:cNvSpPr/>
          <p:nvPr/>
        </p:nvSpPr>
        <p:spPr>
          <a:xfrm>
            <a:off x="6525830" y="4228266"/>
            <a:ext cx="1674621" cy="534035"/>
          </a:xfrm>
          <a:prstGeom prst="rect">
            <a:avLst/>
          </a:prstGeom>
          <a:solidFill>
            <a:schemeClr val="bg1"/>
          </a:solidFill>
        </p:spPr>
        <p:txBody>
          <a:bodyPr wrap="square">
            <a:spAutoFit/>
          </a:bodyPr>
          <a:lstStyle/>
          <a:p>
            <a:pPr algn="ctr">
              <a:lnSpc>
                <a:spcPct val="120000"/>
              </a:lnSpc>
            </a:pPr>
            <a:r>
              <a:rPr lang="zh-CN" altLang="en-US" sz="2400" dirty="0">
                <a:solidFill>
                  <a:schemeClr val="tx1"/>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rPr>
              <a:t>渠道投放</a:t>
            </a:r>
            <a:endParaRPr lang="zh-CN" altLang="en-US" sz="2400" dirty="0">
              <a:solidFill>
                <a:schemeClr val="tx1"/>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endParaRPr>
          </a:p>
        </p:txBody>
      </p:sp>
      <p:sp>
        <p:nvSpPr>
          <p:cNvPr id="22" name="矩形 21"/>
          <p:cNvSpPr/>
          <p:nvPr/>
        </p:nvSpPr>
        <p:spPr>
          <a:xfrm>
            <a:off x="9324275" y="4228266"/>
            <a:ext cx="1674621" cy="534035"/>
          </a:xfrm>
          <a:prstGeom prst="rect">
            <a:avLst/>
          </a:prstGeom>
          <a:solidFill>
            <a:schemeClr val="bg1"/>
          </a:solidFill>
        </p:spPr>
        <p:txBody>
          <a:bodyPr wrap="square">
            <a:spAutoFit/>
          </a:bodyPr>
          <a:lstStyle/>
          <a:p>
            <a:pPr algn="ctr">
              <a:lnSpc>
                <a:spcPct val="120000"/>
              </a:lnSpc>
            </a:pPr>
            <a:r>
              <a:rPr lang="zh-CN" altLang="en-US" sz="2400" dirty="0">
                <a:solidFill>
                  <a:schemeClr val="tx1"/>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rPr>
              <a:t>网红营销</a:t>
            </a:r>
            <a:endParaRPr lang="zh-CN" altLang="en-US" sz="2400" dirty="0">
              <a:solidFill>
                <a:schemeClr val="tx1"/>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endParaRPr>
          </a:p>
        </p:txBody>
      </p:sp>
      <p:sp>
        <p:nvSpPr>
          <p:cNvPr id="29" name="文本框 5"/>
          <p:cNvSpPr txBox="1"/>
          <p:nvPr/>
        </p:nvSpPr>
        <p:spPr>
          <a:xfrm>
            <a:off x="3329940" y="666750"/>
            <a:ext cx="5532120" cy="583565"/>
          </a:xfrm>
          <a:prstGeom prst="rect">
            <a:avLst/>
          </a:prstGeom>
          <a:noFill/>
          <a:ln w="9525">
            <a:noFill/>
          </a:ln>
        </p:spPr>
        <p:txBody>
          <a:bodyPr wrap="square" anchor="t">
            <a:spAutoFit/>
          </a:bodyPr>
          <a:lstStyle/>
          <a:p>
            <a:r>
              <a:rPr lang="zh-CN" altLang="en-US" sz="3200">
                <a:latin typeface="Arial" panose="020B0604020202020204" pitchFamily="34" charset="0"/>
                <a:ea typeface="微软雅黑" panose="020B0503020204020204" pitchFamily="34" charset="-122"/>
              </a:rPr>
              <a:t>我们的运营合作服务方案框架</a:t>
            </a:r>
            <a:endParaRPr lang="zh-CN" altLang="en-US" sz="3200">
              <a:solidFill>
                <a:srgbClr val="FC32A7"/>
              </a:solidFill>
              <a:latin typeface="Arial" panose="020B0604020202020204" pitchFamily="34" charset="0"/>
              <a:ea typeface="微软雅黑" panose="020B0503020204020204" pitchFamily="34" charset="-122"/>
            </a:endParaRPr>
          </a:p>
        </p:txBody>
      </p:sp>
      <p:sp>
        <p:nvSpPr>
          <p:cNvPr id="3" name="矩形 2"/>
          <p:cNvSpPr/>
          <p:nvPr/>
        </p:nvSpPr>
        <p:spPr>
          <a:xfrm>
            <a:off x="1379220" y="4739005"/>
            <a:ext cx="1836420" cy="460375"/>
          </a:xfrm>
          <a:prstGeom prst="rect">
            <a:avLst/>
          </a:prstGeom>
          <a:solidFill>
            <a:schemeClr val="bg1"/>
          </a:solidFill>
        </p:spPr>
        <p:txBody>
          <a:bodyPr wrap="square">
            <a:spAutoFit/>
          </a:bodyPr>
          <a:lstStyle/>
          <a:p>
            <a:pPr algn="ctr">
              <a:lnSpc>
                <a:spcPct val="12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rPr>
              <a:t>常态化</a:t>
            </a:r>
            <a:endParaRPr lang="zh-CN" altLang="en-US" sz="2000" dirty="0">
              <a:solidFill>
                <a:schemeClr val="bg1">
                  <a:lumMod val="50000"/>
                </a:schemeClr>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endParaRPr>
          </a:p>
        </p:txBody>
      </p:sp>
      <p:sp>
        <p:nvSpPr>
          <p:cNvPr id="4" name="矩形 3"/>
          <p:cNvSpPr/>
          <p:nvPr/>
        </p:nvSpPr>
        <p:spPr>
          <a:xfrm>
            <a:off x="3980815" y="4762500"/>
            <a:ext cx="1836420" cy="460375"/>
          </a:xfrm>
          <a:prstGeom prst="rect">
            <a:avLst/>
          </a:prstGeom>
          <a:solidFill>
            <a:schemeClr val="bg1"/>
          </a:solidFill>
        </p:spPr>
        <p:txBody>
          <a:bodyPr wrap="square">
            <a:spAutoFit/>
          </a:bodyPr>
          <a:lstStyle/>
          <a:p>
            <a:pPr algn="ctr">
              <a:lnSpc>
                <a:spcPct val="120000"/>
              </a:lnSpc>
            </a:pPr>
            <a:r>
              <a:rPr lang="zh-CN" altLang="en-US" sz="2000" dirty="0">
                <a:solidFill>
                  <a:srgbClr val="FC32A7"/>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rPr>
              <a:t>必选项</a:t>
            </a:r>
            <a:endParaRPr lang="zh-CN" altLang="en-US" sz="2000" dirty="0">
              <a:solidFill>
                <a:srgbClr val="FC32A7"/>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endParaRPr>
          </a:p>
        </p:txBody>
      </p:sp>
      <p:sp>
        <p:nvSpPr>
          <p:cNvPr id="5" name="矩形 4"/>
          <p:cNvSpPr/>
          <p:nvPr/>
        </p:nvSpPr>
        <p:spPr>
          <a:xfrm>
            <a:off x="6581775" y="4762500"/>
            <a:ext cx="1836420" cy="460375"/>
          </a:xfrm>
          <a:prstGeom prst="rect">
            <a:avLst/>
          </a:prstGeom>
          <a:solidFill>
            <a:schemeClr val="bg1"/>
          </a:solidFill>
        </p:spPr>
        <p:txBody>
          <a:bodyPr wrap="square">
            <a:spAutoFit/>
          </a:bodyPr>
          <a:lstStyle/>
          <a:p>
            <a:pPr algn="ctr">
              <a:lnSpc>
                <a:spcPct val="12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rPr>
              <a:t>按需执行</a:t>
            </a:r>
            <a:endParaRPr lang="zh-CN" altLang="en-US" sz="2000" dirty="0">
              <a:solidFill>
                <a:schemeClr val="bg1">
                  <a:lumMod val="50000"/>
                </a:schemeClr>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endParaRPr>
          </a:p>
        </p:txBody>
      </p:sp>
      <p:sp>
        <p:nvSpPr>
          <p:cNvPr id="6" name="矩形 5"/>
          <p:cNvSpPr/>
          <p:nvPr/>
        </p:nvSpPr>
        <p:spPr>
          <a:xfrm>
            <a:off x="9242425" y="4739005"/>
            <a:ext cx="1836420" cy="460375"/>
          </a:xfrm>
          <a:prstGeom prst="rect">
            <a:avLst/>
          </a:prstGeom>
          <a:solidFill>
            <a:schemeClr val="bg1"/>
          </a:solidFill>
        </p:spPr>
        <p:txBody>
          <a:bodyPr wrap="square">
            <a:spAutoFit/>
          </a:bodyPr>
          <a:lstStyle/>
          <a:p>
            <a:pPr algn="ctr">
              <a:lnSpc>
                <a:spcPct val="120000"/>
              </a:lnSpc>
            </a:pPr>
            <a:r>
              <a:rPr lang="zh-CN" altLang="en-US" sz="2000" dirty="0">
                <a:solidFill>
                  <a:srgbClr val="FC32A7"/>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rPr>
              <a:t>强烈推荐项</a:t>
            </a:r>
            <a:endParaRPr lang="zh-CN" altLang="en-US" sz="2000" dirty="0">
              <a:solidFill>
                <a:srgbClr val="FC32A7"/>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1"/>
          <p:cNvSpPr txBox="1"/>
          <p:nvPr/>
        </p:nvSpPr>
        <p:spPr>
          <a:xfrm>
            <a:off x="4932045" y="307975"/>
            <a:ext cx="1985645" cy="1028700"/>
          </a:xfrm>
          <a:prstGeom prst="rect">
            <a:avLst/>
          </a:prstGeom>
        </p:spPr>
        <p:txBody>
          <a:bodyPr>
            <a:normAutofit/>
          </a:bodyPr>
          <a:lstStyle>
            <a:lvl1pPr algn="l" defTabSz="913765" rtl="0" eaLnBrk="1" latinLnBrk="0" hangingPunct="1">
              <a:lnSpc>
                <a:spcPct val="90000"/>
              </a:lnSpc>
              <a:spcBef>
                <a:spcPct val="0"/>
              </a:spcBef>
              <a:buNone/>
              <a:defRPr sz="2800" b="1" kern="1200">
                <a:solidFill>
                  <a:srgbClr val="000000"/>
                </a:solidFill>
                <a:latin typeface="Arial" panose="020B0604020202020204" pitchFamily="34" charset="0"/>
                <a:ea typeface="微软雅黑" panose="020B0503020204020204" pitchFamily="34" charset="-122"/>
                <a:cs typeface="+mn-ea"/>
              </a:defRPr>
            </a:lvl1pPr>
          </a:lstStyle>
          <a:p>
            <a:pPr algn="ctr"/>
            <a:r>
              <a:rPr lang="zh-CN" altLang="en-US" spc="300" dirty="0">
                <a:solidFill>
                  <a:srgbClr val="003378">
                    <a:lumMod val="75000"/>
                  </a:srgbClr>
                </a:solidFill>
              </a:rPr>
              <a:t>品牌运营</a:t>
            </a:r>
            <a:endParaRPr lang="zh-CN" altLang="en-US" spc="300" dirty="0">
              <a:solidFill>
                <a:srgbClr val="003378">
                  <a:lumMod val="75000"/>
                </a:srgbClr>
              </a:solidFill>
            </a:endParaRPr>
          </a:p>
        </p:txBody>
      </p:sp>
      <p:sp>
        <p:nvSpPr>
          <p:cNvPr id="11" name="矩形 10"/>
          <p:cNvSpPr/>
          <p:nvPr/>
        </p:nvSpPr>
        <p:spPr>
          <a:xfrm>
            <a:off x="6813550" y="453390"/>
            <a:ext cx="1274445" cy="337185"/>
          </a:xfrm>
          <a:prstGeom prst="rect">
            <a:avLst/>
          </a:prstGeom>
        </p:spPr>
        <p:txBody>
          <a:bodyPr wrap="none">
            <a:spAutoFit/>
          </a:bodyPr>
          <a:lstStyle/>
          <a:p>
            <a:r>
              <a:rPr lang="en-US" altLang="zh-CN" sz="1600" spc="600" dirty="0">
                <a:solidFill>
                  <a:srgbClr val="FFFFFF">
                    <a:lumMod val="65000"/>
                  </a:srgbClr>
                </a:solidFill>
              </a:rPr>
              <a:t>BRAND</a:t>
            </a:r>
            <a:endParaRPr lang="en-US" altLang="zh-CN" sz="1600" spc="600" dirty="0">
              <a:solidFill>
                <a:srgbClr val="FFFFFF">
                  <a:lumMod val="65000"/>
                </a:srgbClr>
              </a:solidFill>
            </a:endParaRPr>
          </a:p>
        </p:txBody>
      </p:sp>
      <p:sp>
        <p:nvSpPr>
          <p:cNvPr id="4" name="五边形 3"/>
          <p:cNvSpPr/>
          <p:nvPr/>
        </p:nvSpPr>
        <p:spPr>
          <a:xfrm>
            <a:off x="4977765" y="3242310"/>
            <a:ext cx="1255395" cy="708660"/>
          </a:xfrm>
          <a:prstGeom prst="homePlate">
            <a:avLst/>
          </a:prstGeom>
          <a:solidFill>
            <a:srgbClr val="FC32A7"/>
          </a:solidFill>
          <a:ln>
            <a:noFill/>
          </a:ln>
          <a:effectLst>
            <a:outerShdw blurRad="50800" dist="50800" dir="5400000" algn="ctr" rotWithShape="0">
              <a:schemeClr val="bg1">
                <a:lumMod val="85000"/>
                <a:alpha val="10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anose="020B0503020204020204" pitchFamily="34" charset="-122"/>
                <a:ea typeface="微软雅黑" panose="020B0503020204020204" pitchFamily="34" charset="-122"/>
              </a:rPr>
              <a:t>酉西儿</a:t>
            </a:r>
            <a:endParaRPr lang="zh-CN" altLang="en-US">
              <a:latin typeface="微软雅黑" panose="020B0503020204020204" pitchFamily="34" charset="-122"/>
              <a:ea typeface="微软雅黑" panose="020B0503020204020204" pitchFamily="34" charset="-122"/>
            </a:endParaRPr>
          </a:p>
        </p:txBody>
      </p:sp>
      <p:cxnSp>
        <p:nvCxnSpPr>
          <p:cNvPr id="23" name="直接连接符 22"/>
          <p:cNvCxnSpPr/>
          <p:nvPr/>
        </p:nvCxnSpPr>
        <p:spPr>
          <a:xfrm>
            <a:off x="6386830" y="2019300"/>
            <a:ext cx="0" cy="3155315"/>
          </a:xfrm>
          <a:prstGeom prst="line">
            <a:avLst/>
          </a:prstGeom>
          <a:ln>
            <a:solidFill>
              <a:srgbClr val="FC32A7"/>
            </a:solidFill>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a:off x="6386830" y="2019300"/>
            <a:ext cx="636905" cy="0"/>
          </a:xfrm>
          <a:prstGeom prst="straightConnector1">
            <a:avLst/>
          </a:prstGeom>
          <a:ln>
            <a:solidFill>
              <a:srgbClr val="FC32A7"/>
            </a:solidFill>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a:off x="6386830" y="5174615"/>
            <a:ext cx="636905" cy="0"/>
          </a:xfrm>
          <a:prstGeom prst="straightConnector1">
            <a:avLst/>
          </a:prstGeom>
          <a:ln>
            <a:solidFill>
              <a:srgbClr val="FC32A7"/>
            </a:solidFill>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nvCxnSpPr>
        <p:spPr>
          <a:xfrm>
            <a:off x="6386830" y="3597275"/>
            <a:ext cx="636905" cy="0"/>
          </a:xfrm>
          <a:prstGeom prst="straightConnector1">
            <a:avLst/>
          </a:prstGeom>
          <a:ln>
            <a:solidFill>
              <a:srgbClr val="FC32A7"/>
            </a:solidFill>
            <a:tailEnd type="arrow"/>
          </a:ln>
        </p:spPr>
        <p:style>
          <a:lnRef idx="1">
            <a:schemeClr val="accent1"/>
          </a:lnRef>
          <a:fillRef idx="0">
            <a:schemeClr val="accent1"/>
          </a:fillRef>
          <a:effectRef idx="0">
            <a:schemeClr val="accent1"/>
          </a:effectRef>
          <a:fontRef idx="minor">
            <a:schemeClr val="tx1"/>
          </a:fontRef>
        </p:style>
      </p:cxnSp>
      <p:sp>
        <p:nvSpPr>
          <p:cNvPr id="27" name="圆角矩形 26"/>
          <p:cNvSpPr/>
          <p:nvPr/>
        </p:nvSpPr>
        <p:spPr>
          <a:xfrm>
            <a:off x="7110730" y="1767205"/>
            <a:ext cx="1151890" cy="504190"/>
          </a:xfrm>
          <a:prstGeom prst="roundRect">
            <a:avLst/>
          </a:prstGeom>
          <a:solidFill>
            <a:srgbClr val="FC3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anose="020B0503020204020204" pitchFamily="34" charset="-122"/>
                <a:ea typeface="微软雅黑" panose="020B0503020204020204" pitchFamily="34" charset="-122"/>
              </a:rPr>
              <a:t>定位</a:t>
            </a:r>
            <a:endParaRPr lang="zh-CN" altLang="en-US">
              <a:latin typeface="微软雅黑" panose="020B0503020204020204" pitchFamily="34" charset="-122"/>
              <a:ea typeface="微软雅黑" panose="020B0503020204020204" pitchFamily="34" charset="-122"/>
            </a:endParaRPr>
          </a:p>
        </p:txBody>
      </p:sp>
      <p:sp>
        <p:nvSpPr>
          <p:cNvPr id="28" name="圆角矩形 27"/>
          <p:cNvSpPr/>
          <p:nvPr/>
        </p:nvSpPr>
        <p:spPr>
          <a:xfrm>
            <a:off x="7110730" y="3344545"/>
            <a:ext cx="1151890" cy="504190"/>
          </a:xfrm>
          <a:prstGeom prst="roundRect">
            <a:avLst/>
          </a:prstGeom>
          <a:solidFill>
            <a:srgbClr val="FC3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anose="020B0503020204020204" pitchFamily="34" charset="-122"/>
                <a:ea typeface="微软雅黑" panose="020B0503020204020204" pitchFamily="34" charset="-122"/>
              </a:rPr>
              <a:t>符号</a:t>
            </a:r>
            <a:endParaRPr lang="zh-CN" altLang="en-US">
              <a:latin typeface="微软雅黑" panose="020B0503020204020204" pitchFamily="34" charset="-122"/>
              <a:ea typeface="微软雅黑" panose="020B0503020204020204" pitchFamily="34" charset="-122"/>
            </a:endParaRPr>
          </a:p>
        </p:txBody>
      </p:sp>
      <p:sp>
        <p:nvSpPr>
          <p:cNvPr id="30" name="圆角矩形 29"/>
          <p:cNvSpPr/>
          <p:nvPr/>
        </p:nvSpPr>
        <p:spPr>
          <a:xfrm>
            <a:off x="7110730" y="4922520"/>
            <a:ext cx="1151890" cy="504190"/>
          </a:xfrm>
          <a:prstGeom prst="roundRect">
            <a:avLst/>
          </a:prstGeom>
          <a:solidFill>
            <a:srgbClr val="FC3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anose="020B0503020204020204" pitchFamily="34" charset="-122"/>
                <a:ea typeface="微软雅黑" panose="020B0503020204020204" pitchFamily="34" charset="-122"/>
              </a:rPr>
              <a:t>场景</a:t>
            </a:r>
            <a:endParaRPr lang="zh-CN" altLang="en-US">
              <a:latin typeface="微软雅黑" panose="020B0503020204020204" pitchFamily="34" charset="-122"/>
              <a:ea typeface="微软雅黑" panose="020B0503020204020204" pitchFamily="34" charset="-122"/>
            </a:endParaRPr>
          </a:p>
        </p:txBody>
      </p:sp>
      <p:cxnSp>
        <p:nvCxnSpPr>
          <p:cNvPr id="31" name="直接箭头连接符 30"/>
          <p:cNvCxnSpPr/>
          <p:nvPr/>
        </p:nvCxnSpPr>
        <p:spPr>
          <a:xfrm>
            <a:off x="8433435" y="2019300"/>
            <a:ext cx="636905" cy="0"/>
          </a:xfrm>
          <a:prstGeom prst="straightConnector1">
            <a:avLst/>
          </a:prstGeom>
          <a:ln>
            <a:solidFill>
              <a:srgbClr val="FC32A7"/>
            </a:solidFill>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8433435" y="5174615"/>
            <a:ext cx="636905" cy="0"/>
          </a:xfrm>
          <a:prstGeom prst="straightConnector1">
            <a:avLst/>
          </a:prstGeom>
          <a:ln>
            <a:solidFill>
              <a:srgbClr val="FC32A7"/>
            </a:solidFill>
            <a:tailEnd type="arrow"/>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nvCxnSpPr>
        <p:spPr>
          <a:xfrm>
            <a:off x="8433435" y="3597275"/>
            <a:ext cx="636905" cy="0"/>
          </a:xfrm>
          <a:prstGeom prst="straightConnector1">
            <a:avLst/>
          </a:prstGeom>
          <a:ln>
            <a:solidFill>
              <a:srgbClr val="FC32A7"/>
            </a:solidFill>
            <a:tailEnd type="arrow"/>
          </a:ln>
        </p:spPr>
        <p:style>
          <a:lnRef idx="1">
            <a:schemeClr val="accent1"/>
          </a:lnRef>
          <a:fillRef idx="0">
            <a:schemeClr val="accent1"/>
          </a:fillRef>
          <a:effectRef idx="0">
            <a:schemeClr val="accent1"/>
          </a:effectRef>
          <a:fontRef idx="minor">
            <a:schemeClr val="tx1"/>
          </a:fontRef>
        </p:style>
      </p:cxnSp>
      <p:sp>
        <p:nvSpPr>
          <p:cNvPr id="76" name="Flying impression design ——飞印象设计是一家专业的广告设计制作工作室，专注于平面、OFFICE、摄影等业务，工作室成立于2016年，拥有高水平的设计团队，已经立足于市场，今后将输出更多精致作品。"/>
          <p:cNvSpPr txBox="1"/>
          <p:nvPr/>
        </p:nvSpPr>
        <p:spPr>
          <a:xfrm>
            <a:off x="8387715" y="1695450"/>
            <a:ext cx="728345" cy="337185"/>
          </a:xfrm>
          <a:prstGeom prst="rect">
            <a:avLst/>
          </a:prstGeom>
          <a:noFill/>
          <a:effectLst/>
        </p:spPr>
        <p:txBody>
          <a:bodyPr wrap="square" rtlCol="0">
            <a:spAutoFit/>
          </a:bodyPr>
          <a:lstStyle/>
          <a:p>
            <a:r>
              <a:rPr lang="zh-CN" altLang="en-US" sz="1600" dirty="0">
                <a:solidFill>
                  <a:schemeClr val="bg1">
                    <a:lumMod val="75000"/>
                  </a:schemeClr>
                </a:solidFill>
                <a:latin typeface="微软雅黑" panose="020B0503020204020204" pitchFamily="34" charset="-122"/>
                <a:ea typeface="微软雅黑" panose="020B0503020204020204" pitchFamily="34" charset="-122"/>
              </a:rPr>
              <a:t>输出</a:t>
            </a:r>
            <a:endParaRPr lang="zh-CN" altLang="en-US" sz="16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34" name="Flying impression design ——飞印象设计是一家专业的广告设计制作工作室，专注于平面、OFFICE、摄影等业务，工作室成立于2016年，拥有高水平的设计团队，已经立足于市场，今后将输出更多精致作品。"/>
          <p:cNvSpPr txBox="1"/>
          <p:nvPr/>
        </p:nvSpPr>
        <p:spPr>
          <a:xfrm>
            <a:off x="8387715" y="3242310"/>
            <a:ext cx="728345" cy="337185"/>
          </a:xfrm>
          <a:prstGeom prst="rect">
            <a:avLst/>
          </a:prstGeom>
          <a:noFill/>
          <a:effectLst/>
        </p:spPr>
        <p:txBody>
          <a:bodyPr wrap="square" rtlCol="0">
            <a:spAutoFit/>
          </a:bodyPr>
          <a:lstStyle/>
          <a:p>
            <a:r>
              <a:rPr lang="zh-CN" altLang="en-US" sz="1600" dirty="0">
                <a:solidFill>
                  <a:schemeClr val="bg1">
                    <a:lumMod val="75000"/>
                  </a:schemeClr>
                </a:solidFill>
                <a:latin typeface="微软雅黑" panose="020B0503020204020204" pitchFamily="34" charset="-122"/>
                <a:ea typeface="微软雅黑" panose="020B0503020204020204" pitchFamily="34" charset="-122"/>
              </a:rPr>
              <a:t>输出</a:t>
            </a:r>
            <a:endParaRPr lang="zh-CN" altLang="en-US" sz="16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35" name="Flying impression design ——飞印象设计是一家专业的广告设计制作工作室，专注于平面、OFFICE、摄影等业务，工作室成立于2016年，拥有高水平的设计团队，已经立足于市场，今后将输出更多精致作品。"/>
          <p:cNvSpPr txBox="1"/>
          <p:nvPr/>
        </p:nvSpPr>
        <p:spPr>
          <a:xfrm>
            <a:off x="8387715" y="4837430"/>
            <a:ext cx="728345" cy="337185"/>
          </a:xfrm>
          <a:prstGeom prst="rect">
            <a:avLst/>
          </a:prstGeom>
          <a:noFill/>
          <a:effectLst/>
        </p:spPr>
        <p:txBody>
          <a:bodyPr wrap="square" rtlCol="0">
            <a:spAutoFit/>
          </a:bodyPr>
          <a:lstStyle/>
          <a:p>
            <a:r>
              <a:rPr lang="zh-CN" altLang="en-US" sz="1600" dirty="0">
                <a:solidFill>
                  <a:schemeClr val="bg1">
                    <a:lumMod val="75000"/>
                  </a:schemeClr>
                </a:solidFill>
                <a:latin typeface="微软雅黑" panose="020B0503020204020204" pitchFamily="34" charset="-122"/>
                <a:ea typeface="微软雅黑" panose="020B0503020204020204" pitchFamily="34" charset="-122"/>
              </a:rPr>
              <a:t>输出</a:t>
            </a:r>
            <a:endParaRPr lang="zh-CN" altLang="en-US" sz="16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36" name="Flying impression design ——飞印象设计是一家专业的广告设计制作工作室，专注于平面、OFFICE、摄影等业务，工作室成立于2016年，拥有高水平的设计团队，已经立足于市场，今后将输出更多精致作品。"/>
          <p:cNvSpPr txBox="1"/>
          <p:nvPr/>
        </p:nvSpPr>
        <p:spPr>
          <a:xfrm>
            <a:off x="9279890" y="1819910"/>
            <a:ext cx="1290955" cy="398780"/>
          </a:xfrm>
          <a:prstGeom prst="rect">
            <a:avLst/>
          </a:prstGeom>
          <a:noFill/>
          <a:effectLst/>
        </p:spPr>
        <p:txBody>
          <a:bodyPr wrap="square" rtlCol="0">
            <a:spAutoFit/>
          </a:bodyPr>
          <a:lstStyle/>
          <a:p>
            <a:r>
              <a:rPr lang="zh-CN" altLang="en-US" sz="2000" dirty="0">
                <a:solidFill>
                  <a:srgbClr val="FC32A7"/>
                </a:solidFill>
                <a:latin typeface="微软雅黑" panose="020B0503020204020204" pitchFamily="34" charset="-122"/>
                <a:ea typeface="微软雅黑" panose="020B0503020204020204" pitchFamily="34" charset="-122"/>
              </a:rPr>
              <a:t>品牌故事</a:t>
            </a:r>
            <a:endParaRPr lang="zh-CN" altLang="en-US" sz="2000" dirty="0">
              <a:solidFill>
                <a:srgbClr val="FC32A7"/>
              </a:solidFill>
              <a:latin typeface="微软雅黑" panose="020B0503020204020204" pitchFamily="34" charset="-122"/>
              <a:ea typeface="微软雅黑" panose="020B0503020204020204" pitchFamily="34" charset="-122"/>
            </a:endParaRPr>
          </a:p>
        </p:txBody>
      </p:sp>
      <p:sp>
        <p:nvSpPr>
          <p:cNvPr id="37" name="Flying impression design ——飞印象设计是一家专业的广告设计制作工作室，专注于平面、OFFICE、摄影等业务，工作室成立于2016年，拥有高水平的设计团队，已经立足于市场，今后将输出更多精致作品。"/>
          <p:cNvSpPr txBox="1"/>
          <p:nvPr/>
        </p:nvSpPr>
        <p:spPr>
          <a:xfrm>
            <a:off x="9279890" y="3180715"/>
            <a:ext cx="1290955" cy="706755"/>
          </a:xfrm>
          <a:prstGeom prst="rect">
            <a:avLst/>
          </a:prstGeom>
          <a:noFill/>
          <a:effectLst/>
        </p:spPr>
        <p:txBody>
          <a:bodyPr wrap="square" rtlCol="0">
            <a:spAutoFit/>
          </a:bodyPr>
          <a:lstStyle/>
          <a:p>
            <a:r>
              <a:rPr lang="en-US" altLang="zh-CN" sz="2000" dirty="0">
                <a:solidFill>
                  <a:srgbClr val="FC32A7"/>
                </a:solidFill>
                <a:latin typeface="微软雅黑" panose="020B0503020204020204" pitchFamily="34" charset="-122"/>
                <a:ea typeface="微软雅黑" panose="020B0503020204020204" pitchFamily="34" charset="-122"/>
              </a:rPr>
              <a:t>VI </a:t>
            </a:r>
            <a:endParaRPr lang="en-US" altLang="zh-CN" sz="2000" dirty="0">
              <a:solidFill>
                <a:srgbClr val="FC32A7"/>
              </a:solidFill>
              <a:latin typeface="微软雅黑" panose="020B0503020204020204" pitchFamily="34" charset="-122"/>
              <a:ea typeface="微软雅黑" panose="020B0503020204020204" pitchFamily="34" charset="-122"/>
            </a:endParaRPr>
          </a:p>
          <a:p>
            <a:r>
              <a:rPr lang="en-US" altLang="zh-CN" sz="2000" dirty="0">
                <a:solidFill>
                  <a:srgbClr val="FC32A7"/>
                </a:solidFill>
                <a:latin typeface="微软雅黑" panose="020B0503020204020204" pitchFamily="34" charset="-122"/>
                <a:ea typeface="微软雅黑" panose="020B0503020204020204" pitchFamily="34" charset="-122"/>
              </a:rPr>
              <a:t>Slogan</a:t>
            </a:r>
            <a:endParaRPr lang="zh-CN" altLang="en-US" sz="2000" dirty="0">
              <a:solidFill>
                <a:srgbClr val="FC32A7"/>
              </a:solidFill>
              <a:latin typeface="微软雅黑" panose="020B0503020204020204" pitchFamily="34" charset="-122"/>
              <a:ea typeface="微软雅黑" panose="020B0503020204020204" pitchFamily="34" charset="-122"/>
            </a:endParaRPr>
          </a:p>
        </p:txBody>
      </p:sp>
      <p:sp>
        <p:nvSpPr>
          <p:cNvPr id="38" name="Flying impression design ——飞印象设计是一家专业的广告设计制作工作室，专注于平面、OFFICE、摄影等业务，工作室成立于2016年，拥有高水平的设计团队，已经立足于市场，今后将输出更多精致作品。"/>
          <p:cNvSpPr txBox="1"/>
          <p:nvPr/>
        </p:nvSpPr>
        <p:spPr>
          <a:xfrm>
            <a:off x="9279890" y="4820920"/>
            <a:ext cx="1290955" cy="706755"/>
          </a:xfrm>
          <a:prstGeom prst="rect">
            <a:avLst/>
          </a:prstGeom>
          <a:noFill/>
          <a:effectLst/>
        </p:spPr>
        <p:txBody>
          <a:bodyPr wrap="square" rtlCol="0">
            <a:spAutoFit/>
          </a:bodyPr>
          <a:lstStyle/>
          <a:p>
            <a:r>
              <a:rPr lang="zh-CN" altLang="en-US" sz="2000" dirty="0">
                <a:solidFill>
                  <a:srgbClr val="FC32A7"/>
                </a:solidFill>
                <a:latin typeface="微软雅黑" panose="020B0503020204020204" pitchFamily="34" charset="-122"/>
                <a:ea typeface="微软雅黑" panose="020B0503020204020204" pitchFamily="34" charset="-122"/>
              </a:rPr>
              <a:t>品牌</a:t>
            </a:r>
            <a:r>
              <a:rPr lang="en-US" altLang="zh-CN" sz="2000" dirty="0">
                <a:solidFill>
                  <a:srgbClr val="FC32A7"/>
                </a:solidFill>
                <a:latin typeface="微软雅黑" panose="020B0503020204020204" pitchFamily="34" charset="-122"/>
                <a:ea typeface="微软雅黑" panose="020B0503020204020204" pitchFamily="34" charset="-122"/>
              </a:rPr>
              <a:t>VCR</a:t>
            </a:r>
            <a:endParaRPr lang="en-US" altLang="zh-CN" sz="2000" dirty="0">
              <a:solidFill>
                <a:srgbClr val="FC32A7"/>
              </a:solidFill>
              <a:latin typeface="微软雅黑" panose="020B0503020204020204" pitchFamily="34" charset="-122"/>
              <a:ea typeface="微软雅黑" panose="020B0503020204020204" pitchFamily="34" charset="-122"/>
            </a:endParaRPr>
          </a:p>
          <a:p>
            <a:r>
              <a:rPr lang="zh-CN" altLang="en-US" sz="2000" dirty="0">
                <a:solidFill>
                  <a:srgbClr val="FC32A7"/>
                </a:solidFill>
                <a:latin typeface="微软雅黑" panose="020B0503020204020204" pitchFamily="34" charset="-122"/>
                <a:ea typeface="微软雅黑" panose="020B0503020204020204" pitchFamily="34" charset="-122"/>
              </a:rPr>
              <a:t>短视频</a:t>
            </a:r>
            <a:endParaRPr lang="zh-CN" altLang="en-US" sz="2000" dirty="0">
              <a:solidFill>
                <a:srgbClr val="FC32A7"/>
              </a:solidFill>
              <a:latin typeface="微软雅黑" panose="020B0503020204020204" pitchFamily="34" charset="-122"/>
              <a:ea typeface="微软雅黑" panose="020B0503020204020204" pitchFamily="34" charset="-122"/>
            </a:endParaRPr>
          </a:p>
        </p:txBody>
      </p:sp>
      <p:sp>
        <p:nvSpPr>
          <p:cNvPr id="39" name="椭圆 38"/>
          <p:cNvSpPr/>
          <p:nvPr/>
        </p:nvSpPr>
        <p:spPr>
          <a:xfrm>
            <a:off x="10734040" y="1659255"/>
            <a:ext cx="720090" cy="720090"/>
          </a:xfrm>
          <a:prstGeom prst="ellipse">
            <a:avLst/>
          </a:prstGeom>
          <a:solidFill>
            <a:srgbClr val="5E6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认知</a:t>
            </a:r>
            <a:endParaRPr lang="zh-CN" altLang="en-US"/>
          </a:p>
        </p:txBody>
      </p:sp>
      <p:sp>
        <p:nvSpPr>
          <p:cNvPr id="40" name="椭圆 39"/>
          <p:cNvSpPr/>
          <p:nvPr/>
        </p:nvSpPr>
        <p:spPr>
          <a:xfrm>
            <a:off x="10734040" y="3173730"/>
            <a:ext cx="720090" cy="720090"/>
          </a:xfrm>
          <a:prstGeom prst="ellipse">
            <a:avLst/>
          </a:prstGeom>
          <a:solidFill>
            <a:srgbClr val="5E6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认同</a:t>
            </a:r>
            <a:endParaRPr lang="zh-CN" altLang="en-US"/>
          </a:p>
        </p:txBody>
      </p:sp>
      <p:sp>
        <p:nvSpPr>
          <p:cNvPr id="41" name="椭圆 40"/>
          <p:cNvSpPr/>
          <p:nvPr/>
        </p:nvSpPr>
        <p:spPr>
          <a:xfrm>
            <a:off x="10734040" y="4807585"/>
            <a:ext cx="720090" cy="720090"/>
          </a:xfrm>
          <a:prstGeom prst="ellipse">
            <a:avLst/>
          </a:prstGeom>
          <a:solidFill>
            <a:srgbClr val="5E6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认购</a:t>
            </a:r>
            <a:endParaRPr lang="zh-CN" altLang="en-US"/>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rcRect b="19546"/>
          <a:stretch>
            <a:fillRect/>
          </a:stretch>
        </p:blipFill>
        <p:spPr>
          <a:xfrm>
            <a:off x="0" y="0"/>
            <a:ext cx="12192000" cy="551751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664845" y="2010410"/>
            <a:ext cx="2406015" cy="3503930"/>
            <a:chOff x="1346200" y="1544066"/>
            <a:chExt cx="2920497" cy="4253485"/>
          </a:xfrm>
        </p:grpSpPr>
        <p:sp>
          <p:nvSpPr>
            <p:cNvPr id="27" name="六边形 26"/>
            <p:cNvSpPr/>
            <p:nvPr/>
          </p:nvSpPr>
          <p:spPr>
            <a:xfrm rot="5400000">
              <a:off x="831598" y="2362452"/>
              <a:ext cx="3949700" cy="2920497"/>
            </a:xfrm>
            <a:prstGeom prst="hexagon">
              <a:avLst/>
            </a:prstGeom>
            <a:solidFill>
              <a:srgbClr val="FC32A7"/>
            </a:solidFill>
            <a:ln>
              <a:noFill/>
            </a:ln>
            <a:effectLst>
              <a:outerShdw blurRad="406400" dist="241300" dir="2700000" algn="tl" rotWithShape="0">
                <a:prstClr val="black">
                  <a:alpha val="14000"/>
                </a:prstClr>
              </a:outerShdw>
            </a:effectLst>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dirty="0">
                <a:cs typeface="等线" panose="02010600030101010101" charset="-122"/>
                <a:sym typeface="等线" panose="02010600030101010101" charset="-122"/>
              </a:endParaRPr>
            </a:p>
          </p:txBody>
        </p:sp>
        <p:sp>
          <p:nvSpPr>
            <p:cNvPr id="28" name="椭圆 27"/>
            <p:cNvSpPr/>
            <p:nvPr/>
          </p:nvSpPr>
          <p:spPr>
            <a:xfrm>
              <a:off x="2323595" y="1544066"/>
              <a:ext cx="965706" cy="965704"/>
            </a:xfrm>
            <a:prstGeom prst="ellipse">
              <a:avLst/>
            </a:prstGeom>
            <a:solidFill>
              <a:sysClr val="window" lastClr="FFFFFF"/>
            </a:solidFill>
            <a:ln>
              <a:solidFill>
                <a:srgbClr val="A5A5A5"/>
              </a:solid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a:cs typeface="等线" panose="02010600030101010101" charset="-122"/>
                <a:sym typeface="等线" panose="02010600030101010101" charset="-122"/>
              </a:endParaRPr>
            </a:p>
          </p:txBody>
        </p:sp>
        <p:grpSp>
          <p:nvGrpSpPr>
            <p:cNvPr id="30" name="组合 29"/>
            <p:cNvGrpSpPr/>
            <p:nvPr/>
          </p:nvGrpSpPr>
          <p:grpSpPr>
            <a:xfrm>
              <a:off x="1634418" y="2762519"/>
              <a:ext cx="2344058" cy="2573652"/>
              <a:chOff x="1665921" y="2755626"/>
              <a:chExt cx="2344058" cy="2573652"/>
            </a:xfrm>
          </p:grpSpPr>
          <p:sp>
            <p:nvSpPr>
              <p:cNvPr id="31" name="矩形 30"/>
              <p:cNvSpPr/>
              <p:nvPr/>
            </p:nvSpPr>
            <p:spPr>
              <a:xfrm>
                <a:off x="1665921" y="3650392"/>
                <a:ext cx="2344058" cy="1678886"/>
              </a:xfrm>
              <a:prstGeom prst="rect">
                <a:avLst/>
              </a:prstGeom>
            </p:spPr>
            <p:txBody>
              <a:bodyPr wrap="square">
                <a:spAutoFit/>
              </a:bodyPr>
              <a:lstStyle/>
              <a:p>
                <a:pPr algn="ctr">
                  <a:lnSpc>
                    <a:spcPct val="120000"/>
                  </a:lnSpc>
                </a:pPr>
                <a:r>
                  <a:rPr lang="en-US" sz="1400" dirty="0">
                    <a:solidFill>
                      <a:sysClr val="window" lastClr="FFFFFF"/>
                    </a:solidFill>
                    <a:cs typeface="等线" panose="02010600030101010101" charset="-122"/>
                    <a:sym typeface="等线" panose="02010600030101010101" charset="-122"/>
                  </a:rPr>
                  <a:t>1.</a:t>
                </a:r>
                <a:r>
                  <a:rPr lang="zh-CN" sz="1400" dirty="0">
                    <a:solidFill>
                      <a:sysClr val="window" lastClr="FFFFFF"/>
                    </a:solidFill>
                    <a:cs typeface="等线" panose="02010600030101010101" charset="-122"/>
                    <a:sym typeface="等线" panose="02010600030101010101" charset="-122"/>
                  </a:rPr>
                  <a:t>微信营销号代运营</a:t>
                </a:r>
                <a:endParaRPr lang="zh-CN" sz="1400" dirty="0">
                  <a:solidFill>
                    <a:sysClr val="window" lastClr="FFFFFF"/>
                  </a:solidFill>
                  <a:cs typeface="等线" panose="02010600030101010101" charset="-122"/>
                  <a:sym typeface="等线" panose="02010600030101010101" charset="-122"/>
                </a:endParaRPr>
              </a:p>
              <a:p>
                <a:pPr algn="ctr">
                  <a:lnSpc>
                    <a:spcPct val="120000"/>
                  </a:lnSpc>
                </a:pPr>
                <a:r>
                  <a:rPr lang="en-US" altLang="zh-CN" sz="1400" dirty="0">
                    <a:solidFill>
                      <a:sysClr val="window" lastClr="FFFFFF"/>
                    </a:solidFill>
                    <a:cs typeface="等线" panose="02010600030101010101" charset="-122"/>
                    <a:sym typeface="等线" panose="02010600030101010101" charset="-122"/>
                  </a:rPr>
                  <a:t>2.</a:t>
                </a:r>
                <a:r>
                  <a:rPr lang="zh-CN" altLang="en-US" sz="1400" dirty="0">
                    <a:solidFill>
                      <a:sysClr val="window" lastClr="FFFFFF"/>
                    </a:solidFill>
                    <a:cs typeface="等线" panose="02010600030101010101" charset="-122"/>
                    <a:sym typeface="等线" panose="02010600030101010101" charset="-122"/>
                  </a:rPr>
                  <a:t>微信朋友圈营销</a:t>
                </a:r>
                <a:endParaRPr lang="zh-CN" altLang="en-US" sz="1400" dirty="0">
                  <a:solidFill>
                    <a:sysClr val="window" lastClr="FFFFFF"/>
                  </a:solidFill>
                  <a:cs typeface="等线" panose="02010600030101010101" charset="-122"/>
                  <a:sym typeface="等线" panose="02010600030101010101" charset="-122"/>
                </a:endParaRPr>
              </a:p>
              <a:p>
                <a:pPr algn="ctr">
                  <a:lnSpc>
                    <a:spcPct val="120000"/>
                  </a:lnSpc>
                </a:pPr>
                <a:r>
                  <a:rPr lang="en-US" altLang="zh-CN" sz="1400" dirty="0">
                    <a:solidFill>
                      <a:sysClr val="window" lastClr="FFFFFF"/>
                    </a:solidFill>
                    <a:cs typeface="等线" panose="02010600030101010101" charset="-122"/>
                    <a:sym typeface="等线" panose="02010600030101010101" charset="-122"/>
                  </a:rPr>
                  <a:t>3.</a:t>
                </a:r>
                <a:r>
                  <a:rPr lang="zh-CN" altLang="en-US" sz="1400" dirty="0">
                    <a:solidFill>
                      <a:sysClr val="window" lastClr="FFFFFF"/>
                    </a:solidFill>
                    <a:cs typeface="等线" panose="02010600030101010101" charset="-122"/>
                    <a:sym typeface="等线" panose="02010600030101010101" charset="-122"/>
                  </a:rPr>
                  <a:t>微信群维护及营销</a:t>
                </a:r>
                <a:endParaRPr lang="zh-CN" altLang="en-US" sz="1400" dirty="0">
                  <a:solidFill>
                    <a:sysClr val="window" lastClr="FFFFFF"/>
                  </a:solidFill>
                  <a:cs typeface="等线" panose="02010600030101010101" charset="-122"/>
                  <a:sym typeface="等线" panose="02010600030101010101" charset="-122"/>
                </a:endParaRPr>
              </a:p>
              <a:p>
                <a:pPr algn="ctr">
                  <a:lnSpc>
                    <a:spcPct val="120000"/>
                  </a:lnSpc>
                </a:pPr>
                <a:r>
                  <a:rPr lang="en-US" altLang="zh-CN" sz="1400" dirty="0">
                    <a:solidFill>
                      <a:sysClr val="window" lastClr="FFFFFF"/>
                    </a:solidFill>
                    <a:cs typeface="等线" panose="02010600030101010101" charset="-122"/>
                    <a:sym typeface="等线" panose="02010600030101010101" charset="-122"/>
                  </a:rPr>
                  <a:t>4.</a:t>
                </a:r>
                <a:r>
                  <a:rPr lang="zh-CN" altLang="en-US" sz="1400" dirty="0">
                    <a:solidFill>
                      <a:sysClr val="window" lastClr="FFFFFF"/>
                    </a:solidFill>
                    <a:cs typeface="等线" panose="02010600030101010101" charset="-122"/>
                    <a:sym typeface="等线" panose="02010600030101010101" charset="-122"/>
                  </a:rPr>
                  <a:t>微信好友订单转化</a:t>
                </a:r>
                <a:endParaRPr lang="zh-CN" sz="1400" dirty="0">
                  <a:solidFill>
                    <a:sysClr val="window" lastClr="FFFFFF"/>
                  </a:solidFill>
                  <a:cs typeface="等线" panose="02010600030101010101" charset="-122"/>
                  <a:sym typeface="等线" panose="02010600030101010101" charset="-122"/>
                </a:endParaRPr>
              </a:p>
              <a:p>
                <a:pPr algn="ctr">
                  <a:lnSpc>
                    <a:spcPct val="120000"/>
                  </a:lnSpc>
                </a:pPr>
                <a:endParaRPr lang="zh-CN" sz="1400" dirty="0">
                  <a:solidFill>
                    <a:sysClr val="window" lastClr="FFFFFF"/>
                  </a:solidFill>
                  <a:cs typeface="等线" panose="02010600030101010101" charset="-122"/>
                  <a:sym typeface="等线" panose="02010600030101010101" charset="-122"/>
                </a:endParaRPr>
              </a:p>
            </p:txBody>
          </p:sp>
          <p:sp>
            <p:nvSpPr>
              <p:cNvPr id="32" name="矩形 31"/>
              <p:cNvSpPr/>
              <p:nvPr/>
            </p:nvSpPr>
            <p:spPr>
              <a:xfrm>
                <a:off x="1821595" y="2755626"/>
                <a:ext cx="2032708" cy="558858"/>
              </a:xfrm>
              <a:prstGeom prst="rect">
                <a:avLst/>
              </a:prstGeom>
              <a:solidFill>
                <a:schemeClr val="bg1"/>
              </a:solidFill>
            </p:spPr>
            <p:txBody>
              <a:bodyPr wrap="square">
                <a:spAutoFit/>
              </a:bodyPr>
              <a:lstStyle/>
              <a:p>
                <a:pPr algn="ctr">
                  <a:lnSpc>
                    <a:spcPct val="120000"/>
                  </a:lnSpc>
                </a:pPr>
                <a:r>
                  <a:rPr lang="zh-CN" altLang="en-US" sz="2000" dirty="0">
                    <a:solidFill>
                      <a:srgbClr val="FC32A7"/>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rPr>
                  <a:t>微信运营</a:t>
                </a:r>
                <a:endParaRPr lang="zh-CN" altLang="en-US" sz="2000" dirty="0">
                  <a:solidFill>
                    <a:srgbClr val="FC32A7"/>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endParaRPr>
              </a:p>
            </p:txBody>
          </p:sp>
        </p:grpSp>
      </p:grpSp>
      <p:grpSp>
        <p:nvGrpSpPr>
          <p:cNvPr id="33" name="组合 32"/>
          <p:cNvGrpSpPr/>
          <p:nvPr/>
        </p:nvGrpSpPr>
        <p:grpSpPr>
          <a:xfrm>
            <a:off x="3412490" y="2010410"/>
            <a:ext cx="2406015" cy="3503930"/>
            <a:chOff x="4635752" y="1544066"/>
            <a:chExt cx="2920497" cy="4253485"/>
          </a:xfrm>
        </p:grpSpPr>
        <p:sp>
          <p:nvSpPr>
            <p:cNvPr id="34" name="六边形 33"/>
            <p:cNvSpPr/>
            <p:nvPr/>
          </p:nvSpPr>
          <p:spPr>
            <a:xfrm rot="5400000">
              <a:off x="4121150" y="2362452"/>
              <a:ext cx="3949700" cy="2920497"/>
            </a:xfrm>
            <a:prstGeom prst="hexagon">
              <a:avLst/>
            </a:prstGeom>
            <a:solidFill>
              <a:srgbClr val="FC32A7"/>
            </a:solidFill>
            <a:ln>
              <a:noFill/>
            </a:ln>
            <a:effectLst>
              <a:outerShdw blurRad="406400" dist="241300" dir="2700000" algn="tl" rotWithShape="0">
                <a:prstClr val="black">
                  <a:alpha val="14000"/>
                </a:prstClr>
              </a:outerShdw>
            </a:effectLst>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dirty="0">
                <a:cs typeface="等线" panose="02010600030101010101" charset="-122"/>
                <a:sym typeface="等线" panose="02010600030101010101" charset="-122"/>
              </a:endParaRPr>
            </a:p>
          </p:txBody>
        </p:sp>
        <p:sp>
          <p:nvSpPr>
            <p:cNvPr id="35" name="椭圆 34"/>
            <p:cNvSpPr/>
            <p:nvPr/>
          </p:nvSpPr>
          <p:spPr>
            <a:xfrm>
              <a:off x="5613147" y="1544066"/>
              <a:ext cx="965706" cy="965704"/>
            </a:xfrm>
            <a:prstGeom prst="ellipse">
              <a:avLst/>
            </a:prstGeom>
            <a:solidFill>
              <a:sysClr val="window" lastClr="FFFFFF"/>
            </a:solidFill>
            <a:ln>
              <a:solidFill>
                <a:schemeClr val="bg1">
                  <a:lumMod val="75000"/>
                </a:schemeClr>
              </a:solid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a:cs typeface="等线" panose="02010600030101010101" charset="-122"/>
                <a:sym typeface="等线" panose="02010600030101010101" charset="-122"/>
              </a:endParaRPr>
            </a:p>
          </p:txBody>
        </p:sp>
      </p:grpSp>
      <p:grpSp>
        <p:nvGrpSpPr>
          <p:cNvPr id="40" name="组合 39"/>
          <p:cNvGrpSpPr/>
          <p:nvPr/>
        </p:nvGrpSpPr>
        <p:grpSpPr>
          <a:xfrm>
            <a:off x="6160135" y="2010410"/>
            <a:ext cx="2406015" cy="3503930"/>
            <a:chOff x="7925304" y="1544066"/>
            <a:chExt cx="2920497" cy="4253485"/>
          </a:xfrm>
        </p:grpSpPr>
        <p:sp>
          <p:nvSpPr>
            <p:cNvPr id="41" name="六边形 40"/>
            <p:cNvSpPr/>
            <p:nvPr/>
          </p:nvSpPr>
          <p:spPr>
            <a:xfrm rot="5400000">
              <a:off x="7410702" y="2362452"/>
              <a:ext cx="3949700" cy="2920497"/>
            </a:xfrm>
            <a:prstGeom prst="hexagon">
              <a:avLst/>
            </a:prstGeom>
            <a:solidFill>
              <a:srgbClr val="FC32A7"/>
            </a:solidFill>
            <a:ln>
              <a:noFill/>
            </a:ln>
            <a:effectLst>
              <a:outerShdw blurRad="406400" dist="241300" dir="2700000" algn="tl" rotWithShape="0">
                <a:prstClr val="black">
                  <a:alpha val="14000"/>
                </a:prstClr>
              </a:outerShdw>
            </a:effectLst>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dirty="0">
                <a:cs typeface="等线" panose="02010600030101010101" charset="-122"/>
                <a:sym typeface="等线" panose="02010600030101010101" charset="-122"/>
              </a:endParaRPr>
            </a:p>
          </p:txBody>
        </p:sp>
        <p:sp>
          <p:nvSpPr>
            <p:cNvPr id="42" name="椭圆 41"/>
            <p:cNvSpPr/>
            <p:nvPr/>
          </p:nvSpPr>
          <p:spPr>
            <a:xfrm>
              <a:off x="8902699" y="1544066"/>
              <a:ext cx="965706" cy="965704"/>
            </a:xfrm>
            <a:prstGeom prst="ellipse">
              <a:avLst/>
            </a:prstGeom>
            <a:solidFill>
              <a:sysClr val="window" lastClr="FFFFFF"/>
            </a:solidFill>
            <a:ln>
              <a:solidFill>
                <a:srgbClr val="A5A5A5"/>
              </a:solid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a:cs typeface="等线" panose="02010600030101010101" charset="-122"/>
                <a:sym typeface="等线" panose="02010600030101010101" charset="-122"/>
              </a:endParaRPr>
            </a:p>
          </p:txBody>
        </p:sp>
      </p:grpSp>
      <p:grpSp>
        <p:nvGrpSpPr>
          <p:cNvPr id="4" name="组合 3"/>
          <p:cNvGrpSpPr/>
          <p:nvPr/>
        </p:nvGrpSpPr>
        <p:grpSpPr>
          <a:xfrm>
            <a:off x="8907780" y="2010410"/>
            <a:ext cx="2406015" cy="3503930"/>
            <a:chOff x="7925304" y="1544066"/>
            <a:chExt cx="2920497" cy="4253485"/>
          </a:xfrm>
        </p:grpSpPr>
        <p:sp>
          <p:nvSpPr>
            <p:cNvPr id="5" name="六边形 4"/>
            <p:cNvSpPr/>
            <p:nvPr/>
          </p:nvSpPr>
          <p:spPr>
            <a:xfrm rot="5400000">
              <a:off x="7410702" y="2362452"/>
              <a:ext cx="3949700" cy="2920497"/>
            </a:xfrm>
            <a:prstGeom prst="hexagon">
              <a:avLst/>
            </a:prstGeom>
            <a:solidFill>
              <a:srgbClr val="FC32A7"/>
            </a:solidFill>
            <a:ln>
              <a:noFill/>
            </a:ln>
            <a:effectLst>
              <a:outerShdw blurRad="406400" dist="241300" dir="2700000" algn="tl" rotWithShape="0">
                <a:prstClr val="black">
                  <a:alpha val="14000"/>
                </a:prstClr>
              </a:outerShdw>
            </a:effectLst>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dirty="0">
                <a:cs typeface="等线" panose="02010600030101010101" charset="-122"/>
                <a:sym typeface="等线" panose="02010600030101010101" charset="-122"/>
              </a:endParaRPr>
            </a:p>
          </p:txBody>
        </p:sp>
        <p:sp>
          <p:nvSpPr>
            <p:cNvPr id="6" name="椭圆 5"/>
            <p:cNvSpPr/>
            <p:nvPr/>
          </p:nvSpPr>
          <p:spPr>
            <a:xfrm>
              <a:off x="8902699" y="1544066"/>
              <a:ext cx="965706" cy="965704"/>
            </a:xfrm>
            <a:prstGeom prst="ellipse">
              <a:avLst/>
            </a:prstGeom>
            <a:solidFill>
              <a:sysClr val="window" lastClr="FFFFFF"/>
            </a:solidFill>
            <a:ln>
              <a:solidFill>
                <a:srgbClr val="A5A5A5"/>
              </a:solid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a:cs typeface="等线" panose="02010600030101010101" charset="-122"/>
                <a:sym typeface="等线" panose="02010600030101010101" charset="-122"/>
              </a:endParaRPr>
            </a:p>
          </p:txBody>
        </p:sp>
      </p:grpSp>
      <p:sp>
        <p:nvSpPr>
          <p:cNvPr id="17" name="矩形 16"/>
          <p:cNvSpPr/>
          <p:nvPr/>
        </p:nvSpPr>
        <p:spPr>
          <a:xfrm>
            <a:off x="3649935" y="3751235"/>
            <a:ext cx="1931123" cy="866140"/>
          </a:xfrm>
          <a:prstGeom prst="rect">
            <a:avLst/>
          </a:prstGeom>
        </p:spPr>
        <p:txBody>
          <a:bodyPr wrap="square">
            <a:spAutoFit/>
          </a:bodyPr>
          <a:lstStyle/>
          <a:p>
            <a:pPr algn="ctr">
              <a:lnSpc>
                <a:spcPct val="120000"/>
              </a:lnSpc>
            </a:pPr>
            <a:r>
              <a:rPr lang="en-US" altLang="zh-CN" sz="1400" dirty="0">
                <a:solidFill>
                  <a:sysClr val="window" lastClr="FFFFFF"/>
                </a:solidFill>
                <a:cs typeface="等线" panose="02010600030101010101" charset="-122"/>
                <a:sym typeface="等线" panose="02010600030101010101" charset="-122"/>
              </a:rPr>
              <a:t>1.</a:t>
            </a:r>
            <a:r>
              <a:rPr lang="zh-CN" altLang="en-US" sz="1400" dirty="0">
                <a:solidFill>
                  <a:sysClr val="window" lastClr="FFFFFF"/>
                </a:solidFill>
                <a:cs typeface="等线" panose="02010600030101010101" charset="-122"/>
                <a:sym typeface="等线" panose="02010600030101010101" charset="-122"/>
              </a:rPr>
              <a:t>热门话题跟进</a:t>
            </a:r>
            <a:endParaRPr lang="zh-CN" altLang="en-US" sz="1400" dirty="0">
              <a:solidFill>
                <a:sysClr val="window" lastClr="FFFFFF"/>
              </a:solidFill>
              <a:cs typeface="等线" panose="02010600030101010101" charset="-122"/>
              <a:sym typeface="等线" panose="02010600030101010101" charset="-122"/>
            </a:endParaRPr>
          </a:p>
          <a:p>
            <a:pPr algn="ctr">
              <a:lnSpc>
                <a:spcPct val="120000"/>
              </a:lnSpc>
            </a:pPr>
            <a:r>
              <a:rPr lang="en-US" altLang="zh-CN" sz="1400" dirty="0">
                <a:solidFill>
                  <a:sysClr val="window" lastClr="FFFFFF"/>
                </a:solidFill>
                <a:cs typeface="等线" panose="02010600030101010101" charset="-122"/>
                <a:sym typeface="等线" panose="02010600030101010101" charset="-122"/>
              </a:rPr>
              <a:t>2.</a:t>
            </a:r>
            <a:r>
              <a:rPr lang="zh-CN" altLang="en-US" sz="1400" dirty="0">
                <a:solidFill>
                  <a:sysClr val="window" lastClr="FFFFFF"/>
                </a:solidFill>
                <a:cs typeface="等线" panose="02010600030101010101" charset="-122"/>
                <a:sym typeface="等线" panose="02010600030101010101" charset="-122"/>
              </a:rPr>
              <a:t>节假日热点</a:t>
            </a:r>
            <a:endParaRPr lang="zh-CN" altLang="en-US" sz="1400" dirty="0">
              <a:solidFill>
                <a:sysClr val="window" lastClr="FFFFFF"/>
              </a:solidFill>
              <a:cs typeface="等线" panose="02010600030101010101" charset="-122"/>
              <a:sym typeface="等线" panose="02010600030101010101" charset="-122"/>
            </a:endParaRPr>
          </a:p>
          <a:p>
            <a:pPr algn="ctr">
              <a:lnSpc>
                <a:spcPct val="120000"/>
              </a:lnSpc>
            </a:pPr>
            <a:r>
              <a:rPr lang="en-US" altLang="zh-CN" sz="1400" dirty="0">
                <a:solidFill>
                  <a:sysClr val="window" lastClr="FFFFFF"/>
                </a:solidFill>
                <a:cs typeface="等线" panose="02010600030101010101" charset="-122"/>
                <a:sym typeface="等线" panose="02010600030101010101" charset="-122"/>
              </a:rPr>
              <a:t>3.</a:t>
            </a:r>
            <a:r>
              <a:rPr lang="zh-CN" altLang="en-US" sz="1400" dirty="0">
                <a:solidFill>
                  <a:sysClr val="window" lastClr="FFFFFF"/>
                </a:solidFill>
                <a:cs typeface="等线" panose="02010600030101010101" charset="-122"/>
                <a:sym typeface="等线" panose="02010600030101010101" charset="-122"/>
              </a:rPr>
              <a:t>粉丝互动运营</a:t>
            </a:r>
            <a:endParaRPr lang="en-US" altLang="zh-CN" sz="1400" dirty="0">
              <a:solidFill>
                <a:sysClr val="window" lastClr="FFFFFF"/>
              </a:solidFill>
              <a:cs typeface="等线" panose="02010600030101010101" charset="-122"/>
              <a:sym typeface="等线" panose="02010600030101010101" charset="-122"/>
            </a:endParaRPr>
          </a:p>
        </p:txBody>
      </p:sp>
      <p:sp>
        <p:nvSpPr>
          <p:cNvPr id="18" name="矩形 17"/>
          <p:cNvSpPr/>
          <p:nvPr/>
        </p:nvSpPr>
        <p:spPr>
          <a:xfrm>
            <a:off x="3778185" y="3014146"/>
            <a:ext cx="1674621" cy="460375"/>
          </a:xfrm>
          <a:prstGeom prst="rect">
            <a:avLst/>
          </a:prstGeom>
          <a:solidFill>
            <a:schemeClr val="bg1"/>
          </a:solidFill>
        </p:spPr>
        <p:txBody>
          <a:bodyPr wrap="square">
            <a:spAutoFit/>
          </a:bodyPr>
          <a:lstStyle/>
          <a:p>
            <a:pPr algn="ctr">
              <a:lnSpc>
                <a:spcPct val="120000"/>
              </a:lnSpc>
            </a:pPr>
            <a:r>
              <a:rPr lang="zh-CN" altLang="en-US" sz="2000" dirty="0">
                <a:solidFill>
                  <a:srgbClr val="FC32A7"/>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rPr>
              <a:t>微博运营</a:t>
            </a:r>
            <a:endParaRPr lang="zh-CN" altLang="en-US" sz="2000" dirty="0">
              <a:solidFill>
                <a:srgbClr val="FC32A7"/>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endParaRPr>
          </a:p>
        </p:txBody>
      </p:sp>
      <p:sp>
        <p:nvSpPr>
          <p:cNvPr id="19" name="矩形 18"/>
          <p:cNvSpPr/>
          <p:nvPr/>
        </p:nvSpPr>
        <p:spPr>
          <a:xfrm>
            <a:off x="6397580" y="3751235"/>
            <a:ext cx="1931123" cy="1124585"/>
          </a:xfrm>
          <a:prstGeom prst="rect">
            <a:avLst/>
          </a:prstGeom>
        </p:spPr>
        <p:txBody>
          <a:bodyPr wrap="square">
            <a:spAutoFit/>
          </a:bodyPr>
          <a:lstStyle/>
          <a:p>
            <a:pPr algn="ctr">
              <a:lnSpc>
                <a:spcPct val="120000"/>
              </a:lnSpc>
            </a:pPr>
            <a:r>
              <a:rPr lang="en-US" sz="1400" dirty="0">
                <a:solidFill>
                  <a:sysClr val="window" lastClr="FFFFFF"/>
                </a:solidFill>
                <a:cs typeface="等线" panose="02010600030101010101" charset="-122"/>
                <a:sym typeface="等线" panose="02010600030101010101" charset="-122"/>
              </a:rPr>
              <a:t>1.</a:t>
            </a:r>
            <a:r>
              <a:rPr lang="zh-CN" altLang="en-US" sz="1400" dirty="0">
                <a:solidFill>
                  <a:sysClr val="window" lastClr="FFFFFF"/>
                </a:solidFill>
                <a:cs typeface="等线" panose="02010600030101010101" charset="-122"/>
                <a:sym typeface="等线" panose="02010600030101010101" charset="-122"/>
              </a:rPr>
              <a:t>网红爆款视频制作</a:t>
            </a:r>
            <a:endParaRPr lang="zh-CN" altLang="en-US" sz="1400" dirty="0">
              <a:solidFill>
                <a:sysClr val="window" lastClr="FFFFFF"/>
              </a:solidFill>
              <a:cs typeface="等线" panose="02010600030101010101" charset="-122"/>
              <a:sym typeface="等线" panose="02010600030101010101" charset="-122"/>
            </a:endParaRPr>
          </a:p>
          <a:p>
            <a:pPr algn="ctr">
              <a:lnSpc>
                <a:spcPct val="120000"/>
              </a:lnSpc>
            </a:pPr>
            <a:r>
              <a:rPr lang="en-US" altLang="zh-CN" sz="1400" dirty="0">
                <a:solidFill>
                  <a:sysClr val="window" lastClr="FFFFFF"/>
                </a:solidFill>
                <a:cs typeface="等线" panose="02010600030101010101" charset="-122"/>
                <a:sym typeface="等线" panose="02010600030101010101" charset="-122"/>
              </a:rPr>
              <a:t>2.</a:t>
            </a:r>
            <a:r>
              <a:rPr lang="zh-CN" altLang="en-US" sz="1400" dirty="0">
                <a:solidFill>
                  <a:sysClr val="window" lastClr="FFFFFF"/>
                </a:solidFill>
                <a:cs typeface="等线" panose="02010600030101010101" charset="-122"/>
                <a:sym typeface="等线" panose="02010600030101010101" charset="-122"/>
              </a:rPr>
              <a:t>视频上线平台引流</a:t>
            </a:r>
            <a:endParaRPr lang="zh-CN" altLang="en-US" sz="1400" dirty="0">
              <a:solidFill>
                <a:sysClr val="window" lastClr="FFFFFF"/>
              </a:solidFill>
              <a:cs typeface="等线" panose="02010600030101010101" charset="-122"/>
              <a:sym typeface="等线" panose="02010600030101010101" charset="-122"/>
            </a:endParaRPr>
          </a:p>
          <a:p>
            <a:pPr algn="ctr">
              <a:lnSpc>
                <a:spcPct val="120000"/>
              </a:lnSpc>
            </a:pPr>
            <a:r>
              <a:rPr lang="en-US" altLang="zh-CN" sz="1400" dirty="0">
                <a:solidFill>
                  <a:sysClr val="window" lastClr="FFFFFF"/>
                </a:solidFill>
                <a:cs typeface="等线" panose="02010600030101010101" charset="-122"/>
                <a:sym typeface="等线" panose="02010600030101010101" charset="-122"/>
              </a:rPr>
              <a:t>3.</a:t>
            </a:r>
            <a:r>
              <a:rPr lang="zh-CN" altLang="en-US" sz="1400" dirty="0">
                <a:solidFill>
                  <a:sysClr val="window" lastClr="FFFFFF"/>
                </a:solidFill>
                <a:cs typeface="等线" panose="02010600030101010101" charset="-122"/>
                <a:sym typeface="等线" panose="02010600030101010101" charset="-122"/>
              </a:rPr>
              <a:t>视频同步多平台</a:t>
            </a:r>
            <a:endParaRPr lang="zh-CN" altLang="en-US" sz="1400" dirty="0">
              <a:solidFill>
                <a:sysClr val="window" lastClr="FFFFFF"/>
              </a:solidFill>
              <a:cs typeface="等线" panose="02010600030101010101" charset="-122"/>
              <a:sym typeface="等线" panose="02010600030101010101" charset="-122"/>
            </a:endParaRPr>
          </a:p>
          <a:p>
            <a:pPr algn="ctr">
              <a:lnSpc>
                <a:spcPct val="120000"/>
              </a:lnSpc>
            </a:pPr>
            <a:r>
              <a:rPr lang="en-US" altLang="zh-CN" sz="1400" dirty="0">
                <a:solidFill>
                  <a:sysClr val="window" lastClr="FFFFFF"/>
                </a:solidFill>
                <a:cs typeface="等线" panose="02010600030101010101" charset="-122"/>
                <a:sym typeface="等线" panose="02010600030101010101" charset="-122"/>
              </a:rPr>
              <a:t>4.</a:t>
            </a:r>
            <a:r>
              <a:rPr lang="zh-CN" altLang="en-US" sz="1400" dirty="0">
                <a:solidFill>
                  <a:sysClr val="window" lastClr="FFFFFF"/>
                </a:solidFill>
                <a:cs typeface="等线" panose="02010600030101010101" charset="-122"/>
                <a:sym typeface="等线" panose="02010600030101010101" charset="-122"/>
              </a:rPr>
              <a:t>视频内容配套广告</a:t>
            </a:r>
            <a:endParaRPr lang="zh-CN" altLang="en-US" sz="1400" dirty="0">
              <a:solidFill>
                <a:sysClr val="window" lastClr="FFFFFF"/>
              </a:solidFill>
              <a:cs typeface="等线" panose="02010600030101010101" charset="-122"/>
              <a:sym typeface="等线" panose="02010600030101010101" charset="-122"/>
            </a:endParaRPr>
          </a:p>
        </p:txBody>
      </p:sp>
      <p:sp>
        <p:nvSpPr>
          <p:cNvPr id="20" name="矩形 19"/>
          <p:cNvSpPr/>
          <p:nvPr/>
        </p:nvSpPr>
        <p:spPr>
          <a:xfrm>
            <a:off x="6525830" y="3014146"/>
            <a:ext cx="1674621" cy="460375"/>
          </a:xfrm>
          <a:prstGeom prst="rect">
            <a:avLst/>
          </a:prstGeom>
          <a:solidFill>
            <a:schemeClr val="bg1"/>
          </a:solidFill>
        </p:spPr>
        <p:txBody>
          <a:bodyPr wrap="square">
            <a:spAutoFit/>
          </a:bodyPr>
          <a:lstStyle/>
          <a:p>
            <a:pPr algn="ctr">
              <a:lnSpc>
                <a:spcPct val="120000"/>
              </a:lnSpc>
            </a:pPr>
            <a:r>
              <a:rPr lang="zh-CN" altLang="en-US" sz="2000" dirty="0">
                <a:solidFill>
                  <a:srgbClr val="FC32A7"/>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rPr>
              <a:t>短视频运营</a:t>
            </a:r>
            <a:endParaRPr lang="zh-CN" altLang="en-US" sz="2000" dirty="0">
              <a:solidFill>
                <a:srgbClr val="FC32A7"/>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endParaRPr>
          </a:p>
        </p:txBody>
      </p:sp>
      <p:sp>
        <p:nvSpPr>
          <p:cNvPr id="21" name="矩形 20"/>
          <p:cNvSpPr/>
          <p:nvPr/>
        </p:nvSpPr>
        <p:spPr>
          <a:xfrm>
            <a:off x="9145225" y="3751235"/>
            <a:ext cx="1931123" cy="867930"/>
          </a:xfrm>
          <a:prstGeom prst="rect">
            <a:avLst/>
          </a:prstGeom>
        </p:spPr>
        <p:txBody>
          <a:bodyPr wrap="square">
            <a:spAutoFit/>
          </a:bodyPr>
          <a:lstStyle/>
          <a:p>
            <a:pPr algn="ctr">
              <a:lnSpc>
                <a:spcPct val="120000"/>
              </a:lnSpc>
            </a:pPr>
            <a:r>
              <a:rPr lang="en-US" altLang="zh-CN" sz="1400" dirty="0">
                <a:solidFill>
                  <a:sysClr val="window" lastClr="FFFFFF"/>
                </a:solidFill>
                <a:cs typeface="等线" panose="02010600030101010101" charset="-122"/>
                <a:sym typeface="等线" panose="02010600030101010101" charset="-122"/>
              </a:rPr>
              <a:t>1.</a:t>
            </a:r>
            <a:r>
              <a:rPr lang="zh-CN" altLang="en-US" sz="1400" dirty="0">
                <a:solidFill>
                  <a:sysClr val="window" lastClr="FFFFFF"/>
                </a:solidFill>
                <a:cs typeface="等线" panose="02010600030101010101" charset="-122"/>
                <a:sym typeface="等线" panose="02010600030101010101" charset="-122"/>
              </a:rPr>
              <a:t>每周发文任务</a:t>
            </a:r>
            <a:endParaRPr lang="zh-CN" altLang="en-US" sz="1400" dirty="0">
              <a:solidFill>
                <a:sysClr val="window" lastClr="FFFFFF"/>
              </a:solidFill>
              <a:cs typeface="等线" panose="02010600030101010101" charset="-122"/>
              <a:sym typeface="等线" panose="02010600030101010101" charset="-122"/>
            </a:endParaRPr>
          </a:p>
          <a:p>
            <a:pPr algn="ctr">
              <a:lnSpc>
                <a:spcPct val="120000"/>
              </a:lnSpc>
            </a:pPr>
            <a:r>
              <a:rPr lang="en-US" altLang="zh-CN" sz="1400" dirty="0">
                <a:solidFill>
                  <a:sysClr val="window" lastClr="FFFFFF"/>
                </a:solidFill>
                <a:cs typeface="等线" panose="02010600030101010101" charset="-122"/>
                <a:sym typeface="等线" panose="02010600030101010101" charset="-122"/>
              </a:rPr>
              <a:t>2.</a:t>
            </a:r>
            <a:r>
              <a:rPr lang="zh-CN" altLang="en-US" sz="1400" dirty="0">
                <a:solidFill>
                  <a:sysClr val="window" lastClr="FFFFFF"/>
                </a:solidFill>
                <a:cs typeface="等线" panose="02010600030101010101" charset="-122"/>
                <a:sym typeface="等线" panose="02010600030101010101" charset="-122"/>
              </a:rPr>
              <a:t>重点事件发文</a:t>
            </a:r>
            <a:endParaRPr lang="zh-CN" altLang="en-US" sz="1400" dirty="0">
              <a:solidFill>
                <a:sysClr val="window" lastClr="FFFFFF"/>
              </a:solidFill>
              <a:cs typeface="等线" panose="02010600030101010101" charset="-122"/>
              <a:sym typeface="等线" panose="02010600030101010101" charset="-122"/>
            </a:endParaRPr>
          </a:p>
          <a:p>
            <a:pPr algn="ctr">
              <a:lnSpc>
                <a:spcPct val="120000"/>
              </a:lnSpc>
            </a:pPr>
            <a:r>
              <a:rPr lang="en-US" altLang="zh-CN" sz="1400" dirty="0">
                <a:solidFill>
                  <a:sysClr val="window" lastClr="FFFFFF"/>
                </a:solidFill>
                <a:cs typeface="等线" panose="02010600030101010101" charset="-122"/>
                <a:sym typeface="等线" panose="02010600030101010101" charset="-122"/>
              </a:rPr>
              <a:t>3.</a:t>
            </a:r>
            <a:r>
              <a:rPr lang="zh-CN" altLang="en-US" sz="1400" dirty="0">
                <a:solidFill>
                  <a:sysClr val="window" lastClr="FFFFFF"/>
                </a:solidFill>
                <a:cs typeface="等线" panose="02010600030101010101" charset="-122"/>
                <a:sym typeface="等线" panose="02010600030101010101" charset="-122"/>
              </a:rPr>
              <a:t>新媒体团队运营</a:t>
            </a:r>
            <a:endParaRPr lang="zh-CN" altLang="en-US" sz="1400" dirty="0">
              <a:solidFill>
                <a:sysClr val="window" lastClr="FFFFFF"/>
              </a:solidFill>
              <a:cs typeface="等线" panose="02010600030101010101" charset="-122"/>
              <a:sym typeface="等线" panose="02010600030101010101" charset="-122"/>
            </a:endParaRPr>
          </a:p>
        </p:txBody>
      </p:sp>
      <p:sp>
        <p:nvSpPr>
          <p:cNvPr id="22" name="矩形 21"/>
          <p:cNvSpPr/>
          <p:nvPr/>
        </p:nvSpPr>
        <p:spPr>
          <a:xfrm>
            <a:off x="9273475" y="3014146"/>
            <a:ext cx="1674621" cy="460375"/>
          </a:xfrm>
          <a:prstGeom prst="rect">
            <a:avLst/>
          </a:prstGeom>
          <a:solidFill>
            <a:schemeClr val="bg1"/>
          </a:solidFill>
        </p:spPr>
        <p:txBody>
          <a:bodyPr wrap="square">
            <a:spAutoFit/>
          </a:bodyPr>
          <a:lstStyle/>
          <a:p>
            <a:pPr algn="ctr">
              <a:lnSpc>
                <a:spcPct val="120000"/>
              </a:lnSpc>
            </a:pPr>
            <a:r>
              <a:rPr lang="zh-CN" altLang="en-US" sz="2000" dirty="0">
                <a:solidFill>
                  <a:srgbClr val="FC32A7"/>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rPr>
              <a:t>公众号运营</a:t>
            </a:r>
            <a:endParaRPr lang="zh-CN" altLang="en-US" sz="2000" dirty="0">
              <a:solidFill>
                <a:srgbClr val="FC32A7"/>
              </a:solidFill>
              <a:latin typeface="微软雅黑" panose="020B0503020204020204" pitchFamily="34" charset="-122"/>
              <a:ea typeface="微软雅黑" panose="020B0503020204020204" pitchFamily="34" charset="-122"/>
              <a:cs typeface="等线" panose="02010600030101010101" charset="-122"/>
              <a:sym typeface="等线" panose="02010600030101010101" charset="-122"/>
            </a:endParaRPr>
          </a:p>
        </p:txBody>
      </p:sp>
      <p:pic>
        <p:nvPicPr>
          <p:cNvPr id="23" name="图片 22" descr="8601a18b87d6277fe6dd952324381f30e824fcda"/>
          <p:cNvPicPr>
            <a:picLocks noChangeAspect="1"/>
          </p:cNvPicPr>
          <p:nvPr/>
        </p:nvPicPr>
        <p:blipFill>
          <a:blip r:embed="rId1" cstate="print"/>
          <a:stretch>
            <a:fillRect/>
          </a:stretch>
        </p:blipFill>
        <p:spPr>
          <a:xfrm>
            <a:off x="6934200" y="2010410"/>
            <a:ext cx="857250" cy="857250"/>
          </a:xfrm>
          <a:prstGeom prst="ellipse">
            <a:avLst/>
          </a:prstGeom>
        </p:spPr>
      </p:pic>
      <p:sp>
        <p:nvSpPr>
          <p:cNvPr id="82" name="标题 1"/>
          <p:cNvSpPr txBox="1"/>
          <p:nvPr/>
        </p:nvSpPr>
        <p:spPr>
          <a:xfrm>
            <a:off x="3914775" y="221615"/>
            <a:ext cx="2186305" cy="1028700"/>
          </a:xfrm>
          <a:prstGeom prst="rect">
            <a:avLst/>
          </a:prstGeom>
        </p:spPr>
        <p:txBody>
          <a:bodyPr>
            <a:normAutofit/>
          </a:bodyPr>
          <a:lstStyle>
            <a:lvl1pPr algn="l" defTabSz="913765" rtl="0" eaLnBrk="1" latinLnBrk="0" hangingPunct="1">
              <a:lnSpc>
                <a:spcPct val="90000"/>
              </a:lnSpc>
              <a:spcBef>
                <a:spcPct val="0"/>
              </a:spcBef>
              <a:buNone/>
              <a:defRPr sz="2800" b="1" kern="1200">
                <a:solidFill>
                  <a:srgbClr val="000000"/>
                </a:solidFill>
                <a:latin typeface="Arial" panose="020B0604020202020204" pitchFamily="34" charset="0"/>
                <a:ea typeface="微软雅黑" panose="020B0503020204020204" pitchFamily="34" charset="-122"/>
                <a:cs typeface="+mn-ea"/>
              </a:defRPr>
            </a:lvl1pPr>
          </a:lstStyle>
          <a:p>
            <a:pPr algn="ctr"/>
            <a:r>
              <a:rPr lang="zh-CN" altLang="en-US" spc="300" dirty="0">
                <a:solidFill>
                  <a:srgbClr val="003378">
                    <a:lumMod val="75000"/>
                  </a:srgbClr>
                </a:solidFill>
              </a:rPr>
              <a:t>新媒体运营</a:t>
            </a:r>
            <a:endParaRPr lang="zh-CN" altLang="en-US" spc="300" dirty="0">
              <a:solidFill>
                <a:srgbClr val="003378">
                  <a:lumMod val="75000"/>
                </a:srgbClr>
              </a:solidFill>
            </a:endParaRPr>
          </a:p>
        </p:txBody>
      </p:sp>
      <p:sp>
        <p:nvSpPr>
          <p:cNvPr id="83" name="矩形 82"/>
          <p:cNvSpPr/>
          <p:nvPr/>
        </p:nvSpPr>
        <p:spPr>
          <a:xfrm>
            <a:off x="6029325" y="367030"/>
            <a:ext cx="2404110" cy="337185"/>
          </a:xfrm>
          <a:prstGeom prst="rect">
            <a:avLst/>
          </a:prstGeom>
        </p:spPr>
        <p:txBody>
          <a:bodyPr wrap="square">
            <a:spAutoFit/>
          </a:bodyPr>
          <a:lstStyle/>
          <a:p>
            <a:r>
              <a:rPr lang="en-US" altLang="zh-CN" sz="1600" spc="600" dirty="0">
                <a:solidFill>
                  <a:srgbClr val="FFFFFF">
                    <a:lumMod val="65000"/>
                  </a:srgbClr>
                </a:solidFill>
              </a:rPr>
              <a:t>NEW MEDIA</a:t>
            </a:r>
            <a:endParaRPr lang="en-US" altLang="zh-CN" sz="1600" spc="600" dirty="0">
              <a:solidFill>
                <a:srgbClr val="FFFFFF">
                  <a:lumMod val="65000"/>
                </a:srgbClr>
              </a:solidFill>
            </a:endParaRPr>
          </a:p>
        </p:txBody>
      </p:sp>
      <p:pic>
        <p:nvPicPr>
          <p:cNvPr id="3" name="图片 2" descr="微信 (2)"/>
          <p:cNvPicPr>
            <a:picLocks noChangeAspect="1"/>
          </p:cNvPicPr>
          <p:nvPr/>
        </p:nvPicPr>
        <p:blipFill>
          <a:blip r:embed="rId2" cstate="print"/>
          <a:stretch>
            <a:fillRect/>
          </a:stretch>
        </p:blipFill>
        <p:spPr>
          <a:xfrm>
            <a:off x="1518920" y="2059940"/>
            <a:ext cx="697230" cy="697230"/>
          </a:xfrm>
          <a:prstGeom prst="rect">
            <a:avLst/>
          </a:prstGeom>
        </p:spPr>
      </p:pic>
      <p:pic>
        <p:nvPicPr>
          <p:cNvPr id="7" name="图片 6" descr="微博 (2)"/>
          <p:cNvPicPr>
            <a:picLocks noChangeAspect="1"/>
          </p:cNvPicPr>
          <p:nvPr/>
        </p:nvPicPr>
        <p:blipFill>
          <a:blip r:embed="rId3" cstate="print"/>
          <a:stretch>
            <a:fillRect/>
          </a:stretch>
        </p:blipFill>
        <p:spPr>
          <a:xfrm>
            <a:off x="4344035" y="2110740"/>
            <a:ext cx="542290" cy="542290"/>
          </a:xfrm>
          <a:prstGeom prst="rect">
            <a:avLst/>
          </a:prstGeom>
        </p:spPr>
      </p:pic>
      <p:pic>
        <p:nvPicPr>
          <p:cNvPr id="8" name="图片 7" descr="公众号"/>
          <p:cNvPicPr>
            <a:picLocks noChangeAspect="1"/>
          </p:cNvPicPr>
          <p:nvPr/>
        </p:nvPicPr>
        <p:blipFill>
          <a:blip r:embed="rId4" cstate="print"/>
          <a:stretch>
            <a:fillRect/>
          </a:stretch>
        </p:blipFill>
        <p:spPr>
          <a:xfrm>
            <a:off x="9773920" y="2044700"/>
            <a:ext cx="674370" cy="67437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http://img.hb.aicdn.com/752c467ce61040e18c30bd7888305b38d1c15c2ff46c-OriB0I"/>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1675" y="0"/>
            <a:ext cx="2499360" cy="374384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重点推荐后背系带小心机三醋酸连衣裙 W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147" t="17847" r="5972" b="3015"/>
          <a:stretch>
            <a:fillRect/>
          </a:stretch>
        </p:blipFill>
        <p:spPr bwMode="auto">
          <a:xfrm>
            <a:off x="715251" y="3858140"/>
            <a:ext cx="1846022" cy="2999860"/>
          </a:xfrm>
          <a:prstGeom prst="rect">
            <a:avLst/>
          </a:prstGeom>
          <a:noFill/>
          <a:extLst>
            <a:ext uri="{909E8E84-426E-40DD-AFC4-6F175D3DCCD1}">
              <a14:hiddenFill xmlns:a14="http://schemas.microsoft.com/office/drawing/2010/main">
                <a:solidFill>
                  <a:srgbClr val="FFFFFF"/>
                </a:solidFill>
              </a14:hiddenFill>
            </a:ext>
          </a:extLst>
        </p:spPr>
      </p:pic>
      <p:sp>
        <p:nvSpPr>
          <p:cNvPr id="10" name="标题 1"/>
          <p:cNvSpPr txBox="1"/>
          <p:nvPr/>
        </p:nvSpPr>
        <p:spPr>
          <a:xfrm>
            <a:off x="3041015" y="221615"/>
            <a:ext cx="2186305" cy="1028700"/>
          </a:xfrm>
          <a:prstGeom prst="rect">
            <a:avLst/>
          </a:prstGeom>
        </p:spPr>
        <p:txBody>
          <a:bodyPr>
            <a:normAutofit/>
          </a:bodyPr>
          <a:lstStyle>
            <a:lvl1pPr algn="l" defTabSz="913765" rtl="0" eaLnBrk="1" latinLnBrk="0" hangingPunct="1">
              <a:lnSpc>
                <a:spcPct val="90000"/>
              </a:lnSpc>
              <a:spcBef>
                <a:spcPct val="0"/>
              </a:spcBef>
              <a:buNone/>
              <a:defRPr sz="2800" b="1" kern="1200">
                <a:solidFill>
                  <a:srgbClr val="000000"/>
                </a:solidFill>
                <a:latin typeface="Arial" panose="020B0604020202020204" pitchFamily="34" charset="0"/>
                <a:ea typeface="微软雅黑" panose="020B0503020204020204" pitchFamily="34" charset="-122"/>
                <a:cs typeface="+mn-ea"/>
              </a:defRPr>
            </a:lvl1pPr>
          </a:lstStyle>
          <a:p>
            <a:pPr algn="ctr"/>
            <a:r>
              <a:rPr lang="zh-CN" altLang="en-US" spc="300" dirty="0">
                <a:solidFill>
                  <a:srgbClr val="003378">
                    <a:lumMod val="75000"/>
                  </a:srgbClr>
                </a:solidFill>
              </a:rPr>
              <a:t>渠道投放</a:t>
            </a:r>
            <a:endParaRPr lang="zh-CN" altLang="en-US" spc="300" dirty="0">
              <a:solidFill>
                <a:srgbClr val="003378">
                  <a:lumMod val="75000"/>
                </a:srgbClr>
              </a:solidFill>
            </a:endParaRPr>
          </a:p>
        </p:txBody>
      </p:sp>
      <p:sp>
        <p:nvSpPr>
          <p:cNvPr id="11" name="矩形 10"/>
          <p:cNvSpPr/>
          <p:nvPr/>
        </p:nvSpPr>
        <p:spPr>
          <a:xfrm>
            <a:off x="5012055" y="367030"/>
            <a:ext cx="2404110" cy="337185"/>
          </a:xfrm>
          <a:prstGeom prst="rect">
            <a:avLst/>
          </a:prstGeom>
        </p:spPr>
        <p:txBody>
          <a:bodyPr wrap="square">
            <a:spAutoFit/>
          </a:bodyPr>
          <a:lstStyle/>
          <a:p>
            <a:r>
              <a:rPr lang="en-US" altLang="zh-CN" sz="1600" spc="600" dirty="0">
                <a:solidFill>
                  <a:srgbClr val="FFFFFF">
                    <a:lumMod val="65000"/>
                  </a:srgbClr>
                </a:solidFill>
              </a:rPr>
              <a:t>ADVERTISING</a:t>
            </a:r>
            <a:endParaRPr lang="en-US" altLang="zh-CN" sz="1600" spc="600" dirty="0">
              <a:solidFill>
                <a:srgbClr val="FFFFFF">
                  <a:lumMod val="65000"/>
                </a:srgbClr>
              </a:solidFill>
            </a:endParaRPr>
          </a:p>
        </p:txBody>
      </p:sp>
      <p:sp>
        <p:nvSpPr>
          <p:cNvPr id="36" name="Flying impression design ——飞印象设计是一家专业的广告设计制作工作室，专注于平面、OFFICE、摄影等业务，工作室成立于2016年，拥有高水平的设计团队，已经立足于市场，今后将输出更多精致作品。"/>
          <p:cNvSpPr/>
          <p:nvPr/>
        </p:nvSpPr>
        <p:spPr bwMode="auto">
          <a:xfrm>
            <a:off x="7038911" y="1853176"/>
            <a:ext cx="1114874" cy="965710"/>
          </a:xfrm>
          <a:custGeom>
            <a:avLst/>
            <a:gdLst>
              <a:gd name="T0" fmla="*/ 218 w 867"/>
              <a:gd name="T1" fmla="*/ 751 h 751"/>
              <a:gd name="T2" fmla="*/ 0 w 867"/>
              <a:gd name="T3" fmla="*/ 374 h 751"/>
              <a:gd name="T4" fmla="*/ 218 w 867"/>
              <a:gd name="T5" fmla="*/ 0 h 751"/>
              <a:gd name="T6" fmla="*/ 649 w 867"/>
              <a:gd name="T7" fmla="*/ 0 h 751"/>
              <a:gd name="T8" fmla="*/ 867 w 867"/>
              <a:gd name="T9" fmla="*/ 374 h 751"/>
              <a:gd name="T10" fmla="*/ 649 w 867"/>
              <a:gd name="T11" fmla="*/ 751 h 751"/>
              <a:gd name="T12" fmla="*/ 218 w 867"/>
              <a:gd name="T13" fmla="*/ 751 h 751"/>
            </a:gdLst>
            <a:ahLst/>
            <a:cxnLst>
              <a:cxn ang="0">
                <a:pos x="T0" y="T1"/>
              </a:cxn>
              <a:cxn ang="0">
                <a:pos x="T2" y="T3"/>
              </a:cxn>
              <a:cxn ang="0">
                <a:pos x="T4" y="T5"/>
              </a:cxn>
              <a:cxn ang="0">
                <a:pos x="T6" y="T7"/>
              </a:cxn>
              <a:cxn ang="0">
                <a:pos x="T8" y="T9"/>
              </a:cxn>
              <a:cxn ang="0">
                <a:pos x="T10" y="T11"/>
              </a:cxn>
              <a:cxn ang="0">
                <a:pos x="T12" y="T13"/>
              </a:cxn>
            </a:cxnLst>
            <a:rect l="0" t="0" r="r" b="b"/>
            <a:pathLst>
              <a:path w="867" h="751">
                <a:moveTo>
                  <a:pt x="218" y="751"/>
                </a:moveTo>
                <a:lnTo>
                  <a:pt x="0" y="374"/>
                </a:lnTo>
                <a:lnTo>
                  <a:pt x="218" y="0"/>
                </a:lnTo>
                <a:lnTo>
                  <a:pt x="649" y="0"/>
                </a:lnTo>
                <a:lnTo>
                  <a:pt x="867" y="374"/>
                </a:lnTo>
                <a:lnTo>
                  <a:pt x="649" y="751"/>
                </a:lnTo>
                <a:lnTo>
                  <a:pt x="218" y="751"/>
                </a:lnTo>
                <a:close/>
              </a:path>
            </a:pathLst>
          </a:custGeom>
          <a:solidFill>
            <a:srgbClr val="FC32A7"/>
          </a:solidFill>
          <a:ln>
            <a:noFill/>
          </a:ln>
        </p:spPr>
        <p:txBody>
          <a:bodyPr vert="horz" wrap="square" lIns="91440" tIns="45720" rIns="91440" bIns="45720" numCol="1" anchor="t" anchorCtr="0" compatLnSpc="1"/>
          <a:lstStyle/>
          <a:p>
            <a:endParaRPr lang="zh-CN" altLang="en-US"/>
          </a:p>
        </p:txBody>
      </p:sp>
      <p:sp>
        <p:nvSpPr>
          <p:cNvPr id="37" name="Flying impression design ——飞印象设计是一家专业的广告设计制作工作室，专注于平面、OFFICE、摄影等业务，工作室成立于2016年，拥有高水平的设计团队，已经立足于市场，今后将输出更多精致作品。"/>
          <p:cNvSpPr/>
          <p:nvPr/>
        </p:nvSpPr>
        <p:spPr bwMode="auto">
          <a:xfrm>
            <a:off x="5922899" y="2500424"/>
            <a:ext cx="1114872" cy="961850"/>
          </a:xfrm>
          <a:custGeom>
            <a:avLst/>
            <a:gdLst>
              <a:gd name="T0" fmla="*/ 218 w 867"/>
              <a:gd name="T1" fmla="*/ 748 h 748"/>
              <a:gd name="T2" fmla="*/ 0 w 867"/>
              <a:gd name="T3" fmla="*/ 374 h 748"/>
              <a:gd name="T4" fmla="*/ 218 w 867"/>
              <a:gd name="T5" fmla="*/ 0 h 748"/>
              <a:gd name="T6" fmla="*/ 651 w 867"/>
              <a:gd name="T7" fmla="*/ 0 h 748"/>
              <a:gd name="T8" fmla="*/ 867 w 867"/>
              <a:gd name="T9" fmla="*/ 374 h 748"/>
              <a:gd name="T10" fmla="*/ 651 w 867"/>
              <a:gd name="T11" fmla="*/ 748 h 748"/>
              <a:gd name="T12" fmla="*/ 218 w 867"/>
              <a:gd name="T13" fmla="*/ 748 h 748"/>
            </a:gdLst>
            <a:ahLst/>
            <a:cxnLst>
              <a:cxn ang="0">
                <a:pos x="T0" y="T1"/>
              </a:cxn>
              <a:cxn ang="0">
                <a:pos x="T2" y="T3"/>
              </a:cxn>
              <a:cxn ang="0">
                <a:pos x="T4" y="T5"/>
              </a:cxn>
              <a:cxn ang="0">
                <a:pos x="T6" y="T7"/>
              </a:cxn>
              <a:cxn ang="0">
                <a:pos x="T8" y="T9"/>
              </a:cxn>
              <a:cxn ang="0">
                <a:pos x="T10" y="T11"/>
              </a:cxn>
              <a:cxn ang="0">
                <a:pos x="T12" y="T13"/>
              </a:cxn>
            </a:cxnLst>
            <a:rect l="0" t="0" r="r" b="b"/>
            <a:pathLst>
              <a:path w="867" h="748">
                <a:moveTo>
                  <a:pt x="218" y="748"/>
                </a:moveTo>
                <a:lnTo>
                  <a:pt x="0" y="374"/>
                </a:lnTo>
                <a:lnTo>
                  <a:pt x="218" y="0"/>
                </a:lnTo>
                <a:lnTo>
                  <a:pt x="651" y="0"/>
                </a:lnTo>
                <a:lnTo>
                  <a:pt x="867" y="374"/>
                </a:lnTo>
                <a:lnTo>
                  <a:pt x="651" y="748"/>
                </a:lnTo>
                <a:lnTo>
                  <a:pt x="218" y="748"/>
                </a:lnTo>
                <a:close/>
              </a:path>
            </a:pathLst>
          </a:custGeom>
          <a:solidFill>
            <a:srgbClr val="FC32A7"/>
          </a:solidFill>
          <a:ln>
            <a:noFill/>
          </a:ln>
        </p:spPr>
        <p:txBody>
          <a:bodyPr vert="horz" wrap="square" lIns="91440" tIns="45720" rIns="91440" bIns="45720" numCol="1" anchor="t" anchorCtr="0" compatLnSpc="1"/>
          <a:lstStyle/>
          <a:p>
            <a:endParaRPr lang="zh-CN" altLang="en-US"/>
          </a:p>
        </p:txBody>
      </p:sp>
      <p:sp>
        <p:nvSpPr>
          <p:cNvPr id="38" name="Flying impression design ——飞印象设计是一家专业的广告设计制作工作室，专注于平面、OFFICE、摄影等业务，工作室成立于2016年，拥有高水平的设计团队，已经立足于市场，今后将输出更多精致作品。"/>
          <p:cNvSpPr/>
          <p:nvPr/>
        </p:nvSpPr>
        <p:spPr bwMode="auto">
          <a:xfrm>
            <a:off x="5922898" y="3786751"/>
            <a:ext cx="1114874" cy="965710"/>
          </a:xfrm>
          <a:custGeom>
            <a:avLst/>
            <a:gdLst>
              <a:gd name="T0" fmla="*/ 218 w 867"/>
              <a:gd name="T1" fmla="*/ 751 h 751"/>
              <a:gd name="T2" fmla="*/ 0 w 867"/>
              <a:gd name="T3" fmla="*/ 376 h 751"/>
              <a:gd name="T4" fmla="*/ 218 w 867"/>
              <a:gd name="T5" fmla="*/ 0 h 751"/>
              <a:gd name="T6" fmla="*/ 651 w 867"/>
              <a:gd name="T7" fmla="*/ 0 h 751"/>
              <a:gd name="T8" fmla="*/ 867 w 867"/>
              <a:gd name="T9" fmla="*/ 376 h 751"/>
              <a:gd name="T10" fmla="*/ 651 w 867"/>
              <a:gd name="T11" fmla="*/ 751 h 751"/>
              <a:gd name="T12" fmla="*/ 218 w 867"/>
              <a:gd name="T13" fmla="*/ 751 h 751"/>
            </a:gdLst>
            <a:ahLst/>
            <a:cxnLst>
              <a:cxn ang="0">
                <a:pos x="T0" y="T1"/>
              </a:cxn>
              <a:cxn ang="0">
                <a:pos x="T2" y="T3"/>
              </a:cxn>
              <a:cxn ang="0">
                <a:pos x="T4" y="T5"/>
              </a:cxn>
              <a:cxn ang="0">
                <a:pos x="T6" y="T7"/>
              </a:cxn>
              <a:cxn ang="0">
                <a:pos x="T8" y="T9"/>
              </a:cxn>
              <a:cxn ang="0">
                <a:pos x="T10" y="T11"/>
              </a:cxn>
              <a:cxn ang="0">
                <a:pos x="T12" y="T13"/>
              </a:cxn>
            </a:cxnLst>
            <a:rect l="0" t="0" r="r" b="b"/>
            <a:pathLst>
              <a:path w="867" h="751">
                <a:moveTo>
                  <a:pt x="218" y="751"/>
                </a:moveTo>
                <a:lnTo>
                  <a:pt x="0" y="376"/>
                </a:lnTo>
                <a:lnTo>
                  <a:pt x="218" y="0"/>
                </a:lnTo>
                <a:lnTo>
                  <a:pt x="651" y="0"/>
                </a:lnTo>
                <a:lnTo>
                  <a:pt x="867" y="376"/>
                </a:lnTo>
                <a:lnTo>
                  <a:pt x="651" y="751"/>
                </a:lnTo>
                <a:lnTo>
                  <a:pt x="218" y="751"/>
                </a:lnTo>
                <a:close/>
              </a:path>
            </a:pathLst>
          </a:custGeom>
          <a:solidFill>
            <a:srgbClr val="FC32A7"/>
          </a:solidFill>
          <a:ln>
            <a:noFill/>
          </a:ln>
        </p:spPr>
        <p:txBody>
          <a:bodyPr vert="horz" wrap="square" lIns="91440" tIns="45720" rIns="91440" bIns="45720" numCol="1" anchor="t" anchorCtr="0" compatLnSpc="1"/>
          <a:lstStyle/>
          <a:p>
            <a:endParaRPr lang="zh-CN" altLang="en-US"/>
          </a:p>
        </p:txBody>
      </p:sp>
      <p:sp>
        <p:nvSpPr>
          <p:cNvPr id="39" name="Flying impression design ——飞印象设计是一家专业的广告设计制作工作室，专注于平面、OFFICE、摄影等业务，工作室成立于2016年，拥有高水平的设计团队，已经立足于市场，今后将输出更多精致作品。"/>
          <p:cNvSpPr/>
          <p:nvPr/>
        </p:nvSpPr>
        <p:spPr bwMode="auto">
          <a:xfrm>
            <a:off x="8156512" y="2500424"/>
            <a:ext cx="1114872" cy="961850"/>
          </a:xfrm>
          <a:custGeom>
            <a:avLst/>
            <a:gdLst>
              <a:gd name="T0" fmla="*/ 215 w 867"/>
              <a:gd name="T1" fmla="*/ 748 h 748"/>
              <a:gd name="T2" fmla="*/ 0 w 867"/>
              <a:gd name="T3" fmla="*/ 374 h 748"/>
              <a:gd name="T4" fmla="*/ 215 w 867"/>
              <a:gd name="T5" fmla="*/ 0 h 748"/>
              <a:gd name="T6" fmla="*/ 649 w 867"/>
              <a:gd name="T7" fmla="*/ 0 h 748"/>
              <a:gd name="T8" fmla="*/ 867 w 867"/>
              <a:gd name="T9" fmla="*/ 374 h 748"/>
              <a:gd name="T10" fmla="*/ 649 w 867"/>
              <a:gd name="T11" fmla="*/ 748 h 748"/>
              <a:gd name="T12" fmla="*/ 215 w 867"/>
              <a:gd name="T13" fmla="*/ 748 h 748"/>
            </a:gdLst>
            <a:ahLst/>
            <a:cxnLst>
              <a:cxn ang="0">
                <a:pos x="T0" y="T1"/>
              </a:cxn>
              <a:cxn ang="0">
                <a:pos x="T2" y="T3"/>
              </a:cxn>
              <a:cxn ang="0">
                <a:pos x="T4" y="T5"/>
              </a:cxn>
              <a:cxn ang="0">
                <a:pos x="T6" y="T7"/>
              </a:cxn>
              <a:cxn ang="0">
                <a:pos x="T8" y="T9"/>
              </a:cxn>
              <a:cxn ang="0">
                <a:pos x="T10" y="T11"/>
              </a:cxn>
              <a:cxn ang="0">
                <a:pos x="T12" y="T13"/>
              </a:cxn>
            </a:cxnLst>
            <a:rect l="0" t="0" r="r" b="b"/>
            <a:pathLst>
              <a:path w="867" h="748">
                <a:moveTo>
                  <a:pt x="215" y="748"/>
                </a:moveTo>
                <a:lnTo>
                  <a:pt x="0" y="374"/>
                </a:lnTo>
                <a:lnTo>
                  <a:pt x="215" y="0"/>
                </a:lnTo>
                <a:lnTo>
                  <a:pt x="649" y="0"/>
                </a:lnTo>
                <a:lnTo>
                  <a:pt x="867" y="374"/>
                </a:lnTo>
                <a:lnTo>
                  <a:pt x="649" y="748"/>
                </a:lnTo>
                <a:lnTo>
                  <a:pt x="215" y="748"/>
                </a:lnTo>
                <a:close/>
              </a:path>
            </a:pathLst>
          </a:custGeom>
          <a:solidFill>
            <a:srgbClr val="FC32A7"/>
          </a:solidFill>
          <a:ln>
            <a:noFill/>
          </a:ln>
        </p:spPr>
        <p:txBody>
          <a:bodyPr vert="horz" wrap="square" lIns="91440" tIns="45720" rIns="91440" bIns="45720" numCol="1" anchor="t" anchorCtr="0" compatLnSpc="1"/>
          <a:lstStyle/>
          <a:p>
            <a:endParaRPr lang="zh-CN" altLang="en-US"/>
          </a:p>
        </p:txBody>
      </p:sp>
      <p:sp>
        <p:nvSpPr>
          <p:cNvPr id="43" name="Flying impression design ——飞印象设计是一家专业的广告设计制作工作室，专注于平面、OFFICE、摄影等业务，工作室成立于2016年，拥有高水平的设计团队，已经立足于市场，今后将输出更多精致作品。"/>
          <p:cNvSpPr/>
          <p:nvPr/>
        </p:nvSpPr>
        <p:spPr bwMode="auto">
          <a:xfrm>
            <a:off x="8156511" y="3786751"/>
            <a:ext cx="1114874" cy="965710"/>
          </a:xfrm>
          <a:custGeom>
            <a:avLst/>
            <a:gdLst>
              <a:gd name="T0" fmla="*/ 215 w 867"/>
              <a:gd name="T1" fmla="*/ 751 h 751"/>
              <a:gd name="T2" fmla="*/ 0 w 867"/>
              <a:gd name="T3" fmla="*/ 376 h 751"/>
              <a:gd name="T4" fmla="*/ 215 w 867"/>
              <a:gd name="T5" fmla="*/ 0 h 751"/>
              <a:gd name="T6" fmla="*/ 649 w 867"/>
              <a:gd name="T7" fmla="*/ 0 h 751"/>
              <a:gd name="T8" fmla="*/ 867 w 867"/>
              <a:gd name="T9" fmla="*/ 376 h 751"/>
              <a:gd name="T10" fmla="*/ 649 w 867"/>
              <a:gd name="T11" fmla="*/ 751 h 751"/>
              <a:gd name="T12" fmla="*/ 215 w 867"/>
              <a:gd name="T13" fmla="*/ 751 h 751"/>
            </a:gdLst>
            <a:ahLst/>
            <a:cxnLst>
              <a:cxn ang="0">
                <a:pos x="T0" y="T1"/>
              </a:cxn>
              <a:cxn ang="0">
                <a:pos x="T2" y="T3"/>
              </a:cxn>
              <a:cxn ang="0">
                <a:pos x="T4" y="T5"/>
              </a:cxn>
              <a:cxn ang="0">
                <a:pos x="T6" y="T7"/>
              </a:cxn>
              <a:cxn ang="0">
                <a:pos x="T8" y="T9"/>
              </a:cxn>
              <a:cxn ang="0">
                <a:pos x="T10" y="T11"/>
              </a:cxn>
              <a:cxn ang="0">
                <a:pos x="T12" y="T13"/>
              </a:cxn>
            </a:cxnLst>
            <a:rect l="0" t="0" r="r" b="b"/>
            <a:pathLst>
              <a:path w="867" h="751">
                <a:moveTo>
                  <a:pt x="215" y="751"/>
                </a:moveTo>
                <a:lnTo>
                  <a:pt x="0" y="376"/>
                </a:lnTo>
                <a:lnTo>
                  <a:pt x="215" y="0"/>
                </a:lnTo>
                <a:lnTo>
                  <a:pt x="649" y="0"/>
                </a:lnTo>
                <a:lnTo>
                  <a:pt x="867" y="376"/>
                </a:lnTo>
                <a:lnTo>
                  <a:pt x="649" y="751"/>
                </a:lnTo>
                <a:lnTo>
                  <a:pt x="215" y="751"/>
                </a:lnTo>
                <a:close/>
              </a:path>
            </a:pathLst>
          </a:custGeom>
          <a:solidFill>
            <a:srgbClr val="FC32A7"/>
          </a:solidFill>
          <a:ln>
            <a:noFill/>
          </a:ln>
        </p:spPr>
        <p:txBody>
          <a:bodyPr vert="horz" wrap="square" lIns="91440" tIns="45720" rIns="91440" bIns="45720" numCol="1" anchor="t" anchorCtr="0" compatLnSpc="1"/>
          <a:lstStyle/>
          <a:p>
            <a:pPr algn="ctr"/>
            <a:endParaRPr lang="zh-CN" altLang="en-US"/>
          </a:p>
        </p:txBody>
      </p:sp>
      <p:sp>
        <p:nvSpPr>
          <p:cNvPr id="44" name="Flying impression design ——飞印象设计是一家专业的广告设计制作工作室，专注于平面、OFFICE、摄影等业务，工作室成立于2016年，拥有高水平的设计团队，已经立足于市场，今后将输出更多精致作品。"/>
          <p:cNvSpPr/>
          <p:nvPr/>
        </p:nvSpPr>
        <p:spPr bwMode="auto">
          <a:xfrm>
            <a:off x="7038911" y="4432562"/>
            <a:ext cx="1114874" cy="963138"/>
          </a:xfrm>
          <a:custGeom>
            <a:avLst/>
            <a:gdLst>
              <a:gd name="T0" fmla="*/ 218 w 867"/>
              <a:gd name="T1" fmla="*/ 749 h 749"/>
              <a:gd name="T2" fmla="*/ 0 w 867"/>
              <a:gd name="T3" fmla="*/ 375 h 749"/>
              <a:gd name="T4" fmla="*/ 218 w 867"/>
              <a:gd name="T5" fmla="*/ 0 h 749"/>
              <a:gd name="T6" fmla="*/ 649 w 867"/>
              <a:gd name="T7" fmla="*/ 0 h 749"/>
              <a:gd name="T8" fmla="*/ 867 w 867"/>
              <a:gd name="T9" fmla="*/ 375 h 749"/>
              <a:gd name="T10" fmla="*/ 649 w 867"/>
              <a:gd name="T11" fmla="*/ 749 h 749"/>
              <a:gd name="T12" fmla="*/ 218 w 867"/>
              <a:gd name="T13" fmla="*/ 749 h 749"/>
            </a:gdLst>
            <a:ahLst/>
            <a:cxnLst>
              <a:cxn ang="0">
                <a:pos x="T0" y="T1"/>
              </a:cxn>
              <a:cxn ang="0">
                <a:pos x="T2" y="T3"/>
              </a:cxn>
              <a:cxn ang="0">
                <a:pos x="T4" y="T5"/>
              </a:cxn>
              <a:cxn ang="0">
                <a:pos x="T6" y="T7"/>
              </a:cxn>
              <a:cxn ang="0">
                <a:pos x="T8" y="T9"/>
              </a:cxn>
              <a:cxn ang="0">
                <a:pos x="T10" y="T11"/>
              </a:cxn>
              <a:cxn ang="0">
                <a:pos x="T12" y="T13"/>
              </a:cxn>
            </a:cxnLst>
            <a:rect l="0" t="0" r="r" b="b"/>
            <a:pathLst>
              <a:path w="867" h="749">
                <a:moveTo>
                  <a:pt x="218" y="749"/>
                </a:moveTo>
                <a:lnTo>
                  <a:pt x="0" y="375"/>
                </a:lnTo>
                <a:lnTo>
                  <a:pt x="218" y="0"/>
                </a:lnTo>
                <a:lnTo>
                  <a:pt x="649" y="0"/>
                </a:lnTo>
                <a:lnTo>
                  <a:pt x="867" y="375"/>
                </a:lnTo>
                <a:lnTo>
                  <a:pt x="649" y="749"/>
                </a:lnTo>
                <a:lnTo>
                  <a:pt x="218" y="749"/>
                </a:lnTo>
                <a:close/>
              </a:path>
            </a:pathLst>
          </a:custGeom>
          <a:solidFill>
            <a:srgbClr val="FC32A7"/>
          </a:solidFill>
          <a:ln>
            <a:noFill/>
          </a:ln>
        </p:spPr>
        <p:txBody>
          <a:bodyPr vert="horz" wrap="square" lIns="91440" tIns="45720" rIns="91440" bIns="45720" numCol="1" anchor="t" anchorCtr="0" compatLnSpc="1"/>
          <a:lstStyle/>
          <a:p>
            <a:endParaRPr lang="zh-CN" altLang="en-US"/>
          </a:p>
        </p:txBody>
      </p:sp>
      <p:sp>
        <p:nvSpPr>
          <p:cNvPr id="70" name="Flying impression design ——飞印象设计是一家专业的广告设计制作工作室，专注于平面、OFFICE、摄影等业务，工作室成立于2016年，拥有高水平的设计团队，已经立足于市场，今后将输出更多精致作品。"/>
          <p:cNvSpPr txBox="1"/>
          <p:nvPr/>
        </p:nvSpPr>
        <p:spPr>
          <a:xfrm>
            <a:off x="4137660" y="1693545"/>
            <a:ext cx="1833245" cy="398780"/>
          </a:xfrm>
          <a:prstGeom prst="rect">
            <a:avLst/>
          </a:prstGeom>
          <a:noFill/>
          <a:effectLst/>
        </p:spPr>
        <p:txBody>
          <a:bodyPr wrap="square" rtlCol="0">
            <a:spAutoFit/>
          </a:bodyPr>
          <a:lstStyle/>
          <a:p>
            <a:pPr algn="r"/>
            <a:r>
              <a:rPr lang="zh-CN" altLang="en-US" sz="2000" dirty="0">
                <a:solidFill>
                  <a:srgbClr val="3A3A3A"/>
                </a:solidFill>
                <a:latin typeface="微软雅黑" panose="020B0503020204020204" pitchFamily="34" charset="-122"/>
                <a:ea typeface="微软雅黑" panose="020B0503020204020204" pitchFamily="34" charset="-122"/>
              </a:rPr>
              <a:t>微信群</a:t>
            </a:r>
            <a:r>
              <a:rPr lang="en-US" altLang="zh-CN" sz="2000" dirty="0">
                <a:solidFill>
                  <a:srgbClr val="3A3A3A"/>
                </a:solidFill>
                <a:latin typeface="微软雅黑" panose="020B0503020204020204" pitchFamily="34" charset="-122"/>
                <a:ea typeface="微软雅黑" panose="020B0503020204020204" pitchFamily="34" charset="-122"/>
              </a:rPr>
              <a:t>/</a:t>
            </a:r>
            <a:r>
              <a:rPr lang="zh-CN" altLang="en-US" sz="2000" dirty="0">
                <a:solidFill>
                  <a:srgbClr val="3A3A3A"/>
                </a:solidFill>
                <a:latin typeface="微软雅黑" panose="020B0503020204020204" pitchFamily="34" charset="-122"/>
                <a:ea typeface="微软雅黑" panose="020B0503020204020204" pitchFamily="34" charset="-122"/>
              </a:rPr>
              <a:t>朋友圈</a:t>
            </a:r>
            <a:endParaRPr lang="zh-CN" altLang="en-US" sz="2000" dirty="0">
              <a:solidFill>
                <a:srgbClr val="3A3A3A"/>
              </a:solidFill>
              <a:latin typeface="微软雅黑" panose="020B0503020204020204" pitchFamily="34" charset="-122"/>
              <a:ea typeface="微软雅黑" panose="020B0503020204020204" pitchFamily="34" charset="-122"/>
            </a:endParaRPr>
          </a:p>
        </p:txBody>
      </p:sp>
      <p:sp>
        <p:nvSpPr>
          <p:cNvPr id="71" name="Flying impression design ——飞印象设计是一家专业的广告设计制作工作室，专注于平面、OFFICE、摄影等业务，工作室成立于2016年，拥有高水平的设计团队，已经立足于市场，今后将输出更多精致作品。"/>
          <p:cNvSpPr txBox="1"/>
          <p:nvPr/>
        </p:nvSpPr>
        <p:spPr>
          <a:xfrm>
            <a:off x="3454253" y="2004121"/>
            <a:ext cx="2516502" cy="300990"/>
          </a:xfrm>
          <a:prstGeom prst="rect">
            <a:avLst/>
          </a:prstGeom>
          <a:noFill/>
          <a:effectLst/>
        </p:spPr>
        <p:txBody>
          <a:bodyPr wrap="square" rtlCol="0">
            <a:spAutoFit/>
          </a:bodyPr>
          <a:lstStyle/>
          <a:p>
            <a:pPr algn="r">
              <a:lnSpc>
                <a:spcPct val="130000"/>
              </a:lnSpc>
            </a:pPr>
            <a:r>
              <a:rPr lang="zh-CN" altLang="en-US" sz="1050" dirty="0">
                <a:solidFill>
                  <a:srgbClr val="3A3A3A"/>
                </a:solidFill>
                <a:latin typeface="微软雅黑" panose="020B0503020204020204" pitchFamily="34" charset="-122"/>
                <a:ea typeface="微软雅黑" panose="020B0503020204020204" pitchFamily="34" charset="-122"/>
              </a:rPr>
              <a:t>代运营，精准转化</a:t>
            </a:r>
            <a:endParaRPr lang="zh-CN" altLang="en-US" sz="1050" dirty="0">
              <a:solidFill>
                <a:srgbClr val="3A3A3A"/>
              </a:solidFill>
              <a:latin typeface="微软雅黑" panose="020B0503020204020204" pitchFamily="34" charset="-122"/>
              <a:ea typeface="微软雅黑" panose="020B0503020204020204" pitchFamily="34" charset="-122"/>
            </a:endParaRPr>
          </a:p>
        </p:txBody>
      </p:sp>
      <p:sp>
        <p:nvSpPr>
          <p:cNvPr id="72" name="Flying impression design ——飞印象设计是一家专业的广告设计制作工作室，专注于平面、OFFICE、摄影等业务，工作室成立于2016年，拥有高水平的设计团队，已经立足于市场，今后将输出更多精致作品。"/>
          <p:cNvSpPr txBox="1"/>
          <p:nvPr/>
        </p:nvSpPr>
        <p:spPr>
          <a:xfrm>
            <a:off x="3630243" y="3223064"/>
            <a:ext cx="1587872" cy="398780"/>
          </a:xfrm>
          <a:prstGeom prst="rect">
            <a:avLst/>
          </a:prstGeom>
          <a:noFill/>
          <a:effectLst/>
        </p:spPr>
        <p:txBody>
          <a:bodyPr wrap="square" rtlCol="0">
            <a:spAutoFit/>
          </a:bodyPr>
          <a:lstStyle/>
          <a:p>
            <a:pPr algn="r"/>
            <a:r>
              <a:rPr lang="zh-CN" altLang="en-US" sz="2000" dirty="0">
                <a:solidFill>
                  <a:srgbClr val="3A3A3A"/>
                </a:solidFill>
                <a:latin typeface="微软雅黑" panose="020B0503020204020204" pitchFamily="34" charset="-122"/>
                <a:ea typeface="微软雅黑" panose="020B0503020204020204" pitchFamily="34" charset="-122"/>
              </a:rPr>
              <a:t>微博</a:t>
            </a:r>
            <a:endParaRPr lang="zh-CN" altLang="en-US" sz="2000" dirty="0">
              <a:solidFill>
                <a:srgbClr val="3A3A3A"/>
              </a:solidFill>
              <a:latin typeface="微软雅黑" panose="020B0503020204020204" pitchFamily="34" charset="-122"/>
              <a:ea typeface="微软雅黑" panose="020B0503020204020204" pitchFamily="34" charset="-122"/>
            </a:endParaRPr>
          </a:p>
        </p:txBody>
      </p:sp>
      <p:sp>
        <p:nvSpPr>
          <p:cNvPr id="73" name="Flying impression design ——飞印象设计是一家专业的广告设计制作工作室，专注于平面、OFFICE、摄影等业务，工作室成立于2016年，拥有高水平的设计团队，已经立足于市场，今后将输出更多精致作品。"/>
          <p:cNvSpPr txBox="1"/>
          <p:nvPr/>
        </p:nvSpPr>
        <p:spPr>
          <a:xfrm>
            <a:off x="2701613" y="3533517"/>
            <a:ext cx="2516502" cy="300990"/>
          </a:xfrm>
          <a:prstGeom prst="rect">
            <a:avLst/>
          </a:prstGeom>
          <a:noFill/>
          <a:effectLst/>
        </p:spPr>
        <p:txBody>
          <a:bodyPr wrap="square" rtlCol="0">
            <a:spAutoFit/>
          </a:bodyPr>
          <a:lstStyle/>
          <a:p>
            <a:pPr algn="r">
              <a:lnSpc>
                <a:spcPct val="130000"/>
              </a:lnSpc>
            </a:pPr>
            <a:r>
              <a:rPr lang="zh-CN" altLang="en-US" sz="1050" dirty="0">
                <a:solidFill>
                  <a:srgbClr val="3A3A3A"/>
                </a:solidFill>
                <a:latin typeface="微软雅黑" panose="020B0503020204020204" pitchFamily="34" charset="-122"/>
                <a:ea typeface="微软雅黑" panose="020B0503020204020204" pitchFamily="34" charset="-122"/>
              </a:rPr>
              <a:t>网红粉丝转化</a:t>
            </a:r>
            <a:endParaRPr lang="zh-CN" altLang="en-US" sz="1050" dirty="0">
              <a:solidFill>
                <a:srgbClr val="3A3A3A"/>
              </a:solidFill>
              <a:latin typeface="微软雅黑" panose="020B0503020204020204" pitchFamily="34" charset="-122"/>
              <a:ea typeface="微软雅黑" panose="020B0503020204020204" pitchFamily="34" charset="-122"/>
            </a:endParaRPr>
          </a:p>
        </p:txBody>
      </p:sp>
      <p:sp>
        <p:nvSpPr>
          <p:cNvPr id="74" name="Flying impression design ——飞印象设计是一家专业的广告设计制作工作室，专注于平面、OFFICE、摄影等业务，工作室成立于2016年，拥有高水平的设计团队，已经立足于市场，今后将输出更多精致作品。"/>
          <p:cNvSpPr txBox="1"/>
          <p:nvPr/>
        </p:nvSpPr>
        <p:spPr>
          <a:xfrm>
            <a:off x="4239373" y="4752460"/>
            <a:ext cx="1587872" cy="398780"/>
          </a:xfrm>
          <a:prstGeom prst="rect">
            <a:avLst/>
          </a:prstGeom>
          <a:noFill/>
          <a:effectLst/>
        </p:spPr>
        <p:txBody>
          <a:bodyPr wrap="square" rtlCol="0">
            <a:spAutoFit/>
          </a:bodyPr>
          <a:lstStyle/>
          <a:p>
            <a:pPr algn="r"/>
            <a:r>
              <a:rPr lang="zh-CN" altLang="en-US" sz="2000" dirty="0">
                <a:solidFill>
                  <a:srgbClr val="3A3A3A"/>
                </a:solidFill>
                <a:latin typeface="微软雅黑" panose="020B0503020204020204" pitchFamily="34" charset="-122"/>
                <a:ea typeface="微软雅黑" panose="020B0503020204020204" pitchFamily="34" charset="-122"/>
              </a:rPr>
              <a:t>新氧</a:t>
            </a:r>
            <a:r>
              <a:rPr lang="en-US" altLang="zh-CN" sz="2000" dirty="0">
                <a:solidFill>
                  <a:srgbClr val="3A3A3A"/>
                </a:solidFill>
                <a:latin typeface="微软雅黑" panose="020B0503020204020204" pitchFamily="34" charset="-122"/>
                <a:ea typeface="微软雅黑" panose="020B0503020204020204" pitchFamily="34" charset="-122"/>
              </a:rPr>
              <a:t>/</a:t>
            </a:r>
            <a:r>
              <a:rPr lang="zh-CN" altLang="en-US" sz="2000" dirty="0">
                <a:solidFill>
                  <a:srgbClr val="3A3A3A"/>
                </a:solidFill>
                <a:latin typeface="微软雅黑" panose="020B0503020204020204" pitchFamily="34" charset="-122"/>
                <a:ea typeface="微软雅黑" panose="020B0503020204020204" pitchFamily="34" charset="-122"/>
              </a:rPr>
              <a:t>美呗</a:t>
            </a:r>
            <a:endParaRPr lang="zh-CN" altLang="en-US" sz="2000" dirty="0">
              <a:solidFill>
                <a:srgbClr val="3A3A3A"/>
              </a:solidFill>
              <a:latin typeface="微软雅黑" panose="020B0503020204020204" pitchFamily="34" charset="-122"/>
              <a:ea typeface="微软雅黑" panose="020B0503020204020204" pitchFamily="34" charset="-122"/>
            </a:endParaRPr>
          </a:p>
        </p:txBody>
      </p:sp>
      <p:sp>
        <p:nvSpPr>
          <p:cNvPr id="75" name="Flying impression design ——飞印象设计是一家专业的广告设计制作工作室，专注于平面、OFFICE、摄影等业务，工作室成立于2016年，拥有高水平的设计团队，已经立足于市场，今后将输出更多精致作品。"/>
          <p:cNvSpPr txBox="1"/>
          <p:nvPr/>
        </p:nvSpPr>
        <p:spPr>
          <a:xfrm>
            <a:off x="3310743" y="5062913"/>
            <a:ext cx="2516502" cy="300990"/>
          </a:xfrm>
          <a:prstGeom prst="rect">
            <a:avLst/>
          </a:prstGeom>
          <a:noFill/>
          <a:effectLst/>
        </p:spPr>
        <p:txBody>
          <a:bodyPr wrap="square" rtlCol="0">
            <a:spAutoFit/>
          </a:bodyPr>
          <a:lstStyle/>
          <a:p>
            <a:pPr algn="r">
              <a:lnSpc>
                <a:spcPct val="130000"/>
              </a:lnSpc>
            </a:pPr>
            <a:r>
              <a:rPr lang="zh-CN" altLang="en-US" sz="1050" dirty="0">
                <a:solidFill>
                  <a:srgbClr val="3A3A3A"/>
                </a:solidFill>
                <a:latin typeface="微软雅黑" panose="020B0503020204020204" pitchFamily="34" charset="-122"/>
                <a:ea typeface="微软雅黑" panose="020B0503020204020204" pitchFamily="34" charset="-122"/>
              </a:rPr>
              <a:t>社区互动，内容转化</a:t>
            </a:r>
            <a:endParaRPr lang="zh-CN" altLang="en-US" sz="1050" dirty="0">
              <a:solidFill>
                <a:srgbClr val="3A3A3A"/>
              </a:solidFill>
              <a:latin typeface="微软雅黑" panose="020B0503020204020204" pitchFamily="34" charset="-122"/>
              <a:ea typeface="微软雅黑" panose="020B0503020204020204" pitchFamily="34" charset="-122"/>
            </a:endParaRPr>
          </a:p>
        </p:txBody>
      </p:sp>
      <p:sp>
        <p:nvSpPr>
          <p:cNvPr id="76" name="Flying impression design ——飞印象设计是一家专业的广告设计制作工作室，专注于平面、OFFICE、摄影等业务，工作室成立于2016年，拥有高水平的设计团队，已经立足于市场，今后将输出更多精致作品。"/>
          <p:cNvSpPr txBox="1"/>
          <p:nvPr/>
        </p:nvSpPr>
        <p:spPr>
          <a:xfrm>
            <a:off x="9367035" y="1693668"/>
            <a:ext cx="1587872" cy="398780"/>
          </a:xfrm>
          <a:prstGeom prst="rect">
            <a:avLst/>
          </a:prstGeom>
          <a:noFill/>
          <a:effectLst/>
        </p:spPr>
        <p:txBody>
          <a:bodyPr wrap="square" rtlCol="0">
            <a:spAutoFit/>
          </a:bodyPr>
          <a:lstStyle/>
          <a:p>
            <a:r>
              <a:rPr lang="zh-CN" altLang="en-US" sz="2000" dirty="0">
                <a:solidFill>
                  <a:srgbClr val="3A3A3A"/>
                </a:solidFill>
                <a:latin typeface="微软雅黑" panose="020B0503020204020204" pitchFamily="34" charset="-122"/>
                <a:ea typeface="微软雅黑" panose="020B0503020204020204" pitchFamily="34" charset="-122"/>
              </a:rPr>
              <a:t>抖音等</a:t>
            </a:r>
            <a:endParaRPr lang="en-US" altLang="zh-CN" sz="2000" dirty="0">
              <a:solidFill>
                <a:srgbClr val="3A3A3A"/>
              </a:solidFill>
              <a:latin typeface="微软雅黑" panose="020B0503020204020204" pitchFamily="34" charset="-122"/>
              <a:ea typeface="微软雅黑" panose="020B0503020204020204" pitchFamily="34" charset="-122"/>
            </a:endParaRPr>
          </a:p>
        </p:txBody>
      </p:sp>
      <p:sp>
        <p:nvSpPr>
          <p:cNvPr id="77" name="Flying impression design ——飞印象设计是一家专业的广告设计制作工作室，专注于平面、OFFICE、摄影等业务，工作室成立于2016年，拥有高水平的设计团队，已经立足于市场，今后将输出更多精致作品。"/>
          <p:cNvSpPr txBox="1"/>
          <p:nvPr/>
        </p:nvSpPr>
        <p:spPr>
          <a:xfrm>
            <a:off x="9367035" y="2004121"/>
            <a:ext cx="2516502" cy="300990"/>
          </a:xfrm>
          <a:prstGeom prst="rect">
            <a:avLst/>
          </a:prstGeom>
          <a:noFill/>
          <a:effectLst/>
        </p:spPr>
        <p:txBody>
          <a:bodyPr wrap="square" rtlCol="0">
            <a:spAutoFit/>
          </a:bodyPr>
          <a:lstStyle/>
          <a:p>
            <a:pPr>
              <a:lnSpc>
                <a:spcPct val="130000"/>
              </a:lnSpc>
            </a:pPr>
            <a:r>
              <a:rPr lang="zh-CN" altLang="en-US" sz="1050" dirty="0">
                <a:solidFill>
                  <a:srgbClr val="3A3A3A"/>
                </a:solidFill>
                <a:latin typeface="微软雅黑" panose="020B0503020204020204" pitchFamily="34" charset="-122"/>
                <a:ea typeface="微软雅黑" panose="020B0503020204020204" pitchFamily="34" charset="-122"/>
              </a:rPr>
              <a:t>网红视频互动，粉丝转化</a:t>
            </a:r>
            <a:endParaRPr lang="zh-CN" altLang="en-US" sz="1050" dirty="0">
              <a:solidFill>
                <a:srgbClr val="3A3A3A"/>
              </a:solidFill>
              <a:latin typeface="微软雅黑" panose="020B0503020204020204" pitchFamily="34" charset="-122"/>
              <a:ea typeface="微软雅黑" panose="020B0503020204020204" pitchFamily="34" charset="-122"/>
            </a:endParaRPr>
          </a:p>
        </p:txBody>
      </p:sp>
      <p:sp>
        <p:nvSpPr>
          <p:cNvPr id="78" name="Flying impression design ——飞印象设计是一家专业的广告设计制作工作室，专注于平面、OFFICE、摄影等业务，工作室成立于2016年，拥有高水平的设计团队，已经立足于市场，今后将输出更多精致作品。"/>
          <p:cNvSpPr txBox="1"/>
          <p:nvPr/>
        </p:nvSpPr>
        <p:spPr>
          <a:xfrm>
            <a:off x="9832657" y="3223064"/>
            <a:ext cx="1587872" cy="398780"/>
          </a:xfrm>
          <a:prstGeom prst="rect">
            <a:avLst/>
          </a:prstGeom>
          <a:noFill/>
          <a:effectLst/>
        </p:spPr>
        <p:txBody>
          <a:bodyPr wrap="square" rtlCol="0">
            <a:spAutoFit/>
          </a:bodyPr>
          <a:lstStyle/>
          <a:p>
            <a:r>
              <a:rPr lang="zh-CN" altLang="en-US" sz="2000" dirty="0">
                <a:solidFill>
                  <a:srgbClr val="3A3A3A"/>
                </a:solidFill>
                <a:latin typeface="微软雅黑" panose="020B0503020204020204" pitchFamily="34" charset="-122"/>
                <a:ea typeface="微软雅黑" panose="020B0503020204020204" pitchFamily="34" charset="-122"/>
              </a:rPr>
              <a:t>爱奇艺</a:t>
            </a:r>
            <a:endParaRPr lang="zh-CN" altLang="en-US" sz="2000" dirty="0">
              <a:solidFill>
                <a:srgbClr val="3A3A3A"/>
              </a:solidFill>
              <a:latin typeface="微软雅黑" panose="020B0503020204020204" pitchFamily="34" charset="-122"/>
              <a:ea typeface="微软雅黑" panose="020B0503020204020204" pitchFamily="34" charset="-122"/>
            </a:endParaRPr>
          </a:p>
        </p:txBody>
      </p:sp>
      <p:sp>
        <p:nvSpPr>
          <p:cNvPr id="79" name="Flying impression design ——飞印象设计是一家专业的广告设计制作工作室，专注于平面、OFFICE、摄影等业务，工作室成立于2016年，拥有高水平的设计团队，已经立足于市场，今后将输出更多精致作品。"/>
          <p:cNvSpPr txBox="1"/>
          <p:nvPr/>
        </p:nvSpPr>
        <p:spPr>
          <a:xfrm>
            <a:off x="9832657" y="3533517"/>
            <a:ext cx="2516502" cy="300990"/>
          </a:xfrm>
          <a:prstGeom prst="rect">
            <a:avLst/>
          </a:prstGeom>
          <a:noFill/>
          <a:effectLst/>
        </p:spPr>
        <p:txBody>
          <a:bodyPr wrap="square" rtlCol="0">
            <a:spAutoFit/>
          </a:bodyPr>
          <a:lstStyle/>
          <a:p>
            <a:pPr>
              <a:lnSpc>
                <a:spcPct val="130000"/>
              </a:lnSpc>
            </a:pPr>
            <a:r>
              <a:rPr lang="zh-CN" altLang="en-US" sz="1050" dirty="0">
                <a:solidFill>
                  <a:srgbClr val="3A3A3A"/>
                </a:solidFill>
                <a:latin typeface="微软雅黑" panose="020B0503020204020204" pitchFamily="34" charset="-122"/>
                <a:ea typeface="微软雅黑" panose="020B0503020204020204" pitchFamily="34" charset="-122"/>
              </a:rPr>
              <a:t>大流量，精准客户投放转化</a:t>
            </a:r>
            <a:endParaRPr lang="zh-CN" altLang="en-US" sz="1050" dirty="0">
              <a:solidFill>
                <a:srgbClr val="3A3A3A"/>
              </a:solidFill>
              <a:latin typeface="微软雅黑" panose="020B0503020204020204" pitchFamily="34" charset="-122"/>
              <a:ea typeface="微软雅黑" panose="020B0503020204020204" pitchFamily="34" charset="-122"/>
            </a:endParaRPr>
          </a:p>
        </p:txBody>
      </p:sp>
      <p:sp>
        <p:nvSpPr>
          <p:cNvPr id="80" name="Flying impression design ——飞印象设计是一家专业的广告设计制作工作室，专注于平面、OFFICE、摄影等业务，工作室成立于2016年，拥有高水平的设计团队，已经立足于市场，今后将输出更多精致作品。"/>
          <p:cNvSpPr txBox="1"/>
          <p:nvPr/>
        </p:nvSpPr>
        <p:spPr>
          <a:xfrm>
            <a:off x="9367035" y="4752460"/>
            <a:ext cx="1587872" cy="398780"/>
          </a:xfrm>
          <a:prstGeom prst="rect">
            <a:avLst/>
          </a:prstGeom>
          <a:noFill/>
          <a:effectLst/>
        </p:spPr>
        <p:txBody>
          <a:bodyPr wrap="square" rtlCol="0">
            <a:spAutoFit/>
          </a:bodyPr>
          <a:lstStyle/>
          <a:p>
            <a:r>
              <a:rPr lang="zh-CN" altLang="en-US" sz="2000" dirty="0">
                <a:solidFill>
                  <a:srgbClr val="3A3A3A"/>
                </a:solidFill>
                <a:latin typeface="微软雅黑" panose="020B0503020204020204" pitchFamily="34" charset="-122"/>
                <a:ea typeface="微软雅黑" panose="020B0503020204020204" pitchFamily="34" charset="-122"/>
              </a:rPr>
              <a:t>小红书等</a:t>
            </a:r>
            <a:endParaRPr lang="zh-CN" altLang="en-US" sz="2000" dirty="0">
              <a:solidFill>
                <a:srgbClr val="3A3A3A"/>
              </a:solidFill>
              <a:latin typeface="微软雅黑" panose="020B0503020204020204" pitchFamily="34" charset="-122"/>
              <a:ea typeface="微软雅黑" panose="020B0503020204020204" pitchFamily="34" charset="-122"/>
            </a:endParaRPr>
          </a:p>
        </p:txBody>
      </p:sp>
      <p:sp>
        <p:nvSpPr>
          <p:cNvPr id="81" name="Flying impression design ——飞印象设计是一家专业的广告设计制作工作室，专注于平面、OFFICE、摄影等业务，工作室成立于2016年，拥有高水平的设计团队，已经立足于市场，今后将输出更多精致作品。"/>
          <p:cNvSpPr txBox="1"/>
          <p:nvPr/>
        </p:nvSpPr>
        <p:spPr>
          <a:xfrm>
            <a:off x="9367035" y="5062913"/>
            <a:ext cx="2516502" cy="300990"/>
          </a:xfrm>
          <a:prstGeom prst="rect">
            <a:avLst/>
          </a:prstGeom>
          <a:noFill/>
          <a:effectLst/>
        </p:spPr>
        <p:txBody>
          <a:bodyPr wrap="square" rtlCol="0">
            <a:spAutoFit/>
          </a:bodyPr>
          <a:lstStyle/>
          <a:p>
            <a:pPr>
              <a:lnSpc>
                <a:spcPct val="130000"/>
              </a:lnSpc>
            </a:pPr>
            <a:r>
              <a:rPr lang="zh-CN" altLang="en-US" sz="1050" dirty="0">
                <a:solidFill>
                  <a:srgbClr val="3A3A3A"/>
                </a:solidFill>
                <a:latin typeface="微软雅黑" panose="020B0503020204020204" pitchFamily="34" charset="-122"/>
                <a:ea typeface="微软雅黑" panose="020B0503020204020204" pitchFamily="34" charset="-122"/>
              </a:rPr>
              <a:t>网红聚集地，粉丝转化</a:t>
            </a:r>
            <a:endParaRPr lang="zh-CN" altLang="en-US" sz="1050" dirty="0">
              <a:solidFill>
                <a:srgbClr val="3A3A3A"/>
              </a:solidFill>
              <a:latin typeface="微软雅黑" panose="020B0503020204020204" pitchFamily="34" charset="-122"/>
              <a:ea typeface="微软雅黑" panose="020B0503020204020204" pitchFamily="34" charset="-122"/>
            </a:endParaRPr>
          </a:p>
        </p:txBody>
      </p:sp>
      <p:pic>
        <p:nvPicPr>
          <p:cNvPr id="2" name="图片 1" descr="微信"/>
          <p:cNvPicPr>
            <a:picLocks noChangeAspect="1"/>
          </p:cNvPicPr>
          <p:nvPr/>
        </p:nvPicPr>
        <p:blipFill>
          <a:blip r:embed="rId3" cstate="print"/>
          <a:stretch>
            <a:fillRect/>
          </a:stretch>
        </p:blipFill>
        <p:spPr>
          <a:xfrm>
            <a:off x="6251575" y="2712085"/>
            <a:ext cx="468003" cy="468003"/>
          </a:xfrm>
          <a:prstGeom prst="rect">
            <a:avLst/>
          </a:prstGeom>
        </p:spPr>
      </p:pic>
      <p:pic>
        <p:nvPicPr>
          <p:cNvPr id="3" name="图片 2" descr="微博"/>
          <p:cNvPicPr>
            <a:picLocks noChangeAspect="1"/>
          </p:cNvPicPr>
          <p:nvPr/>
        </p:nvPicPr>
        <p:blipFill>
          <a:blip r:embed="rId4" cstate="print"/>
          <a:stretch>
            <a:fillRect/>
          </a:stretch>
        </p:blipFill>
        <p:spPr>
          <a:xfrm>
            <a:off x="6251575" y="4045585"/>
            <a:ext cx="468003" cy="468003"/>
          </a:xfrm>
          <a:prstGeom prst="rect">
            <a:avLst/>
          </a:prstGeom>
        </p:spPr>
      </p:pic>
      <p:pic>
        <p:nvPicPr>
          <p:cNvPr id="4" name="图片 3" descr="爱奇艺"/>
          <p:cNvPicPr>
            <a:picLocks noChangeAspect="1"/>
          </p:cNvPicPr>
          <p:nvPr/>
        </p:nvPicPr>
        <p:blipFill>
          <a:blip r:embed="rId5" cstate="print"/>
          <a:stretch>
            <a:fillRect/>
          </a:stretch>
        </p:blipFill>
        <p:spPr>
          <a:xfrm>
            <a:off x="8480425" y="2747645"/>
            <a:ext cx="468003" cy="468003"/>
          </a:xfrm>
          <a:prstGeom prst="rect">
            <a:avLst/>
          </a:prstGeom>
        </p:spPr>
      </p:pic>
      <p:pic>
        <p:nvPicPr>
          <p:cNvPr id="5" name="图片 4" descr="美容"/>
          <p:cNvPicPr>
            <a:picLocks noChangeAspect="1"/>
          </p:cNvPicPr>
          <p:nvPr/>
        </p:nvPicPr>
        <p:blipFill>
          <a:blip r:embed="rId6" cstate="print"/>
          <a:stretch>
            <a:fillRect/>
          </a:stretch>
        </p:blipFill>
        <p:spPr>
          <a:xfrm>
            <a:off x="7372350" y="4648200"/>
            <a:ext cx="468003" cy="468003"/>
          </a:xfrm>
          <a:prstGeom prst="rect">
            <a:avLst/>
          </a:prstGeom>
        </p:spPr>
      </p:pic>
      <p:pic>
        <p:nvPicPr>
          <p:cNvPr id="6" name="图片 5" descr="稿定设计导出-20180913-16633"/>
          <p:cNvPicPr>
            <a:picLocks noChangeAspect="1"/>
          </p:cNvPicPr>
          <p:nvPr/>
        </p:nvPicPr>
        <p:blipFill>
          <a:blip r:embed="rId7" cstate="print"/>
          <a:stretch>
            <a:fillRect/>
          </a:stretch>
        </p:blipFill>
        <p:spPr>
          <a:xfrm>
            <a:off x="7372350" y="2101850"/>
            <a:ext cx="468003" cy="468003"/>
          </a:xfrm>
          <a:prstGeom prst="rect">
            <a:avLst/>
          </a:prstGeom>
        </p:spPr>
      </p:pic>
      <p:sp>
        <p:nvSpPr>
          <p:cNvPr id="7" name="Flying impression design ——飞印象设计是一家专业的广告设计制作工作室，专注于平面、OFFICE、摄影等业务，工作室成立于2016年，拥有高水平的设计团队，已经立足于市场，今后将输出更多精致作品。"/>
          <p:cNvSpPr txBox="1"/>
          <p:nvPr/>
        </p:nvSpPr>
        <p:spPr>
          <a:xfrm>
            <a:off x="8261985" y="4043680"/>
            <a:ext cx="1009650" cy="450850"/>
          </a:xfrm>
          <a:prstGeom prst="rect">
            <a:avLst/>
          </a:prstGeom>
          <a:noFill/>
          <a:effectLst/>
        </p:spPr>
        <p:txBody>
          <a:bodyPr wrap="square" rtlCol="0">
            <a:spAutoFit/>
          </a:bodyPr>
          <a:lstStyle/>
          <a:p>
            <a:pPr>
              <a:lnSpc>
                <a:spcPct val="130000"/>
              </a:lnSpc>
            </a:pPr>
            <a:r>
              <a:rPr lang="zh-CN" altLang="en-US" sz="1800" dirty="0">
                <a:solidFill>
                  <a:schemeClr val="bg1"/>
                </a:solidFill>
                <a:latin typeface="华文隶书" panose="02010800040101010101" charset="-122"/>
                <a:ea typeface="华文隶书" panose="02010800040101010101" charset="-122"/>
              </a:rPr>
              <a:t>小红书</a:t>
            </a:r>
            <a:endParaRPr lang="zh-CN" altLang="en-US" sz="1800" dirty="0">
              <a:solidFill>
                <a:schemeClr val="bg1"/>
              </a:solidFill>
              <a:latin typeface="华文隶书" panose="02010800040101010101" charset="-122"/>
              <a:ea typeface="华文隶书" panose="02010800040101010101"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03910" y="-7620"/>
            <a:ext cx="2162175" cy="6873240"/>
          </a:xfrm>
          <a:prstGeom prst="rect">
            <a:avLst/>
          </a:prstGeom>
          <a:solidFill>
            <a:srgbClr val="FC32A7"/>
          </a:solidFill>
          <a:ln>
            <a:no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a:p>
        </p:txBody>
      </p:sp>
      <p:sp>
        <p:nvSpPr>
          <p:cNvPr id="83" name="矩形 82"/>
          <p:cNvSpPr/>
          <p:nvPr/>
        </p:nvSpPr>
        <p:spPr>
          <a:xfrm>
            <a:off x="8104505" y="299085"/>
            <a:ext cx="3909060" cy="337185"/>
          </a:xfrm>
          <a:prstGeom prst="rect">
            <a:avLst/>
          </a:prstGeom>
        </p:spPr>
        <p:txBody>
          <a:bodyPr wrap="square">
            <a:spAutoFit/>
          </a:bodyPr>
          <a:lstStyle/>
          <a:p>
            <a:r>
              <a:rPr lang="en-US" altLang="zh-CN" sz="1600" spc="600" dirty="0">
                <a:solidFill>
                  <a:srgbClr val="FFFFFF">
                    <a:lumMod val="65000"/>
                  </a:srgbClr>
                </a:solidFill>
              </a:rPr>
              <a:t>CELEBRITY SHAREING</a:t>
            </a:r>
            <a:endParaRPr lang="zh-CN" altLang="en-US" sz="1600" spc="600" dirty="0">
              <a:solidFill>
                <a:srgbClr val="FFFFFF">
                  <a:lumMod val="65000"/>
                </a:srgbClr>
              </a:solidFill>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rcRect b="19519"/>
          <a:stretch>
            <a:fillRect/>
          </a:stretch>
        </p:blipFill>
        <p:spPr>
          <a:xfrm>
            <a:off x="0" y="0"/>
            <a:ext cx="12192000" cy="55194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5045075" y="1184275"/>
            <a:ext cx="3312160" cy="4333240"/>
          </a:xfrm>
          <a:prstGeom prst="rect">
            <a:avLst/>
          </a:prstGeom>
          <a:noFill/>
          <a:ln>
            <a:solidFill>
              <a:srgbClr val="FC32A7"/>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81355" y="1184275"/>
            <a:ext cx="3312160" cy="4333240"/>
          </a:xfrm>
          <a:prstGeom prst="rect">
            <a:avLst/>
          </a:prstGeom>
          <a:noFill/>
          <a:ln>
            <a:solidFill>
              <a:srgbClr val="FC32A7"/>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标题 1"/>
          <p:cNvSpPr txBox="1"/>
          <p:nvPr/>
        </p:nvSpPr>
        <p:spPr>
          <a:xfrm>
            <a:off x="3041015" y="221615"/>
            <a:ext cx="2186305" cy="1028700"/>
          </a:xfrm>
          <a:prstGeom prst="rect">
            <a:avLst/>
          </a:prstGeom>
        </p:spPr>
        <p:txBody>
          <a:bodyPr>
            <a:normAutofit/>
          </a:bodyPr>
          <a:lstStyle>
            <a:lvl1pPr algn="l" defTabSz="913765" rtl="0" eaLnBrk="1" latinLnBrk="0" hangingPunct="1">
              <a:lnSpc>
                <a:spcPct val="90000"/>
              </a:lnSpc>
              <a:spcBef>
                <a:spcPct val="0"/>
              </a:spcBef>
              <a:buNone/>
              <a:defRPr sz="2800" b="1" kern="1200">
                <a:solidFill>
                  <a:srgbClr val="000000"/>
                </a:solidFill>
                <a:latin typeface="Arial" panose="020B0604020202020204" pitchFamily="34" charset="0"/>
                <a:ea typeface="微软雅黑" panose="020B0503020204020204" pitchFamily="34" charset="-122"/>
                <a:cs typeface="+mn-ea"/>
              </a:defRPr>
            </a:lvl1pPr>
          </a:lstStyle>
          <a:p>
            <a:pPr algn="ctr"/>
            <a:r>
              <a:rPr lang="zh-CN" altLang="en-US" spc="300" dirty="0">
                <a:solidFill>
                  <a:srgbClr val="003378">
                    <a:lumMod val="75000"/>
                  </a:srgbClr>
                </a:solidFill>
              </a:rPr>
              <a:t>网红营销</a:t>
            </a:r>
            <a:endParaRPr lang="zh-CN" altLang="en-US" spc="300" dirty="0">
              <a:solidFill>
                <a:srgbClr val="003378">
                  <a:lumMod val="75000"/>
                </a:srgbClr>
              </a:solidFill>
            </a:endParaRPr>
          </a:p>
        </p:txBody>
      </p:sp>
      <p:sp>
        <p:nvSpPr>
          <p:cNvPr id="83" name="矩形 82"/>
          <p:cNvSpPr/>
          <p:nvPr/>
        </p:nvSpPr>
        <p:spPr>
          <a:xfrm>
            <a:off x="5083810" y="367030"/>
            <a:ext cx="3909060" cy="337185"/>
          </a:xfrm>
          <a:prstGeom prst="rect">
            <a:avLst/>
          </a:prstGeom>
        </p:spPr>
        <p:txBody>
          <a:bodyPr wrap="square">
            <a:spAutoFit/>
          </a:bodyPr>
          <a:lstStyle/>
          <a:p>
            <a:r>
              <a:rPr lang="en-US" altLang="zh-CN" sz="1600" spc="600" dirty="0">
                <a:solidFill>
                  <a:srgbClr val="FFFFFF">
                    <a:lumMod val="65000"/>
                  </a:srgbClr>
                </a:solidFill>
              </a:rPr>
              <a:t>CELEBRITY SHAREING</a:t>
            </a:r>
            <a:endParaRPr lang="zh-CN" altLang="en-US" sz="1600" spc="600" dirty="0">
              <a:solidFill>
                <a:srgbClr val="FFFFFF">
                  <a:lumMod val="65000"/>
                </a:srgbClr>
              </a:solidFill>
            </a:endParaRPr>
          </a:p>
        </p:txBody>
      </p:sp>
      <p:sp>
        <p:nvSpPr>
          <p:cNvPr id="5" name="文本框 4"/>
          <p:cNvSpPr txBox="1"/>
          <p:nvPr/>
        </p:nvSpPr>
        <p:spPr>
          <a:xfrm>
            <a:off x="5022215" y="5422265"/>
            <a:ext cx="3357880" cy="506730"/>
          </a:xfrm>
          <a:prstGeom prst="rect">
            <a:avLst/>
          </a:prstGeom>
          <a:noFill/>
        </p:spPr>
        <p:txBody>
          <a:bodyPr wrap="square" rtlCol="0" anchor="t">
            <a:spAutoFit/>
          </a:bodyPr>
          <a:lstStyle/>
          <a:p>
            <a:pPr algn="ctr">
              <a:lnSpc>
                <a:spcPct val="150000"/>
              </a:lnSpc>
            </a:pPr>
            <a:r>
              <a:rPr lang="zh-CN" altLang="en-US" sz="1800" b="1" dirty="0">
                <a:solidFill>
                  <a:srgbClr val="FC32A7"/>
                </a:solidFill>
                <a:latin typeface="微软雅黑" panose="020B0503020204020204" pitchFamily="34" charset="-122"/>
                <a:ea typeface="微软雅黑" panose="020B0503020204020204" pitchFamily="34" charset="-122"/>
                <a:cs typeface="+mn-ea"/>
                <a:sym typeface="+mn-lt"/>
              </a:rPr>
              <a:t>阶段二：网红培养，流量转化</a:t>
            </a:r>
            <a:endParaRPr lang="zh-CN" altLang="en-US" sz="1800" b="1" dirty="0">
              <a:solidFill>
                <a:srgbClr val="FC32A7"/>
              </a:solidFill>
              <a:latin typeface="微软雅黑" panose="020B0503020204020204" pitchFamily="34" charset="-122"/>
              <a:ea typeface="微软雅黑" panose="020B0503020204020204" pitchFamily="34" charset="-122"/>
              <a:cs typeface="+mn-ea"/>
              <a:sym typeface="+mn-lt"/>
            </a:endParaRPr>
          </a:p>
        </p:txBody>
      </p:sp>
      <p:sp>
        <p:nvSpPr>
          <p:cNvPr id="9" name="矩形 8"/>
          <p:cNvSpPr/>
          <p:nvPr/>
        </p:nvSpPr>
        <p:spPr>
          <a:xfrm>
            <a:off x="5618480" y="4780280"/>
            <a:ext cx="2165350" cy="520065"/>
          </a:xfrm>
          <a:prstGeom prst="rect">
            <a:avLst/>
          </a:prstGeom>
          <a:solidFill>
            <a:srgbClr val="FC32A7">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a:latin typeface="微软雅黑" panose="020B0503020204020204" pitchFamily="34" charset="-122"/>
                <a:ea typeface="微软雅黑" panose="020B0503020204020204" pitchFamily="34" charset="-122"/>
                <a:cs typeface="微软雅黑" panose="020B0503020204020204" pitchFamily="34" charset="-122"/>
              </a:rPr>
              <a:t>签约合作 </a:t>
            </a:r>
            <a:endParaRPr lang="zh-CN" altLang="en-US" sz="18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矩形 9"/>
          <p:cNvSpPr/>
          <p:nvPr/>
        </p:nvSpPr>
        <p:spPr>
          <a:xfrm>
            <a:off x="5618480" y="3949700"/>
            <a:ext cx="2165350" cy="520065"/>
          </a:xfrm>
          <a:prstGeom prst="rect">
            <a:avLst/>
          </a:prstGeom>
          <a:solidFill>
            <a:srgbClr val="FC32A7">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a:latin typeface="微软雅黑" panose="020B0503020204020204" pitchFamily="34" charset="-122"/>
                <a:ea typeface="微软雅黑" panose="020B0503020204020204" pitchFamily="34" charset="-122"/>
              </a:rPr>
              <a:t>能力培养</a:t>
            </a:r>
            <a:endParaRPr lang="zh-CN" altLang="en-US" sz="1800">
              <a:latin typeface="微软雅黑" panose="020B0503020204020204" pitchFamily="34" charset="-122"/>
              <a:ea typeface="微软雅黑" panose="020B0503020204020204" pitchFamily="34" charset="-122"/>
            </a:endParaRPr>
          </a:p>
        </p:txBody>
      </p:sp>
      <p:sp>
        <p:nvSpPr>
          <p:cNvPr id="11" name="矩形 10"/>
          <p:cNvSpPr/>
          <p:nvPr/>
        </p:nvSpPr>
        <p:spPr>
          <a:xfrm>
            <a:off x="5618480" y="3119120"/>
            <a:ext cx="2165350" cy="520065"/>
          </a:xfrm>
          <a:prstGeom prst="rect">
            <a:avLst/>
          </a:prstGeom>
          <a:solidFill>
            <a:srgbClr val="FC32A7">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a:latin typeface="微软雅黑" panose="020B0503020204020204" pitchFamily="34" charset="-122"/>
                <a:ea typeface="微软雅黑" panose="020B0503020204020204" pitchFamily="34" charset="-122"/>
              </a:rPr>
              <a:t>内容制作</a:t>
            </a:r>
            <a:endParaRPr lang="zh-CN" altLang="en-US" sz="1800">
              <a:latin typeface="微软雅黑" panose="020B0503020204020204" pitchFamily="34" charset="-122"/>
              <a:ea typeface="微软雅黑" panose="020B0503020204020204" pitchFamily="34" charset="-122"/>
            </a:endParaRPr>
          </a:p>
        </p:txBody>
      </p:sp>
      <p:sp>
        <p:nvSpPr>
          <p:cNvPr id="12" name="矩形 11"/>
          <p:cNvSpPr/>
          <p:nvPr/>
        </p:nvSpPr>
        <p:spPr>
          <a:xfrm>
            <a:off x="5618480" y="2288540"/>
            <a:ext cx="2165350" cy="520065"/>
          </a:xfrm>
          <a:prstGeom prst="rect">
            <a:avLst/>
          </a:prstGeom>
          <a:solidFill>
            <a:srgbClr val="FC32A7">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a:latin typeface="微软雅黑" panose="020B0503020204020204" pitchFamily="34" charset="-122"/>
                <a:ea typeface="微软雅黑" panose="020B0503020204020204" pitchFamily="34" charset="-122"/>
              </a:rPr>
              <a:t>流量曝光</a:t>
            </a:r>
            <a:endParaRPr lang="zh-CN" altLang="en-US" sz="1800">
              <a:latin typeface="微软雅黑" panose="020B0503020204020204" pitchFamily="34" charset="-122"/>
              <a:ea typeface="微软雅黑" panose="020B0503020204020204" pitchFamily="34" charset="-122"/>
            </a:endParaRPr>
          </a:p>
        </p:txBody>
      </p:sp>
      <p:sp>
        <p:nvSpPr>
          <p:cNvPr id="13" name="矩形 12"/>
          <p:cNvSpPr/>
          <p:nvPr/>
        </p:nvSpPr>
        <p:spPr>
          <a:xfrm>
            <a:off x="5618480" y="1457960"/>
            <a:ext cx="2165350" cy="520065"/>
          </a:xfrm>
          <a:prstGeom prst="rect">
            <a:avLst/>
          </a:prstGeom>
          <a:solidFill>
            <a:srgbClr val="FC3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a:latin typeface="微软雅黑" panose="020B0503020204020204" pitchFamily="34" charset="-122"/>
                <a:ea typeface="微软雅黑" panose="020B0503020204020204" pitchFamily="34" charset="-122"/>
              </a:rPr>
              <a:t>年入百万</a:t>
            </a:r>
            <a:endParaRPr lang="zh-CN" altLang="en-US" sz="1800">
              <a:latin typeface="微软雅黑" panose="020B0503020204020204" pitchFamily="34" charset="-122"/>
              <a:ea typeface="微软雅黑" panose="020B0503020204020204" pitchFamily="34" charset="-122"/>
            </a:endParaRPr>
          </a:p>
        </p:txBody>
      </p:sp>
      <p:cxnSp>
        <p:nvCxnSpPr>
          <p:cNvPr id="22" name="直接箭头连接符 21"/>
          <p:cNvCxnSpPr/>
          <p:nvPr/>
        </p:nvCxnSpPr>
        <p:spPr>
          <a:xfrm flipV="1">
            <a:off x="6701155" y="4469765"/>
            <a:ext cx="0" cy="310515"/>
          </a:xfrm>
          <a:prstGeom prst="straightConnector1">
            <a:avLst/>
          </a:prstGeom>
          <a:ln>
            <a:solidFill>
              <a:srgbClr val="F59B9B"/>
            </a:solidFill>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flipV="1">
            <a:off x="6701155" y="3639185"/>
            <a:ext cx="0" cy="382270"/>
          </a:xfrm>
          <a:prstGeom prst="straightConnector1">
            <a:avLst/>
          </a:prstGeom>
          <a:ln>
            <a:solidFill>
              <a:srgbClr val="F59B9B"/>
            </a:solidFill>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flipV="1">
            <a:off x="6701155" y="2808605"/>
            <a:ext cx="0" cy="382270"/>
          </a:xfrm>
          <a:prstGeom prst="straightConnector1">
            <a:avLst/>
          </a:prstGeom>
          <a:ln>
            <a:solidFill>
              <a:srgbClr val="F59B9B"/>
            </a:solidFill>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flipV="1">
            <a:off x="6701155" y="1978025"/>
            <a:ext cx="0" cy="382270"/>
          </a:xfrm>
          <a:prstGeom prst="straightConnector1">
            <a:avLst/>
          </a:prstGeom>
          <a:ln>
            <a:solidFill>
              <a:srgbClr val="F59B9B"/>
            </a:solidFill>
            <a:tailEnd type="arrow"/>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502285" y="5422265"/>
            <a:ext cx="3669665" cy="506730"/>
          </a:xfrm>
          <a:prstGeom prst="rect">
            <a:avLst/>
          </a:prstGeom>
          <a:noFill/>
        </p:spPr>
        <p:txBody>
          <a:bodyPr wrap="square" rtlCol="0" anchor="t">
            <a:spAutoFit/>
          </a:bodyPr>
          <a:lstStyle/>
          <a:p>
            <a:pPr algn="ctr">
              <a:lnSpc>
                <a:spcPct val="150000"/>
              </a:lnSpc>
            </a:pPr>
            <a:r>
              <a:rPr lang="zh-CN" altLang="en-US" sz="1800" b="1" dirty="0">
                <a:solidFill>
                  <a:srgbClr val="FC32A7"/>
                </a:solidFill>
                <a:latin typeface="微软雅黑" panose="020B0503020204020204" pitchFamily="34" charset="-122"/>
                <a:ea typeface="微软雅黑" panose="020B0503020204020204" pitchFamily="34" charset="-122"/>
                <a:cs typeface="+mn-ea"/>
                <a:sym typeface="+mn-lt"/>
              </a:rPr>
              <a:t>阶段一：选拔网红，炒热</a:t>
            </a:r>
            <a:r>
              <a:rPr lang="en-US" altLang="zh-CN" sz="1800" b="1" dirty="0">
                <a:solidFill>
                  <a:srgbClr val="FC32A7"/>
                </a:solidFill>
                <a:latin typeface="微软雅黑" panose="020B0503020204020204" pitchFamily="34" charset="-122"/>
                <a:ea typeface="微软雅黑" panose="020B0503020204020204" pitchFamily="34" charset="-122"/>
                <a:cs typeface="+mn-ea"/>
                <a:sym typeface="+mn-lt"/>
              </a:rPr>
              <a:t>XXXX</a:t>
            </a:r>
            <a:endParaRPr lang="zh-CN" altLang="en-US" sz="1800" b="1" dirty="0">
              <a:solidFill>
                <a:srgbClr val="FC32A7"/>
              </a:solidFill>
              <a:latin typeface="微软雅黑" panose="020B0503020204020204" pitchFamily="34" charset="-122"/>
              <a:ea typeface="微软雅黑" panose="020B0503020204020204" pitchFamily="34" charset="-122"/>
              <a:cs typeface="+mn-ea"/>
              <a:sym typeface="+mn-lt"/>
            </a:endParaRPr>
          </a:p>
        </p:txBody>
      </p:sp>
      <p:sp>
        <p:nvSpPr>
          <p:cNvPr id="3" name="矩形 2"/>
          <p:cNvSpPr/>
          <p:nvPr/>
        </p:nvSpPr>
        <p:spPr>
          <a:xfrm>
            <a:off x="1061085" y="4780280"/>
            <a:ext cx="2354580" cy="520065"/>
          </a:xfrm>
          <a:prstGeom prst="rect">
            <a:avLst/>
          </a:prstGeom>
          <a:solidFill>
            <a:srgbClr val="FC32A7">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latin typeface="微软雅黑" panose="020B0503020204020204" pitchFamily="34" charset="-122"/>
                <a:ea typeface="微软雅黑" panose="020B0503020204020204" pitchFamily="34" charset="-122"/>
              </a:rPr>
              <a:t>全城寻找</a:t>
            </a:r>
            <a:r>
              <a:rPr lang="en-US" altLang="zh-CN" sz="1800" dirty="0">
                <a:latin typeface="微软雅黑" panose="020B0503020204020204" pitchFamily="34" charset="-122"/>
                <a:ea typeface="微软雅黑" panose="020B0503020204020204" pitchFamily="34" charset="-122"/>
              </a:rPr>
              <a:t>XXXX</a:t>
            </a:r>
            <a:r>
              <a:rPr lang="zh-CN" altLang="en-US" sz="1800" dirty="0">
                <a:latin typeface="微软雅黑" panose="020B0503020204020204" pitchFamily="34" charset="-122"/>
                <a:ea typeface="微软雅黑" panose="020B0503020204020204" pitchFamily="34" charset="-122"/>
              </a:rPr>
              <a:t>大赛</a:t>
            </a:r>
            <a:endParaRPr lang="zh-CN" altLang="en-US" sz="1800" dirty="0">
              <a:latin typeface="微软雅黑" panose="020B0503020204020204" pitchFamily="34" charset="-122"/>
              <a:ea typeface="微软雅黑" panose="020B0503020204020204" pitchFamily="34" charset="-122"/>
            </a:endParaRPr>
          </a:p>
        </p:txBody>
      </p:sp>
      <p:sp>
        <p:nvSpPr>
          <p:cNvPr id="4" name="矩形 3"/>
          <p:cNvSpPr/>
          <p:nvPr/>
        </p:nvSpPr>
        <p:spPr>
          <a:xfrm>
            <a:off x="1334135" y="3949700"/>
            <a:ext cx="1809750" cy="520065"/>
          </a:xfrm>
          <a:prstGeom prst="rect">
            <a:avLst/>
          </a:prstGeom>
          <a:solidFill>
            <a:srgbClr val="FC32A7">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latin typeface="微软雅黑" panose="020B0503020204020204" pitchFamily="34" charset="-122"/>
                <a:ea typeface="微软雅黑" panose="020B0503020204020204" pitchFamily="34" charset="-122"/>
              </a:rPr>
              <a:t>100</a:t>
            </a:r>
            <a:r>
              <a:rPr lang="zh-CN" altLang="en-US" sz="1800">
                <a:latin typeface="微软雅黑" panose="020B0503020204020204" pitchFamily="34" charset="-122"/>
                <a:ea typeface="微软雅黑" panose="020B0503020204020204" pitchFamily="34" charset="-122"/>
              </a:rPr>
              <a:t>强</a:t>
            </a:r>
            <a:endParaRPr lang="zh-CN" altLang="en-US" sz="1800">
              <a:latin typeface="微软雅黑" panose="020B0503020204020204" pitchFamily="34" charset="-122"/>
              <a:ea typeface="微软雅黑" panose="020B0503020204020204" pitchFamily="34" charset="-122"/>
            </a:endParaRPr>
          </a:p>
        </p:txBody>
      </p:sp>
      <p:sp>
        <p:nvSpPr>
          <p:cNvPr id="6" name="矩形 5"/>
          <p:cNvSpPr/>
          <p:nvPr/>
        </p:nvSpPr>
        <p:spPr>
          <a:xfrm>
            <a:off x="1461135" y="3119120"/>
            <a:ext cx="1555115" cy="520065"/>
          </a:xfrm>
          <a:prstGeom prst="rect">
            <a:avLst/>
          </a:prstGeom>
          <a:solidFill>
            <a:srgbClr val="FC32A7">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latin typeface="微软雅黑" panose="020B0503020204020204" pitchFamily="34" charset="-122"/>
                <a:ea typeface="微软雅黑" panose="020B0503020204020204" pitchFamily="34" charset="-122"/>
              </a:rPr>
              <a:t>10</a:t>
            </a:r>
            <a:r>
              <a:rPr lang="zh-CN" altLang="en-US" sz="1800">
                <a:latin typeface="微软雅黑" panose="020B0503020204020204" pitchFamily="34" charset="-122"/>
                <a:ea typeface="微软雅黑" panose="020B0503020204020204" pitchFamily="34" charset="-122"/>
              </a:rPr>
              <a:t>强</a:t>
            </a:r>
            <a:endParaRPr lang="zh-CN" altLang="en-US" sz="1800">
              <a:latin typeface="微软雅黑" panose="020B0503020204020204" pitchFamily="34" charset="-122"/>
              <a:ea typeface="微软雅黑" panose="020B0503020204020204" pitchFamily="34" charset="-122"/>
            </a:endParaRPr>
          </a:p>
        </p:txBody>
      </p:sp>
      <p:sp>
        <p:nvSpPr>
          <p:cNvPr id="7" name="矩形 6"/>
          <p:cNvSpPr/>
          <p:nvPr/>
        </p:nvSpPr>
        <p:spPr>
          <a:xfrm>
            <a:off x="1616710" y="2288540"/>
            <a:ext cx="1242695" cy="520065"/>
          </a:xfrm>
          <a:prstGeom prst="rect">
            <a:avLst/>
          </a:prstGeom>
          <a:solidFill>
            <a:srgbClr val="FC32A7">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a:latin typeface="微软雅黑" panose="020B0503020204020204" pitchFamily="34" charset="-122"/>
                <a:ea typeface="微软雅黑" panose="020B0503020204020204" pitchFamily="34" charset="-122"/>
              </a:rPr>
              <a:t>代言人</a:t>
            </a:r>
            <a:endParaRPr lang="zh-CN" altLang="en-US" sz="1800">
              <a:latin typeface="微软雅黑" panose="020B0503020204020204" pitchFamily="34" charset="-122"/>
              <a:ea typeface="微软雅黑" panose="020B0503020204020204" pitchFamily="34" charset="-122"/>
            </a:endParaRPr>
          </a:p>
        </p:txBody>
      </p:sp>
      <p:sp>
        <p:nvSpPr>
          <p:cNvPr id="8" name="矩形 7"/>
          <p:cNvSpPr/>
          <p:nvPr/>
        </p:nvSpPr>
        <p:spPr>
          <a:xfrm>
            <a:off x="1155700" y="1457960"/>
            <a:ext cx="2165350" cy="520065"/>
          </a:xfrm>
          <a:prstGeom prst="rect">
            <a:avLst/>
          </a:prstGeom>
          <a:solidFill>
            <a:srgbClr val="FC3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latin typeface="微软雅黑" panose="020B0503020204020204" pitchFamily="34" charset="-122"/>
                <a:ea typeface="微软雅黑" panose="020B0503020204020204" pitchFamily="34" charset="-122"/>
              </a:rPr>
              <a:t>参加</a:t>
            </a:r>
            <a:r>
              <a:rPr lang="en-US" altLang="zh-CN" sz="1800" dirty="0">
                <a:latin typeface="微软雅黑" panose="020B0503020204020204" pitchFamily="34" charset="-122"/>
                <a:ea typeface="微软雅黑" panose="020B0503020204020204" pitchFamily="34" charset="-122"/>
              </a:rPr>
              <a:t>XXXX</a:t>
            </a:r>
            <a:r>
              <a:rPr lang="zh-CN" altLang="en-US" sz="1800" dirty="0">
                <a:latin typeface="微软雅黑" panose="020B0503020204020204" pitchFamily="34" charset="-122"/>
                <a:ea typeface="微软雅黑" panose="020B0503020204020204" pitchFamily="34" charset="-122"/>
              </a:rPr>
              <a:t>总决赛</a:t>
            </a:r>
            <a:endParaRPr lang="zh-CN" altLang="en-US" sz="1800" dirty="0">
              <a:latin typeface="微软雅黑" panose="020B0503020204020204" pitchFamily="34" charset="-122"/>
              <a:ea typeface="微软雅黑" panose="020B0503020204020204" pitchFamily="34" charset="-122"/>
            </a:endParaRPr>
          </a:p>
        </p:txBody>
      </p:sp>
      <p:cxnSp>
        <p:nvCxnSpPr>
          <p:cNvPr id="14" name="直接箭头连接符 13"/>
          <p:cNvCxnSpPr/>
          <p:nvPr/>
        </p:nvCxnSpPr>
        <p:spPr>
          <a:xfrm flipV="1">
            <a:off x="2238375" y="4469765"/>
            <a:ext cx="635" cy="310515"/>
          </a:xfrm>
          <a:prstGeom prst="straightConnector1">
            <a:avLst/>
          </a:prstGeom>
          <a:ln>
            <a:solidFill>
              <a:srgbClr val="F59B9B"/>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V="1">
            <a:off x="2238375" y="3639185"/>
            <a:ext cx="0" cy="382270"/>
          </a:xfrm>
          <a:prstGeom prst="straightConnector1">
            <a:avLst/>
          </a:prstGeom>
          <a:ln>
            <a:solidFill>
              <a:srgbClr val="F59B9B"/>
            </a:solidFill>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flipV="1">
            <a:off x="2238375" y="2808605"/>
            <a:ext cx="0" cy="382270"/>
          </a:xfrm>
          <a:prstGeom prst="straightConnector1">
            <a:avLst/>
          </a:prstGeom>
          <a:ln>
            <a:solidFill>
              <a:srgbClr val="F59B9B"/>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flipV="1">
            <a:off x="2238375" y="1978025"/>
            <a:ext cx="0" cy="382270"/>
          </a:xfrm>
          <a:prstGeom prst="straightConnector1">
            <a:avLst/>
          </a:prstGeom>
          <a:ln>
            <a:solidFill>
              <a:srgbClr val="F59B9B"/>
            </a:solidFill>
            <a:tailEnd type="arrow"/>
          </a:ln>
        </p:spPr>
        <p:style>
          <a:lnRef idx="1">
            <a:schemeClr val="accent1"/>
          </a:lnRef>
          <a:fillRef idx="0">
            <a:schemeClr val="accent1"/>
          </a:fillRef>
          <a:effectRef idx="0">
            <a:schemeClr val="accent1"/>
          </a:effectRef>
          <a:fontRef idx="minor">
            <a:schemeClr val="tx1"/>
          </a:fontRef>
        </p:style>
      </p:cxnSp>
      <p:sp>
        <p:nvSpPr>
          <p:cNvPr id="21" name="右箭头 20"/>
          <p:cNvSpPr/>
          <p:nvPr/>
        </p:nvSpPr>
        <p:spPr>
          <a:xfrm>
            <a:off x="4171950" y="3262630"/>
            <a:ext cx="647700" cy="288290"/>
          </a:xfrm>
          <a:prstGeom prst="rightArrow">
            <a:avLst/>
          </a:prstGeom>
          <a:solidFill>
            <a:srgbClr val="FC32A7"/>
          </a:solidFill>
          <a:ln>
            <a:solidFill>
              <a:srgbClr val="FC32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5"/>
          <p:cNvSpPr txBox="1"/>
          <p:nvPr/>
        </p:nvSpPr>
        <p:spPr>
          <a:xfrm>
            <a:off x="8747125" y="2553970"/>
            <a:ext cx="3031490" cy="2553335"/>
          </a:xfrm>
          <a:prstGeom prst="rect">
            <a:avLst/>
          </a:prstGeom>
          <a:noFill/>
          <a:ln w="9525">
            <a:noFill/>
          </a:ln>
        </p:spPr>
        <p:txBody>
          <a:bodyPr wrap="square" anchor="t">
            <a:spAutoFit/>
          </a:bodyPr>
          <a:lstStyle/>
          <a:p>
            <a:pPr marL="342900" indent="-342900">
              <a:buFont typeface="Wingdings" panose="05000000000000000000" charset="0"/>
              <a:buChar char="ü"/>
            </a:pPr>
            <a:r>
              <a:rPr lang="zh-CN" altLang="en-US" sz="2000" dirty="0">
                <a:latin typeface="Arial" panose="020B0604020202020204" pitchFamily="34" charset="0"/>
                <a:ea typeface="微软雅黑" panose="020B0503020204020204" pitchFamily="34" charset="-122"/>
              </a:rPr>
              <a:t>形成网红推荐粉丝分销收益规则</a:t>
            </a:r>
            <a:endParaRPr lang="zh-CN" altLang="en-US" sz="2000" dirty="0">
              <a:latin typeface="Arial" panose="020B0604020202020204" pitchFamily="34" charset="0"/>
              <a:ea typeface="微软雅黑" panose="020B0503020204020204" pitchFamily="34" charset="-122"/>
            </a:endParaRPr>
          </a:p>
          <a:p>
            <a:pPr marL="342900" indent="-342900">
              <a:buFont typeface="Wingdings" panose="05000000000000000000" charset="0"/>
              <a:buChar char="ü"/>
            </a:pPr>
            <a:endParaRPr lang="zh-CN" altLang="en-US" sz="2000" dirty="0">
              <a:latin typeface="Arial" panose="020B0604020202020204" pitchFamily="34" charset="0"/>
              <a:ea typeface="微软雅黑" panose="020B0503020204020204" pitchFamily="34" charset="-122"/>
            </a:endParaRPr>
          </a:p>
          <a:p>
            <a:pPr marL="342900" indent="-342900">
              <a:buFont typeface="Wingdings" panose="05000000000000000000" charset="0"/>
              <a:buChar char="ü"/>
            </a:pPr>
            <a:r>
              <a:rPr lang="zh-CN" altLang="en-US" sz="2000" dirty="0">
                <a:latin typeface="Arial" panose="020B0604020202020204" pitchFamily="34" charset="0"/>
                <a:ea typeface="微软雅黑" panose="020B0503020204020204" pitchFamily="34" charset="-122"/>
              </a:rPr>
              <a:t>提供引流爆款产品，发挥赛事效应</a:t>
            </a:r>
            <a:endParaRPr lang="zh-CN" altLang="en-US" sz="2000" dirty="0">
              <a:latin typeface="Arial" panose="020B0604020202020204" pitchFamily="34" charset="0"/>
              <a:ea typeface="微软雅黑" panose="020B0503020204020204" pitchFamily="34" charset="-122"/>
            </a:endParaRPr>
          </a:p>
          <a:p>
            <a:pPr marL="342900" indent="-342900">
              <a:buFont typeface="Wingdings" panose="05000000000000000000" charset="0"/>
              <a:buChar char="ü"/>
            </a:pPr>
            <a:endParaRPr lang="zh-CN" altLang="en-US" sz="2000" dirty="0">
              <a:latin typeface="Arial" panose="020B0604020202020204" pitchFamily="34" charset="0"/>
              <a:ea typeface="微软雅黑" panose="020B0503020204020204" pitchFamily="34" charset="-122"/>
            </a:endParaRPr>
          </a:p>
          <a:p>
            <a:pPr marL="342900" indent="-342900">
              <a:buFont typeface="Wingdings" panose="05000000000000000000" charset="0"/>
              <a:buChar char="ü"/>
            </a:pPr>
            <a:r>
              <a:rPr lang="zh-CN" altLang="en-US" sz="2000" dirty="0">
                <a:latin typeface="Arial" panose="020B0604020202020204" pitchFamily="34" charset="0"/>
                <a:ea typeface="微软雅黑" panose="020B0503020204020204" pitchFamily="34" charset="-122"/>
              </a:rPr>
              <a:t>可增设爆款活动，如千万豪车游</a:t>
            </a:r>
            <a:endParaRPr lang="zh-CN" altLang="en-US" sz="2000" dirty="0">
              <a:latin typeface="Arial" panose="020B0604020202020204" pitchFamily="34" charset="0"/>
              <a:ea typeface="微软雅黑" panose="020B0503020204020204" pitchFamily="34" charset="-122"/>
            </a:endParaRPr>
          </a:p>
        </p:txBody>
      </p:sp>
      <p:sp>
        <p:nvSpPr>
          <p:cNvPr id="27" name="文本框 26"/>
          <p:cNvSpPr txBox="1"/>
          <p:nvPr/>
        </p:nvSpPr>
        <p:spPr>
          <a:xfrm>
            <a:off x="8747125" y="1920875"/>
            <a:ext cx="1605280" cy="521970"/>
          </a:xfrm>
          <a:prstGeom prst="rect">
            <a:avLst/>
          </a:prstGeom>
          <a:noFill/>
        </p:spPr>
        <p:txBody>
          <a:bodyPr wrap="none" rtlCol="0" anchor="t">
            <a:spAutoFit/>
          </a:bodyPr>
          <a:lstStyle/>
          <a:p>
            <a:r>
              <a:rPr lang="zh-CN" altLang="en-US" sz="2800">
                <a:ea typeface="微软雅黑" panose="020B0503020204020204" pitchFamily="34" charset="-122"/>
                <a:sym typeface="+mn-ea"/>
              </a:rPr>
              <a:t>大赛期间</a:t>
            </a:r>
            <a:endParaRPr lang="zh-CN" altLang="en-US" sz="2800">
              <a:ea typeface="微软雅黑" panose="020B0503020204020204" pitchFamily="34" charset="-122"/>
              <a:sym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09" name="文本框 5"/>
          <p:cNvSpPr txBox="1"/>
          <p:nvPr/>
        </p:nvSpPr>
        <p:spPr>
          <a:xfrm>
            <a:off x="5173980" y="391160"/>
            <a:ext cx="1844675" cy="583565"/>
          </a:xfrm>
          <a:prstGeom prst="rect">
            <a:avLst/>
          </a:prstGeom>
          <a:noFill/>
          <a:ln w="9525">
            <a:noFill/>
          </a:ln>
        </p:spPr>
        <p:txBody>
          <a:bodyPr wrap="square" anchor="t">
            <a:spAutoFit/>
          </a:bodyPr>
          <a:lstStyle/>
          <a:p>
            <a:r>
              <a:rPr lang="zh-CN" altLang="en-US" sz="3200">
                <a:latin typeface="Arial" panose="020B0604020202020204" pitchFamily="34" charset="0"/>
                <a:ea typeface="微软雅黑" panose="020B0503020204020204" pitchFamily="34" charset="-122"/>
              </a:rPr>
              <a:t>合作模式</a:t>
            </a:r>
            <a:endParaRPr lang="en-US" altLang="zh-CN" sz="3200">
              <a:latin typeface="Arial" panose="020B0604020202020204" pitchFamily="34" charset="0"/>
              <a:ea typeface="微软雅黑" panose="020B0503020204020204" pitchFamily="34" charset="-122"/>
            </a:endParaRPr>
          </a:p>
        </p:txBody>
      </p:sp>
      <p:grpSp>
        <p:nvGrpSpPr>
          <p:cNvPr id="65" name="组合 64"/>
          <p:cNvGrpSpPr/>
          <p:nvPr/>
        </p:nvGrpSpPr>
        <p:grpSpPr>
          <a:xfrm>
            <a:off x="10994103" y="1340768"/>
            <a:ext cx="502571" cy="4824537"/>
            <a:chOff x="10994103" y="1484783"/>
            <a:chExt cx="502571" cy="4824537"/>
          </a:xfrm>
        </p:grpSpPr>
        <p:sp>
          <p:nvSpPr>
            <p:cNvPr id="66" name="等腰三角形 6"/>
            <p:cNvSpPr/>
            <p:nvPr/>
          </p:nvSpPr>
          <p:spPr>
            <a:xfrm rot="16200000" flipH="1">
              <a:off x="10693937" y="1784949"/>
              <a:ext cx="1102903" cy="502571"/>
            </a:xfrm>
            <a:custGeom>
              <a:avLst/>
              <a:gdLst>
                <a:gd name="connsiteX0" fmla="*/ 0 w 693325"/>
                <a:gd name="connsiteY0" fmla="*/ 728790 h 728790"/>
                <a:gd name="connsiteX1" fmla="*/ 693325 w 693325"/>
                <a:gd name="connsiteY1" fmla="*/ 0 h 728790"/>
                <a:gd name="connsiteX2" fmla="*/ 693325 w 693325"/>
                <a:gd name="connsiteY2" fmla="*/ 728790 h 728790"/>
                <a:gd name="connsiteX3" fmla="*/ 0 w 693325"/>
                <a:gd name="connsiteY3" fmla="*/ 728790 h 728790"/>
                <a:gd name="connsiteX0-1" fmla="*/ 0 w 1102903"/>
                <a:gd name="connsiteY0-2" fmla="*/ 500190 h 500190"/>
                <a:gd name="connsiteX1-3" fmla="*/ 1102903 w 1102903"/>
                <a:gd name="connsiteY1-4" fmla="*/ 0 h 500190"/>
                <a:gd name="connsiteX2-5" fmla="*/ 693325 w 1102903"/>
                <a:gd name="connsiteY2-6" fmla="*/ 500190 h 500190"/>
                <a:gd name="connsiteX3-7" fmla="*/ 0 w 1102903"/>
                <a:gd name="connsiteY3-8" fmla="*/ 500190 h 500190"/>
                <a:gd name="connsiteX0-9" fmla="*/ 0 w 1102903"/>
                <a:gd name="connsiteY0-10" fmla="*/ 500190 h 502571"/>
                <a:gd name="connsiteX1-11" fmla="*/ 1102903 w 1102903"/>
                <a:gd name="connsiteY1-12" fmla="*/ 0 h 502571"/>
                <a:gd name="connsiteX2-13" fmla="*/ 729047 w 1102903"/>
                <a:gd name="connsiteY2-14" fmla="*/ 502571 h 502571"/>
                <a:gd name="connsiteX3-15" fmla="*/ 0 w 1102903"/>
                <a:gd name="connsiteY3-16" fmla="*/ 500190 h 502571"/>
              </a:gdLst>
              <a:ahLst/>
              <a:cxnLst>
                <a:cxn ang="0">
                  <a:pos x="connsiteX0-1" y="connsiteY0-2"/>
                </a:cxn>
                <a:cxn ang="0">
                  <a:pos x="connsiteX1-3" y="connsiteY1-4"/>
                </a:cxn>
                <a:cxn ang="0">
                  <a:pos x="connsiteX2-5" y="connsiteY2-6"/>
                </a:cxn>
                <a:cxn ang="0">
                  <a:pos x="connsiteX3-7" y="connsiteY3-8"/>
                </a:cxn>
              </a:cxnLst>
              <a:rect l="l" t="t" r="r" b="b"/>
              <a:pathLst>
                <a:path w="1102903" h="502571">
                  <a:moveTo>
                    <a:pt x="0" y="500190"/>
                  </a:moveTo>
                  <a:lnTo>
                    <a:pt x="1102903" y="0"/>
                  </a:lnTo>
                  <a:lnTo>
                    <a:pt x="729047" y="502571"/>
                  </a:lnTo>
                  <a:lnTo>
                    <a:pt x="0" y="500190"/>
                  </a:lnTo>
                  <a:close/>
                </a:path>
              </a:pathLst>
            </a:custGeom>
            <a:solidFill>
              <a:sysClr val="window" lastClr="FFFFFF">
                <a:lumMod val="65000"/>
              </a:sysClr>
            </a:solidFill>
            <a:ln>
              <a:no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a:cs typeface="微软雅黑" panose="020B0503020204020204" pitchFamily="34" charset="-122"/>
                <a:sym typeface="Arial" panose="020B0604020202020204" pitchFamily="34" charset="0"/>
              </a:endParaRPr>
            </a:p>
          </p:txBody>
        </p:sp>
        <p:cxnSp>
          <p:nvCxnSpPr>
            <p:cNvPr id="67" name="直接连接符 66"/>
            <p:cNvCxnSpPr/>
            <p:nvPr/>
          </p:nvCxnSpPr>
          <p:spPr>
            <a:xfrm flipH="1">
              <a:off x="11001690" y="2578162"/>
              <a:ext cx="1" cy="3731158"/>
            </a:xfrm>
            <a:prstGeom prst="line">
              <a:avLst/>
            </a:prstGeom>
            <a:ln>
              <a:solidFill>
                <a:sysClr val="window" lastClr="FFFFFF">
                  <a:lumMod val="75000"/>
                </a:sysClr>
              </a:solidFill>
            </a:ln>
          </p:spPr>
          <p:style>
            <a:lnRef idx="1">
              <a:srgbClr val="5B9BD5"/>
            </a:lnRef>
            <a:fillRef idx="0">
              <a:srgbClr val="5B9BD5"/>
            </a:fillRef>
            <a:effectRef idx="0">
              <a:srgbClr val="5B9BD5"/>
            </a:effectRef>
            <a:fontRef idx="minor">
              <a:sysClr val="windowText" lastClr="000000"/>
            </a:fontRef>
          </p:style>
        </p:cxnSp>
      </p:grpSp>
      <p:grpSp>
        <p:nvGrpSpPr>
          <p:cNvPr id="68" name="组合 67"/>
          <p:cNvGrpSpPr/>
          <p:nvPr/>
        </p:nvGrpSpPr>
        <p:grpSpPr>
          <a:xfrm>
            <a:off x="695325" y="1340768"/>
            <a:ext cx="502571" cy="4824537"/>
            <a:chOff x="695325" y="1484783"/>
            <a:chExt cx="502571" cy="4824537"/>
          </a:xfrm>
        </p:grpSpPr>
        <p:sp>
          <p:nvSpPr>
            <p:cNvPr id="69" name="等腰三角形 6"/>
            <p:cNvSpPr/>
            <p:nvPr/>
          </p:nvSpPr>
          <p:spPr>
            <a:xfrm rot="5400000">
              <a:off x="395159" y="1784949"/>
              <a:ext cx="1102903" cy="502571"/>
            </a:xfrm>
            <a:custGeom>
              <a:avLst/>
              <a:gdLst>
                <a:gd name="connsiteX0" fmla="*/ 0 w 693325"/>
                <a:gd name="connsiteY0" fmla="*/ 728790 h 728790"/>
                <a:gd name="connsiteX1" fmla="*/ 693325 w 693325"/>
                <a:gd name="connsiteY1" fmla="*/ 0 h 728790"/>
                <a:gd name="connsiteX2" fmla="*/ 693325 w 693325"/>
                <a:gd name="connsiteY2" fmla="*/ 728790 h 728790"/>
                <a:gd name="connsiteX3" fmla="*/ 0 w 693325"/>
                <a:gd name="connsiteY3" fmla="*/ 728790 h 728790"/>
                <a:gd name="connsiteX0-1" fmla="*/ 0 w 1102903"/>
                <a:gd name="connsiteY0-2" fmla="*/ 500190 h 500190"/>
                <a:gd name="connsiteX1-3" fmla="*/ 1102903 w 1102903"/>
                <a:gd name="connsiteY1-4" fmla="*/ 0 h 500190"/>
                <a:gd name="connsiteX2-5" fmla="*/ 693325 w 1102903"/>
                <a:gd name="connsiteY2-6" fmla="*/ 500190 h 500190"/>
                <a:gd name="connsiteX3-7" fmla="*/ 0 w 1102903"/>
                <a:gd name="connsiteY3-8" fmla="*/ 500190 h 500190"/>
                <a:gd name="connsiteX0-9" fmla="*/ 0 w 1102903"/>
                <a:gd name="connsiteY0-10" fmla="*/ 500190 h 502571"/>
                <a:gd name="connsiteX1-11" fmla="*/ 1102903 w 1102903"/>
                <a:gd name="connsiteY1-12" fmla="*/ 0 h 502571"/>
                <a:gd name="connsiteX2-13" fmla="*/ 729047 w 1102903"/>
                <a:gd name="connsiteY2-14" fmla="*/ 502571 h 502571"/>
                <a:gd name="connsiteX3-15" fmla="*/ 0 w 1102903"/>
                <a:gd name="connsiteY3-16" fmla="*/ 500190 h 502571"/>
              </a:gdLst>
              <a:ahLst/>
              <a:cxnLst>
                <a:cxn ang="0">
                  <a:pos x="connsiteX0-1" y="connsiteY0-2"/>
                </a:cxn>
                <a:cxn ang="0">
                  <a:pos x="connsiteX1-3" y="connsiteY1-4"/>
                </a:cxn>
                <a:cxn ang="0">
                  <a:pos x="connsiteX2-5" y="connsiteY2-6"/>
                </a:cxn>
                <a:cxn ang="0">
                  <a:pos x="connsiteX3-7" y="connsiteY3-8"/>
                </a:cxn>
              </a:cxnLst>
              <a:rect l="l" t="t" r="r" b="b"/>
              <a:pathLst>
                <a:path w="1102903" h="502571">
                  <a:moveTo>
                    <a:pt x="0" y="500190"/>
                  </a:moveTo>
                  <a:lnTo>
                    <a:pt x="1102903" y="0"/>
                  </a:lnTo>
                  <a:lnTo>
                    <a:pt x="729047" y="502571"/>
                  </a:lnTo>
                  <a:lnTo>
                    <a:pt x="0" y="500190"/>
                  </a:lnTo>
                  <a:close/>
                </a:path>
              </a:pathLst>
            </a:custGeom>
            <a:solidFill>
              <a:sysClr val="window" lastClr="FFFFFF">
                <a:lumMod val="65000"/>
              </a:sysClr>
            </a:solidFill>
            <a:ln>
              <a:no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algn="ctr"/>
              <a:endParaRPr lang="zh-CN" altLang="en-US">
                <a:cs typeface="微软雅黑" panose="020B0503020204020204" pitchFamily="34" charset="-122"/>
                <a:sym typeface="Arial" panose="020B0604020202020204" pitchFamily="34" charset="0"/>
              </a:endParaRPr>
            </a:p>
          </p:txBody>
        </p:sp>
        <p:cxnSp>
          <p:nvCxnSpPr>
            <p:cNvPr id="70" name="直接连接符 69"/>
            <p:cNvCxnSpPr/>
            <p:nvPr/>
          </p:nvCxnSpPr>
          <p:spPr>
            <a:xfrm>
              <a:off x="1190309" y="2578162"/>
              <a:ext cx="0" cy="3731158"/>
            </a:xfrm>
            <a:prstGeom prst="line">
              <a:avLst/>
            </a:prstGeom>
            <a:ln>
              <a:solidFill>
                <a:sysClr val="window" lastClr="FFFFFF">
                  <a:lumMod val="75000"/>
                </a:sysClr>
              </a:solidFill>
            </a:ln>
          </p:spPr>
          <p:style>
            <a:lnRef idx="1">
              <a:srgbClr val="5B9BD5"/>
            </a:lnRef>
            <a:fillRef idx="0">
              <a:srgbClr val="5B9BD5"/>
            </a:fillRef>
            <a:effectRef idx="0">
              <a:srgbClr val="5B9BD5"/>
            </a:effectRef>
            <a:fontRef idx="minor">
              <a:sysClr val="windowText" lastClr="000000"/>
            </a:fontRef>
          </p:style>
        </p:cxnSp>
      </p:grpSp>
      <p:grpSp>
        <p:nvGrpSpPr>
          <p:cNvPr id="71" name="组合 70"/>
          <p:cNvGrpSpPr/>
          <p:nvPr/>
        </p:nvGrpSpPr>
        <p:grpSpPr>
          <a:xfrm>
            <a:off x="695325" y="1340769"/>
            <a:ext cx="5400675" cy="728790"/>
            <a:chOff x="695325" y="1484784"/>
            <a:chExt cx="5400675" cy="728790"/>
          </a:xfrm>
          <a:solidFill>
            <a:srgbClr val="FC32A7"/>
          </a:solidFill>
        </p:grpSpPr>
        <p:sp>
          <p:nvSpPr>
            <p:cNvPr id="72" name="五边形 71"/>
            <p:cNvSpPr/>
            <p:nvPr/>
          </p:nvSpPr>
          <p:spPr>
            <a:xfrm>
              <a:off x="695325" y="1484784"/>
              <a:ext cx="5400675" cy="728790"/>
            </a:xfrm>
            <a:prstGeom prst="homePlate">
              <a:avLst/>
            </a:prstGeom>
            <a:grpFill/>
            <a:ln>
              <a:noFill/>
            </a:ln>
            <a:effectLst/>
          </p:spPr>
          <p:style>
            <a:lnRef idx="2">
              <a:srgbClr val="5B9BD5">
                <a:shade val="50000"/>
              </a:srgbClr>
            </a:lnRef>
            <a:fillRef idx="1">
              <a:srgbClr val="5B9BD5"/>
            </a:fillRef>
            <a:effectRef idx="0">
              <a:srgbClr val="5B9BD5"/>
            </a:effectRef>
            <a:fontRef idx="minor">
              <a:sysClr val="window" lastClr="FFFFFF"/>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73" name="TextBox 19"/>
            <p:cNvSpPr txBox="1"/>
            <p:nvPr/>
          </p:nvSpPr>
          <p:spPr>
            <a:xfrm>
              <a:off x="2122170" y="1556539"/>
              <a:ext cx="2451100" cy="521970"/>
            </a:xfrm>
            <a:prstGeom prst="rect">
              <a:avLst/>
            </a:prstGeom>
            <a:grp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常态运营</a:t>
              </a:r>
              <a:endParaRPr lang="zh-CN" altLang="en-US" sz="2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grpSp>
      <p:grpSp>
        <p:nvGrpSpPr>
          <p:cNvPr id="74" name="组合 73"/>
          <p:cNvGrpSpPr/>
          <p:nvPr/>
        </p:nvGrpSpPr>
        <p:grpSpPr>
          <a:xfrm>
            <a:off x="6095999" y="1340769"/>
            <a:ext cx="5400675" cy="728790"/>
            <a:chOff x="6095999" y="1484784"/>
            <a:chExt cx="5400675" cy="728790"/>
          </a:xfrm>
          <a:solidFill>
            <a:srgbClr val="FC32A7"/>
          </a:solidFill>
        </p:grpSpPr>
        <p:sp>
          <p:nvSpPr>
            <p:cNvPr id="75" name="五边形 74"/>
            <p:cNvSpPr/>
            <p:nvPr/>
          </p:nvSpPr>
          <p:spPr>
            <a:xfrm flipH="1">
              <a:off x="6095999" y="1484784"/>
              <a:ext cx="5400675" cy="728790"/>
            </a:xfrm>
            <a:prstGeom prst="homePlate">
              <a:avLst/>
            </a:prstGeom>
            <a:grpFill/>
            <a:ln>
              <a:noFill/>
            </a:ln>
            <a:effectLst/>
          </p:spPr>
          <p:style>
            <a:lnRef idx="2">
              <a:srgbClr val="5B9BD5">
                <a:shade val="50000"/>
              </a:srgbClr>
            </a:lnRef>
            <a:fillRef idx="1">
              <a:srgbClr val="5B9BD5"/>
            </a:fillRef>
            <a:effectRef idx="0">
              <a:srgbClr val="5B9BD5"/>
            </a:effectRef>
            <a:fontRef idx="minor">
              <a:sysClr val="window" lastClr="FFFFFF"/>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76" name="TextBox 19"/>
            <p:cNvSpPr txBox="1"/>
            <p:nvPr/>
          </p:nvSpPr>
          <p:spPr>
            <a:xfrm>
              <a:off x="7655559" y="1557174"/>
              <a:ext cx="2669540" cy="521970"/>
            </a:xfrm>
            <a:prstGeom prst="rect">
              <a:avLst/>
            </a:prstGeom>
            <a:grp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销售分成</a:t>
              </a:r>
              <a:endParaRPr lang="zh-CN" altLang="en-US" sz="28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grpSp>
      <p:cxnSp>
        <p:nvCxnSpPr>
          <p:cNvPr id="89" name="直接连接符 88"/>
          <p:cNvCxnSpPr/>
          <p:nvPr/>
        </p:nvCxnSpPr>
        <p:spPr>
          <a:xfrm>
            <a:off x="6103587" y="6165305"/>
            <a:ext cx="4898103" cy="0"/>
          </a:xfrm>
          <a:prstGeom prst="line">
            <a:avLst/>
          </a:prstGeom>
          <a:ln>
            <a:solidFill>
              <a:sysClr val="window" lastClr="FFFFFF">
                <a:lumMod val="75000"/>
              </a:sysClr>
            </a:solidFill>
          </a:ln>
        </p:spPr>
        <p:style>
          <a:lnRef idx="1">
            <a:srgbClr val="5B9BD5"/>
          </a:lnRef>
          <a:fillRef idx="0">
            <a:srgbClr val="5B9BD5"/>
          </a:fillRef>
          <a:effectRef idx="0">
            <a:srgbClr val="5B9BD5"/>
          </a:effectRef>
          <a:fontRef idx="minor">
            <a:sysClr val="windowText" lastClr="000000"/>
          </a:fontRef>
        </p:style>
      </p:cxnSp>
      <p:cxnSp>
        <p:nvCxnSpPr>
          <p:cNvPr id="90" name="直接连接符 89"/>
          <p:cNvCxnSpPr/>
          <p:nvPr/>
        </p:nvCxnSpPr>
        <p:spPr>
          <a:xfrm>
            <a:off x="1197897" y="6165305"/>
            <a:ext cx="4898103" cy="0"/>
          </a:xfrm>
          <a:prstGeom prst="line">
            <a:avLst/>
          </a:prstGeom>
          <a:ln>
            <a:solidFill>
              <a:sysClr val="window" lastClr="FFFFFF">
                <a:lumMod val="75000"/>
              </a:sysClr>
            </a:solidFill>
          </a:ln>
        </p:spPr>
        <p:style>
          <a:lnRef idx="1">
            <a:srgbClr val="5B9BD5"/>
          </a:lnRef>
          <a:fillRef idx="0">
            <a:srgbClr val="5B9BD5"/>
          </a:fillRef>
          <a:effectRef idx="0">
            <a:srgbClr val="5B9BD5"/>
          </a:effectRef>
          <a:fontRef idx="minor">
            <a:sysClr val="windowText" lastClr="000000"/>
          </a:fontRef>
        </p:style>
      </p:cxnSp>
      <p:sp>
        <p:nvSpPr>
          <p:cNvPr id="94" name="文本框 93"/>
          <p:cNvSpPr txBox="1"/>
          <p:nvPr/>
        </p:nvSpPr>
        <p:spPr>
          <a:xfrm>
            <a:off x="1407123" y="2268220"/>
            <a:ext cx="2943860" cy="1168400"/>
          </a:xfrm>
          <a:prstGeom prst="rect">
            <a:avLst/>
          </a:prstGeom>
          <a:noFill/>
        </p:spPr>
        <p:txBody>
          <a:bodyPr wrap="square" rtlCol="0" anchor="t">
            <a:spAutoFit/>
          </a:bodyPr>
          <a:lstStyle/>
          <a:p>
            <a:pPr algn="l">
              <a:lnSpc>
                <a:spcPct val="150000"/>
              </a:lnSpc>
              <a:spcAft>
                <a:spcPts val="1200"/>
              </a:spcAft>
              <a:buClr>
                <a:srgbClr val="000000"/>
              </a:buClr>
            </a:pP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收费：</a:t>
            </a: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X</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万元</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月</a:t>
            </a: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algn="l">
              <a:lnSpc>
                <a:spcPct val="150000"/>
              </a:lnSpc>
              <a:spcAft>
                <a:spcPts val="1200"/>
              </a:spcAft>
              <a:buClr>
                <a:srgbClr val="000000"/>
              </a:buClr>
            </a:pP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服务：</a:t>
            </a:r>
            <a:endPar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96" name="文本框 95"/>
          <p:cNvSpPr txBox="1"/>
          <p:nvPr/>
        </p:nvSpPr>
        <p:spPr>
          <a:xfrm>
            <a:off x="2268855" y="3037205"/>
            <a:ext cx="3444875" cy="1660525"/>
          </a:xfrm>
          <a:prstGeom prst="rect">
            <a:avLst/>
          </a:prstGeom>
          <a:noFill/>
        </p:spPr>
        <p:txBody>
          <a:bodyPr wrap="square" rtlCol="0" anchor="t">
            <a:spAutoFit/>
          </a:bodyPr>
          <a:lstStyle/>
          <a:p>
            <a:pPr marL="342900" indent="-342900">
              <a:lnSpc>
                <a:spcPct val="100000"/>
              </a:lnSpc>
              <a:spcAft>
                <a:spcPts val="1200"/>
              </a:spcAft>
              <a:buClr>
                <a:srgbClr val="000000"/>
              </a:buClr>
              <a:buFont typeface="Wingdings" panose="05000000000000000000" charset="0"/>
              <a:buChar char="ü"/>
            </a:pPr>
            <a:r>
              <a:rPr lang="zh-CN" altLang="en-US" sz="1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全年服务</a:t>
            </a:r>
            <a:endParaRPr lang="zh-CN" altLang="en-US" sz="1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marL="342900" indent="-342900">
              <a:lnSpc>
                <a:spcPct val="100000"/>
              </a:lnSpc>
              <a:spcAft>
                <a:spcPts val="1200"/>
              </a:spcAft>
              <a:buClr>
                <a:srgbClr val="000000"/>
              </a:buClr>
              <a:buFont typeface="Wingdings" panose="05000000000000000000" charset="0"/>
              <a:buChar char="ü"/>
            </a:pPr>
            <a:r>
              <a:rPr lang="zh-CN" altLang="en-US" sz="1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每月</a:t>
            </a:r>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XX</a:t>
            </a:r>
            <a:r>
              <a:rPr lang="zh-CN" altLang="en-US" sz="1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个微信号代运营</a:t>
            </a:r>
            <a:endParaRPr lang="zh-CN" altLang="en-US" sz="1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marL="342900" indent="-342900">
              <a:lnSpc>
                <a:spcPct val="100000"/>
              </a:lnSpc>
              <a:spcAft>
                <a:spcPts val="1200"/>
              </a:spcAft>
              <a:buClr>
                <a:srgbClr val="000000"/>
              </a:buClr>
              <a:buFont typeface="Wingdings" panose="05000000000000000000" charset="0"/>
              <a:buChar char="ü"/>
            </a:pPr>
            <a:r>
              <a:rPr lang="zh-CN" altLang="en-US" sz="1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每月</a:t>
            </a:r>
            <a:r>
              <a:rPr lang="en-US" altLang="zh-CN" sz="1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X</a:t>
            </a:r>
            <a:r>
              <a:rPr lang="zh-CN" altLang="en-US" sz="1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个短视频</a:t>
            </a:r>
            <a:endParaRPr lang="zh-CN" altLang="en-US" sz="1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marL="342900" indent="-342900">
              <a:lnSpc>
                <a:spcPct val="100000"/>
              </a:lnSpc>
              <a:spcAft>
                <a:spcPts val="1200"/>
              </a:spcAft>
              <a:buClr>
                <a:srgbClr val="000000"/>
              </a:buClr>
              <a:buFont typeface="Wingdings" panose="05000000000000000000" charset="0"/>
              <a:buChar char="ü"/>
            </a:pPr>
            <a:r>
              <a:rPr lang="zh-CN" altLang="en-US" sz="1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微博、微信新媒体同步</a:t>
            </a:r>
            <a:endParaRPr lang="zh-CN" altLang="en-US" sz="1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97" name="文本框 96"/>
          <p:cNvSpPr txBox="1"/>
          <p:nvPr/>
        </p:nvSpPr>
        <p:spPr>
          <a:xfrm>
            <a:off x="6463628" y="2268220"/>
            <a:ext cx="2943860" cy="1168400"/>
          </a:xfrm>
          <a:prstGeom prst="rect">
            <a:avLst/>
          </a:prstGeom>
          <a:noFill/>
        </p:spPr>
        <p:txBody>
          <a:bodyPr wrap="square" rtlCol="0" anchor="t">
            <a:spAutoFit/>
          </a:bodyPr>
          <a:lstStyle/>
          <a:p>
            <a:pPr algn="l">
              <a:lnSpc>
                <a:spcPct val="150000"/>
              </a:lnSpc>
              <a:spcAft>
                <a:spcPts val="1200"/>
              </a:spcAft>
              <a:buClr>
                <a:srgbClr val="000000"/>
              </a:buClr>
            </a:pP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收费：</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按照销售分成</a:t>
            </a: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algn="l">
              <a:lnSpc>
                <a:spcPct val="150000"/>
              </a:lnSpc>
              <a:spcAft>
                <a:spcPts val="1200"/>
              </a:spcAft>
              <a:buClr>
                <a:srgbClr val="000000"/>
              </a:buClr>
            </a:pP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服务：</a:t>
            </a:r>
            <a:endPar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98" name="文本框 97"/>
          <p:cNvSpPr txBox="1"/>
          <p:nvPr/>
        </p:nvSpPr>
        <p:spPr>
          <a:xfrm>
            <a:off x="7325360" y="3037205"/>
            <a:ext cx="3444875" cy="1938020"/>
          </a:xfrm>
          <a:prstGeom prst="rect">
            <a:avLst/>
          </a:prstGeom>
          <a:noFill/>
        </p:spPr>
        <p:txBody>
          <a:bodyPr wrap="square" rtlCol="0" anchor="t">
            <a:spAutoFit/>
          </a:bodyPr>
          <a:lstStyle/>
          <a:p>
            <a:pPr marL="342900" indent="-342900">
              <a:lnSpc>
                <a:spcPct val="100000"/>
              </a:lnSpc>
              <a:spcAft>
                <a:spcPts val="1200"/>
              </a:spcAft>
              <a:buClr>
                <a:srgbClr val="000000"/>
              </a:buClr>
              <a:buFont typeface="Wingdings" panose="05000000000000000000" charset="0"/>
              <a:buChar char="ü"/>
            </a:pPr>
            <a:r>
              <a:rPr lang="zh-CN" altLang="en-US" sz="1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全年服务</a:t>
            </a:r>
            <a:endParaRPr lang="zh-CN" altLang="en-US" sz="1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marL="342900" indent="-342900">
              <a:lnSpc>
                <a:spcPct val="100000"/>
              </a:lnSpc>
              <a:spcAft>
                <a:spcPts val="1200"/>
              </a:spcAft>
              <a:buClr>
                <a:srgbClr val="000000"/>
              </a:buClr>
              <a:buFont typeface="Wingdings" panose="05000000000000000000" charset="0"/>
              <a:buChar char="ü"/>
            </a:pPr>
            <a:r>
              <a:rPr lang="zh-CN" altLang="en-US" sz="1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通过微信、微博、短视频、商城、小程序等引流转化</a:t>
            </a:r>
            <a:endParaRPr lang="zh-CN" altLang="en-US" sz="1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marL="342900" indent="-342900">
              <a:lnSpc>
                <a:spcPct val="100000"/>
              </a:lnSpc>
              <a:spcAft>
                <a:spcPts val="1200"/>
              </a:spcAft>
              <a:buClr>
                <a:srgbClr val="000000"/>
              </a:buClr>
              <a:buFont typeface="Wingdings" panose="05000000000000000000" charset="0"/>
              <a:buChar char="ü"/>
            </a:pPr>
            <a:r>
              <a:rPr lang="zh-CN" altLang="en-US" sz="1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签约网红引流</a:t>
            </a:r>
            <a:endParaRPr lang="zh-CN" altLang="en-US" sz="1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marL="342900" indent="-342900">
              <a:lnSpc>
                <a:spcPct val="100000"/>
              </a:lnSpc>
              <a:spcAft>
                <a:spcPts val="1200"/>
              </a:spcAft>
              <a:buClr>
                <a:srgbClr val="000000"/>
              </a:buClr>
              <a:buFont typeface="Wingdings" panose="05000000000000000000" charset="0"/>
              <a:buChar char="ü"/>
            </a:pPr>
            <a:r>
              <a:rPr lang="zh-CN" altLang="en-US" sz="1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分销引流</a:t>
            </a:r>
            <a:endParaRPr lang="zh-CN" altLang="en-US" sz="180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347460" y="1490345"/>
            <a:ext cx="3735705" cy="4581525"/>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2293" name="文本框 3"/>
          <p:cNvSpPr txBox="1"/>
          <p:nvPr/>
        </p:nvSpPr>
        <p:spPr>
          <a:xfrm>
            <a:off x="6669405" y="4429760"/>
            <a:ext cx="2969260" cy="1076325"/>
          </a:xfrm>
          <a:prstGeom prst="rect">
            <a:avLst/>
          </a:prstGeom>
          <a:noFill/>
          <a:ln w="9525">
            <a:noFill/>
          </a:ln>
        </p:spPr>
        <p:txBody>
          <a:bodyPr wrap="square" anchor="t">
            <a:spAutoFit/>
          </a:bodyPr>
          <a:lstStyle/>
          <a:p>
            <a:r>
              <a:rPr lang="zh-CN" altLang="en-US"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测算依据测算依据测算依据测算依据测算依据测算依据测算依据测算依据测算依据测算依据测算依据测算依据测算依据</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矩形 6"/>
          <p:cNvSpPr/>
          <p:nvPr/>
        </p:nvSpPr>
        <p:spPr>
          <a:xfrm>
            <a:off x="6669405" y="1884045"/>
            <a:ext cx="2968625" cy="621665"/>
          </a:xfrm>
          <a:prstGeom prst="rect">
            <a:avLst/>
          </a:prstGeom>
          <a:solidFill>
            <a:srgbClr val="FC3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寻找</a:t>
            </a:r>
            <a:r>
              <a:rPr lang="en-US" altLang="zh-CN" sz="2400" dirty="0">
                <a:latin typeface="微软雅黑" panose="020B0503020204020204" pitchFamily="34" charset="-122"/>
                <a:ea typeface="微软雅黑" panose="020B0503020204020204" pitchFamily="34" charset="-122"/>
              </a:rPr>
              <a:t>XXXX</a:t>
            </a:r>
            <a:endParaRPr lang="zh-CN" altLang="en-US" sz="2400" dirty="0">
              <a:latin typeface="微软雅黑" panose="020B0503020204020204" pitchFamily="34" charset="-122"/>
              <a:ea typeface="微软雅黑" panose="020B0503020204020204" pitchFamily="34" charset="-122"/>
            </a:endParaRPr>
          </a:p>
        </p:txBody>
      </p:sp>
      <p:sp>
        <p:nvSpPr>
          <p:cNvPr id="8" name="文本框 7"/>
          <p:cNvSpPr txBox="1"/>
          <p:nvPr/>
        </p:nvSpPr>
        <p:spPr>
          <a:xfrm>
            <a:off x="6669405" y="2800350"/>
            <a:ext cx="2969260" cy="1383665"/>
          </a:xfrm>
          <a:prstGeom prst="rect">
            <a:avLst/>
          </a:prstGeom>
          <a:noFill/>
          <a:ln w="9525">
            <a:noFill/>
          </a:ln>
        </p:spPr>
        <p:txBody>
          <a:bodyPr wrap="square" anchor="t">
            <a:spAutoFit/>
          </a:bodyPr>
          <a:lstStyle/>
          <a:p>
            <a:pPr>
              <a:lnSpc>
                <a:spcPct val="150000"/>
              </a:lnSpc>
            </a:pPr>
            <a:r>
              <a:rPr lang="zh-CN" altLang="en-US" sz="2800">
                <a:latin typeface="微软雅黑" panose="020B0503020204020204" pitchFamily="34" charset="-122"/>
                <a:ea typeface="微软雅黑" panose="020B0503020204020204" pitchFamily="34" charset="-122"/>
              </a:rPr>
              <a:t>投入：</a:t>
            </a:r>
            <a:endParaRPr lang="zh-CN" altLang="en-US" sz="2800">
              <a:latin typeface="微软雅黑" panose="020B0503020204020204" pitchFamily="34" charset="-122"/>
              <a:ea typeface="微软雅黑" panose="020B0503020204020204" pitchFamily="34" charset="-122"/>
            </a:endParaRPr>
          </a:p>
          <a:p>
            <a:pPr>
              <a:lnSpc>
                <a:spcPct val="150000"/>
              </a:lnSpc>
            </a:pPr>
            <a:r>
              <a:rPr lang="zh-CN" altLang="en-US" sz="2800">
                <a:latin typeface="微软雅黑" panose="020B0503020204020204" pitchFamily="34" charset="-122"/>
                <a:ea typeface="微软雅黑" panose="020B0503020204020204" pitchFamily="34" charset="-122"/>
              </a:rPr>
              <a:t>收益：</a:t>
            </a:r>
            <a:endParaRPr lang="zh-CN" altLang="en-US" sz="2800">
              <a:latin typeface="微软雅黑" panose="020B0503020204020204" pitchFamily="34" charset="-122"/>
              <a:ea typeface="微软雅黑" panose="020B0503020204020204" pitchFamily="34" charset="-122"/>
            </a:endParaRPr>
          </a:p>
        </p:txBody>
      </p:sp>
      <p:sp>
        <p:nvSpPr>
          <p:cNvPr id="9" name="矩形 8"/>
          <p:cNvSpPr/>
          <p:nvPr/>
        </p:nvSpPr>
        <p:spPr>
          <a:xfrm>
            <a:off x="1673860" y="1490345"/>
            <a:ext cx="3735705" cy="4581525"/>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0" name="文本框 3"/>
          <p:cNvSpPr txBox="1"/>
          <p:nvPr/>
        </p:nvSpPr>
        <p:spPr>
          <a:xfrm>
            <a:off x="1995805" y="4429760"/>
            <a:ext cx="2969260" cy="1076325"/>
          </a:xfrm>
          <a:prstGeom prst="rect">
            <a:avLst/>
          </a:prstGeom>
          <a:noFill/>
          <a:ln w="9525">
            <a:noFill/>
          </a:ln>
        </p:spPr>
        <p:txBody>
          <a:bodyPr wrap="square" anchor="t">
            <a:spAutoFit/>
          </a:bodyPr>
          <a:lstStyle/>
          <a:p>
            <a:r>
              <a:rPr lang="zh-CN" altLang="en-US"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测算依据测算依据测算依据测算依据测算依据测算依据测算依据测算依据测算依据测算依据测算依据测算依据测算依据</a:t>
            </a:r>
            <a:endParaRPr sz="160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1" name="矩形 10"/>
          <p:cNvSpPr/>
          <p:nvPr/>
        </p:nvSpPr>
        <p:spPr>
          <a:xfrm>
            <a:off x="1995805" y="1884045"/>
            <a:ext cx="2968625" cy="621665"/>
          </a:xfrm>
          <a:prstGeom prst="rect">
            <a:avLst/>
          </a:prstGeom>
          <a:solidFill>
            <a:srgbClr val="FC32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a:latin typeface="微软雅黑" panose="020B0503020204020204" pitchFamily="34" charset="-122"/>
                <a:ea typeface="微软雅黑" panose="020B0503020204020204" pitchFamily="34" charset="-122"/>
              </a:rPr>
              <a:t>新媒体运营</a:t>
            </a:r>
            <a:endParaRPr lang="zh-CN" altLang="en-US" sz="2400">
              <a:latin typeface="微软雅黑" panose="020B0503020204020204" pitchFamily="34" charset="-122"/>
              <a:ea typeface="微软雅黑" panose="020B0503020204020204" pitchFamily="34" charset="-122"/>
            </a:endParaRPr>
          </a:p>
        </p:txBody>
      </p:sp>
      <p:sp>
        <p:nvSpPr>
          <p:cNvPr id="12" name="文本框 11"/>
          <p:cNvSpPr txBox="1"/>
          <p:nvPr/>
        </p:nvSpPr>
        <p:spPr>
          <a:xfrm>
            <a:off x="1995805" y="2800350"/>
            <a:ext cx="2969260" cy="1383665"/>
          </a:xfrm>
          <a:prstGeom prst="rect">
            <a:avLst/>
          </a:prstGeom>
          <a:noFill/>
          <a:ln w="9525">
            <a:noFill/>
          </a:ln>
        </p:spPr>
        <p:txBody>
          <a:bodyPr wrap="square" anchor="t">
            <a:spAutoFit/>
          </a:bodyPr>
          <a:lstStyle/>
          <a:p>
            <a:pPr>
              <a:lnSpc>
                <a:spcPct val="150000"/>
              </a:lnSpc>
            </a:pPr>
            <a:r>
              <a:rPr lang="zh-CN" altLang="en-US" sz="2800">
                <a:latin typeface="微软雅黑" panose="020B0503020204020204" pitchFamily="34" charset="-122"/>
                <a:ea typeface="微软雅黑" panose="020B0503020204020204" pitchFamily="34" charset="-122"/>
              </a:rPr>
              <a:t>投入：</a:t>
            </a:r>
            <a:endParaRPr lang="zh-CN" altLang="en-US" sz="2800">
              <a:latin typeface="微软雅黑" panose="020B0503020204020204" pitchFamily="34" charset="-122"/>
              <a:ea typeface="微软雅黑" panose="020B0503020204020204" pitchFamily="34" charset="-122"/>
            </a:endParaRPr>
          </a:p>
          <a:p>
            <a:pPr>
              <a:lnSpc>
                <a:spcPct val="150000"/>
              </a:lnSpc>
            </a:pPr>
            <a:r>
              <a:rPr lang="zh-CN" altLang="en-US" sz="2800">
                <a:latin typeface="微软雅黑" panose="020B0503020204020204" pitchFamily="34" charset="-122"/>
                <a:ea typeface="微软雅黑" panose="020B0503020204020204" pitchFamily="34" charset="-122"/>
              </a:rPr>
              <a:t>收益：</a:t>
            </a:r>
            <a:endParaRPr lang="en-US" altLang="zh-CN" sz="2800">
              <a:latin typeface="微软雅黑" panose="020B0503020204020204" pitchFamily="34" charset="-122"/>
              <a:ea typeface="微软雅黑" panose="020B0503020204020204" pitchFamily="34" charset="-122"/>
            </a:endParaRPr>
          </a:p>
        </p:txBody>
      </p:sp>
      <p:sp>
        <p:nvSpPr>
          <p:cNvPr id="29" name="文本框 5"/>
          <p:cNvSpPr txBox="1"/>
          <p:nvPr/>
        </p:nvSpPr>
        <p:spPr>
          <a:xfrm>
            <a:off x="4015105" y="666750"/>
            <a:ext cx="4161155" cy="583565"/>
          </a:xfrm>
          <a:prstGeom prst="rect">
            <a:avLst/>
          </a:prstGeom>
          <a:noFill/>
          <a:ln w="9525">
            <a:noFill/>
          </a:ln>
        </p:spPr>
        <p:txBody>
          <a:bodyPr wrap="square" anchor="t">
            <a:spAutoFit/>
          </a:bodyPr>
          <a:lstStyle/>
          <a:p>
            <a:r>
              <a:rPr lang="zh-CN" altLang="en-US" sz="3200">
                <a:latin typeface="Arial" panose="020B0604020202020204" pitchFamily="34" charset="0"/>
                <a:ea typeface="微软雅黑" panose="020B0503020204020204" pitchFamily="34" charset="-122"/>
              </a:rPr>
              <a:t>方案收益测算（参考）</a:t>
            </a:r>
            <a:endParaRPr lang="zh-CN" altLang="en-US" sz="3200">
              <a:solidFill>
                <a:srgbClr val="FC32A7"/>
              </a:solidFill>
              <a:latin typeface="Arial" panose="020B0604020202020204" pitchFamily="34" charset="0"/>
              <a:ea typeface="微软雅黑" panose="020B0503020204020204" pitchFamily="3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图片 1"/>
          <p:cNvPicPr>
            <a:picLocks noChangeAspect="1"/>
          </p:cNvPicPr>
          <p:nvPr/>
        </p:nvPicPr>
        <p:blipFill>
          <a:blip r:embed="rId1" cstate="print"/>
          <a:stretch>
            <a:fillRect/>
          </a:stretch>
        </p:blipFill>
        <p:spPr>
          <a:xfrm>
            <a:off x="-23812" y="-9525"/>
            <a:ext cx="12239625" cy="6877050"/>
          </a:xfrm>
          <a:prstGeom prst="rect">
            <a:avLst/>
          </a:prstGeom>
          <a:noFill/>
          <a:ln w="9525">
            <a:noFill/>
          </a:ln>
        </p:spPr>
      </p:pic>
      <p:sp>
        <p:nvSpPr>
          <p:cNvPr id="15362" name="文本框 2"/>
          <p:cNvSpPr txBox="1"/>
          <p:nvPr/>
        </p:nvSpPr>
        <p:spPr>
          <a:xfrm>
            <a:off x="5227320" y="2317750"/>
            <a:ext cx="1808480" cy="583565"/>
          </a:xfrm>
          <a:prstGeom prst="rect">
            <a:avLst/>
          </a:prstGeom>
          <a:noFill/>
          <a:ln w="9525">
            <a:noFill/>
          </a:ln>
        </p:spPr>
        <p:txBody>
          <a:bodyPr wrap="none" anchor="t">
            <a:spAutoFit/>
          </a:bodyPr>
          <a:lstStyle/>
          <a:p>
            <a:r>
              <a:rPr lang="zh-CN" altLang="en-US" sz="3200">
                <a:latin typeface="微软雅黑" panose="020B0503020204020204" pitchFamily="34" charset="-122"/>
                <a:ea typeface="微软雅黑" panose="020B0503020204020204" pitchFamily="34" charset="-122"/>
              </a:rPr>
              <a:t>关于我们</a:t>
            </a:r>
            <a:endParaRPr lang="zh-CN" altLang="en-US" sz="3200">
              <a:latin typeface="微软雅黑" panose="020B0503020204020204" pitchFamily="34" charset="-122"/>
              <a:ea typeface="微软雅黑" panose="020B0503020204020204" pitchFamily="34" charset="-122"/>
            </a:endParaRPr>
          </a:p>
        </p:txBody>
      </p:sp>
      <p:sp>
        <p:nvSpPr>
          <p:cNvPr id="15363" name="文本框 2"/>
          <p:cNvSpPr txBox="1"/>
          <p:nvPr/>
        </p:nvSpPr>
        <p:spPr>
          <a:xfrm>
            <a:off x="5664200" y="1560513"/>
            <a:ext cx="861060" cy="829945"/>
          </a:xfrm>
          <a:prstGeom prst="rect">
            <a:avLst/>
          </a:prstGeom>
          <a:noFill/>
          <a:ln w="9525">
            <a:noFill/>
          </a:ln>
        </p:spPr>
        <p:txBody>
          <a:bodyPr wrap="none" anchor="t">
            <a:spAutoFit/>
          </a:bodyPr>
          <a:lstStyle/>
          <a:p>
            <a:r>
              <a:rPr lang="en-US" altLang="zh-CN" sz="4800" b="1">
                <a:latin typeface="Arial" panose="020B0604020202020204" pitchFamily="34" charset="0"/>
                <a:ea typeface="微软雅黑" panose="020B0503020204020204" pitchFamily="34" charset="-122"/>
              </a:rPr>
              <a:t>04</a:t>
            </a:r>
            <a:endParaRPr lang="en-US" altLang="zh-CN" sz="4800" b="1">
              <a:latin typeface="Arial" panose="020B0604020202020204" pitchFamily="34" charset="0"/>
              <a:ea typeface="微软雅黑" panose="020B0503020204020204" pitchFamily="34" charset="-122"/>
            </a:endParaRPr>
          </a:p>
        </p:txBody>
      </p:sp>
      <p:sp>
        <p:nvSpPr>
          <p:cNvPr id="15364" name="文本框 2"/>
          <p:cNvSpPr txBox="1"/>
          <p:nvPr/>
        </p:nvSpPr>
        <p:spPr>
          <a:xfrm>
            <a:off x="2909888" y="3248025"/>
            <a:ext cx="6369050" cy="645160"/>
          </a:xfrm>
          <a:prstGeom prst="rect">
            <a:avLst/>
          </a:prstGeom>
          <a:noFill/>
          <a:ln w="9525">
            <a:noFill/>
          </a:ln>
        </p:spPr>
        <p:txBody>
          <a:bodyPr wrap="square" anchor="t">
            <a:spAutoFit/>
          </a:bodyPr>
          <a:lstStyle/>
          <a:p>
            <a:r>
              <a:rPr lang="zh-CN" altLang="en-US">
                <a:solidFill>
                  <a:srgbClr val="A6A6A6"/>
                </a:solidFill>
                <a:latin typeface="微软雅黑" panose="020B0503020204020204" pitchFamily="34" charset="-122"/>
                <a:ea typeface="微软雅黑" panose="020B0503020204020204" pitchFamily="34" charset="-122"/>
                <a:sym typeface="宋体" panose="02010600030101010101" pitchFamily="2" charset="-122"/>
              </a:rPr>
              <a:t>作为网红电商行业的创新代表企业，我们旨在让网红粉丝生态的红利遍及线上线下，并</a:t>
            </a:r>
            <a:r>
              <a:rPr lang="zh-CN" altLang="en-US">
                <a:solidFill>
                  <a:srgbClr val="FC32A7"/>
                </a:solidFill>
                <a:latin typeface="微软雅黑" panose="020B0503020204020204" pitchFamily="34" charset="-122"/>
                <a:ea typeface="微软雅黑" panose="020B0503020204020204" pitchFamily="34" charset="-122"/>
                <a:sym typeface="宋体" panose="02010600030101010101" pitchFamily="2" charset="-122"/>
              </a:rPr>
              <a:t>为实体企业提供业绩增长新动能</a:t>
            </a:r>
            <a:r>
              <a:rPr lang="zh-CN" altLang="en-US">
                <a:solidFill>
                  <a:srgbClr val="A6A6A6"/>
                </a:solidFill>
                <a:latin typeface="微软雅黑" panose="020B0503020204020204" pitchFamily="34" charset="-122"/>
                <a:ea typeface="微软雅黑" panose="020B0503020204020204" pitchFamily="34" charset="-122"/>
                <a:sym typeface="宋体" panose="02010600030101010101" pitchFamily="2" charset="-122"/>
              </a:rPr>
              <a:t>。</a:t>
            </a:r>
            <a:endParaRPr lang="en-US" altLang="zh-CN">
              <a:solidFill>
                <a:srgbClr val="A6A6A6"/>
              </a:solidFill>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087888" y="1392352"/>
            <a:ext cx="5416228" cy="3626039"/>
            <a:chOff x="432122" y="1392352"/>
            <a:chExt cx="5416228" cy="3626039"/>
          </a:xfrm>
        </p:grpSpPr>
        <p:sp>
          <p:nvSpPr>
            <p:cNvPr id="6" name="矩形 5"/>
            <p:cNvSpPr/>
            <p:nvPr/>
          </p:nvSpPr>
          <p:spPr>
            <a:xfrm>
              <a:off x="432122" y="1392352"/>
              <a:ext cx="4950106" cy="743986"/>
            </a:xfrm>
            <a:prstGeom prst="rect">
              <a:avLst/>
            </a:prstGeom>
          </p:spPr>
          <p:txBody>
            <a:bodyPr wrap="square">
              <a:spAutoFit/>
            </a:bodyPr>
            <a:lstStyle/>
            <a:p>
              <a:pPr indent="304800">
                <a:lnSpc>
                  <a:spcPct val="150000"/>
                </a:lnSpc>
                <a:spcAft>
                  <a:spcPts val="0"/>
                </a:spcAft>
              </a:pPr>
              <a:r>
                <a:rPr lang="zh-CN" altLang="en-US" sz="3200" b="1" kern="100">
                  <a:latin typeface="微软雅黑" panose="020B0503020204020204" pitchFamily="34" charset="-122"/>
                  <a:ea typeface="微软雅黑" panose="020B0503020204020204" pitchFamily="34" charset="-122"/>
                  <a:cs typeface="Times New Roman" panose="02020603050405020304" pitchFamily="18" charset="0"/>
                </a:rPr>
                <a:t>关于我们</a:t>
              </a:r>
              <a:endParaRPr lang="zh-CN" altLang="zh-CN" sz="2400" b="1" kern="100">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矩形 6"/>
            <p:cNvSpPr/>
            <p:nvPr/>
          </p:nvSpPr>
          <p:spPr>
            <a:xfrm>
              <a:off x="756213" y="2481991"/>
              <a:ext cx="5092137" cy="2536400"/>
            </a:xfrm>
            <a:prstGeom prst="rect">
              <a:avLst/>
            </a:prstGeom>
          </p:spPr>
          <p:txBody>
            <a:bodyPr wrap="square">
              <a:spAutoFit/>
            </a:bodyPr>
            <a:lstStyle/>
            <a:p>
              <a:pPr>
                <a:lnSpc>
                  <a:spcPct val="150000"/>
                </a:lnSpc>
              </a:pPr>
              <a:r>
                <a:rPr lang="zh-CN" altLang="en-US">
                  <a:latin typeface="微软雅黑" panose="020B0503020204020204" pitchFamily="34" charset="-122"/>
                  <a:ea typeface="微软雅黑" panose="020B0503020204020204" pitchFamily="34" charset="-122"/>
                </a:rPr>
                <a:t>请在此添加关于我们的介绍，介绍需要生动，到位，添加优美文字。请在此添加关于我们的介绍，介绍需要生动，到位，添加优美文字。请在此添加关于我们的介绍，介绍需要生动，到位，添加优美文字。请在此添加关于我们的介绍，介绍需要生动，到位，添加优美文字。</a:t>
              </a:r>
              <a:endParaRPr lang="zh-CN" altLang="en-US">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868873" y="2340864"/>
              <a:ext cx="833377" cy="0"/>
            </a:xfrm>
            <a:prstGeom prst="line">
              <a:avLst/>
            </a:prstGeom>
            <a:ln w="19050">
              <a:solidFill>
                <a:srgbClr val="BE824E"/>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p:nvSpPr>
        <p:spPr>
          <a:xfrm>
            <a:off x="1199456" y="1700808"/>
            <a:ext cx="3096344" cy="3168352"/>
          </a:xfrm>
          <a:prstGeom prst="rect">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t>公司  </a:t>
            </a:r>
            <a:r>
              <a:rPr lang="en-US" altLang="zh-CN" sz="3200" dirty="0"/>
              <a:t>logo</a:t>
            </a:r>
            <a:endParaRPr lang="zh-CN" altLang="en-US"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09" name="文本框 5"/>
          <p:cNvSpPr txBox="1"/>
          <p:nvPr/>
        </p:nvSpPr>
        <p:spPr>
          <a:xfrm>
            <a:off x="4762500" y="433705"/>
            <a:ext cx="2667635" cy="583565"/>
          </a:xfrm>
          <a:prstGeom prst="rect">
            <a:avLst/>
          </a:prstGeom>
          <a:noFill/>
          <a:ln w="9525">
            <a:noFill/>
          </a:ln>
        </p:spPr>
        <p:txBody>
          <a:bodyPr wrap="square" anchor="t">
            <a:spAutoFit/>
          </a:bodyPr>
          <a:lstStyle/>
          <a:p>
            <a:r>
              <a:rPr lang="zh-CN" altLang="en-US" sz="3200">
                <a:latin typeface="Arial" panose="020B0604020202020204" pitchFamily="34" charset="0"/>
                <a:ea typeface="微软雅黑" panose="020B0503020204020204" pitchFamily="34" charset="-122"/>
              </a:rPr>
              <a:t>部分合作商家</a:t>
            </a:r>
            <a:endParaRPr lang="en-US" altLang="zh-CN" sz="3200">
              <a:latin typeface="Arial" panose="020B0604020202020204" pitchFamily="34" charset="0"/>
              <a:ea typeface="微软雅黑" panose="020B0503020204020204" pitchFamily="34" charset="-122"/>
            </a:endParaRPr>
          </a:p>
        </p:txBody>
      </p:sp>
      <p:sp>
        <p:nvSpPr>
          <p:cNvPr id="4" name="文本框 3"/>
          <p:cNvSpPr txBox="1"/>
          <p:nvPr/>
        </p:nvSpPr>
        <p:spPr>
          <a:xfrm>
            <a:off x="2672080" y="5457190"/>
            <a:ext cx="6847840" cy="874407"/>
          </a:xfrm>
          <a:prstGeom prst="rect">
            <a:avLst/>
          </a:prstGeom>
          <a:noFill/>
        </p:spPr>
        <p:txBody>
          <a:bodyPr wrap="square" rtlCol="0">
            <a:spAutoFit/>
          </a:bodyPr>
          <a:lstStyle/>
          <a:p>
            <a:pPr algn="ctr">
              <a:lnSpc>
                <a:spcPct val="150000"/>
              </a:lnSpc>
            </a:pPr>
            <a:r>
              <a:rPr lang="zh-CN" altLang="en-US" sz="1800" b="1" dirty="0">
                <a:latin typeface="微软雅黑" panose="020B0503020204020204" pitchFamily="34" charset="-122"/>
                <a:ea typeface="微软雅黑" panose="020B0503020204020204" pitchFamily="34" charset="-122"/>
                <a:cs typeface="微软雅黑" panose="020B0503020204020204" pitchFamily="34" charset="-122"/>
              </a:rPr>
              <a:t>每位优秀的商家都俱特色与创意于一体！</a:t>
            </a:r>
            <a:r>
              <a:rPr lang="en-US" altLang="zh-CN" sz="1800" b="1" dirty="0">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1800" b="1" dirty="0">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r>
              <a:rPr lang="zh-CN" altLang="en-US" sz="1800" b="1" dirty="0">
                <a:latin typeface="微软雅黑" panose="020B0503020204020204" pitchFamily="34" charset="-122"/>
                <a:ea typeface="微软雅黑" panose="020B0503020204020204" pitchFamily="34" charset="-122"/>
                <a:cs typeface="微软雅黑" panose="020B0503020204020204" pitchFamily="34" charset="-122"/>
              </a:rPr>
              <a:t>网红聚集的不仅是商品，而是顺应时代的产物！</a:t>
            </a:r>
            <a:endParaRPr lang="zh-CN" altLang="en-US" sz="18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椭圆 17"/>
          <p:cNvSpPr/>
          <p:nvPr/>
        </p:nvSpPr>
        <p:spPr>
          <a:xfrm>
            <a:off x="887422" y="1916832"/>
            <a:ext cx="1080120" cy="1080120"/>
          </a:xfrm>
          <a:prstGeom prst="ellipse">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商家</a:t>
            </a:r>
            <a:r>
              <a:rPr lang="en-US" altLang="zh-CN" dirty="0"/>
              <a:t>logo</a:t>
            </a:r>
            <a:endParaRPr lang="zh-CN" altLang="en-US" dirty="0"/>
          </a:p>
        </p:txBody>
      </p:sp>
      <p:sp>
        <p:nvSpPr>
          <p:cNvPr id="19" name="椭圆 18"/>
          <p:cNvSpPr/>
          <p:nvPr/>
        </p:nvSpPr>
        <p:spPr>
          <a:xfrm>
            <a:off x="2423593" y="1916832"/>
            <a:ext cx="1080120" cy="1080120"/>
          </a:xfrm>
          <a:prstGeom prst="ellipse">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商家</a:t>
            </a:r>
            <a:r>
              <a:rPr lang="en-US" altLang="zh-CN" dirty="0"/>
              <a:t>logo</a:t>
            </a:r>
            <a:endParaRPr lang="zh-CN" altLang="en-US" dirty="0"/>
          </a:p>
        </p:txBody>
      </p:sp>
      <p:sp>
        <p:nvSpPr>
          <p:cNvPr id="21" name="椭圆 20"/>
          <p:cNvSpPr/>
          <p:nvPr/>
        </p:nvSpPr>
        <p:spPr>
          <a:xfrm>
            <a:off x="3959764" y="1916832"/>
            <a:ext cx="1080120" cy="1080120"/>
          </a:xfrm>
          <a:prstGeom prst="ellipse">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商家</a:t>
            </a:r>
            <a:r>
              <a:rPr lang="en-US" altLang="zh-CN" dirty="0"/>
              <a:t>logo</a:t>
            </a:r>
            <a:endParaRPr lang="zh-CN" altLang="en-US" dirty="0"/>
          </a:p>
        </p:txBody>
      </p:sp>
      <p:sp>
        <p:nvSpPr>
          <p:cNvPr id="24" name="椭圆 23"/>
          <p:cNvSpPr/>
          <p:nvPr/>
        </p:nvSpPr>
        <p:spPr>
          <a:xfrm>
            <a:off x="5495935" y="1916832"/>
            <a:ext cx="1080120" cy="1080120"/>
          </a:xfrm>
          <a:prstGeom prst="ellipse">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商家</a:t>
            </a:r>
            <a:r>
              <a:rPr lang="en-US" altLang="zh-CN" dirty="0"/>
              <a:t>logo</a:t>
            </a:r>
            <a:endParaRPr lang="zh-CN" altLang="en-US" dirty="0"/>
          </a:p>
        </p:txBody>
      </p:sp>
      <p:sp>
        <p:nvSpPr>
          <p:cNvPr id="25" name="椭圆 24"/>
          <p:cNvSpPr/>
          <p:nvPr/>
        </p:nvSpPr>
        <p:spPr>
          <a:xfrm>
            <a:off x="7032106" y="1916832"/>
            <a:ext cx="1080120" cy="1080120"/>
          </a:xfrm>
          <a:prstGeom prst="ellipse">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商家</a:t>
            </a:r>
            <a:r>
              <a:rPr lang="en-US" altLang="zh-CN" dirty="0"/>
              <a:t>logo</a:t>
            </a:r>
            <a:endParaRPr lang="zh-CN" altLang="en-US" dirty="0"/>
          </a:p>
        </p:txBody>
      </p:sp>
      <p:sp>
        <p:nvSpPr>
          <p:cNvPr id="26" name="椭圆 25"/>
          <p:cNvSpPr/>
          <p:nvPr/>
        </p:nvSpPr>
        <p:spPr>
          <a:xfrm>
            <a:off x="8568277" y="1916832"/>
            <a:ext cx="1080120" cy="1080120"/>
          </a:xfrm>
          <a:prstGeom prst="ellipse">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商家</a:t>
            </a:r>
            <a:r>
              <a:rPr lang="en-US" altLang="zh-CN" dirty="0"/>
              <a:t>logo</a:t>
            </a:r>
            <a:endParaRPr lang="zh-CN" altLang="en-US" dirty="0"/>
          </a:p>
        </p:txBody>
      </p:sp>
      <p:sp>
        <p:nvSpPr>
          <p:cNvPr id="27" name="椭圆 26"/>
          <p:cNvSpPr/>
          <p:nvPr/>
        </p:nvSpPr>
        <p:spPr>
          <a:xfrm>
            <a:off x="10104446" y="1916832"/>
            <a:ext cx="1080120" cy="1080120"/>
          </a:xfrm>
          <a:prstGeom prst="ellipse">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商家</a:t>
            </a:r>
            <a:r>
              <a:rPr lang="en-US" altLang="zh-CN" dirty="0"/>
              <a:t>logo</a:t>
            </a:r>
            <a:endParaRPr lang="zh-CN" altLang="en-US" dirty="0"/>
          </a:p>
        </p:txBody>
      </p:sp>
      <p:sp>
        <p:nvSpPr>
          <p:cNvPr id="28" name="椭圆 27"/>
          <p:cNvSpPr/>
          <p:nvPr/>
        </p:nvSpPr>
        <p:spPr>
          <a:xfrm>
            <a:off x="911424" y="3573016"/>
            <a:ext cx="1080120" cy="1080120"/>
          </a:xfrm>
          <a:prstGeom prst="ellipse">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商家</a:t>
            </a:r>
            <a:r>
              <a:rPr lang="en-US" altLang="zh-CN" dirty="0"/>
              <a:t>logo</a:t>
            </a:r>
            <a:endParaRPr lang="zh-CN" altLang="en-US" dirty="0"/>
          </a:p>
        </p:txBody>
      </p:sp>
      <p:sp>
        <p:nvSpPr>
          <p:cNvPr id="29" name="椭圆 28"/>
          <p:cNvSpPr/>
          <p:nvPr/>
        </p:nvSpPr>
        <p:spPr>
          <a:xfrm>
            <a:off x="2447595" y="3573016"/>
            <a:ext cx="1080120" cy="1080120"/>
          </a:xfrm>
          <a:prstGeom prst="ellipse">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商家</a:t>
            </a:r>
            <a:r>
              <a:rPr lang="en-US" altLang="zh-CN" dirty="0"/>
              <a:t>logo</a:t>
            </a:r>
            <a:endParaRPr lang="zh-CN" altLang="en-US" dirty="0"/>
          </a:p>
        </p:txBody>
      </p:sp>
      <p:sp>
        <p:nvSpPr>
          <p:cNvPr id="30" name="椭圆 29"/>
          <p:cNvSpPr/>
          <p:nvPr/>
        </p:nvSpPr>
        <p:spPr>
          <a:xfrm>
            <a:off x="3983766" y="3573016"/>
            <a:ext cx="1080120" cy="1080120"/>
          </a:xfrm>
          <a:prstGeom prst="ellipse">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商家</a:t>
            </a:r>
            <a:r>
              <a:rPr lang="en-US" altLang="zh-CN" dirty="0"/>
              <a:t>logo</a:t>
            </a:r>
            <a:endParaRPr lang="zh-CN" altLang="en-US" dirty="0"/>
          </a:p>
        </p:txBody>
      </p:sp>
      <p:sp>
        <p:nvSpPr>
          <p:cNvPr id="31" name="椭圆 30"/>
          <p:cNvSpPr/>
          <p:nvPr/>
        </p:nvSpPr>
        <p:spPr>
          <a:xfrm>
            <a:off x="5519937" y="3573016"/>
            <a:ext cx="1080120" cy="1080120"/>
          </a:xfrm>
          <a:prstGeom prst="ellipse">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商家</a:t>
            </a:r>
            <a:r>
              <a:rPr lang="en-US" altLang="zh-CN" dirty="0"/>
              <a:t>logo</a:t>
            </a:r>
            <a:endParaRPr lang="zh-CN" altLang="en-US" dirty="0"/>
          </a:p>
        </p:txBody>
      </p:sp>
      <p:sp>
        <p:nvSpPr>
          <p:cNvPr id="32" name="椭圆 31"/>
          <p:cNvSpPr/>
          <p:nvPr/>
        </p:nvSpPr>
        <p:spPr>
          <a:xfrm>
            <a:off x="7056108" y="3573016"/>
            <a:ext cx="1080120" cy="1080120"/>
          </a:xfrm>
          <a:prstGeom prst="ellipse">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商家</a:t>
            </a:r>
            <a:r>
              <a:rPr lang="en-US" altLang="zh-CN" dirty="0"/>
              <a:t>logo</a:t>
            </a:r>
            <a:endParaRPr lang="zh-CN" altLang="en-US" dirty="0"/>
          </a:p>
        </p:txBody>
      </p:sp>
      <p:sp>
        <p:nvSpPr>
          <p:cNvPr id="33" name="椭圆 32"/>
          <p:cNvSpPr/>
          <p:nvPr/>
        </p:nvSpPr>
        <p:spPr>
          <a:xfrm>
            <a:off x="8592279" y="3573016"/>
            <a:ext cx="1080120" cy="1080120"/>
          </a:xfrm>
          <a:prstGeom prst="ellipse">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商家</a:t>
            </a:r>
            <a:r>
              <a:rPr lang="en-US" altLang="zh-CN" dirty="0"/>
              <a:t>logo</a:t>
            </a:r>
            <a:endParaRPr lang="zh-CN" altLang="en-US" dirty="0"/>
          </a:p>
        </p:txBody>
      </p:sp>
      <p:sp>
        <p:nvSpPr>
          <p:cNvPr id="34" name="椭圆 33"/>
          <p:cNvSpPr/>
          <p:nvPr/>
        </p:nvSpPr>
        <p:spPr>
          <a:xfrm>
            <a:off x="10128448" y="3573016"/>
            <a:ext cx="1080120" cy="1080120"/>
          </a:xfrm>
          <a:prstGeom prst="ellipse">
            <a:avLst/>
          </a:prstGeom>
          <a:solidFill>
            <a:srgbClr val="FF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商家</a:t>
            </a:r>
            <a:r>
              <a:rPr lang="en-US" altLang="zh-CN" dirty="0"/>
              <a:t>logo</a:t>
            </a:r>
            <a:endParaRPr lang="zh-CN"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图片 1" descr="封底"/>
          <p:cNvPicPr>
            <a:picLocks noChangeAspect="1"/>
          </p:cNvPicPr>
          <p:nvPr/>
        </p:nvPicPr>
        <p:blipFill>
          <a:blip r:embed="rId1" cstate="print"/>
          <a:stretch>
            <a:fillRect/>
          </a:stretch>
        </p:blipFill>
        <p:spPr>
          <a:xfrm>
            <a:off x="-60325" y="-6350"/>
            <a:ext cx="12312650" cy="6869113"/>
          </a:xfrm>
          <a:prstGeom prst="rect">
            <a:avLst/>
          </a:prstGeom>
          <a:noFill/>
          <a:ln w="9525">
            <a:noFill/>
          </a:ln>
        </p:spPr>
      </p:pic>
    </p:spTree>
  </p:cSld>
  <p:clrMapOvr>
    <a:masterClrMapping/>
  </p:clrMapOvr>
</p:sld>
</file>

<file path=ppt/theme/theme1.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1969</Words>
  <Application>WPS 演示</Application>
  <PresentationFormat>宽屏</PresentationFormat>
  <Paragraphs>399</Paragraphs>
  <Slides>22</Slides>
  <Notes>1</Notes>
  <HiddenSlides>0</HiddenSlides>
  <MMClips>0</MMClips>
  <ScaleCrop>false</ScaleCrop>
  <HeadingPairs>
    <vt:vector size="6" baseType="variant">
      <vt:variant>
        <vt:lpstr>已用的字体</vt:lpstr>
      </vt:variant>
      <vt:variant>
        <vt:i4>11</vt:i4>
      </vt:variant>
      <vt:variant>
        <vt:lpstr>主题</vt:lpstr>
      </vt:variant>
      <vt:variant>
        <vt:i4>5</vt:i4>
      </vt:variant>
      <vt:variant>
        <vt:lpstr>幻灯片标题</vt:lpstr>
      </vt:variant>
      <vt:variant>
        <vt:i4>22</vt:i4>
      </vt:variant>
    </vt:vector>
  </HeadingPairs>
  <TitlesOfParts>
    <vt:vector size="38" baseType="lpstr">
      <vt:lpstr>Arial</vt:lpstr>
      <vt:lpstr>宋体</vt:lpstr>
      <vt:lpstr>Wingdings</vt:lpstr>
      <vt:lpstr>字酷堂清楷体</vt:lpstr>
      <vt:lpstr>微软雅黑</vt:lpstr>
      <vt:lpstr>Wingdings</vt:lpstr>
      <vt:lpstr>Arial Unicode MS</vt:lpstr>
      <vt:lpstr>Calibri</vt:lpstr>
      <vt:lpstr>等线</vt:lpstr>
      <vt:lpstr>华文隶书</vt:lpstr>
      <vt:lpstr>Times New Roman</vt:lpstr>
      <vt:lpstr>1_默认设计模板</vt:lpstr>
      <vt:lpstr>2_默认设计模板</vt:lpstr>
      <vt:lpstr>4_默认设计模板</vt:lpstr>
      <vt:lpstr>6_默认设计模板</vt:lpstr>
      <vt:lpstr>7_默认设计模板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seed</cp:lastModifiedBy>
  <cp:revision>165</cp:revision>
  <dcterms:created xsi:type="dcterms:W3CDTF">2018-05-30T00:07:00Z</dcterms:created>
  <dcterms:modified xsi:type="dcterms:W3CDTF">2019-04-29T03:19:21Z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2052-11.1.0.8642</vt:lpwstr>
  </property>
</Properties>
</file>