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1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hyperlink" Target="http://www.yninfo.com/" TargetMode="External"/><Relationship Id="rId8" Type="http://schemas.openxmlformats.org/officeDocument/2006/relationships/hyperlink" Target="http://www.yunnan.cn/" TargetMode="External"/><Relationship Id="rId7" Type="http://schemas.openxmlformats.org/officeDocument/2006/relationships/hyperlink" Target="https://landing.toutiao.com/" TargetMode="External"/><Relationship Id="rId6" Type="http://schemas.openxmlformats.org/officeDocument/2006/relationships/hyperlink" Target="http://www.myzaker.com/" TargetMode="External"/><Relationship Id="rId5" Type="http://schemas.openxmlformats.org/officeDocument/2006/relationships/hyperlink" Target="http://www.yidianzixun.com/" TargetMode="External"/><Relationship Id="rId4" Type="http://schemas.openxmlformats.org/officeDocument/2006/relationships/hyperlink" Target="https://www.china.com/" TargetMode="External"/><Relationship Id="rId3" Type="http://schemas.openxmlformats.org/officeDocument/2006/relationships/hyperlink" Target="http://www.huanqiu.com/?agt=15438" TargetMode="External"/><Relationship Id="rId2" Type="http://schemas.openxmlformats.org/officeDocument/2006/relationships/hyperlink" Target="https://www.chinanews.com/" TargetMode="Externa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hyperlink" Target="https://www.sina.com.cn/" TargetMode="Externa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.png"/><Relationship Id="rId7" Type="http://schemas.openxmlformats.org/officeDocument/2006/relationships/hyperlink" Target="http://www.modernweekly.com/" TargetMode="External"/><Relationship Id="rId6" Type="http://schemas.openxmlformats.org/officeDocument/2006/relationships/hyperlink" Target="http://www.gq.com.cn/" TargetMode="External"/><Relationship Id="rId5" Type="http://schemas.openxmlformats.org/officeDocument/2006/relationships/hyperlink" Target="http://www.mcchina.com/" TargetMode="External"/><Relationship Id="rId4" Type="http://schemas.openxmlformats.org/officeDocument/2006/relationships/hyperlink" Target="http://www.bazaar.com.cn/" TargetMode="External"/><Relationship Id="rId3" Type="http://schemas.openxmlformats.org/officeDocument/2006/relationships/hyperlink" Target="http://www.cosmopolitan.com.cn/" TargetMode="External"/><Relationship Id="rId2" Type="http://schemas.openxmlformats.org/officeDocument/2006/relationships/hyperlink" Target="http://www.vogue.com.cn/" TargetMode="Externa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5.png"/><Relationship Id="rId7" Type="http://schemas.openxmlformats.org/officeDocument/2006/relationships/image" Target="../media/image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2.png"/><Relationship Id="rId1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3.png"/><Relationship Id="rId1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hyperlink" Target="https://www.youku.com/" TargetMode="External"/><Relationship Id="rId8" Type="http://schemas.openxmlformats.org/officeDocument/2006/relationships/hyperlink" Target="https://v.qq.com/" TargetMode="External"/><Relationship Id="rId7" Type="http://schemas.openxmlformats.org/officeDocument/2006/relationships/hyperlink" Target="http://www.iqiyi.com/" TargetMode="External"/><Relationship Id="rId6" Type="http://schemas.openxmlformats.org/officeDocument/2006/relationships/hyperlink" Target="http://www.modernweekly.com/" TargetMode="External"/><Relationship Id="rId5" Type="http://schemas.openxmlformats.org/officeDocument/2006/relationships/hyperlink" Target="http://www.mcchina.com/" TargetMode="External"/><Relationship Id="rId4" Type="http://schemas.openxmlformats.org/officeDocument/2006/relationships/hyperlink" Target="http://www.bazaar.com.cn/" TargetMode="External"/><Relationship Id="rId3" Type="http://schemas.openxmlformats.org/officeDocument/2006/relationships/hyperlink" Target="http://www.cosmopolitan.com.cn/" TargetMode="External"/><Relationship Id="rId2" Type="http://schemas.openxmlformats.org/officeDocument/2006/relationships/hyperlink" Target="http://www.vogue.com.cn/" TargetMode="Externa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hyperlink" Target="http://www.huanqiu.com/?agt=15438" TargetMode="External"/><Relationship Id="rId7" Type="http://schemas.openxmlformats.org/officeDocument/2006/relationships/hyperlink" Target="https://www.chinanews.com/" TargetMode="External"/><Relationship Id="rId6" Type="http://schemas.openxmlformats.org/officeDocument/2006/relationships/hyperlink" Target="http://www.sohu.com/" TargetMode="External"/><Relationship Id="rId5" Type="http://schemas.openxmlformats.org/officeDocument/2006/relationships/hyperlink" Target="https://www.ifeng.com/" TargetMode="External"/><Relationship Id="rId4" Type="http://schemas.openxmlformats.org/officeDocument/2006/relationships/hyperlink" Target="https://www.sina.com.cn/" TargetMode="External"/><Relationship Id="rId3" Type="http://schemas.openxmlformats.org/officeDocument/2006/relationships/hyperlink" Target="https://www.qq.com/" TargetMode="External"/><Relationship Id="rId2" Type="http://schemas.openxmlformats.org/officeDocument/2006/relationships/hyperlink" Target="https://www.163.com/" TargetMode="Externa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5632500" y="2225142"/>
            <a:ext cx="6193790" cy="1651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319530" algn="l" rtl="0" eaLnBrk="0">
              <a:lnSpc>
                <a:spcPct val="93000"/>
              </a:lnSpc>
            </a:pPr>
            <a:r>
              <a:rPr sz="31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</a:t>
            </a:r>
            <a:r>
              <a:rPr sz="3100" b="1" kern="0" spc="2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31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3100" b="1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</a:t>
            </a:r>
            <a:endParaRPr lang="en-US" altLang="en-US" sz="3100" dirty="0"/>
          </a:p>
          <a:p>
            <a:pPr algn="l" rtl="0" eaLnBrk="0">
              <a:lnSpc>
                <a:spcPct val="152000"/>
              </a:lnSpc>
            </a:pPr>
            <a:endParaRPr lang="en-US" altLang="en-US" sz="1000" dirty="0"/>
          </a:p>
          <a:p>
            <a:pPr algn="l" rtl="0" eaLnBrk="0">
              <a:lnSpc>
                <a:spcPct val="104000"/>
              </a:lnSpc>
            </a:pPr>
            <a:endParaRPr lang="en-US" altLang="en-US" sz="1300" dirty="0"/>
          </a:p>
          <a:p>
            <a:pPr marL="12700" algn="l" rtl="0" eaLnBrk="0">
              <a:lnSpc>
                <a:spcPct val="91000"/>
              </a:lnSpc>
            </a:pPr>
            <a:r>
              <a:rPr sz="5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快闪店宣传推广方案</a:t>
            </a:r>
            <a:endParaRPr lang="en-US" altLang="en-US" sz="5400" dirty="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332251" y="2151685"/>
            <a:ext cx="238556" cy="53644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479913" y="4276921"/>
            <a:ext cx="1181492" cy="8361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5778156" y="4839296"/>
          <a:ext cx="2122804" cy="650239"/>
        </p:xfrm>
        <a:graphic>
          <a:graphicData uri="http://schemas.openxmlformats.org/drawingml/2006/table">
            <a:tbl>
              <a:tblPr/>
              <a:tblGrid>
                <a:gridCol w="2122804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45"/>
                        </a:lnSpc>
                      </a:pPr>
                      <a:endParaRPr lang="en-US" altLang="en-US" sz="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73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80340" algn="l" rtl="0" eaLnBrk="0">
                        <a:lnSpc>
                          <a:spcPts val="1845"/>
                        </a:lnSpc>
                      </a:pPr>
                      <a:r>
                        <a:rPr sz="1300" b="1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小红书/媒体/试用平台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8391830" y="3108325"/>
          <a:ext cx="2122805" cy="650239"/>
        </p:xfrm>
        <a:graphic>
          <a:graphicData uri="http://schemas.openxmlformats.org/drawingml/2006/table">
            <a:tbl>
              <a:tblPr/>
              <a:tblGrid>
                <a:gridCol w="2122805"/>
              </a:tblGrid>
              <a:tr h="6375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</a:pPr>
                      <a:endParaRPr lang="en-US" altLang="en-US" sz="1000" dirty="0"/>
                    </a:p>
                    <a:p>
                      <a:pPr marL="56324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b="1" kern="0" spc="80" dirty="0">
                          <a:solidFill>
                            <a:srgbClr val="D74F4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#快闪店打卡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5778156" y="3120364"/>
          <a:ext cx="2122804" cy="650239"/>
        </p:xfrm>
        <a:graphic>
          <a:graphicData uri="http://schemas.openxmlformats.org/drawingml/2006/table">
            <a:tbl>
              <a:tblPr/>
              <a:tblGrid>
                <a:gridCol w="2122804"/>
              </a:tblGrid>
              <a:tr h="6375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3000"/>
                        </a:lnSpc>
                      </a:pPr>
                      <a:endParaRPr lang="en-US" altLang="en-US" sz="1000" dirty="0"/>
                    </a:p>
                    <a:p>
                      <a:pPr marL="168910" algn="l" rtl="0" eaLnBrk="0">
                        <a:lnSpc>
                          <a:spcPct val="97000"/>
                        </a:lnSpc>
                      </a:pPr>
                      <a:r>
                        <a:rPr sz="1300" b="1" kern="0" spc="90" dirty="0">
                          <a:solidFill>
                            <a:srgbClr val="D74F4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#产品试用-花落伴</a:t>
                      </a:r>
                      <a:r>
                        <a:rPr sz="1300" b="1" kern="0" spc="80" dirty="0">
                          <a:solidFill>
                            <a:srgbClr val="D74F4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手礼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0" name="table 20"/>
          <p:cNvGraphicFramePr>
            <a:graphicFrameLocks noGrp="1"/>
          </p:cNvGraphicFramePr>
          <p:nvPr/>
        </p:nvGraphicFramePr>
        <p:xfrm>
          <a:off x="5778156" y="2118334"/>
          <a:ext cx="2122804" cy="650240"/>
        </p:xfrm>
        <a:graphic>
          <a:graphicData uri="http://schemas.openxmlformats.org/drawingml/2006/table">
            <a:tbl>
              <a:tblPr/>
              <a:tblGrid>
                <a:gridCol w="2122804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90"/>
                        </a:lnSpc>
                      </a:pPr>
                      <a:endParaRPr lang="en-US" altLang="en-US" sz="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16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796925" algn="l" rtl="0" eaLnBrk="0">
                        <a:lnSpc>
                          <a:spcPct val="97000"/>
                        </a:lnSpc>
                      </a:pPr>
                      <a:r>
                        <a:rPr sz="1300" b="1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预热期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textbox 22"/>
          <p:cNvSpPr/>
          <p:nvPr/>
        </p:nvSpPr>
        <p:spPr>
          <a:xfrm>
            <a:off x="8398180" y="3974465"/>
            <a:ext cx="2110739" cy="637540"/>
          </a:xfrm>
          <a:prstGeom prst="rect">
            <a:avLst/>
          </a:prstGeom>
          <a:solidFill>
            <a:srgbClr val="A7382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546735" algn="l" rtl="0" eaLnBrk="0">
              <a:lnSpc>
                <a:spcPct val="85000"/>
              </a:lnSpc>
            </a:pP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7/25-8/21</a:t>
            </a:r>
            <a:endParaRPr lang="en-US" altLang="en-US" sz="1600" dirty="0"/>
          </a:p>
        </p:txBody>
      </p:sp>
      <p:sp>
        <p:nvSpPr>
          <p:cNvPr id="24" name="textbox 24"/>
          <p:cNvSpPr/>
          <p:nvPr/>
        </p:nvSpPr>
        <p:spPr>
          <a:xfrm>
            <a:off x="5784506" y="3986504"/>
            <a:ext cx="2110739" cy="637540"/>
          </a:xfrm>
          <a:prstGeom prst="rect">
            <a:avLst/>
          </a:prstGeom>
          <a:solidFill>
            <a:srgbClr val="76717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marL="546735" algn="l" rtl="0" eaLnBrk="0">
              <a:lnSpc>
                <a:spcPct val="85000"/>
              </a:lnSpc>
            </a:pP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7/15-7/24</a:t>
            </a:r>
            <a:endParaRPr lang="en-US" altLang="en-US" sz="1600" dirty="0"/>
          </a:p>
        </p:txBody>
      </p:sp>
      <p:graphicFrame>
        <p:nvGraphicFramePr>
          <p:cNvPr id="26" name="table 26"/>
          <p:cNvGraphicFramePr>
            <a:graphicFrameLocks noGrp="1"/>
          </p:cNvGraphicFramePr>
          <p:nvPr/>
        </p:nvGraphicFramePr>
        <p:xfrm>
          <a:off x="3563111" y="4836159"/>
          <a:ext cx="1724660" cy="650239"/>
        </p:xfrm>
        <a:graphic>
          <a:graphicData uri="http://schemas.openxmlformats.org/drawingml/2006/table">
            <a:tbl>
              <a:tblPr/>
              <a:tblGrid>
                <a:gridCol w="1724660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90"/>
                        </a:lnSpc>
                      </a:pPr>
                      <a:endParaRPr lang="en-US" altLang="en-US" sz="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16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" dirty="0"/>
                    </a:p>
                    <a:p>
                      <a:pPr marL="686435" indent="-527050" algn="l" rtl="0" eaLnBrk="0">
                        <a:lnSpc>
                          <a:spcPct val="112000"/>
                        </a:lnSpc>
                      </a:pPr>
                      <a:r>
                        <a:rPr sz="1300" b="1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百度/百度知道/百</a:t>
                      </a:r>
                      <a:r>
                        <a:rPr sz="1300" b="1" kern="0" spc="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1300" b="1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家号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8" name="table 28"/>
          <p:cNvGraphicFramePr>
            <a:graphicFrameLocks noGrp="1"/>
          </p:cNvGraphicFramePr>
          <p:nvPr/>
        </p:nvGraphicFramePr>
        <p:xfrm>
          <a:off x="3563111" y="2120265"/>
          <a:ext cx="1724660" cy="650240"/>
        </p:xfrm>
        <a:graphic>
          <a:graphicData uri="http://schemas.openxmlformats.org/drawingml/2006/table">
            <a:tbl>
              <a:tblPr/>
              <a:tblGrid>
                <a:gridCol w="1724660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60"/>
                        </a:lnSpc>
                      </a:pPr>
                      <a:endParaRPr lang="en-US" altLang="en-US" sz="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54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59753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b="1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预备期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30"/>
          <p:cNvSpPr/>
          <p:nvPr/>
        </p:nvSpPr>
        <p:spPr>
          <a:xfrm>
            <a:off x="3569461" y="3988434"/>
            <a:ext cx="1711960" cy="637540"/>
          </a:xfrm>
          <a:prstGeom prst="rect">
            <a:avLst/>
          </a:prstGeom>
          <a:solidFill>
            <a:srgbClr val="BFBFB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0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47980" algn="l" rtl="0" eaLnBrk="0">
              <a:lnSpc>
                <a:spcPct val="85000"/>
              </a:lnSpc>
            </a:pPr>
            <a:r>
              <a:rPr sz="16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7/01-7/20</a:t>
            </a:r>
            <a:endParaRPr lang="en-US" altLang="en-US" sz="1600" dirty="0"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34" name="textbox 34"/>
          <p:cNvSpPr/>
          <p:nvPr/>
        </p:nvSpPr>
        <p:spPr>
          <a:xfrm>
            <a:off x="8545461" y="4904587"/>
            <a:ext cx="1819275" cy="4895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208915" indent="-196215" algn="l" rtl="0" eaLnBrk="0">
              <a:lnSpc>
                <a:spcPct val="117000"/>
              </a:lnSpc>
            </a:pPr>
            <a:r>
              <a:rPr sz="1300" b="1" kern="0" spc="8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小红书/微博/B站/马蜂</a:t>
            </a:r>
            <a:r>
              <a:rPr sz="1300" b="1" kern="0" spc="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8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窝/大众点评/媒体</a:t>
            </a:r>
            <a:endParaRPr lang="en-US" altLang="en-US" sz="1300" dirty="0"/>
          </a:p>
        </p:txBody>
      </p:sp>
      <p:graphicFrame>
        <p:nvGraphicFramePr>
          <p:cNvPr id="36" name="table 36"/>
          <p:cNvGraphicFramePr>
            <a:graphicFrameLocks noGrp="1"/>
          </p:cNvGraphicFramePr>
          <p:nvPr/>
        </p:nvGraphicFramePr>
        <p:xfrm>
          <a:off x="794975" y="3964470"/>
          <a:ext cx="1019810" cy="658495"/>
        </p:xfrm>
        <a:graphic>
          <a:graphicData uri="http://schemas.openxmlformats.org/drawingml/2006/table">
            <a:tbl>
              <a:tblPr/>
              <a:tblGrid>
                <a:gridCol w="1019810"/>
              </a:tblGrid>
              <a:tr h="0">
                <a:tc>
                  <a:txBody>
                    <a:bodyPr/>
                    <a:lstStyle/>
                    <a:p>
                      <a:pPr algn="l" rtl="0" eaLnBrk="0">
                        <a:lnSpc>
                          <a:spcPts val="495"/>
                        </a:lnSpc>
                      </a:pPr>
                      <a:endParaRPr lang="en-US" altLang="en-US" sz="4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92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marL="34290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b="1" kern="0" spc="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时间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textbox 38"/>
          <p:cNvSpPr/>
          <p:nvPr/>
        </p:nvSpPr>
        <p:spPr>
          <a:xfrm>
            <a:off x="894493" y="367790"/>
            <a:ext cx="1520189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传播策略</a:t>
            </a:r>
            <a:endParaRPr lang="en-US" altLang="en-US" sz="2800" dirty="0"/>
          </a:p>
        </p:txBody>
      </p:sp>
      <p:sp>
        <p:nvSpPr>
          <p:cNvPr id="40" name="textbox 40"/>
          <p:cNvSpPr/>
          <p:nvPr/>
        </p:nvSpPr>
        <p:spPr>
          <a:xfrm>
            <a:off x="3914647" y="3222319"/>
            <a:ext cx="1025525" cy="431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2000"/>
              </a:lnSpc>
            </a:pPr>
            <a:r>
              <a:rPr sz="13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#一瓶小鲜油</a:t>
            </a:r>
            <a:r>
              <a:rPr sz="13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#三干云南花</a:t>
            </a:r>
            <a:endParaRPr lang="en-US" altLang="en-US" sz="1300" dirty="0"/>
          </a:p>
        </p:txBody>
      </p:sp>
      <p:sp>
        <p:nvSpPr>
          <p:cNvPr id="44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" name="textbox 46"/>
          <p:cNvSpPr/>
          <p:nvPr/>
        </p:nvSpPr>
        <p:spPr>
          <a:xfrm>
            <a:off x="939495" y="5041264"/>
            <a:ext cx="734059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1300" b="1" kern="0" spc="9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渠道分配</a:t>
            </a:r>
            <a:endParaRPr lang="en-US" altLang="en-US" sz="1300" dirty="0"/>
          </a:p>
        </p:txBody>
      </p:sp>
      <p:sp>
        <p:nvSpPr>
          <p:cNvPr id="48" name="textbox 48"/>
          <p:cNvSpPr/>
          <p:nvPr/>
        </p:nvSpPr>
        <p:spPr>
          <a:xfrm>
            <a:off x="9175851" y="2327097"/>
            <a:ext cx="557530" cy="2171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300" b="1" kern="0" spc="9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endParaRPr lang="en-US" altLang="en-US" sz="1300" dirty="0"/>
          </a:p>
        </p:txBody>
      </p:sp>
      <p:sp>
        <p:nvSpPr>
          <p:cNvPr id="50" name="textbox 50"/>
          <p:cNvSpPr/>
          <p:nvPr/>
        </p:nvSpPr>
        <p:spPr>
          <a:xfrm>
            <a:off x="1118184" y="3322548"/>
            <a:ext cx="377825" cy="2184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300" b="1" kern="0" spc="8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</a:t>
            </a:r>
            <a:endParaRPr lang="en-US" altLang="en-US" sz="1300" dirty="0"/>
          </a:p>
        </p:txBody>
      </p:sp>
      <p:sp>
        <p:nvSpPr>
          <p:cNvPr id="52" name="textbox 52"/>
          <p:cNvSpPr/>
          <p:nvPr/>
        </p:nvSpPr>
        <p:spPr>
          <a:xfrm>
            <a:off x="1123695" y="2344648"/>
            <a:ext cx="372109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300" b="1" kern="0" spc="5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</a:t>
            </a:r>
            <a:endParaRPr lang="en-US" altLang="en-US" sz="1300" dirty="0"/>
          </a:p>
        </p:txBody>
      </p:sp>
      <p:sp>
        <p:nvSpPr>
          <p:cNvPr id="54" name="rect"/>
          <p:cNvSpPr/>
          <p:nvPr/>
        </p:nvSpPr>
        <p:spPr>
          <a:xfrm>
            <a:off x="7888747" y="3191309"/>
            <a:ext cx="12700" cy="5083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rect"/>
          <p:cNvSpPr/>
          <p:nvPr/>
        </p:nvSpPr>
        <p:spPr>
          <a:xfrm>
            <a:off x="10502421" y="3179269"/>
            <a:ext cx="12700" cy="5083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59023" y="2407843"/>
            <a:ext cx="11176736" cy="2452916"/>
          </a:xfrm>
          <a:prstGeom prst="rect">
            <a:avLst/>
          </a:prstGeom>
        </p:spPr>
      </p:pic>
      <p:sp>
        <p:nvSpPr>
          <p:cNvPr id="60" name="textbox 60"/>
          <p:cNvSpPr/>
          <p:nvPr/>
        </p:nvSpPr>
        <p:spPr>
          <a:xfrm>
            <a:off x="453980" y="-12698"/>
            <a:ext cx="3971925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1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8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预备期</a:t>
            </a:r>
            <a:r>
              <a:rPr sz="2800" b="1" kern="0" spc="5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品牌形象建设</a:t>
            </a:r>
            <a:endParaRPr lang="en-US" altLang="en-US" sz="2800" dirty="0"/>
          </a:p>
        </p:txBody>
      </p:sp>
      <p:pic>
        <p:nvPicPr>
          <p:cNvPr id="62" name="picture 6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13732" y="1931936"/>
            <a:ext cx="3258747" cy="595915"/>
          </a:xfrm>
          <a:prstGeom prst="rect">
            <a:avLst/>
          </a:prstGeom>
        </p:spPr>
      </p:pic>
      <p:graphicFrame>
        <p:nvGraphicFramePr>
          <p:cNvPr id="70" name="table 70"/>
          <p:cNvGraphicFramePr>
            <a:graphicFrameLocks noGrp="1"/>
          </p:cNvGraphicFramePr>
          <p:nvPr/>
        </p:nvGraphicFramePr>
        <p:xfrm>
          <a:off x="2404541" y="1931936"/>
          <a:ext cx="5767705" cy="608329"/>
        </p:xfrm>
        <a:graphic>
          <a:graphicData uri="http://schemas.openxmlformats.org/drawingml/2006/table">
            <a:tbl>
              <a:tblPr/>
              <a:tblGrid>
                <a:gridCol w="5767705"/>
              </a:tblGrid>
              <a:tr h="5861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5000"/>
                        </a:lnSpc>
                      </a:pPr>
                      <a:endParaRPr lang="en-US" altLang="en-US" sz="1000" dirty="0"/>
                    </a:p>
                    <a:p>
                      <a:pPr marL="28244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938B82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概况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22225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2225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2" name="picture 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38782" y="1672387"/>
            <a:ext cx="1846779" cy="1804911"/>
          </a:xfrm>
          <a:prstGeom prst="rect">
            <a:avLst/>
          </a:prstGeom>
        </p:spPr>
      </p:pic>
      <p:sp>
        <p:nvSpPr>
          <p:cNvPr id="74" name="textbox 74"/>
          <p:cNvSpPr/>
          <p:nvPr/>
        </p:nvSpPr>
        <p:spPr>
          <a:xfrm>
            <a:off x="453980" y="-12698"/>
            <a:ext cx="2839720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9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8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百度建设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9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百科</a:t>
            </a:r>
            <a:endParaRPr lang="en-US" altLang="en-US" sz="2800" dirty="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0787249" y="186216"/>
            <a:ext cx="1181492" cy="848662"/>
            <a:chOff x="0" y="0"/>
            <a:chExt cx="1181492" cy="848662"/>
          </a:xfrm>
        </p:grpSpPr>
        <p:pic>
          <p:nvPicPr>
            <p:cNvPr id="76" name="picture 7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81492" cy="848662"/>
            </a:xfrm>
            <a:prstGeom prst="rect">
              <a:avLst/>
            </a:prstGeom>
          </p:spPr>
        </p:pic>
        <p:sp>
          <p:nvSpPr>
            <p:cNvPr id="78" name="textbox 78"/>
            <p:cNvSpPr/>
            <p:nvPr/>
          </p:nvSpPr>
          <p:spPr>
            <a:xfrm>
              <a:off x="-12700" y="-12700"/>
              <a:ext cx="1207135" cy="87439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200" dirty="0"/>
            </a:p>
            <a:p>
              <a:pPr marL="1045210" algn="l" rtl="0" eaLnBrk="0">
                <a:lnSpc>
                  <a:spcPts val="1090"/>
                </a:lnSpc>
                <a:spcBef>
                  <a:spcPts val="0"/>
                </a:spcBef>
              </a:pPr>
              <a:r>
                <a:rPr sz="700" kern="0" spc="26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‘</a:t>
              </a:r>
              <a:endParaRPr lang="en-US" altLang="en-US" sz="700" dirty="0"/>
            </a:p>
          </p:txBody>
        </p:sp>
      </p:grpSp>
      <p:sp>
        <p:nvSpPr>
          <p:cNvPr id="80" name="textbox 80"/>
          <p:cNvSpPr/>
          <p:nvPr/>
        </p:nvSpPr>
        <p:spPr>
          <a:xfrm>
            <a:off x="5578131" y="3727792"/>
            <a:ext cx="1687829" cy="58610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8000"/>
              </a:lnSpc>
            </a:pPr>
            <a:endParaRPr lang="en-US" altLang="en-US" sz="10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312420" algn="l" rtl="0" eaLnBrk="0">
              <a:lnSpc>
                <a:spcPct val="97000"/>
              </a:lnSpc>
            </a:pPr>
            <a:r>
              <a:rPr sz="1300" kern="0" spc="90" dirty="0">
                <a:solidFill>
                  <a:srgbClr val="938B8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相关品牌资料</a:t>
            </a:r>
            <a:endParaRPr lang="en-US" altLang="en-US" sz="1300" dirty="0"/>
          </a:p>
        </p:txBody>
      </p:sp>
      <p:sp>
        <p:nvSpPr>
          <p:cNvPr id="82" name="textbox 82"/>
          <p:cNvSpPr/>
          <p:nvPr/>
        </p:nvSpPr>
        <p:spPr>
          <a:xfrm>
            <a:off x="3962171" y="5916269"/>
            <a:ext cx="4285615" cy="247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强大的品牌背书基础，增强消费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者对品牌信任感</a:t>
            </a:r>
            <a:endParaRPr lang="en-US" altLang="en-US" sz="1600" dirty="0"/>
          </a:p>
        </p:txBody>
      </p:sp>
      <p:sp>
        <p:nvSpPr>
          <p:cNvPr id="84" name="textbox 84"/>
          <p:cNvSpPr/>
          <p:nvPr/>
        </p:nvSpPr>
        <p:spPr>
          <a:xfrm>
            <a:off x="2415654" y="1549547"/>
            <a:ext cx="1720214" cy="36449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400" dirty="0"/>
          </a:p>
          <a:p>
            <a:pPr marL="233045" algn="l" rtl="0" eaLnBrk="0">
              <a:lnSpc>
                <a:spcPct val="90000"/>
              </a:lnSpc>
              <a:spcBef>
                <a:spcPts val="5"/>
              </a:spcBef>
            </a:pPr>
            <a:r>
              <a:rPr sz="16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</a:t>
            </a:r>
            <a:endParaRPr lang="en-US" altLang="en-US" sz="1600" dirty="0"/>
          </a:p>
        </p:txBody>
      </p:sp>
      <p:sp>
        <p:nvSpPr>
          <p:cNvPr id="86" name="textbox 86"/>
          <p:cNvSpPr/>
          <p:nvPr/>
        </p:nvSpPr>
        <p:spPr>
          <a:xfrm>
            <a:off x="8594903" y="3555415"/>
            <a:ext cx="672465" cy="17272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100" dirty="0"/>
          </a:p>
          <a:p>
            <a:pPr marL="233045" algn="l" rtl="0" eaLnBrk="0">
              <a:lnSpc>
                <a:spcPct val="99000"/>
              </a:lnSpc>
            </a:pPr>
            <a:r>
              <a:rPr sz="1000" kern="0" spc="80" dirty="0">
                <a:solidFill>
                  <a:srgbClr val="938B8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</a:t>
            </a:r>
            <a:endParaRPr lang="en-US" altLang="en-US" sz="1000" dirty="0"/>
          </a:p>
        </p:txBody>
      </p:sp>
      <p:sp>
        <p:nvSpPr>
          <p:cNvPr id="88" name="rect"/>
          <p:cNvSpPr/>
          <p:nvPr/>
        </p:nvSpPr>
        <p:spPr>
          <a:xfrm>
            <a:off x="8150254" y="2040734"/>
            <a:ext cx="22225" cy="390735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2" name="rect"/>
          <p:cNvSpPr/>
          <p:nvPr/>
        </p:nvSpPr>
        <p:spPr>
          <a:xfrm>
            <a:off x="507809" y="1945195"/>
            <a:ext cx="11162919" cy="3541204"/>
          </a:xfrm>
          <a:prstGeom prst="rect">
            <a:avLst/>
          </a:prstGeom>
          <a:solidFill>
            <a:srgbClr val="FF999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4" name="textbox 94"/>
          <p:cNvSpPr/>
          <p:nvPr/>
        </p:nvSpPr>
        <p:spPr>
          <a:xfrm>
            <a:off x="6264059" y="2389428"/>
            <a:ext cx="5088890" cy="2584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7780" indent="-635" algn="l" rtl="0" eaLnBrk="0">
              <a:lnSpc>
                <a:spcPct val="92000"/>
              </a:lnSpc>
            </a:pP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从</a:t>
            </a:r>
            <a:r>
              <a:rPr sz="1800" b="1" kern="0" spc="6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花嘉的品牌</a:t>
            </a:r>
            <a:r>
              <a:rPr sz="1600" kern="0" spc="6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角度切</a:t>
            </a:r>
            <a:r>
              <a:rPr sz="1600" kern="0" spc="5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入，配合发布平台类型定制文     </a:t>
            </a:r>
            <a:r>
              <a:rPr sz="1600" kern="0" spc="9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章侧重点，组建百度的花嘉新闻库，确保百度百科能  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进行修改与完善。</a:t>
            </a:r>
            <a:endParaRPr lang="en-US" altLang="en-US" sz="1600" dirty="0"/>
          </a:p>
          <a:p>
            <a:pPr algn="l" rtl="0" eaLnBrk="0">
              <a:lnSpc>
                <a:spcPct val="199000"/>
              </a:lnSpc>
            </a:pPr>
            <a:endParaRPr lang="en-US" altLang="en-US" sz="1000" dirty="0"/>
          </a:p>
          <a:p>
            <a:pPr marL="17780" indent="4445" algn="l" rtl="0" eaLnBrk="0">
              <a:lnSpc>
                <a:spcPct val="104000"/>
              </a:lnSpc>
              <a:spcBef>
                <a:spcPts val="485"/>
              </a:spcBef>
            </a:pPr>
            <a:r>
              <a:rPr sz="1600" kern="0" spc="9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收集&amp;拍摄</a:t>
            </a:r>
            <a:r>
              <a:rPr sz="1600" b="1" kern="0" spc="9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品牌</a:t>
            </a:r>
            <a:r>
              <a:rPr sz="1600" b="1" kern="0" spc="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VI</a:t>
            </a:r>
            <a:r>
              <a:rPr sz="1600" b="1" kern="0" spc="9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与产</a:t>
            </a:r>
            <a:r>
              <a:rPr sz="1600" b="1" kern="0" spc="8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品、产地昆明&amp;丽江图片</a:t>
            </a:r>
            <a:r>
              <a:rPr sz="1600" b="1" kern="0" spc="-22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，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      </a:t>
            </a:r>
            <a:r>
              <a:rPr sz="1600" kern="0" spc="4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创建传播素材库。</a:t>
            </a:r>
            <a:endParaRPr lang="en-US" altLang="en-US" sz="1600" dirty="0"/>
          </a:p>
          <a:p>
            <a:pPr algn="l" rtl="0" eaLnBrk="0">
              <a:lnSpc>
                <a:spcPct val="136000"/>
              </a:lnSpc>
            </a:pPr>
            <a:endParaRPr lang="en-US" altLang="en-US" sz="1000" dirty="0"/>
          </a:p>
          <a:p>
            <a:pPr algn="l" rtl="0" eaLnBrk="0">
              <a:lnSpc>
                <a:spcPct val="137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400" dirty="0"/>
          </a:p>
          <a:p>
            <a:pPr marL="12700" indent="635" algn="l" rtl="0" eaLnBrk="0">
              <a:lnSpc>
                <a:spcPct val="104000"/>
              </a:lnSpc>
              <a:spcBef>
                <a:spcPts val="5"/>
              </a:spcBef>
            </a:pPr>
            <a:r>
              <a:rPr sz="1600" kern="0" spc="10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主要包括</a:t>
            </a:r>
            <a:r>
              <a:rPr sz="1600" b="1" kern="0" spc="10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门户/新闻媒体、</a:t>
            </a:r>
            <a:r>
              <a:rPr sz="1600" b="1" kern="0" spc="9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时尚媒体</a:t>
            </a:r>
            <a:r>
              <a:rPr sz="1600" kern="0" spc="9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，发布一定数量品</a:t>
            </a:r>
            <a:r>
              <a:rPr sz="1600" kern="0" spc="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1600" kern="0" spc="8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牌新闻，以确保百度</a:t>
            </a:r>
            <a:r>
              <a:rPr sz="1600" kern="0" spc="7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百科的修改完善。</a:t>
            </a:r>
            <a:endParaRPr lang="en-US" altLang="en-US" sz="1600" dirty="0"/>
          </a:p>
        </p:txBody>
      </p:sp>
      <p:sp>
        <p:nvSpPr>
          <p:cNvPr id="96" name="textbox 96"/>
          <p:cNvSpPr/>
          <p:nvPr/>
        </p:nvSpPr>
        <p:spPr>
          <a:xfrm>
            <a:off x="453980" y="-12698"/>
            <a:ext cx="3611879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1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83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百度建设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新闻发</a:t>
            </a:r>
            <a:r>
              <a:rPr sz="2800" b="1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</a:t>
            </a:r>
            <a:endParaRPr lang="en-US" altLang="en-US" sz="2800" dirty="0"/>
          </a:p>
        </p:txBody>
      </p:sp>
      <p:sp>
        <p:nvSpPr>
          <p:cNvPr id="98" name="textbox 98"/>
          <p:cNvSpPr/>
          <p:nvPr/>
        </p:nvSpPr>
        <p:spPr>
          <a:xfrm>
            <a:off x="931203" y="2550032"/>
            <a:ext cx="886460" cy="2307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26035" algn="l" rtl="0" eaLnBrk="0">
              <a:lnSpc>
                <a:spcPct val="96000"/>
              </a:lnSpc>
            </a:pPr>
            <a:r>
              <a:rPr sz="1600" b="1" kern="0" spc="6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内容策略</a:t>
            </a:r>
            <a:endParaRPr lang="en-US" altLang="en-US" sz="1600" dirty="0"/>
          </a:p>
          <a:p>
            <a:pPr algn="l" rtl="0" eaLnBrk="0">
              <a:lnSpc>
                <a:spcPct val="121000"/>
              </a:lnSpc>
            </a:pPr>
            <a:endParaRPr lang="en-US" altLang="en-US" sz="1000" dirty="0"/>
          </a:p>
          <a:p>
            <a:pPr algn="l" rtl="0" eaLnBrk="0">
              <a:lnSpc>
                <a:spcPct val="121000"/>
              </a:lnSpc>
            </a:pPr>
            <a:endParaRPr lang="en-US" altLang="en-US" sz="1000" dirty="0"/>
          </a:p>
          <a:p>
            <a:pPr algn="l" rtl="0" eaLnBrk="0">
              <a:lnSpc>
                <a:spcPct val="122000"/>
              </a:lnSpc>
            </a:pPr>
            <a:endParaRPr lang="en-US" altLang="en-US" sz="1000" dirty="0"/>
          </a:p>
          <a:p>
            <a:pPr algn="l" rtl="0" eaLnBrk="0">
              <a:lnSpc>
                <a:spcPct val="12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85"/>
              </a:spcBef>
            </a:pPr>
            <a:r>
              <a:rPr sz="1600" b="1" kern="0" spc="9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素材策略</a:t>
            </a:r>
            <a:endParaRPr lang="en-US" altLang="en-US" sz="16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400" dirty="0"/>
          </a:p>
          <a:p>
            <a:pPr marL="13335" algn="l" rtl="0" eaLnBrk="0">
              <a:lnSpc>
                <a:spcPct val="96000"/>
              </a:lnSpc>
              <a:spcBef>
                <a:spcPts val="0"/>
              </a:spcBef>
            </a:pPr>
            <a:r>
              <a:rPr sz="1600" b="1" kern="0" spc="9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渠道策略</a:t>
            </a:r>
            <a:endParaRPr lang="en-US" altLang="en-US" sz="1600" dirty="0"/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102" name="textbox 102"/>
          <p:cNvSpPr/>
          <p:nvPr/>
        </p:nvSpPr>
        <p:spPr>
          <a:xfrm>
            <a:off x="627481" y="6494170"/>
            <a:ext cx="116204" cy="1117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kern="0" spc="-10" dirty="0">
                <a:solidFill>
                  <a:srgbClr val="898989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11</a:t>
            </a:r>
            <a:endParaRPr lang="en-US" alt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1245703" y="3031054"/>
            <a:ext cx="9594850" cy="575944"/>
          </a:xfrm>
          <a:prstGeom prst="rect">
            <a:avLst/>
          </a:prstGeom>
          <a:solidFill>
            <a:srgbClr val="FFCDCD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2706370" algn="l" rtl="0" eaLnBrk="0">
              <a:lnSpc>
                <a:spcPct val="85000"/>
              </a:lnSpc>
            </a:pPr>
            <a:r>
              <a:rPr sz="1900" b="1" kern="0" spc="3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品牌定位：  __瓶小鲜油、三干</a:t>
            </a:r>
            <a:r>
              <a:rPr sz="1900" b="1" kern="0" spc="2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云南花</a:t>
            </a:r>
            <a:endParaRPr lang="en-US" altLang="en-US" sz="1900" dirty="0"/>
          </a:p>
        </p:txBody>
      </p:sp>
      <p:grpSp>
        <p:nvGrpSpPr>
          <p:cNvPr id="4" name="group 4"/>
          <p:cNvGrpSpPr/>
          <p:nvPr/>
        </p:nvGrpSpPr>
        <p:grpSpPr>
          <a:xfrm rot="21600000">
            <a:off x="1245703" y="1536776"/>
            <a:ext cx="9594571" cy="575360"/>
            <a:chOff x="0" y="0"/>
            <a:chExt cx="9594571" cy="575360"/>
          </a:xfrm>
        </p:grpSpPr>
        <p:pic>
          <p:nvPicPr>
            <p:cNvPr id="108" name="picture 10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9594571" cy="575360"/>
            </a:xfrm>
            <a:prstGeom prst="rect">
              <a:avLst/>
            </a:prstGeom>
          </p:spPr>
        </p:pic>
        <p:sp>
          <p:nvSpPr>
            <p:cNvPr id="110" name="textbox 110"/>
            <p:cNvSpPr/>
            <p:nvPr/>
          </p:nvSpPr>
          <p:spPr>
            <a:xfrm>
              <a:off x="-12700" y="-12700"/>
              <a:ext cx="9620250" cy="62991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marL="371792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2400" b="1" kern="0" spc="-20" dirty="0">
                  <a:solidFill>
                    <a:srgbClr val="FFFFFF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花嘉 ：</a:t>
              </a:r>
              <a:r>
                <a:rPr sz="2400" b="1" kern="0" spc="-580" dirty="0">
                  <a:solidFill>
                    <a:srgbClr val="FFFFFF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 </a:t>
              </a:r>
              <a:r>
                <a:rPr sz="2400" b="1" kern="0" spc="-20" dirty="0">
                  <a:solidFill>
                    <a:srgbClr val="FFFFFF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20家媒体</a:t>
              </a:r>
              <a:endParaRPr lang="en-US" altLang="en-US" sz="2400" dirty="0"/>
            </a:p>
          </p:txBody>
        </p:sp>
      </p:grpSp>
      <p:sp>
        <p:nvSpPr>
          <p:cNvPr id="112" name="textbox 112"/>
          <p:cNvSpPr/>
          <p:nvPr/>
        </p:nvSpPr>
        <p:spPr>
          <a:xfrm>
            <a:off x="4615611" y="4951421"/>
            <a:ext cx="2854960" cy="575944"/>
          </a:xfrm>
          <a:prstGeom prst="rect">
            <a:avLst/>
          </a:prstGeom>
          <a:solidFill>
            <a:srgbClr val="FFAFA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marL="954405" algn="l" rtl="0" eaLnBrk="0">
              <a:lnSpc>
                <a:spcPct val="91000"/>
              </a:lnSpc>
              <a:spcBef>
                <a:spcPts val="0"/>
              </a:spcBef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城市旅游</a:t>
            </a:r>
            <a:endParaRPr lang="en-US" altLang="en-US" sz="1800" dirty="0"/>
          </a:p>
        </p:txBody>
      </p:sp>
      <p:sp>
        <p:nvSpPr>
          <p:cNvPr id="114" name="textbox 114"/>
          <p:cNvSpPr/>
          <p:nvPr/>
        </p:nvSpPr>
        <p:spPr>
          <a:xfrm>
            <a:off x="8471979" y="4981266"/>
            <a:ext cx="2368550" cy="575944"/>
          </a:xfrm>
          <a:prstGeom prst="rect">
            <a:avLst/>
          </a:prstGeom>
          <a:solidFill>
            <a:srgbClr val="FFAFA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7000"/>
              </a:lnSpc>
            </a:pPr>
            <a:endParaRPr lang="en-US" altLang="en-US" sz="1000" dirty="0"/>
          </a:p>
          <a:p>
            <a:pPr marL="737870" algn="l" rtl="0" eaLnBrk="0">
              <a:lnSpc>
                <a:spcPct val="90000"/>
              </a:lnSpc>
              <a:spcBef>
                <a:spcPts val="5"/>
              </a:spcBef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护肤理念</a:t>
            </a:r>
            <a:endParaRPr lang="en-US" altLang="en-US" sz="1800" dirty="0"/>
          </a:p>
        </p:txBody>
      </p:sp>
      <p:sp>
        <p:nvSpPr>
          <p:cNvPr id="116" name="textbox 116"/>
          <p:cNvSpPr/>
          <p:nvPr/>
        </p:nvSpPr>
        <p:spPr>
          <a:xfrm>
            <a:off x="1245703" y="4939381"/>
            <a:ext cx="1958339" cy="575944"/>
          </a:xfrm>
          <a:prstGeom prst="rect">
            <a:avLst/>
          </a:prstGeom>
          <a:solidFill>
            <a:srgbClr val="FFAFA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336550" algn="l" rtl="0" eaLnBrk="0">
              <a:lnSpc>
                <a:spcPct val="91000"/>
              </a:lnSpc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小鲜油介绍</a:t>
            </a:r>
            <a:endParaRPr lang="en-US" altLang="en-US" sz="1800" dirty="0"/>
          </a:p>
        </p:txBody>
      </p:sp>
      <p:sp>
        <p:nvSpPr>
          <p:cNvPr id="118" name="textbox 118"/>
          <p:cNvSpPr/>
          <p:nvPr/>
        </p:nvSpPr>
        <p:spPr>
          <a:xfrm>
            <a:off x="881260" y="367790"/>
            <a:ext cx="318452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百度建设</a:t>
            </a:r>
            <a:r>
              <a:rPr sz="2800" b="1" kern="0" spc="-4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新闻发布</a:t>
            </a:r>
            <a:endParaRPr lang="en-US" altLang="en-US" sz="2800" dirty="0"/>
          </a:p>
        </p:txBody>
      </p:sp>
      <p:pic>
        <p:nvPicPr>
          <p:cNvPr id="120" name="picture 1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122" name="textbox 122"/>
          <p:cNvSpPr/>
          <p:nvPr/>
        </p:nvSpPr>
        <p:spPr>
          <a:xfrm>
            <a:off x="5182984" y="4380229"/>
            <a:ext cx="1593850" cy="274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800" b="1" kern="0" spc="-4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门户媒体 ：</a:t>
            </a:r>
            <a:r>
              <a:rPr sz="1800" b="1" kern="0" spc="-34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1800" b="1" kern="0" spc="-4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5家</a:t>
            </a:r>
            <a:endParaRPr lang="en-US" altLang="en-US" sz="1800" dirty="0"/>
          </a:p>
        </p:txBody>
      </p:sp>
      <p:sp>
        <p:nvSpPr>
          <p:cNvPr id="124" name="textbox 124"/>
          <p:cNvSpPr/>
          <p:nvPr/>
        </p:nvSpPr>
        <p:spPr>
          <a:xfrm>
            <a:off x="1584286" y="4353026"/>
            <a:ext cx="1537969" cy="273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-9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新闻媒体：</a:t>
            </a:r>
            <a:r>
              <a:rPr sz="1700" b="1" kern="0" spc="12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 </a:t>
            </a:r>
            <a:r>
              <a:rPr sz="1700" b="1" kern="0" spc="-9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8家</a:t>
            </a:r>
            <a:endParaRPr lang="en-US" altLang="en-US" sz="1700" dirty="0"/>
          </a:p>
        </p:txBody>
      </p:sp>
      <p:sp>
        <p:nvSpPr>
          <p:cNvPr id="126" name="textbox 126"/>
          <p:cNvSpPr/>
          <p:nvPr/>
        </p:nvSpPr>
        <p:spPr>
          <a:xfrm>
            <a:off x="9013900" y="4380458"/>
            <a:ext cx="1067435" cy="2730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-10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时尚：</a:t>
            </a:r>
            <a:r>
              <a:rPr sz="1700" b="1" kern="0" spc="32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1700" b="1" kern="0" spc="-100" dirty="0">
                <a:solidFill>
                  <a:srgbClr val="59595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7家</a:t>
            </a:r>
            <a:endParaRPr lang="en-US" altLang="en-US" sz="1700" dirty="0"/>
          </a:p>
        </p:txBody>
      </p:sp>
      <p:sp>
        <p:nvSpPr>
          <p:cNvPr id="128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0" name="path"/>
          <p:cNvSpPr/>
          <p:nvPr/>
        </p:nvSpPr>
        <p:spPr>
          <a:xfrm>
            <a:off x="5832046" y="2543366"/>
            <a:ext cx="421882" cy="209993"/>
          </a:xfrm>
          <a:custGeom>
            <a:avLst/>
            <a:gdLst/>
            <a:ahLst/>
            <a:cxnLst/>
            <a:rect l="0" t="0" r="0" b="0"/>
            <a:pathLst>
              <a:path w="664" h="330">
                <a:moveTo>
                  <a:pt x="15" y="22"/>
                </a:moveTo>
                <a:lnTo>
                  <a:pt x="173" y="22"/>
                </a:lnTo>
                <a:moveTo>
                  <a:pt x="490" y="22"/>
                </a:moveTo>
                <a:lnTo>
                  <a:pt x="649" y="22"/>
                </a:lnTo>
                <a:lnTo>
                  <a:pt x="332" y="314"/>
                </a:lnTo>
                <a:lnTo>
                  <a:pt x="15" y="22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2" name="path"/>
          <p:cNvSpPr/>
          <p:nvPr/>
        </p:nvSpPr>
        <p:spPr>
          <a:xfrm>
            <a:off x="5864405" y="4023831"/>
            <a:ext cx="421882" cy="209993"/>
          </a:xfrm>
          <a:custGeom>
            <a:avLst/>
            <a:gdLst/>
            <a:ahLst/>
            <a:cxnLst/>
            <a:rect l="0" t="0" r="0" b="0"/>
            <a:pathLst>
              <a:path w="664" h="330">
                <a:moveTo>
                  <a:pt x="15" y="22"/>
                </a:moveTo>
                <a:lnTo>
                  <a:pt x="173" y="22"/>
                </a:lnTo>
                <a:moveTo>
                  <a:pt x="490" y="22"/>
                </a:moveTo>
                <a:lnTo>
                  <a:pt x="649" y="22"/>
                </a:lnTo>
                <a:lnTo>
                  <a:pt x="332" y="314"/>
                </a:lnTo>
                <a:lnTo>
                  <a:pt x="15" y="22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4" name="path"/>
          <p:cNvSpPr/>
          <p:nvPr/>
        </p:nvSpPr>
        <p:spPr>
          <a:xfrm>
            <a:off x="1965442" y="3964751"/>
            <a:ext cx="421882" cy="209993"/>
          </a:xfrm>
          <a:custGeom>
            <a:avLst/>
            <a:gdLst/>
            <a:ahLst/>
            <a:cxnLst/>
            <a:rect l="0" t="0" r="0" b="0"/>
            <a:pathLst>
              <a:path w="664" h="330">
                <a:moveTo>
                  <a:pt x="15" y="22"/>
                </a:moveTo>
                <a:lnTo>
                  <a:pt x="173" y="22"/>
                </a:lnTo>
                <a:moveTo>
                  <a:pt x="490" y="22"/>
                </a:moveTo>
                <a:lnTo>
                  <a:pt x="649" y="22"/>
                </a:lnTo>
                <a:lnTo>
                  <a:pt x="332" y="314"/>
                </a:lnTo>
                <a:lnTo>
                  <a:pt x="15" y="22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6" name="path"/>
          <p:cNvSpPr/>
          <p:nvPr/>
        </p:nvSpPr>
        <p:spPr>
          <a:xfrm>
            <a:off x="9452486" y="4000336"/>
            <a:ext cx="421882" cy="209993"/>
          </a:xfrm>
          <a:custGeom>
            <a:avLst/>
            <a:gdLst/>
            <a:ahLst/>
            <a:cxnLst/>
            <a:rect l="0" t="0" r="0" b="0"/>
            <a:pathLst>
              <a:path w="664" h="330">
                <a:moveTo>
                  <a:pt x="15" y="22"/>
                </a:moveTo>
                <a:lnTo>
                  <a:pt x="173" y="22"/>
                </a:lnTo>
                <a:moveTo>
                  <a:pt x="490" y="22"/>
                </a:moveTo>
                <a:lnTo>
                  <a:pt x="649" y="22"/>
                </a:lnTo>
                <a:lnTo>
                  <a:pt x="332" y="314"/>
                </a:lnTo>
                <a:lnTo>
                  <a:pt x="15" y="22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8" name="path"/>
          <p:cNvSpPr/>
          <p:nvPr/>
        </p:nvSpPr>
        <p:spPr>
          <a:xfrm>
            <a:off x="2061463" y="3779558"/>
            <a:ext cx="229841" cy="199480"/>
          </a:xfrm>
          <a:custGeom>
            <a:avLst/>
            <a:gdLst/>
            <a:ahLst/>
            <a:cxnLst/>
            <a:rect l="0" t="0" r="0" b="0"/>
            <a:pathLst>
              <a:path w="361" h="314">
                <a:moveTo>
                  <a:pt x="22" y="314"/>
                </a:moveTo>
                <a:lnTo>
                  <a:pt x="22" y="22"/>
                </a:lnTo>
                <a:lnTo>
                  <a:pt x="339" y="22"/>
                </a:lnTo>
                <a:lnTo>
                  <a:pt x="339" y="314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path"/>
          <p:cNvSpPr/>
          <p:nvPr/>
        </p:nvSpPr>
        <p:spPr>
          <a:xfrm>
            <a:off x="5960426" y="3838638"/>
            <a:ext cx="229841" cy="199480"/>
          </a:xfrm>
          <a:custGeom>
            <a:avLst/>
            <a:gdLst/>
            <a:ahLst/>
            <a:cxnLst/>
            <a:rect l="0" t="0" r="0" b="0"/>
            <a:pathLst>
              <a:path w="361" h="314">
                <a:moveTo>
                  <a:pt x="22" y="314"/>
                </a:moveTo>
                <a:lnTo>
                  <a:pt x="22" y="22"/>
                </a:lnTo>
                <a:lnTo>
                  <a:pt x="339" y="22"/>
                </a:lnTo>
                <a:lnTo>
                  <a:pt x="339" y="314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2" name="path"/>
          <p:cNvSpPr/>
          <p:nvPr/>
        </p:nvSpPr>
        <p:spPr>
          <a:xfrm>
            <a:off x="9548507" y="3815143"/>
            <a:ext cx="229841" cy="199480"/>
          </a:xfrm>
          <a:custGeom>
            <a:avLst/>
            <a:gdLst/>
            <a:ahLst/>
            <a:cxnLst/>
            <a:rect l="0" t="0" r="0" b="0"/>
            <a:pathLst>
              <a:path w="361" h="314">
                <a:moveTo>
                  <a:pt x="22" y="314"/>
                </a:moveTo>
                <a:lnTo>
                  <a:pt x="22" y="22"/>
                </a:lnTo>
                <a:lnTo>
                  <a:pt x="339" y="22"/>
                </a:lnTo>
                <a:lnTo>
                  <a:pt x="339" y="314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4" name="path"/>
          <p:cNvSpPr/>
          <p:nvPr/>
        </p:nvSpPr>
        <p:spPr>
          <a:xfrm>
            <a:off x="5928067" y="2358173"/>
            <a:ext cx="229841" cy="199480"/>
          </a:xfrm>
          <a:custGeom>
            <a:avLst/>
            <a:gdLst/>
            <a:ahLst/>
            <a:cxnLst/>
            <a:rect l="0" t="0" r="0" b="0"/>
            <a:pathLst>
              <a:path w="361" h="314">
                <a:moveTo>
                  <a:pt x="22" y="314"/>
                </a:moveTo>
                <a:lnTo>
                  <a:pt x="22" y="22"/>
                </a:lnTo>
                <a:lnTo>
                  <a:pt x="339" y="22"/>
                </a:lnTo>
                <a:lnTo>
                  <a:pt x="339" y="314"/>
                </a:lnTo>
              </a:path>
            </a:pathLst>
          </a:custGeom>
          <a:noFill/>
          <a:ln w="28575" cap="flat">
            <a:solidFill>
              <a:srgbClr val="FFCDCD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6" name="textbox 146"/>
          <p:cNvSpPr/>
          <p:nvPr/>
        </p:nvSpPr>
        <p:spPr>
          <a:xfrm>
            <a:off x="627481" y="6493662"/>
            <a:ext cx="116204" cy="112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700" kern="0" spc="-10" dirty="0">
                <a:solidFill>
                  <a:srgbClr val="898989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12</a:t>
            </a:r>
            <a:endParaRPr lang="en-US" alt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76611" y="1193149"/>
            <a:ext cx="3240568" cy="4529613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6179007" y="2590291"/>
            <a:ext cx="5101590" cy="5010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600" kern="0" spc="5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主题:小鲜油全新花趣护肤态度，“</a:t>
            </a:r>
            <a:r>
              <a:rPr sz="1600" kern="0" spc="4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让每个到云南寻找文</a:t>
            </a:r>
            <a:r>
              <a:rPr sz="1600" kern="0" spc="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艺的人都能找到鲜花护</a:t>
            </a:r>
            <a:r>
              <a:rPr sz="1600" kern="0" spc="-2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肤的趣味”是花嘉的理念。</a:t>
            </a:r>
            <a:endParaRPr lang="en-US" altLang="en-US" sz="1600" dirty="0"/>
          </a:p>
        </p:txBody>
      </p:sp>
      <p:sp>
        <p:nvSpPr>
          <p:cNvPr id="154" name="textbox 154"/>
          <p:cNvSpPr/>
          <p:nvPr/>
        </p:nvSpPr>
        <p:spPr>
          <a:xfrm>
            <a:off x="6422669" y="3726992"/>
            <a:ext cx="4443729" cy="5010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护出新意，沈爽你的嫩滑皮肤(护肤理念介绍)</a:t>
            </a:r>
            <a:endParaRPr lang="en-US" altLang="en-US" sz="1600" dirty="0"/>
          </a:p>
          <a:p>
            <a:pPr marL="12700" algn="l" rtl="0" eaLnBrk="0">
              <a:lnSpc>
                <a:spcPct val="91000"/>
              </a:lnSpc>
              <a:spcBef>
                <a:spcPts val="245"/>
              </a:spcBef>
            </a:pP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以花之名，装饰你的旅行生活(产地、旅游攻略)</a:t>
            </a:r>
            <a:endParaRPr lang="en-US" altLang="en-US" sz="1600" dirty="0"/>
          </a:p>
        </p:txBody>
      </p:sp>
      <p:sp>
        <p:nvSpPr>
          <p:cNvPr id="156" name="rect"/>
          <p:cNvSpPr/>
          <p:nvPr/>
        </p:nvSpPr>
        <p:spPr>
          <a:xfrm>
            <a:off x="1546745" y="5950225"/>
            <a:ext cx="2057844" cy="715617"/>
          </a:xfrm>
          <a:prstGeom prst="rect">
            <a:avLst/>
          </a:prstGeom>
          <a:solidFill>
            <a:srgbClr val="F5C6C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83071" y="5731965"/>
            <a:ext cx="1265529" cy="1126034"/>
          </a:xfrm>
          <a:prstGeom prst="rect">
            <a:avLst/>
          </a:prstGeom>
        </p:spPr>
      </p:pic>
      <p:sp>
        <p:nvSpPr>
          <p:cNvPr id="160" name="textbox 160"/>
          <p:cNvSpPr/>
          <p:nvPr/>
        </p:nvSpPr>
        <p:spPr>
          <a:xfrm>
            <a:off x="5696305" y="4968950"/>
            <a:ext cx="6080125" cy="2470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600" kern="0" spc="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产品方向:小鲜油护肤新理念，花嘉为到云南的人带来新旅行体验。</a:t>
            </a:r>
            <a:endParaRPr lang="en-US" altLang="en-US" sz="1600" dirty="0"/>
          </a:p>
        </p:txBody>
      </p:sp>
      <p:sp>
        <p:nvSpPr>
          <p:cNvPr id="162" name="rect"/>
          <p:cNvSpPr/>
          <p:nvPr/>
        </p:nvSpPr>
        <p:spPr>
          <a:xfrm>
            <a:off x="1815553" y="155717"/>
            <a:ext cx="1524000" cy="715616"/>
          </a:xfrm>
          <a:prstGeom prst="rect">
            <a:avLst/>
          </a:prstGeom>
          <a:solidFill>
            <a:srgbClr val="F7D8D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6" name="group 6"/>
          <p:cNvGrpSpPr/>
          <p:nvPr/>
        </p:nvGrpSpPr>
        <p:grpSpPr>
          <a:xfrm rot="21600000">
            <a:off x="10787249" y="186216"/>
            <a:ext cx="1181492" cy="848662"/>
            <a:chOff x="0" y="0"/>
            <a:chExt cx="1181492" cy="848662"/>
          </a:xfrm>
        </p:grpSpPr>
        <p:pic>
          <p:nvPicPr>
            <p:cNvPr id="164" name="picture 1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81492" cy="848662"/>
            </a:xfrm>
            <a:prstGeom prst="rect">
              <a:avLst/>
            </a:prstGeom>
          </p:spPr>
        </p:pic>
        <p:sp>
          <p:nvSpPr>
            <p:cNvPr id="166" name="textbox 166"/>
            <p:cNvSpPr/>
            <p:nvPr/>
          </p:nvSpPr>
          <p:spPr>
            <a:xfrm>
              <a:off x="-12700" y="-12700"/>
              <a:ext cx="1207135" cy="8959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en-US" altLang="en-US" sz="400" dirty="0"/>
            </a:p>
            <a:p>
              <a:pPr marL="1048385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700" kern="0" spc="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7</a:t>
              </a:r>
              <a:endParaRPr lang="en-US" altLang="en-US" sz="700" dirty="0"/>
            </a:p>
          </p:txBody>
        </p:sp>
      </p:grpSp>
      <p:sp>
        <p:nvSpPr>
          <p:cNvPr id="168" name="textbox 168"/>
          <p:cNvSpPr/>
          <p:nvPr/>
        </p:nvSpPr>
        <p:spPr>
          <a:xfrm>
            <a:off x="6693497" y="1731009"/>
            <a:ext cx="3834129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b="1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花嘉明星“小鲜油”开启花</a:t>
            </a:r>
            <a:r>
              <a:rPr sz="19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趣护肤</a:t>
            </a:r>
            <a:endParaRPr lang="en-US" altLang="en-US" sz="1900" dirty="0"/>
          </a:p>
        </p:txBody>
      </p:sp>
      <p:sp>
        <p:nvSpPr>
          <p:cNvPr id="170" name="textbox 170"/>
          <p:cNvSpPr/>
          <p:nvPr/>
        </p:nvSpPr>
        <p:spPr>
          <a:xfrm>
            <a:off x="1690903" y="395426"/>
            <a:ext cx="1906904" cy="5530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400" b="1" kern="0" spc="-3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明星“小鲜油”</a:t>
            </a:r>
            <a:endParaRPr lang="en-US" altLang="en-US" sz="2400" dirty="0"/>
          </a:p>
          <a:p>
            <a:pPr marL="250190" algn="l" rtl="0" eaLnBrk="0">
              <a:lnSpc>
                <a:spcPct val="90000"/>
              </a:lnSpc>
              <a:spcBef>
                <a:spcPts val="135"/>
              </a:spcBef>
            </a:pPr>
            <a:r>
              <a:rPr sz="1300" kern="0" spc="5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MYTHlc</a:t>
            </a:r>
            <a:r>
              <a:rPr sz="1300" kern="0" spc="24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1300" kern="0" spc="50" dirty="0">
                <a:solidFill>
                  <a:srgbClr val="FFFFFF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FLORA</a:t>
            </a:r>
            <a:endParaRPr lang="en-US" altLang="en-US" sz="1300" dirty="0"/>
          </a:p>
        </p:txBody>
      </p:sp>
      <p:sp>
        <p:nvSpPr>
          <p:cNvPr id="172" name="textbox 172"/>
          <p:cNvSpPr/>
          <p:nvPr/>
        </p:nvSpPr>
        <p:spPr>
          <a:xfrm>
            <a:off x="7606233" y="904949"/>
            <a:ext cx="2618739" cy="4121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-10" dirty="0">
                <a:solidFill>
                  <a:srgbClr val="FF99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花嘉 X 新闻媒体</a:t>
            </a:r>
            <a:endParaRPr lang="en-US" altLang="en-US" sz="2800" dirty="0"/>
          </a:p>
        </p:txBody>
      </p:sp>
      <p:sp>
        <p:nvSpPr>
          <p:cNvPr id="174" name="rect"/>
          <p:cNvSpPr/>
          <p:nvPr/>
        </p:nvSpPr>
        <p:spPr>
          <a:xfrm>
            <a:off x="3277349" y="871331"/>
            <a:ext cx="954981" cy="286730"/>
          </a:xfrm>
          <a:prstGeom prst="rect">
            <a:avLst/>
          </a:prstGeom>
          <a:solidFill>
            <a:srgbClr val="F2D3D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6" name="path"/>
          <p:cNvSpPr/>
          <p:nvPr/>
        </p:nvSpPr>
        <p:spPr>
          <a:xfrm>
            <a:off x="7951660" y="1474089"/>
            <a:ext cx="1363580" cy="6351"/>
          </a:xfrm>
          <a:custGeom>
            <a:avLst/>
            <a:gdLst/>
            <a:ahLst/>
            <a:cxnLst/>
            <a:rect l="0" t="0" r="0" b="0"/>
            <a:pathLst>
              <a:path w="2147" h="10">
                <a:moveTo>
                  <a:pt x="0" y="5"/>
                </a:moveTo>
                <a:lnTo>
                  <a:pt x="2147" y="5"/>
                </a:lnTo>
              </a:path>
            </a:pathLst>
          </a:custGeom>
          <a:noFill/>
          <a:ln w="6350" cap="flat">
            <a:solidFill>
              <a:srgbClr val="FFAFAF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80" name="table 180"/>
          <p:cNvGraphicFramePr>
            <a:graphicFrameLocks noGrp="1"/>
          </p:cNvGraphicFramePr>
          <p:nvPr/>
        </p:nvGraphicFramePr>
        <p:xfrm>
          <a:off x="1240754" y="1483283"/>
          <a:ext cx="10399395" cy="4204335"/>
        </p:xfrm>
        <a:graphic>
          <a:graphicData uri="http://schemas.openxmlformats.org/drawingml/2006/table">
            <a:tbl>
              <a:tblPr/>
              <a:tblGrid>
                <a:gridCol w="440690"/>
                <a:gridCol w="1083945"/>
                <a:gridCol w="1561464"/>
                <a:gridCol w="2718435"/>
                <a:gridCol w="1927225"/>
                <a:gridCol w="2667635"/>
              </a:tblGrid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717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391160" algn="l" rtl="0" eaLnBrk="0">
                        <a:lnSpc>
                          <a:spcPct val="90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6305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名字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2153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网站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marL="76009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Pv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/日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1000" dirty="0"/>
                    </a:p>
                    <a:p>
                      <a:pPr marL="10668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 价值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19494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8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40386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新闻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442595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中国新闻网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40195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https://www.chinanews.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/>
                    </a:p>
                    <a:p>
                      <a:pPr marL="809625" algn="l" rtl="0" eaLnBrk="0">
                        <a:lnSpc>
                          <a:spcPts val="1325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720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098550" algn="l" rtl="0" eaLnBrk="0">
                        <a:lnSpc>
                          <a:spcPct val="91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18859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57340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环球网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08585" algn="l" rtl="0" eaLnBrk="0">
                        <a:lnSpc>
                          <a:spcPts val="142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huanqiu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/?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agt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=154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38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758190" algn="l" rtl="0" eaLnBrk="0">
                        <a:lnSpc>
                          <a:spcPct val="92000"/>
                        </a:lnSpc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8，960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095375" algn="l" rtl="0" eaLnBrk="0">
                        <a:lnSpc>
                          <a:spcPct val="91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9050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582295" algn="l" rtl="0" eaLnBrk="0">
                        <a:lnSpc>
                          <a:spcPct val="99000"/>
                        </a:lnSpc>
                      </a:pP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中华网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marL="57213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https://www.ch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ina.com/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marL="80962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828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109855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8161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marL="50355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一点资讯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40830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http://www.yidia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nzixun.com/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marL="80835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338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10953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9240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56261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ZAKER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50228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http://www.myzaker.c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81343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157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093470" algn="l" rtl="0" eaLnBrk="0">
                        <a:lnSpc>
                          <a:spcPct val="91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30，000+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188595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marL="50165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今日头条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422910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https://land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ing.toutiao.com/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77343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9235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0953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879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57467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60134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http://www.yunn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an.cn/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81216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31.4k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14490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3000+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87325" algn="l" rtl="0" eaLnBrk="0">
                        <a:lnSpc>
                          <a:spcPct val="9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434975" algn="l" rtl="0" eaLnBrk="0">
                        <a:lnSpc>
                          <a:spcPct val="99000"/>
                        </a:lnSpc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云南信息港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marL="57213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http://www.yni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nfo.com/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80327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46.1K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14744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2" name="textbox 182"/>
          <p:cNvSpPr/>
          <p:nvPr/>
        </p:nvSpPr>
        <p:spPr>
          <a:xfrm>
            <a:off x="865233" y="261315"/>
            <a:ext cx="2259329" cy="6305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4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媒体推荐</a:t>
            </a:r>
            <a:endParaRPr lang="en-US" altLang="en-US" sz="4300" dirty="0"/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186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1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90" name="textbox 190"/>
          <p:cNvSpPr/>
          <p:nvPr/>
        </p:nvSpPr>
        <p:spPr>
          <a:xfrm>
            <a:off x="1831352" y="396645"/>
            <a:ext cx="8416925" cy="10445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2400" b="1" kern="0" spc="-20" dirty="0">
                <a:solidFill>
                  <a:srgbClr val="FF99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三干云南花</a:t>
            </a:r>
            <a:endParaRPr lang="en-US" altLang="en-US" sz="2400" dirty="0"/>
          </a:p>
          <a:p>
            <a:pPr marL="126365" algn="l" rtl="0" eaLnBrk="0">
              <a:lnSpc>
                <a:spcPct val="90000"/>
              </a:lnSpc>
              <a:spcBef>
                <a:spcPts val="135"/>
              </a:spcBef>
            </a:pPr>
            <a:r>
              <a:rPr sz="1300" kern="0" spc="50" dirty="0">
                <a:solidFill>
                  <a:srgbClr val="FF99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MYTHlc</a:t>
            </a:r>
            <a:r>
              <a:rPr sz="1300" kern="0" spc="240" dirty="0">
                <a:solidFill>
                  <a:srgbClr val="FF99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 </a:t>
            </a:r>
            <a:r>
              <a:rPr sz="1300" kern="0" spc="50" dirty="0">
                <a:solidFill>
                  <a:srgbClr val="FF99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FLORA</a:t>
            </a:r>
            <a:endParaRPr lang="en-US" altLang="en-US" sz="1300" dirty="0"/>
          </a:p>
          <a:p>
            <a:pPr algn="r" rtl="0" eaLnBrk="0">
              <a:lnSpc>
                <a:spcPts val="3695"/>
              </a:lnSpc>
              <a:spcBef>
                <a:spcPts val="180"/>
              </a:spcBef>
            </a:pPr>
            <a:r>
              <a:rPr sz="2800" b="1" kern="0" spc="30" dirty="0">
                <a:solidFill>
                  <a:srgbClr val="FF99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花嘉 x 门户媒体</a:t>
            </a:r>
            <a:endParaRPr lang="en-US" altLang="en-US" sz="2800" dirty="0"/>
          </a:p>
        </p:txBody>
      </p:sp>
      <p:sp>
        <p:nvSpPr>
          <p:cNvPr id="192" name="textbox 192"/>
          <p:cNvSpPr/>
          <p:nvPr/>
        </p:nvSpPr>
        <p:spPr>
          <a:xfrm>
            <a:off x="6177584" y="2589885"/>
            <a:ext cx="5102859" cy="16560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3970" indent="-1905" algn="l" rtl="0" eaLnBrk="0">
              <a:lnSpc>
                <a:spcPct val="98000"/>
              </a:lnSpc>
            </a:pPr>
            <a:r>
              <a:rPr sz="1600" kern="0" spc="-1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说起云南，大家都一定会毫无犹豫</a:t>
            </a:r>
            <a:r>
              <a:rPr sz="1600" kern="0" spc="-2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地想起“春城”昆明、</a:t>
            </a:r>
            <a:r>
              <a:rPr sz="1600" kern="0" spc="-1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600" kern="0" spc="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丽江。可是，除了在文艺的小酒吧里面等待艳</a:t>
            </a:r>
            <a:r>
              <a:rPr sz="1600" kern="0" spc="-1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遇，到云南 </a:t>
            </a:r>
            <a:r>
              <a:rPr sz="1600" kern="0" spc="-2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赏花或许是一个更加「平、凯、正」的选择。</a:t>
            </a:r>
            <a:endParaRPr lang="en-US" altLang="en-US" sz="16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437515" algn="l" rtl="0" eaLnBrk="0">
              <a:lnSpc>
                <a:spcPct val="88000"/>
              </a:lnSpc>
              <a:spcBef>
                <a:spcPts val="490"/>
              </a:spcBef>
            </a:pP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三千云南花是什么(景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色介绍引出花嘉品牌)</a:t>
            </a:r>
            <a:endParaRPr lang="en-US" altLang="en-US" sz="1600" dirty="0"/>
          </a:p>
          <a:p>
            <a:pPr marL="408940" algn="l" rtl="0" eaLnBrk="0">
              <a:lnSpc>
                <a:spcPts val="2180"/>
              </a:lnSpc>
            </a:pP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赏花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6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伴手礼图鉴(鲜花带出花嘉伴手礼理念)</a:t>
            </a:r>
            <a:endParaRPr lang="en-US" altLang="en-US" sz="1600" dirty="0"/>
          </a:p>
        </p:txBody>
      </p:sp>
      <p:pic>
        <p:nvPicPr>
          <p:cNvPr id="194" name="picture 1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5731965"/>
            <a:ext cx="5748601" cy="1126034"/>
          </a:xfrm>
          <a:prstGeom prst="rect">
            <a:avLst/>
          </a:prstGeom>
        </p:spPr>
      </p:pic>
      <p:sp>
        <p:nvSpPr>
          <p:cNvPr id="196" name="textbox 196"/>
          <p:cNvSpPr/>
          <p:nvPr/>
        </p:nvSpPr>
        <p:spPr>
          <a:xfrm>
            <a:off x="5696508" y="4968950"/>
            <a:ext cx="5915659" cy="4997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3970" indent="-1270" algn="l" rtl="0" eaLnBrk="0">
              <a:lnSpc>
                <a:spcPct val="97000"/>
              </a:lnSpc>
            </a:pPr>
            <a:r>
              <a:rPr sz="1600" kern="0" spc="4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旅游方向:介绍云南旅游值得打卡的新景点，引出花嘉品牌以及伴</a:t>
            </a:r>
            <a:r>
              <a:rPr sz="1600" kern="0" spc="1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6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手礼攻略。</a:t>
            </a:r>
            <a:endParaRPr lang="en-US" altLang="en-US" sz="1600" dirty="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10787249" y="186216"/>
            <a:ext cx="1181492" cy="848662"/>
            <a:chOff x="0" y="0"/>
            <a:chExt cx="1181492" cy="848662"/>
          </a:xfrm>
        </p:grpSpPr>
        <p:pic>
          <p:nvPicPr>
            <p:cNvPr id="198" name="picture 19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81492" cy="848662"/>
            </a:xfrm>
            <a:prstGeom prst="rect">
              <a:avLst/>
            </a:prstGeom>
          </p:spPr>
        </p:pic>
        <p:sp>
          <p:nvSpPr>
            <p:cNvPr id="200" name="textbox 200"/>
            <p:cNvSpPr/>
            <p:nvPr/>
          </p:nvSpPr>
          <p:spPr>
            <a:xfrm>
              <a:off x="-12700" y="-12700"/>
              <a:ext cx="1207135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400" dirty="0"/>
            </a:p>
            <a:p>
              <a:pPr marL="104775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700" kern="0" spc="1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9</a:t>
              </a:r>
              <a:endParaRPr lang="en-US" altLang="en-US" sz="700" dirty="0"/>
            </a:p>
          </p:txBody>
        </p:sp>
      </p:grpSp>
      <p:sp>
        <p:nvSpPr>
          <p:cNvPr id="202" name="textbox 202"/>
          <p:cNvSpPr/>
          <p:nvPr/>
        </p:nvSpPr>
        <p:spPr>
          <a:xfrm>
            <a:off x="7046734" y="1849120"/>
            <a:ext cx="3575050" cy="2711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1900" b="1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下__站,寻找三干云南花的秘密</a:t>
            </a:r>
            <a:endParaRPr lang="en-US" altLang="en-US" sz="1900" dirty="0"/>
          </a:p>
        </p:txBody>
      </p:sp>
      <p:sp>
        <p:nvSpPr>
          <p:cNvPr id="204" name="textbox 204"/>
          <p:cNvSpPr/>
          <p:nvPr/>
        </p:nvSpPr>
        <p:spPr>
          <a:xfrm>
            <a:off x="2033359" y="6029121"/>
            <a:ext cx="1138555" cy="3536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三千云南花是什么</a:t>
            </a:r>
            <a:endParaRPr lang="en-US" altLang="en-US" sz="1000" dirty="0"/>
          </a:p>
          <a:p>
            <a:pPr marL="60960" algn="l" rtl="0" eaLnBrk="0">
              <a:lnSpc>
                <a:spcPts val="1500"/>
              </a:lnSpc>
            </a:pP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赏花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0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伴手礼地图</a:t>
            </a:r>
            <a:endParaRPr lang="en-US" altLang="en-US" sz="1000" dirty="0"/>
          </a:p>
        </p:txBody>
      </p:sp>
      <p:sp>
        <p:nvSpPr>
          <p:cNvPr id="206" name="path"/>
          <p:cNvSpPr/>
          <p:nvPr/>
        </p:nvSpPr>
        <p:spPr>
          <a:xfrm>
            <a:off x="7974610" y="1592021"/>
            <a:ext cx="1363580" cy="6351"/>
          </a:xfrm>
          <a:custGeom>
            <a:avLst/>
            <a:gdLst/>
            <a:ahLst/>
            <a:cxnLst/>
            <a:rect l="0" t="0" r="0" b="0"/>
            <a:pathLst>
              <a:path w="2147" h="10">
                <a:moveTo>
                  <a:pt x="0" y="5"/>
                </a:moveTo>
                <a:lnTo>
                  <a:pt x="2147" y="5"/>
                </a:lnTo>
              </a:path>
            </a:pathLst>
          </a:custGeom>
          <a:noFill/>
          <a:ln w="6350" cap="flat">
            <a:solidFill>
              <a:srgbClr val="FFAFAF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picture 2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10" name="table 210"/>
          <p:cNvGraphicFramePr>
            <a:graphicFrameLocks noGrp="1"/>
          </p:cNvGraphicFramePr>
          <p:nvPr/>
        </p:nvGraphicFramePr>
        <p:xfrm>
          <a:off x="1240754" y="2063876"/>
          <a:ext cx="10399395" cy="2729864"/>
        </p:xfrm>
        <a:graphic>
          <a:graphicData uri="http://schemas.openxmlformats.org/drawingml/2006/table">
            <a:tbl>
              <a:tblPr/>
              <a:tblGrid>
                <a:gridCol w="440690"/>
                <a:gridCol w="1083945"/>
                <a:gridCol w="1561464"/>
                <a:gridCol w="2718435"/>
                <a:gridCol w="1927225"/>
                <a:gridCol w="2667635"/>
              </a:tblGrid>
              <a:tr h="469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717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391160" algn="l" rtl="0" eaLnBrk="0">
                        <a:lnSpc>
                          <a:spcPct val="90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6305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名字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12153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网站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76009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Pv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/日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10668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 价值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94945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414655" algn="l" rtl="0" eaLnBrk="0">
                        <a:lnSpc>
                          <a:spcPct val="99000"/>
                        </a:lnSpc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门户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652145" algn="l" rtl="0" eaLnBrk="0">
                        <a:lnSpc>
                          <a:spcPct val="94000"/>
                        </a:lnSpc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网易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marL="626110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https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://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www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.163.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com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72199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23，300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188595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marL="64262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腾讯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marL="66103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https://www.q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q.com/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68834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172，670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9050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800" dirty="0"/>
                    </a:p>
                    <a:p>
                      <a:pPr marL="64262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新浪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22605" algn="l" rtl="0" eaLnBrk="0">
                        <a:lnSpc>
                          <a:spcPts val="142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https://www.s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ina.com.cn/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721360" algn="l" rtl="0" eaLnBrk="0">
                        <a:lnSpc>
                          <a:spcPct val="92000"/>
                        </a:lnSpc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83，220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81610" algn="l" rtl="0" eaLnBrk="0">
                        <a:lnSpc>
                          <a:spcPct val="90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72770" algn="l" rtl="0" eaLnBrk="0">
                        <a:lnSpc>
                          <a:spcPct val="93000"/>
                        </a:lnSpc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凤凰网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marL="57975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https://www.i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feng.com/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75819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7，030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92405" algn="l" rtl="0" eaLnBrk="0">
                        <a:lnSpc>
                          <a:spcPct val="90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572770" algn="l" rtl="0" eaLnBrk="0">
                        <a:lnSpc>
                          <a:spcPct val="99000"/>
                        </a:lnSpc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搜狐网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marL="619760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http://www.sohu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68834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125，460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10953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2" name="textbox 212"/>
          <p:cNvSpPr/>
          <p:nvPr/>
        </p:nvSpPr>
        <p:spPr>
          <a:xfrm>
            <a:off x="865233" y="261315"/>
            <a:ext cx="2259329" cy="6305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4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媒体推荐</a:t>
            </a:r>
            <a:endParaRPr lang="en-US" altLang="en-US" sz="4300" dirty="0"/>
          </a:p>
        </p:txBody>
      </p:sp>
      <p:pic>
        <p:nvPicPr>
          <p:cNvPr id="214" name="picture 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216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picture 2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20" name="textbox 220"/>
          <p:cNvSpPr/>
          <p:nvPr/>
        </p:nvSpPr>
        <p:spPr>
          <a:xfrm>
            <a:off x="6177178" y="2591510"/>
            <a:ext cx="5103495" cy="16363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1600" kern="0" spc="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鲜花的香味是什么样的？旅行花体验又是什么呢</a:t>
            </a:r>
            <a:r>
              <a:rPr sz="1600" kern="0" spc="-1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？选择让</a:t>
            </a:r>
            <a:r>
              <a:rPr sz="1600" kern="0" spc="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3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我们赏心悦目的鲜花护</a:t>
            </a:r>
            <a:r>
              <a:rPr sz="1600" kern="0" spc="-4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肤，收获清新有趣的心情，  一定是</a:t>
            </a:r>
            <a:r>
              <a:rPr sz="1600" kern="0" spc="-1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3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旅行不能错过的事情</a:t>
            </a:r>
            <a:r>
              <a:rPr sz="1600" kern="0" spc="-40" dirty="0">
                <a:solidFill>
                  <a:srgbClr val="2B2B2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6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257810" algn="l" rtl="0" eaLnBrk="0">
              <a:lnSpc>
                <a:spcPct val="91000"/>
              </a:lnSpc>
              <a:spcBef>
                <a:spcPts val="485"/>
              </a:spcBef>
            </a:pP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旅行花体验(引出花嘉品牌理念)</a:t>
            </a:r>
            <a:endParaRPr lang="en-US" altLang="en-US" sz="1600" dirty="0"/>
          </a:p>
          <a:p>
            <a:pPr marL="257810" algn="l" rtl="0" eaLnBrk="0">
              <a:lnSpc>
                <a:spcPct val="91000"/>
              </a:lnSpc>
              <a:spcBef>
                <a:spcPts val="245"/>
              </a:spcBef>
            </a:pP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6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护肤伴手礼图鉴(带出花嘉伴手礼理念)</a:t>
            </a:r>
            <a:endParaRPr lang="en-US" altLang="en-US" sz="1600" dirty="0"/>
          </a:p>
        </p:txBody>
      </p:sp>
      <p:sp>
        <p:nvSpPr>
          <p:cNvPr id="222" name="rect"/>
          <p:cNvSpPr/>
          <p:nvPr/>
        </p:nvSpPr>
        <p:spPr>
          <a:xfrm>
            <a:off x="0" y="5950225"/>
            <a:ext cx="5497130" cy="907773"/>
          </a:xfrm>
          <a:prstGeom prst="rect">
            <a:avLst/>
          </a:prstGeom>
          <a:solidFill>
            <a:srgbClr val="F5C6C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4" name="textbox 224"/>
          <p:cNvSpPr/>
          <p:nvPr/>
        </p:nvSpPr>
        <p:spPr>
          <a:xfrm>
            <a:off x="5696101" y="4968950"/>
            <a:ext cx="5916295" cy="7404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indent="10795" algn="l" rtl="0" eaLnBrk="0">
              <a:lnSpc>
                <a:spcPct val="98000"/>
              </a:lnSpc>
            </a:pPr>
            <a:r>
              <a:rPr sz="1600" kern="0" spc="4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品牌方向:取自鲜花提取物打造纯天然护肤系列，</a:t>
            </a:r>
            <a:r>
              <a:rPr sz="1600" kern="0" spc="3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同时带动产地发</a:t>
            </a:r>
            <a:r>
              <a:rPr sz="1600" kern="0" spc="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展推出旅行伴手礼概念，让鲜花不仅悦目、护肤，还能与大</a:t>
            </a:r>
            <a:r>
              <a:rPr sz="1600" kern="0" spc="-1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家创造 </a:t>
            </a:r>
            <a:r>
              <a:rPr sz="1600" kern="0" spc="-8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发展。</a:t>
            </a:r>
            <a:endParaRPr lang="en-US" altLang="en-US" sz="1600" dirty="0"/>
          </a:p>
        </p:txBody>
      </p:sp>
      <p:sp>
        <p:nvSpPr>
          <p:cNvPr id="226" name="textbox 226"/>
          <p:cNvSpPr/>
          <p:nvPr/>
        </p:nvSpPr>
        <p:spPr>
          <a:xfrm>
            <a:off x="7453833" y="1498599"/>
            <a:ext cx="3235325" cy="7886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640"/>
              </a:lnSpc>
            </a:pPr>
            <a:r>
              <a:rPr sz="19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娇嫩月光肌.缔造旅</a:t>
            </a:r>
            <a:r>
              <a:rPr sz="1900" b="1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行花体验</a:t>
            </a:r>
            <a:endParaRPr lang="en-US" altLang="en-US" sz="1900" dirty="0"/>
          </a:p>
          <a:p>
            <a:pPr marL="347345" algn="l" rtl="0" eaLnBrk="0">
              <a:lnSpc>
                <a:spcPts val="3365"/>
              </a:lnSpc>
            </a:pPr>
            <a:r>
              <a:rPr sz="19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花嘉全新护肤理念开启</a:t>
            </a:r>
            <a:endParaRPr lang="en-US" altLang="en-US" sz="1900" dirty="0"/>
          </a:p>
        </p:txBody>
      </p:sp>
      <p:sp>
        <p:nvSpPr>
          <p:cNvPr id="228" name="textbox 228"/>
          <p:cNvSpPr/>
          <p:nvPr/>
        </p:nvSpPr>
        <p:spPr>
          <a:xfrm>
            <a:off x="7868132" y="738833"/>
            <a:ext cx="2618739" cy="495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695"/>
              </a:lnSpc>
            </a:pPr>
            <a:r>
              <a:rPr sz="2800" b="1" kern="0" spc="30" dirty="0">
                <a:solidFill>
                  <a:srgbClr val="FF9999">
                    <a:alpha val="100000"/>
                  </a:srgb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花嘉 x 时尚媒体</a:t>
            </a:r>
            <a:endParaRPr lang="en-US" altLang="en-US" sz="2800" dirty="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10787249" y="186216"/>
            <a:ext cx="1181492" cy="848662"/>
            <a:chOff x="0" y="0"/>
            <a:chExt cx="1181492" cy="848662"/>
          </a:xfrm>
        </p:grpSpPr>
        <p:pic>
          <p:nvPicPr>
            <p:cNvPr id="230" name="picture 2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181492" cy="848662"/>
            </a:xfrm>
            <a:prstGeom prst="rect">
              <a:avLst/>
            </a:prstGeom>
          </p:spPr>
        </p:pic>
        <p:sp>
          <p:nvSpPr>
            <p:cNvPr id="232" name="textbox 232"/>
            <p:cNvSpPr/>
            <p:nvPr/>
          </p:nvSpPr>
          <p:spPr>
            <a:xfrm>
              <a:off x="-12700" y="-12700"/>
              <a:ext cx="1207135" cy="8959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lang="en-US" altLang="en-US" sz="400" dirty="0"/>
            </a:p>
            <a:p>
              <a:pPr marL="1026160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700" kern="0" spc="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11</a:t>
              </a:r>
              <a:endParaRPr lang="en-US" altLang="en-US" sz="700" dirty="0"/>
            </a:p>
          </p:txBody>
        </p:sp>
      </p:grpSp>
      <p:sp>
        <p:nvSpPr>
          <p:cNvPr id="234" name="path"/>
          <p:cNvSpPr/>
          <p:nvPr/>
        </p:nvSpPr>
        <p:spPr>
          <a:xfrm>
            <a:off x="8213560" y="1384096"/>
            <a:ext cx="1363580" cy="6351"/>
          </a:xfrm>
          <a:custGeom>
            <a:avLst/>
            <a:gdLst/>
            <a:ahLst/>
            <a:cxnLst/>
            <a:rect l="0" t="0" r="0" b="0"/>
            <a:pathLst>
              <a:path w="2147" h="10">
                <a:moveTo>
                  <a:pt x="0" y="5"/>
                </a:moveTo>
                <a:lnTo>
                  <a:pt x="2147" y="5"/>
                </a:lnTo>
              </a:path>
            </a:pathLst>
          </a:custGeom>
          <a:noFill/>
          <a:ln w="6350" cap="flat">
            <a:solidFill>
              <a:srgbClr val="FFAFAF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38" name="table 238"/>
          <p:cNvGraphicFramePr>
            <a:graphicFrameLocks noGrp="1"/>
          </p:cNvGraphicFramePr>
          <p:nvPr/>
        </p:nvGraphicFramePr>
        <p:xfrm>
          <a:off x="1108764" y="1202194"/>
          <a:ext cx="10420350" cy="3938904"/>
        </p:xfrm>
        <a:graphic>
          <a:graphicData uri="http://schemas.openxmlformats.org/drawingml/2006/table">
            <a:tbl>
              <a:tblPr/>
              <a:tblGrid>
                <a:gridCol w="441959"/>
                <a:gridCol w="1085850"/>
                <a:gridCol w="1564639"/>
                <a:gridCol w="2724150"/>
                <a:gridCol w="1931035"/>
                <a:gridCol w="2672714"/>
              </a:tblGrid>
              <a:tr h="504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71755" algn="l" rtl="0" eaLnBrk="0">
                        <a:lnSpc>
                          <a:spcPct val="91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1000" dirty="0"/>
                    </a:p>
                    <a:p>
                      <a:pPr marL="39179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631825" algn="l" rtl="0" eaLnBrk="0">
                        <a:lnSpc>
                          <a:spcPct val="91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名字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217930" algn="l" rtl="0" eaLnBrk="0">
                        <a:lnSpc>
                          <a:spcPct val="91000"/>
                        </a:lnSpc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网站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762000" algn="l" rtl="0" eaLnBrk="0">
                        <a:lnSpc>
                          <a:spcPct val="86000"/>
                        </a:lnSpc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Pv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/日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069340" algn="l" rtl="0" eaLnBrk="0">
                        <a:lnSpc>
                          <a:spcPct val="91000"/>
                        </a:lnSpc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 价值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9558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130810" algn="l" rtl="0" eaLnBrk="0">
                        <a:lnSpc>
                          <a:spcPct val="99000"/>
                        </a:lnSpc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时尚生活方式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536575" algn="l" rtl="0" eaLnBrk="0">
                        <a:lnSpc>
                          <a:spcPct val="92000"/>
                        </a:lnSpc>
                      </a:pP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VOGUE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482600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http://www.vogue.co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81534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80.3k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106172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8923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18795" algn="l" rtl="0" eaLnBrk="0">
                        <a:lnSpc>
                          <a:spcPct val="92000"/>
                        </a:lnSpc>
                      </a:pP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COSMO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3558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http://www.cosmopolitan.c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om.cn/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52.5k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0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19050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51562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BAZAAR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46799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http://www.bazaar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.com.cn/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867410" algn="l" rtl="0" eaLnBrk="0">
                        <a:lnSpc>
                          <a:spcPct val="83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20k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18224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marL="2870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Marieclaire嘉人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50736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http://www.mcchina.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23.6k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19304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1000" dirty="0"/>
                    </a:p>
                    <a:p>
                      <a:pPr marL="57467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海报网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763270" algn="l" rtl="0" eaLnBrk="0">
                        <a:lnSpc>
                          <a:spcPts val="142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www.haibao.com/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60.5k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1061085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200,000+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18923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marL="470535" algn="l" rtl="0" eaLnBrk="0">
                        <a:lnSpc>
                          <a:spcPct val="98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GQ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男士网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60134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http://www.gq.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55.8k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marL="106108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88595" algn="l" rtl="0" eaLnBrk="0">
                        <a:lnSpc>
                          <a:spcPct val="90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47370" algn="l" rtl="0" eaLnBrk="0">
                        <a:lnSpc>
                          <a:spcPts val="142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lweekly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93370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http://www.modernweekly.com/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20.1k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0" name="textbox 240"/>
          <p:cNvSpPr/>
          <p:nvPr/>
        </p:nvSpPr>
        <p:spPr>
          <a:xfrm>
            <a:off x="865233" y="261315"/>
            <a:ext cx="2259329" cy="6305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4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媒体推荐</a:t>
            </a:r>
            <a:endParaRPr lang="en-US" altLang="en-US" sz="4300" dirty="0"/>
          </a:p>
        </p:txBody>
      </p:sp>
      <p:pic>
        <p:nvPicPr>
          <p:cNvPr id="242" name="picture 24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244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968156" y="2378049"/>
            <a:ext cx="2803565" cy="3988451"/>
            <a:chOff x="0" y="0"/>
            <a:chExt cx="2803565" cy="3988451"/>
          </a:xfrm>
        </p:grpSpPr>
        <p:pic>
          <p:nvPicPr>
            <p:cNvPr id="248" name="picture 2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3415" y="465954"/>
              <a:ext cx="2800150" cy="3522497"/>
            </a:xfrm>
            <a:prstGeom prst="rect">
              <a:avLst/>
            </a:prstGeom>
          </p:spPr>
        </p:pic>
        <p:sp>
          <p:nvSpPr>
            <p:cNvPr id="250" name="rect"/>
            <p:cNvSpPr/>
            <p:nvPr/>
          </p:nvSpPr>
          <p:spPr>
            <a:xfrm>
              <a:off x="0" y="3100904"/>
              <a:ext cx="2800159" cy="887545"/>
            </a:xfrm>
            <a:prstGeom prst="rect">
              <a:avLst/>
            </a:prstGeom>
            <a:solidFill>
              <a:srgbClr val="D74F4A">
                <a:alpha val="74509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2" name="textbox 252"/>
            <p:cNvSpPr/>
            <p:nvPr/>
          </p:nvSpPr>
          <p:spPr>
            <a:xfrm>
              <a:off x="768124" y="-12700"/>
              <a:ext cx="1428114" cy="371729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3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77000"/>
                </a:lnSpc>
              </a:pPr>
              <a:r>
                <a:rPr sz="4800" b="1" kern="0" spc="-270" dirty="0">
                  <a:solidFill>
                    <a:srgbClr val="7F7F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</a:t>
              </a:r>
              <a:r>
                <a:rPr sz="4800" b="1" kern="0" spc="-460" dirty="0">
                  <a:solidFill>
                    <a:srgbClr val="7F7F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400" kern="0" spc="1060" dirty="0">
                  <a:solidFill>
                    <a:srgbClr val="7F7F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</a:t>
              </a:r>
              <a:endParaRPr lang="en-US" altLang="en-US" sz="2400" dirty="0"/>
            </a:p>
            <a:p>
              <a:pPr marL="304800" algn="l" rtl="0" eaLnBrk="0">
                <a:lnSpc>
                  <a:spcPct val="90000"/>
                </a:lnSpc>
                <a:spcBef>
                  <a:spcPts val="10"/>
                </a:spcBef>
              </a:pPr>
              <a:r>
                <a:rPr sz="1800" b="1" kern="0" spc="-1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护肤理念</a:t>
              </a:r>
              <a:endParaRPr lang="en-US" altLang="en-US" sz="1800" dirty="0"/>
            </a:p>
            <a:p>
              <a:pPr marL="255905" algn="l" rtl="0" eaLnBrk="0">
                <a:lnSpc>
                  <a:spcPct val="92000"/>
                </a:lnSpc>
                <a:spcBef>
                  <a:spcPts val="505"/>
                </a:spcBef>
              </a:pPr>
              <a:r>
                <a:rPr sz="1000" kern="0" spc="6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MYTHlc</a:t>
              </a:r>
              <a:r>
                <a:rPr sz="1000" kern="0" spc="13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 </a:t>
              </a:r>
              <a:r>
                <a:rPr sz="1000" kern="0" spc="6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FLORA</a:t>
              </a: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400" dirty="0"/>
            </a:p>
            <a:p>
              <a:pPr marL="12700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1900" b="1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时尚媒体号</a:t>
              </a:r>
              <a:endParaRPr lang="en-US" altLang="en-US" sz="1900" dirty="0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4805629" y="2378049"/>
            <a:ext cx="2800159" cy="3988451"/>
            <a:chOff x="0" y="0"/>
            <a:chExt cx="2800159" cy="3988451"/>
          </a:xfrm>
        </p:grpSpPr>
        <p:pic>
          <p:nvPicPr>
            <p:cNvPr id="254" name="picture 2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24929" y="465954"/>
              <a:ext cx="2646946" cy="3522497"/>
            </a:xfrm>
            <a:prstGeom prst="rect">
              <a:avLst/>
            </a:prstGeom>
          </p:spPr>
        </p:pic>
        <p:sp>
          <p:nvSpPr>
            <p:cNvPr id="256" name="rect"/>
            <p:cNvSpPr/>
            <p:nvPr/>
          </p:nvSpPr>
          <p:spPr>
            <a:xfrm>
              <a:off x="0" y="3100904"/>
              <a:ext cx="2800159" cy="887545"/>
            </a:xfrm>
            <a:prstGeom prst="rect">
              <a:avLst/>
            </a:prstGeom>
            <a:solidFill>
              <a:srgbClr val="D74F4A">
                <a:alpha val="74509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58" name="textbox 258"/>
            <p:cNvSpPr/>
            <p:nvPr/>
          </p:nvSpPr>
          <p:spPr>
            <a:xfrm>
              <a:off x="767118" y="-12700"/>
              <a:ext cx="1438910" cy="371729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3000"/>
                </a:lnSpc>
              </a:pPr>
              <a:endParaRPr lang="en-US" altLang="en-US" sz="100" dirty="0"/>
            </a:p>
            <a:p>
              <a:pPr algn="r" rtl="0" eaLnBrk="0">
                <a:lnSpc>
                  <a:spcPct val="77000"/>
                </a:lnSpc>
              </a:pPr>
              <a:r>
                <a:rPr sz="4800" b="1" kern="0" spc="-270" dirty="0">
                  <a:solidFill>
                    <a:srgbClr val="7F7F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50</a:t>
              </a:r>
              <a:r>
                <a:rPr sz="4800" b="1" kern="0" spc="-460" dirty="0">
                  <a:solidFill>
                    <a:srgbClr val="7F7F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2400" kern="0" spc="1060" dirty="0">
                  <a:solidFill>
                    <a:srgbClr val="7F7F7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*</a:t>
              </a:r>
              <a:endParaRPr lang="en-US" altLang="en-US" sz="2400" dirty="0"/>
            </a:p>
            <a:p>
              <a:pPr marL="116205" algn="l" rtl="0" eaLnBrk="0">
                <a:lnSpc>
                  <a:spcPct val="90000"/>
                </a:lnSpc>
                <a:spcBef>
                  <a:spcPts val="10"/>
                </a:spcBef>
              </a:pPr>
              <a:r>
                <a:rPr sz="1800" b="1" kern="0" spc="-2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三干云南花</a:t>
              </a:r>
              <a:endParaRPr lang="en-US" altLang="en-US" sz="1800" dirty="0"/>
            </a:p>
            <a:p>
              <a:pPr marL="177800" algn="l" rtl="0" eaLnBrk="0">
                <a:lnSpc>
                  <a:spcPct val="92000"/>
                </a:lnSpc>
                <a:spcBef>
                  <a:spcPts val="505"/>
                </a:spcBef>
              </a:pPr>
              <a:r>
                <a:rPr sz="1000" kern="0" spc="6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MYTHlc</a:t>
              </a:r>
              <a:r>
                <a:rPr sz="1000" kern="0" spc="13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 </a:t>
              </a:r>
              <a:r>
                <a:rPr sz="1000" kern="0" spc="60" dirty="0">
                  <a:solidFill>
                    <a:srgbClr val="FF9999">
                      <a:alpha val="100000"/>
                    </a:srgbClr>
                  </a:solidFill>
                  <a:latin typeface="Microsoft YaHei UI" panose="020B0503020204020204" charset="-122"/>
                  <a:ea typeface="Microsoft YaHei UI" panose="020B0503020204020204" charset="-122"/>
                  <a:cs typeface="Microsoft YaHei UI" panose="020B0503020204020204" charset="-122"/>
                </a:rPr>
                <a:t>FLORA</a:t>
              </a: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400" dirty="0"/>
            </a:p>
            <a:p>
              <a:pPr marL="12700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1900" b="1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门户媒体号</a:t>
              </a:r>
              <a:endParaRPr lang="en-US" altLang="en-US" sz="1900" dirty="0"/>
            </a:p>
          </p:txBody>
        </p:sp>
      </p:grpSp>
      <p:grpSp>
        <p:nvGrpSpPr>
          <p:cNvPr id="16" name="group 16"/>
          <p:cNvGrpSpPr/>
          <p:nvPr/>
        </p:nvGrpSpPr>
        <p:grpSpPr>
          <a:xfrm rot="21600000">
            <a:off x="8315020" y="3285578"/>
            <a:ext cx="2982569" cy="3080922"/>
            <a:chOff x="0" y="0"/>
            <a:chExt cx="2982569" cy="3080922"/>
          </a:xfrm>
        </p:grpSpPr>
        <p:pic>
          <p:nvPicPr>
            <p:cNvPr id="260" name="picture 26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982569" cy="3080922"/>
            </a:xfrm>
            <a:prstGeom prst="rect">
              <a:avLst/>
            </a:prstGeom>
          </p:spPr>
        </p:pic>
        <p:sp>
          <p:nvSpPr>
            <p:cNvPr id="262" name="textbox 262"/>
            <p:cNvSpPr/>
            <p:nvPr/>
          </p:nvSpPr>
          <p:spPr>
            <a:xfrm>
              <a:off x="-12700" y="-12700"/>
              <a:ext cx="3007995" cy="31330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1005205" algn="l" rtl="0" eaLnBrk="0">
                <a:lnSpc>
                  <a:spcPct val="95000"/>
                </a:lnSpc>
              </a:pPr>
              <a:r>
                <a:rPr sz="19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评论引导</a:t>
              </a:r>
              <a:endParaRPr lang="en-US" altLang="en-US" sz="1900" dirty="0"/>
            </a:p>
          </p:txBody>
        </p:sp>
      </p:grpSp>
      <p:sp>
        <p:nvSpPr>
          <p:cNvPr id="264" name="textbox 264"/>
          <p:cNvSpPr/>
          <p:nvPr/>
        </p:nvSpPr>
        <p:spPr>
          <a:xfrm>
            <a:off x="871100" y="368146"/>
            <a:ext cx="6176645" cy="10528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百家号</a:t>
            </a:r>
            <a:endParaRPr lang="en-US" altLang="en-US" sz="2800" dirty="0"/>
          </a:p>
          <a:p>
            <a:pPr algn="l" rtl="0" eaLnBrk="0">
              <a:lnSpc>
                <a:spcPct val="141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600" dirty="0"/>
          </a:p>
          <a:p>
            <a:pPr algn="r" rtl="0" eaLnBrk="0">
              <a:lnSpc>
                <a:spcPct val="91000"/>
              </a:lnSpc>
              <a:spcBef>
                <a:spcPts val="5"/>
              </a:spcBef>
            </a:pP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计划：  </a:t>
            </a: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个号</a:t>
            </a: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,6</a:t>
            </a: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篇软文</a:t>
            </a:r>
            <a:endParaRPr lang="en-US" altLang="en-US" sz="2400" dirty="0"/>
          </a:p>
        </p:txBody>
      </p:sp>
      <p:pic>
        <p:nvPicPr>
          <p:cNvPr id="266" name="picture 26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268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72" name="textbox 272"/>
          <p:cNvSpPr/>
          <p:nvPr/>
        </p:nvSpPr>
        <p:spPr>
          <a:xfrm>
            <a:off x="871100" y="368146"/>
            <a:ext cx="5975350" cy="863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百家号</a:t>
            </a:r>
            <a:endParaRPr lang="en-US" altLang="en-US" sz="2800" dirty="0"/>
          </a:p>
          <a:p>
            <a:pPr algn="l" rtl="0" eaLnBrk="0">
              <a:lnSpc>
                <a:spcPct val="111000"/>
              </a:lnSpc>
            </a:pPr>
            <a:endParaRPr lang="en-US" altLang="en-US" sz="700" dirty="0"/>
          </a:p>
          <a:p>
            <a:pPr algn="r" rtl="0" eaLnBrk="0">
              <a:lnSpc>
                <a:spcPct val="91000"/>
              </a:lnSpc>
            </a:pPr>
            <a:r>
              <a:rPr sz="2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</a:t>
            </a:r>
            <a:r>
              <a:rPr sz="2400" b="1" kern="0" spc="3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</a:t>
            </a:r>
            <a:r>
              <a:rPr sz="2400" b="1" kern="0" spc="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X6</a:t>
            </a:r>
            <a:r>
              <a:rPr sz="2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endParaRPr lang="en-US" altLang="en-US" sz="2400" dirty="0"/>
          </a:p>
        </p:txBody>
      </p:sp>
      <p:sp>
        <p:nvSpPr>
          <p:cNvPr id="274" name="textbox 274"/>
          <p:cNvSpPr/>
          <p:nvPr/>
        </p:nvSpPr>
        <p:spPr>
          <a:xfrm>
            <a:off x="1072767" y="5834354"/>
            <a:ext cx="4632325" cy="649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800" b="1" kern="0" spc="-10" dirty="0">
                <a:solidFill>
                  <a:srgbClr val="FFAF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好物推荐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9685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包装好看又有特色，并且好用的护肤品好物推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荐</a:t>
            </a:r>
            <a:endParaRPr lang="en-US" altLang="en-US" sz="1600" dirty="0"/>
          </a:p>
        </p:txBody>
      </p:sp>
      <p:sp>
        <p:nvSpPr>
          <p:cNvPr id="276" name="textbox 276"/>
          <p:cNvSpPr/>
          <p:nvPr/>
        </p:nvSpPr>
        <p:spPr>
          <a:xfrm>
            <a:off x="1588173" y="2282443"/>
            <a:ext cx="9723119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b="1" kern="0" spc="6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时尚媒体号</a:t>
            </a:r>
            <a:r>
              <a:rPr sz="1900" b="1" kern="0" spc="6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1900" b="1" kern="0" spc="6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推品牌 </a:t>
            </a:r>
            <a:r>
              <a:rPr sz="1900" b="1" kern="0" spc="6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</a:t>
            </a:r>
            <a:r>
              <a:rPr sz="1900" b="1" kern="0" spc="5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3</a:t>
            </a:r>
            <a:r>
              <a:rPr sz="1900" b="1" kern="0" spc="5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                                     门户媒体号</a:t>
            </a:r>
            <a:r>
              <a:rPr sz="1900" b="1" kern="0" spc="5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1900" b="1" kern="0" spc="5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推旅游指南 </a:t>
            </a:r>
            <a:r>
              <a:rPr sz="1900" b="1" kern="0" spc="5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X3</a:t>
            </a:r>
            <a:r>
              <a:rPr sz="1900" b="1" kern="0" spc="5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endParaRPr lang="en-US" altLang="en-US" sz="1900" dirty="0"/>
          </a:p>
        </p:txBody>
      </p:sp>
      <p:sp>
        <p:nvSpPr>
          <p:cNvPr id="278" name="textbox 278"/>
          <p:cNvSpPr/>
          <p:nvPr/>
        </p:nvSpPr>
        <p:spPr>
          <a:xfrm>
            <a:off x="1080108" y="3050844"/>
            <a:ext cx="3406140" cy="650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5240" algn="l" rtl="0" eaLnBrk="0">
              <a:lnSpc>
                <a:spcPct val="91000"/>
              </a:lnSpc>
            </a:pPr>
            <a:r>
              <a:rPr sz="1800" b="1" kern="0" spc="-30" dirty="0">
                <a:solidFill>
                  <a:srgbClr val="FFAF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品牌软文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花嘉护肤品的新式护肤理念和优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势</a:t>
            </a:r>
            <a:endParaRPr lang="en-US" altLang="en-US" sz="1600" dirty="0"/>
          </a:p>
        </p:txBody>
      </p:sp>
      <p:sp>
        <p:nvSpPr>
          <p:cNvPr id="280" name="textbox 280"/>
          <p:cNvSpPr/>
          <p:nvPr/>
        </p:nvSpPr>
        <p:spPr>
          <a:xfrm>
            <a:off x="7058748" y="5834811"/>
            <a:ext cx="3411854" cy="6489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1800" b="1" kern="0" spc="-10" dirty="0">
                <a:solidFill>
                  <a:srgbClr val="FFAF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其他话题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8415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云南自助游意外收获的那些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小惊喜</a:t>
            </a:r>
            <a:endParaRPr lang="en-US" altLang="en-US" sz="1600" dirty="0"/>
          </a:p>
        </p:txBody>
      </p:sp>
      <p:sp>
        <p:nvSpPr>
          <p:cNvPr id="282" name="textbox 282"/>
          <p:cNvSpPr/>
          <p:nvPr/>
        </p:nvSpPr>
        <p:spPr>
          <a:xfrm>
            <a:off x="7062178" y="4471898"/>
            <a:ext cx="3205479" cy="649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800" b="1" kern="0" spc="-10" dirty="0">
                <a:solidFill>
                  <a:srgbClr val="FFAF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云南伴手礼推荐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5240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在云南，旅游达人会买的伴手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礼</a:t>
            </a:r>
            <a:endParaRPr lang="en-US" altLang="en-US" sz="1600" dirty="0"/>
          </a:p>
        </p:txBody>
      </p:sp>
      <p:sp>
        <p:nvSpPr>
          <p:cNvPr id="284" name="textbox 284"/>
          <p:cNvSpPr/>
          <p:nvPr/>
        </p:nvSpPr>
        <p:spPr>
          <a:xfrm>
            <a:off x="1071853" y="4471441"/>
            <a:ext cx="3102610" cy="649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800" b="1" kern="0" spc="-10" dirty="0">
                <a:solidFill>
                  <a:srgbClr val="FFAF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产品方向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20955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花嘉护肤品的出色之</a:t>
            </a:r>
            <a:r>
              <a:rPr sz="16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处在哪里？</a:t>
            </a:r>
            <a:endParaRPr lang="en-US" altLang="en-US" sz="1600" dirty="0"/>
          </a:p>
        </p:txBody>
      </p:sp>
      <p:sp>
        <p:nvSpPr>
          <p:cNvPr id="286" name="textbox 286"/>
          <p:cNvSpPr/>
          <p:nvPr/>
        </p:nvSpPr>
        <p:spPr>
          <a:xfrm>
            <a:off x="2272957" y="1654149"/>
            <a:ext cx="8154034" cy="2482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600" b="1" kern="0" spc="-3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内容要求</a:t>
            </a:r>
            <a:r>
              <a:rPr sz="1600" kern="0" spc="-3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  </a:t>
            </a:r>
            <a:r>
              <a:rPr sz="1600" kern="0" spc="-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品牌内容越软性、隐性，存活率越高；如名称出现过多或太过硬性，</a:t>
            </a:r>
            <a:r>
              <a:rPr sz="1600" kern="0" spc="-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则删帖率较高</a:t>
            </a:r>
            <a:endParaRPr lang="en-US" altLang="en-US" sz="1600" dirty="0"/>
          </a:p>
        </p:txBody>
      </p:sp>
      <p:sp>
        <p:nvSpPr>
          <p:cNvPr id="288" name="textbox 288"/>
          <p:cNvSpPr/>
          <p:nvPr/>
        </p:nvSpPr>
        <p:spPr>
          <a:xfrm>
            <a:off x="7021207" y="3051073"/>
            <a:ext cx="2595879" cy="649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800" b="1" kern="0" spc="-10" dirty="0">
                <a:solidFill>
                  <a:srgbClr val="FFAFA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云南鲜花之旅攻略</a:t>
            </a:r>
            <a:endParaRPr lang="en-US" altLang="en-US" sz="18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15240" algn="l" rtl="0" eaLnBrk="0">
              <a:lnSpc>
                <a:spcPct val="91000"/>
              </a:lnSpc>
              <a:spcBef>
                <a:spcPts val="5"/>
              </a:spcBef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6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云南的鲜花游玩路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线推荐</a:t>
            </a:r>
            <a:endParaRPr lang="en-US" altLang="en-US" sz="1600" dirty="0"/>
          </a:p>
        </p:txBody>
      </p:sp>
      <p:pic>
        <p:nvPicPr>
          <p:cNvPr id="290" name="picture 2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292" name="path"/>
          <p:cNvSpPr/>
          <p:nvPr/>
        </p:nvSpPr>
        <p:spPr>
          <a:xfrm>
            <a:off x="6043332" y="2761907"/>
            <a:ext cx="38101" cy="3866981"/>
          </a:xfrm>
          <a:custGeom>
            <a:avLst/>
            <a:gdLst/>
            <a:ahLst/>
            <a:cxnLst/>
            <a:rect l="0" t="0" r="0" b="0"/>
            <a:pathLst>
              <a:path w="60" h="6089">
                <a:moveTo>
                  <a:pt x="30" y="0"/>
                </a:moveTo>
                <a:lnTo>
                  <a:pt x="30" y="6089"/>
                </a:lnTo>
              </a:path>
            </a:pathLst>
          </a:custGeom>
          <a:noFill/>
          <a:ln w="38100" cap="flat">
            <a:solidFill>
              <a:srgbClr val="FF9999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94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picture 2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98" name="textbox 298"/>
          <p:cNvSpPr/>
          <p:nvPr/>
        </p:nvSpPr>
        <p:spPr>
          <a:xfrm>
            <a:off x="919378" y="1343659"/>
            <a:ext cx="9384665" cy="1518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22225" algn="l" rtl="0" eaLnBrk="0">
              <a:lnSpc>
                <a:spcPct val="91000"/>
              </a:lnSpc>
            </a:pPr>
            <a:r>
              <a:rPr sz="1600" b="1" kern="0" spc="-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品牌方向：</a:t>
            </a:r>
            <a:r>
              <a:rPr sz="1600" kern="0" spc="-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对于花嘉认知度的提问，突出品牌”云南特色”、  ”云南必买”等特质</a:t>
            </a:r>
            <a:endParaRPr lang="en-US" altLang="en-US" sz="1600" dirty="0"/>
          </a:p>
          <a:p>
            <a:pPr marL="27305" algn="l" rtl="0" eaLnBrk="0">
              <a:lnSpc>
                <a:spcPct val="91000"/>
              </a:lnSpc>
              <a:spcBef>
                <a:spcPts val="1060"/>
              </a:spcBef>
            </a:pPr>
            <a:r>
              <a:rPr sz="1600" b="1" kern="0" spc="-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口碑方向：</a:t>
            </a:r>
            <a:r>
              <a:rPr sz="1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询问消费者购买花嘉的感想，设立云南伴手礼排行榜，提升花嘉的好评度</a:t>
            </a:r>
            <a:endParaRPr lang="en-US" altLang="en-US" sz="1600" dirty="0"/>
          </a:p>
          <a:p>
            <a:pPr marL="12700" algn="l" rtl="0" eaLnBrk="0">
              <a:lnSpc>
                <a:spcPct val="91000"/>
              </a:lnSpc>
              <a:spcBef>
                <a:spcPts val="1155"/>
              </a:spcBef>
            </a:pPr>
            <a:r>
              <a:rPr sz="16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旅游方向：</a:t>
            </a:r>
            <a:r>
              <a:rPr sz="16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通过伴手</a:t>
            </a:r>
            <a:r>
              <a:rPr sz="16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礼、云南旅游攻略、春城昆明等方面切入推荐话题</a:t>
            </a:r>
            <a:endParaRPr lang="en-US" altLang="en-US" sz="16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r" rtl="0" eaLnBrk="0">
              <a:lnSpc>
                <a:spcPct val="91000"/>
              </a:lnSpc>
              <a:spcBef>
                <a:spcPts val="0"/>
              </a:spcBef>
            </a:pPr>
            <a:r>
              <a:rPr sz="2800" b="1" kern="0" spc="1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2800" b="1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个提问</a:t>
            </a:r>
            <a:endParaRPr lang="en-US" altLang="en-US" sz="2800" dirty="0"/>
          </a:p>
        </p:txBody>
      </p:sp>
      <p:pic>
        <p:nvPicPr>
          <p:cNvPr id="300" name="picture 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672071" y="3084576"/>
            <a:ext cx="3755135" cy="3188207"/>
          </a:xfrm>
          <a:prstGeom prst="rect">
            <a:avLst/>
          </a:prstGeom>
        </p:spPr>
      </p:pic>
      <p:sp>
        <p:nvSpPr>
          <p:cNvPr id="302" name="rect"/>
          <p:cNvSpPr/>
          <p:nvPr/>
        </p:nvSpPr>
        <p:spPr>
          <a:xfrm>
            <a:off x="7022350" y="3471675"/>
            <a:ext cx="2418803" cy="141004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304" name="table 304"/>
          <p:cNvGraphicFramePr>
            <a:graphicFrameLocks noGrp="1"/>
          </p:cNvGraphicFramePr>
          <p:nvPr/>
        </p:nvGraphicFramePr>
        <p:xfrm>
          <a:off x="6635649" y="3048038"/>
          <a:ext cx="3827144" cy="3260090"/>
        </p:xfrm>
        <a:graphic>
          <a:graphicData uri="http://schemas.openxmlformats.org/drawingml/2006/table">
            <a:tbl>
              <a:tblPr/>
              <a:tblGrid>
                <a:gridCol w="3827144"/>
              </a:tblGrid>
              <a:tr h="3221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marL="41021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6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在云南随处可见的花嘉是什么品牌吗？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06" name="picture 3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71170" y="4814013"/>
            <a:ext cx="2250249" cy="1453718"/>
          </a:xfrm>
          <a:prstGeom prst="rect">
            <a:avLst/>
          </a:prstGeom>
        </p:spPr>
      </p:pic>
      <p:sp>
        <p:nvSpPr>
          <p:cNvPr id="308" name="textbox 308"/>
          <p:cNvSpPr/>
          <p:nvPr/>
        </p:nvSpPr>
        <p:spPr>
          <a:xfrm>
            <a:off x="453980" y="-12698"/>
            <a:ext cx="1932939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1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7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</a:t>
            </a:r>
            <a:endParaRPr lang="en-US" altLang="en-US" sz="2800" dirty="0"/>
          </a:p>
        </p:txBody>
      </p:sp>
      <p:sp>
        <p:nvSpPr>
          <p:cNvPr id="310" name="textbox 310"/>
          <p:cNvSpPr/>
          <p:nvPr/>
        </p:nvSpPr>
        <p:spPr>
          <a:xfrm>
            <a:off x="1308188" y="4861305"/>
            <a:ext cx="1294764" cy="1435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209550" algn="l" rtl="0" eaLnBrk="0">
              <a:lnSpc>
                <a:spcPct val="95000"/>
              </a:lnSpc>
            </a:pPr>
            <a:r>
              <a:rPr sz="19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旅游</a:t>
            </a:r>
            <a:endParaRPr lang="en-US" altLang="en-US" sz="1900" dirty="0"/>
          </a:p>
          <a:p>
            <a:pPr algn="l" rtl="0" eaLnBrk="0">
              <a:lnSpc>
                <a:spcPct val="101000"/>
              </a:lnSpc>
            </a:pPr>
            <a:endParaRPr lang="en-US" altLang="en-US" sz="1900" dirty="0"/>
          </a:p>
          <a:p>
            <a:pPr marL="12700" algn="l" rtl="0" eaLnBrk="0">
              <a:lnSpc>
                <a:spcPct val="92000"/>
              </a:lnSpc>
              <a:spcBef>
                <a:spcPts val="5"/>
              </a:spcBef>
            </a:pPr>
            <a:r>
              <a:rPr sz="6000" b="1" kern="0" spc="-2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40</a:t>
            </a:r>
            <a:r>
              <a:rPr sz="6000" b="1" kern="0" spc="-4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kern="0" spc="13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endParaRPr lang="en-US" altLang="en-US" sz="3000" dirty="0"/>
          </a:p>
        </p:txBody>
      </p:sp>
      <p:pic>
        <p:nvPicPr>
          <p:cNvPr id="312" name="picture 3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314" name="textbox 314"/>
          <p:cNvSpPr/>
          <p:nvPr/>
        </p:nvSpPr>
        <p:spPr>
          <a:xfrm>
            <a:off x="2340749" y="2972053"/>
            <a:ext cx="1280160" cy="8712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6000" b="1" kern="0" spc="-27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6000" b="1" kern="0" spc="-4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kern="0" spc="13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endParaRPr lang="en-US" altLang="en-US" sz="3000" dirty="0"/>
          </a:p>
        </p:txBody>
      </p:sp>
      <p:sp>
        <p:nvSpPr>
          <p:cNvPr id="316" name="textbox 316"/>
          <p:cNvSpPr/>
          <p:nvPr/>
        </p:nvSpPr>
        <p:spPr>
          <a:xfrm>
            <a:off x="3327324" y="5425693"/>
            <a:ext cx="1280160" cy="8712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6000" b="1" kern="0" spc="-27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6000" b="1" kern="0" spc="-43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kern="0" spc="13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</a:t>
            </a:r>
            <a:endParaRPr lang="en-US" altLang="en-US" sz="3000" dirty="0"/>
          </a:p>
        </p:txBody>
      </p:sp>
      <p:sp>
        <p:nvSpPr>
          <p:cNvPr id="318" name="path"/>
          <p:cNvSpPr/>
          <p:nvPr/>
        </p:nvSpPr>
        <p:spPr>
          <a:xfrm>
            <a:off x="2155455" y="4255849"/>
            <a:ext cx="1130804" cy="599866"/>
          </a:xfrm>
          <a:custGeom>
            <a:avLst/>
            <a:gdLst/>
            <a:ahLst/>
            <a:cxnLst/>
            <a:rect l="0" t="0" r="0" b="0"/>
            <a:pathLst>
              <a:path w="1780" h="944">
                <a:moveTo>
                  <a:pt x="7" y="937"/>
                </a:moveTo>
                <a:lnTo>
                  <a:pt x="847" y="7"/>
                </a:lnTo>
                <a:lnTo>
                  <a:pt x="1773" y="937"/>
                </a:lnTo>
              </a:path>
            </a:pathLst>
          </a:custGeom>
          <a:noFill/>
          <a:ln w="12700" cap="flat">
            <a:solidFill>
              <a:srgbClr val="D74F4A">
                <a:alpha val="100000"/>
              </a:srgbClr>
            </a:solidFill>
            <a:prstDash val="solid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0" name="rect"/>
          <p:cNvSpPr/>
          <p:nvPr/>
        </p:nvSpPr>
        <p:spPr>
          <a:xfrm>
            <a:off x="7467181" y="3093343"/>
            <a:ext cx="1483944" cy="141004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2" name="textbox 322"/>
          <p:cNvSpPr/>
          <p:nvPr/>
        </p:nvSpPr>
        <p:spPr>
          <a:xfrm>
            <a:off x="2455862" y="3812540"/>
            <a:ext cx="518794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</a:t>
            </a:r>
            <a:endParaRPr lang="en-US" altLang="en-US" sz="1900" dirty="0"/>
          </a:p>
        </p:txBody>
      </p:sp>
      <p:sp>
        <p:nvSpPr>
          <p:cNvPr id="324" name="textbox 324"/>
          <p:cNvSpPr/>
          <p:nvPr/>
        </p:nvSpPr>
        <p:spPr>
          <a:xfrm>
            <a:off x="3381832" y="4862067"/>
            <a:ext cx="512444" cy="300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b="1" kern="0" spc="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口碑</a:t>
            </a:r>
            <a:endParaRPr lang="en-US" altLang="en-US" sz="1900" dirty="0"/>
          </a:p>
        </p:txBody>
      </p:sp>
      <p:sp>
        <p:nvSpPr>
          <p:cNvPr id="326" name="rect"/>
          <p:cNvSpPr/>
          <p:nvPr/>
        </p:nvSpPr>
        <p:spPr>
          <a:xfrm>
            <a:off x="2160168" y="4844886"/>
            <a:ext cx="1121590" cy="12700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picture 3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30" name="table 330"/>
          <p:cNvGraphicFramePr>
            <a:graphicFrameLocks noGrp="1"/>
          </p:cNvGraphicFramePr>
          <p:nvPr/>
        </p:nvGraphicFramePr>
        <p:xfrm>
          <a:off x="6145657" y="1778825"/>
          <a:ext cx="5480050" cy="4286884"/>
        </p:xfrm>
        <a:graphic>
          <a:graphicData uri="http://schemas.openxmlformats.org/drawingml/2006/table">
            <a:tbl>
              <a:tblPr/>
              <a:tblGrid>
                <a:gridCol w="3703954"/>
                <a:gridCol w="1776095"/>
              </a:tblGrid>
              <a:tr h="42868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19710" algn="l" rtl="0" eaLnBrk="0">
                        <a:lnSpc>
                          <a:spcPts val="155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花嘉的产品好用吗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88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有谁用过花嘉的产品，里面都有花的香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气吗？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80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花嘉的护肤品，用过的人觉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得效怎么样？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0000"/>
                        </a:lnSpc>
                        <a:spcBef>
                          <a:spcPts val="89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花嘉可以吗，想问一下好用吗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花嘉的小鲜油感觉怎么样？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780"/>
                        </a:spcBef>
                      </a:pP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花嘉的性价比高吗？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花嘉产品的气味闻起来好闻吗？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800"/>
                        </a:spcBef>
                      </a:pP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花嘉出了哪些产品？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87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买过花嘉的人，可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以分享一下感受吗？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护肤精油红黑榜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78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包装好看的护肤牌子，小姐妹有什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么安利？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听说花嘉用完感觉舒适，有来说一说感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受的吗？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0000"/>
                        </a:lnSpc>
                        <a:spcBef>
                          <a:spcPts val="815"/>
                        </a:spcBef>
                      </a:pPr>
                      <a:r>
                        <a:rPr sz="12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花茎护肤是什么？</a:t>
                      </a:r>
                      <a:endParaRPr lang="en-US" altLang="en-US" sz="1200" dirty="0"/>
                    </a:p>
                    <a:p>
                      <a:pPr marL="219710" algn="l" rtl="0" eaLnBrk="0">
                        <a:lnSpc>
                          <a:spcPct val="90000"/>
                        </a:lnSpc>
                        <a:spcBef>
                          <a:spcPts val="89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适合送礼的护肤礼盒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推荐？</a:t>
                      </a:r>
                      <a:endParaRPr lang="en-US" altLang="en-US" sz="12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2019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年最讨喜的高性价比护肤套装？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40640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9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口碑方向</a:t>
                      </a:r>
                      <a:endParaRPr lang="en-US" altLang="en-US" sz="19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2" name="table 332"/>
          <p:cNvGraphicFramePr>
            <a:graphicFrameLocks noGrp="1"/>
          </p:cNvGraphicFramePr>
          <p:nvPr/>
        </p:nvGraphicFramePr>
        <p:xfrm>
          <a:off x="308917" y="1791817"/>
          <a:ext cx="5480050" cy="4273550"/>
        </p:xfrm>
        <a:graphic>
          <a:graphicData uri="http://schemas.openxmlformats.org/drawingml/2006/table">
            <a:tbl>
              <a:tblPr/>
              <a:tblGrid>
                <a:gridCol w="1867535"/>
                <a:gridCol w="3612515"/>
              </a:tblGrid>
              <a:tr h="42735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406400" algn="l" rtl="0" eaLnBrk="0">
                        <a:lnSpc>
                          <a:spcPct val="95000"/>
                        </a:lnSpc>
                      </a:pPr>
                      <a:r>
                        <a:rPr sz="19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品牌方向</a:t>
                      </a:r>
                      <a:endParaRPr lang="en-US" altLang="en-US" sz="19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73660" algn="l" rtl="0" eaLnBrk="0">
                        <a:lnSpc>
                          <a:spcPct val="90000"/>
                        </a:lnSpc>
                      </a:pP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在云南随处可见的花嘉是什么品牌吗？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花嘉旗下有什么类型的产品？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80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知道花嘉产地在哪里吗？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875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哪里能买到花嘉这个礼盒？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这个产品是什么品牌的？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78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花嘉跟鲜花有什么关系？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花嘉是鲜花饼的牌子吗？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80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有谁听过花嘉，是做什么的？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ts val="1550"/>
                        </a:lnSpc>
                        <a:spcBef>
                          <a:spcPts val="65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花嘉的护肤品成分是什么 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880"/>
                        </a:spcBef>
                      </a:pPr>
                      <a:r>
                        <a:rPr sz="12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花嘉线下有店吗？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78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花嘉有没有什么优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惠活动？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0000"/>
                        </a:lnSpc>
                        <a:spcBef>
                          <a:spcPts val="910"/>
                        </a:spcBef>
                      </a:pP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花嘉是哪里的牌子？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0000"/>
                        </a:lnSpc>
                        <a:spcBef>
                          <a:spcPts val="815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听说花嘉在云南很多人买是真的吗？</a:t>
                      </a:r>
                      <a:endParaRPr lang="en-US" altLang="en-US" sz="12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  <a:spcBef>
                          <a:spcPts val="875"/>
                        </a:spcBef>
                      </a:pP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花嘉的价位是多少？</a:t>
                      </a:r>
                      <a:endParaRPr lang="en-US" altLang="en-US" sz="12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73660" algn="l" rtl="0" eaLnBrk="0">
                        <a:lnSpc>
                          <a:spcPct val="91000"/>
                        </a:lnSpc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去哪里购买花嘉的产品比较有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保障？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74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4" name="textbox 334"/>
          <p:cNvSpPr/>
          <p:nvPr/>
        </p:nvSpPr>
        <p:spPr>
          <a:xfrm>
            <a:off x="453980" y="-12698"/>
            <a:ext cx="1932939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1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7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</a:t>
            </a:r>
            <a:endParaRPr lang="en-US" altLang="en-US" sz="2800" dirty="0"/>
          </a:p>
        </p:txBody>
      </p:sp>
      <p:pic>
        <p:nvPicPr>
          <p:cNvPr id="336" name="picture 3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picture 3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40" name="table 340"/>
          <p:cNvGraphicFramePr>
            <a:graphicFrameLocks noGrp="1"/>
          </p:cNvGraphicFramePr>
          <p:nvPr/>
        </p:nvGraphicFramePr>
        <p:xfrm>
          <a:off x="2601747" y="884694"/>
          <a:ext cx="7672070" cy="5652134"/>
        </p:xfrm>
        <a:graphic>
          <a:graphicData uri="http://schemas.openxmlformats.org/drawingml/2006/table">
            <a:tbl>
              <a:tblPr/>
              <a:tblGrid>
                <a:gridCol w="2593975"/>
                <a:gridCol w="5078095"/>
              </a:tblGrid>
              <a:tr h="56521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75311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9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旅游方向</a:t>
                      </a:r>
                      <a:endParaRPr lang="en-US" altLang="en-US" sz="19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FA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83185" algn="l" rtl="0" eaLnBrk="0">
                        <a:lnSpc>
                          <a:spcPct val="91000"/>
                        </a:lnSpc>
                      </a:pP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</a:t>
                      </a:r>
                      <a:r>
                        <a:rPr sz="1200" kern="0" spc="-2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云南是不是每个城市都有很多赏花的地方？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1550"/>
                        </a:lnSpc>
                        <a:spcBef>
                          <a:spcPts val="65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美丽的云南简介 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1550"/>
                        </a:lnSpc>
                        <a:spcBef>
                          <a:spcPts val="56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云南为什么称为植物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王国 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2205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云南鲜花做的特产 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83000"/>
                        </a:lnSpc>
                        <a:spcBef>
                          <a:spcPts val="85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大家都从云南带回来的花嘉伴手礼好用吗？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2110"/>
                        </a:lnSpc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云南最值得买的伴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手礼排行？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82000"/>
                        </a:lnSpc>
                        <a:spcBef>
                          <a:spcPts val="1005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三千云南花是指什么？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2110"/>
                        </a:lnSpc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云南旅游赏花攻略？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1550"/>
                        </a:lnSpc>
                        <a:spcBef>
                          <a:spcPts val="800"/>
                        </a:spcBef>
                      </a:pP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几月份去云南鲜花开的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多 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2040"/>
                        </a:lnSpc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什么季节适合去昆明赏花？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91000"/>
                        </a:lnSpc>
                        <a:spcBef>
                          <a:spcPts val="92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云南除了鲜花饼还有什么鲜花制作的特产？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91000"/>
                        </a:lnSpc>
                        <a:spcBef>
                          <a:spcPts val="87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云南伴手礼排行榜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1550"/>
                        </a:lnSpc>
                        <a:spcBef>
                          <a:spcPts val="580"/>
                        </a:spcBef>
                      </a:pP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</a:t>
                      </a:r>
                      <a:r>
                        <a:rPr sz="12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云南旅游除了鲜</a:t>
                      </a:r>
                      <a:r>
                        <a:rPr sz="1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花饼还有什么可以买 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83000"/>
                        </a:lnSpc>
                        <a:spcBef>
                          <a:spcPts val="87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听说花嘉是云南网红伴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手礼，有什么来历？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2170"/>
                        </a:lnSpc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云南十大特色伴手礼？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82000"/>
                        </a:lnSpc>
                        <a:spcBef>
                          <a:spcPts val="940"/>
                        </a:spcBef>
                      </a:pP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云南什么地方最适</a:t>
                      </a:r>
                      <a:r>
                        <a:rPr sz="1200" kern="0" spc="-5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合去看花？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2180"/>
                        </a:lnSpc>
                      </a:pP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云南自助游记及吃住行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攻略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91000"/>
                        </a:lnSpc>
                        <a:spcBef>
                          <a:spcPts val="925"/>
                        </a:spcBef>
                      </a:pP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云南旅游值得打卡的特色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惊喜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ct val="83000"/>
                        </a:lnSpc>
                        <a:spcBef>
                          <a:spcPts val="890"/>
                        </a:spcBef>
                      </a:pP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适合买给女生的云南特</a:t>
                      </a:r>
                      <a:r>
                        <a:rPr sz="1200" kern="0" spc="-4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色礼物有什么？</a:t>
                      </a:r>
                      <a:endParaRPr lang="en-US" altLang="en-US" sz="1200" dirty="0"/>
                    </a:p>
                    <a:p>
                      <a:pPr marL="83185" algn="l" rtl="0" eaLnBrk="0">
                        <a:lnSpc>
                          <a:spcPts val="2180"/>
                        </a:lnSpc>
                      </a:pP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云南必去的适合年轻人的</a:t>
                      </a:r>
                      <a:r>
                        <a:rPr sz="1200" kern="0" spc="-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景点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2" name="picture 3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344" name="textbox 344"/>
          <p:cNvSpPr/>
          <p:nvPr/>
        </p:nvSpPr>
        <p:spPr>
          <a:xfrm>
            <a:off x="871100" y="366724"/>
            <a:ext cx="1516380" cy="4140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</a:t>
            </a:r>
            <a:endParaRPr lang="en-US" altLang="en-US" sz="2800" dirty="0"/>
          </a:p>
        </p:txBody>
      </p:sp>
      <p:sp>
        <p:nvSpPr>
          <p:cNvPr id="346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3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50" name="table 350"/>
          <p:cNvGraphicFramePr>
            <a:graphicFrameLocks noGrp="1"/>
          </p:cNvGraphicFramePr>
          <p:nvPr/>
        </p:nvGraphicFramePr>
        <p:xfrm>
          <a:off x="6413537" y="4133088"/>
          <a:ext cx="5490209" cy="1767839"/>
        </p:xfrm>
        <a:graphic>
          <a:graphicData uri="http://schemas.openxmlformats.org/drawingml/2006/table">
            <a:tbl>
              <a:tblPr/>
              <a:tblGrid>
                <a:gridCol w="3703320"/>
                <a:gridCol w="1786889"/>
              </a:tblGrid>
              <a:tr h="1767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86055" algn="l" rtl="0" eaLnBrk="0">
                        <a:lnSpc>
                          <a:spcPct val="91000"/>
                        </a:lnSpc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哪些地方适合去看花？</a:t>
                      </a:r>
                      <a:endParaRPr lang="en-US" altLang="en-US" sz="1200" dirty="0"/>
                    </a:p>
                    <a:p>
                      <a:pPr marL="186055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有哪些国内性价比较高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的旅游目的地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？？</a:t>
                      </a:r>
                      <a:endParaRPr lang="en-US" altLang="en-US" sz="1200" dirty="0"/>
                    </a:p>
                    <a:p>
                      <a:pPr marL="186055" algn="l" rtl="0" eaLnBrk="0">
                        <a:lnSpc>
                          <a:spcPct val="91000"/>
                        </a:lnSpc>
                        <a:spcBef>
                          <a:spcPts val="780"/>
                        </a:spcBef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如何制定云南的旅游计划？</a:t>
                      </a:r>
                      <a:endParaRPr lang="en-US" altLang="en-US" sz="1200" dirty="0"/>
                    </a:p>
                    <a:p>
                      <a:pPr marL="186055" algn="l" rtl="0" eaLnBrk="0">
                        <a:lnSpc>
                          <a:spcPct val="91000"/>
                        </a:lnSpc>
                        <a:spcBef>
                          <a:spcPts val="90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云南有哪些小众但</a:t>
                      </a: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有特色的旅游地点？</a:t>
                      </a:r>
                      <a:endParaRPr lang="en-US" altLang="en-US" sz="1200" dirty="0"/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186055" algn="l" rtl="0" eaLnBrk="0">
                        <a:lnSpc>
                          <a:spcPct val="91000"/>
                        </a:lnSpc>
                      </a:pP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 </a:t>
                      </a:r>
                      <a:r>
                        <a:rPr sz="12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去云南怎么玩得有意思？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marL="1012825" algn="l" rtl="0" eaLnBrk="0">
                        <a:lnSpc>
                          <a:spcPts val="2115"/>
                        </a:lnSpc>
                        <a:spcBef>
                          <a:spcPts val="5"/>
                        </a:spcBef>
                      </a:pPr>
                      <a:r>
                        <a:rPr sz="2800" b="1" kern="0" spc="-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45%</a:t>
                      </a:r>
                      <a:endParaRPr lang="en-US" altLang="en-US" sz="2800" dirty="0"/>
                    </a:p>
                    <a:p>
                      <a:pPr marL="642620" algn="l" rtl="0" eaLnBrk="0">
                        <a:lnSpc>
                          <a:spcPts val="4935"/>
                        </a:lnSpc>
                      </a:pPr>
                      <a:r>
                        <a:rPr sz="1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旅游</a:t>
                      </a:r>
                      <a:endParaRPr lang="en-US" altLang="en-US" sz="19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2" name="table 352"/>
          <p:cNvGraphicFramePr>
            <a:graphicFrameLocks noGrp="1"/>
          </p:cNvGraphicFramePr>
          <p:nvPr/>
        </p:nvGraphicFramePr>
        <p:xfrm>
          <a:off x="3367760" y="1860664"/>
          <a:ext cx="5480049" cy="1764664"/>
        </p:xfrm>
        <a:graphic>
          <a:graphicData uri="http://schemas.openxmlformats.org/drawingml/2006/table">
            <a:tbl>
              <a:tblPr/>
              <a:tblGrid>
                <a:gridCol w="1793239"/>
                <a:gridCol w="3686809"/>
              </a:tblGrid>
              <a:tr h="17646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300" dirty="0"/>
                    </a:p>
                    <a:p>
                      <a:pPr marL="120650" algn="l" rtl="0" eaLnBrk="0">
                        <a:lnSpc>
                          <a:spcPct val="81000"/>
                        </a:lnSpc>
                      </a:pPr>
                      <a:r>
                        <a:rPr sz="2800" b="1" kern="0" spc="-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35%</a:t>
                      </a:r>
                      <a:endParaRPr lang="en-US" altLang="en-US" sz="2800" dirty="0"/>
                    </a:p>
                    <a:p>
                      <a:pPr algn="l" rtl="0" eaLnBrk="0">
                        <a:lnSpc>
                          <a:spcPct val="18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64960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</a:t>
                      </a:r>
                      <a:endParaRPr lang="en-US" altLang="en-US" sz="19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2D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D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D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800" dirty="0"/>
                    </a:p>
                    <a:p>
                      <a:pPr marL="14922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怎么养成一张干净的脸</a:t>
                      </a: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？？</a:t>
                      </a:r>
                      <a:endParaRPr lang="en-US" altLang="en-US" sz="1300" dirty="0"/>
                    </a:p>
                    <a:p>
                      <a:pPr marL="149225" algn="l" rtl="0" eaLnBrk="0">
                        <a:lnSpc>
                          <a:spcPct val="97000"/>
                        </a:lnSpc>
                        <a:spcBef>
                          <a:spcPts val="980"/>
                        </a:spcBef>
                      </a:pP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13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有哪些好的国产面膜值得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推荐？？</a:t>
                      </a:r>
                      <a:endParaRPr lang="en-US" altLang="en-US" sz="1300" dirty="0"/>
                    </a:p>
                    <a:p>
                      <a:pPr marL="149225" algn="l" rtl="0" eaLnBrk="0">
                        <a:lnSpc>
                          <a:spcPct val="97000"/>
                        </a:lnSpc>
                        <a:spcBef>
                          <a:spcPts val="101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有哪些好用的清洁面膜？</a:t>
                      </a:r>
                      <a:endParaRPr lang="en-US" altLang="en-US" sz="1300" dirty="0"/>
                    </a:p>
                    <a:p>
                      <a:pPr marL="149225" algn="l" rtl="0" eaLnBrk="0">
                        <a:lnSpc>
                          <a:spcPct val="97000"/>
                        </a:lnSpc>
                        <a:spcBef>
                          <a:spcPts val="1080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精油护肤会让皮肤</a:t>
                      </a: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变油吗？</a:t>
                      </a:r>
                      <a:endParaRPr lang="en-US" altLang="en-US" sz="1300" dirty="0"/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800" dirty="0"/>
                    </a:p>
                    <a:p>
                      <a:pPr marL="14922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13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精油护肤原理？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2D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D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D3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54" name="table 354"/>
          <p:cNvGraphicFramePr>
            <a:graphicFrameLocks noGrp="1"/>
          </p:cNvGraphicFramePr>
          <p:nvPr/>
        </p:nvGraphicFramePr>
        <p:xfrm>
          <a:off x="634066" y="4146829"/>
          <a:ext cx="5480050" cy="1764664"/>
        </p:xfrm>
        <a:graphic>
          <a:graphicData uri="http://schemas.openxmlformats.org/drawingml/2006/table">
            <a:tbl>
              <a:tblPr/>
              <a:tblGrid>
                <a:gridCol w="1793239"/>
                <a:gridCol w="3686809"/>
              </a:tblGrid>
              <a:tr h="17646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60960" algn="l" rtl="0" eaLnBrk="0">
                        <a:lnSpc>
                          <a:spcPct val="81000"/>
                        </a:lnSpc>
                      </a:pPr>
                      <a:r>
                        <a:rPr sz="2800" b="1" kern="0" spc="-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20%</a:t>
                      </a:r>
                      <a:endParaRPr lang="en-US" altLang="en-US" sz="2800" dirty="0"/>
                    </a:p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3594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分享</a:t>
                      </a:r>
                      <a:r>
                        <a:rPr sz="1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/</a:t>
                      </a:r>
                      <a:r>
                        <a:rPr sz="1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探店</a:t>
                      </a:r>
                      <a:endParaRPr lang="en-US" altLang="en-US" sz="19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FA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0" dirty="0"/>
                    </a:p>
                    <a:p>
                      <a:pPr marL="14732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 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新潮上线，鲜花也可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以护肤！</a:t>
                      </a:r>
                      <a:endParaRPr lang="en-US" altLang="en-US" sz="1000" dirty="0"/>
                    </a:p>
                    <a:p>
                      <a:pPr marL="147320" algn="l" rtl="0" eaLnBrk="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 </a:t>
                      </a: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一套礼盒混</a:t>
                      </a: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合了护肤、鲜花、特产三个功能，有点意</a:t>
                      </a:r>
                      <a:endParaRPr lang="en-US" altLang="en-US" sz="1000" dirty="0"/>
                    </a:p>
                    <a:p>
                      <a:pPr marL="427355" algn="l" rtl="0" eaLnBrk="0">
                        <a:lnSpc>
                          <a:spcPts val="1115"/>
                        </a:lnSpc>
                        <a:spcBef>
                          <a:spcPts val="760"/>
                        </a:spcBef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思！</a:t>
                      </a:r>
                      <a:endParaRPr lang="en-US" altLang="en-US" sz="900" dirty="0"/>
                    </a:p>
                    <a:p>
                      <a:pPr marL="147320" algn="l" rtl="0" eaLnBrk="0">
                        <a:lnSpc>
                          <a:spcPct val="99000"/>
                        </a:lnSpc>
                        <a:spcBef>
                          <a:spcPts val="82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 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云南旅游意外遇到的鲜花惊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喜？</a:t>
                      </a:r>
                      <a:endParaRPr lang="en-US" altLang="en-US" sz="1000" dirty="0"/>
                    </a:p>
                    <a:p>
                      <a:pPr marL="147320" algn="l" rtl="0" eaLnBrk="0">
                        <a:lnSpc>
                          <a:spcPct val="99000"/>
                        </a:lnSpc>
                        <a:spcBef>
                          <a:spcPts val="83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 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一直以为鲜花饼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是极致，没有想到云南的花这么百变！</a:t>
                      </a: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600" dirty="0"/>
                    </a:p>
                    <a:p>
                      <a:pPr marL="14732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      </a:t>
                      </a: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性价比超</a:t>
                      </a: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高还这么美，不去打卡不算到云南！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>
                      <a:noFill/>
                    </a:lnL>
                    <a:lnR w="12700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AF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56" name="textbox 356"/>
          <p:cNvSpPr/>
          <p:nvPr/>
        </p:nvSpPr>
        <p:spPr>
          <a:xfrm>
            <a:off x="453980" y="-12698"/>
            <a:ext cx="1170939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6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7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</a:t>
            </a:r>
            <a:endParaRPr lang="en-US" altLang="en-US" sz="2800" dirty="0"/>
          </a:p>
        </p:txBody>
      </p:sp>
      <p:pic>
        <p:nvPicPr>
          <p:cNvPr id="358" name="picture 3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360" name="textbox 360"/>
          <p:cNvSpPr/>
          <p:nvPr/>
        </p:nvSpPr>
        <p:spPr>
          <a:xfrm>
            <a:off x="6345224" y="824990"/>
            <a:ext cx="233743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2800" b="1" kern="0" spc="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个问题预埋</a:t>
            </a:r>
            <a:endParaRPr lang="en-US" alt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36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64" name="textbox 364"/>
          <p:cNvSpPr/>
          <p:nvPr/>
        </p:nvSpPr>
        <p:spPr>
          <a:xfrm>
            <a:off x="1978926" y="2260155"/>
            <a:ext cx="2661285" cy="2018664"/>
          </a:xfrm>
          <a:prstGeom prst="rect">
            <a:avLst/>
          </a:prstGeom>
          <a:solidFill>
            <a:srgbClr val="FFAFA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lang="en-US" altLang="en-US" sz="1000" dirty="0"/>
          </a:p>
          <a:p>
            <a:pPr algn="l" rtl="0" eaLnBrk="0">
              <a:lnSpc>
                <a:spcPct val="141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64465" algn="l" rtl="0" eaLnBrk="0">
              <a:lnSpc>
                <a:spcPct val="97000"/>
              </a:lnSpc>
            </a:pP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300" kern="0" spc="9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云南神秘“小鲜油”</a:t>
            </a:r>
            <a:endParaRPr lang="en-US" altLang="en-US" sz="1300" dirty="0"/>
          </a:p>
          <a:p>
            <a:pPr algn="l" rtl="0" eaLnBrk="0">
              <a:lnSpc>
                <a:spcPct val="123000"/>
              </a:lnSpc>
            </a:pPr>
            <a:endParaRPr lang="en-US" altLang="en-US" sz="1000" dirty="0"/>
          </a:p>
          <a:p>
            <a:pPr marL="164465" algn="l" rtl="0" eaLnBrk="0">
              <a:lnSpc>
                <a:spcPct val="97000"/>
              </a:lnSpc>
              <a:spcBef>
                <a:spcPts val="395"/>
              </a:spcBef>
            </a:pPr>
            <a:r>
              <a:rPr sz="1300" kern="0" spc="7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300" kern="0" spc="11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7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云南必败伴手礼</a:t>
            </a:r>
            <a:endParaRPr lang="en-US" altLang="en-US" sz="13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300" dirty="0"/>
          </a:p>
          <a:p>
            <a:pPr marL="164465" algn="l" rtl="0" eaLnBrk="0">
              <a:lnSpc>
                <a:spcPct val="97000"/>
              </a:lnSpc>
              <a:spcBef>
                <a:spcPts val="5"/>
              </a:spcBef>
            </a:pP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</a:t>
            </a: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花茎护肤的自然体验</a:t>
            </a:r>
            <a:endParaRPr lang="en-US" altLang="en-US" sz="1300" dirty="0"/>
          </a:p>
        </p:txBody>
      </p:sp>
      <p:sp>
        <p:nvSpPr>
          <p:cNvPr id="366" name="textbox 366"/>
          <p:cNvSpPr/>
          <p:nvPr/>
        </p:nvSpPr>
        <p:spPr>
          <a:xfrm>
            <a:off x="4630445" y="1640255"/>
            <a:ext cx="2661285" cy="1927860"/>
          </a:xfrm>
          <a:prstGeom prst="rect">
            <a:avLst/>
          </a:prstGeom>
          <a:solidFill>
            <a:srgbClr val="FFAFA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marL="309880" algn="l" rtl="0" eaLnBrk="0">
              <a:lnSpc>
                <a:spcPct val="97000"/>
              </a:lnSpc>
              <a:spcBef>
                <a:spcPts val="5"/>
              </a:spcBef>
            </a:pP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300" kern="0" spc="9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云南神秘“小鲜油”</a:t>
            </a:r>
            <a:endParaRPr lang="en-US" altLang="en-US" sz="1300" dirty="0"/>
          </a:p>
          <a:p>
            <a:pPr algn="l" rtl="0" eaLnBrk="0">
              <a:lnSpc>
                <a:spcPct val="125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300" dirty="0"/>
          </a:p>
          <a:p>
            <a:pPr marL="309880" algn="l" rtl="0" eaLnBrk="0">
              <a:lnSpc>
                <a:spcPct val="97000"/>
              </a:lnSpc>
              <a:spcBef>
                <a:spcPts val="0"/>
              </a:spcBef>
            </a:pPr>
            <a:r>
              <a:rPr sz="1300" kern="0" spc="7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7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鲜女花颜所</a:t>
            </a:r>
            <a:endParaRPr lang="en-US" altLang="en-US" sz="1300" dirty="0"/>
          </a:p>
        </p:txBody>
      </p:sp>
      <p:sp>
        <p:nvSpPr>
          <p:cNvPr id="368" name="textbox 368"/>
          <p:cNvSpPr/>
          <p:nvPr/>
        </p:nvSpPr>
        <p:spPr>
          <a:xfrm>
            <a:off x="7305179" y="2198166"/>
            <a:ext cx="2661285" cy="1927860"/>
          </a:xfrm>
          <a:prstGeom prst="rect">
            <a:avLst/>
          </a:prstGeom>
          <a:solidFill>
            <a:srgbClr val="FFAFA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367030" algn="l" rtl="0" eaLnBrk="0">
              <a:lnSpc>
                <a:spcPct val="97000"/>
              </a:lnSpc>
              <a:spcBef>
                <a:spcPts val="5"/>
              </a:spcBef>
            </a:pP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300" kern="0" spc="9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300" kern="0" spc="8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云南神秘“小鲜油”</a:t>
            </a:r>
            <a:endParaRPr lang="en-US" altLang="en-US" sz="1300" dirty="0"/>
          </a:p>
        </p:txBody>
      </p:sp>
      <p:sp>
        <p:nvSpPr>
          <p:cNvPr id="370" name="textbox 370"/>
          <p:cNvSpPr/>
          <p:nvPr/>
        </p:nvSpPr>
        <p:spPr>
          <a:xfrm>
            <a:off x="453980" y="-12698"/>
            <a:ext cx="2695575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14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7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产品使用邀请</a:t>
            </a:r>
            <a:endParaRPr lang="en-US" altLang="en-US" sz="2800" dirty="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10787249" y="186216"/>
            <a:ext cx="1181492" cy="848662"/>
            <a:chOff x="0" y="0"/>
            <a:chExt cx="1181492" cy="848662"/>
          </a:xfrm>
        </p:grpSpPr>
        <p:pic>
          <p:nvPicPr>
            <p:cNvPr id="372" name="picture 37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181492" cy="848662"/>
            </a:xfrm>
            <a:prstGeom prst="rect">
              <a:avLst/>
            </a:prstGeom>
          </p:spPr>
        </p:pic>
        <p:sp>
          <p:nvSpPr>
            <p:cNvPr id="374" name="textbox 374"/>
            <p:cNvSpPr/>
            <p:nvPr/>
          </p:nvSpPr>
          <p:spPr>
            <a:xfrm>
              <a:off x="-12700" y="-12700"/>
              <a:ext cx="1207135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400" dirty="0"/>
            </a:p>
            <a:p>
              <a:pPr marL="1026160" algn="l" rtl="0" eaLnBrk="0">
                <a:lnSpc>
                  <a:spcPct val="89000"/>
                </a:lnSpc>
                <a:spcBef>
                  <a:spcPts val="5"/>
                </a:spcBef>
              </a:pPr>
              <a:r>
                <a:rPr sz="700" kern="0" spc="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19</a:t>
              </a:r>
              <a:endParaRPr lang="en-US" altLang="en-US" sz="700" dirty="0"/>
            </a:p>
          </p:txBody>
        </p:sp>
      </p:grpSp>
      <p:sp>
        <p:nvSpPr>
          <p:cNvPr id="376" name="textbox 376"/>
          <p:cNvSpPr/>
          <p:nvPr/>
        </p:nvSpPr>
        <p:spPr>
          <a:xfrm>
            <a:off x="5146529" y="4565395"/>
            <a:ext cx="1235710" cy="714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349885" algn="l" rtl="0" eaLnBrk="0">
              <a:lnSpc>
                <a:spcPct val="81000"/>
              </a:lnSpc>
            </a:pPr>
            <a:r>
              <a:rPr sz="3000" b="1" kern="0" spc="-9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35%</a:t>
            </a:r>
            <a:endParaRPr lang="en-US" altLang="en-US" sz="3000" dirty="0"/>
          </a:p>
          <a:p>
            <a:pPr algn="l" rtl="0" eaLnBrk="0">
              <a:lnSpc>
                <a:spcPct val="101000"/>
              </a:lnSpc>
            </a:pPr>
            <a:endParaRPr lang="en-US" altLang="en-US" sz="700" dirty="0"/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时尚媒体平台</a:t>
            </a:r>
            <a:endParaRPr lang="en-US" altLang="en-US" sz="1600" dirty="0"/>
          </a:p>
        </p:txBody>
      </p:sp>
      <p:sp>
        <p:nvSpPr>
          <p:cNvPr id="378" name="textbox 378"/>
          <p:cNvSpPr/>
          <p:nvPr/>
        </p:nvSpPr>
        <p:spPr>
          <a:xfrm>
            <a:off x="8301380" y="4565395"/>
            <a:ext cx="1101725" cy="714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1000"/>
              </a:lnSpc>
            </a:pPr>
            <a:r>
              <a:rPr sz="3000" b="1" kern="0" spc="-14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15%</a:t>
            </a:r>
            <a:endParaRPr lang="en-US" altLang="en-US" sz="3000" dirty="0"/>
          </a:p>
          <a:p>
            <a:pPr algn="l" rtl="0" eaLnBrk="0">
              <a:lnSpc>
                <a:spcPct val="101000"/>
              </a:lnSpc>
            </a:pPr>
            <a:endParaRPr lang="en-US" altLang="en-US" sz="700" dirty="0"/>
          </a:p>
          <a:p>
            <a:pPr algn="r" rtl="0" eaLnBrk="0">
              <a:lnSpc>
                <a:spcPct val="87000"/>
              </a:lnSpc>
              <a:spcBef>
                <a:spcPts val="5"/>
              </a:spcBef>
            </a:pPr>
            <a:r>
              <a:rPr sz="16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试用平台</a:t>
            </a:r>
            <a:endParaRPr lang="en-US" altLang="en-US" sz="1600" dirty="0"/>
          </a:p>
        </p:txBody>
      </p:sp>
      <p:sp>
        <p:nvSpPr>
          <p:cNvPr id="380" name="textbox 380"/>
          <p:cNvSpPr/>
          <p:nvPr/>
        </p:nvSpPr>
        <p:spPr>
          <a:xfrm>
            <a:off x="5429821" y="721358"/>
            <a:ext cx="1659889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-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2800" b="1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篇发布</a:t>
            </a:r>
            <a:endParaRPr lang="en-US" altLang="en-US" sz="2800" dirty="0"/>
          </a:p>
        </p:txBody>
      </p:sp>
      <p:sp>
        <p:nvSpPr>
          <p:cNvPr id="382" name="textbox 382"/>
          <p:cNvSpPr/>
          <p:nvPr/>
        </p:nvSpPr>
        <p:spPr>
          <a:xfrm>
            <a:off x="3107612" y="4565395"/>
            <a:ext cx="749934" cy="714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3000" b="1" kern="0" spc="-17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3000" b="1" kern="0" spc="-16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3000" b="1" kern="0" spc="-150" dirty="0">
                <a:solidFill>
                  <a:srgbClr val="FF999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lang="en-US" altLang="en-US" sz="3000" dirty="0"/>
          </a:p>
          <a:p>
            <a:pPr algn="l" rtl="0" eaLnBrk="0">
              <a:lnSpc>
                <a:spcPct val="101000"/>
              </a:lnSpc>
            </a:pPr>
            <a:endParaRPr lang="en-US" altLang="en-US" sz="700" dirty="0"/>
          </a:p>
          <a:p>
            <a:pPr marL="12700" algn="l" rtl="0" eaLnBrk="0">
              <a:lnSpc>
                <a:spcPct val="87000"/>
              </a:lnSpc>
              <a:spcBef>
                <a:spcPts val="5"/>
              </a:spcBef>
            </a:pPr>
            <a:r>
              <a:rPr sz="16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endParaRPr lang="en-US" altLang="en-US" sz="1600" dirty="0"/>
          </a:p>
        </p:txBody>
      </p:sp>
      <p:sp>
        <p:nvSpPr>
          <p:cNvPr id="384" name="textbox 384"/>
          <p:cNvSpPr/>
          <p:nvPr/>
        </p:nvSpPr>
        <p:spPr>
          <a:xfrm>
            <a:off x="5137708" y="5897905"/>
            <a:ext cx="1395094" cy="2749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产品使用邀请</a:t>
            </a:r>
            <a:endParaRPr lang="en-US" altLang="en-US" sz="1800" dirty="0"/>
          </a:p>
        </p:txBody>
      </p:sp>
      <p:sp>
        <p:nvSpPr>
          <p:cNvPr id="386" name="textbox 386"/>
          <p:cNvSpPr/>
          <p:nvPr/>
        </p:nvSpPr>
        <p:spPr>
          <a:xfrm>
            <a:off x="3469144" y="5872226"/>
            <a:ext cx="726440" cy="2990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1900" b="1" kern="0" spc="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sz="1900" b="1" kern="0" spc="2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900" b="1" kern="0" spc="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</a:t>
            </a:r>
            <a:endParaRPr lang="en-US" altLang="en-US" sz="1900" dirty="0"/>
          </a:p>
        </p:txBody>
      </p:sp>
      <p:sp>
        <p:nvSpPr>
          <p:cNvPr id="388" name="textbox 388"/>
          <p:cNvSpPr/>
          <p:nvPr/>
        </p:nvSpPr>
        <p:spPr>
          <a:xfrm>
            <a:off x="7855598" y="5953861"/>
            <a:ext cx="765175" cy="1949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1300" kern="0" spc="3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7/15-7/24</a:t>
            </a:r>
            <a:endParaRPr lang="en-US" alt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picture 3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92" name="rect"/>
          <p:cNvSpPr/>
          <p:nvPr/>
        </p:nvSpPr>
        <p:spPr>
          <a:xfrm>
            <a:off x="0" y="3271518"/>
            <a:ext cx="12192000" cy="3062046"/>
          </a:xfrm>
          <a:prstGeom prst="rect">
            <a:avLst/>
          </a:prstGeom>
          <a:solidFill>
            <a:srgbClr val="FFAFA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94" name="picture 3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580631" y="2407920"/>
            <a:ext cx="1621535" cy="2767583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144000" y="2356104"/>
            <a:ext cx="1621535" cy="2724911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34967" y="2465832"/>
            <a:ext cx="1624584" cy="2596895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389888" y="2545079"/>
            <a:ext cx="1621535" cy="2538983"/>
          </a:xfrm>
          <a:prstGeom prst="rect">
            <a:avLst/>
          </a:prstGeom>
        </p:spPr>
      </p:pic>
      <p:sp>
        <p:nvSpPr>
          <p:cNvPr id="402" name="textbox 402"/>
          <p:cNvSpPr/>
          <p:nvPr/>
        </p:nvSpPr>
        <p:spPr>
          <a:xfrm>
            <a:off x="453980" y="-12698"/>
            <a:ext cx="2695575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14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7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产品使用邀请</a:t>
            </a:r>
            <a:endParaRPr lang="en-US" altLang="en-US" sz="2800" dirty="0"/>
          </a:p>
        </p:txBody>
      </p:sp>
      <p:pic>
        <p:nvPicPr>
          <p:cNvPr id="404" name="picture 40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406" name="textbox 406"/>
          <p:cNvSpPr/>
          <p:nvPr/>
        </p:nvSpPr>
        <p:spPr>
          <a:xfrm>
            <a:off x="3768115" y="5330519"/>
            <a:ext cx="2081529" cy="5041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470535" algn="l" rtl="0" eaLnBrk="0">
              <a:lnSpc>
                <a:spcPct val="84000"/>
              </a:lnSpc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分享探店型</a:t>
            </a:r>
            <a:endParaRPr lang="en-US" altLang="en-US" sz="1800" dirty="0"/>
          </a:p>
          <a:p>
            <a:pPr marL="12700" algn="l" rtl="0" eaLnBrk="0">
              <a:lnSpc>
                <a:spcPct val="90000"/>
              </a:lnSpc>
              <a:spcBef>
                <a:spcPts val="10"/>
              </a:spcBef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花落护肤的自然体验</a:t>
            </a:r>
            <a:endParaRPr lang="en-US" altLang="en-US" sz="1800" dirty="0"/>
          </a:p>
        </p:txBody>
      </p:sp>
      <p:sp>
        <p:nvSpPr>
          <p:cNvPr id="408" name="textbox 408"/>
          <p:cNvSpPr/>
          <p:nvPr/>
        </p:nvSpPr>
        <p:spPr>
          <a:xfrm>
            <a:off x="9153741" y="5331434"/>
            <a:ext cx="1866900" cy="502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450215" algn="l" rtl="0" eaLnBrk="0">
              <a:lnSpc>
                <a:spcPct val="83000"/>
              </a:lnSpc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合辑推荐</a:t>
            </a:r>
            <a:endParaRPr lang="en-US" altLang="en-US" sz="18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云南神秘</a:t>
            </a: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“</a:t>
            </a: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小鲜油</a:t>
            </a: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”</a:t>
            </a:r>
            <a:endParaRPr lang="en-US" altLang="en-US" sz="1800" dirty="0"/>
          </a:p>
        </p:txBody>
      </p:sp>
      <p:sp>
        <p:nvSpPr>
          <p:cNvPr id="410" name="textbox 410"/>
          <p:cNvSpPr/>
          <p:nvPr/>
        </p:nvSpPr>
        <p:spPr>
          <a:xfrm>
            <a:off x="1303985" y="5332119"/>
            <a:ext cx="1866900" cy="5022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565785" algn="l" rtl="0" eaLnBrk="0">
              <a:lnSpc>
                <a:spcPct val="83000"/>
              </a:lnSpc>
            </a:pP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评测型</a:t>
            </a:r>
            <a:endParaRPr lang="en-US" altLang="en-US" sz="18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云南神秘</a:t>
            </a: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“</a:t>
            </a: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小鲜油</a:t>
            </a: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”</a:t>
            </a:r>
            <a:endParaRPr lang="en-US" altLang="en-US" sz="1800" dirty="0"/>
          </a:p>
        </p:txBody>
      </p:sp>
      <p:sp>
        <p:nvSpPr>
          <p:cNvPr id="412" name="textbox 412"/>
          <p:cNvSpPr/>
          <p:nvPr/>
        </p:nvSpPr>
        <p:spPr>
          <a:xfrm>
            <a:off x="6537985" y="5331205"/>
            <a:ext cx="1617980" cy="502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464820" algn="l" rtl="0" eaLnBrk="0">
              <a:lnSpc>
                <a:spcPct val="83000"/>
              </a:lnSpc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攻略型</a:t>
            </a:r>
            <a:endParaRPr lang="en-US" altLang="en-US" sz="1800" dirty="0"/>
          </a:p>
          <a:p>
            <a:pPr marL="12700" algn="l" rtl="0" eaLnBrk="0">
              <a:lnSpc>
                <a:spcPct val="91000"/>
              </a:lnSpc>
              <a:spcBef>
                <a:spcPts val="10"/>
              </a:spcBef>
            </a:pPr>
            <a:r>
              <a:rPr sz="18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云南必败伴手礼</a:t>
            </a:r>
            <a:endParaRPr lang="en-US" altLang="en-US" sz="1800" dirty="0"/>
          </a:p>
        </p:txBody>
      </p:sp>
      <p:sp>
        <p:nvSpPr>
          <p:cNvPr id="414" name="textbox 414"/>
          <p:cNvSpPr/>
          <p:nvPr/>
        </p:nvSpPr>
        <p:spPr>
          <a:xfrm>
            <a:off x="4554029" y="1359991"/>
            <a:ext cx="3086735" cy="2184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300" b="1" kern="0" spc="3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通过四种形式为产品预热，</a:t>
            </a:r>
            <a:r>
              <a:rPr sz="1300" b="1" kern="0" spc="18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300" b="1" kern="0" spc="3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50篇种草文</a:t>
            </a:r>
            <a:endParaRPr lang="en-US" altLang="en-US" sz="1300" dirty="0"/>
          </a:p>
        </p:txBody>
      </p:sp>
      <p:sp>
        <p:nvSpPr>
          <p:cNvPr id="416" name="textbox 416"/>
          <p:cNvSpPr/>
          <p:nvPr/>
        </p:nvSpPr>
        <p:spPr>
          <a:xfrm>
            <a:off x="5742965" y="712418"/>
            <a:ext cx="985519" cy="3575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4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endParaRPr lang="en-US" altLang="en-US" sz="2400" dirty="0"/>
          </a:p>
        </p:txBody>
      </p:sp>
      <p:sp>
        <p:nvSpPr>
          <p:cNvPr id="418" name="textbox 418"/>
          <p:cNvSpPr/>
          <p:nvPr/>
        </p:nvSpPr>
        <p:spPr>
          <a:xfrm>
            <a:off x="7146975" y="2048357"/>
            <a:ext cx="586740" cy="320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400" b="1" kern="0" spc="-15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2400" b="1" kern="0" spc="-1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lang="en-US" altLang="en-US" sz="2400" dirty="0"/>
          </a:p>
        </p:txBody>
      </p:sp>
      <p:sp>
        <p:nvSpPr>
          <p:cNvPr id="420" name="textbox 420"/>
          <p:cNvSpPr/>
          <p:nvPr/>
        </p:nvSpPr>
        <p:spPr>
          <a:xfrm>
            <a:off x="1972602" y="2075789"/>
            <a:ext cx="584834" cy="320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2400" b="1" kern="0" spc="-15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2400" b="1" kern="0" spc="-12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%</a:t>
            </a:r>
            <a:endParaRPr lang="en-US" altLang="en-US" sz="2400" dirty="0"/>
          </a:p>
        </p:txBody>
      </p:sp>
      <p:sp>
        <p:nvSpPr>
          <p:cNvPr id="422" name="textbox 422"/>
          <p:cNvSpPr/>
          <p:nvPr/>
        </p:nvSpPr>
        <p:spPr>
          <a:xfrm>
            <a:off x="4501248" y="2075789"/>
            <a:ext cx="574040" cy="3181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2300" b="1" kern="0" spc="-1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10%</a:t>
            </a:r>
            <a:endParaRPr lang="en-US" altLang="en-US" sz="2300" dirty="0"/>
          </a:p>
        </p:txBody>
      </p:sp>
      <p:sp>
        <p:nvSpPr>
          <p:cNvPr id="424" name="textbox 424"/>
          <p:cNvSpPr/>
          <p:nvPr/>
        </p:nvSpPr>
        <p:spPr>
          <a:xfrm>
            <a:off x="9688551" y="2048357"/>
            <a:ext cx="574040" cy="3181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2300" b="1" kern="0" spc="-1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10%</a:t>
            </a:r>
            <a:endParaRPr lang="en-US" altLang="en-US" sz="2300" dirty="0"/>
          </a:p>
        </p:txBody>
      </p:sp>
      <p:sp>
        <p:nvSpPr>
          <p:cNvPr id="426" name="rect"/>
          <p:cNvSpPr/>
          <p:nvPr/>
        </p:nvSpPr>
        <p:spPr>
          <a:xfrm>
            <a:off x="4609338" y="5953214"/>
            <a:ext cx="548640" cy="54863"/>
          </a:xfrm>
          <a:prstGeom prst="rect">
            <a:avLst/>
          </a:prstGeom>
          <a:solidFill>
            <a:srgbClr val="FFFFFF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8" name="rect"/>
          <p:cNvSpPr/>
          <p:nvPr/>
        </p:nvSpPr>
        <p:spPr>
          <a:xfrm>
            <a:off x="7006183" y="5953214"/>
            <a:ext cx="548640" cy="54863"/>
          </a:xfrm>
          <a:prstGeom prst="rect">
            <a:avLst/>
          </a:prstGeom>
          <a:solidFill>
            <a:srgbClr val="FFFFFF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0" name="rect"/>
          <p:cNvSpPr/>
          <p:nvPr/>
        </p:nvSpPr>
        <p:spPr>
          <a:xfrm>
            <a:off x="9798215" y="5953214"/>
            <a:ext cx="548640" cy="54863"/>
          </a:xfrm>
          <a:prstGeom prst="rect">
            <a:avLst/>
          </a:prstGeom>
          <a:solidFill>
            <a:srgbClr val="FFFFFF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32" name="rect"/>
          <p:cNvSpPr/>
          <p:nvPr/>
        </p:nvSpPr>
        <p:spPr>
          <a:xfrm>
            <a:off x="1875383" y="5953214"/>
            <a:ext cx="548639" cy="54863"/>
          </a:xfrm>
          <a:prstGeom prst="rect">
            <a:avLst/>
          </a:prstGeom>
          <a:solidFill>
            <a:srgbClr val="FFFFFF">
              <a:alpha val="4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picture 4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36" name="picture 4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726935" y="1606296"/>
            <a:ext cx="4794503" cy="3639311"/>
          </a:xfrm>
          <a:prstGeom prst="rect">
            <a:avLst/>
          </a:prstGeom>
        </p:spPr>
      </p:pic>
      <p:sp>
        <p:nvSpPr>
          <p:cNvPr id="438" name="rect"/>
          <p:cNvSpPr/>
          <p:nvPr/>
        </p:nvSpPr>
        <p:spPr>
          <a:xfrm>
            <a:off x="0" y="5145200"/>
            <a:ext cx="12192000" cy="1695450"/>
          </a:xfrm>
          <a:prstGeom prst="rect">
            <a:avLst/>
          </a:prstGeom>
          <a:solidFill>
            <a:srgbClr val="FFAFA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40" name="picture 4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301548" y="3167989"/>
            <a:ext cx="2483891" cy="1397190"/>
          </a:xfrm>
          <a:prstGeom prst="rect">
            <a:avLst/>
          </a:prstGeom>
        </p:spPr>
      </p:pic>
      <p:sp>
        <p:nvSpPr>
          <p:cNvPr id="442" name="textbox 442"/>
          <p:cNvSpPr/>
          <p:nvPr/>
        </p:nvSpPr>
        <p:spPr>
          <a:xfrm>
            <a:off x="2957944" y="1222120"/>
            <a:ext cx="6438900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1300" b="1" kern="0" spc="1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产品试用：</a:t>
            </a:r>
            <a:r>
              <a:rPr sz="1300" b="1" kern="0" spc="15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300" b="1" kern="0" spc="1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5家媒体，产品试用报告发布：</a:t>
            </a:r>
            <a:r>
              <a:rPr sz="1300" b="1" kern="0" spc="14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300" b="1" kern="0" spc="1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10篇文章，鲜女花颜所预告：</a:t>
            </a:r>
            <a:r>
              <a:rPr sz="1300" b="1" kern="0" spc="14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300" b="1" kern="0" spc="1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10篇文章</a:t>
            </a:r>
            <a:endParaRPr lang="en-US" altLang="en-US" sz="1300" dirty="0"/>
          </a:p>
        </p:txBody>
      </p:sp>
      <p:pic>
        <p:nvPicPr>
          <p:cNvPr id="444" name="picture 4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446" name="textbox 446"/>
          <p:cNvSpPr/>
          <p:nvPr/>
        </p:nvSpPr>
        <p:spPr>
          <a:xfrm>
            <a:off x="7369797" y="2033511"/>
            <a:ext cx="3406140" cy="2635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2000"/>
              </a:lnSpc>
            </a:pPr>
            <a:endParaRPr lang="en-US" altLang="en-US" sz="500" dirty="0"/>
          </a:p>
          <a:p>
            <a:pPr marL="186690" algn="l" rtl="0" eaLnBrk="0">
              <a:lnSpc>
                <a:spcPct val="88000"/>
              </a:lnSpc>
              <a:spcBef>
                <a:spcPts val="0"/>
              </a:spcBef>
            </a:pPr>
            <a:r>
              <a:rPr sz="1300" b="1" kern="0" spc="10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云南7月潮流节目单，鲜</a:t>
            </a:r>
            <a:r>
              <a:rPr sz="1300" b="1" kern="0" spc="9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花何止__种精彩</a:t>
            </a:r>
            <a:endParaRPr lang="en-US" altLang="en-US" sz="1300" dirty="0"/>
          </a:p>
        </p:txBody>
      </p:sp>
      <p:sp>
        <p:nvSpPr>
          <p:cNvPr id="448" name="textbox 448"/>
          <p:cNvSpPr/>
          <p:nvPr/>
        </p:nvSpPr>
        <p:spPr>
          <a:xfrm>
            <a:off x="877628" y="367435"/>
            <a:ext cx="2282189" cy="413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产品使用邀请</a:t>
            </a:r>
            <a:endParaRPr lang="en-US" altLang="en-US" sz="2800" dirty="0"/>
          </a:p>
        </p:txBody>
      </p:sp>
      <p:sp>
        <p:nvSpPr>
          <p:cNvPr id="450" name="textbox 450"/>
          <p:cNvSpPr/>
          <p:nvPr/>
        </p:nvSpPr>
        <p:spPr>
          <a:xfrm>
            <a:off x="8370798" y="5912865"/>
            <a:ext cx="1953260" cy="3009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b="1" kern="0" spc="2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鲜女花颜所预告</a:t>
            </a:r>
            <a:endParaRPr lang="en-US" altLang="en-US" sz="1900" dirty="0"/>
          </a:p>
        </p:txBody>
      </p:sp>
      <p:sp>
        <p:nvSpPr>
          <p:cNvPr id="452" name="textbox 452"/>
          <p:cNvSpPr/>
          <p:nvPr/>
        </p:nvSpPr>
        <p:spPr>
          <a:xfrm>
            <a:off x="5591276" y="713028"/>
            <a:ext cx="1302385" cy="3575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400" b="1" kern="0" spc="1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时尚媒体</a:t>
            </a:r>
            <a:endParaRPr lang="en-US" altLang="en-US" sz="2400" dirty="0"/>
          </a:p>
        </p:txBody>
      </p:sp>
      <p:sp>
        <p:nvSpPr>
          <p:cNvPr id="454" name="textbox 454"/>
          <p:cNvSpPr/>
          <p:nvPr/>
        </p:nvSpPr>
        <p:spPr>
          <a:xfrm>
            <a:off x="2807309" y="5894577"/>
            <a:ext cx="1115060" cy="3009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b="1" kern="0" spc="2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产品试用</a:t>
            </a:r>
            <a:endParaRPr lang="en-US" altLang="en-US" sz="1900" dirty="0"/>
          </a:p>
        </p:txBody>
      </p:sp>
      <p:sp>
        <p:nvSpPr>
          <p:cNvPr id="456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picture 45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783336" y="1697735"/>
            <a:ext cx="7501127" cy="2374392"/>
            <a:chOff x="0" y="0"/>
            <a:chExt cx="7501127" cy="2374392"/>
          </a:xfrm>
        </p:grpSpPr>
        <p:pic>
          <p:nvPicPr>
            <p:cNvPr id="460" name="picture 4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501127" cy="2374392"/>
            </a:xfrm>
            <a:prstGeom prst="rect">
              <a:avLst/>
            </a:prstGeom>
          </p:spPr>
        </p:pic>
        <p:sp>
          <p:nvSpPr>
            <p:cNvPr id="462" name="rect"/>
            <p:cNvSpPr/>
            <p:nvPr/>
          </p:nvSpPr>
          <p:spPr>
            <a:xfrm>
              <a:off x="5129529" y="434587"/>
              <a:ext cx="1799919" cy="583139"/>
            </a:xfrm>
            <a:prstGeom prst="rect">
              <a:avLst/>
            </a:prstGeom>
            <a:solidFill>
              <a:srgbClr val="E7E7E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464" name="picture 4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6055335" y="921202"/>
              <a:ext cx="1236728" cy="1177269"/>
            </a:xfrm>
            <a:prstGeom prst="rect">
              <a:avLst/>
            </a:prstGeom>
          </p:spPr>
        </p:pic>
        <p:sp>
          <p:nvSpPr>
            <p:cNvPr id="466" name="rect"/>
            <p:cNvSpPr/>
            <p:nvPr/>
          </p:nvSpPr>
          <p:spPr>
            <a:xfrm>
              <a:off x="279700" y="458666"/>
              <a:ext cx="1799919" cy="583139"/>
            </a:xfrm>
            <a:prstGeom prst="rect">
              <a:avLst/>
            </a:prstGeom>
            <a:solidFill>
              <a:srgbClr val="E7E7E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8" name="textbox 468"/>
            <p:cNvSpPr/>
            <p:nvPr/>
          </p:nvSpPr>
          <p:spPr>
            <a:xfrm>
              <a:off x="5102809" y="784478"/>
              <a:ext cx="1548130" cy="1638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91000"/>
                </a:lnSpc>
              </a:pPr>
              <a:r>
                <a:rPr sz="1000" kern="0" spc="0" dirty="0">
                  <a:solidFill>
                    <a:srgbClr val="44546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花嘉来自云南的神秘</a:t>
              </a:r>
              <a:r>
                <a:rPr sz="1000" kern="0" spc="-10" dirty="0">
                  <a:solidFill>
                    <a:srgbClr val="44546A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小鲜油</a:t>
              </a:r>
              <a:endParaRPr lang="en-US" altLang="en-US" sz="1000" dirty="0"/>
            </a:p>
          </p:txBody>
        </p:sp>
        <p:pic>
          <p:nvPicPr>
            <p:cNvPr id="470" name="picture 47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350519" y="502920"/>
              <a:ext cx="390144" cy="295655"/>
            </a:xfrm>
            <a:prstGeom prst="rect">
              <a:avLst/>
            </a:prstGeom>
          </p:spPr>
        </p:pic>
        <p:pic>
          <p:nvPicPr>
            <p:cNvPr id="472" name="picture 47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5120639" y="435864"/>
              <a:ext cx="390144" cy="295655"/>
            </a:xfrm>
            <a:prstGeom prst="rect">
              <a:avLst/>
            </a:prstGeom>
          </p:spPr>
        </p:pic>
      </p:grpSp>
      <p:pic>
        <p:nvPicPr>
          <p:cNvPr id="474" name="picture 47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092952" y="3843528"/>
            <a:ext cx="5632704" cy="2727850"/>
          </a:xfrm>
          <a:prstGeom prst="rect">
            <a:avLst/>
          </a:prstGeom>
        </p:spPr>
      </p:pic>
      <p:sp>
        <p:nvSpPr>
          <p:cNvPr id="476" name="textbox 476"/>
          <p:cNvSpPr/>
          <p:nvPr/>
        </p:nvSpPr>
        <p:spPr>
          <a:xfrm>
            <a:off x="1602231" y="4399736"/>
            <a:ext cx="3862070" cy="3276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75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产品试用：  2个平</a:t>
            </a: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</a:t>
            </a:r>
            <a:r>
              <a:rPr sz="1800" b="1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8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(喜试，宝BOX)</a:t>
            </a:r>
            <a:endParaRPr lang="en-US" altLang="en-US" sz="1800" dirty="0"/>
          </a:p>
        </p:txBody>
      </p:sp>
      <p:pic>
        <p:nvPicPr>
          <p:cNvPr id="478" name="picture 4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480" name="textbox 480"/>
          <p:cNvSpPr/>
          <p:nvPr/>
        </p:nvSpPr>
        <p:spPr>
          <a:xfrm>
            <a:off x="877628" y="367435"/>
            <a:ext cx="2282189" cy="4133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产品使用邀请</a:t>
            </a:r>
            <a:endParaRPr lang="en-US" altLang="en-US" sz="2800" dirty="0"/>
          </a:p>
        </p:txBody>
      </p:sp>
      <p:sp>
        <p:nvSpPr>
          <p:cNvPr id="482" name="textbox 482"/>
          <p:cNvSpPr/>
          <p:nvPr/>
        </p:nvSpPr>
        <p:spPr>
          <a:xfrm>
            <a:off x="9261233" y="3483736"/>
            <a:ext cx="2376170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1300" b="1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产品试用报告发布：</a:t>
            </a:r>
            <a:r>
              <a:rPr sz="13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300" b="1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300" b="1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5篇文章</a:t>
            </a:r>
            <a:endParaRPr lang="en-US" altLang="en-US" sz="1300" dirty="0"/>
          </a:p>
        </p:txBody>
      </p:sp>
      <p:pic>
        <p:nvPicPr>
          <p:cNvPr id="484" name="picture 48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639235" y="724720"/>
            <a:ext cx="1212233" cy="310661"/>
          </a:xfrm>
          <a:prstGeom prst="rect">
            <a:avLst/>
          </a:prstGeom>
        </p:spPr>
      </p:pic>
      <p:sp>
        <p:nvSpPr>
          <p:cNvPr id="486" name="textbox 486"/>
          <p:cNvSpPr/>
          <p:nvPr/>
        </p:nvSpPr>
        <p:spPr>
          <a:xfrm>
            <a:off x="1114817" y="2549270"/>
            <a:ext cx="1548130" cy="1638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000" kern="0" spc="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花嘉来自云南的神秘</a:t>
            </a:r>
            <a:r>
              <a:rPr sz="1000" kern="0" spc="-10" dirty="0">
                <a:solidFill>
                  <a:srgbClr val="44546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小鲜油</a:t>
            </a:r>
            <a:endParaRPr lang="en-US" altLang="en-US" sz="1000" dirty="0"/>
          </a:p>
        </p:txBody>
      </p:sp>
      <p:sp>
        <p:nvSpPr>
          <p:cNvPr id="488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picture 4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92" name="textbox 492"/>
          <p:cNvSpPr/>
          <p:nvPr/>
        </p:nvSpPr>
        <p:spPr>
          <a:xfrm>
            <a:off x="453980" y="-12698"/>
            <a:ext cx="4715509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30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8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sp>
        <p:nvSpPr>
          <p:cNvPr id="494" name="textbox 494"/>
          <p:cNvSpPr/>
          <p:nvPr/>
        </p:nvSpPr>
        <p:spPr>
          <a:xfrm>
            <a:off x="628600" y="3310293"/>
            <a:ext cx="2032000" cy="110616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302260" algn="l" rtl="0" eaLnBrk="0">
              <a:lnSpc>
                <a:spcPct val="91000"/>
              </a:lnSpc>
            </a:pP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KOL/</a:t>
            </a:r>
            <a:r>
              <a:rPr sz="18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媒体探店</a:t>
            </a:r>
            <a:endParaRPr lang="en-US" altLang="en-US" sz="1800" dirty="0"/>
          </a:p>
        </p:txBody>
      </p:sp>
      <p:sp>
        <p:nvSpPr>
          <p:cNvPr id="496" name="textbox 496"/>
          <p:cNvSpPr/>
          <p:nvPr/>
        </p:nvSpPr>
        <p:spPr>
          <a:xfrm>
            <a:off x="5177497" y="3416756"/>
            <a:ext cx="2989579" cy="7385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2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2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到云南旅游发现一家少女心爆</a:t>
            </a:r>
            <a:r>
              <a:rPr sz="12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棚的快闪店</a:t>
            </a:r>
            <a:endParaRPr lang="en-US" altLang="en-US" sz="1200" dirty="0"/>
          </a:p>
          <a:p>
            <a:pPr marL="12700" algn="l" rtl="0" eaLnBrk="0">
              <a:lnSpc>
                <a:spcPct val="91000"/>
              </a:lnSpc>
              <a:spcBef>
                <a:spcPts val="875"/>
              </a:spcBef>
            </a:pPr>
            <a:r>
              <a:rPr sz="12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2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云南网红</a:t>
            </a:r>
            <a:r>
              <a:rPr sz="12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快闪店打卡</a:t>
            </a:r>
            <a:endParaRPr lang="en-US" altLang="en-US" sz="1200" dirty="0"/>
          </a:p>
          <a:p>
            <a:pPr algn="l" rtl="0" eaLnBrk="0">
              <a:lnSpc>
                <a:spcPct val="111000"/>
              </a:lnSpc>
            </a:pPr>
            <a:endParaRPr lang="en-US" altLang="en-US" sz="6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2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2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到颜究所体验云南特</a:t>
            </a:r>
            <a:r>
              <a:rPr sz="12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色花茎护肤</a:t>
            </a:r>
            <a:endParaRPr lang="en-US" altLang="en-US" sz="1200" dirty="0"/>
          </a:p>
        </p:txBody>
      </p:sp>
      <p:sp>
        <p:nvSpPr>
          <p:cNvPr id="498" name="textbox 498"/>
          <p:cNvSpPr/>
          <p:nvPr/>
        </p:nvSpPr>
        <p:spPr>
          <a:xfrm>
            <a:off x="3353434" y="2226817"/>
            <a:ext cx="6921500" cy="302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9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sz="1900" b="1" kern="0" spc="2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9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期                             主</a:t>
            </a:r>
            <a:r>
              <a:rPr sz="1900" b="1" kern="0" spc="2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9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题        </a:t>
            </a:r>
            <a:r>
              <a:rPr sz="1900" b="1" kern="0" spc="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渠   道</a:t>
            </a:r>
            <a:endParaRPr lang="en-US" altLang="en-US" sz="1900" dirty="0"/>
          </a:p>
        </p:txBody>
      </p:sp>
      <p:sp>
        <p:nvSpPr>
          <p:cNvPr id="500" name="textbox 500"/>
          <p:cNvSpPr/>
          <p:nvPr/>
        </p:nvSpPr>
        <p:spPr>
          <a:xfrm>
            <a:off x="8862924" y="3541419"/>
            <a:ext cx="2508250" cy="5137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635"/>
              </a:lnSpc>
            </a:pPr>
            <a:r>
              <a:rPr sz="1200" kern="0" spc="5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5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美容时尚:小红书</a:t>
            </a:r>
            <a:r>
              <a:rPr sz="1200" kern="0" spc="4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</a:t>
            </a:r>
            <a:r>
              <a:rPr sz="1200" kern="0" spc="4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200" kern="0" spc="4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4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</a:t>
            </a:r>
            <a:endParaRPr lang="en-US" altLang="en-US" sz="1200" dirty="0"/>
          </a:p>
          <a:p>
            <a:pPr algn="l" rtl="0" eaLnBrk="0">
              <a:lnSpc>
                <a:spcPct val="119000"/>
              </a:lnSpc>
            </a:pPr>
            <a:endParaRPr lang="en-US" altLang="en-US" sz="400" dirty="0"/>
          </a:p>
          <a:p>
            <a:pPr marL="12700" algn="l" rtl="0" eaLnBrk="0">
              <a:lnSpc>
                <a:spcPts val="1635"/>
              </a:lnSpc>
            </a:pPr>
            <a:r>
              <a:rPr sz="1200" kern="0" spc="7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2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旅行:马蜂窝</a:t>
            </a:r>
            <a:r>
              <a:rPr sz="1200" kern="0" spc="7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r>
              <a:rPr sz="12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众点评</a:t>
            </a:r>
            <a:endParaRPr lang="en-US" altLang="en-US" sz="1200" dirty="0"/>
          </a:p>
        </p:txBody>
      </p:sp>
      <p:pic>
        <p:nvPicPr>
          <p:cNvPr id="502" name="picture 5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79583" y="6216354"/>
            <a:ext cx="921821" cy="286100"/>
          </a:xfrm>
          <a:prstGeom prst="rect">
            <a:avLst/>
          </a:prstGeom>
        </p:spPr>
      </p:pic>
      <p:sp>
        <p:nvSpPr>
          <p:cNvPr id="506" name="textbox 506"/>
          <p:cNvSpPr/>
          <p:nvPr/>
        </p:nvSpPr>
        <p:spPr>
          <a:xfrm>
            <a:off x="3473957" y="3661765"/>
            <a:ext cx="765175" cy="1949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1300" kern="0" spc="3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7/25-8/21</a:t>
            </a:r>
            <a:endParaRPr lang="en-US" altLang="en-US" sz="1300" dirty="0"/>
          </a:p>
        </p:txBody>
      </p:sp>
      <p:sp>
        <p:nvSpPr>
          <p:cNvPr id="508" name="rect"/>
          <p:cNvSpPr/>
          <p:nvPr/>
        </p:nvSpPr>
        <p:spPr>
          <a:xfrm>
            <a:off x="4982844" y="2670212"/>
            <a:ext cx="25401" cy="275463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10" name="rect"/>
          <p:cNvSpPr/>
          <p:nvPr/>
        </p:nvSpPr>
        <p:spPr>
          <a:xfrm>
            <a:off x="8285480" y="2675928"/>
            <a:ext cx="25400" cy="274892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" name="picture 5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14" name="picture 5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3565" y="1929129"/>
            <a:ext cx="11053445" cy="3081020"/>
          </a:xfrm>
          <a:prstGeom prst="rect">
            <a:avLst/>
          </a:prstGeom>
        </p:spPr>
      </p:pic>
      <p:sp>
        <p:nvSpPr>
          <p:cNvPr id="516" name="textbox 516"/>
          <p:cNvSpPr/>
          <p:nvPr/>
        </p:nvSpPr>
        <p:spPr>
          <a:xfrm>
            <a:off x="982014" y="2146375"/>
            <a:ext cx="2665729" cy="27813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13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小红书腰部</a:t>
            </a:r>
            <a:r>
              <a:rPr sz="13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KOL</a:t>
            </a:r>
            <a:r>
              <a:rPr sz="13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:10</a:t>
            </a:r>
            <a:r>
              <a:rPr sz="13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300" dirty="0"/>
          </a:p>
          <a:p>
            <a:pPr marL="12700" algn="l" rtl="0" eaLnBrk="0">
              <a:lnSpc>
                <a:spcPts val="3380"/>
              </a:lnSpc>
            </a:pPr>
            <a:r>
              <a:rPr sz="13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小红书素人</a:t>
            </a:r>
            <a:r>
              <a:rPr sz="1300" b="1" kern="0" spc="-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kern="0" spc="8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300" dirty="0"/>
          </a:p>
          <a:p>
            <a:pPr marL="13335" algn="l" rtl="0" eaLnBrk="0">
              <a:lnSpc>
                <a:spcPts val="3310"/>
              </a:lnSpc>
            </a:pPr>
            <a:r>
              <a:rPr sz="13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马蜂窝达人</a:t>
            </a:r>
            <a:r>
              <a:rPr sz="1300" b="1" kern="0" spc="-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kern="0" spc="8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300" dirty="0"/>
          </a:p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1845"/>
              </a:lnSpc>
              <a:spcBef>
                <a:spcPts val="400"/>
              </a:spcBef>
            </a:pPr>
            <a:r>
              <a:rPr sz="1300" b="1" kern="0" spc="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大众点评达人(</a:t>
            </a:r>
            <a:r>
              <a:rPr sz="13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LV</a:t>
            </a:r>
            <a:r>
              <a:rPr sz="1300" b="1" kern="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300" b="1" kern="0" spc="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以上)  </a:t>
            </a:r>
            <a:r>
              <a:rPr sz="1300" kern="0" spc="8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300" dirty="0"/>
          </a:p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22225" algn="l" rtl="0" eaLnBrk="0">
              <a:lnSpc>
                <a:spcPct val="88000"/>
              </a:lnSpc>
              <a:spcBef>
                <a:spcPts val="400"/>
              </a:spcBef>
            </a:pPr>
            <a:r>
              <a:rPr sz="1300" b="1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3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站自媒体</a:t>
            </a:r>
            <a:r>
              <a:rPr sz="1300" kern="0" spc="10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300" dirty="0"/>
          </a:p>
          <a:p>
            <a:pPr marL="20320" algn="l" rtl="0" eaLnBrk="0">
              <a:lnSpc>
                <a:spcPts val="3310"/>
              </a:lnSpc>
            </a:pPr>
            <a:r>
              <a:rPr sz="13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时尚媒体</a:t>
            </a:r>
            <a:r>
              <a:rPr sz="1300" b="1" kern="0" spc="-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kern="0" spc="8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3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3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</a:t>
            </a:r>
            <a:endParaRPr lang="en-US" altLang="en-US" sz="1300" dirty="0"/>
          </a:p>
          <a:p>
            <a:pPr algn="l" rtl="0" eaLnBrk="0">
              <a:lnSpc>
                <a:spcPct val="133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300" dirty="0"/>
          </a:p>
          <a:p>
            <a:pPr marL="19685" algn="l" rtl="0" eaLnBrk="0">
              <a:lnSpc>
                <a:spcPct val="98000"/>
              </a:lnSpc>
            </a:pPr>
            <a:r>
              <a:rPr sz="13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门户媒体</a:t>
            </a:r>
            <a:r>
              <a:rPr sz="1300" b="1" kern="0" spc="-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00" kern="0" spc="8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</a:t>
            </a:r>
            <a:endParaRPr lang="en-US" altLang="en-US" sz="1300" dirty="0"/>
          </a:p>
        </p:txBody>
      </p:sp>
      <p:sp>
        <p:nvSpPr>
          <p:cNvPr id="518" name="textbox 518"/>
          <p:cNvSpPr/>
          <p:nvPr/>
        </p:nvSpPr>
        <p:spPr>
          <a:xfrm>
            <a:off x="453980" y="-12698"/>
            <a:ext cx="4715509" cy="903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30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8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sp>
        <p:nvSpPr>
          <p:cNvPr id="520" name="textbox 520"/>
          <p:cNvSpPr/>
          <p:nvPr/>
        </p:nvSpPr>
        <p:spPr>
          <a:xfrm>
            <a:off x="4193590" y="2722346"/>
            <a:ext cx="3714115" cy="11036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8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900" i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40%</a:t>
            </a:r>
            <a:r>
              <a:rPr sz="1900" kern="0" spc="4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旅行类</a:t>
            </a: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800" dirty="0"/>
          </a:p>
          <a:p>
            <a:pPr marL="12700" algn="l" rtl="0" eaLnBrk="0">
              <a:lnSpc>
                <a:spcPts val="2325"/>
              </a:lnSpc>
              <a:spcBef>
                <a:spcPts val="870"/>
              </a:spcBef>
            </a:pPr>
            <a:r>
              <a:rPr sz="18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900" i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35%</a:t>
            </a:r>
            <a:r>
              <a:rPr sz="1900" kern="0" spc="3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个性化/风格化时尚类</a:t>
            </a: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800" dirty="0"/>
          </a:p>
          <a:p>
            <a:pPr algn="l" rtl="0" eaLnBrk="0">
              <a:lnSpc>
                <a:spcPct val="101000"/>
              </a:lnSpc>
            </a:pPr>
            <a:endParaRPr lang="en-US" altLang="en-US" sz="1100" dirty="0"/>
          </a:p>
          <a:p>
            <a:pPr algn="l" rtl="0" eaLnBrk="0">
              <a:lnSpc>
                <a:spcPct val="1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1800" kern="0" spc="1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900" i="1" kern="0" spc="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25%</a:t>
            </a:r>
            <a:r>
              <a:rPr sz="1900" kern="0" spc="5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Lifestyle</a:t>
            </a:r>
            <a:r>
              <a:rPr sz="1800" kern="0" spc="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r>
              <a:rPr sz="18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800" dirty="0"/>
          </a:p>
        </p:txBody>
      </p:sp>
      <p:pic>
        <p:nvPicPr>
          <p:cNvPr id="522" name="picture 5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524" name="textbox 524"/>
          <p:cNvSpPr/>
          <p:nvPr/>
        </p:nvSpPr>
        <p:spPr>
          <a:xfrm>
            <a:off x="9424034" y="3119424"/>
            <a:ext cx="833119" cy="711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5875" algn="l" rtl="0" eaLnBrk="0">
              <a:lnSpc>
                <a:spcPct val="82000"/>
              </a:lnSpc>
            </a:pPr>
            <a:r>
              <a:rPr sz="16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80%</a:t>
            </a:r>
            <a:r>
              <a:rPr sz="16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图文</a:t>
            </a:r>
            <a:endParaRPr lang="en-US" altLang="en-US" sz="1600" dirty="0"/>
          </a:p>
          <a:p>
            <a:pPr marL="12700" algn="l" rtl="0" eaLnBrk="0">
              <a:lnSpc>
                <a:spcPts val="3830"/>
              </a:lnSpc>
            </a:pPr>
            <a:r>
              <a:rPr sz="16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20%</a:t>
            </a:r>
            <a:r>
              <a:rPr sz="16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</a:t>
            </a:r>
            <a:endParaRPr lang="en-US" altLang="en-US" sz="1600" dirty="0"/>
          </a:p>
        </p:txBody>
      </p:sp>
      <p:pic>
        <p:nvPicPr>
          <p:cNvPr id="526" name="picture 5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79583" y="6216354"/>
            <a:ext cx="921821" cy="2861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picture 52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30" name="textbox 530"/>
          <p:cNvSpPr/>
          <p:nvPr/>
        </p:nvSpPr>
        <p:spPr>
          <a:xfrm>
            <a:off x="3444468" y="1649576"/>
            <a:ext cx="5497195" cy="12223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351155" algn="l" rtl="0" eaLnBrk="0">
              <a:lnSpc>
                <a:spcPct val="91000"/>
              </a:lnSpc>
            </a:pPr>
            <a:r>
              <a:rPr sz="2800" b="1" kern="0" spc="-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“鲜女花园秘境”网红打卡引爆</a:t>
            </a:r>
            <a:endParaRPr lang="en-US" altLang="en-US" sz="2800" dirty="0"/>
          </a:p>
          <a:p>
            <a:pPr algn="l" rtl="0" eaLnBrk="0">
              <a:lnSpc>
                <a:spcPct val="174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9000"/>
              </a:lnSpc>
              <a:spcBef>
                <a:spcPts val="395"/>
              </a:spcBef>
            </a:pPr>
            <a:r>
              <a:rPr sz="1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邀约知名生活方式</a:t>
            </a:r>
            <a:r>
              <a:rPr sz="1300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KOL</a:t>
            </a:r>
            <a:r>
              <a:rPr sz="1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去快闪店提前打卡，发布“鲜女花颜所”概念</a:t>
            </a:r>
            <a:r>
              <a:rPr sz="13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lang="en-US" altLang="en-US" sz="1300" dirty="0"/>
          </a:p>
          <a:p>
            <a:pPr marL="1871980" algn="l" rtl="0" eaLnBrk="0">
              <a:lnSpc>
                <a:spcPts val="2490"/>
              </a:lnSpc>
            </a:pPr>
            <a:r>
              <a:rPr sz="1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掀起云南探秘打卡活动</a:t>
            </a:r>
            <a:endParaRPr lang="en-US" altLang="en-US" sz="1300" dirty="0"/>
          </a:p>
        </p:txBody>
      </p:sp>
      <p:sp>
        <p:nvSpPr>
          <p:cNvPr id="532" name="textbox 532"/>
          <p:cNvSpPr/>
          <p:nvPr/>
        </p:nvSpPr>
        <p:spPr>
          <a:xfrm>
            <a:off x="877272" y="367790"/>
            <a:ext cx="42919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sp>
        <p:nvSpPr>
          <p:cNvPr id="534" name="textbox 534"/>
          <p:cNvSpPr/>
          <p:nvPr/>
        </p:nvSpPr>
        <p:spPr>
          <a:xfrm>
            <a:off x="2319934" y="4108601"/>
            <a:ext cx="7767319" cy="253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16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1600" kern="0" spc="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1600" kern="0" spc="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6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                 </a:t>
            </a:r>
            <a:r>
              <a:rPr sz="16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6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      </a:t>
            </a:r>
            <a:r>
              <a:rPr sz="1600" kern="0" spc="-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马蜂窝            大众点评             媒体</a:t>
            </a:r>
            <a:endParaRPr lang="en-US" altLang="en-US" sz="1600" dirty="0"/>
          </a:p>
        </p:txBody>
      </p:sp>
      <p:pic>
        <p:nvPicPr>
          <p:cNvPr id="536" name="picture 5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538" name="textbox 538"/>
          <p:cNvSpPr/>
          <p:nvPr/>
        </p:nvSpPr>
        <p:spPr>
          <a:xfrm>
            <a:off x="2066328" y="4729256"/>
            <a:ext cx="1188085" cy="64833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28930" algn="l" rtl="0" eaLnBrk="0">
              <a:lnSpc>
                <a:spcPct val="97000"/>
              </a:lnSpc>
            </a:pPr>
            <a:r>
              <a:rPr sz="13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纯打卡</a:t>
            </a:r>
            <a:endParaRPr lang="en-US" altLang="en-US" sz="1300" dirty="0"/>
          </a:p>
        </p:txBody>
      </p:sp>
      <p:sp>
        <p:nvSpPr>
          <p:cNvPr id="540" name="textbox 540"/>
          <p:cNvSpPr/>
          <p:nvPr/>
        </p:nvSpPr>
        <p:spPr>
          <a:xfrm>
            <a:off x="3443846" y="4729256"/>
            <a:ext cx="1188085" cy="64833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8000"/>
              </a:lnSpc>
            </a:pPr>
            <a:endParaRPr lang="en-US" altLang="en-US" sz="1000" dirty="0"/>
          </a:p>
          <a:p>
            <a:pPr marL="151765" algn="l" rtl="0" eaLnBrk="0">
              <a:lnSpc>
                <a:spcPct val="98000"/>
              </a:lnSpc>
              <a:spcBef>
                <a:spcPts val="5"/>
              </a:spcBef>
            </a:pPr>
            <a:r>
              <a:rPr sz="13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快闪店内容</a:t>
            </a:r>
            <a:endParaRPr lang="en-US" altLang="en-US" sz="1300" dirty="0"/>
          </a:p>
        </p:txBody>
      </p:sp>
      <p:sp>
        <p:nvSpPr>
          <p:cNvPr id="542" name="textbox 542"/>
          <p:cNvSpPr/>
          <p:nvPr/>
        </p:nvSpPr>
        <p:spPr>
          <a:xfrm>
            <a:off x="4936744" y="4729256"/>
            <a:ext cx="1188085" cy="64833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1000"/>
              </a:lnSpc>
            </a:pPr>
            <a:endParaRPr lang="en-US" altLang="en-US" sz="800" dirty="0"/>
          </a:p>
          <a:p>
            <a:pPr marL="329565" algn="l" rtl="0" eaLnBrk="0">
              <a:lnSpc>
                <a:spcPct val="89000"/>
              </a:lnSpc>
              <a:spcBef>
                <a:spcPts val="0"/>
              </a:spcBef>
            </a:pPr>
            <a:r>
              <a:rPr sz="13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endParaRPr lang="en-US" altLang="en-US" sz="1300" dirty="0"/>
          </a:p>
          <a:p>
            <a:pPr marL="347345" algn="l" rtl="0" eaLnBrk="0">
              <a:lnSpc>
                <a:spcPts val="1825"/>
              </a:lnSpc>
            </a:pPr>
            <a:r>
              <a:rPr sz="1300" kern="0" spc="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VLOG</a:t>
            </a:r>
            <a:endParaRPr lang="en-US" altLang="en-US" sz="1300" dirty="0"/>
          </a:p>
        </p:txBody>
      </p:sp>
      <p:sp>
        <p:nvSpPr>
          <p:cNvPr id="544" name="textbox 544"/>
          <p:cNvSpPr/>
          <p:nvPr/>
        </p:nvSpPr>
        <p:spPr>
          <a:xfrm>
            <a:off x="9300070" y="4728507"/>
            <a:ext cx="1188085" cy="64833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60000"/>
              </a:lnSpc>
            </a:pPr>
            <a:endParaRPr lang="en-US" altLang="en-US" sz="1000" dirty="0"/>
          </a:p>
          <a:p>
            <a:pPr marL="417830" algn="l" rtl="0" eaLnBrk="0">
              <a:lnSpc>
                <a:spcPct val="97000"/>
              </a:lnSpc>
              <a:spcBef>
                <a:spcPts val="0"/>
              </a:spcBef>
            </a:pPr>
            <a:r>
              <a:rPr sz="13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通稿</a:t>
            </a:r>
            <a:endParaRPr lang="en-US" altLang="en-US" sz="1300" dirty="0"/>
          </a:p>
        </p:txBody>
      </p:sp>
      <p:sp>
        <p:nvSpPr>
          <p:cNvPr id="546" name="textbox 546"/>
          <p:cNvSpPr/>
          <p:nvPr/>
        </p:nvSpPr>
        <p:spPr>
          <a:xfrm>
            <a:off x="6429654" y="4730005"/>
            <a:ext cx="1188085" cy="64833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marL="240665" algn="l" rtl="0" eaLnBrk="0">
              <a:lnSpc>
                <a:spcPct val="97000"/>
              </a:lnSpc>
              <a:spcBef>
                <a:spcPts val="5"/>
              </a:spcBef>
            </a:pPr>
            <a:r>
              <a:rPr sz="13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旅游打卡</a:t>
            </a:r>
            <a:endParaRPr lang="en-US" altLang="en-US" sz="1300" dirty="0"/>
          </a:p>
        </p:txBody>
      </p:sp>
      <p:sp>
        <p:nvSpPr>
          <p:cNvPr id="548" name="textbox 548"/>
          <p:cNvSpPr/>
          <p:nvPr/>
        </p:nvSpPr>
        <p:spPr>
          <a:xfrm>
            <a:off x="7876552" y="4729256"/>
            <a:ext cx="1188085" cy="64833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240665" algn="l" rtl="0" eaLnBrk="0">
              <a:lnSpc>
                <a:spcPct val="97000"/>
              </a:lnSpc>
            </a:pPr>
            <a:r>
              <a:rPr sz="13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打卡点评</a:t>
            </a:r>
            <a:endParaRPr lang="en-US" altLang="en-US" sz="1300" dirty="0"/>
          </a:p>
        </p:txBody>
      </p:sp>
      <p:sp>
        <p:nvSpPr>
          <p:cNvPr id="552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54" name="picture 5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30912" y="3070745"/>
            <a:ext cx="265087" cy="35825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picture 5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783336" y="1877567"/>
            <a:ext cx="4581144" cy="3904488"/>
            <a:chOff x="0" y="0"/>
            <a:chExt cx="4581144" cy="3904488"/>
          </a:xfrm>
        </p:grpSpPr>
        <p:pic>
          <p:nvPicPr>
            <p:cNvPr id="558" name="picture 5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581144" cy="3904488"/>
            </a:xfrm>
            <a:prstGeom prst="rect">
              <a:avLst/>
            </a:prstGeom>
          </p:spPr>
        </p:pic>
        <p:sp>
          <p:nvSpPr>
            <p:cNvPr id="560" name="rect"/>
            <p:cNvSpPr/>
            <p:nvPr/>
          </p:nvSpPr>
          <p:spPr>
            <a:xfrm>
              <a:off x="2365793" y="2451578"/>
              <a:ext cx="2118220" cy="68238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2" name="rect"/>
            <p:cNvSpPr/>
            <p:nvPr/>
          </p:nvSpPr>
          <p:spPr>
            <a:xfrm>
              <a:off x="253894" y="619978"/>
              <a:ext cx="1815147" cy="537524"/>
            </a:xfrm>
            <a:prstGeom prst="rect">
              <a:avLst/>
            </a:prstGeom>
            <a:solidFill>
              <a:srgbClr val="84685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4" name="rect"/>
            <p:cNvSpPr/>
            <p:nvPr/>
          </p:nvSpPr>
          <p:spPr>
            <a:xfrm>
              <a:off x="2365793" y="310091"/>
              <a:ext cx="2118220" cy="68238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6" name="textbox 566"/>
            <p:cNvSpPr/>
            <p:nvPr/>
          </p:nvSpPr>
          <p:spPr>
            <a:xfrm>
              <a:off x="769543" y="417753"/>
              <a:ext cx="3011170" cy="25349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9000"/>
                </a:lnSpc>
              </a:pPr>
              <a:endParaRPr lang="en-US" altLang="en-US" sz="100" dirty="0"/>
            </a:p>
            <a:p>
              <a:pPr marL="2482215" indent="-64770" algn="l" rtl="0" eaLnBrk="0">
                <a:lnSpc>
                  <a:spcPct val="114000"/>
                </a:lnSpc>
              </a:pPr>
              <a:r>
                <a:rPr sz="1000" b="1" kern="0" spc="30" dirty="0">
                  <a:solidFill>
                    <a:srgbClr val="FF999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花颜所     </a:t>
              </a:r>
              <a:r>
                <a:rPr sz="1000" b="1" kern="0" spc="50" dirty="0">
                  <a:solidFill>
                    <a:srgbClr val="FF999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云南</a:t>
              </a:r>
              <a:endParaRPr lang="en-US" altLang="en-US" sz="1000" dirty="0"/>
            </a:p>
            <a:p>
              <a:pPr marL="12700" algn="l" rtl="0" eaLnBrk="0">
                <a:lnSpc>
                  <a:spcPct val="94000"/>
                </a:lnSpc>
                <a:spcBef>
                  <a:spcPts val="15"/>
                </a:spcBef>
              </a:pPr>
              <a:r>
                <a:rPr sz="1900" b="1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花颜所</a:t>
              </a:r>
              <a:endParaRPr lang="en-US" altLang="en-US" sz="19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9000"/>
                </a:lnSpc>
              </a:pPr>
              <a:endParaRPr lang="en-US" altLang="en-US" sz="400" dirty="0"/>
            </a:p>
            <a:p>
              <a:pPr algn="r" rtl="0" eaLnBrk="0">
                <a:lnSpc>
                  <a:spcPct val="95000"/>
                </a:lnSpc>
              </a:pPr>
              <a:r>
                <a:rPr sz="1900" b="1" kern="0" spc="90" dirty="0">
                  <a:solidFill>
                    <a:srgbClr val="FF9999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花颜所</a:t>
              </a:r>
              <a:endParaRPr lang="en-US" altLang="en-US" sz="1900" dirty="0"/>
            </a:p>
          </p:txBody>
        </p:sp>
      </p:grpSp>
      <p:sp>
        <p:nvSpPr>
          <p:cNvPr id="568" name="rect"/>
          <p:cNvSpPr/>
          <p:nvPr/>
        </p:nvSpPr>
        <p:spPr>
          <a:xfrm>
            <a:off x="5704763" y="3664254"/>
            <a:ext cx="5932284" cy="2012167"/>
          </a:xfrm>
          <a:prstGeom prst="rect">
            <a:avLst/>
          </a:prstGeom>
          <a:solidFill>
            <a:srgbClr val="F2D3D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570" name="table 570"/>
          <p:cNvGraphicFramePr>
            <a:graphicFrameLocks noGrp="1"/>
          </p:cNvGraphicFramePr>
          <p:nvPr/>
        </p:nvGraphicFramePr>
        <p:xfrm>
          <a:off x="5698413" y="3657904"/>
          <a:ext cx="5944870" cy="2024380"/>
        </p:xfrm>
        <a:graphic>
          <a:graphicData uri="http://schemas.openxmlformats.org/drawingml/2006/table">
            <a:tbl>
              <a:tblPr/>
              <a:tblGrid>
                <a:gridCol w="1496695"/>
                <a:gridCol w="3161029"/>
                <a:gridCol w="1287144"/>
              </a:tblGrid>
              <a:tr h="3416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400" dirty="0"/>
                    </a:p>
                    <a:p>
                      <a:pPr marL="36004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内容类型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400" dirty="0"/>
                    </a:p>
                    <a:p>
                      <a:pPr marL="138112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主题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44577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7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575945" algn="l" rtl="0" eaLnBrk="0">
                        <a:lnSpc>
                          <a:spcPct val="96000"/>
                        </a:lnSpc>
                      </a:pPr>
                      <a:r>
                        <a:rPr sz="13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7000"/>
                        </a:lnSpc>
                      </a:pPr>
                      <a:endParaRPr lang="en-US" altLang="en-US" sz="1000" dirty="0"/>
                    </a:p>
                    <a:p>
                      <a:pPr marL="1600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10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在云南发现一家少女心爆棚的</a:t>
                      </a: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快闪店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3000"/>
                        </a:lnSpc>
                      </a:pPr>
                      <a:endParaRPr lang="en-US" altLang="en-US" sz="10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2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585470" algn="l" rtl="0" eaLnBrk="0">
                        <a:lnSpc>
                          <a:spcPct val="97000"/>
                        </a:lnSpc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784860" algn="l" rtl="0" eaLnBrk="0">
                        <a:lnSpc>
                          <a:spcPct val="98000"/>
                        </a:lnSpc>
                      </a:pP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云南网红快闪店打卡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464820" algn="l" rtl="0" eaLnBrk="0">
                        <a:lnSpc>
                          <a:spcPct val="85000"/>
                        </a:lnSpc>
                      </a:pPr>
                      <a:r>
                        <a:rPr sz="1300" kern="0" spc="5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40%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marL="5854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marL="42608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10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颜究所体验云南特色花</a:t>
                      </a: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茎护肤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30%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2" name="textbox 572"/>
          <p:cNvSpPr/>
          <p:nvPr/>
        </p:nvSpPr>
        <p:spPr>
          <a:xfrm>
            <a:off x="877272" y="367790"/>
            <a:ext cx="42919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pic>
        <p:nvPicPr>
          <p:cNvPr id="574" name="picture 5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576" name="textbox 576"/>
          <p:cNvSpPr/>
          <p:nvPr/>
        </p:nvSpPr>
        <p:spPr>
          <a:xfrm>
            <a:off x="8394319" y="2318936"/>
            <a:ext cx="1260475" cy="648334"/>
          </a:xfrm>
          <a:prstGeom prst="rect">
            <a:avLst/>
          </a:prstGeom>
          <a:solidFill>
            <a:srgbClr val="F2D3D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marL="327025" algn="l" rtl="0" eaLnBrk="0">
              <a:lnSpc>
                <a:spcPct val="90000"/>
              </a:lnSpc>
              <a:spcBef>
                <a:spcPts val="5"/>
              </a:spcBef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纯打卡</a:t>
            </a:r>
            <a:endParaRPr lang="en-US" altLang="en-US" sz="1600" dirty="0"/>
          </a:p>
        </p:txBody>
      </p:sp>
      <p:sp>
        <p:nvSpPr>
          <p:cNvPr id="580" name="textbox 580"/>
          <p:cNvSpPr/>
          <p:nvPr/>
        </p:nvSpPr>
        <p:spPr>
          <a:xfrm>
            <a:off x="8630577" y="1814067"/>
            <a:ext cx="782955" cy="300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endParaRPr lang="en-US" altLang="en-US" sz="1900" dirty="0"/>
          </a:p>
        </p:txBody>
      </p:sp>
      <p:sp>
        <p:nvSpPr>
          <p:cNvPr id="582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picture 5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86" name="picture 5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0119" y="1953767"/>
            <a:ext cx="3703320" cy="3828288"/>
          </a:xfrm>
          <a:prstGeom prst="rect">
            <a:avLst/>
          </a:prstGeom>
        </p:spPr>
      </p:pic>
      <p:graphicFrame>
        <p:nvGraphicFramePr>
          <p:cNvPr id="588" name="table 588"/>
          <p:cNvGraphicFramePr>
            <a:graphicFrameLocks noGrp="1"/>
          </p:cNvGraphicFramePr>
          <p:nvPr/>
        </p:nvGraphicFramePr>
        <p:xfrm>
          <a:off x="5698413" y="4231106"/>
          <a:ext cx="5944870" cy="1386840"/>
        </p:xfrm>
        <a:graphic>
          <a:graphicData uri="http://schemas.openxmlformats.org/drawingml/2006/table">
            <a:tbl>
              <a:tblPr>
                <a:solidFill>
                  <a:srgbClr val="F2D3DB"/>
                </a:solidFill>
              </a:tblPr>
              <a:tblGrid>
                <a:gridCol w="1496695"/>
                <a:gridCol w="3161029"/>
                <a:gridCol w="1287144"/>
              </a:tblGrid>
              <a:tr h="3416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36004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内容类型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13811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主题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4457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194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5854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42608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10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颜究所体验云南特色花</a:t>
                      </a: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茎护肤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80%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575945" algn="l" rtl="0" eaLnBrk="0">
                        <a:lnSpc>
                          <a:spcPct val="96000"/>
                        </a:lnSpc>
                      </a:pPr>
                      <a:r>
                        <a:rPr sz="13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1600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10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在云南发现一家少女心爆棚的</a:t>
                      </a: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快闪店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46736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</a:tbl>
          </a:graphicData>
        </a:graphic>
      </p:graphicFrame>
      <p:sp>
        <p:nvSpPr>
          <p:cNvPr id="590" name="textbox 590"/>
          <p:cNvSpPr/>
          <p:nvPr/>
        </p:nvSpPr>
        <p:spPr>
          <a:xfrm>
            <a:off x="939166" y="2495364"/>
            <a:ext cx="3700145" cy="121094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212090" indent="-1905" algn="l" rtl="0" eaLnBrk="0">
              <a:lnSpc>
                <a:spcPct val="101000"/>
              </a:lnSpc>
            </a:pP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VLOG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走进鲜女花颜所</a:t>
            </a:r>
            <a:r>
              <a:rPr sz="1200" kern="0" spc="16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探展打卡，不仅可以拍出     </a:t>
            </a: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超美照片，领略鲜花的美貌，感受仙子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懸力，也       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能遇见有趣的护肤新方式，你会觉得不</a:t>
            </a:r>
            <a:r>
              <a:rPr sz="1200" kern="0" spc="-2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枉此行！</a:t>
            </a:r>
            <a:endParaRPr lang="en-US" altLang="en-US" sz="1200" dirty="0"/>
          </a:p>
          <a:p>
            <a:pPr marL="210185" algn="l" rtl="0" eaLnBrk="0">
              <a:lnSpc>
                <a:spcPct val="90000"/>
              </a:lnSpc>
              <a:spcBef>
                <a:spcPts val="195"/>
              </a:spcBef>
            </a:pPr>
            <a:r>
              <a:rPr sz="1200" kern="0" spc="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VLOG-XXXX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达人</a:t>
            </a:r>
            <a:endParaRPr lang="en-US" altLang="en-US" sz="1200" dirty="0"/>
          </a:p>
        </p:txBody>
      </p:sp>
      <p:sp>
        <p:nvSpPr>
          <p:cNvPr id="592" name="textbox 592"/>
          <p:cNvSpPr/>
          <p:nvPr/>
        </p:nvSpPr>
        <p:spPr>
          <a:xfrm>
            <a:off x="877272" y="367790"/>
            <a:ext cx="42919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pic>
        <p:nvPicPr>
          <p:cNvPr id="594" name="picture 5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596" name="textbox 596"/>
          <p:cNvSpPr/>
          <p:nvPr/>
        </p:nvSpPr>
        <p:spPr>
          <a:xfrm>
            <a:off x="8040902" y="3057860"/>
            <a:ext cx="1260475" cy="648334"/>
          </a:xfrm>
          <a:prstGeom prst="rect">
            <a:avLst/>
          </a:prstGeom>
          <a:solidFill>
            <a:srgbClr val="F2D3D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4460" algn="l" rtl="0" eaLnBrk="0">
              <a:lnSpc>
                <a:spcPct val="91000"/>
              </a:lnSpc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快闪店内容</a:t>
            </a:r>
            <a:endParaRPr lang="en-US" altLang="en-US" sz="1600" dirty="0"/>
          </a:p>
        </p:txBody>
      </p:sp>
      <p:sp>
        <p:nvSpPr>
          <p:cNvPr id="600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02" name="textbox 602"/>
          <p:cNvSpPr/>
          <p:nvPr/>
        </p:nvSpPr>
        <p:spPr>
          <a:xfrm>
            <a:off x="8399538" y="2556255"/>
            <a:ext cx="530225" cy="2990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19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</a:t>
            </a:r>
            <a:endParaRPr lang="en-US" altLang="en-US" sz="1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picture 6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06" name="picture 6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83336" y="2491346"/>
            <a:ext cx="4410455" cy="2921901"/>
          </a:xfrm>
          <a:prstGeom prst="rect">
            <a:avLst/>
          </a:prstGeom>
        </p:spPr>
      </p:pic>
      <p:graphicFrame>
        <p:nvGraphicFramePr>
          <p:cNvPr id="608" name="table 608"/>
          <p:cNvGraphicFramePr>
            <a:graphicFrameLocks noGrp="1"/>
          </p:cNvGraphicFramePr>
          <p:nvPr/>
        </p:nvGraphicFramePr>
        <p:xfrm>
          <a:off x="5698413" y="4476178"/>
          <a:ext cx="5944870" cy="867410"/>
        </p:xfrm>
        <a:graphic>
          <a:graphicData uri="http://schemas.openxmlformats.org/drawingml/2006/table">
            <a:tbl>
              <a:tblPr>
                <a:solidFill>
                  <a:srgbClr val="F2D3DB"/>
                </a:solidFill>
              </a:tblPr>
              <a:tblGrid>
                <a:gridCol w="1496695"/>
                <a:gridCol w="3161029"/>
                <a:gridCol w="1287144"/>
              </a:tblGrid>
              <a:tr h="3416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400" dirty="0"/>
                    </a:p>
                    <a:p>
                      <a:pPr marL="36004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内容类型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400" dirty="0"/>
                    </a:p>
                    <a:p>
                      <a:pPr marL="13811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主题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400" dirty="0"/>
                    </a:p>
                    <a:p>
                      <a:pPr marL="4457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575945" algn="l" rtl="0" eaLnBrk="0">
                        <a:lnSpc>
                          <a:spcPct val="96000"/>
                        </a:lnSpc>
                      </a:pPr>
                      <a:r>
                        <a:rPr sz="13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1600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10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在云南发现一家少女心爆棚的</a:t>
                      </a: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快闪店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43243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10" name="table 610"/>
          <p:cNvGraphicFramePr>
            <a:graphicFrameLocks noGrp="1"/>
          </p:cNvGraphicFramePr>
          <p:nvPr/>
        </p:nvGraphicFramePr>
        <p:xfrm>
          <a:off x="1549501" y="3051518"/>
          <a:ext cx="3001010" cy="1437004"/>
        </p:xfrm>
        <a:graphic>
          <a:graphicData uri="http://schemas.openxmlformats.org/drawingml/2006/table">
            <a:tbl>
              <a:tblPr/>
              <a:tblGrid>
                <a:gridCol w="3001010"/>
              </a:tblGrid>
              <a:tr h="1424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987425" algn="l" rtl="0" eaLnBrk="0">
                        <a:lnSpc>
                          <a:spcPct val="87000"/>
                        </a:lnSpc>
                      </a:pPr>
                      <a:r>
                        <a:rPr sz="19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走进花颜所</a:t>
                      </a:r>
                      <a:endParaRPr lang="en-US" altLang="en-US" sz="1900" dirty="0"/>
                    </a:p>
                    <a:p>
                      <a:pPr marL="1373505" algn="l" rtl="0" eaLnBrk="0">
                        <a:lnSpc>
                          <a:spcPts val="2380"/>
                        </a:lnSpc>
                      </a:pPr>
                      <a:r>
                        <a:rPr sz="19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</a:t>
                      </a:r>
                      <a:endParaRPr lang="en-US" altLang="en-US" sz="19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2" name="textbox 612"/>
          <p:cNvSpPr/>
          <p:nvPr/>
        </p:nvSpPr>
        <p:spPr>
          <a:xfrm>
            <a:off x="877272" y="367790"/>
            <a:ext cx="42919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pic>
        <p:nvPicPr>
          <p:cNvPr id="614" name="picture 6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616" name="textbox 616"/>
          <p:cNvSpPr/>
          <p:nvPr/>
        </p:nvSpPr>
        <p:spPr>
          <a:xfrm>
            <a:off x="8040902" y="3057860"/>
            <a:ext cx="1260475" cy="648334"/>
          </a:xfrm>
          <a:prstGeom prst="rect">
            <a:avLst/>
          </a:prstGeom>
          <a:solidFill>
            <a:srgbClr val="F2D3D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327660" algn="l" rtl="0" eaLnBrk="0">
              <a:lnSpc>
                <a:spcPct val="83000"/>
              </a:lnSpc>
              <a:spcBef>
                <a:spcPts val="5"/>
              </a:spcBef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endParaRPr lang="en-US" altLang="en-US" sz="1600" dirty="0"/>
          </a:p>
          <a:p>
            <a:pPr marL="347980" algn="l" rtl="0" eaLnBrk="0">
              <a:lnSpc>
                <a:spcPts val="2155"/>
              </a:lnSpc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VLOG</a:t>
            </a:r>
            <a:endParaRPr lang="en-US" altLang="en-US" sz="1600" dirty="0"/>
          </a:p>
        </p:txBody>
      </p:sp>
      <p:sp>
        <p:nvSpPr>
          <p:cNvPr id="620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22" name="textbox 622"/>
          <p:cNvSpPr/>
          <p:nvPr/>
        </p:nvSpPr>
        <p:spPr>
          <a:xfrm>
            <a:off x="8414778" y="2553461"/>
            <a:ext cx="431165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9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</a:t>
            </a:r>
            <a:endParaRPr lang="en-US" altLang="en-US" sz="1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picture 6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26" name="picture 6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93063" y="2380488"/>
            <a:ext cx="3995928" cy="2959608"/>
          </a:xfrm>
          <a:prstGeom prst="rect">
            <a:avLst/>
          </a:prstGeom>
        </p:spPr>
      </p:pic>
      <p:graphicFrame>
        <p:nvGraphicFramePr>
          <p:cNvPr id="628" name="table 628"/>
          <p:cNvGraphicFramePr>
            <a:graphicFrameLocks noGrp="1"/>
          </p:cNvGraphicFramePr>
          <p:nvPr/>
        </p:nvGraphicFramePr>
        <p:xfrm>
          <a:off x="5698413" y="4476178"/>
          <a:ext cx="5944870" cy="867410"/>
        </p:xfrm>
        <a:graphic>
          <a:graphicData uri="http://schemas.openxmlformats.org/drawingml/2006/table">
            <a:tbl>
              <a:tblPr>
                <a:solidFill>
                  <a:srgbClr val="F2D3DB"/>
                </a:solidFill>
              </a:tblPr>
              <a:tblGrid>
                <a:gridCol w="1496695"/>
                <a:gridCol w="3161029"/>
                <a:gridCol w="1287144"/>
              </a:tblGrid>
              <a:tr h="3416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400" dirty="0"/>
                    </a:p>
                    <a:p>
                      <a:pPr marL="36004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内容类型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400" dirty="0"/>
                    </a:p>
                    <a:p>
                      <a:pPr marL="13811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主题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400" dirty="0"/>
                    </a:p>
                    <a:p>
                      <a:pPr marL="4457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marL="58547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1600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10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在云南发现一家少女心爆棚的</a:t>
                      </a: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快闪店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43243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</a:tbl>
          </a:graphicData>
        </a:graphic>
      </p:graphicFrame>
      <p:sp>
        <p:nvSpPr>
          <p:cNvPr id="630" name="textbox 630"/>
          <p:cNvSpPr/>
          <p:nvPr/>
        </p:nvSpPr>
        <p:spPr>
          <a:xfrm>
            <a:off x="877272" y="367790"/>
            <a:ext cx="42919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pic>
        <p:nvPicPr>
          <p:cNvPr id="632" name="picture 6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634" name="textbox 634"/>
          <p:cNvSpPr/>
          <p:nvPr/>
        </p:nvSpPr>
        <p:spPr>
          <a:xfrm>
            <a:off x="1378419" y="4885900"/>
            <a:ext cx="3166745" cy="31432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0000"/>
              </a:lnSpc>
            </a:pPr>
            <a:endParaRPr lang="en-US" altLang="en-US" sz="200" dirty="0"/>
          </a:p>
          <a:p>
            <a:pPr marL="93345" algn="l" rtl="0" eaLnBrk="0">
              <a:lnSpc>
                <a:spcPts val="1635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一篇攻略玩转新云南</a:t>
            </a:r>
            <a:r>
              <a:rPr sz="1200" kern="0" spc="13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</a:t>
            </a: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打卡惊喜颜究所</a:t>
            </a:r>
            <a:endParaRPr lang="en-US" altLang="en-US" sz="1200" dirty="0"/>
          </a:p>
        </p:txBody>
      </p:sp>
      <p:sp>
        <p:nvSpPr>
          <p:cNvPr id="636" name="textbox 636"/>
          <p:cNvSpPr/>
          <p:nvPr/>
        </p:nvSpPr>
        <p:spPr>
          <a:xfrm>
            <a:off x="8040902" y="3057860"/>
            <a:ext cx="1260475" cy="648334"/>
          </a:xfrm>
          <a:prstGeom prst="rect">
            <a:avLst/>
          </a:prstGeom>
          <a:solidFill>
            <a:srgbClr val="F2D3D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26060" algn="l" rtl="0" eaLnBrk="0">
              <a:lnSpc>
                <a:spcPct val="91000"/>
              </a:lnSpc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旅游打卡</a:t>
            </a:r>
            <a:endParaRPr lang="en-US" altLang="en-US" sz="1600" dirty="0"/>
          </a:p>
        </p:txBody>
      </p:sp>
      <p:sp>
        <p:nvSpPr>
          <p:cNvPr id="640" name="textbox 640"/>
          <p:cNvSpPr/>
          <p:nvPr/>
        </p:nvSpPr>
        <p:spPr>
          <a:xfrm>
            <a:off x="8278685" y="2538221"/>
            <a:ext cx="781684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马蜂窝</a:t>
            </a:r>
            <a:endParaRPr lang="en-US" altLang="en-US" sz="1900" dirty="0"/>
          </a:p>
        </p:txBody>
      </p:sp>
      <p:sp>
        <p:nvSpPr>
          <p:cNvPr id="642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" name="picture 6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46" name="picture 6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05255" y="2090928"/>
            <a:ext cx="3980688" cy="3383279"/>
          </a:xfrm>
          <a:prstGeom prst="rect">
            <a:avLst/>
          </a:prstGeom>
        </p:spPr>
      </p:pic>
      <p:graphicFrame>
        <p:nvGraphicFramePr>
          <p:cNvPr id="648" name="table 648"/>
          <p:cNvGraphicFramePr>
            <a:graphicFrameLocks noGrp="1"/>
          </p:cNvGraphicFramePr>
          <p:nvPr/>
        </p:nvGraphicFramePr>
        <p:xfrm>
          <a:off x="5698413" y="4080497"/>
          <a:ext cx="5944870" cy="1386840"/>
        </p:xfrm>
        <a:graphic>
          <a:graphicData uri="http://schemas.openxmlformats.org/drawingml/2006/table">
            <a:tbl>
              <a:tblPr>
                <a:solidFill>
                  <a:srgbClr val="F2D3DB"/>
                </a:solidFill>
              </a:tblPr>
              <a:tblGrid>
                <a:gridCol w="1496695"/>
                <a:gridCol w="3161029"/>
                <a:gridCol w="1287144"/>
              </a:tblGrid>
              <a:tr h="3416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36004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内容类型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13811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主题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400" dirty="0"/>
                    </a:p>
                    <a:p>
                      <a:pPr marL="4457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194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marL="58547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784860" algn="l" rtl="0" eaLnBrk="0">
                        <a:lnSpc>
                          <a:spcPct val="98000"/>
                        </a:lnSpc>
                      </a:pP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云南网红快闪店打卡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75945" algn="l" rtl="0" eaLnBrk="0">
                        <a:lnSpc>
                          <a:spcPct val="96000"/>
                        </a:lnSpc>
                      </a:pPr>
                      <a:r>
                        <a:rPr sz="1300" kern="0" spc="8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marL="78486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云南网红快闪店打卡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</a:tbl>
          </a:graphicData>
        </a:graphic>
      </p:graphicFrame>
      <p:sp>
        <p:nvSpPr>
          <p:cNvPr id="650" name="textbox 650"/>
          <p:cNvSpPr/>
          <p:nvPr/>
        </p:nvSpPr>
        <p:spPr>
          <a:xfrm>
            <a:off x="877272" y="367790"/>
            <a:ext cx="42919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pic>
        <p:nvPicPr>
          <p:cNvPr id="652" name="picture 6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654" name="textbox 654"/>
          <p:cNvSpPr/>
          <p:nvPr/>
        </p:nvSpPr>
        <p:spPr>
          <a:xfrm>
            <a:off x="8040902" y="3057860"/>
            <a:ext cx="1260475" cy="648334"/>
          </a:xfrm>
          <a:prstGeom prst="rect">
            <a:avLst/>
          </a:prstGeom>
          <a:solidFill>
            <a:srgbClr val="F2D3D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5000"/>
              </a:lnSpc>
            </a:pPr>
            <a:endParaRPr lang="en-US" altLang="en-US" sz="1000" dirty="0"/>
          </a:p>
          <a:p>
            <a:pPr marL="226060" algn="l" rtl="0" eaLnBrk="0">
              <a:lnSpc>
                <a:spcPct val="90000"/>
              </a:lnSpc>
              <a:spcBef>
                <a:spcPts val="5"/>
              </a:spcBef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打卡点评</a:t>
            </a:r>
            <a:endParaRPr lang="en-US" altLang="en-US" sz="1600" dirty="0"/>
          </a:p>
        </p:txBody>
      </p:sp>
      <p:sp>
        <p:nvSpPr>
          <p:cNvPr id="656" name="textbox 656"/>
          <p:cNvSpPr/>
          <p:nvPr/>
        </p:nvSpPr>
        <p:spPr>
          <a:xfrm>
            <a:off x="889877" y="3429001"/>
            <a:ext cx="1724025" cy="27749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400" dirty="0"/>
          </a:p>
          <a:p>
            <a:pPr marL="95250" algn="l" rtl="0" eaLnBrk="0">
              <a:lnSpc>
                <a:spcPct val="90000"/>
              </a:lnSpc>
              <a:spcBef>
                <a:spcPts val="5"/>
              </a:spcBef>
            </a:pPr>
            <a:r>
              <a:rPr sz="1200" kern="0" spc="-10" dirty="0">
                <a:solidFill>
                  <a:srgbClr val="7F7F7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云南最火打卡圣地推荐</a:t>
            </a:r>
            <a:endParaRPr lang="en-US" altLang="en-US" sz="1200" dirty="0"/>
          </a:p>
        </p:txBody>
      </p:sp>
      <p:sp>
        <p:nvSpPr>
          <p:cNvPr id="660" name="textbox 660"/>
          <p:cNvSpPr/>
          <p:nvPr/>
        </p:nvSpPr>
        <p:spPr>
          <a:xfrm>
            <a:off x="8123199" y="2539745"/>
            <a:ext cx="1038225" cy="3003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900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大众点评</a:t>
            </a:r>
            <a:endParaRPr lang="en-US" altLang="en-US" sz="1900" dirty="0"/>
          </a:p>
        </p:txBody>
      </p:sp>
      <p:sp>
        <p:nvSpPr>
          <p:cNvPr id="662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picture 6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66" name="picture 6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71144" y="3057144"/>
            <a:ext cx="4322063" cy="1990344"/>
          </a:xfrm>
          <a:prstGeom prst="rect">
            <a:avLst/>
          </a:prstGeom>
        </p:spPr>
      </p:pic>
      <p:graphicFrame>
        <p:nvGraphicFramePr>
          <p:cNvPr id="668" name="table 668"/>
          <p:cNvGraphicFramePr>
            <a:graphicFrameLocks noGrp="1"/>
          </p:cNvGraphicFramePr>
          <p:nvPr/>
        </p:nvGraphicFramePr>
        <p:xfrm>
          <a:off x="5698413" y="3890009"/>
          <a:ext cx="5944870" cy="1386840"/>
        </p:xfrm>
        <a:graphic>
          <a:graphicData uri="http://schemas.openxmlformats.org/drawingml/2006/table">
            <a:tbl>
              <a:tblPr>
                <a:solidFill>
                  <a:srgbClr val="F2D3DB"/>
                </a:solidFill>
              </a:tblPr>
              <a:tblGrid>
                <a:gridCol w="1496695"/>
                <a:gridCol w="3161029"/>
                <a:gridCol w="1287144"/>
              </a:tblGrid>
              <a:tr h="3416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36004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内容类型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138112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2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主题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44577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600" b="1" kern="0" spc="-3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比例</a:t>
                      </a:r>
                      <a:endParaRPr lang="en-US" altLang="en-US" sz="16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194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400" dirty="0"/>
                    </a:p>
                    <a:p>
                      <a:pPr marL="58547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300" dirty="0"/>
                    </a:p>
                    <a:p>
                      <a:pPr marL="411480" algn="l" rtl="0" eaLnBrk="0">
                        <a:lnSpc>
                          <a:spcPct val="97000"/>
                        </a:lnSpc>
                        <a:spcBef>
                          <a:spcPts val="95"/>
                        </a:spcBef>
                      </a:pPr>
                      <a:r>
                        <a:rPr sz="1300" kern="0" spc="6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门户媒体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784860" algn="l" rtl="0" eaLnBrk="0">
                        <a:lnSpc>
                          <a:spcPct val="98000"/>
                        </a:lnSpc>
                      </a:pP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云南网红快闪店打卡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  <a:tr h="52578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58547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300" dirty="0"/>
                    </a:p>
                    <a:p>
                      <a:pPr marL="405130" algn="l" rtl="0" eaLnBrk="0">
                        <a:lnSpc>
                          <a:spcPct val="97000"/>
                        </a:lnSpc>
                        <a:spcBef>
                          <a:spcPts val="95"/>
                        </a:spcBef>
                      </a:pPr>
                      <a:r>
                        <a:rPr sz="1300" kern="0" spc="7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时尚媒体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160020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300" kern="0" spc="10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在云南发现一家少女心爆棚的</a:t>
                      </a:r>
                      <a:r>
                        <a:rPr sz="1300" kern="0" spc="9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快闪店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4699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7F7F7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50%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3DB"/>
                    </a:solidFill>
                  </a:tcPr>
                </a:tc>
              </a:tr>
            </a:tbl>
          </a:graphicData>
        </a:graphic>
      </p:graphicFrame>
      <p:sp>
        <p:nvSpPr>
          <p:cNvPr id="670" name="textbox 670"/>
          <p:cNvSpPr/>
          <p:nvPr/>
        </p:nvSpPr>
        <p:spPr>
          <a:xfrm>
            <a:off x="877272" y="367790"/>
            <a:ext cx="42919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</p:txBody>
      </p:sp>
      <p:pic>
        <p:nvPicPr>
          <p:cNvPr id="672" name="picture 6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674" name="textbox 674"/>
          <p:cNvSpPr/>
          <p:nvPr/>
        </p:nvSpPr>
        <p:spPr>
          <a:xfrm>
            <a:off x="8040902" y="3057860"/>
            <a:ext cx="1260475" cy="648334"/>
          </a:xfrm>
          <a:prstGeom prst="rect">
            <a:avLst/>
          </a:prstGeom>
          <a:solidFill>
            <a:srgbClr val="F2D3D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26060" algn="l" rtl="0" eaLnBrk="0">
              <a:lnSpc>
                <a:spcPct val="91000"/>
              </a:lnSpc>
            </a:pPr>
            <a:r>
              <a:rPr sz="16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新闻通稿</a:t>
            </a:r>
            <a:endParaRPr lang="en-US" altLang="en-US" sz="1600" dirty="0"/>
          </a:p>
        </p:txBody>
      </p:sp>
      <p:graphicFrame>
        <p:nvGraphicFramePr>
          <p:cNvPr id="676" name="table 676"/>
          <p:cNvGraphicFramePr>
            <a:graphicFrameLocks noGrp="1"/>
          </p:cNvGraphicFramePr>
          <p:nvPr/>
        </p:nvGraphicFramePr>
        <p:xfrm>
          <a:off x="1214815" y="3699509"/>
          <a:ext cx="721995" cy="393064"/>
        </p:xfrm>
        <a:graphic>
          <a:graphicData uri="http://schemas.openxmlformats.org/drawingml/2006/table">
            <a:tbl>
              <a:tblPr>
                <a:solidFill>
                  <a:srgbClr val="FAFAFA"/>
                </a:solidFill>
              </a:tblPr>
              <a:tblGrid>
                <a:gridCol w="721995"/>
              </a:tblGrid>
              <a:tr h="3803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3175" algn="l" rtl="0" eaLnBrk="0">
                        <a:lnSpc>
                          <a:spcPct val="98000"/>
                        </a:lnSpc>
                      </a:pPr>
                      <a:r>
                        <a:rPr sz="1300" kern="0" spc="90" dirty="0">
                          <a:solidFill>
                            <a:srgbClr val="595959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这家鲜女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</a:tr>
            </a:tbl>
          </a:graphicData>
        </a:graphic>
      </p:graphicFrame>
      <p:sp>
        <p:nvSpPr>
          <p:cNvPr id="680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682" name="textbox 682"/>
          <p:cNvSpPr/>
          <p:nvPr/>
        </p:nvSpPr>
        <p:spPr>
          <a:xfrm>
            <a:off x="8401596" y="2543809"/>
            <a:ext cx="532765" cy="2990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1900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</a:t>
            </a:r>
            <a:endParaRPr lang="en-US" altLang="en-US" sz="1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picture 68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86" name="table 686"/>
          <p:cNvGraphicFramePr>
            <a:graphicFrameLocks noGrp="1"/>
          </p:cNvGraphicFramePr>
          <p:nvPr/>
        </p:nvGraphicFramePr>
        <p:xfrm>
          <a:off x="1108764" y="1202194"/>
          <a:ext cx="10420350" cy="4440554"/>
        </p:xfrm>
        <a:graphic>
          <a:graphicData uri="http://schemas.openxmlformats.org/drawingml/2006/table">
            <a:tbl>
              <a:tblPr/>
              <a:tblGrid>
                <a:gridCol w="441959"/>
                <a:gridCol w="1085850"/>
                <a:gridCol w="1564639"/>
                <a:gridCol w="2724150"/>
                <a:gridCol w="1931035"/>
                <a:gridCol w="2672714"/>
              </a:tblGrid>
              <a:tr h="504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71755" algn="l" rtl="0" eaLnBrk="0">
                        <a:lnSpc>
                          <a:spcPct val="91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1000" dirty="0"/>
                    </a:p>
                    <a:p>
                      <a:pPr marL="39179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631825" algn="l" rtl="0" eaLnBrk="0">
                        <a:lnSpc>
                          <a:spcPct val="91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名字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217930" algn="l" rtl="0" eaLnBrk="0">
                        <a:lnSpc>
                          <a:spcPct val="91000"/>
                        </a:lnSpc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网站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762000" algn="l" rtl="0" eaLnBrk="0">
                        <a:lnSpc>
                          <a:spcPct val="86000"/>
                        </a:lnSpc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Pv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/日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069340" algn="l" rtl="0" eaLnBrk="0">
                        <a:lnSpc>
                          <a:spcPct val="91000"/>
                        </a:lnSpc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 价值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9558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130810" algn="l" rtl="0" eaLnBrk="0">
                        <a:lnSpc>
                          <a:spcPct val="99000"/>
                        </a:lnSpc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时尚生活方式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536575" algn="l" rtl="0" eaLnBrk="0">
                        <a:lnSpc>
                          <a:spcPct val="92000"/>
                        </a:lnSpc>
                      </a:pP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VOGUE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482600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http://www.vogue.co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815340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80.3k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106172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8923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18795" algn="l" rtl="0" eaLnBrk="0">
                        <a:lnSpc>
                          <a:spcPct val="92000"/>
                        </a:lnSpc>
                      </a:pP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COSMO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3558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http://www.cosmopolitan.c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om.cn/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52.5k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10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190500" algn="l" rtl="0" eaLnBrk="0">
                        <a:lnSpc>
                          <a:spcPct val="92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51562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BAZAAR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46799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http://www.bazaar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.com.cn/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867410" algn="l" rtl="0" eaLnBrk="0">
                        <a:lnSpc>
                          <a:spcPct val="83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20k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18224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marL="28702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Marieclaire嘉人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50736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http://www.mcchina.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23.6k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19304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547370" algn="l" rtl="0" eaLnBrk="0">
                        <a:lnSpc>
                          <a:spcPts val="142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lweekly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293370" algn="l" rtl="0" eaLnBrk="0">
                        <a:lnSpc>
                          <a:spcPts val="142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http://www.modernweekly.com/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81597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20.1k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marL="106426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18923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marL="12509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视频门户网站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1000" dirty="0"/>
                    </a:p>
                    <a:p>
                      <a:pPr marL="573405" algn="l" rtl="0" eaLnBrk="0">
                        <a:lnSpc>
                          <a:spcPct val="99000"/>
                        </a:lnSpc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爱奇艺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648335" algn="l" rtl="0" eaLnBrk="0">
                        <a:lnSpc>
                          <a:spcPts val="1420"/>
                        </a:lnSpc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http://www.iqiyi.com/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marL="72707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15,120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marL="109791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88595" algn="l" rtl="0" eaLnBrk="0">
                        <a:lnSpc>
                          <a:spcPct val="90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504825" algn="l" rtl="0" eaLnBrk="0">
                        <a:lnSpc>
                          <a:spcPct val="99000"/>
                        </a:lnSpc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腾讯视频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791210" algn="l" rtl="0" eaLnBrk="0">
                        <a:lnSpc>
                          <a:spcPts val="142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://v.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qq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719455" algn="l" rtl="0" eaLnBrk="0">
                        <a:lnSpc>
                          <a:spcPct val="84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48,347</a:t>
                      </a: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097915" algn="l" rtl="0" eaLnBrk="0">
                        <a:lnSpc>
                          <a:spcPct val="82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87325" algn="l" rtl="0" eaLnBrk="0">
                        <a:lnSpc>
                          <a:spcPct val="9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644525" algn="l" rtl="0" eaLnBrk="0">
                        <a:lnSpc>
                          <a:spcPct val="98000"/>
                        </a:lnSpc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优酷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54673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https://www.youku.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727075" algn="l" rtl="0" eaLnBrk="0">
                        <a:lnSpc>
                          <a:spcPts val="1325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10,056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097915" algn="l" rtl="0" eaLnBrk="0">
                        <a:lnSpc>
                          <a:spcPct val="82000"/>
                        </a:lnSpc>
                      </a:pPr>
                      <a:r>
                        <a:rPr sz="10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50,000+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88" name="textbox 688"/>
          <p:cNvSpPr/>
          <p:nvPr/>
        </p:nvSpPr>
        <p:spPr>
          <a:xfrm>
            <a:off x="865233" y="261315"/>
            <a:ext cx="2259329" cy="6305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4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媒体推荐</a:t>
            </a:r>
            <a:endParaRPr lang="en-US" altLang="en-US" sz="4300" dirty="0"/>
          </a:p>
        </p:txBody>
      </p:sp>
      <p:pic>
        <p:nvPicPr>
          <p:cNvPr id="690" name="picture 6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692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picture 6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96" name="table 696"/>
          <p:cNvGraphicFramePr>
            <a:graphicFrameLocks noGrp="1"/>
          </p:cNvGraphicFramePr>
          <p:nvPr/>
        </p:nvGraphicFramePr>
        <p:xfrm>
          <a:off x="1011198" y="1597355"/>
          <a:ext cx="10399395" cy="3662680"/>
        </p:xfrm>
        <a:graphic>
          <a:graphicData uri="http://schemas.openxmlformats.org/drawingml/2006/table">
            <a:tbl>
              <a:tblPr/>
              <a:tblGrid>
                <a:gridCol w="440690"/>
                <a:gridCol w="1083945"/>
                <a:gridCol w="1561464"/>
                <a:gridCol w="2718435"/>
                <a:gridCol w="1927225"/>
                <a:gridCol w="2667635"/>
              </a:tblGrid>
              <a:tr h="469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717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391160" algn="l" rtl="0" eaLnBrk="0">
                        <a:lnSpc>
                          <a:spcPct val="90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6305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名字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121539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网站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76009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200" b="1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Pv</a:t>
                      </a:r>
                      <a:r>
                        <a:rPr sz="1200" b="1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/日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10668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PR 价值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marL="18732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marL="24447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门户/新闻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652780" algn="l" rtl="0" eaLnBrk="0">
                        <a:lnSpc>
                          <a:spcPct val="94000"/>
                        </a:lnSpc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网易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marL="626110" algn="l" rtl="0" eaLnBrk="0">
                        <a:lnSpc>
                          <a:spcPts val="142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.163.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72199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23，300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marL="1536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marL="64262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腾讯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66103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https://www.q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q.com/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688340" algn="l" rtl="0" eaLnBrk="0">
                        <a:lnSpc>
                          <a:spcPct val="92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172，670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/>
                    </a:p>
                    <a:p>
                      <a:pPr marL="1536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800" dirty="0"/>
                    </a:p>
                    <a:p>
                      <a:pPr marL="64262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新浪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700" dirty="0"/>
                    </a:p>
                    <a:p>
                      <a:pPr marL="52260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https://www.s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ina.com.cn/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/>
                    </a:p>
                    <a:p>
                      <a:pPr marL="72136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83，220</a:t>
                      </a:r>
                      <a:r>
                        <a:rPr sz="900" kern="0" spc="1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1536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572770" algn="l" rtl="0" eaLnBrk="0">
                        <a:lnSpc>
                          <a:spcPct val="93000"/>
                        </a:lnSpc>
                        <a:spcBef>
                          <a:spcPts val="5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凤凰网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79755" algn="l" rtl="0" eaLnBrk="0">
                        <a:lnSpc>
                          <a:spcPts val="1420"/>
                        </a:lnSpc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https://www.i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feng.com/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758190" algn="l" rtl="0" eaLnBrk="0">
                        <a:lnSpc>
                          <a:spcPct val="92000"/>
                        </a:lnSpc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7，030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061720" algn="l" rtl="0" eaLnBrk="0">
                        <a:lnSpc>
                          <a:spcPct val="91000"/>
                        </a:lnSpc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1536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marL="57277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搜狐网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marL="619760" algn="l" rtl="0" eaLnBrk="0">
                        <a:lnSpc>
                          <a:spcPts val="1420"/>
                        </a:lnSpc>
                        <a:spcBef>
                          <a:spcPts val="0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http://www.sohu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68834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125，460</a:t>
                      </a:r>
                      <a:r>
                        <a:rPr sz="900" kern="0" spc="1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109537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50，000+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53670" algn="l" rtl="0" eaLnBrk="0">
                        <a:lnSpc>
                          <a:spcPct val="92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442595" algn="l" rtl="0" eaLnBrk="0">
                        <a:lnSpc>
                          <a:spcPct val="99000"/>
                        </a:lnSpc>
                      </a:pPr>
                      <a:r>
                        <a:rPr sz="10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中国新闻网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900" dirty="0"/>
                    </a:p>
                    <a:p>
                      <a:pPr marL="401955" algn="l" rtl="0" eaLnBrk="0">
                        <a:lnSpc>
                          <a:spcPts val="1420"/>
                        </a:lnSpc>
                        <a:spcBef>
                          <a:spcPts val="5"/>
                        </a:spcBef>
                      </a:pPr>
                      <a:r>
                        <a:rPr sz="10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https://www.chinanews.</a:t>
                      </a: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com/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809625" algn="l" rtl="0" eaLnBrk="0">
                        <a:lnSpc>
                          <a:spcPts val="1325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720</a:t>
                      </a:r>
                      <a:r>
                        <a:rPr sz="10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marL="109855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10，000+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92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15367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1000" dirty="0"/>
                    </a:p>
                    <a:p>
                      <a:pPr marL="57340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0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环球网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900" dirty="0"/>
                    </a:p>
                    <a:p>
                      <a:pPr marL="108585" algn="l" rtl="0" eaLnBrk="0">
                        <a:lnSpc>
                          <a:spcPts val="142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http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huanqiu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/?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agt</a:t>
                      </a:r>
                      <a:r>
                        <a:rPr sz="10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=154</a:t>
                      </a:r>
                      <a:r>
                        <a:rPr sz="1000" kern="0" spc="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val="000000"/>
                                <wpsdc:folHlinkClr xmlns:wpsdc="http://www.wps.cn/officeDocument/2017/drawingmlCustomData" val="000000"/>
                                <wpsdc:hlinkUnderline xmlns:wpsdc="http://www.wps.cn/officeDocument/2017/drawingmlCustomData" val="0"/>
                              </a:ext>
                            </a:extLst>
                          </a:hlinkClick>
                        </a:rPr>
                        <a:t>38</a:t>
                      </a:r>
                      <a:endParaRPr lang="en-US" altLang="en-US" sz="10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marL="75819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8，960</a:t>
                      </a:r>
                      <a:r>
                        <a:rPr sz="900" kern="0" spc="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 </a:t>
                      </a: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k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095375" algn="l" rtl="0" eaLnBrk="0">
                        <a:lnSpc>
                          <a:spcPct val="91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等线" panose="02010600030101010101" charset="-122"/>
                          <a:ea typeface="等线" panose="02010600030101010101" charset="-122"/>
                          <a:cs typeface="等线" panose="02010600030101010101" charset="-122"/>
                        </a:rPr>
                        <a:t>20，000+</a:t>
                      </a:r>
                      <a:endParaRPr lang="en-US" altLang="en-US" sz="900" dirty="0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98" name="textbox 698"/>
          <p:cNvSpPr/>
          <p:nvPr/>
        </p:nvSpPr>
        <p:spPr>
          <a:xfrm>
            <a:off x="865233" y="261315"/>
            <a:ext cx="2259329" cy="6305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43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媒体推荐</a:t>
            </a:r>
            <a:endParaRPr lang="en-US" altLang="en-US" sz="4300" dirty="0"/>
          </a:p>
        </p:txBody>
      </p:sp>
      <p:pic>
        <p:nvPicPr>
          <p:cNvPr id="700" name="picture 70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702" name="rect"/>
          <p:cNvSpPr/>
          <p:nvPr/>
        </p:nvSpPr>
        <p:spPr>
          <a:xfrm>
            <a:off x="466680" y="1"/>
            <a:ext cx="161919" cy="878051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picture 7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06" name="rect"/>
          <p:cNvSpPr/>
          <p:nvPr/>
        </p:nvSpPr>
        <p:spPr>
          <a:xfrm>
            <a:off x="569595" y="3396615"/>
            <a:ext cx="11052810" cy="2954655"/>
          </a:xfrm>
          <a:prstGeom prst="rect">
            <a:avLst/>
          </a:prstGeom>
          <a:solidFill>
            <a:srgbClr val="FF9999">
              <a:alpha val="90196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708" name="picture 7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895" y="4243705"/>
            <a:ext cx="742950" cy="75565"/>
          </a:xfrm>
          <a:prstGeom prst="rect">
            <a:avLst/>
          </a:prstGeom>
        </p:spPr>
      </p:pic>
      <p:sp>
        <p:nvSpPr>
          <p:cNvPr id="710" name="textbox 710"/>
          <p:cNvSpPr/>
          <p:nvPr/>
        </p:nvSpPr>
        <p:spPr>
          <a:xfrm>
            <a:off x="1741170" y="4051935"/>
            <a:ext cx="6156325" cy="1895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3100" kern="0" spc="80" dirty="0">
                <a:solidFill>
                  <a:srgbClr val="404040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愈见花，愈见美……</a:t>
            </a:r>
            <a:endParaRPr lang="en-US" altLang="en-US" sz="3100" dirty="0"/>
          </a:p>
          <a:p>
            <a:pPr marL="4346575" algn="l" rtl="0" eaLnBrk="0">
              <a:lnSpc>
                <a:spcPct val="91000"/>
              </a:lnSpc>
              <a:spcBef>
                <a:spcPts val="410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朋友圈跟发,营造热议度。</a:t>
            </a:r>
            <a:endParaRPr lang="en-US" altLang="en-US" sz="1200" dirty="0"/>
          </a:p>
          <a:p>
            <a:pPr marL="379730" algn="l" rtl="0" eaLnBrk="0">
              <a:lnSpc>
                <a:spcPct val="95000"/>
              </a:lnSpc>
              <a:spcBef>
                <a:spcPts val="1150"/>
              </a:spcBef>
            </a:pPr>
            <a:r>
              <a:rPr sz="7200" kern="0" spc="-90" dirty="0">
                <a:solidFill>
                  <a:srgbClr val="2C2C2C">
                    <a:alpha val="10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花苹漫生活</a:t>
            </a:r>
            <a:endParaRPr lang="en-US" altLang="en-US" sz="7200" dirty="0"/>
          </a:p>
        </p:txBody>
      </p:sp>
      <p:pic>
        <p:nvPicPr>
          <p:cNvPr id="712" name="picture 7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750" y="3763010"/>
            <a:ext cx="1382395" cy="2453005"/>
          </a:xfrm>
          <a:prstGeom prst="rect">
            <a:avLst/>
          </a:prstGeom>
        </p:spPr>
      </p:pic>
      <p:sp>
        <p:nvSpPr>
          <p:cNvPr id="714" name="rect"/>
          <p:cNvSpPr/>
          <p:nvPr/>
        </p:nvSpPr>
        <p:spPr>
          <a:xfrm>
            <a:off x="9111615" y="4153535"/>
            <a:ext cx="1002665" cy="922020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18" name="textbox 718"/>
          <p:cNvSpPr/>
          <p:nvPr/>
        </p:nvSpPr>
        <p:spPr>
          <a:xfrm>
            <a:off x="453980" y="-12698"/>
            <a:ext cx="7501255" cy="20110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915"/>
              </a:lnSpc>
            </a:pPr>
            <a:r>
              <a:rPr sz="4500" kern="0" spc="30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4500" kern="0" spc="8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爆发期</a:t>
            </a:r>
            <a:r>
              <a:rPr sz="2800" b="1" kern="0" spc="-4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800" b="1" kern="0" spc="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快闪店</a:t>
            </a:r>
            <a:r>
              <a:rPr sz="28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campaign</a:t>
            </a:r>
            <a:endParaRPr lang="en-US" altLang="en-US" sz="28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algn="r" rtl="0" eaLnBrk="0">
              <a:lnSpc>
                <a:spcPct val="93000"/>
              </a:lnSpc>
            </a:pPr>
            <a:r>
              <a:rPr sz="4300" b="1" kern="0" spc="-240" dirty="0">
                <a:solidFill>
                  <a:srgbClr val="FF99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“朋友圈热议“</a:t>
            </a:r>
            <a:endParaRPr lang="en-US" altLang="en-US" sz="4300" dirty="0"/>
          </a:p>
        </p:txBody>
      </p:sp>
      <p:sp>
        <p:nvSpPr>
          <p:cNvPr id="720" name="textbox 720"/>
          <p:cNvSpPr/>
          <p:nvPr/>
        </p:nvSpPr>
        <p:spPr>
          <a:xfrm>
            <a:off x="1074393" y="2371521"/>
            <a:ext cx="8154669" cy="3213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25"/>
              </a:lnSpc>
            </a:pPr>
            <a:r>
              <a:rPr sz="18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网友纷纷跟发#云南花茎#、#打卡鲜女花颜所#、#鲜花新肌肤#等,刷</a:t>
            </a:r>
            <a:r>
              <a:rPr sz="18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屏朋友圈。</a:t>
            </a:r>
            <a:endParaRPr lang="en-US" altLang="en-US" sz="1800" dirty="0"/>
          </a:p>
        </p:txBody>
      </p:sp>
      <p:pic>
        <p:nvPicPr>
          <p:cNvPr id="722" name="picture 7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  <p:sp>
        <p:nvSpPr>
          <p:cNvPr id="724" name="textbox 724"/>
          <p:cNvSpPr/>
          <p:nvPr/>
        </p:nvSpPr>
        <p:spPr>
          <a:xfrm>
            <a:off x="9192614" y="4259529"/>
            <a:ext cx="729615" cy="7397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一起探索</a:t>
            </a:r>
            <a:endParaRPr lang="en-US" altLang="en-US" sz="1200" dirty="0"/>
          </a:p>
          <a:p>
            <a:pPr marL="12700" indent="1270" algn="l" rtl="0" eaLnBrk="0">
              <a:lnSpc>
                <a:spcPct val="154000"/>
              </a:lnSpc>
              <a:spcBef>
                <a:spcPts val="15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云南#鲜女</a:t>
            </a: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花颜所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picture 7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28" name="table 728"/>
          <p:cNvGraphicFramePr>
            <a:graphicFrameLocks noGrp="1"/>
          </p:cNvGraphicFramePr>
          <p:nvPr/>
        </p:nvGraphicFramePr>
        <p:xfrm>
          <a:off x="1636077" y="1367967"/>
          <a:ext cx="8249920" cy="5238750"/>
        </p:xfrm>
        <a:graphic>
          <a:graphicData uri="http://schemas.openxmlformats.org/drawingml/2006/table">
            <a:tbl>
              <a:tblPr/>
              <a:tblGrid>
                <a:gridCol w="1517015"/>
                <a:gridCol w="2670810"/>
                <a:gridCol w="1158239"/>
                <a:gridCol w="1158239"/>
                <a:gridCol w="1745614"/>
              </a:tblGrid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400" dirty="0"/>
                    </a:p>
                    <a:p>
                      <a:pPr marL="586105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3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项目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117094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b="1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40259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数量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22796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平均单价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694055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预算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rowSpan="6"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498475" algn="l" rtl="0" eaLnBrk="0">
                        <a:lnSpc>
                          <a:spcPct val="98000"/>
                        </a:lnSpc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准备期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300" dirty="0"/>
                    </a:p>
                    <a:p>
                      <a:pPr marL="984250" algn="l" rtl="0" eaLnBrk="0">
                        <a:lnSpc>
                          <a:spcPct val="98000"/>
                        </a:lnSpc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百度百科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54483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60680" algn="l" rtl="0" eaLnBrk="0">
                        <a:lnSpc>
                          <a:spcPts val="1395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7246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097280" algn="l" rtl="0" eaLnBrk="0">
                        <a:lnSpc>
                          <a:spcPct val="97000"/>
                        </a:lnSpc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新闻稿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53911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700" dirty="0"/>
                    </a:p>
                    <a:p>
                      <a:pPr marL="366395" algn="l" rtl="0" eaLnBrk="0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7246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400" dirty="0"/>
                    </a:p>
                    <a:p>
                      <a:pPr marL="97980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媒体费用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8450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700" dirty="0"/>
                    </a:p>
                    <a:p>
                      <a:pPr marL="366395" algn="l" rtl="0" eaLnBrk="0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178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300" dirty="0"/>
                    </a:p>
                    <a:p>
                      <a:pPr marL="1073150" algn="l" rtl="0" eaLnBrk="0">
                        <a:lnSpc>
                          <a:spcPct val="98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百家号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8641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3053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178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300" dirty="0"/>
                    </a:p>
                    <a:p>
                      <a:pPr marL="984250" algn="l" rtl="0" eaLnBrk="0">
                        <a:lnSpc>
                          <a:spcPct val="98000"/>
                        </a:lnSpc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百度知道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8450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400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705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15824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知乎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8450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400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705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rowSpan="5"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marL="49784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预热期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53848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小红书达人(腰部)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9276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58140" algn="l" rtl="0" eaLnBrk="0">
                        <a:lnSpc>
                          <a:spcPts val="1395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178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894080" algn="l" rtl="0" eaLnBrk="0">
                        <a:lnSpc>
                          <a:spcPct val="97000"/>
                        </a:lnSpc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小红书素人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7561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3243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2611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63373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时尚媒体产品试用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54165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58140" algn="l" rtl="0" eaLnBrk="0">
                        <a:lnSpc>
                          <a:spcPts val="1395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2611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36703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时尚媒体鲜女花颜所预告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49276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700" dirty="0"/>
                    </a:p>
                    <a:p>
                      <a:pPr marL="366395" algn="l" rtl="0" eaLnBrk="0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62611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25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500" dirty="0"/>
                    </a:p>
                    <a:p>
                      <a:pPr marL="80391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微博达人试用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48450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538480" algn="l" rtl="0" eaLnBrk="0">
                        <a:lnSpc>
                          <a:spcPts val="1775"/>
                        </a:lnSpc>
                        <a:spcBef>
                          <a:spcPts val="5"/>
                        </a:spcBef>
                      </a:pPr>
                      <a:r>
                        <a:rPr sz="13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600" dirty="0"/>
                    </a:p>
                    <a:p>
                      <a:pPr marL="67246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1000" dirty="0"/>
                    </a:p>
                    <a:p>
                      <a:pPr marL="31877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概念快闪店</a:t>
                      </a:r>
                      <a:endParaRPr lang="en-US" altLang="en-US" sz="1300" dirty="0"/>
                    </a:p>
                    <a:p>
                      <a:pPr marL="325755" algn="l" rtl="0" eaLnBrk="0">
                        <a:lnSpc>
                          <a:spcPts val="1865"/>
                        </a:lnSpc>
                      </a:pPr>
                      <a:r>
                        <a:rPr sz="13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campaign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98171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新闻通稿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marL="53657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66395" algn="l" rtl="0" eaLnBrk="0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6705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400" dirty="0"/>
                    </a:p>
                    <a:p>
                      <a:pPr marL="5384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小红书达人(腰部)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marL="49276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marL="358140" algn="l" rtl="0" eaLnBrk="0">
                        <a:lnSpc>
                          <a:spcPts val="1395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61785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8940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小红书素人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marL="4400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marL="43434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6197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800">
                <a:tc v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400" dirty="0"/>
                    </a:p>
                    <a:p>
                      <a:pPr marL="1157605" algn="l" rtl="0" eaLnBrk="0">
                        <a:lnSpc>
                          <a:spcPct val="96000"/>
                        </a:lnSpc>
                      </a:pPr>
                      <a:r>
                        <a:rPr sz="13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marL="49276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3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66395" algn="l" rtl="0" eaLnBrk="0">
                        <a:lnSpc>
                          <a:spcPts val="1405"/>
                        </a:lnSpc>
                        <a:spcBef>
                          <a:spcPts val="5"/>
                        </a:spcBef>
                      </a:pPr>
                      <a:r>
                        <a:rPr sz="1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1，000</a:t>
                      </a:r>
                      <a:endParaRPr lang="en-US" altLang="en-US" sz="11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626110" algn="l" rtl="0" eaLnBrk="0">
                        <a:lnSpc>
                          <a:spcPct val="90000"/>
                        </a:lnSpc>
                      </a:pPr>
                      <a:r>
                        <a:rPr sz="13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15000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15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400" dirty="0"/>
                    </a:p>
                    <a:p>
                      <a:pPr marL="19215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3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</a:t>
                      </a:r>
                      <a:endParaRPr lang="en-US" altLang="en-US" sz="13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400" dirty="0"/>
                    </a:p>
                    <a:p>
                      <a:pPr marL="544195" algn="l" rtl="0" eaLnBrk="0">
                        <a:lnSpc>
                          <a:spcPct val="98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260，000</a:t>
                      </a:r>
                      <a:endParaRPr lang="en-US" altLang="en-US" sz="12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30" name="textbox 730"/>
          <p:cNvSpPr/>
          <p:nvPr/>
        </p:nvSpPr>
        <p:spPr>
          <a:xfrm>
            <a:off x="453980" y="-12698"/>
            <a:ext cx="4991734" cy="9385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8000"/>
              </a:lnSpc>
            </a:pPr>
            <a:endParaRPr lang="en-US" altLang="en-US" sz="1000" dirty="0"/>
          </a:p>
          <a:p>
            <a:pPr algn="l" rtl="0" eaLnBrk="0">
              <a:lnSpc>
                <a:spcPct val="129000"/>
              </a:lnSpc>
            </a:pPr>
            <a:endParaRPr lang="en-US" altLang="en-US" sz="1000" dirty="0"/>
          </a:p>
          <a:p>
            <a:pPr marL="173990" algn="l" rtl="0" eaLnBrk="0">
              <a:lnSpc>
                <a:spcPct val="91000"/>
              </a:lnSpc>
              <a:spcBef>
                <a:spcPts val="5"/>
              </a:spcBef>
              <a:tabLst>
                <a:tab pos="453390" algn="l"/>
              </a:tabLst>
            </a:pPr>
            <a:r>
              <a:rPr sz="28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800" b="1" kern="0" spc="1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品牌建设与快闪店预算</a:t>
            </a:r>
            <a:r>
              <a:rPr sz="2800" b="1" kern="0" spc="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分配</a:t>
            </a:r>
            <a:endParaRPr lang="en-US" altLang="en-US" sz="2800" dirty="0"/>
          </a:p>
        </p:txBody>
      </p:sp>
      <p:pic>
        <p:nvPicPr>
          <p:cNvPr id="732" name="picture 7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66680" y="1"/>
            <a:ext cx="161919" cy="878051"/>
          </a:xfrm>
          <a:prstGeom prst="rect">
            <a:avLst/>
          </a:prstGeom>
        </p:spPr>
      </p:pic>
      <p:pic>
        <p:nvPicPr>
          <p:cNvPr id="734" name="picture 7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49" y="186216"/>
            <a:ext cx="1181492" cy="848662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GI4NjI5OTBmMDM1ODFlMDkzNDFlZTFiMWNhZWU5ZTM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7079</Words>
  <Application>WPS 演示</Application>
  <PresentationFormat/>
  <Paragraphs>1859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Arial</vt:lpstr>
      <vt:lpstr>Microsoft YaHei UI</vt:lpstr>
      <vt:lpstr>Calibri</vt:lpstr>
      <vt:lpstr>等线</vt:lpstr>
      <vt:lpstr>Arial Unicode MS</vt:lpstr>
      <vt:lpstr>仿宋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蛋蛋警长</cp:lastModifiedBy>
  <cp:revision>1</cp:revision>
  <dcterms:created xsi:type="dcterms:W3CDTF">2024-01-26T07:15:31Z</dcterms:created>
  <dcterms:modified xsi:type="dcterms:W3CDTF">2024-01-26T07:15:31Z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2024-01-26T15:02:11Z</vt:filetime>
  </property>
  <property fmtid="{D5CDD505-2E9C-101B-9397-08002B2CF9AE}" pid="4" name="ICV">
    <vt:lpwstr>D050F04C9AA74192B8D563A8648D2C5D_12</vt:lpwstr>
  </property>
  <property fmtid="{D5CDD505-2E9C-101B-9397-08002B2CF9AE}" pid="5" name="KSOProductBuildVer">
    <vt:lpwstr>2052-12.1.0.16120</vt:lpwstr>
  </property>
</Properties>
</file>