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46" r:id="rId2"/>
    <p:sldId id="347" r:id="rId3"/>
    <p:sldId id="349" r:id="rId4"/>
    <p:sldId id="350" r:id="rId5"/>
    <p:sldId id="351" r:id="rId6"/>
    <p:sldId id="352" r:id="rId7"/>
    <p:sldId id="353" r:id="rId8"/>
    <p:sldId id="354" r:id="rId9"/>
    <p:sldId id="358" r:id="rId10"/>
    <p:sldId id="357" r:id="rId11"/>
    <p:sldId id="359" r:id="rId12"/>
    <p:sldId id="360" r:id="rId13"/>
    <p:sldId id="361" r:id="rId14"/>
    <p:sldId id="362" r:id="rId15"/>
    <p:sldId id="363" r:id="rId16"/>
    <p:sldId id="364" r:id="rId17"/>
    <p:sldId id="365" r:id="rId18"/>
    <p:sldId id="366" r:id="rId19"/>
    <p:sldId id="291" r:id="rId20"/>
  </p:sldIdLst>
  <p:sldSz cx="9144000" cy="5143500" type="screen16x9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D0D9"/>
    <a:srgbClr val="0E6FC6"/>
    <a:srgbClr val="A6C349"/>
    <a:srgbClr val="FFFFFF"/>
    <a:srgbClr val="7A0D08"/>
    <a:srgbClr val="0F6FC6"/>
    <a:srgbClr val="F3534B"/>
    <a:srgbClr val="53474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57" autoAdjust="0"/>
    <p:restoredTop sz="94660" autoAdjust="0"/>
  </p:normalViewPr>
  <p:slideViewPr>
    <p:cSldViewPr showGuides="1">
      <p:cViewPr>
        <p:scale>
          <a:sx n="120" d="100"/>
          <a:sy n="120" d="100"/>
        </p:scale>
        <p:origin x="728" y="30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hade val="51000"/>
                      <a:satMod val="130000"/>
                    </a:schemeClr>
                  </a:gs>
                  <a:gs pos="80000">
                    <a:schemeClr val="accent1">
                      <a:lumMod val="60000"/>
                      <a:shade val="93000"/>
                      <a:satMod val="130000"/>
                    </a:schemeClr>
                  </a:gs>
                  <a:gs pos="100000">
                    <a:schemeClr val="accent1">
                      <a:lumMod val="60000"/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-0.148007383734667"/>
                  <c:y val="-0.21125379744464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1CBAD68F-C1A6-7745-9707-A30E898F3945}" type="CATEGORYNAME">
                      <a:rPr lang="zh-CN" altLang="en-US" sz="1200">
                        <a:solidFill>
                          <a:schemeClr val="bg1"/>
                        </a:solidFill>
                      </a:rPr>
                      <a:pPr>
                        <a:defRPr sz="1200">
                          <a:solidFill>
                            <a:schemeClr val="bg1"/>
                          </a:solidFill>
                        </a:defRPr>
                      </a:pPr>
                      <a:t>[类别名称]</a:t>
                    </a:fld>
                    <a:r>
                      <a:rPr lang="zh-CN" altLang="en-US" sz="1200" baseline="0" dirty="0">
                        <a:solidFill>
                          <a:schemeClr val="bg1"/>
                        </a:solidFill>
                      </a:rPr>
                      <a:t>
</a:t>
                    </a:r>
                    <a:fld id="{C37A148F-5487-F34C-9404-085393BBC490}" type="PERCENTAGE">
                      <a:rPr lang="en-US" altLang="zh-CN" sz="1200" baseline="0">
                        <a:solidFill>
                          <a:schemeClr val="bg1"/>
                        </a:solidFill>
                      </a:rPr>
                      <a:pPr>
                        <a:defRPr sz="1200">
                          <a:solidFill>
                            <a:schemeClr val="bg1"/>
                          </a:solidFill>
                        </a:defRPr>
                      </a:pPr>
                      <a:t>[百分比]</a:t>
                    </a:fld>
                    <a:endParaRPr lang="zh-CN" altLang="en-US" sz="1200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589724209621247"/>
                      <c:h val="0.28245992520986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0483070389939164"/>
                  <c:y val="0.17707441921684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183737274279"/>
                      <c:h val="0.17951531110876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0.00997253103596767"/>
                  <c:y val="0.0303576636877757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3"/>
                <c:pt idx="0">
                  <c:v>青年人群</c:v>
                </c:pt>
                <c:pt idx="1">
                  <c:v>中年人群</c:v>
                </c:pt>
                <c:pt idx="2">
                  <c:v>老年人群</c:v>
                </c:pt>
              </c:strCache>
            </c:strRef>
          </c:cat>
          <c:val>
            <c:numRef>
              <c:f>工作表1!$B$2:$B$5</c:f>
              <c:numCache>
                <c:formatCode>0%</c:formatCode>
                <c:ptCount val="4"/>
                <c:pt idx="0">
                  <c:v>0.8</c:v>
                </c:pt>
                <c:pt idx="1">
                  <c:v>0.18</c:v>
                </c:pt>
                <c:pt idx="2">
                  <c:v>0.02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71CF9-63C3-43D9-98E7-AB2A1FC97A3E}" type="datetimeFigureOut">
              <a:rPr lang="en-US" smtClean="0"/>
              <a:t>12/9/16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C9ED5-43EC-4C90-885C-25B81178AD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35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1597821"/>
            <a:ext cx="7772400" cy="1102519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34311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et_the_team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967721" y="1347341"/>
            <a:ext cx="1366837" cy="1368425"/>
          </a:xfrm>
        </p:spPr>
        <p:txBody>
          <a:bodyPr>
            <a:normAutofit/>
          </a:bodyPr>
          <a:lstStyle>
            <a:lvl1pPr marL="0" indent="0">
              <a:buNone/>
              <a:defRPr sz="1125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  <p:sp>
        <p:nvSpPr>
          <p:cNvPr id="18" name="Picture Placeholder 22"/>
          <p:cNvSpPr>
            <a:spLocks noGrp="1"/>
          </p:cNvSpPr>
          <p:nvPr>
            <p:ph type="pic" sz="quarter" idx="15"/>
          </p:nvPr>
        </p:nvSpPr>
        <p:spPr>
          <a:xfrm>
            <a:off x="2922564" y="1347341"/>
            <a:ext cx="1366837" cy="1368425"/>
          </a:xfrm>
        </p:spPr>
        <p:txBody>
          <a:bodyPr>
            <a:normAutofit/>
          </a:bodyPr>
          <a:lstStyle>
            <a:lvl1pPr marL="0" indent="0">
              <a:buNone/>
              <a:defRPr sz="1125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  <p:sp>
        <p:nvSpPr>
          <p:cNvPr id="19" name="Picture Placeholder 22"/>
          <p:cNvSpPr>
            <a:spLocks noGrp="1"/>
          </p:cNvSpPr>
          <p:nvPr>
            <p:ph type="pic" sz="quarter" idx="16"/>
          </p:nvPr>
        </p:nvSpPr>
        <p:spPr>
          <a:xfrm>
            <a:off x="4912398" y="1347341"/>
            <a:ext cx="1366837" cy="1368425"/>
          </a:xfrm>
        </p:spPr>
        <p:txBody>
          <a:bodyPr>
            <a:normAutofit/>
          </a:bodyPr>
          <a:lstStyle>
            <a:lvl1pPr marL="0" indent="0">
              <a:buNone/>
              <a:defRPr sz="1125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  <p:sp>
        <p:nvSpPr>
          <p:cNvPr id="20" name="Picture Placeholder 22"/>
          <p:cNvSpPr>
            <a:spLocks noGrp="1"/>
          </p:cNvSpPr>
          <p:nvPr>
            <p:ph type="pic" sz="quarter" idx="17"/>
          </p:nvPr>
        </p:nvSpPr>
        <p:spPr>
          <a:xfrm>
            <a:off x="6851307" y="1347341"/>
            <a:ext cx="1366837" cy="1368425"/>
          </a:xfrm>
        </p:spPr>
        <p:txBody>
          <a:bodyPr>
            <a:normAutofit/>
          </a:bodyPr>
          <a:lstStyle>
            <a:lvl1pPr marL="0" indent="0">
              <a:buNone/>
              <a:defRPr sz="1125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0529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et_the_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2"/>
          <p:cNvSpPr>
            <a:spLocks noGrp="1"/>
          </p:cNvSpPr>
          <p:nvPr>
            <p:ph type="pic" sz="quarter" idx="14"/>
          </p:nvPr>
        </p:nvSpPr>
        <p:spPr>
          <a:xfrm>
            <a:off x="741365" y="1365754"/>
            <a:ext cx="1366837" cy="1368425"/>
          </a:xfrm>
        </p:spPr>
        <p:txBody>
          <a:bodyPr>
            <a:normAutofit/>
          </a:bodyPr>
          <a:lstStyle>
            <a:lvl1pPr marL="0" indent="0">
              <a:buNone/>
              <a:defRPr sz="1125">
                <a:solidFill>
                  <a:schemeClr val="bg1"/>
                </a:solidFill>
                <a:latin typeface="Calibri Light"/>
                <a:cs typeface="Calibri Light"/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72455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3000"/>
    </mc:Choice>
    <mc:Fallback xmlns=""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7407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4297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"/>
          <p:cNvSpPr>
            <a:spLocks/>
          </p:cNvSpPr>
          <p:nvPr userDrawn="1"/>
        </p:nvSpPr>
        <p:spPr bwMode="auto">
          <a:xfrm>
            <a:off x="856282" y="1344253"/>
            <a:ext cx="3770786" cy="2055336"/>
          </a:xfrm>
          <a:custGeom>
            <a:avLst/>
            <a:gdLst>
              <a:gd name="T0" fmla="*/ 1712119 w 21600"/>
              <a:gd name="T1" fmla="*/ 1022350 h 21600"/>
              <a:gd name="T2" fmla="*/ 1712119 w 21600"/>
              <a:gd name="T3" fmla="*/ 1022350 h 21600"/>
              <a:gd name="T4" fmla="*/ 1712119 w 21600"/>
              <a:gd name="T5" fmla="*/ 1022350 h 21600"/>
              <a:gd name="T6" fmla="*/ 1712119 w 21600"/>
              <a:gd name="T7" fmla="*/ 10223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endParaRPr lang="en-US" sz="1350"/>
          </a:p>
        </p:txBody>
      </p:sp>
      <p:sp>
        <p:nvSpPr>
          <p:cNvPr id="9" name="AutoShape 2"/>
          <p:cNvSpPr>
            <a:spLocks/>
          </p:cNvSpPr>
          <p:nvPr userDrawn="1"/>
        </p:nvSpPr>
        <p:spPr bwMode="auto">
          <a:xfrm>
            <a:off x="4606090" y="1341062"/>
            <a:ext cx="3681628" cy="2053741"/>
          </a:xfrm>
          <a:custGeom>
            <a:avLst/>
            <a:gdLst>
              <a:gd name="T0" fmla="*/ 1671638 w 21600"/>
              <a:gd name="T1" fmla="*/ 1021557 h 21600"/>
              <a:gd name="T2" fmla="*/ 1671638 w 21600"/>
              <a:gd name="T3" fmla="*/ 1021557 h 21600"/>
              <a:gd name="T4" fmla="*/ 1671638 w 21600"/>
              <a:gd name="T5" fmla="*/ 1021557 h 21600"/>
              <a:gd name="T6" fmla="*/ 1671638 w 21600"/>
              <a:gd name="T7" fmla="*/ 102155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endParaRPr lang="en-US" sz="1350"/>
          </a:p>
        </p:txBody>
      </p:sp>
      <p:sp>
        <p:nvSpPr>
          <p:cNvPr id="3" name="AutoShape 5" descr="image4.png"/>
          <p:cNvSpPr>
            <a:spLocks/>
          </p:cNvSpPr>
          <p:nvPr userDrawn="1"/>
        </p:nvSpPr>
        <p:spPr bwMode="auto">
          <a:xfrm>
            <a:off x="3814616" y="1277232"/>
            <a:ext cx="1514768" cy="3204281"/>
          </a:xfrm>
          <a:custGeom>
            <a:avLst/>
            <a:gdLst>
              <a:gd name="T0" fmla="*/ 753269 w 21600"/>
              <a:gd name="T1" fmla="*/ 1593850 h 21600"/>
              <a:gd name="T2" fmla="*/ 753269 w 21600"/>
              <a:gd name="T3" fmla="*/ 1593850 h 21600"/>
              <a:gd name="T4" fmla="*/ 753269 w 21600"/>
              <a:gd name="T5" fmla="*/ 1593850 h 21600"/>
              <a:gd name="T6" fmla="*/ 753269 w 21600"/>
              <a:gd name="T7" fmla="*/ 15938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/>
            <a:srcRect/>
            <a:stretch>
              <a:fillRect/>
            </a:stretch>
          </a:blip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defPPr>
              <a:defRPr lang="es-ES"/>
            </a:defPPr>
            <a:lvl1pPr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1pPr>
            <a:lvl2pPr marL="4572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2pPr>
            <a:lvl3pPr marL="9144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3pPr>
            <a:lvl4pPr marL="13716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4pPr>
            <a:lvl5pPr marL="1828800" algn="l" rtl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  <a:sym typeface="Calibri" panose="020F0502020204030204" pitchFamily="34" charset="0"/>
              </a:defRPr>
            </a:lvl9pPr>
          </a:lstStyle>
          <a:p>
            <a:endParaRPr lang="en-US" sz="1350"/>
          </a:p>
        </p:txBody>
      </p:sp>
      <p:sp>
        <p:nvSpPr>
          <p:cNvPr id="7" name="Picture Placeholder 6"/>
          <p:cNvSpPr>
            <a:spLocks noGrp="1"/>
          </p:cNvSpPr>
          <p:nvPr userDrawn="1">
            <p:ph type="pic" sz="quarter" idx="10"/>
          </p:nvPr>
        </p:nvSpPr>
        <p:spPr>
          <a:xfrm>
            <a:off x="3970362" y="1949046"/>
            <a:ext cx="1208981" cy="1876858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57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2427734"/>
            <a:ext cx="9144000" cy="158125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macbook-pro.png"/>
          <p:cNvPicPr/>
          <p:nvPr userDrawn="1"/>
        </p:nvPicPr>
        <p:blipFill>
          <a:blip r:embed="rId2">
            <a:extLst/>
          </a:blip>
          <a:stretch>
            <a:fillRect/>
          </a:stretch>
        </p:blipFill>
        <p:spPr>
          <a:xfrm>
            <a:off x="1115616" y="1755812"/>
            <a:ext cx="3657990" cy="2085315"/>
          </a:xfrm>
          <a:prstGeom prst="rect">
            <a:avLst/>
          </a:prstGeom>
          <a:ln w="12700">
            <a:miter lim="400000"/>
          </a:ln>
        </p:spPr>
      </p:pic>
      <p:sp>
        <p:nvSpPr>
          <p:cNvPr id="57" name="Picture Placeholder 2"/>
          <p:cNvSpPr>
            <a:spLocks noGrp="1"/>
          </p:cNvSpPr>
          <p:nvPr>
            <p:ph type="pic" sz="quarter" idx="23"/>
          </p:nvPr>
        </p:nvSpPr>
        <p:spPr>
          <a:xfrm>
            <a:off x="1686983" y="1923678"/>
            <a:ext cx="2515255" cy="1579293"/>
          </a:xfrm>
          <a:ln w="19050">
            <a:noFill/>
          </a:ln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>
                    <a:lumMod val="50000"/>
                  </a:schemeClr>
                </a:solidFill>
                <a:latin typeface="Source Sans Pro Ligh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2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8951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47563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30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30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2976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763688" y="1851670"/>
            <a:ext cx="1296988" cy="151187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4473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30677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21437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5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5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11080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36613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7335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05981"/>
            <a:ext cx="2057400" cy="43886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05981"/>
            <a:ext cx="6019800" cy="43886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576175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61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D1C63D-097A-4FC3-A407-278BFC2EC5CD}" type="datetimeFigureOut">
              <a:rPr lang="tr-TR" smtClean="0"/>
              <a:t>9.12.2016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3DD95-25E1-47BC-8448-BBE9849F2628}" type="slidenum">
              <a:rPr lang="tr-TR" smtClean="0"/>
              <a:t>‹#›</a:t>
            </a:fld>
            <a:endParaRPr lang="tr-TR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4187830" y="4937625"/>
            <a:ext cx="108000" cy="108000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4314194" y="4937625"/>
            <a:ext cx="108000" cy="108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433414" y="4937625"/>
            <a:ext cx="108000" cy="108000"/>
          </a:xfrm>
          <a:prstGeom prst="ellipse">
            <a:avLst/>
          </a:prstGeom>
          <a:solidFill>
            <a:schemeClr val="accent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4566921" y="4937625"/>
            <a:ext cx="108000" cy="108000"/>
          </a:xfrm>
          <a:prstGeom prst="ellipse">
            <a:avLst/>
          </a:prstGeom>
          <a:solidFill>
            <a:srgbClr val="C00000">
              <a:alpha val="90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693285" y="4937625"/>
            <a:ext cx="108000" cy="108000"/>
          </a:xfrm>
          <a:prstGeom prst="ellipse">
            <a:avLst/>
          </a:prstGeom>
          <a:solidFill>
            <a:srgbClr val="FF0000">
              <a:alpha val="90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4819649" y="4937625"/>
            <a:ext cx="108000" cy="108000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946013" y="4937625"/>
            <a:ext cx="108000" cy="108000"/>
          </a:xfrm>
          <a:prstGeom prst="ellipse">
            <a:avLst/>
          </a:prstGeom>
          <a:solidFill>
            <a:srgbClr val="7030A0">
              <a:alpha val="90000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25" b="1" dirty="0"/>
          </a:p>
        </p:txBody>
      </p:sp>
    </p:spTree>
    <p:extLst>
      <p:ext uri="{BB962C8B-B14F-4D97-AF65-F5344CB8AC3E}">
        <p14:creationId xmlns:p14="http://schemas.microsoft.com/office/powerpoint/2010/main" val="20884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62" r:id="rId4"/>
    <p:sldLayoutId id="2147483650" r:id="rId5"/>
    <p:sldLayoutId id="2147483660" r:id="rId6"/>
    <p:sldLayoutId id="2147483661" r:id="rId7"/>
    <p:sldLayoutId id="2147483651" r:id="rId8"/>
    <p:sldLayoutId id="2147483652" r:id="rId9"/>
    <p:sldLayoutId id="2147483653" r:id="rId10"/>
    <p:sldLayoutId id="2147483663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71" r:id="rId18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Relationship Id="rId3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Relationship Id="rId3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4" Type="http://schemas.openxmlformats.org/officeDocument/2006/relationships/image" Target="../media/image6.jpe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Relationship Id="rId3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Relationship Id="rId3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10.jpeg"/><Relationship Id="rId5" Type="http://schemas.openxmlformats.org/officeDocument/2006/relationships/image" Target="../media/image11.jpeg"/><Relationship Id="rId6" Type="http://schemas.openxmlformats.org/officeDocument/2006/relationships/image" Target="../media/image12.jpeg"/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22" name="Rectangle 2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2">
              <a:lumMod val="10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-36512" y="2661720"/>
            <a:ext cx="9180512" cy="1404236"/>
          </a:xfrm>
          <a:prstGeom prst="rect">
            <a:avLst/>
          </a:prstGeom>
          <a:solidFill>
            <a:schemeClr val="bg2">
              <a:lumMod val="10000"/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grpSp>
        <p:nvGrpSpPr>
          <p:cNvPr id="24" name="Group 23"/>
          <p:cNvGrpSpPr/>
          <p:nvPr/>
        </p:nvGrpSpPr>
        <p:grpSpPr>
          <a:xfrm>
            <a:off x="4187830" y="4425690"/>
            <a:ext cx="866183" cy="108000"/>
            <a:chOff x="7536566" y="6291405"/>
            <a:chExt cx="1154910" cy="144000"/>
          </a:xfrm>
        </p:grpSpPr>
        <p:sp>
          <p:nvSpPr>
            <p:cNvPr id="25" name="Oval 24"/>
            <p:cNvSpPr>
              <a:spLocks noChangeAspect="1"/>
            </p:cNvSpPr>
            <p:nvPr/>
          </p:nvSpPr>
          <p:spPr>
            <a:xfrm>
              <a:off x="7536566" y="6291405"/>
              <a:ext cx="144000" cy="1440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26" name="Oval 25"/>
            <p:cNvSpPr>
              <a:spLocks noChangeAspect="1"/>
            </p:cNvSpPr>
            <p:nvPr/>
          </p:nvSpPr>
          <p:spPr>
            <a:xfrm>
              <a:off x="7705051" y="6291405"/>
              <a:ext cx="144000" cy="14400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7864011" y="6291405"/>
              <a:ext cx="144000" cy="144000"/>
            </a:xfrm>
            <a:prstGeom prst="ellipse">
              <a:avLst/>
            </a:prstGeom>
            <a:solidFill>
              <a:schemeClr val="accent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8042021" y="6291405"/>
              <a:ext cx="144000" cy="144000"/>
            </a:xfrm>
            <a:prstGeom prst="ellipse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8210506" y="6291405"/>
              <a:ext cx="144000" cy="144000"/>
            </a:xfrm>
            <a:prstGeom prst="ellipse">
              <a:avLst/>
            </a:prstGeom>
            <a:solidFill>
              <a:srgbClr val="FF000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8378991" y="6291405"/>
              <a:ext cx="144000" cy="144000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8547476" y="6291405"/>
              <a:ext cx="144000" cy="144000"/>
            </a:xfrm>
            <a:prstGeom prst="ellipse">
              <a:avLst/>
            </a:prstGeom>
            <a:solidFill>
              <a:srgbClr val="7030A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</p:grpSp>
      <p:sp>
        <p:nvSpPr>
          <p:cNvPr id="42" name="Title 1"/>
          <p:cNvSpPr txBox="1">
            <a:spLocks/>
          </p:cNvSpPr>
          <p:nvPr/>
        </p:nvSpPr>
        <p:spPr>
          <a:xfrm>
            <a:off x="2248524" y="2851390"/>
            <a:ext cx="4477779" cy="512448"/>
          </a:xfrm>
          <a:prstGeom prst="rect">
            <a:avLst/>
          </a:prstGeom>
        </p:spPr>
        <p:txBody>
          <a:bodyPr vert="horz" wrap="square" lIns="68580" tIns="34290" rIns="68580" bIns="3429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3200" b="1" spc="-113" dirty="0" smtClean="0">
                <a:solidFill>
                  <a:schemeClr val="bg1"/>
                </a:solidFill>
                <a:cs typeface="Arial" panose="020B0604020202020204" pitchFamily="34" charset="0"/>
              </a:rPr>
              <a:t>联合</a:t>
            </a:r>
            <a:r>
              <a:rPr lang="zh-CN" altLang="en-US" sz="3200" b="1" spc="-113" dirty="0" smtClean="0">
                <a:solidFill>
                  <a:schemeClr val="bg1"/>
                </a:solidFill>
                <a:cs typeface="Arial" panose="020B0604020202020204" pitchFamily="34" charset="0"/>
              </a:rPr>
              <a:t>活动方案</a:t>
            </a:r>
            <a:endParaRPr lang="en-US" sz="3375" b="1" spc="-113" dirty="0">
              <a:solidFill>
                <a:schemeClr val="bg1">
                  <a:lumMod val="9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3" name="Subtitle 2"/>
          <p:cNvSpPr txBox="1">
            <a:spLocks/>
          </p:cNvSpPr>
          <p:nvPr/>
        </p:nvSpPr>
        <p:spPr>
          <a:xfrm>
            <a:off x="2651209" y="3435846"/>
            <a:ext cx="3672408" cy="346249"/>
          </a:xfrm>
          <a:prstGeom prst="rect">
            <a:avLst/>
          </a:prstGeom>
        </p:spPr>
        <p:txBody>
          <a:bodyPr vert="horz" wrap="square" lIns="68580" tIns="34290" rIns="68580" bIns="3429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zh-CN" altLang="en-US" sz="1800" dirty="0" smtClean="0">
                <a:solidFill>
                  <a:schemeClr val="bg1"/>
                </a:solidFill>
              </a:rPr>
              <a:t>部门：市场运营中心</a:t>
            </a:r>
            <a:endParaRPr lang="en-US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1955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9" name="Rectangle 28"/>
          <p:cNvSpPr/>
          <p:nvPr/>
        </p:nvSpPr>
        <p:spPr>
          <a:xfrm>
            <a:off x="467544" y="0"/>
            <a:ext cx="2198495" cy="2839792"/>
          </a:xfrm>
          <a:custGeom>
            <a:avLst/>
            <a:gdLst>
              <a:gd name="connsiteX0" fmla="*/ 0 w 2918448"/>
              <a:gd name="connsiteY0" fmla="*/ 0 h 3284113"/>
              <a:gd name="connsiteX1" fmla="*/ 2918448 w 2918448"/>
              <a:gd name="connsiteY1" fmla="*/ 0 h 3284113"/>
              <a:gd name="connsiteX2" fmla="*/ 2918448 w 2918448"/>
              <a:gd name="connsiteY2" fmla="*/ 3284113 h 3284113"/>
              <a:gd name="connsiteX3" fmla="*/ 0 w 2918448"/>
              <a:gd name="connsiteY3" fmla="*/ 3284113 h 3284113"/>
              <a:gd name="connsiteX4" fmla="*/ 0 w 2918448"/>
              <a:gd name="connsiteY4" fmla="*/ 0 h 3284113"/>
              <a:gd name="connsiteX0" fmla="*/ 0 w 2931327"/>
              <a:gd name="connsiteY0" fmla="*/ 0 h 3786389"/>
              <a:gd name="connsiteX1" fmla="*/ 2918448 w 2931327"/>
              <a:gd name="connsiteY1" fmla="*/ 0 h 3786389"/>
              <a:gd name="connsiteX2" fmla="*/ 2931327 w 2931327"/>
              <a:gd name="connsiteY2" fmla="*/ 3786389 h 3786389"/>
              <a:gd name="connsiteX3" fmla="*/ 0 w 2931327"/>
              <a:gd name="connsiteY3" fmla="*/ 3284113 h 3786389"/>
              <a:gd name="connsiteX4" fmla="*/ 0 w 2931327"/>
              <a:gd name="connsiteY4" fmla="*/ 0 h 378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31327" h="3786389">
                <a:moveTo>
                  <a:pt x="0" y="0"/>
                </a:moveTo>
                <a:lnTo>
                  <a:pt x="2918448" y="0"/>
                </a:lnTo>
                <a:lnTo>
                  <a:pt x="2931327" y="3786389"/>
                </a:lnTo>
                <a:lnTo>
                  <a:pt x="0" y="32841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4" name="Title 1"/>
          <p:cNvSpPr>
            <a:spLocks noGrp="1"/>
          </p:cNvSpPr>
          <p:nvPr>
            <p:ph type="ctrTitle" idx="4294967295"/>
          </p:nvPr>
        </p:nvSpPr>
        <p:spPr>
          <a:xfrm>
            <a:off x="467544" y="1283148"/>
            <a:ext cx="2188836" cy="646331"/>
          </a:xfrm>
        </p:spPr>
        <p:txBody>
          <a:bodyPr wrap="square">
            <a:spAutoFit/>
          </a:bodyPr>
          <a:lstStyle/>
          <a:p>
            <a:r>
              <a:rPr lang="zh-CN" altLang="en-US" sz="3600" spc="-113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目录</a:t>
            </a:r>
            <a:endParaRPr lang="en-US" sz="3600" spc="-113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4294967295"/>
          </p:nvPr>
        </p:nvSpPr>
        <p:spPr>
          <a:xfrm>
            <a:off x="467544" y="1816844"/>
            <a:ext cx="2188836" cy="261610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altLang="zh-CN" sz="1100" dirty="0" smtClean="0">
                <a:solidFill>
                  <a:schemeClr val="bg1"/>
                </a:solidFill>
              </a:rPr>
              <a:t>Contents</a:t>
            </a:r>
            <a:endParaRPr lang="en-US" sz="1100" dirty="0">
              <a:solidFill>
                <a:schemeClr val="bg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128870" y="2245816"/>
            <a:ext cx="866183" cy="108000"/>
            <a:chOff x="5502863" y="4208605"/>
            <a:chExt cx="1154910" cy="144000"/>
          </a:xfrm>
        </p:grpSpPr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5502863" y="4208605"/>
              <a:ext cx="144000" cy="144000"/>
            </a:xfrm>
            <a:prstGeom prst="ellipse">
              <a:avLst/>
            </a:prstGeom>
            <a:solidFill>
              <a:srgbClr val="0070C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>
            <a:xfrm>
              <a:off x="5671348" y="4208605"/>
              <a:ext cx="144000" cy="144000"/>
            </a:xfrm>
            <a:prstGeom prst="ellipse">
              <a:avLst/>
            </a:prstGeom>
            <a:solidFill>
              <a:schemeClr val="accent4"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>
            <a:xfrm>
              <a:off x="5830308" y="4208605"/>
              <a:ext cx="144000" cy="144000"/>
            </a:xfrm>
            <a:prstGeom prst="ellipse">
              <a:avLst/>
            </a:prstGeom>
            <a:solidFill>
              <a:schemeClr val="accent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>
            <a:xfrm>
              <a:off x="6008318" y="4208605"/>
              <a:ext cx="144000" cy="144000"/>
            </a:xfrm>
            <a:prstGeom prst="ellipse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6176803" y="4208605"/>
              <a:ext cx="144000" cy="144000"/>
            </a:xfrm>
            <a:prstGeom prst="ellipse">
              <a:avLst/>
            </a:prstGeom>
            <a:solidFill>
              <a:srgbClr val="FF000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6345288" y="4208605"/>
              <a:ext cx="144000" cy="144000"/>
            </a:xfrm>
            <a:prstGeom prst="ellipse">
              <a:avLst/>
            </a:prstGeom>
            <a:solidFill>
              <a:schemeClr val="accent6">
                <a:alpha val="90000"/>
              </a:scheme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>
            <a:xfrm>
              <a:off x="6513773" y="4208605"/>
              <a:ext cx="144000" cy="144000"/>
            </a:xfrm>
            <a:prstGeom prst="ellipse">
              <a:avLst/>
            </a:prstGeom>
            <a:solidFill>
              <a:srgbClr val="7030A0">
                <a:alpha val="90000"/>
              </a:srgbClr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25" b="1" dirty="0"/>
            </a:p>
          </p:txBody>
        </p:sp>
      </p:grpSp>
      <p:sp>
        <p:nvSpPr>
          <p:cNvPr id="23" name="Rectangle 28"/>
          <p:cNvSpPr/>
          <p:nvPr/>
        </p:nvSpPr>
        <p:spPr>
          <a:xfrm>
            <a:off x="467544" y="2531697"/>
            <a:ext cx="2208155" cy="685800"/>
          </a:xfrm>
          <a:custGeom>
            <a:avLst/>
            <a:gdLst>
              <a:gd name="connsiteX0" fmla="*/ 0 w 2918448"/>
              <a:gd name="connsiteY0" fmla="*/ 0 h 3284113"/>
              <a:gd name="connsiteX1" fmla="*/ 2918448 w 2918448"/>
              <a:gd name="connsiteY1" fmla="*/ 0 h 3284113"/>
              <a:gd name="connsiteX2" fmla="*/ 2918448 w 2918448"/>
              <a:gd name="connsiteY2" fmla="*/ 3284113 h 3284113"/>
              <a:gd name="connsiteX3" fmla="*/ 0 w 2918448"/>
              <a:gd name="connsiteY3" fmla="*/ 3284113 h 3284113"/>
              <a:gd name="connsiteX4" fmla="*/ 0 w 2918448"/>
              <a:gd name="connsiteY4" fmla="*/ 0 h 3284113"/>
              <a:gd name="connsiteX0" fmla="*/ 0 w 2931327"/>
              <a:gd name="connsiteY0" fmla="*/ 0 h 3786389"/>
              <a:gd name="connsiteX1" fmla="*/ 2918448 w 2931327"/>
              <a:gd name="connsiteY1" fmla="*/ 0 h 3786389"/>
              <a:gd name="connsiteX2" fmla="*/ 2931327 w 2931327"/>
              <a:gd name="connsiteY2" fmla="*/ 3786389 h 3786389"/>
              <a:gd name="connsiteX3" fmla="*/ 0 w 2931327"/>
              <a:gd name="connsiteY3" fmla="*/ 3284113 h 3786389"/>
              <a:gd name="connsiteX4" fmla="*/ 0 w 2931327"/>
              <a:gd name="connsiteY4" fmla="*/ 0 h 3786389"/>
              <a:gd name="connsiteX0" fmla="*/ 0 w 2931327"/>
              <a:gd name="connsiteY0" fmla="*/ 2871989 h 3786389"/>
              <a:gd name="connsiteX1" fmla="*/ 2918448 w 2931327"/>
              <a:gd name="connsiteY1" fmla="*/ 0 h 3786389"/>
              <a:gd name="connsiteX2" fmla="*/ 2931327 w 2931327"/>
              <a:gd name="connsiteY2" fmla="*/ 3786389 h 3786389"/>
              <a:gd name="connsiteX3" fmla="*/ 0 w 2931327"/>
              <a:gd name="connsiteY3" fmla="*/ 3284113 h 3786389"/>
              <a:gd name="connsiteX4" fmla="*/ 0 w 2931327"/>
              <a:gd name="connsiteY4" fmla="*/ 2871989 h 3786389"/>
              <a:gd name="connsiteX0" fmla="*/ 0 w 2944206"/>
              <a:gd name="connsiteY0" fmla="*/ 0 h 914400"/>
              <a:gd name="connsiteX1" fmla="*/ 2944206 w 2944206"/>
              <a:gd name="connsiteY1" fmla="*/ 553791 h 914400"/>
              <a:gd name="connsiteX2" fmla="*/ 2931327 w 2944206"/>
              <a:gd name="connsiteY2" fmla="*/ 914400 h 914400"/>
              <a:gd name="connsiteX3" fmla="*/ 0 w 2944206"/>
              <a:gd name="connsiteY3" fmla="*/ 412124 h 914400"/>
              <a:gd name="connsiteX4" fmla="*/ 0 w 2944206"/>
              <a:gd name="connsiteY4" fmla="*/ 0 h 914400"/>
              <a:gd name="connsiteX0" fmla="*/ 0 w 2944206"/>
              <a:gd name="connsiteY0" fmla="*/ 0 h 914400"/>
              <a:gd name="connsiteX1" fmla="*/ 2944206 w 2944206"/>
              <a:gd name="connsiteY1" fmla="*/ 515155 h 914400"/>
              <a:gd name="connsiteX2" fmla="*/ 2931327 w 2944206"/>
              <a:gd name="connsiteY2" fmla="*/ 914400 h 914400"/>
              <a:gd name="connsiteX3" fmla="*/ 0 w 2944206"/>
              <a:gd name="connsiteY3" fmla="*/ 412124 h 914400"/>
              <a:gd name="connsiteX4" fmla="*/ 0 w 2944206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206" h="914400">
                <a:moveTo>
                  <a:pt x="0" y="0"/>
                </a:moveTo>
                <a:lnTo>
                  <a:pt x="2944206" y="515155"/>
                </a:lnTo>
                <a:lnTo>
                  <a:pt x="2931327" y="914400"/>
                </a:lnTo>
                <a:lnTo>
                  <a:pt x="0" y="4121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4" name="Rectangle 28"/>
          <p:cNvSpPr/>
          <p:nvPr/>
        </p:nvSpPr>
        <p:spPr>
          <a:xfrm>
            <a:off x="467544" y="2908404"/>
            <a:ext cx="2208155" cy="685800"/>
          </a:xfrm>
          <a:custGeom>
            <a:avLst/>
            <a:gdLst>
              <a:gd name="connsiteX0" fmla="*/ 0 w 2918448"/>
              <a:gd name="connsiteY0" fmla="*/ 0 h 3284113"/>
              <a:gd name="connsiteX1" fmla="*/ 2918448 w 2918448"/>
              <a:gd name="connsiteY1" fmla="*/ 0 h 3284113"/>
              <a:gd name="connsiteX2" fmla="*/ 2918448 w 2918448"/>
              <a:gd name="connsiteY2" fmla="*/ 3284113 h 3284113"/>
              <a:gd name="connsiteX3" fmla="*/ 0 w 2918448"/>
              <a:gd name="connsiteY3" fmla="*/ 3284113 h 3284113"/>
              <a:gd name="connsiteX4" fmla="*/ 0 w 2918448"/>
              <a:gd name="connsiteY4" fmla="*/ 0 h 3284113"/>
              <a:gd name="connsiteX0" fmla="*/ 0 w 2931327"/>
              <a:gd name="connsiteY0" fmla="*/ 0 h 3786389"/>
              <a:gd name="connsiteX1" fmla="*/ 2918448 w 2931327"/>
              <a:gd name="connsiteY1" fmla="*/ 0 h 3786389"/>
              <a:gd name="connsiteX2" fmla="*/ 2931327 w 2931327"/>
              <a:gd name="connsiteY2" fmla="*/ 3786389 h 3786389"/>
              <a:gd name="connsiteX3" fmla="*/ 0 w 2931327"/>
              <a:gd name="connsiteY3" fmla="*/ 3284113 h 3786389"/>
              <a:gd name="connsiteX4" fmla="*/ 0 w 2931327"/>
              <a:gd name="connsiteY4" fmla="*/ 0 h 3786389"/>
              <a:gd name="connsiteX0" fmla="*/ 0 w 2931327"/>
              <a:gd name="connsiteY0" fmla="*/ 2871989 h 3786389"/>
              <a:gd name="connsiteX1" fmla="*/ 2918448 w 2931327"/>
              <a:gd name="connsiteY1" fmla="*/ 0 h 3786389"/>
              <a:gd name="connsiteX2" fmla="*/ 2931327 w 2931327"/>
              <a:gd name="connsiteY2" fmla="*/ 3786389 h 3786389"/>
              <a:gd name="connsiteX3" fmla="*/ 0 w 2931327"/>
              <a:gd name="connsiteY3" fmla="*/ 3284113 h 3786389"/>
              <a:gd name="connsiteX4" fmla="*/ 0 w 2931327"/>
              <a:gd name="connsiteY4" fmla="*/ 2871989 h 3786389"/>
              <a:gd name="connsiteX0" fmla="*/ 0 w 2944206"/>
              <a:gd name="connsiteY0" fmla="*/ 0 h 914400"/>
              <a:gd name="connsiteX1" fmla="*/ 2944206 w 2944206"/>
              <a:gd name="connsiteY1" fmla="*/ 553791 h 914400"/>
              <a:gd name="connsiteX2" fmla="*/ 2931327 w 2944206"/>
              <a:gd name="connsiteY2" fmla="*/ 914400 h 914400"/>
              <a:gd name="connsiteX3" fmla="*/ 0 w 2944206"/>
              <a:gd name="connsiteY3" fmla="*/ 412124 h 914400"/>
              <a:gd name="connsiteX4" fmla="*/ 0 w 2944206"/>
              <a:gd name="connsiteY4" fmla="*/ 0 h 914400"/>
              <a:gd name="connsiteX0" fmla="*/ 0 w 2944206"/>
              <a:gd name="connsiteY0" fmla="*/ 0 h 914400"/>
              <a:gd name="connsiteX1" fmla="*/ 2944206 w 2944206"/>
              <a:gd name="connsiteY1" fmla="*/ 515155 h 914400"/>
              <a:gd name="connsiteX2" fmla="*/ 2931327 w 2944206"/>
              <a:gd name="connsiteY2" fmla="*/ 914400 h 914400"/>
              <a:gd name="connsiteX3" fmla="*/ 0 w 2944206"/>
              <a:gd name="connsiteY3" fmla="*/ 412124 h 914400"/>
              <a:gd name="connsiteX4" fmla="*/ 0 w 2944206"/>
              <a:gd name="connsiteY4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4206" h="914400">
                <a:moveTo>
                  <a:pt x="0" y="0"/>
                </a:moveTo>
                <a:lnTo>
                  <a:pt x="2944206" y="515155"/>
                </a:lnTo>
                <a:lnTo>
                  <a:pt x="2931327" y="914400"/>
                </a:lnTo>
                <a:lnTo>
                  <a:pt x="0" y="4121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4499992" y="896402"/>
            <a:ext cx="2188836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spc="-113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项目思考</a:t>
            </a:r>
            <a:endParaRPr lang="en-US" sz="2800" b="1" spc="-113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4543404" y="1993342"/>
            <a:ext cx="2188836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spc="-113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活动运营</a:t>
            </a:r>
            <a:endParaRPr lang="en-US" sz="2800" b="1" spc="-113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4543404" y="3128650"/>
            <a:ext cx="2188836" cy="52322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800" b="1" spc="-113" dirty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活动宣传</a:t>
            </a:r>
            <a:endParaRPr lang="en-US" sz="2800" b="1" spc="-113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40" name="Group 93"/>
          <p:cNvGrpSpPr/>
          <p:nvPr/>
        </p:nvGrpSpPr>
        <p:grpSpPr>
          <a:xfrm>
            <a:off x="4070392" y="881376"/>
            <a:ext cx="571168" cy="571167"/>
            <a:chOff x="4259726" y="3014288"/>
            <a:chExt cx="624548" cy="624548"/>
          </a:xfrm>
        </p:grpSpPr>
        <p:sp>
          <p:nvSpPr>
            <p:cNvPr id="41" name="Oval 13"/>
            <p:cNvSpPr/>
            <p:nvPr/>
          </p:nvSpPr>
          <p:spPr>
            <a:xfrm>
              <a:off x="4259726" y="3014288"/>
              <a:ext cx="624548" cy="6245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42" name="Group 31"/>
            <p:cNvGrpSpPr/>
            <p:nvPr/>
          </p:nvGrpSpPr>
          <p:grpSpPr>
            <a:xfrm>
              <a:off x="4440145" y="3153571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43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4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5" name="Group 106"/>
          <p:cNvGrpSpPr/>
          <p:nvPr/>
        </p:nvGrpSpPr>
        <p:grpSpPr>
          <a:xfrm>
            <a:off x="4070392" y="3080702"/>
            <a:ext cx="571168" cy="571168"/>
            <a:chOff x="4259726" y="1265864"/>
            <a:chExt cx="624548" cy="624548"/>
          </a:xfrm>
        </p:grpSpPr>
        <p:sp>
          <p:nvSpPr>
            <p:cNvPr id="46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7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48" name="Group 103"/>
          <p:cNvGrpSpPr/>
          <p:nvPr/>
        </p:nvGrpSpPr>
        <p:grpSpPr>
          <a:xfrm>
            <a:off x="4040095" y="1923678"/>
            <a:ext cx="571168" cy="571168"/>
            <a:chOff x="1527694" y="1265864"/>
            <a:chExt cx="624548" cy="624548"/>
          </a:xfrm>
        </p:grpSpPr>
        <p:sp>
          <p:nvSpPr>
            <p:cNvPr id="49" name="Oval 104"/>
            <p:cNvSpPr/>
            <p:nvPr/>
          </p:nvSpPr>
          <p:spPr>
            <a:xfrm>
              <a:off x="1527694" y="1265864"/>
              <a:ext cx="624548" cy="624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50" name="AutoShape 130"/>
            <p:cNvSpPr>
              <a:spLocks/>
            </p:cNvSpPr>
            <p:nvPr/>
          </p:nvSpPr>
          <p:spPr bwMode="auto">
            <a:xfrm>
              <a:off x="1648090" y="1386260"/>
              <a:ext cx="383755" cy="38375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50773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26" grpId="0"/>
      <p:bldP spid="28" grpId="0"/>
      <p:bldP spid="3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659486" y="1419622"/>
            <a:ext cx="18486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 smtClean="0">
                <a:solidFill>
                  <a:schemeClr val="bg1"/>
                </a:solidFill>
                <a:latin typeface="+mj-ea"/>
                <a:ea typeface="+mj-ea"/>
              </a:rPr>
              <a:t>活动目的</a:t>
            </a:r>
            <a:endParaRPr kumimoji="1" lang="en-US" altLang="zh-CN" sz="28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endParaRPr kumimoji="1" lang="en-US" altLang="zh-CN" sz="28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53032" y="1923678"/>
            <a:ext cx="1267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</a:rPr>
              <a:t>Purpose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2195736" y="2715766"/>
            <a:ext cx="180020" cy="1800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627784" y="2643758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提升门店在周边区域的知名度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2195736" y="3183818"/>
            <a:ext cx="180020" cy="1800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2627784" y="3097292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提高门店的人流量</a:t>
            </a:r>
            <a:r>
              <a:rPr kumimoji="1" lang="zh-CN" altLang="en-US" sz="1600" smtClean="0">
                <a:solidFill>
                  <a:schemeClr val="bg1"/>
                </a:solidFill>
                <a:latin typeface="+mj-ea"/>
                <a:ea typeface="+mj-ea"/>
              </a:rPr>
              <a:t>，增加转化率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2195736" y="3651870"/>
            <a:ext cx="180020" cy="1800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2627784" y="3601348"/>
            <a:ext cx="46805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提高优美购、中粮的微信粉丝数量及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APP</a:t>
            </a:r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下载量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思路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观点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方式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grpSp>
        <p:nvGrpSpPr>
          <p:cNvPr id="51" name="Group 93"/>
          <p:cNvGrpSpPr/>
          <p:nvPr/>
        </p:nvGrpSpPr>
        <p:grpSpPr>
          <a:xfrm>
            <a:off x="684457" y="377954"/>
            <a:ext cx="571168" cy="571167"/>
            <a:chOff x="4259726" y="3014288"/>
            <a:chExt cx="624548" cy="624548"/>
          </a:xfrm>
        </p:grpSpPr>
        <p:sp>
          <p:nvSpPr>
            <p:cNvPr id="52" name="Oval 13"/>
            <p:cNvSpPr/>
            <p:nvPr/>
          </p:nvSpPr>
          <p:spPr>
            <a:xfrm>
              <a:off x="4259726" y="3014288"/>
              <a:ext cx="624548" cy="6245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53" name="Group 31"/>
            <p:cNvGrpSpPr/>
            <p:nvPr/>
          </p:nvGrpSpPr>
          <p:grpSpPr>
            <a:xfrm>
              <a:off x="4440145" y="3153571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54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5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56" name="文本框 55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项目思考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387068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779912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smtClean="0">
                <a:solidFill>
                  <a:schemeClr val="bg1"/>
                </a:solidFill>
                <a:latin typeface="+mj-ea"/>
                <a:ea typeface="+mj-ea"/>
              </a:rPr>
              <a:t>活动场地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79912" y="1563638"/>
            <a:ext cx="1353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</a:rPr>
              <a:t>Active</a:t>
            </a:r>
            <a:r>
              <a:rPr kumimoji="1" lang="zh-CN" altLang="en-US" sz="2000" b="1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</a:rPr>
              <a:t>Site</a:t>
            </a:r>
            <a:endParaRPr kumimoji="1"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43608" y="2139702"/>
            <a:ext cx="180020" cy="1800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475656" y="2067694"/>
            <a:ext cx="3024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优美购海淘馆四达路店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75656" y="2433481"/>
            <a:ext cx="712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smtClean="0">
                <a:solidFill>
                  <a:schemeClr val="bg1"/>
                </a:solidFill>
                <a:latin typeface="+mj-ea"/>
                <a:ea typeface="+mj-ea"/>
              </a:rPr>
              <a:t>1.</a:t>
            </a:r>
            <a:r>
              <a:rPr kumimoji="1" lang="zh-CN" altLang="en-US" sz="1400" dirty="0" smtClean="0">
                <a:solidFill>
                  <a:schemeClr val="bg1"/>
                </a:solidFill>
                <a:latin typeface="+mj-ea"/>
                <a:ea typeface="+mj-ea"/>
              </a:rPr>
              <a:t> 该</a:t>
            </a:r>
            <a:r>
              <a:rPr kumimoji="1" lang="zh-CN" altLang="en-US" sz="1400" dirty="0" smtClean="0">
                <a:solidFill>
                  <a:schemeClr val="bg1"/>
                </a:solidFill>
                <a:latin typeface="+mj-ea"/>
                <a:ea typeface="+mj-ea"/>
              </a:rPr>
              <a:t>门店位于虹口区欧阳路与四达路交叉口，位于居民生活区和商务办公区域交界地带，日常人流量较大</a:t>
            </a:r>
            <a:r>
              <a:rPr kumimoji="1" lang="zh-CN" altLang="en-US" sz="1400" dirty="0" smtClean="0">
                <a:solidFill>
                  <a:schemeClr val="bg1"/>
                </a:solidFill>
                <a:latin typeface="+mj-ea"/>
                <a:ea typeface="+mj-ea"/>
              </a:rPr>
              <a:t>。</a:t>
            </a:r>
            <a:endParaRPr kumimoji="1" lang="en-US" altLang="zh-CN" sz="1400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568" y="2830042"/>
            <a:ext cx="3110632" cy="2204385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思路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观点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方式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grpSp>
        <p:nvGrpSpPr>
          <p:cNvPr id="23" name="Group 93"/>
          <p:cNvGrpSpPr/>
          <p:nvPr/>
        </p:nvGrpSpPr>
        <p:grpSpPr>
          <a:xfrm>
            <a:off x="684457" y="377954"/>
            <a:ext cx="571168" cy="571167"/>
            <a:chOff x="4259726" y="3014288"/>
            <a:chExt cx="624548" cy="624548"/>
          </a:xfrm>
        </p:grpSpPr>
        <p:sp>
          <p:nvSpPr>
            <p:cNvPr id="24" name="Oval 13"/>
            <p:cNvSpPr/>
            <p:nvPr/>
          </p:nvSpPr>
          <p:spPr>
            <a:xfrm>
              <a:off x="4259726" y="3014288"/>
              <a:ext cx="624548" cy="6245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25" name="Group 31"/>
            <p:cNvGrpSpPr/>
            <p:nvPr/>
          </p:nvGrpSpPr>
          <p:grpSpPr>
            <a:xfrm>
              <a:off x="4440145" y="3153571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6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7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项目思考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69248" y="3075806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chemeClr val="bg1"/>
                </a:solidFill>
                <a:latin typeface="+mj-ea"/>
                <a:ea typeface="+mj-ea"/>
              </a:rPr>
              <a:t>2.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 人口组成成分较为复杂</a:t>
            </a:r>
            <a:endParaRPr kumimoji="1"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475656" y="357986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r>
              <a:rPr kumimoji="1" lang="en-US" altLang="zh-CN" sz="1400" b="1" dirty="0" smtClean="0">
                <a:solidFill>
                  <a:schemeClr val="bg1"/>
                </a:solidFill>
                <a:latin typeface="+mj-ea"/>
                <a:ea typeface="+mj-ea"/>
              </a:rPr>
              <a:t>.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 周一</a:t>
            </a:r>
            <a:r>
              <a:rPr kumimoji="1" lang="en-US" altLang="zh-CN" sz="1400" b="1" dirty="0" smtClean="0">
                <a:solidFill>
                  <a:schemeClr val="bg1"/>
                </a:solidFill>
                <a:latin typeface="+mj-ea"/>
                <a:ea typeface="+mj-ea"/>
              </a:rPr>
              <a:t>——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周五年轻人群较多</a:t>
            </a:r>
            <a:endParaRPr kumimoji="1"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  <a:p>
            <a:r>
              <a:rPr kumimoji="1" lang="zh-CN" altLang="en-US" sz="1400" b="1" dirty="0">
                <a:solidFill>
                  <a:schemeClr val="bg1"/>
                </a:solidFill>
                <a:latin typeface="+mj-ea"/>
                <a:ea typeface="+mj-ea"/>
              </a:rPr>
              <a:t> 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   周六</a:t>
            </a:r>
            <a:r>
              <a:rPr kumimoji="1" lang="en-US" altLang="zh-CN" sz="1400" b="1" dirty="0" smtClean="0">
                <a:solidFill>
                  <a:schemeClr val="bg1"/>
                </a:solidFill>
                <a:latin typeface="+mj-ea"/>
                <a:ea typeface="+mj-ea"/>
              </a:rPr>
              <a:t>——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周日以周边生活居民为主</a:t>
            </a:r>
            <a:endParaRPr kumimoji="1"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4704" y="4287804"/>
            <a:ext cx="40324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i="1" dirty="0" smtClean="0">
                <a:solidFill>
                  <a:srgbClr val="FF0000"/>
                </a:solidFill>
                <a:latin typeface="+mj-ea"/>
                <a:ea typeface="+mj-ea"/>
              </a:rPr>
              <a:t>注：大米、牛排等赠品易被周边用户群体接受</a:t>
            </a:r>
            <a:endParaRPr kumimoji="1" lang="en-US" altLang="zh-CN" sz="1400" b="1" i="1" dirty="0" smtClean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1149273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779912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smtClean="0">
                <a:solidFill>
                  <a:schemeClr val="bg1"/>
                </a:solidFill>
                <a:latin typeface="+mj-ea"/>
                <a:ea typeface="+mj-ea"/>
              </a:rPr>
              <a:t>活动场地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04192" y="1534109"/>
            <a:ext cx="1764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Active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Site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1043608" y="2260548"/>
            <a:ext cx="180020" cy="1800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475656" y="2188540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优美购海淘馆东方路店：东方路</a:t>
            </a:r>
            <a:r>
              <a:rPr kumimoji="1" lang="en-US" altLang="zh-CN" sz="1600" dirty="0" smtClean="0">
                <a:solidFill>
                  <a:schemeClr val="bg1"/>
                </a:solidFill>
                <a:latin typeface="+mj-ea"/>
                <a:ea typeface="+mj-ea"/>
              </a:rPr>
              <a:t>68</a:t>
            </a:r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号富民大药房二楼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043608" y="3574635"/>
            <a:ext cx="180020" cy="1800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475656" y="3488109"/>
            <a:ext cx="6192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优美购海淘馆南汇路店</a:t>
            </a:r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：</a:t>
            </a:r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上海市浦东新区惠南镇城南路</a:t>
            </a:r>
            <a:r>
              <a:rPr lang="en-US" altLang="zh-CN" sz="1600" b="1" dirty="0">
                <a:solidFill>
                  <a:schemeClr val="bg1"/>
                </a:solidFill>
                <a:latin typeface="+mj-lt"/>
              </a:rPr>
              <a:t>1251</a:t>
            </a:r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号三楼</a:t>
            </a:r>
            <a:endParaRPr kumimoji="1" lang="zh-CN" altLang="en-US" sz="16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思路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观点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方式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grpSp>
        <p:nvGrpSpPr>
          <p:cNvPr id="22" name="Group 93"/>
          <p:cNvGrpSpPr/>
          <p:nvPr/>
        </p:nvGrpSpPr>
        <p:grpSpPr>
          <a:xfrm>
            <a:off x="684457" y="377954"/>
            <a:ext cx="571168" cy="571167"/>
            <a:chOff x="4259726" y="3014288"/>
            <a:chExt cx="624548" cy="624548"/>
          </a:xfrm>
        </p:grpSpPr>
        <p:sp>
          <p:nvSpPr>
            <p:cNvPr id="23" name="Oval 13"/>
            <p:cNvSpPr/>
            <p:nvPr/>
          </p:nvSpPr>
          <p:spPr>
            <a:xfrm>
              <a:off x="4259726" y="3014288"/>
              <a:ext cx="624548" cy="6245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24" name="Group 31"/>
            <p:cNvGrpSpPr/>
            <p:nvPr/>
          </p:nvGrpSpPr>
          <p:grpSpPr>
            <a:xfrm>
              <a:off x="4440145" y="3153571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项目思考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551380" y="2593680"/>
            <a:ext cx="6332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dirty="0" smtClean="0">
                <a:solidFill>
                  <a:schemeClr val="bg1"/>
                </a:solidFill>
                <a:latin typeface="+mj-ea"/>
                <a:ea typeface="+mj-ea"/>
              </a:rPr>
              <a:t>1.</a:t>
            </a:r>
            <a:r>
              <a:rPr kumimoji="1" lang="zh-CN" altLang="en-US" sz="1400" dirty="0" smtClean="0">
                <a:solidFill>
                  <a:schemeClr val="bg1"/>
                </a:solidFill>
                <a:latin typeface="+mj-ea"/>
                <a:ea typeface="+mj-ea"/>
              </a:rPr>
              <a:t> 周边</a:t>
            </a:r>
            <a:r>
              <a:rPr kumimoji="1" lang="zh-CN" altLang="en-US" sz="1400" dirty="0" smtClean="0">
                <a:solidFill>
                  <a:schemeClr val="bg1"/>
                </a:solidFill>
                <a:latin typeface="+mj-ea"/>
                <a:ea typeface="+mj-ea"/>
              </a:rPr>
              <a:t>以办公区，年轻人群较为集中，药房自身的人流量较大</a:t>
            </a:r>
            <a:endParaRPr kumimoji="1" lang="zh-CN" altLang="en-US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1380" y="3920157"/>
            <a:ext cx="56129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地处南汇大学城附近，学生群体众多</a:t>
            </a:r>
            <a:endParaRPr kumimoji="1" lang="zh-CN" altLang="en-US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87624" y="3056061"/>
            <a:ext cx="7128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i="1" dirty="0" smtClean="0">
                <a:solidFill>
                  <a:srgbClr val="FF0000"/>
                </a:solidFill>
                <a:latin typeface="+mj-ea"/>
                <a:ea typeface="+mj-ea"/>
              </a:rPr>
              <a:t>注：该区域人群交通工具主要以地铁为主，需考虑赠品的重量、体积是否会造成不便</a:t>
            </a:r>
            <a:endParaRPr kumimoji="1" lang="zh-CN" altLang="en-US" sz="1400" b="1" i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87624" y="4352205"/>
            <a:ext cx="71287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i="1" dirty="0" smtClean="0">
                <a:solidFill>
                  <a:srgbClr val="FF0000"/>
                </a:solidFill>
                <a:latin typeface="+mj-ea"/>
                <a:ea typeface="+mj-ea"/>
              </a:rPr>
              <a:t>注：该区域以学生群体为主，由于居住限制学生群体不易接受需二次加工的赠品</a:t>
            </a:r>
            <a:endParaRPr kumimoji="1" lang="zh-CN" altLang="en-US" sz="1400" b="1" i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96116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779912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目标人群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07904" y="1523568"/>
            <a:ext cx="1692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Main</a:t>
            </a:r>
            <a:r>
              <a:rPr kumimoji="1" lang="zh-CN" altLang="en-US" sz="2000" b="1" dirty="0" smtClean="0">
                <a:solidFill>
                  <a:schemeClr val="bg1"/>
                </a:solidFill>
                <a:latin typeface="+mn-ea"/>
              </a:rPr>
              <a:t> </a:t>
            </a:r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Group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83568" y="2359965"/>
            <a:ext cx="202984" cy="1800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1115616" y="2287957"/>
            <a:ext cx="33271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生活在门店周边或工作在门店周边</a:t>
            </a:r>
            <a:endParaRPr kumimoji="1" lang="en-US" altLang="zh-CN" sz="1600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FFFFFF"/>
                </a:solidFill>
                <a:latin typeface="+mj-ea"/>
                <a:ea typeface="+mj-ea"/>
              </a:rPr>
              <a:t>思路</a:t>
            </a:r>
            <a:endParaRPr kumimoji="1" lang="zh-CN" altLang="en-US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观点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方式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290728581"/>
              </p:ext>
            </p:extLst>
          </p:nvPr>
        </p:nvGraphicFramePr>
        <p:xfrm>
          <a:off x="4694794" y="1830490"/>
          <a:ext cx="5019682" cy="3016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椭圆 17"/>
          <p:cNvSpPr/>
          <p:nvPr/>
        </p:nvSpPr>
        <p:spPr>
          <a:xfrm>
            <a:off x="683568" y="2787774"/>
            <a:ext cx="180020" cy="18002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115616" y="2715766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有一定的消费能力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683568" y="3219822"/>
            <a:ext cx="180020" cy="18002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115616" y="3169300"/>
            <a:ext cx="3168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 smtClean="0">
                <a:solidFill>
                  <a:schemeClr val="bg1"/>
                </a:solidFill>
                <a:latin typeface="+mj-ea"/>
                <a:ea typeface="+mj-ea"/>
              </a:rPr>
              <a:t>热衷于互联网购物</a:t>
            </a:r>
            <a:endParaRPr kumimoji="1" lang="zh-CN" altLang="en-US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2" name="Group 93"/>
          <p:cNvGrpSpPr/>
          <p:nvPr/>
        </p:nvGrpSpPr>
        <p:grpSpPr>
          <a:xfrm>
            <a:off x="684457" y="377954"/>
            <a:ext cx="571168" cy="571167"/>
            <a:chOff x="4259726" y="3014288"/>
            <a:chExt cx="624548" cy="624548"/>
          </a:xfrm>
        </p:grpSpPr>
        <p:sp>
          <p:nvSpPr>
            <p:cNvPr id="23" name="Oval 13"/>
            <p:cNvSpPr/>
            <p:nvPr/>
          </p:nvSpPr>
          <p:spPr>
            <a:xfrm>
              <a:off x="4259726" y="3014288"/>
              <a:ext cx="624548" cy="6245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24" name="Group 31"/>
            <p:cNvGrpSpPr/>
            <p:nvPr/>
          </p:nvGrpSpPr>
          <p:grpSpPr>
            <a:xfrm>
              <a:off x="4440145" y="3153571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25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6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项目思考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1459" y="3768718"/>
            <a:ext cx="5220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目前网购人群主要集中在</a:t>
            </a:r>
            <a:r>
              <a:rPr kumimoji="1" lang="en-US" altLang="zh-CN" sz="1400" b="1" dirty="0" smtClean="0">
                <a:solidFill>
                  <a:schemeClr val="bg1"/>
                </a:solidFill>
                <a:latin typeface="+mj-ea"/>
                <a:ea typeface="+mj-ea"/>
              </a:rPr>
              <a:t>15-40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岁左右人群中，为考虑到后期转化问题，应尽量降低参与活动的老年人群的比重。</a:t>
            </a:r>
            <a:endParaRPr kumimoji="1" lang="zh-CN" altLang="en-US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9113701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参与方式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07904" y="1563638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Broadcasting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68786" y="2715766"/>
            <a:ext cx="1229031" cy="36004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进入门店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2117387" y="2859782"/>
            <a:ext cx="495615" cy="45719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29026" y="2715766"/>
            <a:ext cx="1584176" cy="36004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下载注册</a:t>
            </a:r>
            <a:r>
              <a:rPr kumimoji="1" lang="en-US" altLang="zh-CN" b="1" dirty="0" smtClean="0">
                <a:latin typeface="+mj-ea"/>
                <a:ea typeface="+mj-ea"/>
              </a:rPr>
              <a:t>APP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4637667" y="2859782"/>
            <a:ext cx="495615" cy="45719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5349306" y="2715766"/>
            <a:ext cx="1238918" cy="36004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领取礼品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sp>
        <p:nvSpPr>
          <p:cNvPr id="25" name="右箭头 24"/>
          <p:cNvSpPr/>
          <p:nvPr/>
        </p:nvSpPr>
        <p:spPr>
          <a:xfrm>
            <a:off x="6789466" y="2859782"/>
            <a:ext cx="495615" cy="45719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509546" y="2715766"/>
            <a:ext cx="1238918" cy="360040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latin typeface="+mj-ea"/>
                <a:ea typeface="+mj-ea"/>
              </a:rPr>
              <a:t>微信晒图</a:t>
            </a:r>
            <a:endParaRPr kumimoji="1" lang="zh-CN" altLang="en-US" b="1" dirty="0">
              <a:latin typeface="+mj-ea"/>
              <a:ea typeface="+mj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FFFFFF"/>
                </a:solidFill>
                <a:latin typeface="+mj-ea"/>
                <a:ea typeface="+mj-ea"/>
              </a:rPr>
              <a:t>思路</a:t>
            </a:r>
            <a:endParaRPr kumimoji="1" lang="zh-CN" altLang="en-US" b="1" dirty="0">
              <a:solidFill>
                <a:srgbClr val="FFFFFF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观点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A6C34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方式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grpSp>
        <p:nvGrpSpPr>
          <p:cNvPr id="37" name="Group 93"/>
          <p:cNvGrpSpPr/>
          <p:nvPr/>
        </p:nvGrpSpPr>
        <p:grpSpPr>
          <a:xfrm>
            <a:off x="684457" y="377954"/>
            <a:ext cx="571168" cy="571167"/>
            <a:chOff x="4259726" y="3014288"/>
            <a:chExt cx="624548" cy="624548"/>
          </a:xfrm>
        </p:grpSpPr>
        <p:sp>
          <p:nvSpPr>
            <p:cNvPr id="39" name="Oval 13"/>
            <p:cNvSpPr/>
            <p:nvPr/>
          </p:nvSpPr>
          <p:spPr>
            <a:xfrm>
              <a:off x="4259726" y="3014288"/>
              <a:ext cx="624548" cy="6245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grpSp>
          <p:nvGrpSpPr>
            <p:cNvPr id="40" name="Group 31"/>
            <p:cNvGrpSpPr/>
            <p:nvPr/>
          </p:nvGrpSpPr>
          <p:grpSpPr>
            <a:xfrm>
              <a:off x="4440145" y="3153571"/>
              <a:ext cx="263709" cy="384412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41" name="AutoShape 113"/>
              <p:cNvSpPr>
                <a:spLocks/>
              </p:cNvSpPr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2" name="AutoShape 114"/>
              <p:cNvSpPr>
                <a:spLocks/>
              </p:cNvSpPr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5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项目思考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6172845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预热时间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23928" y="1563638"/>
            <a:ext cx="13888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Warm-up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预热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进行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收尾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活动运营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6" name="Group 103"/>
          <p:cNvGrpSpPr/>
          <p:nvPr/>
        </p:nvGrpSpPr>
        <p:grpSpPr>
          <a:xfrm>
            <a:off x="683568" y="377954"/>
            <a:ext cx="571168" cy="571168"/>
            <a:chOff x="1527694" y="1265864"/>
            <a:chExt cx="624548" cy="624548"/>
          </a:xfrm>
        </p:grpSpPr>
        <p:sp>
          <p:nvSpPr>
            <p:cNvPr id="27" name="Oval 104"/>
            <p:cNvSpPr/>
            <p:nvPr/>
          </p:nvSpPr>
          <p:spPr>
            <a:xfrm>
              <a:off x="1527694" y="1265864"/>
              <a:ext cx="624548" cy="624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4" name="AutoShape 130"/>
            <p:cNvSpPr>
              <a:spLocks/>
            </p:cNvSpPr>
            <p:nvPr/>
          </p:nvSpPr>
          <p:spPr bwMode="auto">
            <a:xfrm>
              <a:off x="1648090" y="1386260"/>
              <a:ext cx="383755" cy="38375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2" name="TextBox 59"/>
          <p:cNvSpPr txBox="1"/>
          <p:nvPr/>
        </p:nvSpPr>
        <p:spPr>
          <a:xfrm>
            <a:off x="1006884" y="2626202"/>
            <a:ext cx="37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latin typeface="FontAwesome" pitchFamily="2" charset="0"/>
              </a:rPr>
              <a:t></a:t>
            </a:r>
          </a:p>
        </p:txBody>
      </p:sp>
      <p:sp>
        <p:nvSpPr>
          <p:cNvPr id="23" name="TextBox 64"/>
          <p:cNvSpPr txBox="1"/>
          <p:nvPr/>
        </p:nvSpPr>
        <p:spPr>
          <a:xfrm>
            <a:off x="3492204" y="2607382"/>
            <a:ext cx="3227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latin typeface="FontAwesome" pitchFamily="2" charset="0"/>
              </a:rPr>
              <a:t></a:t>
            </a:r>
          </a:p>
        </p:txBody>
      </p:sp>
      <p:sp>
        <p:nvSpPr>
          <p:cNvPr id="24" name="TextBox 69"/>
          <p:cNvSpPr txBox="1"/>
          <p:nvPr/>
        </p:nvSpPr>
        <p:spPr>
          <a:xfrm>
            <a:off x="5883429" y="2663250"/>
            <a:ext cx="37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latin typeface="FontAwesome" pitchFamily="2" charset="0"/>
              </a:rPr>
              <a:t>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979712" y="2474955"/>
            <a:ext cx="5743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</a:rPr>
              <a:t>2016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</a:rPr>
              <a:t>年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</a:rPr>
              <a:t>12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</a:rPr>
              <a:t>月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</a:rPr>
              <a:t>13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</a:rPr>
              <a:t>日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</a:rPr>
              <a:t>-2016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</a:rPr>
              <a:t>年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</a:rPr>
              <a:t>12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</a:rPr>
              <a:t>月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</a:rPr>
              <a:t>18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</a:rPr>
              <a:t>日</a:t>
            </a:r>
            <a:endParaRPr kumimoji="1" lang="zh-CN" altLang="en-US" sz="2800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968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/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活动时间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67944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smtClean="0">
                <a:solidFill>
                  <a:schemeClr val="bg1"/>
                </a:solidFill>
                <a:latin typeface="+mn-ea"/>
              </a:rPr>
              <a:t>Event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预热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进行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收尾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活动运营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6" name="Group 103"/>
          <p:cNvGrpSpPr/>
          <p:nvPr/>
        </p:nvGrpSpPr>
        <p:grpSpPr>
          <a:xfrm>
            <a:off x="683568" y="377954"/>
            <a:ext cx="571168" cy="571168"/>
            <a:chOff x="1527694" y="1265864"/>
            <a:chExt cx="624548" cy="624548"/>
          </a:xfrm>
        </p:grpSpPr>
        <p:sp>
          <p:nvSpPr>
            <p:cNvPr id="27" name="Oval 104"/>
            <p:cNvSpPr/>
            <p:nvPr/>
          </p:nvSpPr>
          <p:spPr>
            <a:xfrm>
              <a:off x="1527694" y="1265864"/>
              <a:ext cx="624548" cy="624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4" name="AutoShape 130"/>
            <p:cNvSpPr>
              <a:spLocks/>
            </p:cNvSpPr>
            <p:nvPr/>
          </p:nvSpPr>
          <p:spPr bwMode="auto">
            <a:xfrm>
              <a:off x="1648090" y="1386260"/>
              <a:ext cx="383755" cy="38375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-362108" y="36235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" name="文本框 1"/>
          <p:cNvSpPr txBox="1"/>
          <p:nvPr/>
        </p:nvSpPr>
        <p:spPr>
          <a:xfrm>
            <a:off x="1763688" y="2499742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  <a:ea typeface="+mj-ea"/>
              </a:rPr>
              <a:t>2016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  <a:ea typeface="+mj-ea"/>
              </a:rPr>
              <a:t>年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  <a:ea typeface="+mj-ea"/>
              </a:rPr>
              <a:t>12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  <a:ea typeface="+mj-ea"/>
              </a:rPr>
              <a:t>月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  <a:ea typeface="+mj-ea"/>
              </a:rPr>
              <a:t>19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  <a:ea typeface="+mj-ea"/>
              </a:rPr>
              <a:t>日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  <a:ea typeface="+mj-ea"/>
              </a:rPr>
              <a:t>——2017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  <a:ea typeface="+mj-ea"/>
              </a:rPr>
              <a:t>年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  <a:ea typeface="+mj-ea"/>
              </a:rPr>
              <a:t>1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  <a:ea typeface="+mj-ea"/>
              </a:rPr>
              <a:t>月</a:t>
            </a:r>
            <a:r>
              <a:rPr kumimoji="1" lang="en-US" altLang="zh-CN" sz="2800" b="1" dirty="0" smtClean="0">
                <a:solidFill>
                  <a:schemeClr val="bg1"/>
                </a:solidFill>
                <a:latin typeface="+mj-lt"/>
                <a:ea typeface="+mj-ea"/>
              </a:rPr>
              <a:t>1</a:t>
            </a:r>
            <a:r>
              <a:rPr kumimoji="1" lang="zh-CN" altLang="en-US" sz="2800" b="1" dirty="0" smtClean="0">
                <a:solidFill>
                  <a:schemeClr val="bg1"/>
                </a:solidFill>
                <a:latin typeface="+mj-lt"/>
                <a:ea typeface="+mj-ea"/>
              </a:rPr>
              <a:t>日</a:t>
            </a:r>
            <a:endParaRPr kumimoji="1" lang="zh-CN" altLang="en-US" sz="2800" b="1" dirty="0">
              <a:solidFill>
                <a:schemeClr val="bg1"/>
              </a:solidFill>
              <a:latin typeface="+mj-lt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6879430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参与流程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67944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smtClean="0">
                <a:solidFill>
                  <a:schemeClr val="bg1"/>
                </a:solidFill>
                <a:latin typeface="+mn-ea"/>
              </a:rPr>
              <a:t>Event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预热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进行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收尾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活动运营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6" name="Group 103"/>
          <p:cNvGrpSpPr/>
          <p:nvPr/>
        </p:nvGrpSpPr>
        <p:grpSpPr>
          <a:xfrm>
            <a:off x="683568" y="377954"/>
            <a:ext cx="571168" cy="571168"/>
            <a:chOff x="1527694" y="1265864"/>
            <a:chExt cx="624548" cy="624548"/>
          </a:xfrm>
        </p:grpSpPr>
        <p:sp>
          <p:nvSpPr>
            <p:cNvPr id="27" name="Oval 104"/>
            <p:cNvSpPr/>
            <p:nvPr/>
          </p:nvSpPr>
          <p:spPr>
            <a:xfrm>
              <a:off x="1527694" y="1265864"/>
              <a:ext cx="624548" cy="624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4" name="AutoShape 130"/>
            <p:cNvSpPr>
              <a:spLocks/>
            </p:cNvSpPr>
            <p:nvPr/>
          </p:nvSpPr>
          <p:spPr bwMode="auto">
            <a:xfrm>
              <a:off x="1648090" y="1386260"/>
              <a:ext cx="383755" cy="38375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4" name="圆角矩形 3"/>
          <p:cNvSpPr/>
          <p:nvPr/>
        </p:nvSpPr>
        <p:spPr>
          <a:xfrm>
            <a:off x="4004836" y="2067695"/>
            <a:ext cx="1071220" cy="3281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 smtClean="0">
                <a:latin typeface="+mj-ea"/>
                <a:ea typeface="+mj-ea"/>
              </a:rPr>
              <a:t>进入门店</a:t>
            </a:r>
            <a:endParaRPr kumimoji="1" lang="zh-CN" altLang="en-US" sz="1600" b="1" dirty="0">
              <a:latin typeface="+mj-ea"/>
              <a:ea typeface="+mj-ea"/>
            </a:endParaRPr>
          </a:p>
        </p:txBody>
      </p:sp>
      <p:sp>
        <p:nvSpPr>
          <p:cNvPr id="102" name="圆角矩形 101"/>
          <p:cNvSpPr/>
          <p:nvPr/>
        </p:nvSpPr>
        <p:spPr>
          <a:xfrm>
            <a:off x="4005080" y="2603689"/>
            <a:ext cx="1071220" cy="3281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 smtClean="0">
                <a:latin typeface="+mj-ea"/>
                <a:ea typeface="+mj-ea"/>
              </a:rPr>
              <a:t>任意消费</a:t>
            </a:r>
            <a:endParaRPr kumimoji="1" lang="zh-CN" altLang="en-US" sz="1600" b="1" dirty="0">
              <a:latin typeface="+mj-ea"/>
              <a:ea typeface="+mj-ea"/>
            </a:endParaRPr>
          </a:p>
        </p:txBody>
      </p:sp>
      <p:cxnSp>
        <p:nvCxnSpPr>
          <p:cNvPr id="8" name="直线箭头连接符 7"/>
          <p:cNvCxnSpPr>
            <a:stCxn id="4" idx="2"/>
            <a:endCxn id="102" idx="0"/>
          </p:cNvCxnSpPr>
          <p:nvPr/>
        </p:nvCxnSpPr>
        <p:spPr>
          <a:xfrm>
            <a:off x="4540446" y="2395796"/>
            <a:ext cx="244" cy="207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圆角矩形 102"/>
          <p:cNvSpPr/>
          <p:nvPr/>
        </p:nvSpPr>
        <p:spPr>
          <a:xfrm>
            <a:off x="2194522" y="3153604"/>
            <a:ext cx="4691847" cy="5559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 smtClean="0">
                <a:latin typeface="+mj-ea"/>
                <a:ea typeface="+mj-ea"/>
              </a:rPr>
              <a:t>关注优美购</a:t>
            </a:r>
            <a:r>
              <a:rPr kumimoji="1" lang="en-US" altLang="zh-CN" sz="1400" b="1" dirty="0" smtClean="0">
                <a:latin typeface="+mj-ea"/>
                <a:ea typeface="+mj-ea"/>
              </a:rPr>
              <a:t>/</a:t>
            </a:r>
            <a:r>
              <a:rPr kumimoji="1" lang="zh-CN" altLang="en-US" sz="1400" b="1" dirty="0" smtClean="0">
                <a:latin typeface="+mj-ea"/>
                <a:ea typeface="+mj-ea"/>
              </a:rPr>
              <a:t>城生活微信号，并下载注册城生活</a:t>
            </a:r>
            <a:r>
              <a:rPr kumimoji="1" lang="en-US" altLang="zh-CN" sz="1400" b="1" dirty="0" smtClean="0">
                <a:latin typeface="+mj-ea"/>
                <a:ea typeface="+mj-ea"/>
              </a:rPr>
              <a:t>APP</a:t>
            </a:r>
            <a:endParaRPr kumimoji="1" lang="zh-CN" altLang="en-US" sz="1400" b="1" dirty="0">
              <a:latin typeface="+mj-ea"/>
              <a:ea typeface="+mj-ea"/>
            </a:endParaRPr>
          </a:p>
        </p:txBody>
      </p:sp>
      <p:cxnSp>
        <p:nvCxnSpPr>
          <p:cNvPr id="11" name="直线箭头连接符 10"/>
          <p:cNvCxnSpPr>
            <a:stCxn id="102" idx="2"/>
            <a:endCxn id="103" idx="0"/>
          </p:cNvCxnSpPr>
          <p:nvPr/>
        </p:nvCxnSpPr>
        <p:spPr>
          <a:xfrm flipH="1">
            <a:off x="4540446" y="2931790"/>
            <a:ext cx="244" cy="2218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圆角矩形 103"/>
          <p:cNvSpPr/>
          <p:nvPr/>
        </p:nvSpPr>
        <p:spPr>
          <a:xfrm>
            <a:off x="3964039" y="3923459"/>
            <a:ext cx="1152127" cy="3764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 smtClean="0">
                <a:latin typeface="+mj-ea"/>
                <a:ea typeface="+mj-ea"/>
              </a:rPr>
              <a:t>领取产品</a:t>
            </a:r>
            <a:endParaRPr kumimoji="1" lang="zh-CN" altLang="en-US" sz="1400" b="1" dirty="0">
              <a:latin typeface="+mj-ea"/>
              <a:ea typeface="+mj-ea"/>
            </a:endParaRPr>
          </a:p>
        </p:txBody>
      </p:sp>
      <p:cxnSp>
        <p:nvCxnSpPr>
          <p:cNvPr id="15" name="直线箭头连接符 14"/>
          <p:cNvCxnSpPr>
            <a:stCxn id="103" idx="2"/>
            <a:endCxn id="104" idx="0"/>
          </p:cNvCxnSpPr>
          <p:nvPr/>
        </p:nvCxnSpPr>
        <p:spPr>
          <a:xfrm flipH="1">
            <a:off x="4540103" y="3709543"/>
            <a:ext cx="343" cy="2139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圆角矩形 104"/>
          <p:cNvSpPr/>
          <p:nvPr/>
        </p:nvSpPr>
        <p:spPr>
          <a:xfrm>
            <a:off x="2883918" y="4525711"/>
            <a:ext cx="3312367" cy="37648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b="1" dirty="0" smtClean="0">
                <a:latin typeface="+mj-ea"/>
                <a:ea typeface="+mj-ea"/>
              </a:rPr>
              <a:t>晒图分享到朋友圈并标注地址</a:t>
            </a:r>
            <a:endParaRPr kumimoji="1" lang="zh-CN" altLang="en-US" sz="1400" b="1" dirty="0">
              <a:latin typeface="+mj-ea"/>
              <a:ea typeface="+mj-ea"/>
            </a:endParaRPr>
          </a:p>
        </p:txBody>
      </p:sp>
      <p:cxnSp>
        <p:nvCxnSpPr>
          <p:cNvPr id="20" name="直线箭头连接符 19"/>
          <p:cNvCxnSpPr>
            <a:stCxn id="104" idx="2"/>
            <a:endCxn id="105" idx="0"/>
          </p:cNvCxnSpPr>
          <p:nvPr/>
        </p:nvCxnSpPr>
        <p:spPr>
          <a:xfrm flipH="1">
            <a:off x="4540102" y="4299942"/>
            <a:ext cx="1" cy="225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95097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现场执行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67944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smtClean="0">
                <a:solidFill>
                  <a:schemeClr val="bg1"/>
                </a:solidFill>
                <a:latin typeface="+mn-ea"/>
              </a:rPr>
              <a:t>Event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预热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进行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收尾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活动运营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6" name="Group 103"/>
          <p:cNvGrpSpPr/>
          <p:nvPr/>
        </p:nvGrpSpPr>
        <p:grpSpPr>
          <a:xfrm>
            <a:off x="683568" y="377954"/>
            <a:ext cx="571168" cy="571168"/>
            <a:chOff x="1527694" y="1265864"/>
            <a:chExt cx="624548" cy="624548"/>
          </a:xfrm>
        </p:grpSpPr>
        <p:sp>
          <p:nvSpPr>
            <p:cNvPr id="27" name="Oval 104"/>
            <p:cNvSpPr/>
            <p:nvPr/>
          </p:nvSpPr>
          <p:spPr>
            <a:xfrm>
              <a:off x="1527694" y="1265864"/>
              <a:ext cx="624548" cy="624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4" name="AutoShape 130"/>
            <p:cNvSpPr>
              <a:spLocks/>
            </p:cNvSpPr>
            <p:nvPr/>
          </p:nvSpPr>
          <p:spPr bwMode="auto">
            <a:xfrm>
              <a:off x="1648090" y="1386260"/>
              <a:ext cx="383755" cy="38375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928567" y="2494602"/>
            <a:ext cx="2239871" cy="1373292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 smtClean="0">
                <a:latin typeface="+mj-ea"/>
                <a:ea typeface="+mj-ea"/>
              </a:rPr>
              <a:t>现场需配备</a:t>
            </a:r>
            <a:r>
              <a:rPr kumimoji="1" lang="en-US" altLang="zh-CN" sz="1400" dirty="0" smtClean="0">
                <a:latin typeface="+mj-ea"/>
                <a:ea typeface="+mj-ea"/>
              </a:rPr>
              <a:t>WIFI</a:t>
            </a:r>
            <a:r>
              <a:rPr kumimoji="1" lang="zh-CN" altLang="en-US" sz="1400" dirty="0" smtClean="0">
                <a:latin typeface="+mj-ea"/>
                <a:ea typeface="+mj-ea"/>
              </a:rPr>
              <a:t>设备            并尽量减少用户下载</a:t>
            </a:r>
            <a:r>
              <a:rPr kumimoji="1" lang="en-US" altLang="zh-CN" sz="1400" dirty="0" smtClean="0">
                <a:latin typeface="+mj-ea"/>
                <a:ea typeface="+mj-ea"/>
              </a:rPr>
              <a:t>APP</a:t>
            </a:r>
            <a:r>
              <a:rPr kumimoji="1" lang="zh-CN" altLang="en-US" sz="1400" dirty="0" smtClean="0">
                <a:latin typeface="+mj-ea"/>
                <a:ea typeface="+mj-ea"/>
              </a:rPr>
              <a:t>等待时间</a:t>
            </a:r>
            <a:endParaRPr kumimoji="1" lang="zh-CN" altLang="en-US" sz="1400" dirty="0">
              <a:latin typeface="+mj-ea"/>
              <a:ea typeface="+mj-ea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3394544" y="2494602"/>
            <a:ext cx="2239871" cy="137329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 smtClean="0">
                <a:latin typeface="+mj-ea"/>
                <a:ea typeface="+mj-ea"/>
              </a:rPr>
              <a:t>为避免用户重复领取，现场工作人员应注意顾客是否重复注册</a:t>
            </a:r>
            <a:endParaRPr kumimoji="1" lang="zh-CN" altLang="en-US" sz="1400" dirty="0">
              <a:latin typeface="+mj-ea"/>
              <a:ea typeface="+mj-ea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5860521" y="2499066"/>
            <a:ext cx="2239871" cy="137329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400" dirty="0" smtClean="0">
                <a:latin typeface="+mj-ea"/>
                <a:ea typeface="+mj-ea"/>
              </a:rPr>
              <a:t>如参与人员过多应安排人员进行支援，避免门店人员混乱造成物品丢失</a:t>
            </a:r>
            <a:endParaRPr kumimoji="1" lang="zh-CN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736636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收尾工作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1960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smtClean="0">
                <a:solidFill>
                  <a:schemeClr val="bg1"/>
                </a:solidFill>
                <a:latin typeface="+mn-ea"/>
              </a:rPr>
              <a:t>End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预热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进行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090838" y="483518"/>
            <a:ext cx="1137346" cy="360040"/>
          </a:xfrm>
          <a:prstGeom prst="rect">
            <a:avLst/>
          </a:prstGeom>
          <a:solidFill>
            <a:srgbClr val="0E6FC6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收尾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活动运营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grpSp>
        <p:nvGrpSpPr>
          <p:cNvPr id="26" name="Group 103"/>
          <p:cNvGrpSpPr/>
          <p:nvPr/>
        </p:nvGrpSpPr>
        <p:grpSpPr>
          <a:xfrm>
            <a:off x="683568" y="377954"/>
            <a:ext cx="571168" cy="571168"/>
            <a:chOff x="1527694" y="1265864"/>
            <a:chExt cx="624548" cy="624548"/>
          </a:xfrm>
        </p:grpSpPr>
        <p:sp>
          <p:nvSpPr>
            <p:cNvPr id="27" name="Oval 104"/>
            <p:cNvSpPr/>
            <p:nvPr/>
          </p:nvSpPr>
          <p:spPr>
            <a:xfrm>
              <a:off x="1527694" y="1265864"/>
              <a:ext cx="624548" cy="62454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34" name="AutoShape 130"/>
            <p:cNvSpPr>
              <a:spLocks/>
            </p:cNvSpPr>
            <p:nvPr/>
          </p:nvSpPr>
          <p:spPr bwMode="auto">
            <a:xfrm>
              <a:off x="1648090" y="1386260"/>
              <a:ext cx="383755" cy="383755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798447" y="2495967"/>
            <a:ext cx="2495264" cy="1913803"/>
          </a:xfrm>
          <a:prstGeom prst="roundRect">
            <a:avLst>
              <a:gd name="adj" fmla="val 3435"/>
            </a:avLst>
          </a:prstGeom>
          <a:solidFill>
            <a:schemeClr val="accent4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id-ID" altLang="id-ID" sz="1350"/>
          </a:p>
        </p:txBody>
      </p:sp>
      <p:sp>
        <p:nvSpPr>
          <p:cNvPr id="20" name="AutoShape 16"/>
          <p:cNvSpPr>
            <a:spLocks/>
          </p:cNvSpPr>
          <p:nvPr/>
        </p:nvSpPr>
        <p:spPr bwMode="auto">
          <a:xfrm>
            <a:off x="3381785" y="2389669"/>
            <a:ext cx="2494550" cy="2092007"/>
          </a:xfrm>
          <a:prstGeom prst="roundRect">
            <a:avLst>
              <a:gd name="adj" fmla="val 3435"/>
            </a:avLst>
          </a:prstGeom>
          <a:solidFill>
            <a:schemeClr val="accent5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defRPr/>
            </a:pPr>
            <a:endParaRPr lang="en-US" sz="1350"/>
          </a:p>
        </p:txBody>
      </p:sp>
      <p:sp>
        <p:nvSpPr>
          <p:cNvPr id="21" name="AutoShape 18"/>
          <p:cNvSpPr>
            <a:spLocks/>
          </p:cNvSpPr>
          <p:nvPr/>
        </p:nvSpPr>
        <p:spPr bwMode="auto">
          <a:xfrm>
            <a:off x="1010855" y="2279352"/>
            <a:ext cx="2440957" cy="2308622"/>
          </a:xfrm>
          <a:prstGeom prst="roundRect">
            <a:avLst>
              <a:gd name="adj" fmla="val 3509"/>
            </a:avLst>
          </a:prstGeom>
          <a:solidFill>
            <a:schemeClr val="accent6"/>
          </a:solidFill>
          <a:ln w="38100" cap="flat">
            <a:solidFill>
              <a:schemeClr val="bg1">
                <a:lumMod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>
              <a:defRPr/>
            </a:pPr>
            <a:endParaRPr lang="en-US" sz="1350"/>
          </a:p>
        </p:txBody>
      </p:sp>
      <p:sp>
        <p:nvSpPr>
          <p:cNvPr id="22" name="TextBox 59"/>
          <p:cNvSpPr txBox="1"/>
          <p:nvPr/>
        </p:nvSpPr>
        <p:spPr>
          <a:xfrm>
            <a:off x="3645775" y="3648725"/>
            <a:ext cx="37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latin typeface="FontAwesome" pitchFamily="2" charset="0"/>
              </a:rPr>
              <a:t></a:t>
            </a:r>
          </a:p>
        </p:txBody>
      </p:sp>
      <p:sp>
        <p:nvSpPr>
          <p:cNvPr id="23" name="TextBox 64"/>
          <p:cNvSpPr txBox="1"/>
          <p:nvPr/>
        </p:nvSpPr>
        <p:spPr>
          <a:xfrm>
            <a:off x="6131095" y="3629905"/>
            <a:ext cx="3227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latin typeface="FontAwesome" pitchFamily="2" charset="0"/>
              </a:rPr>
              <a:t></a:t>
            </a:r>
          </a:p>
        </p:txBody>
      </p:sp>
      <p:sp>
        <p:nvSpPr>
          <p:cNvPr id="24" name="TextBox 69"/>
          <p:cNvSpPr txBox="1"/>
          <p:nvPr/>
        </p:nvSpPr>
        <p:spPr>
          <a:xfrm>
            <a:off x="8522320" y="2155314"/>
            <a:ext cx="37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3000" dirty="0">
                <a:solidFill>
                  <a:schemeClr val="bg1"/>
                </a:solidFill>
                <a:latin typeface="FontAwesome" pitchFamily="2" charset="0"/>
              </a:rPr>
              <a:t>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-362108" y="36235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8" name="文本框 27"/>
          <p:cNvSpPr txBox="1"/>
          <p:nvPr/>
        </p:nvSpPr>
        <p:spPr>
          <a:xfrm>
            <a:off x="1058284" y="3075806"/>
            <a:ext cx="23438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及时将活动宣传单页回收并更换最</a:t>
            </a:r>
            <a:r>
              <a:rPr kumimoji="1" lang="zh-CN" altLang="en-US" sz="1400" b="1" smtClean="0">
                <a:solidFill>
                  <a:schemeClr val="bg1"/>
                </a:solidFill>
                <a:latin typeface="+mj-ea"/>
                <a:ea typeface="+mj-ea"/>
              </a:rPr>
              <a:t>新的宣传单页</a:t>
            </a:r>
            <a:endParaRPr kumimoji="1" lang="zh-CN" altLang="en-US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511503" y="3075806"/>
            <a:ext cx="23566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对活动数据进行统计并</a:t>
            </a:r>
            <a:r>
              <a:rPr kumimoji="1" lang="zh-CN" altLang="en-US" sz="1400" b="1" smtClean="0">
                <a:solidFill>
                  <a:schemeClr val="bg1"/>
                </a:solidFill>
                <a:latin typeface="+mj-ea"/>
                <a:ea typeface="+mj-ea"/>
              </a:rPr>
              <a:t>进行活动复盘</a:t>
            </a:r>
            <a:endParaRPr kumimoji="1" lang="en-US" altLang="zh-CN" sz="1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940152" y="3147814"/>
            <a:ext cx="23248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dirty="0" smtClean="0">
                <a:solidFill>
                  <a:schemeClr val="bg1"/>
                </a:solidFill>
                <a:latin typeface="+mj-ea"/>
                <a:ea typeface="+mj-ea"/>
              </a:rPr>
              <a:t>对周边居民或用户对活动理解、赠品喜好、活动兴趣进行调研</a:t>
            </a:r>
            <a:endParaRPr kumimoji="1" lang="zh-CN" altLang="en-US" sz="14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480982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线下宣传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1960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Way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宣传方式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效果预估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-362108" y="347949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5" name="Group 106"/>
          <p:cNvGrpSpPr/>
          <p:nvPr/>
        </p:nvGrpSpPr>
        <p:grpSpPr>
          <a:xfrm>
            <a:off x="683568" y="416406"/>
            <a:ext cx="571168" cy="571168"/>
            <a:chOff x="4259726" y="1265864"/>
            <a:chExt cx="624548" cy="624548"/>
          </a:xfrm>
        </p:grpSpPr>
        <p:sp>
          <p:nvSpPr>
            <p:cNvPr id="37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656488"/>
            <a:ext cx="2792232" cy="161679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3571" y="2959329"/>
            <a:ext cx="3049404" cy="191345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46418" y="1913960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smtClean="0">
                <a:solidFill>
                  <a:schemeClr val="bg1"/>
                </a:solidFill>
                <a:latin typeface="+mj-lt"/>
              </a:rPr>
              <a:t>联合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周边商家进行宣传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9686" y="2571750"/>
            <a:ext cx="38202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400" b="1" dirty="0" smtClean="0">
                <a:solidFill>
                  <a:schemeClr val="bg1"/>
                </a:solidFill>
                <a:latin typeface="+mj-lt"/>
              </a:rPr>
              <a:t>1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lt"/>
              </a:rPr>
              <a:t>、提前印制宣传单页，摆放至合作商家收银处，通过合作商家将活动信息告知予目标顾客。</a:t>
            </a:r>
            <a:endParaRPr kumimoji="1" lang="en-US" altLang="zh-CN" sz="1400" b="1" dirty="0" smtClean="0">
              <a:solidFill>
                <a:schemeClr val="bg1"/>
              </a:solidFill>
              <a:latin typeface="+mj-lt"/>
            </a:endParaRPr>
          </a:p>
          <a:p>
            <a:r>
              <a:rPr kumimoji="1" lang="en-US" altLang="zh-CN" sz="1400" b="1" dirty="0" smtClean="0">
                <a:solidFill>
                  <a:schemeClr val="bg1"/>
                </a:solidFill>
                <a:latin typeface="+mj-lt"/>
              </a:rPr>
              <a:t>2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lt"/>
              </a:rPr>
              <a:t>、门店内张贴活动海报</a:t>
            </a:r>
            <a:endParaRPr kumimoji="1" lang="en-US" altLang="zh-CN" sz="1400" b="1" dirty="0" smtClean="0">
              <a:solidFill>
                <a:schemeClr val="bg1"/>
              </a:solidFill>
              <a:latin typeface="+mj-lt"/>
            </a:endParaRPr>
          </a:p>
          <a:p>
            <a:r>
              <a:rPr kumimoji="1" lang="en-US" altLang="zh-CN" sz="1400" b="1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lt"/>
              </a:rPr>
              <a:t>、 摆放音响设备，扩大门店周边知晓度</a:t>
            </a:r>
            <a:endParaRPr kumimoji="1" lang="en-US" altLang="zh-CN" sz="1400" b="1" dirty="0" smtClean="0">
              <a:solidFill>
                <a:schemeClr val="bg1"/>
              </a:solidFill>
              <a:latin typeface="+mj-lt"/>
            </a:endParaRPr>
          </a:p>
          <a:p>
            <a:endParaRPr kumimoji="1" lang="en-US" altLang="zh-CN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23528" y="3714586"/>
            <a:ext cx="3672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商家选择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323528" y="4065334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400" b="1" dirty="0" smtClean="0">
                <a:solidFill>
                  <a:schemeClr val="bg1"/>
                </a:solidFill>
                <a:latin typeface="+mj-lt"/>
              </a:rPr>
              <a:t>以门店为中心，</a:t>
            </a:r>
            <a:r>
              <a:rPr kumimoji="1" lang="en-US" altLang="zh-CN" sz="1400" b="1" dirty="0" smtClean="0">
                <a:solidFill>
                  <a:schemeClr val="bg1"/>
                </a:solidFill>
                <a:latin typeface="+mj-lt"/>
              </a:rPr>
              <a:t>500</a:t>
            </a:r>
            <a:r>
              <a:rPr kumimoji="1" lang="zh-CN" altLang="en-US" sz="1400" b="1" dirty="0" smtClean="0">
                <a:solidFill>
                  <a:schemeClr val="bg1"/>
                </a:solidFill>
                <a:latin typeface="+mj-lt"/>
              </a:rPr>
              <a:t>米为半径。</a:t>
            </a:r>
            <a:endParaRPr kumimoji="1" lang="en-US" altLang="zh-CN" sz="1400" b="1" dirty="0" smtClean="0">
              <a:solidFill>
                <a:schemeClr val="bg1"/>
              </a:solidFill>
              <a:latin typeface="+mj-lt"/>
            </a:endParaRPr>
          </a:p>
          <a:p>
            <a:r>
              <a:rPr kumimoji="1" lang="zh-CN" altLang="en-US" sz="1400" b="1" dirty="0" smtClean="0">
                <a:solidFill>
                  <a:schemeClr val="bg1"/>
                </a:solidFill>
                <a:latin typeface="+mj-lt"/>
              </a:rPr>
              <a:t>优先选择一些小吃店、健身房、美发店、菜市场</a:t>
            </a:r>
            <a:endParaRPr kumimoji="1" lang="en-US" altLang="zh-CN" sz="1400" b="1" dirty="0" smtClean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8699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线上宣传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1960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Way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宣传方式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效果预估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5" name="Group 106"/>
          <p:cNvGrpSpPr/>
          <p:nvPr/>
        </p:nvGrpSpPr>
        <p:grpSpPr>
          <a:xfrm>
            <a:off x="683568" y="416406"/>
            <a:ext cx="571168" cy="571168"/>
            <a:chOff x="4259726" y="1265864"/>
            <a:chExt cx="624548" cy="624548"/>
          </a:xfrm>
        </p:grpSpPr>
        <p:sp>
          <p:nvSpPr>
            <p:cNvPr id="37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431763" y="2151499"/>
            <a:ext cx="134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smtClean="0">
                <a:solidFill>
                  <a:schemeClr val="bg1"/>
                </a:solidFill>
                <a:latin typeface="+mj-lt"/>
              </a:rPr>
              <a:t>微信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卡包：</a:t>
            </a:r>
            <a:endParaRPr kumimoji="1" lang="en-US" altLang="zh-CN" b="1" dirty="0" smtClean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2110030"/>
            <a:ext cx="2304256" cy="296129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04266" y="2571750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以门店为中心进行微信卡包投放</a:t>
            </a:r>
            <a:endParaRPr kumimoji="1"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75656" y="3066514"/>
            <a:ext cx="134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卡包内容：</a:t>
            </a:r>
            <a:endParaRPr kumimoji="1" lang="en-US" altLang="zh-CN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475656" y="3529340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凭微信卡包可在</a:t>
            </a:r>
            <a:r>
              <a:rPr kumimoji="1"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2016.12.19-2017.01.01</a:t>
            </a:r>
          </a:p>
          <a:p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至优美购门店领取</a:t>
            </a:r>
            <a:r>
              <a:rPr kumimoji="1"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5KG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大米一份</a:t>
            </a:r>
            <a:endParaRPr kumimoji="1"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856520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线上宣传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1960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Way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宣传方式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效果预估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5" name="Group 106"/>
          <p:cNvGrpSpPr/>
          <p:nvPr/>
        </p:nvGrpSpPr>
        <p:grpSpPr>
          <a:xfrm>
            <a:off x="683568" y="416406"/>
            <a:ext cx="571168" cy="571168"/>
            <a:chOff x="4259726" y="1265864"/>
            <a:chExt cx="624548" cy="624548"/>
          </a:xfrm>
        </p:grpSpPr>
        <p:sp>
          <p:nvSpPr>
            <p:cNvPr id="37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927089" y="2151499"/>
            <a:ext cx="1916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美团外卖：</a:t>
            </a:r>
            <a:endParaRPr kumimoji="1" lang="en-US" altLang="zh-CN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71600" y="2571750"/>
            <a:ext cx="36724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以门店为中心在美团外卖中进行宣传</a:t>
            </a:r>
            <a:endParaRPr kumimoji="1"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70982" y="3066514"/>
            <a:ext cx="1347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内容：</a:t>
            </a:r>
            <a:endParaRPr kumimoji="1" lang="en-US" altLang="zh-CN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970982" y="3529340"/>
            <a:ext cx="41764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美团外卖中将</a:t>
            </a:r>
            <a:r>
              <a:rPr kumimoji="1"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2.5KG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大米作为新品上架，价格为</a:t>
            </a:r>
            <a:r>
              <a:rPr kumimoji="1"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0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元，标注仅可在规定时间至线下门店领取</a:t>
            </a:r>
            <a:endParaRPr kumimoji="1"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1868" y="1925364"/>
            <a:ext cx="2065225" cy="2956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259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Rectangle 7"/>
          <p:cNvSpPr/>
          <p:nvPr/>
        </p:nvSpPr>
        <p:spPr>
          <a:xfrm>
            <a:off x="-14290" y="-20538"/>
            <a:ext cx="9144000" cy="51845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线上宣传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1960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Way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宣传方式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效果预估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5" name="Group 106"/>
          <p:cNvGrpSpPr/>
          <p:nvPr/>
        </p:nvGrpSpPr>
        <p:grpSpPr>
          <a:xfrm>
            <a:off x="683568" y="416406"/>
            <a:ext cx="571168" cy="571168"/>
            <a:chOff x="4259726" y="1265864"/>
            <a:chExt cx="624548" cy="624548"/>
          </a:xfrm>
        </p:grpSpPr>
        <p:sp>
          <p:nvSpPr>
            <p:cNvPr id="37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1594503" y="2463119"/>
            <a:ext cx="1916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微博</a:t>
            </a:r>
            <a:r>
              <a:rPr kumimoji="1" lang="en-US" altLang="zh-CN" b="1" dirty="0" smtClean="0">
                <a:solidFill>
                  <a:schemeClr val="bg1"/>
                </a:solidFill>
                <a:latin typeface="+mj-lt"/>
              </a:rPr>
              <a:t>KOL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合作：</a:t>
            </a:r>
            <a:endParaRPr kumimoji="1" lang="en-US" altLang="zh-CN" b="1" dirty="0" smtClean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94502" y="2918629"/>
            <a:ext cx="39569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联合</a:t>
            </a:r>
            <a:r>
              <a:rPr kumimoji="1" lang="zh-CN" altLang="en-US" sz="1600" b="1" smtClean="0">
                <a:solidFill>
                  <a:schemeClr val="bg1"/>
                </a:solidFill>
                <a:latin typeface="+mj-ea"/>
                <a:ea typeface="+mj-ea"/>
              </a:rPr>
              <a:t>上海当地美食微博</a:t>
            </a:r>
            <a:r>
              <a:rPr kumimoji="1" lang="en-US" altLang="zh-CN" sz="1600" b="1" dirty="0" smtClean="0">
                <a:solidFill>
                  <a:schemeClr val="bg1"/>
                </a:solidFill>
                <a:latin typeface="+mj-ea"/>
                <a:ea typeface="+mj-ea"/>
              </a:rPr>
              <a:t>KOL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ea"/>
                <a:ea typeface="+mj-ea"/>
              </a:rPr>
              <a:t>进行活动宣传</a:t>
            </a:r>
            <a:endParaRPr kumimoji="1" lang="zh-CN" altLang="en-US" sz="1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841" y="1981137"/>
            <a:ext cx="2231932" cy="17023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352" y="3395031"/>
            <a:ext cx="2326281" cy="116994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043" y="3671964"/>
            <a:ext cx="2277375" cy="10567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193203"/>
            <a:ext cx="3261739" cy="873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239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28578" y="41076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Rectangle 7"/>
          <p:cNvSpPr/>
          <p:nvPr/>
        </p:nvSpPr>
        <p:spPr>
          <a:xfrm>
            <a:off x="-14290" y="-20538"/>
            <a:ext cx="9144000" cy="51845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3635896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效果预估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53223" y="1609224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Way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宣传方式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效果预估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5" name="Group 106"/>
          <p:cNvGrpSpPr/>
          <p:nvPr/>
        </p:nvGrpSpPr>
        <p:grpSpPr>
          <a:xfrm>
            <a:off x="683568" y="416406"/>
            <a:ext cx="571168" cy="571168"/>
            <a:chOff x="4259726" y="1265864"/>
            <a:chExt cx="624548" cy="624548"/>
          </a:xfrm>
        </p:grpSpPr>
        <p:sp>
          <p:nvSpPr>
            <p:cNvPr id="37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1403648" y="2337620"/>
            <a:ext cx="290934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项目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312994" y="2337620"/>
            <a:ext cx="30947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smtClean="0">
                <a:solidFill>
                  <a:schemeClr val="bg1"/>
                </a:solidFill>
                <a:latin typeface="+mj-lt"/>
              </a:rPr>
              <a:t>预估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403648" y="2913684"/>
            <a:ext cx="290934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sz="1600" b="1" dirty="0" smtClean="0">
                <a:solidFill>
                  <a:schemeClr val="bg1"/>
                </a:solidFill>
                <a:latin typeface="+mj-lt"/>
              </a:rPr>
              <a:t>微信吸粉</a:t>
            </a:r>
            <a:endParaRPr kumimoji="1" lang="zh-CN" alt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313472" y="2921521"/>
            <a:ext cx="30947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>
                <a:solidFill>
                  <a:schemeClr val="bg1"/>
                </a:solidFill>
                <a:latin typeface="+mj-lt"/>
              </a:rPr>
              <a:t>50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个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417938" y="3489748"/>
            <a:ext cx="290934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>
                <a:solidFill>
                  <a:schemeClr val="bg1"/>
                </a:solidFill>
                <a:latin typeface="+mj-lt"/>
              </a:rPr>
              <a:t>APP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下载量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20617" y="3500017"/>
            <a:ext cx="30947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>
                <a:solidFill>
                  <a:schemeClr val="bg1"/>
                </a:solidFill>
                <a:latin typeface="+mj-lt"/>
              </a:rPr>
              <a:t>50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个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406089" y="4073649"/>
            <a:ext cx="2909346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流水增加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320617" y="4083918"/>
            <a:ext cx="3094720" cy="5760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 smtClean="0">
                <a:solidFill>
                  <a:schemeClr val="bg1"/>
                </a:solidFill>
                <a:latin typeface="+mj-lt"/>
              </a:rPr>
              <a:t>1000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元</a:t>
            </a:r>
            <a:r>
              <a:rPr kumimoji="1" lang="en-US" altLang="zh-CN" b="1" dirty="0" smtClean="0">
                <a:solidFill>
                  <a:schemeClr val="bg1"/>
                </a:solidFill>
                <a:latin typeface="+mj-lt"/>
              </a:rPr>
              <a:t>/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lt"/>
              </a:rPr>
              <a:t>天</a:t>
            </a:r>
            <a:endParaRPr kumimoji="1" lang="zh-CN" altLang="en-US" b="1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99446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031"/>
          <a:stretch>
            <a:fillRect/>
          </a:stretch>
        </p:blipFill>
        <p:spPr>
          <a:noFill/>
        </p:spPr>
      </p:pic>
      <p:sp>
        <p:nvSpPr>
          <p:cNvPr id="38" name="Rectangle 37"/>
          <p:cNvSpPr/>
          <p:nvPr/>
        </p:nvSpPr>
        <p:spPr>
          <a:xfrm>
            <a:off x="-14289" y="20538"/>
            <a:ext cx="9158288" cy="5143500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Rectangle 7"/>
          <p:cNvSpPr/>
          <p:nvPr/>
        </p:nvSpPr>
        <p:spPr>
          <a:xfrm>
            <a:off x="-14290" y="-20538"/>
            <a:ext cx="9144000" cy="51845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文本框 31"/>
          <p:cNvSpPr txBox="1"/>
          <p:nvPr/>
        </p:nvSpPr>
        <p:spPr>
          <a:xfrm>
            <a:off x="3851920" y="1131590"/>
            <a:ext cx="14973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400" b="1" dirty="0" smtClean="0">
                <a:solidFill>
                  <a:schemeClr val="bg1"/>
                </a:solidFill>
                <a:latin typeface="+mj-ea"/>
                <a:ea typeface="+mj-ea"/>
              </a:rPr>
              <a:t>效果预估</a:t>
            </a:r>
            <a:endParaRPr kumimoji="1" lang="en-US" altLang="zh-CN" sz="2400" b="1" dirty="0" smtClean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211960" y="1563638"/>
            <a:ext cx="10288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b="1" dirty="0" smtClean="0">
                <a:solidFill>
                  <a:schemeClr val="bg1"/>
                </a:solidFill>
                <a:latin typeface="+mn-ea"/>
              </a:rPr>
              <a:t>Way</a:t>
            </a:r>
            <a:endParaRPr kumimoji="1" lang="zh-CN" altLang="en-US" sz="2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821747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宣传方式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38710" y="483518"/>
            <a:ext cx="1137346" cy="360040"/>
          </a:xfrm>
          <a:prstGeom prst="rect">
            <a:avLst/>
          </a:prstGeom>
          <a:solidFill>
            <a:srgbClr val="0AD0D9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 smtClean="0">
                <a:solidFill>
                  <a:srgbClr val="C00000"/>
                </a:solidFill>
                <a:latin typeface="+mj-ea"/>
                <a:ea typeface="+mj-ea"/>
              </a:rPr>
              <a:t>效果预估</a:t>
            </a:r>
            <a:endParaRPr kumimoji="1" lang="zh-CN" altLang="en-US" b="1" dirty="0">
              <a:solidFill>
                <a:srgbClr val="C00000"/>
              </a:solidFill>
              <a:latin typeface="+mj-ea"/>
              <a:ea typeface="+mj-ea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03648" y="483518"/>
            <a:ext cx="1375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活动</a:t>
            </a:r>
            <a:r>
              <a:rPr kumimoji="1" lang="zh-CN" altLang="en-US" b="1" dirty="0" smtClean="0">
                <a:solidFill>
                  <a:schemeClr val="bg1"/>
                </a:solidFill>
                <a:latin typeface="+mj-ea"/>
                <a:ea typeface="+mj-ea"/>
              </a:rPr>
              <a:t>宣传</a:t>
            </a:r>
            <a:endParaRPr kumimoji="1" lang="zh-CN" altLang="en-US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-2484784" y="1925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5" name="Group 106"/>
          <p:cNvGrpSpPr/>
          <p:nvPr/>
        </p:nvGrpSpPr>
        <p:grpSpPr>
          <a:xfrm>
            <a:off x="683568" y="416406"/>
            <a:ext cx="571168" cy="571168"/>
            <a:chOff x="4259726" y="1265864"/>
            <a:chExt cx="624548" cy="624548"/>
          </a:xfrm>
        </p:grpSpPr>
        <p:sp>
          <p:nvSpPr>
            <p:cNvPr id="37" name="Oval 107"/>
            <p:cNvSpPr/>
            <p:nvPr/>
          </p:nvSpPr>
          <p:spPr>
            <a:xfrm>
              <a:off x="4259726" y="1265864"/>
              <a:ext cx="624548" cy="6245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350"/>
            </a:p>
          </p:txBody>
        </p:sp>
        <p:sp>
          <p:nvSpPr>
            <p:cNvPr id="41" name="AutoShape 137"/>
            <p:cNvSpPr>
              <a:spLocks/>
            </p:cNvSpPr>
            <p:nvPr/>
          </p:nvSpPr>
          <p:spPr bwMode="auto">
            <a:xfrm>
              <a:off x="4397565" y="1386260"/>
              <a:ext cx="348868" cy="348868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4288" tIns="14288" rIns="14288" bIns="14288" anchor="ctr"/>
            <a:lstStyle/>
            <a:p>
              <a:pPr algn="ctr" defTabSz="17145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704740" y="2377212"/>
            <a:ext cx="5747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 smtClean="0">
                <a:solidFill>
                  <a:schemeClr val="bg1"/>
                </a:solidFill>
                <a:latin typeface="+mj-lt"/>
              </a:rPr>
              <a:t>1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lt"/>
              </a:rPr>
              <a:t>、和周边商户达成良好合作协议，为日后持续宣传打下基础 </a:t>
            </a:r>
            <a:endParaRPr kumimoji="1" lang="zh-CN" alt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691680" y="2953276"/>
            <a:ext cx="5747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>
                <a:solidFill>
                  <a:schemeClr val="bg1"/>
                </a:solidFill>
                <a:latin typeface="+mj-lt"/>
              </a:rPr>
              <a:t>2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lt"/>
              </a:rPr>
              <a:t>、周边居民和工作人群对优美购海淘馆的认知度提升</a:t>
            </a:r>
            <a:endParaRPr kumimoji="1" lang="zh-CN" alt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91680" y="3507854"/>
            <a:ext cx="57475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600" b="1" dirty="0" smtClean="0">
                <a:solidFill>
                  <a:schemeClr val="bg1"/>
                </a:solidFill>
                <a:latin typeface="+mj-lt"/>
              </a:rPr>
              <a:t>3</a:t>
            </a:r>
            <a:r>
              <a:rPr kumimoji="1" lang="zh-CN" altLang="en-US" sz="1600" b="1" dirty="0" smtClean="0">
                <a:solidFill>
                  <a:schemeClr val="bg1"/>
                </a:solidFill>
                <a:latin typeface="+mj-lt"/>
              </a:rPr>
              <a:t>、和周边商户达成良好合作协议，为日后持续宣传打下基础 </a:t>
            </a:r>
            <a:endParaRPr kumimoji="1" lang="zh-CN" altLang="en-US" sz="16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58249" y="2265036"/>
            <a:ext cx="5966079" cy="5534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558249" y="2810379"/>
            <a:ext cx="5966079" cy="5534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547664" y="3363838"/>
            <a:ext cx="5966079" cy="55345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780971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utoShape 119"/>
          <p:cNvSpPr>
            <a:spLocks/>
          </p:cNvSpPr>
          <p:nvPr/>
        </p:nvSpPr>
        <p:spPr bwMode="auto">
          <a:xfrm>
            <a:off x="4427984" y="1707654"/>
            <a:ext cx="625914" cy="7359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328" y="11543"/>
                </a:moveTo>
                <a:cubicBezTo>
                  <a:pt x="21492" y="11930"/>
                  <a:pt x="21571" y="12337"/>
                  <a:pt x="21571" y="12758"/>
                </a:cubicBezTo>
                <a:cubicBezTo>
                  <a:pt x="21571" y="13464"/>
                  <a:pt x="21388" y="14105"/>
                  <a:pt x="21017" y="14678"/>
                </a:cubicBezTo>
                <a:cubicBezTo>
                  <a:pt x="21111" y="15215"/>
                  <a:pt x="21077" y="15745"/>
                  <a:pt x="20924" y="16285"/>
                </a:cubicBezTo>
                <a:cubicBezTo>
                  <a:pt x="20769" y="16819"/>
                  <a:pt x="20512" y="17287"/>
                  <a:pt x="20141" y="17697"/>
                </a:cubicBezTo>
                <a:cubicBezTo>
                  <a:pt x="20105" y="18451"/>
                  <a:pt x="19901" y="19081"/>
                  <a:pt x="19531" y="19580"/>
                </a:cubicBezTo>
                <a:cubicBezTo>
                  <a:pt x="19161" y="20080"/>
                  <a:pt x="18700" y="20481"/>
                  <a:pt x="18146" y="20783"/>
                </a:cubicBezTo>
                <a:cubicBezTo>
                  <a:pt x="17593" y="21088"/>
                  <a:pt x="16982" y="21297"/>
                  <a:pt x="16321" y="21419"/>
                </a:cubicBezTo>
                <a:cubicBezTo>
                  <a:pt x="15660" y="21540"/>
                  <a:pt x="15010" y="21599"/>
                  <a:pt x="14380" y="21599"/>
                </a:cubicBezTo>
                <a:cubicBezTo>
                  <a:pt x="13730" y="21599"/>
                  <a:pt x="13077" y="21554"/>
                  <a:pt x="12424" y="21461"/>
                </a:cubicBezTo>
                <a:cubicBezTo>
                  <a:pt x="11772" y="21362"/>
                  <a:pt x="11127" y="21235"/>
                  <a:pt x="10497" y="21074"/>
                </a:cubicBezTo>
                <a:cubicBezTo>
                  <a:pt x="9864" y="20894"/>
                  <a:pt x="9237" y="20702"/>
                  <a:pt x="8610" y="20493"/>
                </a:cubicBezTo>
                <a:cubicBezTo>
                  <a:pt x="7982" y="20286"/>
                  <a:pt x="7341" y="20182"/>
                  <a:pt x="6680" y="20182"/>
                </a:cubicBezTo>
                <a:lnTo>
                  <a:pt x="1607" y="20182"/>
                </a:lnTo>
                <a:cubicBezTo>
                  <a:pt x="1167" y="20182"/>
                  <a:pt x="785" y="20029"/>
                  <a:pt x="471" y="19713"/>
                </a:cubicBezTo>
                <a:cubicBezTo>
                  <a:pt x="158" y="19405"/>
                  <a:pt x="0" y="19024"/>
                  <a:pt x="0" y="18572"/>
                </a:cubicBezTo>
                <a:lnTo>
                  <a:pt x="0" y="9880"/>
                </a:lnTo>
                <a:cubicBezTo>
                  <a:pt x="0" y="9440"/>
                  <a:pt x="158" y="9064"/>
                  <a:pt x="471" y="8754"/>
                </a:cubicBezTo>
                <a:cubicBezTo>
                  <a:pt x="785" y="8440"/>
                  <a:pt x="1167" y="8285"/>
                  <a:pt x="1607" y="8285"/>
                </a:cubicBezTo>
                <a:lnTo>
                  <a:pt x="6315" y="8285"/>
                </a:lnTo>
                <a:cubicBezTo>
                  <a:pt x="6558" y="8160"/>
                  <a:pt x="6750" y="8022"/>
                  <a:pt x="6897" y="7872"/>
                </a:cubicBezTo>
                <a:cubicBezTo>
                  <a:pt x="7041" y="7723"/>
                  <a:pt x="7197" y="7548"/>
                  <a:pt x="7369" y="7342"/>
                </a:cubicBezTo>
                <a:cubicBezTo>
                  <a:pt x="7513" y="7161"/>
                  <a:pt x="7663" y="6986"/>
                  <a:pt x="7810" y="6819"/>
                </a:cubicBezTo>
                <a:cubicBezTo>
                  <a:pt x="7957" y="6653"/>
                  <a:pt x="8112" y="6483"/>
                  <a:pt x="8276" y="6311"/>
                </a:cubicBezTo>
                <a:cubicBezTo>
                  <a:pt x="8570" y="5997"/>
                  <a:pt x="8918" y="5690"/>
                  <a:pt x="9302" y="5385"/>
                </a:cubicBezTo>
                <a:cubicBezTo>
                  <a:pt x="9692" y="5085"/>
                  <a:pt x="9989" y="4749"/>
                  <a:pt x="10195" y="4379"/>
                </a:cubicBezTo>
                <a:cubicBezTo>
                  <a:pt x="10339" y="4117"/>
                  <a:pt x="10443" y="3826"/>
                  <a:pt x="10506" y="3507"/>
                </a:cubicBezTo>
                <a:cubicBezTo>
                  <a:pt x="10565" y="3188"/>
                  <a:pt x="10627" y="2866"/>
                  <a:pt x="10675" y="2538"/>
                </a:cubicBezTo>
                <a:cubicBezTo>
                  <a:pt x="10726" y="2216"/>
                  <a:pt x="10780" y="1900"/>
                  <a:pt x="10845" y="1592"/>
                </a:cubicBezTo>
                <a:cubicBezTo>
                  <a:pt x="10907" y="1287"/>
                  <a:pt x="11014" y="1016"/>
                  <a:pt x="11161" y="776"/>
                </a:cubicBezTo>
                <a:cubicBezTo>
                  <a:pt x="11311" y="536"/>
                  <a:pt x="11523" y="350"/>
                  <a:pt x="11800" y="208"/>
                </a:cubicBezTo>
                <a:cubicBezTo>
                  <a:pt x="12074" y="67"/>
                  <a:pt x="12441" y="0"/>
                  <a:pt x="12902" y="0"/>
                </a:cubicBezTo>
                <a:cubicBezTo>
                  <a:pt x="13450" y="0"/>
                  <a:pt x="13956" y="112"/>
                  <a:pt x="14411" y="344"/>
                </a:cubicBezTo>
                <a:cubicBezTo>
                  <a:pt x="14869" y="573"/>
                  <a:pt x="15250" y="881"/>
                  <a:pt x="15567" y="1270"/>
                </a:cubicBezTo>
                <a:cubicBezTo>
                  <a:pt x="15880" y="1657"/>
                  <a:pt x="16126" y="2101"/>
                  <a:pt x="16304" y="2600"/>
                </a:cubicBezTo>
                <a:cubicBezTo>
                  <a:pt x="16479" y="3103"/>
                  <a:pt x="16570" y="3609"/>
                  <a:pt x="16570" y="4123"/>
                </a:cubicBezTo>
                <a:cubicBezTo>
                  <a:pt x="16570" y="4653"/>
                  <a:pt x="16491" y="5162"/>
                  <a:pt x="16332" y="5645"/>
                </a:cubicBezTo>
                <a:cubicBezTo>
                  <a:pt x="16174" y="6125"/>
                  <a:pt x="15982" y="6610"/>
                  <a:pt x="15759" y="7096"/>
                </a:cubicBezTo>
                <a:cubicBezTo>
                  <a:pt x="16072" y="7079"/>
                  <a:pt x="16389" y="7057"/>
                  <a:pt x="16705" y="7034"/>
                </a:cubicBezTo>
                <a:cubicBezTo>
                  <a:pt x="17019" y="7011"/>
                  <a:pt x="17335" y="7000"/>
                  <a:pt x="17652" y="7000"/>
                </a:cubicBezTo>
                <a:cubicBezTo>
                  <a:pt x="18149" y="7000"/>
                  <a:pt x="18630" y="7048"/>
                  <a:pt x="19099" y="7144"/>
                </a:cubicBezTo>
                <a:cubicBezTo>
                  <a:pt x="19568" y="7237"/>
                  <a:pt x="19986" y="7395"/>
                  <a:pt x="20356" y="7616"/>
                </a:cubicBezTo>
                <a:cubicBezTo>
                  <a:pt x="20726" y="7839"/>
                  <a:pt x="21026" y="8144"/>
                  <a:pt x="21255" y="8528"/>
                </a:cubicBezTo>
                <a:cubicBezTo>
                  <a:pt x="21486" y="8918"/>
                  <a:pt x="21599" y="9409"/>
                  <a:pt x="21599" y="10002"/>
                </a:cubicBezTo>
                <a:cubicBezTo>
                  <a:pt x="21599" y="10265"/>
                  <a:pt x="21580" y="10519"/>
                  <a:pt x="21535" y="10773"/>
                </a:cubicBezTo>
                <a:cubicBezTo>
                  <a:pt x="21484" y="11030"/>
                  <a:pt x="21419" y="11284"/>
                  <a:pt x="21328" y="11543"/>
                </a:cubicBezTo>
                <a:moveTo>
                  <a:pt x="4258" y="18519"/>
                </a:moveTo>
                <a:cubicBezTo>
                  <a:pt x="4555" y="18519"/>
                  <a:pt x="4809" y="18417"/>
                  <a:pt x="5024" y="18214"/>
                </a:cubicBezTo>
                <a:cubicBezTo>
                  <a:pt x="5233" y="18013"/>
                  <a:pt x="5340" y="17759"/>
                  <a:pt x="5340" y="17454"/>
                </a:cubicBezTo>
                <a:cubicBezTo>
                  <a:pt x="5340" y="17155"/>
                  <a:pt x="5233" y="16900"/>
                  <a:pt x="5024" y="16686"/>
                </a:cubicBezTo>
                <a:cubicBezTo>
                  <a:pt x="4812" y="16477"/>
                  <a:pt x="4557" y="16372"/>
                  <a:pt x="4258" y="16372"/>
                </a:cubicBezTo>
                <a:cubicBezTo>
                  <a:pt x="3941" y="16372"/>
                  <a:pt x="3684" y="16477"/>
                  <a:pt x="3486" y="16686"/>
                </a:cubicBezTo>
                <a:cubicBezTo>
                  <a:pt x="3289" y="16900"/>
                  <a:pt x="3190" y="17155"/>
                  <a:pt x="3190" y="17454"/>
                </a:cubicBezTo>
                <a:cubicBezTo>
                  <a:pt x="3190" y="17767"/>
                  <a:pt x="3289" y="18024"/>
                  <a:pt x="3486" y="18222"/>
                </a:cubicBezTo>
                <a:cubicBezTo>
                  <a:pt x="3681" y="18420"/>
                  <a:pt x="3939" y="18519"/>
                  <a:pt x="4258" y="18519"/>
                </a:cubicBezTo>
                <a:moveTo>
                  <a:pt x="19164" y="14342"/>
                </a:moveTo>
                <a:cubicBezTo>
                  <a:pt x="19703" y="13901"/>
                  <a:pt x="19975" y="13345"/>
                  <a:pt x="19975" y="12679"/>
                </a:cubicBezTo>
                <a:cubicBezTo>
                  <a:pt x="19975" y="12473"/>
                  <a:pt x="19918" y="12281"/>
                  <a:pt x="19805" y="12097"/>
                </a:cubicBezTo>
                <a:cubicBezTo>
                  <a:pt x="19695" y="11919"/>
                  <a:pt x="19576" y="11761"/>
                  <a:pt x="19446" y="11623"/>
                </a:cubicBezTo>
                <a:cubicBezTo>
                  <a:pt x="19590" y="11363"/>
                  <a:pt x="19720" y="11106"/>
                  <a:pt x="19833" y="10849"/>
                </a:cubicBezTo>
                <a:cubicBezTo>
                  <a:pt x="19944" y="10592"/>
                  <a:pt x="20003" y="10312"/>
                  <a:pt x="20003" y="10002"/>
                </a:cubicBezTo>
                <a:cubicBezTo>
                  <a:pt x="20003" y="9688"/>
                  <a:pt x="19924" y="9440"/>
                  <a:pt x="19766" y="9251"/>
                </a:cubicBezTo>
                <a:cubicBezTo>
                  <a:pt x="19607" y="9070"/>
                  <a:pt x="19415" y="8929"/>
                  <a:pt x="19184" y="8833"/>
                </a:cubicBezTo>
                <a:cubicBezTo>
                  <a:pt x="18955" y="8739"/>
                  <a:pt x="18698" y="8683"/>
                  <a:pt x="18418" y="8663"/>
                </a:cubicBezTo>
                <a:cubicBezTo>
                  <a:pt x="18138" y="8643"/>
                  <a:pt x="17884" y="8635"/>
                  <a:pt x="17649" y="8635"/>
                </a:cubicBezTo>
                <a:cubicBezTo>
                  <a:pt x="17242" y="8635"/>
                  <a:pt x="16835" y="8649"/>
                  <a:pt x="16423" y="8677"/>
                </a:cubicBezTo>
                <a:cubicBezTo>
                  <a:pt x="16010" y="8706"/>
                  <a:pt x="15606" y="8720"/>
                  <a:pt x="15199" y="8720"/>
                </a:cubicBezTo>
                <a:cubicBezTo>
                  <a:pt x="14917" y="8720"/>
                  <a:pt x="14643" y="8706"/>
                  <a:pt x="14366" y="8677"/>
                </a:cubicBezTo>
                <a:cubicBezTo>
                  <a:pt x="14089" y="8649"/>
                  <a:pt x="13829" y="8584"/>
                  <a:pt x="13574" y="8474"/>
                </a:cubicBezTo>
                <a:cubicBezTo>
                  <a:pt x="13574" y="8104"/>
                  <a:pt x="13645" y="7754"/>
                  <a:pt x="13792" y="7421"/>
                </a:cubicBezTo>
                <a:cubicBezTo>
                  <a:pt x="13936" y="7087"/>
                  <a:pt x="14094" y="6751"/>
                  <a:pt x="14275" y="6413"/>
                </a:cubicBezTo>
                <a:cubicBezTo>
                  <a:pt x="14448" y="6074"/>
                  <a:pt x="14606" y="5721"/>
                  <a:pt x="14747" y="5351"/>
                </a:cubicBezTo>
                <a:cubicBezTo>
                  <a:pt x="14886" y="4984"/>
                  <a:pt x="14953" y="4574"/>
                  <a:pt x="14953" y="4122"/>
                </a:cubicBezTo>
                <a:cubicBezTo>
                  <a:pt x="14953" y="3823"/>
                  <a:pt x="14905" y="3529"/>
                  <a:pt x="14812" y="3236"/>
                </a:cubicBezTo>
                <a:cubicBezTo>
                  <a:pt x="14716" y="2945"/>
                  <a:pt x="14583" y="2677"/>
                  <a:pt x="14411" y="2439"/>
                </a:cubicBezTo>
                <a:cubicBezTo>
                  <a:pt x="14238" y="2199"/>
                  <a:pt x="14027" y="2002"/>
                  <a:pt x="13775" y="1843"/>
                </a:cubicBezTo>
                <a:cubicBezTo>
                  <a:pt x="13521" y="1688"/>
                  <a:pt x="13230" y="1606"/>
                  <a:pt x="12893" y="1606"/>
                </a:cubicBezTo>
                <a:lnTo>
                  <a:pt x="12744" y="1606"/>
                </a:lnTo>
                <a:cubicBezTo>
                  <a:pt x="12681" y="1606"/>
                  <a:pt x="12631" y="1617"/>
                  <a:pt x="12594" y="1634"/>
                </a:cubicBezTo>
                <a:cubicBezTo>
                  <a:pt x="12523" y="1671"/>
                  <a:pt x="12481" y="1705"/>
                  <a:pt x="12472" y="1742"/>
                </a:cubicBezTo>
                <a:cubicBezTo>
                  <a:pt x="12464" y="1778"/>
                  <a:pt x="12450" y="1838"/>
                  <a:pt x="12430" y="1920"/>
                </a:cubicBezTo>
                <a:cubicBezTo>
                  <a:pt x="12323" y="2450"/>
                  <a:pt x="12221" y="3007"/>
                  <a:pt x="12128" y="3586"/>
                </a:cubicBezTo>
                <a:cubicBezTo>
                  <a:pt x="12034" y="4167"/>
                  <a:pt x="11854" y="4698"/>
                  <a:pt x="11596" y="5176"/>
                </a:cubicBezTo>
                <a:cubicBezTo>
                  <a:pt x="11334" y="5636"/>
                  <a:pt x="11000" y="6034"/>
                  <a:pt x="10596" y="6367"/>
                </a:cubicBezTo>
                <a:cubicBezTo>
                  <a:pt x="10189" y="6701"/>
                  <a:pt x="9802" y="7051"/>
                  <a:pt x="9432" y="7421"/>
                </a:cubicBezTo>
                <a:cubicBezTo>
                  <a:pt x="9169" y="7700"/>
                  <a:pt x="8949" y="7954"/>
                  <a:pt x="8771" y="8183"/>
                </a:cubicBezTo>
                <a:cubicBezTo>
                  <a:pt x="8593" y="8412"/>
                  <a:pt x="8403" y="8632"/>
                  <a:pt x="8211" y="8833"/>
                </a:cubicBezTo>
                <a:cubicBezTo>
                  <a:pt x="8016" y="9036"/>
                  <a:pt x="7799" y="9222"/>
                  <a:pt x="7556" y="9400"/>
                </a:cubicBezTo>
                <a:cubicBezTo>
                  <a:pt x="7313" y="9575"/>
                  <a:pt x="7019" y="9736"/>
                  <a:pt x="6674" y="9880"/>
                </a:cubicBezTo>
                <a:lnTo>
                  <a:pt x="6646" y="9880"/>
                </a:lnTo>
                <a:lnTo>
                  <a:pt x="6646" y="18572"/>
                </a:lnTo>
                <a:cubicBezTo>
                  <a:pt x="7279" y="18572"/>
                  <a:pt x="7889" y="18649"/>
                  <a:pt x="8485" y="18795"/>
                </a:cubicBezTo>
                <a:cubicBezTo>
                  <a:pt x="9081" y="18945"/>
                  <a:pt x="9683" y="19103"/>
                  <a:pt x="10294" y="19270"/>
                </a:cubicBezTo>
                <a:cubicBezTo>
                  <a:pt x="10901" y="19439"/>
                  <a:pt x="11537" y="19592"/>
                  <a:pt x="12207" y="19741"/>
                </a:cubicBezTo>
                <a:cubicBezTo>
                  <a:pt x="12874" y="19891"/>
                  <a:pt x="13594" y="19965"/>
                  <a:pt x="14374" y="19965"/>
                </a:cubicBezTo>
                <a:cubicBezTo>
                  <a:pt x="14781" y="19965"/>
                  <a:pt x="15222" y="19939"/>
                  <a:pt x="15699" y="19885"/>
                </a:cubicBezTo>
                <a:cubicBezTo>
                  <a:pt x="16177" y="19829"/>
                  <a:pt x="16626" y="19710"/>
                  <a:pt x="17047" y="19527"/>
                </a:cubicBezTo>
                <a:cubicBezTo>
                  <a:pt x="17468" y="19343"/>
                  <a:pt x="17816" y="19086"/>
                  <a:pt x="18101" y="18762"/>
                </a:cubicBezTo>
                <a:cubicBezTo>
                  <a:pt x="18387" y="18440"/>
                  <a:pt x="18525" y="18010"/>
                  <a:pt x="18525" y="17477"/>
                </a:cubicBezTo>
                <a:cubicBezTo>
                  <a:pt x="18525" y="17386"/>
                  <a:pt x="18522" y="17304"/>
                  <a:pt x="18517" y="17225"/>
                </a:cubicBezTo>
                <a:cubicBezTo>
                  <a:pt x="18503" y="17152"/>
                  <a:pt x="18488" y="17070"/>
                  <a:pt x="18471" y="16980"/>
                </a:cubicBezTo>
                <a:cubicBezTo>
                  <a:pt x="18785" y="16836"/>
                  <a:pt x="19028" y="16596"/>
                  <a:pt x="19195" y="16262"/>
                </a:cubicBezTo>
                <a:cubicBezTo>
                  <a:pt x="19364" y="15929"/>
                  <a:pt x="19446" y="15593"/>
                  <a:pt x="19446" y="15263"/>
                </a:cubicBezTo>
                <a:cubicBezTo>
                  <a:pt x="19449" y="14912"/>
                  <a:pt x="19350" y="14605"/>
                  <a:pt x="19164" y="14342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lIns="101578" tIns="101578" rIns="101578" bIns="101578" anchor="ctr"/>
          <a:lstStyle/>
          <a:p>
            <a:pPr defTabSz="914195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92720" y="2502795"/>
            <a:ext cx="239161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THANKS FOR</a:t>
            </a:r>
          </a:p>
          <a:p>
            <a:pPr algn="r"/>
            <a:r>
              <a:rPr lang="en-US" sz="3200" dirty="0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WATCHING!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394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56"/>
    </mc:Choice>
    <mc:Fallback xmlns="">
      <p:transition spd="slow" advTm="12656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İMİNG" val="|1.6|1.6|1.7|1.7|1.3|1.2"/>
  <p:tag name="SELECTED" val="True"/>
</p:tagLst>
</file>

<file path=ppt/theme/theme1.xml><?xml version="1.0" encoding="utf-8"?>
<a:theme xmlns:a="http://schemas.openxmlformats.org/drawingml/2006/main" name="Ofis Teması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penSans">
      <a:majorFont>
        <a:latin typeface="Adobe Garamond Pro"/>
        <a:ea typeface=""/>
        <a:cs typeface=""/>
      </a:majorFont>
      <a:minorFont>
        <a:latin typeface="Open Sans Light"/>
        <a:ea typeface=""/>
        <a:cs typeface="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2415</TotalTime>
  <Words>779</Words>
  <Application>Microsoft Macintosh PowerPoint</Application>
  <PresentationFormat>全屏显示(16:9)</PresentationFormat>
  <Paragraphs>174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Adobe Garamond Pro</vt:lpstr>
      <vt:lpstr>Calibri</vt:lpstr>
      <vt:lpstr>Calibri Light</vt:lpstr>
      <vt:lpstr>FontAwesome</vt:lpstr>
      <vt:lpstr>Gill Sans</vt:lpstr>
      <vt:lpstr>MS PGothic</vt:lpstr>
      <vt:lpstr>Open Sans</vt:lpstr>
      <vt:lpstr>Open Sans Light</vt:lpstr>
      <vt:lpstr>Source Sans Pro Light</vt:lpstr>
      <vt:lpstr>Arial</vt:lpstr>
      <vt:lpstr>Ofis Teması</vt:lpstr>
      <vt:lpstr>PowerPoint 演示文稿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By NeC ® 2010 | Katilimsiz.Com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Serma</dc:creator>
  <cp:lastModifiedBy>张安宇</cp:lastModifiedBy>
  <cp:revision>360</cp:revision>
  <dcterms:created xsi:type="dcterms:W3CDTF">2015-07-21T10:39:25Z</dcterms:created>
  <dcterms:modified xsi:type="dcterms:W3CDTF">2016-12-09T09:00:44Z</dcterms:modified>
</cp:coreProperties>
</file>