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2"/>
  </p:notesMasterIdLst>
  <p:sldIdLst>
    <p:sldId id="260" r:id="rId3"/>
    <p:sldId id="478" r:id="rId4"/>
    <p:sldId id="259" r:id="rId5"/>
    <p:sldId id="16251902" r:id="rId6"/>
    <p:sldId id="16251923" r:id="rId7"/>
    <p:sldId id="16251901" r:id="rId8"/>
    <p:sldId id="16251904" r:id="rId9"/>
    <p:sldId id="16251907" r:id="rId10"/>
    <p:sldId id="16251903" r:id="rId11"/>
    <p:sldId id="16251906" r:id="rId12"/>
    <p:sldId id="16251915" r:id="rId13"/>
    <p:sldId id="16251922" r:id="rId14"/>
    <p:sldId id="16251917" r:id="rId15"/>
    <p:sldId id="16251918" r:id="rId16"/>
    <p:sldId id="16251920" r:id="rId17"/>
    <p:sldId id="16251921" r:id="rId18"/>
    <p:sldId id="16251908" r:id="rId19"/>
    <p:sldId id="16251910" r:id="rId20"/>
    <p:sldId id="1625191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1FA"/>
    <a:srgbClr val="422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80" d="100"/>
          <a:sy n="80" d="100"/>
        </p:scale>
        <p:origin x="106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gs" Target="tags/tag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785EA9-AF46-4B45-BC34-8959BF1BE058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85C20-E581-4BEB-8C72-CCEF8F3AAE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传播节奏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85C20-E581-4BEB-8C72-CCEF8F3AAE53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85C20-E581-4BEB-8C72-CCEF8F3AAE5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F85C20-E581-4BEB-8C72-CCEF8F3AAE5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bg>
      <p:bgPr>
        <a:solidFill>
          <a:srgbClr val="DAC8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06375" y="122555"/>
            <a:ext cx="10515600" cy="74676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2" name="图片 1" descr="VCG211260974910"/>
          <p:cNvPicPr>
            <a:picLocks noChangeAspect="1"/>
          </p:cNvPicPr>
          <p:nvPr userDrawn="1"/>
        </p:nvPicPr>
        <p:blipFill>
          <a:blip r:embed="rId2"/>
          <a:srcRect l="-2083" t="156" r="-417" b="14378"/>
          <a:stretch>
            <a:fillRect/>
          </a:stretch>
        </p:blipFill>
        <p:spPr>
          <a:xfrm>
            <a:off x="-254000" y="12700"/>
            <a:ext cx="12496800" cy="694499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-30480" y="-77470"/>
            <a:ext cx="12252960" cy="693547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0045065" y="256540"/>
            <a:ext cx="1986280" cy="363855"/>
            <a:chOff x="4357" y="1504"/>
            <a:chExt cx="9307" cy="1706"/>
          </a:xfrm>
        </p:grpSpPr>
        <p:pic>
          <p:nvPicPr>
            <p:cNvPr id="18" name="picture 18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574" y="1504"/>
              <a:ext cx="3091" cy="1706"/>
            </a:xfrm>
            <a:prstGeom prst="rect">
              <a:avLst/>
            </a:prstGeom>
          </p:spPr>
        </p:pic>
        <p:pic>
          <p:nvPicPr>
            <p:cNvPr id="3" name="图片 2" descr="美赞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357" y="1504"/>
              <a:ext cx="5937" cy="141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bg>
      <p:bgPr>
        <a:solidFill>
          <a:srgbClr val="DAC88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206375" y="122555"/>
            <a:ext cx="10515600" cy="746760"/>
          </a:xfrm>
        </p:spPr>
        <p:txBody>
          <a:bodyPr/>
          <a:lstStyle>
            <a:lvl1pPr>
              <a:defRPr sz="28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2" name="图片 1" descr="VCG211260974910"/>
          <p:cNvPicPr>
            <a:picLocks noChangeAspect="1"/>
          </p:cNvPicPr>
          <p:nvPr userDrawn="1"/>
        </p:nvPicPr>
        <p:blipFill>
          <a:blip r:embed="rId2"/>
          <a:srcRect l="-2083" t="156" r="-417" b="14378"/>
          <a:stretch>
            <a:fillRect/>
          </a:stretch>
        </p:blipFill>
        <p:spPr>
          <a:xfrm>
            <a:off x="-254000" y="12700"/>
            <a:ext cx="12496800" cy="6944995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-30480" y="-77470"/>
            <a:ext cx="12252960" cy="693547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 dirty="0"/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0045065" y="256540"/>
            <a:ext cx="1986280" cy="363855"/>
            <a:chOff x="4357" y="1504"/>
            <a:chExt cx="9307" cy="1706"/>
          </a:xfrm>
        </p:grpSpPr>
        <p:pic>
          <p:nvPicPr>
            <p:cNvPr id="18" name="picture 18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0574" y="1504"/>
              <a:ext cx="3091" cy="1706"/>
            </a:xfrm>
            <a:prstGeom prst="rect">
              <a:avLst/>
            </a:prstGeom>
          </p:spPr>
        </p:pic>
        <p:pic>
          <p:nvPicPr>
            <p:cNvPr id="3" name="图片 2" descr="美赞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4357" y="1504"/>
              <a:ext cx="5937" cy="1415"/>
            </a:xfrm>
            <a:prstGeom prst="rect">
              <a:avLst/>
            </a:prstGeom>
          </p:spPr>
        </p:pic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C6DB40-E0D9-419F-9513-4534DEA10C74}" type="datetimeFigureOut">
              <a:rPr lang="zh-CN" altLang="en-US" smtClean="0"/>
              <a:t>2022/9/13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19E3A5-6BE4-45C5-9991-BADF84D3E58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tiff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男人戴着帽子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6" b="312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399606" y="0"/>
            <a:ext cx="4792394" cy="6977575"/>
          </a:xfrm>
          <a:custGeom>
            <a:avLst/>
            <a:gdLst>
              <a:gd name="connsiteX0" fmla="*/ 0 w 4434725"/>
              <a:gd name="connsiteY0" fmla="*/ 0 h 2733869"/>
              <a:gd name="connsiteX1" fmla="*/ 4434725 w 4434725"/>
              <a:gd name="connsiteY1" fmla="*/ 0 h 2733869"/>
              <a:gd name="connsiteX2" fmla="*/ 4434725 w 4434725"/>
              <a:gd name="connsiteY2" fmla="*/ 2733869 h 2733869"/>
              <a:gd name="connsiteX3" fmla="*/ 0 w 4434725"/>
              <a:gd name="connsiteY3" fmla="*/ 2733869 h 2733869"/>
              <a:gd name="connsiteX4" fmla="*/ 0 w 4434725"/>
              <a:gd name="connsiteY4" fmla="*/ 0 h 2733869"/>
              <a:gd name="connsiteX0-1" fmla="*/ 811763 w 4434725"/>
              <a:gd name="connsiteY0-2" fmla="*/ 0 h 2733869"/>
              <a:gd name="connsiteX1-3" fmla="*/ 4434725 w 4434725"/>
              <a:gd name="connsiteY1-4" fmla="*/ 0 h 2733869"/>
              <a:gd name="connsiteX2-5" fmla="*/ 4434725 w 4434725"/>
              <a:gd name="connsiteY2-6" fmla="*/ 2733869 h 2733869"/>
              <a:gd name="connsiteX3-7" fmla="*/ 0 w 4434725"/>
              <a:gd name="connsiteY3-8" fmla="*/ 2733869 h 2733869"/>
              <a:gd name="connsiteX4-9" fmla="*/ 811763 w 4434725"/>
              <a:gd name="connsiteY4-10" fmla="*/ 0 h 2733869"/>
              <a:gd name="connsiteX0-11" fmla="*/ 774441 w 4434725"/>
              <a:gd name="connsiteY0-12" fmla="*/ 0 h 2789853"/>
              <a:gd name="connsiteX1-13" fmla="*/ 4434725 w 4434725"/>
              <a:gd name="connsiteY1-14" fmla="*/ 55984 h 2789853"/>
              <a:gd name="connsiteX2-15" fmla="*/ 4434725 w 4434725"/>
              <a:gd name="connsiteY2-16" fmla="*/ 2789853 h 2789853"/>
              <a:gd name="connsiteX3-17" fmla="*/ 0 w 4434725"/>
              <a:gd name="connsiteY3-18" fmla="*/ 2789853 h 2789853"/>
              <a:gd name="connsiteX4-19" fmla="*/ 774441 w 4434725"/>
              <a:gd name="connsiteY4-20" fmla="*/ 0 h 2789853"/>
              <a:gd name="connsiteX0-21" fmla="*/ 774441 w 4434725"/>
              <a:gd name="connsiteY0-22" fmla="*/ 0 h 2743200"/>
              <a:gd name="connsiteX1-23" fmla="*/ 4434725 w 4434725"/>
              <a:gd name="connsiteY1-24" fmla="*/ 9331 h 2743200"/>
              <a:gd name="connsiteX2-25" fmla="*/ 4434725 w 4434725"/>
              <a:gd name="connsiteY2-26" fmla="*/ 2743200 h 2743200"/>
              <a:gd name="connsiteX3-27" fmla="*/ 0 w 4434725"/>
              <a:gd name="connsiteY3-28" fmla="*/ 2743200 h 2743200"/>
              <a:gd name="connsiteX4-29" fmla="*/ 774441 w 4434725"/>
              <a:gd name="connsiteY4-30" fmla="*/ 0 h 2743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34725" h="2743200">
                <a:moveTo>
                  <a:pt x="774441" y="0"/>
                </a:moveTo>
                <a:lnTo>
                  <a:pt x="4434725" y="9331"/>
                </a:lnTo>
                <a:lnTo>
                  <a:pt x="4434725" y="2743200"/>
                </a:lnTo>
                <a:lnTo>
                  <a:pt x="0" y="2743200"/>
                </a:lnTo>
                <a:lnTo>
                  <a:pt x="774441" y="0"/>
                </a:lnTo>
                <a:close/>
              </a:path>
            </a:pathLst>
          </a:custGeom>
          <a:solidFill>
            <a:srgbClr val="157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70997" y="4856257"/>
            <a:ext cx="22365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守护老小孩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4058" y="5511420"/>
            <a:ext cx="5004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1571F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3600" b="1" dirty="0">
                <a:solidFill>
                  <a:srgbClr val="1571F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陪伴是最好的防丢牌</a:t>
            </a:r>
            <a:r>
              <a:rPr lang="en-US" altLang="zh-CN" sz="3600" b="1" dirty="0">
                <a:solidFill>
                  <a:srgbClr val="1571FA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endParaRPr lang="zh-CN" altLang="en-US" sz="3600" b="1" dirty="0">
              <a:solidFill>
                <a:srgbClr val="1571FA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226" y="4414425"/>
            <a:ext cx="1511653" cy="151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7884548" y="1870432"/>
            <a:ext cx="4134465" cy="21852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腾讯手机管家</a:t>
            </a:r>
            <a:r>
              <a:rPr lang="en-US" altLang="zh-CN" sz="32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X</a:t>
            </a:r>
          </a:p>
          <a:p>
            <a:pPr algn="r"/>
            <a:r>
              <a:rPr lang="en-US" altLang="zh-CN" sz="60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99</a:t>
            </a:r>
            <a:r>
              <a:rPr lang="zh-CN" altLang="en-US" sz="60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公益日</a:t>
            </a:r>
            <a:endParaRPr lang="en-US" altLang="zh-CN" sz="60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 algn="r"/>
            <a:r>
              <a:rPr lang="zh-CN" altLang="en-US" sz="4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社会化传播方案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135" y="2532560"/>
            <a:ext cx="1124465" cy="481914"/>
          </a:xfrm>
          <a:prstGeom prst="rect">
            <a:avLst/>
          </a:prstGeom>
          <a:gradFill>
            <a:gsLst>
              <a:gs pos="37000">
                <a:srgbClr val="D8BF72">
                  <a:alpha val="50000"/>
                </a:srgbClr>
              </a:gs>
              <a:gs pos="93000">
                <a:srgbClr val="D8BF72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阶段</a:t>
            </a:r>
          </a:p>
        </p:txBody>
      </p:sp>
      <p:sp>
        <p:nvSpPr>
          <p:cNvPr id="5" name="矩形 4"/>
          <p:cNvSpPr/>
          <p:nvPr/>
        </p:nvSpPr>
        <p:spPr>
          <a:xfrm>
            <a:off x="80080" y="3108271"/>
            <a:ext cx="1124585" cy="2454359"/>
          </a:xfrm>
          <a:prstGeom prst="rect">
            <a:avLst/>
          </a:prstGeom>
          <a:gradFill>
            <a:gsLst>
              <a:gs pos="37000">
                <a:srgbClr val="D8BF72">
                  <a:alpha val="50000"/>
                </a:srgbClr>
              </a:gs>
              <a:gs pos="93000">
                <a:srgbClr val="D8BF72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执行</a:t>
            </a:r>
            <a:endParaRPr kumimoji="1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亮点</a:t>
            </a:r>
          </a:p>
        </p:txBody>
      </p:sp>
      <p:sp>
        <p:nvSpPr>
          <p:cNvPr id="6" name="矩形 5"/>
          <p:cNvSpPr/>
          <p:nvPr/>
        </p:nvSpPr>
        <p:spPr>
          <a:xfrm>
            <a:off x="1299692" y="2492005"/>
            <a:ext cx="3417570" cy="494030"/>
          </a:xfrm>
          <a:prstGeom prst="rect">
            <a:avLst/>
          </a:prstGeom>
          <a:solidFill>
            <a:srgbClr val="157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01-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主张释放</a:t>
            </a:r>
            <a:r>
              <a:rPr lang="zh-CN" altLang="en-US" sz="1200" b="1" dirty="0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sz="1200" b="1" dirty="0">
                <a:solidFill>
                  <a:schemeClr val="bg1"/>
                </a:solidFill>
                <a:sym typeface="+mn-ea"/>
              </a:rPr>
              <a:t>9.9-9.10</a:t>
            </a:r>
            <a:r>
              <a:rPr lang="zh-CN" altLang="en-US" sz="1200" b="1" dirty="0">
                <a:solidFill>
                  <a:schemeClr val="bg1"/>
                </a:solidFill>
                <a:sym typeface="+mn-ea"/>
              </a:rPr>
              <a:t>）</a:t>
            </a:r>
            <a:endParaRPr lang="en-US" altLang="zh-CN" b="1" dirty="0">
              <a:solidFill>
                <a:srgbClr val="D8AF4F"/>
              </a:solidFill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20792" y="2504070"/>
            <a:ext cx="3416935" cy="481965"/>
          </a:xfrm>
          <a:prstGeom prst="rect">
            <a:avLst/>
          </a:prstGeom>
          <a:solidFill>
            <a:srgbClr val="157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02-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流量引爆</a:t>
            </a:r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9.11-9.13</a:t>
            </a:r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）</a:t>
            </a:r>
            <a:endParaRPr lang="zh-CN" altLang="en-US" sz="1400" b="1" dirty="0">
              <a:solidFill>
                <a:srgbClr val="D8AF4F"/>
              </a:solidFill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4135" y="5676720"/>
            <a:ext cx="1124585" cy="464820"/>
          </a:xfrm>
          <a:prstGeom prst="rect">
            <a:avLst/>
          </a:prstGeom>
          <a:gradFill>
            <a:gsLst>
              <a:gs pos="37000">
                <a:srgbClr val="D8BF72">
                  <a:alpha val="50000"/>
                </a:srgbClr>
              </a:gs>
              <a:gs pos="93000">
                <a:srgbClr val="D8BF72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传播渠道</a:t>
            </a:r>
          </a:p>
        </p:txBody>
      </p:sp>
      <p:sp>
        <p:nvSpPr>
          <p:cNvPr id="16" name="矩形 15"/>
          <p:cNvSpPr/>
          <p:nvPr/>
        </p:nvSpPr>
        <p:spPr>
          <a:xfrm>
            <a:off x="1270635" y="5676720"/>
            <a:ext cx="10921365" cy="498475"/>
          </a:xfrm>
          <a:prstGeom prst="rect">
            <a:avLst/>
          </a:prstGeom>
          <a:gradFill>
            <a:gsLst>
              <a:gs pos="95000">
                <a:srgbClr val="D8BF72">
                  <a:alpha val="50000"/>
                </a:srgbClr>
              </a:gs>
              <a:gs pos="100000">
                <a:srgbClr val="D8BF72">
                  <a:alpha val="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41257" y="2492005"/>
            <a:ext cx="3416935" cy="481965"/>
          </a:xfrm>
          <a:prstGeom prst="rect">
            <a:avLst/>
          </a:prstGeom>
          <a:solidFill>
            <a:srgbClr val="157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03-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长尾影响</a:t>
            </a:r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（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9.14-</a:t>
            </a:r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）</a:t>
            </a:r>
            <a:endParaRPr lang="zh-CN" altLang="en-US" sz="1400" b="1" dirty="0">
              <a:solidFill>
                <a:srgbClr val="D8AF4F"/>
              </a:solidFill>
              <a:sym typeface="+mn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278960" y="3138752"/>
            <a:ext cx="2651619" cy="1167130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1400" b="1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微博公益海报，</a:t>
            </a: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走心上线</a:t>
            </a: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公益海报上线，以走心文案吸引共鸣</a:t>
            </a:r>
            <a:endParaRPr kumimoji="1" lang="en-US" altLang="zh-CN" sz="100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en-US" altLang="zh-CN" sz="1000" dirty="0" err="1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Kol</a:t>
            </a: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配合转发</a:t>
            </a: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or</a:t>
            </a: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投放，吸引二次扩散</a:t>
            </a:r>
            <a:endParaRPr kumimoji="1" lang="zh-CN" altLang="en-US" sz="100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8757355" y="4392325"/>
            <a:ext cx="3406775" cy="1170305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</a:t>
            </a: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家主流媒体持续报道</a:t>
            </a:r>
          </a:p>
          <a:p>
            <a:pPr marL="171450" indent="-17145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媒体公关稿件投放</a:t>
            </a:r>
            <a:endParaRPr kumimoji="1" lang="en-US" altLang="zh-CN" sz="1000" dirty="0">
              <a:solidFill>
                <a:srgbClr val="0026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651061" y="3138752"/>
            <a:ext cx="3766092" cy="1167130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知乎达人特邀回答，持续影响传播</a:t>
            </a:r>
            <a:endParaRPr kumimoji="1" lang="en-US" altLang="zh-CN" sz="1400" b="1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腾讯电脑管家，自问自答，引导回答方向</a:t>
            </a:r>
            <a:endParaRPr kumimoji="1" lang="en-US" altLang="zh-CN" sz="1000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芝士平台发布品牌特邀任务，邀请尾部达人，性价比高</a:t>
            </a:r>
            <a:endParaRPr kumimoji="1" lang="en-US" altLang="zh-CN" sz="1000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达人约稿，扩大影响力</a:t>
            </a:r>
            <a:endParaRPr kumimoji="1" lang="en-US" altLang="zh-CN" sz="1000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518285" y="5745300"/>
            <a:ext cx="513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微博、</a:t>
            </a:r>
            <a:r>
              <a:rPr lang="en-US" altLang="zh-CN" dirty="0"/>
              <a:t>KOL</a:t>
            </a:r>
            <a:r>
              <a:rPr lang="zh-CN" altLang="en-US" dirty="0"/>
              <a:t>、知乎、朋友圈、视频号、媒体网站</a:t>
            </a:r>
          </a:p>
        </p:txBody>
      </p:sp>
      <p:sp>
        <p:nvSpPr>
          <p:cNvPr id="11" name="矩形 10"/>
          <p:cNvSpPr/>
          <p:nvPr/>
        </p:nvSpPr>
        <p:spPr>
          <a:xfrm>
            <a:off x="1284675" y="4390337"/>
            <a:ext cx="3432585" cy="1143000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微博热榜话题上线，引发热议</a:t>
            </a: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陪伴是对父母最好的爱</a:t>
            </a: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 </a:t>
            </a: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我们长大了父母却成了小孩</a:t>
            </a: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l"/>
              <a:defRPr/>
            </a:pP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你算过还能陪父母多久吗</a:t>
            </a:r>
            <a:r>
              <a:rPr kumimoji="1" lang="en-US" altLang="zh-CN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#</a:t>
            </a: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rcRect t="6358"/>
          <a:stretch>
            <a:fillRect/>
          </a:stretch>
        </p:blipFill>
        <p:spPr>
          <a:xfrm>
            <a:off x="3453682" y="3287341"/>
            <a:ext cx="408305" cy="382905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24" name="矩形 23"/>
          <p:cNvSpPr/>
          <p:nvPr/>
        </p:nvSpPr>
        <p:spPr>
          <a:xfrm>
            <a:off x="4093075" y="3136212"/>
            <a:ext cx="3395489" cy="1170305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知乎提问，吸引流量共鸣</a:t>
            </a:r>
            <a:endParaRPr kumimoji="1" lang="en-US" altLang="zh-CN" sz="1400" b="1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经常陪伴父母是一种怎样的体验？ </a:t>
            </a:r>
            <a:endParaRPr kumimoji="1" lang="en-US" altLang="zh-CN" sz="100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你和父母之间最愉快的经历是什么？</a:t>
            </a:r>
            <a:endParaRPr kumimoji="1" lang="en-US" altLang="zh-CN" sz="100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你喜欢和父母一起相处吗？有什么相处的诀窍？</a:t>
            </a:r>
          </a:p>
        </p:txBody>
      </p:sp>
      <p:sp>
        <p:nvSpPr>
          <p:cNvPr id="28" name="矩形 27"/>
          <p:cNvSpPr/>
          <p:nvPr/>
        </p:nvSpPr>
        <p:spPr>
          <a:xfrm>
            <a:off x="5020790" y="4413832"/>
            <a:ext cx="3433035" cy="1118235"/>
          </a:xfrm>
          <a:prstGeom prst="rect">
            <a:avLst/>
          </a:prstGeom>
          <a:noFill/>
          <a:ln w="28575">
            <a:solidFill>
              <a:srgbClr val="0026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1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事件营销炒作，扩散声量</a:t>
            </a:r>
            <a:endParaRPr kumimoji="1" lang="en-US" altLang="zh-CN" sz="1400" b="1" u="none" strike="noStrike" kern="1200" cap="none" spc="0" normalizeH="0" baseline="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腾讯文档共创</a:t>
            </a:r>
            <a:r>
              <a:rPr kumimoji="1" lang="en-US" altLang="zh-CN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</a:t>
            </a: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跨时空问答</a:t>
            </a:r>
            <a:r>
              <a:rPr kumimoji="1" lang="en-US" altLang="zh-CN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1" lang="zh-CN" altLang="en-US" sz="1000" dirty="0">
                <a:solidFill>
                  <a:srgbClr val="00267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孩子向父母辈的人群提问并回答疑问</a:t>
            </a:r>
            <a:endParaRPr kumimoji="1" lang="en-US" altLang="zh-CN" sz="1000" dirty="0">
              <a:solidFill>
                <a:srgbClr val="00267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R="0" lvl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1" lang="zh-CN" altLang="en-US" sz="1000" noProof="0" dirty="0">
                <a:ln>
                  <a:noFill/>
                </a:ln>
                <a:solidFill>
                  <a:srgbClr val="002674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父母辈的也同样写问题提问并回答</a:t>
            </a:r>
            <a:endParaRPr kumimoji="1" lang="en-US" altLang="zh-CN" sz="1000" noProof="0" dirty="0">
              <a:ln>
                <a:noFill/>
              </a:ln>
              <a:solidFill>
                <a:srgbClr val="002674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905267" y="5700215"/>
            <a:ext cx="2244039" cy="474980"/>
            <a:chOff x="5714653" y="5657850"/>
            <a:chExt cx="2244039" cy="474980"/>
          </a:xfrm>
        </p:grpSpPr>
        <p:pic>
          <p:nvPicPr>
            <p:cNvPr id="34" name="图片 3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/>
            <a:srcRect t="6358"/>
            <a:stretch>
              <a:fillRect/>
            </a:stretch>
          </p:blipFill>
          <p:spPr>
            <a:xfrm>
              <a:off x="5714653" y="5666105"/>
              <a:ext cx="466090" cy="436880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1911" y="5657850"/>
              <a:ext cx="453390" cy="45339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471698" y="5664676"/>
              <a:ext cx="486994" cy="428942"/>
            </a:xfrm>
            <a:prstGeom prst="roundRect">
              <a:avLst/>
            </a:prstGeom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90" t="16649" r="24387" b="15713"/>
            <a:stretch>
              <a:fillRect/>
            </a:stretch>
          </p:blipFill>
          <p:spPr bwMode="auto">
            <a:xfrm>
              <a:off x="6305723" y="5657850"/>
              <a:ext cx="479791" cy="474980"/>
            </a:xfrm>
            <a:prstGeom prst="roundRect">
              <a:avLst>
                <a:gd name="adj" fmla="val 20300"/>
              </a:avLst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3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t="16649" r="24387" b="15713"/>
          <a:stretch>
            <a:fillRect/>
          </a:stretch>
        </p:blipFill>
        <p:spPr bwMode="auto">
          <a:xfrm>
            <a:off x="6959033" y="3291480"/>
            <a:ext cx="479791" cy="474980"/>
          </a:xfrm>
          <a:prstGeom prst="roundRect">
            <a:avLst>
              <a:gd name="adj" fmla="val 203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7758" y="4807723"/>
            <a:ext cx="486994" cy="428942"/>
          </a:xfrm>
          <a:prstGeom prst="roundRect">
            <a:avLst/>
          </a:prstGeom>
        </p:spPr>
      </p:pic>
      <p:pic>
        <p:nvPicPr>
          <p:cNvPr id="38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t="16649" r="24387" b="15713"/>
          <a:stretch>
            <a:fillRect/>
          </a:stretch>
        </p:blipFill>
        <p:spPr bwMode="auto">
          <a:xfrm>
            <a:off x="10656328" y="3309510"/>
            <a:ext cx="479791" cy="474980"/>
          </a:xfrm>
          <a:prstGeom prst="roundRect">
            <a:avLst>
              <a:gd name="adj" fmla="val 203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5" t="15215" r="6553" b="15958"/>
          <a:stretch>
            <a:fillRect/>
          </a:stretch>
        </p:blipFill>
        <p:spPr bwMode="auto">
          <a:xfrm>
            <a:off x="9265716" y="5715495"/>
            <a:ext cx="545565" cy="42894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942975"/>
            <a:ext cx="12192000" cy="645795"/>
          </a:xfrm>
          <a:prstGeom prst="rect">
            <a:avLst/>
          </a:prstGeom>
          <a:solidFill>
            <a:srgbClr val="157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en-US" altLang="zh-CN" sz="160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99761" y="987187"/>
            <a:ext cx="61141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3200" b="1" dirty="0">
                <a:solidFill>
                  <a:prstClr val="white"/>
                </a:solidFill>
                <a:latin typeface="腾讯体" panose="02010600010101010101" pitchFamily="2" charset="-122"/>
                <a:ea typeface="腾讯体" panose="02010600010101010101" pitchFamily="2" charset="-122"/>
                <a:cs typeface="微软雅黑" panose="020B0503020204020204" charset="-122"/>
              </a:rPr>
              <a:t>主张：银发守护计划 关爱老小孩</a:t>
            </a:r>
            <a:endParaRPr kumimoji="1" lang="zh-CN" altLang="en-US" sz="3200" b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腾讯体" panose="02010600010101010101" pitchFamily="2" charset="-122"/>
              <a:ea typeface="腾讯体" panose="02010600010101010101" pitchFamily="2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968625" y="1574800"/>
            <a:ext cx="65747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u="none" strike="noStrike" kern="1200" cap="none" spc="0" normalizeH="0" baseline="0" noProof="0" dirty="0">
                <a:ln>
                  <a:noFill/>
                </a:ln>
                <a:solidFill>
                  <a:srgbClr val="1571FA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微软雅黑" panose="020B0503020204020204" charset="-122"/>
              </a:rPr>
              <a:t>idea</a:t>
            </a:r>
            <a:r>
              <a: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rgbClr val="1571FA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微软雅黑" panose="020B0503020204020204" charset="-122"/>
              </a:rPr>
              <a:t>：陪伴是最好的防丢牌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122337" y="416543"/>
            <a:ext cx="7952000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5400">
                <a:solidFill>
                  <a:schemeClr val="bg1"/>
                </a:solidFill>
                <a:latin typeface="MF SongRan" charset="-122"/>
                <a:ea typeface="MF SongRan" charset="-122"/>
                <a:cs typeface="MF SongRan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1571FA"/>
                </a:solidFill>
                <a:effectLst/>
                <a:uLnTx/>
                <a:uFillTx/>
                <a:latin typeface="腾讯体" panose="02010600010101010101" pitchFamily="2" charset="-122"/>
                <a:ea typeface="腾讯体" panose="02010600010101010101" pitchFamily="2" charset="-122"/>
                <a:cs typeface="微软雅黑" panose="020B0503020204020204" charset="-122"/>
              </a:rPr>
              <a:t>Roadmap 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手上戴着戒指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32498" y="351690"/>
            <a:ext cx="152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1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08960" y="351689"/>
            <a:ext cx="8012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微博公益海报，走心上线，聚集第一波声量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198424" y="1873597"/>
            <a:ext cx="2876129" cy="4360417"/>
            <a:chOff x="276799" y="1653884"/>
            <a:chExt cx="3141129" cy="4467352"/>
          </a:xfrm>
        </p:grpSpPr>
        <p:sp>
          <p:nvSpPr>
            <p:cNvPr id="16" name="Freeform 3"/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你小时候</a:t>
              </a:r>
              <a:endParaRPr lang="en-US" altLang="zh-CN" b="1" kern="100" dirty="0">
                <a:solidFill>
                  <a:srgbClr val="FFC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kern="100" dirty="0">
                  <a:solidFill>
                    <a:schemeClr val="bg1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kern="100" dirty="0">
                  <a:solidFill>
                    <a:schemeClr val="bg1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迁就你的小脾气</a:t>
              </a:r>
              <a:endParaRPr lang="en-US" altLang="zh-CN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b="1" kern="100" dirty="0">
                  <a:solidFill>
                    <a:srgbClr val="FFC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b="1" kern="100" dirty="0">
                  <a:solidFill>
                    <a:srgbClr val="FFC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老时候</a:t>
              </a:r>
              <a:endParaRPr lang="en-US" altLang="zh-CN" b="1" kern="100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换你包容</a:t>
              </a:r>
              <a:r>
                <a:rPr lang="en-US" altLang="zh-CN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的怪脾气</a:t>
              </a:r>
              <a:endPara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66499" y="436790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827888" y="1901732"/>
            <a:ext cx="2876129" cy="4360417"/>
            <a:chOff x="276799" y="1653884"/>
            <a:chExt cx="3141129" cy="4467352"/>
          </a:xfrm>
        </p:grpSpPr>
        <p:sp>
          <p:nvSpPr>
            <p:cNvPr id="29" name="Freeform 3"/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曾经</a:t>
              </a:r>
              <a:endParaRPr lang="en-US" altLang="zh-CN" b="1" kern="100" dirty="0">
                <a:solidFill>
                  <a:srgbClr val="FFC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kern="100" dirty="0">
                  <a:solidFill>
                    <a:schemeClr val="bg1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最粘人的小尾巴是你</a:t>
              </a:r>
              <a:endParaRPr lang="en-US" altLang="zh-CN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今天</a:t>
              </a:r>
              <a:endParaRPr lang="en-US" altLang="zh-CN" b="1" kern="100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最依恋的人也是你</a:t>
              </a:r>
              <a:endPara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66499" y="436790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46338" y="1873597"/>
            <a:ext cx="2876129" cy="4360417"/>
            <a:chOff x="276799" y="1653884"/>
            <a:chExt cx="3141129" cy="4467352"/>
          </a:xfrm>
        </p:grpSpPr>
        <p:sp>
          <p:nvSpPr>
            <p:cNvPr id="33" name="Freeform 3"/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过去</a:t>
              </a:r>
              <a:endParaRPr lang="en-US" altLang="zh-CN" b="1" kern="100" dirty="0">
                <a:solidFill>
                  <a:srgbClr val="FFC000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kern="100" dirty="0">
                  <a:solidFill>
                    <a:schemeClr val="bg1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kern="100" dirty="0">
                  <a:solidFill>
                    <a:schemeClr val="bg1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总准时来接你回家</a:t>
              </a:r>
              <a:endParaRPr lang="en-US" altLang="zh-CN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现在</a:t>
              </a:r>
              <a:endParaRPr lang="en-US" altLang="zh-CN" b="1" kern="100" dirty="0">
                <a:solidFill>
                  <a:srgbClr val="FFC000"/>
                </a:solidFill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  <a:p>
              <a:pPr algn="ctr"/>
              <a:r>
                <a:rPr lang="en-US" altLang="zh-CN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Ta</a:t>
              </a:r>
              <a:r>
                <a:rPr lang="zh-CN" altLang="en-US" kern="100" dirty="0">
                  <a:solidFill>
                    <a:schemeClr val="bg1"/>
                  </a:solidFill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准点盼着你回家</a:t>
              </a:r>
              <a:endParaRPr lang="zh-CN" altLang="zh-CN" sz="1800" kern="100" dirty="0">
                <a:solidFill>
                  <a:schemeClr val="bg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66499" y="436790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手上戴着戒指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32498" y="351690"/>
            <a:ext cx="1527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1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08960" y="351689"/>
            <a:ext cx="47163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微博公益海报，走心上线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76407" y="931106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chemeClr val="bg1">
                    <a:lumMod val="95000"/>
                  </a:schemeClr>
                </a:solidFill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/>
              <a:t>画面参考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858" y="1515883"/>
            <a:ext cx="3035113" cy="49904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9869" y="1505907"/>
            <a:ext cx="3035112" cy="500720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5665" y="1494778"/>
            <a:ext cx="3272111" cy="500720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手上戴着戒指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332498" y="351690"/>
            <a:ext cx="2103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Opinion 2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5959" y="351689"/>
            <a:ext cx="80121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微博公益海报，走心上线，聚集第一波声量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23272" y="1933755"/>
            <a:ext cx="2876129" cy="4360417"/>
            <a:chOff x="276799" y="1653884"/>
            <a:chExt cx="3141129" cy="4467352"/>
          </a:xfrm>
        </p:grpSpPr>
        <p:sp>
          <p:nvSpPr>
            <p:cNvPr id="16" name="Freeform 3"/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等等等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等等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等等等等等等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等着等着就忘了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23226" y="4850583"/>
              <a:ext cx="2972551" cy="85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腾讯手机管家 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X 99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公益日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53369C1-C177-6390-81C4-381AFD1F2EF0}"/>
                </a:ext>
              </a:extLst>
            </p:cNvPr>
            <p:cNvSpPr txBox="1"/>
            <p:nvPr/>
          </p:nvSpPr>
          <p:spPr>
            <a:xfrm>
              <a:off x="621027" y="353024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——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别让孤独的等待，浇灭明天的期待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6B70C2-6635-91CC-9C28-AF05455B2B4F}"/>
              </a:ext>
            </a:extLst>
          </p:cNvPr>
          <p:cNvGrpSpPr/>
          <p:nvPr/>
        </p:nvGrpSpPr>
        <p:grpSpPr>
          <a:xfrm>
            <a:off x="3133475" y="1933755"/>
            <a:ext cx="2876129" cy="4360417"/>
            <a:chOff x="276799" y="1653884"/>
            <a:chExt cx="3141129" cy="4467352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B8F724EB-D370-876F-D665-717E86C5FD10}"/>
                </a:ext>
              </a:extLst>
            </p:cNvPr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2E4464C-055A-6363-8B30-EC593A347FCD}"/>
                </a:ext>
              </a:extLst>
            </p:cNvPr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盼盼盼盼盼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盼盼盼盼盼盼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盼盼盼盼盼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盼着盼着就算了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6BF014EE-CEB2-129A-8180-ADB48CDAAE5A}"/>
                </a:ext>
              </a:extLst>
            </p:cNvPr>
            <p:cNvSpPr txBox="1"/>
            <p:nvPr/>
          </p:nvSpPr>
          <p:spPr>
            <a:xfrm>
              <a:off x="423226" y="4850583"/>
              <a:ext cx="2972551" cy="85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腾讯手机管家 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X 99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公益日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01A994D-AD80-DB60-41C1-ADAA3905278E}"/>
                </a:ext>
              </a:extLst>
            </p:cNvPr>
            <p:cNvSpPr txBox="1"/>
            <p:nvPr/>
          </p:nvSpPr>
          <p:spPr>
            <a:xfrm>
              <a:off x="621027" y="353024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——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失落的盼望，不该熬成生活的奢望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0AFF174-8315-BAD6-800C-29133F86197B}"/>
              </a:ext>
            </a:extLst>
          </p:cNvPr>
          <p:cNvGrpSpPr/>
          <p:nvPr/>
        </p:nvGrpSpPr>
        <p:grpSpPr>
          <a:xfrm>
            <a:off x="6143678" y="1933755"/>
            <a:ext cx="2876129" cy="4360417"/>
            <a:chOff x="276799" y="1653884"/>
            <a:chExt cx="3141129" cy="4467352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A4BBFD6-BA9C-B116-2986-A74C8101C363}"/>
                </a:ext>
              </a:extLst>
            </p:cNvPr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662CCA1-FB7C-C075-E66B-8787DD1C118C}"/>
                </a:ext>
              </a:extLst>
            </p:cNvPr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念念念念念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念念念念念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念念念念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念着念着就淡了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3226412-E129-6DD4-E659-49DB77633DAE}"/>
                </a:ext>
              </a:extLst>
            </p:cNvPr>
            <p:cNvSpPr txBox="1"/>
            <p:nvPr/>
          </p:nvSpPr>
          <p:spPr>
            <a:xfrm>
              <a:off x="423226" y="4850583"/>
              <a:ext cx="2972551" cy="85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腾讯手机管家 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X 99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公益日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84EFF34-4CEC-D077-8424-72E11FA75826}"/>
                </a:ext>
              </a:extLst>
            </p:cNvPr>
            <p:cNvSpPr txBox="1"/>
            <p:nvPr/>
          </p:nvSpPr>
          <p:spPr>
            <a:xfrm>
              <a:off x="621027" y="353024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——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一年见几面，不能缓解执着的想念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086237BA-E1EF-A143-2CD1-46134745D2EB}"/>
              </a:ext>
            </a:extLst>
          </p:cNvPr>
          <p:cNvGrpSpPr/>
          <p:nvPr/>
        </p:nvGrpSpPr>
        <p:grpSpPr>
          <a:xfrm>
            <a:off x="9262588" y="1933755"/>
            <a:ext cx="2876129" cy="4360417"/>
            <a:chOff x="276799" y="1653884"/>
            <a:chExt cx="3141129" cy="4467352"/>
          </a:xfrm>
        </p:grpSpPr>
        <p:sp>
          <p:nvSpPr>
            <p:cNvPr id="36" name="Freeform 3">
              <a:extLst>
                <a:ext uri="{FF2B5EF4-FFF2-40B4-BE49-F238E27FC236}">
                  <a16:creationId xmlns:a16="http://schemas.microsoft.com/office/drawing/2014/main" id="{DD924CD4-AE6E-2C7C-8559-1A2EAACFD5BD}"/>
                </a:ext>
              </a:extLst>
            </p:cNvPr>
            <p:cNvSpPr/>
            <p:nvPr/>
          </p:nvSpPr>
          <p:spPr>
            <a:xfrm>
              <a:off x="276799" y="1653884"/>
              <a:ext cx="3141129" cy="4467352"/>
            </a:xfrm>
            <a:custGeom>
              <a:avLst/>
              <a:gdLst>
                <a:gd name="connsiteX0" fmla="*/ 6350 w 3281679"/>
                <a:gd name="connsiteY0" fmla="*/ 4461001 h 4467352"/>
                <a:gd name="connsiteX1" fmla="*/ 3275329 w 3281679"/>
                <a:gd name="connsiteY1" fmla="*/ 4461001 h 4467352"/>
                <a:gd name="connsiteX2" fmla="*/ 3275329 w 3281679"/>
                <a:gd name="connsiteY2" fmla="*/ 6350 h 4467352"/>
                <a:gd name="connsiteX3" fmla="*/ 6350 w 3281679"/>
                <a:gd name="connsiteY3" fmla="*/ 6350 h 4467352"/>
                <a:gd name="connsiteX4" fmla="*/ 6350 w 3281679"/>
                <a:gd name="connsiteY4" fmla="*/ 4461001 h 4467352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3281679" h="4467352">
                  <a:moveTo>
                    <a:pt x="6350" y="4461001"/>
                  </a:moveTo>
                  <a:lnTo>
                    <a:pt x="3275329" y="4461001"/>
                  </a:lnTo>
                  <a:lnTo>
                    <a:pt x="3275329" y="6350"/>
                  </a:lnTo>
                  <a:lnTo>
                    <a:pt x="6350" y="6350"/>
                  </a:lnTo>
                  <a:lnTo>
                    <a:pt x="6350" y="4461001"/>
                  </a:lnTo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A6A6A6">
                  <a:alpha val="10000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7847124-647E-BB1A-CC4C-96617C52ED92}"/>
                </a:ext>
              </a:extLst>
            </p:cNvPr>
            <p:cNvSpPr txBox="1"/>
            <p:nvPr/>
          </p:nvSpPr>
          <p:spPr>
            <a:xfrm>
              <a:off x="423226" y="2126960"/>
              <a:ext cx="2969117" cy="12297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走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走走走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走走走走走</a:t>
              </a:r>
            </a:p>
            <a:p>
              <a:pPr algn="ctr"/>
              <a:r>
                <a:rPr lang="zh-CN" altLang="en-US" b="1" kern="100" dirty="0">
                  <a:solidFill>
                    <a:srgbClr val="FFC000"/>
                  </a:solidFill>
                  <a:effectLst/>
                  <a:latin typeface="等线" panose="02010600030101010101" pitchFamily="2" charset="-122"/>
                  <a:ea typeface="等线" panose="02010600030101010101" pitchFamily="2" charset="-122"/>
                  <a:cs typeface="Times New Roman" panose="02020603050405020304" pitchFamily="18" charset="0"/>
                </a:rPr>
                <a:t>走着走着就丢了</a:t>
              </a: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466FCC33-8BF3-A712-ED40-8FD6C9786A35}"/>
                </a:ext>
              </a:extLst>
            </p:cNvPr>
            <p:cNvSpPr txBox="1"/>
            <p:nvPr/>
          </p:nvSpPr>
          <p:spPr>
            <a:xfrm>
              <a:off x="423226" y="4850583"/>
              <a:ext cx="2972551" cy="8513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腾讯手机管家 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X 99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公益日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老小孩守护行动</a:t>
              </a:r>
              <a:endParaRPr lang="en-US" altLang="zh-CN" sz="1600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陪伴是最好的防丢牌</a:t>
              </a:r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#</a:t>
              </a:r>
              <a:endParaRPr lang="zh-CN" altLang="en-US" sz="16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FF0D0314-EDA3-A16A-2386-2EB7F6E299B4}"/>
                </a:ext>
              </a:extLst>
            </p:cNvPr>
            <p:cNvSpPr txBox="1"/>
            <p:nvPr/>
          </p:nvSpPr>
          <p:spPr>
            <a:xfrm>
              <a:off x="621027" y="3530243"/>
              <a:ext cx="2573516" cy="599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cs typeface="+mn-ea"/>
                  <a:sym typeface="+mn-lt"/>
                </a:rPr>
                <a:t>——</a:t>
              </a: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独自走太久，容易忘记回家的路口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0031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图形用户界面&#10;&#10;描述已自动生成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4" b="15670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rcRect t="6358"/>
          <a:stretch>
            <a:fillRect/>
          </a:stretch>
        </p:blipFill>
        <p:spPr>
          <a:xfrm>
            <a:off x="592194" y="1996171"/>
            <a:ext cx="1118182" cy="1048105"/>
          </a:xfrm>
          <a:prstGeom prst="roundRect">
            <a:avLst/>
          </a:prstGeom>
          <a:ln>
            <a:solidFill>
              <a:schemeClr val="bg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1981996" y="1580112"/>
            <a:ext cx="723787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altLang="zh-CN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@</a:t>
            </a:r>
            <a:r>
              <a:rPr lang="zh-CN" altLang="en-US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腾讯手机管家</a:t>
            </a:r>
            <a:endParaRPr lang="en-US" altLang="zh-CN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en-US" altLang="zh-CN" sz="4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4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陪伴是对父母最好的爱</a:t>
            </a:r>
            <a:r>
              <a:rPr lang="en-US" altLang="zh-CN" sz="4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endParaRPr lang="zh-CN" altLang="en-US" sz="48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1996" y="3044276"/>
            <a:ext cx="50193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我们长大了父母却成了小孩</a:t>
            </a: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981996" y="3658819"/>
            <a:ext cx="46586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你算过还能陪父母多久吗</a:t>
            </a:r>
            <a:r>
              <a:rPr lang="en-US" altLang="zh-CN" sz="2800" b="1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endParaRPr lang="zh-CN" altLang="en-US" sz="28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32498" y="35169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2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08960" y="351689"/>
            <a:ext cx="6364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微博热榜话题上线，持续扩散热度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981996" y="4631080"/>
            <a:ext cx="640912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走心话题，引起传播共鸣</a:t>
            </a:r>
            <a:endParaRPr lang="en-US" altLang="zh-CN" sz="44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图形用户界面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4" b="15670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-201542" y="0"/>
            <a:ext cx="12393542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332498" y="35169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2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08960" y="351689"/>
            <a:ext cx="5503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KOL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二次传播，持续吸引曝光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6334" t="6248" r="7824" b="5060"/>
          <a:stretch>
            <a:fillRect/>
          </a:stretch>
        </p:blipFill>
        <p:spPr>
          <a:xfrm>
            <a:off x="90618" y="2361430"/>
            <a:ext cx="925306" cy="897341"/>
          </a:xfrm>
          <a:prstGeom prst="ellipse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5012" y="2283019"/>
            <a:ext cx="872645" cy="897342"/>
          </a:xfrm>
          <a:prstGeom prst="ellipse">
            <a:avLst/>
          </a:prstGeom>
        </p:spPr>
      </p:pic>
      <p:sp>
        <p:nvSpPr>
          <p:cNvPr id="13" name="矩形: 圆角 12"/>
          <p:cNvSpPr/>
          <p:nvPr/>
        </p:nvSpPr>
        <p:spPr>
          <a:xfrm>
            <a:off x="1189520" y="2283018"/>
            <a:ext cx="4219503" cy="3970575"/>
          </a:xfrm>
          <a:prstGeom prst="roundRect">
            <a:avLst/>
          </a:prstGeom>
          <a:solidFill>
            <a:schemeClr val="tx1">
              <a:alpha val="40000"/>
            </a:schemeClr>
          </a:solidFill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387436" y="2649178"/>
            <a:ext cx="3823669" cy="2790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长大了之后反而觉得和父母相处的时间更少了。一年回不了几次家，见不了几次面。亲情被我们丢在一边。那些关于美好的记忆，需要我们努力找回来。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陪伴是最好的防丢牌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7378637" y="2246769"/>
            <a:ext cx="4219503" cy="3970575"/>
          </a:xfrm>
          <a:prstGeom prst="roundRect">
            <a:avLst/>
          </a:prstGeom>
          <a:solidFill>
            <a:schemeClr val="tx1">
              <a:alpha val="40000"/>
            </a:schemeClr>
          </a:solidFill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7489659" y="2682628"/>
            <a:ext cx="3964404" cy="2790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偶尔回家一次，就会发现家永远是我们最温暖的港湾，而我们也是父母最坚强的后盾。为了生活我们丢开思念，丢下包袱，但永远不能丢掉亲情。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陪伴是最好的防丢牌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图形用户界面&#10;&#10;描述已自动生成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84" b="15670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-201542" y="0"/>
            <a:ext cx="12393542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1332498" y="35169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2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08960" y="351689"/>
            <a:ext cx="55034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KOL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二次传播，持续吸引曝光</a:t>
            </a:r>
          </a:p>
        </p:txBody>
      </p:sp>
      <p:sp>
        <p:nvSpPr>
          <p:cNvPr id="2" name="矩形 1"/>
          <p:cNvSpPr/>
          <p:nvPr/>
        </p:nvSpPr>
        <p:spPr>
          <a:xfrm>
            <a:off x="557048" y="1753121"/>
            <a:ext cx="8450318" cy="4288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此处贴资源列表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2498" y="35169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3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8960" y="351689"/>
            <a:ext cx="7244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知乎提问 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UGC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内容共创 唤起广泛共鸣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t="16649" r="24387" b="15713"/>
          <a:stretch>
            <a:fillRect/>
          </a:stretch>
        </p:blipFill>
        <p:spPr bwMode="auto">
          <a:xfrm>
            <a:off x="700673" y="1814371"/>
            <a:ext cx="896399" cy="887411"/>
          </a:xfrm>
          <a:prstGeom prst="roundRect">
            <a:avLst>
              <a:gd name="adj" fmla="val 203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: 圆角 13"/>
          <p:cNvSpPr/>
          <p:nvPr/>
        </p:nvSpPr>
        <p:spPr>
          <a:xfrm>
            <a:off x="1885071" y="1814369"/>
            <a:ext cx="6161649" cy="887411"/>
          </a:xfrm>
          <a:prstGeom prst="roundRect">
            <a:avLst/>
          </a:prstGeom>
          <a:noFill/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72457" y="1996464"/>
            <a:ext cx="5848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经常陪伴父母是一种怎样的体验？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79F3DDC5-8FA8-8E0B-6667-F06650CC116E}"/>
              </a:ext>
            </a:extLst>
          </p:cNvPr>
          <p:cNvSpPr/>
          <p:nvPr/>
        </p:nvSpPr>
        <p:spPr>
          <a:xfrm>
            <a:off x="1885071" y="3072065"/>
            <a:ext cx="6161649" cy="887411"/>
          </a:xfrm>
          <a:prstGeom prst="roundRect">
            <a:avLst/>
          </a:prstGeom>
          <a:noFill/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F228FB-CA8B-B1F0-BF1D-30B55E68E480}"/>
              </a:ext>
            </a:extLst>
          </p:cNvPr>
          <p:cNvSpPr txBox="1"/>
          <p:nvPr/>
        </p:nvSpPr>
        <p:spPr>
          <a:xfrm>
            <a:off x="2072457" y="3254160"/>
            <a:ext cx="6208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你和父母之间最愉快的经历是什么？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C743FE02-4DF0-5EB8-5EE0-6A21F9341CD8}"/>
              </a:ext>
            </a:extLst>
          </p:cNvPr>
          <p:cNvSpPr/>
          <p:nvPr/>
        </p:nvSpPr>
        <p:spPr>
          <a:xfrm>
            <a:off x="1885071" y="4322181"/>
            <a:ext cx="8012130" cy="887411"/>
          </a:xfrm>
          <a:prstGeom prst="roundRect">
            <a:avLst/>
          </a:prstGeom>
          <a:noFill/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CED4EEA-A247-F3AA-6F3D-1CCAAFE518D6}"/>
              </a:ext>
            </a:extLst>
          </p:cNvPr>
          <p:cNvSpPr txBox="1"/>
          <p:nvPr/>
        </p:nvSpPr>
        <p:spPr>
          <a:xfrm>
            <a:off x="2072457" y="4504276"/>
            <a:ext cx="80121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你喜欢和父母一起相处吗？有什么相处的诀窍？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: 圆角 8"/>
          <p:cNvSpPr/>
          <p:nvPr/>
        </p:nvSpPr>
        <p:spPr>
          <a:xfrm>
            <a:off x="1601276" y="2627452"/>
            <a:ext cx="6973858" cy="3725222"/>
          </a:xfrm>
          <a:prstGeom prst="roundRect">
            <a:avLst/>
          </a:prstGeom>
          <a:solidFill>
            <a:schemeClr val="tx1">
              <a:alpha val="40000"/>
            </a:schemeClr>
          </a:solidFill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872040" y="2729780"/>
            <a:ext cx="643233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知乎用户：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谢邀。我是一个反面案例。去年我的妈妈冠心病住院，我爸爸都不敢告诉我，他一个人扛起来照顾妈妈的任务，我很愧疚。等我回到父母身边时，妈妈已经差不多病情稳定了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……</a:t>
            </a:r>
          </a:p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现在我仍然不能陪在他们身边，中年危机，顾不全两头。能做的是定期问问爸爸他们俩的情况，每天给妈妈发一些外孙们的好玩的事情和照片，逗她开心。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我现在一边愧疚自己年轻时的任性，一边对她说：嘿，妈，你要乖乖吃药量血压，少吃甜食多活动，一定要健康挺到我们下次见面的时候。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0" t="16649" r="24387" b="15713"/>
          <a:stretch>
            <a:fillRect/>
          </a:stretch>
        </p:blipFill>
        <p:spPr bwMode="auto">
          <a:xfrm>
            <a:off x="704877" y="1389419"/>
            <a:ext cx="896399" cy="887411"/>
          </a:xfrm>
          <a:prstGeom prst="roundRect">
            <a:avLst>
              <a:gd name="adj" fmla="val 2030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: 圆角 16"/>
          <p:cNvSpPr/>
          <p:nvPr/>
        </p:nvSpPr>
        <p:spPr>
          <a:xfrm>
            <a:off x="1889275" y="1389417"/>
            <a:ext cx="6161649" cy="887411"/>
          </a:xfrm>
          <a:prstGeom prst="roundRect">
            <a:avLst/>
          </a:prstGeom>
          <a:noFill/>
          <a:ln w="28575">
            <a:solidFill>
              <a:srgbClr val="1571F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2076661" y="1571512"/>
            <a:ext cx="5848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#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经常陪伴父母是一种怎样的体验？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332498" y="35169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3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08960" y="351689"/>
            <a:ext cx="72442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知乎提问 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UGC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内容共创 唤起广泛共鸣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2498" y="351690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4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8960" y="351689"/>
            <a:ext cx="48782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事件传播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《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超时空问答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》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5773233" y="1799493"/>
            <a:ext cx="2769556" cy="357129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6544486" y="1441915"/>
            <a:ext cx="1227049" cy="6487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腾讯体" panose="02010600010101010101" pitchFamily="2" charset="-122"/>
                <a:ea typeface="腾讯体" panose="02010600010101010101" pitchFamily="2" charset="-122"/>
              </a:rPr>
              <a:t>问父母</a:t>
            </a:r>
          </a:p>
        </p:txBody>
      </p:sp>
      <p:sp>
        <p:nvSpPr>
          <p:cNvPr id="15" name="矩形: 圆角 14"/>
          <p:cNvSpPr/>
          <p:nvPr/>
        </p:nvSpPr>
        <p:spPr>
          <a:xfrm>
            <a:off x="8983615" y="1799493"/>
            <a:ext cx="2769556" cy="357129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/>
          <p:cNvSpPr/>
          <p:nvPr/>
        </p:nvSpPr>
        <p:spPr>
          <a:xfrm>
            <a:off x="9754869" y="1441915"/>
            <a:ext cx="1227049" cy="64874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腾讯体" panose="02010600010101010101" pitchFamily="2" charset="-122"/>
                <a:ea typeface="腾讯体" panose="02010600010101010101" pitchFamily="2" charset="-122"/>
              </a:rPr>
              <a:t>问孩子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804121" y="2411440"/>
            <a:ext cx="27695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为什么不催婚就催娃？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能不能催点别的？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你们年轻时候是怎么克服迷茫的？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如何承担起做父母的责任？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14503" y="2489597"/>
            <a:ext cx="276955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怎么不催就不着急结婚呢？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你们年轻人都在想什么？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为什么宁愿单身都不找对象？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为什么不愿意考公务员？</a:t>
            </a:r>
            <a:endParaRPr lang="en-US" altLang="zh-CN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7941" y="1817501"/>
            <a:ext cx="4616688" cy="3222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跨越时空的</a:t>
            </a:r>
            <a:r>
              <a:rPr lang="zh-CN" altLang="en-US" sz="2800" b="1" dirty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坦诚提问</a:t>
            </a:r>
            <a:endParaRPr lang="en-US" altLang="zh-CN" sz="2800" b="1" dirty="0">
              <a:solidFill>
                <a:schemeClr val="accent5">
                  <a:lumMod val="40000"/>
                  <a:lumOff val="6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互相提问并作答</a:t>
            </a:r>
            <a:endParaRPr lang="en-US" altLang="zh-CN" sz="28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解决两代人的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交流难题</a:t>
            </a:r>
            <a:endParaRPr lang="en-US" altLang="zh-CN" sz="28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增进两代人的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互相理解</a:t>
            </a:r>
            <a:endParaRPr lang="en-US" altLang="zh-CN" sz="28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降低两代人的</a:t>
            </a: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孤独感</a:t>
            </a:r>
            <a:endParaRPr lang="en-US" altLang="zh-CN" sz="28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3A2F3F6B-CE01-F21F-956F-78D68468E9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2498" y="351690"/>
            <a:ext cx="2103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Opinion 2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05373" y="355830"/>
            <a:ext cx="5929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《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近在咫尺的爱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》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故事共享计划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6099" y="1511766"/>
            <a:ext cx="7657273" cy="4469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当距离逐渐成为情感的阻碍</a:t>
            </a: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我们开始珍惜每一次相聚</a:t>
            </a:r>
            <a:endParaRPr lang="en-US" altLang="zh-CN" sz="2800" b="1" dirty="0">
              <a:solidFill>
                <a:srgbClr val="FF0000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发现在视频与信息等言语之外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只有陪伴才能给予的美好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腾讯手机管家 联合 腾讯文档 准备了这份特别的文档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——XX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XX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日，开放给所有人编辑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邀请你分享关于亲情，关于陪伴，关于爱的故事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也欢迎你分享这个文档出去，邀请更多人参与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pic>
        <p:nvPicPr>
          <p:cNvPr id="3" name="图片 2" descr="图表, 树状图&#10;&#10;描述已自动生成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72" y="1807537"/>
            <a:ext cx="5040632" cy="40955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0" y="0"/>
          <a:ext cx="12192000" cy="6939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27315">
                <a:tc gridSpan="4">
                  <a:txBody>
                    <a:bodyPr/>
                    <a:lstStyle/>
                    <a:p>
                      <a:r>
                        <a:rPr lang="en-US" altLang="zh-CN" sz="3200" dirty="0"/>
                        <a:t>※※※※※</a:t>
                      </a:r>
                      <a:r>
                        <a:rPr lang="zh-CN" altLang="en-US" sz="3200" dirty="0"/>
                        <a:t>故事交换计划</a:t>
                      </a:r>
                      <a:r>
                        <a:rPr lang="en-US" altLang="zh-CN" sz="3200" dirty="0"/>
                        <a:t>※※※※※</a:t>
                      </a:r>
                    </a:p>
                    <a:p>
                      <a:pPr algn="ctr"/>
                      <a:r>
                        <a:rPr lang="zh-CN" altLang="en-US" sz="3600" dirty="0"/>
                        <a:t>近在咫尺的爱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71F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  <a:p>
                      <a:endParaRPr lang="en-US" altLang="zh-CN" dirty="0"/>
                    </a:p>
                    <a:p>
                      <a:pPr algn="r"/>
                      <a:r>
                        <a:rPr lang="zh-CN" altLang="en-US" sz="2400" dirty="0"/>
                        <a:t>感谢分享！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71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285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色彩选择区：根据你故事的底色，选择自己的色彩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393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1"/>
                          </a:solidFill>
                        </a:rPr>
                        <a:t>热情的橘色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chemeClr val="bg1"/>
                          </a:solidFill>
                        </a:rPr>
                        <a:t>奔放的红色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chemeClr val="tx1"/>
                          </a:solidFill>
                        </a:rPr>
                        <a:t>温馨的黄色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chemeClr val="bg1"/>
                          </a:solidFill>
                        </a:rPr>
                        <a:t>柔软的紫色</a:t>
                      </a:r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dirty="0">
                          <a:solidFill>
                            <a:schemeClr val="tx1"/>
                          </a:solidFill>
                        </a:rPr>
                        <a:t>治愈的绿色</a:t>
                      </a: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1833">
                <a:tc>
                  <a:txBody>
                    <a:bodyPr/>
                    <a:lstStyle/>
                    <a:p>
                      <a:r>
                        <a:rPr lang="zh-CN" altLang="en-US" dirty="0"/>
                        <a:t>我颈椎不好缺乏运动，后来找到解决办法就是和外婆一起去跳广场舞，我和我外婆两个社牛，就这么打入了广场舞社交圈，圈里的人叫叫我俩老美小美。现在我外婆是广场舞团长，我是副团长。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放暑假在家，啥也不干，每天睡到中午，就起来吃一顿饭。我妈就抱怨我生活习惯不好，每天吵我一顿，还问我怎么不开学。其实她就是想趁机多跟我说说话，临走那天还说，没吵够你怎么就走了</a:t>
                      </a:r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回家的时候，不论到家多晚我爸都要来车站接我。后来我也习惯了提前打个电话，尽量在方便的时候到家，只为他能在车站外稍等一会儿。最喜欢回家的路，那是我俩的温馨时光。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bg1"/>
                          </a:solidFill>
                        </a:rPr>
                        <a:t>外婆去世第二天，家里上上下下忙着张罗各种事情，我到楼上看到外公一个人坐在藤椅上，看见我他挤出笑脸说，怎么办呀，咱家的牛奶没人喝了</a:t>
                      </a:r>
                      <a:r>
                        <a:rPr lang="en-US" altLang="zh-CN" dirty="0">
                          <a:solidFill>
                            <a:schemeClr val="bg1"/>
                          </a:solidFill>
                        </a:rPr>
                        <a:t>……</a:t>
                      </a:r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zh-CN" altLang="en-US" dirty="0"/>
                        <a:t>我读初三的时候，特别喜欢网游，由于旷课比较多，老师打电话给家里，说了网游的各种利害。回家我妈就对我进行了深刻的长谈，我们足足聊了好几天，中间说到我舍不得我的游戏装备，我妈问我装备是不是放在学校，要不拿回家她帮我放好，让我好好学习，当时我就不争气的哭了</a:t>
                      </a:r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39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393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7030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F2A48181-C30E-D731-4DBE-97E61DD4E3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76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4033215" y="403066"/>
            <a:ext cx="4916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《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关于陪伴的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99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个问题</a:t>
            </a:r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》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7941" y="1817501"/>
            <a:ext cx="4616688" cy="2243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99</a:t>
            </a: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个关于爱与陪伴的开放式问题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让网友根据喜好任意选择回答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充分给予用户创作的空间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分享对陪伴的观点与体会</a:t>
            </a:r>
            <a:endParaRPr lang="en-US" altLang="zh-CN" sz="2400" b="1" dirty="0">
              <a:solidFill>
                <a:schemeClr val="bg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236" y="1648456"/>
            <a:ext cx="5332287" cy="299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332498" y="351690"/>
            <a:ext cx="2085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Opinion 3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0"/>
          <a:ext cx="12192000" cy="70903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44478">
                <a:tc gridSpan="4">
                  <a:txBody>
                    <a:bodyPr/>
                    <a:lstStyle/>
                    <a:p>
                      <a:r>
                        <a:rPr lang="en-US" altLang="zh-CN" sz="3200" dirty="0"/>
                        <a:t>※※※※※</a:t>
                      </a:r>
                      <a:r>
                        <a:rPr lang="zh-CN" altLang="en-US" sz="3200" dirty="0"/>
                        <a:t>请回答</a:t>
                      </a:r>
                      <a:r>
                        <a:rPr lang="en-US" altLang="zh-CN" sz="3200" dirty="0"/>
                        <a:t>2022※※※※※</a:t>
                      </a:r>
                    </a:p>
                    <a:p>
                      <a:pPr algn="ctr"/>
                      <a:r>
                        <a:rPr lang="zh-CN" altLang="en-US" sz="3600" dirty="0"/>
                        <a:t>关于陪伴的</a:t>
                      </a:r>
                      <a:r>
                        <a:rPr lang="en-US" altLang="zh-CN" sz="3600" dirty="0"/>
                        <a:t>99</a:t>
                      </a:r>
                      <a:r>
                        <a:rPr lang="zh-CN" altLang="en-US" sz="3600" dirty="0"/>
                        <a:t>个问题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  <a:p>
                      <a:endParaRPr lang="en-US" altLang="zh-CN" dirty="0"/>
                    </a:p>
                    <a:p>
                      <a:pPr algn="r"/>
                      <a:r>
                        <a:rPr lang="zh-CN" altLang="en-US" sz="2400" dirty="0"/>
                        <a:t>感谢分享！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569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选择你最有心得的问题作答！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可单选，可多选，分享故事，交流经验，任君发挥，万家幸福！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634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你是如何理解陪伴的意义的？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  <a:sym typeface="+mn-ea"/>
                        </a:rPr>
                        <a:t>你认为对于家人来说，陪伴重要吗？</a:t>
                      </a:r>
                      <a:endParaRPr lang="zh-CN" alt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当你因为工作或学业不能陪伴父母时，如何缓解他们的思念？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陪伴家人时，你喜欢和家人一起做些什么事情？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你觉得是你在陪伴家人，还是家人在陪你？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661">
                <a:tc>
                  <a:txBody>
                    <a:bodyPr/>
                    <a:lstStyle/>
                    <a:p>
                      <a:r>
                        <a:rPr lang="zh-CN" altLang="en-US" dirty="0"/>
                        <a:t>俗话说：陪伴是最长情的告白。陪伴不仅仅是情侣之间的一种表白方式，更是人们所渴望的、所需求的某种情感需要。当今社会发展如此之快，有时候人们的内心是很空荡、很落寞的，也更渴望别人可以多陪陪自己。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dirty="0"/>
                        <a:t>陪伴，就是共享一段记忆</a:t>
                      </a:r>
                      <a:r>
                        <a:rPr lang="zh-CN" dirty="0"/>
                        <a:t>。每个人都需要陪伴，都渴望被陪伴。当父母渐渐老去的时候，我们却因为自己工作忙，没空回家陪伴自己的父母，这个时候你的良心不会痛吗？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小时候，父母辛辛苦苦把我们养大，不管是在上学，还是在上班，父母都时时刻刻牵挂着自己的子女，父母是生养我们的人，一辈子辛辛苦苦不容易，我们一定要经常的陪伴父母，常回家看看。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dirty="0">
                          <a:solidFill>
                            <a:schemeClr val="tx1"/>
                          </a:solidFill>
                        </a:rPr>
                        <a:t>不需要专门做什么，和家人一起看看电视，做顿饭，打扫打扫卫生，我觉得这已经是最幸福的事情了。只要同处在一个空间，感受到彼此的存在，我觉得这就是最好的陪伴。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dirty="0"/>
                        <a:t>爱是单方面的，而陪伴是双方面的事情。</a:t>
                      </a:r>
                      <a:r>
                        <a:rPr lang="zh-CN" dirty="0"/>
                        <a:t>家人因为我的陪伴而更加安心，我也因为他们的陪伴得到治愈。</a:t>
                      </a:r>
                      <a:r>
                        <a:rPr dirty="0"/>
                        <a:t>所以，我们自己一定要懂得陪伴的意义，才能更加懂得去陪伴别人这个道理。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15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0" y="0"/>
          <a:ext cx="12192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25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51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44478">
                <a:tc gridSpan="4">
                  <a:txBody>
                    <a:bodyPr/>
                    <a:lstStyle/>
                    <a:p>
                      <a:r>
                        <a:rPr lang="en-US" altLang="zh-CN" sz="3200" dirty="0"/>
                        <a:t>※※※※※</a:t>
                      </a:r>
                      <a:r>
                        <a:rPr lang="zh-CN" altLang="en-US" sz="3200" dirty="0"/>
                        <a:t>请回答</a:t>
                      </a:r>
                      <a:r>
                        <a:rPr lang="en-US" altLang="zh-CN" sz="3200" dirty="0"/>
                        <a:t>2022※※※※※</a:t>
                      </a:r>
                    </a:p>
                    <a:p>
                      <a:pPr algn="ctr"/>
                      <a:r>
                        <a:rPr lang="zh-CN" altLang="en-US" sz="3600" dirty="0"/>
                        <a:t>关于陪伴的</a:t>
                      </a:r>
                      <a:r>
                        <a:rPr lang="en-US" altLang="zh-CN" sz="3600" dirty="0"/>
                        <a:t>99</a:t>
                      </a:r>
                      <a:r>
                        <a:rPr lang="zh-CN" altLang="en-US" sz="3600" dirty="0"/>
                        <a:t>个问题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dirty="0"/>
                    </a:p>
                    <a:p>
                      <a:endParaRPr lang="en-US" altLang="zh-CN" dirty="0"/>
                    </a:p>
                    <a:p>
                      <a:pPr algn="r"/>
                      <a:r>
                        <a:rPr lang="zh-CN" altLang="en-US" sz="2400" dirty="0"/>
                        <a:t>感谢分享！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569">
                <a:tc gridSpan="5"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选择你最有心得的问题作答！</a:t>
                      </a:r>
                      <a:endParaRPr lang="en-US" altLang="zh-CN" dirty="0"/>
                    </a:p>
                    <a:p>
                      <a:pPr algn="ctr"/>
                      <a:r>
                        <a:rPr lang="zh-CN" altLang="en-US" dirty="0"/>
                        <a:t>可单选，可多选，分享故事，交流经验，任君发挥，万家幸福！</a:t>
                      </a:r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T w="381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6342"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你最近一次和家人旅游是什么时候？去了哪里？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你家里有什么经典的全家娱乐项目可以分享吗？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父母吵架的时候，你是怎么从中间调和的？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家里老人脾气太倔强，有什么独特的说服技巧吗？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问题</a:t>
                      </a:r>
                      <a:r>
                        <a:rPr lang="en-US" altLang="zh-CN" sz="1800" b="1" dirty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：</a:t>
                      </a:r>
                      <a:endParaRPr lang="en-US" altLang="zh-CN" sz="1800" b="1" dirty="0">
                        <a:solidFill>
                          <a:schemeClr val="bg1"/>
                        </a:solidFill>
                      </a:endParaRPr>
                    </a:p>
                    <a:p>
                      <a:pPr algn="l"/>
                      <a:r>
                        <a:rPr lang="zh-CN" altLang="en-US" sz="1800" b="1" dirty="0">
                          <a:solidFill>
                            <a:schemeClr val="bg1"/>
                          </a:solidFill>
                        </a:rPr>
                        <a:t>有什么全家人都能看的电影或电视剧推荐吗？</a:t>
                      </a:r>
                    </a:p>
                  </a:txBody>
                  <a:tcPr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661">
                <a:tc>
                  <a:txBody>
                    <a:bodyPr/>
                    <a:lstStyle/>
                    <a:p>
                      <a:r>
                        <a:rPr lang="zh-CN" altLang="en-US" dirty="0"/>
                        <a:t>最近去了清远美林湖，这里太适合全家人一起度假了，简直是老少咸宜，露营野炊都非常合适，和老人一起散散步，享受下慢生活，喝茶谈天拍照，就是一次超级放松的旅游！而且还很出片！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我家这个经典的项目就是打麻将，人多的时候甚至要分两桌。这个项目太经典了，以至于从我十岁到现在都持续没有厌倦过，唯一的要求是全家都必须得会打，比如我男朋友就不会，这个乐趣就减少了</a:t>
                      </a:r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我的经验就是，当事人抹不开面子，我就两头说好话，说得他们不好意思，自然就和好了！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人老了，脾气就像小孩一样，我奶奶上了年纪之后，不喜欢听医生的吩咐，不按时吃药，经常吃药的时候偷偷把药藏起来或者丢掉。我们就只能用哄小孩吃药的方法来，一边哄，一边喂</a:t>
                      </a:r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……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偶像剧只能我和我妈看，谍战剧只能我和我爸看，戏曲的除了爷爷奶奶，剩下的人都不爱看，我现在发现我们全家唯一能聚在一起，而且我也爱看的节目就是</a:t>
                      </a:r>
                      <a:r>
                        <a:rPr lang="en-US" altLang="zh-CN" dirty="0"/>
                        <a:t>《</a:t>
                      </a:r>
                      <a:r>
                        <a:rPr lang="zh-CN" altLang="en-US" dirty="0"/>
                        <a:t>亮剑</a:t>
                      </a:r>
                      <a:r>
                        <a:rPr lang="en-US" altLang="zh-CN" dirty="0"/>
                        <a:t>》</a:t>
                      </a:r>
                      <a:r>
                        <a:rPr lang="zh-CN" altLang="en-US" dirty="0"/>
                        <a:t>，百看不厌</a:t>
                      </a:r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154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79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……</a:t>
                      </a:r>
                      <a:endParaRPr lang="zh-CN" altLang="en-US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514" y="0"/>
            <a:ext cx="12132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2498" y="351690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5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8960" y="351689"/>
            <a:ext cx="1832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媒体投放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767" y="2024495"/>
            <a:ext cx="1257300" cy="1257300"/>
          </a:xfrm>
          <a:prstGeom prst="ellipse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1003626" y="3500582"/>
            <a:ext cx="2167581" cy="637675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Vista</a:t>
            </a: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看世界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8186" y="2024495"/>
            <a:ext cx="1257300" cy="1257300"/>
          </a:xfrm>
          <a:prstGeom prst="ellipse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5343722" y="3500582"/>
            <a:ext cx="1627369" cy="637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热闻快讯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71" y="2054513"/>
            <a:ext cx="1257300" cy="1257300"/>
          </a:xfrm>
          <a:prstGeom prst="ellipse">
            <a:avLst/>
          </a:prstGeom>
          <a:ln>
            <a:solidFill>
              <a:schemeClr val="tx1"/>
            </a:solidFill>
          </a:ln>
        </p:spPr>
      </p:pic>
      <p:sp>
        <p:nvSpPr>
          <p:cNvPr id="23" name="文本框 22"/>
          <p:cNvSpPr txBox="1"/>
          <p:nvPr/>
        </p:nvSpPr>
        <p:spPr>
          <a:xfrm>
            <a:off x="8818998" y="3514004"/>
            <a:ext cx="1988045" cy="6376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腾讯体" panose="02010600010101010101" pitchFamily="2" charset="-122"/>
                <a:ea typeface="腾讯体" panose="02010600010101010101" pitchFamily="2" charset="-122"/>
              </a:rPr>
              <a:t>浅评新鲜事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434" y="335307"/>
            <a:ext cx="637675" cy="63767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5"/>
          <a:stretch>
            <a:fillRect/>
          </a:stretch>
        </p:blipFill>
        <p:spPr bwMode="auto">
          <a:xfrm>
            <a:off x="-20932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32498" y="351690"/>
            <a:ext cx="1603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STEP 5</a:t>
            </a:r>
            <a:endParaRPr lang="zh-CN" altLang="en-US" sz="3200" b="1" dirty="0">
              <a:solidFill>
                <a:schemeClr val="bg1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6099" y="351691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1571FA"/>
                </a:solidFill>
                <a:latin typeface="腾讯体" panose="02010600010101010101" pitchFamily="2" charset="-122"/>
                <a:ea typeface="腾讯体" panose="02010600010101010101" pitchFamily="2" charset="-122"/>
              </a:rPr>
              <a:t>&gt;&gt;&gt;</a:t>
            </a:r>
            <a:endParaRPr lang="zh-CN" altLang="en-US" sz="3200" b="1" dirty="0">
              <a:solidFill>
                <a:srgbClr val="1571FA"/>
              </a:solidFill>
              <a:latin typeface="腾讯体" panose="02010600010101010101" pitchFamily="2" charset="-122"/>
              <a:ea typeface="腾讯体" panose="0201060001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08960" y="351689"/>
            <a:ext cx="35461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latin typeface="腾讯体" panose="02010600010101010101" pitchFamily="2" charset="-122"/>
                <a:ea typeface="腾讯体" panose="02010600010101010101" pitchFamily="2" charset="-122"/>
              </a:defRPr>
            </a:lvl1pPr>
          </a:lstStyle>
          <a:p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65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</a:rPr>
              <a:t>家主流媒体投放</a:t>
            </a:r>
          </a:p>
        </p:txBody>
      </p:sp>
      <p:sp>
        <p:nvSpPr>
          <p:cNvPr id="2" name="矩形: 圆角 1"/>
          <p:cNvSpPr/>
          <p:nvPr/>
        </p:nvSpPr>
        <p:spPr>
          <a:xfrm>
            <a:off x="478220" y="1174531"/>
            <a:ext cx="10948841" cy="4437994"/>
          </a:xfrm>
          <a:prstGeom prst="roundRect">
            <a:avLst>
              <a:gd name="adj" fmla="val 8321"/>
            </a:avLst>
          </a:prstGeom>
          <a:noFill/>
          <a:ln w="28575">
            <a:solidFill>
              <a:srgbClr val="1571FA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47" r="23738"/>
          <a:stretch>
            <a:fillRect/>
          </a:stretch>
        </p:blipFill>
        <p:spPr bwMode="auto">
          <a:xfrm>
            <a:off x="764939" y="1421155"/>
            <a:ext cx="1526316" cy="1379682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371" y="1393436"/>
            <a:ext cx="1421475" cy="14074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043" y="1421155"/>
            <a:ext cx="1407401" cy="140740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1" t="20873" r="11237" b="23339"/>
          <a:stretch>
            <a:fillRect/>
          </a:stretch>
        </p:blipFill>
        <p:spPr bwMode="auto">
          <a:xfrm>
            <a:off x="5896641" y="1464229"/>
            <a:ext cx="2327580" cy="133141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39" y="3132364"/>
            <a:ext cx="4362450" cy="219075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1568" y="1522205"/>
            <a:ext cx="2327580" cy="128482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431" y="3154703"/>
            <a:ext cx="3942120" cy="2181091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042" y="3117257"/>
            <a:ext cx="1480643" cy="222096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 descr="手上戴着戒指&#10;&#10;描述已自动生成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72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0" y="-1"/>
            <a:ext cx="12192000" cy="6984695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"/>
          <p:cNvSpPr/>
          <p:nvPr/>
        </p:nvSpPr>
        <p:spPr>
          <a:xfrm>
            <a:off x="0" y="1771520"/>
            <a:ext cx="9291621" cy="3314959"/>
          </a:xfrm>
          <a:prstGeom prst="rect">
            <a:avLst/>
          </a:prstGeom>
          <a:solidFill>
            <a:srgbClr val="5B86B9"/>
          </a:solidFill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9" name="THANKS…"/>
          <p:cNvSpPr txBox="1"/>
          <p:nvPr/>
        </p:nvSpPr>
        <p:spPr>
          <a:xfrm>
            <a:off x="1014062" y="2454373"/>
            <a:ext cx="575609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50800" tIns="50800" rIns="50800" bIns="50800" numCol="1" anchor="ctr">
            <a:spAutoFit/>
          </a:bodyPr>
          <a:lstStyle/>
          <a:p>
            <a:pPr algn="l" defTabSz="457200">
              <a:defRPr sz="8500">
                <a:solidFill>
                  <a:srgbClr val="FFFFFF"/>
                </a:solidFill>
                <a:latin typeface="Futura Bold"/>
                <a:ea typeface="Futura Bold"/>
                <a:cs typeface="Futura Bold"/>
                <a:sym typeface="Futura Bold"/>
              </a:defRPr>
            </a:pPr>
            <a:r>
              <a:rPr sz="6000" dirty="0"/>
              <a:t>THANKS</a:t>
            </a:r>
          </a:p>
          <a:p>
            <a:pPr algn="l" defTabSz="457200">
              <a:defRPr sz="85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pPr>
            <a:r>
              <a:rPr sz="6000" dirty="0"/>
              <a:t>FOR YOUR TIME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dd5f0865-b19f-41a9-af11-17c70b1d8e93"/>
  <p:tag name="COMMONDATA" val="eyJoZGlkIjoiZDdmYzlkZTVjOWEyZWVkNzI2MDJmZmNhNzY0NjM4OTY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00f148a0-6711-40e0-9686-5e2ea98a5eed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2408</Words>
  <Application>Microsoft Office PowerPoint</Application>
  <PresentationFormat>宽屏</PresentationFormat>
  <Paragraphs>271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Futura</vt:lpstr>
      <vt:lpstr>Futura Bold</vt:lpstr>
      <vt:lpstr>Helvetica Neue Medium</vt:lpstr>
      <vt:lpstr>等线</vt:lpstr>
      <vt:lpstr>等线 Light</vt:lpstr>
      <vt:lpstr>腾讯体</vt:lpstr>
      <vt:lpstr>微软雅黑</vt:lpstr>
      <vt:lpstr>Arial</vt:lpstr>
      <vt:lpstr>Wingdings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</dc:creator>
  <cp:lastModifiedBy>Office</cp:lastModifiedBy>
  <cp:revision>12</cp:revision>
  <dcterms:created xsi:type="dcterms:W3CDTF">2022-09-04T13:04:00Z</dcterms:created>
  <dcterms:modified xsi:type="dcterms:W3CDTF">2022-09-13T00:41:49Z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B2698BF394AC4C9BAAAD06F35EE59149</vt:lpwstr>
  </property>
  <property fmtid="{D5CDD505-2E9C-101B-9397-08002B2CF9AE}" pid="3" name="KSOProductBuildVer">
    <vt:lpwstr>2052-11.1.0.12313</vt:lpwstr>
  </property>
</Properties>
</file>