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</p:sldIdLst>
  <p:sldSz cx="17921288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1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AB3"/>
    <a:srgbClr val="FFE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96" y="372"/>
      </p:cViewPr>
      <p:guideLst>
        <p:guide orient="horz" pos="2721"/>
        <p:guide pos="40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15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40161" y="1649770"/>
            <a:ext cx="13440966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0161" y="5294662"/>
            <a:ext cx="13440966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830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010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754" y="2513157"/>
            <a:ext cx="15457111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754" y="6746086"/>
            <a:ext cx="15457111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21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2089" y="2683500"/>
            <a:ext cx="7616547" cy="639606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652" y="2683500"/>
            <a:ext cx="7616547" cy="639606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35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23" y="536701"/>
            <a:ext cx="15457111" cy="1948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424" y="2471154"/>
            <a:ext cx="7581544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24" y="3682228"/>
            <a:ext cx="7581544" cy="541600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072652" y="2471154"/>
            <a:ext cx="7618882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072652" y="3682228"/>
            <a:ext cx="7618882" cy="541600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488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726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560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24" y="672042"/>
            <a:ext cx="578008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8882" y="1451424"/>
            <a:ext cx="9072652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4424" y="3024188"/>
            <a:ext cx="578008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132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24" y="672042"/>
            <a:ext cx="578008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18882" y="1451424"/>
            <a:ext cx="9072652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4424" y="3024188"/>
            <a:ext cx="578008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411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032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24922" y="536700"/>
            <a:ext cx="3864278" cy="854286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2089" y="536700"/>
            <a:ext cx="11368817" cy="854286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79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2089" y="536701"/>
            <a:ext cx="154571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2089" y="2683500"/>
            <a:ext cx="154571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2088" y="9343247"/>
            <a:ext cx="403229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EBFFC-537A-4F3A-8BD5-AC95F7BD5D6F}" type="datetimeFigureOut">
              <a:rPr lang="zh-CN" altLang="en-US" smtClean="0"/>
              <a:t>2023/9/22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36427" y="9343247"/>
            <a:ext cx="6048435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56910" y="9343247"/>
            <a:ext cx="403229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9E572-42AD-4317-B1C4-DD92369BA7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443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5F4F8FD-BA35-5D76-0C4D-EE950F4619F5}"/>
              </a:ext>
            </a:extLst>
          </p:cNvPr>
          <p:cNvSpPr txBox="1"/>
          <p:nvPr/>
        </p:nvSpPr>
        <p:spPr>
          <a:xfrm>
            <a:off x="3110656" y="5927504"/>
            <a:ext cx="77156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策划模型工具包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9A4910-765E-3B1B-1DEC-D4EA9B52B561}"/>
              </a:ext>
            </a:extLst>
          </p:cNvPr>
          <p:cNvSpPr txBox="1"/>
          <p:nvPr/>
        </p:nvSpPr>
        <p:spPr>
          <a:xfrm>
            <a:off x="3110656" y="2436399"/>
            <a:ext cx="47628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latin typeface="Yu Gothic Light" panose="020B0300000000000000" pitchFamily="34" charset="-128"/>
                <a:ea typeface="Yu Gothic Light" panose="020B0300000000000000" pitchFamily="34" charset="-128"/>
                <a:cs typeface="Aldhabi" panose="01000000000000000000" pitchFamily="2" charset="-78"/>
              </a:rPr>
              <a:t>PLANNER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7CB4F2D-19FD-2B9D-11E5-78347017740C}"/>
              </a:ext>
            </a:extLst>
          </p:cNvPr>
          <p:cNvSpPr txBox="1"/>
          <p:nvPr/>
        </p:nvSpPr>
        <p:spPr>
          <a:xfrm>
            <a:off x="3110656" y="3520232"/>
            <a:ext cx="30698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0" dirty="0">
                <a:latin typeface="Yu Gothic Light" panose="020B0300000000000000" pitchFamily="34" charset="-128"/>
                <a:ea typeface="Yu Gothic Light" panose="020B0300000000000000" pitchFamily="34" charset="-128"/>
                <a:cs typeface="Aldhabi" panose="01000000000000000000" pitchFamily="2" charset="-78"/>
              </a:rPr>
              <a:t>TOOL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C02CD01-4CB3-0E64-75B6-AC9E06DABE46}"/>
              </a:ext>
            </a:extLst>
          </p:cNvPr>
          <p:cNvSpPr txBox="1"/>
          <p:nvPr/>
        </p:nvSpPr>
        <p:spPr>
          <a:xfrm>
            <a:off x="3110656" y="4717493"/>
            <a:ext cx="39842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8000">
                <a:latin typeface="Yu Gothic Light" panose="020B0300000000000000" pitchFamily="34" charset="-128"/>
                <a:ea typeface="Yu Gothic Light" panose="020B0300000000000000" pitchFamily="34" charset="-128"/>
                <a:cs typeface="Aldhabi" panose="01000000000000000000" pitchFamily="2" charset="-78"/>
              </a:defRPr>
            </a:lvl1pPr>
          </a:lstStyle>
          <a:p>
            <a:r>
              <a:rPr lang="en-US" altLang="zh-CN" dirty="0"/>
              <a:t>PACKS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BB4C401-0D46-E3F7-61D3-09B8760F22EF}"/>
              </a:ext>
            </a:extLst>
          </p:cNvPr>
          <p:cNvGrpSpPr/>
          <p:nvPr/>
        </p:nvGrpSpPr>
        <p:grpSpPr>
          <a:xfrm>
            <a:off x="5515088" y="3548927"/>
            <a:ext cx="3255084" cy="64938"/>
            <a:chOff x="7772400" y="3520233"/>
            <a:chExt cx="3255084" cy="64938"/>
          </a:xfrm>
        </p:grpSpPr>
        <p:sp>
          <p:nvSpPr>
            <p:cNvPr id="2" name="平行四边形 1">
              <a:extLst>
                <a:ext uri="{FF2B5EF4-FFF2-40B4-BE49-F238E27FC236}">
                  <a16:creationId xmlns:a16="http://schemas.microsoft.com/office/drawing/2014/main" id="{224ACCAF-8E83-8747-9C09-21E3194E04DE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CEE441DA-B891-4959-1802-88F67CF61322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BAA09F60-5D62-9D79-1D92-3AB05DB3C0D0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489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4147289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奥美</a:t>
            </a:r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360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度品牌传播罗盘</a:t>
            </a:r>
          </a:p>
        </p:txBody>
      </p:sp>
      <p:grpSp>
        <p:nvGrpSpPr>
          <p:cNvPr id="513" name="组合 512">
            <a:extLst>
              <a:ext uri="{FF2B5EF4-FFF2-40B4-BE49-F238E27FC236}">
                <a16:creationId xmlns:a16="http://schemas.microsoft.com/office/drawing/2014/main" id="{4B9715AB-2976-3A41-AB2F-605AB8A14AED}"/>
              </a:ext>
            </a:extLst>
          </p:cNvPr>
          <p:cNvGrpSpPr/>
          <p:nvPr/>
        </p:nvGrpSpPr>
        <p:grpSpPr>
          <a:xfrm>
            <a:off x="3739705" y="431605"/>
            <a:ext cx="9485369" cy="9337316"/>
            <a:chOff x="6738269" y="1590780"/>
            <a:chExt cx="10670095" cy="10503550"/>
          </a:xfrm>
        </p:grpSpPr>
        <p:sp>
          <p:nvSpPr>
            <p:cNvPr id="129" name="圆: 空心 128">
              <a:extLst>
                <a:ext uri="{FF2B5EF4-FFF2-40B4-BE49-F238E27FC236}">
                  <a16:creationId xmlns:a16="http://schemas.microsoft.com/office/drawing/2014/main" id="{71186ACE-8534-2E67-7711-9CF26D79F826}"/>
                </a:ext>
              </a:extLst>
            </p:cNvPr>
            <p:cNvSpPr/>
            <p:nvPr/>
          </p:nvSpPr>
          <p:spPr>
            <a:xfrm>
              <a:off x="6926494" y="1606782"/>
              <a:ext cx="10465924" cy="10465924"/>
            </a:xfrm>
            <a:prstGeom prst="donut">
              <a:avLst>
                <a:gd name="adj" fmla="val 8201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89">
                <a:solidFill>
                  <a:schemeClr val="tx1"/>
                </a:solidFill>
              </a:endParaRPr>
            </a:p>
          </p:txBody>
        </p:sp>
        <p:sp>
          <p:nvSpPr>
            <p:cNvPr id="8" name="圆: 空心 7">
              <a:extLst>
                <a:ext uri="{FF2B5EF4-FFF2-40B4-BE49-F238E27FC236}">
                  <a16:creationId xmlns:a16="http://schemas.microsoft.com/office/drawing/2014/main" id="{3D654173-A480-1564-DD02-26D07B4226EB}"/>
                </a:ext>
              </a:extLst>
            </p:cNvPr>
            <p:cNvSpPr/>
            <p:nvPr/>
          </p:nvSpPr>
          <p:spPr>
            <a:xfrm>
              <a:off x="11154819" y="5835107"/>
              <a:ext cx="2009274" cy="2009274"/>
            </a:xfrm>
            <a:prstGeom prst="donut">
              <a:avLst>
                <a:gd name="adj" fmla="val 4231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15" name="圆: 空心 14">
              <a:extLst>
                <a:ext uri="{FF2B5EF4-FFF2-40B4-BE49-F238E27FC236}">
                  <a16:creationId xmlns:a16="http://schemas.microsoft.com/office/drawing/2014/main" id="{C58BF971-2BD1-92D8-E2F4-61DAD6AA5BF9}"/>
                </a:ext>
              </a:extLst>
            </p:cNvPr>
            <p:cNvSpPr/>
            <p:nvPr/>
          </p:nvSpPr>
          <p:spPr>
            <a:xfrm>
              <a:off x="10234623" y="4914911"/>
              <a:ext cx="3849666" cy="3849666"/>
            </a:xfrm>
            <a:prstGeom prst="donut">
              <a:avLst>
                <a:gd name="adj" fmla="val 24072"/>
              </a:avLst>
            </a:prstGeom>
            <a:solidFill>
              <a:schemeClr val="bg1"/>
            </a:solidFill>
            <a:ln w="12700" cap="flat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100000"/>
                  </a:schemeClr>
                </a:solidFill>
              </a:endParaRPr>
            </a:p>
          </p:txBody>
        </p:sp>
        <p:sp>
          <p:nvSpPr>
            <p:cNvPr id="16" name="圆: 空心 15">
              <a:extLst>
                <a:ext uri="{FF2B5EF4-FFF2-40B4-BE49-F238E27FC236}">
                  <a16:creationId xmlns:a16="http://schemas.microsoft.com/office/drawing/2014/main" id="{F794134E-E25C-64BF-6EB9-9B47DC888BBB}"/>
                </a:ext>
              </a:extLst>
            </p:cNvPr>
            <p:cNvSpPr/>
            <p:nvPr/>
          </p:nvSpPr>
          <p:spPr>
            <a:xfrm>
              <a:off x="9868465" y="4553617"/>
              <a:ext cx="4581987" cy="4581987"/>
            </a:xfrm>
            <a:prstGeom prst="donut">
              <a:avLst>
                <a:gd name="adj" fmla="val 1691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bg2">
                  <a:lumMod val="9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100000"/>
                  </a:schemeClr>
                </a:solidFill>
              </a:endParaRPr>
            </a:p>
          </p:txBody>
        </p:sp>
        <p:sp>
          <p:nvSpPr>
            <p:cNvPr id="11" name="圆: 空心 10">
              <a:extLst>
                <a:ext uri="{FF2B5EF4-FFF2-40B4-BE49-F238E27FC236}">
                  <a16:creationId xmlns:a16="http://schemas.microsoft.com/office/drawing/2014/main" id="{1AF85FC2-BD98-6C27-AEFB-F2913E452BB9}"/>
                </a:ext>
              </a:extLst>
            </p:cNvPr>
            <p:cNvSpPr/>
            <p:nvPr/>
          </p:nvSpPr>
          <p:spPr>
            <a:xfrm>
              <a:off x="8449726" y="3207665"/>
              <a:ext cx="7419461" cy="7264159"/>
            </a:xfrm>
            <a:prstGeom prst="donut">
              <a:avLst>
                <a:gd name="adj" fmla="val 10362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B3DDBD7-AA75-904A-67DE-A2A52F8FC9A3}"/>
                </a:ext>
              </a:extLst>
            </p:cNvPr>
            <p:cNvCxnSpPr>
              <a:cxnSpLocks/>
              <a:stCxn id="129" idx="1"/>
            </p:cNvCxnSpPr>
            <p:nvPr/>
          </p:nvCxnSpPr>
          <p:spPr>
            <a:xfrm>
              <a:off x="8459193" y="3139481"/>
              <a:ext cx="3600960" cy="35723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4828D00-2E7B-CE85-4537-D439104D3AD1}"/>
                </a:ext>
              </a:extLst>
            </p:cNvPr>
            <p:cNvCxnSpPr>
              <a:cxnSpLocks/>
              <a:endCxn id="129" idx="7"/>
            </p:cNvCxnSpPr>
            <p:nvPr/>
          </p:nvCxnSpPr>
          <p:spPr>
            <a:xfrm flipV="1">
              <a:off x="12258761" y="3139481"/>
              <a:ext cx="3600958" cy="356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7602C162-8958-F319-5140-D7EEB85C3FD4}"/>
                </a:ext>
              </a:extLst>
            </p:cNvPr>
            <p:cNvCxnSpPr>
              <a:cxnSpLocks/>
            </p:cNvCxnSpPr>
            <p:nvPr/>
          </p:nvCxnSpPr>
          <p:spPr>
            <a:xfrm>
              <a:off x="12245689" y="6955621"/>
              <a:ext cx="3550822" cy="37079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D774B65D-A8A4-5151-FD33-CCAED2CDF156}"/>
                </a:ext>
              </a:extLst>
            </p:cNvPr>
            <p:cNvCxnSpPr>
              <a:cxnSpLocks/>
              <a:stCxn id="129" idx="3"/>
            </p:cNvCxnSpPr>
            <p:nvPr/>
          </p:nvCxnSpPr>
          <p:spPr>
            <a:xfrm flipV="1">
              <a:off x="8459193" y="6985119"/>
              <a:ext cx="3630786" cy="35548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C0D33B7-67B0-C72E-830F-38F590216410}"/>
                </a:ext>
              </a:extLst>
            </p:cNvPr>
            <p:cNvSpPr txBox="1"/>
            <p:nvPr/>
          </p:nvSpPr>
          <p:spPr>
            <a:xfrm>
              <a:off x="11759349" y="7355093"/>
              <a:ext cx="820825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视觉管理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A5513820-A9C5-5042-D1EA-B13DB25BC2AF}"/>
                </a:ext>
              </a:extLst>
            </p:cNvPr>
            <p:cNvSpPr txBox="1"/>
            <p:nvPr/>
          </p:nvSpPr>
          <p:spPr>
            <a:xfrm rot="3714439">
              <a:off x="11055002" y="6985717"/>
              <a:ext cx="820825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商业信誉</a:t>
              </a: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A0D427DC-045B-A404-6B8F-D8304CDABB87}"/>
                </a:ext>
              </a:extLst>
            </p:cNvPr>
            <p:cNvCxnSpPr>
              <a:cxnSpLocks/>
              <a:stCxn id="129" idx="2"/>
            </p:cNvCxnSpPr>
            <p:nvPr/>
          </p:nvCxnSpPr>
          <p:spPr>
            <a:xfrm flipV="1">
              <a:off x="6926494" y="6827168"/>
              <a:ext cx="5091340" cy="125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096597B9-518A-EE86-82AE-F7D585803AAF}"/>
                </a:ext>
              </a:extLst>
            </p:cNvPr>
            <p:cNvCxnSpPr>
              <a:cxnSpLocks/>
              <a:endCxn id="129" idx="6"/>
            </p:cNvCxnSpPr>
            <p:nvPr/>
          </p:nvCxnSpPr>
          <p:spPr>
            <a:xfrm>
              <a:off x="12344518" y="6835784"/>
              <a:ext cx="5047901" cy="39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0ADB0023-8A33-B8C4-F13B-8E033634BE80}"/>
                </a:ext>
              </a:extLst>
            </p:cNvPr>
            <p:cNvSpPr txBox="1"/>
            <p:nvPr/>
          </p:nvSpPr>
          <p:spPr>
            <a:xfrm rot="17851885">
              <a:off x="12689927" y="7003700"/>
              <a:ext cx="514277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通路</a:t>
              </a: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5DF44548-AD2F-21B0-CFB3-C0F96B43768A}"/>
                </a:ext>
              </a:extLst>
            </p:cNvPr>
            <p:cNvSpPr txBox="1"/>
            <p:nvPr/>
          </p:nvSpPr>
          <p:spPr>
            <a:xfrm rot="3598828">
              <a:off x="12548717" y="6461847"/>
              <a:ext cx="667552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b="1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消费者</a:t>
              </a: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E1EA6BC2-45EB-FC94-8F10-4AC5EB58CE6B}"/>
                </a:ext>
              </a:extLst>
            </p:cNvPr>
            <p:cNvSpPr txBox="1"/>
            <p:nvPr/>
          </p:nvSpPr>
          <p:spPr>
            <a:xfrm>
              <a:off x="11881307" y="5996551"/>
              <a:ext cx="556303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b="1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形象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A3428131-DDE1-56D4-5A45-46F37808B9FC}"/>
                </a:ext>
              </a:extLst>
            </p:cNvPr>
            <p:cNvSpPr txBox="1"/>
            <p:nvPr/>
          </p:nvSpPr>
          <p:spPr>
            <a:xfrm rot="18254153">
              <a:off x="11152078" y="6359512"/>
              <a:ext cx="556303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4B4B17C0-898F-D3E4-652B-FBD327EA8ED1}"/>
                </a:ext>
              </a:extLst>
            </p:cNvPr>
            <p:cNvSpPr txBox="1"/>
            <p:nvPr/>
          </p:nvSpPr>
          <p:spPr>
            <a:xfrm>
              <a:off x="11528514" y="7918177"/>
              <a:ext cx="1280646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企业使命和理念</a:t>
              </a: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F390DDC8-5ED6-985E-6C5B-CC47B00CCBAD}"/>
                </a:ext>
              </a:extLst>
            </p:cNvPr>
            <p:cNvSpPr txBox="1"/>
            <p:nvPr/>
          </p:nvSpPr>
          <p:spPr>
            <a:xfrm rot="3185030">
              <a:off x="11004748" y="7342838"/>
              <a:ext cx="361005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</a:t>
              </a:r>
              <a:endParaRPr lang="en-US" altLang="zh-CN" sz="1067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450FB2E5-E2CF-53D9-16EA-2498F7E6CE07}"/>
                </a:ext>
              </a:extLst>
            </p:cNvPr>
            <p:cNvSpPr txBox="1"/>
            <p:nvPr/>
          </p:nvSpPr>
          <p:spPr>
            <a:xfrm rot="4082425">
              <a:off x="10717906" y="7020108"/>
              <a:ext cx="514277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外部</a:t>
              </a:r>
              <a:endParaRPr lang="en-US" altLang="zh-CN" sz="1067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C55580FD-7DCC-B4B2-EA29-B6456D8842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6896" y="7339969"/>
              <a:ext cx="3521769" cy="228146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083482E5-E37D-B085-6A01-499045857AD6}"/>
                </a:ext>
              </a:extLst>
            </p:cNvPr>
            <p:cNvSpPr txBox="1"/>
            <p:nvPr/>
          </p:nvSpPr>
          <p:spPr>
            <a:xfrm rot="1963948">
              <a:off x="10851475" y="8235094"/>
              <a:ext cx="667552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员工间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交流</a:t>
              </a:r>
            </a:p>
          </p:txBody>
        </p: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7C9E96B5-6638-5DE1-8857-971C1DD13C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43481" y="8304093"/>
              <a:ext cx="248570" cy="71444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B5BC76F7-031C-E900-3C3C-5EA6DE74CD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597845" y="8309542"/>
              <a:ext cx="271416" cy="7175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0292A66C-E70C-8511-5572-DE0EE4903A93}"/>
                </a:ext>
              </a:extLst>
            </p:cNvPr>
            <p:cNvSpPr txBox="1"/>
            <p:nvPr/>
          </p:nvSpPr>
          <p:spPr>
            <a:xfrm>
              <a:off x="11866506" y="8538295"/>
              <a:ext cx="667552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股东间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交流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535A3689-4C93-028E-5255-784AE1447691}"/>
                </a:ext>
              </a:extLst>
            </p:cNvPr>
            <p:cNvSpPr txBox="1"/>
            <p:nvPr/>
          </p:nvSpPr>
          <p:spPr>
            <a:xfrm rot="19600747">
              <a:off x="12753682" y="8272084"/>
              <a:ext cx="820825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与消费者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交流</a:t>
              </a: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59E36CA5-951F-AFBC-D8FB-28E9221C7A46}"/>
                </a:ext>
              </a:extLst>
            </p:cNvPr>
            <p:cNvSpPr txBox="1"/>
            <p:nvPr/>
          </p:nvSpPr>
          <p:spPr>
            <a:xfrm rot="2508509">
              <a:off x="10349924" y="8675044"/>
              <a:ext cx="514277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名号</a:t>
              </a: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id="{B8FB2544-B68A-7C0B-4FDE-50F9A9DF7B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95888" y="8872667"/>
              <a:ext cx="322103" cy="5021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4A88AB93-1591-4345-981E-0B3B8841CE12}"/>
                </a:ext>
              </a:extLst>
            </p:cNvPr>
            <p:cNvSpPr txBox="1"/>
            <p:nvPr/>
          </p:nvSpPr>
          <p:spPr>
            <a:xfrm rot="1221205">
              <a:off x="11177631" y="9056309"/>
              <a:ext cx="361005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识</a:t>
              </a: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9E1EB6A0-9F7E-36F7-943A-F6D1953200C9}"/>
                </a:ext>
              </a:extLst>
            </p:cNvPr>
            <p:cNvSpPr txBox="1"/>
            <p:nvPr/>
          </p:nvSpPr>
          <p:spPr>
            <a:xfrm>
              <a:off x="11973715" y="9266066"/>
              <a:ext cx="361005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体</a:t>
              </a:r>
            </a:p>
          </p:txBody>
        </p: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CE2EF81F-1CF8-8920-FB86-A5DAC7B26A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497086" y="9125873"/>
              <a:ext cx="137529" cy="5481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19DDEF10-9355-1572-9D66-BE8BD615890E}"/>
                </a:ext>
              </a:extLst>
            </p:cNvPr>
            <p:cNvSpPr txBox="1"/>
            <p:nvPr/>
          </p:nvSpPr>
          <p:spPr>
            <a:xfrm rot="20552041">
              <a:off x="12783349" y="9132328"/>
              <a:ext cx="361005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颜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色</a:t>
              </a: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B43B5C3A-DDB9-EBE0-173B-E830BDF0EC54}"/>
                </a:ext>
              </a:extLst>
            </p:cNvPr>
            <p:cNvSpPr txBox="1"/>
            <p:nvPr/>
          </p:nvSpPr>
          <p:spPr>
            <a:xfrm rot="19300509">
              <a:off x="13414620" y="8773939"/>
              <a:ext cx="514277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象征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符号</a:t>
              </a:r>
            </a:p>
          </p:txBody>
        </p:sp>
        <p:cxnSp>
          <p:nvCxnSpPr>
            <p:cNvPr id="112" name="直接连接符 111">
              <a:extLst>
                <a:ext uri="{FF2B5EF4-FFF2-40B4-BE49-F238E27FC236}">
                  <a16:creationId xmlns:a16="http://schemas.microsoft.com/office/drawing/2014/main" id="{72F525FC-AF8E-689F-6A92-B118FEBAF6A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100383" y="8915984"/>
              <a:ext cx="320714" cy="51861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>
              <a:extLst>
                <a:ext uri="{FF2B5EF4-FFF2-40B4-BE49-F238E27FC236}">
                  <a16:creationId xmlns:a16="http://schemas.microsoft.com/office/drawing/2014/main" id="{BAF1D5B0-D52D-DBD5-5944-716D7791D9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64011" y="9125398"/>
              <a:ext cx="103683" cy="54864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>
              <a:extLst>
                <a:ext uri="{FF2B5EF4-FFF2-40B4-BE49-F238E27FC236}">
                  <a16:creationId xmlns:a16="http://schemas.microsoft.com/office/drawing/2014/main" id="{ABDAD505-F91C-9481-87E3-872FD915E4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159458" y="9744226"/>
              <a:ext cx="8966" cy="146973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A0EEC870-4516-10EC-634B-6CE605DFB096}"/>
                </a:ext>
              </a:extLst>
            </p:cNvPr>
            <p:cNvSpPr txBox="1"/>
            <p:nvPr/>
          </p:nvSpPr>
          <p:spPr>
            <a:xfrm rot="1379544">
              <a:off x="10216132" y="9645507"/>
              <a:ext cx="107993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零售</a:t>
              </a: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02CC1314-14D5-EB5A-D620-D40FF2DEA7AD}"/>
                </a:ext>
              </a:extLst>
            </p:cNvPr>
            <p:cNvSpPr txBox="1"/>
            <p:nvPr/>
          </p:nvSpPr>
          <p:spPr>
            <a:xfrm rot="20458650">
              <a:off x="12832654" y="9685295"/>
              <a:ext cx="107993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产品展示</a:t>
              </a:r>
            </a:p>
          </p:txBody>
        </p:sp>
        <p:sp>
          <p:nvSpPr>
            <p:cNvPr id="140" name="文本框 139">
              <a:extLst>
                <a:ext uri="{FF2B5EF4-FFF2-40B4-BE49-F238E27FC236}">
                  <a16:creationId xmlns:a16="http://schemas.microsoft.com/office/drawing/2014/main" id="{C8DA91F1-645C-0DC8-C83F-D5F1849732BB}"/>
                </a:ext>
              </a:extLst>
            </p:cNvPr>
            <p:cNvSpPr txBox="1"/>
            <p:nvPr/>
          </p:nvSpPr>
          <p:spPr>
            <a:xfrm rot="2234137">
              <a:off x="9405257" y="9966749"/>
              <a:ext cx="107993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</a:t>
              </a:r>
            </a:p>
          </p:txBody>
        </p: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B39BEA17-A0C7-705D-BF35-97D4A985C746}"/>
                </a:ext>
              </a:extLst>
            </p:cNvPr>
            <p:cNvSpPr txBox="1"/>
            <p:nvPr/>
          </p:nvSpPr>
          <p:spPr>
            <a:xfrm rot="695037">
              <a:off x="10876969" y="10519247"/>
              <a:ext cx="107993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包装</a:t>
              </a:r>
            </a:p>
          </p:txBody>
        </p:sp>
        <p:cxnSp>
          <p:nvCxnSpPr>
            <p:cNvPr id="142" name="直接连接符 141">
              <a:extLst>
                <a:ext uri="{FF2B5EF4-FFF2-40B4-BE49-F238E27FC236}">
                  <a16:creationId xmlns:a16="http://schemas.microsoft.com/office/drawing/2014/main" id="{6D5BEBB3-CDD8-14A7-974F-BC0D37B396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62010" y="10222176"/>
              <a:ext cx="294090" cy="67268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文本框 146">
              <a:extLst>
                <a:ext uri="{FF2B5EF4-FFF2-40B4-BE49-F238E27FC236}">
                  <a16:creationId xmlns:a16="http://schemas.microsoft.com/office/drawing/2014/main" id="{DAF1735F-814A-C5C7-7B93-798FA0D5118B}"/>
                </a:ext>
              </a:extLst>
            </p:cNvPr>
            <p:cNvSpPr txBox="1"/>
            <p:nvPr/>
          </p:nvSpPr>
          <p:spPr>
            <a:xfrm rot="21068333">
              <a:off x="12277030" y="10594322"/>
              <a:ext cx="107993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</a:t>
              </a:r>
            </a:p>
          </p:txBody>
        </p:sp>
        <p:sp>
          <p:nvSpPr>
            <p:cNvPr id="148" name="文本框 147">
              <a:extLst>
                <a:ext uri="{FF2B5EF4-FFF2-40B4-BE49-F238E27FC236}">
                  <a16:creationId xmlns:a16="http://schemas.microsoft.com/office/drawing/2014/main" id="{6663FFE3-8D7D-FFD4-982A-C09E5654B89B}"/>
                </a:ext>
              </a:extLst>
            </p:cNvPr>
            <p:cNvSpPr txBox="1"/>
            <p:nvPr/>
          </p:nvSpPr>
          <p:spPr>
            <a:xfrm rot="19760089">
              <a:off x="13771597" y="10102174"/>
              <a:ext cx="107993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乡村</a:t>
              </a:r>
            </a:p>
          </p:txBody>
        </p:sp>
        <p:cxnSp>
          <p:nvCxnSpPr>
            <p:cNvPr id="152" name="直接连接符 151">
              <a:extLst>
                <a:ext uri="{FF2B5EF4-FFF2-40B4-BE49-F238E27FC236}">
                  <a16:creationId xmlns:a16="http://schemas.microsoft.com/office/drawing/2014/main" id="{F8C36DA6-530E-747D-158D-CCCF35ACD1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447818" y="10230425"/>
              <a:ext cx="337549" cy="66443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文本框 153">
              <a:extLst>
                <a:ext uri="{FF2B5EF4-FFF2-40B4-BE49-F238E27FC236}">
                  <a16:creationId xmlns:a16="http://schemas.microsoft.com/office/drawing/2014/main" id="{7547B509-3C71-0619-8C5B-2B066ECADF64}"/>
                </a:ext>
              </a:extLst>
            </p:cNvPr>
            <p:cNvSpPr txBox="1"/>
            <p:nvPr/>
          </p:nvSpPr>
          <p:spPr>
            <a:xfrm rot="2632651">
              <a:off x="8761222" y="9966419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司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报</a:t>
              </a:r>
            </a:p>
          </p:txBody>
        </p:sp>
        <p:cxnSp>
          <p:nvCxnSpPr>
            <p:cNvPr id="155" name="直接连接符 154">
              <a:extLst>
                <a:ext uri="{FF2B5EF4-FFF2-40B4-BE49-F238E27FC236}">
                  <a16:creationId xmlns:a16="http://schemas.microsoft.com/office/drawing/2014/main" id="{8D578F97-FE6D-551D-03F0-55F83AB012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74988" y="10215770"/>
              <a:ext cx="501366" cy="65033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文本框 157">
              <a:extLst>
                <a:ext uri="{FF2B5EF4-FFF2-40B4-BE49-F238E27FC236}">
                  <a16:creationId xmlns:a16="http://schemas.microsoft.com/office/drawing/2014/main" id="{6A043732-C5FE-B568-7E65-ADA85348D432}"/>
                </a:ext>
              </a:extLst>
            </p:cNvPr>
            <p:cNvSpPr txBox="1"/>
            <p:nvPr/>
          </p:nvSpPr>
          <p:spPr>
            <a:xfrm rot="2358351">
              <a:off x="9158148" y="10335843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司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化</a:t>
              </a:r>
            </a:p>
          </p:txBody>
        </p:sp>
        <p:sp>
          <p:nvSpPr>
            <p:cNvPr id="159" name="文本框 158">
              <a:extLst>
                <a:ext uri="{FF2B5EF4-FFF2-40B4-BE49-F238E27FC236}">
                  <a16:creationId xmlns:a16="http://schemas.microsoft.com/office/drawing/2014/main" id="{D26E245D-2F0A-6144-225C-B5F5E41C9AB3}"/>
                </a:ext>
              </a:extLst>
            </p:cNvPr>
            <p:cNvSpPr txBox="1"/>
            <p:nvPr/>
          </p:nvSpPr>
          <p:spPr>
            <a:xfrm rot="1652234">
              <a:off x="9656779" y="10775204"/>
              <a:ext cx="361005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</a:t>
              </a:r>
            </a:p>
          </p:txBody>
        </p:sp>
        <p:cxnSp>
          <p:nvCxnSpPr>
            <p:cNvPr id="160" name="直接连接符 159">
              <a:extLst>
                <a:ext uri="{FF2B5EF4-FFF2-40B4-BE49-F238E27FC236}">
                  <a16:creationId xmlns:a16="http://schemas.microsoft.com/office/drawing/2014/main" id="{B6007B03-737D-B3A0-1841-012C8275B4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51733" y="10515817"/>
              <a:ext cx="415370" cy="75051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连接符 169">
              <a:extLst>
                <a:ext uri="{FF2B5EF4-FFF2-40B4-BE49-F238E27FC236}">
                  <a16:creationId xmlns:a16="http://schemas.microsoft.com/office/drawing/2014/main" id="{8D2CD224-8AA0-3B96-8A4F-78B554C0FC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84744" y="10770695"/>
              <a:ext cx="327206" cy="76528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>
              <a:extLst>
                <a:ext uri="{FF2B5EF4-FFF2-40B4-BE49-F238E27FC236}">
                  <a16:creationId xmlns:a16="http://schemas.microsoft.com/office/drawing/2014/main" id="{797ACC76-FD2E-2314-C318-357633744C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49572" y="10958638"/>
              <a:ext cx="253163" cy="83333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文本框 178">
              <a:extLst>
                <a:ext uri="{FF2B5EF4-FFF2-40B4-BE49-F238E27FC236}">
                  <a16:creationId xmlns:a16="http://schemas.microsoft.com/office/drawing/2014/main" id="{876803F5-1AB8-3293-80B4-6FA5F39C4B55}"/>
                </a:ext>
              </a:extLst>
            </p:cNvPr>
            <p:cNvSpPr txBox="1"/>
            <p:nvPr/>
          </p:nvSpPr>
          <p:spPr>
            <a:xfrm rot="1039010">
              <a:off x="10134270" y="10844954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联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站</a:t>
              </a:r>
            </a:p>
          </p:txBody>
        </p:sp>
        <p:cxnSp>
          <p:nvCxnSpPr>
            <p:cNvPr id="180" name="直接连接符 179">
              <a:extLst>
                <a:ext uri="{FF2B5EF4-FFF2-40B4-BE49-F238E27FC236}">
                  <a16:creationId xmlns:a16="http://schemas.microsoft.com/office/drawing/2014/main" id="{1A22041D-F720-5170-40BA-98A00E1202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80515" y="11108106"/>
              <a:ext cx="178150" cy="85575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文本框 180">
              <a:extLst>
                <a:ext uri="{FF2B5EF4-FFF2-40B4-BE49-F238E27FC236}">
                  <a16:creationId xmlns:a16="http://schemas.microsoft.com/office/drawing/2014/main" id="{2AA2F551-FD56-1201-9842-9D33CFF105EE}"/>
                </a:ext>
              </a:extLst>
            </p:cNvPr>
            <p:cNvSpPr txBox="1"/>
            <p:nvPr/>
          </p:nvSpPr>
          <p:spPr>
            <a:xfrm rot="1039010">
              <a:off x="10676903" y="11047472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讯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册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6" name="文本框 185">
              <a:extLst>
                <a:ext uri="{FF2B5EF4-FFF2-40B4-BE49-F238E27FC236}">
                  <a16:creationId xmlns:a16="http://schemas.microsoft.com/office/drawing/2014/main" id="{25AB2ECD-0F6F-7F27-6FD4-1C0C2A058D8F}"/>
                </a:ext>
              </a:extLst>
            </p:cNvPr>
            <p:cNvSpPr txBox="1"/>
            <p:nvPr/>
          </p:nvSpPr>
          <p:spPr>
            <a:xfrm rot="249562">
              <a:off x="11299523" y="11169031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1" name="直接连接符 190">
              <a:extLst>
                <a:ext uri="{FF2B5EF4-FFF2-40B4-BE49-F238E27FC236}">
                  <a16:creationId xmlns:a16="http://schemas.microsoft.com/office/drawing/2014/main" id="{448702BC-85F9-4838-E861-D3E48A1866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801547" y="11198926"/>
              <a:ext cx="32640" cy="86947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文本框 193">
              <a:extLst>
                <a:ext uri="{FF2B5EF4-FFF2-40B4-BE49-F238E27FC236}">
                  <a16:creationId xmlns:a16="http://schemas.microsoft.com/office/drawing/2014/main" id="{B5D7E444-E2CF-9005-7989-B04E0212F70B}"/>
                </a:ext>
              </a:extLst>
            </p:cNvPr>
            <p:cNvSpPr txBox="1"/>
            <p:nvPr/>
          </p:nvSpPr>
          <p:spPr>
            <a:xfrm>
              <a:off x="12005963" y="11251578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统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3" name="直接连接符 202">
              <a:extLst>
                <a:ext uri="{FF2B5EF4-FFF2-40B4-BE49-F238E27FC236}">
                  <a16:creationId xmlns:a16="http://schemas.microsoft.com/office/drawing/2014/main" id="{39B6C48B-2513-0C3D-473F-A1F17FB68F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439992" y="11198926"/>
              <a:ext cx="74841" cy="86278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文本框 204">
              <a:extLst>
                <a:ext uri="{FF2B5EF4-FFF2-40B4-BE49-F238E27FC236}">
                  <a16:creationId xmlns:a16="http://schemas.microsoft.com/office/drawing/2014/main" id="{09182D22-530F-145B-20CD-0C50259478CD}"/>
                </a:ext>
              </a:extLst>
            </p:cNvPr>
            <p:cNvSpPr txBox="1"/>
            <p:nvPr/>
          </p:nvSpPr>
          <p:spPr>
            <a:xfrm rot="20967998">
              <a:off x="12692378" y="11171407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装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器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文本框 205">
              <a:extLst>
                <a:ext uri="{FF2B5EF4-FFF2-40B4-BE49-F238E27FC236}">
                  <a16:creationId xmlns:a16="http://schemas.microsoft.com/office/drawing/2014/main" id="{94130A90-68D7-119A-7509-2C3223B91FF0}"/>
                </a:ext>
              </a:extLst>
            </p:cNvPr>
            <p:cNvSpPr txBox="1"/>
            <p:nvPr/>
          </p:nvSpPr>
          <p:spPr>
            <a:xfrm rot="20040463">
              <a:off x="13369364" y="10993504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装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文本框 206">
              <a:extLst>
                <a:ext uri="{FF2B5EF4-FFF2-40B4-BE49-F238E27FC236}">
                  <a16:creationId xmlns:a16="http://schemas.microsoft.com/office/drawing/2014/main" id="{832E9A0D-5C63-CCE8-2B40-79B1E105573E}"/>
                </a:ext>
              </a:extLst>
            </p:cNvPr>
            <p:cNvSpPr txBox="1"/>
            <p:nvPr/>
          </p:nvSpPr>
          <p:spPr>
            <a:xfrm rot="20111407">
              <a:off x="13846477" y="11014183"/>
              <a:ext cx="361005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招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牌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文本框 207">
              <a:extLst>
                <a:ext uri="{FF2B5EF4-FFF2-40B4-BE49-F238E27FC236}">
                  <a16:creationId xmlns:a16="http://schemas.microsoft.com/office/drawing/2014/main" id="{E8C8F6B4-9B86-DD3D-BAC5-1D20F916F9D0}"/>
                </a:ext>
              </a:extLst>
            </p:cNvPr>
            <p:cNvSpPr txBox="1"/>
            <p:nvPr/>
          </p:nvSpPr>
          <p:spPr>
            <a:xfrm rot="19456491">
              <a:off x="14331323" y="10685662"/>
              <a:ext cx="361005" cy="6580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展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示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厅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9" name="文本框 208">
              <a:extLst>
                <a:ext uri="{FF2B5EF4-FFF2-40B4-BE49-F238E27FC236}">
                  <a16:creationId xmlns:a16="http://schemas.microsoft.com/office/drawing/2014/main" id="{0B8E9155-CC61-E184-069D-1ECBE1C161EE}"/>
                </a:ext>
              </a:extLst>
            </p:cNvPr>
            <p:cNvSpPr txBox="1"/>
            <p:nvPr/>
          </p:nvSpPr>
          <p:spPr>
            <a:xfrm rot="19456491">
              <a:off x="14782825" y="10308141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室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陈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文本框 209">
              <a:extLst>
                <a:ext uri="{FF2B5EF4-FFF2-40B4-BE49-F238E27FC236}">
                  <a16:creationId xmlns:a16="http://schemas.microsoft.com/office/drawing/2014/main" id="{841B1D66-5B36-05CE-7E0C-75A838A56001}"/>
                </a:ext>
              </a:extLst>
            </p:cNvPr>
            <p:cNvSpPr txBox="1"/>
            <p:nvPr/>
          </p:nvSpPr>
          <p:spPr>
            <a:xfrm rot="18961967">
              <a:off x="15164367" y="10005395"/>
              <a:ext cx="361005" cy="8427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识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别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形</a:t>
              </a:r>
              <a:endParaRPr lang="en-US" altLang="zh-CN" sz="1067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1" name="直接连接符 210">
              <a:extLst>
                <a:ext uri="{FF2B5EF4-FFF2-40B4-BE49-F238E27FC236}">
                  <a16:creationId xmlns:a16="http://schemas.microsoft.com/office/drawing/2014/main" id="{827C5D5F-90CB-EB20-8E58-76EB78D49DD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072857" y="11120761"/>
              <a:ext cx="262594" cy="82758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>
              <a:extLst>
                <a:ext uri="{FF2B5EF4-FFF2-40B4-BE49-F238E27FC236}">
                  <a16:creationId xmlns:a16="http://schemas.microsoft.com/office/drawing/2014/main" id="{654531C8-B0ED-D966-D293-B56DB5C661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647482" y="10967219"/>
              <a:ext cx="392820" cy="76314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连接符 216">
              <a:extLst>
                <a:ext uri="{FF2B5EF4-FFF2-40B4-BE49-F238E27FC236}">
                  <a16:creationId xmlns:a16="http://schemas.microsoft.com/office/drawing/2014/main" id="{5DF79775-84B6-E704-81C6-E967D454589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119604" y="10766989"/>
              <a:ext cx="421476" cy="76440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接连接符 218">
              <a:extLst>
                <a:ext uri="{FF2B5EF4-FFF2-40B4-BE49-F238E27FC236}">
                  <a16:creationId xmlns:a16="http://schemas.microsoft.com/office/drawing/2014/main" id="{6FECBD15-EF77-AE8E-8F68-7564E0048E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503557" y="10544775"/>
              <a:ext cx="539544" cy="67730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>
              <a:extLst>
                <a:ext uri="{FF2B5EF4-FFF2-40B4-BE49-F238E27FC236}">
                  <a16:creationId xmlns:a16="http://schemas.microsoft.com/office/drawing/2014/main" id="{A3D28865-9088-8839-E131-1F6BCB26A1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876323" y="10245798"/>
              <a:ext cx="604432" cy="66184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文本框 224">
              <a:extLst>
                <a:ext uri="{FF2B5EF4-FFF2-40B4-BE49-F238E27FC236}">
                  <a16:creationId xmlns:a16="http://schemas.microsoft.com/office/drawing/2014/main" id="{FB63EDD1-CA86-557A-EA48-FEE9DB7FD715}"/>
                </a:ext>
              </a:extLst>
            </p:cNvPr>
            <p:cNvSpPr txBox="1"/>
            <p:nvPr/>
          </p:nvSpPr>
          <p:spPr>
            <a:xfrm rot="3185030">
              <a:off x="10496684" y="7758011"/>
              <a:ext cx="361005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endParaRPr lang="en-US" altLang="zh-CN" sz="1067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</a:t>
              </a:r>
            </a:p>
          </p:txBody>
        </p:sp>
        <p:sp>
          <p:nvSpPr>
            <p:cNvPr id="226" name="文本框 225">
              <a:extLst>
                <a:ext uri="{FF2B5EF4-FFF2-40B4-BE49-F238E27FC236}">
                  <a16:creationId xmlns:a16="http://schemas.microsoft.com/office/drawing/2014/main" id="{5D255573-9515-68F7-86A6-100997784CAC}"/>
                </a:ext>
              </a:extLst>
            </p:cNvPr>
            <p:cNvSpPr txBox="1"/>
            <p:nvPr/>
          </p:nvSpPr>
          <p:spPr>
            <a:xfrm rot="3185030">
              <a:off x="9701603" y="8286452"/>
              <a:ext cx="820825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生意策略</a:t>
              </a:r>
            </a:p>
          </p:txBody>
        </p:sp>
        <p:sp>
          <p:nvSpPr>
            <p:cNvPr id="227" name="文本框 226">
              <a:extLst>
                <a:ext uri="{FF2B5EF4-FFF2-40B4-BE49-F238E27FC236}">
                  <a16:creationId xmlns:a16="http://schemas.microsoft.com/office/drawing/2014/main" id="{D58A74C3-41F0-166D-0119-CF54620E04FF}"/>
                </a:ext>
              </a:extLst>
            </p:cNvPr>
            <p:cNvSpPr txBox="1"/>
            <p:nvPr/>
          </p:nvSpPr>
          <p:spPr>
            <a:xfrm rot="3185030">
              <a:off x="9220798" y="8696251"/>
              <a:ext cx="820825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员工表现</a:t>
              </a:r>
            </a:p>
          </p:txBody>
        </p:sp>
        <p:sp>
          <p:nvSpPr>
            <p:cNvPr id="228" name="文本框 227">
              <a:extLst>
                <a:ext uri="{FF2B5EF4-FFF2-40B4-BE49-F238E27FC236}">
                  <a16:creationId xmlns:a16="http://schemas.microsoft.com/office/drawing/2014/main" id="{DC28184C-4096-712A-069A-DB1289A9AB3A}"/>
                </a:ext>
              </a:extLst>
            </p:cNvPr>
            <p:cNvSpPr txBox="1"/>
            <p:nvPr/>
          </p:nvSpPr>
          <p:spPr>
            <a:xfrm rot="3185030">
              <a:off x="8628550" y="9075173"/>
              <a:ext cx="820826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员工</a:t>
              </a:r>
              <a:endParaRPr lang="en-US" altLang="zh-CN" sz="1067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工作动力</a:t>
              </a:r>
            </a:p>
          </p:txBody>
        </p:sp>
        <p:sp>
          <p:nvSpPr>
            <p:cNvPr id="252" name="文本框 251">
              <a:extLst>
                <a:ext uri="{FF2B5EF4-FFF2-40B4-BE49-F238E27FC236}">
                  <a16:creationId xmlns:a16="http://schemas.microsoft.com/office/drawing/2014/main" id="{4BC04474-9C53-B382-A295-38ECF5AB9814}"/>
                </a:ext>
              </a:extLst>
            </p:cNvPr>
            <p:cNvSpPr txBox="1"/>
            <p:nvPr/>
          </p:nvSpPr>
          <p:spPr>
            <a:xfrm rot="19034336">
              <a:off x="8328782" y="10041652"/>
              <a:ext cx="719845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压力处理</a:t>
              </a:r>
            </a:p>
          </p:txBody>
        </p:sp>
        <p:sp>
          <p:nvSpPr>
            <p:cNvPr id="253" name="文本框 252">
              <a:extLst>
                <a:ext uri="{FF2B5EF4-FFF2-40B4-BE49-F238E27FC236}">
                  <a16:creationId xmlns:a16="http://schemas.microsoft.com/office/drawing/2014/main" id="{15531275-BE12-439D-38EF-300037274702}"/>
                </a:ext>
              </a:extLst>
            </p:cNvPr>
            <p:cNvSpPr txBox="1"/>
            <p:nvPr/>
          </p:nvSpPr>
          <p:spPr>
            <a:xfrm rot="19279587">
              <a:off x="8183540" y="9936817"/>
              <a:ext cx="719845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人事系统</a:t>
              </a:r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3CDB9FA8-B7F5-2A06-EB39-122F0CF38DC2}"/>
                </a:ext>
              </a:extLst>
            </p:cNvPr>
            <p:cNvSpPr txBox="1"/>
            <p:nvPr/>
          </p:nvSpPr>
          <p:spPr>
            <a:xfrm rot="19279587">
              <a:off x="8210555" y="9803147"/>
              <a:ext cx="46378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会议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B0CBC8EA-5A29-F534-707F-67B32F1BD25E}"/>
                </a:ext>
              </a:extLst>
            </p:cNvPr>
            <p:cNvSpPr txBox="1"/>
            <p:nvPr/>
          </p:nvSpPr>
          <p:spPr>
            <a:xfrm rot="19279587">
              <a:off x="8031027" y="9686231"/>
              <a:ext cx="59181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影视带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917F9FE-4E67-9C09-AFD2-188F75CC12FE}"/>
                </a:ext>
              </a:extLst>
            </p:cNvPr>
            <p:cNvSpPr txBox="1"/>
            <p:nvPr/>
          </p:nvSpPr>
          <p:spPr>
            <a:xfrm rot="19581756">
              <a:off x="7888308" y="9521333"/>
              <a:ext cx="719845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通讯手册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6D0D8D4-9D4B-F154-7A91-351E405512A1}"/>
                </a:ext>
              </a:extLst>
            </p:cNvPr>
            <p:cNvSpPr txBox="1"/>
            <p:nvPr/>
          </p:nvSpPr>
          <p:spPr>
            <a:xfrm rot="19581756">
              <a:off x="7686410" y="9377420"/>
              <a:ext cx="853283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CEO</a:t>
              </a:r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的表现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3D4404A-91E7-0C4D-AA9F-B0558EB472E4}"/>
                </a:ext>
              </a:extLst>
            </p:cNvPr>
            <p:cNvSpPr txBox="1"/>
            <p:nvPr/>
          </p:nvSpPr>
          <p:spPr>
            <a:xfrm rot="20164670">
              <a:off x="8276831" y="8564559"/>
              <a:ext cx="770335" cy="442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与政府的</a:t>
              </a:r>
              <a:endParaRPr lang="en-US" altLang="zh-CN" sz="978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关系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7C2D4EC-B100-3CD5-002B-403EA7267BFC}"/>
                </a:ext>
              </a:extLst>
            </p:cNvPr>
            <p:cNvSpPr txBox="1"/>
            <p:nvPr/>
          </p:nvSpPr>
          <p:spPr>
            <a:xfrm rot="20617204">
              <a:off x="9978801" y="7163784"/>
              <a:ext cx="667552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影响力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C9BF5C5-5C01-D336-98AA-D2E939E59296}"/>
                </a:ext>
              </a:extLst>
            </p:cNvPr>
            <p:cNvSpPr txBox="1"/>
            <p:nvPr/>
          </p:nvSpPr>
          <p:spPr>
            <a:xfrm rot="20617204">
              <a:off x="9364113" y="7753700"/>
              <a:ext cx="820825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决策确定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FEE35A2-739B-6636-9BBF-ED979861A463}"/>
                </a:ext>
              </a:extLst>
            </p:cNvPr>
            <p:cNvSpPr txBox="1"/>
            <p:nvPr/>
          </p:nvSpPr>
          <p:spPr>
            <a:xfrm rot="20258269">
              <a:off x="8619307" y="7871665"/>
              <a:ext cx="910986" cy="442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与决策人的</a:t>
              </a:r>
              <a:endParaRPr lang="en-US" altLang="zh-CN" sz="978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沟通渠道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01556B3-0221-3D5F-F35B-BCAC65698D1E}"/>
                </a:ext>
              </a:extLst>
            </p:cNvPr>
            <p:cNvSpPr txBox="1"/>
            <p:nvPr/>
          </p:nvSpPr>
          <p:spPr>
            <a:xfrm rot="20067942">
              <a:off x="8814793" y="8235750"/>
              <a:ext cx="770335" cy="273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品牌支持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E36E927-BF16-606C-C28D-D5C293A1DF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12205" y="8084518"/>
              <a:ext cx="675800" cy="31618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1B96CA5-BECC-3F1F-836E-63B3F28E1923}"/>
                </a:ext>
              </a:extLst>
            </p:cNvPr>
            <p:cNvSpPr txBox="1"/>
            <p:nvPr/>
          </p:nvSpPr>
          <p:spPr>
            <a:xfrm rot="20617204">
              <a:off x="9330675" y="7337356"/>
              <a:ext cx="514277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名声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2C66ED9-FE7E-0C15-4CDC-B3C506BAECB6}"/>
                </a:ext>
              </a:extLst>
            </p:cNvPr>
            <p:cNvSpPr txBox="1"/>
            <p:nvPr/>
          </p:nvSpPr>
          <p:spPr>
            <a:xfrm rot="21435639">
              <a:off x="9145964" y="6928430"/>
              <a:ext cx="820825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事件处理</a:t>
              </a: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2D4767AE-0EC3-7FC1-84FD-E49729411A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65887" y="7251131"/>
              <a:ext cx="2034489" cy="37927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88855E60-2DE0-4128-0EF3-A3D99F6CDF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63894" y="7551313"/>
              <a:ext cx="1290108" cy="47974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288F936F-F538-8FF0-61F4-CD619E883582}"/>
                </a:ext>
              </a:extLst>
            </p:cNvPr>
            <p:cNvSpPr txBox="1"/>
            <p:nvPr/>
          </p:nvSpPr>
          <p:spPr>
            <a:xfrm rot="20575676">
              <a:off x="8737560" y="7686206"/>
              <a:ext cx="489032" cy="273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FE3978B-0EF6-A380-D6D3-07CA6DBA4D63}"/>
                </a:ext>
              </a:extLst>
            </p:cNvPr>
            <p:cNvSpPr txBox="1"/>
            <p:nvPr/>
          </p:nvSpPr>
          <p:spPr>
            <a:xfrm rot="20575676">
              <a:off x="8659628" y="7439180"/>
              <a:ext cx="489032" cy="273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948F956F-939C-CAF9-529B-96C9A20A7A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3082" y="7582453"/>
              <a:ext cx="702266" cy="22498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2EA2D7B0-DCF6-ADDF-D6D6-D46C2BCBF74A}"/>
                </a:ext>
              </a:extLst>
            </p:cNvPr>
            <p:cNvSpPr txBox="1"/>
            <p:nvPr/>
          </p:nvSpPr>
          <p:spPr>
            <a:xfrm rot="20883711">
              <a:off x="8485352" y="7236911"/>
              <a:ext cx="770335" cy="273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危机处理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4A2C523C-DBDB-4D32-2C2F-1A9FEDA5DB15}"/>
                </a:ext>
              </a:extLst>
            </p:cNvPr>
            <p:cNvSpPr txBox="1"/>
            <p:nvPr/>
          </p:nvSpPr>
          <p:spPr>
            <a:xfrm rot="20939584">
              <a:off x="8459263" y="7084239"/>
              <a:ext cx="770335" cy="273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专家意见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A3FCD0A2-D1D9-7D98-0070-00BBACECB531}"/>
                </a:ext>
              </a:extLst>
            </p:cNvPr>
            <p:cNvSpPr txBox="1"/>
            <p:nvPr/>
          </p:nvSpPr>
          <p:spPr>
            <a:xfrm rot="21306398">
              <a:off x="8553091" y="6936970"/>
              <a:ext cx="489032" cy="273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信仰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EDBFCC4-C04D-C1D3-F4C0-E95D2EC3CCE6}"/>
                </a:ext>
              </a:extLst>
            </p:cNvPr>
            <p:cNvSpPr txBox="1"/>
            <p:nvPr/>
          </p:nvSpPr>
          <p:spPr>
            <a:xfrm>
              <a:off x="8411619" y="6780388"/>
              <a:ext cx="770335" cy="273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道德规范</a:t>
              </a: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33F8546D-975D-E022-FA98-2EDA8FB0EF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36835" y="7231382"/>
              <a:ext cx="1402136" cy="25074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ED55C4FD-AE14-9B1F-AC1F-4673120CC3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84262" y="7063077"/>
              <a:ext cx="1433487" cy="24168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13871BF5-EE26-6107-E9A2-B9E1B3F487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93290" y="6955012"/>
              <a:ext cx="1415128" cy="12614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9256CA25-EFBD-090A-54C9-7B5E8A45EA83}"/>
                </a:ext>
              </a:extLst>
            </p:cNvPr>
            <p:cNvSpPr txBox="1"/>
            <p:nvPr/>
          </p:nvSpPr>
          <p:spPr>
            <a:xfrm rot="19921132">
              <a:off x="7775297" y="9195961"/>
              <a:ext cx="46378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示威</a:t>
              </a: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DB4C0052-2A88-E193-5E7D-28265275F175}"/>
                </a:ext>
              </a:extLst>
            </p:cNvPr>
            <p:cNvSpPr txBox="1"/>
            <p:nvPr/>
          </p:nvSpPr>
          <p:spPr>
            <a:xfrm rot="19921132">
              <a:off x="7689823" y="9046624"/>
              <a:ext cx="46378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结盟</a:t>
              </a: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219749CD-077F-E27E-8EDA-11F60E77EACD}"/>
                </a:ext>
              </a:extLst>
            </p:cNvPr>
            <p:cNvSpPr txBox="1"/>
            <p:nvPr/>
          </p:nvSpPr>
          <p:spPr>
            <a:xfrm rot="19921132">
              <a:off x="7584395" y="8883948"/>
              <a:ext cx="46378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奖项</a:t>
              </a: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5596CA2F-F7D5-87D7-CE17-3AA71E76CA3C}"/>
                </a:ext>
              </a:extLst>
            </p:cNvPr>
            <p:cNvSpPr txBox="1"/>
            <p:nvPr/>
          </p:nvSpPr>
          <p:spPr>
            <a:xfrm rot="19921132">
              <a:off x="7498174" y="8733640"/>
              <a:ext cx="46378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</a:p>
          </p:txBody>
        </p: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022E2D44-5EB1-9F0E-28C7-F22299CC3C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3483" y="8406611"/>
              <a:ext cx="1436502" cy="52761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BAFA80E0-5CDD-1F3A-5E19-7BA747BFFB82}"/>
                </a:ext>
              </a:extLst>
            </p:cNvPr>
            <p:cNvSpPr txBox="1"/>
            <p:nvPr/>
          </p:nvSpPr>
          <p:spPr>
            <a:xfrm rot="20496736">
              <a:off x="7928166" y="8208897"/>
              <a:ext cx="910986" cy="273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媒介覆盖率</a:t>
              </a: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1AB24889-5D55-B958-3FFF-6931F60FF557}"/>
                </a:ext>
              </a:extLst>
            </p:cNvPr>
            <p:cNvSpPr txBox="1"/>
            <p:nvPr/>
          </p:nvSpPr>
          <p:spPr>
            <a:xfrm rot="20295927">
              <a:off x="7331779" y="8552094"/>
              <a:ext cx="719845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校园活动</a:t>
              </a:r>
            </a:p>
          </p:txBody>
        </p:sp>
        <p:cxnSp>
          <p:nvCxnSpPr>
            <p:cNvPr id="131" name="直接连接符 130">
              <a:extLst>
                <a:ext uri="{FF2B5EF4-FFF2-40B4-BE49-F238E27FC236}">
                  <a16:creationId xmlns:a16="http://schemas.microsoft.com/office/drawing/2014/main" id="{22B3E313-C66C-E625-5668-7B91C2A100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21493" y="8077729"/>
              <a:ext cx="649942" cy="21039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文本框 144">
              <a:extLst>
                <a:ext uri="{FF2B5EF4-FFF2-40B4-BE49-F238E27FC236}">
                  <a16:creationId xmlns:a16="http://schemas.microsoft.com/office/drawing/2014/main" id="{A46DA0E3-C715-B743-E4A7-99CD75FC43EC}"/>
                </a:ext>
              </a:extLst>
            </p:cNvPr>
            <p:cNvSpPr txBox="1"/>
            <p:nvPr/>
          </p:nvSpPr>
          <p:spPr>
            <a:xfrm rot="20295927">
              <a:off x="7255602" y="8409613"/>
              <a:ext cx="719845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用户手册</a:t>
              </a:r>
            </a:p>
          </p:txBody>
        </p:sp>
        <p:sp>
          <p:nvSpPr>
            <p:cNvPr id="151" name="文本框 150">
              <a:extLst>
                <a:ext uri="{FF2B5EF4-FFF2-40B4-BE49-F238E27FC236}">
                  <a16:creationId xmlns:a16="http://schemas.microsoft.com/office/drawing/2014/main" id="{2DB1A20E-4D1A-6875-F694-33E1F98614C5}"/>
                </a:ext>
              </a:extLst>
            </p:cNvPr>
            <p:cNvSpPr txBox="1"/>
            <p:nvPr/>
          </p:nvSpPr>
          <p:spPr>
            <a:xfrm rot="20449692">
              <a:off x="7111664" y="8259843"/>
              <a:ext cx="975902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国际互联网络</a:t>
              </a:r>
            </a:p>
          </p:txBody>
        </p:sp>
        <p:sp>
          <p:nvSpPr>
            <p:cNvPr id="153" name="文本框 152">
              <a:extLst>
                <a:ext uri="{FF2B5EF4-FFF2-40B4-BE49-F238E27FC236}">
                  <a16:creationId xmlns:a16="http://schemas.microsoft.com/office/drawing/2014/main" id="{D467A882-3BAA-D07F-A575-85CBBD3D0236}"/>
                </a:ext>
              </a:extLst>
            </p:cNvPr>
            <p:cNvSpPr txBox="1"/>
            <p:nvPr/>
          </p:nvSpPr>
          <p:spPr>
            <a:xfrm rot="20449692">
              <a:off x="7243693" y="8132019"/>
              <a:ext cx="530508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FAQs</a:t>
              </a:r>
              <a:endParaRPr lang="zh-CN" altLang="en-US" sz="889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文本框 161">
              <a:extLst>
                <a:ext uri="{FF2B5EF4-FFF2-40B4-BE49-F238E27FC236}">
                  <a16:creationId xmlns:a16="http://schemas.microsoft.com/office/drawing/2014/main" id="{57549219-745C-91CC-6209-C0D0B12D3C54}"/>
                </a:ext>
              </a:extLst>
            </p:cNvPr>
            <p:cNvSpPr txBox="1"/>
            <p:nvPr/>
          </p:nvSpPr>
          <p:spPr>
            <a:xfrm rot="20496736">
              <a:off x="8329556" y="7434632"/>
              <a:ext cx="342973" cy="749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33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媒</a:t>
              </a:r>
              <a:endParaRPr lang="en-US" altLang="zh-CN" sz="933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33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介</a:t>
              </a:r>
              <a:endParaRPr lang="en-US" altLang="zh-CN" sz="933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33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</a:t>
              </a:r>
              <a:endParaRPr lang="en-US" altLang="zh-CN" sz="933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33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</a:t>
              </a:r>
            </a:p>
          </p:txBody>
        </p:sp>
        <p:cxnSp>
          <p:nvCxnSpPr>
            <p:cNvPr id="165" name="直接连接符 164">
              <a:extLst>
                <a:ext uri="{FF2B5EF4-FFF2-40B4-BE49-F238E27FC236}">
                  <a16:creationId xmlns:a16="http://schemas.microsoft.com/office/drawing/2014/main" id="{1127031A-51BB-3B59-7FED-E9D4638206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76004" y="7558362"/>
              <a:ext cx="169686" cy="61059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文本框 167">
              <a:extLst>
                <a:ext uri="{FF2B5EF4-FFF2-40B4-BE49-F238E27FC236}">
                  <a16:creationId xmlns:a16="http://schemas.microsoft.com/office/drawing/2014/main" id="{CD5AE9D7-3055-EDA1-B7DB-E4713DC3DA18}"/>
                </a:ext>
              </a:extLst>
            </p:cNvPr>
            <p:cNvSpPr txBox="1"/>
            <p:nvPr/>
          </p:nvSpPr>
          <p:spPr>
            <a:xfrm rot="20904362">
              <a:off x="7801008" y="7568774"/>
              <a:ext cx="59181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出版商</a:t>
              </a:r>
            </a:p>
          </p:txBody>
        </p:sp>
        <p:sp>
          <p:nvSpPr>
            <p:cNvPr id="169" name="文本框 168">
              <a:extLst>
                <a:ext uri="{FF2B5EF4-FFF2-40B4-BE49-F238E27FC236}">
                  <a16:creationId xmlns:a16="http://schemas.microsoft.com/office/drawing/2014/main" id="{0B4AE740-D687-450B-EFA9-4E1EA9699D90}"/>
                </a:ext>
              </a:extLst>
            </p:cNvPr>
            <p:cNvSpPr txBox="1"/>
            <p:nvPr/>
          </p:nvSpPr>
          <p:spPr>
            <a:xfrm rot="20904362">
              <a:off x="7907303" y="7735798"/>
              <a:ext cx="46378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</a:t>
              </a:r>
            </a:p>
          </p:txBody>
        </p:sp>
        <p:sp>
          <p:nvSpPr>
            <p:cNvPr id="171" name="文本框 170">
              <a:extLst>
                <a:ext uri="{FF2B5EF4-FFF2-40B4-BE49-F238E27FC236}">
                  <a16:creationId xmlns:a16="http://schemas.microsoft.com/office/drawing/2014/main" id="{3CEA0A6C-521B-AF8C-F34E-F2DDD96DB313}"/>
                </a:ext>
              </a:extLst>
            </p:cNvPr>
            <p:cNvSpPr txBox="1"/>
            <p:nvPr/>
          </p:nvSpPr>
          <p:spPr>
            <a:xfrm rot="20904362">
              <a:off x="7893284" y="7858023"/>
              <a:ext cx="591817" cy="411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新闻</a:t>
              </a:r>
              <a:endParaRPr lang="en-US" altLang="zh-CN" sz="889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工作者</a:t>
              </a:r>
            </a:p>
          </p:txBody>
        </p:sp>
        <p:cxnSp>
          <p:nvCxnSpPr>
            <p:cNvPr id="172" name="直接连接符 171">
              <a:extLst>
                <a:ext uri="{FF2B5EF4-FFF2-40B4-BE49-F238E27FC236}">
                  <a16:creationId xmlns:a16="http://schemas.microsoft.com/office/drawing/2014/main" id="{DEFDB3E1-4A97-617E-6D5F-6B3B7E8C59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37541" y="7878338"/>
              <a:ext cx="423306" cy="12155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>
              <a:extLst>
                <a:ext uri="{FF2B5EF4-FFF2-40B4-BE49-F238E27FC236}">
                  <a16:creationId xmlns:a16="http://schemas.microsoft.com/office/drawing/2014/main" id="{58EDF9B5-1B2C-55B9-0A26-EE1649969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06518" y="7738689"/>
              <a:ext cx="432945" cy="10197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文本框 183">
              <a:extLst>
                <a:ext uri="{FF2B5EF4-FFF2-40B4-BE49-F238E27FC236}">
                  <a16:creationId xmlns:a16="http://schemas.microsoft.com/office/drawing/2014/main" id="{10822C45-8709-76B5-A824-552509355FAA}"/>
                </a:ext>
              </a:extLst>
            </p:cNvPr>
            <p:cNvSpPr txBox="1"/>
            <p:nvPr/>
          </p:nvSpPr>
          <p:spPr>
            <a:xfrm rot="20903467">
              <a:off x="7223713" y="7966783"/>
              <a:ext cx="46378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比赛</a:t>
              </a:r>
            </a:p>
          </p:txBody>
        </p:sp>
        <p:sp>
          <p:nvSpPr>
            <p:cNvPr id="189" name="文本框 188">
              <a:extLst>
                <a:ext uri="{FF2B5EF4-FFF2-40B4-BE49-F238E27FC236}">
                  <a16:creationId xmlns:a16="http://schemas.microsoft.com/office/drawing/2014/main" id="{9E6C1902-6839-9DB6-491E-6A78F086ECB7}"/>
                </a:ext>
              </a:extLst>
            </p:cNvPr>
            <p:cNvSpPr txBox="1"/>
            <p:nvPr/>
          </p:nvSpPr>
          <p:spPr>
            <a:xfrm rot="20904362">
              <a:off x="7851167" y="7375611"/>
              <a:ext cx="59181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提示语</a:t>
              </a:r>
            </a:p>
          </p:txBody>
        </p:sp>
        <p:sp>
          <p:nvSpPr>
            <p:cNvPr id="190" name="文本框 189">
              <a:extLst>
                <a:ext uri="{FF2B5EF4-FFF2-40B4-BE49-F238E27FC236}">
                  <a16:creationId xmlns:a16="http://schemas.microsoft.com/office/drawing/2014/main" id="{E1E9B83B-813A-EF57-56F7-135236A2D0AD}"/>
                </a:ext>
              </a:extLst>
            </p:cNvPr>
            <p:cNvSpPr txBox="1"/>
            <p:nvPr/>
          </p:nvSpPr>
          <p:spPr>
            <a:xfrm rot="21210366">
              <a:off x="7873127" y="7225531"/>
              <a:ext cx="46378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回馈</a:t>
              </a:r>
            </a:p>
          </p:txBody>
        </p:sp>
        <p:sp>
          <p:nvSpPr>
            <p:cNvPr id="193" name="文本框 192">
              <a:extLst>
                <a:ext uri="{FF2B5EF4-FFF2-40B4-BE49-F238E27FC236}">
                  <a16:creationId xmlns:a16="http://schemas.microsoft.com/office/drawing/2014/main" id="{3E8E3A19-FC91-E843-BECD-F05EA5C99934}"/>
                </a:ext>
              </a:extLst>
            </p:cNvPr>
            <p:cNvSpPr txBox="1"/>
            <p:nvPr/>
          </p:nvSpPr>
          <p:spPr>
            <a:xfrm rot="21210366">
              <a:off x="7848545" y="7032041"/>
              <a:ext cx="46378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测定</a:t>
              </a:r>
            </a:p>
          </p:txBody>
        </p:sp>
        <p:sp>
          <p:nvSpPr>
            <p:cNvPr id="195" name="文本框 194">
              <a:extLst>
                <a:ext uri="{FF2B5EF4-FFF2-40B4-BE49-F238E27FC236}">
                  <a16:creationId xmlns:a16="http://schemas.microsoft.com/office/drawing/2014/main" id="{C445AA6D-1060-78EC-2F5D-9D06AF2A354F}"/>
                </a:ext>
              </a:extLst>
            </p:cNvPr>
            <p:cNvSpPr txBox="1"/>
            <p:nvPr/>
          </p:nvSpPr>
          <p:spPr>
            <a:xfrm>
              <a:off x="7764240" y="6823731"/>
              <a:ext cx="59181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座谈会</a:t>
              </a:r>
            </a:p>
          </p:txBody>
        </p:sp>
        <p:sp>
          <p:nvSpPr>
            <p:cNvPr id="199" name="文本框 198">
              <a:extLst>
                <a:ext uri="{FF2B5EF4-FFF2-40B4-BE49-F238E27FC236}">
                  <a16:creationId xmlns:a16="http://schemas.microsoft.com/office/drawing/2014/main" id="{5E4668E1-D30A-6AD2-15F0-3E46964D6827}"/>
                </a:ext>
              </a:extLst>
            </p:cNvPr>
            <p:cNvSpPr txBox="1"/>
            <p:nvPr/>
          </p:nvSpPr>
          <p:spPr>
            <a:xfrm rot="20903467">
              <a:off x="6993608" y="7787460"/>
              <a:ext cx="975902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重大事件管理</a:t>
              </a:r>
            </a:p>
          </p:txBody>
        </p:sp>
        <p:sp>
          <p:nvSpPr>
            <p:cNvPr id="200" name="文本框 199">
              <a:extLst>
                <a:ext uri="{FF2B5EF4-FFF2-40B4-BE49-F238E27FC236}">
                  <a16:creationId xmlns:a16="http://schemas.microsoft.com/office/drawing/2014/main" id="{694635ED-9251-B385-1FEA-164DC972102C}"/>
                </a:ext>
              </a:extLst>
            </p:cNvPr>
            <p:cNvSpPr txBox="1"/>
            <p:nvPr/>
          </p:nvSpPr>
          <p:spPr>
            <a:xfrm rot="20903467">
              <a:off x="7033065" y="7644815"/>
              <a:ext cx="719845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世界纪录</a:t>
              </a:r>
            </a:p>
          </p:txBody>
        </p:sp>
        <p:sp>
          <p:nvSpPr>
            <p:cNvPr id="201" name="文本框 200">
              <a:extLst>
                <a:ext uri="{FF2B5EF4-FFF2-40B4-BE49-F238E27FC236}">
                  <a16:creationId xmlns:a16="http://schemas.microsoft.com/office/drawing/2014/main" id="{AC8B2313-9962-2158-66D0-7C5BD8699FDB}"/>
                </a:ext>
              </a:extLst>
            </p:cNvPr>
            <p:cNvSpPr txBox="1"/>
            <p:nvPr/>
          </p:nvSpPr>
          <p:spPr>
            <a:xfrm rot="21112897">
              <a:off x="7000601" y="7494409"/>
              <a:ext cx="719845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社区项目</a:t>
              </a:r>
            </a:p>
          </p:txBody>
        </p:sp>
        <p:sp>
          <p:nvSpPr>
            <p:cNvPr id="202" name="文本框 201">
              <a:extLst>
                <a:ext uri="{FF2B5EF4-FFF2-40B4-BE49-F238E27FC236}">
                  <a16:creationId xmlns:a16="http://schemas.microsoft.com/office/drawing/2014/main" id="{068FEFA4-FE7E-4F51-0B8D-662FD9606FC9}"/>
                </a:ext>
              </a:extLst>
            </p:cNvPr>
            <p:cNvSpPr txBox="1"/>
            <p:nvPr/>
          </p:nvSpPr>
          <p:spPr>
            <a:xfrm rot="21319574">
              <a:off x="7001668" y="7327758"/>
              <a:ext cx="591817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智囊团</a:t>
              </a:r>
            </a:p>
          </p:txBody>
        </p:sp>
        <p:sp>
          <p:nvSpPr>
            <p:cNvPr id="204" name="文本框 203">
              <a:extLst>
                <a:ext uri="{FF2B5EF4-FFF2-40B4-BE49-F238E27FC236}">
                  <a16:creationId xmlns:a16="http://schemas.microsoft.com/office/drawing/2014/main" id="{A4D57C19-058C-FC65-E3F4-E62D99562DBA}"/>
                </a:ext>
              </a:extLst>
            </p:cNvPr>
            <p:cNvSpPr txBox="1"/>
            <p:nvPr/>
          </p:nvSpPr>
          <p:spPr>
            <a:xfrm rot="21319574">
              <a:off x="6951190" y="7163952"/>
              <a:ext cx="719845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研究机构</a:t>
              </a:r>
            </a:p>
          </p:txBody>
        </p:sp>
        <p:sp>
          <p:nvSpPr>
            <p:cNvPr id="212" name="文本框 211">
              <a:extLst>
                <a:ext uri="{FF2B5EF4-FFF2-40B4-BE49-F238E27FC236}">
                  <a16:creationId xmlns:a16="http://schemas.microsoft.com/office/drawing/2014/main" id="{EA21008C-3E54-7CD9-8DBB-141159404935}"/>
                </a:ext>
              </a:extLst>
            </p:cNvPr>
            <p:cNvSpPr txBox="1"/>
            <p:nvPr/>
          </p:nvSpPr>
          <p:spPr>
            <a:xfrm>
              <a:off x="6969730" y="7006061"/>
              <a:ext cx="719845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历史记录</a:t>
              </a:r>
            </a:p>
          </p:txBody>
        </p:sp>
        <p:sp>
          <p:nvSpPr>
            <p:cNvPr id="213" name="文本框 212">
              <a:extLst>
                <a:ext uri="{FF2B5EF4-FFF2-40B4-BE49-F238E27FC236}">
                  <a16:creationId xmlns:a16="http://schemas.microsoft.com/office/drawing/2014/main" id="{73DCC323-2018-6942-F565-C931120C73B4}"/>
                </a:ext>
              </a:extLst>
            </p:cNvPr>
            <p:cNvSpPr txBox="1"/>
            <p:nvPr/>
          </p:nvSpPr>
          <p:spPr>
            <a:xfrm>
              <a:off x="6850342" y="6820065"/>
              <a:ext cx="975902" cy="257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9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大众行销运动</a:t>
              </a:r>
            </a:p>
          </p:txBody>
        </p:sp>
        <p:sp>
          <p:nvSpPr>
            <p:cNvPr id="241" name="文本框 240">
              <a:extLst>
                <a:ext uri="{FF2B5EF4-FFF2-40B4-BE49-F238E27FC236}">
                  <a16:creationId xmlns:a16="http://schemas.microsoft.com/office/drawing/2014/main" id="{B9C06A13-97B0-8865-3417-D795A386E236}"/>
                </a:ext>
              </a:extLst>
            </p:cNvPr>
            <p:cNvSpPr txBox="1"/>
            <p:nvPr/>
          </p:nvSpPr>
          <p:spPr>
            <a:xfrm rot="17127436">
              <a:off x="10626170" y="6489795"/>
              <a:ext cx="556303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生产</a:t>
              </a:r>
            </a:p>
          </p:txBody>
        </p:sp>
        <p:sp>
          <p:nvSpPr>
            <p:cNvPr id="242" name="文本框 241">
              <a:extLst>
                <a:ext uri="{FF2B5EF4-FFF2-40B4-BE49-F238E27FC236}">
                  <a16:creationId xmlns:a16="http://schemas.microsoft.com/office/drawing/2014/main" id="{DCD154E6-5186-DD58-2D10-75A81B870E74}"/>
                </a:ext>
              </a:extLst>
            </p:cNvPr>
            <p:cNvSpPr txBox="1"/>
            <p:nvPr/>
          </p:nvSpPr>
          <p:spPr>
            <a:xfrm rot="18034569">
              <a:off x="10761097" y="5940140"/>
              <a:ext cx="666377" cy="473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研究和发展</a:t>
              </a:r>
            </a:p>
          </p:txBody>
        </p:sp>
        <p:cxnSp>
          <p:nvCxnSpPr>
            <p:cNvPr id="243" name="直接连接符 242">
              <a:extLst>
                <a:ext uri="{FF2B5EF4-FFF2-40B4-BE49-F238E27FC236}">
                  <a16:creationId xmlns:a16="http://schemas.microsoft.com/office/drawing/2014/main" id="{635F0385-3CC8-6D8B-9B0A-FE52199AD19A}"/>
                </a:ext>
              </a:extLst>
            </p:cNvPr>
            <p:cNvCxnSpPr>
              <a:cxnSpLocks/>
            </p:cNvCxnSpPr>
            <p:nvPr/>
          </p:nvCxnSpPr>
          <p:spPr>
            <a:xfrm>
              <a:off x="10036077" y="6010915"/>
              <a:ext cx="1172151" cy="47723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文本框 245">
              <a:extLst>
                <a:ext uri="{FF2B5EF4-FFF2-40B4-BE49-F238E27FC236}">
                  <a16:creationId xmlns:a16="http://schemas.microsoft.com/office/drawing/2014/main" id="{368E4BE5-F17E-460A-FE45-FB173EAEBF8A}"/>
                </a:ext>
              </a:extLst>
            </p:cNvPr>
            <p:cNvSpPr txBox="1"/>
            <p:nvPr/>
          </p:nvSpPr>
          <p:spPr>
            <a:xfrm>
              <a:off x="9662093" y="6535573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人机工程学</a:t>
              </a:r>
            </a:p>
          </p:txBody>
        </p:sp>
        <p:sp>
          <p:nvSpPr>
            <p:cNvPr id="248" name="文本框 247">
              <a:extLst>
                <a:ext uri="{FF2B5EF4-FFF2-40B4-BE49-F238E27FC236}">
                  <a16:creationId xmlns:a16="http://schemas.microsoft.com/office/drawing/2014/main" id="{E2B75A08-CE16-EC8B-E69A-C7E39B5FF610}"/>
                </a:ext>
              </a:extLst>
            </p:cNvPr>
            <p:cNvSpPr txBox="1"/>
            <p:nvPr/>
          </p:nvSpPr>
          <p:spPr>
            <a:xfrm rot="1198836">
              <a:off x="9865574" y="6113619"/>
              <a:ext cx="1016719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配方</a:t>
              </a:r>
              <a:r>
                <a:rPr lang="en-US" altLang="zh-CN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</a:p>
          </p:txBody>
        </p:sp>
        <p:cxnSp>
          <p:nvCxnSpPr>
            <p:cNvPr id="249" name="直接连接符 248">
              <a:extLst>
                <a:ext uri="{FF2B5EF4-FFF2-40B4-BE49-F238E27FC236}">
                  <a16:creationId xmlns:a16="http://schemas.microsoft.com/office/drawing/2014/main" id="{D7FE7211-8748-713B-047F-A38F6B756D91}"/>
                </a:ext>
              </a:extLst>
            </p:cNvPr>
            <p:cNvCxnSpPr>
              <a:cxnSpLocks/>
            </p:cNvCxnSpPr>
            <p:nvPr/>
          </p:nvCxnSpPr>
          <p:spPr>
            <a:xfrm>
              <a:off x="9926582" y="6379987"/>
              <a:ext cx="735103" cy="14478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直接连接符 250">
              <a:extLst>
                <a:ext uri="{FF2B5EF4-FFF2-40B4-BE49-F238E27FC236}">
                  <a16:creationId xmlns:a16="http://schemas.microsoft.com/office/drawing/2014/main" id="{D198A9AB-5C65-5FC1-ADD0-8DE7FC691AC8}"/>
                </a:ext>
              </a:extLst>
            </p:cNvPr>
            <p:cNvCxnSpPr>
              <a:cxnSpLocks/>
            </p:cNvCxnSpPr>
            <p:nvPr/>
          </p:nvCxnSpPr>
          <p:spPr>
            <a:xfrm>
              <a:off x="10259033" y="5576042"/>
              <a:ext cx="685804" cy="41002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文本框 255">
              <a:extLst>
                <a:ext uri="{FF2B5EF4-FFF2-40B4-BE49-F238E27FC236}">
                  <a16:creationId xmlns:a16="http://schemas.microsoft.com/office/drawing/2014/main" id="{D6CAED57-97B6-FFD1-3445-90D69F66AFA1}"/>
                </a:ext>
              </a:extLst>
            </p:cNvPr>
            <p:cNvSpPr txBox="1"/>
            <p:nvPr/>
          </p:nvSpPr>
          <p:spPr>
            <a:xfrm rot="1691872">
              <a:off x="9953649" y="5811731"/>
              <a:ext cx="1016719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成份</a:t>
              </a:r>
            </a:p>
          </p:txBody>
        </p:sp>
        <p:sp>
          <p:nvSpPr>
            <p:cNvPr id="257" name="文本框 256">
              <a:extLst>
                <a:ext uri="{FF2B5EF4-FFF2-40B4-BE49-F238E27FC236}">
                  <a16:creationId xmlns:a16="http://schemas.microsoft.com/office/drawing/2014/main" id="{137A5A46-4F8D-60CC-9F9B-8CDDD3B7FD3B}"/>
                </a:ext>
              </a:extLst>
            </p:cNvPr>
            <p:cNvSpPr txBox="1"/>
            <p:nvPr/>
          </p:nvSpPr>
          <p:spPr>
            <a:xfrm rot="2126453">
              <a:off x="10208034" y="5496607"/>
              <a:ext cx="1016719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原料</a:t>
              </a:r>
            </a:p>
          </p:txBody>
        </p:sp>
        <p:sp>
          <p:nvSpPr>
            <p:cNvPr id="258" name="文本框 257">
              <a:extLst>
                <a:ext uri="{FF2B5EF4-FFF2-40B4-BE49-F238E27FC236}">
                  <a16:creationId xmlns:a16="http://schemas.microsoft.com/office/drawing/2014/main" id="{5A9ABB9A-792A-6CB7-BB8A-8A2981791C17}"/>
                </a:ext>
              </a:extLst>
            </p:cNvPr>
            <p:cNvSpPr txBox="1"/>
            <p:nvPr/>
          </p:nvSpPr>
          <p:spPr>
            <a:xfrm>
              <a:off x="8919761" y="6555913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感觉</a:t>
              </a:r>
            </a:p>
          </p:txBody>
        </p:sp>
        <p:sp>
          <p:nvSpPr>
            <p:cNvPr id="259" name="文本框 258">
              <a:extLst>
                <a:ext uri="{FF2B5EF4-FFF2-40B4-BE49-F238E27FC236}">
                  <a16:creationId xmlns:a16="http://schemas.microsoft.com/office/drawing/2014/main" id="{D8397883-8D86-A193-0C14-5DFD1C3D6F34}"/>
                </a:ext>
              </a:extLst>
            </p:cNvPr>
            <p:cNvSpPr txBox="1"/>
            <p:nvPr/>
          </p:nvSpPr>
          <p:spPr>
            <a:xfrm>
              <a:off x="6738269" y="6352853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  <a:r>
                <a:rPr lang="en-US" altLang="zh-CN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067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0" name="文本框 259">
              <a:extLst>
                <a:ext uri="{FF2B5EF4-FFF2-40B4-BE49-F238E27FC236}">
                  <a16:creationId xmlns:a16="http://schemas.microsoft.com/office/drawing/2014/main" id="{DADEB41E-9183-0FF8-9BBF-415E1C08BFB0}"/>
                </a:ext>
              </a:extLst>
            </p:cNvPr>
            <p:cNvSpPr txBox="1"/>
            <p:nvPr/>
          </p:nvSpPr>
          <p:spPr>
            <a:xfrm rot="589685">
              <a:off x="9092946" y="5791655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味觉</a:t>
              </a:r>
            </a:p>
          </p:txBody>
        </p:sp>
        <p:sp>
          <p:nvSpPr>
            <p:cNvPr id="261" name="文本框 260">
              <a:extLst>
                <a:ext uri="{FF2B5EF4-FFF2-40B4-BE49-F238E27FC236}">
                  <a16:creationId xmlns:a16="http://schemas.microsoft.com/office/drawing/2014/main" id="{90FB6F8B-0BA1-A021-1521-0D296DF0597E}"/>
                </a:ext>
              </a:extLst>
            </p:cNvPr>
            <p:cNvSpPr txBox="1"/>
            <p:nvPr/>
          </p:nvSpPr>
          <p:spPr>
            <a:xfrm rot="1380140">
              <a:off x="9276028" y="5376169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听觉</a:t>
              </a:r>
            </a:p>
          </p:txBody>
        </p:sp>
        <p:sp>
          <p:nvSpPr>
            <p:cNvPr id="262" name="文本框 261">
              <a:extLst>
                <a:ext uri="{FF2B5EF4-FFF2-40B4-BE49-F238E27FC236}">
                  <a16:creationId xmlns:a16="http://schemas.microsoft.com/office/drawing/2014/main" id="{AFDE3FAD-AC19-C637-F6E8-F622CA768E25}"/>
                </a:ext>
              </a:extLst>
            </p:cNvPr>
            <p:cNvSpPr txBox="1"/>
            <p:nvPr/>
          </p:nvSpPr>
          <p:spPr>
            <a:xfrm rot="1380140">
              <a:off x="9536903" y="5031632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</a:t>
              </a:r>
            </a:p>
          </p:txBody>
        </p:sp>
        <p:cxnSp>
          <p:nvCxnSpPr>
            <p:cNvPr id="263" name="直接连接符 262">
              <a:extLst>
                <a:ext uri="{FF2B5EF4-FFF2-40B4-BE49-F238E27FC236}">
                  <a16:creationId xmlns:a16="http://schemas.microsoft.com/office/drawing/2014/main" id="{45807E84-7134-2234-245C-CD9C0D41375A}"/>
                </a:ext>
              </a:extLst>
            </p:cNvPr>
            <p:cNvCxnSpPr>
              <a:cxnSpLocks/>
            </p:cNvCxnSpPr>
            <p:nvPr/>
          </p:nvCxnSpPr>
          <p:spPr>
            <a:xfrm>
              <a:off x="9223738" y="6500549"/>
              <a:ext cx="660764" cy="7191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直接连接符 266">
              <a:extLst>
                <a:ext uri="{FF2B5EF4-FFF2-40B4-BE49-F238E27FC236}">
                  <a16:creationId xmlns:a16="http://schemas.microsoft.com/office/drawing/2014/main" id="{F0721821-0943-5F64-F45E-12A50E03EB27}"/>
                </a:ext>
              </a:extLst>
            </p:cNvPr>
            <p:cNvCxnSpPr>
              <a:cxnSpLocks/>
            </p:cNvCxnSpPr>
            <p:nvPr/>
          </p:nvCxnSpPr>
          <p:spPr>
            <a:xfrm>
              <a:off x="9314427" y="6062007"/>
              <a:ext cx="645286" cy="14613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直接连接符 268">
              <a:extLst>
                <a:ext uri="{FF2B5EF4-FFF2-40B4-BE49-F238E27FC236}">
                  <a16:creationId xmlns:a16="http://schemas.microsoft.com/office/drawing/2014/main" id="{F30A6A58-66F5-D75B-F59B-418F787890DB}"/>
                </a:ext>
              </a:extLst>
            </p:cNvPr>
            <p:cNvCxnSpPr>
              <a:cxnSpLocks/>
            </p:cNvCxnSpPr>
            <p:nvPr/>
          </p:nvCxnSpPr>
          <p:spPr>
            <a:xfrm>
              <a:off x="9467990" y="5621877"/>
              <a:ext cx="632968" cy="22738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接连接符 270">
              <a:extLst>
                <a:ext uri="{FF2B5EF4-FFF2-40B4-BE49-F238E27FC236}">
                  <a16:creationId xmlns:a16="http://schemas.microsoft.com/office/drawing/2014/main" id="{1482B410-18E9-DF57-63F1-98A56C46F414}"/>
                </a:ext>
              </a:extLst>
            </p:cNvPr>
            <p:cNvCxnSpPr>
              <a:cxnSpLocks/>
            </p:cNvCxnSpPr>
            <p:nvPr/>
          </p:nvCxnSpPr>
          <p:spPr>
            <a:xfrm>
              <a:off x="9722178" y="5194094"/>
              <a:ext cx="586641" cy="29484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文本框 272">
              <a:extLst>
                <a:ext uri="{FF2B5EF4-FFF2-40B4-BE49-F238E27FC236}">
                  <a16:creationId xmlns:a16="http://schemas.microsoft.com/office/drawing/2014/main" id="{D1102DCA-44F4-8DEB-DC0B-2B06FA7D1A7A}"/>
                </a:ext>
              </a:extLst>
            </p:cNvPr>
            <p:cNvSpPr txBox="1"/>
            <p:nvPr/>
          </p:nvSpPr>
          <p:spPr>
            <a:xfrm>
              <a:off x="8452528" y="4698421"/>
              <a:ext cx="1201045" cy="380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价格</a:t>
              </a:r>
            </a:p>
          </p:txBody>
        </p:sp>
        <p:sp>
          <p:nvSpPr>
            <p:cNvPr id="274" name="文本框 273">
              <a:extLst>
                <a:ext uri="{FF2B5EF4-FFF2-40B4-BE49-F238E27FC236}">
                  <a16:creationId xmlns:a16="http://schemas.microsoft.com/office/drawing/2014/main" id="{F827B89F-89F9-B301-36B6-B2325AD80922}"/>
                </a:ext>
              </a:extLst>
            </p:cNvPr>
            <p:cNvSpPr txBox="1"/>
            <p:nvPr/>
          </p:nvSpPr>
          <p:spPr>
            <a:xfrm>
              <a:off x="7947264" y="5954068"/>
              <a:ext cx="1201045" cy="380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包装形式</a:t>
              </a:r>
            </a:p>
          </p:txBody>
        </p:sp>
        <p:cxnSp>
          <p:nvCxnSpPr>
            <p:cNvPr id="277" name="直接连接符 276">
              <a:extLst>
                <a:ext uri="{FF2B5EF4-FFF2-40B4-BE49-F238E27FC236}">
                  <a16:creationId xmlns:a16="http://schemas.microsoft.com/office/drawing/2014/main" id="{C236C786-9AF4-163A-ED35-20C267D1465C}"/>
                </a:ext>
              </a:extLst>
            </p:cNvPr>
            <p:cNvCxnSpPr>
              <a:cxnSpLocks/>
            </p:cNvCxnSpPr>
            <p:nvPr/>
          </p:nvCxnSpPr>
          <p:spPr>
            <a:xfrm>
              <a:off x="8090641" y="5262099"/>
              <a:ext cx="1358528" cy="45289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文本框 281">
              <a:extLst>
                <a:ext uri="{FF2B5EF4-FFF2-40B4-BE49-F238E27FC236}">
                  <a16:creationId xmlns:a16="http://schemas.microsoft.com/office/drawing/2014/main" id="{23E015AC-420E-1C49-6BC1-F85AEC50E30B}"/>
                </a:ext>
              </a:extLst>
            </p:cNvPr>
            <p:cNvSpPr txBox="1"/>
            <p:nvPr/>
          </p:nvSpPr>
          <p:spPr>
            <a:xfrm rot="589685">
              <a:off x="9119526" y="6317854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嗅觉</a:t>
              </a:r>
            </a:p>
          </p:txBody>
        </p:sp>
        <p:sp>
          <p:nvSpPr>
            <p:cNvPr id="283" name="文本框 282">
              <a:extLst>
                <a:ext uri="{FF2B5EF4-FFF2-40B4-BE49-F238E27FC236}">
                  <a16:creationId xmlns:a16="http://schemas.microsoft.com/office/drawing/2014/main" id="{5767616F-467D-AE33-A5F9-A13CEA740EC4}"/>
                </a:ext>
              </a:extLst>
            </p:cNvPr>
            <p:cNvSpPr txBox="1"/>
            <p:nvPr/>
          </p:nvSpPr>
          <p:spPr>
            <a:xfrm>
              <a:off x="6898070" y="5515568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  <a:r>
                <a:rPr lang="en-US" altLang="zh-CN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067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文本框 283">
              <a:extLst>
                <a:ext uri="{FF2B5EF4-FFF2-40B4-BE49-F238E27FC236}">
                  <a16:creationId xmlns:a16="http://schemas.microsoft.com/office/drawing/2014/main" id="{F4008E74-5706-71C9-9788-6B176E6AEE3C}"/>
                </a:ext>
              </a:extLst>
            </p:cNvPr>
            <p:cNvSpPr txBox="1"/>
            <p:nvPr/>
          </p:nvSpPr>
          <p:spPr>
            <a:xfrm rot="767915">
              <a:off x="7095919" y="4700148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  <a:r>
                <a:rPr lang="en-US" altLang="zh-CN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067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文本框 284">
              <a:extLst>
                <a:ext uri="{FF2B5EF4-FFF2-40B4-BE49-F238E27FC236}">
                  <a16:creationId xmlns:a16="http://schemas.microsoft.com/office/drawing/2014/main" id="{661F3F90-FD31-514A-A305-C8D030D67006}"/>
                </a:ext>
              </a:extLst>
            </p:cNvPr>
            <p:cNvSpPr txBox="1"/>
            <p:nvPr/>
          </p:nvSpPr>
          <p:spPr>
            <a:xfrm rot="767915">
              <a:off x="7579979" y="3956905"/>
              <a:ext cx="120104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  <a:r>
                <a:rPr lang="en-US" altLang="zh-CN" sz="1067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067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6" name="文本框 285">
              <a:extLst>
                <a:ext uri="{FF2B5EF4-FFF2-40B4-BE49-F238E27FC236}">
                  <a16:creationId xmlns:a16="http://schemas.microsoft.com/office/drawing/2014/main" id="{F0E52921-DCD3-D223-A5C0-12E0D9AF8317}"/>
                </a:ext>
              </a:extLst>
            </p:cNvPr>
            <p:cNvSpPr txBox="1"/>
            <p:nvPr/>
          </p:nvSpPr>
          <p:spPr>
            <a:xfrm rot="19816490">
              <a:off x="11156566" y="5619468"/>
              <a:ext cx="703749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产品类</a:t>
              </a:r>
            </a:p>
          </p:txBody>
        </p:sp>
        <p:sp>
          <p:nvSpPr>
            <p:cNvPr id="287" name="文本框 286">
              <a:extLst>
                <a:ext uri="{FF2B5EF4-FFF2-40B4-BE49-F238E27FC236}">
                  <a16:creationId xmlns:a16="http://schemas.microsoft.com/office/drawing/2014/main" id="{0A87D981-FE9A-946A-1763-D33E52455493}"/>
                </a:ext>
              </a:extLst>
            </p:cNvPr>
            <p:cNvSpPr txBox="1"/>
            <p:nvPr/>
          </p:nvSpPr>
          <p:spPr>
            <a:xfrm>
              <a:off x="11830790" y="5490379"/>
              <a:ext cx="703749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使用者</a:t>
              </a:r>
            </a:p>
          </p:txBody>
        </p:sp>
        <p:sp>
          <p:nvSpPr>
            <p:cNvPr id="288" name="文本框 287">
              <a:extLst>
                <a:ext uri="{FF2B5EF4-FFF2-40B4-BE49-F238E27FC236}">
                  <a16:creationId xmlns:a16="http://schemas.microsoft.com/office/drawing/2014/main" id="{5E2588CD-66E6-6270-0CAF-D5F3A07DF4B8}"/>
                </a:ext>
              </a:extLst>
            </p:cNvPr>
            <p:cNvSpPr txBox="1"/>
            <p:nvPr/>
          </p:nvSpPr>
          <p:spPr>
            <a:xfrm rot="1573164">
              <a:off x="12414358" y="5572220"/>
              <a:ext cx="703749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</a:t>
              </a:r>
            </a:p>
          </p:txBody>
        </p:sp>
        <p:cxnSp>
          <p:nvCxnSpPr>
            <p:cNvPr id="289" name="直接连接符 288">
              <a:extLst>
                <a:ext uri="{FF2B5EF4-FFF2-40B4-BE49-F238E27FC236}">
                  <a16:creationId xmlns:a16="http://schemas.microsoft.com/office/drawing/2014/main" id="{9D735BDB-D303-A7EE-C94A-9A7119D360B6}"/>
                </a:ext>
              </a:extLst>
            </p:cNvPr>
            <p:cNvCxnSpPr>
              <a:cxnSpLocks/>
            </p:cNvCxnSpPr>
            <p:nvPr/>
          </p:nvCxnSpPr>
          <p:spPr>
            <a:xfrm>
              <a:off x="10815660" y="2719845"/>
              <a:ext cx="1100759" cy="316166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接连接符 290">
              <a:extLst>
                <a:ext uri="{FF2B5EF4-FFF2-40B4-BE49-F238E27FC236}">
                  <a16:creationId xmlns:a16="http://schemas.microsoft.com/office/drawing/2014/main" id="{BC766889-6218-97D7-0FB5-3875AC1BE2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50771" y="2673078"/>
              <a:ext cx="984475" cy="323959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文本框 293">
              <a:extLst>
                <a:ext uri="{FF2B5EF4-FFF2-40B4-BE49-F238E27FC236}">
                  <a16:creationId xmlns:a16="http://schemas.microsoft.com/office/drawing/2014/main" id="{691C156C-B9D9-6826-E2B9-98ACD81CB103}"/>
                </a:ext>
              </a:extLst>
            </p:cNvPr>
            <p:cNvSpPr txBox="1"/>
            <p:nvPr/>
          </p:nvSpPr>
          <p:spPr>
            <a:xfrm rot="19816490">
              <a:off x="10675077" y="5078479"/>
              <a:ext cx="929766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态度划分</a:t>
              </a:r>
            </a:p>
          </p:txBody>
        </p:sp>
        <p:sp>
          <p:nvSpPr>
            <p:cNvPr id="295" name="文本框 294">
              <a:extLst>
                <a:ext uri="{FF2B5EF4-FFF2-40B4-BE49-F238E27FC236}">
                  <a16:creationId xmlns:a16="http://schemas.microsoft.com/office/drawing/2014/main" id="{DE62020A-6A95-630D-D370-82B15674BC4A}"/>
                </a:ext>
              </a:extLst>
            </p:cNvPr>
            <p:cNvSpPr txBox="1"/>
            <p:nvPr/>
          </p:nvSpPr>
          <p:spPr>
            <a:xfrm>
              <a:off x="11731840" y="4874610"/>
              <a:ext cx="929766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生活方式</a:t>
              </a:r>
            </a:p>
          </p:txBody>
        </p:sp>
        <p:sp>
          <p:nvSpPr>
            <p:cNvPr id="296" name="文本框 295">
              <a:extLst>
                <a:ext uri="{FF2B5EF4-FFF2-40B4-BE49-F238E27FC236}">
                  <a16:creationId xmlns:a16="http://schemas.microsoft.com/office/drawing/2014/main" id="{6A7D8070-C405-D95F-A6B9-7262F0B12E86}"/>
                </a:ext>
              </a:extLst>
            </p:cNvPr>
            <p:cNvSpPr txBox="1"/>
            <p:nvPr/>
          </p:nvSpPr>
          <p:spPr>
            <a:xfrm rot="1620264">
              <a:off x="12674181" y="5070098"/>
              <a:ext cx="929766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购买动机</a:t>
              </a:r>
            </a:p>
          </p:txBody>
        </p:sp>
        <p:sp>
          <p:nvSpPr>
            <p:cNvPr id="297" name="文本框 296">
              <a:extLst>
                <a:ext uri="{FF2B5EF4-FFF2-40B4-BE49-F238E27FC236}">
                  <a16:creationId xmlns:a16="http://schemas.microsoft.com/office/drawing/2014/main" id="{4C8B53D5-E90C-AAE6-8788-41054CD54292}"/>
                </a:ext>
              </a:extLst>
            </p:cNvPr>
            <p:cNvSpPr txBox="1"/>
            <p:nvPr/>
          </p:nvSpPr>
          <p:spPr>
            <a:xfrm rot="19369460">
              <a:off x="10414903" y="4459215"/>
              <a:ext cx="370298" cy="658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亲近度</a:t>
              </a:r>
            </a:p>
          </p:txBody>
        </p:sp>
        <p:sp>
          <p:nvSpPr>
            <p:cNvPr id="298" name="文本框 297">
              <a:extLst>
                <a:ext uri="{FF2B5EF4-FFF2-40B4-BE49-F238E27FC236}">
                  <a16:creationId xmlns:a16="http://schemas.microsoft.com/office/drawing/2014/main" id="{4F37B5F7-705C-B1CA-CBAF-4052840C1615}"/>
                </a:ext>
              </a:extLst>
            </p:cNvPr>
            <p:cNvSpPr txBox="1"/>
            <p:nvPr/>
          </p:nvSpPr>
          <p:spPr>
            <a:xfrm rot="19955766">
              <a:off x="10929518" y="4153940"/>
              <a:ext cx="370298" cy="658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差异化</a:t>
              </a:r>
            </a:p>
          </p:txBody>
        </p:sp>
        <p:cxnSp>
          <p:nvCxnSpPr>
            <p:cNvPr id="299" name="直接连接符 298">
              <a:extLst>
                <a:ext uri="{FF2B5EF4-FFF2-40B4-BE49-F238E27FC236}">
                  <a16:creationId xmlns:a16="http://schemas.microsoft.com/office/drawing/2014/main" id="{A276C893-A11E-9D8F-5AE1-521F7B9F24AB}"/>
                </a:ext>
              </a:extLst>
            </p:cNvPr>
            <p:cNvCxnSpPr>
              <a:cxnSpLocks/>
            </p:cNvCxnSpPr>
            <p:nvPr/>
          </p:nvCxnSpPr>
          <p:spPr>
            <a:xfrm>
              <a:off x="10673293" y="4369287"/>
              <a:ext cx="301474" cy="48372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文本框 302">
              <a:extLst>
                <a:ext uri="{FF2B5EF4-FFF2-40B4-BE49-F238E27FC236}">
                  <a16:creationId xmlns:a16="http://schemas.microsoft.com/office/drawing/2014/main" id="{6149347E-B015-FB79-263B-93D4895CFD49}"/>
                </a:ext>
              </a:extLst>
            </p:cNvPr>
            <p:cNvSpPr txBox="1"/>
            <p:nvPr/>
          </p:nvSpPr>
          <p:spPr>
            <a:xfrm rot="20599436">
              <a:off x="11560476" y="3984434"/>
              <a:ext cx="370298" cy="658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相关性</a:t>
              </a:r>
            </a:p>
          </p:txBody>
        </p:sp>
        <p:sp>
          <p:nvSpPr>
            <p:cNvPr id="304" name="文本框 303">
              <a:extLst>
                <a:ext uri="{FF2B5EF4-FFF2-40B4-BE49-F238E27FC236}">
                  <a16:creationId xmlns:a16="http://schemas.microsoft.com/office/drawing/2014/main" id="{75BE0062-F3C1-E18A-3498-882D0505D469}"/>
                </a:ext>
              </a:extLst>
            </p:cNvPr>
            <p:cNvSpPr txBox="1"/>
            <p:nvPr/>
          </p:nvSpPr>
          <p:spPr>
            <a:xfrm rot="333073">
              <a:off x="12395579" y="3966800"/>
              <a:ext cx="370298" cy="658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喜好度</a:t>
              </a:r>
            </a:p>
          </p:txBody>
        </p:sp>
        <p:cxnSp>
          <p:nvCxnSpPr>
            <p:cNvPr id="305" name="直接连接符 304">
              <a:extLst>
                <a:ext uri="{FF2B5EF4-FFF2-40B4-BE49-F238E27FC236}">
                  <a16:creationId xmlns:a16="http://schemas.microsoft.com/office/drawing/2014/main" id="{9189266B-F053-1DFF-DD01-57BF43249C25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 flipH="1">
              <a:off x="12159459" y="3950745"/>
              <a:ext cx="13566" cy="6028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文本框 310">
              <a:extLst>
                <a:ext uri="{FF2B5EF4-FFF2-40B4-BE49-F238E27FC236}">
                  <a16:creationId xmlns:a16="http://schemas.microsoft.com/office/drawing/2014/main" id="{81738E4A-55CE-231D-7597-6D51CB8A0EE9}"/>
                </a:ext>
              </a:extLst>
            </p:cNvPr>
            <p:cNvSpPr txBox="1"/>
            <p:nvPr/>
          </p:nvSpPr>
          <p:spPr>
            <a:xfrm rot="1364539">
              <a:off x="13033035" y="4220181"/>
              <a:ext cx="370298" cy="473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卖点</a:t>
              </a:r>
            </a:p>
          </p:txBody>
        </p:sp>
        <p:sp>
          <p:nvSpPr>
            <p:cNvPr id="312" name="文本框 311">
              <a:extLst>
                <a:ext uri="{FF2B5EF4-FFF2-40B4-BE49-F238E27FC236}">
                  <a16:creationId xmlns:a16="http://schemas.microsoft.com/office/drawing/2014/main" id="{89616101-78BA-F370-B56D-A81E0900CC34}"/>
                </a:ext>
              </a:extLst>
            </p:cNvPr>
            <p:cNvSpPr txBox="1"/>
            <p:nvPr/>
          </p:nvSpPr>
          <p:spPr>
            <a:xfrm rot="2761084">
              <a:off x="13545382" y="4452584"/>
              <a:ext cx="370298" cy="658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知名度</a:t>
              </a:r>
            </a:p>
          </p:txBody>
        </p:sp>
        <p:cxnSp>
          <p:nvCxnSpPr>
            <p:cNvPr id="313" name="直接连接符 312">
              <a:extLst>
                <a:ext uri="{FF2B5EF4-FFF2-40B4-BE49-F238E27FC236}">
                  <a16:creationId xmlns:a16="http://schemas.microsoft.com/office/drawing/2014/main" id="{227A2AC7-5F84-C67C-372B-3AB5BCF8BE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54874" y="4322970"/>
              <a:ext cx="347644" cy="51743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" name="文本框 316">
              <a:extLst>
                <a:ext uri="{FF2B5EF4-FFF2-40B4-BE49-F238E27FC236}">
                  <a16:creationId xmlns:a16="http://schemas.microsoft.com/office/drawing/2014/main" id="{CDE97AD7-525E-94A0-E776-7ECF3DC8F1F0}"/>
                </a:ext>
              </a:extLst>
            </p:cNvPr>
            <p:cNvSpPr txBox="1"/>
            <p:nvPr/>
          </p:nvSpPr>
          <p:spPr>
            <a:xfrm rot="19369460">
              <a:off x="10161533" y="3319031"/>
              <a:ext cx="294571" cy="842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IDEA</a:t>
              </a:r>
              <a:endParaRPr lang="zh-CN" altLang="en-US" sz="1067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9" name="文本框 318">
              <a:extLst>
                <a:ext uri="{FF2B5EF4-FFF2-40B4-BE49-F238E27FC236}">
                  <a16:creationId xmlns:a16="http://schemas.microsoft.com/office/drawing/2014/main" id="{71B27EA1-83DA-BE42-414D-8704838FD0FD}"/>
                </a:ext>
              </a:extLst>
            </p:cNvPr>
            <p:cNvSpPr txBox="1"/>
            <p:nvPr/>
          </p:nvSpPr>
          <p:spPr>
            <a:xfrm rot="19063504">
              <a:off x="9633122" y="3621613"/>
              <a:ext cx="294571" cy="1027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ICONS</a:t>
              </a:r>
              <a:endParaRPr lang="zh-CN" altLang="en-US" sz="1067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文本框 319">
              <a:extLst>
                <a:ext uri="{FF2B5EF4-FFF2-40B4-BE49-F238E27FC236}">
                  <a16:creationId xmlns:a16="http://schemas.microsoft.com/office/drawing/2014/main" id="{7AA06D0B-DC12-9641-BA44-CC0FA813625F}"/>
                </a:ext>
              </a:extLst>
            </p:cNvPr>
            <p:cNvSpPr txBox="1"/>
            <p:nvPr/>
          </p:nvSpPr>
          <p:spPr>
            <a:xfrm rot="20228224">
              <a:off x="10695675" y="2828484"/>
              <a:ext cx="294571" cy="1212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7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SLOGAN</a:t>
              </a:r>
              <a:endParaRPr lang="zh-CN" altLang="en-US" sz="1067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文本框 320">
              <a:extLst>
                <a:ext uri="{FF2B5EF4-FFF2-40B4-BE49-F238E27FC236}">
                  <a16:creationId xmlns:a16="http://schemas.microsoft.com/office/drawing/2014/main" id="{FF597916-FD47-C5AB-398D-03F606295FAC}"/>
                </a:ext>
              </a:extLst>
            </p:cNvPr>
            <p:cNvSpPr txBox="1"/>
            <p:nvPr/>
          </p:nvSpPr>
          <p:spPr>
            <a:xfrm rot="20810115">
              <a:off x="11268058" y="2943455"/>
              <a:ext cx="294571" cy="596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2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音乐</a:t>
              </a:r>
            </a:p>
          </p:txBody>
        </p:sp>
        <p:sp>
          <p:nvSpPr>
            <p:cNvPr id="322" name="文本框 321">
              <a:extLst>
                <a:ext uri="{FF2B5EF4-FFF2-40B4-BE49-F238E27FC236}">
                  <a16:creationId xmlns:a16="http://schemas.microsoft.com/office/drawing/2014/main" id="{998CFF06-88FE-6C45-4089-347AFD1303D3}"/>
                </a:ext>
              </a:extLst>
            </p:cNvPr>
            <p:cNvSpPr txBox="1"/>
            <p:nvPr/>
          </p:nvSpPr>
          <p:spPr>
            <a:xfrm>
              <a:off x="12012172" y="2650195"/>
              <a:ext cx="294571" cy="1088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2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名人效应</a:t>
              </a:r>
            </a:p>
          </p:txBody>
        </p:sp>
        <p:sp>
          <p:nvSpPr>
            <p:cNvPr id="323" name="文本框 322">
              <a:extLst>
                <a:ext uri="{FF2B5EF4-FFF2-40B4-BE49-F238E27FC236}">
                  <a16:creationId xmlns:a16="http://schemas.microsoft.com/office/drawing/2014/main" id="{7058DE47-3349-05E7-9904-2A874A56A0F3}"/>
                </a:ext>
              </a:extLst>
            </p:cNvPr>
            <p:cNvSpPr txBox="1"/>
            <p:nvPr/>
          </p:nvSpPr>
          <p:spPr>
            <a:xfrm rot="930126">
              <a:off x="12726524" y="2819839"/>
              <a:ext cx="294571" cy="842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2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代言人</a:t>
              </a:r>
            </a:p>
          </p:txBody>
        </p:sp>
        <p:cxnSp>
          <p:nvCxnSpPr>
            <p:cNvPr id="324" name="直接连接符 323">
              <a:extLst>
                <a:ext uri="{FF2B5EF4-FFF2-40B4-BE49-F238E27FC236}">
                  <a16:creationId xmlns:a16="http://schemas.microsoft.com/office/drawing/2014/main" id="{69A79FA0-C6D7-64D7-F1DF-0F818AB4E90E}"/>
                </a:ext>
              </a:extLst>
            </p:cNvPr>
            <p:cNvCxnSpPr>
              <a:cxnSpLocks/>
            </p:cNvCxnSpPr>
            <p:nvPr/>
          </p:nvCxnSpPr>
          <p:spPr>
            <a:xfrm>
              <a:off x="9631210" y="3316818"/>
              <a:ext cx="877985" cy="112837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直接连接符 326">
              <a:extLst>
                <a:ext uri="{FF2B5EF4-FFF2-40B4-BE49-F238E27FC236}">
                  <a16:creationId xmlns:a16="http://schemas.microsoft.com/office/drawing/2014/main" id="{3AF98720-5020-E954-227E-4002577A5481}"/>
                </a:ext>
              </a:extLst>
            </p:cNvPr>
            <p:cNvCxnSpPr>
              <a:cxnSpLocks/>
              <a:endCxn id="298" idx="0"/>
            </p:cNvCxnSpPr>
            <p:nvPr/>
          </p:nvCxnSpPr>
          <p:spPr>
            <a:xfrm>
              <a:off x="10191796" y="2940523"/>
              <a:ext cx="771439" cy="125033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接连接符 328">
              <a:extLst>
                <a:ext uri="{FF2B5EF4-FFF2-40B4-BE49-F238E27FC236}">
                  <a16:creationId xmlns:a16="http://schemas.microsoft.com/office/drawing/2014/main" id="{EE20264C-7034-69BF-9626-78220E2819A4}"/>
                </a:ext>
              </a:extLst>
            </p:cNvPr>
            <p:cNvCxnSpPr>
              <a:cxnSpLocks/>
            </p:cNvCxnSpPr>
            <p:nvPr/>
          </p:nvCxnSpPr>
          <p:spPr>
            <a:xfrm>
              <a:off x="11619785" y="2504313"/>
              <a:ext cx="194106" cy="149387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直接连接符 332">
              <a:extLst>
                <a:ext uri="{FF2B5EF4-FFF2-40B4-BE49-F238E27FC236}">
                  <a16:creationId xmlns:a16="http://schemas.microsoft.com/office/drawing/2014/main" id="{16F475D5-3F9C-553F-08C1-7DE3C0CDAC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39992" y="2504313"/>
              <a:ext cx="87110" cy="146656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5" name="文本框 334">
              <a:extLst>
                <a:ext uri="{FF2B5EF4-FFF2-40B4-BE49-F238E27FC236}">
                  <a16:creationId xmlns:a16="http://schemas.microsoft.com/office/drawing/2014/main" id="{057BEB22-8DA0-9DBE-2CC9-B25DD3BE33D2}"/>
                </a:ext>
              </a:extLst>
            </p:cNvPr>
            <p:cNvSpPr txBox="1"/>
            <p:nvPr/>
          </p:nvSpPr>
          <p:spPr>
            <a:xfrm rot="1172795">
              <a:off x="13317844" y="3096203"/>
              <a:ext cx="294571" cy="596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2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载体</a:t>
              </a:r>
            </a:p>
          </p:txBody>
        </p:sp>
        <p:sp>
          <p:nvSpPr>
            <p:cNvPr id="336" name="文本框 335">
              <a:extLst>
                <a:ext uri="{FF2B5EF4-FFF2-40B4-BE49-F238E27FC236}">
                  <a16:creationId xmlns:a16="http://schemas.microsoft.com/office/drawing/2014/main" id="{25491710-33BE-1104-B199-BF71FD7D5E22}"/>
                </a:ext>
              </a:extLst>
            </p:cNvPr>
            <p:cNvSpPr txBox="1"/>
            <p:nvPr/>
          </p:nvSpPr>
          <p:spPr>
            <a:xfrm rot="1928613">
              <a:off x="13789332" y="3199316"/>
              <a:ext cx="294571" cy="842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2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记忆度</a:t>
              </a:r>
            </a:p>
          </p:txBody>
        </p:sp>
        <p:sp>
          <p:nvSpPr>
            <p:cNvPr id="337" name="文本框 336">
              <a:extLst>
                <a:ext uri="{FF2B5EF4-FFF2-40B4-BE49-F238E27FC236}">
                  <a16:creationId xmlns:a16="http://schemas.microsoft.com/office/drawing/2014/main" id="{A28F3527-439A-D0DE-B36D-8FE93F9FF13C}"/>
                </a:ext>
              </a:extLst>
            </p:cNvPr>
            <p:cNvSpPr txBox="1"/>
            <p:nvPr/>
          </p:nvSpPr>
          <p:spPr>
            <a:xfrm rot="2160525">
              <a:off x="14328812" y="3425535"/>
              <a:ext cx="294571" cy="1088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2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媒介比重</a:t>
              </a:r>
            </a:p>
          </p:txBody>
        </p:sp>
        <p:sp>
          <p:nvSpPr>
            <p:cNvPr id="338" name="文本框 337">
              <a:extLst>
                <a:ext uri="{FF2B5EF4-FFF2-40B4-BE49-F238E27FC236}">
                  <a16:creationId xmlns:a16="http://schemas.microsoft.com/office/drawing/2014/main" id="{6AE1A0FB-430E-5AF7-93A3-43DD231E12F0}"/>
                </a:ext>
              </a:extLst>
            </p:cNvPr>
            <p:cNvSpPr txBox="1"/>
            <p:nvPr/>
          </p:nvSpPr>
          <p:spPr>
            <a:xfrm rot="19097158">
              <a:off x="8537817" y="2764230"/>
              <a:ext cx="929766" cy="965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</a:t>
              </a:r>
              <a:endParaRPr lang="en-US" altLang="zh-CN" sz="1245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</a:t>
              </a:r>
              <a:endParaRPr lang="en-US" altLang="zh-CN" sz="1245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</a:t>
              </a:r>
              <a:endParaRPr lang="en-US" altLang="zh-CN" sz="1245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告</a:t>
              </a:r>
            </a:p>
          </p:txBody>
        </p:sp>
        <p:sp>
          <p:nvSpPr>
            <p:cNvPr id="339" name="文本框 338">
              <a:extLst>
                <a:ext uri="{FF2B5EF4-FFF2-40B4-BE49-F238E27FC236}">
                  <a16:creationId xmlns:a16="http://schemas.microsoft.com/office/drawing/2014/main" id="{EB734902-53C5-CA40-CC3A-D09A39007605}"/>
                </a:ext>
              </a:extLst>
            </p:cNvPr>
            <p:cNvSpPr txBox="1"/>
            <p:nvPr/>
          </p:nvSpPr>
          <p:spPr>
            <a:xfrm rot="19508636">
              <a:off x="9474028" y="2305630"/>
              <a:ext cx="250226" cy="965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电台广告</a:t>
              </a:r>
            </a:p>
          </p:txBody>
        </p:sp>
        <p:cxnSp>
          <p:nvCxnSpPr>
            <p:cNvPr id="347" name="直接连接符 346">
              <a:extLst>
                <a:ext uri="{FF2B5EF4-FFF2-40B4-BE49-F238E27FC236}">
                  <a16:creationId xmlns:a16="http://schemas.microsoft.com/office/drawing/2014/main" id="{E75E2A89-3644-F90F-DEE0-131A4AF0DB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364354" y="2905942"/>
              <a:ext cx="622423" cy="129739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直接连接符 349">
              <a:extLst>
                <a:ext uri="{FF2B5EF4-FFF2-40B4-BE49-F238E27FC236}">
                  <a16:creationId xmlns:a16="http://schemas.microsoft.com/office/drawing/2014/main" id="{E95E17F2-9485-E1AD-2CEF-2D53AF9D68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04978" y="3181732"/>
              <a:ext cx="718360" cy="127024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3" name="文本框 352">
              <a:extLst>
                <a:ext uri="{FF2B5EF4-FFF2-40B4-BE49-F238E27FC236}">
                  <a16:creationId xmlns:a16="http://schemas.microsoft.com/office/drawing/2014/main" id="{43CD7089-883C-1AE3-E12B-F197D6A593F7}"/>
                </a:ext>
              </a:extLst>
            </p:cNvPr>
            <p:cNvSpPr txBox="1"/>
            <p:nvPr/>
          </p:nvSpPr>
          <p:spPr>
            <a:xfrm rot="19590224">
              <a:off x="10025512" y="2240789"/>
              <a:ext cx="250226" cy="534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海报</a:t>
              </a:r>
            </a:p>
          </p:txBody>
        </p:sp>
        <p:sp>
          <p:nvSpPr>
            <p:cNvPr id="354" name="文本框 353">
              <a:extLst>
                <a:ext uri="{FF2B5EF4-FFF2-40B4-BE49-F238E27FC236}">
                  <a16:creationId xmlns:a16="http://schemas.microsoft.com/office/drawing/2014/main" id="{83EF713E-3449-72CC-50DC-E859BCAFBA55}"/>
                </a:ext>
              </a:extLst>
            </p:cNvPr>
            <p:cNvSpPr txBox="1"/>
            <p:nvPr/>
          </p:nvSpPr>
          <p:spPr>
            <a:xfrm rot="20323414">
              <a:off x="10762200" y="1738931"/>
              <a:ext cx="250226" cy="965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户外广告</a:t>
              </a:r>
            </a:p>
          </p:txBody>
        </p:sp>
        <p:sp>
          <p:nvSpPr>
            <p:cNvPr id="355" name="文本框 354">
              <a:extLst>
                <a:ext uri="{FF2B5EF4-FFF2-40B4-BE49-F238E27FC236}">
                  <a16:creationId xmlns:a16="http://schemas.microsoft.com/office/drawing/2014/main" id="{DF4DF6A7-1F8B-28B0-11EF-A0E194957553}"/>
                </a:ext>
              </a:extLst>
            </p:cNvPr>
            <p:cNvSpPr txBox="1"/>
            <p:nvPr/>
          </p:nvSpPr>
          <p:spPr>
            <a:xfrm rot="20957230">
              <a:off x="11448406" y="1590780"/>
              <a:ext cx="250226" cy="965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报纸广告</a:t>
              </a:r>
            </a:p>
          </p:txBody>
        </p:sp>
        <p:sp>
          <p:nvSpPr>
            <p:cNvPr id="356" name="文本框 355">
              <a:extLst>
                <a:ext uri="{FF2B5EF4-FFF2-40B4-BE49-F238E27FC236}">
                  <a16:creationId xmlns:a16="http://schemas.microsoft.com/office/drawing/2014/main" id="{F3C73ACE-0EC8-2A97-0819-1F08B0B1E6DB}"/>
                </a:ext>
              </a:extLst>
            </p:cNvPr>
            <p:cNvSpPr txBox="1"/>
            <p:nvPr/>
          </p:nvSpPr>
          <p:spPr>
            <a:xfrm rot="253823">
              <a:off x="12191983" y="1795414"/>
              <a:ext cx="250226" cy="534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面谈</a:t>
              </a:r>
            </a:p>
          </p:txBody>
        </p:sp>
        <p:sp>
          <p:nvSpPr>
            <p:cNvPr id="357" name="文本框 356">
              <a:extLst>
                <a:ext uri="{FF2B5EF4-FFF2-40B4-BE49-F238E27FC236}">
                  <a16:creationId xmlns:a16="http://schemas.microsoft.com/office/drawing/2014/main" id="{BC1721AF-BC80-6722-3012-50E1055B575D}"/>
                </a:ext>
              </a:extLst>
            </p:cNvPr>
            <p:cNvSpPr txBox="1"/>
            <p:nvPr/>
          </p:nvSpPr>
          <p:spPr>
            <a:xfrm rot="843150">
              <a:off x="12902977" y="1658235"/>
              <a:ext cx="250226" cy="950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电影厅广告</a:t>
              </a:r>
            </a:p>
          </p:txBody>
        </p:sp>
        <p:sp>
          <p:nvSpPr>
            <p:cNvPr id="358" name="文本框 357">
              <a:extLst>
                <a:ext uri="{FF2B5EF4-FFF2-40B4-BE49-F238E27FC236}">
                  <a16:creationId xmlns:a16="http://schemas.microsoft.com/office/drawing/2014/main" id="{BB4ADE0C-6608-BC59-8319-AD5E93849738}"/>
                </a:ext>
              </a:extLst>
            </p:cNvPr>
            <p:cNvSpPr txBox="1"/>
            <p:nvPr/>
          </p:nvSpPr>
          <p:spPr>
            <a:xfrm rot="1239388">
              <a:off x="13723166" y="1877772"/>
              <a:ext cx="250226" cy="950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78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接电话态度</a:t>
              </a:r>
            </a:p>
          </p:txBody>
        </p:sp>
        <p:sp>
          <p:nvSpPr>
            <p:cNvPr id="359" name="文本框 358">
              <a:extLst>
                <a:ext uri="{FF2B5EF4-FFF2-40B4-BE49-F238E27FC236}">
                  <a16:creationId xmlns:a16="http://schemas.microsoft.com/office/drawing/2014/main" id="{733D5F50-E63A-324F-DC65-50DAAD02CF19}"/>
                </a:ext>
              </a:extLst>
            </p:cNvPr>
            <p:cNvSpPr txBox="1"/>
            <p:nvPr/>
          </p:nvSpPr>
          <p:spPr>
            <a:xfrm rot="2097578">
              <a:off x="14488745" y="2198358"/>
              <a:ext cx="250226" cy="965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在线服务</a:t>
              </a:r>
            </a:p>
          </p:txBody>
        </p:sp>
        <p:sp>
          <p:nvSpPr>
            <p:cNvPr id="360" name="文本框 359">
              <a:extLst>
                <a:ext uri="{FF2B5EF4-FFF2-40B4-BE49-F238E27FC236}">
                  <a16:creationId xmlns:a16="http://schemas.microsoft.com/office/drawing/2014/main" id="{70410C78-4F36-FEB7-7B3E-53F39FBEC37E}"/>
                </a:ext>
              </a:extLst>
            </p:cNvPr>
            <p:cNvSpPr txBox="1"/>
            <p:nvPr/>
          </p:nvSpPr>
          <p:spPr>
            <a:xfrm rot="2216330">
              <a:off x="15079980" y="2823846"/>
              <a:ext cx="250226" cy="534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45" dirty="0">
                  <a:solidFill>
                    <a:schemeClr val="accent4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直邮</a:t>
              </a:r>
            </a:p>
          </p:txBody>
        </p:sp>
        <p:sp>
          <p:nvSpPr>
            <p:cNvPr id="361" name="文本框 360">
              <a:extLst>
                <a:ext uri="{FF2B5EF4-FFF2-40B4-BE49-F238E27FC236}">
                  <a16:creationId xmlns:a16="http://schemas.microsoft.com/office/drawing/2014/main" id="{2F699F5A-53F6-5EFC-7D2C-C54483E8906A}"/>
                </a:ext>
              </a:extLst>
            </p:cNvPr>
            <p:cNvSpPr txBox="1"/>
            <p:nvPr/>
          </p:nvSpPr>
          <p:spPr>
            <a:xfrm rot="2775155">
              <a:off x="13509035" y="5224236"/>
              <a:ext cx="265166" cy="719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购买习惯</a:t>
              </a:r>
            </a:p>
          </p:txBody>
        </p:sp>
        <p:sp>
          <p:nvSpPr>
            <p:cNvPr id="363" name="文本框 362">
              <a:extLst>
                <a:ext uri="{FF2B5EF4-FFF2-40B4-BE49-F238E27FC236}">
                  <a16:creationId xmlns:a16="http://schemas.microsoft.com/office/drawing/2014/main" id="{85E31CE4-05EA-AA94-8EEF-1BC07D5FB171}"/>
                </a:ext>
              </a:extLst>
            </p:cNvPr>
            <p:cNvSpPr txBox="1"/>
            <p:nvPr/>
          </p:nvSpPr>
          <p:spPr>
            <a:xfrm rot="3088396">
              <a:off x="12946289" y="5914753"/>
              <a:ext cx="514277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现有</a:t>
              </a:r>
              <a:endParaRPr lang="en-US" altLang="zh-CN" sz="1067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67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</a:p>
          </p:txBody>
        </p:sp>
        <p:sp>
          <p:nvSpPr>
            <p:cNvPr id="364" name="文本框 363">
              <a:extLst>
                <a:ext uri="{FF2B5EF4-FFF2-40B4-BE49-F238E27FC236}">
                  <a16:creationId xmlns:a16="http://schemas.microsoft.com/office/drawing/2014/main" id="{002C06FA-9FE0-AB38-8E4C-2FA88A2D5DAE}"/>
                </a:ext>
              </a:extLst>
            </p:cNvPr>
            <p:cNvSpPr txBox="1"/>
            <p:nvPr/>
          </p:nvSpPr>
          <p:spPr>
            <a:xfrm rot="4091770">
              <a:off x="13125463" y="6514026"/>
              <a:ext cx="69608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67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使用者</a:t>
              </a:r>
            </a:p>
          </p:txBody>
        </p:sp>
        <p:cxnSp>
          <p:nvCxnSpPr>
            <p:cNvPr id="366" name="直接连接符 365">
              <a:extLst>
                <a:ext uri="{FF2B5EF4-FFF2-40B4-BE49-F238E27FC236}">
                  <a16:creationId xmlns:a16="http://schemas.microsoft.com/office/drawing/2014/main" id="{23851D68-467F-D4D4-FBF9-01196AB4CC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97657" y="6070766"/>
              <a:ext cx="1220507" cy="42057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3" name="文本框 372">
              <a:extLst>
                <a:ext uri="{FF2B5EF4-FFF2-40B4-BE49-F238E27FC236}">
                  <a16:creationId xmlns:a16="http://schemas.microsoft.com/office/drawing/2014/main" id="{BBEE8379-3B6F-E57A-C3F5-3259FD3AB50C}"/>
                </a:ext>
              </a:extLst>
            </p:cNvPr>
            <p:cNvSpPr txBox="1"/>
            <p:nvPr/>
          </p:nvSpPr>
          <p:spPr>
            <a:xfrm rot="3222644">
              <a:off x="13652784" y="5414953"/>
              <a:ext cx="265166" cy="719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重复购买</a:t>
              </a:r>
            </a:p>
          </p:txBody>
        </p:sp>
        <p:sp>
          <p:nvSpPr>
            <p:cNvPr id="374" name="文本框 373">
              <a:extLst>
                <a:ext uri="{FF2B5EF4-FFF2-40B4-BE49-F238E27FC236}">
                  <a16:creationId xmlns:a16="http://schemas.microsoft.com/office/drawing/2014/main" id="{F80AC0AA-A47D-4FFB-7C5F-FA6C9EBF0515}"/>
                </a:ext>
              </a:extLst>
            </p:cNvPr>
            <p:cNvSpPr txBox="1"/>
            <p:nvPr/>
          </p:nvSpPr>
          <p:spPr>
            <a:xfrm rot="3602307">
              <a:off x="13756296" y="5669336"/>
              <a:ext cx="265166" cy="719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使用频率</a:t>
              </a:r>
            </a:p>
          </p:txBody>
        </p:sp>
        <p:cxnSp>
          <p:nvCxnSpPr>
            <p:cNvPr id="375" name="直接连接符 374">
              <a:extLst>
                <a:ext uri="{FF2B5EF4-FFF2-40B4-BE49-F238E27FC236}">
                  <a16:creationId xmlns:a16="http://schemas.microsoft.com/office/drawing/2014/main" id="{D8DEAE22-D2EE-3D0B-C44E-8153580DED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411193" y="5485126"/>
              <a:ext cx="555078" cy="47063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接连接符 376">
              <a:extLst>
                <a:ext uri="{FF2B5EF4-FFF2-40B4-BE49-F238E27FC236}">
                  <a16:creationId xmlns:a16="http://schemas.microsoft.com/office/drawing/2014/main" id="{D7199E3F-F5F2-C940-8E09-F74592AE19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469425" y="5743897"/>
              <a:ext cx="707107" cy="38915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" name="文本框 381">
              <a:extLst>
                <a:ext uri="{FF2B5EF4-FFF2-40B4-BE49-F238E27FC236}">
                  <a16:creationId xmlns:a16="http://schemas.microsoft.com/office/drawing/2014/main" id="{65D1AF0F-68EF-05CA-94F5-1D45D174AA46}"/>
                </a:ext>
              </a:extLst>
            </p:cNvPr>
            <p:cNvSpPr txBox="1"/>
            <p:nvPr/>
          </p:nvSpPr>
          <p:spPr>
            <a:xfrm rot="4047166">
              <a:off x="13844791" y="6035745"/>
              <a:ext cx="265166" cy="565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渗透率</a:t>
              </a:r>
            </a:p>
          </p:txBody>
        </p:sp>
        <p:sp>
          <p:nvSpPr>
            <p:cNvPr id="383" name="文本框 382">
              <a:extLst>
                <a:ext uri="{FF2B5EF4-FFF2-40B4-BE49-F238E27FC236}">
                  <a16:creationId xmlns:a16="http://schemas.microsoft.com/office/drawing/2014/main" id="{1FAEABA6-E509-7D88-9DFF-070A4156343B}"/>
                </a:ext>
              </a:extLst>
            </p:cNvPr>
            <p:cNvSpPr txBox="1"/>
            <p:nvPr/>
          </p:nvSpPr>
          <p:spPr>
            <a:xfrm rot="5083517">
              <a:off x="13918767" y="6301961"/>
              <a:ext cx="265166" cy="719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原有用户</a:t>
              </a:r>
            </a:p>
          </p:txBody>
        </p:sp>
        <p:cxnSp>
          <p:nvCxnSpPr>
            <p:cNvPr id="385" name="直接连接符 384">
              <a:extLst>
                <a:ext uri="{FF2B5EF4-FFF2-40B4-BE49-F238E27FC236}">
                  <a16:creationId xmlns:a16="http://schemas.microsoft.com/office/drawing/2014/main" id="{A1969003-BBBA-AF8E-D704-A64D4F2048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636584" y="6436359"/>
              <a:ext cx="795080" cy="18056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8" name="文本框 387">
              <a:extLst>
                <a:ext uri="{FF2B5EF4-FFF2-40B4-BE49-F238E27FC236}">
                  <a16:creationId xmlns:a16="http://schemas.microsoft.com/office/drawing/2014/main" id="{0AD4DE03-6ED8-AE77-6811-2D8C5E4161CD}"/>
                </a:ext>
              </a:extLst>
            </p:cNvPr>
            <p:cNvSpPr txBox="1"/>
            <p:nvPr/>
          </p:nvSpPr>
          <p:spPr>
            <a:xfrm rot="19515155">
              <a:off x="13846961" y="5125327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保留障碍</a:t>
              </a:r>
            </a:p>
          </p:txBody>
        </p:sp>
        <p:sp>
          <p:nvSpPr>
            <p:cNvPr id="389" name="文本框 388">
              <a:extLst>
                <a:ext uri="{FF2B5EF4-FFF2-40B4-BE49-F238E27FC236}">
                  <a16:creationId xmlns:a16="http://schemas.microsoft.com/office/drawing/2014/main" id="{FB314768-0D5F-006F-6E8D-59FBB32038BA}"/>
                </a:ext>
              </a:extLst>
            </p:cNvPr>
            <p:cNvSpPr txBox="1"/>
            <p:nvPr/>
          </p:nvSpPr>
          <p:spPr>
            <a:xfrm rot="20395921">
              <a:off x="14256683" y="5764963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销售障碍</a:t>
              </a:r>
            </a:p>
          </p:txBody>
        </p:sp>
        <p:sp>
          <p:nvSpPr>
            <p:cNvPr id="390" name="文本框 389">
              <a:extLst>
                <a:ext uri="{FF2B5EF4-FFF2-40B4-BE49-F238E27FC236}">
                  <a16:creationId xmlns:a16="http://schemas.microsoft.com/office/drawing/2014/main" id="{7BA21320-2C6A-B07A-74C0-6016E3A5D655}"/>
                </a:ext>
              </a:extLst>
            </p:cNvPr>
            <p:cNvSpPr txBox="1"/>
            <p:nvPr/>
          </p:nvSpPr>
          <p:spPr>
            <a:xfrm rot="21316259">
              <a:off x="14415911" y="6428363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购买障碍</a:t>
              </a:r>
            </a:p>
          </p:txBody>
        </p:sp>
        <p:cxnSp>
          <p:nvCxnSpPr>
            <p:cNvPr id="391" name="直接连接符 390">
              <a:extLst>
                <a:ext uri="{FF2B5EF4-FFF2-40B4-BE49-F238E27FC236}">
                  <a16:creationId xmlns:a16="http://schemas.microsoft.com/office/drawing/2014/main" id="{A937EE55-4A30-1F31-978B-E143B61CF3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387159" y="6236413"/>
              <a:ext cx="668922" cy="11965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直接连接符 392">
              <a:extLst>
                <a:ext uri="{FF2B5EF4-FFF2-40B4-BE49-F238E27FC236}">
                  <a16:creationId xmlns:a16="http://schemas.microsoft.com/office/drawing/2014/main" id="{222AB6BF-3D5E-34AF-AD53-306899C511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54716" y="5387431"/>
              <a:ext cx="540730" cy="30116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空心弧 401">
              <a:extLst>
                <a:ext uri="{FF2B5EF4-FFF2-40B4-BE49-F238E27FC236}">
                  <a16:creationId xmlns:a16="http://schemas.microsoft.com/office/drawing/2014/main" id="{85458290-B131-5987-56EB-2429093EDE79}"/>
                </a:ext>
              </a:extLst>
            </p:cNvPr>
            <p:cNvSpPr/>
            <p:nvPr/>
          </p:nvSpPr>
          <p:spPr>
            <a:xfrm rot="1499471">
              <a:off x="9124336" y="3046841"/>
              <a:ext cx="6820404" cy="6761340"/>
            </a:xfrm>
            <a:prstGeom prst="blockArc">
              <a:avLst>
                <a:gd name="adj1" fmla="val 17447591"/>
                <a:gd name="adj2" fmla="val 19547571"/>
                <a:gd name="adj3" fmla="val 6516"/>
              </a:avLst>
            </a:prstGeom>
            <a:solidFill>
              <a:schemeClr val="bg1"/>
            </a:solidFill>
            <a:ln w="63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396" name="文本框 395">
              <a:extLst>
                <a:ext uri="{FF2B5EF4-FFF2-40B4-BE49-F238E27FC236}">
                  <a16:creationId xmlns:a16="http://schemas.microsoft.com/office/drawing/2014/main" id="{E6A3A808-39F7-A1C1-F823-3D827E0AE0A1}"/>
                </a:ext>
              </a:extLst>
            </p:cNvPr>
            <p:cNvSpPr txBox="1"/>
            <p:nvPr/>
          </p:nvSpPr>
          <p:spPr>
            <a:xfrm rot="20384008">
              <a:off x="14521248" y="5075648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</a:t>
              </a:r>
            </a:p>
          </p:txBody>
        </p:sp>
        <p:sp>
          <p:nvSpPr>
            <p:cNvPr id="397" name="文本框 396">
              <a:extLst>
                <a:ext uri="{FF2B5EF4-FFF2-40B4-BE49-F238E27FC236}">
                  <a16:creationId xmlns:a16="http://schemas.microsoft.com/office/drawing/2014/main" id="{61105FB1-9D3A-C0A2-9A77-D533CD60D5D0}"/>
                </a:ext>
              </a:extLst>
            </p:cNvPr>
            <p:cNvSpPr txBox="1"/>
            <p:nvPr/>
          </p:nvSpPr>
          <p:spPr>
            <a:xfrm>
              <a:off x="15086472" y="6378240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大众</a:t>
              </a:r>
            </a:p>
          </p:txBody>
        </p:sp>
        <p:cxnSp>
          <p:nvCxnSpPr>
            <p:cNvPr id="403" name="直接连接符 402">
              <a:extLst>
                <a:ext uri="{FF2B5EF4-FFF2-40B4-BE49-F238E27FC236}">
                  <a16:creationId xmlns:a16="http://schemas.microsoft.com/office/drawing/2014/main" id="{31BD63FB-C044-7B9A-A951-5DF032F9AE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21073" y="5763487"/>
              <a:ext cx="1364983" cy="30384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5" name="文本框 404">
              <a:extLst>
                <a:ext uri="{FF2B5EF4-FFF2-40B4-BE49-F238E27FC236}">
                  <a16:creationId xmlns:a16="http://schemas.microsoft.com/office/drawing/2014/main" id="{4C2834F5-C1B2-F326-CE70-BB725F5CFBC2}"/>
                </a:ext>
              </a:extLst>
            </p:cNvPr>
            <p:cNvSpPr txBox="1"/>
            <p:nvPr/>
          </p:nvSpPr>
          <p:spPr>
            <a:xfrm rot="19986135">
              <a:off x="14642150" y="4273697"/>
              <a:ext cx="744754" cy="411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与消费者关系</a:t>
              </a:r>
            </a:p>
          </p:txBody>
        </p:sp>
        <p:sp>
          <p:nvSpPr>
            <p:cNvPr id="406" name="文本框 405">
              <a:extLst>
                <a:ext uri="{FF2B5EF4-FFF2-40B4-BE49-F238E27FC236}">
                  <a16:creationId xmlns:a16="http://schemas.microsoft.com/office/drawing/2014/main" id="{47BCE861-D2D7-FABD-A229-C6D5E4845074}"/>
                </a:ext>
              </a:extLst>
            </p:cNvPr>
            <p:cNvSpPr txBox="1"/>
            <p:nvPr/>
          </p:nvSpPr>
          <p:spPr>
            <a:xfrm rot="20224878">
              <a:off x="15037200" y="4850126"/>
              <a:ext cx="744754" cy="411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商标</a:t>
              </a:r>
              <a:endParaRPr lang="en-US" altLang="zh-CN" sz="889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中心</a:t>
              </a:r>
            </a:p>
          </p:txBody>
        </p:sp>
        <p:cxnSp>
          <p:nvCxnSpPr>
            <p:cNvPr id="409" name="直接连接符 408">
              <a:extLst>
                <a:ext uri="{FF2B5EF4-FFF2-40B4-BE49-F238E27FC236}">
                  <a16:creationId xmlns:a16="http://schemas.microsoft.com/office/drawing/2014/main" id="{70FF2C4A-4C49-4C75-C322-A5326B85B5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47107" y="4655008"/>
              <a:ext cx="369532" cy="2532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直接连接符 410">
              <a:extLst>
                <a:ext uri="{FF2B5EF4-FFF2-40B4-BE49-F238E27FC236}">
                  <a16:creationId xmlns:a16="http://schemas.microsoft.com/office/drawing/2014/main" id="{B583F692-0B11-C703-07E7-1A77B562C7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27917" y="5292831"/>
              <a:ext cx="400239" cy="1418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文本框 414">
              <a:extLst>
                <a:ext uri="{FF2B5EF4-FFF2-40B4-BE49-F238E27FC236}">
                  <a16:creationId xmlns:a16="http://schemas.microsoft.com/office/drawing/2014/main" id="{ECF4E97A-1DDB-3B73-D73B-1063C8A5C194}"/>
                </a:ext>
              </a:extLst>
            </p:cNvPr>
            <p:cNvSpPr txBox="1"/>
            <p:nvPr/>
          </p:nvSpPr>
          <p:spPr>
            <a:xfrm rot="20802128">
              <a:off x="15258274" y="5533606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资料库</a:t>
              </a:r>
            </a:p>
          </p:txBody>
        </p:sp>
        <p:sp>
          <p:nvSpPr>
            <p:cNvPr id="416" name="文本框 415">
              <a:extLst>
                <a:ext uri="{FF2B5EF4-FFF2-40B4-BE49-F238E27FC236}">
                  <a16:creationId xmlns:a16="http://schemas.microsoft.com/office/drawing/2014/main" id="{6F52E0FF-36E9-D639-4E05-3D83FC4236B4}"/>
                </a:ext>
              </a:extLst>
            </p:cNvPr>
            <p:cNvSpPr txBox="1"/>
            <p:nvPr/>
          </p:nvSpPr>
          <p:spPr>
            <a:xfrm rot="21185977">
              <a:off x="15765392" y="5919623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样品派发</a:t>
              </a:r>
            </a:p>
          </p:txBody>
        </p:sp>
        <p:sp>
          <p:nvSpPr>
            <p:cNvPr id="417" name="文本框 416">
              <a:extLst>
                <a:ext uri="{FF2B5EF4-FFF2-40B4-BE49-F238E27FC236}">
                  <a16:creationId xmlns:a16="http://schemas.microsoft.com/office/drawing/2014/main" id="{C84179D0-EE92-675C-1608-E0506DA6056D}"/>
                </a:ext>
              </a:extLst>
            </p:cNvPr>
            <p:cNvSpPr txBox="1"/>
            <p:nvPr/>
          </p:nvSpPr>
          <p:spPr>
            <a:xfrm>
              <a:off x="15821650" y="6446143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大众传媒</a:t>
              </a:r>
            </a:p>
          </p:txBody>
        </p:sp>
        <p:cxnSp>
          <p:nvCxnSpPr>
            <p:cNvPr id="418" name="直接连接符 417">
              <a:extLst>
                <a:ext uri="{FF2B5EF4-FFF2-40B4-BE49-F238E27FC236}">
                  <a16:creationId xmlns:a16="http://schemas.microsoft.com/office/drawing/2014/main" id="{B80DD3A0-2AA7-6B49-8319-8C106ED450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857619" y="6294521"/>
              <a:ext cx="643055" cy="5833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2" name="文本框 421">
              <a:extLst>
                <a:ext uri="{FF2B5EF4-FFF2-40B4-BE49-F238E27FC236}">
                  <a16:creationId xmlns:a16="http://schemas.microsoft.com/office/drawing/2014/main" id="{935A4B0D-5BBD-9C1E-984C-83027C10FA5E}"/>
                </a:ext>
              </a:extLst>
            </p:cNvPr>
            <p:cNvSpPr txBox="1"/>
            <p:nvPr/>
          </p:nvSpPr>
          <p:spPr>
            <a:xfrm rot="3008405">
              <a:off x="14969868" y="4139206"/>
              <a:ext cx="1000367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忠诚度计划</a:t>
              </a:r>
            </a:p>
          </p:txBody>
        </p:sp>
        <p:sp>
          <p:nvSpPr>
            <p:cNvPr id="423" name="文本框 422">
              <a:extLst>
                <a:ext uri="{FF2B5EF4-FFF2-40B4-BE49-F238E27FC236}">
                  <a16:creationId xmlns:a16="http://schemas.microsoft.com/office/drawing/2014/main" id="{D9B6EAC9-909E-547F-8C19-F12B9D50BD60}"/>
                </a:ext>
              </a:extLst>
            </p:cNvPr>
            <p:cNvSpPr txBox="1"/>
            <p:nvPr/>
          </p:nvSpPr>
          <p:spPr>
            <a:xfrm rot="4338578">
              <a:off x="15510480" y="5178680"/>
              <a:ext cx="1000367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个人持有计划</a:t>
              </a:r>
            </a:p>
          </p:txBody>
        </p:sp>
        <p:cxnSp>
          <p:nvCxnSpPr>
            <p:cNvPr id="424" name="直接连接符 423">
              <a:extLst>
                <a:ext uri="{FF2B5EF4-FFF2-40B4-BE49-F238E27FC236}">
                  <a16:creationId xmlns:a16="http://schemas.microsoft.com/office/drawing/2014/main" id="{09E7185B-E41A-1552-DF3F-11D1FCECD6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74924" y="4726706"/>
              <a:ext cx="408810" cy="19505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7" name="文本框 426">
              <a:extLst>
                <a:ext uri="{FF2B5EF4-FFF2-40B4-BE49-F238E27FC236}">
                  <a16:creationId xmlns:a16="http://schemas.microsoft.com/office/drawing/2014/main" id="{EE095CC3-4601-B433-A319-552952E6AE43}"/>
                </a:ext>
              </a:extLst>
            </p:cNvPr>
            <p:cNvSpPr txBox="1"/>
            <p:nvPr/>
          </p:nvSpPr>
          <p:spPr>
            <a:xfrm>
              <a:off x="16565142" y="6599413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免费试用</a:t>
              </a:r>
            </a:p>
          </p:txBody>
        </p:sp>
        <p:sp>
          <p:nvSpPr>
            <p:cNvPr id="428" name="文本框 427">
              <a:extLst>
                <a:ext uri="{FF2B5EF4-FFF2-40B4-BE49-F238E27FC236}">
                  <a16:creationId xmlns:a16="http://schemas.microsoft.com/office/drawing/2014/main" id="{6CA1AF1E-4C72-F144-9350-3B423EDDFE00}"/>
                </a:ext>
              </a:extLst>
            </p:cNvPr>
            <p:cNvSpPr txBox="1"/>
            <p:nvPr/>
          </p:nvSpPr>
          <p:spPr>
            <a:xfrm>
              <a:off x="16551574" y="6387867"/>
              <a:ext cx="744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特别酬宾</a:t>
              </a:r>
            </a:p>
          </p:txBody>
        </p:sp>
        <p:sp>
          <p:nvSpPr>
            <p:cNvPr id="429" name="文本框 428">
              <a:extLst>
                <a:ext uri="{FF2B5EF4-FFF2-40B4-BE49-F238E27FC236}">
                  <a16:creationId xmlns:a16="http://schemas.microsoft.com/office/drawing/2014/main" id="{5CC265F7-32D2-8B2A-1799-96A3BE98B97A}"/>
                </a:ext>
              </a:extLst>
            </p:cNvPr>
            <p:cNvSpPr txBox="1"/>
            <p:nvPr/>
          </p:nvSpPr>
          <p:spPr>
            <a:xfrm rot="21246138">
              <a:off x="16475122" y="6151337"/>
              <a:ext cx="908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互联网营销</a:t>
              </a:r>
            </a:p>
          </p:txBody>
        </p:sp>
        <p:sp>
          <p:nvSpPr>
            <p:cNvPr id="430" name="文本框 429">
              <a:extLst>
                <a:ext uri="{FF2B5EF4-FFF2-40B4-BE49-F238E27FC236}">
                  <a16:creationId xmlns:a16="http://schemas.microsoft.com/office/drawing/2014/main" id="{40794D7F-E95D-6011-4E6B-F95BDDEA5331}"/>
                </a:ext>
              </a:extLst>
            </p:cNvPr>
            <p:cNvSpPr txBox="1"/>
            <p:nvPr/>
          </p:nvSpPr>
          <p:spPr>
            <a:xfrm rot="21246138">
              <a:off x="16413852" y="5914014"/>
              <a:ext cx="908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直销邮件</a:t>
              </a:r>
            </a:p>
          </p:txBody>
        </p:sp>
        <p:sp>
          <p:nvSpPr>
            <p:cNvPr id="431" name="文本框 430">
              <a:extLst>
                <a:ext uri="{FF2B5EF4-FFF2-40B4-BE49-F238E27FC236}">
                  <a16:creationId xmlns:a16="http://schemas.microsoft.com/office/drawing/2014/main" id="{D94F188B-F889-0B94-EF2B-CAC1E31166D6}"/>
                </a:ext>
              </a:extLst>
            </p:cNvPr>
            <p:cNvSpPr txBox="1"/>
            <p:nvPr/>
          </p:nvSpPr>
          <p:spPr>
            <a:xfrm rot="21246138">
              <a:off x="16342070" y="5496704"/>
              <a:ext cx="908754" cy="411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柜台样品</a:t>
              </a:r>
              <a:r>
                <a:rPr lang="en-US" altLang="zh-CN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</a:p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手册</a:t>
              </a:r>
            </a:p>
          </p:txBody>
        </p:sp>
        <p:sp>
          <p:nvSpPr>
            <p:cNvPr id="432" name="文本框 431">
              <a:extLst>
                <a:ext uri="{FF2B5EF4-FFF2-40B4-BE49-F238E27FC236}">
                  <a16:creationId xmlns:a16="http://schemas.microsoft.com/office/drawing/2014/main" id="{27DB2118-9163-92FB-215E-9A4BE1007948}"/>
                </a:ext>
              </a:extLst>
            </p:cNvPr>
            <p:cNvSpPr txBox="1"/>
            <p:nvPr/>
          </p:nvSpPr>
          <p:spPr>
            <a:xfrm rot="20511249">
              <a:off x="16216934" y="5123531"/>
              <a:ext cx="908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电话联系</a:t>
              </a:r>
            </a:p>
          </p:txBody>
        </p:sp>
        <p:sp>
          <p:nvSpPr>
            <p:cNvPr id="433" name="文本框 432">
              <a:extLst>
                <a:ext uri="{FF2B5EF4-FFF2-40B4-BE49-F238E27FC236}">
                  <a16:creationId xmlns:a16="http://schemas.microsoft.com/office/drawing/2014/main" id="{7E97A2E0-F3D1-08A4-337B-448BBB31B2A8}"/>
                </a:ext>
              </a:extLst>
            </p:cNvPr>
            <p:cNvSpPr txBox="1"/>
            <p:nvPr/>
          </p:nvSpPr>
          <p:spPr>
            <a:xfrm rot="20511249">
              <a:off x="16075437" y="4815929"/>
              <a:ext cx="908754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会员推广</a:t>
              </a:r>
            </a:p>
          </p:txBody>
        </p:sp>
        <p:sp>
          <p:nvSpPr>
            <p:cNvPr id="434" name="文本框 433">
              <a:extLst>
                <a:ext uri="{FF2B5EF4-FFF2-40B4-BE49-F238E27FC236}">
                  <a16:creationId xmlns:a16="http://schemas.microsoft.com/office/drawing/2014/main" id="{79BE9411-92C3-14E9-260C-AF4C3E1A9616}"/>
                </a:ext>
              </a:extLst>
            </p:cNvPr>
            <p:cNvSpPr txBox="1"/>
            <p:nvPr/>
          </p:nvSpPr>
          <p:spPr>
            <a:xfrm rot="20298616">
              <a:off x="15930675" y="4535008"/>
              <a:ext cx="989296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持续购买计划</a:t>
              </a:r>
            </a:p>
          </p:txBody>
        </p:sp>
        <p:sp>
          <p:nvSpPr>
            <p:cNvPr id="435" name="文本框 434">
              <a:extLst>
                <a:ext uri="{FF2B5EF4-FFF2-40B4-BE49-F238E27FC236}">
                  <a16:creationId xmlns:a16="http://schemas.microsoft.com/office/drawing/2014/main" id="{0CAA0FF2-1639-C37D-265C-092B925A8D98}"/>
                </a:ext>
              </a:extLst>
            </p:cNvPr>
            <p:cNvSpPr txBox="1"/>
            <p:nvPr/>
          </p:nvSpPr>
          <p:spPr>
            <a:xfrm rot="19984215">
              <a:off x="15774059" y="4288954"/>
              <a:ext cx="989296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通讯手册</a:t>
              </a:r>
            </a:p>
          </p:txBody>
        </p:sp>
        <p:sp>
          <p:nvSpPr>
            <p:cNvPr id="436" name="文本框 435">
              <a:extLst>
                <a:ext uri="{FF2B5EF4-FFF2-40B4-BE49-F238E27FC236}">
                  <a16:creationId xmlns:a16="http://schemas.microsoft.com/office/drawing/2014/main" id="{15A9E896-CF6B-A7BC-2D7E-859D17470B3C}"/>
                </a:ext>
              </a:extLst>
            </p:cNvPr>
            <p:cNvSpPr txBox="1"/>
            <p:nvPr/>
          </p:nvSpPr>
          <p:spPr>
            <a:xfrm rot="19984215">
              <a:off x="15585213" y="4065545"/>
              <a:ext cx="989296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小赠品</a:t>
              </a:r>
            </a:p>
          </p:txBody>
        </p:sp>
        <p:sp>
          <p:nvSpPr>
            <p:cNvPr id="437" name="文本框 436">
              <a:extLst>
                <a:ext uri="{FF2B5EF4-FFF2-40B4-BE49-F238E27FC236}">
                  <a16:creationId xmlns:a16="http://schemas.microsoft.com/office/drawing/2014/main" id="{CC759FE0-B5B1-4233-C4E9-80BD92B4CE4D}"/>
                </a:ext>
              </a:extLst>
            </p:cNvPr>
            <p:cNvSpPr txBox="1"/>
            <p:nvPr/>
          </p:nvSpPr>
          <p:spPr>
            <a:xfrm rot="19567332">
              <a:off x="15433543" y="3723345"/>
              <a:ext cx="989296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电话咨询服务</a:t>
              </a:r>
            </a:p>
          </p:txBody>
        </p:sp>
        <p:sp>
          <p:nvSpPr>
            <p:cNvPr id="438" name="文本框 437">
              <a:extLst>
                <a:ext uri="{FF2B5EF4-FFF2-40B4-BE49-F238E27FC236}">
                  <a16:creationId xmlns:a16="http://schemas.microsoft.com/office/drawing/2014/main" id="{19B58DC2-029F-7823-9B9C-78AF583B2553}"/>
                </a:ext>
              </a:extLst>
            </p:cNvPr>
            <p:cNvSpPr txBox="1"/>
            <p:nvPr/>
          </p:nvSpPr>
          <p:spPr>
            <a:xfrm rot="19113109">
              <a:off x="15202148" y="3485023"/>
              <a:ext cx="989296" cy="25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9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局部网</a:t>
              </a:r>
            </a:p>
          </p:txBody>
        </p:sp>
        <p:sp>
          <p:nvSpPr>
            <p:cNvPr id="442" name="文本框 441">
              <a:extLst>
                <a:ext uri="{FF2B5EF4-FFF2-40B4-BE49-F238E27FC236}">
                  <a16:creationId xmlns:a16="http://schemas.microsoft.com/office/drawing/2014/main" id="{8DCFAD27-0D50-BDE9-FDF8-200BD13F9870}"/>
                </a:ext>
              </a:extLst>
            </p:cNvPr>
            <p:cNvSpPr txBox="1"/>
            <p:nvPr/>
          </p:nvSpPr>
          <p:spPr>
            <a:xfrm rot="18416073">
              <a:off x="12892507" y="7456874"/>
              <a:ext cx="514277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直销</a:t>
              </a:r>
            </a:p>
          </p:txBody>
        </p:sp>
        <p:sp>
          <p:nvSpPr>
            <p:cNvPr id="443" name="文本框 442">
              <a:extLst>
                <a:ext uri="{FF2B5EF4-FFF2-40B4-BE49-F238E27FC236}">
                  <a16:creationId xmlns:a16="http://schemas.microsoft.com/office/drawing/2014/main" id="{13BF88A7-FD9E-3E9C-DA31-EF2D33F4BE09}"/>
                </a:ext>
              </a:extLst>
            </p:cNvPr>
            <p:cNvSpPr txBox="1"/>
            <p:nvPr/>
          </p:nvSpPr>
          <p:spPr>
            <a:xfrm rot="17695988">
              <a:off x="13009332" y="7010742"/>
              <a:ext cx="820825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销售力量</a:t>
              </a:r>
            </a:p>
          </p:txBody>
        </p:sp>
        <p:cxnSp>
          <p:nvCxnSpPr>
            <p:cNvPr id="444" name="直接连接符 443">
              <a:extLst>
                <a:ext uri="{FF2B5EF4-FFF2-40B4-BE49-F238E27FC236}">
                  <a16:creationId xmlns:a16="http://schemas.microsoft.com/office/drawing/2014/main" id="{A6F9EA10-1E7D-C392-0AC3-04559D70CF1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068864" y="7321132"/>
              <a:ext cx="3431810" cy="237968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8" name="文本框 447">
              <a:extLst>
                <a:ext uri="{FF2B5EF4-FFF2-40B4-BE49-F238E27FC236}">
                  <a16:creationId xmlns:a16="http://schemas.microsoft.com/office/drawing/2014/main" id="{BDC00BED-20F3-BE13-B915-D57068E9DE4B}"/>
                </a:ext>
              </a:extLst>
            </p:cNvPr>
            <p:cNvSpPr txBox="1"/>
            <p:nvPr/>
          </p:nvSpPr>
          <p:spPr>
            <a:xfrm>
              <a:off x="13744885" y="6831502"/>
              <a:ext cx="667552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所有权</a:t>
              </a:r>
            </a:p>
          </p:txBody>
        </p:sp>
        <p:sp>
          <p:nvSpPr>
            <p:cNvPr id="449" name="文本框 448">
              <a:extLst>
                <a:ext uri="{FF2B5EF4-FFF2-40B4-BE49-F238E27FC236}">
                  <a16:creationId xmlns:a16="http://schemas.microsoft.com/office/drawing/2014/main" id="{39E69335-0E28-FC86-4F27-B7D312D63EDA}"/>
                </a:ext>
              </a:extLst>
            </p:cNvPr>
            <p:cNvSpPr txBox="1"/>
            <p:nvPr/>
          </p:nvSpPr>
          <p:spPr>
            <a:xfrm rot="448866">
              <a:off x="13607118" y="7106948"/>
              <a:ext cx="820825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生意伙伴</a:t>
              </a:r>
            </a:p>
          </p:txBody>
        </p:sp>
        <p:sp>
          <p:nvSpPr>
            <p:cNvPr id="452" name="文本框 451">
              <a:extLst>
                <a:ext uri="{FF2B5EF4-FFF2-40B4-BE49-F238E27FC236}">
                  <a16:creationId xmlns:a16="http://schemas.microsoft.com/office/drawing/2014/main" id="{15627B53-ADC8-319D-9FD0-7ADEC8987DBE}"/>
                </a:ext>
              </a:extLst>
            </p:cNvPr>
            <p:cNvSpPr txBox="1"/>
            <p:nvPr/>
          </p:nvSpPr>
          <p:spPr>
            <a:xfrm rot="1078408">
              <a:off x="13656389" y="7313370"/>
              <a:ext cx="514277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批发</a:t>
              </a:r>
            </a:p>
          </p:txBody>
        </p:sp>
        <p:sp>
          <p:nvSpPr>
            <p:cNvPr id="453" name="文本框 452">
              <a:extLst>
                <a:ext uri="{FF2B5EF4-FFF2-40B4-BE49-F238E27FC236}">
                  <a16:creationId xmlns:a16="http://schemas.microsoft.com/office/drawing/2014/main" id="{09BA137A-47F4-1BFC-FE88-4608363E5515}"/>
                </a:ext>
              </a:extLst>
            </p:cNvPr>
            <p:cNvSpPr txBox="1"/>
            <p:nvPr/>
          </p:nvSpPr>
          <p:spPr>
            <a:xfrm rot="1877342">
              <a:off x="13560484" y="7575806"/>
              <a:ext cx="551215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零售</a:t>
              </a:r>
            </a:p>
          </p:txBody>
        </p:sp>
        <p:cxnSp>
          <p:nvCxnSpPr>
            <p:cNvPr id="454" name="直接连接符 453">
              <a:extLst>
                <a:ext uri="{FF2B5EF4-FFF2-40B4-BE49-F238E27FC236}">
                  <a16:creationId xmlns:a16="http://schemas.microsoft.com/office/drawing/2014/main" id="{280CDE5A-A791-8287-D7D8-F755ACBFF5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658968" y="7038494"/>
              <a:ext cx="789805" cy="6620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直接连接符 455">
              <a:extLst>
                <a:ext uri="{FF2B5EF4-FFF2-40B4-BE49-F238E27FC236}">
                  <a16:creationId xmlns:a16="http://schemas.microsoft.com/office/drawing/2014/main" id="{3CC10DAF-FD3C-6771-16F8-33734DD44E0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608949" y="7285977"/>
              <a:ext cx="744446" cy="17772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直接连接符 457">
              <a:extLst>
                <a:ext uri="{FF2B5EF4-FFF2-40B4-BE49-F238E27FC236}">
                  <a16:creationId xmlns:a16="http://schemas.microsoft.com/office/drawing/2014/main" id="{17DBCE39-CEA2-E3DA-2B7E-83026AFAC1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548156" y="7427865"/>
              <a:ext cx="722114" cy="35241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0" name="文本框 459">
              <a:extLst>
                <a:ext uri="{FF2B5EF4-FFF2-40B4-BE49-F238E27FC236}">
                  <a16:creationId xmlns:a16="http://schemas.microsoft.com/office/drawing/2014/main" id="{086EE8AA-DC6B-BE1D-9EB9-41FD6C4F472E}"/>
                </a:ext>
              </a:extLst>
            </p:cNvPr>
            <p:cNvSpPr txBox="1"/>
            <p:nvPr/>
          </p:nvSpPr>
          <p:spPr>
            <a:xfrm rot="18416073">
              <a:off x="14060350" y="7820333"/>
              <a:ext cx="249284" cy="1396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45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电子销售系统</a:t>
              </a:r>
            </a:p>
          </p:txBody>
        </p:sp>
        <p:sp>
          <p:nvSpPr>
            <p:cNvPr id="464" name="文本框 463">
              <a:extLst>
                <a:ext uri="{FF2B5EF4-FFF2-40B4-BE49-F238E27FC236}">
                  <a16:creationId xmlns:a16="http://schemas.microsoft.com/office/drawing/2014/main" id="{7234F809-3A8D-9CE1-CB2D-66E66C6AE4D1}"/>
                </a:ext>
              </a:extLst>
            </p:cNvPr>
            <p:cNvSpPr txBox="1"/>
            <p:nvPr/>
          </p:nvSpPr>
          <p:spPr>
            <a:xfrm rot="155174">
              <a:off x="14366705" y="6808345"/>
              <a:ext cx="820826" cy="473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商场中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占的位置</a:t>
              </a:r>
            </a:p>
          </p:txBody>
        </p:sp>
        <p:sp>
          <p:nvSpPr>
            <p:cNvPr id="465" name="文本框 464">
              <a:extLst>
                <a:ext uri="{FF2B5EF4-FFF2-40B4-BE49-F238E27FC236}">
                  <a16:creationId xmlns:a16="http://schemas.microsoft.com/office/drawing/2014/main" id="{883AF237-E709-A11B-7D20-CC61D34ABA28}"/>
                </a:ext>
              </a:extLst>
            </p:cNvPr>
            <p:cNvSpPr txBox="1"/>
            <p:nvPr/>
          </p:nvSpPr>
          <p:spPr>
            <a:xfrm rot="676929">
              <a:off x="14383263" y="7245180"/>
              <a:ext cx="667552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陈列面</a:t>
              </a:r>
            </a:p>
          </p:txBody>
        </p:sp>
        <p:cxnSp>
          <p:nvCxnSpPr>
            <p:cNvPr id="466" name="直接连接符 465">
              <a:extLst>
                <a:ext uri="{FF2B5EF4-FFF2-40B4-BE49-F238E27FC236}">
                  <a16:creationId xmlns:a16="http://schemas.microsoft.com/office/drawing/2014/main" id="{31FA2EF1-045A-5D52-80E1-EC3737EB6F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436302" y="7212652"/>
              <a:ext cx="618674" cy="12655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直接连接符 468">
              <a:extLst>
                <a:ext uri="{FF2B5EF4-FFF2-40B4-BE49-F238E27FC236}">
                  <a16:creationId xmlns:a16="http://schemas.microsoft.com/office/drawing/2014/main" id="{0221D86C-1EE6-BE9A-C511-9F7497096E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399532" y="7440163"/>
              <a:ext cx="587147" cy="21488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1" name="文本框 470">
              <a:extLst>
                <a:ext uri="{FF2B5EF4-FFF2-40B4-BE49-F238E27FC236}">
                  <a16:creationId xmlns:a16="http://schemas.microsoft.com/office/drawing/2014/main" id="{5F240862-8959-0C39-8387-E53B0AC208B7}"/>
                </a:ext>
              </a:extLst>
            </p:cNvPr>
            <p:cNvSpPr txBox="1"/>
            <p:nvPr/>
          </p:nvSpPr>
          <p:spPr>
            <a:xfrm rot="1317512">
              <a:off x="14377284" y="7536097"/>
              <a:ext cx="514279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断货</a:t>
              </a:r>
            </a:p>
          </p:txBody>
        </p:sp>
        <p:sp>
          <p:nvSpPr>
            <p:cNvPr id="472" name="文本框 471">
              <a:extLst>
                <a:ext uri="{FF2B5EF4-FFF2-40B4-BE49-F238E27FC236}">
                  <a16:creationId xmlns:a16="http://schemas.microsoft.com/office/drawing/2014/main" id="{9F04706E-A32E-955F-602E-6CD68DFF665A}"/>
                </a:ext>
              </a:extLst>
            </p:cNvPr>
            <p:cNvSpPr txBox="1"/>
            <p:nvPr/>
          </p:nvSpPr>
          <p:spPr>
            <a:xfrm rot="1578650">
              <a:off x="14187815" y="7752334"/>
              <a:ext cx="667552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零售价</a:t>
              </a:r>
            </a:p>
          </p:txBody>
        </p:sp>
        <p:cxnSp>
          <p:nvCxnSpPr>
            <p:cNvPr id="473" name="直接连接符 472">
              <a:extLst>
                <a:ext uri="{FF2B5EF4-FFF2-40B4-BE49-F238E27FC236}">
                  <a16:creationId xmlns:a16="http://schemas.microsoft.com/office/drawing/2014/main" id="{B85B53B7-9583-74F9-5BB2-33A190CC247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335411" y="7663451"/>
              <a:ext cx="549405" cy="29154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直接连接符 476">
              <a:extLst>
                <a:ext uri="{FF2B5EF4-FFF2-40B4-BE49-F238E27FC236}">
                  <a16:creationId xmlns:a16="http://schemas.microsoft.com/office/drawing/2014/main" id="{94694FC3-A5CB-9541-64E9-033DE8B970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201394" y="7869618"/>
              <a:ext cx="549405" cy="29154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文本框 477">
              <a:extLst>
                <a:ext uri="{FF2B5EF4-FFF2-40B4-BE49-F238E27FC236}">
                  <a16:creationId xmlns:a16="http://schemas.microsoft.com/office/drawing/2014/main" id="{2155677B-F428-E436-BDCD-23E850A6E301}"/>
                </a:ext>
              </a:extLst>
            </p:cNvPr>
            <p:cNvSpPr txBox="1"/>
            <p:nvPr/>
          </p:nvSpPr>
          <p:spPr>
            <a:xfrm rot="1317512">
              <a:off x="14158157" y="7964855"/>
              <a:ext cx="514279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铺货</a:t>
              </a:r>
            </a:p>
          </p:txBody>
        </p:sp>
        <p:sp>
          <p:nvSpPr>
            <p:cNvPr id="479" name="文本框 478">
              <a:extLst>
                <a:ext uri="{FF2B5EF4-FFF2-40B4-BE49-F238E27FC236}">
                  <a16:creationId xmlns:a16="http://schemas.microsoft.com/office/drawing/2014/main" id="{E0DD8332-01EA-80BD-E75D-18B696B759FE}"/>
                </a:ext>
              </a:extLst>
            </p:cNvPr>
            <p:cNvSpPr txBox="1"/>
            <p:nvPr/>
          </p:nvSpPr>
          <p:spPr>
            <a:xfrm rot="155174">
              <a:off x="15158127" y="6905552"/>
              <a:ext cx="1433921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主要销售管理系统</a:t>
              </a:r>
            </a:p>
          </p:txBody>
        </p:sp>
        <p:cxnSp>
          <p:nvCxnSpPr>
            <p:cNvPr id="480" name="直接连接符 479">
              <a:extLst>
                <a:ext uri="{FF2B5EF4-FFF2-40B4-BE49-F238E27FC236}">
                  <a16:creationId xmlns:a16="http://schemas.microsoft.com/office/drawing/2014/main" id="{4970FAC7-FC84-40E2-58DA-0A5C3459E1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131024" y="7196396"/>
              <a:ext cx="1375415" cy="14850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5" name="文本框 484">
              <a:extLst>
                <a:ext uri="{FF2B5EF4-FFF2-40B4-BE49-F238E27FC236}">
                  <a16:creationId xmlns:a16="http://schemas.microsoft.com/office/drawing/2014/main" id="{13E01E95-4AC0-0873-5C8B-B50629257496}"/>
                </a:ext>
              </a:extLst>
            </p:cNvPr>
            <p:cNvSpPr txBox="1"/>
            <p:nvPr/>
          </p:nvSpPr>
          <p:spPr>
            <a:xfrm rot="557040">
              <a:off x="15386644" y="7296611"/>
              <a:ext cx="820826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售后服务</a:t>
              </a:r>
            </a:p>
          </p:txBody>
        </p:sp>
        <p:cxnSp>
          <p:nvCxnSpPr>
            <p:cNvPr id="486" name="直接连接符 485">
              <a:extLst>
                <a:ext uri="{FF2B5EF4-FFF2-40B4-BE49-F238E27FC236}">
                  <a16:creationId xmlns:a16="http://schemas.microsoft.com/office/drawing/2014/main" id="{D1C4D22B-2C29-CFB0-B573-418170082C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062727" y="7477062"/>
              <a:ext cx="1356371" cy="24070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8" name="文本框 487">
              <a:extLst>
                <a:ext uri="{FF2B5EF4-FFF2-40B4-BE49-F238E27FC236}">
                  <a16:creationId xmlns:a16="http://schemas.microsoft.com/office/drawing/2014/main" id="{E6C7645B-45E5-3BE8-72C8-3905AB4CD812}"/>
                </a:ext>
              </a:extLst>
            </p:cNvPr>
            <p:cNvSpPr txBox="1"/>
            <p:nvPr/>
          </p:nvSpPr>
          <p:spPr>
            <a:xfrm rot="954672">
              <a:off x="15448402" y="7652538"/>
              <a:ext cx="514279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运输</a:t>
              </a:r>
            </a:p>
          </p:txBody>
        </p:sp>
        <p:cxnSp>
          <p:nvCxnSpPr>
            <p:cNvPr id="489" name="直接连接符 488">
              <a:extLst>
                <a:ext uri="{FF2B5EF4-FFF2-40B4-BE49-F238E27FC236}">
                  <a16:creationId xmlns:a16="http://schemas.microsoft.com/office/drawing/2014/main" id="{A39F038A-DBA2-86CF-7E85-6EF7A8DC3D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968489" y="7746834"/>
              <a:ext cx="1319994" cy="46332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" name="文本框 490">
              <a:extLst>
                <a:ext uri="{FF2B5EF4-FFF2-40B4-BE49-F238E27FC236}">
                  <a16:creationId xmlns:a16="http://schemas.microsoft.com/office/drawing/2014/main" id="{7C54FCA4-0DDE-EF9E-1E3A-2C508516ABD0}"/>
                </a:ext>
              </a:extLst>
            </p:cNvPr>
            <p:cNvSpPr txBox="1"/>
            <p:nvPr/>
          </p:nvSpPr>
          <p:spPr>
            <a:xfrm rot="1498275">
              <a:off x="15265818" y="8003630"/>
              <a:ext cx="820826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推销方法</a:t>
              </a:r>
            </a:p>
          </p:txBody>
        </p:sp>
        <p:cxnSp>
          <p:nvCxnSpPr>
            <p:cNvPr id="492" name="直接连接符 491">
              <a:extLst>
                <a:ext uri="{FF2B5EF4-FFF2-40B4-BE49-F238E27FC236}">
                  <a16:creationId xmlns:a16="http://schemas.microsoft.com/office/drawing/2014/main" id="{A6F96C99-6A82-579E-FE9E-3EF70751AB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918805" y="7970808"/>
              <a:ext cx="1227251" cy="61141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4" name="文本框 493">
              <a:extLst>
                <a:ext uri="{FF2B5EF4-FFF2-40B4-BE49-F238E27FC236}">
                  <a16:creationId xmlns:a16="http://schemas.microsoft.com/office/drawing/2014/main" id="{DABC714E-CB35-04F4-D8EF-03540C487125}"/>
                </a:ext>
              </a:extLst>
            </p:cNvPr>
            <p:cNvSpPr txBox="1"/>
            <p:nvPr/>
          </p:nvSpPr>
          <p:spPr>
            <a:xfrm rot="1498275">
              <a:off x="15232260" y="8283115"/>
              <a:ext cx="514279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折扣</a:t>
              </a:r>
            </a:p>
          </p:txBody>
        </p:sp>
        <p:cxnSp>
          <p:nvCxnSpPr>
            <p:cNvPr id="498" name="直接连接符 497">
              <a:extLst>
                <a:ext uri="{FF2B5EF4-FFF2-40B4-BE49-F238E27FC236}">
                  <a16:creationId xmlns:a16="http://schemas.microsoft.com/office/drawing/2014/main" id="{D7A1B091-272D-76A0-30AC-7B36D0962E1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731011" y="8143724"/>
              <a:ext cx="1325390" cy="76257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0" name="文本框 499">
              <a:extLst>
                <a:ext uri="{FF2B5EF4-FFF2-40B4-BE49-F238E27FC236}">
                  <a16:creationId xmlns:a16="http://schemas.microsoft.com/office/drawing/2014/main" id="{575F140E-09D3-CA4A-3168-3111259EE9EB}"/>
                </a:ext>
              </a:extLst>
            </p:cNvPr>
            <p:cNvSpPr txBox="1"/>
            <p:nvPr/>
          </p:nvSpPr>
          <p:spPr>
            <a:xfrm rot="1881195">
              <a:off x="14806201" y="8521095"/>
              <a:ext cx="974100" cy="288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上市场准备</a:t>
              </a:r>
            </a:p>
          </p:txBody>
        </p:sp>
        <p:sp>
          <p:nvSpPr>
            <p:cNvPr id="501" name="文本框 500">
              <a:extLst>
                <a:ext uri="{FF2B5EF4-FFF2-40B4-BE49-F238E27FC236}">
                  <a16:creationId xmlns:a16="http://schemas.microsoft.com/office/drawing/2014/main" id="{2B4EC664-82F4-E1FC-BCA4-40E8F08662F3}"/>
                </a:ext>
              </a:extLst>
            </p:cNvPr>
            <p:cNvSpPr txBox="1"/>
            <p:nvPr/>
          </p:nvSpPr>
          <p:spPr>
            <a:xfrm rot="155174">
              <a:off x="16454257" y="6808333"/>
              <a:ext cx="954107" cy="658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配合销售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人员的广告</a:t>
              </a:r>
            </a:p>
          </p:txBody>
        </p:sp>
        <p:sp>
          <p:nvSpPr>
            <p:cNvPr id="502" name="文本框 501">
              <a:extLst>
                <a:ext uri="{FF2B5EF4-FFF2-40B4-BE49-F238E27FC236}">
                  <a16:creationId xmlns:a16="http://schemas.microsoft.com/office/drawing/2014/main" id="{7A702DCD-7F55-83A2-C5C7-985222C95BCF}"/>
                </a:ext>
              </a:extLst>
            </p:cNvPr>
            <p:cNvSpPr txBox="1"/>
            <p:nvPr/>
          </p:nvSpPr>
          <p:spPr>
            <a:xfrm rot="155174">
              <a:off x="16404339" y="7365931"/>
              <a:ext cx="954107" cy="658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针对一级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代理商的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</a:t>
              </a:r>
            </a:p>
          </p:txBody>
        </p:sp>
        <p:sp>
          <p:nvSpPr>
            <p:cNvPr id="503" name="文本框 502">
              <a:extLst>
                <a:ext uri="{FF2B5EF4-FFF2-40B4-BE49-F238E27FC236}">
                  <a16:creationId xmlns:a16="http://schemas.microsoft.com/office/drawing/2014/main" id="{A9333A7E-9698-194F-B30F-41999EACD465}"/>
                </a:ext>
              </a:extLst>
            </p:cNvPr>
            <p:cNvSpPr txBox="1"/>
            <p:nvPr/>
          </p:nvSpPr>
          <p:spPr>
            <a:xfrm rot="1187154">
              <a:off x="16099573" y="8728647"/>
              <a:ext cx="954107" cy="288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保修卡</a:t>
              </a:r>
            </a:p>
          </p:txBody>
        </p:sp>
        <p:sp>
          <p:nvSpPr>
            <p:cNvPr id="504" name="文本框 503">
              <a:extLst>
                <a:ext uri="{FF2B5EF4-FFF2-40B4-BE49-F238E27FC236}">
                  <a16:creationId xmlns:a16="http://schemas.microsoft.com/office/drawing/2014/main" id="{2DAD9B44-212D-E6A3-6091-2C83104E864E}"/>
                </a:ext>
              </a:extLst>
            </p:cNvPr>
            <p:cNvSpPr txBox="1"/>
            <p:nvPr/>
          </p:nvSpPr>
          <p:spPr>
            <a:xfrm rot="1187154">
              <a:off x="16284976" y="8049571"/>
              <a:ext cx="954107" cy="658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针对经销商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的广告</a:t>
              </a:r>
            </a:p>
          </p:txBody>
        </p:sp>
        <p:sp>
          <p:nvSpPr>
            <p:cNvPr id="505" name="文本框 504">
              <a:extLst>
                <a:ext uri="{FF2B5EF4-FFF2-40B4-BE49-F238E27FC236}">
                  <a16:creationId xmlns:a16="http://schemas.microsoft.com/office/drawing/2014/main" id="{C09ED4D8-9CDD-99A4-CE8B-A69FE90BC101}"/>
                </a:ext>
              </a:extLst>
            </p:cNvPr>
            <p:cNvSpPr txBox="1"/>
            <p:nvPr/>
          </p:nvSpPr>
          <p:spPr>
            <a:xfrm rot="2051967">
              <a:off x="15847811" y="8991532"/>
              <a:ext cx="954107" cy="473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展示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DEMO</a:t>
              </a:r>
              <a:endParaRPr lang="zh-CN" altLang="en-US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8" name="文本框 507">
              <a:extLst>
                <a:ext uri="{FF2B5EF4-FFF2-40B4-BE49-F238E27FC236}">
                  <a16:creationId xmlns:a16="http://schemas.microsoft.com/office/drawing/2014/main" id="{74C1EBC8-F983-5623-FDE3-07DEE7D9754A}"/>
                </a:ext>
              </a:extLst>
            </p:cNvPr>
            <p:cNvSpPr txBox="1"/>
            <p:nvPr/>
          </p:nvSpPr>
          <p:spPr>
            <a:xfrm rot="18757844">
              <a:off x="15443399" y="9855700"/>
              <a:ext cx="295224" cy="842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到户派发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9" name="文本框 508">
              <a:extLst>
                <a:ext uri="{FF2B5EF4-FFF2-40B4-BE49-F238E27FC236}">
                  <a16:creationId xmlns:a16="http://schemas.microsoft.com/office/drawing/2014/main" id="{0CD4C53E-75F4-2A80-DB1B-F074D3871743}"/>
                </a:ext>
              </a:extLst>
            </p:cNvPr>
            <p:cNvSpPr txBox="1"/>
            <p:nvPr/>
          </p:nvSpPr>
          <p:spPr>
            <a:xfrm rot="18757844">
              <a:off x="15574200" y="9689149"/>
              <a:ext cx="295224" cy="842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电话联络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0" name="文本框 509">
              <a:extLst>
                <a:ext uri="{FF2B5EF4-FFF2-40B4-BE49-F238E27FC236}">
                  <a16:creationId xmlns:a16="http://schemas.microsoft.com/office/drawing/2014/main" id="{8639C9BB-D915-DC0D-0CAB-C8206AECF795}"/>
                </a:ext>
              </a:extLst>
            </p:cNvPr>
            <p:cNvSpPr txBox="1"/>
            <p:nvPr/>
          </p:nvSpPr>
          <p:spPr>
            <a:xfrm rot="18626200">
              <a:off x="15725837" y="9532498"/>
              <a:ext cx="295224" cy="842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产品类别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1" name="文本框 510">
              <a:extLst>
                <a:ext uri="{FF2B5EF4-FFF2-40B4-BE49-F238E27FC236}">
                  <a16:creationId xmlns:a16="http://schemas.microsoft.com/office/drawing/2014/main" id="{9B6F9186-6109-BF91-221A-3D727FFC246C}"/>
                </a:ext>
              </a:extLst>
            </p:cNvPr>
            <p:cNvSpPr txBox="1"/>
            <p:nvPr/>
          </p:nvSpPr>
          <p:spPr>
            <a:xfrm rot="18626200">
              <a:off x="15824467" y="9386062"/>
              <a:ext cx="295224" cy="842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电视直销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" name="文本框 511">
              <a:extLst>
                <a:ext uri="{FF2B5EF4-FFF2-40B4-BE49-F238E27FC236}">
                  <a16:creationId xmlns:a16="http://schemas.microsoft.com/office/drawing/2014/main" id="{9E504003-5F98-11A7-D25A-0E018731EBA9}"/>
                </a:ext>
              </a:extLst>
            </p:cNvPr>
            <p:cNvSpPr txBox="1"/>
            <p:nvPr/>
          </p:nvSpPr>
          <p:spPr>
            <a:xfrm rot="18626200">
              <a:off x="15966742" y="9312086"/>
              <a:ext cx="295224" cy="658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67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</a:t>
              </a:r>
              <a:endParaRPr lang="en-US" altLang="zh-CN" sz="1067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6" name="组合 515">
            <a:extLst>
              <a:ext uri="{FF2B5EF4-FFF2-40B4-BE49-F238E27FC236}">
                <a16:creationId xmlns:a16="http://schemas.microsoft.com/office/drawing/2014/main" id="{77DF018D-46AB-DF6F-1DF8-640E2BBE2948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17" name="平行四边形 516">
              <a:extLst>
                <a:ext uri="{FF2B5EF4-FFF2-40B4-BE49-F238E27FC236}">
                  <a16:creationId xmlns:a16="http://schemas.microsoft.com/office/drawing/2014/main" id="{286CD6EC-D23E-4549-965D-CFCD39F687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8" name="直接连接符 517">
              <a:extLst>
                <a:ext uri="{FF2B5EF4-FFF2-40B4-BE49-F238E27FC236}">
                  <a16:creationId xmlns:a16="http://schemas.microsoft.com/office/drawing/2014/main" id="{489DA427-E8AE-9319-8309-AFCFB3966CF3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A33440-4EBA-D5EA-EEED-54E872FD23F3}"/>
              </a:ext>
            </a:extLst>
          </p:cNvPr>
          <p:cNvSpPr txBox="1"/>
          <p:nvPr/>
        </p:nvSpPr>
        <p:spPr>
          <a:xfrm>
            <a:off x="15327228" y="8345967"/>
            <a:ext cx="228911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奥美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大卫奥格威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3097D09-CF39-501B-EAE7-9469C96F4878}"/>
              </a:ext>
            </a:extLst>
          </p:cNvPr>
          <p:cNvSpPr txBox="1"/>
          <p:nvPr/>
        </p:nvSpPr>
        <p:spPr>
          <a:xfrm>
            <a:off x="16148622" y="330808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146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4887877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循环（质量管理模型）</a:t>
            </a:r>
          </a:p>
        </p:txBody>
      </p:sp>
      <p:grpSp>
        <p:nvGrpSpPr>
          <p:cNvPr id="516" name="组合 515">
            <a:extLst>
              <a:ext uri="{FF2B5EF4-FFF2-40B4-BE49-F238E27FC236}">
                <a16:creationId xmlns:a16="http://schemas.microsoft.com/office/drawing/2014/main" id="{77DF018D-46AB-DF6F-1DF8-640E2BBE2948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17" name="平行四边形 516">
              <a:extLst>
                <a:ext uri="{FF2B5EF4-FFF2-40B4-BE49-F238E27FC236}">
                  <a16:creationId xmlns:a16="http://schemas.microsoft.com/office/drawing/2014/main" id="{286CD6EC-D23E-4549-965D-CFCD39F687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8" name="直接连接符 517">
              <a:extLst>
                <a:ext uri="{FF2B5EF4-FFF2-40B4-BE49-F238E27FC236}">
                  <a16:creationId xmlns:a16="http://schemas.microsoft.com/office/drawing/2014/main" id="{489DA427-E8AE-9319-8309-AFCFB3966CF3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A33440-4EBA-D5EA-EEED-54E872FD23F3}"/>
              </a:ext>
            </a:extLst>
          </p:cNvPr>
          <p:cNvSpPr txBox="1"/>
          <p:nvPr/>
        </p:nvSpPr>
        <p:spPr>
          <a:xfrm>
            <a:off x="15339120" y="8345967"/>
            <a:ext cx="258216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美国质量管理专家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沃特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阿曼德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休哈特</a:t>
            </a:r>
          </a:p>
        </p:txBody>
      </p:sp>
      <p:grpSp>
        <p:nvGrpSpPr>
          <p:cNvPr id="535" name="组合 534">
            <a:extLst>
              <a:ext uri="{FF2B5EF4-FFF2-40B4-BE49-F238E27FC236}">
                <a16:creationId xmlns:a16="http://schemas.microsoft.com/office/drawing/2014/main" id="{0F9E716D-D87D-5049-BE54-22531DD2DD8E}"/>
              </a:ext>
            </a:extLst>
          </p:cNvPr>
          <p:cNvGrpSpPr/>
          <p:nvPr/>
        </p:nvGrpSpPr>
        <p:grpSpPr>
          <a:xfrm>
            <a:off x="3506061" y="1321717"/>
            <a:ext cx="8935991" cy="7832409"/>
            <a:chOff x="4508953" y="1321717"/>
            <a:chExt cx="8935991" cy="7832409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29734BF-42D4-1500-45E7-F5037B93A6F5}"/>
                </a:ext>
              </a:extLst>
            </p:cNvPr>
            <p:cNvGrpSpPr/>
            <p:nvPr/>
          </p:nvGrpSpPr>
          <p:grpSpPr>
            <a:xfrm>
              <a:off x="5462123" y="1853813"/>
              <a:ext cx="6477715" cy="6503456"/>
              <a:chOff x="897542" y="1201542"/>
              <a:chExt cx="8008347" cy="8040170"/>
            </a:xfrm>
          </p:grpSpPr>
          <p:sp>
            <p:nvSpPr>
              <p:cNvPr id="30" name="不完整圆 29">
                <a:extLst>
                  <a:ext uri="{FF2B5EF4-FFF2-40B4-BE49-F238E27FC236}">
                    <a16:creationId xmlns:a16="http://schemas.microsoft.com/office/drawing/2014/main" id="{5B5D9BD1-3389-FFB5-4354-C3D343A77731}"/>
                  </a:ext>
                </a:extLst>
              </p:cNvPr>
              <p:cNvSpPr/>
              <p:nvPr/>
            </p:nvSpPr>
            <p:spPr>
              <a:xfrm rot="16200000">
                <a:off x="921604" y="1229486"/>
                <a:ext cx="7984284" cy="7984284"/>
              </a:xfrm>
              <a:prstGeom prst="pie">
                <a:avLst>
                  <a:gd name="adj1" fmla="val 10844043"/>
                  <a:gd name="adj2" fmla="val 16200000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不完整圆 27">
                <a:extLst>
                  <a:ext uri="{FF2B5EF4-FFF2-40B4-BE49-F238E27FC236}">
                    <a16:creationId xmlns:a16="http://schemas.microsoft.com/office/drawing/2014/main" id="{7EA927DA-E711-6CC8-7BC7-929810EC8DB6}"/>
                  </a:ext>
                </a:extLst>
              </p:cNvPr>
              <p:cNvSpPr/>
              <p:nvPr/>
            </p:nvSpPr>
            <p:spPr>
              <a:xfrm rot="10800000">
                <a:off x="897542" y="1201542"/>
                <a:ext cx="7984284" cy="7984284"/>
              </a:xfrm>
              <a:prstGeom prst="pie">
                <a:avLst>
                  <a:gd name="adj1" fmla="val 10844043"/>
                  <a:gd name="adj2" fmla="val 1620000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不完整圆 26">
                <a:extLst>
                  <a:ext uri="{FF2B5EF4-FFF2-40B4-BE49-F238E27FC236}">
                    <a16:creationId xmlns:a16="http://schemas.microsoft.com/office/drawing/2014/main" id="{C835603C-16BA-CAC6-5537-7957891D29C7}"/>
                  </a:ext>
                </a:extLst>
              </p:cNvPr>
              <p:cNvSpPr/>
              <p:nvPr/>
            </p:nvSpPr>
            <p:spPr>
              <a:xfrm rot="5400000">
                <a:off x="897542" y="1257428"/>
                <a:ext cx="7984284" cy="7984284"/>
              </a:xfrm>
              <a:prstGeom prst="pie">
                <a:avLst>
                  <a:gd name="adj1" fmla="val 10844043"/>
                  <a:gd name="adj2" fmla="val 162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不完整圆 22">
                <a:extLst>
                  <a:ext uri="{FF2B5EF4-FFF2-40B4-BE49-F238E27FC236}">
                    <a16:creationId xmlns:a16="http://schemas.microsoft.com/office/drawing/2014/main" id="{EDE44447-0ED5-7A68-4BCD-086C2996B844}"/>
                  </a:ext>
                </a:extLst>
              </p:cNvPr>
              <p:cNvSpPr/>
              <p:nvPr/>
            </p:nvSpPr>
            <p:spPr>
              <a:xfrm>
                <a:off x="921605" y="1257428"/>
                <a:ext cx="7984284" cy="7984284"/>
              </a:xfrm>
              <a:prstGeom prst="pie">
                <a:avLst>
                  <a:gd name="adj1" fmla="val 10844043"/>
                  <a:gd name="adj2" fmla="val 1619997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BF72B108-C06A-A2C8-152F-8ECD2885D308}"/>
                  </a:ext>
                </a:extLst>
              </p:cNvPr>
              <p:cNvGrpSpPr/>
              <p:nvPr/>
            </p:nvGrpSpPr>
            <p:grpSpPr>
              <a:xfrm>
                <a:off x="3413511" y="3709528"/>
                <a:ext cx="3080084" cy="3080084"/>
                <a:chOff x="3413511" y="3709528"/>
                <a:chExt cx="3080084" cy="3080084"/>
              </a:xfrm>
            </p:grpSpPr>
            <p:sp>
              <p:nvSpPr>
                <p:cNvPr id="10" name="椭圆 9">
                  <a:extLst>
                    <a:ext uri="{FF2B5EF4-FFF2-40B4-BE49-F238E27FC236}">
                      <a16:creationId xmlns:a16="http://schemas.microsoft.com/office/drawing/2014/main" id="{8678F3CF-2361-6FD5-DB5F-5687562C0C3E}"/>
                    </a:ext>
                  </a:extLst>
                </p:cNvPr>
                <p:cNvSpPr/>
                <p:nvPr/>
              </p:nvSpPr>
              <p:spPr>
                <a:xfrm>
                  <a:off x="3413511" y="3709528"/>
                  <a:ext cx="3080084" cy="3080084"/>
                </a:xfrm>
                <a:prstGeom prst="ellipse">
                  <a:avLst/>
                </a:prstGeom>
                <a:solidFill>
                  <a:srgbClr val="FFBAB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1EEA9E76-DE06-2D1C-004F-59853477F34B}"/>
                    </a:ext>
                  </a:extLst>
                </p:cNvPr>
                <p:cNvSpPr txBox="1"/>
                <p:nvPr/>
              </p:nvSpPr>
              <p:spPr>
                <a:xfrm>
                  <a:off x="3625444" y="3890813"/>
                  <a:ext cx="1437281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72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</a:t>
                  </a:r>
                  <a:endParaRPr lang="zh-CN" altLang="en-US" sz="72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B32449F9-9457-A541-3949-6D63CD77919B}"/>
                    </a:ext>
                  </a:extLst>
                </p:cNvPr>
                <p:cNvSpPr txBox="1"/>
                <p:nvPr/>
              </p:nvSpPr>
              <p:spPr>
                <a:xfrm>
                  <a:off x="4924049" y="3890813"/>
                  <a:ext cx="1437281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72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</a:t>
                  </a:r>
                  <a:endParaRPr lang="zh-CN" altLang="en-US" sz="72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E8496296-A43F-F341-1997-39F84833B407}"/>
                    </a:ext>
                  </a:extLst>
                </p:cNvPr>
                <p:cNvSpPr txBox="1"/>
                <p:nvPr/>
              </p:nvSpPr>
              <p:spPr>
                <a:xfrm>
                  <a:off x="4924049" y="5249012"/>
                  <a:ext cx="1437281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72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D</a:t>
                  </a:r>
                  <a:endParaRPr lang="zh-CN" altLang="en-US" sz="72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C8CC930C-3484-7E86-99E5-BF04AA3B4596}"/>
                    </a:ext>
                  </a:extLst>
                </p:cNvPr>
                <p:cNvSpPr txBox="1"/>
                <p:nvPr/>
              </p:nvSpPr>
              <p:spPr>
                <a:xfrm>
                  <a:off x="3625444" y="5249012"/>
                  <a:ext cx="1437281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72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C</a:t>
                  </a:r>
                  <a:endParaRPr lang="zh-CN" altLang="en-US" sz="72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39" name="直接连接符 38">
                  <a:extLst>
                    <a:ext uri="{FF2B5EF4-FFF2-40B4-BE49-F238E27FC236}">
                      <a16:creationId xmlns:a16="http://schemas.microsoft.com/office/drawing/2014/main" id="{BC564FBC-4EA1-BCB9-0B85-191178446DC6}"/>
                    </a:ext>
                  </a:extLst>
                </p:cNvPr>
                <p:cNvCxnSpPr>
                  <a:cxnSpLocks/>
                  <a:stCxn id="10" idx="0"/>
                </p:cNvCxnSpPr>
                <p:nvPr/>
              </p:nvCxnSpPr>
              <p:spPr>
                <a:xfrm flipH="1">
                  <a:off x="4924049" y="3709528"/>
                  <a:ext cx="29504" cy="3080084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>
                  <a:extLst>
                    <a:ext uri="{FF2B5EF4-FFF2-40B4-BE49-F238E27FC236}">
                      <a16:creationId xmlns:a16="http://schemas.microsoft.com/office/drawing/2014/main" id="{A7EBBDBC-E920-B562-C1B4-073786E69410}"/>
                    </a:ext>
                  </a:extLst>
                </p:cNvPr>
                <p:cNvCxnSpPr>
                  <a:cxnSpLocks/>
                  <a:stCxn id="10" idx="6"/>
                  <a:endCxn id="10" idx="2"/>
                </p:cNvCxnSpPr>
                <p:nvPr/>
              </p:nvCxnSpPr>
              <p:spPr>
                <a:xfrm flipH="1">
                  <a:off x="3413511" y="5249570"/>
                  <a:ext cx="3080084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9D97EAF4-A98D-5AFA-701D-AD9978DBF7C5}"/>
                </a:ext>
              </a:extLst>
            </p:cNvPr>
            <p:cNvCxnSpPr>
              <a:cxnSpLocks/>
            </p:cNvCxnSpPr>
            <p:nvPr/>
          </p:nvCxnSpPr>
          <p:spPr>
            <a:xfrm>
              <a:off x="6356538" y="2997784"/>
              <a:ext cx="1490057" cy="130745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0CB93652-FFDC-742A-4AAC-9FCDE9F914F7}"/>
                </a:ext>
              </a:extLst>
            </p:cNvPr>
            <p:cNvSpPr txBox="1"/>
            <p:nvPr/>
          </p:nvSpPr>
          <p:spPr>
            <a:xfrm>
              <a:off x="5645165" y="419095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实现激励机制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F665E5A-22D9-CEEE-EDFD-B47C7A51B83E}"/>
                </a:ext>
              </a:extLst>
            </p:cNvPr>
            <p:cNvSpPr txBox="1"/>
            <p:nvPr/>
          </p:nvSpPr>
          <p:spPr>
            <a:xfrm>
              <a:off x="7099903" y="2708265"/>
              <a:ext cx="141577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总结经验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修订目标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30D6B6E3-8ABC-93AF-FE2B-0CD8094B09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9504" y="2093972"/>
              <a:ext cx="672720" cy="188990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直接连接符 458">
              <a:extLst>
                <a:ext uri="{FF2B5EF4-FFF2-40B4-BE49-F238E27FC236}">
                  <a16:creationId xmlns:a16="http://schemas.microsoft.com/office/drawing/2014/main" id="{C6193443-0469-7B4A-3F04-8773971BC4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8231" y="2899651"/>
              <a:ext cx="1365945" cy="128582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直接连接符 466">
              <a:extLst>
                <a:ext uri="{FF2B5EF4-FFF2-40B4-BE49-F238E27FC236}">
                  <a16:creationId xmlns:a16="http://schemas.microsoft.com/office/drawing/2014/main" id="{F54CCEF2-AB20-103A-FEE4-C48D81310A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01082" y="3983880"/>
              <a:ext cx="1777161" cy="66873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4" name="文本框 513">
              <a:extLst>
                <a:ext uri="{FF2B5EF4-FFF2-40B4-BE49-F238E27FC236}">
                  <a16:creationId xmlns:a16="http://schemas.microsoft.com/office/drawing/2014/main" id="{A887396F-A8AD-A8AF-4E28-1C02EA059FC5}"/>
                </a:ext>
              </a:extLst>
            </p:cNvPr>
            <p:cNvSpPr txBox="1"/>
            <p:nvPr/>
          </p:nvSpPr>
          <p:spPr>
            <a:xfrm>
              <a:off x="8694400" y="2187767"/>
              <a:ext cx="10522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收集资料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5" name="文本框 514">
              <a:extLst>
                <a:ext uri="{FF2B5EF4-FFF2-40B4-BE49-F238E27FC236}">
                  <a16:creationId xmlns:a16="http://schemas.microsoft.com/office/drawing/2014/main" id="{0A672284-35C1-54DB-782D-3E6AB286C250}"/>
                </a:ext>
              </a:extLst>
            </p:cNvPr>
            <p:cNvSpPr txBox="1"/>
            <p:nvPr/>
          </p:nvSpPr>
          <p:spPr>
            <a:xfrm>
              <a:off x="9509720" y="2820049"/>
              <a:ext cx="10522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9" name="文本框 518">
              <a:extLst>
                <a:ext uri="{FF2B5EF4-FFF2-40B4-BE49-F238E27FC236}">
                  <a16:creationId xmlns:a16="http://schemas.microsoft.com/office/drawing/2014/main" id="{4CBB2E2D-6050-71B6-A38A-45D74DA9C8C8}"/>
                </a:ext>
              </a:extLst>
            </p:cNvPr>
            <p:cNvSpPr txBox="1"/>
            <p:nvPr/>
          </p:nvSpPr>
          <p:spPr>
            <a:xfrm>
              <a:off x="10258676" y="3377798"/>
              <a:ext cx="10522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目标确认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0" name="文本框 519">
              <a:extLst>
                <a:ext uri="{FF2B5EF4-FFF2-40B4-BE49-F238E27FC236}">
                  <a16:creationId xmlns:a16="http://schemas.microsoft.com/office/drawing/2014/main" id="{C082E45D-53E4-706C-B92E-D60172AAD435}"/>
                </a:ext>
              </a:extLst>
            </p:cNvPr>
            <p:cNvSpPr txBox="1"/>
            <p:nvPr/>
          </p:nvSpPr>
          <p:spPr>
            <a:xfrm>
              <a:off x="10654338" y="4320296"/>
              <a:ext cx="10522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计划实施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1" name="文本框 520">
              <a:extLst>
                <a:ext uri="{FF2B5EF4-FFF2-40B4-BE49-F238E27FC236}">
                  <a16:creationId xmlns:a16="http://schemas.microsoft.com/office/drawing/2014/main" id="{AF27402C-95B4-B4A2-32CF-B6FED6AD17A8}"/>
                </a:ext>
              </a:extLst>
            </p:cNvPr>
            <p:cNvSpPr txBox="1"/>
            <p:nvPr/>
          </p:nvSpPr>
          <p:spPr>
            <a:xfrm>
              <a:off x="4508953" y="2385383"/>
              <a:ext cx="15951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ACTION</a:t>
              </a:r>
            </a:p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处理</a:t>
              </a:r>
            </a:p>
          </p:txBody>
        </p:sp>
        <p:sp>
          <p:nvSpPr>
            <p:cNvPr id="522" name="文本框 521">
              <a:extLst>
                <a:ext uri="{FF2B5EF4-FFF2-40B4-BE49-F238E27FC236}">
                  <a16:creationId xmlns:a16="http://schemas.microsoft.com/office/drawing/2014/main" id="{E03BBE22-3522-7A18-98A4-E6B634EF93EA}"/>
                </a:ext>
              </a:extLst>
            </p:cNvPr>
            <p:cNvSpPr txBox="1"/>
            <p:nvPr/>
          </p:nvSpPr>
          <p:spPr>
            <a:xfrm>
              <a:off x="11849833" y="3123763"/>
              <a:ext cx="15951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PLAN</a:t>
              </a:r>
            </a:p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</a:p>
          </p:txBody>
        </p:sp>
        <p:sp>
          <p:nvSpPr>
            <p:cNvPr id="523" name="文本框 522">
              <a:extLst>
                <a:ext uri="{FF2B5EF4-FFF2-40B4-BE49-F238E27FC236}">
                  <a16:creationId xmlns:a16="http://schemas.microsoft.com/office/drawing/2014/main" id="{F2EA9046-3041-53E2-2380-A89741E8EDBE}"/>
                </a:ext>
              </a:extLst>
            </p:cNvPr>
            <p:cNvSpPr txBox="1"/>
            <p:nvPr/>
          </p:nvSpPr>
          <p:spPr>
            <a:xfrm>
              <a:off x="11018366" y="7637773"/>
              <a:ext cx="15951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DO</a:t>
              </a:r>
            </a:p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</a:t>
              </a:r>
            </a:p>
          </p:txBody>
        </p:sp>
        <p:sp>
          <p:nvSpPr>
            <p:cNvPr id="524" name="文本框 523">
              <a:extLst>
                <a:ext uri="{FF2B5EF4-FFF2-40B4-BE49-F238E27FC236}">
                  <a16:creationId xmlns:a16="http://schemas.microsoft.com/office/drawing/2014/main" id="{9CCAFD26-3D84-17C6-68D1-3D285D6E922C}"/>
                </a:ext>
              </a:extLst>
            </p:cNvPr>
            <p:cNvSpPr txBox="1"/>
            <p:nvPr/>
          </p:nvSpPr>
          <p:spPr>
            <a:xfrm>
              <a:off x="4630514" y="7526272"/>
              <a:ext cx="15951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CHECK</a:t>
              </a:r>
            </a:p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检查</a:t>
              </a:r>
            </a:p>
          </p:txBody>
        </p:sp>
        <p:sp>
          <p:nvSpPr>
            <p:cNvPr id="529" name="弧形 528">
              <a:extLst>
                <a:ext uri="{FF2B5EF4-FFF2-40B4-BE49-F238E27FC236}">
                  <a16:creationId xmlns:a16="http://schemas.microsoft.com/office/drawing/2014/main" id="{7581DB2C-6254-41DF-802C-2E9D456B2B7D}"/>
                </a:ext>
              </a:extLst>
            </p:cNvPr>
            <p:cNvSpPr/>
            <p:nvPr/>
          </p:nvSpPr>
          <p:spPr>
            <a:xfrm rot="458140">
              <a:off x="8404183" y="2546872"/>
              <a:ext cx="4500310" cy="5524603"/>
            </a:xfrm>
            <a:prstGeom prst="arc">
              <a:avLst>
                <a:gd name="adj1" fmla="val 19991713"/>
                <a:gd name="adj2" fmla="val 2254479"/>
              </a:avLst>
            </a:prstGeom>
            <a:ln w="1016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弧形 529">
              <a:extLst>
                <a:ext uri="{FF2B5EF4-FFF2-40B4-BE49-F238E27FC236}">
                  <a16:creationId xmlns:a16="http://schemas.microsoft.com/office/drawing/2014/main" id="{9BDD0280-F2C0-342C-8A47-1003D0CC91B0}"/>
                </a:ext>
              </a:extLst>
            </p:cNvPr>
            <p:cNvSpPr/>
            <p:nvPr/>
          </p:nvSpPr>
          <p:spPr>
            <a:xfrm rot="5054057">
              <a:off x="6538089" y="4141669"/>
              <a:ext cx="4500310" cy="5524603"/>
            </a:xfrm>
            <a:prstGeom prst="arc">
              <a:avLst>
                <a:gd name="adj1" fmla="val 19991713"/>
                <a:gd name="adj2" fmla="val 2254479"/>
              </a:avLst>
            </a:prstGeom>
            <a:ln w="1016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弧形 530">
              <a:extLst>
                <a:ext uri="{FF2B5EF4-FFF2-40B4-BE49-F238E27FC236}">
                  <a16:creationId xmlns:a16="http://schemas.microsoft.com/office/drawing/2014/main" id="{898A872A-1D3B-9C96-53B3-9A552CBAFC20}"/>
                </a:ext>
              </a:extLst>
            </p:cNvPr>
            <p:cNvSpPr/>
            <p:nvPr/>
          </p:nvSpPr>
          <p:spPr>
            <a:xfrm rot="10239375">
              <a:off x="4817196" y="2615658"/>
              <a:ext cx="4500310" cy="5524603"/>
            </a:xfrm>
            <a:prstGeom prst="arc">
              <a:avLst>
                <a:gd name="adj1" fmla="val 19991713"/>
                <a:gd name="adj2" fmla="val 2254479"/>
              </a:avLst>
            </a:prstGeom>
            <a:ln w="1016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弧形 531">
              <a:extLst>
                <a:ext uri="{FF2B5EF4-FFF2-40B4-BE49-F238E27FC236}">
                  <a16:creationId xmlns:a16="http://schemas.microsoft.com/office/drawing/2014/main" id="{9569D4CC-6352-E57E-E53E-E7369DF399B6}"/>
                </a:ext>
              </a:extLst>
            </p:cNvPr>
            <p:cNvSpPr/>
            <p:nvPr/>
          </p:nvSpPr>
          <p:spPr>
            <a:xfrm rot="16004114">
              <a:off x="6437535" y="809570"/>
              <a:ext cx="4500310" cy="5524603"/>
            </a:xfrm>
            <a:prstGeom prst="arc">
              <a:avLst>
                <a:gd name="adj1" fmla="val 19991713"/>
                <a:gd name="adj2" fmla="val 2254479"/>
              </a:avLst>
            </a:prstGeom>
            <a:ln w="1016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文本框 532">
              <a:extLst>
                <a:ext uri="{FF2B5EF4-FFF2-40B4-BE49-F238E27FC236}">
                  <a16:creationId xmlns:a16="http://schemas.microsoft.com/office/drawing/2014/main" id="{DC8A5A37-D8DF-815A-8C47-D8A5D3F9802E}"/>
                </a:ext>
              </a:extLst>
            </p:cNvPr>
            <p:cNvSpPr txBox="1"/>
            <p:nvPr/>
          </p:nvSpPr>
          <p:spPr>
            <a:xfrm>
              <a:off x="9536992" y="64238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执行目标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4" name="文本框 533">
              <a:extLst>
                <a:ext uri="{FF2B5EF4-FFF2-40B4-BE49-F238E27FC236}">
                  <a16:creationId xmlns:a16="http://schemas.microsoft.com/office/drawing/2014/main" id="{8DEE8F26-2B2B-EFEE-B5A7-143E443FF919}"/>
                </a:ext>
              </a:extLst>
            </p:cNvPr>
            <p:cNvSpPr txBox="1"/>
            <p:nvPr/>
          </p:nvSpPr>
          <p:spPr>
            <a:xfrm>
              <a:off x="6408188" y="637383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检查结果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6" name="文本框 535">
            <a:extLst>
              <a:ext uri="{FF2B5EF4-FFF2-40B4-BE49-F238E27FC236}">
                <a16:creationId xmlns:a16="http://schemas.microsoft.com/office/drawing/2014/main" id="{79A4952E-97C3-AAB2-EE7C-3F60BD3D8994}"/>
              </a:ext>
            </a:extLst>
          </p:cNvPr>
          <p:cNvSpPr txBox="1"/>
          <p:nvPr/>
        </p:nvSpPr>
        <p:spPr>
          <a:xfrm>
            <a:off x="16148622" y="330808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1645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BC88784-6ADB-F207-5E2F-33C8135A93B9}"/>
              </a:ext>
            </a:extLst>
          </p:cNvPr>
          <p:cNvSpPr/>
          <p:nvPr/>
        </p:nvSpPr>
        <p:spPr>
          <a:xfrm>
            <a:off x="995057" y="6096690"/>
            <a:ext cx="4221931" cy="27344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3796232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STP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企业营销战略模型</a:t>
            </a:r>
          </a:p>
        </p:txBody>
      </p:sp>
      <p:grpSp>
        <p:nvGrpSpPr>
          <p:cNvPr id="516" name="组合 515">
            <a:extLst>
              <a:ext uri="{FF2B5EF4-FFF2-40B4-BE49-F238E27FC236}">
                <a16:creationId xmlns:a16="http://schemas.microsoft.com/office/drawing/2014/main" id="{77DF018D-46AB-DF6F-1DF8-640E2BBE2948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17" name="平行四边形 516">
              <a:extLst>
                <a:ext uri="{FF2B5EF4-FFF2-40B4-BE49-F238E27FC236}">
                  <a16:creationId xmlns:a16="http://schemas.microsoft.com/office/drawing/2014/main" id="{286CD6EC-D23E-4549-965D-CFCD39F687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8" name="直接连接符 517">
              <a:extLst>
                <a:ext uri="{FF2B5EF4-FFF2-40B4-BE49-F238E27FC236}">
                  <a16:creationId xmlns:a16="http://schemas.microsoft.com/office/drawing/2014/main" id="{489DA427-E8AE-9319-8309-AFCFB3966CF3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A33440-4EBA-D5EA-EEED-54E872FD23F3}"/>
              </a:ext>
            </a:extLst>
          </p:cNvPr>
          <p:cNvSpPr txBox="1"/>
          <p:nvPr/>
        </p:nvSpPr>
        <p:spPr>
          <a:xfrm>
            <a:off x="15339120" y="8345967"/>
            <a:ext cx="228911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美国营销学家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温德尔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史密斯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ACC2EF8D-06CD-AB82-3725-B40ED10FCFFA}"/>
              </a:ext>
            </a:extLst>
          </p:cNvPr>
          <p:cNvSpPr/>
          <p:nvPr/>
        </p:nvSpPr>
        <p:spPr>
          <a:xfrm>
            <a:off x="995057" y="2009509"/>
            <a:ext cx="4221931" cy="298152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EE3462E4-9B0A-80DA-B986-4D126E01D124}"/>
              </a:ext>
            </a:extLst>
          </p:cNvPr>
          <p:cNvSpPr/>
          <p:nvPr/>
        </p:nvSpPr>
        <p:spPr>
          <a:xfrm>
            <a:off x="5693368" y="2009509"/>
            <a:ext cx="4221931" cy="298152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D3128483-7EEC-F76C-D0B7-9AE928E040DF}"/>
              </a:ext>
            </a:extLst>
          </p:cNvPr>
          <p:cNvSpPr/>
          <p:nvPr/>
        </p:nvSpPr>
        <p:spPr>
          <a:xfrm>
            <a:off x="10310384" y="2009509"/>
            <a:ext cx="4221931" cy="298152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注: 上箭头 5">
            <a:extLst>
              <a:ext uri="{FF2B5EF4-FFF2-40B4-BE49-F238E27FC236}">
                <a16:creationId xmlns:a16="http://schemas.microsoft.com/office/drawing/2014/main" id="{C48BAA02-9D25-E952-986B-B5B33291B618}"/>
              </a:ext>
            </a:extLst>
          </p:cNvPr>
          <p:cNvSpPr/>
          <p:nvPr/>
        </p:nvSpPr>
        <p:spPr>
          <a:xfrm>
            <a:off x="1696023" y="4427622"/>
            <a:ext cx="2819998" cy="1654916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6431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注: 上箭头 7">
            <a:extLst>
              <a:ext uri="{FF2B5EF4-FFF2-40B4-BE49-F238E27FC236}">
                <a16:creationId xmlns:a16="http://schemas.microsoft.com/office/drawing/2014/main" id="{9E3C440B-B360-4A55-EB74-568B0D715BE8}"/>
              </a:ext>
            </a:extLst>
          </p:cNvPr>
          <p:cNvSpPr/>
          <p:nvPr/>
        </p:nvSpPr>
        <p:spPr>
          <a:xfrm>
            <a:off x="6394334" y="4427622"/>
            <a:ext cx="2819998" cy="1654916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6431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注: 上箭头 8">
            <a:extLst>
              <a:ext uri="{FF2B5EF4-FFF2-40B4-BE49-F238E27FC236}">
                <a16:creationId xmlns:a16="http://schemas.microsoft.com/office/drawing/2014/main" id="{A7B97B91-748A-D17A-46E1-5955C94A90C3}"/>
              </a:ext>
            </a:extLst>
          </p:cNvPr>
          <p:cNvSpPr/>
          <p:nvPr/>
        </p:nvSpPr>
        <p:spPr>
          <a:xfrm>
            <a:off x="11011350" y="4427622"/>
            <a:ext cx="2819998" cy="1654916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6431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6515FB-3268-62A7-02E5-4163E8C89E4C}"/>
              </a:ext>
            </a:extLst>
          </p:cNvPr>
          <p:cNvSpPr txBox="1"/>
          <p:nvPr/>
        </p:nvSpPr>
        <p:spPr>
          <a:xfrm>
            <a:off x="1479965" y="2838550"/>
            <a:ext cx="325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egmenting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05C723B-7994-F193-2800-E60EE04EEE45}"/>
              </a:ext>
            </a:extLst>
          </p:cNvPr>
          <p:cNvSpPr txBox="1"/>
          <p:nvPr/>
        </p:nvSpPr>
        <p:spPr>
          <a:xfrm>
            <a:off x="6178276" y="2838549"/>
            <a:ext cx="325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argeting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49274A6-BD08-0975-5160-F0BE1FE608B1}"/>
              </a:ext>
            </a:extLst>
          </p:cNvPr>
          <p:cNvSpPr txBox="1"/>
          <p:nvPr/>
        </p:nvSpPr>
        <p:spPr>
          <a:xfrm>
            <a:off x="10795292" y="2838549"/>
            <a:ext cx="325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sz="3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ostioning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95D8F89-A73A-C49E-3227-D1CFE05EE46E}"/>
              </a:ext>
            </a:extLst>
          </p:cNvPr>
          <p:cNvSpPr txBox="1"/>
          <p:nvPr/>
        </p:nvSpPr>
        <p:spPr>
          <a:xfrm>
            <a:off x="1894215" y="5242540"/>
            <a:ext cx="2423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细分市场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B4FDAF6-9280-5E14-AAAB-752253D44B15}"/>
              </a:ext>
            </a:extLst>
          </p:cNvPr>
          <p:cNvSpPr txBox="1"/>
          <p:nvPr/>
        </p:nvSpPr>
        <p:spPr>
          <a:xfrm>
            <a:off x="6592526" y="5255080"/>
            <a:ext cx="2423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市场目标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3E08F92-6A7E-FE18-C2BA-E0CF5DD230A5}"/>
              </a:ext>
            </a:extLst>
          </p:cNvPr>
          <p:cNvSpPr txBox="1"/>
          <p:nvPr/>
        </p:nvSpPr>
        <p:spPr>
          <a:xfrm>
            <a:off x="11209542" y="5182842"/>
            <a:ext cx="2423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市场定位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DB9B56B-0DA0-0EF5-2BB9-927D45724E0B}"/>
              </a:ext>
            </a:extLst>
          </p:cNvPr>
          <p:cNvSpPr txBox="1"/>
          <p:nvPr/>
        </p:nvSpPr>
        <p:spPr>
          <a:xfrm>
            <a:off x="900609" y="6656915"/>
            <a:ext cx="4410827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以顾客需求差异类型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将市场中某产品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进行细分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16618CB2-F979-3223-45D0-B1AE26E1CBC3}"/>
              </a:ext>
            </a:extLst>
          </p:cNvPr>
          <p:cNvSpPr/>
          <p:nvPr/>
        </p:nvSpPr>
        <p:spPr>
          <a:xfrm>
            <a:off x="5693368" y="6096690"/>
            <a:ext cx="4221931" cy="27344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151F4AD-AEE8-2A4E-CDDC-0F4C527C5269}"/>
              </a:ext>
            </a:extLst>
          </p:cNvPr>
          <p:cNvSpPr txBox="1"/>
          <p:nvPr/>
        </p:nvSpPr>
        <p:spPr>
          <a:xfrm>
            <a:off x="5598920" y="6656915"/>
            <a:ext cx="4410827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根据市场细分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确认产品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服务想进入的一个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或多个细分市场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F6889FB9-9E11-CEFB-EAEB-BE0BBD53299E}"/>
              </a:ext>
            </a:extLst>
          </p:cNvPr>
          <p:cNvSpPr/>
          <p:nvPr/>
        </p:nvSpPr>
        <p:spPr>
          <a:xfrm>
            <a:off x="10310384" y="6082538"/>
            <a:ext cx="4221931" cy="27344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0BFD40E-01B2-4A3B-C208-34182385B356}"/>
              </a:ext>
            </a:extLst>
          </p:cNvPr>
          <p:cNvSpPr txBox="1"/>
          <p:nvPr/>
        </p:nvSpPr>
        <p:spPr>
          <a:xfrm>
            <a:off x="10215936" y="6642763"/>
            <a:ext cx="4410827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根据产品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服务的关键特征及卖点进行包装，确认自己的产品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服务在市场上的竞争地位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CDA90FC-0A07-DEAF-ED12-454A7C83A023}"/>
              </a:ext>
            </a:extLst>
          </p:cNvPr>
          <p:cNvSpPr txBox="1"/>
          <p:nvPr/>
        </p:nvSpPr>
        <p:spPr>
          <a:xfrm>
            <a:off x="16148622" y="330808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9927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5723042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OIIC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模型（方案撰写、客户沟通）</a:t>
            </a:r>
          </a:p>
        </p:txBody>
      </p:sp>
      <p:grpSp>
        <p:nvGrpSpPr>
          <p:cNvPr id="516" name="组合 515">
            <a:extLst>
              <a:ext uri="{FF2B5EF4-FFF2-40B4-BE49-F238E27FC236}">
                <a16:creationId xmlns:a16="http://schemas.microsoft.com/office/drawing/2014/main" id="{77DF018D-46AB-DF6F-1DF8-640E2BBE2948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17" name="平行四边形 516">
              <a:extLst>
                <a:ext uri="{FF2B5EF4-FFF2-40B4-BE49-F238E27FC236}">
                  <a16:creationId xmlns:a16="http://schemas.microsoft.com/office/drawing/2014/main" id="{286CD6EC-D23E-4549-965D-CFCD39F687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8" name="直接连接符 517">
              <a:extLst>
                <a:ext uri="{FF2B5EF4-FFF2-40B4-BE49-F238E27FC236}">
                  <a16:creationId xmlns:a16="http://schemas.microsoft.com/office/drawing/2014/main" id="{489DA427-E8AE-9319-8309-AFCFB3966CF3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A33440-4EBA-D5EA-EEED-54E872FD23F3}"/>
              </a:ext>
            </a:extLst>
          </p:cNvPr>
          <p:cNvSpPr txBox="1"/>
          <p:nvPr/>
        </p:nvSpPr>
        <p:spPr>
          <a:xfrm>
            <a:off x="15180703" y="8540109"/>
            <a:ext cx="258216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SAATCHI&amp;SAATCHI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（盛世长城）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7EC2FF-407A-E362-30A3-A3913856862E}"/>
              </a:ext>
            </a:extLst>
          </p:cNvPr>
          <p:cNvSpPr/>
          <p:nvPr/>
        </p:nvSpPr>
        <p:spPr>
          <a:xfrm>
            <a:off x="284439" y="2141621"/>
            <a:ext cx="3448797" cy="6398488"/>
          </a:xfrm>
          <a:custGeom>
            <a:avLst/>
            <a:gdLst>
              <a:gd name="connsiteX0" fmla="*/ 0 w 4138864"/>
              <a:gd name="connsiteY0" fmla="*/ 0 h 6398488"/>
              <a:gd name="connsiteX1" fmla="*/ 4138864 w 4138864"/>
              <a:gd name="connsiteY1" fmla="*/ 0 h 6398488"/>
              <a:gd name="connsiteX2" fmla="*/ 4138864 w 4138864"/>
              <a:gd name="connsiteY2" fmla="*/ 6398488 h 6398488"/>
              <a:gd name="connsiteX3" fmla="*/ 0 w 4138864"/>
              <a:gd name="connsiteY3" fmla="*/ 6398488 h 6398488"/>
              <a:gd name="connsiteX4" fmla="*/ 0 w 4138864"/>
              <a:gd name="connsiteY4" fmla="*/ 0 h 6398488"/>
              <a:gd name="connsiteX0" fmla="*/ 0 w 4162927"/>
              <a:gd name="connsiteY0" fmla="*/ 0 h 6398488"/>
              <a:gd name="connsiteX1" fmla="*/ 4162927 w 4162927"/>
              <a:gd name="connsiteY1" fmla="*/ 938463 h 6398488"/>
              <a:gd name="connsiteX2" fmla="*/ 4138864 w 4162927"/>
              <a:gd name="connsiteY2" fmla="*/ 6398488 h 6398488"/>
              <a:gd name="connsiteX3" fmla="*/ 0 w 4162927"/>
              <a:gd name="connsiteY3" fmla="*/ 6398488 h 6398488"/>
              <a:gd name="connsiteX4" fmla="*/ 0 w 4162927"/>
              <a:gd name="connsiteY4" fmla="*/ 0 h 6398488"/>
              <a:gd name="connsiteX0" fmla="*/ 0 w 4186990"/>
              <a:gd name="connsiteY0" fmla="*/ 0 h 6398488"/>
              <a:gd name="connsiteX1" fmla="*/ 4162927 w 4186990"/>
              <a:gd name="connsiteY1" fmla="*/ 938463 h 6398488"/>
              <a:gd name="connsiteX2" fmla="*/ 4186990 w 4186990"/>
              <a:gd name="connsiteY2" fmla="*/ 5315646 h 6398488"/>
              <a:gd name="connsiteX3" fmla="*/ 0 w 4186990"/>
              <a:gd name="connsiteY3" fmla="*/ 6398488 h 6398488"/>
              <a:gd name="connsiteX4" fmla="*/ 0 w 4186990"/>
              <a:gd name="connsiteY4" fmla="*/ 0 h 6398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6990" h="6398488">
                <a:moveTo>
                  <a:pt x="0" y="0"/>
                </a:moveTo>
                <a:lnTo>
                  <a:pt x="4162927" y="938463"/>
                </a:lnTo>
                <a:lnTo>
                  <a:pt x="4186990" y="5315646"/>
                </a:lnTo>
                <a:lnTo>
                  <a:pt x="0" y="6398488"/>
                </a:lnTo>
                <a:lnTo>
                  <a:pt x="0" y="0"/>
                </a:lnTo>
                <a:close/>
              </a:path>
            </a:pathLst>
          </a:custGeom>
          <a:solidFill>
            <a:srgbClr val="FFBA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9">
            <a:extLst>
              <a:ext uri="{FF2B5EF4-FFF2-40B4-BE49-F238E27FC236}">
                <a16:creationId xmlns:a16="http://schemas.microsoft.com/office/drawing/2014/main" id="{C6DF8575-64B4-F0A9-1061-C0C75DAAFE52}"/>
              </a:ext>
            </a:extLst>
          </p:cNvPr>
          <p:cNvSpPr/>
          <p:nvPr/>
        </p:nvSpPr>
        <p:spPr>
          <a:xfrm>
            <a:off x="3950966" y="2141621"/>
            <a:ext cx="3448797" cy="6398488"/>
          </a:xfrm>
          <a:custGeom>
            <a:avLst/>
            <a:gdLst>
              <a:gd name="connsiteX0" fmla="*/ 0 w 4138864"/>
              <a:gd name="connsiteY0" fmla="*/ 0 h 6398488"/>
              <a:gd name="connsiteX1" fmla="*/ 4138864 w 4138864"/>
              <a:gd name="connsiteY1" fmla="*/ 0 h 6398488"/>
              <a:gd name="connsiteX2" fmla="*/ 4138864 w 4138864"/>
              <a:gd name="connsiteY2" fmla="*/ 6398488 h 6398488"/>
              <a:gd name="connsiteX3" fmla="*/ 0 w 4138864"/>
              <a:gd name="connsiteY3" fmla="*/ 6398488 h 6398488"/>
              <a:gd name="connsiteX4" fmla="*/ 0 w 4138864"/>
              <a:gd name="connsiteY4" fmla="*/ 0 h 6398488"/>
              <a:gd name="connsiteX0" fmla="*/ 0 w 4162927"/>
              <a:gd name="connsiteY0" fmla="*/ 0 h 6398488"/>
              <a:gd name="connsiteX1" fmla="*/ 4162927 w 4162927"/>
              <a:gd name="connsiteY1" fmla="*/ 938463 h 6398488"/>
              <a:gd name="connsiteX2" fmla="*/ 4138864 w 4162927"/>
              <a:gd name="connsiteY2" fmla="*/ 6398488 h 6398488"/>
              <a:gd name="connsiteX3" fmla="*/ 0 w 4162927"/>
              <a:gd name="connsiteY3" fmla="*/ 6398488 h 6398488"/>
              <a:gd name="connsiteX4" fmla="*/ 0 w 4162927"/>
              <a:gd name="connsiteY4" fmla="*/ 0 h 6398488"/>
              <a:gd name="connsiteX0" fmla="*/ 0 w 4186990"/>
              <a:gd name="connsiteY0" fmla="*/ 0 h 6398488"/>
              <a:gd name="connsiteX1" fmla="*/ 4162927 w 4186990"/>
              <a:gd name="connsiteY1" fmla="*/ 938463 h 6398488"/>
              <a:gd name="connsiteX2" fmla="*/ 4186990 w 4186990"/>
              <a:gd name="connsiteY2" fmla="*/ 5315646 h 6398488"/>
              <a:gd name="connsiteX3" fmla="*/ 0 w 4186990"/>
              <a:gd name="connsiteY3" fmla="*/ 6398488 h 6398488"/>
              <a:gd name="connsiteX4" fmla="*/ 0 w 4186990"/>
              <a:gd name="connsiteY4" fmla="*/ 0 h 6398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6990" h="6398488">
                <a:moveTo>
                  <a:pt x="0" y="0"/>
                </a:moveTo>
                <a:lnTo>
                  <a:pt x="4162927" y="938463"/>
                </a:lnTo>
                <a:lnTo>
                  <a:pt x="4186990" y="5315646"/>
                </a:lnTo>
                <a:lnTo>
                  <a:pt x="0" y="6398488"/>
                </a:lnTo>
                <a:lnTo>
                  <a:pt x="0" y="0"/>
                </a:lnTo>
                <a:close/>
              </a:path>
            </a:pathLst>
          </a:custGeom>
          <a:solidFill>
            <a:srgbClr val="FFBA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9">
            <a:extLst>
              <a:ext uri="{FF2B5EF4-FFF2-40B4-BE49-F238E27FC236}">
                <a16:creationId xmlns:a16="http://schemas.microsoft.com/office/drawing/2014/main" id="{0D8B5F19-A0EC-F4D7-44D3-67BFA96BEC3B}"/>
              </a:ext>
            </a:extLst>
          </p:cNvPr>
          <p:cNvSpPr/>
          <p:nvPr/>
        </p:nvSpPr>
        <p:spPr>
          <a:xfrm>
            <a:off x="7672125" y="2141621"/>
            <a:ext cx="3448797" cy="6398488"/>
          </a:xfrm>
          <a:custGeom>
            <a:avLst/>
            <a:gdLst>
              <a:gd name="connsiteX0" fmla="*/ 0 w 4138864"/>
              <a:gd name="connsiteY0" fmla="*/ 0 h 6398488"/>
              <a:gd name="connsiteX1" fmla="*/ 4138864 w 4138864"/>
              <a:gd name="connsiteY1" fmla="*/ 0 h 6398488"/>
              <a:gd name="connsiteX2" fmla="*/ 4138864 w 4138864"/>
              <a:gd name="connsiteY2" fmla="*/ 6398488 h 6398488"/>
              <a:gd name="connsiteX3" fmla="*/ 0 w 4138864"/>
              <a:gd name="connsiteY3" fmla="*/ 6398488 h 6398488"/>
              <a:gd name="connsiteX4" fmla="*/ 0 w 4138864"/>
              <a:gd name="connsiteY4" fmla="*/ 0 h 6398488"/>
              <a:gd name="connsiteX0" fmla="*/ 0 w 4162927"/>
              <a:gd name="connsiteY0" fmla="*/ 0 h 6398488"/>
              <a:gd name="connsiteX1" fmla="*/ 4162927 w 4162927"/>
              <a:gd name="connsiteY1" fmla="*/ 938463 h 6398488"/>
              <a:gd name="connsiteX2" fmla="*/ 4138864 w 4162927"/>
              <a:gd name="connsiteY2" fmla="*/ 6398488 h 6398488"/>
              <a:gd name="connsiteX3" fmla="*/ 0 w 4162927"/>
              <a:gd name="connsiteY3" fmla="*/ 6398488 h 6398488"/>
              <a:gd name="connsiteX4" fmla="*/ 0 w 4162927"/>
              <a:gd name="connsiteY4" fmla="*/ 0 h 6398488"/>
              <a:gd name="connsiteX0" fmla="*/ 0 w 4186990"/>
              <a:gd name="connsiteY0" fmla="*/ 0 h 6398488"/>
              <a:gd name="connsiteX1" fmla="*/ 4162927 w 4186990"/>
              <a:gd name="connsiteY1" fmla="*/ 938463 h 6398488"/>
              <a:gd name="connsiteX2" fmla="*/ 4186990 w 4186990"/>
              <a:gd name="connsiteY2" fmla="*/ 5315646 h 6398488"/>
              <a:gd name="connsiteX3" fmla="*/ 0 w 4186990"/>
              <a:gd name="connsiteY3" fmla="*/ 6398488 h 6398488"/>
              <a:gd name="connsiteX4" fmla="*/ 0 w 4186990"/>
              <a:gd name="connsiteY4" fmla="*/ 0 h 6398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6990" h="6398488">
                <a:moveTo>
                  <a:pt x="0" y="0"/>
                </a:moveTo>
                <a:lnTo>
                  <a:pt x="4162927" y="938463"/>
                </a:lnTo>
                <a:lnTo>
                  <a:pt x="4186990" y="5315646"/>
                </a:lnTo>
                <a:lnTo>
                  <a:pt x="0" y="6398488"/>
                </a:lnTo>
                <a:lnTo>
                  <a:pt x="0" y="0"/>
                </a:lnTo>
                <a:close/>
              </a:path>
            </a:pathLst>
          </a:custGeom>
          <a:solidFill>
            <a:srgbClr val="FFBA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9">
            <a:extLst>
              <a:ext uri="{FF2B5EF4-FFF2-40B4-BE49-F238E27FC236}">
                <a16:creationId xmlns:a16="http://schemas.microsoft.com/office/drawing/2014/main" id="{B7BCA878-9422-56F4-766D-48362A9CAAFF}"/>
              </a:ext>
            </a:extLst>
          </p:cNvPr>
          <p:cNvSpPr/>
          <p:nvPr/>
        </p:nvSpPr>
        <p:spPr>
          <a:xfrm>
            <a:off x="11325979" y="2141621"/>
            <a:ext cx="3448797" cy="6398488"/>
          </a:xfrm>
          <a:custGeom>
            <a:avLst/>
            <a:gdLst>
              <a:gd name="connsiteX0" fmla="*/ 0 w 4138864"/>
              <a:gd name="connsiteY0" fmla="*/ 0 h 6398488"/>
              <a:gd name="connsiteX1" fmla="*/ 4138864 w 4138864"/>
              <a:gd name="connsiteY1" fmla="*/ 0 h 6398488"/>
              <a:gd name="connsiteX2" fmla="*/ 4138864 w 4138864"/>
              <a:gd name="connsiteY2" fmla="*/ 6398488 h 6398488"/>
              <a:gd name="connsiteX3" fmla="*/ 0 w 4138864"/>
              <a:gd name="connsiteY3" fmla="*/ 6398488 h 6398488"/>
              <a:gd name="connsiteX4" fmla="*/ 0 w 4138864"/>
              <a:gd name="connsiteY4" fmla="*/ 0 h 6398488"/>
              <a:gd name="connsiteX0" fmla="*/ 0 w 4162927"/>
              <a:gd name="connsiteY0" fmla="*/ 0 h 6398488"/>
              <a:gd name="connsiteX1" fmla="*/ 4162927 w 4162927"/>
              <a:gd name="connsiteY1" fmla="*/ 938463 h 6398488"/>
              <a:gd name="connsiteX2" fmla="*/ 4138864 w 4162927"/>
              <a:gd name="connsiteY2" fmla="*/ 6398488 h 6398488"/>
              <a:gd name="connsiteX3" fmla="*/ 0 w 4162927"/>
              <a:gd name="connsiteY3" fmla="*/ 6398488 h 6398488"/>
              <a:gd name="connsiteX4" fmla="*/ 0 w 4162927"/>
              <a:gd name="connsiteY4" fmla="*/ 0 h 6398488"/>
              <a:gd name="connsiteX0" fmla="*/ 0 w 4186990"/>
              <a:gd name="connsiteY0" fmla="*/ 0 h 6398488"/>
              <a:gd name="connsiteX1" fmla="*/ 4162927 w 4186990"/>
              <a:gd name="connsiteY1" fmla="*/ 938463 h 6398488"/>
              <a:gd name="connsiteX2" fmla="*/ 4186990 w 4186990"/>
              <a:gd name="connsiteY2" fmla="*/ 5315646 h 6398488"/>
              <a:gd name="connsiteX3" fmla="*/ 0 w 4186990"/>
              <a:gd name="connsiteY3" fmla="*/ 6398488 h 6398488"/>
              <a:gd name="connsiteX4" fmla="*/ 0 w 4186990"/>
              <a:gd name="connsiteY4" fmla="*/ 0 h 6398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6990" h="6398488">
                <a:moveTo>
                  <a:pt x="0" y="0"/>
                </a:moveTo>
                <a:lnTo>
                  <a:pt x="4162927" y="938463"/>
                </a:lnTo>
                <a:lnTo>
                  <a:pt x="4186990" y="5315646"/>
                </a:lnTo>
                <a:lnTo>
                  <a:pt x="0" y="6398488"/>
                </a:lnTo>
                <a:lnTo>
                  <a:pt x="0" y="0"/>
                </a:lnTo>
                <a:close/>
              </a:path>
            </a:pathLst>
          </a:custGeom>
          <a:solidFill>
            <a:srgbClr val="FFBA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34AEEA3-1B1F-4382-C167-E58BA5FA0234}"/>
              </a:ext>
            </a:extLst>
          </p:cNvPr>
          <p:cNvSpPr txBox="1"/>
          <p:nvPr/>
        </p:nvSpPr>
        <p:spPr>
          <a:xfrm>
            <a:off x="310777" y="3716873"/>
            <a:ext cx="325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bjective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382F203-3597-A636-A4D7-9B49A56769C2}"/>
              </a:ext>
            </a:extLst>
          </p:cNvPr>
          <p:cNvSpPr txBox="1"/>
          <p:nvPr/>
        </p:nvSpPr>
        <p:spPr>
          <a:xfrm>
            <a:off x="722898" y="5183535"/>
            <a:ext cx="2423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E1867A4-0B72-B575-390D-4671839D3497}"/>
              </a:ext>
            </a:extLst>
          </p:cNvPr>
          <p:cNvSpPr txBox="1"/>
          <p:nvPr/>
        </p:nvSpPr>
        <p:spPr>
          <a:xfrm>
            <a:off x="4065520" y="3716873"/>
            <a:ext cx="325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ssue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52E4222-D75E-6647-4B89-173F6AA5EDC2}"/>
              </a:ext>
            </a:extLst>
          </p:cNvPr>
          <p:cNvSpPr txBox="1"/>
          <p:nvPr/>
        </p:nvSpPr>
        <p:spPr>
          <a:xfrm>
            <a:off x="4477641" y="5183535"/>
            <a:ext cx="2423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障碍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9A8E410-68FF-CBE4-40BF-A5E5C3E0ED6E}"/>
              </a:ext>
            </a:extLst>
          </p:cNvPr>
          <p:cNvSpPr txBox="1"/>
          <p:nvPr/>
        </p:nvSpPr>
        <p:spPr>
          <a:xfrm>
            <a:off x="7717622" y="3716873"/>
            <a:ext cx="325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nsight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3175B15-55E5-B648-FA59-FFE4504F8B55}"/>
              </a:ext>
            </a:extLst>
          </p:cNvPr>
          <p:cNvSpPr txBox="1"/>
          <p:nvPr/>
        </p:nvSpPr>
        <p:spPr>
          <a:xfrm>
            <a:off x="8129743" y="5183535"/>
            <a:ext cx="2423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洞察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BBE6F62-CDA6-A6E6-5424-D038E3E46755}"/>
              </a:ext>
            </a:extLst>
          </p:cNvPr>
          <p:cNvSpPr txBox="1"/>
          <p:nvPr/>
        </p:nvSpPr>
        <p:spPr>
          <a:xfrm>
            <a:off x="11555493" y="3716873"/>
            <a:ext cx="325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hallenge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71B666E-8CA3-74CB-FD36-58B90D00C856}"/>
              </a:ext>
            </a:extLst>
          </p:cNvPr>
          <p:cNvSpPr txBox="1"/>
          <p:nvPr/>
        </p:nvSpPr>
        <p:spPr>
          <a:xfrm>
            <a:off x="11967614" y="5183535"/>
            <a:ext cx="2423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解决方案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F6D28DF-D05B-1F66-AFFE-5882ACB2B65A}"/>
              </a:ext>
            </a:extLst>
          </p:cNvPr>
          <p:cNvSpPr txBox="1"/>
          <p:nvPr/>
        </p:nvSpPr>
        <p:spPr>
          <a:xfrm>
            <a:off x="16148622" y="330808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3362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5314275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AISAS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模式（消费者行为分析）</a:t>
            </a:r>
          </a:p>
        </p:txBody>
      </p:sp>
      <p:grpSp>
        <p:nvGrpSpPr>
          <p:cNvPr id="516" name="组合 515">
            <a:extLst>
              <a:ext uri="{FF2B5EF4-FFF2-40B4-BE49-F238E27FC236}">
                <a16:creationId xmlns:a16="http://schemas.microsoft.com/office/drawing/2014/main" id="{77DF018D-46AB-DF6F-1DF8-640E2BBE2948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17" name="平行四边形 516">
              <a:extLst>
                <a:ext uri="{FF2B5EF4-FFF2-40B4-BE49-F238E27FC236}">
                  <a16:creationId xmlns:a16="http://schemas.microsoft.com/office/drawing/2014/main" id="{286CD6EC-D23E-4549-965D-CFCD39F687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8" name="直接连接符 517">
              <a:extLst>
                <a:ext uri="{FF2B5EF4-FFF2-40B4-BE49-F238E27FC236}">
                  <a16:creationId xmlns:a16="http://schemas.microsoft.com/office/drawing/2014/main" id="{489DA427-E8AE-9319-8309-AFCFB3966CF3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A33440-4EBA-D5EA-EEED-54E872FD23F3}"/>
              </a:ext>
            </a:extLst>
          </p:cNvPr>
          <p:cNvSpPr txBox="1"/>
          <p:nvPr/>
        </p:nvSpPr>
        <p:spPr>
          <a:xfrm>
            <a:off x="15214181" y="6879751"/>
            <a:ext cx="2433529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电通公司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针对互联网导致传统购物行为变化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所总结出来的一种新的消费者行为分析模式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5EA33F4-7D3F-89E9-D390-CF25477CF241}"/>
              </a:ext>
            </a:extLst>
          </p:cNvPr>
          <p:cNvGrpSpPr/>
          <p:nvPr/>
        </p:nvGrpSpPr>
        <p:grpSpPr>
          <a:xfrm>
            <a:off x="167799" y="1806723"/>
            <a:ext cx="3252115" cy="1984974"/>
            <a:chOff x="167799" y="2432363"/>
            <a:chExt cx="3252115" cy="1984974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D1DD964C-A954-F6BB-2281-5FA528438D2A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B1EF5EA8-BDAB-B8B3-9050-77B38729E26D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ttention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BA4E3A6-5784-1A4E-38BA-DE1A64D7805A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注意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38C6BC6-27E6-0340-A5E9-F6D3F22F806B}"/>
              </a:ext>
            </a:extLst>
          </p:cNvPr>
          <p:cNvGrpSpPr/>
          <p:nvPr/>
        </p:nvGrpSpPr>
        <p:grpSpPr>
          <a:xfrm>
            <a:off x="3131828" y="1806723"/>
            <a:ext cx="3252115" cy="1984974"/>
            <a:chOff x="167799" y="2432363"/>
            <a:chExt cx="3252115" cy="1984974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2BF64701-C2FB-1FE6-67F1-5C8148C6FDFC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3F13558-856E-A581-AFAD-89FE55904949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nterest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9AF151D-B2EF-DC6A-DB1F-71EF304158E4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兴趣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0C0BE17-C2A2-08A8-AF95-6CF8C2D8937A}"/>
              </a:ext>
            </a:extLst>
          </p:cNvPr>
          <p:cNvGrpSpPr/>
          <p:nvPr/>
        </p:nvGrpSpPr>
        <p:grpSpPr>
          <a:xfrm>
            <a:off x="6219696" y="1806723"/>
            <a:ext cx="3252115" cy="1984974"/>
            <a:chOff x="167799" y="2432363"/>
            <a:chExt cx="3252115" cy="1984974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EDCB5467-FE00-B906-3BA3-552048AE1D81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BE2C0FE-BC42-9037-D86B-960BC0D1EFB4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esire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60C532F-F1B8-853F-13B8-9D5B1999F0CB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欲望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5A0F37B-672F-7866-82C9-834964170857}"/>
              </a:ext>
            </a:extLst>
          </p:cNvPr>
          <p:cNvGrpSpPr/>
          <p:nvPr/>
        </p:nvGrpSpPr>
        <p:grpSpPr>
          <a:xfrm>
            <a:off x="9041203" y="1806723"/>
            <a:ext cx="3252115" cy="1984974"/>
            <a:chOff x="167799" y="2432363"/>
            <a:chExt cx="3252115" cy="1984974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69FBADD1-F78C-7317-54F0-B65269BF6FE8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2E6C510-2298-44AE-F709-9D791C3E8390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emory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7088774-E86C-E666-F01F-CAC9DC54D4AF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记忆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424B3CA-9A78-D6E4-8F5A-493C9CFB7FB0}"/>
              </a:ext>
            </a:extLst>
          </p:cNvPr>
          <p:cNvGrpSpPr/>
          <p:nvPr/>
        </p:nvGrpSpPr>
        <p:grpSpPr>
          <a:xfrm>
            <a:off x="11962066" y="1806723"/>
            <a:ext cx="3252115" cy="1984974"/>
            <a:chOff x="167799" y="2432363"/>
            <a:chExt cx="3252115" cy="1984974"/>
          </a:xfrm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43C04318-A6FA-A611-7E5D-C52E4ED904E7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A85A41B-84C6-3036-1643-8D39FAAFD345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ction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DC42949-68B7-69A9-2F88-05CF16CAEBCD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箭头: 右 36">
            <a:extLst>
              <a:ext uri="{FF2B5EF4-FFF2-40B4-BE49-F238E27FC236}">
                <a16:creationId xmlns:a16="http://schemas.microsoft.com/office/drawing/2014/main" id="{95A0C465-073E-5D6E-C5CE-9080FB5D8372}"/>
              </a:ext>
            </a:extLst>
          </p:cNvPr>
          <p:cNvSpPr/>
          <p:nvPr/>
        </p:nvSpPr>
        <p:spPr>
          <a:xfrm>
            <a:off x="3101701" y="2515203"/>
            <a:ext cx="367038" cy="54317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箭头: 右 37">
            <a:extLst>
              <a:ext uri="{FF2B5EF4-FFF2-40B4-BE49-F238E27FC236}">
                <a16:creationId xmlns:a16="http://schemas.microsoft.com/office/drawing/2014/main" id="{21557DFF-B57C-E99F-DEF2-7CD4C7768DDD}"/>
              </a:ext>
            </a:extLst>
          </p:cNvPr>
          <p:cNvSpPr/>
          <p:nvPr/>
        </p:nvSpPr>
        <p:spPr>
          <a:xfrm>
            <a:off x="6119220" y="2515203"/>
            <a:ext cx="367038" cy="54317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箭头: 右 38">
            <a:extLst>
              <a:ext uri="{FF2B5EF4-FFF2-40B4-BE49-F238E27FC236}">
                <a16:creationId xmlns:a16="http://schemas.microsoft.com/office/drawing/2014/main" id="{FAD29A84-E59D-0AE0-5800-F6DCD8D3235D}"/>
              </a:ext>
            </a:extLst>
          </p:cNvPr>
          <p:cNvSpPr/>
          <p:nvPr/>
        </p:nvSpPr>
        <p:spPr>
          <a:xfrm>
            <a:off x="9058475" y="2515203"/>
            <a:ext cx="367038" cy="54317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箭头: 右 39">
            <a:extLst>
              <a:ext uri="{FF2B5EF4-FFF2-40B4-BE49-F238E27FC236}">
                <a16:creationId xmlns:a16="http://schemas.microsoft.com/office/drawing/2014/main" id="{888D5EA3-4FF3-94C7-6C6C-5FDD155CCE38}"/>
              </a:ext>
            </a:extLst>
          </p:cNvPr>
          <p:cNvSpPr/>
          <p:nvPr/>
        </p:nvSpPr>
        <p:spPr>
          <a:xfrm>
            <a:off x="11909678" y="2515203"/>
            <a:ext cx="367038" cy="54317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右 40">
            <a:extLst>
              <a:ext uri="{FF2B5EF4-FFF2-40B4-BE49-F238E27FC236}">
                <a16:creationId xmlns:a16="http://schemas.microsoft.com/office/drawing/2014/main" id="{27E22A22-97D6-C4E7-10F9-BB8FFCC625EE}"/>
              </a:ext>
            </a:extLst>
          </p:cNvPr>
          <p:cNvSpPr/>
          <p:nvPr/>
        </p:nvSpPr>
        <p:spPr>
          <a:xfrm rot="5400000">
            <a:off x="6939058" y="2703034"/>
            <a:ext cx="2138836" cy="4866928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6DE1E93-1800-89F5-DBE5-6825D4548EB0}"/>
              </a:ext>
            </a:extLst>
          </p:cNvPr>
          <p:cNvSpPr/>
          <p:nvPr/>
        </p:nvSpPr>
        <p:spPr>
          <a:xfrm>
            <a:off x="5201055" y="4018512"/>
            <a:ext cx="5614843" cy="5847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C7A8DF8-3E76-D185-B48B-BE2EC575A5D0}"/>
              </a:ext>
            </a:extLst>
          </p:cNvPr>
          <p:cNvSpPr/>
          <p:nvPr/>
        </p:nvSpPr>
        <p:spPr>
          <a:xfrm>
            <a:off x="4803521" y="5271036"/>
            <a:ext cx="6409911" cy="584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422B2CC-16D8-5817-0E57-58CC0BEE9242}"/>
              </a:ext>
            </a:extLst>
          </p:cNvPr>
          <p:cNvSpPr txBox="1"/>
          <p:nvPr/>
        </p:nvSpPr>
        <p:spPr>
          <a:xfrm>
            <a:off x="5222050" y="4035953"/>
            <a:ext cx="5572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AIDMA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模型：消费者行为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1947443-8AEB-4F9C-019E-FAA267742AB5}"/>
              </a:ext>
            </a:extLst>
          </p:cNvPr>
          <p:cNvSpPr txBox="1"/>
          <p:nvPr/>
        </p:nvSpPr>
        <p:spPr>
          <a:xfrm>
            <a:off x="4623047" y="5265619"/>
            <a:ext cx="6770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AISAS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模型：网络购买消费者行为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2DD53A51-26B2-EC76-5F68-B4CF3271CCA1}"/>
              </a:ext>
            </a:extLst>
          </p:cNvPr>
          <p:cNvGrpSpPr/>
          <p:nvPr/>
        </p:nvGrpSpPr>
        <p:grpSpPr>
          <a:xfrm>
            <a:off x="167799" y="6117092"/>
            <a:ext cx="3252115" cy="1984974"/>
            <a:chOff x="167799" y="2432363"/>
            <a:chExt cx="3252115" cy="1984974"/>
          </a:xfrm>
        </p:grpSpPr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55ECA877-343F-E658-D562-C06A8A47F189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D4B2C30-5715-AB3C-A935-E6F6240DB564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ttention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8BD199E4-C629-3CC4-417F-0CA06DA9049F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注意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96A1D925-CAD0-9239-02E6-D1B8982816B8}"/>
              </a:ext>
            </a:extLst>
          </p:cNvPr>
          <p:cNvGrpSpPr/>
          <p:nvPr/>
        </p:nvGrpSpPr>
        <p:grpSpPr>
          <a:xfrm>
            <a:off x="3131828" y="6117092"/>
            <a:ext cx="3252115" cy="1984974"/>
            <a:chOff x="167799" y="2432363"/>
            <a:chExt cx="3252115" cy="1984974"/>
          </a:xfrm>
        </p:grpSpPr>
        <p:sp>
          <p:nvSpPr>
            <p:cNvPr id="55" name="矩形: 圆角 54">
              <a:extLst>
                <a:ext uri="{FF2B5EF4-FFF2-40B4-BE49-F238E27FC236}">
                  <a16:creationId xmlns:a16="http://schemas.microsoft.com/office/drawing/2014/main" id="{5D7DE78D-11F1-D118-E673-ECA316AFA1E1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CAC6844B-5622-EC47-C35F-369CD555A92E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nterest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86AF1435-815D-231B-6C25-CCD603E56451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兴趣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63C944DF-72EA-3FD1-E026-547E1ED2BE14}"/>
              </a:ext>
            </a:extLst>
          </p:cNvPr>
          <p:cNvGrpSpPr/>
          <p:nvPr/>
        </p:nvGrpSpPr>
        <p:grpSpPr>
          <a:xfrm>
            <a:off x="6219696" y="6117092"/>
            <a:ext cx="3252115" cy="1984974"/>
            <a:chOff x="167799" y="2432363"/>
            <a:chExt cx="3252115" cy="1984974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id="{0AF6D4E8-17AC-A4E7-23F1-CB280119651C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0AB540C7-821E-CD6F-565F-3D0E8F21B220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earch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AD7F725A-C34F-A491-53CE-D56918EC3188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搜索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91CC3A77-0EA0-0EB7-26ED-4A8CAC44A7D3}"/>
              </a:ext>
            </a:extLst>
          </p:cNvPr>
          <p:cNvGrpSpPr/>
          <p:nvPr/>
        </p:nvGrpSpPr>
        <p:grpSpPr>
          <a:xfrm>
            <a:off x="9041203" y="6117092"/>
            <a:ext cx="3252115" cy="1984974"/>
            <a:chOff x="167799" y="2432363"/>
            <a:chExt cx="3252115" cy="1984974"/>
          </a:xfrm>
        </p:grpSpPr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32A6482A-AF25-8F90-B023-E3C89ED4AD8C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文本框 511">
              <a:extLst>
                <a:ext uri="{FF2B5EF4-FFF2-40B4-BE49-F238E27FC236}">
                  <a16:creationId xmlns:a16="http://schemas.microsoft.com/office/drawing/2014/main" id="{FBEDB65E-5C8F-1865-9D8E-4832FD4D2B83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ction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3" name="文本框 512">
              <a:extLst>
                <a:ext uri="{FF2B5EF4-FFF2-40B4-BE49-F238E27FC236}">
                  <a16:creationId xmlns:a16="http://schemas.microsoft.com/office/drawing/2014/main" id="{601C06B3-B1F1-B279-E627-47A66BBC096A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</a:t>
              </a:r>
              <a:endPara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4" name="组合 513">
            <a:extLst>
              <a:ext uri="{FF2B5EF4-FFF2-40B4-BE49-F238E27FC236}">
                <a16:creationId xmlns:a16="http://schemas.microsoft.com/office/drawing/2014/main" id="{50427FF0-F7E4-A6BA-D40A-62D1CFD475CE}"/>
              </a:ext>
            </a:extLst>
          </p:cNvPr>
          <p:cNvGrpSpPr/>
          <p:nvPr/>
        </p:nvGrpSpPr>
        <p:grpSpPr>
          <a:xfrm>
            <a:off x="11962066" y="6117092"/>
            <a:ext cx="3252115" cy="1984974"/>
            <a:chOff x="167799" y="2432363"/>
            <a:chExt cx="3252115" cy="1984974"/>
          </a:xfrm>
        </p:grpSpPr>
        <p:sp>
          <p:nvSpPr>
            <p:cNvPr id="515" name="矩形: 圆角 514">
              <a:extLst>
                <a:ext uri="{FF2B5EF4-FFF2-40B4-BE49-F238E27FC236}">
                  <a16:creationId xmlns:a16="http://schemas.microsoft.com/office/drawing/2014/main" id="{926722A3-434F-60C1-7ADA-2C555BBC06AA}"/>
                </a:ext>
              </a:extLst>
            </p:cNvPr>
            <p:cNvSpPr/>
            <p:nvPr/>
          </p:nvSpPr>
          <p:spPr>
            <a:xfrm>
              <a:off x="631028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19" name="文本框 518">
              <a:extLst>
                <a:ext uri="{FF2B5EF4-FFF2-40B4-BE49-F238E27FC236}">
                  <a16:creationId xmlns:a16="http://schemas.microsoft.com/office/drawing/2014/main" id="{D3FBF699-6F81-DA94-D947-930E06B124B5}"/>
                </a:ext>
              </a:extLst>
            </p:cNvPr>
            <p:cNvSpPr txBox="1"/>
            <p:nvPr/>
          </p:nvSpPr>
          <p:spPr>
            <a:xfrm>
              <a:off x="167799" y="2604199"/>
              <a:ext cx="32521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hare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0" name="文本框 519">
              <a:extLst>
                <a:ext uri="{FF2B5EF4-FFF2-40B4-BE49-F238E27FC236}">
                  <a16:creationId xmlns:a16="http://schemas.microsoft.com/office/drawing/2014/main" id="{97D0860B-7640-2682-4D96-4A4FBF295133}"/>
                </a:ext>
              </a:extLst>
            </p:cNvPr>
            <p:cNvSpPr txBox="1"/>
            <p:nvPr/>
          </p:nvSpPr>
          <p:spPr>
            <a:xfrm>
              <a:off x="582049" y="3654313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分享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1" name="箭头: 右 520">
            <a:extLst>
              <a:ext uri="{FF2B5EF4-FFF2-40B4-BE49-F238E27FC236}">
                <a16:creationId xmlns:a16="http://schemas.microsoft.com/office/drawing/2014/main" id="{E4ACA2AA-739F-740E-6E21-479760621E47}"/>
              </a:ext>
            </a:extLst>
          </p:cNvPr>
          <p:cNvSpPr/>
          <p:nvPr/>
        </p:nvSpPr>
        <p:spPr>
          <a:xfrm>
            <a:off x="3101701" y="6825572"/>
            <a:ext cx="367038" cy="543172"/>
          </a:xfrm>
          <a:prstGeom prst="rightArrow">
            <a:avLst/>
          </a:prstGeom>
          <a:solidFill>
            <a:srgbClr val="FFBA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2" name="箭头: 右 521">
            <a:extLst>
              <a:ext uri="{FF2B5EF4-FFF2-40B4-BE49-F238E27FC236}">
                <a16:creationId xmlns:a16="http://schemas.microsoft.com/office/drawing/2014/main" id="{8CAE3B62-DC14-265C-5FB4-86CF38215CED}"/>
              </a:ext>
            </a:extLst>
          </p:cNvPr>
          <p:cNvSpPr/>
          <p:nvPr/>
        </p:nvSpPr>
        <p:spPr>
          <a:xfrm>
            <a:off x="6119220" y="6825572"/>
            <a:ext cx="367038" cy="543172"/>
          </a:xfrm>
          <a:prstGeom prst="rightArrow">
            <a:avLst/>
          </a:prstGeom>
          <a:solidFill>
            <a:srgbClr val="FFBA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3" name="箭头: 右 522">
            <a:extLst>
              <a:ext uri="{FF2B5EF4-FFF2-40B4-BE49-F238E27FC236}">
                <a16:creationId xmlns:a16="http://schemas.microsoft.com/office/drawing/2014/main" id="{266D9C3A-547A-17A3-C22F-A960BE4384C8}"/>
              </a:ext>
            </a:extLst>
          </p:cNvPr>
          <p:cNvSpPr/>
          <p:nvPr/>
        </p:nvSpPr>
        <p:spPr>
          <a:xfrm>
            <a:off x="9058475" y="6825572"/>
            <a:ext cx="367038" cy="543172"/>
          </a:xfrm>
          <a:prstGeom prst="rightArrow">
            <a:avLst/>
          </a:prstGeom>
          <a:solidFill>
            <a:srgbClr val="FFBA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4" name="箭头: 右 523">
            <a:extLst>
              <a:ext uri="{FF2B5EF4-FFF2-40B4-BE49-F238E27FC236}">
                <a16:creationId xmlns:a16="http://schemas.microsoft.com/office/drawing/2014/main" id="{A81CB1E1-3B6C-6FB0-0658-88B28CCFF909}"/>
              </a:ext>
            </a:extLst>
          </p:cNvPr>
          <p:cNvSpPr/>
          <p:nvPr/>
        </p:nvSpPr>
        <p:spPr>
          <a:xfrm>
            <a:off x="11909678" y="6825572"/>
            <a:ext cx="367038" cy="543172"/>
          </a:xfrm>
          <a:prstGeom prst="rightArrow">
            <a:avLst/>
          </a:prstGeom>
          <a:solidFill>
            <a:srgbClr val="FFBA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5" name="箭头: 下弧形 524">
            <a:extLst>
              <a:ext uri="{FF2B5EF4-FFF2-40B4-BE49-F238E27FC236}">
                <a16:creationId xmlns:a16="http://schemas.microsoft.com/office/drawing/2014/main" id="{1FFD6FE4-84AE-F394-A4B0-547822C116E1}"/>
              </a:ext>
            </a:extLst>
          </p:cNvPr>
          <p:cNvSpPr/>
          <p:nvPr/>
        </p:nvSpPr>
        <p:spPr>
          <a:xfrm flipV="1">
            <a:off x="10771587" y="5729842"/>
            <a:ext cx="3252115" cy="584775"/>
          </a:xfrm>
          <a:prstGeom prst="curvedUpArrow">
            <a:avLst/>
          </a:prstGeom>
          <a:solidFill>
            <a:srgbClr val="FFBA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6" name="箭头: 下弧形 525">
            <a:extLst>
              <a:ext uri="{FF2B5EF4-FFF2-40B4-BE49-F238E27FC236}">
                <a16:creationId xmlns:a16="http://schemas.microsoft.com/office/drawing/2014/main" id="{153D7107-32FE-2C31-4506-D22B71848BF6}"/>
              </a:ext>
            </a:extLst>
          </p:cNvPr>
          <p:cNvSpPr/>
          <p:nvPr/>
        </p:nvSpPr>
        <p:spPr>
          <a:xfrm flipH="1">
            <a:off x="10574721" y="8006373"/>
            <a:ext cx="3252115" cy="584775"/>
          </a:xfrm>
          <a:prstGeom prst="curvedUpArrow">
            <a:avLst/>
          </a:prstGeom>
          <a:solidFill>
            <a:srgbClr val="FFBA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7" name="文本框 526">
            <a:extLst>
              <a:ext uri="{FF2B5EF4-FFF2-40B4-BE49-F238E27FC236}">
                <a16:creationId xmlns:a16="http://schemas.microsoft.com/office/drawing/2014/main" id="{57C4F2BD-927C-080F-A487-06CC2168F6A9}"/>
              </a:ext>
            </a:extLst>
          </p:cNvPr>
          <p:cNvSpPr txBox="1"/>
          <p:nvPr/>
        </p:nvSpPr>
        <p:spPr>
          <a:xfrm>
            <a:off x="16148622" y="330808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1151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6204455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FAST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模型（衡量消费者运营健康度）</a:t>
            </a:r>
          </a:p>
        </p:txBody>
      </p:sp>
      <p:grpSp>
        <p:nvGrpSpPr>
          <p:cNvPr id="516" name="组合 515">
            <a:extLst>
              <a:ext uri="{FF2B5EF4-FFF2-40B4-BE49-F238E27FC236}">
                <a16:creationId xmlns:a16="http://schemas.microsoft.com/office/drawing/2014/main" id="{77DF018D-46AB-DF6F-1DF8-640E2BBE2948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17" name="平行四边形 516">
              <a:extLst>
                <a:ext uri="{FF2B5EF4-FFF2-40B4-BE49-F238E27FC236}">
                  <a16:creationId xmlns:a16="http://schemas.microsoft.com/office/drawing/2014/main" id="{286CD6EC-D23E-4549-965D-CFCD39F687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8" name="直接连接符 517">
              <a:extLst>
                <a:ext uri="{FF2B5EF4-FFF2-40B4-BE49-F238E27FC236}">
                  <a16:creationId xmlns:a16="http://schemas.microsoft.com/office/drawing/2014/main" id="{489DA427-E8AE-9319-8309-AFCFB3966CF3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A33440-4EBA-D5EA-EEED-54E872FD23F3}"/>
              </a:ext>
            </a:extLst>
          </p:cNvPr>
          <p:cNvSpPr txBox="1"/>
          <p:nvPr/>
        </p:nvSpPr>
        <p:spPr>
          <a:xfrm>
            <a:off x="15255022" y="9069498"/>
            <a:ext cx="243352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阿里巴巴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C1D2398-B823-CC82-3D2F-6DC293E6A64B}"/>
              </a:ext>
            </a:extLst>
          </p:cNvPr>
          <p:cNvGrpSpPr/>
          <p:nvPr/>
        </p:nvGrpSpPr>
        <p:grpSpPr>
          <a:xfrm>
            <a:off x="1474889" y="1536436"/>
            <a:ext cx="6204454" cy="816023"/>
            <a:chOff x="989510" y="2233661"/>
            <a:chExt cx="4059432" cy="70788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294354E3-3619-2049-5F33-5CC8B3D1FBE0}"/>
                </a:ext>
              </a:extLst>
            </p:cNvPr>
            <p:cNvSpPr/>
            <p:nvPr/>
          </p:nvSpPr>
          <p:spPr>
            <a:xfrm>
              <a:off x="1282124" y="2239078"/>
              <a:ext cx="3474205" cy="5847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E1C1F25-7C6B-A2CA-F463-C875953253C6}"/>
                </a:ext>
              </a:extLst>
            </p:cNvPr>
            <p:cNvSpPr txBox="1"/>
            <p:nvPr/>
          </p:nvSpPr>
          <p:spPr>
            <a:xfrm>
              <a:off x="989510" y="2233661"/>
              <a:ext cx="40594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数量指标</a:t>
              </a:r>
              <a:endPara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0235C0D-7747-A593-4CD7-F65AEB6A3F5F}"/>
              </a:ext>
            </a:extLst>
          </p:cNvPr>
          <p:cNvSpPr/>
          <p:nvPr/>
        </p:nvSpPr>
        <p:spPr>
          <a:xfrm>
            <a:off x="1835462" y="2646267"/>
            <a:ext cx="5309988" cy="198497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A04ECF3-DD65-6F8C-B607-2900078322DB}"/>
              </a:ext>
            </a:extLst>
          </p:cNvPr>
          <p:cNvSpPr txBox="1"/>
          <p:nvPr/>
        </p:nvSpPr>
        <p:spPr>
          <a:xfrm>
            <a:off x="1860446" y="2818103"/>
            <a:ext cx="5248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ertility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6DAB47F-E306-3102-6C07-078DA4A4CF54}"/>
              </a:ext>
            </a:extLst>
          </p:cNvPr>
          <p:cNvSpPr txBox="1"/>
          <p:nvPr/>
        </p:nvSpPr>
        <p:spPr>
          <a:xfrm>
            <a:off x="1771341" y="3868217"/>
            <a:ext cx="5469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可运营人群，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AIPL*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总量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FFB4AB9-F28C-439C-71EC-678E4B9653E2}"/>
              </a:ext>
            </a:extLst>
          </p:cNvPr>
          <p:cNvGrpSpPr/>
          <p:nvPr/>
        </p:nvGrpSpPr>
        <p:grpSpPr>
          <a:xfrm>
            <a:off x="7743464" y="1536436"/>
            <a:ext cx="6204454" cy="707886"/>
            <a:chOff x="989510" y="2233661"/>
            <a:chExt cx="4059432" cy="614079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7719027-8186-7A6C-1BC2-4A69844E7721}"/>
                </a:ext>
              </a:extLst>
            </p:cNvPr>
            <p:cNvSpPr/>
            <p:nvPr/>
          </p:nvSpPr>
          <p:spPr>
            <a:xfrm>
              <a:off x="1282124" y="2239078"/>
              <a:ext cx="3474205" cy="5847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0CAFEDE-D7BA-8CE4-189E-01B5D5A30A21}"/>
                </a:ext>
              </a:extLst>
            </p:cNvPr>
            <p:cNvSpPr txBox="1"/>
            <p:nvPr/>
          </p:nvSpPr>
          <p:spPr>
            <a:xfrm>
              <a:off x="989510" y="2233661"/>
              <a:ext cx="4059432" cy="614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质量指标</a:t>
              </a:r>
              <a:endPara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0D536FB6-8C16-6742-B0E2-0CED830856E6}"/>
              </a:ext>
            </a:extLst>
          </p:cNvPr>
          <p:cNvSpPr/>
          <p:nvPr/>
        </p:nvSpPr>
        <p:spPr>
          <a:xfrm>
            <a:off x="8104037" y="2646267"/>
            <a:ext cx="5309988" cy="198497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CABC896-1FC6-F174-901D-89333CB24046}"/>
              </a:ext>
            </a:extLst>
          </p:cNvPr>
          <p:cNvSpPr txBox="1"/>
          <p:nvPr/>
        </p:nvSpPr>
        <p:spPr>
          <a:xfrm>
            <a:off x="8129021" y="2818103"/>
            <a:ext cx="5248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dvancing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2ABB0C6-2C43-AA20-EFE9-BA4EBD54BFEF}"/>
              </a:ext>
            </a:extLst>
          </p:cNvPr>
          <p:cNvSpPr txBox="1"/>
          <p:nvPr/>
        </p:nvSpPr>
        <p:spPr>
          <a:xfrm>
            <a:off x="8039916" y="3868217"/>
            <a:ext cx="5469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AIPL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人群转化率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0467A3C3-CFF9-B5EE-087D-C3F2CE84CC85}"/>
              </a:ext>
            </a:extLst>
          </p:cNvPr>
          <p:cNvSpPr/>
          <p:nvPr/>
        </p:nvSpPr>
        <p:spPr>
          <a:xfrm>
            <a:off x="1899583" y="4889819"/>
            <a:ext cx="5309988" cy="198497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E5F9932-7EBA-52D7-F058-3F85BBC640CC}"/>
              </a:ext>
            </a:extLst>
          </p:cNvPr>
          <p:cNvSpPr txBox="1"/>
          <p:nvPr/>
        </p:nvSpPr>
        <p:spPr>
          <a:xfrm>
            <a:off x="1924567" y="5061655"/>
            <a:ext cx="5248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uperiority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73B49D57-6DD3-AB35-07FC-137112AC1C0E}"/>
              </a:ext>
            </a:extLst>
          </p:cNvPr>
          <p:cNvSpPr txBox="1"/>
          <p:nvPr/>
        </p:nvSpPr>
        <p:spPr>
          <a:xfrm>
            <a:off x="1835462" y="6111769"/>
            <a:ext cx="5469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高价值人群总量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会员总量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7" name="矩形: 圆角 526">
            <a:extLst>
              <a:ext uri="{FF2B5EF4-FFF2-40B4-BE49-F238E27FC236}">
                <a16:creationId xmlns:a16="http://schemas.microsoft.com/office/drawing/2014/main" id="{88FDDEBA-2DD0-9F99-4489-112A541F1B4D}"/>
              </a:ext>
            </a:extLst>
          </p:cNvPr>
          <p:cNvSpPr/>
          <p:nvPr/>
        </p:nvSpPr>
        <p:spPr>
          <a:xfrm>
            <a:off x="8129021" y="4889819"/>
            <a:ext cx="5309988" cy="198497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8" name="文本框 527">
            <a:extLst>
              <a:ext uri="{FF2B5EF4-FFF2-40B4-BE49-F238E27FC236}">
                <a16:creationId xmlns:a16="http://schemas.microsoft.com/office/drawing/2014/main" id="{C346CCC2-E3B3-A38C-93EF-156D43E4D476}"/>
              </a:ext>
            </a:extLst>
          </p:cNvPr>
          <p:cNvSpPr txBox="1"/>
          <p:nvPr/>
        </p:nvSpPr>
        <p:spPr>
          <a:xfrm>
            <a:off x="8154005" y="5061655"/>
            <a:ext cx="5248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hriving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9" name="文本框 528">
            <a:extLst>
              <a:ext uri="{FF2B5EF4-FFF2-40B4-BE49-F238E27FC236}">
                <a16:creationId xmlns:a16="http://schemas.microsoft.com/office/drawing/2014/main" id="{B14E2148-FD5E-891D-8651-526321742B91}"/>
              </a:ext>
            </a:extLst>
          </p:cNvPr>
          <p:cNvSpPr txBox="1"/>
          <p:nvPr/>
        </p:nvSpPr>
        <p:spPr>
          <a:xfrm>
            <a:off x="8064900" y="6111769"/>
            <a:ext cx="5469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高价值人群活跃率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会员活跃率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0" name="文本框 529">
            <a:extLst>
              <a:ext uri="{FF2B5EF4-FFF2-40B4-BE49-F238E27FC236}">
                <a16:creationId xmlns:a16="http://schemas.microsoft.com/office/drawing/2014/main" id="{1B5F28ED-F626-6A84-BA45-EF222F9DC4D3}"/>
              </a:ext>
            </a:extLst>
          </p:cNvPr>
          <p:cNvSpPr txBox="1"/>
          <p:nvPr/>
        </p:nvSpPr>
        <p:spPr>
          <a:xfrm>
            <a:off x="1922122" y="7350590"/>
            <a:ext cx="11701916" cy="216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AIPL*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消费历程中各阶段消费者数量。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Aware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（认知）：包含被品牌或商品在生态内任何渠道的信息所触及的消费者人数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Interest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（兴趣）：包含对品牌或商品表达过兴趣的消费者人数，如搜索、参与互动等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Purchase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（购买）：包含购买品牌商品的所有消费者人数减去忠诚消费者人数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Loyalty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（忠诚）：包含对商品有过正向的评论或者产生复购行为的消费者人数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1" name="文本框 530">
            <a:extLst>
              <a:ext uri="{FF2B5EF4-FFF2-40B4-BE49-F238E27FC236}">
                <a16:creationId xmlns:a16="http://schemas.microsoft.com/office/drawing/2014/main" id="{7DF642FE-DF03-19B1-6D16-03B6BFB55951}"/>
              </a:ext>
            </a:extLst>
          </p:cNvPr>
          <p:cNvSpPr txBox="1"/>
          <p:nvPr/>
        </p:nvSpPr>
        <p:spPr>
          <a:xfrm>
            <a:off x="16148622" y="330808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1271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4302781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HBG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大渗透（品牌营销）</a:t>
            </a:r>
          </a:p>
        </p:txBody>
      </p:sp>
      <p:grpSp>
        <p:nvGrpSpPr>
          <p:cNvPr id="516" name="组合 515">
            <a:extLst>
              <a:ext uri="{FF2B5EF4-FFF2-40B4-BE49-F238E27FC236}">
                <a16:creationId xmlns:a16="http://schemas.microsoft.com/office/drawing/2014/main" id="{77DF018D-46AB-DF6F-1DF8-640E2BBE2948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17" name="平行四边形 516">
              <a:extLst>
                <a:ext uri="{FF2B5EF4-FFF2-40B4-BE49-F238E27FC236}">
                  <a16:creationId xmlns:a16="http://schemas.microsoft.com/office/drawing/2014/main" id="{286CD6EC-D23E-4549-965D-CFCD39F687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8" name="直接连接符 517">
              <a:extLst>
                <a:ext uri="{FF2B5EF4-FFF2-40B4-BE49-F238E27FC236}">
                  <a16:creationId xmlns:a16="http://schemas.microsoft.com/office/drawing/2014/main" id="{489DA427-E8AE-9319-8309-AFCFB3966CF3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A33440-4EBA-D5EA-EEED-54E872FD23F3}"/>
              </a:ext>
            </a:extLst>
          </p:cNvPr>
          <p:cNvSpPr txBox="1"/>
          <p:nvPr/>
        </p:nvSpPr>
        <p:spPr>
          <a:xfrm>
            <a:off x="15255022" y="9069498"/>
            <a:ext cx="243352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Bryon Sharp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教授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: 圆顶角 1">
            <a:extLst>
              <a:ext uri="{FF2B5EF4-FFF2-40B4-BE49-F238E27FC236}">
                <a16:creationId xmlns:a16="http://schemas.microsoft.com/office/drawing/2014/main" id="{0BB340F1-490B-6503-354E-D9ECDA7C827A}"/>
              </a:ext>
            </a:extLst>
          </p:cNvPr>
          <p:cNvSpPr/>
          <p:nvPr/>
        </p:nvSpPr>
        <p:spPr>
          <a:xfrm rot="5400000">
            <a:off x="1317130" y="1814350"/>
            <a:ext cx="4981664" cy="534746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276A939-1B98-1E3D-ED83-A57F8F2AD245}"/>
              </a:ext>
            </a:extLst>
          </p:cNvPr>
          <p:cNvSpPr txBox="1"/>
          <p:nvPr/>
        </p:nvSpPr>
        <p:spPr>
          <a:xfrm>
            <a:off x="1412655" y="3837281"/>
            <a:ext cx="47906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HBG</a:t>
            </a:r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大渗透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9D136FC-3D8C-E24F-07E1-67B673ED8AE9}"/>
              </a:ext>
            </a:extLst>
          </p:cNvPr>
          <p:cNvSpPr txBox="1"/>
          <p:nvPr/>
        </p:nvSpPr>
        <p:spPr>
          <a:xfrm>
            <a:off x="1412655" y="4945277"/>
            <a:ext cx="4790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How Brands Grow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9386352-D56A-9852-49B1-3B1000F11B65}"/>
              </a:ext>
            </a:extLst>
          </p:cNvPr>
          <p:cNvSpPr/>
          <p:nvPr/>
        </p:nvSpPr>
        <p:spPr>
          <a:xfrm>
            <a:off x="7459578" y="1997246"/>
            <a:ext cx="6015789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94D1631-887E-0BAD-DE9B-CCCD5282771E}"/>
              </a:ext>
            </a:extLst>
          </p:cNvPr>
          <p:cNvSpPr/>
          <p:nvPr/>
        </p:nvSpPr>
        <p:spPr>
          <a:xfrm>
            <a:off x="7459578" y="1997246"/>
            <a:ext cx="2189748" cy="914400"/>
          </a:xfrm>
          <a:prstGeom prst="rect">
            <a:avLst/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6206CF3-0A9C-E384-A0FE-719309FB64CF}"/>
              </a:ext>
            </a:extLst>
          </p:cNvPr>
          <p:cNvSpPr txBox="1"/>
          <p:nvPr/>
        </p:nvSpPr>
        <p:spPr>
          <a:xfrm>
            <a:off x="7342645" y="2118619"/>
            <a:ext cx="2423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渗透率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7B10876-8D2D-4F9C-ECCD-1CC0E74682CA}"/>
              </a:ext>
            </a:extLst>
          </p:cNvPr>
          <p:cNvSpPr txBox="1"/>
          <p:nvPr/>
        </p:nvSpPr>
        <p:spPr>
          <a:xfrm>
            <a:off x="10409006" y="2162058"/>
            <a:ext cx="242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大品牌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AAF1E8B-043E-DA51-3665-144BF9343A3C}"/>
              </a:ext>
            </a:extLst>
          </p:cNvPr>
          <p:cNvSpPr/>
          <p:nvPr/>
        </p:nvSpPr>
        <p:spPr>
          <a:xfrm>
            <a:off x="7459578" y="4030877"/>
            <a:ext cx="6015789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A0165CD-D1C0-F883-AEDA-4716AA624783}"/>
              </a:ext>
            </a:extLst>
          </p:cNvPr>
          <p:cNvSpPr/>
          <p:nvPr/>
        </p:nvSpPr>
        <p:spPr>
          <a:xfrm>
            <a:off x="7459578" y="4030877"/>
            <a:ext cx="2189748" cy="914400"/>
          </a:xfrm>
          <a:prstGeom prst="rect">
            <a:avLst/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2F887A3-2C15-7933-370E-E2B995D4CA7A}"/>
              </a:ext>
            </a:extLst>
          </p:cNvPr>
          <p:cNvSpPr txBox="1"/>
          <p:nvPr/>
        </p:nvSpPr>
        <p:spPr>
          <a:xfrm>
            <a:off x="7342645" y="4152250"/>
            <a:ext cx="2423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想得起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A87AF69-25D5-FB76-7B16-11C024A2DE53}"/>
              </a:ext>
            </a:extLst>
          </p:cNvPr>
          <p:cNvSpPr txBox="1"/>
          <p:nvPr/>
        </p:nvSpPr>
        <p:spPr>
          <a:xfrm>
            <a:off x="10409006" y="4195689"/>
            <a:ext cx="242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大媒体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49060BC-7FA9-D288-D923-EC90179888E8}"/>
              </a:ext>
            </a:extLst>
          </p:cNvPr>
          <p:cNvSpPr/>
          <p:nvPr/>
        </p:nvSpPr>
        <p:spPr>
          <a:xfrm>
            <a:off x="7459578" y="6064508"/>
            <a:ext cx="6015789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F62F470-F115-8B6B-0BDD-2D5AEFB1FB3E}"/>
              </a:ext>
            </a:extLst>
          </p:cNvPr>
          <p:cNvSpPr/>
          <p:nvPr/>
        </p:nvSpPr>
        <p:spPr>
          <a:xfrm>
            <a:off x="7459578" y="6064508"/>
            <a:ext cx="2189748" cy="914400"/>
          </a:xfrm>
          <a:prstGeom prst="rect">
            <a:avLst/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EED8F06-6EE1-9B09-D895-5A05568AA131}"/>
              </a:ext>
            </a:extLst>
          </p:cNvPr>
          <p:cNvSpPr txBox="1"/>
          <p:nvPr/>
        </p:nvSpPr>
        <p:spPr>
          <a:xfrm>
            <a:off x="7342645" y="6185881"/>
            <a:ext cx="2423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买得到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DC5C6A6-BF09-C0EB-B795-5706D6CF51BF}"/>
              </a:ext>
            </a:extLst>
          </p:cNvPr>
          <p:cNvSpPr txBox="1"/>
          <p:nvPr/>
        </p:nvSpPr>
        <p:spPr>
          <a:xfrm>
            <a:off x="10409006" y="6229320"/>
            <a:ext cx="242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大渠道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819D504-DE0D-4006-8B30-E5F41373E1A1}"/>
              </a:ext>
            </a:extLst>
          </p:cNvPr>
          <p:cNvSpPr txBox="1"/>
          <p:nvPr/>
        </p:nvSpPr>
        <p:spPr>
          <a:xfrm>
            <a:off x="1150619" y="7915519"/>
            <a:ext cx="12324747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品牌增长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渗透率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想得起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买得到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D68D0CD-57B5-AC8F-E7F0-1B762DDF49B8}"/>
              </a:ext>
            </a:extLst>
          </p:cNvPr>
          <p:cNvSpPr txBox="1"/>
          <p:nvPr/>
        </p:nvSpPr>
        <p:spPr>
          <a:xfrm>
            <a:off x="16148622" y="330808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5406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4673074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RFM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模型（衡量用户价值）</a:t>
            </a:r>
          </a:p>
        </p:txBody>
      </p:sp>
      <p:grpSp>
        <p:nvGrpSpPr>
          <p:cNvPr id="516" name="组合 515">
            <a:extLst>
              <a:ext uri="{FF2B5EF4-FFF2-40B4-BE49-F238E27FC236}">
                <a16:creationId xmlns:a16="http://schemas.microsoft.com/office/drawing/2014/main" id="{77DF018D-46AB-DF6F-1DF8-640E2BBE2948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17" name="平行四边形 516">
              <a:extLst>
                <a:ext uri="{FF2B5EF4-FFF2-40B4-BE49-F238E27FC236}">
                  <a16:creationId xmlns:a16="http://schemas.microsoft.com/office/drawing/2014/main" id="{286CD6EC-D23E-4549-965D-CFCD39F687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8" name="直接连接符 517">
              <a:extLst>
                <a:ext uri="{FF2B5EF4-FFF2-40B4-BE49-F238E27FC236}">
                  <a16:creationId xmlns:a16="http://schemas.microsoft.com/office/drawing/2014/main" id="{489DA427-E8AE-9319-8309-AFCFB3966CF3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A33440-4EBA-D5EA-EEED-54E872FD23F3}"/>
              </a:ext>
            </a:extLst>
          </p:cNvPr>
          <p:cNvSpPr txBox="1"/>
          <p:nvPr/>
        </p:nvSpPr>
        <p:spPr>
          <a:xfrm>
            <a:off x="15255022" y="8082910"/>
            <a:ext cx="2433529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美国数据库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营销研究所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Arthur Hughes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D68D0CD-57B5-AC8F-E7F0-1B762DDF49B8}"/>
              </a:ext>
            </a:extLst>
          </p:cNvPr>
          <p:cNvSpPr txBox="1"/>
          <p:nvPr/>
        </p:nvSpPr>
        <p:spPr>
          <a:xfrm>
            <a:off x="16148622" y="330808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6AF6621-2E5C-A1DD-63D3-836E7F83BAB6}"/>
              </a:ext>
            </a:extLst>
          </p:cNvPr>
          <p:cNvGrpSpPr/>
          <p:nvPr/>
        </p:nvGrpSpPr>
        <p:grpSpPr>
          <a:xfrm>
            <a:off x="4628067" y="1724080"/>
            <a:ext cx="6613582" cy="6632463"/>
            <a:chOff x="4628067" y="1724080"/>
            <a:chExt cx="6613582" cy="6632463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01D42DE3-614C-9DCE-7250-02E663EF17FC}"/>
                </a:ext>
              </a:extLst>
            </p:cNvPr>
            <p:cNvGrpSpPr/>
            <p:nvPr/>
          </p:nvGrpSpPr>
          <p:grpSpPr>
            <a:xfrm>
              <a:off x="4628067" y="1724080"/>
              <a:ext cx="6613582" cy="6632463"/>
              <a:chOff x="2347062" y="2502569"/>
              <a:chExt cx="5786931" cy="5803452"/>
            </a:xfrm>
          </p:grpSpPr>
          <p:sp>
            <p:nvSpPr>
              <p:cNvPr id="3" name="立方体 2">
                <a:extLst>
                  <a:ext uri="{FF2B5EF4-FFF2-40B4-BE49-F238E27FC236}">
                    <a16:creationId xmlns:a16="http://schemas.microsoft.com/office/drawing/2014/main" id="{77602EB6-86B5-041B-FB9E-9CE1403ABC2A}"/>
                  </a:ext>
                </a:extLst>
              </p:cNvPr>
              <p:cNvSpPr/>
              <p:nvPr/>
            </p:nvSpPr>
            <p:spPr>
              <a:xfrm>
                <a:off x="3086548" y="2502569"/>
                <a:ext cx="2899002" cy="2899002"/>
              </a:xfrm>
              <a:prstGeom prst="cube">
                <a:avLst/>
              </a:prstGeom>
              <a:solidFill>
                <a:srgbClr val="FFBAB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立方体 5">
                <a:extLst>
                  <a:ext uri="{FF2B5EF4-FFF2-40B4-BE49-F238E27FC236}">
                    <a16:creationId xmlns:a16="http://schemas.microsoft.com/office/drawing/2014/main" id="{A75EE1AF-5CD5-9B66-AFC6-7BB05247F63C}"/>
                  </a:ext>
                </a:extLst>
              </p:cNvPr>
              <p:cNvSpPr/>
              <p:nvPr/>
            </p:nvSpPr>
            <p:spPr>
              <a:xfrm>
                <a:off x="5222001" y="2502569"/>
                <a:ext cx="2899002" cy="2899002"/>
              </a:xfrm>
              <a:prstGeom prst="cube">
                <a:avLst/>
              </a:prstGeom>
              <a:solidFill>
                <a:srgbClr val="FFBAB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5" name="立方体 24">
                <a:extLst>
                  <a:ext uri="{FF2B5EF4-FFF2-40B4-BE49-F238E27FC236}">
                    <a16:creationId xmlns:a16="http://schemas.microsoft.com/office/drawing/2014/main" id="{038F5457-C218-154F-00BC-30D820108005}"/>
                  </a:ext>
                </a:extLst>
              </p:cNvPr>
              <p:cNvSpPr/>
              <p:nvPr/>
            </p:nvSpPr>
            <p:spPr>
              <a:xfrm>
                <a:off x="3099538" y="4654991"/>
                <a:ext cx="2899002" cy="2899002"/>
              </a:xfrm>
              <a:prstGeom prst="cube">
                <a:avLst/>
              </a:prstGeom>
              <a:solidFill>
                <a:srgbClr val="FFBAB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立方体 25">
                <a:extLst>
                  <a:ext uri="{FF2B5EF4-FFF2-40B4-BE49-F238E27FC236}">
                    <a16:creationId xmlns:a16="http://schemas.microsoft.com/office/drawing/2014/main" id="{213AF5AD-2F4F-B46F-845C-0F2DF6FF0F73}"/>
                  </a:ext>
                </a:extLst>
              </p:cNvPr>
              <p:cNvSpPr/>
              <p:nvPr/>
            </p:nvSpPr>
            <p:spPr>
              <a:xfrm>
                <a:off x="5234991" y="4654991"/>
                <a:ext cx="2899002" cy="2899002"/>
              </a:xfrm>
              <a:prstGeom prst="cube">
                <a:avLst/>
              </a:prstGeom>
              <a:solidFill>
                <a:srgbClr val="FFBAB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立方体 27">
                <a:extLst>
                  <a:ext uri="{FF2B5EF4-FFF2-40B4-BE49-F238E27FC236}">
                    <a16:creationId xmlns:a16="http://schemas.microsoft.com/office/drawing/2014/main" id="{92FD5A45-1497-3D21-ACBE-A7C5EF063E55}"/>
                  </a:ext>
                </a:extLst>
              </p:cNvPr>
              <p:cNvSpPr/>
              <p:nvPr/>
            </p:nvSpPr>
            <p:spPr>
              <a:xfrm>
                <a:off x="4495505" y="5407019"/>
                <a:ext cx="2899002" cy="2899002"/>
              </a:xfrm>
              <a:prstGeom prst="cube">
                <a:avLst/>
              </a:prstGeom>
              <a:solidFill>
                <a:srgbClr val="FFBAB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7" name="立方体 26">
                <a:extLst>
                  <a:ext uri="{FF2B5EF4-FFF2-40B4-BE49-F238E27FC236}">
                    <a16:creationId xmlns:a16="http://schemas.microsoft.com/office/drawing/2014/main" id="{036651ED-AB83-0427-F6C9-614AC92EDA7F}"/>
                  </a:ext>
                </a:extLst>
              </p:cNvPr>
              <p:cNvSpPr/>
              <p:nvPr/>
            </p:nvSpPr>
            <p:spPr>
              <a:xfrm>
                <a:off x="2360052" y="5407019"/>
                <a:ext cx="2899002" cy="2899002"/>
              </a:xfrm>
              <a:prstGeom prst="cube">
                <a:avLst/>
              </a:prstGeom>
              <a:solidFill>
                <a:srgbClr val="FFBAB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立方体 9">
                <a:extLst>
                  <a:ext uri="{FF2B5EF4-FFF2-40B4-BE49-F238E27FC236}">
                    <a16:creationId xmlns:a16="http://schemas.microsoft.com/office/drawing/2014/main" id="{F1E48F35-4096-EB91-F456-B9BA7BCB494B}"/>
                  </a:ext>
                </a:extLst>
              </p:cNvPr>
              <p:cNvSpPr/>
              <p:nvPr/>
            </p:nvSpPr>
            <p:spPr>
              <a:xfrm>
                <a:off x="2347062" y="3254597"/>
                <a:ext cx="2899002" cy="2899002"/>
              </a:xfrm>
              <a:prstGeom prst="cube">
                <a:avLst/>
              </a:prstGeom>
              <a:solidFill>
                <a:srgbClr val="FFBAB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立方体 11">
                <a:extLst>
                  <a:ext uri="{FF2B5EF4-FFF2-40B4-BE49-F238E27FC236}">
                    <a16:creationId xmlns:a16="http://schemas.microsoft.com/office/drawing/2014/main" id="{224C0025-23F6-2DFD-92D2-318DF9295A5C}"/>
                  </a:ext>
                </a:extLst>
              </p:cNvPr>
              <p:cNvSpPr/>
              <p:nvPr/>
            </p:nvSpPr>
            <p:spPr>
              <a:xfrm>
                <a:off x="4482515" y="3254597"/>
                <a:ext cx="2899002" cy="2899002"/>
              </a:xfrm>
              <a:prstGeom prst="cube">
                <a:avLst/>
              </a:prstGeom>
              <a:solidFill>
                <a:srgbClr val="FFBAB3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AEF2D50-4287-092F-A117-1F0E056F023D}"/>
                </a:ext>
              </a:extLst>
            </p:cNvPr>
            <p:cNvSpPr/>
            <p:nvPr/>
          </p:nvSpPr>
          <p:spPr>
            <a:xfrm>
              <a:off x="4642913" y="4183971"/>
              <a:ext cx="6583890" cy="1712681"/>
            </a:xfrm>
            <a:custGeom>
              <a:avLst/>
              <a:gdLst>
                <a:gd name="connsiteX0" fmla="*/ 0 w 6583890"/>
                <a:gd name="connsiteY0" fmla="*/ 0 h 1712681"/>
                <a:gd name="connsiteX1" fmla="*/ 6583890 w 6583890"/>
                <a:gd name="connsiteY1" fmla="*/ 0 h 1712681"/>
                <a:gd name="connsiteX2" fmla="*/ 6583890 w 6583890"/>
                <a:gd name="connsiteY2" fmla="*/ 1712681 h 1712681"/>
                <a:gd name="connsiteX3" fmla="*/ 0 w 6583890"/>
                <a:gd name="connsiteY3" fmla="*/ 1712681 h 1712681"/>
                <a:gd name="connsiteX4" fmla="*/ 0 w 6583890"/>
                <a:gd name="connsiteY4" fmla="*/ 0 h 1712681"/>
                <a:gd name="connsiteX0" fmla="*/ 1227221 w 6583890"/>
                <a:gd name="connsiteY0" fmla="*/ 1010652 h 1712681"/>
                <a:gd name="connsiteX1" fmla="*/ 6583890 w 6583890"/>
                <a:gd name="connsiteY1" fmla="*/ 0 h 1712681"/>
                <a:gd name="connsiteX2" fmla="*/ 6583890 w 6583890"/>
                <a:gd name="connsiteY2" fmla="*/ 1712681 h 1712681"/>
                <a:gd name="connsiteX3" fmla="*/ 0 w 6583890"/>
                <a:gd name="connsiteY3" fmla="*/ 1712681 h 1712681"/>
                <a:gd name="connsiteX4" fmla="*/ 1227221 w 6583890"/>
                <a:gd name="connsiteY4" fmla="*/ 1010652 h 1712681"/>
                <a:gd name="connsiteX0" fmla="*/ 2021305 w 6583890"/>
                <a:gd name="connsiteY0" fmla="*/ 2815389 h 2815389"/>
                <a:gd name="connsiteX1" fmla="*/ 6583890 w 6583890"/>
                <a:gd name="connsiteY1" fmla="*/ 0 h 2815389"/>
                <a:gd name="connsiteX2" fmla="*/ 6583890 w 6583890"/>
                <a:gd name="connsiteY2" fmla="*/ 1712681 h 2815389"/>
                <a:gd name="connsiteX3" fmla="*/ 0 w 6583890"/>
                <a:gd name="connsiteY3" fmla="*/ 1712681 h 2815389"/>
                <a:gd name="connsiteX4" fmla="*/ 2021305 w 6583890"/>
                <a:gd name="connsiteY4" fmla="*/ 2815389 h 2815389"/>
                <a:gd name="connsiteX0" fmla="*/ 1732547 w 6583890"/>
                <a:gd name="connsiteY0" fmla="*/ 48125 h 1712681"/>
                <a:gd name="connsiteX1" fmla="*/ 6583890 w 6583890"/>
                <a:gd name="connsiteY1" fmla="*/ 0 h 1712681"/>
                <a:gd name="connsiteX2" fmla="*/ 6583890 w 6583890"/>
                <a:gd name="connsiteY2" fmla="*/ 1712681 h 1712681"/>
                <a:gd name="connsiteX3" fmla="*/ 0 w 6583890"/>
                <a:gd name="connsiteY3" fmla="*/ 1712681 h 1712681"/>
                <a:gd name="connsiteX4" fmla="*/ 1732547 w 6583890"/>
                <a:gd name="connsiteY4" fmla="*/ 48125 h 1712681"/>
                <a:gd name="connsiteX0" fmla="*/ 1732547 w 6583890"/>
                <a:gd name="connsiteY0" fmla="*/ 48125 h 1712681"/>
                <a:gd name="connsiteX1" fmla="*/ 6583890 w 6583890"/>
                <a:gd name="connsiteY1" fmla="*/ 0 h 1712681"/>
                <a:gd name="connsiteX2" fmla="*/ 4923532 w 6583890"/>
                <a:gd name="connsiteY2" fmla="*/ 1640491 h 1712681"/>
                <a:gd name="connsiteX3" fmla="*/ 0 w 6583890"/>
                <a:gd name="connsiteY3" fmla="*/ 1712681 h 1712681"/>
                <a:gd name="connsiteX4" fmla="*/ 1732547 w 6583890"/>
                <a:gd name="connsiteY4" fmla="*/ 48125 h 17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83890" h="1712681">
                  <a:moveTo>
                    <a:pt x="1732547" y="48125"/>
                  </a:moveTo>
                  <a:lnTo>
                    <a:pt x="6583890" y="0"/>
                  </a:lnTo>
                  <a:lnTo>
                    <a:pt x="4923532" y="1640491"/>
                  </a:lnTo>
                  <a:lnTo>
                    <a:pt x="0" y="1712681"/>
                  </a:lnTo>
                  <a:lnTo>
                    <a:pt x="1732547" y="48125"/>
                  </a:lnTo>
                  <a:close/>
                </a:path>
              </a:pathLst>
            </a:custGeom>
            <a:solidFill>
              <a:srgbClr val="FFBAB3">
                <a:alpha val="50000"/>
              </a:srgbClr>
            </a:solidFill>
            <a:ln>
              <a:solidFill>
                <a:srgbClr val="FFBA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1">
              <a:extLst>
                <a:ext uri="{FF2B5EF4-FFF2-40B4-BE49-F238E27FC236}">
                  <a16:creationId xmlns:a16="http://schemas.microsoft.com/office/drawing/2014/main" id="{1BB15D61-30AE-295C-83D5-9ACEC1CE9D23}"/>
                </a:ext>
              </a:extLst>
            </p:cNvPr>
            <p:cNvSpPr/>
            <p:nvPr/>
          </p:nvSpPr>
          <p:spPr>
            <a:xfrm rot="5400000" flipV="1">
              <a:off x="4647807" y="4180858"/>
              <a:ext cx="6583890" cy="1712681"/>
            </a:xfrm>
            <a:custGeom>
              <a:avLst/>
              <a:gdLst>
                <a:gd name="connsiteX0" fmla="*/ 0 w 6583890"/>
                <a:gd name="connsiteY0" fmla="*/ 0 h 1712681"/>
                <a:gd name="connsiteX1" fmla="*/ 6583890 w 6583890"/>
                <a:gd name="connsiteY1" fmla="*/ 0 h 1712681"/>
                <a:gd name="connsiteX2" fmla="*/ 6583890 w 6583890"/>
                <a:gd name="connsiteY2" fmla="*/ 1712681 h 1712681"/>
                <a:gd name="connsiteX3" fmla="*/ 0 w 6583890"/>
                <a:gd name="connsiteY3" fmla="*/ 1712681 h 1712681"/>
                <a:gd name="connsiteX4" fmla="*/ 0 w 6583890"/>
                <a:gd name="connsiteY4" fmla="*/ 0 h 1712681"/>
                <a:gd name="connsiteX0" fmla="*/ 1227221 w 6583890"/>
                <a:gd name="connsiteY0" fmla="*/ 1010652 h 1712681"/>
                <a:gd name="connsiteX1" fmla="*/ 6583890 w 6583890"/>
                <a:gd name="connsiteY1" fmla="*/ 0 h 1712681"/>
                <a:gd name="connsiteX2" fmla="*/ 6583890 w 6583890"/>
                <a:gd name="connsiteY2" fmla="*/ 1712681 h 1712681"/>
                <a:gd name="connsiteX3" fmla="*/ 0 w 6583890"/>
                <a:gd name="connsiteY3" fmla="*/ 1712681 h 1712681"/>
                <a:gd name="connsiteX4" fmla="*/ 1227221 w 6583890"/>
                <a:gd name="connsiteY4" fmla="*/ 1010652 h 1712681"/>
                <a:gd name="connsiteX0" fmla="*/ 2021305 w 6583890"/>
                <a:gd name="connsiteY0" fmla="*/ 2815389 h 2815389"/>
                <a:gd name="connsiteX1" fmla="*/ 6583890 w 6583890"/>
                <a:gd name="connsiteY1" fmla="*/ 0 h 2815389"/>
                <a:gd name="connsiteX2" fmla="*/ 6583890 w 6583890"/>
                <a:gd name="connsiteY2" fmla="*/ 1712681 h 2815389"/>
                <a:gd name="connsiteX3" fmla="*/ 0 w 6583890"/>
                <a:gd name="connsiteY3" fmla="*/ 1712681 h 2815389"/>
                <a:gd name="connsiteX4" fmla="*/ 2021305 w 6583890"/>
                <a:gd name="connsiteY4" fmla="*/ 2815389 h 2815389"/>
                <a:gd name="connsiteX0" fmla="*/ 1732547 w 6583890"/>
                <a:gd name="connsiteY0" fmla="*/ 48125 h 1712681"/>
                <a:gd name="connsiteX1" fmla="*/ 6583890 w 6583890"/>
                <a:gd name="connsiteY1" fmla="*/ 0 h 1712681"/>
                <a:gd name="connsiteX2" fmla="*/ 6583890 w 6583890"/>
                <a:gd name="connsiteY2" fmla="*/ 1712681 h 1712681"/>
                <a:gd name="connsiteX3" fmla="*/ 0 w 6583890"/>
                <a:gd name="connsiteY3" fmla="*/ 1712681 h 1712681"/>
                <a:gd name="connsiteX4" fmla="*/ 1732547 w 6583890"/>
                <a:gd name="connsiteY4" fmla="*/ 48125 h 1712681"/>
                <a:gd name="connsiteX0" fmla="*/ 1732547 w 6583890"/>
                <a:gd name="connsiteY0" fmla="*/ 48125 h 1712681"/>
                <a:gd name="connsiteX1" fmla="*/ 6583890 w 6583890"/>
                <a:gd name="connsiteY1" fmla="*/ 0 h 1712681"/>
                <a:gd name="connsiteX2" fmla="*/ 4923532 w 6583890"/>
                <a:gd name="connsiteY2" fmla="*/ 1640491 h 1712681"/>
                <a:gd name="connsiteX3" fmla="*/ 0 w 6583890"/>
                <a:gd name="connsiteY3" fmla="*/ 1712681 h 1712681"/>
                <a:gd name="connsiteX4" fmla="*/ 1732547 w 6583890"/>
                <a:gd name="connsiteY4" fmla="*/ 48125 h 17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83890" h="1712681">
                  <a:moveTo>
                    <a:pt x="1732547" y="48125"/>
                  </a:moveTo>
                  <a:lnTo>
                    <a:pt x="6583890" y="0"/>
                  </a:lnTo>
                  <a:lnTo>
                    <a:pt x="4923532" y="1640491"/>
                  </a:lnTo>
                  <a:lnTo>
                    <a:pt x="0" y="1712681"/>
                  </a:lnTo>
                  <a:lnTo>
                    <a:pt x="1732547" y="48125"/>
                  </a:lnTo>
                  <a:close/>
                </a:path>
              </a:pathLst>
            </a:custGeom>
            <a:solidFill>
              <a:srgbClr val="FFBAB3">
                <a:alpha val="50000"/>
              </a:srgbClr>
            </a:solidFill>
            <a:ln>
              <a:solidFill>
                <a:srgbClr val="FFBA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CFDF68D5-A7C5-C628-4DFF-7DABE2DE7420}"/>
              </a:ext>
            </a:extLst>
          </p:cNvPr>
          <p:cNvCxnSpPr>
            <a:cxnSpLocks/>
          </p:cNvCxnSpPr>
          <p:nvPr/>
        </p:nvCxnSpPr>
        <p:spPr>
          <a:xfrm flipH="1">
            <a:off x="6112042" y="3330303"/>
            <a:ext cx="3201824" cy="41667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58A37A46-E2F6-C7A2-8DA3-503A5CB1DCA5}"/>
              </a:ext>
            </a:extLst>
          </p:cNvPr>
          <p:cNvSpPr txBox="1"/>
          <p:nvPr/>
        </p:nvSpPr>
        <p:spPr>
          <a:xfrm>
            <a:off x="11197793" y="3533948"/>
            <a:ext cx="376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重要价值用户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6ED4998-B75C-F135-D978-ACCCBDCFB2E5}"/>
              </a:ext>
            </a:extLst>
          </p:cNvPr>
          <p:cNvSpPr txBox="1"/>
          <p:nvPr/>
        </p:nvSpPr>
        <p:spPr>
          <a:xfrm>
            <a:off x="9674699" y="749560"/>
            <a:ext cx="376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重要发展用户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8C5DE80F-57E2-F3C7-D612-E7490BE7812B}"/>
              </a:ext>
            </a:extLst>
          </p:cNvPr>
          <p:cNvCxnSpPr/>
          <p:nvPr/>
        </p:nvCxnSpPr>
        <p:spPr>
          <a:xfrm flipV="1">
            <a:off x="10202779" y="1334335"/>
            <a:ext cx="638844" cy="63884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37EB96C0-6C7C-1486-AB3F-C0F52729CFAD}"/>
              </a:ext>
            </a:extLst>
          </p:cNvPr>
          <p:cNvCxnSpPr>
            <a:cxnSpLocks/>
          </p:cNvCxnSpPr>
          <p:nvPr/>
        </p:nvCxnSpPr>
        <p:spPr>
          <a:xfrm>
            <a:off x="9658767" y="3001768"/>
            <a:ext cx="1896228" cy="85966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C4034456-41B2-0C97-4410-C4DA0444EDB2}"/>
              </a:ext>
            </a:extLst>
          </p:cNvPr>
          <p:cNvSpPr txBox="1"/>
          <p:nvPr/>
        </p:nvSpPr>
        <p:spPr>
          <a:xfrm>
            <a:off x="1406656" y="1410447"/>
            <a:ext cx="376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重要挽留用户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1659344-FBD9-6915-B5FA-36F18C0B01C1}"/>
              </a:ext>
            </a:extLst>
          </p:cNvPr>
          <p:cNvSpPr txBox="1"/>
          <p:nvPr/>
        </p:nvSpPr>
        <p:spPr>
          <a:xfrm>
            <a:off x="-98875" y="3241560"/>
            <a:ext cx="376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重要保持用户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793D206-0CBF-7120-A98E-F6129850D9C2}"/>
              </a:ext>
            </a:extLst>
          </p:cNvPr>
          <p:cNvSpPr txBox="1"/>
          <p:nvPr/>
        </p:nvSpPr>
        <p:spPr>
          <a:xfrm>
            <a:off x="401700" y="6714618"/>
            <a:ext cx="376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一般挽留用户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A75BDEF-82CB-C371-DE7D-D250B1A1C0D0}"/>
              </a:ext>
            </a:extLst>
          </p:cNvPr>
          <p:cNvSpPr txBox="1"/>
          <p:nvPr/>
        </p:nvSpPr>
        <p:spPr>
          <a:xfrm>
            <a:off x="2363895" y="8805138"/>
            <a:ext cx="376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一般保持用户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306964F7-35E9-8EB1-93A3-353305DE2EC5}"/>
              </a:ext>
            </a:extLst>
          </p:cNvPr>
          <p:cNvSpPr txBox="1"/>
          <p:nvPr/>
        </p:nvSpPr>
        <p:spPr>
          <a:xfrm>
            <a:off x="8501387" y="8861324"/>
            <a:ext cx="376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一般价值用户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A6430FD-2912-19A4-74E0-8B4E64981954}"/>
              </a:ext>
            </a:extLst>
          </p:cNvPr>
          <p:cNvSpPr txBox="1"/>
          <p:nvPr/>
        </p:nvSpPr>
        <p:spPr>
          <a:xfrm>
            <a:off x="10948348" y="7328341"/>
            <a:ext cx="376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一般发展用户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E0978BD3-A312-E66E-90CA-0B07A8219218}"/>
              </a:ext>
            </a:extLst>
          </p:cNvPr>
          <p:cNvCxnSpPr>
            <a:cxnSpLocks/>
          </p:cNvCxnSpPr>
          <p:nvPr/>
        </p:nvCxnSpPr>
        <p:spPr>
          <a:xfrm>
            <a:off x="4536049" y="2060470"/>
            <a:ext cx="1942659" cy="34254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81BF7C64-EB5E-BD6E-D9F5-BFAEE561B62D}"/>
              </a:ext>
            </a:extLst>
          </p:cNvPr>
          <p:cNvCxnSpPr>
            <a:cxnSpLocks/>
          </p:cNvCxnSpPr>
          <p:nvPr/>
        </p:nvCxnSpPr>
        <p:spPr>
          <a:xfrm flipV="1">
            <a:off x="3245398" y="3176393"/>
            <a:ext cx="1952986" cy="55096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24BE8E29-5B98-45B6-1E47-68F81DFEBC42}"/>
              </a:ext>
            </a:extLst>
          </p:cNvPr>
          <p:cNvCxnSpPr>
            <a:cxnSpLocks/>
          </p:cNvCxnSpPr>
          <p:nvPr/>
        </p:nvCxnSpPr>
        <p:spPr>
          <a:xfrm flipV="1">
            <a:off x="4145192" y="8020155"/>
            <a:ext cx="1022056" cy="6908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BF6B5523-1476-59A3-50DC-234DF1225EB7}"/>
              </a:ext>
            </a:extLst>
          </p:cNvPr>
          <p:cNvCxnSpPr>
            <a:cxnSpLocks/>
          </p:cNvCxnSpPr>
          <p:nvPr/>
        </p:nvCxnSpPr>
        <p:spPr>
          <a:xfrm>
            <a:off x="8922059" y="7735791"/>
            <a:ext cx="1097688" cy="10462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1C98769C-BE89-0BFD-8B83-287E71F83458}"/>
              </a:ext>
            </a:extLst>
          </p:cNvPr>
          <p:cNvCxnSpPr>
            <a:cxnSpLocks/>
          </p:cNvCxnSpPr>
          <p:nvPr/>
        </p:nvCxnSpPr>
        <p:spPr>
          <a:xfrm>
            <a:off x="10884932" y="6369211"/>
            <a:ext cx="1097688" cy="10462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6FDD7984-B993-547B-7A51-367FDBA7B166}"/>
              </a:ext>
            </a:extLst>
          </p:cNvPr>
          <p:cNvSpPr txBox="1"/>
          <p:nvPr/>
        </p:nvSpPr>
        <p:spPr>
          <a:xfrm>
            <a:off x="4162292" y="6411732"/>
            <a:ext cx="376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价值高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EF5AA81-A759-E7AE-ADBB-3E5082A047EF}"/>
              </a:ext>
            </a:extLst>
          </p:cNvPr>
          <p:cNvSpPr txBox="1"/>
          <p:nvPr/>
        </p:nvSpPr>
        <p:spPr>
          <a:xfrm>
            <a:off x="5588840" y="6956721"/>
            <a:ext cx="376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消费频率（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2" name="直接箭头连接符 511">
            <a:extLst>
              <a:ext uri="{FF2B5EF4-FFF2-40B4-BE49-F238E27FC236}">
                <a16:creationId xmlns:a16="http://schemas.microsoft.com/office/drawing/2014/main" id="{6351E3AC-94F0-CBED-79C8-7CCB2C3C299F}"/>
              </a:ext>
            </a:extLst>
          </p:cNvPr>
          <p:cNvCxnSpPr>
            <a:cxnSpLocks/>
          </p:cNvCxnSpPr>
          <p:nvPr/>
        </p:nvCxnSpPr>
        <p:spPr>
          <a:xfrm flipV="1">
            <a:off x="7913685" y="838913"/>
            <a:ext cx="0" cy="80224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" name="文本框 513">
            <a:extLst>
              <a:ext uri="{FF2B5EF4-FFF2-40B4-BE49-F238E27FC236}">
                <a16:creationId xmlns:a16="http://schemas.microsoft.com/office/drawing/2014/main" id="{26CC3954-3F6A-C6F3-A88F-D5D53E02D343}"/>
              </a:ext>
            </a:extLst>
          </p:cNvPr>
          <p:cNvSpPr txBox="1"/>
          <p:nvPr/>
        </p:nvSpPr>
        <p:spPr>
          <a:xfrm>
            <a:off x="5976494" y="9041657"/>
            <a:ext cx="376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价值低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5" name="文本框 514">
            <a:extLst>
              <a:ext uri="{FF2B5EF4-FFF2-40B4-BE49-F238E27FC236}">
                <a16:creationId xmlns:a16="http://schemas.microsoft.com/office/drawing/2014/main" id="{3C601855-AB50-165E-150F-C9455F1D9DB2}"/>
              </a:ext>
            </a:extLst>
          </p:cNvPr>
          <p:cNvSpPr txBox="1"/>
          <p:nvPr/>
        </p:nvSpPr>
        <p:spPr>
          <a:xfrm>
            <a:off x="6054422" y="313847"/>
            <a:ext cx="376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价值高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9" name="文本框 518">
            <a:extLst>
              <a:ext uri="{FF2B5EF4-FFF2-40B4-BE49-F238E27FC236}">
                <a16:creationId xmlns:a16="http://schemas.microsoft.com/office/drawing/2014/main" id="{9DFD528D-4B32-D3FE-3C6B-2229D73554D5}"/>
              </a:ext>
            </a:extLst>
          </p:cNvPr>
          <p:cNvSpPr txBox="1"/>
          <p:nvPr/>
        </p:nvSpPr>
        <p:spPr>
          <a:xfrm>
            <a:off x="7239263" y="853266"/>
            <a:ext cx="376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消费金额（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1" name="直接箭头连接符 520">
            <a:extLst>
              <a:ext uri="{FF2B5EF4-FFF2-40B4-BE49-F238E27FC236}">
                <a16:creationId xmlns:a16="http://schemas.microsoft.com/office/drawing/2014/main" id="{0D85F68B-A161-14BF-3416-F16D8934C6D7}"/>
              </a:ext>
            </a:extLst>
          </p:cNvPr>
          <p:cNvCxnSpPr>
            <a:cxnSpLocks/>
          </p:cNvCxnSpPr>
          <p:nvPr/>
        </p:nvCxnSpPr>
        <p:spPr>
          <a:xfrm flipV="1">
            <a:off x="3305670" y="5077501"/>
            <a:ext cx="8737058" cy="342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4" name="文本框 523">
            <a:extLst>
              <a:ext uri="{FF2B5EF4-FFF2-40B4-BE49-F238E27FC236}">
                <a16:creationId xmlns:a16="http://schemas.microsoft.com/office/drawing/2014/main" id="{C5A84E21-07E3-87B8-3F61-1455F7861A8A}"/>
              </a:ext>
            </a:extLst>
          </p:cNvPr>
          <p:cNvSpPr txBox="1"/>
          <p:nvPr/>
        </p:nvSpPr>
        <p:spPr>
          <a:xfrm>
            <a:off x="6699744" y="3268024"/>
            <a:ext cx="376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价值低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5" name="文本框 524">
            <a:extLst>
              <a:ext uri="{FF2B5EF4-FFF2-40B4-BE49-F238E27FC236}">
                <a16:creationId xmlns:a16="http://schemas.microsoft.com/office/drawing/2014/main" id="{79DC2ED6-DB97-9327-85A7-B1B32AE0757D}"/>
              </a:ext>
            </a:extLst>
          </p:cNvPr>
          <p:cNvSpPr txBox="1"/>
          <p:nvPr/>
        </p:nvSpPr>
        <p:spPr>
          <a:xfrm>
            <a:off x="10848304" y="4936339"/>
            <a:ext cx="376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价值高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6" name="文本框 525">
            <a:extLst>
              <a:ext uri="{FF2B5EF4-FFF2-40B4-BE49-F238E27FC236}">
                <a16:creationId xmlns:a16="http://schemas.microsoft.com/office/drawing/2014/main" id="{69080A87-E062-C5EF-B022-D58730F1E138}"/>
              </a:ext>
            </a:extLst>
          </p:cNvPr>
          <p:cNvSpPr txBox="1"/>
          <p:nvPr/>
        </p:nvSpPr>
        <p:spPr>
          <a:xfrm>
            <a:off x="893909" y="5016178"/>
            <a:ext cx="376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价值低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7" name="文本框 526">
            <a:extLst>
              <a:ext uri="{FF2B5EF4-FFF2-40B4-BE49-F238E27FC236}">
                <a16:creationId xmlns:a16="http://schemas.microsoft.com/office/drawing/2014/main" id="{A266961A-AEDA-BDF1-F375-261A6D582E84}"/>
              </a:ext>
            </a:extLst>
          </p:cNvPr>
          <p:cNvSpPr txBox="1"/>
          <p:nvPr/>
        </p:nvSpPr>
        <p:spPr>
          <a:xfrm>
            <a:off x="11289193" y="5408434"/>
            <a:ext cx="376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最近一次消费时间间隔（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1280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3985386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MVP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模型（新品上市）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A33440-4EBA-D5EA-EEED-54E872FD23F3}"/>
              </a:ext>
            </a:extLst>
          </p:cNvPr>
          <p:cNvSpPr txBox="1"/>
          <p:nvPr/>
        </p:nvSpPr>
        <p:spPr>
          <a:xfrm>
            <a:off x="15255022" y="8082910"/>
            <a:ext cx="2433529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埃里克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莱斯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精益创业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新创企业的成长思维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D68D0CD-57B5-AC8F-E7F0-1B762DDF49B8}"/>
              </a:ext>
            </a:extLst>
          </p:cNvPr>
          <p:cNvSpPr txBox="1"/>
          <p:nvPr/>
        </p:nvSpPr>
        <p:spPr>
          <a:xfrm>
            <a:off x="16148622" y="330808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16158C1-5849-65AE-F249-ACCD73DFB772}"/>
              </a:ext>
            </a:extLst>
          </p:cNvPr>
          <p:cNvGrpSpPr/>
          <p:nvPr/>
        </p:nvGrpSpPr>
        <p:grpSpPr>
          <a:xfrm>
            <a:off x="2603360" y="2263175"/>
            <a:ext cx="2423614" cy="1984974"/>
            <a:chOff x="631028" y="2432363"/>
            <a:chExt cx="2423614" cy="1984974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3169F584-D8E0-72FC-7501-6AF2FF6778D2}"/>
                </a:ext>
              </a:extLst>
            </p:cNvPr>
            <p:cNvSpPr/>
            <p:nvPr/>
          </p:nvSpPr>
          <p:spPr>
            <a:xfrm>
              <a:off x="680006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14D9AFB-3221-BD02-7570-B15C6A706797}"/>
                </a:ext>
              </a:extLst>
            </p:cNvPr>
            <p:cNvSpPr txBox="1"/>
            <p:nvPr/>
          </p:nvSpPr>
          <p:spPr>
            <a:xfrm>
              <a:off x="631028" y="3132462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认知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61CCC32-485F-6725-4DB1-94AC430B2232}"/>
              </a:ext>
            </a:extLst>
          </p:cNvPr>
          <p:cNvGrpSpPr/>
          <p:nvPr/>
        </p:nvGrpSpPr>
        <p:grpSpPr>
          <a:xfrm>
            <a:off x="6778163" y="1005965"/>
            <a:ext cx="2423614" cy="1984974"/>
            <a:chOff x="631028" y="2432363"/>
            <a:chExt cx="2423614" cy="1984974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1F4BD140-E203-F340-C9E8-082D416C0023}"/>
                </a:ext>
              </a:extLst>
            </p:cNvPr>
            <p:cNvSpPr/>
            <p:nvPr/>
          </p:nvSpPr>
          <p:spPr>
            <a:xfrm>
              <a:off x="680006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0B7A5AF-E141-169C-662F-FAD00DE38CBD}"/>
                </a:ext>
              </a:extLst>
            </p:cNvPr>
            <p:cNvSpPr txBox="1"/>
            <p:nvPr/>
          </p:nvSpPr>
          <p:spPr>
            <a:xfrm>
              <a:off x="631028" y="3132462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概念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6EAA8C6-460C-4300-03FA-35B3E05F5466}"/>
              </a:ext>
            </a:extLst>
          </p:cNvPr>
          <p:cNvGrpSpPr/>
          <p:nvPr/>
        </p:nvGrpSpPr>
        <p:grpSpPr>
          <a:xfrm>
            <a:off x="10856706" y="2263175"/>
            <a:ext cx="2423614" cy="1984974"/>
            <a:chOff x="631028" y="2432363"/>
            <a:chExt cx="2423614" cy="1984974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077FC13E-316F-8C61-838A-275C9F47ABDA}"/>
                </a:ext>
              </a:extLst>
            </p:cNvPr>
            <p:cNvSpPr/>
            <p:nvPr/>
          </p:nvSpPr>
          <p:spPr>
            <a:xfrm>
              <a:off x="680006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6E5DCCE-E6D8-D59E-38E1-0249FFB82CAE}"/>
                </a:ext>
              </a:extLst>
            </p:cNvPr>
            <p:cNvSpPr txBox="1"/>
            <p:nvPr/>
          </p:nvSpPr>
          <p:spPr>
            <a:xfrm>
              <a:off x="631028" y="3132462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开发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A8BE924-76DD-DBBD-B592-F5EF945CAE96}"/>
              </a:ext>
            </a:extLst>
          </p:cNvPr>
          <p:cNvGrpSpPr/>
          <p:nvPr/>
        </p:nvGrpSpPr>
        <p:grpSpPr>
          <a:xfrm>
            <a:off x="2603360" y="5832476"/>
            <a:ext cx="2423614" cy="1984974"/>
            <a:chOff x="631028" y="2432363"/>
            <a:chExt cx="2423614" cy="1984974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DB92928C-8A24-23DE-E923-2EE907BF4A70}"/>
                </a:ext>
              </a:extLst>
            </p:cNvPr>
            <p:cNvSpPr/>
            <p:nvPr/>
          </p:nvSpPr>
          <p:spPr>
            <a:xfrm>
              <a:off x="680006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B279868-C199-2DA8-3978-1921B35D6B81}"/>
                </a:ext>
              </a:extLst>
            </p:cNvPr>
            <p:cNvSpPr txBox="1"/>
            <p:nvPr/>
          </p:nvSpPr>
          <p:spPr>
            <a:xfrm>
              <a:off x="631028" y="3132462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认知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1754CBF-F8FC-9149-C558-9A054B9533C2}"/>
              </a:ext>
            </a:extLst>
          </p:cNvPr>
          <p:cNvGrpSpPr/>
          <p:nvPr/>
        </p:nvGrpSpPr>
        <p:grpSpPr>
          <a:xfrm>
            <a:off x="6778163" y="7382074"/>
            <a:ext cx="2423614" cy="1984974"/>
            <a:chOff x="631028" y="2432363"/>
            <a:chExt cx="2423614" cy="1984974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93FD0596-1449-C7E9-6BA6-B64DC4C05C93}"/>
                </a:ext>
              </a:extLst>
            </p:cNvPr>
            <p:cNvSpPr/>
            <p:nvPr/>
          </p:nvSpPr>
          <p:spPr>
            <a:xfrm>
              <a:off x="680006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77121D5-9DE1-9BBA-C560-326AB658895A}"/>
                </a:ext>
              </a:extLst>
            </p:cNvPr>
            <p:cNvSpPr txBox="1"/>
            <p:nvPr/>
          </p:nvSpPr>
          <p:spPr>
            <a:xfrm>
              <a:off x="631028" y="3132462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概念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B82472F-7C73-540A-4F95-149BE9099948}"/>
              </a:ext>
            </a:extLst>
          </p:cNvPr>
          <p:cNvGrpSpPr/>
          <p:nvPr/>
        </p:nvGrpSpPr>
        <p:grpSpPr>
          <a:xfrm>
            <a:off x="10856706" y="5832475"/>
            <a:ext cx="2423614" cy="1984974"/>
            <a:chOff x="631028" y="2432363"/>
            <a:chExt cx="2423614" cy="1984974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B59D59D4-7B28-920B-80E6-C5082AA17723}"/>
                </a:ext>
              </a:extLst>
            </p:cNvPr>
            <p:cNvSpPr/>
            <p:nvPr/>
          </p:nvSpPr>
          <p:spPr>
            <a:xfrm>
              <a:off x="680006" y="2432363"/>
              <a:ext cx="2325659" cy="1984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3B66C30-B63B-74B1-5427-59B41849A2FC}"/>
                </a:ext>
              </a:extLst>
            </p:cNvPr>
            <p:cNvSpPr txBox="1"/>
            <p:nvPr/>
          </p:nvSpPr>
          <p:spPr>
            <a:xfrm>
              <a:off x="631028" y="3132462"/>
              <a:ext cx="2423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开发</a:t>
              </a:r>
              <a:endPara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弧形 35">
            <a:extLst>
              <a:ext uri="{FF2B5EF4-FFF2-40B4-BE49-F238E27FC236}">
                <a16:creationId xmlns:a16="http://schemas.microsoft.com/office/drawing/2014/main" id="{2FAEE5E3-4EBE-23E6-CA6D-BC18DB2EE20D}"/>
              </a:ext>
            </a:extLst>
          </p:cNvPr>
          <p:cNvSpPr/>
          <p:nvPr/>
        </p:nvSpPr>
        <p:spPr>
          <a:xfrm rot="20577832">
            <a:off x="7808667" y="1851016"/>
            <a:ext cx="4500310" cy="5524603"/>
          </a:xfrm>
          <a:prstGeom prst="arc">
            <a:avLst>
              <a:gd name="adj1" fmla="val 898577"/>
              <a:gd name="adj2" fmla="val 2450059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弧形 37">
            <a:extLst>
              <a:ext uri="{FF2B5EF4-FFF2-40B4-BE49-F238E27FC236}">
                <a16:creationId xmlns:a16="http://schemas.microsoft.com/office/drawing/2014/main" id="{739C8F6F-0021-9239-E6A7-35948D0BBB11}"/>
              </a:ext>
            </a:extLst>
          </p:cNvPr>
          <p:cNvSpPr/>
          <p:nvPr/>
        </p:nvSpPr>
        <p:spPr>
          <a:xfrm rot="16200000">
            <a:off x="6710490" y="928737"/>
            <a:ext cx="4500310" cy="5524603"/>
          </a:xfrm>
          <a:prstGeom prst="arc">
            <a:avLst>
              <a:gd name="adj1" fmla="val 1535245"/>
              <a:gd name="adj2" fmla="val 296833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弧形 40">
            <a:extLst>
              <a:ext uri="{FF2B5EF4-FFF2-40B4-BE49-F238E27FC236}">
                <a16:creationId xmlns:a16="http://schemas.microsoft.com/office/drawing/2014/main" id="{1CDCEAEA-C1E6-D3CE-F3C5-742B0F5373D8}"/>
              </a:ext>
            </a:extLst>
          </p:cNvPr>
          <p:cNvSpPr/>
          <p:nvPr/>
        </p:nvSpPr>
        <p:spPr>
          <a:xfrm rot="13083678">
            <a:off x="4074999" y="1661539"/>
            <a:ext cx="4500310" cy="5524603"/>
          </a:xfrm>
          <a:prstGeom prst="arc">
            <a:avLst>
              <a:gd name="adj1" fmla="val 1535245"/>
              <a:gd name="adj2" fmla="val 296833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弧形 43">
            <a:extLst>
              <a:ext uri="{FF2B5EF4-FFF2-40B4-BE49-F238E27FC236}">
                <a16:creationId xmlns:a16="http://schemas.microsoft.com/office/drawing/2014/main" id="{F356F108-2E0A-EFFF-FD22-7CA5CFF944BF}"/>
              </a:ext>
            </a:extLst>
          </p:cNvPr>
          <p:cNvSpPr/>
          <p:nvPr/>
        </p:nvSpPr>
        <p:spPr>
          <a:xfrm rot="2191426">
            <a:off x="6841435" y="3352725"/>
            <a:ext cx="4500310" cy="5524603"/>
          </a:xfrm>
          <a:prstGeom prst="arc">
            <a:avLst>
              <a:gd name="adj1" fmla="val 898577"/>
              <a:gd name="adj2" fmla="val 2450059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弧形 51">
            <a:extLst>
              <a:ext uri="{FF2B5EF4-FFF2-40B4-BE49-F238E27FC236}">
                <a16:creationId xmlns:a16="http://schemas.microsoft.com/office/drawing/2014/main" id="{423AD42B-F847-7F2F-62F5-7E3816347830}"/>
              </a:ext>
            </a:extLst>
          </p:cNvPr>
          <p:cNvSpPr/>
          <p:nvPr/>
        </p:nvSpPr>
        <p:spPr>
          <a:xfrm rot="6210914">
            <a:off x="4925784" y="3667881"/>
            <a:ext cx="4500310" cy="5524603"/>
          </a:xfrm>
          <a:prstGeom prst="arc">
            <a:avLst>
              <a:gd name="adj1" fmla="val 898577"/>
              <a:gd name="adj2" fmla="val 2450059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弧形 53">
            <a:extLst>
              <a:ext uri="{FF2B5EF4-FFF2-40B4-BE49-F238E27FC236}">
                <a16:creationId xmlns:a16="http://schemas.microsoft.com/office/drawing/2014/main" id="{E9389703-CE14-DC24-9975-05EAFBB83FD8}"/>
              </a:ext>
            </a:extLst>
          </p:cNvPr>
          <p:cNvSpPr/>
          <p:nvPr/>
        </p:nvSpPr>
        <p:spPr>
          <a:xfrm rot="9593426">
            <a:off x="4258741" y="2602300"/>
            <a:ext cx="4500310" cy="5524603"/>
          </a:xfrm>
          <a:prstGeom prst="arc">
            <a:avLst>
              <a:gd name="adj1" fmla="val 898577"/>
              <a:gd name="adj2" fmla="val 2450059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DC7044A-19BD-5C1B-2846-784992A175BC}"/>
              </a:ext>
            </a:extLst>
          </p:cNvPr>
          <p:cNvSpPr txBox="1"/>
          <p:nvPr/>
        </p:nvSpPr>
        <p:spPr>
          <a:xfrm>
            <a:off x="5875328" y="5276524"/>
            <a:ext cx="44004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最简化可实行产品</a:t>
            </a:r>
            <a:endParaRPr lang="en-US" altLang="zh-CN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929D2C5-64F6-C1E9-1472-66E65E2E2801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9" name="平行四边形 58">
              <a:extLst>
                <a:ext uri="{FF2B5EF4-FFF2-40B4-BE49-F238E27FC236}">
                  <a16:creationId xmlns:a16="http://schemas.microsoft.com/office/drawing/2014/main" id="{CA46B8F3-46F1-911A-E72C-1A8A5ABA8B37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0F4D4DC2-995D-EE95-44D7-66C091D50A9A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3" name="文本框 512">
            <a:extLst>
              <a:ext uri="{FF2B5EF4-FFF2-40B4-BE49-F238E27FC236}">
                <a16:creationId xmlns:a16="http://schemas.microsoft.com/office/drawing/2014/main" id="{BCD34411-F388-4AD1-B7DD-2E9462FCCBD0}"/>
              </a:ext>
            </a:extLst>
          </p:cNvPr>
          <p:cNvSpPr txBox="1"/>
          <p:nvPr/>
        </p:nvSpPr>
        <p:spPr>
          <a:xfrm>
            <a:off x="5451553" y="4633084"/>
            <a:ext cx="5248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Minimum Viable Product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8467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5626861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AARRR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模型（互联网用户增长）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D68D0CD-57B5-AC8F-E7F0-1B762DDF49B8}"/>
              </a:ext>
            </a:extLst>
          </p:cNvPr>
          <p:cNvSpPr txBox="1"/>
          <p:nvPr/>
        </p:nvSpPr>
        <p:spPr>
          <a:xfrm>
            <a:off x="16148622" y="330808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929D2C5-64F6-C1E9-1472-66E65E2E2801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9" name="平行四边形 58">
              <a:extLst>
                <a:ext uri="{FF2B5EF4-FFF2-40B4-BE49-F238E27FC236}">
                  <a16:creationId xmlns:a16="http://schemas.microsoft.com/office/drawing/2014/main" id="{CA46B8F3-46F1-911A-E72C-1A8A5ABA8B37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0F4D4DC2-995D-EE95-44D7-66C091D50A9A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7562CD25-D298-1EEE-095A-EC2A3E3168D1}"/>
              </a:ext>
            </a:extLst>
          </p:cNvPr>
          <p:cNvSpPr/>
          <p:nvPr/>
        </p:nvSpPr>
        <p:spPr>
          <a:xfrm rot="10800000">
            <a:off x="6781239" y="8253662"/>
            <a:ext cx="1597319" cy="1227221"/>
          </a:xfrm>
          <a:prstGeom prst="triangle">
            <a:avLst/>
          </a:prstGeom>
          <a:solidFill>
            <a:srgbClr val="FFE9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梯形 7">
            <a:extLst>
              <a:ext uri="{FF2B5EF4-FFF2-40B4-BE49-F238E27FC236}">
                <a16:creationId xmlns:a16="http://schemas.microsoft.com/office/drawing/2014/main" id="{83C008D8-39A9-74F9-80A0-CE179DDF198B}"/>
              </a:ext>
            </a:extLst>
          </p:cNvPr>
          <p:cNvSpPr/>
          <p:nvPr/>
        </p:nvSpPr>
        <p:spPr>
          <a:xfrm rot="10800000">
            <a:off x="5758910" y="6582024"/>
            <a:ext cx="3641978" cy="1227222"/>
          </a:xfrm>
          <a:prstGeom prst="trapezoid">
            <a:avLst>
              <a:gd name="adj" fmla="val 60294"/>
            </a:avLst>
          </a:prstGeom>
          <a:solidFill>
            <a:srgbClr val="FFBA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梯形 9">
            <a:extLst>
              <a:ext uri="{FF2B5EF4-FFF2-40B4-BE49-F238E27FC236}">
                <a16:creationId xmlns:a16="http://schemas.microsoft.com/office/drawing/2014/main" id="{7F28A8F1-FBC0-9356-7D2C-0C23E9ABCA06}"/>
              </a:ext>
            </a:extLst>
          </p:cNvPr>
          <p:cNvSpPr/>
          <p:nvPr/>
        </p:nvSpPr>
        <p:spPr>
          <a:xfrm rot="10800000">
            <a:off x="4800603" y="5029194"/>
            <a:ext cx="5558590" cy="1227222"/>
          </a:xfrm>
          <a:prstGeom prst="trapezoid">
            <a:avLst>
              <a:gd name="adj" fmla="val 60294"/>
            </a:avLst>
          </a:prstGeom>
          <a:solidFill>
            <a:srgbClr val="FFBA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梯形 11">
            <a:extLst>
              <a:ext uri="{FF2B5EF4-FFF2-40B4-BE49-F238E27FC236}">
                <a16:creationId xmlns:a16="http://schemas.microsoft.com/office/drawing/2014/main" id="{BB035A83-1DB7-2C49-61DE-FE0599F2353D}"/>
              </a:ext>
            </a:extLst>
          </p:cNvPr>
          <p:cNvSpPr/>
          <p:nvPr/>
        </p:nvSpPr>
        <p:spPr>
          <a:xfrm rot="10800000">
            <a:off x="3862140" y="3459814"/>
            <a:ext cx="7435517" cy="1227222"/>
          </a:xfrm>
          <a:prstGeom prst="trapezoid">
            <a:avLst>
              <a:gd name="adj" fmla="val 60294"/>
            </a:avLst>
          </a:prstGeom>
          <a:solidFill>
            <a:srgbClr val="FFBA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梯形 24">
            <a:extLst>
              <a:ext uri="{FF2B5EF4-FFF2-40B4-BE49-F238E27FC236}">
                <a16:creationId xmlns:a16="http://schemas.microsoft.com/office/drawing/2014/main" id="{C9743346-C028-2965-8B65-F562D9BF5839}"/>
              </a:ext>
            </a:extLst>
          </p:cNvPr>
          <p:cNvSpPr/>
          <p:nvPr/>
        </p:nvSpPr>
        <p:spPr>
          <a:xfrm rot="10800000">
            <a:off x="2839456" y="1926533"/>
            <a:ext cx="9480884" cy="1227222"/>
          </a:xfrm>
          <a:prstGeom prst="trapezoid">
            <a:avLst>
              <a:gd name="adj" fmla="val 60294"/>
            </a:avLst>
          </a:prstGeom>
          <a:solidFill>
            <a:srgbClr val="FFBAB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191B248-51F0-1027-3D38-C2872B28EFD0}"/>
              </a:ext>
            </a:extLst>
          </p:cNvPr>
          <p:cNvSpPr txBox="1"/>
          <p:nvPr/>
        </p:nvSpPr>
        <p:spPr>
          <a:xfrm>
            <a:off x="156688" y="2247755"/>
            <a:ext cx="242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第一环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EF35AD1-EE85-56C9-9104-5768B3EC58C6}"/>
              </a:ext>
            </a:extLst>
          </p:cNvPr>
          <p:cNvSpPr txBox="1"/>
          <p:nvPr/>
        </p:nvSpPr>
        <p:spPr>
          <a:xfrm>
            <a:off x="5413793" y="2247755"/>
            <a:ext cx="433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cquisition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（获取）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3B7E813-0837-E42B-FC89-372BD57BD093}"/>
              </a:ext>
            </a:extLst>
          </p:cNvPr>
          <p:cNvSpPr txBox="1"/>
          <p:nvPr/>
        </p:nvSpPr>
        <p:spPr>
          <a:xfrm>
            <a:off x="5413793" y="3861802"/>
            <a:ext cx="433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ctivation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（激活）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83E3DBE-7207-EB32-1A3D-5AC35A3555D5}"/>
              </a:ext>
            </a:extLst>
          </p:cNvPr>
          <p:cNvSpPr txBox="1"/>
          <p:nvPr/>
        </p:nvSpPr>
        <p:spPr>
          <a:xfrm>
            <a:off x="5413793" y="5398098"/>
            <a:ext cx="433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etention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（留存）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1887C1E-A0DA-62FB-5FEF-521DB5035425}"/>
              </a:ext>
            </a:extLst>
          </p:cNvPr>
          <p:cNvSpPr txBox="1"/>
          <p:nvPr/>
        </p:nvSpPr>
        <p:spPr>
          <a:xfrm>
            <a:off x="5413793" y="6903247"/>
            <a:ext cx="433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evenue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（变现）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81536D2-550A-3DA5-6839-0687DDF84E96}"/>
              </a:ext>
            </a:extLst>
          </p:cNvPr>
          <p:cNvSpPr txBox="1"/>
          <p:nvPr/>
        </p:nvSpPr>
        <p:spPr>
          <a:xfrm>
            <a:off x="5413793" y="8456077"/>
            <a:ext cx="4332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efer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（推荐）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FC1FA75-42F6-77E6-37E5-9A024D5884A8}"/>
              </a:ext>
            </a:extLst>
          </p:cNvPr>
          <p:cNvSpPr txBox="1"/>
          <p:nvPr/>
        </p:nvSpPr>
        <p:spPr>
          <a:xfrm>
            <a:off x="1120752" y="3884049"/>
            <a:ext cx="242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第二环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AFBB4C3-349E-2D17-8773-A6D24C2EE449}"/>
              </a:ext>
            </a:extLst>
          </p:cNvPr>
          <p:cNvSpPr txBox="1"/>
          <p:nvPr/>
        </p:nvSpPr>
        <p:spPr>
          <a:xfrm>
            <a:off x="2012728" y="5350417"/>
            <a:ext cx="242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第三环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F22FFA4-1811-9782-A8D7-7A596EA69AEA}"/>
              </a:ext>
            </a:extLst>
          </p:cNvPr>
          <p:cNvSpPr txBox="1"/>
          <p:nvPr/>
        </p:nvSpPr>
        <p:spPr>
          <a:xfrm>
            <a:off x="3091643" y="6979735"/>
            <a:ext cx="242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第四环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500A3FF-7588-EFE9-1B22-93040B35F93E}"/>
              </a:ext>
            </a:extLst>
          </p:cNvPr>
          <p:cNvSpPr txBox="1"/>
          <p:nvPr/>
        </p:nvSpPr>
        <p:spPr>
          <a:xfrm>
            <a:off x="3837135" y="8418052"/>
            <a:ext cx="242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第五环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DA4DB37-9F24-5D6B-3AEA-7299D7F146A0}"/>
              </a:ext>
            </a:extLst>
          </p:cNvPr>
          <p:cNvSpPr txBox="1"/>
          <p:nvPr/>
        </p:nvSpPr>
        <p:spPr>
          <a:xfrm>
            <a:off x="12320340" y="2247755"/>
            <a:ext cx="2423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流量引入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4829763-D5E7-8C25-3F2B-552FC2B27476}"/>
              </a:ext>
            </a:extLst>
          </p:cNvPr>
          <p:cNvSpPr txBox="1"/>
          <p:nvPr/>
        </p:nvSpPr>
        <p:spPr>
          <a:xfrm>
            <a:off x="12320340" y="2832530"/>
            <a:ext cx="2423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PV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UV……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ED9977B-EC1F-3E22-3220-E8EF79AE51EC}"/>
              </a:ext>
            </a:extLst>
          </p:cNvPr>
          <p:cNvSpPr txBox="1"/>
          <p:nvPr/>
        </p:nvSpPr>
        <p:spPr>
          <a:xfrm>
            <a:off x="11846065" y="3602387"/>
            <a:ext cx="2694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刺激用户参与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E59A7E8-DF67-C967-7359-6BA9E8718368}"/>
              </a:ext>
            </a:extLst>
          </p:cNvPr>
          <p:cNvSpPr txBox="1"/>
          <p:nvPr/>
        </p:nvSpPr>
        <p:spPr>
          <a:xfrm>
            <a:off x="11743965" y="4187162"/>
            <a:ext cx="289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点击率、访问深度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D95B1F4-2C2F-0ACF-58E2-C2B9CBCBD619}"/>
              </a:ext>
            </a:extLst>
          </p:cNvPr>
          <p:cNvSpPr txBox="1"/>
          <p:nvPr/>
        </p:nvSpPr>
        <p:spPr>
          <a:xfrm>
            <a:off x="11196931" y="5271811"/>
            <a:ext cx="2694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减少用户流失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791BBDB-EBB4-3092-0AD8-FA0AD39B6B20}"/>
              </a:ext>
            </a:extLst>
          </p:cNvPr>
          <p:cNvSpPr txBox="1"/>
          <p:nvPr/>
        </p:nvSpPr>
        <p:spPr>
          <a:xfrm>
            <a:off x="11094831" y="5856586"/>
            <a:ext cx="289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留存率、复购率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49747AD-3014-DF3B-BE59-16C861A5297F}"/>
              </a:ext>
            </a:extLst>
          </p:cNvPr>
          <p:cNvSpPr txBox="1"/>
          <p:nvPr/>
        </p:nvSpPr>
        <p:spPr>
          <a:xfrm>
            <a:off x="10637273" y="6733748"/>
            <a:ext cx="2694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提升价值转化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5819881-B8E3-1ADF-B189-E33AC2554FAA}"/>
              </a:ext>
            </a:extLst>
          </p:cNvPr>
          <p:cNvSpPr txBox="1"/>
          <p:nvPr/>
        </p:nvSpPr>
        <p:spPr>
          <a:xfrm>
            <a:off x="10535172" y="7318523"/>
            <a:ext cx="36419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转化率、订单数、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GMV……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9D967D4-0457-4C1F-2AEB-B0CE68ED9C67}"/>
              </a:ext>
            </a:extLst>
          </p:cNvPr>
          <p:cNvSpPr txBox="1"/>
          <p:nvPr/>
        </p:nvSpPr>
        <p:spPr>
          <a:xfrm>
            <a:off x="9253855" y="8303129"/>
            <a:ext cx="4888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扩散价值、价值最大化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0505926-3246-CD14-BFC7-2C1068ABC24B}"/>
              </a:ext>
            </a:extLst>
          </p:cNvPr>
          <p:cNvSpPr txBox="1"/>
          <p:nvPr/>
        </p:nvSpPr>
        <p:spPr>
          <a:xfrm>
            <a:off x="10031738" y="8887904"/>
            <a:ext cx="2899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转化率、满意度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371776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5626861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顾客生命周期（用户分析）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D68D0CD-57B5-AC8F-E7F0-1B762DDF49B8}"/>
              </a:ext>
            </a:extLst>
          </p:cNvPr>
          <p:cNvSpPr txBox="1"/>
          <p:nvPr/>
        </p:nvSpPr>
        <p:spPr>
          <a:xfrm>
            <a:off x="16148622" y="330808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929D2C5-64F6-C1E9-1472-66E65E2E2801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9" name="平行四边形 58">
              <a:extLst>
                <a:ext uri="{FF2B5EF4-FFF2-40B4-BE49-F238E27FC236}">
                  <a16:creationId xmlns:a16="http://schemas.microsoft.com/office/drawing/2014/main" id="{CA46B8F3-46F1-911A-E72C-1A8A5ABA8B37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0F4D4DC2-995D-EE95-44D7-66C091D50A9A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89B7A107-5B71-3E94-5997-D9D79A505E1C}"/>
              </a:ext>
            </a:extLst>
          </p:cNvPr>
          <p:cNvSpPr txBox="1"/>
          <p:nvPr/>
        </p:nvSpPr>
        <p:spPr>
          <a:xfrm>
            <a:off x="15327228" y="8345967"/>
            <a:ext cx="228911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奥美</a:t>
            </a:r>
          </a:p>
        </p:txBody>
      </p:sp>
      <p:sp>
        <p:nvSpPr>
          <p:cNvPr id="5" name="弧形 4">
            <a:extLst>
              <a:ext uri="{FF2B5EF4-FFF2-40B4-BE49-F238E27FC236}">
                <a16:creationId xmlns:a16="http://schemas.microsoft.com/office/drawing/2014/main" id="{8B92311C-5BC6-FF05-E03B-80EFA7A69A2A}"/>
              </a:ext>
            </a:extLst>
          </p:cNvPr>
          <p:cNvSpPr/>
          <p:nvPr/>
        </p:nvSpPr>
        <p:spPr>
          <a:xfrm rot="16200000">
            <a:off x="5462337" y="2839453"/>
            <a:ext cx="5626861" cy="5626861"/>
          </a:xfrm>
          <a:prstGeom prst="arc">
            <a:avLst>
              <a:gd name="adj1" fmla="val 16683890"/>
              <a:gd name="adj2" fmla="val 15835077"/>
            </a:avLst>
          </a:prstGeom>
          <a:ln w="635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76A85709-2B3D-8DBD-90D0-B137243DD606}"/>
              </a:ext>
            </a:extLst>
          </p:cNvPr>
          <p:cNvCxnSpPr>
            <a:cxnSpLocks/>
          </p:cNvCxnSpPr>
          <p:nvPr/>
        </p:nvCxnSpPr>
        <p:spPr>
          <a:xfrm flipV="1">
            <a:off x="5462337" y="2069432"/>
            <a:ext cx="6272605" cy="6776159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1E5FF76-8CEE-98BA-31DC-9309A04BF61C}"/>
              </a:ext>
            </a:extLst>
          </p:cNvPr>
          <p:cNvSpPr txBox="1"/>
          <p:nvPr/>
        </p:nvSpPr>
        <p:spPr>
          <a:xfrm>
            <a:off x="4250530" y="5360495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市场环境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0B0D2A5-1AB0-561E-9402-470F9F8B57D7}"/>
              </a:ext>
            </a:extLst>
          </p:cNvPr>
          <p:cNvSpPr txBox="1"/>
          <p:nvPr/>
        </p:nvSpPr>
        <p:spPr>
          <a:xfrm>
            <a:off x="3644627" y="3369008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潜在消费者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形 14" descr="男人 纯色填充">
            <a:extLst>
              <a:ext uri="{FF2B5EF4-FFF2-40B4-BE49-F238E27FC236}">
                <a16:creationId xmlns:a16="http://schemas.microsoft.com/office/drawing/2014/main" id="{8FF9D56C-7D0E-3299-6DF4-95877D5B4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70873" y="3173418"/>
            <a:ext cx="914400" cy="914400"/>
          </a:xfrm>
          <a:prstGeom prst="rect">
            <a:avLst/>
          </a:prstGeom>
        </p:spPr>
      </p:pic>
      <p:pic>
        <p:nvPicPr>
          <p:cNvPr id="16" name="图形 15" descr="男人 纯色填充">
            <a:extLst>
              <a:ext uri="{FF2B5EF4-FFF2-40B4-BE49-F238E27FC236}">
                <a16:creationId xmlns:a16="http://schemas.microsoft.com/office/drawing/2014/main" id="{6DC00EDF-DB10-F7A8-F4B4-F4A382654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27437" y="2641110"/>
            <a:ext cx="914400" cy="9144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18DAA8E-2E82-1E4E-22D1-C51922BDFBF4}"/>
              </a:ext>
            </a:extLst>
          </p:cNvPr>
          <p:cNvSpPr txBox="1"/>
          <p:nvPr/>
        </p:nvSpPr>
        <p:spPr>
          <a:xfrm>
            <a:off x="9828969" y="2836700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目标消费者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形 17" descr="男人 纯色填充">
            <a:extLst>
              <a:ext uri="{FF2B5EF4-FFF2-40B4-BE49-F238E27FC236}">
                <a16:creationId xmlns:a16="http://schemas.microsoft.com/office/drawing/2014/main" id="{44EFE564-8E79-7579-A14B-81D8341F9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31998" y="5360495"/>
            <a:ext cx="914400" cy="9144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AAF2D04D-73F3-4FF0-E972-94D229D74F3B}"/>
              </a:ext>
            </a:extLst>
          </p:cNvPr>
          <p:cNvSpPr txBox="1"/>
          <p:nvPr/>
        </p:nvSpPr>
        <p:spPr>
          <a:xfrm>
            <a:off x="10955000" y="5622618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消费者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形 19" descr="男人 纯色填充">
            <a:extLst>
              <a:ext uri="{FF2B5EF4-FFF2-40B4-BE49-F238E27FC236}">
                <a16:creationId xmlns:a16="http://schemas.microsoft.com/office/drawing/2014/main" id="{2422071E-3C6F-A618-B0F0-5FD3F1EC18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18588" y="7096793"/>
            <a:ext cx="914400" cy="9144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8C778E8B-9964-90E8-3A40-CCFDB7126753}"/>
              </a:ext>
            </a:extLst>
          </p:cNvPr>
          <p:cNvSpPr txBox="1"/>
          <p:nvPr/>
        </p:nvSpPr>
        <p:spPr>
          <a:xfrm>
            <a:off x="3341675" y="7351982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流失的消费者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5440621-6683-BD39-AA67-318BD8417193}"/>
              </a:ext>
            </a:extLst>
          </p:cNvPr>
          <p:cNvSpPr txBox="1"/>
          <p:nvPr/>
        </p:nvSpPr>
        <p:spPr>
          <a:xfrm>
            <a:off x="6052269" y="6303669"/>
            <a:ext cx="24236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忠诚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消费者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形 22" descr="男人 纯色填充">
            <a:extLst>
              <a:ext uri="{FF2B5EF4-FFF2-40B4-BE49-F238E27FC236}">
                <a16:creationId xmlns:a16="http://schemas.microsoft.com/office/drawing/2014/main" id="{94CDA34E-A28B-52DA-BC3A-08DC0E942B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90083" y="6303669"/>
            <a:ext cx="914400" cy="914400"/>
          </a:xfrm>
          <a:prstGeom prst="rect">
            <a:avLst/>
          </a:prstGeom>
        </p:spPr>
      </p:pic>
      <p:sp>
        <p:nvSpPr>
          <p:cNvPr id="30" name="弧形 29">
            <a:extLst>
              <a:ext uri="{FF2B5EF4-FFF2-40B4-BE49-F238E27FC236}">
                <a16:creationId xmlns:a16="http://schemas.microsoft.com/office/drawing/2014/main" id="{6E13801C-A538-FE88-4B9A-34ACEE9CC8F5}"/>
              </a:ext>
            </a:extLst>
          </p:cNvPr>
          <p:cNvSpPr/>
          <p:nvPr/>
        </p:nvSpPr>
        <p:spPr>
          <a:xfrm rot="19591439">
            <a:off x="7171249" y="6169556"/>
            <a:ext cx="3811018" cy="1533834"/>
          </a:xfrm>
          <a:prstGeom prst="arc">
            <a:avLst>
              <a:gd name="adj1" fmla="val 15508936"/>
              <a:gd name="adj2" fmla="val 0"/>
            </a:avLst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弧形 30">
            <a:extLst>
              <a:ext uri="{FF2B5EF4-FFF2-40B4-BE49-F238E27FC236}">
                <a16:creationId xmlns:a16="http://schemas.microsoft.com/office/drawing/2014/main" id="{9F34C2AE-4911-48E1-7A36-F98E5A4619FC}"/>
              </a:ext>
            </a:extLst>
          </p:cNvPr>
          <p:cNvSpPr/>
          <p:nvPr/>
        </p:nvSpPr>
        <p:spPr>
          <a:xfrm rot="8282834">
            <a:off x="8236328" y="5106928"/>
            <a:ext cx="3811018" cy="1533834"/>
          </a:xfrm>
          <a:prstGeom prst="arc">
            <a:avLst>
              <a:gd name="adj1" fmla="val 15247715"/>
              <a:gd name="adj2" fmla="val 312313"/>
            </a:avLst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550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5626861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顾客忠诚度（用户分析）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D68D0CD-57B5-AC8F-E7F0-1B762DDF49B8}"/>
              </a:ext>
            </a:extLst>
          </p:cNvPr>
          <p:cNvSpPr txBox="1"/>
          <p:nvPr/>
        </p:nvSpPr>
        <p:spPr>
          <a:xfrm>
            <a:off x="16148622" y="330808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929D2C5-64F6-C1E9-1472-66E65E2E2801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9" name="平行四边形 58">
              <a:extLst>
                <a:ext uri="{FF2B5EF4-FFF2-40B4-BE49-F238E27FC236}">
                  <a16:creationId xmlns:a16="http://schemas.microsoft.com/office/drawing/2014/main" id="{CA46B8F3-46F1-911A-E72C-1A8A5ABA8B37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0F4D4DC2-995D-EE95-44D7-66C091D50A9A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89B7A107-5B71-3E94-5997-D9D79A505E1C}"/>
              </a:ext>
            </a:extLst>
          </p:cNvPr>
          <p:cNvSpPr txBox="1"/>
          <p:nvPr/>
        </p:nvSpPr>
        <p:spPr>
          <a:xfrm>
            <a:off x="15327228" y="8345967"/>
            <a:ext cx="228911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奥美</a:t>
            </a:r>
          </a:p>
        </p:txBody>
      </p:sp>
      <p:graphicFrame>
        <p:nvGraphicFramePr>
          <p:cNvPr id="3" name="表格 5">
            <a:extLst>
              <a:ext uri="{FF2B5EF4-FFF2-40B4-BE49-F238E27FC236}">
                <a16:creationId xmlns:a16="http://schemas.microsoft.com/office/drawing/2014/main" id="{1ACDDF91-75A4-08FD-4CD6-D44EC248A7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861650"/>
              </p:ext>
            </p:extLst>
          </p:nvPr>
        </p:nvGraphicFramePr>
        <p:xfrm>
          <a:off x="2876697" y="2537256"/>
          <a:ext cx="11079930" cy="50061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93310">
                  <a:extLst>
                    <a:ext uri="{9D8B030D-6E8A-4147-A177-3AD203B41FA5}">
                      <a16:colId xmlns:a16="http://schemas.microsoft.com/office/drawing/2014/main" val="3085037870"/>
                    </a:ext>
                  </a:extLst>
                </a:gridCol>
                <a:gridCol w="3693310">
                  <a:extLst>
                    <a:ext uri="{9D8B030D-6E8A-4147-A177-3AD203B41FA5}">
                      <a16:colId xmlns:a16="http://schemas.microsoft.com/office/drawing/2014/main" val="2852188031"/>
                    </a:ext>
                  </a:extLst>
                </a:gridCol>
                <a:gridCol w="3693310">
                  <a:extLst>
                    <a:ext uri="{9D8B030D-6E8A-4147-A177-3AD203B41FA5}">
                      <a16:colId xmlns:a16="http://schemas.microsoft.com/office/drawing/2014/main" val="2292055508"/>
                    </a:ext>
                  </a:extLst>
                </a:gridCol>
              </a:tblGrid>
              <a:tr h="166870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09280"/>
                  </a:ext>
                </a:extLst>
              </a:tr>
              <a:tr h="166870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121018"/>
                  </a:ext>
                </a:extLst>
              </a:tr>
              <a:tr h="166870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457004"/>
                  </a:ext>
                </a:extLst>
              </a:tr>
            </a:tbl>
          </a:graphicData>
        </a:graphic>
      </p:graphicFrame>
      <p:grpSp>
        <p:nvGrpSpPr>
          <p:cNvPr id="10" name="组合 9">
            <a:extLst>
              <a:ext uri="{FF2B5EF4-FFF2-40B4-BE49-F238E27FC236}">
                <a16:creationId xmlns:a16="http://schemas.microsoft.com/office/drawing/2014/main" id="{127C4491-8C76-949C-6366-2546892C536E}"/>
              </a:ext>
            </a:extLst>
          </p:cNvPr>
          <p:cNvGrpSpPr/>
          <p:nvPr/>
        </p:nvGrpSpPr>
        <p:grpSpPr>
          <a:xfrm>
            <a:off x="3500701" y="2871445"/>
            <a:ext cx="2383752" cy="1107995"/>
            <a:chOff x="3019441" y="2871445"/>
            <a:chExt cx="2383752" cy="1107995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07BFC88-03E8-AA43-7714-04DC8C412B09}"/>
                </a:ext>
              </a:extLst>
            </p:cNvPr>
            <p:cNvSpPr txBox="1"/>
            <p:nvPr/>
          </p:nvSpPr>
          <p:spPr>
            <a:xfrm>
              <a:off x="3019441" y="2871445"/>
              <a:ext cx="238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Prisoners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6758336-232A-668A-9C64-DD18CFD34FCC}"/>
                </a:ext>
              </a:extLst>
            </p:cNvPr>
            <p:cNvSpPr txBox="1"/>
            <p:nvPr/>
          </p:nvSpPr>
          <p:spPr>
            <a:xfrm>
              <a:off x="3019441" y="3333109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囚犯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7CECDFB-7731-F6F4-F7ED-90852BBBD99A}"/>
              </a:ext>
            </a:extLst>
          </p:cNvPr>
          <p:cNvGrpSpPr/>
          <p:nvPr/>
        </p:nvGrpSpPr>
        <p:grpSpPr>
          <a:xfrm>
            <a:off x="7431372" y="2871445"/>
            <a:ext cx="2383752" cy="1107995"/>
            <a:chOff x="3019441" y="2871445"/>
            <a:chExt cx="2383752" cy="1107995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C03631E-F60E-E4D0-4E99-2FD9261C0BDB}"/>
                </a:ext>
              </a:extLst>
            </p:cNvPr>
            <p:cNvSpPr txBox="1"/>
            <p:nvPr/>
          </p:nvSpPr>
          <p:spPr>
            <a:xfrm>
              <a:off x="3019441" y="2871445"/>
              <a:ext cx="238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Friends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639EC94-8744-821D-67A2-C03E26266EC7}"/>
                </a:ext>
              </a:extLst>
            </p:cNvPr>
            <p:cNvSpPr txBox="1"/>
            <p:nvPr/>
          </p:nvSpPr>
          <p:spPr>
            <a:xfrm>
              <a:off x="3019441" y="3333109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朋友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579CA92-0FFA-2CCD-3018-58BA4FB7F243}"/>
              </a:ext>
            </a:extLst>
          </p:cNvPr>
          <p:cNvGrpSpPr/>
          <p:nvPr/>
        </p:nvGrpSpPr>
        <p:grpSpPr>
          <a:xfrm>
            <a:off x="10558749" y="2871445"/>
            <a:ext cx="3028076" cy="1107995"/>
            <a:chOff x="3019441" y="2871445"/>
            <a:chExt cx="2383752" cy="1107995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C446EDB-A9F4-AC96-13BA-CBF2D16759C8}"/>
                </a:ext>
              </a:extLst>
            </p:cNvPr>
            <p:cNvSpPr txBox="1"/>
            <p:nvPr/>
          </p:nvSpPr>
          <p:spPr>
            <a:xfrm>
              <a:off x="3019441" y="2871445"/>
              <a:ext cx="23837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Happy marriages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E5599B0-2F13-F492-92BF-28DD19EA3222}"/>
                </a:ext>
              </a:extLst>
            </p:cNvPr>
            <p:cNvSpPr txBox="1"/>
            <p:nvPr/>
          </p:nvSpPr>
          <p:spPr>
            <a:xfrm>
              <a:off x="3019441" y="3333109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幸福夫妻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7B521F8-E940-E94D-4BC9-3BE4CD59A6D1}"/>
              </a:ext>
            </a:extLst>
          </p:cNvPr>
          <p:cNvGrpSpPr/>
          <p:nvPr/>
        </p:nvGrpSpPr>
        <p:grpSpPr>
          <a:xfrm>
            <a:off x="10558749" y="4579677"/>
            <a:ext cx="3028076" cy="1107995"/>
            <a:chOff x="3019441" y="2871445"/>
            <a:chExt cx="2383752" cy="1107995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40A5E82-09BA-04CF-BAD3-CB492E035F47}"/>
                </a:ext>
              </a:extLst>
            </p:cNvPr>
            <p:cNvSpPr txBox="1"/>
            <p:nvPr/>
          </p:nvSpPr>
          <p:spPr>
            <a:xfrm>
              <a:off x="3019441" y="2871445"/>
              <a:ext cx="238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Courting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27D70FC3-BAE3-423D-1344-0C038898AB99}"/>
                </a:ext>
              </a:extLst>
            </p:cNvPr>
            <p:cNvSpPr txBox="1"/>
            <p:nvPr/>
          </p:nvSpPr>
          <p:spPr>
            <a:xfrm>
              <a:off x="3019441" y="3333109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追求者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A0702B6-5C51-D009-3109-D94DECA200CE}"/>
              </a:ext>
            </a:extLst>
          </p:cNvPr>
          <p:cNvGrpSpPr/>
          <p:nvPr/>
        </p:nvGrpSpPr>
        <p:grpSpPr>
          <a:xfrm>
            <a:off x="10558749" y="6203766"/>
            <a:ext cx="3028076" cy="1107995"/>
            <a:chOff x="3019441" y="2871445"/>
            <a:chExt cx="2383752" cy="1107995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A237938-9D88-0F11-5451-6A1D8C75DFED}"/>
                </a:ext>
              </a:extLst>
            </p:cNvPr>
            <p:cNvSpPr txBox="1"/>
            <p:nvPr/>
          </p:nvSpPr>
          <p:spPr>
            <a:xfrm>
              <a:off x="3019441" y="2871445"/>
              <a:ext cx="238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Distant lovers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DDDB56A0-BCC2-D6BB-A698-57C96EED43F7}"/>
                </a:ext>
              </a:extLst>
            </p:cNvPr>
            <p:cNvSpPr txBox="1"/>
            <p:nvPr/>
          </p:nvSpPr>
          <p:spPr>
            <a:xfrm>
              <a:off x="3019441" y="3333109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远距离恋人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D907BA2-1F2C-8490-5FBB-16FD5C187626}"/>
              </a:ext>
            </a:extLst>
          </p:cNvPr>
          <p:cNvGrpSpPr/>
          <p:nvPr/>
        </p:nvGrpSpPr>
        <p:grpSpPr>
          <a:xfrm>
            <a:off x="3500701" y="4579677"/>
            <a:ext cx="2383752" cy="1107995"/>
            <a:chOff x="3019441" y="2871445"/>
            <a:chExt cx="2383752" cy="1107995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D71413E-EDB6-7CF5-1924-BDD4E68F4E50}"/>
                </a:ext>
              </a:extLst>
            </p:cNvPr>
            <p:cNvSpPr txBox="1"/>
            <p:nvPr/>
          </p:nvSpPr>
          <p:spPr>
            <a:xfrm>
              <a:off x="3019441" y="2871445"/>
              <a:ext cx="238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Neighbors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CAB69BC-02E5-FA35-CB61-70627FFB7E37}"/>
                </a:ext>
              </a:extLst>
            </p:cNvPr>
            <p:cNvSpPr txBox="1"/>
            <p:nvPr/>
          </p:nvSpPr>
          <p:spPr>
            <a:xfrm>
              <a:off x="3019441" y="3333109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邻居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98F299A-0303-C598-0D41-346037171E4B}"/>
              </a:ext>
            </a:extLst>
          </p:cNvPr>
          <p:cNvGrpSpPr/>
          <p:nvPr/>
        </p:nvGrpSpPr>
        <p:grpSpPr>
          <a:xfrm>
            <a:off x="3500701" y="6203766"/>
            <a:ext cx="2383752" cy="1107995"/>
            <a:chOff x="3019441" y="2871445"/>
            <a:chExt cx="2383752" cy="1107995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AEC545C-57E8-25D2-7F58-917031AE47A3}"/>
                </a:ext>
              </a:extLst>
            </p:cNvPr>
            <p:cNvSpPr txBox="1"/>
            <p:nvPr/>
          </p:nvSpPr>
          <p:spPr>
            <a:xfrm>
              <a:off x="3019441" y="2871445"/>
              <a:ext cx="238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Enquirers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580B3F05-C8E0-F4E4-D3BC-FC59FB089F52}"/>
                </a:ext>
              </a:extLst>
            </p:cNvPr>
            <p:cNvSpPr txBox="1"/>
            <p:nvPr/>
          </p:nvSpPr>
          <p:spPr>
            <a:xfrm>
              <a:off x="3019441" y="3333109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过路人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C47A52E7-B9BF-288A-3252-1D1E60F7FB15}"/>
              </a:ext>
            </a:extLst>
          </p:cNvPr>
          <p:cNvGrpSpPr/>
          <p:nvPr/>
        </p:nvGrpSpPr>
        <p:grpSpPr>
          <a:xfrm>
            <a:off x="7431372" y="4579677"/>
            <a:ext cx="2383752" cy="1107995"/>
            <a:chOff x="3019441" y="2871445"/>
            <a:chExt cx="2383752" cy="1107995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02CEA9FA-6D2E-1CC5-A4A8-8583C9E79C69}"/>
                </a:ext>
              </a:extLst>
            </p:cNvPr>
            <p:cNvSpPr txBox="1"/>
            <p:nvPr/>
          </p:nvSpPr>
          <p:spPr>
            <a:xfrm>
              <a:off x="3019441" y="2871445"/>
              <a:ext cx="238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Colleagues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8741168-EA51-FB3D-B4B8-DC69ED34A2A3}"/>
                </a:ext>
              </a:extLst>
            </p:cNvPr>
            <p:cNvSpPr txBox="1"/>
            <p:nvPr/>
          </p:nvSpPr>
          <p:spPr>
            <a:xfrm>
              <a:off x="3019441" y="3333109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同事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D093D51F-E64B-CE41-5E4C-5434CE465902}"/>
              </a:ext>
            </a:extLst>
          </p:cNvPr>
          <p:cNvGrpSpPr/>
          <p:nvPr/>
        </p:nvGrpSpPr>
        <p:grpSpPr>
          <a:xfrm>
            <a:off x="6924725" y="6165788"/>
            <a:ext cx="3397046" cy="1183950"/>
            <a:chOff x="2512794" y="2795490"/>
            <a:chExt cx="3397046" cy="1183950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D5D477EA-E8A7-DD23-0638-DC792C9693E5}"/>
                </a:ext>
              </a:extLst>
            </p:cNvPr>
            <p:cNvSpPr txBox="1"/>
            <p:nvPr/>
          </p:nvSpPr>
          <p:spPr>
            <a:xfrm>
              <a:off x="2512794" y="2795490"/>
              <a:ext cx="3397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Extended families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4FF2E9B5-F8C2-5C06-19E6-25A3CD027D03}"/>
                </a:ext>
              </a:extLst>
            </p:cNvPr>
            <p:cNvSpPr txBox="1"/>
            <p:nvPr/>
          </p:nvSpPr>
          <p:spPr>
            <a:xfrm>
              <a:off x="3019441" y="3333109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亲戚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2863D511-618E-54EF-62AB-F3ECCD97DF33}"/>
              </a:ext>
            </a:extLst>
          </p:cNvPr>
          <p:cNvSpPr txBox="1"/>
          <p:nvPr/>
        </p:nvSpPr>
        <p:spPr>
          <a:xfrm>
            <a:off x="5941758" y="8524773"/>
            <a:ext cx="4400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情感忠诚度</a:t>
            </a:r>
            <a:endParaRPr lang="en-US" altLang="zh-CN" sz="3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88AD0B37-C055-18F1-1750-619B6E7EB2E0}"/>
              </a:ext>
            </a:extLst>
          </p:cNvPr>
          <p:cNvSpPr txBox="1"/>
          <p:nvPr/>
        </p:nvSpPr>
        <p:spPr>
          <a:xfrm>
            <a:off x="769028" y="3302404"/>
            <a:ext cx="8529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行为忠诚度</a:t>
            </a:r>
            <a:endParaRPr lang="en-US" altLang="zh-CN" sz="3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43FE1EC6-7479-F82A-2B57-44818F2751D9}"/>
              </a:ext>
            </a:extLst>
          </p:cNvPr>
          <p:cNvCxnSpPr/>
          <p:nvPr/>
        </p:nvCxnSpPr>
        <p:spPr>
          <a:xfrm flipV="1">
            <a:off x="2237874" y="2045368"/>
            <a:ext cx="0" cy="63005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2A870AEC-0C8B-DBDA-6A1F-B57A7F802DB2}"/>
              </a:ext>
            </a:extLst>
          </p:cNvPr>
          <p:cNvCxnSpPr>
            <a:cxnSpLocks/>
          </p:cNvCxnSpPr>
          <p:nvPr/>
        </p:nvCxnSpPr>
        <p:spPr>
          <a:xfrm>
            <a:off x="1621977" y="7920851"/>
            <a:ext cx="1271966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407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文本框 223">
            <a:extLst>
              <a:ext uri="{FF2B5EF4-FFF2-40B4-BE49-F238E27FC236}">
                <a16:creationId xmlns:a16="http://schemas.microsoft.com/office/drawing/2014/main" id="{8C4C50A7-793A-2EFD-4096-0366B1726464}"/>
              </a:ext>
            </a:extLst>
          </p:cNvPr>
          <p:cNvSpPr txBox="1"/>
          <p:nvPr/>
        </p:nvSpPr>
        <p:spPr>
          <a:xfrm>
            <a:off x="548927" y="219415"/>
            <a:ext cx="5626861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独特定律（构建品牌）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67C82ED-0AE5-4837-86A1-B7CB6B00271E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D68D0CD-57B5-AC8F-E7F0-1B762DDF49B8}"/>
              </a:ext>
            </a:extLst>
          </p:cNvPr>
          <p:cNvSpPr txBox="1"/>
          <p:nvPr/>
        </p:nvSpPr>
        <p:spPr>
          <a:xfrm>
            <a:off x="16148622" y="330808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929D2C5-64F6-C1E9-1472-66E65E2E2801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59" name="平行四边形 58">
              <a:extLst>
                <a:ext uri="{FF2B5EF4-FFF2-40B4-BE49-F238E27FC236}">
                  <a16:creationId xmlns:a16="http://schemas.microsoft.com/office/drawing/2014/main" id="{CA46B8F3-46F1-911A-E72C-1A8A5ABA8B37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0F4D4DC2-995D-EE95-44D7-66C091D50A9A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89B7A107-5B71-3E94-5997-D9D79A505E1C}"/>
              </a:ext>
            </a:extLst>
          </p:cNvPr>
          <p:cNvSpPr txBox="1"/>
          <p:nvPr/>
        </p:nvSpPr>
        <p:spPr>
          <a:xfrm>
            <a:off x="15327228" y="8345967"/>
            <a:ext cx="228911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阿里妈妈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9FA53BE6-AA4B-B0C2-8DDC-E371DDE17D82}"/>
              </a:ext>
            </a:extLst>
          </p:cNvPr>
          <p:cNvGrpSpPr/>
          <p:nvPr/>
        </p:nvGrpSpPr>
        <p:grpSpPr>
          <a:xfrm>
            <a:off x="3019694" y="857016"/>
            <a:ext cx="9603921" cy="8830526"/>
            <a:chOff x="3058783" y="393495"/>
            <a:chExt cx="9603921" cy="8830526"/>
          </a:xfrm>
        </p:grpSpPr>
        <p:sp>
          <p:nvSpPr>
            <p:cNvPr id="16" name="弧形 15">
              <a:extLst>
                <a:ext uri="{FF2B5EF4-FFF2-40B4-BE49-F238E27FC236}">
                  <a16:creationId xmlns:a16="http://schemas.microsoft.com/office/drawing/2014/main" id="{2408452A-25BE-8D45-CC0A-73590B2BAF54}"/>
                </a:ext>
              </a:extLst>
            </p:cNvPr>
            <p:cNvSpPr/>
            <p:nvPr/>
          </p:nvSpPr>
          <p:spPr>
            <a:xfrm rot="16200000">
              <a:off x="4148528" y="1413748"/>
              <a:ext cx="7253127" cy="7253127"/>
            </a:xfrm>
            <a:prstGeom prst="arc">
              <a:avLst>
                <a:gd name="adj1" fmla="val 16683890"/>
                <a:gd name="adj2" fmla="val 15835077"/>
              </a:avLst>
            </a:prstGeom>
            <a:ln w="63500">
              <a:solidFill>
                <a:srgbClr val="FF000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C64AB035-0ABE-957E-1929-728E729058D4}"/>
                </a:ext>
              </a:extLst>
            </p:cNvPr>
            <p:cNvSpPr/>
            <p:nvPr/>
          </p:nvSpPr>
          <p:spPr>
            <a:xfrm>
              <a:off x="6757175" y="4022394"/>
              <a:ext cx="2035834" cy="2035834"/>
            </a:xfrm>
            <a:prstGeom prst="ellipse">
              <a:avLst/>
            </a:prstGeom>
            <a:solidFill>
              <a:srgbClr val="FFBAB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401C5FC-584A-D384-6335-CEDBBE9195E9}"/>
                </a:ext>
              </a:extLst>
            </p:cNvPr>
            <p:cNvSpPr txBox="1"/>
            <p:nvPr/>
          </p:nvSpPr>
          <p:spPr>
            <a:xfrm>
              <a:off x="6563285" y="4778701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独特定律</a:t>
              </a:r>
              <a:endPara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FDBF07DA-87E4-66DA-BFF3-BB6B8EF9BE59}"/>
                </a:ext>
              </a:extLst>
            </p:cNvPr>
            <p:cNvSpPr/>
            <p:nvPr/>
          </p:nvSpPr>
          <p:spPr>
            <a:xfrm>
              <a:off x="3366766" y="3609657"/>
              <a:ext cx="1807649" cy="18076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1ABDC0D-62A5-0CF4-C218-3A116E21AC16}"/>
                </a:ext>
              </a:extLst>
            </p:cNvPr>
            <p:cNvSpPr txBox="1"/>
            <p:nvPr/>
          </p:nvSpPr>
          <p:spPr>
            <a:xfrm>
              <a:off x="3058783" y="4251871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连贯定律</a:t>
              </a:r>
              <a:endPara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6CBEA05D-67B1-54D8-A8D7-3EC2C835C107}"/>
                </a:ext>
              </a:extLst>
            </p:cNvPr>
            <p:cNvSpPr/>
            <p:nvPr/>
          </p:nvSpPr>
          <p:spPr>
            <a:xfrm>
              <a:off x="3655904" y="5974452"/>
              <a:ext cx="1807649" cy="18076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7708F0A-8A5D-BBB4-8CA1-6E958D22C586}"/>
                </a:ext>
              </a:extLst>
            </p:cNvPr>
            <p:cNvSpPr txBox="1"/>
            <p:nvPr/>
          </p:nvSpPr>
          <p:spPr>
            <a:xfrm>
              <a:off x="3347921" y="6616666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广告定律</a:t>
              </a:r>
              <a:endPara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A90BBA6-4814-6A7C-40B4-9F5E8018F814}"/>
                </a:ext>
              </a:extLst>
            </p:cNvPr>
            <p:cNvSpPr/>
            <p:nvPr/>
          </p:nvSpPr>
          <p:spPr>
            <a:xfrm>
              <a:off x="5787355" y="7416372"/>
              <a:ext cx="1807649" cy="18076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8125D41-65C8-0EBB-2B25-924ECB8B117D}"/>
                </a:ext>
              </a:extLst>
            </p:cNvPr>
            <p:cNvSpPr txBox="1"/>
            <p:nvPr/>
          </p:nvSpPr>
          <p:spPr>
            <a:xfrm>
              <a:off x="5479372" y="8058586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公关定律</a:t>
              </a:r>
              <a:endPara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C04E0985-2A67-C5DD-52AA-D7750BCF237B}"/>
                </a:ext>
              </a:extLst>
            </p:cNvPr>
            <p:cNvSpPr/>
            <p:nvPr/>
          </p:nvSpPr>
          <p:spPr>
            <a:xfrm>
              <a:off x="8697821" y="7220127"/>
              <a:ext cx="1807649" cy="18076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D342A73-A75E-9782-C575-C22120EE0AF0}"/>
                </a:ext>
              </a:extLst>
            </p:cNvPr>
            <p:cNvSpPr txBox="1"/>
            <p:nvPr/>
          </p:nvSpPr>
          <p:spPr>
            <a:xfrm>
              <a:off x="8389838" y="7862341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伙伴定律</a:t>
              </a:r>
              <a:endPara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A6391336-747E-F606-5E32-9A0A310C1B82}"/>
                </a:ext>
              </a:extLst>
            </p:cNvPr>
            <p:cNvSpPr/>
            <p:nvPr/>
          </p:nvSpPr>
          <p:spPr>
            <a:xfrm>
              <a:off x="10267547" y="5597097"/>
              <a:ext cx="1807649" cy="18076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527F079-9386-2D5E-D8B2-D756E9AD6EE4}"/>
                </a:ext>
              </a:extLst>
            </p:cNvPr>
            <p:cNvSpPr txBox="1"/>
            <p:nvPr/>
          </p:nvSpPr>
          <p:spPr>
            <a:xfrm>
              <a:off x="9959564" y="6239311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颜色定律</a:t>
              </a:r>
              <a:endPara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655087F9-6CD0-DEF7-B0FD-8430E80BDA8B}"/>
                </a:ext>
              </a:extLst>
            </p:cNvPr>
            <p:cNvSpPr/>
            <p:nvPr/>
          </p:nvSpPr>
          <p:spPr>
            <a:xfrm>
              <a:off x="10547073" y="3408542"/>
              <a:ext cx="1807649" cy="18076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F7E0DF14-5B28-79B9-90CF-3739F3FFF686}"/>
                </a:ext>
              </a:extLst>
            </p:cNvPr>
            <p:cNvSpPr txBox="1"/>
            <p:nvPr/>
          </p:nvSpPr>
          <p:spPr>
            <a:xfrm>
              <a:off x="10239090" y="4050756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外形定律</a:t>
              </a:r>
              <a:endPara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BCAF55C1-3470-E4C2-AC02-18FA9E967049}"/>
                </a:ext>
              </a:extLst>
            </p:cNvPr>
            <p:cNvSpPr/>
            <p:nvPr/>
          </p:nvSpPr>
          <p:spPr>
            <a:xfrm>
              <a:off x="9278074" y="1268799"/>
              <a:ext cx="1807649" cy="18076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7FB306DD-543F-F18C-A21B-58A2391ABF1B}"/>
                </a:ext>
              </a:extLst>
            </p:cNvPr>
            <p:cNvSpPr txBox="1"/>
            <p:nvPr/>
          </p:nvSpPr>
          <p:spPr>
            <a:xfrm>
              <a:off x="8970091" y="1911013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词汇定律</a:t>
              </a:r>
              <a:endPara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3794B68B-36A3-88B9-B748-3177C36D0FD8}"/>
                </a:ext>
              </a:extLst>
            </p:cNvPr>
            <p:cNvSpPr/>
            <p:nvPr/>
          </p:nvSpPr>
          <p:spPr>
            <a:xfrm>
              <a:off x="6996818" y="393495"/>
              <a:ext cx="1807649" cy="18076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48737317-E94E-C21D-36E5-0987DD879786}"/>
                </a:ext>
              </a:extLst>
            </p:cNvPr>
            <p:cNvSpPr txBox="1"/>
            <p:nvPr/>
          </p:nvSpPr>
          <p:spPr>
            <a:xfrm>
              <a:off x="6688835" y="1035709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收缩定律</a:t>
              </a:r>
              <a:endPara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6C4B8D74-806D-D2A0-C0C0-9278C807217D}"/>
                </a:ext>
              </a:extLst>
            </p:cNvPr>
            <p:cNvSpPr/>
            <p:nvPr/>
          </p:nvSpPr>
          <p:spPr>
            <a:xfrm>
              <a:off x="4575547" y="1178843"/>
              <a:ext cx="1807649" cy="180764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6D11917-F0DF-4F2D-63CB-0E91433A4492}"/>
                </a:ext>
              </a:extLst>
            </p:cNvPr>
            <p:cNvSpPr txBox="1"/>
            <p:nvPr/>
          </p:nvSpPr>
          <p:spPr>
            <a:xfrm>
              <a:off x="4267564" y="1821057"/>
              <a:ext cx="2423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变化定律</a:t>
              </a:r>
              <a:endPara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2" name="文本框 191">
            <a:extLst>
              <a:ext uri="{FF2B5EF4-FFF2-40B4-BE49-F238E27FC236}">
                <a16:creationId xmlns:a16="http://schemas.microsoft.com/office/drawing/2014/main" id="{E36D9C3F-3BBD-C7B0-8E09-EE21BA649D63}"/>
              </a:ext>
            </a:extLst>
          </p:cNvPr>
          <p:cNvSpPr txBox="1"/>
          <p:nvPr/>
        </p:nvSpPr>
        <p:spPr>
          <a:xfrm>
            <a:off x="8396210" y="718870"/>
            <a:ext cx="2899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使品牌更强大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主导某一领域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3" name="文本框 192">
            <a:extLst>
              <a:ext uri="{FF2B5EF4-FFF2-40B4-BE49-F238E27FC236}">
                <a16:creationId xmlns:a16="http://schemas.microsoft.com/office/drawing/2014/main" id="{CCA3E2F6-2AAA-CF00-7BF9-EA9008D17911}"/>
              </a:ext>
            </a:extLst>
          </p:cNvPr>
          <p:cNvSpPr txBox="1"/>
          <p:nvPr/>
        </p:nvSpPr>
        <p:spPr>
          <a:xfrm>
            <a:off x="1128915" y="1873978"/>
            <a:ext cx="3920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品牌的改变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不是发生于公司内部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而是发生在客户的心智中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" name="文本框 193">
            <a:extLst>
              <a:ext uri="{FF2B5EF4-FFF2-40B4-BE49-F238E27FC236}">
                <a16:creationId xmlns:a16="http://schemas.microsoft.com/office/drawing/2014/main" id="{A99B19B6-2818-9CC9-C363-0196FCD0414D}"/>
              </a:ext>
            </a:extLst>
          </p:cNvPr>
          <p:cNvSpPr txBox="1"/>
          <p:nvPr/>
        </p:nvSpPr>
        <p:spPr>
          <a:xfrm>
            <a:off x="178150" y="4478139"/>
            <a:ext cx="3920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品牌不是一夜之间创建的，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需要长时间来衡量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5" name="文本框 194">
            <a:extLst>
              <a:ext uri="{FF2B5EF4-FFF2-40B4-BE49-F238E27FC236}">
                <a16:creationId xmlns:a16="http://schemas.microsoft.com/office/drawing/2014/main" id="{C221A785-2094-F9BB-D069-3F86B8F4BFEB}"/>
              </a:ext>
            </a:extLst>
          </p:cNvPr>
          <p:cNvSpPr txBox="1"/>
          <p:nvPr/>
        </p:nvSpPr>
        <p:spPr>
          <a:xfrm>
            <a:off x="217412" y="6821903"/>
            <a:ext cx="3920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维护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防止竞争对手的攻击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文本框 195">
            <a:extLst>
              <a:ext uri="{FF2B5EF4-FFF2-40B4-BE49-F238E27FC236}">
                <a16:creationId xmlns:a16="http://schemas.microsoft.com/office/drawing/2014/main" id="{7C0C5053-E26E-354E-AB5A-8CC5982B757C}"/>
              </a:ext>
            </a:extLst>
          </p:cNvPr>
          <p:cNvSpPr txBox="1"/>
          <p:nvPr/>
        </p:nvSpPr>
        <p:spPr>
          <a:xfrm>
            <a:off x="2423900" y="8822261"/>
            <a:ext cx="3920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发声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在媒体上产生有利的宣传报道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7" name="文本框 196">
            <a:extLst>
              <a:ext uri="{FF2B5EF4-FFF2-40B4-BE49-F238E27FC236}">
                <a16:creationId xmlns:a16="http://schemas.microsoft.com/office/drawing/2014/main" id="{9EAF1FD3-F820-5D20-48A4-85BAF5C9820B}"/>
              </a:ext>
            </a:extLst>
          </p:cNvPr>
          <p:cNvSpPr txBox="1"/>
          <p:nvPr/>
        </p:nvSpPr>
        <p:spPr>
          <a:xfrm>
            <a:off x="10856669" y="8783717"/>
            <a:ext cx="3920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为了推动领域的发展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我们欢迎其他机构的加入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文本框 197">
            <a:extLst>
              <a:ext uri="{FF2B5EF4-FFF2-40B4-BE49-F238E27FC236}">
                <a16:creationId xmlns:a16="http://schemas.microsoft.com/office/drawing/2014/main" id="{4B019E9C-3C28-329D-4A1A-5946FE2CE3EC}"/>
              </a:ext>
            </a:extLst>
          </p:cNvPr>
          <p:cNvSpPr txBox="1"/>
          <p:nvPr/>
        </p:nvSpPr>
        <p:spPr>
          <a:xfrm>
            <a:off x="12315633" y="6781740"/>
            <a:ext cx="39202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象征性，一致性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9" name="文本框 198">
            <a:extLst>
              <a:ext uri="{FF2B5EF4-FFF2-40B4-BE49-F238E27FC236}">
                <a16:creationId xmlns:a16="http://schemas.microsoft.com/office/drawing/2014/main" id="{66904EDC-DAA4-B17F-C026-269EEFE8E93E}"/>
              </a:ext>
            </a:extLst>
          </p:cNvPr>
          <p:cNvSpPr txBox="1"/>
          <p:nvPr/>
        </p:nvSpPr>
        <p:spPr>
          <a:xfrm>
            <a:off x="12505048" y="4515337"/>
            <a:ext cx="3920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品牌的标识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符合眼睛的视觉感受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文本框 199">
            <a:extLst>
              <a:ext uri="{FF2B5EF4-FFF2-40B4-BE49-F238E27FC236}">
                <a16:creationId xmlns:a16="http://schemas.microsoft.com/office/drawing/2014/main" id="{83E1A649-F9AC-F288-6B71-7D376FE05703}"/>
              </a:ext>
            </a:extLst>
          </p:cNvPr>
          <p:cNvSpPr txBox="1"/>
          <p:nvPr/>
        </p:nvSpPr>
        <p:spPr>
          <a:xfrm>
            <a:off x="11416911" y="2305878"/>
            <a:ext cx="3920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定位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品牌在受众心智占据的一个词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464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4277218-006B-D691-DB07-B442093978B2}"/>
              </a:ext>
            </a:extLst>
          </p:cNvPr>
          <p:cNvSpPr txBox="1"/>
          <p:nvPr/>
        </p:nvSpPr>
        <p:spPr>
          <a:xfrm>
            <a:off x="548927" y="219415"/>
            <a:ext cx="5626861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九九八十一变法</a:t>
            </a:r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2.0</a:t>
            </a:r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（创意广告）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23363C-EF02-C182-5B36-E527CC8767EF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C3B7BE-C941-7F9B-9B32-EBB34E99F28E}"/>
              </a:ext>
            </a:extLst>
          </p:cNvPr>
          <p:cNvSpPr txBox="1"/>
          <p:nvPr/>
        </p:nvSpPr>
        <p:spPr>
          <a:xfrm>
            <a:off x="16148622" y="330808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224E2B3-E78B-3BEE-CA92-C5BCE2256FE5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A11E9ECD-5873-6861-8073-44D1452C1C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E5A0D88-0764-9AE0-6EA4-001D307A5168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9C1577CC-3B2F-A4EB-5E48-D0D6CF71A19E}"/>
              </a:ext>
            </a:extLst>
          </p:cNvPr>
          <p:cNvSpPr txBox="1"/>
          <p:nvPr/>
        </p:nvSpPr>
        <p:spPr>
          <a:xfrm>
            <a:off x="15327228" y="8345967"/>
            <a:ext cx="228911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长沙盛美广告</a:t>
            </a:r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14FD7A66-73FE-C47C-35C9-510820D66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971528"/>
              </p:ext>
            </p:extLst>
          </p:nvPr>
        </p:nvGraphicFramePr>
        <p:xfrm>
          <a:off x="795770" y="1144068"/>
          <a:ext cx="13558583" cy="833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00">
                  <a:extLst>
                    <a:ext uri="{9D8B030D-6E8A-4147-A177-3AD203B41FA5}">
                      <a16:colId xmlns:a16="http://schemas.microsoft.com/office/drawing/2014/main" val="2403215100"/>
                    </a:ext>
                  </a:extLst>
                </a:gridCol>
                <a:gridCol w="1218487">
                  <a:extLst>
                    <a:ext uri="{9D8B030D-6E8A-4147-A177-3AD203B41FA5}">
                      <a16:colId xmlns:a16="http://schemas.microsoft.com/office/drawing/2014/main" val="656012868"/>
                    </a:ext>
                  </a:extLst>
                </a:gridCol>
                <a:gridCol w="1218487">
                  <a:extLst>
                    <a:ext uri="{9D8B030D-6E8A-4147-A177-3AD203B41FA5}">
                      <a16:colId xmlns:a16="http://schemas.microsoft.com/office/drawing/2014/main" val="960464539"/>
                    </a:ext>
                  </a:extLst>
                </a:gridCol>
                <a:gridCol w="1218487">
                  <a:extLst>
                    <a:ext uri="{9D8B030D-6E8A-4147-A177-3AD203B41FA5}">
                      <a16:colId xmlns:a16="http://schemas.microsoft.com/office/drawing/2014/main" val="1059814762"/>
                    </a:ext>
                  </a:extLst>
                </a:gridCol>
                <a:gridCol w="1218487">
                  <a:extLst>
                    <a:ext uri="{9D8B030D-6E8A-4147-A177-3AD203B41FA5}">
                      <a16:colId xmlns:a16="http://schemas.microsoft.com/office/drawing/2014/main" val="936143357"/>
                    </a:ext>
                  </a:extLst>
                </a:gridCol>
                <a:gridCol w="1218487">
                  <a:extLst>
                    <a:ext uri="{9D8B030D-6E8A-4147-A177-3AD203B41FA5}">
                      <a16:colId xmlns:a16="http://schemas.microsoft.com/office/drawing/2014/main" val="625751779"/>
                    </a:ext>
                  </a:extLst>
                </a:gridCol>
                <a:gridCol w="1218487">
                  <a:extLst>
                    <a:ext uri="{9D8B030D-6E8A-4147-A177-3AD203B41FA5}">
                      <a16:colId xmlns:a16="http://schemas.microsoft.com/office/drawing/2014/main" val="3051761809"/>
                    </a:ext>
                  </a:extLst>
                </a:gridCol>
                <a:gridCol w="1218487">
                  <a:extLst>
                    <a:ext uri="{9D8B030D-6E8A-4147-A177-3AD203B41FA5}">
                      <a16:colId xmlns:a16="http://schemas.microsoft.com/office/drawing/2014/main" val="902071270"/>
                    </a:ext>
                  </a:extLst>
                </a:gridCol>
                <a:gridCol w="1218487">
                  <a:extLst>
                    <a:ext uri="{9D8B030D-6E8A-4147-A177-3AD203B41FA5}">
                      <a16:colId xmlns:a16="http://schemas.microsoft.com/office/drawing/2014/main" val="2699460487"/>
                    </a:ext>
                  </a:extLst>
                </a:gridCol>
                <a:gridCol w="1218487">
                  <a:extLst>
                    <a:ext uri="{9D8B030D-6E8A-4147-A177-3AD203B41FA5}">
                      <a16:colId xmlns:a16="http://schemas.microsoft.com/office/drawing/2014/main" val="1275713664"/>
                    </a:ext>
                  </a:extLst>
                </a:gridCol>
              </a:tblGrid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创意手法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组合类型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缩放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破坏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减除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替换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反向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错位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拼接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680348"/>
                  </a:ext>
                </a:extLst>
              </a:tr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呈现问题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137003"/>
                  </a:ext>
                </a:extLst>
              </a:tr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解决问题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713996"/>
                  </a:ext>
                </a:extLst>
              </a:tr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产品示范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243809"/>
                  </a:ext>
                </a:extLst>
              </a:tr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比喻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87239"/>
                  </a:ext>
                </a:extLst>
              </a:tr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象征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921009"/>
                  </a:ext>
                </a:extLst>
              </a:tr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257731"/>
                  </a:ext>
                </a:extLst>
              </a:tr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111880"/>
                  </a:ext>
                </a:extLst>
              </a:tr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戏剧化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992463"/>
                  </a:ext>
                </a:extLst>
              </a:tr>
              <a:tr h="8339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文字声效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A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639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7422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4277218-006B-D691-DB07-B442093978B2}"/>
              </a:ext>
            </a:extLst>
          </p:cNvPr>
          <p:cNvSpPr txBox="1"/>
          <p:nvPr/>
        </p:nvSpPr>
        <p:spPr>
          <a:xfrm>
            <a:off x="548927" y="219415"/>
            <a:ext cx="5626861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波士顿矩阵（分析和规划产品组合）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23363C-EF02-C182-5B36-E527CC8767EF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C3B7BE-C941-7F9B-9B32-EBB34E99F28E}"/>
              </a:ext>
            </a:extLst>
          </p:cNvPr>
          <p:cNvSpPr txBox="1"/>
          <p:nvPr/>
        </p:nvSpPr>
        <p:spPr>
          <a:xfrm>
            <a:off x="16148622" y="330808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224E2B3-E78B-3BEE-CA92-C5BCE2256FE5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A11E9ECD-5873-6861-8073-44D1452C1C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E5A0D88-0764-9AE0-6EA4-001D307A5168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9C1577CC-3B2F-A4EB-5E48-D0D6CF71A19E}"/>
              </a:ext>
            </a:extLst>
          </p:cNvPr>
          <p:cNvSpPr txBox="1"/>
          <p:nvPr/>
        </p:nvSpPr>
        <p:spPr>
          <a:xfrm>
            <a:off x="15327228" y="8345967"/>
            <a:ext cx="228911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美国管理学家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布鲁斯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亨德森</a:t>
            </a:r>
          </a:p>
        </p:txBody>
      </p:sp>
      <p:graphicFrame>
        <p:nvGraphicFramePr>
          <p:cNvPr id="2" name="表格 5">
            <a:extLst>
              <a:ext uri="{FF2B5EF4-FFF2-40B4-BE49-F238E27FC236}">
                <a16:creationId xmlns:a16="http://schemas.microsoft.com/office/drawing/2014/main" id="{63A54EFC-5ABD-E03C-9ED4-B8C39F181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12779"/>
              </p:ext>
            </p:extLst>
          </p:nvPr>
        </p:nvGraphicFramePr>
        <p:xfrm>
          <a:off x="2876696" y="2537256"/>
          <a:ext cx="10718534" cy="4958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59267">
                  <a:extLst>
                    <a:ext uri="{9D8B030D-6E8A-4147-A177-3AD203B41FA5}">
                      <a16:colId xmlns:a16="http://schemas.microsoft.com/office/drawing/2014/main" val="3085037870"/>
                    </a:ext>
                  </a:extLst>
                </a:gridCol>
                <a:gridCol w="5359267">
                  <a:extLst>
                    <a:ext uri="{9D8B030D-6E8A-4147-A177-3AD203B41FA5}">
                      <a16:colId xmlns:a16="http://schemas.microsoft.com/office/drawing/2014/main" val="2852188031"/>
                    </a:ext>
                  </a:extLst>
                </a:gridCol>
              </a:tblGrid>
              <a:tr h="24792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09280"/>
                  </a:ext>
                </a:extLst>
              </a:tr>
              <a:tr h="24792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121018"/>
                  </a:ext>
                </a:extLst>
              </a:tr>
            </a:tbl>
          </a:graphicData>
        </a:graphic>
      </p:graphicFrame>
      <p:grpSp>
        <p:nvGrpSpPr>
          <p:cNvPr id="3" name="组合 2">
            <a:extLst>
              <a:ext uri="{FF2B5EF4-FFF2-40B4-BE49-F238E27FC236}">
                <a16:creationId xmlns:a16="http://schemas.microsoft.com/office/drawing/2014/main" id="{9453B67E-A004-0E2E-3C69-2B366E90959A}"/>
              </a:ext>
            </a:extLst>
          </p:cNvPr>
          <p:cNvGrpSpPr/>
          <p:nvPr/>
        </p:nvGrpSpPr>
        <p:grpSpPr>
          <a:xfrm>
            <a:off x="4536049" y="3178169"/>
            <a:ext cx="2383752" cy="1453612"/>
            <a:chOff x="2994939" y="3246844"/>
            <a:chExt cx="2383752" cy="145361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8B3AD6-7095-4D85-F89F-6B8DC82F8C5F}"/>
                </a:ext>
              </a:extLst>
            </p:cNvPr>
            <p:cNvSpPr txBox="1"/>
            <p:nvPr/>
          </p:nvSpPr>
          <p:spPr>
            <a:xfrm>
              <a:off x="2994939" y="3869459"/>
              <a:ext cx="23837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高增长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高市场占有率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FE321A6-4EAC-E477-DFF8-942762EE3D59}"/>
                </a:ext>
              </a:extLst>
            </p:cNvPr>
            <p:cNvSpPr txBox="1"/>
            <p:nvPr/>
          </p:nvSpPr>
          <p:spPr>
            <a:xfrm>
              <a:off x="2994939" y="3246844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明星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C0A94794-1435-3DEE-4724-6C28501D0226}"/>
              </a:ext>
            </a:extLst>
          </p:cNvPr>
          <p:cNvSpPr txBox="1"/>
          <p:nvPr/>
        </p:nvSpPr>
        <p:spPr>
          <a:xfrm>
            <a:off x="5941758" y="8524773"/>
            <a:ext cx="4400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市场占有率</a:t>
            </a:r>
            <a:endParaRPr lang="en-US" altLang="zh-CN" sz="3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B026C9D-F683-BBCA-2B19-2F0FBB9CB0BA}"/>
              </a:ext>
            </a:extLst>
          </p:cNvPr>
          <p:cNvSpPr txBox="1"/>
          <p:nvPr/>
        </p:nvSpPr>
        <p:spPr>
          <a:xfrm>
            <a:off x="1076976" y="3329818"/>
            <a:ext cx="8529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市场增长率</a:t>
            </a:r>
            <a:endParaRPr lang="en-US" altLang="zh-CN" sz="3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952385BC-4252-5520-195E-EE5439F40B81}"/>
              </a:ext>
            </a:extLst>
          </p:cNvPr>
          <p:cNvCxnSpPr/>
          <p:nvPr/>
        </p:nvCxnSpPr>
        <p:spPr>
          <a:xfrm flipV="1">
            <a:off x="2237874" y="2045368"/>
            <a:ext cx="0" cy="63005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C641860D-24E8-611A-337B-C69965CA3D7B}"/>
              </a:ext>
            </a:extLst>
          </p:cNvPr>
          <p:cNvCxnSpPr>
            <a:cxnSpLocks/>
          </p:cNvCxnSpPr>
          <p:nvPr/>
        </p:nvCxnSpPr>
        <p:spPr>
          <a:xfrm>
            <a:off x="1621977" y="7920851"/>
            <a:ext cx="1271966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5040F67-5967-AE6A-CF6B-20089564D58C}"/>
              </a:ext>
            </a:extLst>
          </p:cNvPr>
          <p:cNvGrpSpPr/>
          <p:nvPr/>
        </p:nvGrpSpPr>
        <p:grpSpPr>
          <a:xfrm>
            <a:off x="4536049" y="5692671"/>
            <a:ext cx="2383752" cy="1453612"/>
            <a:chOff x="2994939" y="3246844"/>
            <a:chExt cx="2383752" cy="1453612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41F7B0B-98A1-F329-499D-EC7FEE9095C0}"/>
                </a:ext>
              </a:extLst>
            </p:cNvPr>
            <p:cNvSpPr txBox="1"/>
            <p:nvPr/>
          </p:nvSpPr>
          <p:spPr>
            <a:xfrm>
              <a:off x="2994939" y="3869459"/>
              <a:ext cx="23837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低增长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低市场占有率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EF10512-0A45-3AB9-4803-39C47106943B}"/>
                </a:ext>
              </a:extLst>
            </p:cNvPr>
            <p:cNvSpPr txBox="1"/>
            <p:nvPr/>
          </p:nvSpPr>
          <p:spPr>
            <a:xfrm>
              <a:off x="2994939" y="3246844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金牛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FFE0ACD3-8808-BD0A-4767-3CCF8F9C6B97}"/>
              </a:ext>
            </a:extLst>
          </p:cNvPr>
          <p:cNvGrpSpPr/>
          <p:nvPr/>
        </p:nvGrpSpPr>
        <p:grpSpPr>
          <a:xfrm>
            <a:off x="9829627" y="3178169"/>
            <a:ext cx="2383752" cy="1453612"/>
            <a:chOff x="2994939" y="3246844"/>
            <a:chExt cx="2383752" cy="1453612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3E6BAE50-47F6-A641-42F5-E32674C120DA}"/>
                </a:ext>
              </a:extLst>
            </p:cNvPr>
            <p:cNvSpPr txBox="1"/>
            <p:nvPr/>
          </p:nvSpPr>
          <p:spPr>
            <a:xfrm>
              <a:off x="2994939" y="3869459"/>
              <a:ext cx="23837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高增长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低市场占有率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E922D2E5-9F1E-3AD2-8970-F137CDCA96FB}"/>
                </a:ext>
              </a:extLst>
            </p:cNvPr>
            <p:cNvSpPr txBox="1"/>
            <p:nvPr/>
          </p:nvSpPr>
          <p:spPr>
            <a:xfrm>
              <a:off x="2994939" y="3246844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67D7142E-5B66-2E1A-474D-F6A6ABDB71C3}"/>
              </a:ext>
            </a:extLst>
          </p:cNvPr>
          <p:cNvGrpSpPr/>
          <p:nvPr/>
        </p:nvGrpSpPr>
        <p:grpSpPr>
          <a:xfrm>
            <a:off x="9829627" y="5692671"/>
            <a:ext cx="2383752" cy="1453612"/>
            <a:chOff x="2994939" y="3246844"/>
            <a:chExt cx="2383752" cy="1453612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C81DE962-83E0-6EB2-3AF1-D9805A71F387}"/>
                </a:ext>
              </a:extLst>
            </p:cNvPr>
            <p:cNvSpPr txBox="1"/>
            <p:nvPr/>
          </p:nvSpPr>
          <p:spPr>
            <a:xfrm>
              <a:off x="2994939" y="3869459"/>
              <a:ext cx="23837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低增长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低市场占有率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83A0F341-6746-53C4-73DF-9AA381EDDCD2}"/>
                </a:ext>
              </a:extLst>
            </p:cNvPr>
            <p:cNvSpPr txBox="1"/>
            <p:nvPr/>
          </p:nvSpPr>
          <p:spPr>
            <a:xfrm>
              <a:off x="2994939" y="3246844"/>
              <a:ext cx="2383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瘦狗</a:t>
              </a:r>
              <a:endPara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975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箭头: 右 10">
            <a:extLst>
              <a:ext uri="{FF2B5EF4-FFF2-40B4-BE49-F238E27FC236}">
                <a16:creationId xmlns:a16="http://schemas.microsoft.com/office/drawing/2014/main" id="{8E8A2DE3-AC85-E888-F41A-151A4DF04600}"/>
              </a:ext>
            </a:extLst>
          </p:cNvPr>
          <p:cNvSpPr/>
          <p:nvPr/>
        </p:nvSpPr>
        <p:spPr>
          <a:xfrm>
            <a:off x="2400525" y="4302025"/>
            <a:ext cx="4897422" cy="1897812"/>
          </a:xfrm>
          <a:prstGeom prst="rightArrow">
            <a:avLst/>
          </a:prstGeom>
          <a:solidFill>
            <a:srgbClr val="FFE9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4277218-006B-D691-DB07-B442093978B2}"/>
              </a:ext>
            </a:extLst>
          </p:cNvPr>
          <p:cNvSpPr txBox="1"/>
          <p:nvPr/>
        </p:nvSpPr>
        <p:spPr>
          <a:xfrm>
            <a:off x="548927" y="219415"/>
            <a:ext cx="7128582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品牌建设与认知逻辑</a:t>
            </a:r>
            <a:r>
              <a:rPr lang="en-US" altLang="zh-CN" sz="28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45" b="1">
                <a:latin typeface="微软雅黑" panose="020B0503020204020204" pitchFamily="34" charset="-122"/>
                <a:ea typeface="微软雅黑" panose="020B0503020204020204" pitchFamily="34" charset="-122"/>
              </a:rPr>
              <a:t>客户印记留存</a:t>
            </a:r>
            <a:r>
              <a:rPr lang="en-US" altLang="zh-CN" sz="2845" b="1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84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23363C-EF02-C182-5B36-E527CC8767EF}"/>
              </a:ext>
            </a:extLst>
          </p:cNvPr>
          <p:cNvSpPr/>
          <p:nvPr/>
        </p:nvSpPr>
        <p:spPr>
          <a:xfrm>
            <a:off x="15022286" y="0"/>
            <a:ext cx="2899002" cy="10080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C3B7BE-C941-7F9B-9B32-EBB34E99F28E}"/>
              </a:ext>
            </a:extLst>
          </p:cNvPr>
          <p:cNvSpPr txBox="1"/>
          <p:nvPr/>
        </p:nvSpPr>
        <p:spPr>
          <a:xfrm>
            <a:off x="16148622" y="330808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224E2B3-E78B-3BEE-CA92-C5BCE2256FE5}"/>
              </a:ext>
            </a:extLst>
          </p:cNvPr>
          <p:cNvGrpSpPr/>
          <p:nvPr/>
        </p:nvGrpSpPr>
        <p:grpSpPr>
          <a:xfrm>
            <a:off x="1793858" y="838913"/>
            <a:ext cx="3255084" cy="64938"/>
            <a:chOff x="7772400" y="3520233"/>
            <a:chExt cx="3255084" cy="64938"/>
          </a:xfrm>
        </p:grpSpPr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A11E9ECD-5873-6861-8073-44D1452C1C5C}"/>
                </a:ext>
              </a:extLst>
            </p:cNvPr>
            <p:cNvSpPr/>
            <p:nvPr/>
          </p:nvSpPr>
          <p:spPr>
            <a:xfrm>
              <a:off x="10001698" y="3520233"/>
              <a:ext cx="1025786" cy="64938"/>
            </a:xfrm>
            <a:prstGeom prst="parallelogram">
              <a:avLst>
                <a:gd name="adj" fmla="val 5328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E5A0D88-0764-9AE0-6EA4-001D307A5168}"/>
                </a:ext>
              </a:extLst>
            </p:cNvPr>
            <p:cNvCxnSpPr>
              <a:cxnSpLocks/>
            </p:cNvCxnSpPr>
            <p:nvPr/>
          </p:nvCxnSpPr>
          <p:spPr>
            <a:xfrm>
              <a:off x="7772400" y="3529284"/>
              <a:ext cx="315969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9C1577CC-3B2F-A4EB-5E48-D0D6CF71A19E}"/>
              </a:ext>
            </a:extLst>
          </p:cNvPr>
          <p:cNvSpPr txBox="1"/>
          <p:nvPr/>
        </p:nvSpPr>
        <p:spPr>
          <a:xfrm>
            <a:off x="15327228" y="8345967"/>
            <a:ext cx="228911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阿里妈妈</a:t>
            </a:r>
          </a:p>
        </p:txBody>
      </p:sp>
      <p:pic>
        <p:nvPicPr>
          <p:cNvPr id="2050" name="Picture 2" descr="查看图片">
            <a:extLst>
              <a:ext uri="{FF2B5EF4-FFF2-40B4-BE49-F238E27FC236}">
                <a16:creationId xmlns:a16="http://schemas.microsoft.com/office/drawing/2014/main" id="{93ADA200-9BC4-42AF-26ED-B836F56CB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92773" l="9961" r="89844">
                        <a14:foregroundMark x1="50000" y1="5469" x2="50000" y2="5469"/>
                        <a14:foregroundMark x1="59180" y1="92773" x2="59180" y2="927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7" y="3303197"/>
            <a:ext cx="3474229" cy="347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744C1137-68FC-6431-1084-F3831EEA9CB8}"/>
              </a:ext>
            </a:extLst>
          </p:cNvPr>
          <p:cNvSpPr/>
          <p:nvPr/>
        </p:nvSpPr>
        <p:spPr>
          <a:xfrm>
            <a:off x="7326842" y="1656272"/>
            <a:ext cx="448573" cy="7189319"/>
          </a:xfrm>
          <a:prstGeom prst="rect">
            <a:avLst/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9BF78A0A-B1AC-11F5-A0D3-853A7F061684}"/>
              </a:ext>
            </a:extLst>
          </p:cNvPr>
          <p:cNvSpPr/>
          <p:nvPr/>
        </p:nvSpPr>
        <p:spPr>
          <a:xfrm rot="10800000">
            <a:off x="7804310" y="4302025"/>
            <a:ext cx="4897422" cy="1897812"/>
          </a:xfrm>
          <a:prstGeom prst="rightArrow">
            <a:avLst/>
          </a:prstGeom>
          <a:solidFill>
            <a:srgbClr val="FFE9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DF959DF-ED64-A6E0-A318-B09D525AEDF6}"/>
              </a:ext>
            </a:extLst>
          </p:cNvPr>
          <p:cNvSpPr txBox="1"/>
          <p:nvPr/>
        </p:nvSpPr>
        <p:spPr>
          <a:xfrm>
            <a:off x="5239294" y="4989321"/>
            <a:ext cx="238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认知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08FAC72-8455-BEDB-EB63-2CCA45432F1C}"/>
              </a:ext>
            </a:extLst>
          </p:cNvPr>
          <p:cNvSpPr txBox="1"/>
          <p:nvPr/>
        </p:nvSpPr>
        <p:spPr>
          <a:xfrm>
            <a:off x="7551128" y="4989321"/>
            <a:ext cx="238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传达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E63BABD7-2032-F21F-FFB8-B31CF5B660F0}"/>
              </a:ext>
            </a:extLst>
          </p:cNvPr>
          <p:cNvSpPr/>
          <p:nvPr/>
        </p:nvSpPr>
        <p:spPr>
          <a:xfrm rot="21088901">
            <a:off x="11426319" y="1560255"/>
            <a:ext cx="1895480" cy="715131"/>
          </a:xfrm>
          <a:prstGeom prst="roundRect">
            <a:avLst>
              <a:gd name="adj" fmla="val 36121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7ACFF78-D519-5A6B-8368-413EC7F8E6D2}"/>
              </a:ext>
            </a:extLst>
          </p:cNvPr>
          <p:cNvSpPr txBox="1"/>
          <p:nvPr/>
        </p:nvSpPr>
        <p:spPr>
          <a:xfrm rot="21024641">
            <a:off x="11162253" y="1641171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观点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77B6D621-5491-6C10-8978-B1DCB030E12F}"/>
              </a:ext>
            </a:extLst>
          </p:cNvPr>
          <p:cNvSpPr/>
          <p:nvPr/>
        </p:nvSpPr>
        <p:spPr>
          <a:xfrm rot="20992759">
            <a:off x="11812492" y="2674085"/>
            <a:ext cx="1895480" cy="715131"/>
          </a:xfrm>
          <a:prstGeom prst="roundRect">
            <a:avLst>
              <a:gd name="adj" fmla="val 36121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23860E7-2241-76B7-8DBA-59ECA0DDD37B}"/>
              </a:ext>
            </a:extLst>
          </p:cNvPr>
          <p:cNvSpPr txBox="1"/>
          <p:nvPr/>
        </p:nvSpPr>
        <p:spPr>
          <a:xfrm rot="20928499">
            <a:off x="11548425" y="2770040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专业度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3736605-5CE6-D5A2-D503-FAE79C839DDA}"/>
              </a:ext>
            </a:extLst>
          </p:cNvPr>
          <p:cNvSpPr/>
          <p:nvPr/>
        </p:nvSpPr>
        <p:spPr>
          <a:xfrm rot="21422724">
            <a:off x="11823190" y="3810190"/>
            <a:ext cx="1895480" cy="715131"/>
          </a:xfrm>
          <a:prstGeom prst="roundRect">
            <a:avLst>
              <a:gd name="adj" fmla="val 36121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11660AE-F8C1-FF40-FD23-2F694D031532}"/>
              </a:ext>
            </a:extLst>
          </p:cNvPr>
          <p:cNvSpPr txBox="1"/>
          <p:nvPr/>
        </p:nvSpPr>
        <p:spPr>
          <a:xfrm rot="21358464">
            <a:off x="11559123" y="3906145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外表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B8C70C2D-C108-CDFF-69D8-3DFEDE18F658}"/>
              </a:ext>
            </a:extLst>
          </p:cNvPr>
          <p:cNvSpPr/>
          <p:nvPr/>
        </p:nvSpPr>
        <p:spPr>
          <a:xfrm rot="431078">
            <a:off x="11877894" y="5018079"/>
            <a:ext cx="1895480" cy="715131"/>
          </a:xfrm>
          <a:prstGeom prst="roundRect">
            <a:avLst>
              <a:gd name="adj" fmla="val 36121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B0DA7A9-1CF9-8FB5-6E8A-873F84A82F65}"/>
              </a:ext>
            </a:extLst>
          </p:cNvPr>
          <p:cNvSpPr txBox="1"/>
          <p:nvPr/>
        </p:nvSpPr>
        <p:spPr>
          <a:xfrm rot="366818">
            <a:off x="11613827" y="5114034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言行举止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8F35764D-85EB-7502-E570-B3C322C5B41A}"/>
              </a:ext>
            </a:extLst>
          </p:cNvPr>
          <p:cNvSpPr/>
          <p:nvPr/>
        </p:nvSpPr>
        <p:spPr>
          <a:xfrm rot="1162725">
            <a:off x="11668715" y="6340845"/>
            <a:ext cx="1895480" cy="715131"/>
          </a:xfrm>
          <a:prstGeom prst="roundRect">
            <a:avLst>
              <a:gd name="adj" fmla="val 36121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8D4A8F6-B5D8-931B-7E4F-466DB2A59DF3}"/>
              </a:ext>
            </a:extLst>
          </p:cNvPr>
          <p:cNvSpPr txBox="1"/>
          <p:nvPr/>
        </p:nvSpPr>
        <p:spPr>
          <a:xfrm rot="1098465">
            <a:off x="11404648" y="6436800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诚信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063F6635-C677-46C2-9F1E-496C12653667}"/>
              </a:ext>
            </a:extLst>
          </p:cNvPr>
          <p:cNvSpPr/>
          <p:nvPr/>
        </p:nvSpPr>
        <p:spPr>
          <a:xfrm rot="1162725">
            <a:off x="11361791" y="7481045"/>
            <a:ext cx="1895480" cy="715131"/>
          </a:xfrm>
          <a:prstGeom prst="roundRect">
            <a:avLst>
              <a:gd name="adj" fmla="val 36121"/>
            </a:avLst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0BF28F7-E51B-5434-D1A3-80DFAE393A2C}"/>
              </a:ext>
            </a:extLst>
          </p:cNvPr>
          <p:cNvSpPr txBox="1"/>
          <p:nvPr/>
        </p:nvSpPr>
        <p:spPr>
          <a:xfrm rot="1098465">
            <a:off x="11097724" y="7554243"/>
            <a:ext cx="2423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伙伴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43F1366-75D5-0E39-B721-6C488A013005}"/>
              </a:ext>
            </a:extLst>
          </p:cNvPr>
          <p:cNvSpPr/>
          <p:nvPr/>
        </p:nvSpPr>
        <p:spPr>
          <a:xfrm>
            <a:off x="2091331" y="3837809"/>
            <a:ext cx="156825" cy="1471776"/>
          </a:xfrm>
          <a:prstGeom prst="rect">
            <a:avLst/>
          </a:prstGeom>
          <a:solidFill>
            <a:srgbClr val="FFBA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348105EE-C4F4-4304-AE76-956758425893}"/>
              </a:ext>
            </a:extLst>
          </p:cNvPr>
          <p:cNvCxnSpPr>
            <a:stCxn id="31" idx="0"/>
          </p:cNvCxnSpPr>
          <p:nvPr/>
        </p:nvCxnSpPr>
        <p:spPr>
          <a:xfrm>
            <a:off x="2169744" y="3837809"/>
            <a:ext cx="5157098" cy="334902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29DC0CB8-C38A-34CE-F158-B8378617803A}"/>
              </a:ext>
            </a:extLst>
          </p:cNvPr>
          <p:cNvCxnSpPr>
            <a:cxnSpLocks/>
            <a:stCxn id="31" idx="2"/>
          </p:cNvCxnSpPr>
          <p:nvPr/>
        </p:nvCxnSpPr>
        <p:spPr>
          <a:xfrm flipV="1">
            <a:off x="2169744" y="2236966"/>
            <a:ext cx="5157098" cy="30726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44449AB6-C4CE-7687-7FEF-399091E8541E}"/>
              </a:ext>
            </a:extLst>
          </p:cNvPr>
          <p:cNvCxnSpPr>
            <a:cxnSpLocks/>
          </p:cNvCxnSpPr>
          <p:nvPr/>
        </p:nvCxnSpPr>
        <p:spPr>
          <a:xfrm>
            <a:off x="7795984" y="2238959"/>
            <a:ext cx="3595394" cy="534001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E5E5227D-A549-65EE-2127-D2F7656BD450}"/>
              </a:ext>
            </a:extLst>
          </p:cNvPr>
          <p:cNvCxnSpPr>
            <a:cxnSpLocks/>
          </p:cNvCxnSpPr>
          <p:nvPr/>
        </p:nvCxnSpPr>
        <p:spPr>
          <a:xfrm>
            <a:off x="7775415" y="2216201"/>
            <a:ext cx="3943636" cy="414943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4854F417-B04F-D524-728E-659CA2B93086}"/>
              </a:ext>
            </a:extLst>
          </p:cNvPr>
          <p:cNvCxnSpPr>
            <a:cxnSpLocks/>
          </p:cNvCxnSpPr>
          <p:nvPr/>
        </p:nvCxnSpPr>
        <p:spPr>
          <a:xfrm>
            <a:off x="7775415" y="2215931"/>
            <a:ext cx="4184792" cy="3032257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1408813C-93E6-9D8E-98ED-28C4BE3912C9}"/>
              </a:ext>
            </a:extLst>
          </p:cNvPr>
          <p:cNvCxnSpPr>
            <a:cxnSpLocks/>
          </p:cNvCxnSpPr>
          <p:nvPr/>
        </p:nvCxnSpPr>
        <p:spPr>
          <a:xfrm>
            <a:off x="7804310" y="2236966"/>
            <a:ext cx="4036305" cy="1970919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6E90F97D-ECB5-0A07-A52C-6ED9752042C8}"/>
              </a:ext>
            </a:extLst>
          </p:cNvPr>
          <p:cNvCxnSpPr>
            <a:cxnSpLocks/>
          </p:cNvCxnSpPr>
          <p:nvPr/>
        </p:nvCxnSpPr>
        <p:spPr>
          <a:xfrm>
            <a:off x="7820770" y="2177061"/>
            <a:ext cx="3985249" cy="1055966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直接连接符 2050">
            <a:extLst>
              <a:ext uri="{FF2B5EF4-FFF2-40B4-BE49-F238E27FC236}">
                <a16:creationId xmlns:a16="http://schemas.microsoft.com/office/drawing/2014/main" id="{BC2E73E4-DE5B-D135-3203-BA909C45DF25}"/>
              </a:ext>
            </a:extLst>
          </p:cNvPr>
          <p:cNvCxnSpPr>
            <a:cxnSpLocks/>
          </p:cNvCxnSpPr>
          <p:nvPr/>
        </p:nvCxnSpPr>
        <p:spPr>
          <a:xfrm flipV="1">
            <a:off x="7882215" y="2048173"/>
            <a:ext cx="3485718" cy="128888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5" name="直接连接符 2054">
            <a:extLst>
              <a:ext uri="{FF2B5EF4-FFF2-40B4-BE49-F238E27FC236}">
                <a16:creationId xmlns:a16="http://schemas.microsoft.com/office/drawing/2014/main" id="{F41E00A2-77A2-49D1-F040-AF0CC23EF944}"/>
              </a:ext>
            </a:extLst>
          </p:cNvPr>
          <p:cNvCxnSpPr>
            <a:cxnSpLocks/>
          </p:cNvCxnSpPr>
          <p:nvPr/>
        </p:nvCxnSpPr>
        <p:spPr>
          <a:xfrm flipV="1">
            <a:off x="7775415" y="2177061"/>
            <a:ext cx="3615963" cy="500977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直接连接符 2058">
            <a:extLst>
              <a:ext uri="{FF2B5EF4-FFF2-40B4-BE49-F238E27FC236}">
                <a16:creationId xmlns:a16="http://schemas.microsoft.com/office/drawing/2014/main" id="{680A76CE-1766-E4A4-BD12-0F3B6E445019}"/>
              </a:ext>
            </a:extLst>
          </p:cNvPr>
          <p:cNvCxnSpPr>
            <a:cxnSpLocks/>
          </p:cNvCxnSpPr>
          <p:nvPr/>
        </p:nvCxnSpPr>
        <p:spPr>
          <a:xfrm flipV="1">
            <a:off x="7795984" y="3271897"/>
            <a:ext cx="3968422" cy="3953804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2" name="直接连接符 2061">
            <a:extLst>
              <a:ext uri="{FF2B5EF4-FFF2-40B4-BE49-F238E27FC236}">
                <a16:creationId xmlns:a16="http://schemas.microsoft.com/office/drawing/2014/main" id="{98DE8641-FA24-A472-32A2-8B6932FD6691}"/>
              </a:ext>
            </a:extLst>
          </p:cNvPr>
          <p:cNvCxnSpPr>
            <a:cxnSpLocks/>
          </p:cNvCxnSpPr>
          <p:nvPr/>
        </p:nvCxnSpPr>
        <p:spPr>
          <a:xfrm flipV="1">
            <a:off x="7804310" y="4246755"/>
            <a:ext cx="4015639" cy="2978946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5" name="直接连接符 2064">
            <a:extLst>
              <a:ext uri="{FF2B5EF4-FFF2-40B4-BE49-F238E27FC236}">
                <a16:creationId xmlns:a16="http://schemas.microsoft.com/office/drawing/2014/main" id="{F82CF9BB-F1D6-F90F-A6ED-1E27871AB6AC}"/>
              </a:ext>
            </a:extLst>
          </p:cNvPr>
          <p:cNvCxnSpPr>
            <a:cxnSpLocks/>
          </p:cNvCxnSpPr>
          <p:nvPr/>
        </p:nvCxnSpPr>
        <p:spPr>
          <a:xfrm flipV="1">
            <a:off x="7880626" y="5286758"/>
            <a:ext cx="4020369" cy="1900073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8" name="直接连接符 2067">
            <a:extLst>
              <a:ext uri="{FF2B5EF4-FFF2-40B4-BE49-F238E27FC236}">
                <a16:creationId xmlns:a16="http://schemas.microsoft.com/office/drawing/2014/main" id="{AB546CEB-C04A-16B8-3345-96D6E3C59AC4}"/>
              </a:ext>
            </a:extLst>
          </p:cNvPr>
          <p:cNvCxnSpPr>
            <a:cxnSpLocks/>
          </p:cNvCxnSpPr>
          <p:nvPr/>
        </p:nvCxnSpPr>
        <p:spPr>
          <a:xfrm flipV="1">
            <a:off x="7880626" y="6449739"/>
            <a:ext cx="3775247" cy="763795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1" name="直接连接符 2070">
            <a:extLst>
              <a:ext uri="{FF2B5EF4-FFF2-40B4-BE49-F238E27FC236}">
                <a16:creationId xmlns:a16="http://schemas.microsoft.com/office/drawing/2014/main" id="{C5E4F744-9034-E2C3-13EB-2D3752F0EF21}"/>
              </a:ext>
            </a:extLst>
          </p:cNvPr>
          <p:cNvCxnSpPr>
            <a:cxnSpLocks/>
          </p:cNvCxnSpPr>
          <p:nvPr/>
        </p:nvCxnSpPr>
        <p:spPr>
          <a:xfrm>
            <a:off x="7729126" y="7225401"/>
            <a:ext cx="3638807" cy="338869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986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723</TotalTime>
  <Words>1271</Words>
  <Application>Microsoft Office PowerPoint</Application>
  <PresentationFormat>自定义</PresentationFormat>
  <Paragraphs>543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Yu Gothic Light</vt:lpstr>
      <vt:lpstr>微软雅黑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颸雨 张</dc:creator>
  <cp:lastModifiedBy>颸雨 张</cp:lastModifiedBy>
  <cp:revision>48</cp:revision>
  <dcterms:created xsi:type="dcterms:W3CDTF">2023-09-18T02:34:22Z</dcterms:created>
  <dcterms:modified xsi:type="dcterms:W3CDTF">2023-09-22T09:27:22Z</dcterms:modified>
</cp:coreProperties>
</file>