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mf" ContentType="image/x-w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63" r:id="rId3"/>
  </p:sldMasterIdLst>
  <p:notesMasterIdLst>
    <p:notesMasterId r:id="rId7"/>
  </p:notesMasterIdLst>
  <p:handoutMasterIdLst>
    <p:handoutMasterId r:id="rId53"/>
  </p:handoutMasterIdLst>
  <p:sldIdLst>
    <p:sldId id="1235" r:id="rId4"/>
    <p:sldId id="1236" r:id="rId5"/>
    <p:sldId id="1237" r:id="rId6"/>
    <p:sldId id="1238" r:id="rId8"/>
    <p:sldId id="1239" r:id="rId9"/>
    <p:sldId id="1240" r:id="rId10"/>
    <p:sldId id="1241" r:id="rId11"/>
    <p:sldId id="1242" r:id="rId12"/>
    <p:sldId id="1243" r:id="rId13"/>
    <p:sldId id="1244" r:id="rId14"/>
    <p:sldId id="1245" r:id="rId15"/>
    <p:sldId id="1246" r:id="rId16"/>
    <p:sldId id="1247" r:id="rId17"/>
    <p:sldId id="1248" r:id="rId18"/>
    <p:sldId id="1249" r:id="rId19"/>
    <p:sldId id="1250" r:id="rId20"/>
    <p:sldId id="1251" r:id="rId21"/>
    <p:sldId id="1252" r:id="rId22"/>
    <p:sldId id="1253" r:id="rId23"/>
    <p:sldId id="1254" r:id="rId24"/>
    <p:sldId id="1255" r:id="rId25"/>
    <p:sldId id="1256" r:id="rId26"/>
    <p:sldId id="1257" r:id="rId27"/>
    <p:sldId id="1258" r:id="rId28"/>
    <p:sldId id="1259" r:id="rId29"/>
    <p:sldId id="1260" r:id="rId30"/>
    <p:sldId id="1261" r:id="rId31"/>
    <p:sldId id="1262" r:id="rId32"/>
    <p:sldId id="1263" r:id="rId33"/>
    <p:sldId id="1264" r:id="rId34"/>
    <p:sldId id="1265" r:id="rId35"/>
    <p:sldId id="1266" r:id="rId36"/>
    <p:sldId id="1267" r:id="rId37"/>
    <p:sldId id="1268" r:id="rId38"/>
    <p:sldId id="1269" r:id="rId39"/>
    <p:sldId id="1270" r:id="rId40"/>
    <p:sldId id="1271" r:id="rId41"/>
    <p:sldId id="1272" r:id="rId42"/>
    <p:sldId id="1273" r:id="rId43"/>
    <p:sldId id="1274" r:id="rId44"/>
    <p:sldId id="1275" r:id="rId45"/>
    <p:sldId id="1276" r:id="rId46"/>
    <p:sldId id="1277" r:id="rId47"/>
    <p:sldId id="1278" r:id="rId48"/>
    <p:sldId id="1279" r:id="rId49"/>
    <p:sldId id="1280" r:id="rId50"/>
    <p:sldId id="1281" r:id="rId51"/>
    <p:sldId id="1282" r:id="rId52"/>
  </p:sldIdLst>
  <p:sldSz cx="12192000" cy="6858000"/>
  <p:notesSz cx="7099300" cy="10234295"/>
  <p:custDataLst>
    <p:tags r:id="rId57"/>
  </p:custDataLst>
  <p:kinsoku lang="zh-CN" invalStChars="、。，．・：；？！゛゜ヽヾゝゞ々ー’”）〕］｝〉》」』】°‰′″℃￠％ぁぃぅぇぉっゃゅょゎァィゥェォッャュョヮヵヶ!%),.:;?]}｡｣､･ｧｨｩｪｫｬｭｮｯｰﾞﾟ" invalEndChars="‘“（〔［｛〈《「『【￥＄$([\{｢￡"/>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00"/>
    <a:srgbClr val="777777"/>
    <a:srgbClr val="DDDDDD"/>
    <a:srgbClr val="B2B2B2"/>
    <a:srgbClr val="969696"/>
    <a:srgbClr val="C0C0C0"/>
    <a:srgbClr val="FF00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50" autoAdjust="0"/>
    <p:restoredTop sz="93796" autoAdjust="0"/>
  </p:normalViewPr>
  <p:slideViewPr>
    <p:cSldViewPr showGuides="1">
      <p:cViewPr varScale="1">
        <p:scale>
          <a:sx n="104" d="100"/>
          <a:sy n="104" d="100"/>
        </p:scale>
        <p:origin x="1968" y="11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46"/>
    </p:cViewPr>
  </p:sorterViewPr>
  <p:notesViewPr>
    <p:cSldViewPr>
      <p:cViewPr varScale="1">
        <p:scale>
          <a:sx n="79" d="100"/>
          <a:sy n="79" d="100"/>
        </p:scale>
        <p:origin x="-2046" y="-102"/>
      </p:cViewPr>
      <p:guideLst>
        <p:guide orient="horz" pos="3222"/>
        <p:guide pos="2235"/>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notesMaster" Target="notesMasters/notesMaster1.xml"/><Relationship Id="rId6" Type="http://schemas.openxmlformats.org/officeDocument/2006/relationships/slide" Target="slides/slide3.xml"/><Relationship Id="rId57" Type="http://schemas.openxmlformats.org/officeDocument/2006/relationships/tags" Target="tags/tag369.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handoutMaster" Target="handoutMasters/handoutMaster1.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511175"/>
          </a:xfrm>
          <a:prstGeom prst="rect">
            <a:avLst/>
          </a:prstGeom>
          <a:noFill/>
          <a:ln w="12700">
            <a:noFill/>
            <a:miter lim="800000"/>
          </a:ln>
          <a:effectLst/>
        </p:spPr>
        <p:txBody>
          <a:bodyPr vert="horz" wrap="square" lIns="96383" tIns="48192" rIns="96383" bIns="48192" numCol="1" anchor="t" anchorCtr="0" compatLnSpc="1"/>
          <a:lstStyle>
            <a:lvl1pPr defTabSz="963930" eaLnBrk="0" hangingPunct="0">
              <a:spcBef>
                <a:spcPct val="0"/>
              </a:spcBef>
              <a:defRPr sz="1200"/>
            </a:lvl1pPr>
          </a:lstStyle>
          <a:p>
            <a:pPr>
              <a:defRPr/>
            </a:pPr>
            <a:r>
              <a:rPr lang="zh-CN" altLang="en-US"/>
              <a:t>Presentation Title</a:t>
            </a:r>
            <a:endParaRPr lang="en-US" altLang="zh-CN"/>
          </a:p>
        </p:txBody>
      </p:sp>
      <p:sp>
        <p:nvSpPr>
          <p:cNvPr id="3075" name="Rectangle 3"/>
          <p:cNvSpPr>
            <a:spLocks noGrp="1" noChangeArrowheads="1"/>
          </p:cNvSpPr>
          <p:nvPr>
            <p:ph type="dt" sz="quarter" idx="1"/>
          </p:nvPr>
        </p:nvSpPr>
        <p:spPr bwMode="auto">
          <a:xfrm>
            <a:off x="4022725" y="9723438"/>
            <a:ext cx="3076575" cy="511175"/>
          </a:xfrm>
          <a:prstGeom prst="rect">
            <a:avLst/>
          </a:prstGeom>
          <a:noFill/>
          <a:ln w="12700">
            <a:noFill/>
            <a:miter lim="800000"/>
          </a:ln>
          <a:effectLst/>
        </p:spPr>
        <p:txBody>
          <a:bodyPr vert="horz" wrap="square" lIns="96383" tIns="48192" rIns="96383" bIns="48192" numCol="1" anchor="b" anchorCtr="0" compatLnSpc="1"/>
          <a:lstStyle>
            <a:lvl1pPr algn="r" defTabSz="963930" eaLnBrk="0" hangingPunct="0">
              <a:spcBef>
                <a:spcPct val="0"/>
              </a:spcBef>
              <a:defRPr sz="800"/>
            </a:lvl1pPr>
          </a:lstStyle>
          <a:p>
            <a:pPr>
              <a:defRPr/>
            </a:pPr>
            <a:fld id="{250B7AB8-1AB8-493F-8FB1-53CA5BED36CF}" type="datetime2">
              <a:rPr lang="zh-CN" altLang="en-US"/>
            </a:fld>
            <a:endParaRPr lang="en-US" altLang="zh-CN" sz="1200"/>
          </a:p>
        </p:txBody>
      </p:sp>
      <p:sp>
        <p:nvSpPr>
          <p:cNvPr id="3076" name="Rectangle 4"/>
          <p:cNvSpPr>
            <a:spLocks noGrp="1" noChangeArrowheads="1"/>
          </p:cNvSpPr>
          <p:nvPr>
            <p:ph type="ftr" sz="quarter" idx="2"/>
          </p:nvPr>
        </p:nvSpPr>
        <p:spPr bwMode="auto">
          <a:xfrm>
            <a:off x="0" y="9725025"/>
            <a:ext cx="3076575" cy="511175"/>
          </a:xfrm>
          <a:prstGeom prst="rect">
            <a:avLst/>
          </a:prstGeom>
          <a:noFill/>
          <a:ln w="12700">
            <a:noFill/>
            <a:miter lim="800000"/>
          </a:ln>
          <a:effectLst/>
        </p:spPr>
        <p:txBody>
          <a:bodyPr vert="horz" wrap="square" lIns="96383" tIns="48192" rIns="96383" bIns="48192" numCol="1" anchor="b" anchorCtr="0" compatLnSpc="1"/>
          <a:lstStyle>
            <a:lvl1pPr defTabSz="963930" eaLnBrk="0" hangingPunct="0">
              <a:spcBef>
                <a:spcPct val="0"/>
              </a:spcBef>
              <a:defRPr sz="800"/>
            </a:lvl1pPr>
          </a:lstStyle>
          <a:p>
            <a:pPr>
              <a:defRPr/>
            </a:pPr>
            <a:r>
              <a:rPr lang="zh-CN" altLang="en-US"/>
              <a:t>Consultant's Name</a:t>
            </a:r>
            <a:endParaRPr lang="en-US" altLang="zh-CN"/>
          </a:p>
        </p:txBody>
      </p:sp>
      <p:sp>
        <p:nvSpPr>
          <p:cNvPr id="3077" name="Rectangle 5"/>
          <p:cNvSpPr>
            <a:spLocks noGrp="1" noChangeArrowheads="1"/>
          </p:cNvSpPr>
          <p:nvPr>
            <p:ph type="sldNum" sz="quarter" idx="3"/>
          </p:nvPr>
        </p:nvSpPr>
        <p:spPr bwMode="auto">
          <a:xfrm>
            <a:off x="4022725" y="0"/>
            <a:ext cx="3076575" cy="511175"/>
          </a:xfrm>
          <a:prstGeom prst="rect">
            <a:avLst/>
          </a:prstGeom>
          <a:noFill/>
          <a:ln w="12700">
            <a:noFill/>
            <a:miter lim="800000"/>
          </a:ln>
          <a:effectLst/>
        </p:spPr>
        <p:txBody>
          <a:bodyPr vert="horz" wrap="square" lIns="96383" tIns="48192" rIns="96383" bIns="48192" numCol="1" anchor="t" anchorCtr="0" compatLnSpc="1"/>
          <a:lstStyle>
            <a:lvl1pPr algn="r" defTabSz="963930" eaLnBrk="0" hangingPunct="0">
              <a:defRPr sz="1200"/>
            </a:lvl1pPr>
          </a:lstStyle>
          <a:p>
            <a:fld id="{09277862-4FF8-4AD8-8159-6F25E190D0AD}" type="slidenum">
              <a:rPr lang="zh-CN" altLang="en-US"/>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body" sz="quarter" idx="3"/>
          </p:nvPr>
        </p:nvSpPr>
        <p:spPr bwMode="auto">
          <a:xfrm>
            <a:off x="350838" y="5083175"/>
            <a:ext cx="6443662" cy="4806950"/>
          </a:xfrm>
          <a:prstGeom prst="rect">
            <a:avLst/>
          </a:prstGeom>
          <a:noFill/>
          <a:ln w="12700">
            <a:noFill/>
            <a:miter lim="800000"/>
          </a:ln>
          <a:effectLst/>
        </p:spPr>
        <p:txBody>
          <a:bodyPr vert="horz" wrap="square" lIns="192766" tIns="144574" rIns="95379" bIns="46852" numCol="1" anchor="t" anchorCtr="0" compatLnSpc="1"/>
          <a:lstStyle/>
          <a:p>
            <a:pPr lvl="0"/>
            <a:r>
              <a:rPr lang="en-US" altLang="zh-CN" noProof="0"/>
              <a:t>Click to edit Master text styles</a:t>
            </a:r>
            <a:endParaRPr lang="en-US" altLang="zh-CN" noProof="0"/>
          </a:p>
          <a:p>
            <a:pPr lvl="1"/>
            <a:r>
              <a:rPr lang="en-US" altLang="zh-CN" noProof="0"/>
              <a:t>second level</a:t>
            </a:r>
            <a:endParaRPr lang="en-US" altLang="zh-CN" noProof="0"/>
          </a:p>
          <a:p>
            <a:pPr lvl="2"/>
            <a:r>
              <a:rPr lang="en-US" altLang="zh-CN" noProof="0"/>
              <a:t>third level</a:t>
            </a:r>
            <a:endParaRPr lang="en-US" altLang="zh-CN" noProof="0"/>
          </a:p>
          <a:p>
            <a:pPr lvl="3"/>
            <a:r>
              <a:rPr lang="en-US" altLang="zh-CN" noProof="0"/>
              <a:t>fourth level</a:t>
            </a:r>
            <a:endParaRPr lang="en-US" altLang="zh-CN" noProof="0"/>
          </a:p>
          <a:p>
            <a:pPr lvl="4"/>
            <a:r>
              <a:rPr lang="en-US" altLang="zh-CN" noProof="0"/>
              <a:t>fifth level</a:t>
            </a:r>
            <a:endParaRPr lang="en-US" altLang="zh-CN" noProof="0"/>
          </a:p>
        </p:txBody>
      </p:sp>
      <p:sp>
        <p:nvSpPr>
          <p:cNvPr id="65539" name="Rectangle 9"/>
          <p:cNvSpPr>
            <a:spLocks noGrp="1" noRot="1" noChangeAspect="1" noChangeArrowheads="1" noTextEdit="1"/>
          </p:cNvSpPr>
          <p:nvPr>
            <p:ph type="sldImg" idx="2"/>
          </p:nvPr>
        </p:nvSpPr>
        <p:spPr bwMode="auto">
          <a:xfrm>
            <a:off x="-225866" y="490538"/>
            <a:ext cx="7625644" cy="4289425"/>
          </a:xfrm>
          <a:prstGeom prst="rect">
            <a:avLst/>
          </a:prstGeom>
          <a:noFill/>
          <a:ln w="12700">
            <a:solidFill>
              <a:schemeClr val="tx1"/>
            </a:solidFill>
            <a:miter lim="800000"/>
          </a:ln>
          <a:extLst>
            <a:ext uri="{909E8E84-426E-40DD-AFC4-6F175D3DCCD1}">
              <a14:hiddenFill xmlns:a14="http://schemas.microsoft.com/office/drawing/2010/main">
                <a:solidFill>
                  <a:srgbClr val="FFFFFF"/>
                </a:solidFill>
              </a14:hiddenFill>
            </a:ext>
          </a:extLst>
        </p:spPr>
      </p:sp>
      <p:sp>
        <p:nvSpPr>
          <p:cNvPr id="2058" name="Rectangle 10"/>
          <p:cNvSpPr>
            <a:spLocks noGrp="1" noChangeArrowheads="1"/>
          </p:cNvSpPr>
          <p:nvPr>
            <p:ph type="hdr" sz="quarter"/>
          </p:nvPr>
        </p:nvSpPr>
        <p:spPr bwMode="auto">
          <a:xfrm>
            <a:off x="946150" y="146050"/>
            <a:ext cx="4448175" cy="341313"/>
          </a:xfrm>
          <a:prstGeom prst="rect">
            <a:avLst/>
          </a:prstGeom>
          <a:noFill/>
          <a:ln w="12700">
            <a:noFill/>
            <a:miter lim="800000"/>
          </a:ln>
          <a:effectLst/>
        </p:spPr>
        <p:txBody>
          <a:bodyPr vert="horz" wrap="square" lIns="0" tIns="0" rIns="0" bIns="48192" numCol="1" anchor="b" anchorCtr="0" compatLnSpc="1"/>
          <a:lstStyle>
            <a:lvl1pPr defTabSz="963930" eaLnBrk="0" hangingPunct="0">
              <a:spcBef>
                <a:spcPct val="0"/>
              </a:spcBef>
              <a:defRPr sz="1000"/>
            </a:lvl1pPr>
          </a:lstStyle>
          <a:p>
            <a:pPr>
              <a:defRPr/>
            </a:pPr>
            <a:r>
              <a:rPr lang="zh-CN" altLang="en-US"/>
              <a:t>Presentation Title</a:t>
            </a:r>
            <a:endParaRPr lang="en-US" altLang="zh-CN" sz="1400"/>
          </a:p>
        </p:txBody>
      </p:sp>
      <p:sp>
        <p:nvSpPr>
          <p:cNvPr id="2059" name="Rectangle 11"/>
          <p:cNvSpPr>
            <a:spLocks noGrp="1" noChangeArrowheads="1"/>
          </p:cNvSpPr>
          <p:nvPr>
            <p:ph type="dt" idx="1"/>
          </p:nvPr>
        </p:nvSpPr>
        <p:spPr bwMode="auto">
          <a:xfrm>
            <a:off x="3978275" y="4781550"/>
            <a:ext cx="2262188" cy="301625"/>
          </a:xfrm>
          <a:prstGeom prst="rect">
            <a:avLst/>
          </a:prstGeom>
          <a:noFill/>
          <a:ln w="12700">
            <a:noFill/>
            <a:miter lim="800000"/>
          </a:ln>
          <a:effectLst/>
        </p:spPr>
        <p:txBody>
          <a:bodyPr vert="horz" wrap="square" lIns="0" tIns="48192" rIns="0" bIns="0" numCol="1" anchor="t" anchorCtr="0" compatLnSpc="1"/>
          <a:lstStyle>
            <a:lvl1pPr algn="r" defTabSz="963930" eaLnBrk="0" hangingPunct="0">
              <a:spcBef>
                <a:spcPct val="0"/>
              </a:spcBef>
              <a:defRPr sz="800"/>
            </a:lvl1pPr>
          </a:lstStyle>
          <a:p>
            <a:pPr>
              <a:defRPr/>
            </a:pPr>
            <a:fld id="{335EDE72-C346-42A1-B38A-F0CF0BB18AF5}" type="datetime2">
              <a:rPr lang="zh-CN" altLang="en-US"/>
            </a:fld>
            <a:endParaRPr lang="en-US" altLang="zh-CN" sz="1200"/>
          </a:p>
        </p:txBody>
      </p:sp>
      <p:sp>
        <p:nvSpPr>
          <p:cNvPr id="2060" name="Rectangle 12"/>
          <p:cNvSpPr>
            <a:spLocks noGrp="1" noChangeArrowheads="1"/>
          </p:cNvSpPr>
          <p:nvPr>
            <p:ph type="ftr" sz="quarter" idx="4"/>
          </p:nvPr>
        </p:nvSpPr>
        <p:spPr bwMode="auto">
          <a:xfrm>
            <a:off x="946150" y="4779963"/>
            <a:ext cx="3027363" cy="303212"/>
          </a:xfrm>
          <a:prstGeom prst="rect">
            <a:avLst/>
          </a:prstGeom>
          <a:noFill/>
          <a:ln w="12700">
            <a:noFill/>
            <a:miter lim="800000"/>
          </a:ln>
          <a:effectLst/>
        </p:spPr>
        <p:txBody>
          <a:bodyPr vert="horz" wrap="square" lIns="0" tIns="48192" rIns="0" bIns="0" numCol="1" anchor="t" anchorCtr="0" compatLnSpc="1"/>
          <a:lstStyle>
            <a:lvl1pPr defTabSz="963930" eaLnBrk="0" hangingPunct="0">
              <a:spcBef>
                <a:spcPct val="0"/>
              </a:spcBef>
              <a:defRPr sz="800"/>
            </a:lvl1pPr>
          </a:lstStyle>
          <a:p>
            <a:pPr>
              <a:defRPr/>
            </a:pPr>
            <a:r>
              <a:rPr lang="zh-CN" altLang="en-US"/>
              <a:t>Consultant's Name</a:t>
            </a:r>
            <a:endParaRPr lang="en-US" altLang="zh-CN" sz="1200"/>
          </a:p>
        </p:txBody>
      </p:sp>
      <p:sp>
        <p:nvSpPr>
          <p:cNvPr id="2061" name="Rectangle 13"/>
          <p:cNvSpPr>
            <a:spLocks noGrp="1" noChangeArrowheads="1"/>
          </p:cNvSpPr>
          <p:nvPr>
            <p:ph type="sldNum" sz="quarter" idx="5"/>
          </p:nvPr>
        </p:nvSpPr>
        <p:spPr bwMode="auto">
          <a:xfrm>
            <a:off x="5391150" y="144463"/>
            <a:ext cx="849313" cy="341312"/>
          </a:xfrm>
          <a:prstGeom prst="rect">
            <a:avLst/>
          </a:prstGeom>
          <a:noFill/>
          <a:ln w="12700">
            <a:noFill/>
            <a:miter lim="800000"/>
          </a:ln>
          <a:effectLst/>
        </p:spPr>
        <p:txBody>
          <a:bodyPr vert="horz" wrap="square" lIns="0" tIns="0" rIns="0" bIns="48192" numCol="1" anchor="b" anchorCtr="0" compatLnSpc="1"/>
          <a:lstStyle>
            <a:lvl1pPr algn="r" defTabSz="963930" eaLnBrk="0" hangingPunct="0">
              <a:defRPr sz="1000"/>
            </a:lvl1pPr>
          </a:lstStyle>
          <a:p>
            <a:fld id="{8854154C-ED59-45BB-8075-54EA4BA3444D}" type="slidenum">
              <a:rPr lang="zh-CN" altLang="en-US"/>
            </a:fld>
            <a:endParaRPr lang="en-US" altLang="zh-CN" sz="1200"/>
          </a:p>
        </p:txBody>
      </p:sp>
    </p:spTree>
  </p:cSld>
  <p:clrMap bg1="lt1" tx1="dk1" bg2="lt2" tx2="dk2" accent1="accent1" accent2="accent2" accent3="accent3" accent4="accent4" accent5="accent5" accent6="accent6" hlink="hlink" folHlink="folHlink"/>
  <p:hf ftr="0"/>
  <p:notesStyle>
    <a:lvl1pPr indent="228600" algn="l" defTabSz="762000" rtl="0" eaLnBrk="0" fontAlgn="base" hangingPunct="0">
      <a:spcBef>
        <a:spcPct val="50000"/>
      </a:spcBef>
      <a:spcAft>
        <a:spcPct val="0"/>
      </a:spcAft>
      <a:buSzPct val="90000"/>
      <a:buFont typeface="Wingdings" panose="05000000000000000000" pitchFamily="2" charset="2"/>
      <a:buChar char="n"/>
      <a:defRPr sz="1400" kern="1200">
        <a:solidFill>
          <a:schemeClr val="tx1"/>
        </a:solidFill>
        <a:latin typeface="Arial" panose="020B0604020202020204" pitchFamily="34" charset="0"/>
        <a:ea typeface="+mn-ea"/>
        <a:cs typeface="+mn-cs"/>
      </a:defRPr>
    </a:lvl1pPr>
    <a:lvl2pPr marL="230505" indent="227330" algn="l" defTabSz="762000" rtl="0" eaLnBrk="0" fontAlgn="base" hangingPunct="0">
      <a:spcBef>
        <a:spcPct val="20000"/>
      </a:spcBef>
      <a:spcAft>
        <a:spcPct val="0"/>
      </a:spcAft>
      <a:buClr>
        <a:srgbClr val="C0C0C0"/>
      </a:buClr>
      <a:buSzPct val="90000"/>
      <a:buFont typeface="Wingdings" panose="05000000000000000000" pitchFamily="2" charset="2"/>
      <a:buChar char="n"/>
      <a:defRPr sz="1400" kern="1200">
        <a:solidFill>
          <a:schemeClr val="tx1"/>
        </a:solidFill>
        <a:latin typeface="Arial" panose="020B0604020202020204" pitchFamily="34" charset="0"/>
        <a:ea typeface="+mn-ea"/>
        <a:cs typeface="+mn-cs"/>
      </a:defRPr>
    </a:lvl2pPr>
    <a:lvl3pPr marL="459105" indent="227330" algn="l" defTabSz="762000" rtl="0" eaLnBrk="0" fontAlgn="base" hangingPunct="0">
      <a:spcBef>
        <a:spcPct val="200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mn-cs"/>
      </a:defRPr>
    </a:lvl3pPr>
    <a:lvl4pPr marL="687705" indent="222250" algn="l" defTabSz="762000" rtl="0" eaLnBrk="0" fontAlgn="base" hangingPunct="0">
      <a:spcBef>
        <a:spcPct val="200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mn-cs"/>
      </a:defRPr>
    </a:lvl4pPr>
    <a:lvl5pPr marL="911225" indent="231775" algn="l" defTabSz="762000" rtl="0" eaLnBrk="0" fontAlgn="base" hangingPunct="0">
      <a:spcBef>
        <a:spcPct val="200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noTextEdit="1"/>
          </p:cNvSpPr>
          <p:nvPr>
            <p:ph type="sldImg"/>
          </p:nvPr>
        </p:nvSpPr>
        <p:spPr/>
      </p:sp>
      <p:sp>
        <p:nvSpPr>
          <p:cNvPr id="665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noTextEdit="1"/>
          </p:cNvSpPr>
          <p:nvPr>
            <p:ph type="sldImg"/>
          </p:nvPr>
        </p:nvSpPr>
        <p:spPr/>
      </p:sp>
      <p:sp>
        <p:nvSpPr>
          <p:cNvPr id="675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63930" eaLnBrk="0" hangingPunct="0">
              <a:defRPr>
                <a:solidFill>
                  <a:schemeClr val="tx1"/>
                </a:solidFill>
                <a:latin typeface="Arial" panose="020B0604020202020204" pitchFamily="34" charset="0"/>
                <a:ea typeface="宋体" panose="02010600030101010101" pitchFamily="2" charset="-122"/>
              </a:defRPr>
            </a:lvl1pPr>
            <a:lvl2pPr marL="742950" indent="-285750" defTabSz="963930" eaLnBrk="0" hangingPunct="0">
              <a:defRPr>
                <a:solidFill>
                  <a:schemeClr val="tx1"/>
                </a:solidFill>
                <a:latin typeface="Arial" panose="020B0604020202020204" pitchFamily="34" charset="0"/>
                <a:ea typeface="宋体" panose="02010600030101010101" pitchFamily="2" charset="-122"/>
              </a:defRPr>
            </a:lvl2pPr>
            <a:lvl3pPr marL="1143000" indent="-228600" defTabSz="963930" eaLnBrk="0" hangingPunct="0">
              <a:defRPr>
                <a:solidFill>
                  <a:schemeClr val="tx1"/>
                </a:solidFill>
                <a:latin typeface="Arial" panose="020B0604020202020204" pitchFamily="34" charset="0"/>
                <a:ea typeface="宋体" panose="02010600030101010101" pitchFamily="2" charset="-122"/>
              </a:defRPr>
            </a:lvl3pPr>
            <a:lvl4pPr marL="1600200" indent="-228600" defTabSz="963930" eaLnBrk="0" hangingPunct="0">
              <a:defRPr>
                <a:solidFill>
                  <a:schemeClr val="tx1"/>
                </a:solidFill>
                <a:latin typeface="Arial" panose="020B0604020202020204" pitchFamily="34" charset="0"/>
                <a:ea typeface="宋体" panose="02010600030101010101" pitchFamily="2" charset="-122"/>
              </a:defRPr>
            </a:lvl4pPr>
            <a:lvl5pPr marL="2057400" indent="-228600" defTabSz="963930" eaLnBrk="0" hangingPunct="0">
              <a:defRPr>
                <a:solidFill>
                  <a:schemeClr val="tx1"/>
                </a:solidFill>
                <a:latin typeface="Arial" panose="020B0604020202020204" pitchFamily="34" charset="0"/>
                <a:ea typeface="宋体" panose="02010600030101010101" pitchFamily="2" charset="-122"/>
              </a:defRPr>
            </a:lvl5pPr>
            <a:lvl6pPr marL="2514600" indent="-228600" defTabSz="963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63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63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6393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079AEF90-6768-45FD-86F9-D9F37E706CE9}" type="slidenum">
              <a:rPr lang="zh-CN" altLang="en-US"/>
            </a:fld>
            <a:endParaRPr lang="en-US" altLang="zh-CN"/>
          </a:p>
        </p:txBody>
      </p:sp>
      <p:sp>
        <p:nvSpPr>
          <p:cNvPr id="68611" name="Rectangle 2"/>
          <p:cNvSpPr>
            <a:spLocks noChangeArrowheads="1" noTextEdit="1"/>
          </p:cNvSpPr>
          <p:nvPr>
            <p:ph type="sldImg"/>
          </p:nvPr>
        </p:nvSpPr>
        <p:spPr>
          <a:xfrm>
            <a:off x="138377" y="766763"/>
            <a:ext cx="6824133" cy="3838575"/>
          </a:xfrm>
        </p:spPr>
      </p:sp>
      <p:sp>
        <p:nvSpPr>
          <p:cNvPr id="68612" name="Rectangle 3"/>
          <p:cNvSpPr>
            <a:spLocks noGrp="1" noChangeArrowheads="1"/>
          </p:cNvSpPr>
          <p:nvPr>
            <p:ph type="body" idx="1"/>
          </p:nvPr>
        </p:nvSpPr>
        <p:spPr>
          <a:xfrm>
            <a:off x="944563" y="4860925"/>
            <a:ext cx="5210175" cy="4606925"/>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a:xfrm>
            <a:off x="136172" y="765175"/>
            <a:ext cx="6826956" cy="3840163"/>
          </a:xfrm>
        </p:spPr>
      </p:sp>
      <p:sp>
        <p:nvSpPr>
          <p:cNvPr id="69635" name="备注占位符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eaLnBrk="1" hangingPunct="1">
              <a:spcBef>
                <a:spcPct val="0"/>
              </a:spcBef>
            </a:pPr>
            <a:endParaRPr lang="zh-CN" altLang="en-US"/>
          </a:p>
        </p:txBody>
      </p:sp>
      <p:sp>
        <p:nvSpPr>
          <p:cNvPr id="69636" name="灯片编号占位符 3"/>
          <p:cNvSpPr txBox="1">
            <a:spLocks noGrp="1"/>
          </p:cNvSpPr>
          <p:nvPr/>
        </p:nvSpPr>
        <p:spPr bwMode="auto">
          <a:xfrm>
            <a:off x="4021138" y="9720263"/>
            <a:ext cx="30765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463" tIns="47732" rIns="95463" bIns="47732" anchor="b"/>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fld id="{350E9A2A-47E7-44F5-8B19-2A082621271D}" type="slidenum">
              <a:rPr lang="zh-CN" altLang="en-US" sz="1300">
                <a:latin typeface="Calibri" panose="020F0502020204030204" pitchFamily="34" charset="0"/>
              </a:rPr>
            </a:fld>
            <a:endParaRPr lang="en-US" altLang="zh-CN" sz="13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眉占位符 3"/>
          <p:cNvSpPr>
            <a:spLocks noGrp="1"/>
          </p:cNvSpPr>
          <p:nvPr>
            <p:ph type="hdr" sz="quarter"/>
          </p:nvPr>
        </p:nvSpPr>
        <p:spPr/>
        <p:txBody>
          <a:bodyPr/>
          <a:lstStyle/>
          <a:p>
            <a:pPr>
              <a:defRPr/>
            </a:pPr>
            <a:r>
              <a:rPr lang="zh-CN" altLang="en-US"/>
              <a:t>Presentation Title</a:t>
            </a:r>
            <a:endParaRPr lang="en-US" altLang="zh-CN" sz="1400"/>
          </a:p>
        </p:txBody>
      </p:sp>
      <p:sp>
        <p:nvSpPr>
          <p:cNvPr id="5" name="日期占位符 4"/>
          <p:cNvSpPr>
            <a:spLocks noGrp="1"/>
          </p:cNvSpPr>
          <p:nvPr>
            <p:ph type="dt" idx="1"/>
          </p:nvPr>
        </p:nvSpPr>
        <p:spPr/>
        <p:txBody>
          <a:bodyPr/>
          <a:lstStyle/>
          <a:p>
            <a:pPr>
              <a:defRPr/>
            </a:pPr>
            <a:fld id="{335EDE72-C346-42A1-B38A-F0CF0BB18AF5}" type="datetime2">
              <a:rPr lang="zh-CN" altLang="en-US" smtClean="0"/>
            </a:fld>
            <a:endParaRPr lang="en-US" altLang="zh-CN" sz="1200"/>
          </a:p>
        </p:txBody>
      </p:sp>
      <p:sp>
        <p:nvSpPr>
          <p:cNvPr id="6" name="灯片编号占位符 5"/>
          <p:cNvSpPr>
            <a:spLocks noGrp="1"/>
          </p:cNvSpPr>
          <p:nvPr>
            <p:ph type="sldNum" sz="quarter" idx="5"/>
          </p:nvPr>
        </p:nvSpPr>
        <p:spPr/>
        <p:txBody>
          <a:bodyPr/>
          <a:lstStyle/>
          <a:p>
            <a:fld id="{8854154C-ED59-45BB-8075-54EA4BA3444D}" type="slidenum">
              <a:rPr lang="zh-CN" altLang="en-US" smtClean="0"/>
            </a:fld>
            <a:endParaRPr lang="en-US" altLang="zh-CN" sz="1200"/>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Line 3"/>
          <p:cNvSpPr>
            <a:spLocks noChangeShapeType="1"/>
          </p:cNvSpPr>
          <p:nvPr/>
        </p:nvSpPr>
        <p:spPr bwMode="auto">
          <a:xfrm>
            <a:off x="0" y="2514600"/>
            <a:ext cx="12192000" cy="0"/>
          </a:xfrm>
          <a:prstGeom prst="line">
            <a:avLst/>
          </a:prstGeom>
          <a:noFill/>
          <a:ln w="12700">
            <a:solidFill>
              <a:srgbClr val="33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pic>
        <p:nvPicPr>
          <p:cNvPr id="3" name="图片 6" descr="j0422620.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61617" y="2589213"/>
            <a:ext cx="5765800" cy="291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descr="C:\Documents and Settings\Administrator\My Documents\My Pictures\微软剪贴画图库\商业\j0426518.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2590800"/>
            <a:ext cx="5842000"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1" descr="页眉和EXCEL用.jp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19200" y="457200"/>
            <a:ext cx="1016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6" name="Rectangle 2"/>
          <p:cNvSpPr>
            <a:spLocks noGrp="1" noChangeArrowheads="1"/>
          </p:cNvSpPr>
          <p:nvPr>
            <p:ph type="ctrTitle" hasCustomPrompt="1"/>
          </p:nvPr>
        </p:nvSpPr>
        <p:spPr>
          <a:xfrm>
            <a:off x="1238251" y="1368425"/>
            <a:ext cx="10342033" cy="1120775"/>
          </a:xfrm>
        </p:spPr>
        <p:txBody>
          <a:bodyPr/>
          <a:lstStyle>
            <a:lvl1pPr>
              <a:defRPr sz="4000"/>
            </a:lvl1pPr>
          </a:lstStyle>
          <a:p>
            <a:r>
              <a:rPr lang="en-US" altLang="zh-CN"/>
              <a:t>Click to edit Master title</a:t>
            </a:r>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27F538D1-E2B9-4EAA-8CB3-5F350B5A3F4D}" type="slidenum">
              <a:rPr lang="zh-CN" altLang="en-US"/>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90000" y="93663"/>
            <a:ext cx="2690284" cy="610870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12800" y="93663"/>
            <a:ext cx="7874000" cy="610870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BA9EA856-1CCA-42A9-BE65-A6C9C52E330B}" type="slidenum">
              <a:rPr lang="zh-CN" altLang="en-US"/>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214967" y="93663"/>
            <a:ext cx="10365317" cy="844550"/>
          </a:xfrm>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812800" y="1600200"/>
            <a:ext cx="5080000" cy="46021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096000" y="1600200"/>
            <a:ext cx="5082117" cy="46021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2D72729F-15CE-42FD-94F1-2B58E1ACB985}" type="slidenum">
              <a:rPr lang="zh-CN" altLang="en-US"/>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214967" y="93663"/>
            <a:ext cx="10365317" cy="844550"/>
          </a:xfrm>
        </p:spPr>
        <p:txBody>
          <a:bodyPr/>
          <a:lstStyle/>
          <a:p>
            <a:r>
              <a:rPr lang="zh-CN" altLang="en-US"/>
              <a:t>单击此处编辑母版标题样式</a:t>
            </a:r>
            <a:endParaRPr lang="zh-CN" altLang="en-US"/>
          </a:p>
        </p:txBody>
      </p:sp>
      <p:sp>
        <p:nvSpPr>
          <p:cNvPr id="3" name="表格占位符 2"/>
          <p:cNvSpPr>
            <a:spLocks noGrp="1"/>
          </p:cNvSpPr>
          <p:nvPr>
            <p:ph type="tbl" idx="1"/>
          </p:nvPr>
        </p:nvSpPr>
        <p:spPr>
          <a:xfrm>
            <a:off x="812800" y="1600200"/>
            <a:ext cx="10365317" cy="4602163"/>
          </a:xfrm>
        </p:spPr>
        <p:txBody>
          <a:bodyPr/>
          <a:lstStyle/>
          <a:p>
            <a:pPr lvl="0"/>
            <a:endParaRPr lang="zh-CN" altLang="en-US" noProof="0"/>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1CF667C4-085F-4C1F-824B-5A15E6CEF592}" type="slidenum">
              <a:rPr lang="zh-CN" altLang="en-US"/>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1534584" y="214313"/>
            <a:ext cx="10405533" cy="59182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Rectangle 11"/>
          <p:cNvSpPr>
            <a:spLocks noGrp="1" noChangeArrowheads="1"/>
          </p:cNvSpPr>
          <p:nvPr>
            <p:ph type="dt" sz="half" idx="10"/>
          </p:nvPr>
        </p:nvSpPr>
        <p:spPr>
          <a:xfrm>
            <a:off x="609600" y="6477000"/>
            <a:ext cx="2844800" cy="244475"/>
          </a:xfrm>
          <a:prstGeom prst="rect">
            <a:avLst/>
          </a:prstGeom>
        </p:spPr>
        <p:txBody>
          <a:bodyPr/>
          <a:lstStyle>
            <a:lvl1pPr>
              <a:defRPr/>
            </a:lvl1pPr>
          </a:lstStyle>
          <a:p>
            <a:pPr>
              <a:defRPr/>
            </a:pPr>
            <a:endParaRPr lang="en-US" altLang="zh-CN"/>
          </a:p>
        </p:txBody>
      </p:sp>
      <p:sp>
        <p:nvSpPr>
          <p:cNvPr id="4" name="Rectangle 13"/>
          <p:cNvSpPr>
            <a:spLocks noGrp="1" noChangeArrowheads="1"/>
          </p:cNvSpPr>
          <p:nvPr>
            <p:ph type="sldNum" sz="quarter" idx="11"/>
          </p:nvPr>
        </p:nvSpPr>
        <p:spPr>
          <a:xfrm>
            <a:off x="8737600" y="6477000"/>
            <a:ext cx="2844800" cy="244475"/>
          </a:xfrm>
          <a:prstGeom prst="rect">
            <a:avLst/>
          </a:prstGeom>
        </p:spPr>
        <p:txBody>
          <a:bodyPr vert="horz" wrap="square" lIns="91440" tIns="45720" rIns="91440" bIns="45720" numCol="1" anchor="t" anchorCtr="0" compatLnSpc="1"/>
          <a:lstStyle>
            <a:lvl1pPr>
              <a:defRPr/>
            </a:lvl1pPr>
          </a:lstStyle>
          <a:p>
            <a:fld id="{F1A73D79-CDCF-49BC-A36B-B50FB63E2C00}" type="slidenum">
              <a:rPr lang="en-US" altLang="zh-CN"/>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Line 3"/>
          <p:cNvSpPr>
            <a:spLocks noChangeShapeType="1"/>
          </p:cNvSpPr>
          <p:nvPr/>
        </p:nvSpPr>
        <p:spPr bwMode="auto">
          <a:xfrm>
            <a:off x="0" y="2514600"/>
            <a:ext cx="12192000" cy="0"/>
          </a:xfrm>
          <a:prstGeom prst="line">
            <a:avLst/>
          </a:prstGeom>
          <a:noFill/>
          <a:ln w="12700">
            <a:solidFill>
              <a:srgbClr val="33CCFF"/>
            </a:solidFill>
            <a:round/>
          </a:ln>
          <a:extLst>
            <a:ext uri="{909E8E84-426E-40DD-AFC4-6F175D3DCCD1}">
              <a14:hiddenFill xmlns:a14="http://schemas.microsoft.com/office/drawing/2010/main">
                <a:noFill/>
              </a14:hiddenFill>
            </a:ext>
          </a:extLst>
        </p:spPr>
        <p:txBody>
          <a:bodyPr wrap="none" anchor="ctr"/>
          <a:lstStyle/>
          <a:p>
            <a:endParaRPr lang="zh-CN" altLang="en-US" sz="1800"/>
          </a:p>
        </p:txBody>
      </p:sp>
      <p:pic>
        <p:nvPicPr>
          <p:cNvPr id="3" name="图片 6" descr="j0422620.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61617" y="2589213"/>
            <a:ext cx="5765800" cy="291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descr="C:\Documents and Settings\Administrator\My Documents\My Pictures\微软剪贴画图库\商业\j0426518.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2590800"/>
            <a:ext cx="5842000"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1" descr="页眉和EXCEL用.jp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19200" y="457200"/>
            <a:ext cx="1016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6" name="Rectangle 2"/>
          <p:cNvSpPr>
            <a:spLocks noGrp="1" noChangeArrowheads="1"/>
          </p:cNvSpPr>
          <p:nvPr>
            <p:ph type="ctrTitle" hasCustomPrompt="1"/>
          </p:nvPr>
        </p:nvSpPr>
        <p:spPr>
          <a:xfrm>
            <a:off x="1238251" y="1368425"/>
            <a:ext cx="10342033" cy="1120775"/>
          </a:xfrm>
        </p:spPr>
        <p:txBody>
          <a:bodyPr/>
          <a:lstStyle>
            <a:lvl1pPr>
              <a:defRPr sz="4000"/>
            </a:lvl1pPr>
          </a:lstStyle>
          <a:p>
            <a:r>
              <a:rPr lang="en-US" altLang="zh-CN"/>
              <a:t>Click to edit Master title</a:t>
            </a:r>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C2FFFA9B-53E6-43F6-B11C-E7D173543B60}" type="slidenum">
              <a:rPr lang="zh-CN" altLang="en-US"/>
            </a:fld>
            <a:endParaRPr lang="en-US"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0"/>
            <a:ext cx="103632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763080E7-3BA3-4DF0-AF8C-FF84682B9F0B}" type="slidenum">
              <a:rPr lang="zh-CN" altLang="en-US"/>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12800" y="1600200"/>
            <a:ext cx="50800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096000" y="1600200"/>
            <a:ext cx="5082117"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B2A71399-4791-443C-B9E4-F9AEE521E5B6}" type="slidenum">
              <a:rPr lang="zh-CN" altLang="en-US"/>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C4C87BB0-5211-4AD0-9A2C-78F809094507}" type="slidenum">
              <a:rPr lang="zh-CN" altLang="en-US"/>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C2FFFA9B-53E6-43F6-B11C-E7D173543B60}" type="slidenum">
              <a:rPr lang="zh-CN" altLang="en-US"/>
            </a:fld>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277D9FF7-7028-48C2-95AD-9E9CBD6800E5}" type="slidenum">
              <a:rPr lang="zh-CN" altLang="en-US"/>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BBD19092-62F6-45FE-92F3-FA39E8BDD4B0}" type="slidenum">
              <a:rPr lang="zh-CN" altLang="en-US"/>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084" cy="1162050"/>
          </a:xfrm>
        </p:spPr>
        <p:txBody>
          <a:bodyPr/>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E6E61F21-475D-46EE-A29F-E404CBEB0956}" type="slidenum">
              <a:rPr lang="zh-CN" altLang="en-US"/>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16B5E7B6-1A9B-474C-BBBD-A08452BCAE41}" type="slidenum">
              <a:rPr lang="zh-CN" altLang="en-US"/>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27F538D1-E2B9-4EAA-8CB3-5F350B5A3F4D}" type="slidenum">
              <a:rPr lang="zh-CN" altLang="en-US"/>
            </a:fld>
            <a:endParaRPr lang="en-US" altLang="zh-C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90000" y="93663"/>
            <a:ext cx="2690284" cy="610870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12800" y="93663"/>
            <a:ext cx="7874000" cy="610870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BA9EA856-1CCA-42A9-BE65-A6C9C52E330B}" type="slidenum">
              <a:rPr lang="zh-CN" altLang="en-US"/>
            </a:fld>
            <a:endParaRPr lang="en-US" altLang="zh-C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214967" y="93663"/>
            <a:ext cx="10365317" cy="844550"/>
          </a:xfrm>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812800" y="1600200"/>
            <a:ext cx="5080000" cy="46021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096000" y="1600200"/>
            <a:ext cx="5082117" cy="46021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2D72729F-15CE-42FD-94F1-2B58E1ACB985}" type="slidenum">
              <a:rPr lang="zh-CN" altLang="en-US"/>
            </a:fld>
            <a:endParaRPr lang="en-US" altLang="zh-C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214967" y="93663"/>
            <a:ext cx="10365317" cy="844550"/>
          </a:xfrm>
        </p:spPr>
        <p:txBody>
          <a:bodyPr/>
          <a:lstStyle/>
          <a:p>
            <a:r>
              <a:rPr lang="zh-CN" altLang="en-US"/>
              <a:t>单击此处编辑母版标题样式</a:t>
            </a:r>
            <a:endParaRPr lang="zh-CN" altLang="en-US"/>
          </a:p>
        </p:txBody>
      </p:sp>
      <p:sp>
        <p:nvSpPr>
          <p:cNvPr id="3" name="表格占位符 2"/>
          <p:cNvSpPr>
            <a:spLocks noGrp="1"/>
          </p:cNvSpPr>
          <p:nvPr>
            <p:ph type="tbl" idx="1"/>
          </p:nvPr>
        </p:nvSpPr>
        <p:spPr>
          <a:xfrm>
            <a:off x="812800" y="1600200"/>
            <a:ext cx="10365317" cy="4602163"/>
          </a:xfrm>
        </p:spPr>
        <p:txBody>
          <a:bodyPr/>
          <a:lstStyle/>
          <a:p>
            <a:pPr lvl="0"/>
            <a:endParaRPr lang="zh-CN" altLang="en-US" noProof="0"/>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1CF667C4-085F-4C1F-824B-5A15E6CEF592}" type="slidenum">
              <a:rPr lang="zh-CN" altLang="en-US"/>
            </a:fld>
            <a:endParaRPr lang="en-US" altLang="zh-C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1534584" y="214313"/>
            <a:ext cx="10405533" cy="59182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Rectangle 11"/>
          <p:cNvSpPr>
            <a:spLocks noGrp="1" noChangeArrowheads="1"/>
          </p:cNvSpPr>
          <p:nvPr>
            <p:ph type="dt" sz="half" idx="10"/>
          </p:nvPr>
        </p:nvSpPr>
        <p:spPr>
          <a:xfrm>
            <a:off x="609600" y="6477000"/>
            <a:ext cx="2844800" cy="244475"/>
          </a:xfrm>
          <a:prstGeom prst="rect">
            <a:avLst/>
          </a:prstGeom>
        </p:spPr>
        <p:txBody>
          <a:bodyPr/>
          <a:lstStyle>
            <a:lvl1pPr>
              <a:defRPr/>
            </a:lvl1pPr>
          </a:lstStyle>
          <a:p>
            <a:pPr>
              <a:defRPr/>
            </a:pPr>
            <a:endParaRPr lang="en-US" altLang="zh-CN"/>
          </a:p>
        </p:txBody>
      </p:sp>
      <p:sp>
        <p:nvSpPr>
          <p:cNvPr id="4" name="Rectangle 13"/>
          <p:cNvSpPr>
            <a:spLocks noGrp="1" noChangeArrowheads="1"/>
          </p:cNvSpPr>
          <p:nvPr>
            <p:ph type="sldNum" sz="quarter" idx="11"/>
          </p:nvPr>
        </p:nvSpPr>
        <p:spPr>
          <a:xfrm>
            <a:off x="8737600" y="6477000"/>
            <a:ext cx="2844800" cy="244475"/>
          </a:xfrm>
          <a:prstGeom prst="rect">
            <a:avLst/>
          </a:prstGeom>
        </p:spPr>
        <p:txBody>
          <a:bodyPr vert="horz" wrap="square" lIns="91440" tIns="45720" rIns="91440" bIns="45720" numCol="1" anchor="t" anchorCtr="0" compatLnSpc="1"/>
          <a:lstStyle>
            <a:lvl1pPr>
              <a:defRPr/>
            </a:lvl1pPr>
          </a:lstStyle>
          <a:p>
            <a:fld id="{F1A73D79-CDCF-49BC-A36B-B50FB63E2C00}"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0"/>
            <a:ext cx="103632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4"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763080E7-3BA3-4DF0-AF8C-FF84682B9F0B}" type="slidenum">
              <a:rPr lang="zh-CN" altLang="en-US"/>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12800" y="1600200"/>
            <a:ext cx="50800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096000" y="1600200"/>
            <a:ext cx="5082117"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B2A71399-4791-443C-B9E4-F9AEE521E5B6}" type="slidenum">
              <a:rPr lang="zh-CN" altLang="en-US"/>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C4C87BB0-5211-4AD0-9A2C-78F809094507}" type="slidenum">
              <a:rPr lang="zh-CN" altLang="en-US"/>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277D9FF7-7028-48C2-95AD-9E9CBD6800E5}" type="slidenum">
              <a:rPr lang="zh-CN" altLang="en-US"/>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BBD19092-62F6-45FE-92F3-FA39E8BDD4B0}" type="slidenum">
              <a:rPr lang="zh-CN" altLang="en-US"/>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084" cy="1162050"/>
          </a:xfrm>
        </p:spPr>
        <p:txBody>
          <a:bodyPr/>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E6E61F21-475D-46EE-A29F-E404CBEB0956}" type="slidenum">
              <a:rPr lang="zh-CN" altLang="en-US"/>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Rectangle 7"/>
          <p:cNvSpPr>
            <a:spLocks noGrp="1" noChangeArrowheads="1"/>
          </p:cNvSpPr>
          <p:nvPr>
            <p:ph type="sldNum" sz="quarter" idx="10"/>
          </p:nvPr>
        </p:nvSpPr>
        <p:spPr>
          <a:xfrm>
            <a:off x="10706100" y="6589713"/>
            <a:ext cx="878417" cy="268287"/>
          </a:xfrm>
          <a:prstGeom prst="rect">
            <a:avLst/>
          </a:prstGeom>
        </p:spPr>
        <p:txBody>
          <a:bodyPr vert="horz" wrap="square" lIns="91440" tIns="45720" rIns="91440" bIns="45720" numCol="1" anchor="t" anchorCtr="0" compatLnSpc="1"/>
          <a:lstStyle>
            <a:lvl1pPr>
              <a:defRPr/>
            </a:lvl1pPr>
          </a:lstStyle>
          <a:p>
            <a:fld id="{16B5E7B6-1A9B-474C-BBBD-A08452BCAE41}" type="slidenum">
              <a:rPr lang="zh-CN" altLang="en-US"/>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5" Type="http://schemas.openxmlformats.org/officeDocument/2006/relationships/theme" Target="../theme/theme2.xml"/><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3251200" y="93663"/>
            <a:ext cx="8329084"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b" anchorCtr="0" compatLnSpc="1"/>
          <a:lstStyle/>
          <a:p>
            <a:pPr lvl="0"/>
            <a:r>
              <a:rPr lang="en-US" altLang="zh-CN"/>
              <a:t>Click to edit Master title</a:t>
            </a:r>
            <a:endParaRPr lang="en-US" altLang="zh-CN"/>
          </a:p>
        </p:txBody>
      </p:sp>
      <p:sp>
        <p:nvSpPr>
          <p:cNvPr id="1027" name="Rectangle 4"/>
          <p:cNvSpPr>
            <a:spLocks noGrp="1" noChangeArrowheads="1"/>
          </p:cNvSpPr>
          <p:nvPr>
            <p:ph type="body" idx="1"/>
          </p:nvPr>
        </p:nvSpPr>
        <p:spPr bwMode="auto">
          <a:xfrm>
            <a:off x="812800" y="1600200"/>
            <a:ext cx="10365317" cy="460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t" anchorCtr="0" compatLnSpc="1"/>
          <a:lstStyle/>
          <a:p>
            <a:pPr lvl="0"/>
            <a:r>
              <a:rPr lang="en-US" altLang="zh-CN"/>
              <a:t>Click to edit Master text styles</a:t>
            </a:r>
            <a:endParaRPr lang="en-US" altLang="zh-CN"/>
          </a:p>
          <a:p>
            <a:pPr lvl="1"/>
            <a:r>
              <a:rPr lang="en-US" altLang="zh-CN"/>
              <a:t>Second level bullet</a:t>
            </a:r>
            <a:endParaRPr lang="en-US" altLang="zh-CN"/>
          </a:p>
          <a:p>
            <a:pPr lvl="2"/>
            <a:r>
              <a:rPr lang="en-US" altLang="zh-CN"/>
              <a:t>Third level bullet</a:t>
            </a:r>
            <a:endParaRPr lang="en-US" altLang="zh-CN"/>
          </a:p>
          <a:p>
            <a:pPr lvl="3"/>
            <a:r>
              <a:rPr lang="en-US" altLang="zh-CN"/>
              <a:t>Fourth level bullet</a:t>
            </a:r>
            <a:endParaRPr lang="en-US" altLang="zh-CN"/>
          </a:p>
          <a:p>
            <a:pPr lvl="4"/>
            <a:r>
              <a:rPr lang="en-US" altLang="zh-CN"/>
              <a:t>Fifth level bullet</a:t>
            </a:r>
            <a:endParaRPr lang="en-US" altLang="zh-CN"/>
          </a:p>
        </p:txBody>
      </p:sp>
      <p:sp>
        <p:nvSpPr>
          <p:cNvPr id="1028" name="Line 5"/>
          <p:cNvSpPr>
            <a:spLocks noChangeShapeType="1"/>
          </p:cNvSpPr>
          <p:nvPr/>
        </p:nvSpPr>
        <p:spPr bwMode="auto">
          <a:xfrm>
            <a:off x="0" y="1252538"/>
            <a:ext cx="12192000" cy="0"/>
          </a:xfrm>
          <a:prstGeom prst="line">
            <a:avLst/>
          </a:prstGeom>
          <a:noFill/>
          <a:ln w="19050">
            <a:solidFill>
              <a:srgbClr val="33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9" name="Rectangle 24"/>
          <p:cNvSpPr>
            <a:spLocks noChangeArrowheads="1"/>
          </p:cNvSpPr>
          <p:nvPr/>
        </p:nvSpPr>
        <p:spPr bwMode="auto">
          <a:xfrm>
            <a:off x="0" y="-184150"/>
            <a:ext cx="3098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pP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mj-cs"/>
        </a:defRPr>
      </a:lvl1pPr>
      <a:lvl2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Arial" panose="020B0604020202020204" pitchFamily="34" charset="0"/>
        </a:defRPr>
      </a:lvl2pPr>
      <a:lvl3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Arial" panose="020B0604020202020204" pitchFamily="34" charset="0"/>
        </a:defRPr>
      </a:lvl3pPr>
      <a:lvl4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Arial" panose="020B0604020202020204" pitchFamily="34" charset="0"/>
        </a:defRPr>
      </a:lvl4pPr>
      <a:lvl5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Arial" panose="020B0604020202020204" pitchFamily="34" charset="0"/>
        </a:defRPr>
      </a:lvl5pPr>
      <a:lvl6pPr marL="457200" algn="l" defTabSz="758825" rtl="0" fontAlgn="base">
        <a:spcBef>
          <a:spcPct val="0"/>
        </a:spcBef>
        <a:spcAft>
          <a:spcPct val="0"/>
        </a:spcAft>
        <a:defRPr sz="2200" b="1">
          <a:solidFill>
            <a:schemeClr val="accent1"/>
          </a:solidFill>
          <a:latin typeface="Arial" panose="020B0604020202020204" pitchFamily="34" charset="0"/>
          <a:ea typeface="华文新魏" panose="02010800040101010101" pitchFamily="2" charset="-122"/>
          <a:cs typeface="Arial" panose="020B0604020202020204" pitchFamily="34" charset="0"/>
        </a:defRPr>
      </a:lvl6pPr>
      <a:lvl7pPr marL="914400" algn="l" defTabSz="758825" rtl="0" fontAlgn="base">
        <a:spcBef>
          <a:spcPct val="0"/>
        </a:spcBef>
        <a:spcAft>
          <a:spcPct val="0"/>
        </a:spcAft>
        <a:defRPr sz="2200" b="1">
          <a:solidFill>
            <a:schemeClr val="accent1"/>
          </a:solidFill>
          <a:latin typeface="Arial" panose="020B0604020202020204" pitchFamily="34" charset="0"/>
          <a:ea typeface="华文新魏" panose="02010800040101010101" pitchFamily="2" charset="-122"/>
          <a:cs typeface="Arial" panose="020B0604020202020204" pitchFamily="34" charset="0"/>
        </a:defRPr>
      </a:lvl7pPr>
      <a:lvl8pPr marL="1371600" algn="l" defTabSz="758825" rtl="0" fontAlgn="base">
        <a:spcBef>
          <a:spcPct val="0"/>
        </a:spcBef>
        <a:spcAft>
          <a:spcPct val="0"/>
        </a:spcAft>
        <a:defRPr sz="2200" b="1">
          <a:solidFill>
            <a:schemeClr val="accent1"/>
          </a:solidFill>
          <a:latin typeface="Arial" panose="020B0604020202020204" pitchFamily="34" charset="0"/>
          <a:ea typeface="华文新魏" panose="02010800040101010101" pitchFamily="2" charset="-122"/>
          <a:cs typeface="Arial" panose="020B0604020202020204" pitchFamily="34" charset="0"/>
        </a:defRPr>
      </a:lvl8pPr>
      <a:lvl9pPr marL="1828800" algn="l" defTabSz="758825" rtl="0" fontAlgn="base">
        <a:spcBef>
          <a:spcPct val="0"/>
        </a:spcBef>
        <a:spcAft>
          <a:spcPct val="0"/>
        </a:spcAft>
        <a:defRPr sz="2200" b="1">
          <a:solidFill>
            <a:schemeClr val="accent1"/>
          </a:solidFill>
          <a:latin typeface="Arial" panose="020B0604020202020204" pitchFamily="34" charset="0"/>
          <a:ea typeface="华文新魏" panose="02010800040101010101" pitchFamily="2" charset="-122"/>
          <a:cs typeface="Arial" panose="020B0604020202020204" pitchFamily="34" charset="0"/>
        </a:defRPr>
      </a:lvl9pPr>
    </p:titleStyle>
    <p:bodyStyle>
      <a:lvl1pPr marL="214630" indent="-214630" algn="l" defTabSz="758825" rtl="0" eaLnBrk="0" fontAlgn="base" hangingPunct="0">
        <a:spcBef>
          <a:spcPct val="25000"/>
        </a:spcBef>
        <a:spcAft>
          <a:spcPct val="25000"/>
        </a:spcAft>
        <a:buClr>
          <a:schemeClr val="accent1"/>
        </a:buClr>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cs typeface="+mn-cs"/>
        </a:defRPr>
      </a:lvl1pPr>
      <a:lvl2pPr marL="428625" indent="-212725" algn="l" defTabSz="758825" rtl="0" eaLnBrk="0" fontAlgn="base" hangingPunct="0">
        <a:spcBef>
          <a:spcPct val="25000"/>
        </a:spcBef>
        <a:spcAft>
          <a:spcPct val="25000"/>
        </a:spcAft>
        <a:buClr>
          <a:schemeClr val="accent2"/>
        </a:buClr>
        <a:buFont typeface="Wingdings" panose="05000000000000000000" pitchFamily="2" charset="2"/>
        <a:buChar char="n"/>
        <a:defRPr sz="2400">
          <a:solidFill>
            <a:srgbClr val="000000"/>
          </a:solidFill>
          <a:latin typeface="微软雅黑" panose="020B0503020204020204" pitchFamily="34" charset="-122"/>
          <a:ea typeface="微软雅黑" panose="020B0503020204020204" pitchFamily="34" charset="-122"/>
        </a:defRPr>
      </a:lvl2pPr>
      <a:lvl3pPr marL="752475" indent="-322580" algn="l" defTabSz="758825" rtl="0" eaLnBrk="0" fontAlgn="base" hangingPunct="0">
        <a:spcBef>
          <a:spcPct val="25000"/>
        </a:spcBef>
        <a:spcAft>
          <a:spcPct val="25000"/>
        </a:spcAft>
        <a:buClr>
          <a:schemeClr val="tx1"/>
        </a:buClr>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3pPr>
      <a:lvl4pPr marL="957580" indent="-203200" algn="l" defTabSz="758825" rtl="0" eaLnBrk="0" fontAlgn="base" hangingPunct="0">
        <a:spcBef>
          <a:spcPct val="25000"/>
        </a:spcBef>
        <a:spcAft>
          <a:spcPct val="25000"/>
        </a:spcAft>
        <a:buClr>
          <a:schemeClr val="tx1"/>
        </a:buClr>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4pPr>
      <a:lvl5pPr marL="1157605" indent="-198755" algn="l" defTabSz="758825" rtl="0" eaLnBrk="0" fontAlgn="base" hangingPunct="0">
        <a:spcBef>
          <a:spcPct val="25000"/>
        </a:spcBef>
        <a:spcAft>
          <a:spcPct val="25000"/>
        </a:spcAft>
        <a:buClr>
          <a:schemeClr val="tx1"/>
        </a:buClr>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5pPr>
      <a:lvl6pPr marL="1614805" indent="-198755" algn="l" defTabSz="758825" rtl="0" fontAlgn="base">
        <a:spcBef>
          <a:spcPct val="25000"/>
        </a:spcBef>
        <a:spcAft>
          <a:spcPct val="25000"/>
        </a:spcAft>
        <a:buClr>
          <a:schemeClr val="tx1"/>
        </a:buClr>
        <a:buFont typeface="Arial" panose="020B0604020202020204" pitchFamily="34" charset="0"/>
        <a:buChar char="–"/>
        <a:defRPr sz="1600">
          <a:solidFill>
            <a:schemeClr val="tx1"/>
          </a:solidFill>
          <a:latin typeface="+mn-lt"/>
          <a:ea typeface="+mn-ea"/>
        </a:defRPr>
      </a:lvl6pPr>
      <a:lvl7pPr marL="2072005" indent="-198755" algn="l" defTabSz="758825" rtl="0" fontAlgn="base">
        <a:spcBef>
          <a:spcPct val="25000"/>
        </a:spcBef>
        <a:spcAft>
          <a:spcPct val="25000"/>
        </a:spcAft>
        <a:buClr>
          <a:schemeClr val="tx1"/>
        </a:buClr>
        <a:buFont typeface="Arial" panose="020B0604020202020204" pitchFamily="34" charset="0"/>
        <a:buChar char="–"/>
        <a:defRPr sz="1600">
          <a:solidFill>
            <a:schemeClr val="tx1"/>
          </a:solidFill>
          <a:latin typeface="+mn-lt"/>
          <a:ea typeface="+mn-ea"/>
        </a:defRPr>
      </a:lvl7pPr>
      <a:lvl8pPr marL="2529205" indent="-198755" algn="l" defTabSz="758825" rtl="0" fontAlgn="base">
        <a:spcBef>
          <a:spcPct val="25000"/>
        </a:spcBef>
        <a:spcAft>
          <a:spcPct val="25000"/>
        </a:spcAft>
        <a:buClr>
          <a:schemeClr val="tx1"/>
        </a:buClr>
        <a:buFont typeface="Arial" panose="020B0604020202020204" pitchFamily="34" charset="0"/>
        <a:buChar char="–"/>
        <a:defRPr sz="1600">
          <a:solidFill>
            <a:schemeClr val="tx1"/>
          </a:solidFill>
          <a:latin typeface="+mn-lt"/>
          <a:ea typeface="+mn-ea"/>
        </a:defRPr>
      </a:lvl8pPr>
      <a:lvl9pPr marL="2986405" indent="-198755" algn="l" defTabSz="758825" rtl="0" fontAlgn="base">
        <a:spcBef>
          <a:spcPct val="25000"/>
        </a:spcBef>
        <a:spcAft>
          <a:spcPct val="25000"/>
        </a:spcAft>
        <a:buClr>
          <a:schemeClr val="tx1"/>
        </a:buClr>
        <a:buFont typeface="Arial" panose="020B0604020202020204" pitchFamily="34" charset="0"/>
        <a:buChar char="–"/>
        <a:defRPr sz="16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3251200" y="93663"/>
            <a:ext cx="8329084"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b" anchorCtr="0" compatLnSpc="1"/>
          <a:lstStyle/>
          <a:p>
            <a:pPr lvl="0"/>
            <a:r>
              <a:rPr lang="en-US" altLang="zh-CN"/>
              <a:t>Click to edit Master title</a:t>
            </a:r>
            <a:endParaRPr lang="en-US" altLang="zh-CN"/>
          </a:p>
        </p:txBody>
      </p:sp>
      <p:sp>
        <p:nvSpPr>
          <p:cNvPr id="1027" name="Rectangle 4"/>
          <p:cNvSpPr>
            <a:spLocks noGrp="1" noChangeArrowheads="1"/>
          </p:cNvSpPr>
          <p:nvPr>
            <p:ph type="body" idx="1"/>
          </p:nvPr>
        </p:nvSpPr>
        <p:spPr bwMode="auto">
          <a:xfrm>
            <a:off x="812800" y="1600200"/>
            <a:ext cx="10365317" cy="460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0" rIns="0" bIns="0" numCol="1" anchor="t" anchorCtr="0" compatLnSpc="1"/>
          <a:lstStyle/>
          <a:p>
            <a:pPr lvl="0"/>
            <a:r>
              <a:rPr lang="en-US" altLang="zh-CN"/>
              <a:t>Click to edit Master text styles</a:t>
            </a:r>
            <a:endParaRPr lang="en-US" altLang="zh-CN"/>
          </a:p>
          <a:p>
            <a:pPr lvl="1"/>
            <a:r>
              <a:rPr lang="en-US" altLang="zh-CN"/>
              <a:t>Second level bullet</a:t>
            </a:r>
            <a:endParaRPr lang="en-US" altLang="zh-CN"/>
          </a:p>
          <a:p>
            <a:pPr lvl="2"/>
            <a:r>
              <a:rPr lang="en-US" altLang="zh-CN"/>
              <a:t>Third level bullet</a:t>
            </a:r>
            <a:endParaRPr lang="en-US" altLang="zh-CN"/>
          </a:p>
          <a:p>
            <a:pPr lvl="3"/>
            <a:r>
              <a:rPr lang="en-US" altLang="zh-CN"/>
              <a:t>Fourth level bullet</a:t>
            </a:r>
            <a:endParaRPr lang="en-US" altLang="zh-CN"/>
          </a:p>
          <a:p>
            <a:pPr lvl="4"/>
            <a:r>
              <a:rPr lang="en-US" altLang="zh-CN"/>
              <a:t>Fifth level bullet</a:t>
            </a:r>
            <a:endParaRPr lang="en-US" altLang="zh-CN"/>
          </a:p>
        </p:txBody>
      </p:sp>
      <p:sp>
        <p:nvSpPr>
          <p:cNvPr id="1028" name="Line 5"/>
          <p:cNvSpPr>
            <a:spLocks noChangeShapeType="1"/>
          </p:cNvSpPr>
          <p:nvPr/>
        </p:nvSpPr>
        <p:spPr bwMode="auto">
          <a:xfrm>
            <a:off x="0" y="1252538"/>
            <a:ext cx="12192000" cy="0"/>
          </a:xfrm>
          <a:prstGeom prst="line">
            <a:avLst/>
          </a:prstGeom>
          <a:noFill/>
          <a:ln w="19050">
            <a:solidFill>
              <a:srgbClr val="33CCFF"/>
            </a:solidFill>
            <a:round/>
          </a:ln>
          <a:extLst>
            <a:ext uri="{909E8E84-426E-40DD-AFC4-6F175D3DCCD1}">
              <a14:hiddenFill xmlns:a14="http://schemas.microsoft.com/office/drawing/2010/main">
                <a:noFill/>
              </a14:hiddenFill>
            </a:ext>
          </a:extLst>
        </p:spPr>
        <p:txBody>
          <a:bodyPr wrap="none" anchor="ctr"/>
          <a:lstStyle/>
          <a:p>
            <a:endParaRPr lang="zh-CN" altLang="en-US" sz="1800">
              <a:solidFill>
                <a:schemeClr val="tx1"/>
              </a:solidFill>
            </a:endParaRPr>
          </a:p>
        </p:txBody>
      </p:sp>
      <p:sp>
        <p:nvSpPr>
          <p:cNvPr id="1029" name="Rectangle 24"/>
          <p:cNvSpPr>
            <a:spLocks noChangeArrowheads="1"/>
          </p:cNvSpPr>
          <p:nvPr/>
        </p:nvSpPr>
        <p:spPr bwMode="auto">
          <a:xfrm>
            <a:off x="0" y="-184150"/>
            <a:ext cx="3098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pPr>
            <a:endParaRPr lang="zh-CN" altLang="en-US">
              <a:solidFill>
                <a:schemeClr val="tx1"/>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hdr="0" ftr="0" dt="0"/>
  <p:txStyles>
    <p:titleStyle>
      <a:lvl1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mj-cs"/>
        </a:defRPr>
      </a:lvl1pPr>
      <a:lvl2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Arial" panose="020B0604020202020204" pitchFamily="34" charset="0"/>
        </a:defRPr>
      </a:lvl2pPr>
      <a:lvl3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Arial" panose="020B0604020202020204" pitchFamily="34" charset="0"/>
        </a:defRPr>
      </a:lvl3pPr>
      <a:lvl4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Arial" panose="020B0604020202020204" pitchFamily="34" charset="0"/>
        </a:defRPr>
      </a:lvl4pPr>
      <a:lvl5pPr algn="l" defTabSz="758825" rtl="0" eaLnBrk="0" fontAlgn="base" hangingPunct="0">
        <a:spcBef>
          <a:spcPct val="0"/>
        </a:spcBef>
        <a:spcAft>
          <a:spcPct val="0"/>
        </a:spcAft>
        <a:defRPr sz="3600" b="1">
          <a:solidFill>
            <a:schemeClr val="tx1"/>
          </a:solidFill>
          <a:latin typeface="黑体" panose="02010609060101010101" pitchFamily="2" charset="-122"/>
          <a:ea typeface="黑体" panose="02010609060101010101" pitchFamily="2" charset="-122"/>
          <a:cs typeface="Arial" panose="020B0604020202020204" pitchFamily="34" charset="0"/>
        </a:defRPr>
      </a:lvl5pPr>
      <a:lvl6pPr marL="457200" algn="l" defTabSz="758825" rtl="0" fontAlgn="base">
        <a:spcBef>
          <a:spcPct val="0"/>
        </a:spcBef>
        <a:spcAft>
          <a:spcPct val="0"/>
        </a:spcAft>
        <a:defRPr sz="2200" b="1">
          <a:solidFill>
            <a:schemeClr val="accent1"/>
          </a:solidFill>
          <a:latin typeface="Arial" panose="020B0604020202020204" pitchFamily="34" charset="0"/>
          <a:ea typeface="华文新魏" panose="02010800040101010101" pitchFamily="2" charset="-122"/>
          <a:cs typeface="Arial" panose="020B0604020202020204" pitchFamily="34" charset="0"/>
        </a:defRPr>
      </a:lvl6pPr>
      <a:lvl7pPr marL="914400" algn="l" defTabSz="758825" rtl="0" fontAlgn="base">
        <a:spcBef>
          <a:spcPct val="0"/>
        </a:spcBef>
        <a:spcAft>
          <a:spcPct val="0"/>
        </a:spcAft>
        <a:defRPr sz="2200" b="1">
          <a:solidFill>
            <a:schemeClr val="accent1"/>
          </a:solidFill>
          <a:latin typeface="Arial" panose="020B0604020202020204" pitchFamily="34" charset="0"/>
          <a:ea typeface="华文新魏" panose="02010800040101010101" pitchFamily="2" charset="-122"/>
          <a:cs typeface="Arial" panose="020B0604020202020204" pitchFamily="34" charset="0"/>
        </a:defRPr>
      </a:lvl7pPr>
      <a:lvl8pPr marL="1371600" algn="l" defTabSz="758825" rtl="0" fontAlgn="base">
        <a:spcBef>
          <a:spcPct val="0"/>
        </a:spcBef>
        <a:spcAft>
          <a:spcPct val="0"/>
        </a:spcAft>
        <a:defRPr sz="2200" b="1">
          <a:solidFill>
            <a:schemeClr val="accent1"/>
          </a:solidFill>
          <a:latin typeface="Arial" panose="020B0604020202020204" pitchFamily="34" charset="0"/>
          <a:ea typeface="华文新魏" panose="02010800040101010101" pitchFamily="2" charset="-122"/>
          <a:cs typeface="Arial" panose="020B0604020202020204" pitchFamily="34" charset="0"/>
        </a:defRPr>
      </a:lvl8pPr>
      <a:lvl9pPr marL="1828800" algn="l" defTabSz="758825" rtl="0" fontAlgn="base">
        <a:spcBef>
          <a:spcPct val="0"/>
        </a:spcBef>
        <a:spcAft>
          <a:spcPct val="0"/>
        </a:spcAft>
        <a:defRPr sz="2200" b="1">
          <a:solidFill>
            <a:schemeClr val="accent1"/>
          </a:solidFill>
          <a:latin typeface="Arial" panose="020B0604020202020204" pitchFamily="34" charset="0"/>
          <a:ea typeface="华文新魏" panose="02010800040101010101" pitchFamily="2" charset="-122"/>
          <a:cs typeface="Arial" panose="020B0604020202020204" pitchFamily="34" charset="0"/>
        </a:defRPr>
      </a:lvl9pPr>
    </p:titleStyle>
    <p:bodyStyle>
      <a:lvl1pPr marL="214630" indent="-214630" algn="l" defTabSz="758825" rtl="0" eaLnBrk="0" fontAlgn="base" hangingPunct="0">
        <a:spcBef>
          <a:spcPct val="25000"/>
        </a:spcBef>
        <a:spcAft>
          <a:spcPct val="25000"/>
        </a:spcAft>
        <a:buClr>
          <a:schemeClr val="accent1"/>
        </a:buClr>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cs typeface="+mn-cs"/>
        </a:defRPr>
      </a:lvl1pPr>
      <a:lvl2pPr marL="428625" indent="-212725" algn="l" defTabSz="758825" rtl="0" eaLnBrk="0" fontAlgn="base" hangingPunct="0">
        <a:spcBef>
          <a:spcPct val="25000"/>
        </a:spcBef>
        <a:spcAft>
          <a:spcPct val="25000"/>
        </a:spcAft>
        <a:buClr>
          <a:schemeClr val="accent2"/>
        </a:buClr>
        <a:buFont typeface="Wingdings" panose="05000000000000000000" pitchFamily="2" charset="2"/>
        <a:buChar char="n"/>
        <a:defRPr sz="2400">
          <a:solidFill>
            <a:srgbClr val="000000"/>
          </a:solidFill>
          <a:latin typeface="微软雅黑" panose="020B0503020204020204" pitchFamily="34" charset="-122"/>
          <a:ea typeface="微软雅黑" panose="020B0503020204020204" pitchFamily="34" charset="-122"/>
        </a:defRPr>
      </a:lvl2pPr>
      <a:lvl3pPr marL="752475" indent="-322580" algn="l" defTabSz="758825" rtl="0" eaLnBrk="0" fontAlgn="base" hangingPunct="0">
        <a:spcBef>
          <a:spcPct val="25000"/>
        </a:spcBef>
        <a:spcAft>
          <a:spcPct val="25000"/>
        </a:spcAft>
        <a:buClr>
          <a:schemeClr val="tx1"/>
        </a:buClr>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3pPr>
      <a:lvl4pPr marL="957580" indent="-203200" algn="l" defTabSz="758825" rtl="0" eaLnBrk="0" fontAlgn="base" hangingPunct="0">
        <a:spcBef>
          <a:spcPct val="25000"/>
        </a:spcBef>
        <a:spcAft>
          <a:spcPct val="25000"/>
        </a:spcAft>
        <a:buClr>
          <a:schemeClr val="tx1"/>
        </a:buClr>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4pPr>
      <a:lvl5pPr marL="1157605" indent="-198755" algn="l" defTabSz="758825" rtl="0" eaLnBrk="0" fontAlgn="base" hangingPunct="0">
        <a:spcBef>
          <a:spcPct val="25000"/>
        </a:spcBef>
        <a:spcAft>
          <a:spcPct val="25000"/>
        </a:spcAft>
        <a:buClr>
          <a:schemeClr val="tx1"/>
        </a:buClr>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5pPr>
      <a:lvl6pPr marL="1614805" indent="-198755" algn="l" defTabSz="758825" rtl="0" fontAlgn="base">
        <a:spcBef>
          <a:spcPct val="25000"/>
        </a:spcBef>
        <a:spcAft>
          <a:spcPct val="25000"/>
        </a:spcAft>
        <a:buClr>
          <a:schemeClr val="tx1"/>
        </a:buClr>
        <a:buFont typeface="Arial" panose="020B0604020202020204" pitchFamily="34" charset="0"/>
        <a:buChar char="–"/>
        <a:defRPr sz="1600">
          <a:solidFill>
            <a:schemeClr val="tx1"/>
          </a:solidFill>
          <a:latin typeface="+mn-lt"/>
          <a:ea typeface="+mn-ea"/>
        </a:defRPr>
      </a:lvl6pPr>
      <a:lvl7pPr marL="2072005" indent="-198755" algn="l" defTabSz="758825" rtl="0" fontAlgn="base">
        <a:spcBef>
          <a:spcPct val="25000"/>
        </a:spcBef>
        <a:spcAft>
          <a:spcPct val="25000"/>
        </a:spcAft>
        <a:buClr>
          <a:schemeClr val="tx1"/>
        </a:buClr>
        <a:buFont typeface="Arial" panose="020B0604020202020204" pitchFamily="34" charset="0"/>
        <a:buChar char="–"/>
        <a:defRPr sz="1600">
          <a:solidFill>
            <a:schemeClr val="tx1"/>
          </a:solidFill>
          <a:latin typeface="+mn-lt"/>
          <a:ea typeface="+mn-ea"/>
        </a:defRPr>
      </a:lvl7pPr>
      <a:lvl8pPr marL="2529205" indent="-198755" algn="l" defTabSz="758825" rtl="0" fontAlgn="base">
        <a:spcBef>
          <a:spcPct val="25000"/>
        </a:spcBef>
        <a:spcAft>
          <a:spcPct val="25000"/>
        </a:spcAft>
        <a:buClr>
          <a:schemeClr val="tx1"/>
        </a:buClr>
        <a:buFont typeface="Arial" panose="020B0604020202020204" pitchFamily="34" charset="0"/>
        <a:buChar char="–"/>
        <a:defRPr sz="1600">
          <a:solidFill>
            <a:schemeClr val="tx1"/>
          </a:solidFill>
          <a:latin typeface="+mn-lt"/>
          <a:ea typeface="+mn-ea"/>
        </a:defRPr>
      </a:lvl8pPr>
      <a:lvl9pPr marL="2986405" indent="-198755" algn="l" defTabSz="758825" rtl="0" fontAlgn="base">
        <a:spcBef>
          <a:spcPct val="25000"/>
        </a:spcBef>
        <a:spcAft>
          <a:spcPct val="25000"/>
        </a:spcAft>
        <a:buClr>
          <a:schemeClr val="tx1"/>
        </a:buClr>
        <a:buFont typeface="Arial" panose="020B0604020202020204" pitchFamily="34" charset="0"/>
        <a:buChar char="–"/>
        <a:defRPr sz="16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vmlDrawing" Target="../drawings/vmlDrawing1.vml"/><Relationship Id="rId7" Type="http://schemas.openxmlformats.org/officeDocument/2006/relationships/slideLayout" Target="../slideLayouts/slideLayout2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75.xml"/></Relationships>
</file>

<file path=ppt/slides/_rels/slide11.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tags" Target="../tags/tag83.xml"/><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4" Type="http://schemas.openxmlformats.org/officeDocument/2006/relationships/slideLayout" Target="../slideLayouts/slideLayout16.xml"/><Relationship Id="rId13" Type="http://schemas.openxmlformats.org/officeDocument/2006/relationships/tags" Target="../tags/tag88.xml"/><Relationship Id="rId12" Type="http://schemas.openxmlformats.org/officeDocument/2006/relationships/tags" Target="../tags/tag87.xml"/><Relationship Id="rId11" Type="http://schemas.openxmlformats.org/officeDocument/2006/relationships/tags" Target="../tags/tag86.xml"/><Relationship Id="rId10" Type="http://schemas.openxmlformats.org/officeDocument/2006/relationships/tags" Target="../tags/tag85.xml"/><Relationship Id="rId1" Type="http://schemas.openxmlformats.org/officeDocument/2006/relationships/tags" Target="../tags/tag76.xml"/></Relationships>
</file>

<file path=ppt/slides/_rels/slide12.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8" Type="http://schemas.openxmlformats.org/officeDocument/2006/relationships/slideLayout" Target="../slideLayouts/slideLayout16.xml"/><Relationship Id="rId17" Type="http://schemas.openxmlformats.org/officeDocument/2006/relationships/tags" Target="../tags/tag105.xml"/><Relationship Id="rId16" Type="http://schemas.openxmlformats.org/officeDocument/2006/relationships/tags" Target="../tags/tag104.xml"/><Relationship Id="rId15" Type="http://schemas.openxmlformats.org/officeDocument/2006/relationships/tags" Target="../tags/tag103.xml"/><Relationship Id="rId14" Type="http://schemas.openxmlformats.org/officeDocument/2006/relationships/tags" Target="../tags/tag102.xml"/><Relationship Id="rId13" Type="http://schemas.openxmlformats.org/officeDocument/2006/relationships/tags" Target="../tags/tag101.xml"/><Relationship Id="rId12" Type="http://schemas.openxmlformats.org/officeDocument/2006/relationships/tags" Target="../tags/tag100.xml"/><Relationship Id="rId11" Type="http://schemas.openxmlformats.org/officeDocument/2006/relationships/tags" Target="../tags/tag99.xml"/><Relationship Id="rId10" Type="http://schemas.openxmlformats.org/officeDocument/2006/relationships/tags" Target="../tags/tag98.xml"/><Relationship Id="rId1" Type="http://schemas.openxmlformats.org/officeDocument/2006/relationships/tags" Target="../tags/tag8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07.xml"/><Relationship Id="rId1" Type="http://schemas.openxmlformats.org/officeDocument/2006/relationships/tags" Target="../tags/tag106.xml"/></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16.xml"/><Relationship Id="rId6" Type="http://schemas.openxmlformats.org/officeDocument/2006/relationships/tags" Target="../tags/tag113.xml"/><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s>
</file>

<file path=ppt/slides/_rels/slide15.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tags" Target="../tags/tag116.xml"/><Relationship Id="rId2" Type="http://schemas.openxmlformats.org/officeDocument/2006/relationships/tags" Target="../tags/tag115.xml"/><Relationship Id="rId19" Type="http://schemas.openxmlformats.org/officeDocument/2006/relationships/slideLayout" Target="../slideLayouts/slideLayout16.xml"/><Relationship Id="rId18" Type="http://schemas.openxmlformats.org/officeDocument/2006/relationships/tags" Target="../tags/tag131.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tags" Target="../tags/tag114.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16.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s>
</file>

<file path=ppt/slides/_rels/slide23.xml.rels><?xml version="1.0" encoding="UTF-8" standalone="yes"?>
<Relationships xmlns="http://schemas.openxmlformats.org/package/2006/relationships"><Relationship Id="rId9" Type="http://schemas.openxmlformats.org/officeDocument/2006/relationships/tags" Target="../tags/tag153.xml"/><Relationship Id="rId8" Type="http://schemas.openxmlformats.org/officeDocument/2006/relationships/tags" Target="../tags/tag152.xml"/><Relationship Id="rId7" Type="http://schemas.openxmlformats.org/officeDocument/2006/relationships/tags" Target="../tags/tag151.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0" Type="http://schemas.openxmlformats.org/officeDocument/2006/relationships/slideLayout" Target="../slideLayouts/slideLayout16.xml"/><Relationship Id="rId1" Type="http://schemas.openxmlformats.org/officeDocument/2006/relationships/tags" Target="../tags/tag145.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160.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tags" Target="../tags/tag154.xml"/></Relationships>
</file>

<file path=ppt/slides/_rels/slide26.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tags" Target="../tags/tag163.xml"/><Relationship Id="rId2" Type="http://schemas.openxmlformats.org/officeDocument/2006/relationships/tags" Target="../tags/tag162.xml"/><Relationship Id="rId19" Type="http://schemas.openxmlformats.org/officeDocument/2006/relationships/slideLayout" Target="../slideLayouts/slideLayout16.xml"/><Relationship Id="rId18" Type="http://schemas.openxmlformats.org/officeDocument/2006/relationships/tags" Target="../tags/tag178.xml"/><Relationship Id="rId17" Type="http://schemas.openxmlformats.org/officeDocument/2006/relationships/tags" Target="../tags/tag177.xml"/><Relationship Id="rId16" Type="http://schemas.openxmlformats.org/officeDocument/2006/relationships/tags" Target="../tags/tag176.xml"/><Relationship Id="rId15" Type="http://schemas.openxmlformats.org/officeDocument/2006/relationships/tags" Target="../tags/tag175.xml"/><Relationship Id="rId14" Type="http://schemas.openxmlformats.org/officeDocument/2006/relationships/tags" Target="../tags/tag174.xml"/><Relationship Id="rId13" Type="http://schemas.openxmlformats.org/officeDocument/2006/relationships/tags" Target="../tags/tag173.xml"/><Relationship Id="rId12" Type="http://schemas.openxmlformats.org/officeDocument/2006/relationships/tags" Target="../tags/tag172.xml"/><Relationship Id="rId11" Type="http://schemas.openxmlformats.org/officeDocument/2006/relationships/tags" Target="../tags/tag171.xml"/><Relationship Id="rId10" Type="http://schemas.openxmlformats.org/officeDocument/2006/relationships/tags" Target="../tags/tag170.xml"/><Relationship Id="rId1" Type="http://schemas.openxmlformats.org/officeDocument/2006/relationships/tags" Target="../tags/tag161.xml"/></Relationships>
</file>

<file path=ppt/slides/_rels/slide27.xml.rels><?xml version="1.0" encoding="UTF-8" standalone="yes"?>
<Relationships xmlns="http://schemas.openxmlformats.org/package/2006/relationships"><Relationship Id="rId9" Type="http://schemas.openxmlformats.org/officeDocument/2006/relationships/tags" Target="../tags/tag187.xml"/><Relationship Id="rId8" Type="http://schemas.openxmlformats.org/officeDocument/2006/relationships/tags" Target="../tags/tag186.xml"/><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tags" Target="../tags/tag181.xml"/><Relationship Id="rId2" Type="http://schemas.openxmlformats.org/officeDocument/2006/relationships/tags" Target="../tags/tag180.xml"/><Relationship Id="rId12" Type="http://schemas.openxmlformats.org/officeDocument/2006/relationships/slideLayout" Target="../slideLayouts/slideLayout16.xml"/><Relationship Id="rId11" Type="http://schemas.openxmlformats.org/officeDocument/2006/relationships/tags" Target="../tags/tag189.xml"/><Relationship Id="rId10" Type="http://schemas.openxmlformats.org/officeDocument/2006/relationships/tags" Target="../tags/tag188.xml"/><Relationship Id="rId1" Type="http://schemas.openxmlformats.org/officeDocument/2006/relationships/tags" Target="../tags/tag179.xml"/></Relationships>
</file>

<file path=ppt/slides/_rels/slide28.xml.rels><?xml version="1.0" encoding="UTF-8" standalone="yes"?>
<Relationships xmlns="http://schemas.openxmlformats.org/package/2006/relationships"><Relationship Id="rId9" Type="http://schemas.openxmlformats.org/officeDocument/2006/relationships/tags" Target="../tags/tag198.xml"/><Relationship Id="rId8" Type="http://schemas.openxmlformats.org/officeDocument/2006/relationships/tags" Target="../tags/tag197.xml"/><Relationship Id="rId7" Type="http://schemas.openxmlformats.org/officeDocument/2006/relationships/tags" Target="../tags/tag196.xml"/><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tags" Target="../tags/tag191.xml"/><Relationship Id="rId11" Type="http://schemas.openxmlformats.org/officeDocument/2006/relationships/slideLayout" Target="../slideLayouts/slideLayout16.xml"/><Relationship Id="rId10" Type="http://schemas.openxmlformats.org/officeDocument/2006/relationships/tags" Target="../tags/tag199.xml"/><Relationship Id="rId1" Type="http://schemas.openxmlformats.org/officeDocument/2006/relationships/tags" Target="../tags/tag190.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01.xml"/><Relationship Id="rId1" Type="http://schemas.openxmlformats.org/officeDocument/2006/relationships/tags" Target="../tags/tag200.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1.xml"/><Relationship Id="rId2" Type="http://schemas.openxmlformats.org/officeDocument/2006/relationships/tags" Target="../tags/tag3.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03.xml"/><Relationship Id="rId1" Type="http://schemas.openxmlformats.org/officeDocument/2006/relationships/tags" Target="../tags/tag20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3.png"/></Relationships>
</file>

<file path=ppt/slides/_rels/slide32.xml.rels><?xml version="1.0" encoding="UTF-8" standalone="yes"?>
<Relationships xmlns="http://schemas.openxmlformats.org/package/2006/relationships"><Relationship Id="rId9" Type="http://schemas.openxmlformats.org/officeDocument/2006/relationships/tags" Target="../tags/tag212.xml"/><Relationship Id="rId8" Type="http://schemas.openxmlformats.org/officeDocument/2006/relationships/tags" Target="../tags/tag211.xml"/><Relationship Id="rId7" Type="http://schemas.openxmlformats.org/officeDocument/2006/relationships/tags" Target="../tags/tag210.xml"/><Relationship Id="rId6" Type="http://schemas.openxmlformats.org/officeDocument/2006/relationships/tags" Target="../tags/tag209.xml"/><Relationship Id="rId5" Type="http://schemas.openxmlformats.org/officeDocument/2006/relationships/tags" Target="../tags/tag208.xml"/><Relationship Id="rId4" Type="http://schemas.openxmlformats.org/officeDocument/2006/relationships/tags" Target="../tags/tag207.xml"/><Relationship Id="rId3" Type="http://schemas.openxmlformats.org/officeDocument/2006/relationships/tags" Target="../tags/tag206.xml"/><Relationship Id="rId2" Type="http://schemas.openxmlformats.org/officeDocument/2006/relationships/tags" Target="../tags/tag205.xml"/><Relationship Id="rId19" Type="http://schemas.openxmlformats.org/officeDocument/2006/relationships/slideLayout" Target="../slideLayouts/slideLayout16.xml"/><Relationship Id="rId18" Type="http://schemas.openxmlformats.org/officeDocument/2006/relationships/tags" Target="../tags/tag221.xml"/><Relationship Id="rId17" Type="http://schemas.openxmlformats.org/officeDocument/2006/relationships/tags" Target="../tags/tag220.xml"/><Relationship Id="rId16" Type="http://schemas.openxmlformats.org/officeDocument/2006/relationships/tags" Target="../tags/tag219.xml"/><Relationship Id="rId15" Type="http://schemas.openxmlformats.org/officeDocument/2006/relationships/tags" Target="../tags/tag218.xml"/><Relationship Id="rId14" Type="http://schemas.openxmlformats.org/officeDocument/2006/relationships/tags" Target="../tags/tag217.xml"/><Relationship Id="rId13" Type="http://schemas.openxmlformats.org/officeDocument/2006/relationships/tags" Target="../tags/tag216.xml"/><Relationship Id="rId12" Type="http://schemas.openxmlformats.org/officeDocument/2006/relationships/tags" Target="../tags/tag215.xml"/><Relationship Id="rId11" Type="http://schemas.openxmlformats.org/officeDocument/2006/relationships/tags" Target="../tags/tag214.xml"/><Relationship Id="rId10" Type="http://schemas.openxmlformats.org/officeDocument/2006/relationships/tags" Target="../tags/tag213.xml"/><Relationship Id="rId1" Type="http://schemas.openxmlformats.org/officeDocument/2006/relationships/tags" Target="../tags/tag204.xml"/></Relationships>
</file>

<file path=ppt/slides/_rels/slide33.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21.xml"/><Relationship Id="rId5" Type="http://schemas.openxmlformats.org/officeDocument/2006/relationships/tags" Target="../tags/tag225.xml"/><Relationship Id="rId4" Type="http://schemas.openxmlformats.org/officeDocument/2006/relationships/image" Target="../media/image14.png"/><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226.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28.xml"/><Relationship Id="rId1" Type="http://schemas.openxmlformats.org/officeDocument/2006/relationships/tags" Target="../tags/tag227.xml"/></Relationships>
</file>

<file path=ppt/slides/_rels/slide36.xml.rels><?xml version="1.0" encoding="UTF-8" standalone="yes"?>
<Relationships xmlns="http://schemas.openxmlformats.org/package/2006/relationships"><Relationship Id="rId9" Type="http://schemas.openxmlformats.org/officeDocument/2006/relationships/tags" Target="../tags/tag237.xml"/><Relationship Id="rId8" Type="http://schemas.openxmlformats.org/officeDocument/2006/relationships/tags" Target="../tags/tag236.xml"/><Relationship Id="rId7" Type="http://schemas.openxmlformats.org/officeDocument/2006/relationships/tags" Target="../tags/tag235.xml"/><Relationship Id="rId6" Type="http://schemas.openxmlformats.org/officeDocument/2006/relationships/tags" Target="../tags/tag234.xml"/><Relationship Id="rId5" Type="http://schemas.openxmlformats.org/officeDocument/2006/relationships/tags" Target="../tags/tag233.xml"/><Relationship Id="rId4" Type="http://schemas.openxmlformats.org/officeDocument/2006/relationships/tags" Target="../tags/tag232.xml"/><Relationship Id="rId3" Type="http://schemas.openxmlformats.org/officeDocument/2006/relationships/tags" Target="../tags/tag231.xml"/><Relationship Id="rId29" Type="http://schemas.openxmlformats.org/officeDocument/2006/relationships/slideLayout" Target="../slideLayouts/slideLayout21.xml"/><Relationship Id="rId28" Type="http://schemas.openxmlformats.org/officeDocument/2006/relationships/tags" Target="../tags/tag256.xml"/><Relationship Id="rId27" Type="http://schemas.openxmlformats.org/officeDocument/2006/relationships/tags" Target="../tags/tag255.xml"/><Relationship Id="rId26" Type="http://schemas.openxmlformats.org/officeDocument/2006/relationships/tags" Target="../tags/tag254.xml"/><Relationship Id="rId25" Type="http://schemas.openxmlformats.org/officeDocument/2006/relationships/tags" Target="../tags/tag253.xml"/><Relationship Id="rId24" Type="http://schemas.openxmlformats.org/officeDocument/2006/relationships/tags" Target="../tags/tag252.xml"/><Relationship Id="rId23" Type="http://schemas.openxmlformats.org/officeDocument/2006/relationships/tags" Target="../tags/tag251.xml"/><Relationship Id="rId22" Type="http://schemas.openxmlformats.org/officeDocument/2006/relationships/tags" Target="../tags/tag250.xml"/><Relationship Id="rId21" Type="http://schemas.openxmlformats.org/officeDocument/2006/relationships/tags" Target="../tags/tag249.xml"/><Relationship Id="rId20" Type="http://schemas.openxmlformats.org/officeDocument/2006/relationships/tags" Target="../tags/tag248.xml"/><Relationship Id="rId2" Type="http://schemas.openxmlformats.org/officeDocument/2006/relationships/tags" Target="../tags/tag230.xml"/><Relationship Id="rId19" Type="http://schemas.openxmlformats.org/officeDocument/2006/relationships/tags" Target="../tags/tag247.xml"/><Relationship Id="rId18" Type="http://schemas.openxmlformats.org/officeDocument/2006/relationships/tags" Target="../tags/tag246.xml"/><Relationship Id="rId17" Type="http://schemas.openxmlformats.org/officeDocument/2006/relationships/tags" Target="../tags/tag245.xml"/><Relationship Id="rId16" Type="http://schemas.openxmlformats.org/officeDocument/2006/relationships/tags" Target="../tags/tag244.xml"/><Relationship Id="rId15" Type="http://schemas.openxmlformats.org/officeDocument/2006/relationships/tags" Target="../tags/tag243.xml"/><Relationship Id="rId14" Type="http://schemas.openxmlformats.org/officeDocument/2006/relationships/tags" Target="../tags/tag242.xml"/><Relationship Id="rId13" Type="http://schemas.openxmlformats.org/officeDocument/2006/relationships/tags" Target="../tags/tag241.xml"/><Relationship Id="rId12" Type="http://schemas.openxmlformats.org/officeDocument/2006/relationships/tags" Target="../tags/tag240.xml"/><Relationship Id="rId11" Type="http://schemas.openxmlformats.org/officeDocument/2006/relationships/tags" Target="../tags/tag239.xml"/><Relationship Id="rId10" Type="http://schemas.openxmlformats.org/officeDocument/2006/relationships/tags" Target="../tags/tag238.xml"/><Relationship Id="rId1" Type="http://schemas.openxmlformats.org/officeDocument/2006/relationships/tags" Target="../tags/tag229.xml"/></Relationships>
</file>

<file path=ppt/slides/_rels/slide37.xml.rels><?xml version="1.0" encoding="UTF-8" standalone="yes"?>
<Relationships xmlns="http://schemas.openxmlformats.org/package/2006/relationships"><Relationship Id="rId9" Type="http://schemas.openxmlformats.org/officeDocument/2006/relationships/tags" Target="../tags/tag265.xml"/><Relationship Id="rId8" Type="http://schemas.openxmlformats.org/officeDocument/2006/relationships/tags" Target="../tags/tag264.xml"/><Relationship Id="rId7" Type="http://schemas.openxmlformats.org/officeDocument/2006/relationships/tags" Target="../tags/tag263.xml"/><Relationship Id="rId6" Type="http://schemas.openxmlformats.org/officeDocument/2006/relationships/tags" Target="../tags/tag262.xml"/><Relationship Id="rId5" Type="http://schemas.openxmlformats.org/officeDocument/2006/relationships/tags" Target="../tags/tag261.xml"/><Relationship Id="rId4" Type="http://schemas.openxmlformats.org/officeDocument/2006/relationships/tags" Target="../tags/tag260.xml"/><Relationship Id="rId3" Type="http://schemas.openxmlformats.org/officeDocument/2006/relationships/tags" Target="../tags/tag259.xml"/><Relationship Id="rId2" Type="http://schemas.openxmlformats.org/officeDocument/2006/relationships/tags" Target="../tags/tag258.xml"/><Relationship Id="rId19" Type="http://schemas.openxmlformats.org/officeDocument/2006/relationships/slideLayout" Target="../slideLayouts/slideLayout16.xml"/><Relationship Id="rId18" Type="http://schemas.openxmlformats.org/officeDocument/2006/relationships/tags" Target="../tags/tag274.xml"/><Relationship Id="rId17" Type="http://schemas.openxmlformats.org/officeDocument/2006/relationships/tags" Target="../tags/tag273.xml"/><Relationship Id="rId16" Type="http://schemas.openxmlformats.org/officeDocument/2006/relationships/tags" Target="../tags/tag272.xml"/><Relationship Id="rId15" Type="http://schemas.openxmlformats.org/officeDocument/2006/relationships/tags" Target="../tags/tag271.xml"/><Relationship Id="rId14" Type="http://schemas.openxmlformats.org/officeDocument/2006/relationships/tags" Target="../tags/tag270.xml"/><Relationship Id="rId13" Type="http://schemas.openxmlformats.org/officeDocument/2006/relationships/tags" Target="../tags/tag269.xml"/><Relationship Id="rId12" Type="http://schemas.openxmlformats.org/officeDocument/2006/relationships/tags" Target="../tags/tag268.xml"/><Relationship Id="rId11" Type="http://schemas.openxmlformats.org/officeDocument/2006/relationships/tags" Target="../tags/tag267.xml"/><Relationship Id="rId10" Type="http://schemas.openxmlformats.org/officeDocument/2006/relationships/tags" Target="../tags/tag266.xml"/><Relationship Id="rId1" Type="http://schemas.openxmlformats.org/officeDocument/2006/relationships/tags" Target="../tags/tag257.xml"/></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278.xml"/><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9" Type="http://schemas.openxmlformats.org/officeDocument/2006/relationships/tags" Target="../tags/tag287.xml"/><Relationship Id="rId8" Type="http://schemas.openxmlformats.org/officeDocument/2006/relationships/tags" Target="../tags/tag286.xml"/><Relationship Id="rId7" Type="http://schemas.openxmlformats.org/officeDocument/2006/relationships/tags" Target="../tags/tag285.xml"/><Relationship Id="rId6" Type="http://schemas.openxmlformats.org/officeDocument/2006/relationships/tags" Target="../tags/tag284.xml"/><Relationship Id="rId5" Type="http://schemas.openxmlformats.org/officeDocument/2006/relationships/tags" Target="../tags/tag283.xml"/><Relationship Id="rId4" Type="http://schemas.openxmlformats.org/officeDocument/2006/relationships/tags" Target="../tags/tag282.xml"/><Relationship Id="rId3" Type="http://schemas.openxmlformats.org/officeDocument/2006/relationships/tags" Target="../tags/tag281.xml"/><Relationship Id="rId27" Type="http://schemas.openxmlformats.org/officeDocument/2006/relationships/slideLayout" Target="../slideLayouts/slideLayout16.xml"/><Relationship Id="rId26" Type="http://schemas.openxmlformats.org/officeDocument/2006/relationships/tags" Target="../tags/tag304.xml"/><Relationship Id="rId25" Type="http://schemas.openxmlformats.org/officeDocument/2006/relationships/tags" Target="../tags/tag303.xml"/><Relationship Id="rId24" Type="http://schemas.openxmlformats.org/officeDocument/2006/relationships/tags" Target="../tags/tag302.xml"/><Relationship Id="rId23" Type="http://schemas.openxmlformats.org/officeDocument/2006/relationships/tags" Target="../tags/tag301.xml"/><Relationship Id="rId22" Type="http://schemas.openxmlformats.org/officeDocument/2006/relationships/tags" Target="../tags/tag300.xml"/><Relationship Id="rId21" Type="http://schemas.openxmlformats.org/officeDocument/2006/relationships/tags" Target="../tags/tag299.xml"/><Relationship Id="rId20" Type="http://schemas.openxmlformats.org/officeDocument/2006/relationships/tags" Target="../tags/tag298.xml"/><Relationship Id="rId2" Type="http://schemas.openxmlformats.org/officeDocument/2006/relationships/tags" Target="../tags/tag280.xml"/><Relationship Id="rId19" Type="http://schemas.openxmlformats.org/officeDocument/2006/relationships/tags" Target="../tags/tag297.xml"/><Relationship Id="rId18" Type="http://schemas.openxmlformats.org/officeDocument/2006/relationships/tags" Target="../tags/tag296.xml"/><Relationship Id="rId17" Type="http://schemas.openxmlformats.org/officeDocument/2006/relationships/tags" Target="../tags/tag295.xml"/><Relationship Id="rId16" Type="http://schemas.openxmlformats.org/officeDocument/2006/relationships/tags" Target="../tags/tag294.xml"/><Relationship Id="rId15" Type="http://schemas.openxmlformats.org/officeDocument/2006/relationships/tags" Target="../tags/tag293.xml"/><Relationship Id="rId14" Type="http://schemas.openxmlformats.org/officeDocument/2006/relationships/tags" Target="../tags/tag292.xml"/><Relationship Id="rId13" Type="http://schemas.openxmlformats.org/officeDocument/2006/relationships/tags" Target="../tags/tag291.xml"/><Relationship Id="rId12" Type="http://schemas.openxmlformats.org/officeDocument/2006/relationships/tags" Target="../tags/tag290.xml"/><Relationship Id="rId11" Type="http://schemas.openxmlformats.org/officeDocument/2006/relationships/tags" Target="../tags/tag289.xml"/><Relationship Id="rId10" Type="http://schemas.openxmlformats.org/officeDocument/2006/relationships/tags" Target="../tags/tag288.xml"/><Relationship Id="rId1" Type="http://schemas.openxmlformats.org/officeDocument/2006/relationships/tags" Target="../tags/tag279.xml"/></Relationships>
</file>

<file path=ppt/slides/_rels/slide41.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311.xml"/><Relationship Id="rId6" Type="http://schemas.openxmlformats.org/officeDocument/2006/relationships/tags" Target="../tags/tag310.xml"/><Relationship Id="rId5" Type="http://schemas.openxmlformats.org/officeDocument/2006/relationships/tags" Target="../tags/tag309.xml"/><Relationship Id="rId4" Type="http://schemas.openxmlformats.org/officeDocument/2006/relationships/tags" Target="../tags/tag308.xml"/><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tags" Target="../tags/tag305.xml"/></Relationships>
</file>

<file path=ppt/slides/_rels/slide42.xml.rels><?xml version="1.0" encoding="UTF-8" standalone="yes"?>
<Relationships xmlns="http://schemas.openxmlformats.org/package/2006/relationships"><Relationship Id="rId9" Type="http://schemas.openxmlformats.org/officeDocument/2006/relationships/tags" Target="../tags/tag320.xml"/><Relationship Id="rId8" Type="http://schemas.openxmlformats.org/officeDocument/2006/relationships/tags" Target="../tags/tag319.xml"/><Relationship Id="rId7" Type="http://schemas.openxmlformats.org/officeDocument/2006/relationships/tags" Target="../tags/tag318.xml"/><Relationship Id="rId6" Type="http://schemas.openxmlformats.org/officeDocument/2006/relationships/tags" Target="../tags/tag317.xml"/><Relationship Id="rId5" Type="http://schemas.openxmlformats.org/officeDocument/2006/relationships/tags" Target="../tags/tag316.xml"/><Relationship Id="rId4" Type="http://schemas.openxmlformats.org/officeDocument/2006/relationships/tags" Target="../tags/tag315.xml"/><Relationship Id="rId3" Type="http://schemas.openxmlformats.org/officeDocument/2006/relationships/tags" Target="../tags/tag314.xml"/><Relationship Id="rId2" Type="http://schemas.openxmlformats.org/officeDocument/2006/relationships/tags" Target="../tags/tag313.xml"/><Relationship Id="rId15" Type="http://schemas.openxmlformats.org/officeDocument/2006/relationships/slideLayout" Target="../slideLayouts/slideLayout16.xml"/><Relationship Id="rId14" Type="http://schemas.openxmlformats.org/officeDocument/2006/relationships/tags" Target="../tags/tag325.xml"/><Relationship Id="rId13" Type="http://schemas.openxmlformats.org/officeDocument/2006/relationships/tags" Target="../tags/tag324.xml"/><Relationship Id="rId12" Type="http://schemas.openxmlformats.org/officeDocument/2006/relationships/tags" Target="../tags/tag323.xml"/><Relationship Id="rId11" Type="http://schemas.openxmlformats.org/officeDocument/2006/relationships/tags" Target="../tags/tag322.xml"/><Relationship Id="rId10" Type="http://schemas.openxmlformats.org/officeDocument/2006/relationships/tags" Target="../tags/tag321.xml"/><Relationship Id="rId1" Type="http://schemas.openxmlformats.org/officeDocument/2006/relationships/tags" Target="../tags/tag312.xml"/></Relationships>
</file>

<file path=ppt/slides/_rels/slide43.xml.rels><?xml version="1.0" encoding="UTF-8" standalone="yes"?>
<Relationships xmlns="http://schemas.openxmlformats.org/package/2006/relationships"><Relationship Id="rId6" Type="http://schemas.openxmlformats.org/officeDocument/2006/relationships/slideLayout" Target="../slideLayouts/slideLayout21.xml"/><Relationship Id="rId5" Type="http://schemas.openxmlformats.org/officeDocument/2006/relationships/tags" Target="../tags/tag330.xml"/><Relationship Id="rId4" Type="http://schemas.openxmlformats.org/officeDocument/2006/relationships/tags" Target="../tags/tag329.xml"/><Relationship Id="rId3" Type="http://schemas.openxmlformats.org/officeDocument/2006/relationships/tags" Target="../tags/tag328.xml"/><Relationship Id="rId2" Type="http://schemas.openxmlformats.org/officeDocument/2006/relationships/tags" Target="../tags/tag327.xml"/><Relationship Id="rId1" Type="http://schemas.openxmlformats.org/officeDocument/2006/relationships/tags" Target="../tags/tag326.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tags" Target="../tags/tag331.xml"/></Relationships>
</file>

<file path=ppt/slides/_rels/slide45.xml.rels><?xml version="1.0" encoding="UTF-8" standalone="yes"?>
<Relationships xmlns="http://schemas.openxmlformats.org/package/2006/relationships"><Relationship Id="rId9" Type="http://schemas.openxmlformats.org/officeDocument/2006/relationships/tags" Target="../tags/tag342.xml"/><Relationship Id="rId8" Type="http://schemas.openxmlformats.org/officeDocument/2006/relationships/tags" Target="../tags/tag341.xml"/><Relationship Id="rId7" Type="http://schemas.openxmlformats.org/officeDocument/2006/relationships/tags" Target="../tags/tag340.xml"/><Relationship Id="rId6" Type="http://schemas.openxmlformats.org/officeDocument/2006/relationships/tags" Target="../tags/tag339.xml"/><Relationship Id="rId5" Type="http://schemas.openxmlformats.org/officeDocument/2006/relationships/tags" Target="../tags/tag338.xml"/><Relationship Id="rId4" Type="http://schemas.openxmlformats.org/officeDocument/2006/relationships/tags" Target="../tags/tag337.xml"/><Relationship Id="rId3" Type="http://schemas.openxmlformats.org/officeDocument/2006/relationships/tags" Target="../tags/tag336.xml"/><Relationship Id="rId2" Type="http://schemas.openxmlformats.org/officeDocument/2006/relationships/tags" Target="../tags/tag335.xml"/><Relationship Id="rId19" Type="http://schemas.openxmlformats.org/officeDocument/2006/relationships/slideLayout" Target="../slideLayouts/slideLayout16.xml"/><Relationship Id="rId18" Type="http://schemas.openxmlformats.org/officeDocument/2006/relationships/tags" Target="../tags/tag351.xml"/><Relationship Id="rId17" Type="http://schemas.openxmlformats.org/officeDocument/2006/relationships/tags" Target="../tags/tag350.xml"/><Relationship Id="rId16" Type="http://schemas.openxmlformats.org/officeDocument/2006/relationships/tags" Target="../tags/tag349.xml"/><Relationship Id="rId15" Type="http://schemas.openxmlformats.org/officeDocument/2006/relationships/tags" Target="../tags/tag348.xml"/><Relationship Id="rId14" Type="http://schemas.openxmlformats.org/officeDocument/2006/relationships/tags" Target="../tags/tag347.xml"/><Relationship Id="rId13" Type="http://schemas.openxmlformats.org/officeDocument/2006/relationships/tags" Target="../tags/tag346.xml"/><Relationship Id="rId12" Type="http://schemas.openxmlformats.org/officeDocument/2006/relationships/tags" Target="../tags/tag345.xml"/><Relationship Id="rId11" Type="http://schemas.openxmlformats.org/officeDocument/2006/relationships/tags" Target="../tags/tag344.xml"/><Relationship Id="rId10" Type="http://schemas.openxmlformats.org/officeDocument/2006/relationships/tags" Target="../tags/tag343.xml"/><Relationship Id="rId1" Type="http://schemas.openxmlformats.org/officeDocument/2006/relationships/tags" Target="../tags/tag334.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35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354.xml"/><Relationship Id="rId1" Type="http://schemas.openxmlformats.org/officeDocument/2006/relationships/tags" Target="../tags/tag353.xml"/></Relationships>
</file>

<file path=ppt/slides/_rels/slide48.xml.rels><?xml version="1.0" encoding="UTF-8" standalone="yes"?>
<Relationships xmlns="http://schemas.openxmlformats.org/package/2006/relationships"><Relationship Id="rId9" Type="http://schemas.openxmlformats.org/officeDocument/2006/relationships/tags" Target="../tags/tag362.xml"/><Relationship Id="rId8" Type="http://schemas.openxmlformats.org/officeDocument/2006/relationships/tags" Target="../tags/tag361.xml"/><Relationship Id="rId7" Type="http://schemas.openxmlformats.org/officeDocument/2006/relationships/image" Target="../media/image15.jpeg"/><Relationship Id="rId6" Type="http://schemas.openxmlformats.org/officeDocument/2006/relationships/tags" Target="../tags/tag360.xml"/><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tags" Target="../tags/tag356.xml"/><Relationship Id="rId18" Type="http://schemas.openxmlformats.org/officeDocument/2006/relationships/notesSlide" Target="../notesSlides/notesSlide5.xml"/><Relationship Id="rId17" Type="http://schemas.openxmlformats.org/officeDocument/2006/relationships/slideLayout" Target="../slideLayouts/slideLayout16.xml"/><Relationship Id="rId16" Type="http://schemas.openxmlformats.org/officeDocument/2006/relationships/tags" Target="../tags/tag368.xml"/><Relationship Id="rId15" Type="http://schemas.openxmlformats.org/officeDocument/2006/relationships/tags" Target="../tags/tag367.xml"/><Relationship Id="rId14" Type="http://schemas.openxmlformats.org/officeDocument/2006/relationships/tags" Target="../tags/tag366.xml"/><Relationship Id="rId13" Type="http://schemas.openxmlformats.org/officeDocument/2006/relationships/tags" Target="../tags/tag365.xml"/><Relationship Id="rId12" Type="http://schemas.openxmlformats.org/officeDocument/2006/relationships/tags" Target="../tags/tag364.xml"/><Relationship Id="rId11" Type="http://schemas.openxmlformats.org/officeDocument/2006/relationships/image" Target="../media/image16.jpeg"/><Relationship Id="rId10" Type="http://schemas.openxmlformats.org/officeDocument/2006/relationships/tags" Target="../tags/tag363.xml"/><Relationship Id="rId1" Type="http://schemas.openxmlformats.org/officeDocument/2006/relationships/tags" Target="../tags/tag355.xml"/></Relationships>
</file>

<file path=ppt/slides/_rels/slide5.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21.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1" Type="http://schemas.openxmlformats.org/officeDocument/2006/relationships/slideLayout" Target="../slideLayouts/slideLayout16.xml"/><Relationship Id="rId20" Type="http://schemas.openxmlformats.org/officeDocument/2006/relationships/tags" Target="../tags/tag31.xml"/><Relationship Id="rId2" Type="http://schemas.openxmlformats.org/officeDocument/2006/relationships/tags" Target="../tags/tag13.xml"/><Relationship Id="rId19" Type="http://schemas.openxmlformats.org/officeDocument/2006/relationships/tags" Target="../tags/tag30.xml"/><Relationship Id="rId18" Type="http://schemas.openxmlformats.org/officeDocument/2006/relationships/tags" Target="../tags/tag29.xml"/><Relationship Id="rId17" Type="http://schemas.openxmlformats.org/officeDocument/2006/relationships/tags" Target="../tags/tag28.xml"/><Relationship Id="rId16" Type="http://schemas.openxmlformats.org/officeDocument/2006/relationships/tags" Target="../tags/tag27.xml"/><Relationship Id="rId15" Type="http://schemas.openxmlformats.org/officeDocument/2006/relationships/tags" Target="../tags/tag26.xml"/><Relationship Id="rId14" Type="http://schemas.openxmlformats.org/officeDocument/2006/relationships/tags" Target="../tags/tag25.xml"/><Relationship Id="rId13" Type="http://schemas.openxmlformats.org/officeDocument/2006/relationships/tags" Target="../tags/tag24.xml"/><Relationship Id="rId12" Type="http://schemas.openxmlformats.org/officeDocument/2006/relationships/tags" Target="../tags/tag23.xml"/><Relationship Id="rId11" Type="http://schemas.openxmlformats.org/officeDocument/2006/relationships/tags" Target="../tags/tag22.xml"/><Relationship Id="rId10" Type="http://schemas.openxmlformats.org/officeDocument/2006/relationships/tags" Target="../tags/tag21.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9" Type="http://schemas.openxmlformats.org/officeDocument/2006/relationships/tags" Target="../tags/tag40.xml"/><Relationship Id="rId8" Type="http://schemas.openxmlformats.org/officeDocument/2006/relationships/tags" Target="../tags/tag39.xml"/><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8" Type="http://schemas.openxmlformats.org/officeDocument/2006/relationships/notesSlide" Target="../notesSlides/notesSlide3.xml"/><Relationship Id="rId27" Type="http://schemas.openxmlformats.org/officeDocument/2006/relationships/slideLayout" Target="../slideLayouts/slideLayout16.xml"/><Relationship Id="rId26" Type="http://schemas.openxmlformats.org/officeDocument/2006/relationships/tags" Target="../tags/tag57.xml"/><Relationship Id="rId25" Type="http://schemas.openxmlformats.org/officeDocument/2006/relationships/tags" Target="../tags/tag56.xml"/><Relationship Id="rId24" Type="http://schemas.openxmlformats.org/officeDocument/2006/relationships/tags" Target="../tags/tag55.xml"/><Relationship Id="rId23" Type="http://schemas.openxmlformats.org/officeDocument/2006/relationships/tags" Target="../tags/tag54.xml"/><Relationship Id="rId22" Type="http://schemas.openxmlformats.org/officeDocument/2006/relationships/tags" Target="../tags/tag53.xml"/><Relationship Id="rId21" Type="http://schemas.openxmlformats.org/officeDocument/2006/relationships/tags" Target="../tags/tag52.xml"/><Relationship Id="rId20" Type="http://schemas.openxmlformats.org/officeDocument/2006/relationships/tags" Target="../tags/tag51.xml"/><Relationship Id="rId2" Type="http://schemas.openxmlformats.org/officeDocument/2006/relationships/tags" Target="../tags/tag33.xml"/><Relationship Id="rId19" Type="http://schemas.openxmlformats.org/officeDocument/2006/relationships/tags" Target="../tags/tag50.xml"/><Relationship Id="rId18" Type="http://schemas.openxmlformats.org/officeDocument/2006/relationships/tags" Target="../tags/tag49.xml"/><Relationship Id="rId17" Type="http://schemas.openxmlformats.org/officeDocument/2006/relationships/tags" Target="../tags/tag48.xml"/><Relationship Id="rId16" Type="http://schemas.openxmlformats.org/officeDocument/2006/relationships/tags" Target="../tags/tag47.xml"/><Relationship Id="rId15" Type="http://schemas.openxmlformats.org/officeDocument/2006/relationships/tags" Target="../tags/tag46.xml"/><Relationship Id="rId14" Type="http://schemas.openxmlformats.org/officeDocument/2006/relationships/tags" Target="../tags/tag45.xml"/><Relationship Id="rId13" Type="http://schemas.openxmlformats.org/officeDocument/2006/relationships/tags" Target="../tags/tag44.xml"/><Relationship Id="rId12" Type="http://schemas.openxmlformats.org/officeDocument/2006/relationships/tags" Target="../tags/tag43.xml"/><Relationship Id="rId11" Type="http://schemas.openxmlformats.org/officeDocument/2006/relationships/tags" Target="../tags/tag42.xml"/><Relationship Id="rId10" Type="http://schemas.openxmlformats.org/officeDocument/2006/relationships/tags" Target="../tags/tag41.xml"/><Relationship Id="rId1" Type="http://schemas.openxmlformats.org/officeDocument/2006/relationships/tags" Target="../tags/tag32.xml"/></Relationships>
</file>

<file path=ppt/slides/_rels/slide8.xml.rels><?xml version="1.0" encoding="UTF-8" standalone="yes"?>
<Relationships xmlns="http://schemas.openxmlformats.org/package/2006/relationships"><Relationship Id="rId9" Type="http://schemas.openxmlformats.org/officeDocument/2006/relationships/tags" Target="../tags/tag61.xml"/><Relationship Id="rId8" Type="http://schemas.openxmlformats.org/officeDocument/2006/relationships/tags" Target="../tags/tag60.xml"/><Relationship Id="rId7" Type="http://schemas.openxmlformats.org/officeDocument/2006/relationships/tags" Target="../tags/tag59.xml"/><Relationship Id="rId6" Type="http://schemas.openxmlformats.org/officeDocument/2006/relationships/tags" Target="../tags/tag58.xml"/><Relationship Id="rId5" Type="http://schemas.openxmlformats.org/officeDocument/2006/relationships/image" Target="../media/image11.wmf"/><Relationship Id="rId4" Type="http://schemas.openxmlformats.org/officeDocument/2006/relationships/oleObject" Target="../embeddings/oleObject3.bin"/><Relationship Id="rId3" Type="http://schemas.openxmlformats.org/officeDocument/2006/relationships/image" Target="../media/image10.wmf"/><Relationship Id="rId20" Type="http://schemas.openxmlformats.org/officeDocument/2006/relationships/vmlDrawing" Target="../drawings/vmlDrawing2.vml"/><Relationship Id="rId2" Type="http://schemas.openxmlformats.org/officeDocument/2006/relationships/image" Target="../media/image9.wmf"/><Relationship Id="rId19" Type="http://schemas.openxmlformats.org/officeDocument/2006/relationships/slideLayout" Target="../slideLayouts/slideLayout21.xml"/><Relationship Id="rId18" Type="http://schemas.openxmlformats.org/officeDocument/2006/relationships/tags" Target="../tags/tag70.xml"/><Relationship Id="rId17" Type="http://schemas.openxmlformats.org/officeDocument/2006/relationships/tags" Target="../tags/tag69.xml"/><Relationship Id="rId16" Type="http://schemas.openxmlformats.org/officeDocument/2006/relationships/tags" Target="../tags/tag68.xml"/><Relationship Id="rId15" Type="http://schemas.openxmlformats.org/officeDocument/2006/relationships/tags" Target="../tags/tag67.xml"/><Relationship Id="rId14" Type="http://schemas.openxmlformats.org/officeDocument/2006/relationships/tags" Target="../tags/tag66.xml"/><Relationship Id="rId13" Type="http://schemas.openxmlformats.org/officeDocument/2006/relationships/tags" Target="../tags/tag65.xml"/><Relationship Id="rId12" Type="http://schemas.openxmlformats.org/officeDocument/2006/relationships/tags" Target="../tags/tag64.xml"/><Relationship Id="rId11" Type="http://schemas.openxmlformats.org/officeDocument/2006/relationships/tags" Target="../tags/tag63.xml"/><Relationship Id="rId10" Type="http://schemas.openxmlformats.org/officeDocument/2006/relationships/tags" Target="../tags/tag62.xml"/><Relationship Id="rId1"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18"/>
          <p:cNvGraphicFramePr>
            <a:graphicFrameLocks noChangeAspect="1"/>
          </p:cNvGraphicFramePr>
          <p:nvPr/>
        </p:nvGraphicFramePr>
        <p:xfrm>
          <a:off x="1524000" y="1460500"/>
          <a:ext cx="3352800" cy="1995488"/>
        </p:xfrm>
        <a:graphic>
          <a:graphicData uri="http://schemas.openxmlformats.org/presentationml/2006/ole">
            <mc:AlternateContent xmlns:mc="http://schemas.openxmlformats.org/markup-compatibility/2006">
              <mc:Choice xmlns:v="urn:schemas-microsoft-com:vml" Requires="v">
                <p:oleObj spid="_x0000_s2" name="" r:id="rId1" imgW="7708900" imgH="1701800" progId="">
                  <p:embed/>
                </p:oleObj>
              </mc:Choice>
              <mc:Fallback>
                <p:oleObj name="" r:id="rId1" imgW="7708900" imgH="1701800" progId="">
                  <p:embed/>
                  <p:pic>
                    <p:nvPicPr>
                      <p:cNvPr id="0" name="Object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60500"/>
                        <a:ext cx="3352800" cy="1995488"/>
                      </a:xfrm>
                      <a:prstGeom prst="rect">
                        <a:avLst/>
                      </a:prstGeom>
                      <a:noFill/>
                      <a:ln>
                        <a:noFill/>
                      </a:ln>
                      <a:extLst>
                        <a:ext uri="{909E8E84-426E-40DD-AFC4-6F175D3DCCD1}">
                          <a14:hiddenFill xmlns:a14="http://schemas.microsoft.com/office/drawing/2010/main">
                            <a:gradFill rotWithShape="1">
                              <a:gsLst>
                                <a:gs pos="0">
                                  <a:srgbClr val="CDE8EB">
                                    <a:alpha val="39998"/>
                                  </a:srgbClr>
                                </a:gs>
                                <a:gs pos="100000">
                                  <a:schemeClr val="accent1"/>
                                </a:gs>
                              </a:gsLst>
                              <a:lin ang="5400000" scaled="1"/>
                            </a:gra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387" name="Picture 2" descr="WW_PPT_Titl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447800"/>
            <a:ext cx="4114800"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88" name="Group 6"/>
          <p:cNvGrpSpPr/>
          <p:nvPr/>
        </p:nvGrpSpPr>
        <p:grpSpPr bwMode="auto">
          <a:xfrm>
            <a:off x="4889500" y="1460500"/>
            <a:ext cx="1676400" cy="2057400"/>
            <a:chOff x="0" y="0"/>
            <a:chExt cx="3000396" cy="3932289"/>
          </a:xfrm>
        </p:grpSpPr>
        <p:grpSp>
          <p:nvGrpSpPr>
            <p:cNvPr id="16390" name="Group 7"/>
            <p:cNvGrpSpPr/>
            <p:nvPr/>
          </p:nvGrpSpPr>
          <p:grpSpPr bwMode="auto">
            <a:xfrm>
              <a:off x="0" y="0"/>
              <a:ext cx="3000396" cy="3643360"/>
              <a:chOff x="0" y="0"/>
              <a:chExt cx="3000396" cy="3643360"/>
            </a:xfrm>
          </p:grpSpPr>
          <p:grpSp>
            <p:nvGrpSpPr>
              <p:cNvPr id="16394" name="Group 8"/>
              <p:cNvGrpSpPr/>
              <p:nvPr/>
            </p:nvGrpSpPr>
            <p:grpSpPr bwMode="auto">
              <a:xfrm>
                <a:off x="-17717" y="-20003"/>
                <a:ext cx="3029733" cy="3675936"/>
                <a:chOff x="0" y="0"/>
                <a:chExt cx="3029712" cy="3675888"/>
              </a:xfrm>
            </p:grpSpPr>
            <p:pic>
              <p:nvPicPr>
                <p:cNvPr id="16396" name="矩形 3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029712" cy="367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7" name="Text Box 10"/>
                <p:cNvSpPr txBox="1">
                  <a:spLocks noChangeArrowheads="1"/>
                </p:cNvSpPr>
                <p:nvPr/>
              </p:nvSpPr>
              <p:spPr bwMode="auto">
                <a:xfrm>
                  <a:off x="17717" y="20003"/>
                  <a:ext cx="3000375" cy="364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FFFFFF"/>
                    </a:solidFill>
                    <a:latin typeface="Verdana" panose="020B0604030504040204" pitchFamily="34" charset="0"/>
                  </a:endParaRPr>
                </a:p>
              </p:txBody>
            </p:sp>
          </p:grpSp>
          <p:pic>
            <p:nvPicPr>
              <p:cNvPr id="16395" name="图片 2" descr="002018035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43" y="108014"/>
                <a:ext cx="2907812" cy="254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391" name="Group 12"/>
            <p:cNvGrpSpPr/>
            <p:nvPr/>
          </p:nvGrpSpPr>
          <p:grpSpPr bwMode="auto">
            <a:xfrm>
              <a:off x="-17717" y="3625453"/>
              <a:ext cx="3029733" cy="316996"/>
              <a:chOff x="0" y="0"/>
              <a:chExt cx="3029712" cy="316992"/>
            </a:xfrm>
          </p:grpSpPr>
          <p:pic>
            <p:nvPicPr>
              <p:cNvPr id="16392" name="矩形 3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3029712" cy="316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Text Box 14"/>
              <p:cNvSpPr txBox="1">
                <a:spLocks noChangeArrowheads="1"/>
              </p:cNvSpPr>
              <p:nvPr/>
            </p:nvSpPr>
            <p:spPr bwMode="auto">
              <a:xfrm>
                <a:off x="17717" y="21082"/>
                <a:ext cx="30003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FFFFFF"/>
                  </a:solidFill>
                  <a:latin typeface="Verdana" panose="020B0604030504040204" pitchFamily="34" charset="0"/>
                </a:endParaRPr>
              </a:p>
            </p:txBody>
          </p:sp>
        </p:grpSp>
      </p:grpSp>
      <p:sp>
        <p:nvSpPr>
          <p:cNvPr id="16389" name="Text Box 3"/>
          <p:cNvSpPr txBox="1">
            <a:spLocks noChangeArrowheads="1"/>
          </p:cNvSpPr>
          <p:nvPr/>
        </p:nvSpPr>
        <p:spPr bwMode="auto">
          <a:xfrm>
            <a:off x="3733800" y="3886200"/>
            <a:ext cx="7762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400">
                <a:solidFill>
                  <a:schemeClr val="accent1"/>
                </a:solidFill>
                <a:latin typeface="黑体" panose="02010609060101010101" pitchFamily="2" charset="-122"/>
                <a:ea typeface="微软雅黑" panose="020B0503020204020204" pitchFamily="34" charset="-122"/>
              </a:rPr>
              <a:t>薪酬管理培训</a:t>
            </a:r>
            <a:endParaRPr lang="zh-CN" altLang="en-US" sz="4400">
              <a:solidFill>
                <a:schemeClr val="accent1"/>
              </a:solidFill>
              <a:latin typeface="黑体" panose="02010609060101010101" pitchFamily="2" charset="-122"/>
              <a:ea typeface="微软雅黑" panose="020B0503020204020204" pitchFamily="34"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idx="4294967295"/>
          </p:nvPr>
        </p:nvSpPr>
        <p:spPr>
          <a:xfrm>
            <a:off x="1985963" y="295275"/>
            <a:ext cx="7556500" cy="647700"/>
          </a:xfrm>
        </p:spPr>
        <p:txBody>
          <a:bodyPr/>
          <a:lstStyle/>
          <a:p>
            <a:r>
              <a:rPr lang="en-US" altLang="zh-CN" sz="2800">
                <a:solidFill>
                  <a:schemeClr val="accent1"/>
                </a:solidFill>
                <a:latin typeface="黑体" panose="02010609060101010101" pitchFamily="2" charset="-122"/>
                <a:ea typeface="黑体" panose="02010609060101010101" pitchFamily="2" charset="-122"/>
              </a:rPr>
              <a:t>  </a:t>
            </a:r>
            <a:r>
              <a:rPr lang="zh-CN" altLang="en-US" sz="2800">
                <a:solidFill>
                  <a:schemeClr val="accent1"/>
                </a:solidFill>
                <a:latin typeface="黑体" panose="02010609060101010101" pitchFamily="2" charset="-122"/>
                <a:ea typeface="微软雅黑" panose="020B0503020204020204" pitchFamily="34" charset="-122"/>
              </a:rPr>
              <a:t>交 流 内 容</a:t>
            </a:r>
            <a:endParaRPr lang="zh-CN" altLang="en-US" sz="2800">
              <a:solidFill>
                <a:schemeClr val="accent1"/>
              </a:solidFill>
              <a:latin typeface="黑体" panose="02010609060101010101" pitchFamily="2" charset="-122"/>
              <a:ea typeface="微软雅黑" panose="020B0503020204020204" pitchFamily="34" charset="-122"/>
            </a:endParaRPr>
          </a:p>
        </p:txBody>
      </p:sp>
      <p:sp>
        <p:nvSpPr>
          <p:cNvPr id="25603" name="Rectangle 3"/>
          <p:cNvSpPr>
            <a:spLocks noGrp="1" noChangeArrowheads="1"/>
          </p:cNvSpPr>
          <p:nvPr>
            <p:ph type="subTitle" idx="4294967295"/>
          </p:nvPr>
        </p:nvSpPr>
        <p:spPr>
          <a:xfrm>
            <a:off x="2930525" y="990600"/>
            <a:ext cx="6878638" cy="5546725"/>
          </a:xfrm>
          <a:noFill/>
        </p:spPr>
        <p:txBody>
          <a:bodyPr>
            <a:spAutoFit/>
          </a:bodyPr>
          <a:lstStyle/>
          <a:p>
            <a:pPr marL="457200" indent="-457200">
              <a:spcBef>
                <a:spcPct val="100000"/>
              </a:spcBef>
              <a:buFontTx/>
              <a:buNone/>
            </a:pPr>
            <a:r>
              <a:rPr lang="zh-CN" altLang="en-US" sz="2000" b="1">
                <a:solidFill>
                  <a:srgbClr val="000000"/>
                </a:solidFill>
                <a:latin typeface="宋体" panose="02010600030101010101" pitchFamily="2" charset="-122"/>
              </a:rPr>
              <a:t>    </a:t>
            </a:r>
            <a:endParaRPr lang="zh-CN" altLang="en-US" sz="2000" b="1">
              <a:solidFill>
                <a:srgbClr val="000000"/>
              </a:solidFill>
              <a:latin typeface="宋体" panose="02010600030101010101" pitchFamily="2" charset="-122"/>
            </a:endParaRPr>
          </a:p>
          <a:p>
            <a:pPr marL="876300" lvl="1" indent="-419100">
              <a:spcBef>
                <a:spcPct val="100000"/>
              </a:spcBef>
              <a:buFontTx/>
              <a:buNone/>
            </a:pPr>
            <a:r>
              <a:rPr lang="en-US" altLang="zh-CN" b="1">
                <a:solidFill>
                  <a:srgbClr val="000000"/>
                </a:solidFill>
                <a:latin typeface="宋体" panose="02010600030101010101" pitchFamily="2" charset="-122"/>
              </a:rPr>
              <a:t>-   </a:t>
            </a:r>
            <a:r>
              <a:rPr lang="zh-CN" altLang="en-US" b="1">
                <a:solidFill>
                  <a:srgbClr val="000000"/>
                </a:solidFill>
              </a:rPr>
              <a:t>交流目的</a:t>
            </a:r>
            <a:endParaRPr lang="zh-CN" altLang="en-US" b="1">
              <a:solidFill>
                <a:srgbClr val="000000"/>
              </a:solidFill>
            </a:endParaRPr>
          </a:p>
          <a:p>
            <a:pPr marL="876300" lvl="1" indent="-419100">
              <a:spcBef>
                <a:spcPct val="100000"/>
              </a:spcBef>
            </a:pPr>
            <a:r>
              <a:rPr lang="zh-CN" altLang="en-US" b="1">
                <a:solidFill>
                  <a:srgbClr val="000000"/>
                </a:solidFill>
              </a:rPr>
              <a:t>了解薪酬基本概念</a:t>
            </a:r>
            <a:endParaRPr lang="en-US" altLang="zh-CN" b="1">
              <a:solidFill>
                <a:srgbClr val="000000"/>
              </a:solidFill>
            </a:endParaRPr>
          </a:p>
          <a:p>
            <a:pPr marL="876300" lvl="1" indent="-419100">
              <a:spcBef>
                <a:spcPct val="100000"/>
              </a:spcBef>
            </a:pPr>
            <a:r>
              <a:rPr lang="zh-CN" altLang="en-US" b="1">
                <a:solidFill>
                  <a:srgbClr val="000000"/>
                </a:solidFill>
              </a:rPr>
              <a:t>薪酬方案设计步骤</a:t>
            </a:r>
            <a:endParaRPr lang="en-US" altLang="zh-CN" b="1">
              <a:solidFill>
                <a:srgbClr val="000000"/>
              </a:solidFill>
            </a:endParaRPr>
          </a:p>
          <a:p>
            <a:pPr marL="876300" lvl="1" indent="-419100">
              <a:spcBef>
                <a:spcPct val="100000"/>
              </a:spcBef>
            </a:pPr>
            <a:r>
              <a:rPr lang="zh-CN" altLang="en-US" b="1">
                <a:solidFill>
                  <a:srgbClr val="000000"/>
                </a:solidFill>
              </a:rPr>
              <a:t>公司薪酬方案制定原则</a:t>
            </a:r>
            <a:endParaRPr lang="zh-CN" altLang="en-US">
              <a:solidFill>
                <a:srgbClr val="000000"/>
              </a:solidFill>
            </a:endParaRPr>
          </a:p>
          <a:p>
            <a:pPr marL="876300" lvl="1" indent="-419100">
              <a:buFontTx/>
              <a:buNone/>
            </a:pPr>
            <a:endParaRPr lang="zh-CN" altLang="en-US" b="1">
              <a:solidFill>
                <a:srgbClr val="000000"/>
              </a:solidFill>
            </a:endParaRPr>
          </a:p>
          <a:p>
            <a:pPr marL="876300" lvl="1" indent="-419100">
              <a:spcBef>
                <a:spcPct val="0"/>
              </a:spcBef>
              <a:buFontTx/>
              <a:buNone/>
            </a:pPr>
            <a:endParaRPr lang="zh-CN" altLang="en-US" sz="1800" b="1">
              <a:solidFill>
                <a:srgbClr val="000000"/>
              </a:solidFill>
              <a:latin typeface="宋体" panose="02010600030101010101" pitchFamily="2" charset="-122"/>
            </a:endParaRPr>
          </a:p>
          <a:p>
            <a:pPr marL="457200" indent="-457200">
              <a:buFontTx/>
              <a:buNone/>
            </a:pPr>
            <a:endParaRPr lang="zh-CN" altLang="en-US" sz="1800" b="1">
              <a:solidFill>
                <a:srgbClr val="000000"/>
              </a:solidFill>
              <a:latin typeface="宋体" panose="02010600030101010101" pitchFamily="2" charset="-122"/>
            </a:endParaRPr>
          </a:p>
          <a:p>
            <a:pPr marL="457200" indent="-457200" algn="ctr">
              <a:buFontTx/>
              <a:buNone/>
            </a:pPr>
            <a:endParaRPr lang="zh-CN" altLang="en-US" sz="1800" b="1">
              <a:solidFill>
                <a:srgbClr val="000000"/>
              </a:solidFill>
              <a:latin typeface="宋体" panose="02010600030101010101" pitchFamily="2" charset="-122"/>
            </a:endParaRPr>
          </a:p>
        </p:txBody>
      </p:sp>
      <p:sp>
        <p:nvSpPr>
          <p:cNvPr id="25604" name="Rectangle 4"/>
          <p:cNvSpPr>
            <a:spLocks noChangeArrowheads="1"/>
          </p:cNvSpPr>
          <p:nvPr>
            <p:custDataLst>
              <p:tags r:id="rId1"/>
            </p:custDataLst>
          </p:nvPr>
        </p:nvSpPr>
        <p:spPr bwMode="auto">
          <a:xfrm>
            <a:off x="2438400" y="3306763"/>
            <a:ext cx="7343775" cy="503237"/>
          </a:xfrm>
          <a:prstGeom prst="rect">
            <a:avLst/>
          </a:prstGeom>
          <a:noFill/>
          <a:ln w="28575">
            <a:solidFill>
              <a:srgbClr val="0070C0"/>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标题 1"/>
          <p:cNvSpPr>
            <a:spLocks noGrp="1"/>
          </p:cNvSpPr>
          <p:nvPr>
            <p:ph type="title"/>
          </p:nvPr>
        </p:nvSpPr>
        <p:spPr>
          <a:xfrm>
            <a:off x="1981200" y="533400"/>
            <a:ext cx="6927850" cy="692150"/>
          </a:xfrm>
        </p:spPr>
        <p:txBody>
          <a:bodyPr/>
          <a:lstStyle/>
          <a:p>
            <a:pPr marL="342900" indent="-342900"/>
            <a:r>
              <a:rPr lang="zh-CN" altLang="en-US" sz="2800">
                <a:solidFill>
                  <a:schemeClr val="accent1"/>
                </a:solidFill>
                <a:latin typeface="微软雅黑" panose="020B0503020204020204" pitchFamily="34" charset="-122"/>
                <a:ea typeface="微软雅黑" panose="020B0503020204020204" pitchFamily="34" charset="-122"/>
              </a:rPr>
              <a:t>薪酬方案设计的步骤</a:t>
            </a:r>
            <a:br>
              <a:rPr lang="en-US" altLang="zh-CN" sz="2800">
                <a:solidFill>
                  <a:schemeClr val="accent1"/>
                </a:solidFill>
                <a:latin typeface="微软雅黑" panose="020B0503020204020204" pitchFamily="34" charset="-122"/>
                <a:ea typeface="微软雅黑" panose="020B0503020204020204" pitchFamily="34" charset="-122"/>
              </a:rPr>
            </a:br>
            <a:endParaRPr lang="en-US" altLang="zh-CN" sz="2800">
              <a:solidFill>
                <a:schemeClr val="accent1"/>
              </a:solidFill>
              <a:latin typeface="微软雅黑" panose="020B0503020204020204" pitchFamily="34" charset="-122"/>
              <a:ea typeface="微软雅黑" panose="020B0503020204020204" pitchFamily="34" charset="-122"/>
            </a:endParaRPr>
          </a:p>
        </p:txBody>
      </p:sp>
      <p:grpSp>
        <p:nvGrpSpPr>
          <p:cNvPr id="26627" name="Group 32"/>
          <p:cNvGrpSpPr/>
          <p:nvPr/>
        </p:nvGrpSpPr>
        <p:grpSpPr bwMode="auto">
          <a:xfrm>
            <a:off x="1771650" y="1639888"/>
            <a:ext cx="5978525" cy="1223962"/>
            <a:chOff x="5220" y="0"/>
            <a:chExt cx="4231832" cy="714379"/>
          </a:xfrm>
        </p:grpSpPr>
        <p:sp>
          <p:nvSpPr>
            <p:cNvPr id="5" name="AutoShape 33"/>
            <p:cNvSpPr>
              <a:spLocks noChangeArrowheads="1"/>
            </p:cNvSpPr>
            <p:nvPr>
              <p:custDataLst>
                <p:tags r:id="rId1"/>
              </p:custDataLst>
            </p:nvPr>
          </p:nvSpPr>
          <p:spPr bwMode="auto">
            <a:xfrm>
              <a:off x="5220" y="0"/>
              <a:ext cx="1560811" cy="714379"/>
            </a:xfrm>
            <a:prstGeom prst="roundRect">
              <a:avLst>
                <a:gd name="adj" fmla="val 10000"/>
              </a:avLst>
            </a:prstGeom>
            <a:solidFill>
              <a:schemeClr val="accent6">
                <a:lumMod val="40000"/>
                <a:lumOff val="60000"/>
              </a:schemeClr>
            </a:solidFill>
            <a:ln w="9525">
              <a:noFill/>
              <a:round/>
            </a:ln>
          </p:spPr>
          <p:txBody>
            <a:bodyPr/>
            <a:lstStyle/>
            <a:p>
              <a:pPr>
                <a:defRPr/>
              </a:pPr>
              <a:endParaRPr lang="zh-CN" altLang="en-US" sz="1800">
                <a:solidFill>
                  <a:schemeClr val="dk1"/>
                </a:solidFill>
                <a:latin typeface="Calibri" panose="020F0502020204030204" pitchFamily="34" charset="0"/>
              </a:endParaRPr>
            </a:p>
          </p:txBody>
        </p:sp>
        <p:sp>
          <p:nvSpPr>
            <p:cNvPr id="26636" name="Rectangle 34"/>
            <p:cNvSpPr>
              <a:spLocks noChangeArrowheads="1"/>
            </p:cNvSpPr>
            <p:nvPr>
              <p:custDataLst>
                <p:tags r:id="rId2"/>
              </p:custDataLst>
            </p:nvPr>
          </p:nvSpPr>
          <p:spPr bwMode="auto">
            <a:xfrm>
              <a:off x="26143" y="20923"/>
              <a:ext cx="1518564" cy="672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68580" rIns="68580" bIns="6858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spcAft>
                  <a:spcPct val="35000"/>
                </a:spcAft>
              </a:pPr>
              <a:r>
                <a:rPr lang="zh-CN" altLang="en-US" sz="2400">
                  <a:solidFill>
                    <a:schemeClr val="dk1"/>
                  </a:solidFill>
                  <a:latin typeface="微软雅黑" panose="020B0503020204020204" pitchFamily="34" charset="-122"/>
                  <a:ea typeface="微软雅黑" panose="020B0503020204020204" pitchFamily="34" charset="-122"/>
                  <a:sym typeface="微软雅黑" panose="020B0503020204020204" pitchFamily="34" charset="-122"/>
                </a:rPr>
                <a:t>第一步</a:t>
              </a:r>
              <a:endParaRPr lang="en-US" altLang="zh-CN" sz="2400">
                <a:solidFill>
                  <a:schemeClr val="dk1"/>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90000"/>
                </a:lnSpc>
                <a:spcAft>
                  <a:spcPct val="35000"/>
                </a:spcAft>
              </a:pPr>
              <a:r>
                <a:rPr lang="zh-CN" altLang="en-US" sz="2400">
                  <a:solidFill>
                    <a:schemeClr val="dk1"/>
                  </a:solidFill>
                  <a:latin typeface="微软雅黑" panose="020B0503020204020204" pitchFamily="34" charset="-122"/>
                  <a:ea typeface="微软雅黑" panose="020B0503020204020204" pitchFamily="34" charset="-122"/>
                  <a:sym typeface="微软雅黑" panose="020B0503020204020204" pitchFamily="34" charset="-122"/>
                </a:rPr>
                <a:t>公司内部现状分析</a:t>
              </a:r>
              <a:endParaRPr lang="zh-CN" altLang="en-US" sz="2400">
                <a:solidFill>
                  <a:schemeClr val="dk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637" name="AutoShape 35"/>
            <p:cNvSpPr>
              <a:spLocks noChangeArrowheads="1"/>
            </p:cNvSpPr>
            <p:nvPr>
              <p:custDataLst>
                <p:tags r:id="rId3"/>
              </p:custDataLst>
            </p:nvPr>
          </p:nvSpPr>
          <p:spPr bwMode="auto">
            <a:xfrm>
              <a:off x="1721671" y="163699"/>
              <a:ext cx="330806" cy="386981"/>
            </a:xfrm>
            <a:prstGeom prst="rightArrow">
              <a:avLst>
                <a:gd name="adj1" fmla="val 60000"/>
                <a:gd name="adj2" fmla="val 50000"/>
              </a:avLst>
            </a:prstGeom>
            <a:solidFill>
              <a:srgbClr val="C050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Calibri" panose="020F0502020204030204" pitchFamily="34" charset="0"/>
              </a:endParaRPr>
            </a:p>
          </p:txBody>
        </p:sp>
        <p:sp>
          <p:nvSpPr>
            <p:cNvPr id="26638" name="Rectangle 36"/>
            <p:cNvSpPr>
              <a:spLocks noChangeArrowheads="1"/>
            </p:cNvSpPr>
            <p:nvPr/>
          </p:nvSpPr>
          <p:spPr bwMode="auto">
            <a:xfrm>
              <a:off x="1721671" y="241095"/>
              <a:ext cx="231564" cy="232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spcAft>
                  <a:spcPct val="35000"/>
                </a:spcAft>
              </a:pPr>
              <a:endParaRPr lang="zh-CN" altLang="zh-CN" sz="1000">
                <a:solidFill>
                  <a:srgbClr val="FFFFFF"/>
                </a:solidFill>
                <a:latin typeface="Calibri" panose="020F0502020204030204" pitchFamily="34" charset="0"/>
              </a:endParaRPr>
            </a:p>
          </p:txBody>
        </p:sp>
        <p:sp>
          <p:nvSpPr>
            <p:cNvPr id="26639" name="AutoShape 37"/>
            <p:cNvSpPr>
              <a:spLocks noChangeArrowheads="1"/>
            </p:cNvSpPr>
            <p:nvPr>
              <p:custDataLst>
                <p:tags r:id="rId4"/>
              </p:custDataLst>
            </p:nvPr>
          </p:nvSpPr>
          <p:spPr bwMode="auto">
            <a:xfrm>
              <a:off x="2189794" y="0"/>
              <a:ext cx="1560410" cy="714379"/>
            </a:xfrm>
            <a:prstGeom prst="roundRect">
              <a:avLst>
                <a:gd name="adj" fmla="val 10000"/>
              </a:avLst>
            </a:prstGeom>
            <a:solidFill>
              <a:srgbClr val="66FF66"/>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Calibri" panose="020F0502020204030204" pitchFamily="34" charset="0"/>
              </a:endParaRPr>
            </a:p>
          </p:txBody>
        </p:sp>
        <p:sp>
          <p:nvSpPr>
            <p:cNvPr id="26640" name="Rectangle 38"/>
            <p:cNvSpPr>
              <a:spLocks noChangeArrowheads="1"/>
            </p:cNvSpPr>
            <p:nvPr>
              <p:custDataLst>
                <p:tags r:id="rId5"/>
              </p:custDataLst>
            </p:nvPr>
          </p:nvSpPr>
          <p:spPr bwMode="auto">
            <a:xfrm>
              <a:off x="2210717" y="20923"/>
              <a:ext cx="1518564" cy="672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68580" rIns="68580" bIns="6858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spcAft>
                  <a:spcPct val="35000"/>
                </a:spcAft>
              </a:pPr>
              <a:r>
                <a:rPr lang="zh-CN" altLang="en-US"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第二步</a:t>
              </a:r>
              <a:endParaRPr lang="en-US" altLang="zh-CN"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90000"/>
                </a:lnSpc>
                <a:spcAft>
                  <a:spcPct val="35000"/>
                </a:spcAft>
              </a:pPr>
              <a:r>
                <a:rPr lang="zh-CN" altLang="en-US"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岗位梳理序列划分</a:t>
              </a:r>
              <a:endParaRPr lang="zh-CN" altLang="en-US"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641" name="AutoShape 39"/>
            <p:cNvSpPr>
              <a:spLocks noChangeArrowheads="1"/>
            </p:cNvSpPr>
            <p:nvPr>
              <p:custDataLst>
                <p:tags r:id="rId6"/>
              </p:custDataLst>
            </p:nvPr>
          </p:nvSpPr>
          <p:spPr bwMode="auto">
            <a:xfrm>
              <a:off x="3906246" y="163699"/>
              <a:ext cx="330806" cy="386981"/>
            </a:xfrm>
            <a:prstGeom prst="rightArrow">
              <a:avLst>
                <a:gd name="adj1" fmla="val 60000"/>
                <a:gd name="adj2" fmla="val 50000"/>
              </a:avLst>
            </a:prstGeom>
            <a:solidFill>
              <a:srgbClr val="9BBB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Calibri" panose="020F0502020204030204" pitchFamily="34" charset="0"/>
              </a:endParaRPr>
            </a:p>
          </p:txBody>
        </p:sp>
        <p:sp>
          <p:nvSpPr>
            <p:cNvPr id="26642" name="Rectangle 40"/>
            <p:cNvSpPr>
              <a:spLocks noChangeArrowheads="1"/>
            </p:cNvSpPr>
            <p:nvPr/>
          </p:nvSpPr>
          <p:spPr bwMode="auto">
            <a:xfrm>
              <a:off x="3906246" y="241095"/>
              <a:ext cx="231564" cy="232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spcAft>
                  <a:spcPct val="35000"/>
                </a:spcAft>
              </a:pPr>
              <a:endParaRPr lang="zh-CN" altLang="zh-CN" sz="1000">
                <a:solidFill>
                  <a:srgbClr val="FFFFFF"/>
                </a:solidFill>
                <a:latin typeface="Calibri" panose="020F0502020204030204" pitchFamily="34" charset="0"/>
              </a:endParaRPr>
            </a:p>
          </p:txBody>
        </p:sp>
      </p:grpSp>
      <p:sp>
        <p:nvSpPr>
          <p:cNvPr id="13" name="AutoShape 39"/>
          <p:cNvSpPr>
            <a:spLocks noChangeArrowheads="1"/>
          </p:cNvSpPr>
          <p:nvPr>
            <p:custDataLst>
              <p:tags r:id="rId7"/>
            </p:custDataLst>
          </p:nvPr>
        </p:nvSpPr>
        <p:spPr bwMode="auto">
          <a:xfrm>
            <a:off x="8892737" y="3083274"/>
            <a:ext cx="467352" cy="663118"/>
          </a:xfrm>
          <a:prstGeom prst="rightArrow">
            <a:avLst>
              <a:gd name="adj1" fmla="val 60000"/>
              <a:gd name="adj2" fmla="val 50000"/>
            </a:avLst>
          </a:prstGeom>
          <a:solidFill>
            <a:schemeClr val="accent6"/>
          </a:solidFill>
          <a:ln w="9525" cmpd="sng">
            <a:noFill/>
            <a:miter lim="800000"/>
          </a:ln>
          <a:scene3d>
            <a:camera prst="orthographicFront">
              <a:rot lat="0" lon="300000" rev="16200000"/>
            </a:camera>
            <a:lightRig rig="threePt" dir="t"/>
          </a:scene3d>
        </p:spPr>
        <p:txBody>
          <a:bodyPr/>
          <a:lstStyle/>
          <a:p>
            <a:pPr fontAlgn="auto">
              <a:spcBef>
                <a:spcPts val="0"/>
              </a:spcBef>
              <a:spcAft>
                <a:spcPts val="0"/>
              </a:spcAft>
              <a:defRPr/>
            </a:pPr>
            <a:endParaRPr lang="zh-CN" altLang="en-US" sz="1800" dirty="0">
              <a:solidFill>
                <a:schemeClr val="dk1"/>
              </a:solidFill>
              <a:latin typeface="+mn-lt"/>
              <a:ea typeface="+mn-ea"/>
            </a:endParaRPr>
          </a:p>
        </p:txBody>
      </p:sp>
      <p:sp>
        <p:nvSpPr>
          <p:cNvPr id="26629" name="AutoShape 41"/>
          <p:cNvSpPr>
            <a:spLocks noChangeArrowheads="1"/>
          </p:cNvSpPr>
          <p:nvPr>
            <p:custDataLst>
              <p:tags r:id="rId8"/>
            </p:custDataLst>
          </p:nvPr>
        </p:nvSpPr>
        <p:spPr bwMode="auto">
          <a:xfrm>
            <a:off x="7956550" y="3871913"/>
            <a:ext cx="2205038" cy="1309687"/>
          </a:xfrm>
          <a:prstGeom prst="roundRect">
            <a:avLst>
              <a:gd name="adj" fmla="val 10000"/>
            </a:avLst>
          </a:pr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spcAft>
                <a:spcPct val="35000"/>
              </a:spcAft>
            </a:pPr>
            <a:r>
              <a:rPr lang="zh-CN" altLang="en-US"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第四步</a:t>
            </a:r>
            <a:endParaRPr lang="en-US" altLang="zh-CN"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90000"/>
              </a:lnSpc>
              <a:spcAft>
                <a:spcPct val="35000"/>
              </a:spcAft>
            </a:pPr>
            <a:r>
              <a:rPr lang="zh-CN" altLang="en-US"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确定薪酬策略</a:t>
            </a:r>
            <a:endParaRPr lang="en-US" altLang="zh-CN"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90000"/>
              </a:lnSpc>
              <a:spcAft>
                <a:spcPct val="35000"/>
              </a:spcAft>
            </a:pPr>
            <a:r>
              <a:rPr lang="zh-CN" altLang="en-US"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（水平、结构）</a:t>
            </a:r>
            <a:endParaRPr lang="zh-CN" altLang="en-US" sz="2400">
              <a:solidFill>
                <a:schemeClr val="dk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utoShape 39"/>
          <p:cNvSpPr>
            <a:spLocks noChangeArrowheads="1"/>
          </p:cNvSpPr>
          <p:nvPr>
            <p:custDataLst>
              <p:tags r:id="rId9"/>
            </p:custDataLst>
          </p:nvPr>
        </p:nvSpPr>
        <p:spPr bwMode="auto">
          <a:xfrm>
            <a:off x="7236553" y="4133543"/>
            <a:ext cx="467352" cy="663118"/>
          </a:xfrm>
          <a:prstGeom prst="rightArrow">
            <a:avLst>
              <a:gd name="adj1" fmla="val 60000"/>
              <a:gd name="adj2" fmla="val 50000"/>
            </a:avLst>
          </a:prstGeom>
          <a:solidFill>
            <a:srgbClr val="FFC000"/>
          </a:solidFill>
          <a:ln w="9525" cmpd="sng">
            <a:noFill/>
            <a:miter lim="800000"/>
          </a:ln>
          <a:scene3d>
            <a:camera prst="orthographicFront">
              <a:rot lat="21299999" lon="300000" rev="10799999"/>
            </a:camera>
            <a:lightRig rig="threePt" dir="t"/>
          </a:scene3d>
        </p:spPr>
        <p:txBody>
          <a:bodyPr/>
          <a:lstStyle/>
          <a:p>
            <a:pPr fontAlgn="auto">
              <a:spcBef>
                <a:spcPts val="0"/>
              </a:spcBef>
              <a:spcAft>
                <a:spcPts val="0"/>
              </a:spcAft>
              <a:defRPr/>
            </a:pPr>
            <a:endParaRPr lang="zh-CN" altLang="en-US" sz="1800" dirty="0">
              <a:solidFill>
                <a:schemeClr val="dk1"/>
              </a:solidFill>
              <a:latin typeface="+mn-lt"/>
              <a:ea typeface="+mn-ea"/>
            </a:endParaRPr>
          </a:p>
        </p:txBody>
      </p:sp>
      <p:sp>
        <p:nvSpPr>
          <p:cNvPr id="26631" name="AutoShape 41"/>
          <p:cNvSpPr>
            <a:spLocks noChangeArrowheads="1"/>
          </p:cNvSpPr>
          <p:nvPr>
            <p:custDataLst>
              <p:tags r:id="rId10"/>
            </p:custDataLst>
          </p:nvPr>
        </p:nvSpPr>
        <p:spPr bwMode="auto">
          <a:xfrm>
            <a:off x="4789488" y="3871913"/>
            <a:ext cx="2203450" cy="1223962"/>
          </a:xfrm>
          <a:prstGeom prst="roundRect">
            <a:avLst>
              <a:gd name="adj" fmla="val 10000"/>
            </a:avLst>
          </a:prstGeom>
          <a:solidFill>
            <a:srgbClr val="00B0F0"/>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spcAft>
                <a:spcPct val="35000"/>
              </a:spcAft>
            </a:pPr>
            <a:endParaRPr lang="en-US" altLang="zh-CN">
              <a:solidFill>
                <a:schemeClr val="lt1"/>
              </a:solidFill>
              <a:sym typeface="微软雅黑" panose="020B0503020204020204" pitchFamily="34" charset="-122"/>
            </a:endParaRPr>
          </a:p>
          <a:p>
            <a:pPr eaLnBrk="1" hangingPunct="1">
              <a:lnSpc>
                <a:spcPct val="90000"/>
              </a:lnSpc>
              <a:spcAft>
                <a:spcPct val="35000"/>
              </a:spcAft>
            </a:pPr>
            <a:r>
              <a:rPr lang="zh-CN" altLang="en-US" sz="2400">
                <a:solidFill>
                  <a:schemeClr val="lt1"/>
                </a:solidFill>
                <a:latin typeface="微软雅黑" panose="020B0503020204020204" pitchFamily="34" charset="-122"/>
                <a:ea typeface="微软雅黑" panose="020B0503020204020204" pitchFamily="34" charset="-122"/>
                <a:sym typeface="微软雅黑" panose="020B0503020204020204" pitchFamily="34" charset="-122"/>
              </a:rPr>
              <a:t>第五步</a:t>
            </a:r>
            <a:endParaRPr lang="zh-CN" altLang="en-US" sz="2400">
              <a:solidFill>
                <a:schemeClr val="lt1"/>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90000"/>
              </a:lnSpc>
              <a:spcAft>
                <a:spcPct val="35000"/>
              </a:spcAft>
            </a:pPr>
            <a:r>
              <a:rPr lang="zh-CN" altLang="en-US" sz="2400">
                <a:solidFill>
                  <a:schemeClr val="lt1"/>
                </a:solidFill>
                <a:latin typeface="微软雅黑" panose="020B0503020204020204" pitchFamily="34" charset="-122"/>
                <a:ea typeface="微软雅黑" panose="020B0503020204020204" pitchFamily="34" charset="-122"/>
                <a:sym typeface="微软雅黑" panose="020B0503020204020204" pitchFamily="34" charset="-122"/>
              </a:rPr>
              <a:t>制定薪资方案</a:t>
            </a:r>
            <a:endParaRPr lang="zh-CN" altLang="en-US" sz="2400">
              <a:solidFill>
                <a:schemeClr val="lt1"/>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90000"/>
              </a:lnSpc>
              <a:spcAft>
                <a:spcPct val="35000"/>
              </a:spcAft>
            </a:pPr>
            <a:endParaRPr lang="zh-CN" altLang="en-US" sz="2400">
              <a:solidFill>
                <a:schemeClr val="l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AutoShape 39"/>
          <p:cNvSpPr>
            <a:spLocks noChangeArrowheads="1"/>
          </p:cNvSpPr>
          <p:nvPr>
            <p:custDataLst>
              <p:tags r:id="rId11"/>
            </p:custDataLst>
          </p:nvPr>
        </p:nvSpPr>
        <p:spPr bwMode="auto">
          <a:xfrm>
            <a:off x="4068201" y="4133543"/>
            <a:ext cx="467352" cy="663118"/>
          </a:xfrm>
          <a:prstGeom prst="rightArrow">
            <a:avLst>
              <a:gd name="adj1" fmla="val 60000"/>
              <a:gd name="adj2" fmla="val 50000"/>
            </a:avLst>
          </a:prstGeom>
          <a:solidFill>
            <a:schemeClr val="dk2"/>
          </a:solidFill>
          <a:ln w="9525" cmpd="sng">
            <a:noFill/>
            <a:miter lim="800000"/>
          </a:ln>
          <a:scene3d>
            <a:camera prst="orthographicFront">
              <a:rot lat="21299999" lon="300000" rev="10799999"/>
            </a:camera>
            <a:lightRig rig="threePt" dir="t"/>
          </a:scene3d>
        </p:spPr>
        <p:txBody>
          <a:bodyPr/>
          <a:lstStyle/>
          <a:p>
            <a:pPr fontAlgn="auto">
              <a:spcBef>
                <a:spcPts val="0"/>
              </a:spcBef>
              <a:spcAft>
                <a:spcPts val="0"/>
              </a:spcAft>
              <a:defRPr/>
            </a:pPr>
            <a:endParaRPr lang="zh-CN" altLang="en-US" sz="1800" dirty="0">
              <a:solidFill>
                <a:schemeClr val="dk1"/>
              </a:solidFill>
              <a:latin typeface="+mn-lt"/>
              <a:ea typeface="+mn-ea"/>
            </a:endParaRPr>
          </a:p>
        </p:txBody>
      </p:sp>
      <p:sp>
        <p:nvSpPr>
          <p:cNvPr id="26633" name="AutoShape 41"/>
          <p:cNvSpPr>
            <a:spLocks noChangeArrowheads="1"/>
          </p:cNvSpPr>
          <p:nvPr>
            <p:custDataLst>
              <p:tags r:id="rId12"/>
            </p:custDataLst>
          </p:nvPr>
        </p:nvSpPr>
        <p:spPr bwMode="auto">
          <a:xfrm>
            <a:off x="1692275" y="3871913"/>
            <a:ext cx="2205038" cy="1223962"/>
          </a:xfrm>
          <a:prstGeom prst="roundRect">
            <a:avLst>
              <a:gd name="adj" fmla="val 10000"/>
            </a:avLst>
          </a:prstGeom>
          <a:solidFill>
            <a:srgbClr val="66FFFF"/>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spcAft>
                <a:spcPct val="35000"/>
              </a:spcAft>
            </a:pPr>
            <a:r>
              <a:rPr lang="zh-CN" altLang="en-US" sz="2400">
                <a:solidFill>
                  <a:schemeClr val="dk1">
                    <a:lumMod val="85000"/>
                    <a:lumOff val="15000"/>
                  </a:schemeClr>
                </a:solidFill>
                <a:latin typeface="微软雅黑" panose="020B0503020204020204" pitchFamily="34" charset="-122"/>
                <a:ea typeface="微软雅黑" panose="020B0503020204020204" pitchFamily="34" charset="-122"/>
              </a:rPr>
              <a:t>第六步</a:t>
            </a:r>
            <a:endParaRPr lang="en-US" altLang="zh-CN" sz="2400">
              <a:solidFill>
                <a:schemeClr val="dk1">
                  <a:lumMod val="85000"/>
                  <a:lumOff val="15000"/>
                </a:schemeClr>
              </a:solidFill>
              <a:latin typeface="微软雅黑" panose="020B0503020204020204" pitchFamily="34" charset="-122"/>
              <a:ea typeface="微软雅黑" panose="020B0503020204020204" pitchFamily="34" charset="-122"/>
            </a:endParaRPr>
          </a:p>
          <a:p>
            <a:pPr eaLnBrk="1" hangingPunct="1">
              <a:lnSpc>
                <a:spcPct val="90000"/>
              </a:lnSpc>
              <a:spcAft>
                <a:spcPct val="35000"/>
              </a:spcAft>
            </a:pPr>
            <a:r>
              <a:rPr lang="zh-CN" altLang="en-US" sz="2400">
                <a:solidFill>
                  <a:schemeClr val="dk1">
                    <a:lumMod val="85000"/>
                    <a:lumOff val="15000"/>
                  </a:schemeClr>
                </a:solidFill>
                <a:latin typeface="微软雅黑" panose="020B0503020204020204" pitchFamily="34" charset="-122"/>
                <a:ea typeface="微软雅黑" panose="020B0503020204020204" pitchFamily="34" charset="-122"/>
              </a:rPr>
              <a:t>薪资导入数据套算</a:t>
            </a:r>
            <a:endParaRPr lang="zh-CN" altLang="en-US" sz="2400">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26634" name="AutoShape 37"/>
          <p:cNvSpPr>
            <a:spLocks noChangeArrowheads="1"/>
          </p:cNvSpPr>
          <p:nvPr>
            <p:custDataLst>
              <p:tags r:id="rId13"/>
            </p:custDataLst>
          </p:nvPr>
        </p:nvSpPr>
        <p:spPr bwMode="auto">
          <a:xfrm>
            <a:off x="7885113" y="1711325"/>
            <a:ext cx="2205037" cy="1223963"/>
          </a:xfrm>
          <a:prstGeom prst="roundRect">
            <a:avLst>
              <a:gd name="adj" fmla="val 10000"/>
            </a:avLst>
          </a:pr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spcAft>
                <a:spcPct val="35000"/>
              </a:spcAft>
            </a:pPr>
            <a:endParaRPr lang="en-US" altLang="zh-CN">
              <a:solidFill>
                <a:srgbClr val="FFFFFF"/>
              </a:solidFill>
              <a:sym typeface="微软雅黑" panose="020B0503020204020204" pitchFamily="34" charset="-122"/>
            </a:endParaRPr>
          </a:p>
          <a:p>
            <a:pPr eaLnBrk="1" hangingPunct="1">
              <a:lnSpc>
                <a:spcPct val="90000"/>
              </a:lnSpc>
              <a:spcAft>
                <a:spcPct val="35000"/>
              </a:spcAft>
            </a:pPr>
            <a:r>
              <a:rPr lang="zh-CN" altLang="en-US" sz="24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第三步</a:t>
            </a:r>
            <a:endParaRPr lang="en-US" altLang="zh-CN" sz="24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90000"/>
              </a:lnSpc>
              <a:spcAft>
                <a:spcPct val="35000"/>
              </a:spcAft>
            </a:pPr>
            <a:r>
              <a:rPr lang="zh-CN" altLang="en-US" sz="24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公司外部薪酬调研</a:t>
            </a:r>
            <a:endParaRPr lang="en-US" altLang="zh-CN" sz="24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endParaRPr lang="en-US" altLang="zh-CN" sz="24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78"/>
          <p:cNvSpPr>
            <a:spLocks noChangeArrowheads="1"/>
          </p:cNvSpPr>
          <p:nvPr>
            <p:custDataLst>
              <p:tags r:id="rId1"/>
            </p:custDataLst>
          </p:nvPr>
        </p:nvSpPr>
        <p:spPr bwMode="gray">
          <a:xfrm flipH="1">
            <a:off x="2133600" y="1368425"/>
            <a:ext cx="1425575" cy="4038600"/>
          </a:xfrm>
          <a:prstGeom prst="roundRect">
            <a:avLst>
              <a:gd name="adj" fmla="val 11375"/>
            </a:avLst>
          </a:prstGeom>
          <a:solidFill>
            <a:srgbClr val="FFFFFF"/>
          </a:solidFill>
          <a:ln w="28575">
            <a:solidFill>
              <a:schemeClr val="accent2"/>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43396" name="AutoShape 76"/>
          <p:cNvSpPr>
            <a:spLocks noChangeArrowheads="1"/>
          </p:cNvSpPr>
          <p:nvPr>
            <p:custDataLst>
              <p:tags r:id="rId2"/>
            </p:custDataLst>
          </p:nvPr>
        </p:nvSpPr>
        <p:spPr bwMode="gray">
          <a:xfrm>
            <a:off x="3657600" y="1371600"/>
            <a:ext cx="6596063" cy="4038600"/>
          </a:xfrm>
          <a:prstGeom prst="roundRect">
            <a:avLst>
              <a:gd name="adj" fmla="val 2454"/>
            </a:avLst>
          </a:prstGeom>
          <a:solidFill>
            <a:schemeClr val="accent4">
              <a:lumMod val="20000"/>
              <a:lumOff val="80000"/>
            </a:schemeClr>
          </a:solidFill>
          <a:ln w="28575">
            <a:solidFill>
              <a:srgbClr val="FEFEFE"/>
            </a:solidFill>
            <a:round/>
          </a:ln>
        </p:spPr>
        <p:txBody>
          <a:bodyPr wrap="none" anchor="ct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sp>
        <p:nvSpPr>
          <p:cNvPr id="27652" name="Rectangle 24"/>
          <p:cNvSpPr>
            <a:spLocks noGrp="1" noChangeArrowheads="1"/>
          </p:cNvSpPr>
          <p:nvPr>
            <p:ph type="title"/>
          </p:nvPr>
        </p:nvSpPr>
        <p:spPr>
          <a:xfrm>
            <a:off x="2133600" y="457200"/>
            <a:ext cx="7627938" cy="7239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薪酬方案设计的步骤</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8219" name="Freeform 27"/>
          <p:cNvSpPr/>
          <p:nvPr>
            <p:custDataLst>
              <p:tags r:id="rId3"/>
            </p:custDataLst>
          </p:nvPr>
        </p:nvSpPr>
        <p:spPr bwMode="gray">
          <a:xfrm flipH="1">
            <a:off x="9653588" y="1416050"/>
            <a:ext cx="515937" cy="465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8F8F8">
                  <a:gamma/>
                  <a:tint val="54510"/>
                  <a:invGamma/>
                </a:srgbClr>
              </a:gs>
              <a:gs pos="50000">
                <a:srgbClr val="F8F8F8">
                  <a:alpha val="0"/>
                </a:srgbClr>
              </a:gs>
              <a:gs pos="100000">
                <a:srgbClr val="F8F8F8">
                  <a:gamma/>
                  <a:tint val="54510"/>
                  <a:invGamma/>
                </a:srgbClr>
              </a:gs>
            </a:gsLst>
            <a:lin ang="2700000" scaled="1"/>
          </a:gradFill>
          <a:ln w="0">
            <a:noFill/>
            <a:prstDash val="solid"/>
            <a:round/>
          </a:ln>
          <a:effectLst/>
        </p:spPr>
        <p:txBody>
          <a:bodyP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grpSp>
        <p:nvGrpSpPr>
          <p:cNvPr id="27656" name="Group 29"/>
          <p:cNvGrpSpPr/>
          <p:nvPr/>
        </p:nvGrpSpPr>
        <p:grpSpPr bwMode="auto">
          <a:xfrm rot="5400000">
            <a:off x="3362325" y="1514475"/>
            <a:ext cx="495300" cy="666750"/>
            <a:chOff x="778" y="1762"/>
            <a:chExt cx="312" cy="420"/>
          </a:xfrm>
        </p:grpSpPr>
        <p:grpSp>
          <p:nvGrpSpPr>
            <p:cNvPr id="27670" name="Group 30"/>
            <p:cNvGrpSpPr/>
            <p:nvPr/>
          </p:nvGrpSpPr>
          <p:grpSpPr bwMode="auto">
            <a:xfrm>
              <a:off x="960" y="1764"/>
              <a:ext cx="130" cy="418"/>
              <a:chOff x="960" y="1764"/>
              <a:chExt cx="130" cy="418"/>
            </a:xfrm>
          </p:grpSpPr>
          <p:sp>
            <p:nvSpPr>
              <p:cNvPr id="27675" name="Oval 31"/>
              <p:cNvSpPr>
                <a:spLocks noChangeArrowheads="1"/>
              </p:cNvSpPr>
              <p:nvPr>
                <p:custDataLst>
                  <p:tags r:id="rId4"/>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7676" name="Oval 32"/>
              <p:cNvSpPr>
                <a:spLocks noChangeArrowheads="1"/>
              </p:cNvSpPr>
              <p:nvPr>
                <p:custDataLst>
                  <p:tags r:id="rId5"/>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7677" name="AutoShape 33"/>
              <p:cNvSpPr>
                <a:spLocks noChangeArrowheads="1"/>
              </p:cNvSpPr>
              <p:nvPr>
                <p:custDataLst>
                  <p:tags r:id="rId6"/>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27671" name="Group 34"/>
            <p:cNvGrpSpPr/>
            <p:nvPr/>
          </p:nvGrpSpPr>
          <p:grpSpPr bwMode="auto">
            <a:xfrm>
              <a:off x="778" y="1762"/>
              <a:ext cx="130" cy="418"/>
              <a:chOff x="960" y="1764"/>
              <a:chExt cx="130" cy="418"/>
            </a:xfrm>
          </p:grpSpPr>
          <p:sp>
            <p:nvSpPr>
              <p:cNvPr id="27672" name="Oval 35"/>
              <p:cNvSpPr>
                <a:spLocks noChangeArrowheads="1"/>
              </p:cNvSpPr>
              <p:nvPr>
                <p:custDataLst>
                  <p:tags r:id="rId7"/>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7673" name="Oval 36"/>
              <p:cNvSpPr>
                <a:spLocks noChangeArrowheads="1"/>
              </p:cNvSpPr>
              <p:nvPr>
                <p:custDataLst>
                  <p:tags r:id="rId8"/>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7674" name="AutoShape 37"/>
              <p:cNvSpPr>
                <a:spLocks noChangeArrowheads="1"/>
              </p:cNvSpPr>
              <p:nvPr>
                <p:custDataLst>
                  <p:tags r:id="rId9"/>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grpSp>
        <p:nvGrpSpPr>
          <p:cNvPr id="27657" name="Group 65"/>
          <p:cNvGrpSpPr/>
          <p:nvPr/>
        </p:nvGrpSpPr>
        <p:grpSpPr bwMode="auto">
          <a:xfrm rot="5400000">
            <a:off x="3362325" y="4638675"/>
            <a:ext cx="495300" cy="666750"/>
            <a:chOff x="778" y="1762"/>
            <a:chExt cx="312" cy="420"/>
          </a:xfrm>
        </p:grpSpPr>
        <p:grpSp>
          <p:nvGrpSpPr>
            <p:cNvPr id="27662" name="Group 66"/>
            <p:cNvGrpSpPr/>
            <p:nvPr/>
          </p:nvGrpSpPr>
          <p:grpSpPr bwMode="auto">
            <a:xfrm>
              <a:off x="960" y="1764"/>
              <a:ext cx="130" cy="418"/>
              <a:chOff x="960" y="1764"/>
              <a:chExt cx="130" cy="418"/>
            </a:xfrm>
          </p:grpSpPr>
          <p:sp>
            <p:nvSpPr>
              <p:cNvPr id="27667" name="Oval 67"/>
              <p:cNvSpPr>
                <a:spLocks noChangeArrowheads="1"/>
              </p:cNvSpPr>
              <p:nvPr>
                <p:custDataLst>
                  <p:tags r:id="rId10"/>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7668" name="Oval 68"/>
              <p:cNvSpPr>
                <a:spLocks noChangeArrowheads="1"/>
              </p:cNvSpPr>
              <p:nvPr>
                <p:custDataLst>
                  <p:tags r:id="rId11"/>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7669" name="AutoShape 69"/>
              <p:cNvSpPr>
                <a:spLocks noChangeArrowheads="1"/>
              </p:cNvSpPr>
              <p:nvPr>
                <p:custDataLst>
                  <p:tags r:id="rId12"/>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27663" name="Group 70"/>
            <p:cNvGrpSpPr/>
            <p:nvPr/>
          </p:nvGrpSpPr>
          <p:grpSpPr bwMode="auto">
            <a:xfrm>
              <a:off x="778" y="1762"/>
              <a:ext cx="130" cy="418"/>
              <a:chOff x="960" y="1764"/>
              <a:chExt cx="130" cy="418"/>
            </a:xfrm>
          </p:grpSpPr>
          <p:sp>
            <p:nvSpPr>
              <p:cNvPr id="27664" name="Oval 71"/>
              <p:cNvSpPr>
                <a:spLocks noChangeArrowheads="1"/>
              </p:cNvSpPr>
              <p:nvPr>
                <p:custDataLst>
                  <p:tags r:id="rId13"/>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7665" name="Oval 72"/>
              <p:cNvSpPr>
                <a:spLocks noChangeArrowheads="1"/>
              </p:cNvSpPr>
              <p:nvPr>
                <p:custDataLst>
                  <p:tags r:id="rId14"/>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7666" name="AutoShape 73"/>
              <p:cNvSpPr>
                <a:spLocks noChangeArrowheads="1"/>
              </p:cNvSpPr>
              <p:nvPr>
                <p:custDataLst>
                  <p:tags r:id="rId15"/>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sp>
        <p:nvSpPr>
          <p:cNvPr id="27658" name="Text Box 74"/>
          <p:cNvSpPr txBox="1">
            <a:spLocks noChangeArrowheads="1"/>
          </p:cNvSpPr>
          <p:nvPr/>
        </p:nvSpPr>
        <p:spPr bwMode="gray">
          <a:xfrm>
            <a:off x="4087813" y="1747838"/>
            <a:ext cx="5813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a:solidFill>
                  <a:srgbClr val="000000"/>
                </a:solidFill>
                <a:latin typeface="微软雅黑" panose="020B0503020204020204" pitchFamily="34" charset="-122"/>
                <a:ea typeface="微软雅黑" panose="020B0503020204020204" pitchFamily="34" charset="-122"/>
                <a:cs typeface="Arial" panose="020B0604020202020204" pitchFamily="34" charset="0"/>
              </a:rPr>
              <a:t>掌握并分析以下公司内部情况</a:t>
            </a:r>
            <a:endParaRPr lang="zh-CN" altLang="en-US" sz="24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3404" name="Text Box 75"/>
          <p:cNvSpPr txBox="1">
            <a:spLocks noChangeArrowheads="1"/>
          </p:cNvSpPr>
          <p:nvPr/>
        </p:nvSpPr>
        <p:spPr bwMode="auto">
          <a:xfrm>
            <a:off x="4110038" y="2419350"/>
            <a:ext cx="5995987" cy="2750820"/>
          </a:xfrm>
          <a:prstGeom prst="rect">
            <a:avLst/>
          </a:prstGeom>
          <a:noFill/>
          <a:ln w="9525">
            <a:noFill/>
            <a:miter lim="800000"/>
          </a:ln>
        </p:spPr>
        <p:txBody>
          <a:bodyPr>
            <a:spAutoFit/>
          </a:bodyPr>
          <a:lstStyle/>
          <a:p>
            <a:pPr>
              <a:lnSpc>
                <a:spcPts val="3500"/>
              </a:lnSpc>
              <a:buFont typeface="Arial" panose="020B0604020202020204" pitchFamily="34" charset="0"/>
              <a:buNone/>
              <a:defRPr/>
            </a:pPr>
            <a:r>
              <a:rPr lang="en-US" altLang="zh-CN" sz="2400" dirty="0">
                <a:solidFill>
                  <a:srgbClr val="000000"/>
                </a:solidFill>
                <a:latin typeface="微软雅黑" panose="020B0503020204020204" pitchFamily="34" charset="-122"/>
                <a:ea typeface="微软雅黑" panose="020B0503020204020204" pitchFamily="34" charset="-122"/>
              </a:rPr>
              <a:t>1</a:t>
            </a:r>
            <a:r>
              <a:rPr lang="zh-CN" altLang="en-US" sz="2400" dirty="0">
                <a:solidFill>
                  <a:srgbClr val="000000"/>
                </a:solidFill>
                <a:latin typeface="微软雅黑" panose="020B0503020204020204" pitchFamily="34" charset="-122"/>
                <a:ea typeface="微软雅黑" panose="020B0503020204020204" pitchFamily="34" charset="-122"/>
              </a:rPr>
              <a:t>、分析公司薪酬管理中存在的关键、核心问题；</a:t>
            </a:r>
            <a:endParaRPr lang="zh-CN" altLang="en-US" sz="2400" dirty="0">
              <a:solidFill>
                <a:srgbClr val="000000"/>
              </a:solidFill>
              <a:latin typeface="微软雅黑" panose="020B0503020204020204" pitchFamily="34" charset="-122"/>
              <a:ea typeface="微软雅黑" panose="020B0503020204020204" pitchFamily="34" charset="-122"/>
            </a:endParaRPr>
          </a:p>
          <a:p>
            <a:pPr>
              <a:lnSpc>
                <a:spcPts val="3500"/>
              </a:lnSpc>
              <a:buFont typeface="Arial" panose="020B0604020202020204" pitchFamily="34" charset="0"/>
              <a:buNone/>
              <a:defRPr/>
            </a:pPr>
            <a:r>
              <a:rPr lang="en-US" altLang="zh-CN" sz="2400" dirty="0">
                <a:solidFill>
                  <a:srgbClr val="000000"/>
                </a:solidFill>
                <a:latin typeface="微软雅黑" panose="020B0503020204020204" pitchFamily="34" charset="-122"/>
                <a:ea typeface="微软雅黑" panose="020B0503020204020204" pitchFamily="34" charset="-122"/>
              </a:rPr>
              <a:t>2</a:t>
            </a:r>
            <a:r>
              <a:rPr lang="zh-CN" altLang="en-US" sz="2400" dirty="0">
                <a:solidFill>
                  <a:srgbClr val="000000"/>
                </a:solidFill>
                <a:latin typeface="微软雅黑" panose="020B0503020204020204" pitchFamily="34" charset="-122"/>
                <a:ea typeface="微软雅黑" panose="020B0503020204020204" pitchFamily="34" charset="-122"/>
              </a:rPr>
              <a:t>、了解公司的发展战略目标、发展阶段；</a:t>
            </a:r>
            <a:endParaRPr lang="zh-CN" altLang="en-US" sz="2400" dirty="0">
              <a:solidFill>
                <a:srgbClr val="000000"/>
              </a:solidFill>
              <a:latin typeface="微软雅黑" panose="020B0503020204020204" pitchFamily="34" charset="-122"/>
              <a:ea typeface="微软雅黑" panose="020B0503020204020204" pitchFamily="34" charset="-122"/>
            </a:endParaRPr>
          </a:p>
          <a:p>
            <a:pPr>
              <a:lnSpc>
                <a:spcPts val="3500"/>
              </a:lnSpc>
              <a:buFont typeface="Arial" panose="020B0604020202020204" pitchFamily="34" charset="0"/>
              <a:buNone/>
              <a:defRPr/>
            </a:pPr>
            <a:r>
              <a:rPr lang="en-US" altLang="zh-CN" sz="2400" dirty="0">
                <a:solidFill>
                  <a:srgbClr val="000000"/>
                </a:solidFill>
                <a:latin typeface="微软雅黑" panose="020B0503020204020204" pitchFamily="34" charset="-122"/>
                <a:ea typeface="微软雅黑" panose="020B0503020204020204" pitchFamily="34" charset="-122"/>
              </a:rPr>
              <a:t>3</a:t>
            </a:r>
            <a:r>
              <a:rPr lang="zh-CN" altLang="en-US" sz="2400" dirty="0">
                <a:solidFill>
                  <a:srgbClr val="000000"/>
                </a:solidFill>
                <a:latin typeface="微软雅黑" panose="020B0503020204020204" pitchFamily="34" charset="-122"/>
                <a:ea typeface="微软雅黑" panose="020B0503020204020204" pitchFamily="34" charset="-122"/>
              </a:rPr>
              <a:t>、分析公司现行的薪酬体系结构、水平；</a:t>
            </a:r>
            <a:endParaRPr lang="zh-CN" altLang="en-US" sz="2400" dirty="0">
              <a:solidFill>
                <a:srgbClr val="000000"/>
              </a:solidFill>
              <a:latin typeface="微软雅黑" panose="020B0503020204020204" pitchFamily="34" charset="-122"/>
              <a:ea typeface="微软雅黑" panose="020B0503020204020204" pitchFamily="34" charset="-122"/>
            </a:endParaRPr>
          </a:p>
          <a:p>
            <a:pPr>
              <a:lnSpc>
                <a:spcPts val="3500"/>
              </a:lnSpc>
              <a:buFont typeface="Arial" panose="020B0604020202020204" pitchFamily="34" charset="0"/>
              <a:buNone/>
              <a:defRPr/>
            </a:pPr>
            <a:r>
              <a:rPr lang="en-US" altLang="zh-CN" sz="2400" dirty="0">
                <a:solidFill>
                  <a:srgbClr val="000000"/>
                </a:solidFill>
                <a:latin typeface="微软雅黑" panose="020B0503020204020204" pitchFamily="34" charset="-122"/>
                <a:ea typeface="微软雅黑" panose="020B0503020204020204" pitchFamily="34" charset="-122"/>
              </a:rPr>
              <a:t>4</a:t>
            </a:r>
            <a:r>
              <a:rPr lang="zh-CN" altLang="en-US" sz="2400" dirty="0">
                <a:solidFill>
                  <a:srgbClr val="000000"/>
                </a:solidFill>
                <a:latin typeface="微软雅黑" panose="020B0503020204020204" pitchFamily="34" charset="-122"/>
                <a:ea typeface="微软雅黑" panose="020B0503020204020204" pitchFamily="34" charset="-122"/>
              </a:rPr>
              <a:t>、充分掌握公司人力成本控制原则、政策。</a:t>
            </a:r>
            <a:endParaRPr lang="zh-CN" altLang="en-US" sz="2400" dirty="0">
              <a:solidFill>
                <a:srgbClr val="000000"/>
              </a:solidFill>
              <a:latin typeface="微软雅黑" panose="020B0503020204020204" pitchFamily="34" charset="-122"/>
              <a:ea typeface="微软雅黑" panose="020B0503020204020204" pitchFamily="34" charset="-122"/>
            </a:endParaRPr>
          </a:p>
          <a:p>
            <a:pPr marL="342900" indent="-342900">
              <a:spcBef>
                <a:spcPct val="50000"/>
              </a:spcBef>
              <a:buFont typeface="Arial" panose="020B0604020202020204" pitchFamily="34" charset="0"/>
              <a:buNone/>
              <a:defRPr/>
            </a:pPr>
            <a:endParaRPr lang="zh-CN" altLang="en-US" sz="2400" dirty="0">
              <a:solidFill>
                <a:srgbClr val="000000"/>
              </a:solidFill>
              <a:latin typeface="微软雅黑" panose="020B0503020204020204" pitchFamily="34" charset="-122"/>
              <a:ea typeface="微软雅黑" panose="020B0503020204020204" pitchFamily="34" charset="-122"/>
            </a:endParaRPr>
          </a:p>
        </p:txBody>
      </p:sp>
      <p:sp>
        <p:nvSpPr>
          <p:cNvPr id="27660" name="Line 77"/>
          <p:cNvSpPr>
            <a:spLocks noChangeShapeType="1"/>
          </p:cNvSpPr>
          <p:nvPr>
            <p:custDataLst>
              <p:tags r:id="rId16"/>
            </p:custDataLst>
          </p:nvPr>
        </p:nvSpPr>
        <p:spPr bwMode="auto">
          <a:xfrm>
            <a:off x="3978275" y="2286000"/>
            <a:ext cx="5867400" cy="0"/>
          </a:xfrm>
          <a:prstGeom prst="line">
            <a:avLst/>
          </a:prstGeom>
          <a:noFill/>
          <a:ln w="9525">
            <a:solidFill>
              <a:schemeClr val="dk1"/>
            </a:solidFill>
            <a:prstDash val="lgDash"/>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27661" name="TextBox 29"/>
          <p:cNvSpPr txBox="1">
            <a:spLocks noChangeArrowheads="1"/>
          </p:cNvSpPr>
          <p:nvPr>
            <p:custDataLst>
              <p:tags r:id="rId17"/>
            </p:custDataLst>
          </p:nvPr>
        </p:nvSpPr>
        <p:spPr bwMode="auto">
          <a:xfrm>
            <a:off x="2290128" y="1585913"/>
            <a:ext cx="921385" cy="358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latin typeface="微软雅黑" panose="020B0503020204020204" pitchFamily="34" charset="-122"/>
                <a:ea typeface="微软雅黑" panose="020B0503020204020204" pitchFamily="34" charset="-122"/>
              </a:rPr>
              <a:t>第一步：</a:t>
            </a:r>
            <a:endParaRPr lang="en-US" altLang="zh-CN" sz="2400">
              <a:solidFill>
                <a:schemeClr val="dk1"/>
              </a:solidFill>
              <a:latin typeface="微软雅黑" panose="020B0503020204020204" pitchFamily="34" charset="-122"/>
              <a:ea typeface="微软雅黑" panose="020B0503020204020204" pitchFamily="34" charset="-122"/>
            </a:endParaRPr>
          </a:p>
          <a:p>
            <a:pPr eaLnBrk="1" hangingPunct="1"/>
            <a:r>
              <a:rPr lang="zh-CN" altLang="en-US" sz="2400">
                <a:solidFill>
                  <a:schemeClr val="dk1"/>
                </a:solidFill>
                <a:latin typeface="微软雅黑" panose="020B0503020204020204" pitchFamily="34" charset="-122"/>
                <a:ea typeface="微软雅黑" panose="020B0503020204020204" pitchFamily="34" charset="-122"/>
              </a:rPr>
              <a:t>公司内部现状</a:t>
            </a:r>
            <a:r>
              <a:rPr lang="zh-CN" altLang="en-US">
                <a:solidFill>
                  <a:schemeClr val="dk1"/>
                </a:solidFill>
                <a:latin typeface="微软雅黑" panose="020B0503020204020204" pitchFamily="34" charset="-122"/>
                <a:ea typeface="微软雅黑" panose="020B0503020204020204" pitchFamily="34" charset="-122"/>
              </a:rPr>
              <a:t>分析</a:t>
            </a:r>
            <a:endParaRPr lang="zh-CN" altLang="en-US">
              <a:solidFill>
                <a:schemeClr val="dk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p:cNvSpPr>
            <a:spLocks noChangeArrowheads="1"/>
          </p:cNvSpPr>
          <p:nvPr>
            <p:custDataLst>
              <p:tags r:id="rId1"/>
            </p:custDataLst>
          </p:nvPr>
        </p:nvSpPr>
        <p:spPr bwMode="grayWhite">
          <a:xfrm>
            <a:off x="1946274" y="1371600"/>
            <a:ext cx="5902325"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000" dirty="0">
                <a:solidFill>
                  <a:schemeClr val="lt1"/>
                </a:solidFill>
                <a:latin typeface="微软雅黑" panose="020B0503020204020204" pitchFamily="34" charset="-122"/>
                <a:ea typeface="微软雅黑" panose="020B0503020204020204" pitchFamily="34" charset="-122"/>
              </a:rPr>
              <a:t>重点：分析公司薪酬管理中存在的关键、核心问题</a:t>
            </a:r>
            <a:endParaRPr lang="zh-CN" altLang="en-US" sz="2000" dirty="0">
              <a:solidFill>
                <a:schemeClr val="l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8675" name="TextBox 9"/>
          <p:cNvSpPr txBox="1">
            <a:spLocks noChangeArrowheads="1"/>
          </p:cNvSpPr>
          <p:nvPr>
            <p:custDataLst>
              <p:tags r:id="rId2"/>
            </p:custDataLst>
          </p:nvPr>
        </p:nvSpPr>
        <p:spPr bwMode="auto">
          <a:xfrm>
            <a:off x="2649538" y="2133600"/>
            <a:ext cx="6611937" cy="3415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Clr>
                <a:srgbClr val="FF0000"/>
              </a:buClr>
            </a:pPr>
            <a:r>
              <a:rPr lang="zh-CN" altLang="en-US" sz="2000">
                <a:solidFill>
                  <a:schemeClr val="dk1"/>
                </a:solidFill>
                <a:latin typeface="微软雅黑" panose="020B0503020204020204" pitchFamily="34" charset="-122"/>
                <a:ea typeface="微软雅黑" panose="020B0503020204020204" pitchFamily="34" charset="-122"/>
              </a:rPr>
              <a:t>目的：提炼关键问题，针对的设计薪酬方案，逐步解决薪酬管     理中存在的问题。</a:t>
            </a:r>
            <a:endParaRPr lang="en-US" altLang="zh-CN" sz="2000">
              <a:solidFill>
                <a:schemeClr val="dk1"/>
              </a:solidFill>
              <a:latin typeface="微软雅黑" panose="020B0503020204020204" pitchFamily="34" charset="-122"/>
              <a:ea typeface="微软雅黑" panose="020B0503020204020204" pitchFamily="34" charset="-122"/>
            </a:endParaRPr>
          </a:p>
          <a:p>
            <a:pPr eaLnBrk="1" hangingPunct="1">
              <a:lnSpc>
                <a:spcPct val="150000"/>
              </a:lnSpc>
              <a:buClr>
                <a:srgbClr val="FF0000"/>
              </a:buClr>
            </a:pPr>
            <a:r>
              <a:rPr lang="zh-CN" altLang="en-US" sz="2000">
                <a:solidFill>
                  <a:schemeClr val="dk1"/>
                </a:solidFill>
                <a:latin typeface="微软雅黑" panose="020B0503020204020204" pitchFamily="34" charset="-122"/>
                <a:ea typeface="微软雅黑" panose="020B0503020204020204" pitchFamily="34" charset="-122"/>
              </a:rPr>
              <a:t>方法：访谈法、问卷调查法。</a:t>
            </a:r>
            <a:endParaRPr lang="en-US" altLang="zh-CN" sz="2000">
              <a:solidFill>
                <a:schemeClr val="dk1"/>
              </a:solidFill>
              <a:latin typeface="微软雅黑" panose="020B0503020204020204" pitchFamily="34" charset="-122"/>
              <a:ea typeface="微软雅黑" panose="020B0503020204020204" pitchFamily="34" charset="-122"/>
            </a:endParaRPr>
          </a:p>
          <a:p>
            <a:pPr eaLnBrk="1" hangingPunct="1">
              <a:lnSpc>
                <a:spcPct val="150000"/>
              </a:lnSpc>
              <a:buClr>
                <a:srgbClr val="FF0000"/>
              </a:buClr>
            </a:pPr>
            <a:r>
              <a:rPr lang="zh-CN" altLang="en-US" sz="2000">
                <a:solidFill>
                  <a:schemeClr val="dk1"/>
                </a:solidFill>
                <a:latin typeface="微软雅黑" panose="020B0503020204020204" pitchFamily="34" charset="-122"/>
                <a:ea typeface="微软雅黑" panose="020B0503020204020204" pitchFamily="34" charset="-122"/>
              </a:rPr>
              <a:t>举例：</a:t>
            </a:r>
            <a:r>
              <a:rPr lang="zh-CN" altLang="zh-CN" sz="200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明确公司现行薪酬体系存在的问题以及造成问题的原因</a:t>
            </a:r>
            <a:r>
              <a:rPr lang="zh-CN" altLang="en-US" sz="200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000">
                <a:solidFill>
                  <a:schemeClr val="dk1"/>
                </a:solidFill>
                <a:latin typeface="微软雅黑" panose="020B0503020204020204" pitchFamily="34" charset="-122"/>
                <a:ea typeface="微软雅黑" panose="020B0503020204020204" pitchFamily="34" charset="-122"/>
              </a:rPr>
              <a:t>公司领导、员工对薪酬方案设计的期望；内部重点激励的核心岗位；哪些岗位</a:t>
            </a:r>
            <a:r>
              <a:rPr lang="zh-CN" altLang="zh-CN" sz="2000">
                <a:solidFill>
                  <a:schemeClr val="dk1"/>
                </a:solidFill>
                <a:latin typeface="微软雅黑" panose="020B0503020204020204" pitchFamily="34" charset="-122"/>
                <a:ea typeface="微软雅黑" panose="020B0503020204020204" pitchFamily="34" charset="-122"/>
              </a:rPr>
              <a:t>更注重内部公平</a:t>
            </a:r>
            <a:r>
              <a:rPr lang="zh-CN" altLang="en-US" sz="2000">
                <a:solidFill>
                  <a:schemeClr val="dk1"/>
                </a:solidFill>
                <a:latin typeface="微软雅黑" panose="020B0503020204020204" pitchFamily="34" charset="-122"/>
                <a:ea typeface="微软雅黑" panose="020B0503020204020204" pitchFamily="34" charset="-122"/>
              </a:rPr>
              <a:t>性，哪些更注重</a:t>
            </a:r>
            <a:r>
              <a:rPr lang="zh-CN" altLang="zh-CN" sz="2000">
                <a:solidFill>
                  <a:schemeClr val="dk1"/>
                </a:solidFill>
                <a:latin typeface="微软雅黑" panose="020B0503020204020204" pitchFamily="34" charset="-122"/>
                <a:ea typeface="微软雅黑" panose="020B0503020204020204" pitchFamily="34" charset="-122"/>
              </a:rPr>
              <a:t>外部竞争力</a:t>
            </a:r>
            <a:r>
              <a:rPr lang="zh-CN" altLang="en-US" sz="2000">
                <a:solidFill>
                  <a:schemeClr val="dk1"/>
                </a:solidFill>
                <a:latin typeface="微软雅黑" panose="020B0503020204020204" pitchFamily="34" charset="-122"/>
                <a:ea typeface="微软雅黑" panose="020B0503020204020204" pitchFamily="34" charset="-122"/>
              </a:rPr>
              <a:t>等等内容</a:t>
            </a:r>
            <a:r>
              <a:rPr lang="zh-CN" altLang="en-US" sz="2400">
                <a:solidFill>
                  <a:schemeClr val="dk1"/>
                </a:solidFill>
                <a:latin typeface="微软雅黑" panose="020B0503020204020204" pitchFamily="34" charset="-122"/>
                <a:ea typeface="微软雅黑" panose="020B0503020204020204" pitchFamily="34" charset="-122"/>
              </a:rPr>
              <a:t>。</a:t>
            </a:r>
            <a:endParaRPr lang="zh-CN" altLang="en-US" sz="2400">
              <a:solidFill>
                <a:schemeClr val="dk1"/>
              </a:solidFill>
              <a:latin typeface="微软雅黑" panose="020B0503020204020204" pitchFamily="34" charset="-122"/>
              <a:ea typeface="微软雅黑" panose="020B0503020204020204" pitchFamily="34" charset="-122"/>
            </a:endParaRPr>
          </a:p>
        </p:txBody>
      </p:sp>
      <p:sp>
        <p:nvSpPr>
          <p:cNvPr id="28676" name="标题 16"/>
          <p:cNvSpPr>
            <a:spLocks noGrp="1"/>
          </p:cNvSpPr>
          <p:nvPr>
            <p:ph type="title"/>
          </p:nvPr>
        </p:nvSpPr>
        <p:spPr>
          <a:xfrm>
            <a:off x="3071813" y="304800"/>
            <a:ext cx="6019800" cy="533400"/>
          </a:xfrm>
        </p:spPr>
        <p:txBody>
          <a:bodyPr/>
          <a:lstStyle/>
          <a:p>
            <a:r>
              <a:rPr lang="zh-CN" altLang="en-US" sz="2800">
                <a:solidFill>
                  <a:schemeClr val="accent1"/>
                </a:solidFill>
                <a:latin typeface="黑体" panose="02010609060101010101" pitchFamily="2" charset="-122"/>
                <a:ea typeface="黑体" panose="02010609060101010101" pitchFamily="2" charset="-122"/>
              </a:rPr>
              <a:t>公司内部现状分析</a:t>
            </a:r>
            <a:endParaRPr lang="zh-CN" altLang="en-US" sz="2800">
              <a:solidFill>
                <a:schemeClr val="accent1"/>
              </a:solidFill>
              <a:latin typeface="黑体" panose="02010609060101010101" pitchFamily="2" charset="-122"/>
              <a:ea typeface="黑体" panose="02010609060101010101" pitchFamily="2" charset="-122"/>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标题 1"/>
          <p:cNvSpPr>
            <a:spLocks noGrp="1"/>
          </p:cNvSpPr>
          <p:nvPr>
            <p:ph type="title"/>
          </p:nvPr>
        </p:nvSpPr>
        <p:spPr>
          <a:xfrm>
            <a:off x="1828800" y="457200"/>
            <a:ext cx="6019800" cy="533400"/>
          </a:xfrm>
        </p:spPr>
        <p:txBody>
          <a:bodyPr/>
          <a:lstStyle/>
          <a:p>
            <a:r>
              <a:rPr lang="zh-CN" altLang="en-US" sz="2800">
                <a:solidFill>
                  <a:schemeClr val="accent1"/>
                </a:solidFill>
                <a:latin typeface="黑体" panose="02010609060101010101" pitchFamily="2" charset="-122"/>
                <a:ea typeface="黑体" panose="02010609060101010101" pitchFamily="2" charset="-122"/>
              </a:rPr>
              <a:t>公司内部现状分析</a:t>
            </a:r>
            <a:endParaRPr lang="zh-CN" altLang="en-US" sz="2800">
              <a:solidFill>
                <a:schemeClr val="accent1"/>
              </a:solidFill>
              <a:latin typeface="黑体" panose="02010609060101010101" pitchFamily="2" charset="-122"/>
              <a:ea typeface="黑体" panose="02010609060101010101" pitchFamily="2" charset="-122"/>
            </a:endParaRPr>
          </a:p>
        </p:txBody>
      </p:sp>
      <p:sp>
        <p:nvSpPr>
          <p:cNvPr id="6" name="AutoShape 2"/>
          <p:cNvSpPr>
            <a:spLocks noChangeArrowheads="1"/>
          </p:cNvSpPr>
          <p:nvPr>
            <p:custDataLst>
              <p:tags r:id="rId1"/>
            </p:custDataLst>
          </p:nvPr>
        </p:nvSpPr>
        <p:spPr bwMode="grayWhite">
          <a:xfrm>
            <a:off x="1935163" y="1231900"/>
            <a:ext cx="4846637"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000" dirty="0">
                <a:solidFill>
                  <a:schemeClr val="lt1"/>
                </a:solidFill>
                <a:latin typeface="微软雅黑" panose="020B0503020204020204" pitchFamily="34" charset="-122"/>
                <a:ea typeface="微软雅黑" panose="020B0503020204020204" pitchFamily="34" charset="-122"/>
              </a:rPr>
              <a:t>了解公司的发展战略目标、发展阶段</a:t>
            </a:r>
            <a:endParaRPr lang="zh-CN" altLang="en-US" sz="2000" dirty="0">
              <a:solidFill>
                <a:schemeClr val="l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9700" name="TextBox 6"/>
          <p:cNvSpPr txBox="1">
            <a:spLocks noChangeArrowheads="1"/>
          </p:cNvSpPr>
          <p:nvPr>
            <p:custDataLst>
              <p:tags r:id="rId2"/>
            </p:custDataLst>
          </p:nvPr>
        </p:nvSpPr>
        <p:spPr bwMode="auto">
          <a:xfrm>
            <a:off x="1882775" y="1920875"/>
            <a:ext cx="843280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Clr>
                <a:srgbClr val="FF0000"/>
              </a:buClr>
            </a:pPr>
            <a:r>
              <a:rPr lang="zh-CN" altLang="en-US" dirty="0">
                <a:solidFill>
                  <a:schemeClr val="dk1"/>
                </a:solidFill>
                <a:latin typeface="微软雅黑" panose="020B0503020204020204" pitchFamily="34" charset="-122"/>
                <a:ea typeface="微软雅黑" panose="020B0503020204020204" pitchFamily="34" charset="-122"/>
              </a:rPr>
              <a:t>目的：制定适合公司发展阶段的薪酬方案、并为战略目标服务。</a:t>
            </a:r>
            <a:endParaRPr lang="en-US" altLang="zh-CN" dirty="0">
              <a:solidFill>
                <a:schemeClr val="dk1"/>
              </a:solidFill>
              <a:latin typeface="微软雅黑" panose="020B0503020204020204" pitchFamily="34" charset="-122"/>
              <a:ea typeface="微软雅黑" panose="020B0503020204020204" pitchFamily="34" charset="-122"/>
            </a:endParaRPr>
          </a:p>
          <a:p>
            <a:pPr eaLnBrk="1" hangingPunct="1">
              <a:lnSpc>
                <a:spcPct val="150000"/>
              </a:lnSpc>
              <a:buClr>
                <a:srgbClr val="FF0000"/>
              </a:buClr>
            </a:pPr>
            <a:r>
              <a:rPr lang="zh-CN" altLang="en-US" dirty="0">
                <a:solidFill>
                  <a:schemeClr val="dk1"/>
                </a:solidFill>
                <a:latin typeface="微软雅黑" panose="020B0503020204020204" pitchFamily="34" charset="-122"/>
                <a:ea typeface="微软雅黑" panose="020B0503020204020204" pitchFamily="34" charset="-122"/>
              </a:rPr>
              <a:t>方法：关注企业运营情况、目标责任书，并加强与运管部的沟通。</a:t>
            </a: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8" name="AutoShape 2"/>
          <p:cNvSpPr>
            <a:spLocks noChangeArrowheads="1"/>
          </p:cNvSpPr>
          <p:nvPr>
            <p:custDataLst>
              <p:tags r:id="rId3"/>
            </p:custDataLst>
          </p:nvPr>
        </p:nvSpPr>
        <p:spPr bwMode="grayWhite">
          <a:xfrm>
            <a:off x="1878013" y="2960993"/>
            <a:ext cx="4827587"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000" dirty="0">
                <a:solidFill>
                  <a:schemeClr val="lt1"/>
                </a:solidFill>
                <a:latin typeface="微软雅黑" panose="020B0503020204020204" pitchFamily="34" charset="-122"/>
                <a:ea typeface="微软雅黑" panose="020B0503020204020204" pitchFamily="34" charset="-122"/>
              </a:rPr>
              <a:t>充分掌握公司人力成本控制原则、政策</a:t>
            </a:r>
            <a:endParaRPr lang="zh-CN" altLang="en-US" sz="2000" dirty="0">
              <a:solidFill>
                <a:schemeClr val="l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0" name="TextBox 9"/>
          <p:cNvSpPr txBox="1"/>
          <p:nvPr>
            <p:custDataLst>
              <p:tags r:id="rId4"/>
            </p:custDataLst>
          </p:nvPr>
        </p:nvSpPr>
        <p:spPr>
          <a:xfrm>
            <a:off x="1935163" y="3662957"/>
            <a:ext cx="8285162" cy="922020"/>
          </a:xfrm>
          <a:prstGeom prst="rect">
            <a:avLst/>
          </a:prstGeom>
          <a:noFill/>
        </p:spPr>
        <p:txBody>
          <a:bodyPr>
            <a:spAutoFit/>
          </a:bodyPr>
          <a:lstStyle/>
          <a:p>
            <a:pPr marL="457200" indent="-457200">
              <a:lnSpc>
                <a:spcPct val="150000"/>
              </a:lnSpc>
              <a:buClr>
                <a:srgbClr val="FF0000"/>
              </a:buClr>
              <a:defRPr/>
            </a:pPr>
            <a:r>
              <a:rPr lang="zh-CN" altLang="en-US" sz="1800" dirty="0">
                <a:solidFill>
                  <a:schemeClr val="dk1"/>
                </a:solidFill>
                <a:latin typeface="微软雅黑" panose="020B0503020204020204" pitchFamily="34" charset="-122"/>
                <a:ea typeface="微软雅黑" panose="020B0503020204020204" pitchFamily="34" charset="-122"/>
              </a:rPr>
              <a:t>目的：制定适合公司成本控制原则的薪酬方案，适应本公司成本承受能力。</a:t>
            </a:r>
            <a:endParaRPr lang="en-US" altLang="zh-CN" sz="1800" dirty="0">
              <a:solidFill>
                <a:schemeClr val="dk1"/>
              </a:solidFill>
              <a:latin typeface="微软雅黑" panose="020B0503020204020204" pitchFamily="34" charset="-122"/>
              <a:ea typeface="微软雅黑" panose="020B0503020204020204" pitchFamily="34" charset="-122"/>
            </a:endParaRPr>
          </a:p>
          <a:p>
            <a:pPr marL="457200" indent="-457200">
              <a:lnSpc>
                <a:spcPct val="150000"/>
              </a:lnSpc>
              <a:buClr>
                <a:srgbClr val="FF0000"/>
              </a:buClr>
              <a:defRPr/>
            </a:pPr>
            <a:r>
              <a:rPr lang="zh-CN" altLang="en-US" sz="1800" dirty="0">
                <a:solidFill>
                  <a:schemeClr val="dk1"/>
                </a:solidFill>
                <a:latin typeface="微软雅黑" panose="020B0503020204020204" pitchFamily="34" charset="-122"/>
                <a:ea typeface="微软雅黑" panose="020B0503020204020204" pitchFamily="34" charset="-122"/>
              </a:rPr>
              <a:t>方法：测算近三年人工成本总额情况、人效指标情况，作为薪酬总额参考依据。</a:t>
            </a:r>
            <a:endParaRPr lang="zh-CN" altLang="en-US" sz="1800" dirty="0">
              <a:solidFill>
                <a:schemeClr val="dk1"/>
              </a:solidFill>
              <a:latin typeface="微软雅黑" panose="020B0503020204020204" pitchFamily="34" charset="-122"/>
              <a:ea typeface="微软雅黑" panose="020B0503020204020204" pitchFamily="34" charset="-122"/>
            </a:endParaRPr>
          </a:p>
        </p:txBody>
      </p:sp>
      <p:sp>
        <p:nvSpPr>
          <p:cNvPr id="11" name="AutoShape 2"/>
          <p:cNvSpPr>
            <a:spLocks noChangeArrowheads="1"/>
          </p:cNvSpPr>
          <p:nvPr>
            <p:custDataLst>
              <p:tags r:id="rId5"/>
            </p:custDataLst>
          </p:nvPr>
        </p:nvSpPr>
        <p:spPr bwMode="grayWhite">
          <a:xfrm>
            <a:off x="1855788" y="4738993"/>
            <a:ext cx="4849812"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000" dirty="0">
                <a:solidFill>
                  <a:schemeClr val="lt1"/>
                </a:solidFill>
                <a:latin typeface="微软雅黑" panose="020B0503020204020204" pitchFamily="34" charset="-122"/>
                <a:ea typeface="微软雅黑" panose="020B0503020204020204" pitchFamily="34" charset="-122"/>
              </a:rPr>
              <a:t>分析公司现行的薪酬体系结构、水平</a:t>
            </a:r>
            <a:endParaRPr lang="zh-CN" altLang="en-US" sz="2000" dirty="0">
              <a:solidFill>
                <a:schemeClr val="l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2" name="TextBox 11"/>
          <p:cNvSpPr txBox="1"/>
          <p:nvPr>
            <p:custDataLst>
              <p:tags r:id="rId6"/>
            </p:custDataLst>
          </p:nvPr>
        </p:nvSpPr>
        <p:spPr>
          <a:xfrm>
            <a:off x="1935163" y="5468734"/>
            <a:ext cx="7142163" cy="922020"/>
          </a:xfrm>
          <a:prstGeom prst="rect">
            <a:avLst/>
          </a:prstGeom>
          <a:noFill/>
        </p:spPr>
        <p:txBody>
          <a:bodyPr>
            <a:spAutoFit/>
          </a:bodyPr>
          <a:lstStyle/>
          <a:p>
            <a:pPr marL="457200" indent="-457200">
              <a:lnSpc>
                <a:spcPct val="150000"/>
              </a:lnSpc>
              <a:buClr>
                <a:srgbClr val="FF0000"/>
              </a:buClr>
              <a:defRPr/>
            </a:pPr>
            <a:r>
              <a:rPr lang="zh-CN" altLang="en-US" sz="1800" dirty="0">
                <a:solidFill>
                  <a:schemeClr val="dk1"/>
                </a:solidFill>
                <a:latin typeface="微软雅黑" panose="020B0503020204020204" pitchFamily="34" charset="-122"/>
                <a:ea typeface="微软雅黑" panose="020B0503020204020204" pitchFamily="34" charset="-122"/>
              </a:rPr>
              <a:t>目的：分析不同职能岗位的工资构成，设计合理的薪资方案</a:t>
            </a:r>
            <a:endParaRPr lang="en-US" altLang="zh-CN" sz="1800" dirty="0">
              <a:solidFill>
                <a:schemeClr val="dk1"/>
              </a:solidFill>
              <a:latin typeface="微软雅黑" panose="020B0503020204020204" pitchFamily="34" charset="-122"/>
              <a:ea typeface="微软雅黑" panose="020B0503020204020204" pitchFamily="34" charset="-122"/>
            </a:endParaRPr>
          </a:p>
          <a:p>
            <a:pPr marL="457200" indent="-457200">
              <a:lnSpc>
                <a:spcPct val="150000"/>
              </a:lnSpc>
              <a:buClr>
                <a:srgbClr val="FF0000"/>
              </a:buClr>
              <a:defRPr/>
            </a:pPr>
            <a:r>
              <a:rPr lang="zh-CN" altLang="en-US" sz="1800" dirty="0">
                <a:solidFill>
                  <a:schemeClr val="dk1"/>
                </a:solidFill>
                <a:latin typeface="微软雅黑" panose="020B0503020204020204" pitchFamily="34" charset="-122"/>
                <a:ea typeface="微软雅黑" panose="020B0503020204020204" pitchFamily="34" charset="-122"/>
              </a:rPr>
              <a:t>方法：了解不同职能岗位是否有不同的构成、所占的比重等。</a:t>
            </a:r>
            <a:endParaRPr lang="zh-CN" altLang="en-US" sz="1800" dirty="0">
              <a:solidFill>
                <a:schemeClr val="dk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78"/>
          <p:cNvSpPr>
            <a:spLocks noChangeArrowheads="1"/>
          </p:cNvSpPr>
          <p:nvPr>
            <p:custDataLst>
              <p:tags r:id="rId1"/>
            </p:custDataLst>
          </p:nvPr>
        </p:nvSpPr>
        <p:spPr bwMode="gray">
          <a:xfrm flipH="1">
            <a:off x="2133600" y="1368425"/>
            <a:ext cx="1425575" cy="4038600"/>
          </a:xfrm>
          <a:prstGeom prst="roundRect">
            <a:avLst>
              <a:gd name="adj" fmla="val 11375"/>
            </a:avLst>
          </a:prstGeom>
          <a:solidFill>
            <a:srgbClr val="FFFFFF"/>
          </a:solidFill>
          <a:ln w="28575">
            <a:solidFill>
              <a:schemeClr val="accent2"/>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43396" name="AutoShape 76"/>
          <p:cNvSpPr>
            <a:spLocks noChangeArrowheads="1"/>
          </p:cNvSpPr>
          <p:nvPr>
            <p:custDataLst>
              <p:tags r:id="rId2"/>
            </p:custDataLst>
          </p:nvPr>
        </p:nvSpPr>
        <p:spPr bwMode="gray">
          <a:xfrm>
            <a:off x="3565525" y="1371600"/>
            <a:ext cx="6596063" cy="4038600"/>
          </a:xfrm>
          <a:prstGeom prst="roundRect">
            <a:avLst>
              <a:gd name="adj" fmla="val 2454"/>
            </a:avLst>
          </a:prstGeom>
          <a:solidFill>
            <a:schemeClr val="accent4">
              <a:lumMod val="20000"/>
              <a:lumOff val="80000"/>
            </a:schemeClr>
          </a:solidFill>
          <a:ln w="28575">
            <a:solidFill>
              <a:srgbClr val="FEFEFE"/>
            </a:solidFill>
            <a:round/>
          </a:ln>
        </p:spPr>
        <p:txBody>
          <a:bodyPr wrap="none" anchor="ct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sp>
        <p:nvSpPr>
          <p:cNvPr id="30724" name="Rectangle 24"/>
          <p:cNvSpPr>
            <a:spLocks noGrp="1" noChangeArrowheads="1"/>
          </p:cNvSpPr>
          <p:nvPr>
            <p:ph type="title"/>
          </p:nvPr>
        </p:nvSpPr>
        <p:spPr>
          <a:xfrm>
            <a:off x="750887" y="304800"/>
            <a:ext cx="7626351" cy="7239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薪酬方案设计的步骤</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8219" name="Freeform 27"/>
          <p:cNvSpPr/>
          <p:nvPr>
            <p:custDataLst>
              <p:tags r:id="rId3"/>
            </p:custDataLst>
          </p:nvPr>
        </p:nvSpPr>
        <p:spPr bwMode="gray">
          <a:xfrm flipH="1">
            <a:off x="9653588" y="1416050"/>
            <a:ext cx="515937" cy="465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8F8F8">
                  <a:gamma/>
                  <a:tint val="54510"/>
                  <a:invGamma/>
                </a:srgbClr>
              </a:gs>
              <a:gs pos="50000">
                <a:srgbClr val="F8F8F8">
                  <a:alpha val="0"/>
                </a:srgbClr>
              </a:gs>
              <a:gs pos="100000">
                <a:srgbClr val="F8F8F8">
                  <a:gamma/>
                  <a:tint val="54510"/>
                  <a:invGamma/>
                </a:srgbClr>
              </a:gs>
            </a:gsLst>
            <a:lin ang="2700000" scaled="1"/>
          </a:gradFill>
          <a:ln w="0">
            <a:noFill/>
            <a:prstDash val="solid"/>
            <a:round/>
          </a:ln>
          <a:effectLst/>
        </p:spPr>
        <p:txBody>
          <a:bodyP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grpSp>
        <p:nvGrpSpPr>
          <p:cNvPr id="30728" name="Group 29"/>
          <p:cNvGrpSpPr/>
          <p:nvPr/>
        </p:nvGrpSpPr>
        <p:grpSpPr bwMode="auto">
          <a:xfrm rot="5400000">
            <a:off x="3362325" y="1514475"/>
            <a:ext cx="495300" cy="666750"/>
            <a:chOff x="778" y="1762"/>
            <a:chExt cx="312" cy="420"/>
          </a:xfrm>
        </p:grpSpPr>
        <p:grpSp>
          <p:nvGrpSpPr>
            <p:cNvPr id="30742" name="Group 30"/>
            <p:cNvGrpSpPr/>
            <p:nvPr/>
          </p:nvGrpSpPr>
          <p:grpSpPr bwMode="auto">
            <a:xfrm>
              <a:off x="960" y="1764"/>
              <a:ext cx="130" cy="418"/>
              <a:chOff x="960" y="1764"/>
              <a:chExt cx="130" cy="418"/>
            </a:xfrm>
          </p:grpSpPr>
          <p:sp>
            <p:nvSpPr>
              <p:cNvPr id="30747" name="Oval 31"/>
              <p:cNvSpPr>
                <a:spLocks noChangeArrowheads="1"/>
              </p:cNvSpPr>
              <p:nvPr>
                <p:custDataLst>
                  <p:tags r:id="rId4"/>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0748" name="Oval 32"/>
              <p:cNvSpPr>
                <a:spLocks noChangeArrowheads="1"/>
              </p:cNvSpPr>
              <p:nvPr>
                <p:custDataLst>
                  <p:tags r:id="rId5"/>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0749" name="AutoShape 33"/>
              <p:cNvSpPr>
                <a:spLocks noChangeArrowheads="1"/>
              </p:cNvSpPr>
              <p:nvPr>
                <p:custDataLst>
                  <p:tags r:id="rId6"/>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30743" name="Group 34"/>
            <p:cNvGrpSpPr/>
            <p:nvPr/>
          </p:nvGrpSpPr>
          <p:grpSpPr bwMode="auto">
            <a:xfrm>
              <a:off x="778" y="1762"/>
              <a:ext cx="130" cy="418"/>
              <a:chOff x="960" y="1764"/>
              <a:chExt cx="130" cy="418"/>
            </a:xfrm>
          </p:grpSpPr>
          <p:sp>
            <p:nvSpPr>
              <p:cNvPr id="30744" name="Oval 35"/>
              <p:cNvSpPr>
                <a:spLocks noChangeArrowheads="1"/>
              </p:cNvSpPr>
              <p:nvPr>
                <p:custDataLst>
                  <p:tags r:id="rId7"/>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0745" name="Oval 36"/>
              <p:cNvSpPr>
                <a:spLocks noChangeArrowheads="1"/>
              </p:cNvSpPr>
              <p:nvPr>
                <p:custDataLst>
                  <p:tags r:id="rId8"/>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0746" name="AutoShape 37"/>
              <p:cNvSpPr>
                <a:spLocks noChangeArrowheads="1"/>
              </p:cNvSpPr>
              <p:nvPr>
                <p:custDataLst>
                  <p:tags r:id="rId9"/>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grpSp>
        <p:nvGrpSpPr>
          <p:cNvPr id="30729" name="Group 65"/>
          <p:cNvGrpSpPr/>
          <p:nvPr/>
        </p:nvGrpSpPr>
        <p:grpSpPr bwMode="auto">
          <a:xfrm rot="5400000">
            <a:off x="3362325" y="4638675"/>
            <a:ext cx="495300" cy="666750"/>
            <a:chOff x="778" y="1762"/>
            <a:chExt cx="312" cy="420"/>
          </a:xfrm>
        </p:grpSpPr>
        <p:grpSp>
          <p:nvGrpSpPr>
            <p:cNvPr id="30734" name="Group 66"/>
            <p:cNvGrpSpPr/>
            <p:nvPr/>
          </p:nvGrpSpPr>
          <p:grpSpPr bwMode="auto">
            <a:xfrm>
              <a:off x="960" y="1764"/>
              <a:ext cx="130" cy="418"/>
              <a:chOff x="960" y="1764"/>
              <a:chExt cx="130" cy="418"/>
            </a:xfrm>
          </p:grpSpPr>
          <p:sp>
            <p:nvSpPr>
              <p:cNvPr id="30739" name="Oval 67"/>
              <p:cNvSpPr>
                <a:spLocks noChangeArrowheads="1"/>
              </p:cNvSpPr>
              <p:nvPr>
                <p:custDataLst>
                  <p:tags r:id="rId10"/>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0740" name="Oval 68"/>
              <p:cNvSpPr>
                <a:spLocks noChangeArrowheads="1"/>
              </p:cNvSpPr>
              <p:nvPr>
                <p:custDataLst>
                  <p:tags r:id="rId11"/>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0741" name="AutoShape 69"/>
              <p:cNvSpPr>
                <a:spLocks noChangeArrowheads="1"/>
              </p:cNvSpPr>
              <p:nvPr>
                <p:custDataLst>
                  <p:tags r:id="rId12"/>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30735" name="Group 70"/>
            <p:cNvGrpSpPr/>
            <p:nvPr/>
          </p:nvGrpSpPr>
          <p:grpSpPr bwMode="auto">
            <a:xfrm>
              <a:off x="778" y="1762"/>
              <a:ext cx="130" cy="418"/>
              <a:chOff x="960" y="1764"/>
              <a:chExt cx="130" cy="418"/>
            </a:xfrm>
          </p:grpSpPr>
          <p:sp>
            <p:nvSpPr>
              <p:cNvPr id="30736" name="Oval 71"/>
              <p:cNvSpPr>
                <a:spLocks noChangeArrowheads="1"/>
              </p:cNvSpPr>
              <p:nvPr>
                <p:custDataLst>
                  <p:tags r:id="rId13"/>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0737" name="Oval 72"/>
              <p:cNvSpPr>
                <a:spLocks noChangeArrowheads="1"/>
              </p:cNvSpPr>
              <p:nvPr>
                <p:custDataLst>
                  <p:tags r:id="rId14"/>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0738" name="AutoShape 73"/>
              <p:cNvSpPr>
                <a:spLocks noChangeArrowheads="1"/>
              </p:cNvSpPr>
              <p:nvPr>
                <p:custDataLst>
                  <p:tags r:id="rId15"/>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sp>
        <p:nvSpPr>
          <p:cNvPr id="30730" name="Text Box 74"/>
          <p:cNvSpPr txBox="1">
            <a:spLocks noChangeArrowheads="1"/>
          </p:cNvSpPr>
          <p:nvPr/>
        </p:nvSpPr>
        <p:spPr bwMode="gray">
          <a:xfrm>
            <a:off x="4087813" y="1552575"/>
            <a:ext cx="5813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a:solidFill>
                  <a:srgbClr val="000000"/>
                </a:solidFill>
                <a:latin typeface="微软雅黑" panose="020B0503020204020204" pitchFamily="34" charset="-122"/>
                <a:ea typeface="微软雅黑" panose="020B0503020204020204" pitchFamily="34" charset="-122"/>
                <a:cs typeface="Arial" panose="020B0604020202020204" pitchFamily="34" charset="0"/>
              </a:rPr>
              <a:t>重点内容：</a:t>
            </a:r>
            <a:endParaRPr lang="zh-CN" altLang="en-US">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3404" name="Text Box 75"/>
          <p:cNvSpPr txBox="1">
            <a:spLocks noChangeArrowheads="1"/>
          </p:cNvSpPr>
          <p:nvPr>
            <p:custDataLst>
              <p:tags r:id="rId16"/>
            </p:custDataLst>
          </p:nvPr>
        </p:nvSpPr>
        <p:spPr bwMode="auto">
          <a:xfrm>
            <a:off x="4197350" y="2438400"/>
            <a:ext cx="5851525" cy="1930400"/>
          </a:xfrm>
          <a:prstGeom prst="rect">
            <a:avLst/>
          </a:prstGeom>
          <a:noFill/>
          <a:ln w="9525">
            <a:noFill/>
            <a:miter lim="800000"/>
          </a:ln>
        </p:spPr>
        <p:txBody>
          <a:bodyPr>
            <a:spAutoFit/>
          </a:bodyPr>
          <a:lstStyle/>
          <a:p>
            <a:pPr>
              <a:lnSpc>
                <a:spcPts val="3700"/>
              </a:lnSpc>
              <a:buFont typeface="Arial" panose="020B0604020202020204" pitchFamily="34" charset="0"/>
              <a:buNone/>
              <a:defRPr/>
            </a:pPr>
            <a:r>
              <a:rPr lang="en-US" altLang="zh-CN" sz="2400" dirty="0">
                <a:solidFill>
                  <a:schemeClr val="dk1"/>
                </a:solidFill>
                <a:latin typeface="微软雅黑" panose="020B0503020204020204" pitchFamily="34" charset="-122"/>
                <a:ea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rPr>
              <a:t>、了解价值评估的定义及方法</a:t>
            </a:r>
            <a:endParaRPr lang="zh-CN" altLang="en-US" sz="2400" dirty="0">
              <a:solidFill>
                <a:schemeClr val="dk1"/>
              </a:solidFill>
              <a:latin typeface="微软雅黑" panose="020B0503020204020204" pitchFamily="34" charset="-122"/>
              <a:ea typeface="微软雅黑" panose="020B0503020204020204" pitchFamily="34" charset="-122"/>
            </a:endParaRPr>
          </a:p>
          <a:p>
            <a:pPr>
              <a:lnSpc>
                <a:spcPts val="3700"/>
              </a:lnSpc>
              <a:buFont typeface="Arial" panose="020B0604020202020204" pitchFamily="34" charset="0"/>
              <a:buNone/>
              <a:defRPr/>
            </a:pPr>
            <a:r>
              <a:rPr lang="en-US" altLang="zh-CN" sz="2400" dirty="0">
                <a:solidFill>
                  <a:schemeClr val="dk1"/>
                </a:solidFill>
                <a:latin typeface="微软雅黑" panose="020B0503020204020204" pitchFamily="34" charset="-122"/>
                <a:ea typeface="微软雅黑" panose="020B0503020204020204" pitchFamily="34" charset="-122"/>
              </a:rPr>
              <a:t>2</a:t>
            </a:r>
            <a:r>
              <a:rPr lang="zh-CN" altLang="en-US" sz="2400" dirty="0">
                <a:solidFill>
                  <a:schemeClr val="dk1"/>
                </a:solidFill>
                <a:latin typeface="微软雅黑" panose="020B0503020204020204" pitchFamily="34" charset="-122"/>
                <a:ea typeface="微软雅黑" panose="020B0503020204020204" pitchFamily="34" charset="-122"/>
              </a:rPr>
              <a:t>、掌握岗位序列分类方法</a:t>
            </a:r>
            <a:endParaRPr lang="zh-CN" altLang="en-US" sz="2400" dirty="0">
              <a:solidFill>
                <a:schemeClr val="dk1"/>
              </a:solidFill>
              <a:latin typeface="微软雅黑" panose="020B0503020204020204" pitchFamily="34" charset="-122"/>
              <a:ea typeface="微软雅黑" panose="020B0503020204020204" pitchFamily="34" charset="-122"/>
            </a:endParaRPr>
          </a:p>
          <a:p>
            <a:pPr>
              <a:lnSpc>
                <a:spcPts val="3700"/>
              </a:lnSpc>
              <a:buFont typeface="Arial" panose="020B0604020202020204" pitchFamily="34" charset="0"/>
              <a:buNone/>
              <a:defRPr/>
            </a:pPr>
            <a:r>
              <a:rPr lang="en-US" altLang="zh-CN" sz="2400" dirty="0">
                <a:solidFill>
                  <a:schemeClr val="dk1"/>
                </a:solidFill>
                <a:latin typeface="微软雅黑" panose="020B0503020204020204" pitchFamily="34" charset="-122"/>
                <a:ea typeface="微软雅黑" panose="020B0503020204020204" pitchFamily="34" charset="-122"/>
              </a:rPr>
              <a:t>3</a:t>
            </a:r>
            <a:r>
              <a:rPr lang="zh-CN" altLang="en-US" sz="2400" dirty="0">
                <a:solidFill>
                  <a:schemeClr val="dk1"/>
                </a:solidFill>
                <a:latin typeface="微软雅黑" panose="020B0503020204020204" pitchFamily="34" charset="-122"/>
                <a:ea typeface="微软雅黑" panose="020B0503020204020204" pitchFamily="34" charset="-122"/>
              </a:rPr>
              <a:t>、识别并确定公司的核心岗位</a:t>
            </a:r>
            <a:endParaRPr lang="zh-CN" altLang="en-US" sz="2400" dirty="0">
              <a:solidFill>
                <a:schemeClr val="dk1"/>
              </a:solidFill>
              <a:latin typeface="微软雅黑" panose="020B0503020204020204" pitchFamily="34" charset="-122"/>
              <a:ea typeface="微软雅黑" panose="020B0503020204020204" pitchFamily="34" charset="-122"/>
            </a:endParaRPr>
          </a:p>
          <a:p>
            <a:pPr marL="342900" indent="-342900">
              <a:spcBef>
                <a:spcPct val="50000"/>
              </a:spcBef>
              <a:buFont typeface="Arial" panose="020B0604020202020204" pitchFamily="34" charset="0"/>
              <a:buNone/>
              <a:defRPr/>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30732" name="Line 77"/>
          <p:cNvSpPr>
            <a:spLocks noChangeShapeType="1"/>
          </p:cNvSpPr>
          <p:nvPr>
            <p:custDataLst>
              <p:tags r:id="rId17"/>
            </p:custDataLst>
          </p:nvPr>
        </p:nvSpPr>
        <p:spPr bwMode="auto">
          <a:xfrm>
            <a:off x="3978275" y="2133600"/>
            <a:ext cx="5867400" cy="0"/>
          </a:xfrm>
          <a:prstGeom prst="line">
            <a:avLst/>
          </a:prstGeom>
          <a:noFill/>
          <a:ln w="9525">
            <a:solidFill>
              <a:schemeClr val="dk1"/>
            </a:solidFill>
            <a:prstDash val="lgDash"/>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30733" name="TextBox 29"/>
          <p:cNvSpPr txBox="1">
            <a:spLocks noChangeArrowheads="1"/>
          </p:cNvSpPr>
          <p:nvPr>
            <p:custDataLst>
              <p:tags r:id="rId18"/>
            </p:custDataLst>
          </p:nvPr>
        </p:nvSpPr>
        <p:spPr bwMode="auto">
          <a:xfrm>
            <a:off x="1856105" y="1585913"/>
            <a:ext cx="1198245" cy="358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rPr>
              <a:t>第二步：</a:t>
            </a:r>
            <a:endParaRPr lang="en-US" altLang="zh-CN" sz="2400">
              <a:solidFill>
                <a:schemeClr val="dk1"/>
              </a:solidFill>
            </a:endParaRPr>
          </a:p>
          <a:p>
            <a:pPr eaLnBrk="1" hangingPunct="1"/>
            <a:r>
              <a:rPr lang="zh-CN" altLang="en-US" sz="2400">
                <a:solidFill>
                  <a:schemeClr val="dk1"/>
                </a:solidFill>
                <a:sym typeface="微软雅黑" panose="020B0503020204020204" pitchFamily="34" charset="-122"/>
              </a:rPr>
              <a:t>岗位梳理序列划分</a:t>
            </a:r>
            <a:endParaRPr lang="en-US" altLang="zh-CN" sz="2400">
              <a:solidFill>
                <a:schemeClr val="dk1"/>
              </a:solidFill>
              <a:sym typeface="微软雅黑" panose="020B0503020204020204" pitchFamily="34" charset="-122"/>
            </a:endParaRPr>
          </a:p>
          <a:p>
            <a:pPr eaLnBrk="1" hangingPunct="1"/>
            <a:endParaRPr lang="en-US" altLang="zh-CN" sz="2400">
              <a:solidFill>
                <a:schemeClr val="dk1"/>
              </a:solidFill>
              <a:sym typeface="微软雅黑" panose="020B0503020204020204" pitchFamily="34" charset="-122"/>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标题 1"/>
          <p:cNvSpPr>
            <a:spLocks noGrp="1"/>
          </p:cNvSpPr>
          <p:nvPr>
            <p:ph type="title"/>
          </p:nvPr>
        </p:nvSpPr>
        <p:spPr>
          <a:xfrm>
            <a:off x="2133600" y="381000"/>
            <a:ext cx="6019800" cy="5334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岗位梳理序列划分</a:t>
            </a:r>
            <a:endParaRPr lang="zh-CN" altLang="en-US" sz="28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AutoShape 2"/>
          <p:cNvSpPr>
            <a:spLocks noChangeArrowheads="1"/>
          </p:cNvSpPr>
          <p:nvPr>
            <p:custDataLst>
              <p:tags r:id="rId1"/>
            </p:custDataLst>
          </p:nvPr>
        </p:nvSpPr>
        <p:spPr bwMode="grayWhite">
          <a:xfrm>
            <a:off x="2478088" y="1474788"/>
            <a:ext cx="3236912"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400" dirty="0">
                <a:solidFill>
                  <a:schemeClr val="lt1"/>
                </a:solidFill>
                <a:latin typeface="微软雅黑" panose="020B0503020204020204" pitchFamily="34" charset="-122"/>
                <a:ea typeface="微软雅黑" panose="020B0503020204020204" pitchFamily="34" charset="-122"/>
              </a:rPr>
              <a:t>价值评估的定义和方法</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7" name="TextBox 6"/>
          <p:cNvSpPr txBox="1"/>
          <p:nvPr>
            <p:custDataLst>
              <p:tags r:id="rId2"/>
            </p:custDataLst>
          </p:nvPr>
        </p:nvSpPr>
        <p:spPr>
          <a:xfrm>
            <a:off x="2473325" y="2292350"/>
            <a:ext cx="5589588" cy="1198880"/>
          </a:xfrm>
          <a:prstGeom prst="rect">
            <a:avLst/>
          </a:prstGeom>
          <a:noFill/>
        </p:spPr>
        <p:txBody>
          <a:bodyPr>
            <a:spAutoFit/>
          </a:bodyPr>
          <a:lstStyle/>
          <a:p>
            <a:pPr marL="457200" indent="-457200">
              <a:lnSpc>
                <a:spcPct val="150000"/>
              </a:lnSpc>
              <a:buClr>
                <a:srgbClr val="FF0000"/>
              </a:buClr>
              <a:defRPr/>
            </a:pPr>
            <a:r>
              <a:rPr lang="zh-CN" altLang="en-US" sz="2400" dirty="0">
                <a:solidFill>
                  <a:schemeClr val="dk1"/>
                </a:solidFill>
                <a:latin typeface="+mn-ea"/>
              </a:rPr>
              <a:t>  </a:t>
            </a:r>
            <a:r>
              <a:rPr lang="zh-CN" altLang="en-US" sz="2400" dirty="0">
                <a:solidFill>
                  <a:schemeClr val="dk1"/>
                </a:solidFill>
                <a:latin typeface="微软雅黑" panose="020B0503020204020204" pitchFamily="34" charset="-122"/>
                <a:ea typeface="微软雅黑" panose="020B0503020204020204" pitchFamily="34" charset="-122"/>
              </a:rPr>
              <a:t>定义：</a:t>
            </a:r>
            <a:r>
              <a:rPr lang="zh-CN" altLang="zh-CN" sz="2400" dirty="0">
                <a:solidFill>
                  <a:schemeClr val="dk1"/>
                </a:solidFill>
                <a:latin typeface="微软雅黑" panose="020B0503020204020204" pitchFamily="34" charset="-122"/>
                <a:ea typeface="微软雅黑" panose="020B0503020204020204" pitchFamily="34" charset="-122"/>
              </a:rPr>
              <a:t>是指</a:t>
            </a:r>
            <a:r>
              <a:rPr lang="zh-CN" altLang="en-US" sz="2400" dirty="0">
                <a:solidFill>
                  <a:schemeClr val="dk1"/>
                </a:solidFill>
                <a:latin typeface="微软雅黑" panose="020B0503020204020204" pitchFamily="34" charset="-122"/>
                <a:ea typeface="微软雅黑" panose="020B0503020204020204" pitchFamily="34" charset="-122"/>
              </a:rPr>
              <a:t>岗位评价、能力素质评估。</a:t>
            </a:r>
            <a:endParaRPr lang="en-US" altLang="zh-CN" sz="2400" dirty="0">
              <a:solidFill>
                <a:schemeClr val="dk1"/>
              </a:solidFill>
              <a:latin typeface="微软雅黑" panose="020B0503020204020204" pitchFamily="34" charset="-122"/>
              <a:ea typeface="微软雅黑" panose="020B0503020204020204" pitchFamily="34" charset="-122"/>
            </a:endParaRPr>
          </a:p>
          <a:p>
            <a:pPr marL="457200" indent="-457200">
              <a:lnSpc>
                <a:spcPct val="150000"/>
              </a:lnSpc>
              <a:buClr>
                <a:srgbClr val="FF0000"/>
              </a:buClr>
              <a:defRPr/>
            </a:pPr>
            <a:r>
              <a:rPr lang="zh-CN" altLang="en-US" sz="2400" dirty="0">
                <a:solidFill>
                  <a:schemeClr val="dk1"/>
                </a:solidFill>
                <a:latin typeface="微软雅黑" panose="020B0503020204020204" pitchFamily="34" charset="-122"/>
                <a:ea typeface="微软雅黑" panose="020B0503020204020204" pitchFamily="34" charset="-122"/>
              </a:rPr>
              <a:t>   作用：确保薪酬的内部公平性。</a:t>
            </a: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31749" name="TextBox 18"/>
          <p:cNvSpPr txBox="1">
            <a:spLocks noChangeArrowheads="1"/>
          </p:cNvSpPr>
          <p:nvPr>
            <p:custDataLst>
              <p:tags r:id="rId3"/>
            </p:custDataLst>
          </p:nvPr>
        </p:nvSpPr>
        <p:spPr bwMode="auto">
          <a:xfrm>
            <a:off x="2514600" y="3657600"/>
            <a:ext cx="6799263" cy="1753235"/>
          </a:xfrm>
          <a:prstGeom prst="rect">
            <a:avLst/>
          </a:prstGeom>
          <a:noFill/>
          <a:ln w="12700">
            <a:solidFill>
              <a:schemeClr val="accent2"/>
            </a:solidFill>
            <a:prstDash val="lgDash"/>
            <a:miter lim="800000"/>
          </a:ln>
          <a:extLst>
            <a:ext uri="{909E8E84-426E-40DD-AFC4-6F175D3DCCD1}">
              <a14:hiddenFill xmlns:a14="http://schemas.microsoft.com/office/drawing/2010/main">
                <a:solidFill>
                  <a:srgbClr val="FFFFFF"/>
                </a:solidFill>
              </a14:hiddenFill>
            </a:ext>
          </a:extLst>
        </p:spPr>
        <p:txBody>
          <a:bodyPr>
            <a:spAutoFit/>
          </a:bodyPr>
          <a:lstStyle>
            <a:lvl1pPr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Clr>
                <a:srgbClr val="FF0000"/>
              </a:buClr>
            </a:pPr>
            <a:r>
              <a:rPr lang="zh-CN" altLang="en-US" sz="2400">
                <a:solidFill>
                  <a:schemeClr val="dk1"/>
                </a:solidFill>
                <a:latin typeface="微软雅黑" panose="020B0503020204020204" pitchFamily="34" charset="-122"/>
                <a:ea typeface="微软雅黑" panose="020B0503020204020204" pitchFamily="34" charset="-122"/>
              </a:rPr>
              <a:t>岗位评价的方法：</a:t>
            </a:r>
            <a:r>
              <a:rPr lang="zh-CN" altLang="zh-CN" sz="2400">
                <a:solidFill>
                  <a:schemeClr val="dk1"/>
                </a:solidFill>
                <a:latin typeface="微软雅黑" panose="020B0503020204020204" pitchFamily="34" charset="-122"/>
                <a:ea typeface="微软雅黑" panose="020B0503020204020204" pitchFamily="34" charset="-122"/>
              </a:rPr>
              <a:t>排序法、归类法、要素计点法、要素</a:t>
            </a:r>
            <a:r>
              <a:rPr lang="zh-CN" altLang="en-US" sz="2400">
                <a:solidFill>
                  <a:schemeClr val="dk1"/>
                </a:solidFill>
                <a:latin typeface="微软雅黑" panose="020B0503020204020204" pitchFamily="34" charset="-122"/>
                <a:ea typeface="微软雅黑" panose="020B0503020204020204" pitchFamily="34" charset="-122"/>
              </a:rPr>
              <a:t>计分法、国际标准职 位评价系统、</a:t>
            </a:r>
            <a:r>
              <a:rPr lang="zh-CN" altLang="zh-CN" sz="2400">
                <a:solidFill>
                  <a:schemeClr val="dk1"/>
                </a:solidFill>
                <a:latin typeface="微软雅黑" panose="020B0503020204020204" pitchFamily="34" charset="-122"/>
                <a:ea typeface="微软雅黑" panose="020B0503020204020204" pitchFamily="34" charset="-122"/>
              </a:rPr>
              <a:t>海氏评估法等。</a:t>
            </a:r>
            <a:endParaRPr lang="zh-CN" altLang="zh-CN" sz="2400">
              <a:solidFill>
                <a:schemeClr val="dk1"/>
              </a:solidFill>
              <a:latin typeface="微软雅黑" panose="020B0503020204020204" pitchFamily="34" charset="-122"/>
              <a:ea typeface="微软雅黑" panose="020B0503020204020204" pitchFamily="34" charset="-122"/>
            </a:endParaRPr>
          </a:p>
        </p:txBody>
      </p:sp>
      <p:sp>
        <p:nvSpPr>
          <p:cNvPr id="21" name="TextBox 20"/>
          <p:cNvSpPr txBox="1"/>
          <p:nvPr>
            <p:custDataLst>
              <p:tags r:id="rId4"/>
            </p:custDataLst>
          </p:nvPr>
        </p:nvSpPr>
        <p:spPr>
          <a:xfrm>
            <a:off x="2514600" y="5638800"/>
            <a:ext cx="6226175" cy="645160"/>
          </a:xfrm>
          <a:prstGeom prst="rect">
            <a:avLst/>
          </a:prstGeom>
          <a:noFill/>
          <a:ln w="12700">
            <a:solidFill>
              <a:schemeClr val="accent2"/>
            </a:solidFill>
            <a:prstDash val="lgDash"/>
          </a:ln>
        </p:spPr>
        <p:txBody>
          <a:bodyPr>
            <a:spAutoFit/>
          </a:bodyPr>
          <a:lstStyle/>
          <a:p>
            <a:pPr marL="457200" indent="-457200">
              <a:lnSpc>
                <a:spcPct val="150000"/>
              </a:lnSpc>
              <a:buClr>
                <a:srgbClr val="FF0000"/>
              </a:buClr>
              <a:defRPr/>
            </a:pPr>
            <a:r>
              <a:rPr lang="zh-CN" altLang="en-US" sz="1800" dirty="0">
                <a:solidFill>
                  <a:schemeClr val="dk1"/>
                </a:solidFill>
                <a:latin typeface="+mn-ea"/>
              </a:rPr>
              <a:t> </a:t>
            </a:r>
            <a:r>
              <a:rPr lang="zh-CN" altLang="en-US" sz="2400" dirty="0">
                <a:solidFill>
                  <a:schemeClr val="dk1"/>
                </a:solidFill>
                <a:latin typeface="微软雅黑" panose="020B0503020204020204" pitchFamily="34" charset="-122"/>
                <a:ea typeface="微软雅黑" panose="020B0503020204020204" pitchFamily="34" charset="-122"/>
              </a:rPr>
              <a:t>能力素质评估：建立能力素质模型</a:t>
            </a:r>
            <a:endParaRPr lang="zh-CN" altLang="en-US" sz="2400" dirty="0">
              <a:solidFill>
                <a:schemeClr val="dk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85891" name="Group 67"/>
          <p:cNvGraphicFramePr>
            <a:graphicFrameLocks noGrp="1"/>
          </p:cNvGraphicFramePr>
          <p:nvPr>
            <p:ph/>
          </p:nvPr>
        </p:nvGraphicFramePr>
        <p:xfrm>
          <a:off x="1876425" y="1447800"/>
          <a:ext cx="8424545" cy="4551680"/>
        </p:xfrm>
        <a:graphic>
          <a:graphicData uri="http://schemas.openxmlformats.org/drawingml/2006/table">
            <a:tbl>
              <a:tblPr/>
              <a:tblGrid>
                <a:gridCol w="1128395"/>
                <a:gridCol w="1294130"/>
                <a:gridCol w="1352550"/>
                <a:gridCol w="1501775"/>
                <a:gridCol w="1347470"/>
                <a:gridCol w="1800225"/>
              </a:tblGrid>
              <a:tr h="357505">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方法</a:t>
                      </a:r>
                      <a:endPar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是否量化</a:t>
                      </a:r>
                      <a:endPar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评估的对象</a:t>
                      </a:r>
                      <a:endPar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比较的方法</a:t>
                      </a:r>
                      <a:endPar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优点</a:t>
                      </a:r>
                      <a:endPar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缺点</a:t>
                      </a:r>
                      <a:endParaRPr kumimoji="0" lang="zh-CN" altLang="en-US" sz="16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111506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排序法</a:t>
                      </a:r>
                      <a:endPar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非量化</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对职位整体进行评估</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是在职位与职位之间进行比较</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简单、容易操作、省时省力</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主观性大、无法准确确定相对价值、适用于小型公司</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10668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简单分类法</a:t>
                      </a:r>
                      <a:endPar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非量化</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对职位整体进行评估</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是将职位与特定的级别标准进行比较</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灵活性高、可以用于大型组织</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对职位等级的划分和界定存在一定的难度、无法确定相对价值</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944880">
                <a:tc>
                  <a:txBody>
                    <a:bodyPr/>
                    <a:lstStyle/>
                    <a:p>
                      <a:pPr marL="0" marR="0" lvl="0" indent="0" algn="l" defTabSz="914400" rtl="0" eaLnBrk="1" fontAlgn="base" latinLnBrk="0" hangingPunct="1">
                        <a:lnSpc>
                          <a:spcPct val="100000"/>
                        </a:lnSpc>
                        <a:spcBef>
                          <a:spcPct val="50000"/>
                        </a:spcBef>
                        <a:spcAft>
                          <a:spcPct val="0"/>
                        </a:spcAft>
                        <a:buClr>
                          <a:schemeClr val="tx1"/>
                        </a:buClr>
                        <a:buSzPct val="60000"/>
                        <a:buFont typeface="Wingdings" panose="05000000000000000000" pitchFamily="2" charset="2"/>
                        <a:buNone/>
                      </a:pPr>
                      <a:endParaRPr kumimoji="0" lang="en-US" altLang="zh-CN"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50000"/>
                        </a:spcBef>
                        <a:spcAft>
                          <a:spcPct val="0"/>
                        </a:spcAft>
                        <a:buClr>
                          <a:schemeClr val="tx1"/>
                        </a:buClr>
                        <a:buSzPct val="60000"/>
                        <a:buFont typeface="Wingdings" panose="05000000000000000000" pitchFamily="2" charset="2"/>
                        <a:buNone/>
                      </a:pPr>
                      <a:r>
                        <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要素比较法</a:t>
                      </a:r>
                      <a:endPar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50000"/>
                        </a:spcBef>
                        <a:spcAft>
                          <a:spcPct val="0"/>
                        </a:spcAft>
                        <a:buClr>
                          <a:schemeClr val="tx1"/>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50000"/>
                        </a:spcBef>
                        <a:spcAft>
                          <a:spcPct val="0"/>
                        </a:spcAft>
                        <a:buClr>
                          <a:schemeClr val="tx1"/>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量化</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50000"/>
                        </a:spcBef>
                        <a:spcAft>
                          <a:spcPct val="0"/>
                        </a:spcAft>
                        <a:buClr>
                          <a:schemeClr val="tx1"/>
                        </a:buClr>
                        <a:buSzPct val="60000"/>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对职位要素进行评估</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50000"/>
                        </a:spcBef>
                        <a:spcAft>
                          <a:spcPct val="0"/>
                        </a:spcAft>
                        <a:buClr>
                          <a:schemeClr val="tx1"/>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是在职位与职位之间进行比较 </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可以较准确确定相对价值</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因素的选择较困难、市场工资随时在变化</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106743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要素计分法</a:t>
                      </a:r>
                      <a:endParaRPr kumimoji="0" lang="zh-CN" altLang="en-US" sz="1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量化</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对职位要素进行评估</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是将职位与特定的级别标准进行比较</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可以较准确确定相对价值、适用于多类型岗位</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工作量大，费时费力</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bl>
          </a:graphicData>
        </a:graphic>
      </p:graphicFrame>
      <p:sp>
        <p:nvSpPr>
          <p:cNvPr id="32814" name="Rectangle 68"/>
          <p:cNvSpPr>
            <a:spLocks noChangeArrowheads="1"/>
          </p:cNvSpPr>
          <p:nvPr/>
        </p:nvSpPr>
        <p:spPr bwMode="auto">
          <a:xfrm>
            <a:off x="2508250" y="304800"/>
            <a:ext cx="46101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accent1"/>
                </a:solidFill>
                <a:latin typeface="微软雅黑" panose="020B0503020204020204" pitchFamily="34" charset="-122"/>
                <a:ea typeface="微软雅黑" panose="020B0503020204020204" pitchFamily="34" charset="-122"/>
              </a:rPr>
              <a:t>岗位评价的基本方法比较</a:t>
            </a:r>
            <a:endParaRPr lang="zh-CN" altLang="en-US">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p:cover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2930525" y="381000"/>
            <a:ext cx="46085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accent1"/>
                </a:solidFill>
                <a:latin typeface="微软雅黑" panose="020B0503020204020204" pitchFamily="34" charset="-122"/>
                <a:ea typeface="微软雅黑" panose="020B0503020204020204" pitchFamily="34" charset="-122"/>
              </a:rPr>
              <a:t>根据点数大小对职位进行排序</a:t>
            </a:r>
            <a:endParaRPr lang="zh-CN" altLang="en-US">
              <a:solidFill>
                <a:schemeClr val="accent1"/>
              </a:solidFill>
              <a:latin typeface="微软雅黑" panose="020B0503020204020204" pitchFamily="34" charset="-122"/>
              <a:ea typeface="微软雅黑" panose="020B0503020204020204" pitchFamily="34" charset="-122"/>
            </a:endParaRPr>
          </a:p>
        </p:txBody>
      </p:sp>
      <p:graphicFrame>
        <p:nvGraphicFramePr>
          <p:cNvPr id="1356867" name="Group 67"/>
          <p:cNvGraphicFramePr>
            <a:graphicFrameLocks noGrp="1"/>
          </p:cNvGraphicFramePr>
          <p:nvPr/>
        </p:nvGraphicFramePr>
        <p:xfrm>
          <a:off x="3141663" y="1268413"/>
          <a:ext cx="5556250" cy="5120640"/>
        </p:xfrm>
        <a:graphic>
          <a:graphicData uri="http://schemas.openxmlformats.org/drawingml/2006/table">
            <a:tbl>
              <a:tblPr/>
              <a:tblGrid>
                <a:gridCol w="1149350"/>
                <a:gridCol w="2971800"/>
                <a:gridCol w="1435100"/>
              </a:tblGrid>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序列</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Arial" panose="020B0604020202020204" pitchFamily="34" charset="0"/>
                        </a:rPr>
                        <a:t>职位名称</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点数</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1</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Arial" panose="020B0604020202020204" pitchFamily="34" charset="0"/>
                        </a:rPr>
                        <a:t>出纳</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140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离退休事务主办</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210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3</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行政事务主办</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260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4</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工会财务主管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335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5</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总经理秘书</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345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6</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行政事务主管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355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7</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成本会计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355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8</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培训主管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405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9</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会计主管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425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项目经理</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470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11</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人力资源经理</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545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12</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财务经理</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550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13</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市场经理</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565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ChangeArrowheads="1"/>
          </p:cNvSpPr>
          <p:nvPr/>
        </p:nvSpPr>
        <p:spPr bwMode="auto">
          <a:xfrm>
            <a:off x="2649538" y="381000"/>
            <a:ext cx="5556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accent1"/>
                </a:solidFill>
                <a:latin typeface="微软雅黑" panose="020B0503020204020204" pitchFamily="34" charset="-122"/>
                <a:ea typeface="微软雅黑" panose="020B0503020204020204" pitchFamily="34" charset="-122"/>
              </a:rPr>
              <a:t>按照职位点数对职位进行初步分组</a:t>
            </a:r>
            <a:endParaRPr lang="zh-CN" altLang="en-US">
              <a:solidFill>
                <a:schemeClr val="accent1"/>
              </a:solidFill>
              <a:latin typeface="微软雅黑" panose="020B0503020204020204" pitchFamily="34" charset="-122"/>
              <a:ea typeface="微软雅黑" panose="020B0503020204020204" pitchFamily="34" charset="-122"/>
            </a:endParaRPr>
          </a:p>
        </p:txBody>
      </p:sp>
      <p:graphicFrame>
        <p:nvGraphicFramePr>
          <p:cNvPr id="1357829" name="Group 5"/>
          <p:cNvGraphicFramePr>
            <a:graphicFrameLocks noGrp="1"/>
          </p:cNvGraphicFramePr>
          <p:nvPr/>
        </p:nvGraphicFramePr>
        <p:xfrm>
          <a:off x="3141663" y="1268413"/>
          <a:ext cx="5978525" cy="4827905"/>
        </p:xfrm>
        <a:graphic>
          <a:graphicData uri="http://schemas.openxmlformats.org/drawingml/2006/table">
            <a:tbl>
              <a:tblPr/>
              <a:tblGrid>
                <a:gridCol w="1406525"/>
                <a:gridCol w="2814320"/>
                <a:gridCol w="1757680"/>
              </a:tblGrid>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职位等级</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16" marB="457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Arial" panose="020B0604020202020204" pitchFamily="34" charset="0"/>
                        </a:rPr>
                        <a:t>职位名称</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点数</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36576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1</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16" marB="457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Arial" panose="020B0604020202020204" pitchFamily="34" charset="0"/>
                        </a:rPr>
                        <a:t>出纳</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140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469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离退休事务主办</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行政事务主办</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210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260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538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工会财务主管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总经理秘书</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行政事务主管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成本会计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335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345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355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355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2425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培训主管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会计主管</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项目经理</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405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425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470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236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人力资源经理</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财务经理</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市场经理</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545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550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565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idx="4294967295"/>
          </p:nvPr>
        </p:nvSpPr>
        <p:spPr>
          <a:xfrm>
            <a:off x="1985963" y="295275"/>
            <a:ext cx="7556500" cy="647700"/>
          </a:xfrm>
        </p:spPr>
        <p:txBody>
          <a:bodyPr/>
          <a:lstStyle/>
          <a:p>
            <a:r>
              <a:rPr lang="zh-CN" altLang="en-US" sz="2800">
                <a:solidFill>
                  <a:schemeClr val="accent1"/>
                </a:solidFill>
                <a:latin typeface="黑体" panose="02010609060101010101" pitchFamily="2" charset="-122"/>
                <a:ea typeface="微软雅黑" panose="020B0503020204020204" pitchFamily="34" charset="-122"/>
              </a:rPr>
              <a:t>学习内容</a:t>
            </a:r>
            <a:endParaRPr lang="zh-CN" altLang="en-US" sz="2800">
              <a:solidFill>
                <a:schemeClr val="accent1"/>
              </a:solidFill>
              <a:latin typeface="黑体" panose="02010609060101010101" pitchFamily="2" charset="-122"/>
              <a:ea typeface="微软雅黑" panose="020B0503020204020204" pitchFamily="34" charset="-122"/>
            </a:endParaRPr>
          </a:p>
        </p:txBody>
      </p:sp>
      <p:sp>
        <p:nvSpPr>
          <p:cNvPr id="17411" name="Rectangle 3"/>
          <p:cNvSpPr>
            <a:spLocks noGrp="1" noChangeArrowheads="1"/>
          </p:cNvSpPr>
          <p:nvPr>
            <p:ph type="subTitle" idx="4294967295"/>
          </p:nvPr>
        </p:nvSpPr>
        <p:spPr>
          <a:xfrm>
            <a:off x="2860675" y="1066800"/>
            <a:ext cx="6878638" cy="4610735"/>
          </a:xfrm>
          <a:noFill/>
        </p:spPr>
        <p:txBody>
          <a:bodyPr>
            <a:spAutoFit/>
          </a:bodyPr>
          <a:lstStyle/>
          <a:p>
            <a:pPr marL="457200" indent="-457200">
              <a:spcBef>
                <a:spcPct val="100000"/>
              </a:spcBef>
              <a:buFontTx/>
              <a:buNone/>
            </a:pPr>
            <a:r>
              <a:rPr lang="zh-CN" altLang="en-US" sz="2000" b="1">
                <a:solidFill>
                  <a:srgbClr val="000000"/>
                </a:solidFill>
                <a:latin typeface="宋体" panose="02010600030101010101" pitchFamily="2" charset="-122"/>
              </a:rPr>
              <a:t>    </a:t>
            </a:r>
            <a:endParaRPr lang="zh-CN" altLang="en-US" sz="2000" b="1">
              <a:solidFill>
                <a:srgbClr val="000000"/>
              </a:solidFill>
              <a:latin typeface="宋体" panose="02010600030101010101" pitchFamily="2" charset="-122"/>
            </a:endParaRPr>
          </a:p>
          <a:p>
            <a:pPr marL="876300" lvl="1" indent="-419100">
              <a:spcBef>
                <a:spcPct val="100000"/>
              </a:spcBef>
              <a:buFontTx/>
              <a:buNone/>
            </a:pPr>
            <a:r>
              <a:rPr lang="en-US" altLang="zh-CN" b="1">
                <a:solidFill>
                  <a:srgbClr val="000000"/>
                </a:solidFill>
                <a:latin typeface="宋体" panose="02010600030101010101" pitchFamily="2" charset="-122"/>
              </a:rPr>
              <a:t>-   </a:t>
            </a:r>
            <a:r>
              <a:rPr lang="zh-CN" altLang="en-US" b="1">
                <a:solidFill>
                  <a:srgbClr val="000000"/>
                </a:solidFill>
              </a:rPr>
              <a:t>交流目的</a:t>
            </a:r>
            <a:endParaRPr lang="zh-CN" altLang="en-US" b="1">
              <a:solidFill>
                <a:srgbClr val="000000"/>
              </a:solidFill>
            </a:endParaRPr>
          </a:p>
          <a:p>
            <a:pPr marL="876300" lvl="1" indent="-419100">
              <a:spcBef>
                <a:spcPct val="100000"/>
              </a:spcBef>
            </a:pPr>
            <a:r>
              <a:rPr lang="zh-CN" altLang="en-US" b="1">
                <a:solidFill>
                  <a:srgbClr val="000000"/>
                </a:solidFill>
              </a:rPr>
              <a:t>了解薪酬基本概念</a:t>
            </a:r>
            <a:endParaRPr lang="en-US" altLang="zh-CN" b="1">
              <a:solidFill>
                <a:srgbClr val="000000"/>
              </a:solidFill>
            </a:endParaRPr>
          </a:p>
          <a:p>
            <a:pPr marL="876300" lvl="1" indent="-419100">
              <a:spcBef>
                <a:spcPct val="100000"/>
              </a:spcBef>
            </a:pPr>
            <a:r>
              <a:rPr lang="zh-CN" altLang="en-US" b="1">
                <a:solidFill>
                  <a:srgbClr val="000000"/>
                </a:solidFill>
              </a:rPr>
              <a:t>薪酬方案设计步骤</a:t>
            </a:r>
            <a:endParaRPr lang="en-US" altLang="zh-CN" b="1">
              <a:solidFill>
                <a:srgbClr val="000000"/>
              </a:solidFill>
            </a:endParaRPr>
          </a:p>
          <a:p>
            <a:pPr marL="876300" lvl="1" indent="-419100">
              <a:spcBef>
                <a:spcPct val="100000"/>
              </a:spcBef>
            </a:pPr>
            <a:r>
              <a:rPr lang="zh-CN" altLang="en-US" b="1">
                <a:solidFill>
                  <a:srgbClr val="000000"/>
                </a:solidFill>
              </a:rPr>
              <a:t>公司薪酬方案制定原则</a:t>
            </a:r>
            <a:endParaRPr lang="zh-CN" altLang="en-US">
              <a:solidFill>
                <a:srgbClr val="000000"/>
              </a:solidFill>
            </a:endParaRPr>
          </a:p>
          <a:p>
            <a:pPr marL="457200" indent="-457200">
              <a:buFontTx/>
              <a:buNone/>
            </a:pPr>
            <a:endParaRPr lang="zh-CN" altLang="en-US" sz="1800" b="1">
              <a:solidFill>
                <a:srgbClr val="000000"/>
              </a:solidFill>
              <a:latin typeface="宋体" panose="02010600030101010101" pitchFamily="2" charset="-122"/>
            </a:endParaRPr>
          </a:p>
          <a:p>
            <a:pPr marL="457200" indent="-457200" algn="ctr">
              <a:buFontTx/>
              <a:buNone/>
            </a:pPr>
            <a:endParaRPr lang="zh-CN" altLang="en-US" sz="1800" b="1">
              <a:solidFill>
                <a:srgbClr val="000000"/>
              </a:solidFill>
              <a:latin typeface="宋体" panose="02010600030101010101" pitchFamily="2" charset="-122"/>
            </a:endParaRPr>
          </a:p>
        </p:txBody>
      </p:sp>
      <p:sp>
        <p:nvSpPr>
          <p:cNvPr id="17412" name="Rectangle 4"/>
          <p:cNvSpPr>
            <a:spLocks noChangeArrowheads="1"/>
          </p:cNvSpPr>
          <p:nvPr>
            <p:custDataLst>
              <p:tags r:id="rId1"/>
            </p:custDataLst>
          </p:nvPr>
        </p:nvSpPr>
        <p:spPr bwMode="auto">
          <a:xfrm>
            <a:off x="2719388" y="1706563"/>
            <a:ext cx="7345362" cy="503237"/>
          </a:xfrm>
          <a:prstGeom prst="rect">
            <a:avLst/>
          </a:prstGeom>
          <a:noFill/>
          <a:ln w="28575">
            <a:solidFill>
              <a:srgbClr val="0070C0"/>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ChangeArrowheads="1"/>
          </p:cNvSpPr>
          <p:nvPr/>
        </p:nvSpPr>
        <p:spPr bwMode="auto">
          <a:xfrm>
            <a:off x="2579688" y="457200"/>
            <a:ext cx="60467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accent1"/>
                </a:solidFill>
                <a:latin typeface="微软雅黑" panose="020B0503020204020204" pitchFamily="34" charset="-122"/>
                <a:ea typeface="微软雅黑" panose="020B0503020204020204" pitchFamily="34" charset="-122"/>
              </a:rPr>
              <a:t>正式职位（薪资）等级划分及点数变动区间</a:t>
            </a:r>
            <a:endParaRPr lang="zh-CN" altLang="en-US" sz="2400">
              <a:solidFill>
                <a:schemeClr val="accent1"/>
              </a:solidFill>
              <a:latin typeface="微软雅黑" panose="020B0503020204020204" pitchFamily="34" charset="-122"/>
              <a:ea typeface="微软雅黑" panose="020B0503020204020204" pitchFamily="34" charset="-122"/>
            </a:endParaRPr>
          </a:p>
        </p:txBody>
      </p:sp>
      <p:graphicFrame>
        <p:nvGraphicFramePr>
          <p:cNvPr id="1359877" name="Group 5"/>
          <p:cNvGraphicFramePr>
            <a:graphicFrameLocks noGrp="1"/>
          </p:cNvGraphicFramePr>
          <p:nvPr/>
        </p:nvGraphicFramePr>
        <p:xfrm>
          <a:off x="3211513" y="1143000"/>
          <a:ext cx="5681345" cy="5181600"/>
        </p:xfrm>
        <a:graphic>
          <a:graphicData uri="http://schemas.openxmlformats.org/drawingml/2006/table">
            <a:tbl>
              <a:tblPr/>
              <a:tblGrid>
                <a:gridCol w="2797175"/>
                <a:gridCol w="2884170"/>
              </a:tblGrid>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职位点数等级</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点数跨度</a:t>
                      </a:r>
                      <a:endParaRPr kumimoji="1"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11</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527</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以上</a:t>
                      </a:r>
                      <a:endPar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488~526</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9</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449~487</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8</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410~448</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7</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371~409</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6</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332~370</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rPr>
                        <a:t>5</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293~331</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254~292</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215~253</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176~214</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a:t>
                      </a:r>
                      <a:endParaRPr kumimoji="1"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137~175</a:t>
                      </a:r>
                      <a:endPar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页脚占位符 3"/>
          <p:cNvSpPr>
            <a:spLocks noGrp="1"/>
          </p:cNvSpPr>
          <p:nvPr>
            <p:ph type="ftr" sz="quarter" idx="4294967295"/>
            <p:custDataLst>
              <p:tags r:id="rId1"/>
            </p:custDataLst>
          </p:nvPr>
        </p:nvSpPr>
        <p:spPr bwMode="auto">
          <a:xfrm>
            <a:off x="10058400"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rPr>
              <a:t>   </a:t>
            </a:r>
            <a:endParaRPr lang="zh-CN" altLang="en-US">
              <a:solidFill>
                <a:schemeClr val="dk1"/>
              </a:solidFill>
            </a:endParaRPr>
          </a:p>
          <a:p>
            <a:pPr eaLnBrk="1" hangingPunct="1"/>
            <a:r>
              <a:rPr lang="en-US" altLang="zh-CN">
                <a:solidFill>
                  <a:schemeClr val="dk1"/>
                </a:solidFill>
              </a:rPr>
              <a:t>   </a:t>
            </a:r>
            <a:endParaRPr lang="en-US" altLang="zh-CN">
              <a:solidFill>
                <a:schemeClr val="dk1"/>
              </a:solidFill>
            </a:endParaRPr>
          </a:p>
        </p:txBody>
      </p:sp>
      <p:sp>
        <p:nvSpPr>
          <p:cNvPr id="36867" name="标题 1"/>
          <p:cNvSpPr>
            <a:spLocks noGrp="1"/>
          </p:cNvSpPr>
          <p:nvPr>
            <p:ph type="title"/>
          </p:nvPr>
        </p:nvSpPr>
        <p:spPr>
          <a:xfrm>
            <a:off x="3000375" y="381000"/>
            <a:ext cx="3025775" cy="5334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岗位梳理序列划分</a:t>
            </a:r>
            <a:endParaRPr lang="zh-CN" altLang="en-US" sz="28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utoShape 2"/>
          <p:cNvSpPr>
            <a:spLocks noChangeArrowheads="1"/>
          </p:cNvSpPr>
          <p:nvPr>
            <p:custDataLst>
              <p:tags r:id="rId2"/>
            </p:custDataLst>
          </p:nvPr>
        </p:nvSpPr>
        <p:spPr bwMode="grayWhite">
          <a:xfrm>
            <a:off x="2062162" y="1333500"/>
            <a:ext cx="3271837"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400" dirty="0">
                <a:solidFill>
                  <a:schemeClr val="lt1"/>
                </a:solidFill>
                <a:latin typeface="微软雅黑" panose="020B0503020204020204" pitchFamily="34" charset="-122"/>
                <a:ea typeface="微软雅黑" panose="020B0503020204020204" pitchFamily="34" charset="-122"/>
              </a:rPr>
              <a:t>掌握岗位序列分类方法</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36869" name="TextBox 14"/>
          <p:cNvSpPr txBox="1">
            <a:spLocks noChangeArrowheads="1"/>
          </p:cNvSpPr>
          <p:nvPr>
            <p:custDataLst>
              <p:tags r:id="rId3"/>
            </p:custDataLst>
          </p:nvPr>
        </p:nvSpPr>
        <p:spPr bwMode="auto">
          <a:xfrm>
            <a:off x="2136775" y="2085975"/>
            <a:ext cx="575310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Clr>
                <a:srgbClr val="FF0000"/>
              </a:buClr>
            </a:pPr>
            <a:r>
              <a:rPr lang="zh-CN" altLang="en-US" sz="2400">
                <a:solidFill>
                  <a:schemeClr val="dk1"/>
                </a:solidFill>
                <a:latin typeface="微软雅黑" panose="020B0503020204020204" pitchFamily="34" charset="-122"/>
                <a:ea typeface="微软雅黑" panose="020B0503020204020204" pitchFamily="34" charset="-122"/>
              </a:rPr>
              <a:t>目的：可以解决薪酬的对内公平性问题</a:t>
            </a:r>
            <a:endParaRPr lang="zh-CN" altLang="en-US" sz="2400">
              <a:solidFill>
                <a:schemeClr val="dk1"/>
              </a:solidFill>
              <a:latin typeface="微软雅黑" panose="020B0503020204020204" pitchFamily="34" charset="-122"/>
              <a:ea typeface="微软雅黑" panose="020B0503020204020204" pitchFamily="34" charset="-122"/>
            </a:endParaRPr>
          </a:p>
        </p:txBody>
      </p:sp>
      <p:sp>
        <p:nvSpPr>
          <p:cNvPr id="16" name="TextBox 15"/>
          <p:cNvSpPr txBox="1"/>
          <p:nvPr>
            <p:custDataLst>
              <p:tags r:id="rId4"/>
            </p:custDataLst>
          </p:nvPr>
        </p:nvSpPr>
        <p:spPr>
          <a:xfrm>
            <a:off x="3000375" y="2819400"/>
            <a:ext cx="4838700" cy="2183765"/>
          </a:xfrm>
          <a:prstGeom prst="rect">
            <a:avLst/>
          </a:prstGeom>
          <a:noFill/>
        </p:spPr>
        <p:txBody>
          <a:bodyPr>
            <a:spAutoFit/>
          </a:bodyPr>
          <a:lstStyle/>
          <a:p>
            <a:pPr marL="457200" indent="-457200">
              <a:lnSpc>
                <a:spcPts val="3000"/>
              </a:lnSpc>
              <a:buClr>
                <a:srgbClr val="FF0000"/>
              </a:buClr>
              <a:defRPr/>
            </a:pPr>
            <a:r>
              <a:rPr lang="zh-CN" altLang="en-US" sz="2400" dirty="0">
                <a:solidFill>
                  <a:schemeClr val="dk1"/>
                </a:solidFill>
                <a:latin typeface="微软雅黑" panose="020B0503020204020204" pitchFamily="34" charset="-122"/>
                <a:ea typeface="微软雅黑" panose="020B0503020204020204" pitchFamily="34" charset="-122"/>
              </a:rPr>
              <a:t>步骤：</a:t>
            </a:r>
            <a:endParaRPr lang="en-US" altLang="zh-CN" sz="2400" dirty="0">
              <a:solidFill>
                <a:schemeClr val="dk1"/>
              </a:solidFill>
              <a:latin typeface="微软雅黑" panose="020B0503020204020204" pitchFamily="34" charset="-122"/>
              <a:ea typeface="微软雅黑" panose="020B0503020204020204" pitchFamily="34" charset="-122"/>
            </a:endParaRPr>
          </a:p>
          <a:p>
            <a:pPr marL="457200" indent="-457200">
              <a:lnSpc>
                <a:spcPts val="3000"/>
              </a:lnSpc>
              <a:buClr>
                <a:srgbClr val="FF0000"/>
              </a:buClr>
              <a:defRPr/>
            </a:pPr>
            <a:r>
              <a:rPr lang="en-US" altLang="zh-CN" sz="2400" dirty="0">
                <a:solidFill>
                  <a:schemeClr val="dk1"/>
                </a:solidFill>
                <a:latin typeface="微软雅黑" panose="020B0503020204020204" pitchFamily="34" charset="-122"/>
                <a:ea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rPr>
              <a:t>、梳理岗位并规范岗位名称</a:t>
            </a:r>
            <a:endParaRPr lang="en-US" altLang="zh-CN" sz="2400" dirty="0">
              <a:solidFill>
                <a:schemeClr val="dk1"/>
              </a:solidFill>
              <a:latin typeface="微软雅黑" panose="020B0503020204020204" pitchFamily="34" charset="-122"/>
              <a:ea typeface="微软雅黑" panose="020B0503020204020204" pitchFamily="34" charset="-122"/>
            </a:endParaRPr>
          </a:p>
          <a:p>
            <a:pPr>
              <a:lnSpc>
                <a:spcPts val="3000"/>
              </a:lnSpc>
              <a:defRPr/>
            </a:pPr>
            <a:r>
              <a:rPr lang="en-US" altLang="zh-CN" sz="2400" dirty="0">
                <a:solidFill>
                  <a:schemeClr val="dk1"/>
                </a:solidFill>
                <a:latin typeface="微软雅黑" panose="020B0503020204020204" pitchFamily="34" charset="-122"/>
                <a:ea typeface="微软雅黑" panose="020B0503020204020204" pitchFamily="34" charset="-122"/>
              </a:rPr>
              <a:t>2</a:t>
            </a:r>
            <a:r>
              <a:rPr lang="zh-CN" altLang="en-US" sz="2400" dirty="0">
                <a:solidFill>
                  <a:schemeClr val="dk1"/>
                </a:solidFill>
                <a:latin typeface="微软雅黑" panose="020B0503020204020204" pitchFamily="34" charset="-122"/>
                <a:ea typeface="微软雅黑" panose="020B0503020204020204" pitchFamily="34" charset="-122"/>
              </a:rPr>
              <a:t>、梳理部门职责，岗位职责</a:t>
            </a:r>
            <a:endParaRPr lang="en-US" altLang="zh-CN" sz="2400" dirty="0">
              <a:solidFill>
                <a:schemeClr val="dk1"/>
              </a:solidFill>
              <a:latin typeface="微软雅黑" panose="020B0503020204020204" pitchFamily="34" charset="-122"/>
              <a:ea typeface="微软雅黑" panose="020B0503020204020204" pitchFamily="34" charset="-122"/>
            </a:endParaRPr>
          </a:p>
          <a:p>
            <a:pPr>
              <a:lnSpc>
                <a:spcPts val="3000"/>
              </a:lnSpc>
              <a:defRPr/>
            </a:pPr>
            <a:r>
              <a:rPr lang="en-US" altLang="zh-CN" sz="2400" dirty="0">
                <a:solidFill>
                  <a:schemeClr val="dk1"/>
                </a:solidFill>
                <a:latin typeface="微软雅黑" panose="020B0503020204020204" pitchFamily="34" charset="-122"/>
                <a:ea typeface="微软雅黑" panose="020B0503020204020204" pitchFamily="34" charset="-122"/>
              </a:rPr>
              <a:t>3</a:t>
            </a:r>
            <a:r>
              <a:rPr lang="zh-CN" altLang="en-US" sz="2400" dirty="0">
                <a:solidFill>
                  <a:schemeClr val="dk1"/>
                </a:solidFill>
                <a:latin typeface="微软雅黑" panose="020B0503020204020204" pitchFamily="34" charset="-122"/>
                <a:ea typeface="微软雅黑" panose="020B0503020204020204" pitchFamily="34" charset="-122"/>
              </a:rPr>
              <a:t>、划分岗位序列，识别核心岗位</a:t>
            </a:r>
            <a:endParaRPr lang="en-US" altLang="zh-CN" sz="2400" dirty="0">
              <a:solidFill>
                <a:schemeClr val="dk1"/>
              </a:solidFill>
              <a:latin typeface="微软雅黑" panose="020B0503020204020204" pitchFamily="34" charset="-122"/>
              <a:ea typeface="微软雅黑" panose="020B0503020204020204" pitchFamily="34" charset="-122"/>
            </a:endParaRPr>
          </a:p>
          <a:p>
            <a:pPr>
              <a:lnSpc>
                <a:spcPct val="200000"/>
              </a:lnSpc>
              <a:defRPr/>
            </a:pPr>
            <a:endParaRPr lang="en-US" altLang="zh-CN" sz="2400" dirty="0">
              <a:solidFill>
                <a:schemeClr val="dk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标题 1"/>
          <p:cNvSpPr>
            <a:spLocks noGrp="1"/>
          </p:cNvSpPr>
          <p:nvPr>
            <p:ph type="title"/>
          </p:nvPr>
        </p:nvSpPr>
        <p:spPr>
          <a:xfrm>
            <a:off x="2016125" y="381000"/>
            <a:ext cx="4641850" cy="5334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岗位梳理序列划分</a:t>
            </a:r>
            <a:endParaRPr lang="zh-CN" altLang="en-US" sz="28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891" name="矩形 9"/>
          <p:cNvSpPr>
            <a:spLocks noChangeArrowheads="1"/>
          </p:cNvSpPr>
          <p:nvPr>
            <p:custDataLst>
              <p:tags r:id="rId1"/>
            </p:custDataLst>
          </p:nvPr>
        </p:nvSpPr>
        <p:spPr bwMode="auto">
          <a:xfrm>
            <a:off x="2790825" y="3810000"/>
            <a:ext cx="73850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latin typeface="微软雅黑" panose="020B0503020204020204" pitchFamily="34" charset="-122"/>
                <a:ea typeface="微软雅黑" panose="020B0503020204020204" pitchFamily="34" charset="-122"/>
              </a:rPr>
              <a:t>职位等级标识：如总监、部长</a:t>
            </a:r>
            <a:r>
              <a:rPr lang="en-US" altLang="zh-CN" sz="2400">
                <a:solidFill>
                  <a:schemeClr val="dk1"/>
                </a:solidFill>
                <a:latin typeface="微软雅黑" panose="020B0503020204020204" pitchFamily="34" charset="-122"/>
                <a:ea typeface="微软雅黑" panose="020B0503020204020204" pitchFamily="34" charset="-122"/>
              </a:rPr>
              <a:t>/</a:t>
            </a:r>
            <a:r>
              <a:rPr lang="zh-CN" altLang="en-US" sz="2400">
                <a:solidFill>
                  <a:schemeClr val="dk1"/>
                </a:solidFill>
                <a:latin typeface="微软雅黑" panose="020B0503020204020204" pitchFamily="34" charset="-122"/>
                <a:ea typeface="微软雅黑" panose="020B0503020204020204" pitchFamily="34" charset="-122"/>
              </a:rPr>
              <a:t>主任、主管、专员等；</a:t>
            </a:r>
            <a:endParaRPr lang="en-US" altLang="zh-CN" sz="2400">
              <a:solidFill>
                <a:schemeClr val="dk1"/>
              </a:solidFill>
              <a:latin typeface="微软雅黑" panose="020B0503020204020204" pitchFamily="34" charset="-122"/>
              <a:ea typeface="微软雅黑" panose="020B0503020204020204" pitchFamily="34" charset="-122"/>
            </a:endParaRPr>
          </a:p>
          <a:p>
            <a:pPr eaLnBrk="1" hangingPunct="1"/>
            <a:endParaRPr lang="en-US" altLang="zh-CN" sz="2400">
              <a:solidFill>
                <a:schemeClr val="dk1"/>
              </a:solidFill>
              <a:latin typeface="微软雅黑" panose="020B0503020204020204" pitchFamily="34" charset="-122"/>
              <a:ea typeface="微软雅黑" panose="020B0503020204020204" pitchFamily="34" charset="-122"/>
            </a:endParaRPr>
          </a:p>
          <a:p>
            <a:pPr eaLnBrk="1" hangingPunct="1"/>
            <a:r>
              <a:rPr lang="zh-CN" altLang="en-US" sz="2400">
                <a:solidFill>
                  <a:schemeClr val="dk1"/>
                </a:solidFill>
                <a:latin typeface="微软雅黑" panose="020B0503020204020204" pitchFamily="34" charset="-122"/>
                <a:ea typeface="微软雅黑" panose="020B0503020204020204" pitchFamily="34" charset="-122"/>
              </a:rPr>
              <a:t>举例：财务总监、采购部长、招聘专员等。</a:t>
            </a:r>
            <a:endParaRPr lang="zh-CN" altLang="en-US" sz="2400">
              <a:solidFill>
                <a:schemeClr val="dk1"/>
              </a:solidFill>
              <a:latin typeface="微软雅黑" panose="020B0503020204020204" pitchFamily="34" charset="-122"/>
              <a:ea typeface="微软雅黑" panose="020B0503020204020204" pitchFamily="34" charset="-122"/>
            </a:endParaRPr>
          </a:p>
        </p:txBody>
      </p:sp>
      <p:grpSp>
        <p:nvGrpSpPr>
          <p:cNvPr id="37892" name="组合 3"/>
          <p:cNvGrpSpPr/>
          <p:nvPr/>
        </p:nvGrpSpPr>
        <p:grpSpPr bwMode="auto">
          <a:xfrm>
            <a:off x="1778000" y="1209675"/>
            <a:ext cx="3101975" cy="1069975"/>
            <a:chOff x="2128918" y="3983691"/>
            <a:chExt cx="3024336" cy="932889"/>
          </a:xfrm>
        </p:grpSpPr>
        <p:grpSp>
          <p:nvGrpSpPr>
            <p:cNvPr id="37894" name="Group 35"/>
            <p:cNvGrpSpPr/>
            <p:nvPr/>
          </p:nvGrpSpPr>
          <p:grpSpPr bwMode="auto">
            <a:xfrm>
              <a:off x="2128918" y="3983691"/>
              <a:ext cx="3024336" cy="932889"/>
              <a:chOff x="2214" y="882"/>
              <a:chExt cx="1488" cy="372"/>
            </a:xfrm>
          </p:grpSpPr>
          <p:sp>
            <p:nvSpPr>
              <p:cNvPr id="37896" name="Oval 10"/>
              <p:cNvSpPr>
                <a:spLocks noChangeArrowheads="1"/>
              </p:cNvSpPr>
              <p:nvPr>
                <p:custDataLst>
                  <p:tags r:id="rId2"/>
                </p:custDataLst>
              </p:nvPr>
            </p:nvSpPr>
            <p:spPr bwMode="auto">
              <a:xfrm>
                <a:off x="2214" y="918"/>
                <a:ext cx="1488" cy="336"/>
              </a:xfrm>
              <a:prstGeom prst="ellipse">
                <a:avLst/>
              </a:prstGeom>
              <a:solidFill>
                <a:srgbClr val="0099CC"/>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Calibri" panose="020F0502020204030204" pitchFamily="34" charset="0"/>
                </a:endParaRPr>
              </a:p>
            </p:txBody>
          </p:sp>
          <p:sp>
            <p:nvSpPr>
              <p:cNvPr id="37897" name="Oval 11"/>
              <p:cNvSpPr>
                <a:spLocks noChangeArrowheads="1"/>
              </p:cNvSpPr>
              <p:nvPr>
                <p:custDataLst>
                  <p:tags r:id="rId3"/>
                </p:custDataLst>
              </p:nvPr>
            </p:nvSpPr>
            <p:spPr bwMode="auto">
              <a:xfrm>
                <a:off x="2214" y="882"/>
                <a:ext cx="1488" cy="336"/>
              </a:xfrm>
              <a:prstGeom prst="ellipse">
                <a:avLst/>
              </a:prstGeom>
              <a:gradFill rotWithShape="0">
                <a:gsLst>
                  <a:gs pos="0">
                    <a:srgbClr val="0099CC"/>
                  </a:gs>
                  <a:gs pos="100000">
                    <a:srgbClr val="00374A"/>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Calibri" panose="020F0502020204030204" pitchFamily="34" charset="0"/>
                </a:endParaRPr>
              </a:p>
            </p:txBody>
          </p:sp>
        </p:grpSp>
        <p:sp>
          <p:nvSpPr>
            <p:cNvPr id="37895" name="矩形 2"/>
            <p:cNvSpPr>
              <a:spLocks noChangeArrowheads="1"/>
            </p:cNvSpPr>
            <p:nvPr>
              <p:custDataLst>
                <p:tags r:id="rId4"/>
              </p:custDataLst>
            </p:nvPr>
          </p:nvSpPr>
          <p:spPr bwMode="auto">
            <a:xfrm>
              <a:off x="2129669" y="4224826"/>
              <a:ext cx="2654729" cy="3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chemeClr val="lt1"/>
                  </a:solidFill>
                  <a:latin typeface="微软雅黑" panose="020B0503020204020204" pitchFamily="34" charset="-122"/>
                  <a:ea typeface="微软雅黑" panose="020B0503020204020204" pitchFamily="34" charset="-122"/>
                </a:rPr>
                <a:t>关键点：规范岗位名称</a:t>
              </a:r>
              <a:endParaRPr lang="zh-CN" altLang="en-US" sz="2000">
                <a:solidFill>
                  <a:schemeClr val="lt1"/>
                </a:solidFill>
                <a:latin typeface="微软雅黑" panose="020B0503020204020204" pitchFamily="34" charset="-122"/>
                <a:ea typeface="微软雅黑" panose="020B0503020204020204" pitchFamily="34" charset="-122"/>
              </a:endParaRPr>
            </a:p>
          </p:txBody>
        </p:sp>
      </p:grpSp>
      <p:sp>
        <p:nvSpPr>
          <p:cNvPr id="26629" name="矩形 17"/>
          <p:cNvSpPr>
            <a:spLocks noChangeArrowheads="1"/>
          </p:cNvSpPr>
          <p:nvPr>
            <p:custDataLst>
              <p:tags r:id="rId5"/>
            </p:custDataLst>
          </p:nvPr>
        </p:nvSpPr>
        <p:spPr bwMode="auto">
          <a:xfrm>
            <a:off x="3633788" y="2819400"/>
            <a:ext cx="5135562" cy="460375"/>
          </a:xfrm>
          <a:prstGeom prst="rect">
            <a:avLst/>
          </a:prstGeom>
          <a:solidFill>
            <a:schemeClr val="accent4">
              <a:lumMod val="20000"/>
              <a:lumOff val="80000"/>
            </a:schemeClr>
          </a:solidFill>
          <a:ln w="9525">
            <a:noFill/>
            <a:miter lim="800000"/>
          </a:ln>
        </p:spPr>
        <p:txBody>
          <a:bodyPr>
            <a:spAutoFit/>
          </a:bodyPr>
          <a:lstStyle/>
          <a:p>
            <a:pPr>
              <a:defRPr/>
            </a:pPr>
            <a:r>
              <a:rPr lang="zh-CN" altLang="en-US" sz="2400" dirty="0">
                <a:solidFill>
                  <a:srgbClr val="000000"/>
                </a:solidFill>
                <a:latin typeface="微软雅黑" panose="020B0503020204020204" pitchFamily="34" charset="-122"/>
                <a:ea typeface="微软雅黑" panose="020B0503020204020204" pitchFamily="34" charset="-122"/>
              </a:rPr>
              <a:t>工作内容标识</a:t>
            </a:r>
            <a:r>
              <a:rPr lang="en-US" altLang="zh-CN" sz="2400" dirty="0">
                <a:solidFill>
                  <a:srgbClr val="000000"/>
                </a:solidFill>
                <a:latin typeface="微软雅黑" panose="020B0503020204020204" pitchFamily="34" charset="-122"/>
                <a:ea typeface="微软雅黑" panose="020B0503020204020204" pitchFamily="34" charset="-122"/>
              </a:rPr>
              <a:t>+</a:t>
            </a:r>
            <a:r>
              <a:rPr lang="zh-CN" altLang="en-US" sz="2400" dirty="0">
                <a:solidFill>
                  <a:srgbClr val="000000"/>
                </a:solidFill>
                <a:latin typeface="微软雅黑" panose="020B0503020204020204" pitchFamily="34" charset="-122"/>
                <a:ea typeface="微软雅黑" panose="020B0503020204020204" pitchFamily="34" charset="-122"/>
              </a:rPr>
              <a:t>职位等级标识</a:t>
            </a:r>
            <a:endParaRPr lang="zh-CN" altLang="en-US" sz="2400"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页脚占位符 3"/>
          <p:cNvSpPr>
            <a:spLocks noGrp="1"/>
          </p:cNvSpPr>
          <p:nvPr>
            <p:ph type="ftr" sz="quarter" idx="4294967295"/>
            <p:custDataLst>
              <p:tags r:id="rId1"/>
            </p:custDataLst>
          </p:nvPr>
        </p:nvSpPr>
        <p:spPr bwMode="auto">
          <a:xfrm>
            <a:off x="10058400"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rPr>
              <a:t>   </a:t>
            </a:r>
            <a:endParaRPr lang="zh-CN" altLang="en-US">
              <a:solidFill>
                <a:schemeClr val="dk1"/>
              </a:solidFill>
            </a:endParaRPr>
          </a:p>
          <a:p>
            <a:pPr eaLnBrk="1" hangingPunct="1"/>
            <a:r>
              <a:rPr lang="en-US" altLang="zh-CN">
                <a:solidFill>
                  <a:schemeClr val="dk1"/>
                </a:solidFill>
              </a:rPr>
              <a:t>   </a:t>
            </a:r>
            <a:endParaRPr lang="en-US" altLang="zh-CN">
              <a:solidFill>
                <a:schemeClr val="dk1"/>
              </a:solidFill>
            </a:endParaRPr>
          </a:p>
        </p:txBody>
      </p:sp>
      <p:sp>
        <p:nvSpPr>
          <p:cNvPr id="38915" name="Rectangle 2"/>
          <p:cNvSpPr>
            <a:spLocks noChangeArrowheads="1"/>
          </p:cNvSpPr>
          <p:nvPr>
            <p:custDataLst>
              <p:tags r:id="rId2"/>
            </p:custDataLst>
          </p:nvPr>
        </p:nvSpPr>
        <p:spPr bwMode="gray">
          <a:xfrm>
            <a:off x="2374900" y="165100"/>
            <a:ext cx="69977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en-US" altLang="ko-KR" sz="3600">
              <a:solidFill>
                <a:schemeClr val="accent2"/>
              </a:solidFill>
              <a:ea typeface="Gulim" panose="020B0600000101010101" pitchFamily="34" charset="-127"/>
            </a:endParaRPr>
          </a:p>
        </p:txBody>
      </p:sp>
      <p:sp>
        <p:nvSpPr>
          <p:cNvPr id="38916" name="AutoShape 3"/>
          <p:cNvSpPr>
            <a:spLocks noChangeArrowheads="1"/>
          </p:cNvSpPr>
          <p:nvPr>
            <p:custDataLst>
              <p:tags r:id="rId3"/>
            </p:custDataLst>
          </p:nvPr>
        </p:nvSpPr>
        <p:spPr bwMode="gray">
          <a:xfrm>
            <a:off x="1900238" y="2393950"/>
            <a:ext cx="3883025" cy="3702050"/>
          </a:xfrm>
          <a:prstGeom prst="roundRect">
            <a:avLst>
              <a:gd name="adj" fmla="val 8856"/>
            </a:avLst>
          </a:prstGeom>
          <a:gradFill rotWithShape="1">
            <a:gsLst>
              <a:gs pos="0">
                <a:schemeClr val="bg1"/>
              </a:gs>
              <a:gs pos="100000">
                <a:srgbClr val="FFFFFF"/>
              </a:gs>
            </a:gsLst>
            <a:lin ang="2700000" scaled="1"/>
          </a:gradFill>
          <a:ln w="38100">
            <a:solidFill>
              <a:schemeClr val="dk1"/>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8917" name="AutoShape 4"/>
          <p:cNvSpPr>
            <a:spLocks noChangeArrowheads="1"/>
          </p:cNvSpPr>
          <p:nvPr>
            <p:custDataLst>
              <p:tags r:id="rId4"/>
            </p:custDataLst>
          </p:nvPr>
        </p:nvSpPr>
        <p:spPr bwMode="gray">
          <a:xfrm>
            <a:off x="6518275" y="2373313"/>
            <a:ext cx="3587750" cy="3798887"/>
          </a:xfrm>
          <a:prstGeom prst="roundRect">
            <a:avLst>
              <a:gd name="adj" fmla="val 8856"/>
            </a:avLst>
          </a:prstGeom>
          <a:gradFill rotWithShape="1">
            <a:gsLst>
              <a:gs pos="0">
                <a:schemeClr val="bg1"/>
              </a:gs>
              <a:gs pos="100000">
                <a:srgbClr val="FFFFFF"/>
              </a:gs>
            </a:gsLst>
            <a:lin ang="2700000" scaled="1"/>
          </a:gradFill>
          <a:ln w="38100">
            <a:solidFill>
              <a:schemeClr val="dk1"/>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8918" name="AutoShape 5"/>
          <p:cNvSpPr>
            <a:spLocks noChangeArrowheads="1"/>
          </p:cNvSpPr>
          <p:nvPr>
            <p:custDataLst>
              <p:tags r:id="rId5"/>
            </p:custDataLst>
          </p:nvPr>
        </p:nvSpPr>
        <p:spPr bwMode="gray">
          <a:xfrm rot="16200000" flipV="1">
            <a:off x="5791201" y="3605212"/>
            <a:ext cx="685800" cy="638175"/>
          </a:xfrm>
          <a:prstGeom prst="upArrow">
            <a:avLst>
              <a:gd name="adj1" fmla="val 50000"/>
              <a:gd name="adj2" fmla="val 49176"/>
            </a:avLst>
          </a:prstGeom>
          <a:gradFill rotWithShape="0">
            <a:gsLst>
              <a:gs pos="0">
                <a:srgbClr val="FEFFFF"/>
              </a:gs>
              <a:gs pos="100000">
                <a:srgbClr val="B759BC"/>
              </a:gs>
            </a:gsLst>
            <a:lin ang="0" scaled="0"/>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38919" name="Rectangle 13"/>
          <p:cNvSpPr>
            <a:spLocks noChangeArrowheads="1"/>
          </p:cNvSpPr>
          <p:nvPr>
            <p:custDataLst>
              <p:tags r:id="rId6"/>
            </p:custDataLst>
          </p:nvPr>
        </p:nvSpPr>
        <p:spPr bwMode="white">
          <a:xfrm>
            <a:off x="3149600" y="1460500"/>
            <a:ext cx="376078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ko-KR" sz="2400">
                <a:solidFill>
                  <a:schemeClr val="lt1">
                    <a:lumMod val="25000"/>
                  </a:schemeClr>
                </a:solidFill>
                <a:ea typeface="Gulim" panose="020B0600000101010101" pitchFamily="34" charset="-127"/>
              </a:rPr>
              <a:t>Sub title</a:t>
            </a:r>
            <a:endParaRPr lang="en-US" altLang="ko-KR" sz="2400">
              <a:solidFill>
                <a:schemeClr val="lt1">
                  <a:lumMod val="25000"/>
                </a:schemeClr>
              </a:solidFill>
              <a:ea typeface="Gulim" panose="020B0600000101010101" pitchFamily="34" charset="-127"/>
            </a:endParaRPr>
          </a:p>
        </p:txBody>
      </p:sp>
      <p:sp>
        <p:nvSpPr>
          <p:cNvPr id="38920" name="矩形 22"/>
          <p:cNvSpPr>
            <a:spLocks noChangeArrowheads="1"/>
          </p:cNvSpPr>
          <p:nvPr/>
        </p:nvSpPr>
        <p:spPr bwMode="auto">
          <a:xfrm>
            <a:off x="2170113" y="1155700"/>
            <a:ext cx="7851775"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rgbClr val="000000"/>
                </a:solidFill>
                <a:latin typeface="微软雅黑" panose="020B0503020204020204" pitchFamily="34" charset="-122"/>
                <a:ea typeface="微软雅黑" panose="020B0503020204020204" pitchFamily="34" charset="-122"/>
              </a:rPr>
              <a:t>       </a:t>
            </a:r>
            <a:r>
              <a:rPr lang="zh-CN" altLang="en-US" sz="2000">
                <a:solidFill>
                  <a:srgbClr val="000000"/>
                </a:solidFill>
                <a:latin typeface="微软雅黑" panose="020B0503020204020204" pitchFamily="34" charset="-122"/>
                <a:ea typeface="微软雅黑" panose="020B0503020204020204" pitchFamily="34" charset="-122"/>
              </a:rPr>
              <a:t>岗位序列划分以岗位工作性质和任职资格要求为主要依据，将同类岗位分类归并而成，这些岗位要求任职者具备的素质要求相同或相关，承担的责任和功能相似或相同</a:t>
            </a:r>
            <a:r>
              <a:rPr lang="zh-CN" altLang="en-US">
                <a:solidFill>
                  <a:srgbClr val="000000"/>
                </a:solidFill>
                <a:latin typeface="微软雅黑" panose="020B0503020204020204" pitchFamily="34" charset="-122"/>
                <a:ea typeface="微软雅黑" panose="020B0503020204020204" pitchFamily="34" charset="-122"/>
              </a:rPr>
              <a:t>。</a:t>
            </a:r>
            <a:endParaRPr lang="zh-CN" altLang="en-US">
              <a:solidFill>
                <a:srgbClr val="000000"/>
              </a:solidFill>
              <a:latin typeface="微软雅黑" panose="020B0503020204020204" pitchFamily="34" charset="-122"/>
              <a:ea typeface="微软雅黑" panose="020B0503020204020204" pitchFamily="34" charset="-122"/>
            </a:endParaRPr>
          </a:p>
        </p:txBody>
      </p:sp>
      <p:sp>
        <p:nvSpPr>
          <p:cNvPr id="38921" name="TextBox 23"/>
          <p:cNvSpPr txBox="1">
            <a:spLocks noChangeArrowheads="1"/>
          </p:cNvSpPr>
          <p:nvPr>
            <p:custDataLst>
              <p:tags r:id="rId7"/>
            </p:custDataLst>
          </p:nvPr>
        </p:nvSpPr>
        <p:spPr bwMode="auto">
          <a:xfrm>
            <a:off x="2058988" y="2486025"/>
            <a:ext cx="3724275" cy="391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2100"/>
              </a:lnSpc>
            </a:pPr>
            <a:r>
              <a:rPr lang="en-US" altLang="zh-CN">
                <a:solidFill>
                  <a:schemeClr val="dk1"/>
                </a:solidFill>
                <a:latin typeface="微软雅黑" panose="020B0503020204020204" pitchFamily="34" charset="-122"/>
                <a:ea typeface="微软雅黑" panose="020B0503020204020204" pitchFamily="34" charset="-122"/>
              </a:rPr>
              <a:t>1</a:t>
            </a:r>
            <a:r>
              <a:rPr lang="zh-CN" altLang="en-US">
                <a:solidFill>
                  <a:schemeClr val="dk1"/>
                </a:solidFill>
                <a:latin typeface="微软雅黑" panose="020B0503020204020204" pitchFamily="34" charset="-122"/>
                <a:ea typeface="微软雅黑" panose="020B0503020204020204" pitchFamily="34" charset="-122"/>
              </a:rPr>
              <a:t>、管理序列：指承担一定管理责任并拥有一定管理职务的管理岗位，如股份公司领导、所属企业领导班子等岗位。</a:t>
            </a:r>
            <a:endParaRPr lang="en-US" altLang="zh-CN">
              <a:solidFill>
                <a:schemeClr val="dk1"/>
              </a:solidFill>
              <a:latin typeface="微软雅黑" panose="020B0503020204020204" pitchFamily="34" charset="-122"/>
              <a:ea typeface="微软雅黑" panose="020B0503020204020204" pitchFamily="34" charset="-122"/>
            </a:endParaRPr>
          </a:p>
          <a:p>
            <a:pPr eaLnBrk="1" hangingPunct="1">
              <a:lnSpc>
                <a:spcPts val="2100"/>
              </a:lnSpc>
            </a:pPr>
            <a:r>
              <a:rPr lang="en-US" altLang="zh-CN">
                <a:solidFill>
                  <a:schemeClr val="dk1"/>
                </a:solidFill>
                <a:latin typeface="微软雅黑" panose="020B0503020204020204" pitchFamily="34" charset="-122"/>
                <a:ea typeface="微软雅黑" panose="020B0503020204020204" pitchFamily="34" charset="-122"/>
              </a:rPr>
              <a:t>2</a:t>
            </a:r>
            <a:r>
              <a:rPr lang="zh-CN" altLang="en-US">
                <a:solidFill>
                  <a:schemeClr val="dk1"/>
                </a:solidFill>
                <a:latin typeface="微软雅黑" panose="020B0503020204020204" pitchFamily="34" charset="-122"/>
                <a:ea typeface="微软雅黑" panose="020B0503020204020204" pitchFamily="34" charset="-122"/>
              </a:rPr>
              <a:t>、职能序列：指股份公司职能部室、所属各产业公司行政、人力资源、运营、财务、法务、翻译等业务类岗位。</a:t>
            </a:r>
            <a:endParaRPr lang="en-US" altLang="zh-CN">
              <a:solidFill>
                <a:schemeClr val="dk1"/>
              </a:solidFill>
              <a:latin typeface="微软雅黑" panose="020B0503020204020204" pitchFamily="34" charset="-122"/>
              <a:ea typeface="微软雅黑" panose="020B0503020204020204" pitchFamily="34" charset="-122"/>
            </a:endParaRPr>
          </a:p>
          <a:p>
            <a:pPr eaLnBrk="1" hangingPunct="1">
              <a:lnSpc>
                <a:spcPts val="2100"/>
              </a:lnSpc>
            </a:pPr>
            <a:r>
              <a:rPr lang="en-US" altLang="zh-CN">
                <a:solidFill>
                  <a:schemeClr val="dk1"/>
                </a:solidFill>
                <a:latin typeface="微软雅黑" panose="020B0503020204020204" pitchFamily="34" charset="-122"/>
                <a:ea typeface="微软雅黑" panose="020B0503020204020204" pitchFamily="34" charset="-122"/>
              </a:rPr>
              <a:t>3</a:t>
            </a:r>
            <a:r>
              <a:rPr lang="zh-CN" altLang="en-US">
                <a:solidFill>
                  <a:schemeClr val="dk1"/>
                </a:solidFill>
                <a:latin typeface="微软雅黑" panose="020B0503020204020204" pitchFamily="34" charset="-122"/>
                <a:ea typeface="微软雅黑" panose="020B0503020204020204" pitchFamily="34" charset="-122"/>
              </a:rPr>
              <a:t>、技术序列：指从事煤化工工艺、设备管理等技术方面工作，以及为工程项目建设提供技术支持的岗位。如工程技术类、工艺技术类、设备技术类岗位等。</a:t>
            </a:r>
            <a:endParaRPr lang="en-US" altLang="zh-CN">
              <a:solidFill>
                <a:schemeClr val="dk1"/>
              </a:solidFill>
              <a:latin typeface="微软雅黑" panose="020B0503020204020204" pitchFamily="34" charset="-122"/>
              <a:ea typeface="微软雅黑" panose="020B0503020204020204" pitchFamily="34" charset="-122"/>
            </a:endParaRPr>
          </a:p>
          <a:p>
            <a:pPr eaLnBrk="1" hangingPunct="1">
              <a:lnSpc>
                <a:spcPts val="2500"/>
              </a:lnSpc>
            </a:pPr>
            <a:endParaRPr lang="en-US" altLang="zh-CN">
              <a:solidFill>
                <a:schemeClr val="dk1"/>
              </a:solidFill>
              <a:latin typeface="微软雅黑" panose="020B0503020204020204" pitchFamily="34" charset="-122"/>
              <a:ea typeface="微软雅黑" panose="020B0503020204020204" pitchFamily="34" charset="-122"/>
            </a:endParaRPr>
          </a:p>
        </p:txBody>
      </p:sp>
      <p:sp>
        <p:nvSpPr>
          <p:cNvPr id="38922" name="TextBox 24"/>
          <p:cNvSpPr txBox="1">
            <a:spLocks noChangeArrowheads="1"/>
          </p:cNvSpPr>
          <p:nvPr>
            <p:custDataLst>
              <p:tags r:id="rId8"/>
            </p:custDataLst>
          </p:nvPr>
        </p:nvSpPr>
        <p:spPr bwMode="auto">
          <a:xfrm>
            <a:off x="6869113" y="2667000"/>
            <a:ext cx="3021012" cy="3041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2300"/>
              </a:lnSpc>
            </a:pPr>
            <a:r>
              <a:rPr lang="en-US" altLang="zh-CN" sz="2000">
                <a:solidFill>
                  <a:schemeClr val="dk1"/>
                </a:solidFill>
                <a:latin typeface="微软雅黑" panose="020B0503020204020204" pitchFamily="34" charset="-122"/>
                <a:ea typeface="微软雅黑" panose="020B0503020204020204" pitchFamily="34" charset="-122"/>
              </a:rPr>
              <a:t>4</a:t>
            </a:r>
            <a:r>
              <a:rPr lang="zh-CN" altLang="en-US" sz="2000">
                <a:solidFill>
                  <a:schemeClr val="dk1"/>
                </a:solidFill>
                <a:latin typeface="微软雅黑" panose="020B0503020204020204" pitchFamily="34" charset="-122"/>
                <a:ea typeface="微软雅黑" panose="020B0503020204020204" pitchFamily="34" charset="-122"/>
              </a:rPr>
              <a:t>、销售序列：指在各单位从事产品销售的岗位。</a:t>
            </a:r>
            <a:endParaRPr lang="en-US" altLang="zh-CN" sz="2000">
              <a:solidFill>
                <a:schemeClr val="dk1"/>
              </a:solidFill>
              <a:latin typeface="微软雅黑" panose="020B0503020204020204" pitchFamily="34" charset="-122"/>
              <a:ea typeface="微软雅黑" panose="020B0503020204020204" pitchFamily="34" charset="-122"/>
            </a:endParaRPr>
          </a:p>
          <a:p>
            <a:pPr eaLnBrk="1" hangingPunct="1">
              <a:lnSpc>
                <a:spcPts val="2300"/>
              </a:lnSpc>
            </a:pPr>
            <a:r>
              <a:rPr lang="en-US" altLang="zh-CN" sz="2000">
                <a:solidFill>
                  <a:schemeClr val="dk1"/>
                </a:solidFill>
                <a:latin typeface="微软雅黑" panose="020B0503020204020204" pitchFamily="34" charset="-122"/>
                <a:ea typeface="微软雅黑" panose="020B0503020204020204" pitchFamily="34" charset="-122"/>
              </a:rPr>
              <a:t>5</a:t>
            </a:r>
            <a:r>
              <a:rPr lang="zh-CN" altLang="en-US" sz="2000">
                <a:solidFill>
                  <a:schemeClr val="dk1"/>
                </a:solidFill>
                <a:latin typeface="微软雅黑" panose="020B0503020204020204" pitchFamily="34" charset="-122"/>
                <a:ea typeface="微软雅黑" panose="020B0503020204020204" pitchFamily="34" charset="-122"/>
              </a:rPr>
              <a:t>、生产操作序列：指在各生产车间等生产一线从事与生产操作直接相关的岗位。</a:t>
            </a:r>
            <a:endParaRPr lang="en-US" altLang="zh-CN" sz="2000">
              <a:solidFill>
                <a:schemeClr val="dk1"/>
              </a:solidFill>
              <a:latin typeface="微软雅黑" panose="020B0503020204020204" pitchFamily="34" charset="-122"/>
              <a:ea typeface="微软雅黑" panose="020B0503020204020204" pitchFamily="34" charset="-122"/>
            </a:endParaRPr>
          </a:p>
          <a:p>
            <a:pPr eaLnBrk="1" hangingPunct="1">
              <a:lnSpc>
                <a:spcPts val="2300"/>
              </a:lnSpc>
            </a:pPr>
            <a:r>
              <a:rPr lang="en-US" altLang="zh-CN" sz="2000">
                <a:solidFill>
                  <a:schemeClr val="dk1"/>
                </a:solidFill>
                <a:latin typeface="微软雅黑" panose="020B0503020204020204" pitchFamily="34" charset="-122"/>
                <a:ea typeface="微软雅黑" panose="020B0503020204020204" pitchFamily="34" charset="-122"/>
              </a:rPr>
              <a:t>6</a:t>
            </a:r>
            <a:r>
              <a:rPr lang="zh-CN" altLang="en-US" sz="2000">
                <a:solidFill>
                  <a:schemeClr val="dk1"/>
                </a:solidFill>
                <a:latin typeface="微软雅黑" panose="020B0503020204020204" pitchFamily="34" charset="-122"/>
                <a:ea typeface="微软雅黑" panose="020B0503020204020204" pitchFamily="34" charset="-122"/>
              </a:rPr>
              <a:t>、后勤辅助序列：指以保洁、绿化、餐饮、保安、普通车辆驾驶为主要职责的岗位。</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8923" name="矩形 25"/>
          <p:cNvSpPr>
            <a:spLocks noChangeArrowheads="1"/>
          </p:cNvSpPr>
          <p:nvPr>
            <p:custDataLst>
              <p:tags r:id="rId9"/>
            </p:custDataLst>
          </p:nvPr>
        </p:nvSpPr>
        <p:spPr bwMode="auto">
          <a:xfrm>
            <a:off x="3000375" y="381000"/>
            <a:ext cx="20116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latin typeface="微软雅黑" panose="020B0503020204020204" pitchFamily="34" charset="-122"/>
                <a:ea typeface="微软雅黑" panose="020B0503020204020204" pitchFamily="34" charset="-122"/>
                <a:sym typeface="微软雅黑" panose="020B0503020204020204" pitchFamily="34" charset="-122"/>
              </a:rPr>
              <a:t>岗位梳理序列划分</a:t>
            </a:r>
            <a:endParaRPr lang="zh-CN" altLang="en-US">
              <a:solidFill>
                <a:schemeClr val="dk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标题 1"/>
          <p:cNvSpPr>
            <a:spLocks noGrp="1"/>
          </p:cNvSpPr>
          <p:nvPr>
            <p:ph type="title"/>
          </p:nvPr>
        </p:nvSpPr>
        <p:spPr>
          <a:xfrm>
            <a:off x="1676400" y="328613"/>
            <a:ext cx="5100638" cy="357187"/>
          </a:xfrm>
        </p:spPr>
        <p:txBody>
          <a:bodyPr/>
          <a:lstStyle/>
          <a:p>
            <a:r>
              <a:rPr lang="zh-CN" altLang="en-US" sz="2800">
                <a:solidFill>
                  <a:schemeClr val="accent1"/>
                </a:solidFill>
                <a:latin typeface="黑体" panose="02010609060101010101" pitchFamily="2" charset="-122"/>
                <a:ea typeface="黑体" panose="02010609060101010101" pitchFamily="2" charset="-122"/>
                <a:sym typeface="微软雅黑" panose="020B0503020204020204" pitchFamily="34" charset="-122"/>
              </a:rPr>
              <a:t>岗位梳理序列划分</a:t>
            </a:r>
            <a:endParaRPr lang="zh-CN" altLang="en-US" sz="2800">
              <a:solidFill>
                <a:schemeClr val="accent1"/>
              </a:solidFill>
              <a:latin typeface="黑体" panose="02010609060101010101" pitchFamily="2" charset="-122"/>
              <a:ea typeface="黑体" panose="02010609060101010101" pitchFamily="2" charset="-122"/>
              <a:sym typeface="微软雅黑" panose="020B0503020204020204" pitchFamily="34" charset="-122"/>
            </a:endParaRPr>
          </a:p>
        </p:txBody>
      </p:sp>
      <p:pic>
        <p:nvPicPr>
          <p:cNvPr id="39939" name="Picture 34" descr="天然气岗位序列表"/>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90800" y="1289050"/>
            <a:ext cx="7305675" cy="556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a:spLocks noGrp="1"/>
          </p:cNvSpPr>
          <p:nvPr>
            <p:ph type="title"/>
          </p:nvPr>
        </p:nvSpPr>
        <p:spPr>
          <a:xfrm>
            <a:off x="3141663" y="381000"/>
            <a:ext cx="2884487" cy="5334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岗位梳理序列划分</a:t>
            </a:r>
            <a:endParaRPr lang="zh-CN" altLang="en-US" sz="28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 name="Rectangle 170"/>
          <p:cNvSpPr>
            <a:spLocks noChangeArrowheads="1"/>
          </p:cNvSpPr>
          <p:nvPr>
            <p:custDataLst>
              <p:tags r:id="rId1"/>
            </p:custDataLst>
          </p:nvPr>
        </p:nvSpPr>
        <p:spPr bwMode="auto">
          <a:xfrm>
            <a:off x="2214563" y="2316163"/>
            <a:ext cx="8031162" cy="3322955"/>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pPr>
              <a:lnSpc>
                <a:spcPct val="150000"/>
              </a:lnSpc>
              <a:defRPr/>
            </a:pPr>
            <a:r>
              <a:rPr lang="en-US" altLang="zh-CN" sz="2000" dirty="0">
                <a:solidFill>
                  <a:schemeClr val="dk1"/>
                </a:solidFill>
                <a:latin typeface="微软雅黑" panose="020B0503020204020204" pitchFamily="34" charset="-122"/>
                <a:ea typeface="微软雅黑" panose="020B0503020204020204" pitchFamily="34" charset="-122"/>
              </a:rPr>
              <a:t>1</a:t>
            </a:r>
            <a:r>
              <a:rPr lang="zh-CN" altLang="en-US" sz="2000" dirty="0">
                <a:solidFill>
                  <a:schemeClr val="dk1"/>
                </a:solidFill>
                <a:latin typeface="微软雅黑" panose="020B0503020204020204" pitchFamily="34" charset="-122"/>
                <a:ea typeface="微软雅黑" panose="020B0503020204020204" pitchFamily="34" charset="-122"/>
              </a:rPr>
              <a:t>、管理序列：核心岗位名称</a:t>
            </a:r>
            <a:r>
              <a:rPr lang="en-US" altLang="zh-CN" sz="2000" dirty="0">
                <a:solidFill>
                  <a:schemeClr val="dk1"/>
                </a:solidFill>
                <a:latin typeface="微软雅黑" panose="020B0503020204020204" pitchFamily="34" charset="-122"/>
                <a:ea typeface="微软雅黑" panose="020B0503020204020204" pitchFamily="34" charset="-122"/>
              </a:rPr>
              <a:t>A</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B</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C</a:t>
            </a:r>
            <a:r>
              <a:rPr lang="zh-CN" altLang="en-US" sz="2000" dirty="0">
                <a:solidFill>
                  <a:schemeClr val="dk1"/>
                </a:solidFill>
                <a:latin typeface="微软雅黑" panose="020B0503020204020204" pitchFamily="34" charset="-122"/>
                <a:ea typeface="微软雅黑" panose="020B0503020204020204" pitchFamily="34" charset="-122"/>
              </a:rPr>
              <a:t>等</a:t>
            </a:r>
            <a:endParaRPr lang="zh-CN" altLang="en-US" sz="2000" dirty="0">
              <a:solidFill>
                <a:schemeClr val="dk1"/>
              </a:solidFill>
              <a:latin typeface="微软雅黑" panose="020B0503020204020204" pitchFamily="34" charset="-122"/>
              <a:ea typeface="微软雅黑" panose="020B0503020204020204" pitchFamily="34" charset="-122"/>
            </a:endParaRPr>
          </a:p>
          <a:p>
            <a:pPr>
              <a:lnSpc>
                <a:spcPct val="150000"/>
              </a:lnSpc>
              <a:defRPr/>
            </a:pPr>
            <a:r>
              <a:rPr lang="en-US" altLang="zh-CN" sz="2000" dirty="0">
                <a:solidFill>
                  <a:schemeClr val="dk1"/>
                </a:solidFill>
                <a:latin typeface="微软雅黑" panose="020B0503020204020204" pitchFamily="34" charset="-122"/>
                <a:ea typeface="微软雅黑" panose="020B0503020204020204" pitchFamily="34" charset="-122"/>
              </a:rPr>
              <a:t>2</a:t>
            </a:r>
            <a:r>
              <a:rPr lang="zh-CN" altLang="en-US" sz="2000" dirty="0">
                <a:solidFill>
                  <a:schemeClr val="dk1"/>
                </a:solidFill>
                <a:latin typeface="微软雅黑" panose="020B0503020204020204" pitchFamily="34" charset="-122"/>
                <a:ea typeface="微软雅黑" panose="020B0503020204020204" pitchFamily="34" charset="-122"/>
              </a:rPr>
              <a:t>、职能序列：核心岗位名称</a:t>
            </a:r>
            <a:r>
              <a:rPr lang="en-US" altLang="zh-CN" sz="2000" dirty="0">
                <a:solidFill>
                  <a:schemeClr val="dk1"/>
                </a:solidFill>
                <a:latin typeface="微软雅黑" panose="020B0503020204020204" pitchFamily="34" charset="-122"/>
                <a:ea typeface="微软雅黑" panose="020B0503020204020204" pitchFamily="34" charset="-122"/>
              </a:rPr>
              <a:t>A</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B</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C</a:t>
            </a:r>
            <a:r>
              <a:rPr lang="zh-CN" altLang="en-US" sz="2000" dirty="0">
                <a:solidFill>
                  <a:schemeClr val="dk1"/>
                </a:solidFill>
                <a:latin typeface="微软雅黑" panose="020B0503020204020204" pitchFamily="34" charset="-122"/>
                <a:ea typeface="微软雅黑" panose="020B0503020204020204" pitchFamily="34" charset="-122"/>
              </a:rPr>
              <a:t>等</a:t>
            </a:r>
            <a:endParaRPr lang="en-US" altLang="zh-CN" sz="2000" dirty="0">
              <a:solidFill>
                <a:schemeClr val="dk1"/>
              </a:solidFill>
              <a:latin typeface="微软雅黑" panose="020B0503020204020204" pitchFamily="34" charset="-122"/>
              <a:ea typeface="微软雅黑" panose="020B0503020204020204" pitchFamily="34" charset="-122"/>
            </a:endParaRPr>
          </a:p>
          <a:p>
            <a:pPr>
              <a:lnSpc>
                <a:spcPct val="150000"/>
              </a:lnSpc>
              <a:defRPr/>
            </a:pPr>
            <a:r>
              <a:rPr lang="en-US" altLang="zh-CN" sz="2000" dirty="0">
                <a:solidFill>
                  <a:schemeClr val="dk1"/>
                </a:solidFill>
                <a:latin typeface="微软雅黑" panose="020B0503020204020204" pitchFamily="34" charset="-122"/>
                <a:ea typeface="微软雅黑" panose="020B0503020204020204" pitchFamily="34" charset="-122"/>
              </a:rPr>
              <a:t>3</a:t>
            </a:r>
            <a:r>
              <a:rPr lang="zh-CN" altLang="en-US" sz="2000" dirty="0">
                <a:solidFill>
                  <a:schemeClr val="dk1"/>
                </a:solidFill>
                <a:latin typeface="微软雅黑" panose="020B0503020204020204" pitchFamily="34" charset="-122"/>
                <a:ea typeface="微软雅黑" panose="020B0503020204020204" pitchFamily="34" charset="-122"/>
              </a:rPr>
              <a:t>、技术序列：核心岗位名称</a:t>
            </a:r>
            <a:r>
              <a:rPr lang="en-US" altLang="zh-CN" sz="2000" dirty="0">
                <a:solidFill>
                  <a:schemeClr val="dk1"/>
                </a:solidFill>
                <a:latin typeface="微软雅黑" panose="020B0503020204020204" pitchFamily="34" charset="-122"/>
                <a:ea typeface="微软雅黑" panose="020B0503020204020204" pitchFamily="34" charset="-122"/>
              </a:rPr>
              <a:t>A</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B</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C</a:t>
            </a:r>
            <a:r>
              <a:rPr lang="zh-CN" altLang="en-US" sz="2000" dirty="0">
                <a:solidFill>
                  <a:schemeClr val="dk1"/>
                </a:solidFill>
                <a:latin typeface="微软雅黑" panose="020B0503020204020204" pitchFamily="34" charset="-122"/>
                <a:ea typeface="微软雅黑" panose="020B0503020204020204" pitchFamily="34" charset="-122"/>
              </a:rPr>
              <a:t>等</a:t>
            </a:r>
            <a:endParaRPr lang="zh-CN" altLang="en-US" sz="2000" dirty="0">
              <a:solidFill>
                <a:schemeClr val="dk1"/>
              </a:solidFill>
              <a:latin typeface="微软雅黑" panose="020B0503020204020204" pitchFamily="34" charset="-122"/>
              <a:ea typeface="微软雅黑" panose="020B0503020204020204" pitchFamily="34" charset="-122"/>
            </a:endParaRPr>
          </a:p>
          <a:p>
            <a:pPr>
              <a:lnSpc>
                <a:spcPct val="150000"/>
              </a:lnSpc>
              <a:defRPr/>
            </a:pPr>
            <a:r>
              <a:rPr lang="en-US" altLang="zh-CN" sz="2000" dirty="0">
                <a:solidFill>
                  <a:schemeClr val="dk1"/>
                </a:solidFill>
                <a:latin typeface="微软雅黑" panose="020B0503020204020204" pitchFamily="34" charset="-122"/>
                <a:ea typeface="微软雅黑" panose="020B0503020204020204" pitchFamily="34" charset="-122"/>
              </a:rPr>
              <a:t>4</a:t>
            </a:r>
            <a:r>
              <a:rPr lang="zh-CN" altLang="en-US" sz="2000" dirty="0">
                <a:solidFill>
                  <a:schemeClr val="dk1"/>
                </a:solidFill>
                <a:latin typeface="微软雅黑" panose="020B0503020204020204" pitchFamily="34" charset="-122"/>
                <a:ea typeface="微软雅黑" panose="020B0503020204020204" pitchFamily="34" charset="-122"/>
              </a:rPr>
              <a:t>、销售序列：核心岗位名称</a:t>
            </a:r>
            <a:r>
              <a:rPr lang="en-US" altLang="zh-CN" sz="2000" dirty="0">
                <a:solidFill>
                  <a:schemeClr val="dk1"/>
                </a:solidFill>
                <a:latin typeface="微软雅黑" panose="020B0503020204020204" pitchFamily="34" charset="-122"/>
                <a:ea typeface="微软雅黑" panose="020B0503020204020204" pitchFamily="34" charset="-122"/>
              </a:rPr>
              <a:t>A</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B</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C</a:t>
            </a:r>
            <a:r>
              <a:rPr lang="zh-CN" altLang="en-US" sz="2000" dirty="0">
                <a:solidFill>
                  <a:schemeClr val="dk1"/>
                </a:solidFill>
                <a:latin typeface="微软雅黑" panose="020B0503020204020204" pitchFamily="34" charset="-122"/>
                <a:ea typeface="微软雅黑" panose="020B0503020204020204" pitchFamily="34" charset="-122"/>
              </a:rPr>
              <a:t>等</a:t>
            </a:r>
            <a:endParaRPr lang="en-US" altLang="zh-CN" sz="2000" dirty="0">
              <a:solidFill>
                <a:schemeClr val="dk1"/>
              </a:solidFill>
              <a:latin typeface="微软雅黑" panose="020B0503020204020204" pitchFamily="34" charset="-122"/>
              <a:ea typeface="微软雅黑" panose="020B0503020204020204" pitchFamily="34" charset="-122"/>
            </a:endParaRPr>
          </a:p>
          <a:p>
            <a:pPr>
              <a:lnSpc>
                <a:spcPct val="150000"/>
              </a:lnSpc>
              <a:defRPr/>
            </a:pPr>
            <a:r>
              <a:rPr lang="en-US" altLang="zh-CN" sz="2000" dirty="0">
                <a:solidFill>
                  <a:schemeClr val="dk1"/>
                </a:solidFill>
                <a:latin typeface="微软雅黑" panose="020B0503020204020204" pitchFamily="34" charset="-122"/>
                <a:ea typeface="微软雅黑" panose="020B0503020204020204" pitchFamily="34" charset="-122"/>
              </a:rPr>
              <a:t>5</a:t>
            </a:r>
            <a:r>
              <a:rPr lang="zh-CN" altLang="en-US" sz="2000" dirty="0">
                <a:solidFill>
                  <a:schemeClr val="dk1"/>
                </a:solidFill>
                <a:latin typeface="微软雅黑" panose="020B0503020204020204" pitchFamily="34" charset="-122"/>
                <a:ea typeface="微软雅黑" panose="020B0503020204020204" pitchFamily="34" charset="-122"/>
              </a:rPr>
              <a:t>、生产操作序列：核心岗位名称</a:t>
            </a:r>
            <a:r>
              <a:rPr lang="en-US" altLang="zh-CN" sz="2000" dirty="0">
                <a:solidFill>
                  <a:schemeClr val="dk1"/>
                </a:solidFill>
                <a:latin typeface="微软雅黑" panose="020B0503020204020204" pitchFamily="34" charset="-122"/>
                <a:ea typeface="微软雅黑" panose="020B0503020204020204" pitchFamily="34" charset="-122"/>
              </a:rPr>
              <a:t>A</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B</a:t>
            </a:r>
            <a:r>
              <a:rPr lang="zh-CN" altLang="en-US" sz="2000" dirty="0">
                <a:solidFill>
                  <a:schemeClr val="dk1"/>
                </a:solidFill>
                <a:latin typeface="微软雅黑" panose="020B0503020204020204" pitchFamily="34" charset="-122"/>
                <a:ea typeface="微软雅黑" panose="020B0503020204020204" pitchFamily="34" charset="-122"/>
              </a:rPr>
              <a:t>、核心岗位名称</a:t>
            </a:r>
            <a:r>
              <a:rPr lang="en-US" altLang="zh-CN" sz="2000" dirty="0">
                <a:solidFill>
                  <a:schemeClr val="dk1"/>
                </a:solidFill>
                <a:latin typeface="微软雅黑" panose="020B0503020204020204" pitchFamily="34" charset="-122"/>
                <a:ea typeface="微软雅黑" panose="020B0503020204020204" pitchFamily="34" charset="-122"/>
              </a:rPr>
              <a:t>C</a:t>
            </a:r>
            <a:r>
              <a:rPr lang="zh-CN" altLang="en-US" sz="2000" dirty="0">
                <a:solidFill>
                  <a:schemeClr val="dk1"/>
                </a:solidFill>
                <a:latin typeface="微软雅黑" panose="020B0503020204020204" pitchFamily="34" charset="-122"/>
                <a:ea typeface="微软雅黑" panose="020B0503020204020204" pitchFamily="34" charset="-122"/>
              </a:rPr>
              <a:t>等</a:t>
            </a:r>
            <a:r>
              <a:rPr lang="en-US" altLang="zh-CN" sz="2000" dirty="0">
                <a:solidFill>
                  <a:schemeClr val="dk1"/>
                </a:solidFill>
                <a:latin typeface="微软雅黑" panose="020B0503020204020204" pitchFamily="34" charset="-122"/>
                <a:ea typeface="微软雅黑" panose="020B0503020204020204" pitchFamily="34" charset="-122"/>
              </a:rPr>
              <a:t> </a:t>
            </a:r>
            <a:endParaRPr lang="en-US" altLang="zh-CN" sz="2000" dirty="0">
              <a:solidFill>
                <a:schemeClr val="dk1"/>
              </a:solidFill>
              <a:latin typeface="微软雅黑" panose="020B0503020204020204" pitchFamily="34" charset="-122"/>
              <a:ea typeface="微软雅黑" panose="020B0503020204020204" pitchFamily="34" charset="-122"/>
            </a:endParaRPr>
          </a:p>
          <a:p>
            <a:pPr>
              <a:lnSpc>
                <a:spcPct val="150000"/>
              </a:lnSpc>
              <a:defRPr/>
            </a:pPr>
            <a:r>
              <a:rPr lang="en-US" altLang="zh-CN" sz="2000" dirty="0">
                <a:solidFill>
                  <a:schemeClr val="dk1"/>
                </a:solidFill>
                <a:latin typeface="微软雅黑" panose="020B0503020204020204" pitchFamily="34" charset="-122"/>
                <a:ea typeface="微软雅黑" panose="020B0503020204020204" pitchFamily="34" charset="-122"/>
              </a:rPr>
              <a:t>    ……</a:t>
            </a:r>
            <a:endParaRPr lang="en-US" altLang="zh-CN" sz="2000" dirty="0">
              <a:solidFill>
                <a:schemeClr val="dk1"/>
              </a:solidFill>
              <a:latin typeface="微软雅黑" panose="020B0503020204020204" pitchFamily="34" charset="-122"/>
              <a:ea typeface="微软雅黑" panose="020B0503020204020204" pitchFamily="34" charset="-122"/>
            </a:endParaRPr>
          </a:p>
        </p:txBody>
      </p:sp>
      <p:grpSp>
        <p:nvGrpSpPr>
          <p:cNvPr id="40964" name="组合 9"/>
          <p:cNvGrpSpPr/>
          <p:nvPr/>
        </p:nvGrpSpPr>
        <p:grpSpPr bwMode="auto">
          <a:xfrm>
            <a:off x="2187575" y="1258888"/>
            <a:ext cx="3248025" cy="874712"/>
            <a:chOff x="2724488" y="2009943"/>
            <a:chExt cx="5140334" cy="874713"/>
          </a:xfrm>
        </p:grpSpPr>
        <p:grpSp>
          <p:nvGrpSpPr>
            <p:cNvPr id="40965" name="Group 219"/>
            <p:cNvGrpSpPr/>
            <p:nvPr/>
          </p:nvGrpSpPr>
          <p:grpSpPr bwMode="auto">
            <a:xfrm>
              <a:off x="2724488" y="2009943"/>
              <a:ext cx="3663881" cy="874713"/>
              <a:chOff x="3072" y="2208"/>
              <a:chExt cx="2544" cy="1536"/>
            </a:xfrm>
          </p:grpSpPr>
          <p:sp>
            <p:nvSpPr>
              <p:cNvPr id="40967" name="Rectangle 220"/>
              <p:cNvSpPr>
                <a:spLocks noChangeArrowheads="1"/>
              </p:cNvSpPr>
              <p:nvPr>
                <p:custDataLst>
                  <p:tags r:id="rId2"/>
                </p:custDataLst>
              </p:nvPr>
            </p:nvSpPr>
            <p:spPr bwMode="auto">
              <a:xfrm>
                <a:off x="3105" y="2217"/>
                <a:ext cx="2511" cy="647"/>
              </a:xfrm>
              <a:prstGeom prst="rect">
                <a:avLst/>
              </a:prstGeom>
              <a:solidFill>
                <a:srgbClr val="B7CF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Calibri" panose="020F0502020204030204" pitchFamily="34" charset="0"/>
                </a:endParaRPr>
              </a:p>
            </p:txBody>
          </p:sp>
          <p:sp>
            <p:nvSpPr>
              <p:cNvPr id="40968" name="Rectangle 221"/>
              <p:cNvSpPr>
                <a:spLocks noChangeArrowheads="1"/>
              </p:cNvSpPr>
              <p:nvPr>
                <p:custDataLst>
                  <p:tags r:id="rId3"/>
                </p:custDataLst>
              </p:nvPr>
            </p:nvSpPr>
            <p:spPr bwMode="auto">
              <a:xfrm>
                <a:off x="3072" y="2208"/>
                <a:ext cx="48" cy="1528"/>
              </a:xfrm>
              <a:prstGeom prst="rect">
                <a:avLst/>
              </a:prstGeom>
              <a:gradFill rotWithShape="0">
                <a:gsLst>
                  <a:gs pos="0">
                    <a:srgbClr val="F0F5FB"/>
                  </a:gs>
                  <a:gs pos="100000">
                    <a:srgbClr val="B7CFEB"/>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Calibri" panose="020F0502020204030204" pitchFamily="34" charset="0"/>
                </a:endParaRPr>
              </a:p>
            </p:txBody>
          </p:sp>
          <p:sp>
            <p:nvSpPr>
              <p:cNvPr id="40969" name="Rectangle 222"/>
              <p:cNvSpPr>
                <a:spLocks noChangeArrowheads="1"/>
              </p:cNvSpPr>
              <p:nvPr>
                <p:custDataLst>
                  <p:tags r:id="rId4"/>
                </p:custDataLst>
              </p:nvPr>
            </p:nvSpPr>
            <p:spPr bwMode="auto">
              <a:xfrm>
                <a:off x="5568" y="2208"/>
                <a:ext cx="48" cy="1528"/>
              </a:xfrm>
              <a:prstGeom prst="rect">
                <a:avLst/>
              </a:prstGeom>
              <a:gradFill rotWithShape="0">
                <a:gsLst>
                  <a:gs pos="0">
                    <a:srgbClr val="B7CFEB"/>
                  </a:gs>
                  <a:gs pos="100000">
                    <a:srgbClr val="55606D"/>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Calibri" panose="020F0502020204030204" pitchFamily="34" charset="0"/>
                </a:endParaRPr>
              </a:p>
            </p:txBody>
          </p:sp>
          <p:sp>
            <p:nvSpPr>
              <p:cNvPr id="40970" name="AutoShape 223"/>
              <p:cNvSpPr>
                <a:spLocks noChangeArrowheads="1"/>
              </p:cNvSpPr>
              <p:nvPr>
                <p:custDataLst>
                  <p:tags r:id="rId5"/>
                </p:custDataLst>
              </p:nvPr>
            </p:nvSpPr>
            <p:spPr bwMode="auto">
              <a:xfrm>
                <a:off x="3072" y="2208"/>
                <a:ext cx="2544" cy="4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1970 w 21600"/>
                  <a:gd name="T13" fmla="*/ 2160 h 21600"/>
                  <a:gd name="T14" fmla="*/ 19630 w 21600"/>
                  <a:gd name="T15" fmla="*/ 19440 h 21600"/>
                </a:gdLst>
                <a:ahLst/>
                <a:cxnLst>
                  <a:cxn ang="T8">
                    <a:pos x="T0" y="T1"/>
                  </a:cxn>
                  <a:cxn ang="T9">
                    <a:pos x="T2" y="T3"/>
                  </a:cxn>
                  <a:cxn ang="T10">
                    <a:pos x="T4" y="T5"/>
                  </a:cxn>
                  <a:cxn ang="T11">
                    <a:pos x="T6" y="T7"/>
                  </a:cxn>
                </a:cxnLst>
                <a:rect l="T12" t="T13" r="T14" b="T15"/>
                <a:pathLst>
                  <a:path w="21600" h="21600">
                    <a:moveTo>
                      <a:pt x="0" y="0"/>
                    </a:moveTo>
                    <a:lnTo>
                      <a:pt x="345" y="21600"/>
                    </a:lnTo>
                    <a:lnTo>
                      <a:pt x="21255" y="21600"/>
                    </a:lnTo>
                    <a:lnTo>
                      <a:pt x="21600" y="0"/>
                    </a:lnTo>
                    <a:lnTo>
                      <a:pt x="0" y="0"/>
                    </a:lnTo>
                    <a:close/>
                  </a:path>
                </a:pathLst>
              </a:custGeom>
              <a:gradFill rotWithShape="0">
                <a:gsLst>
                  <a:gs pos="0">
                    <a:srgbClr val="F7FAFD"/>
                  </a:gs>
                  <a:gs pos="100000">
                    <a:srgbClr val="B7CFEB"/>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sz="1800">
                  <a:solidFill>
                    <a:schemeClr val="dk1"/>
                  </a:solidFill>
                </a:endParaRPr>
              </a:p>
            </p:txBody>
          </p:sp>
          <p:sp>
            <p:nvSpPr>
              <p:cNvPr id="40971" name="AutoShape 224"/>
              <p:cNvSpPr>
                <a:spLocks noChangeArrowheads="1"/>
              </p:cNvSpPr>
              <p:nvPr>
                <p:custDataLst>
                  <p:tags r:id="rId6"/>
                </p:custDataLst>
              </p:nvPr>
            </p:nvSpPr>
            <p:spPr bwMode="auto">
              <a:xfrm flipV="1">
                <a:off x="3072" y="3704"/>
                <a:ext cx="2530" cy="4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092 w 21600"/>
                  <a:gd name="T13" fmla="*/ 2160 h 21600"/>
                  <a:gd name="T14" fmla="*/ 19508 w 21600"/>
                  <a:gd name="T15" fmla="*/ 19440 h 21600"/>
                </a:gdLst>
                <a:ahLst/>
                <a:cxnLst>
                  <a:cxn ang="T8">
                    <a:pos x="T0" y="T1"/>
                  </a:cxn>
                  <a:cxn ang="T9">
                    <a:pos x="T2" y="T3"/>
                  </a:cxn>
                  <a:cxn ang="T10">
                    <a:pos x="T4" y="T5"/>
                  </a:cxn>
                  <a:cxn ang="T11">
                    <a:pos x="T6" y="T7"/>
                  </a:cxn>
                </a:cxnLst>
                <a:rect l="T12" t="T13" r="T14" b="T15"/>
                <a:pathLst>
                  <a:path w="21600" h="21600">
                    <a:moveTo>
                      <a:pt x="0" y="0"/>
                    </a:moveTo>
                    <a:lnTo>
                      <a:pt x="586" y="21600"/>
                    </a:lnTo>
                    <a:lnTo>
                      <a:pt x="21014" y="21600"/>
                    </a:lnTo>
                    <a:lnTo>
                      <a:pt x="21600" y="0"/>
                    </a:lnTo>
                    <a:lnTo>
                      <a:pt x="0" y="0"/>
                    </a:lnTo>
                    <a:close/>
                  </a:path>
                </a:pathLst>
              </a:custGeom>
              <a:gradFill rotWithShape="0">
                <a:gsLst>
                  <a:gs pos="0">
                    <a:srgbClr val="B7CFEB"/>
                  </a:gs>
                  <a:gs pos="100000">
                    <a:srgbClr val="4E5864"/>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sz="1800">
                  <a:solidFill>
                    <a:schemeClr val="dk1"/>
                  </a:solidFill>
                </a:endParaRPr>
              </a:p>
            </p:txBody>
          </p:sp>
        </p:grpSp>
        <p:sp>
          <p:nvSpPr>
            <p:cNvPr id="40966" name="文本框 6"/>
            <p:cNvSpPr txBox="1">
              <a:spLocks noChangeArrowheads="1"/>
            </p:cNvSpPr>
            <p:nvPr>
              <p:custDataLst>
                <p:tags r:id="rId7"/>
              </p:custDataLst>
            </p:nvPr>
          </p:nvSpPr>
          <p:spPr bwMode="auto">
            <a:xfrm>
              <a:off x="3184303" y="2243521"/>
              <a:ext cx="4680519"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chemeClr val="dk1"/>
                  </a:solidFill>
                  <a:latin typeface="微软雅黑" panose="020B0503020204020204" pitchFamily="34" charset="-122"/>
                  <a:ea typeface="微软雅黑" panose="020B0503020204020204" pitchFamily="34" charset="-122"/>
                </a:rPr>
                <a:t>识别核心岗位</a:t>
              </a:r>
              <a:endParaRPr lang="zh-CN" altLang="en-US" sz="2000">
                <a:solidFill>
                  <a:schemeClr val="dk1"/>
                </a:solidFill>
                <a:latin typeface="微软雅黑" panose="020B0503020204020204" pitchFamily="34" charset="-122"/>
                <a:ea typeface="微软雅黑" panose="020B0503020204020204" pitchFamily="34" charset="-122"/>
              </a:endParaRPr>
            </a:p>
          </p:txBody>
        </p:sp>
      </p:gr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78"/>
          <p:cNvSpPr>
            <a:spLocks noChangeArrowheads="1"/>
          </p:cNvSpPr>
          <p:nvPr>
            <p:custDataLst>
              <p:tags r:id="rId1"/>
            </p:custDataLst>
          </p:nvPr>
        </p:nvSpPr>
        <p:spPr bwMode="gray">
          <a:xfrm flipH="1">
            <a:off x="2133600" y="1368425"/>
            <a:ext cx="1425575" cy="4038600"/>
          </a:xfrm>
          <a:prstGeom prst="roundRect">
            <a:avLst>
              <a:gd name="adj" fmla="val 11375"/>
            </a:avLst>
          </a:prstGeom>
          <a:solidFill>
            <a:srgbClr val="FFFFFF"/>
          </a:solidFill>
          <a:ln w="28575">
            <a:solidFill>
              <a:schemeClr val="accent2"/>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43396" name="AutoShape 76"/>
          <p:cNvSpPr>
            <a:spLocks noChangeArrowheads="1"/>
          </p:cNvSpPr>
          <p:nvPr>
            <p:custDataLst>
              <p:tags r:id="rId2"/>
            </p:custDataLst>
          </p:nvPr>
        </p:nvSpPr>
        <p:spPr bwMode="gray">
          <a:xfrm>
            <a:off x="3565525" y="1371600"/>
            <a:ext cx="6596063" cy="4038600"/>
          </a:xfrm>
          <a:prstGeom prst="roundRect">
            <a:avLst>
              <a:gd name="adj" fmla="val 2454"/>
            </a:avLst>
          </a:prstGeom>
          <a:solidFill>
            <a:schemeClr val="accent4">
              <a:lumMod val="20000"/>
              <a:lumOff val="80000"/>
            </a:schemeClr>
          </a:solidFill>
          <a:ln w="28575">
            <a:solidFill>
              <a:srgbClr val="FEFEFE"/>
            </a:solidFill>
            <a:round/>
          </a:ln>
        </p:spPr>
        <p:txBody>
          <a:bodyPr wrap="none" anchor="ct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sp>
        <p:nvSpPr>
          <p:cNvPr id="41988" name="Rectangle 24"/>
          <p:cNvSpPr>
            <a:spLocks noGrp="1" noChangeArrowheads="1"/>
          </p:cNvSpPr>
          <p:nvPr>
            <p:ph type="title"/>
          </p:nvPr>
        </p:nvSpPr>
        <p:spPr>
          <a:xfrm>
            <a:off x="2790825" y="304800"/>
            <a:ext cx="2952750" cy="7239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薪酬方案设计步骤</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8219" name="Freeform 27"/>
          <p:cNvSpPr/>
          <p:nvPr>
            <p:custDataLst>
              <p:tags r:id="rId3"/>
            </p:custDataLst>
          </p:nvPr>
        </p:nvSpPr>
        <p:spPr bwMode="gray">
          <a:xfrm flipH="1">
            <a:off x="9653588" y="1416050"/>
            <a:ext cx="515937" cy="465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8F8F8">
                  <a:gamma/>
                  <a:tint val="54510"/>
                  <a:invGamma/>
                </a:srgbClr>
              </a:gs>
              <a:gs pos="50000">
                <a:srgbClr val="F8F8F8">
                  <a:alpha val="0"/>
                </a:srgbClr>
              </a:gs>
              <a:gs pos="100000">
                <a:srgbClr val="F8F8F8">
                  <a:gamma/>
                  <a:tint val="54510"/>
                  <a:invGamma/>
                </a:srgbClr>
              </a:gs>
            </a:gsLst>
            <a:lin ang="2700000" scaled="1"/>
          </a:gradFill>
          <a:ln w="0">
            <a:noFill/>
            <a:prstDash val="solid"/>
            <a:round/>
          </a:ln>
          <a:effectLst/>
        </p:spPr>
        <p:txBody>
          <a:bodyP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grpSp>
        <p:nvGrpSpPr>
          <p:cNvPr id="41992" name="Group 29"/>
          <p:cNvGrpSpPr/>
          <p:nvPr/>
        </p:nvGrpSpPr>
        <p:grpSpPr bwMode="auto">
          <a:xfrm rot="5400000">
            <a:off x="3362325" y="1514475"/>
            <a:ext cx="495300" cy="666750"/>
            <a:chOff x="778" y="1762"/>
            <a:chExt cx="312" cy="420"/>
          </a:xfrm>
        </p:grpSpPr>
        <p:grpSp>
          <p:nvGrpSpPr>
            <p:cNvPr id="42006" name="Group 30"/>
            <p:cNvGrpSpPr/>
            <p:nvPr/>
          </p:nvGrpSpPr>
          <p:grpSpPr bwMode="auto">
            <a:xfrm>
              <a:off x="960" y="1764"/>
              <a:ext cx="130" cy="418"/>
              <a:chOff x="960" y="1764"/>
              <a:chExt cx="130" cy="418"/>
            </a:xfrm>
          </p:grpSpPr>
          <p:sp>
            <p:nvSpPr>
              <p:cNvPr id="42011" name="Oval 31"/>
              <p:cNvSpPr>
                <a:spLocks noChangeArrowheads="1"/>
              </p:cNvSpPr>
              <p:nvPr>
                <p:custDataLst>
                  <p:tags r:id="rId4"/>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2012" name="Oval 32"/>
              <p:cNvSpPr>
                <a:spLocks noChangeArrowheads="1"/>
              </p:cNvSpPr>
              <p:nvPr>
                <p:custDataLst>
                  <p:tags r:id="rId5"/>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2013" name="AutoShape 33"/>
              <p:cNvSpPr>
                <a:spLocks noChangeArrowheads="1"/>
              </p:cNvSpPr>
              <p:nvPr>
                <p:custDataLst>
                  <p:tags r:id="rId6"/>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42007" name="Group 34"/>
            <p:cNvGrpSpPr/>
            <p:nvPr/>
          </p:nvGrpSpPr>
          <p:grpSpPr bwMode="auto">
            <a:xfrm>
              <a:off x="778" y="1762"/>
              <a:ext cx="130" cy="418"/>
              <a:chOff x="960" y="1764"/>
              <a:chExt cx="130" cy="418"/>
            </a:xfrm>
          </p:grpSpPr>
          <p:sp>
            <p:nvSpPr>
              <p:cNvPr id="42008" name="Oval 35"/>
              <p:cNvSpPr>
                <a:spLocks noChangeArrowheads="1"/>
              </p:cNvSpPr>
              <p:nvPr>
                <p:custDataLst>
                  <p:tags r:id="rId7"/>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2009" name="Oval 36"/>
              <p:cNvSpPr>
                <a:spLocks noChangeArrowheads="1"/>
              </p:cNvSpPr>
              <p:nvPr>
                <p:custDataLst>
                  <p:tags r:id="rId8"/>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2010" name="AutoShape 37"/>
              <p:cNvSpPr>
                <a:spLocks noChangeArrowheads="1"/>
              </p:cNvSpPr>
              <p:nvPr>
                <p:custDataLst>
                  <p:tags r:id="rId9"/>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grpSp>
        <p:nvGrpSpPr>
          <p:cNvPr id="41993" name="Group 65"/>
          <p:cNvGrpSpPr/>
          <p:nvPr/>
        </p:nvGrpSpPr>
        <p:grpSpPr bwMode="auto">
          <a:xfrm rot="5400000">
            <a:off x="3362325" y="4638675"/>
            <a:ext cx="495300" cy="666750"/>
            <a:chOff x="778" y="1762"/>
            <a:chExt cx="312" cy="420"/>
          </a:xfrm>
        </p:grpSpPr>
        <p:grpSp>
          <p:nvGrpSpPr>
            <p:cNvPr id="41998" name="Group 66"/>
            <p:cNvGrpSpPr/>
            <p:nvPr/>
          </p:nvGrpSpPr>
          <p:grpSpPr bwMode="auto">
            <a:xfrm>
              <a:off x="960" y="1764"/>
              <a:ext cx="130" cy="418"/>
              <a:chOff x="960" y="1764"/>
              <a:chExt cx="130" cy="418"/>
            </a:xfrm>
          </p:grpSpPr>
          <p:sp>
            <p:nvSpPr>
              <p:cNvPr id="42003" name="Oval 67"/>
              <p:cNvSpPr>
                <a:spLocks noChangeArrowheads="1"/>
              </p:cNvSpPr>
              <p:nvPr>
                <p:custDataLst>
                  <p:tags r:id="rId10"/>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2004" name="Oval 68"/>
              <p:cNvSpPr>
                <a:spLocks noChangeArrowheads="1"/>
              </p:cNvSpPr>
              <p:nvPr>
                <p:custDataLst>
                  <p:tags r:id="rId11"/>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2005" name="AutoShape 69"/>
              <p:cNvSpPr>
                <a:spLocks noChangeArrowheads="1"/>
              </p:cNvSpPr>
              <p:nvPr>
                <p:custDataLst>
                  <p:tags r:id="rId12"/>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41999" name="Group 70"/>
            <p:cNvGrpSpPr/>
            <p:nvPr/>
          </p:nvGrpSpPr>
          <p:grpSpPr bwMode="auto">
            <a:xfrm>
              <a:off x="778" y="1762"/>
              <a:ext cx="130" cy="418"/>
              <a:chOff x="960" y="1764"/>
              <a:chExt cx="130" cy="418"/>
            </a:xfrm>
          </p:grpSpPr>
          <p:sp>
            <p:nvSpPr>
              <p:cNvPr id="42000" name="Oval 71"/>
              <p:cNvSpPr>
                <a:spLocks noChangeArrowheads="1"/>
              </p:cNvSpPr>
              <p:nvPr>
                <p:custDataLst>
                  <p:tags r:id="rId13"/>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2001" name="Oval 72"/>
              <p:cNvSpPr>
                <a:spLocks noChangeArrowheads="1"/>
              </p:cNvSpPr>
              <p:nvPr>
                <p:custDataLst>
                  <p:tags r:id="rId14"/>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2002" name="AutoShape 73"/>
              <p:cNvSpPr>
                <a:spLocks noChangeArrowheads="1"/>
              </p:cNvSpPr>
              <p:nvPr>
                <p:custDataLst>
                  <p:tags r:id="rId15"/>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sp>
        <p:nvSpPr>
          <p:cNvPr id="41994" name="Text Box 74"/>
          <p:cNvSpPr txBox="1">
            <a:spLocks noChangeArrowheads="1"/>
          </p:cNvSpPr>
          <p:nvPr/>
        </p:nvSpPr>
        <p:spPr bwMode="gray">
          <a:xfrm>
            <a:off x="4087813" y="1552575"/>
            <a:ext cx="5813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a:solidFill>
                  <a:srgbClr val="000000"/>
                </a:solidFill>
                <a:latin typeface="微软雅黑" panose="020B0503020204020204" pitchFamily="34" charset="-122"/>
                <a:ea typeface="微软雅黑" panose="020B0503020204020204" pitchFamily="34" charset="-122"/>
                <a:cs typeface="Arial" panose="020B0604020202020204" pitchFamily="34" charset="0"/>
              </a:rPr>
              <a:t>重点内容：</a:t>
            </a:r>
            <a:endParaRPr lang="zh-CN" altLang="en-US" sz="24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1995" name="Text Box 75"/>
          <p:cNvSpPr txBox="1">
            <a:spLocks noChangeArrowheads="1"/>
          </p:cNvSpPr>
          <p:nvPr>
            <p:custDataLst>
              <p:tags r:id="rId16"/>
            </p:custDataLst>
          </p:nvPr>
        </p:nvSpPr>
        <p:spPr bwMode="auto">
          <a:xfrm>
            <a:off x="4125913" y="2286000"/>
            <a:ext cx="5851525" cy="1989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3700"/>
              </a:lnSpc>
            </a:pPr>
            <a:r>
              <a:rPr lang="en-US" altLang="zh-CN" sz="2400">
                <a:solidFill>
                  <a:schemeClr val="dk1"/>
                </a:solidFill>
                <a:latin typeface="微软雅黑" panose="020B0503020204020204" pitchFamily="34" charset="-122"/>
                <a:ea typeface="微软雅黑" panose="020B0503020204020204" pitchFamily="34" charset="-122"/>
              </a:rPr>
              <a:t>1</a:t>
            </a:r>
            <a:r>
              <a:rPr lang="zh-CN" altLang="en-US" sz="2400">
                <a:solidFill>
                  <a:schemeClr val="dk1"/>
                </a:solidFill>
                <a:latin typeface="微软雅黑" panose="020B0503020204020204" pitchFamily="34" charset="-122"/>
                <a:ea typeface="微软雅黑" panose="020B0503020204020204" pitchFamily="34" charset="-122"/>
              </a:rPr>
              <a:t>、调研流程</a:t>
            </a:r>
            <a:endParaRPr lang="zh-CN" altLang="en-US" sz="2400">
              <a:solidFill>
                <a:schemeClr val="dk1"/>
              </a:solidFill>
              <a:latin typeface="微软雅黑" panose="020B0503020204020204" pitchFamily="34" charset="-122"/>
              <a:ea typeface="微软雅黑" panose="020B0503020204020204" pitchFamily="34" charset="-122"/>
            </a:endParaRPr>
          </a:p>
          <a:p>
            <a:pPr eaLnBrk="1" hangingPunct="1">
              <a:lnSpc>
                <a:spcPts val="3700"/>
              </a:lnSpc>
            </a:pPr>
            <a:r>
              <a:rPr lang="en-US" altLang="zh-CN" sz="2400">
                <a:solidFill>
                  <a:schemeClr val="dk1"/>
                </a:solidFill>
                <a:latin typeface="微软雅黑" panose="020B0503020204020204" pitchFamily="34" charset="-122"/>
                <a:ea typeface="微软雅黑" panose="020B0503020204020204" pitchFamily="34" charset="-122"/>
              </a:rPr>
              <a:t>2</a:t>
            </a:r>
            <a:r>
              <a:rPr lang="zh-CN" altLang="en-US" sz="2400">
                <a:solidFill>
                  <a:schemeClr val="dk1"/>
                </a:solidFill>
                <a:latin typeface="微软雅黑" panose="020B0503020204020204" pitchFamily="34" charset="-122"/>
                <a:ea typeface="微软雅黑" panose="020B0503020204020204" pitchFamily="34" charset="-122"/>
              </a:rPr>
              <a:t>、调研目的、对象、内容</a:t>
            </a:r>
            <a:endParaRPr lang="zh-CN" altLang="en-US" sz="2400">
              <a:solidFill>
                <a:schemeClr val="dk1"/>
              </a:solidFill>
              <a:latin typeface="微软雅黑" panose="020B0503020204020204" pitchFamily="34" charset="-122"/>
              <a:ea typeface="微软雅黑" panose="020B0503020204020204" pitchFamily="34" charset="-122"/>
            </a:endParaRPr>
          </a:p>
          <a:p>
            <a:pPr eaLnBrk="1" hangingPunct="1">
              <a:lnSpc>
                <a:spcPts val="3700"/>
              </a:lnSpc>
            </a:pPr>
            <a:r>
              <a:rPr lang="en-US" altLang="zh-CN" sz="2400">
                <a:solidFill>
                  <a:schemeClr val="dk1"/>
                </a:solidFill>
                <a:latin typeface="微软雅黑" panose="020B0503020204020204" pitchFamily="34" charset="-122"/>
                <a:ea typeface="微软雅黑" panose="020B0503020204020204" pitchFamily="34" charset="-122"/>
              </a:rPr>
              <a:t>3</a:t>
            </a:r>
            <a:r>
              <a:rPr lang="zh-CN" altLang="en-US" sz="2400">
                <a:solidFill>
                  <a:schemeClr val="dk1"/>
                </a:solidFill>
                <a:latin typeface="微软雅黑" panose="020B0503020204020204" pitchFamily="34" charset="-122"/>
                <a:ea typeface="微软雅黑" panose="020B0503020204020204" pitchFamily="34" charset="-122"/>
              </a:rPr>
              <a:t>、调研渠道</a:t>
            </a:r>
            <a:endParaRPr lang="en-US" altLang="zh-CN" sz="2400">
              <a:solidFill>
                <a:schemeClr val="dk1"/>
              </a:solidFill>
              <a:latin typeface="微软雅黑" panose="020B0503020204020204" pitchFamily="34" charset="-122"/>
              <a:ea typeface="微软雅黑" panose="020B0503020204020204" pitchFamily="34" charset="-122"/>
            </a:endParaRPr>
          </a:p>
          <a:p>
            <a:pPr eaLnBrk="1" hangingPunct="1">
              <a:lnSpc>
                <a:spcPts val="3700"/>
              </a:lnSpc>
            </a:pPr>
            <a:r>
              <a:rPr lang="en-US" altLang="zh-CN" sz="2400">
                <a:solidFill>
                  <a:schemeClr val="dk1"/>
                </a:solidFill>
                <a:latin typeface="微软雅黑" panose="020B0503020204020204" pitchFamily="34" charset="-122"/>
                <a:ea typeface="微软雅黑" panose="020B0503020204020204" pitchFamily="34" charset="-122"/>
              </a:rPr>
              <a:t>4</a:t>
            </a:r>
            <a:r>
              <a:rPr lang="zh-CN" altLang="en-US" sz="2400">
                <a:solidFill>
                  <a:schemeClr val="dk1"/>
                </a:solidFill>
                <a:latin typeface="微软雅黑" panose="020B0503020204020204" pitchFamily="34" charset="-122"/>
                <a:ea typeface="微软雅黑" panose="020B0503020204020204" pitchFamily="34" charset="-122"/>
              </a:rPr>
              <a:t>、调研数据对比、分析</a:t>
            </a:r>
            <a:endParaRPr lang="zh-CN" altLang="en-US" sz="2400">
              <a:solidFill>
                <a:schemeClr val="dk1"/>
              </a:solidFill>
              <a:latin typeface="微软雅黑" panose="020B0503020204020204" pitchFamily="34" charset="-122"/>
              <a:ea typeface="微软雅黑" panose="020B0503020204020204" pitchFamily="34" charset="-122"/>
            </a:endParaRPr>
          </a:p>
        </p:txBody>
      </p:sp>
      <p:sp>
        <p:nvSpPr>
          <p:cNvPr id="41996" name="Line 77"/>
          <p:cNvSpPr>
            <a:spLocks noChangeShapeType="1"/>
          </p:cNvSpPr>
          <p:nvPr>
            <p:custDataLst>
              <p:tags r:id="rId17"/>
            </p:custDataLst>
          </p:nvPr>
        </p:nvSpPr>
        <p:spPr bwMode="auto">
          <a:xfrm>
            <a:off x="3978275" y="1985963"/>
            <a:ext cx="5867400" cy="0"/>
          </a:xfrm>
          <a:prstGeom prst="line">
            <a:avLst/>
          </a:prstGeom>
          <a:noFill/>
          <a:ln w="9525">
            <a:solidFill>
              <a:schemeClr val="dk1"/>
            </a:solidFill>
            <a:prstDash val="lgDash"/>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41997" name="TextBox 29"/>
          <p:cNvSpPr txBox="1">
            <a:spLocks noChangeArrowheads="1"/>
          </p:cNvSpPr>
          <p:nvPr>
            <p:custDataLst>
              <p:tags r:id="rId18"/>
            </p:custDataLst>
          </p:nvPr>
        </p:nvSpPr>
        <p:spPr bwMode="auto">
          <a:xfrm>
            <a:off x="1856105" y="1585913"/>
            <a:ext cx="1198245" cy="358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rPr>
              <a:t>第三步：</a:t>
            </a:r>
            <a:endParaRPr lang="en-US" altLang="zh-CN" sz="2400">
              <a:solidFill>
                <a:schemeClr val="dk1"/>
              </a:solidFill>
            </a:endParaRPr>
          </a:p>
          <a:p>
            <a:pPr eaLnBrk="1" hangingPunct="1"/>
            <a:r>
              <a:rPr lang="zh-CN" altLang="en-US" sz="2400">
                <a:solidFill>
                  <a:schemeClr val="dk1"/>
                </a:solidFill>
              </a:rPr>
              <a:t>外部薪酬调研</a:t>
            </a:r>
            <a:endParaRPr lang="en-US" altLang="zh-CN" sz="2400">
              <a:solidFill>
                <a:schemeClr val="dk1"/>
              </a:solidFill>
              <a:sym typeface="微软雅黑" panose="020B0503020204020204" pitchFamily="34" charset="-122"/>
            </a:endParaRPr>
          </a:p>
          <a:p>
            <a:pPr eaLnBrk="1" hangingPunct="1"/>
            <a:endParaRPr lang="en-US" altLang="zh-CN" sz="2400">
              <a:solidFill>
                <a:schemeClr val="dk1"/>
              </a:solidFill>
              <a:sym typeface="微软雅黑" panose="020B0503020204020204" pitchFamily="34" charset="-122"/>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页脚占位符 3"/>
          <p:cNvSpPr>
            <a:spLocks noGrp="1"/>
          </p:cNvSpPr>
          <p:nvPr>
            <p:ph type="ftr" sz="quarter" idx="4294967295"/>
            <p:custDataLst>
              <p:tags r:id="rId1"/>
            </p:custDataLst>
          </p:nvPr>
        </p:nvSpPr>
        <p:spPr bwMode="auto">
          <a:xfrm>
            <a:off x="10058400"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rPr>
              <a:t>   </a:t>
            </a:r>
            <a:endParaRPr lang="zh-CN" altLang="en-US">
              <a:solidFill>
                <a:schemeClr val="dk1"/>
              </a:solidFill>
            </a:endParaRPr>
          </a:p>
          <a:p>
            <a:pPr eaLnBrk="1" hangingPunct="1"/>
            <a:r>
              <a:rPr lang="en-US" altLang="zh-CN">
                <a:solidFill>
                  <a:schemeClr val="dk1"/>
                </a:solidFill>
              </a:rPr>
              <a:t>   </a:t>
            </a:r>
            <a:endParaRPr lang="en-US" altLang="zh-CN">
              <a:solidFill>
                <a:schemeClr val="dk1"/>
              </a:solidFill>
            </a:endParaRPr>
          </a:p>
        </p:txBody>
      </p:sp>
      <p:sp>
        <p:nvSpPr>
          <p:cNvPr id="391170" name="AutoShape 2"/>
          <p:cNvSpPr>
            <a:spLocks noChangeArrowheads="1"/>
          </p:cNvSpPr>
          <p:nvPr>
            <p:custDataLst>
              <p:tags r:id="rId2"/>
            </p:custDataLst>
          </p:nvPr>
        </p:nvSpPr>
        <p:spPr bwMode="gray">
          <a:xfrm>
            <a:off x="6226175" y="2674938"/>
            <a:ext cx="3597275" cy="3124200"/>
          </a:xfrm>
          <a:prstGeom prst="roundRect">
            <a:avLst>
              <a:gd name="adj" fmla="val 10347"/>
            </a:avLst>
          </a:prstGeom>
          <a:solidFill>
            <a:schemeClr val="accent2">
              <a:lumMod val="20000"/>
              <a:lumOff val="80000"/>
            </a:schemeClr>
          </a:solidFill>
          <a:ln w="50800">
            <a:solidFill>
              <a:schemeClr val="dk1"/>
            </a:solidFill>
            <a:round/>
          </a:ln>
          <a:effectLst>
            <a:outerShdw dist="107763" dir="2700000" algn="ctr" rotWithShape="0">
              <a:schemeClr val="lt1">
                <a:alpha val="50000"/>
              </a:schemeClr>
            </a:outerShdw>
          </a:effectLst>
        </p:spPr>
        <p:txBody>
          <a:bodyPr wrap="none" anchor="ctr"/>
          <a:lstStyle/>
          <a:p>
            <a:pPr>
              <a:defRPr/>
            </a:pPr>
            <a:endParaRPr lang="zh-CN" altLang="en-US" sz="1800">
              <a:solidFill>
                <a:schemeClr val="dk1"/>
              </a:solidFill>
            </a:endParaRPr>
          </a:p>
        </p:txBody>
      </p:sp>
      <p:sp>
        <p:nvSpPr>
          <p:cNvPr id="391172" name="AutoShape 4"/>
          <p:cNvSpPr>
            <a:spLocks noChangeArrowheads="1"/>
          </p:cNvSpPr>
          <p:nvPr>
            <p:custDataLst>
              <p:tags r:id="rId3"/>
            </p:custDataLst>
          </p:nvPr>
        </p:nvSpPr>
        <p:spPr bwMode="gray">
          <a:xfrm>
            <a:off x="2520950" y="2617788"/>
            <a:ext cx="3482975" cy="3170237"/>
          </a:xfrm>
          <a:prstGeom prst="roundRect">
            <a:avLst>
              <a:gd name="adj" fmla="val 10347"/>
            </a:avLst>
          </a:prstGeom>
          <a:solidFill>
            <a:schemeClr val="accent4">
              <a:lumMod val="20000"/>
              <a:lumOff val="80000"/>
            </a:schemeClr>
          </a:solidFill>
          <a:ln w="50800">
            <a:solidFill>
              <a:schemeClr val="dk1"/>
            </a:solidFill>
            <a:round/>
          </a:ln>
          <a:effectLst>
            <a:outerShdw dist="107763" dir="8100000" algn="ctr" rotWithShape="0">
              <a:schemeClr val="lt1">
                <a:alpha val="50000"/>
              </a:schemeClr>
            </a:outerShdw>
          </a:effectLst>
        </p:spPr>
        <p:txBody>
          <a:bodyPr wrap="none" anchor="ctr"/>
          <a:lstStyle/>
          <a:p>
            <a:pPr>
              <a:defRPr/>
            </a:pPr>
            <a:endParaRPr lang="zh-CN" altLang="en-US" sz="1800">
              <a:solidFill>
                <a:schemeClr val="dk1"/>
              </a:solidFill>
            </a:endParaRPr>
          </a:p>
        </p:txBody>
      </p:sp>
      <p:grpSp>
        <p:nvGrpSpPr>
          <p:cNvPr id="43013" name="Group 5"/>
          <p:cNvGrpSpPr/>
          <p:nvPr/>
        </p:nvGrpSpPr>
        <p:grpSpPr bwMode="auto">
          <a:xfrm>
            <a:off x="5392738" y="1600200"/>
            <a:ext cx="790575" cy="1976438"/>
            <a:chOff x="2304" y="1344"/>
            <a:chExt cx="498" cy="1245"/>
          </a:xfrm>
        </p:grpSpPr>
        <p:sp>
          <p:nvSpPr>
            <p:cNvPr id="391174" name="Freeform 6"/>
            <p:cNvSpPr/>
            <p:nvPr>
              <p:custDataLst>
                <p:tags r:id="rId4"/>
              </p:custDataLst>
            </p:nvPr>
          </p:nvSpPr>
          <p:spPr bwMode="gray">
            <a:xfrm>
              <a:off x="2425" y="1344"/>
              <a:ext cx="233" cy="254"/>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gradFill rotWithShape="1">
              <a:gsLst>
                <a:gs pos="0">
                  <a:srgbClr val="5FCBFB"/>
                </a:gs>
                <a:gs pos="100000">
                  <a:srgbClr val="5FCBFB"/>
                </a:gs>
              </a:gsLst>
              <a:lin ang="5400000" scaled="0"/>
            </a:gradFill>
            <a:ln w="0">
              <a:noFill/>
              <a:prstDash val="solid"/>
              <a:round/>
            </a:ln>
            <a:effectLst/>
          </p:spPr>
          <p:txBody>
            <a:bodyPr/>
            <a:lstStyle/>
            <a:p>
              <a:pPr>
                <a:defRPr/>
              </a:pPr>
              <a:endParaRPr lang="zh-CN" altLang="en-US" sz="1800">
                <a:solidFill>
                  <a:schemeClr val="dk1"/>
                </a:solidFill>
              </a:endParaRPr>
            </a:p>
          </p:txBody>
        </p:sp>
        <p:sp>
          <p:nvSpPr>
            <p:cNvPr id="391175" name="Freeform 7"/>
            <p:cNvSpPr/>
            <p:nvPr>
              <p:custDataLst>
                <p:tags r:id="rId5"/>
              </p:custDataLst>
            </p:nvPr>
          </p:nvSpPr>
          <p:spPr bwMode="gray">
            <a:xfrm>
              <a:off x="2304" y="1625"/>
              <a:ext cx="498" cy="964"/>
            </a:xfrm>
            <a:custGeom>
              <a:avLst/>
              <a:gdLst/>
              <a:ahLst/>
              <a:cxnLst>
                <a:cxn ang="0">
                  <a:pos x="72" y="5"/>
                </a:cxn>
                <a:cxn ang="0">
                  <a:pos x="30" y="32"/>
                </a:cxn>
                <a:cxn ang="0">
                  <a:pos x="4" y="75"/>
                </a:cxn>
                <a:cxn ang="0">
                  <a:pos x="0" y="509"/>
                </a:cxn>
                <a:cxn ang="0">
                  <a:pos x="1" y="516"/>
                </a:cxn>
                <a:cxn ang="0">
                  <a:pos x="9" y="533"/>
                </a:cxn>
                <a:cxn ang="0">
                  <a:pos x="26" y="550"/>
                </a:cxn>
                <a:cxn ang="0">
                  <a:pos x="56" y="557"/>
                </a:cxn>
                <a:cxn ang="0">
                  <a:pos x="84" y="551"/>
                </a:cxn>
                <a:cxn ang="0">
                  <a:pos x="100" y="534"/>
                </a:cxn>
                <a:cxn ang="0">
                  <a:pos x="106" y="516"/>
                </a:cxn>
                <a:cxn ang="0">
                  <a:pos x="108" y="503"/>
                </a:cxn>
                <a:cxn ang="0">
                  <a:pos x="108" y="166"/>
                </a:cxn>
                <a:cxn ang="0">
                  <a:pos x="135" y="1066"/>
                </a:cxn>
                <a:cxn ang="0">
                  <a:pos x="138" y="1073"/>
                </a:cxn>
                <a:cxn ang="0">
                  <a:pos x="151" y="1089"/>
                </a:cxn>
                <a:cxn ang="0">
                  <a:pos x="174" y="1105"/>
                </a:cxn>
                <a:cxn ang="0">
                  <a:pos x="199" y="1111"/>
                </a:cxn>
                <a:cxn ang="0">
                  <a:pos x="227" y="1110"/>
                </a:cxn>
                <a:cxn ang="0">
                  <a:pos x="255" y="1097"/>
                </a:cxn>
                <a:cxn ang="0">
                  <a:pos x="272" y="1080"/>
                </a:cxn>
                <a:cxn ang="0">
                  <a:pos x="278" y="1068"/>
                </a:cxn>
                <a:cxn ang="0">
                  <a:pos x="279" y="499"/>
                </a:cxn>
                <a:cxn ang="0">
                  <a:pos x="302" y="503"/>
                </a:cxn>
                <a:cxn ang="0">
                  <a:pos x="302" y="534"/>
                </a:cxn>
                <a:cxn ang="0">
                  <a:pos x="304" y="590"/>
                </a:cxn>
                <a:cxn ang="0">
                  <a:pos x="304" y="664"/>
                </a:cxn>
                <a:cxn ang="0">
                  <a:pos x="304" y="750"/>
                </a:cxn>
                <a:cxn ang="0">
                  <a:pos x="304" y="838"/>
                </a:cxn>
                <a:cxn ang="0">
                  <a:pos x="305" y="926"/>
                </a:cxn>
                <a:cxn ang="0">
                  <a:pos x="305" y="1004"/>
                </a:cxn>
                <a:cxn ang="0">
                  <a:pos x="305" y="1066"/>
                </a:cxn>
                <a:cxn ang="0">
                  <a:pos x="306" y="1073"/>
                </a:cxn>
                <a:cxn ang="0">
                  <a:pos x="315" y="1088"/>
                </a:cxn>
                <a:cxn ang="0">
                  <a:pos x="335" y="1103"/>
                </a:cxn>
                <a:cxn ang="0">
                  <a:pos x="372" y="1111"/>
                </a:cxn>
                <a:cxn ang="0">
                  <a:pos x="408" y="1103"/>
                </a:cxn>
                <a:cxn ang="0">
                  <a:pos x="429" y="1089"/>
                </a:cxn>
                <a:cxn ang="0">
                  <a:pos x="437" y="1073"/>
                </a:cxn>
                <a:cxn ang="0">
                  <a:pos x="438" y="1067"/>
                </a:cxn>
                <a:cxn ang="0">
                  <a:pos x="466" y="166"/>
                </a:cxn>
                <a:cxn ang="0">
                  <a:pos x="468" y="503"/>
                </a:cxn>
                <a:cxn ang="0">
                  <a:pos x="472" y="517"/>
                </a:cxn>
                <a:cxn ang="0">
                  <a:pos x="483" y="537"/>
                </a:cxn>
                <a:cxn ang="0">
                  <a:pos x="505" y="551"/>
                </a:cxn>
                <a:cxn ang="0">
                  <a:pos x="536" y="551"/>
                </a:cxn>
                <a:cxn ang="0">
                  <a:pos x="557" y="537"/>
                </a:cxn>
                <a:cxn ang="0">
                  <a:pos x="570" y="517"/>
                </a:cxn>
                <a:cxn ang="0">
                  <a:pos x="573" y="508"/>
                </a:cxn>
                <a:cxn ang="0">
                  <a:pos x="572" y="68"/>
                </a:cxn>
                <a:cxn ang="0">
                  <a:pos x="546" y="28"/>
                </a:cxn>
                <a:cxn ang="0">
                  <a:pos x="506" y="4"/>
                </a:cxn>
                <a:cxn ang="0">
                  <a:pos x="94" y="0"/>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gradFill rotWithShape="1">
              <a:gsLst>
                <a:gs pos="0">
                  <a:srgbClr val="5FCBFB"/>
                </a:gs>
                <a:gs pos="100000">
                  <a:srgbClr val="5FCBFB"/>
                </a:gs>
              </a:gsLst>
              <a:lin ang="5400000" scaled="0"/>
            </a:gradFill>
            <a:ln w="0">
              <a:noFill/>
              <a:prstDash val="solid"/>
              <a:round/>
            </a:ln>
            <a:effectLst/>
          </p:spPr>
          <p:txBody>
            <a:bodyPr/>
            <a:lstStyle/>
            <a:p>
              <a:pPr>
                <a:defRPr/>
              </a:pPr>
              <a:endParaRPr lang="zh-CN" altLang="en-US" sz="1800">
                <a:solidFill>
                  <a:schemeClr val="dk1"/>
                </a:solidFill>
              </a:endParaRPr>
            </a:p>
          </p:txBody>
        </p:sp>
      </p:grpSp>
      <p:sp>
        <p:nvSpPr>
          <p:cNvPr id="43014" name="Text Box 8"/>
          <p:cNvSpPr txBox="1">
            <a:spLocks noChangeArrowheads="1"/>
          </p:cNvSpPr>
          <p:nvPr>
            <p:custDataLst>
              <p:tags r:id="rId6"/>
            </p:custDataLst>
          </p:nvPr>
        </p:nvSpPr>
        <p:spPr bwMode="gray">
          <a:xfrm>
            <a:off x="2752725" y="2706688"/>
            <a:ext cx="3436938" cy="297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25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1、明确调查目的：</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ts val="25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企业整体薪酬水平的调整；</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ts val="25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企业整体薪酬政策的调整；</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ts val="25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具体岗位薪酬水平的调整。</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ts val="25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2、确定调查范围：</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ts val="25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需要对哪些企业进行调查？</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ts val="25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需要对哪些岗位进行调查？</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ts val="25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需要调查该岗位哪些内容？</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ts val="25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薪酬市场调查的起止时间。</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43015" name="Text Box 9"/>
          <p:cNvSpPr txBox="1">
            <a:spLocks noChangeArrowheads="1"/>
          </p:cNvSpPr>
          <p:nvPr>
            <p:custDataLst>
              <p:tags r:id="rId7"/>
            </p:custDataLst>
          </p:nvPr>
        </p:nvSpPr>
        <p:spPr bwMode="gray">
          <a:xfrm>
            <a:off x="6794500" y="2819400"/>
            <a:ext cx="2913063" cy="310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900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3、选择调查方式：</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ct val="900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应聘者询问调查；</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ct val="900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企业间的相互调查；</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ct val="900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通过行业协会进行调查；</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ct val="900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委托专业机构进行调查。</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ct val="90000"/>
              </a:lnSpc>
              <a:buClr>
                <a:schemeClr val="tx1"/>
              </a:buClr>
            </a:pP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ct val="90000"/>
              </a:lnSpc>
              <a:buClr>
                <a:schemeClr val="tx1"/>
              </a:buClr>
            </a:pPr>
            <a:r>
              <a:rPr lang="zh-CN" altLang="en-US" sz="2000">
                <a:solidFill>
                  <a:schemeClr val="dk1"/>
                </a:solidFill>
                <a:latin typeface="微软雅黑" panose="020B0503020204020204" pitchFamily="34" charset="-122"/>
                <a:ea typeface="微软雅黑" panose="020B0503020204020204" pitchFamily="34" charset="-122"/>
              </a:rPr>
              <a:t>4、分析调查数据：</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ct val="90000"/>
              </a:lnSpc>
              <a:buClr>
                <a:srgbClr val="FF9933"/>
              </a:buClr>
            </a:pPr>
            <a:r>
              <a:rPr lang="zh-CN" altLang="en-US" sz="2000">
                <a:solidFill>
                  <a:schemeClr val="dk1"/>
                </a:solidFill>
                <a:latin typeface="微软雅黑" panose="020B0503020204020204" pitchFamily="34" charset="-122"/>
                <a:ea typeface="微软雅黑" panose="020B0503020204020204" pitchFamily="34" charset="-122"/>
              </a:rPr>
              <a:t>将不同内容的信息分类；</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ct val="90000"/>
              </a:lnSpc>
              <a:buClr>
                <a:srgbClr val="FF9933"/>
              </a:buClr>
            </a:pPr>
            <a:r>
              <a:rPr lang="zh-CN" altLang="en-US" sz="2000">
                <a:solidFill>
                  <a:schemeClr val="dk1"/>
                </a:solidFill>
                <a:latin typeface="微软雅黑" panose="020B0503020204020204" pitchFamily="34" charset="-122"/>
                <a:ea typeface="微软雅黑" panose="020B0503020204020204" pitchFamily="34" charset="-122"/>
              </a:rPr>
              <a:t>识别是否有错误的信息；</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lnSpc>
                <a:spcPct val="90000"/>
              </a:lnSpc>
              <a:buClr>
                <a:srgbClr val="FF9933"/>
              </a:buClr>
            </a:pPr>
            <a:r>
              <a:rPr lang="zh-CN" altLang="en-US" sz="2000">
                <a:solidFill>
                  <a:schemeClr val="dk1"/>
                </a:solidFill>
                <a:latin typeface="微软雅黑" panose="020B0503020204020204" pitchFamily="34" charset="-122"/>
                <a:ea typeface="微软雅黑" panose="020B0503020204020204" pitchFamily="34" charset="-122"/>
              </a:rPr>
              <a:t>形成最终的调查结果表。 </a:t>
            </a:r>
            <a:endParaRPr lang="zh-CN" altLang="en-US" sz="2000">
              <a:solidFill>
                <a:schemeClr val="dk1"/>
              </a:solidFill>
              <a:latin typeface="微软雅黑" panose="020B0503020204020204" pitchFamily="34" charset="-122"/>
              <a:ea typeface="微软雅黑" panose="020B0503020204020204" pitchFamily="34" charset="-122"/>
            </a:endParaRPr>
          </a:p>
          <a:p>
            <a:r>
              <a:rPr lang="en-US" altLang="zh-CN" sz="1600">
                <a:solidFill>
                  <a:schemeClr val="dk1"/>
                </a:solidFill>
              </a:rPr>
              <a:t>.</a:t>
            </a:r>
            <a:endParaRPr lang="en-US" altLang="zh-CN" sz="1600">
              <a:solidFill>
                <a:schemeClr val="dk1"/>
              </a:solidFill>
            </a:endParaRPr>
          </a:p>
        </p:txBody>
      </p:sp>
      <p:grpSp>
        <p:nvGrpSpPr>
          <p:cNvPr id="43016" name="Group 10"/>
          <p:cNvGrpSpPr/>
          <p:nvPr/>
        </p:nvGrpSpPr>
        <p:grpSpPr bwMode="auto">
          <a:xfrm>
            <a:off x="6238875" y="1635125"/>
            <a:ext cx="788988" cy="1976438"/>
            <a:chOff x="2880" y="1344"/>
            <a:chExt cx="498" cy="1245"/>
          </a:xfrm>
        </p:grpSpPr>
        <p:sp>
          <p:nvSpPr>
            <p:cNvPr id="391179" name="Freeform 11"/>
            <p:cNvSpPr/>
            <p:nvPr>
              <p:custDataLst>
                <p:tags r:id="rId8"/>
              </p:custDataLst>
            </p:nvPr>
          </p:nvSpPr>
          <p:spPr bwMode="gray">
            <a:xfrm>
              <a:off x="3001" y="1344"/>
              <a:ext cx="231" cy="254"/>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gradFill rotWithShape="1">
              <a:gsLst>
                <a:gs pos="0">
                  <a:srgbClr val="A21D36"/>
                </a:gs>
                <a:gs pos="100000">
                  <a:srgbClr val="A21D36"/>
                </a:gs>
              </a:gsLst>
              <a:lin ang="5400000" scaled="0"/>
            </a:gradFill>
            <a:ln w="0">
              <a:noFill/>
              <a:prstDash val="solid"/>
              <a:round/>
            </a:ln>
            <a:effectLst/>
          </p:spPr>
          <p:txBody>
            <a:bodyPr/>
            <a:lstStyle/>
            <a:p>
              <a:pPr>
                <a:defRPr/>
              </a:pPr>
              <a:endParaRPr lang="zh-CN" altLang="en-US" sz="1800">
                <a:solidFill>
                  <a:schemeClr val="dk1"/>
                </a:solidFill>
              </a:endParaRPr>
            </a:p>
          </p:txBody>
        </p:sp>
        <p:sp>
          <p:nvSpPr>
            <p:cNvPr id="391180" name="Freeform 12"/>
            <p:cNvSpPr/>
            <p:nvPr>
              <p:custDataLst>
                <p:tags r:id="rId9"/>
              </p:custDataLst>
            </p:nvPr>
          </p:nvSpPr>
          <p:spPr bwMode="gray">
            <a:xfrm>
              <a:off x="2880" y="1625"/>
              <a:ext cx="498" cy="964"/>
            </a:xfrm>
            <a:custGeom>
              <a:avLst/>
              <a:gdLst/>
              <a:ahLst/>
              <a:cxnLst>
                <a:cxn ang="0">
                  <a:pos x="72" y="5"/>
                </a:cxn>
                <a:cxn ang="0">
                  <a:pos x="30" y="32"/>
                </a:cxn>
                <a:cxn ang="0">
                  <a:pos x="4" y="75"/>
                </a:cxn>
                <a:cxn ang="0">
                  <a:pos x="0" y="509"/>
                </a:cxn>
                <a:cxn ang="0">
                  <a:pos x="1" y="516"/>
                </a:cxn>
                <a:cxn ang="0">
                  <a:pos x="9" y="533"/>
                </a:cxn>
                <a:cxn ang="0">
                  <a:pos x="26" y="550"/>
                </a:cxn>
                <a:cxn ang="0">
                  <a:pos x="56" y="557"/>
                </a:cxn>
                <a:cxn ang="0">
                  <a:pos x="84" y="551"/>
                </a:cxn>
                <a:cxn ang="0">
                  <a:pos x="100" y="534"/>
                </a:cxn>
                <a:cxn ang="0">
                  <a:pos x="106" y="516"/>
                </a:cxn>
                <a:cxn ang="0">
                  <a:pos x="108" y="503"/>
                </a:cxn>
                <a:cxn ang="0">
                  <a:pos x="108" y="166"/>
                </a:cxn>
                <a:cxn ang="0">
                  <a:pos x="135" y="1066"/>
                </a:cxn>
                <a:cxn ang="0">
                  <a:pos x="138" y="1073"/>
                </a:cxn>
                <a:cxn ang="0">
                  <a:pos x="151" y="1089"/>
                </a:cxn>
                <a:cxn ang="0">
                  <a:pos x="174" y="1105"/>
                </a:cxn>
                <a:cxn ang="0">
                  <a:pos x="199" y="1111"/>
                </a:cxn>
                <a:cxn ang="0">
                  <a:pos x="227" y="1110"/>
                </a:cxn>
                <a:cxn ang="0">
                  <a:pos x="255" y="1097"/>
                </a:cxn>
                <a:cxn ang="0">
                  <a:pos x="272" y="1080"/>
                </a:cxn>
                <a:cxn ang="0">
                  <a:pos x="278" y="1068"/>
                </a:cxn>
                <a:cxn ang="0">
                  <a:pos x="279" y="499"/>
                </a:cxn>
                <a:cxn ang="0">
                  <a:pos x="302" y="503"/>
                </a:cxn>
                <a:cxn ang="0">
                  <a:pos x="302" y="534"/>
                </a:cxn>
                <a:cxn ang="0">
                  <a:pos x="304" y="590"/>
                </a:cxn>
                <a:cxn ang="0">
                  <a:pos x="304" y="664"/>
                </a:cxn>
                <a:cxn ang="0">
                  <a:pos x="304" y="750"/>
                </a:cxn>
                <a:cxn ang="0">
                  <a:pos x="304" y="838"/>
                </a:cxn>
                <a:cxn ang="0">
                  <a:pos x="305" y="926"/>
                </a:cxn>
                <a:cxn ang="0">
                  <a:pos x="305" y="1004"/>
                </a:cxn>
                <a:cxn ang="0">
                  <a:pos x="305" y="1066"/>
                </a:cxn>
                <a:cxn ang="0">
                  <a:pos x="306" y="1073"/>
                </a:cxn>
                <a:cxn ang="0">
                  <a:pos x="315" y="1088"/>
                </a:cxn>
                <a:cxn ang="0">
                  <a:pos x="335" y="1103"/>
                </a:cxn>
                <a:cxn ang="0">
                  <a:pos x="372" y="1111"/>
                </a:cxn>
                <a:cxn ang="0">
                  <a:pos x="408" y="1103"/>
                </a:cxn>
                <a:cxn ang="0">
                  <a:pos x="429" y="1089"/>
                </a:cxn>
                <a:cxn ang="0">
                  <a:pos x="437" y="1073"/>
                </a:cxn>
                <a:cxn ang="0">
                  <a:pos x="438" y="1067"/>
                </a:cxn>
                <a:cxn ang="0">
                  <a:pos x="466" y="166"/>
                </a:cxn>
                <a:cxn ang="0">
                  <a:pos x="468" y="503"/>
                </a:cxn>
                <a:cxn ang="0">
                  <a:pos x="472" y="517"/>
                </a:cxn>
                <a:cxn ang="0">
                  <a:pos x="483" y="537"/>
                </a:cxn>
                <a:cxn ang="0">
                  <a:pos x="505" y="551"/>
                </a:cxn>
                <a:cxn ang="0">
                  <a:pos x="536" y="551"/>
                </a:cxn>
                <a:cxn ang="0">
                  <a:pos x="557" y="537"/>
                </a:cxn>
                <a:cxn ang="0">
                  <a:pos x="570" y="517"/>
                </a:cxn>
                <a:cxn ang="0">
                  <a:pos x="573" y="508"/>
                </a:cxn>
                <a:cxn ang="0">
                  <a:pos x="572" y="68"/>
                </a:cxn>
                <a:cxn ang="0">
                  <a:pos x="546" y="28"/>
                </a:cxn>
                <a:cxn ang="0">
                  <a:pos x="506" y="4"/>
                </a:cxn>
                <a:cxn ang="0">
                  <a:pos x="94" y="0"/>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gradFill rotWithShape="1">
              <a:gsLst>
                <a:gs pos="0">
                  <a:srgbClr val="A21D36"/>
                </a:gs>
                <a:gs pos="100000">
                  <a:srgbClr val="A21D36"/>
                </a:gs>
              </a:gsLst>
              <a:lin ang="5400000" scaled="0"/>
            </a:gradFill>
            <a:ln w="0">
              <a:noFill/>
              <a:prstDash val="solid"/>
              <a:round/>
            </a:ln>
            <a:effectLst/>
          </p:spPr>
          <p:txBody>
            <a:bodyPr/>
            <a:lstStyle/>
            <a:p>
              <a:pPr>
                <a:defRPr/>
              </a:pPr>
              <a:endParaRPr lang="zh-CN" altLang="en-US" sz="1800">
                <a:solidFill>
                  <a:schemeClr val="dk1"/>
                </a:solidFill>
              </a:endParaRPr>
            </a:p>
          </p:txBody>
        </p:sp>
      </p:grpSp>
      <p:sp>
        <p:nvSpPr>
          <p:cNvPr id="14" name="AutoShape 2"/>
          <p:cNvSpPr>
            <a:spLocks noChangeArrowheads="1"/>
          </p:cNvSpPr>
          <p:nvPr>
            <p:custDataLst>
              <p:tags r:id="rId10"/>
            </p:custDataLst>
          </p:nvPr>
        </p:nvSpPr>
        <p:spPr bwMode="grayWhite">
          <a:xfrm>
            <a:off x="1957388" y="1257300"/>
            <a:ext cx="2436812"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lgn="ctr">
              <a:defRPr/>
            </a:pPr>
            <a:r>
              <a:rPr lang="zh-CN" altLang="en-US" sz="2400" dirty="0">
                <a:solidFill>
                  <a:schemeClr val="lt1"/>
                </a:solidFill>
                <a:latin typeface="微软雅黑" panose="020B0503020204020204" pitchFamily="34" charset="-122"/>
                <a:ea typeface="微软雅黑" panose="020B0503020204020204" pitchFamily="34" charset="-122"/>
              </a:rPr>
              <a:t>薪酬调查流程</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43018" name="矩形 15"/>
          <p:cNvSpPr>
            <a:spLocks noChangeArrowheads="1"/>
          </p:cNvSpPr>
          <p:nvPr>
            <p:custDataLst>
              <p:tags r:id="rId11"/>
            </p:custDataLst>
          </p:nvPr>
        </p:nvSpPr>
        <p:spPr bwMode="auto">
          <a:xfrm>
            <a:off x="2930525" y="381000"/>
            <a:ext cx="15544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latin typeface="微软雅黑" panose="020B0503020204020204" pitchFamily="34" charset="-122"/>
                <a:ea typeface="微软雅黑" panose="020B0503020204020204" pitchFamily="34" charset="-122"/>
              </a:rPr>
              <a:t>外部薪酬调研</a:t>
            </a:r>
            <a:endParaRPr lang="zh-CN" altLang="en-US">
              <a:solidFill>
                <a:schemeClr val="dk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1"/>
          <p:cNvSpPr>
            <a:spLocks noGrp="1"/>
          </p:cNvSpPr>
          <p:nvPr>
            <p:ph type="title"/>
          </p:nvPr>
        </p:nvSpPr>
        <p:spPr>
          <a:xfrm>
            <a:off x="2297113" y="304800"/>
            <a:ext cx="3414712" cy="69215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外部薪酬调研</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4" name="AutoShape 3"/>
          <p:cNvSpPr>
            <a:spLocks noChangeArrowheads="1"/>
          </p:cNvSpPr>
          <p:nvPr>
            <p:custDataLst>
              <p:tags r:id="rId1"/>
            </p:custDataLst>
          </p:nvPr>
        </p:nvSpPr>
        <p:spPr bwMode="auto">
          <a:xfrm>
            <a:off x="1774825" y="1268096"/>
            <a:ext cx="1262063" cy="276859"/>
          </a:xfrm>
          <a:prstGeom prst="homePlate">
            <a:avLst>
              <a:gd name="adj" fmla="val 14987"/>
            </a:avLst>
          </a:prstGeom>
          <a:solidFill>
            <a:schemeClr val="accent4">
              <a:lumMod val="20000"/>
              <a:lumOff val="80000"/>
            </a:schemeClr>
          </a:solidFill>
          <a:ln w="6350">
            <a:noFill/>
            <a:miter lim="800000"/>
          </a:ln>
          <a:effectLst>
            <a:outerShdw dist="35921" dir="2700000" algn="ctr" rotWithShape="0">
              <a:schemeClr val="lt2"/>
            </a:outerShdw>
          </a:effectLst>
        </p:spPr>
        <p:txBody>
          <a:bodyPr lIns="0" tIns="0" rIns="0" bIns="0" anchor="ctr">
            <a:spAutoFit/>
          </a:bodyPr>
          <a:lstStyle/>
          <a:p>
            <a:pPr fontAlgn="auto">
              <a:spcBef>
                <a:spcPts val="0"/>
              </a:spcBef>
              <a:spcAft>
                <a:spcPts val="0"/>
              </a:spcAft>
              <a:defRPr/>
            </a:pPr>
            <a:endParaRPr lang="zh-CN" altLang="en-US" sz="1800" dirty="0">
              <a:solidFill>
                <a:schemeClr val="dk1"/>
              </a:solidFill>
              <a:latin typeface="+mn-lt"/>
              <a:ea typeface="+mn-ea"/>
            </a:endParaRPr>
          </a:p>
        </p:txBody>
      </p:sp>
      <p:sp>
        <p:nvSpPr>
          <p:cNvPr id="44036" name="Freeform 5"/>
          <p:cNvSpPr/>
          <p:nvPr>
            <p:custDataLst>
              <p:tags r:id="rId2"/>
            </p:custDataLst>
          </p:nvPr>
        </p:nvSpPr>
        <p:spPr bwMode="auto">
          <a:xfrm>
            <a:off x="3143250" y="2832100"/>
            <a:ext cx="7345363" cy="1101725"/>
          </a:xfrm>
          <a:custGeom>
            <a:avLst/>
            <a:gdLst>
              <a:gd name="T0" fmla="*/ 2147483647 w 4538"/>
              <a:gd name="T1" fmla="*/ 0 h 1080"/>
              <a:gd name="T2" fmla="*/ 0 w 4538"/>
              <a:gd name="T3" fmla="*/ 0 h 1080"/>
              <a:gd name="T4" fmla="*/ 2147483647 w 4538"/>
              <a:gd name="T5" fmla="*/ 2147483647 h 1080"/>
              <a:gd name="T6" fmla="*/ 0 w 4538"/>
              <a:gd name="T7" fmla="*/ 2147483647 h 1080"/>
              <a:gd name="T8" fmla="*/ 2147483647 w 4538"/>
              <a:gd name="T9" fmla="*/ 2147483647 h 1080"/>
              <a:gd name="T10" fmla="*/ 2147483647 w 4538"/>
              <a:gd name="T11" fmla="*/ 0 h 1080"/>
              <a:gd name="T12" fmla="*/ 0 60000 65536"/>
              <a:gd name="T13" fmla="*/ 0 60000 65536"/>
              <a:gd name="T14" fmla="*/ 0 60000 65536"/>
              <a:gd name="T15" fmla="*/ 0 60000 65536"/>
              <a:gd name="T16" fmla="*/ 0 60000 65536"/>
              <a:gd name="T17" fmla="*/ 0 60000 65536"/>
              <a:gd name="T18" fmla="*/ 0 w 4538"/>
              <a:gd name="T19" fmla="*/ 0 h 1080"/>
              <a:gd name="T20" fmla="*/ 4538 w 4538"/>
              <a:gd name="T21" fmla="*/ 1080 h 1080"/>
            </a:gdLst>
            <a:ahLst/>
            <a:cxnLst>
              <a:cxn ang="T12">
                <a:pos x="T0" y="T1"/>
              </a:cxn>
              <a:cxn ang="T13">
                <a:pos x="T2" y="T3"/>
              </a:cxn>
              <a:cxn ang="T14">
                <a:pos x="T4" y="T5"/>
              </a:cxn>
              <a:cxn ang="T15">
                <a:pos x="T6" y="T7"/>
              </a:cxn>
              <a:cxn ang="T16">
                <a:pos x="T8" y="T9"/>
              </a:cxn>
              <a:cxn ang="T17">
                <a:pos x="T10" y="T11"/>
              </a:cxn>
            </a:cxnLst>
            <a:rect l="T18" t="T19" r="T20" b="T21"/>
            <a:pathLst>
              <a:path w="4538" h="1080">
                <a:moveTo>
                  <a:pt x="4538" y="0"/>
                </a:moveTo>
                <a:lnTo>
                  <a:pt x="0" y="0"/>
                </a:lnTo>
                <a:lnTo>
                  <a:pt x="105" y="541"/>
                </a:lnTo>
                <a:lnTo>
                  <a:pt x="0" y="1080"/>
                </a:lnTo>
                <a:lnTo>
                  <a:pt x="4538" y="1080"/>
                </a:lnTo>
                <a:lnTo>
                  <a:pt x="4538" y="0"/>
                </a:lnTo>
              </a:path>
            </a:pathLst>
          </a:custGeom>
          <a:noFill/>
          <a:ln w="63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800">
              <a:solidFill>
                <a:schemeClr val="dk1"/>
              </a:solidFill>
            </a:endParaRPr>
          </a:p>
        </p:txBody>
      </p:sp>
      <p:sp>
        <p:nvSpPr>
          <p:cNvPr id="6" name="Text Box 4"/>
          <p:cNvSpPr txBox="1">
            <a:spLocks noChangeArrowheads="1"/>
          </p:cNvSpPr>
          <p:nvPr>
            <p:custDataLst>
              <p:tags r:id="rId3"/>
            </p:custDataLst>
          </p:nvPr>
        </p:nvSpPr>
        <p:spPr bwMode="auto">
          <a:xfrm>
            <a:off x="1992313" y="1294924"/>
            <a:ext cx="719137" cy="615315"/>
          </a:xfrm>
          <a:prstGeom prst="rect">
            <a:avLst/>
          </a:prstGeom>
          <a:solidFill>
            <a:schemeClr val="accent4">
              <a:lumMod val="20000"/>
              <a:lumOff val="80000"/>
            </a:schemeClr>
          </a:solidFill>
          <a:ln w="6350">
            <a:noFill/>
            <a:miter lim="800000"/>
          </a:ln>
        </p:spPr>
        <p:txBody>
          <a:bodyPr lIns="0" tIns="0" rIns="0" bIns="0" anchor="ctr">
            <a:spAutoFit/>
          </a:bodyPr>
          <a:lstStyle/>
          <a:p>
            <a:pPr eaLnBrk="0" hangingPunct="0">
              <a:defRPr/>
            </a:pPr>
            <a:r>
              <a:rPr lang="zh-CN" altLang="en-US" sz="2000" dirty="0">
                <a:solidFill>
                  <a:schemeClr val="dk1"/>
                </a:solidFill>
                <a:latin typeface="微软雅黑" panose="020B0503020204020204" pitchFamily="34" charset="-122"/>
                <a:ea typeface="微软雅黑" panose="020B0503020204020204" pitchFamily="34" charset="-122"/>
              </a:rPr>
              <a:t>调研目的</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3359150" y="1341438"/>
            <a:ext cx="6913563" cy="922020"/>
          </a:xfrm>
          <a:prstGeom prst="rect">
            <a:avLst/>
          </a:prstGeom>
          <a:noFill/>
        </p:spPr>
        <p:txBody>
          <a:bodyPr>
            <a:spAutoFit/>
          </a:bodyPr>
          <a:lstStyle/>
          <a:p>
            <a:pPr fontAlgn="auto">
              <a:spcBef>
                <a:spcPts val="0"/>
              </a:spcBef>
              <a:spcAft>
                <a:spcPts val="0"/>
              </a:spcAft>
              <a:defRPr/>
            </a:pPr>
            <a:r>
              <a:rPr lang="en-US" altLang="zh-CN" sz="1800" dirty="0">
                <a:solidFill>
                  <a:srgbClr val="000000"/>
                </a:solidFill>
                <a:latin typeface="微软雅黑" panose="020B0503020204020204" pitchFamily="34" charset="-122"/>
                <a:ea typeface="微软雅黑" panose="020B0503020204020204" pitchFamily="34" charset="-122"/>
              </a:rPr>
              <a:t>1</a:t>
            </a:r>
            <a:r>
              <a:rPr lang="zh-CN" altLang="en-US" sz="1800" dirty="0">
                <a:solidFill>
                  <a:srgbClr val="000000"/>
                </a:solidFill>
                <a:latin typeface="微软雅黑" panose="020B0503020204020204" pitchFamily="34" charset="-122"/>
                <a:ea typeface="微软雅黑" panose="020B0503020204020204" pitchFamily="34" charset="-122"/>
              </a:rPr>
              <a:t>、</a:t>
            </a:r>
            <a:r>
              <a:rPr lang="zh-CN" altLang="zh-CN"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了解行业整体薪酬水平，摸清本企业薪资水平在行业内的位置。</a:t>
            </a:r>
            <a:endParaRPr lang="zh-CN" altLang="zh-CN"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Bef>
                <a:spcPts val="0"/>
              </a:spcBef>
              <a:spcAft>
                <a:spcPts val="0"/>
              </a:spcAft>
              <a:defRPr/>
            </a:pPr>
            <a:r>
              <a:rPr lang="en-US" altLang="zh-CN"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zh-CN"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、有针对性的了解目标岗位的薪资水平</a:t>
            </a:r>
            <a:r>
              <a:rPr lang="zh-CN" altLang="en-US"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zh-CN"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为薪资调整提供参考。</a:t>
            </a:r>
            <a:endParaRPr lang="en-US" altLang="zh-CN"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Bef>
                <a:spcPts val="0"/>
              </a:spcBef>
              <a:spcAft>
                <a:spcPts val="0"/>
              </a:spcAft>
              <a:defRPr/>
            </a:pPr>
            <a:r>
              <a:rPr lang="en-US" altLang="zh-CN"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、掌握薪酬水平新变化和新趋势。</a:t>
            </a:r>
            <a:endParaRPr lang="zh-CN" altLang="en-US"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AutoShape 3"/>
          <p:cNvSpPr>
            <a:spLocks noChangeArrowheads="1"/>
          </p:cNvSpPr>
          <p:nvPr>
            <p:custDataLst>
              <p:tags r:id="rId4"/>
            </p:custDataLst>
          </p:nvPr>
        </p:nvSpPr>
        <p:spPr bwMode="auto">
          <a:xfrm>
            <a:off x="1774825" y="2831783"/>
            <a:ext cx="1262063" cy="276859"/>
          </a:xfrm>
          <a:prstGeom prst="homePlate">
            <a:avLst>
              <a:gd name="adj" fmla="val 14987"/>
            </a:avLst>
          </a:prstGeom>
          <a:solidFill>
            <a:schemeClr val="accent4">
              <a:lumMod val="20000"/>
              <a:lumOff val="80000"/>
            </a:schemeClr>
          </a:solidFill>
          <a:ln w="6350">
            <a:noFill/>
            <a:miter lim="800000"/>
          </a:ln>
          <a:effectLst>
            <a:outerShdw dist="35921" dir="2700000" algn="ctr" rotWithShape="0">
              <a:schemeClr val="lt2"/>
            </a:outerShdw>
          </a:effectLst>
        </p:spPr>
        <p:txBody>
          <a:bodyPr lIns="0" tIns="0" rIns="0" bIns="0" anchor="ctr">
            <a:spAutoFit/>
          </a:bodyPr>
          <a:lstStyle/>
          <a:p>
            <a:pPr fontAlgn="auto">
              <a:spcBef>
                <a:spcPts val="0"/>
              </a:spcBef>
              <a:spcAft>
                <a:spcPts val="0"/>
              </a:spcAft>
              <a:defRPr/>
            </a:pPr>
            <a:endParaRPr lang="zh-CN" altLang="en-US" sz="1800" dirty="0">
              <a:solidFill>
                <a:schemeClr val="dk1"/>
              </a:solidFill>
              <a:latin typeface="+mn-lt"/>
              <a:ea typeface="+mn-ea"/>
            </a:endParaRPr>
          </a:p>
        </p:txBody>
      </p:sp>
      <p:sp>
        <p:nvSpPr>
          <p:cNvPr id="44040" name="Freeform 5"/>
          <p:cNvSpPr/>
          <p:nvPr>
            <p:custDataLst>
              <p:tags r:id="rId5"/>
            </p:custDataLst>
          </p:nvPr>
        </p:nvSpPr>
        <p:spPr bwMode="auto">
          <a:xfrm>
            <a:off x="3143250" y="1268413"/>
            <a:ext cx="7345363" cy="1101725"/>
          </a:xfrm>
          <a:custGeom>
            <a:avLst/>
            <a:gdLst>
              <a:gd name="T0" fmla="*/ 2147483647 w 4538"/>
              <a:gd name="T1" fmla="*/ 0 h 1080"/>
              <a:gd name="T2" fmla="*/ 0 w 4538"/>
              <a:gd name="T3" fmla="*/ 0 h 1080"/>
              <a:gd name="T4" fmla="*/ 2147483647 w 4538"/>
              <a:gd name="T5" fmla="*/ 2147483647 h 1080"/>
              <a:gd name="T6" fmla="*/ 0 w 4538"/>
              <a:gd name="T7" fmla="*/ 2147483647 h 1080"/>
              <a:gd name="T8" fmla="*/ 2147483647 w 4538"/>
              <a:gd name="T9" fmla="*/ 2147483647 h 1080"/>
              <a:gd name="T10" fmla="*/ 2147483647 w 4538"/>
              <a:gd name="T11" fmla="*/ 0 h 1080"/>
              <a:gd name="T12" fmla="*/ 0 60000 65536"/>
              <a:gd name="T13" fmla="*/ 0 60000 65536"/>
              <a:gd name="T14" fmla="*/ 0 60000 65536"/>
              <a:gd name="T15" fmla="*/ 0 60000 65536"/>
              <a:gd name="T16" fmla="*/ 0 60000 65536"/>
              <a:gd name="T17" fmla="*/ 0 60000 65536"/>
              <a:gd name="T18" fmla="*/ 0 w 4538"/>
              <a:gd name="T19" fmla="*/ 0 h 1080"/>
              <a:gd name="T20" fmla="*/ 4538 w 4538"/>
              <a:gd name="T21" fmla="*/ 1080 h 1080"/>
            </a:gdLst>
            <a:ahLst/>
            <a:cxnLst>
              <a:cxn ang="T12">
                <a:pos x="T0" y="T1"/>
              </a:cxn>
              <a:cxn ang="T13">
                <a:pos x="T2" y="T3"/>
              </a:cxn>
              <a:cxn ang="T14">
                <a:pos x="T4" y="T5"/>
              </a:cxn>
              <a:cxn ang="T15">
                <a:pos x="T6" y="T7"/>
              </a:cxn>
              <a:cxn ang="T16">
                <a:pos x="T8" y="T9"/>
              </a:cxn>
              <a:cxn ang="T17">
                <a:pos x="T10" y="T11"/>
              </a:cxn>
            </a:cxnLst>
            <a:rect l="T18" t="T19" r="T20" b="T21"/>
            <a:pathLst>
              <a:path w="4538" h="1080">
                <a:moveTo>
                  <a:pt x="4538" y="0"/>
                </a:moveTo>
                <a:lnTo>
                  <a:pt x="0" y="0"/>
                </a:lnTo>
                <a:lnTo>
                  <a:pt x="105" y="541"/>
                </a:lnTo>
                <a:lnTo>
                  <a:pt x="0" y="1080"/>
                </a:lnTo>
                <a:lnTo>
                  <a:pt x="4538" y="1080"/>
                </a:lnTo>
                <a:lnTo>
                  <a:pt x="4538" y="0"/>
                </a:lnTo>
              </a:path>
            </a:pathLst>
          </a:custGeom>
          <a:noFill/>
          <a:ln w="63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800">
              <a:solidFill>
                <a:schemeClr val="dk1"/>
              </a:solidFill>
            </a:endParaRPr>
          </a:p>
        </p:txBody>
      </p:sp>
      <p:sp>
        <p:nvSpPr>
          <p:cNvPr id="10" name="AutoShape 3"/>
          <p:cNvSpPr>
            <a:spLocks noChangeArrowheads="1"/>
          </p:cNvSpPr>
          <p:nvPr>
            <p:custDataLst>
              <p:tags r:id="rId6"/>
            </p:custDataLst>
          </p:nvPr>
        </p:nvSpPr>
        <p:spPr bwMode="auto">
          <a:xfrm>
            <a:off x="1774825" y="4414521"/>
            <a:ext cx="1262063" cy="276859"/>
          </a:xfrm>
          <a:prstGeom prst="homePlate">
            <a:avLst>
              <a:gd name="adj" fmla="val 14987"/>
            </a:avLst>
          </a:prstGeom>
          <a:solidFill>
            <a:schemeClr val="accent4">
              <a:lumMod val="20000"/>
              <a:lumOff val="80000"/>
            </a:schemeClr>
          </a:solidFill>
          <a:ln w="6350">
            <a:noFill/>
            <a:miter lim="800000"/>
          </a:ln>
          <a:effectLst>
            <a:outerShdw dist="35921" dir="2700000" algn="ctr" rotWithShape="0">
              <a:schemeClr val="lt2"/>
            </a:outerShdw>
          </a:effectLst>
        </p:spPr>
        <p:txBody>
          <a:bodyPr lIns="0" tIns="0" rIns="0" bIns="0" anchor="ctr">
            <a:spAutoFit/>
          </a:bodyPr>
          <a:lstStyle/>
          <a:p>
            <a:pPr fontAlgn="auto">
              <a:spcBef>
                <a:spcPts val="0"/>
              </a:spcBef>
              <a:spcAft>
                <a:spcPts val="0"/>
              </a:spcAft>
              <a:defRPr/>
            </a:pPr>
            <a:endParaRPr lang="zh-CN" altLang="en-US" sz="1800" dirty="0">
              <a:solidFill>
                <a:schemeClr val="dk1"/>
              </a:solidFill>
              <a:latin typeface="+mn-lt"/>
              <a:ea typeface="+mn-ea"/>
            </a:endParaRPr>
          </a:p>
        </p:txBody>
      </p:sp>
      <p:sp>
        <p:nvSpPr>
          <p:cNvPr id="44042" name="Freeform 5"/>
          <p:cNvSpPr/>
          <p:nvPr>
            <p:custDataLst>
              <p:tags r:id="rId7"/>
            </p:custDataLst>
          </p:nvPr>
        </p:nvSpPr>
        <p:spPr bwMode="auto">
          <a:xfrm>
            <a:off x="3143250" y="4414838"/>
            <a:ext cx="7345363" cy="1101725"/>
          </a:xfrm>
          <a:custGeom>
            <a:avLst/>
            <a:gdLst>
              <a:gd name="T0" fmla="*/ 2147483647 w 4538"/>
              <a:gd name="T1" fmla="*/ 0 h 1080"/>
              <a:gd name="T2" fmla="*/ 0 w 4538"/>
              <a:gd name="T3" fmla="*/ 0 h 1080"/>
              <a:gd name="T4" fmla="*/ 2147483647 w 4538"/>
              <a:gd name="T5" fmla="*/ 2147483647 h 1080"/>
              <a:gd name="T6" fmla="*/ 0 w 4538"/>
              <a:gd name="T7" fmla="*/ 2147483647 h 1080"/>
              <a:gd name="T8" fmla="*/ 2147483647 w 4538"/>
              <a:gd name="T9" fmla="*/ 2147483647 h 1080"/>
              <a:gd name="T10" fmla="*/ 2147483647 w 4538"/>
              <a:gd name="T11" fmla="*/ 0 h 1080"/>
              <a:gd name="T12" fmla="*/ 0 60000 65536"/>
              <a:gd name="T13" fmla="*/ 0 60000 65536"/>
              <a:gd name="T14" fmla="*/ 0 60000 65536"/>
              <a:gd name="T15" fmla="*/ 0 60000 65536"/>
              <a:gd name="T16" fmla="*/ 0 60000 65536"/>
              <a:gd name="T17" fmla="*/ 0 60000 65536"/>
              <a:gd name="T18" fmla="*/ 0 w 4538"/>
              <a:gd name="T19" fmla="*/ 0 h 1080"/>
              <a:gd name="T20" fmla="*/ 4538 w 4538"/>
              <a:gd name="T21" fmla="*/ 1080 h 1080"/>
            </a:gdLst>
            <a:ahLst/>
            <a:cxnLst>
              <a:cxn ang="T12">
                <a:pos x="T0" y="T1"/>
              </a:cxn>
              <a:cxn ang="T13">
                <a:pos x="T2" y="T3"/>
              </a:cxn>
              <a:cxn ang="T14">
                <a:pos x="T4" y="T5"/>
              </a:cxn>
              <a:cxn ang="T15">
                <a:pos x="T6" y="T7"/>
              </a:cxn>
              <a:cxn ang="T16">
                <a:pos x="T8" y="T9"/>
              </a:cxn>
              <a:cxn ang="T17">
                <a:pos x="T10" y="T11"/>
              </a:cxn>
            </a:cxnLst>
            <a:rect l="T18" t="T19" r="T20" b="T21"/>
            <a:pathLst>
              <a:path w="4538" h="1080">
                <a:moveTo>
                  <a:pt x="4538" y="0"/>
                </a:moveTo>
                <a:lnTo>
                  <a:pt x="0" y="0"/>
                </a:lnTo>
                <a:lnTo>
                  <a:pt x="105" y="541"/>
                </a:lnTo>
                <a:lnTo>
                  <a:pt x="0" y="1080"/>
                </a:lnTo>
                <a:lnTo>
                  <a:pt x="4538" y="1080"/>
                </a:lnTo>
                <a:lnTo>
                  <a:pt x="4538" y="0"/>
                </a:lnTo>
              </a:path>
            </a:pathLst>
          </a:custGeom>
          <a:noFill/>
          <a:ln w="63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800">
              <a:solidFill>
                <a:schemeClr val="dk1"/>
              </a:solidFill>
            </a:endParaRPr>
          </a:p>
        </p:txBody>
      </p:sp>
      <p:sp>
        <p:nvSpPr>
          <p:cNvPr id="12" name="Text Box 4"/>
          <p:cNvSpPr txBox="1">
            <a:spLocks noChangeArrowheads="1"/>
          </p:cNvSpPr>
          <p:nvPr>
            <p:custDataLst>
              <p:tags r:id="rId8"/>
            </p:custDataLst>
          </p:nvPr>
        </p:nvSpPr>
        <p:spPr bwMode="auto">
          <a:xfrm>
            <a:off x="1992313" y="2895124"/>
            <a:ext cx="719137" cy="615315"/>
          </a:xfrm>
          <a:prstGeom prst="rect">
            <a:avLst/>
          </a:prstGeom>
          <a:solidFill>
            <a:schemeClr val="accent4">
              <a:lumMod val="20000"/>
              <a:lumOff val="80000"/>
            </a:schemeClr>
          </a:solidFill>
          <a:ln w="6350">
            <a:noFill/>
            <a:miter lim="800000"/>
          </a:ln>
        </p:spPr>
        <p:txBody>
          <a:bodyPr lIns="0" tIns="0" rIns="0" bIns="0" anchor="ctr">
            <a:spAutoFit/>
          </a:bodyPr>
          <a:lstStyle/>
          <a:p>
            <a:pPr eaLnBrk="0" hangingPunct="0">
              <a:defRPr/>
            </a:pPr>
            <a:r>
              <a:rPr lang="zh-CN" altLang="en-US" sz="2000" dirty="0">
                <a:solidFill>
                  <a:schemeClr val="dk1"/>
                </a:solidFill>
                <a:latin typeface="微软雅黑" panose="020B0503020204020204" pitchFamily="34" charset="-122"/>
                <a:ea typeface="微软雅黑" panose="020B0503020204020204" pitchFamily="34" charset="-122"/>
              </a:rPr>
              <a:t>调研对象</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13" name="Text Box 4"/>
          <p:cNvSpPr txBox="1">
            <a:spLocks noChangeArrowheads="1"/>
          </p:cNvSpPr>
          <p:nvPr>
            <p:custDataLst>
              <p:tags r:id="rId9"/>
            </p:custDataLst>
          </p:nvPr>
        </p:nvSpPr>
        <p:spPr bwMode="auto">
          <a:xfrm>
            <a:off x="1992313" y="4495324"/>
            <a:ext cx="719137" cy="615315"/>
          </a:xfrm>
          <a:prstGeom prst="rect">
            <a:avLst/>
          </a:prstGeom>
          <a:solidFill>
            <a:schemeClr val="accent4">
              <a:lumMod val="20000"/>
              <a:lumOff val="80000"/>
            </a:schemeClr>
          </a:solidFill>
          <a:ln w="6350">
            <a:noFill/>
            <a:miter lim="800000"/>
          </a:ln>
        </p:spPr>
        <p:txBody>
          <a:bodyPr lIns="0" tIns="0" rIns="0" bIns="0" anchor="ctr">
            <a:spAutoFit/>
          </a:bodyPr>
          <a:lstStyle/>
          <a:p>
            <a:pPr eaLnBrk="0" hangingPunct="0">
              <a:defRPr/>
            </a:pPr>
            <a:r>
              <a:rPr lang="zh-CN" altLang="en-US" sz="2000" dirty="0">
                <a:solidFill>
                  <a:schemeClr val="dk1"/>
                </a:solidFill>
                <a:latin typeface="微软雅黑" panose="020B0503020204020204" pitchFamily="34" charset="-122"/>
                <a:ea typeface="微软雅黑" panose="020B0503020204020204" pitchFamily="34" charset="-122"/>
              </a:rPr>
              <a:t>调研内容</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14" name="TextBox 13"/>
          <p:cNvSpPr txBox="1"/>
          <p:nvPr>
            <p:custDataLst>
              <p:tags r:id="rId10"/>
            </p:custDataLst>
          </p:nvPr>
        </p:nvSpPr>
        <p:spPr>
          <a:xfrm>
            <a:off x="3359150" y="4508500"/>
            <a:ext cx="6985000" cy="922020"/>
          </a:xfrm>
          <a:prstGeom prst="rect">
            <a:avLst/>
          </a:prstGeom>
          <a:noFill/>
        </p:spPr>
        <p:txBody>
          <a:bodyPr>
            <a:spAutoFit/>
          </a:bodyPr>
          <a:lstStyle/>
          <a:p>
            <a:pPr fontAlgn="auto">
              <a:spcBef>
                <a:spcPts val="0"/>
              </a:spcBef>
              <a:spcAft>
                <a:spcPts val="0"/>
              </a:spcAft>
              <a:defRPr/>
            </a:pPr>
            <a:r>
              <a:rPr lang="en-US" altLang="zh-CN"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rPr>
              <a:t>、货币性薪资： 基本工资 、岗位津贴、 绩效工资、 固定奖金 、</a:t>
            </a:r>
            <a:endParaRPr lang="en-US" altLang="zh-CN"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Bef>
                <a:spcPts val="0"/>
              </a:spcBef>
              <a:spcAft>
                <a:spcPts val="0"/>
              </a:spcAft>
              <a:defRPr/>
            </a:pPr>
            <a:r>
              <a:rPr lang="en-US" altLang="zh-CN"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rPr>
              <a:t>浮动奖金 、其他补贴 等项目构成和水平。</a:t>
            </a:r>
            <a:endParaRPr lang="en-US" altLang="zh-CN"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Bef>
                <a:spcPts val="0"/>
              </a:spcBef>
              <a:spcAft>
                <a:spcPts val="0"/>
              </a:spcAft>
              <a:defRPr/>
            </a:pPr>
            <a:r>
              <a:rPr lang="en-US" altLang="zh-CN"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rPr>
              <a:t>、非货币性薪资： 培训、晋升 、住房、旅游 </a:t>
            </a:r>
            <a:r>
              <a:rPr lang="en-US" altLang="zh-CN"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rPr>
              <a:t>休假等。 </a:t>
            </a:r>
            <a:endParaRPr lang="zh-CN" altLang="en-US" sz="1800" dirty="0">
              <a:solidFill>
                <a:schemeClr val="dk1">
                  <a:lumMod val="95000"/>
                  <a:lumOff val="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TextBox 14"/>
          <p:cNvSpPr txBox="1"/>
          <p:nvPr/>
        </p:nvSpPr>
        <p:spPr>
          <a:xfrm>
            <a:off x="3359150" y="2852738"/>
            <a:ext cx="7058025" cy="922020"/>
          </a:xfrm>
          <a:prstGeom prst="rect">
            <a:avLst/>
          </a:prstGeom>
          <a:noFill/>
        </p:spPr>
        <p:txBody>
          <a:bodyPr>
            <a:spAutoFit/>
          </a:bodyPr>
          <a:lstStyle/>
          <a:p>
            <a:pPr fontAlgn="auto">
              <a:spcBef>
                <a:spcPts val="0"/>
              </a:spcBef>
              <a:spcAft>
                <a:spcPts val="0"/>
              </a:spcAft>
              <a:defRPr/>
            </a:pPr>
            <a:r>
              <a:rPr lang="en-US" altLang="zh-CN" sz="1800" dirty="0">
                <a:solidFill>
                  <a:srgbClr val="000000"/>
                </a:solidFill>
                <a:latin typeface="微软雅黑" panose="020B0503020204020204" pitchFamily="34" charset="-122"/>
                <a:ea typeface="微软雅黑" panose="020B0503020204020204" pitchFamily="34" charset="-122"/>
              </a:rPr>
              <a:t>1</a:t>
            </a:r>
            <a:r>
              <a:rPr lang="zh-CN" altLang="en-US" sz="1800" dirty="0">
                <a:solidFill>
                  <a:srgbClr val="000000"/>
                </a:solidFill>
                <a:latin typeface="微软雅黑" panose="020B0503020204020204" pitchFamily="34" charset="-122"/>
                <a:ea typeface="微软雅黑" panose="020B0503020204020204" pitchFamily="34" charset="-122"/>
              </a:rPr>
              <a:t>、</a:t>
            </a:r>
            <a:r>
              <a:rPr lang="zh-CN" altLang="en-US"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同地区、同行业或同规模的企业。</a:t>
            </a:r>
            <a:endParaRPr lang="en-US" altLang="zh-CN"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fontAlgn="auto">
              <a:spcBef>
                <a:spcPts val="0"/>
              </a:spcBef>
              <a:spcAft>
                <a:spcPts val="0"/>
              </a:spcAft>
              <a:defRPr/>
            </a:pPr>
            <a:r>
              <a:rPr lang="en-US" altLang="zh-CN"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、其他行业有本企业同类岗位，构成人力资源竞争企业</a:t>
            </a:r>
            <a:r>
              <a:rPr lang="zh-CN" altLang="zh-CN" sz="1800" dirty="0">
                <a:solidFill>
                  <a:srgbClr val="000000"/>
                </a:solidFill>
                <a:latin typeface="微软雅黑" panose="020B0503020204020204" pitchFamily="34" charset="-122"/>
                <a:ea typeface="微软雅黑" panose="020B0503020204020204" pitchFamily="34" charset="-122"/>
              </a:rPr>
              <a:t>（员工流</a:t>
            </a:r>
            <a:endParaRPr lang="en-US" altLang="zh-CN" sz="1800" dirty="0">
              <a:solidFill>
                <a:srgbClr val="000000"/>
              </a:solidFill>
              <a:latin typeface="微软雅黑" panose="020B0503020204020204" pitchFamily="34" charset="-122"/>
              <a:ea typeface="微软雅黑" panose="020B0503020204020204" pitchFamily="34" charset="-122"/>
            </a:endParaRPr>
          </a:p>
          <a:p>
            <a:pPr fontAlgn="auto">
              <a:spcBef>
                <a:spcPts val="0"/>
              </a:spcBef>
              <a:spcAft>
                <a:spcPts val="0"/>
              </a:spcAft>
              <a:defRPr/>
            </a:pPr>
            <a:r>
              <a:rPr lang="en-US" altLang="zh-CN" sz="1800" dirty="0">
                <a:solidFill>
                  <a:srgbClr val="000000"/>
                </a:solidFill>
                <a:latin typeface="微软雅黑" panose="020B0503020204020204" pitchFamily="34" charset="-122"/>
                <a:ea typeface="微软雅黑" panose="020B0503020204020204" pitchFamily="34" charset="-122"/>
              </a:rPr>
              <a:t>      </a:t>
            </a:r>
            <a:r>
              <a:rPr lang="zh-CN" altLang="zh-CN" sz="1800" dirty="0">
                <a:solidFill>
                  <a:srgbClr val="000000"/>
                </a:solidFill>
                <a:latin typeface="微软雅黑" panose="020B0503020204020204" pitchFamily="34" charset="-122"/>
                <a:ea typeface="微软雅黑" panose="020B0503020204020204" pitchFamily="34" charset="-122"/>
              </a:rPr>
              <a:t>失去向、成熟人才招聘来源等）</a:t>
            </a:r>
            <a:r>
              <a:rPr lang="zh-CN" altLang="en-US"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8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33"/>
          <p:cNvGraphicFramePr>
            <a:graphicFrameLocks noGrp="1"/>
          </p:cNvGraphicFramePr>
          <p:nvPr/>
        </p:nvGraphicFramePr>
        <p:xfrm>
          <a:off x="1873250" y="1954213"/>
          <a:ext cx="8388350" cy="4217670"/>
        </p:xfrm>
        <a:graphic>
          <a:graphicData uri="http://schemas.openxmlformats.org/drawingml/2006/table">
            <a:tbl>
              <a:tblPr/>
              <a:tblGrid>
                <a:gridCol w="1261745"/>
                <a:gridCol w="7126605"/>
              </a:tblGrid>
              <a:tr h="63817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渠道</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调研方式、技巧</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61912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招聘网站、</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报纸</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可通过在相关招聘网站、收集刊登招聘广告报纸来了解目标企业或目标岗位的薪酬水平。</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91884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现场招聘会</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在人才招聘会的现场，通过去各个展位了解目标企业或岗位的招聘宣传情况，有关薪酬福利方面是如何设置的，将这些薪酬“情报”以 收集宣传单、拍照等方式进行收集。</a:t>
                      </a:r>
                      <a:endParaRPr kumimoji="0" lang="en-US" altLang="zh-CN"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电话调研</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充当应聘者，旁敲侧击地打听，但是要问周全，及时记录。</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86360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面试调研</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通过与应聘者电话初试，了解原企业</a:t>
                      </a:r>
                      <a:r>
                        <a:rPr kumimoji="0" lang="en-US" altLang="zh-CN"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a:t>
                      </a: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目前薪资、福利的水平和构成；在面试中采用问卷调查及面谈期望薪酬等方式，了解薪资、福利等信息，做好记录，积累数据。</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67627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HRQQ</a:t>
                      </a: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群</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pP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很多区域的</a:t>
                      </a:r>
                      <a:r>
                        <a:rPr kumimoji="0" lang="en-US" altLang="zh-CN"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HR</a:t>
                      </a: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自发建立起</a:t>
                      </a:r>
                      <a:r>
                        <a:rPr kumimoji="0" lang="en-US" altLang="zh-CN"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HRQQ</a:t>
                      </a: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群，</a:t>
                      </a:r>
                      <a:r>
                        <a:rPr kumimoji="0" lang="en-US" altLang="zh-CN"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HR</a:t>
                      </a: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可以通过主动结识或与关系同行业</a:t>
                      </a:r>
                      <a:r>
                        <a:rPr kumimoji="0" lang="en-US" altLang="zh-CN"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HR</a:t>
                      </a:r>
                      <a:r>
                        <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rPr>
                        <a:t>或相关人士，建立良好的联系，获取自己需要的薪酬信息。</a:t>
                      </a:r>
                      <a:endParaRPr kumimoji="0" lang="zh-CN" altLang="en-US" sz="1800" b="0" i="0" u="none" strike="noStrike" cap="none" normalizeH="0" baseline="0" dirty="0">
                        <a:ln>
                          <a:noFill/>
                        </a:ln>
                        <a:solidFill>
                          <a:srgbClr val="0D0D0D"/>
                        </a:solidFill>
                        <a:effectLst/>
                        <a:latin typeface="微软雅黑" panose="020B0503020204020204" pitchFamily="34" charset="-122"/>
                        <a:ea typeface="微软雅黑" panose="020B0503020204020204" pitchFamily="34" charset="-122"/>
                        <a:sym typeface="微软雅黑" panose="020B0503020204020204" pitchFamily="34" charset="-122"/>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3" name="AutoShape 2"/>
          <p:cNvSpPr>
            <a:spLocks noChangeArrowheads="1"/>
          </p:cNvSpPr>
          <p:nvPr>
            <p:custDataLst>
              <p:tags r:id="rId1"/>
            </p:custDataLst>
          </p:nvPr>
        </p:nvSpPr>
        <p:spPr bwMode="grayWhite">
          <a:xfrm>
            <a:off x="1957388" y="1295400"/>
            <a:ext cx="2436812"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400" dirty="0">
                <a:solidFill>
                  <a:schemeClr val="lt1"/>
                </a:solidFill>
                <a:latin typeface="微软雅黑" panose="020B0503020204020204" pitchFamily="34" charset="-122"/>
                <a:ea typeface="微软雅黑" panose="020B0503020204020204" pitchFamily="34" charset="-122"/>
              </a:rPr>
              <a:t>调研渠道及技巧</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45082" name="矩形 13"/>
          <p:cNvSpPr>
            <a:spLocks noChangeArrowheads="1"/>
          </p:cNvSpPr>
          <p:nvPr>
            <p:custDataLst>
              <p:tags r:id="rId2"/>
            </p:custDataLst>
          </p:nvPr>
        </p:nvSpPr>
        <p:spPr bwMode="auto">
          <a:xfrm>
            <a:off x="2930525" y="381000"/>
            <a:ext cx="15544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latin typeface="微软雅黑" panose="020B0503020204020204" pitchFamily="34" charset="-122"/>
                <a:ea typeface="微软雅黑" panose="020B0503020204020204" pitchFamily="34" charset="-122"/>
              </a:rPr>
              <a:t>外部薪酬调研</a:t>
            </a:r>
            <a:endParaRPr lang="zh-CN" altLang="en-US">
              <a:solidFill>
                <a:schemeClr val="dk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txBox="1">
            <a:spLocks noGrp="1" noChangeArrowheads="1"/>
          </p:cNvSpPr>
          <p:nvPr>
            <p:custDataLst>
              <p:tags r:id="rId1"/>
            </p:custDataLst>
          </p:nvPr>
        </p:nvSpPr>
        <p:spPr bwMode="auto">
          <a:xfrm>
            <a:off x="8434388" y="6540500"/>
            <a:ext cx="21336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fld id="{419E68C3-9B81-43D4-A6DC-9450CF181E5D}" type="slidenum">
              <a:rPr lang="zh-CN" altLang="en-US" sz="1400">
                <a:solidFill>
                  <a:schemeClr val="dk1"/>
                </a:solidFill>
                <a:latin typeface="幼圆" panose="02010509060101010101" pitchFamily="49" charset="-122"/>
                <a:ea typeface="幼圆" panose="02010509060101010101" pitchFamily="49" charset="-122"/>
              </a:rPr>
            </a:fld>
            <a:endParaRPr lang="zh-CN" altLang="en-US" sz="1400">
              <a:solidFill>
                <a:schemeClr val="dk1"/>
              </a:solidFill>
              <a:latin typeface="幼圆" panose="02010509060101010101" pitchFamily="49" charset="-122"/>
              <a:ea typeface="幼圆" panose="02010509060101010101" pitchFamily="49" charset="-122"/>
            </a:endParaRPr>
          </a:p>
        </p:txBody>
      </p:sp>
      <p:sp>
        <p:nvSpPr>
          <p:cNvPr id="18435" name="Rectangle 2"/>
          <p:cNvSpPr>
            <a:spLocks noGrp="1" noChangeArrowheads="1"/>
          </p:cNvSpPr>
          <p:nvPr>
            <p:ph type="title" idx="4294967295"/>
          </p:nvPr>
        </p:nvSpPr>
        <p:spPr>
          <a:xfrm>
            <a:off x="1946275" y="304800"/>
            <a:ext cx="6048375" cy="69215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通过学习实现二个重要目的</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6148" name="Rectangle 3"/>
          <p:cNvSpPr>
            <a:spLocks noGrp="1" noChangeArrowheads="1"/>
          </p:cNvSpPr>
          <p:nvPr>
            <p:ph type="body" idx="4294967295"/>
            <p:custDataLst>
              <p:tags r:id="rId2"/>
            </p:custDataLst>
          </p:nvPr>
        </p:nvSpPr>
        <p:spPr>
          <a:xfrm>
            <a:off x="2157413" y="1981200"/>
            <a:ext cx="7454900" cy="2133600"/>
          </a:xfrm>
          <a:ln>
            <a:solidFill>
              <a:srgbClr val="00B0F0"/>
            </a:solidFill>
            <a:prstDash val="dashDot"/>
          </a:ln>
        </p:spPr>
        <p:txBody>
          <a:bodyPr/>
          <a:lstStyle/>
          <a:p>
            <a:pPr marL="457200" indent="-457200">
              <a:lnSpc>
                <a:spcPct val="150000"/>
              </a:lnSpc>
              <a:buClr>
                <a:srgbClr val="FF0000"/>
              </a:buClr>
              <a:buFontTx/>
              <a:buNone/>
              <a:defRPr/>
            </a:pPr>
            <a:r>
              <a:rPr lang="en-US" altLang="zh-CN" dirty="0">
                <a:solidFill>
                  <a:schemeClr val="dk1"/>
                </a:solidFill>
              </a:rPr>
              <a:t>1</a:t>
            </a:r>
            <a:r>
              <a:rPr lang="zh-CN" altLang="en-US" dirty="0">
                <a:solidFill>
                  <a:schemeClr val="dk1"/>
                </a:solidFill>
              </a:rPr>
              <a:t>、 通过交流，基本</a:t>
            </a:r>
            <a:r>
              <a:rPr lang="zh-CN" altLang="zh-CN" dirty="0">
                <a:solidFill>
                  <a:schemeClr val="dk1"/>
                </a:solidFill>
              </a:rPr>
              <a:t>掌握制订薪资方案的核心内容和程序</a:t>
            </a:r>
            <a:r>
              <a:rPr lang="zh-CN" altLang="en-US" dirty="0">
                <a:solidFill>
                  <a:schemeClr val="dk1"/>
                </a:solidFill>
              </a:rPr>
              <a:t>；</a:t>
            </a:r>
            <a:endParaRPr lang="en-US" altLang="zh-CN" dirty="0">
              <a:solidFill>
                <a:schemeClr val="dk1"/>
              </a:solidFill>
            </a:endParaRPr>
          </a:p>
          <a:p>
            <a:pPr marL="457200" indent="-457200">
              <a:lnSpc>
                <a:spcPct val="150000"/>
              </a:lnSpc>
              <a:buClr>
                <a:srgbClr val="FF0000"/>
              </a:buClr>
              <a:buFontTx/>
              <a:buNone/>
              <a:defRPr/>
            </a:pPr>
            <a:r>
              <a:rPr lang="en-US" altLang="zh-CN" dirty="0">
                <a:solidFill>
                  <a:schemeClr val="dk1"/>
                </a:solidFill>
              </a:rPr>
              <a:t>2</a:t>
            </a:r>
            <a:r>
              <a:rPr lang="zh-CN" altLang="en-US" dirty="0">
                <a:solidFill>
                  <a:schemeClr val="dk1"/>
                </a:solidFill>
              </a:rPr>
              <a:t>、能梳理并解决本公司</a:t>
            </a:r>
            <a:r>
              <a:rPr lang="zh-CN" altLang="zh-CN" dirty="0">
                <a:solidFill>
                  <a:schemeClr val="dk1"/>
                </a:solidFill>
              </a:rPr>
              <a:t>薪资工作中存在的关键问题</a:t>
            </a:r>
            <a:r>
              <a:rPr lang="zh-CN" altLang="en-US" dirty="0">
                <a:solidFill>
                  <a:schemeClr val="dk1"/>
                </a:solidFill>
              </a:rPr>
              <a:t>。</a:t>
            </a:r>
            <a:r>
              <a:rPr lang="en-US" altLang="zh-CN" dirty="0">
                <a:solidFill>
                  <a:schemeClr val="dk1"/>
                </a:solidFill>
                <a:latin typeface="+mn-ea"/>
              </a:rPr>
              <a:t>     </a:t>
            </a:r>
            <a:r>
              <a:rPr lang="zh-CN" altLang="en-US" dirty="0">
                <a:solidFill>
                  <a:schemeClr val="dk1"/>
                </a:solidFill>
              </a:rPr>
              <a:t> </a:t>
            </a:r>
            <a:endParaRPr lang="en-US" altLang="zh-CN" dirty="0">
              <a:solidFill>
                <a:schemeClr val="dk1"/>
              </a:solidFill>
              <a:latin typeface="+mn-ea"/>
            </a:endParaRPr>
          </a:p>
          <a:p>
            <a:pPr marL="457200" indent="-457200">
              <a:lnSpc>
                <a:spcPct val="150000"/>
              </a:lnSpc>
              <a:buClr>
                <a:srgbClr val="FF0000"/>
              </a:buClr>
              <a:buFontTx/>
              <a:buNone/>
              <a:defRPr/>
            </a:pPr>
            <a:endParaRPr lang="en-US" altLang="zh-CN" sz="1800" dirty="0">
              <a:solidFill>
                <a:schemeClr val="dk1"/>
              </a:solidFill>
              <a:latin typeface="+mn-ea"/>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p:cNvSpPr>
            <a:spLocks noChangeArrowheads="1"/>
          </p:cNvSpPr>
          <p:nvPr>
            <p:custDataLst>
              <p:tags r:id="rId1"/>
            </p:custDataLst>
          </p:nvPr>
        </p:nvSpPr>
        <p:spPr bwMode="grayWhite">
          <a:xfrm>
            <a:off x="2006600" y="1333500"/>
            <a:ext cx="4851400"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fontAlgn="auto">
              <a:spcBef>
                <a:spcPts val="0"/>
              </a:spcBef>
              <a:spcAft>
                <a:spcPts val="0"/>
              </a:spcAft>
              <a:defRPr/>
            </a:pPr>
            <a:r>
              <a:rPr lang="zh-CN" altLang="en-US" sz="2400" dirty="0">
                <a:solidFill>
                  <a:schemeClr val="lt1"/>
                </a:solidFill>
                <a:latin typeface="微软雅黑" panose="020B0503020204020204" pitchFamily="34" charset="-122"/>
                <a:ea typeface="微软雅黑" panose="020B0503020204020204" pitchFamily="34" charset="-122"/>
              </a:rPr>
              <a:t>薪酬调研数据整理、分析注意事项：</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46083" name="矩形 8"/>
          <p:cNvSpPr>
            <a:spLocks noChangeArrowheads="1"/>
          </p:cNvSpPr>
          <p:nvPr/>
        </p:nvSpPr>
        <p:spPr bwMode="auto">
          <a:xfrm>
            <a:off x="1804988" y="2076450"/>
            <a:ext cx="8582025" cy="4847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40000"/>
              </a:lnSpc>
            </a:pPr>
            <a:r>
              <a:rPr lang="zh-CN" altLang="en-US" sz="2200">
                <a:solidFill>
                  <a:srgbClr val="000000"/>
                </a:solidFill>
                <a:latin typeface="微软雅黑" panose="020B0503020204020204" pitchFamily="34" charset="-122"/>
                <a:ea typeface="微软雅黑" panose="020B0503020204020204" pitchFamily="34" charset="-122"/>
              </a:rPr>
              <a:t>1、完整对比：除薪酬</a:t>
            </a:r>
            <a:r>
              <a:rPr lang="zh-CN" altLang="zh-CN" sz="2200">
                <a:solidFill>
                  <a:srgbClr val="000000"/>
                </a:solidFill>
                <a:latin typeface="微软雅黑" panose="020B0503020204020204" pitchFamily="34" charset="-122"/>
                <a:ea typeface="微软雅黑" panose="020B0503020204020204" pitchFamily="34" charset="-122"/>
              </a:rPr>
              <a:t>水平</a:t>
            </a:r>
            <a:r>
              <a:rPr lang="zh-CN" altLang="en-US" sz="2200">
                <a:solidFill>
                  <a:srgbClr val="000000"/>
                </a:solidFill>
                <a:latin typeface="微软雅黑" panose="020B0503020204020204" pitchFamily="34" charset="-122"/>
                <a:ea typeface="微软雅黑" panose="020B0503020204020204" pitchFamily="34" charset="-122"/>
              </a:rPr>
              <a:t>外</a:t>
            </a:r>
            <a:r>
              <a:rPr lang="zh-CN" altLang="zh-CN" sz="2200">
                <a:solidFill>
                  <a:srgbClr val="000000"/>
                </a:solidFill>
                <a:latin typeface="微软雅黑" panose="020B0503020204020204" pitchFamily="34" charset="-122"/>
                <a:ea typeface="微软雅黑" panose="020B0503020204020204" pitchFamily="34" charset="-122"/>
              </a:rPr>
              <a:t>，注意对薪酬结构</a:t>
            </a:r>
            <a:r>
              <a:rPr lang="zh-CN" altLang="en-US" sz="2200">
                <a:solidFill>
                  <a:srgbClr val="000000"/>
                </a:solidFill>
                <a:latin typeface="微软雅黑" panose="020B0503020204020204" pitchFamily="34" charset="-122"/>
                <a:ea typeface="微软雅黑" panose="020B0503020204020204" pitchFamily="34" charset="-122"/>
              </a:rPr>
              <a:t>和</a:t>
            </a:r>
            <a:r>
              <a:rPr lang="zh-CN" altLang="zh-CN" sz="2200">
                <a:solidFill>
                  <a:srgbClr val="000000"/>
                </a:solidFill>
                <a:latin typeface="微软雅黑" panose="020B0503020204020204" pitchFamily="34" charset="-122"/>
                <a:ea typeface="微软雅黑" panose="020B0503020204020204" pitchFamily="34" charset="-122"/>
              </a:rPr>
              <a:t>总收入的对比</a:t>
            </a:r>
            <a:r>
              <a:rPr lang="zh-CN" altLang="en-US" sz="2200">
                <a:solidFill>
                  <a:srgbClr val="000000"/>
                </a:solidFill>
                <a:latin typeface="微软雅黑" panose="020B0503020204020204" pitchFamily="34" charset="-122"/>
                <a:ea typeface="微软雅黑" panose="020B0503020204020204" pitchFamily="34" charset="-122"/>
              </a:rPr>
              <a:t>；</a:t>
            </a:r>
            <a:endParaRPr lang="en-US" altLang="zh-CN" sz="2200">
              <a:solidFill>
                <a:srgbClr val="000000"/>
              </a:solidFill>
              <a:latin typeface="微软雅黑" panose="020B0503020204020204" pitchFamily="34" charset="-122"/>
              <a:ea typeface="微软雅黑" panose="020B0503020204020204" pitchFamily="34" charset="-122"/>
            </a:endParaRPr>
          </a:p>
          <a:p>
            <a:pPr eaLnBrk="1" hangingPunct="1">
              <a:lnSpc>
                <a:spcPct val="140000"/>
              </a:lnSpc>
            </a:pPr>
            <a:r>
              <a:rPr lang="zh-CN" altLang="en-US" sz="2200">
                <a:solidFill>
                  <a:srgbClr val="000000"/>
                </a:solidFill>
                <a:latin typeface="微软雅黑" panose="020B0503020204020204" pitchFamily="34" charset="-122"/>
                <a:ea typeface="微软雅黑" panose="020B0503020204020204" pitchFamily="34" charset="-122"/>
              </a:rPr>
              <a:t>2、信息整理：收集后，需将不同岗位和不同调查内容的信息进行分类；</a:t>
            </a:r>
            <a:endParaRPr lang="en-US" altLang="zh-CN" sz="2200">
              <a:solidFill>
                <a:srgbClr val="000000"/>
              </a:solidFill>
              <a:latin typeface="微软雅黑" panose="020B0503020204020204" pitchFamily="34" charset="-122"/>
              <a:ea typeface="微软雅黑" panose="020B0503020204020204" pitchFamily="34" charset="-122"/>
            </a:endParaRPr>
          </a:p>
          <a:p>
            <a:pPr eaLnBrk="1" hangingPunct="1">
              <a:lnSpc>
                <a:spcPct val="140000"/>
              </a:lnSpc>
            </a:pPr>
            <a:r>
              <a:rPr lang="en-US" altLang="zh-CN" sz="2200">
                <a:solidFill>
                  <a:srgbClr val="000000"/>
                </a:solidFill>
                <a:latin typeface="微软雅黑" panose="020B0503020204020204" pitchFamily="34" charset="-122"/>
                <a:ea typeface="微软雅黑" panose="020B0503020204020204" pitchFamily="34" charset="-122"/>
              </a:rPr>
              <a:t>3</a:t>
            </a:r>
            <a:r>
              <a:rPr lang="zh-CN" altLang="en-US" sz="2200">
                <a:solidFill>
                  <a:srgbClr val="000000"/>
                </a:solidFill>
                <a:latin typeface="微软雅黑" panose="020B0503020204020204" pitchFamily="34" charset="-122"/>
                <a:ea typeface="微软雅黑" panose="020B0503020204020204" pitchFamily="34" charset="-122"/>
              </a:rPr>
              <a:t>、信息筛选：根据企业实际，结合自身判断，识别错误或虚假的信息，要善于筛选一些虚假水份，。</a:t>
            </a:r>
            <a:endParaRPr lang="zh-CN" altLang="en-US" sz="2200">
              <a:solidFill>
                <a:srgbClr val="000000"/>
              </a:solidFill>
              <a:latin typeface="微软雅黑" panose="020B0503020204020204" pitchFamily="34" charset="-122"/>
              <a:ea typeface="微软雅黑" panose="020B0503020204020204" pitchFamily="34" charset="-122"/>
            </a:endParaRPr>
          </a:p>
          <a:p>
            <a:pPr eaLnBrk="1" hangingPunct="1">
              <a:lnSpc>
                <a:spcPct val="140000"/>
              </a:lnSpc>
            </a:pPr>
            <a:r>
              <a:rPr lang="en-US" altLang="zh-CN" sz="2200">
                <a:solidFill>
                  <a:srgbClr val="000000"/>
                </a:solidFill>
                <a:latin typeface="微软雅黑" panose="020B0503020204020204" pitchFamily="34" charset="-122"/>
                <a:ea typeface="微软雅黑" panose="020B0503020204020204" pitchFamily="34" charset="-122"/>
              </a:rPr>
              <a:t>4</a:t>
            </a:r>
            <a:r>
              <a:rPr lang="zh-CN" altLang="en-US" sz="2200">
                <a:solidFill>
                  <a:srgbClr val="000000"/>
                </a:solidFill>
                <a:latin typeface="微软雅黑" panose="020B0503020204020204" pitchFamily="34" charset="-122"/>
                <a:ea typeface="微软雅黑" panose="020B0503020204020204" pitchFamily="34" charset="-122"/>
              </a:rPr>
              <a:t>、数据对比分析：根据调查的目的，形成薪酬数据</a:t>
            </a:r>
            <a:r>
              <a:rPr lang="zh-CN" altLang="zh-CN" sz="2200">
                <a:solidFill>
                  <a:srgbClr val="000000"/>
                </a:solidFill>
                <a:latin typeface="微软雅黑" panose="020B0503020204020204" pitchFamily="34" charset="-122"/>
                <a:ea typeface="微软雅黑" panose="020B0503020204020204" pitchFamily="34" charset="-122"/>
              </a:rPr>
              <a:t>对比表，并列出与本</a:t>
            </a:r>
            <a:r>
              <a:rPr lang="zh-CN" altLang="en-US" sz="2200">
                <a:solidFill>
                  <a:srgbClr val="000000"/>
                </a:solidFill>
                <a:latin typeface="微软雅黑" panose="020B0503020204020204" pitchFamily="34" charset="-122"/>
                <a:ea typeface="微软雅黑" panose="020B0503020204020204" pitchFamily="34" charset="-122"/>
              </a:rPr>
              <a:t>企业相应岗位的</a:t>
            </a:r>
            <a:r>
              <a:rPr lang="zh-CN" altLang="zh-CN" sz="2200">
                <a:solidFill>
                  <a:srgbClr val="000000"/>
                </a:solidFill>
                <a:latin typeface="微软雅黑" panose="020B0503020204020204" pitchFamily="34" charset="-122"/>
                <a:ea typeface="微软雅黑" panose="020B0503020204020204" pitchFamily="34" charset="-122"/>
              </a:rPr>
              <a:t>薪资对比情况</a:t>
            </a:r>
            <a:r>
              <a:rPr lang="zh-CN" altLang="en-US" sz="2200">
                <a:solidFill>
                  <a:srgbClr val="000000"/>
                </a:solidFill>
                <a:latin typeface="微软雅黑" panose="020B0503020204020204" pitchFamily="34" charset="-122"/>
                <a:ea typeface="微软雅黑" panose="020B0503020204020204" pitchFamily="34" charset="-122"/>
              </a:rPr>
              <a:t>，有针对性进行数据分析，形成调研报告。</a:t>
            </a:r>
            <a:endParaRPr lang="en-US" altLang="zh-CN" sz="2200">
              <a:solidFill>
                <a:srgbClr val="000000"/>
              </a:solidFill>
              <a:latin typeface="微软雅黑" panose="020B0503020204020204" pitchFamily="34" charset="-122"/>
              <a:ea typeface="微软雅黑" panose="020B0503020204020204" pitchFamily="34" charset="-122"/>
            </a:endParaRPr>
          </a:p>
          <a:p>
            <a:pPr eaLnBrk="1" hangingPunct="1">
              <a:lnSpc>
                <a:spcPct val="140000"/>
              </a:lnSpc>
            </a:pPr>
            <a:r>
              <a:rPr lang="en-US" altLang="zh-CN" sz="2200">
                <a:solidFill>
                  <a:srgbClr val="000000"/>
                </a:solidFill>
                <a:latin typeface="微软雅黑" panose="020B0503020204020204" pitchFamily="34" charset="-122"/>
                <a:ea typeface="微软雅黑" panose="020B0503020204020204" pitchFamily="34" charset="-122"/>
              </a:rPr>
              <a:t>5</a:t>
            </a:r>
            <a:r>
              <a:rPr lang="zh-CN" altLang="en-US" sz="2200">
                <a:solidFill>
                  <a:srgbClr val="000000"/>
                </a:solidFill>
                <a:latin typeface="微软雅黑" panose="020B0503020204020204" pitchFamily="34" charset="-122"/>
                <a:ea typeface="微软雅黑" panose="020B0503020204020204" pitchFamily="34" charset="-122"/>
              </a:rPr>
              <a:t>、长期效应：</a:t>
            </a:r>
            <a:r>
              <a:rPr lang="zh-CN" altLang="zh-CN" sz="2200">
                <a:solidFill>
                  <a:srgbClr val="000000"/>
                </a:solidFill>
                <a:latin typeface="微软雅黑" panose="020B0503020204020204" pitchFamily="34" charset="-122"/>
                <a:ea typeface="微软雅黑" panose="020B0503020204020204" pitchFamily="34" charset="-122"/>
              </a:rPr>
              <a:t>注意</a:t>
            </a:r>
            <a:r>
              <a:rPr lang="zh-CN" altLang="en-US" sz="2200">
                <a:solidFill>
                  <a:srgbClr val="000000"/>
                </a:solidFill>
                <a:latin typeface="微软雅黑" panose="020B0503020204020204" pitchFamily="34" charset="-122"/>
                <a:ea typeface="微软雅黑" panose="020B0503020204020204" pitchFamily="34" charset="-122"/>
              </a:rPr>
              <a:t>薪酬</a:t>
            </a:r>
            <a:r>
              <a:rPr lang="zh-CN" altLang="zh-CN" sz="2200">
                <a:solidFill>
                  <a:srgbClr val="000000"/>
                </a:solidFill>
                <a:latin typeface="微软雅黑" panose="020B0503020204020204" pitchFamily="34" charset="-122"/>
                <a:ea typeface="微软雅黑" panose="020B0503020204020204" pitchFamily="34" charset="-122"/>
              </a:rPr>
              <a:t>数据的长期积累</a:t>
            </a:r>
            <a:r>
              <a:rPr lang="zh-CN" altLang="en-US" sz="2200">
                <a:solidFill>
                  <a:srgbClr val="000000"/>
                </a:solidFill>
                <a:latin typeface="微软雅黑" panose="020B0503020204020204" pitchFamily="34" charset="-122"/>
                <a:ea typeface="微软雅黑" panose="020B0503020204020204" pitchFamily="34" charset="-122"/>
              </a:rPr>
              <a:t>，重在日常积累，处处留心</a:t>
            </a:r>
            <a:r>
              <a:rPr lang="zh-CN" altLang="en-US" sz="2400">
                <a:solidFill>
                  <a:srgbClr val="000000"/>
                </a:solidFill>
                <a:latin typeface="微软雅黑" panose="020B0503020204020204" pitchFamily="34" charset="-122"/>
                <a:ea typeface="微软雅黑" panose="020B0503020204020204" pitchFamily="34" charset="-122"/>
              </a:rPr>
              <a:t>。</a:t>
            </a:r>
            <a:endParaRPr lang="zh-CN" altLang="zh-CN" sz="2400">
              <a:solidFill>
                <a:srgbClr val="000000"/>
              </a:solidFill>
              <a:latin typeface="微软雅黑" panose="020B0503020204020204" pitchFamily="34" charset="-122"/>
              <a:ea typeface="微软雅黑" panose="020B0503020204020204" pitchFamily="34" charset="-122"/>
            </a:endParaRPr>
          </a:p>
          <a:p>
            <a:pPr eaLnBrk="1" hangingPunct="1">
              <a:lnSpc>
                <a:spcPts val="3500"/>
              </a:lnSpc>
            </a:pPr>
            <a:endParaRPr lang="zh-CN" altLang="zh-CN" sz="2400">
              <a:solidFill>
                <a:srgbClr val="000000"/>
              </a:solidFill>
              <a:latin typeface="微软雅黑" panose="020B0503020204020204" pitchFamily="34" charset="-122"/>
              <a:ea typeface="微软雅黑" panose="020B0503020204020204" pitchFamily="34" charset="-122"/>
            </a:endParaRPr>
          </a:p>
        </p:txBody>
      </p:sp>
      <p:sp>
        <p:nvSpPr>
          <p:cNvPr id="46084" name="矩形 6"/>
          <p:cNvSpPr>
            <a:spLocks noChangeArrowheads="1"/>
          </p:cNvSpPr>
          <p:nvPr>
            <p:custDataLst>
              <p:tags r:id="rId2"/>
            </p:custDataLst>
          </p:nvPr>
        </p:nvSpPr>
        <p:spPr bwMode="auto">
          <a:xfrm>
            <a:off x="2930525" y="466725"/>
            <a:ext cx="15544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latin typeface="微软雅黑" panose="020B0503020204020204" pitchFamily="34" charset="-122"/>
                <a:ea typeface="微软雅黑" panose="020B0503020204020204" pitchFamily="34" charset="-122"/>
              </a:rPr>
              <a:t>外部薪酬调研</a:t>
            </a:r>
            <a:endParaRPr lang="zh-CN" altLang="en-US">
              <a:solidFill>
                <a:schemeClr val="dk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标题 1"/>
          <p:cNvSpPr>
            <a:spLocks noGrp="1"/>
          </p:cNvSpPr>
          <p:nvPr>
            <p:ph type="title"/>
          </p:nvPr>
        </p:nvSpPr>
        <p:spPr>
          <a:xfrm>
            <a:off x="2649538" y="381000"/>
            <a:ext cx="4378325" cy="5334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薪酬市场调查：对比模板</a:t>
            </a:r>
            <a:endParaRPr lang="zh-CN" altLang="en-US" sz="2800">
              <a:solidFill>
                <a:schemeClr val="accent1"/>
              </a:solidFill>
              <a:latin typeface="微软雅黑" panose="020B0503020204020204" pitchFamily="34" charset="-122"/>
              <a:ea typeface="微软雅黑" panose="020B0503020204020204" pitchFamily="34" charset="-122"/>
            </a:endParaRPr>
          </a:p>
        </p:txBody>
      </p:sp>
      <p:pic>
        <p:nvPicPr>
          <p:cNvPr id="47107"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649538" y="1447800"/>
            <a:ext cx="7180262"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AutoShape 78"/>
          <p:cNvSpPr>
            <a:spLocks noChangeArrowheads="1"/>
          </p:cNvSpPr>
          <p:nvPr>
            <p:custDataLst>
              <p:tags r:id="rId1"/>
            </p:custDataLst>
          </p:nvPr>
        </p:nvSpPr>
        <p:spPr bwMode="gray">
          <a:xfrm flipH="1">
            <a:off x="2133600" y="1368425"/>
            <a:ext cx="1425575" cy="4038600"/>
          </a:xfrm>
          <a:prstGeom prst="roundRect">
            <a:avLst>
              <a:gd name="adj" fmla="val 11375"/>
            </a:avLst>
          </a:prstGeom>
          <a:solidFill>
            <a:srgbClr val="FFFFFF"/>
          </a:solidFill>
          <a:ln w="28575">
            <a:solidFill>
              <a:schemeClr val="accent2"/>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43396" name="AutoShape 76"/>
          <p:cNvSpPr>
            <a:spLocks noChangeArrowheads="1"/>
          </p:cNvSpPr>
          <p:nvPr>
            <p:custDataLst>
              <p:tags r:id="rId2"/>
            </p:custDataLst>
          </p:nvPr>
        </p:nvSpPr>
        <p:spPr bwMode="gray">
          <a:xfrm>
            <a:off x="3565525" y="1371600"/>
            <a:ext cx="6596063" cy="4038600"/>
          </a:xfrm>
          <a:prstGeom prst="roundRect">
            <a:avLst>
              <a:gd name="adj" fmla="val 2454"/>
            </a:avLst>
          </a:prstGeom>
          <a:solidFill>
            <a:schemeClr val="accent4">
              <a:lumMod val="20000"/>
              <a:lumOff val="80000"/>
            </a:schemeClr>
          </a:solidFill>
          <a:ln w="28575">
            <a:solidFill>
              <a:srgbClr val="FEFEFE"/>
            </a:solidFill>
            <a:round/>
          </a:ln>
        </p:spPr>
        <p:txBody>
          <a:bodyPr wrap="none" anchor="ct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sp>
        <p:nvSpPr>
          <p:cNvPr id="48132" name="Rectangle 24"/>
          <p:cNvSpPr>
            <a:spLocks noGrp="1" noChangeArrowheads="1"/>
          </p:cNvSpPr>
          <p:nvPr>
            <p:ph type="title"/>
          </p:nvPr>
        </p:nvSpPr>
        <p:spPr>
          <a:xfrm>
            <a:off x="2579688" y="266700"/>
            <a:ext cx="3657600" cy="7239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薪酬方案设计步骤</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8219" name="Freeform 27"/>
          <p:cNvSpPr/>
          <p:nvPr>
            <p:custDataLst>
              <p:tags r:id="rId3"/>
            </p:custDataLst>
          </p:nvPr>
        </p:nvSpPr>
        <p:spPr bwMode="gray">
          <a:xfrm flipH="1">
            <a:off x="9653588" y="1416050"/>
            <a:ext cx="515937" cy="465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8F8F8">
                  <a:gamma/>
                  <a:tint val="54510"/>
                  <a:invGamma/>
                </a:srgbClr>
              </a:gs>
              <a:gs pos="50000">
                <a:srgbClr val="F8F8F8">
                  <a:alpha val="0"/>
                </a:srgbClr>
              </a:gs>
              <a:gs pos="100000">
                <a:srgbClr val="F8F8F8">
                  <a:gamma/>
                  <a:tint val="54510"/>
                  <a:invGamma/>
                </a:srgbClr>
              </a:gs>
            </a:gsLst>
            <a:lin ang="2700000" scaled="1"/>
          </a:gradFill>
          <a:ln w="0">
            <a:noFill/>
            <a:prstDash val="solid"/>
            <a:round/>
          </a:ln>
          <a:effectLst/>
        </p:spPr>
        <p:txBody>
          <a:bodyP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grpSp>
        <p:nvGrpSpPr>
          <p:cNvPr id="48136" name="Group 29"/>
          <p:cNvGrpSpPr/>
          <p:nvPr/>
        </p:nvGrpSpPr>
        <p:grpSpPr bwMode="auto">
          <a:xfrm rot="5400000">
            <a:off x="3362325" y="1514475"/>
            <a:ext cx="495300" cy="666750"/>
            <a:chOff x="778" y="1762"/>
            <a:chExt cx="312" cy="420"/>
          </a:xfrm>
        </p:grpSpPr>
        <p:grpSp>
          <p:nvGrpSpPr>
            <p:cNvPr id="48150" name="Group 30"/>
            <p:cNvGrpSpPr/>
            <p:nvPr/>
          </p:nvGrpSpPr>
          <p:grpSpPr bwMode="auto">
            <a:xfrm>
              <a:off x="960" y="1764"/>
              <a:ext cx="130" cy="418"/>
              <a:chOff x="960" y="1764"/>
              <a:chExt cx="130" cy="418"/>
            </a:xfrm>
          </p:grpSpPr>
          <p:sp>
            <p:nvSpPr>
              <p:cNvPr id="48155" name="Oval 31"/>
              <p:cNvSpPr>
                <a:spLocks noChangeArrowheads="1"/>
              </p:cNvSpPr>
              <p:nvPr>
                <p:custDataLst>
                  <p:tags r:id="rId4"/>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8156" name="Oval 32"/>
              <p:cNvSpPr>
                <a:spLocks noChangeArrowheads="1"/>
              </p:cNvSpPr>
              <p:nvPr>
                <p:custDataLst>
                  <p:tags r:id="rId5"/>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8157" name="AutoShape 33"/>
              <p:cNvSpPr>
                <a:spLocks noChangeArrowheads="1"/>
              </p:cNvSpPr>
              <p:nvPr>
                <p:custDataLst>
                  <p:tags r:id="rId6"/>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48151" name="Group 34"/>
            <p:cNvGrpSpPr/>
            <p:nvPr/>
          </p:nvGrpSpPr>
          <p:grpSpPr bwMode="auto">
            <a:xfrm>
              <a:off x="778" y="1762"/>
              <a:ext cx="130" cy="418"/>
              <a:chOff x="960" y="1764"/>
              <a:chExt cx="130" cy="418"/>
            </a:xfrm>
          </p:grpSpPr>
          <p:sp>
            <p:nvSpPr>
              <p:cNvPr id="48152" name="Oval 35"/>
              <p:cNvSpPr>
                <a:spLocks noChangeArrowheads="1"/>
              </p:cNvSpPr>
              <p:nvPr>
                <p:custDataLst>
                  <p:tags r:id="rId7"/>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8153" name="Oval 36"/>
              <p:cNvSpPr>
                <a:spLocks noChangeArrowheads="1"/>
              </p:cNvSpPr>
              <p:nvPr>
                <p:custDataLst>
                  <p:tags r:id="rId8"/>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8154" name="AutoShape 37"/>
              <p:cNvSpPr>
                <a:spLocks noChangeArrowheads="1"/>
              </p:cNvSpPr>
              <p:nvPr>
                <p:custDataLst>
                  <p:tags r:id="rId9"/>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grpSp>
        <p:nvGrpSpPr>
          <p:cNvPr id="48137" name="Group 65"/>
          <p:cNvGrpSpPr/>
          <p:nvPr/>
        </p:nvGrpSpPr>
        <p:grpSpPr bwMode="auto">
          <a:xfrm rot="5400000">
            <a:off x="3362325" y="4638675"/>
            <a:ext cx="495300" cy="666750"/>
            <a:chOff x="778" y="1762"/>
            <a:chExt cx="312" cy="420"/>
          </a:xfrm>
        </p:grpSpPr>
        <p:grpSp>
          <p:nvGrpSpPr>
            <p:cNvPr id="48142" name="Group 66"/>
            <p:cNvGrpSpPr/>
            <p:nvPr/>
          </p:nvGrpSpPr>
          <p:grpSpPr bwMode="auto">
            <a:xfrm>
              <a:off x="960" y="1764"/>
              <a:ext cx="130" cy="418"/>
              <a:chOff x="960" y="1764"/>
              <a:chExt cx="130" cy="418"/>
            </a:xfrm>
          </p:grpSpPr>
          <p:sp>
            <p:nvSpPr>
              <p:cNvPr id="48147" name="Oval 67"/>
              <p:cNvSpPr>
                <a:spLocks noChangeArrowheads="1"/>
              </p:cNvSpPr>
              <p:nvPr>
                <p:custDataLst>
                  <p:tags r:id="rId10"/>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8148" name="Oval 68"/>
              <p:cNvSpPr>
                <a:spLocks noChangeArrowheads="1"/>
              </p:cNvSpPr>
              <p:nvPr>
                <p:custDataLst>
                  <p:tags r:id="rId11"/>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8149" name="AutoShape 69"/>
              <p:cNvSpPr>
                <a:spLocks noChangeArrowheads="1"/>
              </p:cNvSpPr>
              <p:nvPr>
                <p:custDataLst>
                  <p:tags r:id="rId12"/>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48143" name="Group 70"/>
            <p:cNvGrpSpPr/>
            <p:nvPr/>
          </p:nvGrpSpPr>
          <p:grpSpPr bwMode="auto">
            <a:xfrm>
              <a:off x="778" y="1762"/>
              <a:ext cx="130" cy="418"/>
              <a:chOff x="960" y="1764"/>
              <a:chExt cx="130" cy="418"/>
            </a:xfrm>
          </p:grpSpPr>
          <p:sp>
            <p:nvSpPr>
              <p:cNvPr id="48144" name="Oval 71"/>
              <p:cNvSpPr>
                <a:spLocks noChangeArrowheads="1"/>
              </p:cNvSpPr>
              <p:nvPr>
                <p:custDataLst>
                  <p:tags r:id="rId13"/>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8145" name="Oval 72"/>
              <p:cNvSpPr>
                <a:spLocks noChangeArrowheads="1"/>
              </p:cNvSpPr>
              <p:nvPr>
                <p:custDataLst>
                  <p:tags r:id="rId14"/>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8146" name="AutoShape 73"/>
              <p:cNvSpPr>
                <a:spLocks noChangeArrowheads="1"/>
              </p:cNvSpPr>
              <p:nvPr>
                <p:custDataLst>
                  <p:tags r:id="rId15"/>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sp>
        <p:nvSpPr>
          <p:cNvPr id="48138" name="Text Box 74"/>
          <p:cNvSpPr txBox="1">
            <a:spLocks noChangeArrowheads="1"/>
          </p:cNvSpPr>
          <p:nvPr/>
        </p:nvSpPr>
        <p:spPr bwMode="gray">
          <a:xfrm>
            <a:off x="4087813" y="1552575"/>
            <a:ext cx="5813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a:solidFill>
                  <a:srgbClr val="000000"/>
                </a:solidFill>
                <a:latin typeface="微软雅黑" panose="020B0503020204020204" pitchFamily="34" charset="-122"/>
                <a:ea typeface="微软雅黑" panose="020B0503020204020204" pitchFamily="34" charset="-122"/>
                <a:cs typeface="Arial" panose="020B0604020202020204" pitchFamily="34" charset="0"/>
              </a:rPr>
              <a:t>重点内容：</a:t>
            </a:r>
            <a:endParaRPr lang="zh-CN" altLang="en-US">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8139" name="Text Box 75"/>
          <p:cNvSpPr txBox="1">
            <a:spLocks noChangeArrowheads="1"/>
          </p:cNvSpPr>
          <p:nvPr>
            <p:custDataLst>
              <p:tags r:id="rId16"/>
            </p:custDataLst>
          </p:nvPr>
        </p:nvSpPr>
        <p:spPr bwMode="auto">
          <a:xfrm>
            <a:off x="4337050" y="2514600"/>
            <a:ext cx="35877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3700"/>
              </a:lnSpc>
            </a:pPr>
            <a:r>
              <a:rPr lang="en-US" altLang="zh-CN" sz="2400">
                <a:solidFill>
                  <a:schemeClr val="dk1"/>
                </a:solidFill>
                <a:latin typeface="微软雅黑" panose="020B0503020204020204" pitchFamily="34" charset="-122"/>
                <a:ea typeface="微软雅黑" panose="020B0503020204020204" pitchFamily="34" charset="-122"/>
              </a:rPr>
              <a:t>1</a:t>
            </a:r>
            <a:r>
              <a:rPr lang="zh-CN" altLang="en-US" sz="2400">
                <a:solidFill>
                  <a:schemeClr val="dk1"/>
                </a:solidFill>
                <a:latin typeface="微软雅黑" panose="020B0503020204020204" pitchFamily="34" charset="-122"/>
                <a:ea typeface="微软雅黑" panose="020B0503020204020204" pitchFamily="34" charset="-122"/>
              </a:rPr>
              <a:t>、确定薪酬水平策略</a:t>
            </a:r>
            <a:endParaRPr lang="zh-CN" altLang="en-US" sz="2400">
              <a:solidFill>
                <a:schemeClr val="dk1"/>
              </a:solidFill>
              <a:latin typeface="微软雅黑" panose="020B0503020204020204" pitchFamily="34" charset="-122"/>
              <a:ea typeface="微软雅黑" panose="020B0503020204020204" pitchFamily="34" charset="-122"/>
            </a:endParaRPr>
          </a:p>
          <a:p>
            <a:pPr eaLnBrk="1" hangingPunct="1">
              <a:lnSpc>
                <a:spcPts val="3700"/>
              </a:lnSpc>
            </a:pPr>
            <a:r>
              <a:rPr lang="en-US" altLang="zh-CN" sz="2400">
                <a:solidFill>
                  <a:schemeClr val="dk1"/>
                </a:solidFill>
                <a:latin typeface="微软雅黑" panose="020B0503020204020204" pitchFamily="34" charset="-122"/>
                <a:ea typeface="微软雅黑" panose="020B0503020204020204" pitchFamily="34" charset="-122"/>
              </a:rPr>
              <a:t>2</a:t>
            </a:r>
            <a:r>
              <a:rPr lang="zh-CN" altLang="en-US" sz="2400">
                <a:solidFill>
                  <a:schemeClr val="dk1"/>
                </a:solidFill>
                <a:latin typeface="微软雅黑" panose="020B0503020204020204" pitchFamily="34" charset="-122"/>
                <a:ea typeface="微软雅黑" panose="020B0503020204020204" pitchFamily="34" charset="-122"/>
              </a:rPr>
              <a:t>、确定薪酬结构策略</a:t>
            </a:r>
            <a:endParaRPr lang="zh-CN" altLang="en-US" sz="2400">
              <a:solidFill>
                <a:schemeClr val="dk1"/>
              </a:solidFill>
              <a:latin typeface="微软雅黑" panose="020B0503020204020204" pitchFamily="34" charset="-122"/>
              <a:ea typeface="微软雅黑" panose="020B0503020204020204" pitchFamily="34" charset="-122"/>
            </a:endParaRPr>
          </a:p>
          <a:p>
            <a:pPr eaLnBrk="1" hangingPunct="1">
              <a:lnSpc>
                <a:spcPts val="3700"/>
              </a:lnSpc>
            </a:pPr>
            <a:endParaRPr lang="zh-CN" altLang="en-US" sz="2400">
              <a:solidFill>
                <a:schemeClr val="dk1"/>
              </a:solidFill>
              <a:latin typeface="微软雅黑" panose="020B0503020204020204" pitchFamily="34" charset="-122"/>
              <a:ea typeface="微软雅黑" panose="020B0503020204020204" pitchFamily="34" charset="-122"/>
            </a:endParaRPr>
          </a:p>
        </p:txBody>
      </p:sp>
      <p:sp>
        <p:nvSpPr>
          <p:cNvPr id="48140" name="Line 77"/>
          <p:cNvSpPr>
            <a:spLocks noChangeShapeType="1"/>
          </p:cNvSpPr>
          <p:nvPr>
            <p:custDataLst>
              <p:tags r:id="rId17"/>
            </p:custDataLst>
          </p:nvPr>
        </p:nvSpPr>
        <p:spPr bwMode="auto">
          <a:xfrm>
            <a:off x="3978275" y="1985963"/>
            <a:ext cx="5867400" cy="0"/>
          </a:xfrm>
          <a:prstGeom prst="line">
            <a:avLst/>
          </a:prstGeom>
          <a:noFill/>
          <a:ln w="9525">
            <a:solidFill>
              <a:schemeClr val="dk1"/>
            </a:solidFill>
            <a:prstDash val="lgDash"/>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48141" name="TextBox 29"/>
          <p:cNvSpPr txBox="1">
            <a:spLocks noChangeArrowheads="1"/>
          </p:cNvSpPr>
          <p:nvPr>
            <p:custDataLst>
              <p:tags r:id="rId18"/>
            </p:custDataLst>
          </p:nvPr>
        </p:nvSpPr>
        <p:spPr bwMode="auto">
          <a:xfrm>
            <a:off x="2068830" y="1447800"/>
            <a:ext cx="119824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rPr>
              <a:t>第四步：</a:t>
            </a:r>
            <a:endParaRPr lang="en-US" altLang="zh-CN" sz="2400">
              <a:solidFill>
                <a:schemeClr val="dk1"/>
              </a:solidFill>
            </a:endParaRPr>
          </a:p>
          <a:p>
            <a:pPr eaLnBrk="1" hangingPunct="1"/>
            <a:r>
              <a:rPr lang="zh-CN" altLang="en-US" sz="2400">
                <a:solidFill>
                  <a:schemeClr val="dk1"/>
                </a:solidFill>
              </a:rPr>
              <a:t>确定薪酬策略</a:t>
            </a:r>
            <a:endParaRPr lang="en-US" altLang="zh-CN" sz="2400">
              <a:solidFill>
                <a:schemeClr val="dk1"/>
              </a:solidFill>
              <a:sym typeface="微软雅黑" panose="020B0503020204020204" pitchFamily="34" charset="-122"/>
            </a:endParaRPr>
          </a:p>
          <a:p>
            <a:pPr eaLnBrk="1" hangingPunct="1"/>
            <a:endParaRPr lang="en-US" altLang="zh-CN" sz="2400">
              <a:solidFill>
                <a:schemeClr val="dk1"/>
              </a:solidFill>
              <a:sym typeface="微软雅黑" panose="020B0503020204020204" pitchFamily="34" charset="-122"/>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灯片编号占位符 6"/>
          <p:cNvSpPr txBox="1">
            <a:spLocks noGrp="1"/>
          </p:cNvSpPr>
          <p:nvPr>
            <p:custDataLst>
              <p:tags r:id="rId1"/>
            </p:custDataLst>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fld id="{8A555667-3D9B-4832-AF11-6A00A7026263}" type="slidenum">
              <a:rPr lang="zh-CN" altLang="en-US" sz="1400">
                <a:solidFill>
                  <a:schemeClr val="dk1"/>
                </a:solidFill>
                <a:latin typeface="Calibri" panose="020F0502020204030204" pitchFamily="34" charset="0"/>
              </a:rPr>
            </a:fld>
            <a:endParaRPr lang="zh-CN" altLang="en-US" sz="1400">
              <a:solidFill>
                <a:schemeClr val="dk1"/>
              </a:solidFill>
              <a:latin typeface="Calibri" panose="020F0502020204030204" pitchFamily="34" charset="0"/>
            </a:endParaRPr>
          </a:p>
        </p:txBody>
      </p:sp>
      <p:sp>
        <p:nvSpPr>
          <p:cNvPr id="49155" name="灯片编号占位符 1"/>
          <p:cNvSpPr txBox="1"/>
          <p:nvPr>
            <p:custDataLst>
              <p:tags r:id="rId2"/>
            </p:custDataLst>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fld id="{6AE3C916-C199-4284-9936-31E4AA44910C}" type="slidenum">
              <a:rPr lang="en-US" altLang="zh-CN" sz="1400">
                <a:solidFill>
                  <a:schemeClr val="dk1"/>
                </a:solidFill>
                <a:latin typeface="Calibri" panose="020F0502020204030204" pitchFamily="34" charset="0"/>
              </a:rPr>
            </a:fld>
            <a:endParaRPr lang="en-US" altLang="zh-CN" sz="1400">
              <a:solidFill>
                <a:schemeClr val="dk1"/>
              </a:solidFill>
              <a:latin typeface="Calibri" panose="020F0502020204030204" pitchFamily="34" charset="0"/>
            </a:endParaRPr>
          </a:p>
        </p:txBody>
      </p:sp>
      <p:sp>
        <p:nvSpPr>
          <p:cNvPr id="49156" name="Text Box 3"/>
          <p:cNvSpPr txBox="1">
            <a:spLocks noChangeArrowheads="1"/>
          </p:cNvSpPr>
          <p:nvPr>
            <p:custDataLst>
              <p:tags r:id="rId3"/>
            </p:custDataLst>
          </p:nvPr>
        </p:nvSpPr>
        <p:spPr bwMode="auto">
          <a:xfrm>
            <a:off x="3184525" y="722313"/>
            <a:ext cx="308610" cy="35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8" tIns="45714" rIns="91428" bIns="45714">
            <a:spAutoFit/>
          </a:bodyPr>
          <a:lstStyle>
            <a:lvl1pPr defTabSz="865505" eaLnBrk="0" hangingPunct="0">
              <a:defRPr>
                <a:solidFill>
                  <a:schemeClr val="tx1"/>
                </a:solidFill>
                <a:latin typeface="Arial" panose="020B0604020202020204" pitchFamily="34" charset="0"/>
                <a:ea typeface="宋体" panose="02010600030101010101" pitchFamily="2" charset="-122"/>
              </a:defRPr>
            </a:lvl1pPr>
            <a:lvl2pPr marL="742950" indent="-285750" defTabSz="865505" eaLnBrk="0" hangingPunct="0">
              <a:defRPr>
                <a:solidFill>
                  <a:schemeClr val="tx1"/>
                </a:solidFill>
                <a:latin typeface="Arial" panose="020B0604020202020204" pitchFamily="34" charset="0"/>
                <a:ea typeface="宋体" panose="02010600030101010101" pitchFamily="2" charset="-122"/>
              </a:defRPr>
            </a:lvl2pPr>
            <a:lvl3pPr marL="1143000" indent="-228600" defTabSz="865505" eaLnBrk="0" hangingPunct="0">
              <a:defRPr>
                <a:solidFill>
                  <a:schemeClr val="tx1"/>
                </a:solidFill>
                <a:latin typeface="Arial" panose="020B0604020202020204" pitchFamily="34" charset="0"/>
                <a:ea typeface="宋体" panose="02010600030101010101" pitchFamily="2" charset="-122"/>
              </a:defRPr>
            </a:lvl3pPr>
            <a:lvl4pPr marL="1600200" indent="-228600" defTabSz="865505" eaLnBrk="0" hangingPunct="0">
              <a:defRPr>
                <a:solidFill>
                  <a:schemeClr val="tx1"/>
                </a:solidFill>
                <a:latin typeface="Arial" panose="020B0604020202020204" pitchFamily="34" charset="0"/>
                <a:ea typeface="宋体" panose="02010600030101010101" pitchFamily="2" charset="-122"/>
              </a:defRPr>
            </a:lvl4pPr>
            <a:lvl5pPr marL="2057400" indent="-228600" defTabSz="865505" eaLnBrk="0" hangingPunct="0">
              <a:defRPr>
                <a:solidFill>
                  <a:schemeClr val="tx1"/>
                </a:solidFill>
                <a:latin typeface="Arial" panose="020B0604020202020204" pitchFamily="34" charset="0"/>
                <a:ea typeface="宋体" panose="02010600030101010101" pitchFamily="2" charset="-122"/>
              </a:defRPr>
            </a:lvl5pPr>
            <a:lvl6pPr marL="2514600" indent="-228600" defTabSz="8655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8655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8655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8655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sz="1700">
              <a:solidFill>
                <a:schemeClr val="dk1"/>
              </a:solidFill>
              <a:latin typeface="Calibri" panose="020F0502020204030204" pitchFamily="34" charset="0"/>
            </a:endParaRPr>
          </a:p>
        </p:txBody>
      </p:sp>
      <p:grpSp>
        <p:nvGrpSpPr>
          <p:cNvPr id="2" name="组合 9"/>
          <p:cNvGrpSpPr/>
          <p:nvPr/>
        </p:nvGrpSpPr>
        <p:grpSpPr bwMode="auto">
          <a:xfrm>
            <a:off x="3503613" y="1412875"/>
            <a:ext cx="5111750" cy="4895850"/>
            <a:chOff x="4905013" y="1932978"/>
            <a:chExt cx="5112568" cy="5112568"/>
          </a:xfrm>
        </p:grpSpPr>
        <p:pic>
          <p:nvPicPr>
            <p:cNvPr id="11" name="图片 10"/>
            <p:cNvPicPr>
              <a:picLocks noChangeAspect="1"/>
            </p:cNvPicPr>
            <p:nvPr/>
          </p:nvPicPr>
          <p:blipFill>
            <a:blip r:embed="rId4"/>
            <a:stretch>
              <a:fillRect/>
            </a:stretch>
          </p:blipFill>
          <p:spPr>
            <a:xfrm>
              <a:off x="4905013" y="1932978"/>
              <a:ext cx="5112568" cy="5112568"/>
            </a:xfrm>
            <a:prstGeom prst="rect">
              <a:avLst/>
            </a:prstGeom>
            <a:effectLst>
              <a:outerShdw blurRad="50800" dist="38100" dir="5400000" algn="t" rotWithShape="0">
                <a:prstClr val="black">
                  <a:alpha val="40000"/>
                </a:prstClr>
              </a:outerShdw>
            </a:effectLst>
          </p:spPr>
        </p:pic>
        <p:sp>
          <p:nvSpPr>
            <p:cNvPr id="12" name="TextBox 14"/>
            <p:cNvSpPr txBox="1"/>
            <p:nvPr/>
          </p:nvSpPr>
          <p:spPr>
            <a:xfrm>
              <a:off x="6416555" y="4291988"/>
              <a:ext cx="2089484" cy="384603"/>
            </a:xfrm>
            <a:prstGeom prst="rect">
              <a:avLst/>
            </a:prstGeom>
            <a:noFill/>
          </p:spPr>
          <p:txBody>
            <a:bodyPr>
              <a:spAutoFit/>
            </a:bodyPr>
            <a:lstStyle/>
            <a:p>
              <a:pPr fontAlgn="auto">
                <a:spcBef>
                  <a:spcPts val="0"/>
                </a:spcBef>
                <a:spcAft>
                  <a:spcPts val="0"/>
                </a:spcAft>
                <a:defRPr/>
              </a:pPr>
              <a:r>
                <a:rPr lang="zh-CN" altLang="en-US" sz="1800" kern="0" dirty="0">
                  <a:solidFill>
                    <a:srgbClr val="000000"/>
                  </a:solidFill>
                </a:rPr>
                <a:t>薪酬水平策略</a:t>
              </a:r>
              <a:endParaRPr lang="zh-CN" altLang="en-US" sz="1800" kern="0" dirty="0">
                <a:solidFill>
                  <a:srgbClr val="000000"/>
                </a:solidFill>
              </a:endParaRPr>
            </a:p>
          </p:txBody>
        </p:sp>
        <p:sp>
          <p:nvSpPr>
            <p:cNvPr id="13" name="TextBox 15"/>
            <p:cNvSpPr txBox="1"/>
            <p:nvPr/>
          </p:nvSpPr>
          <p:spPr>
            <a:xfrm rot="2797549">
              <a:off x="5755648" y="3045020"/>
              <a:ext cx="883592" cy="398844"/>
            </a:xfrm>
            <a:prstGeom prst="rect">
              <a:avLst/>
            </a:prstGeom>
            <a:noFill/>
          </p:spPr>
          <p:txBody>
            <a:bodyPr>
              <a:spAutoFit/>
            </a:bodyPr>
            <a:lstStyle/>
            <a:p>
              <a:pPr fontAlgn="auto">
                <a:spcBef>
                  <a:spcPts val="0"/>
                </a:spcBef>
                <a:spcAft>
                  <a:spcPts val="0"/>
                </a:spcAft>
                <a:defRPr/>
              </a:pPr>
              <a:r>
                <a:rPr lang="zh-CN" altLang="en-US" sz="2000" kern="0" dirty="0">
                  <a:solidFill>
                    <a:srgbClr val="FFFFFF"/>
                  </a:solidFill>
                  <a:latin typeface="微软雅黑" panose="020B0503020204020204" pitchFamily="34" charset="-122"/>
                  <a:ea typeface="微软雅黑" panose="020B0503020204020204" pitchFamily="34" charset="-122"/>
                </a:rPr>
                <a:t>领先</a:t>
              </a:r>
              <a:endParaRPr lang="zh-CN" altLang="en-US" sz="2000" kern="0" dirty="0">
                <a:solidFill>
                  <a:srgbClr val="FFFFFF"/>
                </a:solidFill>
                <a:latin typeface="微软雅黑" panose="020B0503020204020204" pitchFamily="34" charset="-122"/>
                <a:ea typeface="微软雅黑" panose="020B0503020204020204" pitchFamily="34" charset="-122"/>
              </a:endParaRPr>
            </a:p>
          </p:txBody>
        </p:sp>
        <p:sp>
          <p:nvSpPr>
            <p:cNvPr id="14" name="TextBox 16"/>
            <p:cNvSpPr txBox="1"/>
            <p:nvPr/>
          </p:nvSpPr>
          <p:spPr>
            <a:xfrm rot="18977786">
              <a:off x="5762400" y="5566814"/>
              <a:ext cx="884378" cy="416432"/>
            </a:xfrm>
            <a:prstGeom prst="rect">
              <a:avLst/>
            </a:prstGeom>
            <a:noFill/>
          </p:spPr>
          <p:txBody>
            <a:bodyPr>
              <a:spAutoFit/>
            </a:bodyPr>
            <a:lstStyle/>
            <a:p>
              <a:pPr fontAlgn="auto">
                <a:spcBef>
                  <a:spcPts val="0"/>
                </a:spcBef>
                <a:spcAft>
                  <a:spcPts val="0"/>
                </a:spcAft>
                <a:defRPr/>
              </a:pPr>
              <a:r>
                <a:rPr lang="zh-CN" altLang="en-US" sz="2000" kern="0" dirty="0">
                  <a:solidFill>
                    <a:srgbClr val="FFFFFF"/>
                  </a:solidFill>
                  <a:latin typeface="微软雅黑" panose="020B0503020204020204" pitchFamily="34" charset="-122"/>
                  <a:ea typeface="微软雅黑" panose="020B0503020204020204" pitchFamily="34" charset="-122"/>
                </a:rPr>
                <a:t>跟随</a:t>
              </a:r>
              <a:endParaRPr lang="zh-CN" altLang="en-US" sz="2000" kern="0" dirty="0">
                <a:solidFill>
                  <a:srgbClr val="FFFFFF"/>
                </a:solidFill>
                <a:latin typeface="微软雅黑" panose="020B0503020204020204" pitchFamily="34" charset="-122"/>
                <a:ea typeface="微软雅黑" panose="020B0503020204020204" pitchFamily="34" charset="-122"/>
              </a:endParaRPr>
            </a:p>
          </p:txBody>
        </p:sp>
        <p:sp>
          <p:nvSpPr>
            <p:cNvPr id="16" name="TextBox 17"/>
            <p:cNvSpPr txBox="1"/>
            <p:nvPr/>
          </p:nvSpPr>
          <p:spPr>
            <a:xfrm rot="2466865">
              <a:off x="8086872" y="5406010"/>
              <a:ext cx="884378" cy="416432"/>
            </a:xfrm>
            <a:prstGeom prst="rect">
              <a:avLst/>
            </a:prstGeom>
            <a:noFill/>
          </p:spPr>
          <p:txBody>
            <a:bodyPr>
              <a:spAutoFit/>
            </a:bodyPr>
            <a:lstStyle/>
            <a:p>
              <a:pPr fontAlgn="auto">
                <a:spcBef>
                  <a:spcPts val="0"/>
                </a:spcBef>
                <a:spcAft>
                  <a:spcPts val="0"/>
                </a:spcAft>
                <a:defRPr/>
              </a:pPr>
              <a:r>
                <a:rPr lang="zh-CN" altLang="en-US" sz="2000" kern="0" dirty="0">
                  <a:solidFill>
                    <a:srgbClr val="FFFFFF"/>
                  </a:solidFill>
                  <a:latin typeface="微软雅黑" panose="020B0503020204020204" pitchFamily="34" charset="-122"/>
                  <a:ea typeface="微软雅黑" panose="020B0503020204020204" pitchFamily="34" charset="-122"/>
                </a:rPr>
                <a:t>混合</a:t>
              </a:r>
              <a:endParaRPr lang="zh-CN" altLang="en-US" sz="2000" kern="0" dirty="0">
                <a:solidFill>
                  <a:srgbClr val="FFFFFF"/>
                </a:solidFill>
                <a:latin typeface="微软雅黑" panose="020B0503020204020204" pitchFamily="34" charset="-122"/>
                <a:ea typeface="微软雅黑" panose="020B0503020204020204" pitchFamily="34" charset="-122"/>
              </a:endParaRPr>
            </a:p>
          </p:txBody>
        </p:sp>
        <p:sp>
          <p:nvSpPr>
            <p:cNvPr id="17" name="TextBox 18"/>
            <p:cNvSpPr txBox="1"/>
            <p:nvPr/>
          </p:nvSpPr>
          <p:spPr>
            <a:xfrm rot="18975226">
              <a:off x="8099574" y="3146467"/>
              <a:ext cx="884378" cy="416432"/>
            </a:xfrm>
            <a:prstGeom prst="rect">
              <a:avLst/>
            </a:prstGeom>
            <a:noFill/>
          </p:spPr>
          <p:txBody>
            <a:bodyPr>
              <a:spAutoFit/>
            </a:bodyPr>
            <a:lstStyle/>
            <a:p>
              <a:pPr fontAlgn="auto">
                <a:spcBef>
                  <a:spcPts val="0"/>
                </a:spcBef>
                <a:spcAft>
                  <a:spcPts val="0"/>
                </a:spcAft>
                <a:defRPr/>
              </a:pPr>
              <a:r>
                <a:rPr lang="zh-CN" altLang="en-US" sz="2000" kern="0" dirty="0">
                  <a:solidFill>
                    <a:srgbClr val="FFFFFF"/>
                  </a:solidFill>
                  <a:latin typeface="微软雅黑" panose="020B0503020204020204" pitchFamily="34" charset="-122"/>
                  <a:ea typeface="微软雅黑" panose="020B0503020204020204" pitchFamily="34" charset="-122"/>
                </a:rPr>
                <a:t>滞后</a:t>
              </a:r>
              <a:endParaRPr lang="zh-CN" altLang="en-US" sz="2000" kern="0" dirty="0">
                <a:solidFill>
                  <a:srgbClr val="FFFFFF"/>
                </a:solidFill>
                <a:latin typeface="微软雅黑" panose="020B0503020204020204" pitchFamily="34" charset="-122"/>
                <a:ea typeface="微软雅黑" panose="020B0503020204020204" pitchFamily="34" charset="-122"/>
              </a:endParaRPr>
            </a:p>
          </p:txBody>
        </p:sp>
      </p:grpSp>
      <p:sp>
        <p:nvSpPr>
          <p:cNvPr id="18" name="TextBox 21"/>
          <p:cNvSpPr txBox="1">
            <a:spLocks noChangeArrowheads="1"/>
          </p:cNvSpPr>
          <p:nvPr/>
        </p:nvSpPr>
        <p:spPr bwMode="auto">
          <a:xfrm>
            <a:off x="1665288" y="1676400"/>
            <a:ext cx="2882900" cy="152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400">
                <a:solidFill>
                  <a:srgbClr val="000000"/>
                </a:solidFill>
                <a:latin typeface="微软雅黑" panose="020B0503020204020204" pitchFamily="34" charset="-122"/>
                <a:ea typeface="微软雅黑" panose="020B0503020204020204" pitchFamily="34" charset="-122"/>
              </a:rPr>
              <a:t>市场领先型薪酬策略</a:t>
            </a:r>
            <a:endParaRPr lang="en-US" altLang="zh-CN" sz="2400">
              <a:solidFill>
                <a:srgbClr val="000000"/>
              </a:solidFill>
              <a:latin typeface="微软雅黑" panose="020B0503020204020204" pitchFamily="34" charset="-122"/>
              <a:ea typeface="微软雅黑" panose="020B0503020204020204" pitchFamily="34" charset="-122"/>
            </a:endParaRPr>
          </a:p>
          <a:p>
            <a:pPr eaLnBrk="1" hangingPunct="1">
              <a:lnSpc>
                <a:spcPct val="130000"/>
              </a:lnSpc>
            </a:pPr>
            <a:r>
              <a:rPr lang="zh-CN" altLang="en-US" sz="2400">
                <a:solidFill>
                  <a:srgbClr val="000000"/>
                </a:solidFill>
                <a:latin typeface="微软雅黑" panose="020B0503020204020204" pitchFamily="34" charset="-122"/>
                <a:ea typeface="微软雅黑" panose="020B0503020204020204" pitchFamily="34" charset="-122"/>
              </a:rPr>
              <a:t>（高于市场水平）</a:t>
            </a:r>
            <a:endParaRPr lang="zh-CN" altLang="en-US" sz="2400">
              <a:solidFill>
                <a:srgbClr val="000000"/>
              </a:solidFill>
              <a:latin typeface="微软雅黑" panose="020B0503020204020204" pitchFamily="34" charset="-122"/>
              <a:ea typeface="微软雅黑" panose="020B0503020204020204" pitchFamily="34" charset="-122"/>
            </a:endParaRPr>
          </a:p>
        </p:txBody>
      </p:sp>
      <p:sp>
        <p:nvSpPr>
          <p:cNvPr id="19" name="TextBox 19"/>
          <p:cNvSpPr txBox="1">
            <a:spLocks noChangeArrowheads="1"/>
          </p:cNvSpPr>
          <p:nvPr/>
        </p:nvSpPr>
        <p:spPr bwMode="auto">
          <a:xfrm>
            <a:off x="7896225" y="1557338"/>
            <a:ext cx="2771775" cy="152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400">
                <a:solidFill>
                  <a:srgbClr val="000000"/>
                </a:solidFill>
                <a:latin typeface="微软雅黑" panose="020B0503020204020204" pitchFamily="34" charset="-122"/>
                <a:ea typeface="微软雅黑" panose="020B0503020204020204" pitchFamily="34" charset="-122"/>
              </a:rPr>
              <a:t>成本控制型薪酬策略</a:t>
            </a:r>
            <a:endParaRPr lang="en-US" altLang="zh-CN" sz="2400">
              <a:solidFill>
                <a:srgbClr val="000000"/>
              </a:solidFill>
              <a:latin typeface="微软雅黑" panose="020B0503020204020204" pitchFamily="34" charset="-122"/>
              <a:ea typeface="微软雅黑" panose="020B0503020204020204" pitchFamily="34" charset="-122"/>
            </a:endParaRPr>
          </a:p>
          <a:p>
            <a:pPr eaLnBrk="1" hangingPunct="1">
              <a:lnSpc>
                <a:spcPct val="130000"/>
              </a:lnSpc>
            </a:pPr>
            <a:r>
              <a:rPr lang="zh-CN" altLang="en-US" sz="2400">
                <a:solidFill>
                  <a:srgbClr val="000000"/>
                </a:solidFill>
                <a:latin typeface="微软雅黑" panose="020B0503020204020204" pitchFamily="34" charset="-122"/>
                <a:ea typeface="微软雅黑" panose="020B0503020204020204" pitchFamily="34" charset="-122"/>
              </a:rPr>
              <a:t>（低于市场水平）</a:t>
            </a:r>
            <a:endParaRPr lang="zh-CN" altLang="en-US" sz="2400">
              <a:solidFill>
                <a:srgbClr val="000000"/>
              </a:solidFill>
              <a:latin typeface="微软雅黑" panose="020B0503020204020204" pitchFamily="34" charset="-122"/>
              <a:ea typeface="微软雅黑" panose="020B0503020204020204" pitchFamily="34" charset="-122"/>
            </a:endParaRPr>
          </a:p>
        </p:txBody>
      </p:sp>
      <p:sp>
        <p:nvSpPr>
          <p:cNvPr id="20" name="TextBox 22"/>
          <p:cNvSpPr txBox="1">
            <a:spLocks noChangeArrowheads="1"/>
          </p:cNvSpPr>
          <p:nvPr/>
        </p:nvSpPr>
        <p:spPr bwMode="auto">
          <a:xfrm>
            <a:off x="1735138" y="5445125"/>
            <a:ext cx="2813050" cy="152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400">
                <a:solidFill>
                  <a:srgbClr val="000000"/>
                </a:solidFill>
                <a:latin typeface="微软雅黑" panose="020B0503020204020204" pitchFamily="34" charset="-122"/>
                <a:ea typeface="微软雅黑" panose="020B0503020204020204" pitchFamily="34" charset="-122"/>
              </a:rPr>
              <a:t>市场跟随型薪酬策略</a:t>
            </a:r>
            <a:endParaRPr lang="en-US" altLang="zh-CN" sz="2400">
              <a:solidFill>
                <a:srgbClr val="000000"/>
              </a:solidFill>
              <a:latin typeface="微软雅黑" panose="020B0503020204020204" pitchFamily="34" charset="-122"/>
              <a:ea typeface="微软雅黑" panose="020B0503020204020204" pitchFamily="34" charset="-122"/>
            </a:endParaRPr>
          </a:p>
          <a:p>
            <a:pPr eaLnBrk="1" hangingPunct="1">
              <a:lnSpc>
                <a:spcPct val="130000"/>
              </a:lnSpc>
            </a:pPr>
            <a:r>
              <a:rPr lang="zh-CN" altLang="en-US" sz="2400">
                <a:solidFill>
                  <a:srgbClr val="000000"/>
                </a:solidFill>
                <a:latin typeface="微软雅黑" panose="020B0503020204020204" pitchFamily="34" charset="-122"/>
                <a:ea typeface="微软雅黑" panose="020B0503020204020204" pitchFamily="34" charset="-122"/>
              </a:rPr>
              <a:t>（与市场水平持平）</a:t>
            </a:r>
            <a:endParaRPr lang="zh-CN" altLang="en-US" sz="2400">
              <a:solidFill>
                <a:srgbClr val="000000"/>
              </a:solidFill>
              <a:latin typeface="微软雅黑" panose="020B0503020204020204" pitchFamily="34" charset="-122"/>
              <a:ea typeface="微软雅黑" panose="020B0503020204020204" pitchFamily="34" charset="-122"/>
            </a:endParaRPr>
          </a:p>
        </p:txBody>
      </p:sp>
      <p:sp>
        <p:nvSpPr>
          <p:cNvPr id="21" name="TextBox 20"/>
          <p:cNvSpPr txBox="1">
            <a:spLocks noChangeArrowheads="1"/>
          </p:cNvSpPr>
          <p:nvPr/>
        </p:nvSpPr>
        <p:spPr bwMode="auto">
          <a:xfrm>
            <a:off x="8066088" y="5445125"/>
            <a:ext cx="2206625" cy="105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400">
                <a:solidFill>
                  <a:srgbClr val="000000"/>
                </a:solidFill>
                <a:latin typeface="微软雅黑" panose="020B0503020204020204" pitchFamily="34" charset="-122"/>
                <a:ea typeface="微软雅黑" panose="020B0503020204020204" pitchFamily="34" charset="-122"/>
              </a:rPr>
              <a:t>混合型薪酬策略</a:t>
            </a:r>
            <a:endParaRPr lang="zh-CN" altLang="en-US" sz="2400">
              <a:solidFill>
                <a:srgbClr val="000000"/>
              </a:solidFill>
              <a:latin typeface="微软雅黑" panose="020B0503020204020204" pitchFamily="34" charset="-122"/>
              <a:ea typeface="微软雅黑" panose="020B0503020204020204" pitchFamily="34" charset="-122"/>
            </a:endParaRPr>
          </a:p>
        </p:txBody>
      </p:sp>
      <p:sp>
        <p:nvSpPr>
          <p:cNvPr id="49162" name="矩形 21"/>
          <p:cNvSpPr>
            <a:spLocks noChangeArrowheads="1"/>
          </p:cNvSpPr>
          <p:nvPr>
            <p:custDataLst>
              <p:tags r:id="rId5"/>
            </p:custDataLst>
          </p:nvPr>
        </p:nvSpPr>
        <p:spPr bwMode="auto">
          <a:xfrm>
            <a:off x="2930525" y="381000"/>
            <a:ext cx="20116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latin typeface="微软雅黑" panose="020B0503020204020204" pitchFamily="34" charset="-122"/>
                <a:ea typeface="微软雅黑" panose="020B0503020204020204" pitchFamily="34" charset="-122"/>
              </a:rPr>
              <a:t>确定薪酬水平策略</a:t>
            </a:r>
            <a:endParaRPr lang="zh-CN" altLang="en-US">
              <a:solidFill>
                <a:schemeClr val="dk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childTnLst>
                          </p:cTn>
                        </p:par>
                        <p:par>
                          <p:cTn id="9" fill="hold">
                            <p:stCondLst>
                              <p:cond delay="500"/>
                            </p:stCondLst>
                            <p:childTnLst>
                              <p:par>
                                <p:cTn id="10" presetID="23" presetClass="entr" presetSubtype="52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 calcmode="lin" valueType="num">
                                      <p:cBhvr>
                                        <p:cTn id="14" dur="500" fill="hold"/>
                                        <p:tgtEl>
                                          <p:spTgt spid="18"/>
                                        </p:tgtEl>
                                        <p:attrNameLst>
                                          <p:attrName>ppt_x</p:attrName>
                                        </p:attrNameLst>
                                      </p:cBhvr>
                                      <p:tavLst>
                                        <p:tav tm="0">
                                          <p:val>
                                            <p:fltVal val="0.5"/>
                                          </p:val>
                                        </p:tav>
                                        <p:tav tm="100000">
                                          <p:val>
                                            <p:strVal val="#ppt_x"/>
                                          </p:val>
                                        </p:tav>
                                      </p:tavLst>
                                    </p:anim>
                                    <p:anim calcmode="lin" valueType="num">
                                      <p:cBhvr>
                                        <p:cTn id="15" dur="500" fill="hold"/>
                                        <p:tgtEl>
                                          <p:spTgt spid="18"/>
                                        </p:tgtEl>
                                        <p:attrNameLst>
                                          <p:attrName>ppt_y</p:attrName>
                                        </p:attrNameLst>
                                      </p:cBhvr>
                                      <p:tavLst>
                                        <p:tav tm="0">
                                          <p:val>
                                            <p:fltVal val="0.5"/>
                                          </p:val>
                                        </p:tav>
                                        <p:tav tm="100000">
                                          <p:val>
                                            <p:strVal val="#ppt_y"/>
                                          </p:val>
                                        </p:tav>
                                      </p:tavLst>
                                    </p:anim>
                                  </p:childTnLst>
                                </p:cTn>
                              </p:par>
                              <p:par>
                                <p:cTn id="16" presetID="23" presetClass="entr" presetSubtype="528"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fltVal val="0"/>
                                          </p:val>
                                        </p:tav>
                                        <p:tav tm="100000">
                                          <p:val>
                                            <p:strVal val="#ppt_w"/>
                                          </p:val>
                                        </p:tav>
                                      </p:tavLst>
                                    </p:anim>
                                    <p:anim calcmode="lin" valueType="num">
                                      <p:cBhvr>
                                        <p:cTn id="19" dur="500" fill="hold"/>
                                        <p:tgtEl>
                                          <p:spTgt spid="19"/>
                                        </p:tgtEl>
                                        <p:attrNameLst>
                                          <p:attrName>ppt_h</p:attrName>
                                        </p:attrNameLst>
                                      </p:cBhvr>
                                      <p:tavLst>
                                        <p:tav tm="0">
                                          <p:val>
                                            <p:fltVal val="0"/>
                                          </p:val>
                                        </p:tav>
                                        <p:tav tm="100000">
                                          <p:val>
                                            <p:strVal val="#ppt_h"/>
                                          </p:val>
                                        </p:tav>
                                      </p:tavLst>
                                    </p:anim>
                                    <p:anim calcmode="lin" valueType="num">
                                      <p:cBhvr>
                                        <p:cTn id="20" dur="500" fill="hold"/>
                                        <p:tgtEl>
                                          <p:spTgt spid="19"/>
                                        </p:tgtEl>
                                        <p:attrNameLst>
                                          <p:attrName>ppt_x</p:attrName>
                                        </p:attrNameLst>
                                      </p:cBhvr>
                                      <p:tavLst>
                                        <p:tav tm="0">
                                          <p:val>
                                            <p:fltVal val="0.5"/>
                                          </p:val>
                                        </p:tav>
                                        <p:tav tm="100000">
                                          <p:val>
                                            <p:strVal val="#ppt_x"/>
                                          </p:val>
                                        </p:tav>
                                      </p:tavLst>
                                    </p:anim>
                                    <p:anim calcmode="lin" valueType="num">
                                      <p:cBhvr>
                                        <p:cTn id="21" dur="500" fill="hold"/>
                                        <p:tgtEl>
                                          <p:spTgt spid="19"/>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500" fill="hold"/>
                                        <p:tgtEl>
                                          <p:spTgt spid="20"/>
                                        </p:tgtEl>
                                        <p:attrNameLst>
                                          <p:attrName>ppt_w</p:attrName>
                                        </p:attrNameLst>
                                      </p:cBhvr>
                                      <p:tavLst>
                                        <p:tav tm="0">
                                          <p:val>
                                            <p:fltVal val="0"/>
                                          </p:val>
                                        </p:tav>
                                        <p:tav tm="100000">
                                          <p:val>
                                            <p:strVal val="#ppt_w"/>
                                          </p:val>
                                        </p:tav>
                                      </p:tavLst>
                                    </p:anim>
                                    <p:anim calcmode="lin" valueType="num">
                                      <p:cBhvr>
                                        <p:cTn id="25" dur="500" fill="hold"/>
                                        <p:tgtEl>
                                          <p:spTgt spid="20"/>
                                        </p:tgtEl>
                                        <p:attrNameLst>
                                          <p:attrName>ppt_h</p:attrName>
                                        </p:attrNameLst>
                                      </p:cBhvr>
                                      <p:tavLst>
                                        <p:tav tm="0">
                                          <p:val>
                                            <p:fltVal val="0"/>
                                          </p:val>
                                        </p:tav>
                                        <p:tav tm="100000">
                                          <p:val>
                                            <p:strVal val="#ppt_h"/>
                                          </p:val>
                                        </p:tav>
                                      </p:tavLst>
                                    </p:anim>
                                    <p:anim calcmode="lin" valueType="num">
                                      <p:cBhvr>
                                        <p:cTn id="26" dur="500" fill="hold"/>
                                        <p:tgtEl>
                                          <p:spTgt spid="20"/>
                                        </p:tgtEl>
                                        <p:attrNameLst>
                                          <p:attrName>ppt_x</p:attrName>
                                        </p:attrNameLst>
                                      </p:cBhvr>
                                      <p:tavLst>
                                        <p:tav tm="0">
                                          <p:val>
                                            <p:fltVal val="0.5"/>
                                          </p:val>
                                        </p:tav>
                                        <p:tav tm="100000">
                                          <p:val>
                                            <p:strVal val="#ppt_x"/>
                                          </p:val>
                                        </p:tav>
                                      </p:tavLst>
                                    </p:anim>
                                    <p:anim calcmode="lin" valueType="num">
                                      <p:cBhvr>
                                        <p:cTn id="27" dur="500" fill="hold"/>
                                        <p:tgtEl>
                                          <p:spTgt spid="20"/>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p:cTn id="30" dur="500" fill="hold"/>
                                        <p:tgtEl>
                                          <p:spTgt spid="21"/>
                                        </p:tgtEl>
                                        <p:attrNameLst>
                                          <p:attrName>ppt_w</p:attrName>
                                        </p:attrNameLst>
                                      </p:cBhvr>
                                      <p:tavLst>
                                        <p:tav tm="0">
                                          <p:val>
                                            <p:fltVal val="0"/>
                                          </p:val>
                                        </p:tav>
                                        <p:tav tm="100000">
                                          <p:val>
                                            <p:strVal val="#ppt_w"/>
                                          </p:val>
                                        </p:tav>
                                      </p:tavLst>
                                    </p:anim>
                                    <p:anim calcmode="lin" valueType="num">
                                      <p:cBhvr>
                                        <p:cTn id="31" dur="500" fill="hold"/>
                                        <p:tgtEl>
                                          <p:spTgt spid="21"/>
                                        </p:tgtEl>
                                        <p:attrNameLst>
                                          <p:attrName>ppt_h</p:attrName>
                                        </p:attrNameLst>
                                      </p:cBhvr>
                                      <p:tavLst>
                                        <p:tav tm="0">
                                          <p:val>
                                            <p:fltVal val="0"/>
                                          </p:val>
                                        </p:tav>
                                        <p:tav tm="100000">
                                          <p:val>
                                            <p:strVal val="#ppt_h"/>
                                          </p:val>
                                        </p:tav>
                                      </p:tavLst>
                                    </p:anim>
                                    <p:anim calcmode="lin" valueType="num">
                                      <p:cBhvr>
                                        <p:cTn id="32" dur="500" fill="hold"/>
                                        <p:tgtEl>
                                          <p:spTgt spid="21"/>
                                        </p:tgtEl>
                                        <p:attrNameLst>
                                          <p:attrName>ppt_x</p:attrName>
                                        </p:attrNameLst>
                                      </p:cBhvr>
                                      <p:tavLst>
                                        <p:tav tm="0">
                                          <p:val>
                                            <p:fltVal val="0.5"/>
                                          </p:val>
                                        </p:tav>
                                        <p:tav tm="100000">
                                          <p:val>
                                            <p:strVal val="#ppt_x"/>
                                          </p:val>
                                        </p:tav>
                                      </p:tavLst>
                                    </p:anim>
                                    <p:anim calcmode="lin" valueType="num">
                                      <p:cBhvr>
                                        <p:cTn id="33" dur="500" fill="hold"/>
                                        <p:tgtEl>
                                          <p:spTgt spid="2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9" name="Freeform 27"/>
          <p:cNvSpPr/>
          <p:nvPr>
            <p:custDataLst>
              <p:tags r:id="rId1"/>
            </p:custDataLst>
          </p:nvPr>
        </p:nvSpPr>
        <p:spPr bwMode="gray">
          <a:xfrm flipH="1">
            <a:off x="9653588" y="1416050"/>
            <a:ext cx="515937" cy="465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8F8F8">
                  <a:gamma/>
                  <a:tint val="54510"/>
                  <a:invGamma/>
                </a:srgbClr>
              </a:gs>
              <a:gs pos="50000">
                <a:srgbClr val="F8F8F8">
                  <a:alpha val="0"/>
                </a:srgbClr>
              </a:gs>
              <a:gs pos="100000">
                <a:srgbClr val="F8F8F8">
                  <a:gamma/>
                  <a:tint val="54510"/>
                  <a:invGamma/>
                </a:srgbClr>
              </a:gs>
            </a:gsLst>
            <a:lin ang="2700000" scaled="1"/>
          </a:gradFill>
          <a:ln w="0">
            <a:noFill/>
            <a:prstDash val="solid"/>
            <a:round/>
          </a:ln>
          <a:effectLst/>
        </p:spPr>
        <p:txBody>
          <a:bodyP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sp>
        <p:nvSpPr>
          <p:cNvPr id="50181" name="Text Box 74"/>
          <p:cNvSpPr txBox="1">
            <a:spLocks noChangeArrowheads="1"/>
          </p:cNvSpPr>
          <p:nvPr/>
        </p:nvSpPr>
        <p:spPr bwMode="gray">
          <a:xfrm>
            <a:off x="2085975" y="381000"/>
            <a:ext cx="60499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a:solidFill>
                  <a:schemeClr val="accent1"/>
                </a:solidFill>
                <a:latin typeface="微软雅黑" panose="020B0503020204020204" pitchFamily="34" charset="-122"/>
                <a:ea typeface="微软雅黑" panose="020B0503020204020204" pitchFamily="34" charset="-122"/>
                <a:cs typeface="Arial" panose="020B0604020202020204" pitchFamily="34" charset="0"/>
              </a:rPr>
              <a:t>四种薪酬水平策略的主要特点</a:t>
            </a:r>
            <a:endParaRPr lang="zh-CN" altLang="en-US">
              <a:solidFill>
                <a:schemeClr val="accent1"/>
              </a:solidFill>
              <a:latin typeface="微软雅黑" panose="020B0503020204020204" pitchFamily="34" charset="-122"/>
              <a:ea typeface="微软雅黑" panose="020B0503020204020204" pitchFamily="34" charset="-122"/>
              <a:cs typeface="Arial" panose="020B0604020202020204" pitchFamily="34" charset="0"/>
            </a:endParaRPr>
          </a:p>
        </p:txBody>
      </p:sp>
      <p:graphicFrame>
        <p:nvGraphicFramePr>
          <p:cNvPr id="12" name="表格 11"/>
          <p:cNvGraphicFramePr>
            <a:graphicFrameLocks noGrp="1"/>
          </p:cNvGraphicFramePr>
          <p:nvPr/>
        </p:nvGraphicFramePr>
        <p:xfrm>
          <a:off x="1897063" y="1295400"/>
          <a:ext cx="8472170" cy="4741545"/>
        </p:xfrm>
        <a:graphic>
          <a:graphicData uri="http://schemas.openxmlformats.org/drawingml/2006/table">
            <a:tbl>
              <a:tblPr/>
              <a:tblGrid>
                <a:gridCol w="1363345"/>
                <a:gridCol w="856615"/>
                <a:gridCol w="2684780"/>
                <a:gridCol w="1608455"/>
                <a:gridCol w="1958975"/>
              </a:tblGrid>
              <a:tr h="316865">
                <a:tc rowSpan="2">
                  <a:txBody>
                    <a:bodyPr/>
                    <a:lstStyle/>
                    <a:p>
                      <a:pPr algn="ctr">
                        <a:lnSpc>
                          <a:spcPct val="100000"/>
                        </a:lnSpc>
                        <a:spcAft>
                          <a:spcPts val="0"/>
                        </a:spcAft>
                      </a:pPr>
                      <a:endParaRPr lang="en-US" altLang="zh-CN" sz="1800" kern="0" dirty="0">
                        <a:latin typeface="微软雅黑" panose="020B0503020204020204" pitchFamily="34" charset="-122"/>
                        <a:ea typeface="微软雅黑" panose="020B0503020204020204" pitchFamily="34" charset="-122"/>
                      </a:endParaRPr>
                    </a:p>
                    <a:p>
                      <a:pPr algn="ctr">
                        <a:lnSpc>
                          <a:spcPct val="100000"/>
                        </a:lnSpc>
                        <a:spcAft>
                          <a:spcPts val="0"/>
                        </a:spcAft>
                      </a:pPr>
                      <a:r>
                        <a:rPr lang="zh-CN" altLang="en-US" sz="1800" kern="0" dirty="0">
                          <a:latin typeface="微软雅黑" panose="020B0503020204020204" pitchFamily="34" charset="-122"/>
                          <a:ea typeface="微软雅黑" panose="020B0503020204020204" pitchFamily="34" charset="-122"/>
                        </a:rPr>
                        <a:t>种类</a:t>
                      </a:r>
                      <a:endParaRPr lang="en-US" sz="1800" kern="0" dirty="0">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lnSpc>
                          <a:spcPct val="100000"/>
                        </a:lnSpc>
                        <a:spcAft>
                          <a:spcPts val="0"/>
                        </a:spcAft>
                      </a:pPr>
                      <a:r>
                        <a:rPr lang="zh-CN" altLang="en-US" sz="1800" kern="100" dirty="0">
                          <a:latin typeface="微软雅黑" panose="020B0503020204020204" pitchFamily="34" charset="-122"/>
                          <a:ea typeface="微软雅黑" panose="020B0503020204020204" pitchFamily="34" charset="-122"/>
                        </a:rPr>
                        <a:t>薪酬市场定位</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2">
                  <a:txBody>
                    <a:bodyPr/>
                    <a:lstStyle/>
                    <a:p>
                      <a:pPr algn="ctr">
                        <a:lnSpc>
                          <a:spcPct val="100000"/>
                        </a:lnSpc>
                        <a:spcAft>
                          <a:spcPts val="0"/>
                        </a:spcAft>
                      </a:pPr>
                      <a:r>
                        <a:rPr lang="zh-CN" altLang="en-US" sz="1800" kern="100" dirty="0">
                          <a:latin typeface="微软雅黑" panose="020B0503020204020204" pitchFamily="34" charset="-122"/>
                          <a:ea typeface="微软雅黑" panose="020B0503020204020204" pitchFamily="34" charset="-122"/>
                        </a:rPr>
                        <a:t>策略特点</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lnSpc>
                          <a:spcPct val="100000"/>
                        </a:lnSpc>
                        <a:spcAft>
                          <a:spcPts val="0"/>
                        </a:spcAft>
                      </a:pPr>
                      <a:r>
                        <a:rPr lang="zh-CN" altLang="en-US" sz="1800" kern="100" dirty="0">
                          <a:latin typeface="微软雅黑" panose="020B0503020204020204" pitchFamily="34" charset="-122"/>
                          <a:ea typeface="微软雅黑" panose="020B0503020204020204" pitchFamily="34" charset="-122"/>
                        </a:rPr>
                        <a:t>适合的公司类型</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8989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lnSpc>
                          <a:spcPct val="100000"/>
                        </a:lnSpc>
                        <a:spcAft>
                          <a:spcPts val="0"/>
                        </a:spcAft>
                      </a:pPr>
                      <a:r>
                        <a:rPr lang="zh-CN" altLang="en-US" sz="1800" kern="100" dirty="0">
                          <a:latin typeface="微软雅黑" panose="020B0503020204020204" pitchFamily="34" charset="-122"/>
                          <a:ea typeface="微软雅黑" panose="020B0503020204020204" pitchFamily="34" charset="-122"/>
                        </a:rPr>
                        <a:t>优点</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r>
                        <a:rPr lang="zh-CN" altLang="en-US" sz="1800" kern="100" dirty="0">
                          <a:latin typeface="微软雅黑" panose="020B0503020204020204" pitchFamily="34" charset="-122"/>
                          <a:ea typeface="微软雅黑" panose="020B0503020204020204" pitchFamily="34" charset="-122"/>
                        </a:rPr>
                        <a:t>缺点</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r>
              <a:tr h="1097280">
                <a:tc>
                  <a:txBody>
                    <a:bodyPr/>
                    <a:lstStyle/>
                    <a:p>
                      <a:pPr algn="ctr">
                        <a:lnSpc>
                          <a:spcPct val="100000"/>
                        </a:lnSpc>
                      </a:pPr>
                      <a:endParaRPr lang="en-US" altLang="zh-CN" sz="1800" dirty="0">
                        <a:solidFill>
                          <a:schemeClr val="tx1"/>
                        </a:solidFill>
                        <a:latin typeface="微软雅黑" panose="020B0503020204020204" pitchFamily="34" charset="-122"/>
                        <a:ea typeface="微软雅黑" panose="020B0503020204020204" pitchFamily="34" charset="-122"/>
                      </a:endParaRPr>
                    </a:p>
                    <a:p>
                      <a:pPr algn="ctr">
                        <a:lnSpc>
                          <a:spcPct val="100000"/>
                        </a:lnSpc>
                      </a:pPr>
                      <a:r>
                        <a:rPr lang="zh-CN" altLang="en-US" sz="1800" dirty="0">
                          <a:solidFill>
                            <a:schemeClr val="tx1"/>
                          </a:solidFill>
                          <a:latin typeface="微软雅黑" panose="020B0503020204020204" pitchFamily="34" charset="-122"/>
                          <a:ea typeface="微软雅黑" panose="020B0503020204020204" pitchFamily="34" charset="-122"/>
                        </a:rPr>
                        <a:t>市场领先型薪酬策略</a:t>
                      </a:r>
                      <a:endParaRPr lang="en-US" altLang="zh-CN" sz="1800" dirty="0">
                        <a:solidFill>
                          <a:schemeClr val="tx1"/>
                        </a:solidFill>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endParaRPr lang="en-US" altLang="zh-CN" sz="1800" kern="100" dirty="0">
                        <a:solidFill>
                          <a:schemeClr val="tx1"/>
                        </a:solidFill>
                        <a:latin typeface="微软雅黑" panose="020B0503020204020204" pitchFamily="34" charset="-122"/>
                        <a:ea typeface="微软雅黑" panose="020B0503020204020204" pitchFamily="34" charset="-122"/>
                      </a:endParaRPr>
                    </a:p>
                    <a:p>
                      <a:pPr algn="ctr">
                        <a:lnSpc>
                          <a:spcPct val="100000"/>
                        </a:lnSpc>
                        <a:spcAft>
                          <a:spcPts val="0"/>
                        </a:spcAft>
                      </a:pPr>
                      <a:r>
                        <a:rPr lang="en-US" altLang="zh-CN" sz="1800" kern="100" dirty="0">
                          <a:solidFill>
                            <a:schemeClr val="tx1"/>
                          </a:solidFill>
                          <a:latin typeface="微软雅黑" panose="020B0503020204020204" pitchFamily="34" charset="-122"/>
                          <a:ea typeface="微软雅黑" panose="020B0503020204020204" pitchFamily="34" charset="-122"/>
                        </a:rPr>
                        <a:t>75P</a:t>
                      </a:r>
                      <a:endParaRPr lang="zh-CN" sz="1800" kern="100" dirty="0">
                        <a:solidFill>
                          <a:schemeClr val="tx1"/>
                        </a:solidFill>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a:lnSpc>
                          <a:spcPct val="100000"/>
                        </a:lnSpc>
                        <a:spcAft>
                          <a:spcPts val="0"/>
                        </a:spcAft>
                      </a:pPr>
                      <a:endParaRPr lang="en-US" altLang="zh-CN" sz="1800" kern="0" dirty="0">
                        <a:latin typeface="微软雅黑" panose="020B0503020204020204" pitchFamily="34" charset="-122"/>
                        <a:ea typeface="微软雅黑" panose="020B0503020204020204" pitchFamily="34" charset="-122"/>
                      </a:endParaRPr>
                    </a:p>
                    <a:p>
                      <a:pPr algn="l">
                        <a:lnSpc>
                          <a:spcPct val="100000"/>
                        </a:lnSpc>
                        <a:spcAft>
                          <a:spcPts val="0"/>
                        </a:spcAft>
                      </a:pPr>
                      <a:r>
                        <a:rPr lang="zh-CN" altLang="en-US" sz="1800" kern="0" dirty="0">
                          <a:latin typeface="微软雅黑" panose="020B0503020204020204" pitchFamily="34" charset="-122"/>
                          <a:ea typeface="微软雅黑" panose="020B0503020204020204" pitchFamily="34" charset="-122"/>
                        </a:rPr>
                        <a:t>能吸引和留住优秀员工</a:t>
                      </a:r>
                      <a:r>
                        <a:rPr lang="en-US" sz="1800" kern="0" dirty="0">
                          <a:latin typeface="微软雅黑" panose="020B0503020204020204" pitchFamily="34" charset="-122"/>
                          <a:ea typeface="微软雅黑" panose="020B0503020204020204" pitchFamily="34" charset="-122"/>
                        </a:rPr>
                        <a:t>  </a:t>
                      </a:r>
                      <a:r>
                        <a:rPr lang="zh-CN" altLang="en-US" sz="1800" kern="0" dirty="0">
                          <a:latin typeface="微软雅黑" panose="020B0503020204020204" pitchFamily="34" charset="-122"/>
                          <a:ea typeface="微软雅黑" panose="020B0503020204020204" pitchFamily="34" charset="-122"/>
                        </a:rPr>
                        <a:t>，提高员工素质</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a:lnSpc>
                          <a:spcPct val="100000"/>
                        </a:lnSpc>
                        <a:spcAft>
                          <a:spcPts val="0"/>
                        </a:spcAft>
                      </a:pPr>
                      <a:endParaRPr lang="en-US" altLang="zh-CN" sz="1800" kern="100" dirty="0">
                        <a:latin typeface="微软雅黑" panose="020B0503020204020204" pitchFamily="34" charset="-122"/>
                        <a:ea typeface="微软雅黑" panose="020B0503020204020204" pitchFamily="34" charset="-122"/>
                      </a:endParaRPr>
                    </a:p>
                    <a:p>
                      <a:pPr algn="l">
                        <a:lnSpc>
                          <a:spcPct val="100000"/>
                        </a:lnSpc>
                        <a:spcAft>
                          <a:spcPts val="0"/>
                        </a:spcAft>
                      </a:pPr>
                      <a:r>
                        <a:rPr lang="zh-CN" altLang="en-US" sz="1800" kern="100" dirty="0">
                          <a:latin typeface="微软雅黑" panose="020B0503020204020204" pitchFamily="34" charset="-122"/>
                          <a:ea typeface="微软雅黑" panose="020B0503020204020204" pitchFamily="34" charset="-122"/>
                        </a:rPr>
                        <a:t>人工成本很高</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a:lnSpc>
                          <a:spcPct val="100000"/>
                        </a:lnSpc>
                        <a:spcAft>
                          <a:spcPts val="0"/>
                        </a:spcAft>
                      </a:pPr>
                      <a:r>
                        <a:rPr lang="en-US" sz="1800" kern="0" dirty="0">
                          <a:latin typeface="微软雅黑" panose="020B0503020204020204" pitchFamily="34" charset="-122"/>
                          <a:ea typeface="微软雅黑" panose="020B0503020204020204" pitchFamily="34" charset="-122"/>
                        </a:rPr>
                        <a:t> </a:t>
                      </a:r>
                      <a:r>
                        <a:rPr lang="zh-CN" altLang="en-US" sz="1800" kern="0" dirty="0">
                          <a:latin typeface="微软雅黑" panose="020B0503020204020204" pitchFamily="34" charset="-122"/>
                          <a:ea typeface="微软雅黑" panose="020B0503020204020204" pitchFamily="34" charset="-122"/>
                        </a:rPr>
                        <a:t>市场处于扩张期迫切需要高素质人才，薪酬支付能力强，</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720725">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800" dirty="0">
                          <a:solidFill>
                            <a:schemeClr val="tx1"/>
                          </a:solidFill>
                          <a:latin typeface="微软雅黑" panose="020B0503020204020204" pitchFamily="34" charset="-122"/>
                          <a:ea typeface="微软雅黑" panose="020B0503020204020204" pitchFamily="34" charset="-122"/>
                        </a:rPr>
                        <a:t>市场跟随型薪酬策略</a:t>
                      </a:r>
                      <a:endParaRPr lang="en-US" altLang="zh-CN" sz="1800" dirty="0">
                        <a:solidFill>
                          <a:schemeClr val="tx1"/>
                        </a:solidFill>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endParaRPr lang="en-US" altLang="zh-CN" sz="1800" kern="100" dirty="0">
                        <a:solidFill>
                          <a:schemeClr val="tx1"/>
                        </a:solidFill>
                        <a:latin typeface="微软雅黑" panose="020B0503020204020204" pitchFamily="34" charset="-122"/>
                        <a:ea typeface="微软雅黑" panose="020B0503020204020204" pitchFamily="34" charset="-122"/>
                      </a:endParaRPr>
                    </a:p>
                    <a:p>
                      <a:pPr algn="ctr">
                        <a:lnSpc>
                          <a:spcPct val="100000"/>
                        </a:lnSpc>
                        <a:spcAft>
                          <a:spcPts val="0"/>
                        </a:spcAft>
                      </a:pPr>
                      <a:r>
                        <a:rPr lang="en-US" altLang="zh-CN" sz="1800" kern="100" dirty="0">
                          <a:solidFill>
                            <a:schemeClr val="tx1"/>
                          </a:solidFill>
                          <a:latin typeface="微软雅黑" panose="020B0503020204020204" pitchFamily="34" charset="-122"/>
                          <a:ea typeface="微软雅黑" panose="020B0503020204020204" pitchFamily="34" charset="-122"/>
                        </a:rPr>
                        <a:t>50P</a:t>
                      </a:r>
                      <a:endParaRPr lang="zh-CN" sz="1800" kern="100" dirty="0">
                        <a:solidFill>
                          <a:schemeClr val="tx1"/>
                        </a:solidFill>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a:lnSpc>
                          <a:spcPct val="100000"/>
                        </a:lnSpc>
                        <a:spcAft>
                          <a:spcPts val="0"/>
                        </a:spcAft>
                      </a:pPr>
                      <a:r>
                        <a:rPr lang="en-US" sz="1800" kern="0" dirty="0">
                          <a:latin typeface="微软雅黑" panose="020B0503020204020204" pitchFamily="34" charset="-122"/>
                          <a:ea typeface="微软雅黑" panose="020B0503020204020204" pitchFamily="34" charset="-122"/>
                        </a:rPr>
                        <a:t> </a:t>
                      </a:r>
                      <a:r>
                        <a:rPr lang="zh-CN" altLang="en-US" sz="1800" kern="0" dirty="0">
                          <a:latin typeface="微软雅黑" panose="020B0503020204020204" pitchFamily="34" charset="-122"/>
                          <a:ea typeface="微软雅黑" panose="020B0503020204020204" pitchFamily="34" charset="-122"/>
                        </a:rPr>
                        <a:t>薪酬水平、人工成本、稳定人才与标杆均相似</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a:lnSpc>
                          <a:spcPct val="100000"/>
                        </a:lnSpc>
                        <a:spcAft>
                          <a:spcPts val="0"/>
                        </a:spcAft>
                      </a:pPr>
                      <a:r>
                        <a:rPr lang="zh-CN" altLang="en-US" sz="1800" kern="100" dirty="0">
                          <a:latin typeface="微软雅黑" panose="020B0503020204020204" pitchFamily="34" charset="-122"/>
                          <a:ea typeface="微软雅黑" panose="020B0503020204020204" pitchFamily="34" charset="-122"/>
                        </a:rPr>
                        <a:t>不能在市场竞争中处于优势</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a:lnSpc>
                          <a:spcPct val="100000"/>
                        </a:lnSpc>
                        <a:spcAft>
                          <a:spcPts val="0"/>
                        </a:spcAft>
                      </a:pPr>
                      <a:r>
                        <a:rPr lang="en-US" sz="1800" kern="0" dirty="0">
                          <a:latin typeface="微软雅黑" panose="020B0503020204020204" pitchFamily="34" charset="-122"/>
                          <a:ea typeface="微软雅黑" panose="020B0503020204020204" pitchFamily="34" charset="-122"/>
                        </a:rPr>
                        <a:t>  </a:t>
                      </a:r>
                      <a:endParaRPr lang="en-US" sz="1800" kern="0" dirty="0">
                        <a:latin typeface="微软雅黑" panose="020B0503020204020204" pitchFamily="34" charset="-122"/>
                        <a:ea typeface="微软雅黑" panose="020B0503020204020204" pitchFamily="34" charset="-122"/>
                      </a:endParaRPr>
                    </a:p>
                    <a:p>
                      <a:pPr algn="l">
                        <a:lnSpc>
                          <a:spcPct val="100000"/>
                        </a:lnSpc>
                        <a:spcAft>
                          <a:spcPts val="0"/>
                        </a:spcAft>
                      </a:pPr>
                      <a:r>
                        <a:rPr lang="zh-CN" altLang="en-US" sz="1800" kern="0" dirty="0">
                          <a:latin typeface="微软雅黑" panose="020B0503020204020204" pitchFamily="34" charset="-122"/>
                          <a:ea typeface="微软雅黑" panose="020B0503020204020204" pitchFamily="34" charset="-122"/>
                        </a:rPr>
                        <a:t>使用范围广泛</a:t>
                      </a:r>
                      <a:endParaRPr lang="zh-CN" sz="1800" kern="100" dirty="0">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2216785">
                <a:tc>
                  <a:txBody>
                    <a:bodyPr/>
                    <a:lstStyle/>
                    <a:p>
                      <a:pPr marL="0" marR="0" indent="0" algn="ctr" defTabSz="914400" rtl="0" eaLnBrk="1" fontAlgn="auto" latinLnBrk="0" hangingPunct="1">
                        <a:lnSpc>
                          <a:spcPct val="100000"/>
                        </a:lnSpc>
                        <a:spcBef>
                          <a:spcPts val="0"/>
                        </a:spcBef>
                        <a:spcAft>
                          <a:spcPts val="0"/>
                        </a:spcAft>
                        <a:buClrTx/>
                        <a:buSzTx/>
                        <a:buFontTx/>
                        <a:buNone/>
                        <a:defRPr/>
                      </a:pPr>
                      <a:endParaRPr lang="en-US" altLang="zh-CN" sz="1800" dirty="0">
                        <a:solidFill>
                          <a:schemeClr val="tx1"/>
                        </a:solidFill>
                        <a:latin typeface="微软雅黑" panose="020B0503020204020204" pitchFamily="34" charset="-122"/>
                        <a:ea typeface="微软雅黑" panose="020B0503020204020204" pitchFamily="34" charset="-122"/>
                      </a:endParaRPr>
                    </a:p>
                    <a:p>
                      <a:pPr marL="0" marR="0" indent="0" algn="ctr" defTabSz="914400" rtl="0" eaLnBrk="1" fontAlgn="auto" latinLnBrk="0" hangingPunct="1">
                        <a:lnSpc>
                          <a:spcPct val="100000"/>
                        </a:lnSpc>
                        <a:spcBef>
                          <a:spcPts val="0"/>
                        </a:spcBef>
                        <a:spcAft>
                          <a:spcPts val="0"/>
                        </a:spcAft>
                        <a:buClrTx/>
                        <a:buSzTx/>
                        <a:buFontTx/>
                        <a:buNone/>
                        <a:defRPr/>
                      </a:pPr>
                      <a:endParaRPr lang="en-US" altLang="zh-CN" sz="1800" dirty="0">
                        <a:solidFill>
                          <a:schemeClr val="tx1"/>
                        </a:solidFill>
                        <a:latin typeface="微软雅黑" panose="020B0503020204020204" pitchFamily="34" charset="-122"/>
                        <a:ea typeface="微软雅黑" panose="020B0503020204020204" pitchFamily="34" charset="-122"/>
                      </a:endParaRPr>
                    </a:p>
                    <a:p>
                      <a:pPr marL="0" marR="0" indent="0" algn="ctr" defTabSz="914400" rtl="0" eaLnBrk="1" fontAlgn="auto" latinLnBrk="0" hangingPunct="1">
                        <a:lnSpc>
                          <a:spcPct val="100000"/>
                        </a:lnSpc>
                        <a:spcBef>
                          <a:spcPts val="0"/>
                        </a:spcBef>
                        <a:spcAft>
                          <a:spcPts val="0"/>
                        </a:spcAft>
                        <a:buClrTx/>
                        <a:buSzTx/>
                        <a:buFontTx/>
                        <a:buNone/>
                        <a:defRPr/>
                      </a:pPr>
                      <a:r>
                        <a:rPr lang="zh-CN" altLang="en-US" sz="1800" dirty="0">
                          <a:solidFill>
                            <a:schemeClr val="tx1"/>
                          </a:solidFill>
                          <a:latin typeface="微软雅黑" panose="020B0503020204020204" pitchFamily="34" charset="-122"/>
                          <a:ea typeface="微软雅黑" panose="020B0503020204020204" pitchFamily="34" charset="-122"/>
                        </a:rPr>
                        <a:t>混合型薪酬策略</a:t>
                      </a:r>
                      <a:endParaRPr lang="en-US" altLang="zh-CN" sz="1800" dirty="0">
                        <a:solidFill>
                          <a:schemeClr val="tx1"/>
                        </a:solidFill>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endParaRPr lang="en-US" altLang="zh-CN" sz="1800" kern="100" dirty="0">
                        <a:solidFill>
                          <a:schemeClr val="tx1"/>
                        </a:solidFill>
                        <a:latin typeface="微软雅黑" panose="020B0503020204020204" pitchFamily="34" charset="-122"/>
                        <a:ea typeface="微软雅黑" panose="020B0503020204020204" pitchFamily="34" charset="-122"/>
                      </a:endParaRPr>
                    </a:p>
                    <a:p>
                      <a:pPr algn="ctr">
                        <a:lnSpc>
                          <a:spcPct val="100000"/>
                        </a:lnSpc>
                        <a:spcAft>
                          <a:spcPts val="0"/>
                        </a:spcAft>
                      </a:pPr>
                      <a:r>
                        <a:rPr lang="en-US" altLang="zh-CN" sz="1800" kern="100" dirty="0">
                          <a:solidFill>
                            <a:schemeClr val="tx1"/>
                          </a:solidFill>
                          <a:latin typeface="微软雅黑" panose="020B0503020204020204" pitchFamily="34" charset="-122"/>
                          <a:ea typeface="微软雅黑" panose="020B0503020204020204" pitchFamily="34" charset="-122"/>
                        </a:rPr>
                        <a:t>25P</a:t>
                      </a:r>
                      <a:endParaRPr lang="en-US" altLang="zh-CN" sz="1800" kern="100" dirty="0">
                        <a:solidFill>
                          <a:schemeClr val="tx1"/>
                        </a:solidFill>
                        <a:latin typeface="微软雅黑" panose="020B0503020204020204" pitchFamily="34" charset="-122"/>
                        <a:ea typeface="微软雅黑" panose="020B0503020204020204" pitchFamily="34" charset="-122"/>
                      </a:endParaRPr>
                    </a:p>
                    <a:p>
                      <a:pPr algn="ctr">
                        <a:lnSpc>
                          <a:spcPct val="100000"/>
                        </a:lnSpc>
                        <a:spcAft>
                          <a:spcPts val="0"/>
                        </a:spcAft>
                      </a:pPr>
                      <a:endParaRPr lang="en-US" altLang="zh-CN" sz="1800" kern="100" dirty="0">
                        <a:solidFill>
                          <a:schemeClr val="tx1"/>
                        </a:solidFill>
                        <a:latin typeface="微软雅黑" panose="020B0503020204020204" pitchFamily="34" charset="-122"/>
                        <a:ea typeface="微软雅黑" panose="020B0503020204020204" pitchFamily="34" charset="-122"/>
                      </a:endParaRPr>
                    </a:p>
                    <a:p>
                      <a:pPr algn="ctr">
                        <a:lnSpc>
                          <a:spcPct val="100000"/>
                        </a:lnSpc>
                        <a:spcAft>
                          <a:spcPts val="0"/>
                        </a:spcAft>
                      </a:pPr>
                      <a:r>
                        <a:rPr lang="en-US" altLang="zh-CN" sz="1800" kern="100" dirty="0">
                          <a:solidFill>
                            <a:schemeClr val="tx1"/>
                          </a:solidFill>
                          <a:latin typeface="微软雅黑" panose="020B0503020204020204" pitchFamily="34" charset="-122"/>
                          <a:ea typeface="微软雅黑" panose="020B0503020204020204" pitchFamily="34" charset="-122"/>
                        </a:rPr>
                        <a:t>50P</a:t>
                      </a:r>
                      <a:endParaRPr lang="en-US" altLang="zh-CN" sz="1800" kern="100" dirty="0">
                        <a:solidFill>
                          <a:schemeClr val="tx1"/>
                        </a:solidFill>
                        <a:latin typeface="微软雅黑" panose="020B0503020204020204" pitchFamily="34" charset="-122"/>
                        <a:ea typeface="微软雅黑" panose="020B0503020204020204" pitchFamily="34" charset="-122"/>
                      </a:endParaRPr>
                    </a:p>
                    <a:p>
                      <a:pPr algn="ctr">
                        <a:lnSpc>
                          <a:spcPct val="100000"/>
                        </a:lnSpc>
                        <a:spcAft>
                          <a:spcPts val="0"/>
                        </a:spcAft>
                      </a:pPr>
                      <a:endParaRPr lang="en-US" altLang="zh-CN" sz="1800" kern="100" dirty="0">
                        <a:solidFill>
                          <a:schemeClr val="tx1"/>
                        </a:solidFill>
                        <a:latin typeface="微软雅黑" panose="020B0503020204020204" pitchFamily="34" charset="-122"/>
                        <a:ea typeface="微软雅黑" panose="020B0503020204020204" pitchFamily="34" charset="-122"/>
                      </a:endParaRPr>
                    </a:p>
                    <a:p>
                      <a:pPr algn="ctr">
                        <a:lnSpc>
                          <a:spcPct val="100000"/>
                        </a:lnSpc>
                        <a:spcAft>
                          <a:spcPts val="0"/>
                        </a:spcAft>
                      </a:pPr>
                      <a:r>
                        <a:rPr lang="en-US" altLang="zh-CN" sz="1800" kern="100" dirty="0">
                          <a:solidFill>
                            <a:schemeClr val="tx1"/>
                          </a:solidFill>
                          <a:latin typeface="微软雅黑" panose="020B0503020204020204" pitchFamily="34" charset="-122"/>
                          <a:ea typeface="微软雅黑" panose="020B0503020204020204" pitchFamily="34" charset="-122"/>
                        </a:rPr>
                        <a:t>75P</a:t>
                      </a:r>
                      <a:endParaRPr lang="zh-CN" sz="1800" kern="100" dirty="0">
                        <a:solidFill>
                          <a:schemeClr val="tx1"/>
                        </a:solidFill>
                        <a:latin typeface="微软雅黑" panose="020B0503020204020204" pitchFamily="34" charset="-122"/>
                        <a:ea typeface="微软雅黑" panose="020B0503020204020204" pitchFamily="34" charset="-122"/>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3">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800" b="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800" b="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800" b="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800" b="0" dirty="0">
                          <a:latin typeface="微软雅黑" panose="020B0503020204020204" pitchFamily="34" charset="-122"/>
                          <a:ea typeface="微软雅黑" panose="020B0503020204020204" pitchFamily="34" charset="-122"/>
                          <a:cs typeface="Times New Roman" panose="02020603050405020304" pitchFamily="18" charset="0"/>
                        </a:rPr>
                        <a:t>根据不同的员工</a:t>
                      </a:r>
                      <a:r>
                        <a:rPr lang="zh-CN" altLang="en-US" sz="1800" b="0" dirty="0">
                          <a:latin typeface="微软雅黑" panose="020B0503020204020204" pitchFamily="34" charset="-122"/>
                          <a:ea typeface="微软雅黑" panose="020B0503020204020204" pitchFamily="34" charset="-122"/>
                          <a:cs typeface="Times New Roman" panose="02020603050405020304" pitchFamily="18" charset="0"/>
                        </a:rPr>
                        <a:t>类别</a:t>
                      </a:r>
                      <a:r>
                        <a:rPr lang="zh-CN" altLang="zh-CN" sz="1800" b="0" dirty="0">
                          <a:latin typeface="微软雅黑" panose="020B0503020204020204" pitchFamily="34" charset="-122"/>
                          <a:ea typeface="微软雅黑" panose="020B0503020204020204" pitchFamily="34" charset="-122"/>
                          <a:cs typeface="Times New Roman" panose="02020603050405020304" pitchFamily="18" charset="0"/>
                        </a:rPr>
                        <a:t>制定不同的薪酬策略</a:t>
                      </a:r>
                      <a:r>
                        <a:rPr lang="zh-CN" altLang="en-US" sz="1800" b="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800" b="0" dirty="0">
                          <a:latin typeface="微软雅黑" panose="020B0503020204020204" pitchFamily="34" charset="-122"/>
                          <a:ea typeface="微软雅黑" panose="020B0503020204020204" pitchFamily="34" charset="-122"/>
                          <a:cs typeface="Times New Roman" panose="02020603050405020304" pitchFamily="18" charset="0"/>
                        </a:rPr>
                        <a:t>如：中高级技术人员、管理人员等核心岗位高于市场平均水平，职能、生产岗位跟随市场水平，后勤辅助岗位低于市场水平等。</a:t>
                      </a:r>
                      <a:endParaRPr lang="en-US" altLang="zh-CN" sz="1800" b="0" dirty="0">
                        <a:latin typeface="微软雅黑" panose="020B0503020204020204" pitchFamily="34" charset="-122"/>
                        <a:ea typeface="微软雅黑" panose="020B0503020204020204" pitchFamily="34" charset="-122"/>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defRPr/>
                      </a:pPr>
                      <a:r>
                        <a:rPr lang="zh-CN" altLang="en-US" sz="1800" b="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800" b="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1800" b="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800" b="0" dirty="0">
                          <a:latin typeface="微软雅黑" panose="020B0503020204020204" pitchFamily="34" charset="-122"/>
                          <a:ea typeface="微软雅黑" panose="020B0503020204020204" pitchFamily="34" charset="-122"/>
                          <a:cs typeface="Times New Roman" panose="02020603050405020304" pitchFamily="18" charset="0"/>
                        </a:rPr>
                        <a:t>根据不同的薪酬形式制定不同的薪酬策略</a:t>
                      </a:r>
                      <a:r>
                        <a:rPr lang="zh-CN" altLang="en-US" sz="1800" b="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800" b="0" dirty="0">
                          <a:latin typeface="微软雅黑" panose="020B0503020204020204" pitchFamily="34" charset="-122"/>
                          <a:ea typeface="微软雅黑" panose="020B0503020204020204" pitchFamily="34" charset="-122"/>
                          <a:cs typeface="Times New Roman" panose="02020603050405020304" pitchFamily="18" charset="0"/>
                        </a:rPr>
                        <a:t>如：</a:t>
                      </a:r>
                      <a:r>
                        <a:rPr lang="zh-CN" altLang="en-US" sz="1800" b="0" dirty="0">
                          <a:latin typeface="微软雅黑" panose="020B0503020204020204" pitchFamily="34" charset="-122"/>
                          <a:ea typeface="微软雅黑" panose="020B0503020204020204" pitchFamily="34" charset="-122"/>
                          <a:cs typeface="Times New Roman" panose="02020603050405020304" pitchFamily="18" charset="0"/>
                        </a:rPr>
                        <a:t>岗位</a:t>
                      </a:r>
                      <a:r>
                        <a:rPr lang="zh-CN" altLang="zh-CN" sz="1800" b="0" dirty="0">
                          <a:latin typeface="微软雅黑" panose="020B0503020204020204" pitchFamily="34" charset="-122"/>
                          <a:ea typeface="微软雅黑" panose="020B0503020204020204" pitchFamily="34" charset="-122"/>
                          <a:cs typeface="Times New Roman" panose="02020603050405020304" pitchFamily="18" charset="0"/>
                        </a:rPr>
                        <a:t>总薪酬水平高于市场竞争对手，但基本工资低于市场水平，绩效、激励工资高于市场水平</a:t>
                      </a:r>
                      <a:r>
                        <a:rPr lang="zh-CN" altLang="en-US" sz="1800" b="0" dirty="0">
                          <a:latin typeface="微软雅黑" panose="020B0503020204020204" pitchFamily="34" charset="-122"/>
                          <a:ea typeface="微软雅黑" panose="020B0503020204020204" pitchFamily="34" charset="-122"/>
                          <a:cs typeface="Times New Roman" panose="02020603050405020304" pitchFamily="18" charset="0"/>
                        </a:rPr>
                        <a:t>等</a:t>
                      </a:r>
                      <a:r>
                        <a:rPr lang="zh-CN" altLang="zh-CN" sz="1800" b="0" dirty="0">
                          <a:latin typeface="微软雅黑" panose="020B0503020204020204" pitchFamily="34" charset="-122"/>
                          <a:ea typeface="微软雅黑" panose="020B0503020204020204" pitchFamily="34" charset="-122"/>
                          <a:cs typeface="Times New Roman" panose="02020603050405020304" pitchFamily="18" charset="0"/>
                        </a:rPr>
                        <a:t>。促使员工关心企业财务状况（产量、销量等），与企业共同承担风险。</a:t>
                      </a:r>
                      <a:endParaRPr lang="en-US" altLang="zh-CN" sz="1800" b="0" dirty="0">
                        <a:latin typeface="微软雅黑" panose="020B0503020204020204" pitchFamily="34" charset="-122"/>
                        <a:ea typeface="微软雅黑" panose="020B0503020204020204" pitchFamily="34" charset="-122"/>
                        <a:cs typeface="Times New Roman" panose="02020603050405020304" pitchFamily="18" charset="0"/>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cPr marL="68580" marR="6858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9" name="Freeform 27"/>
          <p:cNvSpPr/>
          <p:nvPr>
            <p:custDataLst>
              <p:tags r:id="rId1"/>
            </p:custDataLst>
          </p:nvPr>
        </p:nvSpPr>
        <p:spPr bwMode="gray">
          <a:xfrm flipH="1">
            <a:off x="9653588" y="1416050"/>
            <a:ext cx="515937" cy="465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8F8F8">
                  <a:gamma/>
                  <a:tint val="54510"/>
                  <a:invGamma/>
                </a:srgbClr>
              </a:gs>
              <a:gs pos="50000">
                <a:srgbClr val="F8F8F8">
                  <a:alpha val="0"/>
                </a:srgbClr>
              </a:gs>
              <a:gs pos="100000">
                <a:srgbClr val="F8F8F8">
                  <a:gamma/>
                  <a:tint val="54510"/>
                  <a:invGamma/>
                </a:srgbClr>
              </a:gs>
            </a:gsLst>
            <a:lin ang="2700000" scaled="1"/>
          </a:gradFill>
          <a:ln w="0">
            <a:noFill/>
            <a:prstDash val="solid"/>
            <a:round/>
          </a:ln>
          <a:effectLst/>
        </p:spPr>
        <p:txBody>
          <a:bodyP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sp>
        <p:nvSpPr>
          <p:cNvPr id="51205" name="Text Box 74"/>
          <p:cNvSpPr txBox="1">
            <a:spLocks noChangeArrowheads="1"/>
          </p:cNvSpPr>
          <p:nvPr/>
        </p:nvSpPr>
        <p:spPr bwMode="gray">
          <a:xfrm>
            <a:off x="2016125" y="381000"/>
            <a:ext cx="6189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a:solidFill>
                  <a:srgbClr val="000000"/>
                </a:solidFill>
                <a:latin typeface="微软雅黑" panose="020B0503020204020204" pitchFamily="34" charset="-122"/>
                <a:ea typeface="微软雅黑" panose="020B0503020204020204" pitchFamily="34" charset="-122"/>
                <a:cs typeface="Arial" panose="020B0604020202020204" pitchFamily="34" charset="0"/>
              </a:rPr>
              <a:t>三种典型的薪酬结构及其特点</a:t>
            </a:r>
            <a:endParaRPr lang="zh-CN" altLang="en-US">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graphicFrame>
        <p:nvGraphicFramePr>
          <p:cNvPr id="12" name="表格 11"/>
          <p:cNvGraphicFramePr>
            <a:graphicFrameLocks noGrp="1"/>
          </p:cNvGraphicFramePr>
          <p:nvPr/>
        </p:nvGraphicFramePr>
        <p:xfrm>
          <a:off x="1876425" y="1295400"/>
          <a:ext cx="8538845" cy="2971800"/>
        </p:xfrm>
        <a:graphic>
          <a:graphicData uri="http://schemas.openxmlformats.org/drawingml/2006/table">
            <a:tbl>
              <a:tblPr/>
              <a:tblGrid>
                <a:gridCol w="1101725"/>
                <a:gridCol w="1789430"/>
                <a:gridCol w="1897380"/>
                <a:gridCol w="1608455"/>
                <a:gridCol w="2141855"/>
              </a:tblGrid>
              <a:tr h="990600">
                <a:tc>
                  <a:txBody>
                    <a:bodyPr/>
                    <a:lstStyle/>
                    <a:p>
                      <a:pPr algn="ctr">
                        <a:lnSpc>
                          <a:spcPct val="150000"/>
                        </a:lnSpc>
                        <a:spcAft>
                          <a:spcPts val="0"/>
                        </a:spcAft>
                      </a:pPr>
                      <a:endParaRPr lang="en-US" altLang="zh-CN" sz="1800" kern="0" dirty="0">
                        <a:latin typeface="微软雅黑" panose="020B0503020204020204" pitchFamily="34" charset="-122"/>
                        <a:ea typeface="微软雅黑" panose="020B0503020204020204" pitchFamily="34" charset="-122"/>
                      </a:endParaRPr>
                    </a:p>
                    <a:p>
                      <a:pPr algn="ctr">
                        <a:lnSpc>
                          <a:spcPct val="150000"/>
                        </a:lnSpc>
                        <a:spcAft>
                          <a:spcPts val="0"/>
                        </a:spcAft>
                      </a:pPr>
                      <a:r>
                        <a:rPr lang="zh-CN" altLang="en-US" sz="1800" kern="0" dirty="0">
                          <a:latin typeface="微软雅黑" panose="020B0503020204020204" pitchFamily="34" charset="-122"/>
                          <a:ea typeface="微软雅黑" panose="020B0503020204020204" pitchFamily="34" charset="-122"/>
                        </a:rPr>
                        <a:t>结构类型</a:t>
                      </a:r>
                      <a:endParaRPr lang="en-US" sz="1800" kern="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zh-CN" sz="1800" kern="0" dirty="0">
                          <a:latin typeface="微软雅黑" panose="020B0503020204020204" pitchFamily="34" charset="-122"/>
                          <a:ea typeface="微软雅黑" panose="020B0503020204020204" pitchFamily="34" charset="-122"/>
                        </a:rPr>
                        <a:t>高弹性</a:t>
                      </a:r>
                      <a:endParaRPr lang="en-US" altLang="zh-CN" sz="1800" kern="0" dirty="0">
                        <a:latin typeface="微软雅黑" panose="020B0503020204020204" pitchFamily="34" charset="-122"/>
                        <a:ea typeface="微软雅黑" panose="020B0503020204020204" pitchFamily="34" charset="-122"/>
                      </a:endParaRPr>
                    </a:p>
                    <a:p>
                      <a:pPr algn="ctr">
                        <a:lnSpc>
                          <a:spcPct val="150000"/>
                        </a:lnSpc>
                        <a:spcAft>
                          <a:spcPts val="0"/>
                        </a:spcAft>
                      </a:pPr>
                      <a:r>
                        <a:rPr lang="zh-CN" sz="1800" kern="0" dirty="0">
                          <a:latin typeface="微软雅黑" panose="020B0503020204020204" pitchFamily="34" charset="-122"/>
                          <a:ea typeface="微软雅黑" panose="020B0503020204020204" pitchFamily="34" charset="-122"/>
                        </a:rPr>
                        <a:t>薪酬模型</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zh-CN" sz="1800" kern="0" dirty="0">
                          <a:latin typeface="微软雅黑" panose="020B0503020204020204" pitchFamily="34" charset="-122"/>
                          <a:ea typeface="微软雅黑" panose="020B0503020204020204" pitchFamily="34" charset="-122"/>
                        </a:rPr>
                        <a:t>高稳定性</a:t>
                      </a:r>
                      <a:endParaRPr lang="en-US" altLang="zh-CN" sz="1800" kern="0" dirty="0">
                        <a:latin typeface="微软雅黑" panose="020B0503020204020204" pitchFamily="34" charset="-122"/>
                        <a:ea typeface="微软雅黑" panose="020B0503020204020204" pitchFamily="34" charset="-122"/>
                      </a:endParaRPr>
                    </a:p>
                    <a:p>
                      <a:pPr algn="ctr">
                        <a:lnSpc>
                          <a:spcPct val="150000"/>
                        </a:lnSpc>
                        <a:spcAft>
                          <a:spcPts val="0"/>
                        </a:spcAft>
                      </a:pPr>
                      <a:r>
                        <a:rPr lang="zh-CN" sz="1800" kern="0" dirty="0">
                          <a:latin typeface="微软雅黑" panose="020B0503020204020204" pitchFamily="34" charset="-122"/>
                          <a:ea typeface="微软雅黑" panose="020B0503020204020204" pitchFamily="34" charset="-122"/>
                        </a:rPr>
                        <a:t>薪酬模型</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zh-CN" sz="1800" kern="0" dirty="0">
                          <a:latin typeface="微软雅黑" panose="020B0503020204020204" pitchFamily="34" charset="-122"/>
                          <a:ea typeface="微软雅黑" panose="020B0503020204020204" pitchFamily="34" charset="-122"/>
                        </a:rPr>
                        <a:t>调和性</a:t>
                      </a:r>
                      <a:endParaRPr lang="en-US" altLang="zh-CN" sz="1800" kern="0" dirty="0">
                        <a:latin typeface="微软雅黑" panose="020B0503020204020204" pitchFamily="34" charset="-122"/>
                        <a:ea typeface="微软雅黑" panose="020B0503020204020204" pitchFamily="34" charset="-122"/>
                      </a:endParaRPr>
                    </a:p>
                    <a:p>
                      <a:pPr algn="ctr">
                        <a:lnSpc>
                          <a:spcPct val="150000"/>
                        </a:lnSpc>
                        <a:spcAft>
                          <a:spcPts val="0"/>
                        </a:spcAft>
                      </a:pPr>
                      <a:r>
                        <a:rPr lang="zh-CN" sz="1800" kern="0" dirty="0">
                          <a:latin typeface="微软雅黑" panose="020B0503020204020204" pitchFamily="34" charset="-122"/>
                          <a:ea typeface="微软雅黑" panose="020B0503020204020204" pitchFamily="34" charset="-122"/>
                        </a:rPr>
                        <a:t>薪酬模型</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zh-CN" altLang="en-US" sz="1800" kern="100" dirty="0">
                          <a:latin typeface="微软雅黑" panose="020B0503020204020204" pitchFamily="34" charset="-122"/>
                          <a:ea typeface="微软雅黑" panose="020B0503020204020204" pitchFamily="34" charset="-122"/>
                        </a:rPr>
                        <a:t>混合性</a:t>
                      </a:r>
                      <a:endParaRPr lang="en-US" altLang="zh-CN" sz="1800" kern="100" dirty="0">
                        <a:latin typeface="微软雅黑" panose="020B0503020204020204" pitchFamily="34" charset="-122"/>
                        <a:ea typeface="微软雅黑" panose="020B0503020204020204" pitchFamily="34" charset="-122"/>
                      </a:endParaRPr>
                    </a:p>
                    <a:p>
                      <a:pPr algn="ctr">
                        <a:lnSpc>
                          <a:spcPct val="150000"/>
                        </a:lnSpc>
                        <a:spcAft>
                          <a:spcPts val="0"/>
                        </a:spcAft>
                      </a:pPr>
                      <a:r>
                        <a:rPr lang="zh-CN" altLang="en-US" sz="1800" kern="100" dirty="0">
                          <a:latin typeface="微软雅黑" panose="020B0503020204020204" pitchFamily="34" charset="-122"/>
                          <a:ea typeface="微软雅黑" panose="020B0503020204020204" pitchFamily="34" charset="-122"/>
                        </a:rPr>
                        <a:t>薪酬模型</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95300">
                <a:tc>
                  <a:txBody>
                    <a:bodyPr/>
                    <a:lstStyle/>
                    <a:p>
                      <a:pPr algn="ctr">
                        <a:lnSpc>
                          <a:spcPct val="150000"/>
                        </a:lnSpc>
                        <a:spcAft>
                          <a:spcPts val="0"/>
                        </a:spcAft>
                      </a:pPr>
                      <a:r>
                        <a:rPr lang="zh-CN" sz="1800" kern="0" dirty="0">
                          <a:latin typeface="微软雅黑" panose="020B0503020204020204" pitchFamily="34" charset="-122"/>
                          <a:ea typeface="微软雅黑" panose="020B0503020204020204" pitchFamily="34" charset="-122"/>
                        </a:rPr>
                        <a:t>基本薪酬</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kern="0" dirty="0">
                          <a:latin typeface="微软雅黑" panose="020B0503020204020204" pitchFamily="34" charset="-122"/>
                          <a:ea typeface="微软雅黑" panose="020B0503020204020204" pitchFamily="34" charset="-122"/>
                        </a:rPr>
                        <a:t>     </a:t>
                      </a:r>
                      <a:r>
                        <a:rPr lang="zh-CN" sz="1800" kern="0" dirty="0">
                          <a:latin typeface="微软雅黑" panose="020B0503020204020204" pitchFamily="34" charset="-122"/>
                          <a:ea typeface="微软雅黑" panose="020B0503020204020204" pitchFamily="34" charset="-122"/>
                        </a:rPr>
                        <a:t>低</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kern="0" dirty="0">
                          <a:latin typeface="微软雅黑" panose="020B0503020204020204" pitchFamily="34" charset="-122"/>
                          <a:ea typeface="微软雅黑" panose="020B0503020204020204" pitchFamily="34" charset="-122"/>
                        </a:rPr>
                        <a:t>     </a:t>
                      </a:r>
                      <a:r>
                        <a:rPr lang="zh-CN" sz="1800" kern="0" dirty="0">
                          <a:latin typeface="微软雅黑" panose="020B0503020204020204" pitchFamily="34" charset="-122"/>
                          <a:ea typeface="微软雅黑" panose="020B0503020204020204" pitchFamily="34" charset="-122"/>
                        </a:rPr>
                        <a:t>高</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kern="0" dirty="0">
                          <a:latin typeface="微软雅黑" panose="020B0503020204020204" pitchFamily="34" charset="-122"/>
                          <a:ea typeface="微软雅黑" panose="020B0503020204020204" pitchFamily="34" charset="-122"/>
                        </a:rPr>
                        <a:t>  </a:t>
                      </a:r>
                      <a:r>
                        <a:rPr lang="zh-CN" sz="1800" kern="0" dirty="0">
                          <a:latin typeface="微软雅黑" panose="020B0503020204020204" pitchFamily="34" charset="-122"/>
                          <a:ea typeface="微软雅黑" panose="020B0503020204020204" pitchFamily="34" charset="-122"/>
                        </a:rPr>
                        <a:t>中间水平</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ct val="150000"/>
                        </a:lnSpc>
                        <a:spcAft>
                          <a:spcPts val="0"/>
                        </a:spcAft>
                      </a:pPr>
                      <a:r>
                        <a:rPr lang="zh-CN" altLang="en-US" sz="1800" kern="100" dirty="0">
                          <a:latin typeface="微软雅黑" panose="020B0503020204020204" pitchFamily="34" charset="-122"/>
                          <a:ea typeface="微软雅黑" panose="020B0503020204020204" pitchFamily="34" charset="-122"/>
                        </a:rPr>
                        <a:t>根据不同岗位序列，合理使用以上三种方式（如销售、职能、生产）</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300">
                <a:tc>
                  <a:txBody>
                    <a:bodyPr/>
                    <a:lstStyle/>
                    <a:p>
                      <a:pPr algn="ctr">
                        <a:lnSpc>
                          <a:spcPct val="150000"/>
                        </a:lnSpc>
                        <a:spcAft>
                          <a:spcPts val="0"/>
                        </a:spcAft>
                      </a:pPr>
                      <a:r>
                        <a:rPr lang="zh-CN" sz="1800" kern="0" dirty="0">
                          <a:latin typeface="微软雅黑" panose="020B0503020204020204" pitchFamily="34" charset="-122"/>
                          <a:ea typeface="微软雅黑" panose="020B0503020204020204" pitchFamily="34" charset="-122"/>
                        </a:rPr>
                        <a:t>浮动薪酬</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kern="0" dirty="0">
                          <a:latin typeface="微软雅黑" panose="020B0503020204020204" pitchFamily="34" charset="-122"/>
                          <a:ea typeface="微软雅黑" panose="020B0503020204020204" pitchFamily="34" charset="-122"/>
                        </a:rPr>
                        <a:t>     </a:t>
                      </a:r>
                      <a:r>
                        <a:rPr lang="zh-CN" sz="1800" kern="0" dirty="0">
                          <a:latin typeface="微软雅黑" panose="020B0503020204020204" pitchFamily="34" charset="-122"/>
                          <a:ea typeface="微软雅黑" panose="020B0503020204020204" pitchFamily="34" charset="-122"/>
                        </a:rPr>
                        <a:t>高</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kern="0" dirty="0">
                          <a:latin typeface="微软雅黑" panose="020B0503020204020204" pitchFamily="34" charset="-122"/>
                          <a:ea typeface="微软雅黑" panose="020B0503020204020204" pitchFamily="34" charset="-122"/>
                        </a:rPr>
                        <a:t>     </a:t>
                      </a:r>
                      <a:r>
                        <a:rPr lang="zh-CN" sz="1800" kern="0" dirty="0">
                          <a:latin typeface="微软雅黑" panose="020B0503020204020204" pitchFamily="34" charset="-122"/>
                          <a:ea typeface="微软雅黑" panose="020B0503020204020204" pitchFamily="34" charset="-122"/>
                        </a:rPr>
                        <a:t>低 </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kern="0" dirty="0">
                          <a:latin typeface="微软雅黑" panose="020B0503020204020204" pitchFamily="34" charset="-122"/>
                          <a:ea typeface="微软雅黑" panose="020B0503020204020204" pitchFamily="34" charset="-122"/>
                        </a:rPr>
                        <a:t>  </a:t>
                      </a:r>
                      <a:r>
                        <a:rPr lang="zh-CN" sz="1800" kern="0" dirty="0">
                          <a:latin typeface="微软雅黑" panose="020B0503020204020204" pitchFamily="34" charset="-122"/>
                          <a:ea typeface="微软雅黑" panose="020B0503020204020204" pitchFamily="34" charset="-122"/>
                        </a:rPr>
                        <a:t>中间水平</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0600">
                <a:tc>
                  <a:txBody>
                    <a:bodyPr/>
                    <a:lstStyle/>
                    <a:p>
                      <a:pPr algn="ctr">
                        <a:lnSpc>
                          <a:spcPct val="150000"/>
                        </a:lnSpc>
                        <a:spcAft>
                          <a:spcPts val="0"/>
                        </a:spcAft>
                      </a:pPr>
                      <a:r>
                        <a:rPr lang="zh-CN" altLang="en-US" sz="1800" kern="100" dirty="0">
                          <a:latin typeface="微软雅黑" panose="020B0503020204020204" pitchFamily="34" charset="-122"/>
                          <a:ea typeface="微软雅黑" panose="020B0503020204020204" pitchFamily="34" charset="-122"/>
                        </a:rPr>
                        <a:t>员工感受</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altLang="en-US" sz="1800" kern="100" dirty="0">
                          <a:latin typeface="微软雅黑" panose="020B0503020204020204" pitchFamily="34" charset="-122"/>
                          <a:ea typeface="微软雅黑" panose="020B0503020204020204" pitchFamily="34" charset="-122"/>
                        </a:rPr>
                        <a:t>收入波动大，压力大，安全感低</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800" kern="100" dirty="0">
                          <a:latin typeface="微软雅黑" panose="020B0503020204020204" pitchFamily="34" charset="-122"/>
                          <a:ea typeface="微软雅黑" panose="020B0503020204020204" pitchFamily="34" charset="-122"/>
                        </a:rPr>
                        <a:t>收入波动小，安全感强，压力小</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800" kern="100" dirty="0">
                          <a:latin typeface="微软雅黑" panose="020B0503020204020204" pitchFamily="34" charset="-122"/>
                          <a:ea typeface="微软雅黑" panose="020B0503020204020204" pitchFamily="34" charset="-122"/>
                        </a:rPr>
                        <a:t>稳定、适中</a:t>
                      </a:r>
                      <a:endParaRPr lang="zh-CN" sz="1800" kern="100" dirty="0">
                        <a:latin typeface="微软雅黑" panose="020B0503020204020204" pitchFamily="34" charset="-122"/>
                        <a:ea typeface="微软雅黑" panose="020B0503020204020204" pitchFamily="34" charset="-122"/>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1236" name="TextBox 13"/>
          <p:cNvSpPr txBox="1">
            <a:spLocks noChangeArrowheads="1"/>
          </p:cNvSpPr>
          <p:nvPr>
            <p:custDataLst>
              <p:tags r:id="rId2"/>
            </p:custDataLst>
          </p:nvPr>
        </p:nvSpPr>
        <p:spPr bwMode="auto">
          <a:xfrm>
            <a:off x="1968500" y="4425950"/>
            <a:ext cx="8329613"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chemeClr val="dk1"/>
                </a:solidFill>
                <a:latin typeface="微软雅黑" panose="020B0503020204020204" pitchFamily="34" charset="-122"/>
                <a:ea typeface="微软雅黑" panose="020B0503020204020204" pitchFamily="34" charset="-122"/>
              </a:rPr>
              <a:t>说明：（</a:t>
            </a:r>
            <a:r>
              <a:rPr lang="en-US" altLang="zh-CN" sz="2000">
                <a:solidFill>
                  <a:schemeClr val="dk1"/>
                </a:solidFill>
                <a:latin typeface="微软雅黑" panose="020B0503020204020204" pitchFamily="34" charset="-122"/>
                <a:ea typeface="微软雅黑" panose="020B0503020204020204" pitchFamily="34" charset="-122"/>
              </a:rPr>
              <a:t>1</a:t>
            </a:r>
            <a:r>
              <a:rPr lang="zh-CN" altLang="en-US" sz="2000">
                <a:solidFill>
                  <a:schemeClr val="dk1"/>
                </a:solidFill>
                <a:latin typeface="微软雅黑" panose="020B0503020204020204" pitchFamily="34" charset="-122"/>
                <a:ea typeface="微软雅黑" panose="020B0503020204020204" pitchFamily="34" charset="-122"/>
              </a:rPr>
              <a:t>）根据企业类型、产业的不同，合理选在薪酬结构类型；</a:t>
            </a:r>
            <a:endParaRPr lang="en-US" altLang="zh-CN" sz="2000">
              <a:solidFill>
                <a:schemeClr val="dk1"/>
              </a:solidFill>
              <a:latin typeface="微软雅黑" panose="020B0503020204020204" pitchFamily="34" charset="-122"/>
              <a:ea typeface="微软雅黑" panose="020B0503020204020204" pitchFamily="34" charset="-122"/>
            </a:endParaRPr>
          </a:p>
          <a:p>
            <a:pPr eaLnBrk="1" hangingPunct="1"/>
            <a:r>
              <a:rPr lang="en-US" altLang="zh-CN" sz="2000">
                <a:solidFill>
                  <a:schemeClr val="dk1"/>
                </a:solidFill>
                <a:latin typeface="微软雅黑" panose="020B0503020204020204" pitchFamily="34" charset="-122"/>
                <a:ea typeface="微软雅黑" panose="020B0503020204020204" pitchFamily="34" charset="-122"/>
              </a:rPr>
              <a:t>                   </a:t>
            </a:r>
            <a:r>
              <a:rPr lang="zh-CN" altLang="en-US" sz="2000">
                <a:solidFill>
                  <a:schemeClr val="dk1"/>
                </a:solidFill>
                <a:latin typeface="微软雅黑" panose="020B0503020204020204" pitchFamily="34" charset="-122"/>
                <a:ea typeface="微软雅黑" panose="020B0503020204020204" pitchFamily="34" charset="-122"/>
              </a:rPr>
              <a:t>（</a:t>
            </a:r>
            <a:r>
              <a:rPr lang="en-US" altLang="zh-CN" sz="2000">
                <a:solidFill>
                  <a:schemeClr val="dk1"/>
                </a:solidFill>
                <a:latin typeface="微软雅黑" panose="020B0503020204020204" pitchFamily="34" charset="-122"/>
                <a:ea typeface="微软雅黑" panose="020B0503020204020204" pitchFamily="34" charset="-122"/>
              </a:rPr>
              <a:t>2</a:t>
            </a:r>
            <a:r>
              <a:rPr lang="zh-CN" altLang="en-US" sz="2000">
                <a:solidFill>
                  <a:schemeClr val="dk1"/>
                </a:solidFill>
                <a:latin typeface="微软雅黑" panose="020B0503020204020204" pitchFamily="34" charset="-122"/>
                <a:ea typeface="微软雅黑" panose="020B0503020204020204" pitchFamily="34" charset="-122"/>
              </a:rPr>
              <a:t>）需</a:t>
            </a:r>
            <a:r>
              <a:rPr lang="zh-CN" altLang="en-US" sz="200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考虑是否设计的薪酬结构与企业的薪酬文化有冲突，如：  学历工资、工龄工资的问题。</a:t>
            </a:r>
            <a:endParaRPr lang="zh-CN" altLang="en-US" sz="2000">
              <a:solidFill>
                <a:schemeClr val="dk1"/>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7"/>
          <p:cNvSpPr>
            <a:spLocks noChangeArrowheads="1"/>
          </p:cNvSpPr>
          <p:nvPr>
            <p:custDataLst>
              <p:tags r:id="rId1"/>
            </p:custDataLst>
          </p:nvPr>
        </p:nvSpPr>
        <p:spPr bwMode="auto">
          <a:xfrm>
            <a:off x="1746250" y="1125538"/>
            <a:ext cx="8713788" cy="5472112"/>
          </a:xfrm>
          <a:prstGeom prst="roundRect">
            <a:avLst>
              <a:gd name="adj" fmla="val 4079"/>
            </a:avLst>
          </a:prstGeom>
          <a:noFill/>
          <a:ln w="76200">
            <a:solidFill>
              <a:srgbClr val="0099FF">
                <a:alpha val="30196"/>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2227" name="AutoShape 8"/>
          <p:cNvSpPr>
            <a:spLocks noChangeArrowheads="1"/>
          </p:cNvSpPr>
          <p:nvPr>
            <p:custDataLst>
              <p:tags r:id="rId2"/>
            </p:custDataLst>
          </p:nvPr>
        </p:nvSpPr>
        <p:spPr bwMode="auto">
          <a:xfrm>
            <a:off x="2368550" y="1125538"/>
            <a:ext cx="8091488" cy="5472112"/>
          </a:xfrm>
          <a:prstGeom prst="roundRect">
            <a:avLst>
              <a:gd name="adj" fmla="val 4079"/>
            </a:avLst>
          </a:prstGeom>
          <a:noFill/>
          <a:ln w="38100">
            <a:solidFill>
              <a:srgbClr val="FFFFFF">
                <a:alpha val="79999"/>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2228" name="Freeform 22"/>
          <p:cNvSpPr/>
          <p:nvPr>
            <p:custDataLst>
              <p:tags r:id="rId3"/>
            </p:custDataLst>
          </p:nvPr>
        </p:nvSpPr>
        <p:spPr bwMode="auto">
          <a:xfrm>
            <a:off x="2711450" y="3773488"/>
            <a:ext cx="2389188" cy="649287"/>
          </a:xfrm>
          <a:custGeom>
            <a:avLst/>
            <a:gdLst>
              <a:gd name="T0" fmla="*/ 0 w 1412"/>
              <a:gd name="T1" fmla="*/ 2147483647 h 406"/>
              <a:gd name="T2" fmla="*/ 2147483647 w 1412"/>
              <a:gd name="T3" fmla="*/ 0 h 406"/>
              <a:gd name="T4" fmla="*/ 2147483647 w 1412"/>
              <a:gd name="T5" fmla="*/ 2147483647 h 406"/>
              <a:gd name="T6" fmla="*/ 2147483647 w 1412"/>
              <a:gd name="T7" fmla="*/ 2147483647 h 406"/>
              <a:gd name="T8" fmla="*/ 0 w 1412"/>
              <a:gd name="T9" fmla="*/ 2147483647 h 406"/>
              <a:gd name="T10" fmla="*/ 0 60000 65536"/>
              <a:gd name="T11" fmla="*/ 0 60000 65536"/>
              <a:gd name="T12" fmla="*/ 0 60000 65536"/>
              <a:gd name="T13" fmla="*/ 0 60000 65536"/>
              <a:gd name="T14" fmla="*/ 0 60000 65536"/>
              <a:gd name="T15" fmla="*/ 0 w 1412"/>
              <a:gd name="T16" fmla="*/ 0 h 406"/>
              <a:gd name="T17" fmla="*/ 1412 w 1412"/>
              <a:gd name="T18" fmla="*/ 406 h 406"/>
            </a:gdLst>
            <a:ahLst/>
            <a:cxnLst>
              <a:cxn ang="T10">
                <a:pos x="T0" y="T1"/>
              </a:cxn>
              <a:cxn ang="T11">
                <a:pos x="T2" y="T3"/>
              </a:cxn>
              <a:cxn ang="T12">
                <a:pos x="T4" y="T5"/>
              </a:cxn>
              <a:cxn ang="T13">
                <a:pos x="T6" y="T7"/>
              </a:cxn>
              <a:cxn ang="T14">
                <a:pos x="T8" y="T9"/>
              </a:cxn>
            </a:cxnLst>
            <a:rect l="T15" t="T16" r="T17" b="T18"/>
            <a:pathLst>
              <a:path w="1412" h="406">
                <a:moveTo>
                  <a:pt x="0" y="262"/>
                </a:moveTo>
                <a:lnTo>
                  <a:pt x="650" y="0"/>
                </a:lnTo>
                <a:lnTo>
                  <a:pt x="1412" y="182"/>
                </a:lnTo>
                <a:lnTo>
                  <a:pt x="880" y="406"/>
                </a:lnTo>
                <a:lnTo>
                  <a:pt x="0" y="262"/>
                </a:lnTo>
                <a:close/>
              </a:path>
            </a:pathLst>
          </a:custGeom>
          <a:gradFill rotWithShape="1">
            <a:gsLst>
              <a:gs pos="0">
                <a:srgbClr val="359BC8"/>
              </a:gs>
              <a:gs pos="100000">
                <a:srgbClr val="6AB5D6"/>
              </a:gs>
            </a:gsLst>
            <a:lin ang="5400000" scaled="1"/>
          </a:gradFill>
          <a:ln>
            <a:noFill/>
          </a:ln>
          <a:extLst>
            <a:ext uri="{91240B29-F687-4F45-9708-019B960494DF}">
              <a14:hiddenLine xmlns:a14="http://schemas.microsoft.com/office/drawing/2010/main" w="3175">
                <a:solidFill>
                  <a:srgbClr val="000000"/>
                </a:solidFill>
                <a:round/>
              </a14:hiddenLine>
            </a:ext>
          </a:extLst>
        </p:spPr>
        <p:txBody>
          <a:bodyPr/>
          <a:lstStyle/>
          <a:p>
            <a:endParaRPr lang="zh-CN" altLang="en-US" sz="1800">
              <a:solidFill>
                <a:schemeClr val="dk1"/>
              </a:solidFill>
            </a:endParaRPr>
          </a:p>
        </p:txBody>
      </p:sp>
      <p:sp>
        <p:nvSpPr>
          <p:cNvPr id="52229" name="Freeform 23"/>
          <p:cNvSpPr/>
          <p:nvPr>
            <p:custDataLst>
              <p:tags r:id="rId4"/>
            </p:custDataLst>
          </p:nvPr>
        </p:nvSpPr>
        <p:spPr bwMode="auto">
          <a:xfrm>
            <a:off x="2274888" y="4489450"/>
            <a:ext cx="3271837" cy="998538"/>
          </a:xfrm>
          <a:custGeom>
            <a:avLst/>
            <a:gdLst>
              <a:gd name="T0" fmla="*/ 0 w 2022"/>
              <a:gd name="T1" fmla="*/ 2147483647 h 632"/>
              <a:gd name="T2" fmla="*/ 2147483647 w 2022"/>
              <a:gd name="T3" fmla="*/ 0 h 632"/>
              <a:gd name="T4" fmla="*/ 2147483647 w 2022"/>
              <a:gd name="T5" fmla="*/ 2147483647 h 632"/>
              <a:gd name="T6" fmla="*/ 2147483647 w 2022"/>
              <a:gd name="T7" fmla="*/ 2147483647 h 632"/>
              <a:gd name="T8" fmla="*/ 0 w 2022"/>
              <a:gd name="T9" fmla="*/ 2147483647 h 632"/>
              <a:gd name="T10" fmla="*/ 0 60000 65536"/>
              <a:gd name="T11" fmla="*/ 0 60000 65536"/>
              <a:gd name="T12" fmla="*/ 0 60000 65536"/>
              <a:gd name="T13" fmla="*/ 0 60000 65536"/>
              <a:gd name="T14" fmla="*/ 0 60000 65536"/>
              <a:gd name="T15" fmla="*/ 0 w 2022"/>
              <a:gd name="T16" fmla="*/ 0 h 632"/>
              <a:gd name="T17" fmla="*/ 2022 w 2022"/>
              <a:gd name="T18" fmla="*/ 632 h 632"/>
            </a:gdLst>
            <a:ahLst/>
            <a:cxnLst>
              <a:cxn ang="T10">
                <a:pos x="T0" y="T1"/>
              </a:cxn>
              <a:cxn ang="T11">
                <a:pos x="T2" y="T3"/>
              </a:cxn>
              <a:cxn ang="T12">
                <a:pos x="T4" y="T5"/>
              </a:cxn>
              <a:cxn ang="T13">
                <a:pos x="T6" y="T7"/>
              </a:cxn>
              <a:cxn ang="T14">
                <a:pos x="T8" y="T9"/>
              </a:cxn>
            </a:cxnLst>
            <a:rect l="T15" t="T16" r="T17" b="T18"/>
            <a:pathLst>
              <a:path w="2022" h="632">
                <a:moveTo>
                  <a:pt x="0" y="381"/>
                </a:moveTo>
                <a:lnTo>
                  <a:pt x="669" y="0"/>
                </a:lnTo>
                <a:lnTo>
                  <a:pt x="2022" y="247"/>
                </a:lnTo>
                <a:lnTo>
                  <a:pt x="1279" y="632"/>
                </a:lnTo>
                <a:lnTo>
                  <a:pt x="0" y="381"/>
                </a:lnTo>
                <a:close/>
              </a:path>
            </a:pathLst>
          </a:custGeom>
          <a:gradFill rotWithShape="1">
            <a:gsLst>
              <a:gs pos="0">
                <a:srgbClr val="359BC8"/>
              </a:gs>
              <a:gs pos="100000">
                <a:srgbClr val="6AB5D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800">
              <a:solidFill>
                <a:schemeClr val="dk1"/>
              </a:solidFill>
            </a:endParaRPr>
          </a:p>
        </p:txBody>
      </p:sp>
      <p:sp>
        <p:nvSpPr>
          <p:cNvPr id="52230" name="Freeform 9"/>
          <p:cNvSpPr/>
          <p:nvPr>
            <p:custDataLst>
              <p:tags r:id="rId5"/>
            </p:custDataLst>
          </p:nvPr>
        </p:nvSpPr>
        <p:spPr bwMode="auto">
          <a:xfrm>
            <a:off x="2714625" y="2405063"/>
            <a:ext cx="1481138" cy="1800225"/>
          </a:xfrm>
          <a:custGeom>
            <a:avLst/>
            <a:gdLst>
              <a:gd name="T0" fmla="*/ 2147483647 w 646"/>
              <a:gd name="T1" fmla="*/ 0 h 886"/>
              <a:gd name="T2" fmla="*/ 0 w 646"/>
              <a:gd name="T3" fmla="*/ 2147483647 h 886"/>
              <a:gd name="T4" fmla="*/ 2147483647 w 646"/>
              <a:gd name="T5" fmla="*/ 2147483647 h 886"/>
              <a:gd name="T6" fmla="*/ 2147483647 w 646"/>
              <a:gd name="T7" fmla="*/ 0 h 886"/>
              <a:gd name="T8" fmla="*/ 0 60000 65536"/>
              <a:gd name="T9" fmla="*/ 0 60000 65536"/>
              <a:gd name="T10" fmla="*/ 0 60000 65536"/>
              <a:gd name="T11" fmla="*/ 0 60000 65536"/>
              <a:gd name="T12" fmla="*/ 0 w 646"/>
              <a:gd name="T13" fmla="*/ 0 h 886"/>
              <a:gd name="T14" fmla="*/ 646 w 646"/>
              <a:gd name="T15" fmla="*/ 886 h 886"/>
            </a:gdLst>
            <a:ahLst/>
            <a:cxnLst>
              <a:cxn ang="T8">
                <a:pos x="T0" y="T1"/>
              </a:cxn>
              <a:cxn ang="T9">
                <a:pos x="T2" y="T3"/>
              </a:cxn>
              <a:cxn ang="T10">
                <a:pos x="T4" y="T5"/>
              </a:cxn>
              <a:cxn ang="T11">
                <a:pos x="T6" y="T7"/>
              </a:cxn>
            </a:cxnLst>
            <a:rect l="T12" t="T13" r="T14" b="T15"/>
            <a:pathLst>
              <a:path w="646" h="886">
                <a:moveTo>
                  <a:pt x="518" y="0"/>
                </a:moveTo>
                <a:lnTo>
                  <a:pt x="0" y="776"/>
                </a:lnTo>
                <a:lnTo>
                  <a:pt x="646" y="886"/>
                </a:lnTo>
                <a:lnTo>
                  <a:pt x="518" y="0"/>
                </a:lnTo>
                <a:close/>
              </a:path>
            </a:pathLst>
          </a:custGeom>
          <a:gradFill rotWithShape="0">
            <a:gsLst>
              <a:gs pos="0">
                <a:srgbClr val="CCEBFF"/>
              </a:gs>
              <a:gs pos="100000">
                <a:srgbClr val="D2EDFF"/>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800">
              <a:solidFill>
                <a:schemeClr val="dk1"/>
              </a:solidFill>
            </a:endParaRPr>
          </a:p>
        </p:txBody>
      </p:sp>
      <p:sp>
        <p:nvSpPr>
          <p:cNvPr id="52231" name="Freeform 11"/>
          <p:cNvSpPr/>
          <p:nvPr>
            <p:custDataLst>
              <p:tags r:id="rId6"/>
            </p:custDataLst>
          </p:nvPr>
        </p:nvSpPr>
        <p:spPr bwMode="auto">
          <a:xfrm>
            <a:off x="3886200" y="2413000"/>
            <a:ext cx="1182688" cy="1792288"/>
          </a:xfrm>
          <a:custGeom>
            <a:avLst/>
            <a:gdLst>
              <a:gd name="T0" fmla="*/ 0 w 514"/>
              <a:gd name="T1" fmla="*/ 0 h 882"/>
              <a:gd name="T2" fmla="*/ 2147483647 w 514"/>
              <a:gd name="T3" fmla="*/ 2147483647 h 882"/>
              <a:gd name="T4" fmla="*/ 2147483647 w 514"/>
              <a:gd name="T5" fmla="*/ 2147483647 h 882"/>
              <a:gd name="T6" fmla="*/ 0 w 514"/>
              <a:gd name="T7" fmla="*/ 0 h 882"/>
              <a:gd name="T8" fmla="*/ 0 60000 65536"/>
              <a:gd name="T9" fmla="*/ 0 60000 65536"/>
              <a:gd name="T10" fmla="*/ 0 60000 65536"/>
              <a:gd name="T11" fmla="*/ 0 60000 65536"/>
              <a:gd name="T12" fmla="*/ 0 w 514"/>
              <a:gd name="T13" fmla="*/ 0 h 882"/>
              <a:gd name="T14" fmla="*/ 514 w 514"/>
              <a:gd name="T15" fmla="*/ 882 h 882"/>
            </a:gdLst>
            <a:ahLst/>
            <a:cxnLst>
              <a:cxn ang="T8">
                <a:pos x="T0" y="T1"/>
              </a:cxn>
              <a:cxn ang="T9">
                <a:pos x="T2" y="T3"/>
              </a:cxn>
              <a:cxn ang="T10">
                <a:pos x="T4" y="T5"/>
              </a:cxn>
              <a:cxn ang="T11">
                <a:pos x="T6" y="T7"/>
              </a:cxn>
            </a:cxnLst>
            <a:rect l="T12" t="T13" r="T14" b="T15"/>
            <a:pathLst>
              <a:path w="514" h="882">
                <a:moveTo>
                  <a:pt x="0" y="0"/>
                </a:moveTo>
                <a:lnTo>
                  <a:pt x="514" y="716"/>
                </a:lnTo>
                <a:lnTo>
                  <a:pt x="126" y="882"/>
                </a:lnTo>
                <a:lnTo>
                  <a:pt x="0" y="0"/>
                </a:lnTo>
                <a:close/>
              </a:path>
            </a:pathLst>
          </a:custGeom>
          <a:gradFill rotWithShape="0">
            <a:gsLst>
              <a:gs pos="0">
                <a:srgbClr val="88CDE6"/>
              </a:gs>
              <a:gs pos="100000">
                <a:srgbClr val="74C5E2"/>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800">
              <a:solidFill>
                <a:schemeClr val="dk1"/>
              </a:solidFill>
            </a:endParaRPr>
          </a:p>
        </p:txBody>
      </p:sp>
      <p:sp>
        <p:nvSpPr>
          <p:cNvPr id="52232" name="Freeform 14"/>
          <p:cNvSpPr/>
          <p:nvPr>
            <p:custDataLst>
              <p:tags r:id="rId7"/>
            </p:custDataLst>
          </p:nvPr>
        </p:nvSpPr>
        <p:spPr bwMode="auto">
          <a:xfrm>
            <a:off x="2260600" y="4184650"/>
            <a:ext cx="2063750" cy="1022350"/>
          </a:xfrm>
          <a:custGeom>
            <a:avLst/>
            <a:gdLst>
              <a:gd name="T0" fmla="*/ 2147483647 w 1024"/>
              <a:gd name="T1" fmla="*/ 0 h 520"/>
              <a:gd name="T2" fmla="*/ 2147483647 w 1024"/>
              <a:gd name="T3" fmla="*/ 2147483647 h 520"/>
              <a:gd name="T4" fmla="*/ 2147483647 w 1024"/>
              <a:gd name="T5" fmla="*/ 2147483647 h 520"/>
              <a:gd name="T6" fmla="*/ 0 w 1024"/>
              <a:gd name="T7" fmla="*/ 2147483647 h 520"/>
              <a:gd name="T8" fmla="*/ 2147483647 w 1024"/>
              <a:gd name="T9" fmla="*/ 0 h 520"/>
              <a:gd name="T10" fmla="*/ 0 60000 65536"/>
              <a:gd name="T11" fmla="*/ 0 60000 65536"/>
              <a:gd name="T12" fmla="*/ 0 60000 65536"/>
              <a:gd name="T13" fmla="*/ 0 60000 65536"/>
              <a:gd name="T14" fmla="*/ 0 60000 65536"/>
              <a:gd name="T15" fmla="*/ 0 w 1024"/>
              <a:gd name="T16" fmla="*/ 0 h 520"/>
              <a:gd name="T17" fmla="*/ 1024 w 1024"/>
              <a:gd name="T18" fmla="*/ 520 h 520"/>
            </a:gdLst>
            <a:ahLst/>
            <a:cxnLst>
              <a:cxn ang="T10">
                <a:pos x="T0" y="T1"/>
              </a:cxn>
              <a:cxn ang="T11">
                <a:pos x="T2" y="T3"/>
              </a:cxn>
              <a:cxn ang="T12">
                <a:pos x="T4" y="T5"/>
              </a:cxn>
              <a:cxn ang="T13">
                <a:pos x="T6" y="T7"/>
              </a:cxn>
              <a:cxn ang="T14">
                <a:pos x="T8" y="T9"/>
              </a:cxn>
            </a:cxnLst>
            <a:rect l="T15" t="T16" r="T17" b="T18"/>
            <a:pathLst>
              <a:path w="1024" h="520">
                <a:moveTo>
                  <a:pt x="228" y="0"/>
                </a:moveTo>
                <a:lnTo>
                  <a:pt x="968" y="116"/>
                </a:lnTo>
                <a:lnTo>
                  <a:pt x="1024" y="520"/>
                </a:lnTo>
                <a:lnTo>
                  <a:pt x="0" y="332"/>
                </a:lnTo>
                <a:lnTo>
                  <a:pt x="228" y="0"/>
                </a:lnTo>
                <a:close/>
              </a:path>
            </a:pathLst>
          </a:custGeom>
          <a:gradFill rotWithShape="0">
            <a:gsLst>
              <a:gs pos="0">
                <a:srgbClr val="CCEBFF"/>
              </a:gs>
              <a:gs pos="100000">
                <a:srgbClr val="D2EDFF"/>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800">
              <a:solidFill>
                <a:schemeClr val="dk1"/>
              </a:solidFill>
            </a:endParaRPr>
          </a:p>
        </p:txBody>
      </p:sp>
      <p:sp>
        <p:nvSpPr>
          <p:cNvPr id="52233" name="Freeform 16"/>
          <p:cNvSpPr/>
          <p:nvPr>
            <p:custDataLst>
              <p:tags r:id="rId8"/>
            </p:custDataLst>
          </p:nvPr>
        </p:nvSpPr>
        <p:spPr bwMode="auto">
          <a:xfrm>
            <a:off x="1812925" y="5084763"/>
            <a:ext cx="2654300" cy="1200150"/>
          </a:xfrm>
          <a:custGeom>
            <a:avLst/>
            <a:gdLst>
              <a:gd name="T0" fmla="*/ 2147483647 w 1639"/>
              <a:gd name="T1" fmla="*/ 0 h 759"/>
              <a:gd name="T2" fmla="*/ 2147483647 w 1639"/>
              <a:gd name="T3" fmla="*/ 2147483647 h 759"/>
              <a:gd name="T4" fmla="*/ 2147483647 w 1639"/>
              <a:gd name="T5" fmla="*/ 2147483647 h 759"/>
              <a:gd name="T6" fmla="*/ 0 w 1639"/>
              <a:gd name="T7" fmla="*/ 2147483647 h 759"/>
              <a:gd name="T8" fmla="*/ 2147483647 w 1639"/>
              <a:gd name="T9" fmla="*/ 0 h 759"/>
              <a:gd name="T10" fmla="*/ 0 60000 65536"/>
              <a:gd name="T11" fmla="*/ 0 60000 65536"/>
              <a:gd name="T12" fmla="*/ 0 60000 65536"/>
              <a:gd name="T13" fmla="*/ 0 60000 65536"/>
              <a:gd name="T14" fmla="*/ 0 60000 65536"/>
              <a:gd name="T15" fmla="*/ 0 w 1639"/>
              <a:gd name="T16" fmla="*/ 0 h 759"/>
              <a:gd name="T17" fmla="*/ 1639 w 1639"/>
              <a:gd name="T18" fmla="*/ 759 h 759"/>
            </a:gdLst>
            <a:ahLst/>
            <a:cxnLst>
              <a:cxn ang="T10">
                <a:pos x="T0" y="T1"/>
              </a:cxn>
              <a:cxn ang="T11">
                <a:pos x="T2" y="T3"/>
              </a:cxn>
              <a:cxn ang="T12">
                <a:pos x="T4" y="T5"/>
              </a:cxn>
              <a:cxn ang="T13">
                <a:pos x="T6" y="T7"/>
              </a:cxn>
              <a:cxn ang="T14">
                <a:pos x="T8" y="T9"/>
              </a:cxn>
            </a:cxnLst>
            <a:rect l="T15" t="T16" r="T17" b="T18"/>
            <a:pathLst>
              <a:path w="1639" h="759">
                <a:moveTo>
                  <a:pt x="284" y="0"/>
                </a:moveTo>
                <a:lnTo>
                  <a:pt x="1560" y="244"/>
                </a:lnTo>
                <a:lnTo>
                  <a:pt x="1639" y="759"/>
                </a:lnTo>
                <a:lnTo>
                  <a:pt x="0" y="394"/>
                </a:lnTo>
                <a:lnTo>
                  <a:pt x="284" y="0"/>
                </a:lnTo>
                <a:close/>
              </a:path>
            </a:pathLst>
          </a:custGeom>
          <a:gradFill rotWithShape="0">
            <a:gsLst>
              <a:gs pos="0">
                <a:srgbClr val="CCEBFF"/>
              </a:gs>
              <a:gs pos="100000">
                <a:srgbClr val="D2EDFF"/>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800">
              <a:solidFill>
                <a:schemeClr val="dk1"/>
              </a:solidFill>
            </a:endParaRPr>
          </a:p>
        </p:txBody>
      </p:sp>
      <p:sp>
        <p:nvSpPr>
          <p:cNvPr id="52234" name="Freeform 20"/>
          <p:cNvSpPr/>
          <p:nvPr>
            <p:custDataLst>
              <p:tags r:id="rId9"/>
            </p:custDataLst>
          </p:nvPr>
        </p:nvSpPr>
        <p:spPr bwMode="auto">
          <a:xfrm>
            <a:off x="4333875" y="4868863"/>
            <a:ext cx="1636713" cy="1423987"/>
          </a:xfrm>
          <a:custGeom>
            <a:avLst/>
            <a:gdLst>
              <a:gd name="T0" fmla="*/ 0 w 1012"/>
              <a:gd name="T1" fmla="*/ 2147483647 h 899"/>
              <a:gd name="T2" fmla="*/ 2147483647 w 1012"/>
              <a:gd name="T3" fmla="*/ 0 h 899"/>
              <a:gd name="T4" fmla="*/ 2147483647 w 1012"/>
              <a:gd name="T5" fmla="*/ 2147483647 h 899"/>
              <a:gd name="T6" fmla="*/ 2147483647 w 1012"/>
              <a:gd name="T7" fmla="*/ 2147483647 h 899"/>
              <a:gd name="T8" fmla="*/ 0 w 1012"/>
              <a:gd name="T9" fmla="*/ 2147483647 h 899"/>
              <a:gd name="T10" fmla="*/ 0 60000 65536"/>
              <a:gd name="T11" fmla="*/ 0 60000 65536"/>
              <a:gd name="T12" fmla="*/ 0 60000 65536"/>
              <a:gd name="T13" fmla="*/ 0 60000 65536"/>
              <a:gd name="T14" fmla="*/ 0 60000 65536"/>
              <a:gd name="T15" fmla="*/ 0 w 1012"/>
              <a:gd name="T16" fmla="*/ 0 h 899"/>
              <a:gd name="T17" fmla="*/ 1012 w 1012"/>
              <a:gd name="T18" fmla="*/ 899 h 899"/>
            </a:gdLst>
            <a:ahLst/>
            <a:cxnLst>
              <a:cxn ang="T10">
                <a:pos x="T0" y="T1"/>
              </a:cxn>
              <a:cxn ang="T11">
                <a:pos x="T2" y="T3"/>
              </a:cxn>
              <a:cxn ang="T12">
                <a:pos x="T4" y="T5"/>
              </a:cxn>
              <a:cxn ang="T13">
                <a:pos x="T6" y="T7"/>
              </a:cxn>
              <a:cxn ang="T14">
                <a:pos x="T8" y="T9"/>
              </a:cxn>
            </a:cxnLst>
            <a:rect l="T15" t="T16" r="T17" b="T18"/>
            <a:pathLst>
              <a:path w="1012" h="899">
                <a:moveTo>
                  <a:pt x="0" y="383"/>
                </a:moveTo>
                <a:lnTo>
                  <a:pt x="745" y="0"/>
                </a:lnTo>
                <a:lnTo>
                  <a:pt x="1012" y="346"/>
                </a:lnTo>
                <a:lnTo>
                  <a:pt x="78" y="899"/>
                </a:lnTo>
                <a:lnTo>
                  <a:pt x="0" y="383"/>
                </a:lnTo>
                <a:close/>
              </a:path>
            </a:pathLst>
          </a:custGeom>
          <a:gradFill rotWithShape="0">
            <a:gsLst>
              <a:gs pos="0">
                <a:srgbClr val="88CDE6"/>
              </a:gs>
              <a:gs pos="100000">
                <a:srgbClr val="74C5E2"/>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800">
              <a:solidFill>
                <a:schemeClr val="dk1"/>
              </a:solidFill>
            </a:endParaRPr>
          </a:p>
        </p:txBody>
      </p:sp>
      <p:sp>
        <p:nvSpPr>
          <p:cNvPr id="52235" name="Freeform 21"/>
          <p:cNvSpPr/>
          <p:nvPr>
            <p:custDataLst>
              <p:tags r:id="rId10"/>
            </p:custDataLst>
          </p:nvPr>
        </p:nvSpPr>
        <p:spPr bwMode="auto">
          <a:xfrm>
            <a:off x="4195763" y="4060825"/>
            <a:ext cx="1304925" cy="1152525"/>
          </a:xfrm>
          <a:custGeom>
            <a:avLst/>
            <a:gdLst>
              <a:gd name="T0" fmla="*/ 0 w 648"/>
              <a:gd name="T1" fmla="*/ 2147483647 h 588"/>
              <a:gd name="T2" fmla="*/ 2147483647 w 648"/>
              <a:gd name="T3" fmla="*/ 0 h 588"/>
              <a:gd name="T4" fmla="*/ 2147483647 w 648"/>
              <a:gd name="T5" fmla="*/ 2147483647 h 588"/>
              <a:gd name="T6" fmla="*/ 2147483647 w 648"/>
              <a:gd name="T7" fmla="*/ 2147483647 h 588"/>
              <a:gd name="T8" fmla="*/ 0 w 648"/>
              <a:gd name="T9" fmla="*/ 2147483647 h 588"/>
              <a:gd name="T10" fmla="*/ 0 60000 65536"/>
              <a:gd name="T11" fmla="*/ 0 60000 65536"/>
              <a:gd name="T12" fmla="*/ 0 60000 65536"/>
              <a:gd name="T13" fmla="*/ 0 60000 65536"/>
              <a:gd name="T14" fmla="*/ 0 60000 65536"/>
              <a:gd name="T15" fmla="*/ 0 w 648"/>
              <a:gd name="T16" fmla="*/ 0 h 588"/>
              <a:gd name="T17" fmla="*/ 648 w 648"/>
              <a:gd name="T18" fmla="*/ 588 h 588"/>
            </a:gdLst>
            <a:ahLst/>
            <a:cxnLst>
              <a:cxn ang="T10">
                <a:pos x="T0" y="T1"/>
              </a:cxn>
              <a:cxn ang="T11">
                <a:pos x="T2" y="T3"/>
              </a:cxn>
              <a:cxn ang="T12">
                <a:pos x="T4" y="T5"/>
              </a:cxn>
              <a:cxn ang="T13">
                <a:pos x="T6" y="T7"/>
              </a:cxn>
              <a:cxn ang="T14">
                <a:pos x="T8" y="T9"/>
              </a:cxn>
            </a:cxnLst>
            <a:rect l="T15" t="T16" r="T17" b="T18"/>
            <a:pathLst>
              <a:path w="648" h="588">
                <a:moveTo>
                  <a:pt x="0" y="176"/>
                </a:moveTo>
                <a:lnTo>
                  <a:pt x="444" y="0"/>
                </a:lnTo>
                <a:lnTo>
                  <a:pt x="648" y="296"/>
                </a:lnTo>
                <a:lnTo>
                  <a:pt x="56" y="588"/>
                </a:lnTo>
                <a:lnTo>
                  <a:pt x="0" y="176"/>
                </a:lnTo>
                <a:close/>
              </a:path>
            </a:pathLst>
          </a:custGeom>
          <a:gradFill rotWithShape="0">
            <a:gsLst>
              <a:gs pos="0">
                <a:srgbClr val="88CDE6"/>
              </a:gs>
              <a:gs pos="100000">
                <a:srgbClr val="74C5E2"/>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800">
              <a:solidFill>
                <a:schemeClr val="dk1"/>
              </a:solidFill>
            </a:endParaRPr>
          </a:p>
        </p:txBody>
      </p:sp>
      <p:sp>
        <p:nvSpPr>
          <p:cNvPr id="52236" name="Oval 38"/>
          <p:cNvSpPr>
            <a:spLocks noChangeArrowheads="1"/>
          </p:cNvSpPr>
          <p:nvPr>
            <p:custDataLst>
              <p:tags r:id="rId11"/>
            </p:custDataLst>
          </p:nvPr>
        </p:nvSpPr>
        <p:spPr bwMode="auto">
          <a:xfrm>
            <a:off x="5002213" y="5383213"/>
            <a:ext cx="217487" cy="209550"/>
          </a:xfrm>
          <a:prstGeom prst="ellipse">
            <a:avLst/>
          </a:prstGeom>
          <a:solidFill>
            <a:srgbClr val="23468B"/>
          </a:solidFill>
          <a:ln w="76200">
            <a:solidFill>
              <a:schemeClr val="lt1"/>
            </a:solidFill>
            <a:round/>
          </a:ln>
          <a:effectLst>
            <a:outerShdw dist="35921" dir="2700000" algn="ctr" rotWithShape="0">
              <a:schemeClr val="dk1"/>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endParaRPr lang="zh-CN" altLang="en-US">
              <a:solidFill>
                <a:schemeClr val="dk1"/>
              </a:solidFill>
            </a:endParaRPr>
          </a:p>
        </p:txBody>
      </p:sp>
      <p:sp>
        <p:nvSpPr>
          <p:cNvPr id="52237" name="Oval 39"/>
          <p:cNvSpPr>
            <a:spLocks noChangeArrowheads="1"/>
          </p:cNvSpPr>
          <p:nvPr>
            <p:custDataLst>
              <p:tags r:id="rId12"/>
            </p:custDataLst>
          </p:nvPr>
        </p:nvSpPr>
        <p:spPr bwMode="auto">
          <a:xfrm>
            <a:off x="4703763" y="4459288"/>
            <a:ext cx="217487" cy="209550"/>
          </a:xfrm>
          <a:prstGeom prst="ellipse">
            <a:avLst/>
          </a:prstGeom>
          <a:solidFill>
            <a:srgbClr val="23468B"/>
          </a:solidFill>
          <a:ln w="76200">
            <a:solidFill>
              <a:schemeClr val="lt1"/>
            </a:solidFill>
            <a:round/>
          </a:ln>
          <a:effectLst>
            <a:outerShdw dist="35921" dir="2700000" algn="ctr" rotWithShape="0">
              <a:schemeClr val="dk1"/>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endParaRPr lang="zh-CN" altLang="en-US">
              <a:solidFill>
                <a:schemeClr val="dk1"/>
              </a:solidFill>
            </a:endParaRPr>
          </a:p>
        </p:txBody>
      </p:sp>
      <p:sp>
        <p:nvSpPr>
          <p:cNvPr id="52238" name="Oval 40"/>
          <p:cNvSpPr>
            <a:spLocks noChangeArrowheads="1"/>
          </p:cNvSpPr>
          <p:nvPr>
            <p:custDataLst>
              <p:tags r:id="rId13"/>
            </p:custDataLst>
          </p:nvPr>
        </p:nvSpPr>
        <p:spPr bwMode="auto">
          <a:xfrm>
            <a:off x="4367213" y="3563938"/>
            <a:ext cx="217487" cy="209550"/>
          </a:xfrm>
          <a:prstGeom prst="ellipse">
            <a:avLst/>
          </a:prstGeom>
          <a:solidFill>
            <a:srgbClr val="23468B"/>
          </a:solidFill>
          <a:ln w="76200">
            <a:solidFill>
              <a:schemeClr val="lt1"/>
            </a:solidFill>
            <a:round/>
          </a:ln>
          <a:effectLst>
            <a:outerShdw dist="35921" dir="2700000" algn="ctr" rotWithShape="0">
              <a:schemeClr val="dk1"/>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endParaRPr lang="zh-CN" altLang="en-US">
              <a:solidFill>
                <a:schemeClr val="dk1"/>
              </a:solidFill>
            </a:endParaRPr>
          </a:p>
        </p:txBody>
      </p:sp>
      <p:sp>
        <p:nvSpPr>
          <p:cNvPr id="52239" name="AutoShape 41"/>
          <p:cNvSpPr>
            <a:spLocks noChangeArrowheads="1"/>
          </p:cNvSpPr>
          <p:nvPr>
            <p:custDataLst>
              <p:tags r:id="rId14"/>
            </p:custDataLst>
          </p:nvPr>
        </p:nvSpPr>
        <p:spPr bwMode="auto">
          <a:xfrm>
            <a:off x="5181600" y="1285875"/>
            <a:ext cx="5094288" cy="1439863"/>
          </a:xfrm>
          <a:prstGeom prst="roundRect">
            <a:avLst>
              <a:gd name="adj" fmla="val 13616"/>
            </a:avLst>
          </a:prstGeom>
          <a:solidFill>
            <a:schemeClr val="lt1"/>
          </a:solidFill>
          <a:ln w="31750" algn="ctr">
            <a:solidFill>
              <a:srgbClr val="BAD9EC"/>
            </a:solidFill>
            <a:round/>
          </a:ln>
          <a:effectLst>
            <a:outerShdw dist="81320" dir="3080412" algn="ctr" rotWithShape="0">
              <a:srgbClr val="808080">
                <a:alpha val="7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endParaRPr lang="zh-CN" altLang="en-US">
              <a:solidFill>
                <a:schemeClr val="dk1"/>
              </a:solidFill>
            </a:endParaRPr>
          </a:p>
        </p:txBody>
      </p:sp>
      <p:sp>
        <p:nvSpPr>
          <p:cNvPr id="52240" name="AutoShape 42"/>
          <p:cNvSpPr>
            <a:spLocks noChangeArrowheads="1"/>
          </p:cNvSpPr>
          <p:nvPr>
            <p:custDataLst>
              <p:tags r:id="rId15"/>
            </p:custDataLst>
          </p:nvPr>
        </p:nvSpPr>
        <p:spPr bwMode="auto">
          <a:xfrm>
            <a:off x="5573713" y="3124200"/>
            <a:ext cx="4403725" cy="1439863"/>
          </a:xfrm>
          <a:prstGeom prst="roundRect">
            <a:avLst>
              <a:gd name="adj" fmla="val 13616"/>
            </a:avLst>
          </a:prstGeom>
          <a:solidFill>
            <a:srgbClr val="CCECFF"/>
          </a:solidFill>
          <a:ln w="31750" algn="ctr">
            <a:solidFill>
              <a:srgbClr val="BAD9EC"/>
            </a:solidFill>
            <a:round/>
          </a:ln>
          <a:effectLst>
            <a:outerShdw dist="81320" dir="3080412" algn="ctr" rotWithShape="0">
              <a:srgbClr val="808080">
                <a:alpha val="7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endParaRPr lang="zh-CN" altLang="en-US">
              <a:solidFill>
                <a:schemeClr val="dk1"/>
              </a:solidFill>
            </a:endParaRPr>
          </a:p>
        </p:txBody>
      </p:sp>
      <p:sp>
        <p:nvSpPr>
          <p:cNvPr id="52241" name="AutoShape 43"/>
          <p:cNvSpPr>
            <a:spLocks noChangeArrowheads="1"/>
          </p:cNvSpPr>
          <p:nvPr>
            <p:custDataLst>
              <p:tags r:id="rId16"/>
            </p:custDataLst>
          </p:nvPr>
        </p:nvSpPr>
        <p:spPr bwMode="auto">
          <a:xfrm>
            <a:off x="6237288" y="4906963"/>
            <a:ext cx="3870325" cy="1400175"/>
          </a:xfrm>
          <a:prstGeom prst="roundRect">
            <a:avLst>
              <a:gd name="adj" fmla="val 13616"/>
            </a:avLst>
          </a:prstGeom>
          <a:solidFill>
            <a:srgbClr val="98C3E6"/>
          </a:solidFill>
          <a:ln w="31750" algn="ctr">
            <a:solidFill>
              <a:srgbClr val="BAD9EC"/>
            </a:solidFill>
            <a:round/>
          </a:ln>
          <a:effectLst>
            <a:outerShdw dist="81320" dir="3080412" algn="ctr" rotWithShape="0">
              <a:srgbClr val="808080">
                <a:alpha val="7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endParaRPr lang="zh-CN" altLang="en-US">
              <a:solidFill>
                <a:schemeClr val="dk1"/>
              </a:solidFill>
            </a:endParaRPr>
          </a:p>
        </p:txBody>
      </p:sp>
      <p:sp>
        <p:nvSpPr>
          <p:cNvPr id="52242" name="Freeform 56"/>
          <p:cNvSpPr/>
          <p:nvPr>
            <p:custDataLst>
              <p:tags r:id="rId17"/>
            </p:custDataLst>
          </p:nvPr>
        </p:nvSpPr>
        <p:spPr bwMode="auto">
          <a:xfrm>
            <a:off x="4826000" y="3844925"/>
            <a:ext cx="747713" cy="715963"/>
          </a:xfrm>
          <a:custGeom>
            <a:avLst/>
            <a:gdLst>
              <a:gd name="T0" fmla="*/ 0 w 936"/>
              <a:gd name="T1" fmla="*/ 2147483647 h 123"/>
              <a:gd name="T2" fmla="*/ 2147483647 w 936"/>
              <a:gd name="T3" fmla="*/ 0 h 123"/>
              <a:gd name="T4" fmla="*/ 2147483647 w 936"/>
              <a:gd name="T5" fmla="*/ 0 h 123"/>
              <a:gd name="T6" fmla="*/ 0 60000 65536"/>
              <a:gd name="T7" fmla="*/ 0 60000 65536"/>
              <a:gd name="T8" fmla="*/ 0 60000 65536"/>
              <a:gd name="T9" fmla="*/ 0 w 936"/>
              <a:gd name="T10" fmla="*/ 0 h 123"/>
              <a:gd name="T11" fmla="*/ 936 w 936"/>
              <a:gd name="T12" fmla="*/ 123 h 123"/>
            </a:gdLst>
            <a:ahLst/>
            <a:cxnLst>
              <a:cxn ang="T6">
                <a:pos x="T0" y="T1"/>
              </a:cxn>
              <a:cxn ang="T7">
                <a:pos x="T2" y="T3"/>
              </a:cxn>
              <a:cxn ang="T8">
                <a:pos x="T4" y="T5"/>
              </a:cxn>
            </a:cxnLst>
            <a:rect l="T9" t="T10" r="T11" b="T12"/>
            <a:pathLst>
              <a:path w="936" h="123">
                <a:moveTo>
                  <a:pt x="0" y="123"/>
                </a:moveTo>
                <a:lnTo>
                  <a:pt x="256" y="0"/>
                </a:lnTo>
                <a:lnTo>
                  <a:pt x="936" y="0"/>
                </a:lnTo>
              </a:path>
            </a:pathLst>
          </a:custGeom>
          <a:noFill/>
          <a:ln w="19050">
            <a:solidFill>
              <a:srgbClr val="23468B"/>
            </a:solidFill>
            <a:round/>
          </a:ln>
          <a:extLst>
            <a:ext uri="{909E8E84-426E-40DD-AFC4-6F175D3DCCD1}">
              <a14:hiddenFill xmlns:a14="http://schemas.microsoft.com/office/drawing/2010/main">
                <a:solidFill>
                  <a:srgbClr val="FFFFFF"/>
                </a:solidFill>
              </a14:hiddenFill>
            </a:ext>
          </a:extLst>
        </p:spPr>
        <p:txBody>
          <a:bodyPr/>
          <a:lstStyle/>
          <a:p>
            <a:endParaRPr lang="zh-CN" altLang="en-US" sz="1800">
              <a:solidFill>
                <a:schemeClr val="dk1"/>
              </a:solidFill>
            </a:endParaRPr>
          </a:p>
        </p:txBody>
      </p:sp>
      <p:sp>
        <p:nvSpPr>
          <p:cNvPr id="52243" name="Freeform 58"/>
          <p:cNvSpPr/>
          <p:nvPr>
            <p:custDataLst>
              <p:tags r:id="rId18"/>
            </p:custDataLst>
          </p:nvPr>
        </p:nvSpPr>
        <p:spPr bwMode="auto">
          <a:xfrm>
            <a:off x="4511675" y="2052638"/>
            <a:ext cx="688975" cy="1592262"/>
          </a:xfrm>
          <a:custGeom>
            <a:avLst/>
            <a:gdLst>
              <a:gd name="T0" fmla="*/ 0 w 1140"/>
              <a:gd name="T1" fmla="*/ 2147483647 h 561"/>
              <a:gd name="T2" fmla="*/ 2147483647 w 1140"/>
              <a:gd name="T3" fmla="*/ 0 h 561"/>
              <a:gd name="T4" fmla="*/ 2147483647 w 1140"/>
              <a:gd name="T5" fmla="*/ 0 h 561"/>
              <a:gd name="T6" fmla="*/ 0 60000 65536"/>
              <a:gd name="T7" fmla="*/ 0 60000 65536"/>
              <a:gd name="T8" fmla="*/ 0 60000 65536"/>
              <a:gd name="T9" fmla="*/ 0 w 1140"/>
              <a:gd name="T10" fmla="*/ 0 h 561"/>
              <a:gd name="T11" fmla="*/ 1140 w 1140"/>
              <a:gd name="T12" fmla="*/ 561 h 561"/>
            </a:gdLst>
            <a:ahLst/>
            <a:cxnLst>
              <a:cxn ang="T6">
                <a:pos x="T0" y="T1"/>
              </a:cxn>
              <a:cxn ang="T7">
                <a:pos x="T2" y="T3"/>
              </a:cxn>
              <a:cxn ang="T8">
                <a:pos x="T4" y="T5"/>
              </a:cxn>
            </a:cxnLst>
            <a:rect l="T9" t="T10" r="T11" b="T12"/>
            <a:pathLst>
              <a:path w="1140" h="561">
                <a:moveTo>
                  <a:pt x="0" y="561"/>
                </a:moveTo>
                <a:lnTo>
                  <a:pt x="362" y="0"/>
                </a:lnTo>
                <a:lnTo>
                  <a:pt x="1140" y="0"/>
                </a:lnTo>
              </a:path>
            </a:pathLst>
          </a:custGeom>
          <a:noFill/>
          <a:ln w="19050">
            <a:solidFill>
              <a:srgbClr val="23468B"/>
            </a:solidFill>
            <a:round/>
          </a:ln>
          <a:extLst>
            <a:ext uri="{909E8E84-426E-40DD-AFC4-6F175D3DCCD1}">
              <a14:hiddenFill xmlns:a14="http://schemas.microsoft.com/office/drawing/2010/main">
                <a:solidFill>
                  <a:srgbClr val="FFFFFF"/>
                </a:solidFill>
              </a14:hiddenFill>
            </a:ext>
          </a:extLst>
        </p:spPr>
        <p:txBody>
          <a:bodyPr/>
          <a:lstStyle/>
          <a:p>
            <a:endParaRPr lang="zh-CN" altLang="en-US" sz="1800">
              <a:solidFill>
                <a:schemeClr val="dk1"/>
              </a:solidFill>
            </a:endParaRPr>
          </a:p>
        </p:txBody>
      </p:sp>
      <p:sp>
        <p:nvSpPr>
          <p:cNvPr id="52244" name="Freeform 60"/>
          <p:cNvSpPr/>
          <p:nvPr>
            <p:custDataLst>
              <p:tags r:id="rId19"/>
            </p:custDataLst>
          </p:nvPr>
        </p:nvSpPr>
        <p:spPr bwMode="auto">
          <a:xfrm>
            <a:off x="5146675" y="5534025"/>
            <a:ext cx="1079500" cy="120650"/>
          </a:xfrm>
          <a:custGeom>
            <a:avLst/>
            <a:gdLst>
              <a:gd name="T0" fmla="*/ 0 w 733"/>
              <a:gd name="T1" fmla="*/ 0 h 314"/>
              <a:gd name="T2" fmla="*/ 2147483647 w 733"/>
              <a:gd name="T3" fmla="*/ 2147483647 h 314"/>
              <a:gd name="T4" fmla="*/ 2147483647 w 733"/>
              <a:gd name="T5" fmla="*/ 2147483647 h 314"/>
              <a:gd name="T6" fmla="*/ 0 60000 65536"/>
              <a:gd name="T7" fmla="*/ 0 60000 65536"/>
              <a:gd name="T8" fmla="*/ 0 60000 65536"/>
              <a:gd name="T9" fmla="*/ 0 w 733"/>
              <a:gd name="T10" fmla="*/ 0 h 314"/>
              <a:gd name="T11" fmla="*/ 733 w 733"/>
              <a:gd name="T12" fmla="*/ 314 h 314"/>
            </a:gdLst>
            <a:ahLst/>
            <a:cxnLst>
              <a:cxn ang="T6">
                <a:pos x="T0" y="T1"/>
              </a:cxn>
              <a:cxn ang="T7">
                <a:pos x="T2" y="T3"/>
              </a:cxn>
              <a:cxn ang="T8">
                <a:pos x="T4" y="T5"/>
              </a:cxn>
            </a:cxnLst>
            <a:rect l="T9" t="T10" r="T11" b="T12"/>
            <a:pathLst>
              <a:path w="733" h="314">
                <a:moveTo>
                  <a:pt x="0" y="0"/>
                </a:moveTo>
                <a:lnTo>
                  <a:pt x="239" y="314"/>
                </a:lnTo>
                <a:lnTo>
                  <a:pt x="733" y="314"/>
                </a:lnTo>
              </a:path>
            </a:pathLst>
          </a:custGeom>
          <a:noFill/>
          <a:ln w="19050">
            <a:solidFill>
              <a:srgbClr val="23468B"/>
            </a:solidFill>
            <a:round/>
          </a:ln>
          <a:extLst>
            <a:ext uri="{909E8E84-426E-40DD-AFC4-6F175D3DCCD1}">
              <a14:hiddenFill xmlns:a14="http://schemas.microsoft.com/office/drawing/2010/main">
                <a:solidFill>
                  <a:srgbClr val="FFFFFF"/>
                </a:solidFill>
              </a14:hiddenFill>
            </a:ext>
          </a:extLst>
        </p:spPr>
        <p:txBody>
          <a:bodyPr/>
          <a:lstStyle/>
          <a:p>
            <a:endParaRPr lang="zh-CN" altLang="en-US" sz="1800">
              <a:solidFill>
                <a:schemeClr val="dk1"/>
              </a:solidFill>
            </a:endParaRPr>
          </a:p>
        </p:txBody>
      </p:sp>
      <p:sp>
        <p:nvSpPr>
          <p:cNvPr id="52245" name="Text Box 65"/>
          <p:cNvSpPr txBox="1">
            <a:spLocks noChangeArrowheads="1"/>
          </p:cNvSpPr>
          <p:nvPr>
            <p:custDataLst>
              <p:tags r:id="rId20"/>
            </p:custDataLst>
          </p:nvPr>
        </p:nvSpPr>
        <p:spPr bwMode="auto">
          <a:xfrm rot="584586">
            <a:off x="3021013" y="3082925"/>
            <a:ext cx="1136650"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a:solidFill>
                  <a:schemeClr val="dk1"/>
                </a:solidFill>
              </a:rPr>
              <a:t>市场领先</a:t>
            </a:r>
            <a:endParaRPr lang="en-US" altLang="zh-CN" sz="1400">
              <a:solidFill>
                <a:schemeClr val="dk1"/>
              </a:solidFill>
            </a:endParaRPr>
          </a:p>
          <a:p>
            <a:pPr eaLnBrk="1" hangingPunct="1"/>
            <a:r>
              <a:rPr lang="zh-CN" altLang="en-US" sz="1400">
                <a:solidFill>
                  <a:schemeClr val="dk1"/>
                </a:solidFill>
              </a:rPr>
              <a:t>型策略</a:t>
            </a:r>
            <a:endParaRPr lang="zh-CN" altLang="en-US" sz="1400">
              <a:solidFill>
                <a:schemeClr val="dk1"/>
              </a:solidFill>
            </a:endParaRPr>
          </a:p>
        </p:txBody>
      </p:sp>
      <p:sp>
        <p:nvSpPr>
          <p:cNvPr id="52246" name="Text Box 66"/>
          <p:cNvSpPr txBox="1">
            <a:spLocks noChangeArrowheads="1"/>
          </p:cNvSpPr>
          <p:nvPr>
            <p:custDataLst>
              <p:tags r:id="rId21"/>
            </p:custDataLst>
          </p:nvPr>
        </p:nvSpPr>
        <p:spPr bwMode="auto">
          <a:xfrm rot="536239">
            <a:off x="2290763" y="4359275"/>
            <a:ext cx="21590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a:solidFill>
                  <a:schemeClr val="dk1"/>
                </a:solidFill>
              </a:rPr>
              <a:t>留住核心人才</a:t>
            </a:r>
            <a:endParaRPr lang="zh-CN" altLang="en-US" sz="1400">
              <a:solidFill>
                <a:schemeClr val="dk1"/>
              </a:solidFill>
            </a:endParaRPr>
          </a:p>
        </p:txBody>
      </p:sp>
      <p:sp>
        <p:nvSpPr>
          <p:cNvPr id="52247" name="Text Box 67"/>
          <p:cNvSpPr txBox="1">
            <a:spLocks noChangeArrowheads="1"/>
          </p:cNvSpPr>
          <p:nvPr>
            <p:custDataLst>
              <p:tags r:id="rId22"/>
            </p:custDataLst>
          </p:nvPr>
        </p:nvSpPr>
        <p:spPr bwMode="auto">
          <a:xfrm rot="728646">
            <a:off x="2146300" y="5295900"/>
            <a:ext cx="21590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a:solidFill>
                  <a:schemeClr val="dk1"/>
                </a:solidFill>
              </a:rPr>
              <a:t>高弹性模式，侧重激励</a:t>
            </a:r>
            <a:endParaRPr lang="zh-CN" altLang="en-US" sz="1400">
              <a:solidFill>
                <a:schemeClr val="dk1"/>
              </a:solidFill>
            </a:endParaRPr>
          </a:p>
        </p:txBody>
      </p:sp>
      <p:sp>
        <p:nvSpPr>
          <p:cNvPr id="52248" name="AutoShape 68"/>
          <p:cNvSpPr>
            <a:spLocks noChangeArrowheads="1"/>
          </p:cNvSpPr>
          <p:nvPr>
            <p:custDataLst>
              <p:tags r:id="rId23"/>
            </p:custDataLst>
          </p:nvPr>
        </p:nvSpPr>
        <p:spPr bwMode="auto">
          <a:xfrm>
            <a:off x="5219700" y="1377950"/>
            <a:ext cx="5075238" cy="139382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round/>
              </a14:hiddenLine>
            </a:ext>
          </a:extLst>
        </p:spPr>
        <p:txBody>
          <a:bodyPr wrap="none" lIns="90000" tIns="46800" rIns="90000" bIns="468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40000"/>
              </a:lnSpc>
              <a:buFontTx/>
              <a:buChar char="•"/>
            </a:pPr>
            <a:endParaRPr lang="ko-KR" altLang="en-US" sz="1200">
              <a:solidFill>
                <a:schemeClr val="dk1"/>
              </a:solidFill>
              <a:latin typeface="HY헤드라인M"/>
              <a:ea typeface="HY헤드라인M"/>
              <a:cs typeface="HY헤드라인M"/>
            </a:endParaRPr>
          </a:p>
        </p:txBody>
      </p:sp>
      <p:sp>
        <p:nvSpPr>
          <p:cNvPr id="52249" name="Text Box 71"/>
          <p:cNvSpPr txBox="1">
            <a:spLocks noChangeArrowheads="1"/>
          </p:cNvSpPr>
          <p:nvPr>
            <p:custDataLst>
              <p:tags r:id="rId24"/>
            </p:custDataLst>
          </p:nvPr>
        </p:nvSpPr>
        <p:spPr bwMode="auto">
          <a:xfrm>
            <a:off x="1876425" y="1371600"/>
            <a:ext cx="2303463" cy="361950"/>
          </a:xfrm>
          <a:prstGeom prst="rect">
            <a:avLst/>
          </a:prstGeom>
          <a:noFill/>
          <a:ln>
            <a:noFill/>
          </a:ln>
          <a:effectLst>
            <a:outerShdw dist="17961" dir="2700000" algn="ctr" rotWithShape="0">
              <a:schemeClr val="dk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80000"/>
              </a:lnSpc>
              <a:spcBef>
                <a:spcPct val="50000"/>
              </a:spcBef>
              <a:buFont typeface="Arial" panose="020B0604020202020204" pitchFamily="34" charset="0"/>
              <a:buNone/>
            </a:pPr>
            <a:r>
              <a:rPr lang="zh-CN" altLang="en-US" sz="2200">
                <a:solidFill>
                  <a:schemeClr val="dk1"/>
                </a:solidFill>
                <a:latin typeface="微软雅黑" panose="020B0503020204020204" pitchFamily="34" charset="-122"/>
                <a:ea typeface="微软雅黑" panose="020B0503020204020204" pitchFamily="34" charset="-122"/>
              </a:rPr>
              <a:t>案例：</a:t>
            </a:r>
            <a:endParaRPr lang="zh-CN" altLang="en-US" sz="2200">
              <a:solidFill>
                <a:schemeClr val="dk1"/>
              </a:solidFill>
              <a:latin typeface="微软雅黑" panose="020B0503020204020204" pitchFamily="34" charset="-122"/>
              <a:ea typeface="微软雅黑" panose="020B0503020204020204" pitchFamily="34" charset="-122"/>
              <a:cs typeface="HY헤드라인M"/>
            </a:endParaRPr>
          </a:p>
        </p:txBody>
      </p:sp>
      <p:sp>
        <p:nvSpPr>
          <p:cNvPr id="31" name="矩形 30"/>
          <p:cNvSpPr/>
          <p:nvPr>
            <p:custDataLst>
              <p:tags r:id="rId25"/>
            </p:custDataLst>
          </p:nvPr>
        </p:nvSpPr>
        <p:spPr>
          <a:xfrm>
            <a:off x="2860675" y="381000"/>
            <a:ext cx="2813050" cy="368300"/>
          </a:xfrm>
          <a:prstGeom prst="rect">
            <a:avLst/>
          </a:prstGeom>
        </p:spPr>
        <p:txBody>
          <a:bodyPr>
            <a:spAutoFit/>
          </a:bodyPr>
          <a:lstStyle/>
          <a:p>
            <a:pPr marL="342900" indent="-342900" eaLnBrk="0" hangingPunct="0">
              <a:spcBef>
                <a:spcPct val="20000"/>
              </a:spcBef>
              <a:buFont typeface="Arial" panose="020B0604020202020204" pitchFamily="34" charset="0"/>
              <a:buNone/>
              <a:defRPr/>
            </a:pPr>
            <a:r>
              <a:rPr lang="zh-CN" altLang="en-US" sz="1800" kern="0" dirty="0">
                <a:solidFill>
                  <a:schemeClr val="dk1"/>
                </a:solidFill>
                <a:latin typeface="微软雅黑" panose="020B0503020204020204" pitchFamily="34" charset="-122"/>
                <a:ea typeface="微软雅黑" panose="020B0503020204020204" pitchFamily="34" charset="-122"/>
              </a:rPr>
              <a:t>华为的薪酬政策</a:t>
            </a:r>
            <a:endParaRPr lang="zh-CN" altLang="en-US" sz="1800" kern="0" dirty="0">
              <a:solidFill>
                <a:schemeClr val="dk1"/>
              </a:solidFill>
              <a:latin typeface="微软雅黑" panose="020B0503020204020204" pitchFamily="34" charset="-122"/>
              <a:ea typeface="微软雅黑" panose="020B0503020204020204" pitchFamily="34" charset="-122"/>
            </a:endParaRPr>
          </a:p>
        </p:txBody>
      </p:sp>
      <p:sp>
        <p:nvSpPr>
          <p:cNvPr id="52251" name="TextBox 32"/>
          <p:cNvSpPr txBox="1">
            <a:spLocks noChangeArrowheads="1"/>
          </p:cNvSpPr>
          <p:nvPr>
            <p:custDataLst>
              <p:tags r:id="rId26"/>
            </p:custDataLst>
          </p:nvPr>
        </p:nvSpPr>
        <p:spPr bwMode="auto">
          <a:xfrm>
            <a:off x="5143500" y="1219200"/>
            <a:ext cx="5057775" cy="193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20000"/>
              </a:spcBef>
              <a:buClr>
                <a:schemeClr val="hlink"/>
              </a:buClr>
              <a:buSzPct val="70000"/>
            </a:pPr>
            <a:r>
              <a:rPr lang="zh-CN" altLang="en-US" sz="2000">
                <a:solidFill>
                  <a:schemeClr val="accent2"/>
                </a:solidFill>
                <a:latin typeface="宋体" panose="02010600030101010101" pitchFamily="2" charset="-122"/>
              </a:rPr>
              <a:t>       采取高于同行业、本地区平均工资水平的工资政策，使公司主要岗位的薪酬水平保持在人才市场上有足够的竟争力。员工实际薪酬增长率一般不超过劳动生产率的增长。</a:t>
            </a:r>
            <a:endParaRPr lang="zh-CN" altLang="en-US" sz="2000">
              <a:solidFill>
                <a:schemeClr val="accent2"/>
              </a:solidFill>
              <a:latin typeface="宋体" panose="02010600030101010101" pitchFamily="2" charset="-122"/>
            </a:endParaRPr>
          </a:p>
        </p:txBody>
      </p:sp>
      <p:sp>
        <p:nvSpPr>
          <p:cNvPr id="52252" name="TextBox 33"/>
          <p:cNvSpPr txBox="1">
            <a:spLocks noChangeArrowheads="1"/>
          </p:cNvSpPr>
          <p:nvPr>
            <p:custDataLst>
              <p:tags r:id="rId27"/>
            </p:custDataLst>
          </p:nvPr>
        </p:nvSpPr>
        <p:spPr bwMode="auto">
          <a:xfrm>
            <a:off x="5518150" y="3121025"/>
            <a:ext cx="43291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20000"/>
              </a:spcBef>
              <a:buClr>
                <a:schemeClr val="hlink"/>
              </a:buClr>
              <a:buSzPct val="70000"/>
            </a:pPr>
            <a:r>
              <a:rPr lang="zh-CN" altLang="en-US">
                <a:solidFill>
                  <a:schemeClr val="accent2">
                    <a:lumMod val="75000"/>
                  </a:schemeClr>
                </a:solidFill>
                <a:latin typeface="宋体" panose="02010600030101010101" pitchFamily="2" charset="-122"/>
              </a:rPr>
              <a:t>   </a:t>
            </a:r>
            <a:r>
              <a:rPr lang="zh-CN" altLang="en-US" sz="2000">
                <a:solidFill>
                  <a:schemeClr val="accent2">
                    <a:lumMod val="75000"/>
                  </a:schemeClr>
                </a:solidFill>
                <a:latin typeface="宋体" panose="02010600030101010101" pitchFamily="2" charset="-122"/>
              </a:rPr>
              <a:t>薪酬水平要充分拉开差距，要有利于形成稳定的核心层，中坚层和骨干层队伍，薪酬要向核心人才倾斜。  </a:t>
            </a:r>
            <a:endParaRPr lang="zh-CN" altLang="en-US" sz="2000">
              <a:solidFill>
                <a:schemeClr val="accent2">
                  <a:lumMod val="75000"/>
                </a:schemeClr>
              </a:solidFill>
              <a:latin typeface="宋体" panose="02010600030101010101" pitchFamily="2" charset="-122"/>
            </a:endParaRPr>
          </a:p>
        </p:txBody>
      </p:sp>
      <p:sp>
        <p:nvSpPr>
          <p:cNvPr id="52253" name="TextBox 34"/>
          <p:cNvSpPr txBox="1">
            <a:spLocks noChangeArrowheads="1"/>
          </p:cNvSpPr>
          <p:nvPr>
            <p:custDataLst>
              <p:tags r:id="rId28"/>
            </p:custDataLst>
          </p:nvPr>
        </p:nvSpPr>
        <p:spPr bwMode="auto">
          <a:xfrm>
            <a:off x="6076950" y="4876800"/>
            <a:ext cx="3919538"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20000"/>
              </a:spcBef>
              <a:buClr>
                <a:schemeClr val="hlink"/>
              </a:buClr>
              <a:buSzPct val="70000"/>
            </a:pPr>
            <a:r>
              <a:rPr lang="zh-CN" altLang="en-US">
                <a:solidFill>
                  <a:schemeClr val="dk1">
                    <a:lumMod val="85000"/>
                    <a:lumOff val="15000"/>
                  </a:schemeClr>
                </a:solidFill>
                <a:latin typeface="宋体" panose="02010600030101010101" pitchFamily="2" charset="-122"/>
              </a:rPr>
              <a:t>    </a:t>
            </a:r>
            <a:r>
              <a:rPr lang="zh-CN" altLang="en-US" sz="2000">
                <a:solidFill>
                  <a:schemeClr val="dk1">
                    <a:lumMod val="85000"/>
                    <a:lumOff val="15000"/>
                  </a:schemeClr>
                </a:solidFill>
                <a:latin typeface="宋体" panose="02010600030101010101" pitchFamily="2" charset="-122"/>
              </a:rPr>
              <a:t>薪酬制度要保持高度的弹性，从而为公司的成长和员工的发展提高提供长久的激励机制。</a:t>
            </a:r>
            <a:endParaRPr lang="zh-CN" altLang="en-US" sz="2000">
              <a:solidFill>
                <a:schemeClr val="dk1">
                  <a:lumMod val="85000"/>
                  <a:lumOff val="15000"/>
                </a:schemeClr>
              </a:solidFill>
              <a:latin typeface="宋体" panose="02010600030101010101" pitchFamily="2" charset="-122"/>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78"/>
          <p:cNvSpPr>
            <a:spLocks noChangeArrowheads="1"/>
          </p:cNvSpPr>
          <p:nvPr>
            <p:custDataLst>
              <p:tags r:id="rId1"/>
            </p:custDataLst>
          </p:nvPr>
        </p:nvSpPr>
        <p:spPr bwMode="gray">
          <a:xfrm flipH="1">
            <a:off x="2133600" y="1368425"/>
            <a:ext cx="1425575" cy="4038600"/>
          </a:xfrm>
          <a:prstGeom prst="roundRect">
            <a:avLst>
              <a:gd name="adj" fmla="val 11375"/>
            </a:avLst>
          </a:prstGeom>
          <a:solidFill>
            <a:srgbClr val="FFFFFF"/>
          </a:solidFill>
          <a:ln w="28575">
            <a:solidFill>
              <a:schemeClr val="accent2"/>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43396" name="AutoShape 76"/>
          <p:cNvSpPr>
            <a:spLocks noChangeArrowheads="1"/>
          </p:cNvSpPr>
          <p:nvPr>
            <p:custDataLst>
              <p:tags r:id="rId2"/>
            </p:custDataLst>
          </p:nvPr>
        </p:nvSpPr>
        <p:spPr bwMode="gray">
          <a:xfrm>
            <a:off x="3565525" y="1371600"/>
            <a:ext cx="6596063" cy="4038600"/>
          </a:xfrm>
          <a:prstGeom prst="roundRect">
            <a:avLst>
              <a:gd name="adj" fmla="val 2454"/>
            </a:avLst>
          </a:prstGeom>
          <a:solidFill>
            <a:schemeClr val="accent4">
              <a:lumMod val="20000"/>
              <a:lumOff val="80000"/>
            </a:schemeClr>
          </a:solidFill>
          <a:ln w="28575">
            <a:solidFill>
              <a:srgbClr val="FEFEFE"/>
            </a:solidFill>
            <a:round/>
          </a:ln>
        </p:spPr>
        <p:txBody>
          <a:bodyPr wrap="none" anchor="ct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sp>
        <p:nvSpPr>
          <p:cNvPr id="53252" name="Rectangle 24"/>
          <p:cNvSpPr>
            <a:spLocks noGrp="1" noChangeArrowheads="1"/>
          </p:cNvSpPr>
          <p:nvPr>
            <p:ph type="title"/>
          </p:nvPr>
        </p:nvSpPr>
        <p:spPr>
          <a:xfrm>
            <a:off x="2438400" y="304800"/>
            <a:ext cx="3727450" cy="7239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薪酬方案设计步骤</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8219" name="Freeform 27"/>
          <p:cNvSpPr/>
          <p:nvPr>
            <p:custDataLst>
              <p:tags r:id="rId3"/>
            </p:custDataLst>
          </p:nvPr>
        </p:nvSpPr>
        <p:spPr bwMode="gray">
          <a:xfrm flipH="1">
            <a:off x="9653588" y="1416050"/>
            <a:ext cx="515937" cy="465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8F8F8">
                  <a:gamma/>
                  <a:tint val="54510"/>
                  <a:invGamma/>
                </a:srgbClr>
              </a:gs>
              <a:gs pos="50000">
                <a:srgbClr val="F8F8F8">
                  <a:alpha val="0"/>
                </a:srgbClr>
              </a:gs>
              <a:gs pos="100000">
                <a:srgbClr val="F8F8F8">
                  <a:gamma/>
                  <a:tint val="54510"/>
                  <a:invGamma/>
                </a:srgbClr>
              </a:gs>
            </a:gsLst>
            <a:lin ang="2700000" scaled="1"/>
          </a:gradFill>
          <a:ln w="0">
            <a:noFill/>
            <a:prstDash val="solid"/>
            <a:round/>
          </a:ln>
          <a:effectLst/>
        </p:spPr>
        <p:txBody>
          <a:bodyP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grpSp>
        <p:nvGrpSpPr>
          <p:cNvPr id="53256" name="Group 29"/>
          <p:cNvGrpSpPr/>
          <p:nvPr/>
        </p:nvGrpSpPr>
        <p:grpSpPr bwMode="auto">
          <a:xfrm rot="5400000">
            <a:off x="3362325" y="1514475"/>
            <a:ext cx="495300" cy="666750"/>
            <a:chOff x="778" y="1762"/>
            <a:chExt cx="312" cy="420"/>
          </a:xfrm>
        </p:grpSpPr>
        <p:grpSp>
          <p:nvGrpSpPr>
            <p:cNvPr id="53270" name="Group 30"/>
            <p:cNvGrpSpPr/>
            <p:nvPr/>
          </p:nvGrpSpPr>
          <p:grpSpPr bwMode="auto">
            <a:xfrm>
              <a:off x="960" y="1764"/>
              <a:ext cx="130" cy="418"/>
              <a:chOff x="960" y="1764"/>
              <a:chExt cx="130" cy="418"/>
            </a:xfrm>
          </p:grpSpPr>
          <p:sp>
            <p:nvSpPr>
              <p:cNvPr id="53275" name="Oval 31"/>
              <p:cNvSpPr>
                <a:spLocks noChangeArrowheads="1"/>
              </p:cNvSpPr>
              <p:nvPr>
                <p:custDataLst>
                  <p:tags r:id="rId4"/>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3276" name="Oval 32"/>
              <p:cNvSpPr>
                <a:spLocks noChangeArrowheads="1"/>
              </p:cNvSpPr>
              <p:nvPr>
                <p:custDataLst>
                  <p:tags r:id="rId5"/>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3277" name="AutoShape 33"/>
              <p:cNvSpPr>
                <a:spLocks noChangeArrowheads="1"/>
              </p:cNvSpPr>
              <p:nvPr>
                <p:custDataLst>
                  <p:tags r:id="rId6"/>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53271" name="Group 34"/>
            <p:cNvGrpSpPr/>
            <p:nvPr/>
          </p:nvGrpSpPr>
          <p:grpSpPr bwMode="auto">
            <a:xfrm>
              <a:off x="778" y="1762"/>
              <a:ext cx="130" cy="418"/>
              <a:chOff x="960" y="1764"/>
              <a:chExt cx="130" cy="418"/>
            </a:xfrm>
          </p:grpSpPr>
          <p:sp>
            <p:nvSpPr>
              <p:cNvPr id="53272" name="Oval 35"/>
              <p:cNvSpPr>
                <a:spLocks noChangeArrowheads="1"/>
              </p:cNvSpPr>
              <p:nvPr>
                <p:custDataLst>
                  <p:tags r:id="rId7"/>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3273" name="Oval 36"/>
              <p:cNvSpPr>
                <a:spLocks noChangeArrowheads="1"/>
              </p:cNvSpPr>
              <p:nvPr>
                <p:custDataLst>
                  <p:tags r:id="rId8"/>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3274" name="AutoShape 37"/>
              <p:cNvSpPr>
                <a:spLocks noChangeArrowheads="1"/>
              </p:cNvSpPr>
              <p:nvPr>
                <p:custDataLst>
                  <p:tags r:id="rId9"/>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grpSp>
        <p:nvGrpSpPr>
          <p:cNvPr id="53257" name="Group 65"/>
          <p:cNvGrpSpPr/>
          <p:nvPr/>
        </p:nvGrpSpPr>
        <p:grpSpPr bwMode="auto">
          <a:xfrm rot="5400000">
            <a:off x="3362325" y="4638675"/>
            <a:ext cx="495300" cy="666750"/>
            <a:chOff x="778" y="1762"/>
            <a:chExt cx="312" cy="420"/>
          </a:xfrm>
        </p:grpSpPr>
        <p:grpSp>
          <p:nvGrpSpPr>
            <p:cNvPr id="53262" name="Group 66"/>
            <p:cNvGrpSpPr/>
            <p:nvPr/>
          </p:nvGrpSpPr>
          <p:grpSpPr bwMode="auto">
            <a:xfrm>
              <a:off x="960" y="1764"/>
              <a:ext cx="130" cy="418"/>
              <a:chOff x="960" y="1764"/>
              <a:chExt cx="130" cy="418"/>
            </a:xfrm>
          </p:grpSpPr>
          <p:sp>
            <p:nvSpPr>
              <p:cNvPr id="53267" name="Oval 67"/>
              <p:cNvSpPr>
                <a:spLocks noChangeArrowheads="1"/>
              </p:cNvSpPr>
              <p:nvPr>
                <p:custDataLst>
                  <p:tags r:id="rId10"/>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3268" name="Oval 68"/>
              <p:cNvSpPr>
                <a:spLocks noChangeArrowheads="1"/>
              </p:cNvSpPr>
              <p:nvPr>
                <p:custDataLst>
                  <p:tags r:id="rId11"/>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3269" name="AutoShape 69"/>
              <p:cNvSpPr>
                <a:spLocks noChangeArrowheads="1"/>
              </p:cNvSpPr>
              <p:nvPr>
                <p:custDataLst>
                  <p:tags r:id="rId12"/>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53263" name="Group 70"/>
            <p:cNvGrpSpPr/>
            <p:nvPr/>
          </p:nvGrpSpPr>
          <p:grpSpPr bwMode="auto">
            <a:xfrm>
              <a:off x="778" y="1762"/>
              <a:ext cx="130" cy="418"/>
              <a:chOff x="960" y="1764"/>
              <a:chExt cx="130" cy="418"/>
            </a:xfrm>
          </p:grpSpPr>
          <p:sp>
            <p:nvSpPr>
              <p:cNvPr id="53264" name="Oval 71"/>
              <p:cNvSpPr>
                <a:spLocks noChangeArrowheads="1"/>
              </p:cNvSpPr>
              <p:nvPr>
                <p:custDataLst>
                  <p:tags r:id="rId13"/>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3265" name="Oval 72"/>
              <p:cNvSpPr>
                <a:spLocks noChangeArrowheads="1"/>
              </p:cNvSpPr>
              <p:nvPr>
                <p:custDataLst>
                  <p:tags r:id="rId14"/>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3266" name="AutoShape 73"/>
              <p:cNvSpPr>
                <a:spLocks noChangeArrowheads="1"/>
              </p:cNvSpPr>
              <p:nvPr>
                <p:custDataLst>
                  <p:tags r:id="rId15"/>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sp>
        <p:nvSpPr>
          <p:cNvPr id="53258" name="Text Box 74"/>
          <p:cNvSpPr txBox="1">
            <a:spLocks noChangeArrowheads="1"/>
          </p:cNvSpPr>
          <p:nvPr/>
        </p:nvSpPr>
        <p:spPr bwMode="gray">
          <a:xfrm>
            <a:off x="4087813" y="1552575"/>
            <a:ext cx="5813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a:solidFill>
                  <a:srgbClr val="000000"/>
                </a:solidFill>
                <a:latin typeface="微软雅黑" panose="020B0503020204020204" pitchFamily="34" charset="-122"/>
                <a:ea typeface="微软雅黑" panose="020B0503020204020204" pitchFamily="34" charset="-122"/>
                <a:cs typeface="Arial" panose="020B0604020202020204" pitchFamily="34" charset="0"/>
              </a:rPr>
              <a:t>重点内容：</a:t>
            </a:r>
            <a:endParaRPr lang="zh-CN" altLang="en-US" sz="24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3259" name="Text Box 75"/>
          <p:cNvSpPr txBox="1">
            <a:spLocks noChangeArrowheads="1"/>
          </p:cNvSpPr>
          <p:nvPr>
            <p:custDataLst>
              <p:tags r:id="rId16"/>
            </p:custDataLst>
          </p:nvPr>
        </p:nvSpPr>
        <p:spPr bwMode="auto">
          <a:xfrm>
            <a:off x="4125913" y="2438400"/>
            <a:ext cx="5851525" cy="1989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3700"/>
              </a:lnSpc>
            </a:pPr>
            <a:r>
              <a:rPr lang="en-US" altLang="zh-CN" sz="2400">
                <a:solidFill>
                  <a:schemeClr val="dk1"/>
                </a:solidFill>
                <a:latin typeface="微软雅黑" panose="020B0503020204020204" pitchFamily="34" charset="-122"/>
                <a:ea typeface="微软雅黑" panose="020B0503020204020204" pitchFamily="34" charset="-122"/>
              </a:rPr>
              <a:t>1</a:t>
            </a:r>
            <a:r>
              <a:rPr lang="zh-CN" altLang="en-US" sz="2400">
                <a:solidFill>
                  <a:schemeClr val="dk1"/>
                </a:solidFill>
                <a:latin typeface="微软雅黑" panose="020B0503020204020204" pitchFamily="34" charset="-122"/>
                <a:ea typeface="微软雅黑" panose="020B0503020204020204" pitchFamily="34" charset="-122"/>
              </a:rPr>
              <a:t>、根据薪酬策略，设计薪酬结构</a:t>
            </a:r>
            <a:endParaRPr lang="zh-CN" altLang="en-US" sz="2400">
              <a:solidFill>
                <a:schemeClr val="dk1"/>
              </a:solidFill>
              <a:latin typeface="微软雅黑" panose="020B0503020204020204" pitchFamily="34" charset="-122"/>
              <a:ea typeface="微软雅黑" panose="020B0503020204020204" pitchFamily="34" charset="-122"/>
            </a:endParaRPr>
          </a:p>
          <a:p>
            <a:pPr eaLnBrk="1" hangingPunct="1">
              <a:lnSpc>
                <a:spcPts val="3700"/>
              </a:lnSpc>
            </a:pPr>
            <a:r>
              <a:rPr lang="en-US" altLang="zh-CN" sz="2400">
                <a:solidFill>
                  <a:schemeClr val="dk1"/>
                </a:solidFill>
                <a:latin typeface="微软雅黑" panose="020B0503020204020204" pitchFamily="34" charset="-122"/>
                <a:ea typeface="微软雅黑" panose="020B0503020204020204" pitchFamily="34" charset="-122"/>
              </a:rPr>
              <a:t>2</a:t>
            </a:r>
            <a:r>
              <a:rPr lang="zh-CN" altLang="en-US" sz="2400">
                <a:solidFill>
                  <a:schemeClr val="dk1"/>
                </a:solidFill>
                <a:latin typeface="微软雅黑" panose="020B0503020204020204" pitchFamily="34" charset="-122"/>
                <a:ea typeface="微软雅黑" panose="020B0503020204020204" pitchFamily="34" charset="-122"/>
              </a:rPr>
              <a:t>、根据薪酬策略，确定薪酬的类别</a:t>
            </a:r>
            <a:endParaRPr lang="en-US" altLang="zh-CN" sz="2400">
              <a:solidFill>
                <a:schemeClr val="dk1"/>
              </a:solidFill>
              <a:latin typeface="微软雅黑" panose="020B0503020204020204" pitchFamily="34" charset="-122"/>
              <a:ea typeface="微软雅黑" panose="020B0503020204020204" pitchFamily="34" charset="-122"/>
            </a:endParaRPr>
          </a:p>
          <a:p>
            <a:pPr eaLnBrk="1" hangingPunct="1">
              <a:lnSpc>
                <a:spcPts val="3700"/>
              </a:lnSpc>
            </a:pPr>
            <a:r>
              <a:rPr lang="en-US" altLang="zh-CN" sz="2400">
                <a:solidFill>
                  <a:schemeClr val="dk1"/>
                </a:solidFill>
                <a:latin typeface="微软雅黑" panose="020B0503020204020204" pitchFamily="34" charset="-122"/>
                <a:ea typeface="微软雅黑" panose="020B0503020204020204" pitchFamily="34" charset="-122"/>
              </a:rPr>
              <a:t>3</a:t>
            </a:r>
            <a:r>
              <a:rPr lang="zh-CN" altLang="en-US" sz="2400">
                <a:solidFill>
                  <a:schemeClr val="dk1"/>
                </a:solidFill>
                <a:latin typeface="微软雅黑" panose="020B0503020204020204" pitchFamily="34" charset="-122"/>
                <a:ea typeface="微软雅黑" panose="020B0503020204020204" pitchFamily="34" charset="-122"/>
              </a:rPr>
              <a:t>、根据薪酬策略，设计薪酬等级</a:t>
            </a:r>
            <a:endParaRPr lang="zh-CN" altLang="en-US" sz="2400">
              <a:solidFill>
                <a:schemeClr val="dk1"/>
              </a:solidFill>
              <a:latin typeface="微软雅黑" panose="020B0503020204020204" pitchFamily="34" charset="-122"/>
              <a:ea typeface="微软雅黑" panose="020B0503020204020204" pitchFamily="34" charset="-122"/>
            </a:endParaRPr>
          </a:p>
          <a:p>
            <a:pPr eaLnBrk="1" hangingPunct="1">
              <a:lnSpc>
                <a:spcPts val="3700"/>
              </a:lnSpc>
            </a:pPr>
            <a:endParaRPr lang="zh-CN" altLang="en-US" sz="2400">
              <a:solidFill>
                <a:schemeClr val="dk1"/>
              </a:solidFill>
              <a:latin typeface="微软雅黑" panose="020B0503020204020204" pitchFamily="34" charset="-122"/>
              <a:ea typeface="微软雅黑" panose="020B0503020204020204" pitchFamily="34" charset="-122"/>
            </a:endParaRPr>
          </a:p>
        </p:txBody>
      </p:sp>
      <p:sp>
        <p:nvSpPr>
          <p:cNvPr id="53260" name="Line 77"/>
          <p:cNvSpPr>
            <a:spLocks noChangeShapeType="1"/>
          </p:cNvSpPr>
          <p:nvPr>
            <p:custDataLst>
              <p:tags r:id="rId17"/>
            </p:custDataLst>
          </p:nvPr>
        </p:nvSpPr>
        <p:spPr bwMode="auto">
          <a:xfrm>
            <a:off x="3978275" y="2057400"/>
            <a:ext cx="5867400" cy="0"/>
          </a:xfrm>
          <a:prstGeom prst="line">
            <a:avLst/>
          </a:prstGeom>
          <a:noFill/>
          <a:ln w="9525">
            <a:solidFill>
              <a:schemeClr val="dk1"/>
            </a:solidFill>
            <a:prstDash val="lgDash"/>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53261" name="TextBox 29"/>
          <p:cNvSpPr txBox="1">
            <a:spLocks noChangeArrowheads="1"/>
          </p:cNvSpPr>
          <p:nvPr>
            <p:custDataLst>
              <p:tags r:id="rId18"/>
            </p:custDataLst>
          </p:nvPr>
        </p:nvSpPr>
        <p:spPr bwMode="auto">
          <a:xfrm>
            <a:off x="1821180" y="1481138"/>
            <a:ext cx="1290320"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rPr>
              <a:t>第五步：</a:t>
            </a:r>
            <a:endParaRPr lang="en-US" altLang="zh-CN" sz="2400">
              <a:solidFill>
                <a:schemeClr val="dk1"/>
              </a:solidFill>
            </a:endParaRPr>
          </a:p>
          <a:p>
            <a:pPr eaLnBrk="1" hangingPunct="1"/>
            <a:r>
              <a:rPr lang="zh-CN" altLang="en-US" sz="2400">
                <a:solidFill>
                  <a:schemeClr val="dk1"/>
                </a:solidFill>
              </a:rPr>
              <a:t>制定薪资方案</a:t>
            </a:r>
            <a:endParaRPr lang="en-US" altLang="zh-CN" sz="2400">
              <a:solidFill>
                <a:schemeClr val="dk1"/>
              </a:solidFill>
              <a:sym typeface="微软雅黑" panose="020B0503020204020204" pitchFamily="34" charset="-122"/>
            </a:endParaRPr>
          </a:p>
          <a:p>
            <a:pPr eaLnBrk="1" hangingPunct="1"/>
            <a:endParaRPr lang="en-US" altLang="zh-CN" sz="2400">
              <a:solidFill>
                <a:schemeClr val="dk1"/>
              </a:solidFill>
              <a:sym typeface="微软雅黑" panose="020B0503020204020204" pitchFamily="34" charset="-122"/>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4"/>
          <p:cNvSpPr>
            <a:spLocks noGrp="1" noChangeArrowheads="1"/>
          </p:cNvSpPr>
          <p:nvPr>
            <p:ph type="title"/>
          </p:nvPr>
        </p:nvSpPr>
        <p:spPr>
          <a:xfrm>
            <a:off x="2368550" y="304800"/>
            <a:ext cx="3165475" cy="7239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制定薪资方案</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8219" name="Freeform 27"/>
          <p:cNvSpPr/>
          <p:nvPr>
            <p:custDataLst>
              <p:tags r:id="rId1"/>
            </p:custDataLst>
          </p:nvPr>
        </p:nvSpPr>
        <p:spPr bwMode="gray">
          <a:xfrm flipH="1">
            <a:off x="9653588" y="1416050"/>
            <a:ext cx="515937" cy="465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8F8F8">
                  <a:gamma/>
                  <a:tint val="54510"/>
                  <a:invGamma/>
                </a:srgbClr>
              </a:gs>
              <a:gs pos="50000">
                <a:srgbClr val="F8F8F8">
                  <a:alpha val="0"/>
                </a:srgbClr>
              </a:gs>
              <a:gs pos="100000">
                <a:srgbClr val="F8F8F8">
                  <a:gamma/>
                  <a:tint val="54510"/>
                  <a:invGamma/>
                </a:srgbClr>
              </a:gs>
            </a:gsLst>
            <a:lin ang="2700000" scaled="1"/>
          </a:gradFill>
          <a:ln w="0">
            <a:noFill/>
            <a:prstDash val="solid"/>
            <a:round/>
          </a:ln>
          <a:effectLst/>
        </p:spPr>
        <p:txBody>
          <a:bodyP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sp>
        <p:nvSpPr>
          <p:cNvPr id="54278" name="Text Box 74"/>
          <p:cNvSpPr txBox="1">
            <a:spLocks noChangeArrowheads="1"/>
          </p:cNvSpPr>
          <p:nvPr>
            <p:custDataLst>
              <p:tags r:id="rId2"/>
            </p:custDataLst>
          </p:nvPr>
        </p:nvSpPr>
        <p:spPr bwMode="gray">
          <a:xfrm>
            <a:off x="2152650" y="1255713"/>
            <a:ext cx="7319963"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a:solidFill>
                  <a:schemeClr val="dk1"/>
                </a:solidFill>
                <a:cs typeface="Arial" panose="020B0604020202020204" pitchFamily="34" charset="0"/>
              </a:rPr>
              <a:t>薪酬结构设计：任何薪酬结构都是由以下三部分组成：</a:t>
            </a:r>
            <a:endParaRPr lang="zh-CN" altLang="en-US" sz="2400">
              <a:solidFill>
                <a:schemeClr val="dk1"/>
              </a:solidFill>
              <a:cs typeface="Arial" panose="020B0604020202020204" pitchFamily="34" charset="0"/>
            </a:endParaRPr>
          </a:p>
        </p:txBody>
      </p:sp>
      <p:graphicFrame>
        <p:nvGraphicFramePr>
          <p:cNvPr id="28" name="表格 27"/>
          <p:cNvGraphicFramePr>
            <a:graphicFrameLocks noGrp="1"/>
          </p:cNvGraphicFramePr>
          <p:nvPr/>
        </p:nvGraphicFramePr>
        <p:xfrm>
          <a:off x="2084388" y="1828800"/>
          <a:ext cx="7838440" cy="1280160"/>
        </p:xfrm>
        <a:graphic>
          <a:graphicData uri="http://schemas.openxmlformats.org/drawingml/2006/table">
            <a:tbl>
              <a:tblPr firstRow="1" bandRow="1">
                <a:tableStyleId>{5C22544A-7EE6-4342-B048-85BDC9FD1C3A}</a:tableStyleId>
              </a:tblPr>
              <a:tblGrid>
                <a:gridCol w="979805"/>
                <a:gridCol w="979805"/>
                <a:gridCol w="979805"/>
                <a:gridCol w="979805"/>
                <a:gridCol w="979805"/>
                <a:gridCol w="979805"/>
                <a:gridCol w="979805"/>
                <a:gridCol w="979805"/>
              </a:tblGrid>
              <a:tr h="640080">
                <a:tc>
                  <a:txBody>
                    <a:bodyPr/>
                    <a:lstStyle/>
                    <a:p>
                      <a:pPr algn="ctr"/>
                      <a:r>
                        <a:rPr lang="zh-CN" altLang="en-US" sz="1800" dirty="0">
                          <a:solidFill>
                            <a:schemeClr val="tx1"/>
                          </a:solidFill>
                        </a:rPr>
                        <a:t>一级</a:t>
                      </a:r>
                      <a:endParaRPr lang="en-US" altLang="zh-CN" sz="1800" dirty="0">
                        <a:solidFill>
                          <a:schemeClr val="tx1"/>
                        </a:solidFill>
                      </a:endParaRPr>
                    </a:p>
                    <a:p>
                      <a:pPr algn="ctr"/>
                      <a:r>
                        <a:rPr lang="zh-CN" altLang="en-US" sz="1800" dirty="0">
                          <a:solidFill>
                            <a:schemeClr val="tx1"/>
                          </a:solidFill>
                        </a:rPr>
                        <a:t>结构</a:t>
                      </a:r>
                      <a:endParaRPr lang="zh-CN" altLang="en-US" sz="1800" dirty="0">
                        <a:solidFill>
                          <a:schemeClr val="tx1"/>
                        </a:solidFill>
                      </a:endParaRPr>
                    </a:p>
                  </a:txBody>
                  <a:tcPr marL="91437" marR="91437" marT="45678" marB="45678">
                    <a:solidFill>
                      <a:schemeClr val="accent1">
                        <a:lumMod val="20000"/>
                        <a:lumOff val="80000"/>
                      </a:schemeClr>
                    </a:solidFill>
                  </a:tcPr>
                </a:tc>
                <a:tc gridSpan="3">
                  <a:txBody>
                    <a:bodyPr/>
                    <a:lstStyle/>
                    <a:p>
                      <a:pPr algn="ctr"/>
                      <a:r>
                        <a:rPr lang="zh-CN" altLang="en-US" sz="1800" dirty="0">
                          <a:solidFill>
                            <a:schemeClr val="tx1"/>
                          </a:solidFill>
                        </a:rPr>
                        <a:t>个人工资</a:t>
                      </a:r>
                      <a:endParaRPr lang="en-US" altLang="zh-CN" sz="1800" dirty="0">
                        <a:solidFill>
                          <a:schemeClr val="tx1"/>
                        </a:solidFill>
                      </a:endParaRPr>
                    </a:p>
                    <a:p>
                      <a:pPr algn="ctr"/>
                      <a:r>
                        <a:rPr lang="zh-CN" altLang="en-US" sz="1800" dirty="0">
                          <a:solidFill>
                            <a:schemeClr val="tx1"/>
                          </a:solidFill>
                        </a:rPr>
                        <a:t>（一般称资历薪资）</a:t>
                      </a:r>
                      <a:endParaRPr lang="zh-CN" altLang="en-US" sz="1800" dirty="0">
                        <a:solidFill>
                          <a:schemeClr val="tx1"/>
                        </a:solidFill>
                      </a:endParaRPr>
                    </a:p>
                  </a:txBody>
                  <a:tcPr marL="91437" marR="91437" marT="45678" marB="45678">
                    <a:solidFill>
                      <a:schemeClr val="accent1">
                        <a:lumMod val="20000"/>
                        <a:lumOff val="80000"/>
                      </a:schemeClr>
                    </a:solidFill>
                  </a:tcPr>
                </a:tc>
                <a:tc hMerge="1">
                  <a:tcPr/>
                </a:tc>
                <a:tc hMerge="1">
                  <a:tcPr/>
                </a:tc>
                <a:tc gridSpan="2">
                  <a:txBody>
                    <a:bodyPr/>
                    <a:lstStyle/>
                    <a:p>
                      <a:pPr algn="ctr"/>
                      <a:r>
                        <a:rPr lang="zh-CN" altLang="en-US" sz="1800" dirty="0">
                          <a:solidFill>
                            <a:schemeClr val="tx1"/>
                          </a:solidFill>
                        </a:rPr>
                        <a:t>岗位薪资</a:t>
                      </a:r>
                      <a:endParaRPr lang="zh-CN" altLang="en-US" sz="1800" dirty="0">
                        <a:solidFill>
                          <a:schemeClr val="tx1"/>
                        </a:solidFill>
                      </a:endParaRPr>
                    </a:p>
                  </a:txBody>
                  <a:tcPr marL="91437" marR="91437" marT="45678" marB="45678">
                    <a:solidFill>
                      <a:schemeClr val="accent1">
                        <a:lumMod val="20000"/>
                        <a:lumOff val="80000"/>
                      </a:schemeClr>
                    </a:solidFill>
                  </a:tcPr>
                </a:tc>
                <a:tc hMerge="1">
                  <a:tcPr/>
                </a:tc>
                <a:tc gridSpan="2">
                  <a:txBody>
                    <a:bodyPr/>
                    <a:lstStyle/>
                    <a:p>
                      <a:pPr algn="ctr"/>
                      <a:r>
                        <a:rPr lang="zh-CN" altLang="en-US" sz="1800" dirty="0">
                          <a:solidFill>
                            <a:schemeClr val="tx1"/>
                          </a:solidFill>
                        </a:rPr>
                        <a:t>绩效薪资</a:t>
                      </a:r>
                      <a:endParaRPr lang="zh-CN" altLang="en-US" sz="1800" dirty="0">
                        <a:solidFill>
                          <a:schemeClr val="tx1"/>
                        </a:solidFill>
                      </a:endParaRPr>
                    </a:p>
                  </a:txBody>
                  <a:tcPr marL="91437" marR="91437" marT="45678" marB="45678">
                    <a:solidFill>
                      <a:schemeClr val="accent1">
                        <a:lumMod val="20000"/>
                        <a:lumOff val="80000"/>
                      </a:schemeClr>
                    </a:solidFill>
                  </a:tcPr>
                </a:tc>
                <a:tc hMerge="1">
                  <a:tcPr/>
                </a:tc>
              </a:tr>
              <a:tr h="640080">
                <a:tc>
                  <a:txBody>
                    <a:bodyPr/>
                    <a:lstStyle/>
                    <a:p>
                      <a:pPr algn="ctr"/>
                      <a:r>
                        <a:rPr lang="zh-CN" altLang="en-US" sz="1800" dirty="0"/>
                        <a:t>二级</a:t>
                      </a:r>
                      <a:endParaRPr lang="en-US" altLang="zh-CN" sz="1800" dirty="0"/>
                    </a:p>
                    <a:p>
                      <a:pPr algn="ctr"/>
                      <a:r>
                        <a:rPr lang="zh-CN" altLang="en-US" sz="1800" dirty="0"/>
                        <a:t>结构</a:t>
                      </a:r>
                      <a:endParaRPr lang="zh-CN" altLang="en-US" sz="1800" dirty="0"/>
                    </a:p>
                  </a:txBody>
                  <a:tcPr marL="91437" marR="91437" marT="45678" marB="45678"/>
                </a:tc>
                <a:tc>
                  <a:txBody>
                    <a:bodyPr/>
                    <a:lstStyle/>
                    <a:p>
                      <a:pPr algn="ctr"/>
                      <a:r>
                        <a:rPr lang="zh-CN" altLang="en-US" sz="1800" dirty="0"/>
                        <a:t>工龄</a:t>
                      </a:r>
                      <a:endParaRPr lang="en-US" altLang="zh-CN" sz="1800" dirty="0"/>
                    </a:p>
                    <a:p>
                      <a:pPr algn="ctr"/>
                      <a:r>
                        <a:rPr lang="zh-CN" altLang="en-US" sz="1800" dirty="0"/>
                        <a:t>补贴</a:t>
                      </a:r>
                      <a:endParaRPr lang="zh-CN" altLang="en-US" sz="1800" dirty="0"/>
                    </a:p>
                  </a:txBody>
                  <a:tcPr marL="91437" marR="91437" marT="45678" marB="45678"/>
                </a:tc>
                <a:tc>
                  <a:txBody>
                    <a:bodyPr/>
                    <a:lstStyle/>
                    <a:p>
                      <a:pPr algn="ctr"/>
                      <a:r>
                        <a:rPr lang="zh-CN" altLang="en-US" sz="1800" dirty="0"/>
                        <a:t>学历</a:t>
                      </a:r>
                      <a:endParaRPr lang="en-US" altLang="zh-CN" sz="1800" dirty="0"/>
                    </a:p>
                    <a:p>
                      <a:pPr algn="ctr"/>
                      <a:r>
                        <a:rPr lang="zh-CN" altLang="en-US" sz="1800" dirty="0"/>
                        <a:t>补贴</a:t>
                      </a:r>
                      <a:endParaRPr lang="zh-CN" altLang="en-US" sz="1800" dirty="0"/>
                    </a:p>
                  </a:txBody>
                  <a:tcPr marL="91437" marR="91437" marT="45678" marB="45678"/>
                </a:tc>
                <a:tc>
                  <a:txBody>
                    <a:bodyPr/>
                    <a:lstStyle/>
                    <a:p>
                      <a:pPr algn="ctr"/>
                      <a:r>
                        <a:rPr lang="zh-CN" altLang="en-US" sz="1800" dirty="0"/>
                        <a:t>职称</a:t>
                      </a:r>
                      <a:endParaRPr lang="en-US" altLang="zh-CN" sz="1800" dirty="0"/>
                    </a:p>
                    <a:p>
                      <a:pPr algn="ctr"/>
                      <a:r>
                        <a:rPr lang="zh-CN" altLang="en-US" sz="1800" dirty="0"/>
                        <a:t>津贴</a:t>
                      </a:r>
                      <a:endParaRPr lang="zh-CN" altLang="en-US" sz="1800" dirty="0"/>
                    </a:p>
                  </a:txBody>
                  <a:tcPr marL="91437" marR="91437" marT="45678" marB="45678"/>
                </a:tc>
                <a:tc>
                  <a:txBody>
                    <a:bodyPr/>
                    <a:lstStyle/>
                    <a:p>
                      <a:pPr algn="ctr"/>
                      <a:r>
                        <a:rPr lang="zh-CN" altLang="en-US" sz="1800" dirty="0"/>
                        <a:t>岗位</a:t>
                      </a:r>
                      <a:endParaRPr lang="en-US" altLang="zh-CN" sz="1800" dirty="0"/>
                    </a:p>
                    <a:p>
                      <a:pPr algn="ctr"/>
                      <a:r>
                        <a:rPr lang="zh-CN" altLang="en-US" sz="1800" dirty="0"/>
                        <a:t>工资</a:t>
                      </a:r>
                      <a:endParaRPr lang="zh-CN" altLang="en-US" sz="1800" dirty="0"/>
                    </a:p>
                  </a:txBody>
                  <a:tcPr marL="91437" marR="91437" marT="45678" marB="45678"/>
                </a:tc>
                <a:tc>
                  <a:txBody>
                    <a:bodyPr/>
                    <a:lstStyle/>
                    <a:p>
                      <a:pPr algn="ctr"/>
                      <a:r>
                        <a:rPr lang="zh-CN" altLang="en-US" sz="1800" dirty="0"/>
                        <a:t>职务</a:t>
                      </a:r>
                      <a:endParaRPr lang="en-US" altLang="zh-CN" sz="1800" dirty="0"/>
                    </a:p>
                    <a:p>
                      <a:pPr algn="ctr"/>
                      <a:r>
                        <a:rPr lang="zh-CN" altLang="en-US" sz="1800" dirty="0"/>
                        <a:t>补贴</a:t>
                      </a:r>
                      <a:endParaRPr lang="zh-CN" altLang="en-US" sz="1800" dirty="0"/>
                    </a:p>
                  </a:txBody>
                  <a:tcPr marL="91437" marR="91437" marT="45678" marB="45678"/>
                </a:tc>
                <a:tc>
                  <a:txBody>
                    <a:bodyPr/>
                    <a:lstStyle/>
                    <a:p>
                      <a:pPr algn="ctr"/>
                      <a:r>
                        <a:rPr lang="zh-CN" altLang="en-US" sz="1800" dirty="0"/>
                        <a:t>绩效</a:t>
                      </a:r>
                      <a:endParaRPr lang="en-US" altLang="zh-CN" sz="1800" dirty="0"/>
                    </a:p>
                    <a:p>
                      <a:pPr algn="ctr"/>
                      <a:r>
                        <a:rPr lang="zh-CN" altLang="en-US" sz="1800" dirty="0"/>
                        <a:t>薪资</a:t>
                      </a:r>
                      <a:endParaRPr lang="zh-CN" altLang="en-US" sz="1800" dirty="0"/>
                    </a:p>
                  </a:txBody>
                  <a:tcPr marL="91437" marR="91437" marT="45678" marB="45678"/>
                </a:tc>
                <a:tc>
                  <a:txBody>
                    <a:bodyPr/>
                    <a:lstStyle/>
                    <a:p>
                      <a:pPr algn="ctr"/>
                      <a:r>
                        <a:rPr lang="zh-CN" altLang="en-US" sz="1800" dirty="0"/>
                        <a:t>各种</a:t>
                      </a:r>
                      <a:endParaRPr lang="en-US" altLang="zh-CN" sz="1800" dirty="0"/>
                    </a:p>
                    <a:p>
                      <a:pPr algn="ctr"/>
                      <a:r>
                        <a:rPr lang="zh-CN" altLang="en-US" sz="1800" dirty="0"/>
                        <a:t>奖金</a:t>
                      </a:r>
                      <a:endParaRPr lang="zh-CN" altLang="en-US" sz="1800" dirty="0"/>
                    </a:p>
                  </a:txBody>
                  <a:tcPr marL="91437" marR="91437" marT="45678" marB="45678"/>
                </a:tc>
              </a:tr>
            </a:tbl>
          </a:graphicData>
        </a:graphic>
      </p:graphicFrame>
      <p:sp>
        <p:nvSpPr>
          <p:cNvPr id="54304" name="TextBox 28"/>
          <p:cNvSpPr txBox="1">
            <a:spLocks noChangeArrowheads="1"/>
          </p:cNvSpPr>
          <p:nvPr>
            <p:custDataLst>
              <p:tags r:id="rId3"/>
            </p:custDataLst>
          </p:nvPr>
        </p:nvSpPr>
        <p:spPr bwMode="auto">
          <a:xfrm>
            <a:off x="2139950" y="4114800"/>
            <a:ext cx="5292725" cy="460375"/>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lumMod val="85000"/>
                    <a:lumOff val="15000"/>
                  </a:schemeClr>
                </a:solidFill>
              </a:rPr>
              <a:t>举例：股份公司职能部室薪酬结构</a:t>
            </a:r>
            <a:endParaRPr lang="zh-CN" altLang="en-US" sz="2400">
              <a:solidFill>
                <a:schemeClr val="dk1">
                  <a:lumMod val="85000"/>
                  <a:lumOff val="15000"/>
                </a:schemeClr>
              </a:solidFill>
            </a:endParaRPr>
          </a:p>
        </p:txBody>
      </p:sp>
      <p:graphicFrame>
        <p:nvGraphicFramePr>
          <p:cNvPr id="31" name="表格 30"/>
          <p:cNvGraphicFramePr>
            <a:graphicFrameLocks noGrp="1"/>
          </p:cNvGraphicFramePr>
          <p:nvPr/>
        </p:nvGraphicFramePr>
        <p:xfrm>
          <a:off x="2114550" y="4724400"/>
          <a:ext cx="7824470" cy="1010920"/>
        </p:xfrm>
        <a:graphic>
          <a:graphicData uri="http://schemas.openxmlformats.org/drawingml/2006/table">
            <a:tbl>
              <a:tblPr firstRow="1" bandRow="1">
                <a:tableStyleId>{5C22544A-7EE6-4342-B048-85BDC9FD1C3A}</a:tableStyleId>
              </a:tblPr>
              <a:tblGrid>
                <a:gridCol w="1649730"/>
                <a:gridCol w="958215"/>
                <a:gridCol w="1585595"/>
                <a:gridCol w="1272540"/>
                <a:gridCol w="1054735"/>
                <a:gridCol w="1303655"/>
              </a:tblGrid>
              <a:tr h="370840">
                <a:tc>
                  <a:txBody>
                    <a:bodyPr/>
                    <a:lstStyle/>
                    <a:p>
                      <a:pPr algn="ctr"/>
                      <a:r>
                        <a:rPr lang="zh-CN" altLang="en-US" sz="1800" dirty="0">
                          <a:solidFill>
                            <a:schemeClr val="tx1"/>
                          </a:solidFill>
                        </a:rPr>
                        <a:t>一级结构</a:t>
                      </a:r>
                      <a:endParaRPr lang="zh-CN" altLang="en-US" sz="1800" dirty="0">
                        <a:solidFill>
                          <a:schemeClr val="tx1"/>
                        </a:solidFill>
                      </a:endParaRPr>
                    </a:p>
                  </a:txBody>
                  <a:tcPr marL="91434" marR="91434" marT="45734" marB="45734">
                    <a:solidFill>
                      <a:schemeClr val="accent1">
                        <a:lumMod val="20000"/>
                        <a:lumOff val="80000"/>
                      </a:schemeClr>
                    </a:solidFill>
                  </a:tcPr>
                </a:tc>
                <a:tc gridSpan="2">
                  <a:txBody>
                    <a:bodyPr/>
                    <a:lstStyle/>
                    <a:p>
                      <a:pPr algn="ctr"/>
                      <a:r>
                        <a:rPr lang="zh-CN" altLang="en-US" sz="1800" dirty="0">
                          <a:solidFill>
                            <a:schemeClr val="tx1"/>
                          </a:solidFill>
                        </a:rPr>
                        <a:t>岗位薪资</a:t>
                      </a:r>
                      <a:endParaRPr lang="zh-CN" altLang="en-US" sz="1800" dirty="0">
                        <a:solidFill>
                          <a:schemeClr val="tx1"/>
                        </a:solidFill>
                      </a:endParaRPr>
                    </a:p>
                  </a:txBody>
                  <a:tcPr marL="91434" marR="91434" marT="45734" marB="45734">
                    <a:solidFill>
                      <a:schemeClr val="accent1">
                        <a:lumMod val="20000"/>
                        <a:lumOff val="80000"/>
                      </a:schemeClr>
                    </a:solidFill>
                  </a:tcPr>
                </a:tc>
                <a:tc hMerge="1">
                  <a:tcPr/>
                </a:tc>
                <a:tc gridSpan="3">
                  <a:txBody>
                    <a:bodyPr/>
                    <a:lstStyle/>
                    <a:p>
                      <a:pPr algn="ctr"/>
                      <a:r>
                        <a:rPr lang="zh-CN" altLang="en-US" sz="1800" dirty="0">
                          <a:solidFill>
                            <a:schemeClr val="tx1"/>
                          </a:solidFill>
                        </a:rPr>
                        <a:t>绩效薪资</a:t>
                      </a:r>
                      <a:endParaRPr lang="zh-CN" altLang="en-US" sz="1800" dirty="0">
                        <a:solidFill>
                          <a:schemeClr val="tx1"/>
                        </a:solidFill>
                      </a:endParaRPr>
                    </a:p>
                  </a:txBody>
                  <a:tcPr marL="91434" marR="91434" marT="45734" marB="45734">
                    <a:solidFill>
                      <a:schemeClr val="accent1">
                        <a:lumMod val="20000"/>
                        <a:lumOff val="80000"/>
                      </a:schemeClr>
                    </a:solidFill>
                  </a:tcPr>
                </a:tc>
                <a:tc hMerge="1">
                  <a:tcPr/>
                </a:tc>
                <a:tc hMerge="1">
                  <a:tcPr/>
                </a:tc>
              </a:tr>
              <a:tr h="640080">
                <a:tc>
                  <a:txBody>
                    <a:bodyPr/>
                    <a:lstStyle/>
                    <a:p>
                      <a:pPr algn="ctr"/>
                      <a:r>
                        <a:rPr lang="zh-CN" altLang="en-US" sz="1800" dirty="0"/>
                        <a:t>二级结构</a:t>
                      </a:r>
                      <a:endParaRPr lang="zh-CN" altLang="en-US" sz="1800" dirty="0"/>
                    </a:p>
                  </a:txBody>
                  <a:tcPr marL="91434" marR="91434" marT="45734" marB="45734"/>
                </a:tc>
                <a:tc>
                  <a:txBody>
                    <a:bodyPr/>
                    <a:lstStyle/>
                    <a:p>
                      <a:pPr algn="ctr"/>
                      <a:r>
                        <a:rPr lang="zh-CN" altLang="en-US" sz="1800" dirty="0"/>
                        <a:t>基本工资</a:t>
                      </a:r>
                      <a:endParaRPr lang="zh-CN" altLang="en-US" sz="1800" dirty="0"/>
                    </a:p>
                  </a:txBody>
                  <a:tcPr marL="91434" marR="91434" marT="45734" marB="45734"/>
                </a:tc>
                <a:tc>
                  <a:txBody>
                    <a:bodyPr/>
                    <a:lstStyle/>
                    <a:p>
                      <a:pPr algn="ctr"/>
                      <a:r>
                        <a:rPr lang="zh-CN" altLang="en-US" sz="1800" dirty="0"/>
                        <a:t>岗位工资</a:t>
                      </a:r>
                      <a:endParaRPr lang="zh-CN" altLang="en-US" sz="1800" dirty="0"/>
                    </a:p>
                  </a:txBody>
                  <a:tcPr marL="91434" marR="91434" marT="45734" marB="45734"/>
                </a:tc>
                <a:tc>
                  <a:txBody>
                    <a:bodyPr/>
                    <a:lstStyle/>
                    <a:p>
                      <a:pPr algn="ctr"/>
                      <a:r>
                        <a:rPr lang="zh-CN" altLang="en-US" sz="1800" dirty="0"/>
                        <a:t>考核工资额</a:t>
                      </a:r>
                      <a:endParaRPr lang="zh-CN" altLang="en-US" sz="1800" dirty="0"/>
                    </a:p>
                  </a:txBody>
                  <a:tcPr marL="91434" marR="91434" marT="45734" marB="45734"/>
                </a:tc>
                <a:tc>
                  <a:txBody>
                    <a:bodyPr/>
                    <a:lstStyle/>
                    <a:p>
                      <a:pPr algn="ctr"/>
                      <a:r>
                        <a:rPr lang="zh-CN" altLang="en-US" sz="1800" dirty="0"/>
                        <a:t>兑现系数</a:t>
                      </a:r>
                      <a:endParaRPr lang="zh-CN" altLang="en-US" sz="1800" dirty="0"/>
                    </a:p>
                  </a:txBody>
                  <a:tcPr marL="91434" marR="91434" marT="45734" marB="45734"/>
                </a:tc>
                <a:tc>
                  <a:txBody>
                    <a:bodyPr/>
                    <a:lstStyle/>
                    <a:p>
                      <a:pPr algn="ctr"/>
                      <a:r>
                        <a:rPr lang="zh-CN" altLang="en-US" sz="1800" dirty="0"/>
                        <a:t>应发放绩效额</a:t>
                      </a:r>
                      <a:endParaRPr lang="zh-CN" altLang="en-US" sz="1800" dirty="0"/>
                    </a:p>
                  </a:txBody>
                  <a:tcPr marL="91434" marR="91434" marT="45734" marB="45734"/>
                </a:tc>
              </a:tr>
            </a:tbl>
          </a:graphicData>
        </a:graphic>
      </p:graphicFrame>
      <p:sp>
        <p:nvSpPr>
          <p:cNvPr id="54325" name="TextBox 31"/>
          <p:cNvSpPr txBox="1">
            <a:spLocks noChangeArrowheads="1"/>
          </p:cNvSpPr>
          <p:nvPr>
            <p:custDataLst>
              <p:tags r:id="rId4"/>
            </p:custDataLst>
          </p:nvPr>
        </p:nvSpPr>
        <p:spPr bwMode="auto">
          <a:xfrm>
            <a:off x="2101850" y="3276600"/>
            <a:ext cx="7764463" cy="1014730"/>
          </a:xfrm>
          <a:prstGeom prst="rect">
            <a:avLst/>
          </a:prstGeom>
          <a:noFill/>
          <a:ln w="9525">
            <a:solidFill>
              <a:schemeClr val="accent2"/>
            </a:solidFill>
            <a:prstDash val="sysDash"/>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rgbClr val="000000"/>
                </a:solidFill>
              </a:rPr>
              <a:t>关键点：确定三者之间的比例。一般来讲：按产业分，营销类绩效、奖金等部分占比较高；按职务分，级别越高，绩效、奖金等占比越高。</a:t>
            </a:r>
            <a:endParaRPr lang="zh-CN" altLang="en-US" sz="2000">
              <a:solidFill>
                <a:srgbClr val="000000"/>
              </a:solidFill>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idx="4294967295"/>
          </p:nvPr>
        </p:nvSpPr>
        <p:spPr>
          <a:xfrm>
            <a:off x="2476500" y="319088"/>
            <a:ext cx="3127375" cy="6477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制定薪资方案</a:t>
            </a:r>
            <a:endParaRPr lang="zh-CN" altLang="en-US" sz="2800">
              <a:solidFill>
                <a:schemeClr val="accent1"/>
              </a:solidFill>
              <a:latin typeface="微软雅黑" panose="020B0503020204020204" pitchFamily="34" charset="-122"/>
              <a:ea typeface="微软雅黑" panose="020B0503020204020204" pitchFamily="34" charset="-122"/>
            </a:endParaRPr>
          </a:p>
        </p:txBody>
      </p:sp>
      <p:graphicFrame>
        <p:nvGraphicFramePr>
          <p:cNvPr id="24" name="表格 23"/>
          <p:cNvGraphicFramePr>
            <a:graphicFrameLocks noGrp="1"/>
          </p:cNvGraphicFramePr>
          <p:nvPr/>
        </p:nvGraphicFramePr>
        <p:xfrm>
          <a:off x="1822450" y="2527300"/>
          <a:ext cx="8542020" cy="3859212"/>
        </p:xfrm>
        <a:graphic>
          <a:graphicData uri="http://schemas.openxmlformats.org/drawingml/2006/table">
            <a:tbl>
              <a:tblPr firstRow="1" bandRow="1">
                <a:tableStyleId>{69012ECD-51FC-41F1-AA8D-1B2483CD663E}</a:tableStyleId>
              </a:tblPr>
              <a:tblGrid>
                <a:gridCol w="4160520"/>
                <a:gridCol w="4381500"/>
              </a:tblGrid>
              <a:tr h="411381">
                <a:tc gridSpan="2">
                  <a:txBody>
                    <a:bodyPr/>
                    <a:lstStyle/>
                    <a:p>
                      <a:pPr algn="ctr"/>
                      <a:r>
                        <a:rPr lang="zh-CN" altLang="en-US" sz="1800" b="0" dirty="0">
                          <a:solidFill>
                            <a:schemeClr val="tx1"/>
                          </a:solidFill>
                          <a:latin typeface="微软雅黑" panose="020B0503020204020204" pitchFamily="34" charset="-122"/>
                          <a:ea typeface="微软雅黑" panose="020B0503020204020204" pitchFamily="34" charset="-122"/>
                        </a:rPr>
                        <a:t>基本薪酬制度种类</a:t>
                      </a:r>
                      <a:endParaRPr lang="zh-CN" altLang="en-US" sz="1800" b="0" dirty="0">
                        <a:solidFill>
                          <a:schemeClr val="tx1"/>
                        </a:solidFill>
                        <a:latin typeface="微软雅黑" panose="020B0503020204020204" pitchFamily="34" charset="-122"/>
                        <a:ea typeface="微软雅黑" panose="020B0503020204020204" pitchFamily="34" charset="-122"/>
                      </a:endParaRPr>
                    </a:p>
                  </a:txBody>
                  <a:tcPr marL="91454" marR="91454" marT="45721" marB="45721" anchor="ctr">
                    <a:solidFill>
                      <a:schemeClr val="accent1">
                        <a:lumMod val="20000"/>
                        <a:lumOff val="80000"/>
                      </a:schemeClr>
                    </a:solidFill>
                  </a:tcPr>
                </a:tc>
                <a:tc hMerge="1">
                  <a:tcPr anchor="ctr">
                    <a:lnL w="12700" cap="flat" cmpd="sng" algn="ctr">
                      <a:solidFill>
                        <a:schemeClr val="accent5">
                          <a:lumMod val="90000"/>
                        </a:schemeClr>
                      </a:solidFill>
                      <a:prstDash val="solid"/>
                      <a:round/>
                      <a:headEnd type="none" w="med" len="med"/>
                      <a:tailEnd type="none" w="med" len="med"/>
                    </a:lnL>
                  </a:tcPr>
                </a:tc>
              </a:tr>
              <a:tr h="502930">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zh-CN" sz="1800" b="0" kern="1200" dirty="0">
                          <a:solidFill>
                            <a:schemeClr val="tx1"/>
                          </a:solidFill>
                          <a:latin typeface="+mn-lt"/>
                          <a:ea typeface="+mn-ea"/>
                          <a:cs typeface="+mn-cs"/>
                        </a:rPr>
                        <a:t>计时工资制</a:t>
                      </a:r>
                      <a:endParaRPr lang="zh-CN" altLang="en-US" sz="1600" b="0" dirty="0">
                        <a:solidFill>
                          <a:schemeClr val="tx1"/>
                        </a:solidFill>
                        <a:latin typeface="微软雅黑" panose="020B0503020204020204" pitchFamily="34" charset="-122"/>
                        <a:ea typeface="微软雅黑" panose="020B0503020204020204" pitchFamily="34" charset="-122"/>
                      </a:endParaRPr>
                    </a:p>
                  </a:txBody>
                  <a:tcPr marL="91454" marR="91454" marT="45721" marB="45721" anchor="ctr">
                    <a:lnR w="12700" cap="flat" cmpd="sng" algn="ctr">
                      <a:solidFill>
                        <a:schemeClr val="accent5">
                          <a:lumMod val="90000"/>
                        </a:schemeClr>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lang="zh-CN" altLang="zh-CN" sz="1800" b="0" kern="1200" dirty="0">
                          <a:solidFill>
                            <a:schemeClr val="tx1"/>
                          </a:solidFill>
                          <a:latin typeface="+mn-lt"/>
                          <a:ea typeface="+mn-ea"/>
                          <a:cs typeface="+mn-cs"/>
                        </a:rPr>
                        <a:t>职务等级工资制</a:t>
                      </a:r>
                      <a:endParaRPr lang="zh-CN" altLang="zh-CN" sz="1800" b="0" kern="1200" dirty="0">
                        <a:solidFill>
                          <a:schemeClr val="tx1"/>
                        </a:solidFill>
                        <a:latin typeface="+mn-lt"/>
                        <a:ea typeface="+mn-ea"/>
                        <a:cs typeface="+mn-cs"/>
                      </a:endParaRPr>
                    </a:p>
                  </a:txBody>
                  <a:tcPr marL="91454" marR="91454" marT="45721" marB="45721" anchor="ctr">
                    <a:lnL w="12700" cap="flat" cmpd="sng" algn="ctr">
                      <a:solidFill>
                        <a:schemeClr val="accent5">
                          <a:lumMod val="90000"/>
                        </a:schemeClr>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40000"/>
                        <a:lumOff val="60000"/>
                      </a:schemeClr>
                    </a:solidFill>
                  </a:tcPr>
                </a:tc>
              </a:tr>
              <a:tr h="502930">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zh-CN" sz="1800" b="0" kern="1200" dirty="0">
                          <a:solidFill>
                            <a:schemeClr val="tx1"/>
                          </a:solidFill>
                          <a:latin typeface="+mn-lt"/>
                          <a:ea typeface="+mn-ea"/>
                          <a:cs typeface="+mn-cs"/>
                        </a:rPr>
                        <a:t>计件工资制</a:t>
                      </a:r>
                      <a:endParaRPr lang="zh-CN" altLang="zh-CN" sz="1800" b="0" kern="1200" dirty="0">
                        <a:solidFill>
                          <a:schemeClr val="tx1"/>
                        </a:solidFill>
                        <a:latin typeface="+mn-lt"/>
                        <a:ea typeface="+mn-ea"/>
                        <a:cs typeface="+mn-cs"/>
                      </a:endParaRPr>
                    </a:p>
                  </a:txBody>
                  <a:tcPr marL="91454" marR="91454" marT="45721" marB="45721" anchor="ctr">
                    <a:lnR w="12700" cap="flat" cmpd="sng" algn="ctr">
                      <a:solidFill>
                        <a:schemeClr val="accent5">
                          <a:lumMod val="9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lang="zh-CN" altLang="zh-CN" sz="1800" b="0" kern="1200" dirty="0">
                          <a:solidFill>
                            <a:schemeClr val="tx1"/>
                          </a:solidFill>
                          <a:latin typeface="+mn-lt"/>
                          <a:ea typeface="+mn-ea"/>
                          <a:cs typeface="+mn-cs"/>
                        </a:rPr>
                        <a:t>提成工资制</a:t>
                      </a:r>
                      <a:endParaRPr lang="zh-CN" altLang="zh-CN" sz="1800" b="0" kern="1200" dirty="0">
                        <a:solidFill>
                          <a:schemeClr val="tx1"/>
                        </a:solidFill>
                        <a:latin typeface="+mn-lt"/>
                        <a:ea typeface="+mn-ea"/>
                        <a:cs typeface="+mn-cs"/>
                      </a:endParaRPr>
                    </a:p>
                  </a:txBody>
                  <a:tcPr marL="91454" marR="91454" marT="45721" marB="45721" anchor="ctr">
                    <a:lnL w="12700" cap="flat" cmpd="sng" algn="ctr">
                      <a:solidFill>
                        <a:schemeClr val="accent5">
                          <a:lumMod val="9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r>
              <a:tr h="502930">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zh-CN" sz="1800" b="0" kern="1200" dirty="0">
                          <a:solidFill>
                            <a:srgbClr val="FF0000"/>
                          </a:solidFill>
                          <a:latin typeface="+mn-lt"/>
                          <a:ea typeface="+mn-ea"/>
                          <a:cs typeface="+mn-cs"/>
                        </a:rPr>
                        <a:t>岗位技能工资制</a:t>
                      </a:r>
                      <a:endParaRPr lang="zh-CN" altLang="zh-CN" sz="1800" b="0" kern="1200" dirty="0">
                        <a:solidFill>
                          <a:srgbClr val="FF0000"/>
                        </a:solidFill>
                        <a:latin typeface="+mn-lt"/>
                        <a:ea typeface="+mn-ea"/>
                        <a:cs typeface="+mn-cs"/>
                      </a:endParaRPr>
                    </a:p>
                  </a:txBody>
                  <a:tcPr marL="91454" marR="91454" marT="45721" marB="45721" anchor="ctr">
                    <a:lnR w="12700" cap="flat" cmpd="sng" algn="ctr">
                      <a:solidFill>
                        <a:schemeClr val="accent5">
                          <a:lumMod val="9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FF66"/>
                    </a:solidFill>
                  </a:tcPr>
                </a:tc>
                <a:tc>
                  <a:txBody>
                    <a:bodyPr/>
                    <a:lstStyle/>
                    <a:p>
                      <a:pPr marL="0" marR="0" indent="0" algn="ctr"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lang="zh-CN" altLang="zh-CN" sz="1800" b="0" kern="1200" dirty="0">
                          <a:solidFill>
                            <a:schemeClr val="tx1"/>
                          </a:solidFill>
                          <a:latin typeface="+mn-lt"/>
                          <a:ea typeface="+mn-ea"/>
                          <a:cs typeface="+mn-cs"/>
                        </a:rPr>
                        <a:t>结构工资制</a:t>
                      </a:r>
                      <a:endParaRPr lang="zh-CN" altLang="zh-CN" sz="1600" b="0" kern="1200" dirty="0">
                        <a:solidFill>
                          <a:schemeClr val="tx1"/>
                        </a:solidFill>
                        <a:latin typeface="+mn-lt"/>
                        <a:ea typeface="+mn-ea"/>
                        <a:cs typeface="+mn-cs"/>
                      </a:endParaRPr>
                    </a:p>
                  </a:txBody>
                  <a:tcPr marL="91454" marR="91454" marT="45721" marB="45721" anchor="ctr">
                    <a:lnL w="12700" cap="flat" cmpd="sng" algn="ctr">
                      <a:solidFill>
                        <a:schemeClr val="accent5">
                          <a:lumMod val="9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7413">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zh-CN" sz="1800" b="0" kern="1200" dirty="0">
                          <a:solidFill>
                            <a:schemeClr val="tx1"/>
                          </a:solidFill>
                          <a:latin typeface="+mn-lt"/>
                          <a:ea typeface="+mn-ea"/>
                          <a:cs typeface="+mn-cs"/>
                        </a:rPr>
                        <a:t>岗位等级工资制</a:t>
                      </a:r>
                      <a:endParaRPr lang="zh-CN" altLang="zh-CN" sz="1800" b="0" kern="1200" dirty="0">
                        <a:solidFill>
                          <a:schemeClr val="tx1"/>
                        </a:solidFill>
                        <a:latin typeface="+mn-lt"/>
                        <a:ea typeface="+mn-ea"/>
                        <a:cs typeface="+mn-cs"/>
                      </a:endParaRPr>
                    </a:p>
                  </a:txBody>
                  <a:tcPr marL="91454" marR="91454" marT="45721" marB="45721" anchor="ctr">
                    <a:lnR w="12700" cap="flat" cmpd="sng" algn="ctr">
                      <a:solidFill>
                        <a:schemeClr val="accent5">
                          <a:lumMod val="9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DBFE3"/>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800" b="0" kern="1200" dirty="0">
                          <a:solidFill>
                            <a:schemeClr val="tx1"/>
                          </a:solidFill>
                          <a:latin typeface="+mn-lt"/>
                          <a:ea typeface="+mn-ea"/>
                          <a:cs typeface="+mn-cs"/>
                        </a:rPr>
                        <a:t>协议工资制</a:t>
                      </a:r>
                      <a:endParaRPr lang="zh-CN" altLang="zh-CN" sz="1800" b="0" kern="1200" dirty="0">
                        <a:solidFill>
                          <a:schemeClr val="tx1"/>
                        </a:solidFill>
                        <a:latin typeface="+mn-lt"/>
                        <a:ea typeface="+mn-ea"/>
                        <a:cs typeface="+mn-cs"/>
                      </a:endParaRPr>
                    </a:p>
                  </a:txBody>
                  <a:tcPr marL="91454" marR="91454" marT="45721" marB="45721" anchor="ctr">
                    <a:lnL w="12700" cap="flat" cmpd="sng" algn="ctr">
                      <a:solidFill>
                        <a:schemeClr val="accent5">
                          <a:lumMod val="9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50B"/>
                    </a:solidFill>
                  </a:tcPr>
                </a:tc>
              </a:tr>
              <a:tr h="502930">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zh-CN" sz="1800" b="0" kern="1200" dirty="0">
                          <a:solidFill>
                            <a:schemeClr val="tx1"/>
                          </a:solidFill>
                          <a:latin typeface="+mn-lt"/>
                          <a:ea typeface="+mn-ea"/>
                          <a:cs typeface="+mn-cs"/>
                        </a:rPr>
                        <a:t>岗位薪点工资制</a:t>
                      </a:r>
                      <a:endParaRPr lang="zh-CN" altLang="zh-CN" sz="1800" b="0" kern="1200" dirty="0">
                        <a:solidFill>
                          <a:schemeClr val="tx1"/>
                        </a:solidFill>
                        <a:latin typeface="+mn-lt"/>
                        <a:ea typeface="+mn-ea"/>
                        <a:cs typeface="+mn-cs"/>
                      </a:endParaRPr>
                    </a:p>
                  </a:txBody>
                  <a:tcPr marL="91454" marR="91454" marT="45721" marB="45721" anchor="ctr">
                    <a:lnR w="12700" cap="flat" cmpd="sng" algn="ctr">
                      <a:solidFill>
                        <a:schemeClr val="accent5">
                          <a:lumMod val="9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zh-CN" sz="1600" b="0" kern="1200" dirty="0">
                          <a:solidFill>
                            <a:schemeClr val="tx1"/>
                          </a:solidFill>
                          <a:latin typeface="+mn-lt"/>
                          <a:ea typeface="+mn-ea"/>
                          <a:cs typeface="+mn-cs"/>
                        </a:rPr>
                        <a:t>股权制</a:t>
                      </a:r>
                      <a:endParaRPr lang="zh-CN" altLang="zh-CN" sz="1600" b="0" kern="1200" dirty="0">
                        <a:solidFill>
                          <a:schemeClr val="tx1"/>
                        </a:solidFill>
                        <a:latin typeface="+mn-lt"/>
                        <a:ea typeface="+mn-ea"/>
                        <a:cs typeface="+mn-cs"/>
                      </a:endParaRPr>
                    </a:p>
                  </a:txBody>
                  <a:tcPr marL="91454" marR="91454" marT="45721" marB="45721" anchor="ctr">
                    <a:lnL w="12700" cap="flat" cmpd="sng" algn="ctr">
                      <a:solidFill>
                        <a:schemeClr val="accent5">
                          <a:lumMod val="9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68698">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zh-CN" sz="1800" b="0" kern="1200" dirty="0">
                          <a:solidFill>
                            <a:schemeClr val="tx1"/>
                          </a:solidFill>
                          <a:latin typeface="+mn-lt"/>
                          <a:ea typeface="+mn-ea"/>
                          <a:cs typeface="+mn-cs"/>
                        </a:rPr>
                        <a:t>技术等级工资制</a:t>
                      </a:r>
                      <a:endParaRPr lang="zh-CN" altLang="zh-CN" sz="1800" b="0" kern="1200" dirty="0">
                        <a:solidFill>
                          <a:schemeClr val="tx1"/>
                        </a:solidFill>
                        <a:latin typeface="+mn-lt"/>
                        <a:ea typeface="+mn-ea"/>
                        <a:cs typeface="+mn-cs"/>
                      </a:endParaRPr>
                    </a:p>
                  </a:txBody>
                  <a:tcPr marL="91454" marR="91454" marT="45721" marB="45721" anchor="ctr">
                    <a:lnR w="12700" cap="flat" cmpd="sng" algn="ctr">
                      <a:solidFill>
                        <a:schemeClr val="accent5">
                          <a:lumMod val="9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800" b="0" kern="1200" dirty="0">
                          <a:solidFill>
                            <a:schemeClr val="tx1"/>
                          </a:solidFill>
                          <a:latin typeface="+mn-lt"/>
                          <a:ea typeface="+mn-ea"/>
                          <a:cs typeface="+mn-cs"/>
                        </a:rPr>
                        <a:t>承包工资制、年功工资制</a:t>
                      </a:r>
                      <a:endParaRPr lang="zh-CN" altLang="zh-CN" sz="1800" b="0" kern="1200" dirty="0">
                        <a:solidFill>
                          <a:schemeClr val="tx1"/>
                        </a:solidFill>
                        <a:latin typeface="+mn-lt"/>
                        <a:ea typeface="+mn-ea"/>
                        <a:cs typeface="+mn-cs"/>
                      </a:endParaRPr>
                    </a:p>
                    <a:p>
                      <a:pPr marL="0" marR="0" indent="0" algn="ctr" defTabSz="914400" rtl="0" eaLnBrk="1" fontAlgn="auto" latinLnBrk="0" hangingPunct="1">
                        <a:lnSpc>
                          <a:spcPct val="150000"/>
                        </a:lnSpc>
                        <a:spcBef>
                          <a:spcPts val="0"/>
                        </a:spcBef>
                        <a:spcAft>
                          <a:spcPts val="0"/>
                        </a:spcAft>
                        <a:buClrTx/>
                        <a:buSzTx/>
                        <a:buFontTx/>
                        <a:buNone/>
                        <a:defRPr/>
                      </a:pPr>
                      <a:endParaRPr lang="zh-CN" altLang="zh-CN" sz="1600" b="0" kern="1200" dirty="0">
                        <a:solidFill>
                          <a:schemeClr val="tx1"/>
                        </a:solidFill>
                        <a:latin typeface="+mn-lt"/>
                        <a:ea typeface="+mn-ea"/>
                        <a:cs typeface="+mn-cs"/>
                      </a:endParaRPr>
                    </a:p>
                  </a:txBody>
                  <a:tcPr marL="91454" marR="91454" marT="45721" marB="45721" anchor="ctr">
                    <a:lnL w="12700" cap="flat" cmpd="sng" algn="ctr">
                      <a:solidFill>
                        <a:schemeClr val="accent5">
                          <a:lumMod val="9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
        <p:nvSpPr>
          <p:cNvPr id="55324" name="矩形 3"/>
          <p:cNvSpPr>
            <a:spLocks noChangeArrowheads="1"/>
          </p:cNvSpPr>
          <p:nvPr/>
        </p:nvSpPr>
        <p:spPr bwMode="auto">
          <a:xfrm>
            <a:off x="1906588" y="1187450"/>
            <a:ext cx="8258175" cy="163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rgbClr val="000000"/>
                </a:solidFill>
                <a:latin typeface="微软雅黑" panose="020B0503020204020204" pitchFamily="34" charset="-122"/>
                <a:ea typeface="微软雅黑" panose="020B0503020204020204" pitchFamily="34" charset="-122"/>
              </a:rPr>
              <a:t> 确定薪酬类别：根据企业的实际情况，可对不同岗位类型</a:t>
            </a:r>
            <a:r>
              <a:rPr lang="en-US" altLang="zh-CN" sz="2000">
                <a:solidFill>
                  <a:srgbClr val="000000"/>
                </a:solidFill>
                <a:latin typeface="微软雅黑" panose="020B0503020204020204" pitchFamily="34" charset="-122"/>
                <a:ea typeface="微软雅黑" panose="020B0503020204020204" pitchFamily="34" charset="-122"/>
              </a:rPr>
              <a:t>/</a:t>
            </a:r>
            <a:r>
              <a:rPr lang="zh-CN" altLang="en-US" sz="2000">
                <a:solidFill>
                  <a:srgbClr val="000000"/>
                </a:solidFill>
                <a:latin typeface="微软雅黑" panose="020B0503020204020204" pitchFamily="34" charset="-122"/>
                <a:ea typeface="微软雅黑" panose="020B0503020204020204" pitchFamily="34" charset="-122"/>
              </a:rPr>
              <a:t>序列人员采取不同薪酬类别。例如：管理序列人员职务等级工资制，技术序列人员可以采用岗位技能工资制，销售序列人员可以采用提成工资制，企业特需人员可以采用协议</a:t>
            </a:r>
            <a:r>
              <a:rPr lang="en-US" altLang="zh-CN" sz="2000">
                <a:solidFill>
                  <a:srgbClr val="000000"/>
                </a:solidFill>
                <a:latin typeface="微软雅黑" panose="020B0503020204020204" pitchFamily="34" charset="-122"/>
                <a:ea typeface="微软雅黑" panose="020B0503020204020204" pitchFamily="34" charset="-122"/>
              </a:rPr>
              <a:t>/</a:t>
            </a:r>
            <a:r>
              <a:rPr lang="zh-CN" altLang="en-US" sz="2000">
                <a:solidFill>
                  <a:srgbClr val="000000"/>
                </a:solidFill>
                <a:latin typeface="微软雅黑" panose="020B0503020204020204" pitchFamily="34" charset="-122"/>
                <a:ea typeface="微软雅黑" panose="020B0503020204020204" pitchFamily="34" charset="-122"/>
              </a:rPr>
              <a:t>谈判工资制等等。</a:t>
            </a:r>
            <a:endParaRPr lang="en-US" altLang="zh-CN" sz="2000">
              <a:solidFill>
                <a:srgbClr val="000000"/>
              </a:solidFill>
              <a:latin typeface="微软雅黑" panose="020B0503020204020204" pitchFamily="34" charset="-122"/>
              <a:ea typeface="微软雅黑" panose="020B0503020204020204" pitchFamily="34" charset="-122"/>
            </a:endParaRPr>
          </a:p>
          <a:p>
            <a:pPr eaLnBrk="1" hangingPunct="1"/>
            <a:endParaRPr lang="en-US" altLang="zh-CN" sz="200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idx="4294967295"/>
          </p:nvPr>
        </p:nvSpPr>
        <p:spPr>
          <a:xfrm>
            <a:off x="1985963" y="295275"/>
            <a:ext cx="7556500" cy="647700"/>
          </a:xfrm>
        </p:spPr>
        <p:txBody>
          <a:bodyPr/>
          <a:lstStyle/>
          <a:p>
            <a:r>
              <a:rPr lang="en-US" altLang="zh-CN" sz="2800">
                <a:solidFill>
                  <a:schemeClr val="accent1"/>
                </a:solidFill>
                <a:latin typeface="微软雅黑" panose="020B0503020204020204" pitchFamily="34" charset="-122"/>
                <a:ea typeface="微软雅黑" panose="020B0503020204020204" pitchFamily="34" charset="-122"/>
              </a:rPr>
              <a:t>  </a:t>
            </a:r>
            <a:r>
              <a:rPr lang="zh-CN" altLang="en-US" sz="2800">
                <a:solidFill>
                  <a:schemeClr val="accent1"/>
                </a:solidFill>
                <a:latin typeface="微软雅黑" panose="020B0503020204020204" pitchFamily="34" charset="-122"/>
                <a:ea typeface="微软雅黑" panose="020B0503020204020204" pitchFamily="34" charset="-122"/>
              </a:rPr>
              <a:t>交 流 内 容</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19459" name="Rectangle 3"/>
          <p:cNvSpPr>
            <a:spLocks noGrp="1" noChangeArrowheads="1"/>
          </p:cNvSpPr>
          <p:nvPr>
            <p:ph type="subTitle" idx="4294967295"/>
          </p:nvPr>
        </p:nvSpPr>
        <p:spPr>
          <a:xfrm>
            <a:off x="2790825" y="990600"/>
            <a:ext cx="6877050" cy="4958715"/>
          </a:xfrm>
          <a:noFill/>
        </p:spPr>
        <p:txBody>
          <a:bodyPr>
            <a:spAutoFit/>
          </a:bodyPr>
          <a:lstStyle/>
          <a:p>
            <a:pPr marL="457200" indent="-457200">
              <a:spcBef>
                <a:spcPct val="100000"/>
              </a:spcBef>
              <a:buFontTx/>
              <a:buNone/>
            </a:pPr>
            <a:r>
              <a:rPr lang="zh-CN" altLang="en-US" sz="2000" b="1">
                <a:solidFill>
                  <a:srgbClr val="000000"/>
                </a:solidFill>
                <a:latin typeface="宋体" panose="02010600030101010101" pitchFamily="2" charset="-122"/>
              </a:rPr>
              <a:t>    </a:t>
            </a:r>
            <a:endParaRPr lang="zh-CN" altLang="en-US" sz="2000" b="1">
              <a:solidFill>
                <a:srgbClr val="000000"/>
              </a:solidFill>
              <a:latin typeface="宋体" panose="02010600030101010101" pitchFamily="2" charset="-122"/>
            </a:endParaRPr>
          </a:p>
          <a:p>
            <a:pPr marL="876300" lvl="1" indent="-419100">
              <a:spcBef>
                <a:spcPct val="100000"/>
              </a:spcBef>
              <a:buFontTx/>
              <a:buNone/>
            </a:pPr>
            <a:r>
              <a:rPr lang="en-US" altLang="zh-CN" b="1">
                <a:solidFill>
                  <a:srgbClr val="000000"/>
                </a:solidFill>
              </a:rPr>
              <a:t>-   </a:t>
            </a:r>
            <a:r>
              <a:rPr lang="zh-CN" altLang="en-US" b="1">
                <a:solidFill>
                  <a:srgbClr val="000000"/>
                </a:solidFill>
              </a:rPr>
              <a:t>交流目的</a:t>
            </a:r>
            <a:endParaRPr lang="zh-CN" altLang="en-US" b="1">
              <a:solidFill>
                <a:srgbClr val="000000"/>
              </a:solidFill>
            </a:endParaRPr>
          </a:p>
          <a:p>
            <a:pPr marL="876300" lvl="1" indent="-419100">
              <a:spcBef>
                <a:spcPct val="100000"/>
              </a:spcBef>
            </a:pPr>
            <a:r>
              <a:rPr lang="zh-CN" altLang="en-US" b="1">
                <a:solidFill>
                  <a:srgbClr val="000000"/>
                </a:solidFill>
              </a:rPr>
              <a:t>了解薪酬基本概念</a:t>
            </a:r>
            <a:endParaRPr lang="en-US" altLang="zh-CN" b="1">
              <a:solidFill>
                <a:srgbClr val="000000"/>
              </a:solidFill>
            </a:endParaRPr>
          </a:p>
          <a:p>
            <a:pPr marL="876300" lvl="1" indent="-419100">
              <a:spcBef>
                <a:spcPct val="100000"/>
              </a:spcBef>
            </a:pPr>
            <a:r>
              <a:rPr lang="zh-CN" altLang="en-US" b="1">
                <a:solidFill>
                  <a:srgbClr val="000000"/>
                </a:solidFill>
              </a:rPr>
              <a:t>薪酬方案设计步骤</a:t>
            </a:r>
            <a:endParaRPr lang="en-US" altLang="zh-CN" b="1">
              <a:solidFill>
                <a:srgbClr val="000000"/>
              </a:solidFill>
            </a:endParaRPr>
          </a:p>
          <a:p>
            <a:pPr marL="876300" lvl="1" indent="-419100">
              <a:spcBef>
                <a:spcPct val="100000"/>
              </a:spcBef>
            </a:pPr>
            <a:r>
              <a:rPr lang="zh-CN" altLang="en-US" b="1">
                <a:solidFill>
                  <a:srgbClr val="000000"/>
                </a:solidFill>
              </a:rPr>
              <a:t>公司薪酬方案制定原则</a:t>
            </a:r>
            <a:endParaRPr lang="zh-CN" altLang="en-US" b="1">
              <a:solidFill>
                <a:srgbClr val="000000"/>
              </a:solidFill>
            </a:endParaRPr>
          </a:p>
          <a:p>
            <a:pPr marL="876300" lvl="1" indent="-419100">
              <a:spcBef>
                <a:spcPct val="0"/>
              </a:spcBef>
              <a:buFontTx/>
              <a:buNone/>
            </a:pPr>
            <a:endParaRPr lang="zh-CN" altLang="en-US" sz="1800" b="1">
              <a:solidFill>
                <a:srgbClr val="000000"/>
              </a:solidFill>
              <a:latin typeface="宋体" panose="02010600030101010101" pitchFamily="2" charset="-122"/>
            </a:endParaRPr>
          </a:p>
          <a:p>
            <a:pPr marL="457200" indent="-457200">
              <a:buFontTx/>
              <a:buNone/>
            </a:pPr>
            <a:endParaRPr lang="zh-CN" altLang="en-US" sz="1800" b="1">
              <a:solidFill>
                <a:srgbClr val="000000"/>
              </a:solidFill>
              <a:latin typeface="宋体" panose="02010600030101010101" pitchFamily="2" charset="-122"/>
            </a:endParaRPr>
          </a:p>
          <a:p>
            <a:pPr marL="457200" indent="-457200" algn="ctr">
              <a:buFontTx/>
              <a:buNone/>
            </a:pPr>
            <a:endParaRPr lang="zh-CN" altLang="en-US" sz="1800" b="1">
              <a:solidFill>
                <a:srgbClr val="000000"/>
              </a:solidFill>
              <a:latin typeface="宋体" panose="02010600030101010101" pitchFamily="2" charset="-122"/>
            </a:endParaRPr>
          </a:p>
        </p:txBody>
      </p:sp>
      <p:sp>
        <p:nvSpPr>
          <p:cNvPr id="19460" name="Rectangle 4"/>
          <p:cNvSpPr>
            <a:spLocks noChangeArrowheads="1"/>
          </p:cNvSpPr>
          <p:nvPr>
            <p:custDataLst>
              <p:tags r:id="rId1"/>
            </p:custDataLst>
          </p:nvPr>
        </p:nvSpPr>
        <p:spPr bwMode="auto">
          <a:xfrm>
            <a:off x="2579688" y="2514600"/>
            <a:ext cx="7342187" cy="503238"/>
          </a:xfrm>
          <a:prstGeom prst="rect">
            <a:avLst/>
          </a:prstGeom>
          <a:noFill/>
          <a:ln w="28575">
            <a:solidFill>
              <a:srgbClr val="0070C0"/>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页脚占位符 3"/>
          <p:cNvSpPr>
            <a:spLocks noGrp="1"/>
          </p:cNvSpPr>
          <p:nvPr>
            <p:ph type="ftr" sz="quarter" idx="4294967295"/>
            <p:custDataLst>
              <p:tags r:id="rId1"/>
            </p:custDataLst>
          </p:nvPr>
        </p:nvSpPr>
        <p:spPr bwMode="auto">
          <a:xfrm>
            <a:off x="10058400"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rPr>
              <a:t>   </a:t>
            </a:r>
            <a:endParaRPr lang="zh-CN" altLang="en-US">
              <a:solidFill>
                <a:schemeClr val="dk1"/>
              </a:solidFill>
            </a:endParaRPr>
          </a:p>
          <a:p>
            <a:pPr eaLnBrk="1" hangingPunct="1"/>
            <a:r>
              <a:rPr lang="en-US" altLang="zh-CN">
                <a:solidFill>
                  <a:schemeClr val="dk1"/>
                </a:solidFill>
              </a:rPr>
              <a:t>   </a:t>
            </a:r>
            <a:endParaRPr lang="en-US" altLang="zh-CN">
              <a:solidFill>
                <a:schemeClr val="dk1"/>
              </a:solidFill>
            </a:endParaRPr>
          </a:p>
        </p:txBody>
      </p:sp>
      <p:grpSp>
        <p:nvGrpSpPr>
          <p:cNvPr id="56323" name="Group 3"/>
          <p:cNvGrpSpPr/>
          <p:nvPr/>
        </p:nvGrpSpPr>
        <p:grpSpPr bwMode="auto">
          <a:xfrm>
            <a:off x="4800600" y="1981200"/>
            <a:ext cx="4733925" cy="3276600"/>
            <a:chOff x="2208" y="1344"/>
            <a:chExt cx="2982" cy="2064"/>
          </a:xfrm>
        </p:grpSpPr>
        <p:grpSp>
          <p:nvGrpSpPr>
            <p:cNvPr id="56338" name="Group 4"/>
            <p:cNvGrpSpPr/>
            <p:nvPr/>
          </p:nvGrpSpPr>
          <p:grpSpPr bwMode="auto">
            <a:xfrm>
              <a:off x="2208" y="1344"/>
              <a:ext cx="2982" cy="288"/>
              <a:chOff x="1632" y="1368"/>
              <a:chExt cx="2982" cy="288"/>
            </a:xfrm>
          </p:grpSpPr>
          <p:sp>
            <p:nvSpPr>
              <p:cNvPr id="56355" name="AutoShape 5"/>
              <p:cNvSpPr>
                <a:spLocks noChangeArrowheads="1"/>
              </p:cNvSpPr>
              <p:nvPr>
                <p:custDataLst>
                  <p:tags r:id="rId2"/>
                </p:custDataLst>
              </p:nvPr>
            </p:nvSpPr>
            <p:spPr bwMode="auto">
              <a:xfrm>
                <a:off x="1686" y="1368"/>
                <a:ext cx="2928" cy="288"/>
              </a:xfrm>
              <a:prstGeom prst="roundRect">
                <a:avLst>
                  <a:gd name="adj" fmla="val 50000"/>
                </a:avLst>
              </a:prstGeom>
              <a:noFill/>
              <a:ln w="19050" cap="rnd">
                <a:solidFill>
                  <a:schemeClr val="dk1"/>
                </a:solidFill>
                <a:prstDash val="sysDot"/>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6356" name="Rectangle 6"/>
              <p:cNvSpPr>
                <a:spLocks noChangeArrowheads="1"/>
              </p:cNvSpPr>
              <p:nvPr>
                <p:custDataLst>
                  <p:tags r:id="rId3"/>
                </p:custDataLst>
              </p:nvPr>
            </p:nvSpPr>
            <p:spPr bwMode="auto">
              <a:xfrm>
                <a:off x="1993" y="1378"/>
                <a:ext cx="235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solidFill>
                      <a:schemeClr val="dk1"/>
                    </a:solidFill>
                    <a:latin typeface="微软雅黑" panose="020B0503020204020204" pitchFamily="34" charset="-122"/>
                    <a:ea typeface="微软雅黑" panose="020B0503020204020204" pitchFamily="34" charset="-122"/>
                  </a:rPr>
                  <a:t>企业的规模、性质及组织结构。</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56357" name="Oval 7"/>
              <p:cNvSpPr>
                <a:spLocks noChangeArrowheads="1"/>
              </p:cNvSpPr>
              <p:nvPr>
                <p:custDataLst>
                  <p:tags r:id="rId4"/>
                </p:custDataLst>
              </p:nvPr>
            </p:nvSpPr>
            <p:spPr bwMode="auto">
              <a:xfrm>
                <a:off x="1632" y="1434"/>
                <a:ext cx="144" cy="144"/>
              </a:xfrm>
              <a:prstGeom prst="ellipse">
                <a:avLst/>
              </a:prstGeom>
              <a:gradFill rotWithShape="1">
                <a:gsLst>
                  <a:gs pos="0">
                    <a:srgbClr val="E96E29"/>
                  </a:gs>
                  <a:gs pos="100000">
                    <a:srgbClr val="9B491B"/>
                  </a:gs>
                </a:gsLst>
                <a:path path="shape">
                  <a:fillToRect l="50000" t="50000" r="50000" b="50000"/>
                </a:path>
              </a:gradFill>
              <a:ln w="19050">
                <a:solidFill>
                  <a:schemeClr val="dk1"/>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grpSp>
        <p:grpSp>
          <p:nvGrpSpPr>
            <p:cNvPr id="56339" name="Group 8"/>
            <p:cNvGrpSpPr/>
            <p:nvPr/>
          </p:nvGrpSpPr>
          <p:grpSpPr bwMode="auto">
            <a:xfrm>
              <a:off x="2208" y="1800"/>
              <a:ext cx="2982" cy="288"/>
              <a:chOff x="1632" y="1800"/>
              <a:chExt cx="2982" cy="288"/>
            </a:xfrm>
          </p:grpSpPr>
          <p:sp>
            <p:nvSpPr>
              <p:cNvPr id="56352" name="AutoShape 9"/>
              <p:cNvSpPr>
                <a:spLocks noChangeArrowheads="1"/>
              </p:cNvSpPr>
              <p:nvPr>
                <p:custDataLst>
                  <p:tags r:id="rId5"/>
                </p:custDataLst>
              </p:nvPr>
            </p:nvSpPr>
            <p:spPr bwMode="auto">
              <a:xfrm>
                <a:off x="1686" y="1800"/>
                <a:ext cx="2928" cy="288"/>
              </a:xfrm>
              <a:prstGeom prst="roundRect">
                <a:avLst>
                  <a:gd name="adj" fmla="val 50000"/>
                </a:avLst>
              </a:prstGeom>
              <a:noFill/>
              <a:ln w="19050" cap="rnd">
                <a:solidFill>
                  <a:schemeClr val="dk1"/>
                </a:solidFill>
                <a:prstDash val="sysDot"/>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6353" name="Rectangle 10"/>
              <p:cNvSpPr>
                <a:spLocks noChangeArrowheads="1"/>
              </p:cNvSpPr>
              <p:nvPr>
                <p:custDataLst>
                  <p:tags r:id="rId6"/>
                </p:custDataLst>
              </p:nvPr>
            </p:nvSpPr>
            <p:spPr bwMode="auto">
              <a:xfrm>
                <a:off x="2105" y="1830"/>
                <a:ext cx="123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solidFill>
                      <a:schemeClr val="dk1"/>
                    </a:solidFill>
                    <a:latin typeface="微软雅黑" panose="020B0503020204020204" pitchFamily="34" charset="-122"/>
                    <a:ea typeface="微软雅黑" panose="020B0503020204020204" pitchFamily="34" charset="-122"/>
                  </a:rPr>
                  <a:t>工作的复杂程度</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56354" name="Oval 11"/>
              <p:cNvSpPr>
                <a:spLocks noChangeArrowheads="1"/>
              </p:cNvSpPr>
              <p:nvPr>
                <p:custDataLst>
                  <p:tags r:id="rId7"/>
                </p:custDataLst>
              </p:nvPr>
            </p:nvSpPr>
            <p:spPr bwMode="auto">
              <a:xfrm>
                <a:off x="1632" y="1860"/>
                <a:ext cx="144" cy="144"/>
              </a:xfrm>
              <a:prstGeom prst="ellipse">
                <a:avLst/>
              </a:prstGeom>
              <a:gradFill rotWithShape="1">
                <a:gsLst>
                  <a:gs pos="0">
                    <a:srgbClr val="DCDC48"/>
                  </a:gs>
                  <a:gs pos="100000">
                    <a:srgbClr val="939330"/>
                  </a:gs>
                </a:gsLst>
                <a:path path="shape">
                  <a:fillToRect l="50000" t="50000" r="50000" b="50000"/>
                </a:path>
              </a:gradFill>
              <a:ln w="19050">
                <a:solidFill>
                  <a:schemeClr val="dk1"/>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grpSp>
        <p:grpSp>
          <p:nvGrpSpPr>
            <p:cNvPr id="56340" name="Group 12"/>
            <p:cNvGrpSpPr/>
            <p:nvPr/>
          </p:nvGrpSpPr>
          <p:grpSpPr bwMode="auto">
            <a:xfrm>
              <a:off x="2208" y="2238"/>
              <a:ext cx="2982" cy="288"/>
              <a:chOff x="1632" y="2238"/>
              <a:chExt cx="2982" cy="288"/>
            </a:xfrm>
          </p:grpSpPr>
          <p:sp>
            <p:nvSpPr>
              <p:cNvPr id="56349" name="AutoShape 13"/>
              <p:cNvSpPr>
                <a:spLocks noChangeArrowheads="1"/>
              </p:cNvSpPr>
              <p:nvPr>
                <p:custDataLst>
                  <p:tags r:id="rId8"/>
                </p:custDataLst>
              </p:nvPr>
            </p:nvSpPr>
            <p:spPr bwMode="auto">
              <a:xfrm>
                <a:off x="1686" y="2238"/>
                <a:ext cx="2928" cy="288"/>
              </a:xfrm>
              <a:prstGeom prst="roundRect">
                <a:avLst>
                  <a:gd name="adj" fmla="val 50000"/>
                </a:avLst>
              </a:prstGeom>
              <a:noFill/>
              <a:ln w="19050" cap="rnd">
                <a:solidFill>
                  <a:schemeClr val="dk1"/>
                </a:solidFill>
                <a:prstDash val="sysDot"/>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6350" name="Rectangle 14"/>
              <p:cNvSpPr>
                <a:spLocks noChangeArrowheads="1"/>
              </p:cNvSpPr>
              <p:nvPr>
                <p:custDataLst>
                  <p:tags r:id="rId9"/>
                </p:custDataLst>
              </p:nvPr>
            </p:nvSpPr>
            <p:spPr bwMode="auto">
              <a:xfrm>
                <a:off x="2147" y="2271"/>
                <a:ext cx="75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solidFill>
                      <a:schemeClr val="dk1"/>
                    </a:solidFill>
                    <a:latin typeface="微软雅黑" panose="020B0503020204020204" pitchFamily="34" charset="-122"/>
                    <a:ea typeface="微软雅黑" panose="020B0503020204020204" pitchFamily="34" charset="-122"/>
                  </a:rPr>
                  <a:t>薪酬级差</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86063" name="Oval 15"/>
              <p:cNvSpPr>
                <a:spLocks noChangeArrowheads="1"/>
              </p:cNvSpPr>
              <p:nvPr>
                <p:custDataLst>
                  <p:tags r:id="rId10"/>
                </p:custDataLst>
              </p:nvPr>
            </p:nvSpPr>
            <p:spPr bwMode="auto">
              <a:xfrm>
                <a:off x="1632" y="2304"/>
                <a:ext cx="144" cy="144"/>
              </a:xfrm>
              <a:prstGeom prst="ellipse">
                <a:avLst/>
              </a:prstGeom>
              <a:gradFill rotWithShape="1">
                <a:gsLst>
                  <a:gs pos="0">
                    <a:srgbClr val="D4625E"/>
                  </a:gs>
                  <a:gs pos="100000">
                    <a:srgbClr val="D4625E"/>
                  </a:gs>
                </a:gsLst>
                <a:path path="shape">
                  <a:fillToRect l="50000" t="50000" r="50000" b="50000"/>
                </a:path>
                <a:tileRect/>
              </a:gradFill>
              <a:ln w="19050">
                <a:solidFill>
                  <a:schemeClr val="dk1"/>
                </a:solidFill>
                <a:round/>
              </a:ln>
              <a:effectLst/>
            </p:spPr>
            <p:txBody>
              <a:bodyPr wrap="none" anchor="ctr"/>
              <a:lstStyle/>
              <a:p>
                <a:pPr>
                  <a:defRPr/>
                </a:pPr>
                <a:endParaRPr lang="zh-CN" altLang="en-US" sz="1800">
                  <a:solidFill>
                    <a:schemeClr val="dk1"/>
                  </a:solidFill>
                  <a:latin typeface="微软雅黑" panose="020B0503020204020204" pitchFamily="34" charset="-122"/>
                  <a:ea typeface="微软雅黑" panose="020B0503020204020204" pitchFamily="34" charset="-122"/>
                </a:endParaRPr>
              </a:p>
            </p:txBody>
          </p:sp>
        </p:grpSp>
        <p:grpSp>
          <p:nvGrpSpPr>
            <p:cNvPr id="56341" name="Group 16"/>
            <p:cNvGrpSpPr/>
            <p:nvPr/>
          </p:nvGrpSpPr>
          <p:grpSpPr bwMode="auto">
            <a:xfrm>
              <a:off x="2208" y="2666"/>
              <a:ext cx="2982" cy="304"/>
              <a:chOff x="1632" y="2666"/>
              <a:chExt cx="2982" cy="304"/>
            </a:xfrm>
          </p:grpSpPr>
          <p:sp>
            <p:nvSpPr>
              <p:cNvPr id="56346" name="AutoShape 17"/>
              <p:cNvSpPr>
                <a:spLocks noChangeArrowheads="1"/>
              </p:cNvSpPr>
              <p:nvPr>
                <p:custDataLst>
                  <p:tags r:id="rId11"/>
                </p:custDataLst>
              </p:nvPr>
            </p:nvSpPr>
            <p:spPr bwMode="auto">
              <a:xfrm>
                <a:off x="1686" y="2682"/>
                <a:ext cx="2928" cy="288"/>
              </a:xfrm>
              <a:prstGeom prst="roundRect">
                <a:avLst>
                  <a:gd name="adj" fmla="val 50000"/>
                </a:avLst>
              </a:prstGeom>
              <a:noFill/>
              <a:ln w="28575" cap="rnd">
                <a:solidFill>
                  <a:schemeClr val="dk1"/>
                </a:solidFill>
                <a:prstDash val="sysDot"/>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6347" name="Rectangle 18"/>
              <p:cNvSpPr>
                <a:spLocks noChangeArrowheads="1"/>
              </p:cNvSpPr>
              <p:nvPr>
                <p:custDataLst>
                  <p:tags r:id="rId12"/>
                </p:custDataLst>
              </p:nvPr>
            </p:nvSpPr>
            <p:spPr bwMode="auto">
              <a:xfrm>
                <a:off x="2147" y="2666"/>
                <a:ext cx="75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solidFill>
                      <a:schemeClr val="dk1"/>
                    </a:solidFill>
                    <a:latin typeface="微软雅黑" panose="020B0503020204020204" pitchFamily="34" charset="-122"/>
                    <a:ea typeface="微软雅黑" panose="020B0503020204020204" pitchFamily="34" charset="-122"/>
                  </a:rPr>
                  <a:t>企业文化</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86067" name="Oval 19"/>
              <p:cNvSpPr>
                <a:spLocks noChangeArrowheads="1"/>
              </p:cNvSpPr>
              <p:nvPr>
                <p:custDataLst>
                  <p:tags r:id="rId13"/>
                </p:custDataLst>
              </p:nvPr>
            </p:nvSpPr>
            <p:spPr bwMode="auto">
              <a:xfrm>
                <a:off x="1632" y="2751"/>
                <a:ext cx="144" cy="144"/>
              </a:xfrm>
              <a:prstGeom prst="ellipse">
                <a:avLst/>
              </a:prstGeom>
              <a:gradFill rotWithShape="1">
                <a:gsLst>
                  <a:gs pos="0">
                    <a:srgbClr val="A21D36"/>
                  </a:gs>
                  <a:gs pos="100000">
                    <a:srgbClr val="A21D36"/>
                  </a:gs>
                </a:gsLst>
                <a:path path="shape">
                  <a:fillToRect l="50000" t="50000" r="50000" b="50000"/>
                </a:path>
                <a:tileRect/>
              </a:gradFill>
              <a:ln w="19050">
                <a:solidFill>
                  <a:schemeClr val="dk1"/>
                </a:solidFill>
                <a:round/>
              </a:ln>
              <a:effectLst/>
            </p:spPr>
            <p:txBody>
              <a:bodyPr wrap="none" anchor="ctr"/>
              <a:lstStyle/>
              <a:p>
                <a:pPr>
                  <a:defRPr/>
                </a:pPr>
                <a:endParaRPr lang="zh-CN" altLang="en-US" sz="1800">
                  <a:solidFill>
                    <a:schemeClr val="dk1"/>
                  </a:solidFill>
                  <a:latin typeface="微软雅黑" panose="020B0503020204020204" pitchFamily="34" charset="-122"/>
                  <a:ea typeface="微软雅黑" panose="020B0503020204020204" pitchFamily="34" charset="-122"/>
                </a:endParaRPr>
              </a:p>
            </p:txBody>
          </p:sp>
        </p:grpSp>
        <p:grpSp>
          <p:nvGrpSpPr>
            <p:cNvPr id="56342" name="Group 20"/>
            <p:cNvGrpSpPr/>
            <p:nvPr/>
          </p:nvGrpSpPr>
          <p:grpSpPr bwMode="auto">
            <a:xfrm>
              <a:off x="2208" y="3120"/>
              <a:ext cx="2982" cy="288"/>
              <a:chOff x="1632" y="3120"/>
              <a:chExt cx="2982" cy="288"/>
            </a:xfrm>
          </p:grpSpPr>
          <p:sp>
            <p:nvSpPr>
              <p:cNvPr id="56343" name="AutoShape 21"/>
              <p:cNvSpPr>
                <a:spLocks noChangeArrowheads="1"/>
              </p:cNvSpPr>
              <p:nvPr>
                <p:custDataLst>
                  <p:tags r:id="rId14"/>
                </p:custDataLst>
              </p:nvPr>
            </p:nvSpPr>
            <p:spPr bwMode="auto">
              <a:xfrm>
                <a:off x="1686" y="3120"/>
                <a:ext cx="2928" cy="288"/>
              </a:xfrm>
              <a:prstGeom prst="roundRect">
                <a:avLst>
                  <a:gd name="adj" fmla="val 50000"/>
                </a:avLst>
              </a:prstGeom>
              <a:noFill/>
              <a:ln w="19050" cap="rnd">
                <a:solidFill>
                  <a:schemeClr val="dk1"/>
                </a:solidFill>
                <a:prstDash val="sysDot"/>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6344" name="Rectangle 22"/>
              <p:cNvSpPr>
                <a:spLocks noChangeArrowheads="1"/>
              </p:cNvSpPr>
              <p:nvPr>
                <p:custDataLst>
                  <p:tags r:id="rId15"/>
                </p:custDataLst>
              </p:nvPr>
            </p:nvSpPr>
            <p:spPr bwMode="auto">
              <a:xfrm>
                <a:off x="2105" y="3157"/>
                <a:ext cx="139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solidFill>
                      <a:schemeClr val="dk1"/>
                    </a:solidFill>
                    <a:latin typeface="微软雅黑" panose="020B0503020204020204" pitchFamily="34" charset="-122"/>
                    <a:ea typeface="微软雅黑" panose="020B0503020204020204" pitchFamily="34" charset="-122"/>
                  </a:rPr>
                  <a:t>薪酬管理上的便利</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86071" name="Oval 23"/>
              <p:cNvSpPr>
                <a:spLocks noChangeArrowheads="1"/>
              </p:cNvSpPr>
              <p:nvPr>
                <p:custDataLst>
                  <p:tags r:id="rId16"/>
                </p:custDataLst>
              </p:nvPr>
            </p:nvSpPr>
            <p:spPr bwMode="auto">
              <a:xfrm>
                <a:off x="1632" y="3183"/>
                <a:ext cx="144" cy="144"/>
              </a:xfrm>
              <a:prstGeom prst="ellipse">
                <a:avLst/>
              </a:prstGeom>
              <a:gradFill rotWithShape="1">
                <a:gsLst>
                  <a:gs pos="0">
                    <a:srgbClr val="5FCBFB"/>
                  </a:gs>
                  <a:gs pos="100000">
                    <a:srgbClr val="5FCBFB"/>
                  </a:gs>
                </a:gsLst>
                <a:path path="shape">
                  <a:fillToRect l="50000" t="50000" r="50000" b="50000"/>
                </a:path>
                <a:tileRect/>
              </a:gradFill>
              <a:ln w="19050">
                <a:solidFill>
                  <a:schemeClr val="dk1"/>
                </a:solidFill>
                <a:round/>
              </a:ln>
              <a:effectLst/>
            </p:spPr>
            <p:txBody>
              <a:bodyPr wrap="none" anchor="ctr"/>
              <a:lstStyle/>
              <a:p>
                <a:pPr>
                  <a:defRPr/>
                </a:pPr>
                <a:endParaRPr lang="zh-CN" altLang="en-US" sz="1800">
                  <a:solidFill>
                    <a:schemeClr val="dk1"/>
                  </a:solidFill>
                  <a:latin typeface="微软雅黑" panose="020B0503020204020204" pitchFamily="34" charset="-122"/>
                  <a:ea typeface="微软雅黑" panose="020B0503020204020204" pitchFamily="34" charset="-122"/>
                </a:endParaRPr>
              </a:p>
            </p:txBody>
          </p:sp>
        </p:grpSp>
      </p:grpSp>
      <p:grpSp>
        <p:nvGrpSpPr>
          <p:cNvPr id="56324" name="Group 24"/>
          <p:cNvGrpSpPr/>
          <p:nvPr/>
        </p:nvGrpSpPr>
        <p:grpSpPr bwMode="auto">
          <a:xfrm>
            <a:off x="3709988" y="2209800"/>
            <a:ext cx="1090612" cy="488950"/>
            <a:chOff x="1377" y="1392"/>
            <a:chExt cx="687" cy="308"/>
          </a:xfrm>
        </p:grpSpPr>
        <p:sp>
          <p:nvSpPr>
            <p:cNvPr id="56336" name="Line 25"/>
            <p:cNvSpPr>
              <a:spLocks noChangeShapeType="1"/>
            </p:cNvSpPr>
            <p:nvPr>
              <p:custDataLst>
                <p:tags r:id="rId17"/>
              </p:custDataLst>
            </p:nvPr>
          </p:nvSpPr>
          <p:spPr bwMode="auto">
            <a:xfrm flipV="1">
              <a:off x="1377" y="1392"/>
              <a:ext cx="303" cy="308"/>
            </a:xfrm>
            <a:prstGeom prst="line">
              <a:avLst/>
            </a:prstGeom>
            <a:noFill/>
            <a:ln w="12700" cap="rnd">
              <a:solidFill>
                <a:schemeClr val="dk1"/>
              </a:solidFill>
              <a:prstDash val="sysDot"/>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56337" name="Line 26"/>
            <p:cNvSpPr>
              <a:spLocks noChangeShapeType="1"/>
            </p:cNvSpPr>
            <p:nvPr>
              <p:custDataLst>
                <p:tags r:id="rId18"/>
              </p:custDataLst>
            </p:nvPr>
          </p:nvSpPr>
          <p:spPr bwMode="auto">
            <a:xfrm>
              <a:off x="1680" y="1392"/>
              <a:ext cx="384" cy="0"/>
            </a:xfrm>
            <a:prstGeom prst="line">
              <a:avLst/>
            </a:prstGeom>
            <a:noFill/>
            <a:ln w="12700" cap="rnd">
              <a:solidFill>
                <a:schemeClr val="dk1"/>
              </a:solidFill>
              <a:prstDash val="sysDot"/>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grpSp>
      <p:grpSp>
        <p:nvGrpSpPr>
          <p:cNvPr id="56325" name="Group 27"/>
          <p:cNvGrpSpPr/>
          <p:nvPr/>
        </p:nvGrpSpPr>
        <p:grpSpPr bwMode="auto">
          <a:xfrm>
            <a:off x="3733800" y="4724400"/>
            <a:ext cx="1066800" cy="304800"/>
            <a:chOff x="1392" y="2976"/>
            <a:chExt cx="672" cy="192"/>
          </a:xfrm>
        </p:grpSpPr>
        <p:sp>
          <p:nvSpPr>
            <p:cNvPr id="56334" name="Line 28"/>
            <p:cNvSpPr>
              <a:spLocks noChangeShapeType="1"/>
            </p:cNvSpPr>
            <p:nvPr>
              <p:custDataLst>
                <p:tags r:id="rId19"/>
              </p:custDataLst>
            </p:nvPr>
          </p:nvSpPr>
          <p:spPr bwMode="auto">
            <a:xfrm>
              <a:off x="1392" y="2976"/>
              <a:ext cx="288" cy="192"/>
            </a:xfrm>
            <a:prstGeom prst="line">
              <a:avLst/>
            </a:prstGeom>
            <a:noFill/>
            <a:ln w="12700" cap="rnd">
              <a:solidFill>
                <a:schemeClr val="dk1"/>
              </a:solidFill>
              <a:prstDash val="sysDot"/>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56335" name="Line 29"/>
            <p:cNvSpPr>
              <a:spLocks noChangeShapeType="1"/>
            </p:cNvSpPr>
            <p:nvPr>
              <p:custDataLst>
                <p:tags r:id="rId20"/>
              </p:custDataLst>
            </p:nvPr>
          </p:nvSpPr>
          <p:spPr bwMode="auto">
            <a:xfrm>
              <a:off x="1680" y="3168"/>
              <a:ext cx="384" cy="0"/>
            </a:xfrm>
            <a:prstGeom prst="line">
              <a:avLst/>
            </a:prstGeom>
            <a:noFill/>
            <a:ln w="12700" cap="rnd">
              <a:solidFill>
                <a:schemeClr val="dk1"/>
              </a:solidFill>
              <a:prstDash val="sysDot"/>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grpSp>
      <p:sp>
        <p:nvSpPr>
          <p:cNvPr id="56326" name="Line 30"/>
          <p:cNvSpPr>
            <a:spLocks noChangeShapeType="1"/>
          </p:cNvSpPr>
          <p:nvPr>
            <p:custDataLst>
              <p:tags r:id="rId21"/>
            </p:custDataLst>
          </p:nvPr>
        </p:nvSpPr>
        <p:spPr bwMode="auto">
          <a:xfrm flipV="1">
            <a:off x="3754438" y="2895600"/>
            <a:ext cx="1046162" cy="47625"/>
          </a:xfrm>
          <a:prstGeom prst="line">
            <a:avLst/>
          </a:prstGeom>
          <a:noFill/>
          <a:ln w="12700" cap="rnd">
            <a:solidFill>
              <a:schemeClr val="dk1"/>
            </a:solidFill>
            <a:prstDash val="sysDot"/>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56327" name="Line 31"/>
          <p:cNvSpPr>
            <a:spLocks noChangeShapeType="1"/>
          </p:cNvSpPr>
          <p:nvPr>
            <p:custDataLst>
              <p:tags r:id="rId22"/>
            </p:custDataLst>
          </p:nvPr>
        </p:nvSpPr>
        <p:spPr bwMode="auto">
          <a:xfrm flipV="1">
            <a:off x="3709988" y="3602038"/>
            <a:ext cx="1090612" cy="46037"/>
          </a:xfrm>
          <a:prstGeom prst="line">
            <a:avLst/>
          </a:prstGeom>
          <a:noFill/>
          <a:ln w="12700" cap="rnd">
            <a:solidFill>
              <a:schemeClr val="dk1"/>
            </a:solidFill>
            <a:prstDash val="sysDot"/>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56328" name="Line 32"/>
          <p:cNvSpPr>
            <a:spLocks noChangeShapeType="1"/>
          </p:cNvSpPr>
          <p:nvPr>
            <p:custDataLst>
              <p:tags r:id="rId23"/>
            </p:custDataLst>
          </p:nvPr>
        </p:nvSpPr>
        <p:spPr bwMode="auto">
          <a:xfrm>
            <a:off x="3754438" y="4192588"/>
            <a:ext cx="1046162" cy="150812"/>
          </a:xfrm>
          <a:prstGeom prst="line">
            <a:avLst/>
          </a:prstGeom>
          <a:noFill/>
          <a:ln w="12700" cap="rnd">
            <a:solidFill>
              <a:schemeClr val="dk1"/>
            </a:solidFill>
            <a:prstDash val="sysDot"/>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56329" name="AutoShape 78"/>
          <p:cNvSpPr>
            <a:spLocks noChangeArrowheads="1"/>
          </p:cNvSpPr>
          <p:nvPr>
            <p:custDataLst>
              <p:tags r:id="rId24"/>
            </p:custDataLst>
          </p:nvPr>
        </p:nvSpPr>
        <p:spPr bwMode="gray">
          <a:xfrm flipH="1">
            <a:off x="2133600" y="2051050"/>
            <a:ext cx="1425575" cy="3189288"/>
          </a:xfrm>
          <a:prstGeom prst="roundRect">
            <a:avLst>
              <a:gd name="adj" fmla="val 11375"/>
            </a:avLst>
          </a:prstGeom>
          <a:solidFill>
            <a:srgbClr val="FFFFFF"/>
          </a:solidFill>
          <a:ln w="28575">
            <a:solidFill>
              <a:schemeClr val="accent2"/>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6330" name="TextBox 35"/>
          <p:cNvSpPr txBox="1">
            <a:spLocks noChangeArrowheads="1"/>
          </p:cNvSpPr>
          <p:nvPr>
            <p:custDataLst>
              <p:tags r:id="rId25"/>
            </p:custDataLst>
          </p:nvPr>
        </p:nvSpPr>
        <p:spPr bwMode="auto">
          <a:xfrm>
            <a:off x="2062480" y="2286000"/>
            <a:ext cx="129032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latin typeface="微软雅黑" panose="020B0503020204020204" pitchFamily="34" charset="-122"/>
                <a:ea typeface="微软雅黑" panose="020B0503020204020204" pitchFamily="34" charset="-122"/>
              </a:rPr>
              <a:t>确定薪酬等级数目时需要考虑的影响因素</a:t>
            </a:r>
            <a:endParaRPr lang="zh-CN" altLang="en-US" sz="2400">
              <a:solidFill>
                <a:schemeClr val="dk1"/>
              </a:solidFill>
              <a:latin typeface="微软雅黑" panose="020B0503020204020204" pitchFamily="34" charset="-122"/>
              <a:ea typeface="微软雅黑" panose="020B0503020204020204" pitchFamily="34" charset="-122"/>
            </a:endParaRPr>
          </a:p>
        </p:txBody>
      </p:sp>
      <p:sp>
        <p:nvSpPr>
          <p:cNvPr id="56331" name="TextBox 37"/>
          <p:cNvSpPr txBox="1">
            <a:spLocks noChangeArrowheads="1"/>
          </p:cNvSpPr>
          <p:nvPr/>
        </p:nvSpPr>
        <p:spPr bwMode="auto">
          <a:xfrm>
            <a:off x="2368550" y="5719763"/>
            <a:ext cx="7448550" cy="1291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rgbClr val="000000"/>
                </a:solidFill>
                <a:latin typeface="微软雅黑" panose="020B0503020204020204" pitchFamily="34" charset="-122"/>
                <a:ea typeface="微软雅黑" panose="020B0503020204020204" pitchFamily="34" charset="-122"/>
              </a:rPr>
              <a:t>说明：一般而言，企业的薪酬结构由多少等级构成主要取决于企业的规模、性质、组织结构及工作的复杂程度，其数量多少没有绝对的标准。</a:t>
            </a:r>
            <a:endParaRPr lang="zh-CN" altLang="en-US" sz="2000">
              <a:solidFill>
                <a:srgbClr val="000000"/>
              </a:solidFill>
              <a:latin typeface="微软雅黑" panose="020B0503020204020204" pitchFamily="34" charset="-122"/>
              <a:ea typeface="微软雅黑" panose="020B0503020204020204" pitchFamily="34" charset="-122"/>
            </a:endParaRPr>
          </a:p>
          <a:p>
            <a:pPr eaLnBrk="1" hangingPunct="1"/>
            <a:endParaRPr lang="zh-CN" altLang="en-US" sz="2000" u="sng">
              <a:solidFill>
                <a:srgbClr val="000000"/>
              </a:solidFill>
              <a:latin typeface="微软雅黑" panose="020B0503020204020204" pitchFamily="34" charset="-122"/>
              <a:ea typeface="微软雅黑" panose="020B0503020204020204" pitchFamily="34" charset="-122"/>
            </a:endParaRPr>
          </a:p>
        </p:txBody>
      </p:sp>
      <p:sp>
        <p:nvSpPr>
          <p:cNvPr id="56332" name="Rectangle 24"/>
          <p:cNvSpPr>
            <a:spLocks noGrp="1" noChangeArrowheads="1"/>
          </p:cNvSpPr>
          <p:nvPr>
            <p:ph type="title"/>
          </p:nvPr>
        </p:nvSpPr>
        <p:spPr>
          <a:xfrm>
            <a:off x="2579688" y="304800"/>
            <a:ext cx="2870200" cy="7239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制定薪资方案</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40" name="AutoShape 2"/>
          <p:cNvSpPr>
            <a:spLocks noChangeArrowheads="1"/>
          </p:cNvSpPr>
          <p:nvPr>
            <p:custDataLst>
              <p:tags r:id="rId26"/>
            </p:custDataLst>
          </p:nvPr>
        </p:nvSpPr>
        <p:spPr bwMode="grayWhite">
          <a:xfrm>
            <a:off x="2006600" y="1152525"/>
            <a:ext cx="4927600"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400"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设计薪酬等级：确定薪酬等级数目</a:t>
            </a:r>
            <a:endParaRPr lang="zh-CN" altLang="en-US" sz="2400"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页脚占位符 3"/>
          <p:cNvSpPr>
            <a:spLocks noGrp="1"/>
          </p:cNvSpPr>
          <p:nvPr>
            <p:ph type="ftr" sz="quarter" idx="4294967295"/>
            <p:custDataLst>
              <p:tags r:id="rId1"/>
            </p:custDataLst>
          </p:nvPr>
        </p:nvSpPr>
        <p:spPr bwMode="auto">
          <a:xfrm>
            <a:off x="10058400"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rPr>
              <a:t>   </a:t>
            </a:r>
            <a:endParaRPr lang="zh-CN" altLang="en-US">
              <a:solidFill>
                <a:schemeClr val="dk1"/>
              </a:solidFill>
            </a:endParaRPr>
          </a:p>
          <a:p>
            <a:pPr eaLnBrk="1" hangingPunct="1"/>
            <a:r>
              <a:rPr lang="en-US" altLang="zh-CN">
                <a:solidFill>
                  <a:schemeClr val="dk1"/>
                </a:solidFill>
              </a:rPr>
              <a:t>   </a:t>
            </a:r>
            <a:endParaRPr lang="en-US" altLang="zh-CN">
              <a:solidFill>
                <a:schemeClr val="dk1"/>
              </a:solidFill>
            </a:endParaRPr>
          </a:p>
        </p:txBody>
      </p:sp>
      <p:grpSp>
        <p:nvGrpSpPr>
          <p:cNvPr id="57347" name="Group 3"/>
          <p:cNvGrpSpPr/>
          <p:nvPr/>
        </p:nvGrpSpPr>
        <p:grpSpPr bwMode="auto">
          <a:xfrm>
            <a:off x="2025650" y="1892300"/>
            <a:ext cx="3970338" cy="4392613"/>
            <a:chOff x="688" y="1344"/>
            <a:chExt cx="2096" cy="2202"/>
          </a:xfrm>
        </p:grpSpPr>
        <p:sp>
          <p:nvSpPr>
            <p:cNvPr id="57355" name="Rectangle 5"/>
            <p:cNvSpPr>
              <a:spLocks noChangeArrowheads="1"/>
            </p:cNvSpPr>
            <p:nvPr>
              <p:custDataLst>
                <p:tags r:id="rId2"/>
              </p:custDataLst>
            </p:nvPr>
          </p:nvSpPr>
          <p:spPr bwMode="gray">
            <a:xfrm>
              <a:off x="688" y="1344"/>
              <a:ext cx="2096" cy="2202"/>
            </a:xfrm>
            <a:prstGeom prst="rect">
              <a:avLst/>
            </a:prstGeom>
            <a:gradFill rotWithShape="1">
              <a:gsLst>
                <a:gs pos="0">
                  <a:srgbClr val="FFFFFF"/>
                </a:gs>
                <a:gs pos="100000">
                  <a:srgbClr val="DBD3A9"/>
                </a:gs>
              </a:gsLst>
              <a:lin ang="2700000" scaled="1"/>
            </a:gradFill>
            <a:ln w="9525">
              <a:solidFill>
                <a:srgbClr val="000000"/>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7356" name="Text Box 6"/>
            <p:cNvSpPr txBox="1">
              <a:spLocks noChangeArrowheads="1"/>
            </p:cNvSpPr>
            <p:nvPr>
              <p:custDataLst>
                <p:tags r:id="rId3"/>
              </p:custDataLst>
            </p:nvPr>
          </p:nvSpPr>
          <p:spPr bwMode="gray">
            <a:xfrm>
              <a:off x="759" y="1514"/>
              <a:ext cx="1991" cy="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a:solidFill>
                  <a:schemeClr val="lt1"/>
                </a:solidFill>
                <a:latin typeface="微软雅黑" panose="020B0503020204020204" pitchFamily="34" charset="-122"/>
                <a:ea typeface="微软雅黑" panose="020B0503020204020204" pitchFamily="34" charset="-122"/>
              </a:endParaRPr>
            </a:p>
            <a:p>
              <a:r>
                <a:rPr lang="zh-CN" altLang="en-US">
                  <a:solidFill>
                    <a:schemeClr val="lt1"/>
                  </a:solidFill>
                  <a:latin typeface="微软雅黑" panose="020B0503020204020204" pitchFamily="34" charset="-122"/>
                  <a:ea typeface="微软雅黑" panose="020B0503020204020204" pitchFamily="34" charset="-122"/>
                </a:rPr>
                <a:t>（</a:t>
              </a:r>
              <a:r>
                <a:rPr lang="en-US" altLang="zh-CN">
                  <a:solidFill>
                    <a:schemeClr val="lt1"/>
                  </a:solidFill>
                  <a:latin typeface="微软雅黑" panose="020B0503020204020204" pitchFamily="34" charset="-122"/>
                  <a:ea typeface="微软雅黑" panose="020B0503020204020204" pitchFamily="34" charset="-122"/>
                </a:rPr>
                <a:t>1</a:t>
              </a:r>
              <a:r>
                <a:rPr lang="zh-CN" altLang="en-US">
                  <a:solidFill>
                    <a:schemeClr val="lt1"/>
                  </a:solidFill>
                  <a:latin typeface="微软雅黑" panose="020B0503020204020204" pitchFamily="34" charset="-122"/>
                  <a:ea typeface="微软雅黑" panose="020B0503020204020204" pitchFamily="34" charset="-122"/>
                </a:rPr>
                <a:t>）一般企业的薪酬等级多在</a:t>
              </a:r>
              <a:r>
                <a:rPr lang="en-US" altLang="zh-CN">
                  <a:solidFill>
                    <a:schemeClr val="lt1"/>
                  </a:solidFill>
                  <a:latin typeface="微软雅黑" panose="020B0503020204020204" pitchFamily="34" charset="-122"/>
                  <a:ea typeface="微软雅黑" panose="020B0503020204020204" pitchFamily="34" charset="-122"/>
                </a:rPr>
                <a:t>7</a:t>
              </a:r>
              <a:r>
                <a:rPr lang="zh-CN" altLang="en-US">
                  <a:solidFill>
                    <a:schemeClr val="lt1"/>
                  </a:solidFill>
                  <a:latin typeface="微软雅黑" panose="020B0503020204020204" pitchFamily="34" charset="-122"/>
                  <a:ea typeface="微软雅黑" panose="020B0503020204020204" pitchFamily="34" charset="-122"/>
                </a:rPr>
                <a:t>～</a:t>
              </a:r>
              <a:r>
                <a:rPr lang="en-US" altLang="zh-CN">
                  <a:solidFill>
                    <a:schemeClr val="lt1"/>
                  </a:solidFill>
                  <a:latin typeface="微软雅黑" panose="020B0503020204020204" pitchFamily="34" charset="-122"/>
                  <a:ea typeface="微软雅黑" panose="020B0503020204020204" pitchFamily="34" charset="-122"/>
                </a:rPr>
                <a:t>10</a:t>
              </a:r>
              <a:r>
                <a:rPr lang="zh-CN" altLang="en-US">
                  <a:solidFill>
                    <a:schemeClr val="lt1"/>
                  </a:solidFill>
                  <a:latin typeface="微软雅黑" panose="020B0503020204020204" pitchFamily="34" charset="-122"/>
                  <a:ea typeface="微软雅黑" panose="020B0503020204020204" pitchFamily="34" charset="-122"/>
                </a:rPr>
                <a:t>级之间，同一岗位等级中多使用多薪酬率，即由多薪阶构成。</a:t>
              </a:r>
              <a:endParaRPr lang="en-US" altLang="zh-CN">
                <a:solidFill>
                  <a:schemeClr val="lt1"/>
                </a:solidFill>
                <a:latin typeface="微软雅黑" panose="020B0503020204020204" pitchFamily="34" charset="-122"/>
                <a:ea typeface="微软雅黑" panose="020B0503020204020204" pitchFamily="34" charset="-122"/>
              </a:endParaRPr>
            </a:p>
            <a:p>
              <a:r>
                <a:rPr lang="en-US" altLang="zh-CN">
                  <a:solidFill>
                    <a:schemeClr val="lt1"/>
                  </a:solidFill>
                  <a:latin typeface="微软雅黑" panose="020B0503020204020204" pitchFamily="34" charset="-122"/>
                  <a:ea typeface="微软雅黑" panose="020B0503020204020204" pitchFamily="34" charset="-122"/>
                </a:rPr>
                <a:t>  (2)</a:t>
              </a:r>
              <a:r>
                <a:rPr lang="zh-CN" altLang="en-US">
                  <a:solidFill>
                    <a:schemeClr val="lt1"/>
                  </a:solidFill>
                  <a:latin typeface="微软雅黑" panose="020B0503020204020204" pitchFamily="34" charset="-122"/>
                  <a:ea typeface="微软雅黑" panose="020B0503020204020204" pitchFamily="34" charset="-122"/>
                </a:rPr>
                <a:t>不同薪酬等级的薪酬浮动范围有部分交叉，即下一等级的高位薪酬可以超过上一等级的低位薪酬。</a:t>
              </a:r>
              <a:endParaRPr lang="en-US" altLang="zh-CN">
                <a:solidFill>
                  <a:schemeClr val="lt1"/>
                </a:solidFill>
                <a:latin typeface="微软雅黑" panose="020B0503020204020204" pitchFamily="34" charset="-122"/>
                <a:ea typeface="微软雅黑" panose="020B0503020204020204" pitchFamily="34" charset="-122"/>
              </a:endParaRPr>
            </a:p>
            <a:p>
              <a:r>
                <a:rPr lang="en-US" altLang="zh-CN">
                  <a:solidFill>
                    <a:schemeClr val="lt1"/>
                  </a:solidFill>
                  <a:latin typeface="微软雅黑" panose="020B0503020204020204" pitchFamily="34" charset="-122"/>
                  <a:ea typeface="微软雅黑" panose="020B0503020204020204" pitchFamily="34" charset="-122"/>
                </a:rPr>
                <a:t>  (3)</a:t>
              </a:r>
              <a:r>
                <a:rPr lang="zh-CN" altLang="en-US">
                  <a:solidFill>
                    <a:schemeClr val="lt1"/>
                  </a:solidFill>
                  <a:latin typeface="微软雅黑" panose="020B0503020204020204" pitchFamily="34" charset="-122"/>
                  <a:ea typeface="微软雅黑" panose="020B0503020204020204" pitchFamily="34" charset="-122"/>
                </a:rPr>
                <a:t>目前的趋势主要是薪酬等级数目减少，每个等级之间的薪酬幅度拉宽，同一薪酬等级内的薪酬差距拉大，即出现薪酬等级结构的宽带化趋势。</a:t>
              </a: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57348" name="Group 7"/>
          <p:cNvGrpSpPr/>
          <p:nvPr/>
        </p:nvGrpSpPr>
        <p:grpSpPr bwMode="auto">
          <a:xfrm>
            <a:off x="6270625" y="1906588"/>
            <a:ext cx="3924300" cy="4362450"/>
            <a:chOff x="3052" y="1259"/>
            <a:chExt cx="2096" cy="2287"/>
          </a:xfrm>
        </p:grpSpPr>
        <p:sp>
          <p:nvSpPr>
            <p:cNvPr id="57353" name="Rectangle 9"/>
            <p:cNvSpPr>
              <a:spLocks noChangeArrowheads="1"/>
            </p:cNvSpPr>
            <p:nvPr>
              <p:custDataLst>
                <p:tags r:id="rId4"/>
              </p:custDataLst>
            </p:nvPr>
          </p:nvSpPr>
          <p:spPr bwMode="gray">
            <a:xfrm>
              <a:off x="3052" y="1259"/>
              <a:ext cx="2096" cy="2287"/>
            </a:xfrm>
            <a:prstGeom prst="rect">
              <a:avLst/>
            </a:prstGeom>
            <a:gradFill rotWithShape="1">
              <a:gsLst>
                <a:gs pos="0">
                  <a:srgbClr val="FFFFFF"/>
                </a:gs>
                <a:gs pos="100000">
                  <a:srgbClr val="ABC9BC"/>
                </a:gs>
              </a:gsLst>
              <a:lin ang="2700000" scaled="1"/>
            </a:gradFill>
            <a:ln w="9525">
              <a:solidFill>
                <a:srgbClr val="000000"/>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57354" name="Text Box 10"/>
            <p:cNvSpPr txBox="1">
              <a:spLocks noChangeArrowheads="1"/>
            </p:cNvSpPr>
            <p:nvPr/>
          </p:nvSpPr>
          <p:spPr bwMode="gray">
            <a:xfrm>
              <a:off x="3135" y="1414"/>
              <a:ext cx="1980" cy="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en-US" altLang="zh-CN">
                <a:solidFill>
                  <a:srgbClr val="FFFFFF"/>
                </a:solidFill>
              </a:endParaRPr>
            </a:p>
            <a:p>
              <a:pPr eaLnBrk="1" hangingPunct="1"/>
              <a:r>
                <a:rPr lang="zh-CN" altLang="en-US">
                  <a:solidFill>
                    <a:srgbClr val="FFFFFF"/>
                  </a:solidFill>
                  <a:latin typeface="微软雅黑" panose="020B0503020204020204" pitchFamily="34" charset="-122"/>
                  <a:ea typeface="微软雅黑" panose="020B0503020204020204" pitchFamily="34" charset="-122"/>
                </a:rPr>
                <a:t>（</a:t>
              </a:r>
              <a:r>
                <a:rPr lang="en-US" altLang="zh-CN">
                  <a:solidFill>
                    <a:srgbClr val="FFFFFF"/>
                  </a:solidFill>
                  <a:latin typeface="微软雅黑" panose="020B0503020204020204" pitchFamily="34" charset="-122"/>
                  <a:ea typeface="微软雅黑" panose="020B0503020204020204" pitchFamily="34" charset="-122"/>
                </a:rPr>
                <a:t>1</a:t>
              </a:r>
              <a:r>
                <a:rPr lang="zh-CN" altLang="en-US">
                  <a:solidFill>
                    <a:srgbClr val="FFFFFF"/>
                  </a:solidFill>
                  <a:latin typeface="微软雅黑" panose="020B0503020204020204" pitchFamily="34" charset="-122"/>
                  <a:ea typeface="微软雅黑" panose="020B0503020204020204" pitchFamily="34" charset="-122"/>
                </a:rPr>
                <a:t>）组织中是否只有一个薪酬结构，它是否包含了从高到低的所有职位？</a:t>
              </a:r>
              <a:endParaRPr lang="zh-CN" altLang="en-US">
                <a:solidFill>
                  <a:srgbClr val="FFFFFF"/>
                </a:solidFill>
                <a:latin typeface="微软雅黑" panose="020B0503020204020204" pitchFamily="34" charset="-122"/>
                <a:ea typeface="微软雅黑" panose="020B0503020204020204" pitchFamily="34" charset="-122"/>
              </a:endParaRPr>
            </a:p>
            <a:p>
              <a:pPr eaLnBrk="1" hangingPunct="1"/>
              <a:r>
                <a:rPr lang="zh-CN" altLang="en-US">
                  <a:solidFill>
                    <a:srgbClr val="FFFFFF"/>
                  </a:solidFill>
                  <a:latin typeface="微软雅黑" panose="020B0503020204020204" pitchFamily="34" charset="-122"/>
                  <a:ea typeface="微软雅黑" panose="020B0503020204020204" pitchFamily="34" charset="-122"/>
                </a:rPr>
                <a:t>（</a:t>
              </a:r>
              <a:r>
                <a:rPr lang="en-US" altLang="zh-CN">
                  <a:solidFill>
                    <a:srgbClr val="FFFFFF"/>
                  </a:solidFill>
                  <a:latin typeface="微软雅黑" panose="020B0503020204020204" pitchFamily="34" charset="-122"/>
                  <a:ea typeface="微软雅黑" panose="020B0503020204020204" pitchFamily="34" charset="-122"/>
                </a:rPr>
                <a:t>2</a:t>
              </a:r>
              <a:r>
                <a:rPr lang="zh-CN" altLang="en-US">
                  <a:solidFill>
                    <a:srgbClr val="FFFFFF"/>
                  </a:solidFill>
                  <a:latin typeface="微软雅黑" panose="020B0503020204020204" pitchFamily="34" charset="-122"/>
                  <a:ea typeface="微软雅黑" panose="020B0503020204020204" pitchFamily="34" charset="-122"/>
                </a:rPr>
                <a:t>）在薪酬等级中值之间设定一个很小的差异是否可取？如果是这样的话，并且组织用的是一个薪酬结构，那么该薪酬结构包含</a:t>
              </a:r>
              <a:r>
                <a:rPr lang="en-US" altLang="zh-CN">
                  <a:solidFill>
                    <a:srgbClr val="FFFFFF"/>
                  </a:solidFill>
                  <a:latin typeface="微软雅黑" panose="020B0503020204020204" pitchFamily="34" charset="-122"/>
                  <a:ea typeface="微软雅黑" panose="020B0503020204020204" pitchFamily="34" charset="-122"/>
                </a:rPr>
                <a:t>50~75</a:t>
              </a:r>
              <a:r>
                <a:rPr lang="zh-CN" altLang="en-US">
                  <a:solidFill>
                    <a:srgbClr val="FFFFFF"/>
                  </a:solidFill>
                  <a:latin typeface="微软雅黑" panose="020B0503020204020204" pitchFamily="34" charset="-122"/>
                  <a:ea typeface="微软雅黑" panose="020B0503020204020204" pitchFamily="34" charset="-122"/>
                </a:rPr>
                <a:t>工资等级是正常现象。</a:t>
              </a:r>
              <a:endParaRPr lang="en-US" altLang="zh-CN">
                <a:solidFill>
                  <a:srgbClr val="FFFFFF"/>
                </a:solidFill>
                <a:latin typeface="微软雅黑" panose="020B0503020204020204" pitchFamily="34" charset="-122"/>
                <a:ea typeface="微软雅黑" panose="020B0503020204020204" pitchFamily="34" charset="-122"/>
              </a:endParaRPr>
            </a:p>
            <a:p>
              <a:pPr eaLnBrk="1" hangingPunct="1"/>
              <a:r>
                <a:rPr lang="zh-CN" altLang="en-US">
                  <a:solidFill>
                    <a:srgbClr val="FFFFFF"/>
                  </a:solidFill>
                  <a:latin typeface="微软雅黑" panose="020B0503020204020204" pitchFamily="34" charset="-122"/>
                  <a:ea typeface="微软雅黑" panose="020B0503020204020204" pitchFamily="34" charset="-122"/>
                </a:rPr>
                <a:t>（</a:t>
              </a:r>
              <a:r>
                <a:rPr lang="en-US" altLang="zh-CN">
                  <a:solidFill>
                    <a:srgbClr val="FFFFFF"/>
                  </a:solidFill>
                  <a:latin typeface="微软雅黑" panose="020B0503020204020204" pitchFamily="34" charset="-122"/>
                  <a:ea typeface="微软雅黑" panose="020B0503020204020204" pitchFamily="34" charset="-122"/>
                </a:rPr>
                <a:t>3</a:t>
              </a:r>
              <a:r>
                <a:rPr lang="zh-CN" altLang="en-US">
                  <a:solidFill>
                    <a:srgbClr val="FFFFFF"/>
                  </a:solidFill>
                  <a:latin typeface="微软雅黑" panose="020B0503020204020204" pitchFamily="34" charset="-122"/>
                  <a:ea typeface="微软雅黑" panose="020B0503020204020204" pitchFamily="34" charset="-122"/>
                </a:rPr>
                <a:t>）薪酬等级的范围越大，就越容易对在相同职位上或类似职位上工作而表现不同的员工支付不同的工资率。</a:t>
              </a:r>
              <a:endParaRPr lang="zh-CN" altLang="en-US">
                <a:solidFill>
                  <a:srgbClr val="FFFFFF"/>
                </a:solidFill>
                <a:latin typeface="微软雅黑" panose="020B0503020204020204" pitchFamily="34" charset="-122"/>
                <a:ea typeface="微软雅黑" panose="020B0503020204020204" pitchFamily="34" charset="-122"/>
              </a:endParaRPr>
            </a:p>
            <a:p>
              <a:pPr eaLnBrk="1" hangingPunct="1"/>
              <a:r>
                <a:rPr lang="en-US" altLang="zh-CN">
                  <a:solidFill>
                    <a:srgbClr val="FFFFFF"/>
                  </a:solidFill>
                </a:rPr>
                <a:t>.</a:t>
              </a:r>
              <a:endParaRPr lang="en-US" altLang="zh-CN">
                <a:solidFill>
                  <a:srgbClr val="FFFFFF"/>
                </a:solidFill>
              </a:endParaRPr>
            </a:p>
          </p:txBody>
        </p:sp>
      </p:grpSp>
      <p:sp>
        <p:nvSpPr>
          <p:cNvPr id="57349" name="标题 1"/>
          <p:cNvSpPr>
            <a:spLocks noGrp="1"/>
          </p:cNvSpPr>
          <p:nvPr>
            <p:ph type="title"/>
          </p:nvPr>
        </p:nvSpPr>
        <p:spPr>
          <a:xfrm>
            <a:off x="1981200" y="381000"/>
            <a:ext cx="2268538" cy="5334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制定薪资方案</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57350" name="矩形 16"/>
          <p:cNvSpPr>
            <a:spLocks noChangeArrowheads="1"/>
          </p:cNvSpPr>
          <p:nvPr>
            <p:custDataLst>
              <p:tags r:id="rId5"/>
            </p:custDataLst>
          </p:nvPr>
        </p:nvSpPr>
        <p:spPr bwMode="auto">
          <a:xfrm>
            <a:off x="2455863" y="2003425"/>
            <a:ext cx="3535680" cy="4603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a:solidFill>
                  <a:srgbClr val="FFFFFF"/>
                </a:solidFill>
                <a:latin typeface="微软雅黑" panose="020B0503020204020204" pitchFamily="34" charset="-122"/>
                <a:ea typeface="微软雅黑" panose="020B0503020204020204" pitchFamily="34" charset="-122"/>
              </a:rPr>
              <a:t>少数目薪酬等级设计要点</a:t>
            </a:r>
            <a:endParaRPr lang="zh-CN" altLang="en-US" sz="2400">
              <a:solidFill>
                <a:srgbClr val="FFFFFF"/>
              </a:solidFill>
              <a:latin typeface="微软雅黑" panose="020B0503020204020204" pitchFamily="34" charset="-122"/>
              <a:ea typeface="微软雅黑" panose="020B0503020204020204" pitchFamily="34" charset="-122"/>
            </a:endParaRPr>
          </a:p>
        </p:txBody>
      </p:sp>
      <p:sp>
        <p:nvSpPr>
          <p:cNvPr id="57351" name="矩形 17"/>
          <p:cNvSpPr>
            <a:spLocks noChangeArrowheads="1"/>
          </p:cNvSpPr>
          <p:nvPr>
            <p:custDataLst>
              <p:tags r:id="rId6"/>
            </p:custDataLst>
          </p:nvPr>
        </p:nvSpPr>
        <p:spPr bwMode="auto">
          <a:xfrm>
            <a:off x="6588125" y="2020888"/>
            <a:ext cx="3535680" cy="4603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a:solidFill>
                  <a:srgbClr val="FFFFFF"/>
                </a:solidFill>
                <a:latin typeface="微软雅黑" panose="020B0503020204020204" pitchFamily="34" charset="-122"/>
                <a:ea typeface="微软雅黑" panose="020B0503020204020204" pitchFamily="34" charset="-122"/>
              </a:rPr>
              <a:t>多数目薪酬等级设计要点</a:t>
            </a:r>
            <a:endParaRPr lang="zh-CN" altLang="en-US" sz="2400">
              <a:solidFill>
                <a:srgbClr val="FFFFFF"/>
              </a:solidFill>
              <a:latin typeface="微软雅黑" panose="020B0503020204020204" pitchFamily="34" charset="-122"/>
              <a:ea typeface="微软雅黑" panose="020B0503020204020204" pitchFamily="34" charset="-122"/>
            </a:endParaRPr>
          </a:p>
        </p:txBody>
      </p:sp>
      <p:sp>
        <p:nvSpPr>
          <p:cNvPr id="13" name="AutoShape 2"/>
          <p:cNvSpPr>
            <a:spLocks noChangeArrowheads="1"/>
          </p:cNvSpPr>
          <p:nvPr>
            <p:custDataLst>
              <p:tags r:id="rId7"/>
            </p:custDataLst>
          </p:nvPr>
        </p:nvSpPr>
        <p:spPr bwMode="grayWhite">
          <a:xfrm>
            <a:off x="1981200" y="1181100"/>
            <a:ext cx="4719638" cy="571500"/>
          </a:xfrm>
          <a:prstGeom prst="roundRect">
            <a:avLst>
              <a:gd name="adj" fmla="val 9583"/>
            </a:avLst>
          </a:prstGeom>
          <a:noFill/>
          <a:ln w="19050">
            <a:solidFill>
              <a:schemeClr val="accent1">
                <a:lumMod val="60000"/>
                <a:lumOff val="40000"/>
              </a:schemeClr>
            </a:solidFill>
            <a:round/>
          </a:ln>
          <a:effectLst>
            <a:outerShdw dist="107763" dir="2700000" algn="ctr" rotWithShape="0">
              <a:srgbClr val="C0C0C0">
                <a:alpha val="50000"/>
              </a:srgbClr>
            </a:outerShdw>
          </a:effectLst>
        </p:spPr>
        <p:txBody>
          <a:bodyPr wrap="none" anchor="ctr"/>
          <a:lstStyle/>
          <a:p>
            <a:pPr>
              <a:defRPr/>
            </a:pPr>
            <a:r>
              <a:rPr lang="zh-CN" altLang="en-US" sz="2400"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设计薪酬等级：确定薪酬等级数目</a:t>
            </a:r>
            <a:endParaRPr lang="zh-CN" altLang="en-US" sz="240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页脚占位符 3"/>
          <p:cNvSpPr>
            <a:spLocks noGrp="1"/>
          </p:cNvSpPr>
          <p:nvPr>
            <p:ph type="ftr" sz="quarter" idx="4294967295"/>
            <p:custDataLst>
              <p:tags r:id="rId1"/>
            </p:custDataLst>
          </p:nvPr>
        </p:nvSpPr>
        <p:spPr bwMode="auto">
          <a:xfrm>
            <a:off x="10058400"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rPr>
              <a:t>   </a:t>
            </a:r>
            <a:endParaRPr lang="zh-CN" altLang="en-US">
              <a:solidFill>
                <a:schemeClr val="dk1"/>
              </a:solidFill>
            </a:endParaRPr>
          </a:p>
          <a:p>
            <a:pPr eaLnBrk="1" hangingPunct="1"/>
            <a:r>
              <a:rPr lang="en-US" altLang="zh-CN">
                <a:solidFill>
                  <a:schemeClr val="dk1"/>
                </a:solidFill>
              </a:rPr>
              <a:t>   </a:t>
            </a:r>
            <a:endParaRPr lang="en-US" altLang="zh-CN">
              <a:solidFill>
                <a:schemeClr val="dk1"/>
              </a:solidFill>
            </a:endParaRPr>
          </a:p>
        </p:txBody>
      </p:sp>
      <p:sp>
        <p:nvSpPr>
          <p:cNvPr id="58371" name="Rectangle 2"/>
          <p:cNvSpPr>
            <a:spLocks noGrp="1" noChangeArrowheads="1"/>
          </p:cNvSpPr>
          <p:nvPr>
            <p:ph type="title"/>
          </p:nvPr>
        </p:nvSpPr>
        <p:spPr>
          <a:xfrm>
            <a:off x="2438400" y="381000"/>
            <a:ext cx="2971800" cy="487363"/>
          </a:xfrm>
        </p:spPr>
        <p:txBody>
          <a:bodyPr/>
          <a:lstStyle/>
          <a:p>
            <a:pPr eaLnBrk="1" hangingPunct="1"/>
            <a:r>
              <a:rPr lang="zh-CN" altLang="en-US" sz="2800">
                <a:solidFill>
                  <a:schemeClr val="accent1"/>
                </a:solidFill>
                <a:latin typeface="微软雅黑" panose="020B0503020204020204" pitchFamily="34" charset="-122"/>
                <a:ea typeface="微软雅黑" panose="020B0503020204020204" pitchFamily="34" charset="-122"/>
              </a:rPr>
              <a:t>制定薪资方案</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308227" name="AutoShape 3"/>
          <p:cNvSpPr>
            <a:spLocks noChangeArrowheads="1"/>
          </p:cNvSpPr>
          <p:nvPr>
            <p:custDataLst>
              <p:tags r:id="rId2"/>
            </p:custDataLst>
          </p:nvPr>
        </p:nvSpPr>
        <p:spPr bwMode="gray">
          <a:xfrm>
            <a:off x="1881188" y="2921000"/>
            <a:ext cx="2339975" cy="2965450"/>
          </a:xfrm>
          <a:prstGeom prst="rightArrow">
            <a:avLst>
              <a:gd name="adj1" fmla="val 62787"/>
              <a:gd name="adj2" fmla="val 41259"/>
            </a:avLst>
          </a:prstGeom>
          <a:gradFill rotWithShape="1">
            <a:gsLst>
              <a:gs pos="0">
                <a:srgbClr val="FFFFFF">
                  <a:alpha val="0"/>
                </a:srgbClr>
              </a:gs>
              <a:gs pos="100000">
                <a:srgbClr val="FFFFFF">
                  <a:alpha val="50000"/>
                </a:srgbClr>
              </a:gs>
            </a:gsLst>
            <a:lin ang="0" scaled="0"/>
          </a:gradFill>
          <a:ln w="19050" cap="rnd" algn="ctr">
            <a:solidFill>
              <a:schemeClr val="lt2"/>
            </a:solidFill>
            <a:prstDash val="sysDot"/>
            <a:miter lim="800000"/>
          </a:ln>
          <a:effectLst/>
        </p:spPr>
        <p:txBody>
          <a:bodyPr wrap="none" anchor="ctr"/>
          <a:lstStyle/>
          <a:p>
            <a:pPr>
              <a:defRPr/>
            </a:pPr>
            <a:endParaRPr lang="zh-CN" altLang="en-US" sz="1800">
              <a:solidFill>
                <a:schemeClr val="dk1"/>
              </a:solidFill>
            </a:endParaRPr>
          </a:p>
        </p:txBody>
      </p:sp>
      <p:sp>
        <p:nvSpPr>
          <p:cNvPr id="58373" name="Text Box 4"/>
          <p:cNvSpPr txBox="1">
            <a:spLocks noChangeArrowheads="1"/>
          </p:cNvSpPr>
          <p:nvPr/>
        </p:nvSpPr>
        <p:spPr bwMode="black">
          <a:xfrm>
            <a:off x="2133600" y="2590800"/>
            <a:ext cx="220980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Wingdings" panose="05000000000000000000" pitchFamily="2" charset="2"/>
              <a:buNone/>
            </a:pPr>
            <a:r>
              <a:rPr lang="en-US" altLang="zh-CN" sz="1400">
                <a:solidFill>
                  <a:srgbClr val="000000"/>
                </a:solidFill>
              </a:rPr>
              <a:t> </a:t>
            </a:r>
            <a:endParaRPr lang="en-US" altLang="zh-CN" sz="1400">
              <a:solidFill>
                <a:srgbClr val="000000"/>
              </a:solidFill>
            </a:endParaRPr>
          </a:p>
        </p:txBody>
      </p:sp>
      <p:sp>
        <p:nvSpPr>
          <p:cNvPr id="58374" name="AutoShape 5"/>
          <p:cNvSpPr>
            <a:spLocks noChangeArrowheads="1"/>
          </p:cNvSpPr>
          <p:nvPr>
            <p:custDataLst>
              <p:tags r:id="rId3"/>
            </p:custDataLst>
          </p:nvPr>
        </p:nvSpPr>
        <p:spPr bwMode="auto">
          <a:xfrm>
            <a:off x="4222750" y="2300288"/>
            <a:ext cx="5411788" cy="4191000"/>
          </a:xfrm>
          <a:prstGeom prst="roundRect">
            <a:avLst>
              <a:gd name="adj" fmla="val 3481"/>
            </a:avLst>
          </a:prstGeom>
          <a:noFill/>
          <a:ln w="19050" cap="rnd">
            <a:solidFill>
              <a:schemeClr val="lt2"/>
            </a:solidFill>
            <a:prstDash val="sysDot"/>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grpSp>
        <p:nvGrpSpPr>
          <p:cNvPr id="58375" name="Group 6"/>
          <p:cNvGrpSpPr/>
          <p:nvPr/>
        </p:nvGrpSpPr>
        <p:grpSpPr bwMode="auto">
          <a:xfrm>
            <a:off x="4222750" y="2319338"/>
            <a:ext cx="5330825" cy="1382712"/>
            <a:chOff x="2304" y="1200"/>
            <a:chExt cx="3102" cy="774"/>
          </a:xfrm>
        </p:grpSpPr>
        <p:sp>
          <p:nvSpPr>
            <p:cNvPr id="308231" name="AutoShape 7"/>
            <p:cNvSpPr>
              <a:spLocks noChangeArrowheads="1"/>
            </p:cNvSpPr>
            <p:nvPr>
              <p:custDataLst>
                <p:tags r:id="rId4"/>
              </p:custDataLst>
            </p:nvPr>
          </p:nvSpPr>
          <p:spPr bwMode="gray">
            <a:xfrm>
              <a:off x="2334" y="1200"/>
              <a:ext cx="3072" cy="774"/>
            </a:xfrm>
            <a:prstGeom prst="roundRect">
              <a:avLst>
                <a:gd name="adj" fmla="val 10889"/>
              </a:avLst>
            </a:prstGeom>
            <a:gradFill rotWithShape="1">
              <a:gsLst>
                <a:gs pos="0">
                  <a:srgbClr val="A21D36"/>
                </a:gs>
                <a:gs pos="100000">
                  <a:srgbClr val="A21D36"/>
                </a:gs>
              </a:gsLst>
              <a:lin ang="0" scaled="0"/>
            </a:gradFill>
            <a:ln w="38100">
              <a:noFill/>
              <a:round/>
            </a:ln>
            <a:effectLst/>
          </p:spPr>
          <p:txBody>
            <a:bodyPr wrap="none" anchor="ctr"/>
            <a:lstStyle/>
            <a:p>
              <a:pPr>
                <a:defRPr/>
              </a:pPr>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58388" name="AutoShape 8"/>
            <p:cNvSpPr>
              <a:spLocks noChangeArrowheads="1"/>
            </p:cNvSpPr>
            <p:nvPr>
              <p:custDataLst>
                <p:tags r:id="rId5"/>
              </p:custDataLst>
            </p:nvPr>
          </p:nvSpPr>
          <p:spPr bwMode="gray">
            <a:xfrm>
              <a:off x="2304" y="1488"/>
              <a:ext cx="336" cy="240"/>
            </a:xfrm>
            <a:prstGeom prst="rightArrow">
              <a:avLst>
                <a:gd name="adj1" fmla="val 50000"/>
                <a:gd name="adj2" fmla="val 58333"/>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grpSp>
      <p:grpSp>
        <p:nvGrpSpPr>
          <p:cNvPr id="58376" name="Group 9"/>
          <p:cNvGrpSpPr/>
          <p:nvPr/>
        </p:nvGrpSpPr>
        <p:grpSpPr bwMode="auto">
          <a:xfrm>
            <a:off x="4248150" y="3770313"/>
            <a:ext cx="5305425" cy="1228725"/>
            <a:chOff x="2304" y="2058"/>
            <a:chExt cx="3102" cy="774"/>
          </a:xfrm>
        </p:grpSpPr>
        <p:sp>
          <p:nvSpPr>
            <p:cNvPr id="308234" name="AutoShape 10"/>
            <p:cNvSpPr>
              <a:spLocks noChangeArrowheads="1"/>
            </p:cNvSpPr>
            <p:nvPr>
              <p:custDataLst>
                <p:tags r:id="rId6"/>
              </p:custDataLst>
            </p:nvPr>
          </p:nvSpPr>
          <p:spPr bwMode="gray">
            <a:xfrm>
              <a:off x="2334" y="2058"/>
              <a:ext cx="3072" cy="774"/>
            </a:xfrm>
            <a:prstGeom prst="roundRect">
              <a:avLst>
                <a:gd name="adj" fmla="val 10889"/>
              </a:avLst>
            </a:prstGeom>
            <a:gradFill rotWithShape="1">
              <a:gsLst>
                <a:gs pos="0">
                  <a:srgbClr val="5FCBFB"/>
                </a:gs>
                <a:gs pos="100000">
                  <a:srgbClr val="5FCBFB"/>
                </a:gs>
              </a:gsLst>
              <a:lin ang="0" scaled="0"/>
            </a:gradFill>
            <a:ln w="38100">
              <a:noFill/>
              <a:round/>
            </a:ln>
            <a:effectLst/>
          </p:spPr>
          <p:txBody>
            <a:bodyPr wrap="none" anchor="ctr"/>
            <a:lstStyle/>
            <a:p>
              <a:pPr>
                <a:defRPr/>
              </a:pPr>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58386" name="AutoShape 11"/>
            <p:cNvSpPr>
              <a:spLocks noChangeArrowheads="1"/>
            </p:cNvSpPr>
            <p:nvPr>
              <p:custDataLst>
                <p:tags r:id="rId7"/>
              </p:custDataLst>
            </p:nvPr>
          </p:nvSpPr>
          <p:spPr bwMode="gray">
            <a:xfrm>
              <a:off x="2304" y="2352"/>
              <a:ext cx="336" cy="240"/>
            </a:xfrm>
            <a:prstGeom prst="rightArrow">
              <a:avLst>
                <a:gd name="adj1" fmla="val 50000"/>
                <a:gd name="adj2" fmla="val 58333"/>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grpSp>
      <p:grpSp>
        <p:nvGrpSpPr>
          <p:cNvPr id="58377" name="Group 12"/>
          <p:cNvGrpSpPr/>
          <p:nvPr/>
        </p:nvGrpSpPr>
        <p:grpSpPr bwMode="auto">
          <a:xfrm>
            <a:off x="4270375" y="5075238"/>
            <a:ext cx="5283200" cy="1228725"/>
            <a:chOff x="2304" y="2880"/>
            <a:chExt cx="3102" cy="774"/>
          </a:xfrm>
        </p:grpSpPr>
        <p:sp>
          <p:nvSpPr>
            <p:cNvPr id="308237" name="AutoShape 13"/>
            <p:cNvSpPr>
              <a:spLocks noChangeArrowheads="1"/>
            </p:cNvSpPr>
            <p:nvPr>
              <p:custDataLst>
                <p:tags r:id="rId8"/>
              </p:custDataLst>
            </p:nvPr>
          </p:nvSpPr>
          <p:spPr bwMode="gray">
            <a:xfrm>
              <a:off x="2334" y="2880"/>
              <a:ext cx="3072" cy="774"/>
            </a:xfrm>
            <a:prstGeom prst="roundRect">
              <a:avLst>
                <a:gd name="adj" fmla="val 10889"/>
              </a:avLst>
            </a:prstGeom>
            <a:gradFill rotWithShape="1">
              <a:gsLst>
                <a:gs pos="0">
                  <a:srgbClr val="D4625E"/>
                </a:gs>
                <a:gs pos="100000">
                  <a:srgbClr val="D4625E"/>
                </a:gs>
              </a:gsLst>
              <a:lin ang="0" scaled="0"/>
            </a:gradFill>
            <a:ln w="38100">
              <a:noFill/>
              <a:round/>
            </a:ln>
            <a:effectLst/>
          </p:spPr>
          <p:txBody>
            <a:bodyPr wrap="none" anchor="ctr"/>
            <a:lstStyle/>
            <a:p>
              <a:pPr>
                <a:defRPr/>
              </a:pPr>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58384" name="AutoShape 14"/>
            <p:cNvSpPr>
              <a:spLocks noChangeArrowheads="1"/>
            </p:cNvSpPr>
            <p:nvPr>
              <p:custDataLst>
                <p:tags r:id="rId9"/>
              </p:custDataLst>
            </p:nvPr>
          </p:nvSpPr>
          <p:spPr bwMode="gray">
            <a:xfrm>
              <a:off x="2304" y="3168"/>
              <a:ext cx="336" cy="240"/>
            </a:xfrm>
            <a:prstGeom prst="rightArrow">
              <a:avLst>
                <a:gd name="adj1" fmla="val 50000"/>
                <a:gd name="adj2" fmla="val 58333"/>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latin typeface="微软雅黑" panose="020B0503020204020204" pitchFamily="34" charset="-122"/>
                <a:ea typeface="微软雅黑" panose="020B0503020204020204" pitchFamily="34" charset="-122"/>
              </a:endParaRPr>
            </a:p>
          </p:txBody>
        </p:sp>
      </p:grpSp>
      <p:sp>
        <p:nvSpPr>
          <p:cNvPr id="58378" name="Text Box 15"/>
          <p:cNvSpPr txBox="1">
            <a:spLocks noChangeArrowheads="1"/>
          </p:cNvSpPr>
          <p:nvPr>
            <p:custDataLst>
              <p:tags r:id="rId10"/>
            </p:custDataLst>
          </p:nvPr>
        </p:nvSpPr>
        <p:spPr bwMode="gray">
          <a:xfrm>
            <a:off x="4838700" y="5240338"/>
            <a:ext cx="4633913"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lt1"/>
                </a:solidFill>
                <a:latin typeface="微软雅黑" panose="020B0503020204020204" pitchFamily="34" charset="-122"/>
                <a:ea typeface="微软雅黑" panose="020B0503020204020204" pitchFamily="34" charset="-122"/>
              </a:rPr>
              <a:t>薪酬等级级差越大，越有利于衡量员工在不同工作之间的薪酬差距，从而有利于其自身的职业路径选择。</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8379" name="Text Box 16"/>
          <p:cNvSpPr txBox="1">
            <a:spLocks noChangeArrowheads="1"/>
          </p:cNvSpPr>
          <p:nvPr>
            <p:custDataLst>
              <p:tags r:id="rId11"/>
            </p:custDataLst>
          </p:nvPr>
        </p:nvSpPr>
        <p:spPr bwMode="gray">
          <a:xfrm>
            <a:off x="4759325" y="3952875"/>
            <a:ext cx="4783138"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lumMod val="85000"/>
                    <a:lumOff val="15000"/>
                  </a:schemeClr>
                </a:solidFill>
                <a:latin typeface="微软雅黑" panose="020B0503020204020204" pitchFamily="34" charset="-122"/>
                <a:ea typeface="微软雅黑" panose="020B0503020204020204" pitchFamily="34" charset="-122"/>
              </a:rPr>
              <a:t>薪酬等级级差越大，则需要企业拥有更多数目的薪酬结构，以适应不同职位群体或技能群体的要求。</a:t>
            </a:r>
            <a:endParaRPr lang="zh-CN" altLang="en-US">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58380" name="Text Box 17"/>
          <p:cNvSpPr txBox="1">
            <a:spLocks noChangeArrowheads="1"/>
          </p:cNvSpPr>
          <p:nvPr>
            <p:custDataLst>
              <p:tags r:id="rId12"/>
            </p:custDataLst>
          </p:nvPr>
        </p:nvSpPr>
        <p:spPr bwMode="gray">
          <a:xfrm>
            <a:off x="4756150" y="2286000"/>
            <a:ext cx="478631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a:solidFill>
                  <a:schemeClr val="lt1"/>
                </a:solidFill>
                <a:latin typeface="微软雅黑" panose="020B0503020204020204" pitchFamily="34" charset="-122"/>
                <a:ea typeface="微软雅黑" panose="020B0503020204020204" pitchFamily="34" charset="-122"/>
              </a:rPr>
              <a:t> </a:t>
            </a:r>
            <a:r>
              <a:rPr lang="zh-CN" altLang="en-US">
                <a:solidFill>
                  <a:schemeClr val="lt1"/>
                </a:solidFill>
                <a:latin typeface="微软雅黑" panose="020B0503020204020204" pitchFamily="34" charset="-122"/>
                <a:ea typeface="微软雅黑" panose="020B0503020204020204" pitchFamily="34" charset="-122"/>
              </a:rPr>
              <a:t>薪酬等级级差越小，某个职位被赋予特定薪酬率的可能性就越大。因为薪酬等级范围将工作评价结果相近的工作划分为一个等级，通常</a:t>
            </a:r>
            <a:r>
              <a:rPr lang="en-US" altLang="zh-CN">
                <a:solidFill>
                  <a:schemeClr val="lt1"/>
                </a:solidFill>
                <a:latin typeface="微软雅黑" panose="020B0503020204020204" pitchFamily="34" charset="-122"/>
                <a:ea typeface="微软雅黑" panose="020B0503020204020204" pitchFamily="34" charset="-122"/>
              </a:rPr>
              <a:t>3%</a:t>
            </a:r>
            <a:r>
              <a:rPr lang="zh-CN" altLang="en-US">
                <a:solidFill>
                  <a:schemeClr val="lt1"/>
                </a:solidFill>
                <a:latin typeface="微软雅黑" panose="020B0503020204020204" pitchFamily="34" charset="-122"/>
                <a:ea typeface="微软雅黑" panose="020B0503020204020204" pitchFamily="34" charset="-122"/>
              </a:rPr>
              <a:t>的级差率会划分出</a:t>
            </a:r>
            <a:r>
              <a:rPr lang="en-US" altLang="zh-CN">
                <a:solidFill>
                  <a:schemeClr val="lt1"/>
                </a:solidFill>
                <a:latin typeface="微软雅黑" panose="020B0503020204020204" pitchFamily="34" charset="-122"/>
                <a:ea typeface="微软雅黑" panose="020B0503020204020204" pitchFamily="34" charset="-122"/>
              </a:rPr>
              <a:t>50</a:t>
            </a:r>
            <a:r>
              <a:rPr lang="zh-CN" altLang="en-US">
                <a:solidFill>
                  <a:schemeClr val="lt1"/>
                </a:solidFill>
                <a:latin typeface="微软雅黑" panose="020B0503020204020204" pitchFamily="34" charset="-122"/>
                <a:ea typeface="微软雅黑" panose="020B0503020204020204" pitchFamily="34" charset="-122"/>
              </a:rPr>
              <a:t>个等级数目，而</a:t>
            </a:r>
            <a:r>
              <a:rPr lang="en-US" altLang="zh-CN">
                <a:solidFill>
                  <a:schemeClr val="lt1"/>
                </a:solidFill>
                <a:latin typeface="微软雅黑" panose="020B0503020204020204" pitchFamily="34" charset="-122"/>
                <a:ea typeface="微软雅黑" panose="020B0503020204020204" pitchFamily="34" charset="-122"/>
              </a:rPr>
              <a:t>20%</a:t>
            </a:r>
            <a:r>
              <a:rPr lang="zh-CN" altLang="en-US">
                <a:solidFill>
                  <a:schemeClr val="lt1"/>
                </a:solidFill>
                <a:latin typeface="微软雅黑" panose="020B0503020204020204" pitchFamily="34" charset="-122"/>
                <a:ea typeface="微软雅黑" panose="020B0503020204020204" pitchFamily="34" charset="-122"/>
              </a:rPr>
              <a:t>的级差率只有</a:t>
            </a:r>
            <a:r>
              <a:rPr lang="en-US" altLang="zh-CN">
                <a:solidFill>
                  <a:schemeClr val="lt1"/>
                </a:solidFill>
                <a:latin typeface="微软雅黑" panose="020B0503020204020204" pitchFamily="34" charset="-122"/>
                <a:ea typeface="微软雅黑" panose="020B0503020204020204" pitchFamily="34" charset="-122"/>
              </a:rPr>
              <a:t>5</a:t>
            </a:r>
            <a:r>
              <a:rPr lang="zh-CN" altLang="en-US">
                <a:solidFill>
                  <a:schemeClr val="lt1"/>
                </a:solidFill>
                <a:latin typeface="微软雅黑" panose="020B0503020204020204" pitchFamily="34" charset="-122"/>
                <a:ea typeface="微软雅黑" panose="020B0503020204020204" pitchFamily="34" charset="-122"/>
              </a:rPr>
              <a:t>～</a:t>
            </a:r>
            <a:r>
              <a:rPr lang="en-US" altLang="zh-CN">
                <a:solidFill>
                  <a:schemeClr val="lt1"/>
                </a:solidFill>
                <a:latin typeface="微软雅黑" panose="020B0503020204020204" pitchFamily="34" charset="-122"/>
                <a:ea typeface="微软雅黑" panose="020B0503020204020204" pitchFamily="34" charset="-122"/>
              </a:rPr>
              <a:t>6</a:t>
            </a:r>
            <a:r>
              <a:rPr lang="zh-CN" altLang="en-US">
                <a:solidFill>
                  <a:schemeClr val="lt1"/>
                </a:solidFill>
                <a:latin typeface="微软雅黑" panose="020B0503020204020204" pitchFamily="34" charset="-122"/>
                <a:ea typeface="微软雅黑" panose="020B0503020204020204" pitchFamily="34" charset="-122"/>
              </a:rPr>
              <a:t>个等级数目。</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8381" name="TextBox 19"/>
          <p:cNvSpPr txBox="1">
            <a:spLocks noChangeArrowheads="1"/>
          </p:cNvSpPr>
          <p:nvPr>
            <p:custDataLst>
              <p:tags r:id="rId13"/>
            </p:custDataLst>
          </p:nvPr>
        </p:nvSpPr>
        <p:spPr bwMode="auto">
          <a:xfrm>
            <a:off x="2016125" y="3810000"/>
            <a:ext cx="13366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rPr>
              <a:t>薪酬等级差的影响因素</a:t>
            </a:r>
            <a:endParaRPr lang="zh-CN" altLang="en-US" sz="2400">
              <a:solidFill>
                <a:schemeClr val="dk1"/>
              </a:solidFill>
            </a:endParaRPr>
          </a:p>
        </p:txBody>
      </p:sp>
      <p:sp>
        <p:nvSpPr>
          <p:cNvPr id="21" name="AutoShape 2"/>
          <p:cNvSpPr>
            <a:spLocks noChangeArrowheads="1"/>
          </p:cNvSpPr>
          <p:nvPr>
            <p:custDataLst>
              <p:tags r:id="rId14"/>
            </p:custDataLst>
          </p:nvPr>
        </p:nvSpPr>
        <p:spPr bwMode="grayWhite">
          <a:xfrm>
            <a:off x="2076450" y="1128713"/>
            <a:ext cx="4552950"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400"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设计薪酬等级：确定薪酬等级差</a:t>
            </a:r>
            <a:endParaRPr lang="zh-CN" altLang="en-US" sz="2400"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2862263" y="2155825"/>
          <a:ext cx="7226300" cy="1651000"/>
        </p:xfrm>
        <a:graphic>
          <a:graphicData uri="http://schemas.openxmlformats.org/drawingml/2006/table">
            <a:tbl>
              <a:tblPr firstRow="1" bandRow="1">
                <a:tableStyleId>{5C22544A-7EE6-4342-B048-85BDC9FD1C3A}</a:tableStyleId>
              </a:tblPr>
              <a:tblGrid>
                <a:gridCol w="1323975"/>
                <a:gridCol w="504825"/>
                <a:gridCol w="1021080"/>
                <a:gridCol w="785495"/>
                <a:gridCol w="673735"/>
                <a:gridCol w="740410"/>
                <a:gridCol w="830580"/>
                <a:gridCol w="673100"/>
                <a:gridCol w="673100"/>
              </a:tblGrid>
              <a:tr h="370840">
                <a:tc>
                  <a:txBody>
                    <a:bodyPr/>
                    <a:lstStyle/>
                    <a:p>
                      <a:pPr algn="ctr"/>
                      <a:r>
                        <a:rPr lang="zh-CN" altLang="en-US" dirty="0"/>
                        <a:t>薪酬等级</a:t>
                      </a:r>
                      <a:endParaRPr lang="zh-CN" altLang="en-US" dirty="0"/>
                    </a:p>
                  </a:txBody>
                  <a:tcPr marL="91444" marR="91444"/>
                </a:tc>
                <a:tc>
                  <a:txBody>
                    <a:bodyPr/>
                    <a:lstStyle/>
                    <a:p>
                      <a:pPr algn="ctr"/>
                      <a:r>
                        <a:rPr lang="zh-CN" altLang="en-US" dirty="0"/>
                        <a:t>一</a:t>
                      </a:r>
                      <a:endParaRPr lang="zh-CN" altLang="en-US" dirty="0"/>
                    </a:p>
                  </a:txBody>
                  <a:tcPr marL="91444" marR="91444"/>
                </a:tc>
                <a:tc>
                  <a:txBody>
                    <a:bodyPr/>
                    <a:lstStyle/>
                    <a:p>
                      <a:pPr algn="ctr"/>
                      <a:r>
                        <a:rPr lang="zh-CN" altLang="en-US" dirty="0"/>
                        <a:t>二</a:t>
                      </a:r>
                      <a:endParaRPr lang="zh-CN" altLang="en-US" dirty="0"/>
                    </a:p>
                  </a:txBody>
                  <a:tcPr marL="91444" marR="91444"/>
                </a:tc>
                <a:tc>
                  <a:txBody>
                    <a:bodyPr/>
                    <a:lstStyle/>
                    <a:p>
                      <a:pPr algn="ctr"/>
                      <a:r>
                        <a:rPr lang="zh-CN" altLang="en-US" dirty="0"/>
                        <a:t>三</a:t>
                      </a:r>
                      <a:endParaRPr lang="zh-CN" altLang="en-US" dirty="0"/>
                    </a:p>
                  </a:txBody>
                  <a:tcPr marL="91444" marR="91444"/>
                </a:tc>
                <a:tc>
                  <a:txBody>
                    <a:bodyPr/>
                    <a:lstStyle/>
                    <a:p>
                      <a:pPr algn="ctr"/>
                      <a:r>
                        <a:rPr lang="zh-CN" altLang="en-US" dirty="0"/>
                        <a:t>四</a:t>
                      </a:r>
                      <a:endParaRPr lang="zh-CN" altLang="en-US" dirty="0"/>
                    </a:p>
                  </a:txBody>
                  <a:tcPr marL="91444" marR="91444"/>
                </a:tc>
                <a:tc>
                  <a:txBody>
                    <a:bodyPr/>
                    <a:lstStyle/>
                    <a:p>
                      <a:pPr algn="ctr"/>
                      <a:r>
                        <a:rPr lang="zh-CN" altLang="en-US" dirty="0"/>
                        <a:t>五</a:t>
                      </a:r>
                      <a:endParaRPr lang="zh-CN" altLang="en-US" dirty="0"/>
                    </a:p>
                  </a:txBody>
                  <a:tcPr marL="91444" marR="91444"/>
                </a:tc>
                <a:tc>
                  <a:txBody>
                    <a:bodyPr/>
                    <a:lstStyle/>
                    <a:p>
                      <a:pPr algn="ctr"/>
                      <a:r>
                        <a:rPr lang="zh-CN" altLang="en-US" dirty="0"/>
                        <a:t>六</a:t>
                      </a:r>
                      <a:endParaRPr lang="zh-CN" altLang="en-US" dirty="0"/>
                    </a:p>
                  </a:txBody>
                  <a:tcPr marL="91444" marR="91444"/>
                </a:tc>
                <a:tc>
                  <a:txBody>
                    <a:bodyPr/>
                    <a:lstStyle/>
                    <a:p>
                      <a:pPr algn="ctr"/>
                      <a:r>
                        <a:rPr lang="zh-CN" altLang="en-US" dirty="0"/>
                        <a:t>七</a:t>
                      </a:r>
                      <a:endParaRPr lang="zh-CN" altLang="en-US" dirty="0"/>
                    </a:p>
                  </a:txBody>
                  <a:tcPr marL="91444" marR="91444"/>
                </a:tc>
                <a:tc>
                  <a:txBody>
                    <a:bodyPr/>
                    <a:lstStyle/>
                    <a:p>
                      <a:pPr algn="ctr"/>
                      <a:r>
                        <a:rPr lang="zh-CN" altLang="en-US" dirty="0"/>
                        <a:t>八</a:t>
                      </a:r>
                      <a:endParaRPr lang="zh-CN" altLang="en-US" dirty="0"/>
                    </a:p>
                  </a:txBody>
                  <a:tcPr marL="91444" marR="91444"/>
                </a:tc>
              </a:tr>
              <a:tr h="370840">
                <a:tc>
                  <a:txBody>
                    <a:bodyPr/>
                    <a:lstStyle/>
                    <a:p>
                      <a:pPr algn="ctr"/>
                      <a:r>
                        <a:rPr lang="zh-CN" altLang="en-US" dirty="0"/>
                        <a:t>薪酬等级系数</a:t>
                      </a:r>
                      <a:endParaRPr lang="zh-CN" altLang="en-US" dirty="0"/>
                    </a:p>
                  </a:txBody>
                  <a:tcPr marL="91444" marR="91444"/>
                </a:tc>
                <a:tc>
                  <a:txBody>
                    <a:bodyPr/>
                    <a:lstStyle/>
                    <a:p>
                      <a:pPr algn="ctr"/>
                      <a:r>
                        <a:rPr lang="en-US" altLang="zh-CN" dirty="0"/>
                        <a:t>1</a:t>
                      </a:r>
                      <a:endParaRPr lang="zh-CN" altLang="en-US" dirty="0"/>
                    </a:p>
                  </a:txBody>
                  <a:tcPr marL="91444" marR="91444"/>
                </a:tc>
                <a:tc>
                  <a:txBody>
                    <a:bodyPr/>
                    <a:lstStyle/>
                    <a:p>
                      <a:pPr algn="ctr"/>
                      <a:r>
                        <a:rPr lang="en-US" altLang="zh-CN" dirty="0"/>
                        <a:t>1.2</a:t>
                      </a:r>
                      <a:endParaRPr lang="zh-CN" altLang="en-US" dirty="0"/>
                    </a:p>
                  </a:txBody>
                  <a:tcPr marL="91444" marR="91444"/>
                </a:tc>
                <a:tc>
                  <a:txBody>
                    <a:bodyPr/>
                    <a:lstStyle/>
                    <a:p>
                      <a:pPr algn="ctr"/>
                      <a:r>
                        <a:rPr lang="en-US" altLang="zh-CN" dirty="0"/>
                        <a:t>1.44</a:t>
                      </a:r>
                      <a:endParaRPr lang="zh-CN" altLang="en-US" dirty="0"/>
                    </a:p>
                  </a:txBody>
                  <a:tcPr marL="91444" marR="91444"/>
                </a:tc>
                <a:tc>
                  <a:txBody>
                    <a:bodyPr/>
                    <a:lstStyle/>
                    <a:p>
                      <a:pPr algn="ctr"/>
                      <a:r>
                        <a:rPr lang="en-US" altLang="zh-CN" dirty="0"/>
                        <a:t>1.728</a:t>
                      </a:r>
                      <a:endParaRPr lang="zh-CN" altLang="en-US" dirty="0"/>
                    </a:p>
                  </a:txBody>
                  <a:tcPr marL="91444" marR="91444"/>
                </a:tc>
                <a:tc>
                  <a:txBody>
                    <a:bodyPr/>
                    <a:lstStyle/>
                    <a:p>
                      <a:pPr algn="ctr"/>
                      <a:r>
                        <a:rPr lang="en-US" altLang="zh-CN" dirty="0"/>
                        <a:t>2.074</a:t>
                      </a:r>
                      <a:endParaRPr lang="zh-CN" altLang="en-US" dirty="0"/>
                    </a:p>
                  </a:txBody>
                  <a:tcPr marL="91444" marR="91444"/>
                </a:tc>
                <a:tc>
                  <a:txBody>
                    <a:bodyPr/>
                    <a:lstStyle/>
                    <a:p>
                      <a:pPr algn="ctr"/>
                      <a:r>
                        <a:rPr lang="en-US" altLang="zh-CN" dirty="0"/>
                        <a:t>2.489</a:t>
                      </a:r>
                      <a:endParaRPr lang="zh-CN" altLang="en-US" dirty="0"/>
                    </a:p>
                  </a:txBody>
                  <a:tcPr marL="91444" marR="91444"/>
                </a:tc>
                <a:tc>
                  <a:txBody>
                    <a:bodyPr/>
                    <a:lstStyle/>
                    <a:p>
                      <a:pPr algn="ctr"/>
                      <a:r>
                        <a:rPr lang="en-US" altLang="zh-CN" dirty="0"/>
                        <a:t>2.897</a:t>
                      </a:r>
                      <a:endParaRPr lang="zh-CN" altLang="en-US" dirty="0"/>
                    </a:p>
                  </a:txBody>
                  <a:tcPr marL="91444" marR="91444"/>
                </a:tc>
                <a:tc>
                  <a:txBody>
                    <a:bodyPr/>
                    <a:lstStyle/>
                    <a:p>
                      <a:pPr algn="ctr"/>
                      <a:r>
                        <a:rPr lang="en-US" altLang="zh-CN" dirty="0"/>
                        <a:t>3.584</a:t>
                      </a:r>
                      <a:endParaRPr lang="zh-CN" altLang="en-US" dirty="0"/>
                    </a:p>
                  </a:txBody>
                  <a:tcPr marL="91444" marR="91444"/>
                </a:tc>
              </a:tr>
              <a:tr h="370840">
                <a:tc>
                  <a:txBody>
                    <a:bodyPr/>
                    <a:lstStyle/>
                    <a:p>
                      <a:pPr algn="ctr"/>
                      <a:r>
                        <a:rPr lang="zh-CN" altLang="en-US" dirty="0"/>
                        <a:t>级差百</a:t>
                      </a:r>
                      <a:endParaRPr lang="en-US" altLang="zh-CN" dirty="0"/>
                    </a:p>
                    <a:p>
                      <a:pPr algn="ctr"/>
                      <a:r>
                        <a:rPr lang="zh-CN" altLang="en-US" dirty="0"/>
                        <a:t>分比</a:t>
                      </a:r>
                      <a:endParaRPr lang="zh-CN" altLang="en-US" dirty="0"/>
                    </a:p>
                  </a:txBody>
                  <a:tcPr marL="91444" marR="91444">
                    <a:solidFill>
                      <a:schemeClr val="accent2">
                        <a:lumMod val="20000"/>
                        <a:lumOff val="80000"/>
                      </a:schemeClr>
                    </a:solidFill>
                  </a:tcPr>
                </a:tc>
                <a:tc>
                  <a:txBody>
                    <a:bodyPr/>
                    <a:lstStyle/>
                    <a:p>
                      <a:pPr algn="ctr"/>
                      <a:r>
                        <a:rPr lang="en-US" altLang="zh-CN" dirty="0"/>
                        <a:t>20</a:t>
                      </a:r>
                      <a:endParaRPr lang="zh-CN" altLang="en-US" dirty="0"/>
                    </a:p>
                  </a:txBody>
                  <a:tcPr marL="91444" marR="91444">
                    <a:solidFill>
                      <a:schemeClr val="accent2">
                        <a:lumMod val="20000"/>
                        <a:lumOff val="80000"/>
                      </a:schemeClr>
                    </a:solidFill>
                  </a:tcPr>
                </a:tc>
                <a:tc>
                  <a:txBody>
                    <a:bodyPr/>
                    <a:lstStyle/>
                    <a:p>
                      <a:pPr algn="ctr"/>
                      <a:r>
                        <a:rPr lang="en-US" altLang="zh-CN" dirty="0"/>
                        <a:t>20</a:t>
                      </a:r>
                      <a:endParaRPr lang="zh-CN" altLang="en-US" dirty="0"/>
                    </a:p>
                  </a:txBody>
                  <a:tcPr marL="91444" marR="91444">
                    <a:solidFill>
                      <a:schemeClr val="accent2">
                        <a:lumMod val="20000"/>
                        <a:lumOff val="80000"/>
                      </a:schemeClr>
                    </a:solidFill>
                  </a:tcPr>
                </a:tc>
                <a:tc>
                  <a:txBody>
                    <a:bodyPr/>
                    <a:lstStyle/>
                    <a:p>
                      <a:pPr algn="ctr"/>
                      <a:r>
                        <a:rPr lang="en-US" altLang="zh-CN" dirty="0"/>
                        <a:t>20</a:t>
                      </a:r>
                      <a:endParaRPr lang="zh-CN" altLang="en-US" dirty="0"/>
                    </a:p>
                  </a:txBody>
                  <a:tcPr marL="91444" marR="91444">
                    <a:solidFill>
                      <a:schemeClr val="accent2">
                        <a:lumMod val="20000"/>
                        <a:lumOff val="80000"/>
                      </a:schemeClr>
                    </a:solidFill>
                  </a:tcPr>
                </a:tc>
                <a:tc>
                  <a:txBody>
                    <a:bodyPr/>
                    <a:lstStyle/>
                    <a:p>
                      <a:pPr algn="ctr"/>
                      <a:r>
                        <a:rPr lang="en-US" altLang="zh-CN" dirty="0"/>
                        <a:t>20</a:t>
                      </a:r>
                      <a:endParaRPr lang="zh-CN" altLang="en-US" dirty="0"/>
                    </a:p>
                  </a:txBody>
                  <a:tcPr marL="91444" marR="91444">
                    <a:solidFill>
                      <a:schemeClr val="accent2">
                        <a:lumMod val="20000"/>
                        <a:lumOff val="80000"/>
                      </a:schemeClr>
                    </a:solidFill>
                  </a:tcPr>
                </a:tc>
                <a:tc>
                  <a:txBody>
                    <a:bodyPr/>
                    <a:lstStyle/>
                    <a:p>
                      <a:pPr algn="ctr"/>
                      <a:r>
                        <a:rPr lang="en-US" altLang="zh-CN" dirty="0"/>
                        <a:t>20</a:t>
                      </a:r>
                      <a:endParaRPr lang="zh-CN" altLang="en-US" dirty="0"/>
                    </a:p>
                  </a:txBody>
                  <a:tcPr marL="91444" marR="91444">
                    <a:solidFill>
                      <a:schemeClr val="accent2">
                        <a:lumMod val="20000"/>
                        <a:lumOff val="80000"/>
                      </a:schemeClr>
                    </a:solidFill>
                  </a:tcPr>
                </a:tc>
                <a:tc>
                  <a:txBody>
                    <a:bodyPr/>
                    <a:lstStyle/>
                    <a:p>
                      <a:pPr algn="ctr"/>
                      <a:r>
                        <a:rPr lang="en-US" altLang="zh-CN" dirty="0"/>
                        <a:t>20</a:t>
                      </a:r>
                      <a:endParaRPr lang="zh-CN" altLang="en-US" dirty="0"/>
                    </a:p>
                  </a:txBody>
                  <a:tcPr marL="91444" marR="91444">
                    <a:solidFill>
                      <a:schemeClr val="accent2">
                        <a:lumMod val="20000"/>
                        <a:lumOff val="80000"/>
                      </a:schemeClr>
                    </a:solidFill>
                  </a:tcPr>
                </a:tc>
                <a:tc>
                  <a:txBody>
                    <a:bodyPr/>
                    <a:lstStyle/>
                    <a:p>
                      <a:pPr algn="ctr"/>
                      <a:r>
                        <a:rPr lang="en-US" altLang="zh-CN" dirty="0"/>
                        <a:t>20</a:t>
                      </a:r>
                      <a:endParaRPr lang="zh-CN" altLang="en-US" dirty="0"/>
                    </a:p>
                  </a:txBody>
                  <a:tcPr marL="91444" marR="91444">
                    <a:solidFill>
                      <a:schemeClr val="accent2">
                        <a:lumMod val="20000"/>
                        <a:lumOff val="80000"/>
                      </a:schemeClr>
                    </a:solidFill>
                  </a:tcPr>
                </a:tc>
                <a:tc>
                  <a:txBody>
                    <a:bodyPr/>
                    <a:lstStyle/>
                    <a:p>
                      <a:pPr algn="ctr"/>
                      <a:r>
                        <a:rPr lang="en-US" altLang="zh-CN" dirty="0"/>
                        <a:t>20</a:t>
                      </a:r>
                      <a:endParaRPr lang="zh-CN" altLang="en-US" dirty="0"/>
                    </a:p>
                  </a:txBody>
                  <a:tcPr marL="91444" marR="91444">
                    <a:solidFill>
                      <a:schemeClr val="accent2">
                        <a:lumMod val="20000"/>
                        <a:lumOff val="80000"/>
                      </a:schemeClr>
                    </a:solidFill>
                  </a:tcPr>
                </a:tc>
              </a:tr>
            </a:tbl>
          </a:graphicData>
        </a:graphic>
      </p:graphicFrame>
      <p:sp>
        <p:nvSpPr>
          <p:cNvPr id="59436" name="TextBox 5"/>
          <p:cNvSpPr txBox="1">
            <a:spLocks noChangeArrowheads="1"/>
          </p:cNvSpPr>
          <p:nvPr>
            <p:custDataLst>
              <p:tags r:id="rId1"/>
            </p:custDataLst>
          </p:nvPr>
        </p:nvSpPr>
        <p:spPr bwMode="auto">
          <a:xfrm>
            <a:off x="1792288" y="2587625"/>
            <a:ext cx="9588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rPr>
              <a:t>等比级差方式</a:t>
            </a:r>
            <a:endParaRPr lang="zh-CN" altLang="en-US" sz="2400">
              <a:solidFill>
                <a:schemeClr val="dk1"/>
              </a:solidFill>
            </a:endParaRPr>
          </a:p>
        </p:txBody>
      </p:sp>
      <p:sp>
        <p:nvSpPr>
          <p:cNvPr id="59437" name="TextBox 6"/>
          <p:cNvSpPr txBox="1">
            <a:spLocks noChangeArrowheads="1"/>
          </p:cNvSpPr>
          <p:nvPr>
            <p:custDataLst>
              <p:tags r:id="rId2"/>
            </p:custDataLst>
          </p:nvPr>
        </p:nvSpPr>
        <p:spPr bwMode="auto">
          <a:xfrm>
            <a:off x="1881188" y="4300538"/>
            <a:ext cx="9366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rPr>
              <a:t>不规则级差方式</a:t>
            </a:r>
            <a:endParaRPr lang="zh-CN" altLang="en-US" sz="2400">
              <a:solidFill>
                <a:schemeClr val="dk1"/>
              </a:solidFill>
            </a:endParaRPr>
          </a:p>
        </p:txBody>
      </p:sp>
      <p:graphicFrame>
        <p:nvGraphicFramePr>
          <p:cNvPr id="8" name="表格 7"/>
          <p:cNvGraphicFramePr>
            <a:graphicFrameLocks noGrp="1"/>
          </p:cNvGraphicFramePr>
          <p:nvPr/>
        </p:nvGraphicFramePr>
        <p:xfrm>
          <a:off x="2881313" y="4092575"/>
          <a:ext cx="7226300" cy="1651000"/>
        </p:xfrm>
        <a:graphic>
          <a:graphicData uri="http://schemas.openxmlformats.org/drawingml/2006/table">
            <a:tbl>
              <a:tblPr firstRow="1" bandRow="1">
                <a:tableStyleId>{5C22544A-7EE6-4342-B048-85BDC9FD1C3A}</a:tableStyleId>
              </a:tblPr>
              <a:tblGrid>
                <a:gridCol w="1323975"/>
                <a:gridCol w="504825"/>
                <a:gridCol w="1021080"/>
                <a:gridCol w="785495"/>
                <a:gridCol w="673735"/>
                <a:gridCol w="740410"/>
                <a:gridCol w="830580"/>
                <a:gridCol w="673100"/>
                <a:gridCol w="673100"/>
              </a:tblGrid>
              <a:tr h="370840">
                <a:tc>
                  <a:txBody>
                    <a:bodyPr/>
                    <a:lstStyle/>
                    <a:p>
                      <a:pPr algn="ctr"/>
                      <a:r>
                        <a:rPr lang="zh-CN" altLang="en-US" dirty="0"/>
                        <a:t>薪酬等级</a:t>
                      </a:r>
                      <a:endParaRPr lang="zh-CN" altLang="en-US" dirty="0"/>
                    </a:p>
                  </a:txBody>
                  <a:tcPr marL="91444" marR="91444"/>
                </a:tc>
                <a:tc>
                  <a:txBody>
                    <a:bodyPr/>
                    <a:lstStyle/>
                    <a:p>
                      <a:pPr algn="ctr"/>
                      <a:r>
                        <a:rPr lang="zh-CN" altLang="en-US" dirty="0"/>
                        <a:t>一</a:t>
                      </a:r>
                      <a:endParaRPr lang="zh-CN" altLang="en-US" dirty="0"/>
                    </a:p>
                  </a:txBody>
                  <a:tcPr marL="91444" marR="91444"/>
                </a:tc>
                <a:tc>
                  <a:txBody>
                    <a:bodyPr/>
                    <a:lstStyle/>
                    <a:p>
                      <a:pPr algn="ctr"/>
                      <a:r>
                        <a:rPr lang="zh-CN" altLang="en-US" dirty="0"/>
                        <a:t>二</a:t>
                      </a:r>
                      <a:endParaRPr lang="zh-CN" altLang="en-US" dirty="0"/>
                    </a:p>
                  </a:txBody>
                  <a:tcPr marL="91444" marR="91444"/>
                </a:tc>
                <a:tc>
                  <a:txBody>
                    <a:bodyPr/>
                    <a:lstStyle/>
                    <a:p>
                      <a:pPr algn="ctr"/>
                      <a:r>
                        <a:rPr lang="zh-CN" altLang="en-US" dirty="0"/>
                        <a:t>三</a:t>
                      </a:r>
                      <a:endParaRPr lang="zh-CN" altLang="en-US" dirty="0"/>
                    </a:p>
                  </a:txBody>
                  <a:tcPr marL="91444" marR="91444"/>
                </a:tc>
                <a:tc>
                  <a:txBody>
                    <a:bodyPr/>
                    <a:lstStyle/>
                    <a:p>
                      <a:pPr algn="ctr"/>
                      <a:r>
                        <a:rPr lang="zh-CN" altLang="en-US" dirty="0"/>
                        <a:t>四</a:t>
                      </a:r>
                      <a:endParaRPr lang="zh-CN" altLang="en-US" dirty="0"/>
                    </a:p>
                  </a:txBody>
                  <a:tcPr marL="91444" marR="91444"/>
                </a:tc>
                <a:tc>
                  <a:txBody>
                    <a:bodyPr/>
                    <a:lstStyle/>
                    <a:p>
                      <a:pPr algn="ctr"/>
                      <a:r>
                        <a:rPr lang="zh-CN" altLang="en-US" dirty="0"/>
                        <a:t>五</a:t>
                      </a:r>
                      <a:endParaRPr lang="zh-CN" altLang="en-US" dirty="0"/>
                    </a:p>
                  </a:txBody>
                  <a:tcPr marL="91444" marR="91444"/>
                </a:tc>
                <a:tc>
                  <a:txBody>
                    <a:bodyPr/>
                    <a:lstStyle/>
                    <a:p>
                      <a:pPr algn="ctr"/>
                      <a:r>
                        <a:rPr lang="zh-CN" altLang="en-US" dirty="0"/>
                        <a:t>六</a:t>
                      </a:r>
                      <a:endParaRPr lang="zh-CN" altLang="en-US" dirty="0"/>
                    </a:p>
                  </a:txBody>
                  <a:tcPr marL="91444" marR="91444"/>
                </a:tc>
                <a:tc>
                  <a:txBody>
                    <a:bodyPr/>
                    <a:lstStyle/>
                    <a:p>
                      <a:pPr algn="ctr"/>
                      <a:r>
                        <a:rPr lang="zh-CN" altLang="en-US" dirty="0"/>
                        <a:t>七</a:t>
                      </a:r>
                      <a:endParaRPr lang="zh-CN" altLang="en-US" dirty="0"/>
                    </a:p>
                  </a:txBody>
                  <a:tcPr marL="91444" marR="91444"/>
                </a:tc>
                <a:tc>
                  <a:txBody>
                    <a:bodyPr/>
                    <a:lstStyle/>
                    <a:p>
                      <a:pPr algn="ctr"/>
                      <a:r>
                        <a:rPr lang="zh-CN" altLang="en-US" dirty="0"/>
                        <a:t>八</a:t>
                      </a:r>
                      <a:endParaRPr lang="zh-CN" altLang="en-US" dirty="0"/>
                    </a:p>
                  </a:txBody>
                  <a:tcPr marL="91444" marR="91444"/>
                </a:tc>
              </a:tr>
              <a:tr h="370840">
                <a:tc>
                  <a:txBody>
                    <a:bodyPr/>
                    <a:lstStyle/>
                    <a:p>
                      <a:pPr algn="ctr"/>
                      <a:r>
                        <a:rPr lang="zh-CN" altLang="en-US" dirty="0"/>
                        <a:t>薪酬等级系数</a:t>
                      </a:r>
                      <a:endParaRPr lang="zh-CN" altLang="en-US" dirty="0"/>
                    </a:p>
                  </a:txBody>
                  <a:tcPr marL="91444" marR="91444"/>
                </a:tc>
                <a:tc>
                  <a:txBody>
                    <a:bodyPr/>
                    <a:lstStyle/>
                    <a:p>
                      <a:pPr algn="ctr"/>
                      <a:r>
                        <a:rPr lang="en-US" altLang="zh-CN" dirty="0"/>
                        <a:t>1</a:t>
                      </a:r>
                      <a:endParaRPr lang="zh-CN" altLang="en-US" dirty="0"/>
                    </a:p>
                  </a:txBody>
                  <a:tcPr marL="91444" marR="91444"/>
                </a:tc>
                <a:tc>
                  <a:txBody>
                    <a:bodyPr/>
                    <a:lstStyle/>
                    <a:p>
                      <a:pPr algn="ctr"/>
                      <a:r>
                        <a:rPr lang="en-US" altLang="zh-CN" dirty="0"/>
                        <a:t>1.0</a:t>
                      </a:r>
                      <a:endParaRPr lang="zh-CN" altLang="en-US" dirty="0"/>
                    </a:p>
                  </a:txBody>
                  <a:tcPr marL="91444" marR="91444"/>
                </a:tc>
                <a:tc>
                  <a:txBody>
                    <a:bodyPr/>
                    <a:lstStyle/>
                    <a:p>
                      <a:pPr algn="ctr"/>
                      <a:r>
                        <a:rPr lang="en-US" altLang="zh-CN" dirty="0"/>
                        <a:t>1.232</a:t>
                      </a:r>
                      <a:endParaRPr lang="zh-CN" altLang="en-US" dirty="0"/>
                    </a:p>
                  </a:txBody>
                  <a:tcPr marL="91444" marR="91444"/>
                </a:tc>
                <a:tc>
                  <a:txBody>
                    <a:bodyPr/>
                    <a:lstStyle/>
                    <a:p>
                      <a:pPr algn="ctr"/>
                      <a:r>
                        <a:rPr lang="en-US" altLang="zh-CN" dirty="0"/>
                        <a:t>1.417</a:t>
                      </a:r>
                      <a:endParaRPr lang="zh-CN" altLang="en-US" dirty="0"/>
                    </a:p>
                  </a:txBody>
                  <a:tcPr marL="91444" marR="91444"/>
                </a:tc>
                <a:tc>
                  <a:txBody>
                    <a:bodyPr/>
                    <a:lstStyle/>
                    <a:p>
                      <a:pPr algn="ctr"/>
                      <a:r>
                        <a:rPr lang="en-US" altLang="zh-CN" dirty="0"/>
                        <a:t>1.70</a:t>
                      </a:r>
                      <a:endParaRPr lang="zh-CN" altLang="en-US" dirty="0"/>
                    </a:p>
                  </a:txBody>
                  <a:tcPr marL="91444" marR="91444"/>
                </a:tc>
                <a:tc>
                  <a:txBody>
                    <a:bodyPr/>
                    <a:lstStyle/>
                    <a:p>
                      <a:pPr algn="ctr"/>
                      <a:r>
                        <a:rPr lang="en-US" altLang="zh-CN" dirty="0"/>
                        <a:t>1.989</a:t>
                      </a:r>
                      <a:endParaRPr lang="zh-CN" altLang="en-US" dirty="0"/>
                    </a:p>
                  </a:txBody>
                  <a:tcPr marL="91444" marR="91444"/>
                </a:tc>
                <a:tc>
                  <a:txBody>
                    <a:bodyPr/>
                    <a:lstStyle/>
                    <a:p>
                      <a:pPr algn="ctr"/>
                      <a:r>
                        <a:rPr lang="en-US" altLang="zh-CN" dirty="0"/>
                        <a:t>2.307</a:t>
                      </a:r>
                      <a:endParaRPr lang="zh-CN" altLang="en-US" dirty="0"/>
                    </a:p>
                  </a:txBody>
                  <a:tcPr marL="91444" marR="91444"/>
                </a:tc>
                <a:tc>
                  <a:txBody>
                    <a:bodyPr/>
                    <a:lstStyle/>
                    <a:p>
                      <a:pPr algn="ctr"/>
                      <a:r>
                        <a:rPr lang="en-US" altLang="zh-CN" dirty="0"/>
                        <a:t>2.63</a:t>
                      </a:r>
                      <a:endParaRPr lang="zh-CN" altLang="en-US" dirty="0"/>
                    </a:p>
                  </a:txBody>
                  <a:tcPr marL="91444" marR="91444"/>
                </a:tc>
              </a:tr>
              <a:tr h="370840">
                <a:tc>
                  <a:txBody>
                    <a:bodyPr/>
                    <a:lstStyle/>
                    <a:p>
                      <a:pPr algn="ctr"/>
                      <a:r>
                        <a:rPr lang="zh-CN" altLang="en-US" dirty="0"/>
                        <a:t>级差百</a:t>
                      </a:r>
                      <a:endParaRPr lang="en-US" altLang="zh-CN" dirty="0"/>
                    </a:p>
                    <a:p>
                      <a:pPr algn="ctr"/>
                      <a:r>
                        <a:rPr lang="zh-CN" altLang="en-US" dirty="0"/>
                        <a:t>分比</a:t>
                      </a:r>
                      <a:endParaRPr lang="zh-CN" altLang="en-US" dirty="0"/>
                    </a:p>
                  </a:txBody>
                  <a:tcPr marL="91444" marR="91444">
                    <a:solidFill>
                      <a:schemeClr val="accent2">
                        <a:lumMod val="20000"/>
                        <a:lumOff val="80000"/>
                      </a:schemeClr>
                    </a:solidFill>
                  </a:tcPr>
                </a:tc>
                <a:tc>
                  <a:txBody>
                    <a:bodyPr/>
                    <a:lstStyle/>
                    <a:p>
                      <a:pPr algn="ctr"/>
                      <a:r>
                        <a:rPr lang="en-US" altLang="zh-CN" dirty="0"/>
                        <a:t>8</a:t>
                      </a:r>
                      <a:endParaRPr lang="zh-CN" altLang="en-US" dirty="0"/>
                    </a:p>
                  </a:txBody>
                  <a:tcPr marL="91444" marR="91444">
                    <a:solidFill>
                      <a:schemeClr val="accent2">
                        <a:lumMod val="20000"/>
                        <a:lumOff val="80000"/>
                      </a:schemeClr>
                    </a:solidFill>
                  </a:tcPr>
                </a:tc>
                <a:tc>
                  <a:txBody>
                    <a:bodyPr/>
                    <a:lstStyle/>
                    <a:p>
                      <a:pPr algn="ctr"/>
                      <a:r>
                        <a:rPr lang="en-US" altLang="zh-CN" dirty="0"/>
                        <a:t>10</a:t>
                      </a:r>
                      <a:endParaRPr lang="zh-CN" altLang="en-US" dirty="0"/>
                    </a:p>
                  </a:txBody>
                  <a:tcPr marL="91444" marR="91444">
                    <a:solidFill>
                      <a:schemeClr val="accent2">
                        <a:lumMod val="20000"/>
                        <a:lumOff val="80000"/>
                      </a:schemeClr>
                    </a:solidFill>
                  </a:tcPr>
                </a:tc>
                <a:tc>
                  <a:txBody>
                    <a:bodyPr/>
                    <a:lstStyle/>
                    <a:p>
                      <a:pPr algn="ctr"/>
                      <a:r>
                        <a:rPr lang="en-US" altLang="zh-CN" dirty="0"/>
                        <a:t>12</a:t>
                      </a:r>
                      <a:endParaRPr lang="zh-CN" altLang="en-US" dirty="0"/>
                    </a:p>
                  </a:txBody>
                  <a:tcPr marL="91444" marR="91444">
                    <a:solidFill>
                      <a:schemeClr val="accent2">
                        <a:lumMod val="20000"/>
                        <a:lumOff val="80000"/>
                      </a:schemeClr>
                    </a:solidFill>
                  </a:tcPr>
                </a:tc>
                <a:tc>
                  <a:txBody>
                    <a:bodyPr/>
                    <a:lstStyle/>
                    <a:p>
                      <a:pPr algn="ctr"/>
                      <a:r>
                        <a:rPr lang="en-US" altLang="zh-CN" dirty="0"/>
                        <a:t>15</a:t>
                      </a:r>
                      <a:endParaRPr lang="zh-CN" altLang="en-US" dirty="0"/>
                    </a:p>
                  </a:txBody>
                  <a:tcPr marL="91444" marR="91444">
                    <a:solidFill>
                      <a:schemeClr val="accent2">
                        <a:lumMod val="20000"/>
                        <a:lumOff val="80000"/>
                      </a:schemeClr>
                    </a:solidFill>
                  </a:tcPr>
                </a:tc>
                <a:tc>
                  <a:txBody>
                    <a:bodyPr/>
                    <a:lstStyle/>
                    <a:p>
                      <a:pPr algn="ctr"/>
                      <a:r>
                        <a:rPr lang="en-US" altLang="zh-CN" dirty="0"/>
                        <a:t>20</a:t>
                      </a:r>
                      <a:endParaRPr lang="zh-CN" altLang="en-US" dirty="0"/>
                    </a:p>
                  </a:txBody>
                  <a:tcPr marL="91444" marR="91444">
                    <a:solidFill>
                      <a:schemeClr val="accent2">
                        <a:lumMod val="20000"/>
                        <a:lumOff val="80000"/>
                      </a:schemeClr>
                    </a:solidFill>
                  </a:tcPr>
                </a:tc>
                <a:tc>
                  <a:txBody>
                    <a:bodyPr/>
                    <a:lstStyle/>
                    <a:p>
                      <a:pPr algn="ctr"/>
                      <a:r>
                        <a:rPr lang="en-US" altLang="zh-CN" dirty="0"/>
                        <a:t>17</a:t>
                      </a:r>
                      <a:endParaRPr lang="zh-CN" altLang="en-US" dirty="0"/>
                    </a:p>
                  </a:txBody>
                  <a:tcPr marL="91444" marR="91444">
                    <a:solidFill>
                      <a:schemeClr val="accent2">
                        <a:lumMod val="20000"/>
                        <a:lumOff val="80000"/>
                      </a:schemeClr>
                    </a:solidFill>
                  </a:tcPr>
                </a:tc>
                <a:tc>
                  <a:txBody>
                    <a:bodyPr/>
                    <a:lstStyle/>
                    <a:p>
                      <a:pPr algn="ctr"/>
                      <a:r>
                        <a:rPr lang="en-US" altLang="zh-CN" dirty="0"/>
                        <a:t>16</a:t>
                      </a:r>
                      <a:endParaRPr lang="zh-CN" altLang="en-US" dirty="0"/>
                    </a:p>
                  </a:txBody>
                  <a:tcPr marL="91444" marR="91444">
                    <a:solidFill>
                      <a:schemeClr val="accent2">
                        <a:lumMod val="20000"/>
                        <a:lumOff val="80000"/>
                      </a:schemeClr>
                    </a:solidFill>
                  </a:tcPr>
                </a:tc>
                <a:tc>
                  <a:txBody>
                    <a:bodyPr/>
                    <a:lstStyle/>
                    <a:p>
                      <a:pPr algn="ctr"/>
                      <a:r>
                        <a:rPr lang="en-US" altLang="zh-CN" dirty="0"/>
                        <a:t>14</a:t>
                      </a:r>
                      <a:endParaRPr lang="zh-CN" altLang="en-US" dirty="0"/>
                    </a:p>
                  </a:txBody>
                  <a:tcPr marL="91444" marR="91444">
                    <a:solidFill>
                      <a:schemeClr val="accent2">
                        <a:lumMod val="20000"/>
                        <a:lumOff val="80000"/>
                      </a:schemeClr>
                    </a:solidFill>
                  </a:tcPr>
                </a:tc>
              </a:tr>
            </a:tbl>
          </a:graphicData>
        </a:graphic>
      </p:graphicFrame>
      <p:sp>
        <p:nvSpPr>
          <p:cNvPr id="59480" name="TextBox 8"/>
          <p:cNvSpPr txBox="1">
            <a:spLocks noChangeArrowheads="1"/>
          </p:cNvSpPr>
          <p:nvPr>
            <p:custDataLst>
              <p:tags r:id="rId3"/>
            </p:custDataLst>
          </p:nvPr>
        </p:nvSpPr>
        <p:spPr bwMode="auto">
          <a:xfrm>
            <a:off x="2081213" y="6015038"/>
            <a:ext cx="78835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latin typeface="微软雅黑" panose="020B0503020204020204" pitchFamily="34" charset="-122"/>
                <a:ea typeface="微软雅黑" panose="020B0503020204020204" pitchFamily="34" charset="-122"/>
              </a:rPr>
              <a:t>说明：某等级薪资标准</a:t>
            </a:r>
            <a:r>
              <a:rPr lang="en-US" altLang="zh-CN" sz="2400">
                <a:solidFill>
                  <a:schemeClr val="dk1"/>
                </a:solidFill>
                <a:latin typeface="微软雅黑" panose="020B0503020204020204" pitchFamily="34" charset="-122"/>
                <a:ea typeface="微软雅黑" panose="020B0503020204020204" pitchFamily="34" charset="-122"/>
              </a:rPr>
              <a:t>=</a:t>
            </a:r>
            <a:r>
              <a:rPr lang="zh-CN" altLang="en-US" sz="2400">
                <a:solidFill>
                  <a:schemeClr val="dk1"/>
                </a:solidFill>
                <a:latin typeface="微软雅黑" panose="020B0503020204020204" pitchFamily="34" charset="-122"/>
                <a:ea typeface="微软雅黑" panose="020B0503020204020204" pitchFamily="34" charset="-122"/>
              </a:rPr>
              <a:t>最低等级标准*该等级的等级系数</a:t>
            </a:r>
            <a:endParaRPr lang="zh-CN" altLang="en-US" sz="2400">
              <a:solidFill>
                <a:schemeClr val="dk1"/>
              </a:solidFill>
              <a:latin typeface="微软雅黑" panose="020B0503020204020204" pitchFamily="34" charset="-122"/>
              <a:ea typeface="微软雅黑" panose="020B0503020204020204" pitchFamily="34" charset="-122"/>
            </a:endParaRPr>
          </a:p>
        </p:txBody>
      </p:sp>
      <p:sp>
        <p:nvSpPr>
          <p:cNvPr id="9" name="AutoShape 2"/>
          <p:cNvSpPr>
            <a:spLocks noChangeArrowheads="1"/>
          </p:cNvSpPr>
          <p:nvPr>
            <p:custDataLst>
              <p:tags r:id="rId4"/>
            </p:custDataLst>
          </p:nvPr>
        </p:nvSpPr>
        <p:spPr bwMode="grayWhite">
          <a:xfrm>
            <a:off x="2076450" y="1128713"/>
            <a:ext cx="4552950"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400"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设计薪酬等级：确定薪酬等级差</a:t>
            </a:r>
            <a:endParaRPr lang="zh-CN" altLang="en-US" sz="2400"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Rectangle 2"/>
          <p:cNvSpPr txBox="1">
            <a:spLocks noChangeArrowheads="1"/>
          </p:cNvSpPr>
          <p:nvPr>
            <p:custDataLst>
              <p:tags r:id="rId5"/>
            </p:custDataLst>
          </p:nvPr>
        </p:nvSpPr>
        <p:spPr>
          <a:xfrm>
            <a:off x="2227263" y="381000"/>
            <a:ext cx="3675062" cy="487363"/>
          </a:xfrm>
          <a:prstGeom prst="rect">
            <a:avLst/>
          </a:prstGeom>
        </p:spPr>
        <p:txBody>
          <a:bodyPr/>
          <a:lstStyle/>
          <a:p>
            <a:pPr>
              <a:defRPr/>
            </a:pPr>
            <a:r>
              <a:rPr lang="zh-CN" altLang="en-US" sz="1800" kern="0" dirty="0">
                <a:solidFill>
                  <a:schemeClr val="dk2">
                    <a:lumMod val="25000"/>
                  </a:schemeClr>
                </a:solidFill>
                <a:latin typeface="微软雅黑" panose="020B0503020204020204" pitchFamily="34" charset="-122"/>
                <a:ea typeface="微软雅黑" panose="020B0503020204020204" pitchFamily="34" charset="-122"/>
                <a:cs typeface="+mj-cs"/>
              </a:rPr>
              <a:t>制定薪资方案</a:t>
            </a:r>
            <a:endParaRPr lang="zh-CN" altLang="en-US" sz="1800" kern="0" dirty="0">
              <a:solidFill>
                <a:schemeClr val="dk2">
                  <a:lumMod val="25000"/>
                </a:schemeClr>
              </a:solidFill>
              <a:latin typeface="微软雅黑" panose="020B0503020204020204" pitchFamily="34" charset="-122"/>
              <a:ea typeface="微软雅黑" panose="020B0503020204020204" pitchFamily="34" charset="-122"/>
              <a:cs typeface="+mj-cs"/>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矩形 1"/>
          <p:cNvSpPr>
            <a:spLocks noChangeArrowheads="1"/>
          </p:cNvSpPr>
          <p:nvPr>
            <p:custDataLst>
              <p:tags r:id="rId1"/>
            </p:custDataLst>
          </p:nvPr>
        </p:nvSpPr>
        <p:spPr bwMode="auto">
          <a:xfrm>
            <a:off x="2046288" y="2057400"/>
            <a:ext cx="7637462" cy="348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ts val="2875"/>
              </a:lnSpc>
              <a:spcBef>
                <a:spcPct val="20000"/>
              </a:spcBef>
              <a:buFont typeface="Wingdings" panose="05000000000000000000" pitchFamily="2" charset="2"/>
              <a:buChar char="Ø"/>
            </a:pPr>
            <a:r>
              <a:rPr lang="zh-CN" altLang="en-US" sz="2400">
                <a:solidFill>
                  <a:schemeClr val="dk1"/>
                </a:solidFill>
                <a:latin typeface="微软雅黑" panose="020B0503020204020204" pitchFamily="34" charset="-122"/>
                <a:ea typeface="微软雅黑" panose="020B0503020204020204" pitchFamily="34" charset="-122"/>
                <a:cs typeface="Arial" panose="020B0604020202020204" pitchFamily="34" charset="0"/>
              </a:rPr>
              <a:t>延伸知识：薪酬等级系数是指某等级薪酬标准和最低等级薪酬标准之比。薪酬等级系数是确定和表示薪酬等级级差的重要方法，它说明某等级薪酬标准是最低等级薪酬标准的倍数。薪酬等级系数可以是等比例的，也可以是不等比例的。</a:t>
            </a:r>
            <a:endParaRPr lang="en-US" altLang="zh-CN" sz="2400">
              <a:solidFill>
                <a:schemeClr val="dk1"/>
              </a:solidFill>
              <a:latin typeface="微软雅黑" panose="020B0503020204020204" pitchFamily="34" charset="-122"/>
              <a:ea typeface="微软雅黑" panose="020B0503020204020204" pitchFamily="34" charset="-122"/>
              <a:cs typeface="Arial" panose="020B0604020202020204" pitchFamily="34" charset="0"/>
            </a:endParaRPr>
          </a:p>
          <a:p>
            <a:pPr>
              <a:lnSpc>
                <a:spcPts val="2875"/>
              </a:lnSpc>
              <a:buFont typeface="Wingdings" panose="05000000000000000000" pitchFamily="2" charset="2"/>
              <a:buChar char="Ø"/>
            </a:pPr>
            <a:r>
              <a:rPr lang="zh-CN" altLang="en-US" sz="2400">
                <a:solidFill>
                  <a:schemeClr val="dk1"/>
                </a:solidFill>
                <a:latin typeface="微软雅黑" panose="020B0503020204020204" pitchFamily="34" charset="-122"/>
                <a:ea typeface="微软雅黑" panose="020B0503020204020204" pitchFamily="34" charset="-122"/>
                <a:cs typeface="Arial" panose="020B0604020202020204" pitchFamily="34" charset="0"/>
              </a:rPr>
              <a:t>   重点说明：设计薪酬方案时，必须考虑与薪资方案</a:t>
            </a:r>
            <a:r>
              <a:rPr lang="zh-CN" altLang="zh-CN" sz="2400">
                <a:solidFill>
                  <a:schemeClr val="dk1"/>
                </a:solidFill>
                <a:latin typeface="微软雅黑" panose="020B0503020204020204" pitchFamily="34" charset="-122"/>
                <a:ea typeface="微软雅黑" panose="020B0503020204020204" pitchFamily="34" charset="-122"/>
                <a:cs typeface="Arial" panose="020B0604020202020204" pitchFamily="34" charset="0"/>
              </a:rPr>
              <a:t>配套的</a:t>
            </a:r>
            <a:r>
              <a:rPr lang="zh-CN" altLang="en-US" sz="2400">
                <a:solidFill>
                  <a:schemeClr val="dk1"/>
                </a:solidFill>
                <a:latin typeface="微软雅黑" panose="020B0503020204020204" pitchFamily="34" charset="-122"/>
                <a:ea typeface="微软雅黑" panose="020B0503020204020204" pitchFamily="34" charset="-122"/>
                <a:cs typeface="Arial" panose="020B0604020202020204" pitchFamily="34" charset="0"/>
              </a:rPr>
              <a:t>绩效考核、</a:t>
            </a:r>
            <a:r>
              <a:rPr lang="zh-CN" altLang="zh-CN" sz="2400">
                <a:solidFill>
                  <a:schemeClr val="dk1"/>
                </a:solidFill>
                <a:latin typeface="微软雅黑" panose="020B0503020204020204" pitchFamily="34" charset="-122"/>
                <a:ea typeface="微软雅黑" panose="020B0503020204020204" pitchFamily="34" charset="-122"/>
                <a:cs typeface="Arial" panose="020B0604020202020204" pitchFamily="34" charset="0"/>
              </a:rPr>
              <a:t>奖金分配办法</a:t>
            </a:r>
            <a:r>
              <a:rPr lang="zh-CN" altLang="en-US" sz="2400">
                <a:solidFill>
                  <a:schemeClr val="dk1"/>
                </a:solidFill>
                <a:latin typeface="微软雅黑" panose="020B0503020204020204" pitchFamily="34" charset="-122"/>
                <a:ea typeface="微软雅黑" panose="020B0503020204020204" pitchFamily="34" charset="-122"/>
                <a:cs typeface="Arial" panose="020B0604020202020204" pitchFamily="34" charset="0"/>
              </a:rPr>
              <a:t>、提成办法、</a:t>
            </a:r>
            <a:r>
              <a:rPr lang="zh-CN" altLang="zh-CN" sz="2400">
                <a:solidFill>
                  <a:schemeClr val="dk1"/>
                </a:solidFill>
                <a:latin typeface="微软雅黑" panose="020B0503020204020204" pitchFamily="34" charset="-122"/>
                <a:ea typeface="微软雅黑" panose="020B0503020204020204" pitchFamily="34" charset="-122"/>
                <a:cs typeface="Arial" panose="020B0604020202020204" pitchFamily="34" charset="0"/>
              </a:rPr>
              <a:t>薪资导入、调整的管理制度。</a:t>
            </a:r>
            <a:endParaRPr lang="zh-CN" altLang="en-US" sz="2400">
              <a:solidFill>
                <a:schemeClr val="dk1"/>
              </a:solidFill>
              <a:latin typeface="微软雅黑" panose="020B0503020204020204" pitchFamily="34" charset="-122"/>
              <a:ea typeface="微软雅黑" panose="020B0503020204020204" pitchFamily="34" charset="-122"/>
              <a:cs typeface="Arial" panose="020B0604020202020204" pitchFamily="34" charset="0"/>
            </a:endParaRPr>
          </a:p>
          <a:p>
            <a:pPr>
              <a:spcBef>
                <a:spcPct val="20000"/>
              </a:spcBef>
              <a:buFontTx/>
              <a:buChar char="•"/>
            </a:pPr>
            <a:endParaRPr lang="zh-CN" altLang="en-US" sz="2400">
              <a:solidFill>
                <a:schemeClr val="dk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Rectangle 2"/>
          <p:cNvSpPr txBox="1">
            <a:spLocks noChangeArrowheads="1"/>
          </p:cNvSpPr>
          <p:nvPr>
            <p:custDataLst>
              <p:tags r:id="rId2"/>
            </p:custDataLst>
          </p:nvPr>
        </p:nvSpPr>
        <p:spPr>
          <a:xfrm>
            <a:off x="2579688" y="381000"/>
            <a:ext cx="2760662" cy="487363"/>
          </a:xfrm>
          <a:prstGeom prst="rect">
            <a:avLst/>
          </a:prstGeom>
        </p:spPr>
        <p:txBody>
          <a:bodyPr/>
          <a:lstStyle/>
          <a:p>
            <a:pPr>
              <a:defRPr/>
            </a:pPr>
            <a:r>
              <a:rPr lang="zh-CN" altLang="en-US" sz="1800" kern="0" dirty="0">
                <a:solidFill>
                  <a:schemeClr val="dk2">
                    <a:lumMod val="25000"/>
                  </a:schemeClr>
                </a:solidFill>
                <a:latin typeface="微软雅黑" panose="020B0503020204020204" pitchFamily="34" charset="-122"/>
                <a:ea typeface="微软雅黑" panose="020B0503020204020204" pitchFamily="34" charset="-122"/>
                <a:cs typeface="+mj-cs"/>
              </a:rPr>
              <a:t>制定薪资方案</a:t>
            </a:r>
            <a:endParaRPr lang="zh-CN" altLang="en-US" sz="1800" kern="0" dirty="0">
              <a:solidFill>
                <a:schemeClr val="dk2">
                  <a:lumMod val="25000"/>
                </a:schemeClr>
              </a:solidFill>
              <a:latin typeface="微软雅黑" panose="020B0503020204020204" pitchFamily="34" charset="-122"/>
              <a:ea typeface="微软雅黑" panose="020B0503020204020204" pitchFamily="34" charset="-122"/>
              <a:cs typeface="+mj-cs"/>
            </a:endParaRPr>
          </a:p>
        </p:txBody>
      </p:sp>
      <p:sp>
        <p:nvSpPr>
          <p:cNvPr id="60420" name="TextBox 6"/>
          <p:cNvSpPr txBox="1">
            <a:spLocks noChangeArrowheads="1"/>
          </p:cNvSpPr>
          <p:nvPr>
            <p:custDataLst>
              <p:tags r:id="rId3"/>
            </p:custDataLst>
          </p:nvPr>
        </p:nvSpPr>
        <p:spPr bwMode="auto">
          <a:xfrm>
            <a:off x="1804988" y="1447800"/>
            <a:ext cx="270827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Clr>
                <a:srgbClr val="FF0000"/>
              </a:buClr>
            </a:pPr>
            <a:r>
              <a:rPr lang="zh-CN" altLang="en-US" sz="2400">
                <a:solidFill>
                  <a:schemeClr val="dk1"/>
                </a:solidFill>
                <a:latin typeface="微软雅黑" panose="020B0503020204020204" pitchFamily="34" charset="-122"/>
                <a:ea typeface="微软雅黑" panose="020B0503020204020204" pitchFamily="34" charset="-122"/>
              </a:rPr>
              <a:t>注意要点</a:t>
            </a:r>
            <a:r>
              <a:rPr lang="zh-CN" altLang="en-US" sz="2000">
                <a:solidFill>
                  <a:schemeClr val="dk1"/>
                </a:solidFill>
                <a:latin typeface="微软雅黑" panose="020B0503020204020204" pitchFamily="34" charset="-122"/>
                <a:ea typeface="微软雅黑" panose="020B0503020204020204" pitchFamily="34" charset="-122"/>
              </a:rPr>
              <a:t>：</a:t>
            </a:r>
            <a:endParaRPr lang="zh-CN" altLang="en-US" sz="2000">
              <a:solidFill>
                <a:schemeClr val="dk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78"/>
          <p:cNvSpPr>
            <a:spLocks noChangeArrowheads="1"/>
          </p:cNvSpPr>
          <p:nvPr>
            <p:custDataLst>
              <p:tags r:id="rId1"/>
            </p:custDataLst>
          </p:nvPr>
        </p:nvSpPr>
        <p:spPr bwMode="gray">
          <a:xfrm flipH="1">
            <a:off x="2133600" y="1368425"/>
            <a:ext cx="1425575" cy="4038600"/>
          </a:xfrm>
          <a:prstGeom prst="roundRect">
            <a:avLst>
              <a:gd name="adj" fmla="val 11375"/>
            </a:avLst>
          </a:prstGeom>
          <a:solidFill>
            <a:srgbClr val="FFFFFF"/>
          </a:solidFill>
          <a:ln w="28575">
            <a:solidFill>
              <a:schemeClr val="accent2"/>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443396" name="AutoShape 76"/>
          <p:cNvSpPr>
            <a:spLocks noChangeArrowheads="1"/>
          </p:cNvSpPr>
          <p:nvPr>
            <p:custDataLst>
              <p:tags r:id="rId2"/>
            </p:custDataLst>
          </p:nvPr>
        </p:nvSpPr>
        <p:spPr bwMode="gray">
          <a:xfrm>
            <a:off x="3565525" y="1371600"/>
            <a:ext cx="6596063" cy="4038600"/>
          </a:xfrm>
          <a:prstGeom prst="roundRect">
            <a:avLst>
              <a:gd name="adj" fmla="val 2454"/>
            </a:avLst>
          </a:prstGeom>
          <a:solidFill>
            <a:schemeClr val="accent4">
              <a:lumMod val="20000"/>
              <a:lumOff val="80000"/>
            </a:schemeClr>
          </a:solidFill>
          <a:ln w="28575">
            <a:solidFill>
              <a:srgbClr val="FEFEFE"/>
            </a:solidFill>
            <a:round/>
          </a:ln>
        </p:spPr>
        <p:txBody>
          <a:bodyPr wrap="none" anchor="ct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sp>
        <p:nvSpPr>
          <p:cNvPr id="61444" name="Rectangle 24"/>
          <p:cNvSpPr>
            <a:spLocks noGrp="1" noChangeArrowheads="1"/>
          </p:cNvSpPr>
          <p:nvPr>
            <p:ph type="title"/>
          </p:nvPr>
        </p:nvSpPr>
        <p:spPr>
          <a:xfrm>
            <a:off x="2438400" y="304800"/>
            <a:ext cx="3868738" cy="7239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薪酬方案设计步骤</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8219" name="Freeform 27"/>
          <p:cNvSpPr/>
          <p:nvPr>
            <p:custDataLst>
              <p:tags r:id="rId3"/>
            </p:custDataLst>
          </p:nvPr>
        </p:nvSpPr>
        <p:spPr bwMode="gray">
          <a:xfrm flipH="1">
            <a:off x="9653588" y="1416050"/>
            <a:ext cx="515937" cy="465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8F8F8">
                  <a:gamma/>
                  <a:tint val="54510"/>
                  <a:invGamma/>
                </a:srgbClr>
              </a:gs>
              <a:gs pos="50000">
                <a:srgbClr val="F8F8F8">
                  <a:alpha val="0"/>
                </a:srgbClr>
              </a:gs>
              <a:gs pos="100000">
                <a:srgbClr val="F8F8F8">
                  <a:gamma/>
                  <a:tint val="54510"/>
                  <a:invGamma/>
                </a:srgbClr>
              </a:gs>
            </a:gsLst>
            <a:lin ang="2700000" scaled="1"/>
          </a:gradFill>
          <a:ln w="0">
            <a:noFill/>
            <a:prstDash val="solid"/>
            <a:round/>
          </a:ln>
          <a:effectLst/>
        </p:spPr>
        <p:txBody>
          <a:bodyPr/>
          <a:lstStyle/>
          <a:p>
            <a:pPr>
              <a:buFont typeface="Arial" panose="020B0604020202020204" pitchFamily="34" charset="0"/>
              <a:buNone/>
              <a:defRPr/>
            </a:pPr>
            <a:endParaRPr lang="zh-CN" altLang="en-US" sz="1800">
              <a:solidFill>
                <a:schemeClr val="dk1"/>
              </a:solidFill>
              <a:latin typeface="Arial" panose="020B0604020202020204" pitchFamily="34" charset="0"/>
            </a:endParaRPr>
          </a:p>
        </p:txBody>
      </p:sp>
      <p:grpSp>
        <p:nvGrpSpPr>
          <p:cNvPr id="61448" name="Group 29"/>
          <p:cNvGrpSpPr/>
          <p:nvPr/>
        </p:nvGrpSpPr>
        <p:grpSpPr bwMode="auto">
          <a:xfrm rot="5400000">
            <a:off x="3362325" y="1514475"/>
            <a:ext cx="495300" cy="666750"/>
            <a:chOff x="778" y="1762"/>
            <a:chExt cx="312" cy="420"/>
          </a:xfrm>
        </p:grpSpPr>
        <p:grpSp>
          <p:nvGrpSpPr>
            <p:cNvPr id="61462" name="Group 30"/>
            <p:cNvGrpSpPr/>
            <p:nvPr/>
          </p:nvGrpSpPr>
          <p:grpSpPr bwMode="auto">
            <a:xfrm>
              <a:off x="960" y="1764"/>
              <a:ext cx="130" cy="418"/>
              <a:chOff x="960" y="1764"/>
              <a:chExt cx="130" cy="418"/>
            </a:xfrm>
          </p:grpSpPr>
          <p:sp>
            <p:nvSpPr>
              <p:cNvPr id="61467" name="Oval 31"/>
              <p:cNvSpPr>
                <a:spLocks noChangeArrowheads="1"/>
              </p:cNvSpPr>
              <p:nvPr>
                <p:custDataLst>
                  <p:tags r:id="rId4"/>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1468" name="Oval 32"/>
              <p:cNvSpPr>
                <a:spLocks noChangeArrowheads="1"/>
              </p:cNvSpPr>
              <p:nvPr>
                <p:custDataLst>
                  <p:tags r:id="rId5"/>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1469" name="AutoShape 33"/>
              <p:cNvSpPr>
                <a:spLocks noChangeArrowheads="1"/>
              </p:cNvSpPr>
              <p:nvPr>
                <p:custDataLst>
                  <p:tags r:id="rId6"/>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61463" name="Group 34"/>
            <p:cNvGrpSpPr/>
            <p:nvPr/>
          </p:nvGrpSpPr>
          <p:grpSpPr bwMode="auto">
            <a:xfrm>
              <a:off x="778" y="1762"/>
              <a:ext cx="130" cy="418"/>
              <a:chOff x="960" y="1764"/>
              <a:chExt cx="130" cy="418"/>
            </a:xfrm>
          </p:grpSpPr>
          <p:sp>
            <p:nvSpPr>
              <p:cNvPr id="61464" name="Oval 35"/>
              <p:cNvSpPr>
                <a:spLocks noChangeArrowheads="1"/>
              </p:cNvSpPr>
              <p:nvPr>
                <p:custDataLst>
                  <p:tags r:id="rId7"/>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1465" name="Oval 36"/>
              <p:cNvSpPr>
                <a:spLocks noChangeArrowheads="1"/>
              </p:cNvSpPr>
              <p:nvPr>
                <p:custDataLst>
                  <p:tags r:id="rId8"/>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1466" name="AutoShape 37"/>
              <p:cNvSpPr>
                <a:spLocks noChangeArrowheads="1"/>
              </p:cNvSpPr>
              <p:nvPr>
                <p:custDataLst>
                  <p:tags r:id="rId9"/>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grpSp>
        <p:nvGrpSpPr>
          <p:cNvPr id="61449" name="Group 65"/>
          <p:cNvGrpSpPr/>
          <p:nvPr/>
        </p:nvGrpSpPr>
        <p:grpSpPr bwMode="auto">
          <a:xfrm rot="5400000">
            <a:off x="3362325" y="4638675"/>
            <a:ext cx="495300" cy="666750"/>
            <a:chOff x="778" y="1762"/>
            <a:chExt cx="312" cy="420"/>
          </a:xfrm>
        </p:grpSpPr>
        <p:grpSp>
          <p:nvGrpSpPr>
            <p:cNvPr id="61454" name="Group 66"/>
            <p:cNvGrpSpPr/>
            <p:nvPr/>
          </p:nvGrpSpPr>
          <p:grpSpPr bwMode="auto">
            <a:xfrm>
              <a:off x="960" y="1764"/>
              <a:ext cx="130" cy="418"/>
              <a:chOff x="960" y="1764"/>
              <a:chExt cx="130" cy="418"/>
            </a:xfrm>
          </p:grpSpPr>
          <p:sp>
            <p:nvSpPr>
              <p:cNvPr id="61459" name="Oval 67"/>
              <p:cNvSpPr>
                <a:spLocks noChangeArrowheads="1"/>
              </p:cNvSpPr>
              <p:nvPr>
                <p:custDataLst>
                  <p:tags r:id="rId10"/>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1460" name="Oval 68"/>
              <p:cNvSpPr>
                <a:spLocks noChangeArrowheads="1"/>
              </p:cNvSpPr>
              <p:nvPr>
                <p:custDataLst>
                  <p:tags r:id="rId11"/>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1461" name="AutoShape 69"/>
              <p:cNvSpPr>
                <a:spLocks noChangeArrowheads="1"/>
              </p:cNvSpPr>
              <p:nvPr>
                <p:custDataLst>
                  <p:tags r:id="rId12"/>
                </p:custDataLst>
              </p:nvPr>
            </p:nvSpPr>
            <p:spPr bwMode="gray">
              <a:xfrm>
                <a:off x="996" y="1836"/>
                <a:ext cx="62" cy="300"/>
              </a:xfrm>
              <a:prstGeom prst="roundRect">
                <a:avLst>
                  <a:gd name="adj" fmla="val 50000"/>
                </a:avLst>
              </a:prstGeom>
              <a:gradFill rotWithShape="1">
                <a:gsLst>
                  <a:gs pos="0">
                    <a:srgbClr val="B2B2B2"/>
                  </a:gs>
                  <a:gs pos="50000">
                    <a:srgbClr val="EAEAEA"/>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nvGrpSpPr>
            <p:cNvPr id="61455" name="Group 70"/>
            <p:cNvGrpSpPr/>
            <p:nvPr/>
          </p:nvGrpSpPr>
          <p:grpSpPr bwMode="auto">
            <a:xfrm>
              <a:off x="778" y="1762"/>
              <a:ext cx="130" cy="418"/>
              <a:chOff x="960" y="1764"/>
              <a:chExt cx="130" cy="418"/>
            </a:xfrm>
          </p:grpSpPr>
          <p:sp>
            <p:nvSpPr>
              <p:cNvPr id="61456" name="Oval 71"/>
              <p:cNvSpPr>
                <a:spLocks noChangeArrowheads="1"/>
              </p:cNvSpPr>
              <p:nvPr>
                <p:custDataLst>
                  <p:tags r:id="rId13"/>
                </p:custDataLst>
              </p:nvPr>
            </p:nvSpPr>
            <p:spPr bwMode="gray">
              <a:xfrm>
                <a:off x="960" y="1764"/>
                <a:ext cx="126" cy="120"/>
              </a:xfrm>
              <a:prstGeom prst="ellipse">
                <a:avLst/>
              </a:prstGeom>
              <a:solidFill>
                <a:srgbClr val="000000">
                  <a:alpha val="20000"/>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1457" name="Oval 72"/>
              <p:cNvSpPr>
                <a:spLocks noChangeArrowheads="1"/>
              </p:cNvSpPr>
              <p:nvPr>
                <p:custDataLst>
                  <p:tags r:id="rId14"/>
                </p:custDataLst>
              </p:nvPr>
            </p:nvSpPr>
            <p:spPr bwMode="gray">
              <a:xfrm>
                <a:off x="964" y="2062"/>
                <a:ext cx="126" cy="120"/>
              </a:xfrm>
              <a:prstGeom prst="ellipse">
                <a:avLst/>
              </a:prstGeom>
              <a:solidFill>
                <a:srgbClr val="000000">
                  <a:alpha val="30196"/>
                </a:srgbClr>
              </a:solidFill>
              <a:ln w="38100" algn="ctr">
                <a:solidFill>
                  <a:schemeClr val="accent3"/>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1458" name="AutoShape 73"/>
              <p:cNvSpPr>
                <a:spLocks noChangeArrowheads="1"/>
              </p:cNvSpPr>
              <p:nvPr>
                <p:custDataLst>
                  <p:tags r:id="rId15"/>
                </p:custDataLst>
              </p:nvPr>
            </p:nvSpPr>
            <p:spPr bwMode="gray">
              <a:xfrm>
                <a:off x="996" y="1836"/>
                <a:ext cx="62" cy="300"/>
              </a:xfrm>
              <a:prstGeom prst="roundRect">
                <a:avLst>
                  <a:gd name="adj" fmla="val 50000"/>
                </a:avLst>
              </a:prstGeom>
              <a:gradFill rotWithShape="1">
                <a:gsLst>
                  <a:gs pos="0">
                    <a:srgbClr val="B2B2B2"/>
                  </a:gs>
                  <a:gs pos="50000">
                    <a:srgbClr val="FFFFFF"/>
                  </a:gs>
                  <a:gs pos="100000">
                    <a:srgbClr val="B2B2B2"/>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sp>
        <p:nvSpPr>
          <p:cNvPr id="61450" name="Text Box 74"/>
          <p:cNvSpPr txBox="1">
            <a:spLocks noChangeArrowheads="1"/>
          </p:cNvSpPr>
          <p:nvPr/>
        </p:nvSpPr>
        <p:spPr bwMode="gray">
          <a:xfrm>
            <a:off x="4087813" y="1447800"/>
            <a:ext cx="5813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a:solidFill>
                  <a:srgbClr val="000000"/>
                </a:solidFill>
                <a:latin typeface="微软雅黑" panose="020B0503020204020204" pitchFamily="34" charset="-122"/>
                <a:ea typeface="微软雅黑" panose="020B0503020204020204" pitchFamily="34" charset="-122"/>
                <a:cs typeface="Arial" panose="020B0604020202020204" pitchFamily="34" charset="0"/>
              </a:rPr>
              <a:t>重点内容：</a:t>
            </a:r>
            <a:endParaRPr lang="zh-CN" altLang="en-US" sz="24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1451" name="Text Box 75"/>
          <p:cNvSpPr txBox="1">
            <a:spLocks noChangeArrowheads="1"/>
          </p:cNvSpPr>
          <p:nvPr>
            <p:custDataLst>
              <p:tags r:id="rId16"/>
            </p:custDataLst>
          </p:nvPr>
        </p:nvSpPr>
        <p:spPr bwMode="auto">
          <a:xfrm>
            <a:off x="4056063" y="2078038"/>
            <a:ext cx="5627687" cy="333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a:solidFill>
                  <a:schemeClr val="dk1"/>
                </a:solidFill>
                <a:latin typeface="微软雅黑" panose="020B0503020204020204" pitchFamily="34" charset="-122"/>
                <a:ea typeface="微软雅黑" panose="020B0503020204020204" pitchFamily="34" charset="-122"/>
              </a:rPr>
              <a:t>1</a:t>
            </a:r>
            <a:r>
              <a:rPr lang="zh-CN" altLang="en-US" sz="2000">
                <a:solidFill>
                  <a:schemeClr val="dk1"/>
                </a:solidFill>
                <a:latin typeface="微软雅黑" panose="020B0503020204020204" pitchFamily="34" charset="-122"/>
                <a:ea typeface="微软雅黑" panose="020B0503020204020204" pitchFamily="34" charset="-122"/>
              </a:rPr>
              <a:t>、</a:t>
            </a:r>
            <a:r>
              <a:rPr lang="zh-CN" altLang="zh-CN" sz="2000">
                <a:solidFill>
                  <a:schemeClr val="dk1"/>
                </a:solidFill>
                <a:latin typeface="微软雅黑" panose="020B0503020204020204" pitchFamily="34" charset="-122"/>
                <a:ea typeface="微软雅黑" panose="020B0503020204020204" pitchFamily="34" charset="-122"/>
              </a:rPr>
              <a:t>根据员工的绩效历史记录、能力</a:t>
            </a:r>
            <a:r>
              <a:rPr lang="zh-CN" altLang="en-US" sz="2000">
                <a:solidFill>
                  <a:schemeClr val="dk1"/>
                </a:solidFill>
                <a:latin typeface="微软雅黑" panose="020B0503020204020204" pitchFamily="34" charset="-122"/>
                <a:ea typeface="微软雅黑" panose="020B0503020204020204" pitchFamily="34" charset="-122"/>
              </a:rPr>
              <a:t>、</a:t>
            </a:r>
            <a:r>
              <a:rPr lang="zh-CN" altLang="zh-CN" sz="2000">
                <a:solidFill>
                  <a:schemeClr val="dk1"/>
                </a:solidFill>
                <a:latin typeface="微软雅黑" panose="020B0503020204020204" pitchFamily="34" charset="-122"/>
                <a:ea typeface="微软雅黑" panose="020B0503020204020204" pitchFamily="34" charset="-122"/>
              </a:rPr>
              <a:t>任职资格情况等，确定套改方案初稿，与领导沟通确认套改方案。</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r>
              <a:rPr lang="en-US" altLang="zh-CN" sz="200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2000">
                <a:solidFill>
                  <a:schemeClr val="dk1"/>
                </a:solidFill>
                <a:latin typeface="微软雅黑" panose="020B0503020204020204" pitchFamily="34" charset="-122"/>
                <a:ea typeface="微软雅黑" panose="020B0503020204020204" pitchFamily="34" charset="-122"/>
                <a:cs typeface="Times New Roman" panose="02020603050405020304" pitchFamily="18" charset="0"/>
              </a:rPr>
              <a:t>、确定人员工资时，综合考虑三方面因素：</a:t>
            </a:r>
            <a:endParaRPr lang="zh-CN" altLang="en-US" sz="2000">
              <a:solidFill>
                <a:schemeClr val="dk1"/>
              </a:solidFill>
              <a:latin typeface="微软雅黑" panose="020B0503020204020204" pitchFamily="34" charset="-122"/>
              <a:ea typeface="微软雅黑" panose="020B0503020204020204" pitchFamily="34" charset="-122"/>
            </a:endParaRPr>
          </a:p>
          <a:p>
            <a:r>
              <a:rPr lang="zh-CN" altLang="en-US" sz="2000">
                <a:solidFill>
                  <a:schemeClr val="dk1"/>
                </a:solidFill>
                <a:latin typeface="微软雅黑" panose="020B0503020204020204" pitchFamily="34" charset="-122"/>
                <a:ea typeface="微软雅黑" panose="020B0503020204020204" pitchFamily="34" charset="-122"/>
              </a:rPr>
              <a:t>     ①职位等级 ②个人的技能和资历 ③个人绩效</a:t>
            </a:r>
            <a:endParaRPr lang="zh-CN" altLang="en-US" sz="2000">
              <a:solidFill>
                <a:schemeClr val="dk1"/>
              </a:solidFill>
              <a:latin typeface="微软雅黑" panose="020B0503020204020204" pitchFamily="34" charset="-122"/>
              <a:ea typeface="微软雅黑" panose="020B0503020204020204" pitchFamily="34" charset="-122"/>
            </a:endParaRPr>
          </a:p>
          <a:p>
            <a:pPr eaLnBrk="1" hangingPunct="1"/>
            <a:r>
              <a:rPr lang="zh-CN" altLang="en-US" sz="2000">
                <a:solidFill>
                  <a:schemeClr val="dk1"/>
                </a:solidFill>
                <a:latin typeface="微软雅黑" panose="020B0503020204020204" pitchFamily="34" charset="-122"/>
                <a:ea typeface="微软雅黑" panose="020B0503020204020204" pitchFamily="34" charset="-122"/>
              </a:rPr>
              <a:t>3、</a:t>
            </a:r>
            <a:r>
              <a:rPr lang="zh-CN" altLang="zh-CN" sz="2000">
                <a:solidFill>
                  <a:schemeClr val="dk1"/>
                </a:solidFill>
                <a:latin typeface="微软雅黑" panose="020B0503020204020204" pitchFamily="34" charset="-122"/>
                <a:ea typeface="微软雅黑" panose="020B0503020204020204" pitchFamily="34" charset="-122"/>
              </a:rPr>
              <a:t>根据套改方案，</a:t>
            </a:r>
            <a:r>
              <a:rPr lang="zh-CN" altLang="en-US" sz="2000">
                <a:solidFill>
                  <a:schemeClr val="dk1"/>
                </a:solidFill>
                <a:latin typeface="微软雅黑" panose="020B0503020204020204" pitchFamily="34" charset="-122"/>
                <a:ea typeface="微软雅黑" panose="020B0503020204020204" pitchFamily="34" charset="-122"/>
              </a:rPr>
              <a:t>进行薪资导入，</a:t>
            </a:r>
            <a:r>
              <a:rPr lang="zh-CN" altLang="zh-CN" sz="2000">
                <a:solidFill>
                  <a:schemeClr val="dk1"/>
                </a:solidFill>
                <a:latin typeface="微软雅黑" panose="020B0503020204020204" pitchFamily="34" charset="-122"/>
                <a:ea typeface="微软雅黑" panose="020B0503020204020204" pitchFamily="34" charset="-122"/>
              </a:rPr>
              <a:t>计算出</a:t>
            </a:r>
            <a:r>
              <a:rPr lang="zh-CN" altLang="en-US" sz="2000">
                <a:solidFill>
                  <a:schemeClr val="dk1"/>
                </a:solidFill>
                <a:latin typeface="微软雅黑" panose="020B0503020204020204" pitchFamily="34" charset="-122"/>
                <a:ea typeface="微软雅黑" panose="020B0503020204020204" pitchFamily="34" charset="-122"/>
              </a:rPr>
              <a:t>调整</a:t>
            </a:r>
            <a:r>
              <a:rPr lang="zh-CN" altLang="zh-CN" sz="2000">
                <a:solidFill>
                  <a:schemeClr val="dk1"/>
                </a:solidFill>
                <a:latin typeface="微软雅黑" panose="020B0503020204020204" pitchFamily="34" charset="-122"/>
                <a:ea typeface="微软雅黑" panose="020B0503020204020204" pitchFamily="34" charset="-122"/>
              </a:rPr>
              <a:t>前后员工收入</a:t>
            </a:r>
            <a:r>
              <a:rPr lang="zh-CN" altLang="en-US" sz="2000">
                <a:solidFill>
                  <a:schemeClr val="dk1"/>
                </a:solidFill>
                <a:latin typeface="微软雅黑" panose="020B0503020204020204" pitchFamily="34" charset="-122"/>
                <a:ea typeface="微软雅黑" panose="020B0503020204020204" pitchFamily="34" charset="-122"/>
              </a:rPr>
              <a:t>、工资</a:t>
            </a:r>
            <a:r>
              <a:rPr lang="zh-CN" altLang="zh-CN" sz="2000">
                <a:solidFill>
                  <a:schemeClr val="dk1"/>
                </a:solidFill>
                <a:latin typeface="微软雅黑" panose="020B0503020204020204" pitchFamily="34" charset="-122"/>
                <a:ea typeface="微软雅黑" panose="020B0503020204020204" pitchFamily="34" charset="-122"/>
              </a:rPr>
              <a:t>总额的变化情况</a:t>
            </a:r>
            <a:r>
              <a:rPr lang="zh-CN" altLang="en-US" sz="2000">
                <a:solidFill>
                  <a:schemeClr val="dk1"/>
                </a:solidFill>
                <a:latin typeface="微软雅黑" panose="020B0503020204020204" pitchFamily="34" charset="-122"/>
                <a:ea typeface="微软雅黑" panose="020B0503020204020204" pitchFamily="34" charset="-122"/>
              </a:rPr>
              <a:t>；与公司经营业务相匹配，测算本年度人工成本总额、人工效能指标数据的变化情况。</a:t>
            </a:r>
            <a:endParaRPr lang="zh-CN" altLang="zh-CN" sz="2000">
              <a:solidFill>
                <a:schemeClr val="dk1"/>
              </a:solidFill>
              <a:latin typeface="微软雅黑" panose="020B0503020204020204" pitchFamily="34" charset="-122"/>
              <a:ea typeface="微软雅黑" panose="020B0503020204020204" pitchFamily="34" charset="-122"/>
            </a:endParaRPr>
          </a:p>
          <a:p>
            <a:pPr eaLnBrk="1" hangingPunct="1">
              <a:lnSpc>
                <a:spcPts val="3700"/>
              </a:lnSpc>
            </a:pPr>
            <a:endParaRPr lang="zh-CN" altLang="zh-CN" sz="2000">
              <a:solidFill>
                <a:schemeClr val="dk1"/>
              </a:solidFill>
              <a:latin typeface="微软雅黑" panose="020B0503020204020204" pitchFamily="34" charset="-122"/>
              <a:ea typeface="微软雅黑" panose="020B0503020204020204" pitchFamily="34" charset="-122"/>
            </a:endParaRPr>
          </a:p>
        </p:txBody>
      </p:sp>
      <p:sp>
        <p:nvSpPr>
          <p:cNvPr id="61452" name="Line 77"/>
          <p:cNvSpPr>
            <a:spLocks noChangeShapeType="1"/>
          </p:cNvSpPr>
          <p:nvPr>
            <p:custDataLst>
              <p:tags r:id="rId17"/>
            </p:custDataLst>
          </p:nvPr>
        </p:nvSpPr>
        <p:spPr bwMode="auto">
          <a:xfrm>
            <a:off x="3978275" y="1985963"/>
            <a:ext cx="5867400" cy="0"/>
          </a:xfrm>
          <a:prstGeom prst="line">
            <a:avLst/>
          </a:prstGeom>
          <a:noFill/>
          <a:ln w="9525">
            <a:solidFill>
              <a:schemeClr val="dk1"/>
            </a:solidFill>
            <a:prstDash val="lgDash"/>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61453" name="TextBox 29"/>
          <p:cNvSpPr txBox="1">
            <a:spLocks noChangeArrowheads="1"/>
          </p:cNvSpPr>
          <p:nvPr>
            <p:custDataLst>
              <p:tags r:id="rId18"/>
            </p:custDataLst>
          </p:nvPr>
        </p:nvSpPr>
        <p:spPr bwMode="auto">
          <a:xfrm>
            <a:off x="2138680" y="1447800"/>
            <a:ext cx="119824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dk1"/>
                </a:solidFill>
                <a:latin typeface="微软雅黑" panose="020B0503020204020204" pitchFamily="34" charset="-122"/>
                <a:ea typeface="微软雅黑" panose="020B0503020204020204" pitchFamily="34" charset="-122"/>
              </a:rPr>
              <a:t>第六步：</a:t>
            </a:r>
            <a:endParaRPr lang="en-US" altLang="zh-CN" sz="2400">
              <a:solidFill>
                <a:schemeClr val="dk1"/>
              </a:solidFill>
              <a:latin typeface="微软雅黑" panose="020B0503020204020204" pitchFamily="34" charset="-122"/>
              <a:ea typeface="微软雅黑" panose="020B0503020204020204" pitchFamily="34" charset="-122"/>
            </a:endParaRPr>
          </a:p>
          <a:p>
            <a:pPr eaLnBrk="1" hangingPunct="1"/>
            <a:r>
              <a:rPr lang="zh-CN" altLang="en-US" sz="2400">
                <a:solidFill>
                  <a:schemeClr val="dk1"/>
                </a:solidFill>
                <a:latin typeface="微软雅黑" panose="020B0503020204020204" pitchFamily="34" charset="-122"/>
                <a:ea typeface="微软雅黑" panose="020B0503020204020204" pitchFamily="34" charset="-122"/>
              </a:rPr>
              <a:t>薪资导入，数据套算</a:t>
            </a:r>
            <a:endParaRPr lang="en-US" altLang="zh-CN" sz="2400">
              <a:solidFill>
                <a:schemeClr val="dk1"/>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endParaRPr lang="en-US" altLang="zh-CN" sz="2400">
              <a:solidFill>
                <a:schemeClr val="dk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ctrTitle" idx="4294967295"/>
          </p:nvPr>
        </p:nvSpPr>
        <p:spPr>
          <a:xfrm>
            <a:off x="1985963" y="295275"/>
            <a:ext cx="7556500" cy="647700"/>
          </a:xfrm>
        </p:spPr>
        <p:txBody>
          <a:bodyPr/>
          <a:lstStyle/>
          <a:p>
            <a:r>
              <a:rPr lang="en-US" altLang="zh-CN" sz="2800">
                <a:solidFill>
                  <a:schemeClr val="accent1"/>
                </a:solidFill>
                <a:latin typeface="微软雅黑" panose="020B0503020204020204" pitchFamily="34" charset="-122"/>
                <a:ea typeface="微软雅黑" panose="020B0503020204020204" pitchFamily="34" charset="-122"/>
              </a:rPr>
              <a:t>  </a:t>
            </a:r>
            <a:r>
              <a:rPr lang="zh-CN" altLang="en-US" sz="2800">
                <a:solidFill>
                  <a:schemeClr val="accent1"/>
                </a:solidFill>
                <a:latin typeface="微软雅黑" panose="020B0503020204020204" pitchFamily="34" charset="-122"/>
                <a:ea typeface="微软雅黑" panose="020B0503020204020204" pitchFamily="34" charset="-122"/>
              </a:rPr>
              <a:t>交 流 内 容</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62467" name="Rectangle 3"/>
          <p:cNvSpPr>
            <a:spLocks noGrp="1" noChangeArrowheads="1"/>
          </p:cNvSpPr>
          <p:nvPr>
            <p:ph type="subTitle" idx="4294967295"/>
          </p:nvPr>
        </p:nvSpPr>
        <p:spPr>
          <a:xfrm>
            <a:off x="2860675" y="990600"/>
            <a:ext cx="6878638" cy="5918835"/>
          </a:xfrm>
          <a:noFill/>
        </p:spPr>
        <p:txBody>
          <a:bodyPr>
            <a:spAutoFit/>
          </a:bodyPr>
          <a:lstStyle/>
          <a:p>
            <a:pPr marL="457200" indent="-457200">
              <a:spcBef>
                <a:spcPct val="100000"/>
              </a:spcBef>
              <a:buFontTx/>
              <a:buNone/>
            </a:pPr>
            <a:r>
              <a:rPr lang="zh-CN" altLang="en-US" sz="2000" b="1">
                <a:solidFill>
                  <a:srgbClr val="000000"/>
                </a:solidFill>
                <a:latin typeface="宋体" panose="02010600030101010101" pitchFamily="2" charset="-122"/>
              </a:rPr>
              <a:t>    </a:t>
            </a:r>
            <a:endParaRPr lang="zh-CN" altLang="en-US" sz="2000" b="1">
              <a:solidFill>
                <a:srgbClr val="000000"/>
              </a:solidFill>
              <a:latin typeface="宋体" panose="02010600030101010101" pitchFamily="2" charset="-122"/>
            </a:endParaRPr>
          </a:p>
          <a:p>
            <a:pPr marL="876300" lvl="1" indent="-419100">
              <a:spcBef>
                <a:spcPct val="100000"/>
              </a:spcBef>
              <a:buFontTx/>
              <a:buNone/>
            </a:pPr>
            <a:r>
              <a:rPr lang="en-US" altLang="zh-CN" b="1">
                <a:solidFill>
                  <a:srgbClr val="000000"/>
                </a:solidFill>
                <a:latin typeface="宋体" panose="02010600030101010101" pitchFamily="2" charset="-122"/>
              </a:rPr>
              <a:t>-   </a:t>
            </a:r>
            <a:r>
              <a:rPr lang="zh-CN" altLang="en-US" b="1">
                <a:solidFill>
                  <a:srgbClr val="000000"/>
                </a:solidFill>
              </a:rPr>
              <a:t>交流目的</a:t>
            </a:r>
            <a:endParaRPr lang="zh-CN" altLang="en-US" b="1">
              <a:solidFill>
                <a:srgbClr val="000000"/>
              </a:solidFill>
            </a:endParaRPr>
          </a:p>
          <a:p>
            <a:pPr marL="876300" lvl="1" indent="-419100">
              <a:spcBef>
                <a:spcPct val="100000"/>
              </a:spcBef>
            </a:pPr>
            <a:r>
              <a:rPr lang="zh-CN" altLang="en-US" b="1">
                <a:solidFill>
                  <a:srgbClr val="000000"/>
                </a:solidFill>
              </a:rPr>
              <a:t>了解薪酬基本概念</a:t>
            </a:r>
            <a:endParaRPr lang="en-US" altLang="zh-CN" b="1">
              <a:solidFill>
                <a:srgbClr val="000000"/>
              </a:solidFill>
            </a:endParaRPr>
          </a:p>
          <a:p>
            <a:pPr marL="876300" lvl="1" indent="-419100">
              <a:spcBef>
                <a:spcPct val="100000"/>
              </a:spcBef>
            </a:pPr>
            <a:r>
              <a:rPr lang="zh-CN" altLang="en-US" b="1">
                <a:solidFill>
                  <a:srgbClr val="000000"/>
                </a:solidFill>
              </a:rPr>
              <a:t>薪酬方案设计步骤</a:t>
            </a:r>
            <a:endParaRPr lang="en-US" altLang="zh-CN" b="1">
              <a:solidFill>
                <a:srgbClr val="000000"/>
              </a:solidFill>
            </a:endParaRPr>
          </a:p>
          <a:p>
            <a:pPr marL="876300" lvl="1" indent="-419100">
              <a:spcBef>
                <a:spcPct val="100000"/>
              </a:spcBef>
            </a:pPr>
            <a:r>
              <a:rPr lang="zh-CN" altLang="en-US" b="1">
                <a:solidFill>
                  <a:srgbClr val="000000"/>
                </a:solidFill>
              </a:rPr>
              <a:t>公司薪酬方案制定原则</a:t>
            </a:r>
            <a:endParaRPr lang="zh-CN" altLang="en-US">
              <a:solidFill>
                <a:srgbClr val="000000"/>
              </a:solidFill>
            </a:endParaRPr>
          </a:p>
          <a:p>
            <a:pPr marL="876300" lvl="1" indent="-419100">
              <a:buFontTx/>
              <a:buNone/>
            </a:pPr>
            <a:endParaRPr lang="zh-CN" altLang="en-US" b="1">
              <a:solidFill>
                <a:srgbClr val="000000"/>
              </a:solidFill>
            </a:endParaRPr>
          </a:p>
          <a:p>
            <a:pPr marL="876300" lvl="1" indent="-419100">
              <a:spcBef>
                <a:spcPct val="0"/>
              </a:spcBef>
              <a:buFontTx/>
              <a:buNone/>
            </a:pPr>
            <a:endParaRPr lang="zh-CN" altLang="en-US" b="1">
              <a:solidFill>
                <a:srgbClr val="000000"/>
              </a:solidFill>
              <a:latin typeface="宋体" panose="02010600030101010101" pitchFamily="2" charset="-122"/>
            </a:endParaRPr>
          </a:p>
          <a:p>
            <a:pPr marL="457200" indent="-457200">
              <a:buFontTx/>
              <a:buNone/>
            </a:pPr>
            <a:endParaRPr lang="zh-CN" altLang="en-US" b="1">
              <a:solidFill>
                <a:srgbClr val="000000"/>
              </a:solidFill>
              <a:latin typeface="宋体" panose="02010600030101010101" pitchFamily="2" charset="-122"/>
            </a:endParaRPr>
          </a:p>
          <a:p>
            <a:pPr marL="457200" indent="-457200" algn="ctr">
              <a:buFontTx/>
              <a:buNone/>
            </a:pPr>
            <a:endParaRPr lang="zh-CN" altLang="en-US" b="1">
              <a:solidFill>
                <a:srgbClr val="000000"/>
              </a:solidFill>
              <a:latin typeface="宋体" panose="02010600030101010101" pitchFamily="2" charset="-122"/>
            </a:endParaRPr>
          </a:p>
        </p:txBody>
      </p:sp>
      <p:sp>
        <p:nvSpPr>
          <p:cNvPr id="62468" name="Rectangle 4"/>
          <p:cNvSpPr>
            <a:spLocks noChangeArrowheads="1"/>
          </p:cNvSpPr>
          <p:nvPr>
            <p:custDataLst>
              <p:tags r:id="rId1"/>
            </p:custDataLst>
          </p:nvPr>
        </p:nvSpPr>
        <p:spPr bwMode="auto">
          <a:xfrm>
            <a:off x="2719388" y="4144963"/>
            <a:ext cx="7343775" cy="503237"/>
          </a:xfrm>
          <a:prstGeom prst="rect">
            <a:avLst/>
          </a:prstGeom>
          <a:noFill/>
          <a:ln w="28575">
            <a:solidFill>
              <a:srgbClr val="0070C0"/>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页脚占位符 3"/>
          <p:cNvSpPr>
            <a:spLocks noGrp="1"/>
          </p:cNvSpPr>
          <p:nvPr>
            <p:ph type="ftr" sz="quarter" idx="4294967295"/>
            <p:custDataLst>
              <p:tags r:id="rId1"/>
            </p:custDataLst>
          </p:nvPr>
        </p:nvSpPr>
        <p:spPr bwMode="auto">
          <a:xfrm>
            <a:off x="10058400"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rPr>
              <a:t>   </a:t>
            </a:r>
            <a:endParaRPr lang="zh-CN" altLang="en-US">
              <a:solidFill>
                <a:schemeClr val="dk1"/>
              </a:solidFill>
            </a:endParaRPr>
          </a:p>
          <a:p>
            <a:pPr eaLnBrk="1" hangingPunct="1"/>
            <a:r>
              <a:rPr lang="en-US" altLang="zh-CN">
                <a:solidFill>
                  <a:schemeClr val="dk1"/>
                </a:solidFill>
              </a:rPr>
              <a:t>   </a:t>
            </a:r>
            <a:endParaRPr lang="en-US" altLang="zh-CN">
              <a:solidFill>
                <a:schemeClr val="dk1"/>
              </a:solidFill>
            </a:endParaRPr>
          </a:p>
        </p:txBody>
      </p:sp>
      <p:sp>
        <p:nvSpPr>
          <p:cNvPr id="63491" name="Rectangle 2"/>
          <p:cNvSpPr>
            <a:spLocks noGrp="1" noChangeArrowheads="1"/>
          </p:cNvSpPr>
          <p:nvPr>
            <p:ph type="title"/>
          </p:nvPr>
        </p:nvSpPr>
        <p:spPr>
          <a:xfrm>
            <a:off x="2438400" y="304800"/>
            <a:ext cx="4149725" cy="838200"/>
          </a:xfrm>
        </p:spPr>
        <p:txBody>
          <a:bodyPr/>
          <a:lstStyle/>
          <a:p>
            <a:pPr eaLnBrk="1" hangingPunct="1"/>
            <a:r>
              <a:rPr lang="zh-CN" altLang="en-US" sz="2800">
                <a:solidFill>
                  <a:schemeClr val="accent1"/>
                </a:solidFill>
                <a:latin typeface="微软雅黑" panose="020B0503020204020204" pitchFamily="34" charset="-122"/>
                <a:ea typeface="微软雅黑" panose="020B0503020204020204" pitchFamily="34" charset="-122"/>
              </a:rPr>
              <a:t>公司薪酬政策、原则</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63492" name="AutoShape 4"/>
          <p:cNvSpPr>
            <a:spLocks noChangeArrowheads="1"/>
          </p:cNvSpPr>
          <p:nvPr>
            <p:custDataLst>
              <p:tags r:id="rId2"/>
            </p:custDataLst>
          </p:nvPr>
        </p:nvSpPr>
        <p:spPr bwMode="gray">
          <a:xfrm>
            <a:off x="2554288" y="1371600"/>
            <a:ext cx="6988175" cy="4038600"/>
          </a:xfrm>
          <a:prstGeom prst="roundRect">
            <a:avLst>
              <a:gd name="adj" fmla="val 16667"/>
            </a:avLst>
          </a:prstGeom>
          <a:gradFill rotWithShape="1">
            <a:gsLst>
              <a:gs pos="0">
                <a:srgbClr val="8488C4"/>
              </a:gs>
              <a:gs pos="53000">
                <a:srgbClr val="D4DEFF"/>
              </a:gs>
              <a:gs pos="83000">
                <a:srgbClr val="D4DEFF"/>
              </a:gs>
              <a:gs pos="100000">
                <a:srgbClr val="96AB94"/>
              </a:gs>
            </a:gsLst>
            <a:lin ang="0"/>
          </a:gradFill>
          <a:ln w="25400" algn="ctr">
            <a:solidFill>
              <a:schemeClr val="accent1"/>
            </a:solidFill>
            <a:rou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ko-KR">
              <a:solidFill>
                <a:schemeClr val="dk1"/>
              </a:solidFill>
              <a:latin typeface="Verdana" panose="020B0604030504040204" pitchFamily="34" charset="0"/>
              <a:ea typeface="Gulim" panose="020B0600000101010101" pitchFamily="34" charset="-127"/>
            </a:endParaRPr>
          </a:p>
        </p:txBody>
      </p:sp>
      <p:sp>
        <p:nvSpPr>
          <p:cNvPr id="63493" name="TextBox 10"/>
          <p:cNvSpPr txBox="1">
            <a:spLocks noChangeArrowheads="1"/>
          </p:cNvSpPr>
          <p:nvPr/>
        </p:nvSpPr>
        <p:spPr bwMode="auto">
          <a:xfrm>
            <a:off x="2860675" y="1676400"/>
            <a:ext cx="647065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a:solidFill>
                  <a:srgbClr val="000000"/>
                </a:solidFill>
                <a:latin typeface="微软雅黑" panose="020B0503020204020204" pitchFamily="34" charset="-122"/>
                <a:ea typeface="微软雅黑" panose="020B0503020204020204" pitchFamily="34" charset="-122"/>
              </a:rPr>
              <a:t>1</a:t>
            </a:r>
            <a:r>
              <a:rPr lang="zh-CN" altLang="en-US" sz="2000">
                <a:solidFill>
                  <a:srgbClr val="000000"/>
                </a:solidFill>
                <a:latin typeface="微软雅黑" panose="020B0503020204020204" pitchFamily="34" charset="-122"/>
                <a:ea typeface="微软雅黑" panose="020B0503020204020204" pitchFamily="34" charset="-122"/>
              </a:rPr>
              <a:t>、适合产业经营特点、发展阶段原则。一个薪酬方案不可能通统一解决不同产业、不同发展阶段的问题。比如销售公司，产品销量、市场环境、客户群体不成熟的情况下，可暂不执行提成工资制。</a:t>
            </a:r>
            <a:endParaRPr lang="en-US" altLang="zh-CN" sz="2000">
              <a:solidFill>
                <a:srgbClr val="000000"/>
              </a:solidFill>
              <a:latin typeface="微软雅黑" panose="020B0503020204020204" pitchFamily="34" charset="-122"/>
              <a:ea typeface="微软雅黑" panose="020B0503020204020204" pitchFamily="34" charset="-122"/>
            </a:endParaRPr>
          </a:p>
          <a:p>
            <a:pPr eaLnBrk="1" hangingPunct="1"/>
            <a:r>
              <a:rPr lang="en-US" altLang="zh-CN" sz="2000">
                <a:solidFill>
                  <a:srgbClr val="000000"/>
                </a:solidFill>
                <a:latin typeface="微软雅黑" panose="020B0503020204020204" pitchFamily="34" charset="-122"/>
                <a:ea typeface="微软雅黑" panose="020B0503020204020204" pitchFamily="34" charset="-122"/>
              </a:rPr>
              <a:t>2</a:t>
            </a:r>
            <a:r>
              <a:rPr lang="zh-CN" altLang="en-US" sz="2000">
                <a:solidFill>
                  <a:srgbClr val="000000"/>
                </a:solidFill>
                <a:latin typeface="微软雅黑" panose="020B0503020204020204" pitchFamily="34" charset="-122"/>
                <a:ea typeface="微软雅黑" panose="020B0503020204020204" pitchFamily="34" charset="-122"/>
              </a:rPr>
              <a:t>、控制薪酬总额，倾向核心岗位原则。在薪酬总额必须控制的前提下，目前薪酬方案不可能解决全部薪资问题，需解决关键问题。如核心岗位的薪资问题。</a:t>
            </a:r>
            <a:endParaRPr lang="en-US" altLang="zh-CN" sz="2000">
              <a:solidFill>
                <a:srgbClr val="000000"/>
              </a:solidFill>
              <a:latin typeface="微软雅黑" panose="020B0503020204020204" pitchFamily="34" charset="-122"/>
              <a:ea typeface="微软雅黑" panose="020B0503020204020204" pitchFamily="34" charset="-122"/>
            </a:endParaRPr>
          </a:p>
          <a:p>
            <a:pPr eaLnBrk="1" hangingPunct="1"/>
            <a:r>
              <a:rPr lang="en-US" altLang="zh-CN" sz="2000">
                <a:solidFill>
                  <a:srgbClr val="000000"/>
                </a:solidFill>
                <a:latin typeface="微软雅黑" panose="020B0503020204020204" pitchFamily="34" charset="-122"/>
                <a:ea typeface="微软雅黑" panose="020B0503020204020204" pitchFamily="34" charset="-122"/>
              </a:rPr>
              <a:t>3</a:t>
            </a:r>
            <a:r>
              <a:rPr lang="zh-CN" altLang="en-US" sz="2000">
                <a:solidFill>
                  <a:srgbClr val="000000"/>
                </a:solidFill>
                <a:latin typeface="微软雅黑" panose="020B0503020204020204" pitchFamily="34" charset="-122"/>
                <a:ea typeface="微软雅黑" panose="020B0503020204020204" pitchFamily="34" charset="-122"/>
              </a:rPr>
              <a:t>、提升人效管理原则。</a:t>
            </a:r>
            <a:endParaRPr lang="en-US" altLang="zh-CN" sz="2000">
              <a:solidFill>
                <a:srgbClr val="000000"/>
              </a:solidFill>
              <a:latin typeface="微软雅黑" panose="020B0503020204020204" pitchFamily="34" charset="-122"/>
              <a:ea typeface="微软雅黑" panose="020B0503020204020204" pitchFamily="34" charset="-122"/>
            </a:endParaRPr>
          </a:p>
          <a:p>
            <a:pPr eaLnBrk="1" hangingPunct="1"/>
            <a:r>
              <a:rPr lang="en-US" altLang="zh-CN" sz="2000">
                <a:solidFill>
                  <a:srgbClr val="000000"/>
                </a:solidFill>
                <a:latin typeface="微软雅黑" panose="020B0503020204020204" pitchFamily="34" charset="-122"/>
                <a:ea typeface="微软雅黑" panose="020B0503020204020204" pitchFamily="34" charset="-122"/>
              </a:rPr>
              <a:t>     </a:t>
            </a:r>
            <a:r>
              <a:rPr lang="zh-CN" altLang="en-US" sz="2000">
                <a:solidFill>
                  <a:srgbClr val="000000"/>
                </a:solidFill>
                <a:latin typeface="微软雅黑" panose="020B0503020204020204" pitchFamily="34" charset="-122"/>
                <a:ea typeface="微软雅黑" panose="020B0503020204020204" pitchFamily="34" charset="-122"/>
              </a:rPr>
              <a:t>结合本公司年度目标责任书中的人效指标，严格人工成本总额增涨，对调整前后薪酬总额、人效指标进行测算、对比、分析。</a:t>
            </a:r>
            <a:endParaRPr lang="zh-CN" altLang="en-US" sz="200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灯片编号占位符 5"/>
          <p:cNvSpPr>
            <a:spLocks noGrp="1"/>
          </p:cNvSpPr>
          <p:nvPr>
            <p:ph type="sldNum" sz="quarter" idx="10"/>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2BF8969A-6608-4C85-A8CC-9B3FDF1465B5}" type="slidenum">
              <a:rPr lang="en-US" altLang="zh-CN">
                <a:solidFill>
                  <a:schemeClr val="dk1"/>
                </a:solidFill>
              </a:rPr>
            </a:fld>
            <a:endParaRPr lang="en-US" altLang="zh-CN">
              <a:solidFill>
                <a:schemeClr val="dk1"/>
              </a:solidFill>
            </a:endParaRPr>
          </a:p>
        </p:txBody>
      </p:sp>
      <p:sp>
        <p:nvSpPr>
          <p:cNvPr id="64515" name="Rectangle 2"/>
          <p:cNvSpPr>
            <a:spLocks noGrp="1" noChangeArrowheads="1"/>
          </p:cNvSpPr>
          <p:nvPr>
            <p:ph type="title"/>
            <p:custDataLst>
              <p:tags r:id="rId2"/>
            </p:custDataLst>
          </p:nvPr>
        </p:nvSpPr>
        <p:spPr/>
        <p:txBody>
          <a:bodyPr/>
          <a:lstStyle/>
          <a:p>
            <a:pPr eaLnBrk="1" hangingPunct="1"/>
            <a:endParaRPr lang="zh-CN" altLang="zh-CN">
              <a:solidFill>
                <a:schemeClr val="dk1"/>
              </a:solidFill>
              <a:latin typeface="黑体" panose="02010609060101010101" pitchFamily="2" charset="-122"/>
              <a:ea typeface="黑体" panose="02010609060101010101" pitchFamily="2" charset="-122"/>
            </a:endParaRPr>
          </a:p>
        </p:txBody>
      </p:sp>
      <p:sp>
        <p:nvSpPr>
          <p:cNvPr id="64516" name="Rectangle 3"/>
          <p:cNvSpPr>
            <a:spLocks noGrp="1" noChangeArrowheads="1"/>
          </p:cNvSpPr>
          <p:nvPr>
            <p:ph type="body" idx="1"/>
            <p:custDataLst>
              <p:tags r:id="rId3"/>
            </p:custDataLst>
          </p:nvPr>
        </p:nvSpPr>
        <p:spPr/>
        <p:txBody>
          <a:bodyPr/>
          <a:lstStyle/>
          <a:p>
            <a:pPr eaLnBrk="1" hangingPunct="1"/>
            <a:endParaRPr lang="zh-CN" altLang="zh-CN">
              <a:solidFill>
                <a:schemeClr val="dk1">
                  <a:lumMod val="85000"/>
                  <a:lumOff val="15000"/>
                </a:schemeClr>
              </a:solidFill>
            </a:endParaRPr>
          </a:p>
        </p:txBody>
      </p:sp>
      <p:grpSp>
        <p:nvGrpSpPr>
          <p:cNvPr id="64517" name="Group 4"/>
          <p:cNvGrpSpPr/>
          <p:nvPr/>
        </p:nvGrpSpPr>
        <p:grpSpPr bwMode="auto">
          <a:xfrm>
            <a:off x="1524000" y="0"/>
            <a:ext cx="9902825" cy="6858000"/>
            <a:chOff x="0" y="0"/>
            <a:chExt cx="5760" cy="4320"/>
          </a:xfrm>
        </p:grpSpPr>
        <p:sp>
          <p:nvSpPr>
            <p:cNvPr id="64518" name="Rectangle 5"/>
            <p:cNvSpPr>
              <a:spLocks noChangeArrowheads="1"/>
            </p:cNvSpPr>
            <p:nvPr>
              <p:custDataLst>
                <p:tags r:id="rId4"/>
              </p:custDataLst>
            </p:nvPr>
          </p:nvSpPr>
          <p:spPr bwMode="auto">
            <a:xfrm>
              <a:off x="0" y="0"/>
              <a:ext cx="5760" cy="4320"/>
            </a:xfrm>
            <a:prstGeom prst="rect">
              <a:avLst/>
            </a:prstGeom>
            <a:solidFill>
              <a:schemeClr val="lt1"/>
            </a:solidFill>
            <a:ln w="9525">
              <a:solidFill>
                <a:schemeClr val="dk1"/>
              </a:solidFill>
              <a:miter lim="800000"/>
            </a:ln>
          </p:spPr>
          <p:txBody>
            <a:bodyPr wrap="none" lIns="90000" tIns="46800" rIns="90000" bIns="468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nvGrpSpPr>
            <p:cNvPr id="64519" name="Group 6"/>
            <p:cNvGrpSpPr/>
            <p:nvPr/>
          </p:nvGrpSpPr>
          <p:grpSpPr bwMode="auto">
            <a:xfrm>
              <a:off x="0" y="527"/>
              <a:ext cx="5760" cy="3085"/>
              <a:chOff x="0" y="527"/>
              <a:chExt cx="5760" cy="3085"/>
            </a:xfrm>
          </p:grpSpPr>
          <p:sp>
            <p:nvSpPr>
              <p:cNvPr id="64520" name="WordArt 7"/>
              <p:cNvSpPr>
                <a:spLocks noChangeArrowheads="1" noChangeShapeType="1" noTextEdit="1"/>
              </p:cNvSpPr>
              <p:nvPr>
                <p:custDataLst>
                  <p:tags r:id="rId5"/>
                </p:custDataLst>
              </p:nvPr>
            </p:nvSpPr>
            <p:spPr bwMode="gray">
              <a:xfrm>
                <a:off x="1440" y="3132"/>
                <a:ext cx="3168" cy="480"/>
              </a:xfrm>
              <a:prstGeom prst="rect">
                <a:avLst/>
              </a:prstGeom>
            </p:spPr>
            <p:txBody>
              <a:bodyPr wrap="none" fromWordArt="1">
                <a:prstTxWarp prst="textDeflate">
                  <a:avLst>
                    <a:gd name="adj" fmla="val 0"/>
                  </a:avLst>
                </a:prstTxWarp>
              </a:bodyPr>
              <a:lstStyle/>
              <a:p>
                <a:r>
                  <a:rPr lang="en-US" altLang="zh-CN" sz="3600" kern="10">
                    <a:ln w="19050">
                      <a:solidFill>
                        <a:schemeClr val="lt1"/>
                      </a:solidFill>
                      <a:round/>
                    </a:ln>
                    <a:solidFill>
                      <a:srgbClr val="333399"/>
                    </a:solidFill>
                    <a:effectLst>
                      <a:outerShdw dist="63500" dir="2212194" algn="ctr" rotWithShape="0">
                        <a:srgbClr val="868686">
                          <a:alpha val="50000"/>
                        </a:srgbClr>
                      </a:outerShdw>
                    </a:effectLst>
                    <a:cs typeface="Arial" panose="020B0604020202020204" pitchFamily="34" charset="0"/>
                  </a:rPr>
                  <a:t>Thank You </a:t>
                </a:r>
                <a:endParaRPr lang="en-US" altLang="zh-CN" sz="3600" kern="10">
                  <a:ln w="19050">
                    <a:solidFill>
                      <a:schemeClr val="lt1"/>
                    </a:solidFill>
                    <a:round/>
                  </a:ln>
                  <a:solidFill>
                    <a:srgbClr val="333399"/>
                  </a:solidFill>
                  <a:effectLst>
                    <a:outerShdw dist="63500" dir="2212194" algn="ctr" rotWithShape="0">
                      <a:srgbClr val="868686">
                        <a:alpha val="50000"/>
                      </a:srgbClr>
                    </a:outerShdw>
                  </a:effectLst>
                  <a:cs typeface="Arial" panose="020B0604020202020204" pitchFamily="34" charset="0"/>
                </a:endParaRPr>
              </a:p>
            </p:txBody>
          </p:sp>
          <p:sp>
            <p:nvSpPr>
              <p:cNvPr id="64521" name="Rectangle 8" descr="a1"/>
              <p:cNvSpPr>
                <a:spLocks noChangeArrowheads="1"/>
              </p:cNvSpPr>
              <p:nvPr>
                <p:custDataLst>
                  <p:tags r:id="rId6"/>
                </p:custDataLst>
              </p:nvPr>
            </p:nvSpPr>
            <p:spPr bwMode="gray">
              <a:xfrm>
                <a:off x="1440" y="527"/>
                <a:ext cx="1440" cy="1968"/>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4522" name="Rectangle 9"/>
              <p:cNvSpPr>
                <a:spLocks noChangeArrowheads="1"/>
              </p:cNvSpPr>
              <p:nvPr>
                <p:custDataLst>
                  <p:tags r:id="rId8"/>
                </p:custDataLst>
              </p:nvPr>
            </p:nvSpPr>
            <p:spPr bwMode="gray">
              <a:xfrm>
                <a:off x="0" y="527"/>
                <a:ext cx="1392" cy="1968"/>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4523" name="Rectangle 10"/>
              <p:cNvSpPr>
                <a:spLocks noChangeArrowheads="1"/>
              </p:cNvSpPr>
              <p:nvPr>
                <p:custDataLst>
                  <p:tags r:id="rId9"/>
                </p:custDataLst>
              </p:nvPr>
            </p:nvSpPr>
            <p:spPr bwMode="gray">
              <a:xfrm>
                <a:off x="2928" y="527"/>
                <a:ext cx="1392" cy="196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4524" name="Rectangle 11" descr="a2"/>
              <p:cNvSpPr>
                <a:spLocks noChangeArrowheads="1"/>
              </p:cNvSpPr>
              <p:nvPr>
                <p:custDataLst>
                  <p:tags r:id="rId10"/>
                </p:custDataLst>
              </p:nvPr>
            </p:nvSpPr>
            <p:spPr bwMode="gray">
              <a:xfrm>
                <a:off x="4368" y="527"/>
                <a:ext cx="1392" cy="1968"/>
              </a:xfrm>
              <a:prstGeom prst="rect">
                <a:avLst/>
              </a:prstGeom>
              <a:blipFill dpi="0" rotWithShape="1">
                <a:blip r:embed="rId11"/>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4525" name="Text Box 12"/>
              <p:cNvSpPr txBox="1">
                <a:spLocks noChangeArrowheads="1"/>
              </p:cNvSpPr>
              <p:nvPr>
                <p:custDataLst>
                  <p:tags r:id="rId12"/>
                </p:custDataLst>
              </p:nvPr>
            </p:nvSpPr>
            <p:spPr bwMode="auto">
              <a:xfrm>
                <a:off x="135" y="2111"/>
                <a:ext cx="1112"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200">
                    <a:solidFill>
                      <a:schemeClr val="dk1">
                        <a:lumMod val="85000"/>
                        <a:lumOff val="15000"/>
                      </a:schemeClr>
                    </a:solidFill>
                    <a:latin typeface="Arial Black" panose="020B0A04020102020204" pitchFamily="34" charset="0"/>
                  </a:rPr>
                  <a:t>互动交流</a:t>
                </a:r>
                <a:endParaRPr lang="zh-CN" altLang="en-US" sz="2200">
                  <a:solidFill>
                    <a:schemeClr val="dk1">
                      <a:lumMod val="85000"/>
                      <a:lumOff val="15000"/>
                    </a:schemeClr>
                  </a:solidFill>
                  <a:latin typeface="Arial Black" panose="020B0A04020102020204" pitchFamily="34" charset="0"/>
                </a:endParaRPr>
              </a:p>
            </p:txBody>
          </p:sp>
          <p:sp>
            <p:nvSpPr>
              <p:cNvPr id="64526" name="Text Box 13"/>
              <p:cNvSpPr txBox="1">
                <a:spLocks noChangeArrowheads="1"/>
              </p:cNvSpPr>
              <p:nvPr>
                <p:custDataLst>
                  <p:tags r:id="rId13"/>
                </p:custDataLst>
              </p:nvPr>
            </p:nvSpPr>
            <p:spPr bwMode="auto">
              <a:xfrm>
                <a:off x="3038" y="2115"/>
                <a:ext cx="1112"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200">
                    <a:solidFill>
                      <a:schemeClr val="lt1"/>
                    </a:solidFill>
                    <a:latin typeface="Arial Black" panose="020B0A04020102020204" pitchFamily="34" charset="0"/>
                  </a:rPr>
                  <a:t>共同成长</a:t>
                </a:r>
                <a:endParaRPr lang="zh-CN" altLang="en-US" sz="2200">
                  <a:solidFill>
                    <a:schemeClr val="lt1"/>
                  </a:solidFill>
                  <a:latin typeface="Arial Black" panose="020B0A04020102020204" pitchFamily="34" charset="0"/>
                </a:endParaRPr>
              </a:p>
            </p:txBody>
          </p:sp>
          <p:sp>
            <p:nvSpPr>
              <p:cNvPr id="64527" name="Rectangle 14"/>
              <p:cNvSpPr>
                <a:spLocks noChangeArrowheads="1"/>
              </p:cNvSpPr>
              <p:nvPr>
                <p:custDataLst>
                  <p:tags r:id="rId14"/>
                </p:custDataLst>
              </p:nvPr>
            </p:nvSpPr>
            <p:spPr bwMode="gray">
              <a:xfrm>
                <a:off x="1440" y="2478"/>
                <a:ext cx="4320" cy="384"/>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4528" name="Rectangle 15"/>
              <p:cNvSpPr>
                <a:spLocks noChangeArrowheads="1"/>
              </p:cNvSpPr>
              <p:nvPr>
                <p:custDataLst>
                  <p:tags r:id="rId15"/>
                </p:custDataLst>
              </p:nvPr>
            </p:nvSpPr>
            <p:spPr bwMode="gray">
              <a:xfrm>
                <a:off x="0" y="2478"/>
                <a:ext cx="5760" cy="96"/>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64529" name="Text Box 16"/>
              <p:cNvSpPr txBox="1">
                <a:spLocks noChangeArrowheads="1"/>
              </p:cNvSpPr>
              <p:nvPr>
                <p:custDataLst>
                  <p:tags r:id="rId16"/>
                </p:custDataLst>
              </p:nvPr>
            </p:nvSpPr>
            <p:spPr bwMode="auto">
              <a:xfrm>
                <a:off x="1520" y="2545"/>
                <a:ext cx="263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grpSp>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txBox="1">
            <a:spLocks noGrp="1" noChangeArrowheads="1"/>
          </p:cNvSpPr>
          <p:nvPr>
            <p:custDataLst>
              <p:tags r:id="rId1"/>
            </p:custDataLst>
          </p:nvPr>
        </p:nvSpPr>
        <p:spPr bwMode="auto">
          <a:xfrm>
            <a:off x="8434388" y="6540500"/>
            <a:ext cx="21336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fld id="{ED8BD51D-A530-4819-B659-07B5A3219AA1}" type="slidenum">
              <a:rPr lang="zh-CN" altLang="en-US" sz="1400">
                <a:solidFill>
                  <a:schemeClr val="dk1"/>
                </a:solidFill>
                <a:latin typeface="幼圆" panose="02010509060101010101" pitchFamily="49" charset="-122"/>
                <a:ea typeface="幼圆" panose="02010509060101010101" pitchFamily="49" charset="-122"/>
              </a:rPr>
            </a:fld>
            <a:endParaRPr lang="zh-CN" altLang="en-US" sz="1400">
              <a:solidFill>
                <a:schemeClr val="dk1"/>
              </a:solidFill>
              <a:latin typeface="幼圆" panose="02010509060101010101" pitchFamily="49" charset="-122"/>
              <a:ea typeface="幼圆" panose="02010509060101010101" pitchFamily="49" charset="-122"/>
            </a:endParaRPr>
          </a:p>
        </p:txBody>
      </p:sp>
      <p:sp>
        <p:nvSpPr>
          <p:cNvPr id="20483" name="Rectangle 2"/>
          <p:cNvSpPr>
            <a:spLocks noGrp="1" noChangeArrowheads="1"/>
          </p:cNvSpPr>
          <p:nvPr>
            <p:ph type="title" idx="4294967295"/>
          </p:nvPr>
        </p:nvSpPr>
        <p:spPr>
          <a:xfrm>
            <a:off x="2508250" y="457200"/>
            <a:ext cx="2659063" cy="430530"/>
          </a:xfrm>
          <a:noFill/>
        </p:spPr>
        <p:txBody>
          <a:bodyPr anchor="t">
            <a:spAutoFit/>
          </a:bodyPr>
          <a:lstStyle/>
          <a:p>
            <a:pPr>
              <a:spcBef>
                <a:spcPct val="50000"/>
              </a:spcBef>
            </a:pPr>
            <a:r>
              <a:rPr lang="zh-CN" altLang="en-US" sz="2800">
                <a:solidFill>
                  <a:schemeClr val="accent1"/>
                </a:solidFill>
                <a:latin typeface="黑体" panose="02010609060101010101" pitchFamily="2" charset="-122"/>
                <a:ea typeface="微软雅黑" panose="020B0503020204020204" pitchFamily="34" charset="-122"/>
              </a:rPr>
              <a:t>薪酬定义</a:t>
            </a:r>
            <a:endParaRPr lang="zh-CN" altLang="en-US" sz="2800">
              <a:solidFill>
                <a:schemeClr val="accent1"/>
              </a:solidFill>
              <a:latin typeface="黑体" panose="02010609060101010101" pitchFamily="2" charset="-122"/>
              <a:ea typeface="微软雅黑" panose="020B0503020204020204" pitchFamily="34" charset="-122"/>
            </a:endParaRPr>
          </a:p>
        </p:txBody>
      </p:sp>
      <p:sp>
        <p:nvSpPr>
          <p:cNvPr id="20484" name="Line 3"/>
          <p:cNvSpPr>
            <a:spLocks noChangeShapeType="1"/>
          </p:cNvSpPr>
          <p:nvPr>
            <p:custDataLst>
              <p:tags r:id="rId2"/>
            </p:custDataLst>
          </p:nvPr>
        </p:nvSpPr>
        <p:spPr bwMode="auto">
          <a:xfrm>
            <a:off x="3695700" y="1638300"/>
            <a:ext cx="0" cy="198438"/>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20485" name="Rectangle 16"/>
          <p:cNvSpPr>
            <a:spLocks noChangeArrowheads="1"/>
          </p:cNvSpPr>
          <p:nvPr>
            <p:custDataLst>
              <p:tags r:id="rId3"/>
            </p:custDataLst>
          </p:nvPr>
        </p:nvSpPr>
        <p:spPr bwMode="auto">
          <a:xfrm>
            <a:off x="1524000" y="794"/>
            <a:ext cx="309880" cy="368300"/>
          </a:xfrm>
          <a:prstGeom prst="rect">
            <a:avLst/>
          </a:prstGeom>
          <a:noFill/>
          <a:ln>
            <a:noFill/>
          </a:ln>
          <a:effectLst>
            <a:prstShdw prst="shdw13" dist="53882" dir="13500000">
              <a:schemeClr val="lt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0486" name="Rectangle 23"/>
          <p:cNvSpPr>
            <a:spLocks noChangeArrowheads="1"/>
          </p:cNvSpPr>
          <p:nvPr>
            <p:custDataLst>
              <p:tags r:id="rId4"/>
            </p:custDataLst>
          </p:nvPr>
        </p:nvSpPr>
        <p:spPr bwMode="auto">
          <a:xfrm>
            <a:off x="1524000" y="457994"/>
            <a:ext cx="487680" cy="368300"/>
          </a:xfrm>
          <a:prstGeom prst="rect">
            <a:avLst/>
          </a:prstGeom>
          <a:noFill/>
          <a:ln>
            <a:noFill/>
          </a:ln>
          <a:effectLst>
            <a:prstShdw prst="shdw13" dist="53882" dir="13500000">
              <a:schemeClr val="lt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3048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solidFill>
                <a:schemeClr val="dk1"/>
              </a:solidFill>
            </a:endParaRPr>
          </a:p>
        </p:txBody>
      </p:sp>
      <p:sp>
        <p:nvSpPr>
          <p:cNvPr id="20487" name="Line 26"/>
          <p:cNvSpPr>
            <a:spLocks noChangeShapeType="1"/>
          </p:cNvSpPr>
          <p:nvPr>
            <p:custDataLst>
              <p:tags r:id="rId5"/>
            </p:custDataLst>
          </p:nvPr>
        </p:nvSpPr>
        <p:spPr bwMode="auto">
          <a:xfrm>
            <a:off x="3695700" y="1638300"/>
            <a:ext cx="0" cy="198438"/>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800">
              <a:solidFill>
                <a:schemeClr val="dk1"/>
              </a:solidFill>
            </a:endParaRPr>
          </a:p>
        </p:txBody>
      </p:sp>
      <p:sp>
        <p:nvSpPr>
          <p:cNvPr id="20488" name="Rectangle 39"/>
          <p:cNvSpPr>
            <a:spLocks noChangeArrowheads="1"/>
          </p:cNvSpPr>
          <p:nvPr>
            <p:custDataLst>
              <p:tags r:id="rId6"/>
            </p:custDataLst>
          </p:nvPr>
        </p:nvSpPr>
        <p:spPr bwMode="auto">
          <a:xfrm>
            <a:off x="1524000" y="794"/>
            <a:ext cx="309880" cy="368300"/>
          </a:xfrm>
          <a:prstGeom prst="rect">
            <a:avLst/>
          </a:prstGeom>
          <a:noFill/>
          <a:ln>
            <a:noFill/>
          </a:ln>
          <a:effectLst>
            <a:prstShdw prst="shdw13" dist="53882" dir="13500000">
              <a:schemeClr val="lt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chemeClr val="dk1"/>
              </a:solidFill>
            </a:endParaRPr>
          </a:p>
        </p:txBody>
      </p:sp>
      <p:sp>
        <p:nvSpPr>
          <p:cNvPr id="20489" name="Rectangle 46"/>
          <p:cNvSpPr>
            <a:spLocks noChangeArrowheads="1"/>
          </p:cNvSpPr>
          <p:nvPr>
            <p:custDataLst>
              <p:tags r:id="rId7"/>
            </p:custDataLst>
          </p:nvPr>
        </p:nvSpPr>
        <p:spPr bwMode="auto">
          <a:xfrm>
            <a:off x="1524000" y="457994"/>
            <a:ext cx="487680" cy="368300"/>
          </a:xfrm>
          <a:prstGeom prst="rect">
            <a:avLst/>
          </a:prstGeom>
          <a:noFill/>
          <a:ln>
            <a:noFill/>
          </a:ln>
          <a:effectLst>
            <a:prstShdw prst="shdw13" dist="53882" dir="13500000">
              <a:schemeClr val="lt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3048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solidFill>
                <a:schemeClr val="dk1"/>
              </a:solidFill>
            </a:endParaRPr>
          </a:p>
        </p:txBody>
      </p:sp>
      <p:sp>
        <p:nvSpPr>
          <p:cNvPr id="26" name="TextBox 25"/>
          <p:cNvSpPr txBox="1"/>
          <p:nvPr/>
        </p:nvSpPr>
        <p:spPr>
          <a:xfrm>
            <a:off x="2297113" y="1524000"/>
            <a:ext cx="6823075" cy="2306955"/>
          </a:xfrm>
          <a:prstGeom prst="rect">
            <a:avLst/>
          </a:prstGeom>
          <a:noFill/>
          <a:ln>
            <a:solidFill>
              <a:srgbClr val="0070C0"/>
            </a:solidFill>
            <a:prstDash val="lgDash"/>
          </a:ln>
        </p:spPr>
        <p:txBody>
          <a:bodyPr>
            <a:spAutoFit/>
          </a:bodyPr>
          <a:lstStyle/>
          <a:p>
            <a:pPr marL="457200" indent="-457200">
              <a:lnSpc>
                <a:spcPct val="150000"/>
              </a:lnSpc>
              <a:buClr>
                <a:srgbClr val="FF0000"/>
              </a:buClr>
              <a:defRPr/>
            </a:pPr>
            <a:r>
              <a:rPr lang="en-US" altLang="zh-CN" sz="2000" dirty="0">
                <a:solidFill>
                  <a:srgbClr val="000000"/>
                </a:solidFill>
                <a:latin typeface="微软雅黑" panose="020B0503020204020204" pitchFamily="34" charset="-122"/>
                <a:ea typeface="微软雅黑" panose="020B0503020204020204" pitchFamily="34" charset="-122"/>
              </a:rPr>
              <a:t>       </a:t>
            </a:r>
            <a:r>
              <a:rPr lang="zh-CN" altLang="zh-CN" sz="2400" dirty="0">
                <a:solidFill>
                  <a:srgbClr val="000000"/>
                </a:solidFill>
                <a:latin typeface="微软雅黑" panose="020B0503020204020204" pitchFamily="34" charset="-122"/>
                <a:ea typeface="微软雅黑" panose="020B0503020204020204" pitchFamily="34" charset="-122"/>
              </a:rPr>
              <a:t>薪酬从本质上即是员工向雇主或企业让渡其劳动或劳务使用权后获得的报酬，也是雇主或企业为获取员工提供的劳动或劳务所提供的回报或报酬，体现了劳动力的价格水平。</a:t>
            </a:r>
            <a:endParaRPr lang="zh-CN" altLang="zh-CN" sz="2400"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790825" y="381000"/>
            <a:ext cx="2743200" cy="533400"/>
          </a:xfrm>
        </p:spPr>
        <p:txBody>
          <a:bodyPr/>
          <a:lstStyle/>
          <a:p>
            <a:r>
              <a:rPr lang="zh-CN" altLang="en-US" sz="2800">
                <a:solidFill>
                  <a:schemeClr val="accent1"/>
                </a:solidFill>
                <a:latin typeface="微软雅黑" panose="020B0503020204020204" pitchFamily="34" charset="-122"/>
                <a:ea typeface="微软雅黑" panose="020B0503020204020204" pitchFamily="34" charset="-122"/>
              </a:rPr>
              <a:t>薪酬的构成</a:t>
            </a:r>
            <a:endParaRPr lang="zh-CN" altLang="en-US" sz="2800">
              <a:solidFill>
                <a:schemeClr val="accent1"/>
              </a:solidFill>
              <a:latin typeface="微软雅黑" panose="020B0503020204020204" pitchFamily="34" charset="-122"/>
              <a:ea typeface="微软雅黑" panose="020B0503020204020204" pitchFamily="34" charset="-122"/>
            </a:endParaRPr>
          </a:p>
        </p:txBody>
      </p:sp>
      <p:sp>
        <p:nvSpPr>
          <p:cNvPr id="21507" name="Text Box 3"/>
          <p:cNvSpPr txBox="1">
            <a:spLocks noChangeArrowheads="1"/>
          </p:cNvSpPr>
          <p:nvPr>
            <p:custDataLst>
              <p:tags r:id="rId1"/>
            </p:custDataLst>
          </p:nvPr>
        </p:nvSpPr>
        <p:spPr bwMode="auto">
          <a:xfrm>
            <a:off x="5143500" y="1279525"/>
            <a:ext cx="1131888" cy="431800"/>
          </a:xfrm>
          <a:prstGeom prst="rect">
            <a:avLst/>
          </a:prstGeom>
          <a:solidFill>
            <a:schemeClr val="accent5"/>
          </a:solidFill>
          <a:ln w="9525">
            <a:solidFill>
              <a:schemeClr val="dk1"/>
            </a:solidFill>
            <a:miter lim="800000"/>
          </a:ln>
        </p:spPr>
        <p:txBody>
          <a:bodyPr lIns="91426" tIns="45712" rIns="91426" bIns="45712" anchor="ctr" anchorCtr="1"/>
          <a:lstStyle>
            <a:lvl1pPr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a:solidFill>
                  <a:schemeClr val="lt1"/>
                </a:solidFill>
                <a:latin typeface="Times New Roman" panose="02020603050405020304" pitchFamily="18" charset="0"/>
              </a:rPr>
              <a:t>全面薪酬</a:t>
            </a:r>
            <a:endParaRPr lang="zh-CN" altLang="en-US">
              <a:solidFill>
                <a:schemeClr val="lt1"/>
              </a:solidFill>
              <a:latin typeface="Times New Roman" panose="02020603050405020304" pitchFamily="18" charset="0"/>
            </a:endParaRPr>
          </a:p>
        </p:txBody>
      </p:sp>
      <p:sp>
        <p:nvSpPr>
          <p:cNvPr id="21508" name="Text Box 4"/>
          <p:cNvSpPr txBox="1">
            <a:spLocks noChangeArrowheads="1"/>
          </p:cNvSpPr>
          <p:nvPr>
            <p:custDataLst>
              <p:tags r:id="rId2"/>
            </p:custDataLst>
          </p:nvPr>
        </p:nvSpPr>
        <p:spPr bwMode="auto">
          <a:xfrm>
            <a:off x="3133725" y="1998663"/>
            <a:ext cx="990600" cy="433387"/>
          </a:xfrm>
          <a:prstGeom prst="rect">
            <a:avLst/>
          </a:prstGeom>
          <a:solidFill>
            <a:schemeClr val="accent2"/>
          </a:solidFill>
          <a:ln w="9525">
            <a:solidFill>
              <a:schemeClr val="dk1"/>
            </a:solidFill>
            <a:miter lim="800000"/>
          </a:ln>
        </p:spPr>
        <p:txBody>
          <a:bodyPr lIns="91426" tIns="45712" rIns="91426" bIns="45712" anchor="ctr" anchorCtr="1"/>
          <a:lstStyle>
            <a:lvl1pPr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a:solidFill>
                  <a:schemeClr val="lt1"/>
                </a:solidFill>
                <a:latin typeface="Times New Roman" panose="02020603050405020304" pitchFamily="18" charset="0"/>
              </a:rPr>
              <a:t>外在薪酬</a:t>
            </a:r>
            <a:endParaRPr lang="zh-CN" altLang="en-US" sz="1600">
              <a:solidFill>
                <a:schemeClr val="lt1"/>
              </a:solidFill>
              <a:latin typeface="Times New Roman" panose="02020603050405020304" pitchFamily="18" charset="0"/>
            </a:endParaRPr>
          </a:p>
        </p:txBody>
      </p:sp>
      <p:sp>
        <p:nvSpPr>
          <p:cNvPr id="21509" name="Text Box 5"/>
          <p:cNvSpPr txBox="1">
            <a:spLocks noChangeArrowheads="1"/>
          </p:cNvSpPr>
          <p:nvPr>
            <p:custDataLst>
              <p:tags r:id="rId3"/>
            </p:custDataLst>
          </p:nvPr>
        </p:nvSpPr>
        <p:spPr bwMode="auto">
          <a:xfrm>
            <a:off x="7294563" y="1998663"/>
            <a:ext cx="1063625" cy="433387"/>
          </a:xfrm>
          <a:prstGeom prst="rect">
            <a:avLst/>
          </a:prstGeom>
          <a:solidFill>
            <a:schemeClr val="accent2"/>
          </a:solidFill>
          <a:ln w="9525">
            <a:solidFill>
              <a:schemeClr val="dk1"/>
            </a:solidFill>
            <a:miter lim="800000"/>
          </a:ln>
        </p:spPr>
        <p:txBody>
          <a:bodyPr lIns="91426" tIns="45712" rIns="91426" bIns="45712" anchor="ctr" anchorCtr="1"/>
          <a:lstStyle>
            <a:lvl1pPr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a:solidFill>
                  <a:schemeClr val="lt1"/>
                </a:solidFill>
                <a:latin typeface="Times New Roman" panose="02020603050405020304" pitchFamily="18" charset="0"/>
              </a:rPr>
              <a:t>内在薪酬</a:t>
            </a:r>
            <a:endParaRPr lang="zh-CN" altLang="en-US" sz="1600">
              <a:solidFill>
                <a:schemeClr val="lt1"/>
              </a:solidFill>
              <a:latin typeface="Times New Roman" panose="02020603050405020304" pitchFamily="18" charset="0"/>
            </a:endParaRPr>
          </a:p>
        </p:txBody>
      </p:sp>
      <p:grpSp>
        <p:nvGrpSpPr>
          <p:cNvPr id="2" name="Group 6"/>
          <p:cNvGrpSpPr/>
          <p:nvPr/>
        </p:nvGrpSpPr>
        <p:grpSpPr bwMode="auto">
          <a:xfrm>
            <a:off x="2174875" y="2506663"/>
            <a:ext cx="2908300" cy="573087"/>
            <a:chOff x="669" y="1616"/>
            <a:chExt cx="1984" cy="362"/>
          </a:xfrm>
        </p:grpSpPr>
        <p:sp>
          <p:nvSpPr>
            <p:cNvPr id="21525" name="Text Box 7"/>
            <p:cNvSpPr txBox="1">
              <a:spLocks noChangeArrowheads="1"/>
            </p:cNvSpPr>
            <p:nvPr>
              <p:custDataLst>
                <p:tags r:id="rId4"/>
              </p:custDataLst>
            </p:nvPr>
          </p:nvSpPr>
          <p:spPr bwMode="auto">
            <a:xfrm>
              <a:off x="669" y="1706"/>
              <a:ext cx="816" cy="272"/>
            </a:xfrm>
            <a:prstGeom prst="rect">
              <a:avLst/>
            </a:prstGeom>
            <a:solidFill>
              <a:schemeClr val="accent1"/>
            </a:solidFill>
            <a:ln w="9525">
              <a:solidFill>
                <a:schemeClr val="dk1"/>
              </a:solidFill>
              <a:miter lim="800000"/>
            </a:ln>
          </p:spPr>
          <p:txBody>
            <a:bodyPr lIns="91426" tIns="45712" rIns="91426" bIns="45712" anchor="ctr" anchorCtr="1"/>
            <a:lstStyle>
              <a:lvl1pPr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a:solidFill>
                    <a:schemeClr val="lt1"/>
                  </a:solidFill>
                  <a:latin typeface="Times New Roman" panose="02020603050405020304" pitchFamily="18" charset="0"/>
                </a:rPr>
                <a:t>货币薪酬</a:t>
              </a:r>
              <a:endParaRPr lang="zh-CN" altLang="en-US">
                <a:solidFill>
                  <a:schemeClr val="lt1"/>
                </a:solidFill>
                <a:latin typeface="Times New Roman" panose="02020603050405020304" pitchFamily="18" charset="0"/>
              </a:endParaRPr>
            </a:p>
          </p:txBody>
        </p:sp>
        <p:sp>
          <p:nvSpPr>
            <p:cNvPr id="21526" name="Text Box 8"/>
            <p:cNvSpPr txBox="1">
              <a:spLocks noChangeArrowheads="1"/>
            </p:cNvSpPr>
            <p:nvPr>
              <p:custDataLst>
                <p:tags r:id="rId5"/>
              </p:custDataLst>
            </p:nvPr>
          </p:nvSpPr>
          <p:spPr bwMode="auto">
            <a:xfrm>
              <a:off x="1837" y="1706"/>
              <a:ext cx="816" cy="272"/>
            </a:xfrm>
            <a:prstGeom prst="rect">
              <a:avLst/>
            </a:prstGeom>
            <a:solidFill>
              <a:schemeClr val="accent1"/>
            </a:solidFill>
            <a:ln w="9525">
              <a:solidFill>
                <a:schemeClr val="dk1"/>
              </a:solidFill>
              <a:miter lim="800000"/>
            </a:ln>
          </p:spPr>
          <p:txBody>
            <a:bodyPr lIns="91426" tIns="45712" rIns="91426" bIns="45712" anchor="ctr" anchorCtr="1"/>
            <a:lstStyle>
              <a:lvl1pPr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a:solidFill>
                    <a:schemeClr val="lt1"/>
                  </a:solidFill>
                  <a:latin typeface="Times New Roman" panose="02020603050405020304" pitchFamily="18" charset="0"/>
                </a:rPr>
                <a:t>非货币薪酬</a:t>
              </a:r>
              <a:endParaRPr lang="zh-CN" altLang="en-US" sz="1600">
                <a:solidFill>
                  <a:schemeClr val="lt1"/>
                </a:solidFill>
                <a:latin typeface="Times New Roman" panose="02020603050405020304" pitchFamily="18" charset="0"/>
              </a:endParaRPr>
            </a:p>
          </p:txBody>
        </p:sp>
        <p:cxnSp>
          <p:nvCxnSpPr>
            <p:cNvPr id="21527" name="AutoShape 9"/>
            <p:cNvCxnSpPr>
              <a:cxnSpLocks noChangeShapeType="1"/>
              <a:stCxn id="21525" idx="0"/>
              <a:endCxn id="21508" idx="2"/>
            </p:cNvCxnSpPr>
            <p:nvPr>
              <p:custDataLst>
                <p:tags r:id="rId6"/>
              </p:custDataLst>
            </p:nvPr>
          </p:nvCxnSpPr>
          <p:spPr bwMode="auto">
            <a:xfrm rot="5400000" flipH="1" flipV="1">
              <a:off x="1325" y="1369"/>
              <a:ext cx="89" cy="584"/>
            </a:xfrm>
            <a:prstGeom prst="bentConnector3">
              <a:avLst>
                <a:gd name="adj1" fmla="val 50000"/>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1528" name="AutoShape 10"/>
            <p:cNvCxnSpPr>
              <a:cxnSpLocks noChangeShapeType="1"/>
              <a:stCxn id="21526" idx="0"/>
              <a:endCxn id="21508" idx="2"/>
            </p:cNvCxnSpPr>
            <p:nvPr>
              <p:custDataLst>
                <p:tags r:id="rId7"/>
              </p:custDataLst>
            </p:nvPr>
          </p:nvCxnSpPr>
          <p:spPr bwMode="auto">
            <a:xfrm rot="16200000" flipV="1">
              <a:off x="1909" y="1370"/>
              <a:ext cx="89" cy="584"/>
            </a:xfrm>
            <a:prstGeom prst="bentConnector3">
              <a:avLst>
                <a:gd name="adj1" fmla="val 50000"/>
              </a:avLst>
            </a:prstGeom>
            <a:noFill/>
            <a:ln w="9525">
              <a:solidFill>
                <a:schemeClr val="dk1"/>
              </a:solidFill>
              <a:miter lim="800000"/>
            </a:ln>
            <a:extLst>
              <a:ext uri="{909E8E84-426E-40DD-AFC4-6F175D3DCCD1}">
                <a14:hiddenFill xmlns:a14="http://schemas.microsoft.com/office/drawing/2010/main">
                  <a:noFill/>
                </a14:hiddenFill>
              </a:ext>
            </a:extLst>
          </p:spPr>
        </p:cxnSp>
      </p:grpSp>
      <p:grpSp>
        <p:nvGrpSpPr>
          <p:cNvPr id="3" name="Group 11"/>
          <p:cNvGrpSpPr/>
          <p:nvPr/>
        </p:nvGrpSpPr>
        <p:grpSpPr bwMode="auto">
          <a:xfrm>
            <a:off x="5567363" y="2506663"/>
            <a:ext cx="4519612" cy="573087"/>
            <a:chOff x="2983" y="1616"/>
            <a:chExt cx="3084" cy="362"/>
          </a:xfrm>
        </p:grpSpPr>
        <p:sp>
          <p:nvSpPr>
            <p:cNvPr id="21519" name="Text Box 12"/>
            <p:cNvSpPr txBox="1">
              <a:spLocks noChangeArrowheads="1"/>
            </p:cNvSpPr>
            <p:nvPr>
              <p:custDataLst>
                <p:tags r:id="rId8"/>
              </p:custDataLst>
            </p:nvPr>
          </p:nvSpPr>
          <p:spPr bwMode="auto">
            <a:xfrm>
              <a:off x="2983" y="1706"/>
              <a:ext cx="838" cy="272"/>
            </a:xfrm>
            <a:prstGeom prst="rect">
              <a:avLst/>
            </a:prstGeom>
            <a:solidFill>
              <a:schemeClr val="accent1"/>
            </a:solidFill>
            <a:ln w="9525">
              <a:solidFill>
                <a:schemeClr val="dk1"/>
              </a:solidFill>
              <a:miter lim="800000"/>
            </a:ln>
          </p:spPr>
          <p:txBody>
            <a:bodyPr lIns="91426" tIns="45712" rIns="91426" bIns="45712" anchor="ctr" anchorCtr="1"/>
            <a:lstStyle>
              <a:lvl1pPr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solidFill>
                    <a:schemeClr val="lt1"/>
                  </a:solidFill>
                  <a:latin typeface="Times New Roman" panose="02020603050405020304" pitchFamily="18" charset="0"/>
                </a:rPr>
                <a:t>工作回报</a:t>
              </a:r>
              <a:endParaRPr lang="zh-CN" altLang="en-US" sz="2000">
                <a:solidFill>
                  <a:schemeClr val="lt1"/>
                </a:solidFill>
                <a:latin typeface="Times New Roman" panose="02020603050405020304" pitchFamily="18" charset="0"/>
              </a:endParaRPr>
            </a:p>
          </p:txBody>
        </p:sp>
        <p:sp>
          <p:nvSpPr>
            <p:cNvPr id="21520" name="Text Box 13"/>
            <p:cNvSpPr txBox="1">
              <a:spLocks noChangeArrowheads="1"/>
            </p:cNvSpPr>
            <p:nvPr>
              <p:custDataLst>
                <p:tags r:id="rId9"/>
              </p:custDataLst>
            </p:nvPr>
          </p:nvSpPr>
          <p:spPr bwMode="auto">
            <a:xfrm>
              <a:off x="4106" y="1706"/>
              <a:ext cx="838" cy="272"/>
            </a:xfrm>
            <a:prstGeom prst="rect">
              <a:avLst/>
            </a:prstGeom>
            <a:solidFill>
              <a:schemeClr val="accent1"/>
            </a:solidFill>
            <a:ln w="9525">
              <a:solidFill>
                <a:schemeClr val="dk1"/>
              </a:solidFill>
              <a:miter lim="800000"/>
            </a:ln>
          </p:spPr>
          <p:txBody>
            <a:bodyPr lIns="91426" tIns="45712" rIns="91426" bIns="45712" anchor="ctr" anchorCtr="1"/>
            <a:lstStyle>
              <a:lvl1pPr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solidFill>
                    <a:schemeClr val="lt1"/>
                  </a:solidFill>
                  <a:latin typeface="Times New Roman" panose="02020603050405020304" pitchFamily="18" charset="0"/>
                </a:rPr>
                <a:t>组织特征</a:t>
              </a:r>
              <a:endParaRPr lang="zh-CN" altLang="en-US" sz="2000">
                <a:solidFill>
                  <a:schemeClr val="lt1"/>
                </a:solidFill>
                <a:latin typeface="Times New Roman" panose="02020603050405020304" pitchFamily="18" charset="0"/>
              </a:endParaRPr>
            </a:p>
          </p:txBody>
        </p:sp>
        <p:sp>
          <p:nvSpPr>
            <p:cNvPr id="21521" name="Text Box 14"/>
            <p:cNvSpPr txBox="1">
              <a:spLocks noChangeArrowheads="1"/>
            </p:cNvSpPr>
            <p:nvPr>
              <p:custDataLst>
                <p:tags r:id="rId10"/>
              </p:custDataLst>
            </p:nvPr>
          </p:nvSpPr>
          <p:spPr bwMode="auto">
            <a:xfrm>
              <a:off x="5229" y="1706"/>
              <a:ext cx="838" cy="272"/>
            </a:xfrm>
            <a:prstGeom prst="rect">
              <a:avLst/>
            </a:prstGeom>
            <a:solidFill>
              <a:schemeClr val="accent1"/>
            </a:solidFill>
            <a:ln w="9525">
              <a:solidFill>
                <a:schemeClr val="dk1"/>
              </a:solidFill>
              <a:miter lim="800000"/>
            </a:ln>
          </p:spPr>
          <p:txBody>
            <a:bodyPr lIns="91426" tIns="45712" rIns="91426" bIns="45712" anchor="ctr" anchorCtr="1"/>
            <a:lstStyle>
              <a:lvl1pPr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a:solidFill>
                    <a:schemeClr val="lt1"/>
                  </a:solidFill>
                  <a:latin typeface="Times New Roman" panose="02020603050405020304" pitchFamily="18" charset="0"/>
                </a:rPr>
                <a:t>工作环境</a:t>
              </a:r>
              <a:endParaRPr lang="zh-CN" altLang="en-US" sz="2000">
                <a:solidFill>
                  <a:schemeClr val="lt1"/>
                </a:solidFill>
                <a:latin typeface="Times New Roman" panose="02020603050405020304" pitchFamily="18" charset="0"/>
              </a:endParaRPr>
            </a:p>
          </p:txBody>
        </p:sp>
        <p:cxnSp>
          <p:nvCxnSpPr>
            <p:cNvPr id="21522" name="AutoShape 15"/>
            <p:cNvCxnSpPr>
              <a:cxnSpLocks noChangeShapeType="1"/>
              <a:stCxn id="21519" idx="0"/>
              <a:endCxn id="21509" idx="2"/>
            </p:cNvCxnSpPr>
            <p:nvPr>
              <p:custDataLst>
                <p:tags r:id="rId11"/>
              </p:custDataLst>
            </p:nvPr>
          </p:nvCxnSpPr>
          <p:spPr bwMode="auto">
            <a:xfrm rot="5400000" flipH="1" flipV="1">
              <a:off x="3919" y="1100"/>
              <a:ext cx="89" cy="1123"/>
            </a:xfrm>
            <a:prstGeom prst="bentConnector3">
              <a:avLst>
                <a:gd name="adj1" fmla="val 50000"/>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1523" name="AutoShape 16"/>
            <p:cNvCxnSpPr>
              <a:cxnSpLocks noChangeShapeType="1"/>
              <a:stCxn id="21520" idx="0"/>
              <a:endCxn id="21509" idx="2"/>
            </p:cNvCxnSpPr>
            <p:nvPr>
              <p:custDataLst>
                <p:tags r:id="rId12"/>
              </p:custDataLst>
            </p:nvPr>
          </p:nvCxnSpPr>
          <p:spPr bwMode="auto">
            <a:xfrm rot="16200000" flipV="1">
              <a:off x="4480" y="1661"/>
              <a:ext cx="89" cy="0"/>
            </a:xfrm>
            <a:prstGeom prst="straightConnector1">
              <a:avLst/>
            </a:prstGeom>
            <a:noFill/>
            <a:ln w="9525">
              <a:solidFill>
                <a:schemeClr val="dk1"/>
              </a:solidFill>
              <a:round/>
            </a:ln>
            <a:extLst>
              <a:ext uri="{909E8E84-426E-40DD-AFC4-6F175D3DCCD1}">
                <a14:hiddenFill xmlns:a14="http://schemas.microsoft.com/office/drawing/2010/main">
                  <a:noFill/>
                </a14:hiddenFill>
              </a:ext>
            </a:extLst>
          </p:spPr>
        </p:cxnSp>
        <p:cxnSp>
          <p:nvCxnSpPr>
            <p:cNvPr id="21524" name="AutoShape 17"/>
            <p:cNvCxnSpPr>
              <a:cxnSpLocks noChangeShapeType="1"/>
              <a:stCxn id="21521" idx="0"/>
              <a:endCxn id="21509" idx="2"/>
            </p:cNvCxnSpPr>
            <p:nvPr>
              <p:custDataLst>
                <p:tags r:id="rId13"/>
              </p:custDataLst>
            </p:nvPr>
          </p:nvCxnSpPr>
          <p:spPr bwMode="auto">
            <a:xfrm rot="16200000" flipV="1">
              <a:off x="5042" y="1100"/>
              <a:ext cx="89" cy="1123"/>
            </a:xfrm>
            <a:prstGeom prst="bentConnector3">
              <a:avLst>
                <a:gd name="adj1" fmla="val 50000"/>
              </a:avLst>
            </a:prstGeom>
            <a:noFill/>
            <a:ln w="9525">
              <a:solidFill>
                <a:schemeClr val="dk1"/>
              </a:solidFill>
              <a:miter lim="800000"/>
            </a:ln>
            <a:extLst>
              <a:ext uri="{909E8E84-426E-40DD-AFC4-6F175D3DCCD1}">
                <a14:hiddenFill xmlns:a14="http://schemas.microsoft.com/office/drawing/2010/main">
                  <a:noFill/>
                </a14:hiddenFill>
              </a:ext>
            </a:extLst>
          </p:spPr>
        </p:cxnSp>
      </p:grpSp>
      <p:cxnSp>
        <p:nvCxnSpPr>
          <p:cNvPr id="21512" name="AutoShape 18"/>
          <p:cNvCxnSpPr>
            <a:cxnSpLocks noChangeShapeType="1"/>
            <a:stCxn id="21508" idx="0"/>
            <a:endCxn id="21507" idx="2"/>
          </p:cNvCxnSpPr>
          <p:nvPr>
            <p:custDataLst>
              <p:tags r:id="rId14"/>
            </p:custDataLst>
          </p:nvPr>
        </p:nvCxnSpPr>
        <p:spPr bwMode="auto">
          <a:xfrm rot="-5400000">
            <a:off x="4525169" y="815181"/>
            <a:ext cx="287338" cy="2079625"/>
          </a:xfrm>
          <a:prstGeom prst="bentConnector3">
            <a:avLst>
              <a:gd name="adj1" fmla="val 49722"/>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1513" name="AutoShape 19"/>
          <p:cNvCxnSpPr>
            <a:cxnSpLocks noChangeShapeType="1"/>
            <a:stCxn id="21507" idx="2"/>
            <a:endCxn id="21509" idx="0"/>
          </p:cNvCxnSpPr>
          <p:nvPr>
            <p:custDataLst>
              <p:tags r:id="rId15"/>
            </p:custDataLst>
          </p:nvPr>
        </p:nvCxnSpPr>
        <p:spPr bwMode="auto">
          <a:xfrm rot="16200000" flipH="1">
            <a:off x="6623844" y="796131"/>
            <a:ext cx="287338" cy="2117725"/>
          </a:xfrm>
          <a:prstGeom prst="bentConnector3">
            <a:avLst>
              <a:gd name="adj1" fmla="val 49722"/>
            </a:avLst>
          </a:prstGeom>
          <a:noFill/>
          <a:ln w="9525">
            <a:solidFill>
              <a:schemeClr val="dk1"/>
            </a:solidFill>
            <a:miter lim="800000"/>
          </a:ln>
          <a:extLst>
            <a:ext uri="{909E8E84-426E-40DD-AFC4-6F175D3DCCD1}">
              <a14:hiddenFill xmlns:a14="http://schemas.microsoft.com/office/drawing/2010/main">
                <a:noFill/>
              </a14:hiddenFill>
            </a:ext>
          </a:extLst>
        </p:spPr>
      </p:cxnSp>
      <p:sp>
        <p:nvSpPr>
          <p:cNvPr id="5446676" name="Text Box 20"/>
          <p:cNvSpPr txBox="1">
            <a:spLocks noChangeArrowheads="1"/>
          </p:cNvSpPr>
          <p:nvPr>
            <p:custDataLst>
              <p:tags r:id="rId16"/>
            </p:custDataLst>
          </p:nvPr>
        </p:nvSpPr>
        <p:spPr bwMode="auto">
          <a:xfrm>
            <a:off x="2176463" y="3162300"/>
            <a:ext cx="1196975" cy="3314700"/>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6" tIns="45712" rIns="91426" bIns="45712"/>
          <a:lstStyle>
            <a:lvl1pPr marL="186055" indent="-186055"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10000"/>
              </a:lnSpc>
              <a:spcBef>
                <a:spcPct val="30000"/>
              </a:spcBef>
              <a:buFontTx/>
              <a:buChar char="•"/>
            </a:pPr>
            <a:r>
              <a:rPr lang="zh-CN" altLang="en-US" sz="1400">
                <a:solidFill>
                  <a:schemeClr val="dk1">
                    <a:lumMod val="85000"/>
                    <a:lumOff val="15000"/>
                  </a:schemeClr>
                </a:solidFill>
                <a:latin typeface="微软雅黑" panose="020B0503020204020204" pitchFamily="34" charset="-122"/>
                <a:ea typeface="微软雅黑" panose="020B0503020204020204" pitchFamily="34" charset="-122"/>
              </a:rPr>
              <a:t>岗位工资</a:t>
            </a:r>
            <a:endParaRPr lang="zh-CN" altLang="en-US" sz="14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400">
                <a:solidFill>
                  <a:schemeClr val="dk1">
                    <a:lumMod val="85000"/>
                    <a:lumOff val="15000"/>
                  </a:schemeClr>
                </a:solidFill>
                <a:latin typeface="微软雅黑" panose="020B0503020204020204" pitchFamily="34" charset="-122"/>
                <a:ea typeface="微软雅黑" panose="020B0503020204020204" pitchFamily="34" charset="-122"/>
              </a:rPr>
              <a:t>技能工资</a:t>
            </a:r>
            <a:endParaRPr lang="en-US" altLang="zh-CN" sz="14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400">
                <a:solidFill>
                  <a:schemeClr val="dk1">
                    <a:lumMod val="85000"/>
                    <a:lumOff val="15000"/>
                  </a:schemeClr>
                </a:solidFill>
                <a:latin typeface="微软雅黑" panose="020B0503020204020204" pitchFamily="34" charset="-122"/>
                <a:ea typeface="微软雅黑" panose="020B0503020204020204" pitchFamily="34" charset="-122"/>
              </a:rPr>
              <a:t>年功工资</a:t>
            </a:r>
            <a:endParaRPr lang="zh-CN" altLang="en-US" sz="14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400">
                <a:solidFill>
                  <a:schemeClr val="dk1">
                    <a:lumMod val="85000"/>
                    <a:lumOff val="15000"/>
                  </a:schemeClr>
                </a:solidFill>
                <a:latin typeface="微软雅黑" panose="020B0503020204020204" pitchFamily="34" charset="-122"/>
                <a:ea typeface="微软雅黑" panose="020B0503020204020204" pitchFamily="34" charset="-122"/>
              </a:rPr>
              <a:t>绩效工资</a:t>
            </a:r>
            <a:endParaRPr lang="zh-CN" altLang="en-US" sz="14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400">
                <a:solidFill>
                  <a:schemeClr val="dk1">
                    <a:lumMod val="85000"/>
                    <a:lumOff val="15000"/>
                  </a:schemeClr>
                </a:solidFill>
                <a:latin typeface="微软雅黑" panose="020B0503020204020204" pitchFamily="34" charset="-122"/>
                <a:ea typeface="微软雅黑" panose="020B0503020204020204" pitchFamily="34" charset="-122"/>
              </a:rPr>
              <a:t>奖金</a:t>
            </a:r>
            <a:endParaRPr lang="zh-CN" altLang="en-US" sz="14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400">
                <a:solidFill>
                  <a:schemeClr val="dk1">
                    <a:lumMod val="85000"/>
                    <a:lumOff val="15000"/>
                  </a:schemeClr>
                </a:solidFill>
                <a:latin typeface="微软雅黑" panose="020B0503020204020204" pitchFamily="34" charset="-122"/>
                <a:ea typeface="微软雅黑" panose="020B0503020204020204" pitchFamily="34" charset="-122"/>
              </a:rPr>
              <a:t>股权</a:t>
            </a:r>
            <a:endParaRPr lang="zh-CN" altLang="en-US" sz="14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400">
                <a:solidFill>
                  <a:schemeClr val="dk1">
                    <a:lumMod val="85000"/>
                    <a:lumOff val="15000"/>
                  </a:schemeClr>
                </a:solidFill>
                <a:latin typeface="微软雅黑" panose="020B0503020204020204" pitchFamily="34" charset="-122"/>
                <a:ea typeface="微软雅黑" panose="020B0503020204020204" pitchFamily="34" charset="-122"/>
              </a:rPr>
              <a:t>红利</a:t>
            </a:r>
            <a:endParaRPr lang="zh-CN" altLang="en-US" sz="14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400">
                <a:solidFill>
                  <a:schemeClr val="dk1">
                    <a:lumMod val="85000"/>
                    <a:lumOff val="15000"/>
                  </a:schemeClr>
                </a:solidFill>
                <a:latin typeface="微软雅黑" panose="020B0503020204020204" pitchFamily="34" charset="-122"/>
                <a:ea typeface="微软雅黑" panose="020B0503020204020204" pitchFamily="34" charset="-122"/>
              </a:rPr>
              <a:t>各种津贴</a:t>
            </a:r>
            <a:endParaRPr lang="zh-CN" altLang="en-US" sz="1400">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5446677" name="Text Box 21"/>
          <p:cNvSpPr txBox="1">
            <a:spLocks noChangeArrowheads="1"/>
          </p:cNvSpPr>
          <p:nvPr>
            <p:custDataLst>
              <p:tags r:id="rId17"/>
            </p:custDataLst>
          </p:nvPr>
        </p:nvSpPr>
        <p:spPr bwMode="auto">
          <a:xfrm>
            <a:off x="3903663" y="3162300"/>
            <a:ext cx="1196975" cy="3314700"/>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6" tIns="45712" rIns="91426" bIns="45712"/>
          <a:lstStyle>
            <a:lvl1pPr marL="186055" indent="-186055"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10000"/>
              </a:lnSpc>
              <a:spcBef>
                <a:spcPct val="30000"/>
              </a:spcBef>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各种法定福利和公司福利</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保险</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补助</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优惠</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服务</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培训</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宿舍</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工作餐</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休息日</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病事假</a:t>
            </a:r>
            <a:endParaRPr lang="en-US" altLang="zh-CN"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带薪休假</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5446678" name="Text Box 22"/>
          <p:cNvSpPr txBox="1">
            <a:spLocks noChangeArrowheads="1"/>
          </p:cNvSpPr>
          <p:nvPr>
            <p:custDataLst>
              <p:tags r:id="rId18"/>
            </p:custDataLst>
          </p:nvPr>
        </p:nvSpPr>
        <p:spPr bwMode="auto">
          <a:xfrm>
            <a:off x="5591175" y="3162300"/>
            <a:ext cx="1195388" cy="3314700"/>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6" tIns="45712" rIns="91426" bIns="45712"/>
          <a:lstStyle>
            <a:lvl1pPr marL="186055" indent="-186055"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工作的乐趣</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工作挑战性</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工作的责任</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工作的成就</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个人才干发挥机会与舞台</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获得的褒奖</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个人成长与发展的机会</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弹性工作制</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缩短的工作时间</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5446679" name="Text Box 23"/>
          <p:cNvSpPr txBox="1">
            <a:spLocks noChangeArrowheads="1"/>
          </p:cNvSpPr>
          <p:nvPr>
            <p:custDataLst>
              <p:tags r:id="rId19"/>
            </p:custDataLst>
          </p:nvPr>
        </p:nvSpPr>
        <p:spPr bwMode="auto">
          <a:xfrm>
            <a:off x="7235825" y="3162300"/>
            <a:ext cx="1195388" cy="3314700"/>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6" tIns="45712" rIns="91426" bIns="45712"/>
          <a:lstStyle>
            <a:lvl1pPr marL="186055" indent="-186055"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组织在业界的声望和品牌</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组织在业界的领先地位</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组织成长带来的机会与前景</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组织的管理水平</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组织文化氛围</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pP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5446680" name="Text Box 24"/>
          <p:cNvSpPr txBox="1">
            <a:spLocks noChangeArrowheads="1"/>
          </p:cNvSpPr>
          <p:nvPr>
            <p:custDataLst>
              <p:tags r:id="rId20"/>
            </p:custDataLst>
          </p:nvPr>
        </p:nvSpPr>
        <p:spPr bwMode="auto">
          <a:xfrm>
            <a:off x="8891588" y="3162300"/>
            <a:ext cx="1195387" cy="3314700"/>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6" tIns="45712" rIns="91426" bIns="45712"/>
          <a:lstStyle>
            <a:lvl1pPr marL="186055" indent="-186055" defTabSz="916305" eaLnBrk="0" hangingPunct="0">
              <a:defRPr>
                <a:solidFill>
                  <a:schemeClr val="tx1"/>
                </a:solidFill>
                <a:latin typeface="Arial" panose="020B0604020202020204" pitchFamily="34" charset="0"/>
                <a:ea typeface="宋体" panose="02010600030101010101" pitchFamily="2" charset="-122"/>
              </a:defRPr>
            </a:lvl1pPr>
            <a:lvl2pPr marL="742950" indent="-285750" defTabSz="916305" eaLnBrk="0" hangingPunct="0">
              <a:defRPr>
                <a:solidFill>
                  <a:schemeClr val="tx1"/>
                </a:solidFill>
                <a:latin typeface="Arial" panose="020B0604020202020204" pitchFamily="34" charset="0"/>
                <a:ea typeface="宋体" panose="02010600030101010101" pitchFamily="2" charset="-122"/>
              </a:defRPr>
            </a:lvl2pPr>
            <a:lvl3pPr marL="1143000" indent="-228600" defTabSz="916305" eaLnBrk="0" hangingPunct="0">
              <a:defRPr>
                <a:solidFill>
                  <a:schemeClr val="tx1"/>
                </a:solidFill>
                <a:latin typeface="Arial" panose="020B0604020202020204" pitchFamily="34" charset="0"/>
                <a:ea typeface="宋体" panose="02010600030101010101" pitchFamily="2" charset="-122"/>
              </a:defRPr>
            </a:lvl3pPr>
            <a:lvl4pPr marL="1600200" indent="-228600" defTabSz="916305" eaLnBrk="0" hangingPunct="0">
              <a:defRPr>
                <a:solidFill>
                  <a:schemeClr val="tx1"/>
                </a:solidFill>
                <a:latin typeface="Arial" panose="020B0604020202020204" pitchFamily="34" charset="0"/>
                <a:ea typeface="宋体" panose="02010600030101010101" pitchFamily="2" charset="-122"/>
              </a:defRPr>
            </a:lvl4pPr>
            <a:lvl5pPr marL="2057400" indent="-228600" defTabSz="916305" eaLnBrk="0" hangingPunct="0">
              <a:defRPr>
                <a:solidFill>
                  <a:schemeClr val="tx1"/>
                </a:solidFill>
                <a:latin typeface="Arial" panose="020B0604020202020204" pitchFamily="34" charset="0"/>
                <a:ea typeface="宋体" panose="02010600030101010101" pitchFamily="2" charset="-122"/>
              </a:defRPr>
            </a:lvl5pPr>
            <a:lvl6pPr marL="25146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630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友好的同事关系</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领导的个人品质和风格</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舒适的工作条件</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组织中知识与信息的共享</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a:p>
            <a:pPr>
              <a:lnSpc>
                <a:spcPct val="110000"/>
              </a:lnSpc>
              <a:spcBef>
                <a:spcPct val="30000"/>
              </a:spcBef>
              <a:buFontTx/>
              <a:buChar char="•"/>
            </a:pPr>
            <a:r>
              <a:rPr lang="zh-CN" altLang="en-US" sz="1200">
                <a:solidFill>
                  <a:schemeClr val="dk1">
                    <a:lumMod val="85000"/>
                    <a:lumOff val="15000"/>
                  </a:schemeClr>
                </a:solidFill>
                <a:latin typeface="微软雅黑" panose="020B0503020204020204" pitchFamily="34" charset="-122"/>
                <a:ea typeface="微软雅黑" panose="020B0503020204020204" pitchFamily="34" charset="-122"/>
              </a:rPr>
              <a:t>团队氛围</a:t>
            </a:r>
            <a:endParaRPr lang="zh-CN" altLang="en-US" sz="1200">
              <a:solidFill>
                <a:schemeClr val="dk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1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44667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44667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44667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44667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4466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6676" grpId="0" animBg="1"/>
      <p:bldP spid="5446677" grpId="0" animBg="1"/>
      <p:bldP spid="5446678" grpId="0" animBg="1"/>
      <p:bldP spid="5446679" grpId="0" animBg="1"/>
      <p:bldP spid="544668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ChangeArrowheads="1"/>
          </p:cNvSpPr>
          <p:nvPr>
            <p:custDataLst>
              <p:tags r:id="rId1"/>
            </p:custDataLst>
          </p:nvPr>
        </p:nvSpPr>
        <p:spPr bwMode="auto">
          <a:xfrm>
            <a:off x="5057775" y="3740150"/>
            <a:ext cx="1728788" cy="2520950"/>
          </a:xfrm>
          <a:prstGeom prst="rect">
            <a:avLst/>
          </a:prstGeom>
          <a:noFill/>
          <a:ln w="9525" algn="ctr">
            <a:solidFill>
              <a:schemeClr val="dk1"/>
            </a:solidFill>
            <a:miter lim="800000"/>
          </a:ln>
          <a:extLst>
            <a:ext uri="{909E8E84-426E-40DD-AFC4-6F175D3DCCD1}">
              <a14:hiddenFill xmlns:a14="http://schemas.microsoft.com/office/drawing/2010/main">
                <a:solidFill>
                  <a:srgbClr val="FFFFFF"/>
                </a:solidFill>
              </a14:hiddenFill>
            </a:ext>
          </a:extLst>
        </p:spPr>
        <p:txBody>
          <a:bodyPr lIns="95786" tIns="47893" rIns="95786" bIns="47893"/>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GB" sz="1600">
                <a:solidFill>
                  <a:schemeClr val="dk1"/>
                </a:solidFill>
                <a:latin typeface="楷体" panose="02010609060101010101" pitchFamily="49" charset="-122"/>
              </a:rPr>
              <a:t>赠予或者购买企业股票；以某一固定价格购买公司的股票期权</a:t>
            </a:r>
            <a:endParaRPr lang="zh-CN" altLang="en-US" sz="1600">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GB" sz="1600">
                <a:solidFill>
                  <a:schemeClr val="dk1"/>
                </a:solidFill>
                <a:latin typeface="楷体" panose="02010609060101010101" pitchFamily="49" charset="-122"/>
              </a:rPr>
              <a:t>作为长期激励的股票有强制持有期要求，（</a:t>
            </a:r>
            <a:r>
              <a:rPr lang="en-US" altLang="zh-CN" sz="1600">
                <a:solidFill>
                  <a:schemeClr val="dk1"/>
                </a:solidFill>
                <a:latin typeface="楷体" panose="02010609060101010101" pitchFamily="49" charset="-122"/>
              </a:rPr>
              <a:t>3-5</a:t>
            </a:r>
            <a:r>
              <a:rPr lang="zh-CN" altLang="en-US" sz="1600">
                <a:solidFill>
                  <a:schemeClr val="dk1"/>
                </a:solidFill>
                <a:latin typeface="楷体" panose="02010609060101010101" pitchFamily="49" charset="-122"/>
              </a:rPr>
              <a:t>年）；期权企业在一定时间内行权（</a:t>
            </a:r>
            <a:r>
              <a:rPr lang="en-US" altLang="zh-CN" sz="1600">
                <a:solidFill>
                  <a:schemeClr val="dk1"/>
                </a:solidFill>
                <a:latin typeface="楷体" panose="02010609060101010101" pitchFamily="49" charset="-122"/>
              </a:rPr>
              <a:t>7-10</a:t>
            </a:r>
            <a:r>
              <a:rPr lang="zh-CN" altLang="en-US" sz="1600">
                <a:solidFill>
                  <a:schemeClr val="dk1"/>
                </a:solidFill>
                <a:latin typeface="楷体" panose="02010609060101010101" pitchFamily="49" charset="-122"/>
              </a:rPr>
              <a:t>年</a:t>
            </a:r>
            <a:r>
              <a:rPr lang="en-US" altLang="zh-CN" sz="1600">
                <a:solidFill>
                  <a:schemeClr val="dk1"/>
                </a:solidFill>
                <a:latin typeface="楷体" panose="02010609060101010101" pitchFamily="49" charset="-122"/>
              </a:rPr>
              <a:t>)</a:t>
            </a:r>
            <a:endParaRPr lang="en-US" altLang="zh-CN" sz="1600">
              <a:solidFill>
                <a:schemeClr val="dk1"/>
              </a:solidFill>
              <a:latin typeface="楷体" panose="02010609060101010101" pitchFamily="49" charset="-122"/>
            </a:endParaRPr>
          </a:p>
        </p:txBody>
      </p:sp>
      <p:sp>
        <p:nvSpPr>
          <p:cNvPr id="22531" name="Text Box 4"/>
          <p:cNvSpPr txBox="1">
            <a:spLocks noChangeArrowheads="1"/>
          </p:cNvSpPr>
          <p:nvPr>
            <p:custDataLst>
              <p:tags r:id="rId2"/>
            </p:custDataLst>
          </p:nvPr>
        </p:nvSpPr>
        <p:spPr bwMode="auto">
          <a:xfrm>
            <a:off x="5348288" y="2978150"/>
            <a:ext cx="1147762" cy="392113"/>
          </a:xfrm>
          <a:prstGeom prst="rect">
            <a:avLst/>
          </a:prstGeom>
          <a:solidFill>
            <a:schemeClr val="accent1"/>
          </a:solidFill>
          <a:ln w="9525">
            <a:solidFill>
              <a:schemeClr val="dk1"/>
            </a:solidFill>
            <a:miter lim="800000"/>
          </a:ln>
        </p:spPr>
        <p:txBody>
          <a:bodyPr lIns="95786" tIns="47893" rIns="95786" bIns="47893" anchor="ctr"/>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lt1"/>
                </a:solidFill>
              </a:rPr>
              <a:t>长期激励</a:t>
            </a:r>
            <a:endParaRPr lang="zh-CN" altLang="en-US">
              <a:solidFill>
                <a:schemeClr val="lt1"/>
              </a:solidFill>
            </a:endParaRPr>
          </a:p>
        </p:txBody>
      </p:sp>
      <p:cxnSp>
        <p:nvCxnSpPr>
          <p:cNvPr id="22532" name="AutoShape 5"/>
          <p:cNvCxnSpPr>
            <a:cxnSpLocks noChangeShapeType="1"/>
            <a:stCxn id="22531" idx="2"/>
            <a:endCxn id="22530" idx="0"/>
          </p:cNvCxnSpPr>
          <p:nvPr>
            <p:custDataLst>
              <p:tags r:id="rId3"/>
            </p:custDataLst>
          </p:nvPr>
        </p:nvCxnSpPr>
        <p:spPr bwMode="auto">
          <a:xfrm rot="5400000">
            <a:off x="5737225" y="3554413"/>
            <a:ext cx="369887" cy="1588"/>
          </a:xfrm>
          <a:prstGeom prst="bentConnector3">
            <a:avLst>
              <a:gd name="adj1" fmla="val 49778"/>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2533" name="AutoShape 6"/>
          <p:cNvCxnSpPr>
            <a:cxnSpLocks noChangeShapeType="1"/>
            <a:stCxn id="23568" idx="2"/>
            <a:endCxn id="22539" idx="0"/>
          </p:cNvCxnSpPr>
          <p:nvPr>
            <p:custDataLst>
              <p:tags r:id="rId4"/>
            </p:custDataLst>
          </p:nvPr>
        </p:nvCxnSpPr>
        <p:spPr bwMode="auto">
          <a:xfrm rot="16200000" flipH="1">
            <a:off x="3884613" y="2724150"/>
            <a:ext cx="506412" cy="1588"/>
          </a:xfrm>
          <a:prstGeom prst="bentConnector3">
            <a:avLst>
              <a:gd name="adj1" fmla="val 49843"/>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2534" name="AutoShape 7"/>
          <p:cNvCxnSpPr>
            <a:cxnSpLocks noChangeShapeType="1"/>
            <a:stCxn id="23568" idx="2"/>
            <a:endCxn id="22538" idx="0"/>
          </p:cNvCxnSpPr>
          <p:nvPr>
            <p:custDataLst>
              <p:tags r:id="rId5"/>
            </p:custDataLst>
          </p:nvPr>
        </p:nvCxnSpPr>
        <p:spPr bwMode="auto">
          <a:xfrm rot="5400000">
            <a:off x="3072607" y="1913731"/>
            <a:ext cx="506412" cy="1622425"/>
          </a:xfrm>
          <a:prstGeom prst="bentConnector3">
            <a:avLst>
              <a:gd name="adj1" fmla="val 49843"/>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2535" name="AutoShape 8"/>
          <p:cNvCxnSpPr>
            <a:cxnSpLocks noChangeShapeType="1"/>
            <a:stCxn id="23568" idx="2"/>
            <a:endCxn id="22531" idx="0"/>
          </p:cNvCxnSpPr>
          <p:nvPr>
            <p:custDataLst>
              <p:tags r:id="rId6"/>
            </p:custDataLst>
          </p:nvPr>
        </p:nvCxnSpPr>
        <p:spPr bwMode="auto">
          <a:xfrm rot="16200000" flipH="1">
            <a:off x="4776788" y="1831975"/>
            <a:ext cx="506412" cy="1785938"/>
          </a:xfrm>
          <a:prstGeom prst="bentConnector3">
            <a:avLst>
              <a:gd name="adj1" fmla="val 49843"/>
            </a:avLst>
          </a:prstGeom>
          <a:noFill/>
          <a:ln w="9525">
            <a:solidFill>
              <a:schemeClr val="dk1"/>
            </a:solidFill>
            <a:miter lim="800000"/>
          </a:ln>
          <a:extLst>
            <a:ext uri="{909E8E84-426E-40DD-AFC4-6F175D3DCCD1}">
              <a14:hiddenFill xmlns:a14="http://schemas.microsoft.com/office/drawing/2010/main">
                <a:noFill/>
              </a14:hiddenFill>
            </a:ext>
          </a:extLst>
        </p:spPr>
      </p:cxnSp>
      <p:sp>
        <p:nvSpPr>
          <p:cNvPr id="22536" name="Text Box 9"/>
          <p:cNvSpPr txBox="1">
            <a:spLocks noChangeArrowheads="1"/>
          </p:cNvSpPr>
          <p:nvPr>
            <p:custDataLst>
              <p:tags r:id="rId7"/>
            </p:custDataLst>
          </p:nvPr>
        </p:nvSpPr>
        <p:spPr bwMode="auto">
          <a:xfrm>
            <a:off x="1755775" y="3711575"/>
            <a:ext cx="1519238" cy="2549525"/>
          </a:xfrm>
          <a:prstGeom prst="rect">
            <a:avLst/>
          </a:prstGeom>
          <a:noFill/>
          <a:ln w="9525" algn="ctr">
            <a:solidFill>
              <a:schemeClr val="dk1"/>
            </a:solidFill>
            <a:miter lim="800000"/>
          </a:ln>
          <a:extLst>
            <a:ext uri="{909E8E84-426E-40DD-AFC4-6F175D3DCCD1}">
              <a14:hiddenFill xmlns:a14="http://schemas.microsoft.com/office/drawing/2010/main">
                <a:solidFill>
                  <a:srgbClr val="FFFFFF"/>
                </a:solidFill>
              </a14:hiddenFill>
            </a:ext>
          </a:extLst>
        </p:spPr>
        <p:txBody>
          <a:bodyPr lIns="95786" tIns="47893" rIns="95786" bIns="47893"/>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根据岗位评估结果确定，根据任职者技能评估结果确定，受任职者能力水平影响</a:t>
            </a:r>
            <a:endParaRPr lang="zh-CN" altLang="en-US">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受工资档次内所处位置的影响</a:t>
            </a:r>
            <a:endParaRPr lang="zh-CN" altLang="en-US">
              <a:solidFill>
                <a:schemeClr val="dk1"/>
              </a:solidFill>
              <a:latin typeface="楷体" panose="02010609060101010101" pitchFamily="49" charset="-122"/>
            </a:endParaRPr>
          </a:p>
        </p:txBody>
      </p:sp>
      <p:sp>
        <p:nvSpPr>
          <p:cNvPr id="22537" name="Text Box 10"/>
          <p:cNvSpPr txBox="1">
            <a:spLocks noChangeArrowheads="1"/>
          </p:cNvSpPr>
          <p:nvPr>
            <p:custDataLst>
              <p:tags r:id="rId8"/>
            </p:custDataLst>
          </p:nvPr>
        </p:nvSpPr>
        <p:spPr bwMode="auto">
          <a:xfrm>
            <a:off x="3327400" y="3708400"/>
            <a:ext cx="1633538" cy="2549525"/>
          </a:xfrm>
          <a:prstGeom prst="rect">
            <a:avLst/>
          </a:prstGeom>
          <a:noFill/>
          <a:ln w="9525" algn="ctr">
            <a:solidFill>
              <a:schemeClr val="dk1"/>
            </a:solidFill>
            <a:miter lim="800000"/>
          </a:ln>
          <a:extLst>
            <a:ext uri="{909E8E84-426E-40DD-AFC4-6F175D3DCCD1}">
              <a14:hiddenFill xmlns:a14="http://schemas.microsoft.com/office/drawing/2010/main">
                <a:solidFill>
                  <a:srgbClr val="FFFFFF"/>
                </a:solidFill>
              </a14:hiddenFill>
            </a:ext>
          </a:extLst>
        </p:spPr>
        <p:txBody>
          <a:bodyPr lIns="95786" tIns="47893" rIns="95786" bIns="47893"/>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根据业绩目标完成情况确定</a:t>
            </a:r>
            <a:endParaRPr lang="zh-CN" altLang="en-US">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奖金空间一般在年初业绩合同中标明，受任职者业绩水平影响</a:t>
            </a:r>
            <a:endParaRPr lang="zh-CN" altLang="en-US">
              <a:solidFill>
                <a:schemeClr val="dk1"/>
              </a:solidFill>
              <a:latin typeface="楷体" panose="02010609060101010101" pitchFamily="49" charset="-122"/>
            </a:endParaRPr>
          </a:p>
        </p:txBody>
      </p:sp>
      <p:sp>
        <p:nvSpPr>
          <p:cNvPr id="22538" name="Text Box 11"/>
          <p:cNvSpPr txBox="1">
            <a:spLocks noChangeArrowheads="1"/>
          </p:cNvSpPr>
          <p:nvPr>
            <p:custDataLst>
              <p:tags r:id="rId9"/>
            </p:custDataLst>
          </p:nvPr>
        </p:nvSpPr>
        <p:spPr bwMode="auto">
          <a:xfrm>
            <a:off x="1936750" y="2978150"/>
            <a:ext cx="1155700" cy="392113"/>
          </a:xfrm>
          <a:prstGeom prst="rect">
            <a:avLst/>
          </a:prstGeom>
          <a:solidFill>
            <a:schemeClr val="accent1"/>
          </a:solidFill>
          <a:ln w="9525">
            <a:solidFill>
              <a:schemeClr val="dk1"/>
            </a:solidFill>
            <a:miter lim="800000"/>
          </a:ln>
        </p:spPr>
        <p:txBody>
          <a:bodyPr lIns="95786" tIns="47893" rIns="95786" bIns="47893" anchor="ctr"/>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lt1"/>
                </a:solidFill>
              </a:rPr>
              <a:t>固定薪酬</a:t>
            </a:r>
            <a:endParaRPr lang="zh-CN" altLang="en-US">
              <a:solidFill>
                <a:schemeClr val="lt1"/>
              </a:solidFill>
            </a:endParaRPr>
          </a:p>
        </p:txBody>
      </p:sp>
      <p:sp>
        <p:nvSpPr>
          <p:cNvPr id="22539" name="Text Box 12"/>
          <p:cNvSpPr txBox="1">
            <a:spLocks noChangeArrowheads="1"/>
          </p:cNvSpPr>
          <p:nvPr>
            <p:custDataLst>
              <p:tags r:id="rId10"/>
            </p:custDataLst>
          </p:nvPr>
        </p:nvSpPr>
        <p:spPr bwMode="auto">
          <a:xfrm>
            <a:off x="3563938" y="2978150"/>
            <a:ext cx="1147762" cy="392113"/>
          </a:xfrm>
          <a:prstGeom prst="rect">
            <a:avLst/>
          </a:prstGeom>
          <a:solidFill>
            <a:schemeClr val="accent1"/>
          </a:solidFill>
          <a:ln w="9525">
            <a:solidFill>
              <a:schemeClr val="dk1"/>
            </a:solidFill>
            <a:miter lim="800000"/>
          </a:ln>
        </p:spPr>
        <p:txBody>
          <a:bodyPr lIns="95786" tIns="47893" rIns="95786" bIns="47893" anchor="ctr"/>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lt1"/>
                </a:solidFill>
              </a:rPr>
              <a:t>浮动薪酬</a:t>
            </a:r>
            <a:endParaRPr lang="zh-CN" altLang="en-US">
              <a:solidFill>
                <a:schemeClr val="lt1"/>
              </a:solidFill>
            </a:endParaRPr>
          </a:p>
        </p:txBody>
      </p:sp>
      <p:sp>
        <p:nvSpPr>
          <p:cNvPr id="22540" name="Text Box 13"/>
          <p:cNvSpPr txBox="1">
            <a:spLocks noChangeArrowheads="1"/>
          </p:cNvSpPr>
          <p:nvPr>
            <p:custDataLst>
              <p:tags r:id="rId11"/>
            </p:custDataLst>
          </p:nvPr>
        </p:nvSpPr>
        <p:spPr bwMode="auto">
          <a:xfrm>
            <a:off x="8931275" y="2978150"/>
            <a:ext cx="1147763" cy="392113"/>
          </a:xfrm>
          <a:prstGeom prst="rect">
            <a:avLst/>
          </a:prstGeom>
          <a:solidFill>
            <a:schemeClr val="accent1"/>
          </a:solidFill>
          <a:ln w="9525">
            <a:solidFill>
              <a:schemeClr val="dk1"/>
            </a:solidFill>
            <a:miter lim="800000"/>
          </a:ln>
        </p:spPr>
        <p:txBody>
          <a:bodyPr lIns="95786" tIns="47893" rIns="95786" bIns="47893" anchor="ctr"/>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GB">
                <a:solidFill>
                  <a:schemeClr val="lt1"/>
                </a:solidFill>
              </a:rPr>
              <a:t>补充福利</a:t>
            </a:r>
            <a:endParaRPr lang="zh-CN" altLang="en-GB">
              <a:solidFill>
                <a:schemeClr val="lt1"/>
              </a:solidFill>
            </a:endParaRPr>
          </a:p>
        </p:txBody>
      </p:sp>
      <p:sp>
        <p:nvSpPr>
          <p:cNvPr id="22541" name="Text Box 14"/>
          <p:cNvSpPr txBox="1">
            <a:spLocks noChangeArrowheads="1"/>
          </p:cNvSpPr>
          <p:nvPr>
            <p:custDataLst>
              <p:tags r:id="rId12"/>
            </p:custDataLst>
          </p:nvPr>
        </p:nvSpPr>
        <p:spPr bwMode="auto">
          <a:xfrm>
            <a:off x="7146925" y="2978150"/>
            <a:ext cx="1147763" cy="392113"/>
          </a:xfrm>
          <a:prstGeom prst="rect">
            <a:avLst/>
          </a:prstGeom>
          <a:solidFill>
            <a:schemeClr val="accent1"/>
          </a:solidFill>
          <a:ln w="9525">
            <a:solidFill>
              <a:schemeClr val="dk1"/>
            </a:solidFill>
            <a:miter lim="800000"/>
          </a:ln>
        </p:spPr>
        <p:txBody>
          <a:bodyPr lIns="95786" tIns="47893" rIns="95786" bIns="47893" anchor="ctr"/>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lt1"/>
                </a:solidFill>
              </a:rPr>
              <a:t>法定福利</a:t>
            </a:r>
            <a:endParaRPr lang="zh-CN" altLang="en-US">
              <a:solidFill>
                <a:schemeClr val="lt1"/>
              </a:solidFill>
            </a:endParaRPr>
          </a:p>
        </p:txBody>
      </p:sp>
      <p:sp>
        <p:nvSpPr>
          <p:cNvPr id="22542" name="Rectangle 15"/>
          <p:cNvSpPr>
            <a:spLocks noChangeArrowheads="1"/>
          </p:cNvSpPr>
          <p:nvPr>
            <p:custDataLst>
              <p:tags r:id="rId13"/>
            </p:custDataLst>
          </p:nvPr>
        </p:nvSpPr>
        <p:spPr bwMode="auto">
          <a:xfrm>
            <a:off x="5313363" y="1136650"/>
            <a:ext cx="1974850" cy="438150"/>
          </a:xfrm>
          <a:prstGeom prst="rect">
            <a:avLst/>
          </a:prstGeom>
          <a:solidFill>
            <a:schemeClr val="accent5"/>
          </a:solidFill>
          <a:ln w="9525">
            <a:solidFill>
              <a:schemeClr val="dk1"/>
            </a:solidFill>
            <a:miter lim="800000"/>
          </a:ln>
        </p:spPr>
        <p:txBody>
          <a:bodyPr lIns="95786" tIns="47893" rIns="95786" bIns="47893" anchor="ctr"/>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ct val="5000"/>
              </a:spcBef>
              <a:spcAft>
                <a:spcPct val="5000"/>
              </a:spcAft>
              <a:buClr>
                <a:schemeClr val="tx1"/>
              </a:buClr>
              <a:buSzPct val="70000"/>
              <a:buFont typeface="Wingdings" panose="05000000000000000000" pitchFamily="2" charset="2"/>
              <a:buNone/>
            </a:pPr>
            <a:r>
              <a:rPr lang="zh-CN" altLang="en-US" sz="1900">
                <a:solidFill>
                  <a:schemeClr val="lt1"/>
                </a:solidFill>
              </a:rPr>
              <a:t>外在</a:t>
            </a:r>
            <a:r>
              <a:rPr lang="zh-CN" altLang="en-AU" sz="1900">
                <a:solidFill>
                  <a:schemeClr val="lt1"/>
                </a:solidFill>
              </a:rPr>
              <a:t>薪酬</a:t>
            </a:r>
            <a:endParaRPr lang="zh-CN" altLang="en-AU" sz="1900">
              <a:solidFill>
                <a:schemeClr val="lt1"/>
              </a:solidFill>
            </a:endParaRPr>
          </a:p>
        </p:txBody>
      </p:sp>
      <p:sp>
        <p:nvSpPr>
          <p:cNvPr id="23567" name="Rectangle 16"/>
          <p:cNvSpPr>
            <a:spLocks noChangeArrowheads="1"/>
          </p:cNvSpPr>
          <p:nvPr>
            <p:custDataLst>
              <p:tags r:id="rId14"/>
            </p:custDataLst>
          </p:nvPr>
        </p:nvSpPr>
        <p:spPr bwMode="auto">
          <a:xfrm>
            <a:off x="7839075" y="2035175"/>
            <a:ext cx="1458913" cy="438150"/>
          </a:xfrm>
          <a:prstGeom prst="rect">
            <a:avLst/>
          </a:prstGeom>
          <a:noFill/>
          <a:ln w="9525">
            <a:solidFill>
              <a:schemeClr val="accent1">
                <a:lumMod val="60000"/>
                <a:lumOff val="40000"/>
              </a:schemeClr>
            </a:solidFill>
            <a:miter lim="800000"/>
          </a:ln>
        </p:spPr>
        <p:txBody>
          <a:bodyPr lIns="95786" tIns="47893" rIns="95786" bIns="47893" anchor="ctr"/>
          <a:lstStyle/>
          <a:p>
            <a:pPr algn="ctr" defTabSz="958850" eaLnBrk="0" hangingPunct="0">
              <a:lnSpc>
                <a:spcPct val="90000"/>
              </a:lnSpc>
              <a:spcBef>
                <a:spcPct val="5000"/>
              </a:spcBef>
              <a:spcAft>
                <a:spcPct val="5000"/>
              </a:spcAft>
              <a:buClr>
                <a:schemeClr val="tx1"/>
              </a:buClr>
              <a:buSzPct val="70000"/>
              <a:buFont typeface="Wingdings" panose="05000000000000000000" pitchFamily="2" charset="2"/>
              <a:buNone/>
              <a:defRPr/>
            </a:pPr>
            <a:r>
              <a:rPr lang="zh-CN" altLang="en-AU" sz="1600" dirty="0">
                <a:solidFill>
                  <a:schemeClr val="dk1"/>
                </a:solidFill>
              </a:rPr>
              <a:t>福  利</a:t>
            </a:r>
            <a:endParaRPr lang="zh-CN" altLang="en-AU" sz="1600" dirty="0">
              <a:solidFill>
                <a:schemeClr val="dk1"/>
              </a:solidFill>
            </a:endParaRPr>
          </a:p>
        </p:txBody>
      </p:sp>
      <p:sp>
        <p:nvSpPr>
          <p:cNvPr id="23568" name="Rectangle 17"/>
          <p:cNvSpPr>
            <a:spLocks noChangeArrowheads="1"/>
          </p:cNvSpPr>
          <p:nvPr>
            <p:custDataLst>
              <p:tags r:id="rId15"/>
            </p:custDataLst>
          </p:nvPr>
        </p:nvSpPr>
        <p:spPr bwMode="auto">
          <a:xfrm>
            <a:off x="3405188" y="2035175"/>
            <a:ext cx="1462087" cy="436563"/>
          </a:xfrm>
          <a:prstGeom prst="rect">
            <a:avLst/>
          </a:prstGeom>
          <a:noFill/>
          <a:ln w="9525">
            <a:solidFill>
              <a:schemeClr val="accent1">
                <a:lumMod val="60000"/>
                <a:lumOff val="40000"/>
              </a:schemeClr>
            </a:solidFill>
            <a:miter lim="800000"/>
          </a:ln>
        </p:spPr>
        <p:txBody>
          <a:bodyPr lIns="95786" tIns="47893" rIns="95786" bIns="47893" anchor="ctr"/>
          <a:lstStyle/>
          <a:p>
            <a:pPr algn="ctr" defTabSz="958850" eaLnBrk="0" hangingPunct="0">
              <a:lnSpc>
                <a:spcPct val="90000"/>
              </a:lnSpc>
              <a:spcBef>
                <a:spcPct val="5000"/>
              </a:spcBef>
              <a:spcAft>
                <a:spcPct val="5000"/>
              </a:spcAft>
              <a:buClr>
                <a:schemeClr val="tx1"/>
              </a:buClr>
              <a:buSzPct val="70000"/>
              <a:buFont typeface="Wingdings" panose="05000000000000000000" pitchFamily="2" charset="2"/>
              <a:buNone/>
              <a:defRPr/>
            </a:pPr>
            <a:r>
              <a:rPr lang="zh-CN" altLang="en-GB" sz="1600" dirty="0">
                <a:solidFill>
                  <a:schemeClr val="dk1"/>
                </a:solidFill>
              </a:rPr>
              <a:t>薪  酬</a:t>
            </a:r>
            <a:endParaRPr lang="zh-CN" altLang="en-GB" sz="1600" dirty="0">
              <a:solidFill>
                <a:schemeClr val="dk1"/>
              </a:solidFill>
            </a:endParaRPr>
          </a:p>
        </p:txBody>
      </p:sp>
      <p:cxnSp>
        <p:nvCxnSpPr>
          <p:cNvPr id="22545" name="AutoShape 18"/>
          <p:cNvCxnSpPr>
            <a:cxnSpLocks noChangeShapeType="1"/>
            <a:stCxn id="22542" idx="2"/>
            <a:endCxn id="23568" idx="0"/>
          </p:cNvCxnSpPr>
          <p:nvPr>
            <p:custDataLst>
              <p:tags r:id="rId16"/>
            </p:custDataLst>
          </p:nvPr>
        </p:nvCxnSpPr>
        <p:spPr bwMode="auto">
          <a:xfrm rot="5400000">
            <a:off x="4988719" y="723106"/>
            <a:ext cx="460375" cy="2163763"/>
          </a:xfrm>
          <a:prstGeom prst="bentConnector3">
            <a:avLst>
              <a:gd name="adj1" fmla="val 50000"/>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2546" name="AutoShape 19"/>
          <p:cNvCxnSpPr>
            <a:cxnSpLocks noChangeShapeType="1"/>
            <a:stCxn id="22542" idx="2"/>
            <a:endCxn id="23567" idx="0"/>
          </p:cNvCxnSpPr>
          <p:nvPr>
            <p:custDataLst>
              <p:tags r:id="rId17"/>
            </p:custDataLst>
          </p:nvPr>
        </p:nvCxnSpPr>
        <p:spPr bwMode="auto">
          <a:xfrm rot="16200000" flipH="1">
            <a:off x="7204075" y="671513"/>
            <a:ext cx="460375" cy="2266950"/>
          </a:xfrm>
          <a:prstGeom prst="bentConnector3">
            <a:avLst>
              <a:gd name="adj1" fmla="val 50000"/>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2547" name="AutoShape 20"/>
          <p:cNvCxnSpPr>
            <a:cxnSpLocks noChangeShapeType="1"/>
            <a:stCxn id="23567" idx="2"/>
            <a:endCxn id="22541" idx="0"/>
          </p:cNvCxnSpPr>
          <p:nvPr>
            <p:custDataLst>
              <p:tags r:id="rId18"/>
            </p:custDataLst>
          </p:nvPr>
        </p:nvCxnSpPr>
        <p:spPr bwMode="auto">
          <a:xfrm rot="5400000">
            <a:off x="7892256" y="2302669"/>
            <a:ext cx="504825" cy="846138"/>
          </a:xfrm>
          <a:prstGeom prst="bentConnector3">
            <a:avLst>
              <a:gd name="adj1" fmla="val 50000"/>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2548" name="AutoShape 21"/>
          <p:cNvCxnSpPr>
            <a:cxnSpLocks noChangeShapeType="1"/>
            <a:stCxn id="23567" idx="2"/>
            <a:endCxn id="22540" idx="0"/>
          </p:cNvCxnSpPr>
          <p:nvPr>
            <p:custDataLst>
              <p:tags r:id="rId19"/>
            </p:custDataLst>
          </p:nvPr>
        </p:nvCxnSpPr>
        <p:spPr bwMode="auto">
          <a:xfrm rot="16200000" flipH="1">
            <a:off x="8784431" y="2256632"/>
            <a:ext cx="504825" cy="938212"/>
          </a:xfrm>
          <a:prstGeom prst="bentConnector3">
            <a:avLst>
              <a:gd name="adj1" fmla="val 50000"/>
            </a:avLst>
          </a:prstGeom>
          <a:noFill/>
          <a:ln w="9525">
            <a:solidFill>
              <a:schemeClr val="dk1"/>
            </a:solidFill>
            <a:miter lim="800000"/>
          </a:ln>
          <a:extLst>
            <a:ext uri="{909E8E84-426E-40DD-AFC4-6F175D3DCCD1}">
              <a14:hiddenFill xmlns:a14="http://schemas.microsoft.com/office/drawing/2010/main">
                <a:noFill/>
              </a14:hiddenFill>
            </a:ext>
          </a:extLst>
        </p:spPr>
      </p:cxnSp>
      <p:sp>
        <p:nvSpPr>
          <p:cNvPr id="22549" name="Rectangle 22"/>
          <p:cNvSpPr>
            <a:spLocks noChangeArrowheads="1"/>
          </p:cNvSpPr>
          <p:nvPr>
            <p:custDataLst>
              <p:tags r:id="rId20"/>
            </p:custDataLst>
          </p:nvPr>
        </p:nvSpPr>
        <p:spPr bwMode="auto">
          <a:xfrm>
            <a:off x="8597900" y="3725863"/>
            <a:ext cx="1831975" cy="2551112"/>
          </a:xfrm>
          <a:prstGeom prst="rect">
            <a:avLst/>
          </a:prstGeom>
          <a:noFill/>
          <a:ln w="9525">
            <a:solidFill>
              <a:schemeClr val="dk1"/>
            </a:solidFill>
            <a:miter lim="800000"/>
          </a:ln>
          <a:extLst>
            <a:ext uri="{909E8E84-426E-40DD-AFC4-6F175D3DCCD1}">
              <a14:hiddenFill xmlns:a14="http://schemas.microsoft.com/office/drawing/2010/main">
                <a:solidFill>
                  <a:srgbClr val="FFFFFF"/>
                </a:solidFill>
              </a14:hiddenFill>
            </a:ext>
          </a:extLst>
        </p:spPr>
        <p:txBody>
          <a:bodyPr lIns="95786" tIns="47893" rIns="95786" bIns="47893"/>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人身意外保险</a:t>
            </a:r>
            <a:endParaRPr lang="zh-CN" altLang="en-US">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分配住房</a:t>
            </a:r>
            <a:r>
              <a:rPr lang="en-US" altLang="zh-CN">
                <a:solidFill>
                  <a:schemeClr val="dk1"/>
                </a:solidFill>
                <a:latin typeface="楷体" panose="02010609060101010101" pitchFamily="49" charset="-122"/>
              </a:rPr>
              <a:t>/</a:t>
            </a:r>
            <a:r>
              <a:rPr lang="zh-CN" altLang="en-US">
                <a:solidFill>
                  <a:schemeClr val="dk1"/>
                </a:solidFill>
                <a:latin typeface="楷体" panose="02010609060101010101" pitchFamily="49" charset="-122"/>
              </a:rPr>
              <a:t>或住房补助配车</a:t>
            </a:r>
            <a:r>
              <a:rPr lang="en-US" altLang="zh-CN">
                <a:solidFill>
                  <a:schemeClr val="dk1"/>
                </a:solidFill>
                <a:latin typeface="楷体" panose="02010609060101010101" pitchFamily="49" charset="-122"/>
              </a:rPr>
              <a:t>/</a:t>
            </a:r>
            <a:r>
              <a:rPr lang="zh-CN" altLang="en-US">
                <a:solidFill>
                  <a:schemeClr val="dk1"/>
                </a:solidFill>
                <a:latin typeface="楷体" panose="02010609060101010101" pitchFamily="49" charset="-122"/>
              </a:rPr>
              <a:t>或交通补助通讯补助餐补，过节费</a:t>
            </a:r>
            <a:r>
              <a:rPr lang="en-US" altLang="zh-CN">
                <a:solidFill>
                  <a:schemeClr val="dk1"/>
                </a:solidFill>
                <a:latin typeface="楷体" panose="02010609060101010101" pitchFamily="49" charset="-122"/>
              </a:rPr>
              <a:t>/</a:t>
            </a:r>
            <a:endParaRPr lang="en-US" altLang="zh-CN">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其他补贴培训</a:t>
            </a:r>
            <a:endParaRPr lang="zh-CN" altLang="en-US">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长期服务奖俱乐部会员出差政策</a:t>
            </a:r>
            <a:endParaRPr lang="zh-CN" altLang="en-US">
              <a:solidFill>
                <a:schemeClr val="dk1"/>
              </a:solidFill>
              <a:latin typeface="楷体" panose="02010609060101010101" pitchFamily="49" charset="-122"/>
            </a:endParaRPr>
          </a:p>
        </p:txBody>
      </p:sp>
      <p:sp>
        <p:nvSpPr>
          <p:cNvPr id="22550" name="Text Box 23"/>
          <p:cNvSpPr txBox="1">
            <a:spLocks noChangeArrowheads="1"/>
          </p:cNvSpPr>
          <p:nvPr>
            <p:custDataLst>
              <p:tags r:id="rId21"/>
            </p:custDataLst>
          </p:nvPr>
        </p:nvSpPr>
        <p:spPr bwMode="auto">
          <a:xfrm>
            <a:off x="6905625" y="3711575"/>
            <a:ext cx="1633538" cy="2551113"/>
          </a:xfrm>
          <a:prstGeom prst="rect">
            <a:avLst/>
          </a:prstGeom>
          <a:noFill/>
          <a:ln w="9525" algn="ctr">
            <a:solidFill>
              <a:schemeClr val="dk1"/>
            </a:solidFill>
            <a:miter lim="800000"/>
          </a:ln>
          <a:extLst>
            <a:ext uri="{909E8E84-426E-40DD-AFC4-6F175D3DCCD1}">
              <a14:hiddenFill xmlns:a14="http://schemas.microsoft.com/office/drawing/2010/main">
                <a:solidFill>
                  <a:srgbClr val="FFFFFF"/>
                </a:solidFill>
              </a14:hiddenFill>
            </a:ext>
          </a:extLst>
        </p:spPr>
        <p:txBody>
          <a:bodyPr lIns="95786" tIns="47893" rIns="95786" bIns="47893"/>
          <a:lstStyle>
            <a:lvl1pPr defTabSz="958850" eaLnBrk="0" hangingPunct="0">
              <a:defRPr>
                <a:solidFill>
                  <a:schemeClr val="tx1"/>
                </a:solidFill>
                <a:latin typeface="Arial" panose="020B0604020202020204" pitchFamily="34" charset="0"/>
                <a:ea typeface="宋体" panose="02010600030101010101" pitchFamily="2" charset="-122"/>
              </a:defRPr>
            </a:lvl1pPr>
            <a:lvl2pPr marL="742950" indent="-285750" defTabSz="958850" eaLnBrk="0" hangingPunct="0">
              <a:defRPr>
                <a:solidFill>
                  <a:schemeClr val="tx1"/>
                </a:solidFill>
                <a:latin typeface="Arial" panose="020B0604020202020204" pitchFamily="34" charset="0"/>
                <a:ea typeface="宋体" panose="02010600030101010101" pitchFamily="2" charset="-122"/>
              </a:defRPr>
            </a:lvl2pPr>
            <a:lvl3pPr marL="1143000" indent="-228600" defTabSz="958850" eaLnBrk="0" hangingPunct="0">
              <a:defRPr>
                <a:solidFill>
                  <a:schemeClr val="tx1"/>
                </a:solidFill>
                <a:latin typeface="Arial" panose="020B0604020202020204" pitchFamily="34" charset="0"/>
                <a:ea typeface="宋体" panose="02010600030101010101" pitchFamily="2" charset="-122"/>
              </a:defRPr>
            </a:lvl3pPr>
            <a:lvl4pPr marL="1600200" indent="-228600" defTabSz="958850" eaLnBrk="0" hangingPunct="0">
              <a:defRPr>
                <a:solidFill>
                  <a:schemeClr val="tx1"/>
                </a:solidFill>
                <a:latin typeface="Arial" panose="020B0604020202020204" pitchFamily="34" charset="0"/>
                <a:ea typeface="宋体" panose="02010600030101010101" pitchFamily="2" charset="-122"/>
              </a:defRPr>
            </a:lvl4pPr>
            <a:lvl5pPr marL="2057400" indent="-228600" defTabSz="958850" eaLnBrk="0" hangingPunct="0">
              <a:defRPr>
                <a:solidFill>
                  <a:schemeClr val="tx1"/>
                </a:solidFill>
                <a:latin typeface="Arial" panose="020B0604020202020204" pitchFamily="34" charset="0"/>
                <a:ea typeface="宋体" panose="02010600030101010101" pitchFamily="2" charset="-122"/>
              </a:defRPr>
            </a:lvl5pPr>
            <a:lvl6pPr marL="25146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588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医疗保险</a:t>
            </a:r>
            <a:endParaRPr lang="zh-CN" altLang="en-US">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养老保险</a:t>
            </a:r>
            <a:endParaRPr lang="zh-CN" altLang="en-US">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住房公基金</a:t>
            </a:r>
            <a:endParaRPr lang="zh-CN" altLang="en-US">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失业保险</a:t>
            </a:r>
            <a:endParaRPr lang="zh-CN" altLang="en-US">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工伤保险</a:t>
            </a:r>
            <a:endParaRPr lang="en-US" altLang="zh-CN">
              <a:solidFill>
                <a:schemeClr val="dk1"/>
              </a:solidFill>
              <a:latin typeface="楷体" panose="02010609060101010101" pitchFamily="49" charset="-122"/>
            </a:endParaRPr>
          </a:p>
          <a:p>
            <a:pPr>
              <a:lnSpc>
                <a:spcPct val="90000"/>
              </a:lnSpc>
              <a:spcBef>
                <a:spcPct val="5000"/>
              </a:spcBef>
              <a:spcAft>
                <a:spcPct val="5000"/>
              </a:spcAft>
              <a:buClr>
                <a:schemeClr val="tx1"/>
              </a:buClr>
              <a:buSzPct val="70000"/>
              <a:buFont typeface="Wingdings" panose="05000000000000000000" pitchFamily="2" charset="2"/>
              <a:buNone/>
            </a:pPr>
            <a:r>
              <a:rPr lang="zh-CN" altLang="en-US">
                <a:solidFill>
                  <a:schemeClr val="dk1"/>
                </a:solidFill>
                <a:latin typeface="楷体" panose="02010609060101010101" pitchFamily="49" charset="-122"/>
              </a:rPr>
              <a:t>生育保险</a:t>
            </a:r>
            <a:endParaRPr lang="zh-CN" altLang="en-US">
              <a:solidFill>
                <a:schemeClr val="dk1"/>
              </a:solidFill>
              <a:latin typeface="楷体" panose="02010609060101010101" pitchFamily="49" charset="-122"/>
            </a:endParaRPr>
          </a:p>
        </p:txBody>
      </p:sp>
      <p:cxnSp>
        <p:nvCxnSpPr>
          <p:cNvPr id="22551" name="AutoShape 24"/>
          <p:cNvCxnSpPr>
            <a:cxnSpLocks noChangeShapeType="1"/>
            <a:stCxn id="22541" idx="2"/>
            <a:endCxn id="22550" idx="0"/>
          </p:cNvCxnSpPr>
          <p:nvPr>
            <p:custDataLst>
              <p:tags r:id="rId22"/>
            </p:custDataLst>
          </p:nvPr>
        </p:nvCxnSpPr>
        <p:spPr bwMode="auto">
          <a:xfrm rot="16200000" flipH="1">
            <a:off x="7551738" y="3540125"/>
            <a:ext cx="341312" cy="1588"/>
          </a:xfrm>
          <a:prstGeom prst="bentConnector3">
            <a:avLst>
              <a:gd name="adj1" fmla="val 49769"/>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2552" name="AutoShape 25"/>
          <p:cNvCxnSpPr>
            <a:cxnSpLocks noChangeShapeType="1"/>
            <a:endCxn id="22549" idx="0"/>
          </p:cNvCxnSpPr>
          <p:nvPr>
            <p:custDataLst>
              <p:tags r:id="rId23"/>
            </p:custDataLst>
          </p:nvPr>
        </p:nvCxnSpPr>
        <p:spPr bwMode="auto">
          <a:xfrm rot="5400000">
            <a:off x="9342438" y="3552825"/>
            <a:ext cx="344488" cy="1587"/>
          </a:xfrm>
          <a:prstGeom prst="bentConnector3">
            <a:avLst>
              <a:gd name="adj1" fmla="val 50000"/>
            </a:avLst>
          </a:prstGeom>
          <a:noFill/>
          <a:ln w="9525">
            <a:solidFill>
              <a:schemeClr val="dk1"/>
            </a:solidFill>
            <a:miter lim="800000"/>
          </a:ln>
          <a:extLst>
            <a:ext uri="{909E8E84-426E-40DD-AFC4-6F175D3DCCD1}">
              <a14:hiddenFill xmlns:a14="http://schemas.microsoft.com/office/drawing/2010/main">
                <a:noFill/>
              </a14:hiddenFill>
            </a:ext>
          </a:extLst>
        </p:spPr>
      </p:cxnSp>
      <p:cxnSp>
        <p:nvCxnSpPr>
          <p:cNvPr id="22553" name="AutoShape 26"/>
          <p:cNvCxnSpPr>
            <a:cxnSpLocks noChangeShapeType="1"/>
            <a:stCxn id="22538" idx="2"/>
            <a:endCxn id="22536" idx="0"/>
          </p:cNvCxnSpPr>
          <p:nvPr>
            <p:custDataLst>
              <p:tags r:id="rId24"/>
            </p:custDataLst>
          </p:nvPr>
        </p:nvCxnSpPr>
        <p:spPr bwMode="auto">
          <a:xfrm rot="5400000">
            <a:off x="2343944" y="3540919"/>
            <a:ext cx="341312" cy="0"/>
          </a:xfrm>
          <a:prstGeom prst="straightConnector1">
            <a:avLst/>
          </a:prstGeom>
          <a:noFill/>
          <a:ln w="9525">
            <a:solidFill>
              <a:schemeClr val="dk1"/>
            </a:solidFill>
            <a:round/>
          </a:ln>
          <a:extLst>
            <a:ext uri="{909E8E84-426E-40DD-AFC4-6F175D3DCCD1}">
              <a14:hiddenFill xmlns:a14="http://schemas.microsoft.com/office/drawing/2010/main">
                <a:noFill/>
              </a14:hiddenFill>
            </a:ext>
          </a:extLst>
        </p:spPr>
      </p:cxnSp>
      <p:cxnSp>
        <p:nvCxnSpPr>
          <p:cNvPr id="22554" name="AutoShape 27"/>
          <p:cNvCxnSpPr>
            <a:cxnSpLocks noChangeShapeType="1"/>
            <a:stCxn id="22539" idx="2"/>
            <a:endCxn id="22537" idx="0"/>
          </p:cNvCxnSpPr>
          <p:nvPr>
            <p:custDataLst>
              <p:tags r:id="rId25"/>
            </p:custDataLst>
          </p:nvPr>
        </p:nvCxnSpPr>
        <p:spPr bwMode="auto">
          <a:xfrm rot="16200000" flipH="1">
            <a:off x="3971925" y="3536951"/>
            <a:ext cx="338137" cy="4762"/>
          </a:xfrm>
          <a:prstGeom prst="bentConnector3">
            <a:avLst>
              <a:gd name="adj1" fmla="val 49764"/>
            </a:avLst>
          </a:prstGeom>
          <a:noFill/>
          <a:ln w="9525">
            <a:solidFill>
              <a:schemeClr val="dk1"/>
            </a:solidFill>
            <a:miter lim="800000"/>
          </a:ln>
          <a:extLst>
            <a:ext uri="{909E8E84-426E-40DD-AFC4-6F175D3DCCD1}">
              <a14:hiddenFill xmlns:a14="http://schemas.microsoft.com/office/drawing/2010/main">
                <a:noFill/>
              </a14:hiddenFill>
            </a:ext>
          </a:extLst>
        </p:spPr>
      </p:cxnSp>
      <p:sp>
        <p:nvSpPr>
          <p:cNvPr id="22555" name="Rectangle 29"/>
          <p:cNvSpPr>
            <a:spLocks noChangeArrowheads="1"/>
          </p:cNvSpPr>
          <p:nvPr>
            <p:custDataLst>
              <p:tags r:id="rId26"/>
            </p:custDataLst>
          </p:nvPr>
        </p:nvSpPr>
        <p:spPr bwMode="auto">
          <a:xfrm>
            <a:off x="3000375" y="381000"/>
            <a:ext cx="184785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67" tIns="47883" rIns="95767" bIns="4788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2">
                    <a:lumMod val="25000"/>
                  </a:schemeClr>
                </a:solidFill>
                <a:latin typeface="微软雅黑" panose="020B0503020204020204" pitchFamily="34" charset="-122"/>
                <a:ea typeface="微软雅黑" panose="020B0503020204020204" pitchFamily="34" charset="-122"/>
              </a:rPr>
              <a:t>薪酬构成</a:t>
            </a:r>
            <a:endParaRPr lang="zh-CN" altLang="en-US">
              <a:solidFill>
                <a:schemeClr val="dk2">
                  <a:lumMod val="25000"/>
                </a:schemeClr>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1876425" y="381000"/>
            <a:ext cx="3962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a:solidFill>
                  <a:schemeClr val="accent1"/>
                </a:solidFill>
                <a:latin typeface="微软雅黑" panose="020B0503020204020204" pitchFamily="34" charset="-122"/>
                <a:ea typeface="微软雅黑" panose="020B0503020204020204" pitchFamily="34" charset="-122"/>
              </a:rPr>
              <a:t>薪酬的功能</a:t>
            </a:r>
            <a:endParaRPr lang="zh-CN" altLang="en-US">
              <a:solidFill>
                <a:schemeClr val="accent1"/>
              </a:solidFill>
              <a:latin typeface="微软雅黑" panose="020B0503020204020204" pitchFamily="34" charset="-122"/>
              <a:ea typeface="微软雅黑" panose="020B0503020204020204" pitchFamily="34" charset="-122"/>
            </a:endParaRPr>
          </a:p>
        </p:txBody>
      </p:sp>
      <p:graphicFrame>
        <p:nvGraphicFramePr>
          <p:cNvPr id="23555" name="Object 3"/>
          <p:cNvGraphicFramePr>
            <a:graphicFrameLocks noChangeAspect="1"/>
          </p:cNvGraphicFramePr>
          <p:nvPr/>
        </p:nvGraphicFramePr>
        <p:xfrm>
          <a:off x="7924800" y="3781425"/>
          <a:ext cx="1430338" cy="1323975"/>
        </p:xfrm>
        <a:graphic>
          <a:graphicData uri="http://schemas.openxmlformats.org/presentationml/2006/ole">
            <mc:AlternateContent xmlns:mc="http://schemas.openxmlformats.org/markup-compatibility/2006">
              <mc:Choice xmlns:v="urn:schemas-microsoft-com:vml" Requires="v">
                <p:oleObj spid="_x0000_s2" name="" r:id="rId1" imgW="913765" imgH="1176655" progId="MS_ClipArt_Gallery.2">
                  <p:embed/>
                </p:oleObj>
              </mc:Choice>
              <mc:Fallback>
                <p:oleObj name="" r:id="rId1" imgW="913765" imgH="1176655" progId="MS_ClipArt_Gallery.2">
                  <p:embed/>
                  <p:pic>
                    <p:nvPicPr>
                      <p:cNvPr id="0" name="Object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3781425"/>
                        <a:ext cx="1430338" cy="132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3556" name="Picture 4" descr="j0233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2425" y="3733800"/>
            <a:ext cx="1366838"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3557" name="Object 5"/>
          <p:cNvGraphicFramePr>
            <a:graphicFrameLocks noChangeAspect="1"/>
          </p:cNvGraphicFramePr>
          <p:nvPr/>
        </p:nvGraphicFramePr>
        <p:xfrm>
          <a:off x="2536825" y="3705225"/>
          <a:ext cx="1589088" cy="1428750"/>
        </p:xfrm>
        <a:graphic>
          <a:graphicData uri="http://schemas.openxmlformats.org/presentationml/2006/ole">
            <mc:AlternateContent xmlns:mc="http://schemas.openxmlformats.org/markup-compatibility/2006">
              <mc:Choice xmlns:v="urn:schemas-microsoft-com:vml" Requires="v">
                <p:oleObj spid="_x0000_s3" name="" r:id="rId4" imgW="1762125" imgH="1584960" progId="MS_ClipArt_Gallery.2">
                  <p:embed/>
                </p:oleObj>
              </mc:Choice>
              <mc:Fallback>
                <p:oleObj name="" r:id="rId4" imgW="1762125" imgH="1584960" progId="MS_ClipArt_Gallery.2">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6825" y="3705225"/>
                        <a:ext cx="1589088" cy="142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58" name="Line 7"/>
          <p:cNvSpPr>
            <a:spLocks noChangeShapeType="1"/>
          </p:cNvSpPr>
          <p:nvPr>
            <p:custDataLst>
              <p:tags r:id="rId6"/>
            </p:custDataLst>
          </p:nvPr>
        </p:nvSpPr>
        <p:spPr bwMode="auto">
          <a:xfrm>
            <a:off x="3276600" y="3048000"/>
            <a:ext cx="0" cy="304800"/>
          </a:xfrm>
          <a:prstGeom prst="line">
            <a:avLst/>
          </a:prstGeom>
          <a:noFill/>
          <a:ln w="9525">
            <a:solidFill>
              <a:schemeClr val="dk1"/>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endParaRPr>
          </a:p>
        </p:txBody>
      </p:sp>
      <p:sp>
        <p:nvSpPr>
          <p:cNvPr id="23559" name="Line 8"/>
          <p:cNvSpPr>
            <a:spLocks noChangeShapeType="1"/>
          </p:cNvSpPr>
          <p:nvPr>
            <p:custDataLst>
              <p:tags r:id="rId7"/>
            </p:custDataLst>
          </p:nvPr>
        </p:nvSpPr>
        <p:spPr bwMode="auto">
          <a:xfrm>
            <a:off x="6019800" y="2743200"/>
            <a:ext cx="0" cy="609600"/>
          </a:xfrm>
          <a:prstGeom prst="line">
            <a:avLst/>
          </a:prstGeom>
          <a:noFill/>
          <a:ln w="9525">
            <a:solidFill>
              <a:schemeClr val="dk1"/>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endParaRPr>
          </a:p>
        </p:txBody>
      </p:sp>
      <p:sp>
        <p:nvSpPr>
          <p:cNvPr id="23560" name="Line 9"/>
          <p:cNvSpPr>
            <a:spLocks noChangeShapeType="1"/>
          </p:cNvSpPr>
          <p:nvPr>
            <p:custDataLst>
              <p:tags r:id="rId8"/>
            </p:custDataLst>
          </p:nvPr>
        </p:nvSpPr>
        <p:spPr bwMode="auto">
          <a:xfrm>
            <a:off x="8763000" y="3048000"/>
            <a:ext cx="0" cy="304800"/>
          </a:xfrm>
          <a:prstGeom prst="line">
            <a:avLst/>
          </a:prstGeom>
          <a:noFill/>
          <a:ln w="9525">
            <a:solidFill>
              <a:schemeClr val="dk1"/>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endParaRPr>
          </a:p>
        </p:txBody>
      </p:sp>
      <p:sp>
        <p:nvSpPr>
          <p:cNvPr id="23561" name="Line 10"/>
          <p:cNvSpPr>
            <a:spLocks noChangeShapeType="1"/>
          </p:cNvSpPr>
          <p:nvPr>
            <p:custDataLst>
              <p:tags r:id="rId9"/>
            </p:custDataLst>
          </p:nvPr>
        </p:nvSpPr>
        <p:spPr bwMode="auto">
          <a:xfrm>
            <a:off x="3276600" y="3048000"/>
            <a:ext cx="5486400" cy="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endParaRPr>
          </a:p>
        </p:txBody>
      </p:sp>
      <p:sp>
        <p:nvSpPr>
          <p:cNvPr id="23562" name="Rectangle 11"/>
          <p:cNvSpPr>
            <a:spLocks noChangeArrowheads="1"/>
          </p:cNvSpPr>
          <p:nvPr>
            <p:custDataLst>
              <p:tags r:id="rId10"/>
            </p:custDataLst>
          </p:nvPr>
        </p:nvSpPr>
        <p:spPr bwMode="auto">
          <a:xfrm>
            <a:off x="2514600" y="3429000"/>
            <a:ext cx="1676400" cy="228600"/>
          </a:xfrm>
          <a:prstGeom prst="rect">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2000">
                <a:solidFill>
                  <a:schemeClr val="dk1"/>
                </a:solidFill>
                <a:latin typeface="微软雅黑" panose="020B0503020204020204" pitchFamily="34" charset="-122"/>
                <a:ea typeface="微软雅黑" panose="020B0503020204020204" pitchFamily="34" charset="-122"/>
              </a:rPr>
              <a:t>对员工个体</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3563" name="Rectangle 12"/>
          <p:cNvSpPr>
            <a:spLocks noChangeArrowheads="1"/>
          </p:cNvSpPr>
          <p:nvPr>
            <p:custDataLst>
              <p:tags r:id="rId11"/>
            </p:custDataLst>
          </p:nvPr>
        </p:nvSpPr>
        <p:spPr bwMode="auto">
          <a:xfrm>
            <a:off x="5334000" y="3429000"/>
            <a:ext cx="1676400" cy="228600"/>
          </a:xfrm>
          <a:prstGeom prst="rect">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2000">
                <a:solidFill>
                  <a:schemeClr val="dk1"/>
                </a:solidFill>
                <a:latin typeface="微软雅黑" panose="020B0503020204020204" pitchFamily="34" charset="-122"/>
                <a:ea typeface="微软雅黑" panose="020B0503020204020204" pitchFamily="34" charset="-122"/>
              </a:rPr>
              <a:t>对组织企业</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3564" name="Rectangle 13"/>
          <p:cNvSpPr>
            <a:spLocks noChangeArrowheads="1"/>
          </p:cNvSpPr>
          <p:nvPr>
            <p:custDataLst>
              <p:tags r:id="rId12"/>
            </p:custDataLst>
          </p:nvPr>
        </p:nvSpPr>
        <p:spPr bwMode="auto">
          <a:xfrm>
            <a:off x="7924800" y="3429000"/>
            <a:ext cx="1676400" cy="228600"/>
          </a:xfrm>
          <a:prstGeom prst="rect">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2000">
                <a:solidFill>
                  <a:schemeClr val="dk1"/>
                </a:solidFill>
                <a:latin typeface="微软雅黑" panose="020B0503020204020204" pitchFamily="34" charset="-122"/>
                <a:ea typeface="微软雅黑" panose="020B0503020204020204" pitchFamily="34" charset="-122"/>
              </a:rPr>
              <a:t>对社会和宏观</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3565" name="Rectangle 14"/>
          <p:cNvSpPr>
            <a:spLocks noChangeArrowheads="1"/>
          </p:cNvSpPr>
          <p:nvPr>
            <p:custDataLst>
              <p:tags r:id="rId13"/>
            </p:custDataLst>
          </p:nvPr>
        </p:nvSpPr>
        <p:spPr bwMode="auto">
          <a:xfrm>
            <a:off x="2590800" y="5410200"/>
            <a:ext cx="1600200" cy="304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600">
                <a:solidFill>
                  <a:schemeClr val="lt1"/>
                </a:solidFill>
              </a:rPr>
              <a:t>维持和保障功能</a:t>
            </a:r>
            <a:endParaRPr lang="zh-CN" altLang="en-US" sz="1600">
              <a:solidFill>
                <a:schemeClr val="lt1"/>
              </a:solidFill>
            </a:endParaRPr>
          </a:p>
        </p:txBody>
      </p:sp>
      <p:sp>
        <p:nvSpPr>
          <p:cNvPr id="23566" name="Rectangle 15"/>
          <p:cNvSpPr>
            <a:spLocks noChangeArrowheads="1"/>
          </p:cNvSpPr>
          <p:nvPr>
            <p:custDataLst>
              <p:tags r:id="rId14"/>
            </p:custDataLst>
          </p:nvPr>
        </p:nvSpPr>
        <p:spPr bwMode="auto">
          <a:xfrm>
            <a:off x="2590800" y="5867400"/>
            <a:ext cx="1600200" cy="304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600">
                <a:solidFill>
                  <a:schemeClr val="lt1"/>
                </a:solidFill>
              </a:rPr>
              <a:t>激励的功能</a:t>
            </a:r>
            <a:endParaRPr lang="zh-CN" altLang="en-US" sz="1600">
              <a:solidFill>
                <a:schemeClr val="lt1"/>
              </a:solidFill>
            </a:endParaRPr>
          </a:p>
        </p:txBody>
      </p:sp>
      <p:sp>
        <p:nvSpPr>
          <p:cNvPr id="23567" name="Rectangle 16"/>
          <p:cNvSpPr>
            <a:spLocks noChangeArrowheads="1"/>
          </p:cNvSpPr>
          <p:nvPr>
            <p:custDataLst>
              <p:tags r:id="rId15"/>
            </p:custDataLst>
          </p:nvPr>
        </p:nvSpPr>
        <p:spPr bwMode="auto">
          <a:xfrm>
            <a:off x="5334000" y="5410200"/>
            <a:ext cx="1600200" cy="304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600">
                <a:solidFill>
                  <a:schemeClr val="lt1"/>
                </a:solidFill>
              </a:rPr>
              <a:t>保值功能</a:t>
            </a:r>
            <a:endParaRPr lang="zh-CN" altLang="en-US" sz="1600">
              <a:solidFill>
                <a:schemeClr val="lt1"/>
              </a:solidFill>
            </a:endParaRPr>
          </a:p>
        </p:txBody>
      </p:sp>
      <p:sp>
        <p:nvSpPr>
          <p:cNvPr id="23568" name="Rectangle 17"/>
          <p:cNvSpPr>
            <a:spLocks noChangeArrowheads="1"/>
          </p:cNvSpPr>
          <p:nvPr>
            <p:custDataLst>
              <p:tags r:id="rId16"/>
            </p:custDataLst>
          </p:nvPr>
        </p:nvSpPr>
        <p:spPr bwMode="auto">
          <a:xfrm>
            <a:off x="5334000" y="5867400"/>
            <a:ext cx="1600200" cy="304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600">
                <a:solidFill>
                  <a:schemeClr val="lt1"/>
                </a:solidFill>
              </a:rPr>
              <a:t>增值功能</a:t>
            </a:r>
            <a:endParaRPr lang="zh-CN" altLang="en-US" sz="1600">
              <a:solidFill>
                <a:schemeClr val="lt1"/>
              </a:solidFill>
            </a:endParaRPr>
          </a:p>
        </p:txBody>
      </p:sp>
      <p:sp>
        <p:nvSpPr>
          <p:cNvPr id="23569" name="Rectangle 18"/>
          <p:cNvSpPr>
            <a:spLocks noChangeArrowheads="1"/>
          </p:cNvSpPr>
          <p:nvPr>
            <p:custDataLst>
              <p:tags r:id="rId17"/>
            </p:custDataLst>
          </p:nvPr>
        </p:nvSpPr>
        <p:spPr bwMode="auto">
          <a:xfrm>
            <a:off x="8077200" y="5410200"/>
            <a:ext cx="1524000" cy="9906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600">
                <a:solidFill>
                  <a:schemeClr val="lt1"/>
                </a:solidFill>
              </a:rPr>
              <a:t>劳动力资源再</a:t>
            </a:r>
            <a:endParaRPr lang="zh-CN" altLang="en-US" sz="1600">
              <a:solidFill>
                <a:schemeClr val="lt1"/>
              </a:solidFill>
            </a:endParaRPr>
          </a:p>
          <a:p>
            <a:pPr eaLnBrk="1" hangingPunct="1">
              <a:spcBef>
                <a:spcPct val="20000"/>
              </a:spcBef>
            </a:pPr>
            <a:r>
              <a:rPr lang="zh-CN" altLang="en-US" sz="1600">
                <a:solidFill>
                  <a:schemeClr val="lt1"/>
                </a:solidFill>
              </a:rPr>
              <a:t>配置</a:t>
            </a:r>
            <a:endParaRPr lang="zh-CN" altLang="en-US" sz="1600">
              <a:solidFill>
                <a:schemeClr val="lt1"/>
              </a:solidFill>
            </a:endParaRPr>
          </a:p>
          <a:p>
            <a:pPr eaLnBrk="1" hangingPunct="1">
              <a:spcBef>
                <a:spcPct val="20000"/>
              </a:spcBef>
            </a:pPr>
            <a:r>
              <a:rPr lang="zh-CN" altLang="en-US" sz="1600">
                <a:solidFill>
                  <a:schemeClr val="lt1"/>
                </a:solidFill>
              </a:rPr>
              <a:t>与合理的流动</a:t>
            </a:r>
            <a:endParaRPr lang="zh-CN" altLang="en-US" sz="1600">
              <a:solidFill>
                <a:schemeClr val="lt1"/>
              </a:solidFill>
            </a:endParaRPr>
          </a:p>
        </p:txBody>
      </p:sp>
      <p:sp>
        <p:nvSpPr>
          <p:cNvPr id="1043" name="Rectangle 19"/>
          <p:cNvSpPr>
            <a:spLocks noChangeArrowheads="1"/>
          </p:cNvSpPr>
          <p:nvPr>
            <p:custDataLst>
              <p:tags r:id="rId18"/>
            </p:custDataLst>
          </p:nvPr>
        </p:nvSpPr>
        <p:spPr bwMode="auto">
          <a:xfrm>
            <a:off x="3775075" y="1447800"/>
            <a:ext cx="4502150" cy="1295400"/>
          </a:xfrm>
          <a:prstGeom prst="rect">
            <a:avLst/>
          </a:prstGeom>
          <a:solidFill>
            <a:schemeClr val="accent2">
              <a:lumMod val="40000"/>
              <a:lumOff val="60000"/>
            </a:schemeClr>
          </a:solidFill>
          <a:ln w="9525">
            <a:noFill/>
            <a:miter lim="800000"/>
          </a:ln>
        </p:spPr>
        <p:txBody>
          <a:bodyPr wrap="none" anchor="ctr"/>
          <a:lstStyle/>
          <a:p>
            <a:pPr>
              <a:spcBef>
                <a:spcPct val="20000"/>
              </a:spcBef>
              <a:defRPr/>
            </a:pPr>
            <a:r>
              <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rPr>
              <a:t>薪酬管理的目标：  </a:t>
            </a:r>
            <a:endParaRPr lang="en-US" altLang="zh-CN" sz="1600" dirty="0">
              <a:solidFill>
                <a:schemeClr val="dk1">
                  <a:lumMod val="85000"/>
                  <a:lumOff val="15000"/>
                </a:schemeClr>
              </a:solidFill>
              <a:latin typeface="微软雅黑" panose="020B0503020204020204" pitchFamily="34" charset="-122"/>
              <a:ea typeface="微软雅黑" panose="020B0503020204020204" pitchFamily="34" charset="-122"/>
            </a:endParaRPr>
          </a:p>
          <a:p>
            <a:pPr>
              <a:spcBef>
                <a:spcPct val="20000"/>
              </a:spcBef>
              <a:defRPr/>
            </a:pPr>
            <a:r>
              <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rPr>
              <a:t>  </a:t>
            </a:r>
            <a:r>
              <a:rPr lang="en-US" altLang="zh-CN" sz="1600" dirty="0">
                <a:solidFill>
                  <a:schemeClr val="dk1">
                    <a:lumMod val="85000"/>
                    <a:lumOff val="15000"/>
                  </a:schemeClr>
                </a:solidFill>
                <a:latin typeface="微软雅黑" panose="020B0503020204020204" pitchFamily="34" charset="-122"/>
                <a:ea typeface="微软雅黑" panose="020B0503020204020204" pitchFamily="34" charset="-122"/>
              </a:rPr>
              <a:t>1</a:t>
            </a:r>
            <a:r>
              <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rPr>
              <a:t>、建立稳定的员工队伍，吸引高素质的人才；</a:t>
            </a:r>
            <a:endPar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endParaRPr>
          </a:p>
          <a:p>
            <a:pPr>
              <a:spcBef>
                <a:spcPct val="20000"/>
              </a:spcBef>
              <a:defRPr/>
            </a:pPr>
            <a:r>
              <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rPr>
              <a:t>  </a:t>
            </a:r>
            <a:r>
              <a:rPr lang="en-US" altLang="zh-CN" sz="1600" dirty="0">
                <a:solidFill>
                  <a:schemeClr val="dk1">
                    <a:lumMod val="85000"/>
                    <a:lumOff val="15000"/>
                  </a:schemeClr>
                </a:solidFill>
                <a:latin typeface="微软雅黑" panose="020B0503020204020204" pitchFamily="34" charset="-122"/>
                <a:ea typeface="微软雅黑" panose="020B0503020204020204" pitchFamily="34" charset="-122"/>
              </a:rPr>
              <a:t>2</a:t>
            </a:r>
            <a:r>
              <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rPr>
              <a:t>、激发员工的工作热情，创造高绩效；</a:t>
            </a:r>
            <a:endPar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endParaRPr>
          </a:p>
          <a:p>
            <a:pPr>
              <a:spcBef>
                <a:spcPct val="20000"/>
              </a:spcBef>
              <a:defRPr/>
            </a:pPr>
            <a:r>
              <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rPr>
              <a:t>  </a:t>
            </a:r>
            <a:r>
              <a:rPr lang="en-US" altLang="zh-CN" sz="1600" dirty="0">
                <a:solidFill>
                  <a:schemeClr val="dk1">
                    <a:lumMod val="85000"/>
                    <a:lumOff val="15000"/>
                  </a:schemeClr>
                </a:solidFill>
                <a:latin typeface="微软雅黑" panose="020B0503020204020204" pitchFamily="34" charset="-122"/>
                <a:ea typeface="微软雅黑" panose="020B0503020204020204" pitchFamily="34" charset="-122"/>
              </a:rPr>
              <a:t>3</a:t>
            </a:r>
            <a:r>
              <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rPr>
              <a:t>、努力实现组织目标和员工个人发展目标的协调。</a:t>
            </a:r>
            <a:endPar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页脚占位符 3"/>
          <p:cNvSpPr>
            <a:spLocks noGrp="1"/>
          </p:cNvSpPr>
          <p:nvPr>
            <p:ph type="ftr" sz="quarter" idx="4294967295"/>
            <p:custDataLst>
              <p:tags r:id="rId1"/>
            </p:custDataLst>
          </p:nvPr>
        </p:nvSpPr>
        <p:spPr bwMode="auto">
          <a:xfrm>
            <a:off x="10058400"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solidFill>
                  <a:schemeClr val="dk1"/>
                </a:solidFill>
              </a:rPr>
              <a:t>   </a:t>
            </a:r>
            <a:endParaRPr lang="zh-CN" altLang="en-US">
              <a:solidFill>
                <a:schemeClr val="dk1"/>
              </a:solidFill>
            </a:endParaRPr>
          </a:p>
          <a:p>
            <a:pPr eaLnBrk="1" hangingPunct="1"/>
            <a:r>
              <a:rPr lang="en-US" altLang="zh-CN">
                <a:solidFill>
                  <a:schemeClr val="dk1"/>
                </a:solidFill>
              </a:rPr>
              <a:t>   </a:t>
            </a:r>
            <a:endParaRPr lang="en-US" altLang="zh-CN">
              <a:solidFill>
                <a:schemeClr val="dk1"/>
              </a:solidFill>
            </a:endParaRPr>
          </a:p>
        </p:txBody>
      </p:sp>
      <p:sp>
        <p:nvSpPr>
          <p:cNvPr id="24579" name="Text Box 6"/>
          <p:cNvSpPr txBox="1">
            <a:spLocks noChangeArrowheads="1"/>
          </p:cNvSpPr>
          <p:nvPr>
            <p:custDataLst>
              <p:tags r:id="rId2"/>
            </p:custDataLst>
          </p:nvPr>
        </p:nvSpPr>
        <p:spPr bwMode="auto">
          <a:xfrm>
            <a:off x="6965950" y="4937125"/>
            <a:ext cx="2926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zh-CN" sz="2400">
                <a:solidFill>
                  <a:schemeClr val="lt1">
                    <a:lumMod val="25000"/>
                  </a:schemeClr>
                </a:solidFill>
              </a:rPr>
              <a:t>薪酬系统的运行管理</a:t>
            </a:r>
            <a:endParaRPr lang="zh-CN" altLang="zh-CN" sz="2400" u="sng">
              <a:solidFill>
                <a:schemeClr val="lt1">
                  <a:lumMod val="25000"/>
                </a:schemeClr>
              </a:solidFill>
            </a:endParaRPr>
          </a:p>
        </p:txBody>
      </p:sp>
      <p:sp>
        <p:nvSpPr>
          <p:cNvPr id="24580" name="Rectangle 12"/>
          <p:cNvSpPr>
            <a:spLocks noGrp="1" noChangeArrowheads="1"/>
          </p:cNvSpPr>
          <p:nvPr>
            <p:ph type="title"/>
          </p:nvPr>
        </p:nvSpPr>
        <p:spPr>
          <a:xfrm>
            <a:off x="1101725" y="381000"/>
            <a:ext cx="6019800" cy="533400"/>
          </a:xfrm>
        </p:spPr>
        <p:txBody>
          <a:bodyPr anchorCtr="1"/>
          <a:lstStyle/>
          <a:p>
            <a:pPr eaLnBrk="1" hangingPunct="1"/>
            <a:r>
              <a:rPr lang="zh-CN" altLang="en-US" sz="2800">
                <a:solidFill>
                  <a:schemeClr val="accent1"/>
                </a:solidFill>
                <a:latin typeface="黑体" panose="02010609060101010101" pitchFamily="2" charset="-122"/>
                <a:ea typeface="微软雅黑" panose="020B0503020204020204" pitchFamily="34" charset="-122"/>
              </a:rPr>
              <a:t>薪酬管理范围</a:t>
            </a:r>
            <a:endParaRPr lang="zh-CN" altLang="en-US" sz="2800">
              <a:solidFill>
                <a:schemeClr val="accent1"/>
              </a:solidFill>
              <a:latin typeface="黑体" panose="02010609060101010101" pitchFamily="2" charset="-122"/>
              <a:ea typeface="微软雅黑" panose="020B0503020204020204" pitchFamily="34" charset="-122"/>
            </a:endParaRPr>
          </a:p>
        </p:txBody>
      </p:sp>
      <p:sp>
        <p:nvSpPr>
          <p:cNvPr id="24581" name="矩形 48"/>
          <p:cNvSpPr>
            <a:spLocks noChangeArrowheads="1"/>
          </p:cNvSpPr>
          <p:nvPr>
            <p:custDataLst>
              <p:tags r:id="rId3"/>
            </p:custDataLst>
          </p:nvPr>
        </p:nvSpPr>
        <p:spPr bwMode="auto">
          <a:xfrm>
            <a:off x="1930400" y="1141413"/>
            <a:ext cx="8170863" cy="1014730"/>
          </a:xfrm>
          <a:prstGeom prst="rect">
            <a:avLst/>
          </a:prstGeom>
          <a:noFill/>
          <a:ln w="9525">
            <a:solidFill>
              <a:srgbClr val="0070C0"/>
            </a:solidFill>
            <a:prstDash val="lgDash"/>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000">
                <a:solidFill>
                  <a:schemeClr val="dk1"/>
                </a:solidFill>
                <a:latin typeface="微软雅黑" panose="020B0503020204020204" pitchFamily="34" charset="-122"/>
                <a:ea typeface="微软雅黑" panose="020B0503020204020204" pitchFamily="34" charset="-122"/>
              </a:rPr>
              <a:t>六大范围：薪酬体系、薪酬结构、薪酬水平、薪酬形式、薪酬管理政策、薪酬系统的运行管理。</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4582" name="矩形 48"/>
          <p:cNvSpPr>
            <a:spLocks noChangeArrowheads="1"/>
          </p:cNvSpPr>
          <p:nvPr/>
        </p:nvSpPr>
        <p:spPr bwMode="auto">
          <a:xfrm>
            <a:off x="1936750" y="2743200"/>
            <a:ext cx="8093075" cy="4199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000">
                <a:solidFill>
                  <a:srgbClr val="000000"/>
                </a:solidFill>
                <a:latin typeface="微软雅黑" panose="020B0503020204020204" pitchFamily="34" charset="-122"/>
                <a:ea typeface="微软雅黑" panose="020B0503020204020204" pitchFamily="34" charset="-122"/>
              </a:rPr>
              <a:t>薪酬体系：</a:t>
            </a:r>
            <a:r>
              <a:rPr lang="zh-CN" altLang="zh-CN" sz="2000">
                <a:solidFill>
                  <a:srgbClr val="000000"/>
                </a:solidFill>
                <a:latin typeface="微软雅黑" panose="020B0503020204020204" pitchFamily="34" charset="-122"/>
                <a:ea typeface="微软雅黑" panose="020B0503020204020204" pitchFamily="34" charset="-122"/>
              </a:rPr>
              <a:t>主要任务是确定企业的基本薪酬以什么为基础。在目前情况下，</a:t>
            </a:r>
            <a:r>
              <a:rPr lang="zh-CN" altLang="en-US" sz="2000">
                <a:solidFill>
                  <a:srgbClr val="000000"/>
                </a:solidFill>
                <a:latin typeface="微软雅黑" panose="020B0503020204020204" pitchFamily="34" charset="-122"/>
                <a:ea typeface="微软雅黑" panose="020B0503020204020204" pitchFamily="34" charset="-122"/>
              </a:rPr>
              <a:t>大多数公司</a:t>
            </a:r>
            <a:r>
              <a:rPr lang="zh-CN" altLang="zh-CN" sz="2000">
                <a:solidFill>
                  <a:srgbClr val="000000"/>
                </a:solidFill>
                <a:latin typeface="微软雅黑" panose="020B0503020204020204" pitchFamily="34" charset="-122"/>
                <a:ea typeface="微软雅黑" panose="020B0503020204020204" pitchFamily="34" charset="-122"/>
              </a:rPr>
              <a:t>通行的薪酬体系有三种即</a:t>
            </a:r>
            <a:r>
              <a:rPr lang="zh-CN" altLang="zh-CN" sz="2000" u="sng">
                <a:solidFill>
                  <a:srgbClr val="000000"/>
                </a:solidFill>
                <a:latin typeface="微软雅黑" panose="020B0503020204020204" pitchFamily="34" charset="-122"/>
                <a:ea typeface="微软雅黑" panose="020B0503020204020204" pitchFamily="34" charset="-122"/>
              </a:rPr>
              <a:t>职位或岗位薪酬体系、技能薪酬体系</a:t>
            </a:r>
            <a:r>
              <a:rPr lang="zh-CN" altLang="zh-CN" sz="2000">
                <a:solidFill>
                  <a:srgbClr val="000000"/>
                </a:solidFill>
                <a:latin typeface="微软雅黑" panose="020B0503020204020204" pitchFamily="34" charset="-122"/>
                <a:ea typeface="微软雅黑" panose="020B0503020204020204" pitchFamily="34" charset="-122"/>
              </a:rPr>
              <a:t>以及</a:t>
            </a:r>
            <a:r>
              <a:rPr lang="zh-CN" altLang="zh-CN" sz="2000" u="sng">
                <a:solidFill>
                  <a:srgbClr val="000000"/>
                </a:solidFill>
                <a:latin typeface="微软雅黑" panose="020B0503020204020204" pitchFamily="34" charset="-122"/>
                <a:ea typeface="微软雅黑" panose="020B0503020204020204" pitchFamily="34" charset="-122"/>
              </a:rPr>
              <a:t>能力薪酬体系，</a:t>
            </a:r>
            <a:r>
              <a:rPr lang="zh-CN" altLang="zh-CN" sz="2000">
                <a:solidFill>
                  <a:srgbClr val="000000"/>
                </a:solidFill>
                <a:latin typeface="微软雅黑" panose="020B0503020204020204" pitchFamily="34" charset="-122"/>
                <a:ea typeface="微软雅黑" panose="020B0503020204020204" pitchFamily="34" charset="-122"/>
              </a:rPr>
              <a:t>其中职位薪酬体系的运用最为广泛。</a:t>
            </a:r>
            <a:endParaRPr lang="en-US" altLang="zh-CN" sz="2000">
              <a:solidFill>
                <a:srgbClr val="000000"/>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2000">
                <a:solidFill>
                  <a:srgbClr val="000000"/>
                </a:solidFill>
                <a:latin typeface="微软雅黑" panose="020B0503020204020204" pitchFamily="34" charset="-122"/>
                <a:ea typeface="微软雅黑" panose="020B0503020204020204" pitchFamily="34" charset="-122"/>
              </a:rPr>
              <a:t>薪酬结构：</a:t>
            </a:r>
            <a:r>
              <a:rPr lang="zh-CN" altLang="zh-CN" sz="2000">
                <a:solidFill>
                  <a:srgbClr val="000000"/>
                </a:solidFill>
                <a:latin typeface="微软雅黑" panose="020B0503020204020204" pitchFamily="34" charset="-122"/>
                <a:ea typeface="微软雅黑" panose="020B0503020204020204" pitchFamily="34" charset="-122"/>
              </a:rPr>
              <a:t>是指同一组织内部不同职位或不同技能薪酬水平的对比关系，与不同薪酬形式占薪酬总额的比例关系。它通过薪酬水平等级的数目、不同薪酬水平之间级差的大小、决定薪酬等级和级差的标准、薪酬构成不同部分的比例等基本要素，反映组织内部不同职位或不同薪酬水平之间的相互关系。</a:t>
            </a:r>
            <a:endParaRPr lang="zh-CN" altLang="zh-CN" sz="2000">
              <a:solidFill>
                <a:srgbClr val="000000"/>
              </a:solidFill>
              <a:latin typeface="微软雅黑" panose="020B0503020204020204" pitchFamily="34" charset="-122"/>
              <a:ea typeface="微软雅黑" panose="020B0503020204020204" pitchFamily="34" charset="-122"/>
            </a:endParaRPr>
          </a:p>
          <a:p>
            <a:pPr eaLnBrk="1" hangingPunct="1">
              <a:lnSpc>
                <a:spcPct val="150000"/>
              </a:lnSpc>
            </a:pPr>
            <a:endParaRPr lang="zh-CN" altLang="zh-CN" sz="2000">
              <a:solidFill>
                <a:srgbClr val="000000"/>
              </a:solidFill>
              <a:latin typeface="微软雅黑" panose="020B0503020204020204" pitchFamily="34" charset="-122"/>
              <a:ea typeface="微软雅黑" panose="020B0503020204020204" pitchFamily="34" charset="-122"/>
            </a:endParaRPr>
          </a:p>
        </p:txBody>
      </p:sp>
      <p:sp>
        <p:nvSpPr>
          <p:cNvPr id="18" name="AutoShape 2"/>
          <p:cNvSpPr>
            <a:spLocks noChangeArrowheads="1"/>
          </p:cNvSpPr>
          <p:nvPr>
            <p:custDataLst>
              <p:tags r:id="rId4"/>
            </p:custDataLst>
          </p:nvPr>
        </p:nvSpPr>
        <p:spPr bwMode="grayWhite">
          <a:xfrm>
            <a:off x="1911350" y="2192338"/>
            <a:ext cx="1906588" cy="571500"/>
          </a:xfrm>
          <a:prstGeom prst="roundRect">
            <a:avLst>
              <a:gd name="adj" fmla="val 9583"/>
            </a:avLst>
          </a:prstGeom>
          <a:gradFill rotWithShape="1">
            <a:gsLst>
              <a:gs pos="0">
                <a:srgbClr val="A21D36"/>
              </a:gs>
              <a:gs pos="50000">
                <a:srgbClr val="A21D36"/>
              </a:gs>
              <a:gs pos="100000">
                <a:srgbClr val="A21D36"/>
              </a:gs>
            </a:gsLst>
            <a:lin ang="2700000" scaled="0"/>
          </a:gradFill>
          <a:ln w="19050">
            <a:solidFill>
              <a:srgbClr val="FFFFFF"/>
            </a:solidFill>
            <a:round/>
          </a:ln>
          <a:effectLst>
            <a:outerShdw dist="107763" dir="2700000" algn="ctr" rotWithShape="0">
              <a:srgbClr val="C0C0C0">
                <a:alpha val="50000"/>
              </a:srgbClr>
            </a:outerShdw>
          </a:effectLst>
        </p:spPr>
        <p:txBody>
          <a:bodyPr wrap="none" anchor="ctr"/>
          <a:lstStyle/>
          <a:p>
            <a:pPr>
              <a:defRPr/>
            </a:pPr>
            <a:r>
              <a:rPr lang="zh-CN" altLang="en-US" sz="2400" dirty="0">
                <a:solidFill>
                  <a:schemeClr val="lt1"/>
                </a:solidFill>
                <a:latin typeface="微软雅黑" panose="020B0503020204020204" pitchFamily="34" charset="-122"/>
                <a:ea typeface="微软雅黑" panose="020B0503020204020204" pitchFamily="34" charset="-122"/>
              </a:rPr>
              <a:t>重点关注</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24584" name="矩形 7"/>
          <p:cNvSpPr>
            <a:spLocks noChangeArrowheads="1"/>
          </p:cNvSpPr>
          <p:nvPr/>
        </p:nvSpPr>
        <p:spPr bwMode="auto">
          <a:xfrm>
            <a:off x="2085975" y="6076950"/>
            <a:ext cx="7831138"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00025"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00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u="sng">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说明：广汇目前主要以职位薪酬体系为主。</a:t>
            </a:r>
            <a:endParaRPr lang="zh-CN" altLang="en-US" sz="2000" u="sng">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p:sld>
</file>

<file path=ppt/tags/tag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xml><?xml version="1.0" encoding="utf-8"?>
<p:tagLst xmlns:p="http://schemas.openxmlformats.org/presentationml/2006/main">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1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1.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02.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1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1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xml><?xml version="1.0" encoding="utf-8"?>
<p:tagLst xmlns:p="http://schemas.openxmlformats.org/presentationml/2006/main">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110.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1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1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4.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115.xml><?xml version="1.0" encoding="utf-8"?>
<p:tagLst xmlns:p="http://schemas.openxmlformats.org/presentationml/2006/main">
  <p:tag name="KSO_WM_UNIT_FILL_FORE_SCHEMECOLOR_INDEX_BRIGHTNESS" val="0.8"/>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1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7.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18.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xml><?xml version="1.0" encoding="utf-8"?>
<p:tagLst xmlns:p="http://schemas.openxmlformats.org/presentationml/2006/main">
  <p:tag name="KSO_WM_UNIT_FILL_FORE_SCHEMECOLOR_INDEX_BRIGHTNESS" val="0"/>
  <p:tag name="KSO_WM_UNIT_FILL_FORE_SCHEMECOLOR_INDEX" val="9"/>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0.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21.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3.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24.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6.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27.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3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2.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1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4.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135.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1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1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44.xml><?xml version="1.0" encoding="utf-8"?>
<p:tagLst xmlns:p="http://schemas.openxmlformats.org/presentationml/2006/main">
  <p:tag name="KSO_WM_UNIT_FILL_FORE_SCHEMECOLOR_INDEX_BRIGHTNESS" val="0.8"/>
  <p:tag name="KSO_WM_UNIT_FILL_FORE_SCHEMECOLOR_INDEX" val="8"/>
  <p:tag name="KSO_WM_UNIT_FILL_TYPE" val="1"/>
</p:tagLst>
</file>

<file path=ppt/tags/tag1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6.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147.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48.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49.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2"/>
  <p:tag name="KSO_WM_UNIT_FILL_FORE_SCHEMECOLOR_INDEX_2_POS" val="1"/>
  <p:tag name="KSO_WM_UNIT_FILL_FORE_SCHEMECOLOR_INDEX_2_TRANS" val="0"/>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13"/>
  <p:tag name="KSO_WM_UNIT_TEXT_FILL_TYPE" val="1"/>
</p:tagLst>
</file>

<file path=ppt/tags/tag1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5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4.xml><?xml version="1.0" encoding="utf-8"?>
<p:tagLst xmlns:p="http://schemas.openxmlformats.org/presentationml/2006/main">
  <p:tag name="KSO_WM_UNIT_SHADOW_SCHEMECOLOR_INDEX_BRIGHTNESS" val="0"/>
  <p:tag name="KSO_WM_UNIT_SHADOW_SCHEMECOLOR_INDEX" val="5"/>
  <p:tag name="KSO_WM_UNIT_TEXT_FILL_FORE_SCHEMECOLOR_INDEX_BRIGHTNESS" val="0"/>
  <p:tag name="KSO_WM_UNIT_TEXT_FILL_FORE_SCHEMECOLOR_INDEX" val="13"/>
  <p:tag name="KSO_WM_UNIT_TEXT_FILL_TYPE" val="1"/>
</p:tagLst>
</file>

<file path=ppt/tags/tag1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1.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162.xml><?xml version="1.0" encoding="utf-8"?>
<p:tagLst xmlns:p="http://schemas.openxmlformats.org/presentationml/2006/main">
  <p:tag name="KSO_WM_UNIT_FILL_FORE_SCHEMECOLOR_INDEX_BRIGHTNESS" val="0.8"/>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1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4.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65.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7.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68.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70.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71.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3.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74.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1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80.xml><?xml version="1.0" encoding="utf-8"?>
<p:tagLst xmlns:p="http://schemas.openxmlformats.org/presentationml/2006/main">
  <p:tag name="KSO_WM_UNIT_FILL_FORE_SCHEMECOLOR_INDEX_BRIGHTNESS" val="0.8"/>
  <p:tag name="KSO_WM_UNIT_FILL_FORE_SCHEMECOLOR_INDEX" val="6"/>
  <p:tag name="KSO_WM_UNIT_FILL_TYPE" val="1"/>
  <p:tag name="KSO_WM_UNIT_LINE_FORE_SCHEMECOLOR_INDEX_BRIGHTNESS" val="0"/>
  <p:tag name="KSO_WM_UNIT_LINE_FORE_SCHEMECOLOR_INDEX" val="13"/>
  <p:tag name="KSO_WM_UNIT_LINE_FILL_TYPE" val="2"/>
  <p:tag name="KSO_WM_UNIT_SHADOW_SCHEMECOLOR_INDEX_BRIGHTNESS" val="0"/>
  <p:tag name="KSO_WM_UNIT_SHADOW_SCHEMECOLOR_INDEX" val="14"/>
  <p:tag name="KSO_WM_UNIT_TEXT_FILL_FORE_SCHEMECOLOR_INDEX_BRIGHTNESS" val="0"/>
  <p:tag name="KSO_WM_UNIT_TEXT_FILL_FORE_SCHEMECOLOR_INDEX" val="13"/>
  <p:tag name="KSO_WM_UNIT_TEXT_FILL_TYPE" val="1"/>
</p:tagLst>
</file>

<file path=ppt/tags/tag181.xml><?xml version="1.0" encoding="utf-8"?>
<p:tagLst xmlns:p="http://schemas.openxmlformats.org/presentationml/2006/main">
  <p:tag name="KSO_WM_UNIT_FILL_FORE_SCHEMECOLOR_INDEX_BRIGHTNESS" val="0.8"/>
  <p:tag name="KSO_WM_UNIT_FILL_FORE_SCHEMECOLOR_INDEX" val="8"/>
  <p:tag name="KSO_WM_UNIT_FILL_TYPE" val="1"/>
  <p:tag name="KSO_WM_UNIT_LINE_FORE_SCHEMECOLOR_INDEX_BRIGHTNESS" val="0"/>
  <p:tag name="KSO_WM_UNIT_LINE_FORE_SCHEMECOLOR_INDEX" val="13"/>
  <p:tag name="KSO_WM_UNIT_LINE_FILL_TYPE" val="2"/>
  <p:tag name="KSO_WM_UNIT_SHADOW_SCHEMECOLOR_INDEX_BRIGHTNESS" val="0"/>
  <p:tag name="KSO_WM_UNIT_SHADOW_SCHEMECOLOR_INDEX" val="14"/>
  <p:tag name="KSO_WM_UNIT_TEXT_FILL_FORE_SCHEMECOLOR_INDEX_BRIGHTNESS" val="0"/>
  <p:tag name="KSO_WM_UNIT_TEXT_FILL_FORE_SCHEMECOLOR_INDEX" val="13"/>
  <p:tag name="KSO_WM_UNIT_TEXT_FILL_TYPE" val="1"/>
</p:tagLst>
</file>

<file path=ppt/tags/tag182.xml><?xml version="1.0" encoding="utf-8"?>
<p:tagLst xmlns:p="http://schemas.openxmlformats.org/presentationml/2006/main">
  <p:tag name="KSO_WM_UNIT_FILL_FORE_SCHEMECOLOR_INDEX_1_BRIGHTNESS" val="0"/>
  <p:tag name="KSO_WM_UNIT_FILL_FORE_SCHEMECOLOR_INDEX_1" val="11"/>
  <p:tag name="KSO_WM_UNIT_FILL_FORE_SCHEMECOLOR_INDEX_1_POS" val="0"/>
  <p:tag name="KSO_WM_UNIT_FILL_FORE_SCHEMECOLOR_INDEX_1_TRANS" val="0"/>
  <p:tag name="KSO_WM_UNIT_FILL_FORE_SCHEMECOLOR_INDEX_2_BRIGHTNESS" val="0"/>
  <p:tag name="KSO_WM_UNIT_FILL_FORE_SCHEMECOLOR_INDEX_2" val="11"/>
  <p:tag name="KSO_WM_UNIT_FILL_FORE_SCHEMECOLOR_INDEX_2_POS" val="1"/>
  <p:tag name="KSO_WM_UNIT_FILL_FORE_SCHEMECOLOR_INDEX_2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13"/>
  <p:tag name="KSO_WM_UNIT_TEXT_FILL_TYPE" val="1"/>
</p:tagLst>
</file>

<file path=ppt/tags/tag183.xml><?xml version="1.0" encoding="utf-8"?>
<p:tagLst xmlns:p="http://schemas.openxmlformats.org/presentationml/2006/main">
  <p:tag name="KSO_WM_UNIT_FILL_FORE_SCHEMECOLOR_INDEX_1_BRIGHTNESS" val="0"/>
  <p:tag name="KSO_WM_UNIT_FILL_FORE_SCHEMECOLOR_INDEX_1" val="11"/>
  <p:tag name="KSO_WM_UNIT_FILL_FORE_SCHEMECOLOR_INDEX_1_POS" val="0"/>
  <p:tag name="KSO_WM_UNIT_FILL_FORE_SCHEMECOLOR_INDEX_1_TRANS" val="0"/>
  <p:tag name="KSO_WM_UNIT_FILL_FORE_SCHEMECOLOR_INDEX_2_BRIGHTNESS" val="0"/>
  <p:tag name="KSO_WM_UNIT_FILL_FORE_SCHEMECOLOR_INDEX_2" val="11"/>
  <p:tag name="KSO_WM_UNIT_FILL_FORE_SCHEMECOLOR_INDEX_2_POS" val="1"/>
  <p:tag name="KSO_WM_UNIT_FILL_FORE_SCHEMECOLOR_INDEX_2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13"/>
  <p:tag name="KSO_WM_UNIT_TEXT_FILL_TYPE" val="1"/>
</p:tagLst>
</file>

<file path=ppt/tags/tag1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6.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13"/>
  <p:tag name="KSO_WM_UNIT_TEXT_FILL_TYPE" val="1"/>
</p:tagLst>
</file>

<file path=ppt/tags/tag187.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13"/>
  <p:tag name="KSO_WM_UNIT_TEXT_FILL_TYPE" val="1"/>
</p:tagLst>
</file>

<file path=ppt/tags/tag188.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1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90.xml><?xml version="1.0" encoding="utf-8"?>
<p:tagLst xmlns:p="http://schemas.openxmlformats.org/presentationml/2006/main">
  <p:tag name="KSO_WM_UNIT_FILL_FORE_SCHEMECOLOR_INDEX_BRIGHTNESS" val="0.8"/>
  <p:tag name="KSO_WM_UNIT_FILL_FORE_SCHEMECOLOR_INDEX" val="8"/>
  <p:tag name="KSO_WM_UNIT_FILL_TYPE" val="1"/>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1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2.xml><?xml version="1.0" encoding="utf-8"?>
<p:tagLst xmlns:p="http://schemas.openxmlformats.org/presentationml/2006/main">
  <p:tag name="KSO_WM_UNIT_FILL_FORE_SCHEMECOLOR_INDEX_BRIGHTNESS" val="0.8"/>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193.xml><?xml version="1.0" encoding="utf-8"?>
<p:tagLst xmlns:p="http://schemas.openxmlformats.org/presentationml/2006/main">
  <p:tag name="KSO_WM_UNIT_FILL_FORE_SCHEMECOLOR_INDEX_BRIGHTNESS" val="0.8"/>
  <p:tag name="KSO_WM_UNIT_FILL_FORE_SCHEMECOLOR_INDEX" val="8"/>
  <p:tag name="KSO_WM_UNIT_FILL_TYPE" val="1"/>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1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5.xml><?xml version="1.0" encoding="utf-8"?>
<p:tagLst xmlns:p="http://schemas.openxmlformats.org/presentationml/2006/main">
  <p:tag name="KSO_WM_UNIT_FILL_FORE_SCHEMECOLOR_INDEX_BRIGHTNESS" val="0.8"/>
  <p:tag name="KSO_WM_UNIT_FILL_FORE_SCHEMECOLOR_INDEX" val="8"/>
  <p:tag name="KSO_WM_UNIT_FILL_TYPE" val="1"/>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1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7.xml><?xml version="1.0" encoding="utf-8"?>
<p:tagLst xmlns:p="http://schemas.openxmlformats.org/presentationml/2006/main">
  <p:tag name="KSO_WM_UNIT_FILL_FORE_SCHEMECOLOR_INDEX_BRIGHTNESS" val="0.8"/>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198.xml><?xml version="1.0" encoding="utf-8"?>
<p:tagLst xmlns:p="http://schemas.openxmlformats.org/presentationml/2006/main">
  <p:tag name="KSO_WM_UNIT_FILL_FORE_SCHEMECOLOR_INDEX_BRIGHTNESS" val="0.8"/>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199.xml><?xml version="1.0" encoding="utf-8"?>
<p:tagLst xmlns:p="http://schemas.openxmlformats.org/presentationml/2006/main">
  <p:tag name="KSO_WM_UNIT_TEXT_FILL_FORE_SCHEMECOLOR_INDEX_BRIGHTNESS" val="0.05"/>
  <p:tag name="KSO_WM_UNIT_TEXT_FILL_FORE_SCHEMECOLOR_INDEX" val="13"/>
  <p:tag name="KSO_WM_UNIT_TEXT_FILL_TYPE" val="1"/>
</p:tagLst>
</file>

<file path=ppt/tags/tag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00.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2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2.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2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4.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205.xml><?xml version="1.0" encoding="utf-8"?>
<p:tagLst xmlns:p="http://schemas.openxmlformats.org/presentationml/2006/main">
  <p:tag name="KSO_WM_UNIT_FILL_FORE_SCHEMECOLOR_INDEX_BRIGHTNESS" val="0.8"/>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2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7.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08.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0.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11.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3.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14.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6.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17.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2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9.xml><?xml version="1.0" encoding="utf-8"?>
<p:tagLst xmlns:p="http://schemas.openxmlformats.org/presentationml/2006/main">
  <p:tag name="KSO_WM_UNIT_LINE_FORE_SCHEMECOLOR_INDEX_BRIGHTNESS" val="0"/>
  <p:tag name="KSO_WM_UNIT_LINE_FORE_SCHEMECOLOR_INDEX" val="14"/>
  <p:tag name="KSO_WM_UNIT_LINE_FILL_TYPE" val="2"/>
  <p:tag name="KSO_WM_UNIT_SHADOW_SCHEMECOLOR_INDEX_BRIGHTNESS" val="0"/>
  <p:tag name="KSO_WM_UNIT_SHADOW_SCHEMECOLOR_INDEX" val="13"/>
  <p:tag name="KSO_WM_UNIT_TEXT_FILL_FORE_SCHEMECOLOR_INDEX_BRIGHTNESS" val="0"/>
  <p:tag name="KSO_WM_UNIT_TEXT_FILL_FORE_SCHEMECOLOR_INDEX" val="13"/>
  <p:tag name="KSO_WM_UNIT_TEXT_FILL_TYPE" val="1"/>
</p:tagLst>
</file>

<file path=ppt/tags/tag2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40.xml><?xml version="1.0" encoding="utf-8"?>
<p:tagLst xmlns:p="http://schemas.openxmlformats.org/presentationml/2006/main">
  <p:tag name="KSO_WM_UNIT_LINE_FORE_SCHEMECOLOR_INDEX_BRIGHTNESS" val="0"/>
  <p:tag name="KSO_WM_UNIT_LINE_FORE_SCHEMECOLOR_INDEX" val="14"/>
  <p:tag name="KSO_WM_UNIT_LINE_FILL_TYPE" val="2"/>
  <p:tag name="KSO_WM_UNIT_SHADOW_SCHEMECOLOR_INDEX_BRIGHTNESS" val="0"/>
  <p:tag name="KSO_WM_UNIT_SHADOW_SCHEMECOLOR_INDEX" val="13"/>
  <p:tag name="KSO_WM_UNIT_TEXT_FILL_FORE_SCHEMECOLOR_INDEX_BRIGHTNESS" val="0"/>
  <p:tag name="KSO_WM_UNIT_TEXT_FILL_FORE_SCHEMECOLOR_INDEX" val="13"/>
  <p:tag name="KSO_WM_UNIT_TEXT_FILL_TYPE" val="1"/>
</p:tagLst>
</file>

<file path=ppt/tags/tag241.xml><?xml version="1.0" encoding="utf-8"?>
<p:tagLst xmlns:p="http://schemas.openxmlformats.org/presentationml/2006/main">
  <p:tag name="KSO_WM_UNIT_LINE_FORE_SCHEMECOLOR_INDEX_BRIGHTNESS" val="0"/>
  <p:tag name="KSO_WM_UNIT_LINE_FORE_SCHEMECOLOR_INDEX" val="14"/>
  <p:tag name="KSO_WM_UNIT_LINE_FILL_TYPE" val="2"/>
  <p:tag name="KSO_WM_UNIT_SHADOW_SCHEMECOLOR_INDEX_BRIGHTNESS" val="0"/>
  <p:tag name="KSO_WM_UNIT_SHADOW_SCHEMECOLOR_INDEX" val="13"/>
  <p:tag name="KSO_WM_UNIT_TEXT_FILL_FORE_SCHEMECOLOR_INDEX_BRIGHTNESS" val="0"/>
  <p:tag name="KSO_WM_UNIT_TEXT_FILL_FORE_SCHEMECOLOR_INDEX" val="13"/>
  <p:tag name="KSO_WM_UNIT_TEXT_FILL_TYPE" val="1"/>
</p:tagLst>
</file>

<file path=ppt/tags/tag242.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2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2.xml><?xml version="1.0" encoding="utf-8"?>
<p:tagLst xmlns:p="http://schemas.openxmlformats.org/presentationml/2006/main">
  <p:tag name="KSO_WM_UNIT_SHADOW_SCHEMECOLOR_INDEX_BRIGHTNESS" val="0"/>
  <p:tag name="KSO_WM_UNIT_SHADOW_SCHEMECOLOR_INDEX" val="13"/>
  <p:tag name="KSO_WM_UNIT_TEXT_FILL_FORE_SCHEMECOLOR_INDEX_BRIGHTNESS" val="0"/>
  <p:tag name="KSO_WM_UNIT_TEXT_FILL_FORE_SCHEMECOLOR_INDEX" val="13"/>
  <p:tag name="KSO_WM_UNIT_TEXT_FILL_TYPE" val="1"/>
</p:tagLst>
</file>

<file path=ppt/tags/tag2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4.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255.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256.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257.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258.xml><?xml version="1.0" encoding="utf-8"?>
<p:tagLst xmlns:p="http://schemas.openxmlformats.org/presentationml/2006/main">
  <p:tag name="KSO_WM_UNIT_FILL_FORE_SCHEMECOLOR_INDEX_BRIGHTNESS" val="0.8"/>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2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60.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61.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3.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64.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6.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67.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9.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3"/>
  <p:tag name="KSO_WM_UNIT_TEXT_FILL_TYPE" val="1"/>
</p:tagLst>
</file>

<file path=ppt/tags/tag270.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2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8.xml><?xml version="1.0" encoding="utf-8"?>
<p:tagLst xmlns:p="http://schemas.openxmlformats.org/presentationml/2006/main">
  <p:tag name="KSO_WM_UNIT_LINE_FORE_SCHEMECOLOR_INDEX_BRIGHTNESS" val="0"/>
  <p:tag name="KSO_WM_UNIT_LINE_FORE_SCHEMECOLOR_INDEX" val="6"/>
  <p:tag name="KSO_WM_UNIT_LINE_FILL_TYPE" val="2"/>
</p:tagLst>
</file>

<file path=ppt/tags/tag2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3"/>
  <p:tag name="KSO_WM_UNIT_TEXT_FILL_TYPE" val="1"/>
</p:tagLst>
</file>

<file path=ppt/tags/tag28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8.xml><?xml version="1.0" encoding="utf-8"?>
<p:tagLst xmlns:p="http://schemas.openxmlformats.org/presentationml/2006/main">
  <p:tag name="KSO_WM_UNIT_FILL_FORE_SCHEMECOLOR_INDEX_1_BRIGHTNESS" val="0"/>
  <p:tag name="KSO_WM_UNIT_FILL_FORE_SCHEMECOLOR_INDEX_1" val="6"/>
  <p:tag name="KSO_WM_UNIT_FILL_FORE_SCHEMECOLOR_INDEX_1_POS" val="0"/>
  <p:tag name="KSO_WM_UNIT_FILL_FORE_SCHEMECOLOR_INDEX_1_TRANS" val="0"/>
  <p:tag name="KSO_WM_UNIT_FILL_FORE_SCHEMECOLOR_INDEX_2_BRIGHTNESS" val="0"/>
  <p:tag name="KSO_WM_UNIT_FILL_FORE_SCHEMECOLOR_INDEX_2" val="6"/>
  <p:tag name="KSO_WM_UNIT_FILL_FORE_SCHEMECOLOR_INDEX_2_POS" val="1"/>
  <p:tag name="KSO_WM_UNIT_FILL_FORE_SCHEMECOLOR_INDEX_2_TRANS" val="0"/>
  <p:tag name="KSO_WM_UNIT_FILL_GRADIENT_TYPE" val="1"/>
  <p:tag name="KSO_WM_UNIT_FILL_GRADIENT_ANGLE" val="0"/>
  <p:tag name="KSO_WM_UNIT_FILL_GRADIENT_Direction" val="10"/>
  <p:tag name="KSO_WM_UNIT_FILL_TYPE" val="3"/>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3"/>
  <p:tag name="KSO_WM_UNIT_TEXT_FILL_TYPE" val="1"/>
</p:tagLst>
</file>

<file path=ppt/tags/tag2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1.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1"/>
  <p:tag name="KSO_WM_UNIT_FILL_GRADIENT_ANGLE" val="0"/>
  <p:tag name="KSO_WM_UNIT_FILL_GRADIENT_Direction" val="10"/>
  <p:tag name="KSO_WM_UNIT_FILL_TYPE" val="3"/>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4.xml><?xml version="1.0" encoding="utf-8"?>
<p:tagLst xmlns:p="http://schemas.openxmlformats.org/presentationml/2006/main">
  <p:tag name="KSO_WM_UNIT_FILL_FORE_SCHEMECOLOR_INDEX_1_BRIGHTNESS" val="0"/>
  <p:tag name="KSO_WM_UNIT_FILL_FORE_SCHEMECOLOR_INDEX_1" val="11"/>
  <p:tag name="KSO_WM_UNIT_FILL_FORE_SCHEMECOLOR_INDEX_1_POS" val="0"/>
  <p:tag name="KSO_WM_UNIT_FILL_FORE_SCHEMECOLOR_INDEX_1_TRANS" val="0"/>
  <p:tag name="KSO_WM_UNIT_FILL_FORE_SCHEMECOLOR_INDEX_2_BRIGHTNESS" val="0"/>
  <p:tag name="KSO_WM_UNIT_FILL_FORE_SCHEMECOLOR_INDEX_2" val="11"/>
  <p:tag name="KSO_WM_UNIT_FILL_FORE_SCHEMECOLOR_INDEX_2_POS" val="1"/>
  <p:tag name="KSO_WM_UNIT_FILL_FORE_SCHEMECOLOR_INDEX_2_TRANS" val="0"/>
  <p:tag name="KSO_WM_UNIT_FILL_GRADIENT_TYPE" val="1"/>
  <p:tag name="KSO_WM_UNIT_FILL_GRADIENT_ANGLE" val="0"/>
  <p:tag name="KSO_WM_UNIT_FILL_GRADIENT_Direction" val="10"/>
  <p:tag name="KSO_WM_UNIT_FILL_TYPE" val="3"/>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3"/>
  <p:tag name="KSO_WM_UNIT_TEXT_FILL_TYPE" val="1"/>
</p:tagLst>
</file>

<file path=ppt/tags/tag30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0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02.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3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4.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3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9.xml><?xml version="1.0" encoding="utf-8"?>
<p:tagLst xmlns:p="http://schemas.openxmlformats.org/presentationml/2006/main">
  <p:tag name="KSO_WM_UNIT_FILL_FORE_SCHEMECOLOR_INDEX_BRIGHTNESS" val="0"/>
  <p:tag name="KSO_WM_UNIT_FILL_FORE_SCHEMECOLOR_INDEX" val="5"/>
  <p:tag name="KSO_WM_UNIT_FILL_TYPE" val="1"/>
</p:tagLst>
</file>

<file path=ppt/tags/tag31.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3"/>
  <p:tag name="KSO_WM_UNIT_TEXT_FILL_TYPE" val="1"/>
</p:tagLst>
</file>

<file path=ppt/tags/tag310.xml><?xml version="1.0" encoding="utf-8"?>
<p:tagLst xmlns:p="http://schemas.openxmlformats.org/presentationml/2006/main">
  <p:tag name="KSO_WM_UNIT_FILL_FORE_SCHEMECOLOR_INDEX_BRIGHTNESS" val="0"/>
  <p:tag name="KSO_WM_UNIT_FILL_FORE_SCHEMECOLOR_INDEX" val="5"/>
  <p:tag name="KSO_WM_UNIT_FILL_TYPE" val="1"/>
</p:tagLst>
</file>

<file path=ppt/tags/tag311.xml><?xml version="1.0" encoding="utf-8"?>
<p:tagLst xmlns:p="http://schemas.openxmlformats.org/presentationml/2006/main">
  <p:tag name="KSO_WM_UNIT_LINE_FORE_SCHEMECOLOR_INDEX_BRIGHTNESS" val="0.4"/>
  <p:tag name="KSO_WM_UNIT_LINE_FORE_SCHEMECOLOR_INDEX" val="5"/>
  <p:tag name="KSO_WM_UNIT_LINE_FILL_TYPE" val="2"/>
</p:tagLst>
</file>

<file path=ppt/tags/tag3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3.xml><?xml version="1.0" encoding="utf-8"?>
<p:tagLst xmlns:p="http://schemas.openxmlformats.org/presentationml/2006/main">
  <p:tag name="KSO_WM_UNIT_FILL_FORE_SCHEMECOLOR_INDEX_1_BRIGHTNESS" val="0"/>
  <p:tag name="KSO_WM_UNIT_FILL_FORE_SCHEMECOLOR_INDEX_1" val="16"/>
  <p:tag name="KSO_WM_UNIT_FILL_FORE_SCHEMECOLOR_INDEX_1_POS" val="0"/>
  <p:tag name="KSO_WM_UNIT_FILL_FORE_SCHEMECOLOR_INDEX_1_TRANS" val="1"/>
  <p:tag name="KSO_WM_UNIT_FILL_FORE_SCHEMECOLOR_INDEX_2_BRIGHTNESS" val="0"/>
  <p:tag name="KSO_WM_UNIT_FILL_FORE_SCHEMECOLOR_INDEX_2" val="16"/>
  <p:tag name="KSO_WM_UNIT_FILL_FORE_SCHEMECOLOR_INDEX_2_POS" val="1"/>
  <p:tag name="KSO_WM_UNIT_FILL_FORE_SCHEMECOLOR_INDEX_2_TRANS" val="0.5"/>
  <p:tag name="KSO_WM_UNIT_FILL_GRADIENT_TYPE" val="0"/>
  <p:tag name="KSO_WM_UNIT_FILL_GRADIENT_ANGLE" val="0"/>
  <p:tag name="KSO_WM_UNIT_FILL_GRADIENT_Direction" val="3"/>
  <p:tag name="KSO_WM_UNIT_FILL_TYPE" val="3"/>
  <p:tag name="KSO_WM_UNIT_LINE_FORE_SCHEMECOLOR_INDEX_BRIGHTNESS" val="0"/>
  <p:tag name="KSO_WM_UNIT_LINE_FORE_SCHEMECOLOR_INDEX" val="16"/>
  <p:tag name="KSO_WM_UNIT_LINE_FILL_TYPE" val="2"/>
  <p:tag name="KSO_WM_UNIT_TEXT_FILL_FORE_SCHEMECOLOR_INDEX_BRIGHTNESS" val="0"/>
  <p:tag name="KSO_WM_UNIT_TEXT_FILL_FORE_SCHEMECOLOR_INDEX" val="13"/>
  <p:tag name="KSO_WM_UNIT_TEXT_FILL_TYPE" val="1"/>
</p:tagLst>
</file>

<file path=ppt/tags/tag314.xml><?xml version="1.0" encoding="utf-8"?>
<p:tagLst xmlns:p="http://schemas.openxmlformats.org/presentationml/2006/main">
  <p:tag name="KSO_WM_UNIT_LINE_FORE_SCHEMECOLOR_INDEX_BRIGHTNESS" val="0"/>
  <p:tag name="KSO_WM_UNIT_LINE_FORE_SCHEMECOLOR_INDEX" val="16"/>
  <p:tag name="KSO_WM_UNIT_LINE_FILL_TYPE" val="2"/>
  <p:tag name="KSO_WM_UNIT_TEXT_FILL_FORE_SCHEMECOLOR_INDEX_BRIGHTNESS" val="0"/>
  <p:tag name="KSO_WM_UNIT_TEXT_FILL_FORE_SCHEMECOLOR_INDEX" val="13"/>
  <p:tag name="KSO_WM_UNIT_TEXT_FILL_TYPE" val="1"/>
</p:tagLst>
</file>

<file path=ppt/tags/tag315.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13"/>
  <p:tag name="KSO_WM_UNIT_TEXT_FILL_TYPE" val="1"/>
</p:tagLst>
</file>

<file path=ppt/tags/tag316.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17.xml><?xml version="1.0" encoding="utf-8"?>
<p:tagLst xmlns:p="http://schemas.openxmlformats.org/presentationml/2006/main">
  <p:tag name="KSO_WM_UNIT_FILL_FORE_SCHEMECOLOR_INDEX_1_BRIGHTNESS" val="0"/>
  <p:tag name="KSO_WM_UNIT_FILL_FORE_SCHEMECOLOR_INDEX_1" val="11"/>
  <p:tag name="KSO_WM_UNIT_FILL_FORE_SCHEMECOLOR_INDEX_1_POS" val="0"/>
  <p:tag name="KSO_WM_UNIT_FILL_FORE_SCHEMECOLOR_INDEX_1_TRANS" val="0"/>
  <p:tag name="KSO_WM_UNIT_FILL_FORE_SCHEMECOLOR_INDEX_2_BRIGHTNESS" val="0"/>
  <p:tag name="KSO_WM_UNIT_FILL_FORE_SCHEMECOLOR_INDEX_2" val="11"/>
  <p:tag name="KSO_WM_UNIT_FILL_FORE_SCHEMECOLOR_INDEX_2_POS" val="1"/>
  <p:tag name="KSO_WM_UNIT_FILL_FORE_SCHEMECOLOR_INDEX_2_TRANS" val="0"/>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13"/>
  <p:tag name="KSO_WM_UNIT_TEXT_FILL_TYPE" val="1"/>
</p:tagLst>
</file>

<file path=ppt/tags/tag318.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19.xml><?xml version="1.0" encoding="utf-8"?>
<p:tagLst xmlns:p="http://schemas.openxmlformats.org/presentationml/2006/main">
  <p:tag name="KSO_WM_UNIT_FILL_FORE_SCHEMECOLOR_INDEX_1_BRIGHTNESS" val="0"/>
  <p:tag name="KSO_WM_UNIT_FILL_FORE_SCHEMECOLOR_INDEX_1" val="6"/>
  <p:tag name="KSO_WM_UNIT_FILL_FORE_SCHEMECOLOR_INDEX_1_POS" val="0"/>
  <p:tag name="KSO_WM_UNIT_FILL_FORE_SCHEMECOLOR_INDEX_1_TRANS" val="0"/>
  <p:tag name="KSO_WM_UNIT_FILL_FORE_SCHEMECOLOR_INDEX_2_BRIGHTNESS" val="0"/>
  <p:tag name="KSO_WM_UNIT_FILL_FORE_SCHEMECOLOR_INDEX_2" val="6"/>
  <p:tag name="KSO_WM_UNIT_FILL_FORE_SCHEMECOLOR_INDEX_2_POS" val="1"/>
  <p:tag name="KSO_WM_UNIT_FILL_FORE_SCHEMECOLOR_INDEX_2_TRANS" val="0"/>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13"/>
  <p:tag name="KSO_WM_UNIT_TEXT_FILL_TYPE" val="1"/>
</p:tagLst>
</file>

<file path=ppt/tags/tag3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20.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5.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3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9.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4"/>
  <p:tag name="KSO_WM_UNIT_TEXT_FILL_TYPE" val="1"/>
</p:tagLst>
</file>

<file path=ppt/tags/tag3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30.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2.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4.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335.xml><?xml version="1.0" encoding="utf-8"?>
<p:tagLst xmlns:p="http://schemas.openxmlformats.org/presentationml/2006/main">
  <p:tag name="KSO_WM_UNIT_FILL_FORE_SCHEMECOLOR_INDEX_BRIGHTNESS" val="0.8"/>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7.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338.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3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40.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341.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3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3.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344.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3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6.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347.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3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5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4.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3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8.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59.xml><?xml version="1.0" encoding="utf-8"?>
<p:tagLst xmlns:p="http://schemas.openxmlformats.org/presentationml/2006/main">
  <p:tag name="KSO_WM_UNIT_TEXT_FORE_SCHEMECOLOR_INDEX_BRIGHTNESS" val="0"/>
  <p:tag name="KSO_WM_UNIT_TEXT_FORE_SCHEMECOLOR_INDEX" val="14"/>
  <p:tag name="KSO_WM_UNIT_TEXT_LINE_FILL_TYPE" val="2"/>
</p:tagLst>
</file>

<file path=ppt/tags/tag3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3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9.xml><?xml version="1.0" encoding="utf-8"?>
<p:tagLst xmlns:p="http://schemas.openxmlformats.org/presentationml/2006/main">
  <p:tag name="KSO_WPP_MARK_KEY" val="2ce6c420-c5d2-4fb9-8125-ffca8539b050"/>
  <p:tag name="COMMONDATA" val="eyJoZGlkIjoiN2U4OTcxM2M4YWVlNGIzMDI3MmY2YjQwYTk5ZmVjNDcifQ=="/>
</p:tagLst>
</file>

<file path=ppt/tags/tag3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4.xml><?xml version="1.0" encoding="utf-8"?>
<p:tagLst xmlns:p="http://schemas.openxmlformats.org/presentationml/2006/main">
  <p:tag name="KSO_WM_UNIT_FILL_FORE_SCHEMECOLOR_INDEX_BRIGHTNESS" val="0"/>
  <p:tag name="KSO_WM_UNIT_FILL_FORE_SCHEMECOLOR_INDEX" val="9"/>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5.xml><?xml version="1.0" encoding="utf-8"?>
<p:tagLst xmlns:p="http://schemas.openxmlformats.org/presentationml/2006/main">
  <p:tag name="KSO_WM_UNIT_LINE_FORE_SCHEMECOLOR_INDEX_BRIGHTNESS" val="0.4"/>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46.xml><?xml version="1.0" encoding="utf-8"?>
<p:tagLst xmlns:p="http://schemas.openxmlformats.org/presentationml/2006/main">
  <p:tag name="KSO_WM_UNIT_LINE_FORE_SCHEMECOLOR_INDEX_BRIGHTNESS" val="0.4"/>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4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5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2.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63.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64.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65.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6.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7.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8.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9.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7.xml><?xml version="1.0" encoding="utf-8"?>
<p:tagLst xmlns:p="http://schemas.openxmlformats.org/presentationml/2006/main">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70.xml><?xml version="1.0" encoding="utf-8"?>
<p:tagLst xmlns:p="http://schemas.openxmlformats.org/presentationml/2006/main">
  <p:tag name="KSO_WM_UNIT_FILL_FORE_SCHEMECOLOR_INDEX_BRIGHTNESS" val="0.6"/>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3"/>
  <p:tag name="KSO_WM_UNIT_TEXT_FILL_TYPE" val="1"/>
</p:tagLst>
</file>

<file path=ppt/tags/tag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xml><?xml version="1.0" encoding="utf-8"?>
<p:tagLst xmlns:p="http://schemas.openxmlformats.org/presentationml/2006/main">
  <p:tag name="KSO_WM_UNIT_FILL_FORE_SCHEMECOLOR_INDEX_BRIGHTNESS" val="0.6"/>
  <p:tag name="KSO_WM_UNIT_FILL_FORE_SCHEMECOLOR_INDEX" val="10"/>
  <p:tag name="KSO_WM_UNIT_FILL_TYPE" val="1"/>
  <p:tag name="KSO_WM_UNIT_TEXT_FILL_FORE_SCHEMECOLOR_INDEX_BRIGHTNESS" val="0"/>
  <p:tag name="KSO_WM_UNIT_TEXT_FILL_FORE_SCHEMECOLOR_INDEX" val="13"/>
  <p:tag name="KSO_WM_UNIT_TEXT_FILL_TYPE" val="1"/>
</p:tagLst>
</file>

<file path=ppt/tags/tag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xml><?xml version="1.0" encoding="utf-8"?>
<p:tagLst xmlns:p="http://schemas.openxmlformats.org/presentationml/2006/main">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xml><?xml version="1.0" encoding="utf-8"?>
<p:tagLst xmlns:p="http://schemas.openxmlformats.org/presentationml/2006/main">
  <p:tag name="KSO_WM_UNIT_FILL_FORE_SCHEMECOLOR_INDEX_BRIGHTNESS" val="0"/>
  <p:tag name="KSO_WM_UNIT_FILL_FORE_SCHEMECOLOR_INDEX" val="10"/>
  <p:tag name="KSO_WM_UNIT_FILL_TYPE" val="1"/>
  <p:tag name="KSO_WM_UNIT_TEXT_FILL_FORE_SCHEMECOLOR_INDEX_BRIGHTNESS" val="0"/>
  <p:tag name="KSO_WM_UNIT_TEXT_FILL_FORE_SCHEMECOLOR_INDEX" val="13"/>
  <p:tag name="KSO_WM_UNIT_TEXT_FILL_TYPE" val="1"/>
</p:tagLst>
</file>

<file path=ppt/tags/tag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6.xml><?xml version="1.0" encoding="utf-8"?>
<p:tagLst xmlns:p="http://schemas.openxmlformats.org/presentationml/2006/main">
  <p:tag name="KSO_WM_UNIT_FILL_FORE_SCHEMECOLOR_INDEX_BRIGHTNESS" val="0.4"/>
  <p:tag name="KSO_WM_UNIT_FILL_FORE_SCHEMECOLOR_INDEX" val="15"/>
  <p:tag name="KSO_WM_UNIT_FILL_TYPE" val="1"/>
  <p:tag name="KSO_WM_UNIT_TEXT_FILL_FORE_SCHEMECOLOR_INDEX_BRIGHTNESS" val="0"/>
  <p:tag name="KSO_WM_UNIT_TEXT_FILL_FORE_SCHEMECOLOR_INDEX" val="13"/>
  <p:tag name="KSO_WM_UNIT_TEXT_FILL_TYPE" val="1"/>
</p:tagLst>
</file>

<file path=ppt/tags/tag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8.xml><?xml version="1.0" encoding="utf-8"?>
<p:tagLst xmlns:p="http://schemas.openxmlformats.org/presentationml/2006/main">
  <p:tag name="KSO_WM_UNIT_FILL_FORE_SCHEMECOLOR_INDEX_BRIGHTNESS" val="0"/>
  <p:tag name="KSO_WM_UNIT_FILL_FORE_SCHEMECOLOR_INDEX" val="10"/>
  <p:tag name="KSO_WM_UNIT_FILL_TYPE" val="1"/>
  <p:tag name="KSO_WM_UNIT_TEXT_FILL_FORE_SCHEMECOLOR_INDEX_BRIGHTNESS" val="0"/>
  <p:tag name="KSO_WM_UNIT_TEXT_FILL_FORE_SCHEMECOLOR_INDEX" val="13"/>
  <p:tag name="KSO_WM_UNIT_TEXT_FILL_TYPE" val="1"/>
</p:tagLst>
</file>

<file path=ppt/tags/tag89.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xml><?xml version="1.0" encoding="utf-8"?>
<p:tagLst xmlns:p="http://schemas.openxmlformats.org/presentationml/2006/main">
  <p:tag name="KSO_WM_UNIT_FILL_FORE_SCHEMECOLOR_INDEX_BRIGHTNESS" val="0.8"/>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93.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96.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ags/tag99.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13"/>
  <p:tag name="KSO_WM_UNIT_TEXT_FILL_TYPE" val="1"/>
</p:tagLst>
</file>

<file path=ppt/theme/theme1.xml><?xml version="1.0" encoding="utf-8"?>
<a:theme xmlns:a="http://schemas.openxmlformats.org/drawingml/2006/main" name="1_Default Design">
  <a:themeElements>
    <a:clrScheme name="1_Default Design 11">
      <a:dk1>
        <a:srgbClr val="000000"/>
      </a:dk1>
      <a:lt1>
        <a:srgbClr val="FFFFFF"/>
      </a:lt1>
      <a:dk2>
        <a:srgbClr val="6A1D44"/>
      </a:dk2>
      <a:lt2>
        <a:srgbClr val="FFD15F"/>
      </a:lt2>
      <a:accent1>
        <a:srgbClr val="000099"/>
      </a:accent1>
      <a:accent2>
        <a:srgbClr val="0099FF"/>
      </a:accent2>
      <a:accent3>
        <a:srgbClr val="FFFFFF"/>
      </a:accent3>
      <a:accent4>
        <a:srgbClr val="000000"/>
      </a:accent4>
      <a:accent5>
        <a:srgbClr val="AAAACA"/>
      </a:accent5>
      <a:accent6>
        <a:srgbClr val="008AE7"/>
      </a:accent6>
      <a:hlink>
        <a:srgbClr val="003399"/>
      </a:hlink>
      <a:folHlink>
        <a:srgbClr val="FFB400"/>
      </a:folHlink>
    </a:clrScheme>
    <a:fontScheme name="1_Default Design">
      <a:majorFont>
        <a:latin typeface="Arial"/>
        <a:ea typeface="华文新魏"/>
        <a:cs typeface="Arial"/>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5000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5000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1_Default Design 1">
        <a:dk1>
          <a:srgbClr val="000000"/>
        </a:dk1>
        <a:lt1>
          <a:srgbClr val="FFFFFF"/>
        </a:lt1>
        <a:dk2>
          <a:srgbClr val="339933"/>
        </a:dk2>
        <a:lt2>
          <a:srgbClr val="969696"/>
        </a:lt2>
        <a:accent1>
          <a:srgbClr val="00FF00"/>
        </a:accent1>
        <a:accent2>
          <a:srgbClr val="0000FF"/>
        </a:accent2>
        <a:accent3>
          <a:srgbClr val="FFFFFF"/>
        </a:accent3>
        <a:accent4>
          <a:srgbClr val="000000"/>
        </a:accent4>
        <a:accent5>
          <a:srgbClr val="AAFFAA"/>
        </a:accent5>
        <a:accent6>
          <a:srgbClr val="0000E7"/>
        </a:accent6>
        <a:hlink>
          <a:srgbClr val="00CC00"/>
        </a:hlink>
        <a:folHlink>
          <a:srgbClr val="6699FF"/>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C0C0C0"/>
        </a:accent1>
        <a:accent2>
          <a:srgbClr val="EAEAEA"/>
        </a:accent2>
        <a:accent3>
          <a:srgbClr val="FFFFFF"/>
        </a:accent3>
        <a:accent4>
          <a:srgbClr val="000000"/>
        </a:accent4>
        <a:accent5>
          <a:srgbClr val="DCDCDC"/>
        </a:accent5>
        <a:accent6>
          <a:srgbClr val="D4D4D4"/>
        </a:accent6>
        <a:hlink>
          <a:srgbClr val="5F5F5F"/>
        </a:hlink>
        <a:folHlink>
          <a:srgbClr val="FFFFFF"/>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CC"/>
        </a:dk2>
        <a:lt2>
          <a:srgbClr val="FFFF00"/>
        </a:lt2>
        <a:accent1>
          <a:srgbClr val="00CC00"/>
        </a:accent1>
        <a:accent2>
          <a:srgbClr val="FFFFFF"/>
        </a:accent2>
        <a:accent3>
          <a:srgbClr val="AAAAE2"/>
        </a:accent3>
        <a:accent4>
          <a:srgbClr val="DADADA"/>
        </a:accent4>
        <a:accent5>
          <a:srgbClr val="AAE2AA"/>
        </a:accent5>
        <a:accent6>
          <a:srgbClr val="E7E7E7"/>
        </a:accent6>
        <a:hlink>
          <a:srgbClr val="FF0000"/>
        </a:hlink>
        <a:folHlink>
          <a:srgbClr val="FFFF99"/>
        </a:folHlink>
      </a:clrScheme>
      <a:clrMap bg1="dk2" tx1="lt1" bg2="dk1" tx2="lt2" accent1="accent1" accent2="accent2" accent3="accent3" accent4="accent4" accent5="accent5" accent6="accent6" hlink="hlink" folHlink="folHlink"/>
    </a:extraClrScheme>
    <a:extraClrScheme>
      <a:clrScheme name="1_Default Design 4">
        <a:dk1>
          <a:srgbClr val="000000"/>
        </a:dk1>
        <a:lt1>
          <a:srgbClr val="FFFFFF"/>
        </a:lt1>
        <a:dk2>
          <a:srgbClr val="000099"/>
        </a:dk2>
        <a:lt2>
          <a:srgbClr val="969696"/>
        </a:lt2>
        <a:accent1>
          <a:srgbClr val="000099"/>
        </a:accent1>
        <a:accent2>
          <a:srgbClr val="0099FF"/>
        </a:accent2>
        <a:accent3>
          <a:srgbClr val="FFFFFF"/>
        </a:accent3>
        <a:accent4>
          <a:srgbClr val="000000"/>
        </a:accent4>
        <a:accent5>
          <a:srgbClr val="AAAACA"/>
        </a:accent5>
        <a:accent6>
          <a:srgbClr val="008AE7"/>
        </a:accent6>
        <a:hlink>
          <a:srgbClr val="99CCFF"/>
        </a:hlink>
        <a:folHlink>
          <a:srgbClr val="C0C0C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99"/>
        </a:dk2>
        <a:lt2>
          <a:srgbClr val="FFCC00"/>
        </a:lt2>
        <a:accent1>
          <a:srgbClr val="0099FF"/>
        </a:accent1>
        <a:accent2>
          <a:srgbClr val="CCECFF"/>
        </a:accent2>
        <a:accent3>
          <a:srgbClr val="FFFFFF"/>
        </a:accent3>
        <a:accent4>
          <a:srgbClr val="000000"/>
        </a:accent4>
        <a:accent5>
          <a:srgbClr val="AACAFF"/>
        </a:accent5>
        <a:accent6>
          <a:srgbClr val="B9D6E7"/>
        </a:accent6>
        <a:hlink>
          <a:srgbClr val="FFE67D"/>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99"/>
        </a:dk2>
        <a:lt2>
          <a:srgbClr val="FFCC00"/>
        </a:lt2>
        <a:accent1>
          <a:srgbClr val="0099FF"/>
        </a:accent1>
        <a:accent2>
          <a:srgbClr val="99CCFF"/>
        </a:accent2>
        <a:accent3>
          <a:srgbClr val="FFFFFF"/>
        </a:accent3>
        <a:accent4>
          <a:srgbClr val="000000"/>
        </a:accent4>
        <a:accent5>
          <a:srgbClr val="AACAFF"/>
        </a:accent5>
        <a:accent6>
          <a:srgbClr val="8AB9E7"/>
        </a:accent6>
        <a:hlink>
          <a:srgbClr val="CCECFF"/>
        </a:hlink>
        <a:folHlink>
          <a:srgbClr val="FFE67D"/>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FFE67D"/>
        </a:dk2>
        <a:lt2>
          <a:srgbClr val="FFCC00"/>
        </a:lt2>
        <a:accent1>
          <a:srgbClr val="000099"/>
        </a:accent1>
        <a:accent2>
          <a:srgbClr val="0099FF"/>
        </a:accent2>
        <a:accent3>
          <a:srgbClr val="FFFFFF"/>
        </a:accent3>
        <a:accent4>
          <a:srgbClr val="000000"/>
        </a:accent4>
        <a:accent5>
          <a:srgbClr val="AAAACA"/>
        </a:accent5>
        <a:accent6>
          <a:srgbClr val="008AE7"/>
        </a:accent6>
        <a:hlink>
          <a:srgbClr val="99CCFF"/>
        </a:hlink>
        <a:folHlink>
          <a:srgbClr val="CCECFF"/>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6A1D7E"/>
        </a:dk2>
        <a:lt2>
          <a:srgbClr val="FFDE95"/>
        </a:lt2>
        <a:accent1>
          <a:srgbClr val="000099"/>
        </a:accent1>
        <a:accent2>
          <a:srgbClr val="0099FF"/>
        </a:accent2>
        <a:accent3>
          <a:srgbClr val="FFFFFF"/>
        </a:accent3>
        <a:accent4>
          <a:srgbClr val="000000"/>
        </a:accent4>
        <a:accent5>
          <a:srgbClr val="AAAACA"/>
        </a:accent5>
        <a:accent6>
          <a:srgbClr val="008AE7"/>
        </a:accent6>
        <a:hlink>
          <a:srgbClr val="CCECFF"/>
        </a:hlink>
        <a:folHlink>
          <a:srgbClr val="D49100"/>
        </a:folHlink>
      </a:clrScheme>
      <a:clrMap bg1="lt1" tx1="dk1" bg2="lt2" tx2="dk2" accent1="accent1" accent2="accent2" accent3="accent3" accent4="accent4" accent5="accent5" accent6="accent6" hlink="hlink" folHlink="folHlink"/>
    </a:extraClrScheme>
    <a:extraClrScheme>
      <a:clrScheme name="1_Default Design 9">
        <a:dk1>
          <a:srgbClr val="000000"/>
        </a:dk1>
        <a:lt1>
          <a:srgbClr val="FFFFFF"/>
        </a:lt1>
        <a:dk2>
          <a:srgbClr val="6A1D44"/>
        </a:dk2>
        <a:lt2>
          <a:srgbClr val="FFDE95"/>
        </a:lt2>
        <a:accent1>
          <a:srgbClr val="000099"/>
        </a:accent1>
        <a:accent2>
          <a:srgbClr val="0099FF"/>
        </a:accent2>
        <a:accent3>
          <a:srgbClr val="FFFFFF"/>
        </a:accent3>
        <a:accent4>
          <a:srgbClr val="000000"/>
        </a:accent4>
        <a:accent5>
          <a:srgbClr val="AAAACA"/>
        </a:accent5>
        <a:accent6>
          <a:srgbClr val="008AE7"/>
        </a:accent6>
        <a:hlink>
          <a:srgbClr val="CCECFF"/>
        </a:hlink>
        <a:folHlink>
          <a:srgbClr val="D49100"/>
        </a:folHlink>
      </a:clrScheme>
      <a:clrMap bg1="lt1" tx1="dk1" bg2="lt2" tx2="dk2" accent1="accent1" accent2="accent2" accent3="accent3" accent4="accent4" accent5="accent5" accent6="accent6" hlink="hlink" folHlink="folHlink"/>
    </a:extraClrScheme>
    <a:extraClrScheme>
      <a:clrScheme name="1_Default Design 10">
        <a:dk1>
          <a:srgbClr val="000000"/>
        </a:dk1>
        <a:lt1>
          <a:srgbClr val="FFFFFF"/>
        </a:lt1>
        <a:dk2>
          <a:srgbClr val="6A1D44"/>
        </a:dk2>
        <a:lt2>
          <a:srgbClr val="FFD15F"/>
        </a:lt2>
        <a:accent1>
          <a:srgbClr val="000099"/>
        </a:accent1>
        <a:accent2>
          <a:srgbClr val="0099FF"/>
        </a:accent2>
        <a:accent3>
          <a:srgbClr val="FFFFFF"/>
        </a:accent3>
        <a:accent4>
          <a:srgbClr val="000000"/>
        </a:accent4>
        <a:accent5>
          <a:srgbClr val="AAAACA"/>
        </a:accent5>
        <a:accent6>
          <a:srgbClr val="008AE7"/>
        </a:accent6>
        <a:hlink>
          <a:srgbClr val="CCECFF"/>
        </a:hlink>
        <a:folHlink>
          <a:srgbClr val="FFB400"/>
        </a:folHlink>
      </a:clrScheme>
      <a:clrMap bg1="lt1" tx1="dk1" bg2="lt2" tx2="dk2" accent1="accent1" accent2="accent2" accent3="accent3" accent4="accent4" accent5="accent5" accent6="accent6" hlink="hlink" folHlink="folHlink"/>
    </a:extraClrScheme>
    <a:extraClrScheme>
      <a:clrScheme name="1_Default Design 11">
        <a:dk1>
          <a:srgbClr val="000000"/>
        </a:dk1>
        <a:lt1>
          <a:srgbClr val="FFFFFF"/>
        </a:lt1>
        <a:dk2>
          <a:srgbClr val="6A1D44"/>
        </a:dk2>
        <a:lt2>
          <a:srgbClr val="FFD15F"/>
        </a:lt2>
        <a:accent1>
          <a:srgbClr val="000099"/>
        </a:accent1>
        <a:accent2>
          <a:srgbClr val="0099FF"/>
        </a:accent2>
        <a:accent3>
          <a:srgbClr val="FFFFFF"/>
        </a:accent3>
        <a:accent4>
          <a:srgbClr val="000000"/>
        </a:accent4>
        <a:accent5>
          <a:srgbClr val="AAAACA"/>
        </a:accent5>
        <a:accent6>
          <a:srgbClr val="008AE7"/>
        </a:accent6>
        <a:hlink>
          <a:srgbClr val="003399"/>
        </a:hlink>
        <a:folHlink>
          <a:srgbClr val="FFB4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Default Design">
  <a:themeElements>
    <a:clrScheme name="">
      <a:dk1>
        <a:srgbClr val="000000"/>
      </a:dk1>
      <a:lt1>
        <a:srgbClr val="FEFFFF"/>
      </a:lt1>
      <a:dk2>
        <a:srgbClr val="EBB7C1"/>
      </a:dk2>
      <a:lt2>
        <a:srgbClr val="FFFFFF"/>
      </a:lt2>
      <a:accent1>
        <a:srgbClr val="A21D36"/>
      </a:accent1>
      <a:accent2>
        <a:srgbClr val="D4625E"/>
      </a:accent2>
      <a:accent3>
        <a:srgbClr val="E8D58A"/>
      </a:accent3>
      <a:accent4>
        <a:srgbClr val="6C5274"/>
      </a:accent4>
      <a:accent5>
        <a:srgbClr val="696283"/>
      </a:accent5>
      <a:accent6>
        <a:srgbClr val="71A4A6"/>
      </a:accent6>
      <a:hlink>
        <a:srgbClr val="5FCBFB"/>
      </a:hlink>
      <a:folHlink>
        <a:srgbClr val="B759BC"/>
      </a:folHlink>
    </a:clrScheme>
    <a:fontScheme name="1_Default Design">
      <a:majorFont>
        <a:latin typeface="Arial"/>
        <a:ea typeface="华文新魏"/>
        <a:cs typeface="Arial"/>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5000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5000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1_Default Design 1">
        <a:dk1>
          <a:srgbClr val="000000"/>
        </a:dk1>
        <a:lt1>
          <a:srgbClr val="FFFFFF"/>
        </a:lt1>
        <a:dk2>
          <a:srgbClr val="339933"/>
        </a:dk2>
        <a:lt2>
          <a:srgbClr val="969696"/>
        </a:lt2>
        <a:accent1>
          <a:srgbClr val="00FF00"/>
        </a:accent1>
        <a:accent2>
          <a:srgbClr val="0000FF"/>
        </a:accent2>
        <a:accent3>
          <a:srgbClr val="FFFFFF"/>
        </a:accent3>
        <a:accent4>
          <a:srgbClr val="000000"/>
        </a:accent4>
        <a:accent5>
          <a:srgbClr val="AAFFAA"/>
        </a:accent5>
        <a:accent6>
          <a:srgbClr val="0000E7"/>
        </a:accent6>
        <a:hlink>
          <a:srgbClr val="00CC00"/>
        </a:hlink>
        <a:folHlink>
          <a:srgbClr val="6699FF"/>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C0C0C0"/>
        </a:accent1>
        <a:accent2>
          <a:srgbClr val="EAEAEA"/>
        </a:accent2>
        <a:accent3>
          <a:srgbClr val="FFFFFF"/>
        </a:accent3>
        <a:accent4>
          <a:srgbClr val="000000"/>
        </a:accent4>
        <a:accent5>
          <a:srgbClr val="DCDCDC"/>
        </a:accent5>
        <a:accent6>
          <a:srgbClr val="D4D4D4"/>
        </a:accent6>
        <a:hlink>
          <a:srgbClr val="5F5F5F"/>
        </a:hlink>
        <a:folHlink>
          <a:srgbClr val="FFFFFF"/>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CC"/>
        </a:dk2>
        <a:lt2>
          <a:srgbClr val="FFFF00"/>
        </a:lt2>
        <a:accent1>
          <a:srgbClr val="00CC00"/>
        </a:accent1>
        <a:accent2>
          <a:srgbClr val="FFFFFF"/>
        </a:accent2>
        <a:accent3>
          <a:srgbClr val="AAAAE2"/>
        </a:accent3>
        <a:accent4>
          <a:srgbClr val="DADADA"/>
        </a:accent4>
        <a:accent5>
          <a:srgbClr val="AAE2AA"/>
        </a:accent5>
        <a:accent6>
          <a:srgbClr val="E7E7E7"/>
        </a:accent6>
        <a:hlink>
          <a:srgbClr val="FF0000"/>
        </a:hlink>
        <a:folHlink>
          <a:srgbClr val="FFFF99"/>
        </a:folHlink>
      </a:clrScheme>
      <a:clrMap bg1="dk2" tx1="lt1" bg2="dk1" tx2="lt2" accent1="accent1" accent2="accent2" accent3="accent3" accent4="accent4" accent5="accent5" accent6="accent6" hlink="hlink" folHlink="folHlink"/>
    </a:extraClrScheme>
    <a:extraClrScheme>
      <a:clrScheme name="1_Default Design 4">
        <a:dk1>
          <a:srgbClr val="000000"/>
        </a:dk1>
        <a:lt1>
          <a:srgbClr val="FFFFFF"/>
        </a:lt1>
        <a:dk2>
          <a:srgbClr val="000099"/>
        </a:dk2>
        <a:lt2>
          <a:srgbClr val="969696"/>
        </a:lt2>
        <a:accent1>
          <a:srgbClr val="000099"/>
        </a:accent1>
        <a:accent2>
          <a:srgbClr val="0099FF"/>
        </a:accent2>
        <a:accent3>
          <a:srgbClr val="FFFFFF"/>
        </a:accent3>
        <a:accent4>
          <a:srgbClr val="000000"/>
        </a:accent4>
        <a:accent5>
          <a:srgbClr val="AAAACA"/>
        </a:accent5>
        <a:accent6>
          <a:srgbClr val="008AE7"/>
        </a:accent6>
        <a:hlink>
          <a:srgbClr val="99CCFF"/>
        </a:hlink>
        <a:folHlink>
          <a:srgbClr val="C0C0C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99"/>
        </a:dk2>
        <a:lt2>
          <a:srgbClr val="FFCC00"/>
        </a:lt2>
        <a:accent1>
          <a:srgbClr val="0099FF"/>
        </a:accent1>
        <a:accent2>
          <a:srgbClr val="CCECFF"/>
        </a:accent2>
        <a:accent3>
          <a:srgbClr val="FFFFFF"/>
        </a:accent3>
        <a:accent4>
          <a:srgbClr val="000000"/>
        </a:accent4>
        <a:accent5>
          <a:srgbClr val="AACAFF"/>
        </a:accent5>
        <a:accent6>
          <a:srgbClr val="B9D6E7"/>
        </a:accent6>
        <a:hlink>
          <a:srgbClr val="FFE67D"/>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99"/>
        </a:dk2>
        <a:lt2>
          <a:srgbClr val="FFCC00"/>
        </a:lt2>
        <a:accent1>
          <a:srgbClr val="0099FF"/>
        </a:accent1>
        <a:accent2>
          <a:srgbClr val="99CCFF"/>
        </a:accent2>
        <a:accent3>
          <a:srgbClr val="FFFFFF"/>
        </a:accent3>
        <a:accent4>
          <a:srgbClr val="000000"/>
        </a:accent4>
        <a:accent5>
          <a:srgbClr val="AACAFF"/>
        </a:accent5>
        <a:accent6>
          <a:srgbClr val="8AB9E7"/>
        </a:accent6>
        <a:hlink>
          <a:srgbClr val="CCECFF"/>
        </a:hlink>
        <a:folHlink>
          <a:srgbClr val="FFE67D"/>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FFE67D"/>
        </a:dk2>
        <a:lt2>
          <a:srgbClr val="FFCC00"/>
        </a:lt2>
        <a:accent1>
          <a:srgbClr val="000099"/>
        </a:accent1>
        <a:accent2>
          <a:srgbClr val="0099FF"/>
        </a:accent2>
        <a:accent3>
          <a:srgbClr val="FFFFFF"/>
        </a:accent3>
        <a:accent4>
          <a:srgbClr val="000000"/>
        </a:accent4>
        <a:accent5>
          <a:srgbClr val="AAAACA"/>
        </a:accent5>
        <a:accent6>
          <a:srgbClr val="008AE7"/>
        </a:accent6>
        <a:hlink>
          <a:srgbClr val="99CCFF"/>
        </a:hlink>
        <a:folHlink>
          <a:srgbClr val="CCECFF"/>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6A1D7E"/>
        </a:dk2>
        <a:lt2>
          <a:srgbClr val="FFDE95"/>
        </a:lt2>
        <a:accent1>
          <a:srgbClr val="000099"/>
        </a:accent1>
        <a:accent2>
          <a:srgbClr val="0099FF"/>
        </a:accent2>
        <a:accent3>
          <a:srgbClr val="FFFFFF"/>
        </a:accent3>
        <a:accent4>
          <a:srgbClr val="000000"/>
        </a:accent4>
        <a:accent5>
          <a:srgbClr val="AAAACA"/>
        </a:accent5>
        <a:accent6>
          <a:srgbClr val="008AE7"/>
        </a:accent6>
        <a:hlink>
          <a:srgbClr val="CCECFF"/>
        </a:hlink>
        <a:folHlink>
          <a:srgbClr val="D49100"/>
        </a:folHlink>
      </a:clrScheme>
      <a:clrMap bg1="lt1" tx1="dk1" bg2="lt2" tx2="dk2" accent1="accent1" accent2="accent2" accent3="accent3" accent4="accent4" accent5="accent5" accent6="accent6" hlink="hlink" folHlink="folHlink"/>
    </a:extraClrScheme>
    <a:extraClrScheme>
      <a:clrScheme name="1_Default Design 9">
        <a:dk1>
          <a:srgbClr val="000000"/>
        </a:dk1>
        <a:lt1>
          <a:srgbClr val="FFFFFF"/>
        </a:lt1>
        <a:dk2>
          <a:srgbClr val="6A1D44"/>
        </a:dk2>
        <a:lt2>
          <a:srgbClr val="FFDE95"/>
        </a:lt2>
        <a:accent1>
          <a:srgbClr val="000099"/>
        </a:accent1>
        <a:accent2>
          <a:srgbClr val="0099FF"/>
        </a:accent2>
        <a:accent3>
          <a:srgbClr val="FFFFFF"/>
        </a:accent3>
        <a:accent4>
          <a:srgbClr val="000000"/>
        </a:accent4>
        <a:accent5>
          <a:srgbClr val="AAAACA"/>
        </a:accent5>
        <a:accent6>
          <a:srgbClr val="008AE7"/>
        </a:accent6>
        <a:hlink>
          <a:srgbClr val="CCECFF"/>
        </a:hlink>
        <a:folHlink>
          <a:srgbClr val="D49100"/>
        </a:folHlink>
      </a:clrScheme>
      <a:clrMap bg1="lt1" tx1="dk1" bg2="lt2" tx2="dk2" accent1="accent1" accent2="accent2" accent3="accent3" accent4="accent4" accent5="accent5" accent6="accent6" hlink="hlink" folHlink="folHlink"/>
    </a:extraClrScheme>
    <a:extraClrScheme>
      <a:clrScheme name="1_Default Design 10">
        <a:dk1>
          <a:srgbClr val="000000"/>
        </a:dk1>
        <a:lt1>
          <a:srgbClr val="FFFFFF"/>
        </a:lt1>
        <a:dk2>
          <a:srgbClr val="6A1D44"/>
        </a:dk2>
        <a:lt2>
          <a:srgbClr val="FFD15F"/>
        </a:lt2>
        <a:accent1>
          <a:srgbClr val="000099"/>
        </a:accent1>
        <a:accent2>
          <a:srgbClr val="0099FF"/>
        </a:accent2>
        <a:accent3>
          <a:srgbClr val="FFFFFF"/>
        </a:accent3>
        <a:accent4>
          <a:srgbClr val="000000"/>
        </a:accent4>
        <a:accent5>
          <a:srgbClr val="AAAACA"/>
        </a:accent5>
        <a:accent6>
          <a:srgbClr val="008AE7"/>
        </a:accent6>
        <a:hlink>
          <a:srgbClr val="CCECFF"/>
        </a:hlink>
        <a:folHlink>
          <a:srgbClr val="FFB400"/>
        </a:folHlink>
      </a:clrScheme>
      <a:clrMap bg1="lt1" tx1="dk1" bg2="lt2" tx2="dk2" accent1="accent1" accent2="accent2" accent3="accent3" accent4="accent4" accent5="accent5" accent6="accent6" hlink="hlink" folHlink="folHlink"/>
    </a:extraClrScheme>
    <a:extraClrScheme>
      <a:clrScheme name="1_Default Design 11">
        <a:dk1>
          <a:srgbClr val="000000"/>
        </a:dk1>
        <a:lt1>
          <a:srgbClr val="FFFFFF"/>
        </a:lt1>
        <a:dk2>
          <a:srgbClr val="6A1D44"/>
        </a:dk2>
        <a:lt2>
          <a:srgbClr val="FFD15F"/>
        </a:lt2>
        <a:accent1>
          <a:srgbClr val="000099"/>
        </a:accent1>
        <a:accent2>
          <a:srgbClr val="0099FF"/>
        </a:accent2>
        <a:accent3>
          <a:srgbClr val="FFFFFF"/>
        </a:accent3>
        <a:accent4>
          <a:srgbClr val="000000"/>
        </a:accent4>
        <a:accent5>
          <a:srgbClr val="AAAACA"/>
        </a:accent5>
        <a:accent6>
          <a:srgbClr val="008AE7"/>
        </a:accent6>
        <a:hlink>
          <a:srgbClr val="003399"/>
        </a:hlink>
        <a:folHlink>
          <a:srgbClr val="FFB4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8021</Words>
  <Application>WPS 演示</Application>
  <PresentationFormat>全屏显示(4:3)</PresentationFormat>
  <Paragraphs>1216</Paragraphs>
  <Slides>48</Slides>
  <Notes>5</Notes>
  <HiddenSlides>0</HiddenSlides>
  <MMClips>0</MMClips>
  <ScaleCrop>false</ScaleCrop>
  <HeadingPairs>
    <vt:vector size="8" baseType="variant">
      <vt:variant>
        <vt:lpstr>已用的字体</vt:lpstr>
      </vt:variant>
      <vt:variant>
        <vt:i4>17</vt:i4>
      </vt:variant>
      <vt:variant>
        <vt:lpstr>主题</vt:lpstr>
      </vt:variant>
      <vt:variant>
        <vt:i4>2</vt:i4>
      </vt:variant>
      <vt:variant>
        <vt:lpstr>嵌入 OLE 服务器</vt:lpstr>
      </vt:variant>
      <vt:variant>
        <vt:i4>2</vt:i4>
      </vt:variant>
      <vt:variant>
        <vt:lpstr>幻灯片标题</vt:lpstr>
      </vt:variant>
      <vt:variant>
        <vt:i4>48</vt:i4>
      </vt:variant>
    </vt:vector>
  </HeadingPairs>
  <TitlesOfParts>
    <vt:vector size="69" baseType="lpstr">
      <vt:lpstr>Arial</vt:lpstr>
      <vt:lpstr>宋体</vt:lpstr>
      <vt:lpstr>Wingdings</vt:lpstr>
      <vt:lpstr>黑体</vt:lpstr>
      <vt:lpstr>华文新魏</vt:lpstr>
      <vt:lpstr>微软雅黑</vt:lpstr>
      <vt:lpstr>Verdana</vt:lpstr>
      <vt:lpstr>幼圆</vt:lpstr>
      <vt:lpstr>Times New Roman</vt:lpstr>
      <vt:lpstr>楷体</vt:lpstr>
      <vt:lpstr>Arial Unicode MS</vt:lpstr>
      <vt:lpstr>Calibri</vt:lpstr>
      <vt:lpstr>Gulim</vt:lpstr>
      <vt:lpstr>Malgun Gothic</vt:lpstr>
      <vt:lpstr>HY헤드라인M</vt:lpstr>
      <vt:lpstr>Segoe Print</vt:lpstr>
      <vt:lpstr>Arial Black</vt:lpstr>
      <vt:lpstr>1_Default Design</vt:lpstr>
      <vt:lpstr>2_Default Design</vt:lpstr>
      <vt:lpstr>MS_ClipArt_Gallery.2</vt:lpstr>
      <vt:lpstr>MS_ClipArt_Gallery.2</vt:lpstr>
      <vt:lpstr>PowerPoint 演示文稿</vt:lpstr>
      <vt:lpstr>学习内容</vt:lpstr>
      <vt:lpstr>通过学习实现二个重要目的</vt:lpstr>
      <vt:lpstr>  交 流 内 容</vt:lpstr>
      <vt:lpstr>薪酬定义</vt:lpstr>
      <vt:lpstr>薪酬的构成</vt:lpstr>
      <vt:lpstr>PowerPoint 演示文稿</vt:lpstr>
      <vt:lpstr>PowerPoint 演示文稿</vt:lpstr>
      <vt:lpstr>薪酬管理范围</vt:lpstr>
      <vt:lpstr>  交 流 内 容</vt:lpstr>
      <vt:lpstr>薪酬方案设计的步骤 </vt:lpstr>
      <vt:lpstr>薪酬方案设计的步骤</vt:lpstr>
      <vt:lpstr>公司内部现状分析</vt:lpstr>
      <vt:lpstr>公司内部现状分析</vt:lpstr>
      <vt:lpstr>薪酬方案设计的步骤</vt:lpstr>
      <vt:lpstr>岗位梳理序列划分</vt:lpstr>
      <vt:lpstr>PowerPoint 演示文稿</vt:lpstr>
      <vt:lpstr>PowerPoint 演示文稿</vt:lpstr>
      <vt:lpstr>PowerPoint 演示文稿</vt:lpstr>
      <vt:lpstr>PowerPoint 演示文稿</vt:lpstr>
      <vt:lpstr>岗位梳理序列划分</vt:lpstr>
      <vt:lpstr>岗位梳理序列划分</vt:lpstr>
      <vt:lpstr>PowerPoint 演示文稿</vt:lpstr>
      <vt:lpstr>岗位梳理序列划分</vt:lpstr>
      <vt:lpstr>岗位梳理序列划分</vt:lpstr>
      <vt:lpstr>薪酬方案设计步骤</vt:lpstr>
      <vt:lpstr>PowerPoint 演示文稿</vt:lpstr>
      <vt:lpstr>外部薪酬调研</vt:lpstr>
      <vt:lpstr>PowerPoint 演示文稿</vt:lpstr>
      <vt:lpstr>PowerPoint 演示文稿</vt:lpstr>
      <vt:lpstr>薪酬市场调查：对比模板</vt:lpstr>
      <vt:lpstr>薪酬方案设计步骤</vt:lpstr>
      <vt:lpstr>PowerPoint 演示文稿</vt:lpstr>
      <vt:lpstr>PowerPoint 演示文稿</vt:lpstr>
      <vt:lpstr>PowerPoint 演示文稿</vt:lpstr>
      <vt:lpstr>PowerPoint 演示文稿</vt:lpstr>
      <vt:lpstr>薪酬方案设计步骤</vt:lpstr>
      <vt:lpstr>制定薪资方案</vt:lpstr>
      <vt:lpstr>制定薪资方案</vt:lpstr>
      <vt:lpstr>制定薪资方案</vt:lpstr>
      <vt:lpstr>制定薪资方案</vt:lpstr>
      <vt:lpstr>制定薪资方案</vt:lpstr>
      <vt:lpstr>PowerPoint 演示文稿</vt:lpstr>
      <vt:lpstr>PowerPoint 演示文稿</vt:lpstr>
      <vt:lpstr>薪酬方案设计步骤</vt:lpstr>
      <vt:lpstr>  交 流 内 容</vt:lpstr>
      <vt:lpstr>公司薪酬政策、原则</vt:lpstr>
      <vt:lpstr>PowerPoint 演示文稿</vt:lpstr>
    </vt:vector>
  </TitlesOfParts>
  <LinksUpToDate>false</LinksUpToDate>
  <SharedDoc>false</SharedDoc>
  <HyperlinksChanged>false</HyperlinksChanged>
  <AppVersion>14.0000</AppVersion>
  <Pages>5</Page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吉祥五金装饰</cp:lastModifiedBy>
  <cp:revision>1</cp:revision>
  <cp:lastPrinted>1998-02-16T21:38:00Z</cp:lastPrinted>
  <dcterms:created xsi:type="dcterms:W3CDTF">2023-06-26T03:50:31Z</dcterms:created>
  <dcterms:modified xsi:type="dcterms:W3CDTF">2023-06-26T03:50:31Z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PPresentationType">
    <vt:lpwstr>TCP</vt:lpwstr>
  </property>
  <property fmtid="{D5CDD505-2E9C-101B-9397-08002B2CF9AE}" pid="3" name="tpColorBarLegacy">
    <vt:bool>false</vt:bool>
  </property>
  <property fmtid="{D5CDD505-2E9C-101B-9397-08002B2CF9AE}" pid="4" name="tpNewBrand">
    <vt:bool>true</vt:bool>
  </property>
  <property fmtid="{D5CDD505-2E9C-101B-9397-08002B2CF9AE}" pid="5" name="tpLogoType">
    <vt:i4>0</vt:i4>
  </property>
  <property fmtid="{D5CDD505-2E9C-101B-9397-08002B2CF9AE}" pid="6" name="tpColorBar">
    <vt:bool>false</vt:bool>
  </property>
  <property fmtid="{D5CDD505-2E9C-101B-9397-08002B2CF9AE}" pid="7" name="tpColorBarBusiness">
    <vt:i4>0</vt:i4>
  </property>
  <property fmtid="{D5CDD505-2E9C-101B-9397-08002B2CF9AE}" pid="8" name="ICV">
    <vt:lpwstr>97CFE320595745269CE12464A321B7AB_12</vt:lpwstr>
  </property>
  <property fmtid="{D5CDD505-2E9C-101B-9397-08002B2CF9AE}" pid="9" name="KSOProductBuildVer">
    <vt:lpwstr>2052-11.1.0.14309</vt:lpwstr>
  </property>
</Properties>
</file>