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embedTrueTypeFonts="1">
  <p:sldMasterIdLst>
    <p:sldMasterId id="2147483648" r:id="rId1"/>
  </p:sldMasterIdLst>
  <p:notesMasterIdLst>
    <p:notesMasterId r:id="rId31"/>
  </p:notesMasterIdLst>
  <p:handoutMasterIdLst>
    <p:handoutMasterId r:id="rId32"/>
  </p:handoutMasterIdLst>
  <p:sldIdLst>
    <p:sldId id="257" r:id="rId2"/>
    <p:sldId id="525" r:id="rId3"/>
    <p:sldId id="519" r:id="rId4"/>
    <p:sldId id="524" r:id="rId5"/>
    <p:sldId id="520" r:id="rId6"/>
    <p:sldId id="522" r:id="rId7"/>
    <p:sldId id="526" r:id="rId8"/>
    <p:sldId id="527" r:id="rId9"/>
    <p:sldId id="550" r:id="rId10"/>
    <p:sldId id="551" r:id="rId11"/>
    <p:sldId id="521" r:id="rId12"/>
    <p:sldId id="555" r:id="rId13"/>
    <p:sldId id="552" r:id="rId14"/>
    <p:sldId id="593" r:id="rId15"/>
    <p:sldId id="591" r:id="rId16"/>
    <p:sldId id="594" r:id="rId17"/>
    <p:sldId id="592" r:id="rId18"/>
    <p:sldId id="576" r:id="rId19"/>
    <p:sldId id="554" r:id="rId20"/>
    <p:sldId id="553" r:id="rId21"/>
    <p:sldId id="556" r:id="rId22"/>
    <p:sldId id="559" r:id="rId23"/>
    <p:sldId id="558" r:id="rId24"/>
    <p:sldId id="567" r:id="rId25"/>
    <p:sldId id="568" r:id="rId26"/>
    <p:sldId id="569" r:id="rId27"/>
    <p:sldId id="570" r:id="rId28"/>
    <p:sldId id="571" r:id="rId29"/>
    <p:sldId id="572" r:id="rId30"/>
  </p:sldIdLst>
  <p:sldSz cx="12192000" cy="6858000"/>
  <p:notesSz cx="6858000" cy="9144000"/>
  <p:embeddedFontLst>
    <p:embeddedFont>
      <p:font typeface="汉仪琥珀体简" panose="02010600030101010101" charset="-122"/>
      <p:regular r:id="rId33"/>
    </p:embeddedFon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Nobel-Book" panose="02010600030101010101" charset="0"/>
      <p:regular r:id="rId40"/>
    </p:embeddedFont>
    <p:embeddedFont>
      <p:font typeface="Wonderful U" panose="02010600030101010101" charset="0"/>
      <p:regular r:id="rId41"/>
    </p:embeddedFont>
  </p:embeddedFontLst>
  <p:custDataLst>
    <p:tags r:id="rId4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151922"/>
    <a:srgbClr val="1E2744"/>
    <a:srgbClr val="253560"/>
    <a:srgbClr val="131A24"/>
    <a:srgbClr val="50709F"/>
    <a:srgbClr val="191F2D"/>
    <a:srgbClr val="405E9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66" d="100"/>
          <a:sy n="66" d="100"/>
        </p:scale>
        <p:origin x="1053"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ags" Target="tags/tag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font" Target="fonts/font5.fntdata"/><Relationship Id="rId40" Type="http://schemas.openxmlformats.org/officeDocument/2006/relationships/font" Target="fonts/font8.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font" Target="fonts/font9.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ea typeface="汉仪琥珀体简" panose="02010609000101010101" charset="-122"/>
              <a:cs typeface="汉仪琥珀体简" panose="0201060900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琥珀体简" panose="02010609000101010101" charset="-122"/>
                <a:cs typeface="汉仪琥珀体简" panose="02010609000101010101" charset="-122"/>
              </a:rPr>
              <a:t>2023/7/13</a:t>
            </a:fld>
            <a:endParaRPr lang="zh-CN" altLang="en-US">
              <a:ea typeface="汉仪琥珀体简" panose="02010609000101010101" charset="-122"/>
              <a:cs typeface="汉仪琥珀体简" panose="0201060900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ea typeface="汉仪琥珀体简" panose="02010609000101010101" charset="-122"/>
              <a:cs typeface="汉仪琥珀体简" panose="0201060900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琥珀体简" panose="02010609000101010101" charset="-122"/>
                <a:cs typeface="汉仪琥珀体简" panose="02010609000101010101" charset="-122"/>
              </a:rPr>
              <a:t>‹#›</a:t>
            </a:fld>
            <a:endParaRPr lang="zh-CN" altLang="en-US">
              <a:ea typeface="汉仪琥珀体简" panose="02010609000101010101" charset="-122"/>
              <a:cs typeface="汉仪琥珀体简" panose="02010609000101010101"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汉仪琥珀体简" panose="02010609000101010101" charset="-122"/>
                <a:cs typeface="汉仪琥珀体简" panose="0201060900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汉仪琥珀体简" panose="02010609000101010101" charset="-122"/>
                <a:cs typeface="汉仪琥珀体简" panose="02010609000101010101" charset="-122"/>
              </a:defRPr>
            </a:lvl1pPr>
          </a:lstStyle>
          <a:p>
            <a:fld id="{D2A48B96-639E-45A3-A0BA-2464DFDB1FAA}" type="datetimeFigureOut">
              <a:rPr lang="zh-CN" altLang="en-US" smtClean="0"/>
              <a:t>2023/7/13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汉仪琥珀体简" panose="02010609000101010101" charset="-122"/>
                <a:cs typeface="汉仪琥珀体简" panose="0201060900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ea typeface="汉仪琥珀体简" panose="02010609000101010101" charset="-122"/>
                <a:cs typeface="汉仪琥珀体简" panose="02010609000101010101"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汉仪琥珀体简" panose="02010609000101010101" charset="-122"/>
        <a:cs typeface="汉仪琥珀体简" panose="02010609000101010101" charset="-122"/>
      </a:defRPr>
    </a:lvl1pPr>
    <a:lvl2pPr marL="457200" algn="l" defTabSz="914400" rtl="0" eaLnBrk="1" latinLnBrk="0" hangingPunct="1">
      <a:defRPr sz="1200" kern="1200">
        <a:solidFill>
          <a:schemeClr val="tx1"/>
        </a:solidFill>
        <a:latin typeface="+mn-lt"/>
        <a:ea typeface="汉仪琥珀体简" panose="02010609000101010101" charset="-122"/>
        <a:cs typeface="汉仪琥珀体简" panose="02010609000101010101" charset="-122"/>
      </a:defRPr>
    </a:lvl2pPr>
    <a:lvl3pPr marL="914400" algn="l" defTabSz="914400" rtl="0" eaLnBrk="1" latinLnBrk="0" hangingPunct="1">
      <a:defRPr sz="1200" kern="1200">
        <a:solidFill>
          <a:schemeClr val="tx1"/>
        </a:solidFill>
        <a:latin typeface="+mn-lt"/>
        <a:ea typeface="汉仪琥珀体简" panose="02010609000101010101" charset="-122"/>
        <a:cs typeface="汉仪琥珀体简" panose="02010609000101010101" charset="-122"/>
      </a:defRPr>
    </a:lvl3pPr>
    <a:lvl4pPr marL="1371600" algn="l" defTabSz="914400" rtl="0" eaLnBrk="1" latinLnBrk="0" hangingPunct="1">
      <a:defRPr sz="1200" kern="1200">
        <a:solidFill>
          <a:schemeClr val="tx1"/>
        </a:solidFill>
        <a:latin typeface="+mn-lt"/>
        <a:ea typeface="汉仪琥珀体简" panose="02010609000101010101" charset="-122"/>
        <a:cs typeface="汉仪琥珀体简" panose="02010609000101010101" charset="-122"/>
      </a:defRPr>
    </a:lvl4pPr>
    <a:lvl5pPr marL="1828800" algn="l" defTabSz="914400" rtl="0" eaLnBrk="1" latinLnBrk="0" hangingPunct="1">
      <a:defRPr sz="1200" kern="1200">
        <a:solidFill>
          <a:schemeClr val="tx1"/>
        </a:solidFill>
        <a:latin typeface="+mn-lt"/>
        <a:ea typeface="汉仪琥珀体简" panose="02010609000101010101" charset="-122"/>
        <a:cs typeface="汉仪琥珀体简" panose="02010609000101010101" charset="-122"/>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ea typeface="汉仪琥珀体简" panose="02010609000101010101" charset="-122"/>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ea typeface="汉仪琥珀体简" panose="02010609000101010101" charset="-122"/>
              </a:defRPr>
            </a:lvl1pPr>
          </a:lstStyle>
          <a:p>
            <a:fld id="{1D8BD707-D9CF-40AE-B4C6-C98DA3205C09}" type="datetimeFigureOut">
              <a:rPr lang="en-US"/>
              <a:t>7/13/2023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ea typeface="汉仪琥珀体简" panose="02010609000101010101" charset="-122"/>
              </a:defRPr>
            </a:lvl1pPr>
          </a:lstStyle>
          <a:p>
            <a:fld id="{B6F15528-21DE-4FAA-801E-634DDDAF4B2B}" type="slidenum">
              <a:r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汉仪琥珀体简" panose="02010609000101010101" charset="-122"/>
                <a:cs typeface="汉仪琥珀体简" panose="02010609000101010101" charset="-122"/>
              </a:defRPr>
            </a:lvl1pPr>
          </a:lstStyle>
          <a:p>
            <a:fld id="{D997B5FA-0921-464F-AAE1-844C04324D75}" type="datetimeFigureOut">
              <a:rPr lang="zh-CN" altLang="en-US" smtClean="0"/>
              <a:t>2023/7/13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汉仪琥珀体简" panose="02010609000101010101" charset="-122"/>
                <a:cs typeface="汉仪琥珀体简" panose="02010609000101010101" charset="-122"/>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汉仪琥珀体简" panose="02010609000101010101" charset="-122"/>
                <a:cs typeface="汉仪琥珀体简" panose="02010609000101010101" charset="-122"/>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汉仪琥珀体简" panose="02010609000101010101" charset="-122"/>
          <a:cs typeface="汉仪琥珀体简" panose="02010609000101010101" charset="-122"/>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汉仪琥珀体简" panose="02010609000101010101" charset="-122"/>
          <a:cs typeface="汉仪琥珀体简" panose="02010609000101010101" charset="-122"/>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汉仪琥珀体简" panose="02010609000101010101" charset="-122"/>
          <a:cs typeface="汉仪琥珀体简" panose="02010609000101010101" charset="-122"/>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汉仪琥珀体简" panose="02010609000101010101" charset="-122"/>
          <a:cs typeface="汉仪琥珀体简" panose="02010609000101010101" charset="-122"/>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汉仪琥珀体简" panose="02010609000101010101" charset="-122"/>
          <a:cs typeface="汉仪琥珀体简" panose="02010609000101010101" charset="-122"/>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汉仪琥珀体简" panose="02010609000101010101" charset="-122"/>
          <a:cs typeface="汉仪琥珀体简" panose="02010609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2.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9.jpeg"/><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37.jpeg"/><Relationship Id="rId4" Type="http://schemas.openxmlformats.org/officeDocument/2006/relationships/image" Target="../media/image36.jpe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45.jpeg"/><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46.jpe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7.jpe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49.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51.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5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矩形 1"/>
          <p:cNvSpPr/>
          <p:nvPr/>
        </p:nvSpPr>
        <p:spPr>
          <a:xfrm>
            <a:off x="701040" y="1035050"/>
            <a:ext cx="4851400" cy="10636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a:cs typeface="汉仪琥珀体简" panose="02010609000101010101" charset="-122"/>
              </a:rPr>
              <a:t>新车线上发布会</a:t>
            </a:r>
          </a:p>
        </p:txBody>
      </p:sp>
    </p:spTree>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pic>
        <p:nvPicPr>
          <p:cNvPr id="2" name="图片 1" descr="uxev-overview-2-0407-2880"/>
          <p:cNvPicPr>
            <a:picLocks noChangeAspect="1"/>
          </p:cNvPicPr>
          <p:nvPr/>
        </p:nvPicPr>
        <p:blipFill>
          <a:blip r:embed="rId4"/>
          <a:srcRect t="12285" b="15356"/>
          <a:stretch>
            <a:fillRect/>
          </a:stretch>
        </p:blipFill>
        <p:spPr>
          <a:xfrm>
            <a:off x="2133600" y="1585595"/>
            <a:ext cx="10058400" cy="3740150"/>
          </a:xfrm>
          <a:prstGeom prst="rect">
            <a:avLst/>
          </a:prstGeom>
        </p:spPr>
      </p:pic>
      <p:sp>
        <p:nvSpPr>
          <p:cNvPr id="5" name="矩形 4"/>
          <p:cNvSpPr/>
          <p:nvPr/>
        </p:nvSpPr>
        <p:spPr>
          <a:xfrm>
            <a:off x="2132965" y="1585595"/>
            <a:ext cx="10059035" cy="3740785"/>
          </a:xfrm>
          <a:prstGeom prst="rect">
            <a:avLst/>
          </a:prstGeom>
          <a:solidFill>
            <a:schemeClr val="tx1">
              <a:lumMod val="75000"/>
              <a:lumOff val="25000"/>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平行四边形 5"/>
          <p:cNvSpPr/>
          <p:nvPr/>
        </p:nvSpPr>
        <p:spPr>
          <a:xfrm>
            <a:off x="-1550670" y="1585595"/>
            <a:ext cx="4932045" cy="3740785"/>
          </a:xfrm>
          <a:prstGeom prst="parallelogram">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9" name="文本框 8"/>
          <p:cNvSpPr txBox="1"/>
          <p:nvPr/>
        </p:nvSpPr>
        <p:spPr>
          <a:xfrm>
            <a:off x="1001395" y="3044825"/>
            <a:ext cx="1402080" cy="829945"/>
          </a:xfrm>
          <a:prstGeom prst="rect">
            <a:avLst/>
          </a:prstGeom>
          <a:noFill/>
        </p:spPr>
        <p:txBody>
          <a:bodyPr wrap="none" rtlCol="0">
            <a:spAutoFit/>
          </a:bodyPr>
          <a:lstStyle/>
          <a:p>
            <a:r>
              <a:rPr lang="zh-CN" altLang="zh-CN" sz="48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目录</a:t>
            </a:r>
          </a:p>
        </p:txBody>
      </p:sp>
      <p:grpSp>
        <p:nvGrpSpPr>
          <p:cNvPr id="23" name="组合 22"/>
          <p:cNvGrpSpPr/>
          <p:nvPr/>
        </p:nvGrpSpPr>
        <p:grpSpPr>
          <a:xfrm>
            <a:off x="3953510" y="2274570"/>
            <a:ext cx="908050" cy="2364105"/>
            <a:chOff x="1807" y="3996"/>
            <a:chExt cx="1430" cy="3723"/>
          </a:xfrm>
        </p:grpSpPr>
        <p:sp>
          <p:nvSpPr>
            <p:cNvPr id="17" name="文本框 16"/>
            <p:cNvSpPr txBox="1"/>
            <p:nvPr/>
          </p:nvSpPr>
          <p:spPr>
            <a:xfrm>
              <a:off x="1807" y="3996"/>
              <a:ext cx="1430" cy="725"/>
            </a:xfrm>
            <a:prstGeom prst="rect">
              <a:avLst/>
            </a:prstGeom>
            <a:noFill/>
          </p:spPr>
          <p:txBody>
            <a:bodyPr vert="horz" wrap="square" rtlCol="0" anchor="t">
              <a:spAutoFit/>
            </a:bodyPr>
            <a:lstStyle/>
            <a:p>
              <a:pPr algn="ctr"/>
              <a:r>
                <a:rPr lang="en-US" sz="2400">
                  <a:solidFill>
                    <a:schemeClr val="bg1"/>
                  </a:solidFill>
                  <a:latin typeface="Nobel-Book" panose="02000503040000020004" charset="0"/>
                  <a:ea typeface="汉仪琥珀体简" panose="02010609000101010101" charset="-122"/>
                  <a:cs typeface="Nobel-Book" panose="02000503040000020004" charset="0"/>
                </a:rPr>
                <a:t>Part </a:t>
              </a:r>
              <a:r>
                <a:rPr lang="zh-CN" altLang="en-US" sz="2400">
                  <a:solidFill>
                    <a:schemeClr val="bg1"/>
                  </a:solidFill>
                  <a:latin typeface="Nobel-Book" panose="02000503040000020004" charset="0"/>
                  <a:cs typeface="Nobel-Book" panose="02000503040000020004" charset="0"/>
                </a:rPr>
                <a:t> </a:t>
              </a:r>
              <a:r>
                <a:rPr lang="en-US" altLang="zh-CN" sz="2400">
                  <a:solidFill>
                    <a:schemeClr val="bg1"/>
                  </a:solidFill>
                  <a:latin typeface="Nobel-Book" panose="02000503040000020004" charset="0"/>
                  <a:cs typeface="Nobel-Book" panose="02000503040000020004" charset="0"/>
                </a:rPr>
                <a:t>1</a:t>
              </a:r>
            </a:p>
          </p:txBody>
        </p:sp>
        <p:sp>
          <p:nvSpPr>
            <p:cNvPr id="18" name="文本框 17"/>
            <p:cNvSpPr txBox="1"/>
            <p:nvPr/>
          </p:nvSpPr>
          <p:spPr>
            <a:xfrm>
              <a:off x="1990" y="4871"/>
              <a:ext cx="1063" cy="2848"/>
            </a:xfrm>
            <a:prstGeom prst="rect">
              <a:avLst/>
            </a:prstGeom>
            <a:noFill/>
          </p:spPr>
          <p:txBody>
            <a:bodyPr vert="eaVert" wrap="square" rtlCol="0">
              <a:spAutoFit/>
            </a:bodyPr>
            <a:lstStyle/>
            <a:p>
              <a:pPr algn="ctr"/>
              <a:r>
                <a:rPr lang="zh-CN" altLang="en-US" sz="3200">
                  <a:solidFill>
                    <a:schemeClr val="bg1"/>
                  </a:solidFill>
                  <a:latin typeface="汉仪琥珀体简" panose="02010609000101010101" charset="-122"/>
                  <a:ea typeface="汉仪琥珀体简" panose="02010609000101010101" charset="-122"/>
                  <a:cs typeface="汉仪琥珀体简" panose="02010609000101010101" charset="-122"/>
                </a:rPr>
                <a:t>活动概述</a:t>
              </a:r>
            </a:p>
          </p:txBody>
        </p:sp>
      </p:grpSp>
      <p:grpSp>
        <p:nvGrpSpPr>
          <p:cNvPr id="24" name="组合 23"/>
          <p:cNvGrpSpPr/>
          <p:nvPr/>
        </p:nvGrpSpPr>
        <p:grpSpPr>
          <a:xfrm>
            <a:off x="6057265" y="2274570"/>
            <a:ext cx="908050" cy="2364105"/>
            <a:chOff x="1807" y="3996"/>
            <a:chExt cx="1430" cy="3723"/>
          </a:xfrm>
        </p:grpSpPr>
        <p:sp>
          <p:nvSpPr>
            <p:cNvPr id="25" name="文本框 24"/>
            <p:cNvSpPr txBox="1"/>
            <p:nvPr/>
          </p:nvSpPr>
          <p:spPr>
            <a:xfrm>
              <a:off x="1807" y="3996"/>
              <a:ext cx="1430" cy="725"/>
            </a:xfrm>
            <a:prstGeom prst="rect">
              <a:avLst/>
            </a:prstGeom>
            <a:noFill/>
          </p:spPr>
          <p:txBody>
            <a:bodyPr vert="horz" wrap="square" rtlCol="0" anchor="t">
              <a:spAutoFit/>
            </a:bodyPr>
            <a:lstStyle/>
            <a:p>
              <a:pPr algn="ctr"/>
              <a:r>
                <a:rPr lang="en-US" sz="2400">
                  <a:solidFill>
                    <a:schemeClr val="bg1"/>
                  </a:solidFill>
                  <a:latin typeface="Nobel-Book" panose="02000503040000020004" charset="0"/>
                  <a:ea typeface="汉仪琥珀体简" panose="02010609000101010101" charset="-122"/>
                  <a:cs typeface="Nobel-Book" panose="02000503040000020004" charset="0"/>
                </a:rPr>
                <a:t>Part 2</a:t>
              </a:r>
              <a:endParaRPr lang="en-US" altLang="zh-CN" sz="2400">
                <a:solidFill>
                  <a:schemeClr val="bg1"/>
                </a:solidFill>
                <a:latin typeface="Nobel-Book" panose="02000503040000020004" charset="0"/>
                <a:cs typeface="Nobel-Book" panose="02000503040000020004" charset="0"/>
              </a:endParaRPr>
            </a:p>
          </p:txBody>
        </p:sp>
        <p:sp>
          <p:nvSpPr>
            <p:cNvPr id="30" name="文本框 29"/>
            <p:cNvSpPr txBox="1"/>
            <p:nvPr/>
          </p:nvSpPr>
          <p:spPr>
            <a:xfrm>
              <a:off x="1990" y="4871"/>
              <a:ext cx="1063" cy="2848"/>
            </a:xfrm>
            <a:prstGeom prst="rect">
              <a:avLst/>
            </a:prstGeom>
            <a:noFill/>
          </p:spPr>
          <p:txBody>
            <a:bodyPr vert="eaVert" wrap="square" rtlCol="0">
              <a:spAutoFit/>
            </a:bodyPr>
            <a:lstStyle/>
            <a:p>
              <a:pPr algn="ctr"/>
              <a:r>
                <a:rPr lang="zh-CN" altLang="en-US" sz="3200">
                  <a:solidFill>
                    <a:schemeClr val="bg1"/>
                  </a:solidFill>
                  <a:latin typeface="汉仪琥珀体简" panose="02010609000101010101" charset="-122"/>
                  <a:ea typeface="汉仪琥珀体简" panose="02010609000101010101" charset="-122"/>
                  <a:cs typeface="汉仪琥珀体简" panose="02010609000101010101" charset="-122"/>
                </a:rPr>
                <a:t>活动内容</a:t>
              </a:r>
            </a:p>
          </p:txBody>
        </p:sp>
      </p:grpSp>
      <p:grpSp>
        <p:nvGrpSpPr>
          <p:cNvPr id="46" name="组合 45"/>
          <p:cNvGrpSpPr/>
          <p:nvPr/>
        </p:nvGrpSpPr>
        <p:grpSpPr>
          <a:xfrm>
            <a:off x="8161020" y="2273300"/>
            <a:ext cx="908050" cy="2364105"/>
            <a:chOff x="1807" y="3996"/>
            <a:chExt cx="1430" cy="3723"/>
          </a:xfrm>
        </p:grpSpPr>
        <p:sp>
          <p:nvSpPr>
            <p:cNvPr id="47" name="文本框 46"/>
            <p:cNvSpPr txBox="1"/>
            <p:nvPr/>
          </p:nvSpPr>
          <p:spPr>
            <a:xfrm>
              <a:off x="1807" y="3996"/>
              <a:ext cx="1430" cy="725"/>
            </a:xfrm>
            <a:prstGeom prst="rect">
              <a:avLst/>
            </a:prstGeom>
            <a:noFill/>
          </p:spPr>
          <p:txBody>
            <a:bodyPr vert="horz" wrap="square" rtlCol="0" anchor="t">
              <a:spAutoFit/>
            </a:bodyPr>
            <a:lstStyle/>
            <a:p>
              <a:pPr algn="ctr"/>
              <a:r>
                <a:rPr lang="en-US" sz="2400">
                  <a:solidFill>
                    <a:schemeClr val="bg1"/>
                  </a:solidFill>
                  <a:latin typeface="Nobel-Book" panose="02000503040000020004" charset="0"/>
                  <a:ea typeface="汉仪琥珀体简" panose="02010609000101010101" charset="-122"/>
                  <a:cs typeface="Nobel-Book" panose="02000503040000020004" charset="0"/>
                </a:rPr>
                <a:t>Part 3</a:t>
              </a:r>
              <a:endParaRPr lang="en-US" altLang="zh-CN" sz="2400">
                <a:solidFill>
                  <a:schemeClr val="bg1"/>
                </a:solidFill>
                <a:latin typeface="Nobel-Book" panose="02000503040000020004" charset="0"/>
                <a:cs typeface="Nobel-Book" panose="02000503040000020004" charset="0"/>
              </a:endParaRPr>
            </a:p>
          </p:txBody>
        </p:sp>
        <p:sp>
          <p:nvSpPr>
            <p:cNvPr id="48" name="文本框 47"/>
            <p:cNvSpPr txBox="1"/>
            <p:nvPr/>
          </p:nvSpPr>
          <p:spPr>
            <a:xfrm>
              <a:off x="1990" y="4871"/>
              <a:ext cx="1063" cy="2848"/>
            </a:xfrm>
            <a:prstGeom prst="rect">
              <a:avLst/>
            </a:prstGeom>
            <a:noFill/>
          </p:spPr>
          <p:txBody>
            <a:bodyPr vert="eaVert" wrap="square" rtlCol="0">
              <a:spAutoFit/>
            </a:bodyPr>
            <a:lstStyle/>
            <a:p>
              <a:pPr algn="ctr"/>
              <a:r>
                <a:rPr lang="zh-CN" altLang="en-US" sz="3200">
                  <a:solidFill>
                    <a:schemeClr val="bg1"/>
                  </a:solidFill>
                  <a:latin typeface="汉仪琥珀体简" panose="02010609000101010101" charset="-122"/>
                  <a:ea typeface="汉仪琥珀体简" panose="02010609000101010101" charset="-122"/>
                  <a:cs typeface="汉仪琥珀体简" panose="02010609000101010101" charset="-122"/>
                </a:rPr>
                <a:t>场地布置</a:t>
              </a:r>
            </a:p>
          </p:txBody>
        </p:sp>
      </p:grpSp>
      <p:grpSp>
        <p:nvGrpSpPr>
          <p:cNvPr id="45" name="组合 44"/>
          <p:cNvGrpSpPr/>
          <p:nvPr/>
        </p:nvGrpSpPr>
        <p:grpSpPr>
          <a:xfrm>
            <a:off x="10088245" y="2274570"/>
            <a:ext cx="908050" cy="2364105"/>
            <a:chOff x="1807" y="3996"/>
            <a:chExt cx="1430" cy="3723"/>
          </a:xfrm>
        </p:grpSpPr>
        <p:sp>
          <p:nvSpPr>
            <p:cNvPr id="52" name="文本框 51"/>
            <p:cNvSpPr txBox="1"/>
            <p:nvPr/>
          </p:nvSpPr>
          <p:spPr>
            <a:xfrm>
              <a:off x="1807" y="3996"/>
              <a:ext cx="1430" cy="725"/>
            </a:xfrm>
            <a:prstGeom prst="rect">
              <a:avLst/>
            </a:prstGeom>
            <a:noFill/>
          </p:spPr>
          <p:txBody>
            <a:bodyPr vert="horz" wrap="square" rtlCol="0" anchor="t">
              <a:spAutoFit/>
            </a:bodyPr>
            <a:lstStyle/>
            <a:p>
              <a:pPr algn="ctr"/>
              <a:r>
                <a:rPr lang="en-US" sz="2400">
                  <a:solidFill>
                    <a:schemeClr val="bg1"/>
                  </a:solidFill>
                  <a:latin typeface="Nobel-Book" panose="02000503040000020004" charset="0"/>
                  <a:ea typeface="汉仪琥珀体简" panose="02010609000101010101" charset="-122"/>
                  <a:cs typeface="Nobel-Book" panose="02000503040000020004" charset="0"/>
                </a:rPr>
                <a:t>Part 4</a:t>
              </a:r>
              <a:endParaRPr lang="en-US" altLang="zh-CN" sz="2400">
                <a:solidFill>
                  <a:schemeClr val="bg1"/>
                </a:solidFill>
                <a:latin typeface="Nobel-Book" panose="02000503040000020004" charset="0"/>
                <a:cs typeface="Nobel-Book" panose="02000503040000020004" charset="0"/>
              </a:endParaRPr>
            </a:p>
          </p:txBody>
        </p:sp>
        <p:sp>
          <p:nvSpPr>
            <p:cNvPr id="53" name="文本框 52"/>
            <p:cNvSpPr txBox="1"/>
            <p:nvPr/>
          </p:nvSpPr>
          <p:spPr>
            <a:xfrm>
              <a:off x="1990" y="4871"/>
              <a:ext cx="1063" cy="2848"/>
            </a:xfrm>
            <a:prstGeom prst="rect">
              <a:avLst/>
            </a:prstGeom>
            <a:noFill/>
          </p:spPr>
          <p:txBody>
            <a:bodyPr vert="eaVert" wrap="square" rtlCol="0">
              <a:spAutoFit/>
            </a:bodyPr>
            <a:lstStyle/>
            <a:p>
              <a:pPr algn="ctr"/>
              <a:r>
                <a:rPr lang="zh-CN" altLang="en-US" sz="3200">
                  <a:solidFill>
                    <a:schemeClr val="bg1"/>
                  </a:solidFill>
                  <a:latin typeface="汉仪琥珀体简" panose="02010609000101010101" charset="-122"/>
                  <a:ea typeface="汉仪琥珀体简" panose="02010609000101010101" charset="-122"/>
                  <a:cs typeface="汉仪琥珀体简" panose="02010609000101010101" charset="-122"/>
                </a:rPr>
                <a:t>主播推荐</a:t>
              </a:r>
            </a:p>
          </p:txBody>
        </p:sp>
      </p:gr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3" name="图片 12" descr="uxev-gallery0404-3-2880x1480"/>
          <p:cNvPicPr>
            <a:picLocks noChangeAspect="1"/>
          </p:cNvPicPr>
          <p:nvPr/>
        </p:nvPicPr>
        <p:blipFill>
          <a:blip r:embed="rId4"/>
          <a:srcRect l="10652" t="1248" r="346" b="1337"/>
          <a:stretch>
            <a:fillRect/>
          </a:stretch>
        </p:blipFill>
        <p:spPr>
          <a:xfrm>
            <a:off x="-635" y="0"/>
            <a:ext cx="12192635" cy="6858000"/>
          </a:xfrm>
          <a:prstGeom prst="rect">
            <a:avLst/>
          </a:prstGeom>
        </p:spPr>
      </p:pic>
      <p:sp>
        <p:nvSpPr>
          <p:cNvPr id="9" name="文本框 8"/>
          <p:cNvSpPr txBox="1"/>
          <p:nvPr/>
        </p:nvSpPr>
        <p:spPr>
          <a:xfrm>
            <a:off x="7512050" y="5514975"/>
            <a:ext cx="4159885" cy="706755"/>
          </a:xfrm>
          <a:prstGeom prst="rect">
            <a:avLst/>
          </a:prstGeom>
          <a:noFill/>
        </p:spPr>
        <p:txBody>
          <a:bodyPr vert="horz" wrap="square" rtlCol="0">
            <a:spAutoFit/>
          </a:bodyPr>
          <a:lstStyle/>
          <a:p>
            <a:pPr algn="ctr"/>
            <a:r>
              <a:rPr lang="en-US" altLang="zh-CN" sz="28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Part1</a:t>
            </a:r>
            <a:r>
              <a:rPr lang="en-US" altLang="zh-CN" sz="36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 </a:t>
            </a:r>
            <a:r>
              <a:rPr lang="zh-CN" altLang="en-US" sz="40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活动概述</a:t>
            </a: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3" name="文本框 2"/>
          <p:cNvSpPr txBox="1"/>
          <p:nvPr/>
        </p:nvSpPr>
        <p:spPr>
          <a:xfrm>
            <a:off x="532130" y="1590040"/>
            <a:ext cx="7373620" cy="4399915"/>
          </a:xfrm>
          <a:prstGeom prst="rect">
            <a:avLst/>
          </a:prstGeom>
          <a:noFill/>
        </p:spPr>
        <p:txBody>
          <a:bodyPr wrap="square" rtlCol="0">
            <a:spAutoFit/>
          </a:bodyPr>
          <a:lstStyle/>
          <a:p>
            <a:pPr marL="285750" indent="-285750" algn="l">
              <a:lnSpc>
                <a:spcPct val="350000"/>
              </a:lnSpc>
              <a:buFont typeface="汉仪琥珀体简" panose="02010609000101010101" charset="-122"/>
              <a:buChar char="•"/>
            </a:pP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活动时间：</a:t>
            </a:r>
            <a:r>
              <a:rPr lang="zh-CN" altLang="zh-CN"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待定）</a:t>
            </a:r>
            <a:endParaRPr lang="en-US" altLang="zh-CN"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endParaRPr>
          </a:p>
          <a:p>
            <a:pPr marL="285750" indent="-285750" algn="l">
              <a:lnSpc>
                <a:spcPct val="350000"/>
              </a:lnSpc>
              <a:buFont typeface="汉仪琥珀体简" panose="02010609000101010101" charset="-122"/>
              <a:buChar char="•"/>
            </a:pP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活动地点：二手车厅</a:t>
            </a:r>
          </a:p>
          <a:p>
            <a:pPr marL="285750" indent="-285750" algn="l">
              <a:lnSpc>
                <a:spcPct val="350000"/>
              </a:lnSpc>
              <a:buFont typeface="汉仪琥珀体简" panose="02010609000101010101" charset="-122"/>
              <a:buChar char="•"/>
            </a:pP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活动形式：网络平台</a:t>
            </a:r>
            <a:r>
              <a:rPr lang="zh-CN"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线上直播发布会</a:t>
            </a:r>
          </a:p>
          <a:p>
            <a:pPr marL="285750" indent="-285750" algn="l">
              <a:lnSpc>
                <a:spcPct val="350000"/>
              </a:lnSpc>
              <a:buFont typeface="汉仪琥珀体简" panose="02010609000101010101" charset="-122"/>
              <a:buChar char="•"/>
            </a:pP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直播主题：</a:t>
            </a:r>
            <a:r>
              <a:rPr lang="en-US" altLang="zh-CN"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智趣生活 城市奇遇</a:t>
            </a:r>
            <a:r>
              <a:rPr lang="en-US" altLang="zh-CN"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en-US" sz="16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汉仪琥珀体简" panose="02010609000101010101" charset="-122"/>
              </a:rPr>
              <a:t>*******</a:t>
            </a:r>
            <a:r>
              <a:rPr lang="zh-CN" altLang="en-US" sz="16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线上发布会</a:t>
            </a:r>
          </a:p>
          <a:p>
            <a:pPr marL="285750" indent="-285750" algn="l">
              <a:lnSpc>
                <a:spcPct val="350000"/>
              </a:lnSpc>
              <a:buFont typeface="汉仪琥珀体简" panose="02010609000101010101" charset="-122"/>
              <a:buChar char="•"/>
            </a:pPr>
            <a:r>
              <a:rPr lang="zh-CN" altLang="en-US" sz="16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活动人群：</a:t>
            </a:r>
            <a:r>
              <a:rPr lang="zh-CN" altLang="en-US" sz="16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潜在客户、意向客户、直播平台自然流量</a:t>
            </a:r>
          </a:p>
        </p:txBody>
      </p:sp>
      <p:pic>
        <p:nvPicPr>
          <p:cNvPr id="4" name="图片 3"/>
          <p:cNvPicPr>
            <a:picLocks noChangeAspect="1"/>
          </p:cNvPicPr>
          <p:nvPr/>
        </p:nvPicPr>
        <p:blipFill>
          <a:blip r:embed="rId4"/>
          <a:srcRect t="11859"/>
          <a:stretch>
            <a:fillRect/>
          </a:stretch>
        </p:blipFill>
        <p:spPr>
          <a:xfrm flipH="1">
            <a:off x="7698105" y="2056130"/>
            <a:ext cx="4070350" cy="2019935"/>
          </a:xfrm>
          <a:prstGeom prst="parallelogram">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5"/>
          <a:stretch>
            <a:fillRect/>
          </a:stretch>
        </p:blipFill>
        <p:spPr>
          <a:xfrm>
            <a:off x="7698105" y="4076065"/>
            <a:ext cx="4069715" cy="2091690"/>
          </a:xfrm>
          <a:prstGeom prst="parallelogram">
            <a:avLst>
              <a:gd name="adj" fmla="val 24134"/>
            </a:avLst>
          </a:prstGeom>
          <a:effectLst>
            <a:outerShdw blurRad="50800" dist="38100" dir="2700000" algn="tl" rotWithShape="0">
              <a:prstClr val="black">
                <a:alpha val="40000"/>
              </a:prstClr>
            </a:outerShdw>
          </a:effectLst>
        </p:spPr>
      </p:pic>
      <p:sp>
        <p:nvSpPr>
          <p:cNvPr id="8" name="文本框 7"/>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活动信息</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2" name="文本框 1"/>
          <p:cNvSpPr txBox="1"/>
          <p:nvPr/>
        </p:nvSpPr>
        <p:spPr>
          <a:xfrm>
            <a:off x="3971290" y="1664335"/>
            <a:ext cx="7761605" cy="4140835"/>
          </a:xfrm>
          <a:prstGeom prst="rect">
            <a:avLst/>
          </a:prstGeom>
          <a:noFill/>
        </p:spPr>
        <p:txBody>
          <a:bodyPr wrap="square" rtlCol="0">
            <a:spAutoFit/>
          </a:bodyPr>
          <a:lstStyle/>
          <a:p>
            <a:pPr marL="285750" indent="-285750" algn="l">
              <a:lnSpc>
                <a:spcPct val="47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活动直播是一种实时的互动，是一种社交方式，也是一种新的内容生产方式。</a:t>
            </a:r>
          </a:p>
          <a:p>
            <a:pPr marL="285750" indent="-285750" algn="l">
              <a:lnSpc>
                <a:spcPct val="47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通过线上直播镜头，</a:t>
            </a:r>
            <a:r>
              <a:rPr lang="zh-CN" altLang="en-US" sz="1400" u="sng"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全面呈现</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  全新纯电动UX300e的新车性能亮点。</a:t>
            </a:r>
          </a:p>
          <a:p>
            <a:pPr marL="285750" indent="-285750" algn="l">
              <a:lnSpc>
                <a:spcPct val="47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线上用户</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可以</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通过平台更直观地</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把</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产品</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、故事、研发科技等背景资料呈现给用户</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endPar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endParaRPr>
          </a:p>
          <a:p>
            <a:pPr marL="285750" indent="-285750" algn="l">
              <a:lnSpc>
                <a:spcPct val="47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帮助用户了解品牌故事及其产品特性，直播间实时交流，实现线上发布会现场的</a:t>
            </a:r>
            <a:r>
              <a:rPr lang="zh-CN" altLang="en-US" sz="1400" u="sng"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“双向互动”</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活动意义</a:t>
            </a:r>
          </a:p>
        </p:txBody>
      </p:sp>
      <p:pic>
        <p:nvPicPr>
          <p:cNvPr id="6" name="图片 5"/>
          <p:cNvPicPr>
            <a:picLocks noChangeAspect="1"/>
          </p:cNvPicPr>
          <p:nvPr/>
        </p:nvPicPr>
        <p:blipFill>
          <a:blip r:embed="rId4"/>
          <a:srcRect l="14862" t="690" r="39398" b="192"/>
          <a:stretch>
            <a:fillRect/>
          </a:stretch>
        </p:blipFill>
        <p:spPr>
          <a:xfrm>
            <a:off x="698500" y="1906905"/>
            <a:ext cx="2673350" cy="4373880"/>
          </a:xfrm>
          <a:prstGeom prst="rect">
            <a:avLst/>
          </a:prstGeom>
          <a:effectLst>
            <a:outerShdw blurRad="50800" dist="38100" dir="2700000" algn="tl" rotWithShape="0">
              <a:prstClr val="black">
                <a:alpha val="40000"/>
              </a:prstClr>
            </a:outerShdw>
          </a:effectLst>
        </p:spPr>
      </p:pic>
      <p:sp>
        <p:nvSpPr>
          <p:cNvPr id="26" name="矩形 25"/>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3" name="图片 12" descr="uxev-gallery0404-3-2880x1480"/>
          <p:cNvPicPr>
            <a:picLocks noChangeAspect="1"/>
          </p:cNvPicPr>
          <p:nvPr/>
        </p:nvPicPr>
        <p:blipFill>
          <a:blip r:embed="rId4"/>
          <a:srcRect l="10652" t="1248" r="346" b="1337"/>
          <a:stretch>
            <a:fillRect/>
          </a:stretch>
        </p:blipFill>
        <p:spPr>
          <a:xfrm>
            <a:off x="-635" y="0"/>
            <a:ext cx="12192635" cy="6858000"/>
          </a:xfrm>
          <a:prstGeom prst="rect">
            <a:avLst/>
          </a:prstGeom>
        </p:spPr>
      </p:pic>
      <p:sp>
        <p:nvSpPr>
          <p:cNvPr id="9" name="文本框 8"/>
          <p:cNvSpPr txBox="1"/>
          <p:nvPr/>
        </p:nvSpPr>
        <p:spPr>
          <a:xfrm>
            <a:off x="7512050" y="5514975"/>
            <a:ext cx="4159885" cy="706755"/>
          </a:xfrm>
          <a:prstGeom prst="rect">
            <a:avLst/>
          </a:prstGeom>
          <a:noFill/>
        </p:spPr>
        <p:txBody>
          <a:bodyPr vert="horz" wrap="square" rtlCol="0">
            <a:spAutoFit/>
          </a:bodyPr>
          <a:lstStyle/>
          <a:p>
            <a:pPr algn="ctr"/>
            <a:r>
              <a:rPr lang="en-US" altLang="zh-CN" sz="28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Part3</a:t>
            </a:r>
            <a:r>
              <a:rPr lang="en-US" altLang="zh-CN" sz="36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 </a:t>
            </a:r>
            <a:r>
              <a:rPr lang="zh-CN" altLang="en-US" sz="40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活动内容</a:t>
            </a:r>
          </a:p>
        </p:txBody>
      </p:sp>
    </p:spTree>
  </p:cSld>
  <p:clrMapOvr>
    <a:masterClrMapping/>
  </p:clrMapOvr>
  <p:transition>
    <p:fade thruBlk="1"/>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2011680" cy="460375"/>
          </a:xfrm>
          <a:prstGeom prst="rect">
            <a:avLst/>
          </a:prstGeom>
          <a:noFill/>
        </p:spPr>
        <p:txBody>
          <a:bodyPr wrap="none" rtlCol="0">
            <a:spAutoFit/>
          </a:bodyPr>
          <a:lstStyle/>
          <a:p>
            <a:pPr indent="0">
              <a:lnSpc>
                <a:spcPct val="100000"/>
              </a:lnSpc>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活动前期预热</a:t>
            </a:r>
          </a:p>
        </p:txBody>
      </p:sp>
      <p:sp>
        <p:nvSpPr>
          <p:cNvPr id="4" name="文本框 3"/>
          <p:cNvSpPr txBox="1"/>
          <p:nvPr/>
        </p:nvSpPr>
        <p:spPr>
          <a:xfrm>
            <a:off x="698500" y="1502410"/>
            <a:ext cx="11276965" cy="629920"/>
          </a:xfrm>
          <a:prstGeom prst="rect">
            <a:avLst/>
          </a:prstGeom>
          <a:noFill/>
        </p:spPr>
        <p:txBody>
          <a:bodyPr wrap="square" rtlCol="0">
            <a:spAutoFit/>
          </a:bodyPr>
          <a:lstStyle/>
          <a:p>
            <a:pPr marL="171450" indent="-171450" algn="l">
              <a:lnSpc>
                <a:spcPct val="25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通过预热期的传播，进行信息告知，迅速提升消费者对</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LEXUS</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  首款量产纯电动车型即将上市的关注度，提高直播活动的曝光率。</a:t>
            </a:r>
          </a:p>
        </p:txBody>
      </p:sp>
      <p:pic>
        <p:nvPicPr>
          <p:cNvPr id="14" name="图片 13"/>
          <p:cNvPicPr>
            <a:picLocks noChangeAspect="1"/>
          </p:cNvPicPr>
          <p:nvPr/>
        </p:nvPicPr>
        <p:blipFill>
          <a:blip r:embed="rId4"/>
          <a:stretch>
            <a:fillRect/>
          </a:stretch>
        </p:blipFill>
        <p:spPr>
          <a:xfrm>
            <a:off x="2671445" y="2375535"/>
            <a:ext cx="2205990" cy="3924935"/>
          </a:xfrm>
          <a:prstGeom prst="rect">
            <a:avLst/>
          </a:prstGeom>
        </p:spPr>
      </p:pic>
      <p:pic>
        <p:nvPicPr>
          <p:cNvPr id="15" name="图片 14"/>
          <p:cNvPicPr>
            <a:picLocks noChangeAspect="1"/>
          </p:cNvPicPr>
          <p:nvPr/>
        </p:nvPicPr>
        <p:blipFill>
          <a:blip r:embed="rId5"/>
          <a:stretch>
            <a:fillRect/>
          </a:stretch>
        </p:blipFill>
        <p:spPr>
          <a:xfrm>
            <a:off x="4994275" y="2362200"/>
            <a:ext cx="2213610" cy="3938270"/>
          </a:xfrm>
          <a:prstGeom prst="rect">
            <a:avLst/>
          </a:prstGeom>
        </p:spPr>
      </p:pic>
      <p:pic>
        <p:nvPicPr>
          <p:cNvPr id="16" name="图片 15"/>
          <p:cNvPicPr>
            <a:picLocks noChangeAspect="1"/>
          </p:cNvPicPr>
          <p:nvPr/>
        </p:nvPicPr>
        <p:blipFill>
          <a:blip r:embed="rId6"/>
          <a:stretch>
            <a:fillRect/>
          </a:stretch>
        </p:blipFill>
        <p:spPr>
          <a:xfrm>
            <a:off x="7297420" y="2362200"/>
            <a:ext cx="2214245" cy="3938270"/>
          </a:xfrm>
          <a:prstGeom prst="rect">
            <a:avLst/>
          </a:prstGeom>
        </p:spPr>
      </p:pic>
      <p:pic>
        <p:nvPicPr>
          <p:cNvPr id="17" name="图片 16"/>
          <p:cNvPicPr>
            <a:picLocks noChangeAspect="1"/>
          </p:cNvPicPr>
          <p:nvPr/>
        </p:nvPicPr>
        <p:blipFill>
          <a:blip r:embed="rId7"/>
          <a:stretch>
            <a:fillRect/>
          </a:stretch>
        </p:blipFill>
        <p:spPr>
          <a:xfrm>
            <a:off x="9657715" y="2371090"/>
            <a:ext cx="2208530" cy="3930015"/>
          </a:xfrm>
          <a:prstGeom prst="rect">
            <a:avLst/>
          </a:prstGeom>
        </p:spPr>
      </p:pic>
      <p:pic>
        <p:nvPicPr>
          <p:cNvPr id="18" name="图片 17"/>
          <p:cNvPicPr>
            <a:picLocks noChangeAspect="1"/>
          </p:cNvPicPr>
          <p:nvPr/>
        </p:nvPicPr>
        <p:blipFill>
          <a:blip r:embed="rId8"/>
          <a:stretch>
            <a:fillRect/>
          </a:stretch>
        </p:blipFill>
        <p:spPr>
          <a:xfrm>
            <a:off x="367665" y="2371090"/>
            <a:ext cx="2199005" cy="3911600"/>
          </a:xfrm>
          <a:prstGeom prst="rect">
            <a:avLst/>
          </a:prstGeom>
        </p:spPr>
      </p:pic>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7068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直播亮点一</a:t>
            </a:r>
            <a:endPar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endParaRPr>
          </a:p>
        </p:txBody>
      </p:sp>
      <p:sp>
        <p:nvSpPr>
          <p:cNvPr id="2" name="文本框 1"/>
          <p:cNvSpPr txBox="1"/>
          <p:nvPr/>
        </p:nvSpPr>
        <p:spPr>
          <a:xfrm>
            <a:off x="698500" y="1511935"/>
            <a:ext cx="11019790" cy="706755"/>
          </a:xfrm>
          <a:prstGeom prst="rect">
            <a:avLst/>
          </a:prstGeom>
          <a:noFill/>
        </p:spPr>
        <p:txBody>
          <a:bodyPr wrap="square" rtlCol="0">
            <a:spAutoFit/>
          </a:bodyPr>
          <a:lstStyle/>
          <a:p>
            <a:pPr marL="285750" indent="-285750" algn="l">
              <a:lnSpc>
                <a:spcPct val="250000"/>
              </a:lnSpc>
              <a:buFont typeface="汉仪琥珀体简" panose="02010609000101010101" charset="-122"/>
              <a:buChar char="•"/>
            </a:pPr>
            <a:r>
              <a:rPr lang="zh-CN" altLang="en-US" sz="1600" b="1"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有奖互动问答</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sym typeface="+mn-ea"/>
              </a:rPr>
              <a:t>主播与专业销售顾问代表出题 评论最快答出正确答案者即可获得礼品（礼品推荐：  精美小熊、原厂精品车模）</a:t>
            </a:r>
            <a:endPar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endParaRPr>
          </a:p>
        </p:txBody>
      </p:sp>
      <p:pic>
        <p:nvPicPr>
          <p:cNvPr id="6" name="图片 5"/>
          <p:cNvPicPr>
            <a:picLocks noChangeAspect="1"/>
          </p:cNvPicPr>
          <p:nvPr/>
        </p:nvPicPr>
        <p:blipFill>
          <a:blip r:embed="rId4"/>
          <a:srcRect r="10933"/>
          <a:stretch>
            <a:fillRect/>
          </a:stretch>
        </p:blipFill>
        <p:spPr>
          <a:xfrm>
            <a:off x="698500" y="2499995"/>
            <a:ext cx="1691640" cy="3376930"/>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5"/>
          <a:srcRect t="1803" b="2128"/>
          <a:stretch>
            <a:fillRect/>
          </a:stretch>
        </p:blipFill>
        <p:spPr>
          <a:xfrm>
            <a:off x="2390140" y="2500630"/>
            <a:ext cx="5906770" cy="3376295"/>
          </a:xfrm>
          <a:prstGeom prst="rect">
            <a:avLst/>
          </a:prstGeom>
          <a:effectLst>
            <a:outerShdw blurRad="50800" dist="38100" dir="2700000" algn="tl" rotWithShape="0">
              <a:prstClr val="black">
                <a:alpha val="40000"/>
              </a:prstClr>
            </a:outerShdw>
          </a:effectLst>
        </p:spPr>
      </p:pic>
      <p:pic>
        <p:nvPicPr>
          <p:cNvPr id="13" name="图片 12"/>
          <p:cNvPicPr>
            <a:picLocks noChangeAspect="1"/>
          </p:cNvPicPr>
          <p:nvPr/>
        </p:nvPicPr>
        <p:blipFill>
          <a:blip r:embed="rId6"/>
          <a:stretch>
            <a:fillRect/>
          </a:stretch>
        </p:blipFill>
        <p:spPr>
          <a:xfrm>
            <a:off x="8296910" y="2500630"/>
            <a:ext cx="1852930" cy="3376930"/>
          </a:xfrm>
          <a:prstGeom prst="rect">
            <a:avLst/>
          </a:prstGeom>
          <a:effectLst>
            <a:outerShdw blurRad="50800" dist="38100" dir="2700000" algn="tl" rotWithShape="0">
              <a:prstClr val="black">
                <a:alpha val="40000"/>
              </a:prstClr>
            </a:outerShdw>
          </a:effectLst>
        </p:spPr>
      </p:pic>
      <p:pic>
        <p:nvPicPr>
          <p:cNvPr id="14" name="图片 13"/>
          <p:cNvPicPr>
            <a:picLocks noChangeAspect="1"/>
          </p:cNvPicPr>
          <p:nvPr/>
        </p:nvPicPr>
        <p:blipFill>
          <a:blip r:embed="rId7"/>
          <a:stretch>
            <a:fillRect/>
          </a:stretch>
        </p:blipFill>
        <p:spPr>
          <a:xfrm>
            <a:off x="10176510" y="2499995"/>
            <a:ext cx="1637665" cy="3376930"/>
          </a:xfrm>
          <a:prstGeom prst="rect">
            <a:avLst/>
          </a:prstGeom>
          <a:effectLst>
            <a:outerShdw blurRad="50800" dist="38100" dir="2700000" algn="tl" rotWithShape="0">
              <a:prstClr val="black">
                <a:alpha val="40000"/>
              </a:prstClr>
            </a:outerShdw>
          </a:effectLst>
        </p:spPr>
      </p:pic>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Tree>
  </p:cSld>
  <p:clrMapOvr>
    <a:masterClrMapping/>
  </p:clrMapOvr>
  <p:transition>
    <p:fade thruBlk="1"/>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7068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直播亮点二</a:t>
            </a:r>
            <a:endPar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endParaRPr>
          </a:p>
        </p:txBody>
      </p:sp>
      <p:sp>
        <p:nvSpPr>
          <p:cNvPr id="2" name="文本框 1"/>
          <p:cNvSpPr txBox="1"/>
          <p:nvPr/>
        </p:nvSpPr>
        <p:spPr>
          <a:xfrm>
            <a:off x="698500" y="1511935"/>
            <a:ext cx="11019790" cy="1245235"/>
          </a:xfrm>
          <a:prstGeom prst="rect">
            <a:avLst/>
          </a:prstGeom>
          <a:noFill/>
        </p:spPr>
        <p:txBody>
          <a:bodyPr wrap="square" rtlCol="0">
            <a:spAutoFit/>
          </a:bodyPr>
          <a:lstStyle/>
          <a:p>
            <a:pPr marL="285750" indent="-285750" algn="l">
              <a:lnSpc>
                <a:spcPct val="250000"/>
              </a:lnSpc>
              <a:buFont typeface="汉仪琥珀体简" panose="02010609000101010101" charset="-122"/>
              <a:buChar char="•"/>
            </a:pPr>
            <a:r>
              <a:rPr lang="zh-CN" altLang="en-US" sz="1600" b="1"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主播</a:t>
            </a:r>
            <a:r>
              <a:rPr lang="en-US" altLang="zh-CN" sz="1600" b="1"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Talk show</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r>
              <a:rPr lang="zh-CN" altLang="en-US" sz="1400" u="sng"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资深媒体车评人与美女主播</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搭配展开以</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汽车生活</a:t>
            </a:r>
            <a:r>
              <a:rPr lang="en-US" altLang="zh-CN"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为主题的关于乘用车市场、汽车装饰用品的热点话题，为车主提供***的吃、喝、玩、乐、游等实用且鲜活汽车服务信息，展示城市情感与品牌的人文温度相同之处，一网打尽汽车生活服务的方方面面。</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3" name="图片 2"/>
          <p:cNvPicPr>
            <a:picLocks noChangeAspect="1"/>
          </p:cNvPicPr>
          <p:nvPr/>
        </p:nvPicPr>
        <p:blipFill>
          <a:blip r:embed="rId4"/>
          <a:stretch>
            <a:fillRect/>
          </a:stretch>
        </p:blipFill>
        <p:spPr>
          <a:xfrm>
            <a:off x="698500" y="3151505"/>
            <a:ext cx="3648075" cy="2736215"/>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a:blip r:embed="rId5"/>
          <a:stretch>
            <a:fillRect/>
          </a:stretch>
        </p:blipFill>
        <p:spPr>
          <a:xfrm>
            <a:off x="4467225" y="3151505"/>
            <a:ext cx="4008755" cy="2736215"/>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6"/>
          <a:srcRect l="12295" r="11038"/>
          <a:stretch>
            <a:fillRect/>
          </a:stretch>
        </p:blipFill>
        <p:spPr>
          <a:xfrm>
            <a:off x="8574405" y="3151505"/>
            <a:ext cx="3143885" cy="2736215"/>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bg>
      <p:bgPr>
        <a:blipFill rotWithShape="1">
          <a:blip r:embed="rId4">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2738755"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直播流程</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总时长</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rPr>
              <a:t>40min</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graphicFrame>
        <p:nvGraphicFramePr>
          <p:cNvPr id="6" name="表格 5"/>
          <p:cNvGraphicFramePr/>
          <p:nvPr>
            <p:custDataLst>
              <p:tags r:id="rId1"/>
            </p:custDataLst>
          </p:nvPr>
        </p:nvGraphicFramePr>
        <p:xfrm>
          <a:off x="699135" y="1418590"/>
          <a:ext cx="11030585" cy="4925060"/>
        </p:xfrm>
        <a:graphic>
          <a:graphicData uri="http://schemas.openxmlformats.org/drawingml/2006/table">
            <a:tbl>
              <a:tblPr firstRow="1" bandRow="1">
                <a:tableStyleId>{5C22544A-7EE6-4342-B048-85BDC9FD1C3A}</a:tableStyleId>
              </a:tblPr>
              <a:tblGrid>
                <a:gridCol w="1806575">
                  <a:extLst>
                    <a:ext uri="{9D8B030D-6E8A-4147-A177-3AD203B41FA5}">
                      <a16:colId xmlns:a16="http://schemas.microsoft.com/office/drawing/2014/main" val="20000"/>
                    </a:ext>
                  </a:extLst>
                </a:gridCol>
                <a:gridCol w="724535">
                  <a:extLst>
                    <a:ext uri="{9D8B030D-6E8A-4147-A177-3AD203B41FA5}">
                      <a16:colId xmlns:a16="http://schemas.microsoft.com/office/drawing/2014/main" val="20001"/>
                    </a:ext>
                  </a:extLst>
                </a:gridCol>
                <a:gridCol w="991870">
                  <a:extLst>
                    <a:ext uri="{9D8B030D-6E8A-4147-A177-3AD203B41FA5}">
                      <a16:colId xmlns:a16="http://schemas.microsoft.com/office/drawing/2014/main" val="20002"/>
                    </a:ext>
                  </a:extLst>
                </a:gridCol>
                <a:gridCol w="4819650">
                  <a:extLst>
                    <a:ext uri="{9D8B030D-6E8A-4147-A177-3AD203B41FA5}">
                      <a16:colId xmlns:a16="http://schemas.microsoft.com/office/drawing/2014/main" val="20003"/>
                    </a:ext>
                  </a:extLst>
                </a:gridCol>
                <a:gridCol w="2687955">
                  <a:extLst>
                    <a:ext uri="{9D8B030D-6E8A-4147-A177-3AD203B41FA5}">
                      <a16:colId xmlns:a16="http://schemas.microsoft.com/office/drawing/2014/main" val="20004"/>
                    </a:ext>
                  </a:extLst>
                </a:gridCol>
              </a:tblGrid>
              <a:tr h="703580">
                <a:tc>
                  <a:txBody>
                    <a:bodyPr/>
                    <a:lstStyle/>
                    <a:p>
                      <a:pPr algn="ctr">
                        <a:buNone/>
                      </a:pPr>
                      <a:r>
                        <a:rPr lang="zh-CN" altLang="en-US" sz="1600" b="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时间</a:t>
                      </a:r>
                    </a:p>
                  </a:txBody>
                  <a:tcPr anchor="ctr">
                    <a:solidFill>
                      <a:schemeClr val="bg1">
                        <a:lumMod val="85000"/>
                      </a:schemeClr>
                    </a:solidFill>
                  </a:tcPr>
                </a:tc>
                <a:tc>
                  <a:txBody>
                    <a:bodyPr/>
                    <a:lstStyle/>
                    <a:p>
                      <a:pPr algn="ctr">
                        <a:buNone/>
                      </a:pPr>
                      <a:r>
                        <a:rPr lang="zh-CN" altLang="en-US" sz="16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时长</a:t>
                      </a:r>
                    </a:p>
                  </a:txBody>
                  <a:tcPr anchor="ctr">
                    <a:solidFill>
                      <a:schemeClr val="bg1">
                        <a:lumMod val="85000"/>
                      </a:schemeClr>
                    </a:solidFill>
                  </a:tcPr>
                </a:tc>
                <a:tc>
                  <a:txBody>
                    <a:bodyPr/>
                    <a:lstStyle/>
                    <a:p>
                      <a:pPr algn="ctr">
                        <a:buNone/>
                      </a:pPr>
                      <a:r>
                        <a:rPr lang="zh-CN" altLang="en-US" sz="16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环节</a:t>
                      </a:r>
                    </a:p>
                  </a:txBody>
                  <a:tcPr anchor="ctr">
                    <a:solidFill>
                      <a:schemeClr val="bg1">
                        <a:lumMod val="85000"/>
                      </a:schemeClr>
                    </a:solidFill>
                  </a:tcPr>
                </a:tc>
                <a:tc>
                  <a:txBody>
                    <a:bodyPr/>
                    <a:lstStyle/>
                    <a:p>
                      <a:pPr algn="ctr">
                        <a:buNone/>
                      </a:pPr>
                      <a:r>
                        <a:rPr lang="zh-CN" altLang="en-US" sz="16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内容</a:t>
                      </a:r>
                    </a:p>
                  </a:txBody>
                  <a:tcPr anchor="ctr">
                    <a:solidFill>
                      <a:schemeClr val="bg1">
                        <a:lumMod val="85000"/>
                      </a:schemeClr>
                    </a:solidFill>
                  </a:tcPr>
                </a:tc>
                <a:tc>
                  <a:txBody>
                    <a:bodyPr/>
                    <a:lstStyle/>
                    <a:p>
                      <a:pPr algn="ctr">
                        <a:buNone/>
                      </a:pPr>
                      <a:r>
                        <a:rPr lang="zh-CN" altLang="en-US" sz="16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人员安排</a:t>
                      </a:r>
                    </a:p>
                  </a:txBody>
                  <a:tcPr anchor="ctr">
                    <a:solidFill>
                      <a:schemeClr val="bg1">
                        <a:lumMod val="85000"/>
                      </a:schemeClr>
                    </a:solidFill>
                  </a:tcPr>
                </a:tc>
                <a:extLst>
                  <a:ext uri="{0D108BD9-81ED-4DB2-BD59-A6C34878D82A}">
                    <a16:rowId xmlns:a16="http://schemas.microsoft.com/office/drawing/2014/main" val="10000"/>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18:00-19:30</a:t>
                      </a: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90min</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前期准备</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直播设备调试、人员就位、直播彩排</a:t>
                      </a:r>
                      <a:endParaRPr lang="en-US" altLang="zh-CN"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endParaRP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销售顾问代表、主播、执行工作人员</a:t>
                      </a:r>
                    </a:p>
                  </a:txBody>
                  <a:tcPr anchor="ctr">
                    <a:solidFill>
                      <a:schemeClr val="bg1">
                        <a:lumMod val="85000"/>
                      </a:schemeClr>
                    </a:solidFill>
                  </a:tcPr>
                </a:tc>
                <a:extLst>
                  <a:ext uri="{0D108BD9-81ED-4DB2-BD59-A6C34878D82A}">
                    <a16:rowId xmlns:a16="http://schemas.microsoft.com/office/drawing/2014/main" val="10001"/>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19:30-19:35</a:t>
                      </a:r>
                      <a:endParaRPr lang="zh-CN" altLang="en-US"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endParaRP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5min</a:t>
                      </a:r>
                      <a:endParaRPr lang="zh-CN" altLang="en-US"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endParaRP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活动简述</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主播欢迎词、直播主题与亮点简述、有奖问答环节预告</a:t>
                      </a:r>
                    </a:p>
                  </a:txBody>
                  <a:tcPr anchor="ctr">
                    <a:solidFill>
                      <a:schemeClr val="bg1">
                        <a:lumMod val="85000"/>
                      </a:schemeClr>
                    </a:solidFill>
                  </a:tcPr>
                </a:tc>
                <a:tc rowSpan="5">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主播、销售顾问代表</a:t>
                      </a:r>
                    </a:p>
                  </a:txBody>
                  <a:tcPr anchor="ctr">
                    <a:solidFill>
                      <a:schemeClr val="bg1">
                        <a:lumMod val="85000"/>
                      </a:schemeClr>
                    </a:solidFill>
                  </a:tcPr>
                </a:tc>
                <a:extLst>
                  <a:ext uri="{0D108BD9-81ED-4DB2-BD59-A6C34878D82A}">
                    <a16:rowId xmlns:a16="http://schemas.microsoft.com/office/drawing/2014/main" val="10002"/>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19:35-19:45</a:t>
                      </a: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10min</a:t>
                      </a: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Talk show</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围绕主题为</a:t>
                      </a:r>
                      <a:r>
                        <a:rPr lang="en-US" altLang="zh-CN"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a:t>
                      </a: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汽车生活</a:t>
                      </a:r>
                      <a:r>
                        <a:rPr lang="en-US" altLang="zh-CN"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a:t>
                      </a: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的相关话题进行讨论</a:t>
                      </a:r>
                    </a:p>
                  </a:txBody>
                  <a:tcPr anchor="ctr">
                    <a:solidFill>
                      <a:schemeClr val="bg1">
                        <a:lumMod val="85000"/>
                      </a:schemeClr>
                    </a:solidFill>
                  </a:tcPr>
                </a:tc>
                <a:tc vMerge="1">
                  <a:txBody>
                    <a:bodyPr/>
                    <a:lstStyle/>
                    <a:p>
                      <a:endParaRPr lang="zh-CN"/>
                    </a:p>
                  </a:txBody>
                  <a:tcPr anchor="ctr">
                    <a:solidFill>
                      <a:schemeClr val="bg1">
                        <a:lumMod val="85000"/>
                      </a:schemeClr>
                    </a:solidFill>
                  </a:tcPr>
                </a:tc>
                <a:extLst>
                  <a:ext uri="{0D108BD9-81ED-4DB2-BD59-A6C34878D82A}">
                    <a16:rowId xmlns:a16="http://schemas.microsoft.com/office/drawing/2014/main" val="10003"/>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19:45-20:00</a:t>
                      </a: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15min</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新车详解</a:t>
                      </a:r>
                      <a:endParaRPr lang="en-US" altLang="zh-CN"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endParaRPr>
                    </a:p>
                  </a:txBody>
                  <a:tcPr anchor="ctr">
                    <a:solidFill>
                      <a:schemeClr val="bg1">
                        <a:lumMod val="85000"/>
                      </a:schemeClr>
                    </a:solidFill>
                  </a:tcPr>
                </a:tc>
                <a:tc>
                  <a:txBody>
                    <a:bodyPr/>
                    <a:lstStyle/>
                    <a:p>
                      <a:pPr algn="ctr">
                        <a:lnSpc>
                          <a:spcPct val="150000"/>
                        </a:lnSpc>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讲述全新纯电动</a:t>
                      </a: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UX300e</a:t>
                      </a:r>
                      <a:r>
                        <a:rPr lang="zh-CN" altLang="en-US"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产品卖点、</a:t>
                      </a: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性能讲解，</a:t>
                      </a:r>
                    </a:p>
                    <a:p>
                      <a:pPr algn="ctr">
                        <a:lnSpc>
                          <a:spcPct val="150000"/>
                        </a:lnSpc>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并</a:t>
                      </a:r>
                      <a:r>
                        <a:rPr lang="zh-CN" sz="120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sym typeface="+mn-ea"/>
                        </a:rPr>
                        <a:t>进行价格公布、金融方案与</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sym typeface="+mn-ea"/>
                        </a:rPr>
                        <a:t>优惠政策公布</a:t>
                      </a:r>
                      <a:endPar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endParaRPr>
                    </a:p>
                  </a:txBody>
                  <a:tcPr anchor="ctr">
                    <a:solidFill>
                      <a:schemeClr val="bg1">
                        <a:lumMod val="85000"/>
                      </a:schemeClr>
                    </a:solidFill>
                  </a:tcPr>
                </a:tc>
                <a:tc vMerge="1">
                  <a:txBody>
                    <a:bodyPr/>
                    <a:lstStyle/>
                    <a:p>
                      <a:endParaRPr lang="zh-CN"/>
                    </a:p>
                  </a:txBody>
                  <a:tcPr anchor="ctr">
                    <a:solidFill>
                      <a:schemeClr val="bg1">
                        <a:lumMod val="85000"/>
                      </a:schemeClr>
                    </a:solidFill>
                  </a:tcPr>
                </a:tc>
                <a:extLst>
                  <a:ext uri="{0D108BD9-81ED-4DB2-BD59-A6C34878D82A}">
                    <a16:rowId xmlns:a16="http://schemas.microsoft.com/office/drawing/2014/main" val="10004"/>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20:00-20:10</a:t>
                      </a:r>
                    </a:p>
                  </a:txBody>
                  <a:tcPr anchor="ctr">
                    <a:solidFill>
                      <a:schemeClr val="bg1">
                        <a:lumMod val="85000"/>
                      </a:schemeClr>
                    </a:solidFill>
                  </a:tcPr>
                </a:tc>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10min</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互动问答</a:t>
                      </a:r>
                    </a:p>
                  </a:txBody>
                  <a:tcPr anchor="ctr">
                    <a:solidFill>
                      <a:schemeClr val="bg1">
                        <a:lumMod val="85000"/>
                      </a:schemeClr>
                    </a:solidFill>
                  </a:tcPr>
                </a:tc>
                <a:tc>
                  <a:txBody>
                    <a:bodyPr/>
                    <a:lstStyle/>
                    <a:p>
                      <a:pPr algn="ctr">
                        <a:buNone/>
                      </a:pPr>
                      <a:r>
                        <a:rPr lang="zh-CN" altLang="en-US" sz="1200" b="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主播与专业销售顾问代表出题 评论最快答出正确答案者即可获得礼品</a:t>
                      </a:r>
                    </a:p>
                  </a:txBody>
                  <a:tcPr anchor="ctr">
                    <a:solidFill>
                      <a:schemeClr val="bg1">
                        <a:lumMod val="85000"/>
                      </a:schemeClr>
                    </a:solidFill>
                  </a:tcPr>
                </a:tc>
                <a:tc vMerge="1">
                  <a:txBody>
                    <a:bodyPr/>
                    <a:lstStyle/>
                    <a:p>
                      <a:endParaRPr lang="zh-CN"/>
                    </a:p>
                  </a:txBody>
                  <a:tcPr anchor="ctr">
                    <a:solidFill>
                      <a:schemeClr val="bg1">
                        <a:lumMod val="85000"/>
                      </a:schemeClr>
                    </a:solidFill>
                  </a:tcPr>
                </a:tc>
                <a:extLst>
                  <a:ext uri="{0D108BD9-81ED-4DB2-BD59-A6C34878D82A}">
                    <a16:rowId xmlns:a16="http://schemas.microsoft.com/office/drawing/2014/main" val="10005"/>
                  </a:ext>
                </a:extLst>
              </a:tr>
              <a:tr h="703580">
                <a:tc>
                  <a:txBody>
                    <a:bodyPr/>
                    <a:lstStyle/>
                    <a:p>
                      <a:pPr algn="ctr">
                        <a:buNone/>
                      </a:pPr>
                      <a:r>
                        <a:rPr lang="en-US" altLang="zh-CN"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20:10</a:t>
                      </a:r>
                    </a:p>
                  </a:txBody>
                  <a:tcPr anchor="ctr">
                    <a:solidFill>
                      <a:schemeClr val="bg1">
                        <a:lumMod val="85000"/>
                      </a:schemeClr>
                    </a:solidFill>
                  </a:tcPr>
                </a:tc>
                <a:tc gridSpan="2">
                  <a:txBody>
                    <a:bodyPr/>
                    <a:lstStyle/>
                    <a:p>
                      <a:pPr algn="ctr">
                        <a:buNone/>
                      </a:pPr>
                      <a:r>
                        <a:rPr lang="zh-CN" altLang="en-US" sz="1200" b="0">
                          <a:solidFill>
                            <a:srgbClr val="404040"/>
                          </a:solidFill>
                          <a:latin typeface="汉仪琥珀体简" panose="02010609000101010101" charset="-122"/>
                          <a:ea typeface="汉仪琥珀体简" panose="02010609000101010101" charset="-122"/>
                          <a:cs typeface="汉仪琥珀体简" panose="02010609000101010101" charset="-122"/>
                        </a:rPr>
                        <a:t>直播结束</a:t>
                      </a:r>
                      <a:endParaRPr lang="zh-CN" altLang="en-US" sz="1200" b="0">
                        <a:solidFill>
                          <a:schemeClr val="tx1">
                            <a:lumMod val="75000"/>
                            <a:lumOff val="25000"/>
                          </a:schemeClr>
                        </a:solidFill>
                        <a:latin typeface="Nobel-Book" panose="02000503040000020004" charset="0"/>
                        <a:ea typeface="汉仪琥珀体简" panose="02010609000101010101" charset="-122"/>
                        <a:cs typeface="Nobel-Book" panose="02000503040000020004" charset="0"/>
                      </a:endParaRPr>
                    </a:p>
                  </a:txBody>
                  <a:tcPr anchor="ctr">
                    <a:solidFill>
                      <a:schemeClr val="bg1">
                        <a:lumMod val="85000"/>
                      </a:schemeClr>
                    </a:solidFill>
                  </a:tcPr>
                </a:tc>
                <a:tc hMerge="1">
                  <a:txBody>
                    <a:bodyPr/>
                    <a:lstStyle/>
                    <a:p>
                      <a:endParaRPr lang="zh-CN"/>
                    </a:p>
                  </a:txBody>
                  <a:tcPr anchor="ctr">
                    <a:solidFill>
                      <a:schemeClr val="bg1">
                        <a:lumMod val="85000"/>
                      </a:schemeClr>
                    </a:solidFill>
                  </a:tcPr>
                </a:tc>
                <a:tc>
                  <a:txBody>
                    <a:bodyPr/>
                    <a:lstStyle/>
                    <a:p>
                      <a:pPr algn="ctr">
                        <a:lnSpc>
                          <a:spcPct val="150000"/>
                        </a:lnSpc>
                        <a:buNone/>
                      </a:pPr>
                      <a:r>
                        <a:rPr lang="zh-CN" altLang="en-US" sz="1200" b="0" dirty="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主播与销售顾问代表进行直播结束语</a:t>
                      </a:r>
                    </a:p>
                    <a:p>
                      <a:pPr algn="ctr">
                        <a:lnSpc>
                          <a:spcPct val="150000"/>
                        </a:lnSpc>
                        <a:buNone/>
                      </a:pPr>
                      <a:r>
                        <a:rPr lang="zh-CN" altLang="en-US" sz="1200" b="0" dirty="0">
                          <a:solidFill>
                            <a:schemeClr val="tx1">
                              <a:lumMod val="75000"/>
                              <a:lumOff val="25000"/>
                            </a:schemeClr>
                          </a:solidFill>
                          <a:latin typeface="汉仪琥珀体简" panose="02010609000101010101" charset="-122"/>
                          <a:ea typeface="汉仪琥珀体简" panose="02010609000101010101" charset="-122"/>
                          <a:cs typeface="Nobel-Book" panose="02000503040000020004" charset="0"/>
                        </a:rPr>
                        <a:t>（带出***溢华  经销商信息）</a:t>
                      </a:r>
                    </a:p>
                  </a:txBody>
                  <a:tcPr anchor="ctr">
                    <a:solidFill>
                      <a:schemeClr val="bg1">
                        <a:lumMod val="85000"/>
                      </a:schemeClr>
                    </a:solidFill>
                  </a:tcPr>
                </a:tc>
                <a:tc vMerge="1">
                  <a:txBody>
                    <a:bodyPr/>
                    <a:lstStyle/>
                    <a:p>
                      <a:endParaRPr lang="zh-CN"/>
                    </a:p>
                  </a:txBody>
                  <a:tcPr anchor="ctr">
                    <a:solidFill>
                      <a:schemeClr val="bg1">
                        <a:lumMod val="85000"/>
                      </a:schemeClr>
                    </a:solidFill>
                  </a:tcPr>
                </a:tc>
                <a:extLst>
                  <a:ext uri="{0D108BD9-81ED-4DB2-BD59-A6C34878D82A}">
                    <a16:rowId xmlns:a16="http://schemas.microsoft.com/office/drawing/2014/main" val="10006"/>
                  </a:ext>
                </a:extLst>
              </a:tr>
            </a:tbl>
          </a:graphicData>
        </a:graphic>
      </p:graphicFrame>
    </p:spTree>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3" name="图片 12" descr="uxev-gallery0404-3-2880x1480"/>
          <p:cNvPicPr>
            <a:picLocks noChangeAspect="1"/>
          </p:cNvPicPr>
          <p:nvPr/>
        </p:nvPicPr>
        <p:blipFill>
          <a:blip r:embed="rId4"/>
          <a:srcRect l="10652" t="1248" r="346" b="1337"/>
          <a:stretch>
            <a:fillRect/>
          </a:stretch>
        </p:blipFill>
        <p:spPr>
          <a:xfrm>
            <a:off x="-635" y="0"/>
            <a:ext cx="12192635" cy="6858000"/>
          </a:xfrm>
          <a:prstGeom prst="rect">
            <a:avLst/>
          </a:prstGeom>
        </p:spPr>
      </p:pic>
      <p:sp>
        <p:nvSpPr>
          <p:cNvPr id="4" name="文本框 3"/>
          <p:cNvSpPr txBox="1"/>
          <p:nvPr/>
        </p:nvSpPr>
        <p:spPr>
          <a:xfrm>
            <a:off x="7512050" y="5514975"/>
            <a:ext cx="4159885" cy="706755"/>
          </a:xfrm>
          <a:prstGeom prst="rect">
            <a:avLst/>
          </a:prstGeom>
          <a:noFill/>
        </p:spPr>
        <p:txBody>
          <a:bodyPr vert="horz" wrap="square" rtlCol="0">
            <a:spAutoFit/>
          </a:bodyPr>
          <a:lstStyle/>
          <a:p>
            <a:pPr algn="ctr"/>
            <a:r>
              <a:rPr lang="en-US" altLang="zh-CN" sz="28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Part3</a:t>
            </a:r>
            <a:r>
              <a:rPr lang="en-US" altLang="zh-CN" sz="36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 </a:t>
            </a:r>
            <a:r>
              <a:rPr lang="zh-CN" altLang="en-US" sz="40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场地布置</a:t>
            </a:r>
          </a:p>
        </p:txBody>
      </p:sp>
    </p:spTree>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现场布置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0921365" cy="414020"/>
          </a:xfrm>
          <a:prstGeom prst="rect">
            <a:avLst/>
          </a:prstGeom>
          <a:noFill/>
        </p:spPr>
        <p:txBody>
          <a:bodyPr wrap="square" rtlCol="0">
            <a:spAutoFit/>
          </a:bodyPr>
          <a:lstStyle/>
          <a:p>
            <a:pPr>
              <a:lnSpc>
                <a:spcPct val="150000"/>
              </a:lnSpc>
            </a:pP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设计全新</a:t>
            </a:r>
            <a:r>
              <a:rPr lang="en-US" altLang="zh-CN"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的车型信息画面，</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覆盖直播厅内原有画面信息，突出本次直播主题。</a:t>
            </a:r>
          </a:p>
        </p:txBody>
      </p:sp>
      <p:pic>
        <p:nvPicPr>
          <p:cNvPr id="2" name="图片 1"/>
          <p:cNvPicPr>
            <a:picLocks noChangeAspect="1"/>
          </p:cNvPicPr>
          <p:nvPr/>
        </p:nvPicPr>
        <p:blipFill>
          <a:blip r:embed="rId4"/>
          <a:stretch>
            <a:fillRect/>
          </a:stretch>
        </p:blipFill>
        <p:spPr>
          <a:xfrm>
            <a:off x="622935" y="2413000"/>
            <a:ext cx="4631055" cy="3473450"/>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a:blip r:embed="rId5"/>
          <a:srcRect t="28516" r="42347" b="18542"/>
          <a:stretch>
            <a:fillRect/>
          </a:stretch>
        </p:blipFill>
        <p:spPr>
          <a:xfrm>
            <a:off x="6087745" y="2413000"/>
            <a:ext cx="5043170" cy="3473450"/>
          </a:xfrm>
          <a:prstGeom prst="rect">
            <a:avLst/>
          </a:prstGeom>
          <a:effectLst>
            <a:outerShdw blurRad="50800" dist="38100" dir="2700000" algn="tl" rotWithShape="0">
              <a:prstClr val="black">
                <a:alpha val="40000"/>
              </a:prstClr>
            </a:outerShdw>
          </a:effectLst>
        </p:spPr>
      </p:pic>
      <p:cxnSp>
        <p:nvCxnSpPr>
          <p:cNvPr id="11" name="直接箭头连接符 10"/>
          <p:cNvCxnSpPr/>
          <p:nvPr/>
        </p:nvCxnSpPr>
        <p:spPr>
          <a:xfrm>
            <a:off x="5443855" y="4149725"/>
            <a:ext cx="454660" cy="0"/>
          </a:xfrm>
          <a:prstGeom prst="straightConnector1">
            <a:avLst/>
          </a:prstGeom>
          <a:ln>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32308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场地布置</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主播区域</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0921365" cy="414020"/>
          </a:xfrm>
          <a:prstGeom prst="rect">
            <a:avLst/>
          </a:prstGeom>
          <a:noFill/>
        </p:spPr>
        <p:txBody>
          <a:bodyPr wrap="square" rtlCol="0">
            <a:spAutoFit/>
          </a:bodyPr>
          <a:lstStyle/>
          <a:p>
            <a:pPr>
              <a:lnSpc>
                <a:spcPct val="150000"/>
              </a:lnSpc>
            </a:pPr>
            <a:r>
              <a:rPr lang="zh-CN"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设计及制作直播主区域物料：背景板搭建、桌子及椅子配套（突出活动主题及品牌）</a:t>
            </a:r>
          </a:p>
        </p:txBody>
      </p:sp>
      <p:pic>
        <p:nvPicPr>
          <p:cNvPr id="7" name="图片 6" descr="timg"/>
          <p:cNvPicPr>
            <a:picLocks noChangeAspect="1"/>
          </p:cNvPicPr>
          <p:nvPr/>
        </p:nvPicPr>
        <p:blipFill>
          <a:blip r:embed="rId4"/>
          <a:stretch>
            <a:fillRect/>
          </a:stretch>
        </p:blipFill>
        <p:spPr>
          <a:xfrm>
            <a:off x="6305550" y="2590165"/>
            <a:ext cx="4860290" cy="3239135"/>
          </a:xfrm>
          <a:prstGeom prst="rect">
            <a:avLst/>
          </a:prstGeom>
          <a:effectLst>
            <a:outerShdw blurRad="50800" dist="38100" dir="2700000" algn="tl" rotWithShape="0">
              <a:prstClr val="black">
                <a:alpha val="40000"/>
              </a:prstClr>
            </a:outerShdw>
          </a:effectLst>
        </p:spPr>
      </p:pic>
      <p:pic>
        <p:nvPicPr>
          <p:cNvPr id="11" name="图片 10"/>
          <p:cNvPicPr>
            <a:picLocks noChangeAspect="1"/>
          </p:cNvPicPr>
          <p:nvPr/>
        </p:nvPicPr>
        <p:blipFill>
          <a:blip r:embed="rId5"/>
          <a:stretch>
            <a:fillRect/>
          </a:stretch>
        </p:blipFill>
        <p:spPr>
          <a:xfrm>
            <a:off x="688340" y="2590165"/>
            <a:ext cx="5238750" cy="3238500"/>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1524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32308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氛围布置</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主播区域</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1276330" cy="953135"/>
          </a:xfrm>
          <a:prstGeom prst="rect">
            <a:avLst/>
          </a:prstGeom>
          <a:noFill/>
        </p:spPr>
        <p:txBody>
          <a:bodyPr wrap="square" rtlCol="0">
            <a:spAutoFit/>
          </a:bodyPr>
          <a:lstStyle/>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直播桌使用绿植与展现生活态度的物品进行装饰，使主播能够在一个舒缓的环境下进行直播，轻松带动直播氛围。</a:t>
            </a:r>
          </a:p>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亦能传达给观看直播的用户  品牌对生活的态度，展现出全新纯电动</a:t>
            </a:r>
            <a:r>
              <a:rPr lang="en-US" altLang="zh-CN"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的调性。</a:t>
            </a:r>
          </a:p>
        </p:txBody>
      </p:sp>
      <p:sp>
        <p:nvSpPr>
          <p:cNvPr id="18" name="文本框 17"/>
          <p:cNvSpPr txBox="1"/>
          <p:nvPr/>
        </p:nvSpPr>
        <p:spPr>
          <a:xfrm>
            <a:off x="9319260" y="6245225"/>
            <a:ext cx="2654935" cy="460375"/>
          </a:xfrm>
          <a:prstGeom prst="rect">
            <a:avLst/>
          </a:prstGeom>
          <a:noFill/>
          <a:ln w="9525">
            <a:noFill/>
          </a:ln>
        </p:spPr>
        <p:txBody>
          <a:bodyPr wrap="square" anchor="t">
            <a:spAutoFit/>
          </a:bodyPr>
          <a:lstStyle/>
          <a:p>
            <a:pPr>
              <a:lnSpc>
                <a:spcPct val="200000"/>
              </a:lnSpc>
            </a:pPr>
            <a:r>
              <a:rPr lang="en-US" altLang="zh-CN"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概念示意图 具体根据实际进行设计</a:t>
            </a:r>
          </a:p>
        </p:txBody>
      </p:sp>
      <p:pic>
        <p:nvPicPr>
          <p:cNvPr id="2" name="图片 1" descr="ABUIABACGAAg79Hw8wUo3YLG8QMwuAg4jAU!700x700.jpg.webp"/>
          <p:cNvPicPr>
            <a:picLocks noChangeAspect="1"/>
          </p:cNvPicPr>
          <p:nvPr/>
        </p:nvPicPr>
        <p:blipFill>
          <a:blip r:embed="rId4"/>
          <a:srcRect l="14131" t="2716" r="13112" b="1610"/>
          <a:stretch>
            <a:fillRect/>
          </a:stretch>
        </p:blipFill>
        <p:spPr>
          <a:xfrm>
            <a:off x="7711440" y="2748280"/>
            <a:ext cx="3705225" cy="2945130"/>
          </a:xfrm>
          <a:prstGeom prst="rect">
            <a:avLst/>
          </a:prstGeom>
          <a:effectLst>
            <a:outerShdw blurRad="50800" dist="38100" dir="2700000" algn="tl" rotWithShape="0">
              <a:prstClr val="black">
                <a:alpha val="40000"/>
              </a:prstClr>
            </a:outerShdw>
          </a:effectLst>
        </p:spPr>
      </p:pic>
      <p:pic>
        <p:nvPicPr>
          <p:cNvPr id="3" name="图片 2"/>
          <p:cNvPicPr>
            <a:picLocks noChangeAspect="1"/>
          </p:cNvPicPr>
          <p:nvPr/>
        </p:nvPicPr>
        <p:blipFill>
          <a:blip r:embed="rId5"/>
          <a:stretch>
            <a:fillRect/>
          </a:stretch>
        </p:blipFill>
        <p:spPr>
          <a:xfrm>
            <a:off x="4292600" y="2748280"/>
            <a:ext cx="3159760" cy="2945130"/>
          </a:xfrm>
          <a:prstGeom prst="rect">
            <a:avLst/>
          </a:prstGeom>
          <a:effectLst>
            <a:outerShdw blurRad="50800" dist="38100" dir="2700000" algn="tl" rotWithShape="0">
              <a:prstClr val="black">
                <a:alpha val="40000"/>
              </a:prstClr>
            </a:outerShdw>
          </a:effectLst>
        </p:spPr>
      </p:pic>
      <p:pic>
        <p:nvPicPr>
          <p:cNvPr id="4" name="图片 3"/>
          <p:cNvPicPr>
            <a:picLocks noChangeAspect="1"/>
          </p:cNvPicPr>
          <p:nvPr/>
        </p:nvPicPr>
        <p:blipFill>
          <a:blip r:embed="rId6"/>
          <a:srcRect t="34000" b="7167"/>
          <a:stretch>
            <a:fillRect/>
          </a:stretch>
        </p:blipFill>
        <p:spPr>
          <a:xfrm>
            <a:off x="699135" y="2748280"/>
            <a:ext cx="3328670" cy="2945130"/>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pic>
        <p:nvPicPr>
          <p:cNvPr id="7" name="图片 6" descr="01c96c5da7e976a8012163bafc8deb.jpg@1280w_1l_2o_100sh"/>
          <p:cNvPicPr>
            <a:picLocks noChangeAspect="1"/>
          </p:cNvPicPr>
          <p:nvPr/>
        </p:nvPicPr>
        <p:blipFill>
          <a:blip r:embed="rId4"/>
          <a:srcRect l="22552" t="1493" b="10314"/>
          <a:stretch>
            <a:fillRect/>
          </a:stretch>
        </p:blipFill>
        <p:spPr>
          <a:xfrm>
            <a:off x="6666230" y="2670175"/>
            <a:ext cx="4951095" cy="3172460"/>
          </a:xfrm>
          <a:prstGeom prst="rect">
            <a:avLst/>
          </a:prstGeom>
          <a:effectLst>
            <a:outerShdw blurRad="50800" dist="38100" dir="2700000" algn="tl" rotWithShape="0">
              <a:prstClr val="black">
                <a:alpha val="40000"/>
              </a:prstClr>
            </a:outerShdw>
          </a:effectLst>
        </p:spPr>
      </p:pic>
      <p:sp>
        <p:nvSpPr>
          <p:cNvPr id="12" name="矩形 11"/>
          <p:cNvSpPr/>
          <p:nvPr/>
        </p:nvSpPr>
        <p:spPr>
          <a:xfrm>
            <a:off x="0" y="-1524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氛围布置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1276330" cy="953135"/>
          </a:xfrm>
          <a:prstGeom prst="rect">
            <a:avLst/>
          </a:prstGeom>
          <a:noFill/>
        </p:spPr>
        <p:txBody>
          <a:bodyPr wrap="square" rtlCol="0">
            <a:spAutoFit/>
          </a:bodyPr>
          <a:lstStyle/>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直播厅以纸筒与绿植作玻璃墙身装饰制造轻松舒缓的小花园直播环境。</a:t>
            </a:r>
          </a:p>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墙身露出车型亮点信息牌，突出</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sym typeface="+mn-ea"/>
              </a:rPr>
              <a:t>全新</a:t>
            </a:r>
            <a:r>
              <a:rPr lang="en-US" altLang="zh-CN"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的品质、舒适与低碳生活的调性。</a:t>
            </a:r>
          </a:p>
        </p:txBody>
      </p:sp>
      <p:sp>
        <p:nvSpPr>
          <p:cNvPr id="14" name="矩形标注 13"/>
          <p:cNvSpPr/>
          <p:nvPr/>
        </p:nvSpPr>
        <p:spPr>
          <a:xfrm>
            <a:off x="9234170" y="4065270"/>
            <a:ext cx="474345" cy="217805"/>
          </a:xfrm>
          <a:prstGeom prst="wedgeRectCallout">
            <a:avLst>
              <a:gd name="adj1" fmla="val -22992"/>
              <a:gd name="adj2" fmla="val 103352"/>
            </a:avLst>
          </a:prstGeom>
          <a:solidFill>
            <a:schemeClr val="bg1"/>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p>
        </p:txBody>
      </p:sp>
      <p:sp>
        <p:nvSpPr>
          <p:cNvPr id="15" name="矩形标注 14"/>
          <p:cNvSpPr/>
          <p:nvPr/>
        </p:nvSpPr>
        <p:spPr>
          <a:xfrm>
            <a:off x="9933940" y="4490085"/>
            <a:ext cx="494665" cy="236855"/>
          </a:xfrm>
          <a:prstGeom prst="wedgeRectCallout">
            <a:avLst>
              <a:gd name="adj1" fmla="val -22992"/>
              <a:gd name="adj2" fmla="val 103352"/>
            </a:avLst>
          </a:prstGeom>
          <a:solidFill>
            <a:schemeClr val="accent2">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LEXUS</a:t>
            </a:r>
          </a:p>
        </p:txBody>
      </p:sp>
      <p:sp>
        <p:nvSpPr>
          <p:cNvPr id="17" name="矩形标注 16"/>
          <p:cNvSpPr/>
          <p:nvPr/>
        </p:nvSpPr>
        <p:spPr>
          <a:xfrm>
            <a:off x="7959725" y="3919220"/>
            <a:ext cx="494665" cy="236855"/>
          </a:xfrm>
          <a:prstGeom prst="wedgeRectCallout">
            <a:avLst>
              <a:gd name="adj1" fmla="val -22992"/>
              <a:gd name="adj2" fmla="val 103352"/>
            </a:avLst>
          </a:prstGeom>
          <a:solidFill>
            <a:schemeClr val="accent2">
              <a:lumMod val="20000"/>
              <a:lumOff val="8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7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LEXUS</a:t>
            </a:r>
          </a:p>
        </p:txBody>
      </p:sp>
      <p:sp>
        <p:nvSpPr>
          <p:cNvPr id="18" name="文本框 17"/>
          <p:cNvSpPr txBox="1"/>
          <p:nvPr/>
        </p:nvSpPr>
        <p:spPr>
          <a:xfrm>
            <a:off x="9319260" y="6245225"/>
            <a:ext cx="2654935" cy="460375"/>
          </a:xfrm>
          <a:prstGeom prst="rect">
            <a:avLst/>
          </a:prstGeom>
          <a:noFill/>
          <a:ln w="9525">
            <a:noFill/>
          </a:ln>
        </p:spPr>
        <p:txBody>
          <a:bodyPr wrap="square" anchor="t">
            <a:spAutoFit/>
          </a:bodyPr>
          <a:lstStyle/>
          <a:p>
            <a:pPr>
              <a:lnSpc>
                <a:spcPct val="200000"/>
              </a:lnSpc>
            </a:pPr>
            <a:r>
              <a:rPr lang="en-US" altLang="zh-CN"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概念示意图 具体根据实际进行设计</a:t>
            </a:r>
          </a:p>
        </p:txBody>
      </p:sp>
      <p:pic>
        <p:nvPicPr>
          <p:cNvPr id="8" name="图片 7" descr="163de6ed9c6212696e2c09fd3da68b1dd3e36cea19917-Re48kN_fw658"/>
          <p:cNvPicPr>
            <a:picLocks noChangeAspect="1"/>
          </p:cNvPicPr>
          <p:nvPr/>
        </p:nvPicPr>
        <p:blipFill>
          <a:blip r:embed="rId5"/>
          <a:srcRect t="21201" r="2551" b="4522"/>
          <a:stretch>
            <a:fillRect/>
          </a:stretch>
        </p:blipFill>
        <p:spPr>
          <a:xfrm>
            <a:off x="622935" y="2670175"/>
            <a:ext cx="5819140" cy="3172460"/>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1524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氛围布置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1276330" cy="521970"/>
          </a:xfrm>
          <a:prstGeom prst="rect">
            <a:avLst/>
          </a:prstGeom>
          <a:noFill/>
        </p:spPr>
        <p:txBody>
          <a:bodyPr wrap="square" rtlCol="0">
            <a:spAutoFit/>
          </a:bodyPr>
          <a:lstStyle/>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直播厅内周围绿植环境使用少量圆球氛围灯打与小花园布置造出亮眼的视觉效果，使夜间直播活动令人眼前一亮。</a:t>
            </a:r>
            <a:endPar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endParaRPr>
          </a:p>
        </p:txBody>
      </p:sp>
      <p:sp>
        <p:nvSpPr>
          <p:cNvPr id="18" name="文本框 17"/>
          <p:cNvSpPr txBox="1"/>
          <p:nvPr/>
        </p:nvSpPr>
        <p:spPr>
          <a:xfrm>
            <a:off x="9319260" y="6245225"/>
            <a:ext cx="2654935" cy="460375"/>
          </a:xfrm>
          <a:prstGeom prst="rect">
            <a:avLst/>
          </a:prstGeom>
          <a:noFill/>
          <a:ln w="9525">
            <a:noFill/>
          </a:ln>
        </p:spPr>
        <p:txBody>
          <a:bodyPr wrap="square" anchor="t">
            <a:spAutoFit/>
          </a:bodyPr>
          <a:lstStyle/>
          <a:p>
            <a:pPr>
              <a:lnSpc>
                <a:spcPct val="200000"/>
              </a:lnSpc>
            </a:pPr>
            <a:r>
              <a:rPr lang="en-US" altLang="zh-CN"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概念示意图 具体根据实际进行设计</a:t>
            </a:r>
          </a:p>
        </p:txBody>
      </p:sp>
      <p:pic>
        <p:nvPicPr>
          <p:cNvPr id="4" name="图片 3"/>
          <p:cNvPicPr>
            <a:picLocks noChangeAspect="1"/>
          </p:cNvPicPr>
          <p:nvPr/>
        </p:nvPicPr>
        <p:blipFill>
          <a:blip r:embed="rId4"/>
          <a:srcRect l="1742" t="1689" r="2293" b="36374"/>
          <a:stretch>
            <a:fillRect/>
          </a:stretch>
        </p:blipFill>
        <p:spPr>
          <a:xfrm>
            <a:off x="698500" y="2075815"/>
            <a:ext cx="3425825" cy="2851150"/>
          </a:xfrm>
          <a:prstGeom prst="rect">
            <a:avLst/>
          </a:prstGeom>
          <a:effectLst>
            <a:outerShdw blurRad="50800" dist="38100" dir="2700000" algn="tl" rotWithShape="0">
              <a:prstClr val="black">
                <a:alpha val="40000"/>
              </a:prstClr>
            </a:outerShdw>
          </a:effectLst>
        </p:spPr>
      </p:pic>
      <p:pic>
        <p:nvPicPr>
          <p:cNvPr id="9" name="图片 8"/>
          <p:cNvPicPr>
            <a:picLocks noChangeAspect="1"/>
          </p:cNvPicPr>
          <p:nvPr/>
        </p:nvPicPr>
        <p:blipFill>
          <a:blip r:embed="rId5"/>
          <a:stretch>
            <a:fillRect/>
          </a:stretch>
        </p:blipFill>
        <p:spPr>
          <a:xfrm>
            <a:off x="4394200" y="2076450"/>
            <a:ext cx="2850515" cy="2850515"/>
          </a:xfrm>
          <a:prstGeom prst="rect">
            <a:avLst/>
          </a:prstGeom>
          <a:effectLst>
            <a:outerShdw blurRad="50800" dist="38100" dir="2700000" algn="tl" rotWithShape="0">
              <a:prstClr val="black">
                <a:alpha val="40000"/>
              </a:prstClr>
            </a:outerShdw>
          </a:effectLst>
        </p:spPr>
      </p:pic>
      <p:pic>
        <p:nvPicPr>
          <p:cNvPr id="11" name="图片 10" descr="d7f4e482e3b260df50a26ce372a341f7c898197616e90-WQaZ7A_fw658"/>
          <p:cNvPicPr>
            <a:picLocks noChangeAspect="1"/>
          </p:cNvPicPr>
          <p:nvPr/>
        </p:nvPicPr>
        <p:blipFill>
          <a:blip r:embed="rId6"/>
          <a:srcRect l="34883" t="47191" r="16492" b="5000"/>
          <a:stretch>
            <a:fillRect/>
          </a:stretch>
        </p:blipFill>
        <p:spPr>
          <a:xfrm>
            <a:off x="7514590" y="2075815"/>
            <a:ext cx="4054475" cy="2850515"/>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氛围布置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0921365" cy="583565"/>
          </a:xfrm>
          <a:prstGeom prst="rect">
            <a:avLst/>
          </a:prstGeom>
          <a:noFill/>
        </p:spPr>
        <p:txBody>
          <a:bodyPr wrap="square" rtlCol="0">
            <a:spAutoFit/>
          </a:bodyPr>
          <a:lstStyle/>
          <a:p>
            <a:pPr marL="285750" indent="-285750">
              <a:lnSpc>
                <a:spcPct val="200000"/>
              </a:lnSpc>
              <a:buFont typeface="汉仪琥珀体简" panose="02010609000101010101" charset="-122"/>
              <a:buChar char="•"/>
            </a:pPr>
            <a:r>
              <a:rPr lang="zh-CN" altLang="en-US"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贴合夜间直播，玻璃墙面露出</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  </a:t>
            </a:r>
            <a:r>
              <a:rPr lang="zh-CN" altLang="en-US" sz="1600" u="sng"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全新纯电动</a:t>
            </a:r>
            <a:r>
              <a:rPr lang="en-US" altLang="zh-CN" sz="1600" u="sng"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字样霓虹灯牌，突出本次直播活动宣传的亮点车型。</a:t>
            </a:r>
          </a:p>
        </p:txBody>
      </p:sp>
      <p:sp>
        <p:nvSpPr>
          <p:cNvPr id="18" name="文本框 17"/>
          <p:cNvSpPr txBox="1"/>
          <p:nvPr/>
        </p:nvSpPr>
        <p:spPr>
          <a:xfrm>
            <a:off x="9321165" y="6397625"/>
            <a:ext cx="2654935" cy="460375"/>
          </a:xfrm>
          <a:prstGeom prst="rect">
            <a:avLst/>
          </a:prstGeom>
          <a:noFill/>
          <a:ln w="9525">
            <a:noFill/>
          </a:ln>
        </p:spPr>
        <p:txBody>
          <a:bodyPr wrap="square" anchor="t">
            <a:spAutoFit/>
          </a:bodyPr>
          <a:lstStyle/>
          <a:p>
            <a:pPr>
              <a:lnSpc>
                <a:spcPct val="200000"/>
              </a:lnSpc>
            </a:pPr>
            <a:r>
              <a:rPr lang="en-US" altLang="zh-CN"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概念示意图 具体根据实际进行设计</a:t>
            </a:r>
          </a:p>
        </p:txBody>
      </p:sp>
      <p:pic>
        <p:nvPicPr>
          <p:cNvPr id="3" name="图片 2" descr="cc7046514529d39a4c8d36470fe1ee55581cd6aa37726-3NfoF2_fw658"/>
          <p:cNvPicPr>
            <a:picLocks noChangeAspect="1"/>
          </p:cNvPicPr>
          <p:nvPr/>
        </p:nvPicPr>
        <p:blipFill>
          <a:blip r:embed="rId4"/>
          <a:srcRect t="20269" r="49695" b="27365"/>
          <a:stretch>
            <a:fillRect/>
          </a:stretch>
        </p:blipFill>
        <p:spPr>
          <a:xfrm>
            <a:off x="698500" y="2402205"/>
            <a:ext cx="4983480" cy="3188335"/>
          </a:xfrm>
          <a:prstGeom prst="rect">
            <a:avLst/>
          </a:prstGeom>
          <a:effectLst>
            <a:outerShdw blurRad="50800" dist="38100" dir="2700000" algn="tl" rotWithShape="0">
              <a:prstClr val="black">
                <a:alpha val="40000"/>
              </a:prstClr>
            </a:outerShdw>
          </a:effectLst>
        </p:spPr>
      </p:pic>
      <p:pic>
        <p:nvPicPr>
          <p:cNvPr id="8" name="图片 7"/>
          <p:cNvPicPr>
            <a:picLocks noChangeAspect="1"/>
          </p:cNvPicPr>
          <p:nvPr/>
        </p:nvPicPr>
        <p:blipFill>
          <a:blip r:embed="rId5"/>
          <a:srcRect b="53636"/>
          <a:stretch>
            <a:fillRect/>
          </a:stretch>
        </p:blipFill>
        <p:spPr>
          <a:xfrm>
            <a:off x="6235065" y="2402205"/>
            <a:ext cx="4598035" cy="1481455"/>
          </a:xfrm>
          <a:prstGeom prst="rect">
            <a:avLst/>
          </a:prstGeom>
          <a:effectLst>
            <a:outerShdw blurRad="50800" dist="38100" dir="2700000" algn="tl" rotWithShape="0">
              <a:prstClr val="black">
                <a:alpha val="40000"/>
              </a:prstClr>
            </a:outerShdw>
          </a:effectLst>
        </p:spPr>
      </p:pic>
      <p:pic>
        <p:nvPicPr>
          <p:cNvPr id="9" name="图片 8"/>
          <p:cNvPicPr>
            <a:picLocks noChangeAspect="1"/>
          </p:cNvPicPr>
          <p:nvPr/>
        </p:nvPicPr>
        <p:blipFill>
          <a:blip r:embed="rId6"/>
          <a:srcRect t="22565" b="9632"/>
          <a:stretch>
            <a:fillRect/>
          </a:stretch>
        </p:blipFill>
        <p:spPr>
          <a:xfrm>
            <a:off x="6235065" y="4112260"/>
            <a:ext cx="4598035" cy="1478280"/>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氛围布置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0921365" cy="521970"/>
          </a:xfrm>
          <a:prstGeom prst="rect">
            <a:avLst/>
          </a:prstGeom>
          <a:noFill/>
        </p:spPr>
        <p:txBody>
          <a:bodyPr wrap="square" rtlCol="0">
            <a:spAutoFit/>
          </a:bodyPr>
          <a:lstStyle/>
          <a:p>
            <a:pPr marL="285750" indent="-285750">
              <a:lnSpc>
                <a:spcPct val="200000"/>
              </a:lnSpc>
              <a:buFont typeface="汉仪琥珀体简" panose="02010609000101010101" charset="-122"/>
              <a:buChar char="•"/>
            </a:pPr>
            <a:r>
              <a:rPr lang="zh-CN" altLang="en-US" sz="1400" dirty="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霓虹灯牌周围以小花束作为点缀装饰，小花束围绕霓虹灯丰富整体视觉氛围，打造一个轻松小花园的直播氛围。</a:t>
            </a:r>
          </a:p>
        </p:txBody>
      </p:sp>
      <p:sp>
        <p:nvSpPr>
          <p:cNvPr id="18" name="文本框 17"/>
          <p:cNvSpPr txBox="1"/>
          <p:nvPr/>
        </p:nvSpPr>
        <p:spPr>
          <a:xfrm>
            <a:off x="9321165" y="6397625"/>
            <a:ext cx="2654935" cy="460375"/>
          </a:xfrm>
          <a:prstGeom prst="rect">
            <a:avLst/>
          </a:prstGeom>
          <a:noFill/>
          <a:ln w="9525">
            <a:noFill/>
          </a:ln>
        </p:spPr>
        <p:txBody>
          <a:bodyPr wrap="square" anchor="t">
            <a:spAutoFit/>
          </a:bodyPr>
          <a:lstStyle/>
          <a:p>
            <a:pPr>
              <a:lnSpc>
                <a:spcPct val="200000"/>
              </a:lnSpc>
            </a:pPr>
            <a:r>
              <a:rPr lang="en-US" altLang="zh-CN"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a:t>
            </a:r>
            <a:r>
              <a:rPr lang="zh-CN" altLang="en-US" sz="12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概念示意图 具体根据实际进行设计</a:t>
            </a:r>
          </a:p>
        </p:txBody>
      </p:sp>
      <p:pic>
        <p:nvPicPr>
          <p:cNvPr id="2" name="图片 1" descr="105ded11dfd3121aa501131f5e3222bd47530f62597c4-4T1E9c_fw658"/>
          <p:cNvPicPr>
            <a:picLocks noChangeAspect="1"/>
          </p:cNvPicPr>
          <p:nvPr/>
        </p:nvPicPr>
        <p:blipFill>
          <a:blip r:embed="rId4"/>
          <a:srcRect t="7267" b="6560"/>
          <a:stretch>
            <a:fillRect/>
          </a:stretch>
        </p:blipFill>
        <p:spPr>
          <a:xfrm>
            <a:off x="5883910" y="2524125"/>
            <a:ext cx="5736590" cy="3298190"/>
          </a:xfrm>
          <a:prstGeom prst="rect">
            <a:avLst/>
          </a:prstGeom>
        </p:spPr>
      </p:pic>
      <p:pic>
        <p:nvPicPr>
          <p:cNvPr id="4" name="图片 3"/>
          <p:cNvPicPr>
            <a:picLocks noChangeAspect="1"/>
          </p:cNvPicPr>
          <p:nvPr/>
        </p:nvPicPr>
        <p:blipFill>
          <a:blip r:embed="rId5"/>
          <a:stretch>
            <a:fillRect/>
          </a:stretch>
        </p:blipFill>
        <p:spPr>
          <a:xfrm>
            <a:off x="622935" y="2524125"/>
            <a:ext cx="4789170" cy="3298190"/>
          </a:xfrm>
          <a:prstGeom prst="rect">
            <a:avLst/>
          </a:prstGeom>
        </p:spPr>
      </p:pic>
    </p:spTree>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细节布置</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6" name="文本框 5"/>
          <p:cNvSpPr txBox="1"/>
          <p:nvPr/>
        </p:nvSpPr>
        <p:spPr>
          <a:xfrm>
            <a:off x="699135" y="1390015"/>
            <a:ext cx="10921365" cy="414020"/>
          </a:xfrm>
          <a:prstGeom prst="rect">
            <a:avLst/>
          </a:prstGeom>
          <a:noFill/>
        </p:spPr>
        <p:txBody>
          <a:bodyPr wrap="square" rtlCol="0">
            <a:spAutoFit/>
          </a:bodyPr>
          <a:lstStyle/>
          <a:p>
            <a:pPr>
              <a:lnSpc>
                <a:spcPct val="150000"/>
              </a:lnSpc>
            </a:pP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定制</a:t>
            </a:r>
            <a:r>
              <a:rPr lang="en-US" altLang="zh-CN"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rPr>
              <a:t>LEXUS</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桌旗装饰；***溢华  、</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sym typeface="+mn-ea"/>
              </a:rPr>
              <a:t>全新纯电动</a:t>
            </a:r>
            <a:r>
              <a:rPr lang="en-US" altLang="zh-CN" sz="1400">
                <a:solidFill>
                  <a:schemeClr val="tx1">
                    <a:lumMod val="75000"/>
                    <a:lumOff val="25000"/>
                  </a:schemeClr>
                </a:solidFill>
                <a:latin typeface="Nobel-Book" panose="02000503040000020004" charset="0"/>
                <a:ea typeface="汉仪琥珀体简" panose="02010609000101010101" charset="-122"/>
                <a:cs typeface="Nobel-Book" panose="02000503040000020004" charset="0"/>
                <a:sym typeface="+mn-ea"/>
              </a:rPr>
              <a:t>UX300e</a:t>
            </a:r>
            <a:r>
              <a:rPr lang="zh-CN" altLang="en-US"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桌面立体字</a:t>
            </a:r>
          </a:p>
        </p:txBody>
      </p:sp>
      <p:pic>
        <p:nvPicPr>
          <p:cNvPr id="8" name="图片 7" descr="微信图片_20190907004641"/>
          <p:cNvPicPr>
            <a:picLocks noChangeAspect="1"/>
          </p:cNvPicPr>
          <p:nvPr/>
        </p:nvPicPr>
        <p:blipFill>
          <a:blip r:embed="rId4"/>
          <a:srcRect b="9490"/>
          <a:stretch>
            <a:fillRect/>
          </a:stretch>
        </p:blipFill>
        <p:spPr>
          <a:xfrm>
            <a:off x="622935" y="2587625"/>
            <a:ext cx="5076825" cy="3064510"/>
          </a:xfrm>
          <a:prstGeom prst="rect">
            <a:avLst/>
          </a:prstGeom>
          <a:effectLst>
            <a:outerShdw blurRad="50800" dist="38100" dir="5400000" algn="t" rotWithShape="0">
              <a:prstClr val="black">
                <a:alpha val="40000"/>
              </a:prstClr>
            </a:outerShdw>
          </a:effectLst>
        </p:spPr>
      </p:pic>
      <p:pic>
        <p:nvPicPr>
          <p:cNvPr id="13" name="图片 12"/>
          <p:cNvPicPr>
            <a:picLocks noChangeAspect="1"/>
          </p:cNvPicPr>
          <p:nvPr/>
        </p:nvPicPr>
        <p:blipFill>
          <a:blip r:embed="rId5"/>
          <a:srcRect b="20851"/>
          <a:stretch>
            <a:fillRect/>
          </a:stretch>
        </p:blipFill>
        <p:spPr>
          <a:xfrm>
            <a:off x="6311900" y="2587625"/>
            <a:ext cx="4633595" cy="3064510"/>
          </a:xfrm>
          <a:prstGeom prst="rect">
            <a:avLst/>
          </a:prstGeom>
          <a:effectLst>
            <a:outerShdw blurRad="50800" dist="38100" dir="2700000" algn="tl" rotWithShape="0">
              <a:prstClr val="black">
                <a:alpha val="40000"/>
              </a:prstClr>
            </a:outerShdw>
          </a:effectLst>
        </p:spPr>
      </p:pic>
    </p:spTree>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323088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场地布置</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直播设备</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4" name="图片 3"/>
          <p:cNvPicPr>
            <a:picLocks noChangeAspect="1"/>
          </p:cNvPicPr>
          <p:nvPr/>
        </p:nvPicPr>
        <p:blipFill>
          <a:blip r:embed="rId4"/>
          <a:srcRect l="36711" r="7778"/>
          <a:stretch>
            <a:fillRect/>
          </a:stretch>
        </p:blipFill>
        <p:spPr>
          <a:xfrm>
            <a:off x="698500" y="2092960"/>
            <a:ext cx="2284095" cy="4115435"/>
          </a:xfrm>
          <a:prstGeom prst="rect">
            <a:avLst/>
          </a:prstGeom>
        </p:spPr>
      </p:pic>
      <p:pic>
        <p:nvPicPr>
          <p:cNvPr id="7" name="图片 6"/>
          <p:cNvPicPr>
            <a:picLocks noChangeAspect="1"/>
          </p:cNvPicPr>
          <p:nvPr/>
        </p:nvPicPr>
        <p:blipFill>
          <a:blip r:embed="rId5"/>
          <a:stretch>
            <a:fillRect/>
          </a:stretch>
        </p:blipFill>
        <p:spPr>
          <a:xfrm>
            <a:off x="3168650" y="2092960"/>
            <a:ext cx="2115820" cy="4115435"/>
          </a:xfrm>
          <a:prstGeom prst="rect">
            <a:avLst/>
          </a:prstGeom>
        </p:spPr>
      </p:pic>
      <p:pic>
        <p:nvPicPr>
          <p:cNvPr id="2" name="图片 1"/>
          <p:cNvPicPr>
            <a:picLocks noChangeAspect="1"/>
          </p:cNvPicPr>
          <p:nvPr/>
        </p:nvPicPr>
        <p:blipFill>
          <a:blip r:embed="rId6"/>
          <a:stretch>
            <a:fillRect/>
          </a:stretch>
        </p:blipFill>
        <p:spPr>
          <a:xfrm>
            <a:off x="5466715" y="2092960"/>
            <a:ext cx="4115435" cy="4115435"/>
          </a:xfrm>
          <a:prstGeom prst="rect">
            <a:avLst/>
          </a:prstGeom>
        </p:spPr>
      </p:pic>
      <p:pic>
        <p:nvPicPr>
          <p:cNvPr id="11" name="图片 10"/>
          <p:cNvPicPr>
            <a:picLocks noChangeAspect="1"/>
          </p:cNvPicPr>
          <p:nvPr/>
        </p:nvPicPr>
        <p:blipFill>
          <a:blip r:embed="rId7"/>
          <a:srcRect l="28773" r="30760"/>
          <a:stretch>
            <a:fillRect/>
          </a:stretch>
        </p:blipFill>
        <p:spPr>
          <a:xfrm>
            <a:off x="9758045" y="2092960"/>
            <a:ext cx="1673225" cy="4134485"/>
          </a:xfrm>
          <a:prstGeom prst="rect">
            <a:avLst/>
          </a:prstGeom>
        </p:spPr>
      </p:pic>
      <p:sp>
        <p:nvSpPr>
          <p:cNvPr id="3" name="文本框 2"/>
          <p:cNvSpPr txBox="1"/>
          <p:nvPr/>
        </p:nvSpPr>
        <p:spPr>
          <a:xfrm>
            <a:off x="699135" y="1390015"/>
            <a:ext cx="10921365" cy="414020"/>
          </a:xfrm>
          <a:prstGeom prst="rect">
            <a:avLst/>
          </a:prstGeom>
          <a:noFill/>
        </p:spPr>
        <p:txBody>
          <a:bodyPr wrap="square" rtlCol="0">
            <a:spAutoFit/>
          </a:bodyPr>
          <a:lstStyle/>
          <a:p>
            <a:pPr>
              <a:lnSpc>
                <a:spcPct val="150000"/>
              </a:lnSpc>
            </a:pPr>
            <a:r>
              <a:rPr lang="zh-CN" sz="1400">
                <a:solidFill>
                  <a:schemeClr val="tx1">
                    <a:lumMod val="75000"/>
                    <a:lumOff val="25000"/>
                  </a:schemeClr>
                </a:solidFill>
                <a:latin typeface="汉仪琥珀体简" panose="02010609000101010101" charset="-122"/>
                <a:ea typeface="汉仪琥珀体简" panose="02010609000101010101" charset="-122"/>
                <a:cs typeface="汉仪琥珀体简" panose="02010609000101010101" charset="-122"/>
              </a:rPr>
              <a:t>直播设备：补光灯、直播支架、收音设备</a:t>
            </a:r>
          </a:p>
        </p:txBody>
      </p:sp>
    </p:spTree>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13" name="图片 12" descr="uxev-gallery0404-3-2880x1480"/>
          <p:cNvPicPr>
            <a:picLocks noChangeAspect="1"/>
          </p:cNvPicPr>
          <p:nvPr/>
        </p:nvPicPr>
        <p:blipFill>
          <a:blip r:embed="rId4"/>
          <a:srcRect l="10652" t="1248" r="346" b="1337"/>
          <a:stretch>
            <a:fillRect/>
          </a:stretch>
        </p:blipFill>
        <p:spPr>
          <a:xfrm>
            <a:off x="-635" y="0"/>
            <a:ext cx="12192635" cy="6858000"/>
          </a:xfrm>
          <a:prstGeom prst="rect">
            <a:avLst/>
          </a:prstGeom>
        </p:spPr>
      </p:pic>
      <p:sp>
        <p:nvSpPr>
          <p:cNvPr id="4" name="文本框 3"/>
          <p:cNvSpPr txBox="1"/>
          <p:nvPr/>
        </p:nvSpPr>
        <p:spPr>
          <a:xfrm>
            <a:off x="7512050" y="5514975"/>
            <a:ext cx="4159885" cy="645160"/>
          </a:xfrm>
          <a:prstGeom prst="rect">
            <a:avLst/>
          </a:prstGeom>
          <a:noFill/>
        </p:spPr>
        <p:txBody>
          <a:bodyPr vert="horz" wrap="square" rtlCol="0">
            <a:spAutoFit/>
          </a:bodyPr>
          <a:lstStyle/>
          <a:p>
            <a:pPr algn="ctr"/>
            <a:r>
              <a:rPr lang="en-US" altLang="zh-CN" sz="28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Part4</a:t>
            </a:r>
            <a:r>
              <a:rPr lang="en-US" altLang="zh-CN" sz="36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 </a:t>
            </a:r>
            <a:r>
              <a:rPr lang="zh-CN" altLang="en-US" sz="3600">
                <a:solidFill>
                  <a:schemeClr val="bg1"/>
                </a:solidFill>
                <a:effectLst>
                  <a:outerShdw blurRad="38100" dist="38100" dir="2700000" algn="tl">
                    <a:srgbClr val="000000">
                      <a:alpha val="43137"/>
                    </a:srgbClr>
                  </a:outerShdw>
                </a:effectLst>
                <a:latin typeface="汉仪琥珀体简" panose="02010609000101010101" charset="-122"/>
                <a:ea typeface="汉仪琥珀体简" panose="02010609000101010101" charset="-122"/>
                <a:cs typeface="汉仪琥珀体简" panose="02010609000101010101" charset="-122"/>
              </a:rPr>
              <a:t>主播推荐</a:t>
            </a:r>
          </a:p>
        </p:txBody>
      </p:sp>
    </p:spTree>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1402080" cy="460375"/>
          </a:xfrm>
          <a:prstGeom prst="rect">
            <a:avLst/>
          </a:prstGeom>
          <a:noFill/>
        </p:spPr>
        <p:txBody>
          <a:bodyPr wrap="none" rtlCol="0">
            <a:spAutoFit/>
          </a:bodyPr>
          <a:lstStyle/>
          <a:p>
            <a:pPr indent="0" algn="l">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主播推荐</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3" name="图片 2"/>
          <p:cNvPicPr>
            <a:picLocks noChangeAspect="1"/>
          </p:cNvPicPr>
          <p:nvPr/>
        </p:nvPicPr>
        <p:blipFill>
          <a:blip r:embed="rId4"/>
          <a:stretch>
            <a:fillRect/>
          </a:stretch>
        </p:blipFill>
        <p:spPr>
          <a:xfrm>
            <a:off x="622935" y="2185670"/>
            <a:ext cx="4948555" cy="3747770"/>
          </a:xfrm>
          <a:prstGeom prst="rect">
            <a:avLst/>
          </a:prstGeom>
          <a:effectLst>
            <a:outerShdw blurRad="50800" dist="38100" dir="2700000" algn="tl" rotWithShape="0">
              <a:prstClr val="black">
                <a:alpha val="40000"/>
              </a:prstClr>
            </a:outerShdw>
          </a:effectLst>
        </p:spPr>
      </p:pic>
      <p:pic>
        <p:nvPicPr>
          <p:cNvPr id="7" name="图片 6"/>
          <p:cNvPicPr>
            <a:picLocks noChangeAspect="1"/>
          </p:cNvPicPr>
          <p:nvPr/>
        </p:nvPicPr>
        <p:blipFill>
          <a:blip r:embed="rId5"/>
          <a:stretch>
            <a:fillRect/>
          </a:stretch>
        </p:blipFill>
        <p:spPr>
          <a:xfrm>
            <a:off x="5970905" y="2185670"/>
            <a:ext cx="5621020" cy="3748405"/>
          </a:xfrm>
          <a:prstGeom prst="rect">
            <a:avLst/>
          </a:prstGeom>
          <a:effectLst>
            <a:outerShdw blurRad="50800" dist="38100" dir="2700000" algn="tl" rotWithShape="0">
              <a:prstClr val="black">
                <a:alpha val="40000"/>
              </a:prstClr>
            </a:outerShdw>
          </a:effectLst>
        </p:spPr>
      </p:pic>
      <p:sp>
        <p:nvSpPr>
          <p:cNvPr id="8" name="文本框 7"/>
          <p:cNvSpPr txBox="1"/>
          <p:nvPr/>
        </p:nvSpPr>
        <p:spPr>
          <a:xfrm>
            <a:off x="698500" y="1413510"/>
            <a:ext cx="2926080" cy="368300"/>
          </a:xfrm>
          <a:prstGeom prst="rect">
            <a:avLst/>
          </a:prstGeom>
          <a:noFill/>
        </p:spPr>
        <p:txBody>
          <a:bodyPr wrap="none" rtlCol="0" anchor="t">
            <a:spAutoFit/>
          </a:bodyPr>
          <a:lstStyle/>
          <a:p>
            <a:pPr indent="0" algn="l">
              <a:buFont typeface="Wingdings" panose="05000000000000000000" charset="0"/>
              <a:buNone/>
            </a:pPr>
            <a:r>
              <a:rPr lang="zh-CN" altLang="en-US">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资深媒体车评人</a:t>
            </a:r>
            <a:r>
              <a:rPr lang="en-US" altLang="zh-CN">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刘兆年</a:t>
            </a:r>
          </a:p>
        </p:txBody>
      </p:sp>
    </p:spTree>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4889500" cy="460375"/>
          </a:xfrm>
          <a:prstGeom prst="rect">
            <a:avLst/>
          </a:prstGeom>
          <a:noFill/>
        </p:spPr>
        <p:txBody>
          <a:bodyPr wrap="none" rtlCol="0">
            <a:spAutoFit/>
          </a:bodyPr>
          <a:lstStyle/>
          <a:p>
            <a:pPr indent="0">
              <a:buFont typeface="Wingdings" panose="05000000000000000000" charset="0"/>
              <a:buNone/>
            </a:pP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1——</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Nine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rPr>
              <a:t>4000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2" name="图片 1"/>
          <p:cNvPicPr>
            <a:picLocks noChangeAspect="1"/>
          </p:cNvPicPr>
          <p:nvPr/>
        </p:nvPicPr>
        <p:blipFill>
          <a:blip r:embed="rId4"/>
          <a:stretch>
            <a:fillRect/>
          </a:stretch>
        </p:blipFill>
        <p:spPr>
          <a:xfrm>
            <a:off x="1360805" y="1558290"/>
            <a:ext cx="9469755" cy="4792980"/>
          </a:xfrm>
          <a:prstGeom prst="rect">
            <a:avLst/>
          </a:prstGeom>
        </p:spPr>
      </p:pic>
    </p:spTree>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5280660"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2——</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桃桃酒</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4000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2" name="图片 1"/>
          <p:cNvPicPr>
            <a:picLocks noChangeAspect="1"/>
          </p:cNvPicPr>
          <p:nvPr/>
        </p:nvPicPr>
        <p:blipFill>
          <a:blip r:embed="rId4"/>
          <a:stretch>
            <a:fillRect/>
          </a:stretch>
        </p:blipFill>
        <p:spPr>
          <a:xfrm>
            <a:off x="1253490" y="1512570"/>
            <a:ext cx="9685020" cy="5033010"/>
          </a:xfrm>
          <a:prstGeom prst="rect">
            <a:avLst/>
          </a:prstGeom>
        </p:spPr>
      </p:pic>
    </p:spTree>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4942205"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3——</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Ceci </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4000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3" name="图片 2"/>
          <p:cNvPicPr>
            <a:picLocks noChangeAspect="1"/>
          </p:cNvPicPr>
          <p:nvPr/>
        </p:nvPicPr>
        <p:blipFill>
          <a:blip r:embed="rId4"/>
          <a:stretch>
            <a:fillRect/>
          </a:stretch>
        </p:blipFill>
        <p:spPr>
          <a:xfrm>
            <a:off x="202565" y="1873250"/>
            <a:ext cx="11788140" cy="4177030"/>
          </a:xfrm>
          <a:prstGeom prst="rect">
            <a:avLst/>
          </a:prstGeom>
        </p:spPr>
      </p:pic>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5002530"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4——</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鱼鱼</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 </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3800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2" name="图片 1"/>
          <p:cNvPicPr>
            <a:picLocks noChangeAspect="1"/>
          </p:cNvPicPr>
          <p:nvPr/>
        </p:nvPicPr>
        <p:blipFill>
          <a:blip r:embed="rId4"/>
          <a:stretch>
            <a:fillRect/>
          </a:stretch>
        </p:blipFill>
        <p:spPr>
          <a:xfrm>
            <a:off x="1079500" y="1267460"/>
            <a:ext cx="10032365" cy="5405120"/>
          </a:xfrm>
          <a:prstGeom prst="rect">
            <a:avLst/>
          </a:prstGeom>
        </p:spPr>
      </p:pic>
    </p:spTree>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4993640"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5——</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马儿</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 </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3500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3" name="图片 2"/>
          <p:cNvPicPr>
            <a:picLocks noChangeAspect="1"/>
          </p:cNvPicPr>
          <p:nvPr/>
        </p:nvPicPr>
        <p:blipFill>
          <a:blip r:embed="rId4"/>
          <a:stretch>
            <a:fillRect/>
          </a:stretch>
        </p:blipFill>
        <p:spPr>
          <a:xfrm>
            <a:off x="1156970" y="1492885"/>
            <a:ext cx="9877425" cy="4968240"/>
          </a:xfrm>
          <a:prstGeom prst="rect">
            <a:avLst/>
          </a:prstGeom>
        </p:spPr>
      </p:pic>
    </p:spTree>
  </p:cSld>
  <p:clrMapOvr>
    <a:masterClrMapping/>
  </p:clrMapOvr>
  <p:transition>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5297805"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6——</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周玮靖</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 </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3300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2" name="图片 1"/>
          <p:cNvPicPr>
            <a:picLocks noChangeAspect="1"/>
          </p:cNvPicPr>
          <p:nvPr/>
        </p:nvPicPr>
        <p:blipFill>
          <a:blip r:embed="rId4"/>
          <a:stretch>
            <a:fillRect/>
          </a:stretch>
        </p:blipFill>
        <p:spPr>
          <a:xfrm>
            <a:off x="600710" y="1475105"/>
            <a:ext cx="10989945" cy="5004435"/>
          </a:xfrm>
          <a:prstGeom prst="rect">
            <a:avLst/>
          </a:prstGeom>
        </p:spPr>
      </p:pic>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bg>
      <p:bgPr>
        <a:blipFill rotWithShape="1">
          <a:blip r:embed="rId3">
            <a:alphaModFix amt="43000"/>
          </a:blip>
          <a:stretch>
            <a:fillRect/>
          </a:stretch>
        </a:blipFill>
        <a:effectLst/>
      </p:bgPr>
    </p:bg>
    <p:spTree>
      <p:nvGrpSpPr>
        <p:cNvPr id="1" name=""/>
        <p:cNvGrpSpPr/>
        <p:nvPr/>
      </p:nvGrpSpPr>
      <p:grpSpPr>
        <a:xfrm>
          <a:off x="0" y="0"/>
          <a:ext cx="0" cy="0"/>
          <a:chOff x="0" y="0"/>
          <a:chExt cx="0" cy="0"/>
        </a:xfrm>
      </p:grpSpPr>
      <p:sp>
        <p:nvSpPr>
          <p:cNvPr id="12" name="矩形 11"/>
          <p:cNvSpPr/>
          <p:nvPr/>
        </p:nvSpPr>
        <p:spPr>
          <a:xfrm>
            <a:off x="0" y="0"/>
            <a:ext cx="12192635" cy="6692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sp>
        <p:nvSpPr>
          <p:cNvPr id="5" name="文本框 4"/>
          <p:cNvSpPr txBox="1"/>
          <p:nvPr/>
        </p:nvSpPr>
        <p:spPr>
          <a:xfrm>
            <a:off x="698678" y="807219"/>
            <a:ext cx="5299075" cy="460375"/>
          </a:xfrm>
          <a:prstGeom prst="rect">
            <a:avLst/>
          </a:prstGeom>
          <a:noFill/>
        </p:spPr>
        <p:txBody>
          <a:bodyPr wrap="none" rtlCol="0">
            <a:spAutoFit/>
          </a:bodyPr>
          <a:lstStyle/>
          <a:p>
            <a:pPr indent="0" algn="l">
              <a:buFont typeface="Wingdings" panose="05000000000000000000" charset="0"/>
              <a:buNone/>
            </a:pP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 </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美女主播推荐</a:t>
            </a:r>
            <a:r>
              <a:rPr lang="en-US" altLang="zh-CN"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7——</a:t>
            </a:r>
            <a:r>
              <a:rPr lang="zh-CN" altLang="en-US" sz="2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rPr>
              <a:t>小娜宝</a:t>
            </a:r>
            <a:r>
              <a:rPr lang="en-US" altLang="zh-CN" sz="2400">
                <a:solidFill>
                  <a:schemeClr val="tx1">
                    <a:lumMod val="65000"/>
                    <a:lumOff val="35000"/>
                  </a:schemeClr>
                </a:solidFill>
                <a:latin typeface="Nobel-Book" panose="02000503040000020004" charset="0"/>
                <a:ea typeface="Wonderful U" panose="02000503000000000000" charset="0"/>
                <a:cs typeface="Nobel-Book" panose="02000503040000020004" charset="0"/>
              </a:rPr>
              <a:t> </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 </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主播报价</a:t>
            </a:r>
            <a:r>
              <a:rPr lang="en-US" altLang="zh-CN" sz="1400">
                <a:solidFill>
                  <a:schemeClr val="tx1">
                    <a:lumMod val="65000"/>
                    <a:lumOff val="35000"/>
                  </a:schemeClr>
                </a:solidFill>
                <a:latin typeface="Nobel-Book" panose="02000503040000020004" charset="0"/>
                <a:ea typeface="Wonderful U" panose="02000503000000000000" charset="0"/>
                <a:cs typeface="Nobel-Book" panose="02000503040000020004" charset="0"/>
                <a:sym typeface="+mn-ea"/>
              </a:rPr>
              <a:t>2800</a:t>
            </a:r>
            <a:r>
              <a:rPr lang="zh-CN" altLang="en-US"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元</a:t>
            </a:r>
            <a:r>
              <a:rPr lang="en-US" altLang="zh-CN" sz="1400">
                <a:solidFill>
                  <a:schemeClr val="tx1">
                    <a:lumMod val="65000"/>
                    <a:lumOff val="35000"/>
                  </a:schemeClr>
                </a:solidFill>
                <a:latin typeface="Wonderful U" panose="02000503000000000000" charset="0"/>
                <a:ea typeface="Wonderful U" panose="02000503000000000000" charset="0"/>
                <a:cs typeface="汉仪琥珀体简" panose="02010609000101010101" charset="-122"/>
                <a:sym typeface="+mn-ea"/>
              </a:rPr>
              <a:t>)</a:t>
            </a:r>
          </a:p>
        </p:txBody>
      </p:sp>
      <p:sp>
        <p:nvSpPr>
          <p:cNvPr id="19" name="矩形 18"/>
          <p:cNvSpPr/>
          <p:nvPr/>
        </p:nvSpPr>
        <p:spPr>
          <a:xfrm>
            <a:off x="622935" y="904875"/>
            <a:ext cx="75565" cy="2641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汉仪琥珀体简" panose="02010609000101010101" charset="-122"/>
            </a:endParaRPr>
          </a:p>
        </p:txBody>
      </p:sp>
      <p:pic>
        <p:nvPicPr>
          <p:cNvPr id="3" name="图片 2"/>
          <p:cNvPicPr>
            <a:picLocks noChangeAspect="1"/>
          </p:cNvPicPr>
          <p:nvPr/>
        </p:nvPicPr>
        <p:blipFill>
          <a:blip r:embed="rId4"/>
          <a:stretch>
            <a:fillRect/>
          </a:stretch>
        </p:blipFill>
        <p:spPr>
          <a:xfrm>
            <a:off x="520065" y="1583055"/>
            <a:ext cx="11152505" cy="4968875"/>
          </a:xfrm>
          <a:prstGeom prst="rect">
            <a:avLst/>
          </a:prstGeom>
        </p:spPr>
      </p:pic>
    </p:spTree>
  </p:cSld>
  <p:clrMapOvr>
    <a:masterClrMapping/>
  </p:clrMapOvr>
  <p:transition>
    <p:fade thruBlk="1"/>
  </p:transition>
</p:sld>
</file>

<file path=ppt/tags/tag1.xml><?xml version="1.0" encoding="utf-8"?>
<p:tagLst xmlns:a="http://schemas.openxmlformats.org/drawingml/2006/main" xmlns:r="http://schemas.openxmlformats.org/officeDocument/2006/relationships" xmlns:p="http://schemas.openxmlformats.org/presentationml/2006/main">
  <p:tag name="COMMONDATA" val="eyJoZGlkIjoiMzY1OGQwYzViOTA3NmM5MWM1ZTA3ODFhNTU0NDkyZTgifQ=="/>
  <p:tag name="KSO_WPP_MARK_KEY" val="5fa27fa3-45a5-4671-8507-3669545ce255"/>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aad693f4-2f8f-45f1-8368-1279da48e719}"/>
</p:tagLst>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琥珀体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汉仪琥珀体简"/>
        <a:font script="Hant" typeface="新細明體"/>
        <a:font script="Arab" typeface="汉仪琥珀体简"/>
        <a:font script="Hebr" typeface="汉仪琥珀体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琥珀体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琥珀体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汉仪琥珀体简"/>
        <a:font script="Hant" typeface="新細明體"/>
        <a:font script="Arab" typeface="汉仪琥珀体简"/>
        <a:font script="Hebr" typeface="汉仪琥珀体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琥珀体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琥珀体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汉仪琥珀体简"/>
        <a:font script="Hant" typeface="新細明體"/>
        <a:font script="Arab" typeface="汉仪琥珀体简"/>
        <a:font script="Hebr" typeface="汉仪琥珀体简"/>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汉仪琥珀体简"/>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928</Words>
  <Application>Microsoft Office PowerPoint</Application>
  <PresentationFormat>宽屏</PresentationFormat>
  <Paragraphs>101</Paragraphs>
  <Slides>29</Slides>
  <Notes>28</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29</vt:i4>
      </vt:variant>
    </vt:vector>
  </HeadingPairs>
  <TitlesOfParts>
    <vt:vector size="37" baseType="lpstr">
      <vt:lpstr>Calibri Light</vt:lpstr>
      <vt:lpstr>汉仪琥珀体简</vt:lpstr>
      <vt:lpstr>Calibri</vt:lpstr>
      <vt:lpstr>Wingdings</vt:lpstr>
      <vt:lpstr>Arial</vt:lpstr>
      <vt:lpstr>Nobel-Book</vt:lpstr>
      <vt:lpstr>Wonderful U</vt:lpstr>
      <vt:lpstr>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2023-07-13T06:05:55Z</dcterms:created>
  <dcterms:modified xsi:type="dcterms:W3CDTF">2023-07-13T06:05:58Z</dcterms:modified>
</cp:coreProperties>
</file>