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1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2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3.xml" ContentType="application/vnd.openxmlformats-officedocument.presentationml.notesSlide+xml"/>
  <Override PartName="/ppt/tags/tag103.xml" ContentType="application/vnd.openxmlformats-officedocument.presentationml.tags+xml"/>
  <Override PartName="/ppt/notesSlides/notesSlide4.xml" ContentType="application/vnd.openxmlformats-officedocument.presentationml.notesSlide+xml"/>
  <Override PartName="/ppt/tags/tag104.xml" ContentType="application/vnd.openxmlformats-officedocument.presentationml.tags+xml"/>
  <Override PartName="/ppt/notesSlides/notesSlide5.xml" ContentType="application/vnd.openxmlformats-officedocument.presentationml.notesSlide+xml"/>
  <Override PartName="/ppt/tags/tag10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405" r:id="rId4"/>
    <p:sldId id="496" r:id="rId5"/>
    <p:sldId id="497" r:id="rId6"/>
    <p:sldId id="498" r:id="rId7"/>
    <p:sldId id="499" r:id="rId8"/>
    <p:sldId id="500" r:id="rId9"/>
    <p:sldId id="501" r:id="rId10"/>
    <p:sldId id="502" r:id="rId11"/>
    <p:sldId id="503" r:id="rId12"/>
    <p:sldId id="504" r:id="rId13"/>
    <p:sldId id="305" r:id="rId14"/>
    <p:sldId id="280" r:id="rId15"/>
    <p:sldId id="307" r:id="rId16"/>
    <p:sldId id="433" r:id="rId17"/>
    <p:sldId id="345" r:id="rId18"/>
    <p:sldId id="312" r:id="rId19"/>
    <p:sldId id="573" r:id="rId20"/>
    <p:sldId id="310" r:id="rId21"/>
    <p:sldId id="349" r:id="rId22"/>
    <p:sldId id="506" r:id="rId23"/>
    <p:sldId id="351" r:id="rId24"/>
    <p:sldId id="516" r:id="rId25"/>
    <p:sldId id="353" r:id="rId26"/>
    <p:sldId id="555" r:id="rId27"/>
    <p:sldId id="418" r:id="rId28"/>
    <p:sldId id="298" r:id="rId29"/>
    <p:sldId id="299" r:id="rId30"/>
    <p:sldId id="300" r:id="rId31"/>
    <p:sldId id="301" r:id="rId32"/>
    <p:sldId id="302" r:id="rId33"/>
    <p:sldId id="419" r:id="rId34"/>
    <p:sldId id="358" r:id="rId35"/>
    <p:sldId id="509" r:id="rId36"/>
    <p:sldId id="550" r:id="rId37"/>
    <p:sldId id="552" r:id="rId38"/>
    <p:sldId id="421" r:id="rId39"/>
    <p:sldId id="543" r:id="rId40"/>
    <p:sldId id="388" r:id="rId41"/>
    <p:sldId id="389" r:id="rId42"/>
    <p:sldId id="390" r:id="rId43"/>
    <p:sldId id="377" r:id="rId44"/>
  </p:sldIdLst>
  <p:sldSz cx="12192000" cy="6858000"/>
  <p:notesSz cx="6858000" cy="9144000"/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3" name="作者" initials="A" lastIdx="0" clrIdx="1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D5D3"/>
    <a:srgbClr val="FFFFFF"/>
    <a:srgbClr val="313A33"/>
    <a:srgbClr val="001F0A"/>
    <a:srgbClr val="678782"/>
    <a:srgbClr val="6D8883"/>
    <a:srgbClr val="450A51"/>
    <a:srgbClr val="DCDCDC"/>
    <a:srgbClr val="F0F0F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3EDFB1-2C56-4EFB-B7DF-1B12237007F0}" styleName="{e5eda556-8a59-42d5-a7c6-6a4fd53f2b29}">
    <a:wholeTbl>
      <a:tcTxStyle>
        <a:fontRef idx="none">
          <a:prstClr val="black"/>
        </a:fontRef>
      </a:tcTxStyle>
      <a:tcStyle>
        <a:tcBdr>
          <a:bottom>
            <a:ln w="12700" cmpd="sng">
              <a:solidFill>
                <a:srgbClr val="7E72CA"/>
              </a:solidFill>
            </a:ln>
          </a:bottom>
          <a:insideH>
            <a:ln w="12700" cmpd="sng">
              <a:solidFill>
                <a:srgbClr val="7E72CA"/>
              </a:solidFill>
            </a:ln>
          </a:insideH>
        </a:tcBdr>
        <a:fill>
          <a:solidFill>
            <a:srgbClr val="FFFFFF"/>
          </a:solidFill>
        </a:fill>
      </a:tcStyle>
    </a:wholeTbl>
    <a:firstRow>
      <a:tcTxStyle>
        <a:fontRef idx="none">
          <a:prstClr val="black"/>
        </a:fontRef>
      </a:tcTxStyle>
      <a:tcStyle>
        <a:tcBdr/>
        <a:fill>
          <a:solidFill>
            <a:srgbClr val="7E72CA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786" y="351"/>
      </p:cViewPr>
      <p:guideLst>
        <p:guide orient="horz" pos="2159"/>
        <p:guide pos="381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1B7AE-536B-4769-ABB5-293222F482D0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1B7AE-536B-4769-ABB5-293222F482D0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1B7AE-536B-4769-ABB5-293222F482D0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2023/5/29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9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0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5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6.xml"/><Relationship Id="rId6" Type="http://schemas.openxmlformats.org/officeDocument/2006/relationships/image" Target="../media/image43.jpeg"/><Relationship Id="rId5" Type="http://schemas.openxmlformats.org/officeDocument/2006/relationships/image" Target="file:///C:\Users\win7\AppData\Local\Temp\wps\INetCache\5008f7d33c50358e4f81049a67a95b76" TargetMode="Externa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7.xml"/><Relationship Id="rId6" Type="http://schemas.openxmlformats.org/officeDocument/2006/relationships/image" Target="../media/image45.jpeg"/><Relationship Id="rId5" Type="http://schemas.openxmlformats.org/officeDocument/2006/relationships/image" Target="file:///C:\Users\win7\AppData\Local\Temp\wps\INetCache\9455ab18d47c3fe6ca662a3bb1a723aa" TargetMode="Externa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8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0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1.xml"/><Relationship Id="rId5" Type="http://schemas.openxmlformats.org/officeDocument/2006/relationships/image" Target="../media/image54.jpeg"/><Relationship Id="rId4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3.xml"/><Relationship Id="rId4" Type="http://schemas.openxmlformats.org/officeDocument/2006/relationships/image" Target="../media/image5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5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6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8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3.xml"/><Relationship Id="rId5" Type="http://schemas.openxmlformats.org/officeDocument/2006/relationships/image" Target="../media/image3.png"/><Relationship Id="rId4" Type="http://schemas.openxmlformats.org/officeDocument/2006/relationships/image" Target="../media/image7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4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24d7e7aa8fe172ae444eac507e212c"/>
          <p:cNvPicPr>
            <a:picLocks noChangeAspect="1"/>
          </p:cNvPicPr>
          <p:nvPr/>
        </p:nvPicPr>
        <p:blipFill>
          <a:blip r:embed="rId4"/>
          <a:srcRect t="31962" b="6311"/>
          <a:stretch>
            <a:fillRect/>
          </a:stretch>
        </p:blipFill>
        <p:spPr>
          <a:xfrm>
            <a:off x="-6350" y="0"/>
            <a:ext cx="12192635" cy="4234815"/>
          </a:xfrm>
          <a:prstGeom prst="rect">
            <a:avLst/>
          </a:prstGeom>
        </p:spPr>
      </p:pic>
      <p:pic>
        <p:nvPicPr>
          <p:cNvPr id="9" name="图片 8" descr="018cddb20521a5cb0f75b2f1e8efb5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t="32706" b="14427"/>
          <a:stretch>
            <a:fillRect/>
          </a:stretch>
        </p:blipFill>
        <p:spPr>
          <a:xfrm>
            <a:off x="-19050" y="0"/>
            <a:ext cx="12205335" cy="430339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9050" y="4154805"/>
            <a:ext cx="12205335" cy="208915"/>
          </a:xfrm>
          <a:prstGeom prst="rect">
            <a:avLst/>
          </a:prstGeom>
          <a:solidFill>
            <a:srgbClr val="313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39420" y="4673600"/>
            <a:ext cx="8870950" cy="1260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MINI灵感花园派对</a:t>
            </a:r>
          </a:p>
          <a:p>
            <a:r>
              <a:rPr lang="zh-CN" altLang="en-US" sz="360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2022MINI特别版车型发布会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39420" y="6136640"/>
            <a:ext cx="124333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2022</a:t>
            </a:r>
            <a:r>
              <a:rPr lang="zh-CN" altLang="en-US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年</a:t>
            </a:r>
            <a:r>
              <a:rPr lang="en-US" altLang="zh-CN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8</a:t>
            </a:r>
            <a:r>
              <a:rPr lang="zh-CN" altLang="en-US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月</a:t>
            </a:r>
          </a:p>
        </p:txBody>
      </p:sp>
      <p:pic>
        <p:nvPicPr>
          <p:cNvPr id="12" name="图片 11" descr="45013c2a4c8f0609a0d939ff5daeb2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4280" y="5975985"/>
            <a:ext cx="1386840" cy="7854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97960" y="4613910"/>
            <a:ext cx="69272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200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一辆活力与个性共融的车型，也是一辆执迷如你的MINI</a:t>
            </a:r>
            <a:r>
              <a:rPr lang="en-US" altLang="zh-CN" sz="200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endParaRPr lang="zh-CN" altLang="en-US" sz="2000">
              <a:solidFill>
                <a:schemeClr val="tx2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883660" y="5342890"/>
            <a:ext cx="1274445" cy="1274445"/>
          </a:xfrm>
          <a:prstGeom prst="ellipse">
            <a:avLst/>
          </a:prstGeom>
          <a:solidFill>
            <a:srgbClr val="001F0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复古迷</a:t>
            </a:r>
          </a:p>
          <a:p>
            <a:pPr algn="ctr"/>
            <a:r>
              <a:rPr lang="zh-CN" altLang="en-US"/>
              <a:t>暗号</a:t>
            </a:r>
          </a:p>
        </p:txBody>
      </p:sp>
      <p:sp>
        <p:nvSpPr>
          <p:cNvPr id="7" name="椭圆 6"/>
          <p:cNvSpPr/>
          <p:nvPr/>
        </p:nvSpPr>
        <p:spPr>
          <a:xfrm>
            <a:off x="5992495" y="5342890"/>
            <a:ext cx="1274445" cy="1274445"/>
          </a:xfrm>
          <a:prstGeom prst="ellipse">
            <a:avLst/>
          </a:prstGeom>
          <a:solidFill>
            <a:srgbClr val="001F0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>
                <a:sym typeface="+mn-ea"/>
              </a:rPr>
              <a:t>颜值实力兼备</a:t>
            </a:r>
          </a:p>
        </p:txBody>
      </p:sp>
      <p:sp>
        <p:nvSpPr>
          <p:cNvPr id="8" name="椭圆 7"/>
          <p:cNvSpPr/>
          <p:nvPr/>
        </p:nvSpPr>
        <p:spPr>
          <a:xfrm>
            <a:off x="8101330" y="5342890"/>
            <a:ext cx="1283970" cy="1283970"/>
          </a:xfrm>
          <a:prstGeom prst="ellipse">
            <a:avLst/>
          </a:prstGeom>
          <a:solidFill>
            <a:srgbClr val="001F0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>
                <a:sym typeface="+mn-ea"/>
              </a:rPr>
              <a:t>独一</a:t>
            </a:r>
          </a:p>
          <a:p>
            <a:pPr lvl="0" algn="ctr">
              <a:buClrTx/>
              <a:buSzTx/>
              <a:buFontTx/>
            </a:pPr>
            <a:r>
              <a:rPr lang="zh-CN" altLang="en-US">
                <a:sym typeface="+mn-ea"/>
              </a:rPr>
              <a:t>无二</a:t>
            </a:r>
          </a:p>
        </p:txBody>
      </p:sp>
      <p:sp>
        <p:nvSpPr>
          <p:cNvPr id="9" name="椭圆 8"/>
          <p:cNvSpPr/>
          <p:nvPr/>
        </p:nvSpPr>
        <p:spPr>
          <a:xfrm>
            <a:off x="10180955" y="5342890"/>
            <a:ext cx="1283970" cy="1283970"/>
          </a:xfrm>
          <a:prstGeom prst="ellipse">
            <a:avLst/>
          </a:prstGeom>
          <a:solidFill>
            <a:srgbClr val="001F0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>
                <a:sym typeface="+mn-ea"/>
              </a:rPr>
              <a:t>绝对</a:t>
            </a:r>
          </a:p>
          <a:p>
            <a:pPr lvl="0" algn="ctr">
              <a:buClrTx/>
              <a:buSzTx/>
              <a:buFontTx/>
            </a:pPr>
            <a:r>
              <a:rPr lang="zh-CN" altLang="en-US">
                <a:sym typeface="+mn-ea"/>
              </a:rPr>
              <a:t>运动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997960" y="4140200"/>
            <a:ext cx="402971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400" b="1">
                <a:latin typeface="MINI Serif Bold" panose="02010600010101010101" charset="-122"/>
                <a:ea typeface="MINI Serif Bold" panose="02010600010101010101" charset="-122"/>
                <a:cs typeface="MINI Serif Bold" panose="02010600010101010101" charset="-122"/>
                <a:sym typeface="+mn-ea"/>
              </a:rPr>
              <a:t>MINI</a:t>
            </a:r>
            <a:r>
              <a:rPr lang="en-US" altLang="zh-CN" sz="2400" b="1">
                <a:latin typeface="MINI Serif Bold" panose="02010600010101010101" charset="-122"/>
                <a:ea typeface="MINI Serif Bold" panose="02010600010101010101" charset="-122"/>
                <a:cs typeface="MINI Serif Bold" panose="02010600010101010101" charset="-122"/>
                <a:sym typeface="+mn-ea"/>
              </a:rPr>
              <a:t> </a:t>
            </a:r>
            <a:r>
              <a:rPr lang="zh-CN" altLang="en-US" sz="2400" b="1">
                <a:latin typeface="MINI Serif Bold" panose="02010600010101010101" charset="-122"/>
                <a:ea typeface="MINI Serif Bold" panose="02010600010101010101" charset="-122"/>
                <a:cs typeface="MINI Serif Bold" panose="02010600010101010101" charset="-122"/>
                <a:sym typeface="+mn-ea"/>
              </a:rPr>
              <a:t>RESOLUTE</a:t>
            </a:r>
            <a:r>
              <a:rPr lang="en-US" altLang="zh-CN" sz="2400" b="1">
                <a:latin typeface="MINI Serif Bold" panose="02010600010101010101" charset="-122"/>
                <a:ea typeface="MINI Serif Bold" panose="02010600010101010101" charset="-122"/>
                <a:cs typeface="MINI Serif Bold" panose="02010600010101010101" charset="-122"/>
                <a:sym typeface="+mn-ea"/>
              </a:rPr>
              <a:t> </a:t>
            </a:r>
            <a:r>
              <a:rPr lang="zh-CN" altLang="en-US" sz="2400" b="1">
                <a:latin typeface="MINI Serif Regular" panose="02010600010101010101" charset="-122"/>
                <a:ea typeface="MINI Serif Regular" panose="02010600010101010101" charset="-122"/>
                <a:cs typeface="MINI Serif Regular" panose="02010600010101010101" charset="-122"/>
                <a:sym typeface="+mn-ea"/>
              </a:rPr>
              <a:t>执迷</a:t>
            </a:r>
            <a:r>
              <a:rPr lang="en-US" altLang="zh-CN" sz="2400" b="1">
                <a:latin typeface="MINI Serif Regular" panose="02010600010101010101" charset="-122"/>
                <a:ea typeface="MINI Serif Regular" panose="02010600010101010101" charset="-122"/>
                <a:cs typeface="MINI Serif Regular" panose="02010600010101010101" charset="-122"/>
                <a:sym typeface="+mn-ea"/>
              </a:rPr>
              <a:t> </a:t>
            </a:r>
            <a:r>
              <a:rPr lang="zh-CN" altLang="en-US" sz="2400" b="1">
                <a:latin typeface="MINI Serif Regular" panose="02010600010101010101" charset="-122"/>
                <a:ea typeface="MINI Serif Regular" panose="02010600010101010101" charset="-122"/>
                <a:cs typeface="MINI Serif Regular" panose="02010600010101010101" charset="-122"/>
                <a:sym typeface="+mn-ea"/>
              </a:rPr>
              <a:t>特别版</a:t>
            </a:r>
            <a:endParaRPr lang="zh-CN" altLang="en-US" sz="2400"/>
          </a:p>
        </p:txBody>
      </p:sp>
      <p:pic>
        <p:nvPicPr>
          <p:cNvPr id="15" name="图片 14" descr="ebd5a06238fc298390ba0924837a582"/>
          <p:cNvPicPr>
            <a:picLocks noChangeAspect="1"/>
          </p:cNvPicPr>
          <p:nvPr/>
        </p:nvPicPr>
        <p:blipFill>
          <a:blip r:embed="rId3"/>
          <a:srcRect t="14691" b="58560"/>
          <a:stretch>
            <a:fillRect/>
          </a:stretch>
        </p:blipFill>
        <p:spPr>
          <a:xfrm>
            <a:off x="6888480" y="1306195"/>
            <a:ext cx="4576445" cy="2649220"/>
          </a:xfrm>
          <a:prstGeom prst="rect">
            <a:avLst/>
          </a:prstGeom>
        </p:spPr>
      </p:pic>
      <p:pic>
        <p:nvPicPr>
          <p:cNvPr id="14" name="图片 13" descr="7c6aeb216ccddcf0f2460a94c48af3a"/>
          <p:cNvPicPr>
            <a:picLocks noChangeAspect="1"/>
          </p:cNvPicPr>
          <p:nvPr/>
        </p:nvPicPr>
        <p:blipFill>
          <a:blip r:embed="rId4"/>
          <a:srcRect t="14787" b="60028"/>
          <a:stretch>
            <a:fillRect/>
          </a:stretch>
        </p:blipFill>
        <p:spPr>
          <a:xfrm>
            <a:off x="501650" y="546100"/>
            <a:ext cx="6254115" cy="3409315"/>
          </a:xfrm>
          <a:prstGeom prst="rect">
            <a:avLst/>
          </a:prstGeom>
        </p:spPr>
      </p:pic>
      <p:pic>
        <p:nvPicPr>
          <p:cNvPr id="12" name="图片 11" descr="45013c2a4c8f0609a0d939ff5daeb2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4280" y="384175"/>
            <a:ext cx="1386840" cy="78549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95325" y="4140200"/>
            <a:ext cx="245745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有限空间</a:t>
            </a:r>
          </a:p>
          <a:p>
            <a:pPr lvl="0" algn="l">
              <a:buClrTx/>
              <a:buSzTx/>
              <a:buFontTx/>
            </a:pPr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无限感受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5455" y="344805"/>
            <a:ext cx="72377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 </a:t>
            </a:r>
            <a:r>
              <a:rPr lang="zh-CN" altLang="en-US" sz="2400"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2022MINI特别版车型发布会</a:t>
            </a:r>
            <a:endParaRPr lang="zh-CN" altLang="en-US" sz="240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3885" y="839470"/>
            <a:ext cx="242443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4200">
                <a:latin typeface="微软雅黑" panose="020B0503020204020204" charset="-122"/>
                <a:ea typeface="微软雅黑" panose="020B0503020204020204" charset="-122"/>
                <a:cs typeface="MINI Serif Regular" panose="02010600010101010101" charset="-122"/>
                <a:sym typeface="+mn-ea"/>
              </a:rPr>
              <a:t>活动目的</a:t>
            </a:r>
          </a:p>
        </p:txBody>
      </p:sp>
      <p:sp>
        <p:nvSpPr>
          <p:cNvPr id="8" name="矩形 7"/>
          <p:cNvSpPr/>
          <p:nvPr/>
        </p:nvSpPr>
        <p:spPr>
          <a:xfrm rot="16200000">
            <a:off x="6049010" y="-1558290"/>
            <a:ext cx="215265" cy="3331210"/>
          </a:xfrm>
          <a:prstGeom prst="rect">
            <a:avLst/>
          </a:prstGeom>
          <a:solidFill>
            <a:srgbClr val="313A33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65760" y="1671955"/>
            <a:ext cx="9714230" cy="28867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algn="l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提升MINI RESOLUTE 执迷 特别版在市场中的认知度，从品牌声量，到实际销量，实现双丰收。</a:t>
            </a:r>
          </a:p>
          <a:p>
            <a:pPr indent="0" algn="l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2022，MINI RESOLUTE 执迷 特别版大卖!</a:t>
            </a:r>
          </a:p>
          <a:p>
            <a:pPr marL="285750" indent="-28575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通过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MINI RESOLUTE 执迷 特别版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上市发布会传播MINI的品牌文化。</a:t>
            </a:r>
          </a:p>
          <a:p>
            <a:pPr marL="285750" indent="-285750" algn="l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增加经销商对品牌的荣誉感，并为未来的业绩目标奋勇而战。</a:t>
            </a:r>
          </a:p>
          <a:p>
            <a:pPr marL="285750" indent="-285750" algn="l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透过上市发布会活动激活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MINI RESOLUTE 执迷 特别版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品牌市场地位，并增加与目标群体间的互动。</a:t>
            </a:r>
          </a:p>
          <a:p>
            <a:pPr marL="285750" indent="-285750" algn="l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本次活动借助媒体传播平台，增加产品曝光，引发客户关注，以达到集客目标，同时吸引高意向潜客莅临现场品鉴产品</a:t>
            </a:r>
          </a:p>
          <a:p>
            <a:pPr indent="0" algn="l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为实现客流数量提升以及订单转化奠定基础。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4653915"/>
            <a:ext cx="12192000" cy="219075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280" y="384175"/>
            <a:ext cx="1386840" cy="785495"/>
          </a:xfrm>
          <a:prstGeom prst="rect">
            <a:avLst/>
          </a:prstGeom>
        </p:spPr>
      </p:pic>
      <p:pic>
        <p:nvPicPr>
          <p:cNvPr id="14" name="图片 13" descr="53740bd08862fc78fdfa61a488282a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" y="4074795"/>
            <a:ext cx="12192000" cy="2783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VCG21gic11149295"/>
          <p:cNvPicPr>
            <a:picLocks noChangeAspect="1"/>
          </p:cNvPicPr>
          <p:nvPr/>
        </p:nvPicPr>
        <p:blipFill>
          <a:blip r:embed="rId3"/>
          <a:srcRect t="7833" b="78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0360" y="2628900"/>
            <a:ext cx="7660005" cy="1599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6600" b="1">
                <a:solidFill>
                  <a:schemeClr val="bg1">
                    <a:alpha val="6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这一次</a:t>
            </a:r>
          </a:p>
          <a:p>
            <a:r>
              <a:rPr lang="zh-CN" sz="32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我们如何打造不一样的上市发布会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VCG41N957670142"/>
          <p:cNvPicPr>
            <a:picLocks noChangeAspect="1"/>
          </p:cNvPicPr>
          <p:nvPr/>
        </p:nvPicPr>
        <p:blipFill>
          <a:blip r:embed="rId3"/>
          <a:srcRect t="7833" b="7833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  <p:pic>
        <p:nvPicPr>
          <p:cNvPr id="4" name="图片 3" descr="VCG211375961494"/>
          <p:cNvPicPr>
            <a:picLocks noChangeAspect="1"/>
          </p:cNvPicPr>
          <p:nvPr/>
        </p:nvPicPr>
        <p:blipFill>
          <a:blip r:embed="rId4"/>
          <a:srcRect t="7833" b="78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443e122c2b6eef4c59e6441be55dac8"/>
          <p:cNvPicPr>
            <a:picLocks noChangeAspect="1"/>
          </p:cNvPicPr>
          <p:nvPr/>
        </p:nvPicPr>
        <p:blipFill>
          <a:blip r:embed="rId5"/>
          <a:srcRect l="8728" t="7815" r="40473" b="7815"/>
          <a:stretch>
            <a:fillRect/>
          </a:stretch>
        </p:blipFill>
        <p:spPr>
          <a:xfrm>
            <a:off x="0" y="0"/>
            <a:ext cx="6194425" cy="685927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635" y="2433320"/>
            <a:ext cx="12192635" cy="1990725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846705" y="2306320"/>
            <a:ext cx="6497955" cy="1863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60000"/>
              </a:lnSpc>
              <a:buClrTx/>
              <a:buSzTx/>
              <a:buFontTx/>
            </a:pPr>
            <a:r>
              <a:rPr lang="zh-CN" altLang="en-US" sz="5400">
                <a:solidFill>
                  <a:schemeClr val="bg1"/>
                </a:solidFill>
                <a:effectLst>
                  <a:outerShdw blurRad="50800" dist="76200" dir="2700000" algn="tl">
                    <a:srgbClr val="000000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MINI执迷×日落黄昏</a:t>
            </a:r>
          </a:p>
          <a:p>
            <a:pPr lvl="0" algn="ctr">
              <a:lnSpc>
                <a:spcPct val="160000"/>
              </a:lnSpc>
              <a:buClrTx/>
              <a:buSzTx/>
              <a:buFontTx/>
            </a:pPr>
            <a:r>
              <a:rPr lang="zh-CN" altLang="en-US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会碰撞出怎么样的火花？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VCG211308912093"/>
          <p:cNvPicPr>
            <a:picLocks noChangeAspect="1"/>
          </p:cNvPicPr>
          <p:nvPr/>
        </p:nvPicPr>
        <p:blipFill>
          <a:blip r:embed="rId3"/>
          <a:srcRect t="9551" b="9551"/>
          <a:stretch>
            <a:fillRect/>
          </a:stretch>
        </p:blipFill>
        <p:spPr>
          <a:xfrm>
            <a:off x="-10795" y="-6350"/>
            <a:ext cx="12202795" cy="686435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2382520"/>
            <a:ext cx="12202160" cy="2535555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447675" y="1864995"/>
            <a:ext cx="675703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44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100000"/>
                    </a:srgbClr>
                  </a:outerShdw>
                </a:effectLst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日落与黄昏</a:t>
            </a:r>
            <a:r>
              <a:rPr lang="en-US" sz="44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100000"/>
                    </a:srgbClr>
                  </a:outerShdw>
                </a:effectLst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</a:t>
            </a:r>
            <a:r>
              <a:rPr lang="zh-CN" sz="44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100000"/>
                    </a:srgbClr>
                  </a:outerShdw>
                </a:effectLst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浪漫且执迷</a:t>
            </a:r>
            <a:endParaRPr lang="zh-CN" altLang="en-US" sz="4400" b="1">
              <a:solidFill>
                <a:schemeClr val="bg1"/>
              </a:solidFill>
              <a:effectLst>
                <a:outerShdw blurRad="38100" dist="63500" dir="2700000" algn="tl">
                  <a:srgbClr val="000000">
                    <a:alpha val="100000"/>
                  </a:srgbClr>
                </a:outerShdw>
              </a:effectLst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7675" y="2773680"/>
            <a:ext cx="5080000" cy="175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>
              <a:lnSpc>
                <a:spcPct val="14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执迷</a:t>
            </a:r>
            <a:r>
              <a:rPr lang="en-US" altLang="zh-CN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—</a:t>
            </a: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落日派对</a:t>
            </a:r>
            <a:endParaRPr lang="zh-CN" altLang="en-US" sz="200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浪漫、复古、热情</a:t>
            </a:r>
            <a:endParaRPr lang="zh-CN" altLang="en-US" sz="200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indent="0">
              <a:lnSpc>
                <a:spcPct val="140000"/>
              </a:lnSpc>
            </a:pPr>
            <a:r>
              <a:rPr lang="zh-CN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收集每一种日落浪漫</a:t>
            </a:r>
            <a:r>
              <a:rPr 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 </a:t>
            </a:r>
            <a:r>
              <a:rPr lang="zh-CN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每一片自由晚霞</a:t>
            </a:r>
            <a:endParaRPr lang="zh-CN" altLang="en-US" sz="2000" b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>
              <a:lnSpc>
                <a:spcPct val="130000"/>
              </a:lnSpc>
            </a:pPr>
            <a:r>
              <a:rPr lang="zh-CN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感受夏日最温柔的时刻</a:t>
            </a:r>
            <a:endParaRPr lang="zh-CN" altLang="en-US" sz="2000" b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1854716ecb188c4db12c9d0de0ec34"/>
          <p:cNvPicPr>
            <a:picLocks noChangeAspect="1"/>
          </p:cNvPicPr>
          <p:nvPr/>
        </p:nvPicPr>
        <p:blipFill>
          <a:blip r:embed="rId3"/>
          <a:srcRect t="12526" b="1252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048250" y="1753235"/>
            <a:ext cx="6932295" cy="2730500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827145" y="2157095"/>
            <a:ext cx="7660005" cy="2091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杭州小“加州”之称</a:t>
            </a:r>
          </a:p>
          <a:p>
            <a:pPr algn="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浓浓加州落日海岸度假风情</a:t>
            </a:r>
          </a:p>
          <a:p>
            <a:pPr algn="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走到哪里都是一副美丽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的油画景象</a:t>
            </a:r>
          </a:p>
          <a:p>
            <a:pPr algn="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在落日余晖下</a:t>
            </a:r>
          </a:p>
          <a:p>
            <a:pPr algn="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感受来自西海岸的执迷浪漫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91465" y="265430"/>
            <a:ext cx="3535680" cy="11068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6600">
                <a:solidFill>
                  <a:srgbClr val="313A33">
                    <a:alpha val="78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 Light" panose="020B0502040204020203" charset="-122"/>
                <a:sym typeface="+mn-ea"/>
              </a:rPr>
              <a:t>执迷场地</a:t>
            </a:r>
            <a:endParaRPr lang="zh-CN" altLang="en-US" sz="6600">
              <a:solidFill>
                <a:srgbClr val="313A33">
                  <a:alpha val="78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 Light" panose="020B0502040204020203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69200" y="1027430"/>
            <a:ext cx="3844290" cy="10509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48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100000"/>
                    </a:srgbClr>
                  </a:outerShdw>
                </a:effectLst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杭州夏沫花园</a:t>
            </a:r>
            <a:endParaRPr lang="zh-CN" altLang="en-US" sz="4800" b="1">
              <a:solidFill>
                <a:schemeClr val="bg1"/>
              </a:solidFill>
              <a:effectLst>
                <a:outerShdw blurRad="38100" dist="63500" dir="2700000" algn="tl">
                  <a:srgbClr val="000000">
                    <a:alpha val="100000"/>
                  </a:srgbClr>
                </a:outerShdw>
              </a:effectLst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CG41185284137"/>
          <p:cNvPicPr>
            <a:picLocks noChangeAspect="1"/>
          </p:cNvPicPr>
          <p:nvPr/>
        </p:nvPicPr>
        <p:blipFill>
          <a:blip r:embed="rId3"/>
          <a:srcRect t="7833" b="78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VCG41N957670142"/>
          <p:cNvPicPr>
            <a:picLocks noChangeAspect="1"/>
          </p:cNvPicPr>
          <p:nvPr/>
        </p:nvPicPr>
        <p:blipFill>
          <a:blip r:embed="rId4"/>
          <a:srcRect t="7833" b="7833"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2253615"/>
            <a:ext cx="12192000" cy="311658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21995" y="2611755"/>
            <a:ext cx="6195060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八月限定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“加州西海岸”落日浪漫空降杭城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沉浸式场景化布置+新潮玩法互动+落日泳池派对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与MINI RESOLUTE 执迷一起落日飞车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感受一场浪漫且执迷的落日派对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21995" y="1386205"/>
            <a:ext cx="3869055" cy="1291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r">
              <a:lnSpc>
                <a:spcPct val="130000"/>
              </a:lnSpc>
              <a:buClrTx/>
              <a:buSzTx/>
              <a:buFontTx/>
            </a:pPr>
            <a:r>
              <a:rPr lang="zh-CN"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100000"/>
                    </a:srgbClr>
                  </a:outerShdw>
                </a:effectLst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落日 · 派对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/>
          <a:srcRect b="15774"/>
          <a:stretch>
            <a:fillRect/>
          </a:stretch>
        </p:blipFill>
        <p:spPr>
          <a:xfrm>
            <a:off x="0" y="0"/>
            <a:ext cx="12204065" cy="685736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-635"/>
            <a:ext cx="12192000" cy="6858635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01958" y="2710332"/>
            <a:ext cx="5963307" cy="10147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执迷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落日派对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66359" y="3589860"/>
            <a:ext cx="6859277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4000" b="1" dirty="0">
                <a:solidFill>
                  <a:schemeClr val="bg1"/>
                </a:solidFill>
                <a:latin typeface="Bell MT" panose="02020503060305020303" charset="0"/>
                <a:ea typeface="Bell MT" panose="02020503060305020303" charset="0"/>
                <a:cs typeface="Bell MT" panose="02020503060305020303" charset="0"/>
              </a:rPr>
              <a:t>MUSIC</a:t>
            </a:r>
            <a:r>
              <a:rPr kumimoji="1" lang="zh-CN" altLang="en-US" sz="4000" b="1" dirty="0">
                <a:solidFill>
                  <a:schemeClr val="bg1"/>
                </a:solidFill>
                <a:latin typeface="Bell MT" panose="02020503060305020303" charset="0"/>
                <a:ea typeface="Bell MT" panose="02020503060305020303" charset="0"/>
                <a:cs typeface="Bell MT" panose="02020503060305020303" charset="0"/>
              </a:rPr>
              <a:t> </a:t>
            </a:r>
            <a:r>
              <a:rPr kumimoji="1" lang="en-US" altLang="zh-CN" sz="4000" b="1" dirty="0">
                <a:solidFill>
                  <a:schemeClr val="bg1"/>
                </a:solidFill>
                <a:latin typeface="Bell MT" panose="02020503060305020303" charset="0"/>
                <a:ea typeface="Bell MT" panose="02020503060305020303" charset="0"/>
                <a:cs typeface="Bell MT" panose="02020503060305020303" charset="0"/>
              </a:rPr>
              <a:t>POOL</a:t>
            </a:r>
            <a:endParaRPr kumimoji="1" lang="zh-CN" altLang="en-US" sz="4000" b="1" dirty="0">
              <a:solidFill>
                <a:schemeClr val="bg1"/>
              </a:solidFill>
              <a:latin typeface="Bell MT" panose="02020503060305020303" charset="0"/>
              <a:ea typeface="Bell MT" panose="02020503060305020303" charset="0"/>
              <a:cs typeface="Bell MT" panose="02020503060305020303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55415" y="1835150"/>
            <a:ext cx="409130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6000" b="1">
                <a:solidFill>
                  <a:schemeClr val="bg1"/>
                </a:solidFill>
                <a:latin typeface="Bell MT" panose="02020503060305020303" charset="0"/>
                <a:ea typeface="Bell MT" panose="02020503060305020303" charset="0"/>
                <a:cs typeface="Bell MT" panose="02020503060305020303" charset="0"/>
              </a:rPr>
              <a:t>SUMMER</a:t>
            </a:r>
            <a:endParaRPr kumimoji="1" lang="zh-CN" altLang="en-US" sz="6000" b="1" dirty="0">
              <a:solidFill>
                <a:schemeClr val="bg1"/>
              </a:solidFill>
              <a:latin typeface="Bell MT" panose="02020503060305020303" charset="0"/>
              <a:ea typeface="Bell MT" panose="02020503060305020303" charset="0"/>
              <a:cs typeface="Bell MT" panose="02020503060305020303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77160" y="4530808"/>
            <a:ext cx="903767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落日泳池派对，激情的水枪大作战、复古朋克摇滚来袭！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c5bdceeae914fccb0877d368ca65edd"/>
          <p:cNvPicPr>
            <a:picLocks noChangeAspect="1"/>
          </p:cNvPicPr>
          <p:nvPr/>
        </p:nvPicPr>
        <p:blipFill>
          <a:blip r:embed="rId2"/>
          <a:srcRect t="-444" b="16038"/>
          <a:stretch>
            <a:fillRect/>
          </a:stretch>
        </p:blipFill>
        <p:spPr>
          <a:xfrm>
            <a:off x="0" y="-27305"/>
            <a:ext cx="12192635" cy="68586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635"/>
            <a:ext cx="12192000" cy="683006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01958" y="2710332"/>
            <a:ext cx="5963307" cy="10147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执迷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场景布置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66359" y="3589860"/>
            <a:ext cx="6859277" cy="70675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4000" b="1" dirty="0">
                <a:solidFill>
                  <a:schemeClr val="bg1"/>
                </a:solidFill>
                <a:latin typeface="Bell MT" panose="02020503060305020303" charset="0"/>
                <a:ea typeface="Bell MT" panose="02020503060305020303" charset="0"/>
                <a:cs typeface="Bell MT" panose="02020503060305020303" charset="0"/>
                <a:sym typeface="+mn-ea"/>
              </a:rPr>
              <a:t>Atmosphere layout</a:t>
            </a:r>
            <a:endParaRPr kumimoji="1" lang="zh-CN" altLang="en-US" sz="4000" b="1" dirty="0">
              <a:solidFill>
                <a:schemeClr val="bg1"/>
              </a:solidFill>
              <a:latin typeface="Bell MT" panose="02020503060305020303" charset="0"/>
              <a:ea typeface="Bell MT" panose="02020503060305020303" charset="0"/>
              <a:cs typeface="Bell MT" panose="02020503060305020303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55415" y="1835150"/>
            <a:ext cx="409130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6000" b="1">
                <a:solidFill>
                  <a:schemeClr val="bg1"/>
                </a:solidFill>
                <a:latin typeface="Bell MT" panose="02020503060305020303" charset="0"/>
                <a:ea typeface="Bell MT" panose="02020503060305020303" charset="0"/>
                <a:cs typeface="Bell MT" panose="02020503060305020303" charset="0"/>
              </a:rPr>
              <a:t>SUMMER</a:t>
            </a:r>
            <a:endParaRPr kumimoji="1" lang="zh-CN" altLang="en-US" sz="6000" b="1" dirty="0">
              <a:solidFill>
                <a:schemeClr val="bg1"/>
              </a:solidFill>
              <a:latin typeface="Bell MT" panose="02020503060305020303" charset="0"/>
              <a:ea typeface="Bell MT" panose="02020503060305020303" charset="0"/>
              <a:cs typeface="Bell MT" panose="02020503060305020303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77160" y="4530808"/>
            <a:ext cx="903767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沙滩、泳池、冲浪</a:t>
            </a:r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.....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落日加州海岸搬到杭州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图片 105"/>
          <p:cNvPicPr/>
          <p:nvPr/>
        </p:nvPicPr>
        <p:blipFill>
          <a:blip r:embed="rId2"/>
          <a:srcRect l="-175" t="1442" r="175" b="9220"/>
          <a:stretch>
            <a:fillRect/>
          </a:stretch>
        </p:blipFill>
        <p:spPr>
          <a:xfrm>
            <a:off x="0" y="-27305"/>
            <a:ext cx="12190095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0" y="-27305"/>
            <a:ext cx="12192000" cy="6884670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01958" y="2710332"/>
            <a:ext cx="5963307" cy="10147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执迷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新潮互动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66359" y="3589860"/>
            <a:ext cx="6859277" cy="70675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4000" b="1" dirty="0">
                <a:solidFill>
                  <a:schemeClr val="bg1"/>
                </a:solidFill>
                <a:latin typeface="Bell MT" panose="02020503060305020303" charset="0"/>
                <a:ea typeface="Bell MT" panose="02020503060305020303" charset="0"/>
                <a:cs typeface="Bell MT" panose="02020503060305020303" charset="0"/>
              </a:rPr>
              <a:t> interaction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955415" y="1835150"/>
            <a:ext cx="409130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6000" b="1">
                <a:solidFill>
                  <a:schemeClr val="bg1"/>
                </a:solidFill>
                <a:latin typeface="Bell MT" panose="02020503060305020303" charset="0"/>
                <a:ea typeface="Bell MT" panose="02020503060305020303" charset="0"/>
                <a:cs typeface="Bell MT" panose="02020503060305020303" charset="0"/>
              </a:rPr>
              <a:t>SUMMER</a:t>
            </a:r>
            <a:endParaRPr kumimoji="1" lang="zh-CN" altLang="en-US" sz="6000" b="1" dirty="0">
              <a:solidFill>
                <a:schemeClr val="bg1"/>
              </a:solidFill>
              <a:latin typeface="Bell MT" panose="02020503060305020303" charset="0"/>
              <a:ea typeface="Bell MT" panose="02020503060305020303" charset="0"/>
              <a:cs typeface="Bell MT" panose="02020503060305020303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77160" y="4530808"/>
            <a:ext cx="903767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合时下最热互动玩法：水上大战，tufting gun DIY带你玩转夏日，找回执迷乐趣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3155315"/>
            <a:ext cx="7633970" cy="2233295"/>
          </a:xfrm>
          <a:prstGeom prst="rect">
            <a:avLst/>
          </a:prstGeom>
          <a:solidFill>
            <a:srgbClr val="313A33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88290" y="1095375"/>
            <a:ext cx="562483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chemeClr val="tx1">
                    <a:alpha val="63000"/>
                  </a:schemeClr>
                </a:solidFill>
                <a:sym typeface="+mn-ea"/>
              </a:rPr>
              <a:t>MINI RESOLUTE 执迷 特别版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24318" y="1847215"/>
            <a:ext cx="32797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玩转热爱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38593" y="2399665"/>
            <a:ext cx="3451225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chemeClr val="tx1"/>
                </a:solidFill>
                <a:sym typeface="+mn-ea"/>
              </a:rPr>
              <a:t>一场城市潮玩上市发布会</a:t>
            </a:r>
          </a:p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chemeClr val="tx1"/>
                </a:solidFill>
                <a:sym typeface="+mn-ea"/>
              </a:rPr>
              <a:t>唤醒内心最执迷的渴望！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46785" y="3155315"/>
            <a:ext cx="496570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执迷的人，往往都有一颗躁动的心</a:t>
            </a:r>
            <a:endParaRPr lang="zh-CN" altLang="en-US">
              <a:solidFill>
                <a:schemeClr val="bg1"/>
              </a:solidFill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这个夏天，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MINI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与你一起执迷不悟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躁动的灵魂，从落日开始复活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执迷生活的下半场从这里开启！</a:t>
            </a:r>
            <a:endParaRPr lang="zh-CN" altLang="en-US" sz="1800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带你走入执迷空间，一起执迷不改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探寻属于你我的执迷夏日时光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t="14955"/>
          <a:stretch>
            <a:fillRect/>
          </a:stretch>
        </p:blipFill>
        <p:spPr>
          <a:xfrm>
            <a:off x="6482080" y="1847215"/>
            <a:ext cx="5409565" cy="2588260"/>
          </a:xfrm>
          <a:prstGeom prst="rect">
            <a:avLst/>
          </a:prstGeom>
        </p:spPr>
      </p:pic>
      <p:pic>
        <p:nvPicPr>
          <p:cNvPr id="9" name="图片 8" descr="45013c2a4c8f0609a0d939ff5daeb2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05435" y="1483995"/>
            <a:ext cx="8609330" cy="40925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6000">
                <a:solidFill>
                  <a:srgbClr val="C8C8C8">
                    <a:alpha val="80000"/>
                  </a:srgbClr>
                </a:solidFill>
                <a:latin typeface="MINI Serif Bold" panose="02010600010101010101" charset="-122"/>
                <a:ea typeface="MINI Serif Bold" panose="02010600010101010101" charset="-122"/>
                <a:cs typeface="等线" panose="02010600030101010101" charset="-122"/>
                <a:sym typeface="+mn-ea"/>
              </a:rPr>
              <a:t>MINI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531735" y="2620010"/>
            <a:ext cx="361124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6000" b="1">
                <a:solidFill>
                  <a:srgbClr val="313A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活动内容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95235" y="3538855"/>
            <a:ext cx="235077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200" b="1">
                <a:solidFill>
                  <a:srgbClr val="313A33">
                    <a:alpha val="69000"/>
                  </a:srgbClr>
                </a:solidFill>
                <a:latin typeface="+mj-ea"/>
                <a:ea typeface="+mj-ea"/>
                <a:cs typeface="等线" panose="02010600030101010101" charset="-122"/>
                <a:sym typeface="+mn-ea"/>
              </a:rPr>
              <a:t>01</a:t>
            </a:r>
            <a:r>
              <a:rPr lang="en-US" altLang="zh-CN" b="1">
                <a:solidFill>
                  <a:schemeClr val="tx1">
                    <a:alpha val="69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charset="-122"/>
                <a:sym typeface="+mn-ea"/>
              </a:rPr>
              <a:t>Activity content </a:t>
            </a:r>
          </a:p>
        </p:txBody>
      </p:sp>
      <p:pic>
        <p:nvPicPr>
          <p:cNvPr id="5" name="图片 4" descr="b66369cf975f06291b567c978997631"/>
          <p:cNvPicPr>
            <a:picLocks noChangeAspect="1"/>
          </p:cNvPicPr>
          <p:nvPr/>
        </p:nvPicPr>
        <p:blipFill>
          <a:blip r:embed="rId3"/>
          <a:srcRect l="12495" t="22461" r="12495" b="14259"/>
          <a:stretch>
            <a:fillRect/>
          </a:stretch>
        </p:blipFill>
        <p:spPr>
          <a:xfrm>
            <a:off x="1489075" y="2116455"/>
            <a:ext cx="4670425" cy="2955925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V="1">
            <a:off x="8988425" y="4995545"/>
            <a:ext cx="2455545" cy="1862455"/>
          </a:xfrm>
          <a:prstGeom prst="line">
            <a:avLst/>
          </a:prstGeom>
          <a:ln>
            <a:solidFill>
              <a:srgbClr val="001F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8437880" y="6003290"/>
            <a:ext cx="1126490" cy="854710"/>
          </a:xfrm>
          <a:prstGeom prst="line">
            <a:avLst/>
          </a:prstGeom>
          <a:ln>
            <a:solidFill>
              <a:srgbClr val="001F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841875" y="6261100"/>
            <a:ext cx="2508885" cy="339090"/>
            <a:chOff x="8010" y="9754"/>
            <a:chExt cx="3951" cy="534"/>
          </a:xfrm>
        </p:grpSpPr>
        <p:sp>
          <p:nvSpPr>
            <p:cNvPr id="11" name="矩形 10"/>
            <p:cNvSpPr/>
            <p:nvPr/>
          </p:nvSpPr>
          <p:spPr>
            <a:xfrm>
              <a:off x="8010" y="9754"/>
              <a:ext cx="1565" cy="53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MINI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9575" y="9754"/>
              <a:ext cx="2387" cy="535"/>
            </a:xfrm>
            <a:prstGeom prst="rect">
              <a:avLst/>
            </a:prstGeom>
            <a:solidFill>
              <a:srgbClr val="313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ym typeface="+mn-ea"/>
                </a:rPr>
                <a:t>RESOLUTE</a:t>
              </a:r>
              <a:endParaRPr lang="en-US" altLang="zh-CN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268095"/>
            <a:ext cx="12192000" cy="4323715"/>
          </a:xfrm>
          <a:prstGeom prst="rect">
            <a:avLst/>
          </a:prstGeom>
          <a:solidFill>
            <a:srgbClr val="313A33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5fd908cb862c8d228d616989014dec7"/>
          <p:cNvPicPr>
            <a:picLocks noChangeAspect="1"/>
          </p:cNvPicPr>
          <p:nvPr/>
        </p:nvPicPr>
        <p:blipFill>
          <a:blip r:embed="rId4"/>
          <a:srcRect l="2978" t="14446" r="5373" b="59694"/>
          <a:stretch>
            <a:fillRect/>
          </a:stretch>
        </p:blipFill>
        <p:spPr>
          <a:xfrm>
            <a:off x="355600" y="1614170"/>
            <a:ext cx="5941060" cy="362966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6499225" y="1768475"/>
            <a:ext cx="5268595" cy="3646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活动主题：</a:t>
            </a:r>
          </a:p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MINI灵感花园派对</a:t>
            </a:r>
            <a:endParaRPr lang="zh-CN" altLang="en-US" sz="1400" b="1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——</a:t>
            </a:r>
            <a:r>
              <a:rPr lang="zh-CN" altLang="en-US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2022MINI特别版车型发布会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活动时间：</a:t>
            </a:r>
          </a:p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2022年</a:t>
            </a:r>
            <a:r>
              <a:rPr lang="en-US" altLang="zh-CN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8</a:t>
            </a:r>
            <a:r>
              <a:rPr lang="zh-CN" altLang="en-US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月</a:t>
            </a:r>
            <a:r>
              <a:rPr lang="en-US" altLang="zh-CN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28</a:t>
            </a:r>
            <a:r>
              <a:rPr lang="zh-CN" altLang="en-US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日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活动地点：</a:t>
            </a:r>
          </a:p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杭州夏沫民宿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活动内容：</a:t>
            </a:r>
          </a:p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新车上市+车型品鉴+泳池派对+创意互动+特色晚宴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活动人数：</a:t>
            </a:r>
          </a:p>
          <a:p>
            <a:pPr algn="l">
              <a:lnSpc>
                <a:spcPct val="150000"/>
              </a:lnSpc>
            </a:pPr>
            <a:r>
              <a:rPr lang="en-US" altLang="zh-CN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25</a:t>
            </a:r>
            <a:r>
              <a:rPr lang="zh-CN" altLang="en-US" sz="1400" b="1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人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465455" y="1708785"/>
          <a:ext cx="11261090" cy="3728933"/>
        </p:xfrm>
        <a:graphic>
          <a:graphicData uri="http://schemas.openxmlformats.org/drawingml/2006/table">
            <a:tbl>
              <a:tblPr firstRow="1" bandRow="1">
                <a:tableStyleId>{1E3EDFB1-2C56-4EFB-B7DF-1B12237007F0}</a:tableStyleId>
              </a:tblPr>
              <a:tblGrid>
                <a:gridCol w="1370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5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516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D88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时间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D88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时长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D88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环节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D88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内容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D8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655">
                <a:tc rowSpan="6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执迷灵魂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16:30-17:30</a:t>
                      </a:r>
                      <a:endParaRPr lang="en-US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60’</a:t>
                      </a:r>
                      <a:endParaRPr lang="en-US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嘉宾签到&amp;</a:t>
                      </a:r>
                      <a:r>
                        <a:rPr lang="zh-CN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拍照打卡</a:t>
                      </a: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来宾签到，打卡区进行拍照打卡</a:t>
                      </a:r>
                      <a:endParaRPr lang="zh-CN" sz="10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tufting gun DIY</a:t>
                      </a:r>
                      <a:endParaRPr lang="zh-CN" sz="10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tufting gun，当代潮人的织布机，感受手工“织布”</a:t>
                      </a:r>
                      <a:endParaRPr lang="zh-CN" sz="10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17:30-17:35</a:t>
                      </a:r>
                      <a:endParaRPr lang="en-US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5’</a:t>
                      </a:r>
                      <a:endParaRPr lang="en-US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主持开场</a:t>
                      </a: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主持人开场，介绍活动概述</a:t>
                      </a:r>
                      <a:endParaRPr lang="zh-CN" sz="10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17:35-17:40</a:t>
                      </a:r>
                      <a:endParaRPr lang="en-US" altLang="zh-CN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’</a:t>
                      </a:r>
                      <a:endParaRPr lang="en-US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领导致辞</a:t>
                      </a:r>
                      <a:endParaRPr lang="zh-CN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汉仪中黑简" panose="02010600000101010101" charset="-122"/>
                          <a:sym typeface="+mn-ea"/>
                        </a:rPr>
                        <a:t>领导上台致开场词</a:t>
                      </a:r>
                      <a:endParaRPr lang="zh-CN" altLang="en-US" sz="10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汉仪中黑简" panose="02010600000101010101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8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17:40-18:00</a:t>
                      </a:r>
                      <a:endParaRPr lang="en-US" altLang="zh-CN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</a:t>
                      </a: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’</a:t>
                      </a:r>
                      <a:endParaRPr lang="en-US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产品讲解</a:t>
                      </a:r>
                      <a:r>
                        <a:rPr lang="en-US" altLang="zh-CN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lang="zh-CN" altLang="en-US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知识问答</a:t>
                      </a: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mini</a:t>
                      </a: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讲师带来</a:t>
                      </a: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车型赏析、产品介绍 </a:t>
                      </a:r>
                      <a:r>
                        <a:rPr lang="en-US" altLang="zh-CN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结合车型进行知识问答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000"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18:00-18:10</a:t>
                      </a:r>
                      <a:endParaRPr lang="en-US" altLang="zh-CN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10</a:t>
                      </a: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’</a:t>
                      </a:r>
                      <a:endParaRPr lang="en-US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KOL</a:t>
                      </a:r>
                      <a:r>
                        <a:rPr lang="zh-CN" altLang="en-US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大咖分享</a:t>
                      </a: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以执迷为主题，结合车型做经验分享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 row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汉仪中黑简" panose="02010600000101010101" charset="-122"/>
                          <a:sym typeface="微软雅黑" panose="020B0503020204020204" charset="-122"/>
                        </a:rPr>
                        <a:t>执迷空间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执迷</a:t>
                      </a:r>
                      <a:r>
                        <a:rPr lang="en-US" altLang="zh-CN" sz="1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—</a:t>
                      </a:r>
                      <a:r>
                        <a:rPr lang="zh-CN" altLang="en-US" sz="1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落日</a:t>
                      </a:r>
                      <a:r>
                        <a:rPr lang="zh-CN" sz="14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泳池派对</a:t>
                      </a:r>
                      <a:endParaRPr lang="zh-CN" sz="14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L>
                    <a:lnR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L>
                    <a:lnR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18:10-20:00</a:t>
                      </a:r>
                      <a:endParaRPr lang="en-US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110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’</a:t>
                      </a:r>
                      <a:endParaRPr lang="en-US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晚宴</a:t>
                      </a:r>
                      <a:endParaRPr lang="zh-CN" altLang="en-US" sz="10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晚宴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8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热浪来袭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激情水枪大战</a:t>
                      </a:r>
                      <a:r>
                        <a:rPr lang="zh-CN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：</a:t>
                      </a:r>
                      <a:r>
                        <a:rPr lang="zh-CN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现场来宾分发玩具水枪，进行水枪大战</a:t>
                      </a:r>
                    </a:p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水球大作战：在泳池中放置一定数量的塑料球，每位嘉宾可在水中抢夺水球，</a:t>
                      </a:r>
                    </a:p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水球数量最多的嘉宾可获得精美礼品。</a:t>
                      </a:r>
                      <a:endParaRPr lang="zh-CN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音乐泳池趴</a:t>
                      </a:r>
                      <a:endParaRPr lang="zh-CN" altLang="en-US" sz="10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朋克乐队进行激情音乐演唱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76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0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20:00</a:t>
                      </a:r>
                      <a:r>
                        <a:rPr lang="en-US" sz="1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-</a:t>
                      </a:r>
                      <a:endParaRPr lang="en-US" altLang="en-US" sz="10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结束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10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平行四边形 4"/>
          <p:cNvSpPr/>
          <p:nvPr/>
        </p:nvSpPr>
        <p:spPr>
          <a:xfrm>
            <a:off x="559435" y="771525"/>
            <a:ext cx="224790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45013c2a4c8f0609a0d939ff5daeb2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80745" y="40005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等线" panose="02010600030101010101" charset="-122"/>
                <a:sym typeface="+mn-ea"/>
              </a:rPr>
              <a:t>活动流程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db2648a985f1ffcbb31188d847b3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"/>
            <a:ext cx="12192000" cy="65309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2750" y="228600"/>
            <a:ext cx="22148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场地布局图</a:t>
            </a:r>
          </a:p>
        </p:txBody>
      </p:sp>
      <p:pic>
        <p:nvPicPr>
          <p:cNvPr id="3" name="图片 2" descr="fe23f273dd9ddb3efefaebce75346f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9910" y="196215"/>
            <a:ext cx="1146175" cy="6489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25582b685e1d04e079dc97f855ece5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245" y="3732530"/>
            <a:ext cx="4748530" cy="25838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t="12502" b="12502"/>
          <a:stretch>
            <a:fillRect/>
          </a:stretch>
        </p:blipFill>
        <p:spPr>
          <a:xfrm>
            <a:off x="4254500" y="1429385"/>
            <a:ext cx="3801745" cy="21386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 t="7817" b="7817"/>
          <a:stretch>
            <a:fillRect/>
          </a:stretch>
        </p:blipFill>
        <p:spPr>
          <a:xfrm>
            <a:off x="180340" y="3732530"/>
            <a:ext cx="4592320" cy="2583815"/>
          </a:xfrm>
          <a:prstGeom prst="rect">
            <a:avLst/>
          </a:prstGeom>
        </p:spPr>
      </p:pic>
      <p:pic>
        <p:nvPicPr>
          <p:cNvPr id="8" name="图片 7" descr="e9a90c6d7044edc47f0c000f964df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340" y="1430020"/>
            <a:ext cx="3977005" cy="21380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12750" y="80581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等线" panose="02010600030101010101" charset="-122"/>
                <a:sym typeface="+mn-ea"/>
              </a:rPr>
              <a:t>场地实景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12750" y="228600"/>
            <a:ext cx="26212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>
                <a:solidFill>
                  <a:srgbClr val="6D88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+mn-ea"/>
              </a:rPr>
              <a:t>杭州夏沫花园</a:t>
            </a:r>
          </a:p>
        </p:txBody>
      </p:sp>
      <p:pic>
        <p:nvPicPr>
          <p:cNvPr id="10" name="图片 9" descr="37c10bcb3aec9f0809811eda7e9ae4b"/>
          <p:cNvPicPr>
            <a:picLocks noChangeAspect="1"/>
          </p:cNvPicPr>
          <p:nvPr/>
        </p:nvPicPr>
        <p:blipFill>
          <a:blip r:embed="rId7"/>
          <a:srcRect t="9831" b="3462"/>
          <a:stretch>
            <a:fillRect/>
          </a:stretch>
        </p:blipFill>
        <p:spPr>
          <a:xfrm>
            <a:off x="9738360" y="3732530"/>
            <a:ext cx="2229485" cy="2584450"/>
          </a:xfrm>
          <a:prstGeom prst="rect">
            <a:avLst/>
          </a:prstGeom>
        </p:spPr>
      </p:pic>
      <p:pic>
        <p:nvPicPr>
          <p:cNvPr id="11" name="图片 10" descr="0c1e4b56ae3e20be6c2213f7deaab87"/>
          <p:cNvPicPr>
            <a:picLocks noChangeAspect="1"/>
          </p:cNvPicPr>
          <p:nvPr/>
        </p:nvPicPr>
        <p:blipFill>
          <a:blip r:embed="rId8"/>
          <a:srcRect l="3688"/>
          <a:stretch>
            <a:fillRect/>
          </a:stretch>
        </p:blipFill>
        <p:spPr>
          <a:xfrm>
            <a:off x="8153400" y="1438910"/>
            <a:ext cx="3814445" cy="2129155"/>
          </a:xfrm>
          <a:prstGeom prst="rect">
            <a:avLst/>
          </a:prstGeom>
        </p:spPr>
      </p:pic>
      <p:pic>
        <p:nvPicPr>
          <p:cNvPr id="12" name="图片 11" descr="45013c2a4c8f0609a0d939ff5daeb2b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86435" y="1858645"/>
            <a:ext cx="2316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来宾完成签到，进入互动区</a:t>
            </a:r>
          </a:p>
        </p:txBody>
      </p:sp>
      <p:sp>
        <p:nvSpPr>
          <p:cNvPr id="2" name="平行四边形 1"/>
          <p:cNvSpPr/>
          <p:nvPr/>
        </p:nvSpPr>
        <p:spPr>
          <a:xfrm>
            <a:off x="559435" y="771525"/>
            <a:ext cx="295910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9595" y="459740"/>
            <a:ext cx="280670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MINI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上市发布会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6435" y="1330960"/>
            <a:ext cx="14103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altLang="en-US" sz="2000">
                <a:solidFill>
                  <a:srgbClr val="678782"/>
                </a:solidFill>
              </a:rPr>
              <a:t>签到</a:t>
            </a:r>
            <a:r>
              <a:rPr lang="en-US" altLang="zh-CN" sz="2000">
                <a:solidFill>
                  <a:srgbClr val="678782"/>
                </a:solidFill>
              </a:rPr>
              <a:t>/</a:t>
            </a:r>
            <a:r>
              <a:rPr lang="zh-CN" altLang="en-US" sz="2000">
                <a:solidFill>
                  <a:srgbClr val="678782"/>
                </a:solidFill>
              </a:rPr>
              <a:t>打卡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  <p:pic>
        <p:nvPicPr>
          <p:cNvPr id="5" name="图片 4" descr="b0c23653d866babc52b50c527ed4f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975" y="1138555"/>
            <a:ext cx="6018530" cy="53092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430" y="2911475"/>
            <a:ext cx="5118100" cy="34150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86435" y="1729740"/>
            <a:ext cx="108026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tufting gun，当代潮人的织布机，来宾手持一把绑好毛线的簇绒枪，在面前粗布上戳出自己喜欢的图案，簇绒枪会发出“突突突”的声音，</a:t>
            </a:r>
          </a:p>
          <a:p>
            <a:pPr lvl="0" algn="l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和缝纫机一个原理，有节奏感，可以摇摆，所以解压。</a:t>
            </a:r>
          </a:p>
        </p:txBody>
      </p:sp>
      <p:sp>
        <p:nvSpPr>
          <p:cNvPr id="2" name="平行四边形 1"/>
          <p:cNvSpPr/>
          <p:nvPr/>
        </p:nvSpPr>
        <p:spPr>
          <a:xfrm>
            <a:off x="559435" y="771525"/>
            <a:ext cx="295910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9595" y="459740"/>
            <a:ext cx="280670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MINI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上市发布会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6435" y="1330960"/>
            <a:ext cx="193167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altLang="en-US" sz="2000">
                <a:solidFill>
                  <a:srgbClr val="678782"/>
                </a:solidFill>
              </a:rPr>
              <a:t>tufting gun</a:t>
            </a:r>
            <a:r>
              <a:rPr lang="en-US" altLang="zh-CN" sz="2000">
                <a:solidFill>
                  <a:srgbClr val="678782"/>
                </a:solidFill>
              </a:rPr>
              <a:t>DIY]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-403" t="22242" r="403" b="2776"/>
          <a:stretch>
            <a:fillRect/>
          </a:stretch>
        </p:blipFill>
        <p:spPr>
          <a:xfrm>
            <a:off x="316230" y="2524760"/>
            <a:ext cx="2806700" cy="28067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285" y="2524760"/>
            <a:ext cx="4987290" cy="28067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rcRect t="12505" b="12505"/>
          <a:stretch>
            <a:fillRect/>
          </a:stretch>
        </p:blipFill>
        <p:spPr>
          <a:xfrm>
            <a:off x="3589655" y="2524760"/>
            <a:ext cx="2807335" cy="28073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82638" y="1919605"/>
            <a:ext cx="48056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主持人开场，欢迎嘉宾来到活动现场，并介绍本次活动安排</a:t>
            </a:r>
          </a:p>
        </p:txBody>
      </p:sp>
      <p:sp>
        <p:nvSpPr>
          <p:cNvPr id="2" name="平行四边形 1"/>
          <p:cNvSpPr/>
          <p:nvPr/>
        </p:nvSpPr>
        <p:spPr>
          <a:xfrm>
            <a:off x="559435" y="771525"/>
            <a:ext cx="295910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9595" y="459740"/>
            <a:ext cx="280670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MINI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上市发布会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35" y="2418715"/>
            <a:ext cx="5297170" cy="35337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830" y="2418715"/>
            <a:ext cx="5300345" cy="353314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538095" y="1435735"/>
            <a:ext cx="15938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altLang="en-US" sz="2000">
                <a:solidFill>
                  <a:srgbClr val="678782"/>
                </a:solidFill>
              </a:rPr>
              <a:t>主持人开场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199505" y="1919605"/>
            <a:ext cx="52292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领导上台，述说对MINI RESOLUTE 执迷 特别版车型未来的愿景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240078" y="1435735"/>
            <a:ext cx="13398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altLang="en-US" sz="2000">
                <a:solidFill>
                  <a:srgbClr val="678782"/>
                </a:solidFill>
              </a:rPr>
              <a:t>领导致辞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59435" y="771525"/>
            <a:ext cx="295910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pic>
        <p:nvPicPr>
          <p:cNvPr id="6" name="图片 5" descr="1b5e0c0e0a42d3a40d27d07daa1d1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595" y="2547620"/>
            <a:ext cx="5377815" cy="35337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9595" y="459740"/>
            <a:ext cx="280670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MINI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上市发布会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6435" y="1330960"/>
            <a:ext cx="13398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altLang="en-US" sz="2000">
                <a:solidFill>
                  <a:srgbClr val="678782"/>
                </a:solidFill>
              </a:rPr>
              <a:t>产品讲解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6435" y="1875790"/>
            <a:ext cx="9571355" cy="5645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1400" dirty="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针对MINI RESOLUTE 执迷 特别版系列车型产品亮点，内训师进行专业的讲解和深入的分析，引起现场来宾的关注和兴趣</a:t>
            </a:r>
          </a:p>
          <a:p>
            <a:pPr lvl="0" algn="l">
              <a:lnSpc>
                <a:spcPct val="110000"/>
              </a:lnSpc>
              <a:buClrTx/>
              <a:buSzTx/>
              <a:buFontTx/>
            </a:pPr>
            <a:r>
              <a:rPr lang="zh-CN" altLang="en-US" sz="1400" dirty="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结合车型进行知识问答</a:t>
            </a:r>
          </a:p>
        </p:txBody>
      </p:sp>
      <p:pic>
        <p:nvPicPr>
          <p:cNvPr id="10" name="图片 9" descr="ece53da3ff34f3abb9f46e749af06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085" y="2547620"/>
            <a:ext cx="5427980" cy="35337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59435" y="771525"/>
            <a:ext cx="295910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9595" y="459740"/>
            <a:ext cx="280670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MINI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上市发布会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6435" y="1330960"/>
            <a:ext cx="18478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[KOL</a:t>
            </a:r>
            <a:r>
              <a:rPr lang="zh-CN" altLang="en-US" sz="2000">
                <a:solidFill>
                  <a:srgbClr val="678782"/>
                </a:solidFill>
              </a:rPr>
              <a:t>大咖分享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6435" y="1875155"/>
            <a:ext cx="107041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和MINI一起走进你的执迷时光，以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“</a:t>
            </a: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最执迷的路上风景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”</a:t>
            </a: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为主题，邀请旅游类红人围绕最执迷的风景时光，结合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MINI</a:t>
            </a: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车型展开一场短而精彩的分享会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t="5988" r="6253" b="8518"/>
          <a:stretch>
            <a:fillRect/>
          </a:stretch>
        </p:blipFill>
        <p:spPr>
          <a:xfrm>
            <a:off x="629920" y="2514600"/>
            <a:ext cx="5408295" cy="32569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rcRect t="3177"/>
          <a:stretch>
            <a:fillRect/>
          </a:stretch>
        </p:blipFill>
        <p:spPr>
          <a:xfrm>
            <a:off x="6356350" y="2514600"/>
            <a:ext cx="5177155" cy="32569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59435" y="771525"/>
            <a:ext cx="178181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9595" y="45974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泳池派对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6435" y="1330960"/>
            <a:ext cx="15938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altLang="en-US" sz="2000">
                <a:solidFill>
                  <a:srgbClr val="678782"/>
                </a:solidFill>
              </a:rPr>
              <a:t>执迷</a:t>
            </a:r>
            <a:r>
              <a:rPr lang="en-US" altLang="zh-CN" sz="2000">
                <a:solidFill>
                  <a:srgbClr val="678782"/>
                </a:solidFill>
              </a:rPr>
              <a:t>—</a:t>
            </a:r>
            <a:r>
              <a:rPr lang="zh-CN" altLang="en-US" sz="2000">
                <a:solidFill>
                  <a:srgbClr val="678782"/>
                </a:solidFill>
              </a:rPr>
              <a:t>晚宴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6435" y="1815465"/>
            <a:ext cx="3561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晚</a:t>
            </a:r>
            <a:r>
              <a:rPr lang="en-US" altLang="zh-CN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宴</a:t>
            </a: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在泳池边进行，以中西式自助餐为主。</a:t>
            </a:r>
          </a:p>
        </p:txBody>
      </p:sp>
      <p:pic>
        <p:nvPicPr>
          <p:cNvPr id="105" name="图片 104"/>
          <p:cNvPicPr/>
          <p:nvPr/>
        </p:nvPicPr>
        <p:blipFill>
          <a:blip r:embed="rId4"/>
          <a:srcRect l="22622" r="10139"/>
          <a:stretch>
            <a:fillRect/>
          </a:stretch>
        </p:blipFill>
        <p:spPr>
          <a:xfrm>
            <a:off x="4261485" y="2207895"/>
            <a:ext cx="3855720" cy="37541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 t="23741"/>
          <a:stretch>
            <a:fillRect/>
          </a:stretch>
        </p:blipFill>
        <p:spPr>
          <a:xfrm>
            <a:off x="569595" y="2207895"/>
            <a:ext cx="3691890" cy="3754120"/>
          </a:xfrm>
          <a:prstGeom prst="rect">
            <a:avLst/>
          </a:prstGeom>
        </p:spPr>
      </p:pic>
      <p:pic>
        <p:nvPicPr>
          <p:cNvPr id="8" name="图片 7" descr="桌面立体字-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3550" y="3380105"/>
            <a:ext cx="4108450" cy="14097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59435" y="771525"/>
            <a:ext cx="178181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9595" y="45974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泳池派对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138680" y="1339850"/>
            <a:ext cx="13398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sz="2000">
                <a:solidFill>
                  <a:srgbClr val="678782"/>
                </a:solidFill>
              </a:rPr>
              <a:t>水枪大战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04545" y="1815465"/>
            <a:ext cx="4272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签到后可免费领取水枪装备，心怀激情，永远是少年</a:t>
            </a:r>
          </a:p>
          <a:p>
            <a:pPr lvl="0" algn="ctr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穿上泳装，拿起水枪，来一场浪里清凉对战。 </a:t>
            </a:r>
          </a:p>
        </p:txBody>
      </p:sp>
      <p:pic>
        <p:nvPicPr>
          <p:cNvPr id="114" name="图片 113"/>
          <p:cNvPicPr/>
          <p:nvPr/>
        </p:nvPicPr>
        <p:blipFill>
          <a:blip r:embed="rId4" r:link="rId5"/>
          <a:stretch>
            <a:fillRect/>
          </a:stretch>
        </p:blipFill>
        <p:spPr>
          <a:xfrm>
            <a:off x="519430" y="2646680"/>
            <a:ext cx="4842510" cy="32245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8161655" y="1330960"/>
            <a:ext cx="15938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sz="2000">
                <a:solidFill>
                  <a:srgbClr val="678782"/>
                </a:solidFill>
              </a:rPr>
              <a:t>水球大作战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250940" y="1815465"/>
            <a:ext cx="5161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在泳池中放置一定数量的塑料球，每位嘉宾可在水中抢夺水球，</a:t>
            </a:r>
          </a:p>
          <a:p>
            <a:pPr lvl="0" algn="ctr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水球数量最多的嘉宾可获得精美礼品。 </a:t>
            </a:r>
          </a:p>
        </p:txBody>
      </p:sp>
      <p:pic>
        <p:nvPicPr>
          <p:cNvPr id="13" name="图片 11" descr="IMG_03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1720" y="2646680"/>
            <a:ext cx="5379720" cy="32238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59435" y="771525"/>
            <a:ext cx="178181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9595" y="45974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泳池派对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6435" y="1849755"/>
            <a:ext cx="7650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泳池旁布置创意表演区，邀请乐队进行弹唱表演，活跃现场氛围！歌曲风格以朋克摇滚风为主。</a:t>
            </a:r>
            <a:endParaRPr lang="en-US" altLang="zh-CN" sz="1400">
              <a:latin typeface="微软雅黑 Light" panose="020B0502040204020203" charset="-122"/>
              <a:ea typeface="微软雅黑 Light" panose="020B0502040204020203" charset="-122"/>
              <a:sym typeface="+mn-ea"/>
            </a:endParaRPr>
          </a:p>
        </p:txBody>
      </p:sp>
      <p:pic>
        <p:nvPicPr>
          <p:cNvPr id="119" name="图片 118"/>
          <p:cNvPicPr/>
          <p:nvPr/>
        </p:nvPicPr>
        <p:blipFill>
          <a:blip r:embed="rId4" r:link="rId5"/>
          <a:srcRect r="1213"/>
          <a:stretch>
            <a:fillRect/>
          </a:stretch>
        </p:blipFill>
        <p:spPr>
          <a:xfrm>
            <a:off x="686435" y="2425700"/>
            <a:ext cx="5636260" cy="3806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1910" y="2425700"/>
            <a:ext cx="5164455" cy="380809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69595" y="1335405"/>
            <a:ext cx="32435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altLang="en-US" sz="2000">
                <a:solidFill>
                  <a:srgbClr val="678782"/>
                </a:solidFill>
              </a:rPr>
              <a:t>复古朋克乐队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86435" y="1892935"/>
            <a:ext cx="8006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新车展示：在表演区，进行展车氛围布置，配以主题色气球装饰，结合音乐表演，打造独特展示形式</a:t>
            </a:r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6435" y="1330960"/>
            <a:ext cx="13398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altLang="en-US" sz="2000">
                <a:solidFill>
                  <a:srgbClr val="678782"/>
                </a:solidFill>
              </a:rPr>
              <a:t>新车展示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  <p:pic>
        <p:nvPicPr>
          <p:cNvPr id="4" name="图片 3" descr="90d474dcb16afd4d35651667beacb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735" y="2470785"/>
            <a:ext cx="4773295" cy="3221990"/>
          </a:xfrm>
          <a:prstGeom prst="rect">
            <a:avLst/>
          </a:prstGeom>
        </p:spPr>
      </p:pic>
      <p:pic>
        <p:nvPicPr>
          <p:cNvPr id="10" name="图片 9" descr="ca8dbb26b01a909a38377ed96c47512"/>
          <p:cNvPicPr>
            <a:picLocks noChangeAspect="1"/>
          </p:cNvPicPr>
          <p:nvPr/>
        </p:nvPicPr>
        <p:blipFill>
          <a:blip r:embed="rId5"/>
          <a:srcRect t="30468" b="10506"/>
          <a:stretch>
            <a:fillRect/>
          </a:stretch>
        </p:blipFill>
        <p:spPr>
          <a:xfrm>
            <a:off x="5644515" y="2470785"/>
            <a:ext cx="5727065" cy="3221990"/>
          </a:xfrm>
          <a:prstGeom prst="rect">
            <a:avLst/>
          </a:prstGeom>
        </p:spPr>
      </p:pic>
      <p:pic>
        <p:nvPicPr>
          <p:cNvPr id="11" name="图片 10" descr="aabd033275f4f034b7ba14b16af43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7815" y="2470785"/>
            <a:ext cx="6355715" cy="3221990"/>
          </a:xfrm>
          <a:prstGeom prst="rect">
            <a:avLst/>
          </a:prstGeom>
        </p:spPr>
      </p:pic>
      <p:sp>
        <p:nvSpPr>
          <p:cNvPr id="5" name="平行四边形 4"/>
          <p:cNvSpPr/>
          <p:nvPr/>
        </p:nvSpPr>
        <p:spPr>
          <a:xfrm>
            <a:off x="559435" y="771525"/>
            <a:ext cx="178181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69595" y="45974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泳池派对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05435" y="1483995"/>
            <a:ext cx="8609330" cy="40925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6000">
                <a:solidFill>
                  <a:srgbClr val="C8C8C8">
                    <a:alpha val="80000"/>
                  </a:srgbClr>
                </a:solidFill>
                <a:latin typeface="MINI Serif Bold" panose="02010600010101010101" charset="-122"/>
                <a:ea typeface="MINI Serif Bold" panose="02010600010101010101" charset="-122"/>
                <a:cs typeface="等线" panose="02010600030101010101" charset="-122"/>
                <a:sym typeface="+mn-ea"/>
              </a:rPr>
              <a:t>MINI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531735" y="2620010"/>
            <a:ext cx="361124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6000" b="1">
                <a:solidFill>
                  <a:srgbClr val="313A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传播策略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95235" y="3538855"/>
            <a:ext cx="266446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200" b="1">
                <a:solidFill>
                  <a:srgbClr val="313A33">
                    <a:alpha val="69000"/>
                  </a:srgbClr>
                </a:solidFill>
                <a:latin typeface="+mj-ea"/>
                <a:ea typeface="+mj-ea"/>
                <a:cs typeface="等线" panose="02010600030101010101" charset="-122"/>
                <a:sym typeface="+mn-ea"/>
              </a:rPr>
              <a:t>02</a:t>
            </a:r>
            <a:r>
              <a:rPr lang="en-US" altLang="zh-CN" b="1">
                <a:solidFill>
                  <a:schemeClr val="tx1">
                    <a:alpha val="69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charset="-122"/>
                <a:sym typeface="+mn-ea"/>
              </a:rPr>
              <a:t>Publicity strategies </a:t>
            </a:r>
          </a:p>
        </p:txBody>
      </p:sp>
      <p:pic>
        <p:nvPicPr>
          <p:cNvPr id="5" name="图片 4" descr="b66369cf975f06291b567c978997631"/>
          <p:cNvPicPr>
            <a:picLocks noChangeAspect="1"/>
          </p:cNvPicPr>
          <p:nvPr/>
        </p:nvPicPr>
        <p:blipFill>
          <a:blip r:embed="rId3"/>
          <a:srcRect l="12495" t="22461" r="12495" b="14259"/>
          <a:stretch>
            <a:fillRect/>
          </a:stretch>
        </p:blipFill>
        <p:spPr>
          <a:xfrm>
            <a:off x="1489075" y="2116455"/>
            <a:ext cx="4670425" cy="2955925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V="1">
            <a:off x="8988425" y="4995545"/>
            <a:ext cx="2455545" cy="1862455"/>
          </a:xfrm>
          <a:prstGeom prst="line">
            <a:avLst/>
          </a:prstGeom>
          <a:ln>
            <a:solidFill>
              <a:srgbClr val="001F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8437880" y="6003290"/>
            <a:ext cx="1126490" cy="854710"/>
          </a:xfrm>
          <a:prstGeom prst="line">
            <a:avLst/>
          </a:prstGeom>
          <a:ln>
            <a:solidFill>
              <a:srgbClr val="001F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841875" y="6261100"/>
            <a:ext cx="2508885" cy="339090"/>
            <a:chOff x="8010" y="9754"/>
            <a:chExt cx="3951" cy="534"/>
          </a:xfrm>
        </p:grpSpPr>
        <p:sp>
          <p:nvSpPr>
            <p:cNvPr id="11" name="矩形 10"/>
            <p:cNvSpPr/>
            <p:nvPr/>
          </p:nvSpPr>
          <p:spPr>
            <a:xfrm>
              <a:off x="8010" y="9754"/>
              <a:ext cx="1565" cy="53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MINI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9575" y="9754"/>
              <a:ext cx="2387" cy="535"/>
            </a:xfrm>
            <a:prstGeom prst="rect">
              <a:avLst/>
            </a:prstGeom>
            <a:solidFill>
              <a:srgbClr val="313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ym typeface="+mn-ea"/>
                </a:rPr>
                <a:t>RESOLUTE</a:t>
              </a:r>
              <a:endParaRPr lang="en-US" altLang="zh-CN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1711325" y="1316990"/>
            <a:ext cx="10139045" cy="510540"/>
          </a:xfrm>
          <a:prstGeom prst="rect">
            <a:avLst/>
          </a:prstGeom>
          <a:solidFill>
            <a:schemeClr val="accent1">
              <a:lumMod val="7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5755" y="1971040"/>
            <a:ext cx="1188000" cy="576000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传播阶段</a:t>
            </a:r>
          </a:p>
        </p:txBody>
      </p:sp>
      <p:sp>
        <p:nvSpPr>
          <p:cNvPr id="4" name="燕尾形 3"/>
          <p:cNvSpPr/>
          <p:nvPr/>
        </p:nvSpPr>
        <p:spPr>
          <a:xfrm>
            <a:off x="1706880" y="2762885"/>
            <a:ext cx="3319145" cy="582930"/>
          </a:xfrm>
          <a:prstGeom prst="chevron">
            <a:avLst/>
          </a:prstGeom>
          <a:solidFill>
            <a:schemeClr val="accent1">
              <a:lumMod val="75000"/>
              <a:alpha val="17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5120" y="1380490"/>
            <a:ext cx="11887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活动主题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706880" y="1360488"/>
            <a:ext cx="6680200" cy="423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MINI灵感花园派对</a:t>
            </a:r>
            <a:r>
              <a: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——</a:t>
            </a: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2022杭州骏宝行MINI特别版车型发布会 </a:t>
            </a:r>
          </a:p>
        </p:txBody>
      </p:sp>
      <p:sp>
        <p:nvSpPr>
          <p:cNvPr id="14" name="矩形 13"/>
          <p:cNvSpPr/>
          <p:nvPr/>
        </p:nvSpPr>
        <p:spPr>
          <a:xfrm>
            <a:off x="8535670" y="1971040"/>
            <a:ext cx="3310255" cy="57594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后续跟进及传播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607945" y="2900045"/>
            <a:ext cx="182181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活动预热、扩大宣传</a:t>
            </a:r>
          </a:p>
        </p:txBody>
      </p:sp>
      <p:sp>
        <p:nvSpPr>
          <p:cNvPr id="16" name="矩形 15"/>
          <p:cNvSpPr/>
          <p:nvPr/>
        </p:nvSpPr>
        <p:spPr>
          <a:xfrm>
            <a:off x="333375" y="2769235"/>
            <a:ext cx="1188000" cy="576000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传播目的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5120640" y="2781935"/>
            <a:ext cx="3303905" cy="582930"/>
            <a:chOff x="7997" y="4261"/>
            <a:chExt cx="4015" cy="918"/>
          </a:xfrm>
          <a:solidFill>
            <a:schemeClr val="accent1">
              <a:lumMod val="75000"/>
              <a:alpha val="17000"/>
            </a:schemeClr>
          </a:solidFill>
        </p:grpSpPr>
        <p:sp>
          <p:nvSpPr>
            <p:cNvPr id="18" name="燕尾形 17"/>
            <p:cNvSpPr/>
            <p:nvPr/>
          </p:nvSpPr>
          <p:spPr>
            <a:xfrm>
              <a:off x="7997" y="4261"/>
              <a:ext cx="4015" cy="918"/>
            </a:xfrm>
            <a:prstGeom prst="chevron">
              <a:avLst/>
            </a:prstGeom>
            <a:grpFill/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580" y="4449"/>
              <a:ext cx="2869" cy="483"/>
            </a:xfrm>
            <a:prstGeom prst="rect">
              <a:avLst/>
            </a:prstGeom>
            <a:noFill/>
            <a:ln>
              <a:solidFill>
                <a:srgbClr val="000000">
                  <a:alpha val="0"/>
                </a:srgbClr>
              </a:solidFill>
            </a:ln>
          </p:spPr>
          <p:txBody>
            <a:bodyPr wrap="square" rtlCol="0" anchor="t">
              <a:spAutoFit/>
            </a:bodyPr>
            <a:lstStyle/>
            <a:p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引导互动，现场扩散</a:t>
              </a:r>
            </a:p>
          </p:txBody>
        </p:sp>
      </p:grpSp>
      <p:sp>
        <p:nvSpPr>
          <p:cNvPr id="20" name="燕尾形 19"/>
          <p:cNvSpPr/>
          <p:nvPr/>
        </p:nvSpPr>
        <p:spPr>
          <a:xfrm>
            <a:off x="8535670" y="2772410"/>
            <a:ext cx="3310890" cy="582930"/>
          </a:xfrm>
          <a:prstGeom prst="chevron">
            <a:avLst/>
          </a:prstGeom>
          <a:solidFill>
            <a:schemeClr val="accent1">
              <a:lumMod val="75000"/>
              <a:alpha val="17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80525" y="2903855"/>
            <a:ext cx="182181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后续跟进，口碑传播</a:t>
            </a:r>
          </a:p>
        </p:txBody>
      </p:sp>
      <p:sp>
        <p:nvSpPr>
          <p:cNvPr id="22" name="矩形 21"/>
          <p:cNvSpPr/>
          <p:nvPr/>
        </p:nvSpPr>
        <p:spPr>
          <a:xfrm>
            <a:off x="325755" y="3567430"/>
            <a:ext cx="1188085" cy="108648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传播方式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708785" y="3594735"/>
            <a:ext cx="3308985" cy="105029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MINI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一起看日落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话题互动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倒计时海报</a:t>
            </a:r>
          </a:p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预热长图文</a:t>
            </a:r>
          </a:p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预热视频</a:t>
            </a:r>
          </a:p>
        </p:txBody>
      </p:sp>
      <p:sp>
        <p:nvSpPr>
          <p:cNvPr id="24" name="矩形 23"/>
          <p:cNvSpPr/>
          <p:nvPr/>
        </p:nvSpPr>
        <p:spPr>
          <a:xfrm>
            <a:off x="5121275" y="1971040"/>
            <a:ext cx="3310255" cy="57594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活动爆发期</a:t>
            </a:r>
          </a:p>
        </p:txBody>
      </p:sp>
      <p:sp>
        <p:nvSpPr>
          <p:cNvPr id="25" name="矩形 24"/>
          <p:cNvSpPr/>
          <p:nvPr/>
        </p:nvSpPr>
        <p:spPr>
          <a:xfrm>
            <a:off x="1706880" y="1961515"/>
            <a:ext cx="3310255" cy="57594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活动前期预热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124450" y="3719830"/>
            <a:ext cx="3308985" cy="8102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客户上传活动精彩美图</a:t>
            </a:r>
          </a:p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九宫格美图</a:t>
            </a:r>
          </a:p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秒短视频</a:t>
            </a:r>
          </a:p>
        </p:txBody>
      </p:sp>
      <p:sp>
        <p:nvSpPr>
          <p:cNvPr id="27" name="矩形 26"/>
          <p:cNvSpPr/>
          <p:nvPr/>
        </p:nvSpPr>
        <p:spPr>
          <a:xfrm>
            <a:off x="1711325" y="3550285"/>
            <a:ext cx="3305810" cy="110172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25720" y="3550285"/>
            <a:ext cx="3305810" cy="109791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540115" y="3547745"/>
            <a:ext cx="3305810" cy="110299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540115" y="3719830"/>
            <a:ext cx="3308985" cy="8102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indent="-171450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主流媒体在各自平台上发布活动新闻稿件</a:t>
            </a:r>
          </a:p>
          <a:p>
            <a:pPr marL="228600" indent="-228600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活动视频进行剪辑，在自媒体平台持续传播</a:t>
            </a:r>
          </a:p>
          <a:p>
            <a:pPr marL="171450" indent="-171450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活动美图传播</a:t>
            </a:r>
          </a:p>
        </p:txBody>
      </p:sp>
      <p:sp>
        <p:nvSpPr>
          <p:cNvPr id="31" name="矩形 30"/>
          <p:cNvSpPr/>
          <p:nvPr/>
        </p:nvSpPr>
        <p:spPr>
          <a:xfrm>
            <a:off x="325755" y="5865495"/>
            <a:ext cx="1188000" cy="576000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传播</a:t>
            </a:r>
          </a:p>
          <a:p>
            <a:pPr algn="ctr"/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渠道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325" y="5848350"/>
            <a:ext cx="647700" cy="66675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120" y="5848350"/>
            <a:ext cx="645160" cy="66675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835" y="5848350"/>
            <a:ext cx="657225" cy="66675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6"/>
          <a:srcRect l="27257" t="21639" r="29102" b="20874"/>
          <a:stretch>
            <a:fillRect/>
          </a:stretch>
        </p:blipFill>
        <p:spPr>
          <a:xfrm>
            <a:off x="3500120" y="5811520"/>
            <a:ext cx="650875" cy="689610"/>
          </a:xfrm>
          <a:prstGeom prst="round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333375" y="4848225"/>
            <a:ext cx="1188085" cy="795020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传播内容</a:t>
            </a:r>
          </a:p>
        </p:txBody>
      </p:sp>
      <p:sp>
        <p:nvSpPr>
          <p:cNvPr id="43" name="矩形 42"/>
          <p:cNvSpPr/>
          <p:nvPr/>
        </p:nvSpPr>
        <p:spPr>
          <a:xfrm>
            <a:off x="1627505" y="4851400"/>
            <a:ext cx="3389630" cy="79057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281238" y="4909185"/>
            <a:ext cx="208216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事件营销</a:t>
            </a:r>
          </a:p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话题制造</a:t>
            </a:r>
          </a:p>
        </p:txBody>
      </p:sp>
      <p:sp>
        <p:nvSpPr>
          <p:cNvPr id="45" name="矩形 44"/>
          <p:cNvSpPr/>
          <p:nvPr/>
        </p:nvSpPr>
        <p:spPr>
          <a:xfrm>
            <a:off x="5123180" y="4846320"/>
            <a:ext cx="3314065" cy="79057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739130" y="4956175"/>
            <a:ext cx="2082165" cy="5708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微信推文发送</a:t>
            </a:r>
          </a:p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活动美图共享</a:t>
            </a:r>
          </a:p>
        </p:txBody>
      </p:sp>
      <p:sp>
        <p:nvSpPr>
          <p:cNvPr id="48" name="矩形 47"/>
          <p:cNvSpPr/>
          <p:nvPr/>
        </p:nvSpPr>
        <p:spPr>
          <a:xfrm>
            <a:off x="8543290" y="4843145"/>
            <a:ext cx="3314065" cy="79057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159240" y="4953000"/>
            <a:ext cx="2082165" cy="5708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活动回顾</a:t>
            </a:r>
          </a:p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后续跟进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3995" y="5868035"/>
            <a:ext cx="688340" cy="678180"/>
          </a:xfrm>
          <a:prstGeom prst="rect">
            <a:avLst/>
          </a:prstGeom>
        </p:spPr>
      </p:pic>
      <p:sp>
        <p:nvSpPr>
          <p:cNvPr id="3" name="平行四边形 2"/>
          <p:cNvSpPr/>
          <p:nvPr/>
        </p:nvSpPr>
        <p:spPr>
          <a:xfrm>
            <a:off x="559435" y="771525"/>
            <a:ext cx="224790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45013c2a4c8f0609a0d939ff5daeb2b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80745" y="40005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等线" panose="02010600030101010101" charset="-122"/>
                <a:sym typeface="+mn-ea"/>
              </a:rPr>
              <a:t>传播细节</a:t>
            </a: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59435" y="1814830"/>
            <a:ext cx="5629910" cy="3227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20000"/>
              </a:lnSpc>
              <a:buFont typeface="Wingdings" panose="05000000000000000000" charset="0"/>
              <a:buNone/>
            </a:pPr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执迷</a:t>
            </a:r>
            <a:r>
              <a:rPr lang="en-US" altLang="zh-CN"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</a:t>
            </a:r>
            <a:r>
              <a:rPr lang="zh-CN"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落日</a:t>
            </a:r>
            <a:endParaRPr lang="zh-CN" altLang="en-US" sz="24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线上发起话题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MINI</a:t>
            </a:r>
            <a:r>
              <a:rPr lang="zh-CN" altLang="en-US">
                <a:sym typeface="+mn-ea"/>
              </a:rPr>
              <a:t>一起看落日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</a:p>
          <a:p>
            <a:pPr>
              <a:lnSpc>
                <a:spcPct val="120000"/>
              </a:lnSpc>
            </a:pPr>
            <a:r>
              <a:rPr lang="zh-CN" altLang="en-US">
                <a:sym typeface="+mn-ea"/>
              </a:rPr>
              <a:t>分享你与</a:t>
            </a:r>
            <a:r>
              <a:rPr lang="en-US" altLang="zh-CN">
                <a:sym typeface="+mn-ea"/>
              </a:rPr>
              <a:t>MINI</a:t>
            </a:r>
            <a:r>
              <a:rPr lang="zh-CN" altLang="en-US">
                <a:sym typeface="+mn-ea"/>
              </a:rPr>
              <a:t>最执迷的落日时光，参与话题互动</a:t>
            </a:r>
          </a:p>
          <a:p>
            <a:pPr>
              <a:lnSpc>
                <a:spcPct val="120000"/>
              </a:lnSpc>
            </a:pPr>
            <a:r>
              <a:rPr lang="zh-CN" altLang="en-US">
                <a:sym typeface="+mn-ea"/>
              </a:rPr>
              <a:t>可以照片、视频形式进行投稿</a:t>
            </a:r>
          </a:p>
          <a:p>
            <a:pPr>
              <a:lnSpc>
                <a:spcPct val="120000"/>
              </a:lnSpc>
            </a:pPr>
            <a:r>
              <a:rPr lang="zh-CN" altLang="en-US">
                <a:sym typeface="+mn-ea"/>
              </a:rPr>
              <a:t>线上评选发起作品投票，评选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最佳执迷</a:t>
            </a:r>
            <a:r>
              <a:rPr lang="en-US" altLang="zh-CN">
                <a:sym typeface="+mn-ea"/>
              </a:rPr>
              <a:t>MINI</a:t>
            </a:r>
            <a:r>
              <a:rPr lang="zh-CN" altLang="en-US">
                <a:sym typeface="+mn-ea"/>
              </a:rPr>
              <a:t>落日照</a:t>
            </a:r>
            <a:r>
              <a:rPr lang="en-US" altLang="zh-CN">
                <a:sym typeface="+mn-ea"/>
              </a:rPr>
              <a:t>”</a:t>
            </a:r>
            <a:endParaRPr lang="zh-CN" altLang="en-US"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ym typeface="+mn-ea"/>
              </a:rPr>
              <a:t>前三名，将获得礼品一份！</a:t>
            </a:r>
          </a:p>
          <a:p>
            <a:pPr>
              <a:lnSpc>
                <a:spcPct val="120000"/>
              </a:lnSpc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6787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传播渠道：微博/小红书/公众号/微信朋友圈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平行四边形 1"/>
          <p:cNvSpPr/>
          <p:nvPr/>
        </p:nvSpPr>
        <p:spPr>
          <a:xfrm>
            <a:off x="559435" y="771525"/>
            <a:ext cx="224790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80745" y="40005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等线" panose="02010600030101010101" charset="-122"/>
                <a:sym typeface="+mn-ea"/>
              </a:rPr>
              <a:t>话题互动</a:t>
            </a:r>
          </a:p>
        </p:txBody>
      </p:sp>
      <p:pic>
        <p:nvPicPr>
          <p:cNvPr id="3" name="图片 2" descr="443e122c2b6eef4c59e6441be55dac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710" y="1737995"/>
            <a:ext cx="5571490" cy="3714750"/>
          </a:xfrm>
          <a:prstGeom prst="rect">
            <a:avLst/>
          </a:prstGeom>
        </p:spPr>
      </p:pic>
      <p:pic>
        <p:nvPicPr>
          <p:cNvPr id="102" name="图片 101"/>
          <p:cNvPicPr/>
          <p:nvPr/>
        </p:nvPicPr>
        <p:blipFill>
          <a:blip r:embed="rId5"/>
          <a:srcRect b="9272"/>
          <a:stretch>
            <a:fillRect/>
          </a:stretch>
        </p:blipFill>
        <p:spPr>
          <a:xfrm>
            <a:off x="4886325" y="4295775"/>
            <a:ext cx="3636645" cy="240284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7335" y="2133600"/>
            <a:ext cx="2040890" cy="3835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活动前3天，发布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创意宣传倒计时海报，通过三张倒计时释放活动地点、活动内容、活动车型，紧抓客户眼球</a:t>
            </a:r>
          </a:p>
          <a:p>
            <a:pPr>
              <a:lnSpc>
                <a:spcPct val="140000"/>
              </a:lnSpc>
            </a:pPr>
            <a:endParaRPr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sz="1600" b="1" dirty="0">
                <a:solidFill>
                  <a:srgbClr val="6787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传播渠道：微博</a:t>
            </a:r>
            <a:r>
              <a:rPr sz="1600" b="1" dirty="0">
                <a:solidFill>
                  <a:srgbClr val="6787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sz="1600" b="1" dirty="0">
                <a:solidFill>
                  <a:srgbClr val="6787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小红书</a:t>
            </a:r>
            <a:r>
              <a:rPr lang="en-US" altLang="zh-CN" sz="1600" b="1" dirty="0">
                <a:solidFill>
                  <a:srgbClr val="6787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sz="1600" b="1" dirty="0">
                <a:solidFill>
                  <a:srgbClr val="6787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公众号/微信朋友圈</a:t>
            </a:r>
          </a:p>
        </p:txBody>
      </p:sp>
      <p:sp>
        <p:nvSpPr>
          <p:cNvPr id="3" name="平行四边形 2"/>
          <p:cNvSpPr/>
          <p:nvPr/>
        </p:nvSpPr>
        <p:spPr>
          <a:xfrm>
            <a:off x="559435" y="771525"/>
            <a:ext cx="224790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4540" y="40005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等线" panose="02010600030101010101" charset="-122"/>
                <a:sym typeface="+mn-ea"/>
              </a:rPr>
              <a:t>预热海报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981325" y="6323330"/>
            <a:ext cx="11137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678782"/>
                </a:solidFill>
              </a:rPr>
              <a:t>[</a:t>
            </a:r>
            <a:r>
              <a:rPr lang="zh-CN" altLang="en-US" sz="2000" b="1">
                <a:solidFill>
                  <a:srgbClr val="678782"/>
                </a:solidFill>
              </a:rPr>
              <a:t>邀请函</a:t>
            </a:r>
            <a:r>
              <a:rPr lang="en-US" altLang="zh-CN" sz="2000" b="1">
                <a:solidFill>
                  <a:srgbClr val="678782"/>
                </a:solidFill>
              </a:rPr>
              <a:t>]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877810" y="6123940"/>
            <a:ext cx="11137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678782"/>
                </a:solidFill>
              </a:rPr>
              <a:t>[</a:t>
            </a:r>
            <a:r>
              <a:rPr lang="zh-CN" altLang="en-US" sz="2000" b="1">
                <a:solidFill>
                  <a:srgbClr val="678782"/>
                </a:solidFill>
              </a:rPr>
              <a:t>倒计时</a:t>
            </a:r>
            <a:r>
              <a:rPr lang="en-US" altLang="zh-CN" sz="2000" b="1">
                <a:solidFill>
                  <a:srgbClr val="678782"/>
                </a:solidFill>
              </a:rPr>
              <a:t>]</a:t>
            </a:r>
          </a:p>
        </p:txBody>
      </p:sp>
      <p:pic>
        <p:nvPicPr>
          <p:cNvPr id="20" name="图片 19" descr="247bdd63fc513cec86c17a03b21d9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9820" y="1200150"/>
            <a:ext cx="2096135" cy="5123180"/>
          </a:xfrm>
          <a:prstGeom prst="rect">
            <a:avLst/>
          </a:prstGeom>
        </p:spPr>
      </p:pic>
      <p:pic>
        <p:nvPicPr>
          <p:cNvPr id="21" name="图片 20" descr="01175d853ab495e5c82c5865fbe94b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065" y="1199515"/>
            <a:ext cx="2100580" cy="4548505"/>
          </a:xfrm>
          <a:prstGeom prst="rect">
            <a:avLst/>
          </a:prstGeom>
        </p:spPr>
      </p:pic>
      <p:pic>
        <p:nvPicPr>
          <p:cNvPr id="22" name="图片 21" descr="5cbf9b8f724a7cc31de40fac60fcfc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3285" y="1200150"/>
            <a:ext cx="2100580" cy="4547870"/>
          </a:xfrm>
          <a:prstGeom prst="rect">
            <a:avLst/>
          </a:prstGeom>
        </p:spPr>
      </p:pic>
      <p:pic>
        <p:nvPicPr>
          <p:cNvPr id="23" name="图片 22" descr="7edcb5432582f506d29bf9bc2e716f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8505" y="1199515"/>
            <a:ext cx="2101215" cy="45485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5925" y="2825750"/>
            <a:ext cx="497332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活动结束后，上传美图九宫格及15秒总结视频</a:t>
            </a: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进行二次传播</a:t>
            </a:r>
          </a:p>
        </p:txBody>
      </p:sp>
      <p:sp>
        <p:nvSpPr>
          <p:cNvPr id="4" name="平行四边形 3"/>
          <p:cNvSpPr/>
          <p:nvPr/>
        </p:nvSpPr>
        <p:spPr>
          <a:xfrm>
            <a:off x="559435" y="771525"/>
            <a:ext cx="366522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4540" y="400050"/>
            <a:ext cx="317944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等线" panose="02010600030101010101" charset="-122"/>
                <a:sym typeface="+mn-ea"/>
              </a:rPr>
              <a:t>朋友圈九宫格/视频</a:t>
            </a:r>
          </a:p>
        </p:txBody>
      </p:sp>
      <p:pic>
        <p:nvPicPr>
          <p:cNvPr id="3" name="图片 2" descr="1ddbbe048a7456dbf1784c7917f3a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6240" y="848995"/>
            <a:ext cx="3406140" cy="5175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5925" y="2836545"/>
            <a:ext cx="4558665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活动结束后，在垂直媒体上进行活动精彩回顾文章发表，展示活动精彩，延续热度，积累粉丝</a:t>
            </a:r>
          </a:p>
        </p:txBody>
      </p:sp>
      <p:sp>
        <p:nvSpPr>
          <p:cNvPr id="3" name="平行四边形 2"/>
          <p:cNvSpPr/>
          <p:nvPr/>
        </p:nvSpPr>
        <p:spPr>
          <a:xfrm>
            <a:off x="559435" y="771525"/>
            <a:ext cx="224790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45013c2a4c8f0609a0d939ff5daeb2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4540" y="40005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等线" panose="02010600030101010101" charset="-122"/>
                <a:sym typeface="+mn-ea"/>
              </a:rPr>
              <a:t>传播稿件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745" y="1256665"/>
            <a:ext cx="5534025" cy="50736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05435" y="1483995"/>
            <a:ext cx="8609330" cy="40925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6000">
                <a:solidFill>
                  <a:srgbClr val="C8C8C8">
                    <a:alpha val="80000"/>
                  </a:srgbClr>
                </a:solidFill>
                <a:latin typeface="MINI Serif Bold" panose="02010600010101010101" charset="-122"/>
                <a:ea typeface="MINI Serif Bold" panose="02010600010101010101" charset="-122"/>
                <a:cs typeface="等线" panose="02010600030101010101" charset="-122"/>
                <a:sym typeface="+mn-ea"/>
              </a:rPr>
              <a:t>MINI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531735" y="2620010"/>
            <a:ext cx="361124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6000" b="1">
                <a:solidFill>
                  <a:srgbClr val="313A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氛围布置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95235" y="3538855"/>
            <a:ext cx="278511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200" b="1">
                <a:solidFill>
                  <a:srgbClr val="313A33">
                    <a:alpha val="69000"/>
                  </a:srgbClr>
                </a:solidFill>
                <a:latin typeface="+mj-ea"/>
                <a:ea typeface="+mj-ea"/>
                <a:cs typeface="等线" panose="02010600030101010101" charset="-122"/>
                <a:sym typeface="+mn-ea"/>
              </a:rPr>
              <a:t>03</a:t>
            </a:r>
            <a:r>
              <a:rPr lang="en-US" altLang="zh-CN" b="1">
                <a:solidFill>
                  <a:schemeClr val="tx1">
                    <a:alpha val="69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charset="-122"/>
                <a:sym typeface="+mn-ea"/>
              </a:rPr>
              <a:t>Atmosphere layout  </a:t>
            </a:r>
          </a:p>
        </p:txBody>
      </p:sp>
      <p:pic>
        <p:nvPicPr>
          <p:cNvPr id="5" name="图片 4" descr="b66369cf975f06291b567c978997631"/>
          <p:cNvPicPr>
            <a:picLocks noChangeAspect="1"/>
          </p:cNvPicPr>
          <p:nvPr/>
        </p:nvPicPr>
        <p:blipFill>
          <a:blip r:embed="rId3"/>
          <a:srcRect l="12495" t="22461" r="12495" b="14259"/>
          <a:stretch>
            <a:fillRect/>
          </a:stretch>
        </p:blipFill>
        <p:spPr>
          <a:xfrm>
            <a:off x="1489075" y="2116455"/>
            <a:ext cx="4670425" cy="2955925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V="1">
            <a:off x="8988425" y="4995545"/>
            <a:ext cx="2455545" cy="1862455"/>
          </a:xfrm>
          <a:prstGeom prst="line">
            <a:avLst/>
          </a:prstGeom>
          <a:ln>
            <a:solidFill>
              <a:srgbClr val="001F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8437880" y="6003290"/>
            <a:ext cx="1126490" cy="854710"/>
          </a:xfrm>
          <a:prstGeom prst="line">
            <a:avLst/>
          </a:prstGeom>
          <a:ln>
            <a:solidFill>
              <a:srgbClr val="001F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841875" y="6261100"/>
            <a:ext cx="2508885" cy="339090"/>
            <a:chOff x="8010" y="9754"/>
            <a:chExt cx="3951" cy="534"/>
          </a:xfrm>
        </p:grpSpPr>
        <p:sp>
          <p:nvSpPr>
            <p:cNvPr id="11" name="矩形 10"/>
            <p:cNvSpPr/>
            <p:nvPr/>
          </p:nvSpPr>
          <p:spPr>
            <a:xfrm>
              <a:off x="8010" y="9754"/>
              <a:ext cx="1565" cy="53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MINI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9575" y="9754"/>
              <a:ext cx="2387" cy="535"/>
            </a:xfrm>
            <a:prstGeom prst="rect">
              <a:avLst/>
            </a:prstGeom>
            <a:solidFill>
              <a:srgbClr val="313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ym typeface="+mn-ea"/>
                </a:rPr>
                <a:t>RESOLUTE</a:t>
              </a:r>
              <a:endParaRPr lang="en-US" altLang="zh-CN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59435" y="771525"/>
            <a:ext cx="178181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9595" y="45974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氛围布置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6435" y="1330960"/>
            <a:ext cx="21018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altLang="en-US" sz="2000">
                <a:solidFill>
                  <a:srgbClr val="678782"/>
                </a:solidFill>
              </a:rPr>
              <a:t>打卡区氛围布置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86435" y="1828165"/>
            <a:ext cx="9880600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泳池旁布置多个趣味夏日冲浪场景KT，配合沙滩桌椅进行打卡区氛围打造！</a:t>
            </a:r>
            <a:endParaRPr lang="zh-CN" altLang="en-US" sz="1400"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285750" indent="-285750" algn="l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ea"/>
              </a:rPr>
              <a:t>时尚感满满的插画风场景配合软装，将泳池派对从视觉上打造出活力十足夏日浪潮！</a:t>
            </a:r>
            <a:endParaRPr lang="zh-CN" altLang="en-US" sz="140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14" name="图片 13" descr="fdec5d47cd01ac1266e0a171122df34"/>
          <p:cNvPicPr>
            <a:picLocks noChangeAspect="1"/>
          </p:cNvPicPr>
          <p:nvPr/>
        </p:nvPicPr>
        <p:blipFill>
          <a:blip r:embed="rId4"/>
          <a:srcRect b="11011"/>
          <a:stretch>
            <a:fillRect/>
          </a:stretch>
        </p:blipFill>
        <p:spPr>
          <a:xfrm>
            <a:off x="8742045" y="2753995"/>
            <a:ext cx="2527300" cy="2997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rcRect t="17361" b="7641"/>
          <a:stretch>
            <a:fillRect/>
          </a:stretch>
        </p:blipFill>
        <p:spPr>
          <a:xfrm>
            <a:off x="544830" y="2753995"/>
            <a:ext cx="3013075" cy="3013075"/>
          </a:xfrm>
          <a:prstGeom prst="rect">
            <a:avLst/>
          </a:prstGeom>
        </p:spPr>
      </p:pic>
      <p:pic>
        <p:nvPicPr>
          <p:cNvPr id="18" name="图片 17" descr="041cb86857ddfe4fa0bb450c5b8e9c3"/>
          <p:cNvPicPr>
            <a:picLocks noChangeAspect="1"/>
          </p:cNvPicPr>
          <p:nvPr/>
        </p:nvPicPr>
        <p:blipFill>
          <a:blip r:embed="rId6"/>
          <a:srcRect t="16500" b="27037"/>
          <a:stretch>
            <a:fillRect/>
          </a:stretch>
        </p:blipFill>
        <p:spPr>
          <a:xfrm>
            <a:off x="3655060" y="2753995"/>
            <a:ext cx="2459990" cy="3006725"/>
          </a:xfrm>
          <a:prstGeom prst="rect">
            <a:avLst/>
          </a:prstGeom>
        </p:spPr>
      </p:pic>
      <p:pic>
        <p:nvPicPr>
          <p:cNvPr id="19" name="图片 18" descr="785c5b229ecfadc4e0a7594417f1663"/>
          <p:cNvPicPr>
            <a:picLocks noChangeAspect="1"/>
          </p:cNvPicPr>
          <p:nvPr/>
        </p:nvPicPr>
        <p:blipFill>
          <a:blip r:embed="rId7"/>
          <a:srcRect t="15667" b="27463"/>
          <a:stretch>
            <a:fillRect/>
          </a:stretch>
        </p:blipFill>
        <p:spPr>
          <a:xfrm>
            <a:off x="6212205" y="2753995"/>
            <a:ext cx="2442210" cy="30067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59435" y="771525"/>
            <a:ext cx="178181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9595" y="45974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氛围布置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6435" y="1330960"/>
            <a:ext cx="18478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rgbClr val="678782"/>
                </a:solidFill>
              </a:rPr>
              <a:t>[</a:t>
            </a:r>
            <a:r>
              <a:rPr lang="zh-CN" altLang="en-US" sz="2000">
                <a:solidFill>
                  <a:srgbClr val="678782"/>
                </a:solidFill>
              </a:rPr>
              <a:t>泳池氛围布置</a:t>
            </a:r>
            <a:r>
              <a:rPr lang="en-US" altLang="zh-CN" sz="2000">
                <a:solidFill>
                  <a:srgbClr val="678782"/>
                </a:solidFill>
              </a:rPr>
              <a:t>]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86435" y="1828800"/>
            <a:ext cx="9880600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lt"/>
              </a:rPr>
              <a:t>泳池辅以活动主题透明亚克力装饰，泳池上，配以车型泡沫漂浮字；</a:t>
            </a:r>
          </a:p>
          <a:p>
            <a:pPr marL="285750" indent="-285750" algn="l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微软雅黑 Light" panose="020B0502040204020203" charset="-122"/>
                <a:ea typeface="微软雅黑 Light" panose="020B0502040204020203" charset="-122"/>
                <a:sym typeface="+mn-lt"/>
              </a:rPr>
              <a:t>现场打造成网红游泳池，里面放置充气膜，游泳圈的道具。既作为装饰，也在互动期间作为游戏道具。</a:t>
            </a:r>
            <a:endParaRPr lang="zh-CN" altLang="en-US" sz="140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5" name="图片 4" descr="ae21c6f48a1668c7f77d654e6f8568c"/>
          <p:cNvPicPr>
            <a:picLocks noChangeAspect="1"/>
          </p:cNvPicPr>
          <p:nvPr/>
        </p:nvPicPr>
        <p:blipFill>
          <a:blip r:embed="rId4"/>
          <a:srcRect t="12407" b="47120"/>
          <a:stretch>
            <a:fillRect/>
          </a:stretch>
        </p:blipFill>
        <p:spPr>
          <a:xfrm>
            <a:off x="4209415" y="2650490"/>
            <a:ext cx="4067175" cy="3562985"/>
          </a:xfrm>
          <a:prstGeom prst="rect">
            <a:avLst/>
          </a:prstGeom>
        </p:spPr>
      </p:pic>
      <p:pic>
        <p:nvPicPr>
          <p:cNvPr id="6" name="图片 5" descr="6bd89ec230fa62f7e8c1ca3d3831894"/>
          <p:cNvPicPr>
            <a:picLocks noChangeAspect="1"/>
          </p:cNvPicPr>
          <p:nvPr/>
        </p:nvPicPr>
        <p:blipFill>
          <a:blip r:embed="rId5"/>
          <a:srcRect t="12028" b="42352"/>
          <a:stretch>
            <a:fillRect/>
          </a:stretch>
        </p:blipFill>
        <p:spPr>
          <a:xfrm>
            <a:off x="466725" y="2650490"/>
            <a:ext cx="3608070" cy="35629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1210" y="2650490"/>
            <a:ext cx="3320415" cy="35623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d7413b6762161a96d7d00ba344b40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695" y="1235075"/>
            <a:ext cx="9686290" cy="5328920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>
            <a:off x="559435" y="771525"/>
            <a:ext cx="3151505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54685" y="459740"/>
            <a:ext cx="305625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设计支持</a:t>
            </a:r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—</a:t>
            </a: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主画面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559435" y="771525"/>
            <a:ext cx="178181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45013c2a4c8f0609a0d939ff5daeb2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9595" y="45974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设计支持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04035" y="5215255"/>
            <a:ext cx="8597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678782"/>
                </a:solidFill>
              </a:rPr>
              <a:t>[</a:t>
            </a:r>
            <a:r>
              <a:rPr lang="zh-CN" altLang="en-US" sz="2000" b="1">
                <a:solidFill>
                  <a:srgbClr val="678782"/>
                </a:solidFill>
              </a:rPr>
              <a:t>手卡</a:t>
            </a:r>
            <a:r>
              <a:rPr lang="en-US" altLang="zh-CN" sz="2000" b="1">
                <a:solidFill>
                  <a:srgbClr val="678782"/>
                </a:solidFill>
              </a:rPr>
              <a:t>]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457508" y="5215255"/>
            <a:ext cx="8597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678782"/>
                </a:solidFill>
              </a:rPr>
              <a:t>[</a:t>
            </a:r>
            <a:r>
              <a:rPr lang="zh-CN" altLang="en-US" sz="2000" b="1">
                <a:solidFill>
                  <a:srgbClr val="678782"/>
                </a:solidFill>
              </a:rPr>
              <a:t>麦标</a:t>
            </a:r>
            <a:r>
              <a:rPr lang="en-US" altLang="zh-CN" sz="2000" b="1">
                <a:solidFill>
                  <a:srgbClr val="678782"/>
                </a:solidFill>
              </a:rPr>
              <a:t>]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210040" y="5215255"/>
            <a:ext cx="11137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678782"/>
                </a:solidFill>
              </a:rPr>
              <a:t>[</a:t>
            </a:r>
            <a:r>
              <a:rPr lang="zh-CN" altLang="en-US" sz="2000" b="1">
                <a:solidFill>
                  <a:srgbClr val="678782"/>
                </a:solidFill>
              </a:rPr>
              <a:t>手举牌</a:t>
            </a:r>
            <a:r>
              <a:rPr lang="en-US" altLang="zh-CN" sz="2000" b="1">
                <a:solidFill>
                  <a:srgbClr val="678782"/>
                </a:solidFill>
              </a:rPr>
              <a:t>]</a:t>
            </a:r>
          </a:p>
        </p:txBody>
      </p:sp>
      <p:pic>
        <p:nvPicPr>
          <p:cNvPr id="13" name="图片 12" descr="4d6f80abc7d5def7b1c64d9fc308f60"/>
          <p:cNvPicPr>
            <a:picLocks noChangeAspect="1"/>
          </p:cNvPicPr>
          <p:nvPr/>
        </p:nvPicPr>
        <p:blipFill>
          <a:blip r:embed="rId4"/>
          <a:srcRect l="7595" r="3687"/>
          <a:stretch>
            <a:fillRect/>
          </a:stretch>
        </p:blipFill>
        <p:spPr>
          <a:xfrm>
            <a:off x="7409180" y="1918335"/>
            <a:ext cx="4482465" cy="2790190"/>
          </a:xfrm>
          <a:prstGeom prst="rect">
            <a:avLst/>
          </a:prstGeom>
        </p:spPr>
      </p:pic>
      <p:pic>
        <p:nvPicPr>
          <p:cNvPr id="16" name="图片 15" descr="847593f58d1a0b4a72734475f31cb6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160" y="1981835"/>
            <a:ext cx="2102485" cy="2726690"/>
          </a:xfrm>
          <a:prstGeom prst="rect">
            <a:avLst/>
          </a:prstGeom>
        </p:spPr>
      </p:pic>
      <p:pic>
        <p:nvPicPr>
          <p:cNvPr id="4" name="图片 3" descr="36efe6bc9ae91ffc56a5cf866e69d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715" y="1918335"/>
            <a:ext cx="4172585" cy="2783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05435" y="1483995"/>
            <a:ext cx="8609330" cy="40925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6000">
                <a:solidFill>
                  <a:srgbClr val="C8C8C8">
                    <a:alpha val="80000"/>
                  </a:srgbClr>
                </a:solidFill>
                <a:latin typeface="MINI Serif Bold" panose="02010600010101010101" charset="-122"/>
                <a:ea typeface="MINI Serif Bold" panose="02010600010101010101" charset="-122"/>
                <a:cs typeface="等线" panose="02010600030101010101" charset="-122"/>
                <a:sym typeface="+mn-ea"/>
              </a:rPr>
              <a:t>MINI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531735" y="2620010"/>
            <a:ext cx="361124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6000" b="1">
                <a:solidFill>
                  <a:srgbClr val="313A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执行配合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595235" y="3538855"/>
            <a:ext cx="300101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200" b="1">
                <a:solidFill>
                  <a:srgbClr val="313A33">
                    <a:alpha val="69000"/>
                  </a:srgbClr>
                </a:solidFill>
                <a:latin typeface="+mj-ea"/>
                <a:ea typeface="+mj-ea"/>
                <a:cs typeface="等线" panose="02010600030101010101" charset="-122"/>
                <a:sym typeface="+mn-ea"/>
              </a:rPr>
              <a:t>05</a:t>
            </a:r>
            <a:r>
              <a:rPr lang="en-US" altLang="zh-CN" b="1">
                <a:solidFill>
                  <a:schemeClr val="tx1">
                    <a:alpha val="69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charset="-122"/>
                <a:sym typeface="+mn-ea"/>
              </a:rPr>
              <a:t>Execution cooperation</a:t>
            </a:r>
          </a:p>
        </p:txBody>
      </p:sp>
      <p:pic>
        <p:nvPicPr>
          <p:cNvPr id="5" name="图片 4" descr="b66369cf975f06291b567c978997631"/>
          <p:cNvPicPr>
            <a:picLocks noChangeAspect="1"/>
          </p:cNvPicPr>
          <p:nvPr/>
        </p:nvPicPr>
        <p:blipFill>
          <a:blip r:embed="rId3"/>
          <a:srcRect l="12495" t="22461" r="12495" b="14259"/>
          <a:stretch>
            <a:fillRect/>
          </a:stretch>
        </p:blipFill>
        <p:spPr>
          <a:xfrm>
            <a:off x="1489075" y="2116455"/>
            <a:ext cx="4670425" cy="2955925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V="1">
            <a:off x="8988425" y="4995545"/>
            <a:ext cx="2455545" cy="1862455"/>
          </a:xfrm>
          <a:prstGeom prst="line">
            <a:avLst/>
          </a:prstGeom>
          <a:ln>
            <a:solidFill>
              <a:srgbClr val="001F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8437880" y="6003290"/>
            <a:ext cx="1126490" cy="854710"/>
          </a:xfrm>
          <a:prstGeom prst="line">
            <a:avLst/>
          </a:prstGeom>
          <a:ln>
            <a:solidFill>
              <a:srgbClr val="001F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841875" y="6261100"/>
            <a:ext cx="2508885" cy="339090"/>
            <a:chOff x="8010" y="9754"/>
            <a:chExt cx="3951" cy="534"/>
          </a:xfrm>
        </p:grpSpPr>
        <p:sp>
          <p:nvSpPr>
            <p:cNvPr id="11" name="矩形 10"/>
            <p:cNvSpPr/>
            <p:nvPr/>
          </p:nvSpPr>
          <p:spPr>
            <a:xfrm>
              <a:off x="8010" y="9754"/>
              <a:ext cx="1565" cy="53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MINI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9575" y="9754"/>
              <a:ext cx="2387" cy="535"/>
            </a:xfrm>
            <a:prstGeom prst="rect">
              <a:avLst/>
            </a:prstGeom>
            <a:solidFill>
              <a:srgbClr val="313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ym typeface="+mn-ea"/>
                </a:rPr>
                <a:t>RESOLUTE</a:t>
              </a:r>
              <a:endParaRPr lang="en-US" altLang="zh-CN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平行四边形 32"/>
          <p:cNvSpPr/>
          <p:nvPr/>
        </p:nvSpPr>
        <p:spPr>
          <a:xfrm>
            <a:off x="301625" y="450850"/>
            <a:ext cx="178181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311785" y="139065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报价清单</a:t>
            </a:r>
          </a:p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311785" y="897255"/>
          <a:ext cx="11483340" cy="549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9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92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74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5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252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10820">
                <a:tc gridSpan="9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MINI灵感花园派对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en-US" sz="1000" b="1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            —2022杭州骏宝行MINI特别版车型发布会 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960"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客户名称：杭州骏宝行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项目时间：8月28日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搭建时间：8月28日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项目地点：杭州夏沫花园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序号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类目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內容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描述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单位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数量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单价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共计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备注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No.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category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Content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Description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Unit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Quantity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Unit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Total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860">
                <a:tc gridSpan="7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600" b="1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A：场地&amp;餐饮（代付费用）</a:t>
                      </a: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1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￥21,840.00</a:t>
                      </a:r>
                      <a:r>
                        <a:rPr lang="en-US" sz="600" b="1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场地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场地租金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场地使用费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场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15800.00 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￥15,800.00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用餐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餐饮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晚餐/自助餐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位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25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200.00 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￥5,000.00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按照实际结算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3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垫资管理费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5%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￥1,040.00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860">
                <a:tc gridSpan="7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600" b="1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B：搭建</a:t>
                      </a: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1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￥5,767.50</a:t>
                      </a:r>
                      <a:r>
                        <a:rPr lang="en-US" sz="600" b="1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签到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签到背景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（双面喷绘）背景+方管桁架4*3m+2.6*1.5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平方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15.9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75.00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￥1,192.50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2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签到桌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长条桌含桌布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张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2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75.00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￥150.00</a:t>
                      </a: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4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水枪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互动水枪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只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25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13.00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￥325.00</a:t>
                      </a: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6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展车区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气球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气球串+氦气罐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项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800.00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￥800.00</a:t>
                      </a: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7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发布区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电视机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落地电视机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台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800.00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￥800.00</a:t>
                      </a: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8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音响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双十五音响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套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1,200.00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￥1,200.00</a:t>
                      </a: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9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5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无线手持麦克风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5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5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项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5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0.00 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5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赠送</a:t>
                      </a:r>
                      <a:endParaRPr lang="en-US" altLang="en-US" sz="5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￥0.00</a:t>
                      </a: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10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LED帕灯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台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8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80.00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￥640.00</a:t>
                      </a: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11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T形灯光架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个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2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150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￥300.00</a:t>
                      </a: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15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氛围布置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桌面立体字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桌面立体字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个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6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0.00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￥0.00</a:t>
                      </a: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经销商提供</a:t>
                      </a:r>
                      <a:endParaRPr lang="en-US" altLang="en-US" sz="600" b="0">
                        <a:solidFill>
                          <a:srgbClr val="FF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17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小夜灯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个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6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25.00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￥0.00</a:t>
                      </a: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赠送</a:t>
                      </a:r>
                      <a:endParaRPr lang="en-US" altLang="en-US" sz="600" b="0">
                        <a:solidFill>
                          <a:srgbClr val="FF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19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手举牌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异形KT板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个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6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35.00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￥210.00</a:t>
                      </a: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9860">
                <a:tc gridSpan="7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600" b="1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C：人员</a:t>
                      </a: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1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￥6,500.00</a:t>
                      </a:r>
                      <a:r>
                        <a:rPr lang="en-US" sz="600" b="1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人员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主持人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专业主持人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位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1800.00 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￥1,800.00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2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乐队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国内乐队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位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1200.00 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￥1,200.00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摄像师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汽车拍摄相关经验 总结视频30秒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位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2000.00 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￥2,000.00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3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摄影师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汽车拍摄相关经验 精美9图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位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1500.00 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￥1,500.00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9860">
                <a:tc gridSpan="7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600" b="1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D：人工运输</a:t>
                      </a: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1">
                          <a:solidFill>
                            <a:srgbClr val="161616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￥6,600.00</a:t>
                      </a:r>
                      <a:r>
                        <a:rPr lang="en-US" sz="600" b="1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 </a:t>
                      </a: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1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其他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工人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现场物料搭建4人，撤展2人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人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350.00 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￥2,100.00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161616"/>
                          </a:solidFill>
                          <a:latin typeface="微软雅黑" panose="020B0503020204020204" charset="-122"/>
                        </a:rPr>
                        <a:t>2</a:t>
                      </a:r>
                      <a:endParaRPr lang="en-US" altLang="en-US" sz="600" b="0">
                        <a:solidFill>
                          <a:srgbClr val="161616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吊车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高空作业租赁（含来回运输）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天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4500.00 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￥4,500.00</a:t>
                      </a: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49860">
                <a:tc gridSpan="7">
                  <a:txBody>
                    <a:bodyPr/>
                    <a:lstStyle/>
                    <a:p>
                      <a:pPr indent="0" algn="r">
                        <a:buNone/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小计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￥40,707.50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49860">
                <a:tc gridSpan="7">
                  <a:txBody>
                    <a:bodyPr/>
                    <a:lstStyle/>
                    <a:p>
                      <a:pPr indent="0" algn="r">
                        <a:buNone/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执行费8%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￥3,256.60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49860">
                <a:tc gridSpan="7">
                  <a:txBody>
                    <a:bodyPr/>
                    <a:lstStyle/>
                    <a:p>
                      <a:pPr indent="0" algn="r">
                        <a:buNone/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合计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￥43,964.10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49860">
                <a:tc gridSpan="7">
                  <a:txBody>
                    <a:bodyPr/>
                    <a:lstStyle/>
                    <a:p>
                      <a:pPr indent="0" algn="r">
                        <a:buNone/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税金6%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￥1,327.45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49860">
                <a:tc gridSpan="7">
                  <a:txBody>
                    <a:bodyPr/>
                    <a:lstStyle/>
                    <a:p>
                      <a:pPr indent="0" algn="r">
                        <a:buNone/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含税合计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￥45,291.55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49860">
                <a:tc gridSpan="7">
                  <a:txBody>
                    <a:bodyPr/>
                    <a:lstStyle/>
                    <a:p>
                      <a:pPr indent="0" algn="r">
                        <a:buNone/>
                      </a:pPr>
                      <a:r>
                        <a:rPr lang="zh-CN" altLang="en-US" sz="600" b="1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优惠总价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6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sym typeface="+mn-ea"/>
                        </a:rPr>
                        <a:t>￥</a:t>
                      </a:r>
                      <a:r>
                        <a:rPr lang="en-US" altLang="en-US" sz="600" b="1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44000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60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3"/>
          <p:cNvSpPr>
            <a:spLocks noGrp="1"/>
          </p:cNvSpPr>
          <p:nvPr/>
        </p:nvSpPr>
        <p:spPr>
          <a:xfrm>
            <a:off x="163513" y="1209675"/>
            <a:ext cx="3943350" cy="5270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marL="0" marR="0" lvl="0" indent="0" algn="ctr" defTabSz="91440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标题 3"/>
          <p:cNvSpPr>
            <a:spLocks noGrp="1"/>
          </p:cNvSpPr>
          <p:nvPr/>
        </p:nvSpPr>
        <p:spPr>
          <a:xfrm>
            <a:off x="290513" y="1336675"/>
            <a:ext cx="3943350" cy="5270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marL="0" marR="0" lvl="0" indent="0" algn="ctr" defTabSz="91440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20518" y="1336594"/>
            <a:ext cx="10350420" cy="4867991"/>
            <a:chOff x="274751" y="966843"/>
            <a:chExt cx="8618258" cy="3765147"/>
          </a:xfrm>
        </p:grpSpPr>
        <p:sp>
          <p:nvSpPr>
            <p:cNvPr id="5" name="矩形 13"/>
            <p:cNvSpPr>
              <a:spLocks noChangeArrowheads="1"/>
            </p:cNvSpPr>
            <p:nvPr/>
          </p:nvSpPr>
          <p:spPr bwMode="auto">
            <a:xfrm>
              <a:off x="2108925" y="2289426"/>
              <a:ext cx="1094928" cy="188293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1000"/>
              </a:schemeClr>
            </a:solidFill>
            <a:ln>
              <a:noFill/>
            </a:ln>
          </p:spPr>
          <p:txBody>
            <a:bodyPr anchor="ctr" anchorCtr="1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en-US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850475" y="966843"/>
              <a:ext cx="1315525" cy="3446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微软雅黑" panose="020B0503020204020204" charset="-122"/>
                </a:rPr>
                <a:t>   </a:t>
              </a:r>
              <a:r>
                <a:rPr kumimoji="0"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微软雅黑" panose="020B0503020204020204" charset="-122"/>
                </a:rPr>
                <a:t>项目总控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807650" y="4300339"/>
              <a:ext cx="5039890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现场执行品质监控</a:t>
              </a:r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4507937" y="1317549"/>
              <a:ext cx="0" cy="454894"/>
            </a:xfrm>
            <a:prstGeom prst="lin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wrap="none" lIns="36000" tIns="36000" rIns="36000" bIns="3600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dirty="0">
                <a:solidFill>
                  <a:schemeClr val="bg1"/>
                </a:solidFill>
                <a:latin typeface="Audi Type" panose="020B0503040200000003" charset="0"/>
                <a:ea typeface="华康黑体W5(P)" panose="020B0500000000000000" pitchFamily="34" charset="-122"/>
              </a:endParaRP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75280" y="1771952"/>
              <a:ext cx="8617729" cy="0"/>
            </a:xfrm>
            <a:prstGeom prst="line">
              <a:avLst/>
            </a:prstGeom>
            <a:noFill/>
            <a:ln w="57150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lIns="36000" tIns="36000" rIns="36000" bIns="3600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dirty="0">
                <a:solidFill>
                  <a:schemeClr val="bg1"/>
                </a:solidFill>
                <a:latin typeface="Audi Type" panose="020B0503040200000003" charset="0"/>
                <a:ea typeface="华康黑体W5(P)" panose="020B0500000000000000" pitchFamily="34" charset="-122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825699" y="2001747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b="1">
                  <a:solidFill>
                    <a:schemeClr val="tx1">
                      <a:lumMod val="85000"/>
                      <a:lumOff val="15000"/>
                    </a:schemeClr>
                  </a:solidFill>
                  <a:cs typeface="微软雅黑" panose="020B0503020204020204" charset="-122"/>
                </a:rPr>
                <a:t>VIP接待专员</a:t>
              </a: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2104191" y="2001791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b="1">
                  <a:solidFill>
                    <a:schemeClr val="tx1">
                      <a:lumMod val="85000"/>
                      <a:lumOff val="15000"/>
                    </a:schemeClr>
                  </a:solidFill>
                  <a:cs typeface="微软雅黑" panose="020B0503020204020204" charset="-122"/>
                </a:rPr>
                <a:t>现场人力</a:t>
              </a: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2133242" y="2346457"/>
              <a:ext cx="1056406" cy="55056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专业讲师</a:t>
              </a:r>
              <a:endParaRPr kumimoji="0" lang="en-US" altLang="zh-CN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礼仪人员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保安人员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保洁人员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摄影摄像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现场辅工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工作餐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40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820940" y="2289498"/>
              <a:ext cx="1096539" cy="1838585"/>
            </a:xfrm>
            <a:prstGeom prst="rect">
              <a:avLst/>
            </a:prstGeom>
            <a:solidFill>
              <a:schemeClr val="bg2">
                <a:lumMod val="25000"/>
                <a:alpha val="21000"/>
              </a:schemeClr>
            </a:solidFill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信息中心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媒体邀请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矩形 13"/>
            <p:cNvSpPr>
              <a:spLocks noChangeArrowheads="1"/>
            </p:cNvSpPr>
            <p:nvPr/>
          </p:nvSpPr>
          <p:spPr bwMode="auto">
            <a:xfrm>
              <a:off x="3347737" y="2289426"/>
              <a:ext cx="1094928" cy="188293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1000"/>
              </a:schemeClr>
            </a:solidFill>
            <a:ln>
              <a:noFill/>
            </a:ln>
          </p:spPr>
          <p:txBody>
            <a:bodyPr anchor="ctr" anchorCtr="1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en-US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3345645" y="2001791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微软雅黑" panose="020B0503020204020204" charset="-122"/>
                </a:rPr>
                <a:t>车辆管理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379820" y="2331222"/>
              <a:ext cx="1056284" cy="126458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试驾教练</a:t>
              </a:r>
              <a:endParaRPr kumimoji="0"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辅助教练</a:t>
              </a:r>
              <a:endParaRPr kumimoji="0"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展车运输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展车美容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工作组用车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车辆整备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车辆调度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矩形 13"/>
            <p:cNvSpPr>
              <a:spLocks noChangeArrowheads="1"/>
            </p:cNvSpPr>
            <p:nvPr/>
          </p:nvSpPr>
          <p:spPr bwMode="auto">
            <a:xfrm>
              <a:off x="4592364" y="2289426"/>
              <a:ext cx="1094928" cy="188293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1000"/>
              </a:schemeClr>
            </a:solidFill>
            <a:ln>
              <a:noFill/>
            </a:ln>
          </p:spPr>
          <p:txBody>
            <a:bodyPr anchor="ctr" anchorCtr="1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en-US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587101" y="2001791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b="1">
                  <a:solidFill>
                    <a:schemeClr val="tx1">
                      <a:lumMod val="85000"/>
                      <a:lumOff val="15000"/>
                    </a:schemeClr>
                  </a:solidFill>
                  <a:cs typeface="微软雅黑" panose="020B0503020204020204" charset="-122"/>
                </a:rPr>
                <a:t>场内运营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4591667" y="2346447"/>
              <a:ext cx="1056284" cy="126458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异业合作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茶歇吧台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互动设置</a:t>
              </a:r>
              <a:endParaRPr kumimoji="0"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车辆讲解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矩形 13"/>
            <p:cNvSpPr>
              <a:spLocks noChangeArrowheads="1"/>
            </p:cNvSpPr>
            <p:nvPr/>
          </p:nvSpPr>
          <p:spPr bwMode="auto">
            <a:xfrm>
              <a:off x="5894141" y="2289426"/>
              <a:ext cx="1094928" cy="188293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1000"/>
              </a:schemeClr>
            </a:solidFill>
            <a:ln>
              <a:noFill/>
            </a:ln>
          </p:spPr>
          <p:txBody>
            <a:bodyPr anchor="ctr" anchorCtr="1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en-US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5902625" y="2001791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b="1">
                  <a:solidFill>
                    <a:schemeClr val="tx1">
                      <a:lumMod val="85000"/>
                      <a:lumOff val="15000"/>
                    </a:schemeClr>
                  </a:solidFill>
                  <a:cs typeface="微软雅黑" panose="020B0503020204020204" charset="-122"/>
                </a:rPr>
                <a:t>搭建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5907190" y="2346447"/>
              <a:ext cx="1056284" cy="126458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前期勘测</a:t>
              </a:r>
              <a:endParaRPr kumimoji="0"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搭建运输</a:t>
              </a:r>
              <a:endParaRPr kumimoji="0"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搭建盯场</a:t>
              </a:r>
              <a:endParaRPr kumimoji="0"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质量管控</a:t>
              </a:r>
              <a:endParaRPr kumimoji="0"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工人协调</a:t>
              </a:r>
              <a:endParaRPr kumimoji="0"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矩形 13"/>
            <p:cNvSpPr>
              <a:spLocks noChangeArrowheads="1"/>
            </p:cNvSpPr>
            <p:nvPr/>
          </p:nvSpPr>
          <p:spPr bwMode="auto">
            <a:xfrm>
              <a:off x="7214929" y="2289426"/>
              <a:ext cx="1094928" cy="188293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1000"/>
              </a:schemeClr>
            </a:solidFill>
            <a:ln>
              <a:noFill/>
            </a:ln>
          </p:spPr>
          <p:txBody>
            <a:bodyPr anchor="ctr" anchorCtr="1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en-US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7216539" y="2001791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b="1">
                  <a:solidFill>
                    <a:schemeClr val="tx1">
                      <a:lumMod val="85000"/>
                      <a:lumOff val="15000"/>
                    </a:schemeClr>
                  </a:solidFill>
                  <a:cs typeface="微软雅黑" panose="020B0503020204020204" charset="-122"/>
                </a:rPr>
                <a:t>物流仓储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7221104" y="2346447"/>
              <a:ext cx="1056284" cy="126458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物料运输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仓储管理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 flipH="1">
              <a:off x="3631995" y="1541828"/>
              <a:ext cx="875943" cy="0"/>
            </a:xfrm>
            <a:prstGeom prst="lin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lIns="36000" tIns="36000" rIns="36000" bIns="3600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dirty="0">
                <a:solidFill>
                  <a:schemeClr val="bg1"/>
                </a:solidFill>
                <a:latin typeface="Audi Type" panose="020B0503040200000003" charset="0"/>
                <a:ea typeface="华康黑体W5(P)" panose="020B0500000000000000" pitchFamily="34" charset="-122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807650" y="1389774"/>
              <a:ext cx="1825954" cy="2876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cs typeface="微软雅黑" panose="020B0503020204020204" charset="-122"/>
                </a:rPr>
                <a:t>        </a:t>
              </a:r>
              <a:r>
                <a:rPr kumimoji="0"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cs typeface="微软雅黑" panose="020B0503020204020204" charset="-122"/>
                </a:rPr>
                <a:t>场地协调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74751" y="1886483"/>
              <a:ext cx="8617729" cy="2845507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txBody>
            <a:bodyPr wrap="none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3" name="平行四边形 32"/>
          <p:cNvSpPr/>
          <p:nvPr/>
        </p:nvSpPr>
        <p:spPr>
          <a:xfrm>
            <a:off x="559435" y="771525"/>
            <a:ext cx="178181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 descr="45013c2a4c8f0609a0d939ff5daeb2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569595" y="45974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应急预案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198" y="2192662"/>
            <a:ext cx="6500812" cy="3429618"/>
          </a:xfrm>
          <a:prstGeom prst="rect">
            <a:avLst/>
          </a:prstGeom>
        </p:spPr>
      </p:pic>
      <p:sp>
        <p:nvSpPr>
          <p:cNvPr id="18" name="TextBox 22"/>
          <p:cNvSpPr txBox="1"/>
          <p:nvPr/>
        </p:nvSpPr>
        <p:spPr>
          <a:xfrm>
            <a:off x="236220" y="2696845"/>
            <a:ext cx="5280025" cy="203009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1-开场前对活动场所进行消毒杀菌，人员入场前的场地进行全面消毒； 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2-签到处为客户准备相应防疫物资，同时为没佩戴口罩的人员现场提供口罩 ；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3-在现场注意防控，及每两个小时对场地进行消毒。</a:t>
            </a:r>
          </a:p>
        </p:txBody>
      </p:sp>
      <p:sp>
        <p:nvSpPr>
          <p:cNvPr id="4" name="平行四边形 3"/>
          <p:cNvSpPr/>
          <p:nvPr/>
        </p:nvSpPr>
        <p:spPr>
          <a:xfrm>
            <a:off x="559435" y="771525"/>
            <a:ext cx="178181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45013c2a4c8f0609a0d939ff5daeb2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569595" y="45974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应急预案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3"/>
          <p:cNvSpPr>
            <a:spLocks noGrp="1"/>
          </p:cNvSpPr>
          <p:nvPr/>
        </p:nvSpPr>
        <p:spPr>
          <a:xfrm>
            <a:off x="10668953" y="4705350"/>
            <a:ext cx="3943350" cy="5270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marL="0" marR="0" lvl="0" indent="0" algn="ctr" defTabSz="91440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5" name="组 51"/>
          <p:cNvGrpSpPr/>
          <p:nvPr/>
        </p:nvGrpSpPr>
        <p:grpSpPr>
          <a:xfrm>
            <a:off x="746387" y="2139745"/>
            <a:ext cx="10834160" cy="3201763"/>
            <a:chOff x="0" y="0"/>
            <a:chExt cx="10834159" cy="3201761"/>
          </a:xfrm>
        </p:grpSpPr>
        <p:sp>
          <p:nvSpPr>
            <p:cNvPr id="46" name="Freeform 3"/>
            <p:cNvSpPr/>
            <p:nvPr/>
          </p:nvSpPr>
          <p:spPr>
            <a:xfrm>
              <a:off x="0" y="149005"/>
              <a:ext cx="5247368" cy="133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3"/>
                  </a:moveTo>
                  <a:cubicBezTo>
                    <a:pt x="0" y="452"/>
                    <a:pt x="111" y="0"/>
                    <a:pt x="248" y="0"/>
                  </a:cubicBezTo>
                  <a:lnTo>
                    <a:pt x="21352" y="0"/>
                  </a:lnTo>
                  <a:cubicBezTo>
                    <a:pt x="21489" y="0"/>
                    <a:pt x="21600" y="452"/>
                    <a:pt x="21600" y="1013"/>
                  </a:cubicBezTo>
                  <a:lnTo>
                    <a:pt x="21600" y="20587"/>
                  </a:lnTo>
                  <a:cubicBezTo>
                    <a:pt x="21600" y="21148"/>
                    <a:pt x="21489" y="21600"/>
                    <a:pt x="21352" y="21600"/>
                  </a:cubicBezTo>
                  <a:lnTo>
                    <a:pt x="248" y="21600"/>
                  </a:lnTo>
                  <a:cubicBezTo>
                    <a:pt x="111" y="21600"/>
                    <a:pt x="0" y="21148"/>
                    <a:pt x="0" y="20587"/>
                  </a:cubicBezTo>
                  <a:lnTo>
                    <a:pt x="0" y="1013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50800" cap="flat">
              <a:solidFill>
                <a:srgbClr val="ADB9C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3"/>
            <p:cNvSpPr/>
            <p:nvPr/>
          </p:nvSpPr>
          <p:spPr>
            <a:xfrm>
              <a:off x="263525" y="6267"/>
              <a:ext cx="1699451" cy="286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5"/>
                  </a:moveTo>
                  <a:cubicBezTo>
                    <a:pt x="0" y="4835"/>
                    <a:pt x="696" y="0"/>
                    <a:pt x="1555" y="0"/>
                  </a:cubicBezTo>
                  <a:lnTo>
                    <a:pt x="20045" y="0"/>
                  </a:lnTo>
                  <a:cubicBezTo>
                    <a:pt x="20904" y="0"/>
                    <a:pt x="21600" y="4835"/>
                    <a:pt x="21600" y="10805"/>
                  </a:cubicBezTo>
                  <a:cubicBezTo>
                    <a:pt x="21600" y="16765"/>
                    <a:pt x="20904" y="21600"/>
                    <a:pt x="20045" y="21600"/>
                  </a:cubicBezTo>
                  <a:lnTo>
                    <a:pt x="1555" y="21600"/>
                  </a:lnTo>
                  <a:cubicBezTo>
                    <a:pt x="696" y="21600"/>
                    <a:pt x="0" y="16765"/>
                    <a:pt x="0" y="10805"/>
                  </a:cubicBezTo>
                </a:path>
              </a:pathLst>
            </a:custGeom>
            <a:solidFill>
              <a:srgbClr val="313A33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3"/>
            <p:cNvSpPr/>
            <p:nvPr/>
          </p:nvSpPr>
          <p:spPr>
            <a:xfrm>
              <a:off x="357447" y="60994"/>
              <a:ext cx="87312" cy="12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83"/>
                  </a:moveTo>
                  <a:lnTo>
                    <a:pt x="15274" y="0"/>
                  </a:lnTo>
                  <a:lnTo>
                    <a:pt x="6325" y="0"/>
                  </a:lnTo>
                  <a:lnTo>
                    <a:pt x="0" y="4983"/>
                  </a:lnTo>
                  <a:lnTo>
                    <a:pt x="0" y="16617"/>
                  </a:lnTo>
                  <a:lnTo>
                    <a:pt x="6325" y="21600"/>
                  </a:lnTo>
                  <a:lnTo>
                    <a:pt x="15274" y="21600"/>
                  </a:lnTo>
                  <a:lnTo>
                    <a:pt x="21600" y="16617"/>
                  </a:lnTo>
                  <a:lnTo>
                    <a:pt x="21600" y="4983"/>
                  </a:lnTo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3"/>
            <p:cNvSpPr/>
            <p:nvPr/>
          </p:nvSpPr>
          <p:spPr>
            <a:xfrm>
              <a:off x="0" y="1757814"/>
              <a:ext cx="5247368" cy="1443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2"/>
                  </a:moveTo>
                  <a:cubicBezTo>
                    <a:pt x="0" y="454"/>
                    <a:pt x="107" y="0"/>
                    <a:pt x="238" y="0"/>
                  </a:cubicBezTo>
                  <a:lnTo>
                    <a:pt x="21362" y="0"/>
                  </a:lnTo>
                  <a:cubicBezTo>
                    <a:pt x="21493" y="0"/>
                    <a:pt x="21600" y="454"/>
                    <a:pt x="21600" y="1012"/>
                  </a:cubicBezTo>
                  <a:lnTo>
                    <a:pt x="21600" y="20586"/>
                  </a:lnTo>
                  <a:cubicBezTo>
                    <a:pt x="21600" y="21146"/>
                    <a:pt x="21493" y="21600"/>
                    <a:pt x="21362" y="21600"/>
                  </a:cubicBezTo>
                  <a:lnTo>
                    <a:pt x="238" y="21600"/>
                  </a:lnTo>
                  <a:cubicBezTo>
                    <a:pt x="107" y="21600"/>
                    <a:pt x="0" y="21146"/>
                    <a:pt x="0" y="20586"/>
                  </a:cubicBezTo>
                  <a:lnTo>
                    <a:pt x="0" y="1012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50800" cap="flat">
              <a:solidFill>
                <a:srgbClr val="ADB9C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3"/>
            <p:cNvSpPr/>
            <p:nvPr/>
          </p:nvSpPr>
          <p:spPr>
            <a:xfrm>
              <a:off x="263525" y="1608563"/>
              <a:ext cx="1699452" cy="286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95"/>
                  </a:moveTo>
                  <a:cubicBezTo>
                    <a:pt x="0" y="4835"/>
                    <a:pt x="696" y="0"/>
                    <a:pt x="1555" y="0"/>
                  </a:cubicBezTo>
                  <a:lnTo>
                    <a:pt x="20045" y="0"/>
                  </a:lnTo>
                  <a:cubicBezTo>
                    <a:pt x="20904" y="0"/>
                    <a:pt x="21600" y="4835"/>
                    <a:pt x="21600" y="10795"/>
                  </a:cubicBezTo>
                  <a:cubicBezTo>
                    <a:pt x="21600" y="16765"/>
                    <a:pt x="20904" y="21600"/>
                    <a:pt x="20045" y="21600"/>
                  </a:cubicBezTo>
                  <a:lnTo>
                    <a:pt x="1555" y="21600"/>
                  </a:lnTo>
                  <a:cubicBezTo>
                    <a:pt x="696" y="21600"/>
                    <a:pt x="0" y="16765"/>
                    <a:pt x="0" y="10795"/>
                  </a:cubicBezTo>
                </a:path>
              </a:pathLst>
            </a:custGeom>
            <a:solidFill>
              <a:srgbClr val="313A33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3"/>
            <p:cNvSpPr/>
            <p:nvPr/>
          </p:nvSpPr>
          <p:spPr>
            <a:xfrm>
              <a:off x="357447" y="1704574"/>
              <a:ext cx="87312" cy="12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83"/>
                  </a:moveTo>
                  <a:lnTo>
                    <a:pt x="15274" y="0"/>
                  </a:lnTo>
                  <a:lnTo>
                    <a:pt x="6325" y="0"/>
                  </a:lnTo>
                  <a:lnTo>
                    <a:pt x="0" y="4983"/>
                  </a:lnTo>
                  <a:lnTo>
                    <a:pt x="0" y="16617"/>
                  </a:lnTo>
                  <a:lnTo>
                    <a:pt x="6325" y="21600"/>
                  </a:lnTo>
                  <a:lnTo>
                    <a:pt x="15274" y="21600"/>
                  </a:lnTo>
                  <a:lnTo>
                    <a:pt x="21600" y="16617"/>
                  </a:lnTo>
                  <a:lnTo>
                    <a:pt x="21600" y="4983"/>
                  </a:lnTo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3"/>
            <p:cNvSpPr/>
            <p:nvPr/>
          </p:nvSpPr>
          <p:spPr>
            <a:xfrm>
              <a:off x="5348904" y="141919"/>
              <a:ext cx="5485255" cy="1342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2"/>
                  </a:moveTo>
                  <a:cubicBezTo>
                    <a:pt x="0" y="452"/>
                    <a:pt x="107" y="0"/>
                    <a:pt x="239" y="0"/>
                  </a:cubicBezTo>
                  <a:lnTo>
                    <a:pt x="21362" y="0"/>
                  </a:lnTo>
                  <a:cubicBezTo>
                    <a:pt x="21493" y="0"/>
                    <a:pt x="21600" y="452"/>
                    <a:pt x="21600" y="1012"/>
                  </a:cubicBezTo>
                  <a:lnTo>
                    <a:pt x="21600" y="20588"/>
                  </a:lnTo>
                  <a:cubicBezTo>
                    <a:pt x="21600" y="21148"/>
                    <a:pt x="21493" y="21600"/>
                    <a:pt x="21362" y="21600"/>
                  </a:cubicBezTo>
                  <a:lnTo>
                    <a:pt x="239" y="21600"/>
                  </a:lnTo>
                  <a:cubicBezTo>
                    <a:pt x="107" y="21600"/>
                    <a:pt x="0" y="21148"/>
                    <a:pt x="0" y="20588"/>
                  </a:cubicBezTo>
                  <a:lnTo>
                    <a:pt x="0" y="1012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50800" cap="flat">
              <a:solidFill>
                <a:srgbClr val="ADB9C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3"/>
            <p:cNvSpPr/>
            <p:nvPr/>
          </p:nvSpPr>
          <p:spPr>
            <a:xfrm>
              <a:off x="5616594" y="0"/>
              <a:ext cx="1699428" cy="28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5"/>
                  </a:moveTo>
                  <a:cubicBezTo>
                    <a:pt x="0" y="4835"/>
                    <a:pt x="696" y="0"/>
                    <a:pt x="1554" y="0"/>
                  </a:cubicBezTo>
                  <a:lnTo>
                    <a:pt x="20045" y="0"/>
                  </a:lnTo>
                  <a:cubicBezTo>
                    <a:pt x="20903" y="0"/>
                    <a:pt x="21600" y="4835"/>
                    <a:pt x="21600" y="10805"/>
                  </a:cubicBezTo>
                  <a:cubicBezTo>
                    <a:pt x="21600" y="16765"/>
                    <a:pt x="20903" y="21600"/>
                    <a:pt x="20045" y="21600"/>
                  </a:cubicBezTo>
                  <a:lnTo>
                    <a:pt x="1554" y="21600"/>
                  </a:lnTo>
                  <a:cubicBezTo>
                    <a:pt x="696" y="21600"/>
                    <a:pt x="0" y="16765"/>
                    <a:pt x="0" y="10805"/>
                  </a:cubicBezTo>
                </a:path>
              </a:pathLst>
            </a:custGeom>
            <a:solidFill>
              <a:srgbClr val="313A33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3"/>
            <p:cNvSpPr/>
            <p:nvPr/>
          </p:nvSpPr>
          <p:spPr>
            <a:xfrm>
              <a:off x="5710436" y="54728"/>
              <a:ext cx="87370" cy="12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83"/>
                  </a:moveTo>
                  <a:lnTo>
                    <a:pt x="15273" y="0"/>
                  </a:lnTo>
                  <a:lnTo>
                    <a:pt x="6327" y="0"/>
                  </a:lnTo>
                  <a:lnTo>
                    <a:pt x="0" y="4983"/>
                  </a:lnTo>
                  <a:lnTo>
                    <a:pt x="0" y="16640"/>
                  </a:lnTo>
                  <a:lnTo>
                    <a:pt x="6327" y="21600"/>
                  </a:lnTo>
                  <a:lnTo>
                    <a:pt x="15273" y="21600"/>
                  </a:lnTo>
                  <a:lnTo>
                    <a:pt x="21600" y="16640"/>
                  </a:lnTo>
                  <a:lnTo>
                    <a:pt x="21600" y="4983"/>
                  </a:lnTo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3"/>
            <p:cNvSpPr/>
            <p:nvPr/>
          </p:nvSpPr>
          <p:spPr>
            <a:xfrm>
              <a:off x="5348904" y="1757814"/>
              <a:ext cx="5485255" cy="1443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2"/>
                  </a:moveTo>
                  <a:cubicBezTo>
                    <a:pt x="0" y="454"/>
                    <a:pt x="102" y="0"/>
                    <a:pt x="228" y="0"/>
                  </a:cubicBezTo>
                  <a:lnTo>
                    <a:pt x="21372" y="0"/>
                  </a:lnTo>
                  <a:cubicBezTo>
                    <a:pt x="21498" y="0"/>
                    <a:pt x="21600" y="454"/>
                    <a:pt x="21600" y="1012"/>
                  </a:cubicBezTo>
                  <a:lnTo>
                    <a:pt x="21600" y="20586"/>
                  </a:lnTo>
                  <a:cubicBezTo>
                    <a:pt x="21600" y="21146"/>
                    <a:pt x="21498" y="21600"/>
                    <a:pt x="21372" y="21600"/>
                  </a:cubicBezTo>
                  <a:lnTo>
                    <a:pt x="228" y="21600"/>
                  </a:lnTo>
                  <a:cubicBezTo>
                    <a:pt x="102" y="21600"/>
                    <a:pt x="0" y="21146"/>
                    <a:pt x="0" y="20586"/>
                  </a:cubicBezTo>
                  <a:lnTo>
                    <a:pt x="0" y="1012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50800" cap="flat">
              <a:solidFill>
                <a:srgbClr val="ADB9C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3"/>
            <p:cNvSpPr/>
            <p:nvPr/>
          </p:nvSpPr>
          <p:spPr>
            <a:xfrm>
              <a:off x="5616594" y="1608563"/>
              <a:ext cx="1699428" cy="286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95"/>
                  </a:moveTo>
                  <a:cubicBezTo>
                    <a:pt x="0" y="4835"/>
                    <a:pt x="696" y="0"/>
                    <a:pt x="1554" y="0"/>
                  </a:cubicBezTo>
                  <a:lnTo>
                    <a:pt x="20045" y="0"/>
                  </a:lnTo>
                  <a:cubicBezTo>
                    <a:pt x="20903" y="0"/>
                    <a:pt x="21600" y="4835"/>
                    <a:pt x="21600" y="10795"/>
                  </a:cubicBezTo>
                  <a:cubicBezTo>
                    <a:pt x="21600" y="16765"/>
                    <a:pt x="20903" y="21600"/>
                    <a:pt x="20045" y="21600"/>
                  </a:cubicBezTo>
                  <a:lnTo>
                    <a:pt x="1554" y="21600"/>
                  </a:lnTo>
                  <a:cubicBezTo>
                    <a:pt x="696" y="21600"/>
                    <a:pt x="0" y="16765"/>
                    <a:pt x="0" y="10795"/>
                  </a:cubicBezTo>
                </a:path>
              </a:pathLst>
            </a:custGeom>
            <a:solidFill>
              <a:srgbClr val="313A33"/>
            </a:solidFill>
            <a:ln w="12700" cap="flat">
              <a:noFill/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Freeform 3"/>
            <p:cNvSpPr/>
            <p:nvPr/>
          </p:nvSpPr>
          <p:spPr>
            <a:xfrm>
              <a:off x="5710436" y="1704574"/>
              <a:ext cx="87370" cy="12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83"/>
                  </a:moveTo>
                  <a:lnTo>
                    <a:pt x="15273" y="0"/>
                  </a:lnTo>
                  <a:lnTo>
                    <a:pt x="6327" y="0"/>
                  </a:lnTo>
                  <a:lnTo>
                    <a:pt x="0" y="4983"/>
                  </a:lnTo>
                  <a:lnTo>
                    <a:pt x="0" y="16617"/>
                  </a:lnTo>
                  <a:lnTo>
                    <a:pt x="6327" y="21600"/>
                  </a:lnTo>
                  <a:lnTo>
                    <a:pt x="15273" y="21600"/>
                  </a:lnTo>
                  <a:lnTo>
                    <a:pt x="21600" y="16617"/>
                  </a:lnTo>
                  <a:lnTo>
                    <a:pt x="21600" y="4983"/>
                  </a:lnTo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TextBox 1"/>
            <p:cNvSpPr txBox="1"/>
            <p:nvPr/>
          </p:nvSpPr>
          <p:spPr>
            <a:xfrm>
              <a:off x="5539759" y="2218671"/>
              <a:ext cx="4954441" cy="534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marL="285750" marR="0" lvl="0" indent="-285750" algn="l" defTabSz="1218565" rtl="0" eaLnBrk="1" fontAlgn="auto" latinLnBrk="0" hangingPunct="0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tabLst>
                  <a:tab pos="12700" algn="l"/>
                  <a:tab pos="355600" algn="l"/>
                </a:tabLst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准备应急药品，户外需备驱蚊药供嘉宾使用</a:t>
              </a:r>
            </a:p>
            <a:p>
              <a:pPr marL="285750" marR="0" lvl="0" indent="-285750" algn="l" defTabSz="1218565" rtl="0" eaLnBrk="1" fontAlgn="auto" latinLnBrk="0" hangingPunct="0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tabLst>
                  <a:tab pos="12700" algn="l"/>
                  <a:tab pos="355600" algn="l"/>
                </a:tabLst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sym typeface="+mn-ea"/>
                </a:rPr>
                <a:t>现场任何意外受伤、突发疾病等情况，需汇报领导并及时处理</a:t>
              </a:r>
              <a:endParaRPr kumimoji="0" lang="zh-CN" altLang="en-US" sz="1200" b="0" i="0" u="none" strike="noStrike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endParaRPr>
            </a:p>
          </p:txBody>
        </p:sp>
      </p:grpSp>
      <p:sp>
        <p:nvSpPr>
          <p:cNvPr id="59" name="TextBox 1"/>
          <p:cNvSpPr txBox="1"/>
          <p:nvPr/>
        </p:nvSpPr>
        <p:spPr>
          <a:xfrm>
            <a:off x="1009650" y="4227830"/>
            <a:ext cx="4725035" cy="8026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/>
          <a:p>
            <a:pPr marR="0" lvl="0" indent="0" algn="l" defTabSz="1218565" rtl="0" eaLnBrk="1" fontAlgn="auto" latinLnBrk="0" hangingPunct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2700" algn="l"/>
                <a:tab pos="355600" algn="l"/>
              </a:tabLst>
              <a:defRPr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为消防应急准备，确保消防设备在发生紧急情况下使用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项目的明确划分，安排一个人在紧急情况下切段供电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一个巡逻队布置消防应急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970280" y="2588895"/>
            <a:ext cx="4905375" cy="8305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在活动前购买准备维修设备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建立一个现场管理团队，安排后备人员，保证及时处理问题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在任何紧急情况下，制定一个后备计划，保证项目的执行</a:t>
            </a:r>
            <a:endParaRPr kumimoji="0" lang="zh-CN" altLang="en-US" sz="1200" b="0" i="0" u="none" strike="noStrike" kern="0" cap="none" spc="0" normalizeH="0" baseline="0" noProof="0" dirty="0" err="1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292225" y="2122170"/>
            <a:ext cx="12496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项目应急预案</a:t>
            </a:r>
            <a:endParaRPr lang="zh-CN" altLang="en-US" sz="1400" kern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236980" y="3726815"/>
            <a:ext cx="12496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火灾应急预案</a:t>
            </a:r>
            <a:endParaRPr lang="zh-CN" altLang="en-US" sz="1400" kern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3" name="TextBox 1"/>
          <p:cNvSpPr txBox="1"/>
          <p:nvPr/>
        </p:nvSpPr>
        <p:spPr>
          <a:xfrm>
            <a:off x="6288402" y="2544403"/>
            <a:ext cx="5294457" cy="8305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/>
          <a:p>
            <a:pPr marR="0" lvl="0" algn="l" defTabSz="914400" rtl="0" eaLnBrk="1" fontAlgn="auto" latinLnBrk="0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活动期间时刻关注天气预报</a:t>
            </a:r>
          </a:p>
          <a:p>
            <a:pPr marR="0" lvl="0" algn="l" defTabSz="914400" rtl="0" eaLnBrk="1" fontAlgn="auto" latinLnBrk="0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当突发恶劣天气时，为嘉宾提供雨伞、暖贴、热饮及小茶点</a:t>
            </a:r>
          </a:p>
          <a:p>
            <a:pPr marR="0" lvl="0" algn="l" defTabSz="914400" rtl="0" eaLnBrk="1" fontAlgn="auto" latinLnBrk="0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使嘉宾在恶劣环境中同样感受品牌的温暖</a:t>
            </a:r>
            <a:endParaRPr kumimoji="0" lang="zh-CN" altLang="en-US" sz="1200" b="0" i="0" u="none" strike="noStrike" cap="none" spc="0" normalizeH="0" baseline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635115" y="2122170"/>
            <a:ext cx="12496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天气应急预案</a:t>
            </a:r>
            <a:endParaRPr lang="zh-CN" altLang="en-US" sz="1400" kern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475730" y="3728085"/>
            <a:ext cx="16052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医疗事故应急预案</a:t>
            </a:r>
            <a:endParaRPr lang="zh-CN" altLang="en-US" sz="1400"/>
          </a:p>
        </p:txBody>
      </p:sp>
      <p:sp>
        <p:nvSpPr>
          <p:cNvPr id="4" name="平行四边形 3"/>
          <p:cNvSpPr/>
          <p:nvPr/>
        </p:nvSpPr>
        <p:spPr>
          <a:xfrm>
            <a:off x="559435" y="771525"/>
            <a:ext cx="1781810" cy="210185"/>
          </a:xfrm>
          <a:prstGeom prst="parallelogram">
            <a:avLst/>
          </a:prstGeom>
          <a:solidFill>
            <a:srgbClr val="6D88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45013c2a4c8f0609a0d939ff5daeb2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805" y="136525"/>
            <a:ext cx="1386840" cy="785495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569595" y="45974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等线" panose="02010600030101010101" charset="-122"/>
                <a:sym typeface="+mn-ea"/>
              </a:rPr>
              <a:t>应急预案</a:t>
            </a:r>
          </a:p>
        </p:txBody>
      </p: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24d7e7aa8fe172ae444eac507e212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9460" cy="68573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635" y="0"/>
            <a:ext cx="12191365" cy="6858000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21640" y="2767965"/>
            <a:ext cx="6671310" cy="1630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>
                <a:solidFill>
                  <a:schemeClr val="bg1"/>
                </a:solidFill>
                <a:latin typeface="MINI Serif Bold" panose="02010600010101010101" charset="-122"/>
                <a:ea typeface="MINI Serif Bold" panose="02010600010101010101" charset="-122"/>
                <a:cs typeface="MINI Serif Bold" panose="02010600010101010101" charset="-122"/>
                <a:sym typeface="+mn-ea"/>
              </a:rPr>
              <a:t>MINI</a:t>
            </a:r>
            <a:r>
              <a:rPr lang="en-US" altLang="zh-CN" sz="4000">
                <a:solidFill>
                  <a:schemeClr val="bg1"/>
                </a:solidFill>
                <a:latin typeface="MINI Serif Bold" panose="02010600010101010101" charset="-122"/>
                <a:ea typeface="MINI Serif Bold" panose="02010600010101010101" charset="-122"/>
                <a:cs typeface="MINI Serif Bold" panose="02010600010101010101" charset="-122"/>
                <a:sym typeface="+mn-ea"/>
              </a:rPr>
              <a:t> </a:t>
            </a:r>
            <a:r>
              <a:rPr lang="zh-CN" altLang="en-US" sz="4000">
                <a:solidFill>
                  <a:schemeClr val="bg1"/>
                </a:solidFill>
                <a:latin typeface="MINI Serif Bold" panose="02010600010101010101" charset="-122"/>
                <a:ea typeface="MINI Serif Bold" panose="02010600010101010101" charset="-122"/>
                <a:cs typeface="MINI Serif Bold" panose="02010600010101010101" charset="-122"/>
                <a:sym typeface="+mn-ea"/>
              </a:rPr>
              <a:t>RESOLUTE </a:t>
            </a:r>
            <a:r>
              <a:rPr lang="zh-CN" altLang="en-US" sz="4000">
                <a:solidFill>
                  <a:schemeClr val="bg1"/>
                </a:solidFill>
                <a:latin typeface="MINI Serif Regular" panose="02010600010101010101" charset="-122"/>
                <a:ea typeface="MINI Serif Regular" panose="02010600010101010101" charset="-122"/>
                <a:cs typeface="MINI Serif Regular" panose="02010600010101010101" charset="-122"/>
                <a:sym typeface="+mn-ea"/>
              </a:rPr>
              <a:t>执迷</a:t>
            </a:r>
            <a:r>
              <a:rPr lang="en-US" altLang="zh-CN" sz="4000">
                <a:solidFill>
                  <a:schemeClr val="bg1"/>
                </a:solidFill>
                <a:latin typeface="MINI Serif Regular" panose="02010600010101010101" charset="-122"/>
                <a:ea typeface="MINI Serif Regular" panose="02010600010101010101" charset="-122"/>
                <a:cs typeface="MINI Serif Regular" panose="02010600010101010101" charset="-122"/>
                <a:sym typeface="+mn-ea"/>
              </a:rPr>
              <a:t> </a:t>
            </a:r>
            <a:r>
              <a:rPr lang="zh-CN" altLang="en-US" sz="4000">
                <a:solidFill>
                  <a:schemeClr val="bg1"/>
                </a:solidFill>
                <a:latin typeface="MINI Serif Regular" panose="02010600010101010101" charset="-122"/>
                <a:ea typeface="MINI Serif Regular" panose="02010600010101010101" charset="-122"/>
                <a:cs typeface="MINI Serif Regular" panose="02010600010101010101" charset="-122"/>
                <a:sym typeface="+mn-ea"/>
              </a:rPr>
              <a:t>特别版</a:t>
            </a:r>
            <a:endParaRPr lang="zh-CN" altLang="en-US" sz="400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</a:endParaRPr>
          </a:p>
          <a:p>
            <a:pPr algn="l"/>
            <a:r>
              <a:rPr lang="zh-CN" sz="6000" b="1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sym typeface="+mn-ea"/>
              </a:rPr>
              <a:t>忠于经典 执迷不悟</a:t>
            </a:r>
            <a:endParaRPr lang="zh-CN" sz="6000" b="1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WNmMWUyNzZkMDVhOTIzYzAwYzM5YTA3NjRkODQ4OGUifQ=="/>
  <p:tag name="KSO_WPP_MARK_KEY" val="73d4f3cb-f02e-4855-aea2-66698cc4ae0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777,&quot;width&quot;:19221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9c9bf83-47f7-4999-85f6-d3f396bdb0c7}"/>
  <p:tag name="TABLE_ENDDRAG_ORIGIN_RECT" val="886*367"/>
  <p:tag name="TABLE_ENDDRAG_RECT" val="38*106*886*367"/>
  <p:tag name="TABLE_EMPHASIZE_COLOR" val="828692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35bcca7-649d-4f16-8082-2777ba8c1fc2}"/>
  <p:tag name="TABLE_ENDDRAG_ORIGIN_RECT" val="904*397"/>
  <p:tag name="TABLE_ENDDRAG_RECT" val="24*70*904*39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更多免费方案资料加微信：anran1468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2357</Words>
  <Application>Microsoft Office PowerPoint</Application>
  <PresentationFormat>宽屏</PresentationFormat>
  <Paragraphs>502</Paragraphs>
  <Slides>43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5" baseType="lpstr">
      <vt:lpstr>Audi Type</vt:lpstr>
      <vt:lpstr>MINI Serif Bold</vt:lpstr>
      <vt:lpstr>MINI Serif Regular</vt:lpstr>
      <vt:lpstr>等线</vt:lpstr>
      <vt:lpstr>汉仪中黑简</vt:lpstr>
      <vt:lpstr>微软雅黑</vt:lpstr>
      <vt:lpstr>微软雅黑 Light</vt:lpstr>
      <vt:lpstr>Arial</vt:lpstr>
      <vt:lpstr>Bell MT</vt:lpstr>
      <vt:lpstr>Calibri</vt:lpstr>
      <vt:lpstr>Wingdings</vt:lpstr>
      <vt:lpstr>更多免费方案资料加微信：anran1468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2023-05-29T05:43:52Z</dcterms:created>
  <dcterms:modified xsi:type="dcterms:W3CDTF">2023-05-29T05:45:40Z</dcterms:modified>
</cp:coreProperties>
</file>