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9" r:id="rId3"/>
    <p:sldId id="287" r:id="rId4"/>
    <p:sldId id="270" r:id="rId5"/>
    <p:sldId id="275" r:id="rId6"/>
    <p:sldId id="290" r:id="rId7"/>
    <p:sldId id="280" r:id="rId8"/>
    <p:sldId id="274" r:id="rId9"/>
    <p:sldId id="278" r:id="rId10"/>
    <p:sldId id="288" r:id="rId11"/>
    <p:sldId id="279" r:id="rId12"/>
    <p:sldId id="282" r:id="rId13"/>
    <p:sldId id="296" r:id="rId14"/>
    <p:sldId id="271" r:id="rId15"/>
    <p:sldId id="292" r:id="rId16"/>
    <p:sldId id="293" r:id="rId17"/>
    <p:sldId id="291" r:id="rId18"/>
    <p:sldId id="281" r:id="rId19"/>
    <p:sldId id="295" r:id="rId20"/>
    <p:sldId id="283" r:id="rId21"/>
    <p:sldId id="272" r:id="rId22"/>
    <p:sldId id="298" r:id="rId23"/>
    <p:sldId id="301" r:id="rId24"/>
    <p:sldId id="299" r:id="rId25"/>
    <p:sldId id="297" r:id="rId26"/>
  </p:sldIdLst>
  <p:sldSz cx="12190095" cy="685927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8393B"/>
    <a:srgbClr val="FFCCCC"/>
    <a:srgbClr val="FBF6BC"/>
    <a:srgbClr val="D70011"/>
    <a:srgbClr val="A0E658"/>
    <a:srgbClr val="302F31"/>
    <a:srgbClr val="39373D"/>
    <a:srgbClr val="EEECF1"/>
    <a:srgbClr val="EDEC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83" autoAdjust="0"/>
    <p:restoredTop sz="94280" autoAdjust="0"/>
  </p:normalViewPr>
  <p:slideViewPr>
    <p:cSldViewPr snapToGrid="0" showGuides="1">
      <p:cViewPr>
        <p:scale>
          <a:sx n="66" d="100"/>
          <a:sy n="66" d="100"/>
        </p:scale>
        <p:origin x="1626" y="1152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临时文件\公司文件\PPT-1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0413" cy="685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ppt-1.jpg"/>
          <p:cNvPicPr>
            <a:picLocks noChangeAspect="1"/>
          </p:cNvPicPr>
          <p:nvPr userDrawn="1"/>
        </p:nvPicPr>
        <p:blipFill rotWithShape="1">
          <a:blip r:embed="rId3" cstate="print"/>
          <a:srcRect l="86999" r="5179" b="80762"/>
          <a:stretch>
            <a:fillRect/>
          </a:stretch>
        </p:blipFill>
        <p:spPr>
          <a:xfrm>
            <a:off x="11533273" y="1"/>
            <a:ext cx="405592" cy="5613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临时文件\公司文件\PPT-1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8"/>
            <a:ext cx="12190413" cy="6860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临时文件\公司文件\PPT-1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8" y="1"/>
            <a:ext cx="12199372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ppt-1.jpg"/>
          <p:cNvPicPr>
            <a:picLocks noChangeAspect="1"/>
          </p:cNvPicPr>
          <p:nvPr userDrawn="1"/>
        </p:nvPicPr>
        <p:blipFill rotWithShape="1">
          <a:blip r:embed="rId2" cstate="print"/>
          <a:srcRect l="86999" r="5179" b="80762"/>
          <a:stretch>
            <a:fillRect/>
          </a:stretch>
        </p:blipFill>
        <p:spPr>
          <a:xfrm>
            <a:off x="11533273" y="1"/>
            <a:ext cx="405592" cy="5613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ppt-1.jpg"/>
          <p:cNvPicPr>
            <a:picLocks noChangeAspect="1"/>
          </p:cNvPicPr>
          <p:nvPr userDrawn="1"/>
        </p:nvPicPr>
        <p:blipFill rotWithShape="1">
          <a:blip r:embed="rId2" cstate="print"/>
          <a:srcRect l="86999" r="5179" b="80762"/>
          <a:stretch>
            <a:fillRect/>
          </a:stretch>
        </p:blipFill>
        <p:spPr>
          <a:xfrm>
            <a:off x="11461706" y="1"/>
            <a:ext cx="477159" cy="6603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5" descr="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1269385" y="147916"/>
            <a:ext cx="638789" cy="903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11511380" y="236740"/>
            <a:ext cx="479567" cy="479616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17" tIns="22858" rIns="45717" bIns="22858" rtlCol="0" anchor="ctr"/>
          <a:lstStyle/>
          <a:p>
            <a:pPr algn="ctr"/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542677" y="303605"/>
            <a:ext cx="431478" cy="307752"/>
          </a:xfrm>
          <a:prstGeom prst="rect">
            <a:avLst/>
          </a:prstGeom>
          <a:noFill/>
        </p:spPr>
        <p:txBody>
          <a:bodyPr wrap="none" lIns="91415" tIns="45708" rIns="91415" bIns="45708" rtlCol="0">
            <a:spAutoFit/>
          </a:bodyPr>
          <a:lstStyle/>
          <a:p>
            <a:pPr algn="ctr"/>
            <a:fld id="{260E2A6B-A809-4840-BF14-8648BC0BDF87}" type="slidenum">
              <a:rPr lang="id-ID" sz="1400" b="1" smtClean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</a:fld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C3143-6CF2-47E2-B3CF-90AE0216DA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94F5-88E2-4442-A1DF-1FAA4A1032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C3143-6CF2-47E2-B3CF-90AE0216DA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94F5-88E2-4442-A1DF-1FAA4A1032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-1"/>
            <a:ext cx="12195429" cy="685958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25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microsoft.com/office/2007/relationships/hdphoto" Target="../media/image17.wdp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12056"/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2220686"/>
            <a:ext cx="12190413" cy="2888343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97735" y="4261290"/>
            <a:ext cx="3994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</a:rPr>
              <a:t>康尔馨双十一站内推广思路</a:t>
            </a:r>
            <a:endParaRPr lang="zh-CN" altLang="en-US" sz="2400" b="1" dirty="0" smtClean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01773" y="2686990"/>
            <a:ext cx="83875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每晚</a:t>
            </a:r>
            <a:r>
              <a:rPr lang="en-US" altLang="zh-CN" sz="66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10</a:t>
            </a:r>
            <a:r>
              <a:rPr lang="zh-CN" altLang="en-US" sz="66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元，住</a:t>
            </a:r>
            <a:r>
              <a:rPr lang="en-US" altLang="zh-CN" sz="66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5</a:t>
            </a:r>
            <a:r>
              <a:rPr lang="zh-CN" altLang="en-US" sz="66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星酒店</a:t>
            </a:r>
            <a:endParaRPr lang="zh-CN" altLang="en-US" sz="66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14" y="217714"/>
            <a:ext cx="1543050" cy="504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3" descr="未标gse g题-1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611188"/>
            <a:ext cx="1781269" cy="1550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585068" y="777155"/>
            <a:ext cx="184269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华康海报体W12(P)"/>
              </a:rPr>
              <a:t>目录</a:t>
            </a:r>
            <a:endParaRPr lang="zh-CN" altLang="en-US" sz="44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华康海报体W12(P)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77801" y="4784636"/>
            <a:ext cx="5486400" cy="523220"/>
          </a:xfrm>
          <a:prstGeom prst="rect">
            <a:avLst/>
          </a:prstGeom>
          <a:solidFill>
            <a:srgbClr val="D7001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Part 3. </a:t>
            </a:r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推进：种草拔草三步走</a:t>
            </a:r>
            <a:endParaRPr lang="en-US" altLang="zh-CN" sz="2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92728" y="2944409"/>
            <a:ext cx="5458772" cy="523220"/>
          </a:xfrm>
          <a:prstGeom prst="rect">
            <a:avLst/>
          </a:prstGeom>
          <a:solidFill>
            <a:srgbClr val="D7001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Part 1.</a:t>
            </a:r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痛点：双</a:t>
            </a:r>
            <a:r>
              <a:rPr lang="en-US" altLang="zh-CN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11</a:t>
            </a:r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忽略了神马</a:t>
            </a:r>
            <a:endParaRPr lang="en-US" altLang="zh-CN" sz="2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75690" y="3828534"/>
            <a:ext cx="5488510" cy="523220"/>
          </a:xfrm>
          <a:prstGeom prst="rect">
            <a:avLst/>
          </a:prstGeom>
          <a:solidFill>
            <a:srgbClr val="D7001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Part 2. </a:t>
            </a:r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思路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：目标精准击人心</a:t>
            </a:r>
            <a:endParaRPr lang="en-US" altLang="zh-CN" sz="2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4931" y="1386654"/>
            <a:ext cx="6038850" cy="4533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2"/>
          <p:cNvSpPr/>
          <p:nvPr/>
        </p:nvSpPr>
        <p:spPr bwMode="auto">
          <a:xfrm rot="18784635">
            <a:off x="2656251" y="2713626"/>
            <a:ext cx="1518593" cy="1495968"/>
          </a:xfrm>
          <a:prstGeom prst="roundRect">
            <a:avLst>
              <a:gd name="adj" fmla="val 10833"/>
            </a:avLst>
          </a:prstGeom>
          <a:solidFill>
            <a:srgbClr val="FFCCCC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5" name="圆角矩形 3"/>
          <p:cNvSpPr/>
          <p:nvPr/>
        </p:nvSpPr>
        <p:spPr bwMode="auto">
          <a:xfrm rot="18784635">
            <a:off x="1411960" y="2335164"/>
            <a:ext cx="1900237" cy="1905000"/>
          </a:xfrm>
          <a:prstGeom prst="roundRect">
            <a:avLst>
              <a:gd name="adj" fmla="val 6182"/>
            </a:avLst>
          </a:prstGeom>
          <a:solidFill>
            <a:srgbClr val="E6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6" name="圆角矩形 4"/>
          <p:cNvSpPr/>
          <p:nvPr/>
        </p:nvSpPr>
        <p:spPr bwMode="auto">
          <a:xfrm rot="18784635">
            <a:off x="3249492" y="3786932"/>
            <a:ext cx="382587" cy="398463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883112" y="2459260"/>
            <a:ext cx="2913384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Part</a:t>
            </a:r>
            <a:endParaRPr lang="en-US" altLang="zh-CN" sz="4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algn="ctr" eaLnBrk="1" hangingPunct="1"/>
            <a:r>
              <a:rPr lang="en-US" altLang="zh-CN" sz="80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1</a:t>
            </a:r>
            <a:endParaRPr lang="zh-CN" altLang="en-US" sz="80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18296" y="3032567"/>
            <a:ext cx="6886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痛点：双</a:t>
            </a:r>
            <a:r>
              <a:rPr lang="en-US" altLang="zh-CN" sz="4800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11</a:t>
            </a:r>
            <a:r>
              <a:rPr lang="zh-CN" altLang="en-US" sz="4800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忽略了神马</a:t>
            </a:r>
            <a:endParaRPr lang="zh-CN" altLang="en-US" sz="4800" b="1" dirty="0">
              <a:solidFill>
                <a:srgbClr val="C00000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05909" y="4652541"/>
            <a:ext cx="1055001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双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11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的</a:t>
            </a: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第十一年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，这必将是俺大中华全渠道商家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&amp;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消费者的集体狂欢！！！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831520" y="1783834"/>
            <a:ext cx="40118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201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9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双11当天天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猫交易创新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高</a:t>
            </a:r>
            <a:r>
              <a:rPr lang="en-US" altLang="zh-CN" sz="20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2684</a:t>
            </a:r>
            <a:r>
              <a:rPr lang="zh-CN" altLang="en-US" sz="20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亿</a:t>
            </a:r>
            <a:r>
              <a:rPr lang="zh-CN" altLang="en-US" sz="20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元</a:t>
            </a:r>
            <a:endParaRPr lang="zh-CN" altLang="en-US" sz="1600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31521" y="2202934"/>
            <a:ext cx="39406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201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9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双11当天京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东交易创新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高</a:t>
            </a:r>
            <a:r>
              <a:rPr lang="en-US" altLang="zh-CN" sz="20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731</a:t>
            </a:r>
            <a:r>
              <a:rPr lang="zh-CN" altLang="en-US" sz="20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亿</a:t>
            </a:r>
            <a:r>
              <a:rPr lang="zh-CN" altLang="en-US" sz="20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元</a:t>
            </a:r>
            <a:endParaRPr lang="zh-CN" altLang="en-US" sz="1600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501320" y="2749034"/>
            <a:ext cx="4004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订单数、支付金额连年上升</a:t>
            </a:r>
            <a:endParaRPr lang="zh-CN" altLang="en-US" sz="2000" b="1" dirty="0">
              <a:solidFill>
                <a:srgbClr val="C00000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82600" y="4038600"/>
            <a:ext cx="318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正确的废话，说一下就好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……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19558" y="88900"/>
            <a:ext cx="9176942" cy="752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地球人都知道的事，随便铺垫一下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pic>
        <p:nvPicPr>
          <p:cNvPr id="1026" name="Picture 2" descr="http://i3.hexun.com/2019-11-12/199225722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2" r="7472"/>
          <a:stretch>
            <a:fillRect/>
          </a:stretch>
        </p:blipFill>
        <p:spPr bwMode="auto">
          <a:xfrm>
            <a:off x="340822" y="1469065"/>
            <a:ext cx="3424843" cy="220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äº¬ä¸ååä¸éé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1" r="16311"/>
          <a:stretch>
            <a:fillRect/>
          </a:stretch>
        </p:blipFill>
        <p:spPr bwMode="auto">
          <a:xfrm>
            <a:off x="3976714" y="1464914"/>
            <a:ext cx="3258591" cy="220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15413" y="2920839"/>
            <a:ext cx="945651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然鹅，凑热闹过后，是失落和惆怅</a:t>
            </a:r>
            <a:r>
              <a:rPr lang="en-US" altLang="zh-CN" sz="32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……</a:t>
            </a:r>
            <a:endParaRPr lang="zh-CN" altLang="en-US" sz="32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9382" cy="685958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061200" y="2768278"/>
            <a:ext cx="5129213" cy="15684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别人是亲密付，</a:t>
            </a:r>
            <a:endParaRPr lang="en-US" altLang="zh-CN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而我，只有自己全额付</a:t>
            </a:r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……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0477500" y="177800"/>
            <a:ext cx="1511300" cy="1498600"/>
          </a:xfrm>
          <a:prstGeom prst="ellipse">
            <a:avLst/>
          </a:prstGeom>
          <a:solidFill>
            <a:srgbClr val="D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522298" y="310634"/>
            <a:ext cx="14411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单</a:t>
            </a:r>
            <a:endParaRPr lang="zh-CN" altLang="en-US" sz="72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15112" y="2546109"/>
            <a:ext cx="5575301" cy="23069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新款，特价，秒杀，超便宜！</a:t>
            </a:r>
            <a:endParaRPr lang="en-US" altLang="zh-CN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这个想剁，那个也想剁，</a:t>
            </a:r>
            <a:endParaRPr lang="en-US" altLang="zh-CN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购物车满了，还想买</a:t>
            </a:r>
            <a:r>
              <a:rPr lang="en-US" altLang="zh-CN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……</a:t>
            </a:r>
            <a:endParaRPr lang="zh-CN" altLang="en-US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0477500" y="177800"/>
            <a:ext cx="1511300" cy="1498600"/>
          </a:xfrm>
          <a:prstGeom prst="ellipse">
            <a:avLst/>
          </a:prstGeom>
          <a:solidFill>
            <a:srgbClr val="D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522298" y="310634"/>
            <a:ext cx="14411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贪</a:t>
            </a:r>
            <a:endParaRPr lang="zh-CN" altLang="en-US" sz="72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44" y="1821656"/>
            <a:ext cx="5936456" cy="345974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97259" y="2050809"/>
            <a:ext cx="3810441" cy="30460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抢了这么多，</a:t>
            </a:r>
            <a:endParaRPr lang="en-US" altLang="zh-CN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大部分都用不上，</a:t>
            </a:r>
            <a:endParaRPr lang="en-US" altLang="zh-CN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一不小心钱花光了，</a:t>
            </a:r>
            <a:endParaRPr lang="en-US" altLang="zh-CN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吃土到春节</a:t>
            </a:r>
            <a:r>
              <a:rPr lang="en-US" altLang="zh-CN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……</a:t>
            </a:r>
            <a:endParaRPr lang="zh-CN" altLang="en-US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0477500" y="177800"/>
            <a:ext cx="1511300" cy="1498600"/>
          </a:xfrm>
          <a:prstGeom prst="ellipse">
            <a:avLst/>
          </a:prstGeom>
          <a:solidFill>
            <a:srgbClr val="D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23309" y="310587"/>
            <a:ext cx="12616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</a:rPr>
              <a:t>穷</a:t>
            </a:r>
            <a:endParaRPr lang="zh-CN" altLang="en-US" dirty="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03" y="0"/>
            <a:ext cx="4850806" cy="68595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87746" y="2977909"/>
            <a:ext cx="5102667" cy="15684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</a:rPr>
              <a:t>剁手半分钟，收货半个月</a:t>
            </a:r>
            <a:endParaRPr lang="en-US" altLang="zh-CN" dirty="0">
              <a:latin typeface="微软雅黑 Light" panose="020B0502040204020203" charset="-122"/>
              <a:ea typeface="微软雅黑 Light" panose="020B0502040204020203" charset="-122"/>
            </a:endParaRPr>
          </a:p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</a:rPr>
              <a:t>难道快递弄丢了吗？</a:t>
            </a:r>
            <a:endParaRPr lang="zh-CN" altLang="en-US" dirty="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0477500" y="177800"/>
            <a:ext cx="1511300" cy="1498600"/>
          </a:xfrm>
          <a:prstGeom prst="ellipse">
            <a:avLst/>
          </a:prstGeom>
          <a:solidFill>
            <a:srgbClr val="D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623309" y="310587"/>
            <a:ext cx="12616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</a:rPr>
              <a:t>等</a:t>
            </a:r>
            <a:endParaRPr lang="zh-CN" altLang="en-US" dirty="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2"/>
          <a:stretch>
            <a:fillRect/>
          </a:stretch>
        </p:blipFill>
        <p:spPr>
          <a:xfrm>
            <a:off x="266701" y="1562100"/>
            <a:ext cx="6311900" cy="41115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54312"/>
          <a:stretch>
            <a:fillRect/>
          </a:stretch>
        </p:blipFill>
        <p:spPr>
          <a:xfrm flipH="1">
            <a:off x="482600" y="151792"/>
            <a:ext cx="4800600" cy="660037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147946" y="3143009"/>
            <a:ext cx="5877367" cy="15684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呵呵，不装真的会死！</a:t>
            </a:r>
            <a:endParaRPr lang="zh-CN" altLang="en-US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终于收到，可以去装</a:t>
            </a:r>
            <a:r>
              <a:rPr lang="en-US" altLang="zh-CN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13</a:t>
            </a:r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了</a:t>
            </a:r>
            <a:r>
              <a:rPr lang="en-US" altLang="zh-CN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……</a:t>
            </a:r>
            <a:endParaRPr lang="en-US" altLang="zh-CN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0477500" y="177800"/>
            <a:ext cx="1511300" cy="1498600"/>
          </a:xfrm>
          <a:prstGeom prst="ellipse">
            <a:avLst/>
          </a:prstGeom>
          <a:solidFill>
            <a:srgbClr val="D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522298" y="310634"/>
            <a:ext cx="14411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装</a:t>
            </a:r>
            <a:endParaRPr lang="zh-CN" altLang="en-US" sz="72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685800" y="3022600"/>
            <a:ext cx="960572" cy="952500"/>
          </a:xfrm>
          <a:prstGeom prst="ellipse">
            <a:avLst/>
          </a:prstGeom>
          <a:solidFill>
            <a:srgbClr val="D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7898" y="3072142"/>
            <a:ext cx="9159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单</a:t>
            </a:r>
            <a:endParaRPr lang="zh-CN" altLang="en-US" sz="4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828800" y="3022600"/>
            <a:ext cx="960572" cy="952500"/>
          </a:xfrm>
          <a:prstGeom prst="ellipse">
            <a:avLst/>
          </a:prstGeom>
          <a:solidFill>
            <a:srgbClr val="D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60898" y="3072142"/>
            <a:ext cx="9159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贪</a:t>
            </a:r>
            <a:endParaRPr lang="zh-CN" altLang="en-US" sz="4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984500" y="3009900"/>
            <a:ext cx="960572" cy="952500"/>
          </a:xfrm>
          <a:prstGeom prst="ellipse">
            <a:avLst/>
          </a:prstGeom>
          <a:solidFill>
            <a:srgbClr val="D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16598" y="3059442"/>
            <a:ext cx="9159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穷</a:t>
            </a:r>
            <a:endParaRPr lang="zh-CN" altLang="en-US" sz="4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244600" y="4102100"/>
            <a:ext cx="960572" cy="952500"/>
          </a:xfrm>
          <a:prstGeom prst="ellipse">
            <a:avLst/>
          </a:prstGeom>
          <a:solidFill>
            <a:srgbClr val="D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76698" y="4151642"/>
            <a:ext cx="9159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等</a:t>
            </a:r>
            <a:endParaRPr lang="zh-CN" altLang="en-US" sz="4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540000" y="4114800"/>
            <a:ext cx="960572" cy="952500"/>
          </a:xfrm>
          <a:prstGeom prst="ellipse">
            <a:avLst/>
          </a:prstGeom>
          <a:solidFill>
            <a:srgbClr val="D70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572098" y="4164342"/>
            <a:ext cx="9159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装</a:t>
            </a:r>
            <a:endParaRPr lang="zh-CN" altLang="en-US" sz="4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5300" y="2235200"/>
            <a:ext cx="360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90 95</a:t>
            </a: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后年轻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一</a:t>
            </a: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族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5400" y="5250934"/>
            <a:ext cx="495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噢，不，他们是</a:t>
            </a:r>
            <a:endParaRPr lang="en-US" altLang="zh-CN" sz="2000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algn="ctr"/>
            <a:r>
              <a:rPr lang="zh-CN" altLang="en-US" sz="28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中国式年轻伪中产</a:t>
            </a:r>
            <a:endParaRPr lang="zh-CN" altLang="en-US" sz="2400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405688" y="2653437"/>
            <a:ext cx="4303712" cy="3357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体面的生活，靠信用卡撑起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高品位消费，却没固定资产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小众好情趣，骨子里不喜欢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单身狂约会，但余额爱不起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优雅有追求，对奢侈品执念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朋友圈红人，环绕着鄙视链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436765" y="3333234"/>
            <a:ext cx="2535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双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11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消费升级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>
            <a:off x="4432300" y="3873500"/>
            <a:ext cx="2781300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4400663" y="3968234"/>
            <a:ext cx="25315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之后消费降级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30480" y="388281"/>
            <a:ext cx="1010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年轻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一</a:t>
            </a:r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族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常态：以中产姿态  过无产生活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429500" y="2084338"/>
            <a:ext cx="4279900" cy="461665"/>
          </a:xfrm>
          <a:prstGeom prst="rect">
            <a:avLst/>
          </a:prstGeom>
          <a:solidFill>
            <a:srgbClr val="D70011"/>
          </a:solidFill>
        </p:spPr>
        <p:txBody>
          <a:bodyPr wrap="square">
            <a:spAutoFit/>
          </a:bodyPr>
          <a:lstStyle/>
          <a:p>
            <a:pPr algn="ctr"/>
            <a:endParaRPr lang="zh-CN" altLang="en-US" sz="24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290603" y="2084338"/>
            <a:ext cx="4492424" cy="461665"/>
          </a:xfrm>
          <a:prstGeom prst="rect">
            <a:avLst/>
          </a:prstGeom>
          <a:solidFill>
            <a:srgbClr val="D7001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社会竭尽所能让年轻人浮夸爱装</a:t>
            </a:r>
            <a:endParaRPr lang="zh-CN" altLang="en-US" sz="24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44440" y="2893877"/>
            <a:ext cx="812970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双</a:t>
            </a:r>
            <a:r>
              <a:rPr lang="en-US" altLang="zh-CN" sz="32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11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，康尔馨的</a:t>
            </a:r>
            <a:r>
              <a:rPr lang="zh-CN" altLang="en-US" sz="32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机会似乎来了！</a:t>
            </a:r>
            <a:endParaRPr lang="zh-CN" altLang="en-US" sz="32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2"/>
          <p:cNvSpPr/>
          <p:nvPr/>
        </p:nvSpPr>
        <p:spPr bwMode="auto">
          <a:xfrm rot="18784635">
            <a:off x="2656251" y="2713626"/>
            <a:ext cx="1518593" cy="1495968"/>
          </a:xfrm>
          <a:prstGeom prst="roundRect">
            <a:avLst>
              <a:gd name="adj" fmla="val 10833"/>
            </a:avLst>
          </a:prstGeom>
          <a:solidFill>
            <a:srgbClr val="FFCCCC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8" name="圆角矩形 3"/>
          <p:cNvSpPr/>
          <p:nvPr/>
        </p:nvSpPr>
        <p:spPr bwMode="auto">
          <a:xfrm rot="18784635">
            <a:off x="1411960" y="2335164"/>
            <a:ext cx="1900237" cy="1905000"/>
          </a:xfrm>
          <a:prstGeom prst="roundRect">
            <a:avLst>
              <a:gd name="adj" fmla="val 6182"/>
            </a:avLst>
          </a:prstGeom>
          <a:solidFill>
            <a:srgbClr val="E6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9" name="圆角矩形 4"/>
          <p:cNvSpPr/>
          <p:nvPr/>
        </p:nvSpPr>
        <p:spPr bwMode="auto">
          <a:xfrm rot="18784635">
            <a:off x="3249492" y="3786932"/>
            <a:ext cx="382587" cy="398463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18296" y="3032567"/>
            <a:ext cx="7141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思路</a:t>
            </a:r>
            <a:r>
              <a:rPr lang="zh-CN" altLang="en-US" sz="4800" b="1" dirty="0" smtClean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：目标精准击人心</a:t>
            </a:r>
            <a:endParaRPr lang="zh-CN" altLang="en-US" sz="4800" b="1" dirty="0">
              <a:solidFill>
                <a:srgbClr val="C00000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929411" y="2436110"/>
            <a:ext cx="2913384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Part</a:t>
            </a:r>
            <a:endParaRPr lang="en-US" altLang="zh-CN" sz="4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algn="ctr" eaLnBrk="1" hangingPunct="1"/>
            <a:r>
              <a:rPr lang="en-US" altLang="zh-CN" sz="80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2</a:t>
            </a:r>
            <a:endParaRPr lang="zh-CN" altLang="en-US" sz="80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61800" y="3101459"/>
            <a:ext cx="4121158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#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偶像</a:t>
            </a:r>
            <a:r>
              <a:rPr lang="zh-CN" altLang="en-US" sz="24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养成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计划 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#</a:t>
            </a:r>
            <a:endParaRPr lang="zh-CN" altLang="en-US" sz="24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98133" y="336309"/>
            <a:ext cx="9456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2019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天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猫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全面人文关怀</a:t>
            </a:r>
            <a:endParaRPr lang="en-US" altLang="zh-CN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57143" y="3625761"/>
            <a:ext cx="46590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天猫双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11 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国潮专场，特赞助力天猫联合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B 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站推出的老字号国货「偶像养成计划」，大白兔、稻香村、五芳斋等多个国货品牌化身二次元偶像出道，并发起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#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新国货偶像崛起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# 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挑战赛，邀请用户一同参与创作展现心中的国货偶像形象，用二次元偶像的新身份带来对国货新奇的认知。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87832" y="1823222"/>
            <a:ext cx="1234547" cy="495343"/>
          </a:xfrm>
          <a:prstGeom prst="rect">
            <a:avLst/>
          </a:prstGeom>
        </p:spPr>
      </p:pic>
      <p:pic>
        <p:nvPicPr>
          <p:cNvPr id="1030" name="Picture 6" descr="https://socialbeta.oss-cn-hangzhou.aliyuncs.com/upload/20444-15736433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55" y="1489394"/>
            <a:ext cx="2657246" cy="472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ocialbeta.oss-cn-hangzhou.aliyuncs.com/upload/20444-15736433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450" y="1489394"/>
            <a:ext cx="2657246" cy="472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90034"/>
            <a:ext cx="8129841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天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猫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2019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双 </a:t>
            </a:r>
            <a:r>
              <a:rPr lang="en-US" altLang="zh-CN" sz="24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11 </a:t>
            </a:r>
            <a:r>
              <a:rPr lang="zh-CN" altLang="en-US" sz="24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微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电影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第 </a:t>
            </a:r>
            <a:r>
              <a:rPr lang="en-US" altLang="zh-CN" sz="24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11 </a:t>
            </a:r>
            <a:r>
              <a:rPr lang="zh-CN" altLang="en-US" sz="24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代许愿望</a:t>
            </a:r>
            <a:r>
              <a:rPr lang="en-US" altLang="zh-CN" sz="24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》</a:t>
            </a:r>
            <a:endParaRPr lang="zh-CN" altLang="en-US" sz="24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2100" y="2397036"/>
            <a:ext cx="2692399" cy="3364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天猫双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11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，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WMY 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为其打造了一支微电影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《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第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11 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代许愿望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》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，讲述猫头山下代代相传的「许愿望」家族帮助村民实现愿望的诙谐故事，诗意童话的氛围中抒发出美好的品牌愿景。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7837" y="1160349"/>
            <a:ext cx="3523738" cy="17425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781" y="1160350"/>
            <a:ext cx="3694816" cy="174250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7837" y="3011507"/>
            <a:ext cx="3523738" cy="168984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l="9569"/>
          <a:stretch>
            <a:fillRect/>
          </a:stretch>
        </p:blipFill>
        <p:spPr>
          <a:xfrm>
            <a:off x="3917837" y="4951453"/>
            <a:ext cx="3520870" cy="179134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7781" y="4936186"/>
            <a:ext cx="3694816" cy="180661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7781" y="3011508"/>
            <a:ext cx="3694816" cy="183552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400300" y="3048000"/>
            <a:ext cx="74930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所有人都在让你飞得更高跑得更快</a:t>
            </a:r>
            <a:endParaRPr lang="en-US" altLang="zh-CN" sz="3600" b="1" dirty="0" smtClean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却只有少数人关心你累不累</a:t>
            </a:r>
            <a:endParaRPr lang="zh-CN" altLang="en-US" sz="36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09776" y="1990706"/>
            <a:ext cx="7356524" cy="669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生活中总有一些美好的事物无法体验</a:t>
            </a:r>
            <a:endParaRPr lang="zh-CN" altLang="en-US" sz="2800" b="1" dirty="0" smtClean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2099" y="908863"/>
            <a:ext cx="10079443" cy="1531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2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每</a:t>
            </a:r>
            <a:r>
              <a:rPr lang="zh-CN" altLang="en-US" sz="72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晚</a:t>
            </a:r>
            <a:r>
              <a:rPr lang="en-US" altLang="zh-CN" sz="72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10</a:t>
            </a:r>
            <a:r>
              <a:rPr lang="zh-CN" altLang="en-US" sz="72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元，住</a:t>
            </a:r>
            <a:r>
              <a:rPr lang="en-US" altLang="zh-CN" sz="72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5</a:t>
            </a:r>
            <a:r>
              <a:rPr lang="zh-CN" altLang="en-US" sz="72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星酒店</a:t>
            </a:r>
            <a:endParaRPr lang="zh-CN" altLang="en-US" sz="7200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7326" y="3133493"/>
            <a:ext cx="11493667" cy="354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白天属于生存，晚上属于生活！</a:t>
            </a:r>
            <a:endParaRPr lang="en-US" altLang="zh-CN" sz="2400" b="1" dirty="0" smtClean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70000"/>
              </a:lnSpc>
            </a:pPr>
            <a:r>
              <a:rPr lang="en-US" altLang="zh-CN" sz="24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                            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利用疫情期间生存不易，白天拼命工作，突出更需要好的睡眠。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70000"/>
              </a:lnSpc>
            </a:pP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每</a:t>
            </a:r>
            <a:r>
              <a:rPr lang="zh-CN" altLang="en-US" sz="24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晚</a:t>
            </a:r>
            <a:r>
              <a:rPr lang="en-US" altLang="zh-CN" sz="24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10</a:t>
            </a:r>
            <a:r>
              <a:rPr lang="zh-CN" altLang="en-US" sz="24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元住</a:t>
            </a:r>
            <a:r>
              <a:rPr lang="en-US" altLang="zh-CN" sz="24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5</a:t>
            </a:r>
            <a:r>
              <a:rPr lang="zh-CN" altLang="en-US" sz="24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星酒店！</a:t>
            </a:r>
            <a:endParaRPr lang="en-US" altLang="zh-CN" sz="2400" b="1" dirty="0" smtClean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70000"/>
              </a:lnSpc>
            </a:pPr>
            <a:r>
              <a:rPr lang="en-US" altLang="zh-CN" sz="24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</a:t>
            </a:r>
            <a:r>
              <a:rPr lang="en-US" altLang="zh-CN" sz="24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                          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利用阿拉伯数字的力量，将产品售价分摊到每天，减少用户心理负担。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7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                                   </a:t>
            </a:r>
            <a:r>
              <a:rPr lang="zh-CN" altLang="en-US" b="1" dirty="0" smtClean="0">
                <a:solidFill>
                  <a:srgbClr val="FF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利用巨大反差，快速吸引消费者更深层关注与产品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。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5" name="五边形 8"/>
          <p:cNvSpPr/>
          <p:nvPr/>
        </p:nvSpPr>
        <p:spPr bwMode="auto">
          <a:xfrm>
            <a:off x="0" y="0"/>
            <a:ext cx="2893672" cy="891251"/>
          </a:xfrm>
          <a:prstGeom prst="homePlate">
            <a:avLst/>
          </a:prstGeom>
          <a:solidFill>
            <a:srgbClr val="E6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2516" y="162044"/>
            <a:ext cx="2430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推广</a:t>
            </a:r>
            <a:r>
              <a:rPr lang="en-US" altLang="zh-CN" sz="32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slogan</a:t>
            </a:r>
            <a:endParaRPr lang="zh-CN" altLang="en-US" sz="32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93816" y="2317736"/>
            <a:ext cx="4143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生活</a:t>
            </a:r>
            <a:r>
              <a:rPr lang="zh-CN" altLang="en-US" sz="28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再忙，也要睡得</a:t>
            </a:r>
            <a:r>
              <a:rPr lang="zh-CN" altLang="en-US" sz="28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好</a:t>
            </a:r>
            <a:endParaRPr lang="zh-CN" altLang="en-US" sz="2800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8"/>
          <p:cNvSpPr/>
          <p:nvPr/>
        </p:nvSpPr>
        <p:spPr bwMode="auto">
          <a:xfrm>
            <a:off x="0" y="0"/>
            <a:ext cx="2893672" cy="891251"/>
          </a:xfrm>
          <a:prstGeom prst="homePlate">
            <a:avLst/>
          </a:prstGeom>
          <a:solidFill>
            <a:srgbClr val="E6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3540" y="162044"/>
            <a:ext cx="2430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核心思路</a:t>
            </a:r>
            <a:endParaRPr lang="zh-CN" altLang="en-US" sz="32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5735" y="5369560"/>
            <a:ext cx="11859260" cy="1050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48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人艰就得拆  </a:t>
            </a:r>
            <a:r>
              <a:rPr lang="zh-CN" altLang="en-US" sz="48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放大人们对床的独特心理依赖</a:t>
            </a:r>
            <a:endParaRPr lang="en-US" altLang="zh-CN" sz="4800" b="1" dirty="0" smtClean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927449" y="1242550"/>
            <a:ext cx="9377095" cy="2333625"/>
            <a:chOff x="1873412" y="3931394"/>
            <a:chExt cx="6969647" cy="2333625"/>
          </a:xfrm>
        </p:grpSpPr>
        <p:grpSp>
          <p:nvGrpSpPr>
            <p:cNvPr id="7" name="Group 6"/>
            <p:cNvGrpSpPr/>
            <p:nvPr/>
          </p:nvGrpSpPr>
          <p:grpSpPr bwMode="auto">
            <a:xfrm>
              <a:off x="3857604" y="3931394"/>
              <a:ext cx="2849563" cy="2333625"/>
              <a:chOff x="-271" y="336"/>
              <a:chExt cx="1795" cy="1470"/>
            </a:xfrm>
          </p:grpSpPr>
          <p:sp>
            <p:nvSpPr>
              <p:cNvPr id="9" name="Line 9"/>
              <p:cNvSpPr>
                <a:spLocks noChangeShapeType="1"/>
              </p:cNvSpPr>
              <p:nvPr/>
            </p:nvSpPr>
            <p:spPr bwMode="auto">
              <a:xfrm>
                <a:off x="1524" y="336"/>
                <a:ext cx="0" cy="1470"/>
              </a:xfrm>
              <a:prstGeom prst="line">
                <a:avLst/>
              </a:prstGeom>
              <a:noFill/>
              <a:ln w="9525" cmpd="sng">
                <a:solidFill>
                  <a:srgbClr val="1C1C1C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" name="Line 9"/>
              <p:cNvSpPr>
                <a:spLocks noChangeShapeType="1"/>
              </p:cNvSpPr>
              <p:nvPr/>
            </p:nvSpPr>
            <p:spPr bwMode="auto">
              <a:xfrm>
                <a:off x="-271" y="576"/>
                <a:ext cx="0" cy="1230"/>
              </a:xfrm>
              <a:prstGeom prst="line">
                <a:avLst/>
              </a:prstGeom>
              <a:noFill/>
              <a:ln w="9525" cmpd="sng">
                <a:solidFill>
                  <a:srgbClr val="1C1C1C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1873412" y="4819057"/>
              <a:ext cx="16209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D70011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戳疼内心</a:t>
              </a:r>
              <a:endParaRPr lang="zh-CN" altLang="en-US" sz="28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334537" y="4362959"/>
              <a:ext cx="21704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D70011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场景营销</a:t>
              </a:r>
              <a:endParaRPr lang="zh-CN" altLang="en-US" sz="28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672623" y="3934695"/>
              <a:ext cx="21704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D70011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温暖自愈</a:t>
              </a:r>
              <a:endParaRPr lang="zh-CN" altLang="en-US" sz="28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271315" y="1726128"/>
            <a:ext cx="1493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Level 1</a:t>
            </a:r>
            <a:endParaRPr lang="en-US" altLang="zh-CN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977114" y="1315996"/>
            <a:ext cx="1493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Level 2</a:t>
            </a:r>
            <a:endParaRPr lang="en-US" altLang="zh-CN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032830" y="876158"/>
            <a:ext cx="1493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Level 3</a:t>
            </a:r>
            <a:endParaRPr lang="en-US" altLang="zh-CN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84453" y="2641297"/>
            <a:ext cx="2812648" cy="1160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世上最累莫过于逞强，拆穿打肿脸充胖子的自欺生活态度，拆穿人生的艰难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93390" y="2322994"/>
            <a:ext cx="3391008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什么才是最真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？每晚回到家后，躺在属于自己的空间，放下白天所有的疲惫，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乐活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自然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639291" y="1813708"/>
            <a:ext cx="421888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承接上阶段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《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在床上度过人生的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1/3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，你的床能打几星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》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的话题，充分释放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人与床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的独特感情，传递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无论怎样都要睡得好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这个内心深层的需求。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提供归属感，给消费者购买理由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。</a:t>
            </a:r>
            <a:endParaRPr lang="zh-CN" altLang="en-US" sz="1600" b="1" dirty="0">
              <a:solidFill>
                <a:srgbClr val="FF0000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7" name="箭头: 右 26"/>
          <p:cNvSpPr/>
          <p:nvPr/>
        </p:nvSpPr>
        <p:spPr>
          <a:xfrm>
            <a:off x="3353967" y="2485039"/>
            <a:ext cx="509286" cy="312517"/>
          </a:xfrm>
          <a:prstGeom prst="rightArrow">
            <a:avLst/>
          </a:prstGeom>
          <a:solidFill>
            <a:srgbClr val="D7001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8" name="箭头: 右 27"/>
          <p:cNvSpPr/>
          <p:nvPr/>
        </p:nvSpPr>
        <p:spPr>
          <a:xfrm>
            <a:off x="7095280" y="2126224"/>
            <a:ext cx="509286" cy="312517"/>
          </a:xfrm>
          <a:prstGeom prst="rightArrow">
            <a:avLst/>
          </a:prstGeom>
          <a:solidFill>
            <a:srgbClr val="D7001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113589" y="219919"/>
            <a:ext cx="6447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放大每个人对美好生活的向往</a:t>
            </a:r>
            <a:endParaRPr lang="zh-CN" altLang="en-US" sz="2800" b="1" dirty="0" smtClean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对话气泡: 椭圆形 14"/>
          <p:cNvSpPr/>
          <p:nvPr/>
        </p:nvSpPr>
        <p:spPr>
          <a:xfrm>
            <a:off x="7644892" y="1503283"/>
            <a:ext cx="1377387" cy="1319514"/>
          </a:xfrm>
          <a:prstGeom prst="wedgeEllipseCallout">
            <a:avLst>
              <a:gd name="adj1" fmla="val -54166"/>
              <a:gd name="adj2" fmla="val 54873"/>
            </a:avLst>
          </a:prstGeom>
          <a:solidFill>
            <a:srgbClr val="D7001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7159" y="149471"/>
            <a:ext cx="10971698" cy="1316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场景营销，利用对比，放大生存与生活的矛盾点</a:t>
            </a:r>
            <a:endParaRPr lang="en-US" altLang="zh-CN" sz="2800" b="1" dirty="0" smtClean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给消费者一个购买的理由</a:t>
            </a:r>
            <a:endParaRPr lang="zh-CN" altLang="en-US" sz="2800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67159" y="4051140"/>
            <a:ext cx="383121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展示白天生存的种种不甘心、不情愿、无可奈何。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利用同理心，调动消费者心绪，放大内心的压力、不甘等情绪。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为后续爆出产品进行铺垫。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644893" y="1747541"/>
            <a:ext cx="13773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生活</a:t>
            </a:r>
            <a:endParaRPr lang="zh-CN" altLang="en-US" sz="4000" b="1" dirty="0" smtClean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7" name="对话气泡: 椭圆形 16"/>
          <p:cNvSpPr/>
          <p:nvPr/>
        </p:nvSpPr>
        <p:spPr>
          <a:xfrm flipH="1">
            <a:off x="3020992" y="2129742"/>
            <a:ext cx="1377387" cy="1319514"/>
          </a:xfrm>
          <a:prstGeom prst="wedgeEllipseCallout">
            <a:avLst>
              <a:gd name="adj1" fmla="val -54166"/>
              <a:gd name="adj2" fmla="val 54873"/>
            </a:avLst>
          </a:prstGeom>
          <a:solidFill>
            <a:srgbClr val="D7001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002254" y="3355722"/>
            <a:ext cx="40010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利用场景，将下班后回到属于自己的小空间，躺在舒适的床上，享受一天之中真正属于自己的时刻进行放大，唤起消费人群的憧憬。</a:t>
            </a:r>
            <a:endParaRPr lang="en-US" altLang="zh-CN" dirty="0" smtClean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父母在等你、妻子在等你、孩子在等你、宠物在等你</a:t>
            </a:r>
            <a:r>
              <a:rPr lang="en-US" altLang="zh-CN" dirty="0" smtClean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……</a:t>
            </a:r>
            <a:endParaRPr lang="en-US" altLang="zh-CN" dirty="0" smtClean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74957" y="2882097"/>
            <a:ext cx="3252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晚上属于生活</a:t>
            </a:r>
            <a:endParaRPr lang="zh-CN" altLang="en-US" sz="2400" b="1" dirty="0" smtClean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78735" y="3588152"/>
            <a:ext cx="3495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白天属于生存</a:t>
            </a:r>
            <a:endParaRPr lang="zh-CN" altLang="en-US" sz="2400" b="1" dirty="0" smtClean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9698" y="3130567"/>
            <a:ext cx="2896041" cy="1017062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020991" y="2388089"/>
            <a:ext cx="13773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生存</a:t>
            </a:r>
            <a:endParaRPr lang="zh-CN" altLang="en-US" sz="40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2"/>
          <p:cNvSpPr/>
          <p:nvPr/>
        </p:nvSpPr>
        <p:spPr bwMode="auto">
          <a:xfrm rot="18784635">
            <a:off x="2656251" y="2713626"/>
            <a:ext cx="1518593" cy="1495968"/>
          </a:xfrm>
          <a:prstGeom prst="roundRect">
            <a:avLst>
              <a:gd name="adj" fmla="val 10833"/>
            </a:avLst>
          </a:prstGeom>
          <a:solidFill>
            <a:srgbClr val="FFCCCC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" name="圆角矩形 3"/>
          <p:cNvSpPr/>
          <p:nvPr/>
        </p:nvSpPr>
        <p:spPr bwMode="auto">
          <a:xfrm rot="18784635">
            <a:off x="1411960" y="2335164"/>
            <a:ext cx="1900237" cy="1905000"/>
          </a:xfrm>
          <a:prstGeom prst="roundRect">
            <a:avLst>
              <a:gd name="adj" fmla="val 6182"/>
            </a:avLst>
          </a:prstGeom>
          <a:solidFill>
            <a:srgbClr val="E6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4" name="圆角矩形 4"/>
          <p:cNvSpPr/>
          <p:nvPr/>
        </p:nvSpPr>
        <p:spPr bwMode="auto">
          <a:xfrm rot="18784635">
            <a:off x="3249492" y="3786932"/>
            <a:ext cx="382587" cy="398463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18296" y="3032567"/>
            <a:ext cx="6886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推进：种草拔草三步走</a:t>
            </a:r>
            <a:endParaRPr lang="zh-CN" altLang="en-US" sz="4800" b="1" dirty="0">
              <a:solidFill>
                <a:srgbClr val="C00000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929411" y="2436110"/>
            <a:ext cx="2913384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Part</a:t>
            </a:r>
            <a:endParaRPr lang="en-US" altLang="zh-CN" sz="4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algn="ctr" eaLnBrk="1" hangingPunct="1"/>
            <a:r>
              <a:rPr lang="en-US" altLang="zh-CN" sz="80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3</a:t>
            </a:r>
            <a:endParaRPr lang="zh-CN" altLang="en-US" sz="80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8"/>
          <p:cNvSpPr>
            <a:spLocks noChangeArrowheads="1"/>
          </p:cNvSpPr>
          <p:nvPr/>
        </p:nvSpPr>
        <p:spPr bwMode="auto">
          <a:xfrm>
            <a:off x="746659" y="2424711"/>
            <a:ext cx="10544537" cy="1069835"/>
          </a:xfrm>
          <a:prstGeom prst="rightArrow">
            <a:avLst>
              <a:gd name="adj1" fmla="val 72561"/>
              <a:gd name="adj2" fmla="val 58280"/>
            </a:avLst>
          </a:prstGeom>
          <a:solidFill>
            <a:srgbClr val="D70011"/>
          </a:solidFill>
          <a:ln>
            <a:noFill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82057" y="2656084"/>
            <a:ext cx="8211983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白天属于生存，晚上属于生活</a:t>
            </a:r>
            <a:endParaRPr lang="zh-CN" altLang="en-US" sz="2400" b="1" dirty="0" smtClean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4" name="Line 80"/>
          <p:cNvSpPr>
            <a:spLocks noChangeShapeType="1"/>
          </p:cNvSpPr>
          <p:nvPr/>
        </p:nvSpPr>
        <p:spPr bwMode="auto">
          <a:xfrm flipH="1" flipV="1">
            <a:off x="3612854" y="3517754"/>
            <a:ext cx="25496" cy="1916375"/>
          </a:xfrm>
          <a:prstGeom prst="line">
            <a:avLst/>
          </a:prstGeom>
          <a:noFill/>
          <a:ln w="19050" cap="rnd" cmpd="sng">
            <a:solidFill>
              <a:srgbClr val="333333"/>
            </a:solidFill>
            <a:prstDash val="sysDot"/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6" name="Line 80"/>
          <p:cNvSpPr>
            <a:spLocks noChangeShapeType="1"/>
          </p:cNvSpPr>
          <p:nvPr/>
        </p:nvSpPr>
        <p:spPr bwMode="auto">
          <a:xfrm flipV="1">
            <a:off x="4990007" y="1083254"/>
            <a:ext cx="0" cy="1368425"/>
          </a:xfrm>
          <a:prstGeom prst="line">
            <a:avLst/>
          </a:prstGeom>
          <a:noFill/>
          <a:ln w="19050" cap="rnd" cmpd="sng">
            <a:solidFill>
              <a:srgbClr val="333333"/>
            </a:solidFill>
            <a:prstDash val="sysDot"/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8408" y="4079892"/>
            <a:ext cx="1978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预热预售</a:t>
            </a:r>
            <a:endParaRPr lang="zh-CN" altLang="en-US" sz="2400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11506" y="4576481"/>
            <a:ext cx="342082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主题：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白天属于生存，晚上属于生活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870348" y="4079892"/>
            <a:ext cx="1669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爆款种草</a:t>
            </a:r>
            <a:endParaRPr lang="zh-CN" altLang="en-US" sz="2400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8624" y="4575355"/>
            <a:ext cx="275223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主题：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每晚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10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元，住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5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星酒店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67857" y="1405013"/>
            <a:ext cx="1669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rgbClr val="D70011"/>
                </a:solidFill>
              </a:defRPr>
            </a:lvl1pPr>
          </a:lstStyle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</a:rPr>
              <a:t>加车津贴</a:t>
            </a:r>
            <a:endParaRPr lang="zh-CN" altLang="en-US" dirty="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35699" y="1371415"/>
            <a:ext cx="1669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rgbClr val="D70011"/>
                </a:solidFill>
              </a:defRPr>
            </a:lvl1pPr>
          </a:lstStyle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</a:rPr>
              <a:t>万券齐发</a:t>
            </a:r>
            <a:endParaRPr lang="zh-CN" altLang="en-US" dirty="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413829" y="1927001"/>
            <a:ext cx="340183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网友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UGC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秀购物车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5" name="Line 80"/>
          <p:cNvSpPr>
            <a:spLocks noChangeShapeType="1"/>
          </p:cNvSpPr>
          <p:nvPr/>
        </p:nvSpPr>
        <p:spPr bwMode="auto">
          <a:xfrm flipH="1" flipV="1">
            <a:off x="7439277" y="3459880"/>
            <a:ext cx="25496" cy="1916375"/>
          </a:xfrm>
          <a:prstGeom prst="line">
            <a:avLst/>
          </a:prstGeom>
          <a:noFill/>
          <a:ln w="19050" cap="rnd" cmpd="sng">
            <a:solidFill>
              <a:srgbClr val="333333"/>
            </a:solidFill>
            <a:prstDash val="sysDot"/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125035" y="4056742"/>
            <a:ext cx="1669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大促拔草</a:t>
            </a:r>
            <a:endParaRPr lang="zh-CN" altLang="en-US" sz="2400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812796" y="4575355"/>
            <a:ext cx="3885719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b="1" dirty="0" smtClean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超级促销：</a:t>
            </a:r>
            <a:endParaRPr lang="en-US" altLang="zh-CN" b="1" dirty="0" smtClean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b="1" dirty="0" smtClean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他们都在让你跑的更快</a:t>
            </a:r>
            <a:r>
              <a:rPr lang="en-US" altLang="zh-CN" b="1" dirty="0" smtClean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,</a:t>
            </a:r>
            <a:r>
              <a:rPr lang="zh-CN" altLang="en-US" b="1" dirty="0" smtClean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我们让你更好地休息</a:t>
            </a:r>
            <a:r>
              <a:rPr lang="en-US" altLang="zh-CN" b="1" dirty="0" smtClean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.</a:t>
            </a:r>
            <a:endParaRPr lang="en-US" altLang="zh-CN" b="1" dirty="0" smtClean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68434" y="307258"/>
            <a:ext cx="1010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紧抓平台关键节点，种草拔草走起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2" name="加号 31"/>
          <p:cNvSpPr/>
          <p:nvPr/>
        </p:nvSpPr>
        <p:spPr>
          <a:xfrm>
            <a:off x="7054864" y="1139921"/>
            <a:ext cx="381963" cy="403184"/>
          </a:xfrm>
          <a:prstGeom prst="mathPlus">
            <a:avLst>
              <a:gd name="adj1" fmla="val 22408"/>
            </a:avLst>
          </a:prstGeom>
          <a:solidFill>
            <a:srgbClr val="D70011"/>
          </a:solidFill>
          <a:ln>
            <a:solidFill>
              <a:srgbClr val="D700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6942" y="3582181"/>
            <a:ext cx="1435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10.20</a:t>
            </a:r>
            <a:endParaRPr lang="en-US" altLang="zh-CN" sz="2400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46539" y="3559033"/>
            <a:ext cx="1435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11.01</a:t>
            </a:r>
            <a:endParaRPr lang="en-US" altLang="zh-CN" sz="2400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134268" y="912931"/>
            <a:ext cx="1846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rgbClr val="D70011"/>
                </a:solidFill>
                <a:latin typeface="+mn-ea"/>
              </a:defRPr>
            </a:lvl1pPr>
          </a:lstStyle>
          <a:p>
            <a:r>
              <a:rPr lang="en-US" altLang="zh-CN" dirty="0">
                <a:latin typeface="微软雅黑 Light" panose="020B0502040204020203" charset="-122"/>
                <a:ea typeface="微软雅黑 Light" panose="020B0502040204020203" charset="-122"/>
              </a:rPr>
              <a:t>11.4-11.5</a:t>
            </a:r>
            <a:endParaRPr lang="en-US" altLang="zh-CN" dirty="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332333" y="892033"/>
            <a:ext cx="1846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rgbClr val="D70011"/>
                </a:solidFill>
                <a:latin typeface="+mn-ea"/>
              </a:defRPr>
            </a:lvl1pPr>
          </a:lstStyle>
          <a:p>
            <a:r>
              <a:rPr lang="en-US" altLang="zh-CN" dirty="0">
                <a:latin typeface="微软雅黑 Light" panose="020B0502040204020203" charset="-122"/>
                <a:ea typeface="微软雅黑 Light" panose="020B0502040204020203" charset="-122"/>
              </a:rPr>
              <a:t>11.10</a:t>
            </a:r>
            <a:endParaRPr lang="en-US" altLang="zh-CN" dirty="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241910" y="3535883"/>
            <a:ext cx="1435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D70011"/>
                </a:solidFill>
                <a:latin typeface="微软雅黑 Light" panose="020B0502040204020203" charset="-122"/>
                <a:ea typeface="微软雅黑 Light" panose="020B0502040204020203" charset="-122"/>
              </a:rPr>
              <a:t>11.11~</a:t>
            </a:r>
            <a:endParaRPr lang="en-US" altLang="zh-CN" sz="2400" b="1" dirty="0">
              <a:solidFill>
                <a:srgbClr val="D7001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6" name="AutoShape 58"/>
          <p:cNvSpPr>
            <a:spLocks noChangeArrowheads="1"/>
          </p:cNvSpPr>
          <p:nvPr/>
        </p:nvSpPr>
        <p:spPr bwMode="auto">
          <a:xfrm>
            <a:off x="746659" y="6336871"/>
            <a:ext cx="10544537" cy="491922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 smtClean="0">
                <a:solidFill>
                  <a:srgbClr val="38393B"/>
                </a:solidFill>
                <a:latin typeface="微软雅黑 Light" panose="020B0502040204020203" charset="-122"/>
                <a:ea typeface="微软雅黑 Light" panose="020B0502040204020203" charset="-122"/>
              </a:rPr>
              <a:t>种草与促销</a:t>
            </a:r>
            <a:r>
              <a:rPr lang="zh-CN" altLang="en-US" sz="1800" b="1" dirty="0">
                <a:solidFill>
                  <a:srgbClr val="38393B"/>
                </a:solidFill>
                <a:latin typeface="微软雅黑 Light" panose="020B0502040204020203" charset="-122"/>
                <a:ea typeface="微软雅黑 Light" panose="020B0502040204020203" charset="-122"/>
              </a:rPr>
              <a:t>手段配合</a:t>
            </a:r>
            <a:endParaRPr lang="ko-KR" altLang="en-US" sz="1800" b="1" dirty="0">
              <a:solidFill>
                <a:srgbClr val="38393B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8"/>
          <p:cNvSpPr/>
          <p:nvPr/>
        </p:nvSpPr>
        <p:spPr bwMode="auto">
          <a:xfrm>
            <a:off x="0" y="196769"/>
            <a:ext cx="3194613" cy="810227"/>
          </a:xfrm>
          <a:prstGeom prst="homePlate">
            <a:avLst/>
          </a:prstGeom>
          <a:solidFill>
            <a:srgbClr val="E6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6131" y="1700387"/>
            <a:ext cx="10775225" cy="248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主题：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每晚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10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元，住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5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星酒店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产品短视频介绍，短视频的全渠道爆发、流量互通、视频的站内外渠道集体分发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&amp;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爆炸引流。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99391" y="6280253"/>
            <a:ext cx="573451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诛心系列话题 </a:t>
            </a:r>
            <a:r>
              <a:rPr lang="en-US" altLang="zh-CN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+ </a:t>
            </a:r>
            <a:r>
              <a:rPr lang="zh-CN" altLang="en-US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主推爆款 </a:t>
            </a:r>
            <a:r>
              <a:rPr lang="en-US" altLang="zh-CN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+ </a:t>
            </a:r>
            <a:r>
              <a:rPr lang="zh-CN" altLang="en-US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超级特惠</a:t>
            </a:r>
            <a:r>
              <a:rPr lang="en-US" altLang="zh-CN" b="1" dirty="0" smtClean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+ </a:t>
            </a:r>
            <a:r>
              <a:rPr lang="zh-CN" altLang="en-US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购物超链</a:t>
            </a:r>
            <a:endParaRPr lang="en-US" altLang="zh-CN" b="1" dirty="0">
              <a:solidFill>
                <a:srgbClr val="C00000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46176" y="5018647"/>
            <a:ext cx="4423402" cy="757119"/>
            <a:chOff x="446176" y="5018648"/>
            <a:chExt cx="3292445" cy="56354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"/>
            <a:srcRect t="50000"/>
            <a:stretch>
              <a:fillRect/>
            </a:stretch>
          </p:blipFill>
          <p:spPr>
            <a:xfrm>
              <a:off x="1939308" y="5030788"/>
              <a:ext cx="1799313" cy="55140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/>
            <a:srcRect b="51287"/>
            <a:stretch>
              <a:fillRect/>
            </a:stretch>
          </p:blipFill>
          <p:spPr>
            <a:xfrm>
              <a:off x="446176" y="5018648"/>
              <a:ext cx="1799313" cy="537201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-91231" y="347147"/>
            <a:ext cx="31237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10.20  </a:t>
            </a:r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预热预售</a:t>
            </a:r>
            <a:endParaRPr lang="zh-CN" altLang="en-US" sz="2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8"/>
          <p:cNvSpPr/>
          <p:nvPr/>
        </p:nvSpPr>
        <p:spPr bwMode="auto">
          <a:xfrm>
            <a:off x="0" y="196769"/>
            <a:ext cx="3194613" cy="810227"/>
          </a:xfrm>
          <a:prstGeom prst="homePlate">
            <a:avLst/>
          </a:prstGeom>
          <a:solidFill>
            <a:srgbClr val="E6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7116" y="1541002"/>
            <a:ext cx="10775225" cy="4887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主题</a:t>
            </a: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：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白天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属于生存，晚上属于生活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方式：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短视频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+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图文种草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内容：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小篇幅展示白天生存不易，利用同理心，唤起消费者共鸣；爆出产品对生活的改变，营造归属感，利用场景化植入产品，在心理层面让消费者感知到产品特性。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91231" y="347147"/>
            <a:ext cx="31237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11.01  </a:t>
            </a:r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爆款种草</a:t>
            </a:r>
            <a:endParaRPr lang="zh-CN" altLang="en-US" sz="2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8"/>
          <p:cNvSpPr/>
          <p:nvPr/>
        </p:nvSpPr>
        <p:spPr bwMode="auto">
          <a:xfrm>
            <a:off x="0" y="196769"/>
            <a:ext cx="6979534" cy="810227"/>
          </a:xfrm>
          <a:prstGeom prst="homePlate">
            <a:avLst/>
          </a:prstGeom>
          <a:solidFill>
            <a:srgbClr val="E6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8620" y="1452199"/>
            <a:ext cx="303578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花式</a:t>
            </a:r>
            <a:r>
              <a:rPr lang="en-US" altLang="zh-CN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UGC</a:t>
            </a:r>
            <a:r>
              <a:rPr lang="zh-CN" altLang="en-US" dirty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秀购物</a:t>
            </a:r>
            <a:r>
              <a:rPr lang="zh-CN" altLang="en-US" dirty="0" smtClean="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车</a:t>
            </a:r>
            <a:endParaRPr lang="zh-CN" altLang="en-US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109220" y="1301254"/>
            <a:ext cx="6743641" cy="3986835"/>
            <a:chOff x="4247200" y="2014645"/>
            <a:chExt cx="7666150" cy="450064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247200" y="2014645"/>
              <a:ext cx="2469094" cy="442760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32814" y="2058862"/>
              <a:ext cx="2496381" cy="445643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98583" y="2083443"/>
              <a:ext cx="2514767" cy="4422858"/>
            </a:xfrm>
            <a:prstGeom prst="rect">
              <a:avLst/>
            </a:prstGeom>
          </p:spPr>
        </p:pic>
      </p:grpSp>
      <p:sp>
        <p:nvSpPr>
          <p:cNvPr id="15" name="矩形 14"/>
          <p:cNvSpPr/>
          <p:nvPr/>
        </p:nvSpPr>
        <p:spPr>
          <a:xfrm>
            <a:off x="4480337" y="5582348"/>
            <a:ext cx="58182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使用</a:t>
            </a:r>
            <a:r>
              <a:rPr lang="zh-CN" altLang="en-US" sz="1600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津贴和万券齐发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上平台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预购</a:t>
            </a:r>
            <a:r>
              <a:rPr lang="zh-CN" altLang="en-US" sz="1600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康尔馨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主</a:t>
            </a:r>
            <a:r>
              <a:rPr lang="zh-CN" altLang="en-US" sz="1600" b="1" dirty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推爆款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，并截图购物车发公众号，即有机会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赢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其他产品赠送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的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终极奖励。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347147"/>
            <a:ext cx="72328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11.4</a:t>
            </a:r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</a:t>
            </a:r>
            <a:r>
              <a:rPr lang="en-US" altLang="zh-CN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&amp; 11.5 </a:t>
            </a:r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加车津贴 </a:t>
            </a:r>
            <a:r>
              <a:rPr lang="en-US" altLang="zh-CN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—11.10 </a:t>
            </a:r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万券齐发</a:t>
            </a:r>
            <a:endParaRPr lang="zh-CN" altLang="en-US" sz="28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1062" y="2286494"/>
            <a:ext cx="4354451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网友参与活动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，并秀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出购物车任意一页截图，可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获赠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津贴券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PRING_ULTRA_SCORM_TRACKING_SLIDES" val="1"/>
  <p:tag name="GENSWF_OUTPUT_FILE_NAME" val="33"/>
  <p:tag name="COMMONDATA" val="eyJoZGlkIjoiYTc2ZGZiNzZiNDVlOGViOWVmM2JhOTY0NGJkNjUyYzg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1971</Words>
  <Application>WPS 演示</Application>
  <PresentationFormat>自定义</PresentationFormat>
  <Paragraphs>237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Aparajita</vt:lpstr>
      <vt:lpstr>微软雅黑 Light</vt:lpstr>
      <vt:lpstr>Calibri</vt:lpstr>
      <vt:lpstr>华康海报体W12(P)</vt:lpstr>
      <vt:lpstr>Segoe Print</vt:lpstr>
      <vt:lpstr>Arial Unicode MS</vt:lpstr>
      <vt:lpstr>等线</vt:lpstr>
      <vt:lpstr>Nirmala UI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灰色商务</dc:title>
  <dc:creator>第一PPT模板网-WWW.1PPT.COM</dc:creator>
  <cp:keywords>第一PPT模板网-WWW.1PPT.COM</cp:keywords>
  <dc:description>www.1ppt.com</dc:description>
  <cp:lastModifiedBy>想不通的hamburger</cp:lastModifiedBy>
  <cp:revision>2053</cp:revision>
  <dcterms:created xsi:type="dcterms:W3CDTF">2015-12-01T09:06:00Z</dcterms:created>
  <dcterms:modified xsi:type="dcterms:W3CDTF">2023-10-09T02:06:16Z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2052-12.1.0.15404</vt:lpwstr>
  </property>
  <property fmtid="{D5CDD505-2E9C-101B-9397-08002B2CF9AE}" pid="3" name="ICV">
    <vt:lpwstr>5582A36145E84E1588A8EB9065BB266E_12</vt:lpwstr>
  </property>
</Properties>
</file>