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4" r:id="rId7"/>
    <p:sldId id="263" r:id="rId8"/>
    <p:sldId id="265" r:id="rId9"/>
    <p:sldId id="266" r:id="rId10"/>
    <p:sldId id="267" r:id="rId11"/>
    <p:sldId id="259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0" r:id="rId20"/>
    <p:sldId id="275" r:id="rId21"/>
    <p:sldId id="276" r:id="rId22"/>
    <p:sldId id="261" r:id="rId23"/>
    <p:sldId id="277" r:id="rId24"/>
    <p:sldId id="281" r:id="rId25"/>
    <p:sldId id="278" r:id="rId26"/>
    <p:sldId id="280" r:id="rId27"/>
    <p:sldId id="262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ECBE"/>
    <a:srgbClr val="000000"/>
    <a:srgbClr val="1A8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EECBE"/>
            </a:solidFill>
            <a:ln w="3176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1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계열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value01</c:v>
                      </c:pt>
                      <c:pt idx="1">
                        <c:v>value02</c:v>
                      </c:pt>
                      <c:pt idx="2">
                        <c:v>value03</c:v>
                      </c:pt>
                      <c:pt idx="3">
                        <c:v>value04</c:v>
                      </c:pt>
                      <c:pt idx="4">
                        <c:v>value05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67784288"/>
        <c:axId val="367784848"/>
      </c:barChart>
      <c:catAx>
        <c:axId val="36778428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67784848"/>
        <c:crosses val="autoZero"/>
        <c:auto val="1"/>
        <c:lblAlgn val="ctr"/>
        <c:lblOffset val="100"/>
        <c:noMultiLvlLbl val="0"/>
      </c:catAx>
      <c:valAx>
        <c:axId val="367784848"/>
        <c:scaling>
          <c:orientation val="minMax"/>
          <c:max val="100"/>
        </c:scaling>
        <c:delete val="0"/>
        <c:axPos val="b"/>
        <c:majorGridlines>
          <c:spPr>
            <a:ln w="3176" cap="flat" cmpd="sng" algn="ctr">
              <a:solidFill>
                <a:schemeClr val="bg1"/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6" cap="flat" cmpd="sng" algn="ctr">
            <a:solidFill>
              <a:schemeClr val="bg1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367784288"/>
        <c:crosses val="autoZero"/>
        <c:crossBetween val="between"/>
      </c:valAx>
      <c:spPr>
        <a:noFill/>
        <a:ln w="25407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4EECBE"/>
            </a:solidFill>
            <a:ln>
              <a:solidFill>
                <a:schemeClr val="tx1"/>
              </a:solidFill>
            </a:ln>
            <a:effectLst/>
          </c:spPr>
          <c:explosion val="0"/>
          <c:dPt>
            <c:idx val="0"/>
            <c:bubble3D val="0"/>
            <c:spPr>
              <a:solidFill>
                <a:srgbClr val="4EECBE"/>
              </a:solidFill>
              <a:ln w="38100" cmpd="sng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EECBE"/>
              </a:solidFill>
              <a:ln w="38100" cmpd="sng">
                <a:solidFill>
                  <a:schemeClr val="tx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4EECBE"/>
              </a:solidFill>
              <a:ln w="38100" cmpd="sng">
                <a:solidFill>
                  <a:schemeClr val="tx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4EECBE"/>
              </a:solidFill>
              <a:ln w="38100" cmpd="sng">
                <a:solidFill>
                  <a:schemeClr val="tx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56001159233708"/>
                  <c:y val="-0.00977656941323549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2178303937981"/>
                  <c:y val="-0.168338001715279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53878695667016"/>
                  <c:y val="0.10805366244562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911071308896074"/>
                  <c:y val="0.151535159507576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第一季度</c:v>
                      </c:pt>
                      <c:pt idx="1">
                        <c:v>第二季度</c:v>
                      </c:pt>
                      <c:pt idx="2">
                        <c:v>第三季度</c:v>
                      </c:pt>
                      <c:pt idx="3">
                        <c:v>第四季度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600">
          <a:solidFill>
            <a:schemeClr val="bg1"/>
          </a:solidFill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8CE0D-3227-4764-AACB-417F451CF9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8E47A-D014-477D-B54D-D7FD205DFE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9B50A-8704-4E55-A2F4-07AE1EB648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94E56-7FAD-4AD3-B6B3-200AEBB9D0D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63814" y="2302837"/>
            <a:ext cx="9664372" cy="2252327"/>
            <a:chOff x="2235199" y="2956283"/>
            <a:chExt cx="7721600" cy="1799555"/>
          </a:xfrm>
        </p:grpSpPr>
        <p:sp>
          <p:nvSpPr>
            <p:cNvPr id="5" name="文本框 4"/>
            <p:cNvSpPr txBox="1"/>
            <p:nvPr/>
          </p:nvSpPr>
          <p:spPr>
            <a:xfrm>
              <a:off x="2235199" y="2956283"/>
              <a:ext cx="7721600" cy="81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金融商业计划书模板</a:t>
              </a:r>
              <a:endParaRPr lang="zh-CN" altLang="en-US" sz="6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279900" y="4359708"/>
              <a:ext cx="3632200" cy="396130"/>
              <a:chOff x="2322488" y="4138554"/>
              <a:chExt cx="4364270" cy="475970"/>
            </a:xfrm>
          </p:grpSpPr>
          <p:sp>
            <p:nvSpPr>
              <p:cNvPr id="7" name="矩形: 圆角 8"/>
              <p:cNvSpPr/>
              <p:nvPr/>
            </p:nvSpPr>
            <p:spPr>
              <a:xfrm>
                <a:off x="2322488" y="4138554"/>
                <a:ext cx="1874632" cy="475970"/>
              </a:xfrm>
              <a:prstGeom prst="roundRect">
                <a:avLst>
                  <a:gd name="adj" fmla="val 50000"/>
                </a:avLst>
              </a:prstGeom>
              <a:solidFill>
                <a:srgbClr val="4EE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汇报人：</a:t>
                </a:r>
                <a:r>
                  <a:rPr lang="en-US" altLang="zh-CN" sz="1200" dirty="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XXX</a:t>
                </a:r>
                <a:endParaRPr lang="zh-CN" altLang="en-US" sz="12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8" name="矩形: 圆角 9"/>
              <p:cNvSpPr/>
              <p:nvPr/>
            </p:nvSpPr>
            <p:spPr>
              <a:xfrm>
                <a:off x="4812126" y="4138554"/>
                <a:ext cx="1874632" cy="475970"/>
              </a:xfrm>
              <a:prstGeom prst="roundRect">
                <a:avLst>
                  <a:gd name="adj" fmla="val 50000"/>
                </a:avLst>
              </a:prstGeom>
              <a:solidFill>
                <a:srgbClr val="4EE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dirty="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20XX.XX.XX</a:t>
                </a:r>
                <a:endParaRPr lang="zh-CN" altLang="en-US" sz="12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9" name="文本占位符 2"/>
            <p:cNvSpPr txBox="1"/>
            <p:nvPr/>
          </p:nvSpPr>
          <p:spPr>
            <a:xfrm>
              <a:off x="3136580" y="3820873"/>
              <a:ext cx="5918837" cy="37997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Lorem ipsum dolor sit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elit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lamet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,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consectetaur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cillium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adipisicing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pecu,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sed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do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eiusmod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tempor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incididunt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ut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labore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et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dolore</a:t>
              </a:r>
              <a:r>
                <a:rPr lang="en-US" altLang="zh-CN" sz="1000" noProof="1"/>
                <a:t>Lorem ipsum dolor sit er elit lamet, consectetaur cillium adipisicing pecu, sed do eiusmod tempor i</a:t>
              </a:r>
              <a:endParaRPr lang="en-US" sz="1000" b="0" dirty="0">
                <a:effectLst/>
                <a:latin typeface="+mj-ea"/>
                <a:ea typeface="+mj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149811" y="508372"/>
            <a:ext cx="8861042" cy="4530777"/>
            <a:chOff x="2149811" y="508372"/>
            <a:chExt cx="8861042" cy="4530777"/>
          </a:xfrm>
        </p:grpSpPr>
        <p:sp>
          <p:nvSpPr>
            <p:cNvPr id="5" name="文本框 4"/>
            <p:cNvSpPr txBox="1"/>
            <p:nvPr/>
          </p:nvSpPr>
          <p:spPr>
            <a:xfrm>
              <a:off x="4855404" y="508372"/>
              <a:ext cx="24811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149811" y="2178995"/>
              <a:ext cx="642025" cy="642025"/>
            </a:xfrm>
            <a:prstGeom prst="rect">
              <a:avLst/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01</a:t>
              </a:r>
              <a:endParaRPr lang="zh-CN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7072003" y="2178995"/>
              <a:ext cx="642025" cy="642025"/>
            </a:xfrm>
            <a:prstGeom prst="rect">
              <a:avLst/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02</a:t>
              </a:r>
              <a:endParaRPr lang="zh-CN" altLang="en-US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2149811" y="4319080"/>
              <a:ext cx="642025" cy="642025"/>
            </a:xfrm>
            <a:prstGeom prst="rect">
              <a:avLst/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03</a:t>
              </a:r>
              <a:endParaRPr lang="zh-CN" altLang="en-US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7072003" y="4319080"/>
              <a:ext cx="642025" cy="642025"/>
            </a:xfrm>
            <a:prstGeom prst="rect">
              <a:avLst/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04</a:t>
              </a:r>
              <a:endParaRPr lang="zh-CN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939450" y="2578866"/>
              <a:ext cx="3227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Nirmala UI Semilight" panose="020B0402040204020203" pitchFamily="34" charset="0"/>
                  <a:sym typeface="Segoe UI" panose="020B0502040204020203" pitchFamily="34" charset="0"/>
                </a:rPr>
                <a:t>Under the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Nirmala UI Semilight" panose="020B0402040204020203" pitchFamily="34" charset="0"/>
                </a:rPr>
                <a:t> blue below the template input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irmala UI Semilight" panose="020B0402040204020203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939449" y="2135622"/>
              <a:ext cx="16747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项目概况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939450" y="4762150"/>
              <a:ext cx="3227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Nirmala UI Semilight" panose="020B0402040204020203" pitchFamily="34" charset="0"/>
                  <a:sym typeface="Segoe UI" panose="020B0502040204020203" pitchFamily="34" charset="0"/>
                </a:rPr>
                <a:t>Under the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Nirmala UI Semilight" panose="020B0402040204020203" pitchFamily="34" charset="0"/>
                </a:rPr>
                <a:t> blue below the template input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irmala UI Semilight" panose="020B04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939450" y="4318906"/>
              <a:ext cx="26718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整体规划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782971" y="4762150"/>
              <a:ext cx="3227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Nirmala UI Semilight" panose="020B0402040204020203" pitchFamily="34" charset="0"/>
                  <a:sym typeface="Segoe UI" panose="020B0502040204020203" pitchFamily="34" charset="0"/>
                </a:rPr>
                <a:t>Under the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Nirmala UI Semilight" panose="020B0402040204020203" pitchFamily="34" charset="0"/>
                </a:rPr>
                <a:t> blue below the template input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irmala UI Semilight" panose="020B0402040204020203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82971" y="4318906"/>
              <a:ext cx="1980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财务分析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782971" y="2578866"/>
              <a:ext cx="32278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Nirmala UI Semilight" panose="020B0402040204020203" pitchFamily="34" charset="0"/>
                  <a:sym typeface="Segoe UI" panose="020B0502040204020203" pitchFamily="34" charset="0"/>
                </a:rPr>
                <a:t>Under the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Nirmala UI Semilight" panose="020B0402040204020203" pitchFamily="34" charset="0"/>
                </a:rPr>
                <a:t> blue below the template input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irmala UI Semilight" panose="020B04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782971" y="2135622"/>
              <a:ext cx="1546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市场透视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3409950"/>
            <a:ext cx="12192000" cy="3448050"/>
          </a:xfrm>
          <a:prstGeom prst="rect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323685" y="-179527"/>
            <a:ext cx="3544630" cy="5407500"/>
            <a:chOff x="4323685" y="-179527"/>
            <a:chExt cx="3544630" cy="5407500"/>
          </a:xfrm>
        </p:grpSpPr>
        <p:grpSp>
          <p:nvGrpSpPr>
            <p:cNvPr id="9" name="组合 8"/>
            <p:cNvGrpSpPr/>
            <p:nvPr/>
          </p:nvGrpSpPr>
          <p:grpSpPr>
            <a:xfrm>
              <a:off x="5009637" y="4666115"/>
              <a:ext cx="2172727" cy="561858"/>
              <a:chOff x="5009637" y="4990582"/>
              <a:chExt cx="2172727" cy="561858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245409" y="4990582"/>
                <a:ext cx="17011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 Symbol" panose="020B0502040204020203" pitchFamily="34" charset="0"/>
                    <a:cs typeface="Segoe UI" panose="020B0502040204020203" pitchFamily="34" charset="0"/>
                  </a:rPr>
                  <a:t>项目概况</a:t>
                </a:r>
                <a:endParaRPr lang="zh-CN" altLang="en-US" sz="24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5009637" y="5551409"/>
                <a:ext cx="2172727" cy="103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/>
            <p:cNvSpPr txBox="1"/>
            <p:nvPr/>
          </p:nvSpPr>
          <p:spPr>
            <a:xfrm>
              <a:off x="4323685" y="2074453"/>
              <a:ext cx="3544630" cy="275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7300" dirty="0">
                  <a:solidFill>
                    <a:schemeClr val="bg1">
                      <a:alpha val="7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7300" dirty="0">
                <a:solidFill>
                  <a:schemeClr val="bg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rot="5400000">
              <a:off x="4722730" y="901355"/>
              <a:ext cx="27465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4EE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PART ONE</a:t>
              </a:r>
              <a:endParaRPr lang="zh-CN" altLang="en-US" sz="3200" b="1" dirty="0">
                <a:solidFill>
                  <a:srgbClr val="4EE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11" name="Textfeld 78"/>
          <p:cNvSpPr txBox="1"/>
          <p:nvPr/>
        </p:nvSpPr>
        <p:spPr>
          <a:xfrm>
            <a:off x="4697766" y="5368282"/>
            <a:ext cx="16906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1.1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项目介绍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1.2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商业模式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1.3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团队介绍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feld 78"/>
          <p:cNvSpPr txBox="1"/>
          <p:nvPr/>
        </p:nvSpPr>
        <p:spPr>
          <a:xfrm>
            <a:off x="6321053" y="5368281"/>
            <a:ext cx="169062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1.4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项目愿景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1.5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公司简介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7" descr="2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1216709" y="2067320"/>
            <a:ext cx="4229228" cy="3264338"/>
          </a:xfrm>
          <a:prstGeom prst="rect">
            <a:avLst/>
          </a:prstGeom>
          <a:noFill/>
          <a:ln>
            <a:noFill/>
          </a:ln>
          <a:effectLst>
            <a:reflection blurRad="6350" stA="20000" endPos="10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原创设计师QQ598969553             _8"/>
          <p:cNvSpPr>
            <a:spLocks noChangeArrowheads="1"/>
          </p:cNvSpPr>
          <p:nvPr/>
        </p:nvSpPr>
        <p:spPr bwMode="auto">
          <a:xfrm>
            <a:off x="6917680" y="2645322"/>
            <a:ext cx="4057610" cy="210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</a:pPr>
            <a:r>
              <a:rPr lang="en-US" altLang="zh-CN" sz="1200" dirty="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</a:t>
            </a:r>
            <a:endParaRPr lang="en-US" altLang="zh-CN" sz="12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</a:pPr>
            <a:r>
              <a:rPr lang="en-US" altLang="zh-CN" sz="1200" dirty="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2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</a:pPr>
            <a:r>
              <a:rPr lang="en-US" altLang="zh-CN" sz="1200" dirty="0">
                <a:solidFill>
                  <a:schemeClr val="bg1"/>
                </a:solidFill>
              </a:rPr>
              <a:t>We have many PowerPoint templates that has been specifically designed to help anyone that is stepping into the world of PowerPoint for the very first time.  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05139" y="2154525"/>
            <a:ext cx="1237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共享经济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9170" y="2211427"/>
            <a:ext cx="3907597" cy="2261855"/>
          </a:xfrm>
          <a:custGeom>
            <a:avLst/>
            <a:gdLst>
              <a:gd name="connsiteX0" fmla="*/ 0 w 3907597"/>
              <a:gd name="connsiteY0" fmla="*/ 0 h 2261855"/>
              <a:gd name="connsiteX1" fmla="*/ 3907597 w 3907597"/>
              <a:gd name="connsiteY1" fmla="*/ 0 h 2261855"/>
              <a:gd name="connsiteX2" fmla="*/ 3907597 w 3907597"/>
              <a:gd name="connsiteY2" fmla="*/ 2261855 h 2261855"/>
              <a:gd name="connsiteX3" fmla="*/ 0 w 3907597"/>
              <a:gd name="connsiteY3" fmla="*/ 2261855 h 226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7597" h="2261855">
                <a:moveTo>
                  <a:pt x="0" y="0"/>
                </a:moveTo>
                <a:lnTo>
                  <a:pt x="3907597" y="0"/>
                </a:lnTo>
                <a:lnTo>
                  <a:pt x="3907597" y="2261855"/>
                </a:lnTo>
                <a:lnTo>
                  <a:pt x="0" y="2261855"/>
                </a:lnTo>
                <a:close/>
              </a:path>
            </a:pathLst>
          </a:custGeom>
        </p:spPr>
      </p:pic>
      <p:grpSp>
        <p:nvGrpSpPr>
          <p:cNvPr id="8" name="组合 7"/>
          <p:cNvGrpSpPr/>
          <p:nvPr/>
        </p:nvGrpSpPr>
        <p:grpSpPr>
          <a:xfrm>
            <a:off x="569905" y="568888"/>
            <a:ext cx="2868800" cy="765251"/>
            <a:chOff x="766853" y="808039"/>
            <a:chExt cx="2868800" cy="765251"/>
          </a:xfrm>
        </p:grpSpPr>
        <p:sp>
          <p:nvSpPr>
            <p:cNvPr id="9" name="TextBox 1"/>
            <p:cNvSpPr txBox="1"/>
            <p:nvPr/>
          </p:nvSpPr>
          <p:spPr>
            <a:xfrm>
              <a:off x="766853" y="808039"/>
              <a:ext cx="2208938" cy="502061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810"/>
                </a:lnSpc>
              </a:pPr>
              <a:r>
                <a:rPr lang="en-US" altLang="zh-CN" sz="29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1.1</a:t>
              </a:r>
              <a:r>
                <a:rPr lang="en-US" altLang="zh-CN" sz="29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en-US" altLang="zh-CN" sz="29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项目介绍</a:t>
              </a:r>
              <a:endPara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1" name="TextBox 1"/>
            <p:cNvSpPr txBox="1"/>
            <p:nvPr/>
          </p:nvSpPr>
          <p:spPr>
            <a:xfrm>
              <a:off x="766854" y="1238134"/>
              <a:ext cx="2868799" cy="33515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435"/>
                </a:lnSpc>
              </a:pPr>
              <a:r>
                <a:rPr lang="en-US" altLang="zh-CN" sz="19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PROJECT</a:t>
              </a:r>
              <a:r>
                <a:rPr lang="en-US" altLang="zh-CN" sz="190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en-US" altLang="zh-CN" sz="19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DESCRIPTION</a:t>
              </a:r>
              <a:endPara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426903" y="1786207"/>
            <a:ext cx="7338194" cy="4361377"/>
            <a:chOff x="2426903" y="1786207"/>
            <a:chExt cx="7338194" cy="4361377"/>
          </a:xfrm>
        </p:grpSpPr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2447761" y="2014820"/>
              <a:ext cx="2799620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fontAlgn="auto">
                <a:spcAft>
                  <a:spcPts val="0"/>
                </a:spcAft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01.</a:t>
              </a:r>
              <a:r>
                <a:rPr lang="zh-CN" altLang="en-US" sz="1800" b="1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消费级无人机市场</a:t>
              </a:r>
              <a:endParaRPr lang="zh-CN" altLang="en-US" sz="1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 bwMode="auto">
            <a:xfrm>
              <a:off x="2447761" y="2759505"/>
              <a:ext cx="2861969" cy="55399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spcBef>
                  <a:spcPts val="0"/>
                </a:spcBef>
                <a:defRPr/>
              </a:pP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Powerpoint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offers word processing, outlining, drawing, graphing, and presentation management tools- all</a:t>
              </a:r>
              <a:endParaRPr lang="en-US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7" name="직선 연결선 409"/>
            <p:cNvCxnSpPr/>
            <p:nvPr/>
          </p:nvCxnSpPr>
          <p:spPr>
            <a:xfrm>
              <a:off x="2426903" y="1786207"/>
              <a:ext cx="2899498" cy="0"/>
            </a:xfrm>
            <a:prstGeom prst="line">
              <a:avLst/>
            </a:prstGeom>
            <a:ln w="5715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410"/>
            <p:cNvCxnSpPr/>
            <p:nvPr/>
          </p:nvCxnSpPr>
          <p:spPr>
            <a:xfrm>
              <a:off x="2428996" y="3652884"/>
              <a:ext cx="2899498" cy="0"/>
            </a:xfrm>
            <a:prstGeom prst="line">
              <a:avLst/>
            </a:prstGeom>
            <a:ln w="5715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411"/>
            <p:cNvCxnSpPr/>
            <p:nvPr/>
          </p:nvCxnSpPr>
          <p:spPr>
            <a:xfrm>
              <a:off x="2428996" y="2459781"/>
              <a:ext cx="2899498" cy="0"/>
            </a:xfrm>
            <a:prstGeom prst="line">
              <a:avLst/>
            </a:prstGeom>
            <a:ln w="12700">
              <a:solidFill>
                <a:srgbClr val="4EECB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>
              <a:off x="2447761" y="4509520"/>
              <a:ext cx="2799620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fontAlgn="auto">
                <a:spcAft>
                  <a:spcPts val="0"/>
                </a:spcAft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03.</a:t>
              </a:r>
              <a:r>
                <a:rPr lang="zh-CN" altLang="en-US" sz="1800" b="1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百度度秘陪你聊天</a:t>
              </a:r>
              <a:endParaRPr lang="zh-CN" altLang="en-US" sz="1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2447761" y="5254205"/>
              <a:ext cx="2861969" cy="55399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spcBef>
                  <a:spcPts val="0"/>
                </a:spcBef>
                <a:defRPr/>
              </a:pP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Powerpoint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offers word processing, outlining, drawing, graphing, and presentation management tools- all</a:t>
              </a:r>
              <a:endParaRPr lang="en-US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3" name="직선 연결선 415"/>
            <p:cNvCxnSpPr/>
            <p:nvPr/>
          </p:nvCxnSpPr>
          <p:spPr>
            <a:xfrm>
              <a:off x="2426903" y="4280907"/>
              <a:ext cx="2899498" cy="0"/>
            </a:xfrm>
            <a:prstGeom prst="line">
              <a:avLst/>
            </a:prstGeom>
            <a:ln w="5715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416"/>
            <p:cNvCxnSpPr/>
            <p:nvPr/>
          </p:nvCxnSpPr>
          <p:spPr>
            <a:xfrm>
              <a:off x="2428996" y="6147584"/>
              <a:ext cx="2899498" cy="0"/>
            </a:xfrm>
            <a:prstGeom prst="line">
              <a:avLst/>
            </a:prstGeom>
            <a:ln w="5715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417"/>
            <p:cNvCxnSpPr/>
            <p:nvPr/>
          </p:nvCxnSpPr>
          <p:spPr>
            <a:xfrm>
              <a:off x="2428996" y="4954481"/>
              <a:ext cx="2899498" cy="0"/>
            </a:xfrm>
            <a:prstGeom prst="line">
              <a:avLst/>
            </a:prstGeom>
            <a:ln w="12700">
              <a:solidFill>
                <a:srgbClr val="4EECB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884364" y="2014820"/>
              <a:ext cx="2799620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fontAlgn="auto">
                <a:spcAft>
                  <a:spcPts val="0"/>
                </a:spcAft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02.</a:t>
              </a:r>
              <a:r>
                <a:rPr lang="zh-CN" altLang="en-US" sz="1800" b="1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定制公共交通</a:t>
              </a:r>
              <a:endParaRPr lang="zh-CN" altLang="en-US" sz="1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6884364" y="2759505"/>
              <a:ext cx="2861969" cy="55399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spcBef>
                  <a:spcPts val="0"/>
                </a:spcBef>
                <a:defRPr/>
              </a:pP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Powerpoint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offers word processing, outlining, drawing, graphing, and presentation management tools- all</a:t>
              </a:r>
              <a:endParaRPr lang="en-US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9" name="직선 연결선 421"/>
            <p:cNvCxnSpPr/>
            <p:nvPr/>
          </p:nvCxnSpPr>
          <p:spPr>
            <a:xfrm>
              <a:off x="6863506" y="1786207"/>
              <a:ext cx="2899498" cy="0"/>
            </a:xfrm>
            <a:prstGeom prst="line">
              <a:avLst/>
            </a:prstGeom>
            <a:ln w="5715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422"/>
            <p:cNvCxnSpPr/>
            <p:nvPr/>
          </p:nvCxnSpPr>
          <p:spPr>
            <a:xfrm>
              <a:off x="6865599" y="3652884"/>
              <a:ext cx="2899498" cy="0"/>
            </a:xfrm>
            <a:prstGeom prst="line">
              <a:avLst/>
            </a:prstGeom>
            <a:ln w="5715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423"/>
            <p:cNvCxnSpPr/>
            <p:nvPr/>
          </p:nvCxnSpPr>
          <p:spPr>
            <a:xfrm>
              <a:off x="6865599" y="2459781"/>
              <a:ext cx="2899498" cy="0"/>
            </a:xfrm>
            <a:prstGeom prst="line">
              <a:avLst/>
            </a:prstGeom>
            <a:ln w="12700">
              <a:solidFill>
                <a:srgbClr val="4EECB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"/>
            <p:cNvSpPr txBox="1">
              <a:spLocks noChangeArrowheads="1"/>
            </p:cNvSpPr>
            <p:nvPr/>
          </p:nvSpPr>
          <p:spPr bwMode="auto">
            <a:xfrm>
              <a:off x="6884364" y="4509520"/>
              <a:ext cx="2799620" cy="2769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fontAlgn="auto">
                <a:spcAft>
                  <a:spcPts val="0"/>
                </a:spcAft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04.</a:t>
              </a:r>
              <a:r>
                <a:rPr lang="zh-CN" altLang="en-US" sz="1800" b="1" dirty="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人人车二手车</a:t>
              </a:r>
              <a:endParaRPr lang="zh-CN" altLang="en-US" sz="1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Rectangle 3"/>
            <p:cNvSpPr txBox="1">
              <a:spLocks noChangeArrowheads="1"/>
            </p:cNvSpPr>
            <p:nvPr/>
          </p:nvSpPr>
          <p:spPr bwMode="auto">
            <a:xfrm>
              <a:off x="6884364" y="5254205"/>
              <a:ext cx="2861969" cy="55399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spcBef>
                  <a:spcPts val="0"/>
                </a:spcBef>
                <a:defRPr/>
              </a:pP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Powerpoint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offers word processing, outlining, drawing, graphing, and presentation management tools- all</a:t>
              </a:r>
              <a:endParaRPr lang="en-US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직선 연결선 427"/>
            <p:cNvCxnSpPr/>
            <p:nvPr/>
          </p:nvCxnSpPr>
          <p:spPr>
            <a:xfrm>
              <a:off x="6863506" y="4280907"/>
              <a:ext cx="2899498" cy="0"/>
            </a:xfrm>
            <a:prstGeom prst="line">
              <a:avLst/>
            </a:prstGeom>
            <a:ln w="5715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428"/>
            <p:cNvCxnSpPr/>
            <p:nvPr/>
          </p:nvCxnSpPr>
          <p:spPr>
            <a:xfrm>
              <a:off x="6865599" y="6147584"/>
              <a:ext cx="2899498" cy="0"/>
            </a:xfrm>
            <a:prstGeom prst="line">
              <a:avLst/>
            </a:prstGeom>
            <a:ln w="5715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429"/>
            <p:cNvCxnSpPr/>
            <p:nvPr/>
          </p:nvCxnSpPr>
          <p:spPr>
            <a:xfrm>
              <a:off x="6865599" y="4954481"/>
              <a:ext cx="2899498" cy="0"/>
            </a:xfrm>
            <a:prstGeom prst="line">
              <a:avLst/>
            </a:prstGeom>
            <a:ln w="12700">
              <a:solidFill>
                <a:srgbClr val="4EECBE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1"/>
          <p:cNvSpPr txBox="1"/>
          <p:nvPr/>
        </p:nvSpPr>
        <p:spPr>
          <a:xfrm>
            <a:off x="749969" y="419839"/>
            <a:ext cx="2216954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1.2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商业模式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BUSINESS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MODEL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"/>
          <p:cNvSpPr txBox="1"/>
          <p:nvPr/>
        </p:nvSpPr>
        <p:spPr>
          <a:xfrm>
            <a:off x="635765" y="405292"/>
            <a:ext cx="2801151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1.3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团队介绍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TEAM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INTRODUCTION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85028" y="2021923"/>
            <a:ext cx="9221945" cy="3600534"/>
            <a:chOff x="1485028" y="2021923"/>
            <a:chExt cx="9221945" cy="3600534"/>
          </a:xfrm>
        </p:grpSpPr>
        <p:sp>
          <p:nvSpPr>
            <p:cNvPr id="4" name="原创设计师QQ598969553             _5"/>
            <p:cNvSpPr/>
            <p:nvPr/>
          </p:nvSpPr>
          <p:spPr>
            <a:xfrm>
              <a:off x="1485028" y="2021923"/>
              <a:ext cx="1765212" cy="1765212"/>
            </a:xfrm>
            <a:prstGeom prst="diamond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原创设计师QQ598969553             _6"/>
            <p:cNvSpPr/>
            <p:nvPr/>
          </p:nvSpPr>
          <p:spPr bwMode="auto">
            <a:xfrm>
              <a:off x="3011431" y="2471232"/>
              <a:ext cx="229621" cy="458417"/>
            </a:xfrm>
            <a:custGeom>
              <a:avLst/>
              <a:gdLst>
                <a:gd name="T0" fmla="*/ 0 w 557"/>
                <a:gd name="T1" fmla="*/ 0 h 1112"/>
                <a:gd name="T2" fmla="*/ 557 w 557"/>
                <a:gd name="T3" fmla="*/ 557 h 1112"/>
                <a:gd name="T4" fmla="*/ 0 w 557"/>
                <a:gd name="T5" fmla="*/ 1112 h 1112"/>
                <a:gd name="T6" fmla="*/ 0 w 557"/>
                <a:gd name="T7" fmla="*/ 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7" h="1112">
                  <a:moveTo>
                    <a:pt x="0" y="0"/>
                  </a:moveTo>
                  <a:lnTo>
                    <a:pt x="557" y="557"/>
                  </a:lnTo>
                  <a:lnTo>
                    <a:pt x="0" y="1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E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原创设计师QQ598969553             _7"/>
            <p:cNvSpPr>
              <a:spLocks noChangeArrowheads="1"/>
            </p:cNvSpPr>
            <p:nvPr/>
          </p:nvSpPr>
          <p:spPr bwMode="auto">
            <a:xfrm>
              <a:off x="2022401" y="4145434"/>
              <a:ext cx="69249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李彦宏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原创设计师QQ598969553             _8"/>
            <p:cNvSpPr>
              <a:spLocks noChangeArrowheads="1"/>
            </p:cNvSpPr>
            <p:nvPr/>
          </p:nvSpPr>
          <p:spPr bwMode="auto">
            <a:xfrm>
              <a:off x="1935385" y="4546355"/>
              <a:ext cx="8685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Art Director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原创设计师QQ598969553             _9"/>
            <p:cNvSpPr>
              <a:spLocks noChangeArrowheads="1"/>
            </p:cNvSpPr>
            <p:nvPr/>
          </p:nvSpPr>
          <p:spPr bwMode="auto">
            <a:xfrm>
              <a:off x="4506284" y="4145434"/>
              <a:ext cx="69249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李昕晢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原创设计师QQ598969553             _10"/>
            <p:cNvSpPr>
              <a:spLocks noChangeArrowheads="1"/>
            </p:cNvSpPr>
            <p:nvPr/>
          </p:nvSpPr>
          <p:spPr bwMode="auto">
            <a:xfrm>
              <a:off x="4176715" y="4546355"/>
              <a:ext cx="13496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Marketing &amp; Sales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原创设计师QQ598969553             _11"/>
            <p:cNvSpPr>
              <a:spLocks noChangeArrowheads="1"/>
            </p:cNvSpPr>
            <p:nvPr/>
          </p:nvSpPr>
          <p:spPr bwMode="auto">
            <a:xfrm>
              <a:off x="6981010" y="4145434"/>
              <a:ext cx="69249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罗永浩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原创设计师QQ598969553             _12"/>
            <p:cNvSpPr>
              <a:spLocks noChangeArrowheads="1"/>
            </p:cNvSpPr>
            <p:nvPr/>
          </p:nvSpPr>
          <p:spPr bwMode="auto">
            <a:xfrm>
              <a:off x="6744285" y="4546355"/>
              <a:ext cx="116390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Public Relations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原创设计师QQ598969553             _13"/>
            <p:cNvSpPr>
              <a:spLocks noChangeArrowheads="1"/>
            </p:cNvSpPr>
            <p:nvPr/>
          </p:nvSpPr>
          <p:spPr bwMode="auto">
            <a:xfrm>
              <a:off x="9463872" y="4147469"/>
              <a:ext cx="69249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贾跃亭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原创设计师QQ598969553             _14"/>
            <p:cNvSpPr>
              <a:spLocks noChangeArrowheads="1"/>
            </p:cNvSpPr>
            <p:nvPr/>
          </p:nvSpPr>
          <p:spPr bwMode="auto">
            <a:xfrm>
              <a:off x="9459650" y="4548391"/>
              <a:ext cx="69890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Designer 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原创设计师QQ598969553             _15"/>
            <p:cNvSpPr>
              <a:spLocks noChangeArrowheads="1"/>
            </p:cNvSpPr>
            <p:nvPr/>
          </p:nvSpPr>
          <p:spPr bwMode="auto">
            <a:xfrm>
              <a:off x="1516948" y="4883793"/>
              <a:ext cx="170137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We have many PowerPoint templates that has been specifically designed to help anyone</a:t>
              </a:r>
              <a:endParaRPr lang="zh-CN" altLang="zh-CN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原创设计师QQ598969553             _16"/>
            <p:cNvSpPr>
              <a:spLocks noChangeArrowheads="1"/>
            </p:cNvSpPr>
            <p:nvPr/>
          </p:nvSpPr>
          <p:spPr bwMode="auto">
            <a:xfrm>
              <a:off x="3991671" y="4883793"/>
              <a:ext cx="170137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We have many PowerPoint templates that has been specifically designed to help anyone</a:t>
              </a:r>
              <a:endParaRPr lang="zh-CN" altLang="zh-CN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原创设计师QQ598969553             _17"/>
            <p:cNvSpPr>
              <a:spLocks noChangeArrowheads="1"/>
            </p:cNvSpPr>
            <p:nvPr/>
          </p:nvSpPr>
          <p:spPr bwMode="auto">
            <a:xfrm>
              <a:off x="6466395" y="4883793"/>
              <a:ext cx="170137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We have many PowerPoint templates that has been specifically designed to help anyone</a:t>
              </a:r>
              <a:endParaRPr lang="zh-CN" altLang="zh-CN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原创设计师QQ598969553             _18"/>
            <p:cNvSpPr>
              <a:spLocks noChangeArrowheads="1"/>
            </p:cNvSpPr>
            <p:nvPr/>
          </p:nvSpPr>
          <p:spPr bwMode="auto">
            <a:xfrm>
              <a:off x="8949259" y="4883793"/>
              <a:ext cx="170137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We have many PowerPoint templates that has been specifically designed to help anyone</a:t>
              </a:r>
              <a:endParaRPr lang="zh-CN" altLang="zh-CN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18" name="原创设计师QQ598969553             _19"/>
            <p:cNvCxnSpPr/>
            <p:nvPr/>
          </p:nvCxnSpPr>
          <p:spPr>
            <a:xfrm>
              <a:off x="1516948" y="4454793"/>
              <a:ext cx="1751310" cy="0"/>
            </a:xfrm>
            <a:prstGeom prst="line">
              <a:avLst/>
            </a:prstGeom>
            <a:ln w="6350">
              <a:solidFill>
                <a:srgbClr val="5358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原创设计师QQ598969553             _20"/>
            <p:cNvSpPr/>
            <p:nvPr/>
          </p:nvSpPr>
          <p:spPr>
            <a:xfrm>
              <a:off x="3967892" y="2021923"/>
              <a:ext cx="1765212" cy="1765212"/>
            </a:xfrm>
            <a:prstGeom prst="diamond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原创设计师QQ598969553             _21"/>
            <p:cNvSpPr/>
            <p:nvPr/>
          </p:nvSpPr>
          <p:spPr bwMode="auto">
            <a:xfrm>
              <a:off x="5494296" y="2471232"/>
              <a:ext cx="229621" cy="458417"/>
            </a:xfrm>
            <a:custGeom>
              <a:avLst/>
              <a:gdLst>
                <a:gd name="T0" fmla="*/ 0 w 557"/>
                <a:gd name="T1" fmla="*/ 0 h 1112"/>
                <a:gd name="T2" fmla="*/ 557 w 557"/>
                <a:gd name="T3" fmla="*/ 557 h 1112"/>
                <a:gd name="T4" fmla="*/ 0 w 557"/>
                <a:gd name="T5" fmla="*/ 1112 h 1112"/>
                <a:gd name="T6" fmla="*/ 0 w 557"/>
                <a:gd name="T7" fmla="*/ 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7" h="1112">
                  <a:moveTo>
                    <a:pt x="0" y="0"/>
                  </a:moveTo>
                  <a:lnTo>
                    <a:pt x="557" y="557"/>
                  </a:lnTo>
                  <a:lnTo>
                    <a:pt x="0" y="1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E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原创设计师QQ598969553             _22"/>
            <p:cNvSpPr/>
            <p:nvPr/>
          </p:nvSpPr>
          <p:spPr>
            <a:xfrm>
              <a:off x="6450756" y="2021923"/>
              <a:ext cx="1765212" cy="1765212"/>
            </a:xfrm>
            <a:prstGeom prst="diamond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原创设计师QQ598969553             _23"/>
            <p:cNvSpPr/>
            <p:nvPr/>
          </p:nvSpPr>
          <p:spPr bwMode="auto">
            <a:xfrm>
              <a:off x="7977160" y="2471232"/>
              <a:ext cx="229621" cy="458417"/>
            </a:xfrm>
            <a:custGeom>
              <a:avLst/>
              <a:gdLst>
                <a:gd name="T0" fmla="*/ 0 w 557"/>
                <a:gd name="T1" fmla="*/ 0 h 1112"/>
                <a:gd name="T2" fmla="*/ 557 w 557"/>
                <a:gd name="T3" fmla="*/ 557 h 1112"/>
                <a:gd name="T4" fmla="*/ 0 w 557"/>
                <a:gd name="T5" fmla="*/ 1112 h 1112"/>
                <a:gd name="T6" fmla="*/ 0 w 557"/>
                <a:gd name="T7" fmla="*/ 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7" h="1112">
                  <a:moveTo>
                    <a:pt x="0" y="0"/>
                  </a:moveTo>
                  <a:lnTo>
                    <a:pt x="557" y="557"/>
                  </a:lnTo>
                  <a:lnTo>
                    <a:pt x="0" y="1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E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原创设计师QQ598969553             _24"/>
            <p:cNvSpPr/>
            <p:nvPr/>
          </p:nvSpPr>
          <p:spPr>
            <a:xfrm>
              <a:off x="8941761" y="2021923"/>
              <a:ext cx="1765212" cy="1765212"/>
            </a:xfrm>
            <a:prstGeom prst="diamond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原创设计师QQ598969553             _25"/>
            <p:cNvSpPr/>
            <p:nvPr/>
          </p:nvSpPr>
          <p:spPr bwMode="auto">
            <a:xfrm>
              <a:off x="10468164" y="2471232"/>
              <a:ext cx="229621" cy="458417"/>
            </a:xfrm>
            <a:custGeom>
              <a:avLst/>
              <a:gdLst>
                <a:gd name="T0" fmla="*/ 0 w 557"/>
                <a:gd name="T1" fmla="*/ 0 h 1112"/>
                <a:gd name="T2" fmla="*/ 557 w 557"/>
                <a:gd name="T3" fmla="*/ 557 h 1112"/>
                <a:gd name="T4" fmla="*/ 0 w 557"/>
                <a:gd name="T5" fmla="*/ 1112 h 1112"/>
                <a:gd name="T6" fmla="*/ 0 w 557"/>
                <a:gd name="T7" fmla="*/ 0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7" h="1112">
                  <a:moveTo>
                    <a:pt x="0" y="0"/>
                  </a:moveTo>
                  <a:lnTo>
                    <a:pt x="557" y="557"/>
                  </a:lnTo>
                  <a:lnTo>
                    <a:pt x="0" y="11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E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26" name="原创设计师QQ598969553             _26"/>
            <p:cNvCxnSpPr/>
            <p:nvPr/>
          </p:nvCxnSpPr>
          <p:spPr>
            <a:xfrm>
              <a:off x="3993630" y="4454793"/>
              <a:ext cx="1751310" cy="0"/>
            </a:xfrm>
            <a:prstGeom prst="line">
              <a:avLst/>
            </a:prstGeom>
            <a:ln w="6350">
              <a:solidFill>
                <a:srgbClr val="5358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原创设计师QQ598969553             _27"/>
            <p:cNvCxnSpPr/>
            <p:nvPr/>
          </p:nvCxnSpPr>
          <p:spPr>
            <a:xfrm>
              <a:off x="6470311" y="4454793"/>
              <a:ext cx="1751310" cy="0"/>
            </a:xfrm>
            <a:prstGeom prst="line">
              <a:avLst/>
            </a:prstGeom>
            <a:ln w="6350">
              <a:solidFill>
                <a:srgbClr val="5358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原创设计师QQ598969553             _28"/>
            <p:cNvCxnSpPr/>
            <p:nvPr/>
          </p:nvCxnSpPr>
          <p:spPr>
            <a:xfrm>
              <a:off x="8946994" y="4454793"/>
              <a:ext cx="1751310" cy="0"/>
            </a:xfrm>
            <a:prstGeom prst="line">
              <a:avLst/>
            </a:prstGeom>
            <a:ln w="6350">
              <a:solidFill>
                <a:srgbClr val="5358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68380" y="602224"/>
            <a:ext cx="2208938" cy="751811"/>
            <a:chOff x="766853" y="1263405"/>
            <a:chExt cx="2208938" cy="751811"/>
          </a:xfrm>
        </p:grpSpPr>
        <p:sp>
          <p:nvSpPr>
            <p:cNvPr id="23" name="TextBox 1"/>
            <p:cNvSpPr txBox="1"/>
            <p:nvPr/>
          </p:nvSpPr>
          <p:spPr>
            <a:xfrm>
              <a:off x="766853" y="1263405"/>
              <a:ext cx="2208938" cy="502061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810"/>
                </a:lnSpc>
              </a:pPr>
              <a:r>
                <a:rPr lang="en-US" altLang="zh-CN" sz="29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1.4</a:t>
              </a:r>
              <a:r>
                <a:rPr lang="en-US" altLang="zh-CN" sz="29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en-US" altLang="zh-CN" sz="29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项目愿景</a:t>
              </a:r>
              <a:endPara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4" name="TextBox 1"/>
            <p:cNvSpPr txBox="1"/>
            <p:nvPr/>
          </p:nvSpPr>
          <p:spPr>
            <a:xfrm>
              <a:off x="766853" y="1680060"/>
              <a:ext cx="2062488" cy="33515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435"/>
                </a:lnSpc>
              </a:pPr>
              <a:r>
                <a:rPr lang="en-US" altLang="zh-CN" sz="19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PROJECT</a:t>
              </a:r>
              <a:r>
                <a:rPr lang="en-US" altLang="zh-CN" sz="190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en-US" altLang="zh-CN" sz="19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VISION</a:t>
              </a:r>
              <a:endPara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1280" y="2327639"/>
            <a:ext cx="9189440" cy="2715855"/>
            <a:chOff x="1501280" y="2327639"/>
            <a:chExt cx="9189440" cy="2715855"/>
          </a:xfrm>
        </p:grpSpPr>
        <p:sp>
          <p:nvSpPr>
            <p:cNvPr id="27" name="五边形 27"/>
            <p:cNvSpPr>
              <a:spLocks noChangeArrowheads="1"/>
            </p:cNvSpPr>
            <p:nvPr/>
          </p:nvSpPr>
          <p:spPr bwMode="auto">
            <a:xfrm>
              <a:off x="1552731" y="2327639"/>
              <a:ext cx="9137989" cy="363829"/>
            </a:xfrm>
            <a:prstGeom prst="homePlate">
              <a:avLst>
                <a:gd name="adj" fmla="val 627904"/>
              </a:avLst>
            </a:prstGeom>
            <a:solidFill>
              <a:srgbClr val="4EECBE"/>
            </a:solidFill>
            <a:ln>
              <a:solidFill>
                <a:srgbClr val="000000"/>
              </a:solidFill>
            </a:ln>
          </p:spPr>
          <p:txBody>
            <a:bodyPr anchor="ctr"/>
            <a:lstStyle/>
            <a:p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01</a:t>
              </a:r>
              <a:endParaRPr lang="zh-CN" altLang="en-US" sz="160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28" name="五边形 28"/>
            <p:cNvSpPr>
              <a:spLocks noChangeArrowheads="1"/>
            </p:cNvSpPr>
            <p:nvPr/>
          </p:nvSpPr>
          <p:spPr bwMode="auto">
            <a:xfrm>
              <a:off x="3836768" y="2691468"/>
              <a:ext cx="6853952" cy="363829"/>
            </a:xfrm>
            <a:prstGeom prst="homePlate">
              <a:avLst>
                <a:gd name="adj" fmla="val 470960"/>
              </a:avLst>
            </a:prstGeom>
            <a:solidFill>
              <a:srgbClr val="4EECBE"/>
            </a:solidFill>
            <a:ln>
              <a:solidFill>
                <a:srgbClr val="000000"/>
              </a:solidFill>
            </a:ln>
          </p:spPr>
          <p:txBody>
            <a:bodyPr anchor="ctr"/>
            <a:lstStyle/>
            <a:p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02</a:t>
              </a:r>
              <a:endParaRPr lang="zh-CN" altLang="en-US" sz="160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29" name="五边形 30"/>
            <p:cNvSpPr>
              <a:spLocks noChangeArrowheads="1"/>
            </p:cNvSpPr>
            <p:nvPr/>
          </p:nvSpPr>
          <p:spPr bwMode="auto">
            <a:xfrm>
              <a:off x="6122644" y="3055297"/>
              <a:ext cx="4568076" cy="365666"/>
            </a:xfrm>
            <a:prstGeom prst="homePlate">
              <a:avLst>
                <a:gd name="adj" fmla="val 312312"/>
              </a:avLst>
            </a:prstGeom>
            <a:solidFill>
              <a:srgbClr val="4EECBE"/>
            </a:solidFill>
            <a:ln>
              <a:solidFill>
                <a:srgbClr val="000000"/>
              </a:solidFill>
            </a:ln>
          </p:spPr>
          <p:txBody>
            <a:bodyPr anchor="ctr"/>
            <a:lstStyle/>
            <a:p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03</a:t>
              </a:r>
              <a:endParaRPr lang="zh-CN" altLang="en-US" sz="160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30" name="五边形 32"/>
            <p:cNvSpPr>
              <a:spLocks noChangeArrowheads="1"/>
            </p:cNvSpPr>
            <p:nvPr/>
          </p:nvSpPr>
          <p:spPr bwMode="auto">
            <a:xfrm>
              <a:off x="8406682" y="3420963"/>
              <a:ext cx="2284038" cy="363829"/>
            </a:xfrm>
            <a:prstGeom prst="homePlate">
              <a:avLst>
                <a:gd name="adj" fmla="val 156944"/>
              </a:avLst>
            </a:prstGeom>
            <a:solidFill>
              <a:srgbClr val="4EECBE"/>
            </a:solidFill>
            <a:ln>
              <a:solidFill>
                <a:srgbClr val="000000"/>
              </a:solidFill>
            </a:ln>
          </p:spPr>
          <p:txBody>
            <a:bodyPr anchor="ctr"/>
            <a:lstStyle/>
            <a:p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  <a:sym typeface="Impact" panose="020B0806030902050204" pitchFamily="34" charset="0"/>
                </a:rPr>
                <a:t>04</a:t>
              </a:r>
              <a:endParaRPr lang="zh-CN" altLang="en-US" sz="160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endParaRPr>
            </a:p>
          </p:txBody>
        </p:sp>
        <p:sp>
          <p:nvSpPr>
            <p:cNvPr id="31" name="矩形 33"/>
            <p:cNvSpPr>
              <a:spLocks noChangeArrowheads="1"/>
            </p:cNvSpPr>
            <p:nvPr/>
          </p:nvSpPr>
          <p:spPr bwMode="auto">
            <a:xfrm>
              <a:off x="1501280" y="3364001"/>
              <a:ext cx="2188486" cy="1444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Cillium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Adipisicing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Pecu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Sed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Do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Eiusmod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Tempor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Incididunt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Ut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Cillium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矩形 35"/>
            <p:cNvSpPr>
              <a:spLocks noChangeArrowheads="1"/>
            </p:cNvSpPr>
            <p:nvPr/>
          </p:nvSpPr>
          <p:spPr bwMode="auto">
            <a:xfrm>
              <a:off x="1501280" y="2908296"/>
              <a:ext cx="2188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共享经济领创者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矩形 37"/>
            <p:cNvSpPr>
              <a:spLocks noChangeArrowheads="1"/>
            </p:cNvSpPr>
            <p:nvPr/>
          </p:nvSpPr>
          <p:spPr bwMode="auto">
            <a:xfrm>
              <a:off x="6137344" y="3952007"/>
              <a:ext cx="2188488" cy="890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Cillium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Adipisicing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Pecu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矩形 38"/>
            <p:cNvSpPr>
              <a:spLocks noChangeArrowheads="1"/>
            </p:cNvSpPr>
            <p:nvPr/>
          </p:nvSpPr>
          <p:spPr bwMode="auto">
            <a:xfrm>
              <a:off x="6137344" y="3577153"/>
              <a:ext cx="21884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共享经济领创者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矩形 39"/>
            <p:cNvSpPr>
              <a:spLocks noChangeArrowheads="1"/>
            </p:cNvSpPr>
            <p:nvPr/>
          </p:nvSpPr>
          <p:spPr bwMode="auto">
            <a:xfrm>
              <a:off x="3792668" y="3658004"/>
              <a:ext cx="2188488" cy="116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Consectetaur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Cillium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Adipisicing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Pecu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Sed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Do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Eiusmod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Tempor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矩形 41"/>
            <p:cNvSpPr>
              <a:spLocks noChangeArrowheads="1"/>
            </p:cNvSpPr>
            <p:nvPr/>
          </p:nvSpPr>
          <p:spPr bwMode="auto">
            <a:xfrm>
              <a:off x="3792668" y="3273962"/>
              <a:ext cx="21884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共享经济领创者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矩形 43"/>
            <p:cNvSpPr>
              <a:spLocks noChangeArrowheads="1"/>
            </p:cNvSpPr>
            <p:nvPr/>
          </p:nvSpPr>
          <p:spPr bwMode="auto">
            <a:xfrm>
              <a:off x="8377282" y="4246011"/>
              <a:ext cx="2188486" cy="613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Er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Lamet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Consectetaur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矩形 44"/>
            <p:cNvSpPr>
              <a:spLocks noChangeArrowheads="1"/>
            </p:cNvSpPr>
            <p:nvPr/>
          </p:nvSpPr>
          <p:spPr bwMode="auto">
            <a:xfrm>
              <a:off x="8377282" y="3898719"/>
              <a:ext cx="21884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共享经济领创者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直接连接符 47"/>
            <p:cNvSpPr>
              <a:spLocks noChangeShapeType="1"/>
            </p:cNvSpPr>
            <p:nvPr/>
          </p:nvSpPr>
          <p:spPr bwMode="auto">
            <a:xfrm>
              <a:off x="3665948" y="3419126"/>
              <a:ext cx="0" cy="1624368"/>
            </a:xfrm>
            <a:prstGeom prst="line">
              <a:avLst/>
            </a:prstGeom>
            <a:noFill/>
            <a:ln w="9525" cap="flat" cmpd="sng">
              <a:solidFill>
                <a:srgbClr val="D8D8D8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直接连接符 48"/>
            <p:cNvSpPr>
              <a:spLocks noChangeShapeType="1"/>
            </p:cNvSpPr>
            <p:nvPr/>
          </p:nvSpPr>
          <p:spPr bwMode="auto">
            <a:xfrm>
              <a:off x="6008788" y="3845431"/>
              <a:ext cx="1837" cy="1198063"/>
            </a:xfrm>
            <a:prstGeom prst="line">
              <a:avLst/>
            </a:prstGeom>
            <a:noFill/>
            <a:ln w="9525" cap="flat" cmpd="sng">
              <a:solidFill>
                <a:srgbClr val="D8D8D8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直接连接符 49"/>
            <p:cNvSpPr>
              <a:spLocks noChangeShapeType="1"/>
            </p:cNvSpPr>
            <p:nvPr/>
          </p:nvSpPr>
          <p:spPr bwMode="auto">
            <a:xfrm>
              <a:off x="8302014" y="4183534"/>
              <a:ext cx="0" cy="859960"/>
            </a:xfrm>
            <a:prstGeom prst="line">
              <a:avLst/>
            </a:prstGeom>
            <a:noFill/>
            <a:ln w="9525" cap="flat" cmpd="sng">
              <a:solidFill>
                <a:srgbClr val="D8D8D8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9882" y="2311069"/>
            <a:ext cx="2737173" cy="1675758"/>
          </a:xfrm>
          <a:custGeom>
            <a:avLst/>
            <a:gdLst>
              <a:gd name="connsiteX0" fmla="*/ 0 w 2737173"/>
              <a:gd name="connsiteY0" fmla="*/ 0 h 1675758"/>
              <a:gd name="connsiteX1" fmla="*/ 2737173 w 2737173"/>
              <a:gd name="connsiteY1" fmla="*/ 0 h 1675758"/>
              <a:gd name="connsiteX2" fmla="*/ 2737173 w 2737173"/>
              <a:gd name="connsiteY2" fmla="*/ 1675758 h 1675758"/>
              <a:gd name="connsiteX3" fmla="*/ 0 w 2737173"/>
              <a:gd name="connsiteY3" fmla="*/ 1675758 h 1675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173" h="1675758">
                <a:moveTo>
                  <a:pt x="0" y="0"/>
                </a:moveTo>
                <a:lnTo>
                  <a:pt x="2737173" y="0"/>
                </a:lnTo>
                <a:lnTo>
                  <a:pt x="2737173" y="1675758"/>
                </a:lnTo>
                <a:lnTo>
                  <a:pt x="0" y="1675758"/>
                </a:lnTo>
                <a:close/>
              </a:path>
            </a:pathLst>
          </a:cu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2225" y="2311069"/>
            <a:ext cx="2559177" cy="1655144"/>
          </a:xfrm>
          <a:custGeom>
            <a:avLst/>
            <a:gdLst>
              <a:gd name="connsiteX0" fmla="*/ 0 w 2559177"/>
              <a:gd name="connsiteY0" fmla="*/ 0 h 1655144"/>
              <a:gd name="connsiteX1" fmla="*/ 2559177 w 2559177"/>
              <a:gd name="connsiteY1" fmla="*/ 0 h 1655144"/>
              <a:gd name="connsiteX2" fmla="*/ 2559177 w 2559177"/>
              <a:gd name="connsiteY2" fmla="*/ 1655144 h 1655144"/>
              <a:gd name="connsiteX3" fmla="*/ 0 w 2559177"/>
              <a:gd name="connsiteY3" fmla="*/ 1655144 h 165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9177" h="1655144">
                <a:moveTo>
                  <a:pt x="0" y="0"/>
                </a:moveTo>
                <a:lnTo>
                  <a:pt x="2559177" y="0"/>
                </a:lnTo>
                <a:lnTo>
                  <a:pt x="2559177" y="1655144"/>
                </a:lnTo>
                <a:lnTo>
                  <a:pt x="0" y="1655144"/>
                </a:ln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49882" y="4032827"/>
            <a:ext cx="2737173" cy="1622385"/>
          </a:xfrm>
          <a:custGeom>
            <a:avLst/>
            <a:gdLst>
              <a:gd name="connsiteX0" fmla="*/ 0 w 2737173"/>
              <a:gd name="connsiteY0" fmla="*/ 0 h 1622385"/>
              <a:gd name="connsiteX1" fmla="*/ 2737173 w 2737173"/>
              <a:gd name="connsiteY1" fmla="*/ 0 h 1622385"/>
              <a:gd name="connsiteX2" fmla="*/ 2737173 w 2737173"/>
              <a:gd name="connsiteY2" fmla="*/ 1622385 h 1622385"/>
              <a:gd name="connsiteX3" fmla="*/ 0 w 2737173"/>
              <a:gd name="connsiteY3" fmla="*/ 1622385 h 162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173" h="1622385">
                <a:moveTo>
                  <a:pt x="0" y="0"/>
                </a:moveTo>
                <a:lnTo>
                  <a:pt x="2737173" y="0"/>
                </a:lnTo>
                <a:lnTo>
                  <a:pt x="2737173" y="1622385"/>
                </a:lnTo>
                <a:lnTo>
                  <a:pt x="0" y="1622385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2224" y="4032827"/>
            <a:ext cx="2559177" cy="1622385"/>
          </a:xfrm>
          <a:custGeom>
            <a:avLst/>
            <a:gdLst>
              <a:gd name="connsiteX0" fmla="*/ 0 w 2559177"/>
              <a:gd name="connsiteY0" fmla="*/ 0 h 1622385"/>
              <a:gd name="connsiteX1" fmla="*/ 2559177 w 2559177"/>
              <a:gd name="connsiteY1" fmla="*/ 0 h 1622385"/>
              <a:gd name="connsiteX2" fmla="*/ 2559177 w 2559177"/>
              <a:gd name="connsiteY2" fmla="*/ 1622385 h 1622385"/>
              <a:gd name="connsiteX3" fmla="*/ 0 w 2559177"/>
              <a:gd name="connsiteY3" fmla="*/ 1622385 h 162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9177" h="1622385">
                <a:moveTo>
                  <a:pt x="0" y="0"/>
                </a:moveTo>
                <a:lnTo>
                  <a:pt x="2559177" y="0"/>
                </a:lnTo>
                <a:lnTo>
                  <a:pt x="2559177" y="1622385"/>
                </a:lnTo>
                <a:lnTo>
                  <a:pt x="0" y="1622385"/>
                </a:lnTo>
                <a:close/>
              </a:path>
            </a:pathLst>
          </a:custGeom>
        </p:spPr>
      </p:pic>
      <p:grpSp>
        <p:nvGrpSpPr>
          <p:cNvPr id="2" name="组合 1"/>
          <p:cNvGrpSpPr/>
          <p:nvPr/>
        </p:nvGrpSpPr>
        <p:grpSpPr>
          <a:xfrm>
            <a:off x="654311" y="623460"/>
            <a:ext cx="3377913" cy="765250"/>
            <a:chOff x="766853" y="1411251"/>
            <a:chExt cx="3377913" cy="765250"/>
          </a:xfrm>
        </p:grpSpPr>
        <p:sp>
          <p:nvSpPr>
            <p:cNvPr id="5" name="TextBox 1"/>
            <p:cNvSpPr txBox="1"/>
            <p:nvPr/>
          </p:nvSpPr>
          <p:spPr>
            <a:xfrm>
              <a:off x="766853" y="1411251"/>
              <a:ext cx="2208938" cy="502061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3810"/>
                </a:lnSpc>
              </a:pPr>
              <a:r>
                <a:rPr lang="en-US" altLang="zh-CN" sz="29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1.5</a:t>
              </a:r>
              <a:r>
                <a:rPr lang="en-US" altLang="zh-CN" sz="29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en-US" altLang="zh-CN" sz="29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公司简介</a:t>
              </a:r>
              <a:endPara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" name="TextBox 1"/>
            <p:cNvSpPr txBox="1"/>
            <p:nvPr/>
          </p:nvSpPr>
          <p:spPr>
            <a:xfrm>
              <a:off x="766854" y="1841345"/>
              <a:ext cx="3377912" cy="33515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435"/>
                </a:lnSpc>
              </a:pPr>
              <a:r>
                <a:rPr lang="en-US" altLang="zh-CN" sz="19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COMPANY</a:t>
              </a:r>
              <a:r>
                <a:rPr lang="en-US" altLang="zh-CN" sz="190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en-US" altLang="zh-CN" sz="19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INTRODUCTION</a:t>
              </a:r>
              <a:endPara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6849377" y="2486929"/>
            <a:ext cx="3443206" cy="669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The concepts national income and national product have roughly the same value and can be used interchangeably 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49377" y="218223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小米介绍</a:t>
            </a:r>
            <a:endParaRPr lang="zh-CN" altLang="en-US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60001" y="3523377"/>
            <a:ext cx="3282117" cy="463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The concepts national income and national product have roughly 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967142" y="3477379"/>
            <a:ext cx="555447" cy="555447"/>
          </a:xfrm>
          <a:prstGeom prst="ellipse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 flipH="1">
            <a:off x="7080430" y="3588414"/>
            <a:ext cx="328874" cy="333377"/>
            <a:chOff x="9363075" y="4967288"/>
            <a:chExt cx="463551" cy="469900"/>
          </a:xfrm>
          <a:solidFill>
            <a:schemeClr val="bg1"/>
          </a:solidFill>
        </p:grpSpPr>
        <p:sp>
          <p:nvSpPr>
            <p:cNvPr id="26" name="Freeform 22"/>
            <p:cNvSpPr/>
            <p:nvPr/>
          </p:nvSpPr>
          <p:spPr bwMode="auto">
            <a:xfrm>
              <a:off x="9371013" y="5280025"/>
              <a:ext cx="158750" cy="150813"/>
            </a:xfrm>
            <a:custGeom>
              <a:avLst/>
              <a:gdLst>
                <a:gd name="T0" fmla="*/ 14 w 100"/>
                <a:gd name="T1" fmla="*/ 95 h 95"/>
                <a:gd name="T2" fmla="*/ 0 w 100"/>
                <a:gd name="T3" fmla="*/ 80 h 95"/>
                <a:gd name="T4" fmla="*/ 85 w 100"/>
                <a:gd name="T5" fmla="*/ 0 h 95"/>
                <a:gd name="T6" fmla="*/ 100 w 100"/>
                <a:gd name="T7" fmla="*/ 14 h 95"/>
                <a:gd name="T8" fmla="*/ 14 w 100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23"/>
            <p:cNvSpPr>
              <a:spLocks noEditPoints="1"/>
            </p:cNvSpPr>
            <p:nvPr/>
          </p:nvSpPr>
          <p:spPr bwMode="auto">
            <a:xfrm>
              <a:off x="9486900" y="5200650"/>
              <a:ext cx="120650" cy="1206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9577388" y="4967288"/>
              <a:ext cx="249238" cy="249238"/>
            </a:xfrm>
            <a:custGeom>
              <a:avLst/>
              <a:gdLst>
                <a:gd name="T0" fmla="*/ 32 w 66"/>
                <a:gd name="T1" fmla="*/ 66 h 66"/>
                <a:gd name="T2" fmla="*/ 9 w 66"/>
                <a:gd name="T3" fmla="*/ 57 h 66"/>
                <a:gd name="T4" fmla="*/ 0 w 66"/>
                <a:gd name="T5" fmla="*/ 34 h 66"/>
                <a:gd name="T6" fmla="*/ 9 w 66"/>
                <a:gd name="T7" fmla="*/ 11 h 66"/>
                <a:gd name="T8" fmla="*/ 20 w 66"/>
                <a:gd name="T9" fmla="*/ 0 h 66"/>
                <a:gd name="T10" fmla="*/ 66 w 66"/>
                <a:gd name="T11" fmla="*/ 46 h 66"/>
                <a:gd name="T12" fmla="*/ 55 w 66"/>
                <a:gd name="T13" fmla="*/ 57 h 66"/>
                <a:gd name="T14" fmla="*/ 32 w 66"/>
                <a:gd name="T15" fmla="*/ 66 h 66"/>
                <a:gd name="T16" fmla="*/ 20 w 66"/>
                <a:gd name="T17" fmla="*/ 12 h 66"/>
                <a:gd name="T18" fmla="*/ 15 w 66"/>
                <a:gd name="T19" fmla="*/ 17 h 66"/>
                <a:gd name="T20" fmla="*/ 8 w 66"/>
                <a:gd name="T21" fmla="*/ 34 h 66"/>
                <a:gd name="T22" fmla="*/ 15 w 66"/>
                <a:gd name="T23" fmla="*/ 51 h 66"/>
                <a:gd name="T24" fmla="*/ 32 w 66"/>
                <a:gd name="T25" fmla="*/ 58 h 66"/>
                <a:gd name="T26" fmla="*/ 49 w 66"/>
                <a:gd name="T27" fmla="*/ 51 h 66"/>
                <a:gd name="T28" fmla="*/ 54 w 66"/>
                <a:gd name="T29" fmla="*/ 46 h 66"/>
                <a:gd name="T30" fmla="*/ 20 w 66"/>
                <a:gd name="T31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9363075" y="5065713"/>
              <a:ext cx="365125" cy="371475"/>
            </a:xfrm>
            <a:custGeom>
              <a:avLst/>
              <a:gdLst>
                <a:gd name="T0" fmla="*/ 0 w 230"/>
                <a:gd name="T1" fmla="*/ 234 h 234"/>
                <a:gd name="T2" fmla="*/ 22 w 230"/>
                <a:gd name="T3" fmla="*/ 49 h 234"/>
                <a:gd name="T4" fmla="*/ 112 w 230"/>
                <a:gd name="T5" fmla="*/ 0 h 234"/>
                <a:gd name="T6" fmla="*/ 121 w 230"/>
                <a:gd name="T7" fmla="*/ 16 h 234"/>
                <a:gd name="T8" fmla="*/ 41 w 230"/>
                <a:gd name="T9" fmla="*/ 61 h 234"/>
                <a:gd name="T10" fmla="*/ 24 w 230"/>
                <a:gd name="T11" fmla="*/ 211 h 234"/>
                <a:gd name="T12" fmla="*/ 185 w 230"/>
                <a:gd name="T13" fmla="*/ 180 h 234"/>
                <a:gd name="T14" fmla="*/ 211 w 230"/>
                <a:gd name="T15" fmla="*/ 111 h 234"/>
                <a:gd name="T16" fmla="*/ 230 w 230"/>
                <a:gd name="T17" fmla="*/ 116 h 234"/>
                <a:gd name="T18" fmla="*/ 199 w 230"/>
                <a:gd name="T19" fmla="*/ 199 h 234"/>
                <a:gd name="T20" fmla="*/ 0 w 230"/>
                <a:gd name="T2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7660001" y="4334570"/>
            <a:ext cx="3282117" cy="463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The concepts national income and national product have roughly 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967142" y="4288572"/>
            <a:ext cx="555447" cy="555447"/>
          </a:xfrm>
          <a:prstGeom prst="ellipse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076487" y="4397918"/>
            <a:ext cx="336757" cy="336757"/>
            <a:chOff x="13057188" y="3740150"/>
            <a:chExt cx="474663" cy="474663"/>
          </a:xfrm>
          <a:solidFill>
            <a:schemeClr val="bg1"/>
          </a:solidFill>
        </p:grpSpPr>
        <p:sp>
          <p:nvSpPr>
            <p:cNvPr id="35" name="Freeform 18"/>
            <p:cNvSpPr/>
            <p:nvPr/>
          </p:nvSpPr>
          <p:spPr bwMode="auto">
            <a:xfrm>
              <a:off x="13114338" y="4019550"/>
              <a:ext cx="360363" cy="195263"/>
            </a:xfrm>
            <a:custGeom>
              <a:avLst/>
              <a:gdLst>
                <a:gd name="T0" fmla="*/ 227 w 227"/>
                <a:gd name="T1" fmla="*/ 123 h 123"/>
                <a:gd name="T2" fmla="*/ 0 w 227"/>
                <a:gd name="T3" fmla="*/ 123 h 123"/>
                <a:gd name="T4" fmla="*/ 0 w 227"/>
                <a:gd name="T5" fmla="*/ 0 h 123"/>
                <a:gd name="T6" fmla="*/ 19 w 227"/>
                <a:gd name="T7" fmla="*/ 0 h 123"/>
                <a:gd name="T8" fmla="*/ 19 w 227"/>
                <a:gd name="T9" fmla="*/ 104 h 123"/>
                <a:gd name="T10" fmla="*/ 208 w 227"/>
                <a:gd name="T11" fmla="*/ 104 h 123"/>
                <a:gd name="T12" fmla="*/ 208 w 227"/>
                <a:gd name="T13" fmla="*/ 0 h 123"/>
                <a:gd name="T14" fmla="*/ 227 w 227"/>
                <a:gd name="T15" fmla="*/ 0 h 123"/>
                <a:gd name="T16" fmla="*/ 227 w 227"/>
                <a:gd name="T1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123">
                  <a:moveTo>
                    <a:pt x="227" y="123"/>
                  </a:moveTo>
                  <a:lnTo>
                    <a:pt x="0" y="12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04"/>
                  </a:lnTo>
                  <a:lnTo>
                    <a:pt x="208" y="104"/>
                  </a:lnTo>
                  <a:lnTo>
                    <a:pt x="208" y="0"/>
                  </a:lnTo>
                  <a:lnTo>
                    <a:pt x="227" y="0"/>
                  </a:lnTo>
                  <a:lnTo>
                    <a:pt x="227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19"/>
            <p:cNvSpPr/>
            <p:nvPr/>
          </p:nvSpPr>
          <p:spPr bwMode="auto">
            <a:xfrm>
              <a:off x="13057188" y="3740150"/>
              <a:ext cx="474663" cy="274638"/>
            </a:xfrm>
            <a:custGeom>
              <a:avLst/>
              <a:gdLst>
                <a:gd name="T0" fmla="*/ 284 w 299"/>
                <a:gd name="T1" fmla="*/ 173 h 173"/>
                <a:gd name="T2" fmla="*/ 149 w 299"/>
                <a:gd name="T3" fmla="*/ 29 h 173"/>
                <a:gd name="T4" fmla="*/ 14 w 299"/>
                <a:gd name="T5" fmla="*/ 173 h 173"/>
                <a:gd name="T6" fmla="*/ 0 w 299"/>
                <a:gd name="T7" fmla="*/ 159 h 173"/>
                <a:gd name="T8" fmla="*/ 149 w 299"/>
                <a:gd name="T9" fmla="*/ 0 h 173"/>
                <a:gd name="T10" fmla="*/ 299 w 299"/>
                <a:gd name="T11" fmla="*/ 159 h 173"/>
                <a:gd name="T12" fmla="*/ 284 w 299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9" h="173">
                  <a:moveTo>
                    <a:pt x="284" y="173"/>
                  </a:moveTo>
                  <a:lnTo>
                    <a:pt x="149" y="29"/>
                  </a:lnTo>
                  <a:lnTo>
                    <a:pt x="14" y="173"/>
                  </a:lnTo>
                  <a:lnTo>
                    <a:pt x="0" y="159"/>
                  </a:lnTo>
                  <a:lnTo>
                    <a:pt x="149" y="0"/>
                  </a:lnTo>
                  <a:lnTo>
                    <a:pt x="299" y="159"/>
                  </a:lnTo>
                  <a:lnTo>
                    <a:pt x="284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20"/>
            <p:cNvSpPr/>
            <p:nvPr/>
          </p:nvSpPr>
          <p:spPr bwMode="auto">
            <a:xfrm>
              <a:off x="13233400" y="4019550"/>
              <a:ext cx="120650" cy="134938"/>
            </a:xfrm>
            <a:custGeom>
              <a:avLst/>
              <a:gdLst>
                <a:gd name="T0" fmla="*/ 76 w 76"/>
                <a:gd name="T1" fmla="*/ 85 h 85"/>
                <a:gd name="T2" fmla="*/ 57 w 76"/>
                <a:gd name="T3" fmla="*/ 85 h 85"/>
                <a:gd name="T4" fmla="*/ 57 w 76"/>
                <a:gd name="T5" fmla="*/ 19 h 85"/>
                <a:gd name="T6" fmla="*/ 19 w 76"/>
                <a:gd name="T7" fmla="*/ 19 h 85"/>
                <a:gd name="T8" fmla="*/ 19 w 76"/>
                <a:gd name="T9" fmla="*/ 85 h 85"/>
                <a:gd name="T10" fmla="*/ 0 w 76"/>
                <a:gd name="T11" fmla="*/ 85 h 85"/>
                <a:gd name="T12" fmla="*/ 0 w 76"/>
                <a:gd name="T13" fmla="*/ 0 h 85"/>
                <a:gd name="T14" fmla="*/ 76 w 76"/>
                <a:gd name="T15" fmla="*/ 0 h 85"/>
                <a:gd name="T16" fmla="*/ 76 w 76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85">
                  <a:moveTo>
                    <a:pt x="76" y="85"/>
                  </a:moveTo>
                  <a:lnTo>
                    <a:pt x="57" y="85"/>
                  </a:lnTo>
                  <a:lnTo>
                    <a:pt x="57" y="19"/>
                  </a:lnTo>
                  <a:lnTo>
                    <a:pt x="19" y="19"/>
                  </a:lnTo>
                  <a:lnTo>
                    <a:pt x="19" y="85"/>
                  </a:lnTo>
                  <a:lnTo>
                    <a:pt x="0" y="85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21"/>
            <p:cNvSpPr>
              <a:spLocks noEditPoints="1"/>
            </p:cNvSpPr>
            <p:nvPr/>
          </p:nvSpPr>
          <p:spPr bwMode="auto">
            <a:xfrm>
              <a:off x="13233400" y="3868738"/>
              <a:ext cx="120650" cy="120650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7660001" y="5145763"/>
            <a:ext cx="3282117" cy="463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The concepts national income and national product have roughly 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967142" y="5099765"/>
            <a:ext cx="555447" cy="555447"/>
          </a:xfrm>
          <a:prstGeom prst="ellipse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056248" y="5188873"/>
            <a:ext cx="377236" cy="377231"/>
            <a:chOff x="3459051" y="-884634"/>
            <a:chExt cx="492125" cy="492125"/>
          </a:xfrm>
          <a:solidFill>
            <a:schemeClr val="bg1"/>
          </a:solidFill>
        </p:grpSpPr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3459051" y="-684609"/>
              <a:ext cx="107950" cy="184150"/>
            </a:xfrm>
            <a:custGeom>
              <a:avLst/>
              <a:gdLst>
                <a:gd name="T0" fmla="*/ 28 w 28"/>
                <a:gd name="T1" fmla="*/ 48 h 48"/>
                <a:gd name="T2" fmla="*/ 24 w 28"/>
                <a:gd name="T3" fmla="*/ 48 h 48"/>
                <a:gd name="T4" fmla="*/ 0 w 28"/>
                <a:gd name="T5" fmla="*/ 24 h 48"/>
                <a:gd name="T6" fmla="*/ 24 w 28"/>
                <a:gd name="T7" fmla="*/ 0 h 48"/>
                <a:gd name="T8" fmla="*/ 28 w 28"/>
                <a:gd name="T9" fmla="*/ 0 h 48"/>
                <a:gd name="T10" fmla="*/ 28 w 28"/>
                <a:gd name="T11" fmla="*/ 48 h 48"/>
                <a:gd name="T12" fmla="*/ 20 w 28"/>
                <a:gd name="T13" fmla="*/ 8 h 48"/>
                <a:gd name="T14" fmla="*/ 8 w 28"/>
                <a:gd name="T15" fmla="*/ 24 h 48"/>
                <a:gd name="T16" fmla="*/ 20 w 28"/>
                <a:gd name="T17" fmla="*/ 40 h 48"/>
                <a:gd name="T18" fmla="*/ 20 w 28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8">
                  <a:moveTo>
                    <a:pt x="28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0" y="48"/>
                    <a:pt x="0" y="38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48"/>
                  </a:lnTo>
                  <a:close/>
                  <a:moveTo>
                    <a:pt x="20" y="8"/>
                  </a:moveTo>
                  <a:cubicBezTo>
                    <a:pt x="13" y="10"/>
                    <a:pt x="8" y="16"/>
                    <a:pt x="8" y="24"/>
                  </a:cubicBezTo>
                  <a:cubicBezTo>
                    <a:pt x="8" y="32"/>
                    <a:pt x="13" y="38"/>
                    <a:pt x="20" y="40"/>
                  </a:cubicBezTo>
                  <a:lnTo>
                    <a:pt x="2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6"/>
            <p:cNvSpPr>
              <a:spLocks noEditPoints="1"/>
            </p:cNvSpPr>
            <p:nvPr/>
          </p:nvSpPr>
          <p:spPr bwMode="auto">
            <a:xfrm>
              <a:off x="3843226" y="-684609"/>
              <a:ext cx="107950" cy="184150"/>
            </a:xfrm>
            <a:custGeom>
              <a:avLst/>
              <a:gdLst>
                <a:gd name="T0" fmla="*/ 4 w 28"/>
                <a:gd name="T1" fmla="*/ 48 h 48"/>
                <a:gd name="T2" fmla="*/ 0 w 28"/>
                <a:gd name="T3" fmla="*/ 48 h 48"/>
                <a:gd name="T4" fmla="*/ 0 w 28"/>
                <a:gd name="T5" fmla="*/ 0 h 48"/>
                <a:gd name="T6" fmla="*/ 4 w 28"/>
                <a:gd name="T7" fmla="*/ 0 h 48"/>
                <a:gd name="T8" fmla="*/ 28 w 28"/>
                <a:gd name="T9" fmla="*/ 24 h 48"/>
                <a:gd name="T10" fmla="*/ 4 w 28"/>
                <a:gd name="T11" fmla="*/ 48 h 48"/>
                <a:gd name="T12" fmla="*/ 8 w 28"/>
                <a:gd name="T13" fmla="*/ 8 h 48"/>
                <a:gd name="T14" fmla="*/ 8 w 28"/>
                <a:gd name="T15" fmla="*/ 40 h 48"/>
                <a:gd name="T16" fmla="*/ 20 w 28"/>
                <a:gd name="T17" fmla="*/ 24 h 48"/>
                <a:gd name="T18" fmla="*/ 8 w 28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8">
                  <a:moveTo>
                    <a:pt x="4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8" y="0"/>
                    <a:pt x="28" y="10"/>
                    <a:pt x="28" y="24"/>
                  </a:cubicBezTo>
                  <a:cubicBezTo>
                    <a:pt x="28" y="38"/>
                    <a:pt x="18" y="48"/>
                    <a:pt x="4" y="48"/>
                  </a:cubicBezTo>
                  <a:moveTo>
                    <a:pt x="8" y="8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15" y="38"/>
                    <a:pt x="20" y="32"/>
                    <a:pt x="20" y="24"/>
                  </a:cubicBezTo>
                  <a:cubicBezTo>
                    <a:pt x="20" y="16"/>
                    <a:pt x="15" y="10"/>
                    <a:pt x="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7"/>
            <p:cNvSpPr/>
            <p:nvPr/>
          </p:nvSpPr>
          <p:spPr bwMode="auto">
            <a:xfrm>
              <a:off x="3874976" y="-470296"/>
              <a:ext cx="46038" cy="46038"/>
            </a:xfrm>
            <a:custGeom>
              <a:avLst/>
              <a:gdLst>
                <a:gd name="T0" fmla="*/ 0 w 12"/>
                <a:gd name="T1" fmla="*/ 12 h 12"/>
                <a:gd name="T2" fmla="*/ 0 w 12"/>
                <a:gd name="T3" fmla="*/ 4 h 12"/>
                <a:gd name="T4" fmla="*/ 4 w 12"/>
                <a:gd name="T5" fmla="*/ 0 h 12"/>
                <a:gd name="T6" fmla="*/ 12 w 12"/>
                <a:gd name="T7" fmla="*/ 0 h 12"/>
                <a:gd name="T8" fmla="*/ 0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4" y="3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7"/>
                    <a:pt x="7" y="12"/>
                    <a:pt x="0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Rectangle 8"/>
            <p:cNvSpPr>
              <a:spLocks noChangeArrowheads="1"/>
            </p:cNvSpPr>
            <p:nvPr/>
          </p:nvSpPr>
          <p:spPr bwMode="auto">
            <a:xfrm>
              <a:off x="3813064" y="-454421"/>
              <a:ext cx="61913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9"/>
            <p:cNvSpPr>
              <a:spLocks noEditPoints="1"/>
            </p:cNvSpPr>
            <p:nvPr/>
          </p:nvSpPr>
          <p:spPr bwMode="auto">
            <a:xfrm>
              <a:off x="3728926" y="-484584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10"/>
            <p:cNvSpPr/>
            <p:nvPr/>
          </p:nvSpPr>
          <p:spPr bwMode="auto">
            <a:xfrm>
              <a:off x="3536839" y="-884634"/>
              <a:ext cx="338138" cy="168275"/>
            </a:xfrm>
            <a:custGeom>
              <a:avLst/>
              <a:gdLst>
                <a:gd name="T0" fmla="*/ 88 w 88"/>
                <a:gd name="T1" fmla="*/ 44 h 44"/>
                <a:gd name="T2" fmla="*/ 80 w 88"/>
                <a:gd name="T3" fmla="*/ 44 h 44"/>
                <a:gd name="T4" fmla="*/ 44 w 88"/>
                <a:gd name="T5" fmla="*/ 8 h 44"/>
                <a:gd name="T6" fmla="*/ 8 w 88"/>
                <a:gd name="T7" fmla="*/ 44 h 44"/>
                <a:gd name="T8" fmla="*/ 0 w 88"/>
                <a:gd name="T9" fmla="*/ 44 h 44"/>
                <a:gd name="T10" fmla="*/ 44 w 88"/>
                <a:gd name="T11" fmla="*/ 0 h 44"/>
                <a:gd name="T12" fmla="*/ 88 w 88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4">
                  <a:moveTo>
                    <a:pt x="88" y="44"/>
                  </a:moveTo>
                  <a:cubicBezTo>
                    <a:pt x="80" y="44"/>
                    <a:pt x="80" y="44"/>
                    <a:pt x="80" y="44"/>
                  </a:cubicBezTo>
                  <a:cubicBezTo>
                    <a:pt x="80" y="24"/>
                    <a:pt x="64" y="8"/>
                    <a:pt x="44" y="8"/>
                  </a:cubicBezTo>
                  <a:cubicBezTo>
                    <a:pt x="24" y="8"/>
                    <a:pt x="8" y="24"/>
                    <a:pt x="8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3409950"/>
            <a:ext cx="12192000" cy="3448050"/>
          </a:xfrm>
          <a:prstGeom prst="rect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323685" y="-179527"/>
            <a:ext cx="3544630" cy="5407500"/>
            <a:chOff x="4323685" y="-179527"/>
            <a:chExt cx="3544630" cy="5407500"/>
          </a:xfrm>
        </p:grpSpPr>
        <p:grpSp>
          <p:nvGrpSpPr>
            <p:cNvPr id="9" name="组合 8"/>
            <p:cNvGrpSpPr/>
            <p:nvPr/>
          </p:nvGrpSpPr>
          <p:grpSpPr>
            <a:xfrm>
              <a:off x="5009637" y="4666115"/>
              <a:ext cx="2172727" cy="561858"/>
              <a:chOff x="5009637" y="4990582"/>
              <a:chExt cx="2172727" cy="561858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245409" y="4990582"/>
                <a:ext cx="17011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 Symbol" panose="020B0502040204020203" pitchFamily="34" charset="0"/>
                    <a:cs typeface="Segoe UI" panose="020B0502040204020203" pitchFamily="34" charset="0"/>
                  </a:rPr>
                  <a:t>项目概况</a:t>
                </a:r>
                <a:endParaRPr lang="zh-CN" altLang="en-US" sz="24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5009637" y="5551409"/>
                <a:ext cx="2172727" cy="103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/>
            <p:cNvSpPr txBox="1"/>
            <p:nvPr/>
          </p:nvSpPr>
          <p:spPr>
            <a:xfrm>
              <a:off x="4323685" y="2074453"/>
              <a:ext cx="3544630" cy="275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7300" dirty="0">
                  <a:solidFill>
                    <a:schemeClr val="bg1">
                      <a:alpha val="7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7300" dirty="0">
                <a:solidFill>
                  <a:schemeClr val="bg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rot="5400000">
              <a:off x="4722730" y="901355"/>
              <a:ext cx="27465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4EE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PART TWO</a:t>
              </a:r>
              <a:endParaRPr lang="zh-CN" altLang="en-US" sz="3200" b="1" dirty="0">
                <a:solidFill>
                  <a:srgbClr val="4EE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11" name="Textfeld 78"/>
          <p:cNvSpPr txBox="1"/>
          <p:nvPr/>
        </p:nvSpPr>
        <p:spPr>
          <a:xfrm>
            <a:off x="4704494" y="5374873"/>
            <a:ext cx="16906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2.1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市场潜力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2.2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市场透析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2.3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行业痛点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feld 78"/>
          <p:cNvSpPr txBox="1"/>
          <p:nvPr/>
        </p:nvSpPr>
        <p:spPr>
          <a:xfrm>
            <a:off x="6177694" y="5374873"/>
            <a:ext cx="169062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2.4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解决方案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2.5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竞争分析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/>
          <p:nvPr/>
        </p:nvSpPr>
        <p:spPr>
          <a:xfrm>
            <a:off x="766853" y="604822"/>
            <a:ext cx="2541658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2.1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市场潜力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MARKET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POTENTIAL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237325" y="2310479"/>
            <a:ext cx="9717350" cy="3731745"/>
            <a:chOff x="1237325" y="2380819"/>
            <a:chExt cx="9717350" cy="3731745"/>
          </a:xfrm>
        </p:grpSpPr>
        <p:sp>
          <p:nvSpPr>
            <p:cNvPr id="15" name="Freeform 923"/>
            <p:cNvSpPr/>
            <p:nvPr/>
          </p:nvSpPr>
          <p:spPr bwMode="auto">
            <a:xfrm>
              <a:off x="1237325" y="2380819"/>
              <a:ext cx="4501993" cy="2265982"/>
            </a:xfrm>
            <a:custGeom>
              <a:avLst/>
              <a:gdLst>
                <a:gd name="T0" fmla="*/ 106 w 213"/>
                <a:gd name="T1" fmla="*/ 0 h 107"/>
                <a:gd name="T2" fmla="*/ 0 w 213"/>
                <a:gd name="T3" fmla="*/ 107 h 107"/>
                <a:gd name="T4" fmla="*/ 213 w 213"/>
                <a:gd name="T5" fmla="*/ 107 h 107"/>
                <a:gd name="T6" fmla="*/ 106 w 21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" h="107">
                  <a:moveTo>
                    <a:pt x="106" y="0"/>
                  </a:moveTo>
                  <a:cubicBezTo>
                    <a:pt x="48" y="0"/>
                    <a:pt x="0" y="48"/>
                    <a:pt x="0" y="107"/>
                  </a:cubicBezTo>
                  <a:cubicBezTo>
                    <a:pt x="213" y="107"/>
                    <a:pt x="213" y="107"/>
                    <a:pt x="213" y="107"/>
                  </a:cubicBezTo>
                  <a:cubicBezTo>
                    <a:pt x="213" y="48"/>
                    <a:pt x="165" y="0"/>
                    <a:pt x="106" y="0"/>
                  </a:cubicBezTo>
                  <a:close/>
                </a:path>
              </a:pathLst>
            </a:custGeom>
            <a:solidFill>
              <a:srgbClr val="4EE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924"/>
            <p:cNvSpPr/>
            <p:nvPr/>
          </p:nvSpPr>
          <p:spPr bwMode="auto">
            <a:xfrm>
              <a:off x="5739319" y="2932328"/>
              <a:ext cx="3440936" cy="1714473"/>
            </a:xfrm>
            <a:custGeom>
              <a:avLst/>
              <a:gdLst>
                <a:gd name="T0" fmla="*/ 81 w 163"/>
                <a:gd name="T1" fmla="*/ 0 h 81"/>
                <a:gd name="T2" fmla="*/ 0 w 163"/>
                <a:gd name="T3" fmla="*/ 81 h 81"/>
                <a:gd name="T4" fmla="*/ 163 w 163"/>
                <a:gd name="T5" fmla="*/ 81 h 81"/>
                <a:gd name="T6" fmla="*/ 81 w 163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81">
                  <a:moveTo>
                    <a:pt x="81" y="0"/>
                  </a:moveTo>
                  <a:cubicBezTo>
                    <a:pt x="37" y="0"/>
                    <a:pt x="0" y="36"/>
                    <a:pt x="0" y="81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62" y="36"/>
                    <a:pt x="126" y="0"/>
                    <a:pt x="81" y="0"/>
                  </a:cubicBezTo>
                  <a:close/>
                </a:path>
              </a:pathLst>
            </a:custGeom>
            <a:solidFill>
              <a:srgbClr val="4EE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925"/>
            <p:cNvSpPr/>
            <p:nvPr/>
          </p:nvSpPr>
          <p:spPr bwMode="auto">
            <a:xfrm>
              <a:off x="9180255" y="3759591"/>
              <a:ext cx="1774420" cy="887210"/>
            </a:xfrm>
            <a:custGeom>
              <a:avLst/>
              <a:gdLst>
                <a:gd name="T0" fmla="*/ 42 w 84"/>
                <a:gd name="T1" fmla="*/ 0 h 42"/>
                <a:gd name="T2" fmla="*/ 0 w 84"/>
                <a:gd name="T3" fmla="*/ 42 h 42"/>
                <a:gd name="T4" fmla="*/ 84 w 84"/>
                <a:gd name="T5" fmla="*/ 42 h 42"/>
                <a:gd name="T6" fmla="*/ 42 w 84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42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19"/>
                    <a:pt x="65" y="0"/>
                    <a:pt x="42" y="0"/>
                  </a:cubicBezTo>
                  <a:close/>
                </a:path>
              </a:pathLst>
            </a:custGeom>
            <a:solidFill>
              <a:srgbClr val="4EE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907323" y="5466233"/>
              <a:ext cx="6096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Duis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aute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irure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dolor in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reprehenderit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in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voluptate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velit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esse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cillum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dolore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eu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fugiat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nulla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pariatur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Excepteur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occaecat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cupidatat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non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proident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sunt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in culpa qui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officia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deserunt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mollit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anim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id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laborum</a:t>
              </a:r>
              <a:endParaRPr lang="en-US" altLang="ko-KR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401325" y="501364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输入标题</a:t>
              </a:r>
              <a:endParaRPr lang="en-US" altLang="zh-CN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420560" y="3200251"/>
              <a:ext cx="2135521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dirty="0">
                  <a:solidFill>
                    <a:schemeClr val="bg1"/>
                  </a:solidFill>
                  <a:latin typeface="Impact" panose="020B0806030902050204" pitchFamily="34" charset="0"/>
                </a:rPr>
                <a:t>28%</a:t>
              </a:r>
              <a:endParaRPr lang="zh-CN" altLang="en-US" sz="8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625263" y="3446472"/>
              <a:ext cx="16690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Impact" panose="020B0806030902050204" pitchFamily="34" charset="0"/>
                </a:rPr>
                <a:t>18%</a:t>
              </a:r>
              <a:endParaRPr lang="zh-CN" altLang="en-US" sz="7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628883" y="3877360"/>
              <a:ext cx="8771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Impact" panose="020B0806030902050204" pitchFamily="34" charset="0"/>
                </a:rPr>
                <a:t>8%</a:t>
              </a:r>
              <a:endParaRPr lang="zh-CN" altLang="en-US" sz="4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2054975" y="2197562"/>
            <a:ext cx="2629217" cy="2187612"/>
          </a:xfrm>
          <a:custGeom>
            <a:avLst/>
            <a:gdLst>
              <a:gd name="connsiteX0" fmla="*/ 2629217 w 2629217"/>
              <a:gd name="connsiteY0" fmla="*/ 0 h 2187612"/>
              <a:gd name="connsiteX1" fmla="*/ 0 w 2629217"/>
              <a:gd name="connsiteY1" fmla="*/ 0 h 2187612"/>
              <a:gd name="connsiteX2" fmla="*/ 0 w 2629217"/>
              <a:gd name="connsiteY2" fmla="*/ 2187612 h 2187612"/>
              <a:gd name="connsiteX3" fmla="*/ 2629217 w 2629217"/>
              <a:gd name="connsiteY3" fmla="*/ 2187612 h 21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9217" h="2187612">
                <a:moveTo>
                  <a:pt x="2629217" y="0"/>
                </a:moveTo>
                <a:lnTo>
                  <a:pt x="0" y="0"/>
                </a:lnTo>
                <a:lnTo>
                  <a:pt x="0" y="2187612"/>
                </a:lnTo>
                <a:lnTo>
                  <a:pt x="2629217" y="2187612"/>
                </a:lnTo>
                <a:close/>
              </a:path>
            </a:pathLst>
          </a:cu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0626" y="2197562"/>
            <a:ext cx="2629217" cy="2187612"/>
          </a:xfrm>
          <a:custGeom>
            <a:avLst/>
            <a:gdLst>
              <a:gd name="connsiteX0" fmla="*/ 0 w 2629217"/>
              <a:gd name="connsiteY0" fmla="*/ 0 h 2187612"/>
              <a:gd name="connsiteX1" fmla="*/ 2629217 w 2629217"/>
              <a:gd name="connsiteY1" fmla="*/ 0 h 2187612"/>
              <a:gd name="connsiteX2" fmla="*/ 2629217 w 2629217"/>
              <a:gd name="connsiteY2" fmla="*/ 2187612 h 2187612"/>
              <a:gd name="connsiteX3" fmla="*/ 0 w 2629217"/>
              <a:gd name="connsiteY3" fmla="*/ 2187612 h 21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9217" h="2187612">
                <a:moveTo>
                  <a:pt x="0" y="0"/>
                </a:moveTo>
                <a:lnTo>
                  <a:pt x="2629217" y="0"/>
                </a:lnTo>
                <a:lnTo>
                  <a:pt x="2629217" y="2187612"/>
                </a:lnTo>
                <a:lnTo>
                  <a:pt x="0" y="2187612"/>
                </a:ln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49919" y="2197562"/>
            <a:ext cx="2628674" cy="2187612"/>
          </a:xfrm>
          <a:custGeom>
            <a:avLst/>
            <a:gdLst>
              <a:gd name="connsiteX0" fmla="*/ 0 w 2628674"/>
              <a:gd name="connsiteY0" fmla="*/ 0 h 2187612"/>
              <a:gd name="connsiteX1" fmla="*/ 2628674 w 2628674"/>
              <a:gd name="connsiteY1" fmla="*/ 0 h 2187612"/>
              <a:gd name="connsiteX2" fmla="*/ 2628674 w 2628674"/>
              <a:gd name="connsiteY2" fmla="*/ 2187612 h 2187612"/>
              <a:gd name="connsiteX3" fmla="*/ 0 w 2628674"/>
              <a:gd name="connsiteY3" fmla="*/ 2187612 h 21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8674" h="2187612">
                <a:moveTo>
                  <a:pt x="0" y="0"/>
                </a:moveTo>
                <a:lnTo>
                  <a:pt x="2628674" y="0"/>
                </a:lnTo>
                <a:lnTo>
                  <a:pt x="2628674" y="2187612"/>
                </a:lnTo>
                <a:lnTo>
                  <a:pt x="0" y="2187612"/>
                </a:lnTo>
                <a:close/>
              </a:path>
            </a:pathLst>
          </a:custGeom>
        </p:spPr>
      </p:pic>
      <p:sp>
        <p:nvSpPr>
          <p:cNvPr id="11" name="TextBox 1"/>
          <p:cNvSpPr txBox="1"/>
          <p:nvPr/>
        </p:nvSpPr>
        <p:spPr>
          <a:xfrm>
            <a:off x="766853" y="604822"/>
            <a:ext cx="2541658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2.1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市场潜力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MARKET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POTENTIAL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Oval 13"/>
          <p:cNvSpPr>
            <a:spLocks noChangeArrowheads="1"/>
          </p:cNvSpPr>
          <p:nvPr/>
        </p:nvSpPr>
        <p:spPr bwMode="auto">
          <a:xfrm>
            <a:off x="1266596" y="3651188"/>
            <a:ext cx="479395" cy="481708"/>
          </a:xfrm>
          <a:prstGeom prst="ellipse">
            <a:avLst/>
          </a:prstGeom>
          <a:solidFill>
            <a:srgbClr val="4EE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Freeform 14"/>
          <p:cNvSpPr/>
          <p:nvPr/>
        </p:nvSpPr>
        <p:spPr bwMode="auto">
          <a:xfrm>
            <a:off x="1442323" y="3803794"/>
            <a:ext cx="129483" cy="180352"/>
          </a:xfrm>
          <a:custGeom>
            <a:avLst/>
            <a:gdLst>
              <a:gd name="T0" fmla="*/ 75 w 84"/>
              <a:gd name="T1" fmla="*/ 117 h 117"/>
              <a:gd name="T2" fmla="*/ 70 w 84"/>
              <a:gd name="T3" fmla="*/ 115 h 117"/>
              <a:gd name="T4" fmla="*/ 3 w 84"/>
              <a:gd name="T5" fmla="*/ 65 h 117"/>
              <a:gd name="T6" fmla="*/ 0 w 84"/>
              <a:gd name="T7" fmla="*/ 59 h 117"/>
              <a:gd name="T8" fmla="*/ 3 w 84"/>
              <a:gd name="T9" fmla="*/ 52 h 117"/>
              <a:gd name="T10" fmla="*/ 70 w 84"/>
              <a:gd name="T11" fmla="*/ 3 h 117"/>
              <a:gd name="T12" fmla="*/ 82 w 84"/>
              <a:gd name="T13" fmla="*/ 5 h 117"/>
              <a:gd name="T14" fmla="*/ 80 w 84"/>
              <a:gd name="T15" fmla="*/ 16 h 117"/>
              <a:gd name="T16" fmla="*/ 21 w 84"/>
              <a:gd name="T17" fmla="*/ 59 h 117"/>
              <a:gd name="T18" fmla="*/ 80 w 84"/>
              <a:gd name="T19" fmla="*/ 102 h 117"/>
              <a:gd name="T20" fmla="*/ 82 w 84"/>
              <a:gd name="T21" fmla="*/ 113 h 117"/>
              <a:gd name="T22" fmla="*/ 75 w 84"/>
              <a:gd name="T23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4" h="117">
                <a:moveTo>
                  <a:pt x="75" y="117"/>
                </a:moveTo>
                <a:cubicBezTo>
                  <a:pt x="73" y="117"/>
                  <a:pt x="72" y="116"/>
                  <a:pt x="70" y="115"/>
                </a:cubicBezTo>
                <a:cubicBezTo>
                  <a:pt x="3" y="65"/>
                  <a:pt x="3" y="65"/>
                  <a:pt x="3" y="65"/>
                </a:cubicBezTo>
                <a:cubicBezTo>
                  <a:pt x="1" y="64"/>
                  <a:pt x="0" y="61"/>
                  <a:pt x="0" y="59"/>
                </a:cubicBezTo>
                <a:cubicBezTo>
                  <a:pt x="0" y="56"/>
                  <a:pt x="1" y="54"/>
                  <a:pt x="3" y="52"/>
                </a:cubicBezTo>
                <a:cubicBezTo>
                  <a:pt x="70" y="3"/>
                  <a:pt x="70" y="3"/>
                  <a:pt x="70" y="3"/>
                </a:cubicBezTo>
                <a:cubicBezTo>
                  <a:pt x="74" y="0"/>
                  <a:pt x="79" y="1"/>
                  <a:pt x="82" y="5"/>
                </a:cubicBezTo>
                <a:cubicBezTo>
                  <a:pt x="84" y="8"/>
                  <a:pt x="83" y="13"/>
                  <a:pt x="80" y="16"/>
                </a:cubicBezTo>
                <a:cubicBezTo>
                  <a:pt x="21" y="59"/>
                  <a:pt x="21" y="59"/>
                  <a:pt x="21" y="59"/>
                </a:cubicBezTo>
                <a:cubicBezTo>
                  <a:pt x="80" y="102"/>
                  <a:pt x="80" y="102"/>
                  <a:pt x="80" y="102"/>
                </a:cubicBezTo>
                <a:cubicBezTo>
                  <a:pt x="83" y="105"/>
                  <a:pt x="84" y="110"/>
                  <a:pt x="82" y="113"/>
                </a:cubicBezTo>
                <a:cubicBezTo>
                  <a:pt x="80" y="116"/>
                  <a:pt x="78" y="117"/>
                  <a:pt x="75" y="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Oval 15"/>
          <p:cNvSpPr>
            <a:spLocks noChangeArrowheads="1"/>
          </p:cNvSpPr>
          <p:nvPr/>
        </p:nvSpPr>
        <p:spPr bwMode="auto">
          <a:xfrm>
            <a:off x="10444467" y="3651188"/>
            <a:ext cx="480937" cy="481708"/>
          </a:xfrm>
          <a:prstGeom prst="ellipse">
            <a:avLst/>
          </a:prstGeom>
          <a:solidFill>
            <a:srgbClr val="4EE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Freeform 16"/>
          <p:cNvSpPr/>
          <p:nvPr/>
        </p:nvSpPr>
        <p:spPr bwMode="auto">
          <a:xfrm>
            <a:off x="10620195" y="3799169"/>
            <a:ext cx="129482" cy="180352"/>
          </a:xfrm>
          <a:custGeom>
            <a:avLst/>
            <a:gdLst>
              <a:gd name="T0" fmla="*/ 9 w 84"/>
              <a:gd name="T1" fmla="*/ 0 h 117"/>
              <a:gd name="T2" fmla="*/ 13 w 84"/>
              <a:gd name="T3" fmla="*/ 2 h 117"/>
              <a:gd name="T4" fmla="*/ 81 w 84"/>
              <a:gd name="T5" fmla="*/ 52 h 117"/>
              <a:gd name="T6" fmla="*/ 84 w 84"/>
              <a:gd name="T7" fmla="*/ 58 h 117"/>
              <a:gd name="T8" fmla="*/ 81 w 84"/>
              <a:gd name="T9" fmla="*/ 65 h 117"/>
              <a:gd name="T10" fmla="*/ 13 w 84"/>
              <a:gd name="T11" fmla="*/ 114 h 117"/>
              <a:gd name="T12" fmla="*/ 2 w 84"/>
              <a:gd name="T13" fmla="*/ 112 h 117"/>
              <a:gd name="T14" fmla="*/ 4 w 84"/>
              <a:gd name="T15" fmla="*/ 101 h 117"/>
              <a:gd name="T16" fmla="*/ 62 w 84"/>
              <a:gd name="T17" fmla="*/ 58 h 117"/>
              <a:gd name="T18" fmla="*/ 4 w 84"/>
              <a:gd name="T19" fmla="*/ 15 h 117"/>
              <a:gd name="T20" fmla="*/ 2 w 84"/>
              <a:gd name="T21" fmla="*/ 4 h 117"/>
              <a:gd name="T22" fmla="*/ 9 w 84"/>
              <a:gd name="T2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4" h="117">
                <a:moveTo>
                  <a:pt x="9" y="0"/>
                </a:moveTo>
                <a:cubicBezTo>
                  <a:pt x="10" y="0"/>
                  <a:pt x="12" y="1"/>
                  <a:pt x="13" y="2"/>
                </a:cubicBezTo>
                <a:cubicBezTo>
                  <a:pt x="81" y="52"/>
                  <a:pt x="81" y="52"/>
                  <a:pt x="81" y="52"/>
                </a:cubicBezTo>
                <a:cubicBezTo>
                  <a:pt x="83" y="53"/>
                  <a:pt x="84" y="56"/>
                  <a:pt x="84" y="58"/>
                </a:cubicBezTo>
                <a:cubicBezTo>
                  <a:pt x="84" y="61"/>
                  <a:pt x="83" y="63"/>
                  <a:pt x="81" y="65"/>
                </a:cubicBezTo>
                <a:cubicBezTo>
                  <a:pt x="13" y="114"/>
                  <a:pt x="13" y="114"/>
                  <a:pt x="13" y="114"/>
                </a:cubicBezTo>
                <a:cubicBezTo>
                  <a:pt x="10" y="117"/>
                  <a:pt x="5" y="116"/>
                  <a:pt x="2" y="112"/>
                </a:cubicBezTo>
                <a:cubicBezTo>
                  <a:pt x="0" y="109"/>
                  <a:pt x="0" y="104"/>
                  <a:pt x="4" y="101"/>
                </a:cubicBezTo>
                <a:cubicBezTo>
                  <a:pt x="62" y="58"/>
                  <a:pt x="62" y="58"/>
                  <a:pt x="62" y="58"/>
                </a:cubicBezTo>
                <a:cubicBezTo>
                  <a:pt x="4" y="15"/>
                  <a:pt x="4" y="15"/>
                  <a:pt x="4" y="15"/>
                </a:cubicBezTo>
                <a:cubicBezTo>
                  <a:pt x="0" y="12"/>
                  <a:pt x="0" y="7"/>
                  <a:pt x="2" y="4"/>
                </a:cubicBezTo>
                <a:cubicBezTo>
                  <a:pt x="4" y="1"/>
                  <a:pt x="6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原创设计师QQ598969553             _9"/>
          <p:cNvSpPr>
            <a:spLocks noChangeArrowheads="1"/>
          </p:cNvSpPr>
          <p:nvPr/>
        </p:nvSpPr>
        <p:spPr bwMode="auto">
          <a:xfrm>
            <a:off x="2125448" y="5087942"/>
            <a:ext cx="2455557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200" dirty="0">
                <a:solidFill>
                  <a:schemeClr val="bg1"/>
                </a:solidFill>
              </a:rPr>
              <a:t>We have many PowerPoint templates that has been specifically designed to help anyone that is stepping into the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8" name="原创设计师QQ598969553             _10"/>
          <p:cNvSpPr>
            <a:spLocks noChangeArrowheads="1"/>
          </p:cNvSpPr>
          <p:nvPr/>
        </p:nvSpPr>
        <p:spPr bwMode="auto">
          <a:xfrm>
            <a:off x="2500906" y="4570269"/>
            <a:ext cx="17046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  <a:cs typeface="Open Sans" panose="020B0606030504020204" pitchFamily="34" charset="0"/>
              </a:rPr>
              <a:t>市场潜力模型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cxnSp>
        <p:nvCxnSpPr>
          <p:cNvPr id="9" name="原创设计师QQ598969553             _11"/>
          <p:cNvCxnSpPr/>
          <p:nvPr/>
        </p:nvCxnSpPr>
        <p:spPr>
          <a:xfrm>
            <a:off x="2500906" y="4938296"/>
            <a:ext cx="170463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原创设计师QQ598969553             _12"/>
          <p:cNvSpPr/>
          <p:nvPr/>
        </p:nvSpPr>
        <p:spPr>
          <a:xfrm rot="5400000">
            <a:off x="2054974" y="2197562"/>
            <a:ext cx="685054" cy="685054"/>
          </a:xfrm>
          <a:prstGeom prst="rtTriangle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原创设计师QQ598969553             _13"/>
          <p:cNvSpPr txBox="1"/>
          <p:nvPr/>
        </p:nvSpPr>
        <p:spPr>
          <a:xfrm>
            <a:off x="2109179" y="2243774"/>
            <a:ext cx="319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4" name="原创设计师QQ598969553             _15"/>
          <p:cNvSpPr>
            <a:spLocks noChangeArrowheads="1"/>
          </p:cNvSpPr>
          <p:nvPr/>
        </p:nvSpPr>
        <p:spPr bwMode="auto">
          <a:xfrm>
            <a:off x="4881100" y="5087942"/>
            <a:ext cx="2455557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200" dirty="0">
                <a:solidFill>
                  <a:schemeClr val="bg1"/>
                </a:solidFill>
              </a:rPr>
              <a:t>We have many PowerPoint templates that has been specifically designed to help anyone that is stepping into the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15" name="原创设计师QQ598969553             _16"/>
          <p:cNvSpPr>
            <a:spLocks noChangeArrowheads="1"/>
          </p:cNvSpPr>
          <p:nvPr/>
        </p:nvSpPr>
        <p:spPr bwMode="auto">
          <a:xfrm>
            <a:off x="5256559" y="4570269"/>
            <a:ext cx="17046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cs typeface="Open Sans" panose="020B0606030504020204" pitchFamily="34" charset="0"/>
              </a:rPr>
              <a:t>市场潜力模型</a:t>
            </a:r>
            <a:endParaRPr lang="zh-CN" altLang="en-US" dirty="0">
              <a:solidFill>
                <a:schemeClr val="bg1"/>
              </a:solidFill>
              <a:latin typeface="+mj-ea"/>
              <a:cs typeface="Open Sans" panose="020B0606030504020204" pitchFamily="34" charset="0"/>
            </a:endParaRPr>
          </a:p>
        </p:txBody>
      </p:sp>
      <p:cxnSp>
        <p:nvCxnSpPr>
          <p:cNvPr id="16" name="原创设计师QQ598969553             _17"/>
          <p:cNvCxnSpPr/>
          <p:nvPr/>
        </p:nvCxnSpPr>
        <p:spPr>
          <a:xfrm>
            <a:off x="5256559" y="4938296"/>
            <a:ext cx="170463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原创设计师QQ598969553             _18"/>
          <p:cNvSpPr/>
          <p:nvPr/>
        </p:nvSpPr>
        <p:spPr>
          <a:xfrm rot="5400000">
            <a:off x="4810626" y="2197562"/>
            <a:ext cx="685054" cy="685054"/>
          </a:xfrm>
          <a:prstGeom prst="rtTriangle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原创设计师QQ598969553             _19"/>
          <p:cNvSpPr txBox="1"/>
          <p:nvPr/>
        </p:nvSpPr>
        <p:spPr>
          <a:xfrm>
            <a:off x="4864832" y="2243774"/>
            <a:ext cx="319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02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0" name="原创设计师QQ598969553             _21"/>
          <p:cNvSpPr>
            <a:spLocks noChangeArrowheads="1"/>
          </p:cNvSpPr>
          <p:nvPr/>
        </p:nvSpPr>
        <p:spPr bwMode="auto">
          <a:xfrm>
            <a:off x="7636751" y="5087942"/>
            <a:ext cx="2455557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200" dirty="0">
                <a:solidFill>
                  <a:schemeClr val="bg1"/>
                </a:solidFill>
              </a:rPr>
              <a:t>We have many PowerPoint templates that has been specifically designed to help anyone that is stepping into the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1" name="原创设计师QQ598969553             _22"/>
          <p:cNvSpPr>
            <a:spLocks noChangeArrowheads="1"/>
          </p:cNvSpPr>
          <p:nvPr/>
        </p:nvSpPr>
        <p:spPr bwMode="auto">
          <a:xfrm>
            <a:off x="8012210" y="4570269"/>
            <a:ext cx="17046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j-ea"/>
                <a:cs typeface="Open Sans" panose="020B0606030504020204" pitchFamily="34" charset="0"/>
              </a:rPr>
              <a:t>市场潜力模型</a:t>
            </a:r>
            <a:endParaRPr lang="zh-CN" altLang="en-US" dirty="0">
              <a:solidFill>
                <a:schemeClr val="bg1"/>
              </a:solidFill>
              <a:latin typeface="+mj-ea"/>
              <a:cs typeface="Open Sans" panose="020B0606030504020204" pitchFamily="34" charset="0"/>
            </a:endParaRPr>
          </a:p>
        </p:txBody>
      </p:sp>
      <p:cxnSp>
        <p:nvCxnSpPr>
          <p:cNvPr id="22" name="原创设计师QQ598969553             _23"/>
          <p:cNvCxnSpPr/>
          <p:nvPr/>
        </p:nvCxnSpPr>
        <p:spPr>
          <a:xfrm>
            <a:off x="8012210" y="4938296"/>
            <a:ext cx="1704637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原创设计师QQ598969553             _24"/>
          <p:cNvSpPr/>
          <p:nvPr/>
        </p:nvSpPr>
        <p:spPr>
          <a:xfrm rot="5400000">
            <a:off x="7566277" y="2197562"/>
            <a:ext cx="685054" cy="685054"/>
          </a:xfrm>
          <a:prstGeom prst="rtTriangle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原创设计师QQ598969553             _25"/>
          <p:cNvSpPr txBox="1"/>
          <p:nvPr/>
        </p:nvSpPr>
        <p:spPr>
          <a:xfrm>
            <a:off x="7620483" y="2243774"/>
            <a:ext cx="3193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03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/>
          <p:nvPr/>
        </p:nvSpPr>
        <p:spPr>
          <a:xfrm>
            <a:off x="598042" y="393806"/>
            <a:ext cx="2364109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2.2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市场透析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MARKET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ANALYSIS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49376" y="2142230"/>
            <a:ext cx="9293249" cy="3709930"/>
            <a:chOff x="1449376" y="2142230"/>
            <a:chExt cx="9293249" cy="4185220"/>
          </a:xfrm>
        </p:grpSpPr>
        <p:sp>
          <p:nvSpPr>
            <p:cNvPr id="37" name="Arc 3"/>
            <p:cNvSpPr/>
            <p:nvPr/>
          </p:nvSpPr>
          <p:spPr bwMode="auto">
            <a:xfrm>
              <a:off x="1449376" y="2142230"/>
              <a:ext cx="1750141" cy="1944407"/>
            </a:xfrm>
            <a:prstGeom prst="arc">
              <a:avLst>
                <a:gd name="adj1" fmla="val 6246170"/>
                <a:gd name="adj2" fmla="val 11025538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8" name="Arc 5"/>
            <p:cNvSpPr/>
            <p:nvPr/>
          </p:nvSpPr>
          <p:spPr bwMode="auto">
            <a:xfrm>
              <a:off x="1449376" y="2142230"/>
              <a:ext cx="1750141" cy="1944407"/>
            </a:xfrm>
            <a:prstGeom prst="arc">
              <a:avLst>
                <a:gd name="adj1" fmla="val 10911891"/>
                <a:gd name="adj2" fmla="val 4270614"/>
              </a:avLst>
            </a:prstGeom>
            <a:ln w="7620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9" name="Oval 15"/>
            <p:cNvSpPr/>
            <p:nvPr/>
          </p:nvSpPr>
          <p:spPr bwMode="auto">
            <a:xfrm>
              <a:off x="1991920" y="3572096"/>
              <a:ext cx="719308" cy="799814"/>
            </a:xfrm>
            <a:prstGeom prst="ellipse">
              <a:avLst/>
            </a:prstGeom>
            <a:solidFill>
              <a:srgbClr val="4EECBE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AutoShape 117"/>
            <p:cNvSpPr/>
            <p:nvPr/>
          </p:nvSpPr>
          <p:spPr bwMode="auto">
            <a:xfrm>
              <a:off x="2198436" y="3874869"/>
              <a:ext cx="323775" cy="269522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endParaRPr>
            </a:p>
          </p:txBody>
        </p:sp>
        <p:sp>
          <p:nvSpPr>
            <p:cNvPr id="41" name="Rectangle 30"/>
            <p:cNvSpPr/>
            <p:nvPr/>
          </p:nvSpPr>
          <p:spPr bwMode="auto">
            <a:xfrm>
              <a:off x="1449376" y="4942455"/>
              <a:ext cx="1811395" cy="13849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ms-MY" sz="1200" dirty="0">
                  <a:solidFill>
                    <a:schemeClr val="bg1"/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Praesent sodales odio sit amet odio tristi Praesent sodales odio sit amet odio tristi Lorem ipsum dolor sit amet consectetur adipiscing</a:t>
              </a:r>
              <a:endParaRPr lang="en-US" sz="120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42" name="Rectangle 31"/>
            <p:cNvSpPr/>
            <p:nvPr/>
          </p:nvSpPr>
          <p:spPr bwMode="auto">
            <a:xfrm>
              <a:off x="1813326" y="2667272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80%</a:t>
              </a:r>
              <a:endParaRPr lang="en-US" sz="3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Rectangle 32"/>
            <p:cNvSpPr/>
            <p:nvPr/>
          </p:nvSpPr>
          <p:spPr bwMode="auto">
            <a:xfrm>
              <a:off x="1585996" y="4504920"/>
              <a:ext cx="1569660" cy="4166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区域市场透析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2"/>
            <p:cNvSpPr/>
            <p:nvPr/>
          </p:nvSpPr>
          <p:spPr bwMode="auto">
            <a:xfrm>
              <a:off x="3969579" y="2142230"/>
              <a:ext cx="1750141" cy="1944407"/>
            </a:xfrm>
            <a:prstGeom prst="arc">
              <a:avLst>
                <a:gd name="adj1" fmla="val 6246170"/>
                <a:gd name="adj2" fmla="val 13766270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Arc 8"/>
            <p:cNvSpPr/>
            <p:nvPr/>
          </p:nvSpPr>
          <p:spPr bwMode="auto">
            <a:xfrm>
              <a:off x="3969579" y="2142230"/>
              <a:ext cx="1750141" cy="1944407"/>
            </a:xfrm>
            <a:prstGeom prst="arc">
              <a:avLst>
                <a:gd name="adj1" fmla="val 13603009"/>
                <a:gd name="adj2" fmla="val 4270614"/>
              </a:avLst>
            </a:prstGeom>
            <a:ln w="7620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Oval 16"/>
            <p:cNvSpPr/>
            <p:nvPr/>
          </p:nvSpPr>
          <p:spPr bwMode="auto">
            <a:xfrm>
              <a:off x="4512123" y="3572096"/>
              <a:ext cx="719308" cy="799814"/>
            </a:xfrm>
            <a:prstGeom prst="ellipse">
              <a:avLst/>
            </a:prstGeom>
            <a:solidFill>
              <a:srgbClr val="4EECBE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30" name="Group 23"/>
            <p:cNvGrpSpPr/>
            <p:nvPr/>
          </p:nvGrpSpPr>
          <p:grpSpPr bwMode="auto">
            <a:xfrm>
              <a:off x="4718269" y="3799321"/>
              <a:ext cx="323783" cy="359694"/>
              <a:chOff x="3288121" y="2035176"/>
              <a:chExt cx="366050" cy="366050"/>
            </a:xfrm>
            <a:solidFill>
              <a:schemeClr val="bg1"/>
            </a:solidFill>
          </p:grpSpPr>
          <p:sp>
            <p:nvSpPr>
              <p:cNvPr id="34" name="AutoShape 123"/>
              <p:cNvSpPr/>
              <p:nvPr/>
            </p:nvSpPr>
            <p:spPr bwMode="auto">
              <a:xfrm>
                <a:off x="3288121" y="2035176"/>
                <a:ext cx="366050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  <p:sp>
            <p:nvSpPr>
              <p:cNvPr id="35" name="AutoShape 124"/>
              <p:cNvSpPr/>
              <p:nvPr/>
            </p:nvSpPr>
            <p:spPr bwMode="auto">
              <a:xfrm>
                <a:off x="3391366" y="2137795"/>
                <a:ext cx="160186" cy="16018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  <p:sp>
            <p:nvSpPr>
              <p:cNvPr id="36" name="AutoShape 125"/>
              <p:cNvSpPr/>
              <p:nvPr/>
            </p:nvSpPr>
            <p:spPr bwMode="auto">
              <a:xfrm>
                <a:off x="3425156" y="2172210"/>
                <a:ext cx="91982" cy="919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</p:grpSp>
        <p:sp>
          <p:nvSpPr>
            <p:cNvPr id="31" name="Rectangle 33"/>
            <p:cNvSpPr/>
            <p:nvPr/>
          </p:nvSpPr>
          <p:spPr bwMode="auto">
            <a:xfrm>
              <a:off x="3969579" y="4942455"/>
              <a:ext cx="1811395" cy="13849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ms-MY" sz="1200" dirty="0">
                  <a:solidFill>
                    <a:schemeClr val="bg1"/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Praesent sodales odio sit amet odio tristi Praesent sodales odio sit amet odio tristi Lorem ipsum dolor sit amet consectetur adipiscing</a:t>
              </a:r>
              <a:endParaRPr lang="en-US" sz="120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2" name="Rectangle 34"/>
            <p:cNvSpPr/>
            <p:nvPr/>
          </p:nvSpPr>
          <p:spPr bwMode="auto">
            <a:xfrm>
              <a:off x="4079071" y="4504920"/>
              <a:ext cx="1569660" cy="4166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国内市场透析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Rectangle 39"/>
            <p:cNvSpPr/>
            <p:nvPr/>
          </p:nvSpPr>
          <p:spPr bwMode="auto">
            <a:xfrm>
              <a:off x="4333529" y="2667272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75%</a:t>
              </a:r>
              <a:endParaRPr lang="en-US" sz="3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Arc 1"/>
            <p:cNvSpPr/>
            <p:nvPr/>
          </p:nvSpPr>
          <p:spPr bwMode="auto">
            <a:xfrm>
              <a:off x="6489782" y="2142230"/>
              <a:ext cx="1750141" cy="1944407"/>
            </a:xfrm>
            <a:prstGeom prst="arc">
              <a:avLst>
                <a:gd name="adj1" fmla="val 6246170"/>
                <a:gd name="adj2" fmla="val 8658572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Arc 6"/>
            <p:cNvSpPr/>
            <p:nvPr/>
          </p:nvSpPr>
          <p:spPr bwMode="auto">
            <a:xfrm>
              <a:off x="6489782" y="2142230"/>
              <a:ext cx="1750141" cy="1944407"/>
            </a:xfrm>
            <a:prstGeom prst="arc">
              <a:avLst>
                <a:gd name="adj1" fmla="val 8639899"/>
                <a:gd name="adj2" fmla="val 4270614"/>
              </a:avLst>
            </a:prstGeom>
            <a:ln w="7620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Oval 17"/>
            <p:cNvSpPr/>
            <p:nvPr/>
          </p:nvSpPr>
          <p:spPr bwMode="auto">
            <a:xfrm>
              <a:off x="7032326" y="3572096"/>
              <a:ext cx="719308" cy="799814"/>
            </a:xfrm>
            <a:prstGeom prst="ellipse">
              <a:avLst/>
            </a:prstGeom>
            <a:solidFill>
              <a:srgbClr val="4EECBE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20" name="Group 27"/>
            <p:cNvGrpSpPr/>
            <p:nvPr/>
          </p:nvGrpSpPr>
          <p:grpSpPr bwMode="auto">
            <a:xfrm>
              <a:off x="7247557" y="3797746"/>
              <a:ext cx="324336" cy="359694"/>
              <a:chOff x="1823293" y="2035176"/>
              <a:chExt cx="366676" cy="366050"/>
            </a:xfrm>
            <a:solidFill>
              <a:schemeClr val="bg1"/>
            </a:solidFill>
          </p:grpSpPr>
          <p:sp>
            <p:nvSpPr>
              <p:cNvPr id="25" name="AutoShape 128"/>
              <p:cNvSpPr/>
              <p:nvPr/>
            </p:nvSpPr>
            <p:spPr bwMode="auto">
              <a:xfrm>
                <a:off x="1823293" y="2035176"/>
                <a:ext cx="366676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  <p:sp>
            <p:nvSpPr>
              <p:cNvPr id="26" name="AutoShape 129"/>
              <p:cNvSpPr/>
              <p:nvPr/>
            </p:nvSpPr>
            <p:spPr bwMode="auto">
              <a:xfrm>
                <a:off x="2052309" y="2080854"/>
                <a:ext cx="91356" cy="91356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</p:grpSp>
        <p:sp>
          <p:nvSpPr>
            <p:cNvPr id="21" name="Rectangle 35"/>
            <p:cNvSpPr/>
            <p:nvPr/>
          </p:nvSpPr>
          <p:spPr bwMode="auto">
            <a:xfrm>
              <a:off x="6489782" y="4942455"/>
              <a:ext cx="1811395" cy="13849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ms-MY" sz="1200" dirty="0">
                  <a:solidFill>
                    <a:schemeClr val="bg1"/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Praesent sodales odio sit amet odio tristi Praesent sodales odio sit amet odio tristi Lorem ipsum dolor sit amet consectetur adipiscing</a:t>
              </a:r>
              <a:endParaRPr lang="en-US" sz="120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22" name="Rectangle 36"/>
            <p:cNvSpPr/>
            <p:nvPr/>
          </p:nvSpPr>
          <p:spPr bwMode="auto">
            <a:xfrm>
              <a:off x="6627276" y="4504920"/>
              <a:ext cx="1569660" cy="4166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本地市场透析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Rectangle 40"/>
            <p:cNvSpPr/>
            <p:nvPr/>
          </p:nvSpPr>
          <p:spPr bwMode="auto">
            <a:xfrm>
              <a:off x="6853732" y="2667272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90%</a:t>
              </a:r>
              <a:endParaRPr lang="en-US" sz="3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Arc 4"/>
            <p:cNvSpPr/>
            <p:nvPr/>
          </p:nvSpPr>
          <p:spPr bwMode="auto">
            <a:xfrm>
              <a:off x="8931228" y="2142230"/>
              <a:ext cx="1750142" cy="1944407"/>
            </a:xfrm>
            <a:prstGeom prst="arc">
              <a:avLst>
                <a:gd name="adj1" fmla="val 6246170"/>
                <a:gd name="adj2" fmla="val 16335005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Arc 7"/>
            <p:cNvSpPr/>
            <p:nvPr/>
          </p:nvSpPr>
          <p:spPr bwMode="auto">
            <a:xfrm>
              <a:off x="8931228" y="2142230"/>
              <a:ext cx="1750142" cy="1944407"/>
            </a:xfrm>
            <a:prstGeom prst="arc">
              <a:avLst>
                <a:gd name="adj1" fmla="val 16280784"/>
                <a:gd name="adj2" fmla="val 4270614"/>
              </a:avLst>
            </a:prstGeom>
            <a:ln w="76200">
              <a:solidFill>
                <a:srgbClr val="4EEC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18"/>
            <p:cNvSpPr/>
            <p:nvPr/>
          </p:nvSpPr>
          <p:spPr bwMode="auto">
            <a:xfrm>
              <a:off x="9473772" y="3572096"/>
              <a:ext cx="719308" cy="799814"/>
            </a:xfrm>
            <a:prstGeom prst="ellipse">
              <a:avLst/>
            </a:prstGeom>
            <a:solidFill>
              <a:srgbClr val="4EECBE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11" name="Group 20"/>
            <p:cNvGrpSpPr/>
            <p:nvPr/>
          </p:nvGrpSpPr>
          <p:grpSpPr bwMode="auto">
            <a:xfrm>
              <a:off x="9679919" y="3837813"/>
              <a:ext cx="323786" cy="269925"/>
              <a:chOff x="359092" y="2813581"/>
              <a:chExt cx="366051" cy="274694"/>
            </a:xfrm>
            <a:solidFill>
              <a:schemeClr val="bg1"/>
            </a:solidFill>
          </p:grpSpPr>
          <p:sp>
            <p:nvSpPr>
              <p:cNvPr id="15" name="AutoShape 118"/>
              <p:cNvSpPr/>
              <p:nvPr/>
            </p:nvSpPr>
            <p:spPr bwMode="auto">
              <a:xfrm>
                <a:off x="359092" y="2813581"/>
                <a:ext cx="366051" cy="274694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  <p:sp>
            <p:nvSpPr>
              <p:cNvPr id="16" name="AutoShape 119"/>
              <p:cNvSpPr/>
              <p:nvPr/>
            </p:nvSpPr>
            <p:spPr bwMode="auto">
              <a:xfrm>
                <a:off x="587481" y="2916200"/>
                <a:ext cx="68830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38100" tIns="38100" rIns="38100" bIns="38100" anchor="ctr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</p:grpSp>
        <p:sp>
          <p:nvSpPr>
            <p:cNvPr id="12" name="Rectangle 37"/>
            <p:cNvSpPr/>
            <p:nvPr/>
          </p:nvSpPr>
          <p:spPr bwMode="auto">
            <a:xfrm>
              <a:off x="8931228" y="4942455"/>
              <a:ext cx="1811397" cy="13849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ms-MY" sz="1200" dirty="0">
                  <a:solidFill>
                    <a:schemeClr val="bg1"/>
                  </a:solidFill>
                  <a:latin typeface="Open Sans Light" pitchFamily="34" charset="0"/>
                  <a:ea typeface="Open Sans Light" pitchFamily="34" charset="0"/>
                  <a:cs typeface="Open Sans Light" pitchFamily="34" charset="0"/>
                </a:rPr>
                <a:t>Praesent sodales odio sit amet odio tristi Praesent sodales odio sit amet odio tristi Lorem ipsum dolor sit amet consectetur adipiscing</a:t>
              </a:r>
              <a:endParaRPr lang="en-US" sz="120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3" name="Rectangle 38"/>
            <p:cNvSpPr/>
            <p:nvPr/>
          </p:nvSpPr>
          <p:spPr bwMode="auto">
            <a:xfrm>
              <a:off x="9046846" y="4504920"/>
              <a:ext cx="1569660" cy="4166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国外市场透析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Rectangle 41"/>
            <p:cNvSpPr/>
            <p:nvPr/>
          </p:nvSpPr>
          <p:spPr bwMode="auto">
            <a:xfrm>
              <a:off x="9295180" y="2667272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60%</a:t>
              </a:r>
              <a:endParaRPr lang="en-US" sz="3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/>
          <p:cNvSpPr txBox="1"/>
          <p:nvPr/>
        </p:nvSpPr>
        <p:spPr>
          <a:xfrm>
            <a:off x="541771" y="351603"/>
            <a:ext cx="3007362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2.3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行业痛点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INDUSTRY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PAIN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POINTS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794" y="2432992"/>
            <a:ext cx="12190412" cy="1401204"/>
          </a:xfrm>
          <a:custGeom>
            <a:avLst/>
            <a:gdLst>
              <a:gd name="T0" fmla="*/ 94 w 11514"/>
              <a:gd name="T1" fmla="*/ 725 h 986"/>
              <a:gd name="T2" fmla="*/ 417 w 11514"/>
              <a:gd name="T3" fmla="*/ 560 h 986"/>
              <a:gd name="T4" fmla="*/ 684 w 11514"/>
              <a:gd name="T5" fmla="*/ 446 h 986"/>
              <a:gd name="T6" fmla="*/ 1001 w 11514"/>
              <a:gd name="T7" fmla="*/ 336 h 986"/>
              <a:gd name="T8" fmla="*/ 1361 w 11514"/>
              <a:gd name="T9" fmla="*/ 246 h 986"/>
              <a:gd name="T10" fmla="*/ 1753 w 11514"/>
              <a:gd name="T11" fmla="*/ 191 h 986"/>
              <a:gd name="T12" fmla="*/ 2060 w 11514"/>
              <a:gd name="T13" fmla="*/ 179 h 986"/>
              <a:gd name="T14" fmla="*/ 2160 w 11514"/>
              <a:gd name="T15" fmla="*/ 194 h 986"/>
              <a:gd name="T16" fmla="*/ 2402 w 11514"/>
              <a:gd name="T17" fmla="*/ 254 h 986"/>
              <a:gd name="T18" fmla="*/ 2547 w 11514"/>
              <a:gd name="T19" fmla="*/ 309 h 986"/>
              <a:gd name="T20" fmla="*/ 2694 w 11514"/>
              <a:gd name="T21" fmla="*/ 384 h 986"/>
              <a:gd name="T22" fmla="*/ 2834 w 11514"/>
              <a:gd name="T23" fmla="*/ 485 h 986"/>
              <a:gd name="T24" fmla="*/ 2950 w 11514"/>
              <a:gd name="T25" fmla="*/ 611 h 986"/>
              <a:gd name="T26" fmla="*/ 2998 w 11514"/>
              <a:gd name="T27" fmla="*/ 663 h 986"/>
              <a:gd name="T28" fmla="*/ 3088 w 11514"/>
              <a:gd name="T29" fmla="*/ 729 h 986"/>
              <a:gd name="T30" fmla="*/ 3202 w 11514"/>
              <a:gd name="T31" fmla="*/ 789 h 986"/>
              <a:gd name="T32" fmla="*/ 3453 w 11514"/>
              <a:gd name="T33" fmla="*/ 878 h 986"/>
              <a:gd name="T34" fmla="*/ 3799 w 11514"/>
              <a:gd name="T35" fmla="*/ 951 h 986"/>
              <a:gd name="T36" fmla="*/ 4181 w 11514"/>
              <a:gd name="T37" fmla="*/ 984 h 986"/>
              <a:gd name="T38" fmla="*/ 4573 w 11514"/>
              <a:gd name="T39" fmla="*/ 974 h 986"/>
              <a:gd name="T40" fmla="*/ 4811 w 11514"/>
              <a:gd name="T41" fmla="*/ 939 h 986"/>
              <a:gd name="T42" fmla="*/ 4992 w 11514"/>
              <a:gd name="T43" fmla="*/ 897 h 986"/>
              <a:gd name="T44" fmla="*/ 5160 w 11514"/>
              <a:gd name="T45" fmla="*/ 839 h 986"/>
              <a:gd name="T46" fmla="*/ 5315 w 11514"/>
              <a:gd name="T47" fmla="*/ 764 h 986"/>
              <a:gd name="T48" fmla="*/ 5448 w 11514"/>
              <a:gd name="T49" fmla="*/ 672 h 986"/>
              <a:gd name="T50" fmla="*/ 5604 w 11514"/>
              <a:gd name="T51" fmla="*/ 543 h 986"/>
              <a:gd name="T52" fmla="*/ 5895 w 11514"/>
              <a:gd name="T53" fmla="*/ 350 h 986"/>
              <a:gd name="T54" fmla="*/ 6192 w 11514"/>
              <a:gd name="T55" fmla="*/ 204 h 986"/>
              <a:gd name="T56" fmla="*/ 6379 w 11514"/>
              <a:gd name="T57" fmla="*/ 135 h 986"/>
              <a:gd name="T58" fmla="*/ 6580 w 11514"/>
              <a:gd name="T59" fmla="*/ 78 h 986"/>
              <a:gd name="T60" fmla="*/ 6791 w 11514"/>
              <a:gd name="T61" fmla="*/ 36 h 986"/>
              <a:gd name="T62" fmla="*/ 7016 w 11514"/>
              <a:gd name="T63" fmla="*/ 9 h 986"/>
              <a:gd name="T64" fmla="*/ 7252 w 11514"/>
              <a:gd name="T65" fmla="*/ 0 h 986"/>
              <a:gd name="T66" fmla="*/ 7501 w 11514"/>
              <a:gd name="T67" fmla="*/ 12 h 986"/>
              <a:gd name="T68" fmla="*/ 7758 w 11514"/>
              <a:gd name="T69" fmla="*/ 44 h 986"/>
              <a:gd name="T70" fmla="*/ 8028 w 11514"/>
              <a:gd name="T71" fmla="*/ 101 h 986"/>
              <a:gd name="T72" fmla="*/ 8309 w 11514"/>
              <a:gd name="T73" fmla="*/ 182 h 986"/>
              <a:gd name="T74" fmla="*/ 8600 w 11514"/>
              <a:gd name="T75" fmla="*/ 291 h 986"/>
              <a:gd name="T76" fmla="*/ 8901 w 11514"/>
              <a:gd name="T77" fmla="*/ 428 h 986"/>
              <a:gd name="T78" fmla="*/ 9130 w 11514"/>
              <a:gd name="T79" fmla="*/ 542 h 986"/>
              <a:gd name="T80" fmla="*/ 9420 w 11514"/>
              <a:gd name="T81" fmla="*/ 659 h 986"/>
              <a:gd name="T82" fmla="*/ 9689 w 11514"/>
              <a:gd name="T83" fmla="*/ 738 h 986"/>
              <a:gd name="T84" fmla="*/ 9941 w 11514"/>
              <a:gd name="T85" fmla="*/ 782 h 986"/>
              <a:gd name="T86" fmla="*/ 10175 w 11514"/>
              <a:gd name="T87" fmla="*/ 797 h 986"/>
              <a:gd name="T88" fmla="*/ 10390 w 11514"/>
              <a:gd name="T89" fmla="*/ 785 h 986"/>
              <a:gd name="T90" fmla="*/ 10584 w 11514"/>
              <a:gd name="T91" fmla="*/ 750 h 986"/>
              <a:gd name="T92" fmla="*/ 10761 w 11514"/>
              <a:gd name="T93" fmla="*/ 699 h 986"/>
              <a:gd name="T94" fmla="*/ 10919 w 11514"/>
              <a:gd name="T95" fmla="*/ 635 h 986"/>
              <a:gd name="T96" fmla="*/ 11121 w 11514"/>
              <a:gd name="T97" fmla="*/ 524 h 986"/>
              <a:gd name="T98" fmla="*/ 11327 w 11514"/>
              <a:gd name="T99" fmla="*/ 368 h 986"/>
              <a:gd name="T100" fmla="*/ 11457 w 11514"/>
              <a:gd name="T101" fmla="*/ 236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514" h="986">
                <a:moveTo>
                  <a:pt x="0" y="782"/>
                </a:moveTo>
                <a:lnTo>
                  <a:pt x="0" y="782"/>
                </a:lnTo>
                <a:lnTo>
                  <a:pt x="43" y="756"/>
                </a:lnTo>
                <a:lnTo>
                  <a:pt x="94" y="725"/>
                </a:lnTo>
                <a:lnTo>
                  <a:pt x="165" y="686"/>
                </a:lnTo>
                <a:lnTo>
                  <a:pt x="253" y="639"/>
                </a:lnTo>
                <a:lnTo>
                  <a:pt x="358" y="587"/>
                </a:lnTo>
                <a:lnTo>
                  <a:pt x="417" y="560"/>
                </a:lnTo>
                <a:lnTo>
                  <a:pt x="478" y="531"/>
                </a:lnTo>
                <a:lnTo>
                  <a:pt x="543" y="503"/>
                </a:lnTo>
                <a:lnTo>
                  <a:pt x="612" y="474"/>
                </a:lnTo>
                <a:lnTo>
                  <a:pt x="684" y="446"/>
                </a:lnTo>
                <a:lnTo>
                  <a:pt x="759" y="417"/>
                </a:lnTo>
                <a:lnTo>
                  <a:pt x="838" y="389"/>
                </a:lnTo>
                <a:lnTo>
                  <a:pt x="919" y="362"/>
                </a:lnTo>
                <a:lnTo>
                  <a:pt x="1001" y="336"/>
                </a:lnTo>
                <a:lnTo>
                  <a:pt x="1088" y="311"/>
                </a:lnTo>
                <a:lnTo>
                  <a:pt x="1177" y="288"/>
                </a:lnTo>
                <a:lnTo>
                  <a:pt x="1268" y="266"/>
                </a:lnTo>
                <a:lnTo>
                  <a:pt x="1361" y="246"/>
                </a:lnTo>
                <a:lnTo>
                  <a:pt x="1456" y="228"/>
                </a:lnTo>
                <a:lnTo>
                  <a:pt x="1553" y="213"/>
                </a:lnTo>
                <a:lnTo>
                  <a:pt x="1652" y="200"/>
                </a:lnTo>
                <a:lnTo>
                  <a:pt x="1753" y="191"/>
                </a:lnTo>
                <a:lnTo>
                  <a:pt x="1853" y="183"/>
                </a:lnTo>
                <a:lnTo>
                  <a:pt x="1956" y="179"/>
                </a:lnTo>
                <a:lnTo>
                  <a:pt x="2009" y="179"/>
                </a:lnTo>
                <a:lnTo>
                  <a:pt x="2060" y="179"/>
                </a:lnTo>
                <a:lnTo>
                  <a:pt x="2060" y="179"/>
                </a:lnTo>
                <a:lnTo>
                  <a:pt x="2087" y="182"/>
                </a:lnTo>
                <a:lnTo>
                  <a:pt x="2118" y="186"/>
                </a:lnTo>
                <a:lnTo>
                  <a:pt x="2160" y="194"/>
                </a:lnTo>
                <a:lnTo>
                  <a:pt x="2211" y="203"/>
                </a:lnTo>
                <a:lnTo>
                  <a:pt x="2268" y="216"/>
                </a:lnTo>
                <a:lnTo>
                  <a:pt x="2333" y="233"/>
                </a:lnTo>
                <a:lnTo>
                  <a:pt x="2402" y="254"/>
                </a:lnTo>
                <a:lnTo>
                  <a:pt x="2436" y="266"/>
                </a:lnTo>
                <a:lnTo>
                  <a:pt x="2474" y="279"/>
                </a:lnTo>
                <a:lnTo>
                  <a:pt x="2510" y="293"/>
                </a:lnTo>
                <a:lnTo>
                  <a:pt x="2547" y="309"/>
                </a:lnTo>
                <a:lnTo>
                  <a:pt x="2585" y="326"/>
                </a:lnTo>
                <a:lnTo>
                  <a:pt x="2621" y="344"/>
                </a:lnTo>
                <a:lnTo>
                  <a:pt x="2658" y="363"/>
                </a:lnTo>
                <a:lnTo>
                  <a:pt x="2694" y="384"/>
                </a:lnTo>
                <a:lnTo>
                  <a:pt x="2730" y="407"/>
                </a:lnTo>
                <a:lnTo>
                  <a:pt x="2766" y="431"/>
                </a:lnTo>
                <a:lnTo>
                  <a:pt x="2799" y="456"/>
                </a:lnTo>
                <a:lnTo>
                  <a:pt x="2834" y="485"/>
                </a:lnTo>
                <a:lnTo>
                  <a:pt x="2865" y="513"/>
                </a:lnTo>
                <a:lnTo>
                  <a:pt x="2895" y="545"/>
                </a:lnTo>
                <a:lnTo>
                  <a:pt x="2923" y="576"/>
                </a:lnTo>
                <a:lnTo>
                  <a:pt x="2950" y="611"/>
                </a:lnTo>
                <a:lnTo>
                  <a:pt x="2950" y="611"/>
                </a:lnTo>
                <a:lnTo>
                  <a:pt x="2965" y="629"/>
                </a:lnTo>
                <a:lnTo>
                  <a:pt x="2980" y="647"/>
                </a:lnTo>
                <a:lnTo>
                  <a:pt x="2998" y="663"/>
                </a:lnTo>
                <a:lnTo>
                  <a:pt x="3018" y="680"/>
                </a:lnTo>
                <a:lnTo>
                  <a:pt x="3040" y="696"/>
                </a:lnTo>
                <a:lnTo>
                  <a:pt x="3063" y="713"/>
                </a:lnTo>
                <a:lnTo>
                  <a:pt x="3088" y="729"/>
                </a:lnTo>
                <a:lnTo>
                  <a:pt x="3114" y="744"/>
                </a:lnTo>
                <a:lnTo>
                  <a:pt x="3142" y="759"/>
                </a:lnTo>
                <a:lnTo>
                  <a:pt x="3171" y="774"/>
                </a:lnTo>
                <a:lnTo>
                  <a:pt x="3202" y="789"/>
                </a:lnTo>
                <a:lnTo>
                  <a:pt x="3234" y="803"/>
                </a:lnTo>
                <a:lnTo>
                  <a:pt x="3303" y="830"/>
                </a:lnTo>
                <a:lnTo>
                  <a:pt x="3375" y="855"/>
                </a:lnTo>
                <a:lnTo>
                  <a:pt x="3453" y="878"/>
                </a:lnTo>
                <a:lnTo>
                  <a:pt x="3534" y="900"/>
                </a:lnTo>
                <a:lnTo>
                  <a:pt x="3619" y="918"/>
                </a:lnTo>
                <a:lnTo>
                  <a:pt x="3708" y="936"/>
                </a:lnTo>
                <a:lnTo>
                  <a:pt x="3799" y="951"/>
                </a:lnTo>
                <a:lnTo>
                  <a:pt x="3892" y="963"/>
                </a:lnTo>
                <a:lnTo>
                  <a:pt x="3986" y="974"/>
                </a:lnTo>
                <a:lnTo>
                  <a:pt x="4084" y="980"/>
                </a:lnTo>
                <a:lnTo>
                  <a:pt x="4181" y="984"/>
                </a:lnTo>
                <a:lnTo>
                  <a:pt x="4279" y="986"/>
                </a:lnTo>
                <a:lnTo>
                  <a:pt x="4378" y="986"/>
                </a:lnTo>
                <a:lnTo>
                  <a:pt x="4475" y="981"/>
                </a:lnTo>
                <a:lnTo>
                  <a:pt x="4573" y="974"/>
                </a:lnTo>
                <a:lnTo>
                  <a:pt x="4670" y="962"/>
                </a:lnTo>
                <a:lnTo>
                  <a:pt x="4717" y="956"/>
                </a:lnTo>
                <a:lnTo>
                  <a:pt x="4765" y="948"/>
                </a:lnTo>
                <a:lnTo>
                  <a:pt x="4811" y="939"/>
                </a:lnTo>
                <a:lnTo>
                  <a:pt x="4857" y="930"/>
                </a:lnTo>
                <a:lnTo>
                  <a:pt x="4902" y="920"/>
                </a:lnTo>
                <a:lnTo>
                  <a:pt x="4947" y="909"/>
                </a:lnTo>
                <a:lnTo>
                  <a:pt x="4992" y="897"/>
                </a:lnTo>
                <a:lnTo>
                  <a:pt x="5036" y="884"/>
                </a:lnTo>
                <a:lnTo>
                  <a:pt x="5078" y="870"/>
                </a:lnTo>
                <a:lnTo>
                  <a:pt x="5120" y="854"/>
                </a:lnTo>
                <a:lnTo>
                  <a:pt x="5160" y="839"/>
                </a:lnTo>
                <a:lnTo>
                  <a:pt x="5201" y="821"/>
                </a:lnTo>
                <a:lnTo>
                  <a:pt x="5240" y="803"/>
                </a:lnTo>
                <a:lnTo>
                  <a:pt x="5277" y="785"/>
                </a:lnTo>
                <a:lnTo>
                  <a:pt x="5315" y="764"/>
                </a:lnTo>
                <a:lnTo>
                  <a:pt x="5349" y="743"/>
                </a:lnTo>
                <a:lnTo>
                  <a:pt x="5384" y="720"/>
                </a:lnTo>
                <a:lnTo>
                  <a:pt x="5417" y="698"/>
                </a:lnTo>
                <a:lnTo>
                  <a:pt x="5448" y="672"/>
                </a:lnTo>
                <a:lnTo>
                  <a:pt x="5478" y="647"/>
                </a:lnTo>
                <a:lnTo>
                  <a:pt x="5478" y="647"/>
                </a:lnTo>
                <a:lnTo>
                  <a:pt x="5540" y="596"/>
                </a:lnTo>
                <a:lnTo>
                  <a:pt x="5604" y="543"/>
                </a:lnTo>
                <a:lnTo>
                  <a:pt x="5672" y="494"/>
                </a:lnTo>
                <a:lnTo>
                  <a:pt x="5742" y="444"/>
                </a:lnTo>
                <a:lnTo>
                  <a:pt x="5817" y="396"/>
                </a:lnTo>
                <a:lnTo>
                  <a:pt x="5895" y="350"/>
                </a:lnTo>
                <a:lnTo>
                  <a:pt x="5976" y="306"/>
                </a:lnTo>
                <a:lnTo>
                  <a:pt x="6060" y="264"/>
                </a:lnTo>
                <a:lnTo>
                  <a:pt x="6147" y="224"/>
                </a:lnTo>
                <a:lnTo>
                  <a:pt x="6192" y="204"/>
                </a:lnTo>
                <a:lnTo>
                  <a:pt x="6238" y="186"/>
                </a:lnTo>
                <a:lnTo>
                  <a:pt x="6285" y="168"/>
                </a:lnTo>
                <a:lnTo>
                  <a:pt x="6331" y="152"/>
                </a:lnTo>
                <a:lnTo>
                  <a:pt x="6379" y="135"/>
                </a:lnTo>
                <a:lnTo>
                  <a:pt x="6429" y="120"/>
                </a:lnTo>
                <a:lnTo>
                  <a:pt x="6478" y="105"/>
                </a:lnTo>
                <a:lnTo>
                  <a:pt x="6529" y="92"/>
                </a:lnTo>
                <a:lnTo>
                  <a:pt x="6580" y="78"/>
                </a:lnTo>
                <a:lnTo>
                  <a:pt x="6631" y="66"/>
                </a:lnTo>
                <a:lnTo>
                  <a:pt x="6685" y="56"/>
                </a:lnTo>
                <a:lnTo>
                  <a:pt x="6737" y="45"/>
                </a:lnTo>
                <a:lnTo>
                  <a:pt x="6791" y="36"/>
                </a:lnTo>
                <a:lnTo>
                  <a:pt x="6847" y="27"/>
                </a:lnTo>
                <a:lnTo>
                  <a:pt x="6902" y="20"/>
                </a:lnTo>
                <a:lnTo>
                  <a:pt x="6959" y="14"/>
                </a:lnTo>
                <a:lnTo>
                  <a:pt x="7016" y="9"/>
                </a:lnTo>
                <a:lnTo>
                  <a:pt x="7075" y="5"/>
                </a:lnTo>
                <a:lnTo>
                  <a:pt x="7133" y="2"/>
                </a:lnTo>
                <a:lnTo>
                  <a:pt x="7192" y="0"/>
                </a:lnTo>
                <a:lnTo>
                  <a:pt x="7252" y="0"/>
                </a:lnTo>
                <a:lnTo>
                  <a:pt x="7313" y="2"/>
                </a:lnTo>
                <a:lnTo>
                  <a:pt x="7375" y="3"/>
                </a:lnTo>
                <a:lnTo>
                  <a:pt x="7438" y="6"/>
                </a:lnTo>
                <a:lnTo>
                  <a:pt x="7501" y="12"/>
                </a:lnTo>
                <a:lnTo>
                  <a:pt x="7564" y="18"/>
                </a:lnTo>
                <a:lnTo>
                  <a:pt x="7628" y="26"/>
                </a:lnTo>
                <a:lnTo>
                  <a:pt x="7692" y="35"/>
                </a:lnTo>
                <a:lnTo>
                  <a:pt x="7758" y="44"/>
                </a:lnTo>
                <a:lnTo>
                  <a:pt x="7824" y="56"/>
                </a:lnTo>
                <a:lnTo>
                  <a:pt x="7892" y="69"/>
                </a:lnTo>
                <a:lnTo>
                  <a:pt x="7959" y="84"/>
                </a:lnTo>
                <a:lnTo>
                  <a:pt x="8028" y="101"/>
                </a:lnTo>
                <a:lnTo>
                  <a:pt x="8097" y="119"/>
                </a:lnTo>
                <a:lnTo>
                  <a:pt x="8168" y="138"/>
                </a:lnTo>
                <a:lnTo>
                  <a:pt x="8238" y="159"/>
                </a:lnTo>
                <a:lnTo>
                  <a:pt x="8309" y="182"/>
                </a:lnTo>
                <a:lnTo>
                  <a:pt x="8381" y="207"/>
                </a:lnTo>
                <a:lnTo>
                  <a:pt x="8453" y="233"/>
                </a:lnTo>
                <a:lnTo>
                  <a:pt x="8526" y="261"/>
                </a:lnTo>
                <a:lnTo>
                  <a:pt x="8600" y="291"/>
                </a:lnTo>
                <a:lnTo>
                  <a:pt x="8674" y="323"/>
                </a:lnTo>
                <a:lnTo>
                  <a:pt x="8749" y="356"/>
                </a:lnTo>
                <a:lnTo>
                  <a:pt x="8824" y="392"/>
                </a:lnTo>
                <a:lnTo>
                  <a:pt x="8901" y="428"/>
                </a:lnTo>
                <a:lnTo>
                  <a:pt x="8977" y="467"/>
                </a:lnTo>
                <a:lnTo>
                  <a:pt x="8977" y="467"/>
                </a:lnTo>
                <a:lnTo>
                  <a:pt x="9054" y="506"/>
                </a:lnTo>
                <a:lnTo>
                  <a:pt x="9130" y="542"/>
                </a:lnTo>
                <a:lnTo>
                  <a:pt x="9204" y="575"/>
                </a:lnTo>
                <a:lnTo>
                  <a:pt x="9277" y="606"/>
                </a:lnTo>
                <a:lnTo>
                  <a:pt x="9349" y="633"/>
                </a:lnTo>
                <a:lnTo>
                  <a:pt x="9420" y="659"/>
                </a:lnTo>
                <a:lnTo>
                  <a:pt x="9489" y="683"/>
                </a:lnTo>
                <a:lnTo>
                  <a:pt x="9558" y="704"/>
                </a:lnTo>
                <a:lnTo>
                  <a:pt x="9623" y="722"/>
                </a:lnTo>
                <a:lnTo>
                  <a:pt x="9689" y="738"/>
                </a:lnTo>
                <a:lnTo>
                  <a:pt x="9755" y="752"/>
                </a:lnTo>
                <a:lnTo>
                  <a:pt x="9818" y="764"/>
                </a:lnTo>
                <a:lnTo>
                  <a:pt x="9881" y="774"/>
                </a:lnTo>
                <a:lnTo>
                  <a:pt x="9941" y="782"/>
                </a:lnTo>
                <a:lnTo>
                  <a:pt x="10001" y="788"/>
                </a:lnTo>
                <a:lnTo>
                  <a:pt x="10061" y="792"/>
                </a:lnTo>
                <a:lnTo>
                  <a:pt x="10118" y="795"/>
                </a:lnTo>
                <a:lnTo>
                  <a:pt x="10175" y="797"/>
                </a:lnTo>
                <a:lnTo>
                  <a:pt x="10231" y="795"/>
                </a:lnTo>
                <a:lnTo>
                  <a:pt x="10285" y="794"/>
                </a:lnTo>
                <a:lnTo>
                  <a:pt x="10337" y="789"/>
                </a:lnTo>
                <a:lnTo>
                  <a:pt x="10390" y="785"/>
                </a:lnTo>
                <a:lnTo>
                  <a:pt x="10441" y="777"/>
                </a:lnTo>
                <a:lnTo>
                  <a:pt x="10489" y="770"/>
                </a:lnTo>
                <a:lnTo>
                  <a:pt x="10538" y="761"/>
                </a:lnTo>
                <a:lnTo>
                  <a:pt x="10584" y="750"/>
                </a:lnTo>
                <a:lnTo>
                  <a:pt x="10631" y="740"/>
                </a:lnTo>
                <a:lnTo>
                  <a:pt x="10676" y="726"/>
                </a:lnTo>
                <a:lnTo>
                  <a:pt x="10719" y="714"/>
                </a:lnTo>
                <a:lnTo>
                  <a:pt x="10761" y="699"/>
                </a:lnTo>
                <a:lnTo>
                  <a:pt x="10803" y="684"/>
                </a:lnTo>
                <a:lnTo>
                  <a:pt x="10842" y="669"/>
                </a:lnTo>
                <a:lnTo>
                  <a:pt x="10881" y="653"/>
                </a:lnTo>
                <a:lnTo>
                  <a:pt x="10919" y="635"/>
                </a:lnTo>
                <a:lnTo>
                  <a:pt x="10956" y="617"/>
                </a:lnTo>
                <a:lnTo>
                  <a:pt x="10992" y="599"/>
                </a:lnTo>
                <a:lnTo>
                  <a:pt x="11058" y="561"/>
                </a:lnTo>
                <a:lnTo>
                  <a:pt x="11121" y="524"/>
                </a:lnTo>
                <a:lnTo>
                  <a:pt x="11180" y="483"/>
                </a:lnTo>
                <a:lnTo>
                  <a:pt x="11234" y="444"/>
                </a:lnTo>
                <a:lnTo>
                  <a:pt x="11282" y="405"/>
                </a:lnTo>
                <a:lnTo>
                  <a:pt x="11327" y="368"/>
                </a:lnTo>
                <a:lnTo>
                  <a:pt x="11366" y="330"/>
                </a:lnTo>
                <a:lnTo>
                  <a:pt x="11402" y="296"/>
                </a:lnTo>
                <a:lnTo>
                  <a:pt x="11432" y="264"/>
                </a:lnTo>
                <a:lnTo>
                  <a:pt x="11457" y="236"/>
                </a:lnTo>
                <a:lnTo>
                  <a:pt x="11478" y="210"/>
                </a:lnTo>
                <a:lnTo>
                  <a:pt x="11495" y="189"/>
                </a:lnTo>
                <a:lnTo>
                  <a:pt x="11514" y="161"/>
                </a:lnTo>
              </a:path>
            </a:pathLst>
          </a:custGeom>
          <a:noFill/>
          <a:ln w="12700">
            <a:solidFill>
              <a:srgbClr val="4EECBE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6" name="그룹 8"/>
          <p:cNvGrpSpPr/>
          <p:nvPr/>
        </p:nvGrpSpPr>
        <p:grpSpPr>
          <a:xfrm>
            <a:off x="1969234" y="5310783"/>
            <a:ext cx="8270008" cy="738664"/>
            <a:chOff x="1060511" y="3212976"/>
            <a:chExt cx="7035333" cy="512189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1060511" y="3212976"/>
              <a:ext cx="3367557" cy="51218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Duis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aute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irure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dolor in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reprehenderit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in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voluptate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velit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esse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cillum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dolore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eu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fugiat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nulla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pariatur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Excepteur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occaecat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cupidatat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non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proident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sunt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in culpa qui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officia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deserunt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mollit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anim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id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</a:t>
              </a:r>
              <a:r>
                <a:rPr lang="en-US" altLang="ko-KR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laborum</a:t>
              </a:r>
              <a:endParaRPr lang="en-US" altLang="ko-KR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4728288" y="3212976"/>
              <a:ext cx="3367556" cy="51218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just">
                <a:defRPr/>
              </a:pP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Duis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aute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irure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dolor in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reprehenderit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in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voluptate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velit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esse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cillum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dolore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eu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fugiat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nulla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pariatur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Excepteur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occaecat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cupidatat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non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proident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sunt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in culpa qui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officia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deserunt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mollit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anim</a:t>
              </a:r>
              <a:r>
                <a:rPr lang="en-US" sz="1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id </a:t>
              </a:r>
              <a:r>
                <a:rPr lang="en-US" sz="1200" err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</a:t>
              </a:r>
              <a:r>
                <a:rPr lang="en-US" sz="120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laborum</a:t>
              </a:r>
              <a:endParaRPr lang="en-US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098387" y="4722454"/>
            <a:ext cx="3995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行业痛点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9234" y="1716258"/>
            <a:ext cx="8270008" cy="2658794"/>
          </a:xfrm>
          <a:custGeom>
            <a:avLst/>
            <a:gdLst>
              <a:gd name="connsiteX0" fmla="*/ 443141 w 8270008"/>
              <a:gd name="connsiteY0" fmla="*/ 0 h 2658794"/>
              <a:gd name="connsiteX1" fmla="*/ 7826867 w 8270008"/>
              <a:gd name="connsiteY1" fmla="*/ 0 h 2658794"/>
              <a:gd name="connsiteX2" fmla="*/ 8270008 w 8270008"/>
              <a:gd name="connsiteY2" fmla="*/ 443141 h 2658794"/>
              <a:gd name="connsiteX3" fmla="*/ 8270008 w 8270008"/>
              <a:gd name="connsiteY3" fmla="*/ 2215653 h 2658794"/>
              <a:gd name="connsiteX4" fmla="*/ 7826867 w 8270008"/>
              <a:gd name="connsiteY4" fmla="*/ 2658794 h 2658794"/>
              <a:gd name="connsiteX5" fmla="*/ 443141 w 8270008"/>
              <a:gd name="connsiteY5" fmla="*/ 2658794 h 2658794"/>
              <a:gd name="connsiteX6" fmla="*/ 0 w 8270008"/>
              <a:gd name="connsiteY6" fmla="*/ 2215653 h 2658794"/>
              <a:gd name="connsiteX7" fmla="*/ 0 w 8270008"/>
              <a:gd name="connsiteY7" fmla="*/ 443141 h 2658794"/>
              <a:gd name="connsiteX8" fmla="*/ 443141 w 8270008"/>
              <a:gd name="connsiteY8" fmla="*/ 0 h 265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0008" h="2658794">
                <a:moveTo>
                  <a:pt x="443141" y="0"/>
                </a:moveTo>
                <a:lnTo>
                  <a:pt x="7826867" y="0"/>
                </a:lnTo>
                <a:cubicBezTo>
                  <a:pt x="8071607" y="0"/>
                  <a:pt x="8270008" y="198401"/>
                  <a:pt x="8270008" y="443141"/>
                </a:cubicBezTo>
                <a:lnTo>
                  <a:pt x="8270008" y="2215653"/>
                </a:lnTo>
                <a:cubicBezTo>
                  <a:pt x="8270008" y="2460393"/>
                  <a:pt x="8071607" y="2658794"/>
                  <a:pt x="7826867" y="2658794"/>
                </a:cubicBezTo>
                <a:lnTo>
                  <a:pt x="443141" y="2658794"/>
                </a:lnTo>
                <a:cubicBezTo>
                  <a:pt x="198401" y="2658794"/>
                  <a:pt x="0" y="2460393"/>
                  <a:pt x="0" y="2215653"/>
                </a:cubicBezTo>
                <a:lnTo>
                  <a:pt x="0" y="443141"/>
                </a:lnTo>
                <a:cubicBezTo>
                  <a:pt x="0" y="198401"/>
                  <a:pt x="198401" y="0"/>
                  <a:pt x="443141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9365" y="1692882"/>
            <a:ext cx="1925077" cy="2302895"/>
          </a:xfrm>
          <a:custGeom>
            <a:avLst/>
            <a:gdLst>
              <a:gd name="connsiteX0" fmla="*/ 0 w 1925077"/>
              <a:gd name="connsiteY0" fmla="*/ 0 h 2302895"/>
              <a:gd name="connsiteX1" fmla="*/ 1925077 w 1925077"/>
              <a:gd name="connsiteY1" fmla="*/ 0 h 2302895"/>
              <a:gd name="connsiteX2" fmla="*/ 1925077 w 1925077"/>
              <a:gd name="connsiteY2" fmla="*/ 2302895 h 2302895"/>
              <a:gd name="connsiteX3" fmla="*/ 0 w 1925077"/>
              <a:gd name="connsiteY3" fmla="*/ 2302895 h 230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5077" h="2302895">
                <a:moveTo>
                  <a:pt x="0" y="0"/>
                </a:moveTo>
                <a:lnTo>
                  <a:pt x="1925077" y="0"/>
                </a:lnTo>
                <a:lnTo>
                  <a:pt x="1925077" y="2302895"/>
                </a:lnTo>
                <a:lnTo>
                  <a:pt x="0" y="2302895"/>
                </a:lnTo>
                <a:close/>
              </a:path>
            </a:pathLst>
          </a:cu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8990" y="1692882"/>
            <a:ext cx="1925077" cy="2302895"/>
          </a:xfrm>
          <a:custGeom>
            <a:avLst/>
            <a:gdLst>
              <a:gd name="connsiteX0" fmla="*/ 0 w 1925077"/>
              <a:gd name="connsiteY0" fmla="*/ 0 h 2302895"/>
              <a:gd name="connsiteX1" fmla="*/ 1925077 w 1925077"/>
              <a:gd name="connsiteY1" fmla="*/ 0 h 2302895"/>
              <a:gd name="connsiteX2" fmla="*/ 1925077 w 1925077"/>
              <a:gd name="connsiteY2" fmla="*/ 2302895 h 2302895"/>
              <a:gd name="connsiteX3" fmla="*/ 0 w 1925077"/>
              <a:gd name="connsiteY3" fmla="*/ 2302895 h 230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5077" h="2302895">
                <a:moveTo>
                  <a:pt x="0" y="0"/>
                </a:moveTo>
                <a:lnTo>
                  <a:pt x="1925077" y="0"/>
                </a:lnTo>
                <a:lnTo>
                  <a:pt x="1925077" y="2302895"/>
                </a:lnTo>
                <a:lnTo>
                  <a:pt x="0" y="2302895"/>
                </a:lnTo>
                <a:close/>
              </a:path>
            </a:pathLst>
          </a:cu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4461" y="1709437"/>
            <a:ext cx="1925077" cy="2302895"/>
          </a:xfrm>
          <a:custGeom>
            <a:avLst/>
            <a:gdLst>
              <a:gd name="connsiteX0" fmla="*/ 0 w 1925077"/>
              <a:gd name="connsiteY0" fmla="*/ 0 h 2302895"/>
              <a:gd name="connsiteX1" fmla="*/ 1925077 w 1925077"/>
              <a:gd name="connsiteY1" fmla="*/ 0 h 2302895"/>
              <a:gd name="connsiteX2" fmla="*/ 1925077 w 1925077"/>
              <a:gd name="connsiteY2" fmla="*/ 2302895 h 2302895"/>
              <a:gd name="connsiteX3" fmla="*/ 0 w 1925077"/>
              <a:gd name="connsiteY3" fmla="*/ 2302895 h 230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5077" h="2302895">
                <a:moveTo>
                  <a:pt x="0" y="0"/>
                </a:moveTo>
                <a:lnTo>
                  <a:pt x="1925077" y="0"/>
                </a:lnTo>
                <a:lnTo>
                  <a:pt x="1925077" y="2302895"/>
                </a:lnTo>
                <a:lnTo>
                  <a:pt x="0" y="2302895"/>
                </a:lnTo>
                <a:close/>
              </a:path>
            </a:pathLst>
          </a:cu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80168" y="1709436"/>
            <a:ext cx="1925077" cy="2302895"/>
          </a:xfrm>
          <a:custGeom>
            <a:avLst/>
            <a:gdLst>
              <a:gd name="connsiteX0" fmla="*/ 0 w 1925077"/>
              <a:gd name="connsiteY0" fmla="*/ 0 h 2302895"/>
              <a:gd name="connsiteX1" fmla="*/ 1925077 w 1925077"/>
              <a:gd name="connsiteY1" fmla="*/ 0 h 2302895"/>
              <a:gd name="connsiteX2" fmla="*/ 1925077 w 1925077"/>
              <a:gd name="connsiteY2" fmla="*/ 2302895 h 2302895"/>
              <a:gd name="connsiteX3" fmla="*/ 0 w 1925077"/>
              <a:gd name="connsiteY3" fmla="*/ 2302895 h 230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5077" h="2302895">
                <a:moveTo>
                  <a:pt x="0" y="0"/>
                </a:moveTo>
                <a:lnTo>
                  <a:pt x="1925077" y="0"/>
                </a:lnTo>
                <a:lnTo>
                  <a:pt x="1925077" y="2302895"/>
                </a:lnTo>
                <a:lnTo>
                  <a:pt x="0" y="2302895"/>
                </a:lnTo>
                <a:close/>
              </a:path>
            </a:pathLst>
          </a:custGeom>
        </p:spPr>
      </p:pic>
      <p:sp>
        <p:nvSpPr>
          <p:cNvPr id="40" name="TextBox 1"/>
          <p:cNvSpPr txBox="1"/>
          <p:nvPr/>
        </p:nvSpPr>
        <p:spPr>
          <a:xfrm>
            <a:off x="612110" y="379739"/>
            <a:ext cx="2518446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2.4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解决方案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SOLUTION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METHOD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69628" y="4031356"/>
            <a:ext cx="1925077" cy="75367"/>
            <a:chOff x="1136928" y="3768298"/>
            <a:chExt cx="2038350" cy="84565"/>
          </a:xfrm>
          <a:solidFill>
            <a:srgbClr val="4EECBE"/>
          </a:solidFill>
        </p:grpSpPr>
        <p:sp>
          <p:nvSpPr>
            <p:cNvPr id="18" name="矩形 17"/>
            <p:cNvSpPr/>
            <p:nvPr/>
          </p:nvSpPr>
          <p:spPr>
            <a:xfrm>
              <a:off x="1136928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683265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229602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775939" y="3768298"/>
              <a:ext cx="399339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1677905" y="425665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解决方案</a:t>
            </a:r>
            <a:endParaRPr lang="zh-CN" altLang="en-US" b="1" dirty="0">
              <a:solidFill>
                <a:schemeClr val="bg1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207530" y="425665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rPr>
              <a:t>解决方案</a:t>
            </a:r>
            <a:endParaRPr lang="zh-CN" altLang="en-US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658766" y="425665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rPr>
              <a:t>解决方案</a:t>
            </a:r>
            <a:endParaRPr lang="zh-CN" altLang="en-US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9217525" y="4256651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rPr>
              <a:t>解决方案</a:t>
            </a:r>
            <a:endParaRPr lang="zh-CN" altLang="en-US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1369817" y="4692943"/>
            <a:ext cx="17241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s-MY" altLang="zh-CN" sz="120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Praesent sodales odio sit amet odio tristi Praesent sodales odio sit amet odio tristi Lorem ipsum</a:t>
            </a:r>
            <a:endParaRPr lang="en-US" altLang="zh-CN" sz="1200" dirty="0">
              <a:solidFill>
                <a:schemeClr val="bg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3906601" y="4692943"/>
            <a:ext cx="17241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s-MY" altLang="zh-CN" sz="120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Praesent sodales odio sit amet odio tristi Praesent sodales odio sit amet odio tristi Lorem ipsum</a:t>
            </a:r>
            <a:endParaRPr lang="en-US" altLang="zh-CN" sz="1200" dirty="0">
              <a:solidFill>
                <a:schemeClr val="bg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443384" y="4692943"/>
            <a:ext cx="17241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s-MY" altLang="zh-CN" sz="120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Praesent sodales odio sit amet odio tristi Praesent sodales odio sit amet odio tristi Lorem ipsum</a:t>
            </a:r>
            <a:endParaRPr lang="en-US" altLang="zh-CN" sz="1200" dirty="0">
              <a:solidFill>
                <a:schemeClr val="bg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8980168" y="4692943"/>
            <a:ext cx="17241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s-MY" altLang="zh-CN" sz="1200" dirty="0">
                <a:solidFill>
                  <a:schemeClr val="bg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Praesent sodales odio sit amet odio tristi Praesent sodales odio sit amet odio tristi Lorem ipsum</a:t>
            </a:r>
            <a:endParaRPr lang="en-US" altLang="zh-CN" sz="1200" dirty="0">
              <a:solidFill>
                <a:schemeClr val="bg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790443" y="4048565"/>
            <a:ext cx="1925077" cy="75367"/>
            <a:chOff x="1136928" y="3768298"/>
            <a:chExt cx="2038350" cy="84565"/>
          </a:xfrm>
          <a:solidFill>
            <a:srgbClr val="4EECBE"/>
          </a:solidFill>
        </p:grpSpPr>
        <p:sp>
          <p:nvSpPr>
            <p:cNvPr id="31" name="矩形 30"/>
            <p:cNvSpPr/>
            <p:nvPr/>
          </p:nvSpPr>
          <p:spPr>
            <a:xfrm>
              <a:off x="1136928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683265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229602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775939" y="3768298"/>
              <a:ext cx="399339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43383" y="4068649"/>
            <a:ext cx="1925077" cy="75367"/>
            <a:chOff x="1136928" y="3768298"/>
            <a:chExt cx="2038350" cy="84565"/>
          </a:xfrm>
          <a:solidFill>
            <a:srgbClr val="4EECBE"/>
          </a:solidFill>
        </p:grpSpPr>
        <p:sp>
          <p:nvSpPr>
            <p:cNvPr id="36" name="矩形 35"/>
            <p:cNvSpPr/>
            <p:nvPr/>
          </p:nvSpPr>
          <p:spPr>
            <a:xfrm>
              <a:off x="1136928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683265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229602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775939" y="3768298"/>
              <a:ext cx="399339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997558" y="4069040"/>
            <a:ext cx="1925077" cy="75367"/>
            <a:chOff x="1136928" y="3768298"/>
            <a:chExt cx="2038350" cy="84565"/>
          </a:xfrm>
          <a:solidFill>
            <a:srgbClr val="4EECBE"/>
          </a:solidFill>
        </p:grpSpPr>
        <p:sp>
          <p:nvSpPr>
            <p:cNvPr id="42" name="矩形 41"/>
            <p:cNvSpPr/>
            <p:nvPr/>
          </p:nvSpPr>
          <p:spPr>
            <a:xfrm>
              <a:off x="1136928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683265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229602" y="3768298"/>
              <a:ext cx="546337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775939" y="3768298"/>
              <a:ext cx="399339" cy="84565"/>
            </a:xfrm>
            <a:prstGeom prst="rect">
              <a:avLst/>
            </a:prstGeom>
            <a:grpFill/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/>
          <p:nvPr/>
        </p:nvSpPr>
        <p:spPr>
          <a:xfrm>
            <a:off x="385897" y="406604"/>
            <a:ext cx="2956835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2.5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竞争分析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COMPETITOR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ANALYSIS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06737" y="2475163"/>
            <a:ext cx="9978527" cy="3323830"/>
            <a:chOff x="1106737" y="2475163"/>
            <a:chExt cx="9978527" cy="3323830"/>
          </a:xfrm>
        </p:grpSpPr>
        <p:sp>
          <p:nvSpPr>
            <p:cNvPr id="50" name="空心弧 49"/>
            <p:cNvSpPr/>
            <p:nvPr/>
          </p:nvSpPr>
          <p:spPr>
            <a:xfrm>
              <a:off x="1212020" y="2475163"/>
              <a:ext cx="1979454" cy="1979454"/>
            </a:xfrm>
            <a:prstGeom prst="blockArc">
              <a:avLst>
                <a:gd name="adj1" fmla="val 13517990"/>
                <a:gd name="adj2" fmla="val 10691500"/>
                <a:gd name="adj3" fmla="val 6227"/>
              </a:avLst>
            </a:prstGeom>
            <a:solidFill>
              <a:srgbClr val="4EECBE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650955" y="3049392"/>
              <a:ext cx="1101584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4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82</a:t>
              </a:r>
              <a:r>
                <a:rPr lang="en-US" altLang="zh-CN" sz="2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%</a:t>
              </a:r>
              <a:endParaRPr lang="en-US" altLang="zh-CN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106737" y="5215500"/>
              <a:ext cx="2190019" cy="583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ea typeface="等线" panose="02010600030101010101" charset="-122"/>
                  <a:cs typeface="+mn-ea"/>
                  <a:sym typeface="Arial" panose="020B0604020202020204" pitchFamily="34" charset="0"/>
                </a:rPr>
                <a:t>请替换文字内容，点击添加相关标题文字</a:t>
              </a:r>
              <a:endParaRPr lang="en-US" altLang="zh-CN" sz="1400" dirty="0">
                <a:solidFill>
                  <a:schemeClr val="bg1"/>
                </a:solidFill>
                <a:ea typeface="等线" panose="02010600030101010101" charset="-122"/>
                <a:cs typeface="Segoe UI Light" panose="020B0502040204020203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647749" y="484859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竞争对手</a:t>
              </a:r>
              <a:endParaRPr lang="zh-CN" altLang="en-US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54" name="空心弧 53"/>
            <p:cNvSpPr/>
            <p:nvPr/>
          </p:nvSpPr>
          <p:spPr>
            <a:xfrm>
              <a:off x="3808189" y="2475163"/>
              <a:ext cx="1979454" cy="1979454"/>
            </a:xfrm>
            <a:prstGeom prst="blockArc">
              <a:avLst>
                <a:gd name="adj1" fmla="val 15650879"/>
                <a:gd name="adj2" fmla="val 10691500"/>
                <a:gd name="adj3" fmla="val 6227"/>
              </a:avLst>
            </a:prstGeom>
            <a:solidFill>
              <a:srgbClr val="4EECBE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4251932" y="3049392"/>
              <a:ext cx="1091967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4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76</a:t>
              </a:r>
              <a:r>
                <a:rPr lang="en-US" altLang="zh-CN" sz="2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%</a:t>
              </a:r>
              <a:endParaRPr lang="en-US" altLang="zh-CN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3702906" y="5215500"/>
              <a:ext cx="2190019" cy="583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ea typeface="等线" panose="02010600030101010101" charset="-122"/>
                  <a:cs typeface="+mn-ea"/>
                  <a:sym typeface="Arial" panose="020B0604020202020204" pitchFamily="34" charset="0"/>
                </a:rPr>
                <a:t>请替换文字内容，点击添加相关标题文字</a:t>
              </a:r>
              <a:endParaRPr lang="en-US" altLang="zh-CN" sz="1400" dirty="0">
                <a:solidFill>
                  <a:schemeClr val="bg1"/>
                </a:solidFill>
                <a:ea typeface="等线" panose="02010600030101010101" charset="-122"/>
                <a:cs typeface="Segoe UI Light" panose="020B0502040204020203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243918" y="484859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竞争对手</a:t>
              </a:r>
              <a:endParaRPr lang="zh-CN" altLang="en-US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58" name="空心弧 57"/>
            <p:cNvSpPr/>
            <p:nvPr/>
          </p:nvSpPr>
          <p:spPr>
            <a:xfrm>
              <a:off x="6404358" y="2475163"/>
              <a:ext cx="1979454" cy="1979454"/>
            </a:xfrm>
            <a:prstGeom prst="blockArc">
              <a:avLst>
                <a:gd name="adj1" fmla="val 11922043"/>
                <a:gd name="adj2" fmla="val 10691500"/>
                <a:gd name="adj3" fmla="val 6227"/>
              </a:avLst>
            </a:prstGeom>
            <a:solidFill>
              <a:srgbClr val="4EECBE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6843293" y="3049392"/>
              <a:ext cx="1101584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4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92</a:t>
              </a:r>
              <a:r>
                <a:rPr lang="en-US" altLang="zh-CN" sz="2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%</a:t>
              </a:r>
              <a:endParaRPr lang="en-US" altLang="zh-CN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299075" y="5215500"/>
              <a:ext cx="2190019" cy="583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ea typeface="等线" panose="02010600030101010101" charset="-122"/>
                  <a:cs typeface="+mn-ea"/>
                  <a:sym typeface="Arial" panose="020B0604020202020204" pitchFamily="34" charset="0"/>
                </a:rPr>
                <a:t>请替换文字内容，点击添加相关标题文字</a:t>
              </a:r>
              <a:endParaRPr lang="en-US" altLang="zh-CN" sz="1400" dirty="0">
                <a:solidFill>
                  <a:schemeClr val="bg1"/>
                </a:solidFill>
                <a:ea typeface="等线" panose="02010600030101010101" charset="-122"/>
                <a:cs typeface="Segoe UI Light" panose="020B0502040204020203" pitchFamily="34" charset="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6840087" y="484859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竞争对手</a:t>
              </a:r>
              <a:endParaRPr lang="zh-CN" altLang="en-US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62" name="空心弧 61"/>
            <p:cNvSpPr/>
            <p:nvPr/>
          </p:nvSpPr>
          <p:spPr>
            <a:xfrm>
              <a:off x="9000528" y="2475163"/>
              <a:ext cx="1979454" cy="1979454"/>
            </a:xfrm>
            <a:prstGeom prst="blockArc">
              <a:avLst>
                <a:gd name="adj1" fmla="val 19498456"/>
                <a:gd name="adj2" fmla="val 10691500"/>
                <a:gd name="adj3" fmla="val 6227"/>
              </a:avLst>
            </a:prstGeom>
            <a:solidFill>
              <a:srgbClr val="4EECBE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9434654" y="3049392"/>
              <a:ext cx="1111202" cy="83099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4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54</a:t>
              </a:r>
              <a:r>
                <a:rPr lang="en-US" altLang="zh-CN" sz="2800" dirty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%</a:t>
              </a:r>
              <a:endParaRPr lang="en-US" altLang="zh-CN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8895245" y="5215500"/>
              <a:ext cx="2190019" cy="583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ea typeface="等线" panose="02010600030101010101" charset="-122"/>
                  <a:cs typeface="+mn-ea"/>
                  <a:sym typeface="Arial" panose="020B0604020202020204" pitchFamily="34" charset="0"/>
                </a:rPr>
                <a:t>请替换文字内容，点击添加相关标题文字</a:t>
              </a:r>
              <a:endParaRPr lang="en-US" altLang="zh-CN" sz="1400" dirty="0">
                <a:solidFill>
                  <a:schemeClr val="bg1"/>
                </a:solidFill>
                <a:ea typeface="等线" panose="02010600030101010101" charset="-122"/>
                <a:cs typeface="Segoe UI Light" panose="020B0502040204020203" pitchFamily="34" charset="0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436257" y="484859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竞争对手</a:t>
              </a:r>
              <a:endParaRPr lang="zh-CN" altLang="en-US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"/>
          <p:cNvSpPr txBox="1"/>
          <p:nvPr/>
        </p:nvSpPr>
        <p:spPr>
          <a:xfrm>
            <a:off x="569906" y="420060"/>
            <a:ext cx="2956835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2.5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竞争分析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COMPETITOR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ANALYSIS</a:t>
            </a:r>
            <a:endParaRPr lang="en-US" altLang="zh-CN" sz="12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5163" y="1611363"/>
            <a:ext cx="10861675" cy="4251325"/>
            <a:chOff x="665163" y="1611363"/>
            <a:chExt cx="10861675" cy="4251325"/>
          </a:xfrm>
        </p:grpSpPr>
        <p:sp>
          <p:nvSpPr>
            <p:cNvPr id="21" name="MH_Other_6"/>
            <p:cNvSpPr/>
            <p:nvPr/>
          </p:nvSpPr>
          <p:spPr bwMode="auto">
            <a:xfrm>
              <a:off x="5973763" y="1913855"/>
              <a:ext cx="1941513" cy="1219422"/>
            </a:xfrm>
            <a:prstGeom prst="bentArrow">
              <a:avLst>
                <a:gd name="adj1" fmla="val 18510"/>
                <a:gd name="adj2" fmla="val 25000"/>
                <a:gd name="adj3" fmla="val 25000"/>
                <a:gd name="adj4" fmla="val 27631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MH_Other_7"/>
            <p:cNvSpPr/>
            <p:nvPr/>
          </p:nvSpPr>
          <p:spPr bwMode="auto">
            <a:xfrm flipH="1">
              <a:off x="4260851" y="2596604"/>
              <a:ext cx="1941512" cy="1219422"/>
            </a:xfrm>
            <a:prstGeom prst="bentArrow">
              <a:avLst>
                <a:gd name="adj1" fmla="val 18510"/>
                <a:gd name="adj2" fmla="val 25000"/>
                <a:gd name="adj3" fmla="val 25000"/>
                <a:gd name="adj4" fmla="val 27631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MH_Other_8"/>
            <p:cNvSpPr/>
            <p:nvPr/>
          </p:nvSpPr>
          <p:spPr bwMode="auto">
            <a:xfrm>
              <a:off x="5973763" y="3279354"/>
              <a:ext cx="1941513" cy="1217833"/>
            </a:xfrm>
            <a:prstGeom prst="bentArrow">
              <a:avLst>
                <a:gd name="adj1" fmla="val 18510"/>
                <a:gd name="adj2" fmla="val 25000"/>
                <a:gd name="adj3" fmla="val 25000"/>
                <a:gd name="adj4" fmla="val 27631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MH_Other_9"/>
            <p:cNvSpPr/>
            <p:nvPr/>
          </p:nvSpPr>
          <p:spPr bwMode="auto">
            <a:xfrm flipH="1">
              <a:off x="4260851" y="3960515"/>
              <a:ext cx="1941512" cy="1219422"/>
            </a:xfrm>
            <a:prstGeom prst="bentArrow">
              <a:avLst>
                <a:gd name="adj1" fmla="val 18510"/>
                <a:gd name="adj2" fmla="val 25000"/>
                <a:gd name="adj3" fmla="val 25000"/>
                <a:gd name="adj4" fmla="val 27631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MH_Other_10"/>
            <p:cNvSpPr/>
            <p:nvPr/>
          </p:nvSpPr>
          <p:spPr bwMode="auto">
            <a:xfrm>
              <a:off x="5973763" y="4643266"/>
              <a:ext cx="1941513" cy="1219422"/>
            </a:xfrm>
            <a:prstGeom prst="bentArrow">
              <a:avLst>
                <a:gd name="adj1" fmla="val 18510"/>
                <a:gd name="adj2" fmla="val 25000"/>
                <a:gd name="adj3" fmla="val 25000"/>
                <a:gd name="adj4" fmla="val 27631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8151813" y="1992363"/>
              <a:ext cx="3375025" cy="6524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点击此处输入文字点击此处输入文字点击此处输入文字</a:t>
              </a:r>
              <a:endPara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2"/>
            <p:cNvSpPr txBox="1"/>
            <p:nvPr/>
          </p:nvSpPr>
          <p:spPr bwMode="auto">
            <a:xfrm>
              <a:off x="8151813" y="1611363"/>
              <a:ext cx="1657351" cy="3872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pc="3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2300"/>
                </a:lnSpc>
              </a:pPr>
              <a:r>
                <a:rPr lang="en-US" altLang="zh-CN" sz="2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核心优势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五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>
              <a:off x="8151813" y="3403650"/>
              <a:ext cx="3375025" cy="6524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点击此处输入文字点击此处输入文字点击此处输入文字</a:t>
              </a:r>
              <a:endPara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41"/>
            <p:cNvSpPr txBox="1"/>
            <p:nvPr/>
          </p:nvSpPr>
          <p:spPr bwMode="auto">
            <a:xfrm>
              <a:off x="8151813" y="3022650"/>
              <a:ext cx="1657351" cy="3872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pc="3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2300"/>
                </a:lnSpc>
              </a:pPr>
              <a:r>
                <a:rPr lang="en-US" altLang="zh-CN" sz="2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核心优势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三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8151813" y="4781600"/>
              <a:ext cx="3375025" cy="6524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点击此处输入文字点击此处输入文字点击此处输入文字</a:t>
              </a:r>
              <a:endPara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45"/>
            <p:cNvSpPr txBox="1"/>
            <p:nvPr/>
          </p:nvSpPr>
          <p:spPr bwMode="auto">
            <a:xfrm>
              <a:off x="8151813" y="4402188"/>
              <a:ext cx="1657351" cy="3872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pc="3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ts val="2300"/>
                </a:lnSpc>
              </a:pPr>
              <a:r>
                <a:rPr lang="en-US" altLang="zh-CN" sz="2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核心优势一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665163" y="2698800"/>
              <a:ext cx="3414712" cy="6524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>
                <a:lnSpc>
                  <a:spcPct val="130000"/>
                </a:lnSpc>
                <a:defRPr/>
              </a:pPr>
              <a:r>
                <a:rPr lang="zh-CN" altLang="en-US" sz="1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点击此处输入文字点击此处输入文字点击此处输入文字</a:t>
              </a:r>
              <a:endPara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48"/>
            <p:cNvSpPr txBox="1"/>
            <p:nvPr/>
          </p:nvSpPr>
          <p:spPr bwMode="auto">
            <a:xfrm>
              <a:off x="2311402" y="2317800"/>
              <a:ext cx="1768474" cy="3872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pc="3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>
                <a:lnSpc>
                  <a:spcPts val="2300"/>
                </a:lnSpc>
              </a:pPr>
              <a:r>
                <a:rPr lang="en-US" altLang="zh-CN" sz="2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核心优势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四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665163" y="4095800"/>
              <a:ext cx="3414712" cy="6524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>
                <a:lnSpc>
                  <a:spcPct val="130000"/>
                </a:lnSpc>
                <a:defRPr/>
              </a:pPr>
              <a:r>
                <a:rPr lang="zh-CN" altLang="en-US" sz="14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点击此处输入文字点击此处输入文字点击此处输入文字</a:t>
              </a:r>
              <a:endPara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51"/>
            <p:cNvSpPr txBox="1"/>
            <p:nvPr/>
          </p:nvSpPr>
          <p:spPr bwMode="auto">
            <a:xfrm>
              <a:off x="2311401" y="3714800"/>
              <a:ext cx="1768475" cy="38728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pc="3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>
                <a:lnSpc>
                  <a:spcPts val="2300"/>
                </a:lnSpc>
              </a:pPr>
              <a:r>
                <a:rPr lang="en-US" altLang="zh-CN" sz="2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核心优势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二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6" name="TextBox 11"/>
            <p:cNvSpPr txBox="1"/>
            <p:nvPr/>
          </p:nvSpPr>
          <p:spPr bwMode="auto">
            <a:xfrm>
              <a:off x="6629400" y="5081638"/>
              <a:ext cx="685800" cy="3683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53"/>
            <p:cNvSpPr txBox="1"/>
            <p:nvPr/>
          </p:nvSpPr>
          <p:spPr bwMode="auto">
            <a:xfrm>
              <a:off x="6629400" y="3725912"/>
              <a:ext cx="685800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54"/>
            <p:cNvSpPr txBox="1"/>
            <p:nvPr/>
          </p:nvSpPr>
          <p:spPr bwMode="auto">
            <a:xfrm>
              <a:off x="6629400" y="2317800"/>
              <a:ext cx="685800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55"/>
            <p:cNvSpPr txBox="1"/>
            <p:nvPr/>
          </p:nvSpPr>
          <p:spPr bwMode="auto">
            <a:xfrm>
              <a:off x="4889500" y="4392663"/>
              <a:ext cx="685800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56"/>
            <p:cNvSpPr txBox="1"/>
            <p:nvPr/>
          </p:nvSpPr>
          <p:spPr bwMode="auto">
            <a:xfrm>
              <a:off x="4889500" y="3021067"/>
              <a:ext cx="685800" cy="3698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3409950"/>
            <a:ext cx="12192000" cy="3448050"/>
          </a:xfrm>
          <a:prstGeom prst="rect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323685" y="-179527"/>
            <a:ext cx="3544630" cy="5407500"/>
            <a:chOff x="4323685" y="-179527"/>
            <a:chExt cx="3544630" cy="5407500"/>
          </a:xfrm>
        </p:grpSpPr>
        <p:grpSp>
          <p:nvGrpSpPr>
            <p:cNvPr id="9" name="组合 8"/>
            <p:cNvGrpSpPr/>
            <p:nvPr/>
          </p:nvGrpSpPr>
          <p:grpSpPr>
            <a:xfrm>
              <a:off x="5009637" y="4666115"/>
              <a:ext cx="2172727" cy="561858"/>
              <a:chOff x="5009637" y="4990582"/>
              <a:chExt cx="2172727" cy="561858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245409" y="4990582"/>
                <a:ext cx="17011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 Symbol" panose="020B0502040204020203" pitchFamily="34" charset="0"/>
                    <a:cs typeface="Segoe UI" panose="020B0502040204020203" pitchFamily="34" charset="0"/>
                  </a:rPr>
                  <a:t>项目概况</a:t>
                </a:r>
                <a:endParaRPr lang="zh-CN" altLang="en-US" sz="24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5009637" y="5551409"/>
                <a:ext cx="2172727" cy="103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/>
            <p:cNvSpPr txBox="1"/>
            <p:nvPr/>
          </p:nvSpPr>
          <p:spPr>
            <a:xfrm>
              <a:off x="4323685" y="2074453"/>
              <a:ext cx="3544630" cy="275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7300" dirty="0">
                  <a:solidFill>
                    <a:schemeClr val="bg1">
                      <a:alpha val="7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7300" dirty="0">
                <a:solidFill>
                  <a:schemeClr val="bg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rot="5400000">
              <a:off x="4722730" y="901355"/>
              <a:ext cx="27465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4EE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PART THREE</a:t>
              </a:r>
              <a:endParaRPr lang="zh-CN" altLang="en-US" sz="3200" b="1" dirty="0">
                <a:solidFill>
                  <a:srgbClr val="4EE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11" name="Textfeld 78"/>
          <p:cNvSpPr txBox="1"/>
          <p:nvPr/>
        </p:nvSpPr>
        <p:spPr>
          <a:xfrm>
            <a:off x="5491743" y="5374873"/>
            <a:ext cx="169062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3.1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现状发展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3.2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未来发展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/>
          <p:nvPr/>
        </p:nvSpPr>
        <p:spPr>
          <a:xfrm>
            <a:off x="541770" y="420687"/>
            <a:ext cx="2894062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3.1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现状发展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DEVELOPMENT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STATUS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3485" y="1951505"/>
            <a:ext cx="11072291" cy="4359513"/>
            <a:chOff x="353485" y="1951505"/>
            <a:chExt cx="11072291" cy="4359513"/>
          </a:xfrm>
        </p:grpSpPr>
        <p:graphicFrame>
          <p:nvGraphicFramePr>
            <p:cNvPr id="14" name="차트 6"/>
            <p:cNvGraphicFramePr/>
            <p:nvPr/>
          </p:nvGraphicFramePr>
          <p:xfrm>
            <a:off x="1616848" y="1951505"/>
            <a:ext cx="9808928" cy="33018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15" name="그룹 7"/>
            <p:cNvGrpSpPr/>
            <p:nvPr/>
          </p:nvGrpSpPr>
          <p:grpSpPr bwMode="auto">
            <a:xfrm>
              <a:off x="353485" y="2300769"/>
              <a:ext cx="1204399" cy="2491867"/>
              <a:chOff x="4209623" y="2100381"/>
              <a:chExt cx="820546" cy="2030491"/>
            </a:xfrm>
          </p:grpSpPr>
          <p:sp>
            <p:nvSpPr>
              <p:cNvPr id="16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2100381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Value01</a:t>
                </a:r>
                <a:endParaRPr sz="1335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2566218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Value02</a:t>
                </a:r>
                <a:endParaRPr sz="1335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8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3032056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Value03</a:t>
                </a:r>
                <a:endParaRPr sz="1335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9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3497893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Value04</a:t>
                </a:r>
                <a:endParaRPr sz="1335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0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3963730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Value05</a:t>
                </a:r>
                <a:endParaRPr sz="1335" b="1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1" name="그룹 7"/>
            <p:cNvGrpSpPr/>
            <p:nvPr/>
          </p:nvGrpSpPr>
          <p:grpSpPr bwMode="auto">
            <a:xfrm>
              <a:off x="3123901" y="5574698"/>
              <a:ext cx="6140451" cy="736320"/>
              <a:chOff x="3166987" y="5590961"/>
              <a:chExt cx="4605226" cy="552768"/>
            </a:xfrm>
          </p:grpSpPr>
          <p:sp>
            <p:nvSpPr>
              <p:cNvPr id="22" name="speed"/>
              <p:cNvSpPr txBox="1">
                <a:spLocks noChangeArrowheads="1"/>
              </p:cNvSpPr>
              <p:nvPr/>
            </p:nvSpPr>
            <p:spPr bwMode="auto">
              <a:xfrm>
                <a:off x="3166988" y="5590961"/>
                <a:ext cx="2910664" cy="207948"/>
              </a:xfrm>
              <a:prstGeom prst="rect">
                <a:avLst/>
              </a:prstGeom>
              <a:noFill/>
              <a:sp3d prstMaterial="matte">
                <a:bevelT w="1270" h="1270"/>
              </a:sp3d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  <a:ea typeface="+mn-ea"/>
                  </a:rPr>
                  <a:t>现状发展</a:t>
                </a:r>
                <a:endParaRPr lang="zh-CN" altLang="en-US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3166987" y="5835754"/>
                <a:ext cx="4605226" cy="307975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defRPr/>
                </a:pPr>
                <a:r>
                  <a:rPr sz="1335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We create power point templates based on new visual trends that’s fresh, relevant and always on the cutting </a:t>
                </a:r>
                <a:r>
                  <a:rPr sz="12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edge</a:t>
                </a:r>
                <a:r>
                  <a:rPr sz="1335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endParaRPr sz="1335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"/>
          <p:cNvSpPr txBox="1"/>
          <p:nvPr/>
        </p:nvSpPr>
        <p:spPr>
          <a:xfrm>
            <a:off x="513635" y="309401"/>
            <a:ext cx="2934201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3.2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未来发展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FUTURE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DEVELOPMENT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1399733" y="1955409"/>
            <a:ext cx="9392534" cy="3764371"/>
            <a:chOff x="1399733" y="1955409"/>
            <a:chExt cx="9392534" cy="3764371"/>
          </a:xfrm>
        </p:grpSpPr>
        <p:sp>
          <p:nvSpPr>
            <p:cNvPr id="69" name="圆角矩形 68"/>
            <p:cNvSpPr/>
            <p:nvPr/>
          </p:nvSpPr>
          <p:spPr>
            <a:xfrm>
              <a:off x="1472711" y="2525613"/>
              <a:ext cx="2630536" cy="37804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1472711" y="2525613"/>
              <a:ext cx="2394261" cy="378041"/>
            </a:xfrm>
            <a:prstGeom prst="roundRect">
              <a:avLst>
                <a:gd name="adj" fmla="val 50000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407099" y="195540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399733" y="3079158"/>
              <a:ext cx="2540216" cy="60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Curabitur vitae magna eleifend at viverraligula. Sed dictum finibus vitae nunc egestas.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4817221" y="2525613"/>
              <a:ext cx="2630536" cy="37804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4817221" y="2525613"/>
              <a:ext cx="1876554" cy="378041"/>
            </a:xfrm>
            <a:prstGeom prst="roundRect">
              <a:avLst>
                <a:gd name="adj" fmla="val 50000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751610" y="195540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4744243" y="3079158"/>
              <a:ext cx="2540216" cy="60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Curabitur vitae magna eleifend at viverraligula. Sed dictum finibus vitae nunc egestas.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8161731" y="2525613"/>
              <a:ext cx="2630536" cy="37804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8161731" y="2525613"/>
              <a:ext cx="1157426" cy="378041"/>
            </a:xfrm>
            <a:prstGeom prst="roundRect">
              <a:avLst>
                <a:gd name="adj" fmla="val 50000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8096120" y="195540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088753" y="3079158"/>
              <a:ext cx="2540216" cy="60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Curabitur vitae magna eleifend at viverraligula. Sed dictum finibus vitae nunc egestas.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1472711" y="4565005"/>
              <a:ext cx="2630536" cy="37804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1472711" y="4565005"/>
              <a:ext cx="1805085" cy="378041"/>
            </a:xfrm>
            <a:prstGeom prst="roundRect">
              <a:avLst>
                <a:gd name="adj" fmla="val 50000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407099" y="399480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399733" y="5118551"/>
              <a:ext cx="2540216" cy="60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Curabitur vitae magna eleifend at viverraligula. Sed dictum finibus vitae nunc egestas.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4817221" y="4565005"/>
              <a:ext cx="2630536" cy="37804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4817221" y="4565005"/>
              <a:ext cx="1388881" cy="378041"/>
            </a:xfrm>
            <a:prstGeom prst="roundRect">
              <a:avLst>
                <a:gd name="adj" fmla="val 50000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4751610" y="399480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744243" y="5118551"/>
              <a:ext cx="2540216" cy="60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Curabitur vitae magna eleifend at viverraligula. Sed dictum finibus vitae nunc egestas.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8161731" y="4565005"/>
              <a:ext cx="2630536" cy="378041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8161731" y="4565005"/>
              <a:ext cx="1839147" cy="378041"/>
            </a:xfrm>
            <a:prstGeom prst="roundRect">
              <a:avLst>
                <a:gd name="adj" fmla="val 50000"/>
              </a:avLst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8096120" y="399480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输入标题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088753" y="5118551"/>
              <a:ext cx="2540216" cy="60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Curabitur vitae magna eleifend at viverraligula. Sed dictum finibus vitae nunc egestas.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3339989" y="2547216"/>
              <a:ext cx="467027" cy="314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96%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6192134" y="2547216"/>
              <a:ext cx="467027" cy="314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76%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8822670" y="2547216"/>
              <a:ext cx="467027" cy="314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48%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2813316" y="4585306"/>
              <a:ext cx="467027" cy="314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5665462" y="4585306"/>
              <a:ext cx="467027" cy="314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56%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9533851" y="4585306"/>
              <a:ext cx="467027" cy="314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86%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3409950"/>
            <a:ext cx="12192000" cy="3448050"/>
          </a:xfrm>
          <a:prstGeom prst="rect">
            <a:avLst/>
          </a:prstGeom>
          <a:solidFill>
            <a:srgbClr val="4EE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323685" y="-179527"/>
            <a:ext cx="3544630" cy="5407500"/>
            <a:chOff x="4323685" y="-179527"/>
            <a:chExt cx="3544630" cy="5407500"/>
          </a:xfrm>
        </p:grpSpPr>
        <p:grpSp>
          <p:nvGrpSpPr>
            <p:cNvPr id="9" name="组合 8"/>
            <p:cNvGrpSpPr/>
            <p:nvPr/>
          </p:nvGrpSpPr>
          <p:grpSpPr>
            <a:xfrm>
              <a:off x="5009637" y="4666115"/>
              <a:ext cx="2172727" cy="561858"/>
              <a:chOff x="5009637" y="4990582"/>
              <a:chExt cx="2172727" cy="561858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245409" y="4990582"/>
                <a:ext cx="17011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Segoe UI" panose="020B0502040204020203" pitchFamily="34" charset="0"/>
                    <a:ea typeface="Segoe UI Symbol" panose="020B0502040204020203" pitchFamily="34" charset="0"/>
                    <a:cs typeface="Segoe UI" panose="020B0502040204020203" pitchFamily="34" charset="0"/>
                  </a:rPr>
                  <a:t>项目概况</a:t>
                </a:r>
                <a:endParaRPr lang="zh-CN" altLang="en-US" sz="24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5009637" y="5551409"/>
                <a:ext cx="2172727" cy="103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/>
            <p:cNvSpPr txBox="1"/>
            <p:nvPr/>
          </p:nvSpPr>
          <p:spPr>
            <a:xfrm>
              <a:off x="4323685" y="2074453"/>
              <a:ext cx="3544630" cy="275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7300" dirty="0">
                  <a:solidFill>
                    <a:schemeClr val="bg1">
                      <a:alpha val="7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7300" dirty="0">
                <a:solidFill>
                  <a:schemeClr val="bg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rot="5400000">
              <a:off x="4722730" y="901355"/>
              <a:ext cx="27465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4EE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PART FOUR</a:t>
              </a:r>
              <a:endParaRPr lang="zh-CN" altLang="en-US" sz="3200" b="1" dirty="0">
                <a:solidFill>
                  <a:srgbClr val="4EE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11" name="Textfeld 78"/>
          <p:cNvSpPr txBox="1"/>
          <p:nvPr/>
        </p:nvSpPr>
        <p:spPr>
          <a:xfrm>
            <a:off x="5491743" y="5374873"/>
            <a:ext cx="169062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4.1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投资需求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4.2 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投资回报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defTabSz="228600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/>
          <p:cNvSpPr txBox="1"/>
          <p:nvPr/>
        </p:nvSpPr>
        <p:spPr>
          <a:xfrm>
            <a:off x="766854" y="604822"/>
            <a:ext cx="2895023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4.1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投资需求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INVESTMENT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DEMAND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66854" y="2352243"/>
            <a:ext cx="10538282" cy="2954896"/>
            <a:chOff x="766854" y="2352243"/>
            <a:chExt cx="10538282" cy="2954896"/>
          </a:xfrm>
        </p:grpSpPr>
        <p:sp>
          <p:nvSpPr>
            <p:cNvPr id="27" name="Sev01"/>
            <p:cNvSpPr/>
            <p:nvPr/>
          </p:nvSpPr>
          <p:spPr>
            <a:xfrm>
              <a:off x="870486" y="2352243"/>
              <a:ext cx="1612996" cy="1612996"/>
            </a:xfrm>
            <a:prstGeom prst="ellipse">
              <a:avLst/>
            </a:prstGeom>
            <a:solidFill>
              <a:srgbClr val="4EECBE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400" dirty="0">
                <a:cs typeface="+mn-ea"/>
                <a:sym typeface="+mn-lt"/>
              </a:endParaRPr>
            </a:p>
          </p:txBody>
        </p:sp>
        <p:sp>
          <p:nvSpPr>
            <p:cNvPr id="28" name="Sev02"/>
            <p:cNvSpPr/>
            <p:nvPr/>
          </p:nvSpPr>
          <p:spPr>
            <a:xfrm>
              <a:off x="3771068" y="2352243"/>
              <a:ext cx="1612996" cy="1612996"/>
            </a:xfrm>
            <a:prstGeom prst="ellipse">
              <a:avLst/>
            </a:prstGeom>
            <a:solidFill>
              <a:srgbClr val="4EECBE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400" dirty="0">
                <a:cs typeface="+mn-ea"/>
                <a:sym typeface="+mn-lt"/>
              </a:endParaRPr>
            </a:p>
          </p:txBody>
        </p:sp>
        <p:sp>
          <p:nvSpPr>
            <p:cNvPr id="29" name="Sev03"/>
            <p:cNvSpPr/>
            <p:nvPr/>
          </p:nvSpPr>
          <p:spPr>
            <a:xfrm>
              <a:off x="6694225" y="2352243"/>
              <a:ext cx="1612996" cy="1612996"/>
            </a:xfrm>
            <a:prstGeom prst="ellipse">
              <a:avLst/>
            </a:prstGeom>
            <a:solidFill>
              <a:srgbClr val="4EECBE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400" dirty="0">
                <a:cs typeface="+mn-ea"/>
                <a:sym typeface="+mn-lt"/>
              </a:endParaRPr>
            </a:p>
          </p:txBody>
        </p:sp>
        <p:sp>
          <p:nvSpPr>
            <p:cNvPr id="30" name="Sev04"/>
            <p:cNvSpPr/>
            <p:nvPr/>
          </p:nvSpPr>
          <p:spPr>
            <a:xfrm>
              <a:off x="9540158" y="2352243"/>
              <a:ext cx="1612996" cy="1612996"/>
            </a:xfrm>
            <a:prstGeom prst="ellipse">
              <a:avLst/>
            </a:prstGeom>
            <a:solidFill>
              <a:srgbClr val="4EECBE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400" dirty="0">
                <a:cs typeface="+mn-ea"/>
                <a:sym typeface="+mn-lt"/>
              </a:endParaRPr>
            </a:p>
          </p:txBody>
        </p:sp>
        <p:sp>
          <p:nvSpPr>
            <p:cNvPr id="31" name="Freeform 52"/>
            <p:cNvSpPr>
              <a:spLocks noEditPoints="1"/>
            </p:cNvSpPr>
            <p:nvPr/>
          </p:nvSpPr>
          <p:spPr bwMode="auto">
            <a:xfrm>
              <a:off x="10037861" y="2826521"/>
              <a:ext cx="617591" cy="66444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cs typeface="+mn-ea"/>
                <a:sym typeface="+mn-lt"/>
              </a:endParaRPr>
            </a:p>
          </p:txBody>
        </p:sp>
        <p:sp>
          <p:nvSpPr>
            <p:cNvPr id="32" name="Freeform 42"/>
            <p:cNvSpPr>
              <a:spLocks noEditPoints="1"/>
            </p:cNvSpPr>
            <p:nvPr/>
          </p:nvSpPr>
          <p:spPr bwMode="auto">
            <a:xfrm>
              <a:off x="1340503" y="2869113"/>
              <a:ext cx="672960" cy="579257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cs typeface="+mn-ea"/>
                <a:sym typeface="+mn-lt"/>
              </a:endParaRPr>
            </a:p>
          </p:txBody>
        </p:sp>
        <p:sp>
          <p:nvSpPr>
            <p:cNvPr id="33" name="Freeform 178"/>
            <p:cNvSpPr>
              <a:spLocks noEditPoints="1"/>
            </p:cNvSpPr>
            <p:nvPr/>
          </p:nvSpPr>
          <p:spPr bwMode="auto">
            <a:xfrm>
              <a:off x="7164242" y="2905315"/>
              <a:ext cx="672960" cy="506851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cs typeface="+mn-ea"/>
                <a:sym typeface="+mn-lt"/>
              </a:endParaRPr>
            </a:p>
          </p:txBody>
        </p:sp>
        <p:sp>
          <p:nvSpPr>
            <p:cNvPr id="34" name="Freeform 86"/>
            <p:cNvSpPr>
              <a:spLocks noEditPoints="1"/>
            </p:cNvSpPr>
            <p:nvPr/>
          </p:nvSpPr>
          <p:spPr bwMode="auto">
            <a:xfrm>
              <a:off x="4347137" y="2771039"/>
              <a:ext cx="460856" cy="77540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66854" y="4660808"/>
              <a:ext cx="17649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  <a:sym typeface="Lato Regular" charset="0"/>
                </a:rPr>
                <a:t>Lorem ipsum dolor sit amet, consectetuer adipiscing elit. 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691289" y="4660808"/>
              <a:ext cx="17649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  <a:sym typeface="Lato Regular" charset="0"/>
                </a:rPr>
                <a:t>Lorem ipsum dolor sit amet, consectetuer adipiscing elit. 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613689" y="4660808"/>
              <a:ext cx="17649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  <a:sym typeface="Lato Regular" charset="0"/>
                </a:rPr>
                <a:t>Lorem ipsum dolor sit amet, consectetuer adipiscing elit. 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540158" y="4660808"/>
              <a:ext cx="17649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  <a:sym typeface="Lato Regular" charset="0"/>
                </a:rPr>
                <a:t>Lorem ipsum dolor sit amet, consectetuer adipiscing elit. 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63276" y="4291476"/>
            <a:ext cx="137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技术研究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87711" y="4294092"/>
            <a:ext cx="137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人才引进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12146" y="4291476"/>
            <a:ext cx="137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营销宣传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60589" y="4291476"/>
            <a:ext cx="137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硬件采购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/>
          <p:cNvSpPr txBox="1"/>
          <p:nvPr/>
        </p:nvSpPr>
        <p:spPr>
          <a:xfrm>
            <a:off x="471432" y="407874"/>
            <a:ext cx="2895023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4.1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投资需求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INVESTMENT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DEMAND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87107" y="1890098"/>
            <a:ext cx="10217786" cy="3718645"/>
            <a:chOff x="987107" y="1890098"/>
            <a:chExt cx="10217786" cy="3718645"/>
          </a:xfrm>
        </p:grpSpPr>
        <p:graphicFrame>
          <p:nvGraphicFramePr>
            <p:cNvPr id="3" name="原创设计师QQ598969553             _5"/>
            <p:cNvGraphicFramePr/>
            <p:nvPr/>
          </p:nvGraphicFramePr>
          <p:xfrm>
            <a:off x="987107" y="1916281"/>
            <a:ext cx="3771939" cy="35480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4" name="原创设计师QQ598969553             _6"/>
            <p:cNvSpPr>
              <a:spLocks noChangeArrowheads="1"/>
            </p:cNvSpPr>
            <p:nvPr/>
          </p:nvSpPr>
          <p:spPr bwMode="auto">
            <a:xfrm>
              <a:off x="6663655" y="1890098"/>
              <a:ext cx="4541238" cy="758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投资回报率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/>
                  </a:solidFill>
                </a:rPr>
                <a:t>We have many PowerPoint templates that has been specifically designed to help anyone that is stepping into the world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5" name="原创设计师QQ598969553             _7"/>
            <p:cNvSpPr/>
            <p:nvPr/>
          </p:nvSpPr>
          <p:spPr>
            <a:xfrm>
              <a:off x="5816525" y="1951313"/>
              <a:ext cx="558949" cy="558949"/>
            </a:xfrm>
            <a:prstGeom prst="rect">
              <a:avLst/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原创设计师QQ598969553             _8"/>
            <p:cNvSpPr>
              <a:spLocks noChangeArrowheads="1"/>
            </p:cNvSpPr>
            <p:nvPr/>
          </p:nvSpPr>
          <p:spPr bwMode="auto">
            <a:xfrm>
              <a:off x="6663655" y="2882560"/>
              <a:ext cx="4541238" cy="758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投资回报率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/>
                  </a:solidFill>
                </a:rPr>
                <a:t>We have many PowerPoint templates that has been specifically designed to help anyone that is stepping into the world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7" name="原创设计师QQ598969553             _9"/>
            <p:cNvSpPr/>
            <p:nvPr/>
          </p:nvSpPr>
          <p:spPr>
            <a:xfrm>
              <a:off x="5816525" y="2943774"/>
              <a:ext cx="558949" cy="558949"/>
            </a:xfrm>
            <a:prstGeom prst="rect">
              <a:avLst/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原创设计师QQ598969553             _10"/>
            <p:cNvSpPr>
              <a:spLocks noChangeArrowheads="1"/>
            </p:cNvSpPr>
            <p:nvPr/>
          </p:nvSpPr>
          <p:spPr bwMode="auto">
            <a:xfrm>
              <a:off x="6663655" y="3857613"/>
              <a:ext cx="4541238" cy="758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投资回报率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/>
                  </a:solidFill>
                </a:rPr>
                <a:t>We have many PowerPoint templates that has been specifically designed to help anyone that is stepping into the world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9" name="原创设计师QQ598969553             _11"/>
            <p:cNvSpPr/>
            <p:nvPr/>
          </p:nvSpPr>
          <p:spPr>
            <a:xfrm>
              <a:off x="5816525" y="3918827"/>
              <a:ext cx="558949" cy="558949"/>
            </a:xfrm>
            <a:prstGeom prst="rect">
              <a:avLst/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原创设计师QQ598969553             _12"/>
            <p:cNvSpPr>
              <a:spLocks noChangeArrowheads="1"/>
            </p:cNvSpPr>
            <p:nvPr/>
          </p:nvSpPr>
          <p:spPr bwMode="auto">
            <a:xfrm>
              <a:off x="6663655" y="4850074"/>
              <a:ext cx="4541238" cy="758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投资回报率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/>
                  </a:solidFill>
                </a:rPr>
                <a:t>We have many PowerPoint templates that has been specifically designed to help anyone that is stepping into the world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原创设计师QQ598969553             _13"/>
            <p:cNvSpPr/>
            <p:nvPr/>
          </p:nvSpPr>
          <p:spPr>
            <a:xfrm>
              <a:off x="5816525" y="4911289"/>
              <a:ext cx="558949" cy="558949"/>
            </a:xfrm>
            <a:prstGeom prst="rect">
              <a:avLst/>
            </a:prstGeom>
            <a:solidFill>
              <a:srgbClr val="4EE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/>
          <p:nvPr/>
        </p:nvSpPr>
        <p:spPr>
          <a:xfrm>
            <a:off x="583973" y="393806"/>
            <a:ext cx="2754280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4.2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投资回报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INVESTMENT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RETURN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927120" y="1589651"/>
            <a:ext cx="8337761" cy="4390856"/>
            <a:chOff x="1927120" y="1589651"/>
            <a:chExt cx="8337761" cy="4390856"/>
          </a:xfrm>
        </p:grpSpPr>
        <p:sp>
          <p:nvSpPr>
            <p:cNvPr id="3" name="圆角矩形 2"/>
            <p:cNvSpPr/>
            <p:nvPr/>
          </p:nvSpPr>
          <p:spPr>
            <a:xfrm>
              <a:off x="1927120" y="1789684"/>
              <a:ext cx="868620" cy="768878"/>
            </a:xfrm>
            <a:prstGeom prst="roundRect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623973" y="1789683"/>
              <a:ext cx="878326" cy="768878"/>
            </a:xfrm>
            <a:prstGeom prst="rect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3255678" y="2052714"/>
              <a:ext cx="757158" cy="254537"/>
            </a:xfrm>
            <a:prstGeom prst="triangle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927120" y="2902306"/>
              <a:ext cx="868620" cy="768878"/>
            </a:xfrm>
            <a:prstGeom prst="roundRect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623973" y="2902305"/>
              <a:ext cx="878326" cy="768878"/>
            </a:xfrm>
            <a:prstGeom prst="rect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3255678" y="3165336"/>
              <a:ext cx="757158" cy="254537"/>
            </a:xfrm>
            <a:prstGeom prst="triangle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1927120" y="4026648"/>
              <a:ext cx="868620" cy="768878"/>
            </a:xfrm>
            <a:prstGeom prst="roundRect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623973" y="4026647"/>
              <a:ext cx="878326" cy="768878"/>
            </a:xfrm>
            <a:prstGeom prst="rect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3255678" y="4289678"/>
              <a:ext cx="757158" cy="254537"/>
            </a:xfrm>
            <a:prstGeom prst="triangle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927120" y="5139270"/>
              <a:ext cx="868620" cy="768878"/>
            </a:xfrm>
            <a:prstGeom prst="roundRect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623973" y="5139269"/>
              <a:ext cx="878326" cy="768878"/>
            </a:xfrm>
            <a:prstGeom prst="rect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3255678" y="5402300"/>
              <a:ext cx="757158" cy="254537"/>
            </a:xfrm>
            <a:prstGeom prst="triangle">
              <a:avLst/>
            </a:prstGeom>
            <a:solidFill>
              <a:srgbClr val="4EECBE"/>
            </a:solidFill>
            <a:ln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文本框 5"/>
            <p:cNvSpPr txBox="1">
              <a:spLocks noChangeArrowheads="1"/>
            </p:cNvSpPr>
            <p:nvPr/>
          </p:nvSpPr>
          <p:spPr bwMode="auto">
            <a:xfrm>
              <a:off x="1983825" y="1886575"/>
              <a:ext cx="582909" cy="575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文本框 71"/>
            <p:cNvSpPr txBox="1">
              <a:spLocks noChangeArrowheads="1"/>
            </p:cNvSpPr>
            <p:nvPr/>
          </p:nvSpPr>
          <p:spPr bwMode="auto">
            <a:xfrm>
              <a:off x="1983825" y="2999259"/>
              <a:ext cx="636043" cy="57509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8" name="文本框 87"/>
            <p:cNvSpPr txBox="1">
              <a:spLocks noChangeArrowheads="1"/>
            </p:cNvSpPr>
            <p:nvPr/>
          </p:nvSpPr>
          <p:spPr bwMode="auto">
            <a:xfrm>
              <a:off x="1983825" y="4122883"/>
              <a:ext cx="636043" cy="576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文本框 88"/>
            <p:cNvSpPr txBox="1">
              <a:spLocks noChangeArrowheads="1"/>
            </p:cNvSpPr>
            <p:nvPr/>
          </p:nvSpPr>
          <p:spPr bwMode="auto">
            <a:xfrm>
              <a:off x="1983825" y="5235566"/>
              <a:ext cx="636043" cy="576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0" name="AutoShape 115"/>
            <p:cNvSpPr/>
            <p:nvPr/>
          </p:nvSpPr>
          <p:spPr bwMode="auto">
            <a:xfrm>
              <a:off x="2868346" y="1956900"/>
              <a:ext cx="395378" cy="4344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5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1" name="AutoShape 29"/>
            <p:cNvSpPr/>
            <p:nvPr/>
          </p:nvSpPr>
          <p:spPr bwMode="auto">
            <a:xfrm>
              <a:off x="2868346" y="3074271"/>
              <a:ext cx="423508" cy="4250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5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grpSp>
          <p:nvGrpSpPr>
            <p:cNvPr id="22" name="Group 2"/>
            <p:cNvGrpSpPr/>
            <p:nvPr/>
          </p:nvGrpSpPr>
          <p:grpSpPr bwMode="auto">
            <a:xfrm>
              <a:off x="2867949" y="4197589"/>
              <a:ext cx="407469" cy="403555"/>
              <a:chOff x="1569458" y="688424"/>
              <a:chExt cx="334962" cy="331788"/>
            </a:xfrm>
            <a:solidFill>
              <a:srgbClr val="FFFFFF"/>
            </a:solidFill>
          </p:grpSpPr>
          <p:sp>
            <p:nvSpPr>
              <p:cNvPr id="23" name="Freeform 11"/>
              <p:cNvSpPr>
                <a:spLocks noChangeArrowheads="1"/>
              </p:cNvSpPr>
              <p:nvPr/>
            </p:nvSpPr>
            <p:spPr bwMode="auto">
              <a:xfrm>
                <a:off x="1587500" y="901699"/>
                <a:ext cx="42863" cy="77788"/>
              </a:xfrm>
              <a:custGeom>
                <a:avLst/>
                <a:gdLst>
                  <a:gd name="T0" fmla="*/ 0 w 118"/>
                  <a:gd name="T1" fmla="*/ 183 h 218"/>
                  <a:gd name="T2" fmla="*/ 25 w 118"/>
                  <a:gd name="T3" fmla="*/ 217 h 218"/>
                  <a:gd name="T4" fmla="*/ 84 w 118"/>
                  <a:gd name="T5" fmla="*/ 217 h 218"/>
                  <a:gd name="T6" fmla="*/ 117 w 118"/>
                  <a:gd name="T7" fmla="*/ 183 h 218"/>
                  <a:gd name="T8" fmla="*/ 117 w 118"/>
                  <a:gd name="T9" fmla="*/ 0 h 218"/>
                  <a:gd name="T10" fmla="*/ 17 w 118"/>
                  <a:gd name="T11" fmla="*/ 91 h 218"/>
                  <a:gd name="T12" fmla="*/ 0 w 118"/>
                  <a:gd name="T13" fmla="*/ 75 h 218"/>
                  <a:gd name="T14" fmla="*/ 0 w 118"/>
                  <a:gd name="T15" fmla="*/ 183 h 218"/>
                  <a:gd name="T16" fmla="*/ 0 w 118"/>
                  <a:gd name="T17" fmla="*/ 183 h 218"/>
                  <a:gd name="T18" fmla="*/ 0 w 118"/>
                  <a:gd name="T19" fmla="*/ 18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218">
                    <a:moveTo>
                      <a:pt x="0" y="183"/>
                    </a:moveTo>
                    <a:cubicBezTo>
                      <a:pt x="0" y="200"/>
                      <a:pt x="8" y="217"/>
                      <a:pt x="25" y="217"/>
                    </a:cubicBezTo>
                    <a:cubicBezTo>
                      <a:pt x="84" y="217"/>
                      <a:pt x="84" y="217"/>
                      <a:pt x="84" y="217"/>
                    </a:cubicBezTo>
                    <a:cubicBezTo>
                      <a:pt x="100" y="217"/>
                      <a:pt x="117" y="200"/>
                      <a:pt x="117" y="183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7" y="91"/>
                      <a:pt x="17" y="91"/>
                      <a:pt x="17" y="91"/>
                    </a:cubicBezTo>
                    <a:cubicBezTo>
                      <a:pt x="0" y="75"/>
                      <a:pt x="0" y="75"/>
                      <a:pt x="0" y="75"/>
                    </a:cubicBezTo>
                    <a:lnTo>
                      <a:pt x="0" y="183"/>
                    </a:lnTo>
                    <a:close/>
                    <a:moveTo>
                      <a:pt x="0" y="183"/>
                    </a:moveTo>
                    <a:lnTo>
                      <a:pt x="0" y="18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24" name="Freeform 12"/>
              <p:cNvSpPr>
                <a:spLocks noChangeArrowheads="1"/>
              </p:cNvSpPr>
              <p:nvPr/>
            </p:nvSpPr>
            <p:spPr bwMode="auto">
              <a:xfrm>
                <a:off x="1657350" y="858837"/>
                <a:ext cx="42863" cy="120650"/>
              </a:xfrm>
              <a:custGeom>
                <a:avLst/>
                <a:gdLst>
                  <a:gd name="T0" fmla="*/ 0 w 118"/>
                  <a:gd name="T1" fmla="*/ 301 h 336"/>
                  <a:gd name="T2" fmla="*/ 34 w 118"/>
                  <a:gd name="T3" fmla="*/ 335 h 336"/>
                  <a:gd name="T4" fmla="*/ 84 w 118"/>
                  <a:gd name="T5" fmla="*/ 335 h 336"/>
                  <a:gd name="T6" fmla="*/ 117 w 118"/>
                  <a:gd name="T7" fmla="*/ 301 h 336"/>
                  <a:gd name="T8" fmla="*/ 117 w 118"/>
                  <a:gd name="T9" fmla="*/ 76 h 336"/>
                  <a:gd name="T10" fmla="*/ 42 w 118"/>
                  <a:gd name="T11" fmla="*/ 0 h 336"/>
                  <a:gd name="T12" fmla="*/ 0 w 118"/>
                  <a:gd name="T13" fmla="*/ 42 h 336"/>
                  <a:gd name="T14" fmla="*/ 0 w 118"/>
                  <a:gd name="T15" fmla="*/ 301 h 336"/>
                  <a:gd name="T16" fmla="*/ 0 w 118"/>
                  <a:gd name="T17" fmla="*/ 301 h 336"/>
                  <a:gd name="T18" fmla="*/ 0 w 118"/>
                  <a:gd name="T19" fmla="*/ 301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336">
                    <a:moveTo>
                      <a:pt x="0" y="301"/>
                    </a:moveTo>
                    <a:cubicBezTo>
                      <a:pt x="0" y="318"/>
                      <a:pt x="17" y="335"/>
                      <a:pt x="34" y="335"/>
                    </a:cubicBezTo>
                    <a:cubicBezTo>
                      <a:pt x="84" y="335"/>
                      <a:pt x="84" y="335"/>
                      <a:pt x="84" y="335"/>
                    </a:cubicBezTo>
                    <a:cubicBezTo>
                      <a:pt x="101" y="335"/>
                      <a:pt x="117" y="318"/>
                      <a:pt x="117" y="301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lnTo>
                      <a:pt x="0" y="301"/>
                    </a:lnTo>
                    <a:close/>
                    <a:moveTo>
                      <a:pt x="0" y="301"/>
                    </a:moveTo>
                    <a:lnTo>
                      <a:pt x="0" y="3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25" name="Freeform 13"/>
              <p:cNvSpPr>
                <a:spLocks noChangeArrowheads="1"/>
              </p:cNvSpPr>
              <p:nvPr/>
            </p:nvSpPr>
            <p:spPr bwMode="auto">
              <a:xfrm>
                <a:off x="1727200" y="858837"/>
                <a:ext cx="42863" cy="120650"/>
              </a:xfrm>
              <a:custGeom>
                <a:avLst/>
                <a:gdLst>
                  <a:gd name="T0" fmla="*/ 92 w 118"/>
                  <a:gd name="T1" fmla="*/ 335 h 336"/>
                  <a:gd name="T2" fmla="*/ 117 w 118"/>
                  <a:gd name="T3" fmla="*/ 301 h 336"/>
                  <a:gd name="T4" fmla="*/ 117 w 118"/>
                  <a:gd name="T5" fmla="*/ 0 h 336"/>
                  <a:gd name="T6" fmla="*/ 0 w 118"/>
                  <a:gd name="T7" fmla="*/ 118 h 336"/>
                  <a:gd name="T8" fmla="*/ 0 w 118"/>
                  <a:gd name="T9" fmla="*/ 301 h 336"/>
                  <a:gd name="T10" fmla="*/ 33 w 118"/>
                  <a:gd name="T11" fmla="*/ 335 h 336"/>
                  <a:gd name="T12" fmla="*/ 92 w 118"/>
                  <a:gd name="T13" fmla="*/ 335 h 336"/>
                  <a:gd name="T14" fmla="*/ 92 w 118"/>
                  <a:gd name="T15" fmla="*/ 335 h 336"/>
                  <a:gd name="T16" fmla="*/ 92 w 118"/>
                  <a:gd name="T17" fmla="*/ 335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336">
                    <a:moveTo>
                      <a:pt x="92" y="335"/>
                    </a:moveTo>
                    <a:cubicBezTo>
                      <a:pt x="108" y="335"/>
                      <a:pt x="117" y="318"/>
                      <a:pt x="117" y="301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301"/>
                      <a:pt x="0" y="301"/>
                      <a:pt x="0" y="301"/>
                    </a:cubicBezTo>
                    <a:cubicBezTo>
                      <a:pt x="0" y="318"/>
                      <a:pt x="16" y="335"/>
                      <a:pt x="33" y="335"/>
                    </a:cubicBezTo>
                    <a:lnTo>
                      <a:pt x="92" y="335"/>
                    </a:lnTo>
                    <a:close/>
                    <a:moveTo>
                      <a:pt x="92" y="335"/>
                    </a:moveTo>
                    <a:lnTo>
                      <a:pt x="92" y="33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26" name="Freeform 14"/>
              <p:cNvSpPr>
                <a:spLocks noChangeArrowheads="1"/>
              </p:cNvSpPr>
              <p:nvPr/>
            </p:nvSpPr>
            <p:spPr bwMode="auto">
              <a:xfrm>
                <a:off x="1795463" y="817562"/>
                <a:ext cx="46037" cy="163512"/>
              </a:xfrm>
              <a:custGeom>
                <a:avLst/>
                <a:gdLst>
                  <a:gd name="T0" fmla="*/ 0 w 126"/>
                  <a:gd name="T1" fmla="*/ 41 h 452"/>
                  <a:gd name="T2" fmla="*/ 0 w 126"/>
                  <a:gd name="T3" fmla="*/ 417 h 452"/>
                  <a:gd name="T4" fmla="*/ 33 w 126"/>
                  <a:gd name="T5" fmla="*/ 451 h 452"/>
                  <a:gd name="T6" fmla="*/ 92 w 126"/>
                  <a:gd name="T7" fmla="*/ 451 h 452"/>
                  <a:gd name="T8" fmla="*/ 125 w 126"/>
                  <a:gd name="T9" fmla="*/ 417 h 452"/>
                  <a:gd name="T10" fmla="*/ 125 w 126"/>
                  <a:gd name="T11" fmla="*/ 66 h 452"/>
                  <a:gd name="T12" fmla="*/ 50 w 126"/>
                  <a:gd name="T13" fmla="*/ 0 h 452"/>
                  <a:gd name="T14" fmla="*/ 0 w 126"/>
                  <a:gd name="T15" fmla="*/ 41 h 452"/>
                  <a:gd name="T16" fmla="*/ 0 w 126"/>
                  <a:gd name="T17" fmla="*/ 41 h 452"/>
                  <a:gd name="T18" fmla="*/ 0 w 126"/>
                  <a:gd name="T19" fmla="*/ 4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452">
                    <a:moveTo>
                      <a:pt x="0" y="41"/>
                    </a:moveTo>
                    <a:cubicBezTo>
                      <a:pt x="0" y="417"/>
                      <a:pt x="0" y="417"/>
                      <a:pt x="0" y="417"/>
                    </a:cubicBezTo>
                    <a:cubicBezTo>
                      <a:pt x="0" y="434"/>
                      <a:pt x="17" y="451"/>
                      <a:pt x="33" y="451"/>
                    </a:cubicBezTo>
                    <a:cubicBezTo>
                      <a:pt x="92" y="451"/>
                      <a:pt x="92" y="451"/>
                      <a:pt x="92" y="451"/>
                    </a:cubicBezTo>
                    <a:cubicBezTo>
                      <a:pt x="109" y="451"/>
                      <a:pt x="125" y="434"/>
                      <a:pt x="125" y="417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50" y="0"/>
                      <a:pt x="50" y="0"/>
                      <a:pt x="50" y="0"/>
                    </a:cubicBezTo>
                    <a:lnTo>
                      <a:pt x="0" y="41"/>
                    </a:lnTo>
                    <a:close/>
                    <a:moveTo>
                      <a:pt x="0" y="41"/>
                    </a:move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27" name="Freeform 15"/>
              <p:cNvSpPr>
                <a:spLocks noChangeArrowheads="1"/>
              </p:cNvSpPr>
              <p:nvPr/>
            </p:nvSpPr>
            <p:spPr bwMode="auto">
              <a:xfrm>
                <a:off x="1576388" y="744537"/>
                <a:ext cx="261937" cy="163512"/>
              </a:xfrm>
              <a:custGeom>
                <a:avLst/>
                <a:gdLst>
                  <a:gd name="T0" fmla="*/ 234 w 728"/>
                  <a:gd name="T1" fmla="*/ 284 h 452"/>
                  <a:gd name="T2" fmla="*/ 292 w 728"/>
                  <a:gd name="T3" fmla="*/ 284 h 452"/>
                  <a:gd name="T4" fmla="*/ 359 w 728"/>
                  <a:gd name="T5" fmla="*/ 351 h 452"/>
                  <a:gd name="T6" fmla="*/ 401 w 728"/>
                  <a:gd name="T7" fmla="*/ 368 h 452"/>
                  <a:gd name="T8" fmla="*/ 434 w 728"/>
                  <a:gd name="T9" fmla="*/ 351 h 452"/>
                  <a:gd name="T10" fmla="*/ 660 w 728"/>
                  <a:gd name="T11" fmla="*/ 134 h 452"/>
                  <a:gd name="T12" fmla="*/ 694 w 728"/>
                  <a:gd name="T13" fmla="*/ 167 h 452"/>
                  <a:gd name="T14" fmla="*/ 710 w 728"/>
                  <a:gd name="T15" fmla="*/ 175 h 452"/>
                  <a:gd name="T16" fmla="*/ 727 w 728"/>
                  <a:gd name="T17" fmla="*/ 159 h 452"/>
                  <a:gd name="T18" fmla="*/ 727 w 728"/>
                  <a:gd name="T19" fmla="*/ 33 h 452"/>
                  <a:gd name="T20" fmla="*/ 719 w 728"/>
                  <a:gd name="T21" fmla="*/ 8 h 452"/>
                  <a:gd name="T22" fmla="*/ 694 w 728"/>
                  <a:gd name="T23" fmla="*/ 0 h 452"/>
                  <a:gd name="T24" fmla="*/ 568 w 728"/>
                  <a:gd name="T25" fmla="*/ 0 h 452"/>
                  <a:gd name="T26" fmla="*/ 551 w 728"/>
                  <a:gd name="T27" fmla="*/ 8 h 452"/>
                  <a:gd name="T28" fmla="*/ 551 w 728"/>
                  <a:gd name="T29" fmla="*/ 33 h 452"/>
                  <a:gd name="T30" fmla="*/ 585 w 728"/>
                  <a:gd name="T31" fmla="*/ 58 h 452"/>
                  <a:gd name="T32" fmla="*/ 426 w 728"/>
                  <a:gd name="T33" fmla="*/ 217 h 452"/>
                  <a:gd name="T34" fmla="*/ 401 w 728"/>
                  <a:gd name="T35" fmla="*/ 225 h 452"/>
                  <a:gd name="T36" fmla="*/ 368 w 728"/>
                  <a:gd name="T37" fmla="*/ 217 h 452"/>
                  <a:gd name="T38" fmla="*/ 292 w 728"/>
                  <a:gd name="T39" fmla="*/ 142 h 452"/>
                  <a:gd name="T40" fmla="*/ 234 w 728"/>
                  <a:gd name="T41" fmla="*/ 142 h 452"/>
                  <a:gd name="T42" fmla="*/ 8 w 728"/>
                  <a:gd name="T43" fmla="*/ 359 h 452"/>
                  <a:gd name="T44" fmla="*/ 0 w 728"/>
                  <a:gd name="T45" fmla="*/ 393 h 452"/>
                  <a:gd name="T46" fmla="*/ 8 w 728"/>
                  <a:gd name="T47" fmla="*/ 426 h 452"/>
                  <a:gd name="T48" fmla="*/ 25 w 728"/>
                  <a:gd name="T49" fmla="*/ 435 h 452"/>
                  <a:gd name="T50" fmla="*/ 83 w 728"/>
                  <a:gd name="T51" fmla="*/ 435 h 452"/>
                  <a:gd name="T52" fmla="*/ 234 w 728"/>
                  <a:gd name="T53" fmla="*/ 284 h 452"/>
                  <a:gd name="T54" fmla="*/ 234 w 728"/>
                  <a:gd name="T55" fmla="*/ 284 h 452"/>
                  <a:gd name="T56" fmla="*/ 234 w 728"/>
                  <a:gd name="T57" fmla="*/ 284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8" h="452">
                    <a:moveTo>
                      <a:pt x="234" y="284"/>
                    </a:moveTo>
                    <a:cubicBezTo>
                      <a:pt x="250" y="267"/>
                      <a:pt x="276" y="267"/>
                      <a:pt x="292" y="284"/>
                    </a:cubicBezTo>
                    <a:cubicBezTo>
                      <a:pt x="359" y="351"/>
                      <a:pt x="359" y="351"/>
                      <a:pt x="359" y="351"/>
                    </a:cubicBezTo>
                    <a:cubicBezTo>
                      <a:pt x="376" y="368"/>
                      <a:pt x="384" y="368"/>
                      <a:pt x="401" y="368"/>
                    </a:cubicBezTo>
                    <a:cubicBezTo>
                      <a:pt x="418" y="368"/>
                      <a:pt x="426" y="368"/>
                      <a:pt x="434" y="351"/>
                    </a:cubicBezTo>
                    <a:cubicBezTo>
                      <a:pt x="660" y="134"/>
                      <a:pt x="660" y="134"/>
                      <a:pt x="660" y="134"/>
                    </a:cubicBezTo>
                    <a:cubicBezTo>
                      <a:pt x="694" y="167"/>
                      <a:pt x="694" y="167"/>
                      <a:pt x="694" y="167"/>
                    </a:cubicBezTo>
                    <a:cubicBezTo>
                      <a:pt x="702" y="175"/>
                      <a:pt x="710" y="175"/>
                      <a:pt x="710" y="175"/>
                    </a:cubicBezTo>
                    <a:cubicBezTo>
                      <a:pt x="719" y="175"/>
                      <a:pt x="727" y="167"/>
                      <a:pt x="727" y="159"/>
                    </a:cubicBezTo>
                    <a:cubicBezTo>
                      <a:pt x="727" y="33"/>
                      <a:pt x="727" y="33"/>
                      <a:pt x="727" y="33"/>
                    </a:cubicBezTo>
                    <a:cubicBezTo>
                      <a:pt x="727" y="25"/>
                      <a:pt x="727" y="16"/>
                      <a:pt x="719" y="8"/>
                    </a:cubicBezTo>
                    <a:cubicBezTo>
                      <a:pt x="710" y="0"/>
                      <a:pt x="702" y="0"/>
                      <a:pt x="694" y="0"/>
                    </a:cubicBezTo>
                    <a:cubicBezTo>
                      <a:pt x="568" y="0"/>
                      <a:pt x="568" y="0"/>
                      <a:pt x="568" y="0"/>
                    </a:cubicBezTo>
                    <a:cubicBezTo>
                      <a:pt x="560" y="0"/>
                      <a:pt x="551" y="0"/>
                      <a:pt x="551" y="8"/>
                    </a:cubicBezTo>
                    <a:cubicBezTo>
                      <a:pt x="543" y="16"/>
                      <a:pt x="551" y="25"/>
                      <a:pt x="551" y="33"/>
                    </a:cubicBezTo>
                    <a:cubicBezTo>
                      <a:pt x="585" y="58"/>
                      <a:pt x="585" y="58"/>
                      <a:pt x="585" y="58"/>
                    </a:cubicBezTo>
                    <a:cubicBezTo>
                      <a:pt x="426" y="217"/>
                      <a:pt x="426" y="217"/>
                      <a:pt x="426" y="217"/>
                    </a:cubicBezTo>
                    <a:cubicBezTo>
                      <a:pt x="426" y="225"/>
                      <a:pt x="409" y="225"/>
                      <a:pt x="401" y="225"/>
                    </a:cubicBezTo>
                    <a:cubicBezTo>
                      <a:pt x="393" y="225"/>
                      <a:pt x="376" y="225"/>
                      <a:pt x="368" y="217"/>
                    </a:cubicBezTo>
                    <a:cubicBezTo>
                      <a:pt x="292" y="142"/>
                      <a:pt x="292" y="142"/>
                      <a:pt x="292" y="142"/>
                    </a:cubicBezTo>
                    <a:cubicBezTo>
                      <a:pt x="276" y="125"/>
                      <a:pt x="250" y="125"/>
                      <a:pt x="234" y="142"/>
                    </a:cubicBezTo>
                    <a:cubicBezTo>
                      <a:pt x="8" y="359"/>
                      <a:pt x="8" y="359"/>
                      <a:pt x="8" y="359"/>
                    </a:cubicBezTo>
                    <a:cubicBezTo>
                      <a:pt x="0" y="368"/>
                      <a:pt x="0" y="384"/>
                      <a:pt x="0" y="393"/>
                    </a:cubicBezTo>
                    <a:cubicBezTo>
                      <a:pt x="0" y="410"/>
                      <a:pt x="0" y="418"/>
                      <a:pt x="8" y="426"/>
                    </a:cubicBezTo>
                    <a:cubicBezTo>
                      <a:pt x="25" y="435"/>
                      <a:pt x="25" y="435"/>
                      <a:pt x="25" y="435"/>
                    </a:cubicBezTo>
                    <a:cubicBezTo>
                      <a:pt x="41" y="451"/>
                      <a:pt x="67" y="451"/>
                      <a:pt x="83" y="435"/>
                    </a:cubicBezTo>
                    <a:lnTo>
                      <a:pt x="234" y="284"/>
                    </a:lnTo>
                    <a:close/>
                    <a:moveTo>
                      <a:pt x="234" y="284"/>
                    </a:moveTo>
                    <a:lnTo>
                      <a:pt x="234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28" name="Freeform 16"/>
              <p:cNvSpPr>
                <a:spLocks noChangeArrowheads="1"/>
              </p:cNvSpPr>
              <p:nvPr/>
            </p:nvSpPr>
            <p:spPr bwMode="auto">
              <a:xfrm>
                <a:off x="1569458" y="688424"/>
                <a:ext cx="334962" cy="331788"/>
              </a:xfrm>
              <a:custGeom>
                <a:avLst/>
                <a:gdLst>
                  <a:gd name="T0" fmla="*/ 887 w 929"/>
                  <a:gd name="T1" fmla="*/ 0 h 921"/>
                  <a:gd name="T2" fmla="*/ 836 w 929"/>
                  <a:gd name="T3" fmla="*/ 50 h 921"/>
                  <a:gd name="T4" fmla="*/ 836 w 929"/>
                  <a:gd name="T5" fmla="*/ 837 h 921"/>
                  <a:gd name="T6" fmla="*/ 51 w 929"/>
                  <a:gd name="T7" fmla="*/ 837 h 921"/>
                  <a:gd name="T8" fmla="*/ 0 w 929"/>
                  <a:gd name="T9" fmla="*/ 878 h 921"/>
                  <a:gd name="T10" fmla="*/ 51 w 929"/>
                  <a:gd name="T11" fmla="*/ 920 h 921"/>
                  <a:gd name="T12" fmla="*/ 887 w 929"/>
                  <a:gd name="T13" fmla="*/ 920 h 921"/>
                  <a:gd name="T14" fmla="*/ 928 w 929"/>
                  <a:gd name="T15" fmla="*/ 878 h 921"/>
                  <a:gd name="T16" fmla="*/ 928 w 929"/>
                  <a:gd name="T17" fmla="*/ 50 h 921"/>
                  <a:gd name="T18" fmla="*/ 887 w 929"/>
                  <a:gd name="T19" fmla="*/ 0 h 921"/>
                  <a:gd name="T20" fmla="*/ 887 w 929"/>
                  <a:gd name="T21" fmla="*/ 0 h 921"/>
                  <a:gd name="T22" fmla="*/ 887 w 929"/>
                  <a:gd name="T23" fmla="*/ 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29" h="921">
                    <a:moveTo>
                      <a:pt x="887" y="0"/>
                    </a:moveTo>
                    <a:cubicBezTo>
                      <a:pt x="862" y="0"/>
                      <a:pt x="836" y="26"/>
                      <a:pt x="836" y="50"/>
                    </a:cubicBezTo>
                    <a:cubicBezTo>
                      <a:pt x="836" y="837"/>
                      <a:pt x="836" y="837"/>
                      <a:pt x="836" y="837"/>
                    </a:cubicBezTo>
                    <a:cubicBezTo>
                      <a:pt x="51" y="837"/>
                      <a:pt x="51" y="837"/>
                      <a:pt x="51" y="837"/>
                    </a:cubicBezTo>
                    <a:cubicBezTo>
                      <a:pt x="26" y="837"/>
                      <a:pt x="0" y="853"/>
                      <a:pt x="0" y="878"/>
                    </a:cubicBezTo>
                    <a:cubicBezTo>
                      <a:pt x="0" y="903"/>
                      <a:pt x="26" y="920"/>
                      <a:pt x="51" y="920"/>
                    </a:cubicBezTo>
                    <a:cubicBezTo>
                      <a:pt x="887" y="920"/>
                      <a:pt x="887" y="920"/>
                      <a:pt x="887" y="920"/>
                    </a:cubicBezTo>
                    <a:cubicBezTo>
                      <a:pt x="912" y="920"/>
                      <a:pt x="928" y="903"/>
                      <a:pt x="928" y="878"/>
                    </a:cubicBezTo>
                    <a:cubicBezTo>
                      <a:pt x="928" y="50"/>
                      <a:pt x="928" y="50"/>
                      <a:pt x="928" y="50"/>
                    </a:cubicBezTo>
                    <a:cubicBezTo>
                      <a:pt x="928" y="26"/>
                      <a:pt x="903" y="0"/>
                      <a:pt x="887" y="0"/>
                    </a:cubicBezTo>
                    <a:close/>
                    <a:moveTo>
                      <a:pt x="887" y="0"/>
                    </a:moveTo>
                    <a:lnTo>
                      <a:pt x="88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</p:grpSp>
        <p:grpSp>
          <p:nvGrpSpPr>
            <p:cNvPr id="29" name="Group 587"/>
            <p:cNvGrpSpPr/>
            <p:nvPr/>
          </p:nvGrpSpPr>
          <p:grpSpPr bwMode="auto">
            <a:xfrm>
              <a:off x="2858546" y="5356873"/>
              <a:ext cx="514274" cy="454667"/>
              <a:chOff x="1530350" y="5719762"/>
              <a:chExt cx="452438" cy="400050"/>
            </a:xfrm>
            <a:solidFill>
              <a:srgbClr val="FFFFFF"/>
            </a:solidFill>
          </p:grpSpPr>
          <p:sp>
            <p:nvSpPr>
              <p:cNvPr id="30" name="Freeform 533"/>
              <p:cNvSpPr>
                <a:spLocks noChangeArrowheads="1"/>
              </p:cNvSpPr>
              <p:nvPr/>
            </p:nvSpPr>
            <p:spPr bwMode="auto">
              <a:xfrm>
                <a:off x="1593850" y="5921374"/>
                <a:ext cx="42863" cy="39688"/>
              </a:xfrm>
              <a:custGeom>
                <a:avLst/>
                <a:gdLst>
                  <a:gd name="T0" fmla="*/ 0 w 118"/>
                  <a:gd name="T1" fmla="*/ 0 h 110"/>
                  <a:gd name="T2" fmla="*/ 117 w 118"/>
                  <a:gd name="T3" fmla="*/ 0 h 110"/>
                  <a:gd name="T4" fmla="*/ 117 w 118"/>
                  <a:gd name="T5" fmla="*/ 109 h 110"/>
                  <a:gd name="T6" fmla="*/ 0 w 118"/>
                  <a:gd name="T7" fmla="*/ 109 h 110"/>
                  <a:gd name="T8" fmla="*/ 0 w 118"/>
                  <a:gd name="T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110">
                    <a:moveTo>
                      <a:pt x="0" y="0"/>
                    </a:moveTo>
                    <a:lnTo>
                      <a:pt x="117" y="0"/>
                    </a:lnTo>
                    <a:lnTo>
                      <a:pt x="117" y="109"/>
                    </a:lnTo>
                    <a:lnTo>
                      <a:pt x="0" y="10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31" name="Freeform 534"/>
              <p:cNvSpPr>
                <a:spLocks noChangeArrowheads="1"/>
              </p:cNvSpPr>
              <p:nvPr/>
            </p:nvSpPr>
            <p:spPr bwMode="auto">
              <a:xfrm>
                <a:off x="1593850" y="5984874"/>
                <a:ext cx="42863" cy="39688"/>
              </a:xfrm>
              <a:custGeom>
                <a:avLst/>
                <a:gdLst>
                  <a:gd name="T0" fmla="*/ 0 w 118"/>
                  <a:gd name="T1" fmla="*/ 0 h 110"/>
                  <a:gd name="T2" fmla="*/ 117 w 118"/>
                  <a:gd name="T3" fmla="*/ 0 h 110"/>
                  <a:gd name="T4" fmla="*/ 117 w 118"/>
                  <a:gd name="T5" fmla="*/ 109 h 110"/>
                  <a:gd name="T6" fmla="*/ 0 w 118"/>
                  <a:gd name="T7" fmla="*/ 109 h 110"/>
                  <a:gd name="T8" fmla="*/ 0 w 118"/>
                  <a:gd name="T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110">
                    <a:moveTo>
                      <a:pt x="0" y="0"/>
                    </a:moveTo>
                    <a:lnTo>
                      <a:pt x="117" y="0"/>
                    </a:lnTo>
                    <a:lnTo>
                      <a:pt x="117" y="109"/>
                    </a:lnTo>
                    <a:lnTo>
                      <a:pt x="0" y="10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32" name="Freeform 535"/>
              <p:cNvSpPr>
                <a:spLocks noChangeArrowheads="1"/>
              </p:cNvSpPr>
              <p:nvPr/>
            </p:nvSpPr>
            <p:spPr bwMode="auto">
              <a:xfrm>
                <a:off x="1663700" y="5857874"/>
                <a:ext cx="39688" cy="39688"/>
              </a:xfrm>
              <a:custGeom>
                <a:avLst/>
                <a:gdLst>
                  <a:gd name="T0" fmla="*/ 0 w 110"/>
                  <a:gd name="T1" fmla="*/ 0 h 110"/>
                  <a:gd name="T2" fmla="*/ 109 w 110"/>
                  <a:gd name="T3" fmla="*/ 0 h 110"/>
                  <a:gd name="T4" fmla="*/ 109 w 110"/>
                  <a:gd name="T5" fmla="*/ 109 h 110"/>
                  <a:gd name="T6" fmla="*/ 0 w 110"/>
                  <a:gd name="T7" fmla="*/ 109 h 110"/>
                  <a:gd name="T8" fmla="*/ 0 w 110"/>
                  <a:gd name="T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0">
                    <a:moveTo>
                      <a:pt x="0" y="0"/>
                    </a:moveTo>
                    <a:lnTo>
                      <a:pt x="109" y="0"/>
                    </a:lnTo>
                    <a:lnTo>
                      <a:pt x="109" y="109"/>
                    </a:lnTo>
                    <a:lnTo>
                      <a:pt x="0" y="10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33" name="Freeform 536"/>
              <p:cNvSpPr>
                <a:spLocks noChangeArrowheads="1"/>
              </p:cNvSpPr>
              <p:nvPr/>
            </p:nvSpPr>
            <p:spPr bwMode="auto">
              <a:xfrm>
                <a:off x="1663700" y="5921374"/>
                <a:ext cx="39688" cy="39688"/>
              </a:xfrm>
              <a:custGeom>
                <a:avLst/>
                <a:gdLst>
                  <a:gd name="T0" fmla="*/ 0 w 110"/>
                  <a:gd name="T1" fmla="*/ 0 h 110"/>
                  <a:gd name="T2" fmla="*/ 109 w 110"/>
                  <a:gd name="T3" fmla="*/ 0 h 110"/>
                  <a:gd name="T4" fmla="*/ 109 w 110"/>
                  <a:gd name="T5" fmla="*/ 109 h 110"/>
                  <a:gd name="T6" fmla="*/ 0 w 110"/>
                  <a:gd name="T7" fmla="*/ 109 h 110"/>
                  <a:gd name="T8" fmla="*/ 0 w 110"/>
                  <a:gd name="T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0">
                    <a:moveTo>
                      <a:pt x="0" y="0"/>
                    </a:moveTo>
                    <a:lnTo>
                      <a:pt x="109" y="0"/>
                    </a:lnTo>
                    <a:lnTo>
                      <a:pt x="109" y="109"/>
                    </a:lnTo>
                    <a:lnTo>
                      <a:pt x="0" y="10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34" name="Freeform 537"/>
              <p:cNvSpPr>
                <a:spLocks noChangeArrowheads="1"/>
              </p:cNvSpPr>
              <p:nvPr/>
            </p:nvSpPr>
            <p:spPr bwMode="auto">
              <a:xfrm>
                <a:off x="1663700" y="5984874"/>
                <a:ext cx="39688" cy="39688"/>
              </a:xfrm>
              <a:custGeom>
                <a:avLst/>
                <a:gdLst>
                  <a:gd name="T0" fmla="*/ 0 w 110"/>
                  <a:gd name="T1" fmla="*/ 0 h 110"/>
                  <a:gd name="T2" fmla="*/ 109 w 110"/>
                  <a:gd name="T3" fmla="*/ 0 h 110"/>
                  <a:gd name="T4" fmla="*/ 109 w 110"/>
                  <a:gd name="T5" fmla="*/ 109 h 110"/>
                  <a:gd name="T6" fmla="*/ 0 w 110"/>
                  <a:gd name="T7" fmla="*/ 109 h 110"/>
                  <a:gd name="T8" fmla="*/ 0 w 110"/>
                  <a:gd name="T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0">
                    <a:moveTo>
                      <a:pt x="0" y="0"/>
                    </a:moveTo>
                    <a:lnTo>
                      <a:pt x="109" y="0"/>
                    </a:lnTo>
                    <a:lnTo>
                      <a:pt x="109" y="109"/>
                    </a:lnTo>
                    <a:lnTo>
                      <a:pt x="0" y="10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  <p:sp>
            <p:nvSpPr>
              <p:cNvPr id="35" name="Freeform 538"/>
              <p:cNvSpPr>
                <a:spLocks noChangeArrowheads="1"/>
              </p:cNvSpPr>
              <p:nvPr/>
            </p:nvSpPr>
            <p:spPr bwMode="auto">
              <a:xfrm>
                <a:off x="1530350" y="5719762"/>
                <a:ext cx="452438" cy="400050"/>
              </a:xfrm>
              <a:custGeom>
                <a:avLst/>
                <a:gdLst>
                  <a:gd name="T0" fmla="*/ 1029 w 1255"/>
                  <a:gd name="T1" fmla="*/ 75 h 1113"/>
                  <a:gd name="T2" fmla="*/ 75 w 1255"/>
                  <a:gd name="T3" fmla="*/ 0 h 1113"/>
                  <a:gd name="T4" fmla="*/ 0 w 1255"/>
                  <a:gd name="T5" fmla="*/ 953 h 1113"/>
                  <a:gd name="T6" fmla="*/ 644 w 1255"/>
                  <a:gd name="T7" fmla="*/ 1029 h 1113"/>
                  <a:gd name="T8" fmla="*/ 1254 w 1255"/>
                  <a:gd name="T9" fmla="*/ 736 h 1113"/>
                  <a:gd name="T10" fmla="*/ 335 w 1255"/>
                  <a:gd name="T11" fmla="*/ 75 h 1113"/>
                  <a:gd name="T12" fmla="*/ 694 w 1255"/>
                  <a:gd name="T13" fmla="*/ 167 h 1113"/>
                  <a:gd name="T14" fmla="*/ 335 w 1255"/>
                  <a:gd name="T15" fmla="*/ 75 h 1113"/>
                  <a:gd name="T16" fmla="*/ 937 w 1255"/>
                  <a:gd name="T17" fmla="*/ 251 h 1113"/>
                  <a:gd name="T18" fmla="*/ 878 w 1255"/>
                  <a:gd name="T19" fmla="*/ 368 h 1113"/>
                  <a:gd name="T20" fmla="*/ 661 w 1255"/>
                  <a:gd name="T21" fmla="*/ 385 h 1113"/>
                  <a:gd name="T22" fmla="*/ 552 w 1255"/>
                  <a:gd name="T23" fmla="*/ 494 h 1113"/>
                  <a:gd name="T24" fmla="*/ 510 w 1255"/>
                  <a:gd name="T25" fmla="*/ 736 h 1113"/>
                  <a:gd name="T26" fmla="*/ 92 w 1255"/>
                  <a:gd name="T27" fmla="*/ 920 h 1113"/>
                  <a:gd name="T28" fmla="*/ 845 w 1255"/>
                  <a:gd name="T29" fmla="*/ 435 h 1113"/>
                  <a:gd name="T30" fmla="*/ 911 w 1255"/>
                  <a:gd name="T31" fmla="*/ 435 h 1113"/>
                  <a:gd name="T32" fmla="*/ 845 w 1255"/>
                  <a:gd name="T33" fmla="*/ 435 h 1113"/>
                  <a:gd name="T34" fmla="*/ 577 w 1255"/>
                  <a:gd name="T35" fmla="*/ 769 h 1113"/>
                  <a:gd name="T36" fmla="*/ 577 w 1255"/>
                  <a:gd name="T37" fmla="*/ 703 h 1113"/>
                  <a:gd name="T38" fmla="*/ 878 w 1255"/>
                  <a:gd name="T39" fmla="*/ 1079 h 1113"/>
                  <a:gd name="T40" fmla="*/ 878 w 1255"/>
                  <a:gd name="T41" fmla="*/ 1004 h 1113"/>
                  <a:gd name="T42" fmla="*/ 878 w 1255"/>
                  <a:gd name="T43" fmla="*/ 1079 h 1113"/>
                  <a:gd name="T44" fmla="*/ 945 w 1255"/>
                  <a:gd name="T45" fmla="*/ 728 h 1113"/>
                  <a:gd name="T46" fmla="*/ 878 w 1255"/>
                  <a:gd name="T47" fmla="*/ 803 h 1113"/>
                  <a:gd name="T48" fmla="*/ 661 w 1255"/>
                  <a:gd name="T49" fmla="*/ 627 h 1113"/>
                  <a:gd name="T50" fmla="*/ 694 w 1255"/>
                  <a:gd name="T51" fmla="*/ 585 h 1113"/>
                  <a:gd name="T52" fmla="*/ 878 w 1255"/>
                  <a:gd name="T53" fmla="*/ 669 h 1113"/>
                  <a:gd name="T54" fmla="*/ 1045 w 1255"/>
                  <a:gd name="T55" fmla="*/ 544 h 1113"/>
                  <a:gd name="T56" fmla="*/ 1087 w 1255"/>
                  <a:gd name="T57" fmla="*/ 585 h 1113"/>
                  <a:gd name="T58" fmla="*/ 1146 w 1255"/>
                  <a:gd name="T59" fmla="*/ 736 h 1113"/>
                  <a:gd name="T60" fmla="*/ 1221 w 1255"/>
                  <a:gd name="T61" fmla="*/ 736 h 1113"/>
                  <a:gd name="T62" fmla="*/ 1179 w 1255"/>
                  <a:gd name="T63" fmla="*/ 769 h 1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55" h="1113">
                    <a:moveTo>
                      <a:pt x="1029" y="402"/>
                    </a:moveTo>
                    <a:cubicBezTo>
                      <a:pt x="1029" y="75"/>
                      <a:pt x="1029" y="75"/>
                      <a:pt x="1029" y="75"/>
                    </a:cubicBezTo>
                    <a:cubicBezTo>
                      <a:pt x="1029" y="34"/>
                      <a:pt x="995" y="0"/>
                      <a:pt x="953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4" y="0"/>
                      <a:pt x="0" y="34"/>
                      <a:pt x="0" y="75"/>
                    </a:cubicBezTo>
                    <a:cubicBezTo>
                      <a:pt x="0" y="953"/>
                      <a:pt x="0" y="953"/>
                      <a:pt x="0" y="953"/>
                    </a:cubicBezTo>
                    <a:cubicBezTo>
                      <a:pt x="0" y="995"/>
                      <a:pt x="34" y="1029"/>
                      <a:pt x="75" y="1029"/>
                    </a:cubicBezTo>
                    <a:cubicBezTo>
                      <a:pt x="644" y="1029"/>
                      <a:pt x="644" y="1029"/>
                      <a:pt x="644" y="1029"/>
                    </a:cubicBezTo>
                    <a:cubicBezTo>
                      <a:pt x="711" y="1079"/>
                      <a:pt x="795" y="1112"/>
                      <a:pt x="878" y="1112"/>
                    </a:cubicBezTo>
                    <a:cubicBezTo>
                      <a:pt x="1087" y="1112"/>
                      <a:pt x="1254" y="945"/>
                      <a:pt x="1254" y="736"/>
                    </a:cubicBezTo>
                    <a:cubicBezTo>
                      <a:pt x="1254" y="585"/>
                      <a:pt x="1162" y="460"/>
                      <a:pt x="1029" y="402"/>
                    </a:cubicBezTo>
                    <a:close/>
                    <a:moveTo>
                      <a:pt x="335" y="75"/>
                    </a:moveTo>
                    <a:cubicBezTo>
                      <a:pt x="694" y="75"/>
                      <a:pt x="694" y="75"/>
                      <a:pt x="694" y="75"/>
                    </a:cubicBezTo>
                    <a:cubicBezTo>
                      <a:pt x="694" y="167"/>
                      <a:pt x="694" y="167"/>
                      <a:pt x="694" y="167"/>
                    </a:cubicBezTo>
                    <a:cubicBezTo>
                      <a:pt x="335" y="167"/>
                      <a:pt x="335" y="167"/>
                      <a:pt x="335" y="167"/>
                    </a:cubicBezTo>
                    <a:lnTo>
                      <a:pt x="335" y="75"/>
                    </a:lnTo>
                    <a:close/>
                    <a:moveTo>
                      <a:pt x="92" y="251"/>
                    </a:moveTo>
                    <a:cubicBezTo>
                      <a:pt x="937" y="251"/>
                      <a:pt x="937" y="251"/>
                      <a:pt x="937" y="251"/>
                    </a:cubicBezTo>
                    <a:cubicBezTo>
                      <a:pt x="937" y="368"/>
                      <a:pt x="937" y="368"/>
                      <a:pt x="937" y="368"/>
                    </a:cubicBezTo>
                    <a:cubicBezTo>
                      <a:pt x="920" y="368"/>
                      <a:pt x="895" y="368"/>
                      <a:pt x="878" y="368"/>
                    </a:cubicBezTo>
                    <a:cubicBezTo>
                      <a:pt x="795" y="368"/>
                      <a:pt x="719" y="393"/>
                      <a:pt x="661" y="435"/>
                    </a:cubicBezTo>
                    <a:cubicBezTo>
                      <a:pt x="661" y="385"/>
                      <a:pt x="661" y="385"/>
                      <a:pt x="661" y="385"/>
                    </a:cubicBezTo>
                    <a:cubicBezTo>
                      <a:pt x="552" y="385"/>
                      <a:pt x="552" y="385"/>
                      <a:pt x="552" y="385"/>
                    </a:cubicBezTo>
                    <a:cubicBezTo>
                      <a:pt x="552" y="494"/>
                      <a:pt x="552" y="494"/>
                      <a:pt x="552" y="494"/>
                    </a:cubicBezTo>
                    <a:cubicBezTo>
                      <a:pt x="602" y="494"/>
                      <a:pt x="602" y="494"/>
                      <a:pt x="602" y="494"/>
                    </a:cubicBezTo>
                    <a:cubicBezTo>
                      <a:pt x="544" y="560"/>
                      <a:pt x="510" y="644"/>
                      <a:pt x="510" y="736"/>
                    </a:cubicBezTo>
                    <a:cubicBezTo>
                      <a:pt x="510" y="803"/>
                      <a:pt x="527" y="870"/>
                      <a:pt x="560" y="920"/>
                    </a:cubicBezTo>
                    <a:cubicBezTo>
                      <a:pt x="92" y="920"/>
                      <a:pt x="92" y="920"/>
                      <a:pt x="92" y="920"/>
                    </a:cubicBezTo>
                    <a:lnTo>
                      <a:pt x="92" y="251"/>
                    </a:lnTo>
                    <a:close/>
                    <a:moveTo>
                      <a:pt x="845" y="435"/>
                    </a:moveTo>
                    <a:cubicBezTo>
                      <a:pt x="845" y="418"/>
                      <a:pt x="861" y="402"/>
                      <a:pt x="878" y="402"/>
                    </a:cubicBezTo>
                    <a:cubicBezTo>
                      <a:pt x="895" y="402"/>
                      <a:pt x="911" y="418"/>
                      <a:pt x="911" y="435"/>
                    </a:cubicBezTo>
                    <a:cubicBezTo>
                      <a:pt x="911" y="452"/>
                      <a:pt x="895" y="468"/>
                      <a:pt x="878" y="468"/>
                    </a:cubicBezTo>
                    <a:cubicBezTo>
                      <a:pt x="861" y="468"/>
                      <a:pt x="845" y="452"/>
                      <a:pt x="845" y="435"/>
                    </a:cubicBezTo>
                    <a:close/>
                    <a:moveTo>
                      <a:pt x="610" y="736"/>
                    </a:moveTo>
                    <a:cubicBezTo>
                      <a:pt x="610" y="761"/>
                      <a:pt x="594" y="769"/>
                      <a:pt x="577" y="769"/>
                    </a:cubicBezTo>
                    <a:cubicBezTo>
                      <a:pt x="560" y="769"/>
                      <a:pt x="544" y="761"/>
                      <a:pt x="544" y="736"/>
                    </a:cubicBezTo>
                    <a:cubicBezTo>
                      <a:pt x="544" y="719"/>
                      <a:pt x="560" y="703"/>
                      <a:pt x="577" y="703"/>
                    </a:cubicBezTo>
                    <a:cubicBezTo>
                      <a:pt x="594" y="703"/>
                      <a:pt x="610" y="719"/>
                      <a:pt x="610" y="736"/>
                    </a:cubicBezTo>
                    <a:close/>
                    <a:moveTo>
                      <a:pt x="878" y="1079"/>
                    </a:moveTo>
                    <a:cubicBezTo>
                      <a:pt x="861" y="1079"/>
                      <a:pt x="845" y="1062"/>
                      <a:pt x="845" y="1045"/>
                    </a:cubicBezTo>
                    <a:cubicBezTo>
                      <a:pt x="845" y="1020"/>
                      <a:pt x="861" y="1004"/>
                      <a:pt x="878" y="1004"/>
                    </a:cubicBezTo>
                    <a:cubicBezTo>
                      <a:pt x="895" y="1004"/>
                      <a:pt x="911" y="1020"/>
                      <a:pt x="911" y="1045"/>
                    </a:cubicBezTo>
                    <a:cubicBezTo>
                      <a:pt x="911" y="1062"/>
                      <a:pt x="895" y="1079"/>
                      <a:pt x="878" y="1079"/>
                    </a:cubicBezTo>
                    <a:close/>
                    <a:moveTo>
                      <a:pt x="1087" y="585"/>
                    </a:moveTo>
                    <a:cubicBezTo>
                      <a:pt x="945" y="728"/>
                      <a:pt x="945" y="728"/>
                      <a:pt x="945" y="728"/>
                    </a:cubicBezTo>
                    <a:lnTo>
                      <a:pt x="945" y="736"/>
                    </a:lnTo>
                    <a:cubicBezTo>
                      <a:pt x="945" y="778"/>
                      <a:pt x="920" y="803"/>
                      <a:pt x="878" y="803"/>
                    </a:cubicBezTo>
                    <a:cubicBezTo>
                      <a:pt x="845" y="803"/>
                      <a:pt x="811" y="778"/>
                      <a:pt x="811" y="744"/>
                    </a:cubicBezTo>
                    <a:cubicBezTo>
                      <a:pt x="661" y="627"/>
                      <a:pt x="661" y="627"/>
                      <a:pt x="661" y="627"/>
                    </a:cubicBezTo>
                    <a:cubicBezTo>
                      <a:pt x="652" y="619"/>
                      <a:pt x="644" y="594"/>
                      <a:pt x="652" y="585"/>
                    </a:cubicBezTo>
                    <a:cubicBezTo>
                      <a:pt x="661" y="577"/>
                      <a:pt x="686" y="569"/>
                      <a:pt x="694" y="585"/>
                    </a:cubicBezTo>
                    <a:cubicBezTo>
                      <a:pt x="836" y="686"/>
                      <a:pt x="836" y="686"/>
                      <a:pt x="836" y="686"/>
                    </a:cubicBezTo>
                    <a:cubicBezTo>
                      <a:pt x="845" y="677"/>
                      <a:pt x="861" y="669"/>
                      <a:pt x="878" y="669"/>
                    </a:cubicBezTo>
                    <a:cubicBezTo>
                      <a:pt x="895" y="669"/>
                      <a:pt x="903" y="677"/>
                      <a:pt x="911" y="677"/>
                    </a:cubicBezTo>
                    <a:cubicBezTo>
                      <a:pt x="1045" y="544"/>
                      <a:pt x="1045" y="544"/>
                      <a:pt x="1045" y="544"/>
                    </a:cubicBezTo>
                    <a:cubicBezTo>
                      <a:pt x="1062" y="535"/>
                      <a:pt x="1079" y="535"/>
                      <a:pt x="1087" y="544"/>
                    </a:cubicBezTo>
                    <a:cubicBezTo>
                      <a:pt x="1104" y="552"/>
                      <a:pt x="1096" y="569"/>
                      <a:pt x="1087" y="585"/>
                    </a:cubicBezTo>
                    <a:close/>
                    <a:moveTo>
                      <a:pt x="1179" y="769"/>
                    </a:moveTo>
                    <a:cubicBezTo>
                      <a:pt x="1162" y="769"/>
                      <a:pt x="1146" y="761"/>
                      <a:pt x="1146" y="736"/>
                    </a:cubicBezTo>
                    <a:cubicBezTo>
                      <a:pt x="1146" y="719"/>
                      <a:pt x="1162" y="703"/>
                      <a:pt x="1179" y="703"/>
                    </a:cubicBezTo>
                    <a:cubicBezTo>
                      <a:pt x="1204" y="703"/>
                      <a:pt x="1221" y="719"/>
                      <a:pt x="1221" y="736"/>
                    </a:cubicBezTo>
                    <a:cubicBezTo>
                      <a:pt x="1221" y="761"/>
                      <a:pt x="1204" y="769"/>
                      <a:pt x="1179" y="769"/>
                    </a:cubicBezTo>
                    <a:close/>
                    <a:moveTo>
                      <a:pt x="1179" y="769"/>
                    </a:moveTo>
                    <a:lnTo>
                      <a:pt x="1179" y="76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Open Sans Light"/>
                  <a:ea typeface="+mn-ea"/>
                  <a:cs typeface="Open Sans Light"/>
                </a:endParaRPr>
              </a:p>
            </p:txBody>
          </p:sp>
        </p:grpSp>
        <p:cxnSp>
          <p:nvCxnSpPr>
            <p:cNvPr id="36" name="直接连接符 35"/>
            <p:cNvCxnSpPr>
              <a:stCxn id="5" idx="0"/>
            </p:cNvCxnSpPr>
            <p:nvPr/>
          </p:nvCxnSpPr>
          <p:spPr>
            <a:xfrm flipV="1">
              <a:off x="3762244" y="2174123"/>
              <a:ext cx="893898" cy="6251"/>
            </a:xfrm>
            <a:prstGeom prst="line">
              <a:avLst/>
            </a:prstGeom>
            <a:ln>
              <a:solidFill>
                <a:srgbClr val="4EECBE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3762244" y="3283681"/>
              <a:ext cx="893898" cy="6251"/>
            </a:xfrm>
            <a:prstGeom prst="line">
              <a:avLst/>
            </a:prstGeom>
            <a:ln>
              <a:solidFill>
                <a:srgbClr val="4EECBE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3762244" y="4399490"/>
              <a:ext cx="893898" cy="4689"/>
            </a:xfrm>
            <a:prstGeom prst="line">
              <a:avLst/>
            </a:prstGeom>
            <a:ln>
              <a:solidFill>
                <a:srgbClr val="4EECBE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3762244" y="5509049"/>
              <a:ext cx="893898" cy="6251"/>
            </a:xfrm>
            <a:prstGeom prst="line">
              <a:avLst/>
            </a:prstGeom>
            <a:ln>
              <a:solidFill>
                <a:srgbClr val="4EECBE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4554563" y="2122552"/>
              <a:ext cx="104704" cy="103142"/>
            </a:xfrm>
            <a:prstGeom prst="ellipse">
              <a:avLst/>
            </a:prstGeom>
            <a:solidFill>
              <a:srgbClr val="4EECBE"/>
            </a:solidFill>
            <a:ln w="28575"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4554563" y="3219608"/>
              <a:ext cx="104704" cy="104704"/>
            </a:xfrm>
            <a:prstGeom prst="ellipse">
              <a:avLst/>
            </a:prstGeom>
            <a:solidFill>
              <a:srgbClr val="4EECBE"/>
            </a:solidFill>
            <a:ln w="28575"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4554563" y="4346356"/>
              <a:ext cx="104704" cy="104705"/>
            </a:xfrm>
            <a:prstGeom prst="ellipse">
              <a:avLst/>
            </a:prstGeom>
            <a:solidFill>
              <a:srgbClr val="4EECBE"/>
            </a:solidFill>
            <a:ln w="28575"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554563" y="5444976"/>
              <a:ext cx="104704" cy="104704"/>
            </a:xfrm>
            <a:prstGeom prst="ellipse">
              <a:avLst/>
            </a:prstGeom>
            <a:solidFill>
              <a:srgbClr val="4EECBE"/>
            </a:solidFill>
            <a:ln w="28575">
              <a:solidFill>
                <a:srgbClr val="4EE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>
              <a:spLocks noChangeArrowheads="1"/>
            </p:cNvSpPr>
            <p:nvPr/>
          </p:nvSpPr>
          <p:spPr bwMode="auto">
            <a:xfrm>
              <a:off x="5362508" y="1589651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投资回报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362508" y="1983466"/>
              <a:ext cx="4902373" cy="5355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/>
                  </a:solidFill>
                </a:rPr>
                <a:t>We have many PowerPoint templates that has been specifically designed to help anyone that is stepping into the world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46" name="文本框 45"/>
            <p:cNvSpPr txBox="1">
              <a:spLocks noChangeArrowheads="1"/>
            </p:cNvSpPr>
            <p:nvPr/>
          </p:nvSpPr>
          <p:spPr bwMode="auto">
            <a:xfrm>
              <a:off x="5362508" y="2867987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投资回报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362508" y="3261802"/>
              <a:ext cx="4902373" cy="5355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/>
                  </a:solidFill>
                </a:rPr>
                <a:t>We have many PowerPoint templates that has been specifically designed to help anyone that is stepping into the world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48" name="文本框 47"/>
            <p:cNvSpPr txBox="1">
              <a:spLocks noChangeArrowheads="1"/>
            </p:cNvSpPr>
            <p:nvPr/>
          </p:nvSpPr>
          <p:spPr bwMode="auto">
            <a:xfrm>
              <a:off x="5362508" y="3919724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投资回报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362508" y="4313539"/>
              <a:ext cx="4902373" cy="5355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/>
                  </a:solidFill>
                </a:rPr>
                <a:t>We have many PowerPoint templates that has been specifically designed to help anyone that is stepping into the world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  <p:sp>
          <p:nvSpPr>
            <p:cNvPr id="50" name="文本框 49"/>
            <p:cNvSpPr txBox="1">
              <a:spLocks noChangeArrowheads="1"/>
            </p:cNvSpPr>
            <p:nvPr/>
          </p:nvSpPr>
          <p:spPr bwMode="auto">
            <a:xfrm>
              <a:off x="5362508" y="5051161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投资回报</a:t>
              </a:r>
              <a:endPara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362508" y="5444976"/>
              <a:ext cx="4902373" cy="5355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/>
                  </a:solidFill>
                </a:rPr>
                <a:t>We have many PowerPoint templates that has been specifically designed to help anyone that is stepping into the world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5265" y="1956104"/>
            <a:ext cx="4296105" cy="2416559"/>
          </a:xfrm>
          <a:custGeom>
            <a:avLst/>
            <a:gdLst>
              <a:gd name="connsiteX0" fmla="*/ 0 w 4296105"/>
              <a:gd name="connsiteY0" fmla="*/ 0 h 2416559"/>
              <a:gd name="connsiteX1" fmla="*/ 4296105 w 4296105"/>
              <a:gd name="connsiteY1" fmla="*/ 0 h 2416559"/>
              <a:gd name="connsiteX2" fmla="*/ 4296105 w 4296105"/>
              <a:gd name="connsiteY2" fmla="*/ 2416559 h 2416559"/>
              <a:gd name="connsiteX3" fmla="*/ 0 w 4296105"/>
              <a:gd name="connsiteY3" fmla="*/ 2416559 h 2416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6105" h="2416559">
                <a:moveTo>
                  <a:pt x="0" y="0"/>
                </a:moveTo>
                <a:lnTo>
                  <a:pt x="4296105" y="0"/>
                </a:lnTo>
                <a:lnTo>
                  <a:pt x="4296105" y="2416559"/>
                </a:lnTo>
                <a:lnTo>
                  <a:pt x="0" y="2416559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37173" y="1956104"/>
            <a:ext cx="4296105" cy="2416559"/>
          </a:xfrm>
          <a:custGeom>
            <a:avLst/>
            <a:gdLst>
              <a:gd name="connsiteX0" fmla="*/ 0 w 4296105"/>
              <a:gd name="connsiteY0" fmla="*/ 0 h 2416559"/>
              <a:gd name="connsiteX1" fmla="*/ 4296105 w 4296105"/>
              <a:gd name="connsiteY1" fmla="*/ 0 h 2416559"/>
              <a:gd name="connsiteX2" fmla="*/ 4296105 w 4296105"/>
              <a:gd name="connsiteY2" fmla="*/ 2416559 h 2416559"/>
              <a:gd name="connsiteX3" fmla="*/ 0 w 4296105"/>
              <a:gd name="connsiteY3" fmla="*/ 2416559 h 2416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6105" h="2416559">
                <a:moveTo>
                  <a:pt x="0" y="0"/>
                </a:moveTo>
                <a:lnTo>
                  <a:pt x="4296105" y="0"/>
                </a:lnTo>
                <a:lnTo>
                  <a:pt x="4296105" y="2416559"/>
                </a:lnTo>
                <a:lnTo>
                  <a:pt x="0" y="2416559"/>
                </a:lnTo>
                <a:close/>
              </a:path>
            </a:pathLst>
          </a:custGeom>
        </p:spPr>
      </p:pic>
      <p:sp>
        <p:nvSpPr>
          <p:cNvPr id="8" name="TextBox 1"/>
          <p:cNvSpPr txBox="1"/>
          <p:nvPr/>
        </p:nvSpPr>
        <p:spPr>
          <a:xfrm>
            <a:off x="752786" y="351603"/>
            <a:ext cx="2754280" cy="7771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10"/>
              </a:lnSpc>
            </a:pP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4.2</a:t>
            </a:r>
            <a:r>
              <a:rPr lang="en-US" altLang="zh-CN" sz="29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9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投资回报</a:t>
            </a:r>
            <a:endParaRPr lang="en-US" altLang="zh-CN" sz="29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ts val="1905"/>
              </a:lnSpc>
            </a:pP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INVESTMENT</a:t>
            </a:r>
            <a:r>
              <a:rPr lang="en-US" altLang="zh-CN" sz="190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9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RETURN</a:t>
            </a:r>
            <a:endParaRPr lang="en-US" altLang="zh-CN" sz="190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27691" y="1869934"/>
            <a:ext cx="43159" cy="4236577"/>
          </a:xfrm>
          <a:prstGeom prst="rect">
            <a:avLst/>
          </a:prstGeom>
          <a:solidFill>
            <a:srgbClr val="4EECBE"/>
          </a:solidFill>
          <a:ln>
            <a:solidFill>
              <a:srgbClr val="4EE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8"/>
          <p:cNvSpPr txBox="1"/>
          <p:nvPr/>
        </p:nvSpPr>
        <p:spPr>
          <a:xfrm>
            <a:off x="1267157" y="5010889"/>
            <a:ext cx="439421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67157" y="4625076"/>
            <a:ext cx="23558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投资回报</a:t>
            </a:r>
            <a:endParaRPr lang="zh-CN" altLang="en-US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30631" y="5010889"/>
            <a:ext cx="439421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等线" panose="02010600030101010101" charset="-122"/>
                <a:ea typeface="等线" panose="02010600030101010101" charset="-122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0631" y="4625076"/>
            <a:ext cx="23558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投资回报</a:t>
            </a:r>
            <a:endParaRPr lang="zh-CN" altLang="en-US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63814" y="2302837"/>
            <a:ext cx="9664372" cy="2252327"/>
            <a:chOff x="2235199" y="2956283"/>
            <a:chExt cx="7721600" cy="1799555"/>
          </a:xfrm>
        </p:grpSpPr>
        <p:sp>
          <p:nvSpPr>
            <p:cNvPr id="5" name="文本框 4"/>
            <p:cNvSpPr txBox="1"/>
            <p:nvPr/>
          </p:nvSpPr>
          <p:spPr>
            <a:xfrm>
              <a:off x="2235199" y="2956283"/>
              <a:ext cx="7721600" cy="811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感谢诸位的观看</a:t>
              </a:r>
              <a:endParaRPr lang="zh-CN" altLang="en-US" sz="6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279900" y="4359708"/>
              <a:ext cx="3632200" cy="396130"/>
              <a:chOff x="2322488" y="4138554"/>
              <a:chExt cx="4364270" cy="475970"/>
            </a:xfrm>
          </p:grpSpPr>
          <p:sp>
            <p:nvSpPr>
              <p:cNvPr id="7" name="矩形: 圆角 8"/>
              <p:cNvSpPr/>
              <p:nvPr/>
            </p:nvSpPr>
            <p:spPr>
              <a:xfrm>
                <a:off x="2322488" y="4138554"/>
                <a:ext cx="1874632" cy="475970"/>
              </a:xfrm>
              <a:prstGeom prst="roundRect">
                <a:avLst>
                  <a:gd name="adj" fmla="val 50000"/>
                </a:avLst>
              </a:prstGeom>
              <a:solidFill>
                <a:srgbClr val="4EE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汇报人：</a:t>
                </a:r>
                <a:r>
                  <a:rPr lang="en-US" altLang="zh-CN" sz="1200" dirty="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XXX</a:t>
                </a:r>
                <a:endParaRPr lang="zh-CN" altLang="en-US" sz="12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8" name="矩形: 圆角 9"/>
              <p:cNvSpPr/>
              <p:nvPr/>
            </p:nvSpPr>
            <p:spPr>
              <a:xfrm>
                <a:off x="4812126" y="4138554"/>
                <a:ext cx="1874632" cy="475970"/>
              </a:xfrm>
              <a:prstGeom prst="roundRect">
                <a:avLst>
                  <a:gd name="adj" fmla="val 50000"/>
                </a:avLst>
              </a:prstGeom>
              <a:solidFill>
                <a:srgbClr val="4EE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20XX.XX.XX</a:t>
                </a:r>
                <a:endParaRPr lang="zh-CN" altLang="en-US" sz="1200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9" name="文本占位符 2"/>
            <p:cNvSpPr txBox="1"/>
            <p:nvPr/>
          </p:nvSpPr>
          <p:spPr>
            <a:xfrm>
              <a:off x="3136580" y="3820873"/>
              <a:ext cx="5918837" cy="37997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Lorem ipsum dolor sit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elit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lamet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,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consectetaur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cillium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adipisicing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pecu,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sed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do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eiusmod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tempor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incididunt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ut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labore</a:t>
              </a:r>
              <a:r>
                <a:rPr lang="en-US" sz="1000" b="0" dirty="0">
                  <a:effectLst/>
                  <a:latin typeface="+mj-ea"/>
                  <a:ea typeface="+mj-ea"/>
                  <a:sym typeface="+mn-lt"/>
                </a:rPr>
                <a:t> et </a:t>
              </a:r>
              <a:r>
                <a:rPr lang="en-US" sz="1000" b="0" dirty="0" err="1">
                  <a:effectLst/>
                  <a:latin typeface="+mj-ea"/>
                  <a:ea typeface="+mj-ea"/>
                  <a:sym typeface="+mn-lt"/>
                </a:rPr>
                <a:t>dolore</a:t>
              </a:r>
              <a:r>
                <a:rPr lang="en-US" altLang="zh-CN" sz="1000" noProof="1"/>
                <a:t>Lorem ipsum dolor sit er elit lamet, consectetaur cillium adipisicing pecu, sed do eiusmod tempor i</a:t>
              </a:r>
              <a:endParaRPr lang="en-US" sz="1000" b="0" dirty="0">
                <a:effectLst/>
                <a:latin typeface="+mj-ea"/>
                <a:ea typeface="+mj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50" advTm="4200">
        <p:pull/>
      </p:transition>
    </mc:Choice>
    <mc:Fallback>
      <p:transition spd="slow" advTm="4200">
        <p:pull/>
      </p:transition>
    </mc:Fallback>
  </mc:AlternateContent>
</p:sld>
</file>

<file path=ppt/tags/tag1.xml><?xml version="1.0" encoding="utf-8"?>
<p:tagLst xmlns:p="http://schemas.openxmlformats.org/presentationml/2006/main">
  <p:tag name="ISPRING_PRESENTATION_TITLE" val="091302"/>
  <p:tag name="KSO_WPP_MARK_KEY" val="996d8c6c-428a-40e9-a87e-d0b626d415ff"/>
  <p:tag name="COMMONDATA" val="eyJoZGlkIjoiYzMxM2JjZWFjZTBhMzA0MTI3Y2JmZjI2MDM0MmEzYTUifQ=="/>
  <p:tag name="commondata" val="eyJoZGlkIjoiZjdjNzRmMmQ2MTMxYjk3ZTMzZTEwYjY0NjA3NDU5OTA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7719</Words>
  <Application>WPS 演示</Application>
  <PresentationFormat>宽屏</PresentationFormat>
  <Paragraphs>487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华文细黑</vt:lpstr>
      <vt:lpstr>Nirmala UI Semilight</vt:lpstr>
      <vt:lpstr>Segoe UI</vt:lpstr>
      <vt:lpstr>Segoe UI Symbol</vt:lpstr>
      <vt:lpstr>Microsoft Sans Serif</vt:lpstr>
      <vt:lpstr>Tahoma</vt:lpstr>
      <vt:lpstr>Impact</vt:lpstr>
      <vt:lpstr>Century Gothic</vt:lpstr>
      <vt:lpstr>Open Sans</vt:lpstr>
      <vt:lpstr>等线</vt:lpstr>
      <vt:lpstr>Arial Unicode MS</vt:lpstr>
      <vt:lpstr>等线 Light</vt:lpstr>
      <vt:lpstr>Open Sans Light</vt:lpstr>
      <vt:lpstr>Calibri</vt:lpstr>
      <vt:lpstr>Segoe UI Light</vt:lpstr>
      <vt:lpstr>Segoe UI Black</vt:lpstr>
      <vt:lpstr>Gulim</vt:lpstr>
      <vt:lpstr>Malgun Gothic</vt:lpstr>
      <vt:lpstr>Lato Regular</vt:lpstr>
      <vt:lpstr>Segoe Print</vt:lpstr>
      <vt:lpstr>Gill Sans</vt:lpstr>
      <vt:lpstr>Open Sans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H</cp:lastModifiedBy>
  <cp:revision>2</cp:revision>
  <dcterms:created xsi:type="dcterms:W3CDTF">2022-11-15T12:26:00Z</dcterms:created>
  <dcterms:modified xsi:type="dcterms:W3CDTF">2024-08-19T02:55:59Z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D563F944DFDB4355A4EFBF1BD8498B14_13</vt:lpwstr>
  </property>
  <property fmtid="{D5CDD505-2E9C-101B-9397-08002B2CF9AE}" pid="3" name="KSOProductBuildVer">
    <vt:lpwstr>2052-12.1.0.17147</vt:lpwstr>
  </property>
</Properties>
</file>