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Slides/notesSlide7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removePersonalInfoOnSave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type="screen16x9"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clrMru>
    <a:srgbClr val="EABFC9"/>
    <a:srgbClr val="FFFFFF"/>
    <a:srgbClr val="FFCB3F"/>
    <a:srgbClr val="39BAD2"/>
    <a:srgbClr val="4497D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23143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6" y="-5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tableStyles" Target="tableStyles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3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altLang="en-US" dirty="0" lang="zh-CN"/>
          </a:p>
        </p:txBody>
      </p:sp>
      <p:sp>
        <p:nvSpPr>
          <p:cNvPr id="1048914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7D3145EC-2D12-416E-8454-8508344D17CB}" type="datetimeFigureOut">
              <a:rPr altLang="en-US" lang="zh-CN" smtClean="0"/>
              <a:t>2022/4/14</a:t>
            </a:fld>
            <a:endParaRPr altLang="en-US" dirty="0" lang="zh-CN"/>
          </a:p>
        </p:txBody>
      </p:sp>
      <p:sp>
        <p:nvSpPr>
          <p:cNvPr id="1048915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dirty="0" lang="zh-CN"/>
          </a:p>
        </p:txBody>
      </p:sp>
      <p:sp>
        <p:nvSpPr>
          <p:cNvPr id="1048916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dirty="0" lang="zh-CN"/>
              <a:t>单击此处编辑母版文本样式</a:t>
            </a:r>
          </a:p>
          <a:p>
            <a:pPr lvl="1"/>
            <a:r>
              <a:rPr altLang="en-US" dirty="0" lang="zh-CN"/>
              <a:t>第二级</a:t>
            </a:r>
          </a:p>
          <a:p>
            <a:pPr lvl="2"/>
            <a:r>
              <a:rPr altLang="en-US" dirty="0" lang="zh-CN"/>
              <a:t>第三级</a:t>
            </a:r>
          </a:p>
          <a:p>
            <a:pPr lvl="3"/>
            <a:r>
              <a:rPr altLang="en-US" dirty="0" lang="zh-CN"/>
              <a:t>第四级</a:t>
            </a:r>
          </a:p>
          <a:p>
            <a:pPr lvl="4"/>
            <a:r>
              <a:rPr altLang="en-US" dirty="0" lang="zh-CN"/>
              <a:t>第五级</a:t>
            </a:r>
          </a:p>
        </p:txBody>
      </p:sp>
      <p:sp>
        <p:nvSpPr>
          <p:cNvPr id="1048917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altLang="en-US" dirty="0" lang="zh-CN"/>
          </a:p>
        </p:txBody>
      </p:sp>
      <p:sp>
        <p:nvSpPr>
          <p:cNvPr id="1048918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8B8219E5-13CC-497C-ABCC-F4EEBFC92403}" type="slidenum">
              <a:rPr altLang="en-US" lang="zh-CN" smtClean="0"/>
              <a:t>‹#›</a:t>
            </a:fld>
            <a:endParaRPr altLang="en-US" dirty="0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9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E3D82E0-6291-4C43-A1AD-E101E3B3A0BB}" type="slidenum">
              <a:rPr altLang="en-US" lang="zh-CN" smtClean="0"/>
              <a:t>1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1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DF4A1E94-C858-498B-9B94-5BBA1E5FD6F2}" type="slidenum">
              <a:rPr altLang="en-US" lang="zh-CN" smtClean="0"/>
              <a:t>2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DF4A1E94-C858-498B-9B94-5BBA1E5FD6F2}" type="slidenum">
              <a:rPr altLang="en-US" lang="zh-CN" smtClean="0"/>
              <a:t>3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DF4A1E94-C858-498B-9B94-5BBA1E5FD6F2}" type="slidenum">
              <a:rPr altLang="en-US" lang="zh-CN" smtClean="0"/>
              <a:t>8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94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95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DF4A1E94-C858-498B-9B94-5BBA1E5FD6F2}" type="slidenum">
              <a:rPr altLang="en-US" lang="zh-CN" smtClean="0"/>
              <a:t>21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2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21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DF4A1E94-C858-498B-9B94-5BBA1E5FD6F2}" type="slidenum">
              <a:rPr altLang="en-US" lang="zh-CN" smtClean="0"/>
              <a:t>22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2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6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6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E3D82E0-6291-4C43-A1AD-E101E3B3A0BB}" type="slidenum">
              <a:rPr altLang="en-US" lang="zh-CN" smtClean="0"/>
              <a:t>34</a:t>
            </a:fld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60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r>
              <a:rPr altLang="zh-CN" dirty="0" lang="en-US"/>
              <a:t>1</a:t>
            </a:r>
            <a:endParaRPr altLang="en-US" dirty="0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1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0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81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88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88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8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垂直排列标题与 文本">
    <p:spTree>
      <p:nvGrpSpPr>
        <p:cNvPr id="1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9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70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87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87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7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82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B126178-2CDE-4ED5-8289-5B3E76CED362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2F2E5F7-1ED3-4AF4-B371-D2F72CA1339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advClick="0" advTm="3000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标题 1"/>
          <p:cNvSpPr>
            <a:spLocks noGrp="1"/>
          </p:cNvSpPr>
          <p:nvPr>
            <p:ph type="title"/>
          </p:nvPr>
        </p:nvSpPr>
        <p:spPr>
          <a:xfrm>
            <a:off x="50800" y="238358"/>
            <a:ext cx="9017000" cy="447675"/>
          </a:xfrm>
        </p:spPr>
        <p:txBody>
          <a:bodyPr>
            <a:noAutofit/>
          </a:bodyPr>
          <a:lstStyle>
            <a:lvl1pPr>
              <a:defRPr sz="4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altLang="en-US" dirty="0" lang="zh-CN"/>
              <a:t>单击此处编辑母版标题样式</a:t>
            </a:r>
          </a:p>
        </p:txBody>
      </p:sp>
      <p:sp>
        <p:nvSpPr>
          <p:cNvPr id="104862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62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r>
              <a:rPr altLang="zh-CN" dirty="0" lang="en-US"/>
              <a:t>2</a:t>
            </a:r>
            <a:endParaRPr altLang="en-US" dirty="0" lang="zh-CN"/>
          </a:p>
        </p:txBody>
      </p:sp>
      <p:sp>
        <p:nvSpPr>
          <p:cNvPr id="1048627" name="直角三角形 10"/>
          <p:cNvSpPr/>
          <p:nvPr userDrawn="1"/>
        </p:nvSpPr>
        <p:spPr>
          <a:xfrm rot="16200000">
            <a:off x="11544300" y="6210300"/>
            <a:ext cx="647700" cy="647700"/>
          </a:xfrm>
          <a:prstGeom prst="rtTriangle"/>
          <a:solidFill>
            <a:srgbClr val="4497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>
              <a:ea typeface="微软雅黑" panose="020B0503020204020204" pitchFamily="34" charset="-122"/>
            </a:endParaRPr>
          </a:p>
        </p:txBody>
      </p:sp>
      <p:pic>
        <p:nvPicPr>
          <p:cNvPr id="2097166" name="图片 7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 rot="10800000">
            <a:off x="-2" y="-42040"/>
            <a:ext cx="12236469" cy="6900040"/>
          </a:xfrm>
          <a:custGeom>
            <a:avLst/>
            <a:gdLst>
              <a:gd name="connsiteX0" fmla="*/ 287527 w 9144001"/>
              <a:gd name="connsiteY0" fmla="*/ 346332 h 5156224"/>
              <a:gd name="connsiteX1" fmla="*/ 287527 w 9144001"/>
              <a:gd name="connsiteY1" fmla="*/ 4774824 h 5156224"/>
              <a:gd name="connsiteX2" fmla="*/ 8856479 w 9144001"/>
              <a:gd name="connsiteY2" fmla="*/ 4774824 h 5156224"/>
              <a:gd name="connsiteX3" fmla="*/ 8856479 w 9144001"/>
              <a:gd name="connsiteY3" fmla="*/ 346332 h 5156224"/>
              <a:gd name="connsiteX4" fmla="*/ 0 w 9144001"/>
              <a:gd name="connsiteY4" fmla="*/ 0 h 5156224"/>
              <a:gd name="connsiteX5" fmla="*/ 9144001 w 9144001"/>
              <a:gd name="connsiteY5" fmla="*/ 0 h 5156224"/>
              <a:gd name="connsiteX6" fmla="*/ 9144001 w 9144001"/>
              <a:gd name="connsiteY6" fmla="*/ 5156224 h 5156224"/>
              <a:gd name="connsiteX7" fmla="*/ 0 w 9144001"/>
              <a:gd name="connsiteY7" fmla="*/ 5156224 h 515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1" h="5156224">
                <a:moveTo>
                  <a:pt x="287527" y="346332"/>
                </a:moveTo>
                <a:lnTo>
                  <a:pt x="287527" y="4774824"/>
                </a:lnTo>
                <a:lnTo>
                  <a:pt x="8856479" y="4774824"/>
                </a:lnTo>
                <a:lnTo>
                  <a:pt x="8856479" y="346332"/>
                </a:lnTo>
                <a:close/>
                <a:moveTo>
                  <a:pt x="0" y="0"/>
                </a:moveTo>
                <a:lnTo>
                  <a:pt x="9144001" y="0"/>
                </a:lnTo>
                <a:lnTo>
                  <a:pt x="9144001" y="5156224"/>
                </a:lnTo>
                <a:lnTo>
                  <a:pt x="0" y="5156224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1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5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86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8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88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8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0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91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892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893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894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95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1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6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97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98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899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900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901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902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903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1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5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6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86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6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90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906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1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7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908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909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910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911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912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4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875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8876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877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6587D6F-B5FC-46EA-B8C9-8080A4E4EE2E}" type="datetimeFigureOut">
              <a:rPr altLang="en-US" lang="zh-CN" smtClean="0"/>
              <a:t>2022/4/14</a:t>
            </a:fld>
            <a:endParaRPr altLang="en-US" lang="zh-CN"/>
          </a:p>
        </p:txBody>
      </p:sp>
      <p:sp>
        <p:nvSpPr>
          <p:cNvPr id="1048878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79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7A35BE4-FB8D-4423-869F-0B4DE006B922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en-US" dirty="0" lang="zh-CN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en-US" dirty="0" lang="zh-CN"/>
              <a:t>单击此处编辑母版文本样式</a:t>
            </a:r>
          </a:p>
          <a:p>
            <a:pPr lvl="1"/>
            <a:r>
              <a:rPr altLang="en-US" dirty="0" lang="zh-CN"/>
              <a:t>第二级</a:t>
            </a:r>
          </a:p>
          <a:p>
            <a:pPr lvl="2"/>
            <a:r>
              <a:rPr altLang="en-US" dirty="0" lang="zh-CN"/>
              <a:t>第三级</a:t>
            </a:r>
          </a:p>
          <a:p>
            <a:pPr lvl="3"/>
            <a:r>
              <a:rPr altLang="en-US" dirty="0" lang="zh-CN"/>
              <a:t>第四级</a:t>
            </a:r>
          </a:p>
          <a:p>
            <a:pPr lvl="4"/>
            <a:r>
              <a:rPr altLang="en-US" dirty="0" lang="zh-CN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C6587D6F-B5FC-46EA-B8C9-8080A4E4EE2E}" type="datetimeFigureOut">
              <a:rPr altLang="en-US" lang="zh-CN" smtClean="0"/>
              <a:t>2022/4/14</a:t>
            </a:fld>
            <a:endParaRPr altLang="en-US" dirty="0" lang="zh-CN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endParaRPr altLang="en-US" dirty="0" lang="zh-CN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97A35BE4-FB8D-4423-869F-0B4DE006B922}" type="slidenum">
              <a:rPr altLang="en-US" lang="zh-CN" smtClean="0"/>
              <a:t>‹#›</a:t>
            </a:fld>
            <a:endParaRPr altLang="en-US" dirty="0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slideLayout" Target="../slideLayouts/slideLayout12.xml"/><Relationship Id="rId8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jpe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14.png"/><Relationship Id="rId6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jpe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jpeg"/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jpeg"/><Relationship Id="rId9" Type="http://schemas.openxmlformats.org/officeDocument/2006/relationships/image" Target="../media/image43.jpeg"/><Relationship Id="rId10" Type="http://schemas.openxmlformats.org/officeDocument/2006/relationships/image" Target="../media/image44.jpeg"/><Relationship Id="rId11" Type="http://schemas.openxmlformats.org/officeDocument/2006/relationships/image" Target="../media/image45.jpeg"/><Relationship Id="rId12" Type="http://schemas.openxmlformats.org/officeDocument/2006/relationships/slideLayout" Target="../slideLayouts/slideLayout2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46.jpeg"/><Relationship Id="rId3" Type="http://schemas.openxmlformats.org/officeDocument/2006/relationships/image" Target="../media/image47.jpeg"/><Relationship Id="rId4" Type="http://schemas.openxmlformats.org/officeDocument/2006/relationships/image" Target="../media/image48.jpeg"/><Relationship Id="rId5" Type="http://schemas.openxmlformats.org/officeDocument/2006/relationships/image" Target="../media/image49.jpeg"/><Relationship Id="rId6" Type="http://schemas.openxmlformats.org/officeDocument/2006/relationships/slideLayout" Target="../slideLayouts/slideLayout2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image" Target="../media/image50.jpeg"/><Relationship Id="rId2" Type="http://schemas.openxmlformats.org/officeDocument/2006/relationships/image" Target="../media/image51.jpeg"/><Relationship Id="rId3" Type="http://schemas.openxmlformats.org/officeDocument/2006/relationships/image" Target="../media/image52.jpeg"/><Relationship Id="rId4" Type="http://schemas.openxmlformats.org/officeDocument/2006/relationships/image" Target="../media/image35.png"/><Relationship Id="rId5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2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image" Target="../media/image53.jpeg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image" Target="../media/image54.jpeg"/><Relationship Id="rId2" Type="http://schemas.openxmlformats.org/officeDocument/2006/relationships/image" Target="../media/image55.jpeg"/><Relationship Id="rId3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slideLayout" Target="../slideLayouts/slideLayout12.xml"/><Relationship Id="rId8" Type="http://schemas.openxmlformats.org/officeDocument/2006/relationships/notesSlide" Target="../notesSlides/notesSlide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689"/>
          <p:cNvGrpSpPr/>
          <p:nvPr/>
        </p:nvGrpSpPr>
        <p:grpSpPr>
          <a:xfrm>
            <a:off x="2156567" y="4843418"/>
            <a:ext cx="7550100" cy="430213"/>
            <a:chOff x="1643746" y="3458634"/>
            <a:chExt cx="5664323" cy="322759"/>
          </a:xfrm>
        </p:grpSpPr>
        <p:sp>
          <p:nvSpPr>
            <p:cNvPr id="1048586" name="Rectangle 4"/>
            <p:cNvSpPr txBox="1">
              <a:spLocks noChangeArrowheads="1"/>
            </p:cNvSpPr>
            <p:nvPr/>
          </p:nvSpPr>
          <p:spPr>
            <a:xfrm>
              <a:off x="1646152" y="3458634"/>
              <a:ext cx="5661917" cy="322759"/>
            </a:xfrm>
            <a:prstGeom prst="rect"/>
          </p:spPr>
          <p:txBody>
            <a:bodyPr anchor="ctr" bIns="60941" lIns="121882" rIns="121882" rtlCol="0" tIns="60941" vert="horz">
              <a:noAutofit/>
            </a:bodyPr>
            <a:lstStyle>
              <a:lvl1pPr algn="l" defTabSz="914400" eaLnBrk="1" hangingPunct="1" indent="-342900" latinLnBrk="0" marL="3429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indent="-285750" latinLnBrk="0" marL="742950" rtl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indent="-228600" latinLnBrk="0" marL="11430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indent="-228600" latinLnBrk="0" marL="1600200" rtl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indent="-228600" latinLnBrk="0" marL="2057400" rtl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indent="-228600" latinLnBrk="0" marL="25146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indent="-228600" latinLnBrk="0" marL="29718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indent="-228600" latinLnBrk="0" marL="34290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indent="-228600" latinLnBrk="0" marL="38862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indent="0" marL="0">
                <a:buNone/>
              </a:pPr>
              <a:r>
                <a:rPr altLang="zh-CN" dirty="0" sz="2135" lang="en-US">
                  <a:ln w="19050">
                    <a:solidFill>
                      <a:schemeClr val="tx1"/>
                    </a:solidFill>
                  </a:ln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+mn-lt"/>
                </a:rPr>
                <a:t>PLANNING SCHEME</a:t>
              </a:r>
              <a:endParaRPr altLang="en-US" dirty="0" sz="2135" lang="zh-CN">
                <a:ln w="19050">
                  <a:solidFill>
                    <a:schemeClr val="tx1"/>
                  </a:solidFill>
                </a:ln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048587" name="Rectangle 4"/>
            <p:cNvSpPr txBox="1">
              <a:spLocks noChangeArrowheads="1"/>
            </p:cNvSpPr>
            <p:nvPr/>
          </p:nvSpPr>
          <p:spPr>
            <a:xfrm>
              <a:off x="1643746" y="3458634"/>
              <a:ext cx="5661917" cy="322759"/>
            </a:xfrm>
            <a:prstGeom prst="rect"/>
          </p:spPr>
          <p:txBody>
            <a:bodyPr anchor="ctr" bIns="60941" lIns="121882" rIns="121882" rtlCol="0" tIns="60941" vert="horz">
              <a:noAutofit/>
            </a:bodyPr>
            <a:lstStyle>
              <a:lvl1pPr algn="l" defTabSz="914400" eaLnBrk="1" hangingPunct="1" indent="-342900" latinLnBrk="0" marL="3429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indent="-285750" latinLnBrk="0" marL="742950" rtl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indent="-228600" latinLnBrk="0" marL="11430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indent="-228600" latinLnBrk="0" marL="1600200" rtl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indent="-228600" latinLnBrk="0" marL="2057400" rtl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indent="-228600" latinLnBrk="0" marL="25146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indent="-228600" latinLnBrk="0" marL="29718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indent="-228600" latinLnBrk="0" marL="34290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indent="-228600" latinLnBrk="0" marL="38862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indent="0" marL="0">
                <a:buNone/>
              </a:pPr>
              <a:r>
                <a:rPr altLang="zh-CN" dirty="0" sz="2135" lang="en-US">
                  <a:ln w="19050">
                    <a:noFill/>
                  </a:ln>
                  <a:solidFill>
                    <a:srgbClr val="FCFF00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+mn-lt"/>
                </a:rPr>
                <a:t>PLANNING SCHEME</a:t>
              </a:r>
              <a:endParaRPr altLang="en-US" dirty="0" sz="2135" lang="zh-CN">
                <a:ln w="19050">
                  <a:noFill/>
                </a:ln>
                <a:solidFill>
                  <a:srgbClr val="FCFF00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097152" name="图片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19024" y="-14580"/>
            <a:ext cx="12188240" cy="6872844"/>
          </a:xfrm>
          <a:prstGeom prst="rect"/>
        </p:spPr>
      </p:pic>
      <p:grpSp>
        <p:nvGrpSpPr>
          <p:cNvPr id="28" name="组合 692"/>
          <p:cNvGrpSpPr/>
          <p:nvPr/>
        </p:nvGrpSpPr>
        <p:grpSpPr>
          <a:xfrm>
            <a:off x="3935049" y="819849"/>
            <a:ext cx="4437099" cy="2535668"/>
            <a:chOff x="1416499" y="1764261"/>
            <a:chExt cx="6359059" cy="1902338"/>
          </a:xfrm>
        </p:grpSpPr>
        <p:sp>
          <p:nvSpPr>
            <p:cNvPr id="1048588" name="Rectangle 3"/>
            <p:cNvSpPr txBox="1">
              <a:spLocks noChangeArrowheads="1"/>
            </p:cNvSpPr>
            <p:nvPr/>
          </p:nvSpPr>
          <p:spPr>
            <a:xfrm>
              <a:off x="1416499" y="2629466"/>
              <a:ext cx="6131595" cy="1037133"/>
            </a:xfrm>
            <a:prstGeom prst="rect"/>
          </p:spPr>
          <p:txBody>
            <a:bodyPr anchor="ctr" bIns="60941" lIns="121882" rIns="121882" rtlCol="0" tIns="60941" vert="horz">
              <a:noAutofit/>
            </a:bodyPr>
            <a:lstStyle>
              <a:lvl1pPr algn="ctr" defTabSz="914400" eaLnBrk="1" hangingPunct="1" latinLnBrk="0" rtl="0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/>
              <a:r>
                <a:rPr altLang="en-US" b="1" dirty="0" sz="7200" kern="1500" lang="zh-CN" spc="133">
                  <a:ln w="127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+mn-lt"/>
                </a:rPr>
                <a:t>千鸟行动</a:t>
              </a:r>
            </a:p>
          </p:txBody>
        </p:sp>
        <p:sp>
          <p:nvSpPr>
            <p:cNvPr id="1048589" name="Rectangle 3"/>
            <p:cNvSpPr txBox="1">
              <a:spLocks noChangeArrowheads="1"/>
            </p:cNvSpPr>
            <p:nvPr/>
          </p:nvSpPr>
          <p:spPr>
            <a:xfrm>
              <a:off x="1643964" y="1764261"/>
              <a:ext cx="6131594" cy="1037133"/>
            </a:xfrm>
            <a:prstGeom prst="rect"/>
          </p:spPr>
          <p:txBody>
            <a:bodyPr anchor="ctr" bIns="60941" lIns="121882" rIns="121882" rtlCol="0" tIns="60941" vert="horz">
              <a:noAutofit/>
            </a:bodyPr>
            <a:lstStyle>
              <a:lvl1pPr algn="ctr" defTabSz="914400" eaLnBrk="1" hangingPunct="1" latinLnBrk="0" rtl="0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/>
              <a:endParaRPr altLang="en-US" b="1" dirty="0" sz="7200" kern="1500" lang="zh-CN" spc="133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048590" name="Rectangle 3"/>
            <p:cNvSpPr txBox="1">
              <a:spLocks noChangeArrowheads="1"/>
            </p:cNvSpPr>
            <p:nvPr/>
          </p:nvSpPr>
          <p:spPr>
            <a:xfrm>
              <a:off x="1457707" y="2602575"/>
              <a:ext cx="6131596" cy="1037133"/>
            </a:xfrm>
            <a:prstGeom prst="rect"/>
          </p:spPr>
          <p:txBody>
            <a:bodyPr anchor="ctr" bIns="60941" lIns="121882" rIns="121882" rtlCol="0" tIns="60941" vert="horz">
              <a:noAutofit/>
            </a:bodyPr>
            <a:lstStyle>
              <a:lvl1pPr algn="ctr" defTabSz="914400" eaLnBrk="1" hangingPunct="1" latinLnBrk="0" rtl="0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/>
              <a:r>
                <a:rPr altLang="en-US" b="1" dirty="0" sz="7200" kern="1500" lang="zh-CN" spc="133">
                  <a:ln w="190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+mn-lt"/>
                </a:rPr>
                <a:t>千鸟行动</a:t>
              </a:r>
            </a:p>
          </p:txBody>
        </p:sp>
        <p:sp>
          <p:nvSpPr>
            <p:cNvPr id="1048591" name="矩形 686"/>
            <p:cNvSpPr/>
            <p:nvPr/>
          </p:nvSpPr>
          <p:spPr>
            <a:xfrm>
              <a:off x="5591456" y="3024171"/>
              <a:ext cx="133513" cy="332695"/>
            </a:xfrm>
            <a:prstGeom prst="rect"/>
            <a:solidFill>
              <a:srgbClr val="FC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sz="2400" lang="zh-CN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048592" name="矩形 683"/>
            <p:cNvSpPr/>
            <p:nvPr/>
          </p:nvSpPr>
          <p:spPr>
            <a:xfrm>
              <a:off x="2249898" y="2862415"/>
              <a:ext cx="145805" cy="557165"/>
            </a:xfrm>
            <a:prstGeom prst="rect"/>
            <a:solidFill>
              <a:srgbClr val="FC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sz="2400" lang="zh-CN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048593" name="矩形 680"/>
            <p:cNvSpPr/>
            <p:nvPr/>
          </p:nvSpPr>
          <p:spPr>
            <a:xfrm>
              <a:off x="6720282" y="2874733"/>
              <a:ext cx="550195" cy="75133"/>
            </a:xfrm>
            <a:prstGeom prst="rect"/>
            <a:solidFill>
              <a:srgbClr val="FC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dirty="0" sz="2400" lang="zh-CN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097153" name="图片 7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1480604" y="1194583"/>
            <a:ext cx="581485" cy="1831677"/>
          </a:xfrm>
          <a:prstGeom prst="rect"/>
        </p:spPr>
      </p:pic>
      <p:pic>
        <p:nvPicPr>
          <p:cNvPr id="2097154" name="图片 11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474155" y="5479322"/>
            <a:ext cx="7278623" cy="442689"/>
          </a:xfrm>
          <a:prstGeom prst="rect"/>
        </p:spPr>
      </p:pic>
      <p:pic>
        <p:nvPicPr>
          <p:cNvPr id="2097155" name="图片 1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screen"/>
          <a:srcRect/>
          <a:stretch>
            <a:fillRect/>
          </a:stretch>
        </p:blipFill>
        <p:spPr>
          <a:xfrm>
            <a:off x="3312136" y="210733"/>
            <a:ext cx="1147574" cy="1376744"/>
          </a:xfrm>
          <a:prstGeom prst="rect"/>
        </p:spPr>
      </p:pic>
      <p:pic>
        <p:nvPicPr>
          <p:cNvPr id="2097156" name="图片 1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5" cstate="screen"/>
          <a:srcRect/>
          <a:stretch>
            <a:fillRect/>
          </a:stretch>
        </p:blipFill>
        <p:spPr>
          <a:xfrm>
            <a:off x="208304" y="4420293"/>
            <a:ext cx="1735710" cy="1481996"/>
          </a:xfrm>
          <a:prstGeom prst="rect"/>
        </p:spPr>
      </p:pic>
      <p:pic>
        <p:nvPicPr>
          <p:cNvPr id="2097157" name="图片 20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10403425" y="303450"/>
            <a:ext cx="624667" cy="1967703"/>
          </a:xfrm>
          <a:prstGeom prst="rect"/>
        </p:spPr>
      </p:pic>
      <p:pic>
        <p:nvPicPr>
          <p:cNvPr id="2097158" name="图片 660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6" cstate="screen"/>
          <a:srcRect t="-3"/>
          <a:stretch>
            <a:fillRect/>
          </a:stretch>
        </p:blipFill>
        <p:spPr>
          <a:xfrm>
            <a:off x="10656325" y="5508516"/>
            <a:ext cx="613025" cy="746278"/>
          </a:xfrm>
          <a:prstGeom prst="rect"/>
        </p:spPr>
      </p:pic>
      <p:pic>
        <p:nvPicPr>
          <p:cNvPr id="2097159" name="图片 66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6" cstate="screen"/>
          <a:srcRect t="-3"/>
          <a:stretch>
            <a:fillRect/>
          </a:stretch>
        </p:blipFill>
        <p:spPr>
          <a:xfrm>
            <a:off x="9749639" y="5751649"/>
            <a:ext cx="613025" cy="746278"/>
          </a:xfrm>
          <a:prstGeom prst="rect"/>
        </p:spPr>
      </p:pic>
      <p:sp>
        <p:nvSpPr>
          <p:cNvPr id="1048594" name="Rectangle 3"/>
          <p:cNvSpPr txBox="1">
            <a:spLocks noChangeArrowheads="1"/>
          </p:cNvSpPr>
          <p:nvPr/>
        </p:nvSpPr>
        <p:spPr>
          <a:xfrm>
            <a:off x="3963670" y="3185795"/>
            <a:ext cx="4567555" cy="1234440"/>
          </a:xfrm>
          <a:prstGeom prst="rect"/>
        </p:spPr>
        <p:txBody>
          <a:bodyPr anchor="ctr" bIns="60941" lIns="121882" rIns="121882" rtlCol="0" tIns="60941" vert="horz">
            <a:no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altLang="en-US" b="1" dirty="0" sz="5400" kern="1500" lang="zh-CN" spc="133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食品行业</a:t>
            </a:r>
            <a:r>
              <a:rPr altLang="en-US" b="1" dirty="0" sz="5400" kern="1500" lang="zh-CN" spc="133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方案</a:t>
            </a:r>
          </a:p>
        </p:txBody>
      </p:sp>
      <p:sp>
        <p:nvSpPr>
          <p:cNvPr id="1048595" name="矩形 32"/>
          <p:cNvSpPr/>
          <p:nvPr/>
        </p:nvSpPr>
        <p:spPr>
          <a:xfrm>
            <a:off x="5285328" y="2240393"/>
            <a:ext cx="609285" cy="59628"/>
          </a:xfrm>
          <a:prstGeom prst="rect"/>
          <a:solidFill>
            <a:srgbClr val="FC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sz="2400" lang="zh-CN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29" name="组合 1"/>
          <p:cNvGrpSpPr/>
          <p:nvPr/>
        </p:nvGrpSpPr>
        <p:grpSpPr>
          <a:xfrm>
            <a:off x="2283567" y="4970418"/>
            <a:ext cx="7550100" cy="430213"/>
            <a:chOff x="1643746" y="3458634"/>
            <a:chExt cx="5664323" cy="322759"/>
          </a:xfrm>
        </p:grpSpPr>
        <p:sp>
          <p:nvSpPr>
            <p:cNvPr id="1048596" name="Rectangle 4"/>
            <p:cNvSpPr txBox="1">
              <a:spLocks noChangeArrowheads="1"/>
            </p:cNvSpPr>
            <p:nvPr/>
          </p:nvSpPr>
          <p:spPr>
            <a:xfrm>
              <a:off x="1646152" y="3458634"/>
              <a:ext cx="5661917" cy="322759"/>
            </a:xfrm>
            <a:prstGeom prst="rect"/>
          </p:spPr>
          <p:txBody>
            <a:bodyPr anchor="ctr" bIns="60941" lIns="121882" rIns="121882" rtlCol="0" tIns="60941" vert="horz">
              <a:noAutofit/>
            </a:bodyPr>
            <a:lstStyle>
              <a:lvl1pPr algn="l" defTabSz="914400" eaLnBrk="1" hangingPunct="1" indent="-342900" latinLnBrk="0" marL="3429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indent="-285750" latinLnBrk="0" marL="742950" rtl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indent="-228600" latinLnBrk="0" marL="11430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indent="-228600" latinLnBrk="0" marL="1600200" rtl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indent="-228600" latinLnBrk="0" marL="2057400" rtl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indent="-228600" latinLnBrk="0" marL="25146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indent="-228600" latinLnBrk="0" marL="29718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indent="-228600" latinLnBrk="0" marL="34290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indent="-228600" latinLnBrk="0" marL="38862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indent="0" marL="0">
                <a:buNone/>
              </a:pPr>
              <a:r>
                <a:rPr altLang="zh-CN" dirty="0" sz="2135" lang="en-US">
                  <a:ln w="19050">
                    <a:solidFill>
                      <a:schemeClr val="tx1"/>
                    </a:solidFill>
                  </a:ln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+mn-lt"/>
                </a:rPr>
                <a:t>PLANNING SCHEME</a:t>
              </a:r>
              <a:endParaRPr altLang="en-US" dirty="0" sz="2135" lang="zh-CN">
                <a:ln w="19050">
                  <a:solidFill>
                    <a:schemeClr val="tx1"/>
                  </a:solidFill>
                </a:ln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048597" name="Rectangle 4"/>
            <p:cNvSpPr txBox="1">
              <a:spLocks noChangeArrowheads="1"/>
            </p:cNvSpPr>
            <p:nvPr/>
          </p:nvSpPr>
          <p:spPr>
            <a:xfrm>
              <a:off x="1643746" y="3458634"/>
              <a:ext cx="5661917" cy="322759"/>
            </a:xfrm>
            <a:prstGeom prst="rect"/>
          </p:spPr>
          <p:txBody>
            <a:bodyPr anchor="ctr" bIns="60941" lIns="121882" rIns="121882" rtlCol="0" tIns="60941" vert="horz">
              <a:noAutofit/>
            </a:bodyPr>
            <a:lstStyle>
              <a:lvl1pPr algn="l" defTabSz="914400" eaLnBrk="1" hangingPunct="1" indent="-342900" latinLnBrk="0" marL="3429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indent="-285750" latinLnBrk="0" marL="742950" rtl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indent="-228600" latinLnBrk="0" marL="11430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indent="-228600" latinLnBrk="0" marL="1600200" rtl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indent="-228600" latinLnBrk="0" marL="2057400" rtl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indent="-228600" latinLnBrk="0" marL="25146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indent="-228600" latinLnBrk="0" marL="29718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indent="-228600" latinLnBrk="0" marL="34290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indent="-228600" latinLnBrk="0" marL="3886200" rtl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indent="0" marL="0">
                <a:buNone/>
              </a:pPr>
              <a:r>
                <a:rPr altLang="zh-CN" dirty="0" sz="2135" lang="en-US">
                  <a:ln w="19050">
                    <a:noFill/>
                  </a:ln>
                  <a:solidFill>
                    <a:srgbClr val="FCFF00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+mn-lt"/>
                </a:rPr>
                <a:t>PLANNING SCHEME</a:t>
              </a:r>
              <a:endParaRPr altLang="en-US" dirty="0" sz="2135" lang="zh-CN">
                <a:ln w="19050">
                  <a:noFill/>
                </a:ln>
                <a:solidFill>
                  <a:srgbClr val="FCFF00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advClick="0" advTm="3000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entr" presetID="3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7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900" fill="hold" id="9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100" fill="hold" id="1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1">
                            <p:stCondLst>
                              <p:cond delay="1000"/>
                            </p:stCondLst>
                            <p:childTnLst>
                              <p:par>
                                <p:cTn fill="hold" id="12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5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">
                      <p:stCondLst>
                        <p:cond delay="indefinite"/>
                      </p:stCondLst>
                      <p:childTnLst>
                        <p:par>
                          <p:cTn fill="hold" id="17">
                            <p:stCondLst>
                              <p:cond delay="0"/>
                            </p:stCondLst>
                            <p:childTnLst>
                              <p:par>
                                <p:cTn fill="hold" id="18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3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4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26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9"/>
                                        <p:tgtEl>
                                          <p:spTgt spid="209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0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4"/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35"/>
                                        <p:tgtEl>
                                          <p:spTgt spid="209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6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38"/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9"/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0"/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41"/>
                                        <p:tgtEl>
                                          <p:spTgt spid="209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42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44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5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6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47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48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50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1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2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53"/>
                                        <p:tgtEl>
                                          <p:spTgt spid="209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54">
                            <p:stCondLst>
                              <p:cond delay="1000"/>
                            </p:stCondLst>
                            <p:childTnLst>
                              <p:par>
                                <p:cTn fill="hold" id="55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57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58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Picture 2" descr="https://pics0.baidu.com/feed/dbb44aed2e738bd40c975685be46e5d3267ff927.jpeg?token=20eaf2476956b7686752bcd8a3856475&amp;s=EC86EC1ADD0F4CC85ED4F1DF0300C0B2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 bwMode="auto">
          <a:xfrm>
            <a:off x="5145593" y="1476838"/>
            <a:ext cx="6624466" cy="3460344"/>
          </a:xfrm>
          <a:prstGeom prst="rect"/>
          <a:noFill/>
        </p:spPr>
      </p:pic>
      <p:sp>
        <p:nvSpPr>
          <p:cNvPr id="1048659" name="AutoShape 4" descr="http://img.iimedia.cn/1000165e8d407d9d3c2d3fea6ab79b2e829eb6085965ef0442166a8b9be5aed1bcab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/>
          <a:noFill/>
        </p:spPr>
        <p:txBody>
          <a:bodyPr anchor="t" anchorCtr="0" bIns="45720" compatLnSpc="1" lIns="91440" numCol="1" rIns="91440" tIns="45720" vert="horz" wrap="square"/>
          <a:p>
            <a:endParaRPr altLang="en-US" dirty="0" lang="zh-CN">
              <a:ea typeface="微软雅黑" panose="020B0503020204020204" pitchFamily="34" charset="-122"/>
            </a:endParaRPr>
          </a:p>
        </p:txBody>
      </p:sp>
      <p:sp>
        <p:nvSpPr>
          <p:cNvPr id="1048660" name="矩形 5"/>
          <p:cNvSpPr/>
          <p:nvPr/>
        </p:nvSpPr>
        <p:spPr>
          <a:xfrm>
            <a:off x="955764" y="1641357"/>
            <a:ext cx="4189829" cy="3164840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数据显示，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年，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21.3%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宅家网民线上消费占总消费的比例在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61%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以上，</a:t>
            </a:r>
            <a:r>
              <a:rPr altLang="en-US" dirty="0" sz="1600" lang="zh-CN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新冠疫情后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线下购物平台纷纷关门，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线上直播营销异军突起，成为今年春节一股不可忽视的强劲势力</a:t>
            </a:r>
            <a:r>
              <a:rPr altLang="en-US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从市面上现有的主打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来看，直播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行业生态包含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游戏直播、娱乐直播、电商直播、体育直播、企业直播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等类型直播平台。</a:t>
            </a:r>
            <a:endParaRPr altLang="zh-CN" dirty="0" lang="en-US">
              <a:solidFill>
                <a:srgbClr val="333333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48661" name="标题 1"/>
          <p:cNvSpPr>
            <a:spLocks noGrp="1"/>
          </p:cNvSpPr>
          <p:nvPr>
            <p:ph type="title"/>
          </p:nvPr>
        </p:nvSpPr>
        <p:spPr>
          <a:xfrm>
            <a:off x="2728067" y="5387"/>
            <a:ext cx="5118208" cy="447675"/>
          </a:xfrm>
        </p:spPr>
        <p:txBody>
          <a:bodyPr/>
          <a:p>
            <a:r>
              <a:rPr altLang="zh-CN" b="1" dirty="0" sz="2800" lang="en-US"/>
              <a:t>“</a:t>
            </a:r>
            <a:r>
              <a:rPr altLang="en-US" b="1" dirty="0" sz="2800" lang="zh-CN"/>
              <a:t>直播</a:t>
            </a:r>
            <a:r>
              <a:rPr altLang="zh-CN" b="1" dirty="0" sz="2800" lang="en-US"/>
              <a:t>+</a:t>
            </a:r>
            <a:r>
              <a:rPr altLang="en-US" b="1" dirty="0" sz="2800" lang="zh-CN"/>
              <a:t>营销”异军突起</a:t>
            </a:r>
          </a:p>
        </p:txBody>
      </p:sp>
      <p:pic>
        <p:nvPicPr>
          <p:cNvPr id="2097182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4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95736" y="2012357"/>
            <a:ext cx="4031386" cy="4031386"/>
          </a:xfrm>
          <a:prstGeom prst="rect"/>
        </p:spPr>
      </p:pic>
      <p:sp>
        <p:nvSpPr>
          <p:cNvPr id="1048662" name="矩形 4"/>
          <p:cNvSpPr/>
          <p:nvPr/>
        </p:nvSpPr>
        <p:spPr>
          <a:xfrm>
            <a:off x="319271" y="1223255"/>
            <a:ext cx="7504646" cy="515155"/>
          </a:xfrm>
          <a:prstGeom prst="rect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玩法一：明星品牌真人秀：最大限度借助其个人影响力</a:t>
            </a:r>
          </a:p>
        </p:txBody>
      </p:sp>
      <p:pic>
        <p:nvPicPr>
          <p:cNvPr id="2097185" name="图片 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print"/>
          <a:srcRect/>
          <a:stretch>
            <a:fillRect/>
          </a:stretch>
        </p:blipFill>
        <p:spPr>
          <a:xfrm>
            <a:off x="8945436" y="1145982"/>
            <a:ext cx="1968611" cy="592428"/>
          </a:xfrm>
          <a:prstGeom prst="rect"/>
        </p:spPr>
      </p:pic>
      <p:sp>
        <p:nvSpPr>
          <p:cNvPr id="1048663" name="文本框 7"/>
          <p:cNvSpPr txBox="1"/>
          <p:nvPr/>
        </p:nvSpPr>
        <p:spPr>
          <a:xfrm>
            <a:off x="5110498" y="1925356"/>
            <a:ext cx="6801195" cy="3114040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b="1" dirty="0" sz="20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巴黎欧莱雅</a:t>
            </a:r>
            <a:endParaRPr altLang="zh-CN" b="1" dirty="0" sz="2000" lang="en-US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主题：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#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零时差追戛纳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#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系列直播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直播平台：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美拍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直播人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：巩俐、李冰冰、李宇春、井柏然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直播内容：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直播明星们在走红毯前的化妆梳理过程，插入介绍他们使用的各种欧莱雅化妆品</a:t>
            </a:r>
            <a:endParaRPr altLang="zh-CN" b="1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营销效果：</a:t>
            </a:r>
            <a:endParaRPr altLang="zh-CN" b="1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311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万总观看数，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1.639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亿总点赞数、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72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万总评论数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直播四小时之后，李宇春同款色系唇膏在欧莱雅天猫旗舰店售罄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</p:txBody>
      </p:sp>
      <p:cxnSp>
        <p:nvCxnSpPr>
          <p:cNvPr id="3145735" name="直接连接符 10"/>
          <p:cNvCxnSpPr>
            <a:cxnSpLocks/>
          </p:cNvCxnSpPr>
          <p:nvPr/>
        </p:nvCxnSpPr>
        <p:spPr>
          <a:xfrm flipV="1">
            <a:off x="7947792" y="1738410"/>
            <a:ext cx="3963901" cy="1"/>
          </a:xfrm>
          <a:prstGeom prst="line"/>
          <a:ln w="12700"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4" name="标题 1"/>
          <p:cNvSpPr txBox="1"/>
          <p:nvPr/>
        </p:nvSpPr>
        <p:spPr>
          <a:xfrm>
            <a:off x="2211408" y="-1"/>
            <a:ext cx="5034344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endParaRPr altLang="en-US" b="1" dirty="0" sz="2800" lang="zh-CN">
              <a:sym typeface="+mn-lt"/>
            </a:endParaRPr>
          </a:p>
        </p:txBody>
      </p:sp>
      <p:sp>
        <p:nvSpPr>
          <p:cNvPr id="1048665" name="标题 1"/>
          <p:cNvSpPr txBox="1"/>
          <p:nvPr/>
        </p:nvSpPr>
        <p:spPr>
          <a:xfrm>
            <a:off x="2645054" y="36"/>
            <a:ext cx="5566779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altLang="en-US" b="1" dirty="0" sz="2800" lang="zh-CN"/>
              <a:t>“直播</a:t>
            </a:r>
            <a:r>
              <a:rPr altLang="zh-CN" b="1" dirty="0" sz="2800" lang="en-US"/>
              <a:t>+</a:t>
            </a:r>
            <a:r>
              <a:rPr altLang="en-US" b="1" dirty="0" sz="2800" lang="zh-CN"/>
              <a:t>营销”</a:t>
            </a:r>
            <a:r>
              <a:rPr altLang="en-US" b="1" dirty="0" sz="2800" lang="zh-CN">
                <a:sym typeface="+mn-lt"/>
              </a:rPr>
              <a:t>六种玩法</a:t>
            </a:r>
          </a:p>
        </p:txBody>
      </p:sp>
      <p:pic>
        <p:nvPicPr>
          <p:cNvPr id="2097186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矩形 4"/>
          <p:cNvSpPr/>
          <p:nvPr/>
        </p:nvSpPr>
        <p:spPr>
          <a:xfrm>
            <a:off x="319271" y="1223255"/>
            <a:ext cx="7504646" cy="515155"/>
          </a:xfrm>
          <a:prstGeom prst="rect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玩法二：网红直播带货：网红直播间</a:t>
            </a:r>
            <a:r>
              <a:rPr altLang="zh-CN" b="1" dirty="0" sz="20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+</a:t>
            </a:r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电商，一键下单</a:t>
            </a:r>
          </a:p>
        </p:txBody>
      </p:sp>
      <p:sp>
        <p:nvSpPr>
          <p:cNvPr id="1048667" name="文本框 7"/>
          <p:cNvSpPr txBox="1"/>
          <p:nvPr/>
        </p:nvSpPr>
        <p:spPr>
          <a:xfrm>
            <a:off x="5110498" y="1925356"/>
            <a:ext cx="6801195" cy="3114040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b="1" dirty="0" sz="20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雅思兰黛</a:t>
            </a:r>
            <a:endParaRPr altLang="zh-CN" b="1" dirty="0" sz="2000" lang="en-US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主题：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双十一淘宝购物节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直播平台：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淘宝直播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直播人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：李佳琦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直播内容：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主播在直播间介绍主推产品及优惠政策，用户可点击直播间链接，立刻下单购买。</a:t>
            </a:r>
            <a:endParaRPr altLang="zh-CN" b="1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营销效果：</a:t>
            </a:r>
            <a:endParaRPr altLang="zh-CN" b="1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李佳琦直播间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41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万套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“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小棕瓶眼霜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”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直播中迅速售罄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雅思兰黛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25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分钟，淘宝交易额达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5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亿元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</p:txBody>
      </p:sp>
      <p:cxnSp>
        <p:nvCxnSpPr>
          <p:cNvPr id="3145736" name="直接连接符 10"/>
          <p:cNvCxnSpPr>
            <a:cxnSpLocks/>
          </p:cNvCxnSpPr>
          <p:nvPr/>
        </p:nvCxnSpPr>
        <p:spPr>
          <a:xfrm flipV="1">
            <a:off x="7947792" y="1738410"/>
            <a:ext cx="3963901" cy="1"/>
          </a:xfrm>
          <a:prstGeom prst="line"/>
          <a:ln w="12700"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87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8839974" y="1105577"/>
            <a:ext cx="1831885" cy="632833"/>
          </a:xfrm>
          <a:prstGeom prst="rect"/>
        </p:spPr>
      </p:pic>
      <p:pic>
        <p:nvPicPr>
          <p:cNvPr id="2097188" name="Picture 4" descr="https://timgsa.baidu.com/timg?image&amp;quality=80&amp;size=b9999_10000&amp;sec=1583395794748&amp;di=5610f5bdc8d4b5898c86d42d698f568e&amp;imgtype=0&amp;src=http%3A%2F%2Fpic4.zhimg.com%2Fv2-adb2b6cb9469cc8c6a545d0ccc2245f3_b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630136" y="2037144"/>
            <a:ext cx="4352241" cy="3923818"/>
          </a:xfrm>
          <a:prstGeom prst="rect"/>
          <a:noFill/>
        </p:spPr>
      </p:pic>
      <p:sp>
        <p:nvSpPr>
          <p:cNvPr id="1048668" name="标题 1"/>
          <p:cNvSpPr txBox="1"/>
          <p:nvPr/>
        </p:nvSpPr>
        <p:spPr>
          <a:xfrm>
            <a:off x="2645054" y="36"/>
            <a:ext cx="5566779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altLang="en-US" b="1" dirty="0" sz="2800" lang="zh-CN"/>
              <a:t>“直播</a:t>
            </a:r>
            <a:r>
              <a:rPr altLang="zh-CN" b="1" dirty="0" sz="2800" lang="en-US"/>
              <a:t>+</a:t>
            </a:r>
            <a:r>
              <a:rPr altLang="en-US" b="1" dirty="0" sz="2800" lang="zh-CN"/>
              <a:t>营销”</a:t>
            </a:r>
            <a:r>
              <a:rPr altLang="en-US" b="1" dirty="0" sz="2800" lang="zh-CN">
                <a:sym typeface="+mn-lt"/>
              </a:rPr>
              <a:t>六种玩法</a:t>
            </a:r>
          </a:p>
        </p:txBody>
      </p:sp>
      <p:pic>
        <p:nvPicPr>
          <p:cNvPr id="2097189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0" name="图片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9067801" y="1166345"/>
            <a:ext cx="1337840" cy="508757"/>
          </a:xfrm>
          <a:prstGeom prst="rect"/>
        </p:spPr>
      </p:pic>
      <p:pic>
        <p:nvPicPr>
          <p:cNvPr id="2097191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11612" y="2202453"/>
            <a:ext cx="4158212" cy="3323789"/>
          </a:xfrm>
          <a:prstGeom prst="rect"/>
        </p:spPr>
      </p:pic>
      <p:cxnSp>
        <p:nvCxnSpPr>
          <p:cNvPr id="3145737" name="直接连接符 15"/>
          <p:cNvCxnSpPr>
            <a:cxnSpLocks/>
          </p:cNvCxnSpPr>
          <p:nvPr/>
        </p:nvCxnSpPr>
        <p:spPr>
          <a:xfrm flipV="1">
            <a:off x="7947792" y="1738410"/>
            <a:ext cx="3963901" cy="1"/>
          </a:xfrm>
          <a:prstGeom prst="line"/>
          <a:ln w="12700"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9" name="矩形 16"/>
          <p:cNvSpPr/>
          <p:nvPr/>
        </p:nvSpPr>
        <p:spPr>
          <a:xfrm>
            <a:off x="319271" y="1223255"/>
            <a:ext cx="7504646" cy="515155"/>
          </a:xfrm>
          <a:prstGeom prst="rect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玩法三：内容式直播：直播内容主导，以发布会、产品揭秘为主</a:t>
            </a:r>
          </a:p>
        </p:txBody>
      </p:sp>
      <p:sp>
        <p:nvSpPr>
          <p:cNvPr id="1048670" name="文本框 18"/>
          <p:cNvSpPr txBox="1"/>
          <p:nvPr/>
        </p:nvSpPr>
        <p:spPr>
          <a:xfrm>
            <a:off x="5110498" y="1925356"/>
            <a:ext cx="6801195" cy="3482340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b="1" dirty="0" sz="20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小米科技</a:t>
            </a: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主题：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小米无人机线上发布会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直播平台：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21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家平台，涵盖视频网站和手机直播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APP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，以及自家的“小米直播”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APP</a:t>
            </a: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直播人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：雷军（小米创始人）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直播内容：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新品发布，开辟了全新的发布会形式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直播优势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：省场地费、差旅费。将最吸引大众的品牌事件，挪到线上。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营销效果：</a:t>
            </a:r>
            <a:endParaRPr altLang="zh-CN" b="1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仅小米直播平台观看人数便超过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101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万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全平台观看人数近千万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1048671" name="标题 1"/>
          <p:cNvSpPr txBox="1"/>
          <p:nvPr/>
        </p:nvSpPr>
        <p:spPr>
          <a:xfrm>
            <a:off x="2645054" y="36"/>
            <a:ext cx="5566779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altLang="en-US" b="1" dirty="0" sz="2800" lang="zh-CN"/>
              <a:t>“直播</a:t>
            </a:r>
            <a:r>
              <a:rPr altLang="zh-CN" b="1" dirty="0" sz="2800" lang="en-US"/>
              <a:t>+</a:t>
            </a:r>
            <a:r>
              <a:rPr altLang="en-US" b="1" dirty="0" sz="2800" lang="zh-CN"/>
              <a:t>营销”</a:t>
            </a:r>
            <a:r>
              <a:rPr altLang="en-US" b="1" dirty="0" sz="2800" lang="zh-CN">
                <a:sym typeface="+mn-lt"/>
              </a:rPr>
              <a:t>六种玩法</a:t>
            </a:r>
          </a:p>
        </p:txBody>
      </p:sp>
      <p:pic>
        <p:nvPicPr>
          <p:cNvPr id="2097192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3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70904" y="2354683"/>
            <a:ext cx="4250131" cy="2946758"/>
          </a:xfrm>
          <a:prstGeom prst="rect"/>
        </p:spPr>
      </p:pic>
      <p:pic>
        <p:nvPicPr>
          <p:cNvPr id="2097194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9342457" y="1223255"/>
            <a:ext cx="1067008" cy="458626"/>
          </a:xfrm>
          <a:prstGeom prst="rect"/>
        </p:spPr>
      </p:pic>
      <p:cxnSp>
        <p:nvCxnSpPr>
          <p:cNvPr id="3145738" name="直接连接符 15"/>
          <p:cNvCxnSpPr>
            <a:cxnSpLocks/>
          </p:cNvCxnSpPr>
          <p:nvPr/>
        </p:nvCxnSpPr>
        <p:spPr>
          <a:xfrm flipV="1">
            <a:off x="7947792" y="1738410"/>
            <a:ext cx="3963901" cy="1"/>
          </a:xfrm>
          <a:prstGeom prst="line"/>
          <a:ln w="12700"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72" name="矩形 16"/>
          <p:cNvSpPr/>
          <p:nvPr/>
        </p:nvSpPr>
        <p:spPr>
          <a:xfrm>
            <a:off x="319271" y="1223255"/>
            <a:ext cx="7504646" cy="515155"/>
          </a:xfrm>
          <a:prstGeom prst="rect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玩法四：事件式直播：造事件，以话题炒作为导向</a:t>
            </a:r>
          </a:p>
        </p:txBody>
      </p:sp>
      <p:sp>
        <p:nvSpPr>
          <p:cNvPr id="1048673" name="文本框 19"/>
          <p:cNvSpPr txBox="1"/>
          <p:nvPr/>
        </p:nvSpPr>
        <p:spPr>
          <a:xfrm>
            <a:off x="5437070" y="2162120"/>
            <a:ext cx="6262352" cy="2809240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b="1" dirty="0" sz="20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魅族</a:t>
            </a: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主题：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史上最重量级远程客服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直播平台：</a:t>
            </a:r>
            <a:r>
              <a:rPr altLang="zh-CN" dirty="0" sz="1600" lang="en-US" err="1">
                <a:latin typeface="+mn-ea"/>
                <a:sym typeface="微软雅黑" panose="020B0503020204020204" pitchFamily="34" charset="-122"/>
              </a:rPr>
              <a:t>bilibili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网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直播人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：李楠（魅族副总裁）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直播内容：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魅族副总裁化身远程客服，亲自上阵推广其</a:t>
            </a:r>
            <a:r>
              <a:rPr altLang="zh-CN" dirty="0" sz="1600" lang="en-US" err="1">
                <a:latin typeface="+mn-ea"/>
                <a:sym typeface="微软雅黑" panose="020B0503020204020204" pitchFamily="34" charset="-122"/>
              </a:rPr>
              <a:t>mSupport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远程支持应用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营销效果：</a:t>
            </a:r>
            <a:endParaRPr altLang="zh-CN" b="1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最高在线人数近万人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1048674" name="标题 1"/>
          <p:cNvSpPr txBox="1"/>
          <p:nvPr/>
        </p:nvSpPr>
        <p:spPr>
          <a:xfrm>
            <a:off x="2645054" y="36"/>
            <a:ext cx="5566779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altLang="en-US" b="1" dirty="0" sz="2800" lang="zh-CN"/>
              <a:t>“直播</a:t>
            </a:r>
            <a:r>
              <a:rPr altLang="zh-CN" b="1" dirty="0" sz="2800" lang="en-US"/>
              <a:t>+</a:t>
            </a:r>
            <a:r>
              <a:rPr altLang="en-US" b="1" dirty="0" sz="2800" lang="zh-CN"/>
              <a:t>营销”</a:t>
            </a:r>
            <a:r>
              <a:rPr altLang="en-US" b="1" dirty="0" sz="2800" lang="zh-CN">
                <a:sym typeface="+mn-lt"/>
              </a:rPr>
              <a:t>六种玩法</a:t>
            </a:r>
          </a:p>
        </p:txBody>
      </p:sp>
      <p:pic>
        <p:nvPicPr>
          <p:cNvPr id="2097195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6" name="图片 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8305049" y="1122897"/>
            <a:ext cx="3124951" cy="562492"/>
          </a:xfrm>
          <a:prstGeom prst="rect"/>
        </p:spPr>
      </p:pic>
      <p:pic>
        <p:nvPicPr>
          <p:cNvPr id="2097197" name="图片 9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28732" y="2181023"/>
            <a:ext cx="1891554" cy="3376454"/>
          </a:xfrm>
          <a:prstGeom prst="rect"/>
        </p:spPr>
      </p:pic>
      <p:pic>
        <p:nvPicPr>
          <p:cNvPr id="2097198" name="图片 10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593024" y="2181023"/>
            <a:ext cx="2444736" cy="1606089"/>
          </a:xfrm>
          <a:prstGeom prst="rect"/>
        </p:spPr>
      </p:pic>
      <p:pic>
        <p:nvPicPr>
          <p:cNvPr id="2097199" name="图片 12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2593024" y="3924999"/>
            <a:ext cx="2444736" cy="1632478"/>
          </a:xfrm>
          <a:prstGeom prst="rect"/>
        </p:spPr>
      </p:pic>
      <p:cxnSp>
        <p:nvCxnSpPr>
          <p:cNvPr id="3145739" name="直接连接符 18"/>
          <p:cNvCxnSpPr>
            <a:cxnSpLocks/>
          </p:cNvCxnSpPr>
          <p:nvPr/>
        </p:nvCxnSpPr>
        <p:spPr>
          <a:xfrm flipV="1">
            <a:off x="7947792" y="1738410"/>
            <a:ext cx="3963901" cy="1"/>
          </a:xfrm>
          <a:prstGeom prst="line"/>
          <a:ln w="12700"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75" name="矩形 19"/>
          <p:cNvSpPr/>
          <p:nvPr/>
        </p:nvSpPr>
        <p:spPr>
          <a:xfrm>
            <a:off x="319271" y="1223255"/>
            <a:ext cx="7504646" cy="515155"/>
          </a:xfrm>
          <a:prstGeom prst="rect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玩法五：场景式直播：以产品使用场景为主导</a:t>
            </a:r>
          </a:p>
        </p:txBody>
      </p:sp>
      <p:sp>
        <p:nvSpPr>
          <p:cNvPr id="1048676" name="文本框 22"/>
          <p:cNvSpPr txBox="1"/>
          <p:nvPr/>
        </p:nvSpPr>
        <p:spPr>
          <a:xfrm>
            <a:off x="5379920" y="2114923"/>
            <a:ext cx="6531773" cy="3177540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b="1" dirty="0" sz="20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比亚迪汽车</a:t>
            </a: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主题：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#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秦意吾价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#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绿色出行生态游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直播平台：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花椒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直播人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：花椒美女主播，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Fay_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小黑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直播内容：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主播在比亚迪车内进行全程直播，对汽车驾驶表现进行实时播报，直观突出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300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公里超长续航的产品特性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直播优势：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在使用场景中给予观者最直观的产品体验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营销效果：</a:t>
            </a:r>
            <a:endParaRPr altLang="zh-CN" b="1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观看人数达四万人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1048677" name="标题 1"/>
          <p:cNvSpPr txBox="1"/>
          <p:nvPr/>
        </p:nvSpPr>
        <p:spPr>
          <a:xfrm>
            <a:off x="2645054" y="36"/>
            <a:ext cx="5566779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altLang="en-US" b="1" dirty="0" sz="2800" lang="zh-CN"/>
              <a:t>“直播</a:t>
            </a:r>
            <a:r>
              <a:rPr altLang="zh-CN" b="1" dirty="0" sz="2800" lang="en-US"/>
              <a:t>+</a:t>
            </a:r>
            <a:r>
              <a:rPr altLang="en-US" b="1" dirty="0" sz="2800" lang="zh-CN"/>
              <a:t>营销”</a:t>
            </a:r>
            <a:r>
              <a:rPr altLang="en-US" b="1" dirty="0" sz="2800" lang="zh-CN">
                <a:sym typeface="+mn-lt"/>
              </a:rPr>
              <a:t>六种玩法</a:t>
            </a:r>
          </a:p>
        </p:txBody>
      </p:sp>
      <p:pic>
        <p:nvPicPr>
          <p:cNvPr id="2097200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5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1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9098924" y="1186375"/>
            <a:ext cx="1648496" cy="515155"/>
          </a:xfrm>
          <a:prstGeom prst="rect"/>
        </p:spPr>
      </p:pic>
      <p:pic>
        <p:nvPicPr>
          <p:cNvPr id="2097202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79951" y="2489499"/>
            <a:ext cx="4575623" cy="2599786"/>
          </a:xfrm>
          <a:prstGeom prst="rect"/>
        </p:spPr>
      </p:pic>
      <p:cxnSp>
        <p:nvCxnSpPr>
          <p:cNvPr id="3145740" name="直接连接符 14"/>
          <p:cNvCxnSpPr>
            <a:cxnSpLocks/>
          </p:cNvCxnSpPr>
          <p:nvPr/>
        </p:nvCxnSpPr>
        <p:spPr>
          <a:xfrm flipV="1">
            <a:off x="7947792" y="1738410"/>
            <a:ext cx="3963901" cy="1"/>
          </a:xfrm>
          <a:prstGeom prst="line"/>
          <a:ln w="12700"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78" name="矩形 15"/>
          <p:cNvSpPr/>
          <p:nvPr/>
        </p:nvSpPr>
        <p:spPr>
          <a:xfrm>
            <a:off x="319271" y="1223255"/>
            <a:ext cx="7504646" cy="515155"/>
          </a:xfrm>
          <a:prstGeom prst="rect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玩法六：深度互动式直播：以观看者与播主的深入互动为核心</a:t>
            </a:r>
          </a:p>
        </p:txBody>
      </p:sp>
      <p:sp>
        <p:nvSpPr>
          <p:cNvPr id="1048679" name="文本框 18"/>
          <p:cNvSpPr txBox="1"/>
          <p:nvPr/>
        </p:nvSpPr>
        <p:spPr>
          <a:xfrm>
            <a:off x="5306441" y="1958013"/>
            <a:ext cx="6466459" cy="3418840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zh-CN" b="1" dirty="0" sz="2000" lang="en-US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Old Spice </a:t>
            </a:r>
            <a:r>
              <a:rPr altLang="en-US" b="1" dirty="0" sz="20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（男士香薰品牌）</a:t>
            </a: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主题：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Old Spice NATURE ADVENTURE</a:t>
            </a: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直播平台：</a:t>
            </a:r>
            <a:r>
              <a:rPr altLang="zh-CN" dirty="0" sz="1600" lang="en-US">
                <a:latin typeface="+mn-ea"/>
                <a:sym typeface="微软雅黑" panose="020B0503020204020204" pitchFamily="34" charset="-122"/>
              </a:rPr>
              <a:t>Twitch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（国外游戏直播平台）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直播内容：</a:t>
            </a: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一个人在野外丛林里生活三天，行为完全由用户控制。就像打游戏一样，用户通过聊天输入上下左右按键来控制人物下一步动作，然后统计所有用户的选择，票数最高的动作就会成为这个人下一步的行动。与其恶搞、有趣的品牌调性相吻。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latin typeface="+mn-ea"/>
                <a:sym typeface="微软雅黑" panose="020B0503020204020204" pitchFamily="34" charset="-122"/>
              </a:rPr>
              <a:t>营销效果：</a:t>
            </a:r>
            <a:endParaRPr altLang="zh-CN" b="1" dirty="0" sz="1600" lang="en-US">
              <a:latin typeface="+mn-ea"/>
              <a:sym typeface="微软雅黑" panose="020B0503020204020204" pitchFamily="34" charset="-122"/>
            </a:endParaRPr>
          </a:p>
          <a:p>
            <a:pPr indent="-285750" lvl="1" marL="742950">
              <a:lnSpc>
                <a:spcPct val="150000"/>
              </a:lnSpc>
              <a:buFontTx/>
              <a:buChar char="-"/>
            </a:pPr>
            <a:r>
              <a:rPr altLang="en-US" dirty="0" sz="1600" lang="zh-CN">
                <a:latin typeface="+mn-ea"/>
                <a:sym typeface="微软雅黑" panose="020B0503020204020204" pitchFamily="34" charset="-122"/>
              </a:rPr>
              <a:t>数据资料缺失，但已成为直播经典案例，后继被国外多家品牌效仿。</a:t>
            </a:r>
            <a:endParaRPr altLang="zh-CN" dirty="0" sz="1600" lang="en-US"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1048680" name="标题 1"/>
          <p:cNvSpPr txBox="1"/>
          <p:nvPr/>
        </p:nvSpPr>
        <p:spPr>
          <a:xfrm>
            <a:off x="2645054" y="36"/>
            <a:ext cx="5566779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altLang="en-US" b="1" dirty="0" sz="2800" lang="zh-CN"/>
              <a:t>“直播</a:t>
            </a:r>
            <a:r>
              <a:rPr altLang="zh-CN" b="1" dirty="0" sz="2800" lang="en-US"/>
              <a:t>+</a:t>
            </a:r>
            <a:r>
              <a:rPr altLang="en-US" b="1" dirty="0" sz="2800" lang="zh-CN"/>
              <a:t>营销”</a:t>
            </a:r>
            <a:r>
              <a:rPr altLang="en-US" b="1" dirty="0" sz="2800" lang="zh-CN">
                <a:sym typeface="+mn-lt"/>
              </a:rPr>
              <a:t>六种玩法</a:t>
            </a:r>
          </a:p>
        </p:txBody>
      </p:sp>
      <p:pic>
        <p:nvPicPr>
          <p:cNvPr id="2097203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矩形 2"/>
          <p:cNvSpPr/>
          <p:nvPr/>
        </p:nvSpPr>
        <p:spPr>
          <a:xfrm>
            <a:off x="744949" y="1426893"/>
            <a:ext cx="4784180" cy="3913892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年天猫双十一，淘宝直播开场仅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分，直播引导的成交就超过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年双十一全天；天猫双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全天，淘宝直播带来的成交近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200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多亿。双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最大的两个直播间（薇娅、李佳琦）在线观看人数分别达到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3683.5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万人和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4315.36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万人，</a:t>
            </a: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薇娅全天直播间销售额超过了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亿元。</a:t>
            </a:r>
            <a:endParaRPr altLang="en-US" dirty="0" sz="1600" 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数据显示，</a:t>
            </a:r>
            <a:r>
              <a:rPr altLang="zh-CN" b="1" dirty="0" sz="1600" lang="en-US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49</a:t>
            </a:r>
            <a:r>
              <a:rPr altLang="zh-CN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％的消费者在做出购买决定时依赖有影响力的网红推荐</a:t>
            </a:r>
            <a:r>
              <a:rPr altLang="zh-CN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品牌平均每消费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美元可获得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7.65</a:t>
            </a: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美元的市场营销价值，其</a:t>
            </a:r>
            <a:r>
              <a:rPr altLang="zh-CN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投资回报率是传统数字广告的</a:t>
            </a:r>
            <a:r>
              <a:rPr altLang="zh-CN" b="1" dirty="0" sz="1600" lang="en-US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altLang="zh-CN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</a:t>
            </a:r>
            <a:r>
              <a:rPr altLang="zh-CN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82" name="文本框 8"/>
          <p:cNvSpPr txBox="1"/>
          <p:nvPr/>
        </p:nvSpPr>
        <p:spPr>
          <a:xfrm>
            <a:off x="7127009" y="5063786"/>
            <a:ext cx="3574027" cy="276999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dirty="0" sz="1200" lang="zh-CN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（李佳琦、马云双十一卖口红</a:t>
            </a:r>
            <a:r>
              <a:rPr altLang="zh-CN" dirty="0" sz="1200" lang="en-US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PK</a:t>
            </a:r>
            <a:r>
              <a:rPr altLang="en-US" dirty="0" sz="1200" lang="zh-CN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直播）</a:t>
            </a:r>
          </a:p>
        </p:txBody>
      </p:sp>
      <p:pic>
        <p:nvPicPr>
          <p:cNvPr id="2097204" name="Picture 2" descr="https://ss1.bdstatic.com/70cFuXSh_Q1YnxGkpoWK1HF6hhy/it/u=2133102902,2077740777&amp;fm=26&amp;gp=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5721935" y="1589464"/>
            <a:ext cx="6014380" cy="3378866"/>
          </a:xfrm>
          <a:prstGeom prst="rect"/>
          <a:noFill/>
        </p:spPr>
      </p:pic>
      <p:sp>
        <p:nvSpPr>
          <p:cNvPr id="1048683" name="标题 1"/>
          <p:cNvSpPr>
            <a:spLocks noGrp="1"/>
          </p:cNvSpPr>
          <p:nvPr>
            <p:ph type="title"/>
          </p:nvPr>
        </p:nvSpPr>
        <p:spPr>
          <a:xfrm>
            <a:off x="2728066" y="5387"/>
            <a:ext cx="6000297" cy="447675"/>
          </a:xfrm>
        </p:spPr>
        <p:txBody>
          <a:bodyPr/>
          <a:p>
            <a:r>
              <a:rPr altLang="zh-CN" b="1" dirty="0" sz="2800" lang="zh-CN"/>
              <a:t>网红直播带货成</a:t>
            </a:r>
            <a:r>
              <a:rPr altLang="en-US" b="1" dirty="0" sz="2800" lang="zh-CN"/>
              <a:t>为</a:t>
            </a:r>
            <a:r>
              <a:rPr altLang="zh-CN" b="1" dirty="0" sz="2800" lang="zh-CN"/>
              <a:t>强劲</a:t>
            </a:r>
            <a:r>
              <a:rPr altLang="en-US" b="1" dirty="0" sz="2800" lang="zh-CN"/>
              <a:t>的</a:t>
            </a:r>
            <a:r>
              <a:rPr altLang="zh-CN" b="1" dirty="0" sz="2800" lang="zh-CN"/>
              <a:t>消费浪潮</a:t>
            </a:r>
            <a:endParaRPr altLang="zh-CN" dirty="0" sz="2800" lang="zh-CN"/>
          </a:p>
        </p:txBody>
      </p:sp>
      <p:pic>
        <p:nvPicPr>
          <p:cNvPr id="2097205" name="图片 7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矩形 3"/>
          <p:cNvSpPr/>
          <p:nvPr/>
        </p:nvSpPr>
        <p:spPr>
          <a:xfrm>
            <a:off x="1421280" y="966810"/>
            <a:ext cx="10559970" cy="1196340"/>
          </a:xfrm>
          <a:prstGeom prst="rect"/>
        </p:spPr>
        <p:txBody>
          <a:bodyPr wrap="square">
            <a:spAutoFit/>
          </a:bodyPr>
          <a:p>
            <a:pPr algn="just">
              <a:lnSpc>
                <a:spcPct val="150000"/>
              </a:lnSpc>
            </a:pPr>
            <a:r>
              <a:rPr altLang="en-US" dirty="0" sz="1600" lang="zh-CN">
                <a:ea typeface="微软雅黑" panose="020B0503020204020204" pitchFamily="34" charset="-122"/>
              </a:rPr>
              <a:t>“带货经济”是最近一年流行的新词汇，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目前中国布局电商直播营销行业的平台主要分为两大类：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一类是电商平台，通过开通直播间，引入内容创作者，直播电商是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“电商</a:t>
            </a:r>
            <a:r>
              <a:rPr altLang="zh-CN" b="1" dirty="0" sz="1600" lang="en-US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直播” 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一类是内容平台，通过接入第三方电商平台来布局直播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电商的运营模式，直播电商是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“直播</a:t>
            </a:r>
            <a:r>
              <a:rPr altLang="zh-CN" b="1" dirty="0" sz="1600" lang="en-US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电商”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2097206" name="图片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1627047" y="2178199"/>
            <a:ext cx="9287879" cy="3973439"/>
          </a:xfrm>
          <a:prstGeom prst="rect"/>
        </p:spPr>
      </p:pic>
      <p:sp>
        <p:nvSpPr>
          <p:cNvPr id="1048685" name="标题 1"/>
          <p:cNvSpPr>
            <a:spLocks noGrp="1"/>
          </p:cNvSpPr>
          <p:nvPr>
            <p:ph type="title"/>
          </p:nvPr>
        </p:nvSpPr>
        <p:spPr>
          <a:xfrm>
            <a:off x="2728067" y="5387"/>
            <a:ext cx="5118208" cy="447675"/>
          </a:xfrm>
        </p:spPr>
        <p:txBody>
          <a:bodyPr/>
          <a:p>
            <a:r>
              <a:rPr altLang="en-US" b="1" dirty="0" sz="2800" lang="zh-CN"/>
              <a:t>网红直播带货模式</a:t>
            </a:r>
            <a:endParaRPr altLang="zh-CN" dirty="0" sz="2800" lang="zh-CN"/>
          </a:p>
        </p:txBody>
      </p:sp>
      <p:pic>
        <p:nvPicPr>
          <p:cNvPr id="2097207" name="图片 7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矩形 3"/>
          <p:cNvSpPr/>
          <p:nvPr/>
        </p:nvSpPr>
        <p:spPr>
          <a:xfrm>
            <a:off x="1134693" y="978362"/>
            <a:ext cx="10024099" cy="1569660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户外广告是高达到率的宣传媒介，其到达率仅次于电视媒体，但成本相对较低，是企业品牌力打造的核心利器，核心交通场景下的户外广告更是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强化和提升企业品牌印象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的绝佳选择 。户外广告在单一、低干扰的环境，且展示面积大，视觉冲击强烈，目标受众会对品牌形成强记忆，这样的记忆正是构建“心智”的基础，让受众对品牌建立沟通，影响消费决策，能够有效做到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抢占心智，品效协同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2097208" name="Picture 4" descr="https://timgsa.baidu.com/timg?image&amp;quality=80&amp;size=b9999_10000&amp;sec=1583508759801&amp;di=9070bfdba2637e957c1950c149b22b10&amp;imgtype=0&amp;src=http%3A%2F%2Fimage1.caixin.com%2F2011-08-02%2F100286463_840_56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screen"/>
          <a:srcRect/>
          <a:stretch>
            <a:fillRect/>
          </a:stretch>
        </p:blipFill>
        <p:spPr bwMode="auto">
          <a:xfrm>
            <a:off x="1257158" y="2822449"/>
            <a:ext cx="4404189" cy="2960800"/>
          </a:xfrm>
          <a:prstGeom prst="rect"/>
          <a:noFill/>
        </p:spPr>
      </p:pic>
      <p:pic>
        <p:nvPicPr>
          <p:cNvPr id="2097209" name="Picture 6" descr="https://timgsa.baidu.com/timg?image&amp;quality=80&amp;size=b9999_10000&amp;sec=1583508841516&amp;di=28060371a62d68268c83091a8df46ed9&amp;imgtype=0&amp;src=http%3A%2F%2Fsinastorage.com%2Fstorage.caitou.sina.com.cn%2Fproducts%2F201712%2Fa41ea84acd7226a4c624108eee1168c1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5895150" y="2822449"/>
            <a:ext cx="5263642" cy="2960800"/>
          </a:xfrm>
          <a:prstGeom prst="rect"/>
          <a:noFill/>
        </p:spPr>
      </p:pic>
      <p:sp>
        <p:nvSpPr>
          <p:cNvPr id="1048687" name="标题 1"/>
          <p:cNvSpPr>
            <a:spLocks noGrp="1"/>
          </p:cNvSpPr>
          <p:nvPr>
            <p:ph type="title"/>
          </p:nvPr>
        </p:nvSpPr>
        <p:spPr>
          <a:xfrm>
            <a:off x="2728067" y="5387"/>
            <a:ext cx="5118208" cy="447675"/>
          </a:xfrm>
        </p:spPr>
        <p:txBody>
          <a:bodyPr/>
          <a:p>
            <a:r>
              <a:rPr altLang="en-US" b="1" dirty="0" sz="2800" lang="zh-CN"/>
              <a:t>户外广告</a:t>
            </a:r>
            <a:r>
              <a:rPr altLang="zh-CN" b="1" dirty="0" sz="2800" lang="en-US"/>
              <a:t>-</a:t>
            </a:r>
            <a:r>
              <a:rPr altLang="en-US" b="1" dirty="0" sz="2800" lang="zh-CN"/>
              <a:t>品牌引爆利器</a:t>
            </a:r>
          </a:p>
        </p:txBody>
      </p:sp>
      <p:pic>
        <p:nvPicPr>
          <p:cNvPr id="2097210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图片 1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1881" y="-14844"/>
            <a:ext cx="12188240" cy="6872844"/>
          </a:xfrm>
          <a:custGeom>
            <a:avLst/>
            <a:gdLst>
              <a:gd name="connsiteX0" fmla="*/ 1007606 w 9144001"/>
              <a:gd name="connsiteY0" fmla="*/ 848342 h 5156224"/>
              <a:gd name="connsiteX1" fmla="*/ 1007606 w 9144001"/>
              <a:gd name="connsiteY1" fmla="*/ 4124706 h 5156224"/>
              <a:gd name="connsiteX2" fmla="*/ 8136398 w 9144001"/>
              <a:gd name="connsiteY2" fmla="*/ 4124706 h 5156224"/>
              <a:gd name="connsiteX3" fmla="*/ 8136398 w 9144001"/>
              <a:gd name="connsiteY3" fmla="*/ 848342 h 5156224"/>
              <a:gd name="connsiteX4" fmla="*/ 0 w 9144001"/>
              <a:gd name="connsiteY4" fmla="*/ 0 h 5156224"/>
              <a:gd name="connsiteX5" fmla="*/ 9144001 w 9144001"/>
              <a:gd name="connsiteY5" fmla="*/ 0 h 5156224"/>
              <a:gd name="connsiteX6" fmla="*/ 9144001 w 9144001"/>
              <a:gd name="connsiteY6" fmla="*/ 5156224 h 5156224"/>
              <a:gd name="connsiteX7" fmla="*/ 0 w 9144001"/>
              <a:gd name="connsiteY7" fmla="*/ 5156224 h 515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1" h="5156224">
                <a:moveTo>
                  <a:pt x="1007606" y="848342"/>
                </a:moveTo>
                <a:lnTo>
                  <a:pt x="1007606" y="4124706"/>
                </a:lnTo>
                <a:lnTo>
                  <a:pt x="8136398" y="4124706"/>
                </a:lnTo>
                <a:lnTo>
                  <a:pt x="8136398" y="848342"/>
                </a:lnTo>
                <a:close/>
                <a:moveTo>
                  <a:pt x="0" y="0"/>
                </a:moveTo>
                <a:lnTo>
                  <a:pt x="9144001" y="0"/>
                </a:lnTo>
                <a:lnTo>
                  <a:pt x="9144001" y="5156224"/>
                </a:lnTo>
                <a:lnTo>
                  <a:pt x="0" y="5156224"/>
                </a:lnTo>
                <a:close/>
              </a:path>
            </a:pathLst>
          </a:custGeom>
        </p:spPr>
      </p:pic>
      <p:cxnSp>
        <p:nvCxnSpPr>
          <p:cNvPr id="3145728" name="直接连接符 7"/>
          <p:cNvCxnSpPr>
            <a:cxnSpLocks/>
          </p:cNvCxnSpPr>
          <p:nvPr/>
        </p:nvCxnSpPr>
        <p:spPr>
          <a:xfrm>
            <a:off x="3998316" y="3194446"/>
            <a:ext cx="5751323" cy="0"/>
          </a:xfrm>
          <a:prstGeom prst="line"/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pic>
        <p:nvPicPr>
          <p:cNvPr id="2097161" name="图片 1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10656325" y="5508516"/>
            <a:ext cx="613025" cy="746278"/>
          </a:xfrm>
          <a:prstGeom prst="rect"/>
        </p:spPr>
      </p:pic>
      <p:pic>
        <p:nvPicPr>
          <p:cNvPr id="2097162" name="图片 1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9749639" y="5751649"/>
            <a:ext cx="613025" cy="746278"/>
          </a:xfrm>
          <a:prstGeom prst="rect"/>
        </p:spPr>
      </p:pic>
      <p:grpSp>
        <p:nvGrpSpPr>
          <p:cNvPr id="58" name="组合 9"/>
          <p:cNvGrpSpPr/>
          <p:nvPr/>
        </p:nvGrpSpPr>
        <p:grpSpPr>
          <a:xfrm>
            <a:off x="1924892" y="2277055"/>
            <a:ext cx="3254204" cy="2183472"/>
            <a:chOff x="6597674" y="1969985"/>
            <a:chExt cx="3254204" cy="2183472"/>
          </a:xfrm>
        </p:grpSpPr>
        <p:sp>
          <p:nvSpPr>
            <p:cNvPr id="1048604" name="文本占位符 6"/>
            <p:cNvSpPr txBox="1"/>
            <p:nvPr/>
          </p:nvSpPr>
          <p:spPr>
            <a:xfrm>
              <a:off x="6597674" y="1969985"/>
              <a:ext cx="3254203" cy="1615440"/>
            </a:xfrm>
            <a:prstGeom prst="rect"/>
          </p:spPr>
          <p:txBody>
            <a:bodyPr wrap="square">
              <a:spAutoFit/>
            </a:bodyPr>
            <a:lstStyle>
              <a:lvl1pPr algn="ctr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10255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en-US" baseline="0" b="0" cap="none" dirty="0" sz="10255" i="0" kern="1200" kumimoji="0" lang="zh-CN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目录</a:t>
              </a:r>
            </a:p>
          </p:txBody>
        </p:sp>
        <p:sp>
          <p:nvSpPr>
            <p:cNvPr id="1048605" name="文本占位符 7"/>
            <p:cNvSpPr txBox="1"/>
            <p:nvPr/>
          </p:nvSpPr>
          <p:spPr>
            <a:xfrm>
              <a:off x="6597675" y="3528616"/>
              <a:ext cx="3254203" cy="624841"/>
            </a:xfrm>
            <a:prstGeom prst="rect"/>
          </p:spPr>
          <p:txBody>
            <a:bodyPr wrap="square">
              <a:spAutoFit/>
            </a:bodyPr>
            <a:lstStyle>
              <a:lvl1pPr algn="ctr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368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zh-CN" baseline="0" b="0" cap="none" dirty="0" sz="368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CONTENTS</a:t>
              </a:r>
            </a:p>
          </p:txBody>
        </p:sp>
      </p:grpSp>
      <p:grpSp>
        <p:nvGrpSpPr>
          <p:cNvPr id="59" name="组合 12"/>
          <p:cNvGrpSpPr/>
          <p:nvPr/>
        </p:nvGrpSpPr>
        <p:grpSpPr>
          <a:xfrm>
            <a:off x="6259216" y="1652819"/>
            <a:ext cx="4397109" cy="3495624"/>
            <a:chOff x="1087137" y="1283386"/>
            <a:chExt cx="4397109" cy="3495624"/>
          </a:xfrm>
        </p:grpSpPr>
        <p:sp>
          <p:nvSpPr>
            <p:cNvPr id="1048606" name="文本占位符 5"/>
            <p:cNvSpPr txBox="1"/>
            <p:nvPr/>
          </p:nvSpPr>
          <p:spPr>
            <a:xfrm>
              <a:off x="1087137" y="1283386"/>
              <a:ext cx="1096100" cy="769441"/>
            </a:xfrm>
            <a:prstGeom prst="rect"/>
          </p:spPr>
          <p:txBody>
            <a:bodyPr wrap="square">
              <a:spAutoFit/>
            </a:bodyPr>
            <a:lstStyle>
              <a:lvl1pPr algn="l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421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zh-CN" baseline="0" b="0" cap="none" dirty="0" sz="440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01</a:t>
              </a:r>
              <a:endParaRPr altLang="en-US" baseline="0" b="0" cap="none" dirty="0" sz="4400" i="0" kern="1200" kumimoji="0" lang="zh-CN" noProof="0" normalizeH="0" spc="0" strike="noStrike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endParaRPr>
            </a:p>
          </p:txBody>
        </p:sp>
        <p:sp>
          <p:nvSpPr>
            <p:cNvPr id="1048607" name="文本占位符 8"/>
            <p:cNvSpPr txBox="1"/>
            <p:nvPr/>
          </p:nvSpPr>
          <p:spPr>
            <a:xfrm>
              <a:off x="1886778" y="1465502"/>
              <a:ext cx="3597468" cy="398780"/>
            </a:xfrm>
            <a:prstGeom prst="rect"/>
          </p:spPr>
          <p:txBody>
            <a:bodyPr wrap="square">
              <a:spAutoFit/>
            </a:bodyPr>
            <a:lstStyle>
              <a:lvl1pPr algn="l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184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zh-CN" baseline="0" b="0" cap="none" dirty="0" sz="200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PART ONE   </a:t>
              </a:r>
              <a:r>
                <a:rPr altLang="en-US" dirty="0" sz="2000" lang="zh-CN" noProof="0">
                  <a:solidFill>
                    <a:schemeClr val="tx1"/>
                  </a:solidFill>
                  <a:latin typeface="Century Gothic" panose="020B0502020202020204"/>
                  <a:ea typeface="微软雅黑" panose="020B0503020204020204" pitchFamily="34" charset="-122"/>
                </a:rPr>
                <a:t>项目背景</a:t>
              </a:r>
              <a:endParaRPr altLang="en-US" baseline="0" b="0" cap="none" dirty="0" sz="2000" i="0" kern="1200" kumimoji="0" lang="zh-CN" noProof="0" normalizeH="0" spc="0" strike="noStrike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endParaRPr>
            </a:p>
          </p:txBody>
        </p:sp>
        <p:sp>
          <p:nvSpPr>
            <p:cNvPr id="1048608" name="文本占位符 9"/>
            <p:cNvSpPr txBox="1"/>
            <p:nvPr/>
          </p:nvSpPr>
          <p:spPr>
            <a:xfrm>
              <a:off x="1087137" y="2188398"/>
              <a:ext cx="1096100" cy="769441"/>
            </a:xfrm>
            <a:prstGeom prst="rect"/>
          </p:spPr>
          <p:txBody>
            <a:bodyPr wrap="square">
              <a:spAutoFit/>
            </a:bodyPr>
            <a:lstStyle>
              <a:lvl1pPr algn="l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421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zh-CN" baseline="0" b="0" cap="none" sz="440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02</a:t>
              </a:r>
              <a:endParaRPr altLang="en-US" baseline="0" b="0" cap="none" dirty="0" sz="4400" i="0" kern="1200" kumimoji="0" lang="zh-CN" noProof="0" normalizeH="0" spc="0" strike="noStrike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endParaRPr>
            </a:p>
          </p:txBody>
        </p:sp>
        <p:sp>
          <p:nvSpPr>
            <p:cNvPr id="1048609" name="文本占位符 10"/>
            <p:cNvSpPr txBox="1"/>
            <p:nvPr/>
          </p:nvSpPr>
          <p:spPr>
            <a:xfrm>
              <a:off x="1886778" y="2370514"/>
              <a:ext cx="3597468" cy="398780"/>
            </a:xfrm>
            <a:prstGeom prst="rect"/>
          </p:spPr>
          <p:txBody>
            <a:bodyPr wrap="square">
              <a:spAutoFit/>
            </a:bodyPr>
            <a:lstStyle>
              <a:lvl1pPr algn="l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184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zh-CN" baseline="0" b="0" cap="none" dirty="0" sz="200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PART TWO   </a:t>
              </a:r>
              <a:r>
                <a:rPr altLang="en-US" dirty="0" sz="2000" lang="zh-CN" noProof="0">
                  <a:solidFill>
                    <a:schemeClr val="tx1"/>
                  </a:solidFill>
                  <a:latin typeface="Century Gothic" panose="020B0502020202020204"/>
                  <a:ea typeface="微软雅黑" panose="020B0503020204020204" pitchFamily="34" charset="-122"/>
                </a:rPr>
                <a:t>项目</a:t>
              </a:r>
              <a:r>
                <a:rPr altLang="en-US" dirty="0" sz="2000" lang="zh-CN">
                  <a:solidFill>
                    <a:schemeClr val="tx1"/>
                  </a:solidFill>
                  <a:latin typeface="Century Gothic" panose="020B0502020202020204"/>
                  <a:ea typeface="微软雅黑" panose="020B0503020204020204" pitchFamily="34" charset="-122"/>
                </a:rPr>
                <a:t>调研</a:t>
              </a:r>
              <a:endParaRPr altLang="en-US" baseline="0" b="0" cap="none" dirty="0" sz="2000" i="0" kern="1200" kumimoji="0" lang="zh-CN" noProof="0" normalizeH="0" spc="0" strike="noStrike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endParaRPr>
            </a:p>
          </p:txBody>
        </p:sp>
        <p:sp>
          <p:nvSpPr>
            <p:cNvPr id="1048610" name="文本占位符 11"/>
            <p:cNvSpPr txBox="1"/>
            <p:nvPr/>
          </p:nvSpPr>
          <p:spPr>
            <a:xfrm>
              <a:off x="1087137" y="3098984"/>
              <a:ext cx="1096100" cy="769441"/>
            </a:xfrm>
            <a:prstGeom prst="rect"/>
          </p:spPr>
          <p:txBody>
            <a:bodyPr wrap="square">
              <a:spAutoFit/>
            </a:bodyPr>
            <a:lstStyle>
              <a:lvl1pPr algn="l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421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zh-CN" baseline="0" b="0" cap="none" sz="440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03</a:t>
              </a:r>
              <a:endParaRPr altLang="en-US" baseline="0" b="0" cap="none" dirty="0" sz="4400" i="0" kern="1200" kumimoji="0" lang="zh-CN" noProof="0" normalizeH="0" spc="0" strike="noStrike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endParaRPr>
            </a:p>
          </p:txBody>
        </p:sp>
        <p:sp>
          <p:nvSpPr>
            <p:cNvPr id="1048611" name="文本占位符 12"/>
            <p:cNvSpPr txBox="1"/>
            <p:nvPr/>
          </p:nvSpPr>
          <p:spPr>
            <a:xfrm>
              <a:off x="1886778" y="3281100"/>
              <a:ext cx="3597468" cy="398780"/>
            </a:xfrm>
            <a:prstGeom prst="rect"/>
          </p:spPr>
          <p:txBody>
            <a:bodyPr wrap="square">
              <a:spAutoFit/>
            </a:bodyPr>
            <a:lstStyle>
              <a:lvl1pPr algn="l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184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zh-CN" baseline="0" b="0" cap="none" dirty="0" sz="200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PART THREE</a:t>
              </a:r>
              <a:r>
                <a:rPr altLang="en-US" dirty="0" sz="2000" lang="zh-CN" noProof="0">
                  <a:solidFill>
                    <a:schemeClr val="tx1"/>
                  </a:solidFill>
                  <a:latin typeface="Century Gothic" panose="020B0502020202020204"/>
                  <a:ea typeface="微软雅黑" panose="020B0503020204020204" pitchFamily="34" charset="-122"/>
                </a:rPr>
                <a:t>执行方案</a:t>
              </a:r>
              <a:endParaRPr altLang="en-US" baseline="0" b="0" cap="none" dirty="0" sz="2000" i="0" kern="1200" kumimoji="0" lang="zh-CN" noProof="0" normalizeH="0" spc="0" strike="noStrike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endParaRPr>
            </a:p>
          </p:txBody>
        </p:sp>
        <p:sp>
          <p:nvSpPr>
            <p:cNvPr id="1048612" name="文本占位符 13"/>
            <p:cNvSpPr txBox="1"/>
            <p:nvPr/>
          </p:nvSpPr>
          <p:spPr>
            <a:xfrm>
              <a:off x="1087137" y="4009569"/>
              <a:ext cx="1096100" cy="769441"/>
            </a:xfrm>
            <a:prstGeom prst="rect"/>
          </p:spPr>
          <p:txBody>
            <a:bodyPr wrap="square">
              <a:spAutoFit/>
            </a:bodyPr>
            <a:lstStyle>
              <a:lvl1pPr algn="l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421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534035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</a:pPr>
              <a:r>
                <a:rPr altLang="zh-CN" baseline="0" b="0" cap="none" sz="440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04</a:t>
              </a:r>
              <a:endParaRPr altLang="en-US" baseline="0" b="0" cap="none" dirty="0" sz="4400" i="0" kern="1200" kumimoji="0" lang="zh-CN" noProof="0" normalizeH="0" spc="0" strike="noStrike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endParaRPr>
            </a:p>
          </p:txBody>
        </p:sp>
        <p:sp>
          <p:nvSpPr>
            <p:cNvPr id="1048613" name="文本占位符 14"/>
            <p:cNvSpPr txBox="1"/>
            <p:nvPr/>
          </p:nvSpPr>
          <p:spPr>
            <a:xfrm>
              <a:off x="1886778" y="4191685"/>
              <a:ext cx="3597468" cy="400110"/>
            </a:xfrm>
            <a:prstGeom prst="rect"/>
          </p:spPr>
          <p:txBody>
            <a:bodyPr wrap="square">
              <a:spAutoFit/>
            </a:bodyPr>
            <a:lstStyle>
              <a:lvl1pPr algn="l" defTabSz="534035" eaLnBrk="1" hangingPunct="1" indent="0" latinLnBrk="0" marL="0" rtl="0">
                <a:spcBef>
                  <a:spcPts val="0"/>
                </a:spcBef>
                <a:buFont typeface="Arial" panose="020B0604020202020204"/>
                <a:buNone/>
                <a:defRPr sz="184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algn="l" defTabSz="534035" eaLnBrk="1" hangingPunct="1" indent="-334010" latinLnBrk="0" marL="868045" rtl="0">
                <a:spcBef>
                  <a:spcPct val="20000"/>
                </a:spcBef>
                <a:buFont typeface="Arial" panose="020B0604020202020204"/>
                <a:buChar char="–"/>
                <a:defRPr sz="327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534035" eaLnBrk="1" hangingPunct="1" indent="-267335" latinLnBrk="0" marL="1336040" rtl="0">
                <a:spcBef>
                  <a:spcPct val="20000"/>
                </a:spcBef>
                <a:buFont typeface="Arial" panose="020B0604020202020204"/>
                <a:buChar char="•"/>
                <a:defRPr sz="28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534035" eaLnBrk="1" hangingPunct="1" indent="-267335" latinLnBrk="0" marL="1870075" rtl="0">
                <a:spcBef>
                  <a:spcPct val="20000"/>
                </a:spcBef>
                <a:buFont typeface="Arial" panose="020B0604020202020204"/>
                <a:buChar char="–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534035" eaLnBrk="1" hangingPunct="1" indent="-267335" latinLnBrk="0" marL="2404110" rtl="0">
                <a:spcBef>
                  <a:spcPct val="20000"/>
                </a:spcBef>
                <a:buFont typeface="Arial" panose="020B0604020202020204"/>
                <a:buChar char="»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534035" eaLnBrk="1" hangingPunct="1" indent="-267335" latinLnBrk="0" marL="293878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534035" eaLnBrk="1" hangingPunct="1" indent="-267335" latinLnBrk="0" marL="347281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534035" eaLnBrk="1" hangingPunct="1" indent="-267335" latinLnBrk="0" marL="4007485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534035" eaLnBrk="1" hangingPunct="1" indent="-267335" latinLnBrk="0" marL="4541520" rtl="0">
                <a:spcBef>
                  <a:spcPct val="20000"/>
                </a:spcBef>
                <a:buFont typeface="Arial" panose="020B0604020202020204"/>
                <a:buChar char="•"/>
                <a:defRPr sz="23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altLang="zh-CN" baseline="0" b="0" cap="none" dirty="0" sz="2000" i="0" kern="1200" kumimoji="0" lang="en-US" noProof="0" normalizeH="0" spc="0" strike="noStrike" u="none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/>
                  <a:ea typeface="微软雅黑" panose="020B0503020204020204" pitchFamily="34" charset="-122"/>
                </a:rPr>
                <a:t>PART FOUR  </a:t>
              </a:r>
              <a:r>
                <a:rPr altLang="en-US" dirty="0" sz="2000" lang="zh-CN">
                  <a:solidFill>
                    <a:schemeClr val="tx1"/>
                  </a:solidFill>
                  <a:latin typeface="Century Gothic" panose="020B0502020202020204"/>
                  <a:ea typeface="微软雅黑" panose="020B0503020204020204" pitchFamily="34" charset="-122"/>
                </a:rPr>
                <a:t>效果预估</a:t>
              </a:r>
              <a:endParaRPr altLang="en-US" baseline="0" b="0" cap="none" dirty="0" sz="2000" i="0" kern="1200" kumimoji="0" lang="zh-CN" noProof="0" normalizeH="0" spc="0" strike="noStrike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advClick="0" advTm="3000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矩形 2"/>
          <p:cNvSpPr/>
          <p:nvPr/>
        </p:nvSpPr>
        <p:spPr>
          <a:xfrm>
            <a:off x="1497773" y="4130785"/>
            <a:ext cx="9427350" cy="2067233"/>
          </a:xfrm>
          <a:prstGeom prst="rect"/>
        </p:spPr>
        <p:txBody>
          <a:bodyPr wrap="square">
            <a:spAutoFit/>
          </a:bodyPr>
          <a:p>
            <a:pPr algn="just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altLang="zh-CN" dirty="0" sz="1600" lang="en-US" err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QuestMobile</a:t>
            </a: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报告显示，这个“最宅春节”期间，互联网日活跃用户规模、日均用户时长均创历史新高。其中，在线视频行业用户规模较平日上涨</a:t>
            </a:r>
            <a:r>
              <a:rPr altLang="zh-CN" dirty="0" sz="1600" lang="en-US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17.4%</a:t>
            </a: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，日人均使用时长超过</a:t>
            </a:r>
            <a:r>
              <a:rPr altLang="zh-CN" dirty="0" sz="1600" lang="en-US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</a:t>
            </a: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小时。</a:t>
            </a:r>
            <a:endParaRPr altLang="zh-CN" dirty="0" sz="1600" lang="en-US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年轻化已成为品牌绕不开的一门必修课，这一代人是互联网时代的原住民，依靠纸媒、电梯楼宇广告等传统媒介渠道已不覆盖他们的生活场景。快速兴起的社交网络使得围猎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90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后的社交场是品牌垂直攻略年轻受众的最有效途径。而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短视频是当下年轻化受众最潮流的社交方式，也是极接受营销的传播媒介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altLang="zh-CN" dirty="0" sz="1600" lang="en-US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211" name="Picture 4" descr="https://pics1.baidu.com/feed/0b7b02087bf40ad105114864e3885ed9abecceef.jpeg?token=7462d4eb2914e04ae8d3b89ed8168a88&amp;s=1DE2E717FEB71090071916ED0300102E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2680330" y="1088142"/>
            <a:ext cx="6754671" cy="2849628"/>
          </a:xfrm>
          <a:prstGeom prst="rect"/>
          <a:noFill/>
        </p:spPr>
      </p:pic>
      <p:sp>
        <p:nvSpPr>
          <p:cNvPr id="1048689" name="标题 1"/>
          <p:cNvSpPr>
            <a:spLocks noGrp="1"/>
          </p:cNvSpPr>
          <p:nvPr>
            <p:ph type="title"/>
          </p:nvPr>
        </p:nvSpPr>
        <p:spPr>
          <a:xfrm>
            <a:off x="2728067" y="5387"/>
            <a:ext cx="6356556" cy="447675"/>
          </a:xfrm>
        </p:spPr>
        <p:txBody>
          <a:bodyPr/>
          <a:p>
            <a:r>
              <a:rPr altLang="en-US" b="1" dirty="0" sz="2800" lang="zh-CN">
                <a:sym typeface="+mn-lt"/>
              </a:rPr>
              <a:t>拥抱“宅经济”，聚焦短视频传播</a:t>
            </a:r>
          </a:p>
        </p:txBody>
      </p:sp>
      <p:pic>
        <p:nvPicPr>
          <p:cNvPr id="2097212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3" name="图片 1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1881" y="-14844"/>
            <a:ext cx="12188240" cy="6872844"/>
          </a:xfrm>
          <a:custGeom>
            <a:avLst/>
            <a:gdLst>
              <a:gd name="connsiteX0" fmla="*/ 1007606 w 9144001"/>
              <a:gd name="connsiteY0" fmla="*/ 848342 h 5156224"/>
              <a:gd name="connsiteX1" fmla="*/ 1007606 w 9144001"/>
              <a:gd name="connsiteY1" fmla="*/ 4124706 h 5156224"/>
              <a:gd name="connsiteX2" fmla="*/ 8136398 w 9144001"/>
              <a:gd name="connsiteY2" fmla="*/ 4124706 h 5156224"/>
              <a:gd name="connsiteX3" fmla="*/ 8136398 w 9144001"/>
              <a:gd name="connsiteY3" fmla="*/ 848342 h 5156224"/>
              <a:gd name="connsiteX4" fmla="*/ 0 w 9144001"/>
              <a:gd name="connsiteY4" fmla="*/ 0 h 5156224"/>
              <a:gd name="connsiteX5" fmla="*/ 9144001 w 9144001"/>
              <a:gd name="connsiteY5" fmla="*/ 0 h 5156224"/>
              <a:gd name="connsiteX6" fmla="*/ 9144001 w 9144001"/>
              <a:gd name="connsiteY6" fmla="*/ 5156224 h 5156224"/>
              <a:gd name="connsiteX7" fmla="*/ 0 w 9144001"/>
              <a:gd name="connsiteY7" fmla="*/ 5156224 h 515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1" h="5156224">
                <a:moveTo>
                  <a:pt x="1007606" y="848342"/>
                </a:moveTo>
                <a:lnTo>
                  <a:pt x="1007606" y="4124706"/>
                </a:lnTo>
                <a:lnTo>
                  <a:pt x="8136398" y="4124706"/>
                </a:lnTo>
                <a:lnTo>
                  <a:pt x="8136398" y="848342"/>
                </a:lnTo>
                <a:close/>
                <a:moveTo>
                  <a:pt x="0" y="0"/>
                </a:moveTo>
                <a:lnTo>
                  <a:pt x="9144001" y="0"/>
                </a:lnTo>
                <a:lnTo>
                  <a:pt x="9144001" y="5156224"/>
                </a:lnTo>
                <a:lnTo>
                  <a:pt x="0" y="5156224"/>
                </a:lnTo>
                <a:close/>
              </a:path>
            </a:pathLst>
          </a:custGeom>
        </p:spPr>
      </p:pic>
      <p:cxnSp>
        <p:nvCxnSpPr>
          <p:cNvPr id="3145741" name="直接连接符 7"/>
          <p:cNvCxnSpPr>
            <a:cxnSpLocks/>
          </p:cNvCxnSpPr>
          <p:nvPr/>
        </p:nvCxnSpPr>
        <p:spPr>
          <a:xfrm>
            <a:off x="5211514" y="3099444"/>
            <a:ext cx="5751323" cy="0"/>
          </a:xfrm>
          <a:prstGeom prst="line"/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pic>
        <p:nvPicPr>
          <p:cNvPr id="2097214" name="图片 1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10656325" y="5508516"/>
            <a:ext cx="613025" cy="746278"/>
          </a:xfrm>
          <a:prstGeom prst="rect"/>
        </p:spPr>
      </p:pic>
      <p:pic>
        <p:nvPicPr>
          <p:cNvPr id="2097215" name="图片 1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9749639" y="5751649"/>
            <a:ext cx="613025" cy="746278"/>
          </a:xfrm>
          <a:prstGeom prst="rect"/>
        </p:spPr>
      </p:pic>
      <p:sp>
        <p:nvSpPr>
          <p:cNvPr id="1048690" name="Rectangle 3"/>
          <p:cNvSpPr txBox="1">
            <a:spLocks noChangeArrowheads="1"/>
          </p:cNvSpPr>
          <p:nvPr/>
        </p:nvSpPr>
        <p:spPr>
          <a:xfrm>
            <a:off x="3132747" y="2583904"/>
            <a:ext cx="5678680" cy="1234631"/>
          </a:xfrm>
          <a:prstGeom prst="rect"/>
          <a:ln>
            <a:noFill/>
          </a:ln>
          <a:effectLst>
            <a:outerShdw algn="tr" blurRad="50800" dir="8100000" dist="38100" rotWithShape="0">
              <a:prstClr val="black">
                <a:alpha val="40000"/>
              </a:prstClr>
            </a:outerShdw>
          </a:effectLst>
        </p:spPr>
        <p:txBody>
          <a:bodyPr anchor="ctr" bIns="60941" lIns="121882" rIns="121882" rtlCol="0" tIns="60941" vert="horz">
            <a:no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altLang="en-US" b="1" dirty="0" sz="7200" kern="1500" lang="zh-CN" spc="133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EABFC9"/>
                </a:solidFill>
                <a:effectLst>
                  <a:outerShdw algn="ctr" blurRad="50800" dir="5400000" dist="50800" rotWithShape="0">
                    <a:schemeClr val="bg2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+mn-ea"/>
                <a:sym typeface="+mn-lt"/>
              </a:rPr>
              <a:t>执行方案</a:t>
            </a:r>
          </a:p>
        </p:txBody>
      </p:sp>
      <p:grpSp>
        <p:nvGrpSpPr>
          <p:cNvPr id="89" name="组合 25"/>
          <p:cNvGrpSpPr/>
          <p:nvPr/>
        </p:nvGrpSpPr>
        <p:grpSpPr>
          <a:xfrm>
            <a:off x="2556249" y="2226625"/>
            <a:ext cx="6831676" cy="2318656"/>
            <a:chOff x="1569442" y="1934171"/>
            <a:chExt cx="2550560" cy="771061"/>
          </a:xfrm>
        </p:grpSpPr>
        <p:sp>
          <p:nvSpPr>
            <p:cNvPr id="1048691" name="流程图: 离页连接符 26"/>
            <p:cNvSpPr/>
            <p:nvPr/>
          </p:nvSpPr>
          <p:spPr>
            <a:xfrm>
              <a:off x="1569442" y="1997186"/>
              <a:ext cx="2478624" cy="708046"/>
            </a:xfrm>
            <a:prstGeom prst="flowChartOffpageConnector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 bIns="45706" lIns="91412" rIns="91412" rtlCol="0" tIns="45706"/>
            <a:p>
              <a:pPr algn="ctr" defTabSz="914400">
                <a:lnSpc>
                  <a:spcPct val="130000"/>
                </a:lnSpc>
              </a:pPr>
              <a:endParaRPr altLang="en-US" b="1" dirty="0" sz="8800" kern="0" lang="zh-CN">
                <a:solidFill>
                  <a:schemeClr val="accent2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48692" name="流程图: 离页连接符 27"/>
            <p:cNvSpPr/>
            <p:nvPr/>
          </p:nvSpPr>
          <p:spPr>
            <a:xfrm>
              <a:off x="1641378" y="1934171"/>
              <a:ext cx="2478624" cy="708046"/>
            </a:xfrm>
            <a:prstGeom prst="flowChartOffpageConnector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 bIns="45706" lIns="91412" rIns="91412" rtlCol="0" tIns="45706"/>
            <a:p>
              <a:pPr algn="ctr" defTabSz="914400">
                <a:lnSpc>
                  <a:spcPct val="130000"/>
                </a:lnSpc>
              </a:pPr>
              <a:endParaRPr altLang="en-US" b="1" dirty="0" sz="8800" kern="0" lang="zh-CN">
                <a:solidFill>
                  <a:schemeClr val="accent2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advClick="0" advTm="3000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object 24"/>
          <p:cNvSpPr/>
          <p:nvPr/>
        </p:nvSpPr>
        <p:spPr>
          <a:xfrm>
            <a:off x="7916253" y="1900986"/>
            <a:ext cx="2633980" cy="1861820"/>
          </a:xfrm>
          <a:custGeom>
            <a:avLst/>
            <a:ahLst/>
            <a:rect l="l" t="t" r="r" b="b"/>
            <a:pathLst>
              <a:path w="1548764" h="1187450">
                <a:moveTo>
                  <a:pt x="1350518" y="0"/>
                </a:moveTo>
                <a:lnTo>
                  <a:pt x="197866" y="0"/>
                </a:lnTo>
                <a:lnTo>
                  <a:pt x="152515" y="5228"/>
                </a:lnTo>
                <a:lnTo>
                  <a:pt x="110875" y="20121"/>
                </a:lnTo>
                <a:lnTo>
                  <a:pt x="74135" y="43487"/>
                </a:lnTo>
                <a:lnTo>
                  <a:pt x="43487" y="74135"/>
                </a:lnTo>
                <a:lnTo>
                  <a:pt x="20121" y="110875"/>
                </a:lnTo>
                <a:lnTo>
                  <a:pt x="5228" y="152515"/>
                </a:lnTo>
                <a:lnTo>
                  <a:pt x="0" y="197865"/>
                </a:lnTo>
                <a:lnTo>
                  <a:pt x="0" y="989329"/>
                </a:lnTo>
                <a:lnTo>
                  <a:pt x="5228" y="1034680"/>
                </a:lnTo>
                <a:lnTo>
                  <a:pt x="20121" y="1076320"/>
                </a:lnTo>
                <a:lnTo>
                  <a:pt x="43487" y="1113060"/>
                </a:lnTo>
                <a:lnTo>
                  <a:pt x="74135" y="1143708"/>
                </a:lnTo>
                <a:lnTo>
                  <a:pt x="110875" y="1167074"/>
                </a:lnTo>
                <a:lnTo>
                  <a:pt x="152515" y="1181967"/>
                </a:lnTo>
                <a:lnTo>
                  <a:pt x="197866" y="1187195"/>
                </a:lnTo>
                <a:lnTo>
                  <a:pt x="1350518" y="1187195"/>
                </a:lnTo>
                <a:lnTo>
                  <a:pt x="1395868" y="1181967"/>
                </a:lnTo>
                <a:lnTo>
                  <a:pt x="1437508" y="1167074"/>
                </a:lnTo>
                <a:lnTo>
                  <a:pt x="1474248" y="1143708"/>
                </a:lnTo>
                <a:lnTo>
                  <a:pt x="1504896" y="1113060"/>
                </a:lnTo>
                <a:lnTo>
                  <a:pt x="1528262" y="1076320"/>
                </a:lnTo>
                <a:lnTo>
                  <a:pt x="1543155" y="1034680"/>
                </a:lnTo>
                <a:lnTo>
                  <a:pt x="1548384" y="989329"/>
                </a:lnTo>
                <a:lnTo>
                  <a:pt x="1548384" y="197865"/>
                </a:lnTo>
                <a:lnTo>
                  <a:pt x="1543155" y="152515"/>
                </a:lnTo>
                <a:lnTo>
                  <a:pt x="1528262" y="110875"/>
                </a:lnTo>
                <a:lnTo>
                  <a:pt x="1504896" y="74135"/>
                </a:lnTo>
                <a:lnTo>
                  <a:pt x="1474248" y="43487"/>
                </a:lnTo>
                <a:lnTo>
                  <a:pt x="1437508" y="20121"/>
                </a:lnTo>
                <a:lnTo>
                  <a:pt x="1395868" y="5228"/>
                </a:lnTo>
                <a:lnTo>
                  <a:pt x="1350518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bIns="0" lIns="0" rIns="0" rtlCol="0" tIns="0" wrap="square"/>
          <a:p>
            <a:pPr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baseline="0" b="0" cap="none" sz="1800" i="0" kern="0" kumimoji="0" noProof="0" normalizeH="0" spc="0" strike="noStrike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97" name="object 24"/>
          <p:cNvSpPr/>
          <p:nvPr/>
        </p:nvSpPr>
        <p:spPr>
          <a:xfrm>
            <a:off x="4713313" y="2196896"/>
            <a:ext cx="2647950" cy="1890395"/>
          </a:xfrm>
          <a:custGeom>
            <a:avLst/>
            <a:ahLst/>
            <a:rect l="l" t="t" r="r" b="b"/>
            <a:pathLst>
              <a:path w="1548764" h="1187450">
                <a:moveTo>
                  <a:pt x="1350518" y="0"/>
                </a:moveTo>
                <a:lnTo>
                  <a:pt x="197866" y="0"/>
                </a:lnTo>
                <a:lnTo>
                  <a:pt x="152515" y="5228"/>
                </a:lnTo>
                <a:lnTo>
                  <a:pt x="110875" y="20121"/>
                </a:lnTo>
                <a:lnTo>
                  <a:pt x="74135" y="43487"/>
                </a:lnTo>
                <a:lnTo>
                  <a:pt x="43487" y="74135"/>
                </a:lnTo>
                <a:lnTo>
                  <a:pt x="20121" y="110875"/>
                </a:lnTo>
                <a:lnTo>
                  <a:pt x="5228" y="152515"/>
                </a:lnTo>
                <a:lnTo>
                  <a:pt x="0" y="197865"/>
                </a:lnTo>
                <a:lnTo>
                  <a:pt x="0" y="989329"/>
                </a:lnTo>
                <a:lnTo>
                  <a:pt x="5228" y="1034680"/>
                </a:lnTo>
                <a:lnTo>
                  <a:pt x="20121" y="1076320"/>
                </a:lnTo>
                <a:lnTo>
                  <a:pt x="43487" y="1113060"/>
                </a:lnTo>
                <a:lnTo>
                  <a:pt x="74135" y="1143708"/>
                </a:lnTo>
                <a:lnTo>
                  <a:pt x="110875" y="1167074"/>
                </a:lnTo>
                <a:lnTo>
                  <a:pt x="152515" y="1181967"/>
                </a:lnTo>
                <a:lnTo>
                  <a:pt x="197866" y="1187195"/>
                </a:lnTo>
                <a:lnTo>
                  <a:pt x="1350518" y="1187195"/>
                </a:lnTo>
                <a:lnTo>
                  <a:pt x="1395868" y="1181967"/>
                </a:lnTo>
                <a:lnTo>
                  <a:pt x="1437508" y="1167074"/>
                </a:lnTo>
                <a:lnTo>
                  <a:pt x="1474248" y="1143708"/>
                </a:lnTo>
                <a:lnTo>
                  <a:pt x="1504896" y="1113060"/>
                </a:lnTo>
                <a:lnTo>
                  <a:pt x="1528262" y="1076320"/>
                </a:lnTo>
                <a:lnTo>
                  <a:pt x="1543155" y="1034680"/>
                </a:lnTo>
                <a:lnTo>
                  <a:pt x="1548384" y="989329"/>
                </a:lnTo>
                <a:lnTo>
                  <a:pt x="1548384" y="197865"/>
                </a:lnTo>
                <a:lnTo>
                  <a:pt x="1543155" y="152515"/>
                </a:lnTo>
                <a:lnTo>
                  <a:pt x="1528262" y="110875"/>
                </a:lnTo>
                <a:lnTo>
                  <a:pt x="1504896" y="74135"/>
                </a:lnTo>
                <a:lnTo>
                  <a:pt x="1474248" y="43487"/>
                </a:lnTo>
                <a:lnTo>
                  <a:pt x="1437508" y="20121"/>
                </a:lnTo>
                <a:lnTo>
                  <a:pt x="1395868" y="5228"/>
                </a:lnTo>
                <a:lnTo>
                  <a:pt x="135051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bIns="0" lIns="0" rIns="0" rtlCol="0" tIns="0" wrap="square"/>
          <a:p>
            <a:pPr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baseline="0" b="0" cap="none" sz="1800" i="0" kern="0" kumimoji="0" noProof="0" normalizeH="0" spc="0" strike="noStrike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097216" name="图片 1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0" y="-75512"/>
            <a:ext cx="12188240" cy="6872844"/>
          </a:xfrm>
          <a:custGeom>
            <a:avLst/>
            <a:gdLst>
              <a:gd name="connsiteX0" fmla="*/ 1007606 w 9144001"/>
              <a:gd name="connsiteY0" fmla="*/ 848342 h 5156224"/>
              <a:gd name="connsiteX1" fmla="*/ 1007606 w 9144001"/>
              <a:gd name="connsiteY1" fmla="*/ 4124706 h 5156224"/>
              <a:gd name="connsiteX2" fmla="*/ 8136398 w 9144001"/>
              <a:gd name="connsiteY2" fmla="*/ 4124706 h 5156224"/>
              <a:gd name="connsiteX3" fmla="*/ 8136398 w 9144001"/>
              <a:gd name="connsiteY3" fmla="*/ 848342 h 5156224"/>
              <a:gd name="connsiteX4" fmla="*/ 0 w 9144001"/>
              <a:gd name="connsiteY4" fmla="*/ 0 h 5156224"/>
              <a:gd name="connsiteX5" fmla="*/ 9144001 w 9144001"/>
              <a:gd name="connsiteY5" fmla="*/ 0 h 5156224"/>
              <a:gd name="connsiteX6" fmla="*/ 9144001 w 9144001"/>
              <a:gd name="connsiteY6" fmla="*/ 5156224 h 5156224"/>
              <a:gd name="connsiteX7" fmla="*/ 0 w 9144001"/>
              <a:gd name="connsiteY7" fmla="*/ 5156224 h 515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1" h="5156224">
                <a:moveTo>
                  <a:pt x="1007606" y="848342"/>
                </a:moveTo>
                <a:lnTo>
                  <a:pt x="1007606" y="4124706"/>
                </a:lnTo>
                <a:lnTo>
                  <a:pt x="8136398" y="4124706"/>
                </a:lnTo>
                <a:lnTo>
                  <a:pt x="8136398" y="848342"/>
                </a:lnTo>
                <a:close/>
                <a:moveTo>
                  <a:pt x="0" y="0"/>
                </a:moveTo>
                <a:lnTo>
                  <a:pt x="9144001" y="0"/>
                </a:lnTo>
                <a:lnTo>
                  <a:pt x="9144001" y="5156224"/>
                </a:lnTo>
                <a:lnTo>
                  <a:pt x="0" y="5156224"/>
                </a:lnTo>
                <a:close/>
              </a:path>
            </a:pathLst>
          </a:custGeom>
        </p:spPr>
      </p:pic>
      <p:pic>
        <p:nvPicPr>
          <p:cNvPr id="2097217" name="图片 1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10662426" y="5049378"/>
            <a:ext cx="613025" cy="746278"/>
          </a:xfrm>
          <a:prstGeom prst="rect"/>
        </p:spPr>
      </p:pic>
      <p:pic>
        <p:nvPicPr>
          <p:cNvPr id="2097218" name="图片 1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9749639" y="5768767"/>
            <a:ext cx="613025" cy="746278"/>
          </a:xfrm>
          <a:prstGeom prst="rect"/>
        </p:spPr>
      </p:pic>
      <p:sp>
        <p:nvSpPr>
          <p:cNvPr id="1048698" name="object 24"/>
          <p:cNvSpPr/>
          <p:nvPr/>
        </p:nvSpPr>
        <p:spPr>
          <a:xfrm>
            <a:off x="1538313" y="2620441"/>
            <a:ext cx="2633980" cy="1861820"/>
          </a:xfrm>
          <a:custGeom>
            <a:avLst/>
            <a:ahLst/>
            <a:rect l="l" t="t" r="r" b="b"/>
            <a:pathLst>
              <a:path w="1548764" h="1187450">
                <a:moveTo>
                  <a:pt x="1350518" y="0"/>
                </a:moveTo>
                <a:lnTo>
                  <a:pt x="197866" y="0"/>
                </a:lnTo>
                <a:lnTo>
                  <a:pt x="152515" y="5228"/>
                </a:lnTo>
                <a:lnTo>
                  <a:pt x="110875" y="20121"/>
                </a:lnTo>
                <a:lnTo>
                  <a:pt x="74135" y="43487"/>
                </a:lnTo>
                <a:lnTo>
                  <a:pt x="43487" y="74135"/>
                </a:lnTo>
                <a:lnTo>
                  <a:pt x="20121" y="110875"/>
                </a:lnTo>
                <a:lnTo>
                  <a:pt x="5228" y="152515"/>
                </a:lnTo>
                <a:lnTo>
                  <a:pt x="0" y="197865"/>
                </a:lnTo>
                <a:lnTo>
                  <a:pt x="0" y="989329"/>
                </a:lnTo>
                <a:lnTo>
                  <a:pt x="5228" y="1034680"/>
                </a:lnTo>
                <a:lnTo>
                  <a:pt x="20121" y="1076320"/>
                </a:lnTo>
                <a:lnTo>
                  <a:pt x="43487" y="1113060"/>
                </a:lnTo>
                <a:lnTo>
                  <a:pt x="74135" y="1143708"/>
                </a:lnTo>
                <a:lnTo>
                  <a:pt x="110875" y="1167074"/>
                </a:lnTo>
                <a:lnTo>
                  <a:pt x="152515" y="1181967"/>
                </a:lnTo>
                <a:lnTo>
                  <a:pt x="197866" y="1187195"/>
                </a:lnTo>
                <a:lnTo>
                  <a:pt x="1350518" y="1187195"/>
                </a:lnTo>
                <a:lnTo>
                  <a:pt x="1395868" y="1181967"/>
                </a:lnTo>
                <a:lnTo>
                  <a:pt x="1437508" y="1167074"/>
                </a:lnTo>
                <a:lnTo>
                  <a:pt x="1474248" y="1143708"/>
                </a:lnTo>
                <a:lnTo>
                  <a:pt x="1504896" y="1113060"/>
                </a:lnTo>
                <a:lnTo>
                  <a:pt x="1528262" y="1076320"/>
                </a:lnTo>
                <a:lnTo>
                  <a:pt x="1543155" y="1034680"/>
                </a:lnTo>
                <a:lnTo>
                  <a:pt x="1548384" y="989329"/>
                </a:lnTo>
                <a:lnTo>
                  <a:pt x="1548384" y="197865"/>
                </a:lnTo>
                <a:lnTo>
                  <a:pt x="1543155" y="152515"/>
                </a:lnTo>
                <a:lnTo>
                  <a:pt x="1528262" y="110875"/>
                </a:lnTo>
                <a:lnTo>
                  <a:pt x="1504896" y="74135"/>
                </a:lnTo>
                <a:lnTo>
                  <a:pt x="1474248" y="43487"/>
                </a:lnTo>
                <a:lnTo>
                  <a:pt x="1437508" y="20121"/>
                </a:lnTo>
                <a:lnTo>
                  <a:pt x="1395868" y="5228"/>
                </a:lnTo>
                <a:lnTo>
                  <a:pt x="135051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bIns="0" lIns="0" rIns="0" rtlCol="0" tIns="0" wrap="square"/>
          <a:p>
            <a:pPr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baseline="0" b="0" cap="none" sz="1800" i="0" kern="0" kumimoji="0" noProof="0" normalizeH="0" spc="0" strike="noStrike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93" name="组合 16"/>
          <p:cNvGrpSpPr/>
          <p:nvPr/>
        </p:nvGrpSpPr>
        <p:grpSpPr>
          <a:xfrm>
            <a:off x="8422926" y="3847851"/>
            <a:ext cx="1728470" cy="587375"/>
            <a:chOff x="13010" y="6313"/>
            <a:chExt cx="2722" cy="925"/>
          </a:xfrm>
        </p:grpSpPr>
        <p:sp>
          <p:nvSpPr>
            <p:cNvPr id="1048699" name="object 9"/>
            <p:cNvSpPr/>
            <p:nvPr/>
          </p:nvSpPr>
          <p:spPr>
            <a:xfrm>
              <a:off x="14175" y="6334"/>
              <a:ext cx="391" cy="394"/>
            </a:xfrm>
            <a:custGeom>
              <a:avLst/>
              <a:ahLst/>
              <a:rect l="l" t="t" r="r" b="b"/>
              <a:pathLst>
                <a:path w="215264" h="216535">
                  <a:moveTo>
                    <a:pt x="107441" y="0"/>
                  </a:moveTo>
                  <a:lnTo>
                    <a:pt x="65633" y="8504"/>
                  </a:lnTo>
                  <a:lnTo>
                    <a:pt x="31480" y="31694"/>
                  </a:lnTo>
                  <a:lnTo>
                    <a:pt x="8447" y="66088"/>
                  </a:lnTo>
                  <a:lnTo>
                    <a:pt x="0" y="108203"/>
                  </a:lnTo>
                  <a:lnTo>
                    <a:pt x="8447" y="150319"/>
                  </a:lnTo>
                  <a:lnTo>
                    <a:pt x="31480" y="184713"/>
                  </a:lnTo>
                  <a:lnTo>
                    <a:pt x="65633" y="207903"/>
                  </a:lnTo>
                  <a:lnTo>
                    <a:pt x="107441" y="216407"/>
                  </a:lnTo>
                  <a:lnTo>
                    <a:pt x="149250" y="207903"/>
                  </a:lnTo>
                  <a:lnTo>
                    <a:pt x="183403" y="184713"/>
                  </a:lnTo>
                  <a:lnTo>
                    <a:pt x="206436" y="150319"/>
                  </a:lnTo>
                  <a:lnTo>
                    <a:pt x="214883" y="108203"/>
                  </a:lnTo>
                  <a:lnTo>
                    <a:pt x="206436" y="66088"/>
                  </a:lnTo>
                  <a:lnTo>
                    <a:pt x="183403" y="31694"/>
                  </a:lnTo>
                  <a:lnTo>
                    <a:pt x="149250" y="8504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bIns="0" lIns="0" rIns="0" rtlCol="0" tIns="0" wrap="square"/>
            <a:p>
              <a:pPr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48700" name="object 10"/>
            <p:cNvSpPr/>
            <p:nvPr/>
          </p:nvSpPr>
          <p:spPr>
            <a:xfrm>
              <a:off x="14121" y="6313"/>
              <a:ext cx="457" cy="457"/>
            </a:xfrm>
            <a:custGeom>
              <a:avLst/>
              <a:ahLst/>
              <a:rect l="l" t="t" r="r" b="b"/>
              <a:pathLst>
                <a:path w="251460" h="251460">
                  <a:moveTo>
                    <a:pt x="125729" y="0"/>
                  </a:moveTo>
                  <a:lnTo>
                    <a:pt x="76777" y="9879"/>
                  </a:lnTo>
                  <a:lnTo>
                    <a:pt x="36814" y="36823"/>
                  </a:lnTo>
                  <a:lnTo>
                    <a:pt x="9876" y="76788"/>
                  </a:lnTo>
                  <a:lnTo>
                    <a:pt x="0" y="125730"/>
                  </a:lnTo>
                  <a:lnTo>
                    <a:pt x="9876" y="174671"/>
                  </a:lnTo>
                  <a:lnTo>
                    <a:pt x="36814" y="214636"/>
                  </a:lnTo>
                  <a:lnTo>
                    <a:pt x="76777" y="241580"/>
                  </a:lnTo>
                  <a:lnTo>
                    <a:pt x="125729" y="251460"/>
                  </a:lnTo>
                  <a:lnTo>
                    <a:pt x="174682" y="241580"/>
                  </a:lnTo>
                  <a:lnTo>
                    <a:pt x="214645" y="214636"/>
                  </a:lnTo>
                  <a:lnTo>
                    <a:pt x="232198" y="188595"/>
                  </a:lnTo>
                  <a:lnTo>
                    <a:pt x="125729" y="188595"/>
                  </a:lnTo>
                  <a:lnTo>
                    <a:pt x="101280" y="183655"/>
                  </a:lnTo>
                  <a:lnTo>
                    <a:pt x="81295" y="170183"/>
                  </a:lnTo>
                  <a:lnTo>
                    <a:pt x="67812" y="150200"/>
                  </a:lnTo>
                  <a:lnTo>
                    <a:pt x="62864" y="125730"/>
                  </a:lnTo>
                  <a:lnTo>
                    <a:pt x="67812" y="101259"/>
                  </a:lnTo>
                  <a:lnTo>
                    <a:pt x="81295" y="81276"/>
                  </a:lnTo>
                  <a:lnTo>
                    <a:pt x="101280" y="67804"/>
                  </a:lnTo>
                  <a:lnTo>
                    <a:pt x="125729" y="62865"/>
                  </a:lnTo>
                  <a:lnTo>
                    <a:pt x="232198" y="62865"/>
                  </a:lnTo>
                  <a:lnTo>
                    <a:pt x="214645" y="36823"/>
                  </a:lnTo>
                  <a:lnTo>
                    <a:pt x="174682" y="9879"/>
                  </a:lnTo>
                  <a:lnTo>
                    <a:pt x="125729" y="0"/>
                  </a:lnTo>
                  <a:close/>
                </a:path>
                <a:path w="251460" h="251460">
                  <a:moveTo>
                    <a:pt x="232198" y="62865"/>
                  </a:moveTo>
                  <a:lnTo>
                    <a:pt x="125729" y="62865"/>
                  </a:lnTo>
                  <a:lnTo>
                    <a:pt x="150179" y="67804"/>
                  </a:lnTo>
                  <a:lnTo>
                    <a:pt x="170164" y="81276"/>
                  </a:lnTo>
                  <a:lnTo>
                    <a:pt x="183647" y="101259"/>
                  </a:lnTo>
                  <a:lnTo>
                    <a:pt x="188595" y="125730"/>
                  </a:lnTo>
                  <a:lnTo>
                    <a:pt x="183647" y="150200"/>
                  </a:lnTo>
                  <a:lnTo>
                    <a:pt x="170164" y="170183"/>
                  </a:lnTo>
                  <a:lnTo>
                    <a:pt x="150179" y="183655"/>
                  </a:lnTo>
                  <a:lnTo>
                    <a:pt x="125729" y="188595"/>
                  </a:lnTo>
                  <a:lnTo>
                    <a:pt x="232198" y="188595"/>
                  </a:lnTo>
                  <a:lnTo>
                    <a:pt x="241583" y="174671"/>
                  </a:lnTo>
                  <a:lnTo>
                    <a:pt x="251460" y="125730"/>
                  </a:lnTo>
                  <a:lnTo>
                    <a:pt x="241583" y="76788"/>
                  </a:lnTo>
                  <a:lnTo>
                    <a:pt x="232198" y="62865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</p:spPr>
          <p:txBody>
            <a:bodyPr bIns="0" lIns="0" rIns="0" rtlCol="0" tIns="0" wrap="square"/>
            <a:p>
              <a:pPr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48701" name="object 15"/>
            <p:cNvSpPr txBox="1"/>
            <p:nvPr/>
          </p:nvSpPr>
          <p:spPr>
            <a:xfrm>
              <a:off x="13010" y="6899"/>
              <a:ext cx="2722" cy="339"/>
            </a:xfrm>
            <a:prstGeom prst="rect"/>
            <a:solidFill>
              <a:schemeClr val="accent5">
                <a:lumMod val="60000"/>
                <a:lumOff val="40000"/>
              </a:schemeClr>
            </a:solidFill>
          </p:spPr>
          <p:txBody>
            <a:bodyPr bIns="0" lIns="0" rIns="0" rtlCol="0" tIns="0" vert="horz" wrap="square">
              <a:spAutoFit/>
            </a:bodyPr>
            <a:p>
              <a:pPr algn="ctr" marL="12700"/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4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月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11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日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- 4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月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30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日</a:t>
              </a:r>
              <a:endParaRPr dirty="0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Impact" panose="020B0806030902050204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94" name="组合 76"/>
          <p:cNvGrpSpPr/>
          <p:nvPr/>
        </p:nvGrpSpPr>
        <p:grpSpPr>
          <a:xfrm>
            <a:off x="3808211" y="419729"/>
            <a:ext cx="4443137" cy="1291030"/>
            <a:chOff x="1569442" y="1934171"/>
            <a:chExt cx="2550560" cy="771061"/>
          </a:xfrm>
        </p:grpSpPr>
        <p:sp>
          <p:nvSpPr>
            <p:cNvPr id="1048702" name="流程图: 离页连接符 77"/>
            <p:cNvSpPr/>
            <p:nvPr/>
          </p:nvSpPr>
          <p:spPr>
            <a:xfrm>
              <a:off x="1569442" y="1997186"/>
              <a:ext cx="2478624" cy="708046"/>
            </a:xfrm>
            <a:prstGeom prst="flowChartOffpageConnector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 bIns="45706" lIns="91412" rIns="91412" rtlCol="0" tIns="45706"/>
            <a:p>
              <a:pPr algn="ctr" defTabSz="914400">
                <a:lnSpc>
                  <a:spcPct val="130000"/>
                </a:lnSpc>
              </a:pPr>
              <a:endParaRPr altLang="en-US" b="1" dirty="0" sz="8800" kern="0" lang="zh-CN">
                <a:solidFill>
                  <a:schemeClr val="accent2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48703" name="流程图: 离页连接符 80"/>
            <p:cNvSpPr/>
            <p:nvPr/>
          </p:nvSpPr>
          <p:spPr>
            <a:xfrm>
              <a:off x="1641378" y="1934171"/>
              <a:ext cx="2478624" cy="708046"/>
            </a:xfrm>
            <a:prstGeom prst="flowChartOffpageConnector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 bIns="45706" lIns="91412" rIns="91412" rtlCol="0" tIns="45706"/>
            <a:p>
              <a:pPr algn="ctr" defTabSz="914400">
                <a:lnSpc>
                  <a:spcPct val="130000"/>
                </a:lnSpc>
              </a:pPr>
              <a:endParaRPr altLang="en-US" b="1" dirty="0" sz="8800" kern="0" lang="zh-CN">
                <a:solidFill>
                  <a:schemeClr val="accent2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048704" name="Rectangle 3"/>
          <p:cNvSpPr txBox="1">
            <a:spLocks noChangeArrowheads="1"/>
          </p:cNvSpPr>
          <p:nvPr/>
        </p:nvSpPr>
        <p:spPr>
          <a:xfrm>
            <a:off x="1762126" y="603497"/>
            <a:ext cx="3459212" cy="1219230"/>
          </a:xfrm>
          <a:prstGeom prst="rect"/>
        </p:spPr>
        <p:txBody>
          <a:bodyPr anchor="ctr" bIns="60941" lIns="121882" rIns="121882" rtlCol="0" tIns="60941" vert="horz">
            <a:no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endParaRPr altLang="en-US" b="1" dirty="0" sz="4800" kern="1500" lang="zh-CN" spc="133"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048705" name="矩形 94"/>
          <p:cNvSpPr/>
          <p:nvPr/>
        </p:nvSpPr>
        <p:spPr>
          <a:xfrm>
            <a:off x="1612608" y="3138601"/>
            <a:ext cx="2556510" cy="1322070"/>
          </a:xfrm>
          <a:prstGeom prst="rect"/>
        </p:spPr>
        <p:txBody>
          <a:bodyPr wrap="square">
            <a:spAutoFit/>
          </a:bodyPr>
          <a:p>
            <a:pPr algn="ctr">
              <a:spcBef>
                <a:spcPts val="300"/>
              </a:spcBef>
            </a:pPr>
            <a:r>
              <a:rPr altLang="en-US" dirty="0" sz="16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与企业共同发起户外拉手广告牌投放，增强本土影响力，扶持合作企业降低广告成本，多渠道扩充品牌宣传。</a:t>
            </a:r>
          </a:p>
        </p:txBody>
      </p:sp>
      <p:sp>
        <p:nvSpPr>
          <p:cNvPr id="1048706" name="矩形 96"/>
          <p:cNvSpPr/>
          <p:nvPr/>
        </p:nvSpPr>
        <p:spPr>
          <a:xfrm>
            <a:off x="4779988" y="2714421"/>
            <a:ext cx="2555875" cy="1322070"/>
          </a:xfrm>
          <a:prstGeom prst="rect"/>
        </p:spPr>
        <p:txBody>
          <a:bodyPr wrap="square">
            <a:spAutoFit/>
          </a:bodyPr>
          <a:p>
            <a:pPr algn="ctr">
              <a:spcBef>
                <a:spcPts val="300"/>
              </a:spcBef>
            </a:pPr>
            <a:r>
              <a:rPr altLang="en-US" dirty="0" sz="16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借 “宅经济”发展之势，与达人合作，网红直播带货，引入精准消费群，为企业带来产品销售提升，帮助企业共克时艰。</a:t>
            </a:r>
          </a:p>
        </p:txBody>
      </p:sp>
      <p:sp>
        <p:nvSpPr>
          <p:cNvPr id="1048707" name="Rectangle 3"/>
          <p:cNvSpPr txBox="1">
            <a:spLocks noChangeArrowheads="1"/>
          </p:cNvSpPr>
          <p:nvPr/>
        </p:nvSpPr>
        <p:spPr>
          <a:xfrm>
            <a:off x="4088617" y="333216"/>
            <a:ext cx="3869277" cy="1304581"/>
          </a:xfrm>
          <a:prstGeom prst="rect"/>
        </p:spPr>
        <p:txBody>
          <a:bodyPr anchor="ctr" bIns="60941" lIns="121882" rIns="121882" rtlCol="0" tIns="60941" vert="horz">
            <a:no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altLang="en-US" b="1" dirty="0" sz="6000" kern="1500" lang="zh-CN" spc="133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千鸟行动</a:t>
            </a:r>
          </a:p>
        </p:txBody>
      </p:sp>
      <p:sp>
        <p:nvSpPr>
          <p:cNvPr id="1048708" name="Rectangle 3"/>
          <p:cNvSpPr txBox="1">
            <a:spLocks noChangeArrowheads="1"/>
          </p:cNvSpPr>
          <p:nvPr/>
        </p:nvSpPr>
        <p:spPr>
          <a:xfrm>
            <a:off x="4136559" y="351858"/>
            <a:ext cx="3869278" cy="1304581"/>
          </a:xfrm>
          <a:prstGeom prst="rect"/>
        </p:spPr>
        <p:txBody>
          <a:bodyPr anchor="ctr" bIns="60941" lIns="121882" rIns="121882" rtlCol="0" tIns="60941" vert="horz">
            <a:no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altLang="en-US" b="1" dirty="0" sz="6000" kern="1500" lang="zh-CN" spc="133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FF00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千鸟行动</a:t>
            </a:r>
          </a:p>
        </p:txBody>
      </p:sp>
      <p:sp>
        <p:nvSpPr>
          <p:cNvPr id="1048709" name="矩形 99"/>
          <p:cNvSpPr/>
          <p:nvPr/>
        </p:nvSpPr>
        <p:spPr>
          <a:xfrm>
            <a:off x="8029283" y="2422956"/>
            <a:ext cx="2485390" cy="1322070"/>
          </a:xfrm>
          <a:prstGeom prst="rect"/>
        </p:spPr>
        <p:txBody>
          <a:bodyPr wrap="square">
            <a:spAutoFit/>
          </a:bodyPr>
          <a:p>
            <a:pPr algn="ctr">
              <a:spcBef>
                <a:spcPts val="300"/>
              </a:spcBef>
            </a:pPr>
            <a:r>
              <a:rPr altLang="en-US" dirty="0" sz="16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为本次行动收效显著企业拍摄有“料”可传播的案例短视频，讲述我们与企业共同战役过程，达到二次营销目的</a:t>
            </a:r>
            <a:r>
              <a:rPr altLang="en-US" b="1" dirty="0" sz="16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</a:p>
        </p:txBody>
      </p:sp>
      <p:sp>
        <p:nvSpPr>
          <p:cNvPr id="1048710" name="燕尾形 2"/>
          <p:cNvSpPr/>
          <p:nvPr/>
        </p:nvSpPr>
        <p:spPr>
          <a:xfrm>
            <a:off x="4228443" y="3283383"/>
            <a:ext cx="393924" cy="712109"/>
          </a:xfrm>
          <a:prstGeom prst="chevron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048711" name="燕尾形 102"/>
          <p:cNvSpPr/>
          <p:nvPr/>
        </p:nvSpPr>
        <p:spPr>
          <a:xfrm>
            <a:off x="7448441" y="2715016"/>
            <a:ext cx="393924" cy="712109"/>
          </a:xfrm>
          <a:prstGeom prst="chevron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95" name="组合 21"/>
          <p:cNvGrpSpPr/>
          <p:nvPr/>
        </p:nvGrpSpPr>
        <p:grpSpPr>
          <a:xfrm>
            <a:off x="5240045" y="4209157"/>
            <a:ext cx="1728470" cy="602615"/>
            <a:chOff x="7974" y="6711"/>
            <a:chExt cx="2722" cy="949"/>
          </a:xfrm>
        </p:grpSpPr>
        <p:sp>
          <p:nvSpPr>
            <p:cNvPr id="1048712" name="object 10"/>
            <p:cNvSpPr/>
            <p:nvPr/>
          </p:nvSpPr>
          <p:spPr>
            <a:xfrm>
              <a:off x="9079" y="6711"/>
              <a:ext cx="457" cy="457"/>
            </a:xfrm>
            <a:custGeom>
              <a:avLst/>
              <a:ahLst/>
              <a:rect l="l" t="t" r="r" b="b"/>
              <a:pathLst>
                <a:path w="251460" h="251460">
                  <a:moveTo>
                    <a:pt x="125729" y="0"/>
                  </a:moveTo>
                  <a:lnTo>
                    <a:pt x="76777" y="9879"/>
                  </a:lnTo>
                  <a:lnTo>
                    <a:pt x="36814" y="36823"/>
                  </a:lnTo>
                  <a:lnTo>
                    <a:pt x="9876" y="76788"/>
                  </a:lnTo>
                  <a:lnTo>
                    <a:pt x="0" y="125730"/>
                  </a:lnTo>
                  <a:lnTo>
                    <a:pt x="9876" y="174671"/>
                  </a:lnTo>
                  <a:lnTo>
                    <a:pt x="36814" y="214636"/>
                  </a:lnTo>
                  <a:lnTo>
                    <a:pt x="76777" y="241580"/>
                  </a:lnTo>
                  <a:lnTo>
                    <a:pt x="125729" y="251460"/>
                  </a:lnTo>
                  <a:lnTo>
                    <a:pt x="174682" y="241580"/>
                  </a:lnTo>
                  <a:lnTo>
                    <a:pt x="214645" y="214636"/>
                  </a:lnTo>
                  <a:lnTo>
                    <a:pt x="232198" y="188595"/>
                  </a:lnTo>
                  <a:lnTo>
                    <a:pt x="125729" y="188595"/>
                  </a:lnTo>
                  <a:lnTo>
                    <a:pt x="101280" y="183655"/>
                  </a:lnTo>
                  <a:lnTo>
                    <a:pt x="81295" y="170183"/>
                  </a:lnTo>
                  <a:lnTo>
                    <a:pt x="67812" y="150200"/>
                  </a:lnTo>
                  <a:lnTo>
                    <a:pt x="62864" y="125730"/>
                  </a:lnTo>
                  <a:lnTo>
                    <a:pt x="67812" y="101259"/>
                  </a:lnTo>
                  <a:lnTo>
                    <a:pt x="81295" y="81276"/>
                  </a:lnTo>
                  <a:lnTo>
                    <a:pt x="101280" y="67804"/>
                  </a:lnTo>
                  <a:lnTo>
                    <a:pt x="125729" y="62865"/>
                  </a:lnTo>
                  <a:lnTo>
                    <a:pt x="232198" y="62865"/>
                  </a:lnTo>
                  <a:lnTo>
                    <a:pt x="214645" y="36823"/>
                  </a:lnTo>
                  <a:lnTo>
                    <a:pt x="174682" y="9879"/>
                  </a:lnTo>
                  <a:lnTo>
                    <a:pt x="125729" y="0"/>
                  </a:lnTo>
                  <a:close/>
                </a:path>
                <a:path w="251460" h="251460">
                  <a:moveTo>
                    <a:pt x="232198" y="62865"/>
                  </a:moveTo>
                  <a:lnTo>
                    <a:pt x="125729" y="62865"/>
                  </a:lnTo>
                  <a:lnTo>
                    <a:pt x="150179" y="67804"/>
                  </a:lnTo>
                  <a:lnTo>
                    <a:pt x="170164" y="81276"/>
                  </a:lnTo>
                  <a:lnTo>
                    <a:pt x="183647" y="101259"/>
                  </a:lnTo>
                  <a:lnTo>
                    <a:pt x="188595" y="125730"/>
                  </a:lnTo>
                  <a:lnTo>
                    <a:pt x="183647" y="150200"/>
                  </a:lnTo>
                  <a:lnTo>
                    <a:pt x="170164" y="170183"/>
                  </a:lnTo>
                  <a:lnTo>
                    <a:pt x="150179" y="183655"/>
                  </a:lnTo>
                  <a:lnTo>
                    <a:pt x="125729" y="188595"/>
                  </a:lnTo>
                  <a:lnTo>
                    <a:pt x="232198" y="188595"/>
                  </a:lnTo>
                  <a:lnTo>
                    <a:pt x="241583" y="174671"/>
                  </a:lnTo>
                  <a:lnTo>
                    <a:pt x="251460" y="125730"/>
                  </a:lnTo>
                  <a:lnTo>
                    <a:pt x="241583" y="76788"/>
                  </a:lnTo>
                  <a:lnTo>
                    <a:pt x="232198" y="62865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bIns="0" lIns="0" rIns="0" rtlCol="0" tIns="0" wrap="square"/>
            <a:p>
              <a:pPr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48713" name="object 15"/>
            <p:cNvSpPr txBox="1"/>
            <p:nvPr/>
          </p:nvSpPr>
          <p:spPr>
            <a:xfrm>
              <a:off x="7974" y="7321"/>
              <a:ext cx="2722" cy="339"/>
            </a:xfrm>
            <a:prstGeom prst="rect"/>
            <a:solidFill>
              <a:srgbClr val="92D050"/>
            </a:solidFill>
          </p:spPr>
          <p:txBody>
            <a:bodyPr bIns="0" lIns="0" rIns="0" rtlCol="0" tIns="0" vert="horz" wrap="square">
              <a:spAutoFit/>
            </a:bodyPr>
            <a:p>
              <a:pPr algn="ctr" marL="12700"/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4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月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1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日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- 4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月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10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日</a:t>
              </a:r>
              <a:endParaRPr dirty="0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Impact" panose="020B0806030902050204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96" name="组合 22"/>
          <p:cNvGrpSpPr/>
          <p:nvPr/>
        </p:nvGrpSpPr>
        <p:grpSpPr>
          <a:xfrm>
            <a:off x="1943871" y="4545858"/>
            <a:ext cx="1728470" cy="603885"/>
            <a:chOff x="2989" y="7411"/>
            <a:chExt cx="2722" cy="951"/>
          </a:xfrm>
        </p:grpSpPr>
        <p:sp>
          <p:nvSpPr>
            <p:cNvPr id="1048714" name="object 10"/>
            <p:cNvSpPr/>
            <p:nvPr/>
          </p:nvSpPr>
          <p:spPr>
            <a:xfrm>
              <a:off x="4094" y="7411"/>
              <a:ext cx="457" cy="457"/>
            </a:xfrm>
            <a:custGeom>
              <a:avLst/>
              <a:ahLst/>
              <a:rect l="l" t="t" r="r" b="b"/>
              <a:pathLst>
                <a:path w="251460" h="251460">
                  <a:moveTo>
                    <a:pt x="125729" y="0"/>
                  </a:moveTo>
                  <a:lnTo>
                    <a:pt x="76777" y="9879"/>
                  </a:lnTo>
                  <a:lnTo>
                    <a:pt x="36814" y="36823"/>
                  </a:lnTo>
                  <a:lnTo>
                    <a:pt x="9876" y="76788"/>
                  </a:lnTo>
                  <a:lnTo>
                    <a:pt x="0" y="125730"/>
                  </a:lnTo>
                  <a:lnTo>
                    <a:pt x="9876" y="174671"/>
                  </a:lnTo>
                  <a:lnTo>
                    <a:pt x="36814" y="214636"/>
                  </a:lnTo>
                  <a:lnTo>
                    <a:pt x="76777" y="241580"/>
                  </a:lnTo>
                  <a:lnTo>
                    <a:pt x="125729" y="251460"/>
                  </a:lnTo>
                  <a:lnTo>
                    <a:pt x="174682" y="241580"/>
                  </a:lnTo>
                  <a:lnTo>
                    <a:pt x="214645" y="214636"/>
                  </a:lnTo>
                  <a:lnTo>
                    <a:pt x="232198" y="188595"/>
                  </a:lnTo>
                  <a:lnTo>
                    <a:pt x="125729" y="188595"/>
                  </a:lnTo>
                  <a:lnTo>
                    <a:pt x="101280" y="183655"/>
                  </a:lnTo>
                  <a:lnTo>
                    <a:pt x="81295" y="170183"/>
                  </a:lnTo>
                  <a:lnTo>
                    <a:pt x="67812" y="150200"/>
                  </a:lnTo>
                  <a:lnTo>
                    <a:pt x="62864" y="125730"/>
                  </a:lnTo>
                  <a:lnTo>
                    <a:pt x="67812" y="101259"/>
                  </a:lnTo>
                  <a:lnTo>
                    <a:pt x="81295" y="81276"/>
                  </a:lnTo>
                  <a:lnTo>
                    <a:pt x="101280" y="67804"/>
                  </a:lnTo>
                  <a:lnTo>
                    <a:pt x="125729" y="62865"/>
                  </a:lnTo>
                  <a:lnTo>
                    <a:pt x="232198" y="62865"/>
                  </a:lnTo>
                  <a:lnTo>
                    <a:pt x="214645" y="36823"/>
                  </a:lnTo>
                  <a:lnTo>
                    <a:pt x="174682" y="9879"/>
                  </a:lnTo>
                  <a:lnTo>
                    <a:pt x="125729" y="0"/>
                  </a:lnTo>
                  <a:close/>
                </a:path>
                <a:path w="251460" h="251460">
                  <a:moveTo>
                    <a:pt x="232198" y="62865"/>
                  </a:moveTo>
                  <a:lnTo>
                    <a:pt x="125729" y="62865"/>
                  </a:lnTo>
                  <a:lnTo>
                    <a:pt x="150179" y="67804"/>
                  </a:lnTo>
                  <a:lnTo>
                    <a:pt x="170164" y="81276"/>
                  </a:lnTo>
                  <a:lnTo>
                    <a:pt x="183647" y="101259"/>
                  </a:lnTo>
                  <a:lnTo>
                    <a:pt x="188595" y="125730"/>
                  </a:lnTo>
                  <a:lnTo>
                    <a:pt x="183647" y="150200"/>
                  </a:lnTo>
                  <a:lnTo>
                    <a:pt x="170164" y="170183"/>
                  </a:lnTo>
                  <a:lnTo>
                    <a:pt x="150179" y="183655"/>
                  </a:lnTo>
                  <a:lnTo>
                    <a:pt x="125729" y="188595"/>
                  </a:lnTo>
                  <a:lnTo>
                    <a:pt x="232198" y="188595"/>
                  </a:lnTo>
                  <a:lnTo>
                    <a:pt x="241583" y="174671"/>
                  </a:lnTo>
                  <a:lnTo>
                    <a:pt x="251460" y="125730"/>
                  </a:lnTo>
                  <a:lnTo>
                    <a:pt x="241583" y="76788"/>
                  </a:lnTo>
                  <a:lnTo>
                    <a:pt x="232198" y="62865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bIns="0" lIns="0" rIns="0" rtlCol="0" tIns="0" wrap="square"/>
            <a:p>
              <a:pPr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48715" name="object 15"/>
            <p:cNvSpPr txBox="1"/>
            <p:nvPr/>
          </p:nvSpPr>
          <p:spPr>
            <a:xfrm>
              <a:off x="2989" y="8023"/>
              <a:ext cx="2722" cy="339"/>
            </a:xfrm>
            <a:prstGeom prst="rect"/>
            <a:solidFill>
              <a:srgbClr val="FFC000"/>
            </a:solidFill>
          </p:spPr>
          <p:txBody>
            <a:bodyPr bIns="0" lIns="0" rIns="0" rtlCol="0" tIns="0" vert="horz" wrap="square">
              <a:spAutoFit/>
            </a:bodyPr>
            <a:p>
              <a:pPr algn="ctr" marL="12700"/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3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月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15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日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- 3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月</a:t>
              </a:r>
              <a:r>
                <a:rPr altLang="zh-CN" dirty="0" sz="1400" 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31</a:t>
              </a:r>
              <a:r>
                <a:rPr altLang="en-US" dirty="0" sz="1400" 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/>
                  <a:sym typeface="微软雅黑" panose="020B0503020204020204" pitchFamily="34" charset="-122"/>
                </a:rPr>
                <a:t>日</a:t>
              </a:r>
              <a:endParaRPr dirty="0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Impact" panose="020B0806030902050204"/>
                <a:sym typeface="微软雅黑" panose="020B0503020204020204" pitchFamily="34" charset="-122"/>
              </a:endParaRPr>
            </a:p>
          </p:txBody>
        </p:sp>
      </p:grpSp>
      <p:cxnSp>
        <p:nvCxnSpPr>
          <p:cNvPr id="3145742" name="直接连接符 23"/>
          <p:cNvCxnSpPr>
            <a:cxnSpLocks/>
          </p:cNvCxnSpPr>
          <p:nvPr/>
        </p:nvCxnSpPr>
        <p:spPr>
          <a:xfrm flipV="1">
            <a:off x="2092033" y="3075736"/>
            <a:ext cx="1594485" cy="13970"/>
          </a:xfrm>
          <a:prstGeom prst="line"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16" name="文本框 24"/>
          <p:cNvSpPr txBox="1"/>
          <p:nvPr/>
        </p:nvSpPr>
        <p:spPr>
          <a:xfrm>
            <a:off x="2030866" y="2671876"/>
            <a:ext cx="1300480" cy="358140"/>
          </a:xfrm>
          <a:prstGeom prst="rect"/>
          <a:noFill/>
        </p:spPr>
        <p:txBody>
          <a:bodyPr anchor="t" rtlCol="0" wrap="none">
            <a:spAutoFit/>
          </a:bodyPr>
          <a:p>
            <a:pPr algn="ctr">
              <a:spcBef>
                <a:spcPts val="300"/>
              </a:spcBef>
            </a:pPr>
            <a:r>
              <a:rPr altLang="zh-CN" b="1" dirty="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altLang="en-US" b="1" dirty="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品宣</a:t>
            </a:r>
            <a:r>
              <a:rPr altLang="zh-CN" b="1" dirty="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r>
              <a:rPr altLang="en-US" b="1" dirty="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共度</a:t>
            </a:r>
            <a:endParaRPr altLang="en-US" dirty="0" lang="zh-CN">
              <a:ea typeface="微软雅黑" panose="020B0503020204020204" pitchFamily="34" charset="-122"/>
            </a:endParaRPr>
          </a:p>
        </p:txBody>
      </p:sp>
      <p:sp>
        <p:nvSpPr>
          <p:cNvPr id="1048717" name="文本框 28"/>
          <p:cNvSpPr txBox="1"/>
          <p:nvPr/>
        </p:nvSpPr>
        <p:spPr>
          <a:xfrm>
            <a:off x="5179721" y="2238657"/>
            <a:ext cx="1300480" cy="358140"/>
          </a:xfrm>
          <a:prstGeom prst="rect"/>
          <a:noFill/>
        </p:spPr>
        <p:txBody>
          <a:bodyPr anchor="t" rtlCol="0" wrap="none">
            <a:spAutoFit/>
          </a:bodyPr>
          <a:p>
            <a:pPr algn="ctr">
              <a:spcBef>
                <a:spcPts val="300"/>
              </a:spcBef>
            </a:pPr>
            <a:r>
              <a:rPr altLang="zh-CN" b="1" dirty="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altLang="en-US" b="1" dirty="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效益</a:t>
            </a:r>
            <a:r>
              <a:rPr altLang="zh-CN" b="1" dirty="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r>
              <a:rPr altLang="en-US" b="1" dirty="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扶持</a:t>
            </a:r>
          </a:p>
        </p:txBody>
      </p:sp>
      <p:sp>
        <p:nvSpPr>
          <p:cNvPr id="1048718" name="文本框 30"/>
          <p:cNvSpPr txBox="1"/>
          <p:nvPr/>
        </p:nvSpPr>
        <p:spPr>
          <a:xfrm>
            <a:off x="8422926" y="1932607"/>
            <a:ext cx="1300480" cy="358141"/>
          </a:xfrm>
          <a:prstGeom prst="rect"/>
          <a:noFill/>
        </p:spPr>
        <p:txBody>
          <a:bodyPr anchor="t" rtlCol="0" wrap="none">
            <a:spAutoFit/>
          </a:bodyPr>
          <a:p>
            <a:pPr algn="ctr">
              <a:spcBef>
                <a:spcPts val="300"/>
              </a:spcBef>
            </a:pPr>
            <a:r>
              <a:rPr altLang="zh-CN" b="1" dirty="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altLang="en-US" b="1" dirty="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共赢</a:t>
            </a:r>
            <a:r>
              <a:rPr altLang="zh-CN" b="1" dirty="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r>
              <a:rPr altLang="en-US" b="1" dirty="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历程</a:t>
            </a:r>
            <a:endParaRPr altLang="en-US" dirty="0" lang="zh-CN">
              <a:ea typeface="微软雅黑" panose="020B0503020204020204" pitchFamily="34" charset="-122"/>
            </a:endParaRPr>
          </a:p>
        </p:txBody>
      </p:sp>
      <p:cxnSp>
        <p:nvCxnSpPr>
          <p:cNvPr id="3145743" name="直接连接符 52"/>
          <p:cNvCxnSpPr>
            <a:cxnSpLocks/>
          </p:cNvCxnSpPr>
          <p:nvPr/>
        </p:nvCxnSpPr>
        <p:spPr>
          <a:xfrm flipV="1">
            <a:off x="5240045" y="2620070"/>
            <a:ext cx="1594485" cy="13970"/>
          </a:xfrm>
          <a:prstGeom prst="line"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4" name="直接连接符 53"/>
          <p:cNvCxnSpPr>
            <a:cxnSpLocks/>
          </p:cNvCxnSpPr>
          <p:nvPr/>
        </p:nvCxnSpPr>
        <p:spPr>
          <a:xfrm flipV="1">
            <a:off x="8456456" y="2340662"/>
            <a:ext cx="1594485" cy="13970"/>
          </a:xfrm>
          <a:prstGeom prst="line"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advClick="0" advTm="3000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45" name="直线箭头连接符 4"/>
          <p:cNvCxnSpPr>
            <a:cxnSpLocks/>
          </p:cNvCxnSpPr>
          <p:nvPr/>
        </p:nvCxnSpPr>
        <p:spPr>
          <a:xfrm flipV="1">
            <a:off x="1476350" y="1445642"/>
            <a:ext cx="9694619" cy="66137"/>
          </a:xfrm>
          <a:prstGeom prst="straightConnector1"/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48722" name="椭圆 68"/>
          <p:cNvSpPr/>
          <p:nvPr/>
        </p:nvSpPr>
        <p:spPr>
          <a:xfrm>
            <a:off x="1732052" y="1424447"/>
            <a:ext cx="118467" cy="118467"/>
          </a:xfrm>
          <a:prstGeom prst="ellipse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kumimoji="1" lang="zh-CN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723" name="文本框 1"/>
          <p:cNvSpPr txBox="1"/>
          <p:nvPr/>
        </p:nvSpPr>
        <p:spPr>
          <a:xfrm>
            <a:off x="1179838" y="1524082"/>
            <a:ext cx="1213435" cy="3385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17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1048724" name="文本框 35"/>
          <p:cNvSpPr txBox="1"/>
          <p:nvPr/>
        </p:nvSpPr>
        <p:spPr>
          <a:xfrm>
            <a:off x="2808488" y="1515293"/>
            <a:ext cx="1096960" cy="3385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1048725" name="文本框 37"/>
          <p:cNvSpPr txBox="1"/>
          <p:nvPr/>
        </p:nvSpPr>
        <p:spPr>
          <a:xfrm>
            <a:off x="4812842" y="1515293"/>
            <a:ext cx="1084011" cy="3385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1048726" name="文本框 39"/>
          <p:cNvSpPr txBox="1"/>
          <p:nvPr/>
        </p:nvSpPr>
        <p:spPr>
          <a:xfrm>
            <a:off x="6850961" y="1504230"/>
            <a:ext cx="994758" cy="3385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1048727" name="矩形 46"/>
          <p:cNvSpPr/>
          <p:nvPr/>
        </p:nvSpPr>
        <p:spPr>
          <a:xfrm>
            <a:off x="3379804" y="1875373"/>
            <a:ext cx="1897417" cy="623248"/>
          </a:xfrm>
          <a:prstGeom prst="rect"/>
          <a:solidFill>
            <a:schemeClr val="accent4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品宣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共度</a:t>
            </a:r>
            <a:endParaRPr altLang="zh-CN" b="1" dirty="0" sz="1600" 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（户外广告投放）</a:t>
            </a:r>
            <a:endParaRPr altLang="en-US" dirty="0" sz="1600" lang="zh-CN">
              <a:ea typeface="微软雅黑" panose="020B0503020204020204" pitchFamily="34" charset="-122"/>
            </a:endParaRPr>
          </a:p>
        </p:txBody>
      </p:sp>
      <p:sp>
        <p:nvSpPr>
          <p:cNvPr id="1048728" name="文本框 50"/>
          <p:cNvSpPr txBox="1"/>
          <p:nvPr/>
        </p:nvSpPr>
        <p:spPr>
          <a:xfrm>
            <a:off x="9750690" y="1504230"/>
            <a:ext cx="994758" cy="3385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31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1048729" name="椭圆 51"/>
          <p:cNvSpPr/>
          <p:nvPr/>
        </p:nvSpPr>
        <p:spPr>
          <a:xfrm>
            <a:off x="3275611" y="1445642"/>
            <a:ext cx="118467" cy="118467"/>
          </a:xfrm>
          <a:prstGeom prst="ellipse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kumimoji="1" lang="zh-CN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730" name="椭圆 53"/>
          <p:cNvSpPr/>
          <p:nvPr/>
        </p:nvSpPr>
        <p:spPr>
          <a:xfrm>
            <a:off x="5317218" y="1424447"/>
            <a:ext cx="118467" cy="118467"/>
          </a:xfrm>
          <a:prstGeom prst="ellipse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kumimoji="1" lang="zh-CN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731" name="椭圆 54"/>
          <p:cNvSpPr/>
          <p:nvPr/>
        </p:nvSpPr>
        <p:spPr>
          <a:xfrm>
            <a:off x="7250473" y="1409655"/>
            <a:ext cx="118467" cy="118467"/>
          </a:xfrm>
          <a:prstGeom prst="ellipse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kumimoji="1" lang="zh-CN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732" name="椭圆 56"/>
          <p:cNvSpPr/>
          <p:nvPr/>
        </p:nvSpPr>
        <p:spPr>
          <a:xfrm>
            <a:off x="10159681" y="1392191"/>
            <a:ext cx="118467" cy="118467"/>
          </a:xfrm>
          <a:prstGeom prst="ellipse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kumimoji="1" lang="zh-CN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733" name="矩形 58"/>
          <p:cNvSpPr/>
          <p:nvPr/>
        </p:nvSpPr>
        <p:spPr>
          <a:xfrm>
            <a:off x="5362560" y="1875373"/>
            <a:ext cx="1938150" cy="623248"/>
          </a:xfrm>
          <a:prstGeom prst="rect"/>
          <a:solidFill>
            <a:schemeClr val="accent6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效益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扶持</a:t>
            </a:r>
            <a:endParaRPr altLang="zh-CN" b="1" dirty="0" sz="1600" 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（网红直播带货）</a:t>
            </a:r>
          </a:p>
        </p:txBody>
      </p:sp>
      <p:sp>
        <p:nvSpPr>
          <p:cNvPr id="1048734" name="矩形 59"/>
          <p:cNvSpPr/>
          <p:nvPr/>
        </p:nvSpPr>
        <p:spPr>
          <a:xfrm>
            <a:off x="7386048" y="1875373"/>
            <a:ext cx="2892099" cy="623248"/>
          </a:xfrm>
          <a:prstGeom prst="rect"/>
          <a:solidFill>
            <a:schemeClr val="accent1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共赢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”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历程</a:t>
            </a:r>
            <a:endParaRPr altLang="zh-CN" b="1" dirty="0" sz="1600" 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（优秀案例视频制作）</a:t>
            </a:r>
            <a:endParaRPr altLang="en-US" dirty="0" sz="1600" lang="zh-CN">
              <a:ea typeface="微软雅黑" panose="020B0503020204020204" pitchFamily="34" charset="-122"/>
            </a:endParaRPr>
          </a:p>
        </p:txBody>
      </p:sp>
      <p:sp>
        <p:nvSpPr>
          <p:cNvPr id="1048735" name="矩形 69"/>
          <p:cNvSpPr/>
          <p:nvPr/>
        </p:nvSpPr>
        <p:spPr>
          <a:xfrm>
            <a:off x="5362560" y="2626235"/>
            <a:ext cx="1938150" cy="535942"/>
          </a:xfrm>
          <a:prstGeom prst="rect"/>
          <a:solidFill>
            <a:schemeClr val="accent6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-3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确定合作品牌</a:t>
            </a:r>
          </a:p>
        </p:txBody>
      </p:sp>
      <p:sp>
        <p:nvSpPr>
          <p:cNvPr id="1048736" name="矩形 75"/>
          <p:cNvSpPr/>
          <p:nvPr/>
        </p:nvSpPr>
        <p:spPr>
          <a:xfrm>
            <a:off x="1702756" y="1918046"/>
            <a:ext cx="1605983" cy="535940"/>
          </a:xfrm>
          <a:prstGeom prst="rect"/>
          <a:solidFill>
            <a:srgbClr val="EABFC9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17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-21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合作意向洽谈</a:t>
            </a:r>
          </a:p>
        </p:txBody>
      </p:sp>
      <p:sp>
        <p:nvSpPr>
          <p:cNvPr id="1048737" name="矩形 77"/>
          <p:cNvSpPr/>
          <p:nvPr/>
        </p:nvSpPr>
        <p:spPr>
          <a:xfrm>
            <a:off x="1702756" y="2632971"/>
            <a:ext cx="1605983" cy="535942"/>
          </a:xfrm>
          <a:prstGeom prst="rect"/>
          <a:solidFill>
            <a:srgbClr val="EABFC9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22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-25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活动方案策划</a:t>
            </a:r>
          </a:p>
        </p:txBody>
      </p:sp>
      <p:sp>
        <p:nvSpPr>
          <p:cNvPr id="1048738" name="矩形 79"/>
          <p:cNvSpPr/>
          <p:nvPr/>
        </p:nvSpPr>
        <p:spPr>
          <a:xfrm>
            <a:off x="1702755" y="3337039"/>
            <a:ext cx="1605983" cy="535940"/>
          </a:xfrm>
          <a:prstGeom prst="rect"/>
          <a:solidFill>
            <a:srgbClr val="EABFC9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26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-29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确定合作品牌</a:t>
            </a:r>
          </a:p>
        </p:txBody>
      </p:sp>
      <p:sp>
        <p:nvSpPr>
          <p:cNvPr id="1048739" name="矩形 80"/>
          <p:cNvSpPr/>
          <p:nvPr/>
        </p:nvSpPr>
        <p:spPr>
          <a:xfrm>
            <a:off x="1689311" y="4062775"/>
            <a:ext cx="1605983" cy="535940"/>
          </a:xfrm>
          <a:prstGeom prst="rect"/>
          <a:solidFill>
            <a:srgbClr val="EABFC9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-5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确定户外广告位</a:t>
            </a:r>
          </a:p>
        </p:txBody>
      </p:sp>
      <p:sp>
        <p:nvSpPr>
          <p:cNvPr id="1048740" name="矩形 82"/>
          <p:cNvSpPr/>
          <p:nvPr/>
        </p:nvSpPr>
        <p:spPr>
          <a:xfrm>
            <a:off x="1689311" y="4788511"/>
            <a:ext cx="1605983" cy="535940"/>
          </a:xfrm>
          <a:prstGeom prst="rect"/>
          <a:solidFill>
            <a:srgbClr val="EABFC9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6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-10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确定广告设计</a:t>
            </a:r>
          </a:p>
        </p:txBody>
      </p:sp>
      <p:sp>
        <p:nvSpPr>
          <p:cNvPr id="1048741" name="矩形 83"/>
          <p:cNvSpPr/>
          <p:nvPr/>
        </p:nvSpPr>
        <p:spPr>
          <a:xfrm>
            <a:off x="3394078" y="2626235"/>
            <a:ext cx="1883143" cy="535942"/>
          </a:xfrm>
          <a:prstGeom prst="rect"/>
          <a:solidFill>
            <a:schemeClr val="accent4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15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户外广告牌上线</a:t>
            </a:r>
          </a:p>
        </p:txBody>
      </p:sp>
      <p:sp>
        <p:nvSpPr>
          <p:cNvPr id="1048742" name="矩形 84"/>
          <p:cNvSpPr/>
          <p:nvPr/>
        </p:nvSpPr>
        <p:spPr>
          <a:xfrm>
            <a:off x="3394078" y="3341944"/>
            <a:ext cx="1883143" cy="535940"/>
          </a:xfrm>
          <a:prstGeom prst="rect"/>
          <a:solidFill>
            <a:schemeClr val="accent4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15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-31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户外广告维护</a:t>
            </a:r>
          </a:p>
        </p:txBody>
      </p:sp>
      <p:sp>
        <p:nvSpPr>
          <p:cNvPr id="1048743" name="矩形 85"/>
          <p:cNvSpPr/>
          <p:nvPr/>
        </p:nvSpPr>
        <p:spPr>
          <a:xfrm>
            <a:off x="5346622" y="3328562"/>
            <a:ext cx="1938150" cy="535942"/>
          </a:xfrm>
          <a:prstGeom prst="rect"/>
          <a:solidFill>
            <a:schemeClr val="accent6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-5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确定平台及主播</a:t>
            </a:r>
          </a:p>
        </p:txBody>
      </p:sp>
      <p:sp>
        <p:nvSpPr>
          <p:cNvPr id="1048744" name="矩形 86"/>
          <p:cNvSpPr/>
          <p:nvPr/>
        </p:nvSpPr>
        <p:spPr>
          <a:xfrm>
            <a:off x="5346622" y="4044676"/>
            <a:ext cx="1938150" cy="535940"/>
          </a:xfrm>
          <a:prstGeom prst="rect"/>
          <a:solidFill>
            <a:schemeClr val="accent6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9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-10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直播预热宣传</a:t>
            </a:r>
          </a:p>
        </p:txBody>
      </p:sp>
      <p:sp>
        <p:nvSpPr>
          <p:cNvPr id="1048745" name="矩形 87"/>
          <p:cNvSpPr/>
          <p:nvPr/>
        </p:nvSpPr>
        <p:spPr>
          <a:xfrm>
            <a:off x="5328162" y="4772349"/>
            <a:ext cx="1938150" cy="535940"/>
          </a:xfrm>
          <a:prstGeom prst="rect"/>
          <a:solidFill>
            <a:schemeClr val="accent6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11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直播开启</a:t>
            </a:r>
          </a:p>
        </p:txBody>
      </p:sp>
      <p:sp>
        <p:nvSpPr>
          <p:cNvPr id="1048746" name="矩形 88"/>
          <p:cNvSpPr/>
          <p:nvPr/>
        </p:nvSpPr>
        <p:spPr>
          <a:xfrm>
            <a:off x="7386047" y="2613702"/>
            <a:ext cx="2892099" cy="535940"/>
          </a:xfrm>
          <a:prstGeom prst="rect"/>
          <a:solidFill>
            <a:schemeClr val="accent1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12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-13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确定拍摄企业，撰写拍摄脚本</a:t>
            </a:r>
          </a:p>
        </p:txBody>
      </p:sp>
      <p:sp>
        <p:nvSpPr>
          <p:cNvPr id="1048747" name="矩形 90"/>
          <p:cNvSpPr/>
          <p:nvPr/>
        </p:nvSpPr>
        <p:spPr>
          <a:xfrm>
            <a:off x="7386046" y="3344113"/>
            <a:ext cx="2892099" cy="535942"/>
          </a:xfrm>
          <a:prstGeom prst="rect"/>
          <a:solidFill>
            <a:schemeClr val="accent1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14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-20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视频拍摄制作</a:t>
            </a:r>
          </a:p>
        </p:txBody>
      </p:sp>
      <p:sp>
        <p:nvSpPr>
          <p:cNvPr id="1048748" name="矩形 91"/>
          <p:cNvSpPr/>
          <p:nvPr/>
        </p:nvSpPr>
        <p:spPr>
          <a:xfrm>
            <a:off x="7388864" y="4052355"/>
            <a:ext cx="2892099" cy="535940"/>
          </a:xfrm>
          <a:prstGeom prst="rect"/>
          <a:solidFill>
            <a:schemeClr val="accent1"/>
          </a:solidFill>
        </p:spPr>
        <p:txBody>
          <a:bodyPr anchor="ctr" wrap="square">
            <a:spAutoFit/>
          </a:bodyPr>
          <a:p>
            <a:pPr algn="ctr">
              <a:spcBef>
                <a:spcPts val="300"/>
              </a:spcBef>
            </a:pP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r>
              <a:rPr altLang="zh-CN" dirty="0" sz="1400" 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-31</a:t>
            </a: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日</a:t>
            </a:r>
            <a:endParaRPr altLang="zh-CN" dirty="0" sz="14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spcBef>
                <a:spcPts val="300"/>
              </a:spcBef>
            </a:pPr>
            <a:r>
              <a:rPr altLang="en-US" dirty="0" sz="1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媒体传播报道</a:t>
            </a:r>
          </a:p>
        </p:txBody>
      </p:sp>
      <p:cxnSp>
        <p:nvCxnSpPr>
          <p:cNvPr id="3145746" name="直接连接符 95"/>
          <p:cNvCxnSpPr>
            <a:cxnSpLocks/>
          </p:cNvCxnSpPr>
          <p:nvPr/>
        </p:nvCxnSpPr>
        <p:spPr>
          <a:xfrm flipV="1">
            <a:off x="8097192" y="5473652"/>
            <a:ext cx="1594485" cy="13970"/>
          </a:xfrm>
          <a:prstGeom prst="line"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7" name="直线箭头连接符 4"/>
          <p:cNvCxnSpPr>
            <a:cxnSpLocks/>
          </p:cNvCxnSpPr>
          <p:nvPr/>
        </p:nvCxnSpPr>
        <p:spPr>
          <a:xfrm>
            <a:off x="1384155" y="5641985"/>
            <a:ext cx="9894960" cy="9441"/>
          </a:xfrm>
          <a:prstGeom prst="straightConnector1"/>
          <a:ln w="28575">
            <a:solidFill>
              <a:srgbClr val="EABFC9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48749" name="椭圆 97"/>
          <p:cNvSpPr/>
          <p:nvPr/>
        </p:nvSpPr>
        <p:spPr>
          <a:xfrm>
            <a:off x="4303935" y="5608893"/>
            <a:ext cx="118467" cy="118467"/>
          </a:xfrm>
          <a:prstGeom prst="ellipse"/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600" kumimoji="1" lang="zh-CN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750" name="文本框 98"/>
          <p:cNvSpPr txBox="1"/>
          <p:nvPr/>
        </p:nvSpPr>
        <p:spPr>
          <a:xfrm>
            <a:off x="3834767" y="5772187"/>
            <a:ext cx="954107" cy="400110"/>
          </a:xfrm>
          <a:prstGeom prst="rect"/>
          <a:noFill/>
        </p:spPr>
        <p:txBody>
          <a:bodyPr rtlCol="0" wrap="none">
            <a:spAutoFit/>
          </a:bodyPr>
          <a:p>
            <a:r>
              <a:rPr altLang="en-US" b="1" dirty="0" sz="2000" kumimoji="1" lang="zh-CN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推广期</a:t>
            </a:r>
          </a:p>
        </p:txBody>
      </p:sp>
      <p:sp>
        <p:nvSpPr>
          <p:cNvPr id="1048751" name="文本框 99"/>
          <p:cNvSpPr txBox="1"/>
          <p:nvPr/>
        </p:nvSpPr>
        <p:spPr>
          <a:xfrm>
            <a:off x="5872885" y="5772187"/>
            <a:ext cx="954107" cy="400110"/>
          </a:xfrm>
          <a:prstGeom prst="rect"/>
          <a:noFill/>
        </p:spPr>
        <p:txBody>
          <a:bodyPr rtlCol="0" wrap="none">
            <a:spAutoFit/>
          </a:bodyPr>
          <a:p>
            <a:r>
              <a:rPr altLang="en-US" b="1" dirty="0" sz="2000" kumimoji="1" lang="zh-CN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爆发期</a:t>
            </a:r>
          </a:p>
        </p:txBody>
      </p:sp>
      <p:sp>
        <p:nvSpPr>
          <p:cNvPr id="1048752" name="文本框 100"/>
          <p:cNvSpPr txBox="1"/>
          <p:nvPr/>
        </p:nvSpPr>
        <p:spPr>
          <a:xfrm>
            <a:off x="8502350" y="5733288"/>
            <a:ext cx="954107" cy="400110"/>
          </a:xfrm>
          <a:prstGeom prst="rect"/>
          <a:noFill/>
        </p:spPr>
        <p:txBody>
          <a:bodyPr rtlCol="0" wrap="none">
            <a:spAutoFit/>
          </a:bodyPr>
          <a:p>
            <a:r>
              <a:rPr altLang="en-US" b="1" dirty="0" sz="2000" kumimoji="1" lang="zh-CN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延续期</a:t>
            </a:r>
          </a:p>
        </p:txBody>
      </p:sp>
      <p:sp>
        <p:nvSpPr>
          <p:cNvPr id="1048753" name="椭圆 101"/>
          <p:cNvSpPr/>
          <p:nvPr/>
        </p:nvSpPr>
        <p:spPr>
          <a:xfrm>
            <a:off x="6290704" y="5599451"/>
            <a:ext cx="118467" cy="118467"/>
          </a:xfrm>
          <a:prstGeom prst="ellipse"/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600" kumimoji="1" lang="zh-CN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754" name="椭圆 102"/>
          <p:cNvSpPr/>
          <p:nvPr/>
        </p:nvSpPr>
        <p:spPr>
          <a:xfrm>
            <a:off x="8920171" y="5611482"/>
            <a:ext cx="118467" cy="118467"/>
          </a:xfrm>
          <a:prstGeom prst="ellipse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dirty="0" sz="1600" kumimoji="1" 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          </a:t>
            </a:r>
            <a:endParaRPr altLang="en-US" dirty="0" sz="1600" kumimoji="1" lang="zh-CN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097219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755" name="标题 1"/>
          <p:cNvSpPr txBox="1"/>
          <p:nvPr/>
        </p:nvSpPr>
        <p:spPr>
          <a:xfrm>
            <a:off x="2728067" y="5387"/>
            <a:ext cx="6356556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altLang="en-US" b="1" dirty="0" sz="2800" lang="zh-CN">
                <a:sym typeface="+mn-lt"/>
              </a:rPr>
              <a:t>活动规划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6" name="标题 1"/>
          <p:cNvSpPr txBox="1"/>
          <p:nvPr/>
        </p:nvSpPr>
        <p:spPr>
          <a:xfrm>
            <a:off x="6561162" y="280860"/>
            <a:ext cx="5034344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endParaRPr altLang="en-US" b="1" dirty="0" sz="2800" lang="zh-CN">
              <a:sym typeface="+mn-lt"/>
            </a:endParaRPr>
          </a:p>
        </p:txBody>
      </p:sp>
      <p:grpSp>
        <p:nvGrpSpPr>
          <p:cNvPr id="101" name="组合 6"/>
          <p:cNvGrpSpPr/>
          <p:nvPr/>
        </p:nvGrpSpPr>
        <p:grpSpPr>
          <a:xfrm>
            <a:off x="1592008" y="1036364"/>
            <a:ext cx="8674585" cy="1864995"/>
            <a:chOff x="-391" y="2777"/>
            <a:chExt cx="13962" cy="2937"/>
          </a:xfrm>
        </p:grpSpPr>
        <p:sp>
          <p:nvSpPr>
            <p:cNvPr id="1048757" name="文本框 7"/>
            <p:cNvSpPr txBox="1"/>
            <p:nvPr/>
          </p:nvSpPr>
          <p:spPr>
            <a:xfrm>
              <a:off x="-391" y="2777"/>
              <a:ext cx="7066" cy="630"/>
            </a:xfrm>
            <a:prstGeom prst="rect"/>
            <a:noFill/>
            <a:ln>
              <a:noFill/>
              <a:prstDash val="dash"/>
            </a:ln>
          </p:spPr>
          <p:txBody>
            <a:bodyPr rtlCol="0" wrap="square">
              <a:spAutoFit/>
            </a:bodyPr>
            <a:p>
              <a:r>
                <a:rPr altLang="en-US" b="1" dirty="0" sz="2000" lang="zh-CN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选品规则</a:t>
              </a:r>
            </a:p>
          </p:txBody>
        </p:sp>
        <p:sp>
          <p:nvSpPr>
            <p:cNvPr id="1048758" name="文本框 10"/>
            <p:cNvSpPr txBox="1"/>
            <p:nvPr/>
          </p:nvSpPr>
          <p:spPr>
            <a:xfrm>
              <a:off x="572" y="3624"/>
              <a:ext cx="12999" cy="2090"/>
            </a:xfrm>
            <a:prstGeom prst="rect"/>
            <a:noFill/>
            <a:ln w="12700">
              <a:solidFill>
                <a:srgbClr val="EABFC9"/>
              </a:solidFill>
              <a:prstDash val="dash"/>
            </a:ln>
          </p:spPr>
          <p:txBody>
            <a:bodyPr wrap="square">
              <a:spAutoFit/>
            </a:bodyPr>
            <a:p>
              <a:pPr defTabSz="913765" indent="-285750" lvl="0" marL="28575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anose="05000000000000000000" charset="0"/>
                <a:buChar char="Ø"/>
              </a:pPr>
              <a:r>
                <a:rPr altLang="en-US" b="1" dirty="0" sz="1600" lang="zh-CN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食品制造行业品牌：食品、饮料；</a:t>
              </a:r>
              <a:r>
                <a:rPr altLang="zh-CN" b="1" dirty="0" sz="1600" lang="en-US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 </a:t>
              </a:r>
            </a:p>
            <a:p>
              <a:pPr defTabSz="91376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altLang="en-US" dirty="0" sz="1600" lang="zh-CN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选择直播合作品牌必须是从产品质量、产品安全保障、产品口碑、使用效果等多方面考量，不符合其中一项，均不能参与直播。每家企业提供</a:t>
              </a:r>
              <a:r>
                <a:rPr altLang="zh-CN" b="1" dirty="0" sz="1600" lang="en-US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1</a:t>
              </a:r>
              <a:r>
                <a:rPr altLang="en-US" b="1" dirty="0" sz="1600" lang="zh-CN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件</a:t>
              </a:r>
              <a:r>
                <a:rPr altLang="en-US" dirty="0" sz="1600" lang="zh-CN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主推产品。</a:t>
              </a:r>
              <a:r>
                <a:rPr altLang="zh-CN" b="1" dirty="0" sz="1600" lang="en-US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  </a:t>
              </a:r>
              <a:endPara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1048759" name="文本框 12"/>
          <p:cNvSpPr txBox="1"/>
          <p:nvPr/>
        </p:nvSpPr>
        <p:spPr>
          <a:xfrm>
            <a:off x="1592008" y="3485153"/>
            <a:ext cx="2512345" cy="39878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dirty="0" sz="20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合作品牌示例</a:t>
            </a:r>
            <a:endParaRPr altLang="zh-CN" b="1" dirty="0" sz="2000" lang="en-US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220" name="图片 15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760" name="标题 1"/>
          <p:cNvSpPr txBox="1"/>
          <p:nvPr/>
        </p:nvSpPr>
        <p:spPr>
          <a:xfrm>
            <a:off x="2728067" y="5387"/>
            <a:ext cx="6356556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altLang="en-US" b="1" dirty="0" sz="2800" lang="zh-CN"/>
              <a:t>品牌合作策略</a:t>
            </a:r>
            <a:endParaRPr altLang="en-US" dirty="0" sz="2800" lang="zh-CN"/>
          </a:p>
        </p:txBody>
      </p:sp>
      <p:pic>
        <p:nvPicPr>
          <p:cNvPr id="2097221" name="Picture 6" descr="https://timgsa.baidu.com/timg?image&amp;quality=80&amp;size=b9999_10000&amp;sec=1583736977007&amp;di=acfd5bdd773ed3045d7de9249a70fabc&amp;imgtype=0&amp;src=http%3A%2F%2Fimg.sj33.cn%2Fuploads%2Fallimg%2F201401%2F7-14012Z14SK02.pn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2" cstate="screen"/>
          <a:srcRect/>
          <a:stretch>
            <a:fillRect/>
          </a:stretch>
        </p:blipFill>
        <p:spPr bwMode="auto">
          <a:xfrm>
            <a:off x="7956758" y="5370376"/>
            <a:ext cx="2485845" cy="595053"/>
          </a:xfrm>
          <a:prstGeom prst="rect"/>
          <a:noFill/>
        </p:spPr>
      </p:pic>
      <p:pic>
        <p:nvPicPr>
          <p:cNvPr id="2097222" name="Picture 8" descr="https://timgsa.baidu.com/timg?image&amp;quality=80&amp;size=b9999_10000&amp;sec=1583737041129&amp;di=8dfde52c5b483fc96b6c233f96d91d6a&amp;imgtype=0&amp;src=http%3A%2F%2Fimage.zhms.cn%2F2017-08%2Fa12bbce9647a4ebcb3794f4c72168e69.gif%3Fx-oss-process%3Dimage%2Fformat%2Cjpg%2Finterlace%2C1%2Fwatermark%2Cimage_RGVmYXVsdC9iLnBuZw%3D%3D%2Ct_35%2Cg_se%2Cx_10%2Cy_10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3" cstate="screen"/>
          <a:srcRect/>
          <a:stretch>
            <a:fillRect/>
          </a:stretch>
        </p:blipFill>
        <p:spPr bwMode="auto">
          <a:xfrm>
            <a:off x="8041647" y="4383238"/>
            <a:ext cx="1330762" cy="627937"/>
          </a:xfrm>
          <a:prstGeom prst="rect"/>
          <a:noFill/>
        </p:spPr>
      </p:pic>
      <p:pic>
        <p:nvPicPr>
          <p:cNvPr id="2097223" name="Picture 12" descr="https://timgsa.baidu.com/timg?image&amp;quality=80&amp;size=b9999_10000&amp;sec=1583737433244&amp;di=46a9e886d485bdb936edac2285155653&amp;imgtype=0&amp;src=http%3A%2F%2Fzhlzh.mofcom.gov.cn%2Fupload%2F2014%2F11%2F26%2F141698362055910.528845683680776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screen"/>
          <a:srcRect/>
          <a:stretch>
            <a:fillRect/>
          </a:stretch>
        </p:blipFill>
        <p:spPr bwMode="auto">
          <a:xfrm>
            <a:off x="6828744" y="4332657"/>
            <a:ext cx="770086" cy="730569"/>
          </a:xfrm>
          <a:prstGeom prst="rect"/>
          <a:noFill/>
        </p:spPr>
      </p:pic>
      <p:pic>
        <p:nvPicPr>
          <p:cNvPr id="2097224" name="Picture 16" descr="http://a.hiphotos.baidu.com/baike/pic/item/b3fb43166d224f4a482189eb0bf790529922d18a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 cstate="screen"/>
          <a:srcRect/>
          <a:stretch>
            <a:fillRect/>
          </a:stretch>
        </p:blipFill>
        <p:spPr bwMode="auto">
          <a:xfrm>
            <a:off x="5365000" y="5290065"/>
            <a:ext cx="702083" cy="761322"/>
          </a:xfrm>
          <a:prstGeom prst="rect"/>
          <a:noFill/>
        </p:spPr>
      </p:pic>
      <p:pic>
        <p:nvPicPr>
          <p:cNvPr id="2097225" name="Picture 18" descr="http://www.epbiao.com/Public/upload/article/2017/08-15/59929254e0b08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 cstate="screen"/>
          <a:srcRect/>
          <a:stretch>
            <a:fillRect/>
          </a:stretch>
        </p:blipFill>
        <p:spPr bwMode="auto">
          <a:xfrm>
            <a:off x="6663232" y="5339708"/>
            <a:ext cx="1101110" cy="720965"/>
          </a:xfrm>
          <a:prstGeom prst="rect"/>
          <a:noFill/>
        </p:spPr>
      </p:pic>
      <p:pic>
        <p:nvPicPr>
          <p:cNvPr id="2097226" name="Picture 20" descr="http://pccoo.cn/store/20120804/20120804131721878.jp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7" cstate="screen"/>
          <a:srcRect/>
          <a:stretch>
            <a:fillRect/>
          </a:stretch>
        </p:blipFill>
        <p:spPr bwMode="auto">
          <a:xfrm>
            <a:off x="3526343" y="5312993"/>
            <a:ext cx="1242508" cy="743905"/>
          </a:xfrm>
          <a:prstGeom prst="rect"/>
          <a:noFill/>
        </p:spPr>
      </p:pic>
      <p:pic>
        <p:nvPicPr>
          <p:cNvPr id="2097227" name="Picture 34" descr="http://img3.21food.cn/img/album/2015/6/10/xiamenyinxiang1029036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8" cstate="screen"/>
          <a:srcRect/>
          <a:stretch>
            <a:fillRect/>
          </a:stretch>
        </p:blipFill>
        <p:spPr bwMode="auto">
          <a:xfrm>
            <a:off x="2250187" y="5295576"/>
            <a:ext cx="894506" cy="761322"/>
          </a:xfrm>
          <a:prstGeom prst="rect"/>
          <a:noFill/>
        </p:spPr>
      </p:pic>
      <p:pic>
        <p:nvPicPr>
          <p:cNvPr id="2097228" name="Picture 2" descr="https://timgsa.baidu.com/timg?image&amp;quality=80&amp;size=b9999_10000&amp;sec=1583511234323&amp;di=f2ac22c36a5d1192410bbda89b48c235&amp;imgtype=0&amp;src=http%3A%2F%2Fecma.bdimg.com%2Flego-mat%2F7034f8963ddafaa2d87cc073bfd9380f_222_222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9" cstate="screen"/>
          <a:srcRect/>
          <a:stretch>
            <a:fillRect/>
          </a:stretch>
        </p:blipFill>
        <p:spPr bwMode="auto">
          <a:xfrm>
            <a:off x="2263389" y="4195123"/>
            <a:ext cx="868103" cy="868103"/>
          </a:xfrm>
          <a:prstGeom prst="rect"/>
          <a:noFill/>
        </p:spPr>
      </p:pic>
      <p:pic>
        <p:nvPicPr>
          <p:cNvPr id="2097229" name="Picture 4" descr="https://timgsa.baidu.com/timg?image&amp;quality=80&amp;size=b9999_10000&amp;sec=1583736931213&amp;di=986e0ec956a4bf1d574b6d83a9e0c2ed&amp;imgtype=0&amp;src=http%3A%2F%2Fimg105.naosanque.cn%2Fupload%2Fadminnew%2F2014-08-06%2F1407313860-8H43NWM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0" cstate="screen"/>
          <a:srcRect/>
          <a:stretch>
            <a:fillRect/>
          </a:stretch>
        </p:blipFill>
        <p:spPr bwMode="auto">
          <a:xfrm>
            <a:off x="3594773" y="4452066"/>
            <a:ext cx="1088231" cy="611160"/>
          </a:xfrm>
          <a:prstGeom prst="rect"/>
          <a:noFill/>
        </p:spPr>
      </p:pic>
      <p:pic>
        <p:nvPicPr>
          <p:cNvPr id="2097230" name="Picture 14" descr="https://timgsa.baidu.com/timg?image&amp;quality=80&amp;size=b9999_10000&amp;sec=1583737499525&amp;di=82bb956f5016d51c0cca24b562d938ed&amp;imgtype=0&amp;src=http%3A%2F%2Fpic.597.com%2Flogo%2F2018%2F05%2F24%2F18052405331868119.jp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1" cstate="screen"/>
          <a:srcRect/>
          <a:stretch>
            <a:fillRect/>
          </a:stretch>
        </p:blipFill>
        <p:spPr bwMode="auto">
          <a:xfrm>
            <a:off x="5172416" y="4328426"/>
            <a:ext cx="1213511" cy="737562"/>
          </a:xfrm>
          <a:prstGeom prst="rect"/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1" name="TextBox 13"/>
          <p:cNvSpPr txBox="1">
            <a:spLocks noChangeArrowheads="1"/>
          </p:cNvSpPr>
          <p:nvPr/>
        </p:nvSpPr>
        <p:spPr bwMode="auto">
          <a:xfrm>
            <a:off x="6845135" y="1970078"/>
            <a:ext cx="1295400" cy="246221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 lvl="0">
              <a:spcBef>
                <a:spcPct val="20000"/>
              </a:spcBef>
            </a:pPr>
            <a:r>
              <a:rPr altLang="en-US" b="1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活动主题：</a:t>
            </a:r>
          </a:p>
        </p:txBody>
      </p:sp>
      <p:sp>
        <p:nvSpPr>
          <p:cNvPr id="1048762" name="TextBox 13"/>
          <p:cNvSpPr txBox="1">
            <a:spLocks noChangeArrowheads="1"/>
          </p:cNvSpPr>
          <p:nvPr/>
        </p:nvSpPr>
        <p:spPr bwMode="auto">
          <a:xfrm>
            <a:off x="7940480" y="1972084"/>
            <a:ext cx="2409825" cy="246221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千鸟行动</a:t>
            </a:r>
            <a:r>
              <a:rPr altLang="zh-CN" dirty="0" sz="1600" lang="en-US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-“</a:t>
            </a: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品宣”共度</a:t>
            </a:r>
          </a:p>
        </p:txBody>
      </p:sp>
      <p:sp>
        <p:nvSpPr>
          <p:cNvPr id="1048763" name="TextBox 13"/>
          <p:cNvSpPr txBox="1">
            <a:spLocks noChangeArrowheads="1"/>
          </p:cNvSpPr>
          <p:nvPr/>
        </p:nvSpPr>
        <p:spPr bwMode="auto">
          <a:xfrm>
            <a:off x="6871599" y="2745638"/>
            <a:ext cx="1295400" cy="246221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 lvl="0">
              <a:spcBef>
                <a:spcPct val="20000"/>
              </a:spcBef>
              <a:buClrTx/>
              <a:buSzTx/>
              <a:buFontTx/>
            </a:pPr>
            <a:r>
              <a:rPr altLang="en-US" b="1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活动形式：</a:t>
            </a:r>
          </a:p>
        </p:txBody>
      </p:sp>
      <p:sp>
        <p:nvSpPr>
          <p:cNvPr id="1048764" name="TextBox 13"/>
          <p:cNvSpPr txBox="1">
            <a:spLocks noChangeArrowheads="1"/>
          </p:cNvSpPr>
          <p:nvPr/>
        </p:nvSpPr>
        <p:spPr bwMode="auto">
          <a:xfrm>
            <a:off x="7940480" y="3452661"/>
            <a:ext cx="2409825" cy="246221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</a:t>
            </a:r>
            <a:r>
              <a:rPr altLang="zh-CN" dirty="0" sz="1600" lang="en-US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</a:t>
            </a: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altLang="zh-CN" dirty="0" sz="1600" lang="en-US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dirty="0" sz="1600" lang="en-US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altLang="zh-CN" dirty="0" sz="1600" lang="en-US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-31</a:t>
            </a: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altLang="zh-CN" dirty="0" sz="1600" lang="en-US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65" name="TextBox 13"/>
          <p:cNvSpPr txBox="1">
            <a:spLocks noChangeArrowheads="1"/>
          </p:cNvSpPr>
          <p:nvPr/>
        </p:nvSpPr>
        <p:spPr bwMode="auto">
          <a:xfrm>
            <a:off x="6914838" y="4292292"/>
            <a:ext cx="1295400" cy="246221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 lvl="0">
              <a:spcBef>
                <a:spcPct val="20000"/>
              </a:spcBef>
              <a:buClrTx/>
              <a:buSzTx/>
              <a:buFontTx/>
            </a:pPr>
            <a:r>
              <a:rPr altLang="en-US" b="1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活动主办：</a:t>
            </a:r>
          </a:p>
        </p:txBody>
      </p:sp>
      <p:sp>
        <p:nvSpPr>
          <p:cNvPr id="1048766" name="TextBox 13"/>
          <p:cNvSpPr txBox="1">
            <a:spLocks noChangeArrowheads="1"/>
          </p:cNvSpPr>
          <p:nvPr/>
        </p:nvSpPr>
        <p:spPr bwMode="auto">
          <a:xfrm>
            <a:off x="7940480" y="4279548"/>
            <a:ext cx="3278492" cy="245745"/>
          </a:xfrm>
          <a:prstGeom prst="rect"/>
          <a:noFill/>
          <a:ln>
            <a:noFill/>
          </a:ln>
        </p:spPr>
        <p:txBody>
          <a:bodyPr bIns="0" lIns="0" rIns="0" tIns="0" wrap="square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 lvl="0">
              <a:spcBef>
                <a:spcPct val="20000"/>
              </a:spcBef>
            </a:pPr>
            <a:r>
              <a:rPr altLang="zh-CN" dirty="0" sz="1600" lang="en-US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altLang="zh-CN" dirty="0" sz="1600" lang="en-US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767" name="TextBox 13"/>
          <p:cNvSpPr txBox="1">
            <a:spLocks noChangeArrowheads="1"/>
          </p:cNvSpPr>
          <p:nvPr/>
        </p:nvSpPr>
        <p:spPr bwMode="auto">
          <a:xfrm>
            <a:off x="6871599" y="3420376"/>
            <a:ext cx="1295400" cy="246221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 lvl="0">
              <a:spcBef>
                <a:spcPct val="20000"/>
              </a:spcBef>
              <a:buClrTx/>
              <a:buSzTx/>
              <a:buFontTx/>
            </a:pPr>
            <a:r>
              <a:rPr altLang="en-US" b="1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活动地点：</a:t>
            </a:r>
          </a:p>
        </p:txBody>
      </p:sp>
      <p:sp>
        <p:nvSpPr>
          <p:cNvPr id="1048768" name="TextBox 13"/>
          <p:cNvSpPr txBox="1">
            <a:spLocks noChangeArrowheads="1"/>
          </p:cNvSpPr>
          <p:nvPr/>
        </p:nvSpPr>
        <p:spPr bwMode="auto">
          <a:xfrm>
            <a:off x="6915094" y="5192128"/>
            <a:ext cx="1295400" cy="245745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 lvl="0">
              <a:spcBef>
                <a:spcPct val="20000"/>
              </a:spcBef>
              <a:buClrTx/>
              <a:buSzTx/>
              <a:buFontTx/>
            </a:pPr>
            <a:r>
              <a:rPr altLang="en-US" b="1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合作企业：</a:t>
            </a:r>
          </a:p>
        </p:txBody>
      </p:sp>
      <p:sp>
        <p:nvSpPr>
          <p:cNvPr id="1048769" name="TextBox 13"/>
          <p:cNvSpPr txBox="1">
            <a:spLocks noChangeArrowheads="1"/>
          </p:cNvSpPr>
          <p:nvPr/>
        </p:nvSpPr>
        <p:spPr bwMode="auto">
          <a:xfrm>
            <a:off x="7999149" y="5192128"/>
            <a:ext cx="2618856" cy="246221"/>
          </a:xfrm>
          <a:prstGeom prst="rect"/>
          <a:noFill/>
          <a:ln>
            <a:noFill/>
          </a:ln>
        </p:spPr>
        <p:txBody>
          <a:bodyPr bIns="0" lIns="0" rIns="0" tIns="0" wrap="square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食品企业</a:t>
            </a:r>
            <a:r>
              <a:rPr altLang="zh-CN" dirty="0" sz="1600" lang="en-US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</a:t>
            </a:r>
          </a:p>
        </p:txBody>
      </p:sp>
      <p:grpSp>
        <p:nvGrpSpPr>
          <p:cNvPr id="103" name="组合 17"/>
          <p:cNvGrpSpPr/>
          <p:nvPr/>
        </p:nvGrpSpPr>
        <p:grpSpPr>
          <a:xfrm>
            <a:off x="6440567" y="1744623"/>
            <a:ext cx="4376364" cy="660245"/>
            <a:chOff x="6066780" y="1205731"/>
            <a:chExt cx="3168352" cy="462355"/>
          </a:xfrm>
          <a:effectLst>
            <a:outerShdw algn="l" blurRad="38100" dist="25400" rotWithShape="0">
              <a:schemeClr val="tx1">
                <a:lumMod val="75000"/>
                <a:lumOff val="25000"/>
              </a:schemeClr>
            </a:outerShdw>
            <a:reflection algn="bl" dir="5400000" dist="50800" endPos="0" rotWithShape="0" sy="-100000"/>
          </a:effectLst>
        </p:grpSpPr>
        <p:cxnSp>
          <p:nvCxnSpPr>
            <p:cNvPr id="3145748" name="直接连接符 18"/>
            <p:cNvCxnSpPr>
              <a:cxnSpLocks/>
            </p:cNvCxnSpPr>
            <p:nvPr/>
          </p:nvCxnSpPr>
          <p:spPr>
            <a:xfrm>
              <a:off x="6066780" y="1205731"/>
              <a:ext cx="3168352" cy="0"/>
            </a:xfrm>
            <a:prstGeom prst="line"/>
            <a:ln w="25400">
              <a:solidFill>
                <a:srgbClr val="99BA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9" name="直接连接符 19"/>
            <p:cNvCxnSpPr>
              <a:cxnSpLocks/>
            </p:cNvCxnSpPr>
            <p:nvPr/>
          </p:nvCxnSpPr>
          <p:spPr>
            <a:xfrm flipV="1">
              <a:off x="6231379" y="1660029"/>
              <a:ext cx="2859737" cy="6409"/>
            </a:xfrm>
            <a:prstGeom prst="line"/>
            <a:ln w="25400">
              <a:solidFill>
                <a:srgbClr val="99BA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0" name="直接连接符 20"/>
            <p:cNvCxnSpPr>
              <a:cxnSpLocks/>
            </p:cNvCxnSpPr>
            <p:nvPr/>
          </p:nvCxnSpPr>
          <p:spPr>
            <a:xfrm>
              <a:off x="6066780" y="1205731"/>
              <a:ext cx="164599" cy="462355"/>
            </a:xfrm>
            <a:prstGeom prst="line"/>
            <a:ln w="25400">
              <a:solidFill>
                <a:srgbClr val="99BA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1" name="直接连接符 21"/>
            <p:cNvCxnSpPr>
              <a:cxnSpLocks/>
            </p:cNvCxnSpPr>
            <p:nvPr/>
          </p:nvCxnSpPr>
          <p:spPr>
            <a:xfrm flipH="1">
              <a:off x="9091116" y="1205731"/>
              <a:ext cx="144016" cy="454298"/>
            </a:xfrm>
            <a:prstGeom prst="line"/>
            <a:ln w="25400">
              <a:solidFill>
                <a:srgbClr val="99BA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组合 22"/>
          <p:cNvGrpSpPr/>
          <p:nvPr/>
        </p:nvGrpSpPr>
        <p:grpSpPr>
          <a:xfrm>
            <a:off x="6440567" y="2628518"/>
            <a:ext cx="4629421" cy="462355"/>
            <a:chOff x="6066780" y="1205731"/>
            <a:chExt cx="3168352" cy="462355"/>
          </a:xfrm>
          <a:effectLst>
            <a:outerShdw algn="l" blurRad="38100" dist="25400" rotWithShape="0">
              <a:schemeClr val="tx1">
                <a:lumMod val="75000"/>
                <a:lumOff val="25000"/>
              </a:schemeClr>
            </a:outerShdw>
            <a:reflection algn="bl" dir="5400000" dist="50800" endPos="0" rotWithShape="0" sy="-100000"/>
          </a:effectLst>
        </p:grpSpPr>
        <p:cxnSp>
          <p:nvCxnSpPr>
            <p:cNvPr id="3145752" name="直接连接符 23"/>
            <p:cNvCxnSpPr>
              <a:cxnSpLocks/>
            </p:cNvCxnSpPr>
            <p:nvPr/>
          </p:nvCxnSpPr>
          <p:spPr>
            <a:xfrm>
              <a:off x="6066780" y="1205731"/>
              <a:ext cx="3168352" cy="0"/>
            </a:xfrm>
            <a:prstGeom prst="line"/>
            <a:ln w="25400">
              <a:solidFill>
                <a:srgbClr val="E4B6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3" name="直接连接符 24"/>
            <p:cNvCxnSpPr>
              <a:cxnSpLocks/>
            </p:cNvCxnSpPr>
            <p:nvPr/>
          </p:nvCxnSpPr>
          <p:spPr>
            <a:xfrm flipV="1">
              <a:off x="6231379" y="1660029"/>
              <a:ext cx="2859737" cy="6409"/>
            </a:xfrm>
            <a:prstGeom prst="line"/>
            <a:ln w="25400">
              <a:solidFill>
                <a:srgbClr val="E4B6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4" name="直接连接符 25"/>
            <p:cNvCxnSpPr>
              <a:cxnSpLocks/>
            </p:cNvCxnSpPr>
            <p:nvPr/>
          </p:nvCxnSpPr>
          <p:spPr>
            <a:xfrm>
              <a:off x="6066780" y="1205731"/>
              <a:ext cx="164599" cy="462355"/>
            </a:xfrm>
            <a:prstGeom prst="line"/>
            <a:ln w="25400">
              <a:solidFill>
                <a:srgbClr val="E4B6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5" name="直接连接符 26"/>
            <p:cNvCxnSpPr>
              <a:cxnSpLocks/>
            </p:cNvCxnSpPr>
            <p:nvPr/>
          </p:nvCxnSpPr>
          <p:spPr>
            <a:xfrm flipH="1">
              <a:off x="9091116" y="1205731"/>
              <a:ext cx="144016" cy="454298"/>
            </a:xfrm>
            <a:prstGeom prst="line"/>
            <a:ln w="25400">
              <a:solidFill>
                <a:srgbClr val="E4B6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组合 27"/>
          <p:cNvGrpSpPr/>
          <p:nvPr/>
        </p:nvGrpSpPr>
        <p:grpSpPr>
          <a:xfrm>
            <a:off x="6501526" y="4057142"/>
            <a:ext cx="5061143" cy="729228"/>
            <a:chOff x="6066780" y="1205731"/>
            <a:chExt cx="3168352" cy="462355"/>
          </a:xfrm>
          <a:effectLst>
            <a:outerShdw algn="l" blurRad="38100" dist="25400" rotWithShape="0">
              <a:schemeClr val="tx1">
                <a:lumMod val="75000"/>
                <a:lumOff val="25000"/>
              </a:schemeClr>
            </a:outerShdw>
            <a:reflection algn="bl" dir="5400000" dist="50800" endPos="0" rotWithShape="0" stA="97000" sy="-100000"/>
          </a:effectLst>
        </p:grpSpPr>
        <p:cxnSp>
          <p:nvCxnSpPr>
            <p:cNvPr id="3145756" name="直接连接符 28"/>
            <p:cNvCxnSpPr>
              <a:cxnSpLocks/>
            </p:cNvCxnSpPr>
            <p:nvPr/>
          </p:nvCxnSpPr>
          <p:spPr>
            <a:xfrm>
              <a:off x="6066780" y="1205731"/>
              <a:ext cx="3168352" cy="0"/>
            </a:xfrm>
            <a:prstGeom prst="line"/>
            <a:ln w="25400">
              <a:solidFill>
                <a:srgbClr val="E4B6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7" name="直接连接符 29"/>
            <p:cNvCxnSpPr>
              <a:cxnSpLocks/>
            </p:cNvCxnSpPr>
            <p:nvPr/>
          </p:nvCxnSpPr>
          <p:spPr>
            <a:xfrm flipV="1">
              <a:off x="6231379" y="1660029"/>
              <a:ext cx="2859737" cy="6409"/>
            </a:xfrm>
            <a:prstGeom prst="line"/>
            <a:ln w="25400">
              <a:solidFill>
                <a:srgbClr val="E4B6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8" name="直接连接符 30"/>
            <p:cNvCxnSpPr>
              <a:cxnSpLocks/>
            </p:cNvCxnSpPr>
            <p:nvPr/>
          </p:nvCxnSpPr>
          <p:spPr>
            <a:xfrm>
              <a:off x="6066780" y="1205731"/>
              <a:ext cx="164599" cy="462355"/>
            </a:xfrm>
            <a:prstGeom prst="line"/>
            <a:ln w="25400">
              <a:solidFill>
                <a:srgbClr val="E4B6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9" name="直接连接符 31"/>
            <p:cNvCxnSpPr>
              <a:cxnSpLocks/>
            </p:cNvCxnSpPr>
            <p:nvPr/>
          </p:nvCxnSpPr>
          <p:spPr>
            <a:xfrm flipH="1">
              <a:off x="9091116" y="1205731"/>
              <a:ext cx="144016" cy="454298"/>
            </a:xfrm>
            <a:prstGeom prst="line"/>
            <a:ln w="25400">
              <a:solidFill>
                <a:srgbClr val="E4B6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组合 32"/>
          <p:cNvGrpSpPr/>
          <p:nvPr/>
        </p:nvGrpSpPr>
        <p:grpSpPr>
          <a:xfrm>
            <a:off x="6501603" y="3380456"/>
            <a:ext cx="4535961" cy="505006"/>
            <a:chOff x="6081958" y="2729860"/>
            <a:chExt cx="3364539" cy="505006"/>
          </a:xfrm>
          <a:effectLst>
            <a:outerShdw algn="l" blurRad="38100" dist="25400" rotWithShape="0">
              <a:schemeClr val="tx1">
                <a:lumMod val="75000"/>
                <a:lumOff val="25000"/>
              </a:schemeClr>
            </a:outerShdw>
          </a:effectLst>
        </p:grpSpPr>
        <p:cxnSp>
          <p:nvCxnSpPr>
            <p:cNvPr id="3145760" name="直接连接符 33"/>
            <p:cNvCxnSpPr>
              <a:cxnSpLocks/>
            </p:cNvCxnSpPr>
            <p:nvPr/>
          </p:nvCxnSpPr>
          <p:spPr>
            <a:xfrm>
              <a:off x="6081958" y="2729860"/>
              <a:ext cx="3364537" cy="0"/>
            </a:xfrm>
            <a:prstGeom prst="line"/>
            <a:ln w="25400">
              <a:solidFill>
                <a:srgbClr val="99BA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61" name="直接连接符 34"/>
            <p:cNvCxnSpPr>
              <a:cxnSpLocks/>
            </p:cNvCxnSpPr>
            <p:nvPr/>
          </p:nvCxnSpPr>
          <p:spPr>
            <a:xfrm>
              <a:off x="6231379" y="3123077"/>
              <a:ext cx="3051464" cy="98521"/>
            </a:xfrm>
            <a:prstGeom prst="line"/>
            <a:ln w="25400">
              <a:solidFill>
                <a:srgbClr val="99BA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62" name="直接连接符 35"/>
            <p:cNvCxnSpPr>
              <a:cxnSpLocks/>
            </p:cNvCxnSpPr>
            <p:nvPr/>
          </p:nvCxnSpPr>
          <p:spPr>
            <a:xfrm>
              <a:off x="6081958" y="2729860"/>
              <a:ext cx="149419" cy="391211"/>
            </a:xfrm>
            <a:prstGeom prst="line"/>
            <a:ln w="25400">
              <a:solidFill>
                <a:srgbClr val="99BA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63" name="直接连接符 36"/>
            <p:cNvCxnSpPr>
              <a:cxnSpLocks/>
            </p:cNvCxnSpPr>
            <p:nvPr/>
          </p:nvCxnSpPr>
          <p:spPr>
            <a:xfrm flipH="1">
              <a:off x="9282843" y="2729860"/>
              <a:ext cx="163654" cy="505006"/>
            </a:xfrm>
            <a:prstGeom prst="line"/>
            <a:ln w="25400">
              <a:solidFill>
                <a:srgbClr val="99BA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770" name="流程图: 手动输入 37"/>
          <p:cNvSpPr/>
          <p:nvPr/>
        </p:nvSpPr>
        <p:spPr>
          <a:xfrm>
            <a:off x="6698756" y="4974344"/>
            <a:ext cx="4564081" cy="629219"/>
          </a:xfrm>
          <a:prstGeom prst="flowChartManualInput"/>
          <a:noFill/>
          <a:ln>
            <a:solidFill>
              <a:srgbClr val="E4B6DF"/>
            </a:solidFill>
          </a:ln>
          <a:effectLst>
            <a:outerShdw algn="l" blurRad="38100" dist="25400" rotWithShape="0">
              <a:schemeClr val="tx1">
                <a:lumMod val="65000"/>
                <a:lumOff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</a:endParaRPr>
          </a:p>
        </p:txBody>
      </p:sp>
      <p:cxnSp>
        <p:nvCxnSpPr>
          <p:cNvPr id="3145764" name="直接连接符 38"/>
          <p:cNvCxnSpPr>
            <a:cxnSpLocks/>
          </p:cNvCxnSpPr>
          <p:nvPr/>
        </p:nvCxnSpPr>
        <p:spPr>
          <a:xfrm flipV="1">
            <a:off x="5423592" y="2074341"/>
            <a:ext cx="1177186" cy="1151600"/>
          </a:xfrm>
          <a:prstGeom prst="line"/>
          <a:ln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65" name="直接连接符 39"/>
          <p:cNvCxnSpPr>
            <a:cxnSpLocks/>
          </p:cNvCxnSpPr>
          <p:nvPr/>
        </p:nvCxnSpPr>
        <p:spPr>
          <a:xfrm flipV="1">
            <a:off x="5479420" y="2786811"/>
            <a:ext cx="1120888" cy="593126"/>
          </a:xfrm>
          <a:prstGeom prst="line"/>
          <a:ln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66" name="直接连接符 40"/>
          <p:cNvCxnSpPr>
            <a:cxnSpLocks/>
          </p:cNvCxnSpPr>
          <p:nvPr/>
        </p:nvCxnSpPr>
        <p:spPr>
          <a:xfrm flipV="1">
            <a:off x="5502750" y="3419275"/>
            <a:ext cx="1097558" cy="172683"/>
          </a:xfrm>
          <a:prstGeom prst="line"/>
          <a:ln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67" name="直接连接符 41"/>
          <p:cNvCxnSpPr>
            <a:cxnSpLocks/>
          </p:cNvCxnSpPr>
          <p:nvPr/>
        </p:nvCxnSpPr>
        <p:spPr>
          <a:xfrm>
            <a:off x="5526296" y="3735002"/>
            <a:ext cx="990600" cy="515620"/>
          </a:xfrm>
          <a:prstGeom prst="line"/>
          <a:ln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68" name="直接连接符 42"/>
          <p:cNvCxnSpPr>
            <a:cxnSpLocks/>
          </p:cNvCxnSpPr>
          <p:nvPr/>
        </p:nvCxnSpPr>
        <p:spPr>
          <a:xfrm>
            <a:off x="5454541" y="3807392"/>
            <a:ext cx="1174750" cy="1584325"/>
          </a:xfrm>
          <a:prstGeom prst="line"/>
          <a:ln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71" name="TextBox 13"/>
          <p:cNvSpPr txBox="1">
            <a:spLocks noChangeArrowheads="1"/>
          </p:cNvSpPr>
          <p:nvPr/>
        </p:nvSpPr>
        <p:spPr bwMode="auto">
          <a:xfrm>
            <a:off x="7940480" y="2743933"/>
            <a:ext cx="2409825" cy="246221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altLang="en-US" dirty="0" sz="1600" lang="zh-CN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户外拉手广告投放</a:t>
            </a:r>
            <a:endParaRPr altLang="zh-CN" dirty="0" sz="1600" lang="en-US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231" name="图片 43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772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/>
            </a:pPr>
            <a:r>
              <a:rPr altLang="en-US" b="1" dirty="0" sz="2800" lang="zh-CN">
                <a:solidFill>
                  <a:schemeClr val="bg1"/>
                </a:solidFill>
              </a:rPr>
              <a:t>“品宣”共度</a:t>
            </a:r>
            <a:endParaRPr altLang="en-US" b="1" dirty="0" sz="2400" lang="zh-CN">
              <a:sym typeface="+mn-lt"/>
            </a:endParaRPr>
          </a:p>
        </p:txBody>
      </p:sp>
      <p:sp>
        <p:nvSpPr>
          <p:cNvPr id="1048773" name="矩形 44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活动概述</a:t>
            </a:r>
            <a:endParaRPr altLang="en-US" dirty="0" sz="240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74" name="矩形 45"/>
          <p:cNvSpPr/>
          <p:nvPr/>
        </p:nvSpPr>
        <p:spPr>
          <a:xfrm>
            <a:off x="1227958" y="2007606"/>
            <a:ext cx="4371095" cy="3453765"/>
          </a:xfrm>
          <a:prstGeom prst="rect"/>
          <a:solidFill>
            <a:srgbClr val="EABFC9"/>
          </a:solidFill>
          <a:ln w="12700">
            <a:solidFill>
              <a:srgbClr val="EABFC9"/>
            </a:solidFill>
            <a:prstDash val="solid"/>
          </a:ln>
          <a:effectLst>
            <a:outerShdw algn="r" blurRad="50800" dir="10800000" dist="38100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ts val="300"/>
              </a:spcBef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疫情爆发后消费者对食品安全重视度提高，人们购买食品更依赖品牌印象，此时若食品企业着重强化和提升品牌形象，更有利于疫情后迎来爆发式销售增长，但疫情下中小企业普遍面临现金流困境。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为此，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XX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发起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“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品宣”共度活动，与企业合作户外拉手广告牌投放，增强企业品牌本土影响力，帮助企业多渠道扩充品牌宣传，降低合作企业广告投入成本。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32" name="图片 19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775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/>
            </a:pPr>
            <a:r>
              <a:rPr altLang="en-US" b="1" dirty="0" sz="2800" lang="zh-CN">
                <a:solidFill>
                  <a:schemeClr val="bg1"/>
                </a:solidFill>
              </a:rPr>
              <a:t>“品宣”共度</a:t>
            </a:r>
            <a:endParaRPr altLang="en-US" b="1" dirty="0" sz="2400" lang="zh-CN">
              <a:sym typeface="+mn-lt"/>
            </a:endParaRPr>
          </a:p>
        </p:txBody>
      </p:sp>
      <p:sp>
        <p:nvSpPr>
          <p:cNvPr id="1048776" name="矩形 22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广告投放安排</a:t>
            </a:r>
            <a:endParaRPr altLang="en-US" dirty="0" sz="240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194304" name="表格 3"/>
          <p:cNvGraphicFramePr>
            <a:graphicFrameLocks noGrp="1"/>
          </p:cNvGraphicFramePr>
          <p:nvPr/>
        </p:nvGraphicFramePr>
        <p:xfrm>
          <a:off x="696166" y="2078181"/>
          <a:ext cx="10977278" cy="3253841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624045"/>
                <a:gridCol w="1565493"/>
                <a:gridCol w="2470067"/>
                <a:gridCol w="1128156"/>
                <a:gridCol w="1579418"/>
                <a:gridCol w="1567543"/>
                <a:gridCol w="2042556"/>
              </a:tblGrid>
              <a:tr h="602565">
                <a:tc>
                  <a:txBody>
                    <a:bodyPr/>
                    <a:p>
                      <a:pPr algn="ctr" fontAlgn="ctr"/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城市</a:t>
                      </a:r>
                      <a:endParaRPr altLang="en-US" b="1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投放时间</a:t>
                      </a:r>
                      <a:endParaRPr altLang="en-US" b="1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具体位置</a:t>
                      </a:r>
                      <a:endParaRPr altLang="en-US" b="1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尺寸</a:t>
                      </a:r>
                      <a:endParaRPr altLang="en-US" b="1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时长（小时</a:t>
                      </a:r>
                      <a:r>
                        <a:rPr altLang="zh-CN" b="1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天）</a:t>
                      </a:r>
                      <a:endParaRPr altLang="en-US" b="1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频次（秒</a:t>
                      </a:r>
                      <a:r>
                        <a:rPr altLang="zh-CN" b="1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次）</a:t>
                      </a:r>
                      <a:endParaRPr altLang="en-US" b="1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预估触达人数（人</a:t>
                      </a:r>
                      <a:r>
                        <a:rPr altLang="zh-CN" b="1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b="1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天）</a:t>
                      </a:r>
                      <a:endParaRPr altLang="en-US" b="1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</a:tr>
              <a:tr h="662819">
                <a:tc>
                  <a:txBody>
                    <a:bodyPr/>
                    <a:p>
                      <a:pPr algn="ctr" fontAlgn="ctr"/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厦门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-3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SM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城市广场外墙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LED</a:t>
                      </a:r>
                      <a:endParaRPr altLang="zh-CN"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12.5X14.5m</a:t>
                      </a:r>
                      <a:endParaRPr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16H/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150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/15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秒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500000</a:t>
                      </a:r>
                      <a:endParaRPr altLang="zh-CN"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819">
                <a:tc>
                  <a:txBody>
                    <a:bodyPr/>
                    <a:p>
                      <a:pPr algn="ctr" fontAlgn="ctr"/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厦门</a:t>
                      </a:r>
                      <a:endParaRPr altLang="en-US" b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-3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蔡塘东百广场外墙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LED</a:t>
                      </a:r>
                      <a:endParaRPr altLang="zh-CN"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18X10m</a:t>
                      </a:r>
                      <a:endParaRPr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16H/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150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/15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秒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300000</a:t>
                      </a:r>
                      <a:endParaRPr altLang="zh-CN" b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819">
                <a:tc>
                  <a:txBody>
                    <a:bodyPr/>
                    <a:p>
                      <a:pPr algn="ctr" fontAlgn="ctr"/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漳州</a:t>
                      </a:r>
                      <a:endParaRPr altLang="en-US" b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-3</a:t>
                      </a:r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endParaRPr altLang="en-US" b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漳州沃尔玛十字路口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LED</a:t>
                      </a:r>
                      <a:endParaRPr altLang="zh-CN"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25X5m</a:t>
                      </a:r>
                      <a:endParaRPr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15h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endParaRPr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150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/15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秒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250000</a:t>
                      </a:r>
                      <a:endParaRPr altLang="zh-CN" b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819">
                <a:tc>
                  <a:txBody>
                    <a:bodyPr/>
                    <a:p>
                      <a:pPr algn="ctr" fontAlgn="ctr"/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泉州</a:t>
                      </a:r>
                      <a:endParaRPr altLang="en-US" b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-3</a:t>
                      </a:r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altLang="zh-CN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altLang="en-US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endParaRPr altLang="en-US" b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湖心街和天安路交叉路口</a:t>
                      </a:r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LED</a:t>
                      </a:r>
                      <a:endParaRPr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X8m</a:t>
                      </a:r>
                      <a:endParaRPr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endParaRPr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150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/15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秒</a:t>
                      </a:r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altLang="en-US" dirty="0" sz="1400" lang="zh-CN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</a:t>
                      </a:r>
                      <a:endParaRPr altLang="en-US" b="0" dirty="0" sz="1400" i="0" lang="zh-CN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1400" lang="en-US" strike="noStrike" u="non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150000</a:t>
                      </a:r>
                      <a:endParaRPr altLang="zh-CN" b="0" dirty="0" sz="1400" i="0" lang="en-US" strike="noStrike" u="non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7" name="矩形 88"/>
          <p:cNvSpPr/>
          <p:nvPr/>
        </p:nvSpPr>
        <p:spPr>
          <a:xfrm>
            <a:off x="4403038" y="5547117"/>
            <a:ext cx="5084859" cy="458908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合作企业数：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食品企业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家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78" name="矩形 62"/>
          <p:cNvSpPr/>
          <p:nvPr/>
        </p:nvSpPr>
        <p:spPr>
          <a:xfrm>
            <a:off x="1418209" y="1696930"/>
            <a:ext cx="9742467" cy="1569660"/>
          </a:xfrm>
          <a:prstGeom prst="rect"/>
          <a:solidFill>
            <a:srgbClr val="EABFC9"/>
          </a:solidFill>
          <a:ln w="12700">
            <a:solidFill>
              <a:srgbClr val="EABFC9"/>
            </a:solidFill>
            <a:prstDash val="solid"/>
          </a:ln>
          <a:effectLst>
            <a:outerShdw algn="r" blurRad="50800" dir="10800000" dist="38100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疫情之下，“宅经济”迅速上位，“直播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营销”成为食品零售业危机背后的新机遇。“效益”扶持活动旨在帮助合作企业在传统营销模式中，尝试新的运作模式，改变以往较为单一的营销策略，创新品牌与顾客间的连接方式。通过网红直播带货发现一些新的市场、新的场景，将产品以多种方式呈现给顾客，为企业带来产品销售提升。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45769" name="直接连接符 4"/>
          <p:cNvCxnSpPr>
            <a:cxnSpLocks/>
          </p:cNvCxnSpPr>
          <p:nvPr/>
        </p:nvCxnSpPr>
        <p:spPr>
          <a:xfrm>
            <a:off x="3506713" y="3936670"/>
            <a:ext cx="4882526" cy="0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45770" name="直接连接符 11"/>
          <p:cNvCxnSpPr>
            <a:cxnSpLocks/>
          </p:cNvCxnSpPr>
          <p:nvPr/>
        </p:nvCxnSpPr>
        <p:spPr>
          <a:xfrm>
            <a:off x="3662093" y="4346764"/>
            <a:ext cx="4899916" cy="0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45771" name="直接连接符 12"/>
          <p:cNvCxnSpPr>
            <a:cxnSpLocks/>
          </p:cNvCxnSpPr>
          <p:nvPr/>
        </p:nvCxnSpPr>
        <p:spPr>
          <a:xfrm>
            <a:off x="3311136" y="3547406"/>
            <a:ext cx="1147950" cy="2442589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45772" name="直接连接符 9"/>
          <p:cNvCxnSpPr>
            <a:cxnSpLocks/>
          </p:cNvCxnSpPr>
          <p:nvPr/>
        </p:nvCxnSpPr>
        <p:spPr>
          <a:xfrm>
            <a:off x="3885511" y="4740233"/>
            <a:ext cx="4876003" cy="0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45773" name="直接连接符 10"/>
          <p:cNvCxnSpPr>
            <a:cxnSpLocks/>
          </p:cNvCxnSpPr>
          <p:nvPr/>
        </p:nvCxnSpPr>
        <p:spPr>
          <a:xfrm>
            <a:off x="4060839" y="5155870"/>
            <a:ext cx="4919142" cy="0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45774" name="直接连接符 13"/>
          <p:cNvCxnSpPr>
            <a:cxnSpLocks/>
          </p:cNvCxnSpPr>
          <p:nvPr/>
        </p:nvCxnSpPr>
        <p:spPr>
          <a:xfrm>
            <a:off x="4273349" y="5563193"/>
            <a:ext cx="4862238" cy="0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45775" name="直接连接符 14"/>
          <p:cNvCxnSpPr>
            <a:cxnSpLocks/>
          </p:cNvCxnSpPr>
          <p:nvPr/>
        </p:nvCxnSpPr>
        <p:spPr>
          <a:xfrm>
            <a:off x="4449803" y="5989995"/>
            <a:ext cx="4912960" cy="0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48779" name="矩形 3"/>
          <p:cNvSpPr/>
          <p:nvPr/>
        </p:nvSpPr>
        <p:spPr>
          <a:xfrm>
            <a:off x="3440299" y="3480947"/>
            <a:ext cx="3129280" cy="332740"/>
          </a:xfrm>
          <a:prstGeom prst="rect"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活动主题：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千鸟行动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“效益”扶持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80" name="矩形 5"/>
          <p:cNvSpPr/>
          <p:nvPr/>
        </p:nvSpPr>
        <p:spPr>
          <a:xfrm>
            <a:off x="3662093" y="3875293"/>
            <a:ext cx="3141981" cy="332740"/>
          </a:xfrm>
          <a:prstGeom prst="rect"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活动形式：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信息流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网红直播带货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1048781" name="矩形 6"/>
          <p:cNvSpPr/>
          <p:nvPr/>
        </p:nvSpPr>
        <p:spPr>
          <a:xfrm>
            <a:off x="3844853" y="4283533"/>
            <a:ext cx="2011680" cy="332741"/>
          </a:xfrm>
          <a:prstGeom prst="rect"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直播平台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：淘宝直播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</a:p>
        </p:txBody>
      </p:sp>
      <p:sp>
        <p:nvSpPr>
          <p:cNvPr id="1048782" name="矩形 8"/>
          <p:cNvSpPr/>
          <p:nvPr/>
        </p:nvSpPr>
        <p:spPr>
          <a:xfrm>
            <a:off x="4030823" y="4690855"/>
            <a:ext cx="3027680" cy="332741"/>
          </a:xfrm>
          <a:prstGeom prst="rect"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活动时间：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-11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83" name="矩形 15"/>
          <p:cNvSpPr/>
          <p:nvPr/>
        </p:nvSpPr>
        <p:spPr>
          <a:xfrm>
            <a:off x="4194939" y="5086509"/>
            <a:ext cx="1617979" cy="332740"/>
          </a:xfrm>
          <a:prstGeom prst="rect"/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活动主办：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</a:p>
        </p:txBody>
      </p:sp>
      <p:cxnSp>
        <p:nvCxnSpPr>
          <p:cNvPr id="3145776" name="直接连接符 20"/>
          <p:cNvCxnSpPr>
            <a:cxnSpLocks/>
          </p:cNvCxnSpPr>
          <p:nvPr/>
        </p:nvCxnSpPr>
        <p:spPr>
          <a:xfrm>
            <a:off x="3311136" y="3547406"/>
            <a:ext cx="4903677" cy="0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45777" name="直接连接符 25"/>
          <p:cNvCxnSpPr>
            <a:cxnSpLocks/>
          </p:cNvCxnSpPr>
          <p:nvPr/>
        </p:nvCxnSpPr>
        <p:spPr>
          <a:xfrm>
            <a:off x="8214813" y="3554201"/>
            <a:ext cx="1147950" cy="2442589"/>
          </a:xfrm>
          <a:prstGeom prst="line"/>
          <a:ln w="28575">
            <a:solidFill>
              <a:srgbClr val="EABFC9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97233" name="图片 19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784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 startAt="2"/>
            </a:pPr>
            <a:r>
              <a:rPr altLang="en-US" b="1" dirty="0" sz="2800" lang="zh-CN">
                <a:solidFill>
                  <a:schemeClr val="bg1"/>
                </a:solidFill>
              </a:rPr>
              <a:t>“效益”扶持</a:t>
            </a:r>
          </a:p>
        </p:txBody>
      </p:sp>
      <p:sp>
        <p:nvSpPr>
          <p:cNvPr id="1048785" name="矩形 22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活动概述</a:t>
            </a:r>
            <a:endParaRPr altLang="en-US" dirty="0" sz="240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6" name="矩形 4"/>
          <p:cNvSpPr/>
          <p:nvPr/>
        </p:nvSpPr>
        <p:spPr>
          <a:xfrm>
            <a:off x="7955938" y="1009169"/>
            <a:ext cx="3963901" cy="515155"/>
          </a:xfrm>
          <a:prstGeom prst="rect"/>
          <a:solidFill>
            <a:srgbClr val="EA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信息流</a:t>
            </a:r>
            <a:r>
              <a:rPr altLang="zh-CN" b="1" dirty="0" sz="2000"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+</a:t>
            </a:r>
            <a:r>
              <a:rPr altLang="en-US" b="1" dirty="0" sz="20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网红直播带货</a:t>
            </a:r>
          </a:p>
        </p:txBody>
      </p:sp>
      <p:cxnSp>
        <p:nvCxnSpPr>
          <p:cNvPr id="3145778" name="直接连接符 10"/>
          <p:cNvCxnSpPr>
            <a:cxnSpLocks/>
          </p:cNvCxnSpPr>
          <p:nvPr/>
        </p:nvCxnSpPr>
        <p:spPr>
          <a:xfrm flipV="1">
            <a:off x="7955938" y="1585298"/>
            <a:ext cx="3963901" cy="1"/>
          </a:xfrm>
          <a:prstGeom prst="line"/>
          <a:ln w="12700">
            <a:solidFill>
              <a:srgbClr val="EABF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234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787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 startAt="2"/>
            </a:pPr>
            <a:r>
              <a:rPr altLang="en-US" b="1" dirty="0" sz="2800" lang="zh-CN">
                <a:solidFill>
                  <a:schemeClr val="bg1"/>
                </a:solidFill>
              </a:rPr>
              <a:t>“效益”扶持</a:t>
            </a:r>
          </a:p>
        </p:txBody>
      </p:sp>
      <p:sp>
        <p:nvSpPr>
          <p:cNvPr id="1048788" name="矩形 11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活动形式</a:t>
            </a:r>
            <a:endParaRPr altLang="en-US" dirty="0" sz="240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89" name="文本框 14"/>
          <p:cNvSpPr txBox="1"/>
          <p:nvPr/>
        </p:nvSpPr>
        <p:spPr>
          <a:xfrm>
            <a:off x="3631510" y="2812827"/>
            <a:ext cx="2376921" cy="1310640"/>
          </a:xfrm>
          <a:prstGeom prst="rect"/>
          <a:noFill/>
          <a:ln>
            <a:solidFill>
              <a:srgbClr val="EABFC9"/>
            </a:solidFill>
            <a:prstDash val="dash"/>
          </a:ln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网红主播</a:t>
            </a:r>
            <a:r>
              <a:rPr altLang="en-US" b="1" dirty="0" sz="14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在直播间向粉丝介绍主推产品及优惠政策</a:t>
            </a: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将产品在网红带来的精准消费群体中，形成新的购买力。</a:t>
            </a:r>
          </a:p>
        </p:txBody>
      </p:sp>
      <p:sp>
        <p:nvSpPr>
          <p:cNvPr id="1048790" name="文本框 15"/>
          <p:cNvSpPr txBox="1"/>
          <p:nvPr/>
        </p:nvSpPr>
        <p:spPr>
          <a:xfrm>
            <a:off x="6247700" y="2804547"/>
            <a:ext cx="2368097" cy="1310641"/>
          </a:xfrm>
          <a:prstGeom prst="rect"/>
          <a:noFill/>
          <a:ln>
            <a:solidFill>
              <a:srgbClr val="EABFC9"/>
            </a:solidFill>
            <a:prstDash val="dash"/>
          </a:ln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直播中用户可</a:t>
            </a:r>
            <a:r>
              <a:rPr altLang="en-US" b="1" dirty="0" sz="14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边看边买，一键跳转下单链接</a:t>
            </a: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，传播路径更短、转化率更高，减少用户时间成本，提高购物体验。</a:t>
            </a:r>
          </a:p>
        </p:txBody>
      </p:sp>
      <p:sp>
        <p:nvSpPr>
          <p:cNvPr id="1048791" name="文本框 17"/>
          <p:cNvSpPr txBox="1"/>
          <p:nvPr/>
        </p:nvSpPr>
        <p:spPr>
          <a:xfrm>
            <a:off x="1015320" y="2804547"/>
            <a:ext cx="2376921" cy="1310641"/>
          </a:xfrm>
          <a:prstGeom prst="rect"/>
          <a:noFill/>
          <a:ln>
            <a:solidFill>
              <a:srgbClr val="EABFC9"/>
            </a:solidFill>
            <a:prstDash val="dash"/>
          </a:ln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活动预热及直播当天，</a:t>
            </a:r>
            <a:r>
              <a:rPr altLang="en-US" b="1" dirty="0" sz="14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在客户信息流账号页面植入网红“直播间”链接</a:t>
            </a: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，将流量导流到直播间。</a:t>
            </a:r>
          </a:p>
        </p:txBody>
      </p:sp>
      <p:pic>
        <p:nvPicPr>
          <p:cNvPr id="2097235" name="Picture 8" descr="https://timgsa.baidu.com/timg?image&amp;quality=80&amp;size=b9999_10000&amp;sec=1583493094386&amp;di=866cbdbe347d93e34c8c8e9ae60c29d8&amp;imgtype=0&amp;src=http%3A%2F%2Fimgu.xinnet.com%2Fd%2Ffile%2Fxol%2Fxinzhi%2F63%2F2018-09-20%2F987fb2ac99293d995d62fc6fa339b9d4.jp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2" cstate="screen"/>
          <a:srcRect b="-1396"/>
          <a:stretch>
            <a:fillRect/>
          </a:stretch>
        </p:blipFill>
        <p:spPr bwMode="auto">
          <a:xfrm>
            <a:off x="6247700" y="4352714"/>
            <a:ext cx="2373932" cy="1778289"/>
          </a:xfrm>
          <a:prstGeom prst="rect"/>
          <a:noFill/>
        </p:spPr>
      </p:pic>
      <p:pic>
        <p:nvPicPr>
          <p:cNvPr id="2097236" name="Picture 10" descr="https://timgsa.baidu.com/timg?image&amp;quality=80&amp;size=b9999_10000&amp;sec=1583493276407&amp;di=95fa19499231c9434e158e6a6d97712f&amp;imgtype=0&amp;src=http%3A%2F%2F5b0988e595225.cdn.sohucs.com%2Fimages%2F20190614%2Fa62041928ecf44beaf6e17120179322f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screen"/>
          <a:srcRect/>
          <a:stretch>
            <a:fillRect/>
          </a:stretch>
        </p:blipFill>
        <p:spPr bwMode="auto">
          <a:xfrm>
            <a:off x="3631510" y="4360994"/>
            <a:ext cx="2376921" cy="1778289"/>
          </a:xfrm>
          <a:prstGeom prst="rect"/>
          <a:noFill/>
        </p:spPr>
      </p:pic>
      <p:pic>
        <p:nvPicPr>
          <p:cNvPr id="2097237" name="Picture 14" descr="https://timgsa.baidu.com/timg?image&amp;quality=80&amp;size=b9999_10000&amp;sec=1583493773096&amp;di=763cf46a4401fb29712f85ac72269f2d&amp;imgtype=jpg&amp;src=http%3A%2F%2F15541005.s21i.faiusr.com%2F4%2Fabuiabaegaaggt_e3auolvdpgwuw7wy4ogq.pn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4" cstate="screen"/>
          <a:srcRect/>
          <a:stretch>
            <a:fillRect/>
          </a:stretch>
        </p:blipFill>
        <p:spPr bwMode="auto">
          <a:xfrm>
            <a:off x="1015320" y="4352714"/>
            <a:ext cx="2376921" cy="1778289"/>
          </a:xfrm>
          <a:prstGeom prst="rect"/>
          <a:noFill/>
        </p:spPr>
      </p:pic>
      <p:sp>
        <p:nvSpPr>
          <p:cNvPr id="1048792" name="圆角矩形 2"/>
          <p:cNvSpPr/>
          <p:nvPr/>
        </p:nvSpPr>
        <p:spPr>
          <a:xfrm>
            <a:off x="1502613" y="1794130"/>
            <a:ext cx="1402674" cy="731520"/>
          </a:xfrm>
          <a:prstGeom prst="round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93" name="圆角矩形 22"/>
          <p:cNvSpPr/>
          <p:nvPr/>
        </p:nvSpPr>
        <p:spPr>
          <a:xfrm>
            <a:off x="1630075" y="1937591"/>
            <a:ext cx="1402674" cy="731520"/>
          </a:xfrm>
          <a:prstGeom prst="roundRect"/>
          <a:solidFill>
            <a:srgbClr val="FFFFFF">
              <a:alpha val="82000"/>
            </a:srgbClr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信息流导流</a:t>
            </a:r>
          </a:p>
        </p:txBody>
      </p:sp>
      <p:sp>
        <p:nvSpPr>
          <p:cNvPr id="1048794" name="文本框 23"/>
          <p:cNvSpPr txBox="1"/>
          <p:nvPr/>
        </p:nvSpPr>
        <p:spPr>
          <a:xfrm>
            <a:off x="8863890" y="2804547"/>
            <a:ext cx="2376921" cy="1310641"/>
          </a:xfrm>
          <a:prstGeom prst="rect"/>
          <a:noFill/>
          <a:ln>
            <a:solidFill>
              <a:srgbClr val="EABFC9"/>
            </a:solidFill>
            <a:prstDash val="dash"/>
          </a:ln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网红直播时引导粉丝</a:t>
            </a:r>
            <a:r>
              <a:rPr altLang="en-US" b="1" dirty="0" sz="14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关注合作企业公众号，回复“千鸟行动”关键字抽奖</a:t>
            </a:r>
            <a:r>
              <a:rPr altLang="en-US" dirty="0" sz="14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，将网红的粉丝流量最终导回企业中。</a:t>
            </a:r>
          </a:p>
        </p:txBody>
      </p:sp>
      <p:sp>
        <p:nvSpPr>
          <p:cNvPr id="1048795" name="圆角矩形 25"/>
          <p:cNvSpPr/>
          <p:nvPr/>
        </p:nvSpPr>
        <p:spPr>
          <a:xfrm>
            <a:off x="4045388" y="1794130"/>
            <a:ext cx="1402674" cy="731520"/>
          </a:xfrm>
          <a:prstGeom prst="round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96" name="圆角矩形 26"/>
          <p:cNvSpPr/>
          <p:nvPr/>
        </p:nvSpPr>
        <p:spPr>
          <a:xfrm>
            <a:off x="4172850" y="1937591"/>
            <a:ext cx="1402674" cy="731520"/>
          </a:xfrm>
          <a:prstGeom prst="roundRect"/>
          <a:solidFill>
            <a:srgbClr val="FFFFFF">
              <a:alpha val="82000"/>
            </a:srgbClr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网红直播</a:t>
            </a:r>
          </a:p>
        </p:txBody>
      </p:sp>
      <p:sp>
        <p:nvSpPr>
          <p:cNvPr id="1048797" name="圆角矩形 27"/>
          <p:cNvSpPr/>
          <p:nvPr/>
        </p:nvSpPr>
        <p:spPr>
          <a:xfrm>
            <a:off x="6588164" y="1794130"/>
            <a:ext cx="1402674" cy="731520"/>
          </a:xfrm>
          <a:prstGeom prst="round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98" name="圆角矩形 28"/>
          <p:cNvSpPr/>
          <p:nvPr/>
        </p:nvSpPr>
        <p:spPr>
          <a:xfrm>
            <a:off x="6715626" y="1937591"/>
            <a:ext cx="1402674" cy="731520"/>
          </a:xfrm>
          <a:prstGeom prst="roundRect"/>
          <a:solidFill>
            <a:srgbClr val="FFFFFF">
              <a:alpha val="82000"/>
            </a:srgbClr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电商购买</a:t>
            </a:r>
          </a:p>
        </p:txBody>
      </p:sp>
      <p:sp>
        <p:nvSpPr>
          <p:cNvPr id="1048799" name="圆角矩形 29"/>
          <p:cNvSpPr/>
          <p:nvPr/>
        </p:nvSpPr>
        <p:spPr>
          <a:xfrm>
            <a:off x="9277027" y="1794719"/>
            <a:ext cx="1402674" cy="731520"/>
          </a:xfrm>
          <a:prstGeom prst="round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00" name="圆角矩形 30"/>
          <p:cNvSpPr/>
          <p:nvPr/>
        </p:nvSpPr>
        <p:spPr>
          <a:xfrm>
            <a:off x="9404489" y="1938180"/>
            <a:ext cx="1402674" cy="731520"/>
          </a:xfrm>
          <a:prstGeom prst="roundRect"/>
          <a:solidFill>
            <a:srgbClr val="FFFFFF">
              <a:alpha val="82000"/>
            </a:srgbClr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粉丝回流</a:t>
            </a:r>
          </a:p>
        </p:txBody>
      </p:sp>
      <p:sp>
        <p:nvSpPr>
          <p:cNvPr id="1048801" name="燕尾形 40"/>
          <p:cNvSpPr/>
          <p:nvPr/>
        </p:nvSpPr>
        <p:spPr>
          <a:xfrm>
            <a:off x="3382761" y="2074378"/>
            <a:ext cx="239269" cy="241087"/>
          </a:xfrm>
          <a:prstGeom prst="chevron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802" name="燕尾形 42"/>
          <p:cNvSpPr/>
          <p:nvPr/>
        </p:nvSpPr>
        <p:spPr>
          <a:xfrm>
            <a:off x="6068435" y="2074380"/>
            <a:ext cx="239269" cy="241087"/>
          </a:xfrm>
          <a:prstGeom prst="chevron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803" name="燕尾形 43"/>
          <p:cNvSpPr/>
          <p:nvPr/>
        </p:nvSpPr>
        <p:spPr>
          <a:xfrm>
            <a:off x="5860435" y="2074380"/>
            <a:ext cx="239269" cy="241087"/>
          </a:xfrm>
          <a:prstGeom prst="chevron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804" name="燕尾形 44"/>
          <p:cNvSpPr/>
          <p:nvPr/>
        </p:nvSpPr>
        <p:spPr>
          <a:xfrm>
            <a:off x="8593183" y="2074664"/>
            <a:ext cx="239269" cy="241087"/>
          </a:xfrm>
          <a:prstGeom prst="chevron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805" name="燕尾形 45"/>
          <p:cNvSpPr/>
          <p:nvPr/>
        </p:nvSpPr>
        <p:spPr>
          <a:xfrm>
            <a:off x="8385183" y="2074664"/>
            <a:ext cx="239269" cy="241087"/>
          </a:xfrm>
          <a:prstGeom prst="chevron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806" name="燕尾形 46"/>
          <p:cNvSpPr/>
          <p:nvPr/>
        </p:nvSpPr>
        <p:spPr>
          <a:xfrm>
            <a:off x="8794314" y="2074379"/>
            <a:ext cx="239269" cy="241087"/>
          </a:xfrm>
          <a:prstGeom prst="chevron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</a:endParaRPr>
          </a:p>
        </p:txBody>
      </p:sp>
      <p:pic>
        <p:nvPicPr>
          <p:cNvPr id="2097238" name="Picture 4" descr="https://timgsa.baidu.com/timg?image&amp;quality=80&amp;size=b9999_10000&amp;sec=1583761200151&amp;di=0ee512ecc72d5166728fee431e1a03d5&amp;imgtype=0&amp;src=http%3A%2F%2F5b0988e595225.cdn.sohucs.com%2Fimages%2F20171219%2F17ea9e50c4e947ad9901fb400bc2e317.jpe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5" cstate="screen"/>
          <a:srcRect/>
          <a:stretch>
            <a:fillRect/>
          </a:stretch>
        </p:blipFill>
        <p:spPr bwMode="auto">
          <a:xfrm>
            <a:off x="8860901" y="4352713"/>
            <a:ext cx="2403729" cy="1778289"/>
          </a:xfrm>
          <a:prstGeom prst="rect"/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7" name="标题 1"/>
          <p:cNvSpPr txBox="1"/>
          <p:nvPr/>
        </p:nvSpPr>
        <p:spPr>
          <a:xfrm>
            <a:off x="3882266" y="526504"/>
            <a:ext cx="5034344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endParaRPr altLang="en-US" b="1" dirty="0" sz="2800" lang="zh-CN">
              <a:sym typeface="+mn-lt"/>
            </a:endParaRPr>
          </a:p>
        </p:txBody>
      </p:sp>
      <p:sp>
        <p:nvSpPr>
          <p:cNvPr id="1048808" name="矩形 1"/>
          <p:cNvSpPr/>
          <p:nvPr/>
        </p:nvSpPr>
        <p:spPr>
          <a:xfrm>
            <a:off x="991155" y="1687456"/>
            <a:ext cx="5298288" cy="3175228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淘宝直播</a:t>
            </a: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是阿里巴巴推出，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定位于“消费类直播”的手淘平台，</a:t>
            </a: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用户可边看边买。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淘宝直播涉猎的产品范畴大且分类明细，无论从流量还是销售额上，都是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电商直播中排名第一的平台。</a:t>
            </a:r>
            <a:endParaRPr altLang="zh-CN" b="1" dirty="0" sz="1600" lang="en-US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淘宝直播间是用户观看内容、参与互动、触达优惠、购物入口场景的汇集地。淘宝直播中女性观众占了绝对的主导，女性比例约为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，而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每晚</a:t>
            </a:r>
            <a:r>
              <a:rPr altLang="zh-CN" b="1" dirty="0" sz="1600" lang="en-US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点至</a:t>
            </a:r>
            <a:r>
              <a:rPr altLang="zh-CN" b="1" dirty="0" sz="1600" lang="en-US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点不仅仅是收看直播最踊跃的时段，同时也是用户们最愿意下单的时间。</a:t>
            </a:r>
            <a:endParaRPr altLang="zh-CN" b="1" dirty="0" sz="1600" lang="en-US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239" name="Picture 2" descr="http://image.woshipm.com/wp-files/2019/07/8ImpkTkVS36zKeu8Z5mk.jpe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 bwMode="auto">
          <a:xfrm>
            <a:off x="9191958" y="1208314"/>
            <a:ext cx="2442748" cy="4293044"/>
          </a:xfrm>
          <a:prstGeom prst="rect"/>
          <a:noFill/>
        </p:spPr>
      </p:pic>
      <p:pic>
        <p:nvPicPr>
          <p:cNvPr id="2097240" name="Picture 8" descr="https://ss1.bdstatic.com/70cFvXSh_Q1YnxGkpoWK1HF6hhy/it/u=2322071603,2106249222&amp;fm=11&amp;gp=0.jp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2" cstate="screen"/>
          <a:srcRect/>
          <a:stretch>
            <a:fillRect/>
          </a:stretch>
        </p:blipFill>
        <p:spPr bwMode="auto">
          <a:xfrm>
            <a:off x="1260994" y="4940239"/>
            <a:ext cx="4310419" cy="1128546"/>
          </a:xfrm>
          <a:prstGeom prst="rect"/>
          <a:noFill/>
        </p:spPr>
      </p:pic>
      <p:pic>
        <p:nvPicPr>
          <p:cNvPr id="2097241" name="Picture 10" descr="https://timgsa.baidu.com/timg?image&amp;quality=80&amp;size=b9999_10000&amp;sec=1583500253458&amp;di=6825a1fabab3fff453185dd34d01bca0&amp;imgtype=0&amp;src=http%3A%2F%2Fimgup01.zb8.com%2Fzb8%2F2018-02%2F15%2F14%2F15186758131737_1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 bwMode="auto">
          <a:xfrm>
            <a:off x="6662058" y="1208314"/>
            <a:ext cx="2416714" cy="4293044"/>
          </a:xfrm>
          <a:prstGeom prst="rect"/>
          <a:noFill/>
        </p:spPr>
      </p:pic>
      <p:pic>
        <p:nvPicPr>
          <p:cNvPr id="2097242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4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809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 startAt="2"/>
            </a:pPr>
            <a:r>
              <a:rPr altLang="en-US" b="1" dirty="0" sz="2800" lang="zh-CN">
                <a:solidFill>
                  <a:schemeClr val="bg1"/>
                </a:solidFill>
              </a:rPr>
              <a:t>“效益”扶持</a:t>
            </a:r>
          </a:p>
        </p:txBody>
      </p:sp>
      <p:sp>
        <p:nvSpPr>
          <p:cNvPr id="1048810" name="矩形 10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直播平台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图片 1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1881" y="-14844"/>
            <a:ext cx="12188240" cy="6872844"/>
          </a:xfrm>
          <a:custGeom>
            <a:avLst/>
            <a:gdLst>
              <a:gd name="connsiteX0" fmla="*/ 1007606 w 9144001"/>
              <a:gd name="connsiteY0" fmla="*/ 848342 h 5156224"/>
              <a:gd name="connsiteX1" fmla="*/ 1007606 w 9144001"/>
              <a:gd name="connsiteY1" fmla="*/ 4124706 h 5156224"/>
              <a:gd name="connsiteX2" fmla="*/ 8136398 w 9144001"/>
              <a:gd name="connsiteY2" fmla="*/ 4124706 h 5156224"/>
              <a:gd name="connsiteX3" fmla="*/ 8136398 w 9144001"/>
              <a:gd name="connsiteY3" fmla="*/ 848342 h 5156224"/>
              <a:gd name="connsiteX4" fmla="*/ 0 w 9144001"/>
              <a:gd name="connsiteY4" fmla="*/ 0 h 5156224"/>
              <a:gd name="connsiteX5" fmla="*/ 9144001 w 9144001"/>
              <a:gd name="connsiteY5" fmla="*/ 0 h 5156224"/>
              <a:gd name="connsiteX6" fmla="*/ 9144001 w 9144001"/>
              <a:gd name="connsiteY6" fmla="*/ 5156224 h 5156224"/>
              <a:gd name="connsiteX7" fmla="*/ 0 w 9144001"/>
              <a:gd name="connsiteY7" fmla="*/ 5156224 h 515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1" h="5156224">
                <a:moveTo>
                  <a:pt x="1007606" y="848342"/>
                </a:moveTo>
                <a:lnTo>
                  <a:pt x="1007606" y="4124706"/>
                </a:lnTo>
                <a:lnTo>
                  <a:pt x="8136398" y="4124706"/>
                </a:lnTo>
                <a:lnTo>
                  <a:pt x="8136398" y="848342"/>
                </a:lnTo>
                <a:close/>
                <a:moveTo>
                  <a:pt x="0" y="0"/>
                </a:moveTo>
                <a:lnTo>
                  <a:pt x="9144001" y="0"/>
                </a:lnTo>
                <a:lnTo>
                  <a:pt x="9144001" y="5156224"/>
                </a:lnTo>
                <a:lnTo>
                  <a:pt x="0" y="5156224"/>
                </a:lnTo>
                <a:close/>
              </a:path>
            </a:pathLst>
          </a:custGeom>
        </p:spPr>
      </p:pic>
      <p:cxnSp>
        <p:nvCxnSpPr>
          <p:cNvPr id="3145729" name="直接连接符 7"/>
          <p:cNvCxnSpPr>
            <a:cxnSpLocks/>
          </p:cNvCxnSpPr>
          <p:nvPr/>
        </p:nvCxnSpPr>
        <p:spPr>
          <a:xfrm>
            <a:off x="5211514" y="3099444"/>
            <a:ext cx="5751323" cy="0"/>
          </a:xfrm>
          <a:prstGeom prst="line"/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pic>
        <p:nvPicPr>
          <p:cNvPr id="2097164" name="图片 1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10656325" y="5508516"/>
            <a:ext cx="613025" cy="746278"/>
          </a:xfrm>
          <a:prstGeom prst="rect"/>
        </p:spPr>
      </p:pic>
      <p:pic>
        <p:nvPicPr>
          <p:cNvPr id="2097165" name="图片 1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9749639" y="5751649"/>
            <a:ext cx="613025" cy="746278"/>
          </a:xfrm>
          <a:prstGeom prst="rect"/>
        </p:spPr>
      </p:pic>
      <p:sp>
        <p:nvSpPr>
          <p:cNvPr id="1048617" name="Rectangle 3"/>
          <p:cNvSpPr txBox="1">
            <a:spLocks noChangeArrowheads="1"/>
          </p:cNvSpPr>
          <p:nvPr/>
        </p:nvSpPr>
        <p:spPr>
          <a:xfrm>
            <a:off x="3132747" y="2583904"/>
            <a:ext cx="5678680" cy="1234631"/>
          </a:xfrm>
          <a:prstGeom prst="rect"/>
          <a:ln>
            <a:noFill/>
          </a:ln>
          <a:effectLst>
            <a:outerShdw algn="tr" blurRad="50800" dir="8100000" dist="38100" rotWithShape="0">
              <a:prstClr val="black">
                <a:alpha val="40000"/>
              </a:prstClr>
            </a:outerShdw>
          </a:effectLst>
        </p:spPr>
        <p:txBody>
          <a:bodyPr anchor="ctr" bIns="60941" lIns="121882" rIns="121882" rtlCol="0" tIns="60941" vert="horz">
            <a:no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altLang="en-US" b="1" dirty="0" sz="7200" kern="1500" lang="zh-CN" spc="133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EABFC9"/>
                </a:solidFill>
                <a:effectLst>
                  <a:outerShdw algn="ctr" blurRad="50800" dir="5400000" dist="50800" rotWithShape="0">
                    <a:schemeClr val="bg2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+mn-ea"/>
                <a:sym typeface="+mn-lt"/>
              </a:rPr>
              <a:t>项目背景</a:t>
            </a:r>
          </a:p>
        </p:txBody>
      </p:sp>
      <p:grpSp>
        <p:nvGrpSpPr>
          <p:cNvPr id="63" name="组合 25"/>
          <p:cNvGrpSpPr/>
          <p:nvPr/>
        </p:nvGrpSpPr>
        <p:grpSpPr>
          <a:xfrm>
            <a:off x="2556249" y="2226625"/>
            <a:ext cx="6831676" cy="2318656"/>
            <a:chOff x="1569442" y="1934171"/>
            <a:chExt cx="2550560" cy="771061"/>
          </a:xfrm>
        </p:grpSpPr>
        <p:sp>
          <p:nvSpPr>
            <p:cNvPr id="1048618" name="流程图: 离页连接符 26"/>
            <p:cNvSpPr/>
            <p:nvPr/>
          </p:nvSpPr>
          <p:spPr>
            <a:xfrm>
              <a:off x="1569442" y="1997186"/>
              <a:ext cx="2478624" cy="708046"/>
            </a:xfrm>
            <a:prstGeom prst="flowChartOffpageConnector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 bIns="45706" lIns="91412" rIns="91412" rtlCol="0" tIns="45706"/>
            <a:p>
              <a:pPr algn="ctr" defTabSz="914400">
                <a:lnSpc>
                  <a:spcPct val="130000"/>
                </a:lnSpc>
              </a:pPr>
              <a:endParaRPr altLang="en-US" b="1" dirty="0" sz="8800" kern="0" lang="zh-CN">
                <a:solidFill>
                  <a:schemeClr val="accent2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48619" name="流程图: 离页连接符 27"/>
            <p:cNvSpPr/>
            <p:nvPr/>
          </p:nvSpPr>
          <p:spPr>
            <a:xfrm>
              <a:off x="1641378" y="1934171"/>
              <a:ext cx="2478624" cy="708046"/>
            </a:xfrm>
            <a:prstGeom prst="flowChartOffpageConnector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 bIns="45706" lIns="91412" rIns="91412" rtlCol="0" tIns="45706"/>
            <a:p>
              <a:pPr algn="ctr" defTabSz="914400">
                <a:lnSpc>
                  <a:spcPct val="130000"/>
                </a:lnSpc>
              </a:pPr>
              <a:endParaRPr altLang="en-US" b="1" dirty="0" sz="8800" kern="0" lang="zh-CN">
                <a:solidFill>
                  <a:schemeClr val="accent2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advClick="0" advTm="3000" p14:dur="7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1" name="标题 1"/>
          <p:cNvSpPr txBox="1"/>
          <p:nvPr/>
        </p:nvSpPr>
        <p:spPr>
          <a:xfrm>
            <a:off x="5898860" y="218148"/>
            <a:ext cx="5034344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endParaRPr altLang="en-US" b="1" dirty="0" sz="2800" lang="zh-CN">
              <a:sym typeface="+mn-lt"/>
            </a:endParaRPr>
          </a:p>
        </p:txBody>
      </p:sp>
      <p:grpSp>
        <p:nvGrpSpPr>
          <p:cNvPr id="112" name="147cbc5e-caa6-499a-9ad6-ff617d5941d4"/>
          <p:cNvGrpSpPr>
            <a:grpSpLocks noChangeAspect="1"/>
          </p:cNvGrpSpPr>
          <p:nvPr/>
        </p:nvGrpSpPr>
        <p:grpSpPr>
          <a:xfrm>
            <a:off x="3802172" y="2451500"/>
            <a:ext cx="4974542" cy="2557100"/>
            <a:chOff x="2903258" y="1936024"/>
            <a:chExt cx="6410326" cy="3295145"/>
          </a:xfrm>
        </p:grpSpPr>
        <p:sp>
          <p:nvSpPr>
            <p:cNvPr id="1048812" name="íṩľíḍè-Freeform: Shape 3"/>
            <p:cNvSpPr/>
            <p:nvPr/>
          </p:nvSpPr>
          <p:spPr>
            <a:xfrm>
              <a:off x="3352800" y="4509653"/>
              <a:ext cx="914400" cy="721516"/>
            </a:xfrm>
            <a:custGeom>
              <a:avLst/>
              <a:gdLst>
                <a:gd name="connsiteX0" fmla="*/ 914400 w 914400"/>
                <a:gd name="connsiteY0" fmla="*/ 0 h 721516"/>
                <a:gd name="connsiteX1" fmla="*/ 914400 w 914400"/>
                <a:gd name="connsiteY1" fmla="*/ 721516 h 721516"/>
                <a:gd name="connsiteX2" fmla="*/ 0 w 914400"/>
                <a:gd name="connsiteY2" fmla="*/ 721516 h 721516"/>
                <a:gd name="connsiteX3" fmla="*/ 806637 w 914400"/>
                <a:gd name="connsiteY3" fmla="*/ 115049 h 72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721516">
                  <a:moveTo>
                    <a:pt x="914400" y="0"/>
                  </a:moveTo>
                  <a:lnTo>
                    <a:pt x="914400" y="721516"/>
                  </a:lnTo>
                  <a:lnTo>
                    <a:pt x="0" y="721516"/>
                  </a:lnTo>
                  <a:cubicBezTo>
                    <a:pt x="319035" y="544894"/>
                    <a:pt x="582726" y="336725"/>
                    <a:pt x="806637" y="115049"/>
                  </a:cubicBezTo>
                  <a:close/>
                </a:path>
              </a:pathLst>
            </a:custGeom>
            <a:solidFill>
              <a:srgbClr val="EABFC9"/>
            </a:solidFill>
            <a:ln w="12700" cap="flat" cmpd="sng" algn="ctr">
              <a:solidFill>
                <a:sysClr lastClr="FFFFFF" val="window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13" name="íṩľíḍè-Freeform: Shape 4"/>
            <p:cNvSpPr/>
            <p:nvPr/>
          </p:nvSpPr>
          <p:spPr>
            <a:xfrm>
              <a:off x="4267200" y="3227525"/>
              <a:ext cx="914400" cy="2003644"/>
            </a:xfrm>
            <a:custGeom>
              <a:avLst/>
              <a:gdLst>
                <a:gd name="connsiteX0" fmla="*/ 914400 w 914400"/>
                <a:gd name="connsiteY0" fmla="*/ 0 h 2003644"/>
                <a:gd name="connsiteX1" fmla="*/ 914400 w 914400"/>
                <a:gd name="connsiteY1" fmla="*/ 2003644 h 2003644"/>
                <a:gd name="connsiteX2" fmla="*/ 0 w 914400"/>
                <a:gd name="connsiteY2" fmla="*/ 2003644 h 2003644"/>
                <a:gd name="connsiteX3" fmla="*/ 0 w 914400"/>
                <a:gd name="connsiteY3" fmla="*/ 1282128 h 2003644"/>
                <a:gd name="connsiteX4" fmla="*/ 103466 w 914400"/>
                <a:gd name="connsiteY4" fmla="*/ 1171666 h 2003644"/>
                <a:gd name="connsiteX5" fmla="*/ 882888 w 914400"/>
                <a:gd name="connsiteY5" fmla="*/ 49346 h 200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" h="2003644">
                  <a:moveTo>
                    <a:pt x="914400" y="0"/>
                  </a:moveTo>
                  <a:lnTo>
                    <a:pt x="914400" y="2003644"/>
                  </a:lnTo>
                  <a:lnTo>
                    <a:pt x="0" y="2003644"/>
                  </a:lnTo>
                  <a:lnTo>
                    <a:pt x="0" y="1282128"/>
                  </a:lnTo>
                  <a:lnTo>
                    <a:pt x="103466" y="1171666"/>
                  </a:lnTo>
                  <a:cubicBezTo>
                    <a:pt x="435336" y="790538"/>
                    <a:pt x="671123" y="388593"/>
                    <a:pt x="882888" y="49346"/>
                  </a:cubicBezTo>
                  <a:close/>
                </a:path>
              </a:pathLst>
            </a:custGeom>
            <a:solidFill>
              <a:srgbClr val="FFAC7B"/>
            </a:solidFill>
            <a:ln w="12700" cap="flat" cmpd="sng" algn="ctr">
              <a:solidFill>
                <a:sysClr lastClr="FFFFFF" val="window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14" name="íṩľíḍè-Freeform: Shape 5"/>
            <p:cNvSpPr/>
            <p:nvPr/>
          </p:nvSpPr>
          <p:spPr>
            <a:xfrm>
              <a:off x="5182418" y="2449869"/>
              <a:ext cx="914400" cy="2781300"/>
            </a:xfrm>
            <a:custGeom>
              <a:avLst/>
              <a:gdLst>
                <a:gd name="connsiteX0" fmla="*/ 914400 w 914400"/>
                <a:gd name="connsiteY0" fmla="*/ 0 h 2781300"/>
                <a:gd name="connsiteX1" fmla="*/ 914400 w 914400"/>
                <a:gd name="connsiteY1" fmla="*/ 2781300 h 2781300"/>
                <a:gd name="connsiteX2" fmla="*/ 0 w 914400"/>
                <a:gd name="connsiteY2" fmla="*/ 2781300 h 2781300"/>
                <a:gd name="connsiteX3" fmla="*/ 0 w 914400"/>
                <a:gd name="connsiteY3" fmla="*/ 777656 h 2781300"/>
                <a:gd name="connsiteX4" fmla="*/ 93241 w 914400"/>
                <a:gd name="connsiteY4" fmla="*/ 631646 h 2781300"/>
                <a:gd name="connsiteX5" fmla="*/ 914400 w 914400"/>
                <a:gd name="connsiteY5" fmla="*/ 0 h 278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" h="2781300">
                  <a:moveTo>
                    <a:pt x="914400" y="0"/>
                  </a:moveTo>
                  <a:lnTo>
                    <a:pt x="914400" y="2781300"/>
                  </a:lnTo>
                  <a:lnTo>
                    <a:pt x="0" y="2781300"/>
                  </a:lnTo>
                  <a:lnTo>
                    <a:pt x="0" y="777656"/>
                  </a:lnTo>
                  <a:lnTo>
                    <a:pt x="93241" y="631646"/>
                  </a:lnTo>
                  <a:cubicBezTo>
                    <a:pt x="339289" y="258654"/>
                    <a:pt x="571500" y="0"/>
                    <a:pt x="914400" y="0"/>
                  </a:cubicBezTo>
                  <a:close/>
                </a:path>
              </a:pathLst>
            </a:custGeom>
            <a:solidFill>
              <a:srgbClr val="EABFC9"/>
            </a:solidFill>
            <a:ln w="12700" cap="flat" cmpd="sng" algn="ctr">
              <a:solidFill>
                <a:sysClr lastClr="FFFFFF" val="window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15" name="íṩľíḍè-Freeform: Shape 6"/>
            <p:cNvSpPr/>
            <p:nvPr/>
          </p:nvSpPr>
          <p:spPr>
            <a:xfrm>
              <a:off x="6096000" y="2449869"/>
              <a:ext cx="914400" cy="2781300"/>
            </a:xfrm>
            <a:custGeom>
              <a:avLst/>
              <a:gdLst>
                <a:gd name="connsiteX0" fmla="*/ 0 w 914400"/>
                <a:gd name="connsiteY0" fmla="*/ 0 h 2781300"/>
                <a:gd name="connsiteX1" fmla="*/ 821159 w 914400"/>
                <a:gd name="connsiteY1" fmla="*/ 631646 h 2781300"/>
                <a:gd name="connsiteX2" fmla="*/ 914400 w 914400"/>
                <a:gd name="connsiteY2" fmla="*/ 777656 h 2781300"/>
                <a:gd name="connsiteX3" fmla="*/ 914400 w 914400"/>
                <a:gd name="connsiteY3" fmla="*/ 2781300 h 2781300"/>
                <a:gd name="connsiteX4" fmla="*/ 0 w 914400"/>
                <a:gd name="connsiteY4" fmla="*/ 2781300 h 278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2781300">
                  <a:moveTo>
                    <a:pt x="0" y="0"/>
                  </a:moveTo>
                  <a:cubicBezTo>
                    <a:pt x="342900" y="0"/>
                    <a:pt x="575112" y="258654"/>
                    <a:pt x="821159" y="631646"/>
                  </a:cubicBezTo>
                  <a:lnTo>
                    <a:pt x="914400" y="777656"/>
                  </a:lnTo>
                  <a:lnTo>
                    <a:pt x="914400" y="2781300"/>
                  </a:lnTo>
                  <a:lnTo>
                    <a:pt x="0" y="2781300"/>
                  </a:lnTo>
                  <a:close/>
                </a:path>
              </a:pathLst>
            </a:custGeom>
            <a:solidFill>
              <a:srgbClr val="FFAC7B"/>
            </a:solidFill>
            <a:ln w="12700" cap="flat" cmpd="sng" algn="ctr">
              <a:solidFill>
                <a:sysClr lastClr="FFFFFF" val="window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16" name="íṩľíḍè-Freeform: Shape 7"/>
            <p:cNvSpPr/>
            <p:nvPr/>
          </p:nvSpPr>
          <p:spPr>
            <a:xfrm>
              <a:off x="7010400" y="3227525"/>
              <a:ext cx="914400" cy="2003644"/>
            </a:xfrm>
            <a:custGeom>
              <a:avLst/>
              <a:gdLst>
                <a:gd name="connsiteX0" fmla="*/ 0 w 914400"/>
                <a:gd name="connsiteY0" fmla="*/ 0 h 2003644"/>
                <a:gd name="connsiteX1" fmla="*/ 31512 w 914400"/>
                <a:gd name="connsiteY1" fmla="*/ 49346 h 2003644"/>
                <a:gd name="connsiteX2" fmla="*/ 810934 w 914400"/>
                <a:gd name="connsiteY2" fmla="*/ 1171666 h 2003644"/>
                <a:gd name="connsiteX3" fmla="*/ 914400 w 914400"/>
                <a:gd name="connsiteY3" fmla="*/ 1282128 h 2003644"/>
                <a:gd name="connsiteX4" fmla="*/ 914400 w 914400"/>
                <a:gd name="connsiteY4" fmla="*/ 2003644 h 2003644"/>
                <a:gd name="connsiteX5" fmla="*/ 0 w 914400"/>
                <a:gd name="connsiteY5" fmla="*/ 2003644 h 200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" h="2003644">
                  <a:moveTo>
                    <a:pt x="0" y="0"/>
                  </a:moveTo>
                  <a:lnTo>
                    <a:pt x="31512" y="49346"/>
                  </a:lnTo>
                  <a:cubicBezTo>
                    <a:pt x="243278" y="388593"/>
                    <a:pt x="479064" y="790538"/>
                    <a:pt x="810934" y="1171666"/>
                  </a:cubicBezTo>
                  <a:lnTo>
                    <a:pt x="914400" y="1282128"/>
                  </a:lnTo>
                  <a:lnTo>
                    <a:pt x="914400" y="2003644"/>
                  </a:lnTo>
                  <a:lnTo>
                    <a:pt x="0" y="2003644"/>
                  </a:lnTo>
                  <a:close/>
                </a:path>
              </a:pathLst>
            </a:custGeom>
            <a:solidFill>
              <a:srgbClr val="EABFC9"/>
            </a:solidFill>
            <a:ln w="12700" cap="flat" cmpd="sng" algn="ctr">
              <a:solidFill>
                <a:sysClr lastClr="FFFFFF" val="window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17" name="íṩľíḍè-Freeform: Shape 8"/>
            <p:cNvSpPr/>
            <p:nvPr/>
          </p:nvSpPr>
          <p:spPr>
            <a:xfrm>
              <a:off x="7924800" y="4509653"/>
              <a:ext cx="914400" cy="721516"/>
            </a:xfrm>
            <a:custGeom>
              <a:avLst/>
              <a:gdLst>
                <a:gd name="connsiteX0" fmla="*/ 0 w 914400"/>
                <a:gd name="connsiteY0" fmla="*/ 0 h 721516"/>
                <a:gd name="connsiteX1" fmla="*/ 107763 w 914400"/>
                <a:gd name="connsiteY1" fmla="*/ 115049 h 721516"/>
                <a:gd name="connsiteX2" fmla="*/ 914400 w 914400"/>
                <a:gd name="connsiteY2" fmla="*/ 721516 h 721516"/>
                <a:gd name="connsiteX3" fmla="*/ 0 w 914400"/>
                <a:gd name="connsiteY3" fmla="*/ 721516 h 72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721516">
                  <a:moveTo>
                    <a:pt x="0" y="0"/>
                  </a:moveTo>
                  <a:lnTo>
                    <a:pt x="107763" y="115049"/>
                  </a:lnTo>
                  <a:cubicBezTo>
                    <a:pt x="331675" y="336725"/>
                    <a:pt x="595365" y="544894"/>
                    <a:pt x="914400" y="721516"/>
                  </a:cubicBezTo>
                  <a:lnTo>
                    <a:pt x="0" y="721516"/>
                  </a:lnTo>
                  <a:close/>
                </a:path>
              </a:pathLst>
            </a:custGeom>
            <a:solidFill>
              <a:srgbClr val="FFAC7B"/>
            </a:solidFill>
            <a:ln w="12700" cap="flat" cmpd="sng" algn="ctr">
              <a:solidFill>
                <a:sysClr lastClr="FFFFFF" val="window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18" name="íṩľíḍè-Oval 15"/>
            <p:cNvSpPr/>
            <p:nvPr/>
          </p:nvSpPr>
          <p:spPr>
            <a:xfrm>
              <a:off x="8305799" y="4428690"/>
              <a:ext cx="161925" cy="161925"/>
            </a:xfrm>
            <a:prstGeom prst="ellipse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19" name="íṩľíḍè-Oval 16"/>
            <p:cNvSpPr/>
            <p:nvPr/>
          </p:nvSpPr>
          <p:spPr>
            <a:xfrm>
              <a:off x="3733799" y="4428690"/>
              <a:ext cx="161925" cy="161925"/>
            </a:xfrm>
            <a:prstGeom prst="ellipse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20" name="íṩľíḍè-Oval 17"/>
            <p:cNvSpPr/>
            <p:nvPr/>
          </p:nvSpPr>
          <p:spPr>
            <a:xfrm>
              <a:off x="4643438" y="3250835"/>
              <a:ext cx="161925" cy="161925"/>
            </a:xfrm>
            <a:prstGeom prst="ellipse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dirty="0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21" name="íṩľíḍè-Oval 18"/>
            <p:cNvSpPr/>
            <p:nvPr/>
          </p:nvSpPr>
          <p:spPr>
            <a:xfrm>
              <a:off x="5557837" y="2211239"/>
              <a:ext cx="161925" cy="161925"/>
            </a:xfrm>
            <a:prstGeom prst="ellipse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22" name="íṩľíḍè-Oval 19"/>
            <p:cNvSpPr/>
            <p:nvPr/>
          </p:nvSpPr>
          <p:spPr>
            <a:xfrm>
              <a:off x="6472237" y="2211239"/>
              <a:ext cx="161925" cy="161925"/>
            </a:xfrm>
            <a:prstGeom prst="ellipse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dirty="0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1048823" name="íṩľíḍè-Oval 20"/>
            <p:cNvSpPr/>
            <p:nvPr/>
          </p:nvSpPr>
          <p:spPr>
            <a:xfrm>
              <a:off x="7386637" y="3250835"/>
              <a:ext cx="161925" cy="161925"/>
            </a:xfrm>
            <a:prstGeom prst="ellipse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/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baseline="0" b="0" cap="none" sz="1800" i="0" kern="0" kumimoji="0" noProof="0" normalizeH="0" spc="0" strike="noStrike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endParaRPr>
            </a:p>
          </p:txBody>
        </p:sp>
        <p:cxnSp>
          <p:nvCxnSpPr>
            <p:cNvPr id="3145779" name="íṩľíḍè-Straight Connector 21"/>
            <p:cNvCxnSpPr>
              <a:cxnSpLocks/>
            </p:cNvCxnSpPr>
            <p:nvPr/>
          </p:nvCxnSpPr>
          <p:spPr>
            <a:xfrm>
              <a:off x="6553199" y="1964599"/>
              <a:ext cx="0" cy="18288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</a:ln>
            <a:effectLst/>
          </p:spPr>
        </p:cxnSp>
        <p:cxnSp>
          <p:nvCxnSpPr>
            <p:cNvPr id="3145780" name="íṩľíḍè-Straight Connector 22"/>
            <p:cNvCxnSpPr>
              <a:cxnSpLocks/>
            </p:cNvCxnSpPr>
            <p:nvPr/>
          </p:nvCxnSpPr>
          <p:spPr>
            <a:xfrm>
              <a:off x="5629273" y="1964599"/>
              <a:ext cx="0" cy="18288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</a:ln>
            <a:effectLst/>
          </p:spPr>
        </p:cxnSp>
        <p:cxnSp>
          <p:nvCxnSpPr>
            <p:cNvPr id="3145781" name="íṩľíḍè-Straight Connector 23"/>
            <p:cNvCxnSpPr>
              <a:cxnSpLocks/>
            </p:cNvCxnSpPr>
            <p:nvPr/>
          </p:nvCxnSpPr>
          <p:spPr>
            <a:xfrm>
              <a:off x="6553198" y="1936024"/>
              <a:ext cx="2743202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  <a:tailEnd type="oval"/>
            </a:ln>
            <a:effectLst/>
          </p:spPr>
        </p:cxnSp>
        <p:cxnSp>
          <p:nvCxnSpPr>
            <p:cNvPr id="3145782" name="íṩľíḍè-Straight Connector 24"/>
            <p:cNvCxnSpPr>
              <a:cxnSpLocks/>
            </p:cNvCxnSpPr>
            <p:nvPr/>
          </p:nvCxnSpPr>
          <p:spPr>
            <a:xfrm>
              <a:off x="2903258" y="1936024"/>
              <a:ext cx="2743199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  <a:headEnd type="oval"/>
            </a:ln>
            <a:effectLst/>
          </p:spPr>
        </p:cxnSp>
        <p:cxnSp>
          <p:nvCxnSpPr>
            <p:cNvPr id="3145783" name="íṩľíḍè-Straight Connector 25"/>
            <p:cNvCxnSpPr>
              <a:cxnSpLocks/>
            </p:cNvCxnSpPr>
            <p:nvPr/>
          </p:nvCxnSpPr>
          <p:spPr>
            <a:xfrm>
              <a:off x="7458073" y="2993299"/>
              <a:ext cx="0" cy="18288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</a:ln>
            <a:effectLst/>
          </p:spPr>
        </p:cxnSp>
        <p:cxnSp>
          <p:nvCxnSpPr>
            <p:cNvPr id="3145784" name="íṩľíḍè-Straight Connector 26"/>
            <p:cNvCxnSpPr>
              <a:cxnSpLocks/>
            </p:cNvCxnSpPr>
            <p:nvPr/>
          </p:nvCxnSpPr>
          <p:spPr>
            <a:xfrm>
              <a:off x="4714873" y="2993299"/>
              <a:ext cx="0" cy="18288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</a:ln>
            <a:effectLst/>
          </p:spPr>
        </p:cxnSp>
        <p:cxnSp>
          <p:nvCxnSpPr>
            <p:cNvPr id="3145785" name="íṩľíḍè-Straight Connector 27"/>
            <p:cNvCxnSpPr>
              <a:cxnSpLocks/>
            </p:cNvCxnSpPr>
            <p:nvPr/>
          </p:nvCxnSpPr>
          <p:spPr>
            <a:xfrm>
              <a:off x="7467599" y="2979011"/>
              <a:ext cx="1828801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  <a:tailEnd type="oval"/>
            </a:ln>
            <a:effectLst/>
          </p:spPr>
        </p:cxnSp>
        <p:cxnSp>
          <p:nvCxnSpPr>
            <p:cNvPr id="3145786" name="íṩľíḍè-Straight Connector 28"/>
            <p:cNvCxnSpPr>
              <a:cxnSpLocks/>
            </p:cNvCxnSpPr>
            <p:nvPr/>
          </p:nvCxnSpPr>
          <p:spPr>
            <a:xfrm>
              <a:off x="2903258" y="2979011"/>
              <a:ext cx="1828801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  <a:headEnd type="oval"/>
            </a:ln>
            <a:effectLst/>
          </p:spPr>
        </p:cxnSp>
        <p:cxnSp>
          <p:nvCxnSpPr>
            <p:cNvPr id="3145787" name="íṩľíḍè-Straight Connector 29"/>
            <p:cNvCxnSpPr>
              <a:cxnSpLocks/>
            </p:cNvCxnSpPr>
            <p:nvPr/>
          </p:nvCxnSpPr>
          <p:spPr>
            <a:xfrm>
              <a:off x="8382000" y="4181722"/>
              <a:ext cx="0" cy="18288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</a:ln>
            <a:effectLst/>
          </p:spPr>
        </p:cxnSp>
        <p:cxnSp>
          <p:nvCxnSpPr>
            <p:cNvPr id="3145788" name="íṩľíḍè-Straight Connector 30"/>
            <p:cNvCxnSpPr>
              <a:cxnSpLocks/>
            </p:cNvCxnSpPr>
            <p:nvPr/>
          </p:nvCxnSpPr>
          <p:spPr>
            <a:xfrm>
              <a:off x="3810000" y="4181722"/>
              <a:ext cx="0" cy="18288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</a:ln>
            <a:effectLst/>
          </p:spPr>
        </p:cxnSp>
        <p:cxnSp>
          <p:nvCxnSpPr>
            <p:cNvPr id="3145789" name="íṩľíḍè-Straight Connector 31"/>
            <p:cNvCxnSpPr>
              <a:cxnSpLocks/>
            </p:cNvCxnSpPr>
            <p:nvPr/>
          </p:nvCxnSpPr>
          <p:spPr>
            <a:xfrm>
              <a:off x="8399184" y="4166333"/>
              <a:ext cx="914400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  <a:tailEnd type="oval"/>
            </a:ln>
            <a:effectLst/>
          </p:spPr>
        </p:cxnSp>
        <p:cxnSp>
          <p:nvCxnSpPr>
            <p:cNvPr id="3145790" name="íṩľíḍè-Straight Connector 32"/>
            <p:cNvCxnSpPr>
              <a:cxnSpLocks/>
            </p:cNvCxnSpPr>
            <p:nvPr/>
          </p:nvCxnSpPr>
          <p:spPr>
            <a:xfrm>
              <a:off x="2903258" y="4166333"/>
              <a:ext cx="914400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dash"/>
              <a:miter lim="800000"/>
              <a:headEnd type="oval"/>
            </a:ln>
            <a:effectLst/>
          </p:spPr>
        </p:cxnSp>
      </p:grpSp>
      <p:sp>
        <p:nvSpPr>
          <p:cNvPr id="1048824" name="矩形 47"/>
          <p:cNvSpPr/>
          <p:nvPr/>
        </p:nvSpPr>
        <p:spPr>
          <a:xfrm>
            <a:off x="1379159" y="2203502"/>
            <a:ext cx="1886261" cy="523212"/>
          </a:xfrm>
          <a:prstGeom prst="rect"/>
          <a:ln>
            <a:solidFill>
              <a:srgbClr val="EABFC9"/>
            </a:solidFill>
          </a:ln>
        </p:spPr>
        <p:txBody>
          <a:bodyPr bIns="45716" lIns="91433" rIns="91433" tIns="45716" wrap="square">
            <a:spAutoFit/>
          </a:bodyPr>
          <a:p>
            <a:pPr algn="ctr"/>
            <a:r>
              <a:rPr altLang="zh-CN" b="1" dirty="0" sz="1600" lang="en-US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①</a:t>
            </a:r>
            <a:r>
              <a:rPr altLang="en-US" b="1" dirty="0" sz="1600" lang="zh-CN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宣传主题</a:t>
            </a:r>
            <a:endParaRPr altLang="zh-CN" b="1" dirty="0" sz="1600" lang="en-US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altLang="zh-CN" dirty="0" sz="1200" lang="en-US">
                <a:solidFill>
                  <a:srgbClr val="E7E6E6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20:00-20:05</a:t>
            </a:r>
            <a:endParaRPr altLang="en-US" dirty="0" lang="zh-CN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48825" name="矩形 48"/>
          <p:cNvSpPr/>
          <p:nvPr/>
        </p:nvSpPr>
        <p:spPr>
          <a:xfrm>
            <a:off x="1375128" y="3096709"/>
            <a:ext cx="1886260" cy="523212"/>
          </a:xfrm>
          <a:prstGeom prst="rect"/>
          <a:ln>
            <a:solidFill>
              <a:srgbClr val="EABFC9"/>
            </a:solidFill>
          </a:ln>
        </p:spPr>
        <p:txBody>
          <a:bodyPr bIns="45716" lIns="91433" rIns="91433" tIns="45716" wrap="square">
            <a:spAutoFit/>
          </a:bodyPr>
          <a:p>
            <a:pPr algn="ctr"/>
            <a:r>
              <a:rPr altLang="zh-CN" b="1" dirty="0" sz="1600" lang="en-US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②</a:t>
            </a:r>
            <a:r>
              <a:rPr altLang="en-US" b="1" dirty="0" sz="1600" lang="zh-CN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预告产品</a:t>
            </a:r>
          </a:p>
          <a:p>
            <a:pPr algn="ctr"/>
            <a:r>
              <a:rPr altLang="zh-CN" dirty="0" sz="1200" lang="en-US">
                <a:solidFill>
                  <a:srgbClr val="E7E6E6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20:05-20:10</a:t>
            </a:r>
            <a:endParaRPr altLang="en-US" dirty="0" lang="zh-CN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48826" name="矩形 49"/>
          <p:cNvSpPr/>
          <p:nvPr/>
        </p:nvSpPr>
        <p:spPr>
          <a:xfrm>
            <a:off x="1375128" y="4018542"/>
            <a:ext cx="1886260" cy="523212"/>
          </a:xfrm>
          <a:prstGeom prst="rect"/>
          <a:ln>
            <a:solidFill>
              <a:srgbClr val="EABFC9"/>
            </a:solidFill>
          </a:ln>
        </p:spPr>
        <p:txBody>
          <a:bodyPr bIns="45716" lIns="91433" rIns="91433" tIns="45716" wrap="square">
            <a:spAutoFit/>
          </a:bodyPr>
          <a:p>
            <a:pPr algn="ctr"/>
            <a:r>
              <a:rPr altLang="en-US" b="1" dirty="0" sz="1600" lang="zh-CN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③随机抽奖</a:t>
            </a:r>
          </a:p>
          <a:p>
            <a:pPr algn="ctr"/>
            <a:r>
              <a:rPr altLang="zh-CN" dirty="0" sz="1200" lang="en-US">
                <a:solidFill>
                  <a:srgbClr val="E7E6E6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20:10-20:15</a:t>
            </a:r>
            <a:endParaRPr altLang="en-US" dirty="0" lang="zh-CN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48827" name="矩形 50"/>
          <p:cNvSpPr/>
          <p:nvPr/>
        </p:nvSpPr>
        <p:spPr>
          <a:xfrm>
            <a:off x="9197534" y="2172638"/>
            <a:ext cx="1886260" cy="523212"/>
          </a:xfrm>
          <a:prstGeom prst="rect"/>
          <a:ln>
            <a:solidFill>
              <a:srgbClr val="EABFC9"/>
            </a:solidFill>
          </a:ln>
        </p:spPr>
        <p:txBody>
          <a:bodyPr bIns="45716" lIns="91433" rIns="91433" tIns="45716" wrap="square">
            <a:spAutoFit/>
          </a:bodyPr>
          <a:p>
            <a:pPr algn="ctr"/>
            <a:r>
              <a:rPr altLang="en-US" b="1" dirty="0" sz="1600" lang="zh-CN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④产品直播</a:t>
            </a:r>
          </a:p>
          <a:p>
            <a:pPr algn="ctr"/>
            <a:r>
              <a:rPr altLang="zh-CN" dirty="0" sz="1200" lang="en-US">
                <a:solidFill>
                  <a:srgbClr val="E7E6E6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20:15-20:55</a:t>
            </a:r>
            <a:endParaRPr altLang="en-US" dirty="0" lang="zh-CN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48828" name="矩形 51"/>
          <p:cNvSpPr/>
          <p:nvPr/>
        </p:nvSpPr>
        <p:spPr>
          <a:xfrm>
            <a:off x="9197534" y="3014662"/>
            <a:ext cx="1886260" cy="523212"/>
          </a:xfrm>
          <a:prstGeom prst="rect"/>
          <a:ln>
            <a:solidFill>
              <a:srgbClr val="EABFC9"/>
            </a:solidFill>
          </a:ln>
        </p:spPr>
        <p:txBody>
          <a:bodyPr bIns="45716" lIns="91433" rIns="91433" tIns="45716" wrap="square">
            <a:spAutoFit/>
          </a:bodyPr>
          <a:p>
            <a:pPr algn="ctr"/>
            <a:r>
              <a:rPr altLang="en-US" b="1" dirty="0" sz="1600" lang="zh-CN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⑤关注公众号抽奖</a:t>
            </a:r>
          </a:p>
          <a:p>
            <a:pPr algn="ctr"/>
            <a:r>
              <a:rPr altLang="zh-CN" dirty="0" sz="1200" lang="en-US">
                <a:solidFill>
                  <a:srgbClr val="E7E6E6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20:55-20:58</a:t>
            </a:r>
            <a:endParaRPr altLang="en-US" dirty="0" lang="zh-CN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48829" name="矩形 52"/>
          <p:cNvSpPr/>
          <p:nvPr/>
        </p:nvSpPr>
        <p:spPr>
          <a:xfrm>
            <a:off x="9203290" y="3890024"/>
            <a:ext cx="1886260" cy="523212"/>
          </a:xfrm>
          <a:prstGeom prst="rect"/>
          <a:ln>
            <a:solidFill>
              <a:srgbClr val="EABFC9"/>
            </a:solidFill>
          </a:ln>
        </p:spPr>
        <p:txBody>
          <a:bodyPr bIns="45716" lIns="91433" rIns="91433" tIns="45716" wrap="square">
            <a:spAutoFit/>
          </a:bodyPr>
          <a:p>
            <a:pPr algn="ctr"/>
            <a:r>
              <a:rPr altLang="en-US" b="1" dirty="0" sz="1600" lang="zh-CN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⑥回扣主题</a:t>
            </a:r>
          </a:p>
          <a:p>
            <a:pPr algn="ctr"/>
            <a:r>
              <a:rPr altLang="zh-CN" dirty="0" sz="1200" lang="en-US">
                <a:solidFill>
                  <a:srgbClr val="E7E6E6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20:58-21:00</a:t>
            </a:r>
            <a:endParaRPr altLang="en-US" dirty="0" lang="zh-CN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097243" name="图片 40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830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 startAt="2"/>
            </a:pPr>
            <a:r>
              <a:rPr altLang="en-US" b="1" dirty="0" sz="2800" lang="zh-CN">
                <a:solidFill>
                  <a:schemeClr val="bg1"/>
                </a:solidFill>
              </a:rPr>
              <a:t>“效益”扶持</a:t>
            </a:r>
          </a:p>
        </p:txBody>
      </p:sp>
      <p:sp>
        <p:nvSpPr>
          <p:cNvPr id="1048831" name="矩形 42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网红直播流程</a:t>
            </a:r>
            <a:endParaRPr altLang="en-US" dirty="0" sz="240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2" name="标题 1"/>
          <p:cNvSpPr txBox="1"/>
          <p:nvPr/>
        </p:nvSpPr>
        <p:spPr>
          <a:xfrm>
            <a:off x="7090979" y="282632"/>
            <a:ext cx="5034344" cy="472167"/>
          </a:xfrm>
          <a:prstGeom prst="rect"/>
          <a:ln>
            <a:noFill/>
          </a:ln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endParaRPr altLang="en-US" b="1" dirty="0" sz="2800" lang="zh-CN">
              <a:sym typeface="+mn-lt"/>
            </a:endParaRPr>
          </a:p>
        </p:txBody>
      </p:sp>
      <p:graphicFrame>
        <p:nvGraphicFramePr>
          <p:cNvPr id="4194305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53511" y="2338888"/>
          <a:ext cx="10671864" cy="218053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26629"/>
                <a:gridCol w="2178603"/>
                <a:gridCol w="3187726"/>
                <a:gridCol w="1867424"/>
                <a:gridCol w="1611482"/>
              </a:tblGrid>
              <a:tr h="470060">
                <a:tc>
                  <a:txBody>
                    <a:bodyPr/>
                    <a:p>
                      <a:pPr algn="ctr" fontAlgn="ctr" rtl="0"/>
                      <a:r>
                        <a:rPr altLang="en-US" dirty="0" sz="1600" lang="zh-CN" strike="noStrike" u="none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平台</a:t>
                      </a:r>
                      <a:endParaRPr altLang="en-US" b="1" dirty="0" sz="1600" i="0" lang="zh-CN" strike="noStrike" u="non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 rtl="0"/>
                      <a:r>
                        <a:rPr altLang="en-US" dirty="0" sz="1600" lang="zh-CN" strike="noStrike" u="none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类型</a:t>
                      </a:r>
                      <a:endParaRPr altLang="en-US" b="1" dirty="0" sz="1600" i="0" lang="zh-CN" strike="noStrike" u="non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 rtl="0"/>
                      <a:r>
                        <a:rPr altLang="en-US" dirty="0" sz="1600" lang="zh-CN" strike="noStrike" u="none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具体说明</a:t>
                      </a:r>
                      <a:endParaRPr altLang="en-US" b="1" dirty="0" sz="1600" i="0" lang="zh-CN" strike="noStrike" u="non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altLang="en-US" dirty="0" sz="1600" lang="zh-CN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预计投放时间</a:t>
                      </a:r>
                      <a:endParaRPr altLang="en-US" b="1" dirty="0" sz="1600" i="0" lang="zh-CN" strike="noStrike" u="non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  <a:tc>
                  <a:txBody>
                    <a:bodyPr/>
                    <a:p>
                      <a:pPr algn="ctr" fontAlgn="ctr" rtl="0"/>
                      <a:r>
                        <a:rPr altLang="en-US" dirty="0" sz="1600" lang="zh-CN" strike="noStrike" u="none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预估总曝光</a:t>
                      </a:r>
                      <a:endParaRPr altLang="en-US" b="1" dirty="0" sz="1600" i="0" lang="zh-CN" strike="noStrike" u="non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BFC9"/>
                    </a:solidFill>
                  </a:tcPr>
                </a:tc>
              </a:tr>
              <a:tr h="417597"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淘宝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达人直播间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活动前达人直播间预告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  <a:endParaRPr altLang="zh-CN" b="0" dirty="0" sz="1600" kern="1200" lang="en-US" u="none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024" marR="10024" marT="100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400000+/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人次</a:t>
                      </a:r>
                      <a:endParaRPr altLang="zh-CN" b="0" dirty="0" sz="1600" kern="1200" lang="en-US" u="none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345"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手机百度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客户信息流账号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活动前客户信息流页面预告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  <a:endParaRPr altLang="zh-CN" b="0" dirty="0" sz="1600" kern="1200" lang="en-US" u="none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0024" marR="10024" marT="100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100000+/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人次</a:t>
                      </a:r>
                      <a:endParaRPr altLang="zh-CN" b="0" dirty="0" sz="1600" kern="1200" lang="en-US" u="none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1356"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微信公众号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企业公众号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主题活动文章推送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  <a:endParaRPr altLang="zh-CN" b="0" dirty="0" sz="1600" kern="1200" lang="en-US" u="none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0024" marR="10024" marT="100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6000+/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人次</a:t>
                      </a:r>
                      <a:endParaRPr altLang="zh-CN" b="0" dirty="0" sz="1600" kern="1200" lang="en-US" u="none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175"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微信号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网红主播微信朋友圈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主题活动海报预热宣传</a:t>
                      </a: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rtl="0">
                        <a:buNone/>
                      </a:pP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  <a:endParaRPr altLang="zh-CN" b="0" dirty="0" sz="1600" kern="1200" lang="en-US" u="none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0024" marR="10024" marT="100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defTabSz="914400" eaLnBrk="1" fontAlgn="auto" hangingPunct="1" indent="0" latinLnBrk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altLang="zh-CN" b="0" dirty="0" sz="1600" kern="1200" lang="en-US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5000+/</a:t>
                      </a:r>
                      <a:r>
                        <a:rPr altLang="en-US" b="0" dirty="0" sz="1600" kern="1200" lang="zh-CN" u="none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人次</a:t>
                      </a:r>
                      <a:endParaRPr altLang="zh-CN" b="0" dirty="0" sz="1600" kern="1200" lang="en-US" u="none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4412" marR="4412" marT="441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97244" name="图片 9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833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 startAt="2"/>
            </a:pPr>
            <a:r>
              <a:rPr altLang="en-US" b="1" dirty="0" sz="2800" lang="zh-CN">
                <a:solidFill>
                  <a:schemeClr val="bg1"/>
                </a:solidFill>
              </a:rPr>
              <a:t>“效益”扶持</a:t>
            </a:r>
          </a:p>
        </p:txBody>
      </p:sp>
      <p:sp>
        <p:nvSpPr>
          <p:cNvPr id="1048834" name="矩形 13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媒体预热宣传</a:t>
            </a:r>
            <a:endParaRPr altLang="en-US" dirty="0" sz="240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5" name="矩形 10"/>
          <p:cNvSpPr/>
          <p:nvPr/>
        </p:nvSpPr>
        <p:spPr>
          <a:xfrm>
            <a:off x="6855929" y="3116020"/>
            <a:ext cx="4280167" cy="2964348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endParaRPr altLang="en-US" dirty="0" lang="zh-CN">
              <a:ea typeface="微软雅黑" panose="020B0503020204020204" pitchFamily="34" charset="-122"/>
            </a:endParaRPr>
          </a:p>
        </p:txBody>
      </p:sp>
      <p:sp>
        <p:nvSpPr>
          <p:cNvPr id="1048836" name="文本框 1"/>
          <p:cNvSpPr txBox="1"/>
          <p:nvPr/>
        </p:nvSpPr>
        <p:spPr>
          <a:xfrm>
            <a:off x="6855928" y="3320921"/>
            <a:ext cx="4280167" cy="2504440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20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活动形式：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案例短视频拍摄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拍摄时间：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-20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拍摄对象：</a:t>
            </a:r>
            <a:r>
              <a:rPr altLang="en-US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“千鸟行动”中</a:t>
            </a:r>
            <a:r>
              <a:rPr altLang="en-US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收效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显著企业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  <a:p>
            <a:pPr>
              <a:lnSpc>
                <a:spcPct val="20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视频时长：</a:t>
            </a:r>
            <a:r>
              <a:rPr altLang="zh-CN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分钟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拍摄执行：</a:t>
            </a:r>
            <a:r>
              <a:rPr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</a:p>
        </p:txBody>
      </p:sp>
      <p:sp>
        <p:nvSpPr>
          <p:cNvPr id="1048837" name="文本框 9"/>
          <p:cNvSpPr txBox="1"/>
          <p:nvPr/>
        </p:nvSpPr>
        <p:spPr>
          <a:xfrm>
            <a:off x="1462587" y="1667476"/>
            <a:ext cx="9936344" cy="829945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“共赢”历程作为千鸟行动的延续活动，将为本次行动收效显著企业拍摄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我们与企业共同战“役”过程的案例短视频</a:t>
            </a: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。</a:t>
            </a: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短视频传播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具有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让用户真切地感受到品牌传递的情绪共鸣，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实现二次营销的作用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。</a:t>
            </a:r>
            <a:endParaRPr altLang="zh-CN" dirty="0" sz="1600" lang="en-US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245" name="Picture 6" descr="https://timgsa.baidu.com/timg?image&amp;quality=80&amp;size=b9999_10000&amp;sec=1583562876676&amp;di=9207d8f0d02637c762fc9aa982ad857d&amp;imgtype=0&amp;src=http%3A%2F%2Fa4.peoplecdn.cn%2Fe756769a92ac5fd8aedc3098f5f05245.jpg%401l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462587" y="3116020"/>
            <a:ext cx="5110942" cy="2964348"/>
          </a:xfrm>
          <a:prstGeom prst="rect"/>
          <a:noFill/>
        </p:spPr>
      </p:pic>
      <p:pic>
        <p:nvPicPr>
          <p:cNvPr id="2097246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838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 startAt="3"/>
            </a:pPr>
            <a:r>
              <a:rPr altLang="en-US" b="1" dirty="0" sz="2800" lang="zh-CN">
                <a:solidFill>
                  <a:schemeClr val="bg1"/>
                </a:solidFill>
              </a:rPr>
              <a:t>“共赢”历程</a:t>
            </a:r>
          </a:p>
        </p:txBody>
      </p:sp>
      <p:sp>
        <p:nvSpPr>
          <p:cNvPr id="1048839" name="矩形 12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活动概述</a:t>
            </a:r>
            <a:endParaRPr altLang="en-US" dirty="0" sz="240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0" name="任意多边形 4"/>
          <p:cNvSpPr/>
          <p:nvPr/>
        </p:nvSpPr>
        <p:spPr>
          <a:xfrm>
            <a:off x="1517656" y="1476445"/>
            <a:ext cx="9543574" cy="1064020"/>
          </a:xfrm>
          <a:custGeom>
            <a:avLst/>
            <a:gdLst>
              <a:gd name="connsiteX0" fmla="*/ 0 w 10287000"/>
              <a:gd name="connsiteY0" fmla="*/ 792480 h 1112520"/>
              <a:gd name="connsiteX1" fmla="*/ 9585960 w 10287000"/>
              <a:gd name="connsiteY1" fmla="*/ 289560 h 1112520"/>
              <a:gd name="connsiteX2" fmla="*/ 9494520 w 10287000"/>
              <a:gd name="connsiteY2" fmla="*/ 0 h 1112520"/>
              <a:gd name="connsiteX3" fmla="*/ 10287000 w 10287000"/>
              <a:gd name="connsiteY3" fmla="*/ 563880 h 1112520"/>
              <a:gd name="connsiteX4" fmla="*/ 9540240 w 10287000"/>
              <a:gd name="connsiteY4" fmla="*/ 1112520 h 1112520"/>
              <a:gd name="connsiteX5" fmla="*/ 9585960 w 10287000"/>
              <a:gd name="connsiteY5" fmla="*/ 853440 h 1112520"/>
              <a:gd name="connsiteX6" fmla="*/ 45720 w 10287000"/>
              <a:gd name="connsiteY6" fmla="*/ 822960 h 1112520"/>
              <a:gd name="connsiteX7" fmla="*/ 0 w 10287000"/>
              <a:gd name="connsiteY7" fmla="*/ 792480 h 111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7000" h="1112520">
                <a:moveTo>
                  <a:pt x="0" y="792480"/>
                </a:moveTo>
                <a:lnTo>
                  <a:pt x="9585960" y="289560"/>
                </a:lnTo>
                <a:lnTo>
                  <a:pt x="9494520" y="0"/>
                </a:lnTo>
                <a:lnTo>
                  <a:pt x="10287000" y="563880"/>
                </a:lnTo>
                <a:lnTo>
                  <a:pt x="9540240" y="1112520"/>
                </a:lnTo>
                <a:lnTo>
                  <a:pt x="9585960" y="853440"/>
                </a:lnTo>
                <a:lnTo>
                  <a:pt x="45720" y="822960"/>
                </a:lnTo>
                <a:lnTo>
                  <a:pt x="0" y="792480"/>
                </a:lnTo>
                <a:close/>
              </a:path>
            </a:pathLst>
          </a:custGeom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defTabSz="848360"/>
            <a:endParaRPr altLang="en-US" dirty="0" sz="167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41" name="椭圆 5"/>
          <p:cNvSpPr/>
          <p:nvPr/>
        </p:nvSpPr>
        <p:spPr>
          <a:xfrm>
            <a:off x="8261267" y="1098213"/>
            <a:ext cx="1833505" cy="1890173"/>
          </a:xfrm>
          <a:prstGeom prst="ellipse"/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8100000" scaled="1"/>
          </a:gradFill>
          <a:ln>
            <a:solidFill>
              <a:schemeClr val="bg1"/>
            </a:solidFill>
          </a:ln>
          <a:effectLst>
            <a:outerShdw algn="tl" blurRad="215900" dir="7200000" dist="177800" rotWithShape="0" sx="102000" sy="102000">
              <a:schemeClr val="tx1">
                <a:lumMod val="95000"/>
                <a:lumOff val="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defTabSz="848360"/>
            <a:endParaRPr altLang="en-US" sz="1670" lang="zh-CN">
              <a:solidFill>
                <a:schemeClr val="tx1"/>
              </a:solidFill>
              <a:latin typeface="Franklin Gothic Book"/>
              <a:ea typeface="黑体" panose="02010609060101010101" charset="-122"/>
            </a:endParaRPr>
          </a:p>
        </p:txBody>
      </p:sp>
      <p:sp>
        <p:nvSpPr>
          <p:cNvPr id="1048842" name="椭圆 7"/>
          <p:cNvSpPr/>
          <p:nvPr/>
        </p:nvSpPr>
        <p:spPr>
          <a:xfrm>
            <a:off x="1941819" y="1543248"/>
            <a:ext cx="1294569" cy="1334581"/>
          </a:xfrm>
          <a:prstGeom prst="ellipse"/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8100000" scaled="1"/>
          </a:gradFill>
          <a:ln>
            <a:solidFill>
              <a:schemeClr val="bg1"/>
            </a:solidFill>
          </a:ln>
          <a:effectLst>
            <a:outerShdw algn="tl" blurRad="215900" dir="7200000" dist="177800" rotWithShape="0" sx="102000" sy="102000">
              <a:schemeClr val="tx1">
                <a:lumMod val="95000"/>
                <a:lumOff val="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defTabSz="848360"/>
            <a:endParaRPr altLang="en-US" dirty="0" sz="167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43" name="TextBox 18"/>
          <p:cNvSpPr txBox="1"/>
          <p:nvPr/>
        </p:nvSpPr>
        <p:spPr>
          <a:xfrm>
            <a:off x="2141174" y="1908770"/>
            <a:ext cx="937372" cy="646331"/>
          </a:xfrm>
          <a:prstGeom prst="rect"/>
          <a:noFill/>
        </p:spPr>
        <p:txBody>
          <a:bodyPr rtlCol="0" wrap="square">
            <a:spAutoFit/>
          </a:bodyPr>
          <a:p>
            <a:pPr defTabSz="848360"/>
            <a:r>
              <a:rPr altLang="en-US" b="1" dirty="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确定拍摄团队</a:t>
            </a:r>
            <a:endParaRPr altLang="en-US" dirty="0" lang="zh-CN" spc="-278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44" name="椭圆 9"/>
          <p:cNvSpPr/>
          <p:nvPr/>
        </p:nvSpPr>
        <p:spPr>
          <a:xfrm>
            <a:off x="3945943" y="1409642"/>
            <a:ext cx="1406212" cy="1449674"/>
          </a:xfrm>
          <a:prstGeom prst="ellipse"/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8100000" scaled="1"/>
          </a:gradFill>
          <a:ln>
            <a:solidFill>
              <a:schemeClr val="bg1"/>
            </a:solidFill>
          </a:ln>
          <a:effectLst>
            <a:outerShdw algn="tl" blurRad="215900" dir="7200000" dist="177800" rotWithShape="0" sx="102000" sy="102000">
              <a:schemeClr val="tx1">
                <a:lumMod val="95000"/>
                <a:lumOff val="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defTabSz="848360"/>
            <a:endParaRPr altLang="en-US" dirty="0" sz="1670" 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45" name="TextBox 22"/>
          <p:cNvSpPr txBox="1"/>
          <p:nvPr/>
        </p:nvSpPr>
        <p:spPr>
          <a:xfrm>
            <a:off x="4242709" y="1883631"/>
            <a:ext cx="965474" cy="646331"/>
          </a:xfrm>
          <a:prstGeom prst="rect"/>
          <a:noFill/>
        </p:spPr>
        <p:txBody>
          <a:bodyPr rtlCol="0" wrap="square">
            <a:spAutoFit/>
          </a:bodyPr>
          <a:p>
            <a:pPr defTabSz="848360"/>
            <a:r>
              <a:rPr altLang="en-US" b="1" dirty="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确定参与企业</a:t>
            </a:r>
          </a:p>
        </p:txBody>
      </p:sp>
      <p:sp>
        <p:nvSpPr>
          <p:cNvPr id="1048846" name="椭圆 11"/>
          <p:cNvSpPr/>
          <p:nvPr/>
        </p:nvSpPr>
        <p:spPr>
          <a:xfrm>
            <a:off x="5968209" y="1158546"/>
            <a:ext cx="1677004" cy="1728835"/>
          </a:xfrm>
          <a:prstGeom prst="ellipse"/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8100000" scaled="1"/>
          </a:gradFill>
          <a:ln>
            <a:solidFill>
              <a:schemeClr val="bg1"/>
            </a:solidFill>
          </a:ln>
          <a:effectLst>
            <a:outerShdw algn="tl" blurRad="215900" dir="7200000" dist="177800" rotWithShape="0" sx="102000" sy="102000">
              <a:schemeClr val="tx1">
                <a:lumMod val="95000"/>
                <a:lumOff val="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defTabSz="848360"/>
            <a:endParaRPr altLang="en-US" sz="1670" lang="zh-CN">
              <a:solidFill>
                <a:schemeClr val="tx1"/>
              </a:solidFill>
              <a:latin typeface="Franklin Gothic Book"/>
              <a:ea typeface="黑体" panose="02010609060101010101" charset="-122"/>
            </a:endParaRPr>
          </a:p>
        </p:txBody>
      </p:sp>
      <p:sp>
        <p:nvSpPr>
          <p:cNvPr id="1048847" name="TextBox 35"/>
          <p:cNvSpPr txBox="1"/>
          <p:nvPr/>
        </p:nvSpPr>
        <p:spPr>
          <a:xfrm>
            <a:off x="6410647" y="1799254"/>
            <a:ext cx="908251" cy="646331"/>
          </a:xfrm>
          <a:prstGeom prst="rect"/>
          <a:noFill/>
        </p:spPr>
        <p:txBody>
          <a:bodyPr rtlCol="0" wrap="square">
            <a:spAutoFit/>
          </a:bodyPr>
          <a:p>
            <a:pPr defTabSz="848360"/>
            <a:r>
              <a:rPr altLang="en-US" b="1" dirty="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视频拍摄制作</a:t>
            </a:r>
          </a:p>
        </p:txBody>
      </p:sp>
      <p:sp>
        <p:nvSpPr>
          <p:cNvPr id="1048848" name="TextBox 45"/>
          <p:cNvSpPr txBox="1"/>
          <p:nvPr/>
        </p:nvSpPr>
        <p:spPr>
          <a:xfrm>
            <a:off x="8746025" y="1761049"/>
            <a:ext cx="888078" cy="646331"/>
          </a:xfrm>
          <a:prstGeom prst="rect"/>
          <a:noFill/>
        </p:spPr>
        <p:txBody>
          <a:bodyPr rtlCol="0" wrap="square">
            <a:spAutoFit/>
          </a:bodyPr>
          <a:p>
            <a:pPr defTabSz="848360"/>
            <a:r>
              <a:rPr altLang="en-US" b="1" dirty="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视频推广传播</a:t>
            </a:r>
          </a:p>
        </p:txBody>
      </p:sp>
      <p:sp>
        <p:nvSpPr>
          <p:cNvPr id="1048849" name="TextBox 53"/>
          <p:cNvSpPr txBox="1"/>
          <p:nvPr/>
        </p:nvSpPr>
        <p:spPr>
          <a:xfrm>
            <a:off x="1490468" y="3447359"/>
            <a:ext cx="1948511" cy="978729"/>
          </a:xfrm>
          <a:prstGeom prst="rect"/>
          <a:noFill/>
        </p:spPr>
        <p:txBody>
          <a:bodyPr rtlCol="0" wrap="square">
            <a:spAutoFit/>
          </a:bodyPr>
          <a:p>
            <a:pPr indent="-285750" marL="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altLang="en-US" dirty="0" sz="1600" kern="0" lang="zh-CN">
                <a:latin typeface="微软雅黑" panose="020B0503020204020204" pitchFamily="34" charset="-122"/>
                <a:ea typeface="微软雅黑" panose="020B0503020204020204" pitchFamily="34" charset="-122"/>
                <a:sym typeface="Helvetica Light"/>
              </a:rPr>
              <a:t>寻求视频拍摄 团队合作，撰写脚本初稿</a:t>
            </a:r>
            <a:endParaRPr altLang="zh-CN" b="1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50" name="TextBox 55"/>
          <p:cNvSpPr txBox="1"/>
          <p:nvPr/>
        </p:nvSpPr>
        <p:spPr>
          <a:xfrm>
            <a:off x="3682343" y="3447359"/>
            <a:ext cx="2088232" cy="951030"/>
          </a:xfrm>
          <a:prstGeom prst="rect"/>
          <a:noFill/>
        </p:spPr>
        <p:txBody>
          <a:bodyPr rtlCol="0" wrap="square">
            <a:spAutoFit/>
          </a:bodyPr>
          <a:p>
            <a:pPr indent="-285750" marL="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altLang="en-US" dirty="0" sz="1600" kern="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确定最终拍摄企业，沟通拍摄内容及时间安排</a:t>
            </a:r>
            <a:endParaRPr altLang="zh-CN" dirty="0" sz="1600" kern="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51" name="TextBox 56"/>
          <p:cNvSpPr txBox="1"/>
          <p:nvPr/>
        </p:nvSpPr>
        <p:spPr>
          <a:xfrm>
            <a:off x="5934994" y="3447359"/>
            <a:ext cx="1948511" cy="978729"/>
          </a:xfrm>
          <a:prstGeom prst="rect"/>
          <a:noFill/>
        </p:spPr>
        <p:txBody>
          <a:bodyPr rtlCol="0" wrap="square">
            <a:spAutoFit/>
          </a:bodyPr>
          <a:p>
            <a:pPr indent="-285750" marL="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altLang="en-US" dirty="0" sz="1600" kern="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按既定拍摄流程进行视频拍摄、剪辑</a:t>
            </a:r>
            <a:endParaRPr altLang="zh-CN" dirty="0" sz="1600" kern="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52" name="TextBox 57"/>
          <p:cNvSpPr txBox="1"/>
          <p:nvPr/>
        </p:nvSpPr>
        <p:spPr>
          <a:xfrm>
            <a:off x="8353721" y="3447359"/>
            <a:ext cx="1948511" cy="978729"/>
          </a:xfrm>
          <a:prstGeom prst="rect"/>
          <a:noFill/>
        </p:spPr>
        <p:txBody>
          <a:bodyPr rtlCol="0" wrap="square">
            <a:spAutoFit/>
          </a:bodyPr>
          <a:p>
            <a:pPr indent="-285750" marL="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altLang="en-US" dirty="0" sz="1600" kern="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按媒体投放方案进行视频推广，监测推广数据</a:t>
            </a:r>
            <a:endParaRPr altLang="zh-CN" dirty="0" sz="1600" kern="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53" name="矩形 18"/>
          <p:cNvSpPr/>
          <p:nvPr/>
        </p:nvSpPr>
        <p:spPr>
          <a:xfrm>
            <a:off x="1859604" y="3116870"/>
            <a:ext cx="1351280" cy="332741"/>
          </a:xfrm>
          <a:prstGeom prst="rect"/>
        </p:spPr>
        <p:txBody>
          <a:bodyPr wrap="none">
            <a:spAutoFit/>
          </a:bodyPr>
          <a:p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-11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1048854" name="矩形 19"/>
          <p:cNvSpPr/>
          <p:nvPr/>
        </p:nvSpPr>
        <p:spPr>
          <a:xfrm>
            <a:off x="3952540" y="3119719"/>
            <a:ext cx="1465581" cy="332741"/>
          </a:xfrm>
          <a:prstGeom prst="rect"/>
        </p:spPr>
        <p:txBody>
          <a:bodyPr wrap="none">
            <a:spAutoFit/>
          </a:bodyPr>
          <a:p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-13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1048855" name="矩形 20"/>
          <p:cNvSpPr/>
          <p:nvPr/>
        </p:nvSpPr>
        <p:spPr>
          <a:xfrm>
            <a:off x="6149672" y="3116870"/>
            <a:ext cx="1465580" cy="332741"/>
          </a:xfrm>
          <a:prstGeom prst="rect"/>
        </p:spPr>
        <p:txBody>
          <a:bodyPr wrap="none">
            <a:spAutoFit/>
          </a:bodyPr>
          <a:p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-20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1048856" name="矩形 21"/>
          <p:cNvSpPr/>
          <p:nvPr/>
        </p:nvSpPr>
        <p:spPr>
          <a:xfrm>
            <a:off x="8427677" y="3111642"/>
            <a:ext cx="1465580" cy="332741"/>
          </a:xfrm>
          <a:prstGeom prst="rect"/>
        </p:spPr>
        <p:txBody>
          <a:bodyPr wrap="none">
            <a:spAutoFit/>
          </a:bodyPr>
          <a:p>
            <a:pPr algn="ctr"/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altLang="zh-CN" b="1" dirty="0" sz="1600"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-31</a:t>
            </a:r>
            <a:r>
              <a:rPr altLang="en-US" b="1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pic>
        <p:nvPicPr>
          <p:cNvPr id="2097247" name="Picture 20" descr="https://timgsa.baidu.com/timg?image&amp;quality=80&amp;size=b9999_10000&amp;sec=1583568384861&amp;di=607cb9dc0e679e15a587a2e5143371dd&amp;imgtype=0&amp;src=http%3A%2F%2Fdpic.tiankong.com%2Ftk%2F2v%2FQJ8359046711.jp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 bwMode="auto">
          <a:xfrm>
            <a:off x="706204" y="4426088"/>
            <a:ext cx="4309646" cy="1842873"/>
          </a:xfrm>
          <a:prstGeom prst="rect"/>
          <a:noFill/>
        </p:spPr>
      </p:pic>
      <p:pic>
        <p:nvPicPr>
          <p:cNvPr id="2097248" name="Picture 6" descr="https://timgsa.baidu.com/timg?image&amp;quality=80&amp;size=b9999_10000&amp;sec=1583564768097&amp;di=b490625b3311df3acc99f32af58d4d45&amp;imgtype=0&amp;src=http%3A%2F%2Fimg1.gtimg.com%2Fent%2Fpics%2Fhv1%2F236%2F92%2F2135%2F138852071.jp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2" cstate="screen"/>
          <a:srcRect/>
          <a:stretch>
            <a:fillRect/>
          </a:stretch>
        </p:blipFill>
        <p:spPr bwMode="auto">
          <a:xfrm>
            <a:off x="5155337" y="4398389"/>
            <a:ext cx="6554062" cy="1955366"/>
          </a:xfrm>
          <a:prstGeom prst="rect"/>
          <a:noFill/>
        </p:spPr>
      </p:pic>
      <p:pic>
        <p:nvPicPr>
          <p:cNvPr id="2097249" name="图片 26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3183" y="-137419"/>
            <a:ext cx="2459977" cy="876783"/>
          </a:xfrm>
          <a:prstGeom prst="rect"/>
        </p:spPr>
      </p:pic>
      <p:sp>
        <p:nvSpPr>
          <p:cNvPr id="1048857" name="标题 1"/>
          <p:cNvSpPr txBox="1"/>
          <p:nvPr/>
        </p:nvSpPr>
        <p:spPr>
          <a:xfrm>
            <a:off x="2576470" y="0"/>
            <a:ext cx="3712973" cy="447675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indent="-514350" marL="514350">
              <a:buFont typeface="+mj-ea"/>
              <a:buAutoNum type="circleNumDbPlain" startAt="3"/>
            </a:pPr>
            <a:r>
              <a:rPr altLang="en-US" b="1" dirty="0" sz="2800" lang="zh-CN">
                <a:solidFill>
                  <a:schemeClr val="bg1"/>
                </a:solidFill>
              </a:rPr>
              <a:t>“共赢”历程</a:t>
            </a:r>
          </a:p>
        </p:txBody>
      </p:sp>
      <p:sp>
        <p:nvSpPr>
          <p:cNvPr id="1048858" name="矩形 28"/>
          <p:cNvSpPr/>
          <p:nvPr/>
        </p:nvSpPr>
        <p:spPr>
          <a:xfrm>
            <a:off x="3183" y="1022465"/>
            <a:ext cx="2459977" cy="488564"/>
          </a:xfrm>
          <a:prstGeom prst="rect"/>
          <a:solidFill>
            <a:srgbClr val="EABFC9"/>
          </a:solidFill>
          <a:ln>
            <a:solidFill>
              <a:srgbClr val="EAB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执行规划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50" name="图片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1879" y="-56036"/>
            <a:ext cx="12188240" cy="6872844"/>
          </a:xfrm>
          <a:prstGeom prst="rect"/>
        </p:spPr>
      </p:pic>
      <p:pic>
        <p:nvPicPr>
          <p:cNvPr id="2097251" name="图片 7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1480604" y="1194583"/>
            <a:ext cx="581485" cy="1831677"/>
          </a:xfrm>
          <a:prstGeom prst="rect"/>
        </p:spPr>
      </p:pic>
      <p:pic>
        <p:nvPicPr>
          <p:cNvPr id="2097252" name="图片 11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474155" y="5479322"/>
            <a:ext cx="7278623" cy="442689"/>
          </a:xfrm>
          <a:prstGeom prst="rect"/>
        </p:spPr>
      </p:pic>
      <p:pic>
        <p:nvPicPr>
          <p:cNvPr id="2097253" name="图片 1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screen"/>
          <a:srcRect/>
          <a:stretch>
            <a:fillRect/>
          </a:stretch>
        </p:blipFill>
        <p:spPr>
          <a:xfrm>
            <a:off x="3312136" y="210733"/>
            <a:ext cx="1147574" cy="1376744"/>
          </a:xfrm>
          <a:prstGeom prst="rect"/>
        </p:spPr>
      </p:pic>
      <p:pic>
        <p:nvPicPr>
          <p:cNvPr id="2097254" name="图片 1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5" cstate="screen"/>
          <a:srcRect/>
          <a:stretch>
            <a:fillRect/>
          </a:stretch>
        </p:blipFill>
        <p:spPr>
          <a:xfrm>
            <a:off x="208304" y="4420293"/>
            <a:ext cx="1735710" cy="1481996"/>
          </a:xfrm>
          <a:prstGeom prst="rect"/>
        </p:spPr>
      </p:pic>
      <p:pic>
        <p:nvPicPr>
          <p:cNvPr id="2097255" name="图片 20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10403425" y="303450"/>
            <a:ext cx="624667" cy="1967703"/>
          </a:xfrm>
          <a:prstGeom prst="rect"/>
        </p:spPr>
      </p:pic>
      <p:pic>
        <p:nvPicPr>
          <p:cNvPr id="2097256" name="图片 660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6" cstate="screen"/>
          <a:srcRect t="-3"/>
          <a:stretch>
            <a:fillRect/>
          </a:stretch>
        </p:blipFill>
        <p:spPr>
          <a:xfrm>
            <a:off x="10656325" y="5508516"/>
            <a:ext cx="613025" cy="746278"/>
          </a:xfrm>
          <a:prstGeom prst="rect"/>
        </p:spPr>
      </p:pic>
      <p:pic>
        <p:nvPicPr>
          <p:cNvPr id="2097257" name="图片 66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6" cstate="screen"/>
          <a:srcRect t="-3"/>
          <a:stretch>
            <a:fillRect/>
          </a:stretch>
        </p:blipFill>
        <p:spPr>
          <a:xfrm>
            <a:off x="9749639" y="5751649"/>
            <a:ext cx="613025" cy="746278"/>
          </a:xfrm>
          <a:prstGeom prst="rect"/>
        </p:spPr>
      </p:pic>
      <p:grpSp>
        <p:nvGrpSpPr>
          <p:cNvPr id="117" name="组合 2"/>
          <p:cNvGrpSpPr/>
          <p:nvPr/>
        </p:nvGrpSpPr>
        <p:grpSpPr>
          <a:xfrm>
            <a:off x="3922064" y="2071869"/>
            <a:ext cx="4495425" cy="1461532"/>
            <a:chOff x="3427603" y="1591197"/>
            <a:chExt cx="1717246" cy="1096487"/>
          </a:xfrm>
        </p:grpSpPr>
        <p:sp>
          <p:nvSpPr>
            <p:cNvPr id="1048859" name="Rectangle 3"/>
            <p:cNvSpPr txBox="1">
              <a:spLocks noChangeArrowheads="1"/>
            </p:cNvSpPr>
            <p:nvPr/>
          </p:nvSpPr>
          <p:spPr>
            <a:xfrm>
              <a:off x="3427603" y="1591197"/>
              <a:ext cx="1717246" cy="1096487"/>
            </a:xfrm>
            <a:prstGeom prst="rect"/>
          </p:spPr>
          <p:txBody>
            <a:bodyPr anchor="ctr" bIns="60941" lIns="121882" rIns="121882" rtlCol="0" tIns="60941" vert="horz">
              <a:noAutofit/>
            </a:bodyPr>
            <a:lstStyle>
              <a:lvl1pPr algn="ctr" defTabSz="914400" eaLnBrk="1" hangingPunct="1" latinLnBrk="0" rtl="0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/>
              <a:r>
                <a:rPr altLang="zh-CN" b="1" dirty="0" sz="7200" kern="1500" lang="en-US" spc="133">
                  <a:ln w="1905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+mn-lt"/>
                </a:rPr>
                <a:t>THANKS</a:t>
              </a:r>
            </a:p>
          </p:txBody>
        </p:sp>
        <p:sp>
          <p:nvSpPr>
            <p:cNvPr id="1048860" name="矩形 1"/>
            <p:cNvSpPr/>
            <p:nvPr/>
          </p:nvSpPr>
          <p:spPr>
            <a:xfrm>
              <a:off x="3509034" y="1954624"/>
              <a:ext cx="123949" cy="62074"/>
            </a:xfrm>
            <a:prstGeom prst="rect"/>
            <a:solidFill>
              <a:srgbClr val="FC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dirty="0" sz="2400" lang="zh-CN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048861" name="矩形 39"/>
            <p:cNvSpPr/>
            <p:nvPr/>
          </p:nvSpPr>
          <p:spPr>
            <a:xfrm>
              <a:off x="4403741" y="1954623"/>
              <a:ext cx="28215" cy="352588"/>
            </a:xfrm>
            <a:prstGeom prst="rect"/>
            <a:solidFill>
              <a:srgbClr val="FC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dirty="0" sz="2400" lang="zh-CN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advClick="0" advTm="3000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7"/>
                                        <p:tgtEl>
                                          <p:spTgt spid="2097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097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097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10"/>
                                        <p:tgtEl>
                                          <p:spTgt spid="2097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1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16"/>
                                        <p:tgtEl>
                                          <p:spTgt spid="2097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7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2097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2097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20972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2"/>
                                        <p:tgtEl>
                                          <p:spTgt spid="2097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3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25"/>
                                        <p:tgtEl>
                                          <p:spTgt spid="2097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6"/>
                                        <p:tgtEl>
                                          <p:spTgt spid="2097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20972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8"/>
                                        <p:tgtEl>
                                          <p:spTgt spid="2097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9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31"/>
                                        <p:tgtEl>
                                          <p:spTgt spid="2097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2097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2097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34"/>
                                        <p:tgtEl>
                                          <p:spTgt spid="2097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5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37"/>
                                        <p:tgtEl>
                                          <p:spTgt spid="2097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8"/>
                                        <p:tgtEl>
                                          <p:spTgt spid="2097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9"/>
                                        <p:tgtEl>
                                          <p:spTgt spid="20972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40"/>
                                        <p:tgtEl>
                                          <p:spTgt spid="2097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标题 1"/>
          <p:cNvSpPr>
            <a:spLocks noGrp="1"/>
          </p:cNvSpPr>
          <p:nvPr>
            <p:ph type="title"/>
          </p:nvPr>
        </p:nvSpPr>
        <p:spPr>
          <a:xfrm>
            <a:off x="2728067" y="5387"/>
            <a:ext cx="5118208" cy="447675"/>
          </a:xfrm>
        </p:spPr>
        <p:txBody>
          <a:bodyPr/>
          <a:p>
            <a:r>
              <a:rPr altLang="en-US" b="1" dirty="0" sz="2800" lang="zh-CN"/>
              <a:t>新冠疫情影响中国经济</a:t>
            </a:r>
          </a:p>
        </p:txBody>
      </p:sp>
      <p:sp>
        <p:nvSpPr>
          <p:cNvPr id="1048629" name="矩形 4"/>
          <p:cNvSpPr/>
          <p:nvPr/>
        </p:nvSpPr>
        <p:spPr>
          <a:xfrm>
            <a:off x="1053192" y="970033"/>
            <a:ext cx="10148207" cy="1200329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altLang="en-US" dirty="0" sz="1600" lang="zh-CN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一场突如其来的新冠肺炎疫情让中国传统行业在</a:t>
            </a:r>
            <a:r>
              <a:rPr altLang="zh-CN" dirty="0" sz="1600" lang="en-US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altLang="en-US" dirty="0" sz="1600" lang="zh-CN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年的春节迎来前所未有的“拐点”。春节黄金周，多行业消费大幅度减少，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餐饮、酒店、旅游、影院、交通等行业首当其冲，</a:t>
            </a:r>
            <a:r>
              <a:rPr altLang="en-US" dirty="0" sz="1600" lang="zh-CN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航空春运客运量下滑</a:t>
            </a:r>
            <a:r>
              <a:rPr altLang="zh-CN" dirty="0" sz="1600" lang="en-US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70%</a:t>
            </a:r>
            <a:r>
              <a:rPr altLang="en-US" dirty="0" sz="1600" lang="zh-CN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，娱乐行业损失</a:t>
            </a:r>
            <a:r>
              <a:rPr altLang="zh-CN" dirty="0" sz="1600" lang="en-US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  <a:r>
              <a:rPr altLang="en-US" dirty="0" sz="1600" lang="zh-CN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亿，餐饮行业损失</a:t>
            </a:r>
            <a:r>
              <a:rPr altLang="zh-CN" dirty="0" sz="1600" lang="en-US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altLang="en-US" dirty="0" sz="1600" lang="zh-CN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万亿，零售业损失</a:t>
            </a:r>
            <a:r>
              <a:rPr altLang="zh-CN" dirty="0" sz="1600" lang="en-US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altLang="en-US" dirty="0" sz="1600" lang="zh-CN">
                <a:solidFill>
                  <a:srgbClr val="25252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万亿，</a:t>
            </a: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多数传统企业收入出现断崖式下跌。</a:t>
            </a:r>
            <a:endParaRPr altLang="zh-CN" dirty="0" sz="1600"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167" name="Picture 2" descr="https://pics4.baidu.com/feed/6a600c338744ebf811c47efe177d942c6259a7c0.jpeg?token=c4546251d8e8659fb91559205ed4edaa&amp;s=4696762A4583694B5EF4816E0200B070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6538180" y="2913695"/>
            <a:ext cx="4663219" cy="2711889"/>
          </a:xfrm>
          <a:prstGeom prst="rect"/>
          <a:noFill/>
        </p:spPr>
      </p:pic>
      <p:sp>
        <p:nvSpPr>
          <p:cNvPr id="1048630" name="矩形 3"/>
          <p:cNvSpPr/>
          <p:nvPr/>
        </p:nvSpPr>
        <p:spPr>
          <a:xfrm>
            <a:off x="9369642" y="5812585"/>
            <a:ext cx="2451312" cy="261610"/>
          </a:xfrm>
          <a:prstGeom prst="rect"/>
        </p:spPr>
        <p:txBody>
          <a:bodyPr wrap="none">
            <a:spAutoFit/>
          </a:bodyPr>
          <a:p>
            <a:r>
              <a:rPr altLang="en-US" dirty="0" sz="1100" lang="zh-CN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数据来源：</a:t>
            </a:r>
            <a:r>
              <a:rPr altLang="zh-CN" dirty="0" sz="1100" lang="en-U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wind</a:t>
            </a:r>
            <a:r>
              <a:rPr altLang="en-US" dirty="0" sz="1100" lang="zh-CN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、万博新经济研究院</a:t>
            </a:r>
            <a:endParaRPr altLang="en-US" dirty="0" sz="1100" lang="zh-CN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1048631" name="矩形 23"/>
          <p:cNvSpPr/>
          <p:nvPr/>
        </p:nvSpPr>
        <p:spPr>
          <a:xfrm>
            <a:off x="7846275" y="2357363"/>
            <a:ext cx="2339102" cy="369332"/>
          </a:xfrm>
          <a:prstGeom prst="rect"/>
        </p:spPr>
        <p:txBody>
          <a:bodyPr wrap="none">
            <a:spAutoFit/>
          </a:bodyPr>
          <a:p>
            <a:r>
              <a:rPr altLang="zh-CN" dirty="0" i="1" lang="en-US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altLang="en-US" dirty="0" i="1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年经济增速预测</a:t>
            </a:r>
            <a:endParaRPr altLang="en-US" dirty="0" i="1" 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168" name="Picture 2" descr="https://timgsa.baidu.com/timg?image&amp;quality=80&amp;size=b9999_10000&amp;sec=1583504958792&amp;di=17936ed97bf0357c1275fce7332540bd&amp;imgtype=0&amp;src=http%3A%2F%2Fimage2.thepaper.cn%2Fimage%2F52%2F718%2F897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1232807" y="2541876"/>
            <a:ext cx="4719146" cy="2893042"/>
          </a:xfrm>
          <a:prstGeom prst="rect"/>
          <a:noFill/>
        </p:spPr>
      </p:pic>
      <p:pic>
        <p:nvPicPr>
          <p:cNvPr id="2097169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0" y="-151179"/>
            <a:ext cx="2457523" cy="884876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空心弧 5"/>
          <p:cNvSpPr/>
          <p:nvPr/>
        </p:nvSpPr>
        <p:spPr>
          <a:xfrm>
            <a:off x="4580331" y="1719751"/>
            <a:ext cx="3359563" cy="3360000"/>
          </a:xfrm>
          <a:prstGeom prst="blockArc">
            <a:avLst>
              <a:gd name="adj1" fmla="val 16199997"/>
              <a:gd name="adj2" fmla="val 8579964"/>
              <a:gd name="adj3" fmla="val 4527"/>
            </a:avLst>
          </a:prstGeom>
          <a:solidFill>
            <a:srgbClr val="FFAC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rtlCol="0"/>
          <a:p>
            <a:pPr algn="ctr"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0" cap="none" dirty="0" sz="2000" i="0" kern="0" kumimoji="0" lang="zh-CN" noProof="0" normalizeH="0" spc="0" strike="noStrike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5号-经典雅黑" panose="00000500000000000000" charset="-122"/>
              <a:ea typeface="字魂35号-经典雅黑" panose="00000500000000000000" charset="-122"/>
              <a:cs typeface="+mn-ea"/>
              <a:sym typeface="+mn-lt"/>
            </a:endParaRPr>
          </a:p>
        </p:txBody>
      </p:sp>
      <p:sp>
        <p:nvSpPr>
          <p:cNvPr id="1048633" name="空心弧 6"/>
          <p:cNvSpPr/>
          <p:nvPr/>
        </p:nvSpPr>
        <p:spPr>
          <a:xfrm>
            <a:off x="4766971" y="1906420"/>
            <a:ext cx="2986283" cy="2986669"/>
          </a:xfrm>
          <a:prstGeom prst="blockArc">
            <a:avLst>
              <a:gd name="adj1" fmla="val 16199997"/>
              <a:gd name="adj2" fmla="val 10552654"/>
              <a:gd name="adj3" fmla="val 5085"/>
            </a:avLst>
          </a:prstGeom>
          <a:solidFill>
            <a:srgbClr val="EABFC9"/>
          </a:solidFill>
          <a:ln w="12700" cap="flat" cmpd="sng" algn="ctr">
            <a:solidFill>
              <a:srgbClr val="EABFC9"/>
            </a:solidFill>
            <a:prstDash val="solid"/>
            <a:miter lim="800000"/>
          </a:ln>
          <a:effectLst/>
        </p:spPr>
        <p:txBody>
          <a:bodyPr anchor="ctr" rtlCol="0"/>
          <a:p>
            <a:pPr algn="ctr"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0" cap="none" dirty="0" sz="2000" i="0" kern="0" kumimoji="0" lang="zh-CN" noProof="0" normalizeH="0" spc="0" strike="noStrike" u="none">
              <a:ln>
                <a:noFill/>
              </a:ln>
              <a:solidFill>
                <a:srgbClr val="5A6378"/>
              </a:solidFill>
              <a:effectLst/>
              <a:uLnTx/>
              <a:uFillTx/>
              <a:latin typeface="字魂35号-经典雅黑" panose="00000500000000000000" charset="-122"/>
              <a:ea typeface="字魂35号-经典雅黑" panose="00000500000000000000" charset="-122"/>
              <a:cs typeface="+mn-ea"/>
              <a:sym typeface="+mn-lt"/>
            </a:endParaRPr>
          </a:p>
        </p:txBody>
      </p:sp>
      <p:sp>
        <p:nvSpPr>
          <p:cNvPr id="1048634" name="空心弧 7"/>
          <p:cNvSpPr/>
          <p:nvPr/>
        </p:nvSpPr>
        <p:spPr>
          <a:xfrm>
            <a:off x="4953618" y="2093088"/>
            <a:ext cx="2612997" cy="2613335"/>
          </a:xfrm>
          <a:prstGeom prst="blockArc">
            <a:avLst>
              <a:gd name="adj1" fmla="val 16199997"/>
              <a:gd name="adj2" fmla="val 11627833"/>
              <a:gd name="adj3" fmla="val 5703"/>
            </a:avLst>
          </a:prstGeom>
          <a:solidFill>
            <a:srgbClr val="FFAC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rtlCol="0"/>
          <a:p>
            <a:pPr algn="ctr"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0" cap="none" dirty="0" sz="2000" i="0" kern="0" kumimoji="0" lang="zh-CN" noProof="0" normalizeH="0" spc="0" strike="noStrike" u="none">
              <a:ln>
                <a:noFill/>
              </a:ln>
              <a:solidFill>
                <a:srgbClr val="5A6378"/>
              </a:solidFill>
              <a:effectLst/>
              <a:uLnTx/>
              <a:uFillTx/>
              <a:latin typeface="字魂35号-经典雅黑" panose="00000500000000000000" charset="-122"/>
              <a:ea typeface="字魂35号-经典雅黑" panose="00000500000000000000" charset="-122"/>
              <a:cs typeface="+mn-ea"/>
              <a:sym typeface="+mn-lt"/>
            </a:endParaRPr>
          </a:p>
        </p:txBody>
      </p:sp>
      <p:sp>
        <p:nvSpPr>
          <p:cNvPr id="1048635" name="空心弧 8"/>
          <p:cNvSpPr/>
          <p:nvPr/>
        </p:nvSpPr>
        <p:spPr>
          <a:xfrm>
            <a:off x="5140258" y="2279753"/>
            <a:ext cx="2239713" cy="2240003"/>
          </a:xfrm>
          <a:prstGeom prst="blockArc">
            <a:avLst>
              <a:gd name="adj1" fmla="val 16199997"/>
              <a:gd name="adj2" fmla="val 13295224"/>
              <a:gd name="adj3" fmla="val 5800"/>
            </a:avLst>
          </a:prstGeom>
          <a:solidFill>
            <a:srgbClr val="EABFC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rtlCol="0"/>
          <a:p>
            <a:pPr algn="ctr"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0" cap="none" dirty="0" sz="2000" i="0" kern="0" kumimoji="0" lang="zh-CN" noProof="0" normalizeH="0" spc="0" strike="noStrike" u="none">
              <a:ln>
                <a:noFill/>
              </a:ln>
              <a:solidFill>
                <a:srgbClr val="5A6378"/>
              </a:solidFill>
              <a:effectLst/>
              <a:uLnTx/>
              <a:uFillTx/>
              <a:latin typeface="字魂35号-经典雅黑" panose="00000500000000000000" charset="-122"/>
              <a:ea typeface="字魂35号-经典雅黑" panose="00000500000000000000" charset="-122"/>
              <a:cs typeface="+mn-ea"/>
              <a:sym typeface="+mn-lt"/>
            </a:endParaRPr>
          </a:p>
        </p:txBody>
      </p:sp>
      <p:grpSp>
        <p:nvGrpSpPr>
          <p:cNvPr id="69" name="组合 9"/>
          <p:cNvGrpSpPr/>
          <p:nvPr/>
        </p:nvGrpSpPr>
        <p:grpSpPr>
          <a:xfrm>
            <a:off x="3657336" y="2695537"/>
            <a:ext cx="5148411" cy="1456267"/>
            <a:chOff x="2641409" y="2413000"/>
            <a:chExt cx="3861811" cy="1092200"/>
          </a:xfrm>
        </p:grpSpPr>
        <p:cxnSp>
          <p:nvCxnSpPr>
            <p:cNvPr id="3145730" name="直接连接符 10"/>
            <p:cNvCxnSpPr>
              <a:cxnSpLocks/>
            </p:cNvCxnSpPr>
            <p:nvPr/>
          </p:nvCxnSpPr>
          <p:spPr>
            <a:xfrm>
              <a:off x="2641409" y="2413000"/>
              <a:ext cx="1335280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solid"/>
              <a:miter lim="800000"/>
              <a:headEnd type="oval" w="sm" len="sm"/>
              <a:tailEnd type="oval" w="sm" len="sm"/>
            </a:ln>
            <a:effectLst/>
          </p:spPr>
        </p:cxnSp>
        <p:cxnSp>
          <p:nvCxnSpPr>
            <p:cNvPr id="3145731" name="直接连接符 11"/>
            <p:cNvCxnSpPr>
              <a:cxnSpLocks/>
            </p:cNvCxnSpPr>
            <p:nvPr/>
          </p:nvCxnSpPr>
          <p:spPr>
            <a:xfrm>
              <a:off x="2641409" y="3505200"/>
              <a:ext cx="1059057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solid"/>
              <a:miter lim="800000"/>
              <a:headEnd type="oval" w="sm" len="sm"/>
              <a:tailEnd type="oval" w="sm" len="sm"/>
            </a:ln>
            <a:effectLst/>
          </p:spPr>
        </p:cxnSp>
        <p:cxnSp>
          <p:nvCxnSpPr>
            <p:cNvPr id="3145732" name="直接连接符 12"/>
            <p:cNvCxnSpPr>
              <a:cxnSpLocks/>
            </p:cNvCxnSpPr>
            <p:nvPr/>
          </p:nvCxnSpPr>
          <p:spPr>
            <a:xfrm>
              <a:off x="5676900" y="2413000"/>
              <a:ext cx="826320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solid"/>
              <a:miter lim="800000"/>
              <a:headEnd type="oval" w="sm" len="sm"/>
              <a:tailEnd type="oval" w="sm" len="sm"/>
            </a:ln>
            <a:effectLst/>
          </p:spPr>
        </p:cxnSp>
        <p:cxnSp>
          <p:nvCxnSpPr>
            <p:cNvPr id="3145733" name="直接连接符 13"/>
            <p:cNvCxnSpPr>
              <a:cxnSpLocks/>
            </p:cNvCxnSpPr>
            <p:nvPr/>
          </p:nvCxnSpPr>
          <p:spPr>
            <a:xfrm>
              <a:off x="5329238" y="3505200"/>
              <a:ext cx="1173982" cy="0"/>
            </a:xfrm>
            <a:prstGeom prst="line"/>
            <a:noFill/>
            <a:ln w="6350" cap="flat" cmpd="sng" algn="ctr">
              <a:solidFill>
                <a:srgbClr val="EABFC9"/>
              </a:solidFill>
              <a:prstDash val="solid"/>
              <a:miter lim="800000"/>
              <a:headEnd type="oval" w="sm" len="sm"/>
              <a:tailEnd type="oval" w="sm" len="sm"/>
            </a:ln>
            <a:effectLst/>
          </p:spPr>
        </p:cxnSp>
      </p:grpSp>
      <p:sp>
        <p:nvSpPr>
          <p:cNvPr id="1048636" name="矩形 14"/>
          <p:cNvSpPr/>
          <p:nvPr/>
        </p:nvSpPr>
        <p:spPr>
          <a:xfrm>
            <a:off x="5289931" y="3169508"/>
            <a:ext cx="1861442" cy="523220"/>
          </a:xfrm>
          <a:prstGeom prst="rect"/>
        </p:spPr>
        <p:txBody>
          <a:bodyPr anchor="ctr" wrap="square">
            <a:spAutoFit/>
          </a:bodyPr>
          <a:p>
            <a:pPr algn="ctr"/>
            <a:r>
              <a:rPr altLang="en-US" b="1" dirty="0" sz="2800" lang="zh-CN">
                <a:solidFill>
                  <a:schemeClr val="accent2"/>
                </a:solidFill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rPr>
              <a:t>疫情当下</a:t>
            </a:r>
            <a:endParaRPr altLang="en-US" b="1" dirty="0" lang="zh-CN">
              <a:solidFill>
                <a:schemeClr val="accent2"/>
              </a:solidFill>
              <a:latin typeface="字魂35号-经典雅黑" panose="00000500000000000000" charset="-122"/>
              <a:ea typeface="字魂35号-经典雅黑" panose="00000500000000000000" charset="-122"/>
              <a:cs typeface="+mn-ea"/>
              <a:sym typeface="+mn-lt"/>
            </a:endParaRPr>
          </a:p>
        </p:txBody>
      </p:sp>
      <p:sp>
        <p:nvSpPr>
          <p:cNvPr id="1048637" name="矩形 15"/>
          <p:cNvSpPr>
            <a:spLocks noChangeArrowheads="1"/>
          </p:cNvSpPr>
          <p:nvPr/>
        </p:nvSpPr>
        <p:spPr bwMode="auto">
          <a:xfrm>
            <a:off x="1436653" y="1971651"/>
            <a:ext cx="2886075" cy="1005828"/>
          </a:xfrm>
          <a:prstGeom prst="rect"/>
          <a:noFill/>
          <a:ln>
            <a:noFill/>
          </a:ln>
        </p:spPr>
        <p:txBody>
          <a:bodyPr bIns="45714" lIns="91428" rIns="91428" tIns="45714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疫情期间，交通运输管控严格</a:t>
            </a:r>
          </a:p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政府号召减少出行，外出人口隔离</a:t>
            </a:r>
            <a:endParaRPr altLang="zh-CN" dirty="0" sz="1400" lang="en-US">
              <a:solidFill>
                <a:srgbClr val="E7E6E6">
                  <a:lumMod val="25000"/>
                </a:srgbClr>
              </a:solidFill>
              <a:latin typeface="字魂35号-经典雅黑" panose="00000500000000000000" charset="-122"/>
              <a:ea typeface="字魂35号-经典雅黑" panose="00000500000000000000" charset="-122"/>
              <a:cs typeface="Segoe UI Light" panose="020B0502040204020203" pitchFamily="34" charset="0"/>
              <a:sym typeface="iekie jianyuanti" panose="02010601030101010101" pitchFamily="2" charset="-122"/>
            </a:endParaRPr>
          </a:p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出行成难题</a:t>
            </a:r>
            <a:endParaRPr altLang="zh-CN" dirty="0" sz="1400" lang="en-US">
              <a:solidFill>
                <a:srgbClr val="E7E6E6">
                  <a:lumMod val="25000"/>
                </a:srgbClr>
              </a:solidFill>
              <a:latin typeface="字魂35号-经典雅黑" panose="00000500000000000000" charset="-122"/>
              <a:ea typeface="字魂35号-经典雅黑" panose="00000500000000000000" charset="-122"/>
              <a:cs typeface="Segoe UI Light" panose="020B0502040204020203" pitchFamily="34" charset="0"/>
              <a:sym typeface="iekie jianyuanti" panose="02010601030101010101" pitchFamily="2" charset="-122"/>
            </a:endParaRPr>
          </a:p>
        </p:txBody>
      </p:sp>
      <p:sp>
        <p:nvSpPr>
          <p:cNvPr id="1048638" name="矩形 16"/>
          <p:cNvSpPr>
            <a:spLocks noChangeArrowheads="1"/>
          </p:cNvSpPr>
          <p:nvPr/>
        </p:nvSpPr>
        <p:spPr bwMode="auto">
          <a:xfrm>
            <a:off x="1449263" y="1662239"/>
            <a:ext cx="2247813" cy="369320"/>
          </a:xfrm>
          <a:prstGeom prst="rect"/>
          <a:noFill/>
          <a:ln>
            <a:noFill/>
          </a:ln>
        </p:spPr>
        <p:txBody>
          <a:bodyPr bIns="45714" lIns="91428" rIns="91428" tIns="45714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altLang="en-US" b="1" dirty="0" lang="zh-CN">
                <a:solidFill>
                  <a:schemeClr val="accent2"/>
                </a:solidFill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rPr>
              <a:t>出行难</a:t>
            </a:r>
          </a:p>
        </p:txBody>
      </p:sp>
      <p:sp>
        <p:nvSpPr>
          <p:cNvPr id="1048639" name="矩形 17"/>
          <p:cNvSpPr>
            <a:spLocks noChangeArrowheads="1"/>
          </p:cNvSpPr>
          <p:nvPr/>
        </p:nvSpPr>
        <p:spPr bwMode="auto">
          <a:xfrm>
            <a:off x="8960768" y="2101526"/>
            <a:ext cx="2886075" cy="701029"/>
          </a:xfrm>
          <a:prstGeom prst="rect"/>
          <a:noFill/>
          <a:ln>
            <a:noFill/>
          </a:ln>
        </p:spPr>
        <p:txBody>
          <a:bodyPr bIns="45714" lIns="91428" rIns="91428" tIns="45714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春节假期延长与新型肺炎隔离期影响，复工时间延后</a:t>
            </a:r>
            <a:endParaRPr altLang="zh-CN" dirty="0" sz="1400" lang="en-US">
              <a:solidFill>
                <a:srgbClr val="E7E6E6">
                  <a:lumMod val="25000"/>
                </a:srgbClr>
              </a:solidFill>
              <a:latin typeface="字魂35号-经典雅黑" panose="00000500000000000000" charset="-122"/>
              <a:ea typeface="字魂35号-经典雅黑" panose="00000500000000000000" charset="-122"/>
              <a:cs typeface="Segoe UI Light" panose="020B0502040204020203" pitchFamily="34" charset="0"/>
              <a:sym typeface="iekie jianyuanti" panose="02010601030101010101" pitchFamily="2" charset="-122"/>
            </a:endParaRPr>
          </a:p>
        </p:txBody>
      </p:sp>
      <p:sp>
        <p:nvSpPr>
          <p:cNvPr id="1048640" name="矩形 18"/>
          <p:cNvSpPr>
            <a:spLocks noChangeArrowheads="1"/>
          </p:cNvSpPr>
          <p:nvPr/>
        </p:nvSpPr>
        <p:spPr bwMode="auto">
          <a:xfrm>
            <a:off x="8973227" y="1791794"/>
            <a:ext cx="2247813" cy="369320"/>
          </a:xfrm>
          <a:prstGeom prst="rect"/>
          <a:noFill/>
          <a:ln>
            <a:noFill/>
          </a:ln>
        </p:spPr>
        <p:txBody>
          <a:bodyPr bIns="45714" lIns="91428" rIns="91428" tIns="45714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altLang="en-US" b="1" dirty="0" lang="zh-CN">
                <a:solidFill>
                  <a:schemeClr val="accent2"/>
                </a:solidFill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rPr>
              <a:t>复工难</a:t>
            </a:r>
          </a:p>
        </p:txBody>
      </p:sp>
      <p:sp>
        <p:nvSpPr>
          <p:cNvPr id="1048641" name="矩形 19"/>
          <p:cNvSpPr>
            <a:spLocks noChangeArrowheads="1"/>
          </p:cNvSpPr>
          <p:nvPr/>
        </p:nvSpPr>
        <p:spPr bwMode="auto">
          <a:xfrm>
            <a:off x="1449353" y="4302573"/>
            <a:ext cx="2886075" cy="1005829"/>
          </a:xfrm>
          <a:prstGeom prst="rect"/>
          <a:noFill/>
          <a:ln>
            <a:noFill/>
          </a:ln>
        </p:spPr>
        <p:txBody>
          <a:bodyPr bIns="45714" lIns="91428" rIns="91428" tIns="45714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商场除超市外，基本关闭；</a:t>
            </a:r>
            <a:endParaRPr altLang="zh-CN" dirty="0" sz="1400" lang="en-US">
              <a:solidFill>
                <a:srgbClr val="E7E6E6">
                  <a:lumMod val="25000"/>
                </a:srgbClr>
              </a:solidFill>
              <a:latin typeface="字魂35号-经典雅黑" panose="00000500000000000000" charset="-122"/>
              <a:ea typeface="字魂35号-经典雅黑" panose="00000500000000000000" charset="-122"/>
              <a:cs typeface="Segoe UI Light" panose="020B0502040204020203" pitchFamily="34" charset="0"/>
              <a:sym typeface="iekie jianyuanti" panose="02010601030101010101" pitchFamily="2" charset="-122"/>
            </a:endParaRPr>
          </a:p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品牌实体店线下营销宣传全线停滞；</a:t>
            </a:r>
            <a:endParaRPr altLang="zh-CN" dirty="0" sz="1400" lang="en-US">
              <a:solidFill>
                <a:srgbClr val="E7E6E6">
                  <a:lumMod val="25000"/>
                </a:srgbClr>
              </a:solidFill>
              <a:latin typeface="字魂35号-经典雅黑" panose="00000500000000000000" charset="-122"/>
              <a:ea typeface="字魂35号-经典雅黑" panose="00000500000000000000" charset="-122"/>
              <a:cs typeface="Segoe UI Light" panose="020B0502040204020203" pitchFamily="34" charset="0"/>
              <a:sym typeface="iekie jianyuanti" panose="02010601030101010101" pitchFamily="2" charset="-122"/>
            </a:endParaRPr>
          </a:p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线下流动流量骤减。</a:t>
            </a:r>
            <a:endParaRPr altLang="zh-CN" dirty="0" sz="1400" lang="en-US">
              <a:solidFill>
                <a:srgbClr val="E7E6E6">
                  <a:lumMod val="25000"/>
                </a:srgbClr>
              </a:solidFill>
              <a:latin typeface="字魂35号-经典雅黑" panose="00000500000000000000" charset="-122"/>
              <a:ea typeface="字魂35号-经典雅黑" panose="00000500000000000000" charset="-122"/>
              <a:cs typeface="Segoe UI Light" panose="020B0502040204020203" pitchFamily="34" charset="0"/>
              <a:sym typeface="iekie jianyuanti" panose="02010601030101010101" pitchFamily="2" charset="-122"/>
            </a:endParaRPr>
          </a:p>
        </p:txBody>
      </p:sp>
      <p:sp>
        <p:nvSpPr>
          <p:cNvPr id="1048642" name="矩形 20"/>
          <p:cNvSpPr>
            <a:spLocks noChangeArrowheads="1"/>
          </p:cNvSpPr>
          <p:nvPr/>
        </p:nvSpPr>
        <p:spPr bwMode="auto">
          <a:xfrm>
            <a:off x="1461961" y="3992807"/>
            <a:ext cx="2247813" cy="369320"/>
          </a:xfrm>
          <a:prstGeom prst="rect"/>
          <a:noFill/>
          <a:ln>
            <a:noFill/>
          </a:ln>
        </p:spPr>
        <p:txBody>
          <a:bodyPr bIns="45714" lIns="91428" rIns="91428" tIns="45714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altLang="en-US" b="1" dirty="0" lang="zh-CN">
                <a:solidFill>
                  <a:schemeClr val="accent2"/>
                </a:solidFill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rPr>
              <a:t>线下难</a:t>
            </a:r>
          </a:p>
        </p:txBody>
      </p:sp>
      <p:sp>
        <p:nvSpPr>
          <p:cNvPr id="1048643" name="矩形 21"/>
          <p:cNvSpPr>
            <a:spLocks noChangeArrowheads="1"/>
          </p:cNvSpPr>
          <p:nvPr/>
        </p:nvSpPr>
        <p:spPr bwMode="auto">
          <a:xfrm>
            <a:off x="8973468" y="4332418"/>
            <a:ext cx="2886075" cy="1005829"/>
          </a:xfrm>
          <a:prstGeom prst="rect"/>
          <a:noFill/>
          <a:ln>
            <a:noFill/>
          </a:ln>
        </p:spPr>
        <p:txBody>
          <a:bodyPr bIns="45714" lIns="91428" rIns="91428" tIns="45714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防护用品、生活用品限量上架</a:t>
            </a:r>
          </a:p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商店基本停业，采购途径少</a:t>
            </a:r>
            <a:endParaRPr altLang="zh-CN" dirty="0" sz="1400" lang="en-US">
              <a:solidFill>
                <a:srgbClr val="E7E6E6">
                  <a:lumMod val="25000"/>
                </a:srgbClr>
              </a:solidFill>
              <a:latin typeface="字魂35号-经典雅黑" panose="00000500000000000000" charset="-122"/>
              <a:ea typeface="字魂35号-经典雅黑" panose="00000500000000000000" charset="-122"/>
              <a:cs typeface="Segoe UI Light" panose="020B0502040204020203" pitchFamily="34" charset="0"/>
              <a:sym typeface="iekie jianyuanti" panose="02010601030101010101" pitchFamily="2" charset="-122"/>
            </a:endParaRPr>
          </a:p>
          <a:p>
            <a:pPr fontAlgn="auto" lvl="0">
              <a:lnSpc>
                <a:spcPct val="150000"/>
              </a:lnSpc>
            </a:pPr>
            <a:r>
              <a:rPr altLang="en-US" dirty="0" sz="1400" lang="zh-CN">
                <a:solidFill>
                  <a:srgbClr val="E7E6E6">
                    <a:lumMod val="25000"/>
                  </a:srgbClr>
                </a:solidFill>
                <a:latin typeface="字魂35号-经典雅黑" panose="00000500000000000000" charset="-122"/>
                <a:ea typeface="字魂35号-经典雅黑" panose="00000500000000000000" charset="-122"/>
                <a:cs typeface="Segoe UI Light" panose="020B0502040204020203" pitchFamily="34" charset="0"/>
                <a:sym typeface="iekie jianyuanti" panose="02010601030101010101" pitchFamily="2" charset="-122"/>
              </a:rPr>
              <a:t>购买成难题</a:t>
            </a:r>
            <a:endParaRPr altLang="zh-CN" dirty="0" sz="1400" lang="en-US">
              <a:solidFill>
                <a:srgbClr val="E7E6E6">
                  <a:lumMod val="25000"/>
                </a:srgbClr>
              </a:solidFill>
              <a:latin typeface="字魂35号-经典雅黑" panose="00000500000000000000" charset="-122"/>
              <a:ea typeface="字魂35号-经典雅黑" panose="00000500000000000000" charset="-122"/>
              <a:cs typeface="Segoe UI Light" panose="020B0502040204020203" pitchFamily="34" charset="0"/>
              <a:sym typeface="iekie jianyuanti" panose="02010601030101010101" pitchFamily="2" charset="-122"/>
            </a:endParaRPr>
          </a:p>
        </p:txBody>
      </p:sp>
      <p:sp>
        <p:nvSpPr>
          <p:cNvPr id="1048644" name="矩形 22"/>
          <p:cNvSpPr>
            <a:spLocks noChangeArrowheads="1"/>
          </p:cNvSpPr>
          <p:nvPr/>
        </p:nvSpPr>
        <p:spPr bwMode="auto">
          <a:xfrm>
            <a:off x="8985925" y="4022967"/>
            <a:ext cx="2247813" cy="369320"/>
          </a:xfrm>
          <a:prstGeom prst="rect"/>
          <a:noFill/>
          <a:ln>
            <a:noFill/>
          </a:ln>
        </p:spPr>
        <p:txBody>
          <a:bodyPr bIns="45714" lIns="91428" rIns="91428" tIns="45714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altLang="en-US" b="1" dirty="0" lang="zh-CN">
                <a:solidFill>
                  <a:schemeClr val="accent2"/>
                </a:solidFill>
                <a:latin typeface="字魂35号-经典雅黑" panose="00000500000000000000" charset="-122"/>
                <a:ea typeface="字魂35号-经典雅黑" panose="00000500000000000000" charset="-122"/>
                <a:cs typeface="+mn-ea"/>
                <a:sym typeface="+mn-lt"/>
              </a:rPr>
              <a:t>购买难</a:t>
            </a:r>
          </a:p>
        </p:txBody>
      </p:sp>
      <p:sp>
        <p:nvSpPr>
          <p:cNvPr id="1048645" name="标题 1"/>
          <p:cNvSpPr>
            <a:spLocks noGrp="1"/>
          </p:cNvSpPr>
          <p:nvPr>
            <p:ph type="title"/>
          </p:nvPr>
        </p:nvSpPr>
        <p:spPr>
          <a:xfrm>
            <a:off x="2728067" y="5387"/>
            <a:ext cx="5118208" cy="447675"/>
          </a:xfrm>
        </p:spPr>
        <p:txBody>
          <a:bodyPr/>
          <a:p>
            <a:r>
              <a:rPr altLang="en-US" b="1" dirty="0" sz="2800" lang="zh-CN"/>
              <a:t>疫情影响人们生活方式</a:t>
            </a:r>
          </a:p>
        </p:txBody>
      </p:sp>
      <p:pic>
        <p:nvPicPr>
          <p:cNvPr id="2097170" name="图片 25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0" y="-151179"/>
            <a:ext cx="2457523" cy="884876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矩形 2"/>
          <p:cNvSpPr/>
          <p:nvPr/>
        </p:nvSpPr>
        <p:spPr>
          <a:xfrm>
            <a:off x="5041917" y="4029360"/>
            <a:ext cx="5854436" cy="1569660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但从长期来看，</a:t>
            </a:r>
            <a:r>
              <a:rPr altLang="en-US" dirty="0" sz="1600" lang="zh-CN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食品饮料多数子行业是刚需，消费需求终将趋于稳定。疫情之下，消费者对食品安全、食品健康认知度将提高，食品企业应该抓住这个机遇，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强化和提升企业的品牌印象，找到受用户青睐的新渠道，等待疫情过后迎来爆发式销售增长。</a:t>
            </a:r>
          </a:p>
        </p:txBody>
      </p:sp>
      <p:pic>
        <p:nvPicPr>
          <p:cNvPr id="2097171" name="Picture 6" descr="https://timgsa.baidu.com/timg?image&amp;quality=80&amp;size=b9999_10000&amp;sec=1583508020665&amp;di=e6b7b53eaf79a06c1ac9a3998b1b284a&amp;imgtype=0&amp;src=http%3A%2F%2Fimg12.360buyimg.com%2Fn1%2Fjfs%2Ft2644%2F23%2F3004809909%2F149104%2Fb082543%2F577da6b2N2938844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8104908" y="1155754"/>
            <a:ext cx="2512809" cy="2512809"/>
          </a:xfrm>
          <a:prstGeom prst="rect"/>
          <a:noFill/>
        </p:spPr>
      </p:pic>
      <p:pic>
        <p:nvPicPr>
          <p:cNvPr id="2097172" name="Picture 8" descr="https://timgsa.baidu.com/timg?image&amp;quality=80&amp;size=b9999_10000&amp;sec=1583508178905&amp;di=4af804d158030e26edd75838061caf4c&amp;imgtype=0&amp;src=http%3A%2F%2Ffile16.zk71.com%2FFile%2FCorpProductImages%2F2020%2F03%2F06%2Fmjhs888888_0_20200306175154.jpg_w400.jp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2" cstate="screen"/>
          <a:srcRect/>
          <a:stretch>
            <a:fillRect/>
          </a:stretch>
        </p:blipFill>
        <p:spPr bwMode="auto">
          <a:xfrm>
            <a:off x="1771105" y="3522578"/>
            <a:ext cx="2701143" cy="2259510"/>
          </a:xfrm>
          <a:prstGeom prst="rect"/>
          <a:noFill/>
        </p:spPr>
      </p:pic>
      <p:sp>
        <p:nvSpPr>
          <p:cNvPr id="1048647" name="矩形 11"/>
          <p:cNvSpPr/>
          <p:nvPr/>
        </p:nvSpPr>
        <p:spPr>
          <a:xfrm>
            <a:off x="1496785" y="1155754"/>
            <a:ext cx="6333804" cy="2308324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altLang="en-US" dirty="0" sz="1600" lang="zh-CN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随着各地小区封闭式管理，门店、商场客流量骤减，</a:t>
            </a:r>
            <a:r>
              <a:rPr altLang="en-US" dirty="0" sz="1600" lang="zh-CN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疫情对食品行业的震动无疑是巨大的。短期来看，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食品行业消费需求正呈现面临“冰火两重天”的局面</a:t>
            </a:r>
            <a:r>
              <a:rPr altLang="en-US" dirty="0" sz="1600" lang="zh-CN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一方面，曾受到外卖冲击的方便面、速冻食品等方便食品脱销，自热食品更是迎来了意外大爆发。另一方面，涉及社交场景的品类如白酒、乳制品、瓶装饮料、礼盒类产品等受到冲击。同时，人们每天花大量的时间在“网上冲浪”，消费欲望降低。</a:t>
            </a:r>
            <a:endParaRPr altLang="zh-CN" dirty="0" sz="1600" lang="en-US">
              <a:solidFill>
                <a:srgbClr val="19191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48" name="标题 1"/>
          <p:cNvSpPr>
            <a:spLocks noGrp="1"/>
          </p:cNvSpPr>
          <p:nvPr>
            <p:ph type="title"/>
          </p:nvPr>
        </p:nvSpPr>
        <p:spPr>
          <a:xfrm>
            <a:off x="2728067" y="5387"/>
            <a:ext cx="5118208" cy="447675"/>
          </a:xfrm>
        </p:spPr>
        <p:txBody>
          <a:bodyPr/>
          <a:p>
            <a:r>
              <a:rPr altLang="en-US" b="1" dirty="0" sz="2800" lang="zh-CN"/>
              <a:t>疫情下食品零售业现状</a:t>
            </a:r>
          </a:p>
        </p:txBody>
      </p:sp>
      <p:pic>
        <p:nvPicPr>
          <p:cNvPr id="2097173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3" cstate="screen"/>
          <a:stretch>
            <a:fillRect/>
          </a:stretch>
        </p:blipFill>
        <p:spPr>
          <a:xfrm>
            <a:off x="0" y="-151179"/>
            <a:ext cx="2457523" cy="884876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文本框 5"/>
          <p:cNvSpPr txBox="1"/>
          <p:nvPr/>
        </p:nvSpPr>
        <p:spPr>
          <a:xfrm>
            <a:off x="8049763" y="1721290"/>
            <a:ext cx="3483355" cy="3415030"/>
          </a:xfrm>
          <a:prstGeom prst="rect"/>
          <a:noFill/>
        </p:spPr>
        <p:txBody>
          <a:bodyPr rtlCol="0" wrap="square">
            <a:spAutoFit/>
          </a:bodyPr>
          <a:p>
            <a:pPr>
              <a:lnSpc>
                <a:spcPct val="150000"/>
              </a:lnSpc>
            </a:pPr>
            <a:r>
              <a:rPr altLang="en-US" dirty="0" sz="1600" lang="zh-CN">
                <a:ea typeface="微软雅黑" panose="020B0503020204020204" pitchFamily="34" charset="-122"/>
              </a:rPr>
              <a:t>新冠肺炎疫情之下，传统零售服务制造业大规模洗牌，中小食品企业面临艰巨挑战。在这特殊时刻，我们</a:t>
            </a:r>
            <a:r>
              <a:rPr altLang="en-US" b="1" dirty="0" sz="1600" lang="zh-CN">
                <a:solidFill>
                  <a:schemeClr val="accent2"/>
                </a:solidFill>
                <a:ea typeface="微软雅黑" panose="020B0503020204020204" pitchFamily="34" charset="-122"/>
              </a:rPr>
              <a:t>发起“千鸟行动”食品行业共度计划</a:t>
            </a:r>
            <a:r>
              <a:rPr altLang="en-US" dirty="0" sz="1600" lang="zh-CN">
                <a:ea typeface="微软雅黑" panose="020B0503020204020204" pitchFamily="34" charset="-122"/>
              </a:rPr>
              <a:t>，帮助合作伙伴企业扩充品牌宣传渠道，突破消费者圈层，用新工具引入精准消费群体，为合作企业带来产品销售提升。非常时期， “千鸟行动”与合作伙伴企业互助共赢，共同战“役”！</a:t>
            </a:r>
            <a:endParaRPr altLang="zh-CN" dirty="0" sz="1600" lang="en-US">
              <a:ea typeface="微软雅黑" panose="020B0503020204020204" pitchFamily="34" charset="-122"/>
            </a:endParaRPr>
          </a:p>
        </p:txBody>
      </p:sp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2728066" y="5387"/>
            <a:ext cx="5513409" cy="447675"/>
          </a:xfrm>
        </p:spPr>
        <p:txBody>
          <a:bodyPr/>
          <a:p>
            <a:r>
              <a:rPr altLang="en-US" b="1" dirty="0" sz="2800" lang="zh-CN"/>
              <a:t>全民战疫情，我们在行动</a:t>
            </a:r>
          </a:p>
        </p:txBody>
      </p:sp>
      <p:pic>
        <p:nvPicPr>
          <p:cNvPr id="2097174" name="图片 9"/>
          <p:cNvPicPr>
            <a:picLocks noChangeAspect="1"/>
          </p:cNvPicPr>
          <p:nvPr/>
        </p:nvPicPr>
        <p:blipFill>
          <a:blip xmlns:r="http://schemas.openxmlformats.org/officeDocument/2006/relationships" r:embed="rId1" cstate="screen"/>
          <a:stretch>
            <a:fillRect/>
          </a:stretch>
        </p:blipFill>
        <p:spPr>
          <a:xfrm>
            <a:off x="0" y="-151179"/>
            <a:ext cx="2457523" cy="884876"/>
          </a:xfrm>
          <a:prstGeom prst="rect"/>
        </p:spPr>
      </p:pic>
      <p:pic>
        <p:nvPicPr>
          <p:cNvPr id="2097175" name="图片 7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rcRect/>
          <a:stretch>
            <a:fillRect/>
          </a:stretch>
        </p:blipFill>
        <p:spPr>
          <a:xfrm>
            <a:off x="1110615" y="1398270"/>
            <a:ext cx="6247130" cy="4083050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6" name="图片 1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>
          <a:xfrm>
            <a:off x="1881" y="-14844"/>
            <a:ext cx="12188240" cy="6872844"/>
          </a:xfrm>
          <a:custGeom>
            <a:avLst/>
            <a:gdLst>
              <a:gd name="connsiteX0" fmla="*/ 1007606 w 9144001"/>
              <a:gd name="connsiteY0" fmla="*/ 848342 h 5156224"/>
              <a:gd name="connsiteX1" fmla="*/ 1007606 w 9144001"/>
              <a:gd name="connsiteY1" fmla="*/ 4124706 h 5156224"/>
              <a:gd name="connsiteX2" fmla="*/ 8136398 w 9144001"/>
              <a:gd name="connsiteY2" fmla="*/ 4124706 h 5156224"/>
              <a:gd name="connsiteX3" fmla="*/ 8136398 w 9144001"/>
              <a:gd name="connsiteY3" fmla="*/ 848342 h 5156224"/>
              <a:gd name="connsiteX4" fmla="*/ 0 w 9144001"/>
              <a:gd name="connsiteY4" fmla="*/ 0 h 5156224"/>
              <a:gd name="connsiteX5" fmla="*/ 9144001 w 9144001"/>
              <a:gd name="connsiteY5" fmla="*/ 0 h 5156224"/>
              <a:gd name="connsiteX6" fmla="*/ 9144001 w 9144001"/>
              <a:gd name="connsiteY6" fmla="*/ 5156224 h 5156224"/>
              <a:gd name="connsiteX7" fmla="*/ 0 w 9144001"/>
              <a:gd name="connsiteY7" fmla="*/ 5156224 h 515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1" h="5156224">
                <a:moveTo>
                  <a:pt x="1007606" y="848342"/>
                </a:moveTo>
                <a:lnTo>
                  <a:pt x="1007606" y="4124706"/>
                </a:lnTo>
                <a:lnTo>
                  <a:pt x="8136398" y="4124706"/>
                </a:lnTo>
                <a:lnTo>
                  <a:pt x="8136398" y="848342"/>
                </a:lnTo>
                <a:close/>
                <a:moveTo>
                  <a:pt x="0" y="0"/>
                </a:moveTo>
                <a:lnTo>
                  <a:pt x="9144001" y="0"/>
                </a:lnTo>
                <a:lnTo>
                  <a:pt x="9144001" y="5156224"/>
                </a:lnTo>
                <a:lnTo>
                  <a:pt x="0" y="5156224"/>
                </a:lnTo>
                <a:close/>
              </a:path>
            </a:pathLst>
          </a:custGeom>
        </p:spPr>
      </p:pic>
      <p:cxnSp>
        <p:nvCxnSpPr>
          <p:cNvPr id="3145734" name="直接连接符 7"/>
          <p:cNvCxnSpPr>
            <a:cxnSpLocks/>
          </p:cNvCxnSpPr>
          <p:nvPr/>
        </p:nvCxnSpPr>
        <p:spPr>
          <a:xfrm>
            <a:off x="5211514" y="3099444"/>
            <a:ext cx="5751323" cy="0"/>
          </a:xfrm>
          <a:prstGeom prst="line"/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pic>
        <p:nvPicPr>
          <p:cNvPr id="2097177" name="图片 1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10656325" y="5508516"/>
            <a:ext cx="613025" cy="746278"/>
          </a:xfrm>
          <a:prstGeom prst="rect"/>
        </p:spPr>
      </p:pic>
      <p:pic>
        <p:nvPicPr>
          <p:cNvPr id="2097178" name="图片 1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screen"/>
          <a:srcRect t="-3"/>
          <a:stretch>
            <a:fillRect/>
          </a:stretch>
        </p:blipFill>
        <p:spPr>
          <a:xfrm>
            <a:off x="9749639" y="5751649"/>
            <a:ext cx="613025" cy="746278"/>
          </a:xfrm>
          <a:prstGeom prst="rect"/>
        </p:spPr>
      </p:pic>
      <p:sp>
        <p:nvSpPr>
          <p:cNvPr id="1048651" name="Rectangle 3"/>
          <p:cNvSpPr txBox="1">
            <a:spLocks noChangeArrowheads="1"/>
          </p:cNvSpPr>
          <p:nvPr/>
        </p:nvSpPr>
        <p:spPr>
          <a:xfrm>
            <a:off x="3132747" y="2583904"/>
            <a:ext cx="5678680" cy="1234631"/>
          </a:xfrm>
          <a:prstGeom prst="rect"/>
          <a:ln>
            <a:noFill/>
          </a:ln>
          <a:effectLst>
            <a:outerShdw algn="tr" blurRad="50800" dir="8100000" dist="38100" rotWithShape="0">
              <a:prstClr val="black">
                <a:alpha val="40000"/>
              </a:prstClr>
            </a:outerShdw>
          </a:effectLst>
        </p:spPr>
        <p:txBody>
          <a:bodyPr anchor="ctr" bIns="60941" lIns="121882" rIns="121882" rtlCol="0" tIns="60941" vert="horz">
            <a:no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altLang="en-US" b="1" dirty="0" sz="7200" kern="1500" lang="zh-CN" spc="133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EABFC9"/>
                </a:solidFill>
                <a:effectLst>
                  <a:outerShdw algn="ctr" blurRad="50800" dir="5400000" dist="50800" rotWithShape="0">
                    <a:schemeClr val="bg2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+mn-ea"/>
                <a:sym typeface="+mn-lt"/>
              </a:rPr>
              <a:t>项目调研</a:t>
            </a:r>
          </a:p>
        </p:txBody>
      </p:sp>
      <p:grpSp>
        <p:nvGrpSpPr>
          <p:cNvPr id="73" name="组合 25"/>
          <p:cNvGrpSpPr/>
          <p:nvPr/>
        </p:nvGrpSpPr>
        <p:grpSpPr>
          <a:xfrm>
            <a:off x="2556249" y="2226625"/>
            <a:ext cx="6831676" cy="2318656"/>
            <a:chOff x="1569442" y="1934171"/>
            <a:chExt cx="2550560" cy="771061"/>
          </a:xfrm>
        </p:grpSpPr>
        <p:sp>
          <p:nvSpPr>
            <p:cNvPr id="1048652" name="流程图: 离页连接符 26"/>
            <p:cNvSpPr/>
            <p:nvPr/>
          </p:nvSpPr>
          <p:spPr>
            <a:xfrm>
              <a:off x="1569442" y="1997186"/>
              <a:ext cx="2478624" cy="708046"/>
            </a:xfrm>
            <a:prstGeom prst="flowChartOffpageConnector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 bIns="45706" lIns="91412" rIns="91412" rtlCol="0" tIns="45706"/>
            <a:p>
              <a:pPr algn="ctr" defTabSz="914400">
                <a:lnSpc>
                  <a:spcPct val="130000"/>
                </a:lnSpc>
              </a:pPr>
              <a:endParaRPr altLang="en-US" b="1" dirty="0" sz="8800" kern="0" lang="zh-CN">
                <a:solidFill>
                  <a:schemeClr val="accent2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48653" name="流程图: 离页连接符 27"/>
            <p:cNvSpPr/>
            <p:nvPr/>
          </p:nvSpPr>
          <p:spPr>
            <a:xfrm>
              <a:off x="1641378" y="1934171"/>
              <a:ext cx="2478624" cy="708046"/>
            </a:xfrm>
            <a:prstGeom prst="flowChartOffpageConnector"/>
            <a:noFill/>
            <a:ln w="38100" cap="flat" cmpd="sng" algn="ctr">
              <a:solidFill>
                <a:srgbClr val="EABFC9"/>
              </a:solidFill>
              <a:prstDash val="solid"/>
              <a:miter lim="800000"/>
            </a:ln>
            <a:effectLst/>
          </p:spPr>
          <p:txBody>
            <a:bodyPr anchor="ctr" bIns="45706" lIns="91412" rIns="91412" rtlCol="0" tIns="45706"/>
            <a:p>
              <a:pPr algn="ctr" defTabSz="914400">
                <a:lnSpc>
                  <a:spcPct val="130000"/>
                </a:lnSpc>
              </a:pPr>
              <a:endParaRPr altLang="en-US" b="1" dirty="0" sz="8800" kern="0" lang="zh-CN">
                <a:solidFill>
                  <a:schemeClr val="accent2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advClick="0" advTm="3000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矩形 4"/>
          <p:cNvSpPr/>
          <p:nvPr/>
        </p:nvSpPr>
        <p:spPr>
          <a:xfrm>
            <a:off x="851393" y="1218690"/>
            <a:ext cx="3635149" cy="2954655"/>
          </a:xfrm>
          <a:prstGeom prst="rect"/>
        </p:spPr>
        <p:txBody>
          <a:bodyPr wrap="square">
            <a:spAutoFit/>
          </a:bodyPr>
          <a:p>
            <a:endParaRPr altLang="en-US" dirty="0" lang="zh-CN"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altLang="en-US" dirty="0" sz="1600"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新冠疫情下的交通管制和隔离增加了居民宅在家里的时间，在线购物、在线娱乐、生鲜电商、在线医疗、在线教育、在线办公成为大部分人们的生活日常。以数字经济为代表的</a:t>
            </a:r>
            <a:r>
              <a:rPr altLang="en-US" b="1" dirty="0" sz="1600" lang="zh-CN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“宅经济”快速“补位”，爆发式增长，多个行业或成为新的风口。</a:t>
            </a:r>
          </a:p>
        </p:txBody>
      </p:sp>
      <p:pic>
        <p:nvPicPr>
          <p:cNvPr id="2097179" name="Picture 2" descr="http://img.iimedia.cn/100010635cd4fd40de4b148790b688af717c513f96595cc354af2238f06e4a04e2e6f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" cstate="screen"/>
          <a:srcRect/>
          <a:stretch>
            <a:fillRect/>
          </a:stretch>
        </p:blipFill>
        <p:spPr bwMode="auto">
          <a:xfrm>
            <a:off x="4425043" y="1319221"/>
            <a:ext cx="7159974" cy="3927371"/>
          </a:xfrm>
          <a:prstGeom prst="rect"/>
          <a:noFill/>
        </p:spPr>
      </p:pic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2728066" y="5387"/>
            <a:ext cx="6059673" cy="447675"/>
          </a:xfrm>
        </p:spPr>
        <p:txBody>
          <a:bodyPr/>
          <a:p>
            <a:r>
              <a:rPr altLang="en-US" b="1" dirty="0" sz="2800" lang="zh-CN"/>
              <a:t>“宅经济”成为经济发展新风口</a:t>
            </a:r>
          </a:p>
        </p:txBody>
      </p:sp>
      <p:pic>
        <p:nvPicPr>
          <p:cNvPr id="2097180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2" cstate="screen"/>
          <a:stretch>
            <a:fillRect/>
          </a:stretch>
        </p:blipFill>
        <p:spPr>
          <a:xfrm>
            <a:off x="3183" y="-150198"/>
            <a:ext cx="2457523" cy="877687"/>
          </a:xfrm>
          <a:prstGeom prst="rect"/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f8dd652e-48a4-48a0-990f-5fa6105e04e6}"/>
</p:tagLst>
</file>

<file path=ppt/theme/theme1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EVR-AN00</dc:creator>
  <dcterms:created xsi:type="dcterms:W3CDTF">2019-09-02T13:13:00Z</dcterms:created>
  <dcterms:modified xsi:type="dcterms:W3CDTF">2022-04-15T01:36:49Z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  <property fmtid="{D5CDD505-2E9C-101B-9397-08002B2CF9AE}" pid="3" name="ICV">
    <vt:lpwstr>3957376bc5f240c98654843838bad54f</vt:lpwstr>
  </property>
</Properties>
</file>